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5" r:id="rId1"/>
  </p:sldMasterIdLst>
  <p:notesMasterIdLst>
    <p:notesMasterId r:id="rId70"/>
  </p:notesMasterIdLst>
  <p:sldIdLst>
    <p:sldId id="317" r:id="rId2"/>
    <p:sldId id="386" r:id="rId3"/>
    <p:sldId id="493" r:id="rId4"/>
    <p:sldId id="384" r:id="rId5"/>
    <p:sldId id="389" r:id="rId6"/>
    <p:sldId id="390" r:id="rId7"/>
    <p:sldId id="392" r:id="rId8"/>
    <p:sldId id="393" r:id="rId9"/>
    <p:sldId id="387" r:id="rId10"/>
    <p:sldId id="395" r:id="rId11"/>
    <p:sldId id="396" r:id="rId12"/>
    <p:sldId id="397" r:id="rId13"/>
    <p:sldId id="550" r:id="rId14"/>
    <p:sldId id="551" r:id="rId15"/>
    <p:sldId id="494" r:id="rId16"/>
    <p:sldId id="399" r:id="rId17"/>
    <p:sldId id="400" r:id="rId18"/>
    <p:sldId id="401" r:id="rId19"/>
    <p:sldId id="402" r:id="rId20"/>
    <p:sldId id="403" r:id="rId21"/>
    <p:sldId id="404" r:id="rId22"/>
    <p:sldId id="405" r:id="rId23"/>
    <p:sldId id="407" r:id="rId24"/>
    <p:sldId id="408" r:id="rId25"/>
    <p:sldId id="495" r:id="rId26"/>
    <p:sldId id="496" r:id="rId27"/>
    <p:sldId id="497" r:id="rId28"/>
    <p:sldId id="498" r:id="rId29"/>
    <p:sldId id="548" r:id="rId30"/>
    <p:sldId id="409" r:id="rId31"/>
    <p:sldId id="410" r:id="rId32"/>
    <p:sldId id="411" r:id="rId33"/>
    <p:sldId id="412" r:id="rId34"/>
    <p:sldId id="413" r:id="rId35"/>
    <p:sldId id="415" r:id="rId36"/>
    <p:sldId id="416" r:id="rId37"/>
    <p:sldId id="417" r:id="rId38"/>
    <p:sldId id="420" r:id="rId39"/>
    <p:sldId id="421" r:id="rId40"/>
    <p:sldId id="427" r:id="rId41"/>
    <p:sldId id="422" r:id="rId42"/>
    <p:sldId id="423" r:id="rId43"/>
    <p:sldId id="424" r:id="rId44"/>
    <p:sldId id="500" r:id="rId45"/>
    <p:sldId id="429" r:id="rId46"/>
    <p:sldId id="430" r:id="rId47"/>
    <p:sldId id="431" r:id="rId48"/>
    <p:sldId id="432" r:id="rId49"/>
    <p:sldId id="433" r:id="rId50"/>
    <p:sldId id="442" r:id="rId51"/>
    <p:sldId id="443" r:id="rId52"/>
    <p:sldId id="552" r:id="rId53"/>
    <p:sldId id="553" r:id="rId54"/>
    <p:sldId id="554" r:id="rId55"/>
    <p:sldId id="555" r:id="rId56"/>
    <p:sldId id="556" r:id="rId57"/>
    <p:sldId id="453" r:id="rId58"/>
    <p:sldId id="449" r:id="rId59"/>
    <p:sldId id="444" r:id="rId60"/>
    <p:sldId id="445" r:id="rId61"/>
    <p:sldId id="446" r:id="rId62"/>
    <p:sldId id="435" r:id="rId63"/>
    <p:sldId id="438" r:id="rId64"/>
    <p:sldId id="439" r:id="rId65"/>
    <p:sldId id="447" r:id="rId66"/>
    <p:sldId id="440" r:id="rId67"/>
    <p:sldId id="487" r:id="rId68"/>
    <p:sldId id="489"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11T06:34:07.692"/>
    </inkml:context>
    <inkml:brush xml:id="br0">
      <inkml:brushProperty name="width" value="0.2" units="cm"/>
      <inkml:brushProperty name="height" value="0.2" units="cm"/>
      <inkml:brushProperty name="color" value="#E71224"/>
    </inkml:brush>
  </inkml:definitions>
  <inkml:trace contextRef="#ctx0" brushRef="#br0">1 0 68 0 0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1-06-07T04:21:59.869"/>
    </inkml:context>
    <inkml:brush xml:id="br0">
      <inkml:brushProperty name="width" value="0.05292" units="cm"/>
      <inkml:brushProperty name="height" value="0.05292" units="cm"/>
      <inkml:brushProperty name="color" value="#FF0000"/>
    </inkml:brush>
  </inkml:definitions>
  <inkml:trace contextRef="#ctx0" brushRef="#br0">11088 11833 42 0,'14'13'41'0,"-14"-13"-1"0,0 0-13 16,0 0 4-16,0 0-2 0,0 0-12 0,0 0-8 16,15-9 8-16,-15 9 1 0,8-6-6 0,-8 6 5 15,9-7 1-15,-5 2-5 0,1 0-2 0,-1-1 1 16,2-4-1-16,-1 2 0 0,3 0 4 0,0-3-9 15,-3 2 6-15,1-2-10 0,2-1 3 16,-2-3-7-16,1 1 7 0,-2 0 0 0,1 1-4 0,0-2 1 16,-3 2 0-16,2-3-1 0,-2 3-1 0,0-3-12 15,-1 4 2-15,-2 1 4 0,0 0-2 0,-2 0-1 16,2-1-3-16,-2 5 3 0,1-5-9 0,-2 3-1 16,1-1 4-16,-2 1-1 0,0 1-2 0,0 3 9 15,-2-4-3-15,3 4 3 0,-1 1 0 0,4 4-2 16,-7-10-4-16,4 5-3 0,3 5-15 0,-9-4-35 15,9 4 15-15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5-06T04:09:03.682"/>
    </inkml:context>
    <inkml:brush xml:id="br0">
      <inkml:brushProperty name="width" value="0.05" units="cm"/>
      <inkml:brushProperty name="height" value="0.05" units="cm"/>
      <inkml:brushProperty name="color" value="#E71224"/>
    </inkml:brush>
  </inkml:definitions>
  <inkml:trace contextRef="#ctx0" brushRef="#br0">1 114 356 0 0,'2'-2'332'0'0,"19"-14"116"0"0,2 1 0 0 0,0 0 0 0 0,0 2-1 0 0,34-14 1 0 0,-22 11-565 0 0,-33 14 103 0 0,0 1 0 0 0,0 0 0 0 0,0 0 1 0 0,0 0-1 0 0,0 1 0 0 0,0-1 1 0 0,1 0-1 0 0,-1 1 0 0 0,0-1 0 0 0,1 1 1 0 0,-1 0-1 0 0,0 0 0 0 0,0 0 1 0 0,1 0-1 0 0,-1 0 0 0 0,3 1 0 0 0,-4-1-25 0 0,-1 1-1 0 0,1-1 0 0 0,0 0 0 0 0,-1 1 0 0 0,1-1 1 0 0,-1 1-1 0 0,1-1 0 0 0,-1 1 0 0 0,0-1 0 0 0,1 1 0 0 0,-1-1 1 0 0,1 1-1 0 0,-1-1 0 0 0,0 1 0 0 0,1 0 0 0 0,-1-1 0 0 0,0 1 1 0 0,0 0-1 0 0,0-1 0 0 0,1 1 0 0 0,-1 0 0 0 0,0-1 1 0 0,0 1-1 0 0,0 0 0 0 0,0-1 0 0 0,0 1 0 0 0,0 0 0 0 0,0-1 1 0 0,0 1-1 0 0,-1 0 0 0 0,1-1 0 0 0,0 1 0 0 0,0 0 0 0 0,0-1 1 0 0,-1 2-1 0 0,-5 13-607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5-06T04:09:45.508"/>
    </inkml:context>
    <inkml:brush xml:id="br0">
      <inkml:brushProperty name="width" value="0.2" units="cm"/>
      <inkml:brushProperty name="height" value="0.2" units="cm"/>
    </inkml:brush>
  </inkml:definitions>
  <inkml:trace contextRef="#ctx0" brushRef="#br0">0 8 116 0 0,'0'0'160'0'0,"0"0"-136"0"0,22-7-76 0 0,-22 7-56 0 0,0 0 28 0 0</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1-05-06T08:09:32.119"/>
    </inkml:context>
    <inkml:brush xml:id="br0">
      <inkml:brushProperty name="width" value="0.05292" units="cm"/>
      <inkml:brushProperty name="height" value="0.05292" units="cm"/>
      <inkml:brushProperty name="color" value="#FF0000"/>
    </inkml:brush>
  </inkml:definitions>
  <inkml:trace contextRef="#ctx0" brushRef="#br0">14293 7636 13 0,'0'0'12'0,"0"0"-1"16,0 0 4-16,0 0-3 0,0 0-3 0,0 0 4 15,0 0-8-15,0 0 1 0,0 0 4 0,0 0-1 16,0 0 5-16,0 0-13 0,0 0 5 0,0 0-2 16,0 0 2-16,0 0-1 0,0 0-5 0,0 0-1 15,0 0 2-15,0 0 3 0,0 0-4 0,0 0 4 16,0 0-3-16,0 0-1 0,0 0 8 0,0 0-7 16,0 0 1-16,0 0-3 0,0 0 3 0,0 0-2 15,0 0 1-15,0 0-1 0,0 0 0 0,0 0 2 0,0 0-3 16,0 0 0-16,0 0 2 0,0 0-1 15,0 0 2-15,0 0-4 0,0 0 1 0,0 0 2 16,0 0 0-16,0 0 4 0,0 0-7 0,0 0 0 16,0 0 2-16,0 0 1 0,0 0 0 0,0 0-2 15,0 0 6-15,0 0-4 0,0 0-1 0,0 0 2 16,0 0 0-16,0 0 4 0,0 0-2 0,0 0-1 16,0 0 5-16,0 0-3 0,0 0-2 0,0 0 2 15,0 0-1-15,0 0 3 0,0 0-4 0,0 0 2 16,0 0 2-16,0 0-3 0,0 0 2 0,0 0 1 15,0 0-4-15,0 0 5 0,0 0 1 0,0 0-3 0,0 0 2 16,0 0 0-16,0 0 4 0,0 0-1 16,0 0 4-16,0 0-8 0,0 0 0 0,0 0 5 15,0 0 6-15,0 0-7 0,0 0 1 0,0 0 2 16,0 0-2-16,0 0-5 0,0 0 5 0,2-12-4 16,-2 12 1-16,0 0-2 0,0 0 0 0,0 0 1 15,0 0 5-15,0 0-6 0,0 0-5 0,0 0 1 16,0 0 3-16,0 0-1 0,0-10 4 0,0 10-3 15,0 0 6-15,0 0-10 0,0 0 3 0,0 0 2 16,0 0-6-16,0 0-7 0,0 0 4 0,0 0-5 16,0 0-6-16,0 0-2 0,0 0-8 0,0 0-8 15,0 0-49-15,0 0-85 0,0 0 37 0</inkml:trace>
  <inkml:trace contextRef="#ctx0" brushRef="#br0" timeOffset="40236.07">23281 11026 24 0,'11'-2'24'0,"-11"2"-32"0,7-1-9 15,-7 1 3-15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726577-8668-4C3E-B05E-B51709647745}" type="datetimeFigureOut">
              <a:rPr lang="en-US" smtClean="0"/>
              <a:pPr/>
              <a:t>4/15/2022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F8E90E-5CAE-4A79-BDA4-C86F1C015240}"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EF8E90E-5CAE-4A79-BDA4-C86F1C015240}" type="slidenum">
              <a:rPr lang="en-IN" smtClean="0"/>
              <a:pPr/>
              <a:t>19</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C8DE6A7F-F745-4C0C-9ACC-D96983EB008D}" type="datetime1">
              <a:rPr lang="en-IN" smtClean="0"/>
              <a:pPr/>
              <a:t>15-04-22</a:t>
            </a:fld>
            <a:endParaRPr lang="en-IN"/>
          </a:p>
        </p:txBody>
      </p:sp>
      <p:sp>
        <p:nvSpPr>
          <p:cNvPr id="5" name="Footer Placeholder 4"/>
          <p:cNvSpPr>
            <a:spLocks noGrp="1"/>
          </p:cNvSpPr>
          <p:nvPr>
            <p:ph type="ftr" sz="quarter" idx="11"/>
          </p:nvPr>
        </p:nvSpPr>
        <p:spPr/>
        <p:txBody>
          <a:bodyPr/>
          <a:lstStyle/>
          <a:p>
            <a:r>
              <a:rPr lang="en-IN"/>
              <a:t>K Prajna Bharathi</a:t>
            </a:r>
          </a:p>
        </p:txBody>
      </p:sp>
      <p:sp>
        <p:nvSpPr>
          <p:cNvPr id="6" name="Slide Number Placeholder 5"/>
          <p:cNvSpPr>
            <a:spLocks noGrp="1"/>
          </p:cNvSpPr>
          <p:nvPr>
            <p:ph type="sldNum" sz="quarter" idx="12"/>
          </p:nvPr>
        </p:nvSpPr>
        <p:spPr/>
        <p:txBody>
          <a:bodyPr/>
          <a:lstStyle/>
          <a:p>
            <a:fld id="{686DB7D3-266C-4E13-B09A-ED5C4F5D9BD2}"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A7CB67F-9981-4730-8D56-CE1380831B7A}" type="datetime1">
              <a:rPr lang="en-IN" smtClean="0"/>
              <a:pPr/>
              <a:t>15-04-22</a:t>
            </a:fld>
            <a:endParaRPr lang="en-US" dirty="0"/>
          </a:p>
        </p:txBody>
      </p:sp>
      <p:sp>
        <p:nvSpPr>
          <p:cNvPr id="5" name="Footer Placeholder 4"/>
          <p:cNvSpPr>
            <a:spLocks noGrp="1"/>
          </p:cNvSpPr>
          <p:nvPr>
            <p:ph type="ftr" sz="quarter" idx="11"/>
          </p:nvPr>
        </p:nvSpPr>
        <p:spPr/>
        <p:txBody>
          <a:bodyPr/>
          <a:lstStyle/>
          <a:p>
            <a:r>
              <a:rPr lang="en-US"/>
              <a:t>K Prajna Bharathi</a:t>
            </a:r>
            <a:endParaRPr lang="en-US" dirty="0"/>
          </a:p>
        </p:txBody>
      </p:sp>
      <p:sp>
        <p:nvSpPr>
          <p:cNvPr id="6" name="Slide Number Placeholder 5"/>
          <p:cNvSpPr>
            <a:spLocks noGrp="1"/>
          </p:cNvSpPr>
          <p:nvPr>
            <p:ph type="sldNum" sz="quarter" idx="12"/>
          </p:nvPr>
        </p:nvSpPr>
        <p:spPr/>
        <p:txBody>
          <a:bodyPr/>
          <a:lstStyle/>
          <a:p>
            <a:fld id="{DE5C9D8B-233A-4700-BCE0-36CA1B36E35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7C5FF40-9D65-46BE-A3BB-6C15921B5D02}" type="datetime1">
              <a:rPr lang="en-IN" smtClean="0"/>
              <a:pPr/>
              <a:t>15-04-22</a:t>
            </a:fld>
            <a:endParaRPr lang="en-US" dirty="0"/>
          </a:p>
        </p:txBody>
      </p:sp>
      <p:sp>
        <p:nvSpPr>
          <p:cNvPr id="5" name="Footer Placeholder 4"/>
          <p:cNvSpPr>
            <a:spLocks noGrp="1"/>
          </p:cNvSpPr>
          <p:nvPr>
            <p:ph type="ftr" sz="quarter" idx="11"/>
          </p:nvPr>
        </p:nvSpPr>
        <p:spPr/>
        <p:txBody>
          <a:bodyPr/>
          <a:lstStyle/>
          <a:p>
            <a:r>
              <a:rPr lang="en-US"/>
              <a:t>K Prajna Bharathi</a:t>
            </a:r>
            <a:endParaRPr lang="en-US" dirty="0"/>
          </a:p>
        </p:txBody>
      </p:sp>
      <p:sp>
        <p:nvSpPr>
          <p:cNvPr id="6" name="Slide Number Placeholder 5"/>
          <p:cNvSpPr>
            <a:spLocks noGrp="1"/>
          </p:cNvSpPr>
          <p:nvPr>
            <p:ph type="sldNum" sz="quarter" idx="12"/>
          </p:nvPr>
        </p:nvSpPr>
        <p:spPr/>
        <p:txBody>
          <a:bodyPr/>
          <a:lstStyle/>
          <a:p>
            <a:fld id="{DE5C9D8B-233A-4700-BCE0-36CA1B36E35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51814" y="1561879"/>
            <a:ext cx="7886700" cy="4531419"/>
          </a:xfrm>
        </p:spPr>
        <p:txBody>
          <a:bodyPr/>
          <a:lstStyle>
            <a:lvl2pPr marL="342892" indent="0">
              <a:buNone/>
              <a:defRPr/>
            </a:lvl2pPr>
            <a:lvl3pPr marL="685783" indent="0">
              <a:buNone/>
              <a:defRPr/>
            </a:lvl3pPr>
            <a:lvl4pPr marL="1028675" indent="0">
              <a:buNone/>
              <a:defRPr/>
            </a:lvl4pPr>
            <a:lvl5pPr marL="1371566" indent="0">
              <a:buNone/>
              <a:defRPr/>
            </a:lvl5pPr>
          </a:lstStyle>
          <a:p>
            <a:pPr lvl="0"/>
            <a:r>
              <a:rPr lang="en-US" dirty="0"/>
              <a:t>Click to edit Master text styles</a:t>
            </a:r>
          </a:p>
        </p:txBody>
      </p:sp>
      <p:pic>
        <p:nvPicPr>
          <p:cNvPr id="7" name="Picture 6">
            <a:extLst>
              <a:ext uri="{FF2B5EF4-FFF2-40B4-BE49-F238E27FC236}">
                <a16:creationId xmlns:a16="http://schemas.microsoft.com/office/drawing/2014/main" id="{DCD7B29F-4C46-4AE5-A85E-952C6A33758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48" y="136525"/>
            <a:ext cx="588378" cy="465318"/>
          </a:xfrm>
          <a:prstGeom prst="rect">
            <a:avLst/>
          </a:prstGeom>
        </p:spPr>
      </p:pic>
      <p:sp>
        <p:nvSpPr>
          <p:cNvPr id="8" name="Rectangle 7">
            <a:extLst>
              <a:ext uri="{FF2B5EF4-FFF2-40B4-BE49-F238E27FC236}">
                <a16:creationId xmlns:a16="http://schemas.microsoft.com/office/drawing/2014/main" id="{1F423809-851F-402C-8E33-04AEE45A2C34}"/>
              </a:ext>
            </a:extLst>
          </p:cNvPr>
          <p:cNvSpPr/>
          <p:nvPr/>
        </p:nvSpPr>
        <p:spPr>
          <a:xfrm>
            <a:off x="6232934" y="132320"/>
            <a:ext cx="2628076" cy="253916"/>
          </a:xfrm>
          <a:prstGeom prst="rect">
            <a:avLst/>
          </a:prstGeom>
        </p:spPr>
        <p:txBody>
          <a:bodyPr wrap="square">
            <a:spAutoFit/>
          </a:bodyPr>
          <a:lstStyle/>
          <a:p>
            <a:pPr algn="ctr"/>
            <a:r>
              <a:rPr lang="en-US" sz="1050" b="1" dirty="0">
                <a:solidFill>
                  <a:srgbClr val="00B0F0"/>
                </a:solidFill>
              </a:rPr>
              <a:t>Aditya </a:t>
            </a:r>
            <a:r>
              <a:rPr lang="en-US" sz="1050" b="1" baseline="0" dirty="0">
                <a:solidFill>
                  <a:srgbClr val="00B0F0"/>
                </a:solidFill>
              </a:rPr>
              <a:t>Engineering </a:t>
            </a:r>
            <a:r>
              <a:rPr lang="en-US" sz="1050" b="1" dirty="0">
                <a:solidFill>
                  <a:srgbClr val="00B0F0"/>
                </a:solidFill>
              </a:rPr>
              <a:t>College  (A)</a:t>
            </a:r>
            <a:endParaRPr lang="en-IN" sz="1050" b="1" dirty="0">
              <a:solidFill>
                <a:srgbClr val="00B0F0"/>
              </a:solidFill>
            </a:endParaRPr>
          </a:p>
        </p:txBody>
      </p:sp>
      <p:sp>
        <p:nvSpPr>
          <p:cNvPr id="10" name="Date Placeholder 2">
            <a:extLst>
              <a:ext uri="{FF2B5EF4-FFF2-40B4-BE49-F238E27FC236}">
                <a16:creationId xmlns:a16="http://schemas.microsoft.com/office/drawing/2014/main" id="{C8CBE8F9-096B-48BD-AF91-C68E84B4AE0C}"/>
              </a:ext>
            </a:extLst>
          </p:cNvPr>
          <p:cNvSpPr>
            <a:spLocks noGrp="1"/>
          </p:cNvSpPr>
          <p:nvPr>
            <p:ph type="dt" sz="half" idx="11"/>
          </p:nvPr>
        </p:nvSpPr>
        <p:spPr>
          <a:xfrm>
            <a:off x="6929455" y="6286523"/>
            <a:ext cx="1578385" cy="365125"/>
          </a:xfrm>
          <a:ln>
            <a:noFill/>
          </a:ln>
        </p:spPr>
        <p:txBody>
          <a:bodyPr/>
          <a:lstStyle>
            <a:lvl1pPr>
              <a:defRPr b="1">
                <a:solidFill>
                  <a:schemeClr val="bg1">
                    <a:lumMod val="50000"/>
                  </a:schemeClr>
                </a:solidFill>
              </a:defRPr>
            </a:lvl1pPr>
          </a:lstStyle>
          <a:p>
            <a:fld id="{264F0D52-14B8-48A0-9F0C-DD22578A3444}" type="datetime1">
              <a:rPr lang="en-IN" smtClean="0"/>
              <a:pPr/>
              <a:t>15-04-22</a:t>
            </a:fld>
            <a:endParaRPr lang="en-IN"/>
          </a:p>
        </p:txBody>
      </p:sp>
      <p:sp>
        <p:nvSpPr>
          <p:cNvPr id="11" name="Footer Placeholder 3">
            <a:extLst>
              <a:ext uri="{FF2B5EF4-FFF2-40B4-BE49-F238E27FC236}">
                <a16:creationId xmlns:a16="http://schemas.microsoft.com/office/drawing/2014/main" id="{9B80BD04-4FB9-48ED-8F04-82E1E9B47D6D}"/>
              </a:ext>
            </a:extLst>
          </p:cNvPr>
          <p:cNvSpPr>
            <a:spLocks noGrp="1"/>
          </p:cNvSpPr>
          <p:nvPr>
            <p:ph type="ftr" sz="quarter" idx="12"/>
          </p:nvPr>
        </p:nvSpPr>
        <p:spPr>
          <a:xfrm>
            <a:off x="3103964" y="6286523"/>
            <a:ext cx="2057400" cy="365125"/>
          </a:xfrm>
          <a:ln>
            <a:noFill/>
          </a:ln>
        </p:spPr>
        <p:txBody>
          <a:bodyPr/>
          <a:lstStyle>
            <a:lvl1pPr>
              <a:defRPr b="1">
                <a:solidFill>
                  <a:schemeClr val="bg1">
                    <a:lumMod val="50000"/>
                  </a:schemeClr>
                </a:solidFill>
              </a:defRPr>
            </a:lvl1pPr>
          </a:lstStyle>
          <a:p>
            <a:r>
              <a:rPr lang="en-US" dirty="0"/>
              <a:t>K Prajna Bharathi</a:t>
            </a:r>
            <a:endParaRPr lang="en-IN" dirty="0"/>
          </a:p>
        </p:txBody>
      </p:sp>
      <p:sp>
        <p:nvSpPr>
          <p:cNvPr id="13" name="Footer Placeholder 3">
            <a:extLst>
              <a:ext uri="{FF2B5EF4-FFF2-40B4-BE49-F238E27FC236}">
                <a16:creationId xmlns:a16="http://schemas.microsoft.com/office/drawing/2014/main" id="{308BF50B-84FA-461A-853E-B94880E9E727}"/>
              </a:ext>
            </a:extLst>
          </p:cNvPr>
          <p:cNvSpPr txBox="1">
            <a:spLocks/>
          </p:cNvSpPr>
          <p:nvPr/>
        </p:nvSpPr>
        <p:spPr>
          <a:xfrm>
            <a:off x="553615" y="6278588"/>
            <a:ext cx="2113385" cy="365125"/>
          </a:xfrm>
          <a:prstGeom prst="rect">
            <a:avLst/>
          </a:prstGeom>
        </p:spPr>
        <p:txBody>
          <a:bodyPr vert="horz" lIns="68580" tIns="34290" rIns="68580" bIns="34290" rtlCol="0" anchor="ctr"/>
          <a:lstStyle>
            <a:defPPr>
              <a:defRPr lang="en-US"/>
            </a:defPPr>
            <a:lvl1pPr marL="0" algn="ctr" defTabSz="457200" rtl="0" eaLnBrk="1" latinLnBrk="0" hangingPunct="1">
              <a:defRPr sz="1200" b="1" kern="1200">
                <a:solidFill>
                  <a:schemeClr val="bg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just" defTabSz="457200" rtl="0" eaLnBrk="1" fontAlgn="auto" latinLnBrk="0" hangingPunct="1">
              <a:lnSpc>
                <a:spcPct val="100000"/>
              </a:lnSpc>
              <a:spcBef>
                <a:spcPts val="0"/>
              </a:spcBef>
              <a:spcAft>
                <a:spcPts val="0"/>
              </a:spcAft>
              <a:buClrTx/>
              <a:buSzTx/>
              <a:buFontTx/>
              <a:buNone/>
              <a:tabLst/>
              <a:defRPr/>
            </a:pPr>
            <a:r>
              <a:rPr lang="en-US" sz="900" dirty="0"/>
              <a:t>                          IW&amp;WWE</a:t>
            </a:r>
            <a:endParaRPr lang="en-IN" sz="900" dirty="0"/>
          </a:p>
        </p:txBody>
      </p:sp>
      <p:pic>
        <p:nvPicPr>
          <p:cNvPr id="9" name="Picture 8">
            <a:extLst>
              <a:ext uri="{FF2B5EF4-FFF2-40B4-BE49-F238E27FC236}">
                <a16:creationId xmlns:a16="http://schemas.microsoft.com/office/drawing/2014/main" id="{1D885C1E-0E91-42B2-839E-F5EF69DD70B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48" y="136525"/>
            <a:ext cx="588378" cy="465318"/>
          </a:xfrm>
          <a:prstGeom prst="rect">
            <a:avLst/>
          </a:prstGeom>
        </p:spPr>
      </p:pic>
      <p:sp>
        <p:nvSpPr>
          <p:cNvPr id="12" name="Rectangle 11">
            <a:extLst>
              <a:ext uri="{FF2B5EF4-FFF2-40B4-BE49-F238E27FC236}">
                <a16:creationId xmlns:a16="http://schemas.microsoft.com/office/drawing/2014/main" id="{83398B08-9FFC-4902-8D56-DD6E3501268E}"/>
              </a:ext>
            </a:extLst>
          </p:cNvPr>
          <p:cNvSpPr/>
          <p:nvPr/>
        </p:nvSpPr>
        <p:spPr>
          <a:xfrm>
            <a:off x="6232934" y="132320"/>
            <a:ext cx="2628076" cy="253916"/>
          </a:xfrm>
          <a:prstGeom prst="rect">
            <a:avLst/>
          </a:prstGeom>
        </p:spPr>
        <p:txBody>
          <a:bodyPr wrap="square">
            <a:spAutoFit/>
          </a:bodyPr>
          <a:lstStyle/>
          <a:p>
            <a:pPr algn="ctr"/>
            <a:r>
              <a:rPr lang="en-US" sz="1050" b="1" dirty="0">
                <a:solidFill>
                  <a:srgbClr val="00B0F0"/>
                </a:solidFill>
              </a:rPr>
              <a:t>Aditya </a:t>
            </a:r>
            <a:r>
              <a:rPr lang="en-US" sz="1050" b="1" baseline="0" dirty="0">
                <a:solidFill>
                  <a:srgbClr val="00B0F0"/>
                </a:solidFill>
              </a:rPr>
              <a:t>Engineering </a:t>
            </a:r>
            <a:r>
              <a:rPr lang="en-US" sz="1050" b="1" dirty="0">
                <a:solidFill>
                  <a:srgbClr val="00B0F0"/>
                </a:solidFill>
              </a:rPr>
              <a:t>College  (A)</a:t>
            </a:r>
            <a:endParaRPr lang="en-IN" sz="1050" b="1" dirty="0">
              <a:solidFill>
                <a:srgbClr val="00B0F0"/>
              </a:solidFill>
            </a:endParaRPr>
          </a:p>
        </p:txBody>
      </p:sp>
      <p:sp>
        <p:nvSpPr>
          <p:cNvPr id="14" name="Footer Placeholder 3">
            <a:extLst>
              <a:ext uri="{FF2B5EF4-FFF2-40B4-BE49-F238E27FC236}">
                <a16:creationId xmlns:a16="http://schemas.microsoft.com/office/drawing/2014/main" id="{1AD72929-68D8-4071-B444-17CE090A95BB}"/>
              </a:ext>
            </a:extLst>
          </p:cNvPr>
          <p:cNvSpPr txBox="1">
            <a:spLocks/>
          </p:cNvSpPr>
          <p:nvPr/>
        </p:nvSpPr>
        <p:spPr>
          <a:xfrm>
            <a:off x="553615" y="6278588"/>
            <a:ext cx="1446619" cy="365125"/>
          </a:xfrm>
          <a:prstGeom prst="rect">
            <a:avLst/>
          </a:prstGeom>
        </p:spPr>
        <p:txBody>
          <a:bodyPr vert="horz" lIns="68580" tIns="34290" rIns="68580" bIns="34290" rtlCol="0" anchor="ctr"/>
          <a:lstStyle>
            <a:defPPr>
              <a:defRPr lang="en-US"/>
            </a:defPPr>
            <a:lvl1pPr marL="0" algn="ctr" defTabSz="457200" rtl="0" eaLnBrk="1" latinLnBrk="0" hangingPunct="1">
              <a:defRPr sz="1200" b="1" kern="1200">
                <a:solidFill>
                  <a:schemeClr val="bg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endParaRPr lang="en-US" sz="900" dirty="0"/>
          </a:p>
        </p:txBody>
      </p:sp>
    </p:spTree>
    <p:extLst>
      <p:ext uri="{BB962C8B-B14F-4D97-AF65-F5344CB8AC3E}">
        <p14:creationId xmlns:p14="http://schemas.microsoft.com/office/powerpoint/2010/main" val="4206927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415668F-5459-497C-8A68-DE34AD6225F4}" type="datetime1">
              <a:rPr lang="en-IN" smtClean="0"/>
              <a:pPr/>
              <a:t>15-04-22</a:t>
            </a:fld>
            <a:endParaRPr lang="en-US" dirty="0"/>
          </a:p>
        </p:txBody>
      </p:sp>
      <p:sp>
        <p:nvSpPr>
          <p:cNvPr id="5" name="Footer Placeholder 4"/>
          <p:cNvSpPr>
            <a:spLocks noGrp="1"/>
          </p:cNvSpPr>
          <p:nvPr>
            <p:ph type="ftr" sz="quarter" idx="11"/>
          </p:nvPr>
        </p:nvSpPr>
        <p:spPr/>
        <p:txBody>
          <a:bodyPr/>
          <a:lstStyle/>
          <a:p>
            <a:r>
              <a:rPr lang="en-US"/>
              <a:t>K Prajna Bharathi</a:t>
            </a:r>
            <a:endParaRPr lang="en-US" dirty="0"/>
          </a:p>
        </p:txBody>
      </p:sp>
      <p:sp>
        <p:nvSpPr>
          <p:cNvPr id="6" name="Slide Number Placeholder 5"/>
          <p:cNvSpPr>
            <a:spLocks noGrp="1"/>
          </p:cNvSpPr>
          <p:nvPr>
            <p:ph type="sldNum" sz="quarter" idx="12"/>
          </p:nvPr>
        </p:nvSpPr>
        <p:spPr/>
        <p:txBody>
          <a:bodyPr/>
          <a:lstStyle/>
          <a:p>
            <a:fld id="{DE5C9D8B-233A-4700-BCE0-36CA1B36E35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671EA7-FD86-4666-8656-10F3F40702F3}" type="datetime1">
              <a:rPr lang="en-IN" smtClean="0"/>
              <a:pPr/>
              <a:t>15-04-22</a:t>
            </a:fld>
            <a:endParaRPr lang="en-US" dirty="0"/>
          </a:p>
        </p:txBody>
      </p:sp>
      <p:sp>
        <p:nvSpPr>
          <p:cNvPr id="5" name="Footer Placeholder 4"/>
          <p:cNvSpPr>
            <a:spLocks noGrp="1"/>
          </p:cNvSpPr>
          <p:nvPr>
            <p:ph type="ftr" sz="quarter" idx="11"/>
          </p:nvPr>
        </p:nvSpPr>
        <p:spPr/>
        <p:txBody>
          <a:bodyPr/>
          <a:lstStyle/>
          <a:p>
            <a:r>
              <a:rPr lang="en-US"/>
              <a:t>K Prajna Bharathi</a:t>
            </a:r>
            <a:endParaRPr lang="en-US" dirty="0"/>
          </a:p>
        </p:txBody>
      </p:sp>
      <p:sp>
        <p:nvSpPr>
          <p:cNvPr id="6" name="Slide Number Placeholder 5"/>
          <p:cNvSpPr>
            <a:spLocks noGrp="1"/>
          </p:cNvSpPr>
          <p:nvPr>
            <p:ph type="sldNum" sz="quarter" idx="12"/>
          </p:nvPr>
        </p:nvSpPr>
        <p:spPr/>
        <p:txBody>
          <a:bodyPr/>
          <a:lstStyle/>
          <a:p>
            <a:fld id="{DE5C9D8B-233A-4700-BCE0-36CA1B36E35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5D8AB96B-F3B4-4387-AB3B-DED85D052FC4}" type="datetime1">
              <a:rPr lang="en-IN" smtClean="0"/>
              <a:pPr/>
              <a:t>15-04-22</a:t>
            </a:fld>
            <a:endParaRPr lang="en-US" dirty="0"/>
          </a:p>
        </p:txBody>
      </p:sp>
      <p:sp>
        <p:nvSpPr>
          <p:cNvPr id="6" name="Footer Placeholder 5"/>
          <p:cNvSpPr>
            <a:spLocks noGrp="1"/>
          </p:cNvSpPr>
          <p:nvPr>
            <p:ph type="ftr" sz="quarter" idx="11"/>
          </p:nvPr>
        </p:nvSpPr>
        <p:spPr/>
        <p:txBody>
          <a:bodyPr/>
          <a:lstStyle/>
          <a:p>
            <a:r>
              <a:rPr lang="en-US"/>
              <a:t>K Prajna Bharathi</a:t>
            </a:r>
            <a:endParaRPr lang="en-US" dirty="0"/>
          </a:p>
        </p:txBody>
      </p:sp>
      <p:sp>
        <p:nvSpPr>
          <p:cNvPr id="7" name="Slide Number Placeholder 6"/>
          <p:cNvSpPr>
            <a:spLocks noGrp="1"/>
          </p:cNvSpPr>
          <p:nvPr>
            <p:ph type="sldNum" sz="quarter" idx="12"/>
          </p:nvPr>
        </p:nvSpPr>
        <p:spPr/>
        <p:txBody>
          <a:bodyPr/>
          <a:lstStyle/>
          <a:p>
            <a:fld id="{DE5C9D8B-233A-4700-BCE0-36CA1B36E35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6BDA217-AB58-4B1F-BE6B-B62015DDCAC5}" type="datetime1">
              <a:rPr lang="en-IN" smtClean="0"/>
              <a:pPr/>
              <a:t>15-04-22</a:t>
            </a:fld>
            <a:endParaRPr lang="en-US" dirty="0"/>
          </a:p>
        </p:txBody>
      </p:sp>
      <p:sp>
        <p:nvSpPr>
          <p:cNvPr id="8" name="Footer Placeholder 7"/>
          <p:cNvSpPr>
            <a:spLocks noGrp="1"/>
          </p:cNvSpPr>
          <p:nvPr>
            <p:ph type="ftr" sz="quarter" idx="11"/>
          </p:nvPr>
        </p:nvSpPr>
        <p:spPr/>
        <p:txBody>
          <a:bodyPr/>
          <a:lstStyle/>
          <a:p>
            <a:r>
              <a:rPr lang="en-US"/>
              <a:t>K Prajna Bharathi</a:t>
            </a:r>
            <a:endParaRPr lang="en-US" dirty="0"/>
          </a:p>
        </p:txBody>
      </p:sp>
      <p:sp>
        <p:nvSpPr>
          <p:cNvPr id="9" name="Slide Number Placeholder 8"/>
          <p:cNvSpPr>
            <a:spLocks noGrp="1"/>
          </p:cNvSpPr>
          <p:nvPr>
            <p:ph type="sldNum" sz="quarter" idx="12"/>
          </p:nvPr>
        </p:nvSpPr>
        <p:spPr/>
        <p:txBody>
          <a:bodyPr/>
          <a:lstStyle/>
          <a:p>
            <a:fld id="{DE5C9D8B-233A-4700-BCE0-36CA1B36E35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A4B2ED89-E520-4B90-B2CB-66EFF459D7E4}" type="datetime1">
              <a:rPr lang="en-IN" smtClean="0"/>
              <a:pPr/>
              <a:t>15-04-22</a:t>
            </a:fld>
            <a:endParaRPr lang="en-US" dirty="0"/>
          </a:p>
        </p:txBody>
      </p:sp>
      <p:sp>
        <p:nvSpPr>
          <p:cNvPr id="4" name="Footer Placeholder 3"/>
          <p:cNvSpPr>
            <a:spLocks noGrp="1"/>
          </p:cNvSpPr>
          <p:nvPr>
            <p:ph type="ftr" sz="quarter" idx="11"/>
          </p:nvPr>
        </p:nvSpPr>
        <p:spPr/>
        <p:txBody>
          <a:bodyPr/>
          <a:lstStyle/>
          <a:p>
            <a:r>
              <a:rPr lang="en-US"/>
              <a:t>K Prajna Bharathi</a:t>
            </a:r>
            <a:endParaRPr lang="en-US" dirty="0"/>
          </a:p>
        </p:txBody>
      </p:sp>
      <p:sp>
        <p:nvSpPr>
          <p:cNvPr id="5" name="Slide Number Placeholder 4"/>
          <p:cNvSpPr>
            <a:spLocks noGrp="1"/>
          </p:cNvSpPr>
          <p:nvPr>
            <p:ph type="sldNum" sz="quarter" idx="12"/>
          </p:nvPr>
        </p:nvSpPr>
        <p:spPr/>
        <p:txBody>
          <a:bodyPr/>
          <a:lstStyle/>
          <a:p>
            <a:fld id="{DE5C9D8B-233A-4700-BCE0-36CA1B36E35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6148AB-0DB3-4654-B935-71BC66BD00BD}" type="datetime1">
              <a:rPr lang="en-IN" smtClean="0"/>
              <a:pPr/>
              <a:t>15-04-22</a:t>
            </a:fld>
            <a:endParaRPr lang="en-US" dirty="0"/>
          </a:p>
        </p:txBody>
      </p:sp>
      <p:sp>
        <p:nvSpPr>
          <p:cNvPr id="3" name="Footer Placeholder 2"/>
          <p:cNvSpPr>
            <a:spLocks noGrp="1"/>
          </p:cNvSpPr>
          <p:nvPr>
            <p:ph type="ftr" sz="quarter" idx="11"/>
          </p:nvPr>
        </p:nvSpPr>
        <p:spPr/>
        <p:txBody>
          <a:bodyPr/>
          <a:lstStyle/>
          <a:p>
            <a:r>
              <a:rPr lang="en-US"/>
              <a:t>K Prajna Bharathi</a:t>
            </a:r>
            <a:endParaRPr lang="en-US" dirty="0"/>
          </a:p>
        </p:txBody>
      </p:sp>
      <p:sp>
        <p:nvSpPr>
          <p:cNvPr id="4" name="Slide Number Placeholder 3"/>
          <p:cNvSpPr>
            <a:spLocks noGrp="1"/>
          </p:cNvSpPr>
          <p:nvPr>
            <p:ph type="sldNum" sz="quarter" idx="12"/>
          </p:nvPr>
        </p:nvSpPr>
        <p:spPr/>
        <p:txBody>
          <a:bodyPr/>
          <a:lstStyle/>
          <a:p>
            <a:fld id="{DE5C9D8B-233A-4700-BCE0-36CA1B36E35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73EA09-87CE-449C-AF56-14ADE798074D}" type="datetime1">
              <a:rPr lang="en-IN" smtClean="0"/>
              <a:pPr/>
              <a:t>15-04-22</a:t>
            </a:fld>
            <a:endParaRPr lang="en-US" dirty="0"/>
          </a:p>
        </p:txBody>
      </p:sp>
      <p:sp>
        <p:nvSpPr>
          <p:cNvPr id="6" name="Footer Placeholder 5"/>
          <p:cNvSpPr>
            <a:spLocks noGrp="1"/>
          </p:cNvSpPr>
          <p:nvPr>
            <p:ph type="ftr" sz="quarter" idx="11"/>
          </p:nvPr>
        </p:nvSpPr>
        <p:spPr/>
        <p:txBody>
          <a:bodyPr/>
          <a:lstStyle/>
          <a:p>
            <a:r>
              <a:rPr lang="en-US"/>
              <a:t>K Prajna Bharathi</a:t>
            </a:r>
            <a:endParaRPr lang="en-US" dirty="0"/>
          </a:p>
        </p:txBody>
      </p:sp>
      <p:sp>
        <p:nvSpPr>
          <p:cNvPr id="7" name="Slide Number Placeholder 6"/>
          <p:cNvSpPr>
            <a:spLocks noGrp="1"/>
          </p:cNvSpPr>
          <p:nvPr>
            <p:ph type="sldNum" sz="quarter" idx="12"/>
          </p:nvPr>
        </p:nvSpPr>
        <p:spPr/>
        <p:txBody>
          <a:bodyPr/>
          <a:lstStyle/>
          <a:p>
            <a:fld id="{DE5C9D8B-233A-4700-BCE0-36CA1B36E35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9A4FC2-4CB5-41C7-A477-64DB5FEBA431}" type="datetime1">
              <a:rPr lang="en-IN" smtClean="0"/>
              <a:pPr/>
              <a:t>15-04-22</a:t>
            </a:fld>
            <a:endParaRPr lang="en-US" dirty="0"/>
          </a:p>
        </p:txBody>
      </p:sp>
      <p:sp>
        <p:nvSpPr>
          <p:cNvPr id="6" name="Footer Placeholder 5"/>
          <p:cNvSpPr>
            <a:spLocks noGrp="1"/>
          </p:cNvSpPr>
          <p:nvPr>
            <p:ph type="ftr" sz="quarter" idx="11"/>
          </p:nvPr>
        </p:nvSpPr>
        <p:spPr/>
        <p:txBody>
          <a:bodyPr/>
          <a:lstStyle/>
          <a:p>
            <a:r>
              <a:rPr lang="en-US"/>
              <a:t>K Prajna Bharathi</a:t>
            </a:r>
            <a:endParaRPr lang="en-US" dirty="0"/>
          </a:p>
        </p:txBody>
      </p:sp>
      <p:sp>
        <p:nvSpPr>
          <p:cNvPr id="7" name="Slide Number Placeholder 6"/>
          <p:cNvSpPr>
            <a:spLocks noGrp="1"/>
          </p:cNvSpPr>
          <p:nvPr>
            <p:ph type="sldNum" sz="quarter" idx="12"/>
          </p:nvPr>
        </p:nvSpPr>
        <p:spPr/>
        <p:txBody>
          <a:bodyPr/>
          <a:lstStyle/>
          <a:p>
            <a:fld id="{DE5C9D8B-233A-4700-BCE0-36CA1B36E35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3AB20A-B875-4E4F-88BE-CC089B89CB37}" type="datetime1">
              <a:rPr lang="en-IN" smtClean="0"/>
              <a:pPr/>
              <a:t>15-04-22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K Prajna Bharathi</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5C9D8B-233A-4700-BCE0-36CA1B36E35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8" r:id="rId12"/>
  </p:sldLayoutIdLst>
  <p:hf sldNum="0"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customXml" Target="../ink/ink2.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customXml" Target="../ink/ink3.xml"/><Relationship Id="rId1" Type="http://schemas.openxmlformats.org/officeDocument/2006/relationships/slideLayout" Target="../slideLayouts/slideLayout12.xml"/><Relationship Id="rId5" Type="http://schemas.openxmlformats.org/officeDocument/2006/relationships/image" Target="../media/image380.png"/><Relationship Id="rId4" Type="http://schemas.openxmlformats.org/officeDocument/2006/relationships/customXml" Target="../ink/ink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customXml" Target="../ink/ink5.xml"/><Relationship Id="rId1" Type="http://schemas.openxmlformats.org/officeDocument/2006/relationships/slideLayout" Target="../slideLayouts/slideLayout12.xml"/><Relationship Id="rId4" Type="http://schemas.openxmlformats.org/officeDocument/2006/relationships/image" Target="../media/image400.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1577969"/>
            <a:ext cx="8264525" cy="1279527"/>
          </a:xfrm>
        </p:spPr>
        <p:txBody>
          <a:bodyPr anchor="b">
            <a:normAutofit fontScale="90000"/>
          </a:bodyPr>
          <a:lstStyle/>
          <a:p>
            <a:pPr algn="ctr">
              <a:defRPr/>
            </a:pPr>
            <a:br>
              <a:rPr lang="en-US" altLang="zh-CN" sz="2200" dirty="0">
                <a:latin typeface="Times New Roman" pitchFamily="18" charset="0"/>
                <a:ea typeface="SimSun" pitchFamily="2" charset="-122"/>
              </a:rPr>
            </a:br>
            <a:br>
              <a:rPr lang="en-US" altLang="zh-CN" sz="2200" dirty="0">
                <a:latin typeface="Times New Roman" pitchFamily="18" charset="0"/>
                <a:ea typeface="SimSun" pitchFamily="2" charset="-122"/>
              </a:rPr>
            </a:br>
            <a:br>
              <a:rPr lang="en-US" altLang="zh-CN" sz="2200" dirty="0">
                <a:latin typeface="Times New Roman" pitchFamily="18" charset="0"/>
                <a:ea typeface="SimSun" pitchFamily="2" charset="-122"/>
              </a:rPr>
            </a:br>
            <a:br>
              <a:rPr lang="en-US" altLang="zh-CN" sz="2200" dirty="0">
                <a:latin typeface="Times New Roman" pitchFamily="18" charset="0"/>
                <a:ea typeface="SimSun" pitchFamily="2" charset="-122"/>
              </a:rPr>
            </a:br>
            <a:r>
              <a:rPr lang="en-US" sz="4000" dirty="0">
                <a:latin typeface="Eras Bold ITC" pitchFamily="34" charset="0"/>
                <a:cs typeface="Times New Roman" panose="02020603050405020304" pitchFamily="18" charset="0"/>
              </a:rPr>
              <a:t>INDUSTRIAL WASTE &amp; WASTE WATER ENGINEERING</a:t>
            </a:r>
            <a:endParaRPr lang="en-IN" altLang="en-US" sz="2200" dirty="0">
              <a:latin typeface="Times New Roman" pitchFamily="18" charset="0"/>
            </a:endParaRPr>
          </a:p>
        </p:txBody>
      </p:sp>
      <p:pic>
        <p:nvPicPr>
          <p:cNvPr id="3076" name="Picture 2" descr="Image result for aditya engineering college logo"/>
          <p:cNvPicPr>
            <a:picLocks noChangeAspect="1" noChangeArrowheads="1"/>
          </p:cNvPicPr>
          <p:nvPr/>
        </p:nvPicPr>
        <p:blipFill>
          <a:blip r:embed="rId2" cstate="print"/>
          <a:srcRect/>
          <a:stretch>
            <a:fillRect/>
          </a:stretch>
        </p:blipFill>
        <p:spPr bwMode="auto">
          <a:xfrm>
            <a:off x="285720" y="214290"/>
            <a:ext cx="1549400" cy="917575"/>
          </a:xfrm>
          <a:prstGeom prst="rect">
            <a:avLst/>
          </a:prstGeom>
          <a:noFill/>
          <a:ln w="9525">
            <a:noFill/>
            <a:miter lim="800000"/>
            <a:headEnd/>
            <a:tailEnd/>
          </a:ln>
        </p:spPr>
      </p:pic>
      <p:sp>
        <p:nvSpPr>
          <p:cNvPr id="5" name="TextBox 4"/>
          <p:cNvSpPr txBox="1"/>
          <p:nvPr/>
        </p:nvSpPr>
        <p:spPr>
          <a:xfrm>
            <a:off x="2285984" y="500042"/>
            <a:ext cx="6286544" cy="461665"/>
          </a:xfrm>
          <a:prstGeom prst="rect">
            <a:avLst/>
          </a:prstGeom>
          <a:noFill/>
        </p:spPr>
        <p:txBody>
          <a:bodyPr wrap="square" rtlCol="0">
            <a:spAutoFit/>
          </a:bodyPr>
          <a:lstStyle/>
          <a:p>
            <a:r>
              <a:rPr lang="en-US" altLang="zh-CN" sz="2400" dirty="0">
                <a:solidFill>
                  <a:srgbClr val="00B0F0"/>
                </a:solidFill>
                <a:latin typeface="Eras Bold ITC" pitchFamily="34" charset="0"/>
                <a:ea typeface="SimSun" pitchFamily="2" charset="-122"/>
              </a:rPr>
              <a:t>ADITYA ENGINEERING COLLEGE (A)</a:t>
            </a:r>
            <a:endParaRPr lang="en-IN" sz="2400" dirty="0">
              <a:solidFill>
                <a:srgbClr val="00B0F0"/>
              </a:solidFill>
              <a:latin typeface="Eras Bold ITC" pitchFamily="34" charset="0"/>
            </a:endParaRPr>
          </a:p>
        </p:txBody>
      </p:sp>
      <p:sp>
        <p:nvSpPr>
          <p:cNvPr id="7" name="Subtitle 2">
            <a:extLst>
              <a:ext uri="{FF2B5EF4-FFF2-40B4-BE49-F238E27FC236}">
                <a16:creationId xmlns:a16="http://schemas.microsoft.com/office/drawing/2014/main" id="{374C6B0C-371A-41E0-BF7D-B301E36AAB91}"/>
              </a:ext>
            </a:extLst>
          </p:cNvPr>
          <p:cNvSpPr txBox="1">
            <a:spLocks/>
          </p:cNvSpPr>
          <p:nvPr/>
        </p:nvSpPr>
        <p:spPr>
          <a:xfrm>
            <a:off x="1285852" y="3357562"/>
            <a:ext cx="6858000" cy="2376264"/>
          </a:xfrm>
          <a:prstGeom prst="rect">
            <a:avLst/>
          </a:prstGeom>
        </p:spPr>
        <p:txBody>
          <a:bodyPr vert="horz" lIns="91440" tIns="45720" rIns="91440" bIns="45720" rtlCol="0">
            <a:normAutofit fontScale="70000" lnSpcReduction="20000"/>
          </a:bodyPr>
          <a:lstStyle/>
          <a:p>
            <a:pPr marL="342900" marR="0" lvl="0" indent="-342900" algn="ctr" defTabSz="914400" rtl="0" eaLnBrk="1" fontAlgn="auto" latinLnBrk="0" hangingPunct="1">
              <a:lnSpc>
                <a:spcPct val="100000"/>
              </a:lnSpc>
              <a:spcBef>
                <a:spcPts val="600"/>
              </a:spcBef>
              <a:spcAft>
                <a:spcPts val="0"/>
              </a:spcAft>
              <a:buClrTx/>
              <a:buSzTx/>
              <a:tabLst/>
              <a:defRPr/>
            </a:pPr>
            <a:endParaRPr kumimoji="0" lang="en-IN"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ctr" defTabSz="914400" rtl="0" eaLnBrk="1" fontAlgn="auto" latinLnBrk="0" hangingPunct="1">
              <a:lnSpc>
                <a:spcPct val="100000"/>
              </a:lnSpc>
              <a:spcBef>
                <a:spcPts val="600"/>
              </a:spcBef>
              <a:spcAft>
                <a:spcPts val="0"/>
              </a:spcAft>
              <a:buClrTx/>
              <a:buSzTx/>
              <a:tabLst/>
              <a:defRPr/>
            </a:pPr>
            <a:r>
              <a:rPr kumimoji="0" lang="en-IN" sz="3200" b="0" i="0" u="none" strike="noStrike" kern="1200" cap="none" spc="0" normalizeH="0" baseline="0" noProof="0" dirty="0">
                <a:ln>
                  <a:noFill/>
                </a:ln>
                <a:solidFill>
                  <a:schemeClr val="tx1"/>
                </a:solidFill>
                <a:effectLst/>
                <a:uLnTx/>
                <a:uFillTx/>
                <a:latin typeface="+mn-lt"/>
                <a:ea typeface="+mn-ea"/>
                <a:cs typeface="+mn-cs"/>
              </a:rPr>
              <a:t>By </a:t>
            </a:r>
            <a:endParaRPr kumimoji="0" lang="en-IN" sz="13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tabLst/>
              <a:defRPr/>
            </a:pPr>
            <a:r>
              <a:rPr kumimoji="0" lang="en-US" sz="6400" b="0" i="0" u="none" strike="noStrike" kern="1200" cap="none" spc="0" normalizeH="0" baseline="0" noProof="0" dirty="0">
                <a:ln>
                  <a:noFill/>
                </a:ln>
                <a:solidFill>
                  <a:schemeClr val="accent1">
                    <a:lumMod val="75000"/>
                  </a:schemeClr>
                </a:solidFill>
                <a:effectLst/>
                <a:uLnTx/>
                <a:uFillTx/>
                <a:latin typeface="+mn-lt"/>
                <a:ea typeface="+mn-ea"/>
                <a:cs typeface="Times New Roman" panose="02020603050405020304" pitchFamily="18" charset="0"/>
              </a:rPr>
              <a:t>K.P.PRAJNA BHARATHI</a:t>
            </a:r>
          </a:p>
          <a:p>
            <a:pPr marL="342900" marR="0" lvl="0" indent="-342900" algn="ctr" defTabSz="914400" rtl="0" eaLnBrk="1" fontAlgn="auto" latinLnBrk="0" hangingPunct="1">
              <a:lnSpc>
                <a:spcPct val="100000"/>
              </a:lnSpc>
              <a:spcBef>
                <a:spcPct val="20000"/>
              </a:spcBef>
              <a:spcAft>
                <a:spcPts val="0"/>
              </a:spcAft>
              <a:buClrTx/>
              <a:buSzTx/>
              <a:tabLst/>
              <a:defRPr/>
            </a:pPr>
            <a:r>
              <a:rPr kumimoji="0" lang="en-US" sz="2600" b="0" i="0" u="none" strike="noStrike" kern="1200" cap="none" spc="0" normalizeH="0" baseline="0" noProof="0" dirty="0">
                <a:ln>
                  <a:noFill/>
                </a:ln>
                <a:solidFill>
                  <a:schemeClr val="tx1"/>
                </a:solidFill>
                <a:effectLst/>
                <a:uLnTx/>
                <a:uFillTx/>
                <a:latin typeface="+mn-lt"/>
                <a:ea typeface="+mn-ea"/>
                <a:cs typeface="Times New Roman" panose="02020603050405020304" pitchFamily="18" charset="0"/>
              </a:rPr>
              <a:t>Asst. Professor, Dept. of CE</a:t>
            </a:r>
          </a:p>
          <a:p>
            <a:pPr marL="342900" marR="0" lvl="0" indent="-342900" algn="ctr" defTabSz="914400" rtl="0" eaLnBrk="1" fontAlgn="auto" latinLnBrk="0" hangingPunct="1">
              <a:lnSpc>
                <a:spcPct val="100000"/>
              </a:lnSpc>
              <a:spcBef>
                <a:spcPct val="20000"/>
              </a:spcBef>
              <a:spcAft>
                <a:spcPts val="0"/>
              </a:spcAft>
              <a:buClrTx/>
              <a:buSzTx/>
              <a:tabLst/>
              <a:defRPr/>
            </a:pPr>
            <a:r>
              <a:rPr kumimoji="0" lang="en-IN" sz="2600" b="0" i="0" u="none" strike="noStrike" kern="1200" cap="none" spc="0" normalizeH="0" baseline="0" noProof="0" dirty="0">
                <a:ln>
                  <a:noFill/>
                </a:ln>
                <a:solidFill>
                  <a:schemeClr val="tx1"/>
                </a:solidFill>
                <a:effectLst/>
                <a:uLnTx/>
                <a:uFillTx/>
                <a:latin typeface="+mn-lt"/>
                <a:ea typeface="+mn-ea"/>
                <a:cs typeface="+mn-cs"/>
              </a:rPr>
              <a:t>Aditya Engineering College(A)</a:t>
            </a:r>
          </a:p>
          <a:p>
            <a:pPr marL="342900" marR="0" lvl="0" indent="-342900" algn="ctr" defTabSz="914400" rtl="0" eaLnBrk="1" fontAlgn="auto" latinLnBrk="0" hangingPunct="1">
              <a:lnSpc>
                <a:spcPct val="100000"/>
              </a:lnSpc>
              <a:spcBef>
                <a:spcPct val="20000"/>
              </a:spcBef>
              <a:spcAft>
                <a:spcPts val="0"/>
              </a:spcAft>
              <a:buClrTx/>
              <a:buSzTx/>
              <a:tabLst/>
              <a:defRPr/>
            </a:pPr>
            <a:r>
              <a:rPr kumimoji="0" lang="en-IN" sz="2600" b="0" i="0" u="none" strike="noStrike" kern="1200" cap="none" spc="0" normalizeH="0" baseline="0" noProof="0" dirty="0">
                <a:ln>
                  <a:noFill/>
                </a:ln>
                <a:solidFill>
                  <a:schemeClr val="tx1"/>
                </a:solidFill>
                <a:effectLst/>
                <a:uLnTx/>
                <a:uFillTx/>
                <a:latin typeface="+mn-lt"/>
                <a:ea typeface="+mn-ea"/>
                <a:cs typeface="+mn-cs"/>
              </a:rPr>
              <a:t>Surampalem.</a:t>
            </a:r>
          </a:p>
          <a:p>
            <a:pPr marL="342900" marR="0" lvl="0" indent="-342900" algn="ctr" defTabSz="914400" rtl="0" eaLnBrk="1" fontAlgn="auto" latinLnBrk="0" hangingPunct="1">
              <a:lnSpc>
                <a:spcPct val="100000"/>
              </a:lnSpc>
              <a:spcBef>
                <a:spcPts val="600"/>
              </a:spcBef>
              <a:spcAft>
                <a:spcPts val="0"/>
              </a:spcAft>
              <a:buClrTx/>
              <a:buSzTx/>
              <a:tabLst/>
              <a:defRPr/>
            </a:pPr>
            <a:endParaRPr kumimoji="0" lang="en-IN"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tabLst/>
              <a:defRPr/>
            </a:pPr>
            <a:endParaRPr kumimoji="0" lang="en-IN" sz="3200" b="0" i="0" u="none" strike="noStrike" kern="1200" cap="none" spc="0" normalizeH="0" baseline="0" noProof="0" dirty="0">
              <a:ln>
                <a:noFill/>
              </a:ln>
              <a:solidFill>
                <a:srgbClr val="C00000"/>
              </a:solidFill>
              <a:effectLst/>
              <a:uLnTx/>
              <a:uFillTx/>
              <a:latin typeface="+mn-lt"/>
              <a:ea typeface="+mn-ea"/>
              <a:cs typeface="+mn-cs"/>
            </a:endParaRP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218E9DC8-6EBA-4333-984D-2B4CE9A2C485}"/>
                  </a:ext>
                </a:extLst>
              </p14:cNvPr>
              <p14:cNvContentPartPr/>
              <p14:nvPr/>
            </p14:nvContentPartPr>
            <p14:xfrm>
              <a:off x="532462" y="5960513"/>
              <a:ext cx="360" cy="360"/>
            </p14:xfrm>
          </p:contentPart>
        </mc:Choice>
        <mc:Fallback xmlns="">
          <p:pic>
            <p:nvPicPr>
              <p:cNvPr id="3" name="Ink 2">
                <a:extLst>
                  <a:ext uri="{FF2B5EF4-FFF2-40B4-BE49-F238E27FC236}">
                    <a16:creationId xmlns:a16="http://schemas.microsoft.com/office/drawing/2014/main" id="{218E9DC8-6EBA-4333-984D-2B4CE9A2C485}"/>
                  </a:ext>
                </a:extLst>
              </p:cNvPr>
              <p:cNvPicPr/>
              <p:nvPr/>
            </p:nvPicPr>
            <p:blipFill>
              <a:blip r:embed="rId4"/>
              <a:stretch>
                <a:fillRect/>
              </a:stretch>
            </p:blipFill>
            <p:spPr>
              <a:xfrm>
                <a:off x="496822" y="5924513"/>
                <a:ext cx="72000" cy="72000"/>
              </a:xfrm>
              <a:prstGeom prst="rect">
                <a:avLst/>
              </a:prstGeom>
            </p:spPr>
          </p:pic>
        </mc:Fallback>
      </mc:AlternateContent>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1"/>
          </p:nvPr>
        </p:nvSpPr>
        <p:spPr/>
        <p:txBody>
          <a:bodyPr/>
          <a:lstStyle/>
          <a:p>
            <a:fld id="{85D59927-C922-4882-9E52-F389400E1ACF}" type="datetime1">
              <a:rPr lang="en-IN" smtClean="0"/>
              <a:pPr/>
              <a:t>15-04-22</a:t>
            </a:fld>
            <a:endParaRPr lang="en-IN"/>
          </a:p>
        </p:txBody>
      </p:sp>
      <p:sp>
        <p:nvSpPr>
          <p:cNvPr id="3" name="Footer Placeholder 2"/>
          <p:cNvSpPr>
            <a:spLocks noGrp="1"/>
          </p:cNvSpPr>
          <p:nvPr>
            <p:ph type="ftr" sz="quarter" idx="12"/>
          </p:nvPr>
        </p:nvSpPr>
        <p:spPr/>
        <p:txBody>
          <a:bodyPr/>
          <a:lstStyle/>
          <a:p>
            <a:r>
              <a:rPr lang="en-US"/>
              <a:t>K Prajna Bharathi</a:t>
            </a:r>
            <a:endParaRPr lang="en-IN" dirty="0"/>
          </a:p>
        </p:txBody>
      </p:sp>
      <p:sp>
        <p:nvSpPr>
          <p:cNvPr id="4" name="Rectangle 3">
            <a:extLst>
              <a:ext uri="{FF2B5EF4-FFF2-40B4-BE49-F238E27FC236}">
                <a16:creationId xmlns:a16="http://schemas.microsoft.com/office/drawing/2014/main" id="{A10BA0A0-1F19-46DB-8196-DF50B2A66E3A}"/>
              </a:ext>
            </a:extLst>
          </p:cNvPr>
          <p:cNvSpPr/>
          <p:nvPr/>
        </p:nvSpPr>
        <p:spPr>
          <a:xfrm>
            <a:off x="84842" y="876693"/>
            <a:ext cx="8559124" cy="4593917"/>
          </a:xfrm>
          <a:prstGeom prst="rect">
            <a:avLst/>
          </a:prstGeom>
        </p:spPr>
        <p:txBody>
          <a:bodyPr wrap="square">
            <a:spAutoFit/>
          </a:bodyPr>
          <a:lstStyle/>
          <a:p>
            <a:pPr algn="just">
              <a:lnSpc>
                <a:spcPct val="115000"/>
              </a:lnSpc>
              <a:spcAft>
                <a:spcPts val="0"/>
              </a:spcAft>
            </a:pP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B</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oiler troubles caused by the impurities in feed water</a:t>
            </a:r>
          </a:p>
          <a:p>
            <a:pPr algn="just">
              <a:lnSpc>
                <a:spcPct val="115000"/>
              </a:lnSpc>
              <a:spcAft>
                <a:spcPts val="0"/>
              </a:spcAft>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Scale and Sludge Formation:</a:t>
            </a:r>
          </a:p>
          <a:p>
            <a:pPr marL="285750" indent="-285750" algn="just">
              <a:lnSpc>
                <a:spcPct val="115000"/>
              </a:lnSpc>
              <a:spcAft>
                <a:spcPts val="0"/>
              </a:spcAft>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Scales are hard, sticky deposits formed on the inner walls of the boiler. </a:t>
            </a:r>
          </a:p>
          <a:p>
            <a:pPr marL="285750" indent="-285750" algn="just">
              <a:lnSpc>
                <a:spcPct val="115000"/>
              </a:lnSpc>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Sludge is the loose precipitate of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MgCO</a:t>
            </a:r>
            <a:r>
              <a:rPr lang="en-IN" sz="1800" baseline="-25000" dirty="0">
                <a:effectLst/>
                <a:latin typeface="Times New Roman" panose="02020603050405020304" pitchFamily="18" charset="0"/>
                <a:ea typeface="Calibri" panose="020F0502020204030204" pitchFamily="34" charset="0"/>
                <a:cs typeface="Times New Roman" panose="02020603050405020304" pitchFamily="18" charset="0"/>
              </a:rPr>
              <a:t>3</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MgCl</a:t>
            </a:r>
            <a:r>
              <a:rPr lang="en-IN" sz="1800" baseline="-25000" dirty="0">
                <a:effectLst/>
                <a:latin typeface="Times New Roman" panose="02020603050405020304" pitchFamily="18" charset="0"/>
                <a:ea typeface="Calibri" panose="020F0502020204030204" pitchFamily="34" charset="0"/>
                <a:cs typeface="Times New Roman" panose="02020603050405020304" pitchFamily="18" charset="0"/>
              </a:rPr>
              <a:t>2</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CaCl</a:t>
            </a:r>
            <a:r>
              <a:rPr lang="en-IN" sz="1800" baseline="-25000" dirty="0">
                <a:effectLst/>
                <a:latin typeface="Times New Roman" panose="02020603050405020304" pitchFamily="18" charset="0"/>
                <a:ea typeface="Calibri" panose="020F0502020204030204" pitchFamily="34" charset="0"/>
                <a:cs typeface="Times New Roman" panose="02020603050405020304" pitchFamily="18" charset="0"/>
              </a:rPr>
              <a:t>2</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or MgSO</a:t>
            </a:r>
            <a:r>
              <a:rPr lang="en-IN" sz="1800" baseline="-25000" dirty="0">
                <a:effectLst/>
                <a:latin typeface="Times New Roman" panose="02020603050405020304" pitchFamily="18" charset="0"/>
                <a:ea typeface="Calibri" panose="020F0502020204030204" pitchFamily="34" charset="0"/>
                <a:cs typeface="Times New Roman" panose="02020603050405020304" pitchFamily="18" charset="0"/>
              </a:rPr>
              <a:t>4</a:t>
            </a:r>
            <a:r>
              <a:rPr lang="en-IN" baseline="-25000" dirty="0">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formed in the colder regions of the boiler. </a:t>
            </a:r>
          </a:p>
          <a:p>
            <a:pPr marL="285750" indent="-285750" algn="just">
              <a:lnSpc>
                <a:spcPct val="115000"/>
              </a:lnSpc>
              <a:spcAft>
                <a:spcPts val="0"/>
              </a:spcAft>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The scale and sludge are good insulators of heat. They can cause overheating at localized areas leading to serious damage to the boilers.</a:t>
            </a:r>
          </a:p>
          <a:p>
            <a:pPr algn="just">
              <a:lnSpc>
                <a:spcPct val="115000"/>
              </a:lnSpc>
              <a:spcAft>
                <a:spcPts val="0"/>
              </a:spcAft>
            </a:pP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spcAft>
                <a:spcPts val="0"/>
              </a:spcAft>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Caustic Embrittlement:</a:t>
            </a:r>
          </a:p>
          <a:p>
            <a:pPr marL="285750" indent="-285750" algn="just">
              <a:lnSpc>
                <a:spcPct val="115000"/>
              </a:lnSpc>
              <a:spcAft>
                <a:spcPts val="0"/>
              </a:spcAft>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Caustic embrittlement is a type of corrosion of the boiler due to the presence of alkali metal carbonates and bicarbonates in the boiler feed water. </a:t>
            </a:r>
          </a:p>
          <a:p>
            <a:pPr marL="285750" indent="-285750" algn="just">
              <a:lnSpc>
                <a:spcPct val="115000"/>
              </a:lnSpc>
              <a:spcAft>
                <a:spcPts val="0"/>
              </a:spcAft>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In the lime-soda process, the residual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Na</a:t>
            </a:r>
            <a:r>
              <a:rPr lang="en-US" sz="1800" baseline="-25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a:t>
            </a:r>
            <a:r>
              <a:rPr lang="en-US" sz="1800" baseline="-25000" dirty="0">
                <a:effectLst/>
                <a:latin typeface="Times New Roman" panose="02020603050405020304" pitchFamily="18" charset="0"/>
                <a:ea typeface="Calibri" panose="020F0502020204030204" pitchFamily="34" charset="0"/>
                <a:cs typeface="Times New Roman" panose="02020603050405020304" pitchFamily="18" charset="0"/>
              </a:rPr>
              <a:t>3</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present in the softened water decomposes to produce sodium hydroxide (caustic soda) and carbon dioxide.</a:t>
            </a:r>
          </a:p>
          <a:p>
            <a:pPr algn="ctr">
              <a:lnSpc>
                <a:spcPct val="115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Na</a:t>
            </a:r>
            <a:r>
              <a:rPr lang="en-US" sz="1800" baseline="-25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a:t>
            </a:r>
            <a:r>
              <a:rPr lang="en-US" sz="1800" baseline="-25000" dirty="0">
                <a:effectLst/>
                <a:latin typeface="Times New Roman" panose="02020603050405020304" pitchFamily="18" charset="0"/>
                <a:ea typeface="Calibri" panose="020F0502020204030204" pitchFamily="34" charset="0"/>
                <a:cs typeface="Times New Roman" panose="02020603050405020304" pitchFamily="18" charset="0"/>
              </a:rPr>
              <a:t>3</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H</a:t>
            </a:r>
            <a:r>
              <a:rPr lang="en-US" sz="1800" baseline="-25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2NaOH + CO</a:t>
            </a:r>
            <a:r>
              <a:rPr lang="en-US" sz="1800" baseline="-25000" dirty="0">
                <a:effectLst/>
                <a:latin typeface="Times New Roman" panose="02020603050405020304" pitchFamily="18" charset="0"/>
                <a:ea typeface="Calibri" panose="020F0502020204030204" pitchFamily="34" charset="0"/>
                <a:cs typeface="Times New Roman" panose="02020603050405020304" pitchFamily="18" charset="0"/>
              </a:rPr>
              <a:t>2</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6" name="Straight Arrow Connector 5">
            <a:extLst>
              <a:ext uri="{FF2B5EF4-FFF2-40B4-BE49-F238E27FC236}">
                <a16:creationId xmlns:a16="http://schemas.microsoft.com/office/drawing/2014/main" id="{083AE222-5D67-4800-B6BD-28384D5E2E87}"/>
              </a:ext>
            </a:extLst>
          </p:cNvPr>
          <p:cNvCxnSpPr>
            <a:cxnSpLocks/>
          </p:cNvCxnSpPr>
          <p:nvPr/>
        </p:nvCxnSpPr>
        <p:spPr>
          <a:xfrm>
            <a:off x="3995936" y="5229200"/>
            <a:ext cx="86409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1"/>
          </p:nvPr>
        </p:nvSpPr>
        <p:spPr/>
        <p:txBody>
          <a:bodyPr/>
          <a:lstStyle/>
          <a:p>
            <a:fld id="{0F46DAD1-3C34-4A26-9C77-FC566C5F1847}" type="datetime1">
              <a:rPr lang="en-IN" smtClean="0"/>
              <a:pPr/>
              <a:t>15-04-22</a:t>
            </a:fld>
            <a:endParaRPr lang="en-IN"/>
          </a:p>
        </p:txBody>
      </p:sp>
      <p:sp>
        <p:nvSpPr>
          <p:cNvPr id="3" name="Footer Placeholder 2"/>
          <p:cNvSpPr>
            <a:spLocks noGrp="1"/>
          </p:cNvSpPr>
          <p:nvPr>
            <p:ph type="ftr" sz="quarter" idx="12"/>
          </p:nvPr>
        </p:nvSpPr>
        <p:spPr/>
        <p:txBody>
          <a:bodyPr/>
          <a:lstStyle/>
          <a:p>
            <a:r>
              <a:rPr lang="en-US"/>
              <a:t>K Prajna Bharathi</a:t>
            </a:r>
            <a:endParaRPr lang="en-IN" dirty="0"/>
          </a:p>
        </p:txBody>
      </p:sp>
      <p:sp>
        <p:nvSpPr>
          <p:cNvPr id="4" name="Rectangle 3">
            <a:extLst>
              <a:ext uri="{FF2B5EF4-FFF2-40B4-BE49-F238E27FC236}">
                <a16:creationId xmlns:a16="http://schemas.microsoft.com/office/drawing/2014/main" id="{A10BA0A0-1F19-46DB-8196-DF50B2A66E3A}"/>
              </a:ext>
            </a:extLst>
          </p:cNvPr>
          <p:cNvSpPr/>
          <p:nvPr/>
        </p:nvSpPr>
        <p:spPr>
          <a:xfrm>
            <a:off x="142844" y="1306526"/>
            <a:ext cx="8501121" cy="2792175"/>
          </a:xfrm>
          <a:prstGeom prst="rect">
            <a:avLst/>
          </a:prstGeom>
        </p:spPr>
        <p:txBody>
          <a:bodyPr wrap="square">
            <a:spAutoFit/>
          </a:bodyPr>
          <a:lstStyle/>
          <a:p>
            <a:pPr algn="just">
              <a:lnSpc>
                <a:spcPct val="115000"/>
              </a:lnSpc>
              <a:spcAft>
                <a:spcPts val="0"/>
              </a:spcAft>
            </a:pPr>
            <a:endParaRPr lang="en-IN" dirty="0">
              <a:effectLst/>
              <a:latin typeface="Times New Roman" panose="02020603050405020304" pitchFamily="18" charset="0"/>
              <a:ea typeface="Times New Roman" panose="02020603050405020304" pitchFamily="18" charset="0"/>
            </a:endParaRPr>
          </a:p>
          <a:p>
            <a:pPr algn="just">
              <a:lnSpc>
                <a:spcPct val="115000"/>
              </a:lnSpc>
              <a:spcAft>
                <a:spcPts val="0"/>
              </a:spcAft>
            </a:pPr>
            <a:endParaRPr lang="en-IN" dirty="0">
              <a:effectLst/>
              <a:latin typeface="Times New Roman" panose="02020603050405020304" pitchFamily="18" charset="0"/>
              <a:ea typeface="Times New Roman" panose="02020603050405020304" pitchFamily="18" charset="0"/>
            </a:endParaRPr>
          </a:p>
          <a:p>
            <a:pPr algn="just">
              <a:lnSpc>
                <a:spcPct val="115000"/>
              </a:lnSpc>
              <a:spcAft>
                <a:spcPts val="0"/>
              </a:spcAft>
            </a:pPr>
            <a:endParaRPr lang="en-IN" sz="2000" dirty="0">
              <a:latin typeface="Times New Roman" panose="02020603050405020304" pitchFamily="18" charset="0"/>
              <a:ea typeface="Times New Roman" panose="02020603050405020304" pitchFamily="18" charset="0"/>
            </a:endParaRPr>
          </a:p>
          <a:p>
            <a:pPr algn="just">
              <a:lnSpc>
                <a:spcPct val="115000"/>
              </a:lnSpc>
              <a:spcAft>
                <a:spcPts val="0"/>
              </a:spcAft>
            </a:pPr>
            <a:endParaRPr lang="en-IN" sz="2000" dirty="0">
              <a:effectLst/>
              <a:latin typeface="Times New Roman" panose="02020603050405020304" pitchFamily="18" charset="0"/>
              <a:ea typeface="Times New Roman" panose="02020603050405020304" pitchFamily="18" charset="0"/>
            </a:endParaRPr>
          </a:p>
          <a:p>
            <a:pPr algn="just">
              <a:lnSpc>
                <a:spcPct val="115000"/>
              </a:lnSpc>
              <a:spcAft>
                <a:spcPts val="0"/>
              </a:spcAft>
            </a:pPr>
            <a:endParaRPr lang="en-IN" sz="2000" dirty="0">
              <a:latin typeface="Times New Roman" panose="02020603050405020304" pitchFamily="18" charset="0"/>
              <a:ea typeface="Times New Roman" panose="02020603050405020304" pitchFamily="18" charset="0"/>
            </a:endParaRPr>
          </a:p>
          <a:p>
            <a:pPr algn="just">
              <a:lnSpc>
                <a:spcPct val="115000"/>
              </a:lnSpc>
              <a:spcAft>
                <a:spcPts val="0"/>
              </a:spcAft>
            </a:pPr>
            <a:endParaRPr lang="en-IN" sz="2000" dirty="0">
              <a:effectLst/>
              <a:latin typeface="Times New Roman" panose="02020603050405020304" pitchFamily="18" charset="0"/>
              <a:ea typeface="Times New Roman" panose="02020603050405020304" pitchFamily="18" charset="0"/>
            </a:endParaRPr>
          </a:p>
          <a:p>
            <a:pPr algn="just">
              <a:lnSpc>
                <a:spcPct val="115000"/>
              </a:lnSpc>
              <a:spcAft>
                <a:spcPts val="0"/>
              </a:spcAft>
            </a:pPr>
            <a:endParaRPr lang="en-IN" sz="2000" dirty="0">
              <a:effectLst/>
              <a:latin typeface="Times New Roman" panose="02020603050405020304" pitchFamily="18" charset="0"/>
              <a:ea typeface="Times New Roman" panose="02020603050405020304" pitchFamily="18" charset="0"/>
            </a:endParaRPr>
          </a:p>
          <a:p>
            <a:pPr algn="just">
              <a:lnSpc>
                <a:spcPct val="115000"/>
              </a:lnSpc>
              <a:spcAft>
                <a:spcPts val="0"/>
              </a:spcAft>
            </a:pPr>
            <a:endParaRPr lang="en-IN"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801572F4-BAF6-4C25-8E72-AE9DC5107639}"/>
              </a:ext>
            </a:extLst>
          </p:cNvPr>
          <p:cNvSpPr txBox="1"/>
          <p:nvPr/>
        </p:nvSpPr>
        <p:spPr>
          <a:xfrm>
            <a:off x="755576" y="1052736"/>
            <a:ext cx="7632848" cy="4247317"/>
          </a:xfrm>
          <a:prstGeom prst="rect">
            <a:avLst/>
          </a:prstGeom>
          <a:noFill/>
        </p:spPr>
        <p:txBody>
          <a:bodyPr wrap="square">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decomposition makes the boiler water “caustic”.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caustic water in the boiler enters the minute hair-cracks in the inner side of the boiler.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As the water evaporates, the iron present in the boiler dissolves to form sodium ferrate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Na</a:t>
            </a:r>
            <a:r>
              <a:rPr lang="en-US" sz="1800" baseline="-25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FeO</a:t>
            </a:r>
            <a:r>
              <a:rPr lang="en-US" sz="1800" baseline="-25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and NaOH deposits in the cracks, resulting in the embrittlement of boiler parts (such as bends, rivets, joints, etc.)</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Corrosion:</a:t>
            </a:r>
          </a:p>
          <a:p>
            <a:pPr algn="just"/>
            <a:r>
              <a:rPr lang="en-US" dirty="0">
                <a:latin typeface="Times New Roman" panose="02020603050405020304" pitchFamily="18" charset="0"/>
                <a:cs typeface="Times New Roman" panose="02020603050405020304" pitchFamily="18" charset="0"/>
              </a:rPr>
              <a:t>Boiler corrosion refers to the disintegration of boiler materials due to the following reasons,</a:t>
            </a:r>
          </a:p>
          <a:p>
            <a:pPr algn="just"/>
            <a:r>
              <a:rPr lang="en-US" dirty="0">
                <a:latin typeface="Times New Roman" panose="02020603050405020304" pitchFamily="18" charset="0"/>
                <a:cs typeface="Times New Roman" panose="02020603050405020304" pitchFamily="18" charset="0"/>
              </a:rPr>
              <a:t>(a) Formation of insoluble product due to hydrolysis of either salts or fatty oils.</a:t>
            </a:r>
          </a:p>
          <a:p>
            <a:pPr algn="just"/>
            <a:r>
              <a:rPr lang="en-US" dirty="0">
                <a:latin typeface="Times New Roman" panose="02020603050405020304" pitchFamily="18" charset="0"/>
                <a:cs typeface="Times New Roman" panose="02020603050405020304" pitchFamily="18" charset="0"/>
              </a:rPr>
              <a:t>(b) Presence of dissolved gases like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a:t>
            </a:r>
            <a:r>
              <a:rPr lang="en-IN" sz="1800" baseline="-25000" dirty="0">
                <a:effectLst/>
                <a:latin typeface="Times New Roman" panose="02020603050405020304" pitchFamily="18" charset="0"/>
                <a:ea typeface="Calibri" panose="020F0502020204030204" pitchFamily="34" charset="0"/>
                <a:cs typeface="Times New Roman" panose="02020603050405020304" pitchFamily="18" charset="0"/>
              </a:rPr>
              <a:t>2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and CO</a:t>
            </a:r>
            <a:r>
              <a:rPr lang="en-US" sz="1800" baseline="-25000" dirty="0">
                <a:effectLst/>
                <a:latin typeface="Times New Roman" panose="02020603050405020304" pitchFamily="18" charset="0"/>
                <a:ea typeface="Calibri" panose="020F0502020204030204" pitchFamily="34" charset="0"/>
                <a:cs typeface="Times New Roman" panose="02020603050405020304" pitchFamily="18" charset="0"/>
              </a:rPr>
              <a:t>2</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These factors can result in component failure, produce metal oxide contamination and deposit in other parts of the boiler, which may lead to premature damage or failure.</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1"/>
          </p:nvPr>
        </p:nvSpPr>
        <p:spPr/>
        <p:txBody>
          <a:bodyPr/>
          <a:lstStyle/>
          <a:p>
            <a:fld id="{2DC0D4FF-1965-4045-B89B-E4C0E741ED5E}" type="datetime1">
              <a:rPr lang="en-IN" smtClean="0">
                <a:latin typeface="Times New Roman" pitchFamily="18" charset="0"/>
                <a:cs typeface="Times New Roman" pitchFamily="18" charset="0"/>
              </a:rPr>
              <a:pPr/>
              <a:t>15-04-22</a:t>
            </a:fld>
            <a:endParaRPr lang="en-IN" dirty="0">
              <a:latin typeface="Times New Roman" pitchFamily="18" charset="0"/>
              <a:cs typeface="Times New Roman" pitchFamily="18" charset="0"/>
            </a:endParaRPr>
          </a:p>
        </p:txBody>
      </p:sp>
      <p:sp>
        <p:nvSpPr>
          <p:cNvPr id="3" name="Footer Placeholder 2"/>
          <p:cNvSpPr>
            <a:spLocks noGrp="1"/>
          </p:cNvSpPr>
          <p:nvPr>
            <p:ph type="ftr" sz="quarter" idx="12"/>
          </p:nvPr>
        </p:nvSpPr>
        <p:spPr/>
        <p:txBody>
          <a:bodyPr/>
          <a:lstStyle/>
          <a:p>
            <a:r>
              <a:rPr lang="en-US" dirty="0">
                <a:latin typeface="Times New Roman" pitchFamily="18" charset="0"/>
                <a:cs typeface="Times New Roman" pitchFamily="18" charset="0"/>
              </a:rPr>
              <a:t>K Prajna Bharathi</a:t>
            </a:r>
            <a:endParaRPr lang="en-IN" dirty="0">
              <a:latin typeface="Times New Roman" pitchFamily="18" charset="0"/>
              <a:cs typeface="Times New Roman" pitchFamily="18" charset="0"/>
            </a:endParaRPr>
          </a:p>
        </p:txBody>
      </p:sp>
      <p:sp>
        <p:nvSpPr>
          <p:cNvPr id="4" name="Rectangle 3">
            <a:extLst>
              <a:ext uri="{FF2B5EF4-FFF2-40B4-BE49-F238E27FC236}">
                <a16:creationId xmlns:a16="http://schemas.microsoft.com/office/drawing/2014/main" id="{A10BA0A0-1F19-46DB-8196-DF50B2A66E3A}"/>
              </a:ext>
            </a:extLst>
          </p:cNvPr>
          <p:cNvSpPr/>
          <p:nvPr/>
        </p:nvSpPr>
        <p:spPr>
          <a:xfrm>
            <a:off x="179512" y="692696"/>
            <a:ext cx="8464453" cy="3110723"/>
          </a:xfrm>
          <a:prstGeom prst="rect">
            <a:avLst/>
          </a:prstGeom>
        </p:spPr>
        <p:txBody>
          <a:bodyPr wrap="square">
            <a:spAutoFit/>
          </a:bodyPr>
          <a:lstStyle/>
          <a:p>
            <a:pPr algn="just">
              <a:lnSpc>
                <a:spcPct val="115000"/>
              </a:lnSpc>
              <a:spcAft>
                <a:spcPts val="0"/>
              </a:spcAft>
            </a:pPr>
            <a:endParaRPr lang="en-IN" dirty="0">
              <a:latin typeface="Times New Roman" panose="02020603050405020304" pitchFamily="18" charset="0"/>
              <a:ea typeface="Times New Roman" panose="02020603050405020304" pitchFamily="18" charset="0"/>
            </a:endParaRPr>
          </a:p>
          <a:p>
            <a:pPr algn="just">
              <a:lnSpc>
                <a:spcPct val="115000"/>
              </a:lnSpc>
              <a:spcAft>
                <a:spcPts val="0"/>
              </a:spcAft>
            </a:pPr>
            <a:endParaRPr lang="en-IN" dirty="0">
              <a:effectLst/>
              <a:latin typeface="Times New Roman" panose="02020603050405020304" pitchFamily="18" charset="0"/>
              <a:ea typeface="Times New Roman" panose="02020603050405020304" pitchFamily="18" charset="0"/>
            </a:endParaRPr>
          </a:p>
          <a:p>
            <a:pPr algn="just">
              <a:lnSpc>
                <a:spcPct val="115000"/>
              </a:lnSpc>
              <a:spcAft>
                <a:spcPts val="0"/>
              </a:spcAft>
            </a:pPr>
            <a:endParaRPr lang="en-IN" dirty="0">
              <a:effectLst/>
              <a:latin typeface="Times New Roman" panose="02020603050405020304" pitchFamily="18" charset="0"/>
              <a:ea typeface="Times New Roman" panose="02020603050405020304" pitchFamily="18" charset="0"/>
            </a:endParaRPr>
          </a:p>
          <a:p>
            <a:pPr algn="just">
              <a:lnSpc>
                <a:spcPct val="115000"/>
              </a:lnSpc>
              <a:spcAft>
                <a:spcPts val="0"/>
              </a:spcAft>
            </a:pPr>
            <a:endParaRPr lang="en-IN" sz="2000" dirty="0">
              <a:latin typeface="Times New Roman" panose="02020603050405020304" pitchFamily="18" charset="0"/>
              <a:ea typeface="Times New Roman" panose="02020603050405020304" pitchFamily="18" charset="0"/>
            </a:endParaRPr>
          </a:p>
          <a:p>
            <a:pPr algn="just">
              <a:lnSpc>
                <a:spcPct val="115000"/>
              </a:lnSpc>
              <a:spcAft>
                <a:spcPts val="0"/>
              </a:spcAft>
            </a:pPr>
            <a:endParaRPr lang="en-IN" sz="2000" dirty="0">
              <a:effectLst/>
              <a:latin typeface="Times New Roman" panose="02020603050405020304" pitchFamily="18" charset="0"/>
              <a:ea typeface="Times New Roman" panose="02020603050405020304" pitchFamily="18" charset="0"/>
            </a:endParaRPr>
          </a:p>
          <a:p>
            <a:pPr algn="just">
              <a:lnSpc>
                <a:spcPct val="115000"/>
              </a:lnSpc>
              <a:spcAft>
                <a:spcPts val="0"/>
              </a:spcAft>
            </a:pPr>
            <a:endParaRPr lang="en-IN" sz="2000" dirty="0">
              <a:latin typeface="Times New Roman" panose="02020603050405020304" pitchFamily="18" charset="0"/>
              <a:ea typeface="Times New Roman" panose="02020603050405020304" pitchFamily="18" charset="0"/>
            </a:endParaRPr>
          </a:p>
          <a:p>
            <a:pPr algn="just">
              <a:lnSpc>
                <a:spcPct val="115000"/>
              </a:lnSpc>
              <a:spcAft>
                <a:spcPts val="0"/>
              </a:spcAft>
            </a:pPr>
            <a:endParaRPr lang="en-IN" sz="2000" dirty="0">
              <a:effectLst/>
              <a:latin typeface="Times New Roman" panose="02020603050405020304" pitchFamily="18" charset="0"/>
              <a:ea typeface="Times New Roman" panose="02020603050405020304" pitchFamily="18" charset="0"/>
            </a:endParaRPr>
          </a:p>
          <a:p>
            <a:pPr algn="just">
              <a:lnSpc>
                <a:spcPct val="115000"/>
              </a:lnSpc>
              <a:spcAft>
                <a:spcPts val="0"/>
              </a:spcAft>
            </a:pPr>
            <a:endParaRPr lang="en-IN" sz="2000" dirty="0">
              <a:effectLst/>
              <a:latin typeface="Times New Roman" panose="02020603050405020304" pitchFamily="18" charset="0"/>
              <a:ea typeface="Times New Roman" panose="02020603050405020304" pitchFamily="18" charset="0"/>
            </a:endParaRPr>
          </a:p>
          <a:p>
            <a:pPr algn="just">
              <a:lnSpc>
                <a:spcPct val="115000"/>
              </a:lnSpc>
              <a:spcAft>
                <a:spcPts val="0"/>
              </a:spcAft>
            </a:pPr>
            <a:endParaRPr lang="en-IN" dirty="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0F4773C5-9A7B-49F1-9B82-4E78711A8ABF}"/>
              </a:ext>
            </a:extLst>
          </p:cNvPr>
          <p:cNvSpPr txBox="1"/>
          <p:nvPr/>
        </p:nvSpPr>
        <p:spPr>
          <a:xfrm>
            <a:off x="467545" y="1635332"/>
            <a:ext cx="7416824" cy="3693319"/>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Priming and Foaming:</a:t>
            </a:r>
          </a:p>
          <a:p>
            <a:pPr algn="just"/>
            <a:r>
              <a:rPr lang="en-US" dirty="0">
                <a:latin typeface="Times New Roman" panose="02020603050405020304" pitchFamily="18" charset="0"/>
                <a:cs typeface="Times New Roman" panose="02020603050405020304" pitchFamily="18" charset="0"/>
              </a:rPr>
              <a:t>Priming refers to the formation of wet steam in a boiler due to,</a:t>
            </a:r>
          </a:p>
          <a:p>
            <a:pPr algn="just"/>
            <a:r>
              <a:rPr lang="en-US" dirty="0">
                <a:latin typeface="Times New Roman" panose="02020603050405020304" pitchFamily="18" charset="0"/>
                <a:cs typeface="Times New Roman" panose="02020603050405020304" pitchFamily="18" charset="0"/>
              </a:rPr>
              <a:t>(a) Rapid boiling of feed water</a:t>
            </a:r>
          </a:p>
          <a:p>
            <a:pPr algn="just"/>
            <a:r>
              <a:rPr lang="en-US" dirty="0">
                <a:latin typeface="Times New Roman" panose="02020603050405020304" pitchFamily="18" charset="0"/>
                <a:cs typeface="Times New Roman" panose="02020603050405020304" pitchFamily="18" charset="0"/>
              </a:rPr>
              <a:t>(b) Presence of large quantity of alkali sulphates and chlorides in water.</a:t>
            </a:r>
          </a:p>
          <a:p>
            <a:pPr algn="just"/>
            <a:r>
              <a:rPr lang="en-US" dirty="0">
                <a:latin typeface="Times New Roman" panose="02020603050405020304" pitchFamily="18" charset="0"/>
                <a:cs typeface="Times New Roman" panose="02020603050405020304" pitchFamily="18" charset="0"/>
              </a:rPr>
              <a:t>Foaming refers to the formation of foam or bubbles in the boilers due to the presence of fatty oils, greases, emulsions and the other impurities.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Carryover:</a:t>
            </a:r>
          </a:p>
          <a:p>
            <a:pPr algn="just"/>
            <a:r>
              <a:rPr lang="en-US" dirty="0">
                <a:latin typeface="Times New Roman" panose="02020603050405020304" pitchFamily="18" charset="0"/>
                <a:cs typeface="Times New Roman" panose="02020603050405020304" pitchFamily="18" charset="0"/>
              </a:rPr>
              <a:t>The term carryover in boilers refers to picking up and carrying of impurities in water particles along with steam. </a:t>
            </a:r>
          </a:p>
          <a:p>
            <a:pPr algn="just"/>
            <a:r>
              <a:rPr lang="en-US" dirty="0">
                <a:latin typeface="Times New Roman" panose="02020603050405020304" pitchFamily="18" charset="0"/>
                <a:cs typeface="Times New Roman" panose="02020603050405020304" pitchFamily="18" charset="0"/>
              </a:rPr>
              <a:t>The carryover results in,</a:t>
            </a:r>
          </a:p>
          <a:p>
            <a:pPr algn="just"/>
            <a:r>
              <a:rPr lang="en-US" dirty="0">
                <a:latin typeface="Times New Roman" panose="02020603050405020304" pitchFamily="18" charset="0"/>
                <a:cs typeface="Times New Roman" panose="02020603050405020304" pitchFamily="18" charset="0"/>
              </a:rPr>
              <a:t>- Decreased purity of steam </a:t>
            </a:r>
          </a:p>
          <a:p>
            <a:pPr algn="just"/>
            <a:r>
              <a:rPr lang="en-US" dirty="0">
                <a:latin typeface="Times New Roman" panose="02020603050405020304" pitchFamily="18" charset="0"/>
                <a:cs typeface="Times New Roman" panose="02020603050405020304" pitchFamily="18" charset="0"/>
              </a:rPr>
              <a:t>- Damage to super heaters, steam turbines, or downstream process equipment.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1"/>
          </p:nvPr>
        </p:nvSpPr>
        <p:spPr/>
        <p:txBody>
          <a:bodyPr/>
          <a:lstStyle/>
          <a:p>
            <a:fld id="{2DC0D4FF-1965-4045-B89B-E4C0E741ED5E}" type="datetime1">
              <a:rPr lang="en-IN" smtClean="0">
                <a:latin typeface="Times New Roman" pitchFamily="18" charset="0"/>
                <a:cs typeface="Times New Roman" pitchFamily="18" charset="0"/>
              </a:rPr>
              <a:pPr/>
              <a:t>15-04-22</a:t>
            </a:fld>
            <a:endParaRPr lang="en-IN" dirty="0">
              <a:latin typeface="Times New Roman" pitchFamily="18" charset="0"/>
              <a:cs typeface="Times New Roman" pitchFamily="18" charset="0"/>
            </a:endParaRPr>
          </a:p>
        </p:txBody>
      </p:sp>
      <p:sp>
        <p:nvSpPr>
          <p:cNvPr id="3" name="Footer Placeholder 2"/>
          <p:cNvSpPr>
            <a:spLocks noGrp="1"/>
          </p:cNvSpPr>
          <p:nvPr>
            <p:ph type="ftr" sz="quarter" idx="12"/>
          </p:nvPr>
        </p:nvSpPr>
        <p:spPr/>
        <p:txBody>
          <a:bodyPr/>
          <a:lstStyle/>
          <a:p>
            <a:r>
              <a:rPr lang="en-US" dirty="0">
                <a:latin typeface="Times New Roman" pitchFamily="18" charset="0"/>
                <a:cs typeface="Times New Roman" pitchFamily="18" charset="0"/>
              </a:rPr>
              <a:t>K Prajna Bharathi</a:t>
            </a:r>
            <a:endParaRPr lang="en-IN" dirty="0">
              <a:latin typeface="Times New Roman" pitchFamily="18" charset="0"/>
              <a:cs typeface="Times New Roman" pitchFamily="18" charset="0"/>
            </a:endParaRPr>
          </a:p>
        </p:txBody>
      </p:sp>
      <p:sp>
        <p:nvSpPr>
          <p:cNvPr id="4" name="Rectangle 3">
            <a:extLst>
              <a:ext uri="{FF2B5EF4-FFF2-40B4-BE49-F238E27FC236}">
                <a16:creationId xmlns:a16="http://schemas.microsoft.com/office/drawing/2014/main" id="{A10BA0A0-1F19-46DB-8196-DF50B2A66E3A}"/>
              </a:ext>
            </a:extLst>
          </p:cNvPr>
          <p:cNvSpPr/>
          <p:nvPr/>
        </p:nvSpPr>
        <p:spPr>
          <a:xfrm>
            <a:off x="179512" y="692696"/>
            <a:ext cx="8464453" cy="3110723"/>
          </a:xfrm>
          <a:prstGeom prst="rect">
            <a:avLst/>
          </a:prstGeom>
        </p:spPr>
        <p:txBody>
          <a:bodyPr wrap="square">
            <a:spAutoFit/>
          </a:bodyPr>
          <a:lstStyle/>
          <a:p>
            <a:pPr algn="just">
              <a:lnSpc>
                <a:spcPct val="115000"/>
              </a:lnSpc>
              <a:spcAft>
                <a:spcPts val="0"/>
              </a:spcAft>
            </a:pPr>
            <a:endParaRPr lang="en-IN" dirty="0">
              <a:latin typeface="Times New Roman" panose="02020603050405020304" pitchFamily="18" charset="0"/>
              <a:ea typeface="Times New Roman" panose="02020603050405020304" pitchFamily="18" charset="0"/>
            </a:endParaRPr>
          </a:p>
          <a:p>
            <a:pPr algn="just">
              <a:lnSpc>
                <a:spcPct val="115000"/>
              </a:lnSpc>
              <a:spcAft>
                <a:spcPts val="0"/>
              </a:spcAft>
            </a:pPr>
            <a:endParaRPr lang="en-IN" dirty="0">
              <a:effectLst/>
              <a:latin typeface="Times New Roman" panose="02020603050405020304" pitchFamily="18" charset="0"/>
              <a:ea typeface="Times New Roman" panose="02020603050405020304" pitchFamily="18" charset="0"/>
            </a:endParaRPr>
          </a:p>
          <a:p>
            <a:pPr algn="just">
              <a:lnSpc>
                <a:spcPct val="115000"/>
              </a:lnSpc>
              <a:spcAft>
                <a:spcPts val="0"/>
              </a:spcAft>
            </a:pPr>
            <a:endParaRPr lang="en-IN" dirty="0">
              <a:effectLst/>
              <a:latin typeface="Times New Roman" panose="02020603050405020304" pitchFamily="18" charset="0"/>
              <a:ea typeface="Times New Roman" panose="02020603050405020304" pitchFamily="18" charset="0"/>
            </a:endParaRPr>
          </a:p>
          <a:p>
            <a:pPr algn="just">
              <a:lnSpc>
                <a:spcPct val="115000"/>
              </a:lnSpc>
              <a:spcAft>
                <a:spcPts val="0"/>
              </a:spcAft>
            </a:pPr>
            <a:endParaRPr lang="en-IN" sz="2000" dirty="0">
              <a:latin typeface="Times New Roman" panose="02020603050405020304" pitchFamily="18" charset="0"/>
              <a:ea typeface="Times New Roman" panose="02020603050405020304" pitchFamily="18" charset="0"/>
            </a:endParaRPr>
          </a:p>
          <a:p>
            <a:pPr algn="just">
              <a:lnSpc>
                <a:spcPct val="115000"/>
              </a:lnSpc>
              <a:spcAft>
                <a:spcPts val="0"/>
              </a:spcAft>
            </a:pPr>
            <a:endParaRPr lang="en-IN" sz="2000" dirty="0">
              <a:effectLst/>
              <a:latin typeface="Times New Roman" panose="02020603050405020304" pitchFamily="18" charset="0"/>
              <a:ea typeface="Times New Roman" panose="02020603050405020304" pitchFamily="18" charset="0"/>
            </a:endParaRPr>
          </a:p>
          <a:p>
            <a:pPr algn="just">
              <a:lnSpc>
                <a:spcPct val="115000"/>
              </a:lnSpc>
              <a:spcAft>
                <a:spcPts val="0"/>
              </a:spcAft>
            </a:pPr>
            <a:endParaRPr lang="en-IN" sz="2000" dirty="0">
              <a:latin typeface="Times New Roman" panose="02020603050405020304" pitchFamily="18" charset="0"/>
              <a:ea typeface="Times New Roman" panose="02020603050405020304" pitchFamily="18" charset="0"/>
            </a:endParaRPr>
          </a:p>
          <a:p>
            <a:pPr algn="just">
              <a:lnSpc>
                <a:spcPct val="115000"/>
              </a:lnSpc>
              <a:spcAft>
                <a:spcPts val="0"/>
              </a:spcAft>
            </a:pPr>
            <a:endParaRPr lang="en-IN" sz="2000" dirty="0">
              <a:effectLst/>
              <a:latin typeface="Times New Roman" panose="02020603050405020304" pitchFamily="18" charset="0"/>
              <a:ea typeface="Times New Roman" panose="02020603050405020304" pitchFamily="18" charset="0"/>
            </a:endParaRPr>
          </a:p>
          <a:p>
            <a:pPr algn="just">
              <a:lnSpc>
                <a:spcPct val="115000"/>
              </a:lnSpc>
              <a:spcAft>
                <a:spcPts val="0"/>
              </a:spcAft>
            </a:pPr>
            <a:endParaRPr lang="en-IN" sz="2000" dirty="0">
              <a:effectLst/>
              <a:latin typeface="Times New Roman" panose="02020603050405020304" pitchFamily="18" charset="0"/>
              <a:ea typeface="Times New Roman" panose="02020603050405020304" pitchFamily="18" charset="0"/>
            </a:endParaRPr>
          </a:p>
          <a:p>
            <a:pPr algn="just">
              <a:lnSpc>
                <a:spcPct val="115000"/>
              </a:lnSpc>
              <a:spcAft>
                <a:spcPts val="0"/>
              </a:spcAft>
            </a:pPr>
            <a:endParaRPr lang="en-IN" dirty="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0F4773C5-9A7B-49F1-9B82-4E78711A8ABF}"/>
              </a:ext>
            </a:extLst>
          </p:cNvPr>
          <p:cNvSpPr txBox="1"/>
          <p:nvPr/>
        </p:nvSpPr>
        <p:spPr>
          <a:xfrm>
            <a:off x="284010" y="692697"/>
            <a:ext cx="8464453" cy="5216813"/>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Causes of scale formation </a:t>
            </a:r>
          </a:p>
          <a:p>
            <a:pPr algn="just">
              <a:lnSpc>
                <a:spcPct val="150000"/>
              </a:lnSpc>
            </a:pPr>
            <a:r>
              <a:rPr lang="en-US" dirty="0">
                <a:latin typeface="Times New Roman" panose="02020603050405020304" pitchFamily="18" charset="0"/>
                <a:cs typeface="Times New Roman" panose="02020603050405020304" pitchFamily="18" charset="0"/>
              </a:rPr>
              <a:t>The causes of scale formation are,</a:t>
            </a:r>
          </a:p>
          <a:p>
            <a:pPr algn="just">
              <a:lnSpc>
                <a:spcPct val="150000"/>
              </a:lnSpc>
            </a:pPr>
            <a:r>
              <a:rPr lang="en-US" dirty="0">
                <a:latin typeface="Times New Roman" panose="02020603050405020304" pitchFamily="18" charset="0"/>
                <a:cs typeface="Times New Roman" panose="02020603050405020304" pitchFamily="18" charset="0"/>
              </a:rPr>
              <a:t>(a) Decomposition of calcium bicarbonate</a:t>
            </a:r>
          </a:p>
          <a:p>
            <a:pPr algn="just">
              <a:lnSpc>
                <a:spcPct val="150000"/>
              </a:lnSpc>
            </a:pPr>
            <a:r>
              <a:rPr lang="en-US" dirty="0">
                <a:latin typeface="Times New Roman" panose="02020603050405020304" pitchFamily="18" charset="0"/>
                <a:cs typeface="Times New Roman" panose="02020603050405020304" pitchFamily="18" charset="0"/>
              </a:rPr>
              <a:t>(b) Deposition of calcium sulphate</a:t>
            </a:r>
          </a:p>
          <a:p>
            <a:pPr algn="just">
              <a:lnSpc>
                <a:spcPct val="150000"/>
              </a:lnSpc>
            </a:pPr>
            <a:r>
              <a:rPr lang="en-US" dirty="0">
                <a:latin typeface="Times New Roman" panose="02020603050405020304" pitchFamily="18" charset="0"/>
                <a:cs typeface="Times New Roman" panose="02020603050405020304" pitchFamily="18" charset="0"/>
              </a:rPr>
              <a:t>(c) Hydrolysis of magnesium salts</a:t>
            </a:r>
          </a:p>
          <a:p>
            <a:pPr algn="just">
              <a:lnSpc>
                <a:spcPct val="150000"/>
              </a:lnSpc>
            </a:pPr>
            <a:r>
              <a:rPr lang="en-US" dirty="0">
                <a:latin typeface="Times New Roman" panose="02020603050405020304" pitchFamily="18" charset="0"/>
                <a:cs typeface="Times New Roman" panose="02020603050405020304" pitchFamily="18" charset="0"/>
              </a:rPr>
              <a:t>(d) Presence of silica in the boiler feed water.</a:t>
            </a:r>
          </a:p>
          <a:p>
            <a:pPr algn="just">
              <a:lnSpc>
                <a:spcPct val="150000"/>
              </a:lnSpc>
            </a:pPr>
            <a:r>
              <a:rPr lang="en-US" b="1" dirty="0">
                <a:latin typeface="Times New Roman" panose="02020603050405020304" pitchFamily="18" charset="0"/>
                <a:cs typeface="Times New Roman" panose="02020603050405020304" pitchFamily="18" charset="0"/>
              </a:rPr>
              <a:t>Disadvantages of Scale Formation in the Boilers</a:t>
            </a:r>
          </a:p>
          <a:p>
            <a:pPr algn="just"/>
            <a:r>
              <a:rPr lang="en-US" b="1" dirty="0">
                <a:latin typeface="Times New Roman" panose="02020603050405020304" pitchFamily="18" charset="0"/>
                <a:cs typeface="Times New Roman" panose="02020603050405020304" pitchFamily="18" charset="0"/>
              </a:rPr>
              <a:t>(a) Fuel Wastage</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Scales have a low thermal conductivity, so the rate of heat transfer from boiler to inside water is greatly decreased.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order to provide a steady supply of heat to water, excessive or over heating is carried out  and this causes increase in fuel consumption</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6286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1"/>
          </p:nvPr>
        </p:nvSpPr>
        <p:spPr/>
        <p:txBody>
          <a:bodyPr/>
          <a:lstStyle/>
          <a:p>
            <a:fld id="{2DC0D4FF-1965-4045-B89B-E4C0E741ED5E}" type="datetime1">
              <a:rPr lang="en-IN" smtClean="0">
                <a:latin typeface="Times New Roman" pitchFamily="18" charset="0"/>
                <a:cs typeface="Times New Roman" pitchFamily="18" charset="0"/>
              </a:rPr>
              <a:pPr/>
              <a:t>15-04-22</a:t>
            </a:fld>
            <a:endParaRPr lang="en-IN" dirty="0">
              <a:latin typeface="Times New Roman" pitchFamily="18" charset="0"/>
              <a:cs typeface="Times New Roman" pitchFamily="18" charset="0"/>
            </a:endParaRPr>
          </a:p>
        </p:txBody>
      </p:sp>
      <p:sp>
        <p:nvSpPr>
          <p:cNvPr id="3" name="Footer Placeholder 2"/>
          <p:cNvSpPr>
            <a:spLocks noGrp="1"/>
          </p:cNvSpPr>
          <p:nvPr>
            <p:ph type="ftr" sz="quarter" idx="12"/>
          </p:nvPr>
        </p:nvSpPr>
        <p:spPr/>
        <p:txBody>
          <a:bodyPr/>
          <a:lstStyle/>
          <a:p>
            <a:r>
              <a:rPr lang="en-US" dirty="0">
                <a:latin typeface="Times New Roman" pitchFamily="18" charset="0"/>
                <a:cs typeface="Times New Roman" pitchFamily="18" charset="0"/>
              </a:rPr>
              <a:t>K Prajna Bharathi</a:t>
            </a:r>
            <a:endParaRPr lang="en-IN" dirty="0">
              <a:latin typeface="Times New Roman" pitchFamily="18" charset="0"/>
              <a:cs typeface="Times New Roman" pitchFamily="18" charset="0"/>
            </a:endParaRPr>
          </a:p>
        </p:txBody>
      </p:sp>
      <p:sp>
        <p:nvSpPr>
          <p:cNvPr id="4" name="Rectangle 3">
            <a:extLst>
              <a:ext uri="{FF2B5EF4-FFF2-40B4-BE49-F238E27FC236}">
                <a16:creationId xmlns:a16="http://schemas.microsoft.com/office/drawing/2014/main" id="{A10BA0A0-1F19-46DB-8196-DF50B2A66E3A}"/>
              </a:ext>
            </a:extLst>
          </p:cNvPr>
          <p:cNvSpPr/>
          <p:nvPr/>
        </p:nvSpPr>
        <p:spPr>
          <a:xfrm>
            <a:off x="179512" y="692696"/>
            <a:ext cx="8464453" cy="3110723"/>
          </a:xfrm>
          <a:prstGeom prst="rect">
            <a:avLst/>
          </a:prstGeom>
        </p:spPr>
        <p:txBody>
          <a:bodyPr wrap="square">
            <a:spAutoFit/>
          </a:bodyPr>
          <a:lstStyle/>
          <a:p>
            <a:pPr algn="just">
              <a:lnSpc>
                <a:spcPct val="115000"/>
              </a:lnSpc>
              <a:spcAft>
                <a:spcPts val="0"/>
              </a:spcAft>
            </a:pPr>
            <a:endParaRPr lang="en-IN" dirty="0">
              <a:latin typeface="Times New Roman" panose="02020603050405020304" pitchFamily="18" charset="0"/>
              <a:ea typeface="Times New Roman" panose="02020603050405020304" pitchFamily="18" charset="0"/>
            </a:endParaRPr>
          </a:p>
          <a:p>
            <a:pPr algn="just">
              <a:lnSpc>
                <a:spcPct val="115000"/>
              </a:lnSpc>
              <a:spcAft>
                <a:spcPts val="0"/>
              </a:spcAft>
            </a:pPr>
            <a:endParaRPr lang="en-IN" dirty="0">
              <a:effectLst/>
              <a:latin typeface="Times New Roman" panose="02020603050405020304" pitchFamily="18" charset="0"/>
              <a:ea typeface="Times New Roman" panose="02020603050405020304" pitchFamily="18" charset="0"/>
            </a:endParaRPr>
          </a:p>
          <a:p>
            <a:pPr algn="just">
              <a:lnSpc>
                <a:spcPct val="115000"/>
              </a:lnSpc>
              <a:spcAft>
                <a:spcPts val="0"/>
              </a:spcAft>
            </a:pPr>
            <a:endParaRPr lang="en-IN" dirty="0">
              <a:effectLst/>
              <a:latin typeface="Times New Roman" panose="02020603050405020304" pitchFamily="18" charset="0"/>
              <a:ea typeface="Times New Roman" panose="02020603050405020304" pitchFamily="18" charset="0"/>
            </a:endParaRPr>
          </a:p>
          <a:p>
            <a:pPr algn="just">
              <a:lnSpc>
                <a:spcPct val="115000"/>
              </a:lnSpc>
              <a:spcAft>
                <a:spcPts val="0"/>
              </a:spcAft>
            </a:pPr>
            <a:endParaRPr lang="en-IN" sz="2000" dirty="0">
              <a:latin typeface="Times New Roman" panose="02020603050405020304" pitchFamily="18" charset="0"/>
              <a:ea typeface="Times New Roman" panose="02020603050405020304" pitchFamily="18" charset="0"/>
            </a:endParaRPr>
          </a:p>
          <a:p>
            <a:pPr algn="just">
              <a:lnSpc>
                <a:spcPct val="115000"/>
              </a:lnSpc>
              <a:spcAft>
                <a:spcPts val="0"/>
              </a:spcAft>
            </a:pPr>
            <a:endParaRPr lang="en-IN" sz="2000" dirty="0">
              <a:effectLst/>
              <a:latin typeface="Times New Roman" panose="02020603050405020304" pitchFamily="18" charset="0"/>
              <a:ea typeface="Times New Roman" panose="02020603050405020304" pitchFamily="18" charset="0"/>
            </a:endParaRPr>
          </a:p>
          <a:p>
            <a:pPr algn="just">
              <a:lnSpc>
                <a:spcPct val="115000"/>
              </a:lnSpc>
              <a:spcAft>
                <a:spcPts val="0"/>
              </a:spcAft>
            </a:pPr>
            <a:endParaRPr lang="en-IN" sz="2000" dirty="0">
              <a:latin typeface="Times New Roman" panose="02020603050405020304" pitchFamily="18" charset="0"/>
              <a:ea typeface="Times New Roman" panose="02020603050405020304" pitchFamily="18" charset="0"/>
            </a:endParaRPr>
          </a:p>
          <a:p>
            <a:pPr algn="just">
              <a:lnSpc>
                <a:spcPct val="115000"/>
              </a:lnSpc>
              <a:spcAft>
                <a:spcPts val="0"/>
              </a:spcAft>
            </a:pPr>
            <a:endParaRPr lang="en-IN" sz="2000" dirty="0">
              <a:effectLst/>
              <a:latin typeface="Times New Roman" panose="02020603050405020304" pitchFamily="18" charset="0"/>
              <a:ea typeface="Times New Roman" panose="02020603050405020304" pitchFamily="18" charset="0"/>
            </a:endParaRPr>
          </a:p>
          <a:p>
            <a:pPr algn="just">
              <a:lnSpc>
                <a:spcPct val="115000"/>
              </a:lnSpc>
              <a:spcAft>
                <a:spcPts val="0"/>
              </a:spcAft>
            </a:pPr>
            <a:endParaRPr lang="en-IN" sz="2000" dirty="0">
              <a:effectLst/>
              <a:latin typeface="Times New Roman" panose="02020603050405020304" pitchFamily="18" charset="0"/>
              <a:ea typeface="Times New Roman" panose="02020603050405020304" pitchFamily="18" charset="0"/>
            </a:endParaRPr>
          </a:p>
          <a:p>
            <a:pPr algn="just">
              <a:lnSpc>
                <a:spcPct val="115000"/>
              </a:lnSpc>
              <a:spcAft>
                <a:spcPts val="0"/>
              </a:spcAft>
            </a:pPr>
            <a:endParaRPr lang="en-IN" dirty="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0F4773C5-9A7B-49F1-9B82-4E78711A8ABF}"/>
              </a:ext>
            </a:extLst>
          </p:cNvPr>
          <p:cNvSpPr txBox="1"/>
          <p:nvPr/>
        </p:nvSpPr>
        <p:spPr>
          <a:xfrm>
            <a:off x="0" y="692697"/>
            <a:ext cx="9108504" cy="5859556"/>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(b) Reduction in Boiler Safety</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Due to scale formation, over-heating of boiler is to be done in order to maintain a constant supply of steam.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over-heating of the boiler tube makes the boiler material softer and weaker and this causes distortion of boiler tube and makes the boiler unsafe to bear the pressure of the steam, especially in high-pressure boilers.</a:t>
            </a:r>
          </a:p>
          <a:p>
            <a:pPr algn="just">
              <a:lnSpc>
                <a:spcPct val="150000"/>
              </a:lnSpc>
            </a:pPr>
            <a:r>
              <a:rPr lang="en-US" b="1" dirty="0">
                <a:latin typeface="Times New Roman" panose="02020603050405020304" pitchFamily="18" charset="0"/>
                <a:cs typeface="Times New Roman" panose="02020603050405020304" pitchFamily="18" charset="0"/>
              </a:rPr>
              <a:t>(c) Decrease in Efficiency</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Scales may sometimes deposit in the valves and condensers of the boiler and choke them partially. This results in decrease in efficiency of  boiler.</a:t>
            </a:r>
          </a:p>
          <a:p>
            <a:pPr algn="just">
              <a:lnSpc>
                <a:spcPct val="150000"/>
              </a:lnSpc>
            </a:pPr>
            <a:r>
              <a:rPr lang="en-US" b="1" dirty="0">
                <a:latin typeface="Times New Roman" panose="02020603050405020304" pitchFamily="18" charset="0"/>
                <a:cs typeface="Times New Roman" panose="02020603050405020304" pitchFamily="18" charset="0"/>
              </a:rPr>
              <a:t>(d) Danger of Explosion</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When thick scales crack, due to uneven expansion, the water comes suddenly in contact with over-heated iron plates.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causes  formation of a large amount of steam suddenly. So sudden high-pressure is developed, which may even cause explosion of the boiler.</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5378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1"/>
          </p:nvPr>
        </p:nvSpPr>
        <p:spPr/>
        <p:txBody>
          <a:bodyPr/>
          <a:lstStyle/>
          <a:p>
            <a:fld id="{85D59927-C922-4882-9E52-F389400E1ACF}" type="datetime1">
              <a:rPr lang="en-IN" smtClean="0"/>
              <a:pPr/>
              <a:t>15-04-22</a:t>
            </a:fld>
            <a:endParaRPr lang="en-IN"/>
          </a:p>
        </p:txBody>
      </p:sp>
      <p:sp>
        <p:nvSpPr>
          <p:cNvPr id="3" name="Footer Placeholder 2"/>
          <p:cNvSpPr>
            <a:spLocks noGrp="1"/>
          </p:cNvSpPr>
          <p:nvPr>
            <p:ph type="ftr" sz="quarter" idx="12"/>
          </p:nvPr>
        </p:nvSpPr>
        <p:spPr/>
        <p:txBody>
          <a:bodyPr/>
          <a:lstStyle/>
          <a:p>
            <a:r>
              <a:rPr lang="en-US"/>
              <a:t>K Prajna Bharathi</a:t>
            </a:r>
            <a:endParaRPr lang="en-IN" dirty="0"/>
          </a:p>
        </p:txBody>
      </p:sp>
      <p:sp>
        <p:nvSpPr>
          <p:cNvPr id="4" name="Rectangle 3">
            <a:extLst>
              <a:ext uri="{FF2B5EF4-FFF2-40B4-BE49-F238E27FC236}">
                <a16:creationId xmlns:a16="http://schemas.microsoft.com/office/drawing/2014/main" id="{A10BA0A0-1F19-46DB-8196-DF50B2A66E3A}"/>
              </a:ext>
            </a:extLst>
          </p:cNvPr>
          <p:cNvSpPr/>
          <p:nvPr/>
        </p:nvSpPr>
        <p:spPr>
          <a:xfrm>
            <a:off x="179512" y="620688"/>
            <a:ext cx="8464453" cy="2756780"/>
          </a:xfrm>
          <a:prstGeom prst="rect">
            <a:avLst/>
          </a:prstGeom>
        </p:spPr>
        <p:txBody>
          <a:bodyPr wrap="square">
            <a:spAutoFit/>
          </a:bodyPr>
          <a:lstStyle/>
          <a:p>
            <a:pPr>
              <a:lnSpc>
                <a:spcPct val="115000"/>
              </a:lnSpc>
              <a:spcAft>
                <a:spcPts val="0"/>
              </a:spcAft>
              <a:tabLst>
                <a:tab pos="670560" algn="l"/>
              </a:tabLst>
            </a:pP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0"/>
              </a:spcAft>
            </a:pPr>
            <a:endParaRPr lang="en-IN" dirty="0">
              <a:effectLst/>
              <a:latin typeface="Times New Roman" panose="02020603050405020304" pitchFamily="18" charset="0"/>
              <a:ea typeface="Times New Roman" panose="02020603050405020304" pitchFamily="18" charset="0"/>
            </a:endParaRPr>
          </a:p>
          <a:p>
            <a:pPr algn="just">
              <a:lnSpc>
                <a:spcPct val="115000"/>
              </a:lnSpc>
              <a:spcAft>
                <a:spcPts val="0"/>
              </a:spcAft>
            </a:pPr>
            <a:endParaRPr lang="en-IN" sz="2000" dirty="0">
              <a:latin typeface="Times New Roman" panose="02020603050405020304" pitchFamily="18" charset="0"/>
              <a:ea typeface="Times New Roman" panose="02020603050405020304" pitchFamily="18" charset="0"/>
            </a:endParaRPr>
          </a:p>
          <a:p>
            <a:pPr algn="just">
              <a:lnSpc>
                <a:spcPct val="115000"/>
              </a:lnSpc>
              <a:spcAft>
                <a:spcPts val="0"/>
              </a:spcAft>
            </a:pPr>
            <a:endParaRPr lang="en-IN" sz="2000" dirty="0">
              <a:effectLst/>
              <a:latin typeface="Times New Roman" panose="02020603050405020304" pitchFamily="18" charset="0"/>
              <a:ea typeface="Times New Roman" panose="02020603050405020304" pitchFamily="18" charset="0"/>
            </a:endParaRPr>
          </a:p>
          <a:p>
            <a:pPr algn="just">
              <a:lnSpc>
                <a:spcPct val="115000"/>
              </a:lnSpc>
              <a:spcAft>
                <a:spcPts val="0"/>
              </a:spcAft>
            </a:pPr>
            <a:endParaRPr lang="en-IN" sz="2000" dirty="0">
              <a:latin typeface="Times New Roman" panose="02020603050405020304" pitchFamily="18" charset="0"/>
              <a:ea typeface="Times New Roman" panose="02020603050405020304" pitchFamily="18" charset="0"/>
            </a:endParaRPr>
          </a:p>
          <a:p>
            <a:pPr algn="just">
              <a:lnSpc>
                <a:spcPct val="115000"/>
              </a:lnSpc>
              <a:spcAft>
                <a:spcPts val="0"/>
              </a:spcAft>
            </a:pPr>
            <a:endParaRPr lang="en-IN" sz="2000" dirty="0">
              <a:effectLst/>
              <a:latin typeface="Times New Roman" panose="02020603050405020304" pitchFamily="18" charset="0"/>
              <a:ea typeface="Times New Roman" panose="02020603050405020304" pitchFamily="18" charset="0"/>
            </a:endParaRPr>
          </a:p>
          <a:p>
            <a:pPr algn="just">
              <a:lnSpc>
                <a:spcPct val="115000"/>
              </a:lnSpc>
              <a:spcAft>
                <a:spcPts val="0"/>
              </a:spcAft>
            </a:pPr>
            <a:endParaRPr lang="en-IN" sz="2000" dirty="0">
              <a:effectLst/>
              <a:latin typeface="Times New Roman" panose="02020603050405020304" pitchFamily="18" charset="0"/>
              <a:ea typeface="Times New Roman" panose="02020603050405020304" pitchFamily="18" charset="0"/>
            </a:endParaRPr>
          </a:p>
          <a:p>
            <a:pPr algn="just">
              <a:lnSpc>
                <a:spcPct val="115000"/>
              </a:lnSpc>
              <a:spcAft>
                <a:spcPts val="0"/>
              </a:spcAft>
            </a:pPr>
            <a:endParaRPr lang="en-IN" dirty="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74DC32D9-B900-4239-A57D-63F08EB5B25C}"/>
              </a:ext>
            </a:extLst>
          </p:cNvPr>
          <p:cNvSpPr txBox="1"/>
          <p:nvPr/>
        </p:nvSpPr>
        <p:spPr>
          <a:xfrm>
            <a:off x="795093" y="836712"/>
            <a:ext cx="7848872" cy="4893647"/>
          </a:xfrm>
          <a:prstGeom prst="rect">
            <a:avLst/>
          </a:prstGeom>
          <a:noFill/>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Need for treatment of boiler water</a:t>
            </a: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increase the performance of boiler</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increase the energy efficiency</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maintain production capability</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reduce the operating costs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increase the operational life of the device</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reduce the deposition of impurities and corrosion products.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boiler feed water is treated in two stages</a:t>
            </a:r>
          </a:p>
          <a:p>
            <a:pPr algn="just"/>
            <a:r>
              <a:rPr lang="en-IN" b="1" dirty="0">
                <a:latin typeface="Times New Roman" panose="02020603050405020304" pitchFamily="18" charset="0"/>
                <a:cs typeface="Times New Roman" panose="02020603050405020304" pitchFamily="18" charset="0"/>
              </a:rPr>
              <a:t>External Treatment:</a:t>
            </a:r>
          </a:p>
          <a:p>
            <a:pPr algn="just"/>
            <a:r>
              <a:rPr lang="en-US" dirty="0">
                <a:latin typeface="Times New Roman" panose="02020603050405020304" pitchFamily="18" charset="0"/>
                <a:cs typeface="Times New Roman" panose="02020603050405020304" pitchFamily="18" charset="0"/>
              </a:rPr>
              <a:t>It involves treatment of water before it is fed into the boiler in the following ways,</a:t>
            </a:r>
          </a:p>
          <a:p>
            <a:pPr algn="just"/>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Water softening to remove scale forming salts</a:t>
            </a:r>
          </a:p>
          <a:p>
            <a:pPr algn="just"/>
            <a:r>
              <a:rPr lang="en-US" dirty="0">
                <a:latin typeface="Times New Roman" panose="02020603050405020304" pitchFamily="18" charset="0"/>
                <a:cs typeface="Times New Roman" panose="02020603050405020304" pitchFamily="18" charset="0"/>
              </a:rPr>
              <a:t>(ii) Removal of silica</a:t>
            </a:r>
          </a:p>
          <a:p>
            <a:pPr algn="just"/>
            <a:r>
              <a:rPr lang="en-US" dirty="0">
                <a:latin typeface="Times New Roman" panose="02020603050405020304" pitchFamily="18" charset="0"/>
                <a:cs typeface="Times New Roman" panose="02020603050405020304" pitchFamily="18" charset="0"/>
              </a:rPr>
              <a:t>(iii)Removal of suspended matter by sedimentation, coagulation, settling and filtration</a:t>
            </a:r>
          </a:p>
          <a:p>
            <a:pPr algn="just"/>
            <a:r>
              <a:rPr lang="en-US" dirty="0">
                <a:latin typeface="Times New Roman" panose="02020603050405020304" pitchFamily="18" charset="0"/>
                <a:cs typeface="Times New Roman" panose="02020603050405020304" pitchFamily="18" charset="0"/>
              </a:rPr>
              <a:t>(iv) Removal of dissolved gases such as oxygen and carbon dioxide</a:t>
            </a:r>
          </a:p>
          <a:p>
            <a:pPr algn="just"/>
            <a:r>
              <a:rPr lang="en-US" dirty="0">
                <a:latin typeface="Times New Roman" panose="02020603050405020304" pitchFamily="18" charset="0"/>
                <a:cs typeface="Times New Roman" panose="02020603050405020304" pitchFamily="18" charset="0"/>
              </a:rPr>
              <a:t>(v) Removal of oil.</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0820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1"/>
          </p:nvPr>
        </p:nvSpPr>
        <p:spPr/>
        <p:txBody>
          <a:bodyPr/>
          <a:lstStyle/>
          <a:p>
            <a:fld id="{D3701593-9090-49D6-886A-0F31F30A6E91}" type="datetime1">
              <a:rPr lang="en-IN" smtClean="0"/>
              <a:pPr/>
              <a:t>15-04-22</a:t>
            </a:fld>
            <a:endParaRPr lang="en-IN"/>
          </a:p>
        </p:txBody>
      </p:sp>
      <p:sp>
        <p:nvSpPr>
          <p:cNvPr id="3" name="Footer Placeholder 2"/>
          <p:cNvSpPr>
            <a:spLocks noGrp="1"/>
          </p:cNvSpPr>
          <p:nvPr>
            <p:ph type="ftr" sz="quarter" idx="12"/>
          </p:nvPr>
        </p:nvSpPr>
        <p:spPr/>
        <p:txBody>
          <a:bodyPr/>
          <a:lstStyle/>
          <a:p>
            <a:r>
              <a:rPr lang="en-US"/>
              <a:t>K Prajna Bharathi</a:t>
            </a:r>
            <a:endParaRPr lang="en-IN" dirty="0"/>
          </a:p>
        </p:txBody>
      </p:sp>
      <p:sp>
        <p:nvSpPr>
          <p:cNvPr id="4" name="Rectangle 3">
            <a:extLst>
              <a:ext uri="{FF2B5EF4-FFF2-40B4-BE49-F238E27FC236}">
                <a16:creationId xmlns:a16="http://schemas.microsoft.com/office/drawing/2014/main" id="{A10BA0A0-1F19-46DB-8196-DF50B2A66E3A}"/>
              </a:ext>
            </a:extLst>
          </p:cNvPr>
          <p:cNvSpPr/>
          <p:nvPr/>
        </p:nvSpPr>
        <p:spPr>
          <a:xfrm>
            <a:off x="142844" y="1082793"/>
            <a:ext cx="8501121" cy="1765740"/>
          </a:xfrm>
          <a:prstGeom prst="rect">
            <a:avLst/>
          </a:prstGeom>
        </p:spPr>
        <p:txBody>
          <a:bodyPr wrap="square">
            <a:spAutoFit/>
          </a:bodyPr>
          <a:lstStyle/>
          <a:p>
            <a:pPr algn="just">
              <a:lnSpc>
                <a:spcPct val="115000"/>
              </a:lnSpc>
              <a:spcAft>
                <a:spcPts val="0"/>
              </a:spcAft>
            </a:pPr>
            <a:endParaRPr lang="en-IN" dirty="0">
              <a:effectLst/>
              <a:latin typeface="Times New Roman" pitchFamily="18" charset="0"/>
              <a:ea typeface="Times New Roman" panose="02020603050405020304" pitchFamily="18" charset="0"/>
              <a:cs typeface="Times New Roman" pitchFamily="18" charset="0"/>
            </a:endParaRPr>
          </a:p>
          <a:p>
            <a:pPr algn="just">
              <a:lnSpc>
                <a:spcPct val="115000"/>
              </a:lnSpc>
              <a:spcAft>
                <a:spcPts val="0"/>
              </a:spcAft>
            </a:pPr>
            <a:endParaRPr lang="en-IN" sz="2000" dirty="0">
              <a:latin typeface="Times New Roman" panose="02020603050405020304" pitchFamily="18" charset="0"/>
              <a:ea typeface="Times New Roman" panose="02020603050405020304" pitchFamily="18" charset="0"/>
            </a:endParaRPr>
          </a:p>
          <a:p>
            <a:pPr algn="just">
              <a:lnSpc>
                <a:spcPct val="115000"/>
              </a:lnSpc>
              <a:spcAft>
                <a:spcPts val="0"/>
              </a:spcAft>
            </a:pPr>
            <a:endParaRPr lang="en-IN" sz="2000" dirty="0">
              <a:effectLst/>
              <a:latin typeface="Times New Roman" panose="02020603050405020304" pitchFamily="18" charset="0"/>
              <a:ea typeface="Times New Roman" panose="02020603050405020304" pitchFamily="18" charset="0"/>
            </a:endParaRPr>
          </a:p>
          <a:p>
            <a:pPr algn="just">
              <a:lnSpc>
                <a:spcPct val="115000"/>
              </a:lnSpc>
              <a:spcAft>
                <a:spcPts val="0"/>
              </a:spcAft>
            </a:pPr>
            <a:endParaRPr lang="en-IN" sz="2000" dirty="0">
              <a:effectLst/>
              <a:latin typeface="Times New Roman" panose="02020603050405020304" pitchFamily="18" charset="0"/>
              <a:ea typeface="Times New Roman" panose="02020603050405020304" pitchFamily="18" charset="0"/>
            </a:endParaRPr>
          </a:p>
          <a:p>
            <a:pPr algn="just">
              <a:lnSpc>
                <a:spcPct val="115000"/>
              </a:lnSpc>
              <a:spcAft>
                <a:spcPts val="0"/>
              </a:spcAft>
            </a:pPr>
            <a:endParaRPr lang="en-IN" dirty="0">
              <a:effectLst/>
              <a:latin typeface="Times New Roman" panose="02020603050405020304" pitchFamily="18" charset="0"/>
              <a:ea typeface="Times New Roman" panose="02020603050405020304" pitchFamily="18" charset="0"/>
            </a:endParaRPr>
          </a:p>
        </p:txBody>
      </p:sp>
      <p:sp>
        <p:nvSpPr>
          <p:cNvPr id="9" name="TextBox 8">
            <a:extLst>
              <a:ext uri="{FF2B5EF4-FFF2-40B4-BE49-F238E27FC236}">
                <a16:creationId xmlns:a16="http://schemas.microsoft.com/office/drawing/2014/main" id="{06143DEA-84B1-4FAE-8EE9-6D018988BFBB}"/>
              </a:ext>
            </a:extLst>
          </p:cNvPr>
          <p:cNvSpPr txBox="1"/>
          <p:nvPr/>
        </p:nvSpPr>
        <p:spPr>
          <a:xfrm>
            <a:off x="899592" y="1082793"/>
            <a:ext cx="6768752" cy="3210303"/>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Internal Treatment:</a:t>
            </a:r>
          </a:p>
          <a:p>
            <a:pPr algn="just"/>
            <a:r>
              <a:rPr lang="en-US" dirty="0">
                <a:latin typeface="Times New Roman" panose="02020603050405020304" pitchFamily="18" charset="0"/>
                <a:cs typeface="Times New Roman" panose="02020603050405020304" pitchFamily="18" charset="0"/>
              </a:rPr>
              <a:t>It involves treatment of water inside the boiler by,</a:t>
            </a:r>
          </a:p>
          <a:p>
            <a:pPr algn="just"/>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Carbonate conditioning</a:t>
            </a:r>
          </a:p>
          <a:p>
            <a:pPr algn="just"/>
            <a:r>
              <a:rPr lang="en-US" dirty="0">
                <a:latin typeface="Times New Roman" panose="02020603050405020304" pitchFamily="18" charset="0"/>
                <a:cs typeface="Times New Roman" panose="02020603050405020304" pitchFamily="18" charset="0"/>
              </a:rPr>
              <a:t>(ii) Phosphate conditioning</a:t>
            </a:r>
          </a:p>
          <a:p>
            <a:pPr algn="just"/>
            <a:r>
              <a:rPr lang="en-US" dirty="0">
                <a:latin typeface="Times New Roman" panose="02020603050405020304" pitchFamily="18" charset="0"/>
                <a:cs typeface="Times New Roman" panose="02020603050405020304" pitchFamily="18" charset="0"/>
              </a:rPr>
              <a:t>(iii) Calgon conditioning</a:t>
            </a:r>
          </a:p>
          <a:p>
            <a:pPr algn="just"/>
            <a:r>
              <a:rPr lang="en-US" dirty="0">
                <a:latin typeface="Times New Roman" panose="02020603050405020304" pitchFamily="18" charset="0"/>
                <a:cs typeface="Times New Roman" panose="02020603050405020304" pitchFamily="18" charset="0"/>
              </a:rPr>
              <a:t>(iv) Colloidal conditioning</a:t>
            </a:r>
          </a:p>
          <a:p>
            <a:pPr algn="just"/>
            <a:r>
              <a:rPr lang="en-US" dirty="0">
                <a:latin typeface="Times New Roman" panose="02020603050405020304" pitchFamily="18" charset="0"/>
                <a:cs typeface="Times New Roman" panose="02020603050405020304" pitchFamily="18" charset="0"/>
              </a:rPr>
              <a:t>(v) Treatment with sodium aluminate</a:t>
            </a:r>
          </a:p>
          <a:p>
            <a:pPr algn="just"/>
            <a:r>
              <a:rPr lang="en-US" dirty="0">
                <a:latin typeface="Times New Roman" panose="02020603050405020304" pitchFamily="18" charset="0"/>
                <a:cs typeface="Times New Roman" panose="02020603050405020304" pitchFamily="18" charset="0"/>
              </a:rPr>
              <a:t>(vi) Radioactive conditioning</a:t>
            </a:r>
          </a:p>
          <a:p>
            <a:pPr algn="just"/>
            <a:r>
              <a:rPr lang="en-US" dirty="0">
                <a:latin typeface="Times New Roman" panose="02020603050405020304" pitchFamily="18" charset="0"/>
                <a:cs typeface="Times New Roman" panose="02020603050405020304" pitchFamily="18" charset="0"/>
              </a:rPr>
              <a:t>(vii) Electrical conditioning</a:t>
            </a:r>
          </a:p>
          <a:p>
            <a:pPr algn="just"/>
            <a:r>
              <a:rPr lang="en-US" dirty="0">
                <a:latin typeface="Times New Roman" panose="02020603050405020304" pitchFamily="18" charset="0"/>
                <a:cs typeface="Times New Roman" panose="02020603050405020304" pitchFamily="18" charset="0"/>
              </a:rPr>
              <a:t>(viii) EDTA conditioning</a:t>
            </a:r>
          </a:p>
          <a:p>
            <a:pPr algn="just"/>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1"/>
          </p:nvPr>
        </p:nvSpPr>
        <p:spPr/>
        <p:txBody>
          <a:bodyPr/>
          <a:lstStyle/>
          <a:p>
            <a:fld id="{F73BF48A-21FC-441E-AB22-CFC6EB091E8A}" type="datetime1">
              <a:rPr lang="en-IN" smtClean="0"/>
              <a:pPr/>
              <a:t>15-04-22</a:t>
            </a:fld>
            <a:endParaRPr lang="en-IN"/>
          </a:p>
        </p:txBody>
      </p:sp>
      <p:sp>
        <p:nvSpPr>
          <p:cNvPr id="3" name="Footer Placeholder 2"/>
          <p:cNvSpPr>
            <a:spLocks noGrp="1"/>
          </p:cNvSpPr>
          <p:nvPr>
            <p:ph type="ftr" sz="quarter" idx="12"/>
          </p:nvPr>
        </p:nvSpPr>
        <p:spPr/>
        <p:txBody>
          <a:bodyPr/>
          <a:lstStyle/>
          <a:p>
            <a:r>
              <a:rPr lang="en-US"/>
              <a:t>K Prajna Bharathi</a:t>
            </a:r>
            <a:endParaRPr lang="en-IN" dirty="0"/>
          </a:p>
        </p:txBody>
      </p:sp>
      <p:sp>
        <p:nvSpPr>
          <p:cNvPr id="6" name="TextBox 5">
            <a:extLst>
              <a:ext uri="{FF2B5EF4-FFF2-40B4-BE49-F238E27FC236}">
                <a16:creationId xmlns:a16="http://schemas.microsoft.com/office/drawing/2014/main" id="{8CEEC3E1-F437-44CF-8F74-BE127E6B5693}"/>
              </a:ext>
            </a:extLst>
          </p:cNvPr>
          <p:cNvSpPr txBox="1"/>
          <p:nvPr/>
        </p:nvSpPr>
        <p:spPr>
          <a:xfrm>
            <a:off x="1187624" y="1268761"/>
            <a:ext cx="6768752" cy="3384375"/>
          </a:xfrm>
          <a:prstGeom prst="rect">
            <a:avLst/>
          </a:prstGeom>
          <a:noFill/>
        </p:spPr>
        <p:txBody>
          <a:bodyPr wrap="square">
            <a:spAutoFit/>
          </a:bodyPr>
          <a:lstStyle/>
          <a:p>
            <a:pPr algn="just">
              <a:lnSpc>
                <a:spcPct val="150000"/>
              </a:lnSpc>
            </a:pPr>
            <a:r>
              <a:rPr lang="en-US" sz="2000" b="1" dirty="0">
                <a:latin typeface="Times New Roman" panose="02020603050405020304" pitchFamily="18" charset="0"/>
                <a:cs typeface="Times New Roman" panose="02020603050405020304" pitchFamily="18" charset="0"/>
              </a:rPr>
              <a:t>External treatment methods of boiler water</a:t>
            </a:r>
          </a:p>
          <a:p>
            <a:pPr algn="just">
              <a:lnSpc>
                <a:spcPct val="150000"/>
              </a:lnSpc>
            </a:pPr>
            <a:r>
              <a:rPr lang="en-US" b="1" dirty="0">
                <a:latin typeface="Times New Roman" panose="02020603050405020304" pitchFamily="18" charset="0"/>
                <a:cs typeface="Times New Roman" panose="02020603050405020304" pitchFamily="18" charset="0"/>
              </a:rPr>
              <a:t>Water Softening:</a:t>
            </a:r>
          </a:p>
          <a:p>
            <a:pPr algn="just">
              <a:lnSpc>
                <a:spcPct val="150000"/>
              </a:lnSpc>
            </a:pPr>
            <a:r>
              <a:rPr lang="en-US" dirty="0">
                <a:latin typeface="Times New Roman" panose="02020603050405020304" pitchFamily="18" charset="0"/>
                <a:cs typeface="Times New Roman" panose="02020603050405020304" pitchFamily="18" charset="0"/>
              </a:rPr>
              <a:t>Water softening is an important process to remove the dissolved solids, which are responsible for hardness of water. </a:t>
            </a:r>
          </a:p>
          <a:p>
            <a:pPr algn="just">
              <a:lnSpc>
                <a:spcPct val="150000"/>
              </a:lnSpc>
            </a:pPr>
            <a:r>
              <a:rPr lang="en-US" dirty="0">
                <a:latin typeface="Times New Roman" panose="02020603050405020304" pitchFamily="18" charset="0"/>
                <a:cs typeface="Times New Roman" panose="02020603050405020304" pitchFamily="18" charset="0"/>
              </a:rPr>
              <a:t>The methods employed for water softening include,</a:t>
            </a:r>
          </a:p>
          <a:p>
            <a:pPr algn="just">
              <a:lnSpc>
                <a:spcPct val="150000"/>
              </a:lnSpc>
            </a:pPr>
            <a:r>
              <a:rPr lang="en-US" dirty="0">
                <a:latin typeface="Times New Roman" panose="02020603050405020304" pitchFamily="18" charset="0"/>
                <a:cs typeface="Times New Roman" panose="02020603050405020304" pitchFamily="18" charset="0"/>
              </a:rPr>
              <a:t>1) Lime-soda process</a:t>
            </a:r>
          </a:p>
          <a:p>
            <a:pPr algn="just">
              <a:lnSpc>
                <a:spcPct val="150000"/>
              </a:lnSpc>
            </a:pPr>
            <a:r>
              <a:rPr lang="en-US" dirty="0">
                <a:latin typeface="Times New Roman" panose="02020603050405020304" pitchFamily="18" charset="0"/>
                <a:cs typeface="Times New Roman" panose="02020603050405020304" pitchFamily="18" charset="0"/>
              </a:rPr>
              <a:t>2) Zeolite process (Permutit process/Base-exchange process)</a:t>
            </a:r>
          </a:p>
          <a:p>
            <a:pPr algn="just">
              <a:lnSpc>
                <a:spcPct val="150000"/>
              </a:lnSpc>
            </a:pPr>
            <a:r>
              <a:rPr lang="en-US" dirty="0">
                <a:latin typeface="Times New Roman" panose="02020603050405020304" pitchFamily="18" charset="0"/>
                <a:cs typeface="Times New Roman" panose="02020603050405020304" pitchFamily="18" charset="0"/>
              </a:rPr>
              <a:t>3) Ion- exchange process (Demineralization / Deionization process)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1"/>
          </p:nvPr>
        </p:nvSpPr>
        <p:spPr/>
        <p:txBody>
          <a:bodyPr/>
          <a:lstStyle/>
          <a:p>
            <a:fld id="{F00CCFC0-EE46-4581-A9FA-CADD25A9AE00}" type="datetime1">
              <a:rPr lang="en-IN" smtClean="0">
                <a:latin typeface="Times New Roman" pitchFamily="18" charset="0"/>
                <a:cs typeface="Times New Roman" pitchFamily="18" charset="0"/>
              </a:rPr>
              <a:pPr/>
              <a:t>15-04-22</a:t>
            </a:fld>
            <a:endParaRPr lang="en-IN" dirty="0">
              <a:latin typeface="Times New Roman" pitchFamily="18" charset="0"/>
              <a:cs typeface="Times New Roman" pitchFamily="18" charset="0"/>
            </a:endParaRPr>
          </a:p>
        </p:txBody>
      </p:sp>
      <p:sp>
        <p:nvSpPr>
          <p:cNvPr id="3" name="Footer Placeholder 2"/>
          <p:cNvSpPr>
            <a:spLocks noGrp="1"/>
          </p:cNvSpPr>
          <p:nvPr>
            <p:ph type="ftr" sz="quarter" idx="12"/>
          </p:nvPr>
        </p:nvSpPr>
        <p:spPr/>
        <p:txBody>
          <a:bodyPr/>
          <a:lstStyle/>
          <a:p>
            <a:r>
              <a:rPr lang="en-US" dirty="0">
                <a:latin typeface="Times New Roman" pitchFamily="18" charset="0"/>
                <a:cs typeface="Times New Roman" pitchFamily="18" charset="0"/>
              </a:rPr>
              <a:t>K Prajna Bharathi</a:t>
            </a:r>
            <a:endParaRPr lang="en-IN" dirty="0">
              <a:latin typeface="Times New Roman" pitchFamily="18" charset="0"/>
              <a:cs typeface="Times New Roman" pitchFamily="18" charset="0"/>
            </a:endParaRPr>
          </a:p>
        </p:txBody>
      </p:sp>
      <p:sp>
        <p:nvSpPr>
          <p:cNvPr id="4" name="Rectangle 3">
            <a:extLst>
              <a:ext uri="{FF2B5EF4-FFF2-40B4-BE49-F238E27FC236}">
                <a16:creationId xmlns:a16="http://schemas.microsoft.com/office/drawing/2014/main" id="{A10BA0A0-1F19-46DB-8196-DF50B2A66E3A}"/>
              </a:ext>
            </a:extLst>
          </p:cNvPr>
          <p:cNvSpPr/>
          <p:nvPr/>
        </p:nvSpPr>
        <p:spPr>
          <a:xfrm>
            <a:off x="636160" y="764705"/>
            <a:ext cx="7871680" cy="6714787"/>
          </a:xfrm>
          <a:prstGeom prst="rect">
            <a:avLst/>
          </a:prstGeom>
        </p:spPr>
        <p:txBody>
          <a:bodyPr wrap="square">
            <a:spAutoFit/>
          </a:bodyPr>
          <a:lstStyle/>
          <a:p>
            <a:pPr algn="just">
              <a:lnSpc>
                <a:spcPct val="115000"/>
              </a:lnSpc>
            </a:pP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Lime-soda Process</a:t>
            </a:r>
          </a:p>
          <a:p>
            <a:pPr algn="just">
              <a:lnSpc>
                <a:spcPct val="150000"/>
              </a:lnSpc>
              <a:spcAft>
                <a:spcPts val="0"/>
              </a:spcAft>
            </a:pPr>
            <a:r>
              <a:rPr lang="en-IN" b="1" dirty="0">
                <a:latin typeface="Times New Roman" pitchFamily="18" charset="0"/>
                <a:ea typeface="Times New Roman" panose="02020603050405020304" pitchFamily="18" charset="0"/>
                <a:cs typeface="Times New Roman" pitchFamily="18" charset="0"/>
              </a:rPr>
              <a:t>Principle:</a:t>
            </a:r>
          </a:p>
          <a:p>
            <a:pPr marL="285750" indent="-285750" algn="just">
              <a:lnSpc>
                <a:spcPct val="150000"/>
              </a:lnSpc>
              <a:buFont typeface="Arial" panose="020B0604020202020204" pitchFamily="34" charset="0"/>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The soluble calcium and magnesium salts in hard water are removed by adding lime [calcium hydroxide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Ca(OH)</a:t>
            </a:r>
            <a:r>
              <a:rPr lang="en-US" sz="1800" baseline="-25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dirty="0">
                <a:latin typeface="Times New Roman" panose="02020603050405020304" pitchFamily="18" charset="0"/>
                <a:ea typeface="Times New Roman" panose="02020603050405020304" pitchFamily="18" charset="0"/>
                <a:cs typeface="Times New Roman" panose="02020603050405020304" pitchFamily="18" charset="0"/>
              </a:rPr>
              <a:t>] and soda [sodium carbonate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(Na</a:t>
            </a:r>
            <a:r>
              <a:rPr lang="en-US" sz="1800" baseline="-25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a:t>
            </a:r>
            <a:r>
              <a:rPr lang="en-US" sz="1800" baseline="-25000" dirty="0">
                <a:effectLst/>
                <a:latin typeface="Times New Roman" panose="02020603050405020304" pitchFamily="18" charset="0"/>
                <a:ea typeface="Calibri" panose="020F0502020204030204" pitchFamily="34" charset="0"/>
                <a:cs typeface="Times New Roman" panose="02020603050405020304" pitchFamily="18" charset="0"/>
              </a:rPr>
              <a:t>3</a:t>
            </a:r>
            <a:r>
              <a:rPr lang="en-US" dirty="0">
                <a:latin typeface="Times New Roman" pitchFamily="18" charset="0"/>
                <a:ea typeface="Times New Roman" panose="02020603050405020304" pitchFamily="18" charset="0"/>
                <a:cs typeface="Times New Roman" pitchFamily="18" charset="0"/>
              </a:rPr>
              <a:t>)] to the water. </a:t>
            </a:r>
          </a:p>
          <a:p>
            <a:pPr marL="285750" indent="-285750" algn="just">
              <a:lnSpc>
                <a:spcPct val="150000"/>
              </a:lnSpc>
              <a:buFont typeface="Arial" panose="020B0604020202020204" pitchFamily="34" charset="0"/>
              <a:buChar char="•"/>
            </a:pPr>
            <a:r>
              <a:rPr lang="en-US" dirty="0">
                <a:latin typeface="Times New Roman" pitchFamily="18" charset="0"/>
                <a:ea typeface="Times New Roman" panose="02020603050405020304" pitchFamily="18" charset="0"/>
                <a:cs typeface="Times New Roman" pitchFamily="18" charset="0"/>
              </a:rPr>
              <a:t>The soluble salts are converted to insoluble compounds of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CaCO</a:t>
            </a:r>
            <a:r>
              <a:rPr lang="en-US" sz="1800" baseline="-25000" dirty="0">
                <a:effectLst/>
                <a:latin typeface="Times New Roman" panose="02020603050405020304" pitchFamily="18" charset="0"/>
                <a:ea typeface="Calibri" panose="020F0502020204030204" pitchFamily="34" charset="0"/>
                <a:cs typeface="Times New Roman" panose="02020603050405020304" pitchFamily="18" charset="0"/>
              </a:rPr>
              <a:t>3</a:t>
            </a:r>
            <a:r>
              <a:rPr lang="en-US" dirty="0">
                <a:latin typeface="Times New Roman" panose="02020603050405020304" pitchFamily="18" charset="0"/>
                <a:ea typeface="Times New Roman" panose="02020603050405020304" pitchFamily="18" charset="0"/>
                <a:cs typeface="Times New Roman" panose="02020603050405020304" pitchFamily="18" charset="0"/>
              </a:rPr>
              <a:t>, Mg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(OH)</a:t>
            </a:r>
            <a:r>
              <a:rPr lang="en-US" sz="1800" baseline="-25000" dirty="0">
                <a:effectLst/>
                <a:latin typeface="Times New Roman" panose="02020603050405020304" pitchFamily="18" charset="0"/>
                <a:ea typeface="Calibri" panose="020F0502020204030204" pitchFamily="34" charset="0"/>
                <a:cs typeface="Times New Roman" panose="02020603050405020304" pitchFamily="18" charset="0"/>
              </a:rPr>
              <a:t>2 </a:t>
            </a:r>
            <a:r>
              <a:rPr lang="en-US" dirty="0">
                <a:latin typeface="Times New Roman" panose="02020603050405020304" pitchFamily="18" charset="0"/>
                <a:ea typeface="Times New Roman" panose="02020603050405020304" pitchFamily="18" charset="0"/>
                <a:cs typeface="Times New Roman" panose="02020603050405020304" pitchFamily="18" charset="0"/>
              </a:rPr>
              <a:t>precipitates, that can be separated by filtration.</a:t>
            </a:r>
          </a:p>
          <a:p>
            <a:pPr algn="just">
              <a:lnSpc>
                <a:spcPct val="150000"/>
              </a:lnSpc>
            </a:pP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ea typeface="Times New Roman" panose="02020603050405020304" pitchFamily="18" charset="0"/>
                <a:cs typeface="Times New Roman" panose="02020603050405020304" pitchFamily="18" charset="0"/>
              </a:rPr>
              <a:t>Lime is used in the following chemical reactions,</a:t>
            </a:r>
          </a:p>
          <a:p>
            <a:pPr marL="400050" indent="-400050" algn="just">
              <a:lnSpc>
                <a:spcPct val="150000"/>
              </a:lnSpc>
              <a:buAutoNum type="romanLcParenBoth"/>
            </a:pPr>
            <a:r>
              <a:rPr lang="en-US" dirty="0">
                <a:latin typeface="Times New Roman" panose="02020603050405020304" pitchFamily="18" charset="0"/>
                <a:ea typeface="Times New Roman" panose="02020603050405020304" pitchFamily="18" charset="0"/>
                <a:cs typeface="Times New Roman" panose="02020603050405020304" pitchFamily="18" charset="0"/>
              </a:rPr>
              <a:t>Removal of temporary hardness</a:t>
            </a:r>
          </a:p>
          <a:p>
            <a:pPr algn="just">
              <a:lnSpc>
                <a:spcPct val="150000"/>
              </a:lnSpc>
            </a:pP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0"/>
              </a:spcAft>
            </a:pPr>
            <a:endParaRPr lang="en-IN" sz="1600" b="1" dirty="0">
              <a:latin typeface="Times New Roman" pitchFamily="18" charset="0"/>
              <a:ea typeface="Times New Roman" panose="02020603050405020304" pitchFamily="18" charset="0"/>
              <a:cs typeface="Times New Roman" pitchFamily="18" charset="0"/>
            </a:endParaRPr>
          </a:p>
          <a:p>
            <a:pPr algn="just">
              <a:lnSpc>
                <a:spcPct val="115000"/>
              </a:lnSpc>
              <a:spcAft>
                <a:spcPts val="0"/>
              </a:spcAft>
            </a:pPr>
            <a:endParaRPr lang="en-IN" dirty="0">
              <a:effectLst/>
              <a:latin typeface="Times New Roman" pitchFamily="18" charset="0"/>
              <a:ea typeface="Times New Roman" panose="02020603050405020304" pitchFamily="18" charset="0"/>
              <a:cs typeface="Times New Roman" pitchFamily="18" charset="0"/>
            </a:endParaRPr>
          </a:p>
          <a:p>
            <a:pPr algn="just">
              <a:lnSpc>
                <a:spcPct val="115000"/>
              </a:lnSpc>
              <a:spcAft>
                <a:spcPts val="0"/>
              </a:spcAft>
            </a:pPr>
            <a:endParaRPr lang="en-IN" sz="2000" dirty="0">
              <a:latin typeface="Times New Roman" panose="02020603050405020304" pitchFamily="18" charset="0"/>
              <a:ea typeface="Times New Roman" panose="02020603050405020304" pitchFamily="18" charset="0"/>
            </a:endParaRPr>
          </a:p>
          <a:p>
            <a:pPr algn="just">
              <a:lnSpc>
                <a:spcPct val="115000"/>
              </a:lnSpc>
              <a:spcAft>
                <a:spcPts val="0"/>
              </a:spcAft>
            </a:pPr>
            <a:endParaRPr lang="en-IN" sz="2000" dirty="0">
              <a:effectLst/>
              <a:latin typeface="Times New Roman" panose="02020603050405020304" pitchFamily="18" charset="0"/>
              <a:ea typeface="Times New Roman" panose="02020603050405020304" pitchFamily="18" charset="0"/>
            </a:endParaRPr>
          </a:p>
          <a:p>
            <a:pPr algn="just">
              <a:lnSpc>
                <a:spcPct val="115000"/>
              </a:lnSpc>
              <a:spcAft>
                <a:spcPts val="0"/>
              </a:spcAft>
            </a:pPr>
            <a:endParaRPr lang="en-IN" sz="2000" dirty="0">
              <a:effectLst/>
              <a:latin typeface="Times New Roman" panose="02020603050405020304" pitchFamily="18" charset="0"/>
              <a:ea typeface="Times New Roman" panose="02020603050405020304" pitchFamily="18" charset="0"/>
            </a:endParaRPr>
          </a:p>
          <a:p>
            <a:pPr algn="just">
              <a:lnSpc>
                <a:spcPct val="115000"/>
              </a:lnSpc>
              <a:spcAft>
                <a:spcPts val="0"/>
              </a:spcAft>
            </a:pPr>
            <a:endParaRPr lang="en-IN" dirty="0">
              <a:effectLst/>
              <a:latin typeface="Times New Roman" panose="02020603050405020304" pitchFamily="18" charset="0"/>
              <a:ea typeface="Times New Roman" panose="02020603050405020304" pitchFamily="18" charset="0"/>
            </a:endParaRPr>
          </a:p>
        </p:txBody>
      </p:sp>
      <p:pic>
        <p:nvPicPr>
          <p:cNvPr id="6" name="Picture 5">
            <a:extLst>
              <a:ext uri="{FF2B5EF4-FFF2-40B4-BE49-F238E27FC236}">
                <a16:creationId xmlns:a16="http://schemas.microsoft.com/office/drawing/2014/main" id="{13EA07CE-7421-4024-9B8D-9A6AB1AB98D5}"/>
              </a:ext>
            </a:extLst>
          </p:cNvPr>
          <p:cNvPicPr>
            <a:picLocks noChangeAspect="1"/>
          </p:cNvPicPr>
          <p:nvPr/>
        </p:nvPicPr>
        <p:blipFill>
          <a:blip r:embed="rId2"/>
          <a:stretch>
            <a:fillRect/>
          </a:stretch>
        </p:blipFill>
        <p:spPr>
          <a:xfrm>
            <a:off x="1187624" y="5013176"/>
            <a:ext cx="6408712" cy="115212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1"/>
          </p:nvPr>
        </p:nvSpPr>
        <p:spPr/>
        <p:txBody>
          <a:bodyPr/>
          <a:lstStyle/>
          <a:p>
            <a:fld id="{F00CCFC0-EE46-4581-A9FA-CADD25A9AE00}" type="datetime1">
              <a:rPr lang="en-IN" smtClean="0">
                <a:latin typeface="Times New Roman" pitchFamily="18" charset="0"/>
                <a:cs typeface="Times New Roman" pitchFamily="18" charset="0"/>
              </a:rPr>
              <a:pPr/>
              <a:t>15-04-22</a:t>
            </a:fld>
            <a:endParaRPr lang="en-IN" dirty="0">
              <a:latin typeface="Times New Roman" pitchFamily="18" charset="0"/>
              <a:cs typeface="Times New Roman" pitchFamily="18" charset="0"/>
            </a:endParaRPr>
          </a:p>
        </p:txBody>
      </p:sp>
      <p:sp>
        <p:nvSpPr>
          <p:cNvPr id="3" name="Footer Placeholder 2"/>
          <p:cNvSpPr>
            <a:spLocks noGrp="1"/>
          </p:cNvSpPr>
          <p:nvPr>
            <p:ph type="ftr" sz="quarter" idx="12"/>
          </p:nvPr>
        </p:nvSpPr>
        <p:spPr/>
        <p:txBody>
          <a:bodyPr/>
          <a:lstStyle/>
          <a:p>
            <a:r>
              <a:rPr lang="en-US" dirty="0">
                <a:latin typeface="Times New Roman" pitchFamily="18" charset="0"/>
                <a:cs typeface="Times New Roman" pitchFamily="18" charset="0"/>
              </a:rPr>
              <a:t>K Prajna Bharathi</a:t>
            </a:r>
            <a:endParaRPr lang="en-IN" dirty="0">
              <a:latin typeface="Times New Roman" pitchFamily="18" charset="0"/>
              <a:cs typeface="Times New Roman" pitchFamily="18" charset="0"/>
            </a:endParaRPr>
          </a:p>
        </p:txBody>
      </p:sp>
      <p:sp>
        <p:nvSpPr>
          <p:cNvPr id="6" name="Rectangle 5">
            <a:extLst>
              <a:ext uri="{FF2B5EF4-FFF2-40B4-BE49-F238E27FC236}">
                <a16:creationId xmlns:a16="http://schemas.microsoft.com/office/drawing/2014/main" id="{A10BA0A0-1F19-46DB-8196-DF50B2A66E3A}"/>
              </a:ext>
            </a:extLst>
          </p:cNvPr>
          <p:cNvSpPr/>
          <p:nvPr/>
        </p:nvSpPr>
        <p:spPr>
          <a:xfrm>
            <a:off x="107504" y="692697"/>
            <a:ext cx="8640960" cy="1765740"/>
          </a:xfrm>
          <a:prstGeom prst="rect">
            <a:avLst/>
          </a:prstGeom>
        </p:spPr>
        <p:txBody>
          <a:bodyPr wrap="square">
            <a:spAutoFit/>
          </a:bodyPr>
          <a:lstStyle/>
          <a:p>
            <a:pPr algn="just">
              <a:lnSpc>
                <a:spcPct val="115000"/>
              </a:lnSpc>
              <a:spcAft>
                <a:spcPts val="0"/>
              </a:spcAft>
            </a:pPr>
            <a:endParaRPr lang="en-IN" dirty="0">
              <a:effectLst/>
              <a:latin typeface="Times New Roman" pitchFamily="18" charset="0"/>
              <a:ea typeface="Times New Roman" panose="02020603050405020304" pitchFamily="18" charset="0"/>
              <a:cs typeface="Times New Roman" pitchFamily="18" charset="0"/>
            </a:endParaRPr>
          </a:p>
          <a:p>
            <a:pPr algn="just">
              <a:lnSpc>
                <a:spcPct val="115000"/>
              </a:lnSpc>
              <a:spcAft>
                <a:spcPts val="0"/>
              </a:spcAft>
            </a:pPr>
            <a:endParaRPr lang="en-IN" sz="2000" dirty="0">
              <a:latin typeface="Times New Roman" panose="02020603050405020304" pitchFamily="18" charset="0"/>
              <a:ea typeface="Times New Roman" panose="02020603050405020304" pitchFamily="18" charset="0"/>
            </a:endParaRPr>
          </a:p>
          <a:p>
            <a:pPr algn="just">
              <a:lnSpc>
                <a:spcPct val="115000"/>
              </a:lnSpc>
              <a:spcAft>
                <a:spcPts val="0"/>
              </a:spcAft>
            </a:pPr>
            <a:endParaRPr lang="en-IN" sz="2000" dirty="0">
              <a:effectLst/>
              <a:latin typeface="Times New Roman" panose="02020603050405020304" pitchFamily="18" charset="0"/>
              <a:ea typeface="Times New Roman" panose="02020603050405020304" pitchFamily="18" charset="0"/>
            </a:endParaRPr>
          </a:p>
          <a:p>
            <a:pPr algn="just">
              <a:lnSpc>
                <a:spcPct val="115000"/>
              </a:lnSpc>
              <a:spcAft>
                <a:spcPts val="0"/>
              </a:spcAft>
            </a:pPr>
            <a:endParaRPr lang="en-IN" sz="2000" dirty="0">
              <a:effectLst/>
              <a:latin typeface="Times New Roman" panose="02020603050405020304" pitchFamily="18" charset="0"/>
              <a:ea typeface="Times New Roman" panose="02020603050405020304" pitchFamily="18" charset="0"/>
            </a:endParaRPr>
          </a:p>
          <a:p>
            <a:pPr algn="just">
              <a:lnSpc>
                <a:spcPct val="115000"/>
              </a:lnSpc>
              <a:spcAft>
                <a:spcPts val="0"/>
              </a:spcAft>
            </a:pPr>
            <a:endParaRPr lang="en-IN" dirty="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631231EB-42A0-4E70-9A6B-566968351D12}"/>
              </a:ext>
            </a:extLst>
          </p:cNvPr>
          <p:cNvSpPr txBox="1"/>
          <p:nvPr/>
        </p:nvSpPr>
        <p:spPr>
          <a:xfrm>
            <a:off x="395536" y="908719"/>
            <a:ext cx="8136904" cy="923330"/>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  (ii) Reaction to remove permanent magnesium hardness</a:t>
            </a: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B5E7F7F-F2DC-4C8C-8BFE-067943544785}"/>
              </a:ext>
            </a:extLst>
          </p:cNvPr>
          <p:cNvSpPr txBox="1"/>
          <p:nvPr/>
        </p:nvSpPr>
        <p:spPr>
          <a:xfrm>
            <a:off x="539551" y="2636855"/>
            <a:ext cx="6480721" cy="64633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(iii) Reaction to remove dissolved iron and aluminium salts</a:t>
            </a:r>
          </a:p>
          <a:p>
            <a:endParaRPr lang="en-IN" dirty="0"/>
          </a:p>
        </p:txBody>
      </p:sp>
      <p:sp>
        <p:nvSpPr>
          <p:cNvPr id="14" name="TextBox 13">
            <a:extLst>
              <a:ext uri="{FF2B5EF4-FFF2-40B4-BE49-F238E27FC236}">
                <a16:creationId xmlns:a16="http://schemas.microsoft.com/office/drawing/2014/main" id="{D08E430F-5838-4A9F-99CE-11DAF5B4BD40}"/>
              </a:ext>
            </a:extLst>
          </p:cNvPr>
          <p:cNvSpPr txBox="1"/>
          <p:nvPr/>
        </p:nvSpPr>
        <p:spPr>
          <a:xfrm rot="10800000" flipV="1">
            <a:off x="683568" y="3513501"/>
            <a:ext cx="6245886" cy="1477328"/>
          </a:xfrm>
          <a:prstGeom prst="rect">
            <a:avLst/>
          </a:prstGeom>
          <a:noFill/>
        </p:spPr>
        <p:txBody>
          <a:bodyPr wrap="square">
            <a:spAutoFit/>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(iv) Reaction to remove free mineral acids</a:t>
            </a:r>
          </a:p>
          <a:p>
            <a:endParaRPr lang="en-US" dirty="0">
              <a:latin typeface="Times New Roman" panose="02020603050405020304" pitchFamily="18" charset="0"/>
              <a:cs typeface="Times New Roman" panose="02020603050405020304" pitchFamily="18" charset="0"/>
            </a:endParaRPr>
          </a:p>
          <a:p>
            <a:endParaRPr lang="en-IN" dirty="0"/>
          </a:p>
        </p:txBody>
      </p:sp>
      <p:pic>
        <p:nvPicPr>
          <p:cNvPr id="16" name="Picture 15">
            <a:extLst>
              <a:ext uri="{FF2B5EF4-FFF2-40B4-BE49-F238E27FC236}">
                <a16:creationId xmlns:a16="http://schemas.microsoft.com/office/drawing/2014/main" id="{BDC24400-A49C-4DA4-A805-A46943649651}"/>
              </a:ext>
            </a:extLst>
          </p:cNvPr>
          <p:cNvPicPr>
            <a:picLocks noChangeAspect="1"/>
          </p:cNvPicPr>
          <p:nvPr/>
        </p:nvPicPr>
        <p:blipFill>
          <a:blip r:embed="rId3"/>
          <a:stretch>
            <a:fillRect/>
          </a:stretch>
        </p:blipFill>
        <p:spPr>
          <a:xfrm>
            <a:off x="1403648" y="4718181"/>
            <a:ext cx="6048671" cy="1005927"/>
          </a:xfrm>
          <a:prstGeom prst="rect">
            <a:avLst/>
          </a:prstGeom>
        </p:spPr>
      </p:pic>
      <p:pic>
        <p:nvPicPr>
          <p:cNvPr id="18" name="Picture 17">
            <a:extLst>
              <a:ext uri="{FF2B5EF4-FFF2-40B4-BE49-F238E27FC236}">
                <a16:creationId xmlns:a16="http://schemas.microsoft.com/office/drawing/2014/main" id="{55FFDE98-7BF3-44A3-820A-8A5B5CD6898B}"/>
              </a:ext>
            </a:extLst>
          </p:cNvPr>
          <p:cNvPicPr>
            <a:picLocks noChangeAspect="1"/>
          </p:cNvPicPr>
          <p:nvPr/>
        </p:nvPicPr>
        <p:blipFill>
          <a:blip r:embed="rId4"/>
          <a:stretch>
            <a:fillRect/>
          </a:stretch>
        </p:blipFill>
        <p:spPr>
          <a:xfrm>
            <a:off x="827583" y="1391545"/>
            <a:ext cx="6480721" cy="1066892"/>
          </a:xfrm>
          <a:prstGeom prst="rect">
            <a:avLst/>
          </a:prstGeom>
        </p:spPr>
      </p:pic>
      <p:pic>
        <p:nvPicPr>
          <p:cNvPr id="20" name="Picture 19">
            <a:extLst>
              <a:ext uri="{FF2B5EF4-FFF2-40B4-BE49-F238E27FC236}">
                <a16:creationId xmlns:a16="http://schemas.microsoft.com/office/drawing/2014/main" id="{9A78F74C-7272-4FF1-8AF2-C96EA3D87B23}"/>
              </a:ext>
            </a:extLst>
          </p:cNvPr>
          <p:cNvPicPr>
            <a:picLocks noChangeAspect="1"/>
          </p:cNvPicPr>
          <p:nvPr/>
        </p:nvPicPr>
        <p:blipFill>
          <a:blip r:embed="rId5"/>
          <a:stretch>
            <a:fillRect/>
          </a:stretch>
        </p:blipFill>
        <p:spPr>
          <a:xfrm>
            <a:off x="971601" y="3036729"/>
            <a:ext cx="6245886" cy="105165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AD3758C-DBF9-4B4E-9F46-DE68587ECAC6}"/>
              </a:ext>
            </a:extLst>
          </p:cNvPr>
          <p:cNvSpPr txBox="1">
            <a:spLocks/>
          </p:cNvSpPr>
          <p:nvPr/>
        </p:nvSpPr>
        <p:spPr>
          <a:xfrm>
            <a:off x="-685800" y="180397"/>
            <a:ext cx="10515600" cy="1325563"/>
          </a:xfrm>
          <a:prstGeom prst="rect">
            <a:avLst/>
          </a:prstGeom>
        </p:spPr>
        <p:txBody>
          <a:bodyP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br>
              <a:rPr kumimoji="0" lang="en-US" sz="36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br>
            <a:br>
              <a:rPr kumimoji="0" lang="en-US" sz="36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br>
            <a:r>
              <a:rPr kumimoji="0" lang="en-US" sz="31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UNIT 1</a:t>
            </a:r>
            <a:endParaRPr kumimoji="0" lang="en-IN" sz="31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4" name="Content Placeholder 2">
            <a:extLst>
              <a:ext uri="{FF2B5EF4-FFF2-40B4-BE49-F238E27FC236}">
                <a16:creationId xmlns:a16="http://schemas.microsoft.com/office/drawing/2014/main" id="{3335D3D3-CB96-41E5-BED6-9A500C18CD89}"/>
              </a:ext>
            </a:extLst>
          </p:cNvPr>
          <p:cNvSpPr txBox="1">
            <a:spLocks/>
          </p:cNvSpPr>
          <p:nvPr/>
        </p:nvSpPr>
        <p:spPr>
          <a:xfrm>
            <a:off x="107504" y="1700809"/>
            <a:ext cx="8712968" cy="3312368"/>
          </a:xfrm>
          <a:prstGeom prst="rect">
            <a:avLst/>
          </a:prstGeom>
        </p:spPr>
        <p:txBody>
          <a:bodyPr vert="horz" lIns="91440" tIns="45720" rIns="91440" bIns="45720" rtlCol="0">
            <a:noAutofit/>
          </a:bodyPr>
          <a:lstStyle/>
          <a:p>
            <a:pPr marR="0" lvl="0" algn="ctr" defTabSz="914400" rtl="0" eaLnBrk="1" fontAlgn="auto" latinLnBrk="0" hangingPunct="1">
              <a:lnSpc>
                <a:spcPct val="100000"/>
              </a:lnSpc>
              <a:spcBef>
                <a:spcPct val="20000"/>
              </a:spcBef>
              <a:spcAft>
                <a:spcPts val="0"/>
              </a:spcAft>
              <a:buClrTx/>
              <a:buSzTx/>
              <a:tabLst/>
              <a:defRPr/>
            </a:pPr>
            <a:endParaRPr kumimoji="0" lang="en-US"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R="0" lvl="0" algn="ctr" defTabSz="914400" rtl="0" eaLnBrk="1" fontAlgn="auto" latinLnBrk="0" hangingPunct="1">
              <a:lnSpc>
                <a:spcPct val="100000"/>
              </a:lnSpc>
              <a:spcBef>
                <a:spcPct val="20000"/>
              </a:spcBef>
              <a:spcAft>
                <a:spcPts val="0"/>
              </a:spcAft>
              <a:buClrTx/>
              <a:buSzTx/>
              <a:tabLst/>
              <a:defRPr/>
            </a:pPr>
            <a:r>
              <a:rPr kumimoji="0" lang="en-US"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INDUSTRIAL WATER QUALITY AND QUANTITY REQUIREMENTS</a:t>
            </a:r>
          </a:p>
        </p:txBody>
      </p:sp>
      <p:sp>
        <p:nvSpPr>
          <p:cNvPr id="7" name="Date Placeholder 6"/>
          <p:cNvSpPr>
            <a:spLocks noGrp="1"/>
          </p:cNvSpPr>
          <p:nvPr>
            <p:ph type="dt" sz="half" idx="11"/>
          </p:nvPr>
        </p:nvSpPr>
        <p:spPr/>
        <p:txBody>
          <a:bodyPr/>
          <a:lstStyle/>
          <a:p>
            <a:fld id="{146422D4-A087-4149-BC1B-6E76AD7FCA0A}" type="datetime1">
              <a:rPr lang="en-IN" smtClean="0"/>
              <a:pPr/>
              <a:t>15-04-22</a:t>
            </a:fld>
            <a:endParaRPr lang="en-IN"/>
          </a:p>
        </p:txBody>
      </p:sp>
      <p:sp>
        <p:nvSpPr>
          <p:cNvPr id="8" name="Footer Placeholder 7"/>
          <p:cNvSpPr>
            <a:spLocks noGrp="1"/>
          </p:cNvSpPr>
          <p:nvPr>
            <p:ph type="ftr" sz="quarter" idx="12"/>
          </p:nvPr>
        </p:nvSpPr>
        <p:spPr/>
        <p:txBody>
          <a:bodyPr/>
          <a:lstStyle/>
          <a:p>
            <a:r>
              <a:rPr lang="en-US"/>
              <a:t>K Prajna Bharathi</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1"/>
          </p:nvPr>
        </p:nvSpPr>
        <p:spPr/>
        <p:txBody>
          <a:bodyPr/>
          <a:lstStyle/>
          <a:p>
            <a:fld id="{F00CCFC0-EE46-4581-A9FA-CADD25A9AE00}" type="datetime1">
              <a:rPr lang="en-IN" smtClean="0">
                <a:latin typeface="Times New Roman" pitchFamily="18" charset="0"/>
                <a:cs typeface="Times New Roman" pitchFamily="18" charset="0"/>
              </a:rPr>
              <a:pPr/>
              <a:t>15-04-22</a:t>
            </a:fld>
            <a:endParaRPr lang="en-IN" dirty="0">
              <a:latin typeface="Times New Roman" pitchFamily="18" charset="0"/>
              <a:cs typeface="Times New Roman" pitchFamily="18" charset="0"/>
            </a:endParaRPr>
          </a:p>
        </p:txBody>
      </p:sp>
      <p:sp>
        <p:nvSpPr>
          <p:cNvPr id="3" name="Footer Placeholder 2"/>
          <p:cNvSpPr>
            <a:spLocks noGrp="1"/>
          </p:cNvSpPr>
          <p:nvPr>
            <p:ph type="ftr" sz="quarter" idx="12"/>
          </p:nvPr>
        </p:nvSpPr>
        <p:spPr/>
        <p:txBody>
          <a:bodyPr/>
          <a:lstStyle/>
          <a:p>
            <a:r>
              <a:rPr lang="en-US" dirty="0">
                <a:latin typeface="Times New Roman" pitchFamily="18" charset="0"/>
                <a:cs typeface="Times New Roman" pitchFamily="18" charset="0"/>
              </a:rPr>
              <a:t>K Prajna Bharathi</a:t>
            </a:r>
            <a:endParaRPr lang="en-IN" dirty="0">
              <a:latin typeface="Times New Roman" pitchFamily="18" charset="0"/>
              <a:cs typeface="Times New Roman" pitchFamily="18" charset="0"/>
            </a:endParaRPr>
          </a:p>
        </p:txBody>
      </p:sp>
      <p:sp>
        <p:nvSpPr>
          <p:cNvPr id="4" name="Rectangle 3">
            <a:extLst>
              <a:ext uri="{FF2B5EF4-FFF2-40B4-BE49-F238E27FC236}">
                <a16:creationId xmlns:a16="http://schemas.microsoft.com/office/drawing/2014/main" id="{A10BA0A0-1F19-46DB-8196-DF50B2A66E3A}"/>
              </a:ext>
            </a:extLst>
          </p:cNvPr>
          <p:cNvSpPr/>
          <p:nvPr/>
        </p:nvSpPr>
        <p:spPr>
          <a:xfrm>
            <a:off x="142844" y="1082793"/>
            <a:ext cx="8501121" cy="2638286"/>
          </a:xfrm>
          <a:prstGeom prst="rect">
            <a:avLst/>
          </a:prstGeom>
        </p:spPr>
        <p:txBody>
          <a:bodyPr wrap="square">
            <a:spAutoFit/>
          </a:bodyPr>
          <a:lstStyle/>
          <a:p>
            <a:pPr algn="just"/>
            <a:endParaRPr lang="en-IN" dirty="0">
              <a:latin typeface="Times New Roman" pitchFamily="18" charset="0"/>
              <a:cs typeface="Times New Roman" pitchFamily="18" charset="0"/>
            </a:endParaRPr>
          </a:p>
          <a:p>
            <a:pPr algn="just"/>
            <a:r>
              <a:rPr lang="en-IN" b="1" dirty="0">
                <a:latin typeface="Times New Roman" pitchFamily="18" charset="0"/>
                <a:cs typeface="Times New Roman" pitchFamily="18" charset="0"/>
              </a:rPr>
              <a:t> </a:t>
            </a:r>
          </a:p>
          <a:p>
            <a:pPr algn="just">
              <a:lnSpc>
                <a:spcPct val="115000"/>
              </a:lnSpc>
              <a:spcAft>
                <a:spcPts val="0"/>
              </a:spcAft>
            </a:pPr>
            <a:endParaRPr lang="en-IN" dirty="0">
              <a:latin typeface="Times New Roman" pitchFamily="18" charset="0"/>
              <a:ea typeface="Times New Roman" panose="02020603050405020304" pitchFamily="18" charset="0"/>
              <a:cs typeface="Times New Roman" pitchFamily="18" charset="0"/>
            </a:endParaRPr>
          </a:p>
          <a:p>
            <a:pPr algn="just">
              <a:lnSpc>
                <a:spcPct val="115000"/>
              </a:lnSpc>
              <a:spcAft>
                <a:spcPts val="0"/>
              </a:spcAft>
            </a:pPr>
            <a:endParaRPr lang="en-IN" dirty="0">
              <a:effectLst/>
              <a:latin typeface="Times New Roman" pitchFamily="18" charset="0"/>
              <a:ea typeface="Times New Roman" panose="02020603050405020304" pitchFamily="18" charset="0"/>
              <a:cs typeface="Times New Roman" pitchFamily="18" charset="0"/>
            </a:endParaRPr>
          </a:p>
          <a:p>
            <a:pPr algn="just">
              <a:lnSpc>
                <a:spcPct val="115000"/>
              </a:lnSpc>
              <a:spcAft>
                <a:spcPts val="0"/>
              </a:spcAft>
            </a:pPr>
            <a:endParaRPr lang="en-IN" sz="2000" dirty="0">
              <a:latin typeface="Times New Roman" panose="02020603050405020304" pitchFamily="18" charset="0"/>
              <a:ea typeface="Times New Roman" panose="02020603050405020304" pitchFamily="18" charset="0"/>
            </a:endParaRPr>
          </a:p>
          <a:p>
            <a:pPr algn="just">
              <a:lnSpc>
                <a:spcPct val="115000"/>
              </a:lnSpc>
              <a:spcAft>
                <a:spcPts val="0"/>
              </a:spcAft>
            </a:pPr>
            <a:endParaRPr lang="en-IN" sz="2000" dirty="0">
              <a:effectLst/>
              <a:latin typeface="Times New Roman" panose="02020603050405020304" pitchFamily="18" charset="0"/>
              <a:ea typeface="Times New Roman" panose="02020603050405020304" pitchFamily="18" charset="0"/>
            </a:endParaRPr>
          </a:p>
          <a:p>
            <a:pPr algn="just">
              <a:lnSpc>
                <a:spcPct val="115000"/>
              </a:lnSpc>
              <a:spcAft>
                <a:spcPts val="0"/>
              </a:spcAft>
            </a:pPr>
            <a:endParaRPr lang="en-IN" sz="2000" dirty="0">
              <a:effectLst/>
              <a:latin typeface="Times New Roman" panose="02020603050405020304" pitchFamily="18" charset="0"/>
              <a:ea typeface="Times New Roman" panose="02020603050405020304" pitchFamily="18" charset="0"/>
            </a:endParaRPr>
          </a:p>
          <a:p>
            <a:pPr algn="just">
              <a:lnSpc>
                <a:spcPct val="115000"/>
              </a:lnSpc>
              <a:spcAft>
                <a:spcPts val="0"/>
              </a:spcAft>
            </a:pPr>
            <a:endParaRPr lang="en-IN" dirty="0">
              <a:effectLst/>
              <a:latin typeface="Times New Roman" panose="02020603050405020304" pitchFamily="18" charset="0"/>
              <a:ea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45DAC3FC-D5E8-4ECC-886B-3A1E2AA17245}"/>
                  </a:ext>
                </a:extLst>
              </p14:cNvPr>
              <p14:cNvContentPartPr/>
              <p14:nvPr/>
            </p14:nvContentPartPr>
            <p14:xfrm>
              <a:off x="3991680" y="4124160"/>
              <a:ext cx="54720" cy="140760"/>
            </p14:xfrm>
          </p:contentPart>
        </mc:Choice>
        <mc:Fallback xmlns="">
          <p:pic>
            <p:nvPicPr>
              <p:cNvPr id="5" name="Ink 4">
                <a:extLst>
                  <a:ext uri="{FF2B5EF4-FFF2-40B4-BE49-F238E27FC236}">
                    <a16:creationId xmlns:a16="http://schemas.microsoft.com/office/drawing/2014/main" id="{45DAC3FC-D5E8-4ECC-886B-3A1E2AA17245}"/>
                  </a:ext>
                </a:extLst>
              </p:cNvPr>
              <p:cNvPicPr/>
              <p:nvPr/>
            </p:nvPicPr>
            <p:blipFill>
              <a:blip r:embed="rId4"/>
              <a:stretch>
                <a:fillRect/>
              </a:stretch>
            </p:blipFill>
            <p:spPr>
              <a:xfrm>
                <a:off x="3982320" y="4114800"/>
                <a:ext cx="73440" cy="159480"/>
              </a:xfrm>
              <a:prstGeom prst="rect">
                <a:avLst/>
              </a:prstGeom>
            </p:spPr>
          </p:pic>
        </mc:Fallback>
      </mc:AlternateContent>
      <p:sp>
        <p:nvSpPr>
          <p:cNvPr id="6" name="TextBox 5">
            <a:extLst>
              <a:ext uri="{FF2B5EF4-FFF2-40B4-BE49-F238E27FC236}">
                <a16:creationId xmlns:a16="http://schemas.microsoft.com/office/drawing/2014/main" id="{E10EEF49-A621-4C92-8259-4C6F15A7D171}"/>
              </a:ext>
            </a:extLst>
          </p:cNvPr>
          <p:cNvSpPr txBox="1"/>
          <p:nvPr/>
        </p:nvSpPr>
        <p:spPr>
          <a:xfrm>
            <a:off x="500035" y="692696"/>
            <a:ext cx="7744373"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(v) Reaction to remove dissolved </a:t>
            </a:r>
            <a:r>
              <a:rPr lang="en-US" sz="1800" dirty="0">
                <a:effectLst/>
                <a:latin typeface="Calibri" panose="020F0502020204030204" pitchFamily="34" charset="0"/>
                <a:ea typeface="Calibri" panose="020F0502020204030204" pitchFamily="34" charset="0"/>
                <a:cs typeface="Times New Roman" panose="02020603050405020304" pitchFamily="18" charset="0"/>
              </a:rPr>
              <a:t>CO</a:t>
            </a:r>
            <a:r>
              <a:rPr lang="en-US" sz="1800" baseline="-25000" dirty="0">
                <a:effectLst/>
                <a:latin typeface="Calibri" panose="020F0502020204030204" pitchFamily="34" charset="0"/>
                <a:ea typeface="Calibri" panose="020F0502020204030204" pitchFamily="34" charset="0"/>
                <a:cs typeface="Times New Roman" panose="02020603050405020304" pitchFamily="18" charset="0"/>
              </a:rPr>
              <a:t>2</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and</a:t>
            </a:r>
            <a:r>
              <a:rPr lang="en-US" sz="1800" dirty="0">
                <a:effectLst/>
                <a:latin typeface="Calibri" panose="020F0502020204030204" pitchFamily="34" charset="0"/>
                <a:ea typeface="Calibri" panose="020F0502020204030204" pitchFamily="34" charset="0"/>
                <a:cs typeface="Times New Roman" panose="02020603050405020304" pitchFamily="18" charset="0"/>
              </a:rPr>
              <a:t> H</a:t>
            </a:r>
            <a:r>
              <a:rPr lang="en-US" sz="1800" baseline="-25000" dirty="0">
                <a:effectLst/>
                <a:latin typeface="Calibri" panose="020F0502020204030204" pitchFamily="34" charset="0"/>
                <a:ea typeface="Calibri" panose="020F0502020204030204" pitchFamily="34" charset="0"/>
                <a:cs typeface="Times New Roman" panose="02020603050405020304" pitchFamily="18" charset="0"/>
              </a:rPr>
              <a:t>2</a:t>
            </a:r>
            <a:r>
              <a:rPr lang="en-US" sz="1800" dirty="0">
                <a:effectLst/>
                <a:latin typeface="Calibri" panose="020F0502020204030204" pitchFamily="34" charset="0"/>
                <a:ea typeface="Calibri" panose="020F0502020204030204" pitchFamily="34" charset="0"/>
                <a:cs typeface="Times New Roman" panose="02020603050405020304" pitchFamily="18" charset="0"/>
              </a:rPr>
              <a:t>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9034C05D-BA98-4C38-929C-F00510CD22DF}"/>
              </a:ext>
            </a:extLst>
          </p:cNvPr>
          <p:cNvPicPr>
            <a:picLocks noChangeAspect="1"/>
          </p:cNvPicPr>
          <p:nvPr/>
        </p:nvPicPr>
        <p:blipFill>
          <a:blip r:embed="rId5"/>
          <a:stretch>
            <a:fillRect/>
          </a:stretch>
        </p:blipFill>
        <p:spPr>
          <a:xfrm>
            <a:off x="1187624" y="1239678"/>
            <a:ext cx="6264696" cy="952583"/>
          </a:xfrm>
          <a:prstGeom prst="rect">
            <a:avLst/>
          </a:prstGeom>
        </p:spPr>
      </p:pic>
      <p:sp>
        <p:nvSpPr>
          <p:cNvPr id="11" name="TextBox 10">
            <a:extLst>
              <a:ext uri="{FF2B5EF4-FFF2-40B4-BE49-F238E27FC236}">
                <a16:creationId xmlns:a16="http://schemas.microsoft.com/office/drawing/2014/main" id="{77E3BEC2-5016-403A-A45B-50920F121F8C}"/>
              </a:ext>
            </a:extLst>
          </p:cNvPr>
          <p:cNvSpPr txBox="1"/>
          <p:nvPr/>
        </p:nvSpPr>
        <p:spPr>
          <a:xfrm>
            <a:off x="593304" y="2349146"/>
            <a:ext cx="7795120" cy="1200329"/>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Soda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Na</a:t>
            </a:r>
            <a:r>
              <a:rPr lang="en-US" sz="1800" baseline="-25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a:t>
            </a:r>
            <a:r>
              <a:rPr lang="en-US" sz="1800" baseline="-25000" dirty="0">
                <a:effectLst/>
                <a:latin typeface="Times New Roman" panose="02020603050405020304" pitchFamily="18" charset="0"/>
                <a:ea typeface="Calibri" panose="020F0502020204030204" pitchFamily="34"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 is used in the water-softening process to remove permanent calcium hardness in water. The reactions involved are as follows,</a:t>
            </a: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4D3D0E3C-8F94-4894-8F91-15E3D7F25EB3}"/>
              </a:ext>
            </a:extLst>
          </p:cNvPr>
          <p:cNvPicPr>
            <a:picLocks noChangeAspect="1"/>
          </p:cNvPicPr>
          <p:nvPr/>
        </p:nvPicPr>
        <p:blipFill>
          <a:blip r:embed="rId6"/>
          <a:stretch>
            <a:fillRect/>
          </a:stretch>
        </p:blipFill>
        <p:spPr>
          <a:xfrm>
            <a:off x="755576" y="3068961"/>
            <a:ext cx="6840759" cy="2088232"/>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1"/>
          </p:nvPr>
        </p:nvSpPr>
        <p:spPr/>
        <p:txBody>
          <a:bodyPr/>
          <a:lstStyle/>
          <a:p>
            <a:fld id="{F00CCFC0-EE46-4581-A9FA-CADD25A9AE00}" type="datetime1">
              <a:rPr lang="en-IN" smtClean="0">
                <a:latin typeface="Times New Roman" pitchFamily="18" charset="0"/>
                <a:cs typeface="Times New Roman" pitchFamily="18" charset="0"/>
              </a:rPr>
              <a:pPr/>
              <a:t>15-04-22</a:t>
            </a:fld>
            <a:endParaRPr lang="en-IN" dirty="0">
              <a:latin typeface="Times New Roman" pitchFamily="18" charset="0"/>
              <a:cs typeface="Times New Roman" pitchFamily="18" charset="0"/>
            </a:endParaRPr>
          </a:p>
        </p:txBody>
      </p:sp>
      <p:sp>
        <p:nvSpPr>
          <p:cNvPr id="3" name="Footer Placeholder 2"/>
          <p:cNvSpPr>
            <a:spLocks noGrp="1"/>
          </p:cNvSpPr>
          <p:nvPr>
            <p:ph type="ftr" sz="quarter" idx="12"/>
          </p:nvPr>
        </p:nvSpPr>
        <p:spPr/>
        <p:txBody>
          <a:bodyPr/>
          <a:lstStyle/>
          <a:p>
            <a:r>
              <a:rPr lang="en-US" dirty="0">
                <a:latin typeface="Times New Roman" pitchFamily="18" charset="0"/>
                <a:cs typeface="Times New Roman" pitchFamily="18" charset="0"/>
              </a:rPr>
              <a:t>K Prajna Bharathi</a:t>
            </a:r>
            <a:endParaRPr lang="en-IN" dirty="0">
              <a:latin typeface="Times New Roman" pitchFamily="18" charset="0"/>
              <a:cs typeface="Times New Roman" pitchFamily="18" charset="0"/>
            </a:endParaRPr>
          </a:p>
        </p:txBody>
      </p:sp>
      <p:sp>
        <p:nvSpPr>
          <p:cNvPr id="4" name="Rectangle 3">
            <a:extLst>
              <a:ext uri="{FF2B5EF4-FFF2-40B4-BE49-F238E27FC236}">
                <a16:creationId xmlns:a16="http://schemas.microsoft.com/office/drawing/2014/main" id="{A10BA0A0-1F19-46DB-8196-DF50B2A66E3A}"/>
              </a:ext>
            </a:extLst>
          </p:cNvPr>
          <p:cNvSpPr/>
          <p:nvPr/>
        </p:nvSpPr>
        <p:spPr>
          <a:xfrm>
            <a:off x="251520" y="908720"/>
            <a:ext cx="8496944" cy="6633226"/>
          </a:xfrm>
          <a:prstGeom prst="rect">
            <a:avLst/>
          </a:prstGeom>
        </p:spPr>
        <p:txBody>
          <a:bodyPr wrap="square">
            <a:spAutoFit/>
          </a:bodyPr>
          <a:lstStyle/>
          <a:p>
            <a:pPr algn="just">
              <a:lnSpc>
                <a:spcPct val="150000"/>
              </a:lnSpc>
            </a:pPr>
            <a:r>
              <a:rPr lang="en-US" sz="2400" b="1" dirty="0">
                <a:latin typeface="Times New Roman" panose="02020603050405020304" pitchFamily="18" charset="0"/>
                <a:ea typeface="Times New Roman" panose="02020603050405020304" pitchFamily="18" charset="0"/>
              </a:rPr>
              <a:t>   </a:t>
            </a:r>
            <a:r>
              <a:rPr lang="en-US" sz="2000" b="1" dirty="0">
                <a:latin typeface="Times New Roman" panose="02020603050405020304" pitchFamily="18" charset="0"/>
                <a:ea typeface="Times New Roman" panose="02020603050405020304" pitchFamily="18" charset="0"/>
              </a:rPr>
              <a:t>Cold Lime-soda Process</a:t>
            </a:r>
          </a:p>
          <a:p>
            <a:pPr marL="285750" indent="-285750" algn="just">
              <a:lnSpc>
                <a:spcPct val="150000"/>
              </a:lnSpc>
              <a:buFont typeface="Arial" panose="020B0604020202020204" pitchFamily="34" charset="0"/>
              <a:buChar char="•"/>
            </a:pPr>
            <a:r>
              <a:rPr lang="en-US" dirty="0">
                <a:latin typeface="Times New Roman" panose="02020603050405020304" pitchFamily="18" charset="0"/>
                <a:ea typeface="Times New Roman" panose="02020603050405020304" pitchFamily="18" charset="0"/>
              </a:rPr>
              <a:t>The process involves mixing of lime and soda with water as well as a small amount of coagulant (alum, aluminium sulphate, ferrous sulphate, or sodium aluminate). </a:t>
            </a:r>
          </a:p>
          <a:p>
            <a:pPr marL="285750" indent="-285750" algn="just">
              <a:lnSpc>
                <a:spcPct val="150000"/>
              </a:lnSpc>
              <a:buFont typeface="Arial" panose="020B0604020202020204" pitchFamily="34" charset="0"/>
              <a:buChar char="•"/>
            </a:pPr>
            <a:r>
              <a:rPr lang="en-US" dirty="0">
                <a:latin typeface="Times New Roman" panose="02020603050405020304" pitchFamily="18" charset="0"/>
                <a:ea typeface="Times New Roman" panose="02020603050405020304" pitchFamily="18" charset="0"/>
              </a:rPr>
              <a:t>The fine divided precipitate particles are entrapped because of the coagulant. Silica and oil are also removed.</a:t>
            </a:r>
          </a:p>
          <a:p>
            <a:pPr algn="just">
              <a:lnSpc>
                <a:spcPct val="150000"/>
              </a:lnSpc>
            </a:pPr>
            <a:r>
              <a:rPr lang="en-US" dirty="0">
                <a:latin typeface="Times New Roman" panose="02020603050405020304" pitchFamily="18" charset="0"/>
                <a:ea typeface="Times New Roman" panose="02020603050405020304" pitchFamily="18" charset="0"/>
              </a:rPr>
              <a:t> </a:t>
            </a:r>
            <a:r>
              <a:rPr lang="en-US" b="1" dirty="0">
                <a:latin typeface="Times New Roman" panose="02020603050405020304" pitchFamily="18" charset="0"/>
                <a:ea typeface="Times New Roman" panose="02020603050405020304" pitchFamily="18" charset="0"/>
              </a:rPr>
              <a:t>Apparatus</a:t>
            </a:r>
          </a:p>
          <a:p>
            <a:pPr algn="just">
              <a:lnSpc>
                <a:spcPct val="150000"/>
              </a:lnSpc>
            </a:pPr>
            <a:r>
              <a:rPr lang="en-US" dirty="0">
                <a:latin typeface="Times New Roman" panose="02020603050405020304" pitchFamily="18" charset="0"/>
                <a:ea typeface="Times New Roman" panose="02020603050405020304" pitchFamily="18" charset="0"/>
              </a:rPr>
              <a:t>The apparatus for cold lime-soda softener consists of the following.</a:t>
            </a:r>
          </a:p>
          <a:p>
            <a:pPr algn="just">
              <a:lnSpc>
                <a:spcPct val="150000"/>
              </a:lnSpc>
            </a:pPr>
            <a:r>
              <a:rPr lang="en-US" dirty="0">
                <a:latin typeface="Times New Roman" panose="02020603050405020304" pitchFamily="18" charset="0"/>
                <a:ea typeface="Times New Roman" panose="02020603050405020304" pitchFamily="18" charset="0"/>
              </a:rPr>
              <a:t>(</a:t>
            </a:r>
            <a:r>
              <a:rPr lang="en-US" dirty="0" err="1">
                <a:latin typeface="Times New Roman" panose="02020603050405020304" pitchFamily="18" charset="0"/>
                <a:ea typeface="Times New Roman" panose="02020603050405020304" pitchFamily="18" charset="0"/>
              </a:rPr>
              <a:t>i</a:t>
            </a:r>
            <a:r>
              <a:rPr lang="en-US" dirty="0">
                <a:latin typeface="Times New Roman" panose="02020603050405020304" pitchFamily="18" charset="0"/>
                <a:ea typeface="Times New Roman" panose="02020603050405020304" pitchFamily="18" charset="0"/>
              </a:rPr>
              <a:t>) Outer Vertical Circular Chamber</a:t>
            </a:r>
          </a:p>
          <a:p>
            <a:pPr algn="just">
              <a:lnSpc>
                <a:spcPct val="150000"/>
              </a:lnSpc>
            </a:pPr>
            <a:r>
              <a:rPr lang="en-US" dirty="0">
                <a:latin typeface="Times New Roman" panose="02020603050405020304" pitchFamily="18" charset="0"/>
                <a:ea typeface="Times New Roman" panose="02020603050405020304" pitchFamily="18" charset="0"/>
              </a:rPr>
              <a:t>(ii) Inner vertical circular chamber</a:t>
            </a:r>
          </a:p>
          <a:p>
            <a:pPr algn="just">
              <a:lnSpc>
                <a:spcPct val="150000"/>
              </a:lnSpc>
            </a:pPr>
            <a:r>
              <a:rPr lang="en-US" dirty="0">
                <a:latin typeface="Times New Roman" panose="02020603050405020304" pitchFamily="18" charset="0"/>
                <a:ea typeface="Times New Roman" panose="02020603050405020304" pitchFamily="18" charset="0"/>
              </a:rPr>
              <a:t>(iii) Stirrer Paddles</a:t>
            </a:r>
          </a:p>
          <a:p>
            <a:pPr algn="just">
              <a:lnSpc>
                <a:spcPct val="150000"/>
              </a:lnSpc>
            </a:pPr>
            <a:r>
              <a:rPr lang="en-US" dirty="0">
                <a:latin typeface="Times New Roman" panose="02020603050405020304" pitchFamily="18" charset="0"/>
                <a:ea typeface="Times New Roman" panose="02020603050405020304" pitchFamily="18" charset="0"/>
              </a:rPr>
              <a:t>(iv) Inlets</a:t>
            </a:r>
          </a:p>
          <a:p>
            <a:pPr algn="just">
              <a:lnSpc>
                <a:spcPct val="150000"/>
              </a:lnSpc>
            </a:pPr>
            <a:r>
              <a:rPr lang="en-US" dirty="0">
                <a:latin typeface="Times New Roman" panose="02020603050405020304" pitchFamily="18" charset="0"/>
                <a:ea typeface="Times New Roman" panose="02020603050405020304" pitchFamily="18" charset="0"/>
              </a:rPr>
              <a:t>(v) Outlets</a:t>
            </a:r>
          </a:p>
          <a:p>
            <a:pPr algn="just">
              <a:lnSpc>
                <a:spcPct val="150000"/>
              </a:lnSpc>
            </a:pPr>
            <a:endParaRPr lang="en-IN" dirty="0">
              <a:latin typeface="Times New Roman" panose="02020603050405020304" pitchFamily="18" charset="0"/>
              <a:ea typeface="Times New Roman" panose="02020603050405020304" pitchFamily="18" charset="0"/>
            </a:endParaRPr>
          </a:p>
          <a:p>
            <a:pPr algn="just">
              <a:lnSpc>
                <a:spcPct val="115000"/>
              </a:lnSpc>
              <a:spcAft>
                <a:spcPts val="0"/>
              </a:spcAft>
            </a:pPr>
            <a:endParaRPr lang="en-IN" sz="2000" dirty="0">
              <a:effectLst/>
              <a:latin typeface="Times New Roman" panose="02020603050405020304" pitchFamily="18" charset="0"/>
              <a:ea typeface="Times New Roman" panose="02020603050405020304" pitchFamily="18" charset="0"/>
            </a:endParaRPr>
          </a:p>
          <a:p>
            <a:pPr algn="just">
              <a:lnSpc>
                <a:spcPct val="115000"/>
              </a:lnSpc>
              <a:spcAft>
                <a:spcPts val="0"/>
              </a:spcAft>
            </a:pPr>
            <a:endParaRPr lang="en-IN" sz="2000" dirty="0">
              <a:effectLst/>
              <a:latin typeface="Times New Roman" panose="02020603050405020304" pitchFamily="18" charset="0"/>
              <a:ea typeface="Times New Roman" panose="02020603050405020304" pitchFamily="18" charset="0"/>
            </a:endParaRPr>
          </a:p>
          <a:p>
            <a:pPr algn="just">
              <a:lnSpc>
                <a:spcPct val="115000"/>
              </a:lnSpc>
              <a:spcAft>
                <a:spcPts val="0"/>
              </a:spcAft>
            </a:pPr>
            <a:endParaRPr lang="en-IN"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1"/>
          </p:nvPr>
        </p:nvSpPr>
        <p:spPr/>
        <p:txBody>
          <a:bodyPr/>
          <a:lstStyle/>
          <a:p>
            <a:fld id="{F00CCFC0-EE46-4581-A9FA-CADD25A9AE00}" type="datetime1">
              <a:rPr lang="en-IN" smtClean="0">
                <a:latin typeface="Times New Roman" pitchFamily="18" charset="0"/>
                <a:cs typeface="Times New Roman" pitchFamily="18" charset="0"/>
              </a:rPr>
              <a:pPr/>
              <a:t>15-04-22</a:t>
            </a:fld>
            <a:endParaRPr lang="en-IN" dirty="0">
              <a:latin typeface="Times New Roman" pitchFamily="18" charset="0"/>
              <a:cs typeface="Times New Roman" pitchFamily="18" charset="0"/>
            </a:endParaRPr>
          </a:p>
        </p:txBody>
      </p:sp>
      <p:sp>
        <p:nvSpPr>
          <p:cNvPr id="3" name="Footer Placeholder 2"/>
          <p:cNvSpPr>
            <a:spLocks noGrp="1"/>
          </p:cNvSpPr>
          <p:nvPr>
            <p:ph type="ftr" sz="quarter" idx="12"/>
          </p:nvPr>
        </p:nvSpPr>
        <p:spPr/>
        <p:txBody>
          <a:bodyPr/>
          <a:lstStyle/>
          <a:p>
            <a:r>
              <a:rPr lang="en-US" dirty="0">
                <a:latin typeface="Times New Roman" pitchFamily="18" charset="0"/>
                <a:cs typeface="Times New Roman" pitchFamily="18" charset="0"/>
              </a:rPr>
              <a:t>K Prajna Bharathi</a:t>
            </a:r>
            <a:endParaRPr lang="en-IN" dirty="0">
              <a:latin typeface="Times New Roman" pitchFamily="18" charset="0"/>
              <a:cs typeface="Times New Roman" pitchFamily="18" charset="0"/>
            </a:endParaRPr>
          </a:p>
        </p:txBody>
      </p:sp>
      <p:sp>
        <p:nvSpPr>
          <p:cNvPr id="4" name="Rectangle 3">
            <a:extLst>
              <a:ext uri="{FF2B5EF4-FFF2-40B4-BE49-F238E27FC236}">
                <a16:creationId xmlns:a16="http://schemas.microsoft.com/office/drawing/2014/main" id="{A10BA0A0-1F19-46DB-8196-DF50B2A66E3A}"/>
              </a:ext>
            </a:extLst>
          </p:cNvPr>
          <p:cNvSpPr/>
          <p:nvPr/>
        </p:nvSpPr>
        <p:spPr>
          <a:xfrm>
            <a:off x="323528" y="1052736"/>
            <a:ext cx="8320437" cy="1447191"/>
          </a:xfrm>
          <a:prstGeom prst="rect">
            <a:avLst/>
          </a:prstGeom>
        </p:spPr>
        <p:txBody>
          <a:bodyPr wrap="square">
            <a:spAutoFit/>
          </a:bodyPr>
          <a:lstStyle/>
          <a:p>
            <a:pPr algn="just">
              <a:lnSpc>
                <a:spcPct val="115000"/>
              </a:lnSpc>
            </a:pPr>
            <a:endParaRPr lang="en-IN" sz="2000" dirty="0">
              <a:latin typeface="Times New Roman" panose="02020603050405020304" pitchFamily="18" charset="0"/>
              <a:ea typeface="Times New Roman" panose="02020603050405020304" pitchFamily="18" charset="0"/>
            </a:endParaRPr>
          </a:p>
          <a:p>
            <a:pPr algn="just">
              <a:lnSpc>
                <a:spcPct val="115000"/>
              </a:lnSpc>
              <a:spcAft>
                <a:spcPts val="0"/>
              </a:spcAft>
            </a:pPr>
            <a:endParaRPr lang="en-IN" sz="2000" dirty="0">
              <a:effectLst/>
              <a:latin typeface="Times New Roman" panose="02020603050405020304" pitchFamily="18" charset="0"/>
              <a:ea typeface="Times New Roman" panose="02020603050405020304" pitchFamily="18" charset="0"/>
            </a:endParaRPr>
          </a:p>
          <a:p>
            <a:pPr algn="just">
              <a:lnSpc>
                <a:spcPct val="115000"/>
              </a:lnSpc>
              <a:spcAft>
                <a:spcPts val="0"/>
              </a:spcAft>
            </a:pPr>
            <a:endParaRPr lang="en-IN" sz="2000" dirty="0">
              <a:effectLst/>
              <a:latin typeface="Times New Roman" panose="02020603050405020304" pitchFamily="18" charset="0"/>
              <a:ea typeface="Times New Roman" panose="02020603050405020304" pitchFamily="18" charset="0"/>
            </a:endParaRPr>
          </a:p>
          <a:p>
            <a:pPr algn="just">
              <a:lnSpc>
                <a:spcPct val="115000"/>
              </a:lnSpc>
              <a:spcAft>
                <a:spcPts val="0"/>
              </a:spcAft>
            </a:pPr>
            <a:endParaRPr lang="en-IN" dirty="0">
              <a:effectLst/>
              <a:latin typeface="Times New Roman" panose="02020603050405020304" pitchFamily="18" charset="0"/>
              <a:ea typeface="Times New Roman" panose="02020603050405020304" pitchFamily="18" charset="0"/>
            </a:endParaRPr>
          </a:p>
        </p:txBody>
      </p:sp>
      <p:pic>
        <p:nvPicPr>
          <p:cNvPr id="6" name="Picture 5">
            <a:extLst>
              <a:ext uri="{FF2B5EF4-FFF2-40B4-BE49-F238E27FC236}">
                <a16:creationId xmlns:a16="http://schemas.microsoft.com/office/drawing/2014/main" id="{60A20A31-B22F-4CED-98FE-9AE958D1B813}"/>
              </a:ext>
            </a:extLst>
          </p:cNvPr>
          <p:cNvPicPr>
            <a:picLocks noChangeAspect="1"/>
          </p:cNvPicPr>
          <p:nvPr/>
        </p:nvPicPr>
        <p:blipFill>
          <a:blip r:embed="rId2"/>
          <a:stretch>
            <a:fillRect/>
          </a:stretch>
        </p:blipFill>
        <p:spPr>
          <a:xfrm>
            <a:off x="683568" y="611396"/>
            <a:ext cx="7488832" cy="5193869"/>
          </a:xfrm>
          <a:prstGeom prst="rect">
            <a:avLst/>
          </a:prstGeom>
        </p:spPr>
      </p:pic>
      <p:sp>
        <p:nvSpPr>
          <p:cNvPr id="7" name="TextBox 6">
            <a:extLst>
              <a:ext uri="{FF2B5EF4-FFF2-40B4-BE49-F238E27FC236}">
                <a16:creationId xmlns:a16="http://schemas.microsoft.com/office/drawing/2014/main" id="{5AAC0CC8-8114-42B2-AE5A-02263D908D37}"/>
              </a:ext>
            </a:extLst>
          </p:cNvPr>
          <p:cNvSpPr txBox="1"/>
          <p:nvPr/>
        </p:nvSpPr>
        <p:spPr>
          <a:xfrm>
            <a:off x="2771800" y="5877272"/>
            <a:ext cx="4159751" cy="369332"/>
          </a:xfrm>
          <a:prstGeom prst="rect">
            <a:avLst/>
          </a:prstGeom>
          <a:noFill/>
        </p:spPr>
        <p:txBody>
          <a:bodyPr wrap="square" rtlCol="0">
            <a:spAutoFit/>
          </a:bodyPr>
          <a:lstStyle/>
          <a:p>
            <a:pPr algn="just"/>
            <a:r>
              <a:rPr lang="en-IN" dirty="0">
                <a:latin typeface="Times New Roman" panose="02020603050405020304" pitchFamily="18" charset="0"/>
                <a:cs typeface="Times New Roman" panose="02020603050405020304" pitchFamily="18" charset="0"/>
              </a:rPr>
              <a:t>      Cold Lime – Soda Softener</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1"/>
          </p:nvPr>
        </p:nvSpPr>
        <p:spPr/>
        <p:txBody>
          <a:bodyPr/>
          <a:lstStyle/>
          <a:p>
            <a:fld id="{F00CCFC0-EE46-4581-A9FA-CADD25A9AE00}" type="datetime1">
              <a:rPr lang="en-IN" smtClean="0">
                <a:latin typeface="Times New Roman" pitchFamily="18" charset="0"/>
                <a:cs typeface="Times New Roman" pitchFamily="18" charset="0"/>
              </a:rPr>
              <a:pPr/>
              <a:t>15-04-22</a:t>
            </a:fld>
            <a:endParaRPr lang="en-IN" dirty="0">
              <a:latin typeface="Times New Roman" pitchFamily="18" charset="0"/>
              <a:cs typeface="Times New Roman" pitchFamily="18" charset="0"/>
            </a:endParaRPr>
          </a:p>
        </p:txBody>
      </p:sp>
      <p:sp>
        <p:nvSpPr>
          <p:cNvPr id="3" name="Footer Placeholder 2"/>
          <p:cNvSpPr>
            <a:spLocks noGrp="1"/>
          </p:cNvSpPr>
          <p:nvPr>
            <p:ph type="ftr" sz="quarter" idx="12"/>
          </p:nvPr>
        </p:nvSpPr>
        <p:spPr/>
        <p:txBody>
          <a:bodyPr/>
          <a:lstStyle/>
          <a:p>
            <a:r>
              <a:rPr lang="en-US" dirty="0">
                <a:latin typeface="Times New Roman" pitchFamily="18" charset="0"/>
                <a:cs typeface="Times New Roman" pitchFamily="18" charset="0"/>
              </a:rPr>
              <a:t>K Prajna Bharathi</a:t>
            </a:r>
            <a:endParaRPr lang="en-IN" dirty="0">
              <a:latin typeface="Times New Roman" pitchFamily="18" charset="0"/>
              <a:cs typeface="Times New Roman" pitchFamily="18" charset="0"/>
            </a:endParaRPr>
          </a:p>
        </p:txBody>
      </p:sp>
      <p:sp>
        <p:nvSpPr>
          <p:cNvPr id="4" name="Rectangle 3"/>
          <p:cNvSpPr/>
          <p:nvPr/>
        </p:nvSpPr>
        <p:spPr>
          <a:xfrm>
            <a:off x="785786" y="1142984"/>
            <a:ext cx="7643866" cy="3693319"/>
          </a:xfrm>
          <a:prstGeom prst="rect">
            <a:avLst/>
          </a:prstGeom>
        </p:spPr>
        <p:txBody>
          <a:bodyPr wrap="square">
            <a:spAutoFit/>
          </a:bodyPr>
          <a:lstStyle/>
          <a:p>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
        <p:nvSpPr>
          <p:cNvPr id="10" name="TextBox 9">
            <a:extLst>
              <a:ext uri="{FF2B5EF4-FFF2-40B4-BE49-F238E27FC236}">
                <a16:creationId xmlns:a16="http://schemas.microsoft.com/office/drawing/2014/main" id="{BF2E2432-95EC-4837-92F8-48AC6B1DFE2B}"/>
              </a:ext>
            </a:extLst>
          </p:cNvPr>
          <p:cNvSpPr txBox="1"/>
          <p:nvPr/>
        </p:nvSpPr>
        <p:spPr>
          <a:xfrm>
            <a:off x="714348" y="980728"/>
            <a:ext cx="7643866" cy="5074723"/>
          </a:xfrm>
          <a:prstGeom prst="rect">
            <a:avLst/>
          </a:prstGeom>
          <a:noFill/>
        </p:spPr>
        <p:txBody>
          <a:bodyPr wrap="square" rtlCol="0">
            <a:spAutoFit/>
          </a:bodyPr>
          <a:lstStyle/>
          <a:p>
            <a:pPr algn="just">
              <a:lnSpc>
                <a:spcPct val="150000"/>
              </a:lnSpc>
            </a:pPr>
            <a:r>
              <a:rPr lang="en-US" sz="2000" b="1" dirty="0">
                <a:latin typeface="Times New Roman" panose="02020603050405020304" pitchFamily="18" charset="0"/>
                <a:cs typeface="Times New Roman" panose="02020603050405020304" pitchFamily="18" charset="0"/>
              </a:rPr>
              <a:t>Procedure</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inner vertical chamber is fed with a calculated amount of lime, soda and a coagulant along with raw water through the inlet pipes.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stirrer paddles enable stirring and continuous mixing of the components of the inner chamber.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insoluble precipitate (sludge) formed, following the chemical reactions, settles down to the bottom of the apparatus which can be removed from time to time through the outlet at the bottom of the vessel.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softened water passes through the filtering media of the outer chamber to remove the sludge completely.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filtered softened water flows out through the outlet pipe of the outer chamber.</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1"/>
          </p:nvPr>
        </p:nvSpPr>
        <p:spPr/>
        <p:txBody>
          <a:bodyPr/>
          <a:lstStyle/>
          <a:p>
            <a:fld id="{F00CCFC0-EE46-4581-A9FA-CADD25A9AE00}" type="datetime1">
              <a:rPr lang="en-IN" smtClean="0">
                <a:latin typeface="Times New Roman" pitchFamily="18" charset="0"/>
                <a:cs typeface="Times New Roman" pitchFamily="18" charset="0"/>
              </a:rPr>
              <a:pPr/>
              <a:t>15-04-22</a:t>
            </a:fld>
            <a:endParaRPr lang="en-IN" dirty="0">
              <a:latin typeface="Times New Roman" pitchFamily="18" charset="0"/>
              <a:cs typeface="Times New Roman" pitchFamily="18" charset="0"/>
            </a:endParaRPr>
          </a:p>
        </p:txBody>
      </p:sp>
      <p:sp>
        <p:nvSpPr>
          <p:cNvPr id="3" name="Footer Placeholder 2"/>
          <p:cNvSpPr>
            <a:spLocks noGrp="1"/>
          </p:cNvSpPr>
          <p:nvPr>
            <p:ph type="ftr" sz="quarter" idx="12"/>
          </p:nvPr>
        </p:nvSpPr>
        <p:spPr/>
        <p:txBody>
          <a:bodyPr/>
          <a:lstStyle/>
          <a:p>
            <a:r>
              <a:rPr lang="en-US" dirty="0">
                <a:latin typeface="Times New Roman" pitchFamily="18" charset="0"/>
                <a:cs typeface="Times New Roman" pitchFamily="18" charset="0"/>
              </a:rPr>
              <a:t>K Prajna Bharathi</a:t>
            </a:r>
            <a:endParaRPr lang="en-IN" dirty="0">
              <a:latin typeface="Times New Roman" pitchFamily="18" charset="0"/>
              <a:cs typeface="Times New Roman" pitchFamily="18" charset="0"/>
            </a:endParaRPr>
          </a:p>
        </p:txBody>
      </p:sp>
      <p:sp>
        <p:nvSpPr>
          <p:cNvPr id="4" name="Rectangle 3">
            <a:extLst>
              <a:ext uri="{FF2B5EF4-FFF2-40B4-BE49-F238E27FC236}">
                <a16:creationId xmlns:a16="http://schemas.microsoft.com/office/drawing/2014/main" id="{A10BA0A0-1F19-46DB-8196-DF50B2A66E3A}"/>
              </a:ext>
            </a:extLst>
          </p:cNvPr>
          <p:cNvSpPr/>
          <p:nvPr/>
        </p:nvSpPr>
        <p:spPr>
          <a:xfrm>
            <a:off x="142844" y="857232"/>
            <a:ext cx="8501121" cy="1447191"/>
          </a:xfrm>
          <a:prstGeom prst="rect">
            <a:avLst/>
          </a:prstGeom>
        </p:spPr>
        <p:txBody>
          <a:bodyPr wrap="square">
            <a:spAutoFit/>
          </a:bodyPr>
          <a:lstStyle/>
          <a:p>
            <a:pPr algn="just">
              <a:lnSpc>
                <a:spcPct val="115000"/>
              </a:lnSpc>
              <a:spcAft>
                <a:spcPts val="0"/>
              </a:spcAft>
            </a:pPr>
            <a:endParaRPr lang="en-IN" sz="2000" dirty="0">
              <a:latin typeface="Times New Roman" panose="02020603050405020304" pitchFamily="18" charset="0"/>
              <a:ea typeface="Times New Roman" panose="02020603050405020304" pitchFamily="18" charset="0"/>
            </a:endParaRPr>
          </a:p>
          <a:p>
            <a:pPr algn="just">
              <a:lnSpc>
                <a:spcPct val="115000"/>
              </a:lnSpc>
              <a:spcAft>
                <a:spcPts val="0"/>
              </a:spcAft>
            </a:pPr>
            <a:endParaRPr lang="en-IN" sz="2000" dirty="0">
              <a:effectLst/>
              <a:latin typeface="Times New Roman" panose="02020603050405020304" pitchFamily="18" charset="0"/>
              <a:ea typeface="Times New Roman" panose="02020603050405020304" pitchFamily="18" charset="0"/>
            </a:endParaRPr>
          </a:p>
          <a:p>
            <a:pPr algn="just">
              <a:lnSpc>
                <a:spcPct val="115000"/>
              </a:lnSpc>
              <a:spcAft>
                <a:spcPts val="0"/>
              </a:spcAft>
            </a:pPr>
            <a:endParaRPr lang="en-IN" sz="2000" dirty="0">
              <a:effectLst/>
              <a:latin typeface="Times New Roman" panose="02020603050405020304" pitchFamily="18" charset="0"/>
              <a:ea typeface="Times New Roman" panose="02020603050405020304" pitchFamily="18" charset="0"/>
            </a:endParaRPr>
          </a:p>
          <a:p>
            <a:pPr algn="just">
              <a:lnSpc>
                <a:spcPct val="115000"/>
              </a:lnSpc>
              <a:spcAft>
                <a:spcPts val="0"/>
              </a:spcAft>
            </a:pPr>
            <a:endParaRPr lang="en-IN"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EE19F178-3EFC-498D-8054-40D5D8177C15}"/>
              </a:ext>
            </a:extLst>
          </p:cNvPr>
          <p:cNvSpPr txBox="1"/>
          <p:nvPr/>
        </p:nvSpPr>
        <p:spPr>
          <a:xfrm>
            <a:off x="395535" y="1196752"/>
            <a:ext cx="7848873" cy="4887492"/>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Hot Lime-soda Process</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Apparatus</a:t>
            </a:r>
          </a:p>
          <a:p>
            <a:pPr>
              <a:lnSpc>
                <a:spcPts val="2160"/>
              </a:lnSpc>
            </a:pPr>
            <a:endParaRPr lang="en-US" dirty="0">
              <a:latin typeface="Times New Roman" panose="02020603050405020304" pitchFamily="18" charset="0"/>
              <a:cs typeface="Times New Roman" panose="02020603050405020304" pitchFamily="18" charset="0"/>
            </a:endParaRPr>
          </a:p>
          <a:p>
            <a:pPr>
              <a:lnSpc>
                <a:spcPts val="2160"/>
              </a:lnSpc>
            </a:pPr>
            <a:r>
              <a:rPr lang="en-US" dirty="0">
                <a:latin typeface="Times New Roman" panose="02020603050405020304" pitchFamily="18" charset="0"/>
                <a:cs typeface="Times New Roman" panose="02020603050405020304" pitchFamily="18" charset="0"/>
              </a:rPr>
              <a:t>The apparatus for hot lime-soda softener has the following components.</a:t>
            </a:r>
          </a:p>
          <a:p>
            <a:pPr>
              <a:lnSpc>
                <a:spcPts val="2160"/>
              </a:lnSpc>
            </a:pP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Reaction tank</a:t>
            </a:r>
          </a:p>
          <a:p>
            <a:pPr>
              <a:lnSpc>
                <a:spcPts val="2160"/>
              </a:lnSpc>
            </a:pPr>
            <a:r>
              <a:rPr lang="en-US" dirty="0">
                <a:latin typeface="Times New Roman" panose="02020603050405020304" pitchFamily="18" charset="0"/>
                <a:cs typeface="Times New Roman" panose="02020603050405020304" pitchFamily="18" charset="0"/>
              </a:rPr>
              <a:t>(ii) A conical sedimentation tank</a:t>
            </a:r>
          </a:p>
          <a:p>
            <a:pPr>
              <a:lnSpc>
                <a:spcPts val="2160"/>
              </a:lnSpc>
            </a:pPr>
            <a:r>
              <a:rPr lang="en-US" dirty="0">
                <a:latin typeface="Times New Roman" panose="02020603050405020304" pitchFamily="18" charset="0"/>
                <a:cs typeface="Times New Roman" panose="02020603050405020304" pitchFamily="18" charset="0"/>
              </a:rPr>
              <a:t>(iii) Sand filter</a:t>
            </a:r>
          </a:p>
          <a:p>
            <a:pPr>
              <a:lnSpc>
                <a:spcPts val="2160"/>
              </a:lnSpc>
            </a:pPr>
            <a:r>
              <a:rPr lang="en-US" dirty="0">
                <a:latin typeface="Times New Roman" panose="02020603050405020304" pitchFamily="18" charset="0"/>
                <a:cs typeface="Times New Roman" panose="02020603050405020304" pitchFamily="18" charset="0"/>
              </a:rPr>
              <a:t>(iv) Inlets </a:t>
            </a:r>
          </a:p>
          <a:p>
            <a:pPr>
              <a:lnSpc>
                <a:spcPts val="2160"/>
              </a:lnSpc>
            </a:pPr>
            <a:r>
              <a:rPr lang="en-US" dirty="0">
                <a:latin typeface="Times New Roman" panose="02020603050405020304" pitchFamily="18" charset="0"/>
                <a:cs typeface="Times New Roman" panose="02020603050405020304" pitchFamily="18" charset="0"/>
              </a:rPr>
              <a:t>The apparatus has three inlets,</a:t>
            </a:r>
          </a:p>
          <a:p>
            <a:pPr marL="285750" indent="-285750">
              <a:lnSpc>
                <a:spcPts val="216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Raw water feed inlet</a:t>
            </a:r>
          </a:p>
          <a:p>
            <a:pPr marL="285750" indent="-285750">
              <a:lnSpc>
                <a:spcPts val="216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Chemicals inlet</a:t>
            </a:r>
          </a:p>
          <a:p>
            <a:pPr marL="285750" indent="-285750">
              <a:lnSpc>
                <a:spcPts val="216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Superheated steam inlet.</a:t>
            </a:r>
          </a:p>
          <a:p>
            <a:pPr>
              <a:lnSpc>
                <a:spcPts val="2160"/>
              </a:lnSpc>
            </a:pPr>
            <a:r>
              <a:rPr lang="en-US" dirty="0">
                <a:latin typeface="Times New Roman" panose="02020603050405020304" pitchFamily="18" charset="0"/>
                <a:cs typeface="Times New Roman" panose="02020603050405020304" pitchFamily="18" charset="0"/>
              </a:rPr>
              <a:t>(v) Outlets</a:t>
            </a:r>
          </a:p>
          <a:p>
            <a:pPr>
              <a:lnSpc>
                <a:spcPts val="2160"/>
              </a:lnSpc>
            </a:pPr>
            <a:r>
              <a:rPr lang="en-US" dirty="0">
                <a:latin typeface="Times New Roman" panose="02020603050405020304" pitchFamily="18" charset="0"/>
                <a:cs typeface="Times New Roman" panose="02020603050405020304" pitchFamily="18" charset="0"/>
              </a:rPr>
              <a:t>The apparatus has two outlets,</a:t>
            </a:r>
          </a:p>
          <a:p>
            <a:pPr marL="285750" indent="-285750">
              <a:lnSpc>
                <a:spcPts val="216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One outlet of softened water</a:t>
            </a:r>
          </a:p>
          <a:p>
            <a:pPr marL="285750" indent="-285750">
              <a:lnSpc>
                <a:spcPts val="216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other outlet for removal of precipitated sludge.</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1"/>
          </p:nvPr>
        </p:nvSpPr>
        <p:spPr/>
        <p:txBody>
          <a:bodyPr/>
          <a:lstStyle/>
          <a:p>
            <a:fld id="{F00CCFC0-EE46-4581-A9FA-CADD25A9AE00}" type="datetime1">
              <a:rPr lang="en-IN" smtClean="0">
                <a:latin typeface="Times New Roman" pitchFamily="18" charset="0"/>
                <a:cs typeface="Times New Roman" pitchFamily="18" charset="0"/>
              </a:rPr>
              <a:pPr/>
              <a:t>15-04-22</a:t>
            </a:fld>
            <a:endParaRPr lang="en-IN" dirty="0">
              <a:latin typeface="Times New Roman" pitchFamily="18" charset="0"/>
              <a:cs typeface="Times New Roman" pitchFamily="18" charset="0"/>
            </a:endParaRPr>
          </a:p>
        </p:txBody>
      </p:sp>
      <p:sp>
        <p:nvSpPr>
          <p:cNvPr id="3" name="Footer Placeholder 2"/>
          <p:cNvSpPr>
            <a:spLocks noGrp="1"/>
          </p:cNvSpPr>
          <p:nvPr>
            <p:ph type="ftr" sz="quarter" idx="12"/>
          </p:nvPr>
        </p:nvSpPr>
        <p:spPr/>
        <p:txBody>
          <a:bodyPr/>
          <a:lstStyle/>
          <a:p>
            <a:r>
              <a:rPr lang="en-US" dirty="0">
                <a:latin typeface="Times New Roman" pitchFamily="18" charset="0"/>
                <a:cs typeface="Times New Roman" pitchFamily="18" charset="0"/>
              </a:rPr>
              <a:t>K Prajna Bharathi</a:t>
            </a:r>
            <a:endParaRPr lang="en-IN" dirty="0">
              <a:latin typeface="Times New Roman" pitchFamily="18" charset="0"/>
              <a:cs typeface="Times New Roman" pitchFamily="18" charset="0"/>
            </a:endParaRPr>
          </a:p>
        </p:txBody>
      </p:sp>
      <p:sp>
        <p:nvSpPr>
          <p:cNvPr id="4" name="Rectangle 3">
            <a:extLst>
              <a:ext uri="{FF2B5EF4-FFF2-40B4-BE49-F238E27FC236}">
                <a16:creationId xmlns:a16="http://schemas.microsoft.com/office/drawing/2014/main" id="{A10BA0A0-1F19-46DB-8196-DF50B2A66E3A}"/>
              </a:ext>
            </a:extLst>
          </p:cNvPr>
          <p:cNvSpPr/>
          <p:nvPr/>
        </p:nvSpPr>
        <p:spPr>
          <a:xfrm>
            <a:off x="142844" y="857232"/>
            <a:ext cx="8501121" cy="1447191"/>
          </a:xfrm>
          <a:prstGeom prst="rect">
            <a:avLst/>
          </a:prstGeom>
        </p:spPr>
        <p:txBody>
          <a:bodyPr wrap="square">
            <a:spAutoFit/>
          </a:bodyPr>
          <a:lstStyle/>
          <a:p>
            <a:pPr algn="just">
              <a:lnSpc>
                <a:spcPct val="115000"/>
              </a:lnSpc>
              <a:spcAft>
                <a:spcPts val="0"/>
              </a:spcAft>
            </a:pPr>
            <a:endParaRPr lang="en-IN" sz="2000" dirty="0">
              <a:latin typeface="Times New Roman" panose="02020603050405020304" pitchFamily="18" charset="0"/>
              <a:ea typeface="Times New Roman" panose="02020603050405020304" pitchFamily="18" charset="0"/>
            </a:endParaRPr>
          </a:p>
          <a:p>
            <a:pPr algn="just">
              <a:lnSpc>
                <a:spcPct val="115000"/>
              </a:lnSpc>
              <a:spcAft>
                <a:spcPts val="0"/>
              </a:spcAft>
            </a:pPr>
            <a:endParaRPr lang="en-IN" sz="2000" dirty="0">
              <a:effectLst/>
              <a:latin typeface="Times New Roman" panose="02020603050405020304" pitchFamily="18" charset="0"/>
              <a:ea typeface="Times New Roman" panose="02020603050405020304" pitchFamily="18" charset="0"/>
            </a:endParaRPr>
          </a:p>
          <a:p>
            <a:pPr algn="just">
              <a:lnSpc>
                <a:spcPct val="115000"/>
              </a:lnSpc>
              <a:spcAft>
                <a:spcPts val="0"/>
              </a:spcAft>
            </a:pPr>
            <a:endParaRPr lang="en-IN" sz="2000" dirty="0">
              <a:effectLst/>
              <a:latin typeface="Times New Roman" panose="02020603050405020304" pitchFamily="18" charset="0"/>
              <a:ea typeface="Times New Roman" panose="02020603050405020304" pitchFamily="18" charset="0"/>
            </a:endParaRPr>
          </a:p>
          <a:p>
            <a:pPr algn="just">
              <a:lnSpc>
                <a:spcPct val="115000"/>
              </a:lnSpc>
              <a:spcAft>
                <a:spcPts val="0"/>
              </a:spcAft>
            </a:pPr>
            <a:endParaRPr lang="en-IN" dirty="0">
              <a:effectLst/>
              <a:latin typeface="Times New Roman" panose="02020603050405020304" pitchFamily="18" charset="0"/>
              <a:ea typeface="Times New Roman" panose="02020603050405020304" pitchFamily="18" charset="0"/>
            </a:endParaRPr>
          </a:p>
        </p:txBody>
      </p:sp>
      <p:pic>
        <p:nvPicPr>
          <p:cNvPr id="7" name="Picture 6">
            <a:extLst>
              <a:ext uri="{FF2B5EF4-FFF2-40B4-BE49-F238E27FC236}">
                <a16:creationId xmlns:a16="http://schemas.microsoft.com/office/drawing/2014/main" id="{37B08B0A-BF33-4DC5-9636-0CD020A36524}"/>
              </a:ext>
            </a:extLst>
          </p:cNvPr>
          <p:cNvPicPr>
            <a:picLocks noChangeAspect="1"/>
          </p:cNvPicPr>
          <p:nvPr/>
        </p:nvPicPr>
        <p:blipFill>
          <a:blip r:embed="rId2"/>
          <a:stretch>
            <a:fillRect/>
          </a:stretch>
        </p:blipFill>
        <p:spPr>
          <a:xfrm>
            <a:off x="683568" y="692696"/>
            <a:ext cx="7824272" cy="5112568"/>
          </a:xfrm>
          <a:prstGeom prst="rect">
            <a:avLst/>
          </a:prstGeom>
        </p:spPr>
      </p:pic>
      <p:sp>
        <p:nvSpPr>
          <p:cNvPr id="8" name="TextBox 7">
            <a:extLst>
              <a:ext uri="{FF2B5EF4-FFF2-40B4-BE49-F238E27FC236}">
                <a16:creationId xmlns:a16="http://schemas.microsoft.com/office/drawing/2014/main" id="{B496DBE1-7601-4EF2-93C8-FD8D271CCB49}"/>
              </a:ext>
            </a:extLst>
          </p:cNvPr>
          <p:cNvSpPr txBox="1"/>
          <p:nvPr/>
        </p:nvSpPr>
        <p:spPr>
          <a:xfrm>
            <a:off x="2483768" y="5877272"/>
            <a:ext cx="3456384"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             Hot Lime – Soda Softener </a:t>
            </a:r>
          </a:p>
        </p:txBody>
      </p:sp>
    </p:spTree>
    <p:extLst>
      <p:ext uri="{BB962C8B-B14F-4D97-AF65-F5344CB8AC3E}">
        <p14:creationId xmlns:p14="http://schemas.microsoft.com/office/powerpoint/2010/main" val="16380883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1"/>
          </p:nvPr>
        </p:nvSpPr>
        <p:spPr/>
        <p:txBody>
          <a:bodyPr/>
          <a:lstStyle/>
          <a:p>
            <a:fld id="{F00CCFC0-EE46-4581-A9FA-CADD25A9AE00}" type="datetime1">
              <a:rPr lang="en-IN" smtClean="0">
                <a:latin typeface="Times New Roman" pitchFamily="18" charset="0"/>
                <a:cs typeface="Times New Roman" pitchFamily="18" charset="0"/>
              </a:rPr>
              <a:pPr/>
              <a:t>15-04-22</a:t>
            </a:fld>
            <a:endParaRPr lang="en-IN" dirty="0">
              <a:latin typeface="Times New Roman" pitchFamily="18" charset="0"/>
              <a:cs typeface="Times New Roman" pitchFamily="18" charset="0"/>
            </a:endParaRPr>
          </a:p>
        </p:txBody>
      </p:sp>
      <p:sp>
        <p:nvSpPr>
          <p:cNvPr id="3" name="Footer Placeholder 2"/>
          <p:cNvSpPr>
            <a:spLocks noGrp="1"/>
          </p:cNvSpPr>
          <p:nvPr>
            <p:ph type="ftr" sz="quarter" idx="12"/>
          </p:nvPr>
        </p:nvSpPr>
        <p:spPr/>
        <p:txBody>
          <a:bodyPr/>
          <a:lstStyle/>
          <a:p>
            <a:r>
              <a:rPr lang="en-US" dirty="0">
                <a:latin typeface="Times New Roman" pitchFamily="18" charset="0"/>
                <a:cs typeface="Times New Roman" pitchFamily="18" charset="0"/>
              </a:rPr>
              <a:t>K Prajna Bharathi</a:t>
            </a:r>
            <a:endParaRPr lang="en-IN" dirty="0">
              <a:latin typeface="Times New Roman" pitchFamily="18" charset="0"/>
              <a:cs typeface="Times New Roman" pitchFamily="18" charset="0"/>
            </a:endParaRPr>
          </a:p>
        </p:txBody>
      </p:sp>
      <p:sp>
        <p:nvSpPr>
          <p:cNvPr id="4" name="Rectangle 3">
            <a:extLst>
              <a:ext uri="{FF2B5EF4-FFF2-40B4-BE49-F238E27FC236}">
                <a16:creationId xmlns:a16="http://schemas.microsoft.com/office/drawing/2014/main" id="{A10BA0A0-1F19-46DB-8196-DF50B2A66E3A}"/>
              </a:ext>
            </a:extLst>
          </p:cNvPr>
          <p:cNvSpPr/>
          <p:nvPr/>
        </p:nvSpPr>
        <p:spPr>
          <a:xfrm>
            <a:off x="142844" y="857232"/>
            <a:ext cx="8501121" cy="1447191"/>
          </a:xfrm>
          <a:prstGeom prst="rect">
            <a:avLst/>
          </a:prstGeom>
        </p:spPr>
        <p:txBody>
          <a:bodyPr wrap="square">
            <a:spAutoFit/>
          </a:bodyPr>
          <a:lstStyle/>
          <a:p>
            <a:pPr algn="just">
              <a:lnSpc>
                <a:spcPct val="115000"/>
              </a:lnSpc>
              <a:spcAft>
                <a:spcPts val="0"/>
              </a:spcAft>
            </a:pPr>
            <a:endParaRPr lang="en-IN" sz="2000" dirty="0">
              <a:latin typeface="Times New Roman" panose="02020603050405020304" pitchFamily="18" charset="0"/>
              <a:ea typeface="Times New Roman" panose="02020603050405020304" pitchFamily="18" charset="0"/>
            </a:endParaRPr>
          </a:p>
          <a:p>
            <a:pPr algn="just">
              <a:lnSpc>
                <a:spcPct val="115000"/>
              </a:lnSpc>
              <a:spcAft>
                <a:spcPts val="0"/>
              </a:spcAft>
            </a:pPr>
            <a:endParaRPr lang="en-IN" sz="2000" dirty="0">
              <a:effectLst/>
              <a:latin typeface="Times New Roman" panose="02020603050405020304" pitchFamily="18" charset="0"/>
              <a:ea typeface="Times New Roman" panose="02020603050405020304" pitchFamily="18" charset="0"/>
            </a:endParaRPr>
          </a:p>
          <a:p>
            <a:pPr algn="just">
              <a:lnSpc>
                <a:spcPct val="115000"/>
              </a:lnSpc>
              <a:spcAft>
                <a:spcPts val="0"/>
              </a:spcAft>
            </a:pPr>
            <a:endParaRPr lang="en-IN" sz="2000" dirty="0">
              <a:effectLst/>
              <a:latin typeface="Times New Roman" panose="02020603050405020304" pitchFamily="18" charset="0"/>
              <a:ea typeface="Times New Roman" panose="02020603050405020304" pitchFamily="18" charset="0"/>
            </a:endParaRPr>
          </a:p>
          <a:p>
            <a:pPr algn="just">
              <a:lnSpc>
                <a:spcPct val="115000"/>
              </a:lnSpc>
              <a:spcAft>
                <a:spcPts val="0"/>
              </a:spcAft>
            </a:pPr>
            <a:endParaRPr lang="en-IN"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EE19F178-3EFC-498D-8054-40D5D8177C15}"/>
              </a:ext>
            </a:extLst>
          </p:cNvPr>
          <p:cNvSpPr txBox="1"/>
          <p:nvPr/>
        </p:nvSpPr>
        <p:spPr>
          <a:xfrm>
            <a:off x="142844" y="846985"/>
            <a:ext cx="8677629" cy="5028556"/>
          </a:xfrm>
          <a:prstGeom prst="rect">
            <a:avLst/>
          </a:prstGeom>
          <a:noFill/>
        </p:spPr>
        <p:txBody>
          <a:bodyPr wrap="square" rtlCol="0">
            <a:spAutoFit/>
          </a:bodyPr>
          <a:lstStyle/>
          <a:p>
            <a:pPr algn="just">
              <a:lnSpc>
                <a:spcPct val="150000"/>
              </a:lnSpc>
            </a:pPr>
            <a:r>
              <a:rPr lang="en-US" b="1" dirty="0">
                <a:latin typeface="Times New Roman" panose="02020603050405020304" pitchFamily="18" charset="0"/>
                <a:cs typeface="Times New Roman" panose="02020603050405020304" pitchFamily="18" charset="0"/>
              </a:rPr>
              <a:t>Procedure</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reaction tank is fed with raw water and mixed with a calculated amount of lime and soda.</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Super heated steam is allowed through an inlet in reaction tank to heat the mixture to form softened water.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softened water and sludge formed in the reaction tank pass into a conical sedimentation vessel.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insoluble precipitate in the form of sludge settles down at the bottom which can be removed from time to time.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softened water is made to pass through another chamber containing layers of sand filter (called as sludge blanket) to remove the sludge completely.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filtered softened water flows out through the outlet pipe.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60659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1"/>
          </p:nvPr>
        </p:nvSpPr>
        <p:spPr/>
        <p:txBody>
          <a:bodyPr/>
          <a:lstStyle/>
          <a:p>
            <a:fld id="{F00CCFC0-EE46-4581-A9FA-CADD25A9AE00}" type="datetime1">
              <a:rPr lang="en-IN" smtClean="0">
                <a:latin typeface="Times New Roman" pitchFamily="18" charset="0"/>
                <a:cs typeface="Times New Roman" pitchFamily="18" charset="0"/>
              </a:rPr>
              <a:pPr/>
              <a:t>15-04-22</a:t>
            </a:fld>
            <a:endParaRPr lang="en-IN" dirty="0">
              <a:latin typeface="Times New Roman" pitchFamily="18" charset="0"/>
              <a:cs typeface="Times New Roman" pitchFamily="18" charset="0"/>
            </a:endParaRPr>
          </a:p>
        </p:txBody>
      </p:sp>
      <p:sp>
        <p:nvSpPr>
          <p:cNvPr id="3" name="Footer Placeholder 2"/>
          <p:cNvSpPr>
            <a:spLocks noGrp="1"/>
          </p:cNvSpPr>
          <p:nvPr>
            <p:ph type="ftr" sz="quarter" idx="12"/>
          </p:nvPr>
        </p:nvSpPr>
        <p:spPr/>
        <p:txBody>
          <a:bodyPr/>
          <a:lstStyle/>
          <a:p>
            <a:r>
              <a:rPr lang="en-US" dirty="0">
                <a:latin typeface="Times New Roman" pitchFamily="18" charset="0"/>
                <a:cs typeface="Times New Roman" pitchFamily="18" charset="0"/>
              </a:rPr>
              <a:t>K Prajna Bharathi</a:t>
            </a:r>
            <a:endParaRPr lang="en-IN" dirty="0">
              <a:latin typeface="Times New Roman" pitchFamily="18" charset="0"/>
              <a:cs typeface="Times New Roman" pitchFamily="18" charset="0"/>
            </a:endParaRPr>
          </a:p>
        </p:txBody>
      </p:sp>
      <p:sp>
        <p:nvSpPr>
          <p:cNvPr id="4" name="Rectangle 3">
            <a:extLst>
              <a:ext uri="{FF2B5EF4-FFF2-40B4-BE49-F238E27FC236}">
                <a16:creationId xmlns:a16="http://schemas.microsoft.com/office/drawing/2014/main" id="{A10BA0A0-1F19-46DB-8196-DF50B2A66E3A}"/>
              </a:ext>
            </a:extLst>
          </p:cNvPr>
          <p:cNvSpPr/>
          <p:nvPr/>
        </p:nvSpPr>
        <p:spPr>
          <a:xfrm>
            <a:off x="142844" y="857232"/>
            <a:ext cx="8501121" cy="1447191"/>
          </a:xfrm>
          <a:prstGeom prst="rect">
            <a:avLst/>
          </a:prstGeom>
        </p:spPr>
        <p:txBody>
          <a:bodyPr wrap="square">
            <a:spAutoFit/>
          </a:bodyPr>
          <a:lstStyle/>
          <a:p>
            <a:pPr algn="just">
              <a:lnSpc>
                <a:spcPct val="115000"/>
              </a:lnSpc>
              <a:spcAft>
                <a:spcPts val="0"/>
              </a:spcAft>
            </a:pPr>
            <a:endParaRPr lang="en-IN" sz="2000" dirty="0">
              <a:latin typeface="Times New Roman" panose="02020603050405020304" pitchFamily="18" charset="0"/>
              <a:ea typeface="Times New Roman" panose="02020603050405020304" pitchFamily="18" charset="0"/>
            </a:endParaRPr>
          </a:p>
          <a:p>
            <a:pPr algn="just">
              <a:lnSpc>
                <a:spcPct val="115000"/>
              </a:lnSpc>
              <a:spcAft>
                <a:spcPts val="0"/>
              </a:spcAft>
            </a:pPr>
            <a:endParaRPr lang="en-IN" sz="2000" dirty="0">
              <a:effectLst/>
              <a:latin typeface="Times New Roman" panose="02020603050405020304" pitchFamily="18" charset="0"/>
              <a:ea typeface="Times New Roman" panose="02020603050405020304" pitchFamily="18" charset="0"/>
            </a:endParaRPr>
          </a:p>
          <a:p>
            <a:pPr algn="just">
              <a:lnSpc>
                <a:spcPct val="115000"/>
              </a:lnSpc>
              <a:spcAft>
                <a:spcPts val="0"/>
              </a:spcAft>
            </a:pPr>
            <a:endParaRPr lang="en-IN" sz="2000" dirty="0">
              <a:effectLst/>
              <a:latin typeface="Times New Roman" panose="02020603050405020304" pitchFamily="18" charset="0"/>
              <a:ea typeface="Times New Roman" panose="02020603050405020304" pitchFamily="18" charset="0"/>
            </a:endParaRPr>
          </a:p>
          <a:p>
            <a:pPr algn="just">
              <a:lnSpc>
                <a:spcPct val="115000"/>
              </a:lnSpc>
              <a:spcAft>
                <a:spcPts val="0"/>
              </a:spcAft>
            </a:pPr>
            <a:endParaRPr lang="en-IN"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EE19F178-3EFC-498D-8054-40D5D8177C15}"/>
              </a:ext>
            </a:extLst>
          </p:cNvPr>
          <p:cNvSpPr txBox="1"/>
          <p:nvPr/>
        </p:nvSpPr>
        <p:spPr>
          <a:xfrm>
            <a:off x="319352" y="683889"/>
            <a:ext cx="8501121" cy="5490221"/>
          </a:xfrm>
          <a:prstGeom prst="rect">
            <a:avLst/>
          </a:prstGeom>
          <a:noFill/>
        </p:spPr>
        <p:txBody>
          <a:bodyPr wrap="square" rtlCol="0">
            <a:spAutoFit/>
          </a:bodyPr>
          <a:lstStyle/>
          <a:p>
            <a:pPr algn="just">
              <a:lnSpc>
                <a:spcPct val="150000"/>
              </a:lnSpc>
            </a:pPr>
            <a:r>
              <a:rPr lang="en-US" sz="2000" b="1" dirty="0">
                <a:latin typeface="Times New Roman" panose="02020603050405020304" pitchFamily="18" charset="0"/>
                <a:cs typeface="Times New Roman" panose="02020603050405020304" pitchFamily="18" charset="0"/>
              </a:rPr>
              <a:t>Zeolite Process (Permutit Process/Base-exchange Process)</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Zeolites are microporous, crystalline solids of hydrated sodium alumino silicate minerals with molecular formula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Na</a:t>
            </a:r>
            <a:r>
              <a:rPr lang="en-US" sz="1800" baseline="-25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O.Al</a:t>
            </a:r>
            <a:r>
              <a:rPr lang="en-US" sz="1800" baseline="-25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a:t>
            </a:r>
            <a:r>
              <a:rPr lang="en-US" sz="1800" baseline="-25000" dirty="0">
                <a:effectLst/>
                <a:latin typeface="Times New Roman" panose="02020603050405020304" pitchFamily="18" charset="0"/>
                <a:ea typeface="Calibri" panose="020F0502020204030204" pitchFamily="34" charset="0"/>
                <a:cs typeface="Times New Roman" panose="02020603050405020304" pitchFamily="18" charset="0"/>
              </a:rPr>
              <a:t>3</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x SiO</a:t>
            </a:r>
            <a:r>
              <a:rPr lang="en-US" sz="1800" baseline="-25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.y H</a:t>
            </a:r>
            <a:r>
              <a:rPr lang="en-US" sz="1800" baseline="-25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a:t>
            </a:r>
            <a:r>
              <a:rPr lang="en-US" dirty="0">
                <a:latin typeface="Times New Roman" panose="02020603050405020304" pitchFamily="18" charset="0"/>
                <a:cs typeface="Times New Roman" panose="02020603050405020304" pitchFamily="18" charset="0"/>
              </a:rPr>
              <a:t>, where x = 2 to 10 and y = 2 to 6. Such complex compounds are also referred as ‘Ion exchange resins’.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pores and cavities are arranged in a regular array, with large internal surface area to enable adsorption of large amount of substances.</a:t>
            </a:r>
          </a:p>
          <a:p>
            <a:pPr algn="just">
              <a:lnSpc>
                <a:spcPct val="150000"/>
              </a:lnSpc>
            </a:pPr>
            <a:r>
              <a:rPr lang="en-US" b="1" dirty="0">
                <a:latin typeface="Times New Roman" panose="02020603050405020304" pitchFamily="18" charset="0"/>
                <a:cs typeface="Times New Roman" panose="02020603050405020304" pitchFamily="18" charset="0"/>
              </a:rPr>
              <a:t>Types of Zeolites</a:t>
            </a:r>
          </a:p>
          <a:p>
            <a:pPr algn="just">
              <a:lnSpc>
                <a:spcPct val="150000"/>
              </a:lnSpc>
            </a:pP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Natural zeolites Eg: Natrolite, Laumontite</a:t>
            </a:r>
          </a:p>
          <a:p>
            <a:pPr algn="just">
              <a:lnSpc>
                <a:spcPct val="150000"/>
              </a:lnSpc>
            </a:pPr>
            <a:r>
              <a:rPr lang="en-US" dirty="0">
                <a:latin typeface="Times New Roman" panose="02020603050405020304" pitchFamily="18" charset="0"/>
                <a:cs typeface="Times New Roman" panose="02020603050405020304" pitchFamily="18" charset="0"/>
              </a:rPr>
              <a:t>(ii) Synthetic zeolites Eg: Permutit.</a:t>
            </a:r>
          </a:p>
          <a:p>
            <a:pPr algn="just">
              <a:lnSpc>
                <a:spcPct val="150000"/>
              </a:lnSpc>
            </a:pPr>
            <a:r>
              <a:rPr lang="en-US" dirty="0">
                <a:latin typeface="Times New Roman" panose="02020603050405020304" pitchFamily="18" charset="0"/>
                <a:cs typeface="Times New Roman" panose="02020603050405020304" pitchFamily="18" charset="0"/>
              </a:rPr>
              <a:t>The pores of the zeolites have alkali-metal cations that can be replaced by other type of metal. When sodium zeolite-A is placed in hard water, the calcium ions present in hard water are trapped in the zeolite pores. The sodium ions leave the pores due to displacement by calcium ions, and make the water soft.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70068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1"/>
          </p:nvPr>
        </p:nvSpPr>
        <p:spPr/>
        <p:txBody>
          <a:bodyPr/>
          <a:lstStyle/>
          <a:p>
            <a:fld id="{F00CCFC0-EE46-4581-A9FA-CADD25A9AE00}" type="datetime1">
              <a:rPr lang="en-IN" smtClean="0">
                <a:latin typeface="Times New Roman" pitchFamily="18" charset="0"/>
                <a:cs typeface="Times New Roman" pitchFamily="18" charset="0"/>
              </a:rPr>
              <a:pPr/>
              <a:t>15-04-22</a:t>
            </a:fld>
            <a:endParaRPr lang="en-IN" dirty="0">
              <a:latin typeface="Times New Roman" pitchFamily="18" charset="0"/>
              <a:cs typeface="Times New Roman" pitchFamily="18" charset="0"/>
            </a:endParaRPr>
          </a:p>
        </p:txBody>
      </p:sp>
      <p:sp>
        <p:nvSpPr>
          <p:cNvPr id="3" name="Footer Placeholder 2"/>
          <p:cNvSpPr>
            <a:spLocks noGrp="1"/>
          </p:cNvSpPr>
          <p:nvPr>
            <p:ph type="ftr" sz="quarter" idx="12"/>
          </p:nvPr>
        </p:nvSpPr>
        <p:spPr/>
        <p:txBody>
          <a:bodyPr/>
          <a:lstStyle/>
          <a:p>
            <a:r>
              <a:rPr lang="en-US" dirty="0">
                <a:latin typeface="Times New Roman" pitchFamily="18" charset="0"/>
                <a:cs typeface="Times New Roman" pitchFamily="18" charset="0"/>
              </a:rPr>
              <a:t>K Prajna Bharathi</a:t>
            </a:r>
            <a:endParaRPr lang="en-IN" dirty="0">
              <a:latin typeface="Times New Roman" pitchFamily="18" charset="0"/>
              <a:cs typeface="Times New Roman" pitchFamily="18" charset="0"/>
            </a:endParaRPr>
          </a:p>
        </p:txBody>
      </p:sp>
      <p:sp>
        <p:nvSpPr>
          <p:cNvPr id="4" name="Rectangle 3">
            <a:extLst>
              <a:ext uri="{FF2B5EF4-FFF2-40B4-BE49-F238E27FC236}">
                <a16:creationId xmlns:a16="http://schemas.microsoft.com/office/drawing/2014/main" id="{A10BA0A0-1F19-46DB-8196-DF50B2A66E3A}"/>
              </a:ext>
            </a:extLst>
          </p:cNvPr>
          <p:cNvSpPr/>
          <p:nvPr/>
        </p:nvSpPr>
        <p:spPr>
          <a:xfrm>
            <a:off x="142844" y="857232"/>
            <a:ext cx="8501121" cy="1447191"/>
          </a:xfrm>
          <a:prstGeom prst="rect">
            <a:avLst/>
          </a:prstGeom>
        </p:spPr>
        <p:txBody>
          <a:bodyPr wrap="square">
            <a:spAutoFit/>
          </a:bodyPr>
          <a:lstStyle/>
          <a:p>
            <a:pPr algn="just">
              <a:lnSpc>
                <a:spcPct val="115000"/>
              </a:lnSpc>
              <a:spcAft>
                <a:spcPts val="0"/>
              </a:spcAft>
            </a:pPr>
            <a:endParaRPr lang="en-IN" sz="2000" dirty="0">
              <a:latin typeface="Times New Roman" panose="02020603050405020304" pitchFamily="18" charset="0"/>
              <a:ea typeface="Times New Roman" panose="02020603050405020304" pitchFamily="18" charset="0"/>
            </a:endParaRPr>
          </a:p>
          <a:p>
            <a:pPr algn="just">
              <a:lnSpc>
                <a:spcPct val="115000"/>
              </a:lnSpc>
              <a:spcAft>
                <a:spcPts val="0"/>
              </a:spcAft>
            </a:pPr>
            <a:endParaRPr lang="en-IN" sz="2000" dirty="0">
              <a:effectLst/>
              <a:latin typeface="Times New Roman" panose="02020603050405020304" pitchFamily="18" charset="0"/>
              <a:ea typeface="Times New Roman" panose="02020603050405020304" pitchFamily="18" charset="0"/>
            </a:endParaRPr>
          </a:p>
          <a:p>
            <a:pPr algn="just">
              <a:lnSpc>
                <a:spcPct val="115000"/>
              </a:lnSpc>
              <a:spcAft>
                <a:spcPts val="0"/>
              </a:spcAft>
            </a:pPr>
            <a:endParaRPr lang="en-IN" sz="2000" dirty="0">
              <a:effectLst/>
              <a:latin typeface="Times New Roman" panose="02020603050405020304" pitchFamily="18" charset="0"/>
              <a:ea typeface="Times New Roman" panose="02020603050405020304" pitchFamily="18" charset="0"/>
            </a:endParaRPr>
          </a:p>
          <a:p>
            <a:pPr algn="just">
              <a:lnSpc>
                <a:spcPct val="115000"/>
              </a:lnSpc>
              <a:spcAft>
                <a:spcPts val="0"/>
              </a:spcAft>
            </a:pPr>
            <a:endParaRPr lang="en-IN" dirty="0">
              <a:effectLst/>
              <a:latin typeface="Times New Roman" panose="02020603050405020304" pitchFamily="18" charset="0"/>
              <a:ea typeface="Times New Roman" panose="02020603050405020304" pitchFamily="18" charset="0"/>
            </a:endParaRPr>
          </a:p>
        </p:txBody>
      </p:sp>
      <p:sp>
        <p:nvSpPr>
          <p:cNvPr id="9" name="TextBox 8">
            <a:extLst>
              <a:ext uri="{FF2B5EF4-FFF2-40B4-BE49-F238E27FC236}">
                <a16:creationId xmlns:a16="http://schemas.microsoft.com/office/drawing/2014/main" id="{3D6DC2C9-F61A-4F86-B53C-86611DD85AFB}"/>
              </a:ext>
            </a:extLst>
          </p:cNvPr>
          <p:cNvSpPr txBox="1"/>
          <p:nvPr/>
        </p:nvSpPr>
        <p:spPr>
          <a:xfrm>
            <a:off x="2411760" y="4637124"/>
            <a:ext cx="4320480"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                       Zeolite process</a:t>
            </a:r>
          </a:p>
        </p:txBody>
      </p:sp>
      <p:pic>
        <p:nvPicPr>
          <p:cNvPr id="6" name="Picture 5">
            <a:extLst>
              <a:ext uri="{FF2B5EF4-FFF2-40B4-BE49-F238E27FC236}">
                <a16:creationId xmlns:a16="http://schemas.microsoft.com/office/drawing/2014/main" id="{AD2B910D-A508-440A-99E3-3C5F0F5711A1}"/>
              </a:ext>
            </a:extLst>
          </p:cNvPr>
          <p:cNvPicPr>
            <a:picLocks noChangeAspect="1"/>
          </p:cNvPicPr>
          <p:nvPr/>
        </p:nvPicPr>
        <p:blipFill>
          <a:blip r:embed="rId2"/>
          <a:stretch>
            <a:fillRect/>
          </a:stretch>
        </p:blipFill>
        <p:spPr>
          <a:xfrm>
            <a:off x="611560" y="1412776"/>
            <a:ext cx="7896280" cy="3024336"/>
          </a:xfrm>
          <a:prstGeom prst="rect">
            <a:avLst/>
          </a:prstGeom>
        </p:spPr>
      </p:pic>
    </p:spTree>
    <p:extLst>
      <p:ext uri="{BB962C8B-B14F-4D97-AF65-F5344CB8AC3E}">
        <p14:creationId xmlns:p14="http://schemas.microsoft.com/office/powerpoint/2010/main" val="12505989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1"/>
          </p:nvPr>
        </p:nvSpPr>
        <p:spPr/>
        <p:txBody>
          <a:bodyPr/>
          <a:lstStyle/>
          <a:p>
            <a:fld id="{F00CCFC0-EE46-4581-A9FA-CADD25A9AE00}" type="datetime1">
              <a:rPr lang="en-IN" smtClean="0">
                <a:latin typeface="Times New Roman" pitchFamily="18" charset="0"/>
                <a:cs typeface="Times New Roman" pitchFamily="18" charset="0"/>
              </a:rPr>
              <a:pPr/>
              <a:t>15-04-22</a:t>
            </a:fld>
            <a:endParaRPr lang="en-IN" dirty="0">
              <a:latin typeface="Times New Roman" pitchFamily="18" charset="0"/>
              <a:cs typeface="Times New Roman" pitchFamily="18" charset="0"/>
            </a:endParaRPr>
          </a:p>
        </p:txBody>
      </p:sp>
      <p:sp>
        <p:nvSpPr>
          <p:cNvPr id="3" name="Footer Placeholder 2"/>
          <p:cNvSpPr>
            <a:spLocks noGrp="1"/>
          </p:cNvSpPr>
          <p:nvPr>
            <p:ph type="ftr" sz="quarter" idx="12"/>
          </p:nvPr>
        </p:nvSpPr>
        <p:spPr/>
        <p:txBody>
          <a:bodyPr/>
          <a:lstStyle/>
          <a:p>
            <a:r>
              <a:rPr lang="en-US" dirty="0">
                <a:latin typeface="Times New Roman" pitchFamily="18" charset="0"/>
                <a:cs typeface="Times New Roman" pitchFamily="18" charset="0"/>
              </a:rPr>
              <a:t>K Prajna Bharathi</a:t>
            </a:r>
            <a:endParaRPr lang="en-IN" dirty="0">
              <a:latin typeface="Times New Roman" pitchFamily="18" charset="0"/>
              <a:cs typeface="Times New Roman" pitchFamily="18" charset="0"/>
            </a:endParaRPr>
          </a:p>
        </p:txBody>
      </p:sp>
      <p:sp>
        <p:nvSpPr>
          <p:cNvPr id="4" name="Rectangle 3">
            <a:extLst>
              <a:ext uri="{FF2B5EF4-FFF2-40B4-BE49-F238E27FC236}">
                <a16:creationId xmlns:a16="http://schemas.microsoft.com/office/drawing/2014/main" id="{A10BA0A0-1F19-46DB-8196-DF50B2A66E3A}"/>
              </a:ext>
            </a:extLst>
          </p:cNvPr>
          <p:cNvSpPr/>
          <p:nvPr/>
        </p:nvSpPr>
        <p:spPr>
          <a:xfrm>
            <a:off x="179512" y="692696"/>
            <a:ext cx="8464453" cy="3219728"/>
          </a:xfrm>
          <a:prstGeom prst="rect">
            <a:avLst/>
          </a:prstGeom>
        </p:spPr>
        <p:txBody>
          <a:bodyPr wrap="square">
            <a:spAutoFit/>
          </a:bodyPr>
          <a:lstStyle/>
          <a:p>
            <a:pPr algn="just">
              <a:lnSpc>
                <a:spcPct val="115000"/>
              </a:lnSpc>
              <a:spcAft>
                <a:spcPts val="0"/>
              </a:spcAft>
            </a:pPr>
            <a:r>
              <a:rPr lang="en-US" sz="2000" b="1" dirty="0">
                <a:latin typeface="Times New Roman" panose="02020603050405020304" pitchFamily="18" charset="0"/>
                <a:ea typeface="Times New Roman" panose="02020603050405020304" pitchFamily="18" charset="0"/>
              </a:rPr>
              <a:t>Procedure</a:t>
            </a:r>
          </a:p>
          <a:p>
            <a:pPr marL="285750" indent="-285750" algn="just">
              <a:lnSpc>
                <a:spcPct val="115000"/>
              </a:lnSpc>
              <a:buFont typeface="Arial" panose="020B0604020202020204" pitchFamily="34" charset="0"/>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The apparatus for zeolite process of water softening consists of a cylindrical tank containing a bed of zeolite. </a:t>
            </a:r>
          </a:p>
          <a:p>
            <a:pPr marL="285750" indent="-285750" algn="just">
              <a:lnSpc>
                <a:spcPct val="115000"/>
              </a:lnSpc>
              <a:buFont typeface="Arial" panose="020B0604020202020204" pitchFamily="34" charset="0"/>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Hard water containing calcium ions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(Ca</a:t>
            </a:r>
            <a:r>
              <a:rPr lang="en-US" sz="1800" baseline="30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dirty="0">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Times New Roman" panose="02020603050405020304" pitchFamily="18" charset="0"/>
                <a:cs typeface="Times New Roman" panose="02020603050405020304" pitchFamily="18" charset="0"/>
              </a:rPr>
              <a:t>and magnesium ions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Mg</a:t>
            </a:r>
            <a:r>
              <a:rPr lang="en-US" sz="1800" baseline="30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dirty="0">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Times New Roman" panose="02020603050405020304" pitchFamily="18" charset="0"/>
                <a:cs typeface="Times New Roman" panose="02020603050405020304" pitchFamily="18" charset="0"/>
              </a:rPr>
              <a:t>is introduced into the tank through an inlet pipe. </a:t>
            </a:r>
          </a:p>
          <a:p>
            <a:pPr marL="285750" indent="-285750" algn="just">
              <a:lnSpc>
                <a:spcPct val="115000"/>
              </a:lnSpc>
              <a:buFont typeface="Arial" panose="020B0604020202020204" pitchFamily="34" charset="0"/>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The hardness causing ions of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Ca</a:t>
            </a:r>
            <a:r>
              <a:rPr lang="en-US" sz="1800" baseline="30000" dirty="0">
                <a:effectLst/>
                <a:latin typeface="Times New Roman" panose="02020603050405020304" pitchFamily="18" charset="0"/>
                <a:ea typeface="Calibri" panose="020F0502020204030204" pitchFamily="34" charset="0"/>
                <a:cs typeface="Times New Roman" panose="02020603050405020304" pitchFamily="18" charset="0"/>
              </a:rPr>
              <a:t>2+</a:t>
            </a:r>
            <a:r>
              <a:rPr lang="en-IN" dirty="0">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Times New Roman" panose="02020603050405020304" pitchFamily="18" charset="0"/>
                <a:cs typeface="Times New Roman" panose="02020603050405020304" pitchFamily="18" charset="0"/>
              </a:rPr>
              <a:t>and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Mg</a:t>
            </a:r>
            <a:r>
              <a:rPr lang="en-US" sz="1800" baseline="30000" dirty="0">
                <a:effectLst/>
                <a:latin typeface="Times New Roman" panose="02020603050405020304" pitchFamily="18" charset="0"/>
                <a:ea typeface="Calibri" panose="020F0502020204030204" pitchFamily="34" charset="0"/>
                <a:cs typeface="Times New Roman" panose="02020603050405020304" pitchFamily="18" charset="0"/>
              </a:rPr>
              <a:t>2+</a:t>
            </a:r>
            <a:r>
              <a:rPr lang="en-IN" dirty="0">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Times New Roman" panose="02020603050405020304" pitchFamily="18" charset="0"/>
                <a:cs typeface="Times New Roman" panose="02020603050405020304" pitchFamily="18" charset="0"/>
              </a:rPr>
              <a:t>are trapped/adsorbed by the zeolite as calcium zeolite or magnesium zeolite, while the sodium ions are displaced into the water making it soft.</a:t>
            </a:r>
          </a:p>
          <a:p>
            <a:pPr marL="285750" indent="-285750" algn="just">
              <a:lnSpc>
                <a:spcPct val="115000"/>
              </a:lnSpc>
              <a:buFont typeface="Wingdings" panose="05000000000000000000" pitchFamily="2" charset="2"/>
              <a:buChar char="Ø"/>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The reactions involved are,</a:t>
            </a:r>
          </a:p>
          <a:p>
            <a:pPr algn="just">
              <a:lnSpc>
                <a:spcPct val="115000"/>
              </a:lnSpc>
            </a:pP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23803283-4978-400D-917C-DB240A23F432}"/>
              </a:ext>
            </a:extLst>
          </p:cNvPr>
          <p:cNvPicPr>
            <a:picLocks noChangeAspect="1"/>
          </p:cNvPicPr>
          <p:nvPr/>
        </p:nvPicPr>
        <p:blipFill>
          <a:blip r:embed="rId2"/>
          <a:stretch>
            <a:fillRect/>
          </a:stretch>
        </p:blipFill>
        <p:spPr>
          <a:xfrm>
            <a:off x="827584" y="3645024"/>
            <a:ext cx="7488831" cy="2641499"/>
          </a:xfrm>
          <a:prstGeom prst="rect">
            <a:avLst/>
          </a:prstGeom>
        </p:spPr>
      </p:pic>
    </p:spTree>
    <p:extLst>
      <p:ext uri="{BB962C8B-B14F-4D97-AF65-F5344CB8AC3E}">
        <p14:creationId xmlns:p14="http://schemas.microsoft.com/office/powerpoint/2010/main" val="107040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AD3758C-DBF9-4B4E-9F46-DE68587ECAC6}"/>
              </a:ext>
            </a:extLst>
          </p:cNvPr>
          <p:cNvSpPr txBox="1">
            <a:spLocks/>
          </p:cNvSpPr>
          <p:nvPr/>
        </p:nvSpPr>
        <p:spPr>
          <a:xfrm>
            <a:off x="-685800" y="180397"/>
            <a:ext cx="10515600" cy="1325563"/>
          </a:xfrm>
          <a:prstGeom prst="rect">
            <a:avLst/>
          </a:prstGeom>
        </p:spPr>
        <p:txBody>
          <a:bodyP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br>
              <a:rPr kumimoji="0" lang="en-US" sz="36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br>
            <a:br>
              <a:rPr kumimoji="0" lang="en-US" sz="36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br>
            <a:endParaRPr kumimoji="0" lang="en-IN" sz="31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4" name="Content Placeholder 2">
            <a:extLst>
              <a:ext uri="{FF2B5EF4-FFF2-40B4-BE49-F238E27FC236}">
                <a16:creationId xmlns:a16="http://schemas.microsoft.com/office/drawing/2014/main" id="{3335D3D3-CB96-41E5-BED6-9A500C18CD89}"/>
              </a:ext>
            </a:extLst>
          </p:cNvPr>
          <p:cNvSpPr txBox="1">
            <a:spLocks/>
          </p:cNvSpPr>
          <p:nvPr/>
        </p:nvSpPr>
        <p:spPr>
          <a:xfrm>
            <a:off x="107504" y="1700809"/>
            <a:ext cx="8712968" cy="3312368"/>
          </a:xfrm>
          <a:prstGeom prst="rect">
            <a:avLst/>
          </a:prstGeom>
        </p:spPr>
        <p:txBody>
          <a:bodyPr vert="horz" lIns="91440" tIns="45720" rIns="91440" bIns="45720" rtlCol="0">
            <a:no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7" name="Date Placeholder 6"/>
          <p:cNvSpPr>
            <a:spLocks noGrp="1"/>
          </p:cNvSpPr>
          <p:nvPr>
            <p:ph type="dt" sz="half" idx="11"/>
          </p:nvPr>
        </p:nvSpPr>
        <p:spPr/>
        <p:txBody>
          <a:bodyPr/>
          <a:lstStyle/>
          <a:p>
            <a:fld id="{146422D4-A087-4149-BC1B-6E76AD7FCA0A}" type="datetime1">
              <a:rPr lang="en-IN" smtClean="0"/>
              <a:pPr/>
              <a:t>15-04-22</a:t>
            </a:fld>
            <a:endParaRPr lang="en-IN"/>
          </a:p>
        </p:txBody>
      </p:sp>
      <p:sp>
        <p:nvSpPr>
          <p:cNvPr id="8" name="Footer Placeholder 7"/>
          <p:cNvSpPr>
            <a:spLocks noGrp="1"/>
          </p:cNvSpPr>
          <p:nvPr>
            <p:ph type="ftr" sz="quarter" idx="12"/>
          </p:nvPr>
        </p:nvSpPr>
        <p:spPr/>
        <p:txBody>
          <a:bodyPr/>
          <a:lstStyle/>
          <a:p>
            <a:r>
              <a:rPr lang="en-US"/>
              <a:t>K Prajna Bharathi</a:t>
            </a:r>
            <a:endParaRPr lang="en-IN" dirty="0"/>
          </a:p>
        </p:txBody>
      </p:sp>
      <p:sp>
        <p:nvSpPr>
          <p:cNvPr id="9" name="TextBox 8">
            <a:extLst>
              <a:ext uri="{FF2B5EF4-FFF2-40B4-BE49-F238E27FC236}">
                <a16:creationId xmlns:a16="http://schemas.microsoft.com/office/drawing/2014/main" id="{8D86F660-C1FC-4BF7-BC75-6AEA68FCB15B}"/>
              </a:ext>
            </a:extLst>
          </p:cNvPr>
          <p:cNvSpPr txBox="1"/>
          <p:nvPr/>
        </p:nvSpPr>
        <p:spPr>
          <a:xfrm>
            <a:off x="539552" y="836710"/>
            <a:ext cx="7848872" cy="5232202"/>
          </a:xfrm>
          <a:prstGeom prst="rect">
            <a:avLst/>
          </a:prstGeom>
          <a:noFill/>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Disadvantages of Hardwater</a:t>
            </a:r>
          </a:p>
          <a:p>
            <a:pPr algn="just"/>
            <a:endParaRPr lang="en-US" sz="2000" b="1"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Domestic purpose:</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Washing</a:t>
            </a:r>
            <a:r>
              <a:rPr lang="en-US" dirty="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When hard water is used for washing clothes, it does not produce lather with soap, but forms a white scum or precipitate.</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iron salts present in hard water cause staining or yellowing of the fabric.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white scum or sticky precipitate of calcium stearate/magnesium stearate leaves a messy scum on the fabric that cannot be washed easily.</a:t>
            </a:r>
          </a:p>
          <a:p>
            <a:pPr algn="just"/>
            <a:r>
              <a:rPr lang="en-US" b="1" dirty="0">
                <a:latin typeface="Times New Roman" panose="02020603050405020304" pitchFamily="18" charset="0"/>
                <a:cs typeface="Times New Roman" panose="02020603050405020304" pitchFamily="18" charset="0"/>
              </a:rPr>
              <a:t>Bathing:</a:t>
            </a:r>
          </a:p>
          <a:p>
            <a:pPr algn="just"/>
            <a:r>
              <a:rPr lang="en-US" dirty="0">
                <a:latin typeface="Times New Roman" panose="02020603050405020304" pitchFamily="18" charset="0"/>
                <a:cs typeface="Times New Roman" panose="02020603050405020304" pitchFamily="18" charset="0"/>
              </a:rPr>
              <a:t>Hard water used for bathing, leaves a sticky scum on the skin, reduces the cleansing property of soap, resulting in wastage of soap.</a:t>
            </a:r>
          </a:p>
          <a:p>
            <a:pPr algn="just"/>
            <a:r>
              <a:rPr lang="en-US" b="1" dirty="0">
                <a:latin typeface="Times New Roman" panose="02020603050405020304" pitchFamily="18" charset="0"/>
                <a:cs typeface="Times New Roman" panose="02020603050405020304" pitchFamily="18" charset="0"/>
              </a:rPr>
              <a:t>Cooking:</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Hard water when used for cooking, raises the boiling point of water, leading to wastage of fuel. Hard water forms scales at the bottom of the cooking utensils.</a:t>
            </a:r>
          </a:p>
          <a:p>
            <a:pPr algn="just"/>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44626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1"/>
          </p:nvPr>
        </p:nvSpPr>
        <p:spPr/>
        <p:txBody>
          <a:bodyPr/>
          <a:lstStyle/>
          <a:p>
            <a:fld id="{F00CCFC0-EE46-4581-A9FA-CADD25A9AE00}" type="datetime1">
              <a:rPr lang="en-IN" smtClean="0">
                <a:latin typeface="Times New Roman" pitchFamily="18" charset="0"/>
                <a:cs typeface="Times New Roman" pitchFamily="18" charset="0"/>
              </a:rPr>
              <a:pPr/>
              <a:t>15-04-22</a:t>
            </a:fld>
            <a:endParaRPr lang="en-IN" dirty="0">
              <a:latin typeface="Times New Roman" pitchFamily="18" charset="0"/>
              <a:cs typeface="Times New Roman" pitchFamily="18" charset="0"/>
            </a:endParaRPr>
          </a:p>
        </p:txBody>
      </p:sp>
      <p:sp>
        <p:nvSpPr>
          <p:cNvPr id="3" name="Footer Placeholder 2"/>
          <p:cNvSpPr>
            <a:spLocks noGrp="1"/>
          </p:cNvSpPr>
          <p:nvPr>
            <p:ph type="ftr" sz="quarter" idx="12"/>
          </p:nvPr>
        </p:nvSpPr>
        <p:spPr/>
        <p:txBody>
          <a:bodyPr/>
          <a:lstStyle/>
          <a:p>
            <a:r>
              <a:rPr lang="en-US" dirty="0">
                <a:latin typeface="Times New Roman" pitchFamily="18" charset="0"/>
                <a:cs typeface="Times New Roman" pitchFamily="18" charset="0"/>
              </a:rPr>
              <a:t>K Prajna Bharathi</a:t>
            </a:r>
            <a:endParaRPr lang="en-IN" dirty="0">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id="{7C637426-6F6F-4F91-839F-97AC6AD26639}"/>
              </a:ext>
            </a:extLst>
          </p:cNvPr>
          <p:cNvPicPr>
            <a:picLocks noChangeAspect="1"/>
          </p:cNvPicPr>
          <p:nvPr/>
        </p:nvPicPr>
        <p:blipFill>
          <a:blip r:embed="rId2"/>
          <a:stretch>
            <a:fillRect/>
          </a:stretch>
        </p:blipFill>
        <p:spPr>
          <a:xfrm>
            <a:off x="1763688" y="836712"/>
            <a:ext cx="6192688" cy="4708113"/>
          </a:xfrm>
          <a:prstGeom prst="rect">
            <a:avLst/>
          </a:prstGeom>
        </p:spPr>
      </p:pic>
      <p:sp>
        <p:nvSpPr>
          <p:cNvPr id="6" name="TextBox 5">
            <a:extLst>
              <a:ext uri="{FF2B5EF4-FFF2-40B4-BE49-F238E27FC236}">
                <a16:creationId xmlns:a16="http://schemas.microsoft.com/office/drawing/2014/main" id="{D46623B3-6C43-46FA-BD99-A4E5A27BCDD2}"/>
              </a:ext>
            </a:extLst>
          </p:cNvPr>
          <p:cNvSpPr txBox="1"/>
          <p:nvPr/>
        </p:nvSpPr>
        <p:spPr>
          <a:xfrm>
            <a:off x="2843808" y="5733256"/>
            <a:ext cx="2448272"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        Zeolite softener</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1"/>
          </p:nvPr>
        </p:nvSpPr>
        <p:spPr/>
        <p:txBody>
          <a:bodyPr/>
          <a:lstStyle/>
          <a:p>
            <a:fld id="{F00CCFC0-EE46-4581-A9FA-CADD25A9AE00}" type="datetime1">
              <a:rPr lang="en-IN" smtClean="0">
                <a:latin typeface="Times New Roman" pitchFamily="18" charset="0"/>
                <a:cs typeface="Times New Roman" pitchFamily="18" charset="0"/>
              </a:rPr>
              <a:pPr/>
              <a:t>15-04-22</a:t>
            </a:fld>
            <a:endParaRPr lang="en-IN" dirty="0">
              <a:latin typeface="Times New Roman" pitchFamily="18" charset="0"/>
              <a:cs typeface="Times New Roman" pitchFamily="18" charset="0"/>
            </a:endParaRPr>
          </a:p>
        </p:txBody>
      </p:sp>
      <p:sp>
        <p:nvSpPr>
          <p:cNvPr id="3" name="Footer Placeholder 2"/>
          <p:cNvSpPr>
            <a:spLocks noGrp="1"/>
          </p:cNvSpPr>
          <p:nvPr>
            <p:ph type="ftr" sz="quarter" idx="12"/>
          </p:nvPr>
        </p:nvSpPr>
        <p:spPr/>
        <p:txBody>
          <a:bodyPr/>
          <a:lstStyle/>
          <a:p>
            <a:r>
              <a:rPr lang="en-US" dirty="0">
                <a:latin typeface="Times New Roman" pitchFamily="18" charset="0"/>
                <a:cs typeface="Times New Roman" pitchFamily="18" charset="0"/>
              </a:rPr>
              <a:t>K Prajna Bharathi</a:t>
            </a:r>
            <a:endParaRPr lang="en-IN" dirty="0">
              <a:latin typeface="Times New Roman" pitchFamily="18" charset="0"/>
              <a:cs typeface="Times New Roman" pitchFamily="18" charset="0"/>
            </a:endParaRPr>
          </a:p>
        </p:txBody>
      </p:sp>
      <p:sp>
        <p:nvSpPr>
          <p:cNvPr id="4" name="Rectangle 3">
            <a:extLst>
              <a:ext uri="{FF2B5EF4-FFF2-40B4-BE49-F238E27FC236}">
                <a16:creationId xmlns:a16="http://schemas.microsoft.com/office/drawing/2014/main" id="{A10BA0A0-1F19-46DB-8196-DF50B2A66E3A}"/>
              </a:ext>
            </a:extLst>
          </p:cNvPr>
          <p:cNvSpPr/>
          <p:nvPr/>
        </p:nvSpPr>
        <p:spPr>
          <a:xfrm>
            <a:off x="142844" y="857232"/>
            <a:ext cx="8501121" cy="1411797"/>
          </a:xfrm>
          <a:prstGeom prst="rect">
            <a:avLst/>
          </a:prstGeom>
        </p:spPr>
        <p:txBody>
          <a:bodyPr wrap="square">
            <a:spAutoFit/>
          </a:bodyPr>
          <a:lstStyle/>
          <a:p>
            <a:pPr algn="just">
              <a:lnSpc>
                <a:spcPct val="115000"/>
              </a:lnSpc>
              <a:spcAft>
                <a:spcPts val="0"/>
              </a:spcAft>
            </a:pPr>
            <a:endParaRPr lang="en-IN" dirty="0">
              <a:latin typeface="Times New Roman" pitchFamily="18" charset="0"/>
              <a:ea typeface="Times New Roman" panose="02020603050405020304" pitchFamily="18" charset="0"/>
              <a:cs typeface="Times New Roman" pitchFamily="18" charset="0"/>
            </a:endParaRPr>
          </a:p>
          <a:p>
            <a:pPr algn="just">
              <a:lnSpc>
                <a:spcPct val="115000"/>
              </a:lnSpc>
              <a:spcAft>
                <a:spcPts val="0"/>
              </a:spcAft>
            </a:pPr>
            <a:endParaRPr lang="en-IN" sz="2000" dirty="0">
              <a:effectLst/>
              <a:latin typeface="Times New Roman" panose="02020603050405020304" pitchFamily="18" charset="0"/>
              <a:ea typeface="Times New Roman" panose="02020603050405020304" pitchFamily="18" charset="0"/>
            </a:endParaRPr>
          </a:p>
          <a:p>
            <a:pPr algn="just">
              <a:lnSpc>
                <a:spcPct val="115000"/>
              </a:lnSpc>
              <a:spcAft>
                <a:spcPts val="0"/>
              </a:spcAft>
            </a:pPr>
            <a:endParaRPr lang="en-IN" sz="2000" dirty="0">
              <a:effectLst/>
              <a:latin typeface="Times New Roman" panose="02020603050405020304" pitchFamily="18" charset="0"/>
              <a:ea typeface="Times New Roman" panose="02020603050405020304" pitchFamily="18" charset="0"/>
            </a:endParaRPr>
          </a:p>
          <a:p>
            <a:pPr algn="just">
              <a:lnSpc>
                <a:spcPct val="115000"/>
              </a:lnSpc>
              <a:spcAft>
                <a:spcPts val="0"/>
              </a:spcAft>
            </a:pPr>
            <a:endParaRPr lang="en-IN"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3E0D3909-F683-406B-B2B0-663C3E467B45}"/>
              </a:ext>
            </a:extLst>
          </p:cNvPr>
          <p:cNvSpPr txBox="1"/>
          <p:nvPr/>
        </p:nvSpPr>
        <p:spPr>
          <a:xfrm>
            <a:off x="395537" y="857232"/>
            <a:ext cx="8248428" cy="336656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When the zeolite is saturated i.e., when all the sodium ions have been used up and replaced by calcium and magnesium ions, it is regenerated by treatment with concentrated brine (10% NaCl) solution.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sodium salt of zeolite is formed, while the calcium and magnesium ions are forced out of the zeolite. Sodium thus formed, can be reused for softening the hard water.</a:t>
            </a:r>
          </a:p>
          <a:p>
            <a:pPr algn="just">
              <a:lnSpc>
                <a:spcPct val="150000"/>
              </a:lnSpc>
            </a:pPr>
            <a:r>
              <a:rPr lang="en-US" b="1" dirty="0">
                <a:latin typeface="Times New Roman" panose="02020603050405020304" pitchFamily="18" charset="0"/>
                <a:cs typeface="Times New Roman" panose="02020603050405020304" pitchFamily="18" charset="0"/>
              </a:rPr>
              <a:t>Regeneration Reaction</a:t>
            </a:r>
          </a:p>
          <a:p>
            <a:pPr algn="just">
              <a:lnSpc>
                <a:spcPct val="150000"/>
              </a:lnSpc>
            </a:pPr>
            <a:endParaRPr lang="en-US"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839DC30D-6498-4000-B424-6A5B0B6800BB}"/>
              </a:ext>
            </a:extLst>
          </p:cNvPr>
          <p:cNvPicPr>
            <a:picLocks noChangeAspect="1"/>
          </p:cNvPicPr>
          <p:nvPr/>
        </p:nvPicPr>
        <p:blipFill>
          <a:blip r:embed="rId2"/>
          <a:stretch>
            <a:fillRect/>
          </a:stretch>
        </p:blipFill>
        <p:spPr>
          <a:xfrm>
            <a:off x="1763688" y="3861048"/>
            <a:ext cx="5832647" cy="2088232"/>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1"/>
          </p:nvPr>
        </p:nvSpPr>
        <p:spPr/>
        <p:txBody>
          <a:bodyPr/>
          <a:lstStyle/>
          <a:p>
            <a:fld id="{F00CCFC0-EE46-4581-A9FA-CADD25A9AE00}" type="datetime1">
              <a:rPr lang="en-IN" smtClean="0">
                <a:latin typeface="Times New Roman" pitchFamily="18" charset="0"/>
                <a:cs typeface="Times New Roman" pitchFamily="18" charset="0"/>
              </a:rPr>
              <a:pPr/>
              <a:t>15-04-22</a:t>
            </a:fld>
            <a:endParaRPr lang="en-IN" dirty="0">
              <a:latin typeface="Times New Roman" pitchFamily="18" charset="0"/>
              <a:cs typeface="Times New Roman" pitchFamily="18" charset="0"/>
            </a:endParaRPr>
          </a:p>
        </p:txBody>
      </p:sp>
      <p:sp>
        <p:nvSpPr>
          <p:cNvPr id="3" name="Footer Placeholder 2"/>
          <p:cNvSpPr>
            <a:spLocks noGrp="1"/>
          </p:cNvSpPr>
          <p:nvPr>
            <p:ph type="ftr" sz="quarter" idx="12"/>
          </p:nvPr>
        </p:nvSpPr>
        <p:spPr/>
        <p:txBody>
          <a:bodyPr/>
          <a:lstStyle/>
          <a:p>
            <a:r>
              <a:rPr lang="en-US" dirty="0">
                <a:latin typeface="Times New Roman" pitchFamily="18" charset="0"/>
                <a:cs typeface="Times New Roman" pitchFamily="18" charset="0"/>
              </a:rPr>
              <a:t>K Prajna Bharathi</a:t>
            </a:r>
            <a:endParaRPr lang="en-IN" dirty="0">
              <a:latin typeface="Times New Roman" pitchFamily="18" charset="0"/>
              <a:cs typeface="Times New Roman" pitchFamily="18" charset="0"/>
            </a:endParaRPr>
          </a:p>
        </p:txBody>
      </p:sp>
      <p:sp>
        <p:nvSpPr>
          <p:cNvPr id="4" name="Rectangle 3">
            <a:extLst>
              <a:ext uri="{FF2B5EF4-FFF2-40B4-BE49-F238E27FC236}">
                <a16:creationId xmlns:a16="http://schemas.microsoft.com/office/drawing/2014/main" id="{A10BA0A0-1F19-46DB-8196-DF50B2A66E3A}"/>
              </a:ext>
            </a:extLst>
          </p:cNvPr>
          <p:cNvSpPr/>
          <p:nvPr/>
        </p:nvSpPr>
        <p:spPr>
          <a:xfrm>
            <a:off x="539552" y="764704"/>
            <a:ext cx="8208912" cy="8459880"/>
          </a:xfrm>
          <a:prstGeom prst="rect">
            <a:avLst/>
          </a:prstGeom>
        </p:spPr>
        <p:txBody>
          <a:bodyPr wrap="square">
            <a:spAutoFit/>
          </a:bodyPr>
          <a:lstStyle/>
          <a:p>
            <a:pPr algn="just">
              <a:lnSpc>
                <a:spcPct val="150000"/>
              </a:lnSpc>
            </a:pPr>
            <a:r>
              <a:rPr lang="en-US" sz="2000" b="1" dirty="0">
                <a:latin typeface="Times New Roman" panose="02020603050405020304" pitchFamily="18" charset="0"/>
                <a:cs typeface="Times New Roman" panose="02020603050405020304" pitchFamily="18" charset="0"/>
              </a:rPr>
              <a:t>Ion-exchange Process (Demineralization/Deionization Process</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itchFamily="18" charset="0"/>
            </a:endParaRPr>
          </a:p>
          <a:p>
            <a:pPr algn="just"/>
            <a:endParaRPr lang="en-IN" dirty="0">
              <a:latin typeface="Times New Roman" pitchFamily="18" charset="0"/>
              <a:cs typeface="Times New Roman" pitchFamily="18" charset="0"/>
            </a:endParaRPr>
          </a:p>
          <a:p>
            <a:pPr algn="just">
              <a:lnSpc>
                <a:spcPct val="150000"/>
              </a:lnSpc>
            </a:pPr>
            <a:r>
              <a:rPr lang="en-IN" dirty="0">
                <a:latin typeface="Times New Roman" pitchFamily="18" charset="0"/>
                <a:cs typeface="Times New Roman" pitchFamily="18" charset="0"/>
              </a:rPr>
              <a:t>The process involves the use of ion-exchange resins, such as polystyrene-divinylbenzene (PS-DVB) or polymethacrylic acid-divinylbenzene or phenol-formaldehyde polymer. </a:t>
            </a:r>
          </a:p>
          <a:p>
            <a:pPr algn="just">
              <a:lnSpc>
                <a:spcPct val="150000"/>
              </a:lnSpc>
            </a:pPr>
            <a:r>
              <a:rPr lang="en-IN" dirty="0">
                <a:latin typeface="Times New Roman" pitchFamily="18" charset="0"/>
                <a:cs typeface="Times New Roman" pitchFamily="18" charset="0"/>
              </a:rPr>
              <a:t>The ion-exchange resins are of two types, based on the functional group,</a:t>
            </a:r>
          </a:p>
          <a:p>
            <a:pPr algn="just">
              <a:lnSpc>
                <a:spcPct val="150000"/>
              </a:lnSpc>
            </a:pPr>
            <a:r>
              <a:rPr lang="en-IN" dirty="0">
                <a:latin typeface="Times New Roman" pitchFamily="18" charset="0"/>
                <a:cs typeface="Times New Roman" pitchFamily="18" charset="0"/>
              </a:rPr>
              <a:t>(</a:t>
            </a:r>
            <a:r>
              <a:rPr lang="en-IN" dirty="0" err="1">
                <a:latin typeface="Times New Roman" pitchFamily="18" charset="0"/>
                <a:cs typeface="Times New Roman" pitchFamily="18" charset="0"/>
              </a:rPr>
              <a:t>i</a:t>
            </a:r>
            <a:r>
              <a:rPr lang="en-IN" dirty="0">
                <a:latin typeface="Times New Roman" pitchFamily="18" charset="0"/>
                <a:cs typeface="Times New Roman" pitchFamily="18" charset="0"/>
              </a:rPr>
              <a:t>) Cation-exchange resins</a:t>
            </a:r>
          </a:p>
          <a:p>
            <a:pPr algn="just">
              <a:lnSpc>
                <a:spcPct val="150000"/>
              </a:lnSpc>
            </a:pPr>
            <a:r>
              <a:rPr lang="en-IN" dirty="0">
                <a:latin typeface="Times New Roman" pitchFamily="18" charset="0"/>
                <a:cs typeface="Times New Roman" pitchFamily="18" charset="0"/>
              </a:rPr>
              <a:t>(ii) Anion-exchange resins</a:t>
            </a:r>
          </a:p>
          <a:p>
            <a:pPr algn="just">
              <a:lnSpc>
                <a:spcPct val="150000"/>
              </a:lnSpc>
            </a:pPr>
            <a:r>
              <a:rPr lang="en-US" dirty="0">
                <a:latin typeface="Times New Roman" pitchFamily="18" charset="0"/>
                <a:cs typeface="Times New Roman" pitchFamily="18" charset="0"/>
              </a:rPr>
              <a:t>The functional groups of cation-exchange resins are the acidic groups such as sulphonic acid </a:t>
            </a:r>
            <a:r>
              <a:rPr lang="en-US" sz="1800" dirty="0">
                <a:effectLst/>
                <a:latin typeface="Calibri" panose="020F0502020204030204" pitchFamily="34" charset="0"/>
                <a:ea typeface="Calibri" panose="020F0502020204030204" pitchFamily="34" charset="0"/>
                <a:cs typeface="Times New Roman" panose="02020603050405020304" pitchFamily="18" charset="0"/>
              </a:rPr>
              <a:t>(SO</a:t>
            </a:r>
            <a:r>
              <a:rPr lang="en-US" sz="1800" baseline="-25000" dirty="0">
                <a:effectLst/>
                <a:latin typeface="Calibri" panose="020F0502020204030204" pitchFamily="34" charset="0"/>
                <a:ea typeface="Calibri" panose="020F0502020204030204" pitchFamily="34" charset="0"/>
                <a:cs typeface="Times New Roman" panose="02020603050405020304" pitchFamily="18" charset="0"/>
              </a:rPr>
              <a:t>3 </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H</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dirty="0">
                <a:latin typeface="Times New Roman" pitchFamily="18" charset="0"/>
                <a:cs typeface="Times New Roman" pitchFamily="18" charset="0"/>
              </a:rPr>
              <a:t>or carboxyl </a:t>
            </a:r>
            <a:r>
              <a:rPr lang="en-US" sz="1800" dirty="0">
                <a:effectLst/>
                <a:latin typeface="Calibri" panose="020F0502020204030204" pitchFamily="34" charset="0"/>
                <a:ea typeface="Calibri" panose="020F0502020204030204" pitchFamily="34" charset="0"/>
                <a:cs typeface="Times New Roman" panose="02020603050405020304" pitchFamily="18" charset="0"/>
              </a:rPr>
              <a:t>(– COO</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a:effectLst/>
                <a:latin typeface="Calibri" panose="020F0502020204030204" pitchFamily="34" charset="0"/>
                <a:ea typeface="Calibri" panose="020F0502020204030204" pitchFamily="34" charset="0"/>
                <a:cs typeface="Times New Roman" panose="02020603050405020304" pitchFamily="18" charset="0"/>
              </a:rPr>
              <a:t>H</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IN" dirty="0">
                <a:latin typeface="Calibri" panose="020F0502020204030204" pitchFamily="34" charset="0"/>
                <a:ea typeface="Calibri" panose="020F0502020204030204" pitchFamily="34" charset="0"/>
                <a:cs typeface="Times New Roman" panose="02020603050405020304" pitchFamily="18" charset="0"/>
              </a:rPr>
              <a:t> </a:t>
            </a:r>
            <a:r>
              <a:rPr lang="en-US" dirty="0">
                <a:latin typeface="Times New Roman" pitchFamily="18" charset="0"/>
                <a:cs typeface="Times New Roman" pitchFamily="18" charset="0"/>
              </a:rPr>
              <a:t>to replace </a:t>
            </a:r>
            <a:r>
              <a:rPr lang="en-US" sz="1800" dirty="0">
                <a:effectLst/>
                <a:latin typeface="Calibri" panose="020F0502020204030204" pitchFamily="34" charset="0"/>
                <a:ea typeface="Calibri" panose="020F0502020204030204" pitchFamily="34" charset="0"/>
                <a:cs typeface="Times New Roman" panose="02020603050405020304" pitchFamily="18" charset="0"/>
              </a:rPr>
              <a:t>H</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a:t>
            </a:r>
            <a:r>
              <a:rPr lang="en-IN" dirty="0">
                <a:latin typeface="Calibri" panose="020F0502020204030204" pitchFamily="34" charset="0"/>
                <a:ea typeface="Calibri" panose="020F0502020204030204" pitchFamily="34" charset="0"/>
                <a:cs typeface="Times New Roman" panose="02020603050405020304" pitchFamily="18" charset="0"/>
              </a:rPr>
              <a:t> </a:t>
            </a:r>
            <a:r>
              <a:rPr lang="en-US" dirty="0">
                <a:latin typeface="Times New Roman" pitchFamily="18" charset="0"/>
                <a:cs typeface="Times New Roman" pitchFamily="18" charset="0"/>
              </a:rPr>
              <a:t>ions for other cations in the water (such as </a:t>
            </a:r>
            <a:r>
              <a:rPr lang="en-US" sz="1800" dirty="0">
                <a:effectLst/>
                <a:latin typeface="Calibri" panose="020F0502020204030204" pitchFamily="34" charset="0"/>
                <a:ea typeface="Calibri" panose="020F0502020204030204" pitchFamily="34" charset="0"/>
                <a:cs typeface="Times New Roman" panose="02020603050405020304" pitchFamily="18" charset="0"/>
              </a:rPr>
              <a:t>Ca</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en-US" sz="1800" dirty="0">
                <a:effectLst/>
                <a:latin typeface="Calibri" panose="020F0502020204030204" pitchFamily="34" charset="0"/>
                <a:ea typeface="Calibri" panose="020F0502020204030204" pitchFamily="34" charset="0"/>
                <a:cs typeface="Times New Roman" panose="02020603050405020304" pitchFamily="18" charset="0"/>
              </a:rPr>
              <a:t>, Mg</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en-US" sz="1800" dirty="0">
                <a:effectLst/>
                <a:latin typeface="Calibri" panose="020F0502020204030204" pitchFamily="34" charset="0"/>
                <a:ea typeface="Calibri" panose="020F0502020204030204" pitchFamily="34" charset="0"/>
                <a:cs typeface="Times New Roman" panose="02020603050405020304" pitchFamily="18" charset="0"/>
              </a:rPr>
              <a:t>,Na</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a:p>
            <a:pPr algn="just"/>
            <a:endParaRPr lang="en-IN" b="1" dirty="0">
              <a:latin typeface="Times New Roman" pitchFamily="18" charset="0"/>
              <a:cs typeface="Times New Roman" pitchFamily="18" charset="0"/>
            </a:endParaRPr>
          </a:p>
          <a:p>
            <a:pPr algn="just"/>
            <a:endParaRPr lang="en-IN" b="1" dirty="0">
              <a:latin typeface="Times New Roman" pitchFamily="18" charset="0"/>
              <a:cs typeface="Times New Roman" pitchFamily="18" charset="0"/>
            </a:endParaRPr>
          </a:p>
          <a:p>
            <a:pPr algn="just"/>
            <a:endParaRPr lang="en-IN" b="1" dirty="0">
              <a:latin typeface="Times New Roman" pitchFamily="18" charset="0"/>
              <a:cs typeface="Times New Roman" pitchFamily="18" charset="0"/>
            </a:endParaRPr>
          </a:p>
          <a:p>
            <a:pPr algn="just"/>
            <a:endParaRPr lang="en-IN" b="1" dirty="0">
              <a:latin typeface="Times New Roman" pitchFamily="18" charset="0"/>
              <a:cs typeface="Times New Roman" pitchFamily="18" charset="0"/>
            </a:endParaRPr>
          </a:p>
          <a:p>
            <a:pPr algn="just"/>
            <a:endParaRPr lang="en-IN" b="1" dirty="0">
              <a:latin typeface="Times New Roman" pitchFamily="18" charset="0"/>
              <a:cs typeface="Times New Roman" pitchFamily="18" charset="0"/>
            </a:endParaRPr>
          </a:p>
          <a:p>
            <a:pPr algn="just"/>
            <a:endParaRPr lang="en-IN" b="1" dirty="0">
              <a:latin typeface="Times New Roman" pitchFamily="18" charset="0"/>
              <a:cs typeface="Times New Roman" pitchFamily="18" charset="0"/>
            </a:endParaRPr>
          </a:p>
          <a:p>
            <a:pPr algn="just">
              <a:lnSpc>
                <a:spcPct val="115000"/>
              </a:lnSpc>
              <a:spcAft>
                <a:spcPts val="0"/>
              </a:spcAft>
            </a:pPr>
            <a:endParaRPr lang="en-IN" dirty="0">
              <a:effectLst/>
              <a:latin typeface="Times New Roman" pitchFamily="18" charset="0"/>
              <a:ea typeface="Times New Roman" panose="02020603050405020304" pitchFamily="18" charset="0"/>
              <a:cs typeface="Times New Roman" pitchFamily="18" charset="0"/>
            </a:endParaRPr>
          </a:p>
          <a:p>
            <a:pPr algn="just">
              <a:lnSpc>
                <a:spcPct val="115000"/>
              </a:lnSpc>
              <a:spcAft>
                <a:spcPts val="0"/>
              </a:spcAft>
            </a:pPr>
            <a:endParaRPr lang="en-IN" sz="2000" dirty="0">
              <a:latin typeface="Times New Roman" panose="02020603050405020304" pitchFamily="18" charset="0"/>
              <a:ea typeface="Times New Roman" panose="02020603050405020304" pitchFamily="18" charset="0"/>
            </a:endParaRPr>
          </a:p>
          <a:p>
            <a:pPr algn="just">
              <a:lnSpc>
                <a:spcPct val="115000"/>
              </a:lnSpc>
              <a:spcAft>
                <a:spcPts val="0"/>
              </a:spcAft>
            </a:pPr>
            <a:endParaRPr lang="en-IN" sz="2000" dirty="0">
              <a:effectLst/>
              <a:latin typeface="Times New Roman" panose="02020603050405020304" pitchFamily="18" charset="0"/>
              <a:ea typeface="Times New Roman" panose="02020603050405020304" pitchFamily="18" charset="0"/>
            </a:endParaRPr>
          </a:p>
          <a:p>
            <a:pPr algn="just">
              <a:lnSpc>
                <a:spcPct val="115000"/>
              </a:lnSpc>
              <a:spcAft>
                <a:spcPts val="0"/>
              </a:spcAft>
            </a:pPr>
            <a:endParaRPr lang="en-IN" sz="2000" dirty="0">
              <a:effectLst/>
              <a:latin typeface="Times New Roman" panose="02020603050405020304" pitchFamily="18" charset="0"/>
              <a:ea typeface="Times New Roman" panose="02020603050405020304" pitchFamily="18" charset="0"/>
            </a:endParaRPr>
          </a:p>
          <a:p>
            <a:pPr algn="just">
              <a:lnSpc>
                <a:spcPct val="115000"/>
              </a:lnSpc>
              <a:spcAft>
                <a:spcPts val="0"/>
              </a:spcAft>
            </a:pPr>
            <a:endParaRPr lang="en-IN"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1"/>
          </p:nvPr>
        </p:nvSpPr>
        <p:spPr/>
        <p:txBody>
          <a:bodyPr/>
          <a:lstStyle/>
          <a:p>
            <a:fld id="{F00CCFC0-EE46-4581-A9FA-CADD25A9AE00}" type="datetime1">
              <a:rPr lang="en-IN" smtClean="0">
                <a:latin typeface="Times New Roman" pitchFamily="18" charset="0"/>
                <a:cs typeface="Times New Roman" pitchFamily="18" charset="0"/>
              </a:rPr>
              <a:pPr/>
              <a:t>15-04-22</a:t>
            </a:fld>
            <a:endParaRPr lang="en-IN" dirty="0">
              <a:latin typeface="Times New Roman" pitchFamily="18" charset="0"/>
              <a:cs typeface="Times New Roman" pitchFamily="18" charset="0"/>
            </a:endParaRPr>
          </a:p>
        </p:txBody>
      </p:sp>
      <p:sp>
        <p:nvSpPr>
          <p:cNvPr id="3" name="Footer Placeholder 2"/>
          <p:cNvSpPr>
            <a:spLocks noGrp="1"/>
          </p:cNvSpPr>
          <p:nvPr>
            <p:ph type="ftr" sz="quarter" idx="12"/>
          </p:nvPr>
        </p:nvSpPr>
        <p:spPr/>
        <p:txBody>
          <a:bodyPr/>
          <a:lstStyle/>
          <a:p>
            <a:r>
              <a:rPr lang="en-US" dirty="0">
                <a:latin typeface="Times New Roman" pitchFamily="18" charset="0"/>
                <a:cs typeface="Times New Roman" pitchFamily="18" charset="0"/>
              </a:rPr>
              <a:t>K Prajna Bharathi</a:t>
            </a:r>
            <a:endParaRPr lang="en-IN" dirty="0">
              <a:latin typeface="Times New Roman" pitchFamily="18" charset="0"/>
              <a:cs typeface="Times New Roman" pitchFamily="18" charset="0"/>
            </a:endParaRPr>
          </a:p>
        </p:txBody>
      </p:sp>
      <p:sp>
        <p:nvSpPr>
          <p:cNvPr id="6" name="TextBox 5">
            <a:extLst>
              <a:ext uri="{FF2B5EF4-FFF2-40B4-BE49-F238E27FC236}">
                <a16:creationId xmlns:a16="http://schemas.microsoft.com/office/drawing/2014/main" id="{69F58337-0A90-4CD0-912D-097CF1B5B650}"/>
              </a:ext>
            </a:extLst>
          </p:cNvPr>
          <p:cNvSpPr txBox="1"/>
          <p:nvPr/>
        </p:nvSpPr>
        <p:spPr>
          <a:xfrm>
            <a:off x="539552" y="980729"/>
            <a:ext cx="8208912" cy="923330"/>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cation-exchange resins are represented as RH, where R represents the resin network.</a:t>
            </a:r>
          </a:p>
          <a:p>
            <a:endParaRPr lang="en-IN"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D00E996C-D083-4B00-97CF-12501C709638}"/>
              </a:ext>
            </a:extLst>
          </p:cNvPr>
          <p:cNvPicPr>
            <a:picLocks noChangeAspect="1"/>
          </p:cNvPicPr>
          <p:nvPr/>
        </p:nvPicPr>
        <p:blipFill>
          <a:blip r:embed="rId2"/>
          <a:stretch>
            <a:fillRect/>
          </a:stretch>
        </p:blipFill>
        <p:spPr>
          <a:xfrm>
            <a:off x="2339752" y="1710666"/>
            <a:ext cx="3888432" cy="386786"/>
          </a:xfrm>
          <a:prstGeom prst="rect">
            <a:avLst/>
          </a:prstGeom>
        </p:spPr>
      </p:pic>
      <p:sp>
        <p:nvSpPr>
          <p:cNvPr id="10" name="TextBox 9">
            <a:extLst>
              <a:ext uri="{FF2B5EF4-FFF2-40B4-BE49-F238E27FC236}">
                <a16:creationId xmlns:a16="http://schemas.microsoft.com/office/drawing/2014/main" id="{794DED92-87C0-4DED-9140-61F7EC8DF779}"/>
              </a:ext>
            </a:extLst>
          </p:cNvPr>
          <p:cNvSpPr txBox="1"/>
          <p:nvPr/>
        </p:nvSpPr>
        <p:spPr>
          <a:xfrm>
            <a:off x="539552" y="2348879"/>
            <a:ext cx="8352928" cy="5632311"/>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Following the treatment of water with cation-exchange resin, the liberated </a:t>
            </a:r>
            <a:r>
              <a:rPr lang="en-US" sz="1800" dirty="0">
                <a:effectLst/>
                <a:latin typeface="Calibri" panose="020F0502020204030204" pitchFamily="34" charset="0"/>
                <a:ea typeface="Calibri" panose="020F0502020204030204" pitchFamily="34" charset="0"/>
                <a:cs typeface="Times New Roman" panose="02020603050405020304" pitchFamily="18" charset="0"/>
              </a:rPr>
              <a:t>H</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ions in water will associate with anions in water, resulting in the formation of acidic water.</a:t>
            </a:r>
          </a:p>
          <a:p>
            <a:pPr algn="just"/>
            <a:r>
              <a:rPr lang="en-US" dirty="0">
                <a:latin typeface="Times New Roman" panose="02020603050405020304" pitchFamily="18" charset="0"/>
                <a:cs typeface="Times New Roman" panose="02020603050405020304" pitchFamily="18" charset="0"/>
              </a:rPr>
              <a:t>The acidic water is neutralized or treated with anion-exchange resin to remove the anions (such as </a:t>
            </a:r>
            <a:r>
              <a:rPr lang="en-US" sz="1800" dirty="0">
                <a:effectLst/>
                <a:latin typeface="Calibri" panose="020F0502020204030204" pitchFamily="34" charset="0"/>
                <a:ea typeface="Calibri" panose="020F0502020204030204" pitchFamily="34" charset="0"/>
                <a:cs typeface="Times New Roman" panose="02020603050405020304" pitchFamily="18" charset="0"/>
              </a:rPr>
              <a:t>Cl</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a:effectLst/>
                <a:latin typeface="Calibri" panose="020F0502020204030204" pitchFamily="34" charset="0"/>
                <a:ea typeface="Calibri" panose="020F0502020204030204" pitchFamily="34" charset="0"/>
                <a:cs typeface="Times New Roman" panose="02020603050405020304" pitchFamily="18" charset="0"/>
              </a:rPr>
              <a:t>,SO</a:t>
            </a:r>
            <a:r>
              <a:rPr lang="en-US" sz="1800" baseline="-25000" dirty="0">
                <a:effectLst/>
                <a:latin typeface="Calibri" panose="020F0502020204030204" pitchFamily="34" charset="0"/>
                <a:ea typeface="Calibri" panose="020F0502020204030204" pitchFamily="34" charset="0"/>
                <a:cs typeface="Times New Roman" panose="02020603050405020304" pitchFamily="18" charset="0"/>
              </a:rPr>
              <a:t>4</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en-US" sz="1800" dirty="0">
                <a:effectLst/>
                <a:latin typeface="Calibri" panose="020F0502020204030204" pitchFamily="34" charset="0"/>
                <a:ea typeface="Calibri" panose="020F0502020204030204" pitchFamily="34" charset="0"/>
                <a:cs typeface="Times New Roman" panose="02020603050405020304" pitchFamily="18" charset="0"/>
              </a:rPr>
              <a:t> , HCO</a:t>
            </a:r>
            <a:r>
              <a:rPr lang="en-US" sz="1800" baseline="-25000" dirty="0">
                <a:effectLst/>
                <a:latin typeface="Calibri" panose="020F0502020204030204" pitchFamily="34" charset="0"/>
                <a:ea typeface="Calibri" panose="020F0502020204030204" pitchFamily="34" charset="0"/>
                <a:cs typeface="Times New Roman" panose="02020603050405020304" pitchFamily="18" charset="0"/>
              </a:rPr>
              <a:t>3</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and release the </a:t>
            </a:r>
            <a:r>
              <a:rPr lang="en-US" sz="1800" dirty="0">
                <a:effectLst/>
                <a:latin typeface="Calibri" panose="020F0502020204030204" pitchFamily="34" charset="0"/>
                <a:ea typeface="Calibri" panose="020F0502020204030204" pitchFamily="34" charset="0"/>
                <a:cs typeface="Times New Roman" panose="02020603050405020304" pitchFamily="18" charset="0"/>
              </a:rPr>
              <a:t>OH</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ions.</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a:t>
            </a:r>
            <a:r>
              <a:rPr lang="en-US" sz="1800" dirty="0">
                <a:effectLst/>
                <a:latin typeface="Calibri" panose="020F0502020204030204" pitchFamily="34" charset="0"/>
                <a:ea typeface="Calibri" panose="020F0502020204030204" pitchFamily="34" charset="0"/>
                <a:cs typeface="Times New Roman" panose="02020603050405020304" pitchFamily="18" charset="0"/>
              </a:rPr>
              <a:t>H</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ions and </a:t>
            </a:r>
            <a:r>
              <a:rPr lang="en-US" sz="1800" dirty="0">
                <a:effectLst/>
                <a:latin typeface="Calibri" panose="020F0502020204030204" pitchFamily="34" charset="0"/>
                <a:ea typeface="Calibri" panose="020F0502020204030204" pitchFamily="34" charset="0"/>
                <a:cs typeface="Times New Roman" panose="02020603050405020304" pitchFamily="18" charset="0"/>
              </a:rPr>
              <a:t>OH</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ions formed from cation and anion exchange resins combine to form water.</a:t>
            </a:r>
          </a:p>
          <a:p>
            <a:pPr algn="just"/>
            <a:r>
              <a:rPr lang="en-US" dirty="0">
                <a:latin typeface="Times New Roman" panose="02020603050405020304" pitchFamily="18" charset="0"/>
                <a:cs typeface="Times New Roman" panose="02020603050405020304" pitchFamily="18" charset="0"/>
              </a:rPr>
              <a:t>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Water, thus formed is called demineralized/deionized water, which is free from cations and anions</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C3266168-1E86-41E6-9DB6-B1662EE0F84B}"/>
              </a:ext>
            </a:extLst>
          </p:cNvPr>
          <p:cNvPicPr>
            <a:picLocks noChangeAspect="1"/>
          </p:cNvPicPr>
          <p:nvPr/>
        </p:nvPicPr>
        <p:blipFill>
          <a:blip r:embed="rId3"/>
          <a:stretch>
            <a:fillRect/>
          </a:stretch>
        </p:blipFill>
        <p:spPr>
          <a:xfrm>
            <a:off x="1764567" y="4020080"/>
            <a:ext cx="4895665" cy="387950"/>
          </a:xfrm>
          <a:prstGeom prst="rect">
            <a:avLst/>
          </a:prstGeom>
        </p:spPr>
      </p:pic>
      <p:pic>
        <p:nvPicPr>
          <p:cNvPr id="14" name="Picture 13">
            <a:extLst>
              <a:ext uri="{FF2B5EF4-FFF2-40B4-BE49-F238E27FC236}">
                <a16:creationId xmlns:a16="http://schemas.microsoft.com/office/drawing/2014/main" id="{0489C3F2-7D3C-43AF-952F-1D291DF74E4D}"/>
              </a:ext>
            </a:extLst>
          </p:cNvPr>
          <p:cNvPicPr>
            <a:picLocks noChangeAspect="1"/>
          </p:cNvPicPr>
          <p:nvPr/>
        </p:nvPicPr>
        <p:blipFill>
          <a:blip r:embed="rId4"/>
          <a:stretch>
            <a:fillRect/>
          </a:stretch>
        </p:blipFill>
        <p:spPr>
          <a:xfrm>
            <a:off x="2483768" y="5388233"/>
            <a:ext cx="3888432" cy="273016"/>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1"/>
          </p:nvPr>
        </p:nvSpPr>
        <p:spPr/>
        <p:txBody>
          <a:bodyPr/>
          <a:lstStyle/>
          <a:p>
            <a:fld id="{F00CCFC0-EE46-4581-A9FA-CADD25A9AE00}" type="datetime1">
              <a:rPr lang="en-IN" smtClean="0">
                <a:latin typeface="Times New Roman" pitchFamily="18" charset="0"/>
                <a:cs typeface="Times New Roman" pitchFamily="18" charset="0"/>
              </a:rPr>
              <a:pPr/>
              <a:t>15-04-22</a:t>
            </a:fld>
            <a:endParaRPr lang="en-IN" dirty="0">
              <a:latin typeface="Times New Roman" pitchFamily="18" charset="0"/>
              <a:cs typeface="Times New Roman" pitchFamily="18" charset="0"/>
            </a:endParaRPr>
          </a:p>
        </p:txBody>
      </p:sp>
      <p:sp>
        <p:nvSpPr>
          <p:cNvPr id="3" name="Footer Placeholder 2"/>
          <p:cNvSpPr>
            <a:spLocks noGrp="1"/>
          </p:cNvSpPr>
          <p:nvPr>
            <p:ph type="ftr" sz="quarter" idx="12"/>
          </p:nvPr>
        </p:nvSpPr>
        <p:spPr/>
        <p:txBody>
          <a:bodyPr/>
          <a:lstStyle/>
          <a:p>
            <a:r>
              <a:rPr lang="en-US" dirty="0">
                <a:latin typeface="Times New Roman" pitchFamily="18" charset="0"/>
                <a:cs typeface="Times New Roman" pitchFamily="18" charset="0"/>
              </a:rPr>
              <a:t>K Prajna Bharathi</a:t>
            </a:r>
            <a:endParaRPr lang="en-IN" dirty="0">
              <a:latin typeface="Times New Roman" pitchFamily="18" charset="0"/>
              <a:cs typeface="Times New Roman" pitchFamily="18" charset="0"/>
            </a:endParaRPr>
          </a:p>
        </p:txBody>
      </p:sp>
      <p:sp>
        <p:nvSpPr>
          <p:cNvPr id="4" name="Rectangle 3"/>
          <p:cNvSpPr/>
          <p:nvPr/>
        </p:nvSpPr>
        <p:spPr>
          <a:xfrm>
            <a:off x="323528" y="692696"/>
            <a:ext cx="7920880" cy="5955476"/>
          </a:xfrm>
          <a:prstGeom prst="rect">
            <a:avLst/>
          </a:prstGeom>
        </p:spPr>
        <p:txBody>
          <a:bodyPr wrap="square">
            <a:spAutoFit/>
          </a:bodyPr>
          <a:lstStyle/>
          <a:p>
            <a:pPr algn="just">
              <a:lnSpc>
                <a:spcPct val="150000"/>
              </a:lnSpc>
            </a:pPr>
            <a:r>
              <a:rPr lang="en-US" sz="2000" b="1" dirty="0">
                <a:latin typeface="Times New Roman" pitchFamily="18" charset="0"/>
                <a:cs typeface="Times New Roman" pitchFamily="18" charset="0"/>
              </a:rPr>
              <a:t>Apparatus</a:t>
            </a:r>
          </a:p>
          <a:p>
            <a:pPr marL="285750" indent="-285750" algn="just">
              <a:lnSpc>
                <a:spcPct val="150000"/>
              </a:lnSpc>
              <a:buFont typeface="Arial" panose="020B0604020202020204" pitchFamily="34" charset="0"/>
              <a:buChar char="•"/>
            </a:pPr>
            <a:r>
              <a:rPr lang="en-US" dirty="0">
                <a:latin typeface="Times New Roman" pitchFamily="18" charset="0"/>
                <a:cs typeface="Times New Roman" pitchFamily="18" charset="0"/>
              </a:rPr>
              <a:t>The apparatus for demineralization of hardwater by ion exchangers consists of two cylindrical tanks, both interconnected with a pipe. </a:t>
            </a:r>
          </a:p>
          <a:p>
            <a:pPr marL="285750" indent="-285750" algn="just">
              <a:lnSpc>
                <a:spcPct val="150000"/>
              </a:lnSpc>
              <a:buFont typeface="Arial" panose="020B0604020202020204" pitchFamily="34" charset="0"/>
              <a:buChar char="•"/>
            </a:pPr>
            <a:r>
              <a:rPr lang="en-US" dirty="0">
                <a:latin typeface="Times New Roman" pitchFamily="18" charset="0"/>
                <a:cs typeface="Times New Roman" pitchFamily="18" charset="0"/>
              </a:rPr>
              <a:t>One of the tanks contains cation exchange bed, while the other tank has anion exchange bed. </a:t>
            </a:r>
          </a:p>
          <a:p>
            <a:pPr marL="285750" indent="-285750" algn="just">
              <a:lnSpc>
                <a:spcPct val="150000"/>
              </a:lnSpc>
              <a:buFont typeface="Arial" panose="020B0604020202020204" pitchFamily="34" charset="0"/>
              <a:buChar char="•"/>
            </a:pPr>
            <a:r>
              <a:rPr lang="en-US" dirty="0">
                <a:latin typeface="Times New Roman" pitchFamily="18" charset="0"/>
                <a:cs typeface="Times New Roman" pitchFamily="18" charset="0"/>
              </a:rPr>
              <a:t>The hard water (raw water) is allowed to pass through the inlet pipe to cation exchange bed. </a:t>
            </a:r>
          </a:p>
          <a:p>
            <a:pPr algn="just">
              <a:lnSpc>
                <a:spcPct val="150000"/>
              </a:lnSpc>
            </a:pPr>
            <a:endParaRPr lang="en-US"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id="{375E4140-3F27-44B4-A660-4FDB1D83F759}"/>
              </a:ext>
            </a:extLst>
          </p:cNvPr>
          <p:cNvPicPr>
            <a:picLocks noChangeAspect="1"/>
          </p:cNvPicPr>
          <p:nvPr/>
        </p:nvPicPr>
        <p:blipFill>
          <a:blip r:embed="rId2"/>
          <a:stretch>
            <a:fillRect/>
          </a:stretch>
        </p:blipFill>
        <p:spPr>
          <a:xfrm>
            <a:off x="323528" y="3645023"/>
            <a:ext cx="8352928" cy="2638023"/>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1"/>
          </p:nvPr>
        </p:nvSpPr>
        <p:spPr/>
        <p:txBody>
          <a:bodyPr/>
          <a:lstStyle/>
          <a:p>
            <a:fld id="{F00CCFC0-EE46-4581-A9FA-CADD25A9AE00}" type="datetime1">
              <a:rPr lang="en-IN" smtClean="0">
                <a:latin typeface="Times New Roman" pitchFamily="18" charset="0"/>
                <a:cs typeface="Times New Roman" pitchFamily="18" charset="0"/>
              </a:rPr>
              <a:pPr/>
              <a:t>15-04-22</a:t>
            </a:fld>
            <a:endParaRPr lang="en-IN" dirty="0">
              <a:latin typeface="Times New Roman" pitchFamily="18" charset="0"/>
              <a:cs typeface="Times New Roman" pitchFamily="18" charset="0"/>
            </a:endParaRPr>
          </a:p>
        </p:txBody>
      </p:sp>
      <p:sp>
        <p:nvSpPr>
          <p:cNvPr id="3" name="Footer Placeholder 2"/>
          <p:cNvSpPr>
            <a:spLocks noGrp="1"/>
          </p:cNvSpPr>
          <p:nvPr>
            <p:ph type="ftr" sz="quarter" idx="12"/>
          </p:nvPr>
        </p:nvSpPr>
        <p:spPr/>
        <p:txBody>
          <a:bodyPr/>
          <a:lstStyle/>
          <a:p>
            <a:r>
              <a:rPr lang="en-US" dirty="0">
                <a:latin typeface="Times New Roman" pitchFamily="18" charset="0"/>
                <a:cs typeface="Times New Roman" pitchFamily="18" charset="0"/>
              </a:rPr>
              <a:t>K Prajna Bharathi</a:t>
            </a:r>
            <a:endParaRPr lang="en-IN" dirty="0">
              <a:latin typeface="Times New Roman" pitchFamily="18" charset="0"/>
              <a:cs typeface="Times New Roman" pitchFamily="18" charset="0"/>
            </a:endParaRPr>
          </a:p>
        </p:txBody>
      </p:sp>
      <p:sp>
        <p:nvSpPr>
          <p:cNvPr id="4" name="Rectangle 3"/>
          <p:cNvSpPr/>
          <p:nvPr/>
        </p:nvSpPr>
        <p:spPr>
          <a:xfrm>
            <a:off x="251520" y="836712"/>
            <a:ext cx="8352928" cy="5909310"/>
          </a:xfrm>
          <a:prstGeom prst="rect">
            <a:avLst/>
          </a:prstGeom>
        </p:spPr>
        <p:txBody>
          <a:bodyPr wrap="square">
            <a:spAutoFit/>
          </a:bodyPr>
          <a:lstStyle/>
          <a:p>
            <a:pPr algn="just"/>
            <a:r>
              <a:rPr lang="en-US" dirty="0">
                <a:latin typeface="Times New Roman" pitchFamily="18" charset="0"/>
                <a:cs typeface="Times New Roman" pitchFamily="18" charset="0"/>
              </a:rPr>
              <a:t>The following chemical reactions occur,</a:t>
            </a:r>
          </a:p>
          <a:p>
            <a:pPr algn="just"/>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The treated water is passed through anion exchange resin tank. The following chemical reactions occur,</a:t>
            </a:r>
          </a:p>
          <a:p>
            <a:pPr algn="just"/>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The H+ ions formed from cation exchanger treatment and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OH</a:t>
            </a:r>
            <a:r>
              <a:rPr lang="en-US" sz="1800" baseline="30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itchFamily="18" charset="0"/>
                <a:cs typeface="Times New Roman" pitchFamily="18" charset="0"/>
              </a:rPr>
              <a:t>ions from anion exchanger treatment combine to form water</a:t>
            </a:r>
          </a:p>
          <a:p>
            <a:pPr algn="just"/>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id="{C5D6D5E2-2BED-4CD6-96B1-27816CEC57C2}"/>
              </a:ext>
            </a:extLst>
          </p:cNvPr>
          <p:cNvPicPr>
            <a:picLocks noChangeAspect="1"/>
          </p:cNvPicPr>
          <p:nvPr/>
        </p:nvPicPr>
        <p:blipFill>
          <a:blip r:embed="rId2"/>
          <a:stretch>
            <a:fillRect/>
          </a:stretch>
        </p:blipFill>
        <p:spPr>
          <a:xfrm>
            <a:off x="2051720" y="1268760"/>
            <a:ext cx="4464496" cy="563152"/>
          </a:xfrm>
          <a:prstGeom prst="rect">
            <a:avLst/>
          </a:prstGeom>
        </p:spPr>
      </p:pic>
      <p:pic>
        <p:nvPicPr>
          <p:cNvPr id="8" name="Picture 7">
            <a:extLst>
              <a:ext uri="{FF2B5EF4-FFF2-40B4-BE49-F238E27FC236}">
                <a16:creationId xmlns:a16="http://schemas.microsoft.com/office/drawing/2014/main" id="{AE731B04-5D29-4B86-ADC4-8563C7C07D0B}"/>
              </a:ext>
            </a:extLst>
          </p:cNvPr>
          <p:cNvPicPr>
            <a:picLocks noChangeAspect="1"/>
          </p:cNvPicPr>
          <p:nvPr/>
        </p:nvPicPr>
        <p:blipFill>
          <a:blip r:embed="rId3"/>
          <a:stretch>
            <a:fillRect/>
          </a:stretch>
        </p:blipFill>
        <p:spPr>
          <a:xfrm>
            <a:off x="2040472" y="2908380"/>
            <a:ext cx="4608512" cy="740296"/>
          </a:xfrm>
          <a:prstGeom prst="rect">
            <a:avLst/>
          </a:prstGeom>
        </p:spPr>
      </p:pic>
      <p:pic>
        <p:nvPicPr>
          <p:cNvPr id="10" name="Picture 9">
            <a:extLst>
              <a:ext uri="{FF2B5EF4-FFF2-40B4-BE49-F238E27FC236}">
                <a16:creationId xmlns:a16="http://schemas.microsoft.com/office/drawing/2014/main" id="{17C70D5A-18AA-486A-A6FC-BD4B0648A800}"/>
              </a:ext>
            </a:extLst>
          </p:cNvPr>
          <p:cNvPicPr>
            <a:picLocks noChangeAspect="1"/>
          </p:cNvPicPr>
          <p:nvPr/>
        </p:nvPicPr>
        <p:blipFill>
          <a:blip r:embed="rId4"/>
          <a:stretch>
            <a:fillRect/>
          </a:stretch>
        </p:blipFill>
        <p:spPr>
          <a:xfrm>
            <a:off x="2699792" y="4725144"/>
            <a:ext cx="3960440" cy="812304"/>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1"/>
          </p:nvPr>
        </p:nvSpPr>
        <p:spPr/>
        <p:txBody>
          <a:bodyPr/>
          <a:lstStyle/>
          <a:p>
            <a:fld id="{F00CCFC0-EE46-4581-A9FA-CADD25A9AE00}" type="datetime1">
              <a:rPr lang="en-IN" smtClean="0">
                <a:latin typeface="Times New Roman" pitchFamily="18" charset="0"/>
                <a:cs typeface="Times New Roman" pitchFamily="18" charset="0"/>
              </a:rPr>
              <a:pPr/>
              <a:t>15-04-22</a:t>
            </a:fld>
            <a:endParaRPr lang="en-IN" dirty="0">
              <a:latin typeface="Times New Roman" pitchFamily="18" charset="0"/>
              <a:cs typeface="Times New Roman" pitchFamily="18" charset="0"/>
            </a:endParaRPr>
          </a:p>
        </p:txBody>
      </p:sp>
      <p:sp>
        <p:nvSpPr>
          <p:cNvPr id="3" name="Footer Placeholder 2"/>
          <p:cNvSpPr>
            <a:spLocks noGrp="1"/>
          </p:cNvSpPr>
          <p:nvPr>
            <p:ph type="ftr" sz="quarter" idx="12"/>
          </p:nvPr>
        </p:nvSpPr>
        <p:spPr/>
        <p:txBody>
          <a:bodyPr/>
          <a:lstStyle/>
          <a:p>
            <a:r>
              <a:rPr lang="en-US" dirty="0">
                <a:latin typeface="Times New Roman" pitchFamily="18" charset="0"/>
                <a:cs typeface="Times New Roman" pitchFamily="18" charset="0"/>
              </a:rPr>
              <a:t>K Prajna Bharathi</a:t>
            </a:r>
            <a:endParaRPr lang="en-IN" dirty="0">
              <a:latin typeface="Times New Roman" pitchFamily="18" charset="0"/>
              <a:cs typeface="Times New Roman" pitchFamily="18" charset="0"/>
            </a:endParaRPr>
          </a:p>
        </p:txBody>
      </p:sp>
      <p:sp>
        <p:nvSpPr>
          <p:cNvPr id="4" name="Rectangle 3"/>
          <p:cNvSpPr/>
          <p:nvPr/>
        </p:nvSpPr>
        <p:spPr>
          <a:xfrm>
            <a:off x="107504" y="836712"/>
            <a:ext cx="8712968" cy="4801314"/>
          </a:xfrm>
          <a:prstGeom prst="rect">
            <a:avLst/>
          </a:prstGeom>
        </p:spPr>
        <p:txBody>
          <a:bodyPr wrap="square">
            <a:spAutoFit/>
          </a:bodyPr>
          <a:lstStyle/>
          <a:p>
            <a:pPr algn="just">
              <a:lnSpc>
                <a:spcPct val="150000"/>
              </a:lnSpc>
            </a:pPr>
            <a:r>
              <a:rPr lang="en-US" dirty="0">
                <a:latin typeface="Times New Roman" pitchFamily="18" charset="0"/>
                <a:cs typeface="Times New Roman" pitchFamily="18" charset="0"/>
              </a:rPr>
              <a:t>When the cation exchange bed and anion exchange bed is saturated, the regeneration becomes necessary. The saturated cation exchange bed is regenerated by passing dilute hydrochloric acid or sulphuric acid solution (2% HCl or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t>
            </a:r>
            <a:r>
              <a:rPr lang="en-US" sz="1800" baseline="-25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SO</a:t>
            </a:r>
            <a:r>
              <a:rPr lang="en-US" sz="1800" baseline="-25000" dirty="0">
                <a:effectLst/>
                <a:latin typeface="Times New Roman" panose="02020603050405020304" pitchFamily="18" charset="0"/>
                <a:ea typeface="Calibri" panose="020F0502020204030204" pitchFamily="34" charset="0"/>
                <a:cs typeface="Times New Roman" panose="02020603050405020304" pitchFamily="18" charset="0"/>
              </a:rPr>
              <a:t>4</a:t>
            </a:r>
            <a:r>
              <a:rPr lang="en-US" dirty="0">
                <a:latin typeface="Times New Roman" pitchFamily="18" charset="0"/>
                <a:cs typeface="Times New Roman" pitchFamily="18" charset="0"/>
              </a:rPr>
              <a:t>).</a:t>
            </a:r>
          </a:p>
          <a:p>
            <a:pPr algn="just">
              <a:lnSpc>
                <a:spcPct val="150000"/>
              </a:lnSpc>
            </a:pPr>
            <a:r>
              <a:rPr lang="en-US" b="1" dirty="0">
                <a:latin typeface="Times New Roman" pitchFamily="18" charset="0"/>
                <a:cs typeface="Times New Roman" pitchFamily="18" charset="0"/>
              </a:rPr>
              <a:t>Regeneration reaction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50000"/>
              </a:lnSpc>
            </a:pPr>
            <a:endParaRPr lang="en-IN" dirty="0">
              <a:latin typeface="Calibri" panose="020F0502020204030204" pitchFamily="34" charset="0"/>
              <a:ea typeface="Calibri" panose="020F0502020204030204" pitchFamily="34" charset="0"/>
              <a:cs typeface="Times New Roman" panose="02020603050405020304" pitchFamily="18" charset="0"/>
            </a:endParaRPr>
          </a:p>
          <a:p>
            <a:pPr algn="ctr">
              <a:lnSpc>
                <a:spcPct val="150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dirty="0">
                <a:latin typeface="Times New Roman" pitchFamily="18" charset="0"/>
                <a:cs typeface="Times New Roman" pitchFamily="18" charset="0"/>
              </a:rPr>
              <a:t>The saturated anion exchange bed is regenerated by passing dilute sodium hydroxide solution.</a:t>
            </a:r>
          </a:p>
          <a:p>
            <a:pPr algn="ctr">
              <a:lnSpc>
                <a:spcPct val="150000"/>
              </a:lnSpc>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RCl  + NaOH             ROH + Nacl</a:t>
            </a:r>
            <a:endParaRPr lang="en-US" sz="1800" b="1" baseline="-250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50000"/>
              </a:lnSpc>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R</a:t>
            </a:r>
            <a:r>
              <a:rPr lang="en-US" sz="1800" b="1" baseline="-25000" dirty="0">
                <a:effectLst/>
                <a:latin typeface="Times New Roman" panose="02020603050405020304" pitchFamily="18" charset="0"/>
                <a:ea typeface="Calibri" panose="020F0502020204030204" pitchFamily="34" charset="0"/>
                <a:cs typeface="Times New Roman" panose="02020603050405020304" pitchFamily="18" charset="0"/>
              </a:rPr>
              <a:t>2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SO</a:t>
            </a:r>
            <a:r>
              <a:rPr lang="en-US" sz="1800" b="1" baseline="-25000" dirty="0">
                <a:effectLst/>
                <a:latin typeface="Times New Roman" panose="02020603050405020304" pitchFamily="18" charset="0"/>
                <a:ea typeface="Calibri" panose="020F0502020204030204" pitchFamily="34" charset="0"/>
                <a:cs typeface="Times New Roman" panose="02020603050405020304" pitchFamily="18" charset="0"/>
              </a:rPr>
              <a:t>4</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NaOH               2ROH + Na</a:t>
            </a:r>
            <a:r>
              <a:rPr lang="en-US" sz="1800" b="1" baseline="-25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SO</a:t>
            </a:r>
            <a:r>
              <a:rPr lang="en-US" sz="1800" b="1" baseline="-25000" dirty="0">
                <a:effectLst/>
                <a:latin typeface="Times New Roman" panose="02020603050405020304" pitchFamily="18" charset="0"/>
                <a:ea typeface="Calibri" panose="020F0502020204030204" pitchFamily="34" charset="0"/>
                <a:cs typeface="Times New Roman" panose="02020603050405020304" pitchFamily="18" charset="0"/>
              </a:rPr>
              <a:t>4</a:t>
            </a: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p:txBody>
      </p:sp>
      <p:sp>
        <p:nvSpPr>
          <p:cNvPr id="13" name="TextBox 12">
            <a:extLst>
              <a:ext uri="{FF2B5EF4-FFF2-40B4-BE49-F238E27FC236}">
                <a16:creationId xmlns:a16="http://schemas.microsoft.com/office/drawing/2014/main" id="{4E7A3A52-FF1E-4DF0-BEF2-94407FA9E6F3}"/>
              </a:ext>
            </a:extLst>
          </p:cNvPr>
          <p:cNvSpPr txBox="1"/>
          <p:nvPr/>
        </p:nvSpPr>
        <p:spPr>
          <a:xfrm>
            <a:off x="2303748" y="2420888"/>
            <a:ext cx="4320479" cy="873572"/>
          </a:xfrm>
          <a:prstGeom prst="rect">
            <a:avLst/>
          </a:prstGeom>
          <a:noFill/>
        </p:spPr>
        <p:txBody>
          <a:bodyPr wrap="square" rtlCol="0">
            <a:spAutoFit/>
          </a:bodyPr>
          <a:lstStyle/>
          <a:p>
            <a:pPr algn="ctr">
              <a:lnSpc>
                <a:spcPct val="150000"/>
              </a:lnSpc>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R</a:t>
            </a:r>
            <a:r>
              <a:rPr lang="en-US" sz="1800" b="1" baseline="-25000" dirty="0">
                <a:effectLst/>
                <a:latin typeface="Times New Roman" panose="02020603050405020304" pitchFamily="18" charset="0"/>
                <a:ea typeface="Calibri" panose="020F0502020204030204" pitchFamily="34" charset="0"/>
                <a:cs typeface="Times New Roman" panose="02020603050405020304" pitchFamily="18" charset="0"/>
              </a:rPr>
              <a:t>2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Ca  + HCl               2RH + Cacl</a:t>
            </a:r>
            <a:r>
              <a:rPr lang="en-US" sz="1800" b="1" baseline="-25000" dirty="0">
                <a:effectLst/>
                <a:latin typeface="Times New Roman" panose="02020603050405020304" pitchFamily="18" charset="0"/>
                <a:ea typeface="Calibri" panose="020F0502020204030204" pitchFamily="34" charset="0"/>
                <a:cs typeface="Times New Roman" panose="02020603050405020304" pitchFamily="18" charset="0"/>
              </a:rPr>
              <a:t>2</a:t>
            </a:r>
          </a:p>
          <a:p>
            <a:pPr algn="ctr">
              <a:lnSpc>
                <a:spcPct val="150000"/>
              </a:lnSpc>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R</a:t>
            </a:r>
            <a:r>
              <a:rPr lang="en-US" sz="1800" b="1" baseline="-25000" dirty="0">
                <a:effectLst/>
                <a:latin typeface="Times New Roman" panose="02020603050405020304" pitchFamily="18" charset="0"/>
                <a:ea typeface="Calibri" panose="020F0502020204030204" pitchFamily="34" charset="0"/>
                <a:cs typeface="Times New Roman" panose="02020603050405020304" pitchFamily="18" charset="0"/>
              </a:rPr>
              <a:t>2 </a:t>
            </a:r>
            <a:r>
              <a:rPr lang="en-US" b="1" baseline="-25000" dirty="0">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Mg + HCl               2RH + Mgcl</a:t>
            </a:r>
            <a:r>
              <a:rPr lang="en-US" sz="1800" b="1" baseline="-25000" dirty="0">
                <a:effectLst/>
                <a:latin typeface="Times New Roman" panose="02020603050405020304" pitchFamily="18" charset="0"/>
                <a:ea typeface="Calibri" panose="020F0502020204030204" pitchFamily="34" charset="0"/>
                <a:cs typeface="Times New Roman" panose="02020603050405020304" pitchFamily="18" charset="0"/>
              </a:rPr>
              <a:t>2</a:t>
            </a:r>
          </a:p>
        </p:txBody>
      </p:sp>
      <p:pic>
        <p:nvPicPr>
          <p:cNvPr id="17" name="Picture 16">
            <a:extLst>
              <a:ext uri="{FF2B5EF4-FFF2-40B4-BE49-F238E27FC236}">
                <a16:creationId xmlns:a16="http://schemas.microsoft.com/office/drawing/2014/main" id="{B8CFE89E-85F8-45A4-88AB-CB87B658D705}"/>
              </a:ext>
            </a:extLst>
          </p:cNvPr>
          <p:cNvPicPr>
            <a:picLocks noChangeAspect="1"/>
          </p:cNvPicPr>
          <p:nvPr/>
        </p:nvPicPr>
        <p:blipFill>
          <a:blip r:embed="rId2"/>
          <a:stretch>
            <a:fillRect/>
          </a:stretch>
        </p:blipFill>
        <p:spPr>
          <a:xfrm flipV="1">
            <a:off x="4242852" y="3942957"/>
            <a:ext cx="585267" cy="434702"/>
          </a:xfrm>
          <a:prstGeom prst="rect">
            <a:avLst/>
          </a:prstGeom>
        </p:spPr>
      </p:pic>
      <p:pic>
        <p:nvPicPr>
          <p:cNvPr id="18" name="Picture 17">
            <a:extLst>
              <a:ext uri="{FF2B5EF4-FFF2-40B4-BE49-F238E27FC236}">
                <a16:creationId xmlns:a16="http://schemas.microsoft.com/office/drawing/2014/main" id="{BF53672A-3C47-434E-859C-12196C9F3EE9}"/>
              </a:ext>
            </a:extLst>
          </p:cNvPr>
          <p:cNvPicPr>
            <a:picLocks noChangeAspect="1"/>
          </p:cNvPicPr>
          <p:nvPr/>
        </p:nvPicPr>
        <p:blipFill>
          <a:blip r:embed="rId3"/>
          <a:stretch>
            <a:fillRect/>
          </a:stretch>
        </p:blipFill>
        <p:spPr>
          <a:xfrm>
            <a:off x="4279366" y="4346777"/>
            <a:ext cx="585267" cy="432854"/>
          </a:xfrm>
          <a:prstGeom prst="rect">
            <a:avLst/>
          </a:prstGeom>
        </p:spPr>
      </p:pic>
      <p:pic>
        <p:nvPicPr>
          <p:cNvPr id="19" name="Picture 18">
            <a:extLst>
              <a:ext uri="{FF2B5EF4-FFF2-40B4-BE49-F238E27FC236}">
                <a16:creationId xmlns:a16="http://schemas.microsoft.com/office/drawing/2014/main" id="{795372AD-5B2A-4BDE-8D22-229241C73BCC}"/>
              </a:ext>
            </a:extLst>
          </p:cNvPr>
          <p:cNvPicPr>
            <a:picLocks noChangeAspect="1"/>
          </p:cNvPicPr>
          <p:nvPr/>
        </p:nvPicPr>
        <p:blipFill>
          <a:blip r:embed="rId3"/>
          <a:stretch>
            <a:fillRect/>
          </a:stretch>
        </p:blipFill>
        <p:spPr>
          <a:xfrm>
            <a:off x="4171353" y="2527822"/>
            <a:ext cx="585267" cy="432854"/>
          </a:xfrm>
          <a:prstGeom prst="rect">
            <a:avLst/>
          </a:prstGeom>
        </p:spPr>
      </p:pic>
      <p:pic>
        <p:nvPicPr>
          <p:cNvPr id="20" name="Picture 19">
            <a:extLst>
              <a:ext uri="{FF2B5EF4-FFF2-40B4-BE49-F238E27FC236}">
                <a16:creationId xmlns:a16="http://schemas.microsoft.com/office/drawing/2014/main" id="{E3A1171B-DC96-4685-9144-17D015D7D491}"/>
              </a:ext>
            </a:extLst>
          </p:cNvPr>
          <p:cNvPicPr>
            <a:picLocks noChangeAspect="1"/>
          </p:cNvPicPr>
          <p:nvPr/>
        </p:nvPicPr>
        <p:blipFill>
          <a:blip r:embed="rId3"/>
          <a:stretch>
            <a:fillRect/>
          </a:stretch>
        </p:blipFill>
        <p:spPr>
          <a:xfrm>
            <a:off x="4171353" y="2911141"/>
            <a:ext cx="585267" cy="432854"/>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1"/>
          </p:nvPr>
        </p:nvSpPr>
        <p:spPr/>
        <p:txBody>
          <a:bodyPr/>
          <a:lstStyle/>
          <a:p>
            <a:fld id="{F00CCFC0-EE46-4581-A9FA-CADD25A9AE00}" type="datetime1">
              <a:rPr lang="en-IN" smtClean="0">
                <a:latin typeface="Times New Roman" pitchFamily="18" charset="0"/>
                <a:cs typeface="Times New Roman" pitchFamily="18" charset="0"/>
              </a:rPr>
              <a:pPr/>
              <a:t>15-04-22</a:t>
            </a:fld>
            <a:endParaRPr lang="en-IN" dirty="0">
              <a:latin typeface="Times New Roman" pitchFamily="18" charset="0"/>
              <a:cs typeface="Times New Roman" pitchFamily="18" charset="0"/>
            </a:endParaRPr>
          </a:p>
        </p:txBody>
      </p:sp>
      <p:sp>
        <p:nvSpPr>
          <p:cNvPr id="3" name="Footer Placeholder 2"/>
          <p:cNvSpPr>
            <a:spLocks noGrp="1"/>
          </p:cNvSpPr>
          <p:nvPr>
            <p:ph type="ftr" sz="quarter" idx="12"/>
          </p:nvPr>
        </p:nvSpPr>
        <p:spPr/>
        <p:txBody>
          <a:bodyPr/>
          <a:lstStyle/>
          <a:p>
            <a:r>
              <a:rPr lang="en-US" dirty="0">
                <a:latin typeface="Times New Roman" pitchFamily="18" charset="0"/>
                <a:cs typeface="Times New Roman" pitchFamily="18" charset="0"/>
              </a:rPr>
              <a:t>K Prajna Bharathi</a:t>
            </a:r>
            <a:endParaRPr lang="en-IN" dirty="0">
              <a:latin typeface="Times New Roman" pitchFamily="18" charset="0"/>
              <a:cs typeface="Times New Roman" pitchFamily="18" charset="0"/>
            </a:endParaRPr>
          </a:p>
        </p:txBody>
      </p:sp>
      <p:sp>
        <p:nvSpPr>
          <p:cNvPr id="4" name="Rectangle 3"/>
          <p:cNvSpPr/>
          <p:nvPr/>
        </p:nvSpPr>
        <p:spPr>
          <a:xfrm>
            <a:off x="683568" y="1412776"/>
            <a:ext cx="7824272" cy="4108817"/>
          </a:xfrm>
          <a:prstGeom prst="rect">
            <a:avLst/>
          </a:prstGeom>
        </p:spPr>
        <p:txBody>
          <a:bodyPr wrap="square">
            <a:spAutoFit/>
          </a:bodyPr>
          <a:lstStyle/>
          <a:p>
            <a:pPr algn="just">
              <a:lnSpc>
                <a:spcPct val="150000"/>
              </a:lnSpc>
            </a:pPr>
            <a:r>
              <a:rPr lang="en-US" sz="2400" b="1" dirty="0">
                <a:latin typeface="Times New Roman" pitchFamily="18" charset="0"/>
                <a:cs typeface="Times New Roman" pitchFamily="18" charset="0"/>
              </a:rPr>
              <a:t>Removal of Silica</a:t>
            </a:r>
          </a:p>
          <a:p>
            <a:pPr algn="just">
              <a:lnSpc>
                <a:spcPct val="150000"/>
              </a:lnSpc>
            </a:pPr>
            <a:r>
              <a:rPr lang="en-US" dirty="0">
                <a:latin typeface="Times New Roman" pitchFamily="18" charset="0"/>
                <a:cs typeface="Times New Roman" pitchFamily="18" charset="0"/>
              </a:rPr>
              <a:t>The presence of silica in the boiler water can result in the formation of silicate scales of calcium silicate and sodium aluminium silicate. </a:t>
            </a:r>
          </a:p>
          <a:p>
            <a:pPr algn="just">
              <a:lnSpc>
                <a:spcPct val="150000"/>
              </a:lnSpc>
            </a:pPr>
            <a:r>
              <a:rPr lang="en-US" dirty="0">
                <a:latin typeface="Times New Roman" pitchFamily="18" charset="0"/>
                <a:cs typeface="Times New Roman" pitchFamily="18" charset="0"/>
              </a:rPr>
              <a:t>Silica in boiler water can be removed by,</a:t>
            </a:r>
          </a:p>
          <a:p>
            <a:pPr algn="just">
              <a:lnSpc>
                <a:spcPct val="150000"/>
              </a:lnSpc>
            </a:pP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Pretreatment with MgO or dolomitic lime</a:t>
            </a:r>
          </a:p>
          <a:p>
            <a:pPr algn="just">
              <a:lnSpc>
                <a:spcPct val="150000"/>
              </a:lnSpc>
            </a:pPr>
            <a:r>
              <a:rPr lang="en-US" dirty="0">
                <a:latin typeface="Times New Roman" pitchFamily="18" charset="0"/>
                <a:cs typeface="Times New Roman" pitchFamily="18" charset="0"/>
              </a:rPr>
              <a:t>(ii) Conversion of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SiO</a:t>
            </a:r>
            <a:r>
              <a:rPr lang="en-US" sz="1800" baseline="-25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dirty="0">
                <a:latin typeface="Times New Roman" pitchFamily="18" charset="0"/>
                <a:cs typeface="Times New Roman" pitchFamily="18" charset="0"/>
              </a:rPr>
              <a:t> to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Si F</a:t>
            </a:r>
            <a:r>
              <a:rPr lang="en-US" sz="1800" baseline="-25000" dirty="0">
                <a:effectLst/>
                <a:latin typeface="Times New Roman" panose="02020603050405020304" pitchFamily="18" charset="0"/>
                <a:ea typeface="Calibri" panose="020F0502020204030204" pitchFamily="34" charset="0"/>
                <a:cs typeface="Times New Roman" panose="02020603050405020304" pitchFamily="18" charset="0"/>
              </a:rPr>
              <a:t>6</a:t>
            </a:r>
            <a:r>
              <a:rPr lang="en-US"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1800" baseline="30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itchFamily="18" charset="0"/>
                <a:cs typeface="Times New Roman" pitchFamily="18" charset="0"/>
              </a:rPr>
              <a:t>and its subsequent removal by anion exchangers.</a:t>
            </a:r>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1"/>
          </p:nvPr>
        </p:nvSpPr>
        <p:spPr/>
        <p:txBody>
          <a:bodyPr/>
          <a:lstStyle/>
          <a:p>
            <a:fld id="{F00CCFC0-EE46-4581-A9FA-CADD25A9AE00}" type="datetime1">
              <a:rPr lang="en-IN" smtClean="0">
                <a:latin typeface="Times New Roman" pitchFamily="18" charset="0"/>
                <a:cs typeface="Times New Roman" pitchFamily="18" charset="0"/>
              </a:rPr>
              <a:pPr/>
              <a:t>15-04-22</a:t>
            </a:fld>
            <a:endParaRPr lang="en-IN" dirty="0">
              <a:latin typeface="Times New Roman" pitchFamily="18" charset="0"/>
              <a:cs typeface="Times New Roman" pitchFamily="18" charset="0"/>
            </a:endParaRPr>
          </a:p>
        </p:txBody>
      </p:sp>
      <p:sp>
        <p:nvSpPr>
          <p:cNvPr id="3" name="Footer Placeholder 2"/>
          <p:cNvSpPr>
            <a:spLocks noGrp="1"/>
          </p:cNvSpPr>
          <p:nvPr>
            <p:ph type="ftr" sz="quarter" idx="12"/>
          </p:nvPr>
        </p:nvSpPr>
        <p:spPr/>
        <p:txBody>
          <a:bodyPr/>
          <a:lstStyle/>
          <a:p>
            <a:r>
              <a:rPr lang="en-US" dirty="0">
                <a:latin typeface="Times New Roman" pitchFamily="18" charset="0"/>
                <a:cs typeface="Times New Roman" pitchFamily="18" charset="0"/>
              </a:rPr>
              <a:t>K Prajna Bharathi</a:t>
            </a:r>
            <a:endParaRPr lang="en-IN" dirty="0">
              <a:latin typeface="Times New Roman" pitchFamily="18" charset="0"/>
              <a:cs typeface="Times New Roman" pitchFamily="18" charset="0"/>
            </a:endParaRPr>
          </a:p>
        </p:txBody>
      </p:sp>
      <p:sp>
        <p:nvSpPr>
          <p:cNvPr id="4" name="Rectangle 3"/>
          <p:cNvSpPr/>
          <p:nvPr/>
        </p:nvSpPr>
        <p:spPr>
          <a:xfrm>
            <a:off x="500034" y="1214422"/>
            <a:ext cx="8143932" cy="2308324"/>
          </a:xfrm>
          <a:prstGeom prst="rect">
            <a:avLst/>
          </a:prstGeom>
        </p:spPr>
        <p:txBody>
          <a:bodyPr wrap="square">
            <a:spAutoFit/>
          </a:bodyPr>
          <a:lstStyle/>
          <a:p>
            <a:r>
              <a:rPr lang="en-IN" dirty="0"/>
              <a:t> </a:t>
            </a: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p:txBody>
      </p:sp>
      <p:sp>
        <p:nvSpPr>
          <p:cNvPr id="5" name="Rectangle 4"/>
          <p:cNvSpPr/>
          <p:nvPr/>
        </p:nvSpPr>
        <p:spPr>
          <a:xfrm>
            <a:off x="357158" y="785795"/>
            <a:ext cx="8501122" cy="3139321"/>
          </a:xfrm>
          <a:prstGeom prst="rect">
            <a:avLst/>
          </a:prstGeom>
        </p:spPr>
        <p:txBody>
          <a:bodyPr wrap="square">
            <a:spAutoFit/>
          </a:bodyPr>
          <a:lstStyle/>
          <a:p>
            <a:pPr algn="just">
              <a:buFont typeface="Wingdings" pitchFamily="2" charset="2"/>
              <a:buChar char="Ø"/>
            </a:pPr>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p:txBody>
      </p:sp>
      <p:sp>
        <p:nvSpPr>
          <p:cNvPr id="8" name="Rectangle 7"/>
          <p:cNvSpPr/>
          <p:nvPr/>
        </p:nvSpPr>
        <p:spPr>
          <a:xfrm>
            <a:off x="500034" y="928670"/>
            <a:ext cx="8143932" cy="2308324"/>
          </a:xfrm>
          <a:prstGeom prst="rect">
            <a:avLst/>
          </a:prstGeom>
        </p:spPr>
        <p:txBody>
          <a:bodyPr wrap="square">
            <a:spAutoFit/>
          </a:bodyPr>
          <a:lstStyle/>
          <a:p>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p:txBody>
      </p:sp>
      <p:sp>
        <p:nvSpPr>
          <p:cNvPr id="10" name="TextBox 9">
            <a:extLst>
              <a:ext uri="{FF2B5EF4-FFF2-40B4-BE49-F238E27FC236}">
                <a16:creationId xmlns:a16="http://schemas.microsoft.com/office/drawing/2014/main" id="{5C414189-0A43-45E3-87CB-E453A52A0C27}"/>
              </a:ext>
            </a:extLst>
          </p:cNvPr>
          <p:cNvSpPr txBox="1"/>
          <p:nvPr/>
        </p:nvSpPr>
        <p:spPr>
          <a:xfrm flipH="1">
            <a:off x="636160" y="928671"/>
            <a:ext cx="7536238" cy="5172378"/>
          </a:xfrm>
          <a:prstGeom prst="rect">
            <a:avLst/>
          </a:prstGeom>
          <a:noFill/>
        </p:spPr>
        <p:txBody>
          <a:bodyPr wrap="square" rtlCol="0">
            <a:spAutoFit/>
          </a:bodyPr>
          <a:lstStyle/>
          <a:p>
            <a:pPr algn="just">
              <a:lnSpc>
                <a:spcPct val="150000"/>
              </a:lnSpc>
            </a:pPr>
            <a:r>
              <a:rPr lang="en-US" sz="2000" b="1" dirty="0">
                <a:latin typeface="Times New Roman" panose="02020603050405020304" pitchFamily="18" charset="0"/>
                <a:cs typeface="Times New Roman" panose="02020603050405020304" pitchFamily="18" charset="0"/>
              </a:rPr>
              <a:t>Removal of Suspended Matter</a:t>
            </a:r>
          </a:p>
          <a:p>
            <a:pPr algn="just">
              <a:lnSpc>
                <a:spcPct val="150000"/>
              </a:lnSpc>
            </a:pPr>
            <a:r>
              <a:rPr lang="en-US" dirty="0">
                <a:latin typeface="Times New Roman" panose="02020603050405020304" pitchFamily="18" charset="0"/>
                <a:cs typeface="Times New Roman" panose="02020603050405020304" pitchFamily="18" charset="0"/>
              </a:rPr>
              <a:t>The suspended matter in the boiler water can be removed by,</a:t>
            </a:r>
          </a:p>
          <a:p>
            <a:pPr algn="just">
              <a:lnSpc>
                <a:spcPct val="150000"/>
              </a:lnSpc>
            </a:pPr>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i</a:t>
            </a:r>
            <a:r>
              <a:rPr lang="en-US" b="1" dirty="0">
                <a:latin typeface="Times New Roman" panose="02020603050405020304" pitchFamily="18" charset="0"/>
                <a:cs typeface="Times New Roman" panose="02020603050405020304" pitchFamily="18" charset="0"/>
              </a:rPr>
              <a:t>) Sedimentation: </a:t>
            </a:r>
          </a:p>
          <a:p>
            <a:pPr algn="just">
              <a:lnSpc>
                <a:spcPct val="150000"/>
              </a:lnSpc>
            </a:pPr>
            <a:r>
              <a:rPr lang="en-US" dirty="0">
                <a:latin typeface="Times New Roman" panose="02020603050405020304" pitchFamily="18" charset="0"/>
                <a:cs typeface="Times New Roman" panose="02020603050405020304" pitchFamily="18" charset="0"/>
              </a:rPr>
              <a:t> The large suspended solids in boiler water can be removed by sedimentation in settling tanks.</a:t>
            </a:r>
          </a:p>
          <a:p>
            <a:pPr algn="just">
              <a:lnSpc>
                <a:spcPct val="150000"/>
              </a:lnSpc>
            </a:pPr>
            <a:r>
              <a:rPr lang="en-US" b="1" dirty="0">
                <a:latin typeface="Times New Roman" panose="02020603050405020304" pitchFamily="18" charset="0"/>
                <a:cs typeface="Times New Roman" panose="02020603050405020304" pitchFamily="18" charset="0"/>
              </a:rPr>
              <a:t>(ii) Clarification:</a:t>
            </a:r>
          </a:p>
          <a:p>
            <a:pPr algn="just">
              <a:lnSpc>
                <a:spcPct val="150000"/>
              </a:lnSpc>
            </a:pPr>
            <a:r>
              <a:rPr lang="en-US" dirty="0">
                <a:latin typeface="Times New Roman" panose="02020603050405020304" pitchFamily="18" charset="0"/>
                <a:cs typeface="Times New Roman" panose="02020603050405020304" pitchFamily="18" charset="0"/>
              </a:rPr>
              <a:t> This method is used to remove coarse, dispersed, suspended solids and colloidal impurities from feed water. The clarification of feed water is done using clarifiers with the help of coagulants and flocculants.</a:t>
            </a:r>
          </a:p>
          <a:p>
            <a:pPr algn="just">
              <a:lnSpc>
                <a:spcPct val="150000"/>
              </a:lnSpc>
            </a:pPr>
            <a:r>
              <a:rPr lang="en-US" b="1" dirty="0">
                <a:latin typeface="Times New Roman" panose="02020603050405020304" pitchFamily="18" charset="0"/>
                <a:cs typeface="Times New Roman" panose="02020603050405020304" pitchFamily="18" charset="0"/>
              </a:rPr>
              <a:t>(iii) Filtration:</a:t>
            </a:r>
          </a:p>
          <a:p>
            <a:pPr algn="just">
              <a:lnSpc>
                <a:spcPct val="150000"/>
              </a:lnSpc>
            </a:pPr>
            <a:r>
              <a:rPr lang="en-US" dirty="0">
                <a:latin typeface="Times New Roman" panose="02020603050405020304" pitchFamily="18" charset="0"/>
                <a:cs typeface="Times New Roman" panose="02020603050405020304" pitchFamily="18" charset="0"/>
              </a:rPr>
              <a:t>The remaining suspended solids are removed by passing water through filter bed of porous material.</a:t>
            </a:r>
            <a:endParaRPr lang="en-IN" sz="16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1"/>
          </p:nvPr>
        </p:nvSpPr>
        <p:spPr/>
        <p:txBody>
          <a:bodyPr/>
          <a:lstStyle/>
          <a:p>
            <a:fld id="{F00CCFC0-EE46-4581-A9FA-CADD25A9AE00}" type="datetime1">
              <a:rPr lang="en-IN" smtClean="0">
                <a:latin typeface="Times New Roman" pitchFamily="18" charset="0"/>
                <a:cs typeface="Times New Roman" pitchFamily="18" charset="0"/>
              </a:rPr>
              <a:pPr/>
              <a:t>15-04-22</a:t>
            </a:fld>
            <a:endParaRPr lang="en-IN" dirty="0">
              <a:latin typeface="Times New Roman" pitchFamily="18" charset="0"/>
              <a:cs typeface="Times New Roman" pitchFamily="18" charset="0"/>
            </a:endParaRPr>
          </a:p>
        </p:txBody>
      </p:sp>
      <p:sp>
        <p:nvSpPr>
          <p:cNvPr id="3" name="Footer Placeholder 2"/>
          <p:cNvSpPr>
            <a:spLocks noGrp="1"/>
          </p:cNvSpPr>
          <p:nvPr>
            <p:ph type="ftr" sz="quarter" idx="12"/>
          </p:nvPr>
        </p:nvSpPr>
        <p:spPr/>
        <p:txBody>
          <a:bodyPr/>
          <a:lstStyle/>
          <a:p>
            <a:r>
              <a:rPr lang="en-US" dirty="0">
                <a:latin typeface="Times New Roman" pitchFamily="18" charset="0"/>
                <a:cs typeface="Times New Roman" pitchFamily="18" charset="0"/>
              </a:rPr>
              <a:t>K Prajna Bharathi</a:t>
            </a:r>
            <a:endParaRPr lang="en-IN" dirty="0">
              <a:latin typeface="Times New Roman" pitchFamily="18" charset="0"/>
              <a:cs typeface="Times New Roman" pitchFamily="18" charset="0"/>
            </a:endParaRPr>
          </a:p>
        </p:txBody>
      </p:sp>
      <p:sp>
        <p:nvSpPr>
          <p:cNvPr id="4" name="Rectangle 3"/>
          <p:cNvSpPr/>
          <p:nvPr/>
        </p:nvSpPr>
        <p:spPr>
          <a:xfrm>
            <a:off x="500034" y="908720"/>
            <a:ext cx="7960398" cy="4847481"/>
          </a:xfrm>
          <a:prstGeom prst="rect">
            <a:avLst/>
          </a:prstGeom>
        </p:spPr>
        <p:txBody>
          <a:bodyPr wrap="square">
            <a:spAutoFit/>
          </a:bodyPr>
          <a:lstStyle/>
          <a:p>
            <a:pPr algn="just">
              <a:lnSpc>
                <a:spcPct val="150000"/>
              </a:lnSpc>
            </a:pPr>
            <a:r>
              <a:rPr lang="en-US" sz="2000" b="1" dirty="0">
                <a:latin typeface="Times New Roman" pitchFamily="18" charset="0"/>
                <a:cs typeface="Times New Roman" pitchFamily="18" charset="0"/>
              </a:rPr>
              <a:t>Removal of Dissolved Gases</a:t>
            </a:r>
          </a:p>
          <a:p>
            <a:pPr algn="just">
              <a:lnSpc>
                <a:spcPct val="150000"/>
              </a:lnSpc>
            </a:pPr>
            <a:r>
              <a:rPr lang="en-US" dirty="0">
                <a:latin typeface="Times New Roman" pitchFamily="18" charset="0"/>
                <a:cs typeface="Times New Roman" pitchFamily="18" charset="0"/>
              </a:rPr>
              <a:t>The presence of dissolved oxygen and carbon dioxide cause pitting and corrosion of boiler material. Therefore, they need to be removed from the boiler feed water.</a:t>
            </a:r>
          </a:p>
          <a:p>
            <a:pPr algn="just">
              <a:lnSpc>
                <a:spcPct val="150000"/>
              </a:lnSpc>
            </a:pPr>
            <a:endParaRPr lang="en-IN" dirty="0">
              <a:latin typeface="Times New Roman" pitchFamily="18" charset="0"/>
              <a:cs typeface="Times New Roman" pitchFamily="18" charset="0"/>
            </a:endParaRPr>
          </a:p>
          <a:p>
            <a:pPr algn="just">
              <a:lnSpc>
                <a:spcPct val="150000"/>
              </a:lnSpc>
            </a:pPr>
            <a:endParaRPr lang="en-IN" dirty="0">
              <a:latin typeface="Times New Roman" pitchFamily="18" charset="0"/>
              <a:cs typeface="Times New Roman" pitchFamily="18" charset="0"/>
            </a:endParaRPr>
          </a:p>
          <a:p>
            <a:pPr algn="just">
              <a:lnSpc>
                <a:spcPct val="150000"/>
              </a:lnSpc>
            </a:pPr>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id="{4A41C0D6-26F6-4882-8BC3-2CB205ACB1C8}"/>
              </a:ext>
            </a:extLst>
          </p:cNvPr>
          <p:cNvPicPr>
            <a:picLocks noChangeAspect="1"/>
          </p:cNvPicPr>
          <p:nvPr/>
        </p:nvPicPr>
        <p:blipFill>
          <a:blip r:embed="rId2"/>
          <a:stretch>
            <a:fillRect/>
          </a:stretch>
        </p:blipFill>
        <p:spPr>
          <a:xfrm>
            <a:off x="1835697" y="2540372"/>
            <a:ext cx="5093759" cy="792088"/>
          </a:xfrm>
          <a:prstGeom prst="rect">
            <a:avLst/>
          </a:prstGeom>
        </p:spPr>
      </p:pic>
      <p:pic>
        <p:nvPicPr>
          <p:cNvPr id="8" name="Picture 7">
            <a:extLst>
              <a:ext uri="{FF2B5EF4-FFF2-40B4-BE49-F238E27FC236}">
                <a16:creationId xmlns:a16="http://schemas.microsoft.com/office/drawing/2014/main" id="{EFC08B75-0CBE-48D2-A4AB-82FBF525FCB8}"/>
              </a:ext>
            </a:extLst>
          </p:cNvPr>
          <p:cNvPicPr>
            <a:picLocks noChangeAspect="1"/>
          </p:cNvPicPr>
          <p:nvPr/>
        </p:nvPicPr>
        <p:blipFill>
          <a:blip r:embed="rId3"/>
          <a:stretch>
            <a:fillRect/>
          </a:stretch>
        </p:blipFill>
        <p:spPr>
          <a:xfrm>
            <a:off x="1691680" y="3573016"/>
            <a:ext cx="5544616" cy="230425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7"/>
          <p:cNvSpPr>
            <a:spLocks noGrp="1"/>
          </p:cNvSpPr>
          <p:nvPr>
            <p:ph type="dt" sz="half" idx="11"/>
          </p:nvPr>
        </p:nvSpPr>
        <p:spPr/>
        <p:txBody>
          <a:bodyPr/>
          <a:lstStyle/>
          <a:p>
            <a:fld id="{9E8F6BDF-50E5-4D06-9382-469C10A2D754}" type="datetime1">
              <a:rPr lang="en-IN" smtClean="0"/>
              <a:pPr/>
              <a:t>15-04-22</a:t>
            </a:fld>
            <a:endParaRPr lang="en-IN"/>
          </a:p>
        </p:txBody>
      </p:sp>
      <p:sp>
        <p:nvSpPr>
          <p:cNvPr id="9" name="Footer Placeholder 8"/>
          <p:cNvSpPr>
            <a:spLocks noGrp="1"/>
          </p:cNvSpPr>
          <p:nvPr>
            <p:ph type="ftr" sz="quarter" idx="12"/>
          </p:nvPr>
        </p:nvSpPr>
        <p:spPr/>
        <p:txBody>
          <a:bodyPr/>
          <a:lstStyle/>
          <a:p>
            <a:r>
              <a:rPr lang="en-US"/>
              <a:t>K Prajna Bharathi</a:t>
            </a:r>
            <a:endParaRPr lang="en-IN" dirty="0"/>
          </a:p>
        </p:txBody>
      </p:sp>
      <p:sp>
        <p:nvSpPr>
          <p:cNvPr id="6" name="TextBox 5">
            <a:extLst>
              <a:ext uri="{FF2B5EF4-FFF2-40B4-BE49-F238E27FC236}">
                <a16:creationId xmlns:a16="http://schemas.microsoft.com/office/drawing/2014/main" id="{5842B37D-AB36-44E1-BF40-91DEC775BA19}"/>
              </a:ext>
            </a:extLst>
          </p:cNvPr>
          <p:cNvSpPr txBox="1"/>
          <p:nvPr/>
        </p:nvSpPr>
        <p:spPr>
          <a:xfrm>
            <a:off x="611560" y="1052736"/>
            <a:ext cx="7776864" cy="4278094"/>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Drinking:</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Drinking hard water impairs the digestive system. It can cause loss of appetite and constipation.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Consumption of hard water can lead to the formation of calcium oxalate crystals in the urinary system.</a:t>
            </a:r>
          </a:p>
          <a:p>
            <a:pPr algn="just"/>
            <a:endParaRPr lang="en-US" dirty="0">
              <a:latin typeface="Times New Roman" panose="02020603050405020304" pitchFamily="18" charset="0"/>
              <a:cs typeface="Times New Roman" panose="02020603050405020304" pitchFamily="18" charset="0"/>
            </a:endParaRPr>
          </a:p>
          <a:p>
            <a:pPr algn="just"/>
            <a:r>
              <a:rPr lang="en-IN" sz="2000" b="1" dirty="0">
                <a:latin typeface="Times New Roman" panose="02020603050405020304" pitchFamily="18" charset="0"/>
                <a:cs typeface="Times New Roman" panose="02020603050405020304" pitchFamily="18" charset="0"/>
              </a:rPr>
              <a:t>Industrial Use</a:t>
            </a:r>
          </a:p>
          <a:p>
            <a:pPr algn="just"/>
            <a:endParaRPr lang="en-IN" b="1"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Textile Industry:</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Hard water does not produce lather with soap unless the calcium and magnesium ions are completely removed. Therefore, a lot of soap is used up in washing yarn, fabric, etc.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precipitates of calcium and magnesium salts adhere to the fabrics. The iron salts in water cause yellowing/staining of the fabric.</a:t>
            </a:r>
          </a:p>
          <a:p>
            <a:pPr algn="just"/>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1"/>
          </p:nvPr>
        </p:nvSpPr>
        <p:spPr/>
        <p:txBody>
          <a:bodyPr/>
          <a:lstStyle/>
          <a:p>
            <a:fld id="{F00CCFC0-EE46-4581-A9FA-CADD25A9AE00}" type="datetime1">
              <a:rPr lang="en-IN" smtClean="0">
                <a:latin typeface="Times New Roman" pitchFamily="18" charset="0"/>
                <a:cs typeface="Times New Roman" pitchFamily="18" charset="0"/>
              </a:rPr>
              <a:pPr/>
              <a:t>15-04-22</a:t>
            </a:fld>
            <a:endParaRPr lang="en-IN" dirty="0">
              <a:latin typeface="Times New Roman" pitchFamily="18" charset="0"/>
              <a:cs typeface="Times New Roman" pitchFamily="18" charset="0"/>
            </a:endParaRPr>
          </a:p>
        </p:txBody>
      </p:sp>
      <p:sp>
        <p:nvSpPr>
          <p:cNvPr id="3" name="Footer Placeholder 2"/>
          <p:cNvSpPr>
            <a:spLocks noGrp="1"/>
          </p:cNvSpPr>
          <p:nvPr>
            <p:ph type="ftr" sz="quarter" idx="12"/>
          </p:nvPr>
        </p:nvSpPr>
        <p:spPr/>
        <p:txBody>
          <a:bodyPr/>
          <a:lstStyle/>
          <a:p>
            <a:r>
              <a:rPr lang="en-US" dirty="0">
                <a:latin typeface="Times New Roman" pitchFamily="18" charset="0"/>
                <a:cs typeface="Times New Roman" pitchFamily="18" charset="0"/>
              </a:rPr>
              <a:t>K Prajna Bharathi</a:t>
            </a:r>
            <a:endParaRPr lang="en-IN" dirty="0">
              <a:latin typeface="Times New Roman" pitchFamily="18" charset="0"/>
              <a:cs typeface="Times New Roman" pitchFamily="18" charset="0"/>
            </a:endParaRPr>
          </a:p>
        </p:txBody>
      </p:sp>
      <p:sp>
        <p:nvSpPr>
          <p:cNvPr id="4" name="Rectangle 3"/>
          <p:cNvSpPr/>
          <p:nvPr/>
        </p:nvSpPr>
        <p:spPr>
          <a:xfrm>
            <a:off x="251520" y="764704"/>
            <a:ext cx="8392446" cy="5078313"/>
          </a:xfrm>
          <a:prstGeom prst="rect">
            <a:avLst/>
          </a:prstGeom>
        </p:spPr>
        <p:txBody>
          <a:bodyPr wrap="square">
            <a:spAutoFit/>
          </a:bodyPr>
          <a:lstStyle/>
          <a:p>
            <a:pPr marL="285750" indent="-285750" algn="just">
              <a:buFont typeface="Arial" panose="020B0604020202020204" pitchFamily="34" charset="0"/>
              <a:buChar char="•"/>
            </a:pPr>
            <a:r>
              <a:rPr lang="en-US" dirty="0">
                <a:latin typeface="Times New Roman" pitchFamily="18" charset="0"/>
                <a:cs typeface="Times New Roman" pitchFamily="18" charset="0"/>
              </a:rPr>
              <a:t>The dissolved oxygen in the feed water can be removed by using oxygen scavengers in the form of sodium sulphite and hydrazine. </a:t>
            </a:r>
          </a:p>
          <a:p>
            <a:pPr marL="285750" indent="-285750" algn="just">
              <a:buFont typeface="Arial" panose="020B0604020202020204" pitchFamily="34" charset="0"/>
              <a:buChar char="•"/>
            </a:pPr>
            <a:r>
              <a:rPr lang="en-US" dirty="0">
                <a:latin typeface="Times New Roman" pitchFamily="18" charset="0"/>
                <a:cs typeface="Times New Roman" pitchFamily="18" charset="0"/>
              </a:rPr>
              <a:t>Sodium sulphite is an unstable chemical, which when combined with oxygen forms a stable chemical, sodium sulphate.</a:t>
            </a:r>
          </a:p>
          <a:p>
            <a:pPr algn="just"/>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a:p>
            <a:pPr marL="285750" indent="-285750" algn="just">
              <a:buFont typeface="Arial" panose="020B0604020202020204" pitchFamily="34" charset="0"/>
              <a:buChar char="•"/>
            </a:pPr>
            <a:r>
              <a:rPr lang="en-US" dirty="0">
                <a:latin typeface="Times New Roman" pitchFamily="18" charset="0"/>
                <a:cs typeface="Times New Roman" pitchFamily="18" charset="0"/>
              </a:rPr>
              <a:t>Sodium sulphate is removed from the boiler by blowdown. Blowdown refers to forced ejection of solids of suspensions from the boiler at regular intervals.</a:t>
            </a:r>
          </a:p>
          <a:p>
            <a:pPr marL="285750" indent="-285750" algn="just">
              <a:buFont typeface="Arial" panose="020B0604020202020204" pitchFamily="34" charset="0"/>
              <a:buChar char="•"/>
            </a:pPr>
            <a:endParaRPr lang="en-US" dirty="0">
              <a:latin typeface="Times New Roman" pitchFamily="18" charset="0"/>
              <a:cs typeface="Times New Roman" pitchFamily="18" charset="0"/>
            </a:endParaRPr>
          </a:p>
          <a:p>
            <a:pPr marL="285750" indent="-285750" algn="just">
              <a:buFont typeface="Arial" panose="020B0604020202020204" pitchFamily="34" charset="0"/>
              <a:buChar char="•"/>
            </a:pPr>
            <a:r>
              <a:rPr lang="en-US" dirty="0">
                <a:latin typeface="Times New Roman" pitchFamily="18" charset="0"/>
                <a:cs typeface="Times New Roman" pitchFamily="18" charset="0"/>
              </a:rPr>
              <a:t>Oxygen can be scavenged from boiler feed water using hydrazine. The chemical reaction involved is,</a:t>
            </a:r>
          </a:p>
          <a:p>
            <a:pPr algn="just"/>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a:p>
            <a:pPr algn="just"/>
            <a:r>
              <a:rPr lang="en-IN" dirty="0">
                <a:latin typeface="Times New Roman" pitchFamily="18" charset="0"/>
                <a:cs typeface="Times New Roman" pitchFamily="18" charset="0"/>
              </a:rPr>
              <a:t>Some more examples of oxygen scavengers include tannins, hydroquinone/pyrogallol based derivatives, hydroxylamine derivatives, ascorbic acid derivatives, etc.</a:t>
            </a:r>
          </a:p>
        </p:txBody>
      </p:sp>
      <p:pic>
        <p:nvPicPr>
          <p:cNvPr id="6" name="Picture 5">
            <a:extLst>
              <a:ext uri="{FF2B5EF4-FFF2-40B4-BE49-F238E27FC236}">
                <a16:creationId xmlns:a16="http://schemas.microsoft.com/office/drawing/2014/main" id="{FE6FD2A1-0007-4A40-A607-A742D4C8D80B}"/>
              </a:ext>
            </a:extLst>
          </p:cNvPr>
          <p:cNvPicPr>
            <a:picLocks noChangeAspect="1"/>
          </p:cNvPicPr>
          <p:nvPr/>
        </p:nvPicPr>
        <p:blipFill>
          <a:blip r:embed="rId2"/>
          <a:stretch>
            <a:fillRect/>
          </a:stretch>
        </p:blipFill>
        <p:spPr>
          <a:xfrm>
            <a:off x="1907704" y="1988840"/>
            <a:ext cx="5256584" cy="864096"/>
          </a:xfrm>
          <a:prstGeom prst="rect">
            <a:avLst/>
          </a:prstGeom>
        </p:spPr>
      </p:pic>
      <p:pic>
        <p:nvPicPr>
          <p:cNvPr id="8" name="Picture 7">
            <a:extLst>
              <a:ext uri="{FF2B5EF4-FFF2-40B4-BE49-F238E27FC236}">
                <a16:creationId xmlns:a16="http://schemas.microsoft.com/office/drawing/2014/main" id="{8B7F9214-5C99-412F-8D1B-03D245504E19}"/>
              </a:ext>
            </a:extLst>
          </p:cNvPr>
          <p:cNvPicPr>
            <a:picLocks noChangeAspect="1"/>
          </p:cNvPicPr>
          <p:nvPr/>
        </p:nvPicPr>
        <p:blipFill>
          <a:blip r:embed="rId3"/>
          <a:stretch>
            <a:fillRect/>
          </a:stretch>
        </p:blipFill>
        <p:spPr>
          <a:xfrm>
            <a:off x="1891459" y="4365104"/>
            <a:ext cx="5112568" cy="864096"/>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1"/>
          </p:nvPr>
        </p:nvSpPr>
        <p:spPr/>
        <p:txBody>
          <a:bodyPr/>
          <a:lstStyle/>
          <a:p>
            <a:fld id="{F00CCFC0-EE46-4581-A9FA-CADD25A9AE00}" type="datetime1">
              <a:rPr lang="en-IN" smtClean="0">
                <a:latin typeface="Times New Roman" pitchFamily="18" charset="0"/>
                <a:cs typeface="Times New Roman" pitchFamily="18" charset="0"/>
              </a:rPr>
              <a:pPr/>
              <a:t>15-04-22</a:t>
            </a:fld>
            <a:endParaRPr lang="en-IN" dirty="0">
              <a:latin typeface="Times New Roman" pitchFamily="18" charset="0"/>
              <a:cs typeface="Times New Roman" pitchFamily="18" charset="0"/>
            </a:endParaRPr>
          </a:p>
        </p:txBody>
      </p:sp>
      <p:sp>
        <p:nvSpPr>
          <p:cNvPr id="3" name="Footer Placeholder 2"/>
          <p:cNvSpPr>
            <a:spLocks noGrp="1"/>
          </p:cNvSpPr>
          <p:nvPr>
            <p:ph type="ftr" sz="quarter" idx="12"/>
          </p:nvPr>
        </p:nvSpPr>
        <p:spPr/>
        <p:txBody>
          <a:bodyPr/>
          <a:lstStyle/>
          <a:p>
            <a:r>
              <a:rPr lang="en-US" dirty="0">
                <a:latin typeface="Times New Roman" pitchFamily="18" charset="0"/>
                <a:cs typeface="Times New Roman" pitchFamily="18" charset="0"/>
              </a:rPr>
              <a:t>K Prajna Bharathi</a:t>
            </a:r>
            <a:endParaRPr lang="en-IN" dirty="0">
              <a:latin typeface="Times New Roman" pitchFamily="18" charset="0"/>
              <a:cs typeface="Times New Roman" pitchFamily="18" charset="0"/>
            </a:endParaRPr>
          </a:p>
        </p:txBody>
      </p:sp>
      <p:sp>
        <p:nvSpPr>
          <p:cNvPr id="4" name="Rectangle 3"/>
          <p:cNvSpPr/>
          <p:nvPr/>
        </p:nvSpPr>
        <p:spPr>
          <a:xfrm>
            <a:off x="1043608" y="1196753"/>
            <a:ext cx="6984776" cy="5124480"/>
          </a:xfrm>
          <a:prstGeom prst="rect">
            <a:avLst/>
          </a:prstGeom>
        </p:spPr>
        <p:txBody>
          <a:bodyPr wrap="square">
            <a:spAutoFit/>
          </a:bodyPr>
          <a:lstStyle/>
          <a:p>
            <a:pPr algn="just">
              <a:lnSpc>
                <a:spcPct val="150000"/>
              </a:lnSpc>
            </a:pPr>
            <a:r>
              <a:rPr lang="en-US" sz="2000" b="1" dirty="0">
                <a:latin typeface="Times New Roman" pitchFamily="18" charset="0"/>
                <a:cs typeface="Times New Roman" pitchFamily="18" charset="0"/>
              </a:rPr>
              <a:t>Deaeration</a:t>
            </a:r>
          </a:p>
          <a:p>
            <a:pPr marL="285750" indent="-285750" algn="just">
              <a:lnSpc>
                <a:spcPct val="150000"/>
              </a:lnSpc>
              <a:buFont typeface="Arial" panose="020B0604020202020204" pitchFamily="34" charset="0"/>
              <a:buChar char="•"/>
            </a:pPr>
            <a:r>
              <a:rPr lang="en-US" dirty="0">
                <a:latin typeface="Times New Roman" pitchFamily="18" charset="0"/>
                <a:cs typeface="Times New Roman" pitchFamily="18" charset="0"/>
              </a:rPr>
              <a:t>The dissolved oxygen from the boiler feed water is removed by the process of deaeration using mechanical deaerators. </a:t>
            </a:r>
          </a:p>
          <a:p>
            <a:pPr marL="285750" indent="-285750" algn="just">
              <a:lnSpc>
                <a:spcPct val="150000"/>
              </a:lnSpc>
              <a:buFont typeface="Arial" panose="020B0604020202020204" pitchFamily="34" charset="0"/>
              <a:buChar char="•"/>
            </a:pPr>
            <a:r>
              <a:rPr lang="en-US" dirty="0">
                <a:latin typeface="Times New Roman" pitchFamily="18" charset="0"/>
                <a:cs typeface="Times New Roman" pitchFamily="18" charset="0"/>
              </a:rPr>
              <a:t>In this process, the boiler feed water is sprayed on to perforated plate fitted tower, under low pressure. </a:t>
            </a:r>
          </a:p>
          <a:p>
            <a:pPr marL="285750" indent="-285750" algn="just">
              <a:lnSpc>
                <a:spcPct val="150000"/>
              </a:lnSpc>
              <a:buFont typeface="Arial" panose="020B0604020202020204" pitchFamily="34" charset="0"/>
              <a:buChar char="•"/>
            </a:pPr>
            <a:r>
              <a:rPr lang="en-US" dirty="0">
                <a:latin typeface="Times New Roman" pitchFamily="18" charset="0"/>
                <a:cs typeface="Times New Roman" pitchFamily="18" charset="0"/>
              </a:rPr>
              <a:t>The sides of the tower are heated by passing steam inside the steam jackets. </a:t>
            </a:r>
          </a:p>
          <a:p>
            <a:pPr marL="285750" indent="-285750" algn="just">
              <a:lnSpc>
                <a:spcPct val="150000"/>
              </a:lnSpc>
              <a:buFont typeface="Arial" panose="020B0604020202020204" pitchFamily="34" charset="0"/>
              <a:buChar char="•"/>
            </a:pPr>
            <a:r>
              <a:rPr lang="en-US" dirty="0">
                <a:latin typeface="Times New Roman" pitchFamily="18" charset="0"/>
                <a:cs typeface="Times New Roman" pitchFamily="18" charset="0"/>
              </a:rPr>
              <a:t>Under these conditions (i.e., high temperature, low pressure and large surface area) the dissolved oxygen is released into the steam, which is removed from the equipment by venting. </a:t>
            </a: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1"/>
          </p:nvPr>
        </p:nvSpPr>
        <p:spPr/>
        <p:txBody>
          <a:bodyPr/>
          <a:lstStyle/>
          <a:p>
            <a:fld id="{F00CCFC0-EE46-4581-A9FA-CADD25A9AE00}" type="datetime1">
              <a:rPr lang="en-IN" smtClean="0">
                <a:latin typeface="Times New Roman" pitchFamily="18" charset="0"/>
                <a:cs typeface="Times New Roman" pitchFamily="18" charset="0"/>
              </a:rPr>
              <a:pPr/>
              <a:t>15-04-22</a:t>
            </a:fld>
            <a:endParaRPr lang="en-IN" dirty="0">
              <a:latin typeface="Times New Roman" pitchFamily="18" charset="0"/>
              <a:cs typeface="Times New Roman" pitchFamily="18" charset="0"/>
            </a:endParaRPr>
          </a:p>
        </p:txBody>
      </p:sp>
      <p:sp>
        <p:nvSpPr>
          <p:cNvPr id="3" name="Footer Placeholder 2"/>
          <p:cNvSpPr>
            <a:spLocks noGrp="1"/>
          </p:cNvSpPr>
          <p:nvPr>
            <p:ph type="ftr" sz="quarter" idx="12"/>
          </p:nvPr>
        </p:nvSpPr>
        <p:spPr/>
        <p:txBody>
          <a:bodyPr/>
          <a:lstStyle/>
          <a:p>
            <a:r>
              <a:rPr lang="en-US" dirty="0">
                <a:latin typeface="Times New Roman" pitchFamily="18" charset="0"/>
                <a:cs typeface="Times New Roman" pitchFamily="18" charset="0"/>
              </a:rPr>
              <a:t>K Prajna Bharathi</a:t>
            </a:r>
            <a:endParaRPr lang="en-IN" dirty="0">
              <a:latin typeface="Times New Roman" pitchFamily="18" charset="0"/>
              <a:cs typeface="Times New Roman" pitchFamily="18" charset="0"/>
            </a:endParaRPr>
          </a:p>
        </p:txBody>
      </p:sp>
      <p:sp>
        <p:nvSpPr>
          <p:cNvPr id="4" name="Rectangle 3"/>
          <p:cNvSpPr/>
          <p:nvPr/>
        </p:nvSpPr>
        <p:spPr>
          <a:xfrm>
            <a:off x="323528" y="692696"/>
            <a:ext cx="8320438" cy="2954655"/>
          </a:xfrm>
          <a:prstGeom prst="rect">
            <a:avLst/>
          </a:prstGeom>
        </p:spPr>
        <p:txBody>
          <a:bodyPr wrap="square">
            <a:spAutoFit/>
          </a:bodyPr>
          <a:lstStyle/>
          <a:p>
            <a:pPr algn="just"/>
            <a:endParaRPr lang="en-IN" sz="2400"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id="{22BD4317-CB95-42D4-A4BD-24E2F117A7A5}"/>
              </a:ext>
            </a:extLst>
          </p:cNvPr>
          <p:cNvPicPr>
            <a:picLocks noChangeAspect="1"/>
          </p:cNvPicPr>
          <p:nvPr/>
        </p:nvPicPr>
        <p:blipFill>
          <a:blip r:embed="rId2"/>
          <a:stretch>
            <a:fillRect/>
          </a:stretch>
        </p:blipFill>
        <p:spPr>
          <a:xfrm>
            <a:off x="899592" y="692696"/>
            <a:ext cx="7200800" cy="4680520"/>
          </a:xfrm>
          <a:prstGeom prst="rect">
            <a:avLst/>
          </a:prstGeom>
        </p:spPr>
      </p:pic>
      <p:sp>
        <p:nvSpPr>
          <p:cNvPr id="7" name="TextBox 6">
            <a:extLst>
              <a:ext uri="{FF2B5EF4-FFF2-40B4-BE49-F238E27FC236}">
                <a16:creationId xmlns:a16="http://schemas.microsoft.com/office/drawing/2014/main" id="{3622E09F-AF74-499D-8F56-EDA6FA302672}"/>
              </a:ext>
            </a:extLst>
          </p:cNvPr>
          <p:cNvSpPr txBox="1"/>
          <p:nvPr/>
        </p:nvSpPr>
        <p:spPr>
          <a:xfrm>
            <a:off x="2267744" y="5661248"/>
            <a:ext cx="5256584"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Mechanical Deaerator</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1"/>
          </p:nvPr>
        </p:nvSpPr>
        <p:spPr/>
        <p:txBody>
          <a:bodyPr/>
          <a:lstStyle/>
          <a:p>
            <a:fld id="{F00CCFC0-EE46-4581-A9FA-CADD25A9AE00}" type="datetime1">
              <a:rPr lang="en-IN" smtClean="0">
                <a:latin typeface="Times New Roman" pitchFamily="18" charset="0"/>
                <a:cs typeface="Times New Roman" pitchFamily="18" charset="0"/>
              </a:rPr>
              <a:pPr/>
              <a:t>15-04-22</a:t>
            </a:fld>
            <a:endParaRPr lang="en-IN" dirty="0">
              <a:latin typeface="Times New Roman" pitchFamily="18" charset="0"/>
              <a:cs typeface="Times New Roman" pitchFamily="18" charset="0"/>
            </a:endParaRPr>
          </a:p>
        </p:txBody>
      </p:sp>
      <p:sp>
        <p:nvSpPr>
          <p:cNvPr id="3" name="Footer Placeholder 2"/>
          <p:cNvSpPr>
            <a:spLocks noGrp="1"/>
          </p:cNvSpPr>
          <p:nvPr>
            <p:ph type="ftr" sz="quarter" idx="12"/>
          </p:nvPr>
        </p:nvSpPr>
        <p:spPr/>
        <p:txBody>
          <a:bodyPr/>
          <a:lstStyle/>
          <a:p>
            <a:r>
              <a:rPr lang="en-US" dirty="0">
                <a:latin typeface="Times New Roman" pitchFamily="18" charset="0"/>
                <a:cs typeface="Times New Roman" pitchFamily="18" charset="0"/>
              </a:rPr>
              <a:t>K Prajna Bharathi</a:t>
            </a:r>
            <a:endParaRPr lang="en-IN" dirty="0">
              <a:latin typeface="Times New Roman" pitchFamily="18" charset="0"/>
              <a:cs typeface="Times New Roman" pitchFamily="18" charset="0"/>
            </a:endParaRPr>
          </a:p>
        </p:txBody>
      </p:sp>
      <p:sp>
        <p:nvSpPr>
          <p:cNvPr id="4" name="Rectangle 3"/>
          <p:cNvSpPr/>
          <p:nvPr/>
        </p:nvSpPr>
        <p:spPr>
          <a:xfrm>
            <a:off x="683568" y="1052736"/>
            <a:ext cx="7704856" cy="9140964"/>
          </a:xfrm>
          <a:prstGeom prst="rect">
            <a:avLst/>
          </a:prstGeom>
        </p:spPr>
        <p:txBody>
          <a:bodyPr wrap="square">
            <a:spAutoFit/>
          </a:bodyPr>
          <a:lstStyle/>
          <a:p>
            <a:pPr algn="just">
              <a:lnSpc>
                <a:spcPct val="150000"/>
              </a:lnSpc>
            </a:pPr>
            <a:r>
              <a:rPr lang="en-US" sz="2000" b="1" dirty="0">
                <a:latin typeface="Times New Roman" pitchFamily="18" charset="0"/>
                <a:cs typeface="Times New Roman" pitchFamily="18" charset="0"/>
              </a:rPr>
              <a:t>Removal of Oil</a:t>
            </a:r>
          </a:p>
          <a:p>
            <a:pPr algn="just">
              <a:lnSpc>
                <a:spcPct val="150000"/>
              </a:lnSpc>
            </a:pPr>
            <a:r>
              <a:rPr lang="en-US" dirty="0">
                <a:latin typeface="Times New Roman" pitchFamily="18" charset="0"/>
                <a:cs typeface="Times New Roman" pitchFamily="18" charset="0"/>
              </a:rPr>
              <a:t>The boiler feed water must be free of oil to prevent the formation of heat insulating oil film in the boiler tubes.</a:t>
            </a:r>
          </a:p>
          <a:p>
            <a:pPr algn="just">
              <a:lnSpc>
                <a:spcPct val="150000"/>
              </a:lnSpc>
            </a:pPr>
            <a:r>
              <a:rPr lang="en-US" b="1" dirty="0">
                <a:latin typeface="Times New Roman" pitchFamily="18" charset="0"/>
                <a:cs typeface="Times New Roman" pitchFamily="18" charset="0"/>
              </a:rPr>
              <a:t>Apparatus</a:t>
            </a:r>
          </a:p>
          <a:p>
            <a:pPr algn="just">
              <a:lnSpc>
                <a:spcPct val="150000"/>
              </a:lnSpc>
            </a:pPr>
            <a:r>
              <a:rPr lang="en-US" dirty="0">
                <a:latin typeface="Times New Roman" pitchFamily="18" charset="0"/>
                <a:cs typeface="Times New Roman" pitchFamily="18" charset="0"/>
              </a:rPr>
              <a:t>The apparatus for removing oil from the feed water consists of the following,</a:t>
            </a:r>
          </a:p>
          <a:p>
            <a:pPr algn="just">
              <a:lnSpc>
                <a:spcPct val="150000"/>
              </a:lnSpc>
            </a:pP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A circular mixing tank with two inlets and one outlet. One inlet for passing raw water into the tank, and another inlet for passing a mixture of alum and soda ash. The outlet is meant to collect water removed of oil.</a:t>
            </a:r>
          </a:p>
          <a:p>
            <a:pPr algn="just">
              <a:lnSpc>
                <a:spcPct val="150000"/>
              </a:lnSpc>
            </a:pPr>
            <a:r>
              <a:rPr lang="en-US" dirty="0">
                <a:latin typeface="Times New Roman" pitchFamily="18" charset="0"/>
                <a:cs typeface="Times New Roman" pitchFamily="18" charset="0"/>
              </a:rPr>
              <a:t>(ii) Agitator</a:t>
            </a:r>
          </a:p>
          <a:p>
            <a:pPr algn="just">
              <a:lnSpc>
                <a:spcPct val="150000"/>
              </a:lnSpc>
            </a:pPr>
            <a:r>
              <a:rPr lang="en-US" dirty="0">
                <a:latin typeface="Times New Roman" pitchFamily="18" charset="0"/>
                <a:cs typeface="Times New Roman" pitchFamily="18" charset="0"/>
              </a:rPr>
              <a:t>An agitator is suspended from the top portion of the tank for constant stirring of its contents. </a:t>
            </a:r>
            <a:endParaRPr lang="en-IN" dirty="0">
              <a:latin typeface="Times New Roman" pitchFamily="18" charset="0"/>
              <a:cs typeface="Times New Roman" pitchFamily="18" charset="0"/>
            </a:endParaRPr>
          </a:p>
          <a:p>
            <a:pPr algn="just"/>
            <a:endParaRPr lang="en-IN" b="1" dirty="0">
              <a:latin typeface="Times New Roman" pitchFamily="18" charset="0"/>
              <a:cs typeface="Times New Roman" pitchFamily="18" charset="0"/>
            </a:endParaRPr>
          </a:p>
          <a:p>
            <a:pPr algn="just"/>
            <a:endParaRPr lang="en-IN" b="1" dirty="0">
              <a:latin typeface="Times New Roman" pitchFamily="18" charset="0"/>
              <a:cs typeface="Times New Roman" pitchFamily="18" charset="0"/>
            </a:endParaRPr>
          </a:p>
          <a:p>
            <a:pPr algn="just"/>
            <a:endParaRPr lang="en-IN" b="1" dirty="0">
              <a:latin typeface="Times New Roman" pitchFamily="18" charset="0"/>
              <a:cs typeface="Times New Roman" pitchFamily="18" charset="0"/>
            </a:endParaRPr>
          </a:p>
          <a:p>
            <a:pPr algn="just"/>
            <a:endParaRPr lang="en-IN" b="1" dirty="0">
              <a:latin typeface="Times New Roman" pitchFamily="18" charset="0"/>
              <a:cs typeface="Times New Roman" pitchFamily="18" charset="0"/>
            </a:endParaRPr>
          </a:p>
          <a:p>
            <a:pPr algn="just"/>
            <a:endParaRPr lang="en-IN" b="1" dirty="0">
              <a:latin typeface="Times New Roman" pitchFamily="18" charset="0"/>
              <a:cs typeface="Times New Roman" pitchFamily="18" charset="0"/>
            </a:endParaRPr>
          </a:p>
          <a:p>
            <a:pPr algn="just"/>
            <a:endParaRPr lang="en-IN" b="1" dirty="0">
              <a:latin typeface="Times New Roman" pitchFamily="18" charset="0"/>
              <a:cs typeface="Times New Roman" pitchFamily="18" charset="0"/>
            </a:endParaRPr>
          </a:p>
          <a:p>
            <a:pPr algn="just"/>
            <a:r>
              <a:rPr lang="en-IN" dirty="0">
                <a:latin typeface="Times New Roman" pitchFamily="18" charset="0"/>
                <a:cs typeface="Times New Roman" pitchFamily="18" charset="0"/>
              </a:rPr>
              <a:t> </a:t>
            </a: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1"/>
          </p:nvPr>
        </p:nvSpPr>
        <p:spPr/>
        <p:txBody>
          <a:bodyPr/>
          <a:lstStyle/>
          <a:p>
            <a:fld id="{F00CCFC0-EE46-4581-A9FA-CADD25A9AE00}" type="datetime1">
              <a:rPr lang="en-IN" smtClean="0">
                <a:latin typeface="Times New Roman" pitchFamily="18" charset="0"/>
                <a:cs typeface="Times New Roman" pitchFamily="18" charset="0"/>
              </a:rPr>
              <a:pPr/>
              <a:t>15-04-22</a:t>
            </a:fld>
            <a:endParaRPr lang="en-IN" dirty="0">
              <a:latin typeface="Times New Roman" pitchFamily="18" charset="0"/>
              <a:cs typeface="Times New Roman" pitchFamily="18" charset="0"/>
            </a:endParaRPr>
          </a:p>
        </p:txBody>
      </p:sp>
      <p:sp>
        <p:nvSpPr>
          <p:cNvPr id="3" name="Footer Placeholder 2"/>
          <p:cNvSpPr>
            <a:spLocks noGrp="1"/>
          </p:cNvSpPr>
          <p:nvPr>
            <p:ph type="ftr" sz="quarter" idx="12"/>
          </p:nvPr>
        </p:nvSpPr>
        <p:spPr/>
        <p:txBody>
          <a:bodyPr/>
          <a:lstStyle/>
          <a:p>
            <a:r>
              <a:rPr lang="en-US" dirty="0">
                <a:latin typeface="Times New Roman" pitchFamily="18" charset="0"/>
                <a:cs typeface="Times New Roman" pitchFamily="18" charset="0"/>
              </a:rPr>
              <a:t>K Prajna Bharathi</a:t>
            </a:r>
            <a:endParaRPr lang="en-IN" dirty="0">
              <a:latin typeface="Times New Roman" pitchFamily="18" charset="0"/>
              <a:cs typeface="Times New Roman" pitchFamily="18" charset="0"/>
            </a:endParaRPr>
          </a:p>
        </p:txBody>
      </p:sp>
      <p:sp>
        <p:nvSpPr>
          <p:cNvPr id="4" name="Rectangle 3"/>
          <p:cNvSpPr/>
          <p:nvPr/>
        </p:nvSpPr>
        <p:spPr>
          <a:xfrm>
            <a:off x="636160" y="764704"/>
            <a:ext cx="7608248" cy="4801314"/>
          </a:xfrm>
          <a:prstGeom prst="rect">
            <a:avLst/>
          </a:prstGeom>
        </p:spPr>
        <p:txBody>
          <a:bodyPr wrap="square">
            <a:spAutoFit/>
          </a:bodyPr>
          <a:lstStyle/>
          <a:p>
            <a:pPr algn="just"/>
            <a:endParaRPr lang="en-IN" b="1" dirty="0">
              <a:latin typeface="Times New Roman" pitchFamily="18" charset="0"/>
              <a:cs typeface="Times New Roman" pitchFamily="18" charset="0"/>
            </a:endParaRPr>
          </a:p>
          <a:p>
            <a:pPr algn="just"/>
            <a:endParaRPr lang="en-IN" b="1" dirty="0">
              <a:latin typeface="Times New Roman" pitchFamily="18" charset="0"/>
              <a:cs typeface="Times New Roman" pitchFamily="18" charset="0"/>
            </a:endParaRPr>
          </a:p>
          <a:p>
            <a:pPr algn="just"/>
            <a:endParaRPr lang="en-IN" b="1" dirty="0">
              <a:latin typeface="Times New Roman" pitchFamily="18" charset="0"/>
              <a:cs typeface="Times New Roman" pitchFamily="18" charset="0"/>
            </a:endParaRPr>
          </a:p>
          <a:p>
            <a:pPr algn="just"/>
            <a:endParaRPr lang="en-IN" b="1" dirty="0">
              <a:latin typeface="Times New Roman" pitchFamily="18" charset="0"/>
              <a:cs typeface="Times New Roman" pitchFamily="18" charset="0"/>
            </a:endParaRPr>
          </a:p>
          <a:p>
            <a:pPr algn="just"/>
            <a:endParaRPr lang="en-IN" b="1" dirty="0">
              <a:latin typeface="Times New Roman" pitchFamily="18" charset="0"/>
              <a:cs typeface="Times New Roman" pitchFamily="18" charset="0"/>
            </a:endParaRPr>
          </a:p>
          <a:p>
            <a:pPr algn="just"/>
            <a:endParaRPr lang="en-IN" b="1" dirty="0">
              <a:latin typeface="Times New Roman" pitchFamily="18" charset="0"/>
              <a:cs typeface="Times New Roman" pitchFamily="18" charset="0"/>
            </a:endParaRPr>
          </a:p>
          <a:p>
            <a:pPr algn="just"/>
            <a:r>
              <a:rPr lang="en-IN" dirty="0">
                <a:latin typeface="Times New Roman" pitchFamily="18" charset="0"/>
                <a:cs typeface="Times New Roman" pitchFamily="18" charset="0"/>
              </a:rPr>
              <a:t> </a:t>
            </a: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id="{5B0CB0BA-4D99-4766-A4E8-F79FA31D81F1}"/>
              </a:ext>
            </a:extLst>
          </p:cNvPr>
          <p:cNvPicPr>
            <a:picLocks noChangeAspect="1"/>
          </p:cNvPicPr>
          <p:nvPr/>
        </p:nvPicPr>
        <p:blipFill>
          <a:blip r:embed="rId2"/>
          <a:stretch>
            <a:fillRect/>
          </a:stretch>
        </p:blipFill>
        <p:spPr>
          <a:xfrm>
            <a:off x="1259632" y="1052737"/>
            <a:ext cx="6624736" cy="4104455"/>
          </a:xfrm>
          <a:prstGeom prst="rect">
            <a:avLst/>
          </a:prstGeom>
        </p:spPr>
      </p:pic>
      <p:sp>
        <p:nvSpPr>
          <p:cNvPr id="7" name="TextBox 6">
            <a:extLst>
              <a:ext uri="{FF2B5EF4-FFF2-40B4-BE49-F238E27FC236}">
                <a16:creationId xmlns:a16="http://schemas.microsoft.com/office/drawing/2014/main" id="{623EF662-ADB1-40FA-A960-C4F191397435}"/>
              </a:ext>
            </a:extLst>
          </p:cNvPr>
          <p:cNvSpPr txBox="1"/>
          <p:nvPr/>
        </p:nvSpPr>
        <p:spPr>
          <a:xfrm>
            <a:off x="3275856" y="5566018"/>
            <a:ext cx="3384376"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Oil Removal from Feed Water</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85414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1"/>
          </p:nvPr>
        </p:nvSpPr>
        <p:spPr/>
        <p:txBody>
          <a:bodyPr/>
          <a:lstStyle/>
          <a:p>
            <a:fld id="{F00CCFC0-EE46-4581-A9FA-CADD25A9AE00}" type="datetime1">
              <a:rPr lang="en-IN" smtClean="0">
                <a:latin typeface="Times New Roman" pitchFamily="18" charset="0"/>
                <a:cs typeface="Times New Roman" pitchFamily="18" charset="0"/>
              </a:rPr>
              <a:pPr/>
              <a:t>15-04-22</a:t>
            </a:fld>
            <a:endParaRPr lang="en-IN" dirty="0">
              <a:latin typeface="Times New Roman" pitchFamily="18" charset="0"/>
              <a:cs typeface="Times New Roman" pitchFamily="18" charset="0"/>
            </a:endParaRPr>
          </a:p>
        </p:txBody>
      </p:sp>
      <p:sp>
        <p:nvSpPr>
          <p:cNvPr id="3" name="Footer Placeholder 2"/>
          <p:cNvSpPr>
            <a:spLocks noGrp="1"/>
          </p:cNvSpPr>
          <p:nvPr>
            <p:ph type="ftr" sz="quarter" idx="12"/>
          </p:nvPr>
        </p:nvSpPr>
        <p:spPr/>
        <p:txBody>
          <a:bodyPr/>
          <a:lstStyle/>
          <a:p>
            <a:r>
              <a:rPr lang="en-US" dirty="0">
                <a:latin typeface="Times New Roman" pitchFamily="18" charset="0"/>
                <a:cs typeface="Times New Roman" pitchFamily="18" charset="0"/>
              </a:rPr>
              <a:t>K Prajna Bharathi</a:t>
            </a:r>
            <a:endParaRPr lang="en-IN" dirty="0">
              <a:latin typeface="Times New Roman" pitchFamily="18" charset="0"/>
              <a:cs typeface="Times New Roman" pitchFamily="18" charset="0"/>
            </a:endParaRPr>
          </a:p>
        </p:txBody>
      </p:sp>
      <p:sp>
        <p:nvSpPr>
          <p:cNvPr id="4" name="Rectangle 3"/>
          <p:cNvSpPr/>
          <p:nvPr/>
        </p:nvSpPr>
        <p:spPr>
          <a:xfrm>
            <a:off x="395536" y="908720"/>
            <a:ext cx="8248430" cy="2862322"/>
          </a:xfrm>
          <a:prstGeom prst="rect">
            <a:avLst/>
          </a:prstGeom>
        </p:spPr>
        <p:txBody>
          <a:bodyPr wrap="square">
            <a:spAutoFit/>
          </a:bodyPr>
          <a:lstStyle/>
          <a:p>
            <a:pPr algn="just"/>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p:txBody>
      </p:sp>
      <p:sp>
        <p:nvSpPr>
          <p:cNvPr id="6" name="TextBox 5">
            <a:extLst>
              <a:ext uri="{FF2B5EF4-FFF2-40B4-BE49-F238E27FC236}">
                <a16:creationId xmlns:a16="http://schemas.microsoft.com/office/drawing/2014/main" id="{2616161A-7D5B-4EFE-A9AD-6BE384DBC588}"/>
              </a:ext>
            </a:extLst>
          </p:cNvPr>
          <p:cNvSpPr txBox="1"/>
          <p:nvPr/>
        </p:nvSpPr>
        <p:spPr>
          <a:xfrm>
            <a:off x="1115616" y="1268760"/>
            <a:ext cx="7392224" cy="3674339"/>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Procedure</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mixture of alum and soda react with oil in raw water to form a floc.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mixture is made to pass through the graded anthrafilt bed.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floc adheres to the filter bed and the oil-free water is passed out through the outlet.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anthrafilt bed is cleaned by treating with hot sodium hydroxide solution which dissolves the floc. The cleaned filter can be reused again.</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1"/>
          </p:nvPr>
        </p:nvSpPr>
        <p:spPr/>
        <p:txBody>
          <a:bodyPr/>
          <a:lstStyle/>
          <a:p>
            <a:fld id="{F00CCFC0-EE46-4581-A9FA-CADD25A9AE00}" type="datetime1">
              <a:rPr lang="en-IN" smtClean="0">
                <a:latin typeface="Times New Roman" pitchFamily="18" charset="0"/>
                <a:cs typeface="Times New Roman" pitchFamily="18" charset="0"/>
              </a:rPr>
              <a:pPr/>
              <a:t>15-04-22</a:t>
            </a:fld>
            <a:endParaRPr lang="en-IN" dirty="0">
              <a:latin typeface="Times New Roman" pitchFamily="18" charset="0"/>
              <a:cs typeface="Times New Roman" pitchFamily="18" charset="0"/>
            </a:endParaRPr>
          </a:p>
        </p:txBody>
      </p:sp>
      <p:sp>
        <p:nvSpPr>
          <p:cNvPr id="3" name="Footer Placeholder 2"/>
          <p:cNvSpPr>
            <a:spLocks noGrp="1"/>
          </p:cNvSpPr>
          <p:nvPr>
            <p:ph type="ftr" sz="quarter" idx="12"/>
          </p:nvPr>
        </p:nvSpPr>
        <p:spPr/>
        <p:txBody>
          <a:bodyPr/>
          <a:lstStyle/>
          <a:p>
            <a:r>
              <a:rPr lang="en-US" dirty="0">
                <a:latin typeface="Times New Roman" pitchFamily="18" charset="0"/>
                <a:cs typeface="Times New Roman" pitchFamily="18" charset="0"/>
              </a:rPr>
              <a:t>K Prajna Bharathi</a:t>
            </a:r>
            <a:endParaRPr lang="en-IN" dirty="0">
              <a:latin typeface="Times New Roman" pitchFamily="18" charset="0"/>
              <a:cs typeface="Times New Roman" pitchFamily="18" charset="0"/>
            </a:endParaRPr>
          </a:p>
        </p:txBody>
      </p:sp>
      <p:sp>
        <p:nvSpPr>
          <p:cNvPr id="4" name="Rectangle 3"/>
          <p:cNvSpPr/>
          <p:nvPr/>
        </p:nvSpPr>
        <p:spPr>
          <a:xfrm>
            <a:off x="500034" y="1214422"/>
            <a:ext cx="8143932" cy="4801314"/>
          </a:xfrm>
          <a:prstGeom prst="rect">
            <a:avLst/>
          </a:prstGeom>
        </p:spPr>
        <p:txBody>
          <a:bodyPr wrap="square">
            <a:spAutoFit/>
          </a:bodyPr>
          <a:lstStyle/>
          <a:p>
            <a:pPr algn="just"/>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p:txBody>
      </p:sp>
      <p:sp>
        <p:nvSpPr>
          <p:cNvPr id="9" name="TextBox 8">
            <a:extLst>
              <a:ext uri="{FF2B5EF4-FFF2-40B4-BE49-F238E27FC236}">
                <a16:creationId xmlns:a16="http://schemas.microsoft.com/office/drawing/2014/main" id="{569DD5E6-B73B-42A8-A67B-726013A0F8A8}"/>
              </a:ext>
            </a:extLst>
          </p:cNvPr>
          <p:cNvSpPr txBox="1"/>
          <p:nvPr/>
        </p:nvSpPr>
        <p:spPr>
          <a:xfrm>
            <a:off x="335391" y="842264"/>
            <a:ext cx="8143932" cy="6217087"/>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Internal Treatment of Boiler Water</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undesirable components present in water after external treatment are removed by internal treatment of boiler water in the following ways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Carbonate Conditioning:</a:t>
            </a:r>
          </a:p>
          <a:p>
            <a:r>
              <a:rPr lang="en-US" dirty="0">
                <a:latin typeface="Times New Roman" panose="02020603050405020304" pitchFamily="18" charset="0"/>
                <a:cs typeface="Times New Roman" panose="02020603050405020304" pitchFamily="18" charset="0"/>
              </a:rPr>
              <a:t>In this method, sodium carbonate is added to boiler water to facilitate the formation of calcium carbonate.</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scale-forming impurities precipitate in the form of loose sludge, that can be easily removed by the blow-down operation.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Blow-down operation is a method in which loose sludge is eliminated from the apparatus by compressing air under high pressure.</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D1F32F35-D278-4FBB-A5FB-7A00E8BC4A12}"/>
              </a:ext>
            </a:extLst>
          </p:cNvPr>
          <p:cNvPicPr>
            <a:picLocks noChangeAspect="1"/>
          </p:cNvPicPr>
          <p:nvPr/>
        </p:nvPicPr>
        <p:blipFill>
          <a:blip r:embed="rId2"/>
          <a:stretch>
            <a:fillRect/>
          </a:stretch>
        </p:blipFill>
        <p:spPr>
          <a:xfrm>
            <a:off x="1115616" y="3264528"/>
            <a:ext cx="6336704" cy="842994"/>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1"/>
          </p:nvPr>
        </p:nvSpPr>
        <p:spPr/>
        <p:txBody>
          <a:bodyPr/>
          <a:lstStyle/>
          <a:p>
            <a:fld id="{F00CCFC0-EE46-4581-A9FA-CADD25A9AE00}" type="datetime1">
              <a:rPr lang="en-IN" smtClean="0">
                <a:latin typeface="Times New Roman" pitchFamily="18" charset="0"/>
                <a:cs typeface="Times New Roman" pitchFamily="18" charset="0"/>
              </a:rPr>
              <a:pPr/>
              <a:t>15-04-22</a:t>
            </a:fld>
            <a:endParaRPr lang="en-IN" dirty="0">
              <a:latin typeface="Times New Roman" pitchFamily="18" charset="0"/>
              <a:cs typeface="Times New Roman" pitchFamily="18" charset="0"/>
            </a:endParaRPr>
          </a:p>
        </p:txBody>
      </p:sp>
      <p:sp>
        <p:nvSpPr>
          <p:cNvPr id="3" name="Footer Placeholder 2"/>
          <p:cNvSpPr>
            <a:spLocks noGrp="1"/>
          </p:cNvSpPr>
          <p:nvPr>
            <p:ph type="ftr" sz="quarter" idx="12"/>
          </p:nvPr>
        </p:nvSpPr>
        <p:spPr/>
        <p:txBody>
          <a:bodyPr/>
          <a:lstStyle/>
          <a:p>
            <a:r>
              <a:rPr lang="en-US" dirty="0">
                <a:latin typeface="Times New Roman" pitchFamily="18" charset="0"/>
                <a:cs typeface="Times New Roman" pitchFamily="18" charset="0"/>
              </a:rPr>
              <a:t>K Prajna Bharathi</a:t>
            </a:r>
            <a:endParaRPr lang="en-IN" dirty="0">
              <a:latin typeface="Times New Roman" pitchFamily="18" charset="0"/>
              <a:cs typeface="Times New Roman" pitchFamily="18" charset="0"/>
            </a:endParaRPr>
          </a:p>
        </p:txBody>
      </p:sp>
      <p:sp>
        <p:nvSpPr>
          <p:cNvPr id="4" name="Rectangle 3"/>
          <p:cNvSpPr/>
          <p:nvPr/>
        </p:nvSpPr>
        <p:spPr>
          <a:xfrm>
            <a:off x="500034" y="1214422"/>
            <a:ext cx="8143932" cy="2862322"/>
          </a:xfrm>
          <a:prstGeom prst="rect">
            <a:avLst/>
          </a:prstGeom>
        </p:spPr>
        <p:txBody>
          <a:bodyPr wrap="square">
            <a:spAutoFit/>
          </a:bodyPr>
          <a:lstStyle/>
          <a:p>
            <a:pPr algn="just"/>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p:txBody>
      </p:sp>
      <p:sp>
        <p:nvSpPr>
          <p:cNvPr id="5" name="TextBox 4">
            <a:extLst>
              <a:ext uri="{FF2B5EF4-FFF2-40B4-BE49-F238E27FC236}">
                <a16:creationId xmlns:a16="http://schemas.microsoft.com/office/drawing/2014/main" id="{650B3116-50D6-4859-A0CF-324209922394}"/>
              </a:ext>
            </a:extLst>
          </p:cNvPr>
          <p:cNvSpPr txBox="1"/>
          <p:nvPr/>
        </p:nvSpPr>
        <p:spPr>
          <a:xfrm>
            <a:off x="500034" y="836712"/>
            <a:ext cx="7744374" cy="7521546"/>
          </a:xfrm>
          <a:prstGeom prst="rect">
            <a:avLst/>
          </a:prstGeom>
          <a:noFill/>
        </p:spPr>
        <p:txBody>
          <a:bodyPr wrap="square" rtlCol="0">
            <a:spAutoFit/>
          </a:bodyPr>
          <a:lstStyle/>
          <a:p>
            <a:pPr algn="just">
              <a:lnSpc>
                <a:spcPct val="150000"/>
              </a:lnSpc>
            </a:pPr>
            <a:r>
              <a:rPr lang="en-US" b="1" dirty="0">
                <a:latin typeface="Times New Roman" panose="02020603050405020304" pitchFamily="18" charset="0"/>
                <a:cs typeface="Times New Roman" panose="02020603050405020304" pitchFamily="18" charset="0"/>
              </a:rPr>
              <a:t>Phosphate Conditioning</a:t>
            </a:r>
          </a:p>
          <a:p>
            <a:pPr algn="just">
              <a:lnSpc>
                <a:spcPct val="150000"/>
              </a:lnSpc>
            </a:pPr>
            <a:r>
              <a:rPr lang="en-US" dirty="0">
                <a:latin typeface="Times New Roman" panose="02020603050405020304" pitchFamily="18" charset="0"/>
                <a:cs typeface="Times New Roman" panose="02020603050405020304" pitchFamily="18" charset="0"/>
              </a:rPr>
              <a:t>The formation of scales in high pressure boilers can be prevented by the addition of sodium phosphate to the boiler feedwater. </a:t>
            </a:r>
          </a:p>
          <a:p>
            <a:pPr algn="just">
              <a:lnSpc>
                <a:spcPct val="150000"/>
              </a:lnSpc>
            </a:pPr>
            <a:r>
              <a:rPr lang="en-US" dirty="0">
                <a:latin typeface="Times New Roman" panose="02020603050405020304" pitchFamily="18" charset="0"/>
                <a:cs typeface="Times New Roman" panose="02020603050405020304" pitchFamily="18" charset="0"/>
              </a:rPr>
              <a:t>Phosphate reacts with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Ca</a:t>
            </a:r>
            <a:r>
              <a:rPr lang="en-US" sz="1800" baseline="30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Mg</a:t>
            </a:r>
            <a:r>
              <a:rPr lang="en-US" sz="1800" baseline="30000" dirty="0">
                <a:effectLst/>
                <a:latin typeface="Times New Roman" panose="02020603050405020304" pitchFamily="18" charset="0"/>
                <a:ea typeface="Calibri" panose="020F0502020204030204" pitchFamily="34" charset="0"/>
                <a:cs typeface="Times New Roman" panose="02020603050405020304" pitchFamily="18" charset="0"/>
              </a:rPr>
              <a:t>2+ </a:t>
            </a:r>
            <a:r>
              <a:rPr lang="en-US" dirty="0">
                <a:latin typeface="Times New Roman" panose="02020603050405020304" pitchFamily="18" charset="0"/>
                <a:cs typeface="Times New Roman" panose="02020603050405020304" pitchFamily="18" charset="0"/>
              </a:rPr>
              <a:t>salts in alkaline medium (pH 10.0 – 11.5) to form insoluble compound of calcium and magnesium salts as easily removable soft sludge, which is to be removed periodically from the boiler.</a:t>
            </a:r>
          </a:p>
          <a:p>
            <a:pPr algn="just">
              <a:lnSpc>
                <a:spcPct val="150000"/>
              </a:lnSpc>
            </a:pPr>
            <a:r>
              <a:rPr lang="en-US" dirty="0">
                <a:latin typeface="Times New Roman" panose="02020603050405020304" pitchFamily="18" charset="0"/>
                <a:cs typeface="Times New Roman" panose="02020603050405020304" pitchFamily="18" charset="0"/>
              </a:rPr>
              <a:t>The various forms of phosphates used in this process are,</a:t>
            </a:r>
          </a:p>
          <a:p>
            <a:pPr algn="just">
              <a:lnSpc>
                <a:spcPct val="150000"/>
              </a:lnSpc>
            </a:pP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Alkaline trisodium phosphate -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Na</a:t>
            </a:r>
            <a:r>
              <a:rPr lang="en-US" sz="1800" baseline="-25000" dirty="0">
                <a:effectLst/>
                <a:latin typeface="Times New Roman" panose="02020603050405020304" pitchFamily="18" charset="0"/>
                <a:ea typeface="Calibri" panose="020F0502020204030204" pitchFamily="34" charset="0"/>
                <a:cs typeface="Times New Roman" panose="02020603050405020304" pitchFamily="18" charset="0"/>
              </a:rPr>
              <a:t>3</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a:t>
            </a:r>
            <a:r>
              <a:rPr lang="en-US" sz="1800" baseline="-25000" dirty="0">
                <a:effectLst/>
                <a:latin typeface="Times New Roman" panose="02020603050405020304" pitchFamily="18" charset="0"/>
                <a:ea typeface="Calibri" panose="020F0502020204030204" pitchFamily="34" charset="0"/>
                <a:cs typeface="Times New Roman" panose="02020603050405020304" pitchFamily="18" charset="0"/>
              </a:rPr>
              <a:t>4</a:t>
            </a:r>
            <a:r>
              <a:rPr lang="en-US" dirty="0">
                <a:latin typeface="Times New Roman" panose="02020603050405020304" pitchFamily="18" charset="0"/>
                <a:cs typeface="Times New Roman" panose="02020603050405020304" pitchFamily="18" charset="0"/>
              </a:rPr>
              <a:t> - for acidic waters</a:t>
            </a:r>
          </a:p>
          <a:p>
            <a:pPr algn="just">
              <a:lnSpc>
                <a:spcPct val="150000"/>
              </a:lnSpc>
            </a:pPr>
            <a:r>
              <a:rPr lang="en-US" dirty="0">
                <a:latin typeface="Times New Roman" panose="02020603050405020304" pitchFamily="18" charset="0"/>
                <a:cs typeface="Times New Roman" panose="02020603050405020304" pitchFamily="18" charset="0"/>
              </a:rPr>
              <a:t>(ii) Disodium hydrogen phosphate -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Na</a:t>
            </a:r>
            <a:r>
              <a:rPr lang="en-US" sz="1800" baseline="-25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HPO</a:t>
            </a:r>
            <a:r>
              <a:rPr lang="en-US" sz="1800" baseline="-25000" dirty="0">
                <a:effectLst/>
                <a:latin typeface="Times New Roman" panose="02020603050405020304" pitchFamily="18" charset="0"/>
                <a:ea typeface="Calibri" panose="020F0502020204030204" pitchFamily="34" charset="0"/>
                <a:cs typeface="Times New Roman" panose="02020603050405020304" pitchFamily="18" charset="0"/>
              </a:rPr>
              <a:t>4</a:t>
            </a:r>
            <a:r>
              <a:rPr lang="en-US" dirty="0">
                <a:latin typeface="Times New Roman" panose="02020603050405020304" pitchFamily="18" charset="0"/>
                <a:cs typeface="Times New Roman" panose="02020603050405020304" pitchFamily="18" charset="0"/>
              </a:rPr>
              <a:t> - for neutral waters</a:t>
            </a:r>
          </a:p>
          <a:p>
            <a:pPr algn="just">
              <a:lnSpc>
                <a:spcPct val="150000"/>
              </a:lnSpc>
            </a:pPr>
            <a:r>
              <a:rPr lang="en-US" dirty="0">
                <a:latin typeface="Times New Roman" panose="02020603050405020304" pitchFamily="18" charset="0"/>
                <a:cs typeface="Times New Roman" panose="02020603050405020304" pitchFamily="18" charset="0"/>
              </a:rPr>
              <a:t>(iii) Sodium dihydrogen phosphate -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NaH</a:t>
            </a:r>
            <a:r>
              <a:rPr lang="en-US" sz="1800" baseline="-25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a:t>
            </a:r>
            <a:r>
              <a:rPr lang="en-US" sz="1800" baseline="-25000" dirty="0">
                <a:effectLst/>
                <a:latin typeface="Times New Roman" panose="02020603050405020304" pitchFamily="18" charset="0"/>
                <a:ea typeface="Calibri" panose="020F0502020204030204" pitchFamily="34" charset="0"/>
                <a:cs typeface="Times New Roman" panose="02020603050405020304" pitchFamily="18" charset="0"/>
              </a:rPr>
              <a:t>4</a:t>
            </a:r>
            <a:r>
              <a:rPr lang="en-US" dirty="0">
                <a:latin typeface="Times New Roman" panose="02020603050405020304" pitchFamily="18" charset="0"/>
                <a:cs typeface="Times New Roman" panose="02020603050405020304" pitchFamily="18" charset="0"/>
              </a:rPr>
              <a:t> - for alkaline waters</a:t>
            </a:r>
          </a:p>
          <a:p>
            <a:pPr algn="just">
              <a:lnSpc>
                <a:spcPct val="150000"/>
              </a:lnSpc>
            </a:pPr>
            <a:r>
              <a:rPr lang="en-US" dirty="0">
                <a:latin typeface="Times New Roman" panose="02020603050405020304" pitchFamily="18" charset="0"/>
                <a:cs typeface="Times New Roman" panose="02020603050405020304" pitchFamily="18" charset="0"/>
              </a:rPr>
              <a:t>(iv) Sodium pyrophosphate -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Na</a:t>
            </a:r>
            <a:r>
              <a:rPr lang="en-US" sz="1800" baseline="-25000" dirty="0">
                <a:effectLst/>
                <a:latin typeface="Times New Roman" panose="02020603050405020304" pitchFamily="18" charset="0"/>
                <a:ea typeface="Calibri" panose="020F0502020204030204" pitchFamily="34" charset="0"/>
                <a:cs typeface="Times New Roman" panose="02020603050405020304" pitchFamily="18" charset="0"/>
              </a:rPr>
              <a:t>4</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a:t>
            </a:r>
            <a:r>
              <a:rPr lang="en-US" sz="1800" baseline="-25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a:t>
            </a:r>
            <a:r>
              <a:rPr lang="en-US" sz="1800" baseline="-25000" dirty="0">
                <a:effectLst/>
                <a:latin typeface="Times New Roman" panose="02020603050405020304" pitchFamily="18" charset="0"/>
                <a:ea typeface="Calibri" panose="020F0502020204030204" pitchFamily="34" charset="0"/>
                <a:cs typeface="Times New Roman" panose="02020603050405020304" pitchFamily="18" charset="0"/>
              </a:rPr>
              <a:t>7</a:t>
            </a:r>
            <a:r>
              <a:rPr lang="en-US" dirty="0">
                <a:latin typeface="Times New Roman" panose="02020603050405020304" pitchFamily="18" charset="0"/>
                <a:cs typeface="Times New Roman" panose="02020603050405020304" pitchFamily="18" charset="0"/>
              </a:rPr>
              <a:t> - for alkaline waters</a:t>
            </a:r>
          </a:p>
          <a:p>
            <a:pPr algn="just">
              <a:lnSpc>
                <a:spcPct val="150000"/>
              </a:lnSpc>
            </a:pPr>
            <a:r>
              <a:rPr lang="en-US" dirty="0">
                <a:latin typeface="Times New Roman" panose="02020603050405020304" pitchFamily="18" charset="0"/>
                <a:cs typeface="Times New Roman" panose="02020603050405020304" pitchFamily="18" charset="0"/>
              </a:rPr>
              <a:t>(v) Sodium metaphosphate -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NaPO</a:t>
            </a:r>
            <a:r>
              <a:rPr lang="en-US" sz="1800" baseline="-25000" dirty="0">
                <a:effectLst/>
                <a:latin typeface="Times New Roman" panose="02020603050405020304" pitchFamily="18" charset="0"/>
                <a:ea typeface="Calibri" panose="020F0502020204030204" pitchFamily="34"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 - for alkaline waters</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1"/>
          </p:nvPr>
        </p:nvSpPr>
        <p:spPr/>
        <p:txBody>
          <a:bodyPr/>
          <a:lstStyle/>
          <a:p>
            <a:fld id="{F00CCFC0-EE46-4581-A9FA-CADD25A9AE00}" type="datetime1">
              <a:rPr lang="en-IN" smtClean="0">
                <a:latin typeface="Times New Roman" pitchFamily="18" charset="0"/>
                <a:cs typeface="Times New Roman" pitchFamily="18" charset="0"/>
              </a:rPr>
              <a:pPr/>
              <a:t>15-04-22</a:t>
            </a:fld>
            <a:endParaRPr lang="en-IN" dirty="0">
              <a:latin typeface="Times New Roman" pitchFamily="18" charset="0"/>
              <a:cs typeface="Times New Roman" pitchFamily="18" charset="0"/>
            </a:endParaRPr>
          </a:p>
        </p:txBody>
      </p:sp>
      <p:sp>
        <p:nvSpPr>
          <p:cNvPr id="3" name="Footer Placeholder 2"/>
          <p:cNvSpPr>
            <a:spLocks noGrp="1"/>
          </p:cNvSpPr>
          <p:nvPr>
            <p:ph type="ftr" sz="quarter" idx="12"/>
          </p:nvPr>
        </p:nvSpPr>
        <p:spPr/>
        <p:txBody>
          <a:bodyPr/>
          <a:lstStyle/>
          <a:p>
            <a:r>
              <a:rPr lang="en-US" dirty="0">
                <a:latin typeface="Times New Roman" pitchFamily="18" charset="0"/>
                <a:cs typeface="Times New Roman" pitchFamily="18" charset="0"/>
              </a:rPr>
              <a:t>K Prajna Bharathi</a:t>
            </a:r>
            <a:endParaRPr lang="en-IN" dirty="0">
              <a:latin typeface="Times New Roman" pitchFamily="18" charset="0"/>
              <a:cs typeface="Times New Roman" pitchFamily="18" charset="0"/>
            </a:endParaRPr>
          </a:p>
        </p:txBody>
      </p:sp>
      <p:sp>
        <p:nvSpPr>
          <p:cNvPr id="4" name="Rectangle 3"/>
          <p:cNvSpPr/>
          <p:nvPr/>
        </p:nvSpPr>
        <p:spPr>
          <a:xfrm>
            <a:off x="500034" y="1214422"/>
            <a:ext cx="8143932" cy="4524315"/>
          </a:xfrm>
          <a:prstGeom prst="rect">
            <a:avLst/>
          </a:prstGeom>
        </p:spPr>
        <p:txBody>
          <a:bodyPr wrap="square">
            <a:spAutoFit/>
          </a:bodyPr>
          <a:lstStyle/>
          <a:p>
            <a:pPr algn="just"/>
            <a:endParaRPr lang="en-IN" b="1" dirty="0">
              <a:latin typeface="Times New Roman" pitchFamily="18" charset="0"/>
              <a:cs typeface="Times New Roman" pitchFamily="18" charset="0"/>
            </a:endParaRPr>
          </a:p>
          <a:p>
            <a:pPr algn="just"/>
            <a:endParaRPr lang="en-IN" b="1" dirty="0">
              <a:latin typeface="Times New Roman" pitchFamily="18" charset="0"/>
              <a:cs typeface="Times New Roman" pitchFamily="18" charset="0"/>
            </a:endParaRPr>
          </a:p>
          <a:p>
            <a:pPr algn="just"/>
            <a:endParaRPr lang="en-IN" b="1" dirty="0">
              <a:latin typeface="Times New Roman" pitchFamily="18" charset="0"/>
              <a:cs typeface="Times New Roman" pitchFamily="18" charset="0"/>
            </a:endParaRPr>
          </a:p>
          <a:p>
            <a:pPr algn="just"/>
            <a:endParaRPr lang="en-IN" b="1" dirty="0">
              <a:latin typeface="Times New Roman" pitchFamily="18" charset="0"/>
              <a:cs typeface="Times New Roman" pitchFamily="18" charset="0"/>
            </a:endParaRPr>
          </a:p>
          <a:p>
            <a:pPr algn="just"/>
            <a:endParaRPr lang="en-IN" b="1" dirty="0">
              <a:latin typeface="Times New Roman" pitchFamily="18" charset="0"/>
              <a:cs typeface="Times New Roman" pitchFamily="18" charset="0"/>
            </a:endParaRPr>
          </a:p>
          <a:p>
            <a:pPr algn="just"/>
            <a:endParaRPr lang="en-IN" b="1" dirty="0">
              <a:latin typeface="Times New Roman" pitchFamily="18" charset="0"/>
              <a:cs typeface="Times New Roman" pitchFamily="18" charset="0"/>
            </a:endParaRPr>
          </a:p>
          <a:p>
            <a:pPr algn="just"/>
            <a:endParaRPr lang="en-IN" b="1"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p:txBody>
      </p:sp>
      <p:sp>
        <p:nvSpPr>
          <p:cNvPr id="6" name="Rectangle 5"/>
          <p:cNvSpPr/>
          <p:nvPr/>
        </p:nvSpPr>
        <p:spPr>
          <a:xfrm>
            <a:off x="500034" y="1214422"/>
            <a:ext cx="8143932" cy="2585323"/>
          </a:xfrm>
          <a:prstGeom prst="rect">
            <a:avLst/>
          </a:prstGeom>
        </p:spPr>
        <p:txBody>
          <a:bodyPr wrap="square">
            <a:spAutoFit/>
          </a:bodyPr>
          <a:lstStyle/>
          <a:p>
            <a:pPr algn="just"/>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p:txBody>
      </p:sp>
      <p:sp>
        <p:nvSpPr>
          <p:cNvPr id="7" name="Rectangle 6"/>
          <p:cNvSpPr/>
          <p:nvPr/>
        </p:nvSpPr>
        <p:spPr>
          <a:xfrm>
            <a:off x="500034" y="1214422"/>
            <a:ext cx="8143932" cy="3139321"/>
          </a:xfrm>
          <a:prstGeom prst="rect">
            <a:avLst/>
          </a:prstGeom>
        </p:spPr>
        <p:txBody>
          <a:bodyPr wrap="square">
            <a:spAutoFit/>
          </a:bodyPr>
          <a:lstStyle/>
          <a:p>
            <a:pPr algn="just"/>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p:txBody>
      </p:sp>
      <p:sp>
        <p:nvSpPr>
          <p:cNvPr id="9" name="TextBox 8">
            <a:extLst>
              <a:ext uri="{FF2B5EF4-FFF2-40B4-BE49-F238E27FC236}">
                <a16:creationId xmlns:a16="http://schemas.microsoft.com/office/drawing/2014/main" id="{9E360878-667E-49EE-A21C-981F76029706}"/>
              </a:ext>
            </a:extLst>
          </p:cNvPr>
          <p:cNvSpPr txBox="1"/>
          <p:nvPr/>
        </p:nvSpPr>
        <p:spPr>
          <a:xfrm>
            <a:off x="611560" y="908721"/>
            <a:ext cx="7632848" cy="5074723"/>
          </a:xfrm>
          <a:prstGeom prst="rect">
            <a:avLst/>
          </a:prstGeom>
          <a:noFill/>
        </p:spPr>
        <p:txBody>
          <a:bodyPr wrap="square" rtlCol="0">
            <a:spAutoFit/>
          </a:bodyPr>
          <a:lstStyle/>
          <a:p>
            <a:pPr algn="just">
              <a:lnSpc>
                <a:spcPct val="150000"/>
              </a:lnSpc>
            </a:pPr>
            <a:r>
              <a:rPr lang="en-US" sz="2000" b="1" dirty="0">
                <a:latin typeface="Times New Roman" panose="02020603050405020304" pitchFamily="18" charset="0"/>
                <a:cs typeface="Times New Roman" panose="02020603050405020304" pitchFamily="18" charset="0"/>
              </a:rPr>
              <a:t>Calgon Conditioning</a:t>
            </a:r>
          </a:p>
          <a:p>
            <a:pPr algn="just">
              <a:lnSpc>
                <a:spcPct val="150000"/>
              </a:lnSpc>
            </a:pPr>
            <a:r>
              <a:rPr lang="en-US" dirty="0">
                <a:latin typeface="Times New Roman" panose="02020603050405020304" pitchFamily="18" charset="0"/>
                <a:cs typeface="Times New Roman" panose="02020603050405020304" pitchFamily="18" charset="0"/>
              </a:rPr>
              <a:t>In this method, Calgon, a commercial name for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(NaPO</a:t>
            </a:r>
            <a:r>
              <a:rPr lang="en-US" sz="1800" baseline="-25000" dirty="0">
                <a:effectLst/>
                <a:latin typeface="Times New Roman" panose="02020603050405020304" pitchFamily="18" charset="0"/>
                <a:ea typeface="Calibri" panose="020F0502020204030204" pitchFamily="34" charset="0"/>
                <a:cs typeface="Times New Roman" panose="02020603050405020304" pitchFamily="18" charset="0"/>
              </a:rPr>
              <a:t>3</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baseline="-25000" dirty="0">
                <a:effectLst/>
                <a:latin typeface="Times New Roman" panose="02020603050405020304" pitchFamily="18" charset="0"/>
                <a:ea typeface="Calibri" panose="020F0502020204030204" pitchFamily="34" charset="0"/>
                <a:cs typeface="Times New Roman" panose="02020603050405020304" pitchFamily="18" charset="0"/>
              </a:rPr>
              <a:t>6 </a:t>
            </a:r>
            <a:r>
              <a:rPr lang="en-US" dirty="0">
                <a:latin typeface="Times New Roman" panose="02020603050405020304" pitchFamily="18" charset="0"/>
                <a:cs typeface="Times New Roman" panose="02020603050405020304" pitchFamily="18" charset="0"/>
              </a:rPr>
              <a:t>sodium hexametaphosphate, is added to the boiler feed water to form a highly soluble, complex salt of sodium calcium phosphate anion, which can be removed during blowdown operations. </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Since calcium and magnesium ions are not precipitated, no scale or sludge is formed.</a:t>
            </a:r>
          </a:p>
          <a:p>
            <a:pPr algn="just">
              <a:lnSpc>
                <a:spcPct val="150000"/>
              </a:lnSpc>
            </a:pPr>
            <a:endParaRPr lang="en-IN"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9B59A1BB-B306-4383-A437-37E320457F98}"/>
              </a:ext>
            </a:extLst>
          </p:cNvPr>
          <p:cNvPicPr>
            <a:picLocks noChangeAspect="1"/>
          </p:cNvPicPr>
          <p:nvPr/>
        </p:nvPicPr>
        <p:blipFill>
          <a:blip r:embed="rId2"/>
          <a:stretch>
            <a:fillRect/>
          </a:stretch>
        </p:blipFill>
        <p:spPr>
          <a:xfrm>
            <a:off x="971600" y="3348003"/>
            <a:ext cx="6984776" cy="1206563"/>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1"/>
          </p:nvPr>
        </p:nvSpPr>
        <p:spPr/>
        <p:txBody>
          <a:bodyPr/>
          <a:lstStyle/>
          <a:p>
            <a:fld id="{F00CCFC0-EE46-4581-A9FA-CADD25A9AE00}" type="datetime1">
              <a:rPr lang="en-IN" smtClean="0">
                <a:latin typeface="Times New Roman" pitchFamily="18" charset="0"/>
                <a:cs typeface="Times New Roman" pitchFamily="18" charset="0"/>
              </a:rPr>
              <a:pPr/>
              <a:t>15-04-22</a:t>
            </a:fld>
            <a:endParaRPr lang="en-IN" dirty="0">
              <a:latin typeface="Times New Roman" pitchFamily="18" charset="0"/>
              <a:cs typeface="Times New Roman" pitchFamily="18" charset="0"/>
            </a:endParaRPr>
          </a:p>
        </p:txBody>
      </p:sp>
      <p:sp>
        <p:nvSpPr>
          <p:cNvPr id="3" name="Footer Placeholder 2"/>
          <p:cNvSpPr>
            <a:spLocks noGrp="1"/>
          </p:cNvSpPr>
          <p:nvPr>
            <p:ph type="ftr" sz="quarter" idx="12"/>
          </p:nvPr>
        </p:nvSpPr>
        <p:spPr/>
        <p:txBody>
          <a:bodyPr/>
          <a:lstStyle/>
          <a:p>
            <a:r>
              <a:rPr lang="en-US" dirty="0">
                <a:latin typeface="Times New Roman" pitchFamily="18" charset="0"/>
                <a:cs typeface="Times New Roman" pitchFamily="18" charset="0"/>
              </a:rPr>
              <a:t>K Prajna Bharathi</a:t>
            </a:r>
            <a:endParaRPr lang="en-IN" dirty="0">
              <a:latin typeface="Times New Roman" pitchFamily="18" charset="0"/>
              <a:cs typeface="Times New Roman" pitchFamily="18" charset="0"/>
            </a:endParaRPr>
          </a:p>
        </p:txBody>
      </p:sp>
      <p:sp>
        <p:nvSpPr>
          <p:cNvPr id="4" name="Rectangle 3"/>
          <p:cNvSpPr/>
          <p:nvPr/>
        </p:nvSpPr>
        <p:spPr>
          <a:xfrm>
            <a:off x="500034" y="1214422"/>
            <a:ext cx="8143932" cy="2585323"/>
          </a:xfrm>
          <a:prstGeom prst="rect">
            <a:avLst/>
          </a:prstGeom>
        </p:spPr>
        <p:txBody>
          <a:bodyPr wrap="square">
            <a:spAutoFit/>
          </a:bodyPr>
          <a:lstStyle/>
          <a:p>
            <a:pPr algn="just"/>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p:txBody>
      </p:sp>
      <p:sp>
        <p:nvSpPr>
          <p:cNvPr id="9" name="TextBox 8">
            <a:extLst>
              <a:ext uri="{FF2B5EF4-FFF2-40B4-BE49-F238E27FC236}">
                <a16:creationId xmlns:a16="http://schemas.microsoft.com/office/drawing/2014/main" id="{2DCC23FF-E999-42E6-9F44-1BFFB0423262}"/>
              </a:ext>
            </a:extLst>
          </p:cNvPr>
          <p:cNvSpPr txBox="1"/>
          <p:nvPr/>
        </p:nvSpPr>
        <p:spPr>
          <a:xfrm>
            <a:off x="323528" y="764704"/>
            <a:ext cx="7992888" cy="7909858"/>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Colloidal Conditioning</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Scale formation in the boiler can be prevented by the addition of colloidal conditioning agents such as starch, tannin, agar-agar, seaweed extracts or kerosene.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These substances form a slippery coating over the scale-forming particles to yield a loose and non-sticky sludge which can be removed during blow-down operations.</a:t>
            </a:r>
          </a:p>
          <a:p>
            <a:pPr algn="just"/>
            <a:r>
              <a:rPr lang="en-US" sz="2000" b="1" dirty="0">
                <a:latin typeface="Times New Roman" panose="02020603050405020304" pitchFamily="18" charset="0"/>
                <a:cs typeface="Times New Roman" panose="02020603050405020304" pitchFamily="18" charset="0"/>
              </a:rPr>
              <a:t>Treatment with Sodium Aluminate</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this process, the boiler feed water is treated with sodium aluminate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(NaAlO</a:t>
            </a:r>
            <a:r>
              <a:rPr lang="en-US" sz="1800" baseline="-25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undergoes hydrolysis to produce sodium hydroxide (NaOH) and aluminium hydroxide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[Al(OH)</a:t>
            </a:r>
            <a:r>
              <a:rPr lang="en-US" sz="1800" baseline="-25000" dirty="0">
                <a:effectLst/>
                <a:latin typeface="Times New Roman" panose="02020603050405020304" pitchFamily="18" charset="0"/>
                <a:ea typeface="Calibri" panose="020F0502020204030204" pitchFamily="34" charset="0"/>
                <a:cs typeface="Times New Roman" panose="02020603050405020304" pitchFamily="18" charset="0"/>
              </a:rPr>
              <a:t>3</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aseline="30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gelatinous precipitate.</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precipitates of aluminium and magnesium hydroxides trap the finely suspended and colloidal impurities such as silica particles and oil droplets. These are then removed during blow-down operations.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6D44DC7-53B2-4FA2-8815-709321775FD4}"/>
              </a:ext>
            </a:extLst>
          </p:cNvPr>
          <p:cNvPicPr>
            <a:picLocks noChangeAspect="1"/>
          </p:cNvPicPr>
          <p:nvPr/>
        </p:nvPicPr>
        <p:blipFill>
          <a:blip r:embed="rId2"/>
          <a:stretch>
            <a:fillRect/>
          </a:stretch>
        </p:blipFill>
        <p:spPr>
          <a:xfrm>
            <a:off x="1007604" y="4004905"/>
            <a:ext cx="6624736" cy="14294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502825-BD3B-441B-BBF1-7544A270557C}"/>
              </a:ext>
            </a:extLst>
          </p:cNvPr>
          <p:cNvSpPr/>
          <p:nvPr/>
        </p:nvSpPr>
        <p:spPr>
          <a:xfrm>
            <a:off x="214282" y="714356"/>
            <a:ext cx="8715436" cy="1015663"/>
          </a:xfrm>
          <a:prstGeom prst="rect">
            <a:avLst/>
          </a:prstGeom>
        </p:spPr>
        <p:txBody>
          <a:bodyPr wrap="square">
            <a:spAutoFit/>
          </a:bodyPr>
          <a:lstStyle/>
          <a:p>
            <a:pPr algn="just"/>
            <a:endParaRPr lang="en-IN" sz="20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US" sz="2400" b="1" dirty="0">
              <a:latin typeface="Times New Roman" panose="02020603050405020304" pitchFamily="18" charset="0"/>
              <a:ea typeface="Times New Roman" panose="02020603050405020304" pitchFamily="18" charset="0"/>
            </a:endParaRPr>
          </a:p>
          <a:p>
            <a:pPr algn="just"/>
            <a:endParaRPr lang="en-IN" sz="1600" dirty="0"/>
          </a:p>
        </p:txBody>
      </p:sp>
      <p:sp>
        <p:nvSpPr>
          <p:cNvPr id="8" name="Date Placeholder 7"/>
          <p:cNvSpPr>
            <a:spLocks noGrp="1"/>
          </p:cNvSpPr>
          <p:nvPr>
            <p:ph type="dt" sz="half" idx="11"/>
          </p:nvPr>
        </p:nvSpPr>
        <p:spPr/>
        <p:txBody>
          <a:bodyPr/>
          <a:lstStyle/>
          <a:p>
            <a:fld id="{841D375F-0DB0-468C-90AB-17BA41DE009C}" type="datetime1">
              <a:rPr lang="en-IN" smtClean="0"/>
              <a:pPr/>
              <a:t>15-04-22</a:t>
            </a:fld>
            <a:endParaRPr lang="en-IN"/>
          </a:p>
        </p:txBody>
      </p:sp>
      <p:sp>
        <p:nvSpPr>
          <p:cNvPr id="9" name="Footer Placeholder 8"/>
          <p:cNvSpPr>
            <a:spLocks noGrp="1"/>
          </p:cNvSpPr>
          <p:nvPr>
            <p:ph type="ftr" sz="quarter" idx="12"/>
          </p:nvPr>
        </p:nvSpPr>
        <p:spPr/>
        <p:txBody>
          <a:bodyPr/>
          <a:lstStyle/>
          <a:p>
            <a:r>
              <a:rPr lang="en-US"/>
              <a:t>K Prajna Bharathi</a:t>
            </a:r>
            <a:endParaRPr lang="en-IN" dirty="0"/>
          </a:p>
        </p:txBody>
      </p:sp>
      <p:sp>
        <p:nvSpPr>
          <p:cNvPr id="7" name="TextBox 6">
            <a:extLst>
              <a:ext uri="{FF2B5EF4-FFF2-40B4-BE49-F238E27FC236}">
                <a16:creationId xmlns:a16="http://schemas.microsoft.com/office/drawing/2014/main" id="{9663CAD0-E9E9-4EC0-B28C-8D3CE3100A79}"/>
              </a:ext>
            </a:extLst>
          </p:cNvPr>
          <p:cNvSpPr txBox="1"/>
          <p:nvPr/>
        </p:nvSpPr>
        <p:spPr>
          <a:xfrm>
            <a:off x="395536" y="714357"/>
            <a:ext cx="8208912" cy="5028556"/>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Sugar Industry:</a:t>
            </a:r>
          </a:p>
          <a:p>
            <a:pPr algn="just">
              <a:lnSpc>
                <a:spcPct val="150000"/>
              </a:lnSpc>
            </a:pPr>
            <a:r>
              <a:rPr lang="en-US" dirty="0">
                <a:latin typeface="Times New Roman" panose="02020603050405020304" pitchFamily="18" charset="0"/>
                <a:cs typeface="Times New Roman" panose="02020603050405020304" pitchFamily="18" charset="0"/>
              </a:rPr>
              <a:t>Usage of water containing sulphates, nitrates, alkali carbonates etc., in sugar refining affects the crystallization property of sugar and reducing its yield. Moreover, the sugar thus produced may be deliquescent.</a:t>
            </a:r>
          </a:p>
          <a:p>
            <a:pPr algn="just">
              <a:lnSpc>
                <a:spcPct val="150000"/>
              </a:lnSpc>
            </a:pPr>
            <a:r>
              <a:rPr lang="en-US" b="1" dirty="0">
                <a:latin typeface="Times New Roman" panose="02020603050405020304" pitchFamily="18" charset="0"/>
                <a:cs typeface="Times New Roman" panose="02020603050405020304" pitchFamily="18" charset="0"/>
              </a:rPr>
              <a:t>Dyeing Industry:</a:t>
            </a:r>
          </a:p>
          <a:p>
            <a:pPr algn="just">
              <a:lnSpc>
                <a:spcPct val="150000"/>
              </a:lnSpc>
            </a:pPr>
            <a:r>
              <a:rPr lang="en-US" dirty="0">
                <a:latin typeface="Times New Roman" panose="02020603050405020304" pitchFamily="18" charset="0"/>
                <a:cs typeface="Times New Roman" panose="02020603050405020304" pitchFamily="18" charset="0"/>
              </a:rPr>
              <a:t>Calcium, magnesium and iron salts dissolved in hard water reacts with costly dyes, forming undesirable precipitates. The precipitates form spots on the fabric and give poor quality of shades.</a:t>
            </a:r>
          </a:p>
          <a:p>
            <a:pPr algn="just">
              <a:lnSpc>
                <a:spcPct val="150000"/>
              </a:lnSpc>
            </a:pPr>
            <a:r>
              <a:rPr lang="en-US" b="1" dirty="0">
                <a:latin typeface="Times New Roman" panose="02020603050405020304" pitchFamily="18" charset="0"/>
                <a:cs typeface="Times New Roman" panose="02020603050405020304" pitchFamily="18" charset="0"/>
              </a:rPr>
              <a:t>Paper Industry:</a:t>
            </a:r>
          </a:p>
          <a:p>
            <a:pPr algn="just">
              <a:lnSpc>
                <a:spcPct val="150000"/>
              </a:lnSpc>
            </a:pPr>
            <a:r>
              <a:rPr lang="en-US" dirty="0">
                <a:latin typeface="Times New Roman" panose="02020603050405020304" pitchFamily="18" charset="0"/>
                <a:cs typeface="Times New Roman" panose="02020603050405020304" pitchFamily="18" charset="0"/>
              </a:rPr>
              <a:t>Salts present in hard water react with chemicals that are used to smoothen the paper and make it appear glossy. It also affects the colour quality of the paper.</a:t>
            </a: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1"/>
          </p:nvPr>
        </p:nvSpPr>
        <p:spPr/>
        <p:txBody>
          <a:bodyPr/>
          <a:lstStyle/>
          <a:p>
            <a:fld id="{F00CCFC0-EE46-4581-A9FA-CADD25A9AE00}" type="datetime1">
              <a:rPr lang="en-IN" smtClean="0">
                <a:latin typeface="Times New Roman" pitchFamily="18" charset="0"/>
                <a:cs typeface="Times New Roman" pitchFamily="18" charset="0"/>
              </a:rPr>
              <a:pPr/>
              <a:t>15-04-22</a:t>
            </a:fld>
            <a:endParaRPr lang="en-IN" dirty="0">
              <a:latin typeface="Times New Roman" pitchFamily="18" charset="0"/>
              <a:cs typeface="Times New Roman" pitchFamily="18" charset="0"/>
            </a:endParaRPr>
          </a:p>
        </p:txBody>
      </p:sp>
      <p:sp>
        <p:nvSpPr>
          <p:cNvPr id="3" name="Footer Placeholder 2"/>
          <p:cNvSpPr>
            <a:spLocks noGrp="1"/>
          </p:cNvSpPr>
          <p:nvPr>
            <p:ph type="ftr" sz="quarter" idx="12"/>
          </p:nvPr>
        </p:nvSpPr>
        <p:spPr/>
        <p:txBody>
          <a:bodyPr/>
          <a:lstStyle/>
          <a:p>
            <a:r>
              <a:rPr lang="en-US" dirty="0">
                <a:latin typeface="Times New Roman" pitchFamily="18" charset="0"/>
                <a:cs typeface="Times New Roman" pitchFamily="18" charset="0"/>
              </a:rPr>
              <a:t>K Prajna Bharathi</a:t>
            </a:r>
            <a:endParaRPr lang="en-IN" dirty="0">
              <a:latin typeface="Times New Roman" pitchFamily="18" charset="0"/>
              <a:cs typeface="Times New Roman" pitchFamily="18" charset="0"/>
            </a:endParaRPr>
          </a:p>
        </p:txBody>
      </p:sp>
      <p:sp>
        <p:nvSpPr>
          <p:cNvPr id="4" name="Rectangle 3"/>
          <p:cNvSpPr/>
          <p:nvPr/>
        </p:nvSpPr>
        <p:spPr>
          <a:xfrm>
            <a:off x="571472" y="1056132"/>
            <a:ext cx="8143932" cy="2585323"/>
          </a:xfrm>
          <a:prstGeom prst="rect">
            <a:avLst/>
          </a:prstGeom>
        </p:spPr>
        <p:txBody>
          <a:bodyPr wrap="square">
            <a:spAutoFit/>
          </a:bodyPr>
          <a:lstStyle/>
          <a:p>
            <a:pPr algn="just"/>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p:txBody>
      </p:sp>
      <p:sp>
        <p:nvSpPr>
          <p:cNvPr id="5" name="Rectangle 4"/>
          <p:cNvSpPr/>
          <p:nvPr/>
        </p:nvSpPr>
        <p:spPr>
          <a:xfrm>
            <a:off x="683568" y="1340768"/>
            <a:ext cx="7560840" cy="7571303"/>
          </a:xfrm>
          <a:prstGeom prst="rect">
            <a:avLst/>
          </a:prstGeom>
        </p:spPr>
        <p:txBody>
          <a:bodyPr wrap="square">
            <a:spAutoFit/>
          </a:bodyPr>
          <a:lstStyle/>
          <a:p>
            <a:pPr algn="just">
              <a:lnSpc>
                <a:spcPct val="150000"/>
              </a:lnSpc>
            </a:pPr>
            <a:r>
              <a:rPr lang="en-US" sz="2000" b="1" dirty="0">
                <a:latin typeface="Times New Roman" pitchFamily="18" charset="0"/>
                <a:cs typeface="Times New Roman" pitchFamily="18" charset="0"/>
              </a:rPr>
              <a:t>Radioactive Conditioning</a:t>
            </a:r>
          </a:p>
          <a:p>
            <a:pPr algn="just">
              <a:lnSpc>
                <a:spcPct val="150000"/>
              </a:lnSpc>
            </a:pPr>
            <a:r>
              <a:rPr lang="en-US" dirty="0">
                <a:latin typeface="Times New Roman" pitchFamily="18" charset="0"/>
                <a:cs typeface="Times New Roman" pitchFamily="18" charset="0"/>
              </a:rPr>
              <a:t>Radioactive substances in the form of tablets are added to the boiler feed water. The radiation energy given off by radioactive substances prevent scale formation.</a:t>
            </a:r>
          </a:p>
          <a:p>
            <a:pPr algn="just">
              <a:lnSpc>
                <a:spcPct val="150000"/>
              </a:lnSpc>
            </a:pPr>
            <a:endParaRPr lang="en-US" sz="2000" b="1" dirty="0">
              <a:latin typeface="Times New Roman" pitchFamily="18" charset="0"/>
              <a:cs typeface="Times New Roman" pitchFamily="18" charset="0"/>
            </a:endParaRPr>
          </a:p>
          <a:p>
            <a:pPr algn="just">
              <a:lnSpc>
                <a:spcPct val="150000"/>
              </a:lnSpc>
            </a:pPr>
            <a:r>
              <a:rPr lang="en-US" sz="2000" b="1" dirty="0">
                <a:latin typeface="Times New Roman" pitchFamily="18" charset="0"/>
                <a:cs typeface="Times New Roman" pitchFamily="18" charset="0"/>
              </a:rPr>
              <a:t>Electrical Conditioning</a:t>
            </a:r>
          </a:p>
          <a:p>
            <a:pPr algn="just">
              <a:lnSpc>
                <a:spcPct val="150000"/>
              </a:lnSpc>
            </a:pPr>
            <a:r>
              <a:rPr lang="en-US" dirty="0">
                <a:latin typeface="Times New Roman" pitchFamily="18" charset="0"/>
                <a:cs typeface="Times New Roman" pitchFamily="18" charset="0"/>
              </a:rPr>
              <a:t>In this method, mercury placed in sealed glass tubes and connected to a battery, rotates in the boiler. The electrical discharges emitted from the mercury bulb prevents scale formation.</a:t>
            </a:r>
          </a:p>
          <a:p>
            <a:pPr algn="just"/>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1"/>
          </p:nvPr>
        </p:nvSpPr>
        <p:spPr/>
        <p:txBody>
          <a:bodyPr/>
          <a:lstStyle/>
          <a:p>
            <a:fld id="{F00CCFC0-EE46-4581-A9FA-CADD25A9AE00}" type="datetime1">
              <a:rPr lang="en-IN" smtClean="0">
                <a:latin typeface="Times New Roman" pitchFamily="18" charset="0"/>
                <a:cs typeface="Times New Roman" pitchFamily="18" charset="0"/>
              </a:rPr>
              <a:pPr/>
              <a:t>15-04-22</a:t>
            </a:fld>
            <a:endParaRPr lang="en-IN" dirty="0">
              <a:latin typeface="Times New Roman" pitchFamily="18" charset="0"/>
              <a:cs typeface="Times New Roman" pitchFamily="18" charset="0"/>
            </a:endParaRPr>
          </a:p>
        </p:txBody>
      </p:sp>
      <p:sp>
        <p:nvSpPr>
          <p:cNvPr id="3" name="Footer Placeholder 2"/>
          <p:cNvSpPr>
            <a:spLocks noGrp="1"/>
          </p:cNvSpPr>
          <p:nvPr>
            <p:ph type="ftr" sz="quarter" idx="12"/>
          </p:nvPr>
        </p:nvSpPr>
        <p:spPr/>
        <p:txBody>
          <a:bodyPr/>
          <a:lstStyle/>
          <a:p>
            <a:r>
              <a:rPr lang="en-US" dirty="0">
                <a:latin typeface="Times New Roman" pitchFamily="18" charset="0"/>
                <a:cs typeface="Times New Roman" pitchFamily="18" charset="0"/>
              </a:rPr>
              <a:t>K Prajna Bharathi</a:t>
            </a:r>
            <a:endParaRPr lang="en-IN" dirty="0">
              <a:latin typeface="Times New Roman" pitchFamily="18" charset="0"/>
              <a:cs typeface="Times New Roman" pitchFamily="18" charset="0"/>
            </a:endParaRPr>
          </a:p>
        </p:txBody>
      </p:sp>
      <p:sp>
        <p:nvSpPr>
          <p:cNvPr id="4" name="Rectangle 3"/>
          <p:cNvSpPr/>
          <p:nvPr/>
        </p:nvSpPr>
        <p:spPr>
          <a:xfrm>
            <a:off x="500034" y="1214422"/>
            <a:ext cx="8143932" cy="2585323"/>
          </a:xfrm>
          <a:prstGeom prst="rect">
            <a:avLst/>
          </a:prstGeom>
        </p:spPr>
        <p:txBody>
          <a:bodyPr wrap="square">
            <a:spAutoFit/>
          </a:bodyPr>
          <a:lstStyle/>
          <a:p>
            <a:pPr algn="just"/>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p:txBody>
      </p:sp>
      <p:sp>
        <p:nvSpPr>
          <p:cNvPr id="6" name="Rectangle 5"/>
          <p:cNvSpPr/>
          <p:nvPr/>
        </p:nvSpPr>
        <p:spPr>
          <a:xfrm>
            <a:off x="827584" y="2093380"/>
            <a:ext cx="7488832" cy="3412729"/>
          </a:xfrm>
          <a:prstGeom prst="rect">
            <a:avLst/>
          </a:prstGeom>
        </p:spPr>
        <p:txBody>
          <a:bodyPr wrap="square">
            <a:spAutoFit/>
          </a:bodyPr>
          <a:lstStyle/>
          <a:p>
            <a:pPr algn="just">
              <a:lnSpc>
                <a:spcPct val="150000"/>
              </a:lnSpc>
            </a:pPr>
            <a:r>
              <a:rPr lang="en-IN" sz="2000" b="1" dirty="0">
                <a:latin typeface="Times New Roman" pitchFamily="18" charset="0"/>
                <a:cs typeface="Times New Roman" pitchFamily="18" charset="0"/>
              </a:rPr>
              <a:t>EDTA Conditioning</a:t>
            </a:r>
          </a:p>
          <a:p>
            <a:pPr marL="285750" indent="-285750" algn="just">
              <a:lnSpc>
                <a:spcPct val="150000"/>
              </a:lnSpc>
              <a:buFont typeface="Arial" panose="020B0604020202020204" pitchFamily="34" charset="0"/>
              <a:buChar char="•"/>
            </a:pPr>
            <a:r>
              <a:rPr lang="en-IN" dirty="0">
                <a:latin typeface="Times New Roman" pitchFamily="18" charset="0"/>
                <a:cs typeface="Times New Roman" pitchFamily="18" charset="0"/>
              </a:rPr>
              <a:t>In this method, 1.5% alkaline solution of ethylene diamine tetracetic acid (EDTA) is added to the boiler water to prevent the scale and sludge formation.</a:t>
            </a:r>
          </a:p>
          <a:p>
            <a:pPr marL="285750" indent="-285750" algn="just">
              <a:lnSpc>
                <a:spcPct val="150000"/>
              </a:lnSpc>
              <a:buFont typeface="Arial" panose="020B0604020202020204" pitchFamily="34" charset="0"/>
              <a:buChar char="•"/>
            </a:pPr>
            <a:r>
              <a:rPr lang="en-IN" dirty="0">
                <a:latin typeface="Times New Roman" pitchFamily="18" charset="0"/>
                <a:cs typeface="Times New Roman" pitchFamily="18" charset="0"/>
              </a:rPr>
              <a:t>EDTA binds to the scale-forming cations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Ca</a:t>
            </a:r>
            <a:r>
              <a:rPr lang="en-US" sz="1800" baseline="30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Mg</a:t>
            </a:r>
            <a:r>
              <a:rPr lang="en-US" sz="1800" baseline="30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baseline="30000"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itchFamily="18" charset="0"/>
                <a:cs typeface="Times New Roman" pitchFamily="18" charset="0"/>
              </a:rPr>
              <a:t>ions) to form stable and soluble complex salts. </a:t>
            </a:r>
          </a:p>
          <a:p>
            <a:pPr marL="285750" indent="-285750" algn="just">
              <a:lnSpc>
                <a:spcPct val="150000"/>
              </a:lnSpc>
              <a:buFont typeface="Arial" panose="020B0604020202020204" pitchFamily="34" charset="0"/>
              <a:buChar char="•"/>
            </a:pPr>
            <a:r>
              <a:rPr lang="en-IN" dirty="0">
                <a:latin typeface="Times New Roman" pitchFamily="18" charset="0"/>
                <a:cs typeface="Times New Roman" pitchFamily="18" charset="0"/>
              </a:rPr>
              <a:t>Therefore, calcium and magnesium ions do not precipitate on boiler tube walls.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1"/>
          </p:nvPr>
        </p:nvSpPr>
        <p:spPr/>
        <p:txBody>
          <a:bodyPr/>
          <a:lstStyle/>
          <a:p>
            <a:fld id="{F00CCFC0-EE46-4581-A9FA-CADD25A9AE00}" type="datetime1">
              <a:rPr lang="en-IN" smtClean="0">
                <a:latin typeface="Times New Roman" pitchFamily="18" charset="0"/>
                <a:cs typeface="Times New Roman" pitchFamily="18" charset="0"/>
              </a:rPr>
              <a:pPr/>
              <a:t>15-04-22</a:t>
            </a:fld>
            <a:endParaRPr lang="en-IN" dirty="0">
              <a:latin typeface="Times New Roman" pitchFamily="18" charset="0"/>
              <a:cs typeface="Times New Roman" pitchFamily="18" charset="0"/>
            </a:endParaRPr>
          </a:p>
        </p:txBody>
      </p:sp>
      <p:sp>
        <p:nvSpPr>
          <p:cNvPr id="3" name="Footer Placeholder 2"/>
          <p:cNvSpPr>
            <a:spLocks noGrp="1"/>
          </p:cNvSpPr>
          <p:nvPr>
            <p:ph type="ftr" sz="quarter" idx="12"/>
          </p:nvPr>
        </p:nvSpPr>
        <p:spPr/>
        <p:txBody>
          <a:bodyPr/>
          <a:lstStyle/>
          <a:p>
            <a:r>
              <a:rPr lang="en-US" dirty="0">
                <a:latin typeface="Times New Roman" pitchFamily="18" charset="0"/>
                <a:cs typeface="Times New Roman" pitchFamily="18" charset="0"/>
              </a:rPr>
              <a:t>K Prajna Bharathi</a:t>
            </a:r>
            <a:endParaRPr lang="en-IN" dirty="0">
              <a:latin typeface="Times New Roman" pitchFamily="18" charset="0"/>
              <a:cs typeface="Times New Roman" pitchFamily="18" charset="0"/>
            </a:endParaRPr>
          </a:p>
        </p:txBody>
      </p:sp>
      <p:sp>
        <p:nvSpPr>
          <p:cNvPr id="4" name="Rectangle 3"/>
          <p:cNvSpPr/>
          <p:nvPr/>
        </p:nvSpPr>
        <p:spPr>
          <a:xfrm>
            <a:off x="500034" y="1214422"/>
            <a:ext cx="8143932" cy="2585323"/>
          </a:xfrm>
          <a:prstGeom prst="rect">
            <a:avLst/>
          </a:prstGeom>
        </p:spPr>
        <p:txBody>
          <a:bodyPr wrap="square">
            <a:spAutoFit/>
          </a:bodyPr>
          <a:lstStyle/>
          <a:p>
            <a:pPr algn="just"/>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p:txBody>
      </p:sp>
      <p:sp>
        <p:nvSpPr>
          <p:cNvPr id="6" name="Rectangle 5"/>
          <p:cNvSpPr/>
          <p:nvPr/>
        </p:nvSpPr>
        <p:spPr>
          <a:xfrm>
            <a:off x="755576" y="1700808"/>
            <a:ext cx="7488832" cy="5905719"/>
          </a:xfrm>
          <a:prstGeom prst="rect">
            <a:avLst/>
          </a:prstGeom>
        </p:spPr>
        <p:txBody>
          <a:bodyPr wrap="square">
            <a:spAutoFit/>
          </a:bodyPr>
          <a:lstStyle/>
          <a:p>
            <a:pPr algn="just">
              <a:lnSpc>
                <a:spcPct val="150000"/>
              </a:lnSpc>
            </a:pPr>
            <a:r>
              <a:rPr lang="en-IN" sz="2000" b="1" dirty="0">
                <a:latin typeface="Times New Roman" pitchFamily="18" charset="0"/>
                <a:cs typeface="Times New Roman" pitchFamily="18" charset="0"/>
              </a:rPr>
              <a:t>Cooling water:</a:t>
            </a:r>
          </a:p>
          <a:p>
            <a:pPr marL="285750" indent="-285750" algn="just">
              <a:lnSpc>
                <a:spcPct val="150000"/>
              </a:lnSpc>
              <a:buFont typeface="Arial" panose="020B0604020202020204" pitchFamily="34" charset="0"/>
              <a:buChar char="•"/>
            </a:pPr>
            <a:r>
              <a:rPr lang="en-US" dirty="0">
                <a:latin typeface="Times New Roman" pitchFamily="18" charset="0"/>
                <a:cs typeface="Times New Roman" pitchFamily="18" charset="0"/>
              </a:rPr>
              <a:t>The cooling water used in industrial sectors is an important medium for heat transfer from the equipment. </a:t>
            </a:r>
          </a:p>
          <a:p>
            <a:pPr marL="285750" indent="-285750" algn="just">
              <a:lnSpc>
                <a:spcPct val="150000"/>
              </a:lnSpc>
              <a:buFont typeface="Arial" panose="020B0604020202020204" pitchFamily="34" charset="0"/>
              <a:buChar char="•"/>
            </a:pPr>
            <a:r>
              <a:rPr lang="en-US" dirty="0">
                <a:latin typeface="Times New Roman" pitchFamily="18" charset="0"/>
                <a:cs typeface="Times New Roman" pitchFamily="18" charset="0"/>
              </a:rPr>
              <a:t>Thus, the excess heat is transferred from one medium (i.e., equipment) to another medium (i.e., water), basically to remove heat from the system.</a:t>
            </a:r>
          </a:p>
          <a:p>
            <a:pPr algn="just">
              <a:lnSpc>
                <a:spcPct val="150000"/>
              </a:lnSpc>
            </a:pPr>
            <a:r>
              <a:rPr lang="en-US" dirty="0">
                <a:latin typeface="Times New Roman" pitchFamily="18" charset="0"/>
                <a:cs typeface="Times New Roman" pitchFamily="18" charset="0"/>
              </a:rPr>
              <a:t>The cooling water systems are of two types.</a:t>
            </a:r>
          </a:p>
          <a:p>
            <a:pPr marL="342900" indent="-342900" algn="just">
              <a:lnSpc>
                <a:spcPct val="150000"/>
              </a:lnSpc>
              <a:buAutoNum type="alphaLcParenBoth"/>
            </a:pPr>
            <a:r>
              <a:rPr lang="en-US" dirty="0">
                <a:latin typeface="Times New Roman" pitchFamily="18" charset="0"/>
                <a:cs typeface="Times New Roman" pitchFamily="18" charset="0"/>
              </a:rPr>
              <a:t>Once Through Systems</a:t>
            </a:r>
          </a:p>
          <a:p>
            <a:pPr marL="342900" indent="-342900" algn="just">
              <a:lnSpc>
                <a:spcPct val="150000"/>
              </a:lnSpc>
              <a:buAutoNum type="alphaLcParenBoth"/>
            </a:pPr>
            <a:r>
              <a:rPr lang="en-US" dirty="0">
                <a:latin typeface="Times New Roman" pitchFamily="18" charset="0"/>
                <a:cs typeface="Times New Roman" pitchFamily="18" charset="0"/>
              </a:rPr>
              <a:t>Recirculating Cooling System</a:t>
            </a:r>
          </a:p>
          <a:p>
            <a:pPr marL="285750" indent="-285750" algn="just">
              <a:lnSpc>
                <a:spcPct val="150000"/>
              </a:lnSpc>
              <a:buFont typeface="Arial" panose="020B0604020202020204" pitchFamily="34" charset="0"/>
              <a:buChar char="•"/>
            </a:pPr>
            <a:endParaRPr lang="en-US" dirty="0">
              <a:latin typeface="Times New Roman" pitchFamily="18" charset="0"/>
              <a:cs typeface="Times New Roman" pitchFamily="18" charset="0"/>
            </a:endParaRPr>
          </a:p>
          <a:p>
            <a:pPr marL="285750" indent="-285750" algn="just">
              <a:lnSpc>
                <a:spcPct val="150000"/>
              </a:lnSpc>
              <a:buFont typeface="Arial" panose="020B0604020202020204" pitchFamily="34" charset="0"/>
              <a:buChar char="•"/>
            </a:pPr>
            <a:endParaRPr lang="en-US" dirty="0">
              <a:latin typeface="Times New Roman" pitchFamily="18" charset="0"/>
              <a:cs typeface="Times New Roman" pitchFamily="18" charset="0"/>
            </a:endParaRPr>
          </a:p>
          <a:p>
            <a:pPr marL="285750" indent="-285750" algn="just">
              <a:lnSpc>
                <a:spcPct val="150000"/>
              </a:lnSpc>
              <a:buFont typeface="Arial" panose="020B0604020202020204" pitchFamily="34" charset="0"/>
              <a:buChar char="•"/>
            </a:pPr>
            <a:endParaRPr lang="en-US" dirty="0">
              <a:latin typeface="Times New Roman" pitchFamily="18" charset="0"/>
              <a:cs typeface="Times New Roman" pitchFamily="18" charset="0"/>
            </a:endParaRPr>
          </a:p>
          <a:p>
            <a:pPr marL="285750" indent="-285750" algn="just">
              <a:lnSpc>
                <a:spcPct val="150000"/>
              </a:lnSpc>
              <a:buFont typeface="Arial" panose="020B0604020202020204" pitchFamily="34" charset="0"/>
              <a:buChar char="•"/>
            </a:pPr>
            <a:endParaRPr lang="en-US" dirty="0">
              <a:latin typeface="Times New Roman" pitchFamily="18" charset="0"/>
              <a:cs typeface="Times New Roman" pitchFamily="18" charset="0"/>
            </a:endParaRPr>
          </a:p>
          <a:p>
            <a:pPr marL="285750" indent="-285750" algn="just">
              <a:lnSpc>
                <a:spcPct val="150000"/>
              </a:lnSpc>
              <a:buFont typeface="Arial" panose="020B0604020202020204" pitchFamily="34" charset="0"/>
              <a:buChar char="•"/>
            </a:pPr>
            <a:endParaRPr lang="en-US" dirty="0">
              <a:latin typeface="Times New Roman" pitchFamily="18" charset="0"/>
              <a:cs typeface="Times New Roman" pitchFamily="18" charset="0"/>
            </a:endParaRPr>
          </a:p>
          <a:p>
            <a:pPr algn="just">
              <a:lnSpc>
                <a:spcPct val="150000"/>
              </a:lnSpc>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9123791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1"/>
          </p:nvPr>
        </p:nvSpPr>
        <p:spPr/>
        <p:txBody>
          <a:bodyPr/>
          <a:lstStyle/>
          <a:p>
            <a:fld id="{F00CCFC0-EE46-4581-A9FA-CADD25A9AE00}" type="datetime1">
              <a:rPr lang="en-IN" smtClean="0">
                <a:latin typeface="Times New Roman" pitchFamily="18" charset="0"/>
                <a:cs typeface="Times New Roman" pitchFamily="18" charset="0"/>
              </a:rPr>
              <a:pPr/>
              <a:t>15-04-22</a:t>
            </a:fld>
            <a:endParaRPr lang="en-IN" dirty="0">
              <a:latin typeface="Times New Roman" pitchFamily="18" charset="0"/>
              <a:cs typeface="Times New Roman" pitchFamily="18" charset="0"/>
            </a:endParaRPr>
          </a:p>
        </p:txBody>
      </p:sp>
      <p:sp>
        <p:nvSpPr>
          <p:cNvPr id="3" name="Footer Placeholder 2"/>
          <p:cNvSpPr>
            <a:spLocks noGrp="1"/>
          </p:cNvSpPr>
          <p:nvPr>
            <p:ph type="ftr" sz="quarter" idx="12"/>
          </p:nvPr>
        </p:nvSpPr>
        <p:spPr/>
        <p:txBody>
          <a:bodyPr/>
          <a:lstStyle/>
          <a:p>
            <a:r>
              <a:rPr lang="en-US" dirty="0">
                <a:latin typeface="Times New Roman" pitchFamily="18" charset="0"/>
                <a:cs typeface="Times New Roman" pitchFamily="18" charset="0"/>
              </a:rPr>
              <a:t>K Prajna Bharathi</a:t>
            </a:r>
            <a:endParaRPr lang="en-IN" dirty="0">
              <a:latin typeface="Times New Roman" pitchFamily="18" charset="0"/>
              <a:cs typeface="Times New Roman" pitchFamily="18" charset="0"/>
            </a:endParaRPr>
          </a:p>
        </p:txBody>
      </p:sp>
      <p:sp>
        <p:nvSpPr>
          <p:cNvPr id="4" name="Rectangle 3"/>
          <p:cNvSpPr/>
          <p:nvPr/>
        </p:nvSpPr>
        <p:spPr>
          <a:xfrm>
            <a:off x="500034" y="1214422"/>
            <a:ext cx="8143932" cy="2585323"/>
          </a:xfrm>
          <a:prstGeom prst="rect">
            <a:avLst/>
          </a:prstGeom>
        </p:spPr>
        <p:txBody>
          <a:bodyPr wrap="square">
            <a:spAutoFit/>
          </a:bodyPr>
          <a:lstStyle/>
          <a:p>
            <a:pPr algn="just"/>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p:txBody>
      </p:sp>
      <p:sp>
        <p:nvSpPr>
          <p:cNvPr id="6" name="Rectangle 5"/>
          <p:cNvSpPr/>
          <p:nvPr/>
        </p:nvSpPr>
        <p:spPr>
          <a:xfrm>
            <a:off x="179512" y="764704"/>
            <a:ext cx="8568952" cy="5490221"/>
          </a:xfrm>
          <a:prstGeom prst="rect">
            <a:avLst/>
          </a:prstGeom>
        </p:spPr>
        <p:txBody>
          <a:bodyPr wrap="square">
            <a:spAutoFit/>
          </a:bodyPr>
          <a:lstStyle/>
          <a:p>
            <a:pPr algn="just">
              <a:lnSpc>
                <a:spcPct val="150000"/>
              </a:lnSpc>
            </a:pPr>
            <a:r>
              <a:rPr lang="en-IN" sz="2000" b="1" dirty="0">
                <a:latin typeface="Times New Roman" pitchFamily="18" charset="0"/>
                <a:cs typeface="Times New Roman" pitchFamily="18" charset="0"/>
              </a:rPr>
              <a:t>Once Through Systems</a:t>
            </a:r>
          </a:p>
          <a:p>
            <a:pPr marL="285750" indent="-285750" algn="just">
              <a:lnSpc>
                <a:spcPct val="150000"/>
              </a:lnSpc>
              <a:buFont typeface="Arial" panose="020B0604020202020204" pitchFamily="34" charset="0"/>
              <a:buChar char="•"/>
            </a:pPr>
            <a:r>
              <a:rPr lang="en-US" dirty="0">
                <a:latin typeface="Times New Roman" pitchFamily="18" charset="0"/>
                <a:cs typeface="Times New Roman" pitchFamily="18" charset="0"/>
              </a:rPr>
              <a:t>In this type of cooling water system, the cold water is pumped from the source water body (namely, rivers, lakes and wells) which passes through the condenser/heat exchanger system. </a:t>
            </a:r>
          </a:p>
          <a:p>
            <a:pPr marL="285750" indent="-285750" algn="just">
              <a:lnSpc>
                <a:spcPct val="150000"/>
              </a:lnSpc>
              <a:buFont typeface="Arial" panose="020B0604020202020204" pitchFamily="34" charset="0"/>
              <a:buChar char="•"/>
            </a:pPr>
            <a:r>
              <a:rPr lang="en-US" dirty="0">
                <a:latin typeface="Times New Roman" pitchFamily="18" charset="0"/>
                <a:cs typeface="Times New Roman" pitchFamily="18" charset="0"/>
              </a:rPr>
              <a:t>The heat from the equipment is absorbed by the water, which is then released/discarded to the source water body at increased temperature.</a:t>
            </a:r>
          </a:p>
          <a:p>
            <a:pPr algn="just">
              <a:lnSpc>
                <a:spcPct val="150000"/>
              </a:lnSpc>
            </a:pPr>
            <a:r>
              <a:rPr lang="en-US" dirty="0">
                <a:latin typeface="Times New Roman" pitchFamily="18" charset="0"/>
                <a:cs typeface="Times New Roman" pitchFamily="18" charset="0"/>
              </a:rPr>
              <a:t>This method needs enormous volume of water at considerably low temperatures. </a:t>
            </a:r>
          </a:p>
          <a:p>
            <a:pPr algn="just">
              <a:lnSpc>
                <a:spcPct val="150000"/>
              </a:lnSpc>
            </a:pPr>
            <a:r>
              <a:rPr lang="en-US" dirty="0">
                <a:latin typeface="Times New Roman" pitchFamily="18" charset="0"/>
                <a:cs typeface="Times New Roman" pitchFamily="18" charset="0"/>
              </a:rPr>
              <a:t>The disadvantages of this type of system are,</a:t>
            </a:r>
          </a:p>
          <a:p>
            <a:pPr marL="400050" indent="-400050" algn="just">
              <a:lnSpc>
                <a:spcPct val="150000"/>
              </a:lnSpc>
              <a:buAutoNum type="romanLcParenBoth"/>
            </a:pPr>
            <a:r>
              <a:rPr lang="en-US" dirty="0">
                <a:latin typeface="Times New Roman" pitchFamily="18" charset="0"/>
                <a:cs typeface="Times New Roman" pitchFamily="18" charset="0"/>
              </a:rPr>
              <a:t>Large volumes of water are needed for the cooling process.           </a:t>
            </a:r>
          </a:p>
          <a:p>
            <a:pPr algn="just">
              <a:lnSpc>
                <a:spcPct val="150000"/>
              </a:lnSpc>
            </a:pPr>
            <a:r>
              <a:rPr lang="en-US" dirty="0">
                <a:latin typeface="Times New Roman" pitchFamily="18" charset="0"/>
                <a:cs typeface="Times New Roman" pitchFamily="18" charset="0"/>
              </a:rPr>
              <a:t>(ii) Loss of base metal by corrosion and its release as suspended solids.</a:t>
            </a:r>
          </a:p>
          <a:p>
            <a:pPr algn="just">
              <a:lnSpc>
                <a:spcPct val="150000"/>
              </a:lnSpc>
            </a:pPr>
            <a:r>
              <a:rPr lang="en-US" dirty="0">
                <a:latin typeface="Times New Roman" pitchFamily="18" charset="0"/>
                <a:cs typeface="Times New Roman" pitchFamily="18" charset="0"/>
              </a:rPr>
              <a:t>(iii) Deposit of scales on the inner walls of the pipes.</a:t>
            </a:r>
          </a:p>
          <a:p>
            <a:pPr algn="just">
              <a:lnSpc>
                <a:spcPct val="150000"/>
              </a:lnSpc>
            </a:pPr>
            <a:r>
              <a:rPr lang="en-US" dirty="0">
                <a:latin typeface="Times New Roman" pitchFamily="18" charset="0"/>
                <a:cs typeface="Times New Roman" pitchFamily="18" charset="0"/>
              </a:rPr>
              <a:t>(iv) Proliferation of biological organisms can impede heat transfer, induce corrosion of equipment and restrict the flow of water.</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2813164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1"/>
          </p:nvPr>
        </p:nvSpPr>
        <p:spPr/>
        <p:txBody>
          <a:bodyPr/>
          <a:lstStyle/>
          <a:p>
            <a:fld id="{F00CCFC0-EE46-4581-A9FA-CADD25A9AE00}" type="datetime1">
              <a:rPr lang="en-IN" smtClean="0">
                <a:latin typeface="Times New Roman" pitchFamily="18" charset="0"/>
                <a:cs typeface="Times New Roman" pitchFamily="18" charset="0"/>
              </a:rPr>
              <a:pPr/>
              <a:t>15-04-22</a:t>
            </a:fld>
            <a:endParaRPr lang="en-IN" dirty="0">
              <a:latin typeface="Times New Roman" pitchFamily="18" charset="0"/>
              <a:cs typeface="Times New Roman" pitchFamily="18" charset="0"/>
            </a:endParaRPr>
          </a:p>
        </p:txBody>
      </p:sp>
      <p:sp>
        <p:nvSpPr>
          <p:cNvPr id="3" name="Footer Placeholder 2"/>
          <p:cNvSpPr>
            <a:spLocks noGrp="1"/>
          </p:cNvSpPr>
          <p:nvPr>
            <p:ph type="ftr" sz="quarter" idx="12"/>
          </p:nvPr>
        </p:nvSpPr>
        <p:spPr/>
        <p:txBody>
          <a:bodyPr/>
          <a:lstStyle/>
          <a:p>
            <a:r>
              <a:rPr lang="en-US" dirty="0">
                <a:latin typeface="Times New Roman" pitchFamily="18" charset="0"/>
                <a:cs typeface="Times New Roman" pitchFamily="18" charset="0"/>
              </a:rPr>
              <a:t>K Prajna Bharathi</a:t>
            </a:r>
            <a:endParaRPr lang="en-IN" dirty="0">
              <a:latin typeface="Times New Roman" pitchFamily="18" charset="0"/>
              <a:cs typeface="Times New Roman" pitchFamily="18" charset="0"/>
            </a:endParaRPr>
          </a:p>
        </p:txBody>
      </p:sp>
      <p:sp>
        <p:nvSpPr>
          <p:cNvPr id="4" name="Rectangle 3"/>
          <p:cNvSpPr/>
          <p:nvPr/>
        </p:nvSpPr>
        <p:spPr>
          <a:xfrm>
            <a:off x="500034" y="1214422"/>
            <a:ext cx="8143932" cy="2585323"/>
          </a:xfrm>
          <a:prstGeom prst="rect">
            <a:avLst/>
          </a:prstGeom>
        </p:spPr>
        <p:txBody>
          <a:bodyPr wrap="square">
            <a:spAutoFit/>
          </a:bodyPr>
          <a:lstStyle/>
          <a:p>
            <a:pPr algn="just"/>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p:txBody>
      </p:sp>
      <p:sp>
        <p:nvSpPr>
          <p:cNvPr id="6" name="Rectangle 5"/>
          <p:cNvSpPr/>
          <p:nvPr/>
        </p:nvSpPr>
        <p:spPr>
          <a:xfrm>
            <a:off x="500034" y="1268760"/>
            <a:ext cx="7600358" cy="4243726"/>
          </a:xfrm>
          <a:prstGeom prst="rect">
            <a:avLst/>
          </a:prstGeom>
        </p:spPr>
        <p:txBody>
          <a:bodyPr wrap="square">
            <a:spAutoFit/>
          </a:bodyPr>
          <a:lstStyle/>
          <a:p>
            <a:pPr algn="just">
              <a:lnSpc>
                <a:spcPct val="150000"/>
              </a:lnSpc>
            </a:pPr>
            <a:r>
              <a:rPr lang="en-US" sz="2000" b="1" dirty="0">
                <a:latin typeface="Times New Roman" pitchFamily="18" charset="0"/>
                <a:cs typeface="Times New Roman" pitchFamily="18" charset="0"/>
              </a:rPr>
              <a:t>Recirculating Cooling System</a:t>
            </a:r>
          </a:p>
          <a:p>
            <a:pPr algn="just">
              <a:lnSpc>
                <a:spcPct val="150000"/>
              </a:lnSpc>
            </a:pPr>
            <a:r>
              <a:rPr lang="en-US" dirty="0">
                <a:latin typeface="Times New Roman" pitchFamily="18" charset="0"/>
                <a:cs typeface="Times New Roman" pitchFamily="18" charset="0"/>
              </a:rPr>
              <a:t>In this method, water is pumped from a source water body and used to cool the process equipment. </a:t>
            </a:r>
          </a:p>
          <a:p>
            <a:pPr algn="just">
              <a:lnSpc>
                <a:spcPct val="150000"/>
              </a:lnSpc>
            </a:pPr>
            <a:r>
              <a:rPr lang="en-US" dirty="0">
                <a:latin typeface="Times New Roman" pitchFamily="18" charset="0"/>
                <a:cs typeface="Times New Roman" pitchFamily="18" charset="0"/>
              </a:rPr>
              <a:t>The same water is circulated repeatedly for additional cooling cycles to enable </a:t>
            </a:r>
          </a:p>
          <a:p>
            <a:pPr algn="just">
              <a:lnSpc>
                <a:spcPct val="150000"/>
              </a:lnSpc>
            </a:pPr>
            <a:r>
              <a:rPr lang="en-US" dirty="0">
                <a:latin typeface="Times New Roman" pitchFamily="18" charset="0"/>
                <a:cs typeface="Times New Roman" pitchFamily="18" charset="0"/>
              </a:rPr>
              <a:t>the plant to operate at maximum efficiency.</a:t>
            </a:r>
          </a:p>
          <a:p>
            <a:pPr algn="just">
              <a:lnSpc>
                <a:spcPct val="150000"/>
              </a:lnSpc>
            </a:pPr>
            <a:r>
              <a:rPr lang="en-US" dirty="0">
                <a:latin typeface="Times New Roman" pitchFamily="18" charset="0"/>
                <a:cs typeface="Times New Roman" pitchFamily="18" charset="0"/>
              </a:rPr>
              <a:t>After each cycle of cooling, the heat from the water is removed by either of the three methods:</a:t>
            </a:r>
          </a:p>
          <a:p>
            <a:pPr algn="just">
              <a:lnSpc>
                <a:spcPct val="150000"/>
              </a:lnSpc>
            </a:pP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Cooling ponds/cooling canals.</a:t>
            </a:r>
          </a:p>
          <a:p>
            <a:pPr algn="just">
              <a:lnSpc>
                <a:spcPct val="150000"/>
              </a:lnSpc>
            </a:pPr>
            <a:r>
              <a:rPr lang="en-US" dirty="0">
                <a:latin typeface="Times New Roman" pitchFamily="18" charset="0"/>
                <a:cs typeface="Times New Roman" pitchFamily="18" charset="0"/>
              </a:rPr>
              <a:t>(ii) Mechanical draft evaporative cooling towers.</a:t>
            </a:r>
          </a:p>
          <a:p>
            <a:pPr algn="just">
              <a:lnSpc>
                <a:spcPct val="150000"/>
              </a:lnSpc>
            </a:pPr>
            <a:r>
              <a:rPr lang="en-US" dirty="0">
                <a:latin typeface="Times New Roman" pitchFamily="18" charset="0"/>
                <a:cs typeface="Times New Roman" pitchFamily="18" charset="0"/>
              </a:rPr>
              <a:t>(iii) Natural draft evaporative cooling towers.</a:t>
            </a:r>
          </a:p>
        </p:txBody>
      </p:sp>
    </p:spTree>
    <p:extLst>
      <p:ext uri="{BB962C8B-B14F-4D97-AF65-F5344CB8AC3E}">
        <p14:creationId xmlns:p14="http://schemas.microsoft.com/office/powerpoint/2010/main" val="6382935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1"/>
          </p:nvPr>
        </p:nvSpPr>
        <p:spPr/>
        <p:txBody>
          <a:bodyPr/>
          <a:lstStyle/>
          <a:p>
            <a:fld id="{F00CCFC0-EE46-4581-A9FA-CADD25A9AE00}" type="datetime1">
              <a:rPr lang="en-IN" smtClean="0">
                <a:latin typeface="Times New Roman" pitchFamily="18" charset="0"/>
                <a:cs typeface="Times New Roman" pitchFamily="18" charset="0"/>
              </a:rPr>
              <a:pPr/>
              <a:t>15-04-22</a:t>
            </a:fld>
            <a:endParaRPr lang="en-IN" dirty="0">
              <a:latin typeface="Times New Roman" pitchFamily="18" charset="0"/>
              <a:cs typeface="Times New Roman" pitchFamily="18" charset="0"/>
            </a:endParaRPr>
          </a:p>
        </p:txBody>
      </p:sp>
      <p:sp>
        <p:nvSpPr>
          <p:cNvPr id="3" name="Footer Placeholder 2"/>
          <p:cNvSpPr>
            <a:spLocks noGrp="1"/>
          </p:cNvSpPr>
          <p:nvPr>
            <p:ph type="ftr" sz="quarter" idx="12"/>
          </p:nvPr>
        </p:nvSpPr>
        <p:spPr/>
        <p:txBody>
          <a:bodyPr/>
          <a:lstStyle/>
          <a:p>
            <a:r>
              <a:rPr lang="en-US" dirty="0">
                <a:latin typeface="Times New Roman" pitchFamily="18" charset="0"/>
                <a:cs typeface="Times New Roman" pitchFamily="18" charset="0"/>
              </a:rPr>
              <a:t>K Prajna Bharathi</a:t>
            </a:r>
            <a:endParaRPr lang="en-IN" dirty="0">
              <a:latin typeface="Times New Roman" pitchFamily="18" charset="0"/>
              <a:cs typeface="Times New Roman" pitchFamily="18" charset="0"/>
            </a:endParaRPr>
          </a:p>
        </p:txBody>
      </p:sp>
      <p:sp>
        <p:nvSpPr>
          <p:cNvPr id="4" name="Rectangle 3"/>
          <p:cNvSpPr/>
          <p:nvPr/>
        </p:nvSpPr>
        <p:spPr>
          <a:xfrm>
            <a:off x="500034" y="1214422"/>
            <a:ext cx="8143932" cy="2585323"/>
          </a:xfrm>
          <a:prstGeom prst="rect">
            <a:avLst/>
          </a:prstGeom>
        </p:spPr>
        <p:txBody>
          <a:bodyPr wrap="square">
            <a:spAutoFit/>
          </a:bodyPr>
          <a:lstStyle/>
          <a:p>
            <a:pPr algn="just"/>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p:txBody>
      </p:sp>
      <p:sp>
        <p:nvSpPr>
          <p:cNvPr id="6" name="Rectangle 5"/>
          <p:cNvSpPr/>
          <p:nvPr/>
        </p:nvSpPr>
        <p:spPr>
          <a:xfrm>
            <a:off x="1187624" y="1700808"/>
            <a:ext cx="6624736" cy="2166234"/>
          </a:xfrm>
          <a:prstGeom prst="rect">
            <a:avLst/>
          </a:prstGeom>
        </p:spPr>
        <p:txBody>
          <a:bodyPr wrap="square">
            <a:spAutoFit/>
          </a:bodyPr>
          <a:lstStyle/>
          <a:p>
            <a:pPr algn="just">
              <a:lnSpc>
                <a:spcPct val="150000"/>
              </a:lnSpc>
            </a:pPr>
            <a:r>
              <a:rPr lang="en-US" sz="2000" b="1" dirty="0">
                <a:latin typeface="Times New Roman" pitchFamily="18" charset="0"/>
                <a:cs typeface="Times New Roman" pitchFamily="18" charset="0"/>
              </a:rPr>
              <a:t>Open Recirculating System</a:t>
            </a:r>
          </a:p>
          <a:p>
            <a:pPr algn="just">
              <a:lnSpc>
                <a:spcPct val="150000"/>
              </a:lnSpc>
            </a:pPr>
            <a:r>
              <a:rPr lang="en-US" dirty="0">
                <a:latin typeface="Times New Roman" pitchFamily="18" charset="0"/>
                <a:cs typeface="Times New Roman" pitchFamily="18" charset="0"/>
              </a:rPr>
              <a:t>In this type, the same water is circulated repeatedly. </a:t>
            </a:r>
          </a:p>
          <a:p>
            <a:pPr algn="just">
              <a:lnSpc>
                <a:spcPct val="150000"/>
              </a:lnSpc>
            </a:pPr>
            <a:r>
              <a:rPr lang="en-US" dirty="0">
                <a:latin typeface="Times New Roman" pitchFamily="18" charset="0"/>
                <a:cs typeface="Times New Roman" pitchFamily="18" charset="0"/>
              </a:rPr>
              <a:t>After each cycle of cooling, the heat absorbed by the water is dissipated through evaporation by the use of cooling towers, spray ponds, evaporative condensers, so that water may be reused.</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2811205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1"/>
          </p:nvPr>
        </p:nvSpPr>
        <p:spPr/>
        <p:txBody>
          <a:bodyPr/>
          <a:lstStyle/>
          <a:p>
            <a:fld id="{F00CCFC0-EE46-4581-A9FA-CADD25A9AE00}" type="datetime1">
              <a:rPr lang="en-IN" smtClean="0">
                <a:latin typeface="Times New Roman" pitchFamily="18" charset="0"/>
                <a:cs typeface="Times New Roman" pitchFamily="18" charset="0"/>
              </a:rPr>
              <a:pPr/>
              <a:t>15-04-22</a:t>
            </a:fld>
            <a:endParaRPr lang="en-IN" dirty="0">
              <a:latin typeface="Times New Roman" pitchFamily="18" charset="0"/>
              <a:cs typeface="Times New Roman" pitchFamily="18" charset="0"/>
            </a:endParaRPr>
          </a:p>
        </p:txBody>
      </p:sp>
      <p:sp>
        <p:nvSpPr>
          <p:cNvPr id="3" name="Footer Placeholder 2"/>
          <p:cNvSpPr>
            <a:spLocks noGrp="1"/>
          </p:cNvSpPr>
          <p:nvPr>
            <p:ph type="ftr" sz="quarter" idx="12"/>
          </p:nvPr>
        </p:nvSpPr>
        <p:spPr/>
        <p:txBody>
          <a:bodyPr/>
          <a:lstStyle/>
          <a:p>
            <a:r>
              <a:rPr lang="en-US" dirty="0">
                <a:latin typeface="Times New Roman" pitchFamily="18" charset="0"/>
                <a:cs typeface="Times New Roman" pitchFamily="18" charset="0"/>
              </a:rPr>
              <a:t>K Prajna Bharathi</a:t>
            </a:r>
            <a:endParaRPr lang="en-IN" dirty="0">
              <a:latin typeface="Times New Roman" pitchFamily="18" charset="0"/>
              <a:cs typeface="Times New Roman" pitchFamily="18" charset="0"/>
            </a:endParaRPr>
          </a:p>
        </p:txBody>
      </p:sp>
      <p:sp>
        <p:nvSpPr>
          <p:cNvPr id="4" name="Rectangle 3"/>
          <p:cNvSpPr/>
          <p:nvPr/>
        </p:nvSpPr>
        <p:spPr>
          <a:xfrm>
            <a:off x="500034" y="1214422"/>
            <a:ext cx="8143932" cy="2585323"/>
          </a:xfrm>
          <a:prstGeom prst="rect">
            <a:avLst/>
          </a:prstGeom>
        </p:spPr>
        <p:txBody>
          <a:bodyPr wrap="square">
            <a:spAutoFit/>
          </a:bodyPr>
          <a:lstStyle/>
          <a:p>
            <a:pPr algn="just"/>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p:txBody>
      </p:sp>
      <p:sp>
        <p:nvSpPr>
          <p:cNvPr id="6" name="Rectangle 5"/>
          <p:cNvSpPr/>
          <p:nvPr/>
        </p:nvSpPr>
        <p:spPr>
          <a:xfrm>
            <a:off x="323528" y="836712"/>
            <a:ext cx="7776864" cy="2541080"/>
          </a:xfrm>
          <a:prstGeom prst="rect">
            <a:avLst/>
          </a:prstGeom>
        </p:spPr>
        <p:txBody>
          <a:bodyPr wrap="square">
            <a:spAutoFit/>
          </a:bodyPr>
          <a:lstStyle/>
          <a:p>
            <a:pPr algn="just">
              <a:lnSpc>
                <a:spcPct val="150000"/>
              </a:lnSpc>
            </a:pPr>
            <a:r>
              <a:rPr lang="en-US" sz="2000" b="1" dirty="0">
                <a:latin typeface="Times New Roman" pitchFamily="18" charset="0"/>
                <a:cs typeface="Times New Roman" pitchFamily="18" charset="0"/>
              </a:rPr>
              <a:t>Closed Recirculation System</a:t>
            </a:r>
          </a:p>
          <a:p>
            <a:pPr marL="285750" indent="-285750" algn="just">
              <a:lnSpc>
                <a:spcPct val="150000"/>
              </a:lnSpc>
              <a:buFont typeface="Arial" panose="020B0604020202020204" pitchFamily="34" charset="0"/>
              <a:buChar char="•"/>
            </a:pPr>
            <a:r>
              <a:rPr lang="en-US" dirty="0">
                <a:latin typeface="Times New Roman" pitchFamily="18" charset="0"/>
                <a:cs typeface="Times New Roman" pitchFamily="18" charset="0"/>
              </a:rPr>
              <a:t>In this type, the cooling water is circulated repeatedly in a closed loop without exposure to the atmosphere. </a:t>
            </a:r>
          </a:p>
          <a:p>
            <a:pPr marL="285750" indent="-285750" algn="just">
              <a:lnSpc>
                <a:spcPct val="150000"/>
              </a:lnSpc>
              <a:buFont typeface="Arial" panose="020B0604020202020204" pitchFamily="34" charset="0"/>
              <a:buChar char="•"/>
            </a:pPr>
            <a:r>
              <a:rPr lang="en-US" dirty="0">
                <a:latin typeface="Times New Roman" pitchFamily="18" charset="0"/>
                <a:cs typeface="Times New Roman" pitchFamily="18" charset="0"/>
              </a:rPr>
              <a:t>Heat exchangers are used for exchanging heat from water with the atmosphere and thus help to rid the unwanted heat generated by the equipment.</a:t>
            </a:r>
          </a:p>
          <a:p>
            <a:pPr algn="just">
              <a:lnSpc>
                <a:spcPct val="150000"/>
              </a:lnSpc>
            </a:pPr>
            <a:endParaRPr lang="en-US" sz="1600" dirty="0">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12A6F2A9-B867-498A-9941-7ACC7BA30C10}"/>
              </a:ext>
            </a:extLst>
          </p:cNvPr>
          <p:cNvPicPr>
            <a:picLocks noChangeAspect="1"/>
          </p:cNvPicPr>
          <p:nvPr/>
        </p:nvPicPr>
        <p:blipFill>
          <a:blip r:embed="rId2"/>
          <a:stretch>
            <a:fillRect/>
          </a:stretch>
        </p:blipFill>
        <p:spPr>
          <a:xfrm>
            <a:off x="1043608" y="3140968"/>
            <a:ext cx="7056784" cy="2723602"/>
          </a:xfrm>
          <a:prstGeom prst="rect">
            <a:avLst/>
          </a:prstGeom>
        </p:spPr>
      </p:pic>
    </p:spTree>
    <p:extLst>
      <p:ext uri="{BB962C8B-B14F-4D97-AF65-F5344CB8AC3E}">
        <p14:creationId xmlns:p14="http://schemas.microsoft.com/office/powerpoint/2010/main" val="17375981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1"/>
          </p:nvPr>
        </p:nvSpPr>
        <p:spPr/>
        <p:txBody>
          <a:bodyPr/>
          <a:lstStyle/>
          <a:p>
            <a:fld id="{F00CCFC0-EE46-4581-A9FA-CADD25A9AE00}" type="datetime1">
              <a:rPr lang="en-IN" smtClean="0">
                <a:latin typeface="Times New Roman" pitchFamily="18" charset="0"/>
                <a:cs typeface="Times New Roman" pitchFamily="18" charset="0"/>
              </a:rPr>
              <a:pPr/>
              <a:t>15-04-22</a:t>
            </a:fld>
            <a:endParaRPr lang="en-IN" dirty="0">
              <a:latin typeface="Times New Roman" pitchFamily="18" charset="0"/>
              <a:cs typeface="Times New Roman" pitchFamily="18" charset="0"/>
            </a:endParaRPr>
          </a:p>
        </p:txBody>
      </p:sp>
      <p:sp>
        <p:nvSpPr>
          <p:cNvPr id="3" name="Footer Placeholder 2"/>
          <p:cNvSpPr>
            <a:spLocks noGrp="1"/>
          </p:cNvSpPr>
          <p:nvPr>
            <p:ph type="ftr" sz="quarter" idx="12"/>
          </p:nvPr>
        </p:nvSpPr>
        <p:spPr/>
        <p:txBody>
          <a:bodyPr/>
          <a:lstStyle/>
          <a:p>
            <a:r>
              <a:rPr lang="en-US" dirty="0">
                <a:latin typeface="Times New Roman" pitchFamily="18" charset="0"/>
                <a:cs typeface="Times New Roman" pitchFamily="18" charset="0"/>
              </a:rPr>
              <a:t>K Prajna Bharathi</a:t>
            </a:r>
            <a:endParaRPr lang="en-IN" dirty="0">
              <a:latin typeface="Times New Roman" pitchFamily="18" charset="0"/>
              <a:cs typeface="Times New Roman" pitchFamily="18" charset="0"/>
            </a:endParaRPr>
          </a:p>
        </p:txBody>
      </p:sp>
      <p:sp>
        <p:nvSpPr>
          <p:cNvPr id="4" name="Rectangle 3"/>
          <p:cNvSpPr/>
          <p:nvPr/>
        </p:nvSpPr>
        <p:spPr>
          <a:xfrm>
            <a:off x="539552" y="1124745"/>
            <a:ext cx="7968288" cy="5401479"/>
          </a:xfrm>
          <a:prstGeom prst="rect">
            <a:avLst/>
          </a:prstGeom>
        </p:spPr>
        <p:txBody>
          <a:bodyPr wrap="square">
            <a:spAutoFit/>
          </a:bodyPr>
          <a:lstStyle/>
          <a:p>
            <a:pPr>
              <a:lnSpc>
                <a:spcPct val="150000"/>
              </a:lnSpc>
              <a:spcAft>
                <a:spcPts val="0"/>
              </a:spcAft>
            </a:pP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Quality criteria of  Industrial water</a:t>
            </a:r>
          </a:p>
          <a:p>
            <a:pPr marL="285750" indent="-285750">
              <a:lnSpc>
                <a:spcPct val="150000"/>
              </a:lnSpc>
              <a:spcAft>
                <a:spcPts val="0"/>
              </a:spcAft>
              <a:buFont typeface="Arial" panose="020B0604020202020204" pitchFamily="34" charset="0"/>
              <a:buChar char="•"/>
            </a:pPr>
            <a:r>
              <a:rPr lang="en-US" dirty="0">
                <a:latin typeface="Times New Roman" pitchFamily="18" charset="0"/>
                <a:cs typeface="Times New Roman" pitchFamily="18" charset="0"/>
              </a:rPr>
              <a:t>The principal function of much industrial water is to remove heat from process operations.</a:t>
            </a:r>
          </a:p>
          <a:p>
            <a:pPr marL="285750" indent="-285750">
              <a:lnSpc>
                <a:spcPct val="150000"/>
              </a:lnSpc>
              <a:spcAft>
                <a:spcPts val="0"/>
              </a:spcAft>
              <a:buFont typeface="Arial" panose="020B0604020202020204" pitchFamily="34" charset="0"/>
              <a:buChar char="•"/>
            </a:pPr>
            <a:r>
              <a:rPr lang="en-US" dirty="0">
                <a:latin typeface="Times New Roman" pitchFamily="18" charset="0"/>
                <a:cs typeface="Times New Roman" pitchFamily="18" charset="0"/>
              </a:rPr>
              <a:t>Quality of water used in processing depends on the type of process.</a:t>
            </a:r>
          </a:p>
          <a:p>
            <a:pPr>
              <a:lnSpc>
                <a:spcPct val="150000"/>
              </a:lnSpc>
              <a:spcAft>
                <a:spcPts val="0"/>
              </a:spcAft>
            </a:pPr>
            <a:r>
              <a:rPr lang="en-US" dirty="0">
                <a:latin typeface="Times New Roman" pitchFamily="18" charset="0"/>
                <a:cs typeface="Times New Roman" pitchFamily="18" charset="0"/>
              </a:rPr>
              <a:t>For example: </a:t>
            </a:r>
          </a:p>
          <a:p>
            <a:pPr marL="285750" indent="-285750">
              <a:lnSpc>
                <a:spcPct val="150000"/>
              </a:lnSpc>
              <a:spcAft>
                <a:spcPts val="0"/>
              </a:spcAft>
              <a:buFont typeface="Arial" panose="020B0604020202020204" pitchFamily="34" charset="0"/>
              <a:buChar char="•"/>
            </a:pPr>
            <a:r>
              <a:rPr lang="en-US" dirty="0">
                <a:latin typeface="Times New Roman" pitchFamily="18" charset="0"/>
                <a:cs typeface="Times New Roman" pitchFamily="18" charset="0"/>
              </a:rPr>
              <a:t>Manufacturing of pharmaceuticals and semiconductors demands high purity waters. </a:t>
            </a:r>
          </a:p>
          <a:p>
            <a:pPr marL="285750" indent="-285750">
              <a:lnSpc>
                <a:spcPct val="150000"/>
              </a:lnSpc>
              <a:spcAft>
                <a:spcPts val="0"/>
              </a:spcAft>
              <a:buFont typeface="Arial" panose="020B0604020202020204" pitchFamily="34" charset="0"/>
              <a:buChar char="•"/>
            </a:pPr>
            <a:r>
              <a:rPr lang="en-US" dirty="0">
                <a:latin typeface="Times New Roman" pitchFamily="18" charset="0"/>
                <a:cs typeface="Times New Roman" pitchFamily="18" charset="0"/>
              </a:rPr>
              <a:t>Manufacturing of high quality art papers demands potable water completely free from turbidity and colour. </a:t>
            </a:r>
          </a:p>
          <a:p>
            <a:pPr marL="285750" indent="-285750">
              <a:lnSpc>
                <a:spcPct val="150000"/>
              </a:lnSpc>
              <a:spcAft>
                <a:spcPts val="0"/>
              </a:spcAft>
              <a:buFont typeface="Arial" panose="020B0604020202020204" pitchFamily="34" charset="0"/>
              <a:buChar char="•"/>
            </a:pPr>
            <a:endParaRPr lang="en-US" dirty="0">
              <a:latin typeface="Times New Roman" pitchFamily="18" charset="0"/>
              <a:cs typeface="Times New Roman" pitchFamily="18" charset="0"/>
            </a:endParaRPr>
          </a:p>
          <a:p>
            <a:pPr algn="just">
              <a:lnSpc>
                <a:spcPct val="150000"/>
              </a:lnSpc>
            </a:pPr>
            <a:endParaRPr lang="en-IN" dirty="0">
              <a:latin typeface="Times New Roman" pitchFamily="18" charset="0"/>
              <a:cs typeface="Times New Roman" pitchFamily="18" charset="0"/>
            </a:endParaRPr>
          </a:p>
          <a:p>
            <a:pPr algn="just">
              <a:lnSpc>
                <a:spcPct val="150000"/>
              </a:lnSpc>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8212267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1"/>
          </p:nvPr>
        </p:nvSpPr>
        <p:spPr/>
        <p:txBody>
          <a:bodyPr/>
          <a:lstStyle/>
          <a:p>
            <a:fld id="{F00CCFC0-EE46-4581-A9FA-CADD25A9AE00}" type="datetime1">
              <a:rPr lang="en-IN" smtClean="0">
                <a:latin typeface="Times New Roman" pitchFamily="18" charset="0"/>
                <a:cs typeface="Times New Roman" pitchFamily="18" charset="0"/>
              </a:rPr>
              <a:pPr/>
              <a:t>15-04-22</a:t>
            </a:fld>
            <a:endParaRPr lang="en-IN" dirty="0">
              <a:latin typeface="Times New Roman" pitchFamily="18" charset="0"/>
              <a:cs typeface="Times New Roman" pitchFamily="18" charset="0"/>
            </a:endParaRPr>
          </a:p>
        </p:txBody>
      </p:sp>
      <p:sp>
        <p:nvSpPr>
          <p:cNvPr id="3" name="Footer Placeholder 2"/>
          <p:cNvSpPr>
            <a:spLocks noGrp="1"/>
          </p:cNvSpPr>
          <p:nvPr>
            <p:ph type="ftr" sz="quarter" idx="12"/>
          </p:nvPr>
        </p:nvSpPr>
        <p:spPr/>
        <p:txBody>
          <a:bodyPr/>
          <a:lstStyle/>
          <a:p>
            <a:r>
              <a:rPr lang="en-US" dirty="0">
                <a:latin typeface="Times New Roman" pitchFamily="18" charset="0"/>
                <a:cs typeface="Times New Roman" pitchFamily="18" charset="0"/>
              </a:rPr>
              <a:t>K Prajna Bharathi</a:t>
            </a:r>
            <a:endParaRPr lang="en-IN" dirty="0">
              <a:latin typeface="Times New Roman" pitchFamily="18" charset="0"/>
              <a:cs typeface="Times New Roman" pitchFamily="18" charset="0"/>
            </a:endParaRPr>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02E5C85F-111B-4A90-810D-51DF159FB42C}"/>
                  </a:ext>
                </a:extLst>
              </p14:cNvPr>
              <p14:cNvContentPartPr/>
              <p14:nvPr/>
            </p14:nvContentPartPr>
            <p14:xfrm>
              <a:off x="-174923" y="2367212"/>
              <a:ext cx="84240" cy="41040"/>
            </p14:xfrm>
          </p:contentPart>
        </mc:Choice>
        <mc:Fallback xmlns="">
          <p:pic>
            <p:nvPicPr>
              <p:cNvPr id="6" name="Ink 5">
                <a:extLst>
                  <a:ext uri="{FF2B5EF4-FFF2-40B4-BE49-F238E27FC236}">
                    <a16:creationId xmlns:a16="http://schemas.microsoft.com/office/drawing/2014/main" id="{02E5C85F-111B-4A90-810D-51DF159FB42C}"/>
                  </a:ext>
                </a:extLst>
              </p:cNvPr>
              <p:cNvPicPr/>
              <p:nvPr/>
            </p:nvPicPr>
            <p:blipFill>
              <a:blip r:embed="rId3"/>
              <a:stretch>
                <a:fillRect/>
              </a:stretch>
            </p:blipFill>
            <p:spPr>
              <a:xfrm>
                <a:off x="-183563" y="2358572"/>
                <a:ext cx="101880" cy="586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5" name="Ink 14">
                <a:extLst>
                  <a:ext uri="{FF2B5EF4-FFF2-40B4-BE49-F238E27FC236}">
                    <a16:creationId xmlns:a16="http://schemas.microsoft.com/office/drawing/2014/main" id="{4E1C363E-FD41-4030-B79C-B0AD4615D50B}"/>
                  </a:ext>
                </a:extLst>
              </p14:cNvPr>
              <p14:cNvContentPartPr/>
              <p14:nvPr/>
            </p14:nvContentPartPr>
            <p14:xfrm>
              <a:off x="5274757" y="2462972"/>
              <a:ext cx="8280" cy="2880"/>
            </p14:xfrm>
          </p:contentPart>
        </mc:Choice>
        <mc:Fallback xmlns="">
          <p:pic>
            <p:nvPicPr>
              <p:cNvPr id="15" name="Ink 14">
                <a:extLst>
                  <a:ext uri="{FF2B5EF4-FFF2-40B4-BE49-F238E27FC236}">
                    <a16:creationId xmlns:a16="http://schemas.microsoft.com/office/drawing/2014/main" id="{4E1C363E-FD41-4030-B79C-B0AD4615D50B}"/>
                  </a:ext>
                </a:extLst>
              </p:cNvPr>
              <p:cNvPicPr/>
              <p:nvPr/>
            </p:nvPicPr>
            <p:blipFill>
              <a:blip r:embed="rId5"/>
              <a:stretch>
                <a:fillRect/>
              </a:stretch>
            </p:blipFill>
            <p:spPr>
              <a:xfrm>
                <a:off x="5238757" y="2427332"/>
                <a:ext cx="79920" cy="74520"/>
              </a:xfrm>
              <a:prstGeom prst="rect">
                <a:avLst/>
              </a:prstGeom>
            </p:spPr>
          </p:pic>
        </mc:Fallback>
      </mc:AlternateContent>
      <p:sp>
        <p:nvSpPr>
          <p:cNvPr id="8" name="TextBox 7">
            <a:extLst>
              <a:ext uri="{FF2B5EF4-FFF2-40B4-BE49-F238E27FC236}">
                <a16:creationId xmlns:a16="http://schemas.microsoft.com/office/drawing/2014/main" id="{6888B7BC-3C86-4B29-BF3A-097A889FEC96}"/>
              </a:ext>
            </a:extLst>
          </p:cNvPr>
          <p:cNvSpPr txBox="1"/>
          <p:nvPr/>
        </p:nvSpPr>
        <p:spPr>
          <a:xfrm>
            <a:off x="755576" y="1463888"/>
            <a:ext cx="7344816" cy="3366563"/>
          </a:xfrm>
          <a:prstGeom prst="rect">
            <a:avLst/>
          </a:prstGeom>
          <a:noFill/>
        </p:spPr>
        <p:txBody>
          <a:bodyPr wrap="square">
            <a:spAutoFit/>
          </a:bodyPr>
          <a:lstStyle/>
          <a:p>
            <a:pPr algn="just">
              <a:lnSpc>
                <a:spcPct val="150000"/>
              </a:lnSpc>
            </a:pPr>
            <a:r>
              <a:rPr lang="en-US" dirty="0">
                <a:latin typeface="Times New Roman" pitchFamily="18" charset="0"/>
                <a:cs typeface="Times New Roman" pitchFamily="18" charset="0"/>
              </a:rPr>
              <a:t>The quality of industrial water is addressed in terms of  the norms listed below</a:t>
            </a:r>
          </a:p>
          <a:p>
            <a:pPr marL="285750" indent="-285750" algn="just">
              <a:lnSpc>
                <a:spcPct val="150000"/>
              </a:lnSpc>
              <a:buFont typeface="Arial" panose="020B0604020202020204" pitchFamily="34" charset="0"/>
              <a:buChar char="•"/>
            </a:pPr>
            <a:r>
              <a:rPr lang="en-US" dirty="0">
                <a:latin typeface="Times New Roman" pitchFamily="18" charset="0"/>
                <a:cs typeface="Times New Roman" pitchFamily="18" charset="0"/>
              </a:rPr>
              <a:t>Its potential for causing damage to equipment</a:t>
            </a:r>
          </a:p>
          <a:p>
            <a:pPr marL="285750" indent="-285750" algn="just">
              <a:lnSpc>
                <a:spcPct val="150000"/>
              </a:lnSpc>
              <a:buFont typeface="Arial" panose="020B0604020202020204" pitchFamily="34" charset="0"/>
              <a:buChar char="•"/>
            </a:pPr>
            <a:r>
              <a:rPr lang="en-US" dirty="0">
                <a:latin typeface="Times New Roman" pitchFamily="18" charset="0"/>
                <a:cs typeface="Times New Roman" pitchFamily="18" charset="0"/>
              </a:rPr>
              <a:t>Problems it may cause in the manufacturing process</a:t>
            </a:r>
          </a:p>
          <a:p>
            <a:pPr marL="285750" indent="-285750" algn="just">
              <a:lnSpc>
                <a:spcPct val="150000"/>
              </a:lnSpc>
              <a:buFont typeface="Arial" panose="020B0604020202020204" pitchFamily="34" charset="0"/>
              <a:buChar char="•"/>
            </a:pPr>
            <a:r>
              <a:rPr lang="en-US" dirty="0">
                <a:latin typeface="Times New Roman" pitchFamily="18" charset="0"/>
                <a:cs typeface="Times New Roman" pitchFamily="18" charset="0"/>
              </a:rPr>
              <a:t>Impairment of product quality</a:t>
            </a:r>
          </a:p>
          <a:p>
            <a:pPr marL="285750" indent="-285750" algn="just">
              <a:lnSpc>
                <a:spcPct val="150000"/>
              </a:lnSpc>
              <a:buFont typeface="Arial" panose="020B0604020202020204" pitchFamily="34" charset="0"/>
              <a:buChar char="•"/>
            </a:pPr>
            <a:r>
              <a:rPr lang="en-US" dirty="0">
                <a:latin typeface="Times New Roman" pitchFamily="18" charset="0"/>
                <a:cs typeface="Times New Roman" pitchFamily="18" charset="0"/>
              </a:rPr>
              <a:t>Complexity of waste handling as a result of using water of the quality available</a:t>
            </a:r>
          </a:p>
          <a:p>
            <a:pPr algn="just">
              <a:lnSpc>
                <a:spcPct val="150000"/>
              </a:lnSpc>
            </a:pPr>
            <a:endParaRPr lang="en-US" dirty="0">
              <a:latin typeface="Times New Roman" pitchFamily="18" charset="0"/>
              <a:cs typeface="Times New Roman" pitchFamily="18"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1"/>
          </p:nvPr>
        </p:nvSpPr>
        <p:spPr/>
        <p:txBody>
          <a:bodyPr/>
          <a:lstStyle/>
          <a:p>
            <a:fld id="{F00CCFC0-EE46-4581-A9FA-CADD25A9AE00}" type="datetime1">
              <a:rPr lang="en-IN" smtClean="0">
                <a:latin typeface="Times New Roman" pitchFamily="18" charset="0"/>
                <a:cs typeface="Times New Roman" pitchFamily="18" charset="0"/>
              </a:rPr>
              <a:pPr/>
              <a:t>15-04-22</a:t>
            </a:fld>
            <a:endParaRPr lang="en-IN" dirty="0">
              <a:latin typeface="Times New Roman" pitchFamily="18" charset="0"/>
              <a:cs typeface="Times New Roman" pitchFamily="18" charset="0"/>
            </a:endParaRPr>
          </a:p>
        </p:txBody>
      </p:sp>
      <p:sp>
        <p:nvSpPr>
          <p:cNvPr id="3" name="Footer Placeholder 2"/>
          <p:cNvSpPr>
            <a:spLocks noGrp="1"/>
          </p:cNvSpPr>
          <p:nvPr>
            <p:ph type="ftr" sz="quarter" idx="12"/>
          </p:nvPr>
        </p:nvSpPr>
        <p:spPr/>
        <p:txBody>
          <a:bodyPr/>
          <a:lstStyle/>
          <a:p>
            <a:r>
              <a:rPr lang="en-US" dirty="0">
                <a:latin typeface="Times New Roman" pitchFamily="18" charset="0"/>
                <a:cs typeface="Times New Roman" pitchFamily="18" charset="0"/>
              </a:rPr>
              <a:t>K Prajna Bharathi</a:t>
            </a:r>
            <a:endParaRPr lang="en-IN" dirty="0">
              <a:latin typeface="Times New Roman" pitchFamily="18" charset="0"/>
              <a:cs typeface="Times New Roman" pitchFamily="18" charset="0"/>
            </a:endParaRPr>
          </a:p>
        </p:txBody>
      </p:sp>
      <p:sp>
        <p:nvSpPr>
          <p:cNvPr id="4" name="Rectangle 3"/>
          <p:cNvSpPr/>
          <p:nvPr/>
        </p:nvSpPr>
        <p:spPr>
          <a:xfrm>
            <a:off x="500034" y="1214422"/>
            <a:ext cx="8143932" cy="2585323"/>
          </a:xfrm>
          <a:prstGeom prst="rect">
            <a:avLst/>
          </a:prstGeom>
        </p:spPr>
        <p:txBody>
          <a:bodyPr wrap="square">
            <a:spAutoFit/>
          </a:bodyPr>
          <a:lstStyle/>
          <a:p>
            <a:pPr algn="just"/>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p:txBody>
      </p:sp>
      <p:sp>
        <p:nvSpPr>
          <p:cNvPr id="6" name="TextBox 5">
            <a:extLst>
              <a:ext uri="{FF2B5EF4-FFF2-40B4-BE49-F238E27FC236}">
                <a16:creationId xmlns:a16="http://schemas.microsoft.com/office/drawing/2014/main" id="{3FE185A5-70FC-48E1-B1B2-1F90EB000561}"/>
              </a:ext>
            </a:extLst>
          </p:cNvPr>
          <p:cNvSpPr txBox="1"/>
          <p:nvPr/>
        </p:nvSpPr>
        <p:spPr>
          <a:xfrm>
            <a:off x="269092" y="548680"/>
            <a:ext cx="8479372" cy="10002738"/>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Quality Requirements of Process Water for Textile Mills</a:t>
            </a:r>
          </a:p>
          <a:p>
            <a:pPr>
              <a:lnSpc>
                <a:spcPct val="150000"/>
              </a:lnSpc>
            </a:pPr>
            <a:r>
              <a:rPr lang="en-US" dirty="0">
                <a:latin typeface="Times New Roman" panose="02020603050405020304" pitchFamily="18" charset="0"/>
                <a:cs typeface="Times New Roman" panose="02020603050405020304" pitchFamily="18" charset="0"/>
              </a:rPr>
              <a:t>A number of creditable studies reveal that the textile mills in India use large amount of water, to the tune of 1.6 million liters to produce 8,000 kg of cloth per day. </a:t>
            </a:r>
          </a:p>
          <a:p>
            <a:pPr>
              <a:lnSpc>
                <a:spcPct val="150000"/>
              </a:lnSpc>
            </a:pPr>
            <a:r>
              <a:rPr lang="en-US" dirty="0">
                <a:latin typeface="Times New Roman" panose="02020603050405020304" pitchFamily="18" charset="0"/>
                <a:cs typeface="Times New Roman" panose="02020603050405020304" pitchFamily="18" charset="0"/>
              </a:rPr>
              <a:t>The different processes in textile mills which consume water include the following,</a:t>
            </a:r>
          </a:p>
          <a:p>
            <a:pPr>
              <a:lnSpc>
                <a:spcPct val="150000"/>
              </a:lnSpc>
            </a:pPr>
            <a:r>
              <a:rPr lang="en-US" dirty="0">
                <a:latin typeface="Times New Roman" panose="02020603050405020304" pitchFamily="18" charset="0"/>
                <a:cs typeface="Times New Roman" panose="02020603050405020304" pitchFamily="18" charset="0"/>
              </a:rPr>
              <a:t>- Bleaching </a:t>
            </a:r>
          </a:p>
          <a:p>
            <a:pPr>
              <a:lnSpc>
                <a:spcPct val="150000"/>
              </a:lnSpc>
            </a:pPr>
            <a:r>
              <a:rPr lang="en-US" dirty="0">
                <a:latin typeface="Times New Roman" panose="02020603050405020304" pitchFamily="18" charset="0"/>
                <a:cs typeface="Times New Roman" panose="02020603050405020304" pitchFamily="18" charset="0"/>
              </a:rPr>
              <a:t>- Dyeing </a:t>
            </a:r>
          </a:p>
          <a:p>
            <a:pPr>
              <a:lnSpc>
                <a:spcPct val="150000"/>
              </a:lnSpc>
            </a:pPr>
            <a:r>
              <a:rPr lang="en-US" dirty="0">
                <a:latin typeface="Times New Roman" panose="02020603050405020304" pitchFamily="18" charset="0"/>
                <a:cs typeface="Times New Roman" panose="02020603050405020304" pitchFamily="18" charset="0"/>
              </a:rPr>
              <a:t>- Mercerizing </a:t>
            </a:r>
          </a:p>
          <a:p>
            <a:pPr>
              <a:lnSpc>
                <a:spcPct val="150000"/>
              </a:lnSpc>
            </a:pPr>
            <a:r>
              <a:rPr lang="en-US" dirty="0">
                <a:latin typeface="Times New Roman" panose="02020603050405020304" pitchFamily="18" charset="0"/>
                <a:cs typeface="Times New Roman" panose="02020603050405020304" pitchFamily="18" charset="0"/>
              </a:rPr>
              <a:t>- Printing </a:t>
            </a:r>
          </a:p>
          <a:p>
            <a:pPr>
              <a:lnSpc>
                <a:spcPct val="150000"/>
              </a:lnSpc>
            </a:pPr>
            <a:r>
              <a:rPr lang="en-US" dirty="0">
                <a:latin typeface="Times New Roman" panose="02020603050405020304" pitchFamily="18" charset="0"/>
                <a:cs typeface="Times New Roman" panose="02020603050405020304" pitchFamily="18" charset="0"/>
              </a:rPr>
              <a:t>- Spinning </a:t>
            </a:r>
          </a:p>
          <a:p>
            <a:pPr>
              <a:lnSpc>
                <a:spcPct val="150000"/>
              </a:lnSpc>
            </a:pPr>
            <a:r>
              <a:rPr lang="en-US" dirty="0">
                <a:latin typeface="Times New Roman" panose="02020603050405020304" pitchFamily="18" charset="0"/>
                <a:cs typeface="Times New Roman" panose="02020603050405020304" pitchFamily="18" charset="0"/>
              </a:rPr>
              <a:t>- Weaving </a:t>
            </a:r>
          </a:p>
          <a:p>
            <a:pPr>
              <a:lnSpc>
                <a:spcPct val="150000"/>
              </a:lnSpc>
            </a:pPr>
            <a:r>
              <a:rPr lang="en-US" dirty="0">
                <a:latin typeface="Times New Roman" panose="02020603050405020304" pitchFamily="18" charset="0"/>
                <a:cs typeface="Times New Roman" panose="02020603050405020304" pitchFamily="18" charset="0"/>
              </a:rPr>
              <a:t>- Finishing </a:t>
            </a:r>
          </a:p>
          <a:p>
            <a:pPr>
              <a:lnSpc>
                <a:spcPct val="150000"/>
              </a:lnSpc>
            </a:pPr>
            <a:r>
              <a:rPr lang="en-US" dirty="0">
                <a:latin typeface="Times New Roman" panose="02020603050405020304" pitchFamily="18" charset="0"/>
                <a:cs typeface="Times New Roman" panose="02020603050405020304" pitchFamily="18" charset="0"/>
              </a:rPr>
              <a:t>- Air conditioning (humidification and dust removal) and</a:t>
            </a:r>
          </a:p>
          <a:p>
            <a:pPr>
              <a:lnSpc>
                <a:spcPct val="150000"/>
              </a:lnSpc>
            </a:pPr>
            <a:r>
              <a:rPr lang="en-US" dirty="0">
                <a:latin typeface="Times New Roman" panose="02020603050405020304" pitchFamily="18" charset="0"/>
                <a:cs typeface="Times New Roman" panose="02020603050405020304" pitchFamily="18" charset="0"/>
              </a:rPr>
              <a:t>- In Boilers.</a:t>
            </a: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7"/>
          <p:cNvSpPr>
            <a:spLocks noGrp="1"/>
          </p:cNvSpPr>
          <p:nvPr>
            <p:ph type="dt" sz="half" idx="11"/>
          </p:nvPr>
        </p:nvSpPr>
        <p:spPr/>
        <p:txBody>
          <a:bodyPr/>
          <a:lstStyle/>
          <a:p>
            <a:fld id="{20B2F0AA-213A-4CD3-8A98-1053F9140DF9}" type="datetime1">
              <a:rPr lang="en-IN" smtClean="0"/>
              <a:pPr/>
              <a:t>15-04-22</a:t>
            </a:fld>
            <a:endParaRPr lang="en-IN"/>
          </a:p>
        </p:txBody>
      </p:sp>
      <p:sp>
        <p:nvSpPr>
          <p:cNvPr id="9" name="Footer Placeholder 8"/>
          <p:cNvSpPr>
            <a:spLocks noGrp="1"/>
          </p:cNvSpPr>
          <p:nvPr>
            <p:ph type="ftr" sz="quarter" idx="12"/>
          </p:nvPr>
        </p:nvSpPr>
        <p:spPr/>
        <p:txBody>
          <a:bodyPr/>
          <a:lstStyle/>
          <a:p>
            <a:r>
              <a:rPr lang="en-US"/>
              <a:t>K Prajna Bharathi</a:t>
            </a:r>
            <a:endParaRPr lang="en-IN" dirty="0"/>
          </a:p>
        </p:txBody>
      </p:sp>
      <p:sp>
        <p:nvSpPr>
          <p:cNvPr id="7" name="TextBox 6">
            <a:extLst>
              <a:ext uri="{FF2B5EF4-FFF2-40B4-BE49-F238E27FC236}">
                <a16:creationId xmlns:a16="http://schemas.microsoft.com/office/drawing/2014/main" id="{CFF932C2-B92B-4F80-BAF8-E113D585F383}"/>
              </a:ext>
            </a:extLst>
          </p:cNvPr>
          <p:cNvSpPr txBox="1"/>
          <p:nvPr/>
        </p:nvSpPr>
        <p:spPr>
          <a:xfrm>
            <a:off x="611560" y="1196752"/>
            <a:ext cx="7704856" cy="4613058"/>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Laundry:</a:t>
            </a:r>
          </a:p>
          <a:p>
            <a:pPr algn="just">
              <a:lnSpc>
                <a:spcPct val="150000"/>
              </a:lnSpc>
            </a:pPr>
            <a:r>
              <a:rPr lang="en-US" dirty="0">
                <a:latin typeface="Times New Roman" panose="02020603050405020304" pitchFamily="18" charset="0"/>
                <a:cs typeface="Times New Roman" panose="02020603050405020304" pitchFamily="18" charset="0"/>
              </a:rPr>
              <a:t>Use of hard water in laundry consumes large amount of soap. Iron salts present in hard water causes staining/yellowing of the clothes.</a:t>
            </a:r>
          </a:p>
          <a:p>
            <a:pPr algn="just">
              <a:lnSpc>
                <a:spcPct val="150000"/>
              </a:lnSpc>
            </a:pPr>
            <a:r>
              <a:rPr lang="en-US" b="1" dirty="0">
                <a:latin typeface="Times New Roman" panose="02020603050405020304" pitchFamily="18" charset="0"/>
                <a:cs typeface="Times New Roman" panose="02020603050405020304" pitchFamily="18" charset="0"/>
              </a:rPr>
              <a:t>Concrete Making:</a:t>
            </a:r>
          </a:p>
          <a:p>
            <a:pPr algn="just">
              <a:lnSpc>
                <a:spcPct val="150000"/>
              </a:lnSpc>
            </a:pPr>
            <a:r>
              <a:rPr lang="en-US" dirty="0">
                <a:latin typeface="Times New Roman" panose="02020603050405020304" pitchFamily="18" charset="0"/>
                <a:cs typeface="Times New Roman" panose="02020603050405020304" pitchFamily="18" charset="0"/>
              </a:rPr>
              <a:t>The hydration of the cement and the final strength of the hardened concrete is affected by the presence of chlorides and sulphates in hard water.</a:t>
            </a:r>
          </a:p>
          <a:p>
            <a:pPr algn="just">
              <a:lnSpc>
                <a:spcPct val="150000"/>
              </a:lnSpc>
            </a:pPr>
            <a:r>
              <a:rPr lang="en-US" b="1" dirty="0">
                <a:latin typeface="Times New Roman" panose="02020603050405020304" pitchFamily="18" charset="0"/>
                <a:cs typeface="Times New Roman" panose="02020603050405020304" pitchFamily="18" charset="0"/>
              </a:rPr>
              <a:t>Pharmaceutical Industry:</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Demineralized industrial water and sterilized soft water of neutral pH is required to prepare aqueous forms of injections, drugs, ointments etc.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 of hard water to produce such products may result in the formation of undesirable products in them.</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1"/>
          </p:nvPr>
        </p:nvSpPr>
        <p:spPr/>
        <p:txBody>
          <a:bodyPr/>
          <a:lstStyle/>
          <a:p>
            <a:fld id="{F00CCFC0-EE46-4581-A9FA-CADD25A9AE00}" type="datetime1">
              <a:rPr lang="en-IN" smtClean="0">
                <a:latin typeface="Times New Roman" pitchFamily="18" charset="0"/>
                <a:cs typeface="Times New Roman" pitchFamily="18" charset="0"/>
              </a:rPr>
              <a:pPr/>
              <a:t>15-04-22</a:t>
            </a:fld>
            <a:endParaRPr lang="en-IN" dirty="0">
              <a:latin typeface="Times New Roman" pitchFamily="18" charset="0"/>
              <a:cs typeface="Times New Roman" pitchFamily="18" charset="0"/>
            </a:endParaRPr>
          </a:p>
        </p:txBody>
      </p:sp>
      <p:sp>
        <p:nvSpPr>
          <p:cNvPr id="3" name="Footer Placeholder 2"/>
          <p:cNvSpPr>
            <a:spLocks noGrp="1"/>
          </p:cNvSpPr>
          <p:nvPr>
            <p:ph type="ftr" sz="quarter" idx="12"/>
          </p:nvPr>
        </p:nvSpPr>
        <p:spPr/>
        <p:txBody>
          <a:bodyPr/>
          <a:lstStyle/>
          <a:p>
            <a:r>
              <a:rPr lang="en-US" dirty="0">
                <a:latin typeface="Times New Roman" pitchFamily="18" charset="0"/>
                <a:cs typeface="Times New Roman" pitchFamily="18" charset="0"/>
              </a:rPr>
              <a:t>K Prajna Bharathi</a:t>
            </a:r>
            <a:endParaRPr lang="en-IN" dirty="0">
              <a:latin typeface="Times New Roman" pitchFamily="18" charset="0"/>
              <a:cs typeface="Times New Roman" pitchFamily="18" charset="0"/>
            </a:endParaRPr>
          </a:p>
        </p:txBody>
      </p:sp>
      <p:sp>
        <p:nvSpPr>
          <p:cNvPr id="4" name="Rectangle 3"/>
          <p:cNvSpPr/>
          <p:nvPr/>
        </p:nvSpPr>
        <p:spPr>
          <a:xfrm>
            <a:off x="251520" y="692696"/>
            <a:ext cx="8244352" cy="7432804"/>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dirty="0">
                <a:latin typeface="Times New Roman" pitchFamily="18" charset="0"/>
                <a:cs typeface="Times New Roman" pitchFamily="18" charset="0"/>
              </a:rPr>
              <a:t>Since the textile mills use large amount of water, the water should be devoid of impurities like iron, calcium and magnesium salts, as they may create problems in dyeing and finishing. </a:t>
            </a:r>
          </a:p>
          <a:p>
            <a:pPr marL="285750" indent="-285750" algn="just">
              <a:lnSpc>
                <a:spcPct val="150000"/>
              </a:lnSpc>
              <a:buFont typeface="Arial" panose="020B0604020202020204" pitchFamily="34" charset="0"/>
              <a:buChar char="•"/>
            </a:pPr>
            <a:r>
              <a:rPr lang="en-US" dirty="0">
                <a:latin typeface="Times New Roman" pitchFamily="18" charset="0"/>
                <a:cs typeface="Times New Roman" pitchFamily="18" charset="0"/>
              </a:rPr>
              <a:t>Generally, the water is treated by using simple sodium ion-exchangers to get the desirable water quality.</a:t>
            </a:r>
          </a:p>
          <a:p>
            <a:pPr algn="just">
              <a:lnSpc>
                <a:spcPct val="150000"/>
              </a:lnSpc>
            </a:pPr>
            <a:r>
              <a:rPr lang="en-US" dirty="0">
                <a:latin typeface="Times New Roman" pitchFamily="18" charset="0"/>
                <a:cs typeface="Times New Roman" pitchFamily="18" charset="0"/>
              </a:rPr>
              <a:t>The recommended water quality for textile mills, according to the BIS [IS201 - 1964] is tabulated below.</a:t>
            </a: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p:txBody>
      </p:sp>
      <p:graphicFrame>
        <p:nvGraphicFramePr>
          <p:cNvPr id="6" name="Table 6">
            <a:extLst>
              <a:ext uri="{FF2B5EF4-FFF2-40B4-BE49-F238E27FC236}">
                <a16:creationId xmlns:a16="http://schemas.microsoft.com/office/drawing/2014/main" id="{FB7E4098-F69B-433C-9068-EA16E3D82F55}"/>
              </a:ext>
            </a:extLst>
          </p:cNvPr>
          <p:cNvGraphicFramePr>
            <a:graphicFrameLocks noGrp="1"/>
          </p:cNvGraphicFramePr>
          <p:nvPr>
            <p:extLst>
              <p:ext uri="{D42A27DB-BD31-4B8C-83A1-F6EECF244321}">
                <p14:modId xmlns:p14="http://schemas.microsoft.com/office/powerpoint/2010/main" val="1838435746"/>
              </p:ext>
            </p:extLst>
          </p:nvPr>
        </p:nvGraphicFramePr>
        <p:xfrm>
          <a:off x="1475656" y="3645023"/>
          <a:ext cx="6144344" cy="2641499"/>
        </p:xfrm>
        <a:graphic>
          <a:graphicData uri="http://schemas.openxmlformats.org/drawingml/2006/table">
            <a:tbl>
              <a:tblPr firstRow="1" bandRow="1">
                <a:tableStyleId>{073A0DAA-6AF3-43AB-8588-CEC1D06C72B9}</a:tableStyleId>
              </a:tblPr>
              <a:tblGrid>
                <a:gridCol w="3072172">
                  <a:extLst>
                    <a:ext uri="{9D8B030D-6E8A-4147-A177-3AD203B41FA5}">
                      <a16:colId xmlns:a16="http://schemas.microsoft.com/office/drawing/2014/main" val="1112768020"/>
                    </a:ext>
                  </a:extLst>
                </a:gridCol>
                <a:gridCol w="3072172">
                  <a:extLst>
                    <a:ext uri="{9D8B030D-6E8A-4147-A177-3AD203B41FA5}">
                      <a16:colId xmlns:a16="http://schemas.microsoft.com/office/drawing/2014/main" val="935841097"/>
                    </a:ext>
                  </a:extLst>
                </a:gridCol>
              </a:tblGrid>
              <a:tr h="377357">
                <a:tc>
                  <a:txBody>
                    <a:bodyPr/>
                    <a:lstStyle/>
                    <a:p>
                      <a:pPr algn="ctr"/>
                      <a:r>
                        <a:rPr lang="en-IN" dirty="0">
                          <a:latin typeface="Times New Roman" panose="02020603050405020304" pitchFamily="18" charset="0"/>
                          <a:cs typeface="Times New Roman" panose="02020603050405020304" pitchFamily="18" charset="0"/>
                        </a:rPr>
                        <a:t>Characteristic</a:t>
                      </a:r>
                    </a:p>
                  </a:txBody>
                  <a:tcPr/>
                </a:tc>
                <a:tc>
                  <a:txBody>
                    <a:bodyPr/>
                    <a:lstStyle/>
                    <a:p>
                      <a:pPr algn="ctr"/>
                      <a:r>
                        <a:rPr lang="en-IN" dirty="0">
                          <a:latin typeface="Times New Roman" panose="02020603050405020304" pitchFamily="18" charset="0"/>
                          <a:cs typeface="Times New Roman" panose="02020603050405020304" pitchFamily="18" charset="0"/>
                        </a:rPr>
                        <a:t>Tolerance</a:t>
                      </a:r>
                    </a:p>
                  </a:txBody>
                  <a:tcPr/>
                </a:tc>
                <a:extLst>
                  <a:ext uri="{0D108BD9-81ED-4DB2-BD59-A6C34878D82A}">
                    <a16:rowId xmlns:a16="http://schemas.microsoft.com/office/drawing/2014/main" val="2833790215"/>
                  </a:ext>
                </a:extLst>
              </a:tr>
              <a:tr h="377357">
                <a:tc>
                  <a:txBody>
                    <a:bodyPr/>
                    <a:lstStyle/>
                    <a:p>
                      <a:pPr algn="ctr"/>
                      <a:r>
                        <a:rPr lang="en-IN" dirty="0">
                          <a:latin typeface="Times New Roman" panose="02020603050405020304" pitchFamily="18" charset="0"/>
                          <a:cs typeface="Times New Roman" panose="02020603050405020304" pitchFamily="18" charset="0"/>
                        </a:rPr>
                        <a:t>Colour</a:t>
                      </a:r>
                    </a:p>
                  </a:txBody>
                  <a:tcPr/>
                </a:tc>
                <a:tc>
                  <a:txBody>
                    <a:bodyPr/>
                    <a:lstStyle/>
                    <a:p>
                      <a:pPr algn="ctr"/>
                      <a:r>
                        <a:rPr lang="en-IN" dirty="0">
                          <a:latin typeface="Times New Roman" panose="02020603050405020304" pitchFamily="18" charset="0"/>
                          <a:cs typeface="Times New Roman" panose="02020603050405020304" pitchFamily="18" charset="0"/>
                        </a:rPr>
                        <a:t>5-20 Hazen units</a:t>
                      </a:r>
                    </a:p>
                  </a:txBody>
                  <a:tcPr/>
                </a:tc>
                <a:extLst>
                  <a:ext uri="{0D108BD9-81ED-4DB2-BD59-A6C34878D82A}">
                    <a16:rowId xmlns:a16="http://schemas.microsoft.com/office/drawing/2014/main" val="2337290208"/>
                  </a:ext>
                </a:extLst>
              </a:tr>
              <a:tr h="377357">
                <a:tc>
                  <a:txBody>
                    <a:bodyPr/>
                    <a:lstStyle/>
                    <a:p>
                      <a:pPr algn="ctr"/>
                      <a:r>
                        <a:rPr lang="en-IN" dirty="0">
                          <a:latin typeface="Times New Roman" panose="02020603050405020304" pitchFamily="18" charset="0"/>
                          <a:cs typeface="Times New Roman" panose="02020603050405020304" pitchFamily="18" charset="0"/>
                        </a:rPr>
                        <a:t>Turbidity</a:t>
                      </a:r>
                    </a:p>
                  </a:txBody>
                  <a:tcPr/>
                </a:tc>
                <a:tc>
                  <a:txBody>
                    <a:bodyPr/>
                    <a:lstStyle/>
                    <a:p>
                      <a:pPr algn="ctr"/>
                      <a:r>
                        <a:rPr lang="en-IN" dirty="0">
                          <a:latin typeface="Times New Roman" panose="02020603050405020304" pitchFamily="18" charset="0"/>
                          <a:cs typeface="Times New Roman" panose="02020603050405020304" pitchFamily="18" charset="0"/>
                        </a:rPr>
                        <a:t>5 silica scale</a:t>
                      </a:r>
                    </a:p>
                  </a:txBody>
                  <a:tcPr/>
                </a:tc>
                <a:extLst>
                  <a:ext uri="{0D108BD9-81ED-4DB2-BD59-A6C34878D82A}">
                    <a16:rowId xmlns:a16="http://schemas.microsoft.com/office/drawing/2014/main" val="3047493634"/>
                  </a:ext>
                </a:extLst>
              </a:tr>
              <a:tr h="377357">
                <a:tc>
                  <a:txBody>
                    <a:bodyPr/>
                    <a:lstStyle/>
                    <a:p>
                      <a:pPr algn="ctr"/>
                      <a:r>
                        <a:rPr lang="en-IN" dirty="0">
                          <a:latin typeface="Times New Roman" panose="02020603050405020304" pitchFamily="18" charset="0"/>
                          <a:cs typeface="Times New Roman" panose="02020603050405020304" pitchFamily="18" charset="0"/>
                        </a:rPr>
                        <a:t>pH</a:t>
                      </a:r>
                    </a:p>
                  </a:txBody>
                  <a:tcPr/>
                </a:tc>
                <a:tc>
                  <a:txBody>
                    <a:bodyPr/>
                    <a:lstStyle/>
                    <a:p>
                      <a:pPr algn="ctr"/>
                      <a:r>
                        <a:rPr lang="en-IN" dirty="0">
                          <a:latin typeface="Times New Roman" panose="02020603050405020304" pitchFamily="18" charset="0"/>
                          <a:cs typeface="Times New Roman" panose="02020603050405020304" pitchFamily="18" charset="0"/>
                        </a:rPr>
                        <a:t>6-7.5</a:t>
                      </a:r>
                    </a:p>
                  </a:txBody>
                  <a:tcPr/>
                </a:tc>
                <a:extLst>
                  <a:ext uri="{0D108BD9-81ED-4DB2-BD59-A6C34878D82A}">
                    <a16:rowId xmlns:a16="http://schemas.microsoft.com/office/drawing/2014/main" val="2408136726"/>
                  </a:ext>
                </a:extLst>
              </a:tr>
              <a:tr h="377357">
                <a:tc>
                  <a:txBody>
                    <a:bodyPr/>
                    <a:lstStyle/>
                    <a:p>
                      <a:pPr algn="ctr"/>
                      <a:r>
                        <a:rPr lang="en-IN" dirty="0">
                          <a:latin typeface="Times New Roman" panose="02020603050405020304" pitchFamily="18" charset="0"/>
                          <a:cs typeface="Times New Roman" panose="02020603050405020304" pitchFamily="18" charset="0"/>
                        </a:rPr>
                        <a:t>Total Hardness</a:t>
                      </a:r>
                    </a:p>
                  </a:txBody>
                  <a:tcPr/>
                </a:tc>
                <a:tc>
                  <a:txBody>
                    <a:bodyPr/>
                    <a:lstStyle/>
                    <a:p>
                      <a:pPr algn="ctr"/>
                      <a:r>
                        <a:rPr lang="en-IN" dirty="0">
                          <a:latin typeface="Times New Roman" panose="02020603050405020304" pitchFamily="18" charset="0"/>
                          <a:cs typeface="Times New Roman" panose="02020603050405020304" pitchFamily="18" charset="0"/>
                        </a:rPr>
                        <a:t>50 ppm</a:t>
                      </a:r>
                    </a:p>
                  </a:txBody>
                  <a:tcPr/>
                </a:tc>
                <a:extLst>
                  <a:ext uri="{0D108BD9-81ED-4DB2-BD59-A6C34878D82A}">
                    <a16:rowId xmlns:a16="http://schemas.microsoft.com/office/drawing/2014/main" val="1133367950"/>
                  </a:ext>
                </a:extLst>
              </a:tr>
              <a:tr h="377357">
                <a:tc>
                  <a:txBody>
                    <a:bodyPr/>
                    <a:lstStyle/>
                    <a:p>
                      <a:pPr algn="ctr"/>
                      <a:r>
                        <a:rPr lang="en-IN" dirty="0">
                          <a:latin typeface="Times New Roman" panose="02020603050405020304" pitchFamily="18" charset="0"/>
                          <a:cs typeface="Times New Roman" panose="02020603050405020304" pitchFamily="18" charset="0"/>
                        </a:rPr>
                        <a:t>Iron</a:t>
                      </a:r>
                    </a:p>
                  </a:txBody>
                  <a:tcPr/>
                </a:tc>
                <a:tc>
                  <a:txBody>
                    <a:bodyPr/>
                    <a:lstStyle/>
                    <a:p>
                      <a:pPr algn="ctr"/>
                      <a:r>
                        <a:rPr lang="en-IN" dirty="0">
                          <a:latin typeface="Times New Roman" panose="02020603050405020304" pitchFamily="18" charset="0"/>
                          <a:cs typeface="Times New Roman" panose="02020603050405020304" pitchFamily="18" charset="0"/>
                        </a:rPr>
                        <a:t>0.25 ppm</a:t>
                      </a:r>
                    </a:p>
                  </a:txBody>
                  <a:tcPr/>
                </a:tc>
                <a:extLst>
                  <a:ext uri="{0D108BD9-81ED-4DB2-BD59-A6C34878D82A}">
                    <a16:rowId xmlns:a16="http://schemas.microsoft.com/office/drawing/2014/main" val="2680983223"/>
                  </a:ext>
                </a:extLst>
              </a:tr>
              <a:tr h="377357">
                <a:tc>
                  <a:txBody>
                    <a:bodyPr/>
                    <a:lstStyle/>
                    <a:p>
                      <a:pPr algn="ctr"/>
                      <a:r>
                        <a:rPr lang="en-IN" dirty="0">
                          <a:latin typeface="Times New Roman" panose="02020603050405020304" pitchFamily="18" charset="0"/>
                          <a:cs typeface="Times New Roman" panose="02020603050405020304" pitchFamily="18" charset="0"/>
                        </a:rPr>
                        <a:t>Manganese</a:t>
                      </a:r>
                    </a:p>
                  </a:txBody>
                  <a:tcPr/>
                </a:tc>
                <a:tc>
                  <a:txBody>
                    <a:bodyPr/>
                    <a:lstStyle/>
                    <a:p>
                      <a:pPr algn="ctr"/>
                      <a:r>
                        <a:rPr lang="en-IN" dirty="0">
                          <a:latin typeface="Times New Roman" panose="02020603050405020304" pitchFamily="18" charset="0"/>
                          <a:cs typeface="Times New Roman" panose="02020603050405020304" pitchFamily="18" charset="0"/>
                        </a:rPr>
                        <a:t>0.10 ppm</a:t>
                      </a:r>
                    </a:p>
                  </a:txBody>
                  <a:tcPr/>
                </a:tc>
                <a:extLst>
                  <a:ext uri="{0D108BD9-81ED-4DB2-BD59-A6C34878D82A}">
                    <a16:rowId xmlns:a16="http://schemas.microsoft.com/office/drawing/2014/main" val="3895520591"/>
                  </a:ext>
                </a:extLst>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1"/>
          </p:nvPr>
        </p:nvSpPr>
        <p:spPr/>
        <p:txBody>
          <a:bodyPr/>
          <a:lstStyle/>
          <a:p>
            <a:fld id="{F00CCFC0-EE46-4581-A9FA-CADD25A9AE00}" type="datetime1">
              <a:rPr lang="en-IN" smtClean="0">
                <a:latin typeface="Times New Roman" pitchFamily="18" charset="0"/>
                <a:cs typeface="Times New Roman" pitchFamily="18" charset="0"/>
              </a:rPr>
              <a:pPr/>
              <a:t>15-04-22</a:t>
            </a:fld>
            <a:endParaRPr lang="en-IN" dirty="0">
              <a:latin typeface="Times New Roman" pitchFamily="18" charset="0"/>
              <a:cs typeface="Times New Roman" pitchFamily="18" charset="0"/>
            </a:endParaRPr>
          </a:p>
        </p:txBody>
      </p:sp>
      <p:sp>
        <p:nvSpPr>
          <p:cNvPr id="3" name="Footer Placeholder 2"/>
          <p:cNvSpPr>
            <a:spLocks noGrp="1"/>
          </p:cNvSpPr>
          <p:nvPr>
            <p:ph type="ftr" sz="quarter" idx="12"/>
          </p:nvPr>
        </p:nvSpPr>
        <p:spPr/>
        <p:txBody>
          <a:bodyPr/>
          <a:lstStyle/>
          <a:p>
            <a:r>
              <a:rPr lang="en-US" dirty="0">
                <a:latin typeface="Times New Roman" pitchFamily="18" charset="0"/>
                <a:cs typeface="Times New Roman" pitchFamily="18" charset="0"/>
              </a:rPr>
              <a:t>K Prajna Bharathi</a:t>
            </a:r>
            <a:endParaRPr lang="en-IN" dirty="0">
              <a:latin typeface="Times New Roman" pitchFamily="18" charset="0"/>
              <a:cs typeface="Times New Roman" pitchFamily="18" charset="0"/>
            </a:endParaRPr>
          </a:p>
        </p:txBody>
      </p:sp>
      <p:sp>
        <p:nvSpPr>
          <p:cNvPr id="5" name="TextBox 4">
            <a:extLst>
              <a:ext uri="{FF2B5EF4-FFF2-40B4-BE49-F238E27FC236}">
                <a16:creationId xmlns:a16="http://schemas.microsoft.com/office/drawing/2014/main" id="{73E7234A-D319-4AF2-90EC-FCF06EA9F662}"/>
              </a:ext>
            </a:extLst>
          </p:cNvPr>
          <p:cNvSpPr txBox="1"/>
          <p:nvPr/>
        </p:nvSpPr>
        <p:spPr>
          <a:xfrm>
            <a:off x="323528" y="620688"/>
            <a:ext cx="8280920" cy="9587240"/>
          </a:xfrm>
          <a:prstGeom prst="rect">
            <a:avLst/>
          </a:prstGeom>
          <a:noFill/>
        </p:spPr>
        <p:txBody>
          <a:bodyPr wrap="square">
            <a:spAutoFit/>
          </a:bodyPr>
          <a:lstStyle/>
          <a:p>
            <a:pPr>
              <a:lnSpc>
                <a:spcPct val="150000"/>
              </a:lnSpc>
            </a:pPr>
            <a:r>
              <a:rPr lang="en-US" sz="2000" b="1" dirty="0">
                <a:latin typeface="Times New Roman" panose="02020603050405020304" pitchFamily="18" charset="0"/>
                <a:cs typeface="Times New Roman" panose="02020603050405020304" pitchFamily="18" charset="0"/>
              </a:rPr>
              <a:t>Quality Requirements of Process Water for Food Processing and Brewery Industries</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food processing and brewery industries use water extensively for various operations such as hydraulic conveying, heating, cooling, rinsing, dissolving, dispersing, blanketing, diluting, separating, cleaning, sanitation and boiler feed water steam generation.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Hence adequate supply of potable water must be made available for such activities.</a:t>
            </a:r>
          </a:p>
          <a:p>
            <a:pPr algn="just">
              <a:lnSpc>
                <a:spcPct val="150000"/>
              </a:lnSpc>
            </a:pPr>
            <a:r>
              <a:rPr lang="en-US" b="1" dirty="0">
                <a:latin typeface="Times New Roman" panose="02020603050405020304" pitchFamily="18" charset="0"/>
                <a:cs typeface="Times New Roman" panose="02020603050405020304" pitchFamily="18" charset="0"/>
              </a:rPr>
              <a:t>Water Quality in Food Processing and Breweries</a:t>
            </a:r>
          </a:p>
          <a:p>
            <a:pPr algn="just">
              <a:lnSpc>
                <a:spcPct val="150000"/>
              </a:lnSpc>
            </a:pPr>
            <a:r>
              <a:rPr lang="en-US" dirty="0">
                <a:latin typeface="Times New Roman" panose="02020603050405020304" pitchFamily="18" charset="0"/>
                <a:cs typeface="Times New Roman" panose="02020603050405020304" pitchFamily="18" charset="0"/>
              </a:rPr>
              <a:t>The purity of potable water is essential in food processing and breweries for the following reasons,</a:t>
            </a:r>
          </a:p>
          <a:p>
            <a:pPr algn="just">
              <a:lnSpc>
                <a:spcPct val="150000"/>
              </a:lnSpc>
            </a:pP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The hardness in water can result in scale formation (precipitation of limestone on the boiler heat area) on the surface of the equipment, which in turn, reduces the efficiency of heat exchange.</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1"/>
          </p:nvPr>
        </p:nvSpPr>
        <p:spPr/>
        <p:txBody>
          <a:bodyPr/>
          <a:lstStyle/>
          <a:p>
            <a:fld id="{F00CCFC0-EE46-4581-A9FA-CADD25A9AE00}" type="datetime1">
              <a:rPr lang="en-IN" smtClean="0">
                <a:latin typeface="Times New Roman" pitchFamily="18" charset="0"/>
                <a:cs typeface="Times New Roman" pitchFamily="18" charset="0"/>
              </a:rPr>
              <a:pPr/>
              <a:t>15-04-22</a:t>
            </a:fld>
            <a:endParaRPr lang="en-IN" dirty="0">
              <a:latin typeface="Times New Roman" pitchFamily="18" charset="0"/>
              <a:cs typeface="Times New Roman" pitchFamily="18" charset="0"/>
            </a:endParaRPr>
          </a:p>
        </p:txBody>
      </p:sp>
      <p:sp>
        <p:nvSpPr>
          <p:cNvPr id="3" name="Footer Placeholder 2"/>
          <p:cNvSpPr>
            <a:spLocks noGrp="1"/>
          </p:cNvSpPr>
          <p:nvPr>
            <p:ph type="ftr" sz="quarter" idx="12"/>
          </p:nvPr>
        </p:nvSpPr>
        <p:spPr/>
        <p:txBody>
          <a:bodyPr/>
          <a:lstStyle/>
          <a:p>
            <a:r>
              <a:rPr lang="en-US" dirty="0">
                <a:latin typeface="Times New Roman" pitchFamily="18" charset="0"/>
                <a:cs typeface="Times New Roman" pitchFamily="18" charset="0"/>
              </a:rPr>
              <a:t>K Prajna Bharathi</a:t>
            </a:r>
            <a:endParaRPr lang="en-IN" dirty="0">
              <a:latin typeface="Times New Roman" pitchFamily="18" charset="0"/>
              <a:cs typeface="Times New Roman" pitchFamily="18" charset="0"/>
            </a:endParaRPr>
          </a:p>
        </p:txBody>
      </p:sp>
      <p:sp>
        <p:nvSpPr>
          <p:cNvPr id="4" name="Rectangle 3"/>
          <p:cNvSpPr/>
          <p:nvPr/>
        </p:nvSpPr>
        <p:spPr>
          <a:xfrm>
            <a:off x="500034" y="1214422"/>
            <a:ext cx="8143932" cy="3139321"/>
          </a:xfrm>
          <a:prstGeom prst="rect">
            <a:avLst/>
          </a:prstGeom>
        </p:spPr>
        <p:txBody>
          <a:bodyPr wrap="square">
            <a:spAutoFit/>
          </a:bodyPr>
          <a:lstStyle/>
          <a:p>
            <a:pPr algn="just"/>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p:txBody>
      </p:sp>
      <p:sp>
        <p:nvSpPr>
          <p:cNvPr id="6" name="TextBox 5">
            <a:extLst>
              <a:ext uri="{FF2B5EF4-FFF2-40B4-BE49-F238E27FC236}">
                <a16:creationId xmlns:a16="http://schemas.microsoft.com/office/drawing/2014/main" id="{1D9C7C14-7C52-44EE-9FC3-23BC40C2546C}"/>
              </a:ext>
            </a:extLst>
          </p:cNvPr>
          <p:cNvSpPr txBox="1"/>
          <p:nvPr/>
        </p:nvSpPr>
        <p:spPr>
          <a:xfrm>
            <a:off x="611560" y="908720"/>
            <a:ext cx="7560840" cy="5028556"/>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(ii) The minerals in water may reduce the ability of water to dissolve and disperse the food ingredients.</a:t>
            </a:r>
          </a:p>
          <a:p>
            <a:pPr algn="just">
              <a:lnSpc>
                <a:spcPct val="150000"/>
              </a:lnSpc>
            </a:pPr>
            <a:r>
              <a:rPr lang="en-US" dirty="0">
                <a:latin typeface="Times New Roman" panose="02020603050405020304" pitchFamily="18" charset="0"/>
                <a:cs typeface="Times New Roman" panose="02020603050405020304" pitchFamily="18" charset="0"/>
              </a:rPr>
              <a:t>(iii) Water should be clear, colourless, tasteless and odourless because the quality of water affects the texture, shelf stability, appearance, aroma and flavour of food.</a:t>
            </a:r>
          </a:p>
          <a:p>
            <a:pPr algn="just">
              <a:lnSpc>
                <a:spcPct val="150000"/>
              </a:lnSpc>
            </a:pPr>
            <a:r>
              <a:rPr lang="en-US" dirty="0">
                <a:latin typeface="Times New Roman" panose="02020603050405020304" pitchFamily="18" charset="0"/>
                <a:cs typeface="Times New Roman" panose="02020603050405020304" pitchFamily="18" charset="0"/>
              </a:rPr>
              <a:t>(iv) The total dissolved solids (TDS) in water may increase the electrical conductivity.</a:t>
            </a:r>
          </a:p>
          <a:p>
            <a:pPr algn="just">
              <a:lnSpc>
                <a:spcPct val="150000"/>
              </a:lnSpc>
            </a:pPr>
            <a:r>
              <a:rPr lang="en-US" dirty="0">
                <a:latin typeface="Times New Roman" panose="02020603050405020304" pitchFamily="18" charset="0"/>
                <a:cs typeface="Times New Roman" panose="02020603050405020304" pitchFamily="18" charset="0"/>
              </a:rPr>
              <a:t>(v) The dissolved gases (such as oxygen) in water cause corrosive reactions due to its high oxidation potential.</a:t>
            </a:r>
          </a:p>
          <a:p>
            <a:pPr algn="just">
              <a:lnSpc>
                <a:spcPct val="150000"/>
              </a:lnSpc>
            </a:pPr>
            <a:r>
              <a:rPr lang="en-US" dirty="0">
                <a:latin typeface="Times New Roman" panose="02020603050405020304" pitchFamily="18" charset="0"/>
                <a:cs typeface="Times New Roman" panose="02020603050405020304" pitchFamily="18" charset="0"/>
              </a:rPr>
              <a:t>(vi) The increased concentration of nutrients and organic matter in water cause microbial growth on the surface of the equipment.</a:t>
            </a: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1"/>
          </p:nvPr>
        </p:nvSpPr>
        <p:spPr/>
        <p:txBody>
          <a:bodyPr/>
          <a:lstStyle/>
          <a:p>
            <a:fld id="{F00CCFC0-EE46-4581-A9FA-CADD25A9AE00}" type="datetime1">
              <a:rPr lang="en-IN" smtClean="0">
                <a:latin typeface="Times New Roman" pitchFamily="18" charset="0"/>
                <a:cs typeface="Times New Roman" pitchFamily="18" charset="0"/>
              </a:rPr>
              <a:pPr/>
              <a:t>15-04-22</a:t>
            </a:fld>
            <a:endParaRPr lang="en-IN" dirty="0">
              <a:latin typeface="Times New Roman" pitchFamily="18" charset="0"/>
              <a:cs typeface="Times New Roman" pitchFamily="18" charset="0"/>
            </a:endParaRPr>
          </a:p>
        </p:txBody>
      </p:sp>
      <p:sp>
        <p:nvSpPr>
          <p:cNvPr id="3" name="Footer Placeholder 2"/>
          <p:cNvSpPr>
            <a:spLocks noGrp="1"/>
          </p:cNvSpPr>
          <p:nvPr>
            <p:ph type="ftr" sz="quarter" idx="12"/>
          </p:nvPr>
        </p:nvSpPr>
        <p:spPr/>
        <p:txBody>
          <a:bodyPr/>
          <a:lstStyle/>
          <a:p>
            <a:r>
              <a:rPr lang="en-US" dirty="0">
                <a:latin typeface="Times New Roman" pitchFamily="18" charset="0"/>
                <a:cs typeface="Times New Roman" pitchFamily="18" charset="0"/>
              </a:rPr>
              <a:t>K Prajna Bharathi</a:t>
            </a:r>
            <a:endParaRPr lang="en-IN" dirty="0">
              <a:latin typeface="Times New Roman" pitchFamily="18" charset="0"/>
              <a:cs typeface="Times New Roman" pitchFamily="18" charset="0"/>
            </a:endParaRPr>
          </a:p>
        </p:txBody>
      </p:sp>
      <p:sp>
        <p:nvSpPr>
          <p:cNvPr id="5" name="TextBox 4">
            <a:extLst>
              <a:ext uri="{FF2B5EF4-FFF2-40B4-BE49-F238E27FC236}">
                <a16:creationId xmlns:a16="http://schemas.microsoft.com/office/drawing/2014/main" id="{69E9E8F7-C380-4D00-9B45-0A0F73DFFE59}"/>
              </a:ext>
            </a:extLst>
          </p:cNvPr>
          <p:cNvSpPr txBox="1"/>
          <p:nvPr/>
        </p:nvSpPr>
        <p:spPr>
          <a:xfrm>
            <a:off x="683568" y="1124744"/>
            <a:ext cx="7824272" cy="4613058"/>
          </a:xfrm>
          <a:prstGeom prst="rect">
            <a:avLst/>
          </a:prstGeom>
          <a:noFill/>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The quality of the boiler feed water has to meet the required standards. Therefore, a number of water treatment processes are carried out. </a:t>
            </a:r>
          </a:p>
          <a:p>
            <a:pPr>
              <a:lnSpc>
                <a:spcPct val="150000"/>
              </a:lnSpc>
            </a:pPr>
            <a:r>
              <a:rPr lang="en-US" dirty="0">
                <a:latin typeface="Times New Roman" panose="02020603050405020304" pitchFamily="18" charset="0"/>
                <a:cs typeface="Times New Roman" panose="02020603050405020304" pitchFamily="18" charset="0"/>
              </a:rPr>
              <a:t>These include the following,</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Chemical treatment</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Sand bed filtration</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Chlorination</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Carbon treatment (to remove ozone, chlorine, organic contaminants)</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Ultrafiltration</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Reverse osmosis</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Deionization etc.,</a:t>
            </a:r>
          </a:p>
          <a:p>
            <a:pPr>
              <a:lnSpc>
                <a:spcPct val="150000"/>
              </a:lnSpc>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1"/>
          </p:nvPr>
        </p:nvSpPr>
        <p:spPr/>
        <p:txBody>
          <a:bodyPr/>
          <a:lstStyle/>
          <a:p>
            <a:fld id="{F00CCFC0-EE46-4581-A9FA-CADD25A9AE00}" type="datetime1">
              <a:rPr lang="en-IN" smtClean="0">
                <a:latin typeface="Times New Roman" pitchFamily="18" charset="0"/>
                <a:cs typeface="Times New Roman" pitchFamily="18" charset="0"/>
              </a:rPr>
              <a:pPr/>
              <a:t>15-04-22</a:t>
            </a:fld>
            <a:endParaRPr lang="en-IN" dirty="0">
              <a:latin typeface="Times New Roman" pitchFamily="18" charset="0"/>
              <a:cs typeface="Times New Roman" pitchFamily="18" charset="0"/>
            </a:endParaRPr>
          </a:p>
        </p:txBody>
      </p:sp>
      <p:sp>
        <p:nvSpPr>
          <p:cNvPr id="3" name="Footer Placeholder 2"/>
          <p:cNvSpPr>
            <a:spLocks noGrp="1"/>
          </p:cNvSpPr>
          <p:nvPr>
            <p:ph type="ftr" sz="quarter" idx="12"/>
          </p:nvPr>
        </p:nvSpPr>
        <p:spPr/>
        <p:txBody>
          <a:bodyPr/>
          <a:lstStyle/>
          <a:p>
            <a:r>
              <a:rPr lang="en-US" dirty="0">
                <a:latin typeface="Times New Roman" pitchFamily="18" charset="0"/>
                <a:cs typeface="Times New Roman" pitchFamily="18" charset="0"/>
              </a:rPr>
              <a:t>K Prajna Bharathi</a:t>
            </a:r>
            <a:endParaRPr lang="en-IN" dirty="0">
              <a:latin typeface="Times New Roman" pitchFamily="18" charset="0"/>
              <a:cs typeface="Times New Roman" pitchFamily="18" charset="0"/>
            </a:endParaRPr>
          </a:p>
        </p:txBody>
      </p:sp>
      <p:sp>
        <p:nvSpPr>
          <p:cNvPr id="4" name="Rectangle 3"/>
          <p:cNvSpPr/>
          <p:nvPr/>
        </p:nvSpPr>
        <p:spPr>
          <a:xfrm>
            <a:off x="500034" y="1214422"/>
            <a:ext cx="8143932" cy="2031325"/>
          </a:xfrm>
          <a:prstGeom prst="rect">
            <a:avLst/>
          </a:prstGeom>
        </p:spPr>
        <p:txBody>
          <a:bodyPr wrap="square">
            <a:spAutoFit/>
          </a:bodyPr>
          <a:lstStyle/>
          <a:p>
            <a:pPr algn="just"/>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p:txBody>
      </p:sp>
      <p:sp>
        <p:nvSpPr>
          <p:cNvPr id="9" name="TextBox 8">
            <a:extLst>
              <a:ext uri="{FF2B5EF4-FFF2-40B4-BE49-F238E27FC236}">
                <a16:creationId xmlns:a16="http://schemas.microsoft.com/office/drawing/2014/main" id="{A68CF9D1-C9F9-4383-9307-EA1FEB50D6C4}"/>
              </a:ext>
            </a:extLst>
          </p:cNvPr>
          <p:cNvSpPr txBox="1"/>
          <p:nvPr/>
        </p:nvSpPr>
        <p:spPr>
          <a:xfrm>
            <a:off x="395536" y="1052736"/>
            <a:ext cx="8248430" cy="8710077"/>
          </a:xfrm>
          <a:prstGeom prst="rect">
            <a:avLst/>
          </a:prstGeom>
          <a:noFill/>
        </p:spPr>
        <p:txBody>
          <a:bodyPr wrap="square" rtlCol="0">
            <a:spAutoFit/>
          </a:bodyPr>
          <a:lstStyle/>
          <a:p>
            <a:r>
              <a:rPr lang="en-US" sz="2000" b="1" dirty="0">
                <a:effectLst/>
                <a:latin typeface="Times New Roman" panose="02020603050405020304" pitchFamily="18" charset="0"/>
                <a:ea typeface="Georgia" panose="02040502050405020303" pitchFamily="18" charset="0"/>
                <a:cs typeface="Times New Roman" panose="02020603050405020304" pitchFamily="18" charset="0"/>
              </a:rPr>
              <a:t>Quality Requirements of Process Water for Power plants</a:t>
            </a:r>
          </a:p>
          <a:p>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Power plants use water for cooling system, boiler feed and ash disposal along with domestic use and plantation, the demand of water is increasing significantly.</a:t>
            </a:r>
          </a:p>
          <a:p>
            <a:pPr algn="just">
              <a:lnSpc>
                <a:spcPct val="150000"/>
              </a:lnSpc>
            </a:pPr>
            <a:r>
              <a:rPr lang="en-US" b="1" dirty="0">
                <a:latin typeface="Times New Roman" panose="02020603050405020304" pitchFamily="18" charset="0"/>
                <a:cs typeface="Times New Roman" panose="02020603050405020304" pitchFamily="18" charset="0"/>
              </a:rPr>
              <a:t>Water Quality in Power plants</a:t>
            </a:r>
          </a:p>
          <a:p>
            <a:pPr algn="just">
              <a:lnSpc>
                <a:spcPct val="150000"/>
              </a:lnSpc>
            </a:pPr>
            <a:r>
              <a:rPr lang="en-US" dirty="0">
                <a:latin typeface="Times New Roman" panose="02020603050405020304" pitchFamily="18" charset="0"/>
                <a:cs typeface="Times New Roman" panose="02020603050405020304" pitchFamily="18" charset="0"/>
              </a:rPr>
              <a:t>Demineralized water is used as make up in boiler and its characteristics properties are presented below.</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specific parameters such as pH (7.5 – 9.6), conductivity ( 1 µS/cm), dissolved oxygen (0.04 mg/l), alkalinity (carbonate free), hardness (0.3 mg/l), silica ( 0.5 mg/l) and Oil and grease (free) are desirable for boiler feed water.</a:t>
            </a:r>
          </a:p>
          <a:p>
            <a:pPr algn="just"/>
            <a:endParaRPr lang="en-US" dirty="0">
              <a:latin typeface="Times New Roman" panose="02020603050405020304" pitchFamily="18" charset="0"/>
              <a:cs typeface="Times New Roman" panose="02020603050405020304" pitchFamily="18" charset="0"/>
            </a:endParaRPr>
          </a:p>
          <a:p>
            <a:endParaRPr lang="en-US" dirty="0">
              <a:latin typeface="Georgia" panose="02040502050405020303" pitchFamily="18" charset="0"/>
            </a:endParaRPr>
          </a:p>
          <a:p>
            <a:endParaRPr lang="en-US" dirty="0">
              <a:latin typeface="Georgia" panose="02040502050405020303" pitchFamily="18" charset="0"/>
            </a:endParaRPr>
          </a:p>
          <a:p>
            <a:endParaRPr lang="en-US" dirty="0">
              <a:latin typeface="Georgia" panose="02040502050405020303" pitchFamily="18" charset="0"/>
            </a:endParaRPr>
          </a:p>
          <a:p>
            <a:endParaRPr lang="en-US" dirty="0">
              <a:latin typeface="Georgia" panose="02040502050405020303" pitchFamily="18" charset="0"/>
            </a:endParaRPr>
          </a:p>
          <a:p>
            <a:endParaRPr lang="en-US" dirty="0">
              <a:latin typeface="Georgia" panose="02040502050405020303" pitchFamily="18" charset="0"/>
            </a:endParaRPr>
          </a:p>
          <a:p>
            <a:endParaRPr lang="en-US" dirty="0">
              <a:latin typeface="Georgia" panose="02040502050405020303" pitchFamily="18" charset="0"/>
            </a:endParaRPr>
          </a:p>
          <a:p>
            <a:endParaRPr lang="en-US" dirty="0">
              <a:latin typeface="Georgia" panose="02040502050405020303" pitchFamily="18" charset="0"/>
            </a:endParaRPr>
          </a:p>
          <a:p>
            <a:endParaRPr lang="en-US" dirty="0">
              <a:latin typeface="Georgia" panose="02040502050405020303" pitchFamily="18" charset="0"/>
            </a:endParaRPr>
          </a:p>
          <a:p>
            <a:endParaRPr lang="en-US" dirty="0">
              <a:latin typeface="Georgia" panose="02040502050405020303" pitchFamily="18" charset="0"/>
            </a:endParaRPr>
          </a:p>
          <a:p>
            <a:endParaRPr lang="en-US" dirty="0">
              <a:latin typeface="Georgia" panose="02040502050405020303" pitchFamily="18" charset="0"/>
            </a:endParaRPr>
          </a:p>
          <a:p>
            <a:endParaRPr lang="en-US" dirty="0">
              <a:latin typeface="Georgia" panose="02040502050405020303" pitchFamily="18" charset="0"/>
            </a:endParaRPr>
          </a:p>
          <a:p>
            <a:endParaRPr lang="en-US" dirty="0">
              <a:latin typeface="Georgia" panose="02040502050405020303" pitchFamily="18" charset="0"/>
            </a:endParaRPr>
          </a:p>
          <a:p>
            <a:endParaRPr lang="en-US" dirty="0">
              <a:latin typeface="Georgia" panose="02040502050405020303" pitchFamily="18" charset="0"/>
            </a:endParaRPr>
          </a:p>
          <a:p>
            <a:endParaRPr lang="en-US" dirty="0">
              <a:latin typeface="Georgia" panose="02040502050405020303" pitchFamily="18" charset="0"/>
            </a:endParaRPr>
          </a:p>
          <a:p>
            <a:endParaRPr lang="en-US" dirty="0">
              <a:latin typeface="Georgia" panose="02040502050405020303" pitchFamily="18" charset="0"/>
            </a:endParaRPr>
          </a:p>
          <a:p>
            <a:endParaRPr lang="en-IN"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1"/>
          </p:nvPr>
        </p:nvSpPr>
        <p:spPr/>
        <p:txBody>
          <a:bodyPr/>
          <a:lstStyle/>
          <a:p>
            <a:fld id="{F00CCFC0-EE46-4581-A9FA-CADD25A9AE00}" type="datetime1">
              <a:rPr lang="en-IN" smtClean="0">
                <a:latin typeface="Times New Roman" pitchFamily="18" charset="0"/>
                <a:cs typeface="Times New Roman" pitchFamily="18" charset="0"/>
              </a:rPr>
              <a:pPr/>
              <a:t>15-04-22</a:t>
            </a:fld>
            <a:endParaRPr lang="en-IN" dirty="0">
              <a:latin typeface="Times New Roman" pitchFamily="18" charset="0"/>
              <a:cs typeface="Times New Roman" pitchFamily="18" charset="0"/>
            </a:endParaRPr>
          </a:p>
        </p:txBody>
      </p:sp>
      <p:sp>
        <p:nvSpPr>
          <p:cNvPr id="3" name="Footer Placeholder 2"/>
          <p:cNvSpPr>
            <a:spLocks noGrp="1"/>
          </p:cNvSpPr>
          <p:nvPr>
            <p:ph type="ftr" sz="quarter" idx="12"/>
          </p:nvPr>
        </p:nvSpPr>
        <p:spPr/>
        <p:txBody>
          <a:bodyPr/>
          <a:lstStyle/>
          <a:p>
            <a:r>
              <a:rPr lang="en-US" dirty="0">
                <a:latin typeface="Times New Roman" pitchFamily="18" charset="0"/>
                <a:cs typeface="Times New Roman" pitchFamily="18" charset="0"/>
              </a:rPr>
              <a:t>K Prajna Bharathi</a:t>
            </a:r>
            <a:endParaRPr lang="en-IN" dirty="0">
              <a:latin typeface="Times New Roman" pitchFamily="18" charset="0"/>
              <a:cs typeface="Times New Roman" pitchFamily="18" charset="0"/>
            </a:endParaRPr>
          </a:p>
        </p:txBody>
      </p:sp>
      <p:sp>
        <p:nvSpPr>
          <p:cNvPr id="4" name="Rectangle 3"/>
          <p:cNvSpPr/>
          <p:nvPr/>
        </p:nvSpPr>
        <p:spPr>
          <a:xfrm>
            <a:off x="179512" y="620688"/>
            <a:ext cx="8496944" cy="7017306"/>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dirty="0">
                <a:latin typeface="Times New Roman" pitchFamily="18" charset="0"/>
                <a:cs typeface="Times New Roman" pitchFamily="18" charset="0"/>
              </a:rPr>
              <a:t>The cooling circulation water should not exceed the corrosion and heat exchange influencing parameters such as pH (6.2-8.2), conductivity (80 µS/cm), chloride (200 mg/l), sulphate (200 mg/l), methyl orange alkalinity (100 mg/l), total hardness (200 mg/l), Fe ( 1 mg/l), Cu (0.3 mg/l), ammonia (0.1 mg/l), residual chlorine (0.3 mg/l) and sulphide ( free).</a:t>
            </a:r>
          </a:p>
          <a:p>
            <a:pPr algn="just">
              <a:lnSpc>
                <a:spcPct val="150000"/>
              </a:lnSpc>
            </a:pPr>
            <a:r>
              <a:rPr lang="en-US" dirty="0">
                <a:latin typeface="Times New Roman" pitchFamily="18" charset="0"/>
                <a:cs typeface="Times New Roman" pitchFamily="18" charset="0"/>
              </a:rPr>
              <a:t>The following key technologies are ideal for use with power plant water treatment solutions:</a:t>
            </a:r>
          </a:p>
          <a:p>
            <a:pPr algn="just">
              <a:lnSpc>
                <a:spcPct val="150000"/>
              </a:lnSpc>
            </a:pPr>
            <a:r>
              <a:rPr lang="en-US" dirty="0">
                <a:latin typeface="Times New Roman" pitchFamily="18" charset="0"/>
                <a:cs typeface="Times New Roman" pitchFamily="18" charset="0"/>
              </a:rPr>
              <a:t>• Filtration</a:t>
            </a:r>
          </a:p>
          <a:p>
            <a:pPr algn="just">
              <a:lnSpc>
                <a:spcPct val="150000"/>
              </a:lnSpc>
            </a:pPr>
            <a:r>
              <a:rPr lang="en-US" dirty="0">
                <a:latin typeface="Times New Roman" pitchFamily="18" charset="0"/>
                <a:cs typeface="Times New Roman" pitchFamily="18" charset="0"/>
              </a:rPr>
              <a:t>• Reverse osmosis (RO)</a:t>
            </a:r>
          </a:p>
          <a:p>
            <a:pPr algn="just">
              <a:lnSpc>
                <a:spcPct val="150000"/>
              </a:lnSpc>
            </a:pPr>
            <a:r>
              <a:rPr lang="en-US" dirty="0">
                <a:latin typeface="Times New Roman" pitchFamily="18" charset="0"/>
                <a:cs typeface="Times New Roman" pitchFamily="18" charset="0"/>
              </a:rPr>
              <a:t>• Demineralization</a:t>
            </a:r>
          </a:p>
          <a:p>
            <a:pPr algn="just">
              <a:lnSpc>
                <a:spcPct val="150000"/>
              </a:lnSpc>
            </a:pPr>
            <a:r>
              <a:rPr lang="en-US" dirty="0">
                <a:latin typeface="Times New Roman" pitchFamily="18" charset="0"/>
                <a:cs typeface="Times New Roman" pitchFamily="18" charset="0"/>
              </a:rPr>
              <a:t>• Continuous electro-deionization (CEDI)</a:t>
            </a:r>
          </a:p>
          <a:p>
            <a:pPr algn="just">
              <a:lnSpc>
                <a:spcPct val="150000"/>
              </a:lnSpc>
            </a:pPr>
            <a:r>
              <a:rPr lang="en-US" dirty="0">
                <a:latin typeface="Times New Roman" pitchFamily="18" charset="0"/>
                <a:cs typeface="Times New Roman" pitchFamily="18" charset="0"/>
              </a:rPr>
              <a:t>• Combined pre-treatment (RO and CEDI)</a:t>
            </a:r>
          </a:p>
          <a:p>
            <a:pPr algn="just">
              <a:lnSpc>
                <a:spcPct val="150000"/>
              </a:lnSpc>
            </a:pPr>
            <a:r>
              <a:rPr lang="en-US" dirty="0">
                <a:latin typeface="Times New Roman" pitchFamily="18" charset="0"/>
                <a:cs typeface="Times New Roman" pitchFamily="18" charset="0"/>
              </a:rPr>
              <a:t>• Mixed bed ion exchange</a:t>
            </a:r>
          </a:p>
          <a:p>
            <a:pPr algn="just">
              <a:lnSpc>
                <a:spcPct val="150000"/>
              </a:lnSpc>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1"/>
          </p:nvPr>
        </p:nvSpPr>
        <p:spPr/>
        <p:txBody>
          <a:bodyPr/>
          <a:lstStyle/>
          <a:p>
            <a:fld id="{F00CCFC0-EE46-4581-A9FA-CADD25A9AE00}" type="datetime1">
              <a:rPr lang="en-IN" smtClean="0">
                <a:latin typeface="Times New Roman" pitchFamily="18" charset="0"/>
                <a:cs typeface="Times New Roman" pitchFamily="18" charset="0"/>
              </a:rPr>
              <a:pPr/>
              <a:t>15-04-22</a:t>
            </a:fld>
            <a:endParaRPr lang="en-IN" dirty="0">
              <a:latin typeface="Times New Roman" pitchFamily="18" charset="0"/>
              <a:cs typeface="Times New Roman" pitchFamily="18" charset="0"/>
            </a:endParaRPr>
          </a:p>
        </p:txBody>
      </p:sp>
      <p:sp>
        <p:nvSpPr>
          <p:cNvPr id="3" name="Footer Placeholder 2"/>
          <p:cNvSpPr>
            <a:spLocks noGrp="1"/>
          </p:cNvSpPr>
          <p:nvPr>
            <p:ph type="ftr" sz="quarter" idx="12"/>
          </p:nvPr>
        </p:nvSpPr>
        <p:spPr/>
        <p:txBody>
          <a:bodyPr/>
          <a:lstStyle/>
          <a:p>
            <a:r>
              <a:rPr lang="en-US" dirty="0">
                <a:latin typeface="Times New Roman" pitchFamily="18" charset="0"/>
                <a:cs typeface="Times New Roman" pitchFamily="18" charset="0"/>
              </a:rPr>
              <a:t>K Prajna Bharathi</a:t>
            </a:r>
            <a:endParaRPr lang="en-IN" dirty="0">
              <a:latin typeface="Times New Roman" pitchFamily="18" charset="0"/>
              <a:cs typeface="Times New Roman" pitchFamily="18" charset="0"/>
            </a:endParaRP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FA3FE40C-B0D5-41EC-A8C4-444706C1E3FE}"/>
                  </a:ext>
                </a:extLst>
              </p14:cNvPr>
              <p14:cNvContentPartPr/>
              <p14:nvPr/>
            </p14:nvContentPartPr>
            <p14:xfrm>
              <a:off x="5145120" y="2450608"/>
              <a:ext cx="3242520" cy="1228680"/>
            </p14:xfrm>
          </p:contentPart>
        </mc:Choice>
        <mc:Fallback xmlns="">
          <p:pic>
            <p:nvPicPr>
              <p:cNvPr id="4" name="Ink 3">
                <a:extLst>
                  <a:ext uri="{FF2B5EF4-FFF2-40B4-BE49-F238E27FC236}">
                    <a16:creationId xmlns:a16="http://schemas.microsoft.com/office/drawing/2014/main" id="{FA3FE40C-B0D5-41EC-A8C4-444706C1E3FE}"/>
                  </a:ext>
                </a:extLst>
              </p:cNvPr>
              <p:cNvPicPr/>
              <p:nvPr/>
            </p:nvPicPr>
            <p:blipFill>
              <a:blip r:embed="rId4"/>
              <a:stretch>
                <a:fillRect/>
              </a:stretch>
            </p:blipFill>
            <p:spPr>
              <a:xfrm>
                <a:off x="5135760" y="2441248"/>
                <a:ext cx="3261240" cy="1247400"/>
              </a:xfrm>
              <a:prstGeom prst="rect">
                <a:avLst/>
              </a:prstGeom>
            </p:spPr>
          </p:pic>
        </mc:Fallback>
      </mc:AlternateContent>
      <p:sp>
        <p:nvSpPr>
          <p:cNvPr id="6" name="TextBox 5">
            <a:extLst>
              <a:ext uri="{FF2B5EF4-FFF2-40B4-BE49-F238E27FC236}">
                <a16:creationId xmlns:a16="http://schemas.microsoft.com/office/drawing/2014/main" id="{21AE1320-3B16-4F8A-B4D1-C95C2E6B9D8D}"/>
              </a:ext>
            </a:extLst>
          </p:cNvPr>
          <p:cNvSpPr txBox="1"/>
          <p:nvPr/>
        </p:nvSpPr>
        <p:spPr>
          <a:xfrm>
            <a:off x="179512" y="836712"/>
            <a:ext cx="8784976" cy="9325630"/>
          </a:xfrm>
          <a:prstGeom prst="rect">
            <a:avLst/>
          </a:prstGeom>
          <a:noFill/>
        </p:spPr>
        <p:txBody>
          <a:bodyPr wrap="square" rtlCol="0">
            <a:spAutoFit/>
          </a:bodyPr>
          <a:lstStyle/>
          <a:p>
            <a:pPr>
              <a:lnSpc>
                <a:spcPct val="150000"/>
              </a:lnSpc>
            </a:pPr>
            <a:r>
              <a:rPr lang="en-US" sz="2000" b="1" dirty="0">
                <a:latin typeface="Times New Roman" panose="02020603050405020304" pitchFamily="18" charset="0"/>
                <a:cs typeface="Times New Roman" panose="02020603050405020304" pitchFamily="18" charset="0"/>
              </a:rPr>
              <a:t>Industrial Water Demand</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75% of industries use only 2% of total water demand where as 5% of industries utilizes 75% of total water demand.</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major water users are steel, petroleum products, paper, and beverage industries. </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water used for cooling, steam generation, processes</a:t>
            </a:r>
            <a:r>
              <a:rPr lang="en-US">
                <a:latin typeface="Times New Roman" panose="02020603050405020304" pitchFamily="18" charset="0"/>
                <a:cs typeface="Times New Roman" panose="02020603050405020304" pitchFamily="18" charset="0"/>
              </a:rPr>
              <a:t>, utilities</a:t>
            </a:r>
            <a:r>
              <a:rPr lang="en-US" dirty="0">
                <a:latin typeface="Times New Roman" panose="02020603050405020304" pitchFamily="18" charset="0"/>
                <a:cs typeface="Times New Roman" panose="02020603050405020304" pitchFamily="18" charset="0"/>
              </a:rPr>
              <a:t>, and wash water in industries.</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Out of these, 95% of water is used for cooling or condensation purposes of total industrial intake for the industries like thermo electric power industry.</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industries other than thermo electric, 65% of total intake used for cooling, 30 % for processing, 5% for boiler feed waters, sanitary services and other purposes.</a:t>
            </a:r>
          </a:p>
          <a:p>
            <a:pPr marL="285750" indent="-285750">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1"/>
          </p:nvPr>
        </p:nvSpPr>
        <p:spPr/>
        <p:txBody>
          <a:bodyPr/>
          <a:lstStyle/>
          <a:p>
            <a:fld id="{F00CCFC0-EE46-4581-A9FA-CADD25A9AE00}" type="datetime1">
              <a:rPr lang="en-IN" smtClean="0">
                <a:latin typeface="Times New Roman" pitchFamily="18" charset="0"/>
                <a:cs typeface="Times New Roman" pitchFamily="18" charset="0"/>
              </a:rPr>
              <a:pPr/>
              <a:t>15-04-22</a:t>
            </a:fld>
            <a:endParaRPr lang="en-IN" dirty="0">
              <a:latin typeface="Times New Roman" pitchFamily="18" charset="0"/>
              <a:cs typeface="Times New Roman" pitchFamily="18" charset="0"/>
            </a:endParaRPr>
          </a:p>
        </p:txBody>
      </p:sp>
      <p:sp>
        <p:nvSpPr>
          <p:cNvPr id="3" name="Footer Placeholder 2"/>
          <p:cNvSpPr>
            <a:spLocks noGrp="1"/>
          </p:cNvSpPr>
          <p:nvPr>
            <p:ph type="ftr" sz="quarter" idx="12"/>
          </p:nvPr>
        </p:nvSpPr>
        <p:spPr/>
        <p:txBody>
          <a:bodyPr/>
          <a:lstStyle/>
          <a:p>
            <a:r>
              <a:rPr lang="en-US" dirty="0">
                <a:latin typeface="Times New Roman" pitchFamily="18" charset="0"/>
                <a:cs typeface="Times New Roman" pitchFamily="18" charset="0"/>
              </a:rPr>
              <a:t>K Prajna Bharathi</a:t>
            </a:r>
            <a:endParaRPr lang="en-IN" dirty="0">
              <a:latin typeface="Times New Roman" pitchFamily="18" charset="0"/>
              <a:cs typeface="Times New Roman" pitchFamily="18" charset="0"/>
            </a:endParaRPr>
          </a:p>
        </p:txBody>
      </p:sp>
      <p:sp>
        <p:nvSpPr>
          <p:cNvPr id="4" name="Rectangle 3"/>
          <p:cNvSpPr/>
          <p:nvPr/>
        </p:nvSpPr>
        <p:spPr>
          <a:xfrm>
            <a:off x="500034" y="1261380"/>
            <a:ext cx="8143932" cy="1554272"/>
          </a:xfrm>
          <a:prstGeom prst="rect">
            <a:avLst/>
          </a:prstGeom>
        </p:spPr>
        <p:txBody>
          <a:bodyPr wrap="square">
            <a:spAutoFit/>
          </a:bodyPr>
          <a:lstStyle/>
          <a:p>
            <a:pPr algn="just">
              <a:lnSpc>
                <a:spcPct val="115000"/>
              </a:lnSpc>
              <a:spcAft>
                <a:spcPts val="0"/>
              </a:spcAft>
            </a:pPr>
            <a:r>
              <a:rPr lang="en-IN" sz="2000" dirty="0"/>
              <a:t> </a:t>
            </a:r>
            <a:endParaRPr lang="en-IN" sz="2000"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IN" dirty="0">
              <a:latin typeface="Times New Roman" pitchFamily="18" charset="0"/>
              <a:cs typeface="Times New Roman" pitchFamily="18" charset="0"/>
            </a:endParaRPr>
          </a:p>
        </p:txBody>
      </p:sp>
      <p:sp>
        <p:nvSpPr>
          <p:cNvPr id="5" name="TextBox 4">
            <a:extLst>
              <a:ext uri="{FF2B5EF4-FFF2-40B4-BE49-F238E27FC236}">
                <a16:creationId xmlns:a16="http://schemas.microsoft.com/office/drawing/2014/main" id="{3ADB4397-1FB9-4DB0-823F-66718E0C13C9}"/>
              </a:ext>
            </a:extLst>
          </p:cNvPr>
          <p:cNvSpPr txBox="1"/>
          <p:nvPr/>
        </p:nvSpPr>
        <p:spPr>
          <a:xfrm>
            <a:off x="395536" y="764704"/>
            <a:ext cx="7848872" cy="5444054"/>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proportion of water use varies with the nature of industry.</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example, leather industry uses 5% for cooling and whereas petroleum and coal industries use 85% for cooling</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additional water demand is met through recycled flows within industrial plants.</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general, Recycled water average is 35% in any industry. which varies from industry to industry.</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Increasing water consciousness, regulatory norms in all industries reduces the water intakes and waste water discharges.</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variations can be attributed to many factors, including differences, in process used even to make similar products.</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Technology also plays an important role in water demand</a:t>
            </a: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515701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1"/>
          </p:nvPr>
        </p:nvSpPr>
        <p:spPr/>
        <p:txBody>
          <a:bodyPr/>
          <a:lstStyle/>
          <a:p>
            <a:fld id="{F00CCFC0-EE46-4581-A9FA-CADD25A9AE00}" type="datetime1">
              <a:rPr lang="en-IN" smtClean="0">
                <a:latin typeface="Times New Roman" pitchFamily="18" charset="0"/>
                <a:cs typeface="Times New Roman" pitchFamily="18" charset="0"/>
              </a:rPr>
              <a:pPr/>
              <a:t>15-04-22</a:t>
            </a:fld>
            <a:endParaRPr lang="en-IN" dirty="0">
              <a:latin typeface="Times New Roman" pitchFamily="18" charset="0"/>
              <a:cs typeface="Times New Roman" pitchFamily="18" charset="0"/>
            </a:endParaRPr>
          </a:p>
        </p:txBody>
      </p:sp>
      <p:sp>
        <p:nvSpPr>
          <p:cNvPr id="3" name="Footer Placeholder 2"/>
          <p:cNvSpPr>
            <a:spLocks noGrp="1"/>
          </p:cNvSpPr>
          <p:nvPr>
            <p:ph type="ftr" sz="quarter" idx="12"/>
          </p:nvPr>
        </p:nvSpPr>
        <p:spPr/>
        <p:txBody>
          <a:bodyPr/>
          <a:lstStyle/>
          <a:p>
            <a:r>
              <a:rPr lang="en-US" dirty="0">
                <a:latin typeface="Times New Roman" pitchFamily="18" charset="0"/>
                <a:cs typeface="Times New Roman" pitchFamily="18" charset="0"/>
              </a:rPr>
              <a:t>K Prajna Bharathi</a:t>
            </a:r>
            <a:endParaRPr lang="en-IN" dirty="0">
              <a:latin typeface="Times New Roman" pitchFamily="18" charset="0"/>
              <a:cs typeface="Times New Roman" pitchFamily="18" charset="0"/>
            </a:endParaRPr>
          </a:p>
        </p:txBody>
      </p:sp>
      <p:sp>
        <p:nvSpPr>
          <p:cNvPr id="4" name="Rectangle 3"/>
          <p:cNvSpPr/>
          <p:nvPr/>
        </p:nvSpPr>
        <p:spPr>
          <a:xfrm>
            <a:off x="500034" y="1261380"/>
            <a:ext cx="8143932" cy="423834"/>
          </a:xfrm>
          <a:prstGeom prst="rect">
            <a:avLst/>
          </a:prstGeom>
        </p:spPr>
        <p:txBody>
          <a:bodyPr wrap="square">
            <a:spAutoFit/>
          </a:bodyPr>
          <a:lstStyle/>
          <a:p>
            <a:pPr algn="just">
              <a:lnSpc>
                <a:spcPct val="115000"/>
              </a:lnSpc>
              <a:spcAft>
                <a:spcPts val="0"/>
              </a:spcAft>
            </a:pPr>
            <a:r>
              <a:rPr lang="en-IN" sz="2000" dirty="0"/>
              <a:t> </a:t>
            </a:r>
            <a:endParaRPr lang="en-IN" dirty="0">
              <a:latin typeface="Times New Roman" pitchFamily="18" charset="0"/>
              <a:cs typeface="Times New Roman" pitchFamily="18" charset="0"/>
            </a:endParaRPr>
          </a:p>
        </p:txBody>
      </p:sp>
      <p:sp>
        <p:nvSpPr>
          <p:cNvPr id="13" name="TextBox 12">
            <a:extLst>
              <a:ext uri="{FF2B5EF4-FFF2-40B4-BE49-F238E27FC236}">
                <a16:creationId xmlns:a16="http://schemas.microsoft.com/office/drawing/2014/main" id="{80DA3604-CB10-479D-A26D-DAD3BB21E6A1}"/>
              </a:ext>
            </a:extLst>
          </p:cNvPr>
          <p:cNvSpPr txBox="1"/>
          <p:nvPr/>
        </p:nvSpPr>
        <p:spPr>
          <a:xfrm>
            <a:off x="500034" y="836713"/>
            <a:ext cx="8143932" cy="5859553"/>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industry demand will fluctuate with the nature and magnitude of such industry and quantity of water required for unit production.</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potential of industrial expansion should be  carefully investigated, so that adequate water supply can attract such industries and add to economic property of the community.</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industrial demand affected by many factors such as cost and availability of the water, waste disposal problems, management and types of processes involved.</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Industrial studies of the water requirement of a specific industry should be depending on their location.</a:t>
            </a: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Losses and wastage: </a:t>
            </a:r>
            <a:r>
              <a:rPr lang="en-US" dirty="0">
                <a:latin typeface="Times New Roman" panose="02020603050405020304" pitchFamily="18" charset="0"/>
                <a:cs typeface="Times New Roman" panose="02020603050405020304" pitchFamily="18" charset="0"/>
              </a:rPr>
              <a:t>A significant quantity portion of water that enters the distribution system at the water treatment plant that does not finally reach the consumer.</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is due to leakage of faulty pipe joints, faulty valves etc.</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3927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p:cNvSpPr>
            <a:spLocks noGrp="1"/>
          </p:cNvSpPr>
          <p:nvPr>
            <p:ph type="dt" sz="half" idx="11"/>
          </p:nvPr>
        </p:nvSpPr>
        <p:spPr/>
        <p:txBody>
          <a:bodyPr/>
          <a:lstStyle/>
          <a:p>
            <a:fld id="{4D52CC61-257F-48AF-AE1B-B4FA867D8221}" type="datetime1">
              <a:rPr lang="en-IN" smtClean="0"/>
              <a:pPr/>
              <a:t>15-04-22</a:t>
            </a:fld>
            <a:endParaRPr lang="en-IN"/>
          </a:p>
        </p:txBody>
      </p:sp>
      <p:sp>
        <p:nvSpPr>
          <p:cNvPr id="10" name="Footer Placeholder 9"/>
          <p:cNvSpPr>
            <a:spLocks noGrp="1"/>
          </p:cNvSpPr>
          <p:nvPr>
            <p:ph type="ftr" sz="quarter" idx="12"/>
          </p:nvPr>
        </p:nvSpPr>
        <p:spPr/>
        <p:txBody>
          <a:bodyPr/>
          <a:lstStyle/>
          <a:p>
            <a:r>
              <a:rPr lang="en-US"/>
              <a:t>K Prajna Bharathi</a:t>
            </a:r>
            <a:endParaRPr lang="en-IN" dirty="0"/>
          </a:p>
        </p:txBody>
      </p:sp>
      <p:sp>
        <p:nvSpPr>
          <p:cNvPr id="6" name="TextBox 5">
            <a:extLst>
              <a:ext uri="{FF2B5EF4-FFF2-40B4-BE49-F238E27FC236}">
                <a16:creationId xmlns:a16="http://schemas.microsoft.com/office/drawing/2014/main" id="{E3859DF2-BE75-49F9-821D-8936BDD55D72}"/>
              </a:ext>
            </a:extLst>
          </p:cNvPr>
          <p:cNvSpPr txBox="1"/>
          <p:nvPr/>
        </p:nvSpPr>
        <p:spPr>
          <a:xfrm>
            <a:off x="683568" y="1124744"/>
            <a:ext cx="7488832" cy="4247317"/>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Dairy Industry:</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Water is a major component in dairy processing. Use of hard water in dairy industry can result in scaling in boilers and cooling towers.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magnesium content in the water should be low, as it can affect the taste of butter.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Presence of pathogenic organisms reduces the quality of the dairy products.</a:t>
            </a:r>
          </a:p>
          <a:p>
            <a:pPr algn="just"/>
            <a:r>
              <a:rPr lang="en-US" b="1" dirty="0">
                <a:latin typeface="Times New Roman" panose="02020603050405020304" pitchFamily="18" charset="0"/>
                <a:cs typeface="Times New Roman" panose="02020603050405020304" pitchFamily="18" charset="0"/>
              </a:rPr>
              <a:t>Brewery Industry:</a:t>
            </a:r>
          </a:p>
          <a:p>
            <a:pPr algn="just"/>
            <a:r>
              <a:rPr lang="en-US" dirty="0">
                <a:latin typeface="Times New Roman" panose="02020603050405020304" pitchFamily="18" charset="0"/>
                <a:cs typeface="Times New Roman" panose="02020603050405020304" pitchFamily="18" charset="0"/>
              </a:rPr>
              <a:t>Water used in brewing industry must be of high quality as improperly treated water can affect the taste, bitterness, foamability and colour of the beer significantly.</a:t>
            </a:r>
          </a:p>
          <a:p>
            <a:pPr algn="just"/>
            <a:r>
              <a:rPr lang="en-US" b="1" dirty="0">
                <a:latin typeface="Times New Roman" panose="02020603050405020304" pitchFamily="18" charset="0"/>
                <a:cs typeface="Times New Roman" panose="02020603050405020304" pitchFamily="18" charset="0"/>
              </a:rPr>
              <a:t>Food Processing Industry:</a:t>
            </a:r>
          </a:p>
          <a:p>
            <a:pPr algn="just"/>
            <a:r>
              <a:rPr lang="en-US" dirty="0">
                <a:latin typeface="Times New Roman" panose="02020603050405020304" pitchFamily="18" charset="0"/>
                <a:cs typeface="Times New Roman" panose="02020603050405020304" pitchFamily="18" charset="0"/>
              </a:rPr>
              <a:t>The calcium and magnesium content in water should be low, as it can affect the taste of a product. </a:t>
            </a:r>
          </a:p>
          <a:p>
            <a:pPr algn="just"/>
            <a:r>
              <a:rPr lang="en-US" dirty="0">
                <a:latin typeface="Times New Roman" panose="02020603050405020304" pitchFamily="18" charset="0"/>
                <a:cs typeface="Times New Roman" panose="02020603050405020304" pitchFamily="18" charset="0"/>
              </a:rPr>
              <a:t>The presence of alkalinity in water neutralizes the fruit acids and changes the taste.</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584FAF3-5F54-4A15-977F-5B0FE8F68059}"/>
              </a:ext>
            </a:extLst>
          </p:cNvPr>
          <p:cNvSpPr/>
          <p:nvPr/>
        </p:nvSpPr>
        <p:spPr>
          <a:xfrm>
            <a:off x="107504" y="620688"/>
            <a:ext cx="8280920" cy="4613058"/>
          </a:xfrm>
          <a:prstGeom prst="rect">
            <a:avLst/>
          </a:prstGeom>
        </p:spPr>
        <p:txBody>
          <a:bodyPr wrap="square">
            <a:spAutoFit/>
          </a:bodyPr>
          <a:lstStyle/>
          <a:p>
            <a:pPr algn="just">
              <a:lnSpc>
                <a:spcPct val="150000"/>
              </a:lnSpc>
            </a:pPr>
            <a:r>
              <a:rPr lang="en-US" b="1" dirty="0">
                <a:latin typeface="Times New Roman" panose="02020603050405020304" pitchFamily="18" charset="0"/>
                <a:ea typeface="Times New Roman" panose="02020603050405020304" pitchFamily="18" charset="0"/>
                <a:cs typeface="Times New Roman" panose="02020603050405020304" pitchFamily="18" charset="0"/>
              </a:rPr>
              <a:t>Boilers:</a:t>
            </a:r>
          </a:p>
          <a:p>
            <a:pPr marL="285750" indent="-285750" algn="just">
              <a:lnSpc>
                <a:spcPct val="150000"/>
              </a:lnSpc>
              <a:buFont typeface="Arial" panose="020B0604020202020204" pitchFamily="34" charset="0"/>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When hard water is used in boilers for steam generation, it forms scales on the walls of the boilers. </a:t>
            </a:r>
          </a:p>
          <a:p>
            <a:pPr marL="285750" indent="-285750" algn="just">
              <a:lnSpc>
                <a:spcPct val="150000"/>
              </a:lnSpc>
              <a:buFont typeface="Arial" panose="020B0604020202020204" pitchFamily="34" charset="0"/>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Other effects of usage of hard water in boilers are sludge formation, priming, foaming and caustic embrittlement.</a:t>
            </a:r>
          </a:p>
          <a:p>
            <a:pPr algn="just">
              <a:lnSpc>
                <a:spcPct val="150000"/>
              </a:lnSpc>
            </a:pP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ea typeface="Times New Roman" panose="02020603050405020304" pitchFamily="18" charset="0"/>
                <a:cs typeface="Times New Roman" panose="02020603050405020304" pitchFamily="18" charset="0"/>
              </a:rPr>
              <a:t>Since, water is used as a medium for various domestic and industrial processes, it has to be fit for use and should satisfy the quality requirements.</a:t>
            </a:r>
          </a:p>
          <a:p>
            <a:pPr algn="just">
              <a:lnSpc>
                <a:spcPct val="150000"/>
              </a:lnSpc>
            </a:pP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buFont typeface="Wingdings" pitchFamily="2" charset="2"/>
              <a:buChar char="Ø"/>
            </a:pPr>
            <a:endParaRPr lang="en-US" dirty="0">
              <a:latin typeface="Times New Roman" panose="02020603050405020304" pitchFamily="18" charset="0"/>
              <a:cs typeface="Times New Roman" panose="02020603050405020304" pitchFamily="18" charset="0"/>
            </a:endParaRPr>
          </a:p>
          <a:p>
            <a:pPr algn="just">
              <a:lnSpc>
                <a:spcPct val="150000"/>
              </a:lnSpc>
              <a:buFont typeface="Wingdings" pitchFamily="2" charset="2"/>
              <a:buChar char="Ø"/>
            </a:pPr>
            <a:endParaRPr lang="en-IN" dirty="0">
              <a:latin typeface="Times New Roman" panose="02020603050405020304" pitchFamily="18" charset="0"/>
              <a:cs typeface="Times New Roman" panose="02020603050405020304" pitchFamily="18" charset="0"/>
            </a:endParaRPr>
          </a:p>
        </p:txBody>
      </p:sp>
      <p:sp>
        <p:nvSpPr>
          <p:cNvPr id="9" name="Date Placeholder 8"/>
          <p:cNvSpPr>
            <a:spLocks noGrp="1"/>
          </p:cNvSpPr>
          <p:nvPr>
            <p:ph type="dt" sz="half" idx="11"/>
          </p:nvPr>
        </p:nvSpPr>
        <p:spPr/>
        <p:txBody>
          <a:bodyPr/>
          <a:lstStyle/>
          <a:p>
            <a:fld id="{43090EDE-C4CF-45EE-917E-17DC2184511D}" type="datetime1">
              <a:rPr lang="en-IN" smtClean="0"/>
              <a:pPr/>
              <a:t>15-04-22</a:t>
            </a:fld>
            <a:endParaRPr lang="en-IN"/>
          </a:p>
        </p:txBody>
      </p:sp>
      <p:sp>
        <p:nvSpPr>
          <p:cNvPr id="10" name="Footer Placeholder 9"/>
          <p:cNvSpPr>
            <a:spLocks noGrp="1"/>
          </p:cNvSpPr>
          <p:nvPr>
            <p:ph type="ftr" sz="quarter" idx="12"/>
          </p:nvPr>
        </p:nvSpPr>
        <p:spPr/>
        <p:txBody>
          <a:bodyPr/>
          <a:lstStyle/>
          <a:p>
            <a:r>
              <a:rPr lang="en-US"/>
              <a:t>K Prajna Bharathi</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0BA0A0-1F19-46DB-8196-DF50B2A66E3A}"/>
              </a:ext>
            </a:extLst>
          </p:cNvPr>
          <p:cNvSpPr/>
          <p:nvPr/>
        </p:nvSpPr>
        <p:spPr>
          <a:xfrm>
            <a:off x="467545" y="1052736"/>
            <a:ext cx="7704856" cy="4452181"/>
          </a:xfrm>
          <a:prstGeom prst="rect">
            <a:avLst/>
          </a:prstGeom>
        </p:spPr>
        <p:txBody>
          <a:bodyPr wrap="square">
            <a:spAutoFit/>
          </a:bodyPr>
          <a:lstStyle/>
          <a:p>
            <a:pPr algn="just">
              <a:lnSpc>
                <a:spcPct val="115000"/>
              </a:lnSpc>
              <a:spcAft>
                <a:spcPts val="0"/>
              </a:spcAft>
            </a:pP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Quality requirements for boiler feed water and cooling towers:</a:t>
            </a:r>
          </a:p>
          <a:p>
            <a:pPr algn="just">
              <a:lnSpc>
                <a:spcPct val="115000"/>
              </a:lnSpc>
              <a:spcAft>
                <a:spcPts val="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The quality of water for steam generation in boilers and cooling towers should have the following characteristics.</a:t>
            </a:r>
          </a:p>
          <a:p>
            <a:pPr algn="just">
              <a:lnSpc>
                <a:spcPct val="115000"/>
              </a:lnSpc>
              <a:spcAft>
                <a:spcPts val="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a:t>
            </a:r>
            <a:r>
              <a:rPr lang="en-US" dirty="0" err="1">
                <a:latin typeface="Times New Roman" panose="02020603050405020304" pitchFamily="18" charset="0"/>
                <a:ea typeface="Times New Roman" panose="02020603050405020304" pitchFamily="18" charset="0"/>
                <a:cs typeface="Times New Roman" panose="02020603050405020304" pitchFamily="18" charset="0"/>
              </a:rPr>
              <a:t>i</a:t>
            </a:r>
            <a:r>
              <a:rPr lang="en-US" dirty="0">
                <a:latin typeface="Times New Roman" panose="02020603050405020304" pitchFamily="18" charset="0"/>
                <a:ea typeface="Times New Roman" panose="02020603050405020304" pitchFamily="18" charset="0"/>
                <a:cs typeface="Times New Roman" panose="02020603050405020304" pitchFamily="18" charset="0"/>
              </a:rPr>
              <a:t>) Zero hardness (free from dissolved salts) to prevent the formation of scales.</a:t>
            </a:r>
          </a:p>
          <a:p>
            <a:pPr algn="just">
              <a:lnSpc>
                <a:spcPct val="115000"/>
              </a:lnSpc>
              <a:spcAft>
                <a:spcPts val="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(ii) Absence of suspended impurities.</a:t>
            </a:r>
          </a:p>
          <a:p>
            <a:pPr algn="just">
              <a:lnSpc>
                <a:spcPct val="115000"/>
              </a:lnSpc>
              <a:spcAft>
                <a:spcPts val="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(iii) Absence of dissolved gases (such as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a:t>
            </a:r>
            <a:r>
              <a:rPr lang="en-IN" sz="1800" baseline="-25000" dirty="0">
                <a:effectLst/>
                <a:latin typeface="Times New Roman" panose="02020603050405020304" pitchFamily="18" charset="0"/>
                <a:ea typeface="Calibri" panose="020F0502020204030204" pitchFamily="34" charset="0"/>
                <a:cs typeface="Times New Roman" panose="02020603050405020304" pitchFamily="18" charset="0"/>
              </a:rPr>
              <a:t>2 ,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a:t>
            </a:r>
            <a:r>
              <a:rPr lang="en-US" sz="1800" baseline="-25000" dirty="0">
                <a:effectLst/>
                <a:latin typeface="Times New Roman" panose="02020603050405020304" pitchFamily="18" charset="0"/>
                <a:ea typeface="Calibri" panose="020F0502020204030204" pitchFamily="34" charset="0"/>
                <a:cs typeface="Times New Roman" panose="02020603050405020304" pitchFamily="18" charset="0"/>
              </a:rPr>
              <a:t>2 </a:t>
            </a:r>
            <a:r>
              <a:rPr lang="en-US" dirty="0">
                <a:latin typeface="Times New Roman" panose="02020603050405020304" pitchFamily="18" charset="0"/>
                <a:ea typeface="Times New Roman" panose="02020603050405020304" pitchFamily="18" charset="0"/>
                <a:cs typeface="Times New Roman" panose="02020603050405020304" pitchFamily="18" charset="0"/>
              </a:rPr>
              <a:t>) to prevent corrosion of the boiler.</a:t>
            </a:r>
          </a:p>
          <a:p>
            <a:pPr algn="just">
              <a:lnSpc>
                <a:spcPct val="115000"/>
              </a:lnSpc>
              <a:spcAft>
                <a:spcPts val="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(iv) Free from turbidity, lubricants such as oil and greases, to reduce the tendency for priming and foaming.</a:t>
            </a:r>
          </a:p>
          <a:p>
            <a:pPr algn="just">
              <a:lnSpc>
                <a:spcPct val="115000"/>
              </a:lnSpc>
              <a:spcAft>
                <a:spcPts val="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(v) Absence of caustic alkali to prevent caustic embrittlement.</a:t>
            </a:r>
          </a:p>
          <a:p>
            <a:pPr algn="just">
              <a:lnSpc>
                <a:spcPct val="150000"/>
              </a:lnSpc>
              <a:spcAft>
                <a:spcPts val="0"/>
              </a:spcAft>
            </a:pP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spcAft>
                <a:spcPts val="0"/>
              </a:spcAft>
            </a:pP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0" name="Date Placeholder 9"/>
          <p:cNvSpPr>
            <a:spLocks noGrp="1"/>
          </p:cNvSpPr>
          <p:nvPr>
            <p:ph type="dt" sz="half" idx="11"/>
          </p:nvPr>
        </p:nvSpPr>
        <p:spPr/>
        <p:txBody>
          <a:bodyPr/>
          <a:lstStyle/>
          <a:p>
            <a:fld id="{1B3E7F7D-88F4-4F96-98F4-A5D5DB2FA6C8}" type="datetime1">
              <a:rPr lang="en-IN" smtClean="0"/>
              <a:pPr/>
              <a:t>15-04-22</a:t>
            </a:fld>
            <a:endParaRPr lang="en-IN"/>
          </a:p>
        </p:txBody>
      </p:sp>
      <p:sp>
        <p:nvSpPr>
          <p:cNvPr id="11" name="Footer Placeholder 10"/>
          <p:cNvSpPr>
            <a:spLocks noGrp="1"/>
          </p:cNvSpPr>
          <p:nvPr>
            <p:ph type="ftr" sz="quarter" idx="12"/>
          </p:nvPr>
        </p:nvSpPr>
        <p:spPr/>
        <p:txBody>
          <a:bodyPr/>
          <a:lstStyle/>
          <a:p>
            <a:r>
              <a:rPr lang="en-US"/>
              <a:t>K Prajna Bharathi</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24495</TotalTime>
  <Words>6057</Words>
  <Application>Microsoft Office PowerPoint</Application>
  <PresentationFormat>On-screen Show (4:3)</PresentationFormat>
  <Paragraphs>1041</Paragraphs>
  <Slides>68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68</vt:i4>
      </vt:variant>
    </vt:vector>
  </HeadingPairs>
  <TitlesOfParts>
    <vt:vector size="75" baseType="lpstr">
      <vt:lpstr>Arial</vt:lpstr>
      <vt:lpstr>Calibri</vt:lpstr>
      <vt:lpstr>Eras Bold ITC</vt:lpstr>
      <vt:lpstr>Georgia</vt:lpstr>
      <vt:lpstr>Times New Roman</vt:lpstr>
      <vt:lpstr>Wingdings</vt:lpstr>
      <vt:lpstr>Office Theme</vt:lpstr>
      <vt:lpstr>    INDUSTRIAL WASTE &amp; WASTE WATER ENGINEERING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CONNECTIONS IN STEEL STRUCTURES</dc:title>
  <dc:creator>kamalinandy</dc:creator>
  <cp:lastModifiedBy>prajna bharathi</cp:lastModifiedBy>
  <cp:revision>823</cp:revision>
  <dcterms:created xsi:type="dcterms:W3CDTF">2019-12-16T04:08:41Z</dcterms:created>
  <dcterms:modified xsi:type="dcterms:W3CDTF">2022-04-15T06:28:55Z</dcterms:modified>
</cp:coreProperties>
</file>