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80" r:id="rId19"/>
    <p:sldId id="281" r:id="rId20"/>
    <p:sldId id="282" r:id="rId21"/>
    <p:sldId id="272" r:id="rId22"/>
    <p:sldId id="273" r:id="rId23"/>
    <p:sldId id="274" r:id="rId24"/>
    <p:sldId id="275" r:id="rId25"/>
    <p:sldId id="276" r:id="rId26"/>
    <p:sldId id="277" r:id="rId27"/>
    <p:sldId id="278"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333" r:id="rId42"/>
    <p:sldId id="334" r:id="rId43"/>
    <p:sldId id="335" r:id="rId44"/>
    <p:sldId id="336" r:id="rId45"/>
    <p:sldId id="337" r:id="rId46"/>
    <p:sldId id="338" r:id="rId47"/>
    <p:sldId id="339" r:id="rId48"/>
    <p:sldId id="340" r:id="rId49"/>
    <p:sldId id="297" r:id="rId50"/>
    <p:sldId id="298" r:id="rId51"/>
    <p:sldId id="345" r:id="rId52"/>
    <p:sldId id="300" r:id="rId53"/>
    <p:sldId id="346" r:id="rId54"/>
    <p:sldId id="347" r:id="rId55"/>
    <p:sldId id="348" r:id="rId56"/>
    <p:sldId id="304" r:id="rId57"/>
    <p:sldId id="305" r:id="rId58"/>
    <p:sldId id="306" r:id="rId59"/>
    <p:sldId id="307" r:id="rId60"/>
    <p:sldId id="308" r:id="rId61"/>
    <p:sldId id="309" r:id="rId62"/>
    <p:sldId id="310" r:id="rId63"/>
    <p:sldId id="311" r:id="rId64"/>
    <p:sldId id="312" r:id="rId65"/>
    <p:sldId id="313" r:id="rId66"/>
    <p:sldId id="315" r:id="rId67"/>
    <p:sldId id="316" r:id="rId68"/>
    <p:sldId id="317" r:id="rId69"/>
    <p:sldId id="318" r:id="rId70"/>
    <p:sldId id="319" r:id="rId71"/>
    <p:sldId id="320" r:id="rId72"/>
    <p:sldId id="321" r:id="rId73"/>
    <p:sldId id="325" r:id="rId74"/>
    <p:sldId id="326" r:id="rId75"/>
    <p:sldId id="327" r:id="rId76"/>
    <p:sldId id="330" r:id="rId77"/>
    <p:sldId id="331" r:id="rId78"/>
    <p:sldId id="332"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textilelearner.net/dyeing-wastewater-treatmen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extilelearner.net/principles-of-textile-manufactur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sciencedirect.com/topics/engineering/pulp-and-paper-industry" TargetMode="External"/><Relationship Id="rId2" Type="http://schemas.openxmlformats.org/officeDocument/2006/relationships/hyperlink" Target="https://www.sciencedirect.com/topics/agricultural-and-biological-sciences/effluents" TargetMode="External"/><Relationship Id="rId1" Type="http://schemas.openxmlformats.org/officeDocument/2006/relationships/slideLayout" Target="../slideLayouts/slideLayout2.xml"/><Relationship Id="rId5" Type="http://schemas.openxmlformats.org/officeDocument/2006/relationships/hyperlink" Target="https://www.sciencedirect.com/topics/agricultural-and-biological-sciences/seed-germination" TargetMode="External"/><Relationship Id="rId4" Type="http://schemas.openxmlformats.org/officeDocument/2006/relationships/hyperlink" Target="https://www.sciencedirect.com/topics/agricultural-and-biological-sciences/phytotoxicity"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Textile industry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85000" lnSpcReduction="20000"/>
          </a:bodyPr>
          <a:lstStyle/>
          <a:p>
            <a:pPr>
              <a:buNone/>
            </a:pPr>
            <a:r>
              <a:rPr lang="en-US" b="1" i="1" dirty="0" smtClean="0"/>
              <a:t>(b) Scouring and Sizing: </a:t>
            </a:r>
          </a:p>
          <a:p>
            <a:pPr algn="just"/>
            <a:r>
              <a:rPr lang="en-US" i="1" dirty="0" smtClean="0"/>
              <a:t>It is necessary to remove certain natural ingredients and the </a:t>
            </a:r>
            <a:r>
              <a:rPr lang="en-US" dirty="0" smtClean="0"/>
              <a:t>sizing materials from slashing operations to prepare cloth for dyeing and finishing. </a:t>
            </a:r>
          </a:p>
          <a:p>
            <a:pPr algn="just"/>
            <a:r>
              <a:rPr lang="en-US" dirty="0" smtClean="0"/>
              <a:t>This may contribute about 50% of the total pollution load in textile processing.</a:t>
            </a:r>
          </a:p>
          <a:p>
            <a:pPr algn="just"/>
            <a:r>
              <a:rPr lang="en-US" dirty="0" smtClean="0"/>
              <a:t> Acids and enzymes are used to </a:t>
            </a:r>
            <a:r>
              <a:rPr lang="en-US" dirty="0" err="1" smtClean="0"/>
              <a:t>hydrolyse</a:t>
            </a:r>
            <a:r>
              <a:rPr lang="en-US" dirty="0" smtClean="0"/>
              <a:t> the starch. Caustic soda, soda ash, chlorine, peroxides, silicates, sodium </a:t>
            </a:r>
            <a:r>
              <a:rPr lang="en-US" dirty="0" err="1" smtClean="0"/>
              <a:t>bisulphite</a:t>
            </a:r>
            <a:r>
              <a:rPr lang="en-US" dirty="0" smtClean="0"/>
              <a:t>, acids, detergents and </a:t>
            </a:r>
            <a:r>
              <a:rPr lang="en-US" dirty="0" err="1" smtClean="0"/>
              <a:t>penetrants</a:t>
            </a:r>
            <a:r>
              <a:rPr lang="en-US" dirty="0" smtClean="0"/>
              <a:t> are used in scouring to prepare a clean, white cloth for finishing. </a:t>
            </a:r>
          </a:p>
          <a:p>
            <a:pPr algn="just"/>
            <a:r>
              <a:rPr lang="en-US" dirty="0" smtClean="0"/>
              <a:t>Scouring may contribute up to 30% of the total waste load. Natural impurities in cotton contribute about 3% of the total BOD in the final waste.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70000" lnSpcReduction="20000"/>
          </a:bodyPr>
          <a:lstStyle/>
          <a:p>
            <a:pPr algn="just">
              <a:buNone/>
            </a:pPr>
            <a:r>
              <a:rPr lang="en-US" b="1" i="1" dirty="0" smtClean="0"/>
              <a:t>(c) Bleaching: </a:t>
            </a:r>
          </a:p>
          <a:p>
            <a:pPr algn="just"/>
            <a:r>
              <a:rPr lang="en-US" i="1" dirty="0" smtClean="0"/>
              <a:t>Bleaching operations use chlorine or peroxide to remove natural</a:t>
            </a:r>
          </a:p>
          <a:p>
            <a:pPr algn="just"/>
            <a:r>
              <a:rPr lang="en-US" dirty="0" err="1" smtClean="0"/>
              <a:t>colouring</a:t>
            </a:r>
            <a:r>
              <a:rPr lang="en-US" dirty="0" smtClean="0"/>
              <a:t> matters which contributes about 10% to the pollution load.</a:t>
            </a:r>
          </a:p>
          <a:p>
            <a:pPr algn="just">
              <a:buNone/>
            </a:pPr>
            <a:r>
              <a:rPr lang="en-US" b="1" i="1" dirty="0" smtClean="0"/>
              <a:t>(d) Mercerizing: </a:t>
            </a:r>
            <a:r>
              <a:rPr lang="en-US" i="1" dirty="0" smtClean="0"/>
              <a:t>It consists of passing cloth through 20% caustic soda solution. It </a:t>
            </a:r>
            <a:r>
              <a:rPr lang="en-US" dirty="0" smtClean="0"/>
              <a:t>contributes negligible BOD but a high degree of alkalinity.</a:t>
            </a:r>
          </a:p>
          <a:p>
            <a:pPr algn="just">
              <a:buNone/>
            </a:pPr>
            <a:r>
              <a:rPr lang="en-US" b="1" i="1" dirty="0" smtClean="0"/>
              <a:t>(e) Dyeing:</a:t>
            </a:r>
          </a:p>
          <a:p>
            <a:pPr algn="just"/>
            <a:r>
              <a:rPr lang="en-US" b="1" i="1" dirty="0" smtClean="0"/>
              <a:t> </a:t>
            </a:r>
            <a:r>
              <a:rPr lang="en-US" i="1" dirty="0" smtClean="0"/>
              <a:t>It is done in many ways and new dyes and auxiliary chemicals add to the </a:t>
            </a:r>
            <a:r>
              <a:rPr lang="en-US" dirty="0" smtClean="0"/>
              <a:t>complexity of the operation. The pollution load may be 20-40% but volume is large and there is a high degree of color. </a:t>
            </a:r>
          </a:p>
          <a:p>
            <a:pPr algn="just"/>
            <a:r>
              <a:rPr lang="en-US" dirty="0" smtClean="0"/>
              <a:t>These dye wastes are difficult to treat in biological processes because of high air requirements to </a:t>
            </a:r>
            <a:r>
              <a:rPr lang="en-US" dirty="0" err="1" smtClean="0"/>
              <a:t>oxidise</a:t>
            </a:r>
            <a:r>
              <a:rPr lang="en-US" dirty="0" smtClean="0"/>
              <a:t> the </a:t>
            </a:r>
            <a:r>
              <a:rPr lang="en-US" dirty="0" err="1" smtClean="0"/>
              <a:t>sulphur</a:t>
            </a:r>
            <a:r>
              <a:rPr lang="en-US" dirty="0" smtClean="0"/>
              <a:t> dye molecule and because of the toxicity of chromate. </a:t>
            </a:r>
          </a:p>
          <a:p>
            <a:pPr algn="just"/>
            <a:r>
              <a:rPr lang="en-US" dirty="0" smtClean="0"/>
              <a:t>Chromium removal is, therefore, carried out using ferrous salt to bring down chromium content below 3 mg L-1 in the waste going to conventional </a:t>
            </a:r>
            <a:r>
              <a:rPr lang="en-US" dirty="0" err="1" smtClean="0"/>
              <a:t>biotreatment</a:t>
            </a:r>
            <a:r>
              <a:rPr lang="en-US" dirty="0" smtClean="0"/>
              <a:t> plants and below 10 mg L-1 in that going to bio-aeration lagoons or prolonged activated sludge treatment processes.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i="1" dirty="0" smtClean="0"/>
              <a:t>(f) Finishing :</a:t>
            </a:r>
          </a:p>
          <a:p>
            <a:pPr algn="just"/>
            <a:r>
              <a:rPr lang="en-US" i="1" dirty="0" smtClean="0"/>
              <a:t> Finishing operations impart the desired feel and appearance, and better </a:t>
            </a:r>
            <a:r>
              <a:rPr lang="en-US" dirty="0" smtClean="0"/>
              <a:t>wear properties such as softness, stiffness, smoothness, slickness and luster.</a:t>
            </a:r>
          </a:p>
          <a:p>
            <a:pPr algn="just"/>
            <a:r>
              <a:rPr lang="en-US" dirty="0" smtClean="0"/>
              <a:t>Chemicals used in finishing include starches and </a:t>
            </a:r>
            <a:r>
              <a:rPr lang="en-US" dirty="0" err="1" smtClean="0"/>
              <a:t>dextrins</a:t>
            </a:r>
            <a:r>
              <a:rPr lang="en-US" dirty="0" smtClean="0"/>
              <a:t>, natural and synthetic waxes, synthetic resins, ammonium and zinc chlorides, softening agents, </a:t>
            </a:r>
            <a:r>
              <a:rPr lang="en-US" dirty="0" err="1" smtClean="0"/>
              <a:t>penetrants</a:t>
            </a:r>
            <a:r>
              <a:rPr lang="en-US" dirty="0" smtClean="0"/>
              <a:t> and various special chemicals to improve service and wash-wear qualities or impart </a:t>
            </a:r>
            <a:r>
              <a:rPr lang="en-US" dirty="0" err="1" smtClean="0"/>
              <a:t>rainproofing</a:t>
            </a:r>
            <a:r>
              <a:rPr lang="en-US" dirty="0" smtClean="0"/>
              <a:t>, oil and soil repellency, and fireproofing. </a:t>
            </a:r>
          </a:p>
          <a:p>
            <a:pPr algn="just"/>
            <a:r>
              <a:rPr lang="en-US" dirty="0" smtClean="0"/>
              <a:t>The waste is low in volume, with some BOD contribution from starch, gums, waxes and resins.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(iii) Regenerated Fibers</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lphaLcParenBoth"/>
            </a:pPr>
            <a:r>
              <a:rPr lang="en-US" b="1" i="1" dirty="0" smtClean="0"/>
              <a:t>Viscose Rayon: </a:t>
            </a:r>
          </a:p>
          <a:p>
            <a:pPr marL="514350" indent="-514350" algn="just"/>
            <a:r>
              <a:rPr lang="en-US" i="1" dirty="0" smtClean="0"/>
              <a:t>Viscose rayon is a manufactured textile fiber, filament, yarn, </a:t>
            </a:r>
            <a:r>
              <a:rPr lang="en-US" dirty="0" smtClean="0"/>
              <a:t>thread, or fabric, composed of regenerated cellulose.</a:t>
            </a:r>
          </a:p>
          <a:p>
            <a:pPr algn="just"/>
            <a:r>
              <a:rPr lang="en-US" dirty="0" smtClean="0"/>
              <a:t> It is made by the viscose, </a:t>
            </a:r>
            <a:r>
              <a:rPr lang="en-US" dirty="0" err="1" smtClean="0"/>
              <a:t>cupra</a:t>
            </a:r>
            <a:r>
              <a:rPr lang="en-US" dirty="0" smtClean="0"/>
              <a:t>-ammonium or nitrocellulose process. </a:t>
            </a:r>
          </a:p>
          <a:p>
            <a:pPr algn="just"/>
            <a:r>
              <a:rPr lang="en-US" dirty="0" smtClean="0"/>
              <a:t>Natural impurities in regenerated fibers are negligible. </a:t>
            </a:r>
          </a:p>
          <a:p>
            <a:pPr algn="just"/>
            <a:r>
              <a:rPr lang="en-US" dirty="0" smtClean="0"/>
              <a:t>Viscose and other regenerated </a:t>
            </a:r>
            <a:r>
              <a:rPr lang="en-US" dirty="0" err="1" smtClean="0"/>
              <a:t>rayons</a:t>
            </a:r>
            <a:r>
              <a:rPr lang="en-US" dirty="0" smtClean="0"/>
              <a:t> dye readily with most of the dyestuffs used on cotton. </a:t>
            </a:r>
          </a:p>
          <a:p>
            <a:pPr algn="just"/>
            <a:r>
              <a:rPr lang="en-US" dirty="0" smtClean="0"/>
              <a:t>Rayon is not as resistant to chemicals as is cotton, hence, drastic treatments must be avoided. High temperature decreases its resistance to acids and </a:t>
            </a:r>
            <a:r>
              <a:rPr lang="en-US" dirty="0" err="1" smtClean="0"/>
              <a:t>oxidising</a:t>
            </a:r>
            <a:r>
              <a:rPr lang="en-US" dirty="0" smtClean="0"/>
              <a:t> bleaches.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b="1" i="1" dirty="0" smtClean="0"/>
              <a:t>(b) Acetate Rayon: Acetate rayon is a cellulose acetate </a:t>
            </a:r>
            <a:r>
              <a:rPr lang="en-US" b="1" i="1" dirty="0" err="1" smtClean="0"/>
              <a:t>fibre</a:t>
            </a:r>
            <a:r>
              <a:rPr lang="en-US" b="1" i="1" dirty="0" smtClean="0"/>
              <a:t> rather than a </a:t>
            </a:r>
            <a:r>
              <a:rPr lang="en-US" dirty="0" smtClean="0"/>
              <a:t>regenerated cellulose.</a:t>
            </a:r>
          </a:p>
          <a:p>
            <a:pPr algn="just"/>
            <a:r>
              <a:rPr lang="en-US" dirty="0" smtClean="0"/>
              <a:t> It is not as absorbent as other </a:t>
            </a:r>
            <a:r>
              <a:rPr lang="en-US" dirty="0" err="1" smtClean="0"/>
              <a:t>rayons</a:t>
            </a:r>
            <a:r>
              <a:rPr lang="en-US" dirty="0" smtClean="0"/>
              <a:t>, and is more resistant to staining than regular rayon. </a:t>
            </a:r>
          </a:p>
          <a:p>
            <a:pPr algn="just"/>
            <a:r>
              <a:rPr lang="en-US" dirty="0" smtClean="0"/>
              <a:t>Acetate does not usually require bleaching but if bleaching is necessary, only mild </a:t>
            </a:r>
            <a:r>
              <a:rPr lang="en-US" dirty="0" err="1" smtClean="0"/>
              <a:t>oxidising</a:t>
            </a:r>
            <a:r>
              <a:rPr lang="en-US" dirty="0" smtClean="0"/>
              <a:t> agents can be used.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(iv) Synthetic Fibers</a:t>
            </a:r>
            <a:endParaRPr lang="en-US" dirty="0"/>
          </a:p>
        </p:txBody>
      </p:sp>
      <p:sp>
        <p:nvSpPr>
          <p:cNvPr id="3" name="Content Placeholder 2"/>
          <p:cNvSpPr>
            <a:spLocks noGrp="1"/>
          </p:cNvSpPr>
          <p:nvPr>
            <p:ph idx="1"/>
          </p:nvPr>
        </p:nvSpPr>
        <p:spPr/>
        <p:txBody>
          <a:bodyPr/>
          <a:lstStyle/>
          <a:p>
            <a:pPr marL="514350" indent="-514350" algn="just">
              <a:buAutoNum type="alphaLcParenBoth"/>
            </a:pPr>
            <a:r>
              <a:rPr lang="en-US" b="1" i="1" dirty="0" smtClean="0"/>
              <a:t>Polyamides: Nylon is a polyamide. It is not affected by heat or cold. </a:t>
            </a:r>
          </a:p>
          <a:p>
            <a:pPr marL="514350" indent="-514350" algn="just"/>
            <a:r>
              <a:rPr lang="en-US" b="1" i="1" dirty="0" smtClean="0"/>
              <a:t>It has high </a:t>
            </a:r>
            <a:r>
              <a:rPr lang="en-US" dirty="0" smtClean="0"/>
              <a:t>abrasion resistance and is more resistant to burning than cotton, wool, rayon, or silk. </a:t>
            </a:r>
          </a:p>
          <a:p>
            <a:pPr marL="514350" indent="-514350" algn="just"/>
            <a:r>
              <a:rPr lang="en-US" dirty="0" smtClean="0"/>
              <a:t>It is also resistant to insects, mildew, mold, fungi and many chemicals.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i="1" dirty="0" smtClean="0"/>
              <a:t>(b) Acrylics (</a:t>
            </a:r>
            <a:r>
              <a:rPr lang="en-US" b="1" i="1" dirty="0" err="1" smtClean="0"/>
              <a:t>Polyacrylates</a:t>
            </a:r>
            <a:r>
              <a:rPr lang="en-US" b="1" i="1" dirty="0" smtClean="0"/>
              <a:t>): </a:t>
            </a:r>
            <a:r>
              <a:rPr lang="en-US" i="1" dirty="0" smtClean="0"/>
              <a:t>They are synthetic polymers that contain acrylic units in </a:t>
            </a:r>
            <a:r>
              <a:rPr lang="en-US" dirty="0" smtClean="0"/>
              <a:t>the polymer chain. They are resistant to sunlight, weathering, industrial fumes, chemicals, insects, and bacteria. This resistance makes it more difficult to dye these fibers.</a:t>
            </a:r>
          </a:p>
          <a:p>
            <a:pPr algn="just"/>
            <a:r>
              <a:rPr lang="en-US" b="1" i="1" dirty="0" smtClean="0"/>
              <a:t>(c) Polyesters: </a:t>
            </a:r>
            <a:r>
              <a:rPr lang="en-US" i="1" dirty="0" smtClean="0"/>
              <a:t>They have remarkable resistance to heat, low flammability, good shape </a:t>
            </a:r>
            <a:r>
              <a:rPr lang="en-US" dirty="0" smtClean="0"/>
              <a:t>and crease retention. They are readily processed although dyeing requires a carrier or pressure technique.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Effluents from Textile industry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smtClean="0"/>
              <a:t>1. Dyes:</a:t>
            </a:r>
            <a:r>
              <a:rPr lang="en-US" dirty="0" smtClean="0"/>
              <a:t> Change color of water, high BOD, high COD, lead to cancer, disabilities, and disorders.</a:t>
            </a:r>
          </a:p>
          <a:p>
            <a:pPr algn="just"/>
            <a:r>
              <a:rPr lang="en-US" b="1" dirty="0" smtClean="0"/>
              <a:t>2. Acids:</a:t>
            </a:r>
            <a:r>
              <a:rPr lang="en-US" dirty="0" smtClean="0"/>
              <a:t> It lowers the pH, cause corrosion, help in the liberation of Na</a:t>
            </a:r>
            <a:r>
              <a:rPr lang="en-US" baseline="-25000" dirty="0" smtClean="0"/>
              <a:t>2</a:t>
            </a:r>
            <a:r>
              <a:rPr lang="en-US" dirty="0" smtClean="0"/>
              <a:t>S, destroy microorganism, and destroy self-purification system of water.</a:t>
            </a:r>
          </a:p>
          <a:p>
            <a:pPr algn="just"/>
            <a:r>
              <a:rPr lang="en-US" b="1" dirty="0" smtClean="0"/>
              <a:t>3. Alkalis:</a:t>
            </a:r>
            <a:r>
              <a:rPr lang="en-US" dirty="0" smtClean="0"/>
              <a:t> Alkali increases the pH, help in the liberation of hydrogen ions, destroy microorganisms, and destroy self-purification of water.</a:t>
            </a:r>
          </a:p>
          <a:p>
            <a:pPr algn="just"/>
            <a:r>
              <a:rPr lang="en-US" b="1" dirty="0" smtClean="0"/>
              <a:t>4. Dissolved solids:</a:t>
            </a:r>
            <a:r>
              <a:rPr lang="en-US" dirty="0" smtClean="0"/>
              <a:t> Chlorides, sulfates, nitrates, bicarbonates of various inorganic metals; plants and vegetable kingdom affected by osmotic changes, affect biological organisms, BOD.</a:t>
            </a:r>
          </a:p>
          <a:p>
            <a:pPr algn="just"/>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5. Suspended matter:</a:t>
            </a:r>
            <a:r>
              <a:rPr lang="en-US" dirty="0" smtClean="0"/>
              <a:t> Insoluble wastes, destroy self-purification of streams, reduce the photosynthetic activity of plants, choke the gill of fish, organic solids undergo purification giving rise to solids buoyed by gas, lead to floating masses, bad odor results.</a:t>
            </a:r>
          </a:p>
          <a:p>
            <a:pPr algn="just"/>
            <a:r>
              <a:rPr lang="en-US" b="1" dirty="0" smtClean="0"/>
              <a:t>6. Oils:</a:t>
            </a:r>
            <a:r>
              <a:rPr lang="en-US" dirty="0" smtClean="0"/>
              <a:t> Absorption of O</a:t>
            </a:r>
            <a:r>
              <a:rPr lang="en-US" baseline="-25000" dirty="0" smtClean="0"/>
              <a:t>2</a:t>
            </a:r>
            <a:r>
              <a:rPr lang="en-US" dirty="0" smtClean="0"/>
              <a:t> from air into water affected, destroy the animal, plant life in water, high BOD.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b="1" dirty="0" smtClean="0"/>
              <a:t>7. Synthetic detergents:</a:t>
            </a:r>
            <a:r>
              <a:rPr lang="en-US" dirty="0" smtClean="0"/>
              <a:t> Lower biodegradability, add on to toxicity, accelerate chain reactions, increase floating masses and affect natural aeration.</a:t>
            </a:r>
          </a:p>
          <a:p>
            <a:pPr algn="just"/>
            <a:r>
              <a:rPr lang="en-US" b="1" dirty="0" smtClean="0"/>
              <a:t>8. Toxic metals:</a:t>
            </a:r>
            <a:r>
              <a:rPr lang="en-US" dirty="0" smtClean="0"/>
              <a:t> Self-purification of streams destroyed, cause skin diseases, disabilities and disorders, destroy microorganism aquatic plants and animals are killed, compounds containing mercury affect the food chain.</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Manufacturing Process and origin of Liquid waste from Textile industry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Textile manufacturing operations are among the major industrial water users. </a:t>
            </a:r>
          </a:p>
          <a:p>
            <a:pPr algn="just"/>
            <a:r>
              <a:rPr lang="en-US" dirty="0" smtClean="0"/>
              <a:t>This industry has the wastes most difficult to treat satisfactorily.</a:t>
            </a:r>
          </a:p>
          <a:p>
            <a:pPr algn="just"/>
            <a:r>
              <a:rPr lang="en-US" dirty="0" smtClean="0"/>
              <a:t>Textile wastes are variable in character which makes their treatment a complex problem. </a:t>
            </a:r>
          </a:p>
          <a:p>
            <a:pPr algn="just"/>
            <a:r>
              <a:rPr lang="en-US" dirty="0" smtClean="0"/>
              <a:t>In a modern textile mill, many compounds produced by other industries are used. </a:t>
            </a:r>
          </a:p>
          <a:p>
            <a:pPr algn="just"/>
            <a:r>
              <a:rPr lang="en-US" dirty="0" smtClean="0"/>
              <a:t>Synthetic yarns, dyes and finishes from the chemical industries and sizes from the food-producing industries are among these substances. </a:t>
            </a:r>
          </a:p>
          <a:p>
            <a:pPr algn="just"/>
            <a:r>
              <a:rPr lang="en-US" dirty="0" smtClean="0"/>
              <a:t>Some of these compounds are added onto the basic fiber and then partially or wholly washed off as pollutants. </a:t>
            </a:r>
          </a:p>
          <a:p>
            <a:pPr algn="just"/>
            <a:r>
              <a:rPr lang="en-US" dirty="0" smtClean="0"/>
              <a:t>These compounds may be organic or inorganic in nature.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dirty="0" smtClean="0"/>
              <a:t>9. Gaseous pollutants:</a:t>
            </a:r>
            <a:r>
              <a:rPr lang="en-US" dirty="0" smtClean="0"/>
              <a:t> Free chlorine, hydrogen sulfide, etc. increase toxicity, add on to oxygen demand, kill microorganism, destroy animals and plant kingdom.</a:t>
            </a:r>
          </a:p>
          <a:p>
            <a:pPr algn="just"/>
            <a:r>
              <a:rPr lang="en-US" b="1" dirty="0" smtClean="0"/>
              <a:t>10. Heated effluents:</a:t>
            </a:r>
            <a:r>
              <a:rPr lang="en-US" dirty="0" smtClean="0"/>
              <a:t> Reduce dissolved oxygen concentration, aquatic life gets affected, destroy animal and plant kingdom, and affect the entire ecosystem because of temperature.</a:t>
            </a:r>
          </a:p>
          <a:p>
            <a:pPr algn="just"/>
            <a:r>
              <a:rPr lang="en-US" b="1" dirty="0" smtClean="0"/>
              <a:t>11. Radioactive wastes:</a:t>
            </a:r>
            <a:r>
              <a:rPr lang="en-US" dirty="0" smtClean="0"/>
              <a:t> Its effects are numerous; induce metabolic changes, disorders, disabilities, genetic damage, chronic diseases, cancer, and the abnormal birth of human beings which are also common to plants and animals.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Textile Waste Characteristics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t>
            </a:r>
            <a:r>
              <a:rPr lang="en-US" dirty="0" err="1" smtClean="0"/>
              <a:t>pollutional</a:t>
            </a:r>
            <a:r>
              <a:rPr lang="en-US" dirty="0" smtClean="0"/>
              <a:t> </a:t>
            </a:r>
            <a:r>
              <a:rPr lang="en-US" dirty="0" err="1" smtClean="0"/>
              <a:t>characterisitcs</a:t>
            </a:r>
            <a:r>
              <a:rPr lang="en-US" dirty="0" smtClean="0"/>
              <a:t> of textile wastes differ widely among various segments of the industry, and each type of waste presents a special treatment problem. </a:t>
            </a:r>
          </a:p>
          <a:p>
            <a:pPr algn="just"/>
            <a:r>
              <a:rPr lang="en-US" dirty="0" smtClean="0"/>
              <a:t>Organic substances such as dyes, starches, and detergents in textile waste undergo chemical and biological changes which consume dissolved oxygen from the receiving stream and so destroy fish life. </a:t>
            </a:r>
          </a:p>
          <a:p>
            <a:pPr algn="just"/>
            <a:r>
              <a:rPr lang="en-US" dirty="0" smtClean="0"/>
              <a:t>Such organics are to be removed to prevent septic conditions and obnoxious </a:t>
            </a:r>
            <a:r>
              <a:rPr lang="en-US" dirty="0" err="1" smtClean="0"/>
              <a:t>odours</a:t>
            </a:r>
            <a:r>
              <a:rPr lang="en-US" dirty="0" smtClean="0"/>
              <a:t>, and to avoid rendering the stream waters unsuitable for municipal, industrial, agricultural and residential use.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High concentrations of soluble inorganic salts may make the stream unsuitable for industrial and municipal use, and may have a corrosive effect on boats and other structures. </a:t>
            </a:r>
          </a:p>
          <a:p>
            <a:pPr algn="just"/>
            <a:r>
              <a:rPr lang="en-US" dirty="0" smtClean="0"/>
              <a:t>Metals such as chromium and zinc are toxic to aquatic life, and should be removed before discharge.</a:t>
            </a:r>
          </a:p>
          <a:p>
            <a:pPr algn="just"/>
            <a:r>
              <a:rPr lang="en-US" dirty="0" smtClean="0"/>
              <a:t> </a:t>
            </a:r>
            <a:r>
              <a:rPr lang="en-US" dirty="0" err="1" smtClean="0"/>
              <a:t>Colours</a:t>
            </a:r>
            <a:r>
              <a:rPr lang="en-US" dirty="0" smtClean="0"/>
              <a:t> from dyes vary and, although not toxic, are esthetically objectionable particularly in drinking and recreational waters. </a:t>
            </a:r>
          </a:p>
          <a:p>
            <a:pPr algn="just"/>
            <a:r>
              <a:rPr lang="en-US" dirty="0" smtClean="0"/>
              <a:t>Certain carrier chemicals used in dyeing, such as phenols, may add tastes and </a:t>
            </a:r>
            <a:r>
              <a:rPr lang="en-US" dirty="0" err="1" smtClean="0"/>
              <a:t>odours</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Effects/Problems of liquid waste from textile industry</a:t>
            </a:r>
            <a:endParaRPr lang="en-US" dirty="0"/>
          </a:p>
        </p:txBody>
      </p:sp>
      <p:sp>
        <p:nvSpPr>
          <p:cNvPr id="3" name="Content Placeholder 2"/>
          <p:cNvSpPr>
            <a:spLocks noGrp="1"/>
          </p:cNvSpPr>
          <p:nvPr>
            <p:ph idx="1"/>
          </p:nvPr>
        </p:nvSpPr>
        <p:spPr/>
        <p:txBody>
          <a:bodyPr/>
          <a:lstStyle/>
          <a:p>
            <a:pPr algn="just"/>
            <a:r>
              <a:rPr lang="en-US" dirty="0" smtClean="0"/>
              <a:t>Textile industry effluents are a major source of water pollution because of dyes, detergents, and other contaminants present in the wastewater undergo chemical and biological changes, consume dissolved oxygen, destroy aquatic life, and pose a threat to human health as many of these contaminants are highly toxic in nature.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dirty="0" smtClean="0"/>
              <a:t>Textile chemical processing is using more than 8000 chemicals to make readymade garments. </a:t>
            </a:r>
          </a:p>
          <a:p>
            <a:pPr algn="just"/>
            <a:r>
              <a:rPr lang="en-US" dirty="0" smtClean="0"/>
              <a:t>The large volumes of wastewater generated also contain a wide variety of hazardous and toxic chemicals used throughout processing, which persists in the environment. </a:t>
            </a:r>
          </a:p>
          <a:p>
            <a:pPr algn="just"/>
            <a:r>
              <a:rPr lang="en-US" dirty="0" smtClean="0"/>
              <a:t>Among the various processes, coloration is the major source of pollution in the textiles; it contains dyes, dyeing additives, and other chemicals. </a:t>
            </a:r>
          </a:p>
          <a:p>
            <a:pPr algn="just"/>
            <a:r>
              <a:rPr lang="en-US" dirty="0" smtClean="0"/>
              <a:t>Obviously, dyes contain heavy metals which are highly toxic. </a:t>
            </a:r>
          </a:p>
          <a:p>
            <a:pPr algn="just"/>
            <a:r>
              <a:rPr lang="en-US" dirty="0" smtClean="0"/>
              <a:t>These pollutants are aquatic toxicity, which includes various toxic elements such as salts, surfactants, ionic metals and their complexes, formaldehyde, toxic organic chemicals, biocides and toxic anions, detergents, emulsifiers, and dispersants.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r>
              <a:rPr lang="en-US" dirty="0" smtClean="0"/>
              <a:t>Therefore, </a:t>
            </a:r>
            <a:r>
              <a:rPr lang="en-US" b="1" u="sng" dirty="0" smtClean="0">
                <a:hlinkClick r:id="rId2"/>
              </a:rPr>
              <a:t>wastewater from the textile industry</a:t>
            </a:r>
            <a:r>
              <a:rPr lang="en-US" dirty="0" smtClean="0"/>
              <a:t> is highly polluted and dangerous, especially when it gets mixed with other chemicals and disposed of untreated. </a:t>
            </a:r>
          </a:p>
          <a:p>
            <a:pPr algn="just"/>
            <a:r>
              <a:rPr lang="en-US" dirty="0" smtClean="0"/>
              <a:t>The characteristics of the wastewater from this industry are high pH, biological oxygen demand (BOD), chemical oxygen demand (COD), high concentrations of total dissolved solids (TDS), suspended solids (SS), chlorides, sulfates, and phenols. </a:t>
            </a:r>
          </a:p>
          <a:p>
            <a:pPr algn="just"/>
            <a:r>
              <a:rPr lang="en-US" dirty="0" smtClean="0"/>
              <a:t>Most of these chemicals and dyes are not readily biodegradable and they cause severe health and environmental issues.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Dyeing effluents contain several types of pollutants, such as dispersants, leveling agents, salts, carriers, acids, alkali, and various dyes; wastewater quality is variable and depends on the kind of process that generates the effluent. </a:t>
            </a:r>
          </a:p>
          <a:p>
            <a:pPr algn="just"/>
            <a:r>
              <a:rPr lang="en-US" dirty="0" smtClean="0"/>
              <a:t>Most environmental concern relates to the effluents of the dyeing and finishing processes that contain a variety of contaminations of higher concentration of chemical oxygen demand (COD), biological oxygen demand (BOD), suspended solids, organic nitrogen, and some heavy metals. </a:t>
            </a:r>
          </a:p>
          <a:p>
            <a:pPr algn="just"/>
            <a:r>
              <a:rPr lang="en-US" dirty="0" smtClean="0"/>
              <a:t>Color is usually noticeable at dye concentrations above 1 mg/L and has been reported in effluent from </a:t>
            </a:r>
            <a:r>
              <a:rPr lang="en-US" b="1" dirty="0" smtClean="0">
                <a:hlinkClick r:id="rId2"/>
              </a:rPr>
              <a:t>textile manufacturing</a:t>
            </a:r>
            <a:r>
              <a:rPr lang="en-US" dirty="0" smtClean="0"/>
              <a:t> at exceeding concentrations mainly because 10-15% of the dye is lost into wastewater during the dyeing processes.</a:t>
            </a:r>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Treatment methods of liquid waste from textile industry</a:t>
            </a:r>
            <a:endParaRPr lang="en-US" dirty="0"/>
          </a:p>
        </p:txBody>
      </p:sp>
      <p:sp>
        <p:nvSpPr>
          <p:cNvPr id="3" name="Content Placeholder 2"/>
          <p:cNvSpPr>
            <a:spLocks noGrp="1"/>
          </p:cNvSpPr>
          <p:nvPr>
            <p:ph idx="1"/>
          </p:nvPr>
        </p:nvSpPr>
        <p:spPr/>
        <p:txBody>
          <a:bodyPr/>
          <a:lstStyle/>
          <a:p>
            <a:pPr>
              <a:buNone/>
            </a:pPr>
            <a:r>
              <a:rPr lang="en-US" dirty="0" smtClean="0"/>
              <a:t>The wastes may be treated in various ways and the best combination of methods differs from plant to plant.</a:t>
            </a:r>
          </a:p>
          <a:p>
            <a:pPr marL="514350" indent="-514350">
              <a:buAutoNum type="alphaUcParenBoth"/>
            </a:pPr>
            <a:r>
              <a:rPr lang="en-US" b="1" dirty="0" smtClean="0"/>
              <a:t>Physical and Chemical Methods</a:t>
            </a:r>
          </a:p>
          <a:p>
            <a:pPr marL="514350" indent="-514350">
              <a:buNone/>
            </a:pPr>
            <a:r>
              <a:rPr lang="en-US" b="1" i="1" dirty="0" smtClean="0"/>
              <a:t>(</a:t>
            </a:r>
            <a:r>
              <a:rPr lang="en-US" b="1" i="1" dirty="0" err="1" smtClean="0"/>
              <a:t>i</a:t>
            </a:r>
            <a:r>
              <a:rPr lang="en-US" b="1" i="1" dirty="0" smtClean="0"/>
              <a:t>) Segregation: The segregation of wastes for separate and special treatment depends</a:t>
            </a:r>
          </a:p>
          <a:p>
            <a:pPr marL="514350" indent="-514350">
              <a:buNone/>
            </a:pPr>
            <a:r>
              <a:rPr lang="en-US" dirty="0" smtClean="0"/>
              <a:t>on the following:</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 the characteristics of individual wastes and the stream requirements.</a:t>
            </a:r>
          </a:p>
          <a:p>
            <a:pPr algn="just"/>
            <a:r>
              <a:rPr lang="en-US" dirty="0" smtClean="0"/>
              <a:t>the cost of in-plant changes such as piping and sewers.</a:t>
            </a:r>
          </a:p>
          <a:p>
            <a:pPr algn="just"/>
            <a:r>
              <a:rPr lang="en-US" dirty="0" smtClean="0"/>
              <a:t>the benefits gained if weak effluent can be discharged untreated to the stream.</a:t>
            </a:r>
          </a:p>
          <a:p>
            <a:pPr algn="just"/>
            <a:r>
              <a:rPr lang="en-US" dirty="0" smtClean="0"/>
              <a:t>the cost of having skilled workers to </a:t>
            </a:r>
            <a:r>
              <a:rPr lang="en-US" dirty="0" err="1" smtClean="0"/>
              <a:t>minimise</a:t>
            </a:r>
            <a:r>
              <a:rPr lang="en-US" dirty="0" smtClean="0"/>
              <a:t> human errors.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a:t>
            </a:r>
            <a:r>
              <a:rPr lang="en-US" b="1" i="1" dirty="0" smtClean="0"/>
              <a:t>ii) </a:t>
            </a:r>
            <a:r>
              <a:rPr lang="en-US" b="1" i="1" dirty="0" err="1" smtClean="0"/>
              <a:t>Lagooning</a:t>
            </a:r>
            <a:r>
              <a:rPr lang="en-US" b="1" i="1" dirty="0" smtClean="0"/>
              <a:t> and Storage: </a:t>
            </a:r>
          </a:p>
          <a:p>
            <a:pPr algn="just"/>
            <a:r>
              <a:rPr lang="en-US" b="1" i="1" dirty="0" err="1" smtClean="0"/>
              <a:t>Equalisation</a:t>
            </a:r>
            <a:r>
              <a:rPr lang="en-US" b="1" i="1" dirty="0" smtClean="0"/>
              <a:t> eliminates variation in flows and pollution </a:t>
            </a:r>
            <a:r>
              <a:rPr lang="en-US" dirty="0" smtClean="0"/>
              <a:t>load, and is accomplished by storage, as in a lagoon. </a:t>
            </a:r>
          </a:p>
          <a:p>
            <a:pPr algn="just"/>
            <a:r>
              <a:rPr lang="en-US" dirty="0" smtClean="0"/>
              <a:t>Proper maintenance of lagoons is necessary to avoid </a:t>
            </a:r>
            <a:r>
              <a:rPr lang="en-US" dirty="0" err="1" smtClean="0"/>
              <a:t>odours</a:t>
            </a:r>
            <a:r>
              <a:rPr lang="en-US" dirty="0" smtClean="0"/>
              <a:t>. </a:t>
            </a:r>
          </a:p>
          <a:p>
            <a:pPr algn="just"/>
            <a:r>
              <a:rPr lang="en-US" dirty="0" smtClean="0"/>
              <a:t>Aeration helps to reduce </a:t>
            </a:r>
            <a:r>
              <a:rPr lang="en-US" dirty="0" err="1" smtClean="0"/>
              <a:t>odours</a:t>
            </a:r>
            <a:r>
              <a:rPr lang="en-US" dirty="0" smtClean="0"/>
              <a:t> and other </a:t>
            </a:r>
            <a:r>
              <a:rPr lang="en-US" dirty="0" err="1" smtClean="0"/>
              <a:t>pollutional</a:t>
            </a:r>
            <a:r>
              <a:rPr lang="en-US" dirty="0" smtClean="0"/>
              <a:t> characteristics. </a:t>
            </a:r>
          </a:p>
          <a:p>
            <a:pPr algn="just"/>
            <a:r>
              <a:rPr lang="en-US" dirty="0" err="1" smtClean="0"/>
              <a:t>Lagooning</a:t>
            </a:r>
            <a:r>
              <a:rPr lang="en-US" dirty="0" smtClean="0"/>
              <a:t> with aeration after other </a:t>
            </a:r>
            <a:r>
              <a:rPr lang="en-US" dirty="0" err="1" smtClean="0"/>
              <a:t>biotreatment</a:t>
            </a:r>
            <a:r>
              <a:rPr lang="en-US" dirty="0" smtClean="0"/>
              <a:t> processes serves as a polishing treatment and accomplishes maximum pollution removal, usually above 95%.</a:t>
            </a:r>
          </a:p>
          <a:p>
            <a:pPr algn="just"/>
            <a:r>
              <a:rPr lang="en-US" dirty="0" smtClean="0"/>
              <a:t>Oxidation ponds, with and without aeration are the most effective type of lagoon.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92500" lnSpcReduction="20000"/>
          </a:bodyPr>
          <a:lstStyle/>
          <a:p>
            <a:pPr algn="just"/>
            <a:r>
              <a:rPr lang="en-US" dirty="0" smtClean="0"/>
              <a:t>Inorganic materials may render water unsuitable for use because of excess concentrations of soluble salts, and because insoluble salts precipitate and deposit on stream bottoms, blanketing aquatic life and even clogging streams. </a:t>
            </a:r>
          </a:p>
          <a:p>
            <a:pPr algn="just"/>
            <a:r>
              <a:rPr lang="en-US" dirty="0" smtClean="0"/>
              <a:t>The organic compounds may undergo a gradual chemical or biological change which removes oxygen from the water, resulting in a septic condition </a:t>
            </a:r>
            <a:r>
              <a:rPr lang="en-US" dirty="0" err="1" smtClean="0"/>
              <a:t>characterised</a:t>
            </a:r>
            <a:r>
              <a:rPr lang="en-US" dirty="0" smtClean="0"/>
              <a:t> by </a:t>
            </a:r>
            <a:r>
              <a:rPr lang="en-US" dirty="0" err="1" smtClean="0"/>
              <a:t>odours</a:t>
            </a:r>
            <a:r>
              <a:rPr lang="en-US" dirty="0" smtClean="0"/>
              <a:t>, gases, floating solids and a generally disagreeable appearance.</a:t>
            </a:r>
          </a:p>
          <a:p>
            <a:pPr algn="just"/>
            <a:r>
              <a:rPr lang="en-US" dirty="0" smtClean="0"/>
              <a:t> Metal salts may be toxic to animals, fish and other aquatic life.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b="1" i="1" dirty="0" smtClean="0"/>
              <a:t>(iii) Screening: </a:t>
            </a:r>
            <a:r>
              <a:rPr lang="en-US" i="1" dirty="0" smtClean="0"/>
              <a:t>Bar screens and rotating screens remove objectionable coarse solids </a:t>
            </a:r>
            <a:r>
              <a:rPr lang="en-US" dirty="0" smtClean="0"/>
              <a:t>from certain textile wastes containing fibers and trash.</a:t>
            </a:r>
          </a:p>
          <a:p>
            <a:pPr algn="just"/>
            <a:r>
              <a:rPr lang="en-US" b="1" i="1" dirty="0" smtClean="0"/>
              <a:t>(iv) Mechanical Filtration: </a:t>
            </a:r>
            <a:r>
              <a:rPr lang="en-US" i="1" dirty="0" smtClean="0"/>
              <a:t>Coke, ash, coal, rock, and sand filters are frequently used </a:t>
            </a:r>
            <a:r>
              <a:rPr lang="en-US" dirty="0" smtClean="0"/>
              <a:t>on highly polluted wastes as a secondary treatment, to polish the effluent to a high degree of clarity and usually to a BOD below 10 mg L-1.</a:t>
            </a:r>
          </a:p>
          <a:p>
            <a:pPr algn="just"/>
            <a:r>
              <a:rPr lang="en-US" b="1" i="1" dirty="0" smtClean="0"/>
              <a:t>(v) Pre-aeration and Post-aeration: </a:t>
            </a:r>
            <a:r>
              <a:rPr lang="en-US" i="1" dirty="0" smtClean="0"/>
              <a:t>Physical and chemical aeration by diffusion, </a:t>
            </a:r>
            <a:r>
              <a:rPr lang="en-US" dirty="0" smtClean="0"/>
              <a:t>spraying or cascading provides oxygen and prevents anaerobic decomposition to control </a:t>
            </a:r>
            <a:r>
              <a:rPr lang="en-US" dirty="0" err="1" smtClean="0"/>
              <a:t>malodourous</a:t>
            </a:r>
            <a:r>
              <a:rPr lang="en-US" dirty="0" smtClean="0"/>
              <a:t> gases.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r>
              <a:rPr lang="en-US" sz="2400" b="1" i="1" dirty="0" smtClean="0"/>
              <a:t>(vi) </a:t>
            </a:r>
            <a:r>
              <a:rPr lang="en-US" sz="2400" b="1" i="1" dirty="0" err="1" smtClean="0"/>
              <a:t>Neutralisation</a:t>
            </a:r>
            <a:r>
              <a:rPr lang="en-US" sz="2400" b="1" i="1" dirty="0" smtClean="0"/>
              <a:t>: </a:t>
            </a:r>
            <a:r>
              <a:rPr lang="en-US" sz="2400" b="1" i="1" dirty="0" err="1" smtClean="0"/>
              <a:t>Neutralisation</a:t>
            </a:r>
            <a:r>
              <a:rPr lang="en-US" sz="2400" b="1" i="1" dirty="0" smtClean="0"/>
              <a:t> of wastewater is required to adjust its pH according </a:t>
            </a:r>
            <a:r>
              <a:rPr lang="en-US" sz="2400" dirty="0" smtClean="0"/>
              <a:t>to the pH limits required for the receiving streams, or to adjust the waste to pH less than 10.0 for biological treatment in conventional processes.</a:t>
            </a:r>
          </a:p>
          <a:p>
            <a:pPr algn="just"/>
            <a:r>
              <a:rPr lang="en-US" sz="2400" b="1" i="1" dirty="0" smtClean="0"/>
              <a:t>(vii) Chemical Precipitation: Good results are obtained either by chemical </a:t>
            </a:r>
            <a:r>
              <a:rPr lang="en-US" sz="2400" dirty="0" smtClean="0"/>
              <a:t>precipitation alone or by chemical precipitation in combination with </a:t>
            </a:r>
            <a:r>
              <a:rPr lang="en-US" sz="2400" dirty="0" err="1" smtClean="0"/>
              <a:t>lagooning</a:t>
            </a:r>
            <a:r>
              <a:rPr lang="en-US" sz="2400" dirty="0" smtClean="0"/>
              <a:t>. The cost of treatment is, however, higher than that done by biological methods.</a:t>
            </a:r>
          </a:p>
          <a:p>
            <a:pPr algn="just"/>
            <a:r>
              <a:rPr lang="en-US" sz="2400" b="1" i="1" dirty="0" smtClean="0"/>
              <a:t>(viii) Chemical Oxidation: Certain wastewaters containing dyes and auxiliary </a:t>
            </a:r>
            <a:r>
              <a:rPr lang="en-US" sz="2400" dirty="0" smtClean="0"/>
              <a:t>chemicals are reducing in character. These should be segregated and </a:t>
            </a:r>
            <a:r>
              <a:rPr lang="en-US" sz="2400" dirty="0" err="1" smtClean="0"/>
              <a:t>oxidised</a:t>
            </a:r>
            <a:r>
              <a:rPr lang="en-US" sz="2400" dirty="0" smtClean="0"/>
              <a:t> with air or chlorine before they are mixed with other plant wastes for further treatment. Chlorine </a:t>
            </a:r>
            <a:r>
              <a:rPr lang="en-US" sz="2400" dirty="0" err="1" smtClean="0"/>
              <a:t>oxidises</a:t>
            </a:r>
            <a:r>
              <a:rPr lang="en-US" sz="2400" dirty="0" smtClean="0"/>
              <a:t> reducing compounds and is also used in final treatment to reduce the bacteria count.</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Biological Oxidation Methods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Biological methods for removing pollutants </a:t>
            </a:r>
            <a:r>
              <a:rPr lang="en-US" dirty="0" err="1" smtClean="0"/>
              <a:t>utilise</a:t>
            </a:r>
            <a:r>
              <a:rPr lang="en-US" dirty="0" smtClean="0"/>
              <a:t> natural processes involving bacteria and other microorganisms for oxidation of the organic wastes to produce a satisfactory effluent. </a:t>
            </a:r>
          </a:p>
          <a:p>
            <a:pPr algn="just"/>
            <a:r>
              <a:rPr lang="en-US" dirty="0" smtClean="0"/>
              <a:t>Certain textile wastes free from toxic substances may be treated biologically because of their high nutrient content of nitrogen and phosphorus.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dirty="0" smtClean="0"/>
              <a:t>(</a:t>
            </a:r>
            <a:r>
              <a:rPr lang="en-US" b="1" i="1" dirty="0" err="1" smtClean="0"/>
              <a:t>i</a:t>
            </a:r>
            <a:r>
              <a:rPr lang="en-US" b="1" i="1" dirty="0" smtClean="0"/>
              <a:t>) The trickling filter process: </a:t>
            </a:r>
          </a:p>
          <a:p>
            <a:pPr algn="just"/>
            <a:r>
              <a:rPr lang="en-US" i="1" dirty="0" smtClean="0"/>
              <a:t>This removes a large part of the organic pollution, and </a:t>
            </a:r>
            <a:r>
              <a:rPr lang="en-US" dirty="0" smtClean="0"/>
              <a:t>the effluent can usually be discharged to a stream after final settling. </a:t>
            </a:r>
          </a:p>
          <a:p>
            <a:pPr algn="just"/>
            <a:r>
              <a:rPr lang="en-US" dirty="0" smtClean="0"/>
              <a:t>Other approach for treating textile wastes more economically is the use of plastic media in the filters, followed by oxidation ponds for polishing.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Trickling filter treatment of sewage and textile waste averages about 75% removal of BOD. More efficient operation can be obtained by recirculation of part of the treated effluent or by treating through 2 stages of filters in series.</a:t>
            </a:r>
          </a:p>
          <a:p>
            <a:pPr algn="just"/>
            <a:r>
              <a:rPr lang="en-US" dirty="0" smtClean="0"/>
              <a:t> Trickling filters may also be used as a unique method to reduce the high alkali content of textile wastes of pH 12 or above, prior to activated sludge treatment.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buNone/>
            </a:pPr>
            <a:r>
              <a:rPr lang="en-US" b="1" i="1" dirty="0" smtClean="0"/>
              <a:t>(ii) The activated sludge process: </a:t>
            </a:r>
          </a:p>
          <a:p>
            <a:pPr algn="just"/>
            <a:r>
              <a:rPr lang="en-US" i="1" dirty="0" smtClean="0"/>
              <a:t>This treatment is very efficient and removes </a:t>
            </a:r>
            <a:r>
              <a:rPr lang="en-US" i="1" dirty="0" err="1" smtClean="0"/>
              <a:t>upto</a:t>
            </a:r>
            <a:r>
              <a:rPr lang="en-US" i="1" dirty="0" smtClean="0"/>
              <a:t> </a:t>
            </a:r>
            <a:r>
              <a:rPr lang="en-US" dirty="0" smtClean="0"/>
              <a:t>95% of the BOD resulting in a clear, stable effluent from normal wastes. </a:t>
            </a:r>
          </a:p>
          <a:p>
            <a:pPr algn="just"/>
            <a:r>
              <a:rPr lang="en-US" dirty="0" smtClean="0"/>
              <a:t>The activated sludge process is more sensitive than trickling filters to changes in pH and to shock loads.</a:t>
            </a:r>
          </a:p>
          <a:p>
            <a:pPr algn="just"/>
            <a:r>
              <a:rPr lang="en-US" dirty="0" smtClean="0"/>
              <a:t> It costs less to construct and requires little space. Sludge disposal must be provided.</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smtClean="0"/>
              <a:t>Total oxidation, extended aeration, prolonged aeration, indigenous respiration, and other activated sludge variations with greatly increased aeration periods are being used more extensively in treating textile waste because of their simplicity and low construction and operating costs. </a:t>
            </a:r>
          </a:p>
          <a:p>
            <a:pPr algn="just"/>
            <a:r>
              <a:rPr lang="en-US" dirty="0" smtClean="0"/>
              <a:t>The process involves aerating seeded wastes from 12 to 72 hours, until the organic matter is nearly or totally </a:t>
            </a:r>
            <a:r>
              <a:rPr lang="en-US" dirty="0" err="1" smtClean="0"/>
              <a:t>oxidised</a:t>
            </a:r>
            <a:r>
              <a:rPr lang="en-US" dirty="0" smtClean="0"/>
              <a:t>, then discharging to the stream.</a:t>
            </a:r>
          </a:p>
          <a:p>
            <a:pPr algn="just"/>
            <a:r>
              <a:rPr lang="en-US" dirty="0" smtClean="0"/>
              <a:t> Primary settling and sludge digestion and disposal may be eliminated.</a:t>
            </a:r>
          </a:p>
          <a:p>
            <a:pPr algn="just"/>
            <a:r>
              <a:rPr lang="en-US" dirty="0" smtClean="0"/>
              <a:t> The effluent is usually settled, however, the sludge returned to the aeration tank for further oxidation.</a:t>
            </a:r>
          </a:p>
          <a:p>
            <a:pPr algn="just"/>
            <a:r>
              <a:rPr lang="en-US" dirty="0" smtClean="0"/>
              <a:t> The method of aeration is optional, and either mechanical agitation or diffused air can be used advantageously to obtain efficiency and economy.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Prolonged </a:t>
            </a:r>
            <a:r>
              <a:rPr lang="en-US" b="1" dirty="0" err="1" smtClean="0"/>
              <a:t>Bioaeration</a:t>
            </a:r>
            <a:r>
              <a:rPr lang="en-US" b="1" dirty="0" smtClean="0"/>
              <a:t> Process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2506409"/>
            <a:ext cx="8229600" cy="271354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85000" lnSpcReduction="10000"/>
          </a:bodyPr>
          <a:lstStyle/>
          <a:p>
            <a:pPr>
              <a:buNone/>
            </a:pPr>
            <a:r>
              <a:rPr lang="en-US" b="1" i="1" dirty="0" smtClean="0"/>
              <a:t>(iii) Oxidation </a:t>
            </a:r>
            <a:r>
              <a:rPr lang="en-US" b="1" i="1" dirty="0" err="1" smtClean="0"/>
              <a:t>ponding</a:t>
            </a:r>
            <a:r>
              <a:rPr lang="en-US" b="1" i="1" dirty="0" smtClean="0"/>
              <a:t> : </a:t>
            </a:r>
          </a:p>
          <a:p>
            <a:pPr algn="just"/>
            <a:r>
              <a:rPr lang="en-US" i="1" dirty="0" smtClean="0"/>
              <a:t>It is perhaps the cheapest method for reducing the pollution </a:t>
            </a:r>
            <a:r>
              <a:rPr lang="en-US" dirty="0" smtClean="0"/>
              <a:t>load in textile waste, if land is available. Wastewater flows through a shallow pond, usually about 1.5 m deep if colorless, and 1 m deep if dye wastes are present, with </a:t>
            </a:r>
            <a:r>
              <a:rPr lang="en-US" dirty="0" err="1" smtClean="0"/>
              <a:t>upto</a:t>
            </a:r>
            <a:r>
              <a:rPr lang="en-US" dirty="0" smtClean="0"/>
              <a:t> 30 days retention time and a BOD loading of about 20 kg per acre per day. </a:t>
            </a:r>
          </a:p>
          <a:p>
            <a:pPr algn="just"/>
            <a:r>
              <a:rPr lang="en-US" dirty="0" smtClean="0"/>
              <a:t>BOD loadings can range </a:t>
            </a:r>
            <a:r>
              <a:rPr lang="en-US" dirty="0" err="1" smtClean="0"/>
              <a:t>upto</a:t>
            </a:r>
            <a:r>
              <a:rPr lang="en-US" dirty="0" smtClean="0"/>
              <a:t> 40 kg or more if the waste has been biologically pretreated and seeded. </a:t>
            </a:r>
          </a:p>
          <a:p>
            <a:pPr algn="just"/>
            <a:r>
              <a:rPr lang="en-US" dirty="0" smtClean="0"/>
              <a:t>Oxygen from air and from algae production feeds the active organisms which </a:t>
            </a:r>
            <a:r>
              <a:rPr lang="en-US" dirty="0" err="1" smtClean="0"/>
              <a:t>stabilise</a:t>
            </a:r>
            <a:r>
              <a:rPr lang="en-US" dirty="0" smtClean="0"/>
              <a:t> the organic matter. Recirculation may be used to prevent anaerobic conditions.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Finally, we can say that each plant needs to study its own possible treatment methods</a:t>
            </a:r>
          </a:p>
          <a:p>
            <a:r>
              <a:rPr lang="en-US" dirty="0" smtClean="0"/>
              <a:t>to obtain the best treatment at the lowest cost. This involves the setting up of a pilot</a:t>
            </a:r>
          </a:p>
          <a:p>
            <a:r>
              <a:rPr lang="en-US" dirty="0" smtClean="0"/>
              <a:t>plant. It is desirable to consider all of the treatment methods mentioned above,</a:t>
            </a:r>
          </a:p>
          <a:p>
            <a:r>
              <a:rPr lang="en-US" dirty="0" smtClean="0"/>
              <a:t>particularly prolonged </a:t>
            </a:r>
            <a:r>
              <a:rPr lang="en-US" dirty="0" err="1" smtClean="0"/>
              <a:t>bioaeration</a:t>
            </a:r>
            <a:r>
              <a:rPr lang="en-US" dirty="0" smtClean="0"/>
              <a:t> and oxidation </a:t>
            </a:r>
            <a:r>
              <a:rPr lang="en-US" dirty="0" err="1" smtClean="0"/>
              <a:t>ponding</a:t>
            </a:r>
            <a:r>
              <a:rPr lang="en-US" dirty="0" smtClean="0"/>
              <a:t> processes. Trickling filters,</a:t>
            </a:r>
          </a:p>
          <a:p>
            <a:r>
              <a:rPr lang="en-US" dirty="0" smtClean="0"/>
              <a:t>especially the plastic type followed by polishing in oxidation ponds have been observed</a:t>
            </a:r>
          </a:p>
          <a:p>
            <a:r>
              <a:rPr lang="en-US" dirty="0" smtClean="0"/>
              <a:t>to be effective in the treatment of textile wastes.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All fibers used in the textile industry are either </a:t>
            </a:r>
            <a:r>
              <a:rPr lang="en-US" b="1" dirty="0" smtClean="0"/>
              <a:t>natural or manufactured. </a:t>
            </a:r>
          </a:p>
          <a:p>
            <a:pPr algn="just"/>
            <a:r>
              <a:rPr lang="en-US" b="1" dirty="0" smtClean="0"/>
              <a:t>The </a:t>
            </a:r>
            <a:r>
              <a:rPr lang="en-US" b="1" i="1" dirty="0" smtClean="0"/>
              <a:t>natural </a:t>
            </a:r>
            <a:r>
              <a:rPr lang="en-US" dirty="0" smtClean="0"/>
              <a:t>fibers can be further subdivided into </a:t>
            </a:r>
            <a:r>
              <a:rPr lang="en-US" i="1" dirty="0" smtClean="0"/>
              <a:t>animal and vegetable fibers and the manufactured fibers are divided into regenerated and synthetic fibers.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pPr>
              <a:buNone/>
            </a:pPr>
            <a:r>
              <a:rPr lang="en-US" sz="5400" dirty="0" smtClean="0"/>
              <a:t>PAPER AND PULP INDUSTRIES</a:t>
            </a:r>
            <a:endParaRPr lang="en-US" sz="5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Manufacturing process and origin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Papers are made with the pulp of the woods, which is an Eco-friendly product.</a:t>
            </a:r>
          </a:p>
          <a:p>
            <a:pPr>
              <a:buNone/>
            </a:pPr>
            <a:r>
              <a:rPr lang="en-US" b="1" dirty="0" smtClean="0"/>
              <a:t>Paper is made through the following processes:</a:t>
            </a:r>
            <a:endParaRPr lang="en-US" dirty="0" smtClean="0"/>
          </a:p>
          <a:p>
            <a:r>
              <a:rPr lang="en-US" dirty="0" smtClean="0"/>
              <a:t>1) Pulping procedure will be done to separate and clean the fibers</a:t>
            </a:r>
          </a:p>
          <a:p>
            <a:r>
              <a:rPr lang="en-US" dirty="0" smtClean="0"/>
              <a:t>2) Refining procedure will be followed after pulping processes</a:t>
            </a:r>
          </a:p>
          <a:p>
            <a:r>
              <a:rPr lang="en-US" dirty="0" smtClean="0"/>
              <a:t>3) Dilution process to form a thin fiber mixture</a:t>
            </a:r>
          </a:p>
          <a:p>
            <a:r>
              <a:rPr lang="en-US" dirty="0" smtClean="0"/>
              <a:t>4) Formation of fibers on a thin screened</a:t>
            </a:r>
          </a:p>
          <a:p>
            <a:r>
              <a:rPr lang="en-US" dirty="0" smtClean="0"/>
              <a:t>5) Pressurization to enhance the materials density</a:t>
            </a:r>
          </a:p>
          <a:p>
            <a:r>
              <a:rPr lang="en-US" dirty="0" smtClean="0"/>
              <a:t>6) Drying to eliminate the density of materials</a:t>
            </a:r>
          </a:p>
          <a:p>
            <a:r>
              <a:rPr lang="en-US" dirty="0" smtClean="0"/>
              <a:t>7) Finishing procedure to provide a suitable surface for </a:t>
            </a:r>
            <a:r>
              <a:rPr lang="en-US" dirty="0" err="1" smtClean="0"/>
              <a:t>usgae</a:t>
            </a:r>
            <a:endParaRPr lang="en-US" dirty="0" smtClean="0"/>
          </a:p>
          <a:p>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Pulp and paper are made from cellulosic fibers and other plant materials. </a:t>
            </a:r>
          </a:p>
          <a:p>
            <a:pPr algn="just"/>
            <a:r>
              <a:rPr lang="en-US" dirty="0" smtClean="0"/>
              <a:t>Some  synthetic materials may be used to impart special qualities to the finished product. </a:t>
            </a:r>
          </a:p>
          <a:p>
            <a:pPr algn="just"/>
            <a:r>
              <a:rPr lang="en-US" dirty="0" smtClean="0"/>
              <a:t>Paper is made from wood fibers, but rags, flax, cotton linters, and </a:t>
            </a:r>
            <a:r>
              <a:rPr lang="en-US" dirty="0" err="1" smtClean="0"/>
              <a:t>bagasse</a:t>
            </a:r>
            <a:r>
              <a:rPr lang="en-US" dirty="0" smtClean="0"/>
              <a:t> (sugar cane residues) are also used in some papers. </a:t>
            </a:r>
          </a:p>
          <a:p>
            <a:pPr algn="just"/>
            <a:r>
              <a:rPr lang="en-US" dirty="0" smtClean="0"/>
              <a:t>Used paper is also recycled, and after purifying and sometimes deinking, it is often blended with virgin fibers and reformed again into paper.</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dirty="0" smtClean="0"/>
              <a:t>The pulping process is aimed at removing lignin without loosing fiber strength, thereby freeing the fibers and removing impurities that cause discoloration and possible future disintegration of the paper.</a:t>
            </a:r>
          </a:p>
          <a:p>
            <a:pPr algn="just"/>
            <a:r>
              <a:rPr lang="en-US" dirty="0" smtClean="0"/>
              <a:t>Several extractives such as waxes, oleoresins are contained in wood but they do not contribute to its strength properties; these too are removed during the pulping process.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The fiber extracted from any plant can be used for paper. However, the strength and quality of fiber, and other factors complicate the pulping process.</a:t>
            </a:r>
          </a:p>
          <a:p>
            <a:pPr algn="just"/>
            <a:r>
              <a:rPr lang="en-US" dirty="0" smtClean="0"/>
              <a:t> In general, the softwoods (e.g., pines, firs, and spruces) yield long and strong fibers that contribute strength to paper and they are used for boxes and packaging.</a:t>
            </a:r>
          </a:p>
          <a:p>
            <a:pPr algn="just"/>
            <a:r>
              <a:rPr lang="en-US" dirty="0" smtClean="0"/>
              <a:t>Hardwoods produce a weaker paper as they contain shorter fibers. Softwoods are smoother, transparent, and better suited for printing. </a:t>
            </a:r>
          </a:p>
          <a:p>
            <a:pPr algn="just"/>
            <a:r>
              <a:rPr lang="en-US" dirty="0" smtClean="0"/>
              <a:t>Softwoods and hardwoods are used for paper-making and are sometimes mixed to provide both strength and print ability to the finished product.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Steps involved in the Pulp and Papermaking Procedure: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Preparation of raw Material</a:t>
            </a:r>
            <a:endParaRPr lang="en-US" dirty="0" smtClean="0"/>
          </a:p>
          <a:p>
            <a:pPr algn="just"/>
            <a:r>
              <a:rPr lang="en-US" dirty="0" smtClean="0"/>
              <a:t>Wood that has been received at a pulp mill can be in different forms. It depends on the pulping process and the origin of the raw material. </a:t>
            </a:r>
          </a:p>
          <a:p>
            <a:pPr algn="just"/>
            <a:r>
              <a:rPr lang="en-US" dirty="0" smtClean="0"/>
              <a:t>It may be received as short logs and as chips. </a:t>
            </a:r>
          </a:p>
          <a:p>
            <a:pPr algn="just"/>
            <a:r>
              <a:rPr lang="en-US" dirty="0" smtClean="0"/>
              <a:t>If round wood is used, it is first debarked, usually by tumbling in large steel drums where wash water may be applied. </a:t>
            </a:r>
          </a:p>
          <a:p>
            <a:pPr algn="just"/>
            <a:r>
              <a:rPr lang="en-US" dirty="0" smtClean="0"/>
              <a:t>Those debarked wood bolts are then chipped in a chipper if the pulping process calls for chemical digestion. Chips are then screened for size, cleaned, and temporarily stored for further processing.</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b="1" dirty="0" smtClean="0"/>
              <a:t>Separation of Fiber</a:t>
            </a:r>
            <a:endParaRPr lang="en-US" dirty="0" smtClean="0"/>
          </a:p>
          <a:p>
            <a:pPr algn="just"/>
            <a:r>
              <a:rPr lang="en-US" dirty="0" smtClean="0"/>
              <a:t>In the fiber separation stage, several pulping technologies will be diverged. The chips are kept into a large pressure cooker (digester), into which is added the appropriate chemicals in </a:t>
            </a:r>
            <a:r>
              <a:rPr lang="en-US" dirty="0" err="1" smtClean="0"/>
              <a:t>kraft</a:t>
            </a:r>
            <a:r>
              <a:rPr lang="en-US" dirty="0" smtClean="0"/>
              <a:t> chemical pulping.</a:t>
            </a:r>
          </a:p>
          <a:p>
            <a:pPr algn="just"/>
            <a:r>
              <a:rPr lang="en-US" dirty="0" smtClean="0"/>
              <a:t>The chips are then digested with steam at specific temperatures to separate the fibers and partially dissolve the lignin and other extractives. </a:t>
            </a:r>
          </a:p>
          <a:p>
            <a:pPr algn="just"/>
            <a:r>
              <a:rPr lang="en-US" dirty="0" smtClean="0"/>
              <a:t>After the digestion process, the cooked pulp is discharged into a pressure vessel. Here the steam and volatile materials are </a:t>
            </a:r>
            <a:r>
              <a:rPr lang="en-US" dirty="0" err="1" smtClean="0"/>
              <a:t>tubed</a:t>
            </a:r>
            <a:r>
              <a:rPr lang="en-US" dirty="0" smtClean="0"/>
              <a:t> off. After that, this cooked pulp is returned to the chemical recovery cycle.  </a:t>
            </a:r>
          </a:p>
          <a:p>
            <a:pPr algn="just"/>
            <a:r>
              <a:rPr lang="en-US" dirty="0" smtClean="0"/>
              <a:t>Debarked logs are forced against rotating stone grinding wheels in the stone ground-wood procedure. Refiner pulp and thermo-mechanical pulp are produced by chips. These chips are ground by passing them through rapidly rotating in both processes.</a:t>
            </a:r>
          </a:p>
          <a:p>
            <a:pPr algn="just"/>
            <a:r>
              <a:rPr lang="en-US" dirty="0" smtClean="0"/>
              <a:t>In the second stage after refining, the pulp is screened, cleaned, and most of the process water is removed in preparation for paper making.</a:t>
            </a:r>
          </a:p>
          <a:p>
            <a:pPr algn="just"/>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buNone/>
            </a:pPr>
            <a:r>
              <a:rPr lang="en-US" b="1" dirty="0" smtClean="0"/>
              <a:t>Bleaching Process</a:t>
            </a:r>
            <a:endParaRPr lang="en-US" dirty="0" smtClean="0"/>
          </a:p>
          <a:p>
            <a:pPr algn="just"/>
            <a:r>
              <a:rPr lang="en-US" dirty="0" smtClean="0"/>
              <a:t>Raw pulp contains an appreciable amount of lignin and other discoloration, it must be bleached to produce light colored or white papers preferred for many products. </a:t>
            </a:r>
          </a:p>
          <a:p>
            <a:pPr algn="just"/>
            <a:r>
              <a:rPr lang="en-US" dirty="0" smtClean="0"/>
              <a:t>Chemicals used for bleaching mechanical pulps selectively destroy coloring impurities but leave the lignin and cellulosic materials intact, These include sodium </a:t>
            </a:r>
            <a:r>
              <a:rPr lang="en-US" dirty="0" err="1" smtClean="0"/>
              <a:t>bisulfite</a:t>
            </a:r>
            <a:r>
              <a:rPr lang="en-US" dirty="0" smtClean="0"/>
              <a:t>, sodium or zinc hydrosulfite (no longer used in the United States), calcium or sodium hypochlorite, hydrogen or sodium peroxide, and the Sulfur Dioxide-</a:t>
            </a:r>
            <a:r>
              <a:rPr lang="en-US" dirty="0" err="1" smtClean="0"/>
              <a:t>Borol</a:t>
            </a:r>
            <a:r>
              <a:rPr lang="en-US" dirty="0" smtClean="0"/>
              <a:t> Process (a variation of the sodium hydrosulfite method).</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b="1" dirty="0" smtClean="0"/>
              <a:t>Papermaking Procedure</a:t>
            </a:r>
            <a:endParaRPr lang="en-US" dirty="0" smtClean="0"/>
          </a:p>
          <a:p>
            <a:r>
              <a:rPr lang="en-US" dirty="0" smtClean="0"/>
              <a:t>Bleached or unbleached pulp may be further refined to cut the fibers and roughen the surface of the fibers to enhance formation and bonding of the fibers as they enter the paper machine.</a:t>
            </a:r>
          </a:p>
          <a:p>
            <a:r>
              <a:rPr lang="en-US" dirty="0" smtClean="0"/>
              <a:t>Water is added to the pulp slurry to make a thin mixture normally containing less than 1 percent fiber. The dilute slurry is then cleaned in cyclone cleaners and screened in centrifugal screens before being fed into the ‘wet end’ of the paper-forming machine. The dilute stock passes through a head-box that distributes the fiber slurry uniformly over the width of the paper sheet to be formed.</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most common types of pulp produced are </a:t>
            </a:r>
            <a:r>
              <a:rPr lang="en-US" dirty="0" err="1" smtClean="0"/>
              <a:t>kraft</a:t>
            </a:r>
            <a:r>
              <a:rPr lang="en-US" dirty="0" smtClean="0"/>
              <a:t>, </a:t>
            </a:r>
            <a:r>
              <a:rPr lang="en-US" dirty="0" err="1" smtClean="0"/>
              <a:t>sulphite</a:t>
            </a:r>
            <a:r>
              <a:rPr lang="en-US" dirty="0" smtClean="0"/>
              <a:t>, neutral </a:t>
            </a:r>
            <a:r>
              <a:rPr lang="en-US" dirty="0" err="1" smtClean="0"/>
              <a:t>sulphite</a:t>
            </a:r>
            <a:r>
              <a:rPr lang="en-US" dirty="0" smtClean="0"/>
              <a:t>, </a:t>
            </a:r>
            <a:r>
              <a:rPr lang="en-US" dirty="0" err="1" smtClean="0"/>
              <a:t>semichemical</a:t>
            </a:r>
            <a:r>
              <a:rPr lang="en-US" dirty="0" smtClean="0"/>
              <a:t>, and </a:t>
            </a:r>
            <a:r>
              <a:rPr lang="en-US" dirty="0" err="1" smtClean="0"/>
              <a:t>groundwood</a:t>
            </a:r>
            <a:r>
              <a:rPr lang="en-US" dirty="0" smtClean="0"/>
              <a:t>. </a:t>
            </a:r>
          </a:p>
          <a:p>
            <a:pPr algn="just"/>
            <a:r>
              <a:rPr lang="en-US" dirty="0" smtClean="0"/>
              <a:t>In addition, soda, cold soda, </a:t>
            </a:r>
            <a:r>
              <a:rPr lang="en-US" dirty="0" err="1" smtClean="0"/>
              <a:t>chemi-groundwood</a:t>
            </a:r>
            <a:r>
              <a:rPr lang="en-US" dirty="0" smtClean="0"/>
              <a:t> and other special pulps are made in limited quantities. </a:t>
            </a:r>
          </a:p>
          <a:p>
            <a:pPr algn="just"/>
            <a:r>
              <a:rPr lang="en-US" dirty="0" smtClean="0"/>
              <a:t>Some textile fiber pulps such as flax, cotton rag, and jute are made in relatively small quantities for use in specialty papers.</a:t>
            </a:r>
          </a:p>
          <a:p>
            <a:pPr algn="just"/>
            <a:r>
              <a:rPr lang="en-US" dirty="0" smtClean="0"/>
              <a:t>Coarse type papers are made from straw and </a:t>
            </a:r>
            <a:r>
              <a:rPr lang="en-US" dirty="0" err="1" smtClean="0"/>
              <a:t>bagasse</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13084" t="31989" r="40534" b="39390"/>
          <a:stretch>
            <a:fillRect/>
          </a:stretch>
        </p:blipFill>
        <p:spPr bwMode="auto">
          <a:xfrm>
            <a:off x="0" y="914400"/>
            <a:ext cx="9144000" cy="32004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10000"/>
          </a:bodyPr>
          <a:lstStyle/>
          <a:p>
            <a:pPr algn="just"/>
            <a:r>
              <a:rPr lang="en-US" dirty="0" smtClean="0"/>
              <a:t>Paper products can generally be classified into four major categories, fine papers, coarse papers, tissues and specialties papers. Examples of fine papers are bond, book, mimeo, printing, writing and white papers in general.</a:t>
            </a:r>
          </a:p>
          <a:p>
            <a:pPr algn="just"/>
            <a:r>
              <a:rPr lang="en-US" dirty="0" smtClean="0"/>
              <a:t> Coarse papers include newsprint, common wrapping and container boards as well as building products. </a:t>
            </a:r>
          </a:p>
          <a:p>
            <a:pPr algn="just"/>
            <a:r>
              <a:rPr lang="en-US" dirty="0" smtClean="0"/>
              <a:t>Tissues include most of the widely used thin papers such as utility tissues, glassine and special wrapping papers. </a:t>
            </a:r>
          </a:p>
          <a:p>
            <a:pPr algn="just"/>
            <a:r>
              <a:rPr lang="en-US" dirty="0" smtClean="0"/>
              <a:t>A few of the almost innumerable specialty papers are electrical insulating, cigarette, photographic, card stocks and monetary papers.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liquid waste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major stream pollution problems arising from pulp and paper making are caused by </a:t>
            </a:r>
            <a:r>
              <a:rPr lang="en-US" i="1" dirty="0" smtClean="0"/>
              <a:t>suspended matters and dissolved organic substances. </a:t>
            </a:r>
          </a:p>
          <a:p>
            <a:pPr algn="just"/>
            <a:r>
              <a:rPr lang="en-US" i="1" dirty="0" smtClean="0"/>
              <a:t>The former forms </a:t>
            </a:r>
            <a:r>
              <a:rPr lang="en-US" dirty="0" smtClean="0"/>
              <a:t>bottom deposits in receiving streams and latter are inimical to aquatic life, unsightly and </a:t>
            </a:r>
            <a:r>
              <a:rPr lang="en-US" dirty="0" err="1" smtClean="0"/>
              <a:t>odouriferous</a:t>
            </a:r>
            <a:r>
              <a:rPr lang="en-US" dirty="0" smtClean="0"/>
              <a:t> on decomposition. Such deposits can also exert an appreciable demand for the dissolved oxygen contained in the overlying water. </a:t>
            </a:r>
          </a:p>
          <a:p>
            <a:pPr algn="just"/>
            <a:r>
              <a:rPr lang="en-US" dirty="0" smtClean="0"/>
              <a:t>The discharge of highly dispersed solids such as fiber debris, filler and coating materials can render the stream opalescent which retards self-purification by limiting light penetration.</a:t>
            </a:r>
          </a:p>
          <a:p>
            <a:pPr algn="just"/>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smtClean="0"/>
              <a:t>Dissolved solids found in spent pulping liquors can have a variety of effects on streams.</a:t>
            </a:r>
          </a:p>
          <a:p>
            <a:pPr algn="just"/>
            <a:r>
              <a:rPr lang="en-US" dirty="0" smtClean="0"/>
              <a:t>Wood supers deplete the dissolved oxygen and stimulate the growth of slime organisms, causing biological imbalance. </a:t>
            </a:r>
          </a:p>
          <a:p>
            <a:pPr algn="just"/>
            <a:r>
              <a:rPr lang="en-US" dirty="0" err="1" smtClean="0"/>
              <a:t>Lignins</a:t>
            </a:r>
            <a:r>
              <a:rPr lang="en-US" dirty="0" smtClean="0"/>
              <a:t> and tannins, cause discoloration and resin acid soaps and </a:t>
            </a:r>
            <a:r>
              <a:rPr lang="en-US" dirty="0" err="1" smtClean="0"/>
              <a:t>mercaptans</a:t>
            </a:r>
            <a:r>
              <a:rPr lang="en-US" dirty="0" smtClean="0"/>
              <a:t>, in high concentration, are toxic to aquatic life.</a:t>
            </a:r>
          </a:p>
          <a:p>
            <a:pPr algn="just"/>
            <a:r>
              <a:rPr lang="en-US" dirty="0" smtClean="0"/>
              <a:t>Problems resulting from the normal discharge of inorganic compounds such as acids and </a:t>
            </a:r>
            <a:r>
              <a:rPr lang="en-US" dirty="0" err="1" smtClean="0"/>
              <a:t>alkalies</a:t>
            </a:r>
            <a:r>
              <a:rPr lang="en-US" dirty="0" smtClean="0"/>
              <a:t> are minor. </a:t>
            </a:r>
          </a:p>
          <a:p>
            <a:pPr algn="just"/>
            <a:r>
              <a:rPr lang="en-US" dirty="0" smtClean="0"/>
              <a:t>Because the major difficulties arise from organic matter, these effluents are generally classified as </a:t>
            </a:r>
            <a:r>
              <a:rPr lang="en-US" i="1" dirty="0" smtClean="0"/>
              <a:t>organic wastes.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r>
              <a:rPr lang="en-US" dirty="0" smtClean="0"/>
              <a:t>Pulp and paper industry is one of the largest and most notorious sources of industrial pollution</a:t>
            </a:r>
          </a:p>
          <a:p>
            <a:r>
              <a:rPr lang="en-US" dirty="0" smtClean="0"/>
              <a:t>Traditional paper production could release excessive green gas emissions or waste water, resulting in environmental contamination.</a:t>
            </a:r>
          </a:p>
          <a:p>
            <a:r>
              <a:rPr lang="en-US" dirty="0" smtClean="0"/>
              <a:t>The waste water produced by paper making in modern industry is mainly composed of </a:t>
            </a:r>
            <a:r>
              <a:rPr lang="en-US" dirty="0" err="1" smtClean="0"/>
              <a:t>sulphate</a:t>
            </a:r>
            <a:r>
              <a:rPr lang="en-US" dirty="0" smtClean="0"/>
              <a:t> and sulfite waste water which negatively impacts the ecological environment.</a:t>
            </a:r>
          </a:p>
          <a:p>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The untreated wastewater from pulp and paper mills is generally discharged into water bodies and which cause damage to the water quality.</a:t>
            </a:r>
          </a:p>
          <a:p>
            <a:pPr algn="just"/>
            <a:r>
              <a:rPr lang="en-US" dirty="0" smtClean="0"/>
              <a:t> The effluent imparts brown </a:t>
            </a:r>
            <a:r>
              <a:rPr lang="en-US" dirty="0" err="1" smtClean="0"/>
              <a:t>colour</a:t>
            </a:r>
            <a:r>
              <a:rPr lang="en-US" dirty="0" smtClean="0"/>
              <a:t> to water which is detectable over long distances.</a:t>
            </a:r>
          </a:p>
          <a:p>
            <a:pPr algn="just"/>
            <a:r>
              <a:rPr lang="en-US" dirty="0" smtClean="0"/>
              <a:t> The effluents have high biological and chemical oxygen demands (BOD and COD), lignin compounds and their derivatives. The undiluted effluents are toxic to aquatic organisms and exhibit a strong mutagenic effect. </a:t>
            </a:r>
          </a:p>
          <a:p>
            <a:pPr algn="just"/>
            <a:r>
              <a:rPr lang="en-US" dirty="0" smtClean="0"/>
              <a:t>Further more, some compounds in the effluents are resistant to biodegradation and can </a:t>
            </a:r>
            <a:r>
              <a:rPr lang="en-US" dirty="0" err="1" smtClean="0"/>
              <a:t>bioaccumulate</a:t>
            </a:r>
            <a:r>
              <a:rPr lang="en-US" dirty="0" smtClean="0"/>
              <a:t> in the aquatic food chain (Kumara </a:t>
            </a:r>
            <a:r>
              <a:rPr lang="en-US" dirty="0" err="1" smtClean="0"/>
              <a:t>Swamy</a:t>
            </a:r>
            <a:r>
              <a:rPr lang="en-US" dirty="0" smtClean="0"/>
              <a:t> et al).</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lgn="just"/>
            <a:r>
              <a:rPr lang="en-US" dirty="0" smtClean="0"/>
              <a:t> The direct toxicity of </a:t>
            </a:r>
            <a:r>
              <a:rPr lang="en-US" dirty="0" smtClean="0">
                <a:hlinkClick r:id="rId2" tooltip="Learn more about effluent from ScienceDirect's AI-generated Topic Pages"/>
              </a:rPr>
              <a:t>effluent</a:t>
            </a:r>
            <a:r>
              <a:rPr lang="en-US" dirty="0" smtClean="0"/>
              <a:t> to the reproductive system in aquatic flora and fauna is reported. </a:t>
            </a:r>
          </a:p>
          <a:p>
            <a:pPr algn="just"/>
            <a:r>
              <a:rPr lang="en-US" dirty="0" smtClean="0"/>
              <a:t> In addition, several gaseous pollutants were reported for chronic, respiratory disorders, irritation to the skin, eyes, and cardiac problems along with nausea and headache. The presence of organic and inorganic pollutants in </a:t>
            </a:r>
            <a:r>
              <a:rPr lang="en-US" dirty="0" smtClean="0">
                <a:hlinkClick r:id="rId3" tooltip="Learn more about paper and pulp industry from ScienceDirect's AI-generated Topic Pages"/>
              </a:rPr>
              <a:t>paper and pulp industry</a:t>
            </a:r>
            <a:r>
              <a:rPr lang="en-US" dirty="0" smtClean="0"/>
              <a:t> wastewater causes </a:t>
            </a:r>
            <a:r>
              <a:rPr lang="en-US" dirty="0" err="1" smtClean="0">
                <a:hlinkClick r:id="rId4" tooltip="Learn more about phytotoxicity from ScienceDirect's AI-generated Topic Pages"/>
              </a:rPr>
              <a:t>phytotoxicity</a:t>
            </a:r>
            <a:r>
              <a:rPr lang="en-US" dirty="0" smtClean="0"/>
              <a:t> in </a:t>
            </a:r>
            <a:r>
              <a:rPr lang="en-US" dirty="0" smtClean="0">
                <a:hlinkClick r:id="rId5" tooltip="Learn more about seed germination from ScienceDirect's AI-generated Topic Pages"/>
              </a:rPr>
              <a:t>seed germination</a:t>
            </a:r>
            <a:r>
              <a:rPr lang="en-US" dirty="0" smtClean="0"/>
              <a:t>.</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Effluents</a:t>
            </a:r>
            <a:endParaRPr lang="en-US" dirty="0"/>
          </a:p>
        </p:txBody>
      </p:sp>
      <p:sp>
        <p:nvSpPr>
          <p:cNvPr id="3" name="Content Placeholder 2"/>
          <p:cNvSpPr>
            <a:spLocks noGrp="1"/>
          </p:cNvSpPr>
          <p:nvPr>
            <p:ph idx="1"/>
          </p:nvPr>
        </p:nvSpPr>
        <p:spPr/>
        <p:txBody>
          <a:bodyPr>
            <a:normAutofit/>
          </a:bodyPr>
          <a:lstStyle/>
          <a:p>
            <a:pPr algn="just">
              <a:buNone/>
            </a:pPr>
            <a:r>
              <a:rPr lang="en-US" b="1" i="1" dirty="0" smtClean="0"/>
              <a:t>(</a:t>
            </a:r>
            <a:r>
              <a:rPr lang="en-US" b="1" i="1" dirty="0" err="1" smtClean="0"/>
              <a:t>i</a:t>
            </a:r>
            <a:r>
              <a:rPr lang="en-US" b="1" i="1" dirty="0" smtClean="0"/>
              <a:t>) Wood Preparation Effluents: </a:t>
            </a:r>
            <a:r>
              <a:rPr lang="en-US" i="1" dirty="0" smtClean="0"/>
              <a:t>These effluents result from transporting, washing </a:t>
            </a:r>
            <a:r>
              <a:rPr lang="en-US" dirty="0" smtClean="0"/>
              <a:t>and debarking wood and contain both coarse and fine particles of bark, wood slivers and silt. In addition, some dissolved solids are present in them from sap washed from the wood. </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smtClean="0"/>
              <a:t>(ii) Screening and Pulp Cleaning Waters: </a:t>
            </a:r>
            <a:r>
              <a:rPr lang="en-US" i="1" dirty="0" smtClean="0"/>
              <a:t>These contain wood debris, pulp, fines and </a:t>
            </a:r>
            <a:r>
              <a:rPr lang="en-US" dirty="0" smtClean="0"/>
              <a:t>grit.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i="1" dirty="0" smtClean="0"/>
              <a:t>(iii) Mechanical Pulping Effluents: </a:t>
            </a:r>
            <a:r>
              <a:rPr lang="en-US" i="1" dirty="0" smtClean="0"/>
              <a:t>They contain both fine and coarse wood debris </a:t>
            </a:r>
            <a:r>
              <a:rPr lang="en-US" dirty="0" smtClean="0"/>
              <a:t>and </a:t>
            </a:r>
            <a:r>
              <a:rPr lang="en-US" dirty="0" err="1" smtClean="0"/>
              <a:t>solubles</a:t>
            </a:r>
            <a:r>
              <a:rPr lang="en-US" dirty="0" smtClean="0"/>
              <a:t> released on grinding or milling of the wood.</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i="1" dirty="0" smtClean="0"/>
              <a:t>(iv) Mechanical-Chemical Pulping Effluents: </a:t>
            </a:r>
            <a:r>
              <a:rPr lang="en-US" i="1" dirty="0" smtClean="0"/>
              <a:t>These are similar to mechanical </a:t>
            </a:r>
            <a:r>
              <a:rPr lang="en-US" dirty="0" smtClean="0"/>
              <a:t>pulping effluents. In addition, they contain spent chemicals and soluble substances released by treatment of the wood with caustic soda or sodium </a:t>
            </a:r>
            <a:r>
              <a:rPr lang="en-US" dirty="0" err="1" smtClean="0"/>
              <a:t>bisulphite</a:t>
            </a:r>
            <a:r>
              <a:rPr lang="en-US" dirty="0" smtClean="0"/>
              <a:t> prior to mechanical pulping.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
            </a:r>
            <a:r>
              <a:rPr lang="en-US" b="1" dirty="0" err="1" smtClean="0"/>
              <a:t>i</a:t>
            </a:r>
            <a:r>
              <a:rPr lang="en-US" b="1" dirty="0" smtClean="0"/>
              <a:t>) Animal Fibers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Wool contains large quantities of dirt, grass, burrs, dried sheep perspiration and wool grease discharged from glands to protect the fiber during growth of the animal.</a:t>
            </a:r>
          </a:p>
          <a:p>
            <a:pPr algn="just"/>
            <a:r>
              <a:rPr lang="en-US" dirty="0" smtClean="0"/>
              <a:t> In extreme cases, it may contain as little as 30% fiber, with 70% foreign matter, and may be as high as 45% grease. </a:t>
            </a:r>
          </a:p>
          <a:p>
            <a:pPr algn="just"/>
            <a:r>
              <a:rPr lang="en-US" dirty="0" smtClean="0"/>
              <a:t>Wastes are contributed by the </a:t>
            </a:r>
            <a:r>
              <a:rPr lang="en-US" i="1" dirty="0" smtClean="0"/>
              <a:t>scouring, </a:t>
            </a:r>
            <a:r>
              <a:rPr lang="en-US" i="1" dirty="0" err="1" smtClean="0"/>
              <a:t>carbonising</a:t>
            </a:r>
            <a:r>
              <a:rPr lang="en-US" i="1" dirty="0" smtClean="0"/>
              <a:t>, bleaching, dyeing and finishing operations.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buNone/>
            </a:pPr>
            <a:r>
              <a:rPr lang="en-US" b="1" i="1" dirty="0" smtClean="0"/>
              <a:t>(v) Chemical Pulping Wastes: </a:t>
            </a:r>
          </a:p>
          <a:p>
            <a:pPr algn="just"/>
            <a:r>
              <a:rPr lang="en-US" i="1" dirty="0" smtClean="0"/>
              <a:t>They contain spent liquor itself, with the exceptions of </a:t>
            </a:r>
            <a:r>
              <a:rPr lang="en-US" dirty="0" err="1" smtClean="0"/>
              <a:t>kraft</a:t>
            </a:r>
            <a:r>
              <a:rPr lang="en-US" dirty="0" smtClean="0"/>
              <a:t> and soda pulp production where the spent liquor is invariably recovered and some other types of pulp production where heavy spent liquor is segregated for recovery, by-product production or separate disposal.</a:t>
            </a:r>
          </a:p>
          <a:p>
            <a:pPr algn="just"/>
            <a:r>
              <a:rPr lang="en-US" dirty="0" smtClean="0"/>
              <a:t> These effluents contain low level of suspended solids. Bulk of the impurities remain in solution in the form of </a:t>
            </a:r>
            <a:r>
              <a:rPr lang="en-US" dirty="0" err="1" smtClean="0"/>
              <a:t>lignins</a:t>
            </a:r>
            <a:r>
              <a:rPr lang="en-US" dirty="0" smtClean="0"/>
              <a:t>, </a:t>
            </a:r>
            <a:r>
              <a:rPr lang="en-US" dirty="0" err="1" smtClean="0"/>
              <a:t>tannins,carbohydrates</a:t>
            </a:r>
            <a:r>
              <a:rPr lang="en-US" dirty="0" smtClean="0"/>
              <a:t>, salts of fatty acids and other organics, wood ash constituents and spent cooking chemicals.</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b="1" i="1" dirty="0" smtClean="0"/>
              <a:t>(vi) Textile Fiber Pulping Effluents: </a:t>
            </a:r>
          </a:p>
          <a:p>
            <a:pPr algn="just"/>
            <a:r>
              <a:rPr lang="en-US" i="1" dirty="0" smtClean="0"/>
              <a:t>These consist of draining and </a:t>
            </a:r>
            <a:r>
              <a:rPr lang="en-US" i="1" dirty="0" err="1" smtClean="0"/>
              <a:t>washwaters</a:t>
            </a:r>
            <a:r>
              <a:rPr lang="en-US" i="1" dirty="0" smtClean="0"/>
              <a:t> </a:t>
            </a:r>
            <a:r>
              <a:rPr lang="en-US" dirty="0" smtClean="0"/>
              <a:t>obtained from the cooking and washing of jute, rags, flax, cotton linters, rope and similar materials. </a:t>
            </a:r>
          </a:p>
          <a:p>
            <a:pPr algn="just"/>
            <a:r>
              <a:rPr lang="en-US" dirty="0" smtClean="0"/>
              <a:t>The cooking chemical is generally caustic in nature and in some instances a scouring step employing detergents precedes cooking. </a:t>
            </a:r>
          </a:p>
          <a:p>
            <a:pPr algn="just"/>
            <a:r>
              <a:rPr lang="en-US" dirty="0" smtClean="0"/>
              <a:t>The effluents contain impurities present in the raw materials, cooking chemicals and products of cellulose hydrolysis.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i="1" dirty="0" smtClean="0"/>
              <a:t>(vii) Deinking Wastes: </a:t>
            </a:r>
          </a:p>
          <a:p>
            <a:pPr algn="just"/>
            <a:r>
              <a:rPr lang="en-US" i="1" dirty="0" smtClean="0"/>
              <a:t>Deinked pulp is produced from used papers which are cooked </a:t>
            </a:r>
            <a:r>
              <a:rPr lang="en-US" dirty="0" smtClean="0"/>
              <a:t>in caustic solutions containing dispersing agents, and are washed to remove inks, filler and coating materials prior to bleaching. </a:t>
            </a:r>
          </a:p>
          <a:p>
            <a:pPr algn="just"/>
            <a:r>
              <a:rPr lang="en-US" dirty="0" smtClean="0"/>
              <a:t>Filler and coating materials, inks, sizing, fine fibers, and hydrolysis products are contained in such effluents.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i="1" dirty="0" smtClean="0"/>
              <a:t>(viii) Paperboard Effluents: </a:t>
            </a:r>
          </a:p>
          <a:p>
            <a:pPr algn="just"/>
            <a:r>
              <a:rPr lang="en-US" i="1" dirty="0" smtClean="0"/>
              <a:t>Fillers, fine fibers, sizing and coating materials are </a:t>
            </a:r>
            <a:r>
              <a:rPr lang="en-US" dirty="0" smtClean="0"/>
              <a:t>contained in the wastewaters from the used paper processes and wood juices in those obtained from </a:t>
            </a:r>
            <a:r>
              <a:rPr lang="en-US" dirty="0" err="1" smtClean="0"/>
              <a:t>defibrinating</a:t>
            </a:r>
            <a:r>
              <a:rPr lang="en-US" dirty="0" smtClean="0"/>
              <a:t> wood.</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buNone/>
            </a:pPr>
            <a:r>
              <a:rPr lang="en-US" b="1" i="1" dirty="0" smtClean="0"/>
              <a:t>(ix) Machine Waters: </a:t>
            </a:r>
          </a:p>
          <a:p>
            <a:pPr algn="just"/>
            <a:r>
              <a:rPr lang="en-US" i="1" dirty="0" smtClean="0"/>
              <a:t>In general, these contain mainly fiber fines and fillers, but may </a:t>
            </a:r>
            <a:r>
              <a:rPr lang="en-US" dirty="0" smtClean="0"/>
              <a:t>also contain a considerable amount of dissolved solids from sizing materials and special additives of both organic and inorganic materials. </a:t>
            </a:r>
          </a:p>
          <a:p>
            <a:pPr algn="just"/>
            <a:r>
              <a:rPr lang="en-US" dirty="0" smtClean="0"/>
              <a:t>When operating on furnishes of pulps that have not been previously thoroughly washed the machine water can contain a considerable amount of soluble substances added in the pulping process.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US" b="1" i="1" dirty="0" smtClean="0"/>
              <a:t>(x) Bleaching Wastes: </a:t>
            </a:r>
          </a:p>
          <a:p>
            <a:pPr algn="just"/>
            <a:r>
              <a:rPr lang="en-US" i="1" dirty="0" smtClean="0"/>
              <a:t>All types of pulp can be bleached to improve brightness. Most </a:t>
            </a:r>
            <a:r>
              <a:rPr lang="en-US" dirty="0" smtClean="0"/>
              <a:t>of the chemicals used are </a:t>
            </a:r>
            <a:r>
              <a:rPr lang="en-US" dirty="0" err="1" smtClean="0"/>
              <a:t>oxidising</a:t>
            </a:r>
            <a:r>
              <a:rPr lang="en-US" dirty="0" smtClean="0"/>
              <a:t> agents including chlorine, chlorine dioxide, </a:t>
            </a:r>
            <a:r>
              <a:rPr lang="en-US" dirty="0" err="1" smtClean="0"/>
              <a:t>hypochlorites</a:t>
            </a:r>
            <a:r>
              <a:rPr lang="en-US" dirty="0" smtClean="0"/>
              <a:t>, peroxides and </a:t>
            </a:r>
            <a:r>
              <a:rPr lang="en-US" dirty="0" err="1" smtClean="0"/>
              <a:t>hydrosulphites</a:t>
            </a:r>
            <a:r>
              <a:rPr lang="en-US" dirty="0" smtClean="0"/>
              <a:t>.</a:t>
            </a:r>
          </a:p>
          <a:p>
            <a:pPr algn="just"/>
            <a:r>
              <a:rPr lang="en-US" dirty="0" smtClean="0"/>
              <a:t> In bleaching most alkaline wood pulps, caustic soda is used to remove materials rendered extractable by the </a:t>
            </a:r>
            <a:r>
              <a:rPr lang="en-US" dirty="0" err="1" smtClean="0"/>
              <a:t>oxidising</a:t>
            </a:r>
            <a:r>
              <a:rPr lang="en-US" dirty="0" smtClean="0"/>
              <a:t> agents.</a:t>
            </a:r>
          </a:p>
          <a:p>
            <a:pPr algn="just"/>
            <a:r>
              <a:rPr lang="en-US" dirty="0" smtClean="0"/>
              <a:t>Each bleaching stage is followed by a washing step to remove extracted materials and spent chemicals. </a:t>
            </a:r>
          </a:p>
          <a:p>
            <a:pPr algn="just"/>
            <a:r>
              <a:rPr lang="en-US" dirty="0" smtClean="0"/>
              <a:t>Bleaching </a:t>
            </a:r>
            <a:r>
              <a:rPr lang="en-US" dirty="0" err="1" smtClean="0"/>
              <a:t>washwaters</a:t>
            </a:r>
            <a:r>
              <a:rPr lang="en-US" dirty="0" smtClean="0"/>
              <a:t> are generally colored by the presence of </a:t>
            </a:r>
            <a:r>
              <a:rPr lang="en-US" dirty="0" err="1" smtClean="0"/>
              <a:t>lignins</a:t>
            </a:r>
            <a:r>
              <a:rPr lang="en-US" dirty="0" smtClean="0"/>
              <a:t> and tannins removed from the pulp. </a:t>
            </a:r>
          </a:p>
          <a:p>
            <a:pPr algn="just"/>
            <a:r>
              <a:rPr lang="en-US" dirty="0" smtClean="0"/>
              <a:t>In addition, they also contain a small amount of fiber fines and hydrolysis products.</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Treatment of liquid waste from paper and pulp industries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u="sng" dirty="0" smtClean="0"/>
              <a:t>Suspended Solids Reduction</a:t>
            </a:r>
          </a:p>
          <a:p>
            <a:pPr algn="just"/>
            <a:r>
              <a:rPr lang="en-US" dirty="0" smtClean="0"/>
              <a:t>The suspended matter consists mainly of fiber, fiber debris, filling and coating materials such as clays, calcium carbonate and titanium dioxide.</a:t>
            </a:r>
          </a:p>
          <a:p>
            <a:pPr algn="just"/>
            <a:r>
              <a:rPr lang="en-US" dirty="0" smtClean="0"/>
              <a:t> In most mills, the bulk of these materials are captured from the machine waters by means of screening, filtration, settling or flotation devices and are returned to the system for reuse.</a:t>
            </a:r>
          </a:p>
          <a:p>
            <a:pPr algn="just"/>
            <a:r>
              <a:rPr lang="en-US" dirty="0" smtClean="0"/>
              <a:t>The most common means for treating solids-bearing wastes in the paper industry is </a:t>
            </a:r>
            <a:r>
              <a:rPr lang="en-US" i="1" dirty="0" smtClean="0"/>
              <a:t>sedimentation, although in some plants flotation and filtration are used.</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Sludge Dewatering and Disposal</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underflow from clarifiers treating pulp and paper mill effluents ranges in consistency from 2 to 12% solids depending on the nature of the solids settled out and the clarifier operation.</a:t>
            </a:r>
          </a:p>
          <a:p>
            <a:pPr algn="just"/>
            <a:r>
              <a:rPr lang="en-US" dirty="0" smtClean="0"/>
              <a:t> The length, type, concentration and degree of hydration of fiber present in the waste treated can all influence the density of the underflow.</a:t>
            </a:r>
          </a:p>
          <a:p>
            <a:pPr algn="just"/>
            <a:r>
              <a:rPr lang="en-US" dirty="0" smtClean="0"/>
              <a:t> Some effluents, such as those containing </a:t>
            </a:r>
            <a:r>
              <a:rPr lang="en-US" dirty="0" err="1" smtClean="0"/>
              <a:t>groundwood</a:t>
            </a:r>
            <a:r>
              <a:rPr lang="en-US" dirty="0" smtClean="0"/>
              <a:t> fines or highly hydrated glassine fiber, produce very thin underflows that are difficult to thicken and to remove from the clarifier in a concentration suitable for further dewatering and disposal.</a:t>
            </a:r>
          </a:p>
          <a:p>
            <a:pPr algn="just"/>
            <a:r>
              <a:rPr lang="en-US" dirty="0" smtClean="0"/>
              <a:t> In some instances, flotation is employed to separate the more hydrous solids which generally produces thicker slurries.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Underflows of under 5% solids concentration are generally moved by positive displacement or centrifugal pumps, and thicker flows are handled by screw impeller pumps.</a:t>
            </a:r>
          </a:p>
          <a:p>
            <a:pPr algn="just"/>
            <a:r>
              <a:rPr lang="en-US" dirty="0" smtClean="0"/>
              <a:t> Secondary thickening is sometimes used where further dewatering prior to disposal is practiced.</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fontScale="77500" lnSpcReduction="20000"/>
          </a:bodyPr>
          <a:lstStyle/>
          <a:p>
            <a:pPr algn="just"/>
            <a:r>
              <a:rPr lang="en-US" dirty="0" smtClean="0"/>
              <a:t>Some </a:t>
            </a:r>
            <a:r>
              <a:rPr lang="en-US" dirty="0" err="1" smtClean="0"/>
              <a:t>papermill</a:t>
            </a:r>
            <a:r>
              <a:rPr lang="en-US" dirty="0" smtClean="0"/>
              <a:t> </a:t>
            </a:r>
            <a:r>
              <a:rPr lang="en-US" dirty="0" err="1" smtClean="0"/>
              <a:t>sludges</a:t>
            </a:r>
            <a:r>
              <a:rPr lang="en-US" dirty="0" smtClean="0"/>
              <a:t> such as deinking sludge can be dewatered by vacuum filtration while others such as most </a:t>
            </a:r>
            <a:r>
              <a:rPr lang="en-US" dirty="0" err="1" smtClean="0"/>
              <a:t>boardmill</a:t>
            </a:r>
            <a:r>
              <a:rPr lang="en-US" dirty="0" smtClean="0"/>
              <a:t> </a:t>
            </a:r>
            <a:r>
              <a:rPr lang="en-US" dirty="0" err="1" smtClean="0"/>
              <a:t>sludges</a:t>
            </a:r>
            <a:r>
              <a:rPr lang="en-US" dirty="0" smtClean="0"/>
              <a:t> are resistant to filtration. </a:t>
            </a:r>
          </a:p>
          <a:p>
            <a:pPr algn="just"/>
            <a:r>
              <a:rPr lang="en-US" dirty="0" smtClean="0"/>
              <a:t>In most plants, conditioning agents are not used, because most of the common ones are not effective in promoting dewatering. </a:t>
            </a:r>
            <a:r>
              <a:rPr lang="en-US" dirty="0" err="1" smtClean="0"/>
              <a:t>Polyelectrolytes</a:t>
            </a:r>
            <a:r>
              <a:rPr lang="en-US" dirty="0" smtClean="0"/>
              <a:t> are also used for this purpose. </a:t>
            </a:r>
          </a:p>
          <a:p>
            <a:pPr algn="just"/>
            <a:r>
              <a:rPr lang="en-US" dirty="0" smtClean="0"/>
              <a:t>Drying beds are used by some mills to dewater sludge. </a:t>
            </a:r>
          </a:p>
          <a:p>
            <a:pPr algn="just"/>
            <a:r>
              <a:rPr lang="en-US" dirty="0" smtClean="0"/>
              <a:t>Some of these have </a:t>
            </a:r>
            <a:r>
              <a:rPr lang="en-US" dirty="0" err="1" smtClean="0"/>
              <a:t>underdrains</a:t>
            </a:r>
            <a:r>
              <a:rPr lang="en-US" dirty="0" smtClean="0"/>
              <a:t> while others are simply impoundments in which water separating from the solids is decanted and natural drying is allowed to take place. </a:t>
            </a:r>
          </a:p>
          <a:p>
            <a:pPr algn="just"/>
            <a:r>
              <a:rPr lang="en-US" dirty="0" smtClean="0"/>
              <a:t>When the sludge becomes sufficiently dense, it is dug out mechanically and transported to a disposal area. Such basins are generally built in multiple so that cleaned sections are available at all times.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t>The foreign matter may be removed by scouring in warm water with soap and alkali.</a:t>
            </a:r>
          </a:p>
          <a:p>
            <a:pPr algn="just"/>
            <a:r>
              <a:rPr lang="en-US" dirty="0" smtClean="0"/>
              <a:t>The amount of soap present increases the BOD of the waste. Currently, soap has been replaced by synthetic detergents with an extremely low BOD.</a:t>
            </a:r>
          </a:p>
          <a:p>
            <a:pPr algn="just"/>
            <a:r>
              <a:rPr lang="en-US" dirty="0" smtClean="0"/>
              <a:t> Consequently, BOD of the discharge can be attributed almost exclusively to the raw wool itself.</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US" dirty="0" smtClean="0"/>
              <a:t>Land disposal is almost universally used for final disposition of paper mill </a:t>
            </a:r>
            <a:r>
              <a:rPr lang="en-US" dirty="0" err="1" smtClean="0"/>
              <a:t>sludges</a:t>
            </a:r>
            <a:r>
              <a:rPr lang="en-US" dirty="0" smtClean="0"/>
              <a:t>.</a:t>
            </a:r>
          </a:p>
          <a:p>
            <a:pPr algn="just"/>
            <a:r>
              <a:rPr lang="en-US" dirty="0" smtClean="0"/>
              <a:t> In some instances, the sludge is mixed with other materials for use as fill. </a:t>
            </a:r>
          </a:p>
          <a:p>
            <a:pPr algn="just"/>
            <a:r>
              <a:rPr lang="en-US" dirty="0" smtClean="0"/>
              <a:t>If the concentration of nitrogenous sizing materials is low and the sludge is sufficiently dry, this practice does not give rise to an </a:t>
            </a:r>
            <a:r>
              <a:rPr lang="en-US" dirty="0" err="1" smtClean="0"/>
              <a:t>odour</a:t>
            </a:r>
            <a:r>
              <a:rPr lang="en-US" dirty="0" smtClean="0"/>
              <a:t> problem.</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571500" indent="-571500">
              <a:buAutoNum type="romanLcParenBoth"/>
            </a:pPr>
            <a:r>
              <a:rPr lang="en-US" b="1" i="1" dirty="0" err="1" smtClean="0"/>
              <a:t>Stabilisation</a:t>
            </a:r>
            <a:r>
              <a:rPr lang="en-US" b="1" i="1" dirty="0" smtClean="0"/>
              <a:t> Basins: </a:t>
            </a:r>
          </a:p>
          <a:p>
            <a:pPr marL="571500" indent="-571500" algn="just"/>
            <a:r>
              <a:rPr lang="en-US" i="1" dirty="0" smtClean="0"/>
              <a:t>These are the most widely used for biological oxidation of </a:t>
            </a:r>
            <a:r>
              <a:rPr lang="en-US" dirty="0" smtClean="0"/>
              <a:t>pulp and paper effluents. </a:t>
            </a:r>
          </a:p>
          <a:p>
            <a:pPr marL="571500" indent="-571500" algn="just"/>
            <a:r>
              <a:rPr lang="en-US" dirty="0" smtClean="0"/>
              <a:t>Two types of basins used are: </a:t>
            </a:r>
            <a:r>
              <a:rPr lang="en-US" i="1" dirty="0" smtClean="0"/>
              <a:t>natural </a:t>
            </a:r>
            <a:r>
              <a:rPr lang="en-US" i="1" dirty="0" err="1" smtClean="0"/>
              <a:t>reaeration</a:t>
            </a:r>
            <a:r>
              <a:rPr lang="en-US" i="1" dirty="0" smtClean="0"/>
              <a:t> type and </a:t>
            </a:r>
            <a:r>
              <a:rPr lang="en-US" dirty="0" smtClean="0"/>
              <a:t>the </a:t>
            </a:r>
            <a:r>
              <a:rPr lang="en-US" i="1" dirty="0" smtClean="0"/>
              <a:t>mechanically aerated type. The natural </a:t>
            </a:r>
            <a:r>
              <a:rPr lang="en-US" i="1" dirty="0" err="1" smtClean="0"/>
              <a:t>reaeration</a:t>
            </a:r>
            <a:r>
              <a:rPr lang="en-US" i="1" dirty="0" smtClean="0"/>
              <a:t> basin is normally shallow </a:t>
            </a:r>
            <a:r>
              <a:rPr lang="en-US" dirty="0" smtClean="0"/>
              <a:t>and can be irregular in depth, since its design is based essentially on air-exposed water surface, particularly when a high degree of BOD reduction is required.</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i="1" dirty="0" smtClean="0"/>
              <a:t>Mechanically aerated basins have come into use in recent years for raising oxidation </a:t>
            </a:r>
            <a:r>
              <a:rPr lang="en-US" dirty="0" smtClean="0"/>
              <a:t>rates and hence shortening the storage period required.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85000" lnSpcReduction="20000"/>
          </a:bodyPr>
          <a:lstStyle/>
          <a:p>
            <a:pPr>
              <a:buNone/>
            </a:pPr>
            <a:r>
              <a:rPr lang="en-US" b="1" i="1" dirty="0" smtClean="0"/>
              <a:t>(ii) Trickling Filters: </a:t>
            </a:r>
          </a:p>
          <a:p>
            <a:pPr algn="just"/>
            <a:r>
              <a:rPr lang="en-US" i="1" dirty="0" smtClean="0"/>
              <a:t>Many attempts have been made to apply trickling filters for </a:t>
            </a:r>
            <a:r>
              <a:rPr lang="en-US" dirty="0" smtClean="0"/>
              <a:t>waste treatment. </a:t>
            </a:r>
          </a:p>
          <a:p>
            <a:pPr algn="just"/>
            <a:r>
              <a:rPr lang="en-US" dirty="0" smtClean="0"/>
              <a:t>Experiments have indicated that filters using stone media are costly and are not satisfactory for general application as they cannot provide a high degree of purification at high loading rates and they are subjected to clogging with fiber.</a:t>
            </a:r>
          </a:p>
          <a:p>
            <a:pPr algn="just"/>
            <a:r>
              <a:rPr lang="en-US" dirty="0" smtClean="0"/>
              <a:t>Plastic media have been employed in trickling filters providing partial purification of pulp mill effluents since they largely eliminate the media-clogging problem and can be operated at high hydraulic loadings.</a:t>
            </a:r>
          </a:p>
          <a:p>
            <a:pPr algn="just"/>
            <a:r>
              <a:rPr lang="en-US" dirty="0" smtClean="0"/>
              <a:t> These media are also used for pretreatment and cooling of hot effluents prior to the application of other methods of oxidation.</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20000"/>
          </a:bodyPr>
          <a:lstStyle/>
          <a:p>
            <a:pPr>
              <a:buNone/>
            </a:pPr>
            <a:r>
              <a:rPr lang="en-US" b="1" i="1" dirty="0" smtClean="0"/>
              <a:t>(iii) Activated Sludge Treatment: </a:t>
            </a:r>
          </a:p>
          <a:p>
            <a:pPr algn="just"/>
            <a:r>
              <a:rPr lang="en-US" i="1" dirty="0" smtClean="0"/>
              <a:t>This process could be applied for reduction of </a:t>
            </a:r>
            <a:r>
              <a:rPr lang="en-US" dirty="0" smtClean="0"/>
              <a:t>BOD of </a:t>
            </a:r>
            <a:r>
              <a:rPr lang="en-US" dirty="0" err="1" smtClean="0"/>
              <a:t>kraft</a:t>
            </a:r>
            <a:r>
              <a:rPr lang="en-US" dirty="0" smtClean="0"/>
              <a:t> pulping effluents to a high degree if good internal mill control of waste strength and alkalinity is practiced, and nutrients in the form of ammonia and phosphates are added.</a:t>
            </a:r>
          </a:p>
          <a:p>
            <a:pPr algn="just"/>
            <a:r>
              <a:rPr lang="en-US" dirty="0" smtClean="0"/>
              <a:t> It is also effective for other wastes from the production of pulp and paper products, paperboard, roofing felt, neutral </a:t>
            </a:r>
            <a:r>
              <a:rPr lang="en-US" dirty="0" err="1" smtClean="0"/>
              <a:t>sulphite</a:t>
            </a:r>
            <a:r>
              <a:rPr lang="en-US" dirty="0" smtClean="0"/>
              <a:t> </a:t>
            </a:r>
            <a:r>
              <a:rPr lang="en-US" dirty="0" err="1" smtClean="0"/>
              <a:t>pupping</a:t>
            </a:r>
            <a:r>
              <a:rPr lang="en-US" dirty="0" smtClean="0"/>
              <a:t>, and deinking effluents. </a:t>
            </a:r>
          </a:p>
          <a:p>
            <a:pPr algn="just"/>
            <a:r>
              <a:rPr lang="en-US" dirty="0" smtClean="0"/>
              <a:t>Effluents can also be treated in municipal activated sludge plants in combination with sanitary sewage.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lnSpcReduction="10000"/>
          </a:bodyPr>
          <a:lstStyle/>
          <a:p>
            <a:pPr algn="just"/>
            <a:r>
              <a:rPr lang="en-US" dirty="0" smtClean="0"/>
              <a:t>Two modifications of the basic activated sludge process are needed for the treatment of pulp and paper wastes.</a:t>
            </a:r>
          </a:p>
          <a:p>
            <a:pPr algn="just"/>
            <a:r>
              <a:rPr lang="en-US" dirty="0" smtClean="0"/>
              <a:t> In the </a:t>
            </a:r>
            <a:r>
              <a:rPr lang="en-US" i="1" dirty="0" smtClean="0"/>
              <a:t>contact </a:t>
            </a:r>
            <a:r>
              <a:rPr lang="en-US" i="1" dirty="0" err="1" smtClean="0"/>
              <a:t>stabilisation</a:t>
            </a:r>
            <a:r>
              <a:rPr lang="en-US" i="1" dirty="0" smtClean="0"/>
              <a:t> system, aeration periods </a:t>
            </a:r>
            <a:r>
              <a:rPr lang="en-US" dirty="0" smtClean="0"/>
              <a:t>employed for the mixed liquor are shorter than normal and the return sludge is aerated for a substantial period. </a:t>
            </a:r>
          </a:p>
          <a:p>
            <a:pPr algn="just"/>
            <a:r>
              <a:rPr lang="en-US" dirty="0" smtClean="0"/>
              <a:t>The other modification is the so-called "</a:t>
            </a:r>
            <a:r>
              <a:rPr lang="en-US" i="1" dirty="0" smtClean="0"/>
              <a:t>dynamic" system </a:t>
            </a:r>
            <a:r>
              <a:rPr lang="en-US" dirty="0" smtClean="0"/>
              <a:t>in which aeration, sludge separation and sludge return are incorporated in a single unit.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Land Disposal by Irrigation and Seepage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Irrigation has both advantages and disadvantages.</a:t>
            </a:r>
          </a:p>
          <a:p>
            <a:pPr algn="just"/>
            <a:r>
              <a:rPr lang="en-US" dirty="0" smtClean="0"/>
              <a:t> The mills located in agricultural areas provide the effluent to supplement existing irrigation water. </a:t>
            </a:r>
          </a:p>
          <a:p>
            <a:pPr algn="just"/>
            <a:r>
              <a:rPr lang="en-US" dirty="0" smtClean="0"/>
              <a:t>The limitation does restrict use of irrigation either to relatively small mills or for disposal of specific effluents of relatively low volume. </a:t>
            </a:r>
          </a:p>
          <a:p>
            <a:pPr algn="just"/>
            <a:r>
              <a:rPr lang="en-US" dirty="0" smtClean="0"/>
              <a:t>BOD loading generally must be maintained below 100 kg per acre per day to maintain the soil in aerobic condition.</a:t>
            </a:r>
          </a:p>
          <a:p>
            <a:pPr algn="just"/>
            <a:r>
              <a:rPr lang="en-US" dirty="0" smtClean="0"/>
              <a:t> The pH should not be below 6.0 or above 9.0, and the sodium adsorption ratio (SAR) should be less than 8.0.</a:t>
            </a:r>
          </a:p>
          <a:p>
            <a:pPr algn="just"/>
            <a:r>
              <a:rPr lang="en-US" dirty="0" smtClean="0"/>
              <a:t>There is no evidence that the disposition of salt-bearing effluents from pulp and paper making operations differs substantially from irrigation with water of similar salt content.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t>Since the potential for groundwater contamination does exist when highly colored effluents are applied to the soil, individual site evaluation for soil type, direction of groundwater movement, and location of existing wells must be made.</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operating cost of land disposal compares favorably with other methods of secondary treatment and may substantially save capital investment. </a:t>
            </a:r>
          </a:p>
          <a:p>
            <a:pPr algn="just"/>
            <a:r>
              <a:rPr lang="en-US" dirty="0" smtClean="0"/>
              <a:t>Added advantages over other methods are that BOD reduction may approach 100% and performance is uniform. </a:t>
            </a:r>
          </a:p>
          <a:p>
            <a:pPr algn="just"/>
            <a:r>
              <a:rPr lang="en-US" dirty="0" smtClean="0"/>
              <a:t>The pumping cost for spray irrigation systems is generally less than the power requirement of biological treatment processes.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r>
              <a:rPr lang="en-US" dirty="0" smtClean="0"/>
              <a:t>Wool scouring wastes would interfere with municipal sewage treatment system because of their grease content and the broken fibers. </a:t>
            </a:r>
          </a:p>
          <a:p>
            <a:pPr algn="just"/>
            <a:r>
              <a:rPr lang="en-US" dirty="0" smtClean="0"/>
              <a:t>When soap and soda ash were used as the detergent materials, the liquors were treated with concentrated </a:t>
            </a:r>
            <a:r>
              <a:rPr lang="en-US" dirty="0" err="1" smtClean="0"/>
              <a:t>sulphuric</a:t>
            </a:r>
            <a:r>
              <a:rPr lang="en-US" dirty="0" smtClean="0"/>
              <a:t> acid to separate the grease. </a:t>
            </a:r>
          </a:p>
          <a:p>
            <a:pPr algn="just"/>
            <a:r>
              <a:rPr lang="en-US" dirty="0" smtClean="0"/>
              <a:t>This was drawn off and purified for other uses. With synthetic detergents, this method is not always feasible and the centrifuge is frequently used to remove fibers and excess grease.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(ii) Vegetable Fibers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Cotton has been the mainstay of the vegetable fiber industries and is converted to finished </a:t>
            </a:r>
            <a:r>
              <a:rPr lang="en-US" dirty="0" err="1" smtClean="0"/>
              <a:t>fibre</a:t>
            </a:r>
            <a:r>
              <a:rPr lang="en-US" dirty="0" smtClean="0"/>
              <a:t> by the following operations:</a:t>
            </a:r>
          </a:p>
          <a:p>
            <a:pPr algn="just">
              <a:buNone/>
            </a:pPr>
            <a:r>
              <a:rPr lang="en-US" b="1" i="1" dirty="0" smtClean="0"/>
              <a:t>(a) Slashing : </a:t>
            </a:r>
            <a:r>
              <a:rPr lang="en-US" i="1" dirty="0" smtClean="0"/>
              <a:t>Before yarn can be woven into fabric, it must be strengthened by loading </a:t>
            </a:r>
            <a:r>
              <a:rPr lang="en-US" dirty="0" smtClean="0"/>
              <a:t>with starch or other sizing substances. This operation is called </a:t>
            </a:r>
            <a:r>
              <a:rPr lang="en-US" b="1" dirty="0" smtClean="0"/>
              <a:t>"Slashing" </a:t>
            </a:r>
            <a:r>
              <a:rPr lang="en-US" dirty="0" smtClean="0"/>
              <a:t>and little liquid waste results. Substitution of sizes with low BOD values such as </a:t>
            </a:r>
            <a:r>
              <a:rPr lang="en-US" dirty="0" err="1" smtClean="0"/>
              <a:t>carboxymethyl</a:t>
            </a:r>
            <a:r>
              <a:rPr lang="en-US" dirty="0" smtClean="0"/>
              <a:t> cellulose in place of starch reduces BOD in the final effluent.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5578</Words>
  <Application>Microsoft Office PowerPoint</Application>
  <PresentationFormat>On-screen Show (4:3)</PresentationFormat>
  <Paragraphs>282</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Office Theme</vt:lpstr>
      <vt:lpstr>Textile industry</vt:lpstr>
      <vt:lpstr>Manufacturing Process and origin of Liquid waste from Textile industry</vt:lpstr>
      <vt:lpstr>Slide 3</vt:lpstr>
      <vt:lpstr>Slide 4</vt:lpstr>
      <vt:lpstr>Slide 5</vt:lpstr>
      <vt:lpstr>(i) Animal Fibers</vt:lpstr>
      <vt:lpstr>Slide 7</vt:lpstr>
      <vt:lpstr>Slide 8</vt:lpstr>
      <vt:lpstr>(ii) Vegetable Fibers</vt:lpstr>
      <vt:lpstr>Slide 10</vt:lpstr>
      <vt:lpstr>Slide 11</vt:lpstr>
      <vt:lpstr>Slide 12</vt:lpstr>
      <vt:lpstr>(iii) Regenerated Fibers</vt:lpstr>
      <vt:lpstr>Slide 14</vt:lpstr>
      <vt:lpstr>(iv) Synthetic Fibers</vt:lpstr>
      <vt:lpstr>Slide 16</vt:lpstr>
      <vt:lpstr>Effluents from Textile industry</vt:lpstr>
      <vt:lpstr>Slide 18</vt:lpstr>
      <vt:lpstr>Slide 19</vt:lpstr>
      <vt:lpstr>Slide 20</vt:lpstr>
      <vt:lpstr>Textile Waste Characteristics</vt:lpstr>
      <vt:lpstr>Slide 22</vt:lpstr>
      <vt:lpstr>Effects/Problems of liquid waste from textile industry</vt:lpstr>
      <vt:lpstr>Slide 24</vt:lpstr>
      <vt:lpstr>Slide 25</vt:lpstr>
      <vt:lpstr>Slide 26</vt:lpstr>
      <vt:lpstr>Treatment methods of liquid waste from textile industry</vt:lpstr>
      <vt:lpstr>Slide 28</vt:lpstr>
      <vt:lpstr>Slide 29</vt:lpstr>
      <vt:lpstr>Slide 30</vt:lpstr>
      <vt:lpstr>Slide 31</vt:lpstr>
      <vt:lpstr>(B) Biological Oxidation Methods</vt:lpstr>
      <vt:lpstr>Slide 33</vt:lpstr>
      <vt:lpstr>Slide 34</vt:lpstr>
      <vt:lpstr>Slide 35</vt:lpstr>
      <vt:lpstr>Slide 36</vt:lpstr>
      <vt:lpstr>Prolonged Bioaeration Process</vt:lpstr>
      <vt:lpstr>Slide 38</vt:lpstr>
      <vt:lpstr>Slide 39</vt:lpstr>
      <vt:lpstr>Slide 40</vt:lpstr>
      <vt:lpstr>Manufacturing process and origin</vt:lpstr>
      <vt:lpstr>Slide 42</vt:lpstr>
      <vt:lpstr>Slide 43</vt:lpstr>
      <vt:lpstr>Slide 44</vt:lpstr>
      <vt:lpstr>Steps involved in the Pulp and Papermaking Procedure:</vt:lpstr>
      <vt:lpstr>Slide 46</vt:lpstr>
      <vt:lpstr>Slide 47</vt:lpstr>
      <vt:lpstr>Slide 48</vt:lpstr>
      <vt:lpstr>Slide 49</vt:lpstr>
      <vt:lpstr>Slide 50</vt:lpstr>
      <vt:lpstr>Effects of liquid waste</vt:lpstr>
      <vt:lpstr>Slide 52</vt:lpstr>
      <vt:lpstr>Slide 53</vt:lpstr>
      <vt:lpstr>Slide 54</vt:lpstr>
      <vt:lpstr>Slide 55</vt:lpstr>
      <vt:lpstr>Characteristics of Effluents</vt:lpstr>
      <vt:lpstr>Slide 57</vt:lpstr>
      <vt:lpstr>Slide 58</vt:lpstr>
      <vt:lpstr>Slide 59</vt:lpstr>
      <vt:lpstr>Slide 60</vt:lpstr>
      <vt:lpstr>Slide 61</vt:lpstr>
      <vt:lpstr>Slide 62</vt:lpstr>
      <vt:lpstr>Slide 63</vt:lpstr>
      <vt:lpstr>Slide 64</vt:lpstr>
      <vt:lpstr>Slide 65</vt:lpstr>
      <vt:lpstr>Treatment of liquid waste from paper and pulp industries</vt:lpstr>
      <vt:lpstr>Sludge Dewatering and Disposal</vt:lpstr>
      <vt:lpstr>Slide 68</vt:lpstr>
      <vt:lpstr>Slide 69</vt:lpstr>
      <vt:lpstr>Slide 70</vt:lpstr>
      <vt:lpstr>Slide 71</vt:lpstr>
      <vt:lpstr>Slide 72</vt:lpstr>
      <vt:lpstr>Slide 73</vt:lpstr>
      <vt:lpstr>Slide 74</vt:lpstr>
      <vt:lpstr>Slide 75</vt:lpstr>
      <vt:lpstr>Land Disposal by Irrigation and Seepage</vt:lpstr>
      <vt:lpstr>Slide 77</vt:lpstr>
      <vt:lpstr>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Textile industry</dc:title>
  <dc:creator>bhargav tej</dc:creator>
  <cp:lastModifiedBy>bhargav tej</cp:lastModifiedBy>
  <cp:revision>6</cp:revision>
  <dcterms:created xsi:type="dcterms:W3CDTF">2006-08-16T00:00:00Z</dcterms:created>
  <dcterms:modified xsi:type="dcterms:W3CDTF">2023-05-17T06:25:31Z</dcterms:modified>
</cp:coreProperties>
</file>