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565" autoAdjust="0"/>
  </p:normalViewPr>
  <p:slideViewPr>
    <p:cSldViewPr>
      <p:cViewPr varScale="1">
        <p:scale>
          <a:sx n="81" d="100"/>
          <a:sy n="81" d="100"/>
        </p:scale>
        <p:origin x="-124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DF1B12-9264-4AE6-A321-67D19731A88A}" type="datetimeFigureOut">
              <a:rPr lang="en-US" smtClean="0"/>
              <a:t>3/11/2023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50577-937D-4B10-8527-CCE82B708F5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D0B127-9D42-4071-9B81-06238E62B5B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0C66-5073-49A2-AD75-639C0C6A20D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0B127-9D42-4071-9B81-06238E62B5B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0C66-5073-49A2-AD75-639C0C6A20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0B127-9D42-4071-9B81-06238E62B5B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0C66-5073-49A2-AD75-639C0C6A20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0B127-9D42-4071-9B81-06238E62B5B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0C66-5073-49A2-AD75-639C0C6A20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D0B127-9D42-4071-9B81-06238E62B5B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0C66-5073-49A2-AD75-639C0C6A20D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D0B127-9D42-4071-9B81-06238E62B5B7}"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00C66-5073-49A2-AD75-639C0C6A20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D0B127-9D42-4071-9B81-06238E62B5B7}"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00C66-5073-49A2-AD75-639C0C6A20D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D0B127-9D42-4071-9B81-06238E62B5B7}"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00C66-5073-49A2-AD75-639C0C6A20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0B127-9D42-4071-9B81-06238E62B5B7}"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00C66-5073-49A2-AD75-639C0C6A20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0B127-9D42-4071-9B81-06238E62B5B7}"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00C66-5073-49A2-AD75-639C0C6A20D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0B127-9D42-4071-9B81-06238E62B5B7}"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00C66-5073-49A2-AD75-639C0C6A20D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0B127-9D42-4071-9B81-06238E62B5B7}" type="datetimeFigureOut">
              <a:rPr lang="en-US" smtClean="0"/>
              <a:t>3/11/2023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00C66-5073-49A2-AD75-639C0C6A20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Bayesian_network" TargetMode="External"/><Relationship Id="rId2" Type="http://schemas.openxmlformats.org/officeDocument/2006/relationships/hyperlink" Target="https://en.wikipedia.org/wiki/Graphical_model" TargetMode="External"/><Relationship Id="rId1" Type="http://schemas.openxmlformats.org/officeDocument/2006/relationships/slideLayout" Target="../slideLayouts/slideLayout7.xml"/><Relationship Id="rId6" Type="http://schemas.openxmlformats.org/officeDocument/2006/relationships/hyperlink" Target="https://en.wikipedia.org/wiki/Directed_acyclic_graph" TargetMode="External"/><Relationship Id="rId5" Type="http://schemas.openxmlformats.org/officeDocument/2006/relationships/hyperlink" Target="https://en.wikipedia.org/wiki/Conditional_independence" TargetMode="External"/><Relationship Id="rId4" Type="http://schemas.openxmlformats.org/officeDocument/2006/relationships/hyperlink" Target="https://en.wikipedia.org/wiki/Random_variable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04"/>
            <a:ext cx="7772400" cy="571504"/>
          </a:xfrm>
        </p:spPr>
        <p:txBody>
          <a:bodyPr>
            <a:normAutofit fontScale="90000"/>
          </a:bodyPr>
          <a:lstStyle/>
          <a:p>
            <a:r>
              <a:rPr lang="en-US" dirty="0" smtClean="0"/>
              <a:t> </a:t>
            </a:r>
            <a:r>
              <a:rPr lang="en-US" b="1" u="sng" dirty="0"/>
              <a:t>UNIT - </a:t>
            </a:r>
            <a:r>
              <a:rPr lang="en-US" b="1" u="sng" dirty="0" smtClean="0"/>
              <a:t>V</a:t>
            </a:r>
            <a:endParaRPr lang="en-US" dirty="0"/>
          </a:p>
        </p:txBody>
      </p:sp>
      <p:sp>
        <p:nvSpPr>
          <p:cNvPr id="1025" name="Rectangle 1"/>
          <p:cNvSpPr>
            <a:spLocks noGrp="1" noChangeArrowheads="1"/>
          </p:cNvSpPr>
          <p:nvPr>
            <p:ph type="subTitle" idx="1"/>
          </p:nvPr>
        </p:nvSpPr>
        <p:spPr bwMode="auto">
          <a:xfrm>
            <a:off x="1214414" y="1285860"/>
            <a:ext cx="688874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Bayesian Learning: Probability theory and </a:t>
            </a:r>
            <a:r>
              <a:rPr kumimoji="0" lang="en-US" sz="2400" b="1" i="0" u="sng"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Bayes</a:t>
            </a:r>
            <a:r>
              <a:rPr kumimoji="0" lang="en-US" sz="24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 rule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1214414" y="1928802"/>
            <a:ext cx="1928826" cy="369332"/>
          </a:xfrm>
          <a:prstGeom prst="rect">
            <a:avLst/>
          </a:prstGeom>
          <a:noFill/>
        </p:spPr>
        <p:txBody>
          <a:bodyPr wrap="square" rtlCol="0">
            <a:spAutoFit/>
          </a:bodyPr>
          <a:lstStyle/>
          <a:p>
            <a:r>
              <a:rPr lang="en-US" b="1" i="1" dirty="0" err="1"/>
              <a:t>Bayes</a:t>
            </a:r>
            <a:r>
              <a:rPr lang="en-US" b="1" i="1" dirty="0"/>
              <a:t> Theorem</a:t>
            </a:r>
            <a:endParaRPr lang="en-US" dirty="0"/>
          </a:p>
        </p:txBody>
      </p:sp>
      <p:sp>
        <p:nvSpPr>
          <p:cNvPr id="6" name="TextBox 5"/>
          <p:cNvSpPr txBox="1"/>
          <p:nvPr/>
        </p:nvSpPr>
        <p:spPr>
          <a:xfrm>
            <a:off x="1214414" y="2285992"/>
            <a:ext cx="7500990" cy="1077218"/>
          </a:xfrm>
          <a:prstGeom prst="rect">
            <a:avLst/>
          </a:prstGeom>
          <a:noFill/>
        </p:spPr>
        <p:txBody>
          <a:bodyPr wrap="square" rtlCol="0">
            <a:spAutoFit/>
          </a:bodyPr>
          <a:lstStyle/>
          <a:p>
            <a:r>
              <a:rPr lang="en-US" sz="1600" dirty="0" err="1"/>
              <a:t>Bayes</a:t>
            </a:r>
            <a:r>
              <a:rPr lang="en-US" sz="1600" dirty="0"/>
              <a:t> theorem is one of the most popular machine learning concepts that helps to calculate the probability of occurring one event with uncertain knowledge while other one has already occurred.</a:t>
            </a:r>
          </a:p>
          <a:p>
            <a:endParaRPr lang="en-US" sz="1600" dirty="0"/>
          </a:p>
        </p:txBody>
      </p:sp>
      <p:sp>
        <p:nvSpPr>
          <p:cNvPr id="7" name="TextBox 6"/>
          <p:cNvSpPr txBox="1"/>
          <p:nvPr/>
        </p:nvSpPr>
        <p:spPr>
          <a:xfrm>
            <a:off x="1214414" y="3214686"/>
            <a:ext cx="7500991" cy="1815882"/>
          </a:xfrm>
          <a:prstGeom prst="rect">
            <a:avLst/>
          </a:prstGeom>
          <a:noFill/>
        </p:spPr>
        <p:txBody>
          <a:bodyPr wrap="square" rtlCol="0">
            <a:spAutoFit/>
          </a:bodyPr>
          <a:lstStyle/>
          <a:p>
            <a:r>
              <a:rPr lang="en-US" sz="1600" dirty="0" err="1"/>
              <a:t>Bayes</a:t>
            </a:r>
            <a:r>
              <a:rPr lang="en-US" sz="1600" dirty="0"/>
              <a:t>' theorem can be derived using product rule and conditional probability of event X with known event Y:</a:t>
            </a:r>
          </a:p>
          <a:p>
            <a:pPr lvl="0"/>
            <a:r>
              <a:rPr lang="en-US" sz="1600" dirty="0"/>
              <a:t>According to the product rule we can express as the probability of event X with known event Y as follows;</a:t>
            </a:r>
          </a:p>
          <a:p>
            <a:pPr lvl="0"/>
            <a:r>
              <a:rPr lang="en-US" sz="1600" dirty="0" smtClean="0"/>
              <a:t>Mathematically, </a:t>
            </a:r>
            <a:r>
              <a:rPr lang="en-US" sz="1600" dirty="0" err="1" smtClean="0"/>
              <a:t>Bayes</a:t>
            </a:r>
            <a:r>
              <a:rPr lang="en-US" sz="1600" dirty="0" smtClean="0"/>
              <a:t> theorem can be expressed by combining both equations on right hand side. We will get:</a:t>
            </a:r>
          </a:p>
          <a:p>
            <a:endParaRPr lang="en-US" sz="1600" dirty="0"/>
          </a:p>
        </p:txBody>
      </p:sp>
      <p:pic>
        <p:nvPicPr>
          <p:cNvPr id="9" name="Picture 8" descr="Bayes Theorem in Machine learning"/>
          <p:cNvPicPr/>
          <p:nvPr/>
        </p:nvPicPr>
        <p:blipFill>
          <a:blip r:embed="rId2"/>
          <a:srcRect/>
          <a:stretch>
            <a:fillRect/>
          </a:stretch>
        </p:blipFill>
        <p:spPr bwMode="auto">
          <a:xfrm>
            <a:off x="3143240" y="4714884"/>
            <a:ext cx="2500330" cy="18573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642918"/>
            <a:ext cx="8742521" cy="4278094"/>
          </a:xfrm>
          <a:prstGeom prst="rect">
            <a:avLst/>
          </a:prstGeom>
          <a:noFill/>
        </p:spPr>
        <p:txBody>
          <a:bodyPr wrap="square" rtlCol="0">
            <a:spAutoFit/>
          </a:bodyPr>
          <a:lstStyle/>
          <a:p>
            <a:r>
              <a:rPr lang="en-US" sz="1600" b="1" u="sng" dirty="0"/>
              <a:t>How does K-NN work?</a:t>
            </a:r>
            <a:endParaRPr lang="en-US" sz="1600" b="1" dirty="0"/>
          </a:p>
          <a:p>
            <a:r>
              <a:rPr lang="en-US" sz="1600" dirty="0"/>
              <a:t>The K-NN working can be explained on the basis of the below algorithm:</a:t>
            </a:r>
          </a:p>
          <a:p>
            <a:pPr lvl="0"/>
            <a:endParaRPr lang="en-US" sz="1600" b="1" dirty="0" smtClean="0"/>
          </a:p>
          <a:p>
            <a:pPr lvl="0"/>
            <a:r>
              <a:rPr lang="en-US" sz="1600" b="1" dirty="0" smtClean="0"/>
              <a:t>Step-1</a:t>
            </a:r>
            <a:r>
              <a:rPr lang="en-US" sz="1600" b="1" dirty="0"/>
              <a:t>:</a:t>
            </a:r>
            <a:r>
              <a:rPr lang="en-US" sz="1600" dirty="0"/>
              <a:t> Select the number K of the </a:t>
            </a:r>
            <a:r>
              <a:rPr lang="en-US" sz="1600" dirty="0" smtClean="0"/>
              <a:t>neighbors.</a:t>
            </a:r>
          </a:p>
          <a:p>
            <a:pPr lvl="0"/>
            <a:endParaRPr lang="en-US" sz="1600" dirty="0"/>
          </a:p>
          <a:p>
            <a:pPr lvl="0"/>
            <a:r>
              <a:rPr lang="en-US" sz="1600" b="1" dirty="0"/>
              <a:t>Step-2:</a:t>
            </a:r>
            <a:r>
              <a:rPr lang="en-US" sz="1600" dirty="0"/>
              <a:t> Calculate the Euclidean distance of </a:t>
            </a:r>
            <a:r>
              <a:rPr lang="en-US" sz="1600" b="1" dirty="0"/>
              <a:t>K number of </a:t>
            </a:r>
            <a:r>
              <a:rPr lang="en-US" sz="1600" b="1" dirty="0" smtClean="0"/>
              <a:t>neighbors.</a:t>
            </a:r>
          </a:p>
          <a:p>
            <a:pPr lvl="0"/>
            <a:endParaRPr lang="en-US" sz="1600" dirty="0"/>
          </a:p>
          <a:p>
            <a:pPr lvl="0"/>
            <a:r>
              <a:rPr lang="en-US" sz="1600" b="1" dirty="0"/>
              <a:t>Step-3:</a:t>
            </a:r>
            <a:r>
              <a:rPr lang="en-US" sz="1600" dirty="0"/>
              <a:t> Take the K nearest neighbors as per the calculated Euclidean distance</a:t>
            </a:r>
            <a:r>
              <a:rPr lang="en-US" sz="1600" dirty="0" smtClean="0"/>
              <a:t>.</a:t>
            </a:r>
          </a:p>
          <a:p>
            <a:pPr lvl="0"/>
            <a:endParaRPr lang="en-US" sz="1600" dirty="0"/>
          </a:p>
          <a:p>
            <a:pPr lvl="0"/>
            <a:r>
              <a:rPr lang="en-US" sz="1600" b="1" dirty="0"/>
              <a:t>Step-4:</a:t>
            </a:r>
            <a:r>
              <a:rPr lang="en-US" sz="1600" dirty="0"/>
              <a:t> Among these k neighbors, count the number of the data points in each category</a:t>
            </a:r>
            <a:r>
              <a:rPr lang="en-US" sz="1600" dirty="0" smtClean="0"/>
              <a:t>.</a:t>
            </a:r>
          </a:p>
          <a:p>
            <a:pPr lvl="0"/>
            <a:endParaRPr lang="en-US" sz="1600" dirty="0"/>
          </a:p>
          <a:p>
            <a:pPr lvl="0"/>
            <a:r>
              <a:rPr lang="en-US" sz="1600" b="1" dirty="0"/>
              <a:t>Step-5:</a:t>
            </a:r>
            <a:r>
              <a:rPr lang="en-US" sz="1600" dirty="0"/>
              <a:t> Assign the new data points to that category for which the number of the neighbor is maximum.</a:t>
            </a:r>
          </a:p>
          <a:p>
            <a:pPr lvl="0"/>
            <a:endParaRPr lang="en-US" sz="1600" b="1" dirty="0" smtClean="0"/>
          </a:p>
          <a:p>
            <a:pPr lvl="0"/>
            <a:r>
              <a:rPr lang="en-US" sz="1600" b="1" dirty="0" smtClean="0"/>
              <a:t>Step-6</a:t>
            </a:r>
            <a:r>
              <a:rPr lang="en-US" sz="1600" b="1" dirty="0"/>
              <a:t>:</a:t>
            </a:r>
            <a:r>
              <a:rPr lang="en-US" sz="1600" dirty="0"/>
              <a:t> Our model is ready</a:t>
            </a:r>
            <a:r>
              <a:rPr lang="en-US" sz="1600" dirty="0" smtClean="0"/>
              <a:t>.</a:t>
            </a:r>
          </a:p>
          <a:p>
            <a:endParaRPr lang="en-US" sz="1600" dirty="0" smtClean="0"/>
          </a:p>
          <a:p>
            <a:pPr lvl="0"/>
            <a:endParaRPr lang="en-US" sz="1600" dirty="0" smtClean="0"/>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Nearest Neighbor(KNN) Algorithm for Machine Learning"/>
          <p:cNvPicPr/>
          <p:nvPr/>
        </p:nvPicPr>
        <p:blipFill>
          <a:blip r:embed="rId2"/>
          <a:srcRect/>
          <a:stretch>
            <a:fillRect/>
          </a:stretch>
        </p:blipFill>
        <p:spPr bwMode="auto">
          <a:xfrm>
            <a:off x="2928926" y="1857364"/>
            <a:ext cx="3071004" cy="2456803"/>
          </a:xfrm>
          <a:prstGeom prst="rect">
            <a:avLst/>
          </a:prstGeom>
          <a:noFill/>
          <a:ln w="9525">
            <a:noFill/>
            <a:miter lim="800000"/>
            <a:headEnd/>
            <a:tailEnd/>
          </a:ln>
        </p:spPr>
      </p:pic>
      <p:sp>
        <p:nvSpPr>
          <p:cNvPr id="4" name="TextBox 3"/>
          <p:cNvSpPr txBox="1"/>
          <p:nvPr/>
        </p:nvSpPr>
        <p:spPr>
          <a:xfrm>
            <a:off x="642910" y="785794"/>
            <a:ext cx="8143932" cy="830997"/>
          </a:xfrm>
          <a:prstGeom prst="rect">
            <a:avLst/>
          </a:prstGeom>
          <a:noFill/>
        </p:spPr>
        <p:txBody>
          <a:bodyPr wrap="square" rtlCol="0">
            <a:spAutoFit/>
          </a:bodyPr>
          <a:lstStyle/>
          <a:p>
            <a:pPr>
              <a:buFont typeface="Arial" pitchFamily="34" charset="0"/>
              <a:buChar char="•"/>
            </a:pPr>
            <a:r>
              <a:rPr lang="en-US" sz="1600" dirty="0" smtClean="0"/>
              <a:t> Suppose we have a new data point and we need to put it in the required category. Consider the below image:</a:t>
            </a:r>
          </a:p>
          <a:p>
            <a:endParaRPr lang="en-US" sz="1600" dirty="0"/>
          </a:p>
        </p:txBody>
      </p:sp>
      <p:sp>
        <p:nvSpPr>
          <p:cNvPr id="5" name="TextBox 4"/>
          <p:cNvSpPr txBox="1"/>
          <p:nvPr/>
        </p:nvSpPr>
        <p:spPr>
          <a:xfrm>
            <a:off x="642910" y="4786322"/>
            <a:ext cx="8286809" cy="1323439"/>
          </a:xfrm>
          <a:prstGeom prst="rect">
            <a:avLst/>
          </a:prstGeom>
          <a:noFill/>
        </p:spPr>
        <p:txBody>
          <a:bodyPr wrap="square" rtlCol="0">
            <a:spAutoFit/>
          </a:bodyPr>
          <a:lstStyle/>
          <a:p>
            <a:pPr lvl="0">
              <a:buFont typeface="Arial" pitchFamily="34" charset="0"/>
              <a:buChar char="•"/>
            </a:pPr>
            <a:r>
              <a:rPr lang="en-US" sz="1600" dirty="0" smtClean="0"/>
              <a:t> Firstly</a:t>
            </a:r>
            <a:r>
              <a:rPr lang="en-US" sz="1600" dirty="0"/>
              <a:t>, we will choose the number of neighbors, so we will choose the k=5.</a:t>
            </a:r>
          </a:p>
          <a:p>
            <a:pPr lvl="0">
              <a:buFont typeface="Arial" pitchFamily="34" charset="0"/>
              <a:buChar char="•"/>
            </a:pPr>
            <a:r>
              <a:rPr lang="en-US" sz="1600" dirty="0" smtClean="0"/>
              <a:t> Next</a:t>
            </a:r>
            <a:r>
              <a:rPr lang="en-US" sz="1600" dirty="0"/>
              <a:t>, we will calculate the </a:t>
            </a:r>
            <a:r>
              <a:rPr lang="en-US" sz="1600" b="1" dirty="0"/>
              <a:t>Euclidean distance</a:t>
            </a:r>
            <a:r>
              <a:rPr lang="en-US" sz="1600" dirty="0"/>
              <a:t> between the data points. The Euclidean distance is the distance between two points, which we have already studied in geometry. It can be calculated as:</a:t>
            </a:r>
          </a:p>
          <a:p>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Nearest Neighbor(KNN) Algorithm for Machine Learning"/>
          <p:cNvPicPr/>
          <p:nvPr/>
        </p:nvPicPr>
        <p:blipFill>
          <a:blip r:embed="rId2"/>
          <a:srcRect/>
          <a:stretch>
            <a:fillRect/>
          </a:stretch>
        </p:blipFill>
        <p:spPr bwMode="auto">
          <a:xfrm>
            <a:off x="2786050" y="571480"/>
            <a:ext cx="2941608" cy="2353287"/>
          </a:xfrm>
          <a:prstGeom prst="rect">
            <a:avLst/>
          </a:prstGeom>
          <a:noFill/>
          <a:ln w="9525">
            <a:noFill/>
            <a:miter lim="800000"/>
            <a:headEnd/>
            <a:tailEnd/>
          </a:ln>
        </p:spPr>
      </p:pic>
      <p:sp>
        <p:nvSpPr>
          <p:cNvPr id="4" name="TextBox 3"/>
          <p:cNvSpPr txBox="1"/>
          <p:nvPr/>
        </p:nvSpPr>
        <p:spPr>
          <a:xfrm>
            <a:off x="1000100" y="3214686"/>
            <a:ext cx="7286676" cy="1077218"/>
          </a:xfrm>
          <a:prstGeom prst="rect">
            <a:avLst/>
          </a:prstGeom>
          <a:noFill/>
        </p:spPr>
        <p:txBody>
          <a:bodyPr wrap="square" rtlCol="0">
            <a:spAutoFit/>
          </a:bodyPr>
          <a:lstStyle/>
          <a:p>
            <a:pPr lvl="0">
              <a:buFont typeface="Arial" pitchFamily="34" charset="0"/>
              <a:buChar char="•"/>
            </a:pPr>
            <a:r>
              <a:rPr lang="en-US" sz="1600" dirty="0"/>
              <a:t>By calculating the Euclidean distance we got the nearest neighbors, as three nearest neighbors in category A and two nearest neighbors in category B. Consider the below image:</a:t>
            </a:r>
          </a:p>
          <a:p>
            <a:endParaRPr lang="en-US" sz="1600" dirty="0"/>
          </a:p>
        </p:txBody>
      </p:sp>
      <p:pic>
        <p:nvPicPr>
          <p:cNvPr id="5" name="Picture 4" descr="K-Nearest Neighbor(KNN) Algorithm for Machine Learning"/>
          <p:cNvPicPr/>
          <p:nvPr/>
        </p:nvPicPr>
        <p:blipFill>
          <a:blip r:embed="rId3"/>
          <a:srcRect/>
          <a:stretch>
            <a:fillRect/>
          </a:stretch>
        </p:blipFill>
        <p:spPr bwMode="auto">
          <a:xfrm>
            <a:off x="2714612" y="3929066"/>
            <a:ext cx="3461349" cy="276907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14356"/>
            <a:ext cx="8001055" cy="3293209"/>
          </a:xfrm>
          <a:prstGeom prst="rect">
            <a:avLst/>
          </a:prstGeom>
          <a:noFill/>
        </p:spPr>
        <p:txBody>
          <a:bodyPr wrap="square" rtlCol="0">
            <a:spAutoFit/>
          </a:bodyPr>
          <a:lstStyle/>
          <a:p>
            <a:pPr lvl="0">
              <a:buFont typeface="Arial" pitchFamily="34" charset="0"/>
              <a:buChar char="•"/>
            </a:pPr>
            <a:r>
              <a:rPr lang="en-US" sz="1600" dirty="0" smtClean="0"/>
              <a:t> As </a:t>
            </a:r>
            <a:r>
              <a:rPr lang="en-US" sz="1600" dirty="0"/>
              <a:t>we can see the 3 nearest neighbors are from category A, hence this new data point must belong to category A.</a:t>
            </a:r>
          </a:p>
          <a:p>
            <a:endParaRPr lang="en-US" sz="1600" b="1" u="sng" dirty="0" smtClean="0"/>
          </a:p>
          <a:p>
            <a:r>
              <a:rPr lang="en-US" sz="1600" b="1" u="sng" dirty="0" smtClean="0"/>
              <a:t>Advantages </a:t>
            </a:r>
            <a:r>
              <a:rPr lang="en-US" sz="1600" b="1" u="sng" dirty="0"/>
              <a:t>of KNN Algorithm:</a:t>
            </a:r>
            <a:endParaRPr lang="en-US" sz="1600" b="1" dirty="0"/>
          </a:p>
          <a:p>
            <a:pPr lvl="0">
              <a:buFont typeface="Arial" pitchFamily="34" charset="0"/>
              <a:buChar char="•"/>
            </a:pPr>
            <a:r>
              <a:rPr lang="en-US" sz="1600" dirty="0" smtClean="0"/>
              <a:t> It </a:t>
            </a:r>
            <a:r>
              <a:rPr lang="en-US" sz="1600" dirty="0"/>
              <a:t>is simple to implement.</a:t>
            </a:r>
          </a:p>
          <a:p>
            <a:pPr lvl="0">
              <a:buFont typeface="Arial" pitchFamily="34" charset="0"/>
              <a:buChar char="•"/>
            </a:pPr>
            <a:r>
              <a:rPr lang="en-US" sz="1600" dirty="0"/>
              <a:t> </a:t>
            </a:r>
            <a:r>
              <a:rPr lang="en-US" sz="1600" dirty="0" smtClean="0"/>
              <a:t>It </a:t>
            </a:r>
            <a:r>
              <a:rPr lang="en-US" sz="1600" dirty="0"/>
              <a:t>is robust to the noisy training data</a:t>
            </a:r>
          </a:p>
          <a:p>
            <a:pPr lvl="0">
              <a:buFont typeface="Arial" pitchFamily="34" charset="0"/>
              <a:buChar char="•"/>
            </a:pPr>
            <a:r>
              <a:rPr lang="en-US" sz="1600" dirty="0" smtClean="0"/>
              <a:t> It </a:t>
            </a:r>
            <a:r>
              <a:rPr lang="en-US" sz="1600" dirty="0"/>
              <a:t>can be more effective if the training data is large.</a:t>
            </a:r>
          </a:p>
          <a:p>
            <a:endParaRPr lang="en-US" sz="1600" b="1" dirty="0" smtClean="0"/>
          </a:p>
          <a:p>
            <a:r>
              <a:rPr lang="en-US" sz="1600" b="1" dirty="0" smtClean="0"/>
              <a:t>Disadvantages </a:t>
            </a:r>
            <a:r>
              <a:rPr lang="en-US" sz="1600" b="1" dirty="0"/>
              <a:t>of KNN Algorithm:</a:t>
            </a:r>
          </a:p>
          <a:p>
            <a:pPr lvl="0">
              <a:buFont typeface="Arial" pitchFamily="34" charset="0"/>
              <a:buChar char="•"/>
            </a:pPr>
            <a:r>
              <a:rPr lang="en-US" sz="1600" dirty="0"/>
              <a:t>Always needs to determine the value of K which may be complex some time.</a:t>
            </a:r>
          </a:p>
          <a:p>
            <a:pPr lvl="0">
              <a:buFont typeface="Arial" pitchFamily="34" charset="0"/>
              <a:buChar char="•"/>
            </a:pPr>
            <a:r>
              <a:rPr lang="en-US" sz="1600" dirty="0"/>
              <a:t>The computation cost is high because of calculating the distance between the data points for all the training samples.</a:t>
            </a:r>
          </a:p>
          <a:p>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785794"/>
            <a:ext cx="7572428" cy="5262979"/>
          </a:xfrm>
          <a:prstGeom prst="rect">
            <a:avLst/>
          </a:prstGeom>
          <a:noFill/>
        </p:spPr>
        <p:txBody>
          <a:bodyPr wrap="square" rtlCol="0">
            <a:spAutoFit/>
          </a:bodyPr>
          <a:lstStyle/>
          <a:p>
            <a:r>
              <a:rPr lang="en-US" sz="1600" b="1" u="sng" dirty="0"/>
              <a:t>Case-based learning</a:t>
            </a:r>
            <a:endParaRPr lang="en-US" sz="1600" dirty="0"/>
          </a:p>
          <a:p>
            <a:r>
              <a:rPr lang="en-US" sz="1600" dirty="0"/>
              <a:t>As we know </a:t>
            </a:r>
            <a:r>
              <a:rPr lang="en-US" sz="1600" b="1" dirty="0"/>
              <a:t>Nearest </a:t>
            </a:r>
            <a:r>
              <a:rPr lang="en-US" sz="1600" b="1" dirty="0" err="1"/>
              <a:t>Neighbour</a:t>
            </a:r>
            <a:r>
              <a:rPr lang="en-US" sz="1600" b="1" dirty="0"/>
              <a:t> classifiers</a:t>
            </a:r>
            <a:r>
              <a:rPr lang="en-US" sz="1600" dirty="0"/>
              <a:t> stores training </a:t>
            </a:r>
            <a:r>
              <a:rPr lang="en-US" sz="1600" dirty="0" err="1"/>
              <a:t>tuples</a:t>
            </a:r>
            <a:r>
              <a:rPr lang="en-US" sz="1600" dirty="0"/>
              <a:t> as points in Euclidean space. But </a:t>
            </a:r>
            <a:r>
              <a:rPr lang="en-US" sz="1600" b="1" dirty="0"/>
              <a:t>Case-Based Reasoning classifiers (CBR)</a:t>
            </a:r>
            <a:r>
              <a:rPr lang="en-US" sz="1600" dirty="0"/>
              <a:t> use a database of problem solutions to solve new problems. It stores the </a:t>
            </a:r>
            <a:r>
              <a:rPr lang="en-US" sz="1600" dirty="0" err="1"/>
              <a:t>tuples</a:t>
            </a:r>
            <a:r>
              <a:rPr lang="en-US" sz="1600" dirty="0"/>
              <a:t> or cases for problem-solving as complex symbolic descriptions. </a:t>
            </a:r>
            <a:endParaRPr lang="en-US" sz="1600" dirty="0" smtClean="0"/>
          </a:p>
          <a:p>
            <a:endParaRPr lang="en-US" sz="1600" dirty="0" smtClean="0"/>
          </a:p>
          <a:p>
            <a:r>
              <a:rPr lang="en-US" sz="1600" b="1" dirty="0"/>
              <a:t>How CBR works?</a:t>
            </a:r>
            <a:r>
              <a:rPr lang="en-US" sz="1600" dirty="0"/>
              <a:t> </a:t>
            </a:r>
            <a:endParaRPr lang="en-US" sz="1600" dirty="0" smtClean="0"/>
          </a:p>
          <a:p>
            <a:r>
              <a:rPr lang="en-US" sz="1600" dirty="0"/>
              <a:t>When a new case arises to classify, a Case-based </a:t>
            </a:r>
            <a:r>
              <a:rPr lang="en-US" sz="1600" dirty="0" err="1"/>
              <a:t>Reasoner</a:t>
            </a:r>
            <a:r>
              <a:rPr lang="en-US" sz="1600" dirty="0"/>
              <a:t>(CBR) will first check if an identical training case exists. If one is found, then the accompanying solution to that case is returned. If no identical case is found, then the CBR will search for training cases having components that are similar to those of the new case. Conceptually, these training cases may be considered as </a:t>
            </a:r>
            <a:r>
              <a:rPr lang="en-US" sz="1600" dirty="0" err="1"/>
              <a:t>neighbours</a:t>
            </a:r>
            <a:r>
              <a:rPr lang="en-US" sz="1600" dirty="0"/>
              <a:t> of the new case. </a:t>
            </a:r>
            <a:endParaRPr lang="en-US" sz="1600" dirty="0" smtClean="0"/>
          </a:p>
          <a:p>
            <a:endParaRPr lang="en-US" sz="1600" b="1" dirty="0" smtClean="0"/>
          </a:p>
          <a:p>
            <a:r>
              <a:rPr lang="en-US" sz="1600" b="1" dirty="0" smtClean="0"/>
              <a:t>Applications </a:t>
            </a:r>
            <a:r>
              <a:rPr lang="en-US" sz="1600" b="1" dirty="0"/>
              <a:t>of CBR includes: </a:t>
            </a:r>
            <a:endParaRPr lang="en-US" sz="1600" dirty="0"/>
          </a:p>
          <a:p>
            <a:pPr lvl="0">
              <a:buFont typeface="Arial" pitchFamily="34" charset="0"/>
              <a:buChar char="•"/>
            </a:pPr>
            <a:r>
              <a:rPr lang="en-US" sz="1600" dirty="0" smtClean="0"/>
              <a:t> Problem </a:t>
            </a:r>
            <a:r>
              <a:rPr lang="en-US" sz="1600" dirty="0"/>
              <a:t>resolution for customer service help desks, where cases describe product-related diagnostic problems.</a:t>
            </a:r>
          </a:p>
          <a:p>
            <a:pPr lvl="0">
              <a:buFont typeface="Arial" pitchFamily="34" charset="0"/>
              <a:buChar char="•"/>
            </a:pPr>
            <a:r>
              <a:rPr lang="en-US" sz="1600" dirty="0" smtClean="0"/>
              <a:t> It </a:t>
            </a:r>
            <a:r>
              <a:rPr lang="en-US" sz="1600" dirty="0"/>
              <a:t>is also applied to areas such as engineering and law, where cases are either technical designs or legal rulings, respectively.</a:t>
            </a:r>
          </a:p>
          <a:p>
            <a:pPr lvl="0">
              <a:buFont typeface="Arial" pitchFamily="34" charset="0"/>
              <a:buChar char="•"/>
            </a:pPr>
            <a:r>
              <a:rPr lang="en-US" sz="1600" dirty="0" smtClean="0"/>
              <a:t> Medical </a:t>
            </a:r>
            <a:r>
              <a:rPr lang="en-US" sz="1600" dirty="0"/>
              <a:t>educations, where patient case histories and treatments are used to help diagnose and treat new patients.</a:t>
            </a:r>
          </a:p>
          <a:p>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7929618" cy="1569660"/>
          </a:xfrm>
          <a:prstGeom prst="rect">
            <a:avLst/>
          </a:prstGeom>
          <a:noFill/>
        </p:spPr>
        <p:txBody>
          <a:bodyPr wrap="square" rtlCol="0">
            <a:spAutoFit/>
          </a:bodyPr>
          <a:lstStyle/>
          <a:p>
            <a:r>
              <a:rPr lang="en-US" sz="1600" b="1" dirty="0"/>
              <a:t>Challenges with </a:t>
            </a:r>
            <a:r>
              <a:rPr lang="en-US" sz="1600" b="1" dirty="0" smtClean="0"/>
              <a:t>CBR</a:t>
            </a:r>
            <a:endParaRPr lang="en-US" sz="1600" dirty="0"/>
          </a:p>
          <a:p>
            <a:pPr lvl="0">
              <a:buFont typeface="Arial" pitchFamily="34" charset="0"/>
              <a:buChar char="•"/>
            </a:pPr>
            <a:r>
              <a:rPr lang="en-US" sz="1600" dirty="0" smtClean="0"/>
              <a:t> Finding </a:t>
            </a:r>
            <a:r>
              <a:rPr lang="en-US" sz="1600" dirty="0"/>
              <a:t>a good similarity metric (</a:t>
            </a:r>
            <a:r>
              <a:rPr lang="en-US" sz="1600" dirty="0" err="1"/>
              <a:t>eg</a:t>
            </a:r>
            <a:r>
              <a:rPr lang="en-US" sz="1600" dirty="0"/>
              <a:t> for matching </a:t>
            </a:r>
            <a:r>
              <a:rPr lang="en-US" sz="1600" dirty="0" err="1"/>
              <a:t>subgraphs</a:t>
            </a:r>
            <a:r>
              <a:rPr lang="en-US" sz="1600" dirty="0"/>
              <a:t>) and suitable methods for combining solutions</a:t>
            </a:r>
            <a:r>
              <a:rPr lang="en-US" sz="1600" dirty="0" smtClean="0"/>
              <a:t>.</a:t>
            </a:r>
            <a:endParaRPr lang="en-US" sz="1600" dirty="0"/>
          </a:p>
          <a:p>
            <a:pPr lvl="0">
              <a:buFont typeface="Arial" pitchFamily="34" charset="0"/>
              <a:buChar char="•"/>
            </a:pPr>
            <a:r>
              <a:rPr lang="en-US" sz="1600" dirty="0" smtClean="0"/>
              <a:t> Selecting </a:t>
            </a:r>
            <a:r>
              <a:rPr lang="en-US" sz="1600" dirty="0"/>
              <a:t>salient features for indexing training cases and the development of efficient indexing techniques.</a:t>
            </a:r>
          </a:p>
          <a:p>
            <a:endParaRPr lang="en-US" sz="1600" dirty="0"/>
          </a:p>
        </p:txBody>
      </p:sp>
      <p:sp>
        <p:nvSpPr>
          <p:cNvPr id="3" name="TextBox 2"/>
          <p:cNvSpPr txBox="1"/>
          <p:nvPr/>
        </p:nvSpPr>
        <p:spPr>
          <a:xfrm>
            <a:off x="642910" y="2000240"/>
            <a:ext cx="7215238" cy="3293209"/>
          </a:xfrm>
          <a:prstGeom prst="rect">
            <a:avLst/>
          </a:prstGeom>
          <a:noFill/>
        </p:spPr>
        <p:txBody>
          <a:bodyPr wrap="square" rtlCol="0">
            <a:spAutoFit/>
          </a:bodyPr>
          <a:lstStyle/>
          <a:p>
            <a:r>
              <a:rPr lang="en-US" sz="1600" b="1" dirty="0"/>
              <a:t>Instance-Based </a:t>
            </a:r>
            <a:r>
              <a:rPr lang="en-US" sz="1600" b="1" dirty="0" smtClean="0"/>
              <a:t>Learning</a:t>
            </a:r>
          </a:p>
          <a:p>
            <a:endParaRPr lang="en-US" sz="1600" dirty="0"/>
          </a:p>
          <a:p>
            <a:pPr>
              <a:buFont typeface="Arial" pitchFamily="34" charset="0"/>
              <a:buChar char="•"/>
            </a:pPr>
            <a:r>
              <a:rPr lang="en-US" sz="1600" dirty="0" smtClean="0"/>
              <a:t> The</a:t>
            </a:r>
            <a:r>
              <a:rPr lang="en-US" sz="1600" dirty="0"/>
              <a:t> </a:t>
            </a:r>
            <a:r>
              <a:rPr lang="en-US" sz="1600" u="sng" dirty="0">
                <a:hlinkClick r:id="rId2"/>
              </a:rPr>
              <a:t>Machine Learning</a:t>
            </a:r>
            <a:r>
              <a:rPr lang="en-US" sz="1600" dirty="0"/>
              <a:t> systems which are categorized as</a:t>
            </a:r>
            <a:r>
              <a:rPr lang="en-US" sz="1600" b="1" dirty="0"/>
              <a:t> instance-based learning</a:t>
            </a:r>
            <a:r>
              <a:rPr lang="en-US" sz="1600" dirty="0"/>
              <a:t> are the systems that learn the training examples by heart and then generalizes to new instances based on some similarity measure</a:t>
            </a:r>
            <a:r>
              <a:rPr lang="en-US" sz="1600" dirty="0" smtClean="0"/>
              <a:t>.</a:t>
            </a:r>
          </a:p>
          <a:p>
            <a:r>
              <a:rPr lang="en-US" sz="1600" dirty="0" smtClean="0"/>
              <a:t> </a:t>
            </a:r>
          </a:p>
          <a:p>
            <a:pPr>
              <a:buFont typeface="Arial" pitchFamily="34" charset="0"/>
              <a:buChar char="•"/>
            </a:pPr>
            <a:r>
              <a:rPr lang="en-US" sz="1600" dirty="0"/>
              <a:t> </a:t>
            </a:r>
            <a:r>
              <a:rPr lang="en-US" sz="1600" dirty="0" smtClean="0"/>
              <a:t>It </a:t>
            </a:r>
            <a:r>
              <a:rPr lang="en-US" sz="1600" dirty="0"/>
              <a:t>is called instance-based because it builds the hypotheses from the training instances. It is also known as </a:t>
            </a:r>
            <a:r>
              <a:rPr lang="en-US" sz="1600" b="1" dirty="0"/>
              <a:t>memory-based learning </a:t>
            </a:r>
            <a:r>
              <a:rPr lang="en-US" sz="1600" dirty="0"/>
              <a:t>or</a:t>
            </a:r>
            <a:r>
              <a:rPr lang="en-US" sz="1600" b="1" dirty="0"/>
              <a:t> </a:t>
            </a:r>
            <a:r>
              <a:rPr lang="en-US" sz="1600" b="1" dirty="0" smtClean="0"/>
              <a:t>lazy-learning</a:t>
            </a:r>
            <a:r>
              <a:rPr lang="en-US" sz="1600" dirty="0" smtClean="0"/>
              <a:t>.</a:t>
            </a:r>
          </a:p>
          <a:p>
            <a:pPr>
              <a:buFont typeface="Arial" pitchFamily="34" charset="0"/>
              <a:buChar char="•"/>
            </a:pPr>
            <a:endParaRPr lang="en-US" sz="1600" b="1" dirty="0" smtClean="0"/>
          </a:p>
          <a:p>
            <a:pPr>
              <a:buFont typeface="Arial" pitchFamily="34" charset="0"/>
              <a:buChar char="•"/>
            </a:pPr>
            <a:r>
              <a:rPr lang="en-US" sz="1600" dirty="0" smtClean="0"/>
              <a:t> The </a:t>
            </a:r>
            <a:r>
              <a:rPr lang="en-US" sz="1600" dirty="0"/>
              <a:t>time complexity of this algorithm depends upon the size of training data. </a:t>
            </a:r>
            <a:r>
              <a:rPr lang="en-US" sz="1600" dirty="0" smtClean="0"/>
              <a:t>Each </a:t>
            </a:r>
            <a:r>
              <a:rPr lang="en-US" sz="1600" dirty="0"/>
              <a:t>time whenever a new query is encountered, its previously stores data is examined. And assign to a target function value for the new instance.  </a:t>
            </a:r>
          </a:p>
          <a:p>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7715304" cy="4770537"/>
          </a:xfrm>
          <a:prstGeom prst="rect">
            <a:avLst/>
          </a:prstGeom>
          <a:noFill/>
        </p:spPr>
        <p:txBody>
          <a:bodyPr wrap="square" rtlCol="0">
            <a:spAutoFit/>
          </a:bodyPr>
          <a:lstStyle/>
          <a:p>
            <a:r>
              <a:rPr lang="en-US" sz="1600" b="1" dirty="0"/>
              <a:t>Advantages:</a:t>
            </a:r>
            <a:endParaRPr lang="en-US" sz="1600" dirty="0"/>
          </a:p>
          <a:p>
            <a:pPr marL="342900" lvl="0" indent="-342900">
              <a:buFont typeface="+mj-lt"/>
              <a:buAutoNum type="arabicPeriod"/>
            </a:pPr>
            <a:r>
              <a:rPr lang="en-US" sz="1600" dirty="0"/>
              <a:t>Instead of estimating for the entire instance set, local approximations can be made to the target function.</a:t>
            </a:r>
          </a:p>
          <a:p>
            <a:pPr lvl="0"/>
            <a:r>
              <a:rPr lang="en-US" sz="1600" dirty="0" smtClean="0"/>
              <a:t>2.</a:t>
            </a:r>
            <a:r>
              <a:rPr lang="en-US" sz="1600" dirty="0"/>
              <a:t> </a:t>
            </a:r>
            <a:r>
              <a:rPr lang="en-US" sz="1600" dirty="0" smtClean="0"/>
              <a:t>  This </a:t>
            </a:r>
            <a:r>
              <a:rPr lang="en-US" sz="1600" dirty="0"/>
              <a:t>algorithm can adapt to new data easily, one which is collected as we go </a:t>
            </a:r>
          </a:p>
          <a:p>
            <a:r>
              <a:rPr lang="en-US" sz="1600" dirty="0" smtClean="0"/>
              <a:t> </a:t>
            </a:r>
          </a:p>
          <a:p>
            <a:r>
              <a:rPr lang="en-US" sz="1600" b="1" dirty="0"/>
              <a:t>Disadvantages:</a:t>
            </a:r>
            <a:endParaRPr lang="en-US" sz="1600" dirty="0"/>
          </a:p>
          <a:p>
            <a:pPr marL="342900" lvl="0" indent="-342900">
              <a:buFont typeface="+mj-lt"/>
              <a:buAutoNum type="arabicPeriod"/>
            </a:pPr>
            <a:r>
              <a:rPr lang="en-US" sz="1600" dirty="0"/>
              <a:t>Classification costs are high</a:t>
            </a:r>
          </a:p>
          <a:p>
            <a:pPr marL="342900" lvl="0" indent="-342900">
              <a:buFont typeface="+mj-lt"/>
              <a:buAutoNum type="arabicPeriod"/>
            </a:pPr>
            <a:r>
              <a:rPr lang="en-US" sz="1600" dirty="0"/>
              <a:t>Large amount of memory required to store the data, and each query involves starting the identification of a local model from scratch</a:t>
            </a:r>
            <a:r>
              <a:rPr lang="en-US" sz="1600" dirty="0" smtClean="0"/>
              <a:t>.</a:t>
            </a:r>
          </a:p>
          <a:p>
            <a:pPr marL="342900" lvl="0" indent="-342900">
              <a:buFont typeface="+mj-lt"/>
              <a:buAutoNum type="arabicPeriod"/>
            </a:pPr>
            <a:endParaRPr lang="en-US" sz="1600" dirty="0"/>
          </a:p>
          <a:p>
            <a:r>
              <a:rPr lang="en-US" sz="1600" dirty="0"/>
              <a:t>Some of the instance-based learning algorithms are </a:t>
            </a:r>
            <a:r>
              <a:rPr lang="en-US" sz="1600" dirty="0" smtClean="0"/>
              <a:t>:</a:t>
            </a:r>
          </a:p>
          <a:p>
            <a:endParaRPr lang="en-US" sz="1600" dirty="0"/>
          </a:p>
          <a:p>
            <a:pPr marL="342900" lvl="0" indent="-342900">
              <a:buFont typeface="+mj-lt"/>
              <a:buAutoNum type="arabicPeriod"/>
            </a:pPr>
            <a:r>
              <a:rPr lang="en-US" sz="1600" dirty="0"/>
              <a:t>K Nearest Neighbor (KNN)</a:t>
            </a:r>
          </a:p>
          <a:p>
            <a:pPr marL="342900" lvl="0" indent="-342900">
              <a:buFont typeface="+mj-lt"/>
              <a:buAutoNum type="arabicPeriod"/>
            </a:pPr>
            <a:r>
              <a:rPr lang="en-US" sz="1600" dirty="0"/>
              <a:t>Self-Organizing Map (SOM)</a:t>
            </a:r>
          </a:p>
          <a:p>
            <a:pPr marL="342900" lvl="0" indent="-342900">
              <a:buFont typeface="+mj-lt"/>
              <a:buAutoNum type="arabicPeriod"/>
            </a:pPr>
            <a:r>
              <a:rPr lang="en-US" sz="1600" dirty="0"/>
              <a:t>Learning Vector Quantization (LVQ)</a:t>
            </a:r>
          </a:p>
          <a:p>
            <a:pPr marL="342900" lvl="0" indent="-342900">
              <a:buFont typeface="+mj-lt"/>
              <a:buAutoNum type="arabicPeriod"/>
            </a:pPr>
            <a:r>
              <a:rPr lang="en-US" sz="1600" dirty="0"/>
              <a:t>Locally Weighted Learning (LWL)</a:t>
            </a:r>
          </a:p>
          <a:p>
            <a:pPr marL="342900" lvl="0" indent="-342900">
              <a:buFont typeface="+mj-lt"/>
              <a:buAutoNum type="arabicPeriod"/>
            </a:pPr>
            <a:r>
              <a:rPr lang="en-US" sz="1600" dirty="0"/>
              <a:t>Case-Based Reasoning </a:t>
            </a:r>
          </a:p>
          <a:p>
            <a:pPr marL="342900" lvl="0" indent="-342900"/>
            <a:endParaRPr lang="en-US" sz="1600" dirty="0"/>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4414" y="714356"/>
            <a:ext cx="6858048" cy="2554545"/>
          </a:xfrm>
          <a:prstGeom prst="rect">
            <a:avLst/>
          </a:prstGeom>
          <a:noFill/>
        </p:spPr>
        <p:txBody>
          <a:bodyPr wrap="square" rtlCol="0">
            <a:spAutoFit/>
          </a:bodyPr>
          <a:lstStyle/>
          <a:p>
            <a:r>
              <a:rPr lang="en-US" sz="1600" dirty="0"/>
              <a:t>The above equation is called as </a:t>
            </a:r>
            <a:r>
              <a:rPr lang="en-US" sz="1600" dirty="0" err="1"/>
              <a:t>Bayes</a:t>
            </a:r>
            <a:r>
              <a:rPr lang="en-US" sz="1600" dirty="0"/>
              <a:t> Rule or </a:t>
            </a:r>
            <a:r>
              <a:rPr lang="en-US" sz="1600" dirty="0" err="1"/>
              <a:t>Bayes</a:t>
            </a:r>
            <a:r>
              <a:rPr lang="en-US" sz="1600" dirty="0"/>
              <a:t> Theorem.</a:t>
            </a:r>
          </a:p>
          <a:p>
            <a:pPr lvl="0"/>
            <a:r>
              <a:rPr lang="en-US" sz="1600" dirty="0"/>
              <a:t>P(X|Y) is called as </a:t>
            </a:r>
            <a:r>
              <a:rPr lang="en-US" sz="1600" b="1" dirty="0"/>
              <a:t>posterior</a:t>
            </a:r>
            <a:r>
              <a:rPr lang="en-US" sz="1600" dirty="0"/>
              <a:t>, which we need to calculate. It is defined as updated probability after considering the evidence.</a:t>
            </a:r>
          </a:p>
          <a:p>
            <a:pPr lvl="0"/>
            <a:r>
              <a:rPr lang="en-US" sz="1600" dirty="0"/>
              <a:t>P(Y|X) is called the likelihood. It is the probability of evidence when hypothesis is true.</a:t>
            </a:r>
          </a:p>
          <a:p>
            <a:pPr lvl="0"/>
            <a:r>
              <a:rPr lang="en-US" sz="1600" dirty="0"/>
              <a:t>P(X) is called the </a:t>
            </a:r>
            <a:r>
              <a:rPr lang="en-US" sz="1600" b="1" dirty="0"/>
              <a:t>prior probability</a:t>
            </a:r>
            <a:r>
              <a:rPr lang="en-US" sz="1600" dirty="0"/>
              <a:t>, probability of hypothesis before considering the evidence</a:t>
            </a:r>
          </a:p>
          <a:p>
            <a:pPr lvl="0"/>
            <a:r>
              <a:rPr lang="en-US" sz="1600" dirty="0"/>
              <a:t>P(Y) is called marginal probability. It is defined as the probability of evidence under any consideration.</a:t>
            </a:r>
          </a:p>
          <a:p>
            <a:endParaRPr lang="en-US" sz="1600" dirty="0"/>
          </a:p>
        </p:txBody>
      </p:sp>
      <p:sp>
        <p:nvSpPr>
          <p:cNvPr id="6" name="TextBox 5"/>
          <p:cNvSpPr txBox="1"/>
          <p:nvPr/>
        </p:nvSpPr>
        <p:spPr>
          <a:xfrm>
            <a:off x="1214414" y="3000372"/>
            <a:ext cx="7143800" cy="2554545"/>
          </a:xfrm>
          <a:prstGeom prst="rect">
            <a:avLst/>
          </a:prstGeom>
          <a:noFill/>
        </p:spPr>
        <p:txBody>
          <a:bodyPr wrap="square" rtlCol="0">
            <a:spAutoFit/>
          </a:bodyPr>
          <a:lstStyle/>
          <a:p>
            <a:r>
              <a:rPr lang="en-US" sz="1600" b="1" u="sng" dirty="0"/>
              <a:t>Naive </a:t>
            </a:r>
            <a:r>
              <a:rPr lang="en-US" sz="1600" b="1" u="sng" dirty="0" err="1"/>
              <a:t>Bayes</a:t>
            </a:r>
            <a:r>
              <a:rPr lang="en-US" sz="1600" b="1" u="sng" dirty="0"/>
              <a:t> learning algorithm</a:t>
            </a:r>
            <a:endParaRPr lang="en-US" sz="1600" dirty="0"/>
          </a:p>
          <a:p>
            <a:pPr lvl="0"/>
            <a:r>
              <a:rPr lang="en-US" sz="1600" dirty="0"/>
              <a:t>Naïve </a:t>
            </a:r>
            <a:r>
              <a:rPr lang="en-US" sz="1600" dirty="0" err="1"/>
              <a:t>Bayes</a:t>
            </a:r>
            <a:r>
              <a:rPr lang="en-US" sz="1600" dirty="0"/>
              <a:t> algorithm is a supervised learning algorithm, which is based on </a:t>
            </a:r>
            <a:r>
              <a:rPr lang="en-US" sz="1600" b="1" dirty="0" err="1"/>
              <a:t>Bayes</a:t>
            </a:r>
            <a:r>
              <a:rPr lang="en-US" sz="1600" b="1" dirty="0"/>
              <a:t> theorem</a:t>
            </a:r>
            <a:r>
              <a:rPr lang="en-US" sz="1600" dirty="0"/>
              <a:t> and used for solving classification problems.</a:t>
            </a:r>
          </a:p>
          <a:p>
            <a:pPr lvl="0"/>
            <a:r>
              <a:rPr lang="en-US" sz="1600" dirty="0"/>
              <a:t>It is mainly used in </a:t>
            </a:r>
            <a:r>
              <a:rPr lang="en-US" sz="1600" i="1" dirty="0"/>
              <a:t>text classification</a:t>
            </a:r>
            <a:r>
              <a:rPr lang="en-US" sz="1600" dirty="0"/>
              <a:t> that includes a high-dimensional training dataset.</a:t>
            </a:r>
          </a:p>
          <a:p>
            <a:pPr lvl="0"/>
            <a:r>
              <a:rPr lang="en-US" sz="1600" dirty="0"/>
              <a:t>Naïve </a:t>
            </a:r>
            <a:r>
              <a:rPr lang="en-US" sz="1600" dirty="0" err="1"/>
              <a:t>Bayes</a:t>
            </a:r>
            <a:r>
              <a:rPr lang="en-US" sz="1600" dirty="0"/>
              <a:t> Classifier is one of the simple and most effective Classification algorithms which helps in building the fast machine learning models that can make quick predictions.</a:t>
            </a:r>
          </a:p>
          <a:p>
            <a:pPr lvl="0"/>
            <a:r>
              <a:rPr lang="en-US" sz="1600" b="1" dirty="0"/>
              <a:t>It is a probabilistic classifier, which means it predicts on the basis of the probability of an object</a:t>
            </a:r>
            <a:r>
              <a:rPr lang="en-US" sz="1600" dirty="0" smtClean="0"/>
              <a:t>.</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357166"/>
            <a:ext cx="3733651" cy="1754326"/>
          </a:xfrm>
          <a:prstGeom prst="rect">
            <a:avLst/>
          </a:prstGeom>
          <a:noFill/>
        </p:spPr>
        <p:txBody>
          <a:bodyPr wrap="none" rtlCol="0">
            <a:spAutoFit/>
          </a:bodyPr>
          <a:lstStyle/>
          <a:p>
            <a:r>
              <a:rPr lang="en-US" b="1" u="sng" dirty="0"/>
              <a:t>Generative vs. discriminative training</a:t>
            </a:r>
            <a:endParaRPr lang="en-US" dirty="0"/>
          </a:p>
          <a:p>
            <a:endParaRPr lang="en-US" b="1" dirty="0" smtClean="0"/>
          </a:p>
          <a:p>
            <a:r>
              <a:rPr lang="en-US" b="1" dirty="0" smtClean="0"/>
              <a:t>Generative Models</a:t>
            </a:r>
          </a:p>
          <a:p>
            <a:endParaRPr lang="en-US" b="1" dirty="0"/>
          </a:p>
          <a:p>
            <a:endParaRPr lang="en-US" dirty="0" smtClean="0"/>
          </a:p>
          <a:p>
            <a:endParaRPr lang="en-US" dirty="0"/>
          </a:p>
        </p:txBody>
      </p:sp>
      <p:pic>
        <p:nvPicPr>
          <p:cNvPr id="3" name="Picture 2" descr="https://miro.medium.com/v2/resize:fit:500/0*TXI_h4llG-SmdwYY.png"/>
          <p:cNvPicPr/>
          <p:nvPr/>
        </p:nvPicPr>
        <p:blipFill>
          <a:blip r:embed="rId2"/>
          <a:srcRect/>
          <a:stretch>
            <a:fillRect/>
          </a:stretch>
        </p:blipFill>
        <p:spPr bwMode="auto">
          <a:xfrm>
            <a:off x="2071670" y="1500174"/>
            <a:ext cx="4762500" cy="3067050"/>
          </a:xfrm>
          <a:prstGeom prst="rect">
            <a:avLst/>
          </a:prstGeom>
          <a:noFill/>
          <a:ln w="9525">
            <a:noFill/>
            <a:miter lim="800000"/>
            <a:headEnd/>
            <a:tailEnd/>
          </a:ln>
        </p:spPr>
      </p:pic>
      <p:sp>
        <p:nvSpPr>
          <p:cNvPr id="4" name="TextBox 3"/>
          <p:cNvSpPr txBox="1"/>
          <p:nvPr/>
        </p:nvSpPr>
        <p:spPr>
          <a:xfrm>
            <a:off x="642910" y="5000636"/>
            <a:ext cx="8072494" cy="1323439"/>
          </a:xfrm>
          <a:prstGeom prst="rect">
            <a:avLst/>
          </a:prstGeom>
          <a:noFill/>
        </p:spPr>
        <p:txBody>
          <a:bodyPr wrap="square" rtlCol="0">
            <a:spAutoFit/>
          </a:bodyPr>
          <a:lstStyle/>
          <a:p>
            <a:r>
              <a:rPr lang="en-US" sz="1600" dirty="0"/>
              <a:t>Generative models are models where the focus is the distribution of individual classes in a dataset and the learning algorithms tend to model the underlying patterns/distribution of the data points. These models use the intuition of joint probability in theory, creating instances where a given feature (</a:t>
            </a:r>
            <a:r>
              <a:rPr lang="en-US" sz="1600" i="1" dirty="0"/>
              <a:t>x</a:t>
            </a:r>
            <a:r>
              <a:rPr lang="en-US" sz="1600" dirty="0"/>
              <a:t>)/input and the desired output/label (</a:t>
            </a:r>
            <a:r>
              <a:rPr lang="en-US" sz="1600" i="1" dirty="0"/>
              <a:t>y</a:t>
            </a:r>
            <a:r>
              <a:rPr lang="en-US" sz="1600" dirty="0"/>
              <a:t>) exist at the same time.</a:t>
            </a:r>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785794"/>
            <a:ext cx="6283580" cy="1323439"/>
          </a:xfrm>
          <a:prstGeom prst="rect">
            <a:avLst/>
          </a:prstGeom>
          <a:noFill/>
        </p:spPr>
        <p:txBody>
          <a:bodyPr wrap="none" rtlCol="0">
            <a:spAutoFit/>
          </a:bodyPr>
          <a:lstStyle/>
          <a:p>
            <a:r>
              <a:rPr lang="en-US" sz="1600" b="1" dirty="0"/>
              <a:t>Examples of machine learning generative models</a:t>
            </a:r>
            <a:endParaRPr lang="en-US" sz="1600" dirty="0"/>
          </a:p>
          <a:p>
            <a:pPr lvl="0">
              <a:buFont typeface="Arial" pitchFamily="34" charset="0"/>
              <a:buChar char="•"/>
            </a:pPr>
            <a:r>
              <a:rPr lang="en-US" sz="1600" dirty="0" smtClean="0"/>
              <a:t> Naive </a:t>
            </a:r>
            <a:r>
              <a:rPr lang="en-US" sz="1600" dirty="0" err="1"/>
              <a:t>Bayes</a:t>
            </a:r>
            <a:r>
              <a:rPr lang="en-US" sz="1600" dirty="0"/>
              <a:t> (and generally Bayesian networks)</a:t>
            </a:r>
          </a:p>
          <a:p>
            <a:pPr lvl="0">
              <a:buFont typeface="Arial" pitchFamily="34" charset="0"/>
              <a:buChar char="•"/>
            </a:pPr>
            <a:r>
              <a:rPr lang="en-US" sz="1600" dirty="0" smtClean="0"/>
              <a:t> Hidden </a:t>
            </a:r>
            <a:r>
              <a:rPr lang="en-US" sz="1600" dirty="0"/>
              <a:t>Markov model</a:t>
            </a:r>
          </a:p>
          <a:p>
            <a:pPr lvl="0">
              <a:buFont typeface="Arial" pitchFamily="34" charset="0"/>
              <a:buChar char="•"/>
            </a:pPr>
            <a:r>
              <a:rPr lang="en-US" sz="1600" dirty="0" smtClean="0"/>
              <a:t> Linear </a:t>
            </a:r>
            <a:r>
              <a:rPr lang="en-US" sz="1600" dirty="0" err="1"/>
              <a:t>discriminant</a:t>
            </a:r>
            <a:r>
              <a:rPr lang="en-US" sz="1600" dirty="0"/>
              <a:t> analysis (LDA), a dimensionality reduction technique</a:t>
            </a:r>
          </a:p>
          <a:p>
            <a:endParaRPr lang="en-US" sz="1600" dirty="0"/>
          </a:p>
        </p:txBody>
      </p:sp>
      <p:sp>
        <p:nvSpPr>
          <p:cNvPr id="3" name="TextBox 2"/>
          <p:cNvSpPr txBox="1"/>
          <p:nvPr/>
        </p:nvSpPr>
        <p:spPr>
          <a:xfrm>
            <a:off x="714348" y="2071679"/>
            <a:ext cx="8001056" cy="3293209"/>
          </a:xfrm>
          <a:prstGeom prst="rect">
            <a:avLst/>
          </a:prstGeom>
          <a:noFill/>
        </p:spPr>
        <p:txBody>
          <a:bodyPr wrap="square" rtlCol="0">
            <a:spAutoFit/>
          </a:bodyPr>
          <a:lstStyle/>
          <a:p>
            <a:r>
              <a:rPr lang="en-US" sz="1600" b="1" dirty="0"/>
              <a:t>Discriminative Models</a:t>
            </a:r>
            <a:endParaRPr lang="en-US" sz="1600" dirty="0"/>
          </a:p>
          <a:p>
            <a:r>
              <a:rPr lang="en-US" sz="1600" dirty="0"/>
              <a:t>Discriminative models, also called </a:t>
            </a:r>
            <a:r>
              <a:rPr lang="en-US" sz="1600" i="1" dirty="0"/>
              <a:t>conditional models</a:t>
            </a:r>
            <a:r>
              <a:rPr lang="en-US" sz="1600" dirty="0"/>
              <a:t>, tend to learn the boundary between classes/labels in a dataset. Unlike generative models, the goal here is to find the </a:t>
            </a:r>
            <a:r>
              <a:rPr lang="en-US" sz="1600" i="1" dirty="0"/>
              <a:t>decision boundary</a:t>
            </a:r>
            <a:r>
              <a:rPr lang="en-US" sz="1600" dirty="0"/>
              <a:t> separating one class from another</a:t>
            </a:r>
            <a:r>
              <a:rPr lang="en-US" sz="1600" dirty="0" smtClean="0"/>
              <a:t>.</a:t>
            </a:r>
          </a:p>
          <a:p>
            <a:endParaRPr lang="en-US" sz="1600" dirty="0"/>
          </a:p>
          <a:p>
            <a:endParaRPr lang="en-US" sz="1600" dirty="0" smtClean="0"/>
          </a:p>
          <a:p>
            <a:r>
              <a:rPr lang="en-US" sz="1600" dirty="0"/>
              <a:t>Examples of discriminative models in machine learning are:</a:t>
            </a:r>
          </a:p>
          <a:p>
            <a:pPr lvl="0">
              <a:buFont typeface="Arial" pitchFamily="34" charset="0"/>
              <a:buChar char="•"/>
            </a:pPr>
            <a:r>
              <a:rPr lang="en-US" sz="1600" dirty="0" smtClean="0"/>
              <a:t> Logistic </a:t>
            </a:r>
            <a:r>
              <a:rPr lang="en-US" sz="1600" dirty="0"/>
              <a:t>regression</a:t>
            </a:r>
          </a:p>
          <a:p>
            <a:pPr lvl="0">
              <a:buFont typeface="Arial" pitchFamily="34" charset="0"/>
              <a:buChar char="•"/>
            </a:pPr>
            <a:r>
              <a:rPr lang="en-US" sz="1600" dirty="0" smtClean="0"/>
              <a:t> Support </a:t>
            </a:r>
            <a:r>
              <a:rPr lang="en-US" sz="1600" dirty="0"/>
              <a:t>vector machine</a:t>
            </a:r>
          </a:p>
          <a:p>
            <a:pPr lvl="0">
              <a:buFont typeface="Arial" pitchFamily="34" charset="0"/>
              <a:buChar char="•"/>
            </a:pPr>
            <a:r>
              <a:rPr lang="en-US" sz="1600" dirty="0" smtClean="0"/>
              <a:t> Decision </a:t>
            </a:r>
            <a:r>
              <a:rPr lang="en-US" sz="1600" dirty="0"/>
              <a:t>tree</a:t>
            </a:r>
          </a:p>
          <a:p>
            <a:pPr lvl="0">
              <a:buFont typeface="Arial" pitchFamily="34" charset="0"/>
              <a:buChar char="•"/>
            </a:pPr>
            <a:r>
              <a:rPr lang="en-US" sz="1600" dirty="0" smtClean="0"/>
              <a:t> Random </a:t>
            </a:r>
            <a:r>
              <a:rPr lang="en-US" sz="1600" dirty="0"/>
              <a:t>forest</a:t>
            </a:r>
          </a:p>
          <a:p>
            <a:endParaRPr lang="en-US" sz="1600" dirty="0"/>
          </a:p>
          <a:p>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286808" cy="3293209"/>
          </a:xfrm>
          <a:prstGeom prst="rect">
            <a:avLst/>
          </a:prstGeom>
          <a:noFill/>
        </p:spPr>
        <p:txBody>
          <a:bodyPr wrap="square" rtlCol="0">
            <a:spAutoFit/>
          </a:bodyPr>
          <a:lstStyle/>
          <a:p>
            <a:r>
              <a:rPr lang="en-US" sz="1600" b="1" u="sng" dirty="0" err="1"/>
              <a:t>Logisitic</a:t>
            </a:r>
            <a:r>
              <a:rPr lang="en-US" sz="1600" b="1" u="sng" dirty="0"/>
              <a:t> </a:t>
            </a:r>
            <a:r>
              <a:rPr lang="en-US" sz="1600" b="1" u="sng" dirty="0" smtClean="0"/>
              <a:t>regression</a:t>
            </a:r>
          </a:p>
          <a:p>
            <a:endParaRPr lang="en-US" sz="1600" dirty="0"/>
          </a:p>
          <a:p>
            <a:pPr lvl="0">
              <a:buFont typeface="Arial" pitchFamily="34" charset="0"/>
              <a:buChar char="•"/>
            </a:pPr>
            <a:r>
              <a:rPr lang="en-US" sz="1600" dirty="0" smtClean="0"/>
              <a:t> Logistic </a:t>
            </a:r>
            <a:r>
              <a:rPr lang="en-US" sz="1600" dirty="0"/>
              <a:t>regression is one of the most popular Machine Learning algorithms, which comes under the Supervised Learning technique. It is used for predicting the categorical dependent variable using a given set of independent variables.</a:t>
            </a:r>
          </a:p>
          <a:p>
            <a:pPr lvl="0">
              <a:buFont typeface="Arial" pitchFamily="34" charset="0"/>
              <a:buChar char="•"/>
            </a:pPr>
            <a:r>
              <a:rPr lang="en-US" sz="1600" dirty="0" smtClean="0"/>
              <a:t> Logistic </a:t>
            </a:r>
            <a:r>
              <a:rPr lang="en-US" sz="1600" dirty="0"/>
              <a:t>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r>
              <a:rPr lang="en-US" sz="1600" dirty="0" smtClean="0"/>
              <a:t>.</a:t>
            </a:r>
          </a:p>
          <a:p>
            <a:pPr>
              <a:buFont typeface="Arial" pitchFamily="34" charset="0"/>
              <a:buChar char="•"/>
            </a:pPr>
            <a:r>
              <a:rPr lang="en-US" sz="1600" dirty="0"/>
              <a:t>The curve from the logistic function indicates the likelihood of something such as whether the cells are cancerous or not, a mouse is obese or not based on its weight, etc.</a:t>
            </a:r>
          </a:p>
          <a:p>
            <a:pPr lvl="0">
              <a:buFont typeface="Arial" pitchFamily="34" charset="0"/>
              <a:buChar char="•"/>
            </a:pPr>
            <a:endParaRPr lang="en-US" sz="1600" dirty="0"/>
          </a:p>
          <a:p>
            <a:endParaRPr lang="en-US" sz="1600" dirty="0"/>
          </a:p>
        </p:txBody>
      </p:sp>
      <p:pic>
        <p:nvPicPr>
          <p:cNvPr id="4" name="Picture 3" descr="Logistic Regression in Machine Learning"/>
          <p:cNvPicPr/>
          <p:nvPr/>
        </p:nvPicPr>
        <p:blipFill>
          <a:blip r:embed="rId2"/>
          <a:srcRect/>
          <a:stretch>
            <a:fillRect/>
          </a:stretch>
        </p:blipFill>
        <p:spPr bwMode="auto">
          <a:xfrm>
            <a:off x="1643042" y="3214686"/>
            <a:ext cx="4761865" cy="285559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785794"/>
            <a:ext cx="7643866" cy="4801314"/>
          </a:xfrm>
          <a:prstGeom prst="rect">
            <a:avLst/>
          </a:prstGeom>
          <a:noFill/>
        </p:spPr>
        <p:txBody>
          <a:bodyPr wrap="square" rtlCol="0">
            <a:spAutoFit/>
          </a:bodyPr>
          <a:lstStyle/>
          <a:p>
            <a:r>
              <a:rPr lang="en-US" b="1" dirty="0"/>
              <a:t>Logistic Regression Equation:</a:t>
            </a:r>
          </a:p>
          <a:p>
            <a:pPr>
              <a:buFont typeface="Arial" pitchFamily="34" charset="0"/>
              <a:buChar char="•"/>
            </a:pPr>
            <a:r>
              <a:rPr lang="en-US" dirty="0"/>
              <a:t>The Logistic regression equation can be obtained from the Linear Regression equation. The mathematical steps to get Logistic Regression equations are given below</a:t>
            </a:r>
            <a:r>
              <a:rPr lang="en-US" dirty="0" smtClean="0"/>
              <a:t>:</a:t>
            </a:r>
            <a:endParaRPr lang="en-US" dirty="0"/>
          </a:p>
          <a:p>
            <a:pPr lvl="0">
              <a:buFont typeface="Arial" pitchFamily="34" charset="0"/>
              <a:buChar char="•"/>
            </a:pPr>
            <a:r>
              <a:rPr lang="en-US" dirty="0"/>
              <a:t>We know the equation of the straight line can be written as</a:t>
            </a:r>
            <a:r>
              <a:rPr lang="en-US" dirty="0" smtClean="0"/>
              <a:t>:</a:t>
            </a:r>
          </a:p>
          <a:p>
            <a:pPr lvl="0">
              <a:buFont typeface="Arial" pitchFamily="34" charset="0"/>
              <a:buChar char="•"/>
            </a:pPr>
            <a:endParaRPr lang="en-US" dirty="0"/>
          </a:p>
          <a:p>
            <a:pPr lvl="0"/>
            <a:endParaRPr lang="en-US" dirty="0"/>
          </a:p>
          <a:p>
            <a:pPr lvl="0">
              <a:buFont typeface="Arial" pitchFamily="34" charset="0"/>
              <a:buChar char="•"/>
            </a:pPr>
            <a:r>
              <a:rPr lang="en-US" dirty="0"/>
              <a:t>In Logistic Regression y can be between 0 and 1 only, so for this let's divide the above equation by (1-y</a:t>
            </a:r>
            <a:r>
              <a:rPr lang="en-US" dirty="0" smtClean="0"/>
              <a:t>):</a:t>
            </a:r>
          </a:p>
          <a:p>
            <a:pPr lvl="0">
              <a:buFont typeface="Arial" pitchFamily="34" charset="0"/>
              <a:buChar char="•"/>
            </a:pPr>
            <a:endParaRPr lang="en-US" dirty="0"/>
          </a:p>
          <a:p>
            <a:pPr lvl="0"/>
            <a:endParaRPr lang="en-US" dirty="0"/>
          </a:p>
          <a:p>
            <a:pPr lvl="0">
              <a:buFont typeface="Arial" pitchFamily="34" charset="0"/>
              <a:buChar char="•"/>
            </a:pPr>
            <a:r>
              <a:rPr lang="en-US" dirty="0"/>
              <a:t>But we need range between -[infinity] to +[infinity], then take logarithm of the equation it will become</a:t>
            </a:r>
            <a:r>
              <a:rPr lang="en-US" dirty="0" smtClean="0"/>
              <a:t>:</a:t>
            </a:r>
          </a:p>
          <a:p>
            <a:pPr lvl="0">
              <a:buFont typeface="Arial" pitchFamily="34" charset="0"/>
              <a:buChar char="•"/>
            </a:pPr>
            <a:endParaRPr lang="en-US" dirty="0"/>
          </a:p>
          <a:p>
            <a:pPr lvl="0"/>
            <a:endParaRPr lang="en-US" dirty="0"/>
          </a:p>
          <a:p>
            <a:pPr>
              <a:buFont typeface="Arial" pitchFamily="34" charset="0"/>
              <a:buChar char="•"/>
            </a:pPr>
            <a:r>
              <a:rPr lang="en-US" dirty="0"/>
              <a:t>The above equation is the final equation for Logistic Regression.</a:t>
            </a:r>
          </a:p>
          <a:p>
            <a:endParaRPr lang="en-US" dirty="0"/>
          </a:p>
        </p:txBody>
      </p:sp>
      <p:pic>
        <p:nvPicPr>
          <p:cNvPr id="3" name="Picture 2" descr="Logistic Regression in Machine Learning"/>
          <p:cNvPicPr/>
          <p:nvPr/>
        </p:nvPicPr>
        <p:blipFill>
          <a:blip r:embed="rId2"/>
          <a:srcRect/>
          <a:stretch>
            <a:fillRect/>
          </a:stretch>
        </p:blipFill>
        <p:spPr bwMode="auto">
          <a:xfrm>
            <a:off x="2143108" y="2285992"/>
            <a:ext cx="3905250" cy="314325"/>
          </a:xfrm>
          <a:prstGeom prst="rect">
            <a:avLst/>
          </a:prstGeom>
          <a:noFill/>
          <a:ln w="9525">
            <a:noFill/>
            <a:miter lim="800000"/>
            <a:headEnd/>
            <a:tailEnd/>
          </a:ln>
        </p:spPr>
      </p:pic>
      <p:pic>
        <p:nvPicPr>
          <p:cNvPr id="4" name="Picture 3" descr="Logistic Regression in Machine Learning"/>
          <p:cNvPicPr/>
          <p:nvPr/>
        </p:nvPicPr>
        <p:blipFill>
          <a:blip r:embed="rId3"/>
          <a:srcRect/>
          <a:stretch>
            <a:fillRect/>
          </a:stretch>
        </p:blipFill>
        <p:spPr bwMode="auto">
          <a:xfrm>
            <a:off x="2500298" y="3286124"/>
            <a:ext cx="2933700" cy="495300"/>
          </a:xfrm>
          <a:prstGeom prst="rect">
            <a:avLst/>
          </a:prstGeom>
          <a:noFill/>
          <a:ln w="9525">
            <a:noFill/>
            <a:miter lim="800000"/>
            <a:headEnd/>
            <a:tailEnd/>
          </a:ln>
        </p:spPr>
      </p:pic>
      <p:pic>
        <p:nvPicPr>
          <p:cNvPr id="6" name="Picture 5" descr="Logistic Regression in Machine Learning"/>
          <p:cNvPicPr/>
          <p:nvPr/>
        </p:nvPicPr>
        <p:blipFill>
          <a:blip r:embed="rId4"/>
          <a:srcRect/>
          <a:stretch>
            <a:fillRect/>
          </a:stretch>
        </p:blipFill>
        <p:spPr bwMode="auto">
          <a:xfrm>
            <a:off x="2214546" y="4429132"/>
            <a:ext cx="4143375" cy="4857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642918"/>
            <a:ext cx="7643866" cy="1569660"/>
          </a:xfrm>
          <a:prstGeom prst="rect">
            <a:avLst/>
          </a:prstGeom>
          <a:noFill/>
        </p:spPr>
        <p:txBody>
          <a:bodyPr wrap="square" rtlCol="0">
            <a:spAutoFit/>
          </a:bodyPr>
          <a:lstStyle/>
          <a:p>
            <a:r>
              <a:rPr lang="en-US" sz="1600" b="1" u="sng" dirty="0" err="1"/>
              <a:t>Bayes</a:t>
            </a:r>
            <a:r>
              <a:rPr lang="en-US" sz="1600" b="1" u="sng" dirty="0"/>
              <a:t> nets and Markov nets for representing dependencies</a:t>
            </a:r>
            <a:endParaRPr lang="en-US" sz="1600" dirty="0"/>
          </a:p>
          <a:p>
            <a:r>
              <a:rPr lang="en-US" sz="1600" b="1" dirty="0"/>
              <a:t>BAYESIAN</a:t>
            </a:r>
            <a:endParaRPr lang="en-US" sz="1600" dirty="0"/>
          </a:p>
          <a:p>
            <a:pPr>
              <a:buFont typeface="Arial" pitchFamily="34" charset="0"/>
              <a:buChar char="•"/>
            </a:pPr>
            <a:r>
              <a:rPr lang="en-US" sz="1600" dirty="0"/>
              <a:t>A </a:t>
            </a:r>
            <a:r>
              <a:rPr lang="en-US" sz="1600" b="1" dirty="0"/>
              <a:t>Bayesian network</a:t>
            </a:r>
            <a:r>
              <a:rPr lang="en-US" sz="1600" dirty="0"/>
              <a:t>, </a:t>
            </a:r>
            <a:r>
              <a:rPr lang="en-US" sz="1600" b="1" dirty="0" err="1"/>
              <a:t>Bayes</a:t>
            </a:r>
            <a:r>
              <a:rPr lang="en-US" sz="1600" b="1" dirty="0"/>
              <a:t> network</a:t>
            </a:r>
            <a:r>
              <a:rPr lang="en-US" sz="1600" dirty="0"/>
              <a:t>, </a:t>
            </a:r>
            <a:r>
              <a:rPr lang="en-US" sz="1600" b="1" dirty="0"/>
              <a:t>belief network</a:t>
            </a:r>
            <a:r>
              <a:rPr lang="en-US" sz="1600" dirty="0"/>
              <a:t>, </a:t>
            </a:r>
            <a:r>
              <a:rPr lang="en-US" sz="1600" b="1" dirty="0" err="1"/>
              <a:t>Bayes</a:t>
            </a:r>
            <a:r>
              <a:rPr lang="en-US" sz="1600" b="1" dirty="0"/>
              <a:t>(</a:t>
            </a:r>
            <a:r>
              <a:rPr lang="en-US" sz="1600" b="1" dirty="0" err="1"/>
              <a:t>ian</a:t>
            </a:r>
            <a:r>
              <a:rPr lang="en-US" sz="1600" b="1" dirty="0"/>
              <a:t>) model</a:t>
            </a:r>
            <a:r>
              <a:rPr lang="en-US" sz="1600" dirty="0"/>
              <a:t> or </a:t>
            </a:r>
            <a:r>
              <a:rPr lang="en-US" sz="1600" b="1" dirty="0"/>
              <a:t>probabilistic directed acyclic graphical model</a:t>
            </a:r>
            <a:r>
              <a:rPr lang="en-US" sz="1600" dirty="0"/>
              <a:t> is a </a:t>
            </a:r>
            <a:r>
              <a:rPr lang="en-US" sz="1600" dirty="0" smtClean="0"/>
              <a:t>probabilistic</a:t>
            </a:r>
            <a:r>
              <a:rPr lang="en-US" sz="1600" dirty="0"/>
              <a:t> </a:t>
            </a:r>
            <a:r>
              <a:rPr lang="en-US" sz="1600" u="sng" dirty="0">
                <a:hlinkClick r:id="rId2" tooltip="en.wikipedia.org"/>
              </a:rPr>
              <a:t>graphical model</a:t>
            </a:r>
            <a:r>
              <a:rPr lang="en-US" sz="1600" dirty="0"/>
              <a:t> (a type of </a:t>
            </a:r>
            <a:r>
              <a:rPr lang="en-US" sz="1600" u="sng" dirty="0">
                <a:hlinkClick r:id="rId3" tooltip="en.wikipedia.org"/>
              </a:rPr>
              <a:t>statistical model</a:t>
            </a:r>
            <a:r>
              <a:rPr lang="en-US" sz="1600" dirty="0"/>
              <a:t>) that represents a set of </a:t>
            </a:r>
            <a:r>
              <a:rPr lang="en-US" sz="1600" u="sng" dirty="0">
                <a:hlinkClick r:id="rId4" tooltip="en.wikipedia.org"/>
              </a:rPr>
              <a:t>random variables</a:t>
            </a:r>
            <a:r>
              <a:rPr lang="en-US" sz="1600" dirty="0"/>
              <a:t> and their </a:t>
            </a:r>
            <a:r>
              <a:rPr lang="en-US" sz="1600" u="sng" dirty="0">
                <a:hlinkClick r:id="rId5" tooltip="en.wikipedia.org"/>
              </a:rPr>
              <a:t>conditional dependencies</a:t>
            </a:r>
            <a:r>
              <a:rPr lang="en-US" sz="1600" dirty="0"/>
              <a:t> via a </a:t>
            </a:r>
            <a:r>
              <a:rPr lang="en-US" sz="1600" u="sng" dirty="0">
                <a:hlinkClick r:id="rId6" tooltip="en.wikipedia.org"/>
              </a:rPr>
              <a:t>directed acyclic graph</a:t>
            </a:r>
            <a:r>
              <a:rPr lang="en-US" sz="1600" dirty="0"/>
              <a:t> (DAG). </a:t>
            </a:r>
          </a:p>
        </p:txBody>
      </p:sp>
      <p:sp>
        <p:nvSpPr>
          <p:cNvPr id="3" name="TextBox 2"/>
          <p:cNvSpPr txBox="1"/>
          <p:nvPr/>
        </p:nvSpPr>
        <p:spPr>
          <a:xfrm>
            <a:off x="857224" y="2357430"/>
            <a:ext cx="7715305" cy="1323439"/>
          </a:xfrm>
          <a:prstGeom prst="rect">
            <a:avLst/>
          </a:prstGeom>
          <a:noFill/>
        </p:spPr>
        <p:txBody>
          <a:bodyPr wrap="square" rtlCol="0">
            <a:spAutoFit/>
          </a:bodyPr>
          <a:lstStyle/>
          <a:p>
            <a:r>
              <a:rPr lang="en-US" sz="1600" b="1" dirty="0"/>
              <a:t>MARKOV</a:t>
            </a:r>
            <a:endParaRPr lang="en-US" sz="1600" dirty="0"/>
          </a:p>
          <a:p>
            <a:r>
              <a:rPr lang="en-US" sz="1600" dirty="0"/>
              <a:t>An example of a Markov random field. Each edge represents dependency. In this example: A depends on B and D. B depends on A and D. D depends on A, B, and E. E depends on D and C. C depends on E.</a:t>
            </a:r>
          </a:p>
          <a:p>
            <a:endParaRPr lang="en-US" sz="1600" dirty="0"/>
          </a:p>
        </p:txBody>
      </p:sp>
      <p:sp>
        <p:nvSpPr>
          <p:cNvPr id="4" name="TextBox 3"/>
          <p:cNvSpPr txBox="1"/>
          <p:nvPr/>
        </p:nvSpPr>
        <p:spPr>
          <a:xfrm>
            <a:off x="857224" y="3571876"/>
            <a:ext cx="7500990" cy="830997"/>
          </a:xfrm>
          <a:prstGeom prst="rect">
            <a:avLst/>
          </a:prstGeom>
          <a:noFill/>
        </p:spPr>
        <p:txBody>
          <a:bodyPr wrap="square" rtlCol="0">
            <a:spAutoFit/>
          </a:bodyPr>
          <a:lstStyle/>
          <a:p>
            <a:r>
              <a:rPr lang="en-US" sz="1600" dirty="0"/>
              <a:t>A Markov network or MRF is similar to a </a:t>
            </a:r>
            <a:r>
              <a:rPr lang="en-US" sz="1600" u="sng" dirty="0">
                <a:hlinkClick r:id="rId7" tooltip="en.wikipedia.org"/>
              </a:rPr>
              <a:t>Bayesian network</a:t>
            </a:r>
            <a:r>
              <a:rPr lang="en-US" sz="1600" dirty="0"/>
              <a:t> in its representation of </a:t>
            </a:r>
            <a:endParaRPr lang="en-US" sz="1600" dirty="0" smtClean="0"/>
          </a:p>
          <a:p>
            <a:r>
              <a:rPr lang="en-US" sz="1600" dirty="0" smtClean="0"/>
              <a:t>dependencies</a:t>
            </a:r>
            <a:r>
              <a:rPr lang="en-US" sz="1600" dirty="0"/>
              <a:t>; the differences being that Bayesian networks are </a:t>
            </a:r>
            <a:r>
              <a:rPr lang="en-US" sz="1600" u="sng" dirty="0">
                <a:hlinkClick r:id="rId6" tooltip="en.wikipedia.org"/>
              </a:rPr>
              <a:t>directed and acyclic</a:t>
            </a:r>
            <a:r>
              <a:rPr lang="en-US" sz="1600" dirty="0" smtClean="0"/>
              <a:t>,</a:t>
            </a:r>
          </a:p>
          <a:p>
            <a:r>
              <a:rPr lang="en-US" sz="1600" dirty="0" smtClean="0"/>
              <a:t> </a:t>
            </a:r>
            <a:r>
              <a:rPr lang="en-US" sz="1600" dirty="0"/>
              <a:t>whereas Markov networks are undirected and may be cyclic.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7929619" cy="2308324"/>
          </a:xfrm>
          <a:prstGeom prst="rect">
            <a:avLst/>
          </a:prstGeom>
          <a:noFill/>
        </p:spPr>
        <p:txBody>
          <a:bodyPr wrap="square" rtlCol="0">
            <a:spAutoFit/>
          </a:bodyPr>
          <a:lstStyle/>
          <a:p>
            <a:r>
              <a:rPr lang="en-US" sz="1600" b="1" u="sng" dirty="0"/>
              <a:t>K-Nearest Neighbor(KNN) Algorithm for Machine Learning</a:t>
            </a:r>
            <a:endParaRPr lang="en-US" sz="1600" dirty="0"/>
          </a:p>
          <a:p>
            <a:pPr lvl="0">
              <a:buFont typeface="Arial" pitchFamily="34" charset="0"/>
              <a:buChar char="•"/>
            </a:pPr>
            <a:r>
              <a:rPr lang="en-US" sz="1600" dirty="0" smtClean="0"/>
              <a:t> K-Nearest </a:t>
            </a:r>
            <a:r>
              <a:rPr lang="en-US" sz="1600" dirty="0" err="1"/>
              <a:t>Neighbour</a:t>
            </a:r>
            <a:r>
              <a:rPr lang="en-US" sz="1600" dirty="0"/>
              <a:t> is one of the simplest Machine Learning algorithms based on Supervised Learning technique.</a:t>
            </a:r>
          </a:p>
          <a:p>
            <a:pPr lvl="0">
              <a:buFont typeface="Arial" pitchFamily="34" charset="0"/>
              <a:buChar char="•"/>
            </a:pPr>
            <a:r>
              <a:rPr lang="en-US" sz="1600" dirty="0" smtClean="0"/>
              <a:t> K-NN </a:t>
            </a:r>
            <a:r>
              <a:rPr lang="en-US" sz="1600" dirty="0"/>
              <a:t>algorithm assumes the similarity between the new case/data and available cases and put the new case into the category that is most similar to the available categories.</a:t>
            </a:r>
          </a:p>
          <a:p>
            <a:pPr lvl="0">
              <a:buFont typeface="Arial" pitchFamily="34" charset="0"/>
              <a:buChar char="•"/>
            </a:pPr>
            <a:r>
              <a:rPr lang="en-US" sz="1600" dirty="0" smtClean="0"/>
              <a:t> K-NN </a:t>
            </a:r>
            <a:r>
              <a:rPr lang="en-US" sz="1600" dirty="0"/>
              <a:t>algorithm stores all the available data and classifies a new data point based on the similarity. This means when new data appears then it can be easily classified into a well suite category by using K- NN algorithm.</a:t>
            </a:r>
          </a:p>
          <a:p>
            <a:endParaRPr lang="en-US" sz="1600" dirty="0"/>
          </a:p>
        </p:txBody>
      </p:sp>
      <p:sp>
        <p:nvSpPr>
          <p:cNvPr id="3" name="TextBox 2"/>
          <p:cNvSpPr txBox="1"/>
          <p:nvPr/>
        </p:nvSpPr>
        <p:spPr>
          <a:xfrm>
            <a:off x="642910" y="2643182"/>
            <a:ext cx="7715304" cy="1815882"/>
          </a:xfrm>
          <a:prstGeom prst="rect">
            <a:avLst/>
          </a:prstGeom>
          <a:noFill/>
        </p:spPr>
        <p:txBody>
          <a:bodyPr wrap="square" rtlCol="0">
            <a:spAutoFit/>
          </a:bodyPr>
          <a:lstStyle/>
          <a:p>
            <a:pPr lvl="0">
              <a:buFont typeface="Arial" pitchFamily="34" charset="0"/>
              <a:buChar char="•"/>
            </a:pPr>
            <a:r>
              <a:rPr lang="en-US" sz="1600" dirty="0" smtClean="0"/>
              <a:t> It </a:t>
            </a:r>
            <a:r>
              <a:rPr lang="en-US" sz="1600" dirty="0"/>
              <a:t>is also called a lazy learner algorithm because it does not learn from the training set immediately instead it stores the dataset and at the time of classification, it performs an action on the dataset</a:t>
            </a:r>
            <a:r>
              <a:rPr lang="en-US" sz="1600" dirty="0" smtClean="0"/>
              <a:t>.</a:t>
            </a:r>
          </a:p>
          <a:p>
            <a:pPr lvl="0">
              <a:buFont typeface="Arial" pitchFamily="34" charset="0"/>
              <a:buChar char="•"/>
            </a:pPr>
            <a:r>
              <a:rPr lang="en-US" sz="1600" dirty="0"/>
              <a:t>Example: Suppose, we have an image of a creature that looks similar to cat and dog, but we want to know either it is a cat or dog. So for this identification, we can use the KNN algorithm, as it works on a similarity measure. </a:t>
            </a:r>
          </a:p>
          <a:p>
            <a:endParaRPr lang="en-US" sz="1600" dirty="0"/>
          </a:p>
        </p:txBody>
      </p:sp>
      <p:pic>
        <p:nvPicPr>
          <p:cNvPr id="4" name="Picture 3" descr="K-Nearest Neighbor(KNN) Algorithm for Machine Learning"/>
          <p:cNvPicPr/>
          <p:nvPr/>
        </p:nvPicPr>
        <p:blipFill>
          <a:blip r:embed="rId2"/>
          <a:srcRect/>
          <a:stretch>
            <a:fillRect/>
          </a:stretch>
        </p:blipFill>
        <p:spPr bwMode="auto">
          <a:xfrm>
            <a:off x="2357422" y="4143380"/>
            <a:ext cx="4063042" cy="223467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500042"/>
            <a:ext cx="7643866" cy="1569660"/>
          </a:xfrm>
          <a:prstGeom prst="rect">
            <a:avLst/>
          </a:prstGeom>
          <a:noFill/>
        </p:spPr>
        <p:txBody>
          <a:bodyPr wrap="square" rtlCol="0">
            <a:spAutoFit/>
          </a:bodyPr>
          <a:lstStyle/>
          <a:p>
            <a:r>
              <a:rPr lang="en-US" sz="1600" b="1" u="sng" dirty="0"/>
              <a:t>Why do we need a K-NN Algorithm?</a:t>
            </a:r>
            <a:endParaRPr lang="en-US" sz="1600" b="1" dirty="0"/>
          </a:p>
          <a:p>
            <a:pPr>
              <a:buFont typeface="Arial" pitchFamily="34" charset="0"/>
              <a:buChar char="•"/>
            </a:pPr>
            <a:r>
              <a:rPr lang="en-US" sz="1600" dirty="0" smtClean="0"/>
              <a:t> Suppose </a:t>
            </a:r>
            <a:r>
              <a:rPr lang="en-US" sz="1600" dirty="0"/>
              <a:t>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p>
          <a:p>
            <a:endParaRPr lang="en-US" sz="1600" dirty="0"/>
          </a:p>
        </p:txBody>
      </p:sp>
      <p:pic>
        <p:nvPicPr>
          <p:cNvPr id="3" name="Picture 2" descr="K-Nearest Neighbor(KNN) Algorithm for Machine Learning"/>
          <p:cNvPicPr/>
          <p:nvPr/>
        </p:nvPicPr>
        <p:blipFill>
          <a:blip r:embed="rId2"/>
          <a:srcRect/>
          <a:stretch>
            <a:fillRect/>
          </a:stretch>
        </p:blipFill>
        <p:spPr bwMode="auto">
          <a:xfrm>
            <a:off x="2500298" y="2071678"/>
            <a:ext cx="3985404" cy="2357454"/>
          </a:xfrm>
          <a:prstGeom prst="rect">
            <a:avLst/>
          </a:prstGeom>
          <a:noFill/>
          <a:ln w="9525">
            <a:noFill/>
            <a:miter lim="800000"/>
            <a:headEnd/>
            <a:tailEnd/>
          </a:ln>
        </p:spPr>
      </p:pic>
      <p:sp>
        <p:nvSpPr>
          <p:cNvPr id="4" name="TextBox 3"/>
          <p:cNvSpPr txBox="1"/>
          <p:nvPr/>
        </p:nvSpPr>
        <p:spPr>
          <a:xfrm>
            <a:off x="1357290" y="4786322"/>
            <a:ext cx="184731" cy="369332"/>
          </a:xfrm>
          <a:prstGeom prst="rect">
            <a:avLst/>
          </a:prstGeom>
          <a:noFill/>
        </p:spPr>
        <p:txBody>
          <a:bodyPr wrap="none" rtlCol="0">
            <a:spAutoFit/>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1047</Words>
  <Application>Microsoft Office PowerPoint</Application>
  <PresentationFormat>On-screen Show (4:3)</PresentationFormat>
  <Paragraphs>132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UNIT - V</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dc:title>
  <dc:creator>admin</dc:creator>
  <cp:lastModifiedBy>admin</cp:lastModifiedBy>
  <cp:revision>9</cp:revision>
  <dcterms:created xsi:type="dcterms:W3CDTF">2023-03-11T06:44:11Z</dcterms:created>
  <dcterms:modified xsi:type="dcterms:W3CDTF">2023-03-11T07:46:22Z</dcterms:modified>
</cp:coreProperties>
</file>