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422" y="-3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4B06F9-48C4-4BF9-BBE5-F5A2BB1EC3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B06F9-48C4-4BF9-BBE5-F5A2BB1EC3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B06F9-48C4-4BF9-BBE5-F5A2BB1EC3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B06F9-48C4-4BF9-BBE5-F5A2BB1EC3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4B06F9-48C4-4BF9-BBE5-F5A2BB1EC306}"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4B06F9-48C4-4BF9-BBE5-F5A2BB1EC3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4B06F9-48C4-4BF9-BBE5-F5A2BB1EC306}"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4B06F9-48C4-4BF9-BBE5-F5A2BB1EC306}"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B06F9-48C4-4BF9-BBE5-F5A2BB1EC306}"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B06F9-48C4-4BF9-BBE5-F5A2BB1EC3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B06F9-48C4-4BF9-BBE5-F5A2BB1EC306}"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B599EC-5540-4EAC-A3B8-FEA066E63D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B06F9-48C4-4BF9-BBE5-F5A2BB1EC306}" type="datetimeFigureOut">
              <a:rPr lang="en-US" smtClean="0"/>
              <a:t>3/11/2023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B599EC-5540-4EAC-A3B8-FEA066E63D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cikit-learn.org/stable/modules/mixture.html" TargetMode="External"/><Relationship Id="rId2" Type="http://schemas.openxmlformats.org/officeDocument/2006/relationships/hyperlink" Target="https://scikit-learn.org/stable/modules/generated/sklearn.mixture.GaussianMixtur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UNIT-4</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Stages of Data preprocessing for K-means Clustering</a:t>
            </a:r>
            <a:br>
              <a:rPr lang="en-US" sz="2800" b="1" dirty="0" smtClean="0"/>
            </a:br>
            <a:endParaRPr lang="en-US" sz="2800"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1. Data </a:t>
            </a:r>
            <a:r>
              <a:rPr lang="en-US" dirty="0"/>
              <a:t>Cleaning</a:t>
            </a:r>
          </a:p>
          <a:p>
            <a:r>
              <a:rPr lang="en-US" dirty="0"/>
              <a:t>Removing duplicates</a:t>
            </a:r>
          </a:p>
          <a:p>
            <a:r>
              <a:rPr lang="en-US" dirty="0"/>
              <a:t>Removing irrelevant observations and errors</a:t>
            </a:r>
          </a:p>
          <a:p>
            <a:r>
              <a:rPr lang="en-US" dirty="0"/>
              <a:t>Removing unnecessary columns</a:t>
            </a:r>
          </a:p>
          <a:p>
            <a:r>
              <a:rPr lang="en-US" dirty="0"/>
              <a:t>Handling inconsistent data</a:t>
            </a:r>
          </a:p>
          <a:p>
            <a:r>
              <a:rPr lang="en-US" dirty="0"/>
              <a:t>Handling outliers and </a:t>
            </a:r>
            <a:r>
              <a:rPr lang="en-US" dirty="0" smtClean="0"/>
              <a:t>noise</a:t>
            </a:r>
          </a:p>
          <a:p>
            <a:pPr>
              <a:buNone/>
            </a:pPr>
            <a:endParaRPr lang="en-US" dirty="0"/>
          </a:p>
          <a:p>
            <a:pPr>
              <a:buNone/>
            </a:pPr>
            <a:r>
              <a:rPr lang="en-US" dirty="0"/>
              <a:t>2. Handling missing </a:t>
            </a:r>
            <a:r>
              <a:rPr lang="en-US" dirty="0" smtClean="0"/>
              <a:t>data</a:t>
            </a:r>
          </a:p>
          <a:p>
            <a:pPr>
              <a:buNone/>
            </a:pPr>
            <a:endParaRPr lang="en-US" dirty="0"/>
          </a:p>
          <a:p>
            <a:pPr>
              <a:buNone/>
            </a:pPr>
            <a:r>
              <a:rPr lang="en-US" dirty="0"/>
              <a:t>3. Data </a:t>
            </a:r>
            <a:r>
              <a:rPr lang="en-US" dirty="0" smtClean="0"/>
              <a:t>Integration</a:t>
            </a:r>
          </a:p>
          <a:p>
            <a:pPr>
              <a:buNone/>
            </a:pPr>
            <a:endParaRPr lang="en-US" dirty="0"/>
          </a:p>
          <a:p>
            <a:pPr>
              <a:buNone/>
            </a:pPr>
            <a:r>
              <a:rPr lang="en-US" dirty="0"/>
              <a:t>4. Data Transformation</a:t>
            </a:r>
          </a:p>
          <a:p>
            <a:r>
              <a:rPr lang="en-US" dirty="0"/>
              <a:t>Feature Construction</a:t>
            </a:r>
          </a:p>
          <a:p>
            <a:r>
              <a:rPr lang="en-US" dirty="0"/>
              <a:t>Handling </a:t>
            </a:r>
            <a:r>
              <a:rPr lang="en-US" dirty="0" err="1"/>
              <a:t>skewness</a:t>
            </a:r>
            <a:endParaRPr lang="en-US" dirty="0"/>
          </a:p>
          <a:p>
            <a:r>
              <a:rPr lang="en-US" dirty="0"/>
              <a:t>Data </a:t>
            </a:r>
            <a:r>
              <a:rPr lang="en-US" dirty="0" smtClean="0"/>
              <a:t>Scaling</a:t>
            </a:r>
          </a:p>
          <a:p>
            <a:pPr>
              <a:buNone/>
            </a:pPr>
            <a:endParaRPr lang="en-US" dirty="0"/>
          </a:p>
          <a:p>
            <a:pPr>
              <a:buNone/>
            </a:pPr>
            <a:r>
              <a:rPr lang="en-US" dirty="0"/>
              <a:t>5. Data Reduction</a:t>
            </a:r>
          </a:p>
          <a:p>
            <a:r>
              <a:rPr lang="en-US" dirty="0"/>
              <a:t>Removing dependent (highly correlated) variables</a:t>
            </a:r>
          </a:p>
          <a:p>
            <a:r>
              <a:rPr lang="en-US" dirty="0"/>
              <a:t>Feature selection</a:t>
            </a:r>
          </a:p>
          <a:p>
            <a:r>
              <a:rPr lang="en-US" dirty="0"/>
              <a:t>PCA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Using Clustering for Semi-Supervised Learning.</a:t>
            </a:r>
            <a:r>
              <a:rPr lang="en-US" sz="3200" dirty="0"/>
              <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a:t>Semi-supervised clustering is a method that partitions unlabeled data by creating the use of domain knowledge. It is generally expressed as pair wise constraints between instances or just as an additional set of labeled instances.</a:t>
            </a:r>
          </a:p>
          <a:p>
            <a:r>
              <a:rPr lang="en-US" sz="2000" dirty="0"/>
              <a:t>The quality of unsupervised clustering can be essentially improved using some weak structure of supervision, for instance, in the form of pair wise constraints (i.e., pairs of objects labeled as belonging to similar or different clusters). Such a clustering procedure that depends on user feedback or guidance constraints is known as semi supervised clustering.</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Using Clustering for Semi-Supervised Learning.</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77500" lnSpcReduction="20000"/>
          </a:bodyPr>
          <a:lstStyle/>
          <a:p>
            <a:r>
              <a:rPr lang="en-US" b="1" dirty="0" smtClean="0"/>
              <a:t>Constraint-based </a:t>
            </a:r>
            <a:r>
              <a:rPr lang="en-US" b="1" dirty="0"/>
              <a:t>semi-supervised clustering</a:t>
            </a:r>
            <a:r>
              <a:rPr lang="en-US" dirty="0"/>
              <a:t> − It can be used based on user-provided labels or constraints to support the algorithm toward a more appropriate data partitioning. This contains modifying the objective function depending on constraints or initializing and constraining the clustering process depending on the labeled objects</a:t>
            </a:r>
            <a:r>
              <a:rPr lang="en-US" dirty="0" smtClean="0"/>
              <a:t>.</a:t>
            </a:r>
          </a:p>
          <a:p>
            <a:endParaRPr lang="en-US" dirty="0"/>
          </a:p>
          <a:p>
            <a:r>
              <a:rPr lang="en-US" b="1" dirty="0"/>
              <a:t>Distance-based semi-supervised clustering</a:t>
            </a:r>
            <a:r>
              <a:rPr lang="en-US" dirty="0"/>
              <a:t> − It can be used to employ an adaptive distance measure that is trained to satisfy the labels or constraints in the supervised data. Multiple adaptive distance measures have been utilized, including string-edit distance trained using Expectation-Maximization (EM), and Euclidean distance changed by the shortest distance 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DBSCAN Clustering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Clusters are dense regions in the data space, separated by regions of the lower density of points. The </a:t>
            </a:r>
            <a:r>
              <a:rPr lang="en-US" b="1" i="1" dirty="0"/>
              <a:t>DBSCAN algorithm</a:t>
            </a:r>
            <a:r>
              <a:rPr lang="en-US" dirty="0"/>
              <a:t> is based on this intuitive notion of “clusters” and “noise”. The key idea is that for each point of a cluster, the neighborhood of a given radius has to contain at least a minimum number of points.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DBSCAN Clustering</a:t>
            </a:r>
            <a:r>
              <a:rPr lang="en-US" dirty="0" smtClean="0"/>
              <a:t/>
            </a:r>
            <a:br>
              <a:rPr lang="en-US" dirty="0" smtClean="0"/>
            </a:br>
            <a:endParaRPr lang="en-US" dirty="0"/>
          </a:p>
        </p:txBody>
      </p:sp>
      <p:pic>
        <p:nvPicPr>
          <p:cNvPr id="4" name="Content Placeholder 3" descr="https://media.geeksforgeeks.org/wp-content/uploads/20190318035145/Drawing1.png"/>
          <p:cNvPicPr>
            <a:picLocks noGrp="1"/>
          </p:cNvPicPr>
          <p:nvPr>
            <p:ph idx="1"/>
          </p:nvPr>
        </p:nvPicPr>
        <p:blipFill>
          <a:blip r:embed="rId2" cstate="print"/>
          <a:srcRect/>
          <a:stretch>
            <a:fillRect/>
          </a:stretch>
        </p:blipFill>
        <p:spPr bwMode="auto">
          <a:xfrm>
            <a:off x="671512" y="1681956"/>
            <a:ext cx="7800975" cy="43624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Gaussian Mixture</a:t>
            </a:r>
            <a:endParaRPr lang="en-US" dirty="0"/>
          </a:p>
        </p:txBody>
      </p:sp>
      <p:sp>
        <p:nvSpPr>
          <p:cNvPr id="3" name="Content Placeholder 2"/>
          <p:cNvSpPr>
            <a:spLocks noGrp="1"/>
          </p:cNvSpPr>
          <p:nvPr>
            <p:ph idx="1"/>
          </p:nvPr>
        </p:nvSpPr>
        <p:spPr/>
        <p:txBody>
          <a:bodyPr>
            <a:normAutofit/>
          </a:bodyPr>
          <a:lstStyle/>
          <a:p>
            <a:r>
              <a:rPr lang="en-US" sz="2600" dirty="0"/>
              <a:t>The </a:t>
            </a:r>
            <a:r>
              <a:rPr lang="en-US" sz="2600" b="1" u="sng" dirty="0">
                <a:hlinkClick r:id="rId2" tooltip="sklearn.mixture.GaussianMixture"/>
              </a:rPr>
              <a:t>Gaussian Mixture</a:t>
            </a:r>
            <a:r>
              <a:rPr lang="en-US" sz="2600" dirty="0"/>
              <a:t> object implements the </a:t>
            </a:r>
            <a:r>
              <a:rPr lang="en-US" sz="2600" u="sng" dirty="0">
                <a:hlinkClick r:id="rId3"/>
              </a:rPr>
              <a:t>expectation-maximization</a:t>
            </a:r>
            <a:r>
              <a:rPr lang="en-US" sz="2600" dirty="0"/>
              <a:t> (EM) algorithm for fitting mixture-of-Gaussian models. It can also draw confidence ellipsoids for multivariate models, and compute the Bayesian Information Criterion to assess the number of clusters in the data. A </a:t>
            </a:r>
            <a:r>
              <a:rPr lang="en-US" sz="2600" b="1" u="sng" dirty="0">
                <a:hlinkClick r:id="rId2" tooltip="sklearn.mixture.GaussianMixture.fit"/>
              </a:rPr>
              <a:t>Gaussian </a:t>
            </a:r>
            <a:r>
              <a:rPr lang="en-US" sz="2600" b="1" u="sng" dirty="0" smtClean="0">
                <a:hlinkClick r:id="rId2" tooltip="sklearn.mixture.GaussianMixture.fit"/>
              </a:rPr>
              <a:t>Mixture</a:t>
            </a:r>
            <a:endParaRPr lang="en-US" sz="2600" dirty="0"/>
          </a:p>
          <a:p>
            <a:r>
              <a:rPr lang="en-US" sz="2600" dirty="0"/>
              <a:t>The </a:t>
            </a:r>
            <a:r>
              <a:rPr lang="en-US" sz="2600" b="1" u="sng" dirty="0" err="1">
                <a:hlinkClick r:id="rId2" tooltip="sklearn.mixture.GaussianMixture"/>
              </a:rPr>
              <a:t>GaussianMixture</a:t>
            </a:r>
            <a:r>
              <a:rPr lang="en-US" sz="2600" dirty="0"/>
              <a:t> comes with different options to constrain the covariance of the difference classes estimated: spherical, diagonal, tied or full covariance.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pherical, diag, tied, full"/>
          <p:cNvPicPr>
            <a:picLocks noGrp="1"/>
          </p:cNvPicPr>
          <p:nvPr>
            <p:ph idx="1"/>
          </p:nvPr>
        </p:nvPicPr>
        <p:blipFill>
          <a:blip r:embed="rId2" cstate="print"/>
          <a:srcRect/>
          <a:stretch>
            <a:fillRect/>
          </a:stretch>
        </p:blipFill>
        <p:spPr bwMode="auto">
          <a:xfrm>
            <a:off x="2020986" y="908720"/>
            <a:ext cx="4999286" cy="507342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p:txBody>
          <a:bodyPr/>
          <a:lstStyle/>
          <a:p>
            <a:r>
              <a:rPr lang="en-US" dirty="0"/>
              <a:t>Dimensionality reduction technique can be defined as, </a:t>
            </a:r>
            <a:r>
              <a:rPr lang="en-US" b="1" i="1" dirty="0"/>
              <a:t>"It is a way of converting the higher dimensions dataset into lesser dimensions dataset ensuring that it provides similar information."</a:t>
            </a:r>
            <a:r>
              <a:rPr lang="en-US" dirty="0"/>
              <a:t> These techniques are widely used in </a:t>
            </a:r>
            <a:r>
              <a:rPr lang="en-US" u="sng" dirty="0">
                <a:hlinkClick r:id="rId2"/>
              </a:rPr>
              <a:t>machine learning</a:t>
            </a:r>
            <a:r>
              <a:rPr lang="en-US" dirty="0"/>
              <a:t> for obtaining a better fit predictive model while solving the classification and regression problems.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imensionality Reduction Technique"/>
          <p:cNvPicPr>
            <a:picLocks noGrp="1"/>
          </p:cNvPicPr>
          <p:nvPr>
            <p:ph idx="1"/>
          </p:nvPr>
        </p:nvPicPr>
        <p:blipFill>
          <a:blip r:embed="rId2" cstate="print"/>
          <a:srcRect/>
          <a:stretch>
            <a:fillRect/>
          </a:stretch>
        </p:blipFill>
        <p:spPr bwMode="auto">
          <a:xfrm>
            <a:off x="1187624" y="908720"/>
            <a:ext cx="6984775" cy="5400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Curse of Dimensionality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Curse of Dimensionality refers to a set of problems that arise when working with high-dimensional data. The dimension of a dataset corresponds to the number of attributes/features that exist in a dataset. A dataset with a large number of attributes, generally of the order of a hundred or more, is referred to as high dimensional data. Some of the difficulties that come with high dimensional data manifest during analyzing or visualizing the data to identify patterns, and some manifest while training machine learning models. The difficulties related to training machine learning models due to high dimensional data is referred to as ‘Curse of Dimensionality’. The popular aspects of the curse of dimensionality; ‘data </a:t>
            </a:r>
            <a:r>
              <a:rPr lang="en-US" dirty="0" err="1"/>
              <a:t>sparsity</a:t>
            </a:r>
            <a:r>
              <a:rPr lang="en-US" dirty="0"/>
              <a:t>’ and ‘distance concentration’ are discussed in the following sections.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a:t>Unsupervised learning is the training of a machine using information that is neither classified nor labeled and allowing the algorithm to act on that information without guidance. Here the task of the machine is to group unsorted information according to similarities, patterns, and differences without any prior training of data. </a:t>
            </a:r>
          </a:p>
          <a:p>
            <a:r>
              <a:rPr lang="en-US" dirty="0"/>
              <a:t>Unlike supervised learning, no teacher is provided that means no training will be given to the machine. Therefore the machine is restricted to find the hidden structure in unlabeled data by itself. </a:t>
            </a:r>
            <a:br>
              <a:rPr lang="en-US" dirty="0"/>
            </a:br>
            <a:r>
              <a:rPr lang="en-US" b="1" dirty="0"/>
              <a:t>For instance</a:t>
            </a:r>
            <a:r>
              <a:rPr lang="en-US" dirty="0"/>
              <a:t>, suppose it is given an image having both dogs and cats which it has never seen. </a:t>
            </a:r>
            <a:br>
              <a:rPr lang="en-US" dirty="0"/>
            </a:br>
            <a:r>
              <a:rPr lang="en-US" dirty="0"/>
              <a:t> </a:t>
            </a:r>
            <a:r>
              <a:rPr lang="en-US" dirty="0" smtClean="0"/>
              <a:t>                                                   </a:t>
            </a:r>
            <a:endParaRPr lang="en-US" dirty="0"/>
          </a:p>
          <a:p>
            <a:r>
              <a:rPr lang="en-US" dirty="0"/>
              <a:t>Thus the machine has no idea about the features of dogs and cats so we can’t categorize it as ‘dogs and cats ‘. But it can categorize them according to their similarities, patterns, and differences, i.e., we can easily categorize the above picture into two parts. The first may contain all </a:t>
            </a:r>
            <a:r>
              <a:rPr lang="en-US" dirty="0" err="1"/>
              <a:t>pics</a:t>
            </a:r>
            <a:r>
              <a:rPr lang="en-US" dirty="0"/>
              <a:t> having </a:t>
            </a:r>
            <a:r>
              <a:rPr lang="en-US" b="1" dirty="0"/>
              <a:t>dogs</a:t>
            </a:r>
            <a:r>
              <a:rPr lang="en-US" dirty="0"/>
              <a:t> in them and the second part may contain all </a:t>
            </a:r>
            <a:r>
              <a:rPr lang="en-US" dirty="0" err="1"/>
              <a:t>pics</a:t>
            </a:r>
            <a:r>
              <a:rPr lang="en-US" dirty="0"/>
              <a:t> having </a:t>
            </a:r>
            <a:r>
              <a:rPr lang="en-US" b="1" dirty="0"/>
              <a:t>cats</a:t>
            </a:r>
            <a:r>
              <a:rPr lang="en-US" dirty="0"/>
              <a:t> in them. Here you didn’t learn anything before, which means no training data or examples. </a:t>
            </a:r>
          </a:p>
          <a:p>
            <a:r>
              <a:rPr lang="en-US" dirty="0"/>
              <a:t>It allows the model to work on its own to discover patterns and information that was previously undetected. It mainly deals with unlabelled data.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PT - Curse of Dimensionality PowerPoint Presentation, free download -  ID:2850521"/>
          <p:cNvPicPr>
            <a:picLocks noGrp="1"/>
          </p:cNvPicPr>
          <p:nvPr>
            <p:ph idx="1"/>
          </p:nvPr>
        </p:nvPicPr>
        <p:blipFill>
          <a:blip r:embed="rId2" cstate="print"/>
          <a:srcRect/>
          <a:stretch>
            <a:fillRect/>
          </a:stretch>
        </p:blipFill>
        <p:spPr bwMode="auto">
          <a:xfrm>
            <a:off x="1554691" y="1600200"/>
            <a:ext cx="6034617" cy="45259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Main Approaches for Dimensionality Reduction</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1. Principal Component Analysis (PCA)</a:t>
            </a:r>
          </a:p>
          <a:p>
            <a:r>
              <a:rPr lang="en-US" dirty="0"/>
              <a:t>2. Non-negative matrix factorization (NMF)</a:t>
            </a:r>
          </a:p>
          <a:p>
            <a:r>
              <a:rPr lang="en-US" dirty="0"/>
              <a:t>3. Linear </a:t>
            </a:r>
            <a:r>
              <a:rPr lang="en-US" dirty="0" err="1"/>
              <a:t>discriminant</a:t>
            </a:r>
            <a:r>
              <a:rPr lang="en-US" dirty="0"/>
              <a:t> analysis (LDA)</a:t>
            </a:r>
          </a:p>
          <a:p>
            <a:r>
              <a:rPr lang="en-US" dirty="0"/>
              <a:t>4. Generalized </a:t>
            </a:r>
            <a:r>
              <a:rPr lang="en-US" dirty="0" err="1"/>
              <a:t>discriminant</a:t>
            </a:r>
            <a:r>
              <a:rPr lang="en-US" dirty="0"/>
              <a:t> analysis (GDA)</a:t>
            </a:r>
          </a:p>
          <a:p>
            <a:r>
              <a:rPr lang="en-US" dirty="0"/>
              <a:t>5. Missing Values Ratio</a:t>
            </a:r>
          </a:p>
          <a:p>
            <a:r>
              <a:rPr lang="en-US" dirty="0"/>
              <a:t>6. Low Variance Filter</a:t>
            </a:r>
          </a:p>
          <a:p>
            <a:r>
              <a:rPr lang="en-US" dirty="0"/>
              <a:t>7. High Correlation Filter</a:t>
            </a:r>
          </a:p>
          <a:p>
            <a:r>
              <a:rPr lang="en-US" dirty="0"/>
              <a:t>8. Backward Feature Elimination</a:t>
            </a:r>
          </a:p>
          <a:p>
            <a:r>
              <a:rPr lang="en-US" dirty="0"/>
              <a:t>9. Forward Feature Construction</a:t>
            </a:r>
          </a:p>
          <a:p>
            <a:r>
              <a:rPr lang="en-US" dirty="0"/>
              <a:t>10. Random Forests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Principal Component Analysis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Principal Component Analysis is a popular unsupervised learning technique for reducing the dimensionality of data. It increases interpretability yet, at the same time, it minimizes information loss. It helps to find the most significant features in a dataset and makes the data easy for plotting in 2D and 3D. PCA helps in finding a sequence of linear combinations of variables.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Principal Component Analysis</a:t>
            </a:r>
            <a:r>
              <a:rPr lang="en-US" dirty="0" smtClean="0"/>
              <a:t/>
            </a:r>
            <a:br>
              <a:rPr lang="en-US" dirty="0" smtClean="0"/>
            </a:br>
            <a:endParaRPr lang="en-US" dirty="0"/>
          </a:p>
        </p:txBody>
      </p:sp>
      <p:pic>
        <p:nvPicPr>
          <p:cNvPr id="4" name="Content Placeholder 3" descr="PrincipalComponents"/>
          <p:cNvPicPr>
            <a:picLocks noGrp="1"/>
          </p:cNvPicPr>
          <p:nvPr>
            <p:ph idx="1"/>
          </p:nvPr>
        </p:nvPicPr>
        <p:blipFill>
          <a:blip r:embed="rId2" cstate="print"/>
          <a:srcRect/>
          <a:stretch>
            <a:fillRect/>
          </a:stretch>
        </p:blipFill>
        <p:spPr bwMode="auto">
          <a:xfrm>
            <a:off x="2051720" y="2132856"/>
            <a:ext cx="4197566" cy="241312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t>
            </a:r>
            <a:r>
              <a:rPr lang="en-US" b="1" dirty="0" err="1" smtClean="0"/>
              <a:t>Scikit</a:t>
            </a:r>
            <a:r>
              <a:rPr lang="en-US" b="1" dirty="0" smtClean="0"/>
              <a:t>-Learn (</a:t>
            </a:r>
            <a:r>
              <a:rPr lang="en-US" b="1" dirty="0" err="1" smtClean="0"/>
              <a:t>Sklearn</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Scikit</a:t>
            </a:r>
            <a:r>
              <a:rPr lang="en-US" dirty="0" smtClean="0"/>
              <a:t>-learn </a:t>
            </a:r>
            <a:r>
              <a:rPr lang="en-US" dirty="0"/>
              <a:t>(</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a:t>
            </a:r>
            <a:r>
              <a:rPr lang="en-US" b="1" dirty="0" err="1"/>
              <a:t>NumPy</a:t>
            </a:r>
            <a:r>
              <a:rPr lang="en-US" b="1" dirty="0"/>
              <a:t>, </a:t>
            </a:r>
            <a:r>
              <a:rPr lang="en-US" b="1" dirty="0" err="1"/>
              <a:t>SciPy</a:t>
            </a:r>
            <a:r>
              <a:rPr lang="en-US" dirty="0"/>
              <a:t> and </a:t>
            </a:r>
            <a:r>
              <a:rPr lang="en-US" b="1" dirty="0" err="1"/>
              <a:t>Matplotlib</a:t>
            </a:r>
            <a:r>
              <a:rPr lang="en-US"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PCA</a:t>
            </a:r>
            <a:endParaRPr lang="en-US" dirty="0"/>
          </a:p>
        </p:txBody>
      </p:sp>
      <p:sp>
        <p:nvSpPr>
          <p:cNvPr id="3" name="Content Placeholder 2"/>
          <p:cNvSpPr>
            <a:spLocks noGrp="1"/>
          </p:cNvSpPr>
          <p:nvPr>
            <p:ph idx="1"/>
          </p:nvPr>
        </p:nvSpPr>
        <p:spPr/>
        <p:txBody>
          <a:bodyPr>
            <a:normAutofit fontScale="55000" lnSpcReduction="20000"/>
          </a:bodyPr>
          <a:lstStyle/>
          <a:p>
            <a:r>
              <a:rPr lang="en-US" dirty="0"/>
              <a:t>PCA is a linear method. That is it can only be applied to datasets which are linearly separable. It does an excellent job for datasets, which are linearly separable. But, if we use it to non-linear datasets, we might get a result which may not be the optimal dimensionality reduction. Kernel PCA uses a kernel function to project dataset into a higher dimensional feature space, where it is linearly separable. It is similar to the idea of Support Vector Machines. There are various kernel methods like linear, polynomial, and </a:t>
            </a:r>
            <a:r>
              <a:rPr lang="en-US" dirty="0" err="1"/>
              <a:t>gaussian</a:t>
            </a:r>
            <a:r>
              <a:rPr lang="en-US" dirty="0"/>
              <a:t>. </a:t>
            </a:r>
          </a:p>
          <a:p>
            <a:r>
              <a:rPr lang="en-US" dirty="0"/>
              <a:t>In the kernel space the two classes are linearly separable. Kernel PCA uses a kernel function to project the dataset into a higher-dimensional space, where it is linearly separable. Finally, we applied the kernel PCA to a non-linear dataset using </a:t>
            </a:r>
            <a:r>
              <a:rPr lang="en-US" dirty="0" err="1"/>
              <a:t>scikit</a:t>
            </a:r>
            <a:r>
              <a:rPr lang="en-US" dirty="0"/>
              <a:t>-learn. </a:t>
            </a:r>
          </a:p>
          <a:p>
            <a:r>
              <a:rPr lang="en-US" dirty="0"/>
              <a:t>Kernel Principal Component Analysis (PCA) is a technique for dimensionality reduction in machine learning that uses the concept of kernel functions to transform the data into a high-dimensional feature space. In traditional PCA, the data is transformed into a lower-dimensional space by finding the principal components of the covariance matrix of the data. In kernel PCA, the data is transformed into a high-dimensional feature space using a non-linear mapping function, called a kernel function, and then the principal components are found in this high-dimensional space.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PCA</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Advantages of Kernel PCA:</a:t>
            </a:r>
            <a:endParaRPr lang="en-US" dirty="0"/>
          </a:p>
          <a:p>
            <a:pPr lvl="0"/>
            <a:r>
              <a:rPr lang="en-US" dirty="0"/>
              <a:t>Non-linearity: Kernel PCA can capture non-linear patterns in the data that are not possible with traditional linear PCA.</a:t>
            </a:r>
          </a:p>
          <a:p>
            <a:pPr lvl="0"/>
            <a:r>
              <a:rPr lang="en-US" dirty="0"/>
              <a:t>Robustness: Kernel PCA can be more robust to outliers and noise in the data, as it considers the global structure of the data, rather than just local distances between data points.</a:t>
            </a:r>
          </a:p>
          <a:p>
            <a:pPr lvl="0"/>
            <a:r>
              <a:rPr lang="en-US" dirty="0"/>
              <a:t>Versatility: Different types of kernel functions can be used in kernel PCA to suit different types of data and different objectives.</a:t>
            </a:r>
          </a:p>
          <a:p>
            <a:r>
              <a:rPr lang="en-US" b="1" dirty="0"/>
              <a:t>Disadvantages of Kernel PCA:</a:t>
            </a:r>
            <a:endParaRPr lang="en-US" dirty="0"/>
          </a:p>
          <a:p>
            <a:pPr lvl="0"/>
            <a:r>
              <a:rPr lang="en-US" dirty="0"/>
              <a:t>Complexity: Kernel PCA can be computationally expensive, especially for large datasets, as it requires the calculation of eigenvectors and </a:t>
            </a:r>
            <a:r>
              <a:rPr lang="en-US" dirty="0" err="1"/>
              <a:t>eigenvalues</a:t>
            </a:r>
            <a:r>
              <a:rPr lang="en-US" dirty="0"/>
              <a:t>.</a:t>
            </a:r>
          </a:p>
          <a:p>
            <a:pPr lvl="0"/>
            <a:r>
              <a:rPr lang="en-US" dirty="0"/>
              <a:t>Model selection: Choosing the right kernel function and the right number of components can be challenging and may require expert knowledge or trial and error.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Unsupervised learning is classified into two categories of algorithms: </a:t>
            </a:r>
          </a:p>
          <a:p>
            <a:pPr>
              <a:buNone/>
            </a:pPr>
            <a:r>
              <a:rPr lang="en-US" dirty="0" smtClean="0"/>
              <a:t>	1.clustering</a:t>
            </a:r>
          </a:p>
          <a:p>
            <a:pPr>
              <a:buNone/>
            </a:pPr>
            <a:r>
              <a:rPr lang="en-US" dirty="0" smtClean="0"/>
              <a:t>	2.association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Clustering </a:t>
            </a:r>
            <a:r>
              <a:rPr lang="en-US" dirty="0"/>
              <a:t>or cluster analysis is a machine learning technique, which groups the unlabelled dataset. It can be defined as </a:t>
            </a:r>
            <a:r>
              <a:rPr lang="en-US" b="1" i="1" dirty="0"/>
              <a:t>"A way of grouping the data points into different clusters, consisting of similar data points. The objects with the possible similarities remain in a group that has less or no similarities with another group."</a:t>
            </a:r>
            <a:endParaRPr lang="en-US" dirty="0"/>
          </a:p>
          <a:p>
            <a:r>
              <a:rPr lang="en-US" dirty="0"/>
              <a:t>It does it by finding some similar patterns in the unlabelled dataset such as shape, size, color, behavior, etc., and divides them as per the presence and absence of those similar patterns.</a:t>
            </a:r>
          </a:p>
          <a:p>
            <a:r>
              <a:rPr lang="en-US" dirty="0"/>
              <a:t>It is an </a:t>
            </a:r>
            <a:r>
              <a:rPr lang="en-US" u="sng" dirty="0">
                <a:hlinkClick r:id="rId2"/>
              </a:rPr>
              <a:t>unsupervised learning</a:t>
            </a:r>
            <a:r>
              <a:rPr lang="en-US" dirty="0"/>
              <a:t> method, hence no supervision is provided to the algorithm, and it deals with the unlabeled dataset.</a:t>
            </a:r>
          </a:p>
          <a:p>
            <a:r>
              <a:rPr lang="en-US" dirty="0"/>
              <a:t>After applying this clustering technique, each cluster or group is provided with a cluster-ID. ML system can use this id to simplify the processing of large and complex datasets.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K-Means Clustering is an </a:t>
            </a:r>
            <a:r>
              <a:rPr lang="en-US" u="sng" dirty="0">
                <a:hlinkClick r:id="rId2"/>
              </a:rPr>
              <a:t>Unsupervised Learning algorithm</a:t>
            </a:r>
            <a:r>
              <a:rPr lang="en-US" dirty="0"/>
              <a:t>, which groups the unlabeled dataset into different clusters. Here K defines the number of pre-defined clusters that need to be created in the process, as if K=2, there will be two clusters, and for K=3, there will be three clusters, and so on.</a:t>
            </a:r>
          </a:p>
          <a:p>
            <a:r>
              <a:rPr lang="en-US" dirty="0"/>
              <a:t>It is an iterative algorithm that divides the unlabeled dataset into k different clusters in such a way that each dataset belongs only one group that has similar properties.</a:t>
            </a:r>
          </a:p>
          <a:p>
            <a:r>
              <a:rPr lang="en-US" dirty="0"/>
              <a:t>It allows us to cluster the data into different groups and a convenient way to discover the categories of groups in the unlabeled dataset on its own without the need for any training.</a:t>
            </a:r>
          </a:p>
          <a:p>
            <a:r>
              <a:rPr lang="en-US" dirty="0"/>
              <a:t>It is a </a:t>
            </a:r>
            <a:r>
              <a:rPr lang="en-US" dirty="0" err="1"/>
              <a:t>centroid</a:t>
            </a:r>
            <a:r>
              <a:rPr lang="en-US" dirty="0"/>
              <a:t>-based algorithm, where each cluster is associated with a </a:t>
            </a:r>
            <a:r>
              <a:rPr lang="en-US" dirty="0" err="1"/>
              <a:t>centroid</a:t>
            </a:r>
            <a:r>
              <a:rPr lang="en-US" dirty="0"/>
              <a:t>. The main aim of this algorithm is to minimize the sum of distances between the data point and their corresponding clusters.</a:t>
            </a:r>
          </a:p>
          <a:p>
            <a:r>
              <a:rPr lang="en-US" dirty="0"/>
              <a:t>The algorithm takes the unlabeled dataset as input, divides the dataset into k-number of clusters, and repeats the process until it does not find the best clusters. The value of k should be predetermined in this algorithm</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K-Means Clustering Algorithm"/>
          <p:cNvPicPr>
            <a:picLocks noGrp="1"/>
          </p:cNvPicPr>
          <p:nvPr>
            <p:ph idx="1"/>
          </p:nvPr>
        </p:nvPicPr>
        <p:blipFill>
          <a:blip r:embed="rId2" cstate="print"/>
          <a:srcRect/>
          <a:stretch>
            <a:fillRect/>
          </a:stretch>
        </p:blipFill>
        <p:spPr bwMode="auto">
          <a:xfrm>
            <a:off x="1259632" y="2060848"/>
            <a:ext cx="6200155" cy="343815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the K-Means Algorithm Work?</a:t>
            </a:r>
            <a:br>
              <a:rPr lang="en-US" dirty="0" smtClean="0"/>
            </a:br>
            <a:endParaRPr lang="en-US" dirty="0"/>
          </a:p>
        </p:txBody>
      </p:sp>
      <p:sp>
        <p:nvSpPr>
          <p:cNvPr id="3" name="Content Placeholder 2"/>
          <p:cNvSpPr>
            <a:spLocks noGrp="1"/>
          </p:cNvSpPr>
          <p:nvPr>
            <p:ph idx="1"/>
          </p:nvPr>
        </p:nvSpPr>
        <p:spPr>
          <a:xfrm>
            <a:off x="467544" y="1556792"/>
            <a:ext cx="8229600" cy="4525963"/>
          </a:xfrm>
        </p:spPr>
        <p:txBody>
          <a:bodyPr>
            <a:normAutofit fontScale="70000" lnSpcReduction="20000"/>
          </a:bodyPr>
          <a:lstStyle/>
          <a:p>
            <a:r>
              <a:rPr lang="en-US" dirty="0" smtClean="0"/>
              <a:t>The </a:t>
            </a:r>
            <a:r>
              <a:rPr lang="en-US" dirty="0"/>
              <a:t>working of the K-Means algorithm is explained in the below steps:</a:t>
            </a:r>
          </a:p>
          <a:p>
            <a:r>
              <a:rPr lang="en-US" b="1" dirty="0"/>
              <a:t>Step-1:</a:t>
            </a:r>
            <a:r>
              <a:rPr lang="en-US" dirty="0"/>
              <a:t> Select the number K to decide the number of clusters.</a:t>
            </a:r>
          </a:p>
          <a:p>
            <a:r>
              <a:rPr lang="en-US" b="1" dirty="0"/>
              <a:t>Step-2:</a:t>
            </a:r>
            <a:r>
              <a:rPr lang="en-US" dirty="0"/>
              <a:t> Select random K points or </a:t>
            </a:r>
            <a:r>
              <a:rPr lang="en-US" dirty="0" err="1"/>
              <a:t>centroids</a:t>
            </a:r>
            <a:r>
              <a:rPr lang="en-US" dirty="0"/>
              <a:t>. (It can be other from the input dataset).</a:t>
            </a:r>
          </a:p>
          <a:p>
            <a:r>
              <a:rPr lang="en-US" b="1" dirty="0"/>
              <a:t>Step-3:</a:t>
            </a:r>
            <a:r>
              <a:rPr lang="en-US" dirty="0"/>
              <a:t> Assign each data point to their closest </a:t>
            </a:r>
            <a:r>
              <a:rPr lang="en-US" dirty="0" err="1"/>
              <a:t>centroid</a:t>
            </a:r>
            <a:r>
              <a:rPr lang="en-US" dirty="0"/>
              <a:t>, which will form the predefined K clusters.</a:t>
            </a:r>
          </a:p>
          <a:p>
            <a:r>
              <a:rPr lang="en-US" b="1" dirty="0"/>
              <a:t>Step-4:</a:t>
            </a:r>
            <a:r>
              <a:rPr lang="en-US" dirty="0"/>
              <a:t> Calculate the variance and place a new </a:t>
            </a:r>
            <a:r>
              <a:rPr lang="en-US" dirty="0" err="1"/>
              <a:t>centroid</a:t>
            </a:r>
            <a:r>
              <a:rPr lang="en-US" dirty="0"/>
              <a:t> of each cluster.</a:t>
            </a:r>
          </a:p>
          <a:p>
            <a:r>
              <a:rPr lang="en-US" b="1" dirty="0"/>
              <a:t>Step-5:</a:t>
            </a:r>
            <a:r>
              <a:rPr lang="en-US" dirty="0"/>
              <a:t> Repeat the third steps, which means reassign each </a:t>
            </a:r>
            <a:r>
              <a:rPr lang="en-US" dirty="0" err="1"/>
              <a:t>datapoint</a:t>
            </a:r>
            <a:r>
              <a:rPr lang="en-US" dirty="0"/>
              <a:t> to the new closest </a:t>
            </a:r>
            <a:r>
              <a:rPr lang="en-US" dirty="0" err="1"/>
              <a:t>centroid</a:t>
            </a:r>
            <a:r>
              <a:rPr lang="en-US" dirty="0"/>
              <a:t> of each cluster.</a:t>
            </a:r>
          </a:p>
          <a:p>
            <a:r>
              <a:rPr lang="en-US" b="1" dirty="0"/>
              <a:t>Step-6:</a:t>
            </a:r>
            <a:r>
              <a:rPr lang="en-US" dirty="0"/>
              <a:t> If any reassignment occurs, then go to step-4 else go to FINISH.</a:t>
            </a:r>
          </a:p>
          <a:p>
            <a:r>
              <a:rPr lang="en-US" b="1" dirty="0"/>
              <a:t>Step-7</a:t>
            </a:r>
            <a:r>
              <a:rPr lang="en-US" dirty="0"/>
              <a:t>: The model is ready.</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Image Segmentation By Clustering</a:t>
            </a:r>
            <a:r>
              <a:rPr lang="en-US" dirty="0"/>
              <a:t/>
            </a:r>
            <a:br>
              <a:rPr lang="en-US" dirty="0"/>
            </a:br>
            <a:endParaRPr lang="en-US" dirty="0"/>
          </a:p>
        </p:txBody>
      </p:sp>
      <p:sp>
        <p:nvSpPr>
          <p:cNvPr id="3" name="Content Placeholder 2"/>
          <p:cNvSpPr>
            <a:spLocks noGrp="1"/>
          </p:cNvSpPr>
          <p:nvPr>
            <p:ph idx="1"/>
          </p:nvPr>
        </p:nvSpPr>
        <p:spPr>
          <a:xfrm>
            <a:off x="457200" y="1600200"/>
            <a:ext cx="8229600" cy="4781128"/>
          </a:xfrm>
        </p:spPr>
        <p:txBody>
          <a:bodyPr>
            <a:normAutofit fontScale="70000" lnSpcReduction="20000"/>
          </a:bodyPr>
          <a:lstStyle/>
          <a:p>
            <a:pPr fontAlgn="base"/>
            <a:r>
              <a:rPr lang="en-US" b="1" dirty="0"/>
              <a:t> Image Segmentation: </a:t>
            </a:r>
            <a:r>
              <a:rPr lang="en-US" dirty="0"/>
              <a:t>In computer vision, image segmentation is the process of partitioning an image into multiple segments. The goal of segmenting an image is to change the representation of an image into something that is more meaningful and easier to analyze. It is usually used for locating objects and creating boundaries. </a:t>
            </a:r>
          </a:p>
          <a:p>
            <a:pPr fontAlgn="base"/>
            <a:r>
              <a:rPr lang="en-US" dirty="0"/>
              <a:t>It is not a great idea to process an entire image because many parts in an image may not contain any useful information. Therefore, by segmenting the image, we can make use of only the important segments for processing. </a:t>
            </a:r>
          </a:p>
          <a:p>
            <a:pPr fontAlgn="base"/>
            <a:r>
              <a:rPr lang="en-US" dirty="0"/>
              <a:t>An image is basically a set of given pixels. In image segmentation, pixels which have similar attributes are grouped together. Image segmentation creates a pixel-wise mask for objects in an image which gives us a more comprehensive and granular understanding of the object.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Image Segmentation By Clustering</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b="1" dirty="0" smtClean="0"/>
              <a:t>Uses: </a:t>
            </a:r>
            <a:endParaRPr lang="en-US" dirty="0" smtClean="0"/>
          </a:p>
          <a:p>
            <a:pPr fontAlgn="base"/>
            <a:r>
              <a:rPr lang="en-US" dirty="0" smtClean="0"/>
              <a:t>Used in self-driving cars. Autonomous driving is not possible without object detection which involves segmentation.</a:t>
            </a:r>
          </a:p>
          <a:p>
            <a:pPr fontAlgn="base"/>
            <a:r>
              <a:rPr lang="en-US" dirty="0" smtClean="0"/>
              <a:t>Used in the healthcare industry. Helpful in segmenting cancer cells and </a:t>
            </a:r>
            <a:r>
              <a:rPr lang="en-US" dirty="0" err="1" smtClean="0"/>
              <a:t>tumours</a:t>
            </a:r>
            <a:r>
              <a:rPr lang="en-US" dirty="0" smtClean="0"/>
              <a:t> using which their severity can be gauged.</a:t>
            </a:r>
          </a:p>
          <a:p>
            <a:pPr fontAlgn="base"/>
            <a:r>
              <a:rPr lang="en-US" dirty="0" smtClean="0"/>
              <a:t>There are many more uses of image segmentation.</a:t>
            </a:r>
          </a:p>
          <a:p>
            <a:pPr fontAlgn="base"/>
            <a:r>
              <a:rPr lang="en-US" dirty="0" smtClean="0"/>
              <a:t>In this article, we will perform segmentation on an image of the monarch butterfly using a clustering method called K Means Clustering.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906</Words>
  <Application>Microsoft Office PowerPoint</Application>
  <PresentationFormat>On-screen Show (4:3)</PresentationFormat>
  <Paragraphs>105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UNIT-4</vt:lpstr>
      <vt:lpstr>Unsupervised Learning</vt:lpstr>
      <vt:lpstr>Slide 3</vt:lpstr>
      <vt:lpstr>Clustering</vt:lpstr>
      <vt:lpstr>K-Means</vt:lpstr>
      <vt:lpstr>Slide 6</vt:lpstr>
      <vt:lpstr>How does the K-Means Algorithm Work? </vt:lpstr>
      <vt:lpstr>Image Segmentation By Clustering </vt:lpstr>
      <vt:lpstr>Image Segmentation By Clustering </vt:lpstr>
      <vt:lpstr>Stages of Data preprocessing for K-means Clustering </vt:lpstr>
      <vt:lpstr>Using Clustering for Semi-Supervised Learning. </vt:lpstr>
      <vt:lpstr>Using Clustering for Semi-Supervised Learning. </vt:lpstr>
      <vt:lpstr>DBSCAN Clustering </vt:lpstr>
      <vt:lpstr>DBSCAN Clustering </vt:lpstr>
      <vt:lpstr>Gaussian Mixture</vt:lpstr>
      <vt:lpstr>Slide 16</vt:lpstr>
      <vt:lpstr>Dimensionality reduction</vt:lpstr>
      <vt:lpstr>Slide 18</vt:lpstr>
      <vt:lpstr>Curse of Dimensionality</vt:lpstr>
      <vt:lpstr>Slide 20</vt:lpstr>
      <vt:lpstr>Main Approaches for Dimensionality Reduction</vt:lpstr>
      <vt:lpstr>Principal Component Analysis </vt:lpstr>
      <vt:lpstr>Principal Component Analysis </vt:lpstr>
      <vt:lpstr>What is Scikit-Learn (Sklearn) </vt:lpstr>
      <vt:lpstr>kernel PCA</vt:lpstr>
      <vt:lpstr>kernel PCA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cp:revision>
  <dcterms:created xsi:type="dcterms:W3CDTF">2023-03-11T08:44:07Z</dcterms:created>
  <dcterms:modified xsi:type="dcterms:W3CDTF">2023-03-11T09:40:27Z</dcterms:modified>
</cp:coreProperties>
</file>