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8"/>
  </p:notesMasterIdLst>
  <p:sldIdLst>
    <p:sldId id="256" r:id="rId2"/>
    <p:sldId id="459" r:id="rId3"/>
    <p:sldId id="460" r:id="rId4"/>
    <p:sldId id="462" r:id="rId5"/>
    <p:sldId id="461" r:id="rId6"/>
    <p:sldId id="457" r:id="rId7"/>
    <p:sldId id="432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63" r:id="rId24"/>
    <p:sldId id="464" r:id="rId25"/>
    <p:sldId id="405" r:id="rId26"/>
    <p:sldId id="409" r:id="rId27"/>
    <p:sldId id="465" r:id="rId28"/>
    <p:sldId id="467" r:id="rId29"/>
    <p:sldId id="468" r:id="rId30"/>
    <p:sldId id="469" r:id="rId31"/>
    <p:sldId id="476" r:id="rId32"/>
    <p:sldId id="477" r:id="rId33"/>
    <p:sldId id="478" r:id="rId34"/>
    <p:sldId id="479" r:id="rId35"/>
    <p:sldId id="472" r:id="rId36"/>
    <p:sldId id="473" r:id="rId37"/>
    <p:sldId id="474" r:id="rId38"/>
    <p:sldId id="480" r:id="rId39"/>
    <p:sldId id="406" r:id="rId40"/>
    <p:sldId id="410" r:id="rId41"/>
    <p:sldId id="411" r:id="rId42"/>
    <p:sldId id="430" r:id="rId43"/>
    <p:sldId id="417" r:id="rId44"/>
    <p:sldId id="433" r:id="rId45"/>
    <p:sldId id="425" r:id="rId46"/>
    <p:sldId id="43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2DC9-9E6B-4115-80F7-AF3C0B919820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36BD8-3BE0-4B04-B520-77C1F1F1FB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36BD8-3BE0-4B04-B520-77C1F1F1FB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958E5E2-6682-4BC1-BE42-9B3D8EFAAB0B}"/>
              </a:ext>
            </a:extLst>
          </p:cNvPr>
          <p:cNvSpPr txBox="1">
            <a:spLocks/>
          </p:cNvSpPr>
          <p:nvPr userDrawn="1"/>
        </p:nvSpPr>
        <p:spPr>
          <a:xfrm>
            <a:off x="1809720" y="285728"/>
            <a:ext cx="10072758" cy="642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solidFill>
                  <a:srgbClr val="00206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ADITYA </a:t>
            </a:r>
            <a:r>
              <a:rPr lang="en-IN" sz="4000" dirty="0" smtClean="0">
                <a:solidFill>
                  <a:srgbClr val="00206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ENGINEERING COLLEGE (A)</a:t>
            </a:r>
            <a:endParaRPr lang="en-IN" sz="4000" dirty="0">
              <a:solidFill>
                <a:srgbClr val="002060"/>
              </a:solidFill>
              <a:latin typeface="Britannic Bold" panose="020B0903060703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981076-ED8C-43FB-A166-D94C61E808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22" y="116632"/>
            <a:ext cx="1578225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1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13D9-F13B-41C9-9277-FEF2202996AC}" type="datetime2">
              <a:rPr lang="en-US" smtClean="0"/>
              <a:pPr/>
              <a:t>Thursday, September 30,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P.L.P.Bharati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1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21148-8043-452A-8276-9A1549EAA265}" type="datetime2">
              <a:rPr lang="en-US" smtClean="0"/>
              <a:pPr/>
              <a:t>Thursday, September 30,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P.L.P.Bharati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81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35D3-F611-4213-8518-88F7C7439448}" type="datetime2">
              <a:rPr lang="en-US" smtClean="0"/>
              <a:pPr/>
              <a:t>Thursday, September 30,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P.L.P.Bharati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8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085" y="1561876"/>
            <a:ext cx="10515600" cy="4531419"/>
          </a:xfrm>
        </p:spPr>
        <p:txBody>
          <a:bodyPr/>
          <a:lstStyle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D7B29F-4C46-4AE5-A85E-952C6A337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8" y="136525"/>
            <a:ext cx="784504" cy="4653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F423809-851F-402C-8E33-04AEE45A2C34}"/>
              </a:ext>
            </a:extLst>
          </p:cNvPr>
          <p:cNvSpPr/>
          <p:nvPr userDrawn="1"/>
        </p:nvSpPr>
        <p:spPr>
          <a:xfrm>
            <a:off x="8310578" y="132319"/>
            <a:ext cx="3504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F0"/>
                </a:solidFill>
              </a:rPr>
              <a:t>Aditya </a:t>
            </a:r>
            <a:r>
              <a:rPr lang="en-US" sz="1400" b="1" baseline="0" dirty="0" smtClean="0">
                <a:solidFill>
                  <a:srgbClr val="00B0F0"/>
                </a:solidFill>
              </a:rPr>
              <a:t>Engineering </a:t>
            </a:r>
            <a:r>
              <a:rPr lang="en-US" sz="1400" b="1" dirty="0" smtClean="0">
                <a:solidFill>
                  <a:srgbClr val="00B0F0"/>
                </a:solidFill>
              </a:rPr>
              <a:t>College  (A)</a:t>
            </a:r>
            <a:endParaRPr lang="en-IN" sz="1400" b="1" dirty="0">
              <a:solidFill>
                <a:srgbClr val="00B0F0"/>
              </a:solidFill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C8CBE8F9-096B-48BD-AF91-C68E84B4AE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239272" y="6286520"/>
            <a:ext cx="2104513" cy="365125"/>
          </a:xfrm>
          <a:ln>
            <a:noFill/>
          </a:ln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F12A3C7-BFED-4FAE-B8A4-551B28051951}" type="datetime2">
              <a:rPr lang="en-US" smtClean="0"/>
              <a:pPr/>
              <a:t>Thursday, September 30, 2021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9B80BD04-4FB9-48ED-8F04-82E1E9B47D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138618" y="6286520"/>
            <a:ext cx="2743200" cy="365125"/>
          </a:xfrm>
          <a:ln>
            <a:noFill/>
          </a:ln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sv-SE" dirty="0" smtClean="0"/>
              <a:t>G.Srinivas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308BF50B-84FA-461A-853E-B94880E9E727}"/>
              </a:ext>
            </a:extLst>
          </p:cNvPr>
          <p:cNvSpPr txBox="1">
            <a:spLocks/>
          </p:cNvSpPr>
          <p:nvPr userDrawn="1"/>
        </p:nvSpPr>
        <p:spPr>
          <a:xfrm>
            <a:off x="738151" y="6278585"/>
            <a:ext cx="1928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dirty="0" smtClean="0"/>
              <a:t>Compiler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7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C631-9239-4D11-BA61-09F7181C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F9D61-4741-4EB6-928C-183F6ED0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1617-3EDA-4243-A53C-612F6A2F5CD7}" type="datetime2">
              <a:rPr lang="en-US" smtClean="0"/>
              <a:pPr/>
              <a:t>Thursday, September 30,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A7B3A-4429-42CF-B646-3FD3F346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P.L.P.Bharati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45426-362C-48C8-9EA2-C525ADFA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2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30A5-ABC6-46D3-A99E-54007A7FC121}" type="datetime2">
              <a:rPr lang="en-US" smtClean="0"/>
              <a:pPr/>
              <a:t>Thursday, September 30,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P.L.P.Bharati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5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5EF6-E445-49E6-81F1-1A21FA49D422}" type="datetime2">
              <a:rPr lang="en-US" smtClean="0"/>
              <a:pPr/>
              <a:t>Thursday, September 30,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P.L.P.Bharati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4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3C4B-F047-4493-AFC0-6759EF3FDDA3}" type="datetime2">
              <a:rPr lang="en-US" smtClean="0"/>
              <a:pPr/>
              <a:t>Thursday, September 30,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P.L.P.Bharati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9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4AAA-856E-42DE-9081-A02CF3BA159A}" type="datetime2">
              <a:rPr lang="en-US" smtClean="0"/>
              <a:pPr/>
              <a:t>Thursday, September 30,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P.L.P.Bharati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3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EEC4-B63A-4002-B40B-D4407F0DD878}" type="datetime2">
              <a:rPr lang="en-US" smtClean="0"/>
              <a:pPr/>
              <a:t>Thursday, September 30,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P.L.P.Bharati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7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219B-6658-4B1F-AA21-F03A8A463432}" type="datetime2">
              <a:rPr lang="en-US" smtClean="0"/>
              <a:pPr/>
              <a:t>Thursday, September 30,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P.L.P.Bharati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1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601FA-E462-46BC-886E-3878FD420115}" type="datetime2">
              <a:rPr lang="en-US" smtClean="0"/>
              <a:pPr/>
              <a:t>Thursday, September 30,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P.L.P.Bharati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3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2282911-4A61-4A42-8E73-D723BEBE2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530" y="1857364"/>
            <a:ext cx="9541060" cy="478634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600" b="1" dirty="0" smtClean="0">
                <a:solidFill>
                  <a:srgbClr val="FF0000"/>
                </a:solidFill>
              </a:rPr>
              <a:t/>
            </a:r>
            <a:br>
              <a:rPr lang="en-US" sz="3600" b="1" dirty="0" smtClean="0">
                <a:solidFill>
                  <a:srgbClr val="FF000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/>
            </a:r>
            <a:br>
              <a:rPr lang="en-US" sz="3600" b="1" dirty="0" smtClean="0">
                <a:solidFill>
                  <a:srgbClr val="FF000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/>
            </a:r>
            <a:br>
              <a:rPr lang="en-US" sz="3600" b="1" dirty="0" smtClean="0">
                <a:solidFill>
                  <a:srgbClr val="FF000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/>
            </a:r>
            <a:br>
              <a:rPr lang="en-US" sz="3600" b="1" dirty="0" smtClean="0">
                <a:solidFill>
                  <a:srgbClr val="FF000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/>
            </a:r>
            <a:br>
              <a:rPr lang="en-US" sz="3600" b="1" dirty="0" smtClean="0">
                <a:solidFill>
                  <a:srgbClr val="FF000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/>
            </a:r>
            <a:br>
              <a:rPr lang="en-US" sz="3600" b="1" dirty="0" smtClean="0">
                <a:solidFill>
                  <a:srgbClr val="FF000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/>
            </a:r>
            <a:br>
              <a:rPr lang="en-US" sz="3600" b="1" dirty="0" smtClean="0">
                <a:solidFill>
                  <a:srgbClr val="FF000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/>
            </a:r>
            <a:br>
              <a:rPr lang="en-US" sz="3600" b="1" dirty="0" smtClean="0">
                <a:solidFill>
                  <a:srgbClr val="FF000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/>
            </a:r>
            <a:br>
              <a:rPr lang="en-US" sz="3600" b="1" dirty="0" smtClean="0">
                <a:solidFill>
                  <a:srgbClr val="FF0000"/>
                </a:solidFill>
              </a:rPr>
            </a:br>
            <a:r>
              <a:rPr lang="en-US" sz="4000" b="1" dirty="0" smtClean="0"/>
              <a:t>COMPILER DESIGN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IN" sz="3600" dirty="0" smtClean="0"/>
              <a:t>By </a:t>
            </a:r>
            <a:br>
              <a:rPr lang="en-IN" sz="3600" dirty="0" smtClean="0"/>
            </a:br>
            <a:r>
              <a:rPr lang="en-IN" sz="3600" b="1" dirty="0" smtClean="0">
                <a:solidFill>
                  <a:srgbClr val="660066"/>
                </a:solidFill>
              </a:rPr>
              <a:t> G. </a:t>
            </a:r>
            <a:r>
              <a:rPr lang="en-IN" sz="3600" b="1" dirty="0" err="1" smtClean="0">
                <a:solidFill>
                  <a:srgbClr val="660066"/>
                </a:solidFill>
              </a:rPr>
              <a:t>Srinivas</a:t>
            </a:r>
            <a:r>
              <a:rPr lang="en-IN" sz="3600" b="1" dirty="0" smtClean="0">
                <a:solidFill>
                  <a:srgbClr val="660066"/>
                </a:solidFill>
              </a:rPr>
              <a:t/>
            </a:r>
            <a:br>
              <a:rPr lang="en-IN" sz="3600" b="1" dirty="0" smtClean="0">
                <a:solidFill>
                  <a:srgbClr val="660066"/>
                </a:solidFill>
              </a:rPr>
            </a:br>
            <a:r>
              <a:rPr lang="en-IN" sz="3600" dirty="0" smtClean="0"/>
              <a:t>Dept of Information Technology</a:t>
            </a:r>
            <a:br>
              <a:rPr lang="en-IN" sz="3600" dirty="0" smtClean="0"/>
            </a:br>
            <a:r>
              <a:rPr lang="en-IN" sz="3600" dirty="0" err="1" smtClean="0"/>
              <a:t>Aditya</a:t>
            </a:r>
            <a:r>
              <a:rPr lang="en-IN" sz="3600" dirty="0" smtClean="0"/>
              <a:t> Engineering College(A)</a:t>
            </a:r>
            <a:br>
              <a:rPr lang="en-IN" sz="3600" dirty="0" smtClean="0"/>
            </a:br>
            <a:r>
              <a:rPr lang="en-IN" sz="3600" dirty="0" err="1" smtClean="0"/>
              <a:t>Surampalem</a:t>
            </a:r>
            <a:r>
              <a:rPr lang="en-IN" sz="3600" dirty="0" smtClean="0"/>
              <a:t>.</a:t>
            </a:r>
            <a:br>
              <a:rPr lang="en-IN" sz="3600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IN" sz="3600" b="1" dirty="0">
              <a:latin typeface="Eras Bold ITC" panose="020B0907030504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Thursday, September 30,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09852" y="214290"/>
            <a:ext cx="6000792" cy="714380"/>
          </a:xfrm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400" dirty="0" smtClean="0">
                <a:solidFill>
                  <a:srgbClr val="FF0000"/>
                </a:solidFill>
              </a:rPr>
              <a:t>Compiler </a:t>
            </a:r>
            <a:r>
              <a:rPr lang="en-US" sz="3200" dirty="0" err="1" smtClean="0">
                <a:solidFill>
                  <a:srgbClr val="FF0000"/>
                </a:solidFill>
              </a:rPr>
              <a:t>vs</a:t>
            </a:r>
            <a:r>
              <a:rPr lang="en-US" sz="4400" dirty="0" smtClean="0">
                <a:solidFill>
                  <a:srgbClr val="FF0000"/>
                </a:solidFill>
              </a:rPr>
              <a:t> Interpreter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952464" y="790171"/>
            <a:ext cx="10572824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  </a:t>
            </a: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Compiler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                                                      </a:t>
            </a: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Interpreter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1) Compiler scans entire high level language                    1) Interpreter scans line by line.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at once.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2) If the source program is error free then                          2) If the source program is error free                                                                     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c</a:t>
            </a:r>
            <a:r>
              <a:rPr lang="en-US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ompiler generates the object program.                     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then interpreter executes program.                                            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3) Object program execution is not carried                   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3) Object program execution is carried  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out by compiler.                                                                       out by interpreter.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4) Compiler takes less time.			</a:t>
            </a:r>
            <a:r>
              <a:rPr lang="en-US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4) It takes more time.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5) It occupies more space.			</a:t>
            </a:r>
            <a:r>
              <a:rPr lang="en-US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       5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Less 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6) Compilers can be implemented easily                              6) Implementation of interpreter is not  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in any programming language.                                              a easy task. 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., C,C++,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Fortran,pascal,ada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etc.,                                 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.,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python,lisp,prolog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etc.,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Thursday, September 30,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52662" y="0"/>
            <a:ext cx="7072362" cy="714380"/>
          </a:xfrm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400" dirty="0" smtClean="0">
                <a:solidFill>
                  <a:srgbClr val="FF0000"/>
                </a:solidFill>
              </a:rPr>
              <a:t>Language Processing System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5604" y="1000108"/>
            <a:ext cx="6400800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24232" y="6143644"/>
            <a:ext cx="53244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24364" y="785794"/>
            <a:ext cx="16383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Thursday, September 30,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52596" y="0"/>
            <a:ext cx="7000924" cy="714380"/>
          </a:xfrm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400" dirty="0" smtClean="0">
                <a:solidFill>
                  <a:srgbClr val="FF0000"/>
                </a:solidFill>
              </a:rPr>
              <a:t>Phases(Structure) of compiler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5868" y="785794"/>
            <a:ext cx="6119812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2398" y="785794"/>
            <a:ext cx="47149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The Phases of compiler divided in to two parts, first three phases we are calling as </a:t>
            </a:r>
            <a:r>
              <a:rPr lang="en-US" sz="2800" dirty="0" smtClean="0">
                <a:solidFill>
                  <a:srgbClr val="FF0000"/>
                </a:solidFill>
              </a:rPr>
              <a:t>analysis part </a:t>
            </a:r>
            <a:r>
              <a:rPr lang="en-US" sz="2800" dirty="0" smtClean="0"/>
              <a:t>remaining three calling as </a:t>
            </a:r>
            <a:r>
              <a:rPr lang="en-US" sz="2800" dirty="0" smtClean="0">
                <a:solidFill>
                  <a:srgbClr val="FF0000"/>
                </a:solidFill>
              </a:rPr>
              <a:t>synthesis part</a:t>
            </a:r>
            <a:r>
              <a:rPr lang="en-US" sz="2800" dirty="0" smtClean="0"/>
              <a:t>. 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309522" y="3929066"/>
            <a:ext cx="57864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Tx/>
              <a:buChar char="•"/>
            </a:pPr>
            <a:r>
              <a:rPr lang="en-US" sz="2800" dirty="0" smtClean="0"/>
              <a:t>Each phase transforms the source program from one representation   into another representation.</a:t>
            </a:r>
          </a:p>
          <a:p>
            <a:pPr algn="just">
              <a:buFontTx/>
              <a:buChar char="•"/>
            </a:pPr>
            <a:r>
              <a:rPr lang="en-US" sz="2800" dirty="0" smtClean="0"/>
              <a:t> They communicate with error handlers and the symbol table.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5274" y="1142984"/>
            <a:ext cx="11430080" cy="4929222"/>
          </a:xfrm>
        </p:spPr>
        <p:txBody>
          <a:bodyPr>
            <a:normAutofit fontScale="70000" lnSpcReduction="20000"/>
          </a:bodyPr>
          <a:lstStyle/>
          <a:p>
            <a:r>
              <a:rPr lang="en-US" sz="3200" b="1" dirty="0" smtClean="0"/>
              <a:t>Lexical Analyzer</a:t>
            </a:r>
            <a:r>
              <a:rPr lang="en-US" sz="3200" dirty="0" smtClean="0"/>
              <a:t> reads the source program character by character and returns the </a:t>
            </a:r>
            <a:r>
              <a:rPr lang="en-US" sz="3200" i="1" dirty="0" smtClean="0"/>
              <a:t>tokens</a:t>
            </a:r>
            <a:r>
              <a:rPr lang="en-US" sz="3200" dirty="0" smtClean="0"/>
              <a:t> of the source program.</a:t>
            </a:r>
          </a:p>
          <a:p>
            <a:r>
              <a:rPr lang="en-US" sz="3200" dirty="0" smtClean="0"/>
              <a:t>A </a:t>
            </a:r>
            <a:r>
              <a:rPr lang="en-US" sz="3200" i="1" dirty="0" smtClean="0"/>
              <a:t>token</a:t>
            </a:r>
            <a:r>
              <a:rPr lang="en-US" sz="3200" dirty="0" smtClean="0"/>
              <a:t> describes a pattern of characters having same meaning in the source program. (such as identifiers, operators, keywords, numbers, </a:t>
            </a:r>
            <a:r>
              <a:rPr lang="en-US" sz="3200" dirty="0" err="1" smtClean="0"/>
              <a:t>delimeters</a:t>
            </a:r>
            <a:r>
              <a:rPr lang="en-US" sz="3200" dirty="0" smtClean="0"/>
              <a:t> and so on)</a:t>
            </a:r>
          </a:p>
          <a:p>
            <a:pPr>
              <a:buNone/>
            </a:pPr>
            <a:r>
              <a:rPr lang="en-US" sz="3200" dirty="0" smtClean="0"/>
              <a:t>	Ex:      </a:t>
            </a:r>
            <a:r>
              <a:rPr lang="en-US" sz="3200" dirty="0" err="1" smtClean="0"/>
              <a:t>newval</a:t>
            </a:r>
            <a:r>
              <a:rPr lang="en-US" sz="3200" dirty="0" smtClean="0"/>
              <a:t> := </a:t>
            </a:r>
            <a:r>
              <a:rPr lang="en-US" sz="3200" dirty="0" err="1" smtClean="0"/>
              <a:t>oldval</a:t>
            </a:r>
            <a:r>
              <a:rPr lang="en-US" sz="3200" dirty="0" smtClean="0"/>
              <a:t> + 12         =&gt;   </a:t>
            </a:r>
            <a:r>
              <a:rPr lang="en-US" sz="3200" dirty="0" smtClean="0">
                <a:solidFill>
                  <a:srgbClr val="FF0000"/>
                </a:solidFill>
              </a:rPr>
              <a:t>tokens</a:t>
            </a:r>
            <a:r>
              <a:rPr lang="en-US" sz="3200" dirty="0" smtClean="0"/>
              <a:t>:  	</a:t>
            </a:r>
            <a:r>
              <a:rPr lang="en-US" sz="3200" dirty="0" err="1" smtClean="0"/>
              <a:t>newval</a:t>
            </a:r>
            <a:r>
              <a:rPr lang="en-US" sz="3200" dirty="0" smtClean="0"/>
              <a:t>  	identifier</a:t>
            </a:r>
          </a:p>
          <a:p>
            <a:pPr>
              <a:buNone/>
            </a:pPr>
            <a:r>
              <a:rPr lang="en-US" sz="3200" dirty="0" smtClean="0"/>
              <a:t>							:= 		assignment operator</a:t>
            </a:r>
          </a:p>
          <a:p>
            <a:pPr>
              <a:buNone/>
            </a:pPr>
            <a:r>
              <a:rPr lang="en-US" sz="3200" dirty="0" smtClean="0"/>
              <a:t>							</a:t>
            </a:r>
            <a:r>
              <a:rPr lang="en-US" sz="3200" dirty="0" err="1" smtClean="0"/>
              <a:t>oldval</a:t>
            </a:r>
            <a:r>
              <a:rPr lang="en-US" sz="3200" dirty="0" smtClean="0"/>
              <a:t>	               identifier</a:t>
            </a:r>
          </a:p>
          <a:p>
            <a:pPr>
              <a:buNone/>
            </a:pPr>
            <a:r>
              <a:rPr lang="en-US" sz="3200" dirty="0" smtClean="0"/>
              <a:t>							+	               add operator</a:t>
            </a:r>
          </a:p>
          <a:p>
            <a:pPr>
              <a:buNone/>
            </a:pPr>
            <a:r>
              <a:rPr lang="en-US" sz="3200" dirty="0" smtClean="0"/>
              <a:t>							12	               a number</a:t>
            </a:r>
          </a:p>
          <a:p>
            <a:pPr>
              <a:buNone/>
            </a:pPr>
            <a:r>
              <a:rPr lang="en-US" sz="3200" dirty="0" smtClean="0"/>
              <a:t>							</a:t>
            </a:r>
          </a:p>
          <a:p>
            <a:r>
              <a:rPr lang="en-US" sz="3200" dirty="0" smtClean="0"/>
              <a:t>Puts information about identifiers into the symbol table.</a:t>
            </a:r>
          </a:p>
          <a:p>
            <a:r>
              <a:rPr lang="en-US" sz="3200" dirty="0" smtClean="0"/>
              <a:t>Regular expressions are used to describe tokens (lexical constructs).</a:t>
            </a:r>
          </a:p>
          <a:p>
            <a:r>
              <a:rPr lang="en-US" sz="3200" dirty="0" smtClean="0"/>
              <a:t>A (Deterministic) Finite State Automaton can be used in the implementation of a lexical analyzer.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Thursday, September 30,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67174" y="285728"/>
            <a:ext cx="3857652" cy="714380"/>
          </a:xfrm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400" dirty="0" smtClean="0">
                <a:solidFill>
                  <a:srgbClr val="FF0000"/>
                </a:solidFill>
              </a:rPr>
              <a:t>Lexical Analyzer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5274" y="1142984"/>
            <a:ext cx="11430080" cy="492922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</a:t>
            </a:r>
            <a:r>
              <a:rPr lang="en-US" sz="3200" b="1" dirty="0" smtClean="0"/>
              <a:t>Syntax Analyzer</a:t>
            </a:r>
            <a:r>
              <a:rPr lang="en-US" sz="3200" dirty="0" smtClean="0"/>
              <a:t> creates the syntactic structure (generally a parse tree) of the given program.</a:t>
            </a:r>
          </a:p>
          <a:p>
            <a:r>
              <a:rPr lang="en-US" sz="3200" dirty="0" smtClean="0"/>
              <a:t>A syntax analyzer is also called as a </a:t>
            </a:r>
            <a:r>
              <a:rPr lang="en-US" sz="3200" b="1" dirty="0" smtClean="0"/>
              <a:t>parser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A </a:t>
            </a:r>
            <a:r>
              <a:rPr lang="en-US" sz="3200" b="1" dirty="0" smtClean="0"/>
              <a:t>parse tree</a:t>
            </a:r>
            <a:r>
              <a:rPr lang="en-US" sz="3200" dirty="0" smtClean="0"/>
              <a:t> describes a syntactic structure.</a:t>
            </a:r>
          </a:p>
          <a:p>
            <a:pPr>
              <a:buFontTx/>
              <a:buChar char="•"/>
            </a:pPr>
            <a:r>
              <a:rPr lang="en-US" sz="3200" dirty="0" smtClean="0"/>
              <a:t>In a parse tree,</a:t>
            </a:r>
          </a:p>
          <a:p>
            <a:pPr>
              <a:buNone/>
            </a:pPr>
            <a:r>
              <a:rPr lang="en-US" sz="3200" dirty="0" smtClean="0"/>
              <a:t>  		-All operands are at </a:t>
            </a:r>
            <a:r>
              <a:rPr lang="en-US" sz="3200" dirty="0" smtClean="0">
                <a:solidFill>
                  <a:srgbClr val="FF0000"/>
                </a:solidFill>
              </a:rPr>
              <a:t>leaves.</a:t>
            </a:r>
          </a:p>
          <a:p>
            <a:pPr>
              <a:buNone/>
            </a:pPr>
            <a:r>
              <a:rPr lang="en-US" sz="3200" dirty="0" smtClean="0"/>
              <a:t>  		-All </a:t>
            </a:r>
            <a:r>
              <a:rPr lang="en-US" sz="3200" dirty="0" smtClean="0">
                <a:solidFill>
                  <a:srgbClr val="FF0000"/>
                </a:solidFill>
              </a:rPr>
              <a:t>interior nodes </a:t>
            </a:r>
            <a:r>
              <a:rPr lang="en-US" sz="3200" dirty="0" smtClean="0"/>
              <a:t>are represented as operators.</a:t>
            </a:r>
          </a:p>
          <a:p>
            <a:r>
              <a:rPr lang="en-US" sz="3200" dirty="0" smtClean="0"/>
              <a:t>The syntax of a language is specified by a </a:t>
            </a:r>
            <a:r>
              <a:rPr lang="en-US" sz="3200" b="1" dirty="0" smtClean="0"/>
              <a:t>context free grammar</a:t>
            </a:r>
            <a:r>
              <a:rPr lang="en-US" sz="3200" dirty="0" smtClean="0"/>
              <a:t> (CFG).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Thursday, September 30,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81422" y="285728"/>
            <a:ext cx="4572032" cy="714380"/>
          </a:xfrm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400" dirty="0" smtClean="0">
                <a:solidFill>
                  <a:srgbClr val="FF0000"/>
                </a:solidFill>
              </a:rPr>
              <a:t>Syntax Analyzer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5274" y="1142984"/>
            <a:ext cx="11430080" cy="4929222"/>
          </a:xfrm>
        </p:spPr>
        <p:txBody>
          <a:bodyPr>
            <a:normAutofit/>
          </a:bodyPr>
          <a:lstStyle/>
          <a:p>
            <a:r>
              <a:rPr lang="en-US" dirty="0" smtClean="0"/>
              <a:t>A semantic analyzer checks the source program for semantic errors and collects the type information for the code generation.</a:t>
            </a:r>
          </a:p>
          <a:p>
            <a:endParaRPr lang="en-US" dirty="0" smtClean="0"/>
          </a:p>
          <a:p>
            <a:r>
              <a:rPr lang="en-US" dirty="0" smtClean="0"/>
              <a:t>Type-checking is an important part of semantic analyzer.</a:t>
            </a:r>
          </a:p>
          <a:p>
            <a:endParaRPr lang="en-US" dirty="0" smtClean="0"/>
          </a:p>
          <a:p>
            <a:r>
              <a:rPr lang="en-US" dirty="0" smtClean="0"/>
              <a:t>Context-free grammars used in the syntax analysis are integrated with attributes (semantic rules)  </a:t>
            </a:r>
          </a:p>
          <a:p>
            <a:pPr lvl="1"/>
            <a:r>
              <a:rPr lang="en-US" sz="2800" dirty="0" smtClean="0"/>
              <a:t>	-the result is a syntax-directed translation, </a:t>
            </a:r>
          </a:p>
          <a:p>
            <a:pPr lvl="1"/>
            <a:r>
              <a:rPr lang="en-US" sz="2800" dirty="0" smtClean="0"/>
              <a:t>	-Attribute grammars</a:t>
            </a:r>
            <a:endParaRPr lang="el-GR" sz="28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Thursday, September 30,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09918" y="214290"/>
            <a:ext cx="4357718" cy="714380"/>
          </a:xfrm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400" dirty="0" smtClean="0">
                <a:solidFill>
                  <a:srgbClr val="FF0000"/>
                </a:solidFill>
              </a:rPr>
              <a:t>Semantic Analyzer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398" y="642918"/>
            <a:ext cx="11430080" cy="5715040"/>
          </a:xfrm>
        </p:spPr>
        <p:txBody>
          <a:bodyPr>
            <a:noAutofit/>
          </a:bodyPr>
          <a:lstStyle/>
          <a:p>
            <a:r>
              <a:rPr lang="en-US" sz="2400" dirty="0" smtClean="0"/>
              <a:t>A compiler may produce an explicit intermediate codes representing  the source program.</a:t>
            </a:r>
          </a:p>
          <a:p>
            <a:r>
              <a:rPr lang="en-US" sz="2400" dirty="0" smtClean="0"/>
              <a:t>These intermediate codes are generally machine (architecture independent). But the level of intermediate codes is close to the level   of machine codes.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Properties of IR: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         -Easy to produce</a:t>
            </a:r>
          </a:p>
          <a:p>
            <a:pPr>
              <a:buNone/>
            </a:pPr>
            <a:r>
              <a:rPr lang="en-US" sz="2400" dirty="0" smtClean="0"/>
              <a:t>         -Easy to translate into the target program</a:t>
            </a:r>
          </a:p>
          <a:p>
            <a:r>
              <a:rPr lang="en-US" sz="2400" dirty="0" smtClean="0"/>
              <a:t>IR can be in following </a:t>
            </a:r>
            <a:r>
              <a:rPr lang="en-US" sz="2400" dirty="0" smtClean="0">
                <a:solidFill>
                  <a:srgbClr val="FF0000"/>
                </a:solidFill>
              </a:rPr>
              <a:t>forms: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	    Syntax trees         Postfix notation         Three address statements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Properties of  three address statements: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-At most one operator in addition to an assignment operator</a:t>
            </a:r>
          </a:p>
          <a:p>
            <a:pPr>
              <a:buNone/>
            </a:pPr>
            <a:r>
              <a:rPr lang="en-US" sz="2400" dirty="0" smtClean="0"/>
              <a:t>          -Must generate temporary names to hold the value computed at each instruction</a:t>
            </a:r>
          </a:p>
          <a:p>
            <a:pPr>
              <a:buNone/>
            </a:pPr>
            <a:r>
              <a:rPr lang="en-US" sz="2400" dirty="0" smtClean="0"/>
              <a:t>	      -Some instructions have fewer than three operands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Thursday, September 30,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09720" y="0"/>
            <a:ext cx="7286676" cy="714380"/>
          </a:xfrm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400" dirty="0" smtClean="0">
                <a:solidFill>
                  <a:srgbClr val="FF0000"/>
                </a:solidFill>
              </a:rPr>
              <a:t>Intermediate Code Generation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38150" y="2071678"/>
            <a:ext cx="10644262" cy="3214710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The code optimizer optimizes the code produced by the intermediate code generator in the terms of time and space.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Removes unwanted or repeated instructions from intermediate code.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Thursday, September 30,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95736" y="214290"/>
            <a:ext cx="4500594" cy="714380"/>
          </a:xfrm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400" dirty="0" smtClean="0">
                <a:solidFill>
                  <a:srgbClr val="FF0000"/>
                </a:solidFill>
              </a:rPr>
              <a:t>Code Optimization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5274" y="1142984"/>
            <a:ext cx="11430080" cy="4929222"/>
          </a:xfrm>
        </p:spPr>
        <p:txBody>
          <a:bodyPr>
            <a:normAutofit/>
          </a:bodyPr>
          <a:lstStyle/>
          <a:p>
            <a:r>
              <a:rPr lang="en-US" dirty="0" smtClean="0"/>
              <a:t>Produces the target language in a specific architecture.</a:t>
            </a:r>
          </a:p>
          <a:p>
            <a:endParaRPr lang="en-US" dirty="0" smtClean="0"/>
          </a:p>
          <a:p>
            <a:r>
              <a:rPr lang="en-US" dirty="0" smtClean="0"/>
              <a:t>The target program is normally a </a:t>
            </a:r>
            <a:r>
              <a:rPr lang="en-US" dirty="0" err="1" smtClean="0"/>
              <a:t>relocatable</a:t>
            </a:r>
            <a:r>
              <a:rPr lang="en-US" dirty="0" smtClean="0"/>
              <a:t> object file containing  the machine code or assembly code.</a:t>
            </a:r>
          </a:p>
          <a:p>
            <a:endParaRPr lang="en-US" dirty="0" smtClean="0"/>
          </a:p>
          <a:p>
            <a:r>
              <a:rPr lang="en-US" dirty="0" smtClean="0"/>
              <a:t>Intermediate instructions are each translated into a sequence of machine instructions that perform the same task.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Thursday, September 30,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95736" y="214290"/>
            <a:ext cx="4357718" cy="714380"/>
          </a:xfrm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400" dirty="0" smtClean="0">
                <a:solidFill>
                  <a:srgbClr val="FF0000"/>
                </a:solidFill>
              </a:rPr>
              <a:t>Code Generation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Thursday, September 30,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81092" y="-214338"/>
            <a:ext cx="8721725" cy="63579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09588" y="1071546"/>
            <a:ext cx="10787138" cy="5143536"/>
          </a:xfrm>
        </p:spPr>
        <p:txBody>
          <a:bodyPr>
            <a:normAutofit fontScale="70000" lnSpcReduction="20000"/>
          </a:bodyPr>
          <a:lstStyle/>
          <a:p>
            <a:pPr marL="571500" indent="-571500">
              <a:lnSpc>
                <a:spcPct val="115000"/>
              </a:lnSpc>
              <a:spcBef>
                <a:spcPct val="40000"/>
              </a:spcBef>
              <a:buNone/>
            </a:pPr>
            <a:r>
              <a:rPr lang="en-US" sz="3200" b="1" dirty="0" smtClean="0"/>
              <a:t>UNIT-I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1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Overview </a:t>
            </a:r>
            <a:r>
              <a:rPr lang="en-US" sz="31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Language Processing:</a:t>
            </a:r>
            <a:r>
              <a:rPr lang="en-US" sz="3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Language Processors</a:t>
            </a:r>
            <a:r>
              <a:rPr lang="en-US" sz="3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Structure of a Compiler.</a:t>
            </a:r>
            <a:endParaRPr lang="en-US" sz="3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Lexical </a:t>
            </a:r>
            <a:r>
              <a:rPr lang="en-US" sz="31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  <a:r>
              <a:rPr lang="en-US" sz="3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Role of the Lexical Analyzer - Lexical Analysis Vs. Parsing,</a:t>
            </a:r>
            <a:r>
              <a:rPr lang="en-US" sz="3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1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Tokens</a:t>
            </a:r>
            <a:r>
              <a:rPr lang="en-US" sz="3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Patterns and Lexemes, Lexical Errors, Regular Expressions, Regular </a:t>
            </a:r>
            <a:r>
              <a:rPr lang="en-US" sz="31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Definitions</a:t>
            </a:r>
            <a:r>
              <a:rPr lang="en-US" sz="3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Recognition of Tokens, The Lexical-Analyzer Generator Lex.</a:t>
            </a:r>
            <a:endParaRPr lang="en-US" sz="3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lnSpc>
                <a:spcPct val="115000"/>
              </a:lnSpc>
              <a:spcBef>
                <a:spcPct val="40000"/>
              </a:spcBef>
              <a:buNone/>
            </a:pPr>
            <a:endParaRPr lang="en-US" sz="3200" dirty="0" smtClean="0"/>
          </a:p>
          <a:p>
            <a:pPr marL="571500" indent="-571500">
              <a:lnSpc>
                <a:spcPct val="115000"/>
              </a:lnSpc>
              <a:spcBef>
                <a:spcPct val="40000"/>
              </a:spcBef>
              <a:buNone/>
            </a:pPr>
            <a:r>
              <a:rPr lang="en-US" sz="3200" b="1" dirty="0" smtClean="0"/>
              <a:t>UNIT –II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Syntax 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Analysis:  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 of the Parser, Context Free Grammars- Derivations, Parse Trees, Ambiguity, </a:t>
            </a: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Left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Recursion, Left Factoring, Classification of Parsing Techniques.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Top-Down 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Parsing: 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Brute-Force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Parsing, Recursive-Descent Parsing, First and Follow, LL(1) Grammars, </a:t>
            </a: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Non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recursive Predictive Parsing, Error Recovery in Predictive Parsing.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E5F56-4C49-4AD5-8536-D2293BBFC81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43AD733-2EE3-44A2-BF65-15EF6A80100F}" type="datetime2">
              <a:rPr lang="en-US" smtClean="0"/>
              <a:pPr/>
              <a:t>Thursday, September 30,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1E6F3-8793-48D4-AEFA-E57DA0132A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dirty="0" smtClean="0"/>
              <a:t>G.Srinivas</a:t>
            </a: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24364" y="214290"/>
            <a:ext cx="3357586" cy="571504"/>
          </a:xfrm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400" dirty="0" smtClean="0">
                <a:solidFill>
                  <a:srgbClr val="FF0000"/>
                </a:solidFill>
              </a:rPr>
              <a:t>Syllabus</a:t>
            </a:r>
            <a:endParaRPr kumimoji="0" lang="en-US" sz="440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5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Thursday, September 30,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pic>
        <p:nvPicPr>
          <p:cNvPr id="5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10776" y="785794"/>
            <a:ext cx="19621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Rectangle 58"/>
          <p:cNvSpPr/>
          <p:nvPr/>
        </p:nvSpPr>
        <p:spPr>
          <a:xfrm>
            <a:off x="2166910" y="0"/>
            <a:ext cx="65122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  <a:ea typeface="新細明體" pitchFamily="18" charset="-120"/>
              </a:rPr>
              <a:t>The Structure of a Compiler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60" name="Picture 8" descr="auto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0108" y="1142972"/>
            <a:ext cx="4558042" cy="306387"/>
          </a:xfrm>
          <a:prstGeom prst="rect">
            <a:avLst/>
          </a:prstGeom>
          <a:noFill/>
          <a:ln w="952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contourW="19050">
            <a:contourClr>
              <a:schemeClr val="accent6">
                <a:lumMod val="20000"/>
                <a:lumOff val="80000"/>
              </a:schemeClr>
            </a:contourClr>
          </a:sp3d>
        </p:spPr>
      </p:pic>
      <p:sp>
        <p:nvSpPr>
          <p:cNvPr id="61" name="圓角矩形 14"/>
          <p:cNvSpPr/>
          <p:nvPr/>
        </p:nvSpPr>
        <p:spPr>
          <a:xfrm>
            <a:off x="1676400" y="1857359"/>
            <a:ext cx="3362325" cy="3603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altLang="zh-TW" sz="1200" b="1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Scanner  </a:t>
            </a:r>
            <a:br>
              <a:rPr lang="en-US" altLang="zh-TW" sz="1200" b="1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1200" b="1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[Lexical Analyzer]</a:t>
            </a:r>
            <a:endParaRPr lang="zh-TW" altLang="en-US" sz="1200" b="1">
              <a:solidFill>
                <a:schemeClr val="bg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2" name="向右箭號 18"/>
          <p:cNvSpPr/>
          <p:nvPr/>
        </p:nvSpPr>
        <p:spPr>
          <a:xfrm rot="5400000">
            <a:off x="3214688" y="1498583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3" name="向右箭號 19"/>
          <p:cNvSpPr/>
          <p:nvPr/>
        </p:nvSpPr>
        <p:spPr>
          <a:xfrm rot="5400000">
            <a:off x="3214688" y="2284396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4" name="向右箭號 22"/>
          <p:cNvSpPr/>
          <p:nvPr/>
        </p:nvSpPr>
        <p:spPr>
          <a:xfrm rot="5400000">
            <a:off x="3244850" y="2855896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5" name="圓角矩形 23"/>
          <p:cNvSpPr/>
          <p:nvPr/>
        </p:nvSpPr>
        <p:spPr>
          <a:xfrm>
            <a:off x="1671637" y="3143234"/>
            <a:ext cx="3362325" cy="3603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altLang="zh-TW" sz="1200" b="1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Parser  </a:t>
            </a:r>
            <a:br>
              <a:rPr lang="en-US" altLang="zh-TW" sz="1200" b="1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1200" b="1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[Syntax Analyzer]</a:t>
            </a:r>
            <a:endParaRPr lang="zh-TW" altLang="en-US" sz="1200" b="1">
              <a:solidFill>
                <a:schemeClr val="bg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85925" y="3786176"/>
            <a:ext cx="2946181" cy="642942"/>
          </a:xfrm>
          <a:prstGeom prst="rect">
            <a:avLst/>
          </a:prstGeom>
          <a:noFill/>
          <a:ln w="952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contourW="19050">
            <a:contourClr>
              <a:schemeClr val="accent6">
                <a:lumMod val="20000"/>
                <a:lumOff val="80000"/>
              </a:schemeClr>
            </a:contourClr>
          </a:sp3d>
        </p:spPr>
      </p:pic>
      <p:sp>
        <p:nvSpPr>
          <p:cNvPr id="67" name="向右箭號 24"/>
          <p:cNvSpPr/>
          <p:nvPr/>
        </p:nvSpPr>
        <p:spPr>
          <a:xfrm rot="5400000">
            <a:off x="3244850" y="3498833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8" name="向右箭號 25"/>
          <p:cNvSpPr/>
          <p:nvPr/>
        </p:nvSpPr>
        <p:spPr>
          <a:xfrm rot="5400000">
            <a:off x="3209925" y="4427521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9" name="圓角矩形 26"/>
          <p:cNvSpPr/>
          <p:nvPr/>
        </p:nvSpPr>
        <p:spPr>
          <a:xfrm>
            <a:off x="1671637" y="4714859"/>
            <a:ext cx="3362325" cy="3603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altLang="zh-TW" sz="1200" b="1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Semantic Process  </a:t>
            </a:r>
            <a:br>
              <a:rPr lang="en-US" altLang="zh-TW" sz="1200" b="1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1200" b="1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[Semantic analyzer]</a:t>
            </a:r>
            <a:endParaRPr lang="zh-TW" altLang="en-US" sz="1200" b="1">
              <a:solidFill>
                <a:schemeClr val="bg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43050" y="5429252"/>
            <a:ext cx="3176752" cy="571503"/>
          </a:xfrm>
          <a:prstGeom prst="rect">
            <a:avLst/>
          </a:prstGeom>
          <a:noFill/>
          <a:ln w="952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contourW="19050">
            <a:contourClr>
              <a:schemeClr val="accent6">
                <a:lumMod val="20000"/>
                <a:lumOff val="80000"/>
              </a:schemeClr>
            </a:contourClr>
          </a:sp3d>
        </p:spPr>
      </p:pic>
      <p:sp>
        <p:nvSpPr>
          <p:cNvPr id="71" name="圓角矩形 28"/>
          <p:cNvSpPr/>
          <p:nvPr/>
        </p:nvSpPr>
        <p:spPr>
          <a:xfrm>
            <a:off x="6096000" y="1142984"/>
            <a:ext cx="3362325" cy="3603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altLang="zh-TW" sz="1200" b="1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Code Generator</a:t>
            </a:r>
          </a:p>
          <a:p>
            <a:pPr algn="ctr">
              <a:lnSpc>
                <a:spcPct val="70000"/>
              </a:lnSpc>
              <a:defRPr/>
            </a:pPr>
            <a:r>
              <a:rPr lang="en-US" altLang="zh-TW" sz="1200" b="1">
                <a:solidFill>
                  <a:srgbClr val="FFFF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[Intermediate Code Generator]</a:t>
            </a:r>
            <a:endParaRPr lang="zh-TW" altLang="en-US" sz="1200" b="1">
              <a:solidFill>
                <a:srgbClr val="FFFFFF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2" name="向右箭號 29"/>
          <p:cNvSpPr/>
          <p:nvPr/>
        </p:nvSpPr>
        <p:spPr>
          <a:xfrm rot="5400000">
            <a:off x="7634288" y="784208"/>
            <a:ext cx="285750" cy="28892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73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87984" y="1928788"/>
            <a:ext cx="3010228" cy="571504"/>
          </a:xfrm>
          <a:prstGeom prst="rect">
            <a:avLst/>
          </a:prstGeom>
          <a:noFill/>
          <a:ln w="952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contourW="19050">
            <a:contourClr>
              <a:schemeClr val="accent6">
                <a:lumMod val="20000"/>
                <a:lumOff val="80000"/>
              </a:schemeClr>
            </a:contourClr>
          </a:sp3d>
        </p:spPr>
      </p:pic>
      <p:sp>
        <p:nvSpPr>
          <p:cNvPr id="74" name="向右箭號 30"/>
          <p:cNvSpPr/>
          <p:nvPr/>
        </p:nvSpPr>
        <p:spPr>
          <a:xfrm rot="5400000">
            <a:off x="7634288" y="1570021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5" name="圓角矩形 31"/>
          <p:cNvSpPr/>
          <p:nvPr/>
        </p:nvSpPr>
        <p:spPr>
          <a:xfrm>
            <a:off x="6096000" y="2857484"/>
            <a:ext cx="3362325" cy="3603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altLang="zh-TW" sz="12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Code Optimizer</a:t>
            </a:r>
          </a:p>
        </p:txBody>
      </p:sp>
      <p:pic>
        <p:nvPicPr>
          <p:cNvPr id="76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80128" y="3643300"/>
            <a:ext cx="2689991" cy="361950"/>
          </a:xfrm>
          <a:prstGeom prst="rect">
            <a:avLst/>
          </a:prstGeom>
          <a:noFill/>
          <a:ln w="952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contourW="19050">
            <a:contourClr>
              <a:schemeClr val="accent6">
                <a:lumMod val="20000"/>
                <a:lumOff val="80000"/>
              </a:schemeClr>
            </a:contourClr>
          </a:sp3d>
        </p:spPr>
      </p:pic>
      <p:sp>
        <p:nvSpPr>
          <p:cNvPr id="77" name="向右箭號 33"/>
          <p:cNvSpPr/>
          <p:nvPr/>
        </p:nvSpPr>
        <p:spPr>
          <a:xfrm rot="5400000">
            <a:off x="7634288" y="3284521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8" name="向右箭號 34"/>
          <p:cNvSpPr/>
          <p:nvPr/>
        </p:nvSpPr>
        <p:spPr>
          <a:xfrm rot="5400000">
            <a:off x="7634288" y="2570146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9" name="向右箭號 35"/>
          <p:cNvSpPr/>
          <p:nvPr/>
        </p:nvSpPr>
        <p:spPr>
          <a:xfrm rot="5400000">
            <a:off x="3173413" y="5070458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grpSp>
        <p:nvGrpSpPr>
          <p:cNvPr id="80" name="群組 32"/>
          <p:cNvGrpSpPr>
            <a:grpSpLocks/>
          </p:cNvGrpSpPr>
          <p:nvPr/>
        </p:nvGrpSpPr>
        <p:grpSpPr bwMode="auto">
          <a:xfrm>
            <a:off x="1814512" y="2428859"/>
            <a:ext cx="2789238" cy="385762"/>
            <a:chOff x="1000100" y="2786058"/>
            <a:chExt cx="2789021" cy="385764"/>
          </a:xfrm>
        </p:grpSpPr>
        <p:pic>
          <p:nvPicPr>
            <p:cNvPr id="81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342510" y="3000372"/>
              <a:ext cx="2446611" cy="171450"/>
            </a:xfrm>
            <a:prstGeom prst="rect">
              <a:avLst/>
            </a:prstGeom>
            <a:noFill/>
            <a:ln w="9525">
              <a:solidFill>
                <a:schemeClr val="accent6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contourW="19050">
              <a:contourClr>
                <a:schemeClr val="accent6">
                  <a:lumMod val="20000"/>
                  <a:lumOff val="80000"/>
                </a:schemeClr>
              </a:contourClr>
            </a:sp3d>
          </p:spPr>
        </p:pic>
        <p:sp>
          <p:nvSpPr>
            <p:cNvPr id="82" name="文字方塊 27"/>
            <p:cNvSpPr txBox="1">
              <a:spLocks noChangeArrowheads="1"/>
            </p:cNvSpPr>
            <p:nvPr/>
          </p:nvSpPr>
          <p:spPr bwMode="auto">
            <a:xfrm>
              <a:off x="1000100" y="2786058"/>
              <a:ext cx="100013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200" b="1">
                  <a:solidFill>
                    <a:srgbClr val="C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Tokens </a:t>
              </a:r>
              <a:endParaRPr lang="zh-TW" altLang="en-US" sz="1200" b="1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83" name="文字方塊 37"/>
          <p:cNvSpPr txBox="1">
            <a:spLocks noChangeArrowheads="1"/>
          </p:cNvSpPr>
          <p:nvPr/>
        </p:nvSpPr>
        <p:spPr bwMode="auto">
          <a:xfrm>
            <a:off x="1457325" y="3643296"/>
            <a:ext cx="10001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200" b="1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Parse tree</a:t>
            </a:r>
            <a:endParaRPr lang="zh-TW" altLang="en-US" sz="1200" b="1">
              <a:solidFill>
                <a:srgbClr val="C0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" name="圓角矩形 42"/>
          <p:cNvSpPr/>
          <p:nvPr/>
        </p:nvSpPr>
        <p:spPr>
          <a:xfrm>
            <a:off x="6100762" y="4357671"/>
            <a:ext cx="3362325" cy="36036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altLang="zh-TW" sz="12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Code </a:t>
            </a:r>
            <a:r>
              <a:rPr lang="en-US" altLang="zh-TW" sz="1200" b="1" dirty="0" err="1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Genrator</a:t>
            </a:r>
            <a:endParaRPr lang="en-US" altLang="zh-TW" sz="1200" b="1" dirty="0">
              <a:solidFill>
                <a:srgbClr val="FFFF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85" name="向右箭號 43"/>
          <p:cNvSpPr/>
          <p:nvPr/>
        </p:nvSpPr>
        <p:spPr>
          <a:xfrm rot="5400000">
            <a:off x="7602538" y="4070333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86" name="Picture 3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386512" y="5000609"/>
            <a:ext cx="2786063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" name="向右箭號 44"/>
          <p:cNvSpPr/>
          <p:nvPr/>
        </p:nvSpPr>
        <p:spPr>
          <a:xfrm rot="5400000">
            <a:off x="7602538" y="4713271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00"/>
                            </p:stCondLst>
                            <p:childTnLst>
                              <p:par>
                                <p:cTn id="1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7" grpId="0" animBg="1"/>
      <p:bldP spid="68" grpId="0" animBg="1"/>
      <p:bldP spid="72" grpId="0" animBg="1"/>
      <p:bldP spid="74" grpId="0" animBg="1"/>
      <p:bldP spid="77" grpId="0" animBg="1"/>
      <p:bldP spid="78" grpId="0" animBg="1"/>
      <p:bldP spid="79" grpId="0" animBg="1"/>
      <p:bldP spid="83" grpId="0"/>
      <p:bldP spid="85" grpId="0" animBg="1"/>
      <p:bldP spid="8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Thursday, September 30, 2021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52728" y="285728"/>
            <a:ext cx="6286544" cy="714380"/>
          </a:xfrm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400" dirty="0" smtClean="0">
                <a:solidFill>
                  <a:srgbClr val="FF0000"/>
                </a:solidFill>
              </a:rPr>
              <a:t>The role of lexical analyzer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3128970" y="2285992"/>
            <a:ext cx="2057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Lexical Analyzer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7167570" y="2285992"/>
            <a:ext cx="2057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Parser</a:t>
            </a:r>
          </a:p>
        </p:txBody>
      </p:sp>
      <p:cxnSp>
        <p:nvCxnSpPr>
          <p:cNvPr id="82" name="Straight Arrow Connector 81"/>
          <p:cNvCxnSpPr>
            <a:endCxn id="80" idx="1"/>
          </p:cNvCxnSpPr>
          <p:nvPr/>
        </p:nvCxnSpPr>
        <p:spPr>
          <a:xfrm>
            <a:off x="1985970" y="2743192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186370" y="2514592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10800000">
            <a:off x="5186370" y="2971792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12"/>
          <p:cNvSpPr txBox="1">
            <a:spLocks noChangeArrowheads="1"/>
          </p:cNvSpPr>
          <p:nvPr/>
        </p:nvSpPr>
        <p:spPr bwMode="auto">
          <a:xfrm>
            <a:off x="1681170" y="2362192"/>
            <a:ext cx="10525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Source</a:t>
            </a:r>
          </a:p>
          <a:p>
            <a:r>
              <a:rPr lang="en-US" sz="2000"/>
              <a:t>program</a:t>
            </a:r>
          </a:p>
        </p:txBody>
      </p:sp>
      <p:sp>
        <p:nvSpPr>
          <p:cNvPr id="86" name="TextBox 13"/>
          <p:cNvSpPr txBox="1">
            <a:spLocks noChangeArrowheads="1"/>
          </p:cNvSpPr>
          <p:nvPr/>
        </p:nvSpPr>
        <p:spPr bwMode="auto">
          <a:xfrm>
            <a:off x="5719770" y="2133592"/>
            <a:ext cx="754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token</a:t>
            </a:r>
          </a:p>
        </p:txBody>
      </p:sp>
      <p:sp>
        <p:nvSpPr>
          <p:cNvPr id="87" name="TextBox 14"/>
          <p:cNvSpPr txBox="1">
            <a:spLocks noChangeArrowheads="1"/>
          </p:cNvSpPr>
          <p:nvPr/>
        </p:nvSpPr>
        <p:spPr bwMode="auto">
          <a:xfrm>
            <a:off x="5305433" y="2952742"/>
            <a:ext cx="16335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getNextToken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4195770" y="3200392"/>
            <a:ext cx="1676400" cy="1295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10800000" flipV="1">
            <a:off x="6634170" y="3200392"/>
            <a:ext cx="1600200" cy="1295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/>
          <p:cNvSpPr/>
          <p:nvPr/>
        </p:nvSpPr>
        <p:spPr>
          <a:xfrm>
            <a:off x="5262570" y="4530717"/>
            <a:ext cx="2057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Symbol</a:t>
            </a:r>
          </a:p>
          <a:p>
            <a:pPr algn="ctr">
              <a:defRPr/>
            </a:pPr>
            <a:r>
              <a:rPr lang="en-US" dirty="0"/>
              <a:t>table</a:t>
            </a:r>
          </a:p>
        </p:txBody>
      </p:sp>
      <p:cxnSp>
        <p:nvCxnSpPr>
          <p:cNvPr id="91" name="Straight Arrow Connector 90"/>
          <p:cNvCxnSpPr>
            <a:stCxn id="81" idx="3"/>
          </p:cNvCxnSpPr>
          <p:nvPr/>
        </p:nvCxnSpPr>
        <p:spPr>
          <a:xfrm>
            <a:off x="9224970" y="2743192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26"/>
          <p:cNvSpPr txBox="1">
            <a:spLocks noChangeArrowheads="1"/>
          </p:cNvSpPr>
          <p:nvPr/>
        </p:nvSpPr>
        <p:spPr bwMode="auto">
          <a:xfrm>
            <a:off x="9224970" y="2362192"/>
            <a:ext cx="1425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To semantic</a:t>
            </a:r>
          </a:p>
          <a:p>
            <a:r>
              <a:rPr lang="en-US" sz="2000"/>
              <a:t>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Thursday, September 30,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95406" y="571480"/>
            <a:ext cx="9037098" cy="714380"/>
          </a:xfrm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3200" dirty="0" smtClean="0">
                <a:solidFill>
                  <a:srgbClr val="FF0000"/>
                </a:solidFill>
              </a:rPr>
              <a:t>Why to separate Lexical Analysis and Parsing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238216" y="150017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Simplicity of design 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endParaRPr lang="en-US" sz="3200" dirty="0" smtClean="0"/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Improving compiler efficiency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endParaRPr lang="en-US" sz="3200" dirty="0" smtClean="0"/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Enhancing compiler portability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Thursday, September 30,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95472" y="285728"/>
            <a:ext cx="7000924" cy="714380"/>
          </a:xfrm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400" dirty="0" smtClean="0">
                <a:solidFill>
                  <a:srgbClr val="FF0000"/>
                </a:solidFill>
              </a:rPr>
              <a:t>Functions of Lexical Analyzer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38150" y="1500174"/>
            <a:ext cx="109537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Produces Stream of tokens.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endParaRPr lang="en-US" sz="3200" dirty="0" smtClean="0"/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/>
              <a:t>It communicates with symbol table which stores the information about identifiers, constants occurred in the input.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endParaRPr lang="en-US" sz="3200" dirty="0" smtClean="0"/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Eliminates blank spaces and comments.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endParaRPr lang="en-US" sz="3200" dirty="0" smtClean="0"/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It keeps track of line numbers.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endParaRPr lang="en-US" sz="3200" dirty="0" smtClean="0"/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It reports the errors while generating the tokens.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Thursday, September 30,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24034" y="285728"/>
            <a:ext cx="7429552" cy="714380"/>
          </a:xfrm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400" dirty="0" smtClean="0">
                <a:solidFill>
                  <a:srgbClr val="FF0000"/>
                </a:solidFill>
              </a:rPr>
              <a:t>Lexical Analysis Vs. Parsing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19336" y="1500174"/>
            <a:ext cx="4680520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Output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endParaRPr lang="en-US" sz="3200" dirty="0" smtClean="0"/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Also recognized as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endParaRPr lang="en-US" sz="3200" dirty="0" smtClean="0"/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Techniques used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endParaRPr lang="en-US" sz="3200" dirty="0" smtClean="0"/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Design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endParaRPr lang="en-US" sz="3200" dirty="0" smtClean="0"/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Tools used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816" y="1114424"/>
            <a:ext cx="7416824" cy="5172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5274" y="1142984"/>
            <a:ext cx="11430080" cy="49292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Token</a:t>
            </a:r>
            <a:r>
              <a:rPr lang="en-US" dirty="0" smtClean="0"/>
              <a:t> is a sequence of characters having a collective meaning. It is generated when lexeme is matched against pattern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Pattern: </a:t>
            </a:r>
            <a:r>
              <a:rPr lang="en-US" dirty="0" smtClean="0"/>
              <a:t>The rule associated with each set of strings is called pattern.</a:t>
            </a:r>
          </a:p>
          <a:p>
            <a:pPr lvl="1"/>
            <a:r>
              <a:rPr lang="en-US" dirty="0" smtClean="0"/>
              <a:t>				or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pattern</a:t>
            </a:r>
            <a:r>
              <a:rPr lang="en-US" dirty="0" smtClean="0"/>
              <a:t> is a rule describing the set of lexemes that can represent a particular token in the source program.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lexeme</a:t>
            </a:r>
            <a:r>
              <a:rPr lang="en-US" dirty="0" smtClean="0"/>
              <a:t> is a sequence of characters in the source program that matches the pattern for a token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Thursday, September 30,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66910" y="214290"/>
            <a:ext cx="7643866" cy="714380"/>
          </a:xfrm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400" dirty="0" smtClean="0">
                <a:solidFill>
                  <a:srgbClr val="FF0000"/>
                </a:solidFill>
              </a:rPr>
              <a:t>Tokens, Patterns and Lexemes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Thursday, September 30,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81488" y="285728"/>
            <a:ext cx="2143140" cy="714380"/>
          </a:xfrm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400" dirty="0" smtClean="0">
                <a:solidFill>
                  <a:srgbClr val="FF0000"/>
                </a:solidFill>
              </a:rPr>
              <a:t>Example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1881158" y="1071546"/>
            <a:ext cx="7315200" cy="4886325"/>
            <a:chOff x="815" y="912"/>
            <a:chExt cx="4608" cy="3078"/>
          </a:xfrm>
        </p:grpSpPr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816" y="912"/>
              <a:ext cx="4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815" y="948"/>
              <a:ext cx="45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815" y="1188"/>
              <a:ext cx="45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815" y="2772"/>
              <a:ext cx="45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815" y="948"/>
              <a:ext cx="7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Token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759" y="948"/>
              <a:ext cx="1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Sample Lexemes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3036" y="948"/>
              <a:ext cx="23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Informal Description of Pattern</a:t>
              </a: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648" y="948"/>
              <a:ext cx="1" cy="15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091" y="948"/>
              <a:ext cx="1" cy="15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815" y="1188"/>
              <a:ext cx="833" cy="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const</a:t>
              </a:r>
            </a:p>
            <a:p>
              <a:pPr>
                <a:spcBef>
                  <a:spcPct val="50000"/>
                </a:spcBef>
              </a:pPr>
              <a:r>
                <a:rPr lang="en-US" sz="1800"/>
                <a:t>if</a:t>
              </a:r>
            </a:p>
            <a:p>
              <a:pPr>
                <a:spcBef>
                  <a:spcPct val="50000"/>
                </a:spcBef>
              </a:pPr>
              <a:r>
                <a:rPr lang="en-US" sz="1800"/>
                <a:t>relation</a:t>
              </a:r>
            </a:p>
            <a:p>
              <a:pPr>
                <a:spcBef>
                  <a:spcPct val="50000"/>
                </a:spcBef>
              </a:pPr>
              <a:r>
                <a:rPr lang="en-US" sz="1800"/>
                <a:t>id</a:t>
              </a:r>
            </a:p>
            <a:p>
              <a:pPr>
                <a:spcBef>
                  <a:spcPct val="50000"/>
                </a:spcBef>
              </a:pPr>
              <a:r>
                <a:rPr lang="en-US" sz="1800" u="sng"/>
                <a:t>num</a:t>
              </a:r>
              <a:endParaRPr lang="en-US" sz="1800"/>
            </a:p>
            <a:p>
              <a:pPr>
                <a:spcBef>
                  <a:spcPct val="50000"/>
                </a:spcBef>
              </a:pPr>
              <a:r>
                <a:rPr lang="en-US" sz="1800"/>
                <a:t>literal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1648" y="1188"/>
              <a:ext cx="1443" cy="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const</a:t>
              </a:r>
            </a:p>
            <a:p>
              <a:pPr>
                <a:spcBef>
                  <a:spcPct val="50000"/>
                </a:spcBef>
              </a:pPr>
              <a:r>
                <a:rPr lang="en-US" sz="1800" dirty="0"/>
                <a:t>if</a:t>
              </a:r>
            </a:p>
            <a:p>
              <a:pPr>
                <a:spcBef>
                  <a:spcPct val="50000"/>
                </a:spcBef>
              </a:pPr>
              <a:r>
                <a:rPr lang="en-US" sz="1800" dirty="0"/>
                <a:t>&lt;, &lt;=, =, &lt; &gt;, &gt;, &gt;=</a:t>
              </a:r>
            </a:p>
            <a:p>
              <a:pPr>
                <a:spcBef>
                  <a:spcPct val="50000"/>
                </a:spcBef>
              </a:pPr>
              <a:r>
                <a:rPr lang="en-US" sz="1800" dirty="0"/>
                <a:t>pi, </a:t>
              </a:r>
              <a:r>
                <a:rPr lang="en-US" sz="1800" u="sng" dirty="0"/>
                <a:t>count</a:t>
              </a:r>
              <a:r>
                <a:rPr lang="en-US" sz="1800" dirty="0"/>
                <a:t>, </a:t>
              </a:r>
              <a:r>
                <a:rPr lang="en-US" sz="1800" u="sng" dirty="0"/>
                <a:t>D2</a:t>
              </a:r>
            </a:p>
            <a:p>
              <a:pPr>
                <a:spcBef>
                  <a:spcPct val="50000"/>
                </a:spcBef>
              </a:pPr>
              <a:r>
                <a:rPr lang="en-US" sz="1800" u="sng" dirty="0"/>
                <a:t>3.1416,  0,  6.02E23</a:t>
              </a:r>
            </a:p>
            <a:p>
              <a:pPr>
                <a:spcBef>
                  <a:spcPct val="50000"/>
                </a:spcBef>
              </a:pPr>
              <a:r>
                <a:rPr lang="en-US" sz="1800" dirty="0"/>
                <a:t>“core dumped”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3091" y="1188"/>
              <a:ext cx="2332" cy="17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const</a:t>
              </a:r>
            </a:p>
            <a:p>
              <a:pPr>
                <a:spcBef>
                  <a:spcPct val="50000"/>
                </a:spcBef>
              </a:pPr>
              <a:r>
                <a:rPr lang="en-US" sz="1800" dirty="0"/>
                <a:t>if</a:t>
              </a:r>
            </a:p>
            <a:p>
              <a:pPr>
                <a:spcBef>
                  <a:spcPct val="50000"/>
                </a:spcBef>
              </a:pPr>
              <a:r>
                <a:rPr lang="en-US" sz="1800" dirty="0"/>
                <a:t>&lt; or &lt;= or = or &lt; &gt; or &gt;= or &gt;</a:t>
              </a:r>
            </a:p>
            <a:p>
              <a:pPr>
                <a:spcBef>
                  <a:spcPct val="50000"/>
                </a:spcBef>
              </a:pPr>
              <a:r>
                <a:rPr lang="en-US" sz="1800" dirty="0"/>
                <a:t>letter followed by letters and digits</a:t>
              </a:r>
            </a:p>
            <a:p>
              <a:pPr>
                <a:spcBef>
                  <a:spcPct val="50000"/>
                </a:spcBef>
              </a:pPr>
              <a:r>
                <a:rPr lang="en-US" sz="1800" dirty="0"/>
                <a:t>any numeric constant</a:t>
              </a:r>
            </a:p>
            <a:p>
              <a:pPr>
                <a:spcBef>
                  <a:spcPct val="50000"/>
                </a:spcBef>
              </a:pPr>
              <a:r>
                <a:rPr lang="en-US" sz="1800" dirty="0"/>
                <a:t>any characters between “ and “ except “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871" y="3108"/>
              <a:ext cx="94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Classifies Pattern</a:t>
              </a: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815" y="2148"/>
              <a:ext cx="444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21" name="AutoShape 18"/>
            <p:cNvCxnSpPr>
              <a:cxnSpLocks noChangeShapeType="1"/>
              <a:stCxn id="19" idx="1"/>
              <a:endCxn id="20" idx="1"/>
            </p:cNvCxnSpPr>
            <p:nvPr/>
          </p:nvCxnSpPr>
          <p:spPr bwMode="auto">
            <a:xfrm rot="10800000">
              <a:off x="815" y="2228"/>
              <a:ext cx="56" cy="1101"/>
            </a:xfrm>
            <a:prstGeom prst="curvedConnector3">
              <a:avLst>
                <a:gd name="adj1" fmla="val 35714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2425" y="3012"/>
              <a:ext cx="2665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Actual values are critical. </a:t>
              </a:r>
            </a:p>
            <a:p>
              <a:pPr>
                <a:spcBef>
                  <a:spcPct val="50000"/>
                </a:spcBef>
              </a:pPr>
              <a:r>
                <a:rPr lang="en-US" sz="2000"/>
                <a:t> Info is :</a:t>
              </a:r>
            </a:p>
            <a:p>
              <a:pPr lvl="1"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/>
                <a:t>1.Stored in symbol table</a:t>
              </a:r>
            </a:p>
            <a:p>
              <a:pPr lvl="1"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/>
                <a:t>2.Returned to parser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H="1" flipV="1">
              <a:off x="2592" y="2460"/>
              <a:ext cx="444" cy="4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2304" y="2016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25" name="AutoShape 22"/>
            <p:cNvCxnSpPr>
              <a:cxnSpLocks noChangeShapeType="1"/>
              <a:stCxn id="23" idx="0"/>
              <a:endCxn id="24" idx="3"/>
            </p:cNvCxnSpPr>
            <p:nvPr/>
          </p:nvCxnSpPr>
          <p:spPr bwMode="auto">
            <a:xfrm rot="16200000" flipV="1">
              <a:off x="2398" y="2282"/>
              <a:ext cx="832" cy="444"/>
            </a:xfrm>
            <a:prstGeom prst="curvedConnector4">
              <a:avLst>
                <a:gd name="adj1" fmla="val 37139"/>
                <a:gd name="adj2" fmla="val -248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Thursday, September 30,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81488" y="214290"/>
            <a:ext cx="4143404" cy="714380"/>
          </a:xfrm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400" dirty="0" smtClean="0">
                <a:solidFill>
                  <a:srgbClr val="FF0000"/>
                </a:solidFill>
              </a:rPr>
              <a:t>Lexical Errors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38150" y="857233"/>
            <a:ext cx="11215766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Appearance of illegal characters.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endParaRPr lang="en-US" sz="3200" dirty="0" smtClean="0"/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Unmatched string.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endParaRPr lang="en-US" sz="3200" dirty="0" smtClean="0"/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Exceeding the length of identifier or numeric constants.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endParaRPr lang="en-US" sz="3200" dirty="0" smtClean="0"/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endParaRPr lang="en-US" sz="3200" dirty="0" smtClean="0"/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endParaRPr lang="en-US" sz="3200" dirty="0" smtClean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666712" y="3357563"/>
            <a:ext cx="11287204" cy="3000396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3200" dirty="0" smtClean="0"/>
              <a:t>   Some errors are out of power of lexical analyzer to recognize:</a:t>
            </a:r>
          </a:p>
          <a:p>
            <a:pPr lvl="1" eaLnBrk="1" hangingPunct="1"/>
            <a:r>
              <a:rPr lang="en-US" sz="3200" dirty="0" smtClean="0"/>
              <a:t>           </a:t>
            </a:r>
            <a:r>
              <a:rPr lang="en-US" sz="3200" dirty="0" err="1" smtClean="0"/>
              <a:t>fi</a:t>
            </a:r>
            <a:r>
              <a:rPr lang="en-US" sz="3200" dirty="0" smtClean="0"/>
              <a:t> (a == f(x)) …</a:t>
            </a:r>
          </a:p>
          <a:p>
            <a:pPr eaLnBrk="1" hangingPunct="1"/>
            <a:r>
              <a:rPr lang="en-US" sz="3200" dirty="0" smtClean="0"/>
              <a:t>    However it may be able to recognize errors like:</a:t>
            </a:r>
          </a:p>
          <a:p>
            <a:pPr lvl="1" eaLnBrk="1" hangingPunct="1"/>
            <a:r>
              <a:rPr lang="en-US" sz="3200" dirty="0" smtClean="0"/>
              <a:t>           d = 2r</a:t>
            </a:r>
          </a:p>
          <a:p>
            <a:pPr algn="just" eaLnBrk="1" hangingPunct="1"/>
            <a:r>
              <a:rPr lang="en-US" sz="3200" dirty="0" smtClean="0"/>
              <a:t>    Such errors are recognized when no pattern for tokens matches    </a:t>
            </a:r>
          </a:p>
          <a:p>
            <a:pPr algn="just" eaLnBrk="1" hangingPunct="1">
              <a:buNone/>
            </a:pPr>
            <a:r>
              <a:rPr lang="en-US" sz="3200" dirty="0" smtClean="0"/>
              <a:t>       a character sequence.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Thursday, September 30,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595274" y="1142984"/>
            <a:ext cx="11430080" cy="49292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Regular expression over  alphabet 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</a:t>
            </a: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is a</a:t>
            </a: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regular expression.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</a:t>
            </a: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a regular expression.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any </a:t>
            </a:r>
            <a:r>
              <a:rPr kumimoji="0" lang="en-US" sz="3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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3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regular expression.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</a:t>
            </a:r>
            <a:r>
              <a:rPr kumimoji="0" lang="en-US" sz="30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3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</a:t>
            </a:r>
            <a:r>
              <a:rPr kumimoji="0" lang="en-US" sz="30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regular expressions, then</a:t>
            </a:r>
          </a:p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29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</a:t>
            </a:r>
            <a:r>
              <a:rPr kumimoji="0" lang="en-US" sz="29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+ </a:t>
            </a:r>
            <a:r>
              <a:rPr kumimoji="0" lang="en-US" sz="29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</a:t>
            </a:r>
            <a:r>
              <a:rPr kumimoji="0" lang="en-US" sz="29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r>
              <a:rPr kumimoji="0" lang="en-US" sz="33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a regular expression. </a:t>
            </a:r>
          </a:p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29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</a:t>
            </a:r>
            <a:r>
              <a:rPr kumimoji="0" lang="en-US" sz="29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</a:t>
            </a: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9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</a:t>
            </a:r>
            <a:r>
              <a:rPr kumimoji="0" lang="en-US" sz="29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r>
              <a:rPr kumimoji="0" 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regular expression.</a:t>
            </a:r>
            <a:endParaRPr kumimoji="0" lang="th-TH" sz="3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29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</a:t>
            </a:r>
            <a:r>
              <a:rPr kumimoji="0" lang="en-US" sz="29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9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 </a:t>
            </a: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r>
              <a:rPr kumimoji="0" 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regular expression.</a:t>
            </a:r>
            <a:endParaRPr kumimoji="0" lang="th-TH" sz="3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Nothing else is a regular expression.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38480" y="214290"/>
            <a:ext cx="5500726" cy="714380"/>
          </a:xfrm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400" dirty="0" smtClean="0">
                <a:solidFill>
                  <a:srgbClr val="FF0000"/>
                </a:solidFill>
              </a:rPr>
              <a:t>Regular Expressions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Thursday, September 30,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Title 14"/>
          <p:cNvSpPr txBox="1">
            <a:spLocks/>
          </p:cNvSpPr>
          <p:nvPr/>
        </p:nvSpPr>
        <p:spPr>
          <a:xfrm>
            <a:off x="3667108" y="214290"/>
            <a:ext cx="4643470" cy="64294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FF0000"/>
                </a:solidFill>
              </a:rPr>
              <a:t>Regular Definitions</a:t>
            </a:r>
          </a:p>
        </p:txBody>
      </p:sp>
      <p:sp>
        <p:nvSpPr>
          <p:cNvPr id="6" name="Content Placeholder 15"/>
          <p:cNvSpPr>
            <a:spLocks noGrp="1"/>
          </p:cNvSpPr>
          <p:nvPr>
            <p:ph idx="1"/>
          </p:nvPr>
        </p:nvSpPr>
        <p:spPr>
          <a:xfrm>
            <a:off x="1166778" y="857232"/>
            <a:ext cx="10287072" cy="4389437"/>
          </a:xfrm>
        </p:spPr>
        <p:txBody>
          <a:bodyPr>
            <a:noAutofit/>
          </a:bodyPr>
          <a:lstStyle/>
          <a:p>
            <a:pPr marL="514350" indent="-514350" algn="just" eaLnBrk="1" hangingPunct="1">
              <a:buFont typeface="Wingdings 2" pitchFamily="18" charset="2"/>
              <a:buNone/>
            </a:pPr>
            <a:r>
              <a:rPr lang="en-US" sz="3200" dirty="0" smtClean="0"/>
              <a:t>Regular definitions are in the form of</a:t>
            </a:r>
          </a:p>
          <a:p>
            <a:pPr marL="514350" indent="-514350" algn="ctr" eaLnBrk="1" hangingPunct="1">
              <a:buFont typeface="Wingdings 2" pitchFamily="18" charset="2"/>
              <a:buNone/>
            </a:pPr>
            <a:r>
              <a:rPr lang="en-US" sz="3200" dirty="0" smtClean="0"/>
              <a:t>d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-&gt; r</a:t>
            </a:r>
            <a:r>
              <a:rPr lang="en-US" sz="3200" baseline="-25000" dirty="0" smtClean="0"/>
              <a:t>1</a:t>
            </a:r>
          </a:p>
          <a:p>
            <a:pPr marL="514350" indent="-514350" algn="ctr" eaLnBrk="1" hangingPunct="1">
              <a:buFont typeface="Wingdings 2" pitchFamily="18" charset="2"/>
              <a:buNone/>
            </a:pPr>
            <a:r>
              <a:rPr lang="en-US" sz="3200" dirty="0" smtClean="0"/>
              <a:t>d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 -&gt; r</a:t>
            </a:r>
            <a:r>
              <a:rPr lang="en-US" sz="3200" baseline="-25000" dirty="0" smtClean="0"/>
              <a:t>2</a:t>
            </a:r>
          </a:p>
          <a:p>
            <a:pPr marL="514350" indent="-514350" algn="ctr" eaLnBrk="1" hangingPunct="1">
              <a:buFont typeface="Wingdings 2" pitchFamily="18" charset="2"/>
              <a:buNone/>
            </a:pPr>
            <a:r>
              <a:rPr lang="en-US" sz="3200" dirty="0" smtClean="0"/>
              <a:t>…</a:t>
            </a:r>
          </a:p>
          <a:p>
            <a:pPr marL="514350" indent="-514350" algn="ctr" eaLnBrk="1" hangingPunct="1">
              <a:buFont typeface="Wingdings 2" pitchFamily="18" charset="2"/>
              <a:buNone/>
            </a:pPr>
            <a:r>
              <a:rPr lang="en-US" sz="3200" dirty="0" err="1" smtClean="0"/>
              <a:t>d</a:t>
            </a:r>
            <a:r>
              <a:rPr lang="en-US" sz="3200" baseline="-25000" dirty="0" err="1" smtClean="0"/>
              <a:t>n</a:t>
            </a:r>
            <a:r>
              <a:rPr lang="en-US" sz="3200" dirty="0" smtClean="0"/>
              <a:t> -&gt; </a:t>
            </a:r>
            <a:r>
              <a:rPr lang="en-US" sz="3200" dirty="0" err="1" smtClean="0"/>
              <a:t>r</a:t>
            </a:r>
            <a:r>
              <a:rPr lang="en-US" sz="3200" baseline="-25000" dirty="0" err="1" smtClean="0"/>
              <a:t>n</a:t>
            </a:r>
            <a:endParaRPr lang="en-US" sz="3200" baseline="-25000" dirty="0" smtClean="0"/>
          </a:p>
          <a:p>
            <a:pPr marL="514350" indent="-514350" algn="just" eaLnBrk="1" hangingPunct="1">
              <a:buFont typeface="Wingdings 2" pitchFamily="18" charset="2"/>
              <a:buNone/>
            </a:pPr>
            <a:r>
              <a:rPr lang="en-US" sz="3200" dirty="0" smtClean="0"/>
              <a:t>        where d</a:t>
            </a:r>
            <a:r>
              <a:rPr lang="en-US" sz="3200" baseline="-25000" dirty="0" smtClean="0"/>
              <a:t>i</a:t>
            </a:r>
            <a:r>
              <a:rPr lang="en-US" sz="3200" dirty="0" smtClean="0"/>
              <a:t> is a distinct name and </a:t>
            </a:r>
            <a:r>
              <a:rPr lang="en-US" sz="3200" dirty="0" err="1" smtClean="0"/>
              <a:t>r</a:t>
            </a:r>
            <a:r>
              <a:rPr lang="en-US" sz="3200" baseline="-25000" dirty="0" err="1" smtClean="0"/>
              <a:t>i</a:t>
            </a:r>
            <a:r>
              <a:rPr lang="en-US" sz="3200" dirty="0" smtClean="0"/>
              <a:t> is a regular expression</a:t>
            </a:r>
            <a:r>
              <a:rPr lang="en-US" sz="3200" dirty="0" smtClean="0"/>
              <a:t>.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09588" y="1071546"/>
            <a:ext cx="11119060" cy="5214974"/>
          </a:xfrm>
        </p:spPr>
        <p:txBody>
          <a:bodyPr>
            <a:normAutofit fontScale="77500" lnSpcReduction="20000"/>
          </a:bodyPr>
          <a:lstStyle/>
          <a:p>
            <a:pPr marL="571500" indent="-571500">
              <a:lnSpc>
                <a:spcPct val="115000"/>
              </a:lnSpc>
              <a:spcBef>
                <a:spcPct val="40000"/>
              </a:spcBef>
              <a:buNone/>
            </a:pPr>
            <a:r>
              <a:rPr lang="en-IN" sz="3200" b="1" dirty="0" smtClean="0"/>
              <a:t>UNIT-III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Bottom-Up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Parsing: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Reductions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Handle Pruning, Shift-Reduce Parsing, Why LR Parsers, The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LR-Parsing 	Algorithm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Constructing SLR-Parsing Tables, More Powerful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LR Parses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Construction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CLR(1), LALR Parsing Tables, Using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Ambiguous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Grammars.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15000"/>
              </a:lnSpc>
              <a:spcBef>
                <a:spcPct val="40000"/>
              </a:spcBef>
              <a:buNone/>
            </a:pPr>
            <a:r>
              <a:rPr lang="en-IN" sz="3200" b="1" dirty="0" smtClean="0"/>
              <a:t>UNIT-IV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Semantic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Syntax-Directed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Definitions, Evaluation Orders for SDD’s, Syntax Directed Translation.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Intermediate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Generation: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Three Address Code – Addresses and Instructions,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Quadruples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Triples, Abstract Syntax Trees, Type Checker - Type Expressions, Type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Conversion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Runtime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Storage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Organization, Stack Allocation of Space, Storage Allocation Strategies – Static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Allocation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Stack Allocation and Heap Allocation.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E5F56-4C49-4AD5-8536-D2293BBFC81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43AD733-2EE3-44A2-BF65-15EF6A80100F}" type="datetime2">
              <a:rPr lang="en-US" smtClean="0"/>
              <a:pPr/>
              <a:t>Thursday, September 30,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1E6F3-8793-48D4-AEFA-E57DA0132A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dirty="0" smtClean="0"/>
              <a:t>G.Srinivas</a:t>
            </a: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24364" y="214290"/>
            <a:ext cx="3357586" cy="571504"/>
          </a:xfrm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400" dirty="0" smtClean="0">
                <a:solidFill>
                  <a:srgbClr val="FF0000"/>
                </a:solidFill>
              </a:rPr>
              <a:t>Syllabus</a:t>
            </a:r>
            <a:endParaRPr kumimoji="0" lang="en-US" sz="440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5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Thursday, September 30,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024298" y="428604"/>
            <a:ext cx="3000396" cy="8572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FF0000"/>
                </a:solidFill>
              </a:rPr>
              <a:t>Extensions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1095340" y="1357298"/>
            <a:ext cx="9929882" cy="438943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One or more instances: (r)+</a:t>
            </a:r>
          </a:p>
          <a:p>
            <a:pPr eaLnBrk="1" hangingPunct="1"/>
            <a:r>
              <a:rPr lang="en-US" sz="3200" dirty="0" smtClean="0"/>
              <a:t>Zero of one instances: r?</a:t>
            </a:r>
          </a:p>
          <a:p>
            <a:pPr eaLnBrk="1" hangingPunct="1"/>
            <a:r>
              <a:rPr lang="en-US" sz="3200" dirty="0" smtClean="0"/>
              <a:t>Character classes: [</a:t>
            </a:r>
            <a:r>
              <a:rPr lang="en-US" sz="3200" dirty="0" err="1" smtClean="0"/>
              <a:t>abc</a:t>
            </a:r>
            <a:r>
              <a:rPr lang="en-US" sz="3200" dirty="0" smtClean="0"/>
              <a:t>] or [a-z]</a:t>
            </a:r>
          </a:p>
          <a:p>
            <a:pPr eaLnBrk="1" hangingPunct="1"/>
            <a:endParaRPr lang="en-US" sz="3200" dirty="0" smtClean="0"/>
          </a:p>
          <a:p>
            <a:pPr eaLnBrk="1" hangingPunct="1"/>
            <a:r>
              <a:rPr lang="en-US" sz="3200" dirty="0" smtClean="0"/>
              <a:t>Example:</a:t>
            </a:r>
          </a:p>
          <a:p>
            <a:pPr lvl="1" eaLnBrk="1" hangingPunct="1"/>
            <a:r>
              <a:rPr lang="en-US" sz="3200" dirty="0" smtClean="0"/>
              <a:t>letter   -&gt; [A-Z </a:t>
            </a:r>
            <a:r>
              <a:rPr lang="en-US" sz="3200" dirty="0" err="1" smtClean="0"/>
              <a:t>a-z</a:t>
            </a:r>
            <a:r>
              <a:rPr lang="en-US" sz="3200" dirty="0" smtClean="0"/>
              <a:t>]</a:t>
            </a:r>
          </a:p>
          <a:p>
            <a:pPr lvl="1" eaLnBrk="1" hangingPunct="1"/>
            <a:r>
              <a:rPr lang="en-US" sz="3200" dirty="0" smtClean="0"/>
              <a:t>digit     -&gt; [0-9</a:t>
            </a:r>
            <a:r>
              <a:rPr lang="en-US" sz="3200" dirty="0" smtClean="0"/>
              <a:t>]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Thursday, September 30,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2666976" y="285728"/>
            <a:ext cx="5214974" cy="8572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FF0000"/>
                </a:solidFill>
              </a:rPr>
              <a:t>Recognition of tokens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66712" y="1357298"/>
            <a:ext cx="9501254" cy="4389437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3200" dirty="0" smtClean="0"/>
              <a:t>Regular Definition for Pascal </a:t>
            </a:r>
            <a:r>
              <a:rPr lang="en-US" sz="3200" dirty="0" smtClean="0">
                <a:solidFill>
                  <a:srgbClr val="FF0000"/>
                </a:solidFill>
              </a:rPr>
              <a:t>Identifier</a:t>
            </a:r>
            <a:r>
              <a:rPr lang="en-US" sz="3200" dirty="0" smtClean="0"/>
              <a:t>: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letter   -&gt; [A-Z </a:t>
            </a:r>
            <a:r>
              <a:rPr lang="en-US" sz="3200" dirty="0" err="1" smtClean="0"/>
              <a:t>a-z</a:t>
            </a:r>
            <a:r>
              <a:rPr lang="en-US" sz="3200" dirty="0" smtClean="0"/>
              <a:t>]</a:t>
            </a:r>
          </a:p>
          <a:p>
            <a:pPr lvl="1"/>
            <a:r>
              <a:rPr lang="en-US" sz="3200" dirty="0" smtClean="0"/>
              <a:t>digit     -&gt; [0-9]</a:t>
            </a:r>
          </a:p>
          <a:p>
            <a:pPr lvl="1"/>
            <a:r>
              <a:rPr lang="en-US" sz="3200" dirty="0" smtClean="0"/>
              <a:t>id          -&gt; letter(letter | digit)*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Regular Definition for </a:t>
            </a:r>
            <a:r>
              <a:rPr lang="en-US" sz="3200" dirty="0" smtClean="0">
                <a:solidFill>
                  <a:srgbClr val="FF0000"/>
                </a:solidFill>
              </a:rPr>
              <a:t>Integer Constant(number)</a:t>
            </a:r>
            <a:r>
              <a:rPr lang="en-US" sz="3200" dirty="0" smtClean="0"/>
              <a:t>: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digit     -&gt; [0-9]</a:t>
            </a:r>
          </a:p>
          <a:p>
            <a:pPr lvl="1"/>
            <a:r>
              <a:rPr lang="en-US" sz="3200" dirty="0" smtClean="0"/>
              <a:t>Digits   -&gt; digit </a:t>
            </a:r>
            <a:r>
              <a:rPr lang="en-US" sz="3200" dirty="0" err="1" smtClean="0"/>
              <a:t>digit</a:t>
            </a:r>
            <a:r>
              <a:rPr lang="en-US" sz="3200" dirty="0" smtClean="0"/>
              <a:t>*    or   digit</a:t>
            </a:r>
            <a:r>
              <a:rPr lang="en-US" sz="3200" baseline="30000" dirty="0" smtClean="0"/>
              <a:t>+</a:t>
            </a:r>
          </a:p>
          <a:p>
            <a:pPr lvl="1"/>
            <a:endParaRPr lang="en-US" sz="3200" dirty="0" smtClean="0"/>
          </a:p>
          <a:p>
            <a:pPr lvl="1"/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Thursday, September 30,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52464" y="714356"/>
            <a:ext cx="9501254" cy="4929222"/>
          </a:xfrm>
        </p:spPr>
        <p:txBody>
          <a:bodyPr>
            <a:normAutofit/>
          </a:bodyPr>
          <a:lstStyle/>
          <a:p>
            <a:pPr lvl="1"/>
            <a:r>
              <a:rPr lang="en-US" sz="3200" dirty="0" smtClean="0"/>
              <a:t>Regular Definition for </a:t>
            </a:r>
            <a:r>
              <a:rPr lang="en-US" sz="3200" dirty="0" smtClean="0">
                <a:solidFill>
                  <a:srgbClr val="FF0000"/>
                </a:solidFill>
              </a:rPr>
              <a:t>Real Constant</a:t>
            </a:r>
            <a:r>
              <a:rPr lang="en-US" sz="3200" dirty="0" smtClean="0"/>
              <a:t>: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digit     -&gt; [0-9]</a:t>
            </a:r>
          </a:p>
          <a:p>
            <a:pPr lvl="1"/>
            <a:r>
              <a:rPr lang="en-US" sz="3200" dirty="0" err="1" smtClean="0"/>
              <a:t>rc</a:t>
            </a:r>
            <a:r>
              <a:rPr lang="en-US" sz="3200" dirty="0" smtClean="0"/>
              <a:t>         -&gt; digit </a:t>
            </a:r>
            <a:r>
              <a:rPr lang="en-US" sz="3200" dirty="0" err="1" smtClean="0"/>
              <a:t>digit</a:t>
            </a:r>
            <a:r>
              <a:rPr lang="en-US" sz="3200" dirty="0" smtClean="0"/>
              <a:t>*. digit </a:t>
            </a:r>
            <a:r>
              <a:rPr lang="en-US" sz="3200" dirty="0" err="1" smtClean="0"/>
              <a:t>digit</a:t>
            </a:r>
            <a:r>
              <a:rPr lang="en-US" sz="3200" dirty="0" smtClean="0"/>
              <a:t>*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Regular Definition for </a:t>
            </a:r>
            <a:r>
              <a:rPr lang="en-US" sz="3200" dirty="0" smtClean="0">
                <a:solidFill>
                  <a:srgbClr val="FF0000"/>
                </a:solidFill>
              </a:rPr>
              <a:t>White space</a:t>
            </a:r>
            <a:r>
              <a:rPr lang="en-US" sz="3200" dirty="0" smtClean="0"/>
              <a:t>: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delimiter  -&gt; (blank | tab | newline)</a:t>
            </a:r>
          </a:p>
          <a:p>
            <a:pPr lvl="1"/>
            <a:r>
              <a:rPr lang="en-US" sz="3200" dirty="0" err="1" smtClean="0"/>
              <a:t>ws</a:t>
            </a:r>
            <a:r>
              <a:rPr lang="en-US" sz="3200" dirty="0" smtClean="0"/>
              <a:t> 	   -&gt;  delimiter delimiter*  or delimiter</a:t>
            </a:r>
            <a:r>
              <a:rPr lang="en-US" sz="3200" baseline="30000" dirty="0" smtClean="0"/>
              <a:t>+</a:t>
            </a:r>
          </a:p>
          <a:p>
            <a:pPr lvl="1"/>
            <a:endParaRPr lang="en-US" sz="3200" dirty="0" smtClean="0"/>
          </a:p>
          <a:p>
            <a:pPr lvl="1"/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Thursday, September 30,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38084" y="714356"/>
            <a:ext cx="9144064" cy="5429288"/>
          </a:xfrm>
        </p:spPr>
        <p:txBody>
          <a:bodyPr>
            <a:normAutofit/>
          </a:bodyPr>
          <a:lstStyle/>
          <a:p>
            <a:pPr lvl="1"/>
            <a:r>
              <a:rPr lang="en-US" sz="3200" dirty="0" smtClean="0"/>
              <a:t>Regular Definition for </a:t>
            </a:r>
            <a:r>
              <a:rPr lang="en-US" sz="3200" dirty="0" smtClean="0">
                <a:solidFill>
                  <a:srgbClr val="FF0000"/>
                </a:solidFill>
              </a:rPr>
              <a:t>Unsigned numbers in </a:t>
            </a:r>
            <a:r>
              <a:rPr lang="en-US" sz="3200" dirty="0" err="1" smtClean="0">
                <a:solidFill>
                  <a:srgbClr val="FF0000"/>
                </a:solidFill>
              </a:rPr>
              <a:t>pascal</a:t>
            </a:r>
            <a:r>
              <a:rPr lang="en-US" sz="3200" dirty="0" smtClean="0"/>
              <a:t>: 			2012, 34.50, 10.33E4, 1.98E-4 …….</a:t>
            </a:r>
          </a:p>
          <a:p>
            <a:pPr lvl="1"/>
            <a:endParaRPr lang="en-US" sz="3200" dirty="0" smtClean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digit     -&gt; [0-9]</a:t>
            </a:r>
          </a:p>
          <a:p>
            <a:pPr lvl="1"/>
            <a:r>
              <a:rPr lang="en-US" sz="3200" dirty="0" smtClean="0"/>
              <a:t>Digits   -&gt; digit </a:t>
            </a:r>
            <a:r>
              <a:rPr lang="en-US" sz="3200" dirty="0" err="1" smtClean="0"/>
              <a:t>digit</a:t>
            </a:r>
            <a:r>
              <a:rPr lang="en-US" sz="3200" dirty="0" smtClean="0"/>
              <a:t>*</a:t>
            </a:r>
          </a:p>
          <a:p>
            <a:pPr lvl="1"/>
            <a:r>
              <a:rPr lang="en-US" sz="3200" dirty="0" smtClean="0"/>
              <a:t>Fraction -&gt; .digits | </a:t>
            </a:r>
            <a:r>
              <a:rPr lang="en-US" sz="3200" dirty="0" smtClean="0">
                <a:latin typeface="MS Mincho" pitchFamily="49" charset="-128"/>
                <a:ea typeface="MS Mincho" pitchFamily="49" charset="-128"/>
              </a:rPr>
              <a:t>Ɛ        </a:t>
            </a:r>
            <a:r>
              <a:rPr lang="en-US" sz="3200" b="1" dirty="0" smtClean="0">
                <a:latin typeface="MS Mincho" pitchFamily="49" charset="-128"/>
                <a:ea typeface="MS Mincho" pitchFamily="49" charset="-128"/>
              </a:rPr>
              <a:t>(or)</a:t>
            </a:r>
            <a:endParaRPr lang="en-US" sz="3200" b="1" dirty="0" smtClean="0"/>
          </a:p>
          <a:p>
            <a:pPr lvl="1"/>
            <a:r>
              <a:rPr lang="en-US" sz="3200" dirty="0" smtClean="0"/>
              <a:t>Exponent -&gt;(E(+|-|</a:t>
            </a:r>
            <a:r>
              <a:rPr lang="en-US" sz="3200" dirty="0" smtClean="0">
                <a:latin typeface="MS Mincho" pitchFamily="49" charset="-128"/>
                <a:ea typeface="MS Mincho" pitchFamily="49" charset="-128"/>
              </a:rPr>
              <a:t>Ɛ)</a:t>
            </a:r>
            <a:r>
              <a:rPr lang="en-US" sz="3200" dirty="0" smtClean="0"/>
              <a:t>Digits) |</a:t>
            </a:r>
            <a:r>
              <a:rPr lang="en-US" sz="3200" dirty="0" smtClean="0">
                <a:latin typeface="MS Mincho" pitchFamily="49" charset="-128"/>
                <a:ea typeface="MS Mincho" pitchFamily="49" charset="-128"/>
              </a:rPr>
              <a:t> Ɛ</a:t>
            </a:r>
          </a:p>
          <a:p>
            <a:pPr lvl="1"/>
            <a:r>
              <a:rPr lang="en-US" sz="3200" dirty="0" smtClean="0">
                <a:latin typeface="MS Mincho" pitchFamily="49" charset="-128"/>
                <a:ea typeface="MS Mincho" pitchFamily="49" charset="-128"/>
              </a:rPr>
              <a:t>num </a:t>
            </a:r>
            <a:r>
              <a:rPr lang="en-US" sz="3200" dirty="0" smtClean="0"/>
              <a:t>-&gt; Digits Fraction Exponent </a:t>
            </a:r>
          </a:p>
          <a:p>
            <a:pPr lvl="1"/>
            <a:endParaRPr lang="en-US" sz="3200" dirty="0" smtClean="0"/>
          </a:p>
          <a:p>
            <a:pPr lvl="1"/>
            <a:endParaRPr lang="en-US" sz="3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310314" y="2643182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3200" dirty="0" smtClean="0"/>
              <a:t>digit     -&gt; [0-9]</a:t>
            </a:r>
          </a:p>
          <a:p>
            <a:pPr lvl="1"/>
            <a:r>
              <a:rPr lang="en-US" sz="3200" dirty="0" smtClean="0"/>
              <a:t>Digits   -&gt; digit</a:t>
            </a:r>
            <a:r>
              <a:rPr lang="en-US" sz="3200" baseline="30000" dirty="0" smtClean="0"/>
              <a:t>+</a:t>
            </a:r>
            <a:endParaRPr lang="en-US" sz="3200" dirty="0" smtClean="0"/>
          </a:p>
          <a:p>
            <a:pPr lvl="1"/>
            <a:r>
              <a:rPr lang="en-US" sz="3200" dirty="0" smtClean="0"/>
              <a:t>Fraction -&gt; (.digits)?</a:t>
            </a:r>
          </a:p>
          <a:p>
            <a:pPr lvl="1"/>
            <a:r>
              <a:rPr lang="en-US" sz="3200" dirty="0" smtClean="0"/>
              <a:t>Exponent -&gt;(E(+|-</a:t>
            </a:r>
            <a:r>
              <a:rPr lang="en-US" sz="3200" dirty="0" smtClean="0">
                <a:latin typeface="MS Mincho" pitchFamily="49" charset="-128"/>
                <a:ea typeface="MS Mincho" pitchFamily="49" charset="-128"/>
              </a:rPr>
              <a:t>)</a:t>
            </a:r>
            <a:r>
              <a:rPr lang="en-US" sz="3200" dirty="0" smtClean="0"/>
              <a:t>?Digits)?</a:t>
            </a:r>
            <a:endParaRPr lang="en-US" sz="3200" dirty="0" smtClean="0">
              <a:latin typeface="MS Mincho" pitchFamily="49" charset="-128"/>
              <a:ea typeface="MS Mincho" pitchFamily="49" charset="-128"/>
            </a:endParaRPr>
          </a:p>
          <a:p>
            <a:pPr lvl="1"/>
            <a:r>
              <a:rPr lang="en-US" sz="3200" dirty="0" smtClean="0">
                <a:latin typeface="MS Mincho" pitchFamily="49" charset="-128"/>
                <a:ea typeface="MS Mincho" pitchFamily="49" charset="-128"/>
              </a:rPr>
              <a:t>num </a:t>
            </a:r>
            <a:r>
              <a:rPr lang="en-US" sz="3200" dirty="0" smtClean="0"/>
              <a:t>-&gt; Digits Fraction Exponent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Thursday, September 30,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52464" y="714356"/>
            <a:ext cx="10644262" cy="5643602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3200" dirty="0" smtClean="0">
                <a:solidFill>
                  <a:srgbClr val="FF0000"/>
                </a:solidFill>
              </a:rPr>
              <a:t>Regular Definitions:</a:t>
            </a:r>
            <a:endParaRPr lang="en-US" sz="3200" dirty="0" smtClean="0"/>
          </a:p>
          <a:p>
            <a:pPr lvl="1"/>
            <a:r>
              <a:rPr lang="en-US" sz="3200" i="1" dirty="0" smtClean="0"/>
              <a:t>If</a:t>
            </a:r>
            <a:r>
              <a:rPr lang="en-US" sz="3200" dirty="0" smtClean="0"/>
              <a:t>           -&gt; if</a:t>
            </a:r>
          </a:p>
          <a:p>
            <a:pPr lvl="1"/>
            <a:r>
              <a:rPr lang="en-US" sz="3200" i="1" dirty="0" smtClean="0"/>
              <a:t>Then</a:t>
            </a:r>
            <a:r>
              <a:rPr lang="en-US" sz="3200" dirty="0" smtClean="0"/>
              <a:t>     -&gt; then</a:t>
            </a:r>
          </a:p>
          <a:p>
            <a:pPr lvl="1"/>
            <a:r>
              <a:rPr lang="en-US" sz="3200" i="1" dirty="0" smtClean="0"/>
              <a:t>Else</a:t>
            </a:r>
            <a:r>
              <a:rPr lang="en-US" sz="3200" dirty="0" smtClean="0"/>
              <a:t>       -&gt; else</a:t>
            </a:r>
          </a:p>
          <a:p>
            <a:pPr lvl="1"/>
            <a:r>
              <a:rPr lang="en-US" sz="3200" i="1" dirty="0" err="1" smtClean="0"/>
              <a:t>Relop</a:t>
            </a:r>
            <a:r>
              <a:rPr lang="en-US" sz="3200" dirty="0" smtClean="0"/>
              <a:t>    -&gt; &lt; | &gt; | &lt;= | &gt;= | = | &lt;&gt;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Regular Definition for </a:t>
            </a:r>
            <a:r>
              <a:rPr lang="en-US" sz="3200" dirty="0" smtClean="0">
                <a:solidFill>
                  <a:srgbClr val="FF0000"/>
                </a:solidFill>
              </a:rPr>
              <a:t>Comments</a:t>
            </a:r>
            <a:r>
              <a:rPr lang="en-US" sz="3200" dirty="0" smtClean="0"/>
              <a:t>: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letter   -&gt; [A-Z </a:t>
            </a:r>
            <a:r>
              <a:rPr lang="en-US" sz="3200" dirty="0" err="1" smtClean="0"/>
              <a:t>a-z</a:t>
            </a:r>
            <a:r>
              <a:rPr lang="en-US" sz="3200" dirty="0" smtClean="0"/>
              <a:t>]</a:t>
            </a:r>
          </a:p>
          <a:p>
            <a:pPr lvl="1"/>
            <a:r>
              <a:rPr lang="en-US" sz="3200" dirty="0" smtClean="0"/>
              <a:t>digit     -&gt; [0-9]</a:t>
            </a:r>
          </a:p>
          <a:p>
            <a:pPr lvl="1"/>
            <a:r>
              <a:rPr lang="en-US" sz="3200" dirty="0" smtClean="0"/>
              <a:t>delimiter  -&gt; (blank | tab | newline)</a:t>
            </a:r>
          </a:p>
          <a:p>
            <a:pPr lvl="1"/>
            <a:r>
              <a:rPr lang="en-US" sz="3200" dirty="0" err="1" smtClean="0"/>
              <a:t>ws</a:t>
            </a:r>
            <a:r>
              <a:rPr lang="en-US" sz="3200" dirty="0" smtClean="0"/>
              <a:t> 	   -&gt;  delimiter</a:t>
            </a:r>
            <a:r>
              <a:rPr lang="en-US" sz="3200" baseline="30000" dirty="0" smtClean="0"/>
              <a:t>+</a:t>
            </a:r>
          </a:p>
          <a:p>
            <a:pPr lvl="1"/>
            <a:r>
              <a:rPr lang="en-US" sz="3200" dirty="0" smtClean="0"/>
              <a:t>Comments -&gt; //(letter | digit |@ | + | - | * | / | $ | , | </a:t>
            </a:r>
            <a:r>
              <a:rPr lang="en-US" sz="3200" dirty="0" err="1" smtClean="0"/>
              <a:t>ws</a:t>
            </a:r>
            <a:r>
              <a:rPr lang="en-US" sz="3200" dirty="0" smtClean="0"/>
              <a:t> )</a:t>
            </a:r>
            <a:r>
              <a:rPr lang="en-US" sz="3200" baseline="30000" dirty="0" smtClean="0"/>
              <a:t>*</a:t>
            </a:r>
          </a:p>
          <a:p>
            <a:pPr lvl="1"/>
            <a:endParaRPr lang="en-US" sz="3200" baseline="30000" dirty="0" smtClean="0"/>
          </a:p>
          <a:p>
            <a:pPr lvl="1"/>
            <a:endParaRPr lang="en-US" sz="3200" baseline="30000" dirty="0" smtClean="0"/>
          </a:p>
          <a:p>
            <a:pPr lvl="1"/>
            <a:endParaRPr lang="en-US" sz="3200" dirty="0" smtClean="0"/>
          </a:p>
          <a:p>
            <a:pPr lvl="1"/>
            <a:endParaRPr lang="en-US" sz="3200" dirty="0" smtClean="0"/>
          </a:p>
          <a:p>
            <a:pPr lvl="1"/>
            <a:endParaRPr lang="en-US" sz="3200" dirty="0" smtClean="0"/>
          </a:p>
          <a:p>
            <a:pPr lvl="1"/>
            <a:endParaRPr lang="en-US" sz="3200" dirty="0" smtClean="0"/>
          </a:p>
          <a:p>
            <a:pPr lvl="1"/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Thursday, September 30,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7" name="Title 13"/>
          <p:cNvSpPr txBox="1">
            <a:spLocks/>
          </p:cNvSpPr>
          <p:nvPr/>
        </p:nvSpPr>
        <p:spPr>
          <a:xfrm>
            <a:off x="3452794" y="214290"/>
            <a:ext cx="4857784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FF0000"/>
                </a:solidFill>
              </a:rPr>
              <a:t>Transition Diagrams</a:t>
            </a:r>
          </a:p>
        </p:txBody>
      </p:sp>
      <p:sp>
        <p:nvSpPr>
          <p:cNvPr id="8" name="Content Placeholder 14"/>
          <p:cNvSpPr>
            <a:spLocks noGrp="1"/>
          </p:cNvSpPr>
          <p:nvPr>
            <p:ph idx="1"/>
          </p:nvPr>
        </p:nvSpPr>
        <p:spPr>
          <a:xfrm>
            <a:off x="1023902" y="1000108"/>
            <a:ext cx="10358510" cy="438943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Transition diagram for Relational Operators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1158" y="1714488"/>
            <a:ext cx="7429552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Thursday, September 30,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881026" y="500042"/>
            <a:ext cx="9358378" cy="438943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Transition diagram for an identifier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844" y="1214422"/>
            <a:ext cx="7077130" cy="1339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14"/>
          <p:cNvSpPr txBox="1">
            <a:spLocks/>
          </p:cNvSpPr>
          <p:nvPr/>
        </p:nvSpPr>
        <p:spPr>
          <a:xfrm>
            <a:off x="952464" y="2714620"/>
            <a:ext cx="8229600" cy="4389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Transition diagram for unsigned numbers</a:t>
            </a:r>
          </a:p>
        </p:txBody>
      </p:sp>
      <p:pic>
        <p:nvPicPr>
          <p:cNvPr id="33794" name="Picture 2" descr="A transition diagram for unsigned numbers 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9654" y="3357562"/>
            <a:ext cx="8858312" cy="27860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Thursday, September 30,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Content Placeholder 19"/>
          <p:cNvSpPr>
            <a:spLocks noGrp="1"/>
          </p:cNvSpPr>
          <p:nvPr>
            <p:ph idx="1"/>
          </p:nvPr>
        </p:nvSpPr>
        <p:spPr>
          <a:xfrm>
            <a:off x="952464" y="1071546"/>
            <a:ext cx="8229600" cy="50720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Transition diagram for  real numbers 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r>
              <a:rPr lang="en-US" sz="3200" dirty="0" smtClean="0"/>
              <a:t>Transition diagram for number(integers)</a:t>
            </a:r>
          </a:p>
          <a:p>
            <a:pPr eaLnBrk="1" hangingPunct="1"/>
            <a:endParaRPr lang="en-US" sz="3200" dirty="0" smtClean="0"/>
          </a:p>
        </p:txBody>
      </p:sp>
      <p:pic>
        <p:nvPicPr>
          <p:cNvPr id="32772" name="Picture 4" descr="CS 4/53111 Course Notes - Topic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7108" y="4857760"/>
            <a:ext cx="3171825" cy="1543051"/>
          </a:xfrm>
          <a:prstGeom prst="rect">
            <a:avLst/>
          </a:prstGeom>
          <a:noFill/>
        </p:spPr>
      </p:pic>
      <p:pic>
        <p:nvPicPr>
          <p:cNvPr id="32776" name="Picture 8" descr="CS 4/53111 Course Notes - Topic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1290" y="2000240"/>
            <a:ext cx="5357850" cy="15716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Thursday, September 30,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pic>
        <p:nvPicPr>
          <p:cNvPr id="89090" name="Picture 2" descr="Chapter 3 Lexical Analysis Yu-Chen Kuo. - ppt video online downlo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026" y="571480"/>
            <a:ext cx="10072758" cy="5357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Thursday, September 30,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66910" y="142852"/>
            <a:ext cx="6643734" cy="714380"/>
          </a:xfrm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3600" dirty="0" smtClean="0">
                <a:solidFill>
                  <a:srgbClr val="FF0000"/>
                </a:solidFill>
              </a:rPr>
              <a:t>Lexical Analyzer Generator - </a:t>
            </a:r>
            <a:r>
              <a:rPr lang="en-US" sz="3600" dirty="0" err="1" smtClean="0">
                <a:solidFill>
                  <a:srgbClr val="FF0000"/>
                </a:solidFill>
              </a:rPr>
              <a:t>Lex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881554" y="1571612"/>
            <a:ext cx="2057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Lexical Compiler</a:t>
            </a:r>
          </a:p>
        </p:txBody>
      </p:sp>
      <p:cxnSp>
        <p:nvCxnSpPr>
          <p:cNvPr id="24" name="Straight Arrow Connector 23"/>
          <p:cNvCxnSpPr>
            <a:endCxn id="23" idx="1"/>
          </p:cNvCxnSpPr>
          <p:nvPr/>
        </p:nvCxnSpPr>
        <p:spPr>
          <a:xfrm>
            <a:off x="3738554" y="2028812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2"/>
          <p:cNvSpPr txBox="1">
            <a:spLocks noChangeArrowheads="1"/>
          </p:cNvSpPr>
          <p:nvPr/>
        </p:nvSpPr>
        <p:spPr bwMode="auto">
          <a:xfrm>
            <a:off x="1757354" y="1625587"/>
            <a:ext cx="22717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Lex Source program</a:t>
            </a:r>
          </a:p>
          <a:p>
            <a:r>
              <a:rPr lang="en-US" sz="2000"/>
              <a:t>lex.l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938954" y="2028812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12"/>
          <p:cNvSpPr txBox="1">
            <a:spLocks noChangeArrowheads="1"/>
          </p:cNvSpPr>
          <p:nvPr/>
        </p:nvSpPr>
        <p:spPr bwMode="auto">
          <a:xfrm>
            <a:off x="8248642" y="1800212"/>
            <a:ext cx="12811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lex.yy.c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4881554" y="2790812"/>
            <a:ext cx="2057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cs typeface="Arial" charset="0"/>
              </a:rPr>
              <a:t>C</a:t>
            </a:r>
          </a:p>
          <a:p>
            <a:pPr algn="ctr">
              <a:defRPr/>
            </a:pPr>
            <a:r>
              <a:rPr lang="en-US">
                <a:solidFill>
                  <a:srgbClr val="FFFFFF"/>
                </a:solidFill>
                <a:cs typeface="Arial" charset="0"/>
              </a:rPr>
              <a:t>compiler</a:t>
            </a:r>
          </a:p>
        </p:txBody>
      </p:sp>
      <p:cxnSp>
        <p:nvCxnSpPr>
          <p:cNvPr id="42" name="Straight Arrow Connector 41"/>
          <p:cNvCxnSpPr>
            <a:endCxn id="41" idx="1"/>
          </p:cNvCxnSpPr>
          <p:nvPr/>
        </p:nvCxnSpPr>
        <p:spPr>
          <a:xfrm>
            <a:off x="3738554" y="3248012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2"/>
          <p:cNvSpPr txBox="1">
            <a:spLocks noChangeArrowheads="1"/>
          </p:cNvSpPr>
          <p:nvPr/>
        </p:nvSpPr>
        <p:spPr bwMode="auto">
          <a:xfrm>
            <a:off x="2290754" y="3019412"/>
            <a:ext cx="1585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lex.yy.c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938954" y="3248012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12"/>
          <p:cNvSpPr txBox="1">
            <a:spLocks noChangeArrowheads="1"/>
          </p:cNvSpPr>
          <p:nvPr/>
        </p:nvSpPr>
        <p:spPr bwMode="auto">
          <a:xfrm>
            <a:off x="8248642" y="3019412"/>
            <a:ext cx="12811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a.out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4881554" y="3933812"/>
            <a:ext cx="2057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a.out</a:t>
            </a:r>
            <a:endParaRPr lang="en-US" dirty="0"/>
          </a:p>
        </p:txBody>
      </p:sp>
      <p:cxnSp>
        <p:nvCxnSpPr>
          <p:cNvPr id="47" name="Straight Arrow Connector 46"/>
          <p:cNvCxnSpPr>
            <a:endCxn id="46" idx="1"/>
          </p:cNvCxnSpPr>
          <p:nvPr/>
        </p:nvCxnSpPr>
        <p:spPr>
          <a:xfrm>
            <a:off x="3738554" y="4391012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2"/>
          <p:cNvSpPr txBox="1">
            <a:spLocks noChangeArrowheads="1"/>
          </p:cNvSpPr>
          <p:nvPr/>
        </p:nvSpPr>
        <p:spPr bwMode="auto">
          <a:xfrm>
            <a:off x="2214554" y="4162412"/>
            <a:ext cx="1585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Input stream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938954" y="4391012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12"/>
          <p:cNvSpPr txBox="1">
            <a:spLocks noChangeArrowheads="1"/>
          </p:cNvSpPr>
          <p:nvPr/>
        </p:nvSpPr>
        <p:spPr bwMode="auto">
          <a:xfrm>
            <a:off x="8248642" y="4063987"/>
            <a:ext cx="12811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Sequence of tokens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09588" y="857232"/>
            <a:ext cx="10858576" cy="5214974"/>
          </a:xfrm>
        </p:spPr>
        <p:txBody>
          <a:bodyPr>
            <a:normAutofit fontScale="77500" lnSpcReduction="20000"/>
          </a:bodyPr>
          <a:lstStyle/>
          <a:p>
            <a:pPr marL="571500" indent="-571500" algn="just">
              <a:lnSpc>
                <a:spcPct val="115000"/>
              </a:lnSpc>
              <a:spcBef>
                <a:spcPct val="40000"/>
              </a:spcBef>
              <a:buNone/>
            </a:pPr>
            <a:r>
              <a:rPr lang="en-IN" sz="3200" b="1" dirty="0" smtClean="0"/>
              <a:t>UNIT-V</a:t>
            </a:r>
          </a:p>
          <a:p>
            <a:pPr marL="0" indent="0" algn="just">
              <a:buNone/>
            </a:pPr>
            <a:r>
              <a:rPr lang="en-US" b="1" dirty="0" smtClean="0"/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Basic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 &amp; Flow Graphs, Machine-Independent Optimizations –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Principal Sources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Common Subexpression Elimination,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Copy 	Propagation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Dead-Code Elimination,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Motion, Induction Variables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Reduction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Strength, DAG Representation.</a:t>
            </a:r>
          </a:p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Code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Issues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Design of a Code Generator, Object Code Forms, The Target Language,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	Simple 	Code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Generator, Machine-dependent Optimizations: Peephole Optimization,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Register Allocation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Assignment.</a:t>
            </a:r>
          </a:p>
          <a:p>
            <a:pPr marL="571500" indent="-571500" algn="just">
              <a:lnSpc>
                <a:spcPct val="115000"/>
              </a:lnSpc>
              <a:spcBef>
                <a:spcPct val="40000"/>
              </a:spcBef>
              <a:buNone/>
            </a:pPr>
            <a:endParaRPr lang="en-IN" sz="3200" dirty="0" smtClean="0"/>
          </a:p>
          <a:p>
            <a:pPr marL="571500" indent="-571500" algn="just">
              <a:lnSpc>
                <a:spcPct val="115000"/>
              </a:lnSpc>
              <a:spcBef>
                <a:spcPct val="40000"/>
              </a:spcBef>
              <a:buNone/>
            </a:pPr>
            <a:r>
              <a:rPr lang="en-IN" sz="3200" b="1" dirty="0" smtClean="0"/>
              <a:t>Text Books:</a:t>
            </a:r>
          </a:p>
          <a:p>
            <a:pPr marL="571500" indent="-571500" algn="just">
              <a:lnSpc>
                <a:spcPct val="115000"/>
              </a:lnSpc>
              <a:spcBef>
                <a:spcPct val="40000"/>
              </a:spcBef>
              <a:buNone/>
            </a:pPr>
            <a:r>
              <a:rPr lang="en-IN" sz="3200" dirty="0" smtClean="0"/>
              <a:t>1. </a:t>
            </a:r>
            <a:r>
              <a:rPr lang="en-IN" sz="3200" b="1" dirty="0" smtClean="0"/>
              <a:t>Compilers, Principles Techniques and Tools. Alfred V </a:t>
            </a:r>
            <a:r>
              <a:rPr lang="en-IN" sz="3200" b="1" dirty="0" err="1" smtClean="0"/>
              <a:t>Aho</a:t>
            </a:r>
            <a:r>
              <a:rPr lang="en-IN" sz="3200" b="1" dirty="0" smtClean="0"/>
              <a:t>, </a:t>
            </a:r>
            <a:r>
              <a:rPr lang="en-IN" sz="3200" b="1" dirty="0" err="1" smtClean="0"/>
              <a:t>Monical</a:t>
            </a:r>
            <a:r>
              <a:rPr lang="en-IN" sz="3200" b="1" dirty="0" smtClean="0"/>
              <a:t> S. Lam, Ravi </a:t>
            </a:r>
            <a:r>
              <a:rPr lang="en-IN" sz="3200" b="1" dirty="0" err="1" smtClean="0"/>
              <a:t>Sethi</a:t>
            </a:r>
            <a:r>
              <a:rPr lang="en-IN" sz="3200" b="1" dirty="0" smtClean="0"/>
              <a:t>  Jeffery D. Ullman, 2nd Edition, Pearson, 2007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E5F56-4C49-4AD5-8536-D2293BBFC81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43AD733-2EE3-44A2-BF65-15EF6A80100F}" type="datetime2">
              <a:rPr lang="en-US" smtClean="0"/>
              <a:pPr/>
              <a:t>Thursday, September 30,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1E6F3-8793-48D4-AEFA-E57DA0132A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dirty="0" smtClean="0"/>
              <a:t>G.Srinivas</a:t>
            </a: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24364" y="214290"/>
            <a:ext cx="3357586" cy="571504"/>
          </a:xfrm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400" dirty="0" smtClean="0">
                <a:solidFill>
                  <a:srgbClr val="FF0000"/>
                </a:solidFill>
              </a:rPr>
              <a:t>Syllabus</a:t>
            </a:r>
            <a:endParaRPr kumimoji="0" lang="en-US" sz="440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5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Thursday, September 30,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09786" y="142852"/>
            <a:ext cx="6572296" cy="714380"/>
          </a:xfrm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400" dirty="0" smtClean="0">
                <a:solidFill>
                  <a:srgbClr val="FF0000"/>
                </a:solidFill>
              </a:rPr>
              <a:t>Structure of </a:t>
            </a:r>
            <a:r>
              <a:rPr lang="en-US" sz="4400" dirty="0" err="1" smtClean="0">
                <a:solidFill>
                  <a:srgbClr val="FF0000"/>
                </a:solidFill>
              </a:rPr>
              <a:t>Lex</a:t>
            </a:r>
            <a:r>
              <a:rPr lang="en-US" sz="4400" dirty="0" smtClean="0">
                <a:solidFill>
                  <a:srgbClr val="FF0000"/>
                </a:solidFill>
              </a:rPr>
              <a:t> Program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1095340" y="1857364"/>
            <a:ext cx="284898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declarations</a:t>
            </a:r>
          </a:p>
          <a:p>
            <a:r>
              <a:rPr lang="en-US" sz="2800" dirty="0"/>
              <a:t>%%</a:t>
            </a:r>
          </a:p>
          <a:p>
            <a:r>
              <a:rPr lang="en-US" sz="2800" dirty="0"/>
              <a:t>translation rules</a:t>
            </a:r>
          </a:p>
          <a:p>
            <a:r>
              <a:rPr lang="en-US" sz="2800" dirty="0"/>
              <a:t>%%</a:t>
            </a:r>
          </a:p>
          <a:p>
            <a:r>
              <a:rPr lang="en-US" sz="2800" dirty="0"/>
              <a:t>auxiliary functions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238612" y="2928934"/>
            <a:ext cx="1922462" cy="20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453190" y="2714620"/>
            <a:ext cx="3116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Pattern    {Action}</a:t>
            </a:r>
            <a:endParaRPr lang="en-US" sz="3200" dirty="0"/>
          </a:p>
        </p:txBody>
      </p:sp>
      <p:sp>
        <p:nvSpPr>
          <p:cNvPr id="24" name="Rectangle 23"/>
          <p:cNvSpPr/>
          <p:nvPr/>
        </p:nvSpPr>
        <p:spPr>
          <a:xfrm>
            <a:off x="523836" y="928670"/>
            <a:ext cx="85509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err="1" smtClean="0">
                <a:ea typeface="新細明體" pitchFamily="18" charset="-120"/>
              </a:rPr>
              <a:t>Lex</a:t>
            </a:r>
            <a:r>
              <a:rPr lang="en-US" altLang="zh-TW" sz="3600" dirty="0" smtClean="0">
                <a:ea typeface="新細明體" pitchFamily="18" charset="-120"/>
              </a:rPr>
              <a:t> Program is separated into </a:t>
            </a:r>
            <a:r>
              <a:rPr lang="en-US" altLang="zh-TW" sz="3600" dirty="0" smtClean="0">
                <a:solidFill>
                  <a:srgbClr val="FF0000"/>
                </a:solidFill>
                <a:ea typeface="新細明體" pitchFamily="18" charset="-120"/>
              </a:rPr>
              <a:t>three sections</a:t>
            </a:r>
            <a:r>
              <a:rPr lang="en-US" altLang="zh-TW" sz="3600" dirty="0" smtClean="0">
                <a:ea typeface="新細明體" pitchFamily="18" charset="-120"/>
              </a:rPr>
              <a:t>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5274" y="1142984"/>
            <a:ext cx="11430080" cy="492922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Declarations of ordinary C variables ,constants and Libraries. </a:t>
            </a:r>
          </a:p>
          <a:p>
            <a:pPr>
              <a:buNone/>
            </a:pPr>
            <a:r>
              <a:rPr lang="en-US" sz="3200" dirty="0" smtClean="0"/>
              <a:t> %{</a:t>
            </a:r>
          </a:p>
          <a:p>
            <a:pPr>
              <a:buNone/>
            </a:pPr>
            <a:r>
              <a:rPr lang="en-US" sz="3200" dirty="0" smtClean="0"/>
              <a:t>		 #include &lt;</a:t>
            </a:r>
            <a:r>
              <a:rPr lang="en-US" sz="3200" dirty="0" err="1" smtClean="0"/>
              <a:t>math.h</a:t>
            </a:r>
            <a:r>
              <a:rPr lang="en-US" sz="3200" dirty="0" smtClean="0"/>
              <a:t>&gt;</a:t>
            </a:r>
          </a:p>
          <a:p>
            <a:pPr>
              <a:buNone/>
            </a:pPr>
            <a:r>
              <a:rPr lang="en-US" sz="3200" dirty="0" smtClean="0"/>
              <a:t>		 #include &lt;</a:t>
            </a:r>
            <a:r>
              <a:rPr lang="en-US" sz="3200" dirty="0" err="1" smtClean="0"/>
              <a:t>stdio.h</a:t>
            </a:r>
            <a:r>
              <a:rPr lang="en-US" sz="3200" dirty="0" smtClean="0"/>
              <a:t>&gt;</a:t>
            </a:r>
          </a:p>
          <a:p>
            <a:pPr>
              <a:buNone/>
            </a:pPr>
            <a:r>
              <a:rPr lang="en-US" sz="3200" dirty="0" smtClean="0"/>
              <a:t>  		 #include &lt;</a:t>
            </a:r>
            <a:r>
              <a:rPr lang="en-US" sz="3200" dirty="0" err="1" smtClean="0"/>
              <a:t>stdlib.h</a:t>
            </a:r>
            <a:r>
              <a:rPr lang="en-US" sz="3200" dirty="0" smtClean="0"/>
              <a:t>&gt;</a:t>
            </a:r>
          </a:p>
          <a:p>
            <a:pPr>
              <a:buNone/>
            </a:pPr>
            <a:r>
              <a:rPr lang="en-US" sz="3200" dirty="0" smtClean="0"/>
              <a:t>		</a:t>
            </a:r>
            <a:r>
              <a:rPr lang="en-US" sz="3200" dirty="0" err="1" smtClean="0"/>
              <a:t>int</a:t>
            </a:r>
            <a:r>
              <a:rPr lang="en-US" sz="3200" dirty="0" smtClean="0"/>
              <a:t> count=0;</a:t>
            </a:r>
          </a:p>
          <a:p>
            <a:pPr>
              <a:buNone/>
            </a:pPr>
            <a:r>
              <a:rPr lang="en-US" sz="3200" dirty="0" smtClean="0"/>
              <a:t>%}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Thursday, September 30,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09786" y="214290"/>
            <a:ext cx="6643734" cy="714380"/>
          </a:xfrm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400" dirty="0" smtClean="0">
                <a:solidFill>
                  <a:srgbClr val="FF0000"/>
                </a:solidFill>
              </a:rPr>
              <a:t>Definitions or Declarations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Thursday, September 30,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95802" y="214290"/>
            <a:ext cx="4357718" cy="714380"/>
          </a:xfrm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400" dirty="0" smtClean="0">
                <a:solidFill>
                  <a:srgbClr val="FF0000"/>
                </a:solidFill>
              </a:rPr>
              <a:t>Translation Rules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0960" y="1071546"/>
            <a:ext cx="82868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The form of rules are:</a:t>
            </a:r>
          </a:p>
          <a:p>
            <a:endParaRPr lang="en-US" sz="3600" dirty="0" smtClean="0"/>
          </a:p>
          <a:p>
            <a:r>
              <a:rPr lang="en-US" sz="3600" dirty="0" smtClean="0"/>
              <a:t>             Pattern      { action }</a:t>
            </a:r>
          </a:p>
          <a:p>
            <a:endParaRPr lang="en-US" sz="3600" dirty="0" smtClean="0"/>
          </a:p>
          <a:p>
            <a:r>
              <a:rPr lang="en-US" sz="3600" dirty="0" smtClean="0"/>
              <a:t>			 P1      { action 1 }</a:t>
            </a:r>
          </a:p>
          <a:p>
            <a:r>
              <a:rPr lang="en-US" sz="3600" dirty="0" smtClean="0"/>
              <a:t>			 P2      { action 2 }</a:t>
            </a:r>
          </a:p>
          <a:p>
            <a:r>
              <a:rPr lang="en-US" sz="3600" dirty="0" smtClean="0"/>
              <a:t>					……</a:t>
            </a:r>
          </a:p>
          <a:p>
            <a:r>
              <a:rPr lang="en-US" sz="3600" dirty="0" smtClean="0"/>
              <a:t>			</a:t>
            </a:r>
            <a:r>
              <a:rPr lang="en-US" sz="3600" dirty="0" err="1" smtClean="0"/>
              <a:t>Pn</a:t>
            </a:r>
            <a:r>
              <a:rPr lang="en-US" sz="3600" dirty="0" smtClean="0"/>
              <a:t>      { action n}</a:t>
            </a:r>
          </a:p>
        </p:txBody>
      </p:sp>
      <p:sp>
        <p:nvSpPr>
          <p:cNvPr id="8" name="Rectangle 7"/>
          <p:cNvSpPr/>
          <p:nvPr/>
        </p:nvSpPr>
        <p:spPr>
          <a:xfrm>
            <a:off x="5619704" y="3571876"/>
            <a:ext cx="65722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Example: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[0-9]+              { return(Integer); } 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{DIGIT}+          { return(Integer); }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5274" y="1142984"/>
            <a:ext cx="11430080" cy="492922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 dirty="0" smtClean="0">
                <a:ea typeface="新細明體" pitchFamily="18" charset="-120"/>
              </a:rPr>
              <a:t>We can use your </a:t>
            </a:r>
            <a:r>
              <a:rPr lang="en-US" altLang="zh-TW" dirty="0" err="1" smtClean="0">
                <a:ea typeface="新細明體" pitchFamily="18" charset="-120"/>
              </a:rPr>
              <a:t>Lex</a:t>
            </a:r>
            <a:r>
              <a:rPr lang="en-US" altLang="zh-TW" dirty="0" smtClean="0">
                <a:ea typeface="新細明體" pitchFamily="18" charset="-120"/>
              </a:rPr>
              <a:t> routines in the same ways you use routines in other programming languages (Create functions, identifiers) .</a:t>
            </a:r>
          </a:p>
          <a:p>
            <a:pPr>
              <a:lnSpc>
                <a:spcPct val="80000"/>
              </a:lnSpc>
            </a:pPr>
            <a:endParaRPr lang="en-US" altLang="zh-TW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dirty="0" smtClean="0">
                <a:ea typeface="新細明體" pitchFamily="18" charset="-120"/>
              </a:rPr>
              <a:t>The section where </a:t>
            </a:r>
            <a:r>
              <a:rPr lang="en-US" altLang="zh-TW" dirty="0" smtClean="0">
                <a:solidFill>
                  <a:srgbClr val="FF9900"/>
                </a:solidFill>
                <a:ea typeface="新細明體" pitchFamily="18" charset="-120"/>
              </a:rPr>
              <a:t>main()</a:t>
            </a:r>
            <a:r>
              <a:rPr lang="en-US" altLang="zh-TW" dirty="0" smtClean="0">
                <a:ea typeface="新細明體" pitchFamily="18" charset="-120"/>
              </a:rPr>
              <a:t> is placed</a:t>
            </a:r>
          </a:p>
          <a:p>
            <a:pPr lvl="1"/>
            <a:endParaRPr lang="en-US" dirty="0" smtClean="0">
              <a:sym typeface="Symbol" pitchFamily="18" charset="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Thursday, September 30,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38348" y="285728"/>
            <a:ext cx="7000924" cy="714380"/>
          </a:xfrm>
          <a:prstGeom prst="rect">
            <a:avLst/>
          </a:prstGeom>
        </p:spPr>
        <p:txBody>
          <a:bodyPr/>
          <a:lstStyle/>
          <a:p>
            <a:pPr lvl="0" algn="ctr"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3600" dirty="0" err="1" smtClean="0">
                <a:solidFill>
                  <a:srgbClr val="FF0000"/>
                </a:solidFill>
              </a:rPr>
              <a:t>Auxillary</a:t>
            </a:r>
            <a:r>
              <a:rPr lang="en-US" sz="3600" dirty="0" smtClean="0">
                <a:solidFill>
                  <a:srgbClr val="FF0000"/>
                </a:solidFill>
              </a:rPr>
              <a:t> Functions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8084" y="1714488"/>
            <a:ext cx="5143536" cy="44291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%{</a:t>
            </a:r>
          </a:p>
          <a:p>
            <a:pPr>
              <a:buNone/>
            </a:pPr>
            <a:r>
              <a:rPr lang="en-US" sz="2400" dirty="0" smtClean="0"/>
              <a:t>		 #include&lt;</a:t>
            </a:r>
            <a:r>
              <a:rPr lang="en-US" sz="2400" dirty="0" err="1" smtClean="0"/>
              <a:t>stdio.h</a:t>
            </a:r>
            <a:r>
              <a:rPr lang="en-US" sz="2400" dirty="0" smtClean="0"/>
              <a:t>&gt;</a:t>
            </a:r>
          </a:p>
          <a:p>
            <a:pPr>
              <a:buNone/>
            </a:pPr>
            <a:r>
              <a:rPr lang="en-US" sz="2400" dirty="0" smtClean="0"/>
              <a:t>%}</a:t>
            </a:r>
          </a:p>
          <a:p>
            <a:pPr>
              <a:buNone/>
            </a:pPr>
            <a:r>
              <a:rPr lang="en-US" sz="2400" dirty="0" smtClean="0"/>
              <a:t>/* regular definitions*/</a:t>
            </a:r>
          </a:p>
          <a:p>
            <a:pPr>
              <a:buNone/>
            </a:pPr>
            <a:r>
              <a:rPr lang="en-US" sz="2400" dirty="0" err="1" smtClean="0"/>
              <a:t>delim</a:t>
            </a:r>
            <a:r>
              <a:rPr lang="en-US" sz="2400" dirty="0" smtClean="0"/>
              <a:t>		[  \t \n]</a:t>
            </a:r>
          </a:p>
          <a:p>
            <a:pPr>
              <a:buNone/>
            </a:pPr>
            <a:r>
              <a:rPr lang="en-US" sz="2400" dirty="0" err="1" smtClean="0"/>
              <a:t>ws</a:t>
            </a:r>
            <a:r>
              <a:rPr lang="en-US" sz="2400" dirty="0" smtClean="0"/>
              <a:t>		{</a:t>
            </a:r>
            <a:r>
              <a:rPr lang="en-US" sz="2400" dirty="0" err="1" smtClean="0"/>
              <a:t>delim</a:t>
            </a:r>
            <a:r>
              <a:rPr lang="en-US" sz="2400" dirty="0" smtClean="0"/>
              <a:t>}+</a:t>
            </a:r>
          </a:p>
          <a:p>
            <a:pPr>
              <a:buNone/>
            </a:pPr>
            <a:r>
              <a:rPr lang="en-US" sz="2400" dirty="0" smtClean="0"/>
              <a:t>letter		[A-</a:t>
            </a:r>
            <a:r>
              <a:rPr lang="en-US" sz="2400" dirty="0" err="1" smtClean="0"/>
              <a:t>Z|a</a:t>
            </a:r>
            <a:r>
              <a:rPr lang="en-US" sz="2400" dirty="0" smtClean="0"/>
              <a:t>-z]</a:t>
            </a:r>
          </a:p>
          <a:p>
            <a:pPr>
              <a:buNone/>
            </a:pPr>
            <a:r>
              <a:rPr lang="en-US" sz="2400" dirty="0" smtClean="0"/>
              <a:t>digit		[0-9]</a:t>
            </a:r>
          </a:p>
          <a:p>
            <a:pPr>
              <a:buNone/>
            </a:pPr>
            <a:r>
              <a:rPr lang="en-US" sz="2400" dirty="0" smtClean="0"/>
              <a:t>id		{letter}({letter}|{digit})*</a:t>
            </a:r>
          </a:p>
          <a:p>
            <a:pPr>
              <a:buNone/>
            </a:pPr>
            <a:r>
              <a:rPr lang="en-US" sz="2400" dirty="0" smtClean="0"/>
              <a:t>num		{digit}</a:t>
            </a:r>
            <a:r>
              <a:rPr lang="en-US" sz="2400" baseline="30000" dirty="0" smtClean="0"/>
              <a:t>+</a:t>
            </a: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Thursday, September 30,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dirty="0" smtClean="0"/>
              <a:t>G.Srinivas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09984" y="214290"/>
            <a:ext cx="2357454" cy="714380"/>
          </a:xfrm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3200" dirty="0" smtClean="0">
                <a:solidFill>
                  <a:srgbClr val="FF0000"/>
                </a:solidFill>
              </a:rPr>
              <a:t>Example 1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10248" y="128586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2800" dirty="0" smtClean="0"/>
              <a:t>%%</a:t>
            </a:r>
          </a:p>
          <a:p>
            <a:pPr>
              <a:buNone/>
            </a:pPr>
            <a:r>
              <a:rPr lang="en-US" sz="2800" dirty="0" smtClean="0"/>
              <a:t>        {</a:t>
            </a:r>
            <a:r>
              <a:rPr lang="en-US" sz="2800" dirty="0" err="1" smtClean="0"/>
              <a:t>ws</a:t>
            </a:r>
            <a:r>
              <a:rPr lang="en-US" sz="2800" dirty="0" smtClean="0"/>
              <a:t>}			{ }</a:t>
            </a:r>
          </a:p>
          <a:p>
            <a:pPr>
              <a:buNone/>
            </a:pPr>
            <a:r>
              <a:rPr lang="en-US" sz="2800" dirty="0" smtClean="0"/>
              <a:t>        if				{</a:t>
            </a:r>
            <a:r>
              <a:rPr lang="en-US" sz="2800" dirty="0" err="1" smtClean="0"/>
              <a:t>printf</a:t>
            </a:r>
            <a:r>
              <a:rPr lang="en-US" sz="2800" dirty="0" smtClean="0"/>
              <a:t>(“Keyword”);}</a:t>
            </a:r>
          </a:p>
          <a:p>
            <a:pPr>
              <a:buNone/>
            </a:pPr>
            <a:r>
              <a:rPr lang="en-US" sz="2800" dirty="0" smtClean="0"/>
              <a:t>        then			{</a:t>
            </a:r>
            <a:r>
              <a:rPr lang="en-US" sz="2800" dirty="0" err="1" smtClean="0"/>
              <a:t>printf</a:t>
            </a:r>
            <a:r>
              <a:rPr lang="en-US" sz="2800" dirty="0" smtClean="0"/>
              <a:t>(“Keyword”);}</a:t>
            </a:r>
          </a:p>
          <a:p>
            <a:pPr>
              <a:buNone/>
            </a:pPr>
            <a:r>
              <a:rPr lang="en-US" sz="2800" dirty="0" smtClean="0"/>
              <a:t>        else			{</a:t>
            </a:r>
            <a:r>
              <a:rPr lang="en-US" sz="2800" dirty="0" err="1" smtClean="0"/>
              <a:t>printf</a:t>
            </a:r>
            <a:r>
              <a:rPr lang="en-US" sz="2800" dirty="0" smtClean="0"/>
              <a:t>(“Keyword”);}</a:t>
            </a:r>
          </a:p>
          <a:p>
            <a:pPr>
              <a:buNone/>
            </a:pPr>
            <a:r>
              <a:rPr lang="en-US" sz="2800" dirty="0" smtClean="0"/>
              <a:t>        {id}			{</a:t>
            </a:r>
            <a:r>
              <a:rPr lang="en-US" sz="2800" dirty="0" err="1" smtClean="0"/>
              <a:t>printf</a:t>
            </a:r>
            <a:r>
              <a:rPr lang="en-US" sz="2800" dirty="0" smtClean="0"/>
              <a:t>(“Identifier”); }</a:t>
            </a:r>
          </a:p>
          <a:p>
            <a:pPr>
              <a:buNone/>
            </a:pPr>
            <a:r>
              <a:rPr lang="en-US" sz="2800" dirty="0" smtClean="0"/>
              <a:t>        {num}		{</a:t>
            </a:r>
            <a:r>
              <a:rPr lang="en-US" sz="2800" dirty="0" err="1" smtClean="0"/>
              <a:t>printf</a:t>
            </a:r>
            <a:r>
              <a:rPr lang="en-US" sz="2800" dirty="0" smtClean="0"/>
              <a:t>(“Number”);}</a:t>
            </a:r>
          </a:p>
          <a:p>
            <a:pPr>
              <a:buNone/>
            </a:pPr>
            <a:r>
              <a:rPr lang="en-US" sz="2800" dirty="0" smtClean="0"/>
              <a:t>{&lt;|&lt;=|&gt;|&gt;=|+}  {</a:t>
            </a:r>
            <a:r>
              <a:rPr lang="en-US" sz="2800" dirty="0" err="1" smtClean="0"/>
              <a:t>printf</a:t>
            </a:r>
            <a:r>
              <a:rPr lang="en-US" sz="2800" dirty="0" smtClean="0"/>
              <a:t>(“operators”);}</a:t>
            </a:r>
          </a:p>
          <a:p>
            <a:pPr>
              <a:buNone/>
            </a:pPr>
            <a:r>
              <a:rPr lang="en-US" sz="2800" dirty="0" smtClean="0"/>
              <a:t>%%</a:t>
            </a:r>
          </a:p>
        </p:txBody>
      </p:sp>
      <p:sp>
        <p:nvSpPr>
          <p:cNvPr id="7" name="Rectangle 6"/>
          <p:cNvSpPr/>
          <p:nvPr/>
        </p:nvSpPr>
        <p:spPr>
          <a:xfrm>
            <a:off x="5810248" y="5128296"/>
            <a:ext cx="6096000" cy="17297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main()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 dirty="0" smtClean="0"/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 dirty="0" smtClean="0"/>
              <a:t>	</a:t>
            </a:r>
            <a:r>
              <a:rPr lang="en-US" altLang="zh-TW" sz="2800" dirty="0" err="1" smtClean="0"/>
              <a:t>yylex</a:t>
            </a:r>
            <a:r>
              <a:rPr lang="en-US" altLang="zh-TW" sz="2800" dirty="0" smtClean="0"/>
              <a:t>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 dirty="0" smtClean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52398" y="857232"/>
            <a:ext cx="105013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Lex</a:t>
            </a:r>
            <a:r>
              <a:rPr lang="en-US" sz="2400" dirty="0" smtClean="0">
                <a:solidFill>
                  <a:srgbClr val="FF0000"/>
                </a:solidFill>
              </a:rPr>
              <a:t> program to recognize white  spaces, identifier, keywords, number, operators in </a:t>
            </a:r>
            <a:r>
              <a:rPr lang="en-US" sz="2400" smtClean="0">
                <a:solidFill>
                  <a:srgbClr val="FF0000"/>
                </a:solidFill>
              </a:rPr>
              <a:t>a program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Thursday, September 30,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67240" y="285728"/>
            <a:ext cx="2428892" cy="714380"/>
          </a:xfrm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3600" dirty="0" smtClean="0">
                <a:solidFill>
                  <a:srgbClr val="FF0000"/>
                </a:solidFill>
              </a:rPr>
              <a:t>Example 2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81158" y="1142984"/>
            <a:ext cx="87154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%{</a:t>
            </a:r>
          </a:p>
          <a:p>
            <a:r>
              <a:rPr lang="en-US" sz="2400" dirty="0" smtClean="0"/>
              <a:t>	#include&lt;</a:t>
            </a:r>
            <a:r>
              <a:rPr lang="en-US" sz="2400" dirty="0" err="1" smtClean="0"/>
              <a:t>stdio.h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numWords</a:t>
            </a:r>
            <a:r>
              <a:rPr lang="en-US" sz="2400" dirty="0" smtClean="0"/>
              <a:t> = 0, </a:t>
            </a:r>
            <a:r>
              <a:rPr lang="en-US" sz="2400" dirty="0" err="1" smtClean="0"/>
              <a:t>numLines</a:t>
            </a:r>
            <a:r>
              <a:rPr lang="en-US" sz="2400" dirty="0" smtClean="0"/>
              <a:t> = 0;</a:t>
            </a:r>
          </a:p>
          <a:p>
            <a:r>
              <a:rPr lang="en-US" sz="2400" dirty="0" smtClean="0"/>
              <a:t>%}</a:t>
            </a:r>
          </a:p>
          <a:p>
            <a:endParaRPr lang="en-US" sz="2400" dirty="0" smtClean="0"/>
          </a:p>
          <a:p>
            <a:r>
              <a:rPr lang="en-US" sz="2400" dirty="0" smtClean="0"/>
              <a:t>%%</a:t>
            </a:r>
          </a:p>
          <a:p>
            <a:r>
              <a:rPr lang="en-US" sz="2400" dirty="0" smtClean="0"/>
              <a:t>        \n                     {</a:t>
            </a:r>
            <a:r>
              <a:rPr lang="en-US" sz="2400" dirty="0" err="1" smtClean="0"/>
              <a:t>numLines</a:t>
            </a:r>
            <a:r>
              <a:rPr lang="en-US" sz="2400" dirty="0" smtClean="0"/>
              <a:t>++;}</a:t>
            </a:r>
          </a:p>
          <a:p>
            <a:r>
              <a:rPr lang="en-US" sz="2400" dirty="0" smtClean="0"/>
              <a:t>         [  \t \n]           {</a:t>
            </a:r>
            <a:r>
              <a:rPr lang="en-US" sz="2400" dirty="0" err="1" smtClean="0"/>
              <a:t>numWords</a:t>
            </a:r>
            <a:r>
              <a:rPr lang="en-US" sz="2400" dirty="0" smtClean="0"/>
              <a:t>++;}</a:t>
            </a:r>
          </a:p>
          <a:p>
            <a:r>
              <a:rPr lang="en-US" sz="2400" dirty="0" smtClean="0"/>
              <a:t>%%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main() 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yylex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("%d\</a:t>
            </a:r>
            <a:r>
              <a:rPr lang="en-US" sz="2400" dirty="0" err="1" smtClean="0"/>
              <a:t>t%d</a:t>
            </a:r>
            <a:r>
              <a:rPr lang="en-US" sz="2400" dirty="0" smtClean="0"/>
              <a:t>\n", </a:t>
            </a:r>
            <a:r>
              <a:rPr lang="en-US" sz="2400" dirty="0" err="1" smtClean="0"/>
              <a:t>numWords</a:t>
            </a:r>
            <a:r>
              <a:rPr lang="en-US" sz="2400" dirty="0" smtClean="0"/>
              <a:t>, </a:t>
            </a:r>
            <a:r>
              <a:rPr lang="en-US" sz="2400" dirty="0" err="1" smtClean="0"/>
              <a:t>numLines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2398" y="857232"/>
            <a:ext cx="105013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Lex</a:t>
            </a:r>
            <a:r>
              <a:rPr lang="en-US" sz="2400" dirty="0" smtClean="0">
                <a:solidFill>
                  <a:srgbClr val="FF0000"/>
                </a:solidFill>
              </a:rPr>
              <a:t> program to count number of lines and words in a given program.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Thursday, September 30,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95802" y="2285992"/>
            <a:ext cx="2643206" cy="1928826"/>
          </a:xfrm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sz="8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j-ea"/>
                <a:cs typeface="+mj-cs"/>
              </a:rPr>
              <a:t>END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49625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E5F56-4C49-4AD5-8536-D2293BBFC81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43AD733-2EE3-44A2-BF65-15EF6A80100F}" type="datetime2">
              <a:rPr lang="en-US" smtClean="0"/>
              <a:pPr/>
              <a:t>Thursday, September 30,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1E6F3-8793-48D4-AEFA-E57DA0132A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dirty="0" smtClean="0"/>
              <a:t>G.Srinivas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16" y="357166"/>
            <a:ext cx="8286808" cy="600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55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09588" y="1071546"/>
            <a:ext cx="10787138" cy="4643470"/>
          </a:xfrm>
        </p:spPr>
        <p:txBody>
          <a:bodyPr>
            <a:normAutofit/>
          </a:bodyPr>
          <a:lstStyle/>
          <a:p>
            <a:pPr marL="571500" indent="-571500">
              <a:lnSpc>
                <a:spcPct val="115000"/>
              </a:lnSpc>
              <a:spcBef>
                <a:spcPct val="40000"/>
              </a:spcBef>
            </a:pPr>
            <a:r>
              <a:rPr lang="en-US" sz="3200" dirty="0" smtClean="0"/>
              <a:t>	Low Level Language</a:t>
            </a:r>
            <a:endParaRPr lang="en-US" sz="3200" dirty="0"/>
          </a:p>
          <a:p>
            <a:pPr marL="571500" indent="-571500">
              <a:lnSpc>
                <a:spcPct val="115000"/>
              </a:lnSpc>
              <a:spcBef>
                <a:spcPct val="40000"/>
              </a:spcBef>
              <a:buNone/>
            </a:pPr>
            <a:r>
              <a:rPr lang="en-US" sz="3200" dirty="0" smtClean="0"/>
              <a:t>					-Machine Language</a:t>
            </a:r>
          </a:p>
          <a:p>
            <a:pPr marL="571500" indent="-571500">
              <a:lnSpc>
                <a:spcPct val="115000"/>
              </a:lnSpc>
              <a:spcBef>
                <a:spcPct val="40000"/>
              </a:spcBef>
              <a:buNone/>
            </a:pPr>
            <a:r>
              <a:rPr lang="en-US" sz="3200" dirty="0" smtClean="0"/>
              <a:t>					-Assembly Language</a:t>
            </a:r>
          </a:p>
          <a:p>
            <a:pPr marL="571500" indent="-571500">
              <a:lnSpc>
                <a:spcPct val="115000"/>
              </a:lnSpc>
              <a:spcBef>
                <a:spcPct val="40000"/>
              </a:spcBef>
            </a:pPr>
            <a:r>
              <a:rPr lang="en-US" sz="3200" dirty="0" smtClean="0"/>
              <a:t>	High Level Language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E5F56-4C49-4AD5-8536-D2293BBFC81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43AD733-2EE3-44A2-BF65-15EF6A80100F}" type="datetime2">
              <a:rPr lang="en-US" smtClean="0"/>
              <a:pPr/>
              <a:t>Thursday, September 30,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1E6F3-8793-48D4-AEFA-E57DA0132A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dirty="0" smtClean="0"/>
              <a:t>G.Srinivas</a:t>
            </a: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452926" y="214290"/>
            <a:ext cx="3357586" cy="571504"/>
          </a:xfrm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400" dirty="0" smtClean="0">
                <a:solidFill>
                  <a:srgbClr val="FF0000"/>
                </a:solidFill>
              </a:rPr>
              <a:t>Languages</a:t>
            </a:r>
            <a:endParaRPr kumimoji="0" lang="en-US" sz="440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5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09588" y="1071546"/>
            <a:ext cx="10787138" cy="5143536"/>
          </a:xfrm>
        </p:spPr>
        <p:txBody>
          <a:bodyPr>
            <a:normAutofit/>
          </a:bodyPr>
          <a:lstStyle/>
          <a:p>
            <a:pPr marL="571500" indent="-571500">
              <a:lnSpc>
                <a:spcPct val="115000"/>
              </a:lnSpc>
              <a:spcBef>
                <a:spcPct val="40000"/>
              </a:spcBef>
            </a:pPr>
            <a:r>
              <a:rPr lang="en-US" sz="3200" dirty="0" smtClean="0"/>
              <a:t>Translates a program written in one (Source) language to its equivalent program in other (Target) language. </a:t>
            </a:r>
          </a:p>
          <a:p>
            <a:pPr marL="571500" indent="-571500">
              <a:lnSpc>
                <a:spcPct val="115000"/>
              </a:lnSpc>
              <a:spcBef>
                <a:spcPct val="40000"/>
              </a:spcBef>
            </a:pPr>
            <a:r>
              <a:rPr lang="en-US" sz="3200" dirty="0" smtClean="0"/>
              <a:t>The Source program is a high level language where as the Target language can be any thing from the machine language of a target machine. 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E5F56-4C49-4AD5-8536-D2293BBFC81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43AD733-2EE3-44A2-BF65-15EF6A80100F}" type="datetime2">
              <a:rPr lang="en-US" smtClean="0"/>
              <a:pPr/>
              <a:t>Thursday, September 30,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1E6F3-8793-48D4-AEFA-E57DA0132A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dirty="0" smtClean="0"/>
              <a:t>G.Srinivas</a:t>
            </a: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667108" y="285728"/>
            <a:ext cx="5143536" cy="571504"/>
          </a:xfrm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400" dirty="0" smtClean="0">
                <a:solidFill>
                  <a:srgbClr val="FF0000"/>
                </a:solidFill>
              </a:rPr>
              <a:t>Language Translator </a:t>
            </a:r>
            <a:endParaRPr kumimoji="0" lang="en-US" sz="440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5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spcBef>
                <a:spcPct val="25000"/>
              </a:spcBef>
              <a:spcAft>
                <a:spcPct val="25000"/>
              </a:spcAft>
            </a:pPr>
            <a:r>
              <a:rPr lang="en-US" sz="3200" b="1" dirty="0" smtClean="0"/>
              <a:t>Assembler</a:t>
            </a:r>
          </a:p>
          <a:p>
            <a:pPr marL="571500" indent="-571500">
              <a:spcBef>
                <a:spcPct val="25000"/>
              </a:spcBef>
              <a:spcAft>
                <a:spcPct val="25000"/>
              </a:spcAft>
            </a:pPr>
            <a:endParaRPr lang="en-US" sz="3200" b="1" dirty="0" smtClean="0"/>
          </a:p>
          <a:p>
            <a:pPr marL="571500" indent="-571500">
              <a:spcBef>
                <a:spcPct val="25000"/>
              </a:spcBef>
              <a:spcAft>
                <a:spcPct val="25000"/>
              </a:spcAft>
            </a:pPr>
            <a:r>
              <a:rPr lang="en-US" sz="3200" b="1" dirty="0" smtClean="0"/>
              <a:t>Compiler</a:t>
            </a:r>
            <a:endParaRPr lang="en-US" b="1" dirty="0" smtClean="0"/>
          </a:p>
          <a:p>
            <a:pPr marL="571500" indent="-571500">
              <a:spcBef>
                <a:spcPct val="25000"/>
              </a:spcBef>
              <a:spcAft>
                <a:spcPct val="25000"/>
              </a:spcAft>
            </a:pPr>
            <a:endParaRPr lang="en-US" sz="3200" b="1" dirty="0" smtClean="0"/>
          </a:p>
          <a:p>
            <a:pPr marL="571500" indent="-571500">
              <a:spcBef>
                <a:spcPct val="25000"/>
              </a:spcBef>
              <a:spcAft>
                <a:spcPct val="25000"/>
              </a:spcAft>
            </a:pPr>
            <a:r>
              <a:rPr lang="en-US" sz="3200" b="1" dirty="0" smtClean="0"/>
              <a:t>Interpreter</a:t>
            </a:r>
            <a:endParaRPr lang="en-US" sz="2800" dirty="0" smtClean="0">
              <a:sym typeface="Symbol" pitchFamily="18" charset="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Thursday, September 30,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38678" y="214290"/>
            <a:ext cx="2857520" cy="714380"/>
          </a:xfrm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400" dirty="0" smtClean="0">
                <a:solidFill>
                  <a:srgbClr val="FF0000"/>
                </a:solidFill>
              </a:rPr>
              <a:t>Translators</a:t>
            </a:r>
            <a:endParaRPr kumimoji="0" lang="en-US" sz="44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Thursday, September 30,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398" y="1643050"/>
            <a:ext cx="721042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1884" y="1785926"/>
            <a:ext cx="481011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2464" y="4857760"/>
            <a:ext cx="61531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1023902" y="785794"/>
            <a:ext cx="22589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spcBef>
                <a:spcPct val="25000"/>
              </a:spcBef>
              <a:spcAft>
                <a:spcPct val="25000"/>
              </a:spcAft>
            </a:pPr>
            <a:r>
              <a:rPr lang="en-US" sz="4000" b="1" dirty="0" smtClean="0">
                <a:solidFill>
                  <a:srgbClr val="FF0000"/>
                </a:solidFill>
              </a:rPr>
              <a:t>Compiler: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52464" y="4000504"/>
            <a:ext cx="21687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spcBef>
                <a:spcPct val="25000"/>
              </a:spcBef>
              <a:spcAft>
                <a:spcPct val="25000"/>
              </a:spcAft>
            </a:pPr>
            <a:r>
              <a:rPr lang="en-US" sz="3200" b="1" dirty="0" smtClean="0">
                <a:solidFill>
                  <a:srgbClr val="FF0000"/>
                </a:solidFill>
              </a:rPr>
              <a:t>Interpreter:</a:t>
            </a:r>
            <a:endParaRPr lang="en-US" sz="3200" dirty="0" smtClean="0">
              <a:solidFill>
                <a:srgbClr val="FF0000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2642</TotalTime>
  <Words>1404</Words>
  <Application>Microsoft Office PowerPoint</Application>
  <PresentationFormat>Widescreen</PresentationFormat>
  <Paragraphs>479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9" baseType="lpstr">
      <vt:lpstr>Arial</vt:lpstr>
      <vt:lpstr>Arial Unicode MS</vt:lpstr>
      <vt:lpstr>Britannic Bold</vt:lpstr>
      <vt:lpstr>Calibri</vt:lpstr>
      <vt:lpstr>Calibri Light</vt:lpstr>
      <vt:lpstr>Cordia New</vt:lpstr>
      <vt:lpstr>Eras Bold ITC</vt:lpstr>
      <vt:lpstr>MS Mincho</vt:lpstr>
      <vt:lpstr>新細明體</vt:lpstr>
      <vt:lpstr>Symbol</vt:lpstr>
      <vt:lpstr>Times New Roman</vt:lpstr>
      <vt:lpstr>Wingdings 2</vt:lpstr>
      <vt:lpstr>Office Theme</vt:lpstr>
      <vt:lpstr>         COMPILER DESIGN  By   G. Srinivas Dept of Information Technology Aditya Engineering College(A) Surampalem.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Srinivas</cp:lastModifiedBy>
  <cp:revision>406</cp:revision>
  <dcterms:created xsi:type="dcterms:W3CDTF">2019-12-14T03:50:52Z</dcterms:created>
  <dcterms:modified xsi:type="dcterms:W3CDTF">2021-09-30T04:21:50Z</dcterms:modified>
</cp:coreProperties>
</file>