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2"/>
  </p:notesMasterIdLst>
  <p:sldIdLst>
    <p:sldId id="256" r:id="rId2"/>
    <p:sldId id="517" r:id="rId3"/>
    <p:sldId id="518" r:id="rId4"/>
    <p:sldId id="519" r:id="rId5"/>
    <p:sldId id="520" r:id="rId6"/>
    <p:sldId id="521" r:id="rId7"/>
    <p:sldId id="522" r:id="rId8"/>
    <p:sldId id="535" r:id="rId9"/>
    <p:sldId id="523" r:id="rId10"/>
    <p:sldId id="524" r:id="rId11"/>
    <p:sldId id="536" r:id="rId12"/>
    <p:sldId id="537" r:id="rId13"/>
    <p:sldId id="525" r:id="rId14"/>
    <p:sldId id="527" r:id="rId15"/>
    <p:sldId id="528" r:id="rId16"/>
    <p:sldId id="529" r:id="rId17"/>
    <p:sldId id="530" r:id="rId18"/>
    <p:sldId id="538" r:id="rId19"/>
    <p:sldId id="539" r:id="rId20"/>
    <p:sldId id="540" r:id="rId21"/>
    <p:sldId id="531" r:id="rId22"/>
    <p:sldId id="533" r:id="rId23"/>
    <p:sldId id="541" r:id="rId24"/>
    <p:sldId id="534" r:id="rId25"/>
    <p:sldId id="450" r:id="rId26"/>
    <p:sldId id="542" r:id="rId27"/>
    <p:sldId id="543" r:id="rId28"/>
    <p:sldId id="544" r:id="rId29"/>
    <p:sldId id="452" r:id="rId30"/>
    <p:sldId id="546" r:id="rId31"/>
    <p:sldId id="547" r:id="rId32"/>
    <p:sldId id="548" r:id="rId33"/>
    <p:sldId id="550" r:id="rId34"/>
    <p:sldId id="453" r:id="rId35"/>
    <p:sldId id="549" r:id="rId36"/>
    <p:sldId id="454" r:id="rId37"/>
    <p:sldId id="553" r:id="rId38"/>
    <p:sldId id="552" r:id="rId39"/>
    <p:sldId id="545" r:id="rId40"/>
    <p:sldId id="455" r:id="rId41"/>
    <p:sldId id="554" r:id="rId42"/>
    <p:sldId id="555" r:id="rId43"/>
    <p:sldId id="565" r:id="rId44"/>
    <p:sldId id="557" r:id="rId45"/>
    <p:sldId id="559" r:id="rId46"/>
    <p:sldId id="568" r:id="rId47"/>
    <p:sldId id="563" r:id="rId48"/>
    <p:sldId id="564" r:id="rId49"/>
    <p:sldId id="560" r:id="rId50"/>
    <p:sldId id="561" r:id="rId51"/>
    <p:sldId id="569" r:id="rId52"/>
    <p:sldId id="570" r:id="rId53"/>
    <p:sldId id="571" r:id="rId54"/>
    <p:sldId id="573" r:id="rId55"/>
    <p:sldId id="574" r:id="rId56"/>
    <p:sldId id="583" r:id="rId57"/>
    <p:sldId id="584" r:id="rId58"/>
    <p:sldId id="456" r:id="rId59"/>
    <p:sldId id="457" r:id="rId60"/>
    <p:sldId id="458" r:id="rId61"/>
    <p:sldId id="461" r:id="rId62"/>
    <p:sldId id="575" r:id="rId63"/>
    <p:sldId id="562" r:id="rId64"/>
    <p:sldId id="469" r:id="rId65"/>
    <p:sldId id="470" r:id="rId66"/>
    <p:sldId id="471" r:id="rId67"/>
    <p:sldId id="576" r:id="rId68"/>
    <p:sldId id="578" r:id="rId69"/>
    <p:sldId id="579" r:id="rId70"/>
    <p:sldId id="580" r:id="rId71"/>
    <p:sldId id="581" r:id="rId72"/>
    <p:sldId id="582" r:id="rId73"/>
    <p:sldId id="585" r:id="rId74"/>
    <p:sldId id="586" r:id="rId75"/>
    <p:sldId id="587" r:id="rId76"/>
    <p:sldId id="590" r:id="rId77"/>
    <p:sldId id="589" r:id="rId78"/>
    <p:sldId id="566" r:id="rId79"/>
    <p:sldId id="567" r:id="rId80"/>
    <p:sldId id="431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</a:t>
            </a:r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2" y="116632"/>
            <a:ext cx="157822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13D9-F13B-41C9-9277-FEF2202996AC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1148-8043-452A-8276-9A1549EAA265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35D3-F611-4213-8518-88F7C7439448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 txBox="1">
            <a:spLocks/>
          </p:cNvSpPr>
          <p:nvPr userDrawn="1"/>
        </p:nvSpPr>
        <p:spPr>
          <a:xfrm>
            <a:off x="8953520" y="6286520"/>
            <a:ext cx="250033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2A3C7-BFED-4FAE-B8A4-551B28051951}" type="datetime2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Friday, October 22, 2021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 txBox="1">
            <a:spLocks/>
          </p:cNvSpPr>
          <p:nvPr userDrawn="1"/>
        </p:nvSpPr>
        <p:spPr>
          <a:xfrm>
            <a:off x="4138618" y="628652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G.Srinivas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</a:t>
            </a:r>
            <a:r>
              <a:rPr lang="sv-SE" baseline="0" dirty="0" smtClean="0"/>
              <a:t> Design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953520" y="6286520"/>
            <a:ext cx="250033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20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Compiler</a:t>
            </a:r>
            <a:r>
              <a:rPr lang="sv-SE" baseline="0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617-3EDA-4243-A53C-612F6A2F5CD7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0A5-ABC6-46D3-A99E-54007A7FC121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5EF6-E445-49E6-81F1-1A21FA49D422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3C4B-F047-4493-AFC0-6759EF3FDDA3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AAA-856E-42DE-9081-A02CF3BA159A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EEC4-B63A-4002-B40B-D4407F0DD878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219B-6658-4B1F-AA21-F03A8A463432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01FA-E462-46BC-886E-3878FD420115}" type="datetime2">
              <a:rPr lang="en-US" smtClean="0"/>
              <a:pPr/>
              <a:t>Friday, October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P.L.P.Bharati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2282911-4A61-4A42-8E73-D723BEBE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902" y="2643182"/>
            <a:ext cx="9541060" cy="9303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Unit-II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Parser</a:t>
            </a:r>
            <a:endParaRPr lang="en-IN" b="1" dirty="0">
              <a:solidFill>
                <a:srgbClr val="FF0000"/>
              </a:solidFill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9918" y="357166"/>
            <a:ext cx="46288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Ambiguous Grammar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1" name="Content Placeholder 49"/>
          <p:cNvSpPr>
            <a:spLocks noGrp="1"/>
          </p:cNvSpPr>
          <p:nvPr>
            <p:ph idx="1"/>
          </p:nvPr>
        </p:nvSpPr>
        <p:spPr>
          <a:xfrm>
            <a:off x="1238216" y="1857364"/>
            <a:ext cx="8229600" cy="4389437"/>
          </a:xfrm>
        </p:spPr>
        <p:txBody>
          <a:bodyPr/>
          <a:lstStyle/>
          <a:p>
            <a:r>
              <a:rPr lang="en-US" dirty="0" smtClean="0"/>
              <a:t>For some strings there exist more than one parse tree</a:t>
            </a:r>
          </a:p>
          <a:p>
            <a:r>
              <a:rPr lang="en-US" dirty="0" smtClean="0"/>
              <a:t>Or more than one leftmost derivation</a:t>
            </a:r>
          </a:p>
          <a:p>
            <a:r>
              <a:rPr lang="en-US" dirty="0" smtClean="0"/>
              <a:t>Or more than one rightmost derivation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9588" y="928670"/>
            <a:ext cx="10515600" cy="142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E </a:t>
            </a:r>
            <a:r>
              <a:rPr lang="en-US" dirty="0" smtClean="0">
                <a:sym typeface="Symbol" pitchFamily="18" charset="2"/>
              </a:rPr>
              <a:t>  E + E |  E * E | id ,    string is: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id + id * 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9918" y="285728"/>
            <a:ext cx="46288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Ambiguous Grammar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6712" y="2285992"/>
            <a:ext cx="38719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E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smtClean="0">
                <a:sym typeface="Symbol" pitchFamily="18" charset="2"/>
              </a:rPr>
              <a:t>E+E</a:t>
            </a:r>
          </a:p>
          <a:p>
            <a:r>
              <a:rPr lang="en-US" sz="2400" dirty="0" smtClean="0">
                <a:sym typeface="Symbol" pitchFamily="18" charset="2"/>
              </a:rPr>
              <a:t> 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id+E</a:t>
            </a:r>
            <a:r>
              <a:rPr lang="en-US" sz="2400" dirty="0">
                <a:sym typeface="Symbol" pitchFamily="18" charset="2"/>
              </a:rPr>
              <a:t> </a:t>
            </a:r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    </a:t>
            </a:r>
            <a:r>
              <a:rPr lang="en-US" sz="2400" dirty="0" err="1">
                <a:sym typeface="Symbol" pitchFamily="18" charset="2"/>
              </a:rPr>
              <a:t>id+E</a:t>
            </a:r>
            <a:r>
              <a:rPr lang="en-US" sz="2400" dirty="0">
                <a:sym typeface="Symbol" pitchFamily="18" charset="2"/>
              </a:rPr>
              <a:t>*E </a:t>
            </a:r>
          </a:p>
          <a:p>
            <a:r>
              <a:rPr lang="en-US" sz="2400" dirty="0">
                <a:sym typeface="Symbol" pitchFamily="18" charset="2"/>
              </a:rPr>
              <a:t>     </a:t>
            </a:r>
            <a:r>
              <a:rPr lang="en-US" sz="2400" dirty="0" err="1">
                <a:sym typeface="Symbol" pitchFamily="18" charset="2"/>
              </a:rPr>
              <a:t>id+id</a:t>
            </a:r>
            <a:r>
              <a:rPr lang="en-US" sz="2400" dirty="0">
                <a:sym typeface="Symbol" pitchFamily="18" charset="2"/>
              </a:rPr>
              <a:t>*E </a:t>
            </a:r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   </a:t>
            </a:r>
            <a:r>
              <a:rPr lang="en-US" sz="2400" dirty="0" err="1">
                <a:sym typeface="Symbol" pitchFamily="18" charset="2"/>
              </a:rPr>
              <a:t>id+id</a:t>
            </a:r>
            <a:r>
              <a:rPr lang="en-US" sz="2400" dirty="0">
                <a:sym typeface="Symbol" pitchFamily="18" charset="2"/>
              </a:rPr>
              <a:t>*id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10116" y="2285992"/>
            <a:ext cx="175560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ym typeface="Symbol" pitchFamily="18" charset="2"/>
              </a:rPr>
              <a:t>E  E*E </a:t>
            </a:r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    </a:t>
            </a:r>
            <a:r>
              <a:rPr lang="en-US" sz="2400" dirty="0">
                <a:sym typeface="Symbol" pitchFamily="18" charset="2"/>
              </a:rPr>
              <a:t>E+E*E </a:t>
            </a:r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    </a:t>
            </a:r>
            <a:r>
              <a:rPr lang="en-US" sz="2400" dirty="0" err="1">
                <a:sym typeface="Symbol" pitchFamily="18" charset="2"/>
              </a:rPr>
              <a:t>id+E</a:t>
            </a:r>
            <a:r>
              <a:rPr lang="en-US" sz="2400" dirty="0">
                <a:sym typeface="Symbol" pitchFamily="18" charset="2"/>
              </a:rPr>
              <a:t>*E </a:t>
            </a:r>
          </a:p>
          <a:p>
            <a:r>
              <a:rPr lang="en-US" sz="2400" dirty="0">
                <a:sym typeface="Symbol" pitchFamily="18" charset="2"/>
              </a:rPr>
              <a:t> 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 smtClean="0">
                <a:sym typeface="Symbol" pitchFamily="18" charset="2"/>
              </a:rPr>
              <a:t>id+id</a:t>
            </a:r>
            <a:r>
              <a:rPr lang="en-US" sz="2400" dirty="0" smtClean="0">
                <a:sym typeface="Symbol" pitchFamily="18" charset="2"/>
              </a:rPr>
              <a:t>*E</a:t>
            </a:r>
          </a:p>
          <a:p>
            <a:r>
              <a:rPr lang="en-US" sz="2400" dirty="0" smtClean="0">
                <a:sym typeface="Symbol" pitchFamily="18" charset="2"/>
              </a:rPr>
              <a:t> 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id+id</a:t>
            </a:r>
            <a:r>
              <a:rPr lang="en-US" sz="2400" dirty="0">
                <a:sym typeface="Symbol" pitchFamily="18" charset="2"/>
              </a:rPr>
              <a:t>*id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5167306" y="4500570"/>
            <a:ext cx="1638300" cy="1784350"/>
            <a:chOff x="4128" y="2640"/>
            <a:chExt cx="1032" cy="1124"/>
          </a:xfrm>
        </p:grpSpPr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4704" y="326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4704" y="350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sp>
          <p:nvSpPr>
            <p:cNvPr id="11" name="Line 3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45"/>
            <p:cNvSpPr txBox="1">
              <a:spLocks noChangeArrowheads="1"/>
            </p:cNvSpPr>
            <p:nvPr/>
          </p:nvSpPr>
          <p:spPr bwMode="auto">
            <a:xfrm>
              <a:off x="4128" y="326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4416" y="3264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4128" y="3552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sp>
          <p:nvSpPr>
            <p:cNvPr id="16" name="Text Box 55"/>
            <p:cNvSpPr txBox="1">
              <a:spLocks noChangeArrowheads="1"/>
            </p:cNvSpPr>
            <p:nvPr/>
          </p:nvSpPr>
          <p:spPr bwMode="auto">
            <a:xfrm>
              <a:off x="4944" y="326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grpSp>
          <p:nvGrpSpPr>
            <p:cNvPr id="17" name="Group 57"/>
            <p:cNvGrpSpPr>
              <a:grpSpLocks/>
            </p:cNvGrpSpPr>
            <p:nvPr/>
          </p:nvGrpSpPr>
          <p:grpSpPr bwMode="auto">
            <a:xfrm>
              <a:off x="4224" y="2640"/>
              <a:ext cx="914" cy="672"/>
              <a:chOff x="4128" y="2544"/>
              <a:chExt cx="914" cy="672"/>
            </a:xfrm>
          </p:grpSpPr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59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60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61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</a:t>
                </a:r>
              </a:p>
            </p:txBody>
          </p:sp>
          <p:sp>
            <p:nvSpPr>
              <p:cNvPr id="22" name="Line 62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6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</a:t>
                </a:r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66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*</a:t>
                </a:r>
              </a:p>
            </p:txBody>
          </p:sp>
          <p:sp>
            <p:nvSpPr>
              <p:cNvPr id="27" name="Text Box 67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</a:t>
                </a:r>
              </a:p>
            </p:txBody>
          </p:sp>
          <p:sp>
            <p:nvSpPr>
              <p:cNvPr id="28" name="Line 68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72"/>
          <p:cNvGrpSpPr>
            <a:grpSpLocks/>
          </p:cNvGrpSpPr>
          <p:nvPr/>
        </p:nvGrpSpPr>
        <p:grpSpPr bwMode="auto">
          <a:xfrm>
            <a:off x="952464" y="4500570"/>
            <a:ext cx="1714500" cy="1784350"/>
            <a:chOff x="3552" y="1104"/>
            <a:chExt cx="1080" cy="1124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4128" y="168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3840" y="110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3552" y="139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3840" y="1392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52" y="168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3888" y="172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4128" y="139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4128" y="16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*</a:t>
              </a: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4416" y="172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70"/>
            <p:cNvSpPr txBox="1">
              <a:spLocks noChangeArrowheads="1"/>
            </p:cNvSpPr>
            <p:nvPr/>
          </p:nvSpPr>
          <p:spPr bwMode="auto">
            <a:xfrm>
              <a:off x="3888" y="2016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sp>
          <p:nvSpPr>
            <p:cNvPr id="49" name="Text Box 71"/>
            <p:cNvSpPr txBox="1">
              <a:spLocks noChangeArrowheads="1"/>
            </p:cNvSpPr>
            <p:nvPr/>
          </p:nvSpPr>
          <p:spPr bwMode="auto">
            <a:xfrm>
              <a:off x="4416" y="2016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398" y="1000108"/>
            <a:ext cx="10620491" cy="714380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5000" dirty="0" smtClean="0">
                <a:sym typeface="Symbol" pitchFamily="18" charset="2"/>
              </a:rPr>
              <a:t>Show that the following grammar is ambiguous</a:t>
            </a:r>
          </a:p>
          <a:p>
            <a:pPr algn="just">
              <a:buNone/>
            </a:pPr>
            <a:r>
              <a:rPr lang="en-US" sz="5000" dirty="0" smtClean="0"/>
              <a:t>	</a:t>
            </a:r>
          </a:p>
          <a:p>
            <a:pPr marL="914400" indent="-914400" algn="just">
              <a:buAutoNum type="arabicParenR"/>
            </a:pPr>
            <a:r>
              <a:rPr lang="en-US" sz="5000" dirty="0" smtClean="0">
                <a:sym typeface="Symbol" pitchFamily="18" charset="2"/>
              </a:rPr>
              <a:t>S  </a:t>
            </a:r>
            <a:r>
              <a:rPr lang="en-US" sz="5000" dirty="0" err="1" smtClean="0">
                <a:sym typeface="Symbol" pitchFamily="18" charset="2"/>
              </a:rPr>
              <a:t>aS</a:t>
            </a:r>
            <a:r>
              <a:rPr lang="en-US" sz="5000" dirty="0" smtClean="0">
                <a:sym typeface="Symbol" pitchFamily="18" charset="2"/>
              </a:rPr>
              <a:t> | Sa |a</a:t>
            </a:r>
          </a:p>
          <a:p>
            <a:pPr marL="914400" indent="-914400" algn="just">
              <a:buAutoNum type="arabicParenR"/>
            </a:pPr>
            <a:endParaRPr lang="en-US" sz="5000" dirty="0" smtClean="0">
              <a:sym typeface="Symbol" pitchFamily="18" charset="2"/>
            </a:endParaRPr>
          </a:p>
          <a:p>
            <a:pPr marL="914400" indent="-914400">
              <a:buAutoNum type="arabicParenR" startAt="2"/>
            </a:pPr>
            <a:r>
              <a:rPr lang="en-US" sz="5000" dirty="0" smtClean="0">
                <a:sym typeface="Symbol" pitchFamily="18" charset="2"/>
              </a:rPr>
              <a:t>S  0S1 | SS | </a:t>
            </a:r>
            <a:r>
              <a:rPr lang="en-US" sz="5000" dirty="0" smtClean="0">
                <a:sym typeface="Symbol"/>
              </a:rPr>
              <a:t></a:t>
            </a:r>
          </a:p>
          <a:p>
            <a:pPr marL="914400" indent="-914400">
              <a:buAutoNum type="arabicParenR" startAt="2"/>
            </a:pPr>
            <a:endParaRPr lang="en-US" sz="5000" dirty="0" smtClean="0">
              <a:sym typeface="Symbol"/>
            </a:endParaRPr>
          </a:p>
          <a:p>
            <a:pPr marL="914400" indent="-914400">
              <a:buFont typeface="Arial" panose="020B0604020202020204" pitchFamily="34" charset="0"/>
              <a:buAutoNum type="arabicParenR" startAt="2"/>
            </a:pPr>
            <a:r>
              <a:rPr lang="en-US" sz="5000" dirty="0" smtClean="0">
                <a:sym typeface="Symbol" pitchFamily="18" charset="2"/>
              </a:rPr>
              <a:t>S  AB | </a:t>
            </a:r>
            <a:r>
              <a:rPr lang="en-US" sz="5000" dirty="0" err="1" smtClean="0">
                <a:sym typeface="Symbol" pitchFamily="18" charset="2"/>
              </a:rPr>
              <a:t>aaB</a:t>
            </a:r>
            <a:endParaRPr lang="en-US" sz="5000" dirty="0" smtClean="0">
              <a:sym typeface="Symbol" pitchFamily="18" charset="2"/>
            </a:endParaRPr>
          </a:p>
          <a:p>
            <a:pPr marL="914400" indent="-914400">
              <a:buNone/>
            </a:pPr>
            <a:r>
              <a:rPr lang="en-US" sz="5000" dirty="0" smtClean="0">
                <a:sym typeface="Symbol" pitchFamily="18" charset="2"/>
              </a:rPr>
              <a:t>          A  a | </a:t>
            </a:r>
            <a:r>
              <a:rPr lang="en-US" sz="5000" dirty="0" err="1" smtClean="0">
                <a:sym typeface="Symbol" pitchFamily="18" charset="2"/>
              </a:rPr>
              <a:t>Aa</a:t>
            </a:r>
            <a:endParaRPr lang="en-US" sz="5000" dirty="0" smtClean="0">
              <a:sym typeface="Symbol" pitchFamily="18" charset="2"/>
            </a:endParaRPr>
          </a:p>
          <a:p>
            <a:pPr marL="914400" indent="-914400">
              <a:buNone/>
            </a:pPr>
            <a:r>
              <a:rPr lang="en-US" sz="5000" dirty="0" smtClean="0">
                <a:sym typeface="Symbol" pitchFamily="18" charset="2"/>
              </a:rPr>
              <a:t>          B  b</a:t>
            </a:r>
          </a:p>
          <a:p>
            <a:pPr marL="914400" indent="-914400">
              <a:buNone/>
            </a:pPr>
            <a:endParaRPr lang="en-US" sz="5000" dirty="0" smtClean="0">
              <a:sym typeface="Symbol" pitchFamily="18" charset="2"/>
            </a:endParaRPr>
          </a:p>
          <a:p>
            <a:pPr marL="914400" indent="-914400">
              <a:buAutoNum type="arabicParenR" startAt="2"/>
            </a:pPr>
            <a:endParaRPr lang="en-US" sz="50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5000" dirty="0" smtClean="0"/>
              <a:t>	</a:t>
            </a:r>
            <a:endParaRPr lang="en-US" sz="3300" dirty="0" smtClean="0">
              <a:sym typeface="Symbol" pitchFamily="18" charset="2"/>
            </a:endParaRPr>
          </a:p>
          <a:p>
            <a:pPr algn="just">
              <a:buNone/>
            </a:pPr>
            <a:endParaRPr lang="en-US" sz="3300" dirty="0" smtClean="0">
              <a:sym typeface="Symbol" pitchFamily="18" charset="2"/>
            </a:endParaRPr>
          </a:p>
          <a:p>
            <a:pPr lvl="1"/>
            <a:r>
              <a:rPr lang="en-US" sz="3300" dirty="0" smtClean="0">
                <a:sym typeface="Symbol" pitchFamily="18" charset="2"/>
              </a:rPr>
              <a:t>	</a:t>
            </a:r>
            <a:endParaRPr lang="en-US" sz="3300" dirty="0" smtClean="0">
              <a:solidFill>
                <a:srgbClr val="FF0000"/>
              </a:solidFill>
              <a:sym typeface="Symbol" pitchFamily="18" charset="2"/>
            </a:endParaRPr>
          </a:p>
          <a:p>
            <a:endParaRPr lang="en-US" sz="2400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 smtClean="0"/>
              <a:t>			</a:t>
            </a: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67108" y="214290"/>
            <a:ext cx="46288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Ambiguous Grammar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9588" y="928670"/>
            <a:ext cx="10515600" cy="5143536"/>
          </a:xfrm>
        </p:spPr>
        <p:txBody>
          <a:bodyPr>
            <a:normAutofit/>
          </a:bodyPr>
          <a:lstStyle/>
          <a:p>
            <a:r>
              <a:rPr lang="en-US" dirty="0" smtClean="0"/>
              <a:t>For the most parsers, the grammar must be unambiguous.</a:t>
            </a:r>
          </a:p>
          <a:p>
            <a:r>
              <a:rPr lang="en-US" dirty="0" smtClean="0"/>
              <a:t>unambiguous grammar 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	  unique selection of the parse tree for a sentence</a:t>
            </a:r>
          </a:p>
          <a:p>
            <a:r>
              <a:rPr lang="en-US" dirty="0" smtClean="0"/>
              <a:t>We should eliminate the ambiguity in the grammar during the design phase of the compiler.</a:t>
            </a:r>
          </a:p>
          <a:p>
            <a:r>
              <a:rPr lang="en-US" dirty="0" smtClean="0"/>
              <a:t>An unambiguous grammar should be written to eliminate the ambiguity.</a:t>
            </a:r>
          </a:p>
          <a:p>
            <a:r>
              <a:rPr lang="en-US" dirty="0" smtClean="0"/>
              <a:t>We have to prefer one of the parse trees of a sentence (generated by an ambiguous grammar) to disambiguate that grammar to restrict to this choice.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1488" y="0"/>
            <a:ext cx="23102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Ambiguity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2860" y="214290"/>
            <a:ext cx="31759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Left-Recursion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809588" y="1142984"/>
            <a:ext cx="10287072" cy="259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 smtClean="0"/>
              <a:t>A grammar is said to be </a:t>
            </a:r>
            <a:r>
              <a:rPr lang="en-US" sz="2800" dirty="0" smtClean="0">
                <a:solidFill>
                  <a:srgbClr val="FF0000"/>
                </a:solidFill>
              </a:rPr>
              <a:t>left recursive</a:t>
            </a:r>
            <a:r>
              <a:rPr lang="en-US" sz="2800" dirty="0" smtClean="0"/>
              <a:t>, if the grammar is of the form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	A </a:t>
            </a:r>
            <a:r>
              <a:rPr lang="en-US" sz="2800" dirty="0">
                <a:sym typeface="Symbol" pitchFamily="18" charset="2"/>
              </a:rPr>
              <a:t> A  |       	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 smtClean="0">
                <a:sym typeface="Symbol" pitchFamily="18" charset="2"/>
              </a:rPr>
              <a:t>	</a:t>
            </a:r>
            <a:r>
              <a:rPr lang="en-US" sz="2800" dirty="0">
                <a:sym typeface="Symbol" pitchFamily="18" charset="2"/>
              </a:rPr>
              <a:t>	eliminate immediate left recursion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	A </a:t>
            </a:r>
            <a:r>
              <a:rPr lang="en-US" sz="2800" dirty="0">
                <a:sym typeface="Symbol" pitchFamily="18" charset="2"/>
              </a:rPr>
              <a:t>  A</a:t>
            </a:r>
            <a:r>
              <a:rPr lang="en-US" sz="2800" baseline="30000" dirty="0">
                <a:sym typeface="Symbol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	A</a:t>
            </a:r>
            <a:r>
              <a:rPr lang="en-US" sz="2800" baseline="30000" dirty="0">
                <a:sym typeface="Symbol" pitchFamily="18" charset="2"/>
              </a:rPr>
              <a:t>’</a:t>
            </a:r>
            <a:r>
              <a:rPr lang="en-US" sz="2800" dirty="0">
                <a:sym typeface="Symbol" pitchFamily="18" charset="2"/>
              </a:rPr>
              <a:t>   A</a:t>
            </a:r>
            <a:r>
              <a:rPr lang="en-US" sz="2800" baseline="30000" dirty="0">
                <a:sym typeface="Symbol" pitchFamily="18" charset="2"/>
              </a:rPr>
              <a:t>’</a:t>
            </a:r>
            <a:r>
              <a:rPr lang="en-US" sz="2800" dirty="0">
                <a:sym typeface="Symbol" pitchFamily="18" charset="2"/>
              </a:rPr>
              <a:t>  |   	an equivalent </a:t>
            </a:r>
            <a:r>
              <a:rPr lang="en-US" sz="2800" dirty="0" smtClean="0">
                <a:sym typeface="Symbol" pitchFamily="18" charset="2"/>
              </a:rPr>
              <a:t>grammar</a:t>
            </a: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881026" y="3429000"/>
            <a:ext cx="194098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general,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595406" y="4357694"/>
            <a:ext cx="8185318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A  A 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| ... | A </a:t>
            </a:r>
            <a:r>
              <a:rPr lang="en-US" sz="2800" baseline="-25000" dirty="0">
                <a:sym typeface="Symbol" pitchFamily="18" charset="2"/>
              </a:rPr>
              <a:t>m</a:t>
            </a:r>
            <a:r>
              <a:rPr lang="en-US" sz="2800" dirty="0">
                <a:sym typeface="Symbol" pitchFamily="18" charset="2"/>
              </a:rPr>
              <a:t> | 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| ... | </a:t>
            </a:r>
            <a:r>
              <a:rPr lang="en-US" sz="2800" baseline="-25000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	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		eliminate immediate left recursion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A  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A</a:t>
            </a:r>
            <a:r>
              <a:rPr lang="en-US" sz="2800" baseline="30000" dirty="0">
                <a:sym typeface="Symbol" pitchFamily="18" charset="2"/>
              </a:rPr>
              <a:t>’  </a:t>
            </a:r>
            <a:r>
              <a:rPr lang="en-US" sz="2800" dirty="0">
                <a:sym typeface="Symbol" pitchFamily="18" charset="2"/>
              </a:rPr>
              <a:t>| ... | </a:t>
            </a:r>
            <a:r>
              <a:rPr lang="en-US" sz="2800" baseline="-25000" dirty="0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 A</a:t>
            </a:r>
            <a:r>
              <a:rPr lang="en-US" sz="2800" baseline="30000" dirty="0">
                <a:sym typeface="Symbol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A</a:t>
            </a:r>
            <a:r>
              <a:rPr lang="en-US" sz="2800" baseline="30000" dirty="0">
                <a:sym typeface="Symbol" pitchFamily="18" charset="2"/>
              </a:rPr>
              <a:t>’</a:t>
            </a:r>
            <a:r>
              <a:rPr lang="en-US" sz="2800" dirty="0">
                <a:sym typeface="Symbol" pitchFamily="18" charset="2"/>
              </a:rPr>
              <a:t>  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A</a:t>
            </a:r>
            <a:r>
              <a:rPr lang="en-US" sz="2800" baseline="30000" dirty="0">
                <a:sym typeface="Symbol" pitchFamily="18" charset="2"/>
              </a:rPr>
              <a:t>’</a:t>
            </a:r>
            <a:r>
              <a:rPr lang="en-US" sz="2800" dirty="0">
                <a:sym typeface="Symbol" pitchFamily="18" charset="2"/>
              </a:rPr>
              <a:t>  | ... | </a:t>
            </a:r>
            <a:r>
              <a:rPr lang="en-US" sz="2800" baseline="-25000" dirty="0">
                <a:sym typeface="Symbol" pitchFamily="18" charset="2"/>
              </a:rPr>
              <a:t>m</a:t>
            </a:r>
            <a:r>
              <a:rPr lang="en-US" sz="2800" dirty="0">
                <a:sym typeface="Symbol" pitchFamily="18" charset="2"/>
              </a:rPr>
              <a:t> A</a:t>
            </a:r>
            <a:r>
              <a:rPr lang="en-US" sz="2800" baseline="30000" dirty="0">
                <a:sym typeface="Symbol" pitchFamily="18" charset="2"/>
              </a:rPr>
              <a:t>’</a:t>
            </a:r>
            <a:r>
              <a:rPr lang="en-US" sz="2800" dirty="0">
                <a:sym typeface="Symbol" pitchFamily="18" charset="2"/>
              </a:rPr>
              <a:t>  |  		an equivalent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9720" y="0"/>
            <a:ext cx="78500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Immediate Left-Recursion --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595406" y="1071546"/>
            <a:ext cx="2073003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E  E+T  |  T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  T*F  |  F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F </a:t>
            </a:r>
            <a:r>
              <a:rPr lang="en-US" sz="2800" dirty="0" smtClean="0">
                <a:sym typeface="Symbol" pitchFamily="18" charset="2"/>
              </a:rPr>
              <a:t> (E) | </a:t>
            </a:r>
            <a:r>
              <a:rPr lang="en-US" sz="2800" dirty="0">
                <a:sym typeface="Symbol" pitchFamily="18" charset="2"/>
              </a:rPr>
              <a:t>id </a:t>
            </a:r>
          </a:p>
          <a:p>
            <a:endParaRPr lang="en-US" sz="2800" dirty="0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1976406" y="2595546"/>
            <a:ext cx="56657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 	eliminate immediate left recursion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452530" y="3214686"/>
            <a:ext cx="2242089" cy="302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E  T E’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E’  +T E’ | 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  F T’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T’  *F T’  | 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F  (E) | id </a:t>
            </a:r>
          </a:p>
          <a:p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9588" y="928670"/>
            <a:ext cx="10515600" cy="221457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 A grammar cannot be immediately left-recursive, but it still can be </a:t>
            </a:r>
          </a:p>
          <a:p>
            <a:pPr>
              <a:buNone/>
            </a:pPr>
            <a:r>
              <a:rPr lang="en-US" dirty="0" smtClean="0"/>
              <a:t>   left-recursive.</a:t>
            </a:r>
          </a:p>
          <a:p>
            <a:pPr>
              <a:buFontTx/>
              <a:buChar char="•"/>
            </a:pPr>
            <a:r>
              <a:rPr lang="en-US" dirty="0" smtClean="0"/>
              <a:t>By just eliminating the immediate left-recursion, we may not get </a:t>
            </a:r>
          </a:p>
          <a:p>
            <a:pPr>
              <a:buNone/>
            </a:pPr>
            <a:r>
              <a:rPr lang="en-US" dirty="0" smtClean="0"/>
              <a:t>    a grammar which is not left-recursive.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2728" y="214290"/>
            <a:ext cx="5479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Left-Recursion -- Problem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1309654" y="3071810"/>
            <a:ext cx="945874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ym typeface="Symbol" pitchFamily="18" charset="2"/>
              </a:rPr>
              <a:t>	S  </a:t>
            </a:r>
            <a:r>
              <a:rPr lang="en-US" sz="2800" dirty="0" err="1">
                <a:sym typeface="Symbol" pitchFamily="18" charset="2"/>
              </a:rPr>
              <a:t>Aa</a:t>
            </a:r>
            <a:r>
              <a:rPr lang="en-US" sz="2800" dirty="0">
                <a:sym typeface="Symbol" pitchFamily="18" charset="2"/>
              </a:rPr>
              <a:t> | b</a:t>
            </a:r>
          </a:p>
          <a:p>
            <a:r>
              <a:rPr lang="en-US" sz="2800" dirty="0">
                <a:sym typeface="Symbol" pitchFamily="18" charset="2"/>
              </a:rPr>
              <a:t>	A  Sc | d	This grammar is not immediately left-recursive,</a:t>
            </a:r>
          </a:p>
          <a:p>
            <a:r>
              <a:rPr lang="en-US" sz="2800" dirty="0">
                <a:sym typeface="Symbol" pitchFamily="18" charset="2"/>
              </a:rPr>
              <a:t>			but it is still left-recursive.</a:t>
            </a:r>
          </a:p>
          <a:p>
            <a:endParaRPr lang="en-US" sz="28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	</a:t>
            </a:r>
            <a:r>
              <a:rPr lang="en-US" sz="2800" u="sng" dirty="0"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  </a:t>
            </a:r>
            <a:r>
              <a:rPr lang="en-US" sz="2800" dirty="0" err="1">
                <a:sym typeface="Symbol" pitchFamily="18" charset="2"/>
              </a:rPr>
              <a:t>Aa</a:t>
            </a:r>
            <a:r>
              <a:rPr lang="en-US" sz="2800" dirty="0">
                <a:sym typeface="Symbol" pitchFamily="18" charset="2"/>
              </a:rPr>
              <a:t>  </a:t>
            </a:r>
            <a:r>
              <a:rPr lang="en-US" sz="2800" u="sng" dirty="0" err="1">
                <a:sym typeface="Symbol" pitchFamily="18" charset="2"/>
              </a:rPr>
              <a:t>S</a:t>
            </a:r>
            <a:r>
              <a:rPr lang="en-US" sz="2800" dirty="0" err="1">
                <a:sym typeface="Symbol" pitchFamily="18" charset="2"/>
              </a:rPr>
              <a:t>ca</a:t>
            </a:r>
            <a:r>
              <a:rPr lang="en-US" sz="2800" dirty="0">
                <a:sym typeface="Symbol" pitchFamily="18" charset="2"/>
              </a:rPr>
              <a:t>    	or</a:t>
            </a:r>
          </a:p>
          <a:p>
            <a:r>
              <a:rPr lang="en-US" sz="2800" dirty="0">
                <a:sym typeface="Symbol" pitchFamily="18" charset="2"/>
              </a:rPr>
              <a:t>	</a:t>
            </a:r>
            <a:r>
              <a:rPr lang="en-US" sz="2800" u="sng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 Sc  </a:t>
            </a:r>
            <a:r>
              <a:rPr lang="en-US" sz="2800" u="sng" dirty="0" err="1">
                <a:sym typeface="Symbol" pitchFamily="18" charset="2"/>
              </a:rPr>
              <a:t>A</a:t>
            </a:r>
            <a:r>
              <a:rPr lang="en-US" sz="2800" dirty="0" err="1">
                <a:sym typeface="Symbol" pitchFamily="18" charset="2"/>
              </a:rPr>
              <a:t>ac</a:t>
            </a:r>
            <a:r>
              <a:rPr lang="en-US" sz="2800" dirty="0">
                <a:sym typeface="Symbol" pitchFamily="18" charset="2"/>
              </a:rPr>
              <a:t> 	causes to a left-recursion</a:t>
            </a:r>
          </a:p>
          <a:p>
            <a:pPr>
              <a:buFontTx/>
              <a:buChar char="•"/>
            </a:pP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So, we have to eliminate all left-recursions from our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3968" y="428604"/>
            <a:ext cx="75390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Eliminate Left-Recursion -- Example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09588" y="1142960"/>
            <a:ext cx="10572824" cy="5715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 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  Ac |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f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- Replace A 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with   A 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  So, we will have   A  Ac |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f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- Eliminate the immediate left-recursion in A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 A 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bdA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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So, the resulting equivalent grammar which is not left-recursive is: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S 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A 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bdA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adA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8414" y="142852"/>
            <a:ext cx="5797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Left-Recursion – Example 1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595406" y="857232"/>
            <a:ext cx="2105063" cy="250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1)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E </a:t>
            </a:r>
            <a:r>
              <a:rPr lang="en-US" sz="2800" dirty="0">
                <a:sym typeface="Symbol" pitchFamily="18" charset="2"/>
              </a:rPr>
              <a:t> E+T  |  T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  T*F  |  F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F  </a:t>
            </a:r>
            <a:r>
              <a:rPr lang="en-US" sz="2800" dirty="0" smtClean="0">
                <a:sym typeface="Symbol" pitchFamily="18" charset="2"/>
              </a:rPr>
              <a:t> (E) | id </a:t>
            </a:r>
            <a:endParaRPr lang="en-US" sz="2800" dirty="0">
              <a:sym typeface="Symbol" pitchFamily="18" charset="2"/>
            </a:endParaRPr>
          </a:p>
          <a:p>
            <a:endParaRPr lang="en-US" sz="2800" dirty="0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452398" y="3000372"/>
            <a:ext cx="52641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 smtClean="0">
                <a:sym typeface="Symbol" pitchFamily="18" charset="2"/>
              </a:rPr>
              <a:t>After eliminating  </a:t>
            </a:r>
            <a:r>
              <a:rPr lang="en-US" sz="2800" dirty="0">
                <a:sym typeface="Symbol" pitchFamily="18" charset="2"/>
              </a:rPr>
              <a:t>left recursion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523968" y="3429000"/>
            <a:ext cx="2242089" cy="302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E  T E’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E’  +T E’ | 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  F T’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T’  *F T’  | 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F   (E) | id </a:t>
            </a:r>
          </a:p>
          <a:p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8414" y="142852"/>
            <a:ext cx="61851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Left-Recursion – Example 2,3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38216" y="1142984"/>
            <a:ext cx="2161169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2)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A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 err="1" smtClean="0">
                <a:sym typeface="Symbol" pitchFamily="18" charset="2"/>
              </a:rPr>
              <a:t>Aa</a:t>
            </a: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|  </a:t>
            </a:r>
            <a:r>
              <a:rPr lang="en-US" sz="2800" dirty="0" err="1" smtClean="0">
                <a:sym typeface="Symbol" pitchFamily="18" charset="2"/>
              </a:rPr>
              <a:t>bd</a:t>
            </a:r>
            <a:endParaRPr lang="en-US" sz="2800" dirty="0">
              <a:sym typeface="Symbol" pitchFamily="18" charset="2"/>
            </a:endParaRPr>
          </a:p>
          <a:p>
            <a:endParaRPr lang="en-US" sz="28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53256" y="1142984"/>
            <a:ext cx="2161169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3)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S  (L)|a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L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 smtClean="0">
                <a:sym typeface="Symbol" pitchFamily="18" charset="2"/>
              </a:rPr>
              <a:t>L,S|S</a:t>
            </a:r>
            <a:endParaRPr lang="en-US" sz="2800" dirty="0">
              <a:sym typeface="Symbol" pitchFamily="18" charset="2"/>
            </a:endParaRPr>
          </a:p>
          <a:p>
            <a:endParaRPr lang="en-US" sz="28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23836" y="2786059"/>
            <a:ext cx="52864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 smtClean="0">
                <a:sym typeface="Symbol" pitchFamily="18" charset="2"/>
              </a:rPr>
              <a:t>After eliminating  </a:t>
            </a:r>
            <a:r>
              <a:rPr lang="en-US" sz="2800" dirty="0">
                <a:sym typeface="Symbol" pitchFamily="18" charset="2"/>
              </a:rPr>
              <a:t>left </a:t>
            </a:r>
            <a:r>
              <a:rPr lang="en-US" sz="2800" dirty="0" smtClean="0">
                <a:sym typeface="Symbol" pitchFamily="18" charset="2"/>
              </a:rPr>
              <a:t>recursion</a:t>
            </a:r>
          </a:p>
          <a:p>
            <a:r>
              <a:rPr lang="en-US" sz="2800" dirty="0" smtClean="0">
                <a:sym typeface="Symbol" pitchFamily="18" charset="2"/>
              </a:rPr>
              <a:t> </a:t>
            </a:r>
          </a:p>
          <a:p>
            <a:r>
              <a:rPr lang="en-US" sz="2800" dirty="0" smtClean="0">
                <a:sym typeface="Symbol" pitchFamily="18" charset="2"/>
              </a:rPr>
              <a:t>		A  </a:t>
            </a:r>
            <a:r>
              <a:rPr lang="en-US" sz="2800" dirty="0" err="1" smtClean="0">
                <a:sym typeface="Symbol" pitchFamily="18" charset="2"/>
              </a:rPr>
              <a:t>bdA</a:t>
            </a:r>
            <a:r>
              <a:rPr lang="en-US" sz="2800" dirty="0" smtClean="0">
                <a:sym typeface="Symbol" pitchFamily="18" charset="2"/>
              </a:rPr>
              <a:t>’</a:t>
            </a:r>
          </a:p>
          <a:p>
            <a:r>
              <a:rPr lang="en-US" sz="2800" dirty="0" smtClean="0">
                <a:sym typeface="Symbol" pitchFamily="18" charset="2"/>
              </a:rPr>
              <a:t>		A’  </a:t>
            </a:r>
            <a:r>
              <a:rPr lang="en-US" sz="2800" dirty="0" err="1" smtClean="0">
                <a:sym typeface="Symbol" pitchFamily="18" charset="2"/>
              </a:rPr>
              <a:t>aA</a:t>
            </a:r>
            <a:r>
              <a:rPr lang="en-US" sz="2800" dirty="0" smtClean="0">
                <a:sym typeface="Symbol" pitchFamily="18" charset="2"/>
              </a:rPr>
              <a:t>’|</a:t>
            </a:r>
            <a:r>
              <a:rPr lang="en-US" sz="2800" dirty="0" smtClean="0">
                <a:sym typeface="Symbol"/>
              </a:rPr>
              <a:t></a:t>
            </a:r>
            <a:endParaRPr lang="en-US" sz="2800" dirty="0" smtClean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381752" y="2786058"/>
            <a:ext cx="51824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 smtClean="0">
                <a:sym typeface="Symbol" pitchFamily="18" charset="2"/>
              </a:rPr>
              <a:t>After eliminating  </a:t>
            </a:r>
            <a:r>
              <a:rPr lang="en-US" sz="2800" dirty="0">
                <a:sym typeface="Symbol" pitchFamily="18" charset="2"/>
              </a:rPr>
              <a:t>left </a:t>
            </a:r>
            <a:r>
              <a:rPr lang="en-US" sz="2800" dirty="0" smtClean="0">
                <a:sym typeface="Symbol" pitchFamily="18" charset="2"/>
              </a:rPr>
              <a:t>recursion</a:t>
            </a:r>
          </a:p>
          <a:p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		S  (L)|a</a:t>
            </a:r>
          </a:p>
          <a:p>
            <a:r>
              <a:rPr lang="en-US" sz="2800" dirty="0" smtClean="0">
                <a:sym typeface="Symbol" pitchFamily="18" charset="2"/>
              </a:rPr>
              <a:t>		L  SL’</a:t>
            </a:r>
          </a:p>
          <a:p>
            <a:r>
              <a:rPr lang="en-US" sz="2800" dirty="0" smtClean="0">
                <a:sym typeface="Symbol" pitchFamily="18" charset="2"/>
              </a:rPr>
              <a:t>		L’ ,SL’|</a:t>
            </a:r>
            <a:r>
              <a:rPr lang="en-US" sz="2800" dirty="0" smtClean="0">
                <a:sym typeface="Symbol"/>
              </a:rPr>
              <a:t> </a:t>
            </a:r>
            <a:endParaRPr lang="en-US" sz="2800" dirty="0" smtClean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Syntax Analyzer</a:t>
            </a:r>
            <a:r>
              <a:rPr lang="en-US" dirty="0" smtClean="0"/>
              <a:t> creates the syntactic structure of the given source program.</a:t>
            </a:r>
          </a:p>
          <a:p>
            <a:r>
              <a:rPr lang="en-US" dirty="0" smtClean="0"/>
              <a:t>This syntactic structure is mostly a </a:t>
            </a:r>
            <a:r>
              <a:rPr lang="en-US" i="1" dirty="0" smtClean="0"/>
              <a:t>parse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 Analyzer is also known as </a:t>
            </a:r>
            <a:r>
              <a:rPr lang="en-US" i="1" dirty="0" smtClean="0"/>
              <a:t>parser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syntax of a programming is described by a </a:t>
            </a:r>
            <a:r>
              <a:rPr lang="en-US" i="1" dirty="0" smtClean="0"/>
              <a:t>context-free grammar (CFG)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1488" y="428604"/>
            <a:ext cx="3436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Syntax Analyzer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8414" y="142852"/>
            <a:ext cx="5797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Left-Recursion – Example 4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23902" y="1142984"/>
            <a:ext cx="4000528" cy="168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4)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S  </a:t>
            </a:r>
            <a:r>
              <a:rPr lang="en-US" sz="2800" dirty="0" err="1" smtClean="0">
                <a:sym typeface="Symbol" pitchFamily="18" charset="2"/>
              </a:rPr>
              <a:t>Aa</a:t>
            </a:r>
            <a:r>
              <a:rPr lang="en-US" sz="2800" dirty="0" smtClean="0">
                <a:sym typeface="Symbol" pitchFamily="18" charset="2"/>
              </a:rPr>
              <a:t> | b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800" dirty="0" smtClean="0">
                <a:sym typeface="Symbol" pitchFamily="18" charset="2"/>
              </a:rPr>
              <a:t>A  Ac | </a:t>
            </a:r>
            <a:r>
              <a:rPr lang="en-US" sz="2800" dirty="0" err="1" smtClean="0">
                <a:sym typeface="Symbol" pitchFamily="18" charset="2"/>
              </a:rPr>
              <a:t>Aad</a:t>
            </a:r>
            <a:r>
              <a:rPr lang="en-US" sz="2800" dirty="0" smtClean="0">
                <a:sym typeface="Symbol" pitchFamily="18" charset="2"/>
              </a:rPr>
              <a:t> | </a:t>
            </a:r>
            <a:r>
              <a:rPr lang="en-US" sz="2800" dirty="0" err="1" smtClean="0">
                <a:sym typeface="Symbol" pitchFamily="18" charset="2"/>
              </a:rPr>
              <a:t>bd</a:t>
            </a:r>
            <a:r>
              <a:rPr lang="en-US" sz="2800" dirty="0" smtClean="0">
                <a:sym typeface="Symbol" pitchFamily="18" charset="2"/>
              </a:rPr>
              <a:t> | </a:t>
            </a:r>
            <a:r>
              <a:rPr lang="en-US" sz="2800" dirty="0" smtClean="0">
                <a:sym typeface="Symbol"/>
              </a:rPr>
              <a:t></a:t>
            </a:r>
            <a:endParaRPr lang="en-US" sz="2800" dirty="0" smtClean="0">
              <a:sym typeface="Symbol" pitchFamily="18" charset="2"/>
            </a:endParaRPr>
          </a:p>
          <a:p>
            <a:endParaRPr lang="en-US" sz="28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5274" y="2428868"/>
            <a:ext cx="518244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 smtClean="0">
                <a:sym typeface="Symbol" pitchFamily="18" charset="2"/>
              </a:rPr>
              <a:t>After eliminating  </a:t>
            </a:r>
            <a:r>
              <a:rPr lang="en-US" sz="2800" dirty="0">
                <a:sym typeface="Symbol" pitchFamily="18" charset="2"/>
              </a:rPr>
              <a:t>left </a:t>
            </a:r>
            <a:r>
              <a:rPr lang="en-US" sz="2800" dirty="0" smtClean="0">
                <a:sym typeface="Symbol" pitchFamily="18" charset="2"/>
              </a:rPr>
              <a:t>recursion</a:t>
            </a:r>
          </a:p>
          <a:p>
            <a:endParaRPr lang="en-US" sz="2800" dirty="0" smtClean="0">
              <a:sym typeface="Symbol" pitchFamily="18" charset="2"/>
            </a:endParaRPr>
          </a:p>
          <a:p>
            <a:pPr lvl="0"/>
            <a:r>
              <a:rPr lang="en-US" sz="2800" dirty="0" smtClean="0">
                <a:sym typeface="Symbol" pitchFamily="18" charset="2"/>
              </a:rPr>
              <a:t>		S  </a:t>
            </a:r>
            <a:r>
              <a:rPr lang="en-US" sz="2800" dirty="0" err="1" smtClean="0">
                <a:sym typeface="Symbol" pitchFamily="18" charset="2"/>
              </a:rPr>
              <a:t>Aa</a:t>
            </a:r>
            <a:r>
              <a:rPr lang="en-US" sz="2800" dirty="0" smtClean="0">
                <a:sym typeface="Symbol" pitchFamily="18" charset="2"/>
              </a:rPr>
              <a:t> | b</a:t>
            </a:r>
          </a:p>
          <a:p>
            <a:r>
              <a:rPr lang="en-US" sz="2800" dirty="0" smtClean="0">
                <a:sym typeface="Symbol" pitchFamily="18" charset="2"/>
              </a:rPr>
              <a:t>		A  </a:t>
            </a:r>
            <a:r>
              <a:rPr lang="en-US" sz="2800" dirty="0" err="1" smtClean="0">
                <a:sym typeface="Symbol" pitchFamily="18" charset="2"/>
              </a:rPr>
              <a:t>bdA</a:t>
            </a:r>
            <a:r>
              <a:rPr lang="en-US" sz="2800" dirty="0" smtClean="0">
                <a:sym typeface="Symbol" pitchFamily="18" charset="2"/>
              </a:rPr>
              <a:t>’| A’</a:t>
            </a:r>
          </a:p>
          <a:p>
            <a:r>
              <a:rPr lang="en-US" sz="2800" dirty="0" smtClean="0">
                <a:sym typeface="Symbol" pitchFamily="18" charset="2"/>
              </a:rPr>
              <a:t>		A’  </a:t>
            </a:r>
            <a:r>
              <a:rPr lang="en-US" sz="2800" dirty="0" err="1" smtClean="0">
                <a:sym typeface="Symbol" pitchFamily="18" charset="2"/>
              </a:rPr>
              <a:t>cA</a:t>
            </a:r>
            <a:r>
              <a:rPr lang="en-US" sz="2800" dirty="0" smtClean="0">
                <a:sym typeface="Symbol" pitchFamily="18" charset="2"/>
              </a:rPr>
              <a:t>’| </a:t>
            </a:r>
            <a:r>
              <a:rPr lang="en-US" sz="2800" dirty="0" err="1" smtClean="0">
                <a:sym typeface="Symbol" pitchFamily="18" charset="2"/>
              </a:rPr>
              <a:t>adA</a:t>
            </a:r>
            <a:r>
              <a:rPr lang="en-US" sz="2800" dirty="0" smtClean="0">
                <a:sym typeface="Symbol" pitchFamily="18" charset="2"/>
              </a:rPr>
              <a:t>’|</a:t>
            </a:r>
            <a:r>
              <a:rPr lang="en-US" sz="2800" dirty="0" smtClean="0">
                <a:sym typeface="Symbol"/>
              </a:rPr>
              <a:t> </a:t>
            </a:r>
            <a:endParaRPr lang="en-US" sz="2800" dirty="0" smtClean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9984" y="0"/>
            <a:ext cx="30660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Left-Factoring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52464" y="928670"/>
            <a:ext cx="10144196" cy="5429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/>
              <a:t>A grammar is said to be </a:t>
            </a:r>
            <a:r>
              <a:rPr lang="en-US" sz="2800" dirty="0" smtClean="0">
                <a:solidFill>
                  <a:srgbClr val="FF0000"/>
                </a:solidFill>
              </a:rPr>
              <a:t>left factoring</a:t>
            </a:r>
            <a:r>
              <a:rPr lang="en-US" sz="2800" dirty="0" smtClean="0"/>
              <a:t>, if there is a production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 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|   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		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After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eliminating Left Factoring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 A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A’  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|   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In general,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800" dirty="0" smtClean="0"/>
              <a:t>			A </a:t>
            </a:r>
            <a:r>
              <a:rPr lang="en-US" sz="2800" dirty="0" smtClean="0">
                <a:sym typeface="Symbol" pitchFamily="18" charset="2"/>
              </a:rPr>
              <a:t>  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| ... | </a:t>
            </a:r>
            <a:r>
              <a:rPr lang="en-US" sz="2800" baseline="-25000" dirty="0" smtClean="0">
                <a:sym typeface="Symbol" pitchFamily="18" charset="2"/>
              </a:rPr>
              <a:t>n </a:t>
            </a:r>
            <a:r>
              <a:rPr lang="en-US" sz="2800" dirty="0" smtClean="0">
                <a:sym typeface="Symbol" pitchFamily="18" charset="2"/>
              </a:rPr>
              <a:t> |  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| ... | </a:t>
            </a:r>
            <a:r>
              <a:rPr lang="en-US" sz="2800" baseline="-25000" dirty="0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	convert it into</a:t>
            </a:r>
          </a:p>
          <a:p>
            <a:pPr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		</a:t>
            </a:r>
            <a:r>
              <a:rPr lang="en-US" sz="2800" dirty="0" smtClean="0"/>
              <a:t>A </a:t>
            </a:r>
            <a:r>
              <a:rPr lang="en-US" sz="2800" dirty="0" smtClean="0">
                <a:sym typeface="Symbol" pitchFamily="18" charset="2"/>
              </a:rPr>
              <a:t>  A</a:t>
            </a:r>
            <a:r>
              <a:rPr lang="en-US" sz="2800" baseline="30000" dirty="0" smtClean="0">
                <a:sym typeface="Symbol" pitchFamily="18" charset="2"/>
              </a:rPr>
              <a:t>’</a:t>
            </a:r>
            <a:r>
              <a:rPr lang="en-US" sz="2800" dirty="0" smtClean="0">
                <a:sym typeface="Symbol" pitchFamily="18" charset="2"/>
              </a:rPr>
              <a:t> |  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| ... | </a:t>
            </a:r>
            <a:r>
              <a:rPr lang="en-US" sz="2800" baseline="-25000" dirty="0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		A</a:t>
            </a:r>
            <a:r>
              <a:rPr lang="en-US" sz="2800" baseline="30000" dirty="0" smtClean="0">
                <a:sym typeface="Symbol" pitchFamily="18" charset="2"/>
              </a:rPr>
              <a:t>’ </a:t>
            </a:r>
            <a:r>
              <a:rPr lang="en-US" sz="2800" dirty="0" smtClean="0">
                <a:sym typeface="Symbol" pitchFamily="18" charset="2"/>
              </a:rPr>
              <a:t> 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| ... | </a:t>
            </a:r>
            <a:r>
              <a:rPr lang="en-US" sz="2800" baseline="-25000" dirty="0" smtClean="0">
                <a:sym typeface="Symbol" pitchFamily="18" charset="2"/>
              </a:rPr>
              <a:t>n </a:t>
            </a:r>
            <a:endParaRPr lang="en-US" sz="2800" dirty="0" smtClean="0"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2728" y="214290"/>
            <a:ext cx="60751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Left-Factoring – Example 1,2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09588" y="1071546"/>
            <a:ext cx="3000396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28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abcC</a:t>
            </a: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abcD</a:t>
            </a: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 pitchFamily="18" charset="2"/>
              </a:rPr>
              <a:t>C  ac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</a:t>
            </a:r>
            <a:r>
              <a:rPr kumimoji="0" lang="en-US" sz="28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 </a:t>
            </a:r>
            <a:r>
              <a:rPr lang="en-US" sz="2800" dirty="0" err="1" smtClean="0">
                <a:sym typeface="Symbol" pitchFamily="18" charset="2"/>
              </a:rPr>
              <a:t>da</a:t>
            </a: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6066" y="1285860"/>
            <a:ext cx="6096000" cy="15122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/>
              <a:t>2)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/>
              <a:t>S </a:t>
            </a:r>
            <a:r>
              <a:rPr lang="en-US" sz="2800" dirty="0" smtClean="0">
                <a:sym typeface="Symbol" pitchFamily="18" charset="2"/>
              </a:rPr>
              <a:t> </a:t>
            </a:r>
            <a:r>
              <a:rPr lang="en-US" sz="2800" dirty="0" err="1" smtClean="0">
                <a:sym typeface="Symbol" pitchFamily="18" charset="2"/>
              </a:rPr>
              <a:t>iEtS</a:t>
            </a:r>
            <a:r>
              <a:rPr lang="en-US" sz="2800" dirty="0" smtClean="0">
                <a:sym typeface="Symbol" pitchFamily="18" charset="2"/>
              </a:rPr>
              <a:t> | </a:t>
            </a:r>
            <a:r>
              <a:rPr lang="en-US" sz="2800" dirty="0" err="1" smtClean="0">
                <a:sym typeface="Symbol" pitchFamily="18" charset="2"/>
              </a:rPr>
              <a:t>iEtSeS</a:t>
            </a:r>
            <a:r>
              <a:rPr lang="en-US" sz="2800" dirty="0" smtClean="0">
                <a:sym typeface="Symbol" pitchFamily="18" charset="2"/>
              </a:rPr>
              <a:t> | a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 pitchFamily="18" charset="2"/>
              </a:rPr>
              <a:t>E  b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960" y="3071810"/>
            <a:ext cx="4697696" cy="2921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 pitchFamily="18" charset="2"/>
              </a:rPr>
              <a:t>After eliminating Left Factoring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endParaRPr lang="en-US" dirty="0" smtClean="0">
              <a:sym typeface="Symbol" pitchFamily="18" charset="2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 smtClean="0">
                <a:sym typeface="Symbol" pitchFamily="18" charset="2"/>
              </a:rPr>
              <a:t>	</a:t>
            </a:r>
            <a:r>
              <a:rPr lang="en-US" sz="2800" dirty="0" smtClean="0">
                <a:sym typeface="Symbol" pitchFamily="18" charset="2"/>
              </a:rPr>
              <a:t>A  </a:t>
            </a:r>
            <a:r>
              <a:rPr lang="en-US" sz="2800" dirty="0" err="1" smtClean="0">
                <a:sym typeface="Symbol" pitchFamily="18" charset="2"/>
              </a:rPr>
              <a:t>abcA</a:t>
            </a:r>
            <a:r>
              <a:rPr lang="en-US" sz="2800" dirty="0" smtClean="0">
                <a:sym typeface="Symbol" pitchFamily="18" charset="2"/>
              </a:rPr>
              <a:t>’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 pitchFamily="18" charset="2"/>
              </a:rPr>
              <a:t>	A’  C|D 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 pitchFamily="18" charset="2"/>
              </a:rPr>
              <a:t>	C  ac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 pitchFamily="18" charset="2"/>
              </a:rPr>
              <a:t>	D  </a:t>
            </a:r>
            <a:r>
              <a:rPr lang="en-US" sz="2800" dirty="0" err="1" smtClean="0">
                <a:sym typeface="Symbol" pitchFamily="18" charset="2"/>
              </a:rPr>
              <a:t>da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24628" y="3071810"/>
            <a:ext cx="4697696" cy="2544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 pitchFamily="18" charset="2"/>
              </a:rPr>
              <a:t>After eliminating Left Factoring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endParaRPr lang="en-US" sz="2800" dirty="0" smtClean="0">
              <a:sym typeface="Symbol" pitchFamily="18" charset="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 pitchFamily="18" charset="2"/>
              </a:rPr>
              <a:t>	</a:t>
            </a:r>
            <a:r>
              <a:rPr lang="en-US" sz="2800" dirty="0" smtClean="0"/>
              <a:t> S </a:t>
            </a:r>
            <a:r>
              <a:rPr lang="en-US" sz="2800" dirty="0" smtClean="0">
                <a:sym typeface="Symbol" pitchFamily="18" charset="2"/>
              </a:rPr>
              <a:t> </a:t>
            </a:r>
            <a:r>
              <a:rPr lang="en-US" sz="2800" dirty="0" err="1" smtClean="0">
                <a:sym typeface="Symbol" pitchFamily="18" charset="2"/>
              </a:rPr>
              <a:t>iEtSS</a:t>
            </a:r>
            <a:r>
              <a:rPr lang="en-US" sz="2800" dirty="0" smtClean="0">
                <a:sym typeface="Symbol" pitchFamily="18" charset="2"/>
              </a:rPr>
              <a:t>’ | a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 pitchFamily="18" charset="2"/>
              </a:rPr>
              <a:t>	 S’ </a:t>
            </a:r>
            <a:r>
              <a:rPr lang="en-US" sz="2800" dirty="0" smtClean="0">
                <a:sym typeface="Symbol"/>
              </a:rPr>
              <a:t>|</a:t>
            </a:r>
            <a:r>
              <a:rPr lang="en-US" sz="2800" dirty="0" err="1" smtClean="0">
                <a:sym typeface="Symbol"/>
              </a:rPr>
              <a:t>eS</a:t>
            </a:r>
            <a:endParaRPr lang="en-US" sz="2800" dirty="0" smtClean="0">
              <a:sym typeface="Symbol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ym typeface="Symbol"/>
              </a:rPr>
              <a:t>	 E </a:t>
            </a:r>
            <a:r>
              <a:rPr lang="en-US" sz="2800" dirty="0" smtClean="0">
                <a:sym typeface="Symbol" pitchFamily="18" charset="2"/>
              </a:rPr>
              <a:t> b</a:t>
            </a:r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2728" y="214290"/>
            <a:ext cx="5687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Left-Factoring – Example 3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09588" y="1071546"/>
            <a:ext cx="9372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cdg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cdeB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cdfB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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 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aA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cd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cd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cd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fB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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 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aA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cdA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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’’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g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fB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2728" y="214290"/>
            <a:ext cx="5687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Left-Factoring – Example 4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95340" y="928670"/>
            <a:ext cx="9372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ad | a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abc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| b		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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 | b				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A’  d |   | b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			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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 | b				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A’  d |   |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’’			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A’’    | c				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38612" y="214290"/>
            <a:ext cx="3292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Types of Parsers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0730" name="AutoShape 10" descr="What does parsing a statement in C mea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32" name="AutoShape 12" descr="What does parsing a statement in C mea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34" name="Picture 14" descr="COMPILER DESIGN: Classification of parsing Techniqu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36" y="1142984"/>
            <a:ext cx="10787138" cy="4786346"/>
          </a:xfrm>
          <a:prstGeom prst="rect">
            <a:avLst/>
          </a:prstGeom>
          <a:noFill/>
        </p:spPr>
      </p:pic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4166" y="4286256"/>
            <a:ext cx="1895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7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8414" y="4786322"/>
            <a:ext cx="25527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64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8185" y="1052736"/>
            <a:ext cx="10515600" cy="5233784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dirty="0"/>
              <a:t>We categorize the parsers into two groups:</a:t>
            </a:r>
          </a:p>
          <a:p>
            <a:pPr marL="800100" lvl="1" indent="-342900"/>
            <a:endParaRPr lang="en-US" altLang="en-US" sz="1800" dirty="0"/>
          </a:p>
          <a:p>
            <a:pPr marL="457200" indent="-457200">
              <a:buFontTx/>
              <a:buAutoNum type="arabicPeriod"/>
            </a:pPr>
            <a:r>
              <a:rPr lang="en-US" altLang="en-US" b="1" dirty="0"/>
              <a:t>Top-Down Parser</a:t>
            </a:r>
          </a:p>
          <a:p>
            <a:pPr marL="800100" lvl="1" indent="-342900"/>
            <a:r>
              <a:rPr lang="en-US" altLang="en-US" sz="1800" dirty="0" smtClean="0"/>
              <a:t>	- constructs the </a:t>
            </a:r>
            <a:r>
              <a:rPr lang="en-US" altLang="en-US" sz="1800" dirty="0"/>
              <a:t>parse tree </a:t>
            </a:r>
            <a:r>
              <a:rPr lang="en-US" altLang="en-US" sz="1800" dirty="0" smtClean="0"/>
              <a:t>from </a:t>
            </a:r>
            <a:r>
              <a:rPr lang="en-US" altLang="en-US" sz="1800" dirty="0"/>
              <a:t>the </a:t>
            </a:r>
            <a:r>
              <a:rPr lang="en-US" altLang="en-US" sz="1800" dirty="0" smtClean="0"/>
              <a:t>root node to leaf node.</a:t>
            </a:r>
          </a:p>
          <a:p>
            <a:pPr marL="800100" lvl="1" indent="-342900"/>
            <a:r>
              <a:rPr lang="en-US" altLang="en-US" sz="1800" dirty="0" smtClean="0"/>
              <a:t>       - In this parsing, we find left most derivation for the input string.</a:t>
            </a:r>
            <a:endParaRPr lang="en-US" altLang="en-US" sz="1800" dirty="0"/>
          </a:p>
          <a:p>
            <a:pPr marL="457200" indent="-457200">
              <a:buFontTx/>
              <a:buAutoNum type="arabicPeriod"/>
            </a:pPr>
            <a:r>
              <a:rPr lang="en-US" altLang="en-US" b="1" dirty="0"/>
              <a:t>Bottom-Up Parser</a:t>
            </a:r>
          </a:p>
          <a:p>
            <a:pPr marL="800100" lvl="1" indent="-342900"/>
            <a:r>
              <a:rPr lang="en-US" altLang="en-US" sz="1800" dirty="0" smtClean="0"/>
              <a:t>	-the </a:t>
            </a:r>
            <a:r>
              <a:rPr lang="en-US" altLang="en-US" sz="1800" dirty="0"/>
              <a:t>parse is created bottom to top; starting from the </a:t>
            </a:r>
            <a:r>
              <a:rPr lang="en-US" altLang="en-US" sz="1800" dirty="0" smtClean="0"/>
              <a:t>leaves</a:t>
            </a:r>
          </a:p>
          <a:p>
            <a:pPr marL="800100" lvl="1" indent="-342900"/>
            <a:r>
              <a:rPr lang="en-US" altLang="en-US" sz="1800" dirty="0" smtClean="0"/>
              <a:t>      - This parsing attempts to find right most derivation in reverse order.</a:t>
            </a:r>
            <a:endParaRPr lang="en-US" altLang="en-US" sz="1800" dirty="0"/>
          </a:p>
          <a:p>
            <a:pPr marL="457200" indent="-457200"/>
            <a:endParaRPr lang="en-US" altLang="en-US" dirty="0"/>
          </a:p>
          <a:p>
            <a:pPr marL="457200" indent="-457200"/>
            <a:r>
              <a:rPr lang="en-US" altLang="en-US" dirty="0"/>
              <a:t>Both top-down and bottom-up parsers scan the input from left to right (one symbol at a time).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38612" y="214290"/>
            <a:ext cx="3292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Types of Parsers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54" y="663927"/>
            <a:ext cx="9929882" cy="562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64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9588" y="1142984"/>
            <a:ext cx="10515600" cy="5233784"/>
          </a:xfrm>
        </p:spPr>
        <p:txBody>
          <a:bodyPr>
            <a:norm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800" dirty="0" smtClean="0"/>
              <a:t>Constructs the </a:t>
            </a:r>
            <a:r>
              <a:rPr lang="en-US" altLang="en-US" sz="2800" dirty="0"/>
              <a:t>parse tree </a:t>
            </a:r>
            <a:r>
              <a:rPr lang="en-US" altLang="en-US" sz="2800" dirty="0" smtClean="0"/>
              <a:t>from </a:t>
            </a:r>
            <a:r>
              <a:rPr lang="en-US" altLang="en-US" sz="2800" dirty="0"/>
              <a:t>the </a:t>
            </a:r>
            <a:r>
              <a:rPr lang="en-US" altLang="en-US" sz="2800" dirty="0" smtClean="0"/>
              <a:t>root node to leaf node.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en-US" sz="2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800" dirty="0" smtClean="0"/>
              <a:t> In this parsing, we find left most derivation for the input string.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en-US" sz="28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 smtClean="0"/>
              <a:t>Top-down parsers </a:t>
            </a:r>
            <a:r>
              <a:rPr lang="en-US" altLang="en-US" dirty="0"/>
              <a:t>scan the input from left to right (one symbol at a time</a:t>
            </a:r>
            <a:r>
              <a:rPr lang="en-US" altLang="en-US" dirty="0" smtClean="0"/>
              <a:t>).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 smtClean="0"/>
              <a:t>It cannot handle Left recursive grammars. 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1422" y="214290"/>
            <a:ext cx="3546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Top-Down Parsing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ecomputernotes.com/images/leftmost-derivation-Example%2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48" y="4241608"/>
            <a:ext cx="5286412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4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6910" y="0"/>
            <a:ext cx="6558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Brute Force Parsing (Backtracking</a:t>
            </a:r>
            <a:r>
              <a:rPr lang="en-US" altLang="en-US" sz="3600" dirty="0">
                <a:solidFill>
                  <a:srgbClr val="FF0000"/>
                </a:solidFill>
              </a:rPr>
              <a:t>)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95340" y="928670"/>
            <a:ext cx="10017143" cy="528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It applies the first production of the starting symbol S.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Then, within this string, BFPT identifies the leftmost non-terminal and applies the first alternative for that non-terminal.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altLang="en-US" dirty="0" smtClean="0"/>
              <a:t>Repeat step-2 until there is no </a:t>
            </a:r>
            <a:r>
              <a:rPr lang="en-IN" dirty="0" smtClean="0"/>
              <a:t>non-terminal</a:t>
            </a:r>
            <a:r>
              <a:rPr lang="en-IN" altLang="en-US" dirty="0" smtClean="0"/>
              <a:t> present in the string.       	The string may be accepted or may not be accepted.</a:t>
            </a:r>
          </a:p>
          <a:p>
            <a:pPr marL="514350" indent="-514350">
              <a:buFont typeface="+mj-lt"/>
              <a:buAutoNum type="arabicPeriod"/>
            </a:pPr>
            <a:endParaRPr lang="en-I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IN" altLang="en-US" dirty="0" smtClean="0"/>
              <a:t>If the string is not accepted, then it will identify the most recently expanded non-terminal and </a:t>
            </a:r>
            <a:r>
              <a:rPr lang="en-IN" dirty="0" smtClean="0"/>
              <a:t>applies the second alternative for that non-terminal.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altLang="en-US" dirty="0" smtClean="0"/>
              <a:t>Step-4 is repeated until all the alternatives are applied.</a:t>
            </a:r>
            <a:endParaRPr lang="en-US" altLang="en-US" dirty="0" smtClean="0"/>
          </a:p>
          <a:p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5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Parser  works on a stream of tokens.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The smallest item is a token.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Parser takes the input string S from Lexical analyzer and construct parse tree if S is a sentence of CFG G.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81488" y="428604"/>
            <a:ext cx="4643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Role of a Parser</a:t>
            </a:r>
            <a:endParaRPr 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4086228" y="3862390"/>
          <a:ext cx="1168400" cy="7620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Analyzer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9"/>
          <p:cNvGraphicFramePr>
            <a:graphicFrameLocks noGrp="1"/>
          </p:cNvGraphicFramePr>
          <p:nvPr/>
        </p:nvGraphicFramePr>
        <p:xfrm>
          <a:off x="6524628" y="3786190"/>
          <a:ext cx="1168400" cy="97536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09828" y="3862390"/>
            <a:ext cx="95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source </a:t>
            </a:r>
          </a:p>
          <a:p>
            <a:r>
              <a:rPr lang="en-US" sz="1800"/>
              <a:t>program</a:t>
            </a: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248028" y="42433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305428" y="409099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5534028" y="378619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  token</a:t>
            </a: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H="1">
            <a:off x="5305428" y="439579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365753" y="4330703"/>
            <a:ext cx="1192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get next token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7743828" y="43195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8261353" y="390049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1290" y="285728"/>
            <a:ext cx="5933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Brute Force Parsing  Example 1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10182" y="4714884"/>
            <a:ext cx="2214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accent1"/>
                </a:solidFill>
              </a:rPr>
              <a:t>fails, backtrack</a:t>
            </a: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1166778" y="1214422"/>
            <a:ext cx="15440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S-&gt;</a:t>
            </a:r>
            <a:r>
              <a:rPr lang="en-US" sz="2800" dirty="0" err="1"/>
              <a:t>cAd</a:t>
            </a:r>
            <a:endParaRPr lang="en-US" sz="2800" dirty="0"/>
          </a:p>
          <a:p>
            <a:r>
              <a:rPr lang="en-US" sz="2800" dirty="0"/>
              <a:t>A-&gt;</a:t>
            </a:r>
            <a:r>
              <a:rPr lang="en-US" sz="2800" dirty="0" err="1"/>
              <a:t>ab</a:t>
            </a:r>
            <a:r>
              <a:rPr lang="en-US" sz="2800" dirty="0"/>
              <a:t> | a</a:t>
            </a: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3605178" y="1443022"/>
            <a:ext cx="29304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Input String: </a:t>
            </a:r>
            <a:r>
              <a:rPr lang="en-US" sz="3200" dirty="0">
                <a:solidFill>
                  <a:srgbClr val="FF0000"/>
                </a:solidFill>
              </a:rPr>
              <a:t>cad</a:t>
            </a:r>
          </a:p>
        </p:txBody>
      </p:sp>
      <p:grpSp>
        <p:nvGrpSpPr>
          <p:cNvPr id="20" name="Group 54"/>
          <p:cNvGrpSpPr>
            <a:grpSpLocks/>
          </p:cNvGrpSpPr>
          <p:nvPr/>
        </p:nvGrpSpPr>
        <p:grpSpPr bwMode="auto">
          <a:xfrm>
            <a:off x="1776378" y="2814622"/>
            <a:ext cx="1481138" cy="1223963"/>
            <a:chOff x="1600200" y="3581400"/>
            <a:chExt cx="1481554" cy="1223665"/>
          </a:xfrm>
        </p:grpSpPr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09800" y="3581400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cxnSp>
          <p:nvCxnSpPr>
            <p:cNvPr id="22" name="Straight Connector 21"/>
            <p:cNvCxnSpPr>
              <a:stCxn id="21" idx="2"/>
            </p:cNvCxnSpPr>
            <p:nvPr/>
          </p:nvCxnSpPr>
          <p:spPr>
            <a:xfrm rot="5400000">
              <a:off x="1920269" y="3951845"/>
              <a:ext cx="376145" cy="558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2"/>
            </p:cNvCxnSpPr>
            <p:nvPr/>
          </p:nvCxnSpPr>
          <p:spPr>
            <a:xfrm rot="5400000">
              <a:off x="2187044" y="4218620"/>
              <a:ext cx="376145" cy="25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</p:cNvCxnSpPr>
            <p:nvPr/>
          </p:nvCxnSpPr>
          <p:spPr>
            <a:xfrm rot="16200000" flipH="1">
              <a:off x="2453819" y="3977252"/>
              <a:ext cx="376145" cy="508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4"/>
            <p:cNvSpPr txBox="1">
              <a:spLocks noChangeArrowheads="1"/>
            </p:cNvSpPr>
            <p:nvPr/>
          </p:nvSpPr>
          <p:spPr bwMode="auto">
            <a:xfrm>
              <a:off x="1600200" y="4343400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6" name="TextBox 15"/>
            <p:cNvSpPr txBox="1">
              <a:spLocks noChangeArrowheads="1"/>
            </p:cNvSpPr>
            <p:nvPr/>
          </p:nvSpPr>
          <p:spPr bwMode="auto">
            <a:xfrm>
              <a:off x="2209800" y="4343400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7" name="TextBox 16"/>
            <p:cNvSpPr txBox="1">
              <a:spLocks noChangeArrowheads="1"/>
            </p:cNvSpPr>
            <p:nvPr/>
          </p:nvSpPr>
          <p:spPr bwMode="auto">
            <a:xfrm>
              <a:off x="2743200" y="43434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28" name="Group 52"/>
          <p:cNvGrpSpPr>
            <a:grpSpLocks/>
          </p:cNvGrpSpPr>
          <p:nvPr/>
        </p:nvGrpSpPr>
        <p:grpSpPr bwMode="auto">
          <a:xfrm>
            <a:off x="3952860" y="2857496"/>
            <a:ext cx="1552905" cy="2033370"/>
            <a:chOff x="3886200" y="3581400"/>
            <a:chExt cx="1553341" cy="2033065"/>
          </a:xfrm>
        </p:grpSpPr>
        <p:sp>
          <p:nvSpPr>
            <p:cNvPr id="29" name="TextBox 17"/>
            <p:cNvSpPr txBox="1">
              <a:spLocks noChangeArrowheads="1"/>
            </p:cNvSpPr>
            <p:nvPr/>
          </p:nvSpPr>
          <p:spPr bwMode="auto">
            <a:xfrm>
              <a:off x="4495800" y="3581400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cxnSp>
          <p:nvCxnSpPr>
            <p:cNvPr id="30" name="Straight Connector 29"/>
            <p:cNvCxnSpPr>
              <a:stCxn id="29" idx="2"/>
            </p:cNvCxnSpPr>
            <p:nvPr/>
          </p:nvCxnSpPr>
          <p:spPr>
            <a:xfrm rot="5400000">
              <a:off x="4206252" y="3951906"/>
              <a:ext cx="376181" cy="558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2"/>
            </p:cNvCxnSpPr>
            <p:nvPr/>
          </p:nvCxnSpPr>
          <p:spPr>
            <a:xfrm rot="5400000">
              <a:off x="4473027" y="4218681"/>
              <a:ext cx="376181" cy="25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2"/>
              <a:endCxn id="35" idx="0"/>
            </p:cNvCxnSpPr>
            <p:nvPr/>
          </p:nvCxnSpPr>
          <p:spPr>
            <a:xfrm rot="16200000" flipH="1">
              <a:off x="4881488" y="3835469"/>
              <a:ext cx="181181" cy="596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3886200" y="4343400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4495800" y="4343400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5" name="TextBox 23"/>
            <p:cNvSpPr txBox="1">
              <a:spLocks noChangeArrowheads="1"/>
            </p:cNvSpPr>
            <p:nvPr/>
          </p:nvSpPr>
          <p:spPr bwMode="auto">
            <a:xfrm>
              <a:off x="5100987" y="4224246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36" name="Straight Connector 35"/>
            <p:cNvCxnSpPr>
              <a:stCxn id="34" idx="2"/>
            </p:cNvCxnSpPr>
            <p:nvPr/>
          </p:nvCxnSpPr>
          <p:spPr>
            <a:xfrm rot="5400000">
              <a:off x="4447603" y="4853547"/>
              <a:ext cx="299992" cy="20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4" idx="2"/>
            </p:cNvCxnSpPr>
            <p:nvPr/>
          </p:nvCxnSpPr>
          <p:spPr>
            <a:xfrm rot="16200000" flipH="1">
              <a:off x="4676267" y="4828140"/>
              <a:ext cx="299992" cy="254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4"/>
            <p:cNvSpPr txBox="1">
              <a:spLocks noChangeArrowheads="1"/>
            </p:cNvSpPr>
            <p:nvPr/>
          </p:nvSpPr>
          <p:spPr bwMode="auto">
            <a:xfrm>
              <a:off x="4267200" y="5105400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9" name="TextBox 35"/>
            <p:cNvSpPr txBox="1">
              <a:spLocks noChangeArrowheads="1"/>
            </p:cNvSpPr>
            <p:nvPr/>
          </p:nvSpPr>
          <p:spPr bwMode="auto">
            <a:xfrm>
              <a:off x="4886613" y="51528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40" name="Group 53"/>
          <p:cNvGrpSpPr>
            <a:grpSpLocks/>
          </p:cNvGrpSpPr>
          <p:nvPr/>
        </p:nvGrpSpPr>
        <p:grpSpPr bwMode="auto">
          <a:xfrm>
            <a:off x="7739074" y="2857496"/>
            <a:ext cx="1481138" cy="1985963"/>
            <a:chOff x="6324600" y="3581400"/>
            <a:chExt cx="1481554" cy="1985665"/>
          </a:xfrm>
        </p:grpSpPr>
        <p:sp>
          <p:nvSpPr>
            <p:cNvPr id="41" name="TextBox 36"/>
            <p:cNvSpPr txBox="1">
              <a:spLocks noChangeArrowheads="1"/>
            </p:cNvSpPr>
            <p:nvPr/>
          </p:nvSpPr>
          <p:spPr bwMode="auto">
            <a:xfrm>
              <a:off x="6934200" y="3581400"/>
              <a:ext cx="3561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cxnSp>
          <p:nvCxnSpPr>
            <p:cNvPr id="42" name="Straight Connector 41"/>
            <p:cNvCxnSpPr>
              <a:stCxn id="41" idx="2"/>
            </p:cNvCxnSpPr>
            <p:nvPr/>
          </p:nvCxnSpPr>
          <p:spPr>
            <a:xfrm rot="5400000">
              <a:off x="6644652" y="3951906"/>
              <a:ext cx="376181" cy="558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1" idx="2"/>
            </p:cNvCxnSpPr>
            <p:nvPr/>
          </p:nvCxnSpPr>
          <p:spPr>
            <a:xfrm rot="5400000">
              <a:off x="6911427" y="4218681"/>
              <a:ext cx="376181" cy="25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1" idx="2"/>
            </p:cNvCxnSpPr>
            <p:nvPr/>
          </p:nvCxnSpPr>
          <p:spPr>
            <a:xfrm rot="16200000" flipH="1">
              <a:off x="7178202" y="3977313"/>
              <a:ext cx="376181" cy="508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0"/>
            <p:cNvSpPr txBox="1">
              <a:spLocks noChangeArrowheads="1"/>
            </p:cNvSpPr>
            <p:nvPr/>
          </p:nvSpPr>
          <p:spPr bwMode="auto">
            <a:xfrm>
              <a:off x="6324600" y="4343400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46" name="TextBox 41"/>
            <p:cNvSpPr txBox="1">
              <a:spLocks noChangeArrowheads="1"/>
            </p:cNvSpPr>
            <p:nvPr/>
          </p:nvSpPr>
          <p:spPr bwMode="auto">
            <a:xfrm>
              <a:off x="6934200" y="4343400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7" name="TextBox 42"/>
            <p:cNvSpPr txBox="1">
              <a:spLocks noChangeArrowheads="1"/>
            </p:cNvSpPr>
            <p:nvPr/>
          </p:nvSpPr>
          <p:spPr bwMode="auto">
            <a:xfrm>
              <a:off x="7467600" y="43434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cxnSp>
          <p:nvCxnSpPr>
            <p:cNvPr id="48" name="Straight Connector 47"/>
            <p:cNvCxnSpPr>
              <a:stCxn id="46" idx="2"/>
              <a:endCxn id="49" idx="0"/>
            </p:cNvCxnSpPr>
            <p:nvPr/>
          </p:nvCxnSpPr>
          <p:spPr>
            <a:xfrm rot="16200000" flipH="1">
              <a:off x="6996366" y="4946441"/>
              <a:ext cx="299992" cy="17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5"/>
            <p:cNvSpPr txBox="1">
              <a:spLocks noChangeArrowheads="1"/>
            </p:cNvSpPr>
            <p:nvPr/>
          </p:nvSpPr>
          <p:spPr bwMode="auto">
            <a:xfrm>
              <a:off x="6994278" y="5105400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cxnSp>
        <p:nvCxnSpPr>
          <p:cNvPr id="69" name="Elbow Connector 68"/>
          <p:cNvCxnSpPr/>
          <p:nvPr/>
        </p:nvCxnSpPr>
        <p:spPr>
          <a:xfrm rot="16200000" flipV="1">
            <a:off x="4596907" y="3977908"/>
            <a:ext cx="762116" cy="3786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5167305" y="4643447"/>
            <a:ext cx="21431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1290" y="285728"/>
            <a:ext cx="5933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Brute Force Parsing  Example 2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38216" y="1357298"/>
            <a:ext cx="25003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S → </a:t>
            </a:r>
            <a:r>
              <a:rPr lang="en-IN" sz="2800" dirty="0" err="1" smtClean="0"/>
              <a:t>rXd</a:t>
            </a:r>
            <a:r>
              <a:rPr lang="en-IN" sz="2800" dirty="0" smtClean="0"/>
              <a:t> | </a:t>
            </a:r>
            <a:r>
              <a:rPr lang="en-IN" sz="2800" dirty="0" err="1" smtClean="0"/>
              <a:t>rZd</a:t>
            </a:r>
            <a:endParaRPr lang="en-IN" sz="2800" dirty="0" smtClean="0"/>
          </a:p>
          <a:p>
            <a:r>
              <a:rPr lang="en-IN" sz="2800" dirty="0" smtClean="0"/>
              <a:t>X → </a:t>
            </a:r>
            <a:r>
              <a:rPr lang="en-IN" sz="2800" dirty="0" err="1" smtClean="0"/>
              <a:t>oa</a:t>
            </a:r>
            <a:r>
              <a:rPr lang="en-IN" sz="2800" dirty="0" smtClean="0"/>
              <a:t> | ea</a:t>
            </a:r>
          </a:p>
          <a:p>
            <a:r>
              <a:rPr lang="en-IN" sz="2800" dirty="0" smtClean="0"/>
              <a:t>Z → </a:t>
            </a:r>
            <a:r>
              <a:rPr lang="en-IN" sz="2800" dirty="0" err="1" smtClean="0"/>
              <a:t>ai</a:t>
            </a:r>
            <a:endParaRPr lang="en-IN" sz="2800" dirty="0"/>
          </a:p>
        </p:txBody>
      </p:sp>
      <p:sp>
        <p:nvSpPr>
          <p:cNvPr id="50" name="Rectangle 49"/>
          <p:cNvSpPr/>
          <p:nvPr/>
        </p:nvSpPr>
        <p:spPr>
          <a:xfrm>
            <a:off x="4024298" y="1714488"/>
            <a:ext cx="2694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input string: </a:t>
            </a:r>
            <a:r>
              <a:rPr lang="en-IN" sz="2800" dirty="0" smtClean="0">
                <a:solidFill>
                  <a:srgbClr val="FF0000"/>
                </a:solidFill>
              </a:rPr>
              <a:t>read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69636" name="Picture 4" descr="Back Trac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30" y="3429000"/>
            <a:ext cx="1057275" cy="1019176"/>
          </a:xfrm>
          <a:prstGeom prst="rect">
            <a:avLst/>
          </a:prstGeom>
          <a:noFill/>
        </p:spPr>
      </p:pic>
      <p:pic>
        <p:nvPicPr>
          <p:cNvPr id="69638" name="Picture 6" descr="Back Track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9918" y="3357562"/>
            <a:ext cx="1066800" cy="1695451"/>
          </a:xfrm>
          <a:prstGeom prst="rect">
            <a:avLst/>
          </a:prstGeom>
          <a:noFill/>
        </p:spPr>
      </p:pic>
      <p:pic>
        <p:nvPicPr>
          <p:cNvPr id="69640" name="Picture 8" descr="Back Track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4496" y="3357562"/>
            <a:ext cx="1104900" cy="1857376"/>
          </a:xfrm>
          <a:prstGeom prst="rect">
            <a:avLst/>
          </a:prstGeom>
          <a:noFill/>
        </p:spPr>
      </p:pic>
      <p:pic>
        <p:nvPicPr>
          <p:cNvPr id="69642" name="Picture 10" descr="Back Track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6264" y="3286124"/>
            <a:ext cx="1266825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50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4100" y="142852"/>
            <a:ext cx="5933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Brute Force Parsing  Example 3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68610" name="Picture 2" descr="http://what-when-how.com/wp-content/uploads/2011/08/tmp921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64" y="928670"/>
            <a:ext cx="5476875" cy="457200"/>
          </a:xfrm>
          <a:prstGeom prst="rect">
            <a:avLst/>
          </a:prstGeom>
          <a:noFill/>
        </p:spPr>
      </p:pic>
      <p:pic>
        <p:nvPicPr>
          <p:cNvPr id="68612" name="Picture 4" descr="http://what-when-how.com/wp-content/uploads/2011/08/tmp9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588" y="1357298"/>
            <a:ext cx="10358510" cy="4929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5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09786" y="1500174"/>
            <a:ext cx="6500858" cy="3000396"/>
          </a:xfrm>
        </p:spPr>
        <p:txBody>
          <a:bodyPr>
            <a:norm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sz="3600" dirty="0" smtClean="0"/>
              <a:t>Backtracking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en-US" sz="3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3600" dirty="0" smtClean="0"/>
              <a:t> Left recursion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en-US" sz="36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3600" dirty="0" smtClean="0"/>
              <a:t>Order of alternatives</a:t>
            </a:r>
            <a:endParaRPr lang="en-US" alt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9852" y="285728"/>
            <a:ext cx="6349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Problems with Top-Down </a:t>
            </a:r>
            <a:r>
              <a:rPr lang="en-US" altLang="en-US" sz="3600" dirty="0">
                <a:solidFill>
                  <a:srgbClr val="FF0000"/>
                </a:solidFill>
              </a:rPr>
              <a:t>Parsing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99656" y="188640"/>
            <a:ext cx="50343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Recursive </a:t>
            </a:r>
            <a:r>
              <a:rPr lang="en-US" altLang="en-US" sz="3600" dirty="0" smtClean="0">
                <a:solidFill>
                  <a:srgbClr val="FF0000"/>
                </a:solidFill>
              </a:rPr>
              <a:t>Descent </a:t>
            </a:r>
            <a:r>
              <a:rPr lang="en-US" altLang="en-US" sz="3600" dirty="0">
                <a:solidFill>
                  <a:srgbClr val="FF0000"/>
                </a:solidFill>
              </a:rPr>
              <a:t>Parsing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04540" y="1181120"/>
            <a:ext cx="1059218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 defTabSz="914400">
              <a:defRPr/>
            </a:pPr>
            <a:r>
              <a:rPr lang="en-US" kern="0" dirty="0" smtClean="0">
                <a:solidFill>
                  <a:srgbClr val="000000"/>
                </a:solidFill>
                <a:latin typeface="Times New Roman"/>
              </a:rPr>
              <a:t>A parser that uses collection of recursive procedures for parsing the given input string is called </a:t>
            </a:r>
            <a:r>
              <a:rPr lang="en-US" kern="0" dirty="0" smtClean="0">
                <a:solidFill>
                  <a:srgbClr val="FF0000"/>
                </a:solidFill>
                <a:latin typeface="Times New Roman"/>
              </a:rPr>
              <a:t>recursive descent parser</a:t>
            </a:r>
            <a:r>
              <a:rPr lang="en-US" kern="0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Each non-terminal corresponds to a procedure.</a:t>
            </a:r>
          </a:p>
          <a:p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Execution begins with the procedure for start symbol.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Ex:  	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aBb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(This is only the production rule for A)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proc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A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     - match the current token with a, and move to the next token;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     - call ‘B’;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     - match the current token with b, and move to the next token;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044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595406" y="857232"/>
            <a:ext cx="2073003" cy="250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1)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E </a:t>
            </a:r>
            <a:r>
              <a:rPr lang="en-US" sz="2800" dirty="0">
                <a:sym typeface="Symbol" pitchFamily="18" charset="2"/>
              </a:rPr>
              <a:t> E+T  |  T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  T*F  |  F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F  </a:t>
            </a:r>
            <a:r>
              <a:rPr lang="en-US" sz="2800" dirty="0" smtClean="0">
                <a:sym typeface="Symbol" pitchFamily="18" charset="2"/>
              </a:rPr>
              <a:t>(E) | id </a:t>
            </a:r>
            <a:endParaRPr lang="en-US" sz="2800" dirty="0">
              <a:sym typeface="Symbol" pitchFamily="18" charset="2"/>
            </a:endParaRPr>
          </a:p>
          <a:p>
            <a:endParaRPr lang="en-US" sz="2800" dirty="0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452398" y="3000372"/>
            <a:ext cx="52641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 smtClean="0">
                <a:sym typeface="Symbol" pitchFamily="18" charset="2"/>
              </a:rPr>
              <a:t>After eliminating  </a:t>
            </a:r>
            <a:r>
              <a:rPr lang="en-US" sz="2800" dirty="0">
                <a:sym typeface="Symbol" pitchFamily="18" charset="2"/>
              </a:rPr>
              <a:t>left recursion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523968" y="3429000"/>
            <a:ext cx="2242089" cy="302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E  T E’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E’  +T E’ | 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  F T’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T’  *F T’  | 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F  (E) | id </a:t>
            </a:r>
          </a:p>
          <a:p>
            <a:endParaRPr lang="en-US" sz="2800" dirty="0"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1158" y="214290"/>
            <a:ext cx="7061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Recursive </a:t>
            </a:r>
            <a:r>
              <a:rPr lang="en-US" altLang="en-US" sz="3600" dirty="0" smtClean="0">
                <a:solidFill>
                  <a:srgbClr val="FF0000"/>
                </a:solidFill>
              </a:rPr>
              <a:t>Descent Parsing Example 1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1026" y="1000108"/>
            <a:ext cx="30718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</a:t>
            </a:r>
            <a:r>
              <a:rPr lang="en-US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E( 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T( );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);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'+')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{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advance( );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T( );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);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}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5802" y="1000108"/>
            <a:ext cx="33575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T( )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F(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'*')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{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advance(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F(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16" y="928670"/>
            <a:ext cx="3571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F( )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='(')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advance( );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E( );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')' )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advance( );     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else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error( );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else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'id')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{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advance( );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}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else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error( );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68" y="214290"/>
            <a:ext cx="7061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Recursive </a:t>
            </a:r>
            <a:r>
              <a:rPr lang="en-US" altLang="en-US" sz="3600" dirty="0" smtClean="0">
                <a:solidFill>
                  <a:srgbClr val="FF0000"/>
                </a:solidFill>
              </a:rPr>
              <a:t>Descent Parsing Example 1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8024826" y="1500174"/>
            <a:ext cx="3736344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E </a:t>
            </a:r>
            <a:r>
              <a:rPr lang="en-US" sz="2800" dirty="0">
                <a:sym typeface="Symbol" pitchFamily="18" charset="2"/>
              </a:rPr>
              <a:t> E+T  |  T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  T*F  |  F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F  </a:t>
            </a:r>
            <a:r>
              <a:rPr lang="en-US" sz="2800" dirty="0" smtClean="0">
                <a:sym typeface="Symbol"/>
              </a:rPr>
              <a:t>F | </a:t>
            </a:r>
            <a:r>
              <a:rPr lang="en-US" sz="2800" dirty="0" smtClean="0">
                <a:sym typeface="Symbol" pitchFamily="18" charset="2"/>
              </a:rPr>
              <a:t>(E) | </a:t>
            </a:r>
            <a:r>
              <a:rPr lang="en-US" sz="2800" dirty="0" err="1" smtClean="0">
                <a:sym typeface="Symbol" pitchFamily="18" charset="2"/>
              </a:rPr>
              <a:t>true|false</a:t>
            </a:r>
            <a:r>
              <a:rPr lang="en-US" sz="2800" dirty="0" smtClean="0">
                <a:sym typeface="Symbol" pitchFamily="18" charset="2"/>
              </a:rPr>
              <a:t> </a:t>
            </a:r>
            <a:endParaRPr lang="en-US" sz="2800" dirty="0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6167438" y="3357562"/>
            <a:ext cx="52641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 smtClean="0">
                <a:sym typeface="Symbol" pitchFamily="18" charset="2"/>
              </a:rPr>
              <a:t>After eliminating  </a:t>
            </a:r>
            <a:r>
              <a:rPr lang="en-US" sz="2800" dirty="0">
                <a:sym typeface="Symbol" pitchFamily="18" charset="2"/>
              </a:rPr>
              <a:t>left recursion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738942" y="3835634"/>
            <a:ext cx="3736344" cy="259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E  T E’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E’  +T E’ | 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  F T’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ym typeface="Symbol" pitchFamily="18" charset="2"/>
              </a:rPr>
              <a:t>T’  *F T’  | </a:t>
            </a:r>
          </a:p>
          <a:p>
            <a:pPr>
              <a:spcBef>
                <a:spcPct val="20000"/>
              </a:spcBef>
            </a:pPr>
            <a:r>
              <a:rPr lang="en-US" sz="2800" dirty="0" smtClean="0">
                <a:sym typeface="Symbol" pitchFamily="18" charset="2"/>
              </a:rPr>
              <a:t>F  </a:t>
            </a:r>
            <a:r>
              <a:rPr lang="en-US" sz="2800" dirty="0" smtClean="0">
                <a:sym typeface="Symbol"/>
              </a:rPr>
              <a:t>F | </a:t>
            </a:r>
            <a:r>
              <a:rPr lang="en-US" sz="2800" dirty="0" smtClean="0">
                <a:sym typeface="Symbol" pitchFamily="18" charset="2"/>
              </a:rPr>
              <a:t>(E) | </a:t>
            </a:r>
            <a:r>
              <a:rPr lang="en-US" sz="2800" dirty="0" err="1" smtClean="0">
                <a:sym typeface="Symbol" pitchFamily="18" charset="2"/>
              </a:rPr>
              <a:t>true|false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1158" y="214290"/>
            <a:ext cx="7061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Recursive </a:t>
            </a:r>
            <a:r>
              <a:rPr lang="en-US" altLang="en-US" sz="3600" dirty="0" smtClean="0">
                <a:solidFill>
                  <a:srgbClr val="FF0000"/>
                </a:solidFill>
              </a:rPr>
              <a:t>Descent Parsing Example 2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6778" y="1214422"/>
            <a:ext cx="70009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ym typeface="Symbol" pitchFamily="18" charset="2"/>
              </a:rPr>
              <a:t>2)</a:t>
            </a:r>
          </a:p>
          <a:p>
            <a:r>
              <a:rPr lang="en-IN" sz="2800" dirty="0" err="1" smtClean="0">
                <a:sym typeface="Symbol" pitchFamily="18" charset="2"/>
              </a:rPr>
              <a:t>bexpr</a:t>
            </a:r>
            <a:r>
              <a:rPr lang="en-IN" sz="2800" dirty="0" smtClean="0">
                <a:sym typeface="Symbol" pitchFamily="18" charset="2"/>
              </a:rPr>
              <a:t> → </a:t>
            </a:r>
            <a:r>
              <a:rPr lang="en-IN" sz="2800" dirty="0" err="1" smtClean="0">
                <a:sym typeface="Symbol" pitchFamily="18" charset="2"/>
              </a:rPr>
              <a:t>bexpr</a:t>
            </a:r>
            <a:r>
              <a:rPr lang="en-IN" sz="2800" dirty="0" smtClean="0">
                <a:sym typeface="Symbol" pitchFamily="18" charset="2"/>
              </a:rPr>
              <a:t> or </a:t>
            </a:r>
            <a:r>
              <a:rPr lang="en-IN" sz="2800" dirty="0" err="1" smtClean="0">
                <a:sym typeface="Symbol" pitchFamily="18" charset="2"/>
              </a:rPr>
              <a:t>bterm</a:t>
            </a:r>
            <a:r>
              <a:rPr lang="en-IN" sz="2800" dirty="0" smtClean="0">
                <a:sym typeface="Symbol" pitchFamily="18" charset="2"/>
              </a:rPr>
              <a:t> | </a:t>
            </a:r>
            <a:r>
              <a:rPr lang="en-IN" sz="2800" dirty="0" err="1" smtClean="0">
                <a:sym typeface="Symbol" pitchFamily="18" charset="2"/>
              </a:rPr>
              <a:t>bterm</a:t>
            </a:r>
            <a:r>
              <a:rPr lang="en-IN" sz="2800" dirty="0" smtClean="0">
                <a:sym typeface="Symbol" pitchFamily="18" charset="2"/>
              </a:rPr>
              <a:t> </a:t>
            </a:r>
          </a:p>
          <a:p>
            <a:r>
              <a:rPr lang="en-IN" sz="2800" dirty="0" err="1" smtClean="0">
                <a:sym typeface="Symbol" pitchFamily="18" charset="2"/>
              </a:rPr>
              <a:t>bterm</a:t>
            </a:r>
            <a:r>
              <a:rPr lang="en-IN" sz="2800" dirty="0" smtClean="0">
                <a:sym typeface="Symbol" pitchFamily="18" charset="2"/>
              </a:rPr>
              <a:t> → </a:t>
            </a:r>
            <a:r>
              <a:rPr lang="en-IN" sz="2800" dirty="0" err="1" smtClean="0">
                <a:sym typeface="Symbol" pitchFamily="18" charset="2"/>
              </a:rPr>
              <a:t>bterm</a:t>
            </a:r>
            <a:r>
              <a:rPr lang="en-IN" sz="2800" dirty="0" smtClean="0">
                <a:sym typeface="Symbol" pitchFamily="18" charset="2"/>
              </a:rPr>
              <a:t> and </a:t>
            </a:r>
            <a:r>
              <a:rPr lang="en-IN" sz="2800" dirty="0" err="1" smtClean="0">
                <a:sym typeface="Symbol" pitchFamily="18" charset="2"/>
              </a:rPr>
              <a:t>bfactor</a:t>
            </a:r>
            <a:r>
              <a:rPr lang="en-IN" sz="2800" dirty="0" smtClean="0">
                <a:sym typeface="Symbol" pitchFamily="18" charset="2"/>
              </a:rPr>
              <a:t> | </a:t>
            </a:r>
            <a:r>
              <a:rPr lang="en-IN" sz="2800" dirty="0" err="1" smtClean="0">
                <a:sym typeface="Symbol" pitchFamily="18" charset="2"/>
              </a:rPr>
              <a:t>bfactor</a:t>
            </a:r>
            <a:r>
              <a:rPr lang="en-IN" sz="2800" dirty="0" smtClean="0">
                <a:sym typeface="Symbol" pitchFamily="18" charset="2"/>
              </a:rPr>
              <a:t> </a:t>
            </a:r>
          </a:p>
          <a:p>
            <a:r>
              <a:rPr lang="en-IN" sz="2800" dirty="0" err="1" smtClean="0">
                <a:sym typeface="Symbol" pitchFamily="18" charset="2"/>
              </a:rPr>
              <a:t>bfactor</a:t>
            </a:r>
            <a:r>
              <a:rPr lang="en-IN" sz="2800" dirty="0" smtClean="0">
                <a:sym typeface="Symbol" pitchFamily="18" charset="2"/>
              </a:rPr>
              <a:t> → not </a:t>
            </a:r>
            <a:r>
              <a:rPr lang="en-IN" sz="2800" dirty="0" err="1" smtClean="0">
                <a:sym typeface="Symbol" pitchFamily="18" charset="2"/>
              </a:rPr>
              <a:t>bfactor</a:t>
            </a:r>
            <a:r>
              <a:rPr lang="en-IN" sz="2800" dirty="0" smtClean="0">
                <a:sym typeface="Symbol" pitchFamily="18" charset="2"/>
              </a:rPr>
              <a:t> | ( </a:t>
            </a:r>
            <a:r>
              <a:rPr lang="en-IN" sz="2800" dirty="0" err="1" smtClean="0">
                <a:sym typeface="Symbol" pitchFamily="18" charset="2"/>
              </a:rPr>
              <a:t>bexpr</a:t>
            </a:r>
            <a:r>
              <a:rPr lang="en-IN" sz="2800" dirty="0" smtClean="0">
                <a:sym typeface="Symbol" pitchFamily="18" charset="2"/>
              </a:rPr>
              <a:t> ) | true | false</a:t>
            </a:r>
            <a:endParaRPr lang="en-IN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084" y="857232"/>
            <a:ext cx="30718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T( );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);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'+')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{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advance( );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T( );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);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}</a:t>
            </a:r>
            <a:endParaRPr lang="en-IN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2728" y="857232"/>
            <a:ext cx="33575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T( )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F(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'*')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{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advance(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F(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Tprime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 );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0248" y="785794"/>
            <a:ext cx="35719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Procedure F( )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'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/>
              </a:rPr>
              <a:t>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')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{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advance( );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F( );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}</a:t>
            </a:r>
            <a:endParaRPr lang="en-I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else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='(')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advance( );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E( );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if(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input_symbol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')' )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advance( );     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else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error( );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968" y="214290"/>
            <a:ext cx="7061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Recursive </a:t>
            </a:r>
            <a:r>
              <a:rPr lang="en-US" altLang="en-US" sz="3600" dirty="0" smtClean="0">
                <a:solidFill>
                  <a:srgbClr val="FF0000"/>
                </a:solidFill>
              </a:rPr>
              <a:t>Descent Parsing Example 2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67834" y="857232"/>
            <a:ext cx="27860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else  if(true)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{ 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return(true);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else  if(false)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{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return(false);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else</a:t>
            </a: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error( );</a:t>
            </a:r>
            <a:endParaRPr lang="en-IN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5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8184" y="1052736"/>
            <a:ext cx="10956447" cy="5233784"/>
          </a:xfrm>
        </p:spPr>
        <p:txBody>
          <a:bodyPr>
            <a:normAutofit/>
          </a:bodyPr>
          <a:lstStyle/>
          <a:p>
            <a:pPr lvl="1"/>
            <a:r>
              <a:rPr lang="en-US" altLang="en-US" sz="2800" dirty="0" smtClean="0">
                <a:solidFill>
                  <a:srgbClr val="FF0000"/>
                </a:solidFill>
              </a:rPr>
              <a:t>Predictive Parsing</a:t>
            </a:r>
          </a:p>
          <a:p>
            <a:pPr lvl="1"/>
            <a:endParaRPr lang="en-US" altLang="en-US" sz="2800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no backtracking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efficient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needs a special form of grammars (LL(1) grammars).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Recursive Predictive Parsing  is a special form of Recursive Descent parsing without backtracking.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Non-Recursive (Table Driven) Predictive Parser is also known as LL(1) parser. </a:t>
            </a: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1422" y="428604"/>
            <a:ext cx="3320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Predictive Parser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60" y="785794"/>
            <a:ext cx="11572956" cy="5857892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 smtClean="0"/>
              <a:t>Context-free grammar is a 4 </a:t>
            </a:r>
            <a:r>
              <a:rPr lang="en-US" sz="3600" dirty="0" err="1" smtClean="0"/>
              <a:t>tuple</a:t>
            </a:r>
            <a:r>
              <a:rPr lang="en-US" sz="3600" dirty="0" smtClean="0"/>
              <a:t> denoted as:</a:t>
            </a:r>
          </a:p>
          <a:p>
            <a:pPr>
              <a:buNone/>
            </a:pPr>
            <a:r>
              <a:rPr lang="en-US" sz="3600" dirty="0" smtClean="0"/>
              <a:t>					G=(V, T, P, S)</a:t>
            </a:r>
          </a:p>
          <a:p>
            <a:pPr lvl="1"/>
            <a:r>
              <a:rPr lang="en-US" sz="3600" dirty="0" smtClean="0"/>
              <a:t>		Where:</a:t>
            </a:r>
          </a:p>
          <a:p>
            <a:pPr lvl="1"/>
            <a:r>
              <a:rPr lang="en-US" sz="3600" dirty="0" smtClean="0"/>
              <a:t>			-V is a finite set of  symbols called as non-terminals  or variables,</a:t>
            </a:r>
          </a:p>
          <a:p>
            <a:pPr lvl="1"/>
            <a:r>
              <a:rPr lang="en-US" sz="3600" dirty="0" smtClean="0"/>
              <a:t>			-T is a finite set of symbols called as terminals,</a:t>
            </a:r>
          </a:p>
          <a:p>
            <a:pPr lvl="1"/>
            <a:r>
              <a:rPr lang="en-US" sz="3600" dirty="0" smtClean="0"/>
              <a:t>			-P is a finite set of productions rules in the following form</a:t>
            </a:r>
          </a:p>
          <a:p>
            <a:pPr lvl="1"/>
            <a:r>
              <a:rPr lang="en-US" sz="3600" dirty="0" smtClean="0"/>
              <a:t>					P: </a:t>
            </a:r>
            <a:r>
              <a:rPr lang="en-US" sz="3600" dirty="0" smtClean="0">
                <a:sym typeface="Symbol" pitchFamily="18" charset="2"/>
              </a:rPr>
              <a:t></a:t>
            </a:r>
            <a:r>
              <a:rPr lang="en-US" sz="3600" dirty="0" smtClean="0"/>
              <a:t> </a:t>
            </a:r>
            <a:r>
              <a:rPr lang="en-US" sz="3600" dirty="0" smtClean="0">
                <a:sym typeface="Symbol" pitchFamily="18" charset="2"/>
              </a:rPr>
              <a:t> </a:t>
            </a:r>
            <a:r>
              <a:rPr lang="en-US" sz="3600" dirty="0" smtClean="0">
                <a:sym typeface="Symbol"/>
              </a:rPr>
              <a:t></a:t>
            </a:r>
            <a:r>
              <a:rPr lang="en-US" sz="3600" dirty="0" smtClean="0">
                <a:sym typeface="Symbol" pitchFamily="18" charset="2"/>
              </a:rPr>
              <a:t>     </a:t>
            </a:r>
          </a:p>
          <a:p>
            <a:pPr lvl="2"/>
            <a:r>
              <a:rPr lang="en-US" sz="3600" dirty="0" smtClean="0">
                <a:sym typeface="Symbol" pitchFamily="18" charset="2"/>
              </a:rPr>
              <a:t>	     		   where  is a non-terminal and </a:t>
            </a:r>
          </a:p>
          <a:p>
            <a:pPr lvl="2"/>
            <a:r>
              <a:rPr lang="en-US" sz="3600" dirty="0" smtClean="0">
                <a:sym typeface="Symbol" pitchFamily="18" charset="2"/>
              </a:rPr>
              <a:t>	                   		 </a:t>
            </a:r>
            <a:r>
              <a:rPr lang="en-US" sz="3600" dirty="0" smtClean="0">
                <a:sym typeface="Symbol"/>
              </a:rPr>
              <a:t> </a:t>
            </a:r>
            <a:r>
              <a:rPr lang="en-IN" sz="3600" b="1" dirty="0" smtClean="0"/>
              <a:t>∈</a:t>
            </a:r>
            <a:r>
              <a:rPr lang="en-IN" sz="3600" dirty="0" smtClean="0"/>
              <a:t> (V </a:t>
            </a:r>
            <a:r>
              <a:rPr lang="en-IN" sz="3600" dirty="0" smtClean="0">
                <a:sym typeface="Symbol"/>
              </a:rPr>
              <a:t> T)</a:t>
            </a:r>
            <a:r>
              <a:rPr lang="en-IN" sz="3600" baseline="30000" dirty="0" smtClean="0">
                <a:sym typeface="Symbol"/>
              </a:rPr>
              <a:t>*</a:t>
            </a:r>
          </a:p>
          <a:p>
            <a:pPr lvl="2"/>
            <a:r>
              <a:rPr lang="en-US" sz="3600" dirty="0" smtClean="0"/>
              <a:t>		-</a:t>
            </a:r>
            <a:r>
              <a:rPr lang="en-US" sz="3600" dirty="0"/>
              <a:t>S is a start symbol (one of the non-terminal symbol)</a:t>
            </a:r>
            <a:endParaRPr lang="en-US" sz="3600" dirty="0" smtClean="0"/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Example:   </a:t>
            </a:r>
            <a:r>
              <a:rPr lang="en-US" sz="3600" dirty="0" smtClean="0">
                <a:sym typeface="Symbol" pitchFamily="18" charset="2"/>
              </a:rPr>
              <a:t>S  </a:t>
            </a:r>
            <a:r>
              <a:rPr lang="en-US" sz="3600" dirty="0" err="1" smtClean="0">
                <a:sym typeface="Symbol" pitchFamily="18" charset="2"/>
              </a:rPr>
              <a:t>aSa</a:t>
            </a:r>
            <a:r>
              <a:rPr lang="en-US" sz="3600" dirty="0" smtClean="0">
                <a:sym typeface="Symbol" pitchFamily="18" charset="2"/>
              </a:rPr>
              <a:t>| </a:t>
            </a:r>
            <a:r>
              <a:rPr lang="en-US" sz="3600" dirty="0" err="1" smtClean="0">
                <a:sym typeface="Symbol" pitchFamily="18" charset="2"/>
              </a:rPr>
              <a:t>bSb</a:t>
            </a:r>
            <a:r>
              <a:rPr lang="en-US" sz="3600" dirty="0" smtClean="0">
                <a:sym typeface="Symbol" pitchFamily="18" charset="2"/>
              </a:rPr>
              <a:t> | </a:t>
            </a:r>
            <a:r>
              <a:rPr lang="en-US" sz="3600" dirty="0" smtClean="0">
                <a:sym typeface="Symbol"/>
              </a:rPr>
              <a:t>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G=( {S}, {a , b}, P, S) where P contains:</a:t>
            </a:r>
          </a:p>
          <a:p>
            <a:pPr lvl="1"/>
            <a:r>
              <a:rPr lang="en-US" sz="3600" dirty="0" smtClean="0">
                <a:sym typeface="Symbol" pitchFamily="18" charset="2"/>
              </a:rPr>
              <a:t>P=     { S  </a:t>
            </a:r>
            <a:r>
              <a:rPr lang="en-US" sz="3600" dirty="0" err="1" smtClean="0">
                <a:sym typeface="Symbol" pitchFamily="18" charset="2"/>
              </a:rPr>
              <a:t>aSa</a:t>
            </a:r>
            <a:r>
              <a:rPr lang="en-US" sz="3600" dirty="0" smtClean="0">
                <a:sym typeface="Symbol" pitchFamily="18" charset="2"/>
              </a:rPr>
              <a:t>,</a:t>
            </a:r>
          </a:p>
          <a:p>
            <a:pPr lvl="1"/>
            <a:r>
              <a:rPr lang="en-US" sz="3600" dirty="0" smtClean="0">
                <a:sym typeface="Symbol" pitchFamily="18" charset="2"/>
              </a:rPr>
              <a:t>	     S  </a:t>
            </a:r>
            <a:r>
              <a:rPr lang="en-US" sz="3600" dirty="0" err="1" smtClean="0">
                <a:sym typeface="Symbol" pitchFamily="18" charset="2"/>
              </a:rPr>
              <a:t>bSb</a:t>
            </a:r>
            <a:r>
              <a:rPr lang="en-US" sz="3600" dirty="0" smtClean="0">
                <a:sym typeface="Symbol" pitchFamily="18" charset="2"/>
              </a:rPr>
              <a:t>,</a:t>
            </a:r>
          </a:p>
          <a:p>
            <a:pPr lvl="1"/>
            <a:r>
              <a:rPr lang="en-US" sz="3600" dirty="0" smtClean="0">
                <a:sym typeface="Symbol" pitchFamily="18" charset="2"/>
              </a:rPr>
              <a:t>            S   </a:t>
            </a:r>
            <a:r>
              <a:rPr lang="en-US" sz="3600" dirty="0" smtClean="0">
                <a:sym typeface="Symbol"/>
              </a:rPr>
              <a:t></a:t>
            </a:r>
          </a:p>
          <a:p>
            <a:pPr lvl="1"/>
            <a:r>
              <a:rPr lang="en-US" sz="3600" dirty="0" smtClean="0">
                <a:sym typeface="Symbol"/>
              </a:rPr>
              <a:t>           }</a:t>
            </a:r>
            <a:endParaRPr lang="en-US" sz="3600" dirty="0" smtClean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8810644" y="6215082"/>
            <a:ext cx="2428892" cy="365125"/>
          </a:xfrm>
        </p:spPr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9918" y="0"/>
            <a:ext cx="51691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Context-Free Grammar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9984" y="357166"/>
            <a:ext cx="3496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Predictive </a:t>
            </a:r>
            <a:r>
              <a:rPr lang="en-US" altLang="en-US" sz="3600" dirty="0" smtClean="0">
                <a:solidFill>
                  <a:srgbClr val="FF0000"/>
                </a:solidFill>
              </a:rPr>
              <a:t>Parsing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66778" y="1571612"/>
            <a:ext cx="9372600" cy="38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Compute FIRST</a:t>
            </a: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 and FOLLOW function.</a:t>
            </a: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en-US" sz="3600" kern="0" baseline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Construct Predictive Parsing Table.</a:t>
            </a: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en-US" sz="3600" kern="0" baseline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Parse the input string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83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Predictive Parsing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928" y="1355089"/>
            <a:ext cx="9372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Two functions are used in the construction of  Predictive parsing tables: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FIRST	FOLLOW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FIRST(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)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is a set of the terminal symbols which occur as first symbols in strings derived from  where  is any string of grammar symbols.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if  derives to , then  is also in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FIRST(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) 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FOLLOW(A)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is the set of the terminals which occur immediately after (follow)  the </a:t>
            </a:r>
            <a:r>
              <a:rPr kumimoji="0" lang="en-US" alt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non-terminal A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in the strings derived from the starting symbol.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a terminal a is in FOLLOW(A)   if   S  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Aa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</a:t>
            </a:r>
          </a:p>
        </p:txBody>
      </p:sp>
    </p:spTree>
    <p:extLst>
      <p:ext uri="{BB962C8B-B14F-4D97-AF65-F5344CB8AC3E}">
        <p14:creationId xmlns:p14="http://schemas.microsoft.com/office/powerpoint/2010/main" val="40592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52464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Rules for calculating FIRST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81026" y="1000108"/>
            <a:ext cx="10970484" cy="515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If X is a terminal symbol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then   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FIRST(X)={X}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If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X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 is a production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then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 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FIRST(X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)={}</a:t>
            </a:r>
          </a:p>
          <a:p>
            <a:pPr lvl="0" defTabSz="914400">
              <a:lnSpc>
                <a:spcPct val="90000"/>
              </a:lnSpc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If X is a non-terminal symbol  and  X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Y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lang="en-US" altLang="en-US" kern="0" baseline="-25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3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is a production</a:t>
            </a:r>
          </a:p>
          <a:p>
            <a:pPr lvl="1" indent="-342900" defTabSz="914400">
              <a:lnSpc>
                <a:spcPct val="90000"/>
              </a:lnSpc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         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FIRST(X)={Y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1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}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 if Y</a:t>
            </a:r>
            <a:r>
              <a:rPr lang="en-US" altLang="en-US" sz="2400" kern="0" baseline="-2500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1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 is a terminal.</a:t>
            </a:r>
          </a:p>
          <a:p>
            <a:pPr lvl="1" indent="-342900" defTabSz="914400">
              <a:lnSpc>
                <a:spcPct val="90000"/>
              </a:lnSpc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Otherwise 	          </a:t>
            </a:r>
          </a:p>
          <a:p>
            <a:pPr lvl="1" indent="-342900" defTabSz="914400">
              <a:lnSpc>
                <a:spcPct val="90000"/>
              </a:lnSpc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           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FIRST(X)= FIRST{Y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1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2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3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}=FIRST(Y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1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)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,if  FIRST(Y</a:t>
            </a:r>
            <a:r>
              <a:rPr lang="en-US" altLang="en-US" sz="2400" kern="0" baseline="-2500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1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) doesn’t contains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.</a:t>
            </a:r>
          </a:p>
          <a:p>
            <a:pPr lvl="1" indent="-342900" defTabSz="914400">
              <a:lnSpc>
                <a:spcPct val="90000"/>
              </a:lnSpc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If FIRST(Y1) contains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 then </a:t>
            </a:r>
          </a:p>
          <a:p>
            <a:pPr lvl="1" indent="-342900" defTabSz="914400">
              <a:lnSpc>
                <a:spcPct val="90000"/>
              </a:lnSpc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      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FIRST(X)= FIRST{Y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1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2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3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}=FIRST(Y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1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) - {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} </a:t>
            </a:r>
            <a:r>
              <a:rPr lang="en-IN" sz="2400" dirty="0" smtClean="0">
                <a:solidFill>
                  <a:srgbClr val="FF0000"/>
                </a:solidFill>
                <a:sym typeface="Symbol"/>
              </a:rPr>
              <a:t> 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FIRST(Y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2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3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).</a:t>
            </a:r>
          </a:p>
          <a:p>
            <a:pPr lvl="1" indent="-342900" defTabSz="914400">
              <a:lnSpc>
                <a:spcPct val="90000"/>
              </a:lnSpc>
              <a:buNone/>
              <a:defRPr/>
            </a:pPr>
            <a:endParaRPr lang="en-US" altLang="en-US" sz="2400" kern="0" dirty="0" smtClean="0">
              <a:solidFill>
                <a:srgbClr val="FF0000"/>
              </a:solidFill>
              <a:latin typeface="Times New Roman"/>
              <a:sym typeface="Wingdings" panose="05000000000000000000" pitchFamily="2" charset="2"/>
            </a:endParaRPr>
          </a:p>
          <a:p>
            <a:pPr lvl="1" indent="-342900" defTabSz="914400">
              <a:lnSpc>
                <a:spcPct val="90000"/>
              </a:lnSpc>
              <a:buNone/>
              <a:defRPr/>
            </a:pP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FIRST(Y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2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Y</a:t>
            </a:r>
            <a:r>
              <a:rPr lang="en-US" altLang="en-US" sz="2400" kern="0" baseline="-2500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3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)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is computed in similar manner.</a:t>
            </a:r>
          </a:p>
          <a:p>
            <a:pPr lvl="1" indent="-342900" defTabSz="914400">
              <a:lnSpc>
                <a:spcPct val="90000"/>
              </a:lnSpc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lvl="1" indent="-342900" defTabSz="914400">
              <a:lnSpc>
                <a:spcPct val="90000"/>
              </a:lnSpc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lvl="1" indent="-342900" defTabSz="914400">
              <a:lnSpc>
                <a:spcPct val="90000"/>
              </a:lnSpc>
              <a:buNone/>
              <a:defRPr/>
            </a:pPr>
            <a:endParaRPr lang="en-US" altLang="en-US" kern="0" dirty="0" smtClean="0">
              <a:solidFill>
                <a:srgbClr val="FF0000"/>
              </a:solidFill>
              <a:latin typeface="Times New Roman"/>
              <a:sym typeface="Symbol" panose="05050102010706020507" pitchFamily="18" charset="2"/>
            </a:endParaRPr>
          </a:p>
          <a:p>
            <a:pPr lvl="1" indent="-342900" defTabSz="914400">
              <a:lnSpc>
                <a:spcPct val="90000"/>
              </a:lnSpc>
              <a:buNone/>
              <a:defRPr/>
            </a:pP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64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23902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EXAMPLE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23902" y="714356"/>
            <a:ext cx="6143668" cy="57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smtClean="0">
                <a:solidFill>
                  <a:srgbClr val="0070C0"/>
                </a:solidFill>
              </a:rPr>
              <a:t>S → ACB |CbB | Ba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A → da | BC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B → g | ∈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C → h | ∈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dirty="0" smtClean="0"/>
              <a:t>FIRST(S) = FIRST(ACB) U FIRST(</a:t>
            </a:r>
            <a:r>
              <a:rPr lang="en-IN" dirty="0" err="1" smtClean="0"/>
              <a:t>CbB</a:t>
            </a:r>
            <a:r>
              <a:rPr lang="en-IN" dirty="0" smtClean="0"/>
              <a:t>) U FIRST(</a:t>
            </a:r>
            <a:r>
              <a:rPr lang="en-IN" dirty="0" err="1" smtClean="0"/>
              <a:t>Ba</a:t>
            </a:r>
            <a:r>
              <a:rPr lang="en-IN" dirty="0" smtClean="0"/>
              <a:t>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IN" dirty="0" smtClean="0"/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dirty="0" smtClean="0"/>
              <a:t>FIRST(A)= FIRST(da) </a:t>
            </a:r>
            <a:r>
              <a:rPr lang="en-IN" dirty="0" smtClean="0"/>
              <a:t>U  FIRST(</a:t>
            </a:r>
            <a:r>
              <a:rPr lang="pt-BR" dirty="0" smtClean="0"/>
              <a:t>BC)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dirty="0" smtClean="0"/>
              <a:t>              =     {d}      </a:t>
            </a:r>
            <a:r>
              <a:rPr lang="en-IN" dirty="0" smtClean="0"/>
              <a:t>U  FIRST(</a:t>
            </a:r>
            <a:r>
              <a:rPr lang="pt-BR" dirty="0" smtClean="0"/>
              <a:t>BC)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pt-BR" dirty="0" smtClean="0"/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dirty="0" smtClean="0"/>
              <a:t>FIRST(B)= FIRST(g) </a:t>
            </a:r>
            <a:r>
              <a:rPr lang="en-IN" dirty="0" smtClean="0"/>
              <a:t>U  FIRST(</a:t>
            </a:r>
            <a:r>
              <a:rPr lang="pt-BR" dirty="0" smtClean="0"/>
              <a:t>∈ 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dirty="0" smtClean="0"/>
              <a:t>		=     {g}     </a:t>
            </a:r>
            <a:r>
              <a:rPr lang="en-IN" dirty="0" smtClean="0"/>
              <a:t>U</a:t>
            </a:r>
            <a:r>
              <a:rPr lang="pt-BR" dirty="0" smtClean="0"/>
              <a:t>    {∈ 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dirty="0" smtClean="0"/>
              <a:t>		=  </a:t>
            </a:r>
            <a:r>
              <a:rPr lang="pt-BR" dirty="0" smtClean="0">
                <a:solidFill>
                  <a:srgbClr val="FF0000"/>
                </a:solidFill>
              </a:rPr>
              <a:t>{g, ∈ 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dirty="0" smtClean="0"/>
              <a:t>FIRST(C)= FIRST(h) </a:t>
            </a:r>
            <a:r>
              <a:rPr lang="en-IN" dirty="0" smtClean="0"/>
              <a:t>U  FIRST(</a:t>
            </a:r>
            <a:r>
              <a:rPr lang="pt-BR" dirty="0" smtClean="0"/>
              <a:t>∈ 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dirty="0" smtClean="0"/>
              <a:t>		=     {h}     </a:t>
            </a:r>
            <a:r>
              <a:rPr lang="en-IN" dirty="0" smtClean="0"/>
              <a:t>U</a:t>
            </a:r>
            <a:r>
              <a:rPr lang="pt-BR" dirty="0" smtClean="0"/>
              <a:t>    {∈ 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dirty="0" smtClean="0"/>
              <a:t>		=  </a:t>
            </a:r>
            <a:r>
              <a:rPr lang="pt-BR" dirty="0" smtClean="0">
                <a:solidFill>
                  <a:srgbClr val="FF0000"/>
                </a:solidFill>
              </a:rPr>
              <a:t>{h, ∈ }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8942" y="357166"/>
            <a:ext cx="6096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FIRST(A)=  {d} </a:t>
            </a:r>
            <a:r>
              <a:rPr lang="en-IN" sz="2400" dirty="0" smtClean="0"/>
              <a:t>U  FIRST(</a:t>
            </a:r>
            <a:r>
              <a:rPr lang="pt-BR" sz="2400" dirty="0" smtClean="0"/>
              <a:t>BC)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	= {d} </a:t>
            </a:r>
            <a:r>
              <a:rPr lang="en-IN" sz="2400" dirty="0" smtClean="0"/>
              <a:t>U  FIRST(</a:t>
            </a:r>
            <a:r>
              <a:rPr lang="pt-BR" sz="2400" dirty="0" smtClean="0"/>
              <a:t>B) –{∈} </a:t>
            </a:r>
            <a:r>
              <a:rPr lang="en-IN" sz="2400" dirty="0" smtClean="0"/>
              <a:t>U  FIRST(</a:t>
            </a:r>
            <a:r>
              <a:rPr lang="pt-BR" sz="2400" dirty="0" smtClean="0"/>
              <a:t>C)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	= {d} </a:t>
            </a:r>
            <a:r>
              <a:rPr lang="en-IN" sz="2400" dirty="0" smtClean="0"/>
              <a:t>U  </a:t>
            </a:r>
            <a:r>
              <a:rPr lang="pt-BR" sz="2400" dirty="0" smtClean="0"/>
              <a:t>{g, ∈ } –  {∈} </a:t>
            </a:r>
            <a:r>
              <a:rPr lang="en-IN" sz="2400" dirty="0" smtClean="0"/>
              <a:t>U   </a:t>
            </a:r>
            <a:r>
              <a:rPr lang="pt-BR" sz="2400" dirty="0" smtClean="0"/>
              <a:t>{h, ∈ }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	= {d} </a:t>
            </a:r>
            <a:r>
              <a:rPr lang="en-IN" sz="2400" dirty="0" smtClean="0"/>
              <a:t>U  </a:t>
            </a:r>
            <a:r>
              <a:rPr lang="pt-BR" sz="2400" dirty="0" smtClean="0"/>
              <a:t>{g} </a:t>
            </a:r>
            <a:r>
              <a:rPr lang="en-IN" sz="2400" dirty="0" smtClean="0"/>
              <a:t>U   </a:t>
            </a:r>
            <a:r>
              <a:rPr lang="pt-BR" sz="2400" dirty="0" smtClean="0"/>
              <a:t>{h, ∈ 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= {d,g,h, ∈}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pt-BR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96066" y="2000240"/>
            <a:ext cx="592935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FIRST(ACB)=  FIRST(A) – {∈} </a:t>
            </a:r>
            <a:r>
              <a:rPr lang="en-IN" sz="2400" dirty="0" smtClean="0"/>
              <a:t>U  FIRST(</a:t>
            </a:r>
            <a:r>
              <a:rPr lang="pt-BR" sz="2400" dirty="0" smtClean="0"/>
              <a:t>CB)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= {d,g,h, ∈} – {∈} </a:t>
            </a:r>
            <a:r>
              <a:rPr lang="en-IN" sz="2400" dirty="0" smtClean="0"/>
              <a:t>U  FIRST(</a:t>
            </a:r>
            <a:r>
              <a:rPr lang="pt-BR" sz="2400" dirty="0" smtClean="0"/>
              <a:t>CB)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	   = {d,g,h} </a:t>
            </a:r>
            <a:r>
              <a:rPr lang="en-IN" sz="2400" dirty="0" smtClean="0"/>
              <a:t>U </a:t>
            </a:r>
            <a:r>
              <a:rPr lang="pt-BR" sz="2400" dirty="0" smtClean="0"/>
              <a:t>FIRST(C) – {∈} </a:t>
            </a:r>
            <a:r>
              <a:rPr lang="en-IN" sz="2400" dirty="0" smtClean="0"/>
              <a:t>U FIRST(</a:t>
            </a:r>
            <a:r>
              <a:rPr lang="pt-BR" sz="2400" dirty="0" smtClean="0"/>
              <a:t>B)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= {d,g,h}  </a:t>
            </a:r>
            <a:r>
              <a:rPr lang="en-IN" sz="2400" dirty="0" smtClean="0"/>
              <a:t>U  {h} U </a:t>
            </a:r>
            <a:r>
              <a:rPr lang="pt-BR" sz="2400" dirty="0" smtClean="0"/>
              <a:t>{g, ∈ } </a:t>
            </a:r>
            <a:br>
              <a:rPr lang="pt-BR" sz="2400" dirty="0" smtClean="0"/>
            </a:br>
            <a:r>
              <a:rPr lang="pt-BR" sz="2400" dirty="0" smtClean="0">
                <a:solidFill>
                  <a:srgbClr val="FF0000"/>
                </a:solidFill>
              </a:rPr>
              <a:t>                 = {d,g,h, ∈}</a:t>
            </a:r>
            <a:r>
              <a:rPr lang="pt-BR" sz="2400" dirty="0" smtClean="0"/>
              <a:t>                  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pt-BR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596066" y="3643314"/>
            <a:ext cx="600079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FIRST(CbB)=  FIRST(C) – {∈} </a:t>
            </a:r>
            <a:r>
              <a:rPr lang="en-IN" sz="2400" dirty="0" smtClean="0"/>
              <a:t>U  FIRST(</a:t>
            </a:r>
            <a:r>
              <a:rPr lang="pt-BR" sz="2400" dirty="0" smtClean="0"/>
              <a:t>bB)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= {h}   </a:t>
            </a:r>
            <a:r>
              <a:rPr lang="en-IN" sz="2400" dirty="0" smtClean="0"/>
              <a:t>U  {b}</a:t>
            </a:r>
            <a:endParaRPr lang="pt-BR" sz="2400" dirty="0" smtClean="0"/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	     = </a:t>
            </a:r>
            <a:r>
              <a:rPr lang="pt-BR" sz="2400" dirty="0" smtClean="0">
                <a:solidFill>
                  <a:srgbClr val="FF0000"/>
                </a:solidFill>
              </a:rPr>
              <a:t>{b,h}</a:t>
            </a:r>
            <a:endParaRPr lang="pt-BR" sz="2400" dirty="0" smtClean="0"/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pt-BR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667504" y="4628423"/>
            <a:ext cx="600079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FIRST(Ba)=  FIRST(B) – {∈} </a:t>
            </a:r>
            <a:r>
              <a:rPr lang="en-IN" sz="2400" dirty="0" smtClean="0"/>
              <a:t>U  FIRST(</a:t>
            </a:r>
            <a:r>
              <a:rPr lang="pt-BR" sz="2400" dirty="0" smtClean="0"/>
              <a:t>a)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= {g}   </a:t>
            </a:r>
            <a:r>
              <a:rPr lang="en-IN" sz="2400" dirty="0" smtClean="0"/>
              <a:t>U  {a}</a:t>
            </a:r>
            <a:endParaRPr lang="pt-BR" sz="2400" dirty="0" smtClean="0"/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	     = </a:t>
            </a:r>
            <a:r>
              <a:rPr lang="pt-BR" sz="2400" dirty="0" smtClean="0">
                <a:solidFill>
                  <a:srgbClr val="FF0000"/>
                </a:solidFill>
              </a:rPr>
              <a:t>{a,g}</a:t>
            </a:r>
            <a:endParaRPr lang="pt-BR" sz="2400" dirty="0" smtClean="0"/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pt-BR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96066" y="5500702"/>
            <a:ext cx="600079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FIRST(S)= </a:t>
            </a:r>
            <a:r>
              <a:rPr lang="pt-BR" sz="2400" dirty="0" smtClean="0">
                <a:solidFill>
                  <a:srgbClr val="FF0000"/>
                </a:solidFill>
              </a:rPr>
              <a:t>{d,g,h, ∈}</a:t>
            </a:r>
            <a:r>
              <a:rPr lang="pt-BR" sz="2400" dirty="0" smtClean="0"/>
              <a:t> </a:t>
            </a:r>
            <a:r>
              <a:rPr lang="en-IN" sz="2400" dirty="0" smtClean="0"/>
              <a:t>U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{b,h}</a:t>
            </a:r>
            <a:r>
              <a:rPr lang="pt-BR" sz="2400" dirty="0" smtClean="0"/>
              <a:t> </a:t>
            </a:r>
            <a:r>
              <a:rPr lang="en-IN" sz="2400" dirty="0" smtClean="0"/>
              <a:t>U </a:t>
            </a:r>
            <a:r>
              <a:rPr lang="pt-BR" sz="2400" dirty="0" smtClean="0">
                <a:solidFill>
                  <a:srgbClr val="FF0000"/>
                </a:solidFill>
              </a:rPr>
              <a:t>{a,g}</a:t>
            </a:r>
            <a:endParaRPr lang="pt-BR" sz="2400" dirty="0" smtClean="0"/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= </a:t>
            </a:r>
            <a:r>
              <a:rPr lang="en-IN" sz="2400" dirty="0" smtClean="0">
                <a:solidFill>
                  <a:srgbClr val="FF0000"/>
                </a:solidFill>
              </a:rPr>
              <a:t>{</a:t>
            </a:r>
            <a:r>
              <a:rPr lang="en-IN" sz="2400" dirty="0" err="1" smtClean="0">
                <a:solidFill>
                  <a:srgbClr val="FF0000"/>
                </a:solidFill>
              </a:rPr>
              <a:t>a,b,d,g,h</a:t>
            </a:r>
            <a:r>
              <a:rPr lang="en-IN" sz="2400" dirty="0" smtClean="0">
                <a:solidFill>
                  <a:srgbClr val="FF0000"/>
                </a:solidFill>
              </a:rPr>
              <a:t>,</a:t>
            </a:r>
            <a:r>
              <a:rPr lang="pt-BR" sz="2400" dirty="0" smtClean="0">
                <a:solidFill>
                  <a:srgbClr val="FF0000"/>
                </a:solidFill>
              </a:rPr>
              <a:t> ∈}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	   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pt-BR" sz="2400" dirty="0" smtClean="0"/>
              <a:t>                 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2627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464" y="1142984"/>
            <a:ext cx="10469848" cy="52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If S is the start symbol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then 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add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  $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 to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 FOLLOW(S)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f  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B  is a production then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	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FOLLOW(B) =FIRST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)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    if  FIRST(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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) contains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 then add FOLLOW(A) to FOLLOW(B)</a:t>
            </a:r>
          </a:p>
          <a:p>
            <a:pPr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 		      i.e.,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FOLLOW(B) =FIRST(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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) - {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} </a:t>
            </a:r>
            <a:r>
              <a:rPr lang="en-IN" dirty="0" smtClean="0">
                <a:solidFill>
                  <a:srgbClr val="FF0000"/>
                </a:solidFill>
                <a:sym typeface="Symbol"/>
              </a:rPr>
              <a:t> 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FOLLOW(A).</a:t>
            </a:r>
          </a:p>
          <a:p>
            <a:pPr defTabSz="914400">
              <a:buNone/>
              <a:defRPr/>
            </a:pPr>
            <a:endParaRPr lang="en-US" altLang="en-US" kern="0" dirty="0" smtClean="0">
              <a:solidFill>
                <a:srgbClr val="FF0000"/>
              </a:solidFill>
              <a:latin typeface="Times New Roman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If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B is a production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FOLLOW(B)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=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 FOLLOW(A).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We apply these rules until nothing more can be added to any follow set.                                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66844" y="21429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Rules for calculating FOLLOW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(for</a:t>
            </a:r>
            <a:r>
              <a:rPr kumimoji="0" lang="en-US" alt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non-terminals)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54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71464" y="260648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Constructing Predictive Parsing Table -- Algorithm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71464" y="1327448"/>
            <a:ext cx="1075389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or each production 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 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do steps 2,3 and 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For each terminal  a  in FIRST(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),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Wingdings" panose="05000000000000000000" pitchFamily="2" charset="2"/>
              </a:rPr>
              <a:t>  add 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   to M[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A,a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]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457200" lvl="0" indent="-457200" defTabSz="914400">
              <a:buFont typeface="+mj-lt"/>
              <a:buAutoNum type="arabicPeriod"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If  in FIRST() ,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 add A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   to M[</a:t>
            </a:r>
            <a:r>
              <a:rPr lang="en-US" altLang="en-US" kern="0" dirty="0" err="1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A,b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]  where b is the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Wingdings" panose="05000000000000000000" pitchFamily="2" charset="2"/>
              </a:rPr>
              <a:t> terminal in FOLLOW(A)</a:t>
            </a:r>
          </a:p>
          <a:p>
            <a:pPr marL="457200" lvl="0" indent="-457200" defTabSz="914400">
              <a:buFont typeface="+mj-lt"/>
              <a:buAutoNum type="arabicPeriod"/>
              <a:defRPr/>
            </a:pPr>
            <a:endParaRPr lang="en-US" altLang="en-US" kern="0" dirty="0" smtClean="0">
              <a:solidFill>
                <a:srgbClr val="000000"/>
              </a:solidFill>
              <a:latin typeface="Times New Roman"/>
              <a:sym typeface="Wingdings" panose="05000000000000000000" pitchFamily="2" charset="2"/>
            </a:endParaRPr>
          </a:p>
          <a:p>
            <a:pPr marL="457200" lvl="0" indent="-457200" defTabSz="914400">
              <a:buFont typeface="+mj-lt"/>
              <a:buAutoNum type="arabicPeriod"/>
              <a:defRPr/>
            </a:pPr>
            <a:r>
              <a:rPr lang="en-IN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If ε is in FIRST(α) and $ is in FOLLOW(A) , add A → α to M[A, $].</a:t>
            </a: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All other undefined entries of the parsing table are error entries.</a:t>
            </a:r>
          </a:p>
        </p:txBody>
      </p:sp>
    </p:spTree>
    <p:extLst>
      <p:ext uri="{BB962C8B-B14F-4D97-AF65-F5344CB8AC3E}">
        <p14:creationId xmlns:p14="http://schemas.microsoft.com/office/powerpoint/2010/main" val="2601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595406" y="857232"/>
            <a:ext cx="8055603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1)Construct Predictive Parsing Table for the following grammar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E+T  |  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 T*F  |  F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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(E) | id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452398" y="3000372"/>
            <a:ext cx="45544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After eliminating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 recursion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595406" y="3429000"/>
            <a:ext cx="1826590" cy="260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 T E’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E’  +T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’|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 F T’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T’  *F 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’|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 (E) | id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2662" y="214290"/>
            <a:ext cx="6615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Predictive Parsing Table Example 1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67306" y="4143380"/>
            <a:ext cx="4378763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Non-Terminals  - {E, E’, T, T’, F}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Terminals          - {+, *, (, ), id}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23902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FIRST SET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8150" y="714356"/>
            <a:ext cx="11136560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E 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 TE</a:t>
            </a:r>
            <a:r>
              <a:rPr kumimoji="0" lang="en-US" altLang="en-US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E</a:t>
            </a:r>
            <a:r>
              <a:rPr kumimoji="0" lang="en-US" altLang="en-US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’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  +TE</a:t>
            </a:r>
            <a:r>
              <a:rPr kumimoji="0" lang="en-US" altLang="en-US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’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|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T 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 FT</a:t>
            </a:r>
            <a:r>
              <a:rPr kumimoji="0" lang="en-US" altLang="en-US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T</a:t>
            </a:r>
            <a:r>
              <a:rPr kumimoji="0" lang="en-US" altLang="en-US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’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  *FT</a:t>
            </a:r>
            <a:r>
              <a:rPr kumimoji="0" lang="en-US" altLang="en-US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’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|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F 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 (E)|id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	</a:t>
            </a: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 FIRST(E)    =  FIRST(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TE</a:t>
            </a:r>
            <a:r>
              <a:rPr kumimoji="0" lang="en-US" altLang="en-US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’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)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		           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= </a:t>
            </a: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FIRST(T)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kern="0" dirty="0" smtClean="0">
                <a:solidFill>
                  <a:srgbClr val="FF0000"/>
                </a:solidFill>
                <a:cs typeface="Times New Roman" pitchFamily="18" charset="0"/>
                <a:sym typeface="Symbol" panose="05050102010706020507" pitchFamily="18" charset="2"/>
              </a:rPr>
              <a:t>                        =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{(,id}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	</a:t>
            </a: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 FIRST(E</a:t>
            </a:r>
            <a:r>
              <a:rPr lang="en-US" altLang="en-US" kern="0" baseline="3000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’</a:t>
            </a: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)   =  FIRST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(+TE</a:t>
            </a:r>
            <a:r>
              <a:rPr kumimoji="0" lang="en-US" altLang="en-US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’ </a:t>
            </a: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) </a:t>
            </a:r>
            <a:r>
              <a:rPr lang="en-IN" dirty="0" smtClean="0">
                <a:cs typeface="Times New Roman" pitchFamily="18" charset="0"/>
              </a:rPr>
              <a:t>U</a:t>
            </a: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 FIRST()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                         </a:t>
            </a: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= {+,</a:t>
            </a:r>
            <a:r>
              <a:rPr lang="en-US" altLang="en-US" kern="0" dirty="0" smtClean="0">
                <a:solidFill>
                  <a:srgbClr val="FF0000"/>
                </a:solidFill>
                <a:cs typeface="Times New Roman" pitchFamily="18" charset="0"/>
                <a:sym typeface="Symbol" panose="05050102010706020507" pitchFamily="18" charset="2"/>
              </a:rPr>
              <a:t>}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	</a:t>
            </a: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 FIRST(T)    =  FIRST(FT</a:t>
            </a:r>
            <a:r>
              <a:rPr lang="en-US" altLang="en-US" kern="0" baseline="3000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’</a:t>
            </a: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)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                         = FIRST(F)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                         </a:t>
            </a:r>
            <a:r>
              <a:rPr lang="en-US" altLang="en-US" kern="0" dirty="0" smtClean="0">
                <a:solidFill>
                  <a:srgbClr val="FF0000"/>
                </a:solidFill>
                <a:cs typeface="Times New Roman" pitchFamily="18" charset="0"/>
                <a:sym typeface="Symbol" panose="05050102010706020507" pitchFamily="18" charset="2"/>
              </a:rPr>
              <a:t>= {(,id}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	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itchFamily="18" charset="0"/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4430" y="2214554"/>
            <a:ext cx="6881818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kern="0" dirty="0" smtClean="0">
              <a:solidFill>
                <a:srgbClr val="000000"/>
              </a:solidFill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	 </a:t>
            </a:r>
            <a:r>
              <a:rPr lang="en-US" altLang="en-US" sz="2400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FIRST(T’)   =  FIRST(*FT’) </a:t>
            </a:r>
            <a:r>
              <a:rPr lang="en-IN" altLang="en-US" sz="2400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en-US" altLang="en-US" sz="2400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 FIRST()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                                 </a:t>
            </a:r>
            <a:r>
              <a:rPr lang="en-US" altLang="en-US" sz="2400" kern="0" dirty="0" smtClean="0">
                <a:solidFill>
                  <a:srgbClr val="FF0000"/>
                </a:solidFill>
                <a:cs typeface="Times New Roman" pitchFamily="18" charset="0"/>
                <a:sym typeface="Symbol" panose="05050102010706020507" pitchFamily="18" charset="2"/>
              </a:rPr>
              <a:t>= {*,}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	 FIRST(F)    =  FIRST((E)) </a:t>
            </a:r>
            <a:r>
              <a:rPr lang="en-IN" altLang="en-US" sz="2400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U </a:t>
            </a:r>
            <a:r>
              <a:rPr lang="en-US" altLang="en-US" sz="2400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FIRST(id) </a:t>
            </a: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                                 </a:t>
            </a:r>
            <a:r>
              <a:rPr lang="en-US" altLang="en-US" sz="2400" kern="0" dirty="0" smtClean="0">
                <a:solidFill>
                  <a:srgbClr val="FF0000"/>
                </a:solidFill>
                <a:cs typeface="Times New Roman" pitchFamily="18" charset="0"/>
                <a:sym typeface="Symbol" panose="05050102010706020507" pitchFamily="18" charset="2"/>
              </a:rPr>
              <a:t>=   { (, id}</a:t>
            </a:r>
            <a:endParaRPr lang="en-IN" altLang="en-US" sz="2400" kern="0" dirty="0" smtClean="0">
              <a:solidFill>
                <a:srgbClr val="FF0000"/>
              </a:solidFill>
              <a:cs typeface="Times New Roman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27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0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FOLLOW SET</a:t>
            </a: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595274" y="785794"/>
            <a:ext cx="10787138" cy="550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kern="0" dirty="0" smtClean="0">
              <a:solidFill>
                <a:srgbClr val="00000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1)</a:t>
            </a: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we have to add  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to the starting symbol </a:t>
            </a:r>
          </a:p>
          <a:p>
            <a:pPr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en-US" kern="0" dirty="0" smtClean="0">
                <a:sym typeface="Symbol" panose="05050102010706020507" pitchFamily="18" charset="2"/>
              </a:rPr>
              <a:t>i.e., FOLLOW(E) =  { </a:t>
            </a:r>
            <a:r>
              <a:rPr lang="en-US" altLang="en-US" kern="0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kern="0" dirty="0" smtClean="0">
                <a:sym typeface="Symbol" panose="05050102010706020507" pitchFamily="18" charset="2"/>
              </a:rPr>
              <a:t> }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Using F  (E)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		FOLLOW(E) =  FIRST( ) ) = { )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en-US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=&gt;FOLLOW(E) = { ),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 }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2)Using E  TE’ 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	FOLLOW(E’) = FOLLOW(E)  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</a:t>
            </a:r>
            <a:r>
              <a:rPr lang="en-US" altLang="en-US" kern="0" dirty="0" smtClean="0">
                <a:sym typeface="Symbol" panose="05050102010706020507" pitchFamily="18" charset="2"/>
              </a:rPr>
              <a:t>= {  ), </a:t>
            </a:r>
            <a:r>
              <a:rPr lang="en-US" altLang="en-US" kern="0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kern="0" dirty="0" smtClean="0">
                <a:sym typeface="Symbol" panose="05050102010706020507" pitchFamily="18" charset="2"/>
              </a:rPr>
              <a:t> }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Using E’  +TE’ 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	FOLLOW(E’) = FOLLOW(E’)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</a:t>
            </a:r>
            <a:r>
              <a:rPr lang="en-US" altLang="en-US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= {  ),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 }        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ym typeface="Symbol" panose="05050102010706020507" pitchFamily="18" charset="2"/>
              </a:rPr>
              <a:t> 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</a:t>
            </a:r>
            <a:r>
              <a:rPr lang="en-US" altLang="en-US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</a:t>
            </a:r>
          </a:p>
          <a:p>
            <a:pPr lvl="0" defTabSz="914400"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                                                        </a:t>
            </a:r>
          </a:p>
          <a:p>
            <a:pPr lvl="0" defTabSz="914400">
              <a:buNone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8744" y="2143116"/>
            <a:ext cx="6953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4)Using 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T </a:t>
            </a: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 FT</a:t>
            </a:r>
            <a:r>
              <a:rPr lang="en-US" altLang="en-US" sz="2400" kern="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endParaRPr lang="en-US" altLang="en-US" sz="2400" kern="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	         FOLLOW(T’) = FOLLOW(T)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          </a:t>
            </a:r>
            <a:r>
              <a:rPr lang="en-US" altLang="en-US" sz="2400" kern="0" dirty="0" smtClean="0">
                <a:sym typeface="Symbol" panose="05050102010706020507" pitchFamily="18" charset="2"/>
              </a:rPr>
              <a:t>= { +, ), </a:t>
            </a: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sz="2400" kern="0" dirty="0" smtClean="0">
                <a:sym typeface="Symbol" panose="05050102010706020507" pitchFamily="18" charset="2"/>
              </a:rPr>
              <a:t> }  </a:t>
            </a:r>
          </a:p>
          <a:p>
            <a:pPr defTabSz="914400"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Using 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T’ </a:t>
            </a: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 *FT</a:t>
            </a:r>
            <a:r>
              <a:rPr lang="en-US" altLang="en-US" sz="2400" kern="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endParaRPr lang="en-US" altLang="en-US" sz="2400" kern="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	           FOLLOW(T’) = FOLLOW(T’)  </a:t>
            </a:r>
            <a:r>
              <a:rPr lang="en-US" altLang="en-US" sz="24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={ +, ),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sz="24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 }       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5934" y="3857628"/>
            <a:ext cx="63103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5)Using T  FT’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	      FOLLOW(F) = FIRST( T’ )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      = { *, } –{} U FOLLOW(T)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      </a:t>
            </a:r>
            <a:r>
              <a:rPr lang="en-US" altLang="en-US" sz="2400" kern="0" dirty="0" smtClean="0">
                <a:sym typeface="Symbol" panose="05050102010706020507" pitchFamily="18" charset="2"/>
              </a:rPr>
              <a:t>= { *,+, ), </a:t>
            </a: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sz="2400" kern="0" dirty="0" smtClean="0">
                <a:sym typeface="Symbol" panose="05050102010706020507" pitchFamily="18" charset="2"/>
              </a:rPr>
              <a:t>)    </a:t>
            </a:r>
          </a:p>
          <a:p>
            <a:pPr defTabSz="914400"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Using T’  *FT’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	      FOLLOW(F) = FIRST( T’ )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      = { *, } –{} U FOLLOW(T’)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      </a:t>
            </a:r>
            <a:r>
              <a:rPr lang="en-US" altLang="en-US" sz="24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= { *,+, ),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sz="24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)       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ym typeface="Symbol" panose="05050102010706020507" pitchFamily="18" charset="2"/>
              </a:rPr>
              <a:t>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24562" y="-24"/>
            <a:ext cx="63579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3)Using E  TE’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	FOLLOW(T) = FIRST( E’ )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= { +, } –{} U FOLLOW(E)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 = { +, ), </a:t>
            </a:r>
            <a:r>
              <a:rPr lang="en-US" altLang="en-US" sz="24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Using E  +TE’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	         FOLLOW(T) = FIRST( E’ ) </a:t>
            </a:r>
            <a:r>
              <a:rPr lang="en-US" altLang="en-US" sz="24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= { +, ),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US" altLang="en-US" sz="2400" kern="0" dirty="0" smtClean="0">
                <a:solidFill>
                  <a:srgbClr val="FF0000"/>
                </a:solidFill>
                <a:sym typeface="Symbol" panose="05050102010706020507" pitchFamily="18" charset="2"/>
              </a:rPr>
              <a:t>)        </a:t>
            </a:r>
          </a:p>
          <a:p>
            <a:pPr lvl="0" defTabSz="914400">
              <a:buNone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8282" y="214290"/>
            <a:ext cx="15716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E </a:t>
            </a:r>
            <a:r>
              <a:rPr lang="en-US" altLang="en-US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 TE</a:t>
            </a:r>
            <a:r>
              <a:rPr lang="en-US" altLang="en-US" sz="2000" kern="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kern="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 +TE</a:t>
            </a:r>
            <a:r>
              <a:rPr lang="en-US" altLang="en-US" sz="2000" kern="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|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T </a:t>
            </a:r>
            <a:r>
              <a:rPr lang="en-US" altLang="en-US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 FT</a:t>
            </a:r>
            <a:r>
              <a:rPr lang="en-US" altLang="en-US" sz="2000" kern="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kern="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 *FT</a:t>
            </a:r>
            <a:r>
              <a:rPr lang="en-US" altLang="en-US" sz="2000" kern="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|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kern="0" dirty="0" smtClean="0">
                <a:solidFill>
                  <a:srgbClr val="000000"/>
                </a:solidFill>
              </a:rPr>
              <a:t>F </a:t>
            </a:r>
            <a:r>
              <a:rPr lang="en-US" altLang="en-US" sz="20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 (E) |id</a:t>
            </a:r>
          </a:p>
        </p:txBody>
      </p:sp>
    </p:spTree>
    <p:extLst>
      <p:ext uri="{BB962C8B-B14F-4D97-AF65-F5344CB8AC3E}">
        <p14:creationId xmlns:p14="http://schemas.microsoft.com/office/powerpoint/2010/main" val="8733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3432" y="230952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Constructing Predictive Parsing Table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464" y="1142984"/>
            <a:ext cx="9372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TE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	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FIRST(TE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)={(,id}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TE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  into M[E,(] and M[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E,id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]	</a:t>
            </a:r>
            <a:endParaRPr kumimoji="0" lang="en-US" altLang="en-US" sz="20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+TE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 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FIRST(+TE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)={+}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+TE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into M[E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,+]</a:t>
            </a:r>
            <a:endParaRPr kumimoji="0" lang="en-US" altLang="en-US" sz="20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		FIRST()={}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but since  in FIRST()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and FOLLOW(E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)={$,)} 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   into M[E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,$]  and M[E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,)] 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FT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	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FIRST(FT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)={(,id}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FT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into M[T,(] and M[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T,id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]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*FT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 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FIRST(*FT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)={*}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*FT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into M[T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,*]</a:t>
            </a:r>
            <a:endParaRPr kumimoji="0" lang="en-US" altLang="en-US" sz="20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 		FIRST()={}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but since  in FIRST()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and FOLLOW(T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)={$,),+}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  into M[T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,$], M[T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,)] and M[T</a:t>
            </a:r>
            <a:r>
              <a:rPr kumimoji="0" lang="en-US" alt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,+]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(E) 		FIRST((E) )={(}	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(E) into M[F,(]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id		FIRST(id)={id}	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id  into M[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F,id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]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0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169" y="1000108"/>
            <a:ext cx="10620491" cy="585789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300" dirty="0" smtClean="0">
                <a:sym typeface="Symbol" pitchFamily="18" charset="2"/>
              </a:rPr>
              <a:t>A sequence of replacements of non-terminal symbols is called a </a:t>
            </a:r>
            <a:r>
              <a:rPr lang="en-US" sz="3300" b="1" dirty="0" smtClean="0">
                <a:solidFill>
                  <a:srgbClr val="FF0000"/>
                </a:solidFill>
                <a:sym typeface="Symbol" pitchFamily="18" charset="2"/>
              </a:rPr>
              <a:t>derivation. </a:t>
            </a:r>
            <a:r>
              <a:rPr lang="en-US" sz="3300" dirty="0" smtClean="0">
                <a:sym typeface="Symbol" pitchFamily="18" charset="2"/>
              </a:rPr>
              <a:t>(2 types)</a:t>
            </a:r>
          </a:p>
          <a:p>
            <a:pPr algn="just"/>
            <a:endParaRPr lang="en-US" sz="3300" dirty="0" smtClean="0">
              <a:sym typeface="Symbol" pitchFamily="18" charset="2"/>
            </a:endParaRPr>
          </a:p>
          <a:p>
            <a:pPr algn="just"/>
            <a:r>
              <a:rPr lang="en-US" sz="3300" dirty="0" smtClean="0">
                <a:sym typeface="Symbol" pitchFamily="18" charset="2"/>
              </a:rPr>
              <a:t>If we always choose the left-most non-terminal in each derivation step, this derivation is called as </a:t>
            </a:r>
            <a:r>
              <a:rPr lang="en-US" sz="3300" b="1" dirty="0" smtClean="0">
                <a:solidFill>
                  <a:srgbClr val="FF0000"/>
                </a:solidFill>
                <a:sym typeface="Symbol" pitchFamily="18" charset="2"/>
              </a:rPr>
              <a:t>left-most derivation</a:t>
            </a:r>
            <a:r>
              <a:rPr lang="en-US" sz="3300" dirty="0" smtClean="0">
                <a:sym typeface="Symbol" pitchFamily="18" charset="2"/>
              </a:rPr>
              <a:t>.</a:t>
            </a:r>
            <a:endParaRPr lang="en-US" sz="3300" dirty="0" smtClean="0"/>
          </a:p>
          <a:p>
            <a:pPr algn="just">
              <a:buNone/>
            </a:pPr>
            <a:r>
              <a:rPr lang="en-US" sz="3300" dirty="0" smtClean="0"/>
              <a:t>		</a:t>
            </a:r>
            <a:r>
              <a:rPr lang="en-US" sz="3300" dirty="0" smtClean="0">
                <a:sym typeface="Symbol" pitchFamily="18" charset="2"/>
              </a:rPr>
              <a:t>		   	</a:t>
            </a:r>
          </a:p>
          <a:p>
            <a:pPr algn="just"/>
            <a:r>
              <a:rPr lang="en-US" sz="3300" dirty="0" smtClean="0">
                <a:sym typeface="Symbol" pitchFamily="18" charset="2"/>
              </a:rPr>
              <a:t>If we always choose the right-most non-terminal in each derivation step, this derivation is called as </a:t>
            </a:r>
            <a:r>
              <a:rPr lang="en-US" sz="3300" b="1" dirty="0" smtClean="0">
                <a:solidFill>
                  <a:srgbClr val="FF0000"/>
                </a:solidFill>
                <a:sym typeface="Symbol" pitchFamily="18" charset="2"/>
              </a:rPr>
              <a:t>right-most derivation</a:t>
            </a:r>
            <a:r>
              <a:rPr lang="en-US" sz="33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</a:p>
          <a:p>
            <a:endParaRPr lang="en-US" sz="3300" dirty="0" smtClean="0"/>
          </a:p>
          <a:p>
            <a:pPr lvl="1"/>
            <a:r>
              <a:rPr lang="en-US" sz="3300" dirty="0" smtClean="0"/>
              <a:t>Example:</a:t>
            </a:r>
          </a:p>
          <a:p>
            <a:pPr lvl="1"/>
            <a:endParaRPr lang="en-US" sz="3300" dirty="0" smtClean="0"/>
          </a:p>
          <a:p>
            <a:pPr lvl="1"/>
            <a:r>
              <a:rPr lang="en-US" sz="3300" dirty="0" smtClean="0"/>
              <a:t>	E </a:t>
            </a:r>
            <a:r>
              <a:rPr lang="en-US" sz="3300" dirty="0" smtClean="0">
                <a:sym typeface="Symbol" pitchFamily="18" charset="2"/>
              </a:rPr>
              <a:t>  E + E   |   E – E   |   E * E   |  E / E   |   - E</a:t>
            </a:r>
          </a:p>
          <a:p>
            <a:pPr lvl="1"/>
            <a:r>
              <a:rPr lang="en-US" sz="3300" dirty="0" smtClean="0">
                <a:sym typeface="Symbol" pitchFamily="18" charset="2"/>
              </a:rPr>
              <a:t>	E   ( E )</a:t>
            </a:r>
          </a:p>
          <a:p>
            <a:pPr lvl="1"/>
            <a:r>
              <a:rPr lang="en-US" sz="3300" dirty="0" smtClean="0">
                <a:sym typeface="Symbol" pitchFamily="18" charset="2"/>
              </a:rPr>
              <a:t>	E  id</a:t>
            </a:r>
          </a:p>
          <a:p>
            <a:pPr lvl="1"/>
            <a:endParaRPr lang="en-US" sz="3300" dirty="0" smtClean="0">
              <a:sym typeface="Symbol" pitchFamily="18" charset="2"/>
            </a:endParaRPr>
          </a:p>
          <a:p>
            <a:endParaRPr lang="en-US" sz="3300" dirty="0" smtClean="0">
              <a:solidFill>
                <a:srgbClr val="FF0000"/>
              </a:solidFill>
              <a:sym typeface="Symbol" pitchFamily="18" charset="2"/>
            </a:endParaRPr>
          </a:p>
          <a:p>
            <a:endParaRPr lang="en-US" sz="2400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 smtClean="0"/>
              <a:t>			</a:t>
            </a: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0050" y="0"/>
            <a:ext cx="25464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Derivations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8282" y="5214950"/>
            <a:ext cx="664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Derivations for the string  </a:t>
            </a:r>
            <a:r>
              <a:rPr lang="en-US" sz="3200" b="1" dirty="0" smtClean="0">
                <a:solidFill>
                  <a:srgbClr val="FF0000"/>
                </a:solidFill>
              </a:rPr>
              <a:t>–(</a:t>
            </a:r>
            <a:r>
              <a:rPr lang="en-US" sz="3200" b="1" dirty="0" err="1" smtClean="0">
                <a:solidFill>
                  <a:srgbClr val="FF0000"/>
                </a:solidFill>
              </a:rPr>
              <a:t>id+id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graphicFrame>
        <p:nvGraphicFramePr>
          <p:cNvPr id="5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0788"/>
              </p:ext>
            </p:extLst>
          </p:nvPr>
        </p:nvGraphicFramePr>
        <p:xfrm>
          <a:off x="1415480" y="1700808"/>
          <a:ext cx="9144000" cy="3871334"/>
        </p:xfrm>
        <a:graphic>
          <a:graphicData uri="http://schemas.openxmlformats.org/drawingml/2006/table">
            <a:tbl>
              <a:tblPr/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+TE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*FT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(E)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24034" y="285728"/>
            <a:ext cx="739858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Predictive Parsing Table</a:t>
            </a:r>
          </a:p>
        </p:txBody>
      </p:sp>
    </p:spTree>
    <p:extLst>
      <p:ext uri="{BB962C8B-B14F-4D97-AF65-F5344CB8AC3E}">
        <p14:creationId xmlns:p14="http://schemas.microsoft.com/office/powerpoint/2010/main" val="1337470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595406" y="857232"/>
            <a:ext cx="8055603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2)Construct Predictive Parsing Table for the following grammar</a:t>
            </a:r>
          </a:p>
          <a:p>
            <a:pPr>
              <a:spcBef>
                <a:spcPct val="2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S→iEtS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iEtSeS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a 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E→b</a:t>
            </a:r>
            <a:endParaRPr lang="en-I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452398" y="3000372"/>
            <a:ext cx="4519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After eliminating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factoring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381092" y="3643314"/>
            <a:ext cx="30003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IN" sz="2400" dirty="0" smtClean="0"/>
          </a:p>
          <a:p>
            <a:r>
              <a:rPr lang="en-IN" sz="2400" dirty="0" err="1" smtClean="0"/>
              <a:t>S→iEtSS’|a</a:t>
            </a:r>
            <a:endParaRPr lang="en-IN" sz="2400" dirty="0" smtClean="0"/>
          </a:p>
          <a:p>
            <a:r>
              <a:rPr lang="en-IN" sz="2400" dirty="0" smtClean="0"/>
              <a:t>S’→ </a:t>
            </a:r>
            <a:r>
              <a:rPr lang="en-IN" sz="2400" dirty="0" err="1" smtClean="0"/>
              <a:t>eS</a:t>
            </a:r>
            <a:r>
              <a:rPr lang="en-IN" sz="2400" dirty="0" smtClean="0"/>
              <a:t> | ε</a:t>
            </a:r>
          </a:p>
          <a:p>
            <a:r>
              <a:rPr lang="en-IN" sz="2400" dirty="0" err="1" smtClean="0"/>
              <a:t>E→b</a:t>
            </a:r>
            <a:endParaRPr lang="en-IN" sz="2400" dirty="0" smtClean="0"/>
          </a:p>
          <a:p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2662" y="214290"/>
            <a:ext cx="6615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Predictive Parsing Table Example 2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8084" y="2143116"/>
            <a:ext cx="2786082" cy="7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FIRST: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8150" y="714356"/>
            <a:ext cx="11136560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dirty="0" err="1" smtClean="0"/>
              <a:t>S→iEtSS’|a</a:t>
            </a:r>
            <a:endParaRPr lang="en-IN" dirty="0" smtClean="0"/>
          </a:p>
          <a:p>
            <a:r>
              <a:rPr lang="en-IN" dirty="0" smtClean="0"/>
              <a:t>S’→ </a:t>
            </a:r>
            <a:r>
              <a:rPr lang="en-IN" dirty="0" err="1" smtClean="0"/>
              <a:t>eS</a:t>
            </a:r>
            <a:r>
              <a:rPr lang="en-IN" dirty="0" smtClean="0"/>
              <a:t> | ε</a:t>
            </a:r>
          </a:p>
          <a:p>
            <a:r>
              <a:rPr lang="en-IN" dirty="0" err="1" smtClean="0"/>
              <a:t>E→b</a:t>
            </a:r>
            <a:endParaRPr lang="en-IN" dirty="0" smtClean="0"/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itchFamily="18" charset="0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  <a:sym typeface="Symbol" panose="05050102010706020507" pitchFamily="18" charset="2"/>
              </a:rPr>
              <a:t>	</a:t>
            </a:r>
            <a:endParaRPr lang="en-US" altLang="en-US" kern="0" dirty="0" smtClean="0">
              <a:solidFill>
                <a:srgbClr val="FF0000"/>
              </a:solidFill>
              <a:cs typeface="Times New Roman" pitchFamily="18" charset="0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  <a:cs typeface="Times New Roman" pitchFamily="18" charset="0"/>
                <a:sym typeface="Symbol" panose="05050102010706020507" pitchFamily="18" charset="2"/>
              </a:rPr>
              <a:t>	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itchFamily="18" charset="0"/>
              <a:sym typeface="Symbol" panose="05050102010706020507" pitchFamily="18" charset="2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881026" y="3143248"/>
            <a:ext cx="53578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FIRST(S) = FIRST(</a:t>
            </a:r>
            <a:r>
              <a:rPr lang="en-IN" sz="2400" dirty="0" err="1" smtClean="0"/>
              <a:t>iEtSS</a:t>
            </a:r>
            <a:r>
              <a:rPr lang="en-IN" sz="2400" dirty="0" smtClean="0"/>
              <a:t>’) U FIRST(a)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IN" sz="2400" dirty="0" smtClean="0"/>
              <a:t>               = </a:t>
            </a:r>
            <a:r>
              <a:rPr lang="en-US" sz="2400" dirty="0" smtClean="0">
                <a:solidFill>
                  <a:srgbClr val="FF0000"/>
                </a:solidFill>
              </a:rPr>
              <a:t>{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a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 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FIRST(S’) = FIRST(</a:t>
            </a:r>
            <a:r>
              <a:rPr lang="en-IN" sz="2400" dirty="0" err="1" smtClean="0"/>
              <a:t>eS</a:t>
            </a:r>
            <a:r>
              <a:rPr lang="en-IN" sz="2400" dirty="0" smtClean="0"/>
              <a:t>) U FIRST(ε)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dirty="0" smtClean="0"/>
              <a:t>                 =</a:t>
            </a:r>
            <a:r>
              <a:rPr lang="en-US" sz="2400" dirty="0" smtClean="0">
                <a:solidFill>
                  <a:srgbClr val="FF0000"/>
                </a:solidFill>
              </a:rPr>
              <a:t>{e, ε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FIRST(E) =  FIRST(b)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={ b}</a:t>
            </a:r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 bwMode="auto">
          <a:xfrm>
            <a:off x="6310314" y="0"/>
            <a:ext cx="271464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FOLLOW: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524628" y="714356"/>
            <a:ext cx="566737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1)FOLLOW(S) =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 smtClean="0"/>
              <a:t> }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Using </a:t>
            </a:r>
            <a:r>
              <a:rPr lang="en-IN" sz="2400" dirty="0" err="1" smtClean="0"/>
              <a:t>S→iEtSS</a:t>
            </a:r>
            <a:r>
              <a:rPr lang="en-IN" sz="2400" dirty="0" smtClean="0"/>
              <a:t>’</a:t>
            </a:r>
            <a:endParaRPr lang="en-US" altLang="en-US" sz="2400" kern="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</a:t>
            </a:r>
            <a:r>
              <a:rPr lang="en-US" sz="2400" dirty="0" smtClean="0"/>
              <a:t>FOLLOW(S) = FIRST(</a:t>
            </a:r>
            <a:r>
              <a:rPr lang="en-IN" sz="2400" dirty="0" smtClean="0"/>
              <a:t>S’)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IN" sz="2400" dirty="0" smtClean="0"/>
              <a:t>                                = </a:t>
            </a:r>
            <a:r>
              <a:rPr lang="en-US" sz="2400" dirty="0" smtClean="0"/>
              <a:t>{e, ε }-{ε} U 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/>
              <a:t>FOLLOW(S) 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                                 = { e,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 smtClean="0">
                <a:solidFill>
                  <a:srgbClr val="FF0000"/>
                </a:solidFill>
              </a:rPr>
              <a:t> }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Using  </a:t>
            </a:r>
            <a:r>
              <a:rPr lang="en-IN" sz="2400" dirty="0" err="1" smtClean="0"/>
              <a:t>S’→eS</a:t>
            </a:r>
            <a:endParaRPr lang="en-US" altLang="en-US" sz="2400" kern="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</a:t>
            </a:r>
            <a:r>
              <a:rPr lang="en-US" sz="2400" dirty="0" smtClean="0"/>
              <a:t>FOLLOW(S) = FOLLOW(</a:t>
            </a:r>
            <a:r>
              <a:rPr lang="en-IN" sz="2400" dirty="0" smtClean="0"/>
              <a:t>S’)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IN" sz="2400" dirty="0" smtClean="0"/>
              <a:t>		       </a:t>
            </a:r>
            <a:r>
              <a:rPr lang="en-US" sz="2400" dirty="0" smtClean="0">
                <a:solidFill>
                  <a:srgbClr val="FF0000"/>
                </a:solidFill>
              </a:rPr>
              <a:t> = { e,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 smtClean="0">
                <a:solidFill>
                  <a:srgbClr val="FF0000"/>
                </a:solidFill>
              </a:rPr>
              <a:t> }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 2)</a:t>
            </a: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Using </a:t>
            </a:r>
            <a:r>
              <a:rPr lang="en-IN" sz="2400" dirty="0" err="1" smtClean="0"/>
              <a:t>S→iEtSS</a:t>
            </a:r>
            <a:r>
              <a:rPr lang="en-IN" sz="2400" dirty="0" smtClean="0"/>
              <a:t>’</a:t>
            </a:r>
            <a:endParaRPr lang="en-US" altLang="en-US" sz="2400" kern="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	FOLLOW(S’) = </a:t>
            </a:r>
            <a:r>
              <a:rPr 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/>
              <a:t>FOLLOW(S)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		          </a:t>
            </a:r>
            <a:r>
              <a:rPr lang="en-US" sz="2400" dirty="0" smtClean="0">
                <a:solidFill>
                  <a:srgbClr val="FF0000"/>
                </a:solidFill>
              </a:rPr>
              <a:t>= { e,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 smtClean="0">
                <a:solidFill>
                  <a:srgbClr val="FF0000"/>
                </a:solidFill>
              </a:rPr>
              <a:t> }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 </a:t>
            </a:r>
            <a:r>
              <a:rPr lang="en-US" altLang="en-US" sz="2400" kern="0" dirty="0" smtClean="0">
                <a:solidFill>
                  <a:srgbClr val="000000"/>
                </a:solidFill>
                <a:sym typeface="Symbol" panose="05050102010706020507" pitchFamily="18" charset="2"/>
              </a:rPr>
              <a:t> 3)Using </a:t>
            </a:r>
            <a:r>
              <a:rPr lang="en-IN" sz="2400" dirty="0" err="1" smtClean="0"/>
              <a:t>S→iEtSS</a:t>
            </a:r>
            <a:r>
              <a:rPr lang="en-IN" sz="2400" dirty="0" smtClean="0"/>
              <a:t>’</a:t>
            </a:r>
            <a:endParaRPr lang="en-US" sz="2400" dirty="0" smtClean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	FOLLOW(E) = FIRST(</a:t>
            </a:r>
            <a:r>
              <a:rPr lang="en-US" sz="2400" dirty="0" err="1" smtClean="0"/>
              <a:t>tS</a:t>
            </a:r>
            <a:r>
              <a:rPr lang="en-IN" sz="2400" dirty="0" smtClean="0"/>
              <a:t>S’)</a:t>
            </a:r>
            <a:r>
              <a:rPr lang="en-US" sz="2400" dirty="0" smtClean="0"/>
              <a:t>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  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= {t}</a:t>
            </a:r>
          </a:p>
        </p:txBody>
      </p:sp>
    </p:spTree>
    <p:extLst>
      <p:ext uri="{BB962C8B-B14F-4D97-AF65-F5344CB8AC3E}">
        <p14:creationId xmlns:p14="http://schemas.microsoft.com/office/powerpoint/2010/main" val="22627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024034" y="285728"/>
            <a:ext cx="739858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Predictive Parsing Table</a:t>
            </a:r>
          </a:p>
        </p:txBody>
      </p:sp>
      <p:graphicFrame>
        <p:nvGraphicFramePr>
          <p:cNvPr id="12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93571"/>
              </p:ext>
            </p:extLst>
          </p:nvPr>
        </p:nvGraphicFramePr>
        <p:xfrm>
          <a:off x="1809719" y="1571611"/>
          <a:ext cx="8572560" cy="3857653"/>
        </p:xfrm>
        <a:graphic>
          <a:graphicData uri="http://schemas.openxmlformats.org/drawingml/2006/table">
            <a:tbl>
              <a:tblPr/>
              <a:tblGrid>
                <a:gridCol w="58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2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2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iEtSS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5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  <a:sym typeface="Symbol" pitchFamily="18" charset="2"/>
                        </a:rPr>
                        <a:t>S’  e 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+mn-ea"/>
                          <a:cs typeface="+mn-cs"/>
                          <a:sym typeface="Symbol" pitchFamily="18" charset="2"/>
                        </a:rPr>
                        <a:t>S’  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S’  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 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595406" y="857232"/>
            <a:ext cx="8055603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3)Construct Predictive Parsing Table for the following grammar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E+T | T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 T*F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F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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F* | a | b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452398" y="3000372"/>
            <a:ext cx="45544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After eliminating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 recursion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523968" y="3429000"/>
            <a:ext cx="182659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 T E’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E’  +T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’|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 F T’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T’  *F 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’|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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’|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’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F’   *F’ |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2662" y="214290"/>
            <a:ext cx="6615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Predictive Parsing Table Example 3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graphicFrame>
        <p:nvGraphicFramePr>
          <p:cNvPr id="5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0788"/>
              </p:ext>
            </p:extLst>
          </p:nvPr>
        </p:nvGraphicFramePr>
        <p:xfrm>
          <a:off x="1452530" y="1357298"/>
          <a:ext cx="8681049" cy="4512844"/>
        </p:xfrm>
        <a:graphic>
          <a:graphicData uri="http://schemas.openxmlformats.org/drawingml/2006/table">
            <a:tbl>
              <a:tblPr/>
              <a:tblGrid>
                <a:gridCol w="912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+TE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*FT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aF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5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*F’ | 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24034" y="285728"/>
            <a:ext cx="739858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Predictive Parsing Table</a:t>
            </a:r>
          </a:p>
        </p:txBody>
      </p:sp>
    </p:spTree>
    <p:extLst>
      <p:ext uri="{BB962C8B-B14F-4D97-AF65-F5344CB8AC3E}">
        <p14:creationId xmlns:p14="http://schemas.microsoft.com/office/powerpoint/2010/main" val="1337470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523968" y="1285860"/>
            <a:ext cx="8055603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4)Construct Predictive Parsing Table for the following grammar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aABb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c| 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d|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2452662" y="214290"/>
            <a:ext cx="6615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Predictive Parsing Table Example 4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27448" y="260648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398" y="714356"/>
            <a:ext cx="957269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Step 1:No left recursion </a:t>
            </a:r>
            <a:r>
              <a:rPr lang="en-IN" dirty="0" smtClean="0"/>
              <a:t>in the grammar, hence no modification required.</a:t>
            </a:r>
            <a:endParaRPr lang="en-IN" b="1" u="sng" dirty="0" smtClean="0"/>
          </a:p>
          <a:p>
            <a:pPr>
              <a:buNone/>
            </a:pPr>
            <a:endParaRPr lang="en-IN" b="1" u="sng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Step 2:Calculation of First Set:</a:t>
            </a:r>
          </a:p>
          <a:p>
            <a:pPr>
              <a:buNone/>
            </a:pPr>
            <a:r>
              <a:rPr lang="en-IN" dirty="0" smtClean="0"/>
              <a:t>First(S) = { a }</a:t>
            </a:r>
          </a:p>
          <a:p>
            <a:pPr>
              <a:buNone/>
            </a:pPr>
            <a:r>
              <a:rPr lang="en-IN" dirty="0" smtClean="0"/>
              <a:t>First(A) = { c,∈ }</a:t>
            </a:r>
          </a:p>
          <a:p>
            <a:pPr>
              <a:buNone/>
            </a:pPr>
            <a:r>
              <a:rPr lang="en-IN" dirty="0" smtClean="0"/>
              <a:t>First(B) = { d,∈ 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  <a:r>
              <a:rPr lang="en-IN" dirty="0" smtClean="0">
                <a:solidFill>
                  <a:srgbClr val="FF0000"/>
                </a:solidFill>
              </a:rPr>
              <a:t>Step 3:Calculation of Follow Set:</a:t>
            </a:r>
          </a:p>
          <a:p>
            <a:pPr>
              <a:buNone/>
            </a:pPr>
            <a:r>
              <a:rPr lang="en-IN" dirty="0" smtClean="0"/>
              <a:t>Follow(S) = {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Follow(A) = { d , b }</a:t>
            </a:r>
          </a:p>
          <a:p>
            <a:pPr>
              <a:buNone/>
            </a:pPr>
            <a:r>
              <a:rPr lang="en-IN" dirty="0" smtClean="0"/>
              <a:t>Follow(B) = { b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93571"/>
              </p:ext>
            </p:extLst>
          </p:nvPr>
        </p:nvGraphicFramePr>
        <p:xfrm>
          <a:off x="4738677" y="2714620"/>
          <a:ext cx="7239010" cy="2357454"/>
        </p:xfrm>
        <a:graphic>
          <a:graphicData uri="http://schemas.openxmlformats.org/drawingml/2006/table">
            <a:tbl>
              <a:tblPr/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30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S → </a:t>
                      </a:r>
                      <a:r>
                        <a:rPr lang="en-IN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aABb</a:t>
                      </a:r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A 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A 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B 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95340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</a:rPr>
              <a:t>Predictive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Parsing Table </a:t>
            </a:r>
          </a:p>
        </p:txBody>
      </p:sp>
    </p:spTree>
    <p:extLst>
      <p:ext uri="{BB962C8B-B14F-4D97-AF65-F5344CB8AC3E}">
        <p14:creationId xmlns:p14="http://schemas.microsoft.com/office/powerpoint/2010/main" val="403108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2662" y="285728"/>
            <a:ext cx="6307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Non-Recursive Predictive </a:t>
            </a:r>
            <a:r>
              <a:rPr lang="en-US" altLang="en-US" sz="3600" dirty="0" smtClean="0">
                <a:solidFill>
                  <a:srgbClr val="FF0000"/>
                </a:solidFill>
              </a:rPr>
              <a:t>Parsing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68699" y="1181120"/>
            <a:ext cx="9372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Non-Recursive predictive parsing is a table-driven parser.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 is a top-down parser.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 is also known as LL(1) Parser.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		   input buffer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stack		Non-recursive 			output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		Predictive Parser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		Parsing Table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930730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351584" y="4572000"/>
            <a:ext cx="15121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943872" y="501317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18927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1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8150" y="785794"/>
            <a:ext cx="9372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input buffer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our string to be parsed. We will assume that its end is marked with a special symbol $.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stack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contains the grammar symbols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at the bottom of the stack, there is a special end marker symbol $.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initially the stack contains only the symbol $ and the starting symbol S.          $S  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Wingdings" panose="05000000000000000000" pitchFamily="2" charset="2"/>
              </a:rPr>
              <a:t>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 initial stack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when the stack is emptied 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ie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. only $ left in the stack), the parsing is completed.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parsing table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 two-dimensional array M[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A,a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] 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each row is a non-terminal symbol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each column is a terminal symbol or the special symbol $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each entry holds a production rule.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en-US" altLang="en-US" sz="1600" kern="0" dirty="0" smtClean="0">
              <a:solidFill>
                <a:srgbClr val="000000"/>
              </a:solidFill>
              <a:latin typeface="Times New Roman"/>
            </a:endParaRPr>
          </a:p>
          <a:p>
            <a:pPr lvl="0" defTabSz="914400">
              <a:lnSpc>
                <a:spcPct val="90000"/>
              </a:lnSpc>
              <a:buNone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Times New Roman"/>
              </a:rPr>
              <a:t>output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lvl="1" defTabSz="914400">
              <a:lnSpc>
                <a:spcPct val="90000"/>
              </a:lnSpc>
              <a:defRPr/>
            </a:pPr>
            <a:r>
              <a:rPr lang="en-US" altLang="en-US" sz="1600" kern="0" dirty="0" smtClean="0">
                <a:solidFill>
                  <a:srgbClr val="000000"/>
                </a:solidFill>
                <a:latin typeface="Times New Roman"/>
              </a:rPr>
              <a:t>a production rule representing a step of the derivation sequence (left-most derivation) of the string in the input buffer.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en-US" altLang="en-US" sz="1600" kern="0" dirty="0" smtClean="0">
              <a:solidFill>
                <a:srgbClr val="000000"/>
              </a:solidFill>
              <a:latin typeface="Times New Roman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17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398" y="928670"/>
            <a:ext cx="11501518" cy="545037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Left-Most Derivation</a:t>
            </a:r>
          </a:p>
          <a:p>
            <a:pPr>
              <a:buFontTx/>
              <a:buNone/>
            </a:pPr>
            <a:endParaRPr lang="en-US" sz="900" dirty="0" smtClean="0"/>
          </a:p>
          <a:p>
            <a:pPr>
              <a:buFontTx/>
              <a:buNone/>
            </a:pPr>
            <a:r>
              <a:rPr lang="en-US" dirty="0" smtClean="0"/>
              <a:t>	E </a:t>
            </a:r>
            <a:r>
              <a:rPr lang="en-US" dirty="0" smtClean="0">
                <a:sym typeface="Symbol" pitchFamily="18" charset="2"/>
              </a:rPr>
              <a:t> -E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      -(E)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      -(E+E)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      -(</a:t>
            </a:r>
            <a:r>
              <a:rPr lang="en-US" dirty="0" err="1" smtClean="0">
                <a:sym typeface="Symbol" pitchFamily="18" charset="2"/>
              </a:rPr>
              <a:t>id+E</a:t>
            </a:r>
            <a:r>
              <a:rPr lang="en-US" dirty="0" smtClean="0">
                <a:sym typeface="Symbol" pitchFamily="18" charset="2"/>
              </a:rPr>
              <a:t>) 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      -(</a:t>
            </a:r>
            <a:r>
              <a:rPr lang="en-US" dirty="0" err="1" smtClean="0">
                <a:sym typeface="Symbol" pitchFamily="18" charset="2"/>
              </a:rPr>
              <a:t>id+id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	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8216" y="0"/>
            <a:ext cx="80127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Left-Most and Right-Most Derivations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 Box 1032"/>
          <p:cNvSpPr txBox="1">
            <a:spLocks noChangeArrowheads="1"/>
          </p:cNvSpPr>
          <p:nvPr/>
        </p:nvSpPr>
        <p:spPr bwMode="auto">
          <a:xfrm>
            <a:off x="1023902" y="200024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7" name="Text Box 1032"/>
          <p:cNvSpPr txBox="1">
            <a:spLocks noChangeArrowheads="1"/>
          </p:cNvSpPr>
          <p:nvPr/>
        </p:nvSpPr>
        <p:spPr bwMode="auto">
          <a:xfrm>
            <a:off x="952464" y="3000372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lm</a:t>
            </a:r>
            <a:endParaRPr lang="en-US" sz="1400" dirty="0"/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952464" y="2500306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881026" y="3571876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10" name="Text Box 1032"/>
          <p:cNvSpPr txBox="1">
            <a:spLocks noChangeArrowheads="1"/>
          </p:cNvSpPr>
          <p:nvPr/>
        </p:nvSpPr>
        <p:spPr bwMode="auto">
          <a:xfrm>
            <a:off x="809588" y="4071942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11" name="Text Box 1037"/>
          <p:cNvSpPr txBox="1">
            <a:spLocks noChangeArrowheads="1"/>
          </p:cNvSpPr>
          <p:nvPr/>
        </p:nvSpPr>
        <p:spPr bwMode="auto">
          <a:xfrm>
            <a:off x="6167438" y="2071678"/>
            <a:ext cx="449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endParaRPr lang="en-US" dirty="0"/>
          </a:p>
        </p:txBody>
      </p:sp>
      <p:sp>
        <p:nvSpPr>
          <p:cNvPr id="12" name="Text Box 1037"/>
          <p:cNvSpPr txBox="1">
            <a:spLocks noChangeArrowheads="1"/>
          </p:cNvSpPr>
          <p:nvPr/>
        </p:nvSpPr>
        <p:spPr bwMode="auto">
          <a:xfrm>
            <a:off x="6096000" y="1643050"/>
            <a:ext cx="449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endParaRPr lang="en-US" dirty="0"/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6024562" y="2928934"/>
            <a:ext cx="449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endParaRPr lang="en-US" dirty="0"/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6167438" y="2500306"/>
            <a:ext cx="449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endParaRPr lang="en-US" dirty="0"/>
          </a:p>
        </p:txBody>
      </p:sp>
      <p:sp>
        <p:nvSpPr>
          <p:cNvPr id="15" name="Text Box 1037"/>
          <p:cNvSpPr txBox="1">
            <a:spLocks noChangeArrowheads="1"/>
          </p:cNvSpPr>
          <p:nvPr/>
        </p:nvSpPr>
        <p:spPr bwMode="auto">
          <a:xfrm>
            <a:off x="6024562" y="3429000"/>
            <a:ext cx="449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81620" y="100010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Right-Most Derivation	</a:t>
            </a:r>
          </a:p>
          <a:p>
            <a:pPr>
              <a:buFontTx/>
              <a:buNone/>
            </a:pPr>
            <a:r>
              <a:rPr lang="en-US" sz="2800" dirty="0" smtClean="0"/>
              <a:t>	E </a:t>
            </a:r>
            <a:r>
              <a:rPr lang="en-US" sz="2800" dirty="0" smtClean="0">
                <a:sym typeface="Symbol" pitchFamily="18" charset="2"/>
              </a:rPr>
              <a:t> -E </a:t>
            </a:r>
          </a:p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 -(E)</a:t>
            </a:r>
          </a:p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 -(E+E) </a:t>
            </a:r>
          </a:p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 -(</a:t>
            </a:r>
            <a:r>
              <a:rPr lang="en-US" sz="2800" dirty="0" err="1" smtClean="0">
                <a:sym typeface="Symbol" pitchFamily="18" charset="2"/>
              </a:rPr>
              <a:t>E+id</a:t>
            </a:r>
            <a:r>
              <a:rPr lang="en-US" sz="2800" dirty="0" smtClean="0">
                <a:sym typeface="Symbol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 -(</a:t>
            </a:r>
            <a:r>
              <a:rPr lang="en-US" sz="2800" dirty="0" err="1" smtClean="0">
                <a:sym typeface="Symbol" pitchFamily="18" charset="2"/>
              </a:rPr>
              <a:t>id+id</a:t>
            </a:r>
            <a:r>
              <a:rPr lang="en-US" sz="2800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6328" y="332656"/>
            <a:ext cx="4102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            Parser </a:t>
            </a:r>
            <a:r>
              <a:rPr lang="en-US" altLang="en-US" sz="3600" dirty="0">
                <a:solidFill>
                  <a:srgbClr val="FF0000"/>
                </a:solidFill>
              </a:rPr>
              <a:t>Actions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23916" y="1181120"/>
            <a:ext cx="9915553" cy="431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symbol at the top of the stack (say X) and the current symbol in the input string (say a) determine the parser action. 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There are four possible parser actions.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If  X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=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=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$ 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 parser halts (successful completion)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lvl="0" indent="-457200" defTabSz="914400">
              <a:lnSpc>
                <a:spcPct val="90000"/>
              </a:lnSpc>
              <a:buFontTx/>
              <a:buAutoNum type="arabicPeriod"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If  X=a 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</a:rPr>
              <a:t>≠ $ 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	 parser pops X from the stack, and advances input pointer to the next symbol.</a:t>
            </a: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If X is a non-terminal  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	 parser looks at the parsing table entry M[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X,a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].  If M[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X,a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] holds a production rule   X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Y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...</a:t>
            </a:r>
            <a:r>
              <a:rPr kumimoji="0" lang="en-US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, it pops X from the stack and pushes Y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,Y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k-1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,...,Y</a:t>
            </a:r>
            <a:r>
              <a:rPr kumimoji="0" lang="en-US" alt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1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into the stack. 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Wingdings" panose="05000000000000000000" pitchFamily="2" charset="2"/>
              </a:rPr>
              <a:t>none of the above    error 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5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8216" y="214290"/>
            <a:ext cx="9980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Example 1:Steps involved in parsing the string :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id+id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8084" y="1214422"/>
            <a:ext cx="585791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stack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input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output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+id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TE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	T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FT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	F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pop id and advance </a:t>
            </a:r>
            <a:r>
              <a:rPr kumimoji="0" lang="en-US" altLang="en-U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/p                      </a:t>
            </a:r>
          </a:p>
          <a:p>
            <a:pPr lvl="0"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                                                   pointer to next position.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id$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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id$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+TE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id$                    pop + and advance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	T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FT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	F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id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                    pop id and advance 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</a:t>
            </a: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accept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6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36483"/>
              </p:ext>
            </p:extLst>
          </p:nvPr>
        </p:nvGraphicFramePr>
        <p:xfrm>
          <a:off x="6240016" y="2132856"/>
          <a:ext cx="5904656" cy="2509838"/>
        </p:xfrm>
        <a:graphic>
          <a:graphicData uri="http://schemas.openxmlformats.org/drawingml/2006/table">
            <a:tbl>
              <a:tblPr/>
              <a:tblGrid>
                <a:gridCol w="31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0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+TE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*FT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6844" y="214290"/>
            <a:ext cx="8719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Steps involved in parsing the string :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id+id</a:t>
            </a:r>
            <a:r>
              <a:rPr lang="en-US" altLang="en-US" sz="3600" dirty="0" smtClean="0">
                <a:solidFill>
                  <a:srgbClr val="FF0000"/>
                </a:solidFill>
              </a:rPr>
              <a:t>*id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Study notes on Parsing : GATE &amp; PSU 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071546"/>
            <a:ext cx="8715436" cy="5000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297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340" y="214290"/>
            <a:ext cx="10429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Example2:Steps involved in parsing the string : </a:t>
            </a:r>
            <a:r>
              <a:rPr lang="en-US" altLang="en-US" sz="3600" dirty="0" err="1" smtClean="0">
                <a:solidFill>
                  <a:srgbClr val="FF0000"/>
                </a:solidFill>
              </a:rPr>
              <a:t>abba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47946" y="1181120"/>
            <a:ext cx="1029158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aBa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							Predictive Parsing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 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bB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 | 							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stack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input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output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bba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		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aBa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aB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bba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		 B 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bB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aB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		 B 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bB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aB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		 B  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accept, successful completion</a:t>
            </a:r>
          </a:p>
        </p:txBody>
      </p:sp>
      <p:graphicFrame>
        <p:nvGraphicFramePr>
          <p:cNvPr id="7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291"/>
              </p:ext>
            </p:extLst>
          </p:nvPr>
        </p:nvGraphicFramePr>
        <p:xfrm>
          <a:off x="3431704" y="1181120"/>
          <a:ext cx="4572000" cy="141763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aBa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  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5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43472" y="260648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LL(1) Grammar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43472" y="1327448"/>
            <a:ext cx="9372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grammar whose parsing table has no multiply-defined entries is said to be LL(1) grammar.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one input symbol used as a look ahead symbol do determine parser action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LL(1)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left most derivation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input scanned from left to right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parsing table of a grammar may contain more than one production rule. In this case, we say that it is not a LL(1) grammar.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1847528" y="321297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2423592" y="270892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2423591" y="3212976"/>
            <a:ext cx="762001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 flipV="1">
            <a:off x="2090007" y="3215161"/>
            <a:ext cx="333584" cy="2264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27448" y="260648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A Grammar which is not LL(1)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27447" y="1327448"/>
            <a:ext cx="102163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E t S 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  |    a		FOLLOW(S) = { $,e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S’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e S    |   		FOLLOW(S’) = { $,e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b				FOLLOW(E) = { t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iEtSS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’) = {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FIRST(a) = {a}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</a:t>
            </a:r>
            <a:r>
              <a:rPr kumimoji="0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eS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) = {e}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FIRST() = {}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FIRST(b) = {b}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			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			                    two production rules for M[</a:t>
            </a:r>
            <a:r>
              <a:rPr lang="en-US" altLang="en-US" sz="20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S’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,e]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7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93571"/>
              </p:ext>
            </p:extLst>
          </p:nvPr>
        </p:nvGraphicFramePr>
        <p:xfrm>
          <a:off x="4738679" y="3068960"/>
          <a:ext cx="6429418" cy="2170113"/>
        </p:xfrm>
        <a:graphic>
          <a:graphicData uri="http://schemas.openxmlformats.org/drawingml/2006/table">
            <a:tbl>
              <a:tblPr/>
              <a:tblGrid>
                <a:gridCol w="50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8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iEtSS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S’  e 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S’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S’  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 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Line 68"/>
          <p:cNvSpPr>
            <a:spLocks noChangeShapeType="1"/>
          </p:cNvSpPr>
          <p:nvPr/>
        </p:nvSpPr>
        <p:spPr bwMode="auto">
          <a:xfrm flipV="1">
            <a:off x="7032104" y="4365104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95340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Properties of LL(1) Grammars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398" y="857232"/>
            <a:ext cx="11501518" cy="557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grammar G is LL(1) if and only if  the following conditions hold for two distinctive production rules   A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 |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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Both  and  cannot derive strings starting with same terminals.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At most one of  and  can derive to .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sym typeface="Symbol" panose="05050102010706020507" pitchFamily="18" charset="2"/>
              </a:rPr>
              <a:t>If  can derive to , then  cannot derive to any string starting with a terminal in FOLLOW(A).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		(or)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For every pair of productions A|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			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FIRST()  FIRST()=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						and if  FIRST() contains , and FIRST() does not contain 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				    then FIRST()  FOLLOW(A)=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9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95340" y="-214338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LL(1) Grammar</a:t>
            </a:r>
            <a:r>
              <a:rPr kumimoji="0" lang="en-US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Example1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398" y="642918"/>
            <a:ext cx="11501518" cy="557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1) Test whether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the grammar is LL(1) or not.</a:t>
            </a: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IN" dirty="0" smtClean="0"/>
              <a:t>							S → </a:t>
            </a:r>
            <a:r>
              <a:rPr lang="en-IN" dirty="0" err="1" smtClean="0"/>
              <a:t>AaAb</a:t>
            </a:r>
            <a:r>
              <a:rPr lang="en-IN" dirty="0" smtClean="0"/>
              <a:t> |</a:t>
            </a:r>
            <a:r>
              <a:rPr lang="en-IN" dirty="0" err="1" smtClean="0"/>
              <a:t>BbBa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					A → ∈</a:t>
            </a:r>
          </a:p>
          <a:p>
            <a:pPr>
              <a:buNone/>
            </a:pPr>
            <a:r>
              <a:rPr lang="en-IN" dirty="0" smtClean="0"/>
              <a:t>							B → ∈</a:t>
            </a:r>
          </a:p>
          <a:p>
            <a:pPr>
              <a:buNone/>
            </a:pPr>
            <a:r>
              <a:rPr lang="en-IN" dirty="0" smtClean="0"/>
              <a:t>Sol)</a:t>
            </a:r>
          </a:p>
          <a:p>
            <a:pPr>
              <a:buNone/>
            </a:pPr>
            <a:r>
              <a:rPr lang="en-IN" dirty="0" smtClean="0"/>
              <a:t>		For a pair of productions  S → </a:t>
            </a:r>
            <a:r>
              <a:rPr lang="en-IN" dirty="0" err="1" smtClean="0"/>
              <a:t>AaAb</a:t>
            </a:r>
            <a:r>
              <a:rPr lang="en-IN" dirty="0" smtClean="0"/>
              <a:t> |</a:t>
            </a:r>
            <a:r>
              <a:rPr lang="en-IN" dirty="0" err="1" smtClean="0"/>
              <a:t>BbBa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					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FIRST (</a:t>
            </a:r>
            <a:r>
              <a:rPr lang="en-IN" dirty="0" err="1" smtClean="0">
                <a:solidFill>
                  <a:srgbClr val="FF0000"/>
                </a:solidFill>
              </a:rPr>
              <a:t>AaAb</a:t>
            </a:r>
            <a:r>
              <a:rPr lang="en-IN" dirty="0" smtClean="0">
                <a:solidFill>
                  <a:srgbClr val="FF0000"/>
                </a:solidFill>
              </a:rPr>
              <a:t>)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 FIRST(</a:t>
            </a:r>
            <a:r>
              <a:rPr lang="en-IN" dirty="0" err="1" smtClean="0">
                <a:solidFill>
                  <a:srgbClr val="FF0000"/>
                </a:solidFill>
              </a:rPr>
              <a:t>BbBa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FIRST (</a:t>
            </a:r>
            <a:r>
              <a:rPr lang="en-IN" dirty="0" err="1" smtClean="0"/>
              <a:t>AaAb</a:t>
            </a:r>
            <a:r>
              <a:rPr lang="en-IN" dirty="0" smtClean="0"/>
              <a:t>)= FIRST(A) –{∈} U FIRST(</a:t>
            </a:r>
            <a:r>
              <a:rPr lang="en-IN" dirty="0" err="1" smtClean="0"/>
              <a:t>aAb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                        = {a}</a:t>
            </a:r>
          </a:p>
          <a:p>
            <a:pPr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FIRST (</a:t>
            </a:r>
            <a:r>
              <a:rPr lang="en-IN" dirty="0" err="1" smtClean="0"/>
              <a:t>BbBa</a:t>
            </a:r>
            <a:r>
              <a:rPr lang="en-IN" dirty="0" smtClean="0"/>
              <a:t>)= FIRST(B) –{∈} U FIRST(</a:t>
            </a:r>
            <a:r>
              <a:rPr lang="en-IN" dirty="0" err="1" smtClean="0"/>
              <a:t>bBa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                        = {b}</a:t>
            </a:r>
          </a:p>
          <a:p>
            <a:pPr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FIRST (</a:t>
            </a:r>
            <a:r>
              <a:rPr lang="en-IN" dirty="0" err="1" smtClean="0"/>
              <a:t>AaAb</a:t>
            </a:r>
            <a:r>
              <a:rPr lang="en-IN" dirty="0" smtClean="0"/>
              <a:t>) </a:t>
            </a:r>
            <a:r>
              <a:rPr lang="en-US" altLang="en-US" dirty="0" smtClean="0">
                <a:sym typeface="Symbol" panose="05050102010706020507" pitchFamily="18" charset="2"/>
              </a:rPr>
              <a:t> FIRST(</a:t>
            </a:r>
            <a:r>
              <a:rPr lang="en-IN" dirty="0" err="1" smtClean="0"/>
              <a:t>BbBa</a:t>
            </a:r>
            <a:r>
              <a:rPr lang="en-IN" dirty="0" smtClean="0"/>
              <a:t>)={a} </a:t>
            </a:r>
            <a:r>
              <a:rPr lang="en-US" altLang="en-US" dirty="0" smtClean="0">
                <a:sym typeface="Symbol" panose="05050102010706020507" pitchFamily="18" charset="2"/>
              </a:rPr>
              <a:t></a:t>
            </a:r>
            <a:r>
              <a:rPr lang="en-IN" dirty="0" smtClean="0"/>
              <a:t> {b}=</a:t>
            </a:r>
            <a:r>
              <a:rPr lang="en-US" altLang="en-US" dirty="0" smtClean="0">
                <a:sym typeface="Symbol" panose="05050102010706020507" pitchFamily="18" charset="2"/>
              </a:rPr>
              <a:t> </a:t>
            </a:r>
          </a:p>
          <a:p>
            <a:pPr>
              <a:buNone/>
            </a:pPr>
            <a:r>
              <a:rPr lang="en-US" dirty="0" smtClean="0">
                <a:sym typeface="Symbol" panose="05050102010706020507" pitchFamily="18" charset="2"/>
              </a:rPr>
              <a:t>						Hence, the grammar is LL(1)</a:t>
            </a:r>
            <a:endParaRPr lang="en-IN" dirty="0" smtClean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9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95340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LL(1) Grammar</a:t>
            </a:r>
            <a:r>
              <a:rPr kumimoji="0" lang="en-US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Example2</a:t>
            </a: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398" y="857232"/>
            <a:ext cx="11501518" cy="557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 Test whether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the grammar is LL(1) or not.</a:t>
            </a:r>
            <a:endParaRPr lang="en-US" altLang="en-US" kern="0" dirty="0" smtClean="0">
              <a:solidFill>
                <a:srgbClr val="000000"/>
              </a:solidFill>
              <a:latin typeface="Times New Roman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IN" dirty="0" smtClean="0"/>
              <a:t>							S → 1AB| ∈</a:t>
            </a:r>
          </a:p>
          <a:p>
            <a:pPr>
              <a:buNone/>
            </a:pPr>
            <a:r>
              <a:rPr lang="en-IN" dirty="0" smtClean="0"/>
              <a:t>							A → 1AC|0C</a:t>
            </a:r>
          </a:p>
          <a:p>
            <a:pPr>
              <a:buNone/>
            </a:pPr>
            <a:r>
              <a:rPr lang="en-IN" dirty="0" smtClean="0"/>
              <a:t>							B → 0S</a:t>
            </a:r>
          </a:p>
          <a:p>
            <a:pPr>
              <a:buNone/>
            </a:pPr>
            <a:r>
              <a:rPr lang="en-IN" dirty="0" smtClean="0"/>
              <a:t>							C → 1</a:t>
            </a:r>
          </a:p>
          <a:p>
            <a:pPr>
              <a:buNone/>
            </a:pPr>
            <a:r>
              <a:rPr lang="en-IN" dirty="0" smtClean="0"/>
              <a:t>Sol)</a:t>
            </a:r>
          </a:p>
          <a:p>
            <a:pPr>
              <a:buNone/>
            </a:pPr>
            <a:r>
              <a:rPr lang="en-IN" dirty="0" smtClean="0"/>
              <a:t> 			For a pair of productions	 S → 1AB| ∈ </a:t>
            </a:r>
          </a:p>
          <a:p>
            <a:pPr>
              <a:buNone/>
            </a:pPr>
            <a:r>
              <a:rPr lang="en-IN" dirty="0" smtClean="0"/>
              <a:t>   							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FIRST (</a:t>
            </a:r>
            <a:r>
              <a:rPr lang="en-IN" dirty="0" smtClean="0">
                <a:solidFill>
                  <a:srgbClr val="FF0000"/>
                </a:solidFill>
              </a:rPr>
              <a:t>1AB)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 FIRST(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∈) ={1}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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{∈} =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 </a:t>
            </a:r>
            <a:r>
              <a:rPr lang="en-US" altLang="en-US" dirty="0" smtClean="0">
                <a:sym typeface="Symbol" panose="05050102010706020507" pitchFamily="18" charset="2"/>
              </a:rPr>
              <a:t>and</a:t>
            </a:r>
          </a:p>
          <a:p>
            <a:pPr>
              <a:buNone/>
            </a:pP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							 FIRST (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1AB)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 FOLLOW(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S) ={1}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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{</a:t>
            </a:r>
            <a:r>
              <a:rPr lang="en-I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$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} =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 </a:t>
            </a:r>
          </a:p>
          <a:p>
            <a:pPr>
              <a:buNone/>
            </a:pPr>
            <a:r>
              <a:rPr lang="en-IN" dirty="0" smtClean="0"/>
              <a:t>			For a pair of productions A → 1AC|0C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						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FIRST (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1AC)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 FIRST(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0C) ={1}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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{0} =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</a:p>
          <a:p>
            <a:pPr>
              <a:buNone/>
            </a:pPr>
            <a:r>
              <a:rPr lang="en-US" dirty="0" smtClean="0">
                <a:sym typeface="Symbol" panose="05050102010706020507" pitchFamily="18" charset="2"/>
              </a:rPr>
              <a:t>			Hence, the grammar is LL(1)</a:t>
            </a:r>
            <a:endParaRPr lang="en-IN" dirty="0" smtClean="0"/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9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309654" y="708625"/>
            <a:ext cx="957269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1)Construct LL(1)  Parsing Table for the following grammar</a:t>
            </a:r>
          </a:p>
          <a:p>
            <a:pPr>
              <a:buNone/>
            </a:pPr>
            <a:r>
              <a:rPr lang="en-IN" sz="2400" dirty="0" smtClean="0"/>
              <a:t>							S → </a:t>
            </a:r>
            <a:r>
              <a:rPr lang="en-IN" sz="2400" dirty="0" err="1" smtClean="0"/>
              <a:t>AaAb</a:t>
            </a:r>
            <a:r>
              <a:rPr lang="en-IN" sz="2400" dirty="0" smtClean="0"/>
              <a:t> |</a:t>
            </a:r>
            <a:r>
              <a:rPr lang="en-IN" sz="2400" dirty="0" err="1" smtClean="0"/>
              <a:t>BbBa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					A → ∈</a:t>
            </a:r>
          </a:p>
          <a:p>
            <a:pPr>
              <a:buNone/>
            </a:pPr>
            <a:r>
              <a:rPr lang="en-IN" sz="2400" dirty="0" smtClean="0"/>
              <a:t>							B → ∈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2)Construct LL(1)  Parsing Table for the following grammar</a:t>
            </a:r>
          </a:p>
          <a:p>
            <a:pPr fontAlgn="base"/>
            <a:r>
              <a:rPr lang="en-IN" sz="2400" dirty="0" smtClean="0"/>
              <a:t>							 S → </a:t>
            </a:r>
            <a:r>
              <a:rPr lang="en-IN" sz="2400" dirty="0" err="1" smtClean="0"/>
              <a:t>aBDh</a:t>
            </a:r>
            <a:endParaRPr lang="en-IN" sz="2400" dirty="0" smtClean="0"/>
          </a:p>
          <a:p>
            <a:pPr fontAlgn="base"/>
            <a:r>
              <a:rPr lang="en-IN" sz="2400" dirty="0" smtClean="0"/>
              <a:t>							B → </a:t>
            </a:r>
            <a:r>
              <a:rPr lang="en-IN" sz="2400" dirty="0" err="1" smtClean="0"/>
              <a:t>cC</a:t>
            </a:r>
            <a:endParaRPr lang="en-IN" sz="2400" dirty="0" smtClean="0"/>
          </a:p>
          <a:p>
            <a:pPr fontAlgn="base"/>
            <a:r>
              <a:rPr lang="en-IN" sz="2400" dirty="0" smtClean="0"/>
              <a:t>							C → </a:t>
            </a:r>
            <a:r>
              <a:rPr lang="en-IN" sz="2400" dirty="0" err="1" smtClean="0"/>
              <a:t>bC</a:t>
            </a:r>
            <a:r>
              <a:rPr lang="en-IN" sz="2400" dirty="0" smtClean="0"/>
              <a:t> | ∈</a:t>
            </a:r>
          </a:p>
          <a:p>
            <a:pPr fontAlgn="base"/>
            <a:r>
              <a:rPr lang="en-IN" sz="2400" dirty="0" smtClean="0"/>
              <a:t>							D → EF</a:t>
            </a:r>
          </a:p>
          <a:p>
            <a:pPr fontAlgn="base"/>
            <a:r>
              <a:rPr lang="en-IN" sz="2400" dirty="0" smtClean="0"/>
              <a:t>							E → g | ∈</a:t>
            </a:r>
          </a:p>
          <a:p>
            <a:pPr fontAlgn="base"/>
            <a:r>
              <a:rPr lang="en-IN" sz="2400" dirty="0" smtClean="0"/>
              <a:t>							F → f |∈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3)Construct LL(1)  Parsing Table for the following grammar</a:t>
            </a:r>
          </a:p>
          <a:p>
            <a:pPr>
              <a:spcBef>
                <a:spcPct val="20000"/>
              </a:spcBef>
            </a:pPr>
            <a:r>
              <a:rPr lang="en-IN" sz="2400" dirty="0" smtClean="0"/>
              <a:t>							</a:t>
            </a:r>
            <a:r>
              <a:rPr lang="en-US" sz="2400" dirty="0" smtClean="0">
                <a:sym typeface="Symbol" pitchFamily="18" charset="2"/>
              </a:rPr>
              <a:t>S  (L)|a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ym typeface="Symbol" pitchFamily="18" charset="2"/>
              </a:rPr>
              <a:t>							L  L,S|S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sym typeface="Symbol" pitchFamily="18" charset="2"/>
              </a:rPr>
              <a:t>	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1884331" y="2560621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4310050" y="142852"/>
            <a:ext cx="2143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Examples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3256" y="5500702"/>
            <a:ext cx="272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ym typeface="Symbol" pitchFamily="18" charset="2"/>
              </a:rPr>
              <a:t>Parse the string (</a:t>
            </a:r>
            <a:r>
              <a:rPr lang="en-US" sz="2400" dirty="0" err="1" smtClean="0">
                <a:sym typeface="Symbol" pitchFamily="18" charset="2"/>
              </a:rPr>
              <a:t>a,a</a:t>
            </a:r>
            <a:r>
              <a:rPr lang="en-US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6712" y="857232"/>
            <a:ext cx="11001452" cy="4531419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parse tree </a:t>
            </a:r>
            <a:r>
              <a:rPr lang="en-US" dirty="0" smtClean="0"/>
              <a:t>can be seen as a graphical representation of a derivation. </a:t>
            </a:r>
          </a:p>
          <a:p>
            <a:pPr>
              <a:buFontTx/>
              <a:buChar char="•"/>
            </a:pPr>
            <a:r>
              <a:rPr lang="en-US" dirty="0" smtClean="0"/>
              <a:t>Interior nodes of a parse tree are non-terminal symbols.</a:t>
            </a:r>
          </a:p>
          <a:p>
            <a:pPr>
              <a:buFontTx/>
              <a:buChar char="•"/>
            </a:pPr>
            <a:r>
              <a:rPr lang="en-US" dirty="0" smtClean="0"/>
              <a:t>The leaves of a parse tree are terminal symbols.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0050" y="0"/>
            <a:ext cx="2325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Parse Tree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19286" y="3109911"/>
            <a:ext cx="1020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dirty="0">
                <a:sym typeface="Symbol" pitchFamily="18" charset="2"/>
              </a:rPr>
              <a:t> -E </a:t>
            </a:r>
            <a:endParaRPr lang="en-US" dirty="0"/>
          </a:p>
        </p:txBody>
      </p: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3138486" y="3067048"/>
            <a:ext cx="993775" cy="717550"/>
            <a:chOff x="1392" y="1632"/>
            <a:chExt cx="626" cy="45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488" y="1776"/>
              <a:ext cx="432" cy="144"/>
              <a:chOff x="1776" y="1680"/>
              <a:chExt cx="432" cy="144"/>
            </a:xfrm>
          </p:grpSpPr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1632" y="163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1824" y="187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</a:t>
              </a: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8853486" y="3143248"/>
            <a:ext cx="1471613" cy="1631950"/>
            <a:chOff x="4752" y="1440"/>
            <a:chExt cx="927" cy="1028"/>
          </a:xfrm>
        </p:grpSpPr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4848" y="1584"/>
              <a:ext cx="720" cy="720"/>
              <a:chOff x="1776" y="2256"/>
              <a:chExt cx="720" cy="720"/>
            </a:xfrm>
          </p:grpSpPr>
          <p:grpSp>
            <p:nvGrpSpPr>
              <p:cNvPr id="25" name="Group 25"/>
              <p:cNvGrpSpPr>
                <a:grpSpLocks/>
              </p:cNvGrpSpPr>
              <p:nvPr/>
            </p:nvGrpSpPr>
            <p:grpSpPr bwMode="auto">
              <a:xfrm>
                <a:off x="1776" y="2256"/>
                <a:ext cx="720" cy="432"/>
                <a:chOff x="1776" y="2256"/>
                <a:chExt cx="720" cy="432"/>
              </a:xfrm>
            </p:grpSpPr>
            <p:sp>
              <p:nvSpPr>
                <p:cNvPr id="3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7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9"/>
                <p:cNvSpPr>
                  <a:spLocks noChangeShapeType="1"/>
                </p:cNvSpPr>
                <p:nvPr/>
              </p:nvSpPr>
              <p:spPr bwMode="auto">
                <a:xfrm>
                  <a:off x="201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" name="Group 20"/>
                <p:cNvGrpSpPr>
                  <a:grpSpLocks/>
                </p:cNvGrpSpPr>
                <p:nvPr/>
              </p:nvGrpSpPr>
              <p:grpSpPr bwMode="auto">
                <a:xfrm>
                  <a:off x="1920" y="2544"/>
                  <a:ext cx="576" cy="144"/>
                  <a:chOff x="1920" y="2544"/>
                  <a:chExt cx="576" cy="144"/>
                </a:xfrm>
              </p:grpSpPr>
              <p:sp>
                <p:nvSpPr>
                  <p:cNvPr id="33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" name="Group 25"/>
              <p:cNvGrpSpPr>
                <a:grpSpLocks/>
              </p:cNvGrpSpPr>
              <p:nvPr/>
            </p:nvGrpSpPr>
            <p:grpSpPr bwMode="auto">
              <a:xfrm>
                <a:off x="1920" y="2832"/>
                <a:ext cx="576" cy="144"/>
                <a:chOff x="1920" y="2544"/>
                <a:chExt cx="576" cy="144"/>
              </a:xfrm>
            </p:grpSpPr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" name="Text Box 66"/>
            <p:cNvSpPr txBox="1">
              <a:spLocks noChangeArrowheads="1"/>
            </p:cNvSpPr>
            <p:nvPr/>
          </p:nvSpPr>
          <p:spPr bwMode="auto">
            <a:xfrm>
              <a:off x="5184" y="196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4992" y="144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5472" y="2256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9" name="Text Box 69"/>
            <p:cNvSpPr txBox="1">
              <a:spLocks noChangeArrowheads="1"/>
            </p:cNvSpPr>
            <p:nvPr/>
          </p:nvSpPr>
          <p:spPr bwMode="auto">
            <a:xfrm>
              <a:off x="4896" y="2256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0" name="Text Box 72"/>
            <p:cNvSpPr txBox="1">
              <a:spLocks noChangeArrowheads="1"/>
            </p:cNvSpPr>
            <p:nvPr/>
          </p:nvSpPr>
          <p:spPr bwMode="auto">
            <a:xfrm>
              <a:off x="5184" y="168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1" name="Text Box 84"/>
            <p:cNvSpPr txBox="1">
              <a:spLocks noChangeArrowheads="1"/>
            </p:cNvSpPr>
            <p:nvPr/>
          </p:nvSpPr>
          <p:spPr bwMode="auto">
            <a:xfrm>
              <a:off x="5184" y="2256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752" y="168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</a:t>
              </a:r>
            </a:p>
          </p:txBody>
        </p:sp>
        <p:sp>
          <p:nvSpPr>
            <p:cNvPr id="23" name="Text Box 93"/>
            <p:cNvSpPr txBox="1">
              <a:spLocks noChangeArrowheads="1"/>
            </p:cNvSpPr>
            <p:nvPr/>
          </p:nvSpPr>
          <p:spPr bwMode="auto">
            <a:xfrm>
              <a:off x="4896" y="1968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</a:t>
              </a:r>
            </a:p>
          </p:txBody>
        </p:sp>
        <p:sp>
          <p:nvSpPr>
            <p:cNvPr id="24" name="Text Box 98"/>
            <p:cNvSpPr txBox="1">
              <a:spLocks noChangeArrowheads="1"/>
            </p:cNvSpPr>
            <p:nvPr/>
          </p:nvSpPr>
          <p:spPr bwMode="auto">
            <a:xfrm>
              <a:off x="5520" y="1968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)</a:t>
              </a:r>
            </a:p>
          </p:txBody>
        </p:sp>
      </p:grpSp>
      <p:grpSp>
        <p:nvGrpSpPr>
          <p:cNvPr id="36" name="Group 109"/>
          <p:cNvGrpSpPr>
            <a:grpSpLocks/>
          </p:cNvGrpSpPr>
          <p:nvPr/>
        </p:nvGrpSpPr>
        <p:grpSpPr bwMode="auto">
          <a:xfrm>
            <a:off x="5881686" y="3143248"/>
            <a:ext cx="1395413" cy="1174750"/>
            <a:chOff x="2880" y="1584"/>
            <a:chExt cx="879" cy="740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976" y="1728"/>
              <a:ext cx="720" cy="432"/>
              <a:chOff x="2880" y="1680"/>
              <a:chExt cx="720" cy="432"/>
            </a:xfrm>
          </p:grpSpPr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 flipH="1">
                <a:off x="3024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 flipH="1">
                <a:off x="288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7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Text Box 62"/>
            <p:cNvSpPr txBox="1">
              <a:spLocks noChangeArrowheads="1"/>
            </p:cNvSpPr>
            <p:nvPr/>
          </p:nvSpPr>
          <p:spPr bwMode="auto">
            <a:xfrm>
              <a:off x="3120" y="158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39" name="Text Box 64"/>
            <p:cNvSpPr txBox="1">
              <a:spLocks noChangeArrowheads="1"/>
            </p:cNvSpPr>
            <p:nvPr/>
          </p:nvSpPr>
          <p:spPr bwMode="auto">
            <a:xfrm>
              <a:off x="3312" y="211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40" name="Text Box 65"/>
            <p:cNvSpPr txBox="1">
              <a:spLocks noChangeArrowheads="1"/>
            </p:cNvSpPr>
            <p:nvPr/>
          </p:nvSpPr>
          <p:spPr bwMode="auto">
            <a:xfrm>
              <a:off x="3312" y="182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41" name="Text Box 89"/>
            <p:cNvSpPr txBox="1">
              <a:spLocks noChangeArrowheads="1"/>
            </p:cNvSpPr>
            <p:nvPr/>
          </p:nvSpPr>
          <p:spPr bwMode="auto">
            <a:xfrm>
              <a:off x="2880" y="182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</a:t>
              </a:r>
            </a:p>
          </p:txBody>
        </p:sp>
        <p:sp>
          <p:nvSpPr>
            <p:cNvPr id="42" name="Text Box 94"/>
            <p:cNvSpPr txBox="1">
              <a:spLocks noChangeArrowheads="1"/>
            </p:cNvSpPr>
            <p:nvPr/>
          </p:nvSpPr>
          <p:spPr bwMode="auto">
            <a:xfrm>
              <a:off x="3024" y="211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</a:t>
              </a:r>
            </a:p>
          </p:txBody>
        </p:sp>
        <p:sp>
          <p:nvSpPr>
            <p:cNvPr id="43" name="Text Box 99"/>
            <p:cNvSpPr txBox="1">
              <a:spLocks noChangeArrowheads="1"/>
            </p:cNvSpPr>
            <p:nvPr/>
          </p:nvSpPr>
          <p:spPr bwMode="auto">
            <a:xfrm>
              <a:off x="3600" y="211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)</a:t>
              </a:r>
            </a:p>
          </p:txBody>
        </p:sp>
      </p:grpSp>
      <p:grpSp>
        <p:nvGrpSpPr>
          <p:cNvPr id="49" name="Group 113"/>
          <p:cNvGrpSpPr>
            <a:grpSpLocks/>
          </p:cNvGrpSpPr>
          <p:nvPr/>
        </p:nvGrpSpPr>
        <p:grpSpPr bwMode="auto">
          <a:xfrm>
            <a:off x="7100886" y="4514848"/>
            <a:ext cx="1485900" cy="2089150"/>
            <a:chOff x="3648" y="2400"/>
            <a:chExt cx="936" cy="1316"/>
          </a:xfrm>
        </p:grpSpPr>
        <p:sp>
          <p:nvSpPr>
            <p:cNvPr id="50" name="Text Box 77"/>
            <p:cNvSpPr txBox="1">
              <a:spLocks noChangeArrowheads="1"/>
            </p:cNvSpPr>
            <p:nvPr/>
          </p:nvSpPr>
          <p:spPr bwMode="auto">
            <a:xfrm>
              <a:off x="3888" y="240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" name="Text Box 81"/>
            <p:cNvSpPr txBox="1">
              <a:spLocks noChangeArrowheads="1"/>
            </p:cNvSpPr>
            <p:nvPr/>
          </p:nvSpPr>
          <p:spPr bwMode="auto">
            <a:xfrm>
              <a:off x="4368" y="3216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2" name="Text Box 100"/>
            <p:cNvSpPr txBox="1">
              <a:spLocks noChangeArrowheads="1"/>
            </p:cNvSpPr>
            <p:nvPr/>
          </p:nvSpPr>
          <p:spPr bwMode="auto">
            <a:xfrm>
              <a:off x="4368" y="350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  <p:grpSp>
          <p:nvGrpSpPr>
            <p:cNvPr id="53" name="Group 112"/>
            <p:cNvGrpSpPr>
              <a:grpSpLocks/>
            </p:cNvGrpSpPr>
            <p:nvPr/>
          </p:nvGrpSpPr>
          <p:grpSpPr bwMode="auto">
            <a:xfrm>
              <a:off x="3648" y="2544"/>
              <a:ext cx="879" cy="1172"/>
              <a:chOff x="3984" y="2544"/>
              <a:chExt cx="879" cy="1172"/>
            </a:xfrm>
          </p:grpSpPr>
          <p:grpSp>
            <p:nvGrpSpPr>
              <p:cNvPr id="54" name="Group 60"/>
              <p:cNvGrpSpPr>
                <a:grpSpLocks/>
              </p:cNvGrpSpPr>
              <p:nvPr/>
            </p:nvGrpSpPr>
            <p:grpSpPr bwMode="auto">
              <a:xfrm>
                <a:off x="4080" y="2544"/>
                <a:ext cx="720" cy="1008"/>
                <a:chOff x="4752" y="2448"/>
                <a:chExt cx="720" cy="1008"/>
              </a:xfrm>
            </p:grpSpPr>
            <p:sp>
              <p:nvSpPr>
                <p:cNvPr id="63" name="Line 44"/>
                <p:cNvSpPr>
                  <a:spLocks noChangeShapeType="1"/>
                </p:cNvSpPr>
                <p:nvPr/>
              </p:nvSpPr>
              <p:spPr bwMode="auto">
                <a:xfrm>
                  <a:off x="5472" y="33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4" name="Group 46"/>
                <p:cNvGrpSpPr>
                  <a:grpSpLocks/>
                </p:cNvGrpSpPr>
                <p:nvPr/>
              </p:nvGrpSpPr>
              <p:grpSpPr bwMode="auto">
                <a:xfrm>
                  <a:off x="4752" y="2448"/>
                  <a:ext cx="720" cy="1008"/>
                  <a:chOff x="3072" y="2304"/>
                  <a:chExt cx="720" cy="1008"/>
                </a:xfrm>
              </p:grpSpPr>
              <p:grpSp>
                <p:nvGrpSpPr>
                  <p:cNvPr id="6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072" y="2304"/>
                    <a:ext cx="720" cy="720"/>
                    <a:chOff x="1776" y="2256"/>
                    <a:chExt cx="720" cy="720"/>
                  </a:xfrm>
                </p:grpSpPr>
                <p:grpSp>
                  <p:nvGrpSpPr>
                    <p:cNvPr id="67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256"/>
                      <a:ext cx="720" cy="432"/>
                      <a:chOff x="1776" y="2256"/>
                      <a:chExt cx="720" cy="432"/>
                    </a:xfrm>
                  </p:grpSpPr>
                  <p:sp>
                    <p:nvSpPr>
                      <p:cNvPr id="72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7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8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544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75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6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7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4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832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69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" name="Text Box 78"/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E</a:t>
                </a:r>
              </a:p>
            </p:txBody>
          </p:sp>
          <p:sp>
            <p:nvSpPr>
              <p:cNvPr id="56" name="Text Box 79"/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</a:t>
                </a:r>
              </a:p>
            </p:txBody>
          </p:sp>
          <p:sp>
            <p:nvSpPr>
              <p:cNvPr id="57" name="Text Box 80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</a:t>
                </a:r>
              </a:p>
            </p:txBody>
          </p:sp>
          <p:sp>
            <p:nvSpPr>
              <p:cNvPr id="58" name="Text Box 85"/>
              <p:cNvSpPr txBox="1">
                <a:spLocks noChangeArrowheads="1"/>
              </p:cNvSpPr>
              <p:nvPr/>
            </p:nvSpPr>
            <p:spPr bwMode="auto">
              <a:xfrm>
                <a:off x="4416" y="3216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59" name="Text Box 90"/>
              <p:cNvSpPr txBox="1">
                <a:spLocks noChangeArrowheads="1"/>
              </p:cNvSpPr>
              <p:nvPr/>
            </p:nvSpPr>
            <p:spPr bwMode="auto">
              <a:xfrm>
                <a:off x="3984" y="2592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</a:t>
                </a:r>
              </a:p>
            </p:txBody>
          </p:sp>
          <p:sp>
            <p:nvSpPr>
              <p:cNvPr id="60" name="Text Box 91"/>
              <p:cNvSpPr txBox="1">
                <a:spLocks noChangeArrowheads="1"/>
              </p:cNvSpPr>
              <p:nvPr/>
            </p:nvSpPr>
            <p:spPr bwMode="auto">
              <a:xfrm>
                <a:off x="4128" y="2928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</a:t>
                </a:r>
              </a:p>
            </p:txBody>
          </p:sp>
          <p:sp>
            <p:nvSpPr>
              <p:cNvPr id="61" name="Text Box 96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)</a:t>
                </a:r>
              </a:p>
            </p:txBody>
          </p:sp>
          <p:sp>
            <p:nvSpPr>
              <p:cNvPr id="62" name="Text Box 101"/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id</a:t>
                </a:r>
              </a:p>
            </p:txBody>
          </p:sp>
        </p:grpSp>
      </p:grpSp>
      <p:grpSp>
        <p:nvGrpSpPr>
          <p:cNvPr id="78" name="Group 111"/>
          <p:cNvGrpSpPr>
            <a:grpSpLocks/>
          </p:cNvGrpSpPr>
          <p:nvPr/>
        </p:nvGrpSpPr>
        <p:grpSpPr bwMode="auto">
          <a:xfrm>
            <a:off x="3290886" y="4514848"/>
            <a:ext cx="1395413" cy="2089150"/>
            <a:chOff x="2064" y="2544"/>
            <a:chExt cx="879" cy="1316"/>
          </a:xfrm>
        </p:grpSpPr>
        <p:grpSp>
          <p:nvGrpSpPr>
            <p:cNvPr id="79" name="Group 45"/>
            <p:cNvGrpSpPr>
              <a:grpSpLocks/>
            </p:cNvGrpSpPr>
            <p:nvPr/>
          </p:nvGrpSpPr>
          <p:grpSpPr bwMode="auto">
            <a:xfrm>
              <a:off x="2160" y="2688"/>
              <a:ext cx="720" cy="1008"/>
              <a:chOff x="3072" y="2304"/>
              <a:chExt cx="720" cy="1008"/>
            </a:xfrm>
          </p:grpSpPr>
          <p:grpSp>
            <p:nvGrpSpPr>
              <p:cNvPr id="90" name="Group 31"/>
              <p:cNvGrpSpPr>
                <a:grpSpLocks/>
              </p:cNvGrpSpPr>
              <p:nvPr/>
            </p:nvGrpSpPr>
            <p:grpSpPr bwMode="auto">
              <a:xfrm>
                <a:off x="3072" y="2304"/>
                <a:ext cx="720" cy="720"/>
                <a:chOff x="1776" y="2256"/>
                <a:chExt cx="720" cy="720"/>
              </a:xfrm>
            </p:grpSpPr>
            <p:grpSp>
              <p:nvGrpSpPr>
                <p:cNvPr id="92" name="Group 32"/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97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100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9" name="Group 39"/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94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1" name="Line 43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Text Box 71"/>
            <p:cNvSpPr txBox="1">
              <a:spLocks noChangeArrowheads="1"/>
            </p:cNvSpPr>
            <p:nvPr/>
          </p:nvSpPr>
          <p:spPr bwMode="auto">
            <a:xfrm>
              <a:off x="2304" y="254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81" name="Text Box 73"/>
            <p:cNvSpPr txBox="1">
              <a:spLocks noChangeArrowheads="1"/>
            </p:cNvSpPr>
            <p:nvPr/>
          </p:nvSpPr>
          <p:spPr bwMode="auto">
            <a:xfrm>
              <a:off x="2496" y="2784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82" name="Text Box 74"/>
            <p:cNvSpPr txBox="1">
              <a:spLocks noChangeArrowheads="1"/>
            </p:cNvSpPr>
            <p:nvPr/>
          </p:nvSpPr>
          <p:spPr bwMode="auto">
            <a:xfrm>
              <a:off x="2496" y="3072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83" name="Text Box 75"/>
            <p:cNvSpPr txBox="1">
              <a:spLocks noChangeArrowheads="1"/>
            </p:cNvSpPr>
            <p:nvPr/>
          </p:nvSpPr>
          <p:spPr bwMode="auto">
            <a:xfrm>
              <a:off x="2736" y="336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84" name="Text Box 76"/>
            <p:cNvSpPr txBox="1">
              <a:spLocks noChangeArrowheads="1"/>
            </p:cNvSpPr>
            <p:nvPr/>
          </p:nvSpPr>
          <p:spPr bwMode="auto">
            <a:xfrm>
              <a:off x="2208" y="336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85" name="Text Box 82"/>
            <p:cNvSpPr txBox="1">
              <a:spLocks noChangeArrowheads="1"/>
            </p:cNvSpPr>
            <p:nvPr/>
          </p:nvSpPr>
          <p:spPr bwMode="auto">
            <a:xfrm>
              <a:off x="2496" y="3360"/>
              <a:ext cx="1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86" name="Text Box 87"/>
            <p:cNvSpPr txBox="1">
              <a:spLocks noChangeArrowheads="1"/>
            </p:cNvSpPr>
            <p:nvPr/>
          </p:nvSpPr>
          <p:spPr bwMode="auto">
            <a:xfrm>
              <a:off x="2064" y="273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</a:t>
              </a:r>
            </a:p>
          </p:txBody>
        </p:sp>
        <p:sp>
          <p:nvSpPr>
            <p:cNvPr id="87" name="Text Box 92"/>
            <p:cNvSpPr txBox="1">
              <a:spLocks noChangeArrowheads="1"/>
            </p:cNvSpPr>
            <p:nvPr/>
          </p:nvSpPr>
          <p:spPr bwMode="auto">
            <a:xfrm>
              <a:off x="2208" y="307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</a:t>
              </a:r>
            </a:p>
          </p:txBody>
        </p:sp>
        <p:sp>
          <p:nvSpPr>
            <p:cNvPr id="88" name="Text Box 97"/>
            <p:cNvSpPr txBox="1">
              <a:spLocks noChangeArrowheads="1"/>
            </p:cNvSpPr>
            <p:nvPr/>
          </p:nvSpPr>
          <p:spPr bwMode="auto">
            <a:xfrm>
              <a:off x="2784" y="307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)</a:t>
              </a:r>
            </a:p>
          </p:txBody>
        </p:sp>
        <p:sp>
          <p:nvSpPr>
            <p:cNvPr id="89" name="Text Box 102"/>
            <p:cNvSpPr txBox="1">
              <a:spLocks noChangeArrowheads="1"/>
            </p:cNvSpPr>
            <p:nvPr/>
          </p:nvSpPr>
          <p:spPr bwMode="auto">
            <a:xfrm>
              <a:off x="2208" y="3648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id</a:t>
              </a:r>
            </a:p>
          </p:txBody>
        </p:sp>
      </p:grpSp>
      <p:sp>
        <p:nvSpPr>
          <p:cNvPr id="103" name="Text Box 105"/>
          <p:cNvSpPr txBox="1">
            <a:spLocks noChangeArrowheads="1"/>
          </p:cNvSpPr>
          <p:nvPr/>
        </p:nvSpPr>
        <p:spPr bwMode="auto">
          <a:xfrm>
            <a:off x="4814886" y="3143248"/>
            <a:ext cx="906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 -(E)</a:t>
            </a:r>
          </a:p>
        </p:txBody>
      </p:sp>
      <p:sp>
        <p:nvSpPr>
          <p:cNvPr id="104" name="Text Box 106"/>
          <p:cNvSpPr txBox="1">
            <a:spLocks noChangeArrowheads="1"/>
          </p:cNvSpPr>
          <p:nvPr/>
        </p:nvSpPr>
        <p:spPr bwMode="auto">
          <a:xfrm>
            <a:off x="7558086" y="3219448"/>
            <a:ext cx="1204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 -(E+E)</a:t>
            </a:r>
          </a:p>
        </p:txBody>
      </p:sp>
      <p:sp>
        <p:nvSpPr>
          <p:cNvPr id="105" name="Text Box 107"/>
          <p:cNvSpPr txBox="1">
            <a:spLocks noChangeArrowheads="1"/>
          </p:cNvSpPr>
          <p:nvPr/>
        </p:nvSpPr>
        <p:spPr bwMode="auto">
          <a:xfrm>
            <a:off x="1995486" y="5124448"/>
            <a:ext cx="1246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 -(id+E)</a:t>
            </a:r>
          </a:p>
        </p:txBody>
      </p:sp>
      <p:sp>
        <p:nvSpPr>
          <p:cNvPr id="106" name="Text Box 108"/>
          <p:cNvSpPr txBox="1">
            <a:spLocks noChangeArrowheads="1"/>
          </p:cNvSpPr>
          <p:nvPr/>
        </p:nvSpPr>
        <p:spPr bwMode="auto">
          <a:xfrm>
            <a:off x="5576886" y="5124448"/>
            <a:ext cx="128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ym typeface="Symbol" pitchFamily="18" charset="2"/>
              </a:rPr>
              <a:t> -(id+id)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27448" y="260648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398" y="714356"/>
            <a:ext cx="957269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Step 1:No left recursion </a:t>
            </a:r>
            <a:r>
              <a:rPr lang="en-IN" dirty="0" smtClean="0"/>
              <a:t>in the grammar, hence no modification required.</a:t>
            </a:r>
            <a:endParaRPr lang="en-IN" b="1" u="sng" dirty="0" smtClean="0"/>
          </a:p>
          <a:p>
            <a:pPr>
              <a:buNone/>
            </a:pPr>
            <a:endParaRPr lang="en-IN" b="1" u="sng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Step 2:First Set:</a:t>
            </a:r>
          </a:p>
          <a:p>
            <a:pPr>
              <a:buNone/>
            </a:pPr>
            <a:r>
              <a:rPr lang="en-IN" dirty="0" smtClean="0"/>
              <a:t>First(S) = { a , b }</a:t>
            </a:r>
          </a:p>
          <a:p>
            <a:pPr>
              <a:buNone/>
            </a:pPr>
            <a:r>
              <a:rPr lang="en-IN" dirty="0" smtClean="0"/>
              <a:t>First(A) = { ∈ }</a:t>
            </a:r>
          </a:p>
          <a:p>
            <a:pPr>
              <a:buNone/>
            </a:pPr>
            <a:r>
              <a:rPr lang="en-IN" dirty="0" smtClean="0"/>
              <a:t>First(B) = { ∈ 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  <a:r>
              <a:rPr lang="en-IN" dirty="0" smtClean="0">
                <a:solidFill>
                  <a:srgbClr val="FF0000"/>
                </a:solidFill>
              </a:rPr>
              <a:t>Step 3:Follow Set:</a:t>
            </a:r>
          </a:p>
          <a:p>
            <a:pPr>
              <a:buNone/>
            </a:pPr>
            <a:r>
              <a:rPr lang="en-IN" dirty="0" smtClean="0"/>
              <a:t>Follow(S) = {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IN" dirty="0" smtClean="0"/>
              <a:t> }</a:t>
            </a:r>
          </a:p>
          <a:p>
            <a:pPr>
              <a:buNone/>
            </a:pPr>
            <a:r>
              <a:rPr lang="en-IN" dirty="0" smtClean="0"/>
              <a:t>Follow(A) = { a , b }</a:t>
            </a:r>
          </a:p>
          <a:p>
            <a:pPr>
              <a:buNone/>
            </a:pPr>
            <a:r>
              <a:rPr lang="en-IN" dirty="0" smtClean="0"/>
              <a:t>Follow(B) = { a , b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93571"/>
              </p:ext>
            </p:extLst>
          </p:nvPr>
        </p:nvGraphicFramePr>
        <p:xfrm>
          <a:off x="5524496" y="2786058"/>
          <a:ext cx="6286544" cy="2139015"/>
        </p:xfrm>
        <a:graphic>
          <a:graphicData uri="http://schemas.openxmlformats.org/drawingml/2006/table">
            <a:tbl>
              <a:tblPr/>
              <a:tblGrid>
                <a:gridCol w="95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S → </a:t>
                      </a:r>
                      <a:r>
                        <a:rPr lang="en-IN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AaAb</a:t>
                      </a:r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S → </a:t>
                      </a:r>
                      <a:r>
                        <a:rPr lang="en-IN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BbBa</a:t>
                      </a:r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A 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A 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B 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B 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95340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LL(1) Parsing Table - 1</a:t>
            </a:r>
          </a:p>
        </p:txBody>
      </p:sp>
    </p:spTree>
    <p:extLst>
      <p:ext uri="{BB962C8B-B14F-4D97-AF65-F5344CB8AC3E}">
        <p14:creationId xmlns:p14="http://schemas.microsoft.com/office/powerpoint/2010/main" val="403108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27448" y="260648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8084" y="714356"/>
            <a:ext cx="957269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IN" b="1" u="sng" dirty="0" smtClean="0"/>
              <a:t>First Functions-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First(S) = { a }</a:t>
            </a:r>
          </a:p>
          <a:p>
            <a:pPr>
              <a:buNone/>
            </a:pPr>
            <a:r>
              <a:rPr lang="en-IN" dirty="0" smtClean="0"/>
              <a:t>First(B) = { c }</a:t>
            </a:r>
          </a:p>
          <a:p>
            <a:pPr>
              <a:buNone/>
            </a:pPr>
            <a:r>
              <a:rPr lang="en-IN" dirty="0" smtClean="0"/>
              <a:t>First(C) = { b , ∈ }</a:t>
            </a:r>
          </a:p>
          <a:p>
            <a:pPr>
              <a:buNone/>
            </a:pPr>
            <a:r>
              <a:rPr lang="en-IN" dirty="0" smtClean="0"/>
              <a:t>First(D) = { g , f , ∈ }</a:t>
            </a:r>
          </a:p>
          <a:p>
            <a:pPr>
              <a:buNone/>
            </a:pPr>
            <a:r>
              <a:rPr lang="en-IN" dirty="0" smtClean="0"/>
              <a:t>First(E) = { g , ∈ }</a:t>
            </a:r>
          </a:p>
          <a:p>
            <a:pPr>
              <a:buNone/>
            </a:pPr>
            <a:r>
              <a:rPr lang="en-IN" dirty="0" smtClean="0"/>
              <a:t>First(F) = { f , ∈ }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95340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LL(1) Parsing Table - 2</a:t>
            </a:r>
          </a:p>
        </p:txBody>
      </p:sp>
      <p:graphicFrame>
        <p:nvGraphicFramePr>
          <p:cNvPr id="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0788"/>
              </p:ext>
            </p:extLst>
          </p:nvPr>
        </p:nvGraphicFramePr>
        <p:xfrm>
          <a:off x="3024166" y="1205206"/>
          <a:ext cx="9001188" cy="4643470"/>
        </p:xfrm>
        <a:graphic>
          <a:graphicData uri="http://schemas.openxmlformats.org/drawingml/2006/table">
            <a:tbl>
              <a:tblPr/>
              <a:tblGrid>
                <a:gridCol w="51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2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95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S → </a:t>
                      </a:r>
                      <a:r>
                        <a:rPr lang="en-IN" sz="2000" dirty="0" err="1" smtClean="0"/>
                        <a:t>aBDh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B</a:t>
                      </a:r>
                      <a:endParaRPr kumimoji="0" lang="en-US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B → </a:t>
                      </a:r>
                      <a:r>
                        <a:rPr lang="en-IN" sz="2000" dirty="0" err="1" smtClean="0"/>
                        <a:t>cC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C → </a:t>
                      </a:r>
                      <a:r>
                        <a:rPr lang="en-IN" sz="2000" dirty="0" err="1" smtClean="0"/>
                        <a:t>bC</a:t>
                      </a:r>
                      <a:r>
                        <a:rPr lang="en-IN" sz="2000" dirty="0" smtClean="0"/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C →∈ 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smtClean="0"/>
                        <a:t>C →∈ 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C →∈ 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8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D</a:t>
                      </a:r>
                      <a:endParaRPr kumimoji="0" lang="en-US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D → EF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D → EF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D → EF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8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E → g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E →∈ 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dirty="0" smtClean="0"/>
                        <a:t>E→∈ 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→ f 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F→∈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66646" y="3786190"/>
            <a:ext cx="32147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u="sng" dirty="0" smtClean="0"/>
              <a:t>Follow Functions-</a:t>
            </a:r>
          </a:p>
          <a:p>
            <a:r>
              <a:rPr lang="en-IN" sz="2400" dirty="0" smtClean="0"/>
              <a:t>Follow(S) = { $ }</a:t>
            </a:r>
          </a:p>
          <a:p>
            <a:r>
              <a:rPr lang="en-IN" sz="2400" dirty="0" smtClean="0"/>
              <a:t>Follow(B) = { g , f , h }</a:t>
            </a:r>
          </a:p>
          <a:p>
            <a:r>
              <a:rPr lang="en-IN" sz="2400" dirty="0" smtClean="0"/>
              <a:t>Follow(C) = { g , f , h }</a:t>
            </a:r>
          </a:p>
          <a:p>
            <a:r>
              <a:rPr lang="en-IN" sz="2400" dirty="0" smtClean="0"/>
              <a:t>Follow(D) = { h }</a:t>
            </a:r>
          </a:p>
          <a:p>
            <a:r>
              <a:rPr lang="en-IN" sz="2400" dirty="0" smtClean="0"/>
              <a:t>Follow(E) = { f , h }</a:t>
            </a:r>
          </a:p>
          <a:p>
            <a:r>
              <a:rPr lang="en-IN" sz="2400" dirty="0" smtClean="0"/>
              <a:t>Follow(F) = { h }</a:t>
            </a:r>
          </a:p>
        </p:txBody>
      </p:sp>
    </p:spTree>
    <p:extLst>
      <p:ext uri="{BB962C8B-B14F-4D97-AF65-F5344CB8AC3E}">
        <p14:creationId xmlns:p14="http://schemas.microsoft.com/office/powerpoint/2010/main" val="403108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27448" y="260648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398" y="714356"/>
            <a:ext cx="957269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Step 1: left recursion </a:t>
            </a:r>
            <a:r>
              <a:rPr lang="en-IN" dirty="0" smtClean="0"/>
              <a:t>in the grammar.</a:t>
            </a:r>
          </a:p>
          <a:p>
            <a:pPr>
              <a:buNone/>
            </a:pPr>
            <a:r>
              <a:rPr lang="en-IN" dirty="0" smtClean="0"/>
              <a:t>S → (L) | a</a:t>
            </a:r>
          </a:p>
          <a:p>
            <a:pPr>
              <a:buNone/>
            </a:pPr>
            <a:r>
              <a:rPr lang="en-IN" dirty="0" smtClean="0"/>
              <a:t>L → SL’</a:t>
            </a:r>
          </a:p>
          <a:p>
            <a:pPr>
              <a:buNone/>
            </a:pPr>
            <a:r>
              <a:rPr lang="en-IN" dirty="0" smtClean="0"/>
              <a:t>L’ → ,SL’ |∈</a:t>
            </a:r>
          </a:p>
          <a:p>
            <a:pPr>
              <a:buNone/>
            </a:pPr>
            <a:endParaRPr lang="en-IN" b="1" u="sng" dirty="0" smtClean="0"/>
          </a:p>
          <a:p>
            <a:pPr>
              <a:buNone/>
            </a:pPr>
            <a:endParaRPr lang="en-IN" b="1" u="sng" dirty="0" smtClean="0"/>
          </a:p>
          <a:p>
            <a:pPr>
              <a:buNone/>
            </a:pPr>
            <a:r>
              <a:rPr lang="en-IN" b="1" u="sng" dirty="0" smtClean="0"/>
              <a:t>First Functions-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First(S) = { ( , a }</a:t>
            </a:r>
          </a:p>
          <a:p>
            <a:pPr>
              <a:buNone/>
            </a:pPr>
            <a:r>
              <a:rPr lang="en-IN" dirty="0" smtClean="0"/>
              <a:t>First(L) = { ( , a }</a:t>
            </a:r>
          </a:p>
          <a:p>
            <a:pPr>
              <a:buNone/>
            </a:pPr>
            <a:r>
              <a:rPr lang="en-IN" dirty="0" smtClean="0"/>
              <a:t>First(L’) = { , , ∈ }</a:t>
            </a:r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95340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LL(1) Parsing Table - 3</a:t>
            </a:r>
          </a:p>
        </p:txBody>
      </p:sp>
      <p:sp>
        <p:nvSpPr>
          <p:cNvPr id="1032" name="AutoShape 8" descr="Compiler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Compiler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How to construct a predictive parser for a given grammar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8" name="AutoShape 14" descr="How to construct a predictive parser for a given grammar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309918" y="1285860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Follow Functions- </a:t>
            </a:r>
          </a:p>
          <a:p>
            <a:r>
              <a:rPr lang="en-IN" sz="2400" dirty="0" smtClean="0"/>
              <a:t>Follow(S) = {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IN" sz="2400" dirty="0" smtClean="0"/>
              <a:t> , , , ) }</a:t>
            </a:r>
          </a:p>
          <a:p>
            <a:r>
              <a:rPr lang="en-IN" sz="2400" dirty="0" smtClean="0"/>
              <a:t>Follow(L) = { ) }</a:t>
            </a:r>
          </a:p>
          <a:p>
            <a:r>
              <a:rPr lang="en-IN" sz="2400" dirty="0" smtClean="0"/>
              <a:t>Follow(L’) = { ) }</a:t>
            </a:r>
          </a:p>
        </p:txBody>
      </p:sp>
      <p:sp>
        <p:nvSpPr>
          <p:cNvPr id="1040" name="AutoShape 16" descr="data:image/png;base64,iVBORw0KGgoAAAANSUhEUgAAAVEAAACVCAMAAADWpjlmAAAAgVBMVEX///8AAABiYmL39/fGxsbQ0NCbm5vr6+vZ2dmPj49fX1+MjIy2trafn5/5+fk5OTnx8fFLS0vp6em/v7/f399HR0evr696eno/Pz/W1tZ0dHSEhIRmZmZsbGxQUFBaWlqenp5/f3+xsbGnp6coKCgYGBgxMTEREREdHR0TExMlJSXXWHYYAAAJvklEQVR4nO2diZaiOBRAE9lEFhFoFxBwqbZ6+v8/cAigJpAECmMVtu+eM3Oqi1APLiFheQkIA2pBP70B/xxgVDW10RkahL8fVo7D3B29KtLssWta3vioJV+NSxldDFtDezOjzhfLg9E+wGgHMCoIC0Y5gFEuYFQOGO3j543OA/Gif8ioJiqv3Kh3Fi+TGz0LN7IKOy2jwf4kqDmqjZqyHe+po4u5LOykjCZZ4i1zbhVQbHT3KVu1x6j/x5KEnZLRwwWZAdpyN1ex0a10v/vaUfciCTslo3mOzBCdQ155tUbn2JCt2mfUx7o4rLQ5Oem+cOETjCbY8EKkcWOqNWpjae/S29evCnFYidHiGC8+hZcYTzAaY/xLFE+t0RxLV+01mmGhF4nRCIfIwmvR4mf0TPEfvPqWvn77oFEHc5umKqzYaGCSWiO8anvO9egMC1o4tUZ/PWjUxjthWFk7Gu297zZ6WGP+4VdrtHjYqPCSVGLUz9NyR77ZqBnMccpboNaoJ24HCb1GUyy8IpUYtclx/FajZTNTXj19HHnl1RqNJZc/aIDR/Yc4rNhohknvxL86RHKjwX+/xJddNTyjy6CsowF/ZxVf4RcPXeGjD/GDHmlfj7flf6JKKjMaYvE1QgNvk4rfkRNdTG55xUZjaUPaZzSUNBqynmkeBWgn7NOkZ72/Psm3SXD15OaeoIFS/aTETSQL+4wmkn1/1l3ofsxZXxKJ7mWUP82LhFeUvUZ12dF4jtHQkd7kEX7+ibOEHqOyh3nTelIiY0pG5WHBKAcwygWMygGjfTyQSTYwNw+NNxpHo1et7vzGEUjeJdL4NVpFcEVLA6sivBGzzBt2FTFl9GLbDkXKcLyxuaTHDZekIWvY18xKFhX5triS31k1/KLZtln+2S63y4Gwa36wf5pmdSenuW1nsbjU274gu9Hs0T67cd3n5CrBoYyuDN2g2TXUR+B+SIrb4bIGEFAY60CIxsW/ETjXStR3ST62jgp4/ln/bhm50DN1AKOCsGCUAxjlAkblgNE+wGgHMCoIC0Y5gFEuYFTOo0a1zSbtPMPwLHOTkifyMXsDqNJolGRr6avsG1Myau1KLe33RqzRZYisdhbu0UJ+k26jM7YVGtXLe2Zn2A37hIzaF/t4ydqJE6xRHCN0f+NdPcTQU3QzinL6gCg0eiB5kcyfuz1A0Vov46ZjdE3evWvLdnIPa3RDJx5ohWMhtDIoox69ukKjIS6PFf0UKijs+gX6wbE3TNHpGF1WtTOW11Fk448dshy74jDDR0SywW5G3S1VVmU7Gi+bRK5rbHNR/6IogzMlp2P0Qs5ohOR1tNzgAod+8xDVyP66FkkCvBnV6b1T29e7uHq/r11j7//Wf/58nqrRNca8bWGNkhyX5bUhDYqy9w3IgfCrtMXSarSkCis0SuIatDlr0fT82xBN1Wh5QuOP7psh1ujvsvFaxkyBshVAGtaRH5cbs86oJQqNeuU/I17WfnmK6DimW9gJGUW7JcZF+yUEa9RxjsfWZaF5Rv76mNp2UqrN6NRqhUYjM00d7vuRQ2GkTD2YktHy5PoP561f9d8zUVUnYLrdd79nqg508NFO4O83at0uqDSbqUbvbrSualE7k3fIff31GruVYvnuRrfV/rvtLFl4UiJHZhTbceDidm8PRuVIjJ5QtJnZndxoMCoHno/2AUY7gFFBWDDKAYxyAaNywGgfYLQDGBWEBaMcwCgXMCoHjPYBRjv8nNHnj2yIHzDqjzYa/NgIsZWhDyEaWI7D2Rm7Zhk2GxvW3YyPqutG9rXyjNGdMQQ9H1aOw8kevaqhJ2PXjdLxUQ1jl3yt/DuMZ/q5sx56Ji7Q13cAo4KwYJQDGOUCRuWA0T7AaAcwKggLRjmAUS43o5Znnruz8XmOWXkLTXNdZUx596EkKoxGpsmd7Td20kinC1iJdd3O8VGRUqM+QoiT83qvozruLt641/kd3SZ327zncCupo3+5k+pYSx85KV0gzJuCkzFqedvLljNN6t3onDM1Jsm/P1XJjrcs+fvpqsToL+6Eoe6q/F+dt7pqCuhNXZ6MUTIHMG9+JpHRMD/5ZJ2rtatRal7QJxg9HutBAAEuwiZtdVWL9a+BJ2TU5M5P3jFqrStO65yMFnPwtt5Ho1uDVRqN6qCug+t5g+MP3JRYtQY3vp7RIGqYVTP4xnk9DurJRvU6pm7ivGnNz7jespc3eh16E+bEFxlnlFc7bzBL6xWUGbWueenHtO7Ro1Lrru4pK6PWfXDoqxndsfMgb8s92VfiKqMG0xIrMbolRjsz0Uc2GcpUFzizBV7HqGUXSbpZsZekm8Sux9uHTrk0yZkkfhVG9WKWHouOJH2zMbOQW+B1jAqQTGv33Hsm0YzML29UwtvfhZrNAOSYEQtG5QypozPmRAajcmRGC7zXdf28zZjfglE5kvv69fl89krO7GBvMCoHno/2AUY7gFFBWDDKAYxyAaNywGgfYLQDGBWEBaMc3s3oN3yp5WdGNvzYVzCWnjmIoeU6HNLsMHLVkmJsWHsxdk2Cl39tm2PmrOd/LaX17ZRgNqgcb1Xj5I9cVfMtZ2RYPzbHbjABOV/bZmhHe4GeqQMYFYQFoxzAKBcwKudnjZJvttU/9Id9zKhvBXWaiSb+WHYQa5ytei2jOm6yFuTfva/CPmjUxOdK00b4/XE9O22qrJTd56J6EbTDJF/mtYyiZfObqO+b5w+f9QFuMiQc0ae2iU02F80ga76mUf9w+41ef89aa7cDjxut6yZ1J7xmY5DJ3+vX6Xlj1COv1V/TKIXlLKLyZto+tJLFVBmlMJIN/TlyA380qR45/SRAldFA87XgmkkU0CfKs4za9edQi/0FGwjvUHtqXoVGi1UTCjMjCYIM16kJTzHqLv77fRuUgTGl4sl1NE7I9ORx4ban5lVfR6MF06aGpIessjOfYrTs6JLbz2lOTR+u1ijZA5euKEa1k58GCtgkPzU9E/NgL2IjkGnR91WByqjeHAFlRmNM/akd9bNKoyHOItdOuiUXmdX6nsmjRiPsRe6Ce4vRjA/CZmgsieQAF5FrXivRU4yG9CKVRusva/MuEPVI7VmvzatveHOTW600rjfmXNdadqueYvQfz3YMpR9yf85ZT/PvGZXfAoPRDlN5UgJGG8Boh8kZbTfbYFSO0Oi8+Yyc3R4vAkblCI2a+PN8OnlFZ3QnGJUjMnpyo8gldIY0gVE58J6pDzDaAYwKwoJRDmCUCxiVA0b7mLbR3nfIkrDjjUof1vUyaaOPoI32ou36y0h4IMd5aNZ41l/knaGM/t3PhrBYDiv3puwpo4A6wKhq/gcuU9MovxbQ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2" name="AutoShape 18" descr="Compiler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488" y="3071810"/>
            <a:ext cx="678661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108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48" y="0"/>
            <a:ext cx="7000924" cy="857232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Recovery in Predictive Parsing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22" y="1142984"/>
            <a:ext cx="1107289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An error may occur in the predictive parsing (LL(1) parsing)</a:t>
            </a:r>
          </a:p>
          <a:p>
            <a:pPr lvl="1"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the terminal symbol on the top of stack does not match with the current input symbol.</a:t>
            </a:r>
          </a:p>
          <a:p>
            <a:pPr lvl="1"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the top of stack is a non-terminal A, the current input symbol is a, and the parsing table entry M[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A,a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] is empty.</a:t>
            </a:r>
          </a:p>
          <a:p>
            <a:pPr lvl="1" algn="just"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What should the parser do in an error case?</a:t>
            </a:r>
          </a:p>
          <a:p>
            <a:pPr lvl="1"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parser should be able to give an error message (as much as possible meaningful error message).</a:t>
            </a:r>
          </a:p>
          <a:p>
            <a:pPr lvl="1"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It should be recover from that error case, and it should be able to continue the parsing with the rest of the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56" y="0"/>
            <a:ext cx="5072098" cy="714357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Recovery Techniques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492" y="1242994"/>
            <a:ext cx="11535508" cy="4757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Panic-Mode Error Recovery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Skipping the input symbols until a synchronizing token is found.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Phrase-Level Error Recovery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Each empty entry in the parsing table is filled with a pointer to a specific error routine to take care that error case.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092" y="214290"/>
            <a:ext cx="8715436" cy="714356"/>
          </a:xfrm>
        </p:spPr>
        <p:txBody>
          <a:bodyPr>
            <a:no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Panic-Mode Error Recovery in LL(1) Parsing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00108"/>
            <a:ext cx="10515600" cy="5176855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panic-mode error recovery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, we skip all the input symbols until a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synchronizing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token is found.</a:t>
            </a: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What is the synchronizing token?</a:t>
            </a:r>
          </a:p>
          <a:p>
            <a:pPr lvl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All the terminal-symbols in the follow set of a non-terminal can be used as a synchronizing token set for that non-terminal.</a:t>
            </a:r>
          </a:p>
          <a:p>
            <a:pPr lvl="1"/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So, a simple panic-mode error recovery for the LL(1) parsing:</a:t>
            </a:r>
          </a:p>
          <a:p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If the entry is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</a:rPr>
              <a:t>synch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then the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non-terminal on top of the stack is popped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so that  the parsing can continue.</a:t>
            </a:r>
          </a:p>
          <a:p>
            <a:pPr lvl="1"/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handle unmatched terminal symbols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, the parser pops that unmatched terminal symbol from the stack and it issues an error message saying that that unmatched terminal is inserted.</a:t>
            </a:r>
          </a:p>
          <a:p>
            <a:pPr lvl="1"/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If parser looks up entry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alt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A,a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as blank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then the input symbol a is skipped.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2530" y="0"/>
            <a:ext cx="7443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Panic-Mode Error Recovery - Example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0960" y="500042"/>
            <a:ext cx="585791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stack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input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output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+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id*+id$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skip +</a:t>
            </a:r>
          </a:p>
          <a:p>
            <a:pPr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$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E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			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id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*+id$		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TE’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*+id$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T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FT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*+id$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F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id$	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pop id and advance </a:t>
            </a:r>
            <a:r>
              <a:rPr kumimoji="0" lang="en-US" altLang="en-U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</a:t>
            </a:r>
            <a:r>
              <a:rPr kumimoji="0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/p                      </a:t>
            </a:r>
          </a:p>
          <a:p>
            <a:pPr lvl="0"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                                                   pointer to next position.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</a:rPr>
              <a:t>*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+id$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*FT’</a:t>
            </a:r>
          </a:p>
          <a:p>
            <a:pPr lvl="0"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$ E’T’F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*		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</a:rPr>
              <a:t> *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+id$	      pop * and advance</a:t>
            </a:r>
          </a:p>
          <a:p>
            <a:pPr lvl="0"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$ E’T’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F		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</a:rPr>
              <a:t> +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id$	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</a:rPr>
              <a:t>      synch so pop F</a:t>
            </a:r>
          </a:p>
          <a:p>
            <a:pPr lvl="0" defTabSz="914400">
              <a:buNone/>
              <a:defRPr/>
            </a:pP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$ E’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  <a:sym typeface="Symbol" panose="05050102010706020507" pitchFamily="18" charset="2"/>
              </a:rPr>
              <a:t>T’		</a:t>
            </a:r>
            <a:r>
              <a:rPr lang="en-US" altLang="en-US" sz="1800" kern="0" dirty="0" smtClean="0">
                <a:solidFill>
                  <a:srgbClr val="FF0000"/>
                </a:solidFill>
                <a:latin typeface="Times New Roman"/>
              </a:rPr>
              <a:t> +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id$		 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T</a:t>
            </a:r>
            <a:r>
              <a:rPr lang="en-US" altLang="en-US" sz="1800" kern="0" baseline="3000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’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  </a:t>
            </a:r>
            <a:endParaRPr lang="en-US" altLang="en-US" sz="1800" kern="0" dirty="0" smtClean="0">
              <a:solidFill>
                <a:srgbClr val="FF0000"/>
              </a:solidFill>
              <a:latin typeface="Times New Roman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id$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+TE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+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id$                    pop + and advance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	T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FT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		F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 id</a:t>
            </a:r>
          </a:p>
          <a:p>
            <a:pPr lvl="0" defTabSz="914400"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</a:t>
            </a:r>
            <a:r>
              <a:rPr lang="en-US" altLang="en-US" sz="1800" kern="0" dirty="0" smtClean="0">
                <a:solidFill>
                  <a:srgbClr val="000000"/>
                </a:solidFill>
                <a:latin typeface="Times New Roman"/>
              </a:rPr>
              <a:t>                     pop id and advance 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T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’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altLang="en-US" sz="1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’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  </a:t>
            </a: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$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		accept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6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36483"/>
              </p:ext>
            </p:extLst>
          </p:nvPr>
        </p:nvGraphicFramePr>
        <p:xfrm>
          <a:off x="5738811" y="2132856"/>
          <a:ext cx="6405861" cy="2370138"/>
        </p:xfrm>
        <a:graphic>
          <a:graphicData uri="http://schemas.openxmlformats.org/drawingml/2006/table">
            <a:tbl>
              <a:tblPr/>
              <a:tblGrid>
                <a:gridCol w="42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0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+TE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*FT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sz="1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  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synch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 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synch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synch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28" y="142852"/>
            <a:ext cx="6115056" cy="634983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Phrase-Level Error Recovery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588" y="100010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Each empty entry in the parsing table is  filled with a pointer to a special error routine which will take care that error case.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These error routines may:</a:t>
            </a:r>
          </a:p>
          <a:p>
            <a:pPr lvl="1"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change, insert, or delete input symbols.</a:t>
            </a:r>
          </a:p>
          <a:p>
            <a:pPr lvl="1"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issue appropriate error messages</a:t>
            </a:r>
          </a:p>
          <a:p>
            <a:pPr lvl="1"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pop items from the stack.</a:t>
            </a:r>
          </a:p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We should be careful when we design these error routines, because we may put the parser into an infinite loop.</a:t>
            </a:r>
          </a:p>
          <a:p>
            <a:pPr algn="just"/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23902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FOLLOW EXAMPLE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5340" y="642918"/>
            <a:ext cx="10858576" cy="57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smtClean="0">
                <a:solidFill>
                  <a:srgbClr val="0070C0"/>
                </a:solidFill>
              </a:rPr>
              <a:t>S → ACB |CbB | Ba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A → da | BC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B → g | ∈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C → h | ∈</a:t>
            </a:r>
          </a:p>
          <a:p>
            <a:pPr>
              <a:buNone/>
            </a:pPr>
            <a:r>
              <a:rPr lang="pt-BR" dirty="0" smtClean="0"/>
              <a:t> FOLLOW(S)=</a:t>
            </a:r>
            <a:r>
              <a:rPr lang="pt-BR" dirty="0" smtClean="0">
                <a:solidFill>
                  <a:srgbClr val="FF0000"/>
                </a:solidFill>
              </a:rPr>
              <a:t>{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</a:rPr>
              <a:t>$</a:t>
            </a:r>
            <a:r>
              <a:rPr lang="pt-BR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dirty="0" smtClean="0"/>
              <a:t>Consider </a:t>
            </a:r>
            <a:r>
              <a:rPr lang="pt-BR" dirty="0" smtClean="0">
                <a:solidFill>
                  <a:srgbClr val="0070C0"/>
                </a:solidFill>
              </a:rPr>
              <a:t>S → ACB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			 </a:t>
            </a:r>
            <a:r>
              <a:rPr lang="pt-BR" dirty="0" smtClean="0"/>
              <a:t>FOLLOW(B)= FOLLOW(S)={</a:t>
            </a:r>
            <a:r>
              <a:rPr lang="en-US" altLang="en-US" kern="0" dirty="0" smtClean="0">
                <a:solidFill>
                  <a:srgbClr val="000000"/>
                </a:solidFill>
                <a:latin typeface="Times New Roman"/>
              </a:rPr>
              <a:t>$</a:t>
            </a: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smtClean="0"/>
              <a:t>Consider </a:t>
            </a:r>
            <a:r>
              <a:rPr lang="pt-BR" dirty="0" smtClean="0">
                <a:solidFill>
                  <a:srgbClr val="0070C0"/>
                </a:solidFill>
              </a:rPr>
              <a:t>S → Ba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        </a:t>
            </a:r>
            <a:r>
              <a:rPr lang="pt-BR" dirty="0" smtClean="0"/>
              <a:t>FOLLOW(B)= FIRST(a)={a}</a:t>
            </a:r>
          </a:p>
          <a:p>
            <a:pPr>
              <a:buNone/>
            </a:pPr>
            <a:r>
              <a:rPr lang="pt-BR" dirty="0" smtClean="0"/>
              <a:t>Consider </a:t>
            </a:r>
            <a:r>
              <a:rPr lang="pt-BR" dirty="0" smtClean="0">
                <a:solidFill>
                  <a:srgbClr val="0070C0"/>
                </a:solidFill>
              </a:rPr>
              <a:t>A → BC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			</a:t>
            </a:r>
            <a:r>
              <a:rPr lang="pt-BR" dirty="0" smtClean="0"/>
              <a:t> FOLLOW(B)= FIRST(C)= {h,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∈}</a:t>
            </a:r>
          </a:p>
          <a:p>
            <a:pPr>
              <a:buNone/>
            </a:pPr>
            <a:r>
              <a:rPr lang="pt-BR" dirty="0" smtClean="0"/>
              <a:t>                     FOLLOW(B)= {h,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∈} –{∈} </a:t>
            </a:r>
            <a:r>
              <a:rPr lang="en-IN" dirty="0" smtClean="0"/>
              <a:t>U </a:t>
            </a:r>
            <a:r>
              <a:rPr lang="pt-BR" dirty="0" smtClean="0"/>
              <a:t>FOLLOW(A)</a:t>
            </a:r>
          </a:p>
          <a:p>
            <a:pPr>
              <a:buNone/>
            </a:pPr>
            <a:r>
              <a:rPr lang="pt-BR" dirty="0" smtClean="0"/>
              <a:t>							  = {h,g,</a:t>
            </a:r>
            <a:r>
              <a:rPr lang="en-US" altLang="en-US" kern="0" dirty="0" smtClean="0">
                <a:latin typeface="Times New Roman"/>
              </a:rPr>
              <a:t> $</a:t>
            </a:r>
            <a:r>
              <a:rPr lang="en-US" altLang="en-US" dirty="0" smtClean="0"/>
              <a:t>}</a:t>
            </a:r>
            <a:endParaRPr lang="pt-BR" dirty="0" smtClean="0"/>
          </a:p>
          <a:p>
            <a:pPr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					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167438" y="3429000"/>
            <a:ext cx="1643074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10248" y="4357694"/>
            <a:ext cx="200026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167306" y="4714884"/>
            <a:ext cx="2643206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39074" y="4572008"/>
            <a:ext cx="300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FOLLOW(B)=  </a:t>
            </a:r>
            <a:r>
              <a:rPr lang="pt-BR" sz="2400" dirty="0" smtClean="0">
                <a:solidFill>
                  <a:srgbClr val="FF0000"/>
                </a:solidFill>
              </a:rPr>
              <a:t>{a,g,h,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</a:rPr>
              <a:t> $</a:t>
            </a:r>
            <a:r>
              <a:rPr lang="pt-BR" sz="2400" dirty="0" smtClean="0">
                <a:solidFill>
                  <a:srgbClr val="FF0000"/>
                </a:solidFill>
              </a:rPr>
              <a:t>}</a:t>
            </a:r>
            <a:endParaRPr lang="en-IN" sz="2400" dirty="0" smtClean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24298" y="1000108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/>
              <a:t>Consider S → ACB</a:t>
            </a:r>
          </a:p>
          <a:p>
            <a:pPr>
              <a:buNone/>
            </a:pPr>
            <a:r>
              <a:rPr lang="pt-BR" sz="2400" dirty="0" smtClean="0"/>
              <a:t>        FOLLOW(A)= FIRST(CB)= FIRST(C) – {∈} </a:t>
            </a:r>
            <a:r>
              <a:rPr lang="en-IN" sz="2400" dirty="0" smtClean="0"/>
              <a:t>U FIRST(</a:t>
            </a:r>
            <a:r>
              <a:rPr lang="pt-BR" sz="2400" dirty="0" smtClean="0"/>
              <a:t>B)={ g,h,∈}</a:t>
            </a:r>
          </a:p>
          <a:p>
            <a:pPr>
              <a:buNone/>
            </a:pPr>
            <a:r>
              <a:rPr lang="pt-BR" sz="2400" dirty="0" smtClean="0"/>
              <a:t>	 FOLLOW(A)={ g,h, ∈} –{∈} </a:t>
            </a:r>
            <a:r>
              <a:rPr lang="en-IN" sz="2400" dirty="0" smtClean="0"/>
              <a:t>U </a:t>
            </a:r>
            <a:r>
              <a:rPr lang="pt-BR" sz="2400" dirty="0" smtClean="0"/>
              <a:t>FOLLOW(S)= </a:t>
            </a:r>
            <a:r>
              <a:rPr lang="pt-BR" sz="2400" dirty="0" smtClean="0">
                <a:solidFill>
                  <a:srgbClr val="FF0000"/>
                </a:solidFill>
              </a:rPr>
              <a:t>{g,h,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</a:rPr>
              <a:t>$</a:t>
            </a:r>
            <a:r>
              <a:rPr lang="en-US" altLang="en-US" sz="2400" dirty="0" smtClean="0">
                <a:solidFill>
                  <a:srgbClr val="FF0000"/>
                </a:solidFill>
              </a:rPr>
              <a:t>}</a:t>
            </a:r>
            <a:endParaRPr lang="en-I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08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23902" y="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FOLLOW EXAMPLE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5340" y="642918"/>
            <a:ext cx="10858576" cy="57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dirty="0" smtClean="0">
                <a:solidFill>
                  <a:srgbClr val="0070C0"/>
                </a:solidFill>
              </a:rPr>
              <a:t>S → ACB |CbB | Ba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A → da | BC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B → g | ∈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C → h | ∈</a:t>
            </a:r>
          </a:p>
          <a:p>
            <a:pPr>
              <a:buNone/>
            </a:pPr>
            <a:r>
              <a:rPr lang="pt-BR" dirty="0" smtClean="0"/>
              <a:t> 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/>
              <a:t>Consider </a:t>
            </a:r>
            <a:r>
              <a:rPr lang="pt-BR" dirty="0" smtClean="0">
                <a:solidFill>
                  <a:srgbClr val="0070C0"/>
                </a:solidFill>
              </a:rPr>
              <a:t>S → ACB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			 </a:t>
            </a:r>
            <a:r>
              <a:rPr lang="pt-BR" dirty="0" smtClean="0"/>
              <a:t>FOLLOW(C)= FIRST(B)={</a:t>
            </a:r>
            <a:r>
              <a:rPr lang="en-US" kern="0" dirty="0" smtClean="0">
                <a:solidFill>
                  <a:srgbClr val="000000"/>
                </a:solidFill>
                <a:latin typeface="Times New Roman"/>
              </a:rPr>
              <a:t>g,</a:t>
            </a:r>
            <a:r>
              <a:rPr lang="pt-BR" dirty="0" smtClean="0"/>
              <a:t> ∈} –{∈} </a:t>
            </a:r>
            <a:r>
              <a:rPr lang="en-IN" dirty="0" smtClean="0"/>
              <a:t>U </a:t>
            </a:r>
            <a:r>
              <a:rPr lang="pt-BR" dirty="0" smtClean="0"/>
              <a:t>FOLLOW(S)={g,</a:t>
            </a:r>
            <a:r>
              <a:rPr lang="en-US" altLang="en-US" kern="0" dirty="0" smtClean="0">
                <a:latin typeface="Times New Roman"/>
              </a:rPr>
              <a:t> $}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Consider </a:t>
            </a:r>
            <a:r>
              <a:rPr lang="pt-BR" dirty="0" smtClean="0">
                <a:solidFill>
                  <a:srgbClr val="0070C0"/>
                </a:solidFill>
              </a:rPr>
              <a:t>S → CbB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                      </a:t>
            </a:r>
            <a:r>
              <a:rPr lang="pt-BR" dirty="0" smtClean="0"/>
              <a:t>FOLLOW(C)= FIRST(bB)={b}</a:t>
            </a:r>
          </a:p>
          <a:p>
            <a:pPr>
              <a:buNone/>
            </a:pPr>
            <a:r>
              <a:rPr lang="pt-BR" dirty="0" smtClean="0"/>
              <a:t>Consider </a:t>
            </a:r>
            <a:r>
              <a:rPr lang="pt-BR" dirty="0" smtClean="0">
                <a:solidFill>
                  <a:srgbClr val="0070C0"/>
                </a:solidFill>
              </a:rPr>
              <a:t>A → BC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			</a:t>
            </a:r>
            <a:r>
              <a:rPr lang="pt-BR" dirty="0" smtClean="0"/>
              <a:t> FOLLOW(C)= FOLLOW(A)</a:t>
            </a:r>
          </a:p>
          <a:p>
            <a:pPr>
              <a:buNone/>
            </a:pPr>
            <a:r>
              <a:rPr lang="pt-BR" dirty="0" smtClean="0"/>
              <a:t>							  = {h,g,</a:t>
            </a:r>
            <a:r>
              <a:rPr lang="en-US" altLang="en-US" kern="0" dirty="0" smtClean="0">
                <a:latin typeface="Times New Roman"/>
              </a:rPr>
              <a:t> $</a:t>
            </a:r>
            <a:r>
              <a:rPr lang="en-US" altLang="en-US" dirty="0" smtClean="0"/>
              <a:t>}</a:t>
            </a:r>
            <a:endParaRPr lang="pt-BR" dirty="0" smtClean="0"/>
          </a:p>
          <a:p>
            <a:pPr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pt-B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pt-BR" dirty="0" smtClean="0">
                <a:solidFill>
                  <a:srgbClr val="0070C0"/>
                </a:solidFill>
              </a:rPr>
              <a:t>						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  <a:p>
            <a:pPr lvl="0" defTabSz="91440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  <a:sym typeface="Symbol" panose="05050102010706020507" pitchFamily="18" charset="2"/>
            </a:endParaRPr>
          </a:p>
        </p:txBody>
      </p:sp>
      <p:cxnSp>
        <p:nvCxnSpPr>
          <p:cNvPr id="8" name="Straight Connector 7"/>
          <p:cNvCxnSpPr>
            <a:endCxn id="16" idx="1"/>
          </p:cNvCxnSpPr>
          <p:nvPr/>
        </p:nvCxnSpPr>
        <p:spPr>
          <a:xfrm rot="10800000" flipV="1">
            <a:off x="7739074" y="3643315"/>
            <a:ext cx="1143008" cy="108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6" idx="1"/>
          </p:cNvCxnSpPr>
          <p:nvPr/>
        </p:nvCxnSpPr>
        <p:spPr>
          <a:xfrm>
            <a:off x="6024562" y="4357694"/>
            <a:ext cx="1714512" cy="37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6" idx="1"/>
          </p:cNvCxnSpPr>
          <p:nvPr/>
        </p:nvCxnSpPr>
        <p:spPr>
          <a:xfrm flipV="1">
            <a:off x="5167306" y="4731403"/>
            <a:ext cx="2571768" cy="91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39074" y="4500570"/>
            <a:ext cx="3227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   FOLLOW(C)=  </a:t>
            </a:r>
            <a:r>
              <a:rPr lang="pt-BR" sz="2400" dirty="0" smtClean="0">
                <a:solidFill>
                  <a:srgbClr val="FF0000"/>
                </a:solidFill>
              </a:rPr>
              <a:t>{b,g,h,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/>
              </a:rPr>
              <a:t> $</a:t>
            </a:r>
            <a:r>
              <a:rPr lang="pt-BR" sz="2400" dirty="0" smtClean="0">
                <a:solidFill>
                  <a:srgbClr val="FF0000"/>
                </a:solidFill>
              </a:rPr>
              <a:t>}</a:t>
            </a:r>
            <a:endParaRPr lang="en-I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08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3836" y="714356"/>
            <a:ext cx="11072890" cy="7143800"/>
          </a:xfrm>
        </p:spPr>
        <p:txBody>
          <a:bodyPr>
            <a:normAutofit fontScale="40000" lnSpcReduction="20000"/>
          </a:bodyPr>
          <a:lstStyle/>
          <a:p>
            <a:pPr algn="just">
              <a:buNone/>
            </a:pPr>
            <a:r>
              <a:rPr lang="en-US" sz="5000" dirty="0" smtClean="0">
                <a:sym typeface="Symbol" pitchFamily="18" charset="2"/>
              </a:rPr>
              <a:t>1)Consider the grammar </a:t>
            </a:r>
          </a:p>
          <a:p>
            <a:pPr algn="just">
              <a:buNone/>
            </a:pPr>
            <a:r>
              <a:rPr lang="en-US" sz="5000" dirty="0" smtClean="0"/>
              <a:t>			E </a:t>
            </a:r>
            <a:r>
              <a:rPr lang="en-US" sz="5000" dirty="0" smtClean="0">
                <a:sym typeface="Symbol" pitchFamily="18" charset="2"/>
              </a:rPr>
              <a:t>  E + E   |   E – E   |   E * E   |  E / E   |  a  | b</a:t>
            </a:r>
          </a:p>
          <a:p>
            <a:pPr algn="just">
              <a:buNone/>
            </a:pPr>
            <a:r>
              <a:rPr lang="en-US" sz="5000" dirty="0" smtClean="0">
                <a:sym typeface="Symbol" pitchFamily="18" charset="2"/>
              </a:rPr>
              <a:t>   Construct Left most derivation ,right most derivation and parse trees for the string  </a:t>
            </a:r>
            <a:r>
              <a:rPr lang="en-US" sz="5000" dirty="0" smtClean="0">
                <a:solidFill>
                  <a:srgbClr val="FF0000"/>
                </a:solidFill>
                <a:sym typeface="Symbol" pitchFamily="18" charset="2"/>
              </a:rPr>
              <a:t>a + b * a+ b</a:t>
            </a:r>
          </a:p>
          <a:p>
            <a:pPr algn="just">
              <a:buNone/>
            </a:pPr>
            <a:endParaRPr lang="en-US" sz="5000" dirty="0" smtClean="0">
              <a:solidFill>
                <a:srgbClr val="FF0000"/>
              </a:solidFill>
              <a:sym typeface="Symbol" pitchFamily="18" charset="2"/>
            </a:endParaRPr>
          </a:p>
          <a:p>
            <a:pPr algn="just">
              <a:buNone/>
            </a:pPr>
            <a:r>
              <a:rPr lang="en-US" sz="5000" dirty="0" smtClean="0">
                <a:sym typeface="Symbol" pitchFamily="18" charset="2"/>
              </a:rPr>
              <a:t>2) Consider the grammar </a:t>
            </a:r>
          </a:p>
          <a:p>
            <a:pPr algn="just">
              <a:buNone/>
            </a:pPr>
            <a:r>
              <a:rPr lang="en-US" sz="5000" dirty="0" smtClean="0">
                <a:sym typeface="Symbol" pitchFamily="18" charset="2"/>
              </a:rPr>
              <a:t>               		S  </a:t>
            </a:r>
            <a:r>
              <a:rPr lang="en-US" sz="5000" dirty="0" err="1" smtClean="0">
                <a:sym typeface="Symbol" pitchFamily="18" charset="2"/>
              </a:rPr>
              <a:t>aAS</a:t>
            </a:r>
            <a:r>
              <a:rPr lang="en-US" sz="5000" dirty="0" smtClean="0">
                <a:sym typeface="Symbol" pitchFamily="18" charset="2"/>
              </a:rPr>
              <a:t> | a</a:t>
            </a:r>
          </a:p>
          <a:p>
            <a:pPr algn="just">
              <a:buNone/>
            </a:pPr>
            <a:r>
              <a:rPr lang="en-US" sz="5000" dirty="0" smtClean="0">
                <a:sym typeface="Symbol" pitchFamily="18" charset="2"/>
              </a:rPr>
              <a:t>		    	 A  </a:t>
            </a:r>
            <a:r>
              <a:rPr lang="en-US" sz="5000" dirty="0" err="1" smtClean="0">
                <a:sym typeface="Symbol" pitchFamily="18" charset="2"/>
              </a:rPr>
              <a:t>SbA</a:t>
            </a:r>
            <a:r>
              <a:rPr lang="en-US" sz="5000" dirty="0" smtClean="0">
                <a:sym typeface="Symbol" pitchFamily="18" charset="2"/>
              </a:rPr>
              <a:t> | SS | </a:t>
            </a:r>
            <a:r>
              <a:rPr lang="en-US" sz="5000" dirty="0" err="1" smtClean="0">
                <a:sym typeface="Symbol" pitchFamily="18" charset="2"/>
              </a:rPr>
              <a:t>ba</a:t>
            </a:r>
            <a:endParaRPr lang="en-US" sz="5000" dirty="0" smtClean="0">
              <a:sym typeface="Symbol" pitchFamily="18" charset="2"/>
            </a:endParaRPr>
          </a:p>
          <a:p>
            <a:pPr algn="just">
              <a:buNone/>
            </a:pPr>
            <a:r>
              <a:rPr lang="en-US" sz="5000" dirty="0" smtClean="0">
                <a:sym typeface="Symbol" pitchFamily="18" charset="2"/>
              </a:rPr>
              <a:t>  Construct Left most derivation ,right most derivation and parse trees for the strings  </a:t>
            </a:r>
            <a:r>
              <a:rPr lang="en-US" sz="5000" dirty="0" err="1" smtClean="0">
                <a:solidFill>
                  <a:srgbClr val="FF0000"/>
                </a:solidFill>
                <a:sym typeface="Symbol" pitchFamily="18" charset="2"/>
              </a:rPr>
              <a:t>abaa</a:t>
            </a:r>
            <a:r>
              <a:rPr lang="en-US" sz="5000" dirty="0" smtClean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sz="5000" dirty="0" smtClean="0">
                <a:sym typeface="Symbol" pitchFamily="18" charset="2"/>
              </a:rPr>
              <a:t>and</a:t>
            </a:r>
            <a:r>
              <a:rPr lang="en-US" sz="50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5000" dirty="0" err="1" smtClean="0">
                <a:solidFill>
                  <a:srgbClr val="FF0000"/>
                </a:solidFill>
                <a:sym typeface="Symbol" pitchFamily="18" charset="2"/>
              </a:rPr>
              <a:t>aabbaa</a:t>
            </a:r>
            <a:endParaRPr lang="en-US" sz="5000" dirty="0" smtClean="0">
              <a:solidFill>
                <a:srgbClr val="FF0000"/>
              </a:solidFill>
              <a:sym typeface="Symbol" pitchFamily="18" charset="2"/>
            </a:endParaRPr>
          </a:p>
          <a:p>
            <a:pPr algn="just">
              <a:buNone/>
            </a:pPr>
            <a:endParaRPr lang="en-US" sz="5000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None/>
            </a:pPr>
            <a:r>
              <a:rPr lang="en-US" sz="5000" dirty="0" smtClean="0">
                <a:sym typeface="Symbol" pitchFamily="18" charset="2"/>
              </a:rPr>
              <a:t>3)</a:t>
            </a:r>
            <a:r>
              <a:rPr lang="en-US" sz="5000" dirty="0" smtClean="0"/>
              <a:t> Consider the following grammar</a:t>
            </a:r>
          </a:p>
          <a:p>
            <a:pPr>
              <a:buNone/>
            </a:pPr>
            <a:r>
              <a:rPr lang="en-US" sz="5000" dirty="0" smtClean="0"/>
              <a:t>			S</a:t>
            </a:r>
            <a:r>
              <a:rPr lang="en-US" sz="5000" dirty="0" smtClean="0">
                <a:sym typeface="Symbol"/>
              </a:rPr>
              <a:t></a:t>
            </a:r>
            <a:r>
              <a:rPr lang="en-US" sz="5000" dirty="0" smtClean="0"/>
              <a:t>(L) | a    </a:t>
            </a:r>
          </a:p>
          <a:p>
            <a:pPr>
              <a:buNone/>
            </a:pPr>
            <a:r>
              <a:rPr lang="en-US" sz="5000" dirty="0" smtClean="0"/>
              <a:t>		                 L</a:t>
            </a:r>
            <a:r>
              <a:rPr lang="en-US" sz="5000" dirty="0" smtClean="0">
                <a:sym typeface="Symbol"/>
              </a:rPr>
              <a:t></a:t>
            </a:r>
            <a:r>
              <a:rPr lang="en-US" sz="5000" dirty="0" smtClean="0"/>
              <a:t>L,S | S</a:t>
            </a:r>
          </a:p>
          <a:p>
            <a:pPr>
              <a:buNone/>
            </a:pPr>
            <a:r>
              <a:rPr lang="en-US" sz="5000" dirty="0" smtClean="0"/>
              <a:t>Construct Leftmost derivation and parse tree for the string  </a:t>
            </a:r>
          </a:p>
          <a:p>
            <a:pPr>
              <a:buNone/>
            </a:pPr>
            <a:r>
              <a:rPr lang="en-US" sz="5000" dirty="0" smtClean="0"/>
              <a:t> </a:t>
            </a:r>
            <a:r>
              <a:rPr lang="en-US" sz="5000" dirty="0" err="1" smtClean="0"/>
              <a:t>i</a:t>
            </a:r>
            <a:r>
              <a:rPr lang="en-US" sz="5000" dirty="0" smtClean="0"/>
              <a:t>) (a, a)</a:t>
            </a:r>
          </a:p>
          <a:p>
            <a:pPr>
              <a:buNone/>
            </a:pPr>
            <a:r>
              <a:rPr lang="en-US" sz="5000" dirty="0" smtClean="0"/>
              <a:t> ii) (a, (a, a))  </a:t>
            </a:r>
          </a:p>
          <a:p>
            <a:pPr>
              <a:buNone/>
            </a:pPr>
            <a:r>
              <a:rPr lang="en-US" sz="5000" dirty="0" smtClean="0"/>
              <a:t>iii) (a, ((a, a), (a, a))) </a:t>
            </a:r>
          </a:p>
          <a:p>
            <a:pPr algn="just">
              <a:buNone/>
            </a:pPr>
            <a:endParaRPr lang="en-US" sz="3300" dirty="0" smtClean="0">
              <a:sym typeface="Symbol" pitchFamily="18" charset="2"/>
            </a:endParaRPr>
          </a:p>
          <a:p>
            <a:pPr algn="just">
              <a:buNone/>
            </a:pPr>
            <a:endParaRPr lang="en-US" sz="3300" dirty="0" smtClean="0">
              <a:sym typeface="Symbol" pitchFamily="18" charset="2"/>
            </a:endParaRPr>
          </a:p>
          <a:p>
            <a:pPr lvl="1"/>
            <a:r>
              <a:rPr lang="en-US" sz="3300" dirty="0" smtClean="0">
                <a:sym typeface="Symbol" pitchFamily="18" charset="2"/>
              </a:rPr>
              <a:t>	</a:t>
            </a:r>
            <a:endParaRPr lang="en-US" sz="3300" dirty="0" smtClean="0">
              <a:solidFill>
                <a:srgbClr val="FF0000"/>
              </a:solidFill>
              <a:sym typeface="Symbol" pitchFamily="18" charset="2"/>
            </a:endParaRPr>
          </a:p>
          <a:p>
            <a:endParaRPr lang="en-US" sz="2400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 smtClean="0"/>
              <a:t>			</a:t>
            </a: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10050" y="0"/>
            <a:ext cx="25464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Derivations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G.Srinivas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10116" y="2285992"/>
            <a:ext cx="2428892" cy="1928826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+mj-cs"/>
              </a:rPr>
              <a:t>END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4962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6712" y="857233"/>
            <a:ext cx="10515600" cy="1857388"/>
          </a:xfrm>
        </p:spPr>
        <p:txBody>
          <a:bodyPr/>
          <a:lstStyle/>
          <a:p>
            <a:r>
              <a:rPr lang="en-US" dirty="0" smtClean="0"/>
              <a:t>Consider the following grammar</a:t>
            </a:r>
          </a:p>
          <a:p>
            <a:pPr>
              <a:buNone/>
            </a:pPr>
            <a:r>
              <a:rPr lang="en-US" dirty="0" smtClean="0"/>
              <a:t>			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(L) | a      L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L,S | S</a:t>
            </a:r>
          </a:p>
          <a:p>
            <a:pPr>
              <a:buNone/>
            </a:pPr>
            <a:r>
              <a:rPr lang="en-US" dirty="0" smtClean="0"/>
              <a:t>Construct Leftmost derivation and parse tree for the string  (a, (a, a)).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12A3C7-BFED-4FAE-B8A4-551B28051951}" type="datetime2">
              <a:rPr lang="en-US" smtClean="0"/>
              <a:pPr/>
              <a:t>Friday, October 22, 2021</a:t>
            </a:fld>
            <a:endParaRPr lang="en-US" dirty="0"/>
          </a:p>
        </p:txBody>
      </p:sp>
      <p:pic>
        <p:nvPicPr>
          <p:cNvPr id="107" name="Picture 106" descr="G:\srinivas\NBA\Criteria-3\Criteria 2 Mid question papers Key\2014-18 batch\II YEAR\II SEM\I MID\l\01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68" y="2428868"/>
            <a:ext cx="792961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3470</TotalTime>
  <Words>3789</Words>
  <Application>Microsoft Office PowerPoint</Application>
  <PresentationFormat>Widescreen</PresentationFormat>
  <Paragraphs>1536</Paragraphs>
  <Slides>80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Britannic Bold</vt:lpstr>
      <vt:lpstr>Calibri</vt:lpstr>
      <vt:lpstr>Calibri Light</vt:lpstr>
      <vt:lpstr>Eras Bold ITC</vt:lpstr>
      <vt:lpstr>Symbol</vt:lpstr>
      <vt:lpstr>Times New Roman</vt:lpstr>
      <vt:lpstr>Wingdings</vt:lpstr>
      <vt:lpstr>Office Theme</vt:lpstr>
      <vt:lpstr>  Unit-II Parser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Recovery in Predictive Parsing</vt:lpstr>
      <vt:lpstr>Error Recovery Techniques</vt:lpstr>
      <vt:lpstr>Panic-Mode Error Recovery in LL(1) Parsing</vt:lpstr>
      <vt:lpstr>PowerPoint Presentation</vt:lpstr>
      <vt:lpstr>Phrase-Level Error Recovery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Srinivas</cp:lastModifiedBy>
  <cp:revision>560</cp:revision>
  <dcterms:created xsi:type="dcterms:W3CDTF">2019-12-14T03:50:52Z</dcterms:created>
  <dcterms:modified xsi:type="dcterms:W3CDTF">2021-10-22T06:25:01Z</dcterms:modified>
</cp:coreProperties>
</file>