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  <p:sldMasterId id="2147483697" r:id="rId3"/>
  </p:sldMasterIdLst>
  <p:notesMasterIdLst>
    <p:notesMasterId r:id="rId81"/>
  </p:notesMasterIdLst>
  <p:sldIdLst>
    <p:sldId id="554" r:id="rId4"/>
    <p:sldId id="472" r:id="rId5"/>
    <p:sldId id="473" r:id="rId6"/>
    <p:sldId id="474" r:id="rId7"/>
    <p:sldId id="476" r:id="rId8"/>
    <p:sldId id="477" r:id="rId9"/>
    <p:sldId id="478" r:id="rId10"/>
    <p:sldId id="479" r:id="rId11"/>
    <p:sldId id="480" r:id="rId12"/>
    <p:sldId id="543" r:id="rId13"/>
    <p:sldId id="544" r:id="rId14"/>
    <p:sldId id="545" r:id="rId15"/>
    <p:sldId id="481" r:id="rId16"/>
    <p:sldId id="516" r:id="rId17"/>
    <p:sldId id="546" r:id="rId18"/>
    <p:sldId id="517" r:id="rId19"/>
    <p:sldId id="519" r:id="rId20"/>
    <p:sldId id="520" r:id="rId21"/>
    <p:sldId id="548" r:id="rId22"/>
    <p:sldId id="549" r:id="rId23"/>
    <p:sldId id="521" r:id="rId24"/>
    <p:sldId id="522" r:id="rId25"/>
    <p:sldId id="547" r:id="rId26"/>
    <p:sldId id="526" r:id="rId27"/>
    <p:sldId id="550" r:id="rId28"/>
    <p:sldId id="551" r:id="rId29"/>
    <p:sldId id="552" r:id="rId30"/>
    <p:sldId id="558" r:id="rId31"/>
    <p:sldId id="482" r:id="rId32"/>
    <p:sldId id="557" r:id="rId33"/>
    <p:sldId id="484" r:id="rId34"/>
    <p:sldId id="485" r:id="rId35"/>
    <p:sldId id="553" r:id="rId36"/>
    <p:sldId id="555" r:id="rId37"/>
    <p:sldId id="489" r:id="rId38"/>
    <p:sldId id="556" r:id="rId39"/>
    <p:sldId id="490" r:id="rId40"/>
    <p:sldId id="493" r:id="rId41"/>
    <p:sldId id="559" r:id="rId42"/>
    <p:sldId id="560" r:id="rId43"/>
    <p:sldId id="586" r:id="rId44"/>
    <p:sldId id="495" r:id="rId45"/>
    <p:sldId id="496" r:id="rId46"/>
    <p:sldId id="497" r:id="rId47"/>
    <p:sldId id="561" r:id="rId48"/>
    <p:sldId id="562" r:id="rId49"/>
    <p:sldId id="563" r:id="rId50"/>
    <p:sldId id="564" r:id="rId51"/>
    <p:sldId id="565" r:id="rId52"/>
    <p:sldId id="566" r:id="rId53"/>
    <p:sldId id="568" r:id="rId54"/>
    <p:sldId id="569" r:id="rId55"/>
    <p:sldId id="570" r:id="rId56"/>
    <p:sldId id="587" r:id="rId57"/>
    <p:sldId id="530" r:id="rId58"/>
    <p:sldId id="572" r:id="rId59"/>
    <p:sldId id="573" r:id="rId60"/>
    <p:sldId id="574" r:id="rId61"/>
    <p:sldId id="576" r:id="rId62"/>
    <p:sldId id="577" r:id="rId63"/>
    <p:sldId id="571" r:id="rId64"/>
    <p:sldId id="506" r:id="rId65"/>
    <p:sldId id="578" r:id="rId66"/>
    <p:sldId id="538" r:id="rId67"/>
    <p:sldId id="579" r:id="rId68"/>
    <p:sldId id="580" r:id="rId69"/>
    <p:sldId id="509" r:id="rId70"/>
    <p:sldId id="511" r:id="rId71"/>
    <p:sldId id="512" r:id="rId72"/>
    <p:sldId id="581" r:id="rId73"/>
    <p:sldId id="513" r:id="rId74"/>
    <p:sldId id="514" r:id="rId75"/>
    <p:sldId id="515" r:id="rId76"/>
    <p:sldId id="539" r:id="rId77"/>
    <p:sldId id="584" r:id="rId78"/>
    <p:sldId id="585" r:id="rId79"/>
    <p:sldId id="431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4" y="987437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AD59-E39E-446B-9660-76BEBCD4617A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A530-ABBA-451B-9A3E-2C3C15DDF190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36EE-275E-415F-8F8C-57979E687DBE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116632"/>
            <a:ext cx="157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5DF01-5BDD-4F80-9523-79962B8AB4B4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03B59-E676-4FFE-BCD9-8FD26DDE5D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239280" y="6350023"/>
            <a:ext cx="210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2A3C7-BFED-4FAE-B8A4-551B28051951}" type="datetime2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December 19,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38618" y="6350023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G.Srinivas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>
                <a:latin typeface="Calibri" pitchFamily="34" charset="0"/>
                <a:cs typeface="Calibri" pitchFamily="34" charset="0"/>
              </a:rPr>
              <a:t>Compiler Design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0075-14A7-460A-A8E7-3244CF7713D2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DE439-0903-4646-BD32-E3594A61E8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923" y="1219200"/>
            <a:ext cx="5673969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0463" y="1219200"/>
            <a:ext cx="5673969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9EF2-6FCD-4817-B531-8C03D6954AA4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E47EF-A8ED-4ACB-8429-65DB6B591C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9E9D-B6FD-418A-B68C-1A6BB7AC414A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B1304-E1DA-4498-B107-BFFF1F3223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239280" y="6350023"/>
            <a:ext cx="210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2A3C7-BFED-4FAE-B8A4-551B28051951}" type="datetime2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December 19,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38618" y="6350023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G.Srinivas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>
                <a:latin typeface="Calibri" pitchFamily="34" charset="0"/>
                <a:cs typeface="Calibri" pitchFamily="34" charset="0"/>
              </a:rPr>
              <a:t>Compiler Design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0DDFA56-2DCD-4126-BC11-53C37D27B63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CA3D6-F447-467A-BC8D-01F47FEC0A6F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4F235-0344-45B5-BECF-A0AC6A293D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6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5F32-0DD9-4E59-A19C-A2CB56445B61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2B722-AA32-4190-8C16-499242F970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DBA53-2FD2-46F7-9EC6-6FD165BD5E94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F60BD-CE41-428C-8DBC-96DA1B508E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06C79-87C8-449F-BF81-C57CE121799F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72E5B-8F18-4154-97C2-D7DF2C24B4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0555" y="152400"/>
            <a:ext cx="288387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923" y="152400"/>
            <a:ext cx="8464062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7F2B7-92E3-49BB-9625-E0B541AF0C0E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DB43B-7037-4040-A010-C51AD85690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393C374-4147-42C6-B687-E571DC7B501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09F976F-25C8-4188-B09D-C886BCE24D7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A7BE6-BCC6-4913-8848-1AF526C03460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159EEE4-0B04-4195-9B72-86E0899C27A6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E7AF263-E577-4826-9134-CD5E793DA9A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F37C-9E6A-459A-B167-6FD4BD444532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E0822-9FD8-4EAD-AA0F-E7A7415D4222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03B59-E676-4FFE-BCD9-8FD26DDE5D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239280" y="6286532"/>
            <a:ext cx="210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2A3C7-BFED-4FAE-B8A4-551B28051951}" type="datetime2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December 19,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38618" y="6357958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G.Srinivas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</a:t>
            </a:r>
            <a:r>
              <a:rPr lang="sv-SE" sz="1200" dirty="0" smtClean="0">
                <a:latin typeface="Calibri" pitchFamily="34" charset="0"/>
                <a:cs typeface="Calibri" pitchFamily="34" charset="0"/>
              </a:rPr>
              <a:t>Design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FE39E-4AE6-457A-A500-C4BAEB628E73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DE439-0903-4646-BD32-E3594A61E8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923" y="1219200"/>
            <a:ext cx="5673969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0463" y="1219200"/>
            <a:ext cx="5673969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3C3D5-7262-4D34-BB90-09590E56DDD4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E47EF-A8ED-4ACB-8429-65DB6B591C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ACCF-7646-4663-89D8-BBF4C1F6A590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B1304-E1DA-4498-B107-BFFF1F3223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239280" y="6350023"/>
            <a:ext cx="21045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2A3C7-BFED-4FAE-B8A4-551B28051951}" type="datetime2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Saturday, December 19,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38618" y="6350023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G.Srinivas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>
                <a:latin typeface="Calibri" pitchFamily="34" charset="0"/>
                <a:cs typeface="Calibri" pitchFamily="34" charset="0"/>
              </a:rPr>
              <a:t>Compiler</a:t>
            </a:r>
            <a:r>
              <a:rPr lang="sv-SE" dirty="0" smtClean="0"/>
              <a:t> Design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7FA9-0A5D-4C29-9524-3611026056DE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4F235-0344-45B5-BECF-A0AC6A293D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B3D9E-978B-4F70-9141-298958788153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2B722-AA32-4190-8C16-499242F970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BF24F-73B6-45EA-83D5-68D8F16C7D71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F60BD-CE41-428C-8DBC-96DA1B508E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C99B-9168-4F88-89C2-CBEBA5473C9A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72E5B-8F18-4154-97C2-D7DF2C24B4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8646-8C1C-4237-A651-F41120E34153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0555" y="152400"/>
            <a:ext cx="288387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923" y="152400"/>
            <a:ext cx="8464062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DE49-EF06-4786-B6CB-1376F1BF3CE5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DB43B-7037-4040-A010-C51AD85690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350023"/>
            <a:ext cx="2104513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ACB05C5-C9BB-4D80-9676-064C6919BDE7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350023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350023"/>
            <a:ext cx="2104513" cy="365125"/>
          </a:xfrm>
          <a:ln>
            <a:noFill/>
          </a:ln>
        </p:spPr>
        <p:txBody>
          <a:bodyPr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F0DF578-828E-4EA3-AD87-64DBAE92B246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350023"/>
            <a:ext cx="2743200" cy="365125"/>
          </a:xfrm>
          <a:ln>
            <a:noFill/>
          </a:ln>
        </p:spPr>
        <p:txBody>
          <a:bodyPr/>
          <a:lstStyle>
            <a:lvl1pPr>
              <a:defRPr sz="1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6" y="1561879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5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31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80" y="6286532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0DDFA56-2DCD-4126-BC11-53C37D27B63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32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97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5EB-E05D-443D-9235-22639296B44A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09B1-6BFF-46C5-A3D9-F64826ED676A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1D7B-4E88-4D0A-859E-3AC7B92844AD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30BF-A8F0-48D0-A52D-81E4B92F51DA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4" y="98743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E31-ACF6-4C2E-BC07-2E24764E94F6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4DC1-EC4F-4F33-BCBB-5D52F26823E3}" type="datetime2">
              <a:rPr lang="en-US" smtClean="0"/>
              <a:pPr/>
              <a:t>Saturday, December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G.Srinivas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23" y="152400"/>
            <a:ext cx="115355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23" y="1219200"/>
            <a:ext cx="115355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923" y="64770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charset="0"/>
              </a:defRPr>
            </a:lvl1pPr>
          </a:lstStyle>
          <a:p>
            <a:pPr>
              <a:defRPr/>
            </a:pPr>
            <a:fld id="{68C12A3F-67DA-4432-941B-96964C079BE0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477000"/>
            <a:ext cx="457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8462" y="64770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BC97067-933F-49F2-980A-56B62629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10" r:id="rId12"/>
    <p:sldLayoutId id="2147483711" r:id="rId13"/>
    <p:sldLayoutId id="2147483712" r:id="rId14"/>
    <p:sldLayoutId id="2147483714" r:id="rId15"/>
    <p:sldLayoutId id="2147483715" r:id="rId16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23" y="152400"/>
            <a:ext cx="115355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23" y="1219200"/>
            <a:ext cx="115355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923" y="64770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imes New Roman" charset="0"/>
              </a:defRPr>
            </a:lvl1pPr>
          </a:lstStyle>
          <a:p>
            <a:pPr>
              <a:defRPr/>
            </a:pPr>
            <a:fld id="{5B99959D-9FEE-4DA8-BE9E-76395745072E}" type="datetime2">
              <a:rPr lang="en-US" smtClean="0"/>
              <a:pPr>
                <a:defRPr/>
              </a:pPr>
              <a:t>Saturday, December 19, 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477000"/>
            <a:ext cx="457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G.Srinivas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8462" y="64770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BC97067-933F-49F2-980A-56B62629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6" r:id="rId12"/>
    <p:sldLayoutId id="2147483717" r:id="rId13"/>
    <p:sldLayoutId id="2147483718" r:id="rId14"/>
    <p:sldLayoutId id="2147483719" r:id="rId15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2282911-4A61-4A42-8E73-D723BEBE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02" y="2643182"/>
            <a:ext cx="9541060" cy="9303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Unit-III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Bottom Up Parsing</a:t>
            </a:r>
            <a:endParaRPr lang="en-IN" b="1" dirty="0">
              <a:solidFill>
                <a:srgbClr val="FF0000"/>
              </a:solidFill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FA11D0A-6A59-4503-92E7-C85080E2040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095340" y="1214422"/>
            <a:ext cx="957269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2)Consider the following grammar</a:t>
            </a:r>
          </a:p>
          <a:p>
            <a:pPr fontAlgn="base"/>
            <a:r>
              <a:rPr lang="en-IN" sz="2400" dirty="0" smtClean="0"/>
              <a:t>							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→ T L;</a:t>
            </a:r>
          </a:p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T →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float</a:t>
            </a:r>
          </a:p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L → L ,id | id</a:t>
            </a:r>
          </a:p>
          <a:p>
            <a:pPr fontAlgn="base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Parse the input string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id,id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; using a shift-reduce parser.</a:t>
            </a: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/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 Consider the following grammar</a:t>
            </a:r>
          </a:p>
          <a:p>
            <a:pPr>
              <a:spcBef>
                <a:spcPct val="20000"/>
              </a:spcBef>
            </a:pPr>
            <a:r>
              <a:rPr lang="en-IN" sz="2400" dirty="0" smtClean="0"/>
              <a:t>							</a:t>
            </a:r>
            <a:r>
              <a:rPr lang="en-US" sz="2400" dirty="0" smtClean="0">
                <a:sym typeface="Symbol" pitchFamily="18" charset="2"/>
              </a:rPr>
              <a:t>S  (L)|a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					L  L,S|S</a:t>
            </a:r>
          </a:p>
          <a:p>
            <a:pPr>
              <a:spcBef>
                <a:spcPct val="20000"/>
              </a:spcBef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Parse the input string ( a , ( a , a ) ) using a shift-reduce parser.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23902" y="21429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Shift-Reduce Parser 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07D459-31F9-41EC-A604-EB66A90DF376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0" y="857232"/>
            <a:ext cx="5214974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2)Consider the following grammar</a:t>
            </a:r>
          </a:p>
          <a:p>
            <a:pPr fontAlgn="base"/>
            <a:r>
              <a:rPr lang="en-IN" sz="1600" dirty="0" smtClean="0"/>
              <a:t>	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→ T L;</a:t>
            </a:r>
          </a:p>
          <a:p>
            <a:pPr fontAlgn="base"/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T →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float</a:t>
            </a:r>
          </a:p>
          <a:p>
            <a:pPr fontAlgn="base"/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L → L ,id | id</a:t>
            </a:r>
          </a:p>
          <a:p>
            <a:pPr fontAlgn="base"/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Parse the input string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id,id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; using a shift-reduce parser.</a:t>
            </a: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/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23902" y="142852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Shift-Reduce Parser Example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2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24430" y="1000108"/>
          <a:ext cx="6929486" cy="5286416"/>
        </p:xfrm>
        <a:graphic>
          <a:graphicData uri="http://schemas.openxmlformats.org/drawingml/2006/table">
            <a:tbl>
              <a:tblPr/>
              <a:tblGrid>
                <a:gridCol w="1890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Stack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 Buffer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Parsing Action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 err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id , id 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</a:t>
                      </a:r>
                      <a:r>
                        <a:rPr lang="en-IN" sz="1000" b="1" dirty="0" err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 , id ;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10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by T</a:t>
                      </a: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</a:t>
                      </a:r>
                      <a:r>
                        <a:rPr lang="en-IN" sz="1000" b="1" dirty="0" err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 , id 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id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id 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10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by L </a:t>
                      </a: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→ id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L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id 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L ,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 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L , id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;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10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by L </a:t>
                      </a: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→ L , id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L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;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T L ;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10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by S </a:t>
                      </a: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→ T </a:t>
                      </a:r>
                      <a:r>
                        <a:rPr lang="en-IN" sz="10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L;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3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S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916F44-BA91-4D5D-A77A-B36BC2C1230C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7953388" y="857232"/>
            <a:ext cx="3929090" cy="30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 Consider the following grammar</a:t>
            </a:r>
          </a:p>
          <a:p>
            <a:pPr>
              <a:spcBef>
                <a:spcPct val="20000"/>
              </a:spcBef>
            </a:pPr>
            <a:r>
              <a:rPr lang="en-IN" sz="1600" dirty="0" smtClean="0"/>
              <a:t>			</a:t>
            </a:r>
            <a:r>
              <a:rPr lang="en-US" sz="1600" dirty="0" smtClean="0">
                <a:sym typeface="Symbol" pitchFamily="18" charset="2"/>
              </a:rPr>
              <a:t>S  (L)|a</a:t>
            </a:r>
          </a:p>
          <a:p>
            <a:pPr>
              <a:spcBef>
                <a:spcPct val="20000"/>
              </a:spcBef>
            </a:pPr>
            <a:r>
              <a:rPr lang="en-US" sz="1600" dirty="0" smtClean="0">
                <a:sym typeface="Symbol" pitchFamily="18" charset="2"/>
              </a:rPr>
              <a:t>		          L  L,S|S</a:t>
            </a:r>
          </a:p>
          <a:p>
            <a:pPr>
              <a:spcBef>
                <a:spcPct val="20000"/>
              </a:spcBef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Parse the input string ( a , ( a , a ) ) using a </a:t>
            </a:r>
          </a:p>
          <a:p>
            <a:pPr>
              <a:spcBef>
                <a:spcPct val="20000"/>
              </a:spcBef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shift-reduce parser.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fontAlgn="base"/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/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52663" y="-271482"/>
            <a:ext cx="614366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Shift-Reduce Parser Example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3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6778" y="510667"/>
          <a:ext cx="6715171" cy="5847291"/>
        </p:xfrm>
        <a:graphic>
          <a:graphicData uri="http://schemas.openxmlformats.org/drawingml/2006/table">
            <a:tbl>
              <a:tblPr/>
              <a:tblGrid>
                <a:gridCol w="178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1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Stack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1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 Buffer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1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Parsing Action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 a , ( a , a 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, ( a , a 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a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( a 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by S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a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S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( a , a 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by  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 → S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( a , a 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 a 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a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by S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a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S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by L 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→ S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, 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 ,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 , a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) $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by S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a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 , S )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by  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 → L , S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( L )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by S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(L)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, S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by L 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→ L , S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) 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Shift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( L )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 smtClean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Reduce by S</a:t>
                      </a: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→ (L)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 S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9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Accept</a:t>
                      </a:r>
                      <a:endParaRPr lang="en-IN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729" marR="75729" marT="60583" marB="6058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15C430-6F30-43E9-A6BB-AD95E36564C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23902" y="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Conflicts(Problems) During Shift-Reduce Parsing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714356"/>
            <a:ext cx="3857652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shift/reduce conflict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Consider the grammar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en-US" sz="2400" b="1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en-US" sz="2400" b="1" kern="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714357"/>
            <a:ext cx="442915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reduce/reduce conflict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: </a:t>
            </a:r>
          </a:p>
          <a:p>
            <a:pPr marL="1200150" lvl="2" indent="-28575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	</a:t>
            </a: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092" y="1571612"/>
            <a:ext cx="2162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22" y="2357430"/>
            <a:ext cx="585791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1884" y="1214422"/>
            <a:ext cx="1200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0446" y="2285992"/>
            <a:ext cx="4419603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38084" y="5643578"/>
            <a:ext cx="52758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In the above case, the parser cannot decide either </a:t>
            </a:r>
          </a:p>
          <a:p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to shift or reduce.</a:t>
            </a:r>
            <a:endParaRPr lang="en-IN" sz="2000" dirty="0"/>
          </a:p>
        </p:txBody>
      </p:sp>
      <p:sp>
        <p:nvSpPr>
          <p:cNvPr id="19" name="Rectangle 18"/>
          <p:cNvSpPr/>
          <p:nvPr/>
        </p:nvSpPr>
        <p:spPr>
          <a:xfrm>
            <a:off x="6238876" y="5286388"/>
            <a:ext cx="5953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In the above case, the parser cannot decide</a:t>
            </a:r>
          </a:p>
          <a:p>
            <a:pPr marL="1200150" lvl="2" indent="-28575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which production to use to replace the handle.</a:t>
            </a:r>
          </a:p>
        </p:txBody>
      </p:sp>
    </p:spTree>
    <p:extLst>
      <p:ext uri="{BB962C8B-B14F-4D97-AF65-F5344CB8AC3E}">
        <p14:creationId xmlns:p14="http://schemas.microsoft.com/office/powerpoint/2010/main" val="4743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5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Operator-Precedence Parser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Operator grammar</a:t>
            </a: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 smtClean="0"/>
              <a:t>			In an </a:t>
            </a:r>
            <a:r>
              <a:rPr lang="en-US" altLang="en-US" i="1" dirty="0" smtClean="0"/>
              <a:t>operator grammar</a:t>
            </a:r>
            <a:r>
              <a:rPr lang="en-US" altLang="en-US" dirty="0" smtClean="0"/>
              <a:t>, no production rule can have: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dirty="0" smtClean="0">
                <a:sym typeface="Symbol" pitchFamily="18" charset="2"/>
              </a:rPr>
              <a:t>                       -  at the right side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dirty="0" smtClean="0">
                <a:sym typeface="Symbol" pitchFamily="18" charset="2"/>
              </a:rPr>
              <a:t>                       - two adjacent non-terminals at the right side.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Ex: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	E</a:t>
            </a:r>
            <a:r>
              <a:rPr lang="en-US" altLang="en-US" sz="2000" dirty="0" smtClean="0">
                <a:sym typeface="Symbol" pitchFamily="18" charset="2"/>
              </a:rPr>
              <a:t>AB		 	</a:t>
            </a:r>
            <a:r>
              <a:rPr lang="en-US" altLang="en-US" sz="2000" dirty="0" smtClean="0"/>
              <a:t>E</a:t>
            </a:r>
            <a:r>
              <a:rPr lang="en-US" altLang="en-US" sz="2000" dirty="0" smtClean="0">
                <a:sym typeface="Symbol" pitchFamily="18" charset="2"/>
              </a:rPr>
              <a:t>EOE				 </a:t>
            </a:r>
            <a:r>
              <a:rPr lang="en-US" altLang="en-US" sz="2000" dirty="0" smtClean="0"/>
              <a:t>E</a:t>
            </a:r>
            <a:r>
              <a:rPr lang="en-US" altLang="en-US" sz="2000" dirty="0" smtClean="0">
                <a:sym typeface="Symbol" pitchFamily="18" charset="2"/>
              </a:rPr>
              <a:t>E+E |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	</a:t>
            </a:r>
            <a:r>
              <a:rPr lang="en-US" altLang="en-US" sz="2000" dirty="0" err="1" smtClean="0">
                <a:sym typeface="Symbol" pitchFamily="18" charset="2"/>
              </a:rPr>
              <a:t>Aa</a:t>
            </a:r>
            <a:r>
              <a:rPr lang="en-US" altLang="en-US" sz="2000" dirty="0" smtClean="0">
                <a:sym typeface="Symbol" pitchFamily="18" charset="2"/>
              </a:rPr>
              <a:t>			 	</a:t>
            </a:r>
            <a:r>
              <a:rPr lang="en-US" altLang="en-US" sz="2000" dirty="0" err="1" smtClean="0"/>
              <a:t>E</a:t>
            </a:r>
            <a:r>
              <a:rPr lang="en-US" altLang="en-US" sz="2000" dirty="0" err="1" smtClean="0">
                <a:sym typeface="Symbol" pitchFamily="18" charset="2"/>
              </a:rPr>
              <a:t>id</a:t>
            </a:r>
            <a:r>
              <a:rPr lang="en-US" altLang="en-US" sz="2000" dirty="0" smtClean="0">
                <a:sym typeface="Symbol" pitchFamily="18" charset="2"/>
              </a:rPr>
              <a:t>				        E*E |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	</a:t>
            </a:r>
            <a:r>
              <a:rPr lang="en-US" altLang="en-US" sz="2000" dirty="0" err="1" smtClean="0">
                <a:sym typeface="Symbol" pitchFamily="18" charset="2"/>
              </a:rPr>
              <a:t>Bb</a:t>
            </a:r>
            <a:r>
              <a:rPr lang="en-US" altLang="en-US" sz="2000" dirty="0" smtClean="0">
                <a:sym typeface="Symbol" pitchFamily="18" charset="2"/>
              </a:rPr>
              <a:t>			 	O+|*|/				        E/E  |  id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not operator grammar		not operator grammar		operator grammar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8150" y="5226785"/>
            <a:ext cx="18573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ym typeface="Symbol" pitchFamily="18" charset="2"/>
              </a:rPr>
              <a:t>S  SAS | a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ym typeface="Symbol" pitchFamily="18" charset="2"/>
              </a:rPr>
              <a:t> A  </a:t>
            </a:r>
            <a:r>
              <a:rPr lang="en-US" altLang="en-US" sz="2000" dirty="0" err="1" smtClean="0">
                <a:sym typeface="Symbol" pitchFamily="18" charset="2"/>
              </a:rPr>
              <a:t>bSb</a:t>
            </a:r>
            <a:r>
              <a:rPr lang="en-US" altLang="en-US" sz="2000" dirty="0" smtClean="0">
                <a:sym typeface="Symbol" pitchFamily="18" charset="2"/>
              </a:rPr>
              <a:t> | b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480" y="514351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ym typeface="Symbol" pitchFamily="18" charset="2"/>
              </a:rPr>
              <a:t>We can convert it into an operator grammar: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ym typeface="Symbol" pitchFamily="18" charset="2"/>
              </a:rPr>
              <a:t>S  </a:t>
            </a:r>
            <a:r>
              <a:rPr lang="en-US" altLang="en-US" sz="2000" dirty="0" err="1" smtClean="0">
                <a:sym typeface="Symbol" pitchFamily="18" charset="2"/>
              </a:rPr>
              <a:t>SbSbS</a:t>
            </a:r>
            <a:r>
              <a:rPr lang="en-US" altLang="en-US" sz="2000" dirty="0" smtClean="0">
                <a:sym typeface="Symbol" pitchFamily="18" charset="2"/>
              </a:rPr>
              <a:t> | </a:t>
            </a:r>
            <a:r>
              <a:rPr lang="en-US" altLang="en-US" sz="2000" dirty="0" err="1" smtClean="0">
                <a:sym typeface="Symbol" pitchFamily="18" charset="2"/>
              </a:rPr>
              <a:t>SbS</a:t>
            </a:r>
            <a:r>
              <a:rPr lang="en-US" altLang="en-US" sz="2000" dirty="0" smtClean="0">
                <a:sym typeface="Symbol" pitchFamily="18" charset="2"/>
              </a:rPr>
              <a:t> | a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ym typeface="Symbol" pitchFamily="18" charset="2"/>
              </a:rPr>
              <a:t>A  </a:t>
            </a:r>
            <a:r>
              <a:rPr lang="en-US" altLang="en-US" sz="2000" dirty="0" err="1" smtClean="0">
                <a:sym typeface="Symbol" pitchFamily="18" charset="2"/>
              </a:rPr>
              <a:t>bSb</a:t>
            </a:r>
            <a:r>
              <a:rPr lang="en-US" altLang="en-US" sz="2000" dirty="0" smtClean="0">
                <a:sym typeface="Symbol" pitchFamily="18" charset="2"/>
              </a:rPr>
              <a:t> | b </a:t>
            </a:r>
            <a:endParaRPr lang="en-IN" altLang="en-US" sz="2000" dirty="0" smtClean="0"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398" y="6000768"/>
            <a:ext cx="257176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ym typeface="Symbol" pitchFamily="18" charset="2"/>
              </a:rPr>
              <a:t>not operator grammar</a:t>
            </a:r>
            <a:r>
              <a:rPr lang="en-US" altLang="en-US" dirty="0" smtClean="0">
                <a:sym typeface="Symbol" pitchFamily="18" charset="2"/>
              </a:rPr>
              <a:t>		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38480" y="6072206"/>
            <a:ext cx="2024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ym typeface="Symbol" pitchFamily="18" charset="2"/>
              </a:rPr>
              <a:t>operator grammar</a:t>
            </a:r>
            <a:endParaRPr lang="en-IN" altLang="en-US" sz="2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Designing Operator-Precedence Parser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398" y="1357298"/>
            <a:ext cx="11535508" cy="5105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In operator precedence parsing,</a:t>
            </a:r>
          </a:p>
          <a:p>
            <a:endParaRPr lang="en-IN" dirty="0" smtClean="0"/>
          </a:p>
          <a:p>
            <a:r>
              <a:rPr lang="en-IN" dirty="0" smtClean="0"/>
              <a:t>Firstly, we define </a:t>
            </a:r>
            <a:r>
              <a:rPr lang="en-IN" dirty="0" smtClean="0">
                <a:solidFill>
                  <a:srgbClr val="FF0000"/>
                </a:solidFill>
              </a:rPr>
              <a:t>precedence relations </a:t>
            </a:r>
            <a:r>
              <a:rPr lang="en-IN" dirty="0" smtClean="0"/>
              <a:t>between every pair of terminal symbols.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Secondly, we construct an </a:t>
            </a:r>
            <a:r>
              <a:rPr lang="en-IN" dirty="0" smtClean="0">
                <a:solidFill>
                  <a:srgbClr val="FF0000"/>
                </a:solidFill>
              </a:rPr>
              <a:t>operator precedence table</a:t>
            </a:r>
            <a:r>
              <a:rPr lang="en-IN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923" y="-142900"/>
            <a:ext cx="11535508" cy="914400"/>
          </a:xfrm>
        </p:spPr>
        <p:txBody>
          <a:bodyPr/>
          <a:lstStyle/>
          <a:p>
            <a:r>
              <a:rPr lang="en-US" altLang="en-US" dirty="0" smtClean="0"/>
              <a:t>Precedence Relations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398" y="642918"/>
            <a:ext cx="11535508" cy="5643602"/>
          </a:xfrm>
        </p:spPr>
        <p:txBody>
          <a:bodyPr/>
          <a:lstStyle/>
          <a:p>
            <a:r>
              <a:rPr lang="en-IN" dirty="0" smtClean="0"/>
              <a:t>The precedence relations are defined using the following rules: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Rule 1:</a:t>
            </a:r>
          </a:p>
          <a:p>
            <a:endParaRPr lang="en-US" altLang="en-US" sz="1000" dirty="0" smtClean="0"/>
          </a:p>
          <a:p>
            <a:r>
              <a:rPr lang="en-IN" dirty="0" smtClean="0"/>
              <a:t>If a has higher precedence over b, then we define	a .&gt; b</a:t>
            </a:r>
          </a:p>
          <a:p>
            <a:r>
              <a:rPr lang="en-IN" dirty="0" smtClean="0"/>
              <a:t>If a has lower precedence over b, then we define 	a &lt;. b</a:t>
            </a:r>
          </a:p>
          <a:p>
            <a:r>
              <a:rPr lang="en-IN" dirty="0" smtClean="0"/>
              <a:t>If a and b have same precedence, then we define 	a </a:t>
            </a:r>
            <a:r>
              <a:rPr lang="en-IN" b="1" dirty="0" smtClean="0"/>
              <a:t>≐</a:t>
            </a:r>
            <a:r>
              <a:rPr lang="en-IN" dirty="0" smtClean="0"/>
              <a:t> b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Rule 2: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An identifier has higher precedence than any other symbol.</a:t>
            </a:r>
          </a:p>
          <a:p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$ has lowest precedence.</a:t>
            </a:r>
            <a:endParaRPr lang="en-US" dirty="0" smtClean="0">
              <a:sym typeface="Symbol" pitchFamily="18" charset="2"/>
            </a:endParaRPr>
          </a:p>
          <a:p>
            <a:r>
              <a:rPr lang="en-IN" dirty="0" smtClean="0"/>
              <a:t>I</a:t>
            </a:r>
            <a:r>
              <a:rPr lang="en-IN" sz="2400" dirty="0" smtClean="0">
                <a:ea typeface="+mn-ea"/>
                <a:cs typeface="+mn-cs"/>
              </a:rPr>
              <a:t>f two operators have same precedence, then we check the </a:t>
            </a:r>
            <a:r>
              <a:rPr lang="en-IN" dirty="0" err="1" smtClean="0"/>
              <a:t>a</a:t>
            </a:r>
            <a:r>
              <a:rPr lang="en-IN" sz="2400" dirty="0" err="1" smtClean="0">
                <a:ea typeface="+mn-ea"/>
                <a:cs typeface="+mn-cs"/>
              </a:rPr>
              <a:t>ssociativity</a:t>
            </a:r>
            <a:r>
              <a:rPr lang="en-IN" sz="2400" dirty="0" smtClean="0">
                <a:ea typeface="+mn-ea"/>
                <a:cs typeface="+mn-cs"/>
              </a:rPr>
              <a:t> of that particular operator.</a:t>
            </a:r>
            <a:endParaRPr lang="en-US" altLang="en-US" baseline="-25000" dirty="0" smtClean="0"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dirty="0" smtClean="0"/>
              <a:t>                  they are left-associative    </a:t>
            </a:r>
            <a:r>
              <a:rPr lang="en-US" altLang="en-US" dirty="0" smtClean="0">
                <a:sym typeface="Wingdings" pitchFamily="2" charset="2"/>
              </a:rPr>
              <a:t>  O</a:t>
            </a:r>
            <a:r>
              <a:rPr lang="en-US" altLang="en-US" baseline="-25000" dirty="0" smtClean="0">
                <a:sym typeface="Wingdings" pitchFamily="2" charset="2"/>
              </a:rPr>
              <a:t>1 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/>
              <a:t>&gt;</a:t>
            </a:r>
            <a:r>
              <a:rPr lang="en-US" altLang="en-US" dirty="0" smtClean="0">
                <a:sym typeface="Wingdings" pitchFamily="2" charset="2"/>
              </a:rPr>
              <a:t> O</a:t>
            </a:r>
            <a:r>
              <a:rPr lang="en-US" altLang="en-US" baseline="-25000" dirty="0" smtClean="0">
                <a:sym typeface="Wingdings" pitchFamily="2" charset="2"/>
              </a:rPr>
              <a:t>2</a:t>
            </a:r>
            <a:r>
              <a:rPr lang="en-US" altLang="en-US" dirty="0" smtClean="0">
                <a:sym typeface="Wingdings" pitchFamily="2" charset="2"/>
              </a:rPr>
              <a:t>   and   O</a:t>
            </a:r>
            <a:r>
              <a:rPr lang="en-US" altLang="en-US" baseline="-25000" dirty="0" smtClean="0">
                <a:sym typeface="Wingdings" pitchFamily="2" charset="2"/>
              </a:rPr>
              <a:t>2</a:t>
            </a:r>
            <a:r>
              <a:rPr lang="en-US" altLang="en-US" dirty="0" smtClean="0">
                <a:sym typeface="Wingdings" pitchFamily="2" charset="2"/>
              </a:rPr>
              <a:t> 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/>
              <a:t>&gt;</a:t>
            </a:r>
            <a:r>
              <a:rPr lang="en-US" altLang="en-US" dirty="0" smtClean="0">
                <a:sym typeface="Wingdings" pitchFamily="2" charset="2"/>
              </a:rPr>
              <a:t> O</a:t>
            </a:r>
            <a:r>
              <a:rPr lang="en-US" altLang="en-US" baseline="-25000" dirty="0" smtClean="0">
                <a:sym typeface="Wingdings" pitchFamily="2" charset="2"/>
              </a:rPr>
              <a:t>1         			                                                            	         </a:t>
            </a:r>
            <a:r>
              <a:rPr lang="en-US" altLang="en-US" dirty="0" smtClean="0"/>
              <a:t>they are right-associative  </a:t>
            </a:r>
            <a:r>
              <a:rPr lang="en-US" altLang="en-US" dirty="0" smtClean="0">
                <a:sym typeface="Wingdings" pitchFamily="2" charset="2"/>
              </a:rPr>
              <a:t>  O</a:t>
            </a:r>
            <a:r>
              <a:rPr lang="en-US" altLang="en-US" baseline="-25000" dirty="0" smtClean="0">
                <a:sym typeface="Wingdings" pitchFamily="2" charset="2"/>
              </a:rPr>
              <a:t>1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>
                <a:sym typeface="Wingdings" pitchFamily="2" charset="2"/>
              </a:rPr>
              <a:t> O</a:t>
            </a:r>
            <a:r>
              <a:rPr lang="en-US" altLang="en-US" baseline="-25000" dirty="0" smtClean="0">
                <a:sym typeface="Wingdings" pitchFamily="2" charset="2"/>
              </a:rPr>
              <a:t>2</a:t>
            </a:r>
            <a:r>
              <a:rPr lang="en-US" altLang="en-US" dirty="0" smtClean="0">
                <a:sym typeface="Wingdings" pitchFamily="2" charset="2"/>
              </a:rPr>
              <a:t>   and   O</a:t>
            </a:r>
            <a:r>
              <a:rPr lang="en-US" altLang="en-US" baseline="-25000" dirty="0" smtClean="0">
                <a:sym typeface="Wingdings" pitchFamily="2" charset="2"/>
              </a:rPr>
              <a:t>2</a:t>
            </a:r>
            <a:r>
              <a:rPr lang="en-US" altLang="en-US" dirty="0" smtClean="0">
                <a:sym typeface="Wingdings" pitchFamily="2" charset="2"/>
              </a:rPr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>
                <a:sym typeface="Wingdings" pitchFamily="2" charset="2"/>
              </a:rPr>
              <a:t> O</a:t>
            </a:r>
            <a:r>
              <a:rPr lang="en-US" altLang="en-US" baseline="-25000" dirty="0" smtClean="0">
                <a:sym typeface="Wingdings" pitchFamily="2" charset="2"/>
              </a:rPr>
              <a:t>1      </a:t>
            </a:r>
          </a:p>
          <a:p>
            <a:endParaRPr lang="en-IN" sz="2400" dirty="0" smtClean="0">
              <a:ea typeface="+mn-ea"/>
              <a:cs typeface="+mn-cs"/>
            </a:endParaRP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67834" y="5214950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ym typeface="Wingdings" pitchFamily="2" charset="2"/>
              </a:rPr>
              <a:t>Let O</a:t>
            </a:r>
            <a:r>
              <a:rPr lang="en-US" altLang="en-US" sz="2400" baseline="-25000" dirty="0" smtClean="0">
                <a:sym typeface="Wingdings" pitchFamily="2" charset="2"/>
              </a:rPr>
              <a:t>1,</a:t>
            </a:r>
            <a:r>
              <a:rPr lang="en-US" altLang="en-US" sz="2400" dirty="0" smtClean="0">
                <a:sym typeface="Wingdings" pitchFamily="2" charset="2"/>
              </a:rPr>
              <a:t>O</a:t>
            </a:r>
            <a:r>
              <a:rPr lang="en-US" altLang="en-US" sz="2400" baseline="-25000" dirty="0" smtClean="0">
                <a:sym typeface="Wingdings" pitchFamily="2" charset="2"/>
              </a:rPr>
              <a:t>2</a:t>
            </a:r>
            <a:r>
              <a:rPr lang="en-US" altLang="en-US" sz="2400" dirty="0" smtClean="0">
                <a:sym typeface="Wingdings" pitchFamily="2" charset="2"/>
              </a:rPr>
              <a:t> are operators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 -Precedence Table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492" y="1000108"/>
            <a:ext cx="11535508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Example:</a:t>
            </a:r>
          </a:p>
          <a:p>
            <a:pPr>
              <a:buFontTx/>
              <a:buNone/>
            </a:pPr>
            <a:r>
              <a:rPr lang="en-US" altLang="en-US" dirty="0" smtClean="0"/>
              <a:t>          Consider the grammar</a:t>
            </a:r>
          </a:p>
          <a:p>
            <a:pPr>
              <a:buFontTx/>
              <a:buNone/>
            </a:pPr>
            <a:r>
              <a:rPr lang="en-US" altLang="en-US" dirty="0" smtClean="0"/>
              <a:t>			E </a:t>
            </a:r>
            <a:r>
              <a:rPr lang="en-US" altLang="en-US" dirty="0" smtClean="0">
                <a:sym typeface="Symbol" pitchFamily="18" charset="2"/>
              </a:rPr>
              <a:t> E+E  | E*E  |  id </a:t>
            </a: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IN" dirty="0" smtClean="0"/>
              <a:t>    The terminal symbols in the grammar are { id, + , * , $ }</a:t>
            </a:r>
          </a:p>
          <a:p>
            <a:pPr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The operator-precedence table for this grammar</a:t>
            </a: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sym typeface="Symbol" pitchFamily="18" charset="2"/>
              </a:rPr>
              <a:t>       </a:t>
            </a:r>
            <a:endParaRPr lang="en-US" altLang="en-US" sz="1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272428" name="Group 44"/>
          <p:cNvGraphicFramePr>
            <a:graphicFrameLocks noGrp="1"/>
          </p:cNvGraphicFramePr>
          <p:nvPr/>
        </p:nvGraphicFramePr>
        <p:xfrm>
          <a:off x="3738546" y="4143380"/>
          <a:ext cx="3286148" cy="1981200"/>
        </p:xfrm>
        <a:graphic>
          <a:graphicData uri="http://schemas.openxmlformats.org/drawingml/2006/table">
            <a:tbl>
              <a:tblPr/>
              <a:tblGrid>
                <a:gridCol w="65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08" y="152400"/>
            <a:ext cx="11535508" cy="914400"/>
          </a:xfrm>
        </p:spPr>
        <p:txBody>
          <a:bodyPr/>
          <a:lstStyle/>
          <a:p>
            <a:r>
              <a:rPr lang="en-US" altLang="en-US" dirty="0" smtClean="0"/>
              <a:t>Parsing the String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Step 1:</a:t>
            </a:r>
          </a:p>
          <a:p>
            <a:pPr>
              <a:buNone/>
            </a:pPr>
            <a:r>
              <a:rPr lang="en-IN" dirty="0" smtClean="0"/>
              <a:t>Insert the following-</a:t>
            </a:r>
          </a:p>
          <a:p>
            <a:r>
              <a:rPr lang="en-IN" dirty="0" smtClean="0"/>
              <a:t>$ symbol at the beginning and ending of the input string.</a:t>
            </a:r>
          </a:p>
          <a:p>
            <a:r>
              <a:rPr lang="en-IN" dirty="0" smtClean="0"/>
              <a:t>Precedence operator between every two symbols of the string by referring the operator precedence table.</a:t>
            </a:r>
          </a:p>
          <a:p>
            <a:pPr>
              <a:buNone/>
            </a:pPr>
            <a:endParaRPr lang="en-US" altLang="en-US" dirty="0" smtClean="0"/>
          </a:p>
          <a:p>
            <a:pPr>
              <a:buNone/>
            </a:pPr>
            <a:r>
              <a:rPr lang="en-IN" b="1" dirty="0" smtClean="0"/>
              <a:t>Step 2: </a:t>
            </a:r>
            <a:r>
              <a:rPr lang="en-IN" dirty="0" smtClean="0"/>
              <a:t>Parse the String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/>
              <a:t>Scan the string from left end until the first 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/>
              <a:t>&gt;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is encountered.</a:t>
            </a:r>
            <a:r>
              <a:rPr lang="en-US" altLang="en-US" dirty="0" smtClean="0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/>
              <a:t>Then scan backwards (to the left) over any </a:t>
            </a:r>
            <a:r>
              <a:rPr lang="en-IN" b="1" dirty="0" smtClean="0"/>
              <a:t>≐</a:t>
            </a:r>
            <a:r>
              <a:rPr lang="en-US" altLang="en-US" dirty="0" smtClean="0"/>
              <a:t> until a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 is encountered.</a:t>
            </a:r>
            <a:r>
              <a:rPr lang="en-US" altLang="en-US" dirty="0" smtClean="0"/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/>
              <a:t>The handle is a string between  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   </a:t>
            </a:r>
            <a:r>
              <a:rPr lang="en-US" altLang="en-US" dirty="0" smtClean="0"/>
              <a:t>and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    .</a:t>
            </a:r>
            <a:r>
              <a:rPr lang="en-US" altLang="en-US" dirty="0" smtClean="0"/>
              <a:t>&gt; </a:t>
            </a:r>
          </a:p>
          <a:p>
            <a:pPr marL="457200" indent="-457200">
              <a:buFontTx/>
              <a:buAutoNum type="arabicPeriod"/>
            </a:pPr>
            <a:endParaRPr lang="en-US" altLang="en-US" dirty="0" smtClean="0"/>
          </a:p>
          <a:p>
            <a:pPr marL="457200" indent="-457200"/>
            <a:endParaRPr lang="en-US" altLang="en-US" sz="2000" dirty="0" smtClean="0"/>
          </a:p>
          <a:p>
            <a:pPr marL="457200" indent="-45720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408" y="-285776"/>
            <a:ext cx="11535508" cy="9144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12" y="285728"/>
            <a:ext cx="11535508" cy="5105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</a:t>
            </a:r>
            <a:r>
              <a:rPr lang="en-IN" b="1" dirty="0" smtClean="0"/>
              <a:t>Consider the following grammar</a:t>
            </a:r>
          </a:p>
          <a:p>
            <a:pPr>
              <a:buNone/>
            </a:pPr>
            <a:r>
              <a:rPr lang="en-IN" b="1" dirty="0" smtClean="0"/>
              <a:t>			E → EAE | id</a:t>
            </a:r>
          </a:p>
          <a:p>
            <a:pPr>
              <a:buNone/>
            </a:pPr>
            <a:r>
              <a:rPr lang="en-IN" b="1" dirty="0" smtClean="0"/>
              <a:t>			A → + | *</a:t>
            </a:r>
          </a:p>
          <a:p>
            <a:pPr>
              <a:buNone/>
            </a:pPr>
            <a:r>
              <a:rPr lang="en-IN" b="1" dirty="0" smtClean="0"/>
              <a:t>Construct the operator precedence parser and parse the string id + id * id.</a:t>
            </a:r>
          </a:p>
          <a:p>
            <a:pPr>
              <a:buNone/>
            </a:pPr>
            <a:r>
              <a:rPr lang="en-IN" dirty="0" smtClean="0"/>
              <a:t>Sol)</a:t>
            </a:r>
          </a:p>
          <a:p>
            <a:pPr>
              <a:buNone/>
            </a:pPr>
            <a:r>
              <a:rPr lang="en-IN" u="sng" dirty="0" smtClean="0"/>
              <a:t>Convert the given grammar into operator precedence grammar:</a:t>
            </a:r>
          </a:p>
          <a:p>
            <a:pPr>
              <a:buNone/>
            </a:pPr>
            <a:r>
              <a:rPr lang="en-IN" dirty="0" smtClean="0"/>
              <a:t>The equivalent operator precedence grammar is:</a:t>
            </a:r>
          </a:p>
          <a:p>
            <a:pPr>
              <a:buNone/>
            </a:pPr>
            <a:r>
              <a:rPr lang="en-IN" dirty="0" smtClean="0"/>
              <a:t>				E → E + E | E * E | id</a:t>
            </a:r>
          </a:p>
          <a:p>
            <a:pPr>
              <a:buNone/>
            </a:pPr>
            <a:r>
              <a:rPr lang="en-IN" dirty="0" smtClean="0"/>
              <a:t>The terminal symbols in the grammar are { id, + , * , $ }</a:t>
            </a:r>
          </a:p>
          <a:p>
            <a:pPr>
              <a:buNone/>
            </a:pPr>
            <a:r>
              <a:rPr lang="en-US" altLang="en-US" dirty="0" smtClean="0">
                <a:sym typeface="Symbol" pitchFamily="18" charset="2"/>
              </a:rPr>
              <a:t>The operator-precedence table for this grammar is:</a:t>
            </a:r>
            <a:endParaRPr lang="en-IN" dirty="0" smtClean="0"/>
          </a:p>
          <a:p>
            <a:pPr marL="457200" indent="-457200">
              <a:buNone/>
            </a:pPr>
            <a:endParaRPr lang="en-US" altLang="en-US" dirty="0" smtClean="0"/>
          </a:p>
          <a:p>
            <a:pPr marL="457200" indent="-457200"/>
            <a:endParaRPr lang="en-US" altLang="en-US" sz="2000" dirty="0" smtClean="0"/>
          </a:p>
          <a:p>
            <a:pPr marL="457200" indent="-457200"/>
            <a:endParaRPr lang="en-US" altLang="en-US" dirty="0" smtClean="0"/>
          </a:p>
        </p:txBody>
      </p:sp>
      <p:graphicFrame>
        <p:nvGraphicFramePr>
          <p:cNvPr id="8" name="Group 44"/>
          <p:cNvGraphicFramePr>
            <a:graphicFrameLocks noGrp="1"/>
          </p:cNvGraphicFramePr>
          <p:nvPr/>
        </p:nvGraphicFramePr>
        <p:xfrm>
          <a:off x="7167570" y="4357694"/>
          <a:ext cx="2907323" cy="1981200"/>
        </p:xfrm>
        <a:graphic>
          <a:graphicData uri="http://schemas.openxmlformats.org/drawingml/2006/table">
            <a:tbl>
              <a:tblPr/>
              <a:tblGrid>
                <a:gridCol w="5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F27BB1-F47D-417E-9373-4FC9F7759978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7590" y="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Bottom-Up Parsing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7590" y="914400"/>
            <a:ext cx="9372601" cy="525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bottom-up parser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creates the parse tree of the given input starting from leaves towards the root.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bottom-up parser tries to find the right-most derivation of the given input in the reverse order.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	S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 ...     (the right-most derivation of )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		           (the bottom-up parser finds the right-most derivation in the reverse order)</a:t>
            </a:r>
          </a:p>
          <a:p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bottom-up parser tries </a:t>
            </a:r>
            <a:r>
              <a:rPr lang="en-US" altLang="en-US" kern="0" dirty="0">
                <a:solidFill>
                  <a:srgbClr val="000000"/>
                </a:solidFill>
                <a:latin typeface="Times New Roman"/>
              </a:rPr>
              <a:t>to reduce the given input string into the starting symbol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US" altLang="en-US" kern="0" dirty="0">
              <a:solidFill>
                <a:srgbClr val="000000"/>
              </a:solidFill>
              <a:latin typeface="Times New Roman"/>
            </a:endParaRPr>
          </a:p>
          <a:p>
            <a:pPr lvl="1">
              <a:buFontTx/>
              <a:buNone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	a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string    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     the starting symbol</a:t>
            </a:r>
          </a:p>
          <a:p>
            <a:pPr lvl="1">
              <a:buFontTx/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		   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	  </a:t>
            </a: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reduced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to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>
              <a:buFontTx/>
              <a:buNone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	Rightmost Derivation:  		S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 </a:t>
            </a:r>
          </a:p>
          <a:p>
            <a:pPr>
              <a:buFontTx/>
              <a:buNone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Bottom Up Parser finds: 		  ...  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912" y="252426"/>
            <a:ext cx="11535508" cy="6105532"/>
          </a:xfrm>
        </p:spPr>
        <p:txBody>
          <a:bodyPr/>
          <a:lstStyle/>
          <a:p>
            <a:pPr>
              <a:buNone/>
            </a:pPr>
            <a:r>
              <a:rPr lang="en-US" altLang="en-US" b="1" dirty="0" smtClean="0"/>
              <a:t>Parsing the String:</a:t>
            </a:r>
            <a:r>
              <a:rPr lang="en-IN" b="1" dirty="0" smtClean="0"/>
              <a:t>     </a:t>
            </a:r>
          </a:p>
          <a:p>
            <a:pPr>
              <a:buNone/>
            </a:pPr>
            <a:r>
              <a:rPr lang="en-IN" dirty="0" smtClean="0"/>
              <a:t>Given string to be parsed is id + id * id.</a:t>
            </a:r>
          </a:p>
          <a:p>
            <a:pPr>
              <a:buNone/>
            </a:pPr>
            <a:r>
              <a:rPr lang="en-IN" sz="2000" b="1" dirty="0" smtClean="0"/>
              <a:t>Step1: </a:t>
            </a:r>
            <a:r>
              <a:rPr lang="en-IN" sz="2000" dirty="0" smtClean="0"/>
              <a:t>Insert</a:t>
            </a:r>
          </a:p>
          <a:p>
            <a:pPr>
              <a:buNone/>
            </a:pPr>
            <a:r>
              <a:rPr lang="en-IN" sz="2000" dirty="0" smtClean="0"/>
              <a:t>We insert $ symbol at both ends of the string as:</a:t>
            </a:r>
          </a:p>
          <a:p>
            <a:pPr>
              <a:buNone/>
            </a:pPr>
            <a:r>
              <a:rPr lang="en-IN" sz="2000" b="1" dirty="0" smtClean="0"/>
              <a:t>			</a:t>
            </a:r>
            <a:r>
              <a:rPr lang="en-IN" sz="2000" dirty="0" smtClean="0"/>
              <a:t>$ id + id * id $ </a:t>
            </a:r>
          </a:p>
          <a:p>
            <a:pPr>
              <a:buNone/>
            </a:pPr>
            <a:r>
              <a:rPr lang="en-IN" sz="2000" dirty="0" smtClean="0"/>
              <a:t>We insert precedence operators between the string symbols as:</a:t>
            </a:r>
          </a:p>
          <a:p>
            <a:pPr>
              <a:buNone/>
            </a:pPr>
            <a:r>
              <a:rPr lang="en-IN" sz="2000" b="1" dirty="0" smtClean="0"/>
              <a:t>			</a:t>
            </a:r>
            <a:r>
              <a:rPr lang="en-IN" sz="2000" dirty="0" smtClean="0"/>
              <a:t>$ &lt; .id. &gt; + &lt;. id .&gt; * &lt; .id .&gt; $</a:t>
            </a:r>
          </a:p>
          <a:p>
            <a:pPr>
              <a:buNone/>
            </a:pPr>
            <a:r>
              <a:rPr lang="en-IN" sz="2000" b="1" dirty="0" smtClean="0"/>
              <a:t>Step2: </a:t>
            </a:r>
            <a:r>
              <a:rPr lang="en-IN" sz="2000" dirty="0" smtClean="0"/>
              <a:t>Scanning and Parsing:</a:t>
            </a:r>
            <a:endParaRPr lang="it-IT" sz="2000" dirty="0" smtClean="0"/>
          </a:p>
          <a:p>
            <a:pPr>
              <a:buNone/>
            </a:pPr>
            <a:r>
              <a:rPr lang="it-IT" sz="2000" dirty="0" smtClean="0"/>
              <a:t>			$ </a:t>
            </a:r>
            <a:r>
              <a:rPr lang="it-IT" sz="2000" u="sng" dirty="0" smtClean="0"/>
              <a:t>&lt; .</a:t>
            </a:r>
            <a:r>
              <a:rPr lang="it-IT" sz="2000" b="1" u="sng" dirty="0" smtClean="0"/>
              <a:t>id 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&gt;</a:t>
            </a:r>
            <a:r>
              <a:rPr lang="it-IT" sz="2000" dirty="0" smtClean="0"/>
              <a:t> + &lt; .id .&gt; * &lt; .id. &gt; $</a:t>
            </a:r>
          </a:p>
          <a:p>
            <a:pPr>
              <a:buNone/>
            </a:pPr>
            <a:r>
              <a:rPr lang="it-IT" sz="2000" dirty="0" smtClean="0"/>
              <a:t>			$ E + </a:t>
            </a:r>
            <a:r>
              <a:rPr lang="it-IT" sz="2000" u="sng" dirty="0" smtClean="0"/>
              <a:t>&lt; .</a:t>
            </a:r>
            <a:r>
              <a:rPr lang="it-IT" sz="2000" b="1" u="sng" dirty="0" smtClean="0"/>
              <a:t>id 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&gt;</a:t>
            </a:r>
            <a:r>
              <a:rPr lang="it-IT" sz="2000" dirty="0" smtClean="0"/>
              <a:t> * &lt;. id. &gt; $</a:t>
            </a:r>
          </a:p>
          <a:p>
            <a:pPr>
              <a:buNone/>
            </a:pPr>
            <a:r>
              <a:rPr lang="it-IT" sz="2000" dirty="0" smtClean="0"/>
              <a:t>			$ E + E * </a:t>
            </a:r>
            <a:r>
              <a:rPr lang="it-IT" sz="2000" u="sng" dirty="0" smtClean="0"/>
              <a:t>&lt; .</a:t>
            </a:r>
            <a:r>
              <a:rPr lang="it-IT" sz="2000" b="1" u="sng" dirty="0" smtClean="0"/>
              <a:t>id 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&gt;</a:t>
            </a:r>
            <a:r>
              <a:rPr lang="it-IT" sz="2000" dirty="0" smtClean="0"/>
              <a:t>  $</a:t>
            </a:r>
          </a:p>
          <a:p>
            <a:pPr>
              <a:buNone/>
            </a:pPr>
            <a:r>
              <a:rPr lang="it-IT" sz="2000" dirty="0" smtClean="0"/>
              <a:t>			$ E + E * E $</a:t>
            </a:r>
          </a:p>
          <a:p>
            <a:pPr>
              <a:buNone/>
            </a:pPr>
            <a:r>
              <a:rPr lang="it-IT" sz="2000" dirty="0" smtClean="0"/>
              <a:t>			$ + * $ </a:t>
            </a:r>
          </a:p>
          <a:p>
            <a:pPr>
              <a:buNone/>
            </a:pPr>
            <a:r>
              <a:rPr lang="it-IT" sz="2000" dirty="0" smtClean="0"/>
              <a:t>			$ &lt;. + </a:t>
            </a:r>
            <a:r>
              <a:rPr lang="it-IT" sz="2000" b="1" u="sng" dirty="0" smtClean="0"/>
              <a:t>&lt;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 *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&gt;</a:t>
            </a:r>
            <a:r>
              <a:rPr lang="it-IT" sz="2000" dirty="0" smtClean="0"/>
              <a:t> $</a:t>
            </a:r>
          </a:p>
          <a:p>
            <a:pPr>
              <a:buNone/>
            </a:pPr>
            <a:r>
              <a:rPr lang="it-IT" sz="2000" dirty="0" smtClean="0"/>
              <a:t>			$ </a:t>
            </a:r>
            <a:r>
              <a:rPr lang="it-IT" sz="2000" b="1" u="sng" dirty="0" smtClean="0"/>
              <a:t>&lt;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 + </a:t>
            </a:r>
            <a:r>
              <a:rPr lang="it-IT" sz="2000" u="sng" dirty="0" smtClean="0"/>
              <a:t>.</a:t>
            </a:r>
            <a:r>
              <a:rPr lang="it-IT" sz="2000" b="1" u="sng" dirty="0" smtClean="0"/>
              <a:t>&gt;</a:t>
            </a:r>
            <a:r>
              <a:rPr lang="it-IT" sz="2000" dirty="0" smtClean="0"/>
              <a:t> $</a:t>
            </a:r>
          </a:p>
          <a:p>
            <a:pPr>
              <a:buNone/>
            </a:pPr>
            <a:r>
              <a:rPr lang="it-IT" sz="2000" dirty="0" smtClean="0"/>
              <a:t>			$ $                 Parsing done.</a:t>
            </a:r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pPr marL="457200" indent="-457200">
              <a:buNone/>
            </a:pPr>
            <a:endParaRPr lang="en-US" altLang="en-US" dirty="0" smtClean="0"/>
          </a:p>
          <a:p>
            <a:pPr marL="457200" indent="-457200">
              <a:buNone/>
            </a:pPr>
            <a:endParaRPr lang="en-US" altLang="en-US" sz="2000" dirty="0" smtClean="0"/>
          </a:p>
          <a:p>
            <a:pPr marL="457200" indent="-457200"/>
            <a:endParaRPr lang="en-US" altLang="en-US" dirty="0" smtClean="0"/>
          </a:p>
        </p:txBody>
      </p:sp>
      <p:graphicFrame>
        <p:nvGraphicFramePr>
          <p:cNvPr id="3" name="Group 44"/>
          <p:cNvGraphicFramePr>
            <a:graphicFrameLocks noGrp="1"/>
          </p:cNvGraphicFramePr>
          <p:nvPr/>
        </p:nvGraphicFramePr>
        <p:xfrm>
          <a:off x="8382016" y="928670"/>
          <a:ext cx="2907323" cy="1981200"/>
        </p:xfrm>
        <a:graphic>
          <a:graphicData uri="http://schemas.openxmlformats.org/drawingml/2006/table">
            <a:tbl>
              <a:tblPr/>
              <a:tblGrid>
                <a:gridCol w="5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9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9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09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9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9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9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9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9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9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9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Operator-Precedence Parsing Algorithm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 smtClean="0"/>
              <a:t>The input string  is w$, the initial stack is $ and a table holds precedence relations  between certain terminals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i="1" dirty="0" smtClean="0"/>
              <a:t>Algorithm: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i="1" dirty="0" smtClean="0"/>
              <a:t>	</a:t>
            </a:r>
            <a:r>
              <a:rPr lang="en-US" altLang="en-US" sz="1600" dirty="0" smtClean="0"/>
              <a:t>set p to point to the first symbol of w$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</a:t>
            </a:r>
            <a:r>
              <a:rPr lang="en-US" altLang="en-US" sz="1600" b="1" dirty="0" smtClean="0"/>
              <a:t>repeat forever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b="1" dirty="0" smtClean="0"/>
              <a:t>if</a:t>
            </a:r>
            <a:r>
              <a:rPr lang="en-US" altLang="en-US" sz="1600" dirty="0" smtClean="0"/>
              <a:t>  ( $ is on top of the stack </a:t>
            </a:r>
            <a:r>
              <a:rPr lang="en-US" altLang="en-US" sz="1600" b="1" dirty="0" smtClean="0"/>
              <a:t>and</a:t>
            </a:r>
            <a:r>
              <a:rPr lang="en-US" altLang="en-US" sz="1600" dirty="0" smtClean="0"/>
              <a:t> p points to $ ) </a:t>
            </a:r>
            <a:r>
              <a:rPr lang="en-US" altLang="en-US" sz="1600" b="1" dirty="0" smtClean="0"/>
              <a:t>then  return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</a:t>
            </a:r>
            <a:r>
              <a:rPr lang="en-US" altLang="en-US" sz="1600" b="1" dirty="0" smtClean="0"/>
              <a:t>else</a:t>
            </a:r>
            <a:r>
              <a:rPr lang="en-US" altLang="en-US" sz="1600" dirty="0" smtClean="0"/>
              <a:t>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let a be the topmost terminal symbol on the stack and let b be the symbol pointed to by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</a:t>
            </a:r>
            <a:r>
              <a:rPr lang="en-US" altLang="en-US" sz="1600" b="1" dirty="0" smtClean="0"/>
              <a:t>if</a:t>
            </a:r>
            <a:r>
              <a:rPr lang="en-US" altLang="en-US" sz="1600" dirty="0" smtClean="0"/>
              <a:t>  ( a </a:t>
            </a:r>
            <a:r>
              <a:rPr lang="en-US" altLang="en-US" sz="1600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sz="16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1600" dirty="0" smtClean="0"/>
              <a:t> b  or  a </a:t>
            </a:r>
            <a:r>
              <a:rPr lang="en-IN" sz="2000" b="1" dirty="0" smtClean="0"/>
              <a:t>≐</a:t>
            </a:r>
            <a:r>
              <a:rPr lang="en-US" altLang="en-US" sz="1600" dirty="0" smtClean="0"/>
              <a:t> b  ) </a:t>
            </a:r>
            <a:r>
              <a:rPr lang="en-US" altLang="en-US" sz="1600" b="1" dirty="0" smtClean="0"/>
              <a:t>then</a:t>
            </a:r>
            <a:r>
              <a:rPr lang="en-US" altLang="en-US" sz="1600" dirty="0" smtClean="0"/>
              <a:t> {   	/* SHIFT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    push b onto the stack;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    advance p to the next input symbol;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</a:t>
            </a:r>
            <a:r>
              <a:rPr lang="en-US" altLang="en-US" sz="1600" b="1" dirty="0" smtClean="0"/>
              <a:t>else if</a:t>
            </a:r>
            <a:r>
              <a:rPr lang="en-US" altLang="en-US" sz="1600" dirty="0" smtClean="0"/>
              <a:t>  ( a </a:t>
            </a:r>
            <a:r>
              <a:rPr lang="en-US" altLang="en-US" sz="16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1600" dirty="0" smtClean="0"/>
              <a:t>&gt; b )  </a:t>
            </a:r>
            <a:r>
              <a:rPr lang="en-US" altLang="en-US" sz="1600" b="1" dirty="0" smtClean="0"/>
              <a:t>then</a:t>
            </a:r>
            <a:r>
              <a:rPr lang="en-US" altLang="en-US" sz="1600" dirty="0" smtClean="0"/>
              <a:t>		/* REDUCE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    </a:t>
            </a:r>
            <a:r>
              <a:rPr lang="en-US" altLang="en-US" sz="1600" b="1" dirty="0" smtClean="0"/>
              <a:t>repeat</a:t>
            </a:r>
            <a:r>
              <a:rPr lang="en-US" altLang="en-US" sz="1600" dirty="0" smtClean="0"/>
              <a:t>  pop stack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    </a:t>
            </a:r>
            <a:r>
              <a:rPr lang="en-US" altLang="en-US" sz="1600" b="1" dirty="0" smtClean="0"/>
              <a:t>until</a:t>
            </a:r>
            <a:r>
              <a:rPr lang="en-US" altLang="en-US" sz="1600" dirty="0" smtClean="0"/>
              <a:t>  ( the top of stack terminal is related by </a:t>
            </a:r>
            <a:r>
              <a:rPr lang="en-US" altLang="en-US" sz="1600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sz="16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1600" dirty="0" smtClean="0"/>
              <a:t> to the terminal most recently popped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    </a:t>
            </a:r>
            <a:r>
              <a:rPr lang="en-US" altLang="en-US" sz="1600" b="1" dirty="0" smtClean="0"/>
              <a:t>else </a:t>
            </a:r>
            <a:r>
              <a:rPr lang="en-US" altLang="en-US" sz="1600" dirty="0" smtClean="0"/>
              <a:t> error();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 smtClean="0"/>
              <a:t>	</a:t>
            </a:r>
            <a:endParaRPr lang="en-US" altLang="en-US" sz="1600" b="1" i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Operator-Precedence Parsing Algorithm -- Example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i="1" u="sng" dirty="0" smtClean="0"/>
              <a:t>stack</a:t>
            </a:r>
            <a:r>
              <a:rPr lang="en-US" altLang="en-US" dirty="0" smtClean="0"/>
              <a:t>	</a:t>
            </a:r>
            <a:r>
              <a:rPr lang="en-US" altLang="en-US" b="1" i="1" u="sng" dirty="0" smtClean="0"/>
              <a:t>input</a:t>
            </a:r>
            <a:r>
              <a:rPr lang="en-US" altLang="en-US" b="1" i="1" dirty="0" smtClean="0"/>
              <a:t>		</a:t>
            </a:r>
            <a:r>
              <a:rPr lang="en-US" altLang="en-US" b="1" i="1" u="sng" dirty="0" smtClean="0"/>
              <a:t>action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 		</a:t>
            </a:r>
            <a:r>
              <a:rPr lang="en-US" altLang="en-US" sz="2000" dirty="0" err="1" smtClean="0">
                <a:sym typeface="Symbol" pitchFamily="18" charset="2"/>
              </a:rPr>
              <a:t>id+id</a:t>
            </a:r>
            <a:r>
              <a:rPr lang="en-US" altLang="en-US" sz="2000" dirty="0" smtClean="0">
                <a:sym typeface="Symbol" pitchFamily="18" charset="2"/>
              </a:rPr>
              <a:t>*id$	$ </a:t>
            </a:r>
            <a:r>
              <a:rPr lang="en-US" altLang="en-US" sz="2000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altLang="en-US" sz="2000" dirty="0" smtClean="0">
                <a:ea typeface="Arial Unicode MS" pitchFamily="34" charset="-128"/>
                <a:cs typeface="Arial Unicode MS" pitchFamily="34" charset="-128"/>
              </a:rPr>
              <a:t>id 	shift</a:t>
            </a:r>
            <a:endParaRPr lang="en-US" altLang="en-US" sz="20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$id		+id*id$		id 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2000" dirty="0" smtClean="0"/>
              <a:t>&gt;</a:t>
            </a:r>
            <a:r>
              <a:rPr lang="en-US" altLang="en-US" sz="2000" dirty="0" smtClean="0">
                <a:sym typeface="Symbol" pitchFamily="18" charset="2"/>
              </a:rPr>
              <a:t> +	reduce	E  id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		+id*id$		shift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		id*id$		shift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$+id	*id$	 	id 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2000" dirty="0" smtClean="0"/>
              <a:t>&gt;</a:t>
            </a:r>
            <a:r>
              <a:rPr lang="en-US" altLang="en-US" sz="2000" dirty="0" smtClean="0">
                <a:sym typeface="Symbol" pitchFamily="18" charset="2"/>
              </a:rPr>
              <a:t> *	reduce	E  id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		*id$		shift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$+*	id$		shift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$+*id	$		id 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2000" dirty="0" smtClean="0"/>
              <a:t>&gt;</a:t>
            </a:r>
            <a:r>
              <a:rPr lang="en-US" altLang="en-US" sz="2000" dirty="0" smtClean="0">
                <a:sym typeface="Symbol" pitchFamily="18" charset="2"/>
              </a:rPr>
              <a:t> $	reduce	E  id 	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$+*	$		* 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2000" dirty="0" smtClean="0"/>
              <a:t>&gt;</a:t>
            </a:r>
            <a:r>
              <a:rPr lang="en-US" altLang="en-US" sz="2000" dirty="0" smtClean="0">
                <a:sym typeface="Symbol" pitchFamily="18" charset="2"/>
              </a:rPr>
              <a:t> $	reduce	E  E*E 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$+		$		+ </a:t>
            </a:r>
            <a:r>
              <a:rPr lang="en-US" altLang="en-US" sz="2000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sz="2000" dirty="0" smtClean="0"/>
              <a:t>&gt;</a:t>
            </a:r>
            <a:r>
              <a:rPr lang="en-US" altLang="en-US" sz="2000" dirty="0" smtClean="0">
                <a:sym typeface="Symbol" pitchFamily="18" charset="2"/>
              </a:rPr>
              <a:t> $	reduce	E  E+E </a:t>
            </a:r>
          </a:p>
          <a:p>
            <a:pPr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$		$		accept</a:t>
            </a:r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8167702" y="2500306"/>
          <a:ext cx="2907323" cy="1981200"/>
        </p:xfrm>
        <a:graphic>
          <a:graphicData uri="http://schemas.openxmlformats.org/drawingml/2006/table">
            <a:tbl>
              <a:tblPr/>
              <a:tblGrid>
                <a:gridCol w="5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112542" marR="1125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2542" marR="112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74" y="71414"/>
            <a:ext cx="10382280" cy="914400"/>
          </a:xfrm>
        </p:spPr>
        <p:txBody>
          <a:bodyPr/>
          <a:lstStyle/>
          <a:p>
            <a:r>
              <a:rPr lang="en-US" altLang="en-US" sz="2400" dirty="0" smtClean="0"/>
              <a:t>Advantages and Disadvantages of Operator Precedence Parsing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Advantages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sz="2400" dirty="0" smtClean="0"/>
              <a:t>simple</a:t>
            </a:r>
          </a:p>
          <a:p>
            <a:pPr lvl="1"/>
            <a:r>
              <a:rPr lang="en-US" altLang="en-US" sz="2400" dirty="0" smtClean="0"/>
              <a:t>powerful enough for expressions in programming languages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Disadvantages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sz="2400" dirty="0" smtClean="0"/>
              <a:t>Small class of grammars.</a:t>
            </a:r>
          </a:p>
          <a:p>
            <a:pPr lvl="1"/>
            <a:r>
              <a:rPr lang="en-US" altLang="en-US" sz="2400" dirty="0" smtClean="0"/>
              <a:t>Difficult to decide which language is recognized by the grammar.</a:t>
            </a:r>
          </a:p>
          <a:p>
            <a:pPr lvl="1"/>
            <a:r>
              <a:rPr lang="en-IN" sz="2400" dirty="0" smtClean="0"/>
              <a:t>It is hard to handle tokens like the minus sign (-), which has two different precedence (depending on whether it is unary or binary).</a:t>
            </a:r>
          </a:p>
          <a:p>
            <a:pPr lvl="1"/>
            <a:endParaRPr lang="en-US" altLang="en-US" sz="2400" dirty="0" smtClean="0"/>
          </a:p>
          <a:p>
            <a:pPr lvl="1">
              <a:buFontTx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Precedence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Compilers using operator precedence parsers do not need to store the table of precedence relations.</a:t>
            </a:r>
          </a:p>
          <a:p>
            <a:r>
              <a:rPr lang="en-US" altLang="en-US" dirty="0" smtClean="0"/>
              <a:t>The table can be encoded by two precedence functions f and g that map terminal symbols to integers.</a:t>
            </a:r>
          </a:p>
          <a:p>
            <a:r>
              <a:rPr lang="en-US" altLang="en-US" dirty="0" smtClean="0"/>
              <a:t>For symbols a and b.</a:t>
            </a:r>
          </a:p>
          <a:p>
            <a:pPr>
              <a:buFontTx/>
              <a:buNone/>
            </a:pPr>
            <a:r>
              <a:rPr lang="en-US" altLang="en-US" dirty="0" smtClean="0"/>
              <a:t>		f(a) &lt; g(b) 	whenever  a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/>
              <a:t> b</a:t>
            </a:r>
          </a:p>
          <a:p>
            <a:pPr>
              <a:buFontTx/>
              <a:buNone/>
            </a:pPr>
            <a:r>
              <a:rPr lang="en-US" altLang="en-US" dirty="0" smtClean="0"/>
              <a:t>		f(a) = g(b) 	whenever  a </a:t>
            </a:r>
            <a:r>
              <a:rPr lang="en-IN" b="1" dirty="0" smtClean="0"/>
              <a:t>≐</a:t>
            </a:r>
            <a:r>
              <a:rPr lang="en-US" altLang="en-US" dirty="0" smtClean="0"/>
              <a:t> b</a:t>
            </a:r>
          </a:p>
          <a:p>
            <a:pPr>
              <a:buFontTx/>
              <a:buNone/>
            </a:pPr>
            <a:r>
              <a:rPr lang="en-US" altLang="en-US" dirty="0" smtClean="0"/>
              <a:t>		f(a) &gt; g(b)	whenever  a </a:t>
            </a:r>
            <a:r>
              <a:rPr lang="en-US" altLang="en-US" sz="2000" dirty="0" smtClean="0"/>
              <a:t> </a:t>
            </a:r>
            <a:r>
              <a:rPr lang="en-US" altLang="en-US" baseline="300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n-US" altLang="en-US" dirty="0" smtClean="0"/>
              <a:t>&gt;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Precedence Functions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52464" y="928670"/>
            <a:ext cx="1014419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precedence parsers use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precedence functions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map terminal symbols to integers.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for Constructing Precedence Functions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symbols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and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lang="en-US" sz="2400" kern="0" baseline="-25000" dirty="0" smtClean="0"/>
              <a:t>a</a:t>
            </a:r>
            <a:r>
              <a:rPr lang="en-US" sz="2400" kern="0" dirty="0" smtClean="0"/>
              <a:t> for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grammar terminal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$.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 the  created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symbols into as many groups as possible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/>
              <a:t>             </a:t>
            </a:r>
            <a:r>
              <a:rPr lang="en-US" sz="2400" kern="0" dirty="0" err="1" smtClean="0"/>
              <a:t>i</a:t>
            </a:r>
            <a:r>
              <a:rPr lang="en-US" sz="2400" kern="0" dirty="0" smtClean="0"/>
              <a:t>) if </a:t>
            </a:r>
            <a:r>
              <a:rPr lang="en-US" sz="2400" i="1" kern="0" dirty="0" smtClean="0"/>
              <a:t>a</a:t>
            </a:r>
            <a:r>
              <a:rPr lang="en-US" sz="2400" kern="0" dirty="0" smtClean="0"/>
              <a:t> </a:t>
            </a:r>
            <a:r>
              <a:rPr lang="en-IN" sz="2000" b="1" dirty="0" smtClean="0"/>
              <a:t>≐</a:t>
            </a:r>
            <a:r>
              <a:rPr lang="en-US" sz="2400" kern="0" dirty="0" smtClean="0"/>
              <a:t> </a:t>
            </a:r>
            <a:r>
              <a:rPr lang="en-US" sz="2400" i="1" kern="0" dirty="0" smtClean="0"/>
              <a:t>b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in the same group.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/>
              <a:t>             ii) if </a:t>
            </a:r>
            <a:r>
              <a:rPr lang="en-US" sz="2400" i="1" kern="0" dirty="0" smtClean="0"/>
              <a:t>a</a:t>
            </a:r>
            <a:r>
              <a:rPr lang="en-US" sz="2400" kern="0" dirty="0" smtClean="0"/>
              <a:t> </a:t>
            </a:r>
            <a:r>
              <a:rPr lang="en-IN" sz="2000" b="1" dirty="0" smtClean="0"/>
              <a:t>≐</a:t>
            </a:r>
            <a:r>
              <a:rPr lang="en-US" sz="2400" kern="0" dirty="0" smtClean="0"/>
              <a:t> </a:t>
            </a:r>
            <a:r>
              <a:rPr lang="en-US" sz="2400" i="1" kern="0" dirty="0" smtClean="0"/>
              <a:t>b and c</a:t>
            </a:r>
            <a:r>
              <a:rPr lang="en-US" sz="2400" kern="0" dirty="0" smtClean="0"/>
              <a:t> </a:t>
            </a:r>
            <a:r>
              <a:rPr lang="en-IN" sz="2000" b="1" dirty="0" smtClean="0"/>
              <a:t>≐</a:t>
            </a:r>
            <a:r>
              <a:rPr lang="en-US" sz="2400" kern="0" dirty="0" smtClean="0"/>
              <a:t> </a:t>
            </a:r>
            <a:r>
              <a:rPr lang="en-US" sz="2400" i="1" kern="0" dirty="0" smtClean="0"/>
              <a:t>b </a:t>
            </a:r>
            <a:r>
              <a:rPr lang="en-US" sz="2400" kern="0" dirty="0" smtClean="0"/>
              <a:t>then </a:t>
            </a:r>
            <a:r>
              <a:rPr lang="en-US" sz="2400" i="1" kern="0" dirty="0" err="1" smtClean="0"/>
              <a:t>f</a:t>
            </a:r>
            <a:r>
              <a:rPr lang="en-US" sz="2400" kern="0" baseline="-25000" dirty="0" err="1" smtClean="0"/>
              <a:t>a</a:t>
            </a:r>
            <a:r>
              <a:rPr lang="en-US" sz="2400" kern="0" dirty="0" smtClean="0"/>
              <a:t> and </a:t>
            </a:r>
            <a:r>
              <a:rPr lang="en-US" sz="2400" i="1" kern="0" dirty="0" err="1" smtClean="0"/>
              <a:t>f</a:t>
            </a:r>
            <a:r>
              <a:rPr lang="en-US" sz="2400" i="1" kern="0" baseline="-25000" dirty="0" err="1" smtClean="0"/>
              <a:t>c</a:t>
            </a:r>
            <a:r>
              <a:rPr lang="en-US" sz="2400" kern="0" dirty="0" smtClean="0"/>
              <a:t> must be in the same group.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 startAt="3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directed graph whose nodes are in the groups found in (2), 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/>
              <a:t> 	     </a:t>
            </a:r>
            <a:r>
              <a:rPr lang="en-US" sz="2400" kern="0" dirty="0" err="1" smtClean="0"/>
              <a:t>i</a:t>
            </a:r>
            <a:r>
              <a:rPr lang="en-US" sz="2400" kern="0" dirty="0" smtClean="0"/>
              <a:t>) if </a:t>
            </a:r>
            <a:r>
              <a:rPr lang="en-US" sz="2400" i="1" kern="0" dirty="0" smtClean="0"/>
              <a:t>a </a:t>
            </a:r>
            <a:r>
              <a:rPr lang="en-US" sz="2400" kern="0" dirty="0" smtClean="0"/>
              <a:t>·&gt; </a:t>
            </a:r>
            <a:r>
              <a:rPr lang="en-US" sz="2400" i="1" kern="0" dirty="0" smtClean="0"/>
              <a:t>b, </a:t>
            </a:r>
            <a:r>
              <a:rPr lang="en-US" sz="2400" kern="0" dirty="0" smtClean="0"/>
              <a:t>place an edge from the group of </a:t>
            </a:r>
            <a:r>
              <a:rPr lang="en-US" sz="2400" i="1" kern="0" dirty="0" err="1" smtClean="0"/>
              <a:t>f</a:t>
            </a:r>
            <a:r>
              <a:rPr lang="en-US" sz="2400" kern="0" baseline="-25000" dirty="0" err="1" smtClean="0"/>
              <a:t>a</a:t>
            </a:r>
            <a:r>
              <a:rPr lang="en-US" sz="2400" kern="0" dirty="0" smtClean="0"/>
              <a:t> to that of </a:t>
            </a:r>
            <a:r>
              <a:rPr lang="en-US" sz="2400" i="1" kern="0" dirty="0" err="1" smtClean="0"/>
              <a:t>g</a:t>
            </a:r>
            <a:r>
              <a:rPr lang="en-US" sz="2400" kern="0" baseline="-25000" dirty="0" err="1" smtClean="0"/>
              <a:t>b</a:t>
            </a:r>
            <a:r>
              <a:rPr lang="en-US" sz="2400" kern="0" dirty="0" smtClean="0"/>
              <a:t>.</a:t>
            </a: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 smtClean="0"/>
              <a:t>             ii)if   </a:t>
            </a:r>
            <a:r>
              <a:rPr lang="en-US" sz="2400" i="1" kern="0" dirty="0" smtClean="0"/>
              <a:t>a </a:t>
            </a:r>
            <a:r>
              <a:rPr lang="en-US" sz="2400" kern="0" dirty="0" smtClean="0"/>
              <a:t>&lt;· </a:t>
            </a:r>
            <a:r>
              <a:rPr lang="en-US" sz="2400" i="1" kern="0" dirty="0" smtClean="0"/>
              <a:t>b,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an edge from the </a:t>
            </a:r>
            <a:r>
              <a:rPr lang="en-US" sz="2400" kern="0" dirty="0" smtClean="0"/>
              <a:t>group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group of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constructed graph has a cycle then no precedence functions exist.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there are no cycles collect the length of the longest paths from the groups of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respectively.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23902" y="500043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 smtClean="0"/>
              <a:t>Consider the following grammar</a:t>
            </a:r>
          </a:p>
          <a:p>
            <a:pPr fontAlgn="base"/>
            <a:r>
              <a:rPr lang="en-IN" sz="2000" b="1" dirty="0" smtClean="0"/>
              <a:t>	E → E + E | E * E | id</a:t>
            </a:r>
          </a:p>
          <a:p>
            <a:pPr fontAlgn="base"/>
            <a:r>
              <a:rPr lang="en-IN" sz="2000" b="1" dirty="0" smtClean="0"/>
              <a:t>a)Construct Operator Precedence Parser.</a:t>
            </a:r>
          </a:p>
          <a:p>
            <a:pPr fontAlgn="base"/>
            <a:r>
              <a:rPr lang="en-IN" sz="2000" b="1" dirty="0" smtClean="0"/>
              <a:t>b)Find the Operator Precedence Functions.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Sol)</a:t>
            </a:r>
          </a:p>
          <a:p>
            <a:pPr fontAlgn="base"/>
            <a:endParaRPr lang="en-IN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We construct the operator precedence table: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 </a:t>
            </a:r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sz="2000" dirty="0" smtClean="0"/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 </a:t>
            </a:r>
            <a:endParaRPr lang="en-IN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95339" y="3214684"/>
          <a:ext cx="3929090" cy="2670496"/>
        </p:xfrm>
        <a:graphic>
          <a:graphicData uri="http://schemas.openxmlformats.org/drawingml/2006/table">
            <a:tbl>
              <a:tblPr/>
              <a:tblGrid>
                <a:gridCol w="656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16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 →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6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 ↓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 smtClean="0">
                          <a:solidFill>
                            <a:srgbClr val="30303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 smtClean="0">
                          <a:solidFill>
                            <a:srgbClr val="30303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309654" y="5917188"/>
            <a:ext cx="349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Operator Precedence relation Table</a:t>
            </a:r>
            <a:endParaRPr lang="en-IN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381752" y="1428736"/>
            <a:ext cx="4000528" cy="43562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200" b="0" i="0" u="none" strike="noStrike" cap="none" normalizeH="0" baseline="0" dirty="0" smtClean="0">
              <a:ln>
                <a:noFill/>
              </a:ln>
              <a:solidFill>
                <a:srgbClr val="303030"/>
              </a:solidFill>
              <a:effectLst/>
              <a:latin typeface="Arimo"/>
              <a:cs typeface="Arial" pitchFamily="34" charset="0"/>
            </a:endParaRPr>
          </a:p>
        </p:txBody>
      </p:sp>
      <p:pic>
        <p:nvPicPr>
          <p:cNvPr id="1029" name="Picture 5" descr="https://www.gatevidyalay.com/wp-content/uploads/2018/03/Operator-Precedence-Parsing-Graph-Representing-Precedence-Func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3322" y="1357298"/>
            <a:ext cx="3819525" cy="3686176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5953124" y="714356"/>
            <a:ext cx="6253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graph representing the precedence functions</a:t>
            </a:r>
            <a:r>
              <a:rPr lang="en-US" sz="2400" dirty="0" smtClean="0">
                <a:solidFill>
                  <a:srgbClr val="303030"/>
                </a:solidFill>
                <a:latin typeface="Arimo"/>
                <a:cs typeface="Arial" pitchFamily="34" charset="0"/>
              </a:rPr>
              <a:t>:</a:t>
            </a:r>
            <a:endParaRPr lang="en-IN" sz="2400" dirty="0"/>
          </a:p>
        </p:txBody>
      </p:sp>
      <p:sp>
        <p:nvSpPr>
          <p:cNvPr id="45" name="Rectangle 44"/>
          <p:cNvSpPr/>
          <p:nvPr/>
        </p:nvSpPr>
        <p:spPr>
          <a:xfrm>
            <a:off x="7024694" y="5214950"/>
            <a:ext cx="4357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Here, the longest paths are: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f</a:t>
            </a:r>
            <a:r>
              <a:rPr lang="en-US" sz="2400" baseline="-25000" dirty="0" smtClean="0"/>
              <a:t>id</a:t>
            </a:r>
            <a:r>
              <a:rPr lang="en-US" sz="2400" dirty="0" smtClean="0"/>
              <a:t>  → g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$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 smtClean="0"/>
              <a:t>g</a:t>
            </a:r>
            <a:r>
              <a:rPr lang="en-US" sz="2400" baseline="-25000" dirty="0" err="1" smtClean="0"/>
              <a:t>id</a:t>
            </a:r>
            <a:r>
              <a:rPr lang="en-US" sz="2400" dirty="0" smtClean="0"/>
              <a:t>  → f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66778" y="857232"/>
            <a:ext cx="50720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Here, the longest paths are: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f</a:t>
            </a:r>
            <a:r>
              <a:rPr lang="en-US" sz="2400" baseline="-25000" dirty="0" smtClean="0"/>
              <a:t>id</a:t>
            </a:r>
            <a:r>
              <a:rPr lang="en-US" sz="2400" dirty="0" smtClean="0"/>
              <a:t>  → g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$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aseline="-250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 smtClean="0"/>
              <a:t>g</a:t>
            </a:r>
            <a:r>
              <a:rPr lang="en-US" sz="2400" baseline="-25000" dirty="0" err="1" smtClean="0"/>
              <a:t>id</a:t>
            </a:r>
            <a:r>
              <a:rPr lang="en-US" sz="2400" dirty="0" smtClean="0"/>
              <a:t>  → f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*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g</a:t>
            </a:r>
            <a:r>
              <a:rPr lang="en-US" sz="2400" baseline="-25000" dirty="0" smtClean="0"/>
              <a:t>+</a:t>
            </a:r>
            <a:r>
              <a:rPr lang="en-US" sz="2400" dirty="0" smtClean="0"/>
              <a:t> → f</a:t>
            </a:r>
            <a:r>
              <a:rPr lang="en-US" sz="2400" baseline="-25000" dirty="0" smtClean="0"/>
              <a:t>$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3902" y="3714753"/>
          <a:ext cx="3795999" cy="2071701"/>
        </p:xfrm>
        <a:graphic>
          <a:graphicData uri="http://schemas.openxmlformats.org/drawingml/2006/table">
            <a:tbl>
              <a:tblPr/>
              <a:tblGrid>
                <a:gridCol w="68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567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id</a:t>
                      </a:r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+</a:t>
                      </a:r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*</a:t>
                      </a:r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$</a:t>
                      </a:r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IN" sz="24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67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g</a:t>
                      </a:r>
                      <a:endParaRPr lang="en-IN" sz="240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737" name="Rectangle 1"/>
          <p:cNvSpPr>
            <a:spLocks noChangeArrowheads="1"/>
          </p:cNvSpPr>
          <p:nvPr/>
        </p:nvSpPr>
        <p:spPr bwMode="auto">
          <a:xfrm>
            <a:off x="1166778" y="2952934"/>
            <a:ext cx="442915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The resulting precedence functions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596" y="5786454"/>
            <a:ext cx="25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Operator function table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67504" y="3071810"/>
          <a:ext cx="3929090" cy="2670496"/>
        </p:xfrm>
        <a:graphic>
          <a:graphicData uri="http://schemas.openxmlformats.org/drawingml/2006/table">
            <a:tbl>
              <a:tblPr/>
              <a:tblGrid>
                <a:gridCol w="656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816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 →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6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12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 ↓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 smtClean="0">
                          <a:solidFill>
                            <a:srgbClr val="30303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+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 dirty="0" smtClean="0">
                          <a:solidFill>
                            <a:srgbClr val="30303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&gt;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b="1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$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25"/>
                        </a:spcBef>
                        <a:spcAft>
                          <a:spcPts val="625"/>
                        </a:spcAft>
                      </a:pPr>
                      <a:r>
                        <a:rPr lang="en-IN" sz="2000" dirty="0">
                          <a:solidFill>
                            <a:srgbClr val="30303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9375" marR="79375" marT="63500" marB="635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7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80" y="152400"/>
            <a:ext cx="9372600" cy="914400"/>
          </a:xfrm>
        </p:spPr>
        <p:txBody>
          <a:bodyPr/>
          <a:lstStyle/>
          <a:p>
            <a:r>
              <a:rPr lang="en-US" altLang="en-US" dirty="0" smtClean="0"/>
              <a:t>How to Create Operator-Precedence Relations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770" y="1219200"/>
            <a:ext cx="6715172" cy="521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use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associativity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precedence relations among operators.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operator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higher precedence than operator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                          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and  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0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 operator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operator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equal precedence,                                              they are left-associative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and  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                                                                 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are right-associative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and  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0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For all operators O,                                                                                                        O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id,    id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O,    O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(,    (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O,    O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),    )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O,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000" kern="0" dirty="0" smtClean="0">
                <a:sym typeface="Wingdings" pitchFamily="2" charset="2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O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$,  and   $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O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4.     Also, let</a:t>
            </a:r>
          </a:p>
          <a:p>
            <a:pPr marL="457200" lvl="0" indent="-4572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(</a:t>
            </a:r>
            <a:r>
              <a:rPr lang="en-IN" sz="2000" b="1" dirty="0" smtClean="0"/>
              <a:t>≐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		$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	</a:t>
            </a:r>
            <a:r>
              <a:rPr kumimoji="0" lang="en-US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)</a:t>
            </a:r>
            <a:r>
              <a:rPr lang="en-US" altLang="en-US" sz="2000" kern="0" dirty="0" smtClean="0">
                <a:sym typeface="Wingdings" pitchFamily="2" charset="2"/>
              </a:rPr>
              <a:t>   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$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(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	$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id	</a:t>
            </a:r>
            <a:r>
              <a:rPr kumimoji="0" lang="en-US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   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$</a:t>
            </a:r>
            <a:r>
              <a:rPr lang="en-US" altLang="en-US" sz="2000" kern="0" dirty="0" smtClean="0">
                <a:sym typeface="Wingdings" pitchFamily="2" charset="2"/>
              </a:rPr>
              <a:t>    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 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)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	(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id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Group 129"/>
          <p:cNvGraphicFramePr>
            <a:graphicFrameLocks noGrp="1"/>
          </p:cNvGraphicFramePr>
          <p:nvPr/>
        </p:nvGraphicFramePr>
        <p:xfrm>
          <a:off x="6238876" y="1785958"/>
          <a:ext cx="5792780" cy="4572000"/>
        </p:xfrm>
        <a:graphic>
          <a:graphicData uri="http://schemas.openxmlformats.org/drawingml/2006/table">
            <a:tbl>
              <a:tblPr/>
              <a:tblGrid>
                <a:gridCol w="578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7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&lt;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25815" y="1285860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E </a:t>
            </a:r>
            <a:r>
              <a:rPr lang="en-US" altLang="en-US" b="1" dirty="0" smtClean="0">
                <a:sym typeface="Symbol" pitchFamily="18" charset="2"/>
              </a:rPr>
              <a:t> E+E  |  E-E  |  E*E  |  E/E  |  E^E  |  (E)  |  id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131E14-3561-4BFC-B698-DDB32A613D5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7" y="-1429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 Parsers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5274" y="571480"/>
            <a:ext cx="1007275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 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LR(k) parsing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left to right 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right-most	                 k look ahead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scanning 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derivation in reverse	(k is omitted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it is 1)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800" kern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lvl="0" defTabSz="91440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IN" altLang="en-US" sz="2000" kern="0" dirty="0" smtClean="0">
                <a:solidFill>
                  <a:srgbClr val="000000"/>
                </a:solidFill>
                <a:latin typeface="Times New Roman"/>
              </a:rPr>
              <a:t>L stands for scanning input from left-to-right</a:t>
            </a:r>
          </a:p>
          <a:p>
            <a:pPr lvl="0" defTabSz="91440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IN" altLang="en-US" sz="2000" kern="0" dirty="0" smtClean="0">
                <a:solidFill>
                  <a:srgbClr val="000000"/>
                </a:solidFill>
                <a:latin typeface="Times New Roman"/>
              </a:rPr>
              <a:t>R stands for the construction of right-most derivation in reverse and </a:t>
            </a:r>
          </a:p>
          <a:p>
            <a:pPr lvl="0" defTabSz="914400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IN" altLang="en-US" sz="2000" kern="0" dirty="0" smtClean="0">
                <a:solidFill>
                  <a:srgbClr val="000000"/>
                </a:solidFill>
                <a:latin typeface="Times New Roman"/>
              </a:rPr>
              <a:t>k denotes the number of look ahead symbols to make decisions.</a:t>
            </a:r>
            <a:endParaRPr lang="en-US" altLang="en-US" sz="1800" kern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457200" lvl="0" indent="-457200" defTabSz="914400">
              <a:buNone/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LR-Parsers</a:t>
            </a:r>
          </a:p>
          <a:p>
            <a:pPr marL="800100" lvl="1" indent="-342900" defTabSz="914400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covers wide range of grammars.</a:t>
            </a:r>
          </a:p>
          <a:p>
            <a:pPr marL="800100" lvl="1" indent="-342900" defTabSz="914400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SLR – Simple LR parser </a:t>
            </a:r>
          </a:p>
          <a:p>
            <a:pPr marL="800100" lvl="1" indent="-342900" defTabSz="914400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CLR – most general LR parser(Canonical LR)</a:t>
            </a:r>
          </a:p>
          <a:p>
            <a:pPr marL="800100" lvl="1" indent="-342900" defTabSz="914400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LALR – intermediate LR parser (Look Ahead LR parser)</a:t>
            </a:r>
          </a:p>
          <a:p>
            <a:pPr marL="800100" lvl="1" indent="-342900" defTabSz="914400"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SLR, CLR and LALR work same (</a:t>
            </a:r>
            <a:r>
              <a:rPr lang="en-US" altLang="en-US" sz="2000" kern="0" dirty="0" smtClean="0">
                <a:solidFill>
                  <a:srgbClr val="FF0000"/>
                </a:solidFill>
                <a:latin typeface="Times New Roman"/>
              </a:rPr>
              <a:t>they used the same algorithm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), only their </a:t>
            </a:r>
            <a:r>
              <a:rPr lang="en-US" altLang="en-US" sz="2000" kern="0" dirty="0" smtClean="0">
                <a:solidFill>
                  <a:srgbClr val="FF0000"/>
                </a:solidFill>
                <a:latin typeface="Times New Roman"/>
              </a:rPr>
              <a:t>parsing tables are different.</a:t>
            </a:r>
          </a:p>
          <a:p>
            <a:pPr marL="800100" lvl="1" indent="-342900" defTabSz="914400"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lvl="0" indent="-457200" defTabSz="914400"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2024034" y="1428736"/>
            <a:ext cx="6096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 flipV="1">
            <a:off x="2952728" y="1428736"/>
            <a:ext cx="642942" cy="6429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 flipV="1">
            <a:off x="3381356" y="1428736"/>
            <a:ext cx="2286016" cy="6429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17FC6D-4D3B-4DC5-A676-36787E9CC4FA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71463" y="26064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Bottom Up Parsing -- Example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09654" y="1214422"/>
            <a:ext cx="101823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    input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string: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aa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ab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</a:t>
            </a:r>
            <a:endParaRPr lang="en-US" altLang="en-US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 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|  a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 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| b			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Sol)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					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lang="en-US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aa</a:t>
            </a:r>
            <a:r>
              <a:rPr lang="en-US" altLang="en-US" kern="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			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 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</a:t>
            </a:r>
            <a:r>
              <a:rPr lang="en-US" altLang="en-US" kern="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aA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[A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a]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 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aA</a:t>
            </a:r>
            <a:r>
              <a:rPr lang="en-US" altLang="en-US" kern="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[A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aA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]</a:t>
            </a:r>
            <a:endParaRPr lang="en-US" altLang="en-US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  </a:t>
            </a:r>
            <a:r>
              <a:rPr lang="en-US" altLang="en-US" kern="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aABb</a:t>
            </a:r>
            <a:r>
              <a:rPr lang="en-US" altLang="en-US" kern="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[B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b]</a:t>
            </a:r>
            <a:endParaRPr lang="en-US" altLang="en-US" kern="0" dirty="0" smtClean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    S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          [S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aABb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]</a:t>
            </a:r>
            <a:endParaRPr lang="en-US" altLang="en-US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Thus the start symbol  S is obtained.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	String is accepted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77" y="1142984"/>
            <a:ext cx="4357717" cy="342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Right Most Derivation: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  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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82082" y="2928934"/>
            <a:ext cx="2558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Right Sentential Forms</a:t>
            </a:r>
            <a:endParaRPr lang="en-IN" sz="20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739074" y="2285992"/>
            <a:ext cx="107157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7636" y="2714620"/>
            <a:ext cx="1214446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10512" y="3143248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739074" y="3143248"/>
            <a:ext cx="114300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AB3544-74E6-4DBD-B3D6-D4D74251F557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7" y="-1429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Why LR Parsers?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3968" y="785794"/>
            <a:ext cx="9858444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LR parsing is attractive because:</a:t>
            </a:r>
          </a:p>
          <a:p>
            <a:pPr marL="342900" lvl="0" indent="-34290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Table driven</a:t>
            </a: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Can be constructed to recognize all programming language constructs</a:t>
            </a: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LR parsing is most general non-backtracking shift-reduce parsing, yet it is still efficient.</a:t>
            </a: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The class of grammars that can be parsed using LR methods is a proper superset of the class of grammars that can be parsed with predictive parsers.                                                    			LL(1)-Grammars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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LR(1)-Grammars</a:t>
            </a: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An LR-parser can detect a syntactic error as soon as it is possible to do so a left-to-right scan of the input.</a:t>
            </a:r>
          </a:p>
        </p:txBody>
      </p:sp>
    </p:spTree>
    <p:extLst>
      <p:ext uri="{BB962C8B-B14F-4D97-AF65-F5344CB8AC3E}">
        <p14:creationId xmlns:p14="http://schemas.microsoft.com/office/powerpoint/2010/main" val="18680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F7D932-72EF-40CB-B30E-75EEE4B6988F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523836" y="-1429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 Parsing Model</a:t>
            </a:r>
          </a:p>
        </p:txBody>
      </p:sp>
      <p:graphicFrame>
        <p:nvGraphicFramePr>
          <p:cNvPr id="8" name="Group 10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9172"/>
              </p:ext>
            </p:extLst>
          </p:nvPr>
        </p:nvGraphicFramePr>
        <p:xfrm>
          <a:off x="1531646" y="1724028"/>
          <a:ext cx="685801" cy="3603626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4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Group 1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11861"/>
              </p:ext>
            </p:extLst>
          </p:nvPr>
        </p:nvGraphicFramePr>
        <p:xfrm>
          <a:off x="3665241" y="3857628"/>
          <a:ext cx="4978400" cy="1127730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action </a:t>
                      </a: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goto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 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05" marB="4570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38516"/>
              </p:ext>
            </p:extLst>
          </p:nvPr>
        </p:nvGraphicFramePr>
        <p:xfrm>
          <a:off x="4351047" y="1952640"/>
          <a:ext cx="2921001" cy="1211263"/>
        </p:xfrm>
        <a:graphic>
          <a:graphicData uri="http://schemas.openxmlformats.org/drawingml/2006/table">
            <a:tbl>
              <a:tblPr/>
              <a:tblGrid>
                <a:gridCol w="2921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LR Parsing 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1121"/>
          <p:cNvSpPr txBox="1">
            <a:spLocks noChangeArrowheads="1"/>
          </p:cNvSpPr>
          <p:nvPr/>
        </p:nvSpPr>
        <p:spPr bwMode="auto">
          <a:xfrm>
            <a:off x="1379249" y="1266831"/>
            <a:ext cx="816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18" name="Text Box 1123"/>
          <p:cNvSpPr txBox="1">
            <a:spLocks noChangeArrowheads="1"/>
          </p:cNvSpPr>
          <p:nvPr/>
        </p:nvSpPr>
        <p:spPr bwMode="auto">
          <a:xfrm>
            <a:off x="8465848" y="2257439"/>
            <a:ext cx="970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19" name="Line 1124"/>
          <p:cNvSpPr>
            <a:spLocks noChangeShapeType="1"/>
          </p:cNvSpPr>
          <p:nvPr/>
        </p:nvSpPr>
        <p:spPr bwMode="auto">
          <a:xfrm flipH="1" flipV="1">
            <a:off x="2217440" y="2028828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125"/>
          <p:cNvSpPr>
            <a:spLocks noChangeShapeType="1"/>
          </p:cNvSpPr>
          <p:nvPr/>
        </p:nvSpPr>
        <p:spPr bwMode="auto">
          <a:xfrm flipH="1">
            <a:off x="4808240" y="3171828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126"/>
          <p:cNvSpPr>
            <a:spLocks noChangeShapeType="1"/>
          </p:cNvSpPr>
          <p:nvPr/>
        </p:nvSpPr>
        <p:spPr bwMode="auto">
          <a:xfrm>
            <a:off x="5722647" y="3171828"/>
            <a:ext cx="990601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127"/>
          <p:cNvSpPr>
            <a:spLocks noChangeShapeType="1"/>
          </p:cNvSpPr>
          <p:nvPr/>
        </p:nvSpPr>
        <p:spPr bwMode="auto">
          <a:xfrm flipV="1">
            <a:off x="5798841" y="126682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1128"/>
          <p:cNvSpPr>
            <a:spLocks noChangeShapeType="1"/>
          </p:cNvSpPr>
          <p:nvPr/>
        </p:nvSpPr>
        <p:spPr bwMode="auto">
          <a:xfrm>
            <a:off x="7322841" y="256222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1122"/>
          <p:cNvSpPr txBox="1">
            <a:spLocks noChangeArrowheads="1"/>
          </p:cNvSpPr>
          <p:nvPr/>
        </p:nvSpPr>
        <p:spPr bwMode="auto">
          <a:xfrm>
            <a:off x="5095868" y="5069176"/>
            <a:ext cx="1856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Parsing Table</a:t>
            </a:r>
            <a:endParaRPr lang="en-US" altLang="en-US" dirty="0"/>
          </a:p>
        </p:txBody>
      </p:sp>
      <p:graphicFrame>
        <p:nvGraphicFramePr>
          <p:cNvPr id="25" name="Group 1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11861"/>
              </p:ext>
            </p:extLst>
          </p:nvPr>
        </p:nvGraphicFramePr>
        <p:xfrm>
          <a:off x="4678370" y="642918"/>
          <a:ext cx="2489200" cy="640044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4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</a:rPr>
                        <a:t>Input buffer</a:t>
                      </a:r>
                      <a:endParaRPr kumimoji="0" lang="en-US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+mn-ea"/>
                        <a:cs typeface="+mn-cs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095340" y="5572140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LR parser consists of stack, input buffer, parsing table and output.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Parsing table consists of two parts: action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BA02D20-D940-43DA-A7AE-218EAB4ECBB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59495" y="1186381"/>
            <a:ext cx="937260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83431" y="-21433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 Parsing Algorithm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4034" y="500042"/>
            <a:ext cx="921550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set IP to the first symbol of w$;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repeat forever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Let s be the state on the top of the stack and a be the current input symbol.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if action[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s,a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= shift s′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begin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push a and then push s′ on top of the stack;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advance IP to the next input symbol;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if action[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s,a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= reduce A → β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then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	pop 2∗ | β | symbols from stack;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let s′ be the state now on top of the stack;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push A and then push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[s′, A] on top of the stack;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if action[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s,a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= accept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return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error() 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0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67042" y="-128606"/>
            <a:ext cx="550072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Parsing the string </a:t>
            </a:r>
          </a:p>
        </p:txBody>
      </p:sp>
      <p:graphicFrame>
        <p:nvGraphicFramePr>
          <p:cNvPr id="5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1441"/>
              </p:ext>
            </p:extLst>
          </p:nvPr>
        </p:nvGraphicFramePr>
        <p:xfrm>
          <a:off x="271326" y="1031652"/>
          <a:ext cx="5467484" cy="4754802"/>
        </p:xfrm>
        <a:graphic>
          <a:graphicData uri="http://schemas.openxmlformats.org/drawingml/2006/table">
            <a:tbl>
              <a:tblPr/>
              <a:tblGrid>
                <a:gridCol w="64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 Box 367"/>
          <p:cNvSpPr txBox="1">
            <a:spLocks noChangeArrowheads="1"/>
          </p:cNvSpPr>
          <p:nvPr/>
        </p:nvSpPr>
        <p:spPr bwMode="auto">
          <a:xfrm>
            <a:off x="1628648" y="603024"/>
            <a:ext cx="1529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Action Table</a:t>
            </a:r>
          </a:p>
        </p:txBody>
      </p:sp>
      <p:sp>
        <p:nvSpPr>
          <p:cNvPr id="7" name="Text Box 369"/>
          <p:cNvSpPr txBox="1">
            <a:spLocks noChangeArrowheads="1"/>
          </p:cNvSpPr>
          <p:nvPr/>
        </p:nvSpPr>
        <p:spPr bwMode="auto">
          <a:xfrm>
            <a:off x="4200416" y="603024"/>
            <a:ext cx="1345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Goto Table</a:t>
            </a:r>
          </a:p>
        </p:txBody>
      </p:sp>
      <p:sp>
        <p:nvSpPr>
          <p:cNvPr id="8" name="Text Box 370"/>
          <p:cNvSpPr txBox="1">
            <a:spLocks noChangeArrowheads="1"/>
          </p:cNvSpPr>
          <p:nvPr/>
        </p:nvSpPr>
        <p:spPr bwMode="auto">
          <a:xfrm>
            <a:off x="8524892" y="0"/>
            <a:ext cx="18646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1)   E  E+T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2)   E  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3)   T  T*F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4)   T  F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5)   F  (E)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6)   F  id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14365" y="2324128"/>
            <a:ext cx="7539749" cy="453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stack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action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</a:t>
            </a:r>
            <a:endParaRPr kumimoji="0" lang="en-US" altLang="en-US" sz="1800" b="1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0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	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action[0,id]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s5(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shift 5)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0id5		+id$	        	 action[5,+]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r6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reduce by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		  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0F3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+id$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	 action[3,+]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r4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		(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reduce by 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F)	 	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0T2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+id$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	 action[2,+]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r2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		+id$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      	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action[1,+]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s6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0E1+6		id$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	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action[6,id]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s5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0E1+6id5		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             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action[5,$]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r6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0E1+6F3		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      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action[3,$]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r4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0E1+6T9		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             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action[9,$]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r1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0E1		$		 action[1,$]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accept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4562" y="1857364"/>
            <a:ext cx="182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String : 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/>
              </a:rPr>
              <a:t>id+id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CF6757-EE2A-4DFE-970D-7B7AA4289D02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0050" y="285728"/>
            <a:ext cx="2430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SLR Parsing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66778" y="1571612"/>
            <a:ext cx="9372600" cy="38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Construction of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canonical set of LR(0) items.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Construction of SLR Parsing Table.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Parsing the input string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39619-B8AE-41D2-ABEB-193B161AA67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26064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LR(0) Item (or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Item)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1327448"/>
            <a:ext cx="9969781" cy="474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LR(0) item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a grammar G is a production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with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dot at some position of the right side.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Ex:	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XYZ	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LR(0) Items:	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XYZ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(four different possibility)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 	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YZ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XY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Z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 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XYZ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ts val="24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6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The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production A 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/>
              </a:rPr>
              <a:t> generates only one item i.e.,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</a:t>
            </a:r>
            <a:r>
              <a:rPr lang="en-US" altLang="en-US" sz="66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endParaRPr lang="en-US" altLang="en-US" sz="2000" b="1" kern="0" baseline="3000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0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BEC689-55E6-497F-A145-B7CB91D9D3B2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26064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Construction of  LR(0) Items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1327448"/>
            <a:ext cx="9372601" cy="474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To construct LR(0) items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we have to define: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-Augmented Grammar(G’)</a:t>
            </a:r>
          </a:p>
          <a:p>
            <a:pPr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-Closure </a:t>
            </a:r>
          </a:p>
          <a:p>
            <a:pPr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-Goto</a:t>
            </a:r>
          </a:p>
          <a:p>
            <a:pPr lvl="0"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216" y="4572008"/>
            <a:ext cx="10501386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Augmented Grammar(G’)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: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If G is a grammar with start symbol S, then G’ is G with a new production rule S’S where S’ is the new starting symbol.</a:t>
            </a:r>
          </a:p>
        </p:txBody>
      </p:sp>
    </p:spTree>
    <p:extLst>
      <p:ext uri="{BB962C8B-B14F-4D97-AF65-F5344CB8AC3E}">
        <p14:creationId xmlns:p14="http://schemas.microsoft.com/office/powerpoint/2010/main" val="22140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8F0116-0055-4FD2-86E2-0906FD16E64F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260648"/>
            <a:ext cx="396898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214290"/>
            <a:ext cx="10612723" cy="614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just" defTabSz="914400">
              <a:buNone/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Closure Operation: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</a:t>
            </a: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I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is a set of items for a grammar G, then  </a:t>
            </a: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closure(I)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is constructed from I by the following rules: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00100" marR="0" lvl="1" indent="-342900" algn="just" defTabSz="914400" rtl="0" eaLnBrk="0" fontAlgn="base" latinLnBrk="0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Add every item in I to closure(I).</a:t>
            </a:r>
          </a:p>
          <a:p>
            <a:pPr marL="800100" marR="0" lvl="1" indent="-342900" algn="just" defTabSz="914400" rtl="0" eaLnBrk="0" fontAlgn="base" latinLnBrk="0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If 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 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B  is in closure(I)  and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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is a production rule of G;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   </a:t>
            </a:r>
          </a:p>
          <a:p>
            <a:pPr marL="800100" marR="0" lvl="1" indent="-342900" algn="just" defTabSz="914400" rtl="0" eaLnBrk="0" fontAlgn="base" latinLnBrk="0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then add 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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 to closure(I). Apply this rule until no more new items can be added to closure(I).</a:t>
            </a:r>
          </a:p>
          <a:p>
            <a:pPr marL="800100" marR="0" lvl="1" indent="-342900" algn="just" defTabSz="914400" rtl="0" eaLnBrk="0" fontAlgn="base" latinLnBrk="0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defTabSz="914400">
              <a:lnSpc>
                <a:spcPct val="90000"/>
              </a:lnSpc>
              <a:buNone/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Goto Operation: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If I is a set of  items and X is a grammar symbol (terminal or non-terminal), then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</a:rPr>
              <a:t>goto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(I,X) is defined as follows:</a:t>
            </a:r>
          </a:p>
          <a:p>
            <a:pPr lvl="1" defTabSz="914400">
              <a:lnSpc>
                <a:spcPts val="2800"/>
              </a:lnSpc>
              <a:spcBef>
                <a:spcPts val="600"/>
              </a:spcBef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If  A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</a:t>
            </a:r>
            <a:r>
              <a:rPr lang="en-US" altLang="en-US" sz="66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X  in I                                                                           				then 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goto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(I,X) is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closure({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X</a:t>
            </a:r>
            <a:r>
              <a:rPr lang="en-US" altLang="en-US" sz="66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})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</a:t>
            </a:r>
            <a:endParaRPr lang="en-US" altLang="en-US" sz="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lvl="1" defTabSz="914400">
              <a:lnSpc>
                <a:spcPts val="1000"/>
              </a:lnSpc>
              <a:spcBef>
                <a:spcPts val="200"/>
              </a:spcBef>
              <a:buNone/>
              <a:defRPr/>
            </a:pPr>
            <a:endParaRPr lang="en-US" altLang="en-US" sz="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buNone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800100" marR="0" lvl="1" indent="-342900" algn="just" defTabSz="914400" rtl="0" eaLnBrk="0" fontAlgn="base" latinLnBrk="0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2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BC5C409-BBC1-450D-8FFB-447E7F9FE90C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3431" y="136705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Construction of 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  <a:sym typeface="Symbol" panose="05050102010706020507" pitchFamily="18" charset="2"/>
              </a:rPr>
              <a:t>The Canonical LR(0) Collection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5340" y="1071546"/>
            <a:ext cx="937260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Algorithm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Items(G’)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begin</a:t>
            </a:r>
          </a:p>
          <a:p>
            <a:pPr marL="742950" marR="0" lvl="1" indent="-28575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=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{ closure({S’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S}) }</a:t>
            </a:r>
          </a:p>
          <a:p>
            <a:pPr marL="742950" marR="0" lvl="1" indent="-28575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repeat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for each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set of items I in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and for each grammar symbol X</a:t>
            </a:r>
          </a:p>
          <a:p>
            <a:pPr marL="1600200" marR="0" lvl="3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uch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that if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(I,X) is not empty and not in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</a:p>
          <a:p>
            <a:pPr marL="2057400" marR="0" lvl="4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hen add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(I,X) to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</a:p>
          <a:p>
            <a:pPr lvl="0" defTabSz="914400">
              <a:buNone/>
              <a:defRPr/>
            </a:pPr>
            <a:r>
              <a:rPr lang="en-US" altLang="en-US" sz="2000" b="1" i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  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until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no more sets of items can be added to C.</a:t>
            </a:r>
          </a:p>
          <a:p>
            <a:pPr lvl="0" defTabSz="914400">
              <a:buNone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8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36E9D2E-98D0-45C4-89B9-8F002D81EB90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8072494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Construct SLR Parsing Table for the following grammar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E+T  |  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(E) | id 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Sol)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1)   E  E+T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2)   E  T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3)   T  T*F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4)   T  F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5)   F  (E)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6)   F  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214290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B6A99A-5A88-4FB5-9708-4BF50F5AECF4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66778" y="357166"/>
            <a:ext cx="9372601" cy="66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defTabSz="914400"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Handle and Handle Pruning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66778" y="1428736"/>
            <a:ext cx="10468707" cy="36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914400">
              <a:lnSpc>
                <a:spcPct val="90000"/>
              </a:lnSpc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H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andle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substring of the string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that matches the right side of a production rule.</a:t>
            </a:r>
          </a:p>
          <a:p>
            <a:pPr defTabSz="914400">
              <a:lnSpc>
                <a:spcPct val="900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                -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But not every substring matches the right side of a production rule is handle</a:t>
            </a:r>
          </a:p>
          <a:p>
            <a:pPr defTabSz="914400">
              <a:lnSpc>
                <a:spcPct val="90000"/>
              </a:lnSpc>
              <a:buNone/>
              <a:defRPr/>
            </a:pPr>
            <a:endParaRPr lang="en-US" altLang="en-US" sz="1800" kern="0" dirty="0" smtClean="0">
              <a:solidFill>
                <a:srgbClr val="000000"/>
              </a:solidFill>
              <a:latin typeface="Times New Roman"/>
            </a:endParaRPr>
          </a:p>
          <a:p>
            <a:pPr defTabSz="914400">
              <a:lnSpc>
                <a:spcPct val="90000"/>
              </a:lnSpc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Handle Pruning 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is reducing the handle with non-terminal of the left side of the production.</a:t>
            </a:r>
            <a:r>
              <a:rPr lang="en-US" altLang="en-US" sz="12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A right-most derivation in reverse can be obtained by handle-pruning.</a:t>
            </a:r>
          </a:p>
          <a:p>
            <a:pPr defTabSz="914400">
              <a:lnSpc>
                <a:spcPct val="90000"/>
              </a:lnSpc>
              <a:defRPr/>
            </a:pP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5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3AF7CC-4B07-4690-AAFC-54E70CAAC76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5521584" y="571480"/>
            <a:ext cx="6670416" cy="62847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Construction of LR(0) Items:</a:t>
            </a:r>
            <a:endParaRPr lang="en-US" altLang="en-US" sz="2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Initially to get the first set of Item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000" b="1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apply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closure{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E’  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}   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E’  .E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E  .E+T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E  .T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  .T*F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  .F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F  .(E)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F  .id 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get the next items, apply </a:t>
            </a:r>
            <a:r>
              <a:rPr lang="en-US" altLang="en-US" sz="20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,X)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for various values of X.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,T)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,F)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,( 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,id)</a:t>
            </a:r>
            <a:endParaRPr lang="en-US" altLang="en-US" sz="2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667768" y="2143116"/>
            <a:ext cx="966077" cy="2357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562407" y="3071810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0</a:t>
            </a:r>
            <a:endParaRPr lang="en-IN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714356"/>
            <a:ext cx="3150221" cy="4167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Augmented Grammar(G’)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E’  E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E  E+T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E  T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T  T*F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T  F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F  (E)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F  id  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3AF7CC-4B07-4690-AAFC-54E70CAAC76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463341" y="549288"/>
            <a:ext cx="5632659" cy="601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,E)=closure   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E’  E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E.+T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=  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.+T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,T)=closure  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T.</a:t>
            </a: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T.*F</a:t>
            </a: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=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 T.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 T.*F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,F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)=closure{T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F.}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=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 F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= 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2400" b="1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2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495600" y="3861048"/>
            <a:ext cx="966077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31704" y="1844824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endParaRPr lang="en-IN" sz="2800" dirty="0"/>
          </a:p>
        </p:txBody>
      </p:sp>
      <p:sp>
        <p:nvSpPr>
          <p:cNvPr id="9" name="Right Brace 8"/>
          <p:cNvSpPr/>
          <p:nvPr/>
        </p:nvSpPr>
        <p:spPr>
          <a:xfrm>
            <a:off x="3359696" y="374010"/>
            <a:ext cx="966077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Brace 12"/>
          <p:cNvSpPr/>
          <p:nvPr/>
        </p:nvSpPr>
        <p:spPr>
          <a:xfrm>
            <a:off x="2423592" y="385889"/>
            <a:ext cx="360040" cy="985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3287688" y="2780928"/>
            <a:ext cx="966077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2351584" y="2792807"/>
            <a:ext cx="360040" cy="985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567608" y="1628800"/>
            <a:ext cx="966077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431704" y="3985900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7344816" y="567029"/>
            <a:ext cx="3998977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,(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 closure{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(.E)}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 (.E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E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.E+T</a:t>
            </a: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E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.T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T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.T*F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T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.F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F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.(E)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F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.id 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,id)=closure{F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id.}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=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 id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2000" kern="0" dirty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9336360" y="908720"/>
            <a:ext cx="1512169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776520" y="1988840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5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961AB8-02DF-45DD-8927-071AAF09F16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116632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Transition Diagram (DFA) of Goto Function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46" y="857232"/>
            <a:ext cx="72771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596198" y="3078135"/>
            <a:ext cx="478634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Thus the collection of  items C={ 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0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,…..I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11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}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The states are 0 to 11.</a:t>
            </a:r>
          </a:p>
        </p:txBody>
      </p:sp>
    </p:spTree>
    <p:extLst>
      <p:ext uri="{BB962C8B-B14F-4D97-AF65-F5344CB8AC3E}">
        <p14:creationId xmlns:p14="http://schemas.microsoft.com/office/powerpoint/2010/main" val="37455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FC5AE65-B6BE-48DB-9980-4F1EBF31FB51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122851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Constructing SLR Parsing Table </a:t>
            </a:r>
            <a:b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</a:b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1189651"/>
            <a:ext cx="982690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0" indent="-457200" defTabSz="914400">
              <a:lnSpc>
                <a:spcPct val="90000"/>
              </a:lnSpc>
              <a:buFontTx/>
              <a:buAutoNum type="arabicPeriod"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Construct the canonical collection of sets of LR(0) items  for G’.    	C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=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{I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,.....,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  <a:p>
            <a:pPr marL="457200" lvl="0" indent="-457200" defTabSz="914400">
              <a:lnSpc>
                <a:spcPct val="90000"/>
              </a:lnSpc>
              <a:buFontTx/>
              <a:buAutoNum type="arabicPeriod"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Create the parsing action table as follows</a:t>
            </a:r>
          </a:p>
          <a:p>
            <a:pPr marL="800100" lvl="1" indent="-342900" defTabSz="914400">
              <a:lnSpc>
                <a:spcPct val="90000"/>
              </a:lnSpc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.a 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is in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and goto(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)=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j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shift j </a:t>
            </a:r>
            <a:r>
              <a:rPr kumimoji="0" lang="en-US" alt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where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a is a terminal.</a:t>
            </a: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.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is in 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reduce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for all a in FOLLOW(A).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S’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S.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is in 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,$]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accept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Create the parsing goto table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for all non-terminals A,  if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)=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j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then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]=j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All entries not defined by (2) and (3) are errors.</a:t>
            </a:r>
          </a:p>
        </p:txBody>
      </p:sp>
    </p:spTree>
    <p:extLst>
      <p:ext uri="{BB962C8B-B14F-4D97-AF65-F5344CB8AC3E}">
        <p14:creationId xmlns:p14="http://schemas.microsoft.com/office/powerpoint/2010/main" val="40552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0788AE-EF09-4BC0-ACD6-F03B296239E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0999" y="1524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 Parsing Table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9395"/>
              </p:ext>
            </p:extLst>
          </p:nvPr>
        </p:nvGraphicFramePr>
        <p:xfrm>
          <a:off x="2452662" y="1340768"/>
          <a:ext cx="5605159" cy="4754802"/>
        </p:xfrm>
        <a:graphic>
          <a:graphicData uri="http://schemas.openxmlformats.org/drawingml/2006/table">
            <a:tbl>
              <a:tblPr/>
              <a:tblGrid>
                <a:gridCol w="68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 Box 173"/>
          <p:cNvSpPr txBox="1">
            <a:spLocks noChangeArrowheads="1"/>
          </p:cNvSpPr>
          <p:nvPr/>
        </p:nvSpPr>
        <p:spPr bwMode="auto">
          <a:xfrm>
            <a:off x="3900462" y="883579"/>
            <a:ext cx="1797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Action Table</a:t>
            </a:r>
          </a:p>
        </p:txBody>
      </p:sp>
      <p:sp>
        <p:nvSpPr>
          <p:cNvPr id="8" name="Text Box 174"/>
          <p:cNvSpPr txBox="1">
            <a:spLocks noChangeArrowheads="1"/>
          </p:cNvSpPr>
          <p:nvPr/>
        </p:nvSpPr>
        <p:spPr bwMode="auto">
          <a:xfrm>
            <a:off x="6643662" y="883579"/>
            <a:ext cx="1576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Goto Table</a:t>
            </a:r>
          </a:p>
        </p:txBody>
      </p:sp>
    </p:spTree>
    <p:extLst>
      <p:ext uri="{BB962C8B-B14F-4D97-AF65-F5344CB8AC3E}">
        <p14:creationId xmlns:p14="http://schemas.microsoft.com/office/powerpoint/2010/main" val="33171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4D4042-9760-4AC3-8658-66B45225B53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309654" y="708625"/>
            <a:ext cx="9572692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1)Construct  SLR (or LR(0))  Parsing Table for the following grammar</a:t>
            </a:r>
          </a:p>
          <a:p>
            <a:pPr>
              <a:spcBef>
                <a:spcPct val="20000"/>
              </a:spcBef>
            </a:pPr>
            <a:r>
              <a:rPr lang="en-IN" sz="2400" dirty="0" smtClean="0"/>
              <a:t>			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 E+T  |  T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T  TF  |  F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F  F* | a | b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2)Construct SLR Parsing Table for the following grammar</a:t>
            </a:r>
          </a:p>
          <a:p>
            <a:pPr>
              <a:buNone/>
            </a:pPr>
            <a:r>
              <a:rPr lang="en-IN" sz="2400" dirty="0" smtClean="0"/>
              <a:t>							 S → </a:t>
            </a:r>
            <a:r>
              <a:rPr lang="en-IN" sz="2400" dirty="0" err="1" smtClean="0"/>
              <a:t>AaAb</a:t>
            </a:r>
            <a:r>
              <a:rPr lang="en-IN" sz="2400" dirty="0" smtClean="0"/>
              <a:t> |</a:t>
            </a:r>
            <a:r>
              <a:rPr lang="en-IN" sz="2400" dirty="0" err="1" smtClean="0"/>
              <a:t>BbBa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					A → ∈</a:t>
            </a:r>
          </a:p>
          <a:p>
            <a:pPr>
              <a:buNone/>
            </a:pPr>
            <a:r>
              <a:rPr lang="en-IN" sz="2400" dirty="0" smtClean="0"/>
              <a:t>							B → ∈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142852"/>
            <a:ext cx="2143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8175CC-8404-4CE4-B0BC-CFA0D7B2B69D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0999" y="1524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 Parsing Table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9395"/>
              </p:ext>
            </p:extLst>
          </p:nvPr>
        </p:nvGraphicFramePr>
        <p:xfrm>
          <a:off x="3543638" y="1340768"/>
          <a:ext cx="5838509" cy="4659996"/>
        </p:xfrm>
        <a:graphic>
          <a:graphicData uri="http://schemas.openxmlformats.org/drawingml/2006/table">
            <a:tbl>
              <a:tblPr/>
              <a:tblGrid>
                <a:gridCol w="7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73"/>
          <p:cNvSpPr txBox="1">
            <a:spLocks noChangeArrowheads="1"/>
          </p:cNvSpPr>
          <p:nvPr/>
        </p:nvSpPr>
        <p:spPr bwMode="auto">
          <a:xfrm>
            <a:off x="5375443" y="883579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74"/>
          <p:cNvSpPr txBox="1">
            <a:spLocks noChangeArrowheads="1"/>
          </p:cNvSpPr>
          <p:nvPr/>
        </p:nvSpPr>
        <p:spPr bwMode="auto">
          <a:xfrm>
            <a:off x="8079354" y="883579"/>
            <a:ext cx="731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084" y="1000108"/>
            <a:ext cx="2714644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 E+T  |  T	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TF  |  F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F* | a | b </a:t>
            </a:r>
          </a:p>
        </p:txBody>
      </p:sp>
    </p:spTree>
    <p:extLst>
      <p:ext uri="{BB962C8B-B14F-4D97-AF65-F5344CB8AC3E}">
        <p14:creationId xmlns:p14="http://schemas.microsoft.com/office/powerpoint/2010/main" val="331717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63CBE6-EA00-4F8E-8D36-854027DF823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0999" y="1524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 Parsing Table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9395"/>
              </p:ext>
            </p:extLst>
          </p:nvPr>
        </p:nvGraphicFramePr>
        <p:xfrm>
          <a:off x="4543770" y="1340768"/>
          <a:ext cx="5909949" cy="4731441"/>
        </p:xfrm>
        <a:graphic>
          <a:graphicData uri="http://schemas.openxmlformats.org/drawingml/2006/table">
            <a:tbl>
              <a:tblPr/>
              <a:tblGrid>
                <a:gridCol w="10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r3/r4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r3/r4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73"/>
          <p:cNvSpPr txBox="1">
            <a:spLocks noChangeArrowheads="1"/>
          </p:cNvSpPr>
          <p:nvPr/>
        </p:nvSpPr>
        <p:spPr bwMode="auto">
          <a:xfrm>
            <a:off x="6304137" y="883579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74"/>
          <p:cNvSpPr txBox="1">
            <a:spLocks noChangeArrowheads="1"/>
          </p:cNvSpPr>
          <p:nvPr/>
        </p:nvSpPr>
        <p:spPr bwMode="auto">
          <a:xfrm>
            <a:off x="8865172" y="883579"/>
            <a:ext cx="731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646" y="1285860"/>
            <a:ext cx="285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 smtClean="0"/>
              <a:t> S → </a:t>
            </a:r>
            <a:r>
              <a:rPr lang="en-IN" sz="2800" dirty="0" err="1" smtClean="0"/>
              <a:t>AaAb</a:t>
            </a:r>
            <a:r>
              <a:rPr lang="en-IN" sz="2800" dirty="0" smtClean="0"/>
              <a:t> |</a:t>
            </a:r>
            <a:r>
              <a:rPr lang="en-IN" sz="2800" dirty="0" err="1" smtClean="0"/>
              <a:t>BbBa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A → ∈</a:t>
            </a:r>
          </a:p>
          <a:p>
            <a:pPr>
              <a:buNone/>
            </a:pPr>
            <a:r>
              <a:rPr lang="en-IN" sz="2800" dirty="0" smtClean="0"/>
              <a:t>B → ∈</a:t>
            </a:r>
          </a:p>
        </p:txBody>
      </p:sp>
    </p:spTree>
    <p:extLst>
      <p:ext uri="{BB962C8B-B14F-4D97-AF65-F5344CB8AC3E}">
        <p14:creationId xmlns:p14="http://schemas.microsoft.com/office/powerpoint/2010/main" val="331717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FF1BD47-1BFD-4431-AD40-567E91F7F25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0050" y="285728"/>
            <a:ext cx="2499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CLR Parsing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66778" y="1571612"/>
            <a:ext cx="9372600" cy="38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Construction of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canonical set of LR(1) items.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Construction of </a:t>
            </a:r>
            <a:r>
              <a:rPr lang="en-US" altLang="en-US" sz="36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C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LR Parsing Table.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Parsing the input string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63B383-4F8C-4E22-B143-24589F84763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-71462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LR(1) Item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785794"/>
            <a:ext cx="9969781" cy="55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914400"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The general form of  LR(1) item is:  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.,a	where a is the look-head of the LR(1) item.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	Here1 refers to the length of the second component</a:t>
            </a:r>
          </a:p>
          <a:p>
            <a:pPr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lvl="0" defTabSz="914400">
              <a:lnSpc>
                <a:spcPts val="2800"/>
              </a:lnSpc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A set of LR(1) items containing the following items </a:t>
            </a:r>
          </a:p>
          <a:p>
            <a:pPr lvl="0" defTabSz="914400">
              <a:lnSpc>
                <a:spcPts val="28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	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</a:t>
            </a:r>
            <a:r>
              <a:rPr lang="en-US" altLang="en-US" sz="4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,a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</a:p>
          <a:p>
            <a:pPr lvl="0" defTabSz="914400">
              <a:lnSpc>
                <a:spcPts val="2800"/>
              </a:lnSpc>
              <a:buNone/>
              <a:defRPr/>
            </a:pP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        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... 					   </a:t>
            </a:r>
          </a:p>
          <a:p>
            <a:pPr lvl="0" defTabSz="914400">
              <a:lnSpc>
                <a:spcPts val="28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		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</a:t>
            </a:r>
            <a:r>
              <a:rPr lang="en-US" altLang="en-US" sz="4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,a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n</a:t>
            </a:r>
          </a:p>
          <a:p>
            <a:pPr lvl="0" defTabSz="914400">
              <a:lnSpc>
                <a:spcPts val="28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can be written as</a:t>
            </a:r>
          </a:p>
          <a:p>
            <a:pPr lvl="0" defTabSz="914400">
              <a:lnSpc>
                <a:spcPts val="28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</a:t>
            </a:r>
            <a:r>
              <a:rPr lang="en-US" altLang="en-US" sz="4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,a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/a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/.../a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n</a:t>
            </a:r>
          </a:p>
          <a:p>
            <a:pPr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lvl="0" defTabSz="914400">
              <a:buNone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0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C7366E-1BF1-4117-A148-E1F857DB3D20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99457" y="18864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99457" y="1255440"/>
            <a:ext cx="889707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E+T  | T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T*F  | F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(E)  |  id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Right-Most Sentential Form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Reducing Production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+id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+id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F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+id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E+</a:t>
            </a:r>
            <a:r>
              <a:rPr kumimoji="0" lang="en-US" altLang="en-US" sz="20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E+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F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E+T*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E+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T*F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T*F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E+T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	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E+T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Handles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are red and underlined in the right-sentential forms.</a:t>
            </a:r>
            <a:endParaRPr kumimoji="0" lang="en-US" altLang="en-US" sz="20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7636" y="1000108"/>
            <a:ext cx="4214842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Right-Most Derivation of   </a:t>
            </a:r>
            <a:r>
              <a:rPr lang="en-US" altLang="en-US" b="1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id+id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  E+T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E+T*F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E+T*id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E+F*id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b="1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E+id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b="1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T+id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b="1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F+id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b="1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id+id</a:t>
            </a: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85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AEC00E-C617-4EAB-B1F7-D92FD74BE948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-1429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Construction of LR(1) Items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1327448"/>
            <a:ext cx="9372601" cy="474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914400">
              <a:buNone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150" y="500042"/>
            <a:ext cx="11144328" cy="552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Augmented Grammar(G’)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: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If G is a grammar with start symbol S, then G’ is G with a new production rule S’S where S’ is the new starting symbol.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457200" indent="-457200" algn="just" defTabSz="914400">
              <a:buNone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Closure Operation:</a:t>
            </a:r>
          </a:p>
          <a:p>
            <a:pPr marL="457200" lvl="0" indent="-45720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en-US" sz="2400" b="1" i="1" kern="0" dirty="0" smtClean="0">
                <a:solidFill>
                  <a:srgbClr val="000000"/>
                </a:solidFill>
                <a:latin typeface="Times New Roman"/>
              </a:rPr>
              <a:t>closure(I)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  is constructed from I by the following rules:</a:t>
            </a:r>
          </a:p>
          <a:p>
            <a:pPr marL="800100" lvl="1" indent="-342900" algn="just" defTabSz="914400" eaLnBrk="0" fontAlgn="base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Add every item in I to closure(I).</a:t>
            </a:r>
          </a:p>
          <a:p>
            <a:pPr marL="800100" lvl="1" indent="-342900" algn="just" defTabSz="914400" eaLnBrk="0" fontAlgn="base" hangingPunct="0">
              <a:lnSpc>
                <a:spcPts val="2800"/>
              </a:lnSpc>
              <a:spcBef>
                <a:spcPts val="4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If A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.B,a  is in closure(I)  and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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 is a production rule of G;    </a:t>
            </a:r>
          </a:p>
          <a:p>
            <a:pPr marL="800100" lvl="1" indent="-342900" algn="just" defTabSz="914400">
              <a:lnSpc>
                <a:spcPts val="2800"/>
              </a:lnSpc>
              <a:spcBef>
                <a:spcPts val="400"/>
              </a:spcBef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then add B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.,b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  to closure(I). Here b=FIRST(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a)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. Apply this rule until no more new items can be added to closure(I).</a:t>
            </a:r>
          </a:p>
          <a:p>
            <a:pPr marL="800100" lvl="1" indent="-342900" algn="just" defTabSz="914400">
              <a:lnSpc>
                <a:spcPts val="2800"/>
              </a:lnSpc>
              <a:spcBef>
                <a:spcPts val="400"/>
              </a:spcBef>
              <a:buNone/>
              <a:defRPr/>
            </a:pPr>
            <a:endParaRPr lang="en-US" altLang="en-US" sz="2400" b="1" kern="0" dirty="0" smtClean="0">
              <a:solidFill>
                <a:srgbClr val="000000"/>
              </a:solidFill>
              <a:latin typeface="Times New Roman"/>
            </a:endParaRPr>
          </a:p>
          <a:p>
            <a:pPr defTabSz="914400">
              <a:lnSpc>
                <a:spcPct val="90000"/>
              </a:lnSpc>
              <a:buNone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Goto Operation: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		If  A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.X,a  is in I                                                                           				then 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goto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(I,X) is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closure({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X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.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,a})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0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B90E0D-7AD0-4CA4-9DDA-233DE2D9335C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5340" y="1071546"/>
            <a:ext cx="937260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Algorithm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Items(G’)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begin</a:t>
            </a:r>
          </a:p>
          <a:p>
            <a:pPr marL="742950" marR="0" lvl="1" indent="-28575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=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{ closure({S’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</a:t>
            </a:r>
            <a:r>
              <a:rPr kumimoji="0" lang="en-US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S,$}) }</a:t>
            </a:r>
          </a:p>
          <a:p>
            <a:pPr marL="742950" marR="0" lvl="1" indent="-28575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repeat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for each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set of items I in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and for each grammar symbol X</a:t>
            </a:r>
          </a:p>
          <a:p>
            <a:pPr marL="1600200" marR="0" lvl="3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</a:t>
            </a:r>
            <a:r>
              <a:rPr kumimoji="0" lang="en-US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uch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that if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(I,X) is not empty and not in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</a:p>
          <a:p>
            <a:pPr marL="2057400" marR="0" lvl="4" indent="-228600" algn="l" defTabSz="914400" rtl="0" eaLnBrk="0" fontAlgn="base" latinLnBrk="0" hangingPunct="0">
              <a:lnSpc>
                <a:spcPts val="26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hen add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(I,X) to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C</a:t>
            </a:r>
          </a:p>
          <a:p>
            <a:pPr lvl="0" defTabSz="914400">
              <a:buNone/>
              <a:defRPr/>
            </a:pPr>
            <a:r>
              <a:rPr lang="en-US" altLang="en-US" sz="2000" b="1" i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  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until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no more sets of LR(1) items can be added to C.</a:t>
            </a:r>
          </a:p>
          <a:p>
            <a:pPr lvl="0" defTabSz="914400">
              <a:buNone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end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9654" y="21429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Construction of 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  <a:sym typeface="Symbol" panose="05050102010706020507" pitchFamily="18" charset="2"/>
              </a:rPr>
              <a:t>The Canonical LR(1) Collection</a:t>
            </a:r>
          </a:p>
        </p:txBody>
      </p:sp>
    </p:spTree>
    <p:extLst>
      <p:ext uri="{BB962C8B-B14F-4D97-AF65-F5344CB8AC3E}">
        <p14:creationId xmlns:p14="http://schemas.microsoft.com/office/powerpoint/2010/main" val="568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6831933-2D5C-44F9-BD58-EDDCDD089CE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8072494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Construct CLR Parsing Table for the following grammar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 d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Sol)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1) S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2) C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TW" sz="24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3) C   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214290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94A2A2-1426-417D-B5C2-915FBBF8ECF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5521584" y="571480"/>
            <a:ext cx="6670416" cy="4992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Construction of LR(1) Items:</a:t>
            </a:r>
            <a:endParaRPr lang="en-US" altLang="en-US" sz="2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Initially to get the first set of Item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000" b="1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apply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closure{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  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S,$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}   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S’  .S,$</a:t>
            </a:r>
          </a:p>
          <a:p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	</a:t>
            </a:r>
            <a:r>
              <a:rPr lang="en-US" altLang="zh-TW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   .CC ,$ </a:t>
            </a:r>
          </a:p>
          <a:p>
            <a:r>
              <a:rPr lang="en-US" altLang="zh-TW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				C   .cC,c/d</a:t>
            </a:r>
          </a:p>
          <a:p>
            <a:r>
              <a:rPr lang="en-US" altLang="zh-TW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				C   .d,c/d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 get the next items, apply </a:t>
            </a:r>
            <a:r>
              <a:rPr lang="en-US" altLang="en-US" sz="20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,X)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for various values of X.</a:t>
            </a: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,S)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,C)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,c)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,d)</a:t>
            </a:r>
            <a:endParaRPr lang="en-US" altLang="en-US" sz="28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667768" y="2143116"/>
            <a:ext cx="966077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525024" y="2500306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0</a:t>
            </a:r>
            <a:endParaRPr lang="en-IN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714356"/>
            <a:ext cx="315022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Augmented Grammar(G’)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  S</a:t>
            </a:r>
          </a:p>
          <a:p>
            <a:r>
              <a:rPr lang="en-US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  CC 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C  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cC</a:t>
            </a:r>
            <a:endParaRPr lang="en-US" altLang="zh-TW" sz="24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C   d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94A2A2-1426-417D-B5C2-915FBBF8ECF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9224" y="48964"/>
            <a:ext cx="832005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,S)=closure{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S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’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S  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$}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en-US" sz="2000" dirty="0"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en-US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             =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S’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S  , $</a:t>
            </a:r>
            <a:endParaRPr kumimoji="1" lang="en-US" altLang="en-US" sz="2000" dirty="0">
              <a:latin typeface="Arial" charset="0"/>
              <a:ea typeface="新細明體" pitchFamily="18" charset="-120"/>
              <a:sym typeface="Symbol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,C)=closure{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C  C,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$}</a:t>
            </a:r>
            <a:endParaRPr lang="en-US" altLang="zh-TW" sz="2000" kern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=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S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 C  C, $           (First($)={$})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              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   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sz="2000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$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                 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 d, $</a:t>
            </a:r>
            <a:endParaRPr kumimoji="1" lang="en-US" altLang="en-US" sz="2000" dirty="0">
              <a:latin typeface="Arial" charset="0"/>
              <a:ea typeface="新細明體" pitchFamily="18" charset="-120"/>
              <a:sym typeface="Symbol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,c)=closure{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c  C,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c/d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kumimoji="1" lang="en-US" altLang="zh-TW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  <a:sym typeface="Symbol" panose="05050102010706020507" pitchFamily="18" charset="2"/>
              </a:rPr>
              <a:t>                =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c  C,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c/d         (First(c/d)={</a:t>
            </a:r>
            <a:r>
              <a:rPr kumimoji="1" lang="en-US" altLang="zh-TW" sz="2000" dirty="0" err="1" smtClean="0">
                <a:latin typeface="Arial" charset="0"/>
                <a:ea typeface="新細明體" pitchFamily="18" charset="-120"/>
                <a:sym typeface="Symbol" pitchFamily="18" charset="2"/>
              </a:rPr>
              <a:t>c,d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})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                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 c </a:t>
            </a:r>
            <a:r>
              <a:rPr kumimoji="1" lang="en-US" altLang="zh-TW" sz="2000" dirty="0" err="1">
                <a:latin typeface="Arial" charset="0"/>
                <a:ea typeface="新細明體" pitchFamily="18" charset="-120"/>
                <a:sym typeface="Symbol" pitchFamily="18" charset="2"/>
              </a:rPr>
              <a:t>C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c/d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                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 d, c/d</a:t>
            </a:r>
            <a:endParaRPr kumimoji="1" lang="en-US" altLang="en-US" sz="2000" dirty="0">
              <a:latin typeface="Arial" charset="0"/>
              <a:ea typeface="新細明體" pitchFamily="18" charset="-120"/>
              <a:sym typeface="Symbol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0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(I</a:t>
            </a:r>
            <a:r>
              <a:rPr lang="en-US" altLang="en-US" sz="20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,d)=closure{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d ,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c/d}</a:t>
            </a:r>
          </a:p>
          <a:p>
            <a:pPr algn="just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en-US" sz="2000" kern="0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</a:t>
            </a:r>
            <a:r>
              <a:rPr kumimoji="1" lang="en-US" altLang="en-US" sz="2000" kern="0" dirty="0" smtClean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        =</a:t>
            </a:r>
            <a:r>
              <a:rPr kumimoji="1" lang="en-US" altLang="zh-TW" sz="20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2000" dirty="0">
                <a:latin typeface="Arial" charset="0"/>
                <a:ea typeface="新細明體" pitchFamily="18" charset="-120"/>
                <a:sym typeface="Symbol" pitchFamily="18" charset="2"/>
              </a:rPr>
              <a:t> d , </a:t>
            </a:r>
            <a:r>
              <a:rPr kumimoji="1" lang="en-US" altLang="zh-TW" sz="2000" dirty="0" smtClean="0">
                <a:latin typeface="Arial" charset="0"/>
                <a:ea typeface="新細明體" pitchFamily="18" charset="-120"/>
                <a:sym typeface="Symbol" pitchFamily="18" charset="2"/>
              </a:rPr>
              <a:t>c/d</a:t>
            </a:r>
            <a:endParaRPr kumimoji="1" lang="en-US" altLang="en-US" sz="20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59696" y="1196752"/>
            <a:ext cx="360040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439816" y="2617748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endParaRPr lang="en-IN" sz="2800" dirty="0"/>
          </a:p>
        </p:txBody>
      </p:sp>
      <p:sp>
        <p:nvSpPr>
          <p:cNvPr id="9" name="Right Brace 8"/>
          <p:cNvSpPr/>
          <p:nvPr/>
        </p:nvSpPr>
        <p:spPr>
          <a:xfrm>
            <a:off x="3575720" y="2286562"/>
            <a:ext cx="966077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/>
          <p:cNvSpPr/>
          <p:nvPr/>
        </p:nvSpPr>
        <p:spPr>
          <a:xfrm>
            <a:off x="3689763" y="4086762"/>
            <a:ext cx="966077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Brace 14"/>
          <p:cNvSpPr/>
          <p:nvPr/>
        </p:nvSpPr>
        <p:spPr>
          <a:xfrm>
            <a:off x="3143672" y="5949280"/>
            <a:ext cx="360040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553767" y="4417948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3</a:t>
            </a:r>
            <a:endParaRPr lang="en-IN" sz="2800" dirty="0"/>
          </a:p>
        </p:txBody>
      </p:sp>
      <p:sp>
        <p:nvSpPr>
          <p:cNvPr id="17" name="Rectangle 16"/>
          <p:cNvSpPr/>
          <p:nvPr/>
        </p:nvSpPr>
        <p:spPr>
          <a:xfrm>
            <a:off x="3401639" y="5930116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4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3647728" y="1124744"/>
            <a:ext cx="534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I</a:t>
            </a:r>
            <a:r>
              <a:rPr lang="en-US" altLang="en-US" sz="2800" b="1" kern="0" baseline="-2500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00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8"/>
          <p:cNvSpPr>
            <a:spLocks noChangeArrowheads="1"/>
          </p:cNvSpPr>
          <p:nvPr/>
        </p:nvSpPr>
        <p:spPr bwMode="auto">
          <a:xfrm>
            <a:off x="4783018" y="6248400"/>
            <a:ext cx="234461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1600" dirty="0">
                <a:latin typeface="Arial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charset="0"/>
                <a:ea typeface="新細明體" pitchFamily="18" charset="-120"/>
                <a:sym typeface="Symbol" pitchFamily="18" charset="2"/>
              </a:rPr>
              <a:t> d , c/d</a:t>
            </a:r>
            <a:endParaRPr kumimoji="1" lang="en-US" altLang="en-US" sz="1600" dirty="0">
              <a:latin typeface="Arial" charset="0"/>
              <a:ea typeface="新細明體" pitchFamily="18" charset="-120"/>
              <a:sym typeface="Symbol" pitchFamily="18" charset="2"/>
            </a:endParaRPr>
          </a:p>
        </p:txBody>
      </p:sp>
      <p:cxnSp>
        <p:nvCxnSpPr>
          <p:cNvPr id="120835" name="AutoShape 24"/>
          <p:cNvCxnSpPr>
            <a:cxnSpLocks noChangeShapeType="1"/>
            <a:stCxn id="120865" idx="1"/>
            <a:endCxn id="120865" idx="0"/>
          </p:cNvCxnSpPr>
          <p:nvPr/>
        </p:nvCxnSpPr>
        <p:spPr bwMode="auto">
          <a:xfrm rot="-5400000">
            <a:off x="5485549" y="4327651"/>
            <a:ext cx="111125" cy="828431"/>
          </a:xfrm>
          <a:prstGeom prst="curvedConnector3">
            <a:avLst>
              <a:gd name="adj1" fmla="val 305713"/>
            </a:avLst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0836" name="Text Box 38"/>
          <p:cNvSpPr txBox="1">
            <a:spLocks noChangeArrowheads="1"/>
          </p:cNvSpPr>
          <p:nvPr/>
        </p:nvSpPr>
        <p:spPr bwMode="auto">
          <a:xfrm>
            <a:off x="10503877" y="2667000"/>
            <a:ext cx="84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1354" y="190500"/>
            <a:ext cx="11910646" cy="6577013"/>
            <a:chOff x="144" y="120"/>
            <a:chExt cx="6096" cy="4143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44" y="120"/>
              <a:ext cx="6096" cy="3912"/>
              <a:chOff x="144" y="120"/>
              <a:chExt cx="6096" cy="3912"/>
            </a:xfrm>
          </p:grpSpPr>
          <p:sp>
            <p:nvSpPr>
              <p:cNvPr id="120858" name="Line 2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144" y="120"/>
                <a:ext cx="6096" cy="3912"/>
                <a:chOff x="144" y="144"/>
                <a:chExt cx="6096" cy="3912"/>
              </a:xfrm>
            </p:grpSpPr>
            <p:sp>
              <p:nvSpPr>
                <p:cNvPr id="120860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0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cxnSp>
              <p:nvCxnSpPr>
                <p:cNvPr id="120861" name="AutoShape 26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723" y="1557"/>
                  <a:ext cx="70" cy="424"/>
                </a:xfrm>
                <a:prstGeom prst="curvedConnector3">
                  <a:avLst>
                    <a:gd name="adj1" fmla="val 570748"/>
                  </a:avLst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144" y="144"/>
                  <a:ext cx="6096" cy="3912"/>
                  <a:chOff x="144" y="144"/>
                  <a:chExt cx="6096" cy="3912"/>
                </a:xfrm>
              </p:grpSpPr>
              <p:sp>
                <p:nvSpPr>
                  <p:cNvPr id="12086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88"/>
                    <a:ext cx="1200" cy="3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TW" sz="1600" dirty="0" smtClean="0">
                        <a:latin typeface="Arial" charset="0"/>
                        <a:ea typeface="新細明體" pitchFamily="18" charset="-120"/>
                      </a:rPr>
                      <a:t>S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’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S  , $</a:t>
                    </a:r>
                    <a:endParaRPr kumimoji="1" lang="en-US" alt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12086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864"/>
                    <a:ext cx="1248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S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C  C,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c </a:t>
                    </a:r>
                    <a:r>
                      <a:rPr kumimoji="1" lang="en-US" altLang="zh-TW" sz="1600" dirty="0" err="1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C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, $</a:t>
                    </a:r>
                    <a:endParaRPr kumimoji="1" lang="en-US" altLang="zh-TW" sz="1600" dirty="0">
                      <a:latin typeface="Arial" charset="0"/>
                      <a:ea typeface="新細明體" pitchFamily="18" charset="-120"/>
                    </a:endParaRPr>
                  </a:p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$</a:t>
                    </a:r>
                    <a:endParaRPr kumimoji="1" lang="en-US" alt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12086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976"/>
                    <a:ext cx="120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c  C, c/d</a:t>
                    </a:r>
                  </a:p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c </a:t>
                    </a:r>
                    <a:r>
                      <a:rPr kumimoji="1" lang="en-US" altLang="zh-TW" sz="1600" dirty="0" err="1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C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, c/d</a:t>
                    </a:r>
                  </a:p>
                  <a:p>
                    <a:pPr algn="ctr" eaLnBrk="1" hangingPunct="1"/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 d, c/d</a:t>
                    </a:r>
                    <a:endParaRPr kumimoji="1" lang="en-US" altLang="en-US" sz="1600" dirty="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032" y="1008"/>
                    <a:ext cx="1248" cy="2544"/>
                    <a:chOff x="3984" y="864"/>
                    <a:chExt cx="1248" cy="2544"/>
                  </a:xfrm>
                </p:grpSpPr>
                <p:sp>
                  <p:nvSpPr>
                    <p:cNvPr id="120878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864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4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C C , $</a:t>
                      </a:r>
                      <a:endParaRPr kumimoji="1" lang="en-US" altLang="en-US" sz="14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120879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632"/>
                      <a:ext cx="1200" cy="43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c  C, $</a:t>
                      </a:r>
                    </a:p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c C, $</a:t>
                      </a:r>
                    </a:p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$</a:t>
                      </a:r>
                      <a:endParaRPr kumimoji="1" lang="en-US" altLang="en-US" sz="16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120880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2496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d , $</a:t>
                      </a:r>
                      <a:endParaRPr kumimoji="1" lang="en-US" altLang="en-US" sz="16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  <p:sp>
                  <p:nvSpPr>
                    <p:cNvPr id="120881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3120"/>
                      <a:ext cx="1200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c C , c/d</a:t>
                      </a:r>
                      <a:endParaRPr kumimoji="1" lang="en-US" altLang="en-US" sz="1600">
                        <a:latin typeface="Arial" charset="0"/>
                        <a:ea typeface="新細明體" pitchFamily="18" charset="-120"/>
                        <a:sym typeface="Symbol" pitchFamily="18" charset="2"/>
                      </a:endParaRPr>
                    </a:p>
                  </p:txBody>
                </p:sp>
              </p:grpSp>
              <p:grpSp>
                <p:nvGrpSpPr>
                  <p:cNvPr id="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44" y="144"/>
                    <a:ext cx="2304" cy="3912"/>
                    <a:chOff x="144" y="144"/>
                    <a:chExt cx="2304" cy="3912"/>
                  </a:xfrm>
                </p:grpSpPr>
                <p:sp>
                  <p:nvSpPr>
                    <p:cNvPr id="120873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" y="144"/>
                      <a:ext cx="1392" cy="7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S’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S, $</a:t>
                      </a:r>
                      <a:endParaRPr kumimoji="1" lang="en-US" altLang="zh-TW" sz="160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C C, $</a:t>
                      </a:r>
                      <a:endParaRPr kumimoji="1" lang="en-US" altLang="zh-TW" sz="1600">
                        <a:latin typeface="Arial" charset="0"/>
                        <a:ea typeface="新細明體" pitchFamily="18" charset="-120"/>
                      </a:endParaRPr>
                    </a:p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c C, c/d</a:t>
                      </a:r>
                    </a:p>
                    <a:p>
                      <a:pPr algn="ctr" eaLnBrk="1" hangingPunct="1"/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  d, c/d</a:t>
                      </a:r>
                      <a:endParaRPr lang="en-US" altLang="en-US" sz="1600"/>
                    </a:p>
                  </p:txBody>
                </p:sp>
                <p:sp>
                  <p:nvSpPr>
                    <p:cNvPr id="12087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432"/>
                      <a:ext cx="91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cxnSp>
                  <p:nvCxnSpPr>
                    <p:cNvPr id="120875" name="AutoShape 16"/>
                    <p:cNvCxnSpPr>
                      <a:cxnSpLocks noChangeShapeType="1"/>
                      <a:stCxn id="120873" idx="4"/>
                      <a:endCxn id="120865" idx="2"/>
                    </p:cNvCxnSpPr>
                    <p:nvPr/>
                  </p:nvCxnSpPr>
                  <p:spPr bwMode="auto">
                    <a:xfrm rot="16200000" flipH="1">
                      <a:off x="468" y="1236"/>
                      <a:ext cx="2352" cy="1608"/>
                    </a:xfrm>
                    <a:prstGeom prst="bentConnector2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20876" name="AutoShape 17"/>
                    <p:cNvCxnSpPr>
                      <a:cxnSpLocks noChangeShapeType="1"/>
                      <a:endCxn id="120834" idx="2"/>
                    </p:cNvCxnSpPr>
                    <p:nvPr/>
                  </p:nvCxnSpPr>
                  <p:spPr bwMode="auto">
                    <a:xfrm>
                      <a:off x="816" y="3216"/>
                      <a:ext cx="1632" cy="840"/>
                    </a:xfrm>
                    <a:prstGeom prst="bentConnector3">
                      <a:avLst>
                        <a:gd name="adj1" fmla="val 1472"/>
                      </a:avLst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sp>
                  <p:nvSpPr>
                    <p:cNvPr id="120877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152"/>
                      <a:ext cx="16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cxnSp>
                <p:nvCxnSpPr>
                  <p:cNvPr id="120868" name="AutoShape 2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2892" y="1524"/>
                    <a:ext cx="1416" cy="1056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12086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2256"/>
                    <a:ext cx="100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TW" sz="1600">
                        <a:latin typeface="Arial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>
                        <a:latin typeface="Arial" charset="0"/>
                        <a:ea typeface="新細明體" pitchFamily="18" charset="-120"/>
                        <a:sym typeface="Symbol" pitchFamily="18" charset="2"/>
                      </a:rPr>
                      <a:t> cC , $</a:t>
                    </a:r>
                    <a:endParaRPr kumimoji="1" lang="en-US" altLang="en-US" sz="1600">
                      <a:latin typeface="Arial" charset="0"/>
                      <a:ea typeface="新細明體" pitchFamily="18" charset="-120"/>
                      <a:sym typeface="Symbol" pitchFamily="18" charset="2"/>
                    </a:endParaRPr>
                  </a:p>
                </p:txBody>
              </p:sp>
              <p:sp>
                <p:nvSpPr>
                  <p:cNvPr id="12087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04"/>
                    <a:ext cx="3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cxnSp>
                <p:nvCxnSpPr>
                  <p:cNvPr id="120871" name="AutoShape 29"/>
                  <p:cNvCxnSpPr>
                    <a:cxnSpLocks noChangeShapeType="1"/>
                    <a:stCxn id="120879" idx="6"/>
                    <a:endCxn id="120869" idx="0"/>
                  </p:cNvCxnSpPr>
                  <p:nvPr/>
                </p:nvCxnSpPr>
                <p:spPr bwMode="auto">
                  <a:xfrm>
                    <a:off x="5280" y="1992"/>
                    <a:ext cx="456" cy="264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</p:cxnSp>
              <p:sp>
                <p:nvSpPr>
                  <p:cNvPr id="12087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432" cy="14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1632" y="192"/>
              <a:ext cx="3323" cy="4071"/>
              <a:chOff x="1632" y="192"/>
              <a:chExt cx="3323" cy="4071"/>
            </a:xfrm>
          </p:grpSpPr>
          <p:sp>
            <p:nvSpPr>
              <p:cNvPr id="120853" name="Text Box 34"/>
              <p:cNvSpPr txBox="1">
                <a:spLocks noChangeArrowheads="1"/>
              </p:cNvSpPr>
              <p:nvPr/>
            </p:nvSpPr>
            <p:spPr bwMode="auto">
              <a:xfrm>
                <a:off x="1632" y="192"/>
                <a:ext cx="576" cy="4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dirty="0"/>
                  <a:t>S</a:t>
                </a:r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C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c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d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  <p:sp>
            <p:nvSpPr>
              <p:cNvPr id="120854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16"/>
                <a:ext cx="576" cy="2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dirty="0"/>
                  <a:t>C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c</a:t>
                </a: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sz="1800" b="1" dirty="0" smtClean="0"/>
              </a:p>
              <a:p>
                <a:endParaRPr lang="en-US" altLang="en-US" b="1" dirty="0" smtClean="0"/>
              </a:p>
              <a:p>
                <a:endParaRPr lang="en-US" altLang="en-US" sz="1800" b="1" dirty="0" smtClean="0"/>
              </a:p>
              <a:p>
                <a:r>
                  <a:rPr lang="en-US" altLang="en-US" sz="1800" b="1" dirty="0" smtClean="0"/>
                  <a:t>d</a:t>
                </a:r>
                <a:endParaRPr lang="en-US" altLang="en-US" sz="1800" b="1" dirty="0"/>
              </a:p>
              <a:p>
                <a:endParaRPr lang="en-US" altLang="en-US" dirty="0"/>
              </a:p>
            </p:txBody>
          </p:sp>
          <p:sp>
            <p:nvSpPr>
              <p:cNvPr id="120855" name="Text Box 3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20856" name="Text Box 37"/>
              <p:cNvSpPr txBox="1">
                <a:spLocks noChangeArrowheads="1"/>
              </p:cNvSpPr>
              <p:nvPr/>
            </p:nvSpPr>
            <p:spPr bwMode="auto">
              <a:xfrm>
                <a:off x="4619" y="1395"/>
                <a:ext cx="3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dirty="0"/>
                  <a:t>c</a:t>
                </a:r>
              </a:p>
            </p:txBody>
          </p:sp>
          <p:sp>
            <p:nvSpPr>
              <p:cNvPr id="120857" name="Text Box 39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43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/>
                  <a:t>C</a:t>
                </a:r>
              </a:p>
            </p:txBody>
          </p:sp>
        </p:grpSp>
      </p:grpSp>
      <p:sp>
        <p:nvSpPr>
          <p:cNvPr id="120838" name="Text Box 42"/>
          <p:cNvSpPr txBox="1">
            <a:spLocks noChangeArrowheads="1"/>
          </p:cNvSpPr>
          <p:nvPr/>
        </p:nvSpPr>
        <p:spPr bwMode="auto">
          <a:xfrm>
            <a:off x="468923" y="12192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120839" name="Text Box 43"/>
          <p:cNvSpPr txBox="1">
            <a:spLocks noChangeArrowheads="1"/>
          </p:cNvSpPr>
          <p:nvPr/>
        </p:nvSpPr>
        <p:spPr bwMode="auto">
          <a:xfrm>
            <a:off x="4689231" y="18288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20840" name="Text Box 44"/>
          <p:cNvSpPr txBox="1">
            <a:spLocks noChangeArrowheads="1"/>
          </p:cNvSpPr>
          <p:nvPr/>
        </p:nvSpPr>
        <p:spPr bwMode="auto">
          <a:xfrm>
            <a:off x="4595446" y="52578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120841" name="Text Box 45"/>
          <p:cNvSpPr txBox="1">
            <a:spLocks noChangeArrowheads="1"/>
          </p:cNvSpPr>
          <p:nvPr/>
        </p:nvSpPr>
        <p:spPr bwMode="auto">
          <a:xfrm>
            <a:off x="5158154" y="57912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4</a:t>
            </a:r>
            <a:endParaRPr lang="en-US" altLang="en-US"/>
          </a:p>
        </p:txBody>
      </p:sp>
      <p:sp>
        <p:nvSpPr>
          <p:cNvPr id="120842" name="Text Box 46"/>
          <p:cNvSpPr txBox="1">
            <a:spLocks noChangeArrowheads="1"/>
          </p:cNvSpPr>
          <p:nvPr/>
        </p:nvSpPr>
        <p:spPr bwMode="auto">
          <a:xfrm>
            <a:off x="8721969" y="11430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5</a:t>
            </a:r>
            <a:endParaRPr lang="en-US" altLang="en-US"/>
          </a:p>
        </p:txBody>
      </p:sp>
      <p:sp>
        <p:nvSpPr>
          <p:cNvPr id="120843" name="Text Box 47"/>
          <p:cNvSpPr txBox="1">
            <a:spLocks noChangeArrowheads="1"/>
          </p:cNvSpPr>
          <p:nvPr/>
        </p:nvSpPr>
        <p:spPr bwMode="auto">
          <a:xfrm>
            <a:off x="4501661" y="2286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20844" name="Text Box 48"/>
          <p:cNvSpPr txBox="1">
            <a:spLocks noChangeArrowheads="1"/>
          </p:cNvSpPr>
          <p:nvPr/>
        </p:nvSpPr>
        <p:spPr bwMode="auto">
          <a:xfrm>
            <a:off x="8239140" y="2500306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6</a:t>
            </a:r>
            <a:endParaRPr lang="en-US" altLang="en-US"/>
          </a:p>
        </p:txBody>
      </p:sp>
      <p:sp>
        <p:nvSpPr>
          <p:cNvPr id="120845" name="Text Box 49"/>
          <p:cNvSpPr txBox="1">
            <a:spLocks noChangeArrowheads="1"/>
          </p:cNvSpPr>
          <p:nvPr/>
        </p:nvSpPr>
        <p:spPr bwMode="auto">
          <a:xfrm>
            <a:off x="8721969" y="37338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7</a:t>
            </a:r>
            <a:endParaRPr lang="en-US" altLang="en-US"/>
          </a:p>
        </p:txBody>
      </p:sp>
      <p:sp>
        <p:nvSpPr>
          <p:cNvPr id="120846" name="Text Box 50"/>
          <p:cNvSpPr txBox="1">
            <a:spLocks noChangeArrowheads="1"/>
          </p:cNvSpPr>
          <p:nvPr/>
        </p:nvSpPr>
        <p:spPr bwMode="auto">
          <a:xfrm>
            <a:off x="8721969" y="46482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8</a:t>
            </a:r>
            <a:endParaRPr lang="en-US" altLang="en-US"/>
          </a:p>
        </p:txBody>
      </p:sp>
      <p:sp>
        <p:nvSpPr>
          <p:cNvPr id="120847" name="Text Box 51"/>
          <p:cNvSpPr txBox="1">
            <a:spLocks noChangeArrowheads="1"/>
          </p:cNvSpPr>
          <p:nvPr/>
        </p:nvSpPr>
        <p:spPr bwMode="auto">
          <a:xfrm>
            <a:off x="11629292" y="3048000"/>
            <a:ext cx="562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</a:t>
            </a:r>
            <a:r>
              <a:rPr lang="en-US" altLang="en-US" baseline="-25000"/>
              <a:t>9</a:t>
            </a:r>
            <a:endParaRPr lang="en-US" altLang="en-US"/>
          </a:p>
        </p:txBody>
      </p:sp>
      <p:sp>
        <p:nvSpPr>
          <p:cNvPr id="120848" name="Line 53"/>
          <p:cNvSpPr>
            <a:spLocks noChangeShapeType="1"/>
          </p:cNvSpPr>
          <p:nvPr/>
        </p:nvSpPr>
        <p:spPr bwMode="auto">
          <a:xfrm>
            <a:off x="9190892" y="3505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20849" name="Text Box 54"/>
          <p:cNvSpPr txBox="1">
            <a:spLocks noChangeArrowheads="1"/>
          </p:cNvSpPr>
          <p:nvPr/>
        </p:nvSpPr>
        <p:spPr bwMode="auto">
          <a:xfrm>
            <a:off x="6377354" y="5715000"/>
            <a:ext cx="937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20850" name="Text Box 55"/>
          <p:cNvSpPr txBox="1">
            <a:spLocks noChangeArrowheads="1"/>
          </p:cNvSpPr>
          <p:nvPr/>
        </p:nvSpPr>
        <p:spPr bwMode="auto">
          <a:xfrm>
            <a:off x="9190892" y="3505200"/>
            <a:ext cx="937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11C171C-13AB-458A-A86A-A113514F15B0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122851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Constructing CLR (or LR(1)) Parsing Table </a:t>
            </a:r>
            <a:b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</a:b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441" y="1189651"/>
            <a:ext cx="982690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0" indent="-457200" defTabSz="914400">
              <a:lnSpc>
                <a:spcPct val="90000"/>
              </a:lnSpc>
              <a:buFontTx/>
              <a:buAutoNum type="arabicPeriod"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Construct the canonical collection of sets of LR(1) items  for G’.    	C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=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{I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1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 I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2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,.....,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  <a:p>
            <a:pPr marL="457200" lvl="0" indent="-457200" defTabSz="914400">
              <a:lnSpc>
                <a:spcPct val="90000"/>
              </a:lnSpc>
              <a:buFontTx/>
              <a:buAutoNum type="arabicPeriod"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Create the parsing action table as follows</a:t>
            </a:r>
          </a:p>
          <a:p>
            <a:pPr marL="800100" lvl="1" indent="-342900" defTabSz="914400">
              <a:lnSpc>
                <a:spcPct val="90000"/>
              </a:lnSpc>
              <a:buFontTx/>
              <a:buChar char="•"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.a,b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is 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n 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and 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goto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)=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j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shift j </a:t>
            </a:r>
            <a:r>
              <a:rPr kumimoji="0" lang="en-US" altLang="en-US" sz="20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where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a is a terminal.</a:t>
            </a: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. ,a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is in 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reduce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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S’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S.,$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is in 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 then action[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,$] is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accept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Create the parsing goto table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for all non-terminals A,  if goto(I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,A)=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j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  then goto[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]=j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All entries not defined by (2) and (3) are errors.</a:t>
            </a:r>
          </a:p>
        </p:txBody>
      </p:sp>
    </p:spTree>
    <p:extLst>
      <p:ext uri="{BB962C8B-B14F-4D97-AF65-F5344CB8AC3E}">
        <p14:creationId xmlns:p14="http://schemas.microsoft.com/office/powerpoint/2010/main" val="40552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74C2E0-AF94-4730-92AA-7E89F5A274B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2555" y="1524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C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 Parsing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1071546"/>
            <a:ext cx="728667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71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1E225B-EA45-48A7-9819-D2828ADD9141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309654" y="708625"/>
            <a:ext cx="9572692" cy="55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1)Construct CLR Parsing Table for the following grammar</a:t>
            </a:r>
          </a:p>
          <a:p>
            <a:pPr>
              <a:buNone/>
            </a:pPr>
            <a:r>
              <a:rPr lang="en-IN" sz="2400" dirty="0" smtClean="0"/>
              <a:t>							 S → </a:t>
            </a:r>
            <a:r>
              <a:rPr lang="en-IN" sz="2400" dirty="0" err="1" smtClean="0"/>
              <a:t>AaAb</a:t>
            </a:r>
            <a:r>
              <a:rPr lang="en-IN" sz="2400" dirty="0" smtClean="0"/>
              <a:t> |</a:t>
            </a:r>
            <a:r>
              <a:rPr lang="en-IN" sz="2400" dirty="0" err="1" smtClean="0"/>
              <a:t>BbBa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					A → ∈</a:t>
            </a:r>
          </a:p>
          <a:p>
            <a:pPr>
              <a:buNone/>
            </a:pPr>
            <a:r>
              <a:rPr lang="en-IN" sz="2400" dirty="0" smtClean="0"/>
              <a:t>							B → ∈ </a:t>
            </a: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2)Construct  LR(1)  Parsing Table for the following grammar</a:t>
            </a:r>
          </a:p>
          <a:p>
            <a:pPr>
              <a:spcBef>
                <a:spcPct val="20000"/>
              </a:spcBef>
            </a:pPr>
            <a:r>
              <a:rPr lang="en-IN" sz="2400" dirty="0" smtClean="0"/>
              <a:t>							</a:t>
            </a:r>
            <a:r>
              <a:rPr lang="en-US" altLang="en-US" sz="2400" dirty="0" smtClean="0">
                <a:sym typeface="Symbol" panose="05050102010706020507" pitchFamily="18" charset="2"/>
              </a:rPr>
              <a:t> S  L=R | R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							 L *R | id 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							 R  L </a:t>
            </a:r>
            <a:endParaRPr lang="en-IN" sz="2400" dirty="0" smtClean="0"/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142852"/>
            <a:ext cx="2143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92B7E20-1E9E-4FE1-AA16-D4EC17C7AA7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0999" y="1524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CLR Parsing Table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9395"/>
              </p:ext>
            </p:extLst>
          </p:nvPr>
        </p:nvGraphicFramePr>
        <p:xfrm>
          <a:off x="4543770" y="1340768"/>
          <a:ext cx="5909949" cy="4731441"/>
        </p:xfrm>
        <a:graphic>
          <a:graphicData uri="http://schemas.openxmlformats.org/drawingml/2006/table">
            <a:tbl>
              <a:tblPr/>
              <a:tblGrid>
                <a:gridCol w="103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s8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73"/>
          <p:cNvSpPr txBox="1">
            <a:spLocks noChangeArrowheads="1"/>
          </p:cNvSpPr>
          <p:nvPr/>
        </p:nvSpPr>
        <p:spPr bwMode="auto">
          <a:xfrm>
            <a:off x="6304137" y="883579"/>
            <a:ext cx="93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74"/>
          <p:cNvSpPr txBox="1">
            <a:spLocks noChangeArrowheads="1"/>
          </p:cNvSpPr>
          <p:nvPr/>
        </p:nvSpPr>
        <p:spPr bwMode="auto">
          <a:xfrm>
            <a:off x="8865172" y="883579"/>
            <a:ext cx="731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646" y="1285860"/>
            <a:ext cx="2857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 smtClean="0"/>
              <a:t> S → </a:t>
            </a:r>
            <a:r>
              <a:rPr lang="en-IN" sz="2800" dirty="0" err="1" smtClean="0"/>
              <a:t>AaAb</a:t>
            </a:r>
            <a:r>
              <a:rPr lang="en-IN" sz="2800" dirty="0" smtClean="0"/>
              <a:t> |</a:t>
            </a:r>
            <a:r>
              <a:rPr lang="en-IN" sz="2800" dirty="0" err="1" smtClean="0"/>
              <a:t>BbBa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A → ∈</a:t>
            </a:r>
          </a:p>
          <a:p>
            <a:pPr>
              <a:buNone/>
            </a:pPr>
            <a:r>
              <a:rPr lang="en-IN" sz="2800" dirty="0" smtClean="0"/>
              <a:t>B → ∈</a:t>
            </a:r>
          </a:p>
        </p:txBody>
      </p:sp>
    </p:spTree>
    <p:extLst>
      <p:ext uri="{BB962C8B-B14F-4D97-AF65-F5344CB8AC3E}">
        <p14:creationId xmlns:p14="http://schemas.microsoft.com/office/powerpoint/2010/main" val="331717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868FDEE-0807-4FA8-9822-F7CC7396D5C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14871" y="18677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Bottom Up Parsing Techniques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38216" y="928670"/>
            <a:ext cx="937260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Shift Reduce Parser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Operator-Precedence Parser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	simple, but only a small class of grammars.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LR</a:t>
            </a:r>
            <a:r>
              <a:rPr kumimoji="0" lang="en-US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Parsers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covers wide range of grammars.</a:t>
            </a:r>
          </a:p>
          <a:p>
            <a:pPr marL="1219200" marR="0" lvl="2" indent="-304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SLR – simple LR parser </a:t>
            </a:r>
          </a:p>
          <a:p>
            <a:pPr marL="1219200" marR="0" lvl="2" indent="-304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CLR – most general LR parser(Canonical LR parser)</a:t>
            </a:r>
          </a:p>
          <a:p>
            <a:pPr marL="1219200" marR="0" lvl="2" indent="-304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LALR – intermediate LR parser (Look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head LR parser)</a:t>
            </a:r>
          </a:p>
        </p:txBody>
      </p:sp>
    </p:spTree>
    <p:extLst>
      <p:ext uri="{BB962C8B-B14F-4D97-AF65-F5344CB8AC3E}">
        <p14:creationId xmlns:p14="http://schemas.microsoft.com/office/powerpoint/2010/main" val="895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D9BF11-16FE-41B1-A0EA-B892C8E6EA5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43473" y="18864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LR(1) Parsing Table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2332"/>
              </p:ext>
            </p:extLst>
          </p:nvPr>
        </p:nvGraphicFramePr>
        <p:xfrm>
          <a:off x="3881422" y="1000108"/>
          <a:ext cx="4876800" cy="5108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5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6646" y="1214422"/>
            <a:ext cx="22860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S  L=R | R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 L *R | id 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 R  L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92337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1A2669B-2258-450A-A3A7-3C93601D3FB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23900" y="176655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Canonical LR(1) Collection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6" y="1295406"/>
            <a:ext cx="160020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S’  S	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1) S  L=R 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2) S  R 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3) L *R 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4) L  id </a:t>
            </a:r>
          </a:p>
          <a:p>
            <a:pPr>
              <a:spcBef>
                <a:spcPct val="2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5) R  L </a:t>
            </a:r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52601" y="1295406"/>
            <a:ext cx="16922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.S,$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S  .L=R,$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S  .R,$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L  .*R,$/=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L  .id,$/=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R  .L,$</a:t>
            </a:r>
            <a:endParaRPr lang="en-US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86200" y="1295401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S’  S.,$</a:t>
            </a:r>
            <a:r>
              <a:rPr lang="en-US" altLang="en-US" sz="1800">
                <a:sym typeface="Symbol" panose="05050102010706020507" pitchFamily="18" charset="2"/>
              </a:rPr>
              <a:t>	</a:t>
            </a:r>
            <a:endParaRPr lang="en-US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46532" y="194628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886201" y="1905011"/>
            <a:ext cx="15295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2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L.=R,$</a:t>
            </a:r>
          </a:p>
          <a:p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    R  L.,$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308732" y="232728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86201" y="2743201"/>
            <a:ext cx="12586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3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R.,$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19801" y="1295401"/>
            <a:ext cx="1692274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4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*.R,$/=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R  .L,$/=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L .*R,$/= </a:t>
            </a:r>
          </a:p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    L  .id,$/=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96000" y="2819401"/>
            <a:ext cx="1482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5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id.,$/=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41326" y="3843350"/>
            <a:ext cx="15295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6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S  L=.R,$</a:t>
            </a:r>
          </a:p>
          <a:p>
            <a:r>
              <a:rPr lang="en-US" altLang="en-US" sz="1800">
                <a:sym typeface="Symbol" panose="05050102010706020507" pitchFamily="18" charset="2"/>
              </a:rPr>
              <a:t>    R  .L,$</a:t>
            </a:r>
          </a:p>
          <a:p>
            <a:r>
              <a:rPr lang="en-US" altLang="en-US" sz="1800">
                <a:sym typeface="Symbol" panose="05050102010706020507" pitchFamily="18" charset="2"/>
              </a:rPr>
              <a:t>    L  .*R,$</a:t>
            </a:r>
          </a:p>
          <a:p>
            <a:r>
              <a:rPr lang="en-US" altLang="en-US" sz="1800">
                <a:sym typeface="Symbol" panose="05050102010706020507" pitchFamily="18" charset="2"/>
              </a:rPr>
              <a:t>    L  .id,$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65126" y="5367338"/>
            <a:ext cx="1572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7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*R.,$/=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1" y="5867401"/>
            <a:ext cx="15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8</a:t>
            </a:r>
            <a:r>
              <a:rPr lang="en-US" altLang="en-US" sz="1800">
                <a:sym typeface="Symbol" panose="05050102010706020507" pitchFamily="18" charset="2"/>
              </a:rPr>
              <a:t>: 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R  L.,$/=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62800" y="3733800"/>
            <a:ext cx="1455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13</a:t>
            </a:r>
            <a:r>
              <a:rPr lang="en-US" altLang="en-US" sz="1800">
                <a:sym typeface="Symbol" panose="05050102010706020507" pitchFamily="18" charset="2"/>
              </a:rPr>
              <a:t>: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L  *R.,$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428999" y="1524000"/>
            <a:ext cx="533401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429001" y="2133600"/>
            <a:ext cx="457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429001" y="1524000"/>
            <a:ext cx="25908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429001" y="2133600"/>
            <a:ext cx="4572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428999" y="2133600"/>
            <a:ext cx="2667001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410201" y="2133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38800" y="1905001"/>
            <a:ext cx="57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6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8610602" y="1371601"/>
            <a:ext cx="57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7</a:t>
            </a:r>
            <a:endParaRPr lang="en-US" altLang="en-US" sz="1800">
              <a:solidFill>
                <a:srgbClr val="CC0000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848584" y="1600201"/>
            <a:ext cx="1338263" cy="1360488"/>
            <a:chOff x="4848" y="912"/>
            <a:chExt cx="843" cy="857"/>
          </a:xfrm>
        </p:grpSpPr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5328" y="1056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8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5328" y="1296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4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34" name="Text Box 42"/>
            <p:cNvSpPr txBox="1">
              <a:spLocks noChangeArrowheads="1"/>
            </p:cNvSpPr>
            <p:nvPr/>
          </p:nvSpPr>
          <p:spPr bwMode="auto">
            <a:xfrm>
              <a:off x="5328" y="1536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5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1981208" y="3810001"/>
            <a:ext cx="1414463" cy="1512888"/>
            <a:chOff x="1248" y="2400"/>
            <a:chExt cx="891" cy="953"/>
          </a:xfrm>
        </p:grpSpPr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728" y="2640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10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1728" y="2880"/>
              <a:ext cx="4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11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1728" y="3120"/>
              <a:ext cx="4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12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1776" y="2400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solidFill>
                    <a:srgbClr val="CC0000"/>
                  </a:solidFill>
                </a:rPr>
                <a:t>to I</a:t>
              </a:r>
              <a:r>
                <a:rPr lang="en-US" altLang="en-US" sz="1800" baseline="-25000">
                  <a:solidFill>
                    <a:srgbClr val="CC0000"/>
                  </a:solidFill>
                </a:rPr>
                <a:t>9</a:t>
              </a:r>
              <a:endParaRPr lang="en-US" altLang="en-US" sz="1800">
                <a:solidFill>
                  <a:srgbClr val="CC0000"/>
                </a:solidFill>
              </a:endParaRP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5334001" y="4800600"/>
            <a:ext cx="83820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5334003" y="4800600"/>
            <a:ext cx="7620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5334007" y="4800600"/>
            <a:ext cx="685801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5334003" y="4800600"/>
            <a:ext cx="762000" cy="1219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6096007" y="502920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10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6096004" y="5410201"/>
            <a:ext cx="647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11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6096007" y="579120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>
            <a:off x="6172202" y="464820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to I</a:t>
            </a:r>
            <a:r>
              <a:rPr lang="en-US" altLang="en-US" sz="1800" baseline="-25000">
                <a:solidFill>
                  <a:srgbClr val="CC0000"/>
                </a:solidFill>
              </a:rPr>
              <a:t>13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5638800" y="56388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3505200" y="160020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362201" y="40386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8229600" y="16764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3733801" y="19812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5562599" y="44958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2286000" y="3657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3657600" y="2514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2286000" y="48006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8229600" y="23622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5486400" y="2667007"/>
            <a:ext cx="36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8153399" y="12954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5715001" y="48768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L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2362199" y="43434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5714999" y="52578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8229600" y="19812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>
            <a:off x="4800600" y="160020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8077207" y="4343407"/>
            <a:ext cx="12954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9900FF"/>
                </a:solidFill>
              </a:rPr>
              <a:t>I</a:t>
            </a:r>
            <a:r>
              <a:rPr lang="en-US" altLang="en-US" sz="1800" baseline="-25000">
                <a:solidFill>
                  <a:srgbClr val="9900FF"/>
                </a:solidFill>
              </a:rPr>
              <a:t>4</a:t>
            </a:r>
            <a:r>
              <a:rPr lang="en-US" altLang="en-US" sz="1800">
                <a:solidFill>
                  <a:srgbClr val="9900FF"/>
                </a:solidFill>
              </a:rPr>
              <a:t>  and I</a:t>
            </a:r>
            <a:r>
              <a:rPr lang="en-US" altLang="en-US" sz="1800" baseline="-25000">
                <a:solidFill>
                  <a:srgbClr val="9900FF"/>
                </a:solidFill>
              </a:rPr>
              <a:t>11</a:t>
            </a:r>
          </a:p>
          <a:p>
            <a:endParaRPr lang="en-US" altLang="en-US" sz="1800">
              <a:solidFill>
                <a:srgbClr val="9900FF"/>
              </a:solidFill>
            </a:endParaRPr>
          </a:p>
          <a:p>
            <a:r>
              <a:rPr lang="en-US" altLang="en-US" sz="1800">
                <a:solidFill>
                  <a:srgbClr val="9900FF"/>
                </a:solidFill>
              </a:rPr>
              <a:t>I</a:t>
            </a:r>
            <a:r>
              <a:rPr lang="en-US" altLang="en-US" sz="1800" baseline="-25000">
                <a:solidFill>
                  <a:srgbClr val="9900FF"/>
                </a:solidFill>
              </a:rPr>
              <a:t>5</a:t>
            </a:r>
            <a:r>
              <a:rPr lang="en-US" altLang="en-US" sz="1800">
                <a:solidFill>
                  <a:srgbClr val="9900FF"/>
                </a:solidFill>
              </a:rPr>
              <a:t>  and I</a:t>
            </a:r>
            <a:r>
              <a:rPr lang="en-US" altLang="en-US" sz="1800" baseline="-25000">
                <a:solidFill>
                  <a:srgbClr val="9900FF"/>
                </a:solidFill>
              </a:rPr>
              <a:t>12</a:t>
            </a:r>
          </a:p>
          <a:p>
            <a:endParaRPr lang="en-US" altLang="en-US" sz="1800" baseline="-25000">
              <a:solidFill>
                <a:srgbClr val="9900FF"/>
              </a:solidFill>
            </a:endParaRPr>
          </a:p>
          <a:p>
            <a:r>
              <a:rPr lang="en-US" altLang="en-US" sz="1800">
                <a:solidFill>
                  <a:srgbClr val="9900FF"/>
                </a:solidFill>
              </a:rPr>
              <a:t>I</a:t>
            </a:r>
            <a:r>
              <a:rPr lang="en-US" altLang="en-US" sz="1800" baseline="-25000">
                <a:solidFill>
                  <a:srgbClr val="9900FF"/>
                </a:solidFill>
              </a:rPr>
              <a:t>7  </a:t>
            </a:r>
            <a:r>
              <a:rPr lang="en-US" altLang="en-US" sz="1800">
                <a:solidFill>
                  <a:srgbClr val="9900FF"/>
                </a:solidFill>
              </a:rPr>
              <a:t>and I</a:t>
            </a:r>
            <a:r>
              <a:rPr lang="en-US" altLang="en-US" sz="1800" baseline="-25000">
                <a:solidFill>
                  <a:srgbClr val="9900FF"/>
                </a:solidFill>
              </a:rPr>
              <a:t>13</a:t>
            </a:r>
            <a:endParaRPr lang="en-US" altLang="en-US" sz="1800">
              <a:solidFill>
                <a:srgbClr val="9900FF"/>
              </a:solidFill>
            </a:endParaRPr>
          </a:p>
          <a:p>
            <a:endParaRPr lang="en-US" altLang="en-US" sz="1800">
              <a:solidFill>
                <a:srgbClr val="9900FF"/>
              </a:solidFill>
            </a:endParaRPr>
          </a:p>
          <a:p>
            <a:r>
              <a:rPr lang="en-US" altLang="en-US" sz="1800">
                <a:solidFill>
                  <a:srgbClr val="9900FF"/>
                </a:solidFill>
              </a:rPr>
              <a:t>I</a:t>
            </a:r>
            <a:r>
              <a:rPr lang="en-US" altLang="en-US" sz="1800" baseline="-25000">
                <a:solidFill>
                  <a:srgbClr val="9900FF"/>
                </a:solidFill>
              </a:rPr>
              <a:t>8</a:t>
            </a:r>
            <a:r>
              <a:rPr lang="en-US" altLang="en-US" sz="1800">
                <a:solidFill>
                  <a:srgbClr val="9900FF"/>
                </a:solidFill>
              </a:rPr>
              <a:t>  and  I</a:t>
            </a:r>
            <a:r>
              <a:rPr lang="en-US" altLang="en-US" sz="1800" baseline="-25000">
                <a:solidFill>
                  <a:srgbClr val="9900FF"/>
                </a:solidFill>
              </a:rPr>
              <a:t>10</a:t>
            </a:r>
            <a:endParaRPr lang="en-US" altLang="en-US" sz="1800">
              <a:solidFill>
                <a:srgbClr val="9900FF"/>
              </a:solidFill>
            </a:endParaRP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3886201" y="3505211"/>
            <a:ext cx="152958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ym typeface="Symbol" panose="05050102010706020507" pitchFamily="18" charset="2"/>
              </a:rPr>
              <a:t>I</a:t>
            </a:r>
            <a:r>
              <a:rPr lang="en-US" altLang="en-US" sz="1800" baseline="-25000" dirty="0">
                <a:sym typeface="Symbol" panose="05050102010706020507" pitchFamily="18" charset="2"/>
              </a:rPr>
              <a:t>9</a:t>
            </a:r>
            <a:r>
              <a:rPr lang="en-US" altLang="en-US" sz="1800" dirty="0">
                <a:sym typeface="Symbol" panose="05050102010706020507" pitchFamily="18" charset="2"/>
              </a:rPr>
              <a:t>: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S  L=R.,$</a:t>
            </a: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sym typeface="Symbol" panose="05050102010706020507" pitchFamily="18" charset="2"/>
              </a:rPr>
              <a:t>I</a:t>
            </a:r>
            <a:r>
              <a:rPr lang="en-US" altLang="en-US" sz="1800" baseline="-25000" dirty="0">
                <a:sym typeface="Symbol" panose="05050102010706020507" pitchFamily="18" charset="2"/>
              </a:rPr>
              <a:t>10</a:t>
            </a:r>
            <a:r>
              <a:rPr lang="en-US" altLang="en-US" sz="1800" dirty="0">
                <a:sym typeface="Symbol" panose="05050102010706020507" pitchFamily="18" charset="2"/>
              </a:rPr>
              <a:t>: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R  L.,$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I</a:t>
            </a:r>
            <a:r>
              <a:rPr lang="en-US" altLang="en-US" sz="1800" baseline="-25000" dirty="0">
                <a:sym typeface="Symbol" panose="05050102010706020507" pitchFamily="18" charset="2"/>
              </a:rPr>
              <a:t>11</a:t>
            </a:r>
            <a:r>
              <a:rPr lang="en-US" altLang="en-US" sz="1800" dirty="0">
                <a:sym typeface="Symbol" panose="05050102010706020507" pitchFamily="18" charset="2"/>
              </a:rPr>
              <a:t>: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L  *.R,$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    R  .L,$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    L .*R,$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    L  .id,$</a:t>
            </a: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r>
              <a:rPr lang="en-US" altLang="en-US" sz="1800" dirty="0">
                <a:sym typeface="Symbol" panose="05050102010706020507" pitchFamily="18" charset="2"/>
              </a:rPr>
              <a:t>I</a:t>
            </a:r>
            <a:r>
              <a:rPr lang="en-US" altLang="en-US" sz="1800" baseline="-25000" dirty="0">
                <a:sym typeface="Symbol" panose="05050102010706020507" pitchFamily="18" charset="2"/>
              </a:rPr>
              <a:t>12</a:t>
            </a:r>
            <a:r>
              <a:rPr lang="en-US" altLang="en-US" sz="1800" dirty="0">
                <a:sym typeface="Symbol" panose="05050102010706020507" pitchFamily="18" charset="2"/>
              </a:rPr>
              <a:t>: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L  id.,$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0869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C15490E-5315-413C-B0CB-5B200A71A13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71463" y="18864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LALR Parsing Table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464" y="1255440"/>
            <a:ext cx="1061101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The steps in constructing an LALR parsing table are as follows: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Obtain the canonical collection of sets of LR(1) items.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If more than one set of LR(1) items exists in the canonical collection obtained that have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identical cores or LR(0)’s, but which have different </a:t>
            </a:r>
            <a:r>
              <a:rPr lang="en-US" altLang="en-US" kern="0" dirty="0" err="1" smtClean="0">
                <a:solidFill>
                  <a:srgbClr val="FF0000"/>
                </a:solidFill>
                <a:latin typeface="Times New Roman"/>
              </a:rPr>
              <a:t>lookaheads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, then combine these sets of LR(1) items to obtain a reduced collection.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3. Construct the parsing table in the same manner as in the algorithm for CLR parsing table</a:t>
            </a:r>
          </a:p>
        </p:txBody>
      </p:sp>
    </p:spTree>
    <p:extLst>
      <p:ext uri="{BB962C8B-B14F-4D97-AF65-F5344CB8AC3E}">
        <p14:creationId xmlns:p14="http://schemas.microsoft.com/office/powerpoint/2010/main" val="29397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C55AAB-BF98-44DA-B93D-941B992167D7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95274" y="642918"/>
            <a:ext cx="11144328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Construct LALR Parsing Table for the following grammar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  c </a:t>
            </a:r>
            <a:r>
              <a:rPr lang="en-US" altLang="zh-TW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 d</a:t>
            </a:r>
          </a:p>
          <a:p>
            <a:endParaRPr lang="en-US" altLang="zh-TW" sz="2400" kern="0" dirty="0" smtClean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Sol)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Same as CLR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Consider items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Both these items set have the same core but they differ in their look-ahead and hence we combine them and call it as item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36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as given below.</a:t>
            </a:r>
          </a:p>
          <a:p>
            <a:endParaRPr lang="en-IN" altLang="zh-TW" sz="24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Similarly items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7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could be combined together as item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47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items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as I</a:t>
            </a:r>
            <a:r>
              <a:rPr lang="en-IN" sz="200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89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 </a:t>
            </a:r>
          </a:p>
          <a:p>
            <a:endParaRPr lang="en-US" altLang="zh-TW" sz="24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687266" y="214290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422" y="3500438"/>
            <a:ext cx="242889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84" y="5000636"/>
            <a:ext cx="2143140" cy="65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546" y="5572140"/>
            <a:ext cx="20717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0880" y="152400"/>
            <a:ext cx="11533553" cy="914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LALR Parsing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38415" y="1357299"/>
          <a:ext cx="6357980" cy="4714908"/>
        </p:xfrm>
        <a:graphic>
          <a:graphicData uri="http://schemas.openxmlformats.org/drawingml/2006/table">
            <a:tbl>
              <a:tblPr/>
              <a:tblGrid>
                <a:gridCol w="84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07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State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action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IN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goto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$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s36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s47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acc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s36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s47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s36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s47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89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r3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r3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r3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r1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89</a:t>
                      </a:r>
                      <a:endParaRPr lang="en-IN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r2</a:t>
                      </a:r>
                      <a:endParaRPr lang="en-IN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79AF58-0E7C-49F6-94FD-FD7B07C89B26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309654" y="708625"/>
            <a:ext cx="9572692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1)Construct  LALR  Parsing Table for the following grammar</a:t>
            </a:r>
          </a:p>
          <a:p>
            <a:pPr>
              <a:spcBef>
                <a:spcPct val="20000"/>
              </a:spcBef>
            </a:pPr>
            <a:r>
              <a:rPr lang="en-IN" sz="2400" dirty="0" smtClean="0"/>
              <a:t>							</a:t>
            </a:r>
            <a:r>
              <a:rPr lang="en-US" altLang="en-US" sz="2400" dirty="0" smtClean="0">
                <a:sym typeface="Symbol" panose="05050102010706020507" pitchFamily="18" charset="2"/>
              </a:rPr>
              <a:t> S  L=R | R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							 L *R | id </a:t>
            </a:r>
          </a:p>
          <a:p>
            <a:pPr>
              <a:spcBef>
                <a:spcPct val="20000"/>
              </a:spcBef>
            </a:pPr>
            <a:r>
              <a:rPr lang="en-US" altLang="en-US" sz="2400" dirty="0" smtClean="0">
                <a:sym typeface="Symbol" panose="05050102010706020507" pitchFamily="18" charset="2"/>
              </a:rPr>
              <a:t>							 R  L </a:t>
            </a:r>
            <a:endParaRPr lang="en-IN" sz="2400" dirty="0" smtClean="0"/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142852"/>
            <a:ext cx="2143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1456CF-1EFE-4C43-9BCB-F5522689605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23917" y="-19535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LALR Parsing Table</a:t>
            </a:r>
          </a:p>
        </p:txBody>
      </p:sp>
      <p:graphicFrame>
        <p:nvGraphicFramePr>
          <p:cNvPr id="7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9265"/>
              </p:ext>
            </p:extLst>
          </p:nvPr>
        </p:nvGraphicFramePr>
        <p:xfrm>
          <a:off x="2639616" y="1412776"/>
          <a:ext cx="4876802" cy="372198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=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014694E-C22D-4077-B3CC-E08645E1E0A4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3917" y="186594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Canonical LALR(1) Collection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6" y="1295406"/>
            <a:ext cx="160020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S’  S	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1) S  L=R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2) S  R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3) L *R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4) L  id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5) R  L 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52601" y="1295412"/>
            <a:ext cx="1692274" cy="20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S’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S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L=R,$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S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R,$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L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*R,$/=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L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id,$/=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R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L,$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86199" y="1295406"/>
            <a:ext cx="201295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S’  S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46532" y="194628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886201" y="1905001"/>
            <a:ext cx="1625766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  L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=R,$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R  L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308732" y="232728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86202" y="2743206"/>
            <a:ext cx="1343025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  R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19806" y="1295411"/>
            <a:ext cx="1905001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411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:L  *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R,$/=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  R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L,$/=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  L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*R,$/= 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  L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id,$/=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2743206"/>
            <a:ext cx="172561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512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:L  id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,$/=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41325" y="3843350"/>
            <a:ext cx="1625766" cy="122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  L=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R,$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R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L,$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L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*R,$</a:t>
            </a:r>
          </a:p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L  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id,$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5125" y="5367344"/>
            <a:ext cx="1814513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713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:L  *R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,$/=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81002" y="5867406"/>
            <a:ext cx="1814513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810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  R  L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,$/=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114800" y="3733811"/>
            <a:ext cx="1625766" cy="9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S  L=R</a:t>
            </a:r>
            <a:r>
              <a:rPr kumimoji="0" lang="en-US" alt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,$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428999" y="1524000"/>
            <a:ext cx="533401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429001" y="2133600"/>
            <a:ext cx="457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429001" y="1524000"/>
            <a:ext cx="25908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429001" y="2133600"/>
            <a:ext cx="4572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428999" y="2133600"/>
            <a:ext cx="2667001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410201" y="2133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38800" y="1905001"/>
            <a:ext cx="57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6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610606" y="1371601"/>
            <a:ext cx="729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to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713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7848622" y="1600201"/>
            <a:ext cx="1492254" cy="1360488"/>
            <a:chOff x="4848" y="912"/>
            <a:chExt cx="940" cy="857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848" y="912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848" y="912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4848" y="912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4848" y="912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328" y="1056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810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328" y="1296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411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5328" y="1536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512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1981204" y="3810001"/>
            <a:ext cx="1492254" cy="1512888"/>
            <a:chOff x="1248" y="2400"/>
            <a:chExt cx="940" cy="953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248" y="2496"/>
              <a:ext cx="52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248" y="2496"/>
              <a:ext cx="480" cy="2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248" y="2496"/>
              <a:ext cx="432" cy="52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248" y="2496"/>
              <a:ext cx="480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728" y="2640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810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728" y="2880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411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1728" y="3120"/>
              <a:ext cx="4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512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776" y="2400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to I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3505200" y="160020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2362201" y="40386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8229600" y="16764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3733801" y="19812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2286000" y="3657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3657600" y="2514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2286000" y="48006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8229600" y="23622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5486400" y="2667007"/>
            <a:ext cx="361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8153399" y="12954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2362199" y="43434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6" name="Text Box 65"/>
          <p:cNvSpPr txBox="1">
            <a:spLocks noChangeArrowheads="1"/>
          </p:cNvSpPr>
          <p:nvPr/>
        </p:nvSpPr>
        <p:spPr bwMode="auto">
          <a:xfrm>
            <a:off x="8229600" y="19812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4800600" y="160020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162800" y="3886211"/>
            <a:ext cx="15240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Same Cores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4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and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5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and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12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-2500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7  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13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 and  I</a:t>
            </a:r>
            <a:r>
              <a:rPr kumimoji="0" lang="en-US" altLang="en-US" sz="1800" b="0" i="0" u="none" strike="noStrike" kern="0" cap="none" spc="0" normalizeH="0" baseline="-25000" noProof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10</a:t>
            </a: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03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E99E0E7-464D-4E88-B52F-6DBA1323CA94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1199457" y="26064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Using Ambiguous Grammars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199457" y="1327448"/>
            <a:ext cx="937260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Precedence and Associativity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R</a:t>
            </a:r>
            <a:r>
              <a:rPr kumimoji="0" lang="en-US" alt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esolve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Conflicts.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Dangling-Else Ambiguity.</a:t>
            </a:r>
            <a:endParaRPr kumimoji="0" lang="en-US" altLang="en-US" sz="24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defTabSz="914400">
              <a:lnSpc>
                <a:spcPct val="90000"/>
              </a:lnSpc>
              <a:defRPr/>
            </a:pPr>
            <a:r>
              <a:rPr lang="en-US" altLang="en-US" b="1" kern="0" dirty="0" smtClean="0">
                <a:solidFill>
                  <a:srgbClr val="000000"/>
                </a:solidFill>
                <a:latin typeface="Times New Roman"/>
              </a:rPr>
              <a:t>Precedence and Associativity  to Resolve Conflicts:</a:t>
            </a:r>
            <a:endParaRPr lang="en-US" altLang="en-US" kern="0" dirty="0" smtClean="0">
              <a:solidFill>
                <a:srgbClr val="000000"/>
              </a:solidFill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			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 E+E  |  E*E  |  (E)  |  id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							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37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E0FDAD-5EE9-48B4-B88A-D9A9E38A60A9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8929" y="18864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Sets of LR(0) Items for Ambiguous Grammar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6" y="1219207"/>
            <a:ext cx="1600201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E’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4599" y="1219206"/>
            <a:ext cx="175260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E’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4606" y="3276601"/>
            <a:ext cx="1600201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E)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514606" y="5181606"/>
            <a:ext cx="1295401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id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724401" y="1219207"/>
            <a:ext cx="1752601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4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+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 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724401" y="2895606"/>
            <a:ext cx="1752601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5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 *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E+E  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E*E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2200"/>
              </a:lnSpc>
            </a:pPr>
            <a:r>
              <a:rPr lang="en-US" altLang="en-US" sz="1800"/>
              <a:t>     E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4400">
                <a:sym typeface="Symbol" panose="05050102010706020507" pitchFamily="18" charset="2"/>
              </a:rPr>
              <a:t>.</a:t>
            </a:r>
            <a:r>
              <a:rPr lang="en-US" altLang="en-US" sz="1800">
                <a:sym typeface="Symbol" panose="05050102010706020507" pitchFamily="18" charset="2"/>
              </a:rPr>
              <a:t>id 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724401" y="4648206"/>
            <a:ext cx="175260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6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</a:t>
            </a: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391399" y="1219206"/>
            <a:ext cx="175260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7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E+E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467601" y="3048002"/>
            <a:ext cx="175260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8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E*E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endParaRPr lang="en-US" altLang="en-US" sz="18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+E  </a:t>
            </a:r>
          </a:p>
          <a:p>
            <a:pPr>
              <a:lnSpc>
                <a:spcPts val="22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     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E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*E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543799" y="4648206"/>
            <a:ext cx="1447801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en-US" sz="1800"/>
              <a:t>I</a:t>
            </a:r>
            <a:r>
              <a:rPr lang="en-US" altLang="en-US" sz="1800" baseline="-25000"/>
              <a:t>9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E </a:t>
            </a:r>
            <a:r>
              <a:rPr lang="en-US" altLang="en-US" sz="1800">
                <a:solidFill>
                  <a:schemeClr val="accent2"/>
                </a:solidFill>
                <a:sym typeface="Symbol" panose="05050102010706020507" pitchFamily="18" charset="2"/>
              </a:rPr>
              <a:t> (E)</a:t>
            </a:r>
            <a:r>
              <a:rPr lang="en-US" altLang="en-US" sz="440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057399" y="1447800"/>
            <a:ext cx="53340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057399" y="1447800"/>
            <a:ext cx="533401" cy="1981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057399" y="1447800"/>
            <a:ext cx="533401" cy="3886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190999" y="1447800"/>
            <a:ext cx="53340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191001" y="1447800"/>
            <a:ext cx="609600" cy="1600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14807" y="3505200"/>
            <a:ext cx="685801" cy="1295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3657603" y="3505200"/>
            <a:ext cx="457200" cy="1752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5" name="AutoShape 22"/>
          <p:cNvCxnSpPr>
            <a:cxnSpLocks noChangeShapeType="1"/>
            <a:stCxn id="24" idx="0"/>
            <a:endCxn id="10" idx="0"/>
          </p:cNvCxnSpPr>
          <p:nvPr/>
        </p:nvCxnSpPr>
        <p:spPr bwMode="auto">
          <a:xfrm rot="5400000" flipH="1">
            <a:off x="3600455" y="2990853"/>
            <a:ext cx="228599" cy="800096"/>
          </a:xfrm>
          <a:prstGeom prst="curvedConnector5">
            <a:avLst>
              <a:gd name="adj1" fmla="val -100000"/>
              <a:gd name="adj2" fmla="val 228572"/>
              <a:gd name="adj3" fmla="val 200000"/>
            </a:avLst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6324599" y="1447800"/>
            <a:ext cx="1143001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324601" y="1447800"/>
            <a:ext cx="60960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324606" y="1447800"/>
            <a:ext cx="381001" cy="914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400801" y="3124200"/>
            <a:ext cx="1143001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6400801" y="3124200"/>
            <a:ext cx="533401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400800" y="3124200"/>
            <a:ext cx="304800" cy="762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324601" y="4876800"/>
            <a:ext cx="12192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324601" y="4876800"/>
            <a:ext cx="6096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324599" y="4876800"/>
            <a:ext cx="533401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8915401" y="14478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8915399" y="1447800"/>
            <a:ext cx="228601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991600" y="3276600"/>
            <a:ext cx="30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8991603" y="3276600"/>
            <a:ext cx="15240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9067799" y="16002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858000" y="45720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781801" y="28956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705600" y="11430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4343401" y="38862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133600" y="1143001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419600" y="19812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8839200" y="1143001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8915402" y="2971801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77002" y="4876801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267200" y="1143001"/>
            <a:ext cx="31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+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8882082" y="334542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8839202" y="1562089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6553200" y="518160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*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553200" y="14478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629400" y="31242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2905432" y="2773916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2362200" y="2514601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(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6324600" y="19050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6248400" y="34290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2133600" y="43434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3733800" y="449580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id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6858000" y="51054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6858000" y="33528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858000" y="1752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2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629399" y="2133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6629399" y="36576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3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9220199" y="30480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9144000" y="12192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4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9067799" y="34290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781799" y="548640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I</a:t>
            </a:r>
            <a:r>
              <a:rPr lang="en-US" altLang="en-US" sz="1800" baseline="-25000">
                <a:solidFill>
                  <a:srgbClr val="CC0000"/>
                </a:solidFill>
              </a:rPr>
              <a:t>5</a:t>
            </a:r>
            <a:endParaRPr lang="en-US" altLang="en-US" sz="1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1D199D-BD75-42D3-ABE6-D47040B04355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99457" y="116632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Shift-Reduce Parsing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5340" y="1166842"/>
            <a:ext cx="10215634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There are four possible actions(operations) of a shift reduce parser.</a:t>
            </a:r>
          </a:p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Shift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 :  In shift action, parser push input symbols onto the stack.</a:t>
            </a: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Reduce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: In reduce action, the parser replace the handle with non-terminal.</a:t>
            </a: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Accept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: In this action, parser announces successful completion of parsing.</a:t>
            </a: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  <a:p>
            <a:pPr marL="800100" lvl="1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  <a:latin typeface="Times New Roman"/>
              </a:rPr>
              <a:t>Error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: In this action, parser identifies syntax errors.</a:t>
            </a:r>
          </a:p>
        </p:txBody>
      </p:sp>
    </p:spTree>
    <p:extLst>
      <p:ext uri="{BB962C8B-B14F-4D97-AF65-F5344CB8AC3E}">
        <p14:creationId xmlns:p14="http://schemas.microsoft.com/office/powerpoint/2010/main" val="10388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6D8A43-DF6D-4C67-BF97-7BD1157F0AA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99457" y="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SLR-Parsing Table for Ambiguous Grammar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2410"/>
              </p:ext>
            </p:extLst>
          </p:nvPr>
        </p:nvGraphicFramePr>
        <p:xfrm>
          <a:off x="2494860" y="1142984"/>
          <a:ext cx="6782425" cy="5029200"/>
        </p:xfrm>
        <a:graphic>
          <a:graphicData uri="http://schemas.openxmlformats.org/drawingml/2006/table">
            <a:tbl>
              <a:tblPr/>
              <a:tblGrid>
                <a:gridCol w="84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s4/r1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s5/r1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s4/r2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s5/r2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30"/>
          <p:cNvSpPr txBox="1">
            <a:spLocks noChangeArrowheads="1"/>
          </p:cNvSpPr>
          <p:nvPr/>
        </p:nvSpPr>
        <p:spPr bwMode="auto">
          <a:xfrm>
            <a:off x="4324920" y="714356"/>
            <a:ext cx="98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31"/>
          <p:cNvSpPr txBox="1">
            <a:spLocks noChangeArrowheads="1"/>
          </p:cNvSpPr>
          <p:nvPr/>
        </p:nvSpPr>
        <p:spPr bwMode="auto">
          <a:xfrm>
            <a:off x="8453454" y="714356"/>
            <a:ext cx="748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82A321-8445-42D2-8434-43ADC8B14C6B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425" y="18864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SLR-Parsing Tables for Ambiguous Grammar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3732" y="1052524"/>
            <a:ext cx="3926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FOLLOW(E) = {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$,+,*,)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1" y="1676404"/>
            <a:ext cx="6890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State I</a:t>
            </a:r>
            <a:r>
              <a: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7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has shift/reduce conflicts for symbols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and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914404" y="2438413"/>
            <a:ext cx="3438525" cy="538163"/>
            <a:chOff x="864" y="1536"/>
            <a:chExt cx="2166" cy="33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1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47806" y="3124208"/>
            <a:ext cx="44694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current token is +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shift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 + is right-associative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reduce   + is left-associative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524001" y="4648211"/>
            <a:ext cx="56893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current token is *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shift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 * has higher precedence than +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     reduce  + has higher precedence than *</a:t>
            </a:r>
          </a:p>
        </p:txBody>
      </p:sp>
    </p:spTree>
    <p:extLst>
      <p:ext uri="{BB962C8B-B14F-4D97-AF65-F5344CB8AC3E}">
        <p14:creationId xmlns:p14="http://schemas.microsoft.com/office/powerpoint/2010/main" val="32475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4A1707-6D7A-46AF-901A-AFEC128C7B0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4897" y="26064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SLR-Parsing Tables for Ambiguous Grammar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3732" y="1052524"/>
            <a:ext cx="3926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FOLLOW(E) = {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$,+,*,)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1" y="1676404"/>
            <a:ext cx="6890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State I</a:t>
            </a:r>
            <a:r>
              <a: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has shift/reduce conflicts for symbols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and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914404" y="2438413"/>
            <a:ext cx="3438525" cy="538163"/>
            <a:chOff x="864" y="1536"/>
            <a:chExt cx="2166" cy="33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64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36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784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160" y="15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52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48" y="1536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776" y="1536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200" y="1536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47806" y="3124208"/>
            <a:ext cx="44502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current token is *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shift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 * is right-associative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reduce   * is left-associative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524001" y="4648211"/>
            <a:ext cx="56893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when current token is +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shift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 + has higher precedence than *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sym typeface="Wingdings" panose="05000000000000000000" pitchFamily="2" charset="2"/>
              </a:rPr>
              <a:t>reduce  * has higher precedence than +</a:t>
            </a:r>
          </a:p>
        </p:txBody>
      </p:sp>
    </p:spTree>
    <p:extLst>
      <p:ext uri="{BB962C8B-B14F-4D97-AF65-F5344CB8AC3E}">
        <p14:creationId xmlns:p14="http://schemas.microsoft.com/office/powerpoint/2010/main" val="28543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6D8A43-DF6D-4C67-BF97-7BD1157F0AA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99457" y="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SLR-Parsing Table for Ambiguous Grammar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2410"/>
              </p:ext>
            </p:extLst>
          </p:nvPr>
        </p:nvGraphicFramePr>
        <p:xfrm>
          <a:off x="2494860" y="1295400"/>
          <a:ext cx="5862333" cy="5029200"/>
        </p:xfrm>
        <a:graphic>
          <a:graphicData uri="http://schemas.openxmlformats.org/drawingml/2006/table">
            <a:tbl>
              <a:tblPr/>
              <a:tblGrid>
                <a:gridCol w="7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s9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s5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30"/>
          <p:cNvSpPr txBox="1">
            <a:spLocks noChangeArrowheads="1"/>
          </p:cNvSpPr>
          <p:nvPr/>
        </p:nvSpPr>
        <p:spPr bwMode="auto">
          <a:xfrm>
            <a:off x="4465287" y="838211"/>
            <a:ext cx="98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31"/>
          <p:cNvSpPr txBox="1">
            <a:spLocks noChangeArrowheads="1"/>
          </p:cNvSpPr>
          <p:nvPr/>
        </p:nvSpPr>
        <p:spPr bwMode="auto">
          <a:xfrm>
            <a:off x="7596198" y="838211"/>
            <a:ext cx="748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Dangling-Else Ambiguity</a:t>
            </a:r>
            <a:endParaRPr lang="en-US" altLang="en-US" dirty="0" smtClean="0"/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Consider the following grammar 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called dangling-else grammar and it is ambiguous.</a:t>
            </a:r>
          </a:p>
          <a:p>
            <a:r>
              <a:rPr lang="en-IN" dirty="0" smtClean="0"/>
              <a:t>To simplify this grammar, we consider </a:t>
            </a:r>
            <a:r>
              <a:rPr lang="en-IN" dirty="0" err="1" smtClean="0"/>
              <a:t>i</a:t>
            </a:r>
            <a:r>
              <a:rPr lang="en-IN" dirty="0" smtClean="0"/>
              <a:t> stands for “</a:t>
            </a:r>
            <a:r>
              <a:rPr lang="en-IN" b="1" dirty="0" smtClean="0"/>
              <a:t>if </a:t>
            </a:r>
            <a:r>
              <a:rPr lang="en-IN" b="1" dirty="0" err="1" smtClean="0"/>
              <a:t>expr</a:t>
            </a:r>
            <a:r>
              <a:rPr lang="en-IN" b="1" dirty="0" smtClean="0"/>
              <a:t> then”</a:t>
            </a:r>
            <a:r>
              <a:rPr lang="en-IN" dirty="0" smtClean="0"/>
              <a:t>, e stands for “</a:t>
            </a:r>
            <a:r>
              <a:rPr lang="en-IN" b="1" dirty="0" smtClean="0"/>
              <a:t>else”</a:t>
            </a:r>
            <a:r>
              <a:rPr lang="en-IN" dirty="0" smtClean="0"/>
              <a:t>, and a stands for "</a:t>
            </a:r>
            <a:r>
              <a:rPr lang="en-IN" b="1" dirty="0" smtClean="0"/>
              <a:t>all other productions".</a:t>
            </a:r>
            <a:r>
              <a:rPr lang="en-IN" dirty="0" smtClean="0"/>
              <a:t> Thus, it can be rewritten as: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 smtClean="0"/>
              <a:t>				S → </a:t>
            </a:r>
            <a:r>
              <a:rPr lang="en-IN" dirty="0" err="1" smtClean="0"/>
              <a:t>iSeS</a:t>
            </a:r>
            <a:r>
              <a:rPr lang="en-IN" dirty="0" smtClean="0"/>
              <a:t> | </a:t>
            </a:r>
            <a:r>
              <a:rPr lang="en-IN" dirty="0" err="1" smtClean="0"/>
              <a:t>iS</a:t>
            </a:r>
            <a:r>
              <a:rPr lang="en-IN" dirty="0" smtClean="0"/>
              <a:t> | a</a:t>
            </a:r>
          </a:p>
        </p:txBody>
      </p:sp>
      <p:pic>
        <p:nvPicPr>
          <p:cNvPr id="7170" name="Picture 2" descr="http://img.brainkart.com/extra/5neC01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714488"/>
            <a:ext cx="4286280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6D8A43-DF6D-4C67-BF97-7BD1157F0AAE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99457" y="-142900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SLR-Parsing Table</a:t>
            </a:r>
          </a:p>
        </p:txBody>
      </p:sp>
      <p:graphicFrame>
        <p:nvGraphicFramePr>
          <p:cNvPr id="6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2410"/>
              </p:ext>
            </p:extLst>
          </p:nvPr>
        </p:nvGraphicFramePr>
        <p:xfrm>
          <a:off x="4852313" y="1028669"/>
          <a:ext cx="6172909" cy="4562496"/>
        </p:xfrm>
        <a:graphic>
          <a:graphicData uri="http://schemas.openxmlformats.org/drawingml/2006/table">
            <a:tbl>
              <a:tblPr/>
              <a:tblGrid>
                <a:gridCol w="102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s5/r2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 Box 130"/>
          <p:cNvSpPr txBox="1">
            <a:spLocks noChangeArrowheads="1"/>
          </p:cNvSpPr>
          <p:nvPr/>
        </p:nvSpPr>
        <p:spPr bwMode="auto">
          <a:xfrm>
            <a:off x="7108492" y="571480"/>
            <a:ext cx="98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a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ction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Text Box 131"/>
          <p:cNvSpPr txBox="1">
            <a:spLocks noChangeArrowheads="1"/>
          </p:cNvSpPr>
          <p:nvPr/>
        </p:nvSpPr>
        <p:spPr bwMode="auto">
          <a:xfrm>
            <a:off x="10133422" y="571480"/>
            <a:ext cx="748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kern="0" dirty="0" smtClean="0">
                <a:solidFill>
                  <a:srgbClr val="000000"/>
                </a:solidFill>
              </a:rPr>
              <a:t>g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oto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800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6523" y="5786454"/>
            <a:ext cx="517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action[4,e] contain </a:t>
            </a:r>
            <a:r>
              <a:rPr lang="en-US" altLang="en-US" sz="2400" b="1" kern="0" dirty="0" smtClean="0">
                <a:solidFill>
                  <a:srgbClr val="000000"/>
                </a:solidFill>
              </a:rPr>
              <a:t>shift/reduce conflict</a:t>
            </a:r>
          </a:p>
        </p:txBody>
      </p:sp>
      <p:pic>
        <p:nvPicPr>
          <p:cNvPr id="128003" name="Picture 3" descr="E:\Freelancing\VCIIT\Compiler Construction\Helping Material\Images\Lec25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46" y="1428736"/>
            <a:ext cx="3643338" cy="300039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52464" y="785794"/>
            <a:ext cx="1749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kern="0" dirty="0" smtClean="0">
                <a:solidFill>
                  <a:srgbClr val="000000"/>
                </a:solidFill>
              </a:rPr>
              <a:t>LR(0) items</a:t>
            </a:r>
          </a:p>
        </p:txBody>
      </p:sp>
    </p:spTree>
    <p:extLst>
      <p:ext uri="{BB962C8B-B14F-4D97-AF65-F5344CB8AC3E}">
        <p14:creationId xmlns:p14="http://schemas.microsoft.com/office/powerpoint/2010/main" val="2503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953124" y="428604"/>
            <a:ext cx="623887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lvl="0" defTabSz="914400">
              <a:defRPr/>
            </a:pPr>
            <a:r>
              <a:rPr lang="en-IN" b="0" dirty="0" smtClean="0"/>
              <a:t>For example, parse iiaea</a:t>
            </a:r>
            <a:endParaRPr kumimoji="0" lang="en-US" altLang="en-US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595934" y="2071678"/>
            <a:ext cx="7539749" cy="431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stack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action</a:t>
            </a: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</a:t>
            </a:r>
            <a:endParaRPr kumimoji="0" lang="en-US" altLang="en-US" sz="1800" b="1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0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iiaea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action[0,i]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s2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0i2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iaea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        		   s2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  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0i2i2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aea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		   s3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0i2i2a3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ea$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	 	  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r3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0i2i2S4		ea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      From the conflict we have to </a:t>
            </a:r>
            <a:r>
              <a:rPr kumimoji="0" lang="en-US" alt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choosen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0i2i2S4e5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a$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		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s3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0i2i2S4e5a3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             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	  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r3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0i2i2S4e5S6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      		 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r1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0i2S4		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             		 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r2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 	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0S1		$		 	accept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3124" y="1500174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</a:rPr>
              <a:t>String : </a:t>
            </a:r>
            <a:r>
              <a:rPr lang="en-US" altLang="en-US" sz="2400" kern="0" dirty="0" err="1" smtClean="0">
                <a:solidFill>
                  <a:srgbClr val="000000"/>
                </a:solidFill>
                <a:latin typeface="Times New Roman"/>
              </a:rPr>
              <a:t>iiaea</a:t>
            </a:r>
            <a:endParaRPr lang="en-IN" sz="2400" dirty="0"/>
          </a:p>
        </p:txBody>
      </p:sp>
      <p:graphicFrame>
        <p:nvGraphicFramePr>
          <p:cNvPr id="1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42410"/>
              </p:ext>
            </p:extLst>
          </p:nvPr>
        </p:nvGraphicFramePr>
        <p:xfrm>
          <a:off x="238085" y="1071546"/>
          <a:ext cx="5143536" cy="4562496"/>
        </p:xfrm>
        <a:graphic>
          <a:graphicData uri="http://schemas.openxmlformats.org/drawingml/2006/table">
            <a:tbl>
              <a:tblPr/>
              <a:tblGrid>
                <a:gridCol w="85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8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state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acc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s5/r2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91435" marR="9143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81884" y="6072206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action[4,e] on s5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A75A70-FFD8-4FBB-A88C-682BC2FD0BCF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81554" y="2285992"/>
            <a:ext cx="2786082" cy="192882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END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" y="49625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5DE49D-ABDE-4533-B8B2-E155754D71EF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09588" y="-214338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Stack Implementation of  Shift-Reduce Parser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5274" y="500042"/>
            <a:ext cx="10572824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 contains stack and input buffer.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Stack contains Grammar symbols and input buffer is used to store the input string to be parsed.</a:t>
            </a:r>
          </a:p>
          <a:p>
            <a:pPr marL="457200" lvl="0" indent="-457200" defTabSz="914400"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Initial stack contains empty and input buffer contains input string is marked by the end-marker $.</a:t>
            </a:r>
            <a:endParaRPr lang="en-US" altLang="en-US" kern="0" dirty="0" smtClean="0">
              <a:solidFill>
                <a:srgbClr val="FF0000"/>
              </a:solidFill>
              <a:latin typeface="Times New Roman"/>
            </a:endParaRPr>
          </a:p>
          <a:p>
            <a:pPr marL="457200" lvl="0" indent="-457200" defTabSz="914400">
              <a:buNone/>
              <a:defRPr/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			  		 stack			input </a:t>
            </a:r>
          </a:p>
          <a:p>
            <a:pPr marL="457200" lvl="0" indent="-457200" defTabSz="914400">
              <a:buNone/>
              <a:defRPr/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					  $                                  w$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Shift reduce parser push zero or more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input symbols onto the stack until a handle on top of the stack.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kern="0" baseline="0" dirty="0" smtClean="0">
                <a:solidFill>
                  <a:srgbClr val="000000"/>
                </a:solidFill>
                <a:latin typeface="Times New Roman"/>
              </a:rPr>
              <a:t>Once there is a handle on the top of stack then parser replace handle with non terminal.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parser repeats this process until stack top contains start symbol and input buffer is empty 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or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until  it has detected an error.</a:t>
            </a:r>
          </a:p>
          <a:p>
            <a:pPr marL="457200" lvl="0" indent="-457200" defTabSz="914400">
              <a:buNone/>
              <a:defRPr/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				stack			input</a:t>
            </a:r>
          </a:p>
          <a:p>
            <a:pPr marL="457200" lvl="0" indent="-457200" defTabSz="914400">
              <a:buNone/>
              <a:defRPr/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			  	  $S                                 $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0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CEB71A-BB40-4096-9F28-BC5C77A2F5B3}" type="datetime2">
              <a:rPr lang="en-US" smtClean="0"/>
              <a:pPr/>
              <a:t>Saturday, December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1" y="92407"/>
            <a:ext cx="93726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Shift-Reduce Parser Example 1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24430" y="1071546"/>
            <a:ext cx="650085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Stack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*id$		shift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+id*id$		reduce by F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+id*id$		reduce by T 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+id*id$		reduce by E  T	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			+id*id$		shift 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		id*id$		shift id		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E+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*id$		reduce by F 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*id$		reduce by T  F	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$E+T		*id$		shift 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$E+T*		id$		shift id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$E+T*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$		reduce by F 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T*F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$		reduce by T  T*F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E+T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$		reduce by E  E+T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$E			$		accept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9522" y="1214422"/>
            <a:ext cx="4500594" cy="531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1)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E+T  | T	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T*F  | F		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(E)  |  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String: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Times New Roman"/>
              </a:rPr>
              <a:t>id+id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</a:rPr>
              <a:t>*id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	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Right-Most Derivation of  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id+id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  E+T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E+T*F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E+T*id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E+F*id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E+id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T+id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F+id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 </a:t>
            </a:r>
          </a:p>
          <a:p>
            <a:pPr marL="342900" lvl="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 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id+id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8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</TotalTime>
  <Words>4464</Words>
  <Application>Microsoft Office PowerPoint</Application>
  <PresentationFormat>Widescreen</PresentationFormat>
  <Paragraphs>2175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2" baseType="lpstr">
      <vt:lpstr>Arial</vt:lpstr>
      <vt:lpstr>Arial Unicode MS</vt:lpstr>
      <vt:lpstr>Arimo</vt:lpstr>
      <vt:lpstr>Britannic Bold</vt:lpstr>
      <vt:lpstr>Calibri</vt:lpstr>
      <vt:lpstr>Calibri Light</vt:lpstr>
      <vt:lpstr>Courier New</vt:lpstr>
      <vt:lpstr>Eras Bold ITC</vt:lpstr>
      <vt:lpstr>新細明體</vt:lpstr>
      <vt:lpstr>Symbol</vt:lpstr>
      <vt:lpstr>Times New Roman</vt:lpstr>
      <vt:lpstr>Wingdings</vt:lpstr>
      <vt:lpstr>Office Theme</vt:lpstr>
      <vt:lpstr>Default Design</vt:lpstr>
      <vt:lpstr>1_Default Design</vt:lpstr>
      <vt:lpstr>  Unit-III 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Operator-Precedence Parser</vt:lpstr>
      <vt:lpstr>Designing Operator-Precedence Parser</vt:lpstr>
      <vt:lpstr>Precedence Relations</vt:lpstr>
      <vt:lpstr>Operator -Precedence Table</vt:lpstr>
      <vt:lpstr>Parsing the String</vt:lpstr>
      <vt:lpstr>Example</vt:lpstr>
      <vt:lpstr>PowerPoint Presentation</vt:lpstr>
      <vt:lpstr>Operator-Precedence Parsing Algorithm</vt:lpstr>
      <vt:lpstr>Operator-Precedence Parsing Algorithm -- Example</vt:lpstr>
      <vt:lpstr>Advantages and Disadvantages of Operator Precedence Parsing</vt:lpstr>
      <vt:lpstr>Precedence Functions</vt:lpstr>
      <vt:lpstr>Precedence Functions</vt:lpstr>
      <vt:lpstr>PowerPoint Presentation</vt:lpstr>
      <vt:lpstr>PowerPoint Presentation</vt:lpstr>
      <vt:lpstr>How to Create Operator-Precedence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LALR Parsing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Dangling-Else Ambiguity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Srinivas</cp:lastModifiedBy>
  <cp:revision>544</cp:revision>
  <dcterms:created xsi:type="dcterms:W3CDTF">2019-12-14T03:50:52Z</dcterms:created>
  <dcterms:modified xsi:type="dcterms:W3CDTF">2020-12-19T04:51:29Z</dcterms:modified>
</cp:coreProperties>
</file>