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E651CF-1710-459F-A2DD-5C5F9812346A}">
          <p14:sldIdLst>
            <p14:sldId id="256"/>
            <p14:sldId id="257"/>
          </p14:sldIdLst>
        </p14:section>
        <p14:section name="Untitled Section" id="{A3BC6873-2750-40E7-9F23-6353DB4071E9}">
          <p14:sldIdLst>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1BBF"/>
    <a:srgbClr val="BF058E"/>
    <a:srgbClr val="00863D"/>
    <a:srgbClr val="9A7500"/>
    <a:srgbClr val="0070C0"/>
    <a:srgbClr val="7F15B7"/>
    <a:srgbClr val="A02411"/>
    <a:srgbClr val="004F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57" autoAdjust="0"/>
  </p:normalViewPr>
  <p:slideViewPr>
    <p:cSldViewPr snapToGrid="0">
      <p:cViewPr varScale="1">
        <p:scale>
          <a:sx n="109" d="100"/>
          <a:sy n="109" d="100"/>
        </p:scale>
        <p:origin x="612"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12/30/2021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204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12/30/2021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40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12/30/2021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864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12/30/2021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783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12/30/2021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0240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12/30/2021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033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12/30/2021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713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12/30/2021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056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12/30/2021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3434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12/30/2021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1889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12/30/2021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6757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12/30/2021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
        <p:nvSpPr>
          <p:cNvPr id="7" name="MSIPCMContentMarking" descr="{&quot;HashCode&quot;:1605204440,&quot;Placement&quot;:&quot;Header&quot;,&quot;Top&quot;:0.0,&quot;Left&quot;:450.68,&quot;SlideWidth&quot;:960,&quot;SlideHeight&quot;:540}">
            <a:extLst>
              <a:ext uri="{FF2B5EF4-FFF2-40B4-BE49-F238E27FC236}">
                <a16:creationId xmlns:a16="http://schemas.microsoft.com/office/drawing/2014/main" id="{2925B1B9-17C7-4E35-BA4A-F0EEFDC68BC9}"/>
              </a:ext>
            </a:extLst>
          </p:cNvPr>
          <p:cNvSpPr txBox="1"/>
          <p:nvPr userDrawn="1"/>
        </p:nvSpPr>
        <p:spPr>
          <a:xfrm>
            <a:off x="5723636" y="0"/>
            <a:ext cx="744729" cy="228163"/>
          </a:xfrm>
          <a:prstGeom prst="rect">
            <a:avLst/>
          </a:prstGeom>
          <a:noFill/>
        </p:spPr>
        <p:txBody>
          <a:bodyPr vert="horz" wrap="square" lIns="0" tIns="0" rIns="0" bIns="0" rtlCol="0" anchor="ctr" anchorCtr="1">
            <a:spAutoFit/>
          </a:bodyPr>
          <a:lstStyle/>
          <a:p>
            <a:pPr algn="ctr">
              <a:spcBef>
                <a:spcPts val="0"/>
              </a:spcBef>
              <a:spcAft>
                <a:spcPts val="0"/>
              </a:spcAft>
            </a:pPr>
            <a:r>
              <a:rPr lang="en-US" sz="800">
                <a:solidFill>
                  <a:srgbClr val="000000"/>
                </a:solidFill>
                <a:latin typeface="Calibri" panose="020F0502020204030204" pitchFamily="34" charset="0"/>
              </a:rPr>
              <a:t>Internal Use</a:t>
            </a:r>
          </a:p>
        </p:txBody>
      </p:sp>
      <p:sp>
        <p:nvSpPr>
          <p:cNvPr id="8" name="MSIPCMContentMarking" descr="{&quot;HashCode&quot;:441364199,&quot;Placement&quot;:&quot;Footer&quot;,&quot;Top&quot;:519.343,&quot;Left&quot;:405.131256,&quot;SlideWidth&quot;:960,&quot;SlideHeight&quot;:540}">
            <a:extLst>
              <a:ext uri="{FF2B5EF4-FFF2-40B4-BE49-F238E27FC236}">
                <a16:creationId xmlns:a16="http://schemas.microsoft.com/office/drawing/2014/main" id="{4CD9AAF6-8B6C-41CE-BA1B-716AE457872C}"/>
              </a:ext>
            </a:extLst>
          </p:cNvPr>
          <p:cNvSpPr txBox="1"/>
          <p:nvPr userDrawn="1"/>
        </p:nvSpPr>
        <p:spPr>
          <a:xfrm>
            <a:off x="5145167" y="6595656"/>
            <a:ext cx="190166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For RealPage Internal Use Only</a:t>
            </a:r>
          </a:p>
        </p:txBody>
      </p:sp>
    </p:spTree>
    <p:extLst>
      <p:ext uri="{BB962C8B-B14F-4D97-AF65-F5344CB8AC3E}">
        <p14:creationId xmlns:p14="http://schemas.microsoft.com/office/powerpoint/2010/main" val="294119280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freesvg.org/system-users"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art of neon orange and purple gradient">
            <a:extLst>
              <a:ext uri="{FF2B5EF4-FFF2-40B4-BE49-F238E27FC236}">
                <a16:creationId xmlns:a16="http://schemas.microsoft.com/office/drawing/2014/main" id="{92651492-9B0F-4F0C-AAAD-339434708839}"/>
              </a:ext>
            </a:extLst>
          </p:cNvPr>
          <p:cNvPicPr>
            <a:picLocks noChangeAspect="1"/>
          </p:cNvPicPr>
          <p:nvPr/>
        </p:nvPicPr>
        <p:blipFill rotWithShape="1">
          <a:blip r:embed="rId2"/>
          <a:srcRect t="14875" b="4768"/>
          <a:stretch/>
        </p:blipFill>
        <p:spPr>
          <a:xfrm>
            <a:off x="20" y="10"/>
            <a:ext cx="12191980" cy="6857990"/>
          </a:xfrm>
          <a:prstGeom prst="rect">
            <a:avLst/>
          </a:prstGeom>
        </p:spPr>
      </p:pic>
      <p:sp>
        <p:nvSpPr>
          <p:cNvPr id="11"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25FE64-C247-4E24-A943-8B4015A1ED17}"/>
              </a:ext>
            </a:extLst>
          </p:cNvPr>
          <p:cNvSpPr>
            <a:spLocks noGrp="1"/>
          </p:cNvSpPr>
          <p:nvPr>
            <p:ph type="ctrTitle"/>
          </p:nvPr>
        </p:nvSpPr>
        <p:spPr>
          <a:xfrm>
            <a:off x="5849388" y="4907629"/>
            <a:ext cx="3212386" cy="1185353"/>
          </a:xfrm>
        </p:spPr>
        <p:txBody>
          <a:bodyPr anchor="ctr">
            <a:normAutofit/>
          </a:bodyPr>
          <a:lstStyle/>
          <a:p>
            <a:r>
              <a:rPr lang="en-US" sz="2600"/>
              <a:t>Microservices</a:t>
            </a:r>
            <a:endParaRPr lang="en-US" sz="2600" dirty="0"/>
          </a:p>
        </p:txBody>
      </p:sp>
      <p:sp>
        <p:nvSpPr>
          <p:cNvPr id="3" name="Subtitle 2">
            <a:extLst>
              <a:ext uri="{FF2B5EF4-FFF2-40B4-BE49-F238E27FC236}">
                <a16:creationId xmlns:a16="http://schemas.microsoft.com/office/drawing/2014/main" id="{31264852-C761-4E7F-8B1E-6C231F7133A6}"/>
              </a:ext>
            </a:extLst>
          </p:cNvPr>
          <p:cNvSpPr>
            <a:spLocks noGrp="1"/>
          </p:cNvSpPr>
          <p:nvPr>
            <p:ph type="subTitle" idx="1"/>
          </p:nvPr>
        </p:nvSpPr>
        <p:spPr>
          <a:xfrm>
            <a:off x="9403912" y="4907629"/>
            <a:ext cx="2228641" cy="1185353"/>
          </a:xfrm>
        </p:spPr>
        <p:txBody>
          <a:bodyPr anchor="ctr">
            <a:normAutofit/>
          </a:bodyPr>
          <a:lstStyle/>
          <a:p>
            <a:r>
              <a:rPr lang="en-US" sz="1400"/>
              <a:t>Siva Sankar Alamalakala</a:t>
            </a:r>
            <a:endParaRPr lang="en-US" sz="1400" dirty="0"/>
          </a:p>
        </p:txBody>
      </p:sp>
      <p:sp>
        <p:nvSpPr>
          <p:cNvPr id="13"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70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DB49-2C51-451C-87E0-88FA8E6CC8F2}"/>
              </a:ext>
            </a:extLst>
          </p:cNvPr>
          <p:cNvSpPr txBox="1">
            <a:spLocks/>
          </p:cNvSpPr>
          <p:nvPr/>
        </p:nvSpPr>
        <p:spPr>
          <a:xfrm>
            <a:off x="378069" y="427160"/>
            <a:ext cx="4521200" cy="57785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RabbitMQ</a:t>
            </a:r>
          </a:p>
        </p:txBody>
      </p:sp>
      <p:sp>
        <p:nvSpPr>
          <p:cNvPr id="3" name="TextBox 2">
            <a:extLst>
              <a:ext uri="{FF2B5EF4-FFF2-40B4-BE49-F238E27FC236}">
                <a16:creationId xmlns:a16="http://schemas.microsoft.com/office/drawing/2014/main" id="{A52EC781-0D90-4E4F-B5DE-974747E7BF98}"/>
              </a:ext>
            </a:extLst>
          </p:cNvPr>
          <p:cNvSpPr txBox="1"/>
          <p:nvPr/>
        </p:nvSpPr>
        <p:spPr>
          <a:xfrm>
            <a:off x="378069" y="1134208"/>
            <a:ext cx="4271747" cy="2954655"/>
          </a:xfrm>
          <a:prstGeom prst="rect">
            <a:avLst/>
          </a:prstGeom>
          <a:noFill/>
        </p:spPr>
        <p:txBody>
          <a:bodyPr wrap="none" rtlCol="0">
            <a:spAutoFit/>
          </a:bodyPr>
          <a:lstStyle/>
          <a:p>
            <a:pPr algn="l" rtl="0" fontAlgn="base"/>
            <a:r>
              <a:rPr lang="en-US" sz="1400" b="1" i="0" dirty="0">
                <a:solidFill>
                  <a:srgbClr val="000000"/>
                </a:solidFill>
                <a:effectLst/>
                <a:latin typeface="Calibri" panose="020F0502020204030204" pitchFamily="34" charset="0"/>
              </a:rPr>
              <a:t>What is RabbitMQ?</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A message Broker – it accepts and forwards messages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Messages are sent by Producers (or publishers)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Messages are received by Consumers (or Subscribers)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Messages are stored on Queues (essentially a message buffer)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Exchanges can be used to add "routing" functionality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Uses Advanced Message Queuing Protocol (AMOP) &amp; others</a:t>
            </a:r>
          </a:p>
          <a:p>
            <a:pPr marL="171450" indent="-171450" algn="l" rtl="0" fontAlgn="base">
              <a:buFont typeface="Arial" panose="020B0604020202020204" pitchFamily="34" charset="0"/>
              <a:buChar char="•"/>
            </a:pPr>
            <a:r>
              <a:rPr lang="en-US" sz="1200" dirty="0">
                <a:solidFill>
                  <a:srgbClr val="000000"/>
                </a:solidFill>
                <a:latin typeface="Calibri" panose="020F0502020204030204" pitchFamily="34" charset="0"/>
              </a:rPr>
              <a:t>It supports 4 types of Exchanges</a:t>
            </a:r>
          </a:p>
          <a:p>
            <a:pPr marL="628650" lvl="1" indent="-171450" fontAlgn="base">
              <a:buFont typeface="Arial" panose="020B0604020202020204" pitchFamily="34" charset="0"/>
              <a:buChar char="•"/>
            </a:pPr>
            <a:r>
              <a:rPr lang="en-US" sz="1200" b="0" i="0" dirty="0">
                <a:solidFill>
                  <a:srgbClr val="000000"/>
                </a:solidFill>
                <a:effectLst/>
                <a:latin typeface="Calibri" panose="020F0502020204030204" pitchFamily="34" charset="0"/>
              </a:rPr>
              <a:t>Direct Exchange</a:t>
            </a:r>
          </a:p>
          <a:p>
            <a:pPr marL="628650" lvl="1" indent="-171450" fontAlgn="base">
              <a:buFont typeface="Arial" panose="020B0604020202020204" pitchFamily="34" charset="0"/>
              <a:buChar char="•"/>
            </a:pPr>
            <a:r>
              <a:rPr lang="en-US" sz="1200" b="0" i="0" dirty="0">
                <a:solidFill>
                  <a:srgbClr val="000000"/>
                </a:solidFill>
                <a:effectLst/>
                <a:latin typeface="Calibri" panose="020F0502020204030204" pitchFamily="34" charset="0"/>
              </a:rPr>
              <a:t>Fanout Exchange</a:t>
            </a:r>
          </a:p>
          <a:p>
            <a:pPr marL="628650" lvl="1" indent="-171450" fontAlgn="base">
              <a:buFont typeface="Arial" panose="020B0604020202020204" pitchFamily="34" charset="0"/>
              <a:buChar char="•"/>
            </a:pPr>
            <a:r>
              <a:rPr lang="en-US" sz="1200" b="0" i="0" dirty="0">
                <a:solidFill>
                  <a:srgbClr val="000000"/>
                </a:solidFill>
                <a:effectLst/>
                <a:latin typeface="Calibri" panose="020F0502020204030204" pitchFamily="34" charset="0"/>
              </a:rPr>
              <a:t> Topic Exchange</a:t>
            </a:r>
          </a:p>
          <a:p>
            <a:pPr marL="628650" lvl="1" indent="-171450" fontAlgn="base">
              <a:buFont typeface="Arial" panose="020B0604020202020204" pitchFamily="34" charset="0"/>
              <a:buChar char="•"/>
            </a:pPr>
            <a:r>
              <a:rPr lang="en-US" sz="1200" b="0" i="0" dirty="0">
                <a:solidFill>
                  <a:srgbClr val="000000"/>
                </a:solidFill>
                <a:effectLst/>
                <a:latin typeface="Calibri" panose="020F0502020204030204" pitchFamily="34" charset="0"/>
              </a:rPr>
              <a:t>Header Exchange</a:t>
            </a:r>
          </a:p>
          <a:p>
            <a:endParaRPr lang="en-US" dirty="0"/>
          </a:p>
        </p:txBody>
      </p:sp>
      <p:pic>
        <p:nvPicPr>
          <p:cNvPr id="1026" name="Picture 2" descr="RabbitMQ Direct Exchange &#10;Publish 1 &#10;Publisher &#10;RK = &quot;somekey&quot; &#10;Exchange &#10;Routes to• &#10;&quot;somekey &#10;Queue &#10;I Consume &#10;Consumer &#10;Message Broker &#10;Delivers Messages to queues based on a routing key &#10;Ideal for &quot;direct&quot; or unicast messaging ">
            <a:extLst>
              <a:ext uri="{FF2B5EF4-FFF2-40B4-BE49-F238E27FC236}">
                <a16:creationId xmlns:a16="http://schemas.microsoft.com/office/drawing/2014/main" id="{936D8B00-6A8C-4589-B11D-B431C8851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608" y="144850"/>
            <a:ext cx="3818792" cy="19541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bbitMQ Fanout Exchange &#10;Publish &#10;Publisher &#10;Queue 1 &#10;Exchange &#10;Queue 2 &#10;Message Broker &#10;Consumer A &#10;Consumer B &#10;Consumer C &#10;Delivers Messages to all Queues that are bound to the exchange &#10;It ignores the routing key &#10;Ideal for_broadcast messages_ ">
            <a:extLst>
              <a:ext uri="{FF2B5EF4-FFF2-40B4-BE49-F238E27FC236}">
                <a16:creationId xmlns:a16="http://schemas.microsoft.com/office/drawing/2014/main" id="{07F18DE6-C561-40B5-9163-95879C6D7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7608" y="2326787"/>
            <a:ext cx="4024604" cy="20162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abbitMQ Topic Exchange &#10;Publish &#10;Publisher &#10;Queue 1 &#10;Exchange &#10;Queue 2 &#10;Message Broker &#10;Consumer A &#10;Consumer B &#10;Consumer C &#10;• &#10;• &#10;Routes messages to I or more queues based on the routing key (and patterns) &#10;Used for Multicast messaging &#10;ImplemenEvariou,s ">
            <a:extLst>
              <a:ext uri="{FF2B5EF4-FFF2-40B4-BE49-F238E27FC236}">
                <a16:creationId xmlns:a16="http://schemas.microsoft.com/office/drawing/2014/main" id="{70504619-D899-46DA-815E-B8C9494A4B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7608" y="4570809"/>
            <a:ext cx="3865984" cy="203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452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C830-FDC2-4D63-98A7-EE1505AB0582}"/>
              </a:ext>
            </a:extLst>
          </p:cNvPr>
          <p:cNvSpPr txBox="1">
            <a:spLocks/>
          </p:cNvSpPr>
          <p:nvPr/>
        </p:nvSpPr>
        <p:spPr>
          <a:xfrm>
            <a:off x="378069" y="427160"/>
            <a:ext cx="4521200" cy="57785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gRPC</a:t>
            </a:r>
          </a:p>
        </p:txBody>
      </p:sp>
      <p:sp>
        <p:nvSpPr>
          <p:cNvPr id="3" name="TextBox 2">
            <a:extLst>
              <a:ext uri="{FF2B5EF4-FFF2-40B4-BE49-F238E27FC236}">
                <a16:creationId xmlns:a16="http://schemas.microsoft.com/office/drawing/2014/main" id="{3075DA56-6FF6-4DEB-94FF-33BD9E934A40}"/>
              </a:ext>
            </a:extLst>
          </p:cNvPr>
          <p:cNvSpPr txBox="1"/>
          <p:nvPr/>
        </p:nvSpPr>
        <p:spPr>
          <a:xfrm>
            <a:off x="747346" y="1626577"/>
            <a:ext cx="5799536" cy="1969770"/>
          </a:xfrm>
          <a:prstGeom prst="rect">
            <a:avLst/>
          </a:prstGeom>
          <a:noFill/>
        </p:spPr>
        <p:txBody>
          <a:bodyPr wrap="none" rtlCol="0">
            <a:spAutoFit/>
          </a:bodyPr>
          <a:lstStyle/>
          <a:p>
            <a:pPr algn="l" rtl="0" fontAlgn="base"/>
            <a:r>
              <a:rPr lang="en-US" sz="1400" b="1" i="0" dirty="0">
                <a:solidFill>
                  <a:srgbClr val="000000"/>
                </a:solidFill>
                <a:effectLst/>
                <a:latin typeface="Calibri" panose="020F0502020204030204" pitchFamily="34" charset="0"/>
              </a:rPr>
              <a:t>What is it, and why should we use it?</a:t>
            </a:r>
            <a:r>
              <a:rPr lang="en-US" sz="1400" b="0" i="0" dirty="0">
                <a:solidFill>
                  <a:srgbClr val="000000"/>
                </a:solidFill>
                <a:effectLst/>
                <a:latin typeface="Calibri" panose="020F0502020204030204" pitchFamily="34" charset="0"/>
              </a:rPr>
              <a:t> </a:t>
            </a: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"Google" Remote Procedure Call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Use Http/2 protocol to transport binary messages (inc. TLS)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Focused on high performance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Relies on "Protocol Buffers" (aka Protobuf) to defined the contract between end points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Multi-language support (C# client can call a Ruby service)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Frequently used as a method of service-to-service communication </a:t>
            </a:r>
          </a:p>
          <a:p>
            <a:endParaRPr lang="en-US" dirty="0"/>
          </a:p>
        </p:txBody>
      </p:sp>
      <p:pic>
        <p:nvPicPr>
          <p:cNvPr id="2050" name="Picture 2">
            <a:extLst>
              <a:ext uri="{FF2B5EF4-FFF2-40B4-BE49-F238E27FC236}">
                <a16:creationId xmlns:a16="http://schemas.microsoft.com/office/drawing/2014/main" id="{1E3FC0FA-138F-48BD-ADC2-0EB4DBA16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658" y="3890632"/>
            <a:ext cx="7118576" cy="164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38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709B-740C-48EF-BF00-F26941428A65}"/>
              </a:ext>
            </a:extLst>
          </p:cNvPr>
          <p:cNvSpPr>
            <a:spLocks noGrp="1"/>
          </p:cNvSpPr>
          <p:nvPr>
            <p:ph type="title" idx="4294967295"/>
          </p:nvPr>
        </p:nvSpPr>
        <p:spPr>
          <a:xfrm>
            <a:off x="378069" y="427160"/>
            <a:ext cx="4521200" cy="577850"/>
          </a:xfrm>
        </p:spPr>
        <p:txBody>
          <a:bodyPr vert="horz" lIns="91440" tIns="45720" rIns="91440" bIns="45720" rtlCol="0" anchor="b">
            <a:normAutofit fontScale="90000"/>
          </a:bodyPr>
          <a:lstStyle/>
          <a:p>
            <a:r>
              <a:rPr lang="en-US" dirty="0">
                <a:effectLst>
                  <a:outerShdw blurRad="38100" dist="38100" dir="2700000" algn="tl">
                    <a:srgbClr val="000000">
                      <a:alpha val="43137"/>
                    </a:srgbClr>
                  </a:outerShdw>
                </a:effectLst>
              </a:rPr>
              <a:t>.NET Microservices</a:t>
            </a:r>
          </a:p>
        </p:txBody>
      </p:sp>
      <p:sp>
        <p:nvSpPr>
          <p:cNvPr id="4" name="TextBox 3">
            <a:extLst>
              <a:ext uri="{FF2B5EF4-FFF2-40B4-BE49-F238E27FC236}">
                <a16:creationId xmlns:a16="http://schemas.microsoft.com/office/drawing/2014/main" id="{4E550DF7-128E-4D05-A067-558E6EE05660}"/>
              </a:ext>
            </a:extLst>
          </p:cNvPr>
          <p:cNvSpPr txBox="1"/>
          <p:nvPr/>
        </p:nvSpPr>
        <p:spPr>
          <a:xfrm>
            <a:off x="597877" y="949565"/>
            <a:ext cx="8941777" cy="1877437"/>
          </a:xfrm>
          <a:prstGeom prst="rect">
            <a:avLst/>
          </a:prstGeom>
          <a:noFill/>
        </p:spPr>
        <p:txBody>
          <a:bodyPr wrap="square" rtlCol="0">
            <a:spAutoFit/>
          </a:bodyPr>
          <a:lstStyle/>
          <a:p>
            <a:r>
              <a:rPr lang="en-US" dirty="0"/>
              <a:t>What are “Microservices”</a:t>
            </a:r>
          </a:p>
          <a:p>
            <a:endParaRPr lang="en-US" dirty="0"/>
          </a:p>
          <a:p>
            <a:pPr marL="285750" indent="-285750">
              <a:buFont typeface="Arial" panose="020B0604020202020204" pitchFamily="34" charset="0"/>
              <a:buChar char="•"/>
            </a:pPr>
            <a:r>
              <a:rPr lang="en-US" sz="1600" dirty="0"/>
              <a:t>Small (2 pizza team, 2 week to build)</a:t>
            </a:r>
          </a:p>
          <a:p>
            <a:pPr marL="285750" indent="-285750">
              <a:buFont typeface="Arial" panose="020B0604020202020204" pitchFamily="34" charset="0"/>
              <a:buChar char="•"/>
            </a:pPr>
            <a:r>
              <a:rPr lang="en-US" sz="1600" dirty="0"/>
              <a:t>Responsible for doing 1 thing well</a:t>
            </a:r>
          </a:p>
          <a:p>
            <a:pPr marL="285750" indent="-285750">
              <a:buFont typeface="Arial" panose="020B0604020202020204" pitchFamily="34" charset="0"/>
              <a:buChar char="•"/>
            </a:pPr>
            <a:r>
              <a:rPr lang="en-US" sz="1600" dirty="0"/>
              <a:t>Organizationally aligned</a:t>
            </a:r>
          </a:p>
          <a:p>
            <a:pPr marL="285750" indent="-285750">
              <a:buFont typeface="Arial" panose="020B0604020202020204" pitchFamily="34" charset="0"/>
              <a:buChar char="•"/>
            </a:pPr>
            <a:r>
              <a:rPr lang="en-US" sz="1600" dirty="0"/>
              <a:t>From part of the (distributed) whole</a:t>
            </a:r>
          </a:p>
          <a:p>
            <a:pPr marL="285750" indent="-285750">
              <a:buFont typeface="Arial" panose="020B0604020202020204" pitchFamily="34" charset="0"/>
              <a:buChar char="•"/>
            </a:pPr>
            <a:r>
              <a:rPr lang="en-US" sz="1600" dirty="0"/>
              <a:t>Self-contained / Autonomous</a:t>
            </a:r>
          </a:p>
        </p:txBody>
      </p:sp>
      <p:grpSp>
        <p:nvGrpSpPr>
          <p:cNvPr id="8" name="Group 7">
            <a:extLst>
              <a:ext uri="{FF2B5EF4-FFF2-40B4-BE49-F238E27FC236}">
                <a16:creationId xmlns:a16="http://schemas.microsoft.com/office/drawing/2014/main" id="{B1A92A3C-9700-43CD-A215-D276441D790E}"/>
              </a:ext>
            </a:extLst>
          </p:cNvPr>
          <p:cNvGrpSpPr/>
          <p:nvPr/>
        </p:nvGrpSpPr>
        <p:grpSpPr>
          <a:xfrm>
            <a:off x="1828800" y="3042145"/>
            <a:ext cx="2083777" cy="1204546"/>
            <a:chOff x="1116621" y="3429000"/>
            <a:chExt cx="2083777" cy="1204546"/>
          </a:xfrm>
        </p:grpSpPr>
        <p:sp>
          <p:nvSpPr>
            <p:cNvPr id="5" name="Rectangle: Rounded Corners 4">
              <a:extLst>
                <a:ext uri="{FF2B5EF4-FFF2-40B4-BE49-F238E27FC236}">
                  <a16:creationId xmlns:a16="http://schemas.microsoft.com/office/drawing/2014/main" id="{CDBBDD58-A494-4952-B8E6-8D2ACC1449EE}"/>
                </a:ext>
              </a:extLst>
            </p:cNvPr>
            <p:cNvSpPr/>
            <p:nvPr/>
          </p:nvSpPr>
          <p:spPr>
            <a:xfrm>
              <a:off x="1116621" y="3429000"/>
              <a:ext cx="2083777" cy="120454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Flight Catalog</a:t>
              </a:r>
            </a:p>
            <a:p>
              <a:pPr algn="ctr"/>
              <a:r>
                <a:rPr lang="en-US" sz="1600" dirty="0"/>
                <a:t>(.NET)</a:t>
              </a:r>
            </a:p>
            <a:p>
              <a:pPr algn="ctr"/>
              <a:endParaRPr lang="en-US" sz="1600" dirty="0"/>
            </a:p>
            <a:p>
              <a:pPr algn="ctr"/>
              <a:endParaRPr lang="en-US" sz="1600" dirty="0"/>
            </a:p>
          </p:txBody>
        </p:sp>
        <p:sp>
          <p:nvSpPr>
            <p:cNvPr id="6" name="Rectangle: Rounded Corners 5">
              <a:extLst>
                <a:ext uri="{FF2B5EF4-FFF2-40B4-BE49-F238E27FC236}">
                  <a16:creationId xmlns:a16="http://schemas.microsoft.com/office/drawing/2014/main" id="{924645C0-B651-48D1-848F-AEB8D7496E1B}"/>
                </a:ext>
              </a:extLst>
            </p:cNvPr>
            <p:cNvSpPr/>
            <p:nvPr/>
          </p:nvSpPr>
          <p:spPr>
            <a:xfrm>
              <a:off x="1288072" y="4079625"/>
              <a:ext cx="1740877" cy="413238"/>
            </a:xfrm>
            <a:prstGeom prst="roundRect">
              <a:avLst/>
            </a:prstGeom>
            <a:solidFill>
              <a:schemeClr val="accent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Instance 1</a:t>
              </a:r>
            </a:p>
          </p:txBody>
        </p:sp>
      </p:grpSp>
      <p:grpSp>
        <p:nvGrpSpPr>
          <p:cNvPr id="14" name="Group 13">
            <a:extLst>
              <a:ext uri="{FF2B5EF4-FFF2-40B4-BE49-F238E27FC236}">
                <a16:creationId xmlns:a16="http://schemas.microsoft.com/office/drawing/2014/main" id="{375C4671-0CAF-452E-81C5-E6E78E7C20EC}"/>
              </a:ext>
            </a:extLst>
          </p:cNvPr>
          <p:cNvGrpSpPr/>
          <p:nvPr/>
        </p:nvGrpSpPr>
        <p:grpSpPr>
          <a:xfrm>
            <a:off x="5125915" y="3042145"/>
            <a:ext cx="2083777" cy="1204546"/>
            <a:chOff x="1116621" y="3429000"/>
            <a:chExt cx="2083777" cy="1204546"/>
          </a:xfrm>
          <a:solidFill>
            <a:schemeClr val="accent4">
              <a:lumMod val="75000"/>
            </a:schemeClr>
          </a:solidFill>
        </p:grpSpPr>
        <p:sp>
          <p:nvSpPr>
            <p:cNvPr id="16" name="Rectangle: Rounded Corners 15">
              <a:extLst>
                <a:ext uri="{FF2B5EF4-FFF2-40B4-BE49-F238E27FC236}">
                  <a16:creationId xmlns:a16="http://schemas.microsoft.com/office/drawing/2014/main" id="{65F28A3D-D990-45DD-A29D-29229EC5C53A}"/>
                </a:ext>
              </a:extLst>
            </p:cNvPr>
            <p:cNvSpPr/>
            <p:nvPr/>
          </p:nvSpPr>
          <p:spPr>
            <a:xfrm>
              <a:off x="1116621" y="3429000"/>
              <a:ext cx="2083777" cy="120454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Booking</a:t>
              </a:r>
            </a:p>
            <a:p>
              <a:pPr algn="ctr"/>
              <a:r>
                <a:rPr lang="en-US" sz="1600" dirty="0"/>
                <a:t>(Ruby on Rails)</a:t>
              </a:r>
            </a:p>
            <a:p>
              <a:pPr algn="ctr"/>
              <a:endParaRPr lang="en-US" sz="1600" dirty="0"/>
            </a:p>
            <a:p>
              <a:pPr algn="ctr"/>
              <a:endParaRPr lang="en-US" sz="1600" dirty="0"/>
            </a:p>
          </p:txBody>
        </p:sp>
        <p:sp>
          <p:nvSpPr>
            <p:cNvPr id="17" name="Rectangle: Rounded Corners 16">
              <a:extLst>
                <a:ext uri="{FF2B5EF4-FFF2-40B4-BE49-F238E27FC236}">
                  <a16:creationId xmlns:a16="http://schemas.microsoft.com/office/drawing/2014/main" id="{696C752D-C059-4F8D-BDBC-B69ACCEDCFED}"/>
                </a:ext>
              </a:extLst>
            </p:cNvPr>
            <p:cNvSpPr/>
            <p:nvPr/>
          </p:nvSpPr>
          <p:spPr>
            <a:xfrm>
              <a:off x="1288072" y="4079625"/>
              <a:ext cx="1740877" cy="413238"/>
            </a:xfrm>
            <a:prstGeom prst="roundRect">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Instance 1</a:t>
              </a:r>
            </a:p>
          </p:txBody>
        </p:sp>
      </p:grpSp>
      <p:grpSp>
        <p:nvGrpSpPr>
          <p:cNvPr id="18" name="Group 17">
            <a:extLst>
              <a:ext uri="{FF2B5EF4-FFF2-40B4-BE49-F238E27FC236}">
                <a16:creationId xmlns:a16="http://schemas.microsoft.com/office/drawing/2014/main" id="{8359C6DC-5D35-459A-B88D-39C9663327A6}"/>
              </a:ext>
            </a:extLst>
          </p:cNvPr>
          <p:cNvGrpSpPr/>
          <p:nvPr/>
        </p:nvGrpSpPr>
        <p:grpSpPr>
          <a:xfrm>
            <a:off x="8661894" y="3042145"/>
            <a:ext cx="2083777" cy="1204546"/>
            <a:chOff x="1116621" y="3429000"/>
            <a:chExt cx="2083777" cy="1204546"/>
          </a:xfrm>
          <a:solidFill>
            <a:schemeClr val="accent3">
              <a:lumMod val="75000"/>
            </a:schemeClr>
          </a:solidFill>
        </p:grpSpPr>
        <p:sp>
          <p:nvSpPr>
            <p:cNvPr id="19" name="Rectangle: Rounded Corners 18">
              <a:extLst>
                <a:ext uri="{FF2B5EF4-FFF2-40B4-BE49-F238E27FC236}">
                  <a16:creationId xmlns:a16="http://schemas.microsoft.com/office/drawing/2014/main" id="{78C6DBC9-FF03-4769-B61E-5ACBE9FFC988}"/>
                </a:ext>
              </a:extLst>
            </p:cNvPr>
            <p:cNvSpPr/>
            <p:nvPr/>
          </p:nvSpPr>
          <p:spPr>
            <a:xfrm>
              <a:off x="1116621" y="3429000"/>
              <a:ext cx="2083777" cy="120454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Check In</a:t>
              </a:r>
            </a:p>
            <a:p>
              <a:pPr algn="ctr"/>
              <a:r>
                <a:rPr lang="en-US" sz="1600" dirty="0"/>
                <a:t>(Node)</a:t>
              </a:r>
            </a:p>
            <a:p>
              <a:pPr algn="ctr"/>
              <a:endParaRPr lang="en-US" sz="1600" dirty="0"/>
            </a:p>
            <a:p>
              <a:pPr algn="ctr"/>
              <a:endParaRPr lang="en-US" sz="1600" dirty="0"/>
            </a:p>
          </p:txBody>
        </p:sp>
        <p:sp>
          <p:nvSpPr>
            <p:cNvPr id="20" name="Rectangle: Rounded Corners 19">
              <a:extLst>
                <a:ext uri="{FF2B5EF4-FFF2-40B4-BE49-F238E27FC236}">
                  <a16:creationId xmlns:a16="http://schemas.microsoft.com/office/drawing/2014/main" id="{DD1F7878-2CDC-40B6-8200-7432E0684DEF}"/>
                </a:ext>
              </a:extLst>
            </p:cNvPr>
            <p:cNvSpPr/>
            <p:nvPr/>
          </p:nvSpPr>
          <p:spPr>
            <a:xfrm>
              <a:off x="1288072" y="4079625"/>
              <a:ext cx="1740877" cy="413238"/>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Instance 1</a:t>
              </a:r>
            </a:p>
          </p:txBody>
        </p:sp>
      </p:grpSp>
      <p:sp>
        <p:nvSpPr>
          <p:cNvPr id="3" name="Flowchart: Magnetic Disk 2">
            <a:extLst>
              <a:ext uri="{FF2B5EF4-FFF2-40B4-BE49-F238E27FC236}">
                <a16:creationId xmlns:a16="http://schemas.microsoft.com/office/drawing/2014/main" id="{5BE7D4F9-1D13-448D-BB42-CBB5C932C41C}"/>
              </a:ext>
            </a:extLst>
          </p:cNvPr>
          <p:cNvSpPr/>
          <p:nvPr/>
        </p:nvSpPr>
        <p:spPr>
          <a:xfrm>
            <a:off x="1899141" y="4497259"/>
            <a:ext cx="2013436" cy="518747"/>
          </a:xfrm>
          <a:prstGeom prst="flowChartMagneticDisk">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15" name="Flowchart: Magnetic Disk 14">
            <a:extLst>
              <a:ext uri="{FF2B5EF4-FFF2-40B4-BE49-F238E27FC236}">
                <a16:creationId xmlns:a16="http://schemas.microsoft.com/office/drawing/2014/main" id="{E1676543-A895-4535-AC7E-1E88713D595B}"/>
              </a:ext>
            </a:extLst>
          </p:cNvPr>
          <p:cNvSpPr/>
          <p:nvPr/>
        </p:nvSpPr>
        <p:spPr>
          <a:xfrm>
            <a:off x="5196256" y="4497259"/>
            <a:ext cx="2013436" cy="518747"/>
          </a:xfrm>
          <a:prstGeom prst="flowChartMagneticDisk">
            <a:avLst/>
          </a:prstGeom>
          <a:solidFill>
            <a:srgbClr val="A0241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sp>
        <p:nvSpPr>
          <p:cNvPr id="21" name="Flowchart: Magnetic Disk 20">
            <a:extLst>
              <a:ext uri="{FF2B5EF4-FFF2-40B4-BE49-F238E27FC236}">
                <a16:creationId xmlns:a16="http://schemas.microsoft.com/office/drawing/2014/main" id="{F360AAE8-4252-4992-8B94-8B8ABEBCEB97}"/>
              </a:ext>
            </a:extLst>
          </p:cNvPr>
          <p:cNvSpPr/>
          <p:nvPr/>
        </p:nvSpPr>
        <p:spPr>
          <a:xfrm>
            <a:off x="8780591" y="4497259"/>
            <a:ext cx="2013436" cy="518747"/>
          </a:xfrm>
          <a:prstGeom prst="flowChartMagneticDisk">
            <a:avLst/>
          </a:prstGeom>
          <a:solidFill>
            <a:srgbClr val="7F15B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SQL Server</a:t>
            </a:r>
          </a:p>
        </p:txBody>
      </p:sp>
      <p:pic>
        <p:nvPicPr>
          <p:cNvPr id="11" name="Picture 10" descr="Icon&#10;&#10;Description automatically generated">
            <a:extLst>
              <a:ext uri="{FF2B5EF4-FFF2-40B4-BE49-F238E27FC236}">
                <a16:creationId xmlns:a16="http://schemas.microsoft.com/office/drawing/2014/main" id="{10816F35-B5BA-4843-B272-9A3BDCAA119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50479" y="5234310"/>
            <a:ext cx="709245" cy="709245"/>
          </a:xfrm>
          <a:prstGeom prst="rect">
            <a:avLst/>
          </a:prstGeom>
        </p:spPr>
      </p:pic>
      <p:pic>
        <p:nvPicPr>
          <p:cNvPr id="23" name="Picture 22" descr="Icon&#10;&#10;Description automatically generated">
            <a:extLst>
              <a:ext uri="{FF2B5EF4-FFF2-40B4-BE49-F238E27FC236}">
                <a16:creationId xmlns:a16="http://schemas.microsoft.com/office/drawing/2014/main" id="{7860E4BD-B7D5-48FD-99E0-1808A68CE7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13180" y="5234309"/>
            <a:ext cx="709245" cy="709245"/>
          </a:xfrm>
          <a:prstGeom prst="rect">
            <a:avLst/>
          </a:prstGeom>
        </p:spPr>
      </p:pic>
      <p:pic>
        <p:nvPicPr>
          <p:cNvPr id="24" name="Picture 23" descr="Icon&#10;&#10;Description automatically generated">
            <a:extLst>
              <a:ext uri="{FF2B5EF4-FFF2-40B4-BE49-F238E27FC236}">
                <a16:creationId xmlns:a16="http://schemas.microsoft.com/office/drawing/2014/main" id="{85D92DF9-C73C-414A-B6E7-2F34A71364D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94229" y="5234308"/>
            <a:ext cx="709245" cy="709245"/>
          </a:xfrm>
          <a:prstGeom prst="rect">
            <a:avLst/>
          </a:prstGeom>
        </p:spPr>
      </p:pic>
      <p:sp>
        <p:nvSpPr>
          <p:cNvPr id="12" name="Rectangle 11">
            <a:extLst>
              <a:ext uri="{FF2B5EF4-FFF2-40B4-BE49-F238E27FC236}">
                <a16:creationId xmlns:a16="http://schemas.microsoft.com/office/drawing/2014/main" id="{DEDECDF5-F30D-4008-9FCA-214C40DB5F29}"/>
              </a:ext>
            </a:extLst>
          </p:cNvPr>
          <p:cNvSpPr/>
          <p:nvPr/>
        </p:nvSpPr>
        <p:spPr>
          <a:xfrm>
            <a:off x="2069024" y="6059313"/>
            <a:ext cx="1603324"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400" b="1" dirty="0">
                <a:ln/>
                <a:solidFill>
                  <a:schemeClr val="accent4"/>
                </a:solidFill>
              </a:rPr>
              <a:t>Team: Avengers</a:t>
            </a:r>
            <a:br>
              <a:rPr lang="en-US" sz="1400" b="1" dirty="0">
                <a:ln/>
                <a:solidFill>
                  <a:schemeClr val="accent4"/>
                </a:solidFill>
              </a:rPr>
            </a:br>
            <a:r>
              <a:rPr lang="en-US" sz="1400" b="1" dirty="0">
                <a:ln/>
                <a:solidFill>
                  <a:schemeClr val="accent4"/>
                </a:solidFill>
              </a:rPr>
              <a:t>Country: USA</a:t>
            </a:r>
          </a:p>
        </p:txBody>
      </p:sp>
      <p:sp>
        <p:nvSpPr>
          <p:cNvPr id="27" name="Rectangle 26">
            <a:extLst>
              <a:ext uri="{FF2B5EF4-FFF2-40B4-BE49-F238E27FC236}">
                <a16:creationId xmlns:a16="http://schemas.microsoft.com/office/drawing/2014/main" id="{79A42D6C-0BAD-4410-9FA5-E801156FB31C}"/>
              </a:ext>
            </a:extLst>
          </p:cNvPr>
          <p:cNvSpPr/>
          <p:nvPr/>
        </p:nvSpPr>
        <p:spPr>
          <a:xfrm>
            <a:off x="5527022" y="6059313"/>
            <a:ext cx="1762021"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400" b="1" dirty="0">
                <a:ln/>
                <a:solidFill>
                  <a:schemeClr val="accent4"/>
                </a:solidFill>
              </a:rPr>
              <a:t>Team: Shield</a:t>
            </a:r>
          </a:p>
          <a:p>
            <a:pPr algn="ctr"/>
            <a:r>
              <a:rPr lang="en-US" sz="1400" b="1" dirty="0">
                <a:ln/>
                <a:solidFill>
                  <a:schemeClr val="accent4"/>
                </a:solidFill>
              </a:rPr>
              <a:t>Country: Scotland</a:t>
            </a:r>
          </a:p>
        </p:txBody>
      </p:sp>
      <p:sp>
        <p:nvSpPr>
          <p:cNvPr id="28" name="Rectangle 27">
            <a:extLst>
              <a:ext uri="{FF2B5EF4-FFF2-40B4-BE49-F238E27FC236}">
                <a16:creationId xmlns:a16="http://schemas.microsoft.com/office/drawing/2014/main" id="{E9B7DE92-D4DE-406F-8D78-67126B7FE3F5}"/>
              </a:ext>
            </a:extLst>
          </p:cNvPr>
          <p:cNvSpPr/>
          <p:nvPr/>
        </p:nvSpPr>
        <p:spPr>
          <a:xfrm>
            <a:off x="9279833" y="6059313"/>
            <a:ext cx="1404552"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400" b="1" dirty="0">
                <a:ln/>
                <a:solidFill>
                  <a:schemeClr val="accent4"/>
                </a:solidFill>
              </a:rPr>
              <a:t>Team: Thor</a:t>
            </a:r>
            <a:br>
              <a:rPr lang="en-US" sz="1400" b="1" dirty="0">
                <a:ln/>
                <a:solidFill>
                  <a:schemeClr val="accent4"/>
                </a:solidFill>
              </a:rPr>
            </a:br>
            <a:r>
              <a:rPr lang="en-US" sz="1400" b="1" dirty="0">
                <a:ln/>
                <a:solidFill>
                  <a:schemeClr val="accent4"/>
                </a:solidFill>
              </a:rPr>
              <a:t>Country: India</a:t>
            </a:r>
          </a:p>
        </p:txBody>
      </p:sp>
    </p:spTree>
    <p:extLst>
      <p:ext uri="{BB962C8B-B14F-4D97-AF65-F5344CB8AC3E}">
        <p14:creationId xmlns:p14="http://schemas.microsoft.com/office/powerpoint/2010/main" val="276581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0A6D-FECF-4461-8B6A-6806576B9F94}"/>
              </a:ext>
            </a:extLst>
          </p:cNvPr>
          <p:cNvSpPr txBox="1">
            <a:spLocks/>
          </p:cNvSpPr>
          <p:nvPr/>
        </p:nvSpPr>
        <p:spPr>
          <a:xfrm>
            <a:off x="378069" y="427160"/>
            <a:ext cx="4521200" cy="57785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Services &amp; Ingredients</a:t>
            </a:r>
          </a:p>
        </p:txBody>
      </p:sp>
      <p:sp>
        <p:nvSpPr>
          <p:cNvPr id="3" name="TextBox 2">
            <a:extLst>
              <a:ext uri="{FF2B5EF4-FFF2-40B4-BE49-F238E27FC236}">
                <a16:creationId xmlns:a16="http://schemas.microsoft.com/office/drawing/2014/main" id="{4D8F7D85-07B2-403D-B9E6-5FFA5004BC3E}"/>
              </a:ext>
            </a:extLst>
          </p:cNvPr>
          <p:cNvSpPr txBox="1"/>
          <p:nvPr/>
        </p:nvSpPr>
        <p:spPr>
          <a:xfrm>
            <a:off x="428380" y="1142996"/>
            <a:ext cx="5778989" cy="2523768"/>
          </a:xfrm>
          <a:prstGeom prst="rect">
            <a:avLst/>
          </a:prstGeom>
          <a:noFill/>
        </p:spPr>
        <p:txBody>
          <a:bodyPr wrap="square" rtlCol="0">
            <a:spAutoFit/>
          </a:bodyPr>
          <a:lstStyle/>
          <a:p>
            <a:r>
              <a:rPr lang="en-US" sz="1600" dirty="0">
                <a:solidFill>
                  <a:schemeClr val="accent2">
                    <a:lumMod val="75000"/>
                  </a:schemeClr>
                </a:solidFill>
              </a:rPr>
              <a:t>The “Platform” Services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400" dirty="0">
                <a:solidFill>
                  <a:schemeClr val="accent2">
                    <a:lumMod val="50000"/>
                  </a:schemeClr>
                </a:solidFill>
              </a:rPr>
              <a:t>Function as an “Asset Register”</a:t>
            </a:r>
          </a:p>
          <a:p>
            <a:pPr marL="285750" indent="-285750">
              <a:buFont typeface="Arial" panose="020B0604020202020204" pitchFamily="34" charset="0"/>
              <a:buChar char="•"/>
            </a:pPr>
            <a:r>
              <a:rPr lang="en-US" sz="1400" dirty="0">
                <a:solidFill>
                  <a:schemeClr val="accent2">
                    <a:lumMod val="50000"/>
                  </a:schemeClr>
                </a:solidFill>
              </a:rPr>
              <a:t>Track all the platforms/ systems in the company</a:t>
            </a:r>
          </a:p>
          <a:p>
            <a:pPr marL="285750" indent="-285750">
              <a:buFont typeface="Arial" panose="020B0604020202020204" pitchFamily="34" charset="0"/>
              <a:buChar char="•"/>
            </a:pPr>
            <a:r>
              <a:rPr lang="en-US" sz="1400" dirty="0">
                <a:solidFill>
                  <a:schemeClr val="accent2">
                    <a:lumMod val="50000"/>
                  </a:schemeClr>
                </a:solidFill>
              </a:rPr>
              <a:t>Build by the infrastructure team</a:t>
            </a:r>
          </a:p>
          <a:p>
            <a:pPr marL="285750" indent="-285750">
              <a:buFont typeface="Arial" panose="020B0604020202020204" pitchFamily="34" charset="0"/>
              <a:buChar char="•"/>
            </a:pPr>
            <a:r>
              <a:rPr lang="en-US" sz="1400" dirty="0">
                <a:solidFill>
                  <a:schemeClr val="accent2">
                    <a:lumMod val="50000"/>
                  </a:schemeClr>
                </a:solidFill>
              </a:rPr>
              <a:t>Used By</a:t>
            </a:r>
          </a:p>
          <a:p>
            <a:pPr marL="742950" lvl="1" indent="-285750">
              <a:buFont typeface="Arial" panose="020B0604020202020204" pitchFamily="34" charset="0"/>
              <a:buChar char="•"/>
            </a:pPr>
            <a:r>
              <a:rPr lang="en-US" sz="1400" dirty="0">
                <a:solidFill>
                  <a:schemeClr val="accent2">
                    <a:lumMod val="50000"/>
                  </a:schemeClr>
                </a:solidFill>
              </a:rPr>
              <a:t>Infrastructure Team</a:t>
            </a:r>
          </a:p>
          <a:p>
            <a:pPr marL="742950" lvl="1" indent="-285750">
              <a:buFont typeface="Arial" panose="020B0604020202020204" pitchFamily="34" charset="0"/>
              <a:buChar char="•"/>
            </a:pPr>
            <a:r>
              <a:rPr lang="en-US" sz="1400" dirty="0">
                <a:solidFill>
                  <a:schemeClr val="accent2">
                    <a:lumMod val="50000"/>
                  </a:schemeClr>
                </a:solidFill>
              </a:rPr>
              <a:t>Technical Support Team</a:t>
            </a:r>
          </a:p>
          <a:p>
            <a:pPr marL="742950" lvl="1" indent="-285750">
              <a:buFont typeface="Arial" panose="020B0604020202020204" pitchFamily="34" charset="0"/>
              <a:buChar char="•"/>
            </a:pPr>
            <a:r>
              <a:rPr lang="en-US" sz="1400" dirty="0">
                <a:solidFill>
                  <a:schemeClr val="accent2">
                    <a:lumMod val="50000"/>
                  </a:schemeClr>
                </a:solidFill>
              </a:rPr>
              <a:t>Engineering</a:t>
            </a:r>
          </a:p>
          <a:p>
            <a:pPr marL="742950" lvl="1" indent="-285750">
              <a:buFont typeface="Arial" panose="020B0604020202020204" pitchFamily="34" charset="0"/>
              <a:buChar char="•"/>
            </a:pPr>
            <a:r>
              <a:rPr lang="en-US" sz="1400" dirty="0">
                <a:solidFill>
                  <a:schemeClr val="accent2">
                    <a:lumMod val="50000"/>
                  </a:schemeClr>
                </a:solidFill>
              </a:rPr>
              <a:t>Accounting</a:t>
            </a:r>
          </a:p>
          <a:p>
            <a:pPr marL="742950" lvl="1" indent="-285750">
              <a:buFont typeface="Arial" panose="020B0604020202020204" pitchFamily="34" charset="0"/>
              <a:buChar char="•"/>
            </a:pPr>
            <a:r>
              <a:rPr lang="en-US" sz="1400" dirty="0">
                <a:solidFill>
                  <a:schemeClr val="accent2">
                    <a:lumMod val="50000"/>
                  </a:schemeClr>
                </a:solidFill>
              </a:rPr>
              <a:t>Procurement</a:t>
            </a:r>
          </a:p>
        </p:txBody>
      </p:sp>
      <p:sp>
        <p:nvSpPr>
          <p:cNvPr id="4" name="TextBox 3">
            <a:extLst>
              <a:ext uri="{FF2B5EF4-FFF2-40B4-BE49-F238E27FC236}">
                <a16:creationId xmlns:a16="http://schemas.microsoft.com/office/drawing/2014/main" id="{8BDE5A04-42E4-424C-8C8E-879F11AE9EB6}"/>
              </a:ext>
            </a:extLst>
          </p:cNvPr>
          <p:cNvSpPr txBox="1"/>
          <p:nvPr/>
        </p:nvSpPr>
        <p:spPr>
          <a:xfrm>
            <a:off x="428379" y="3866172"/>
            <a:ext cx="5778989" cy="2339102"/>
          </a:xfrm>
          <a:prstGeom prst="rect">
            <a:avLst/>
          </a:prstGeom>
          <a:noFill/>
        </p:spPr>
        <p:txBody>
          <a:bodyPr wrap="square" rtlCol="0">
            <a:spAutoFit/>
          </a:bodyPr>
          <a:lstStyle/>
          <a:p>
            <a:r>
              <a:rPr lang="en-US" sz="1600" dirty="0">
                <a:solidFill>
                  <a:schemeClr val="accent3">
                    <a:lumMod val="75000"/>
                  </a:schemeClr>
                </a:solidFill>
              </a:rPr>
              <a:t>The “Commands” Services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400" dirty="0">
                <a:solidFill>
                  <a:schemeClr val="accent3">
                    <a:lumMod val="50000"/>
                  </a:schemeClr>
                </a:solidFill>
              </a:rPr>
              <a:t>Function as a repository of common line augments for given platforms</a:t>
            </a:r>
          </a:p>
          <a:p>
            <a:pPr marL="285750" indent="-285750">
              <a:buFont typeface="Arial" panose="020B0604020202020204" pitchFamily="34" charset="0"/>
              <a:buChar char="•"/>
            </a:pPr>
            <a:r>
              <a:rPr lang="en-US" sz="1400" dirty="0">
                <a:solidFill>
                  <a:schemeClr val="accent3">
                    <a:lumMod val="50000"/>
                  </a:schemeClr>
                </a:solidFill>
              </a:rPr>
              <a:t>Aid in the automation of support processes</a:t>
            </a:r>
          </a:p>
          <a:p>
            <a:pPr marL="285750" indent="-285750">
              <a:buFont typeface="Arial" panose="020B0604020202020204" pitchFamily="34" charset="0"/>
              <a:buChar char="•"/>
            </a:pPr>
            <a:r>
              <a:rPr lang="en-US" sz="1400" dirty="0">
                <a:solidFill>
                  <a:schemeClr val="accent3">
                    <a:lumMod val="50000"/>
                  </a:schemeClr>
                </a:solidFill>
              </a:rPr>
              <a:t>Built by the Technical Support Team</a:t>
            </a:r>
          </a:p>
          <a:p>
            <a:pPr marL="285750" indent="-285750">
              <a:buFont typeface="Arial" panose="020B0604020202020204" pitchFamily="34" charset="0"/>
              <a:buChar char="•"/>
            </a:pPr>
            <a:r>
              <a:rPr lang="en-US" sz="1400" dirty="0">
                <a:solidFill>
                  <a:schemeClr val="accent3">
                    <a:lumMod val="50000"/>
                  </a:schemeClr>
                </a:solidFill>
              </a:rPr>
              <a:t>Used By</a:t>
            </a:r>
          </a:p>
          <a:p>
            <a:pPr marL="742950" lvl="1" indent="-285750">
              <a:buFont typeface="Arial" panose="020B0604020202020204" pitchFamily="34" charset="0"/>
              <a:buChar char="•"/>
            </a:pPr>
            <a:r>
              <a:rPr lang="en-US" sz="1400" dirty="0">
                <a:solidFill>
                  <a:schemeClr val="accent3">
                    <a:lumMod val="50000"/>
                  </a:schemeClr>
                </a:solidFill>
              </a:rPr>
              <a:t>Technical Support Team</a:t>
            </a:r>
          </a:p>
          <a:p>
            <a:pPr marL="742950" lvl="1" indent="-285750">
              <a:buFont typeface="Arial" panose="020B0604020202020204" pitchFamily="34" charset="0"/>
              <a:buChar char="•"/>
            </a:pPr>
            <a:r>
              <a:rPr lang="en-US" sz="1400" dirty="0">
                <a:solidFill>
                  <a:schemeClr val="accent3">
                    <a:lumMod val="50000"/>
                  </a:schemeClr>
                </a:solidFill>
              </a:rPr>
              <a:t>Infrastructure Team</a:t>
            </a:r>
          </a:p>
          <a:p>
            <a:pPr marL="742950" lvl="1" indent="-285750">
              <a:buFont typeface="Arial" panose="020B0604020202020204" pitchFamily="34" charset="0"/>
              <a:buChar char="•"/>
            </a:pPr>
            <a:r>
              <a:rPr lang="en-US" sz="1400" dirty="0">
                <a:solidFill>
                  <a:schemeClr val="accent3">
                    <a:lumMod val="50000"/>
                  </a:schemeClr>
                </a:solidFill>
              </a:rPr>
              <a:t>Engineering</a:t>
            </a:r>
          </a:p>
        </p:txBody>
      </p:sp>
      <p:sp>
        <p:nvSpPr>
          <p:cNvPr id="5" name="TextBox 4">
            <a:extLst>
              <a:ext uri="{FF2B5EF4-FFF2-40B4-BE49-F238E27FC236}">
                <a16:creationId xmlns:a16="http://schemas.microsoft.com/office/drawing/2014/main" id="{22E1003B-2A47-4228-963F-CB40A42FAA53}"/>
              </a:ext>
            </a:extLst>
          </p:cNvPr>
          <p:cNvSpPr txBox="1"/>
          <p:nvPr/>
        </p:nvSpPr>
        <p:spPr>
          <a:xfrm>
            <a:off x="6013937" y="1142996"/>
            <a:ext cx="5837605" cy="4185761"/>
          </a:xfrm>
          <a:prstGeom prst="rect">
            <a:avLst/>
          </a:prstGeom>
          <a:noFill/>
        </p:spPr>
        <p:txBody>
          <a:bodyPr wrap="square" rtlCol="0">
            <a:spAutoFit/>
          </a:bodyPr>
          <a:lstStyle/>
          <a:p>
            <a:pPr marL="285750" indent="-285750" algn="l" rtl="0" fontAlgn="base">
              <a:buFont typeface="Arial" panose="020B0604020202020204" pitchFamily="34" charset="0"/>
              <a:buChar char="•"/>
            </a:pPr>
            <a:r>
              <a:rPr lang="en-US" sz="1400" b="0" i="0" u="none" strike="noStrike" dirty="0">
                <a:solidFill>
                  <a:schemeClr val="accent6">
                    <a:lumMod val="50000"/>
                  </a:schemeClr>
                </a:solidFill>
                <a:effectLst/>
                <a:latin typeface="Calibri" panose="020F0502020204030204" pitchFamily="34" charset="0"/>
              </a:rPr>
              <a:t>VS Code</a:t>
            </a:r>
            <a:r>
              <a:rPr lang="en-US" sz="1400" b="0" i="0" dirty="0">
                <a:solidFill>
                  <a:schemeClr val="accent6">
                    <a:lumMod val="50000"/>
                  </a:schemeClr>
                </a:solidFill>
                <a:effectLst/>
                <a:latin typeface="Calibri" panose="020F0502020204030204" pitchFamily="34" charset="0"/>
              </a:rPr>
              <a:t> </a:t>
            </a:r>
          </a:p>
          <a:p>
            <a:pPr marL="285750" indent="-285750" algn="l" rtl="0" fontAlgn="base">
              <a:buFont typeface="Arial" panose="020B0604020202020204" pitchFamily="34" charset="0"/>
              <a:buChar char="•"/>
            </a:pPr>
            <a:r>
              <a:rPr lang="en-US" sz="1400" b="0" i="0" u="none" strike="noStrike" dirty="0">
                <a:solidFill>
                  <a:schemeClr val="accent6">
                    <a:lumMod val="50000"/>
                  </a:schemeClr>
                </a:solidFill>
                <a:effectLst/>
                <a:latin typeface="Calibri" panose="020F0502020204030204" pitchFamily="34" charset="0"/>
              </a:rPr>
              <a:t>.NET 5</a:t>
            </a:r>
            <a:r>
              <a:rPr lang="en-US" sz="1400" b="0" i="0" dirty="0">
                <a:solidFill>
                  <a:schemeClr val="accent6">
                    <a:lumMod val="50000"/>
                  </a:schemeClr>
                </a:solidFill>
                <a:effectLst/>
                <a:latin typeface="Calibri" panose="020F0502020204030204" pitchFamily="34" charset="0"/>
              </a:rPr>
              <a:t> </a:t>
            </a:r>
          </a:p>
          <a:p>
            <a:pPr marL="285750" indent="-285750" algn="l" rtl="0" fontAlgn="base">
              <a:buFont typeface="Arial" panose="020B0604020202020204" pitchFamily="34" charset="0"/>
              <a:buChar char="•"/>
            </a:pPr>
            <a:r>
              <a:rPr lang="en-US" sz="1400" b="0" i="0" u="none" strike="noStrike" dirty="0">
                <a:solidFill>
                  <a:schemeClr val="accent6">
                    <a:lumMod val="50000"/>
                  </a:schemeClr>
                </a:solidFill>
                <a:effectLst/>
                <a:latin typeface="Calibri" panose="020F0502020204030204" pitchFamily="34" charset="0"/>
              </a:rPr>
              <a:t>Docker Desktop</a:t>
            </a:r>
            <a:r>
              <a:rPr lang="en-US" sz="1400" b="0" i="0" dirty="0">
                <a:solidFill>
                  <a:schemeClr val="accent6">
                    <a:lumMod val="50000"/>
                  </a:schemeClr>
                </a:solidFill>
                <a:effectLst/>
                <a:latin typeface="Calibri" panose="020F0502020204030204" pitchFamily="34" charset="0"/>
              </a:rPr>
              <a:t> </a:t>
            </a:r>
          </a:p>
          <a:p>
            <a:pPr marL="285750" indent="-285750" algn="l" rtl="0" fontAlgn="base">
              <a:buFont typeface="Arial" panose="020B0604020202020204" pitchFamily="34" charset="0"/>
              <a:buChar char="•"/>
            </a:pPr>
            <a:r>
              <a:rPr lang="en-US" sz="1400" b="0" i="0" u="none" strike="noStrike" dirty="0">
                <a:solidFill>
                  <a:schemeClr val="accent6">
                    <a:lumMod val="50000"/>
                  </a:schemeClr>
                </a:solidFill>
                <a:effectLst/>
                <a:latin typeface="Calibri" panose="020F0502020204030204" pitchFamily="34" charset="0"/>
              </a:rPr>
              <a:t>Ann account on Docker Hub</a:t>
            </a:r>
            <a:r>
              <a:rPr lang="en-US" sz="1400" b="0" i="0" dirty="0">
                <a:solidFill>
                  <a:schemeClr val="accent6">
                    <a:lumMod val="50000"/>
                  </a:schemeClr>
                </a:solidFill>
                <a:effectLst/>
                <a:latin typeface="Calibri" panose="020F0502020204030204" pitchFamily="34" charset="0"/>
              </a:rPr>
              <a:t> </a:t>
            </a:r>
          </a:p>
          <a:p>
            <a:pPr marL="285750" indent="-285750" algn="l" rtl="0" fontAlgn="base">
              <a:buFont typeface="Arial" panose="020B0604020202020204" pitchFamily="34" charset="0"/>
              <a:buChar char="•"/>
            </a:pPr>
            <a:r>
              <a:rPr lang="en-US" sz="1400" b="0" i="0" u="none" strike="noStrike" dirty="0">
                <a:solidFill>
                  <a:schemeClr val="accent6">
                    <a:lumMod val="50000"/>
                  </a:schemeClr>
                </a:solidFill>
                <a:effectLst/>
                <a:latin typeface="Calibri" panose="020F0502020204030204" pitchFamily="34" charset="0"/>
              </a:rPr>
              <a:t>Insomnia or Postman</a:t>
            </a:r>
            <a:r>
              <a:rPr lang="en-US" sz="1400" b="0" i="0" dirty="0">
                <a:solidFill>
                  <a:schemeClr val="accent6">
                    <a:lumMod val="50000"/>
                  </a:schemeClr>
                </a:solidFill>
                <a:effectLst/>
                <a:latin typeface="Calibri" panose="020F0502020204030204" pitchFamily="34" charset="0"/>
              </a:rPr>
              <a:t> </a:t>
            </a:r>
          </a:p>
          <a:p>
            <a:pPr algn="l" rtl="0" fontAlgn="base"/>
            <a:r>
              <a:rPr lang="en-US" sz="1400" b="0" i="0" dirty="0">
                <a:solidFill>
                  <a:schemeClr val="accent6">
                    <a:lumMod val="50000"/>
                  </a:schemeClr>
                </a:solidFill>
                <a:effectLst/>
                <a:latin typeface="Calibri" panose="020F0502020204030204" pitchFamily="34" charset="0"/>
              </a:rPr>
              <a:t> </a:t>
            </a:r>
          </a:p>
          <a:p>
            <a:pPr algn="just" rtl="0" fontAlgn="base"/>
            <a:r>
              <a:rPr lang="en-US" sz="1400" b="0" i="0" u="none" strike="noStrike" dirty="0">
                <a:solidFill>
                  <a:schemeClr val="accent6">
                    <a:lumMod val="50000"/>
                  </a:schemeClr>
                </a:solidFill>
                <a:effectLst/>
                <a:latin typeface="Calibri" panose="020F0502020204030204" pitchFamily="34" charset="0"/>
              </a:rPr>
              <a:t>In this step-by-step tutorial I take you through an introduction on building microservices using .NET. As the name suggests we build everything completely from start to finish –with the full scope of the course outlined in the time-stamp section below. However, at a high-level we’ll cover: </a:t>
            </a:r>
            <a:r>
              <a:rPr lang="en-US" sz="1400" b="0" i="0" dirty="0">
                <a:solidFill>
                  <a:schemeClr val="accent6">
                    <a:lumMod val="50000"/>
                  </a:schemeClr>
                </a:solidFill>
                <a:effectLst/>
                <a:latin typeface="Calibri" panose="020F0502020204030204" pitchFamily="34" charset="0"/>
              </a:rPr>
              <a:t> </a:t>
            </a:r>
          </a:p>
          <a:p>
            <a:pPr algn="l" rtl="0" fontAlgn="base"/>
            <a:r>
              <a:rPr lang="en-US" sz="1400" b="0" i="0" dirty="0">
                <a:solidFill>
                  <a:schemeClr val="accent6">
                    <a:lumMod val="50000"/>
                  </a:schemeClr>
                </a:solidFill>
                <a:effectLst/>
                <a:latin typeface="Calibri" panose="020F0502020204030204" pitchFamily="34" charset="0"/>
              </a:rPr>
              <a:t> </a:t>
            </a:r>
          </a:p>
          <a:p>
            <a:pPr marL="285750" indent="-285750" algn="l" rtl="0" fontAlgn="base">
              <a:buFont typeface="Arial" panose="020B0604020202020204" pitchFamily="34" charset="0"/>
              <a:buChar char="•"/>
            </a:pPr>
            <a:r>
              <a:rPr lang="en-US" sz="1400" b="0" i="0" u="none" strike="noStrike" dirty="0">
                <a:solidFill>
                  <a:schemeClr val="accent6">
                    <a:lumMod val="50000"/>
                  </a:schemeClr>
                </a:solidFill>
                <a:effectLst/>
                <a:latin typeface="Calibri" panose="020F0502020204030204" pitchFamily="34" charset="0"/>
              </a:rPr>
              <a:t>Building two .NET Microservices using the REST API pattern </a:t>
            </a:r>
            <a:r>
              <a:rPr lang="en-US" sz="1400" b="0" i="0" dirty="0">
                <a:solidFill>
                  <a:schemeClr val="accent6">
                    <a:lumMod val="50000"/>
                  </a:schemeClr>
                </a:solidFill>
                <a:effectLst/>
                <a:latin typeface="Calibri" panose="020F0502020204030204" pitchFamily="34" charset="0"/>
              </a:rPr>
              <a:t> </a:t>
            </a:r>
          </a:p>
          <a:p>
            <a:pPr marL="285750" indent="-285750" algn="l" rtl="0" fontAlgn="base">
              <a:buFont typeface="Arial" panose="020B0604020202020204" pitchFamily="34" charset="0"/>
              <a:buChar char="•"/>
            </a:pPr>
            <a:r>
              <a:rPr lang="en-US" sz="1400" b="0" i="0" u="none" strike="noStrike" dirty="0">
                <a:solidFill>
                  <a:schemeClr val="accent6">
                    <a:lumMod val="50000"/>
                  </a:schemeClr>
                </a:solidFill>
                <a:effectLst/>
                <a:latin typeface="Calibri" panose="020F0502020204030204" pitchFamily="34" charset="0"/>
              </a:rPr>
              <a:t>Working with dedicated persistence layers for both services </a:t>
            </a:r>
            <a:r>
              <a:rPr lang="en-US" sz="1400" b="0" i="0" dirty="0">
                <a:solidFill>
                  <a:schemeClr val="accent6">
                    <a:lumMod val="50000"/>
                  </a:schemeClr>
                </a:solidFill>
                <a:effectLst/>
                <a:latin typeface="Calibri" panose="020F0502020204030204" pitchFamily="34" charset="0"/>
              </a:rPr>
              <a:t> </a:t>
            </a:r>
          </a:p>
          <a:p>
            <a:pPr marL="285750" indent="-285750" algn="l" rtl="0" fontAlgn="base">
              <a:buFont typeface="Arial" panose="020B0604020202020204" pitchFamily="34" charset="0"/>
              <a:buChar char="•"/>
            </a:pPr>
            <a:r>
              <a:rPr lang="en-US" sz="1400" b="0" i="0" u="none" strike="noStrike" dirty="0">
                <a:solidFill>
                  <a:schemeClr val="accent6">
                    <a:lumMod val="50000"/>
                  </a:schemeClr>
                </a:solidFill>
                <a:effectLst/>
                <a:latin typeface="Calibri" panose="020F0502020204030204" pitchFamily="34" charset="0"/>
              </a:rPr>
              <a:t>Deploying our services to Kubernetes cluster </a:t>
            </a:r>
            <a:r>
              <a:rPr lang="en-US" sz="1400" b="0" i="0" dirty="0">
                <a:solidFill>
                  <a:schemeClr val="accent6">
                    <a:lumMod val="50000"/>
                  </a:schemeClr>
                </a:solidFill>
                <a:effectLst/>
                <a:latin typeface="Calibri" panose="020F0502020204030204" pitchFamily="34" charset="0"/>
              </a:rPr>
              <a:t> </a:t>
            </a:r>
          </a:p>
          <a:p>
            <a:pPr marL="285750" indent="-285750" algn="l" rtl="0" fontAlgn="base">
              <a:buFont typeface="Arial" panose="020B0604020202020204" pitchFamily="34" charset="0"/>
              <a:buChar char="•"/>
            </a:pPr>
            <a:r>
              <a:rPr lang="en-US" sz="1400" b="0" i="0" u="none" strike="noStrike" dirty="0">
                <a:solidFill>
                  <a:schemeClr val="accent6">
                    <a:lumMod val="50000"/>
                  </a:schemeClr>
                </a:solidFill>
                <a:effectLst/>
                <a:latin typeface="Calibri" panose="020F0502020204030204" pitchFamily="34" charset="0"/>
              </a:rPr>
              <a:t>Employing the API Gateway pattern to route to our services </a:t>
            </a:r>
            <a:r>
              <a:rPr lang="en-US" sz="1400" b="0" i="0" dirty="0">
                <a:solidFill>
                  <a:schemeClr val="accent6">
                    <a:lumMod val="50000"/>
                  </a:schemeClr>
                </a:solidFill>
                <a:effectLst/>
                <a:latin typeface="Calibri" panose="020F0502020204030204" pitchFamily="34" charset="0"/>
              </a:rPr>
              <a:t> </a:t>
            </a:r>
          </a:p>
          <a:p>
            <a:pPr marL="285750" indent="-285750" algn="l" rtl="0" fontAlgn="base">
              <a:buFont typeface="Arial" panose="020B0604020202020204" pitchFamily="34" charset="0"/>
              <a:buChar char="•"/>
            </a:pPr>
            <a:r>
              <a:rPr lang="en-US" sz="1400" b="0" i="0" u="none" strike="noStrike" dirty="0">
                <a:solidFill>
                  <a:schemeClr val="accent6">
                    <a:lumMod val="50000"/>
                  </a:schemeClr>
                </a:solidFill>
                <a:effectLst/>
                <a:latin typeface="Calibri" panose="020F0502020204030204" pitchFamily="34" charset="0"/>
              </a:rPr>
              <a:t>Building Synchronous messaging between services (HTTP &amp; gRPC) </a:t>
            </a:r>
            <a:r>
              <a:rPr lang="en-US" sz="1400" b="0" i="0" dirty="0">
                <a:solidFill>
                  <a:schemeClr val="accent6">
                    <a:lumMod val="50000"/>
                  </a:schemeClr>
                </a:solidFill>
                <a:effectLst/>
                <a:latin typeface="Calibri" panose="020F0502020204030204" pitchFamily="34" charset="0"/>
              </a:rPr>
              <a:t> </a:t>
            </a:r>
          </a:p>
          <a:p>
            <a:pPr marL="285750" indent="-285750" algn="l" rtl="0" fontAlgn="base">
              <a:buFont typeface="Arial" panose="020B0604020202020204" pitchFamily="34" charset="0"/>
              <a:buChar char="•"/>
            </a:pPr>
            <a:r>
              <a:rPr lang="en-US" sz="1400" b="0" i="0" u="none" strike="noStrike" dirty="0">
                <a:solidFill>
                  <a:schemeClr val="accent6">
                    <a:lumMod val="50000"/>
                  </a:schemeClr>
                </a:solidFill>
                <a:effectLst/>
                <a:latin typeface="Calibri" panose="020F0502020204030204" pitchFamily="34" charset="0"/>
              </a:rPr>
              <a:t>Building Asynchronous messaging between services using an Event Bus (RabbitMQ)</a:t>
            </a:r>
            <a:r>
              <a:rPr lang="en-US" sz="1400" b="0" i="0" dirty="0">
                <a:solidFill>
                  <a:schemeClr val="accent6">
                    <a:lumMod val="50000"/>
                  </a:schemeClr>
                </a:solidFill>
                <a:effectLst/>
                <a:latin typeface="Calibri" panose="020F0502020204030204" pitchFamily="34" charset="0"/>
              </a:rPr>
              <a:t> </a:t>
            </a:r>
          </a:p>
          <a:p>
            <a:endParaRPr lang="en-US" sz="1400" dirty="0">
              <a:solidFill>
                <a:schemeClr val="accent6">
                  <a:lumMod val="50000"/>
                </a:schemeClr>
              </a:solidFill>
            </a:endParaRPr>
          </a:p>
        </p:txBody>
      </p:sp>
    </p:spTree>
    <p:extLst>
      <p:ext uri="{BB962C8B-B14F-4D97-AF65-F5344CB8AC3E}">
        <p14:creationId xmlns:p14="http://schemas.microsoft.com/office/powerpoint/2010/main" val="414568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5C963E00-50F6-438D-9C70-31CF9E518401}"/>
              </a:ext>
            </a:extLst>
          </p:cNvPr>
          <p:cNvSpPr/>
          <p:nvPr/>
        </p:nvSpPr>
        <p:spPr>
          <a:xfrm>
            <a:off x="3450012" y="3845593"/>
            <a:ext cx="3484684" cy="1171577"/>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55ED305-74CA-456B-AAF4-2B6FC073E888}"/>
              </a:ext>
            </a:extLst>
          </p:cNvPr>
          <p:cNvSpPr/>
          <p:nvPr/>
        </p:nvSpPr>
        <p:spPr>
          <a:xfrm>
            <a:off x="3417278" y="1441941"/>
            <a:ext cx="3484684" cy="1171577"/>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EA587-A3A7-43FD-9FC8-ECCAEC9F5A83}"/>
              </a:ext>
            </a:extLst>
          </p:cNvPr>
          <p:cNvSpPr txBox="1">
            <a:spLocks/>
          </p:cNvSpPr>
          <p:nvPr/>
        </p:nvSpPr>
        <p:spPr>
          <a:xfrm>
            <a:off x="378069" y="427160"/>
            <a:ext cx="4521200" cy="57785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Solution Architecture</a:t>
            </a:r>
          </a:p>
        </p:txBody>
      </p:sp>
      <p:sp>
        <p:nvSpPr>
          <p:cNvPr id="3" name="Rectangle: Rounded Corners 2">
            <a:extLst>
              <a:ext uri="{FF2B5EF4-FFF2-40B4-BE49-F238E27FC236}">
                <a16:creationId xmlns:a16="http://schemas.microsoft.com/office/drawing/2014/main" id="{A35C301B-CC03-4B98-8947-18F3644DDCD9}"/>
              </a:ext>
            </a:extLst>
          </p:cNvPr>
          <p:cNvSpPr/>
          <p:nvPr/>
        </p:nvSpPr>
        <p:spPr>
          <a:xfrm>
            <a:off x="3516923" y="1582615"/>
            <a:ext cx="2264995" cy="94957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Platform Service</a:t>
            </a:r>
          </a:p>
        </p:txBody>
      </p:sp>
      <p:sp>
        <p:nvSpPr>
          <p:cNvPr id="4" name="Rectangle: Rounded Corners 3">
            <a:extLst>
              <a:ext uri="{FF2B5EF4-FFF2-40B4-BE49-F238E27FC236}">
                <a16:creationId xmlns:a16="http://schemas.microsoft.com/office/drawing/2014/main" id="{ACB3D79F-6763-44F0-B3B6-95881DC5081C}"/>
              </a:ext>
            </a:extLst>
          </p:cNvPr>
          <p:cNvSpPr/>
          <p:nvPr/>
        </p:nvSpPr>
        <p:spPr>
          <a:xfrm>
            <a:off x="3596052" y="3982915"/>
            <a:ext cx="2185865" cy="94957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Command Service</a:t>
            </a:r>
          </a:p>
        </p:txBody>
      </p:sp>
      <p:sp>
        <p:nvSpPr>
          <p:cNvPr id="5" name="Rectangle: Rounded Corners 4">
            <a:extLst>
              <a:ext uri="{FF2B5EF4-FFF2-40B4-BE49-F238E27FC236}">
                <a16:creationId xmlns:a16="http://schemas.microsoft.com/office/drawing/2014/main" id="{CA28F702-8B4D-4672-AFE6-CF0DCC186856}"/>
              </a:ext>
            </a:extLst>
          </p:cNvPr>
          <p:cNvSpPr/>
          <p:nvPr/>
        </p:nvSpPr>
        <p:spPr>
          <a:xfrm>
            <a:off x="7703030" y="1565027"/>
            <a:ext cx="2264995" cy="94957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XYZ Service</a:t>
            </a:r>
          </a:p>
        </p:txBody>
      </p:sp>
      <p:sp>
        <p:nvSpPr>
          <p:cNvPr id="6" name="Rectangle: Rounded Corners 5">
            <a:extLst>
              <a:ext uri="{FF2B5EF4-FFF2-40B4-BE49-F238E27FC236}">
                <a16:creationId xmlns:a16="http://schemas.microsoft.com/office/drawing/2014/main" id="{1EA043EC-BE1B-4B62-8652-E23F99326DB0}"/>
              </a:ext>
            </a:extLst>
          </p:cNvPr>
          <p:cNvSpPr/>
          <p:nvPr/>
        </p:nvSpPr>
        <p:spPr>
          <a:xfrm>
            <a:off x="7703030" y="3868615"/>
            <a:ext cx="2264995" cy="94957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ABC Service</a:t>
            </a:r>
          </a:p>
        </p:txBody>
      </p:sp>
      <p:sp>
        <p:nvSpPr>
          <p:cNvPr id="7" name="Flowchart: Magnetic Disk 6">
            <a:extLst>
              <a:ext uri="{FF2B5EF4-FFF2-40B4-BE49-F238E27FC236}">
                <a16:creationId xmlns:a16="http://schemas.microsoft.com/office/drawing/2014/main" id="{47CD5375-A2E8-4170-B924-D8375CB128B0}"/>
              </a:ext>
            </a:extLst>
          </p:cNvPr>
          <p:cNvSpPr/>
          <p:nvPr/>
        </p:nvSpPr>
        <p:spPr>
          <a:xfrm>
            <a:off x="5950438" y="1582614"/>
            <a:ext cx="768837" cy="888023"/>
          </a:xfrm>
          <a:prstGeom prst="flowChartMagneticDisk">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SQL Server</a:t>
            </a:r>
          </a:p>
        </p:txBody>
      </p:sp>
      <p:sp>
        <p:nvSpPr>
          <p:cNvPr id="8" name="Flowchart: Magnetic Disk 7">
            <a:extLst>
              <a:ext uri="{FF2B5EF4-FFF2-40B4-BE49-F238E27FC236}">
                <a16:creationId xmlns:a16="http://schemas.microsoft.com/office/drawing/2014/main" id="{AA7CA1D0-171A-4175-8FCC-29B0836D793F}"/>
              </a:ext>
            </a:extLst>
          </p:cNvPr>
          <p:cNvSpPr/>
          <p:nvPr/>
        </p:nvSpPr>
        <p:spPr>
          <a:xfrm>
            <a:off x="5950437" y="3987371"/>
            <a:ext cx="768837" cy="888023"/>
          </a:xfrm>
          <a:prstGeom prst="flowChartMagneticDisk">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 Mem</a:t>
            </a:r>
          </a:p>
        </p:txBody>
      </p:sp>
      <p:sp>
        <p:nvSpPr>
          <p:cNvPr id="9" name="Flowchart: Magnetic Disk 8">
            <a:extLst>
              <a:ext uri="{FF2B5EF4-FFF2-40B4-BE49-F238E27FC236}">
                <a16:creationId xmlns:a16="http://schemas.microsoft.com/office/drawing/2014/main" id="{2B78D32F-17F6-45C3-B6AA-2765051C843B}"/>
              </a:ext>
            </a:extLst>
          </p:cNvPr>
          <p:cNvSpPr/>
          <p:nvPr/>
        </p:nvSpPr>
        <p:spPr>
          <a:xfrm>
            <a:off x="10126785" y="1582614"/>
            <a:ext cx="768837" cy="888023"/>
          </a:xfrm>
          <a:prstGeom prst="flowChartMagneticDisk">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SQL Server</a:t>
            </a:r>
          </a:p>
        </p:txBody>
      </p:sp>
      <p:sp>
        <p:nvSpPr>
          <p:cNvPr id="10" name="Flowchart: Magnetic Disk 9">
            <a:extLst>
              <a:ext uri="{FF2B5EF4-FFF2-40B4-BE49-F238E27FC236}">
                <a16:creationId xmlns:a16="http://schemas.microsoft.com/office/drawing/2014/main" id="{121E58D7-82F3-46CB-806F-4F0F1D72018A}"/>
              </a:ext>
            </a:extLst>
          </p:cNvPr>
          <p:cNvSpPr/>
          <p:nvPr/>
        </p:nvSpPr>
        <p:spPr>
          <a:xfrm>
            <a:off x="10126785" y="3868615"/>
            <a:ext cx="768837" cy="888023"/>
          </a:xfrm>
          <a:prstGeom prst="flowChartMagneticDisk">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SQL Server</a:t>
            </a:r>
          </a:p>
        </p:txBody>
      </p:sp>
      <p:sp>
        <p:nvSpPr>
          <p:cNvPr id="11" name="Cylinder 10">
            <a:extLst>
              <a:ext uri="{FF2B5EF4-FFF2-40B4-BE49-F238E27FC236}">
                <a16:creationId xmlns:a16="http://schemas.microsoft.com/office/drawing/2014/main" id="{157ADF17-169B-4354-9D36-4AA28E71C6AA}"/>
              </a:ext>
            </a:extLst>
          </p:cNvPr>
          <p:cNvSpPr/>
          <p:nvPr/>
        </p:nvSpPr>
        <p:spPr>
          <a:xfrm rot="5400000">
            <a:off x="7549172" y="401027"/>
            <a:ext cx="378069" cy="5677877"/>
          </a:xfrm>
          <a:prstGeom prst="ca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5367A51E-544C-4508-B829-15E228333E66}"/>
              </a:ext>
            </a:extLst>
          </p:cNvPr>
          <p:cNvSpPr txBox="1"/>
          <p:nvPr/>
        </p:nvSpPr>
        <p:spPr>
          <a:xfrm>
            <a:off x="6343433" y="3064121"/>
            <a:ext cx="2550698" cy="338554"/>
          </a:xfrm>
          <a:prstGeom prst="rect">
            <a:avLst/>
          </a:prstGeom>
          <a:noFill/>
        </p:spPr>
        <p:txBody>
          <a:bodyPr wrap="none" rtlCol="0">
            <a:spAutoFit/>
          </a:bodyPr>
          <a:lstStyle/>
          <a:p>
            <a:r>
              <a:rPr lang="en-US" sz="1600" dirty="0">
                <a:solidFill>
                  <a:schemeClr val="bg1"/>
                </a:solidFill>
                <a:effectLst>
                  <a:outerShdw blurRad="38100" dist="38100" dir="2700000" algn="tl">
                    <a:srgbClr val="000000">
                      <a:alpha val="43137"/>
                    </a:srgbClr>
                  </a:outerShdw>
                </a:effectLst>
              </a:rPr>
              <a:t>RabbitMQ Message Bus</a:t>
            </a:r>
          </a:p>
        </p:txBody>
      </p:sp>
      <p:sp>
        <p:nvSpPr>
          <p:cNvPr id="14" name="Rectangle 13">
            <a:extLst>
              <a:ext uri="{FF2B5EF4-FFF2-40B4-BE49-F238E27FC236}">
                <a16:creationId xmlns:a16="http://schemas.microsoft.com/office/drawing/2014/main" id="{0DF2C3A2-7633-47DA-B4D0-4C71E5949F44}"/>
              </a:ext>
            </a:extLst>
          </p:cNvPr>
          <p:cNvSpPr/>
          <p:nvPr/>
        </p:nvSpPr>
        <p:spPr>
          <a:xfrm>
            <a:off x="1749669" y="1107831"/>
            <a:ext cx="9671539" cy="4308227"/>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A77EDB-7F54-413B-A3EA-26AF714DA842}"/>
              </a:ext>
            </a:extLst>
          </p:cNvPr>
          <p:cNvSpPr/>
          <p:nvPr/>
        </p:nvSpPr>
        <p:spPr>
          <a:xfrm>
            <a:off x="378068" y="2870688"/>
            <a:ext cx="1565030" cy="738553"/>
          </a:xfrm>
          <a:prstGeom prst="rect">
            <a:avLst/>
          </a:prstGeom>
          <a:solidFill>
            <a:srgbClr val="00B0F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Gateway</a:t>
            </a:r>
          </a:p>
        </p:txBody>
      </p:sp>
      <p:cxnSp>
        <p:nvCxnSpPr>
          <p:cNvPr id="16" name="Straight Arrow Connector 15">
            <a:extLst>
              <a:ext uri="{FF2B5EF4-FFF2-40B4-BE49-F238E27FC236}">
                <a16:creationId xmlns:a16="http://schemas.microsoft.com/office/drawing/2014/main" id="{36649BF0-D710-4CCE-A6F3-624416FFA961}"/>
              </a:ext>
            </a:extLst>
          </p:cNvPr>
          <p:cNvCxnSpPr>
            <a:cxnSpLocks/>
            <a:endCxn id="13" idx="1"/>
          </p:cNvCxnSpPr>
          <p:nvPr/>
        </p:nvCxnSpPr>
        <p:spPr>
          <a:xfrm>
            <a:off x="0" y="3239965"/>
            <a:ext cx="378068"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3262916-4693-4BDF-B8BA-2861AD585B9E}"/>
              </a:ext>
            </a:extLst>
          </p:cNvPr>
          <p:cNvSpPr/>
          <p:nvPr/>
        </p:nvSpPr>
        <p:spPr>
          <a:xfrm>
            <a:off x="2966426" y="1912327"/>
            <a:ext cx="764932" cy="290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REST API</a:t>
            </a:r>
          </a:p>
        </p:txBody>
      </p:sp>
      <p:sp>
        <p:nvSpPr>
          <p:cNvPr id="19" name="Rectangle 18">
            <a:extLst>
              <a:ext uri="{FF2B5EF4-FFF2-40B4-BE49-F238E27FC236}">
                <a16:creationId xmlns:a16="http://schemas.microsoft.com/office/drawing/2014/main" id="{E93439D7-0BDB-4D47-A4B0-9590437B1C20}"/>
              </a:ext>
            </a:extLst>
          </p:cNvPr>
          <p:cNvSpPr/>
          <p:nvPr/>
        </p:nvSpPr>
        <p:spPr>
          <a:xfrm>
            <a:off x="2966426" y="4266469"/>
            <a:ext cx="764932" cy="290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REST API</a:t>
            </a:r>
          </a:p>
        </p:txBody>
      </p:sp>
      <p:cxnSp>
        <p:nvCxnSpPr>
          <p:cNvPr id="22" name="Straight Arrow Connector 21">
            <a:extLst>
              <a:ext uri="{FF2B5EF4-FFF2-40B4-BE49-F238E27FC236}">
                <a16:creationId xmlns:a16="http://schemas.microsoft.com/office/drawing/2014/main" id="{92C8A721-6206-420E-A2BD-AD1E5CF463A4}"/>
              </a:ext>
            </a:extLst>
          </p:cNvPr>
          <p:cNvCxnSpPr>
            <a:cxnSpLocks/>
            <a:endCxn id="18" idx="1"/>
          </p:cNvCxnSpPr>
          <p:nvPr/>
        </p:nvCxnSpPr>
        <p:spPr>
          <a:xfrm flipV="1">
            <a:off x="1943098" y="2057400"/>
            <a:ext cx="1023328" cy="1181098"/>
          </a:xfrm>
          <a:prstGeom prst="straightConnector1">
            <a:avLst/>
          </a:prstGeom>
          <a:ln w="19050" cap="flat" cmpd="sng" algn="ctr">
            <a:solidFill>
              <a:srgbClr val="00B0F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B24DE899-328A-4616-8C28-AD8B184F66D8}"/>
              </a:ext>
            </a:extLst>
          </p:cNvPr>
          <p:cNvCxnSpPr>
            <a:cxnSpLocks/>
            <a:stCxn id="13" idx="3"/>
            <a:endCxn id="19" idx="1"/>
          </p:cNvCxnSpPr>
          <p:nvPr/>
        </p:nvCxnSpPr>
        <p:spPr>
          <a:xfrm>
            <a:off x="1943098" y="3239965"/>
            <a:ext cx="1023328" cy="1171577"/>
          </a:xfrm>
          <a:prstGeom prst="straightConnector1">
            <a:avLst/>
          </a:prstGeom>
          <a:ln w="19050" cap="flat" cmpd="sng" algn="ctr">
            <a:solidFill>
              <a:srgbClr val="00B0F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9" name="Rectangle 28">
            <a:extLst>
              <a:ext uri="{FF2B5EF4-FFF2-40B4-BE49-F238E27FC236}">
                <a16:creationId xmlns:a16="http://schemas.microsoft.com/office/drawing/2014/main" id="{B1BB38F3-877F-4EF9-A017-1C0BBEEE3F58}"/>
              </a:ext>
            </a:extLst>
          </p:cNvPr>
          <p:cNvSpPr/>
          <p:nvPr/>
        </p:nvSpPr>
        <p:spPr>
          <a:xfrm>
            <a:off x="3417278" y="2387113"/>
            <a:ext cx="764932" cy="290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Http</a:t>
            </a:r>
          </a:p>
        </p:txBody>
      </p:sp>
      <p:sp>
        <p:nvSpPr>
          <p:cNvPr id="30" name="Rectangle 29">
            <a:extLst>
              <a:ext uri="{FF2B5EF4-FFF2-40B4-BE49-F238E27FC236}">
                <a16:creationId xmlns:a16="http://schemas.microsoft.com/office/drawing/2014/main" id="{EFBFAA78-EA2A-453F-A1FB-430B7C73B08B}"/>
              </a:ext>
            </a:extLst>
          </p:cNvPr>
          <p:cNvSpPr/>
          <p:nvPr/>
        </p:nvSpPr>
        <p:spPr>
          <a:xfrm>
            <a:off x="4262315" y="2387113"/>
            <a:ext cx="764932" cy="290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Grpc</a:t>
            </a:r>
          </a:p>
        </p:txBody>
      </p:sp>
      <p:sp>
        <p:nvSpPr>
          <p:cNvPr id="31" name="Rectangle 30">
            <a:extLst>
              <a:ext uri="{FF2B5EF4-FFF2-40B4-BE49-F238E27FC236}">
                <a16:creationId xmlns:a16="http://schemas.microsoft.com/office/drawing/2014/main" id="{D7DD052B-259B-49A9-8A0C-BFA1AA38667E}"/>
              </a:ext>
            </a:extLst>
          </p:cNvPr>
          <p:cNvSpPr/>
          <p:nvPr/>
        </p:nvSpPr>
        <p:spPr>
          <a:xfrm>
            <a:off x="5096116" y="3785093"/>
            <a:ext cx="764932" cy="290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Sub.</a:t>
            </a:r>
          </a:p>
        </p:txBody>
      </p:sp>
      <p:sp>
        <p:nvSpPr>
          <p:cNvPr id="32" name="Rectangle 31">
            <a:extLst>
              <a:ext uri="{FF2B5EF4-FFF2-40B4-BE49-F238E27FC236}">
                <a16:creationId xmlns:a16="http://schemas.microsoft.com/office/drawing/2014/main" id="{DCAA6B74-2790-4A4C-8397-946343AB3EC6}"/>
              </a:ext>
            </a:extLst>
          </p:cNvPr>
          <p:cNvSpPr/>
          <p:nvPr/>
        </p:nvSpPr>
        <p:spPr>
          <a:xfrm>
            <a:off x="4262315" y="3790830"/>
            <a:ext cx="764932" cy="2901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a:t>Grpc</a:t>
            </a:r>
          </a:p>
        </p:txBody>
      </p:sp>
      <p:sp>
        <p:nvSpPr>
          <p:cNvPr id="34" name="Rectangle: Rounded Corners 33">
            <a:extLst>
              <a:ext uri="{FF2B5EF4-FFF2-40B4-BE49-F238E27FC236}">
                <a16:creationId xmlns:a16="http://schemas.microsoft.com/office/drawing/2014/main" id="{7A8D8DA3-056A-40A9-A5B4-D1466055C4CF}"/>
              </a:ext>
            </a:extLst>
          </p:cNvPr>
          <p:cNvSpPr/>
          <p:nvPr/>
        </p:nvSpPr>
        <p:spPr>
          <a:xfrm>
            <a:off x="7568225" y="3813670"/>
            <a:ext cx="3484684" cy="1171577"/>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6455AF2C-BEA8-4A81-954F-E1B1EB1FE069}"/>
              </a:ext>
            </a:extLst>
          </p:cNvPr>
          <p:cNvSpPr/>
          <p:nvPr/>
        </p:nvSpPr>
        <p:spPr>
          <a:xfrm>
            <a:off x="7568225" y="1487367"/>
            <a:ext cx="3484684" cy="1171577"/>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601C54D-5CF1-4190-9078-AE62141CEB22}"/>
              </a:ext>
            </a:extLst>
          </p:cNvPr>
          <p:cNvSpPr/>
          <p:nvPr/>
        </p:nvSpPr>
        <p:spPr>
          <a:xfrm>
            <a:off x="5096116" y="2397007"/>
            <a:ext cx="764932" cy="290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Pub.</a:t>
            </a:r>
          </a:p>
        </p:txBody>
      </p:sp>
      <p:sp>
        <p:nvSpPr>
          <p:cNvPr id="37" name="Rectangle 36">
            <a:extLst>
              <a:ext uri="{FF2B5EF4-FFF2-40B4-BE49-F238E27FC236}">
                <a16:creationId xmlns:a16="http://schemas.microsoft.com/office/drawing/2014/main" id="{796DF650-D966-4F35-B249-797B6AEF70C8}"/>
              </a:ext>
            </a:extLst>
          </p:cNvPr>
          <p:cNvSpPr/>
          <p:nvPr/>
        </p:nvSpPr>
        <p:spPr>
          <a:xfrm>
            <a:off x="7990738" y="3776301"/>
            <a:ext cx="764932" cy="290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Pub.</a:t>
            </a:r>
          </a:p>
        </p:txBody>
      </p:sp>
      <p:sp>
        <p:nvSpPr>
          <p:cNvPr id="39" name="Rectangle 38">
            <a:extLst>
              <a:ext uri="{FF2B5EF4-FFF2-40B4-BE49-F238E27FC236}">
                <a16:creationId xmlns:a16="http://schemas.microsoft.com/office/drawing/2014/main" id="{19836C3F-F97B-4F60-BFC8-41BA3BD9658B}"/>
              </a:ext>
            </a:extLst>
          </p:cNvPr>
          <p:cNvSpPr/>
          <p:nvPr/>
        </p:nvSpPr>
        <p:spPr>
          <a:xfrm>
            <a:off x="7990738" y="2413433"/>
            <a:ext cx="764932" cy="290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Sub.</a:t>
            </a:r>
          </a:p>
        </p:txBody>
      </p:sp>
      <p:sp>
        <p:nvSpPr>
          <p:cNvPr id="40" name="Rectangle 39">
            <a:extLst>
              <a:ext uri="{FF2B5EF4-FFF2-40B4-BE49-F238E27FC236}">
                <a16:creationId xmlns:a16="http://schemas.microsoft.com/office/drawing/2014/main" id="{1F969744-E029-4223-9E5E-71FB7BC29CD8}"/>
              </a:ext>
            </a:extLst>
          </p:cNvPr>
          <p:cNvSpPr/>
          <p:nvPr/>
        </p:nvSpPr>
        <p:spPr>
          <a:xfrm>
            <a:off x="8846758" y="2413544"/>
            <a:ext cx="764932" cy="290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Pub.</a:t>
            </a:r>
          </a:p>
        </p:txBody>
      </p:sp>
      <p:cxnSp>
        <p:nvCxnSpPr>
          <p:cNvPr id="44" name="Connector: Elbow 43">
            <a:extLst>
              <a:ext uri="{FF2B5EF4-FFF2-40B4-BE49-F238E27FC236}">
                <a16:creationId xmlns:a16="http://schemas.microsoft.com/office/drawing/2014/main" id="{96B17F68-2EEE-484A-9B5D-2D224FB48158}"/>
              </a:ext>
            </a:extLst>
          </p:cNvPr>
          <p:cNvCxnSpPr>
            <a:stCxn id="29" idx="2"/>
            <a:endCxn id="19" idx="0"/>
          </p:cNvCxnSpPr>
          <p:nvPr/>
        </p:nvCxnSpPr>
        <p:spPr>
          <a:xfrm rot="5400000">
            <a:off x="2779713" y="3246437"/>
            <a:ext cx="1589211" cy="450852"/>
          </a:xfrm>
          <a:prstGeom prst="bentConnector3">
            <a:avLst>
              <a:gd name="adj1" fmla="val 5000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FAB3315-9207-4FC3-B5C0-8FFD4C28DC73}"/>
              </a:ext>
            </a:extLst>
          </p:cNvPr>
          <p:cNvCxnSpPr>
            <a:stCxn id="30" idx="2"/>
            <a:endCxn id="32" idx="0"/>
          </p:cNvCxnSpPr>
          <p:nvPr/>
        </p:nvCxnSpPr>
        <p:spPr>
          <a:xfrm>
            <a:off x="4644781" y="2677258"/>
            <a:ext cx="0" cy="111357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Arrow: Down 47">
            <a:extLst>
              <a:ext uri="{FF2B5EF4-FFF2-40B4-BE49-F238E27FC236}">
                <a16:creationId xmlns:a16="http://schemas.microsoft.com/office/drawing/2014/main" id="{1AC6E686-3C5C-4849-ABEC-94017E19E058}"/>
              </a:ext>
            </a:extLst>
          </p:cNvPr>
          <p:cNvSpPr/>
          <p:nvPr/>
        </p:nvSpPr>
        <p:spPr>
          <a:xfrm>
            <a:off x="5478582" y="2703578"/>
            <a:ext cx="104530" cy="357247"/>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372E69BF-5948-4B62-A57B-E917D1D77E03}"/>
              </a:ext>
            </a:extLst>
          </p:cNvPr>
          <p:cNvSpPr/>
          <p:nvPr/>
        </p:nvSpPr>
        <p:spPr>
          <a:xfrm>
            <a:off x="5374051" y="3433922"/>
            <a:ext cx="104530" cy="357247"/>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Down 49">
            <a:extLst>
              <a:ext uri="{FF2B5EF4-FFF2-40B4-BE49-F238E27FC236}">
                <a16:creationId xmlns:a16="http://schemas.microsoft.com/office/drawing/2014/main" id="{6687AD2D-E399-4F13-847A-4FA3B475B6AB}"/>
              </a:ext>
            </a:extLst>
          </p:cNvPr>
          <p:cNvSpPr/>
          <p:nvPr/>
        </p:nvSpPr>
        <p:spPr>
          <a:xfrm>
            <a:off x="9209453" y="2706874"/>
            <a:ext cx="104530" cy="357247"/>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2C4ADE32-0CDB-477F-B4C9-BAFBA59AA1F8}"/>
              </a:ext>
            </a:extLst>
          </p:cNvPr>
          <p:cNvSpPr/>
          <p:nvPr/>
        </p:nvSpPr>
        <p:spPr>
          <a:xfrm rot="10800000">
            <a:off x="8336458" y="2688765"/>
            <a:ext cx="104530" cy="357247"/>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A221935C-B510-4B49-8505-7DF4AEDEA1F3}"/>
              </a:ext>
            </a:extLst>
          </p:cNvPr>
          <p:cNvSpPr/>
          <p:nvPr/>
        </p:nvSpPr>
        <p:spPr>
          <a:xfrm rot="10800000">
            <a:off x="8163543" y="3421297"/>
            <a:ext cx="104530" cy="357247"/>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39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87F9-C7C0-4BED-B8B1-82EE92E9BED0}"/>
              </a:ext>
            </a:extLst>
          </p:cNvPr>
          <p:cNvSpPr txBox="1">
            <a:spLocks/>
          </p:cNvSpPr>
          <p:nvPr/>
        </p:nvSpPr>
        <p:spPr>
          <a:xfrm>
            <a:off x="378069" y="427160"/>
            <a:ext cx="4521200" cy="577850"/>
          </a:xfrm>
          <a:prstGeom prst="rect">
            <a:avLst/>
          </a:prstGeom>
        </p:spPr>
        <p:txBody>
          <a:bodyPr vert="horz" lIns="91440" tIns="45720" rIns="91440" bIns="45720" rtlCol="0" anchor="b">
            <a:normAutofit fontScale="52500" lnSpcReduction="200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Platform Service Architecture</a:t>
            </a:r>
          </a:p>
        </p:txBody>
      </p:sp>
      <p:sp>
        <p:nvSpPr>
          <p:cNvPr id="3" name="Cylinder 2">
            <a:extLst>
              <a:ext uri="{FF2B5EF4-FFF2-40B4-BE49-F238E27FC236}">
                <a16:creationId xmlns:a16="http://schemas.microsoft.com/office/drawing/2014/main" id="{F93EF736-85A4-4F84-86EC-2EAFCAD9015A}"/>
              </a:ext>
            </a:extLst>
          </p:cNvPr>
          <p:cNvSpPr/>
          <p:nvPr/>
        </p:nvSpPr>
        <p:spPr>
          <a:xfrm>
            <a:off x="5380893" y="5679838"/>
            <a:ext cx="1582615" cy="509953"/>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SQL Server</a:t>
            </a:r>
          </a:p>
        </p:txBody>
      </p:sp>
      <p:sp>
        <p:nvSpPr>
          <p:cNvPr id="4" name="Rectangle: Rounded Corners 3">
            <a:extLst>
              <a:ext uri="{FF2B5EF4-FFF2-40B4-BE49-F238E27FC236}">
                <a16:creationId xmlns:a16="http://schemas.microsoft.com/office/drawing/2014/main" id="{DB05240E-80FF-4262-8D50-27A0B8FEC292}"/>
              </a:ext>
            </a:extLst>
          </p:cNvPr>
          <p:cNvSpPr/>
          <p:nvPr/>
        </p:nvSpPr>
        <p:spPr>
          <a:xfrm>
            <a:off x="5451231" y="4809399"/>
            <a:ext cx="1345223" cy="30773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DB Context</a:t>
            </a:r>
          </a:p>
        </p:txBody>
      </p:sp>
      <p:sp>
        <p:nvSpPr>
          <p:cNvPr id="5" name="Rectangle: Rounded Corners 4">
            <a:extLst>
              <a:ext uri="{FF2B5EF4-FFF2-40B4-BE49-F238E27FC236}">
                <a16:creationId xmlns:a16="http://schemas.microsoft.com/office/drawing/2014/main" id="{0F201566-829F-4331-8198-B064DB3A15EE}"/>
              </a:ext>
            </a:extLst>
          </p:cNvPr>
          <p:cNvSpPr/>
          <p:nvPr/>
        </p:nvSpPr>
        <p:spPr>
          <a:xfrm>
            <a:off x="2954215" y="4809398"/>
            <a:ext cx="1345223" cy="30773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Models</a:t>
            </a:r>
          </a:p>
        </p:txBody>
      </p:sp>
      <p:sp>
        <p:nvSpPr>
          <p:cNvPr id="6" name="Rectangle: Rounded Corners 5">
            <a:extLst>
              <a:ext uri="{FF2B5EF4-FFF2-40B4-BE49-F238E27FC236}">
                <a16:creationId xmlns:a16="http://schemas.microsoft.com/office/drawing/2014/main" id="{C83B63E0-EB36-48F6-8DA2-F4A89E2F8780}"/>
              </a:ext>
            </a:extLst>
          </p:cNvPr>
          <p:cNvSpPr/>
          <p:nvPr/>
        </p:nvSpPr>
        <p:spPr>
          <a:xfrm>
            <a:off x="2954214" y="3675190"/>
            <a:ext cx="1345223" cy="30773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Models</a:t>
            </a:r>
          </a:p>
        </p:txBody>
      </p:sp>
      <p:sp>
        <p:nvSpPr>
          <p:cNvPr id="7" name="Rectangle: Rounded Corners 6">
            <a:extLst>
              <a:ext uri="{FF2B5EF4-FFF2-40B4-BE49-F238E27FC236}">
                <a16:creationId xmlns:a16="http://schemas.microsoft.com/office/drawing/2014/main" id="{C5CF68E1-BA93-455A-8E68-E22DC9C6F64E}"/>
              </a:ext>
            </a:extLst>
          </p:cNvPr>
          <p:cNvSpPr/>
          <p:nvPr/>
        </p:nvSpPr>
        <p:spPr>
          <a:xfrm>
            <a:off x="5380891" y="3675190"/>
            <a:ext cx="1345223" cy="30773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Repository</a:t>
            </a:r>
          </a:p>
        </p:txBody>
      </p:sp>
      <p:sp>
        <p:nvSpPr>
          <p:cNvPr id="8" name="Arrow: Left-Right 7">
            <a:extLst>
              <a:ext uri="{FF2B5EF4-FFF2-40B4-BE49-F238E27FC236}">
                <a16:creationId xmlns:a16="http://schemas.microsoft.com/office/drawing/2014/main" id="{3AB38AE8-F69A-48C8-8B81-AE19BCB34254}"/>
              </a:ext>
            </a:extLst>
          </p:cNvPr>
          <p:cNvSpPr/>
          <p:nvPr/>
        </p:nvSpPr>
        <p:spPr>
          <a:xfrm>
            <a:off x="4431323" y="4866547"/>
            <a:ext cx="888023" cy="193432"/>
          </a:xfrm>
          <a:prstGeom prst="lef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Down 8">
            <a:extLst>
              <a:ext uri="{FF2B5EF4-FFF2-40B4-BE49-F238E27FC236}">
                <a16:creationId xmlns:a16="http://schemas.microsoft.com/office/drawing/2014/main" id="{46D5C8D7-4D9A-4B33-B164-6408CAA88105}"/>
              </a:ext>
            </a:extLst>
          </p:cNvPr>
          <p:cNvSpPr/>
          <p:nvPr/>
        </p:nvSpPr>
        <p:spPr>
          <a:xfrm>
            <a:off x="3514721" y="4149975"/>
            <a:ext cx="127490" cy="492369"/>
          </a:xfrm>
          <a:prstGeom prst="up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Down 9">
            <a:extLst>
              <a:ext uri="{FF2B5EF4-FFF2-40B4-BE49-F238E27FC236}">
                <a16:creationId xmlns:a16="http://schemas.microsoft.com/office/drawing/2014/main" id="{A6E9FB44-60DC-4AEE-8BD6-C9A0462C6184}"/>
              </a:ext>
            </a:extLst>
          </p:cNvPr>
          <p:cNvSpPr/>
          <p:nvPr/>
        </p:nvSpPr>
        <p:spPr>
          <a:xfrm>
            <a:off x="5996352" y="4149975"/>
            <a:ext cx="127490" cy="492369"/>
          </a:xfrm>
          <a:prstGeom prst="up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Down 10">
            <a:extLst>
              <a:ext uri="{FF2B5EF4-FFF2-40B4-BE49-F238E27FC236}">
                <a16:creationId xmlns:a16="http://schemas.microsoft.com/office/drawing/2014/main" id="{345473FF-07CD-4AED-A798-8D87EDDE5CD1}"/>
              </a:ext>
            </a:extLst>
          </p:cNvPr>
          <p:cNvSpPr/>
          <p:nvPr/>
        </p:nvSpPr>
        <p:spPr>
          <a:xfrm>
            <a:off x="5999652" y="5205052"/>
            <a:ext cx="125292" cy="413236"/>
          </a:xfrm>
          <a:prstGeom prst="up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1EA8B09-283C-4B9E-9FD9-05C54873A5AD}"/>
              </a:ext>
            </a:extLst>
          </p:cNvPr>
          <p:cNvSpPr/>
          <p:nvPr/>
        </p:nvSpPr>
        <p:spPr>
          <a:xfrm>
            <a:off x="2329961" y="2391514"/>
            <a:ext cx="2101362" cy="498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Controller</a:t>
            </a:r>
          </a:p>
          <a:p>
            <a:pPr algn="ctr"/>
            <a:r>
              <a:rPr lang="en-US" sz="1200" dirty="0"/>
              <a:t>(Synchronous - in)</a:t>
            </a:r>
          </a:p>
        </p:txBody>
      </p:sp>
      <p:sp>
        <p:nvSpPr>
          <p:cNvPr id="13" name="Rectangle: Rounded Corners 12">
            <a:extLst>
              <a:ext uri="{FF2B5EF4-FFF2-40B4-BE49-F238E27FC236}">
                <a16:creationId xmlns:a16="http://schemas.microsoft.com/office/drawing/2014/main" id="{1511DFA7-3E0B-4D2F-B94C-70803ED80150}"/>
              </a:ext>
            </a:extLst>
          </p:cNvPr>
          <p:cNvSpPr/>
          <p:nvPr/>
        </p:nvSpPr>
        <p:spPr>
          <a:xfrm>
            <a:off x="2329961" y="1606558"/>
            <a:ext cx="2101362" cy="498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err="1"/>
              <a:t>Gprc</a:t>
            </a:r>
            <a:endParaRPr lang="en-US" sz="1200" dirty="0"/>
          </a:p>
          <a:p>
            <a:pPr algn="ctr"/>
            <a:r>
              <a:rPr lang="en-US" sz="1200" dirty="0"/>
              <a:t>(Synchronous - in)</a:t>
            </a:r>
          </a:p>
        </p:txBody>
      </p:sp>
      <p:sp>
        <p:nvSpPr>
          <p:cNvPr id="14" name="Rectangle: Rounded Corners 13">
            <a:extLst>
              <a:ext uri="{FF2B5EF4-FFF2-40B4-BE49-F238E27FC236}">
                <a16:creationId xmlns:a16="http://schemas.microsoft.com/office/drawing/2014/main" id="{CC003EB8-FD1B-4B65-895F-8997A7876F43}"/>
              </a:ext>
            </a:extLst>
          </p:cNvPr>
          <p:cNvSpPr/>
          <p:nvPr/>
        </p:nvSpPr>
        <p:spPr>
          <a:xfrm>
            <a:off x="7195038" y="2349992"/>
            <a:ext cx="2101362" cy="498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Msg. Publisher</a:t>
            </a:r>
          </a:p>
          <a:p>
            <a:pPr algn="ctr"/>
            <a:r>
              <a:rPr lang="en-US" sz="1200" dirty="0"/>
              <a:t>(Asynchronous - out)</a:t>
            </a:r>
          </a:p>
        </p:txBody>
      </p:sp>
      <p:sp>
        <p:nvSpPr>
          <p:cNvPr id="15" name="Rectangle: Rounded Corners 14">
            <a:extLst>
              <a:ext uri="{FF2B5EF4-FFF2-40B4-BE49-F238E27FC236}">
                <a16:creationId xmlns:a16="http://schemas.microsoft.com/office/drawing/2014/main" id="{D95B8DA9-06B5-49A6-92DA-156DAD6DB8C1}"/>
              </a:ext>
            </a:extLst>
          </p:cNvPr>
          <p:cNvSpPr/>
          <p:nvPr/>
        </p:nvSpPr>
        <p:spPr>
          <a:xfrm>
            <a:off x="7195038" y="1565036"/>
            <a:ext cx="2101362" cy="498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HTTP Client</a:t>
            </a:r>
          </a:p>
          <a:p>
            <a:pPr algn="ctr"/>
            <a:r>
              <a:rPr lang="en-US" sz="1200" dirty="0"/>
              <a:t>(Synchronous - out)</a:t>
            </a:r>
          </a:p>
        </p:txBody>
      </p:sp>
      <p:cxnSp>
        <p:nvCxnSpPr>
          <p:cNvPr id="17" name="Connector: Elbow 16">
            <a:extLst>
              <a:ext uri="{FF2B5EF4-FFF2-40B4-BE49-F238E27FC236}">
                <a16:creationId xmlns:a16="http://schemas.microsoft.com/office/drawing/2014/main" id="{D4D57FA9-6F81-462C-9048-0296FE02692F}"/>
              </a:ext>
            </a:extLst>
          </p:cNvPr>
          <p:cNvCxnSpPr>
            <a:stCxn id="12" idx="3"/>
            <a:endCxn id="7" idx="0"/>
          </p:cNvCxnSpPr>
          <p:nvPr/>
        </p:nvCxnSpPr>
        <p:spPr>
          <a:xfrm>
            <a:off x="4431323" y="2640874"/>
            <a:ext cx="1622180" cy="1034316"/>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9B530BC-C8C9-48AF-A100-5CFB62F23015}"/>
              </a:ext>
            </a:extLst>
          </p:cNvPr>
          <p:cNvCxnSpPr>
            <a:cxnSpLocks/>
            <a:stCxn id="13" idx="3"/>
          </p:cNvCxnSpPr>
          <p:nvPr/>
        </p:nvCxnSpPr>
        <p:spPr>
          <a:xfrm>
            <a:off x="4431323" y="1855918"/>
            <a:ext cx="1754066" cy="1819272"/>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53DCD51-77BA-4E17-9F91-E80040F30488}"/>
              </a:ext>
            </a:extLst>
          </p:cNvPr>
          <p:cNvCxnSpPr/>
          <p:nvPr/>
        </p:nvCxnSpPr>
        <p:spPr>
          <a:xfrm flipH="1">
            <a:off x="789107" y="2837481"/>
            <a:ext cx="1382592"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63A679C-3D82-43CE-B4C1-94167B87BCFA}"/>
              </a:ext>
            </a:extLst>
          </p:cNvPr>
          <p:cNvCxnSpPr/>
          <p:nvPr/>
        </p:nvCxnSpPr>
        <p:spPr>
          <a:xfrm>
            <a:off x="789107" y="2546599"/>
            <a:ext cx="13825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C398659-1806-4B2C-9DA3-0114429270A1}"/>
              </a:ext>
            </a:extLst>
          </p:cNvPr>
          <p:cNvCxnSpPr/>
          <p:nvPr/>
        </p:nvCxnSpPr>
        <p:spPr>
          <a:xfrm flipH="1">
            <a:off x="9404469" y="1932362"/>
            <a:ext cx="1382592"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3DF7915-FB16-440A-AEF3-E7B41D64D425}"/>
              </a:ext>
            </a:extLst>
          </p:cNvPr>
          <p:cNvCxnSpPr/>
          <p:nvPr/>
        </p:nvCxnSpPr>
        <p:spPr>
          <a:xfrm>
            <a:off x="9404469" y="1641480"/>
            <a:ext cx="13825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8BE0D0A-34A4-40EF-97F6-756EB05E5D4C}"/>
              </a:ext>
            </a:extLst>
          </p:cNvPr>
          <p:cNvCxnSpPr/>
          <p:nvPr/>
        </p:nvCxnSpPr>
        <p:spPr>
          <a:xfrm flipH="1">
            <a:off x="789107" y="2013935"/>
            <a:ext cx="1382592" cy="0"/>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16CBFA7-B105-43AC-A4D0-773189535EC9}"/>
              </a:ext>
            </a:extLst>
          </p:cNvPr>
          <p:cNvCxnSpPr/>
          <p:nvPr/>
        </p:nvCxnSpPr>
        <p:spPr>
          <a:xfrm>
            <a:off x="789107" y="1723053"/>
            <a:ext cx="1382592"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3628DCB-0115-42E1-A659-7330239F9E6E}"/>
              </a:ext>
            </a:extLst>
          </p:cNvPr>
          <p:cNvCxnSpPr/>
          <p:nvPr/>
        </p:nvCxnSpPr>
        <p:spPr>
          <a:xfrm>
            <a:off x="9404469" y="2564183"/>
            <a:ext cx="1382592"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7" name="Cylinder 36">
            <a:extLst>
              <a:ext uri="{FF2B5EF4-FFF2-40B4-BE49-F238E27FC236}">
                <a16:creationId xmlns:a16="http://schemas.microsoft.com/office/drawing/2014/main" id="{B0FB34B3-FDE7-45FA-8113-17E84F5382F7}"/>
              </a:ext>
            </a:extLst>
          </p:cNvPr>
          <p:cNvSpPr/>
          <p:nvPr/>
        </p:nvSpPr>
        <p:spPr>
          <a:xfrm rot="5400000">
            <a:off x="11139853" y="2275991"/>
            <a:ext cx="237393" cy="562709"/>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7ACF9100-1EE3-437D-8204-AD54267905BF}"/>
              </a:ext>
            </a:extLst>
          </p:cNvPr>
          <p:cNvSpPr txBox="1"/>
          <p:nvPr/>
        </p:nvSpPr>
        <p:spPr>
          <a:xfrm>
            <a:off x="797899" y="2320323"/>
            <a:ext cx="1103187" cy="253916"/>
          </a:xfrm>
          <a:prstGeom prst="rect">
            <a:avLst/>
          </a:prstGeom>
          <a:noFill/>
        </p:spPr>
        <p:txBody>
          <a:bodyPr wrap="none" rtlCol="0">
            <a:spAutoFit/>
          </a:bodyPr>
          <a:lstStyle/>
          <a:p>
            <a:r>
              <a:rPr lang="en-US" sz="1000" dirty="0">
                <a:effectLst>
                  <a:outerShdw blurRad="38100" dist="38100" dir="2700000" algn="tl">
                    <a:srgbClr val="000000">
                      <a:alpha val="43137"/>
                    </a:srgbClr>
                  </a:outerShdw>
                </a:effectLst>
              </a:rPr>
              <a:t>HTTP Request</a:t>
            </a:r>
          </a:p>
        </p:txBody>
      </p:sp>
      <p:sp>
        <p:nvSpPr>
          <p:cNvPr id="39" name="TextBox 38">
            <a:extLst>
              <a:ext uri="{FF2B5EF4-FFF2-40B4-BE49-F238E27FC236}">
                <a16:creationId xmlns:a16="http://schemas.microsoft.com/office/drawing/2014/main" id="{A7E36735-8D55-4C9D-BE43-1A163BDC18B7}"/>
              </a:ext>
            </a:extLst>
          </p:cNvPr>
          <p:cNvSpPr txBox="1"/>
          <p:nvPr/>
        </p:nvSpPr>
        <p:spPr>
          <a:xfrm>
            <a:off x="797899" y="2602526"/>
            <a:ext cx="1162498" cy="246221"/>
          </a:xfrm>
          <a:prstGeom prst="rect">
            <a:avLst/>
          </a:prstGeom>
          <a:noFill/>
        </p:spPr>
        <p:txBody>
          <a:bodyPr wrap="none" rtlCol="0">
            <a:spAutoFit/>
          </a:bodyPr>
          <a:lstStyle/>
          <a:p>
            <a:r>
              <a:rPr lang="en-US" sz="1000" dirty="0">
                <a:effectLst>
                  <a:outerShdw blurRad="38100" dist="38100" dir="2700000" algn="tl">
                    <a:srgbClr val="000000">
                      <a:alpha val="43137"/>
                    </a:srgbClr>
                  </a:outerShdw>
                </a:effectLst>
              </a:rPr>
              <a:t>HTTP Response</a:t>
            </a:r>
          </a:p>
        </p:txBody>
      </p:sp>
      <p:sp>
        <p:nvSpPr>
          <p:cNvPr id="40" name="TextBox 39">
            <a:extLst>
              <a:ext uri="{FF2B5EF4-FFF2-40B4-BE49-F238E27FC236}">
                <a16:creationId xmlns:a16="http://schemas.microsoft.com/office/drawing/2014/main" id="{E215CEF0-DB18-4B6B-8245-1BB48D21C371}"/>
              </a:ext>
            </a:extLst>
          </p:cNvPr>
          <p:cNvSpPr txBox="1"/>
          <p:nvPr/>
        </p:nvSpPr>
        <p:spPr>
          <a:xfrm>
            <a:off x="9544171" y="1420494"/>
            <a:ext cx="1103187" cy="253916"/>
          </a:xfrm>
          <a:prstGeom prst="rect">
            <a:avLst/>
          </a:prstGeom>
          <a:noFill/>
        </p:spPr>
        <p:txBody>
          <a:bodyPr wrap="none" rtlCol="0">
            <a:spAutoFit/>
          </a:bodyPr>
          <a:lstStyle/>
          <a:p>
            <a:r>
              <a:rPr lang="en-US" sz="1000" dirty="0">
                <a:effectLst>
                  <a:outerShdw blurRad="38100" dist="38100" dir="2700000" algn="tl">
                    <a:srgbClr val="000000">
                      <a:alpha val="43137"/>
                    </a:srgbClr>
                  </a:outerShdw>
                </a:effectLst>
              </a:rPr>
              <a:t>HTTP Request</a:t>
            </a:r>
          </a:p>
        </p:txBody>
      </p:sp>
      <p:sp>
        <p:nvSpPr>
          <p:cNvPr id="41" name="TextBox 40">
            <a:extLst>
              <a:ext uri="{FF2B5EF4-FFF2-40B4-BE49-F238E27FC236}">
                <a16:creationId xmlns:a16="http://schemas.microsoft.com/office/drawing/2014/main" id="{82F80E1B-0963-4C3A-9D37-7D616DFADD7A}"/>
              </a:ext>
            </a:extLst>
          </p:cNvPr>
          <p:cNvSpPr txBox="1"/>
          <p:nvPr/>
        </p:nvSpPr>
        <p:spPr>
          <a:xfrm>
            <a:off x="9544171" y="1696066"/>
            <a:ext cx="1162498" cy="246221"/>
          </a:xfrm>
          <a:prstGeom prst="rect">
            <a:avLst/>
          </a:prstGeom>
          <a:noFill/>
        </p:spPr>
        <p:txBody>
          <a:bodyPr wrap="none" rtlCol="0">
            <a:spAutoFit/>
          </a:bodyPr>
          <a:lstStyle/>
          <a:p>
            <a:r>
              <a:rPr lang="en-US" sz="1000" dirty="0">
                <a:effectLst>
                  <a:outerShdw blurRad="38100" dist="38100" dir="2700000" algn="tl">
                    <a:srgbClr val="000000">
                      <a:alpha val="43137"/>
                    </a:srgbClr>
                  </a:outerShdw>
                </a:effectLst>
              </a:rPr>
              <a:t>HTTP Response</a:t>
            </a:r>
          </a:p>
        </p:txBody>
      </p:sp>
      <p:sp>
        <p:nvSpPr>
          <p:cNvPr id="42" name="TextBox 41">
            <a:extLst>
              <a:ext uri="{FF2B5EF4-FFF2-40B4-BE49-F238E27FC236}">
                <a16:creationId xmlns:a16="http://schemas.microsoft.com/office/drawing/2014/main" id="{77623A2A-9B71-4D80-A189-2AB350D76AB7}"/>
              </a:ext>
            </a:extLst>
          </p:cNvPr>
          <p:cNvSpPr txBox="1"/>
          <p:nvPr/>
        </p:nvSpPr>
        <p:spPr>
          <a:xfrm>
            <a:off x="9510550" y="2554259"/>
            <a:ext cx="989373" cy="400110"/>
          </a:xfrm>
          <a:prstGeom prst="rect">
            <a:avLst/>
          </a:prstGeom>
          <a:noFill/>
        </p:spPr>
        <p:txBody>
          <a:bodyPr wrap="none" rtlCol="0">
            <a:spAutoFit/>
          </a:bodyPr>
          <a:lstStyle/>
          <a:p>
            <a:pPr algn="ctr"/>
            <a:r>
              <a:rPr lang="en-US" sz="1000" dirty="0">
                <a:effectLst>
                  <a:outerShdw blurRad="38100" dist="38100" dir="2700000" algn="tl">
                    <a:srgbClr val="000000">
                      <a:alpha val="43137"/>
                    </a:srgbClr>
                  </a:outerShdw>
                </a:effectLst>
              </a:rPr>
              <a:t>Publish to</a:t>
            </a:r>
          </a:p>
          <a:p>
            <a:pPr algn="ctr"/>
            <a:r>
              <a:rPr lang="en-US" sz="1000" dirty="0">
                <a:effectLst>
                  <a:outerShdw blurRad="38100" dist="38100" dir="2700000" algn="tl">
                    <a:srgbClr val="000000">
                      <a:alpha val="43137"/>
                    </a:srgbClr>
                  </a:outerShdw>
                </a:effectLst>
              </a:rPr>
              <a:t>Message Bus</a:t>
            </a:r>
          </a:p>
        </p:txBody>
      </p:sp>
    </p:spTree>
    <p:extLst>
      <p:ext uri="{BB962C8B-B14F-4D97-AF65-F5344CB8AC3E}">
        <p14:creationId xmlns:p14="http://schemas.microsoft.com/office/powerpoint/2010/main" val="157143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87F9-C7C0-4BED-B8B1-82EE92E9BED0}"/>
              </a:ext>
            </a:extLst>
          </p:cNvPr>
          <p:cNvSpPr txBox="1">
            <a:spLocks/>
          </p:cNvSpPr>
          <p:nvPr/>
        </p:nvSpPr>
        <p:spPr>
          <a:xfrm>
            <a:off x="378069" y="427160"/>
            <a:ext cx="4521200" cy="577850"/>
          </a:xfrm>
          <a:prstGeom prst="rect">
            <a:avLst/>
          </a:prstGeom>
        </p:spPr>
        <p:txBody>
          <a:bodyPr vert="horz" lIns="91440" tIns="45720" rIns="91440" bIns="45720" rtlCol="0" anchor="b">
            <a:normAutofit fontScale="52500" lnSpcReduction="200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Command Service Architecture</a:t>
            </a:r>
          </a:p>
        </p:txBody>
      </p:sp>
      <p:sp>
        <p:nvSpPr>
          <p:cNvPr id="3" name="Cylinder 2">
            <a:extLst>
              <a:ext uri="{FF2B5EF4-FFF2-40B4-BE49-F238E27FC236}">
                <a16:creationId xmlns:a16="http://schemas.microsoft.com/office/drawing/2014/main" id="{F93EF736-85A4-4F84-86EC-2EAFCAD9015A}"/>
              </a:ext>
            </a:extLst>
          </p:cNvPr>
          <p:cNvSpPr/>
          <p:nvPr/>
        </p:nvSpPr>
        <p:spPr>
          <a:xfrm>
            <a:off x="5380893" y="5679838"/>
            <a:ext cx="1582615" cy="509953"/>
          </a:xfrm>
          <a:prstGeom prst="can">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SQL Server</a:t>
            </a:r>
          </a:p>
        </p:txBody>
      </p:sp>
      <p:sp>
        <p:nvSpPr>
          <p:cNvPr id="4" name="Rectangle: Rounded Corners 3">
            <a:extLst>
              <a:ext uri="{FF2B5EF4-FFF2-40B4-BE49-F238E27FC236}">
                <a16:creationId xmlns:a16="http://schemas.microsoft.com/office/drawing/2014/main" id="{DB05240E-80FF-4262-8D50-27A0B8FEC292}"/>
              </a:ext>
            </a:extLst>
          </p:cNvPr>
          <p:cNvSpPr/>
          <p:nvPr/>
        </p:nvSpPr>
        <p:spPr>
          <a:xfrm>
            <a:off x="5451231" y="4809399"/>
            <a:ext cx="1345223" cy="30773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DB Context</a:t>
            </a:r>
          </a:p>
        </p:txBody>
      </p:sp>
      <p:sp>
        <p:nvSpPr>
          <p:cNvPr id="5" name="Rectangle: Rounded Corners 4">
            <a:extLst>
              <a:ext uri="{FF2B5EF4-FFF2-40B4-BE49-F238E27FC236}">
                <a16:creationId xmlns:a16="http://schemas.microsoft.com/office/drawing/2014/main" id="{0F201566-829F-4331-8198-B064DB3A15EE}"/>
              </a:ext>
            </a:extLst>
          </p:cNvPr>
          <p:cNvSpPr/>
          <p:nvPr/>
        </p:nvSpPr>
        <p:spPr>
          <a:xfrm>
            <a:off x="2954215" y="4809398"/>
            <a:ext cx="1345223" cy="30773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Models</a:t>
            </a:r>
          </a:p>
        </p:txBody>
      </p:sp>
      <p:sp>
        <p:nvSpPr>
          <p:cNvPr id="6" name="Rectangle: Rounded Corners 5">
            <a:extLst>
              <a:ext uri="{FF2B5EF4-FFF2-40B4-BE49-F238E27FC236}">
                <a16:creationId xmlns:a16="http://schemas.microsoft.com/office/drawing/2014/main" id="{C83B63E0-EB36-48F6-8DA2-F4A89E2F8780}"/>
              </a:ext>
            </a:extLst>
          </p:cNvPr>
          <p:cNvSpPr/>
          <p:nvPr/>
        </p:nvSpPr>
        <p:spPr>
          <a:xfrm>
            <a:off x="2954214" y="3675190"/>
            <a:ext cx="1345223" cy="30773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Models</a:t>
            </a:r>
          </a:p>
        </p:txBody>
      </p:sp>
      <p:sp>
        <p:nvSpPr>
          <p:cNvPr id="7" name="Rectangle: Rounded Corners 6">
            <a:extLst>
              <a:ext uri="{FF2B5EF4-FFF2-40B4-BE49-F238E27FC236}">
                <a16:creationId xmlns:a16="http://schemas.microsoft.com/office/drawing/2014/main" id="{C5CF68E1-BA93-455A-8E68-E22DC9C6F64E}"/>
              </a:ext>
            </a:extLst>
          </p:cNvPr>
          <p:cNvSpPr/>
          <p:nvPr/>
        </p:nvSpPr>
        <p:spPr>
          <a:xfrm>
            <a:off x="5380891" y="3675190"/>
            <a:ext cx="1345223" cy="307731"/>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Repository</a:t>
            </a:r>
          </a:p>
        </p:txBody>
      </p:sp>
      <p:sp>
        <p:nvSpPr>
          <p:cNvPr id="8" name="Arrow: Left-Right 7">
            <a:extLst>
              <a:ext uri="{FF2B5EF4-FFF2-40B4-BE49-F238E27FC236}">
                <a16:creationId xmlns:a16="http://schemas.microsoft.com/office/drawing/2014/main" id="{3AB38AE8-F69A-48C8-8B81-AE19BCB34254}"/>
              </a:ext>
            </a:extLst>
          </p:cNvPr>
          <p:cNvSpPr/>
          <p:nvPr/>
        </p:nvSpPr>
        <p:spPr>
          <a:xfrm>
            <a:off x="4431323" y="4866547"/>
            <a:ext cx="888023" cy="193432"/>
          </a:xfrm>
          <a:prstGeom prst="lef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Down 8">
            <a:extLst>
              <a:ext uri="{FF2B5EF4-FFF2-40B4-BE49-F238E27FC236}">
                <a16:creationId xmlns:a16="http://schemas.microsoft.com/office/drawing/2014/main" id="{46D5C8D7-4D9A-4B33-B164-6408CAA88105}"/>
              </a:ext>
            </a:extLst>
          </p:cNvPr>
          <p:cNvSpPr/>
          <p:nvPr/>
        </p:nvSpPr>
        <p:spPr>
          <a:xfrm>
            <a:off x="3514721" y="4149975"/>
            <a:ext cx="127490" cy="492369"/>
          </a:xfrm>
          <a:prstGeom prst="up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Down 9">
            <a:extLst>
              <a:ext uri="{FF2B5EF4-FFF2-40B4-BE49-F238E27FC236}">
                <a16:creationId xmlns:a16="http://schemas.microsoft.com/office/drawing/2014/main" id="{A6E9FB44-60DC-4AEE-8BD6-C9A0462C6184}"/>
              </a:ext>
            </a:extLst>
          </p:cNvPr>
          <p:cNvSpPr/>
          <p:nvPr/>
        </p:nvSpPr>
        <p:spPr>
          <a:xfrm>
            <a:off x="5996352" y="4149975"/>
            <a:ext cx="127490" cy="492369"/>
          </a:xfrm>
          <a:prstGeom prst="up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Up-Down 10">
            <a:extLst>
              <a:ext uri="{FF2B5EF4-FFF2-40B4-BE49-F238E27FC236}">
                <a16:creationId xmlns:a16="http://schemas.microsoft.com/office/drawing/2014/main" id="{345473FF-07CD-4AED-A798-8D87EDDE5CD1}"/>
              </a:ext>
            </a:extLst>
          </p:cNvPr>
          <p:cNvSpPr/>
          <p:nvPr/>
        </p:nvSpPr>
        <p:spPr>
          <a:xfrm>
            <a:off x="5999652" y="5205052"/>
            <a:ext cx="125292" cy="413236"/>
          </a:xfrm>
          <a:prstGeom prst="up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511DFA7-3E0B-4D2F-B94C-70803ED80150}"/>
              </a:ext>
            </a:extLst>
          </p:cNvPr>
          <p:cNvSpPr/>
          <p:nvPr/>
        </p:nvSpPr>
        <p:spPr>
          <a:xfrm>
            <a:off x="2329961" y="1606558"/>
            <a:ext cx="2101362" cy="498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Controller</a:t>
            </a:r>
          </a:p>
          <a:p>
            <a:pPr algn="ctr"/>
            <a:r>
              <a:rPr lang="en-US" sz="1200" dirty="0"/>
              <a:t>(Synchronous - in)</a:t>
            </a:r>
          </a:p>
        </p:txBody>
      </p:sp>
      <p:sp>
        <p:nvSpPr>
          <p:cNvPr id="14" name="Rectangle: Rounded Corners 13">
            <a:extLst>
              <a:ext uri="{FF2B5EF4-FFF2-40B4-BE49-F238E27FC236}">
                <a16:creationId xmlns:a16="http://schemas.microsoft.com/office/drawing/2014/main" id="{CC003EB8-FD1B-4B65-895F-8997A7876F43}"/>
              </a:ext>
            </a:extLst>
          </p:cNvPr>
          <p:cNvSpPr/>
          <p:nvPr/>
        </p:nvSpPr>
        <p:spPr>
          <a:xfrm>
            <a:off x="2329961" y="2426682"/>
            <a:ext cx="2101362" cy="4987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Msg. Subscriber</a:t>
            </a:r>
          </a:p>
          <a:p>
            <a:pPr algn="ctr"/>
            <a:r>
              <a:rPr lang="en-US" sz="1200" dirty="0"/>
              <a:t>(Asynchronous - in)</a:t>
            </a:r>
          </a:p>
        </p:txBody>
      </p:sp>
      <p:sp>
        <p:nvSpPr>
          <p:cNvPr id="15" name="Rectangle: Rounded Corners 14">
            <a:extLst>
              <a:ext uri="{FF2B5EF4-FFF2-40B4-BE49-F238E27FC236}">
                <a16:creationId xmlns:a16="http://schemas.microsoft.com/office/drawing/2014/main" id="{D95B8DA9-06B5-49A6-92DA-156DAD6DB8C1}"/>
              </a:ext>
            </a:extLst>
          </p:cNvPr>
          <p:cNvSpPr/>
          <p:nvPr/>
        </p:nvSpPr>
        <p:spPr>
          <a:xfrm>
            <a:off x="7195038" y="1705710"/>
            <a:ext cx="2101362" cy="4987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Grpc Client</a:t>
            </a:r>
          </a:p>
          <a:p>
            <a:pPr algn="ctr"/>
            <a:r>
              <a:rPr lang="en-US" sz="1200" dirty="0"/>
              <a:t>(Synchronous - out)</a:t>
            </a:r>
          </a:p>
        </p:txBody>
      </p:sp>
      <p:cxnSp>
        <p:nvCxnSpPr>
          <p:cNvPr id="17" name="Connector: Elbow 16">
            <a:extLst>
              <a:ext uri="{FF2B5EF4-FFF2-40B4-BE49-F238E27FC236}">
                <a16:creationId xmlns:a16="http://schemas.microsoft.com/office/drawing/2014/main" id="{D4D57FA9-6F81-462C-9048-0296FE02692F}"/>
              </a:ext>
            </a:extLst>
          </p:cNvPr>
          <p:cNvCxnSpPr>
            <a:cxnSpLocks/>
            <a:endCxn id="7" idx="0"/>
          </p:cNvCxnSpPr>
          <p:nvPr/>
        </p:nvCxnSpPr>
        <p:spPr>
          <a:xfrm>
            <a:off x="4431323" y="2640874"/>
            <a:ext cx="1622180" cy="1034316"/>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9B530BC-C8C9-48AF-A100-5CFB62F23015}"/>
              </a:ext>
            </a:extLst>
          </p:cNvPr>
          <p:cNvCxnSpPr>
            <a:cxnSpLocks/>
            <a:stCxn id="13" idx="3"/>
          </p:cNvCxnSpPr>
          <p:nvPr/>
        </p:nvCxnSpPr>
        <p:spPr>
          <a:xfrm>
            <a:off x="4431323" y="1855918"/>
            <a:ext cx="1754066" cy="1819272"/>
          </a:xfrm>
          <a:prstGeom prst="bentConnector2">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63A679C-3D82-43CE-B4C1-94167B87BCFA}"/>
              </a:ext>
            </a:extLst>
          </p:cNvPr>
          <p:cNvCxnSpPr>
            <a:cxnSpLocks/>
          </p:cNvCxnSpPr>
          <p:nvPr/>
        </p:nvCxnSpPr>
        <p:spPr>
          <a:xfrm>
            <a:off x="1204546" y="2628911"/>
            <a:ext cx="9671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C398659-1806-4B2C-9DA3-0114429270A1}"/>
              </a:ext>
            </a:extLst>
          </p:cNvPr>
          <p:cNvCxnSpPr/>
          <p:nvPr/>
        </p:nvCxnSpPr>
        <p:spPr>
          <a:xfrm flipH="1">
            <a:off x="9404469" y="2073036"/>
            <a:ext cx="1382592"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3DF7915-FB16-440A-AEF3-E7B41D64D425}"/>
              </a:ext>
            </a:extLst>
          </p:cNvPr>
          <p:cNvCxnSpPr/>
          <p:nvPr/>
        </p:nvCxnSpPr>
        <p:spPr>
          <a:xfrm>
            <a:off x="9404469" y="1782154"/>
            <a:ext cx="138259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8BE0D0A-34A4-40EF-97F6-756EB05E5D4C}"/>
              </a:ext>
            </a:extLst>
          </p:cNvPr>
          <p:cNvCxnSpPr/>
          <p:nvPr/>
        </p:nvCxnSpPr>
        <p:spPr>
          <a:xfrm flipH="1">
            <a:off x="789107" y="2013935"/>
            <a:ext cx="1382592" cy="0"/>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16CBFA7-B105-43AC-A4D0-773189535EC9}"/>
              </a:ext>
            </a:extLst>
          </p:cNvPr>
          <p:cNvCxnSpPr/>
          <p:nvPr/>
        </p:nvCxnSpPr>
        <p:spPr>
          <a:xfrm>
            <a:off x="789107" y="1723053"/>
            <a:ext cx="1382592"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ACF9100-1EE3-437D-8204-AD54267905BF}"/>
              </a:ext>
            </a:extLst>
          </p:cNvPr>
          <p:cNvSpPr txBox="1"/>
          <p:nvPr/>
        </p:nvSpPr>
        <p:spPr>
          <a:xfrm>
            <a:off x="857210" y="1496579"/>
            <a:ext cx="1103187" cy="253916"/>
          </a:xfrm>
          <a:prstGeom prst="rect">
            <a:avLst/>
          </a:prstGeom>
          <a:noFill/>
        </p:spPr>
        <p:txBody>
          <a:bodyPr wrap="none" rtlCol="0">
            <a:spAutoFit/>
          </a:bodyPr>
          <a:lstStyle/>
          <a:p>
            <a:r>
              <a:rPr lang="en-US" sz="1000" dirty="0">
                <a:effectLst>
                  <a:outerShdw blurRad="38100" dist="38100" dir="2700000" algn="tl">
                    <a:srgbClr val="000000">
                      <a:alpha val="43137"/>
                    </a:srgbClr>
                  </a:outerShdw>
                </a:effectLst>
              </a:rPr>
              <a:t>HTTP Request</a:t>
            </a:r>
          </a:p>
        </p:txBody>
      </p:sp>
      <p:sp>
        <p:nvSpPr>
          <p:cNvPr id="39" name="TextBox 38">
            <a:extLst>
              <a:ext uri="{FF2B5EF4-FFF2-40B4-BE49-F238E27FC236}">
                <a16:creationId xmlns:a16="http://schemas.microsoft.com/office/drawing/2014/main" id="{A7E36735-8D55-4C9D-BE43-1A163BDC18B7}"/>
              </a:ext>
            </a:extLst>
          </p:cNvPr>
          <p:cNvSpPr txBox="1"/>
          <p:nvPr/>
        </p:nvSpPr>
        <p:spPr>
          <a:xfrm>
            <a:off x="823690" y="1782154"/>
            <a:ext cx="1162498" cy="246221"/>
          </a:xfrm>
          <a:prstGeom prst="rect">
            <a:avLst/>
          </a:prstGeom>
          <a:noFill/>
        </p:spPr>
        <p:txBody>
          <a:bodyPr wrap="none" rtlCol="0">
            <a:spAutoFit/>
          </a:bodyPr>
          <a:lstStyle/>
          <a:p>
            <a:r>
              <a:rPr lang="en-US" sz="1000" dirty="0">
                <a:effectLst>
                  <a:outerShdw blurRad="38100" dist="38100" dir="2700000" algn="tl">
                    <a:srgbClr val="000000">
                      <a:alpha val="43137"/>
                    </a:srgbClr>
                  </a:outerShdw>
                </a:effectLst>
              </a:rPr>
              <a:t>HTTP Response</a:t>
            </a:r>
          </a:p>
        </p:txBody>
      </p:sp>
      <p:sp>
        <p:nvSpPr>
          <p:cNvPr id="43" name="Cylinder 42">
            <a:extLst>
              <a:ext uri="{FF2B5EF4-FFF2-40B4-BE49-F238E27FC236}">
                <a16:creationId xmlns:a16="http://schemas.microsoft.com/office/drawing/2014/main" id="{69B69C86-E23A-49DD-A938-3B789E05436E}"/>
              </a:ext>
            </a:extLst>
          </p:cNvPr>
          <p:cNvSpPr/>
          <p:nvPr/>
        </p:nvSpPr>
        <p:spPr>
          <a:xfrm rot="5400000">
            <a:off x="540727" y="2342307"/>
            <a:ext cx="237393" cy="562709"/>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55179284-6CC2-4F84-A8F6-570F31591AEB}"/>
              </a:ext>
            </a:extLst>
          </p:cNvPr>
          <p:cNvSpPr txBox="1"/>
          <p:nvPr/>
        </p:nvSpPr>
        <p:spPr>
          <a:xfrm>
            <a:off x="880596" y="2722337"/>
            <a:ext cx="1048685" cy="400110"/>
          </a:xfrm>
          <a:prstGeom prst="rect">
            <a:avLst/>
          </a:prstGeom>
          <a:noFill/>
        </p:spPr>
        <p:txBody>
          <a:bodyPr wrap="none" rtlCol="0">
            <a:spAutoFit/>
          </a:bodyPr>
          <a:lstStyle/>
          <a:p>
            <a:pPr algn="ctr"/>
            <a:r>
              <a:rPr lang="en-US" sz="1000" dirty="0">
                <a:effectLst>
                  <a:outerShdw blurRad="38100" dist="38100" dir="2700000" algn="tl">
                    <a:srgbClr val="000000">
                      <a:alpha val="43137"/>
                    </a:srgbClr>
                  </a:outerShdw>
                </a:effectLst>
              </a:rPr>
              <a:t>Received from</a:t>
            </a:r>
          </a:p>
          <a:p>
            <a:pPr algn="ctr"/>
            <a:r>
              <a:rPr lang="en-US" sz="1000" dirty="0">
                <a:effectLst>
                  <a:outerShdw blurRad="38100" dist="38100" dir="2700000" algn="tl">
                    <a:srgbClr val="000000">
                      <a:alpha val="43137"/>
                    </a:srgbClr>
                  </a:outerShdw>
                </a:effectLst>
              </a:rPr>
              <a:t>Message Bus</a:t>
            </a:r>
          </a:p>
        </p:txBody>
      </p:sp>
    </p:spTree>
    <p:extLst>
      <p:ext uri="{BB962C8B-B14F-4D97-AF65-F5344CB8AC3E}">
        <p14:creationId xmlns:p14="http://schemas.microsoft.com/office/powerpoint/2010/main" val="326994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8362-CF32-4547-A4ED-86F3F7CF41BB}"/>
              </a:ext>
            </a:extLst>
          </p:cNvPr>
          <p:cNvSpPr txBox="1">
            <a:spLocks/>
          </p:cNvSpPr>
          <p:nvPr/>
        </p:nvSpPr>
        <p:spPr>
          <a:xfrm>
            <a:off x="378069" y="427160"/>
            <a:ext cx="4521200" cy="57785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Docker</a:t>
            </a:r>
          </a:p>
        </p:txBody>
      </p:sp>
      <p:grpSp>
        <p:nvGrpSpPr>
          <p:cNvPr id="5" name="Group 4">
            <a:extLst>
              <a:ext uri="{FF2B5EF4-FFF2-40B4-BE49-F238E27FC236}">
                <a16:creationId xmlns:a16="http://schemas.microsoft.com/office/drawing/2014/main" id="{CF3906F2-DBF0-4DA1-9730-49730285F647}"/>
              </a:ext>
            </a:extLst>
          </p:cNvPr>
          <p:cNvGrpSpPr/>
          <p:nvPr/>
        </p:nvGrpSpPr>
        <p:grpSpPr>
          <a:xfrm>
            <a:off x="1011115" y="1318848"/>
            <a:ext cx="2321170" cy="2567354"/>
            <a:chOff x="923192" y="1424354"/>
            <a:chExt cx="2321170" cy="2567354"/>
          </a:xfrm>
        </p:grpSpPr>
        <p:sp>
          <p:nvSpPr>
            <p:cNvPr id="3" name="Rectangle 2">
              <a:extLst>
                <a:ext uri="{FF2B5EF4-FFF2-40B4-BE49-F238E27FC236}">
                  <a16:creationId xmlns:a16="http://schemas.microsoft.com/office/drawing/2014/main" id="{5BCBFFCA-32AE-4862-9D5E-982862A2B208}"/>
                </a:ext>
              </a:extLst>
            </p:cNvPr>
            <p:cNvSpPr/>
            <p:nvPr/>
          </p:nvSpPr>
          <p:spPr>
            <a:xfrm>
              <a:off x="923192" y="1424354"/>
              <a:ext cx="2321170" cy="25673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F4F0866-DEB4-497D-9151-D25621372E75}"/>
                </a:ext>
              </a:extLst>
            </p:cNvPr>
            <p:cNvSpPr/>
            <p:nvPr/>
          </p:nvSpPr>
          <p:spPr>
            <a:xfrm>
              <a:off x="923192" y="3543300"/>
              <a:ext cx="2321170" cy="4484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Operating System</a:t>
              </a:r>
            </a:p>
          </p:txBody>
        </p:sp>
      </p:grpSp>
      <p:sp>
        <p:nvSpPr>
          <p:cNvPr id="7" name="Rectangle 6">
            <a:extLst>
              <a:ext uri="{FF2B5EF4-FFF2-40B4-BE49-F238E27FC236}">
                <a16:creationId xmlns:a16="http://schemas.microsoft.com/office/drawing/2014/main" id="{51A93D26-D7FA-4D6C-99D4-D34CB8061633}"/>
              </a:ext>
            </a:extLst>
          </p:cNvPr>
          <p:cNvSpPr/>
          <p:nvPr/>
        </p:nvSpPr>
        <p:spPr>
          <a:xfrm>
            <a:off x="4378569" y="1292471"/>
            <a:ext cx="2321170" cy="25673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C1BCE-E5F9-4988-A5B7-9F15D8AC77FA}"/>
              </a:ext>
            </a:extLst>
          </p:cNvPr>
          <p:cNvSpPr/>
          <p:nvPr/>
        </p:nvSpPr>
        <p:spPr>
          <a:xfrm>
            <a:off x="4378569" y="3411417"/>
            <a:ext cx="2321170" cy="4484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Operating System</a:t>
            </a:r>
          </a:p>
        </p:txBody>
      </p:sp>
      <p:grpSp>
        <p:nvGrpSpPr>
          <p:cNvPr id="9" name="Group 8">
            <a:extLst>
              <a:ext uri="{FF2B5EF4-FFF2-40B4-BE49-F238E27FC236}">
                <a16:creationId xmlns:a16="http://schemas.microsoft.com/office/drawing/2014/main" id="{5B0B4700-4559-43A3-B6CD-C0F0CBCDBE21}"/>
              </a:ext>
            </a:extLst>
          </p:cNvPr>
          <p:cNvGrpSpPr/>
          <p:nvPr/>
        </p:nvGrpSpPr>
        <p:grpSpPr>
          <a:xfrm>
            <a:off x="7640515" y="1318848"/>
            <a:ext cx="2321170" cy="2567354"/>
            <a:chOff x="923192" y="1424354"/>
            <a:chExt cx="2321170" cy="2567354"/>
          </a:xfrm>
        </p:grpSpPr>
        <p:sp>
          <p:nvSpPr>
            <p:cNvPr id="10" name="Rectangle 9">
              <a:extLst>
                <a:ext uri="{FF2B5EF4-FFF2-40B4-BE49-F238E27FC236}">
                  <a16:creationId xmlns:a16="http://schemas.microsoft.com/office/drawing/2014/main" id="{8EA82D47-0A32-4FA2-930B-45F6C8FA402C}"/>
                </a:ext>
              </a:extLst>
            </p:cNvPr>
            <p:cNvSpPr/>
            <p:nvPr/>
          </p:nvSpPr>
          <p:spPr>
            <a:xfrm>
              <a:off x="923192" y="1424354"/>
              <a:ext cx="2321170" cy="25673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2BECAE-6776-4B52-AE91-4E8F9CFB2688}"/>
                </a:ext>
              </a:extLst>
            </p:cNvPr>
            <p:cNvSpPr/>
            <p:nvPr/>
          </p:nvSpPr>
          <p:spPr>
            <a:xfrm>
              <a:off x="923192" y="3543300"/>
              <a:ext cx="2321170" cy="44840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Operating System</a:t>
              </a:r>
            </a:p>
          </p:txBody>
        </p:sp>
      </p:grpSp>
      <p:sp>
        <p:nvSpPr>
          <p:cNvPr id="12" name="Rectangle: Rounded Corners 11">
            <a:extLst>
              <a:ext uri="{FF2B5EF4-FFF2-40B4-BE49-F238E27FC236}">
                <a16:creationId xmlns:a16="http://schemas.microsoft.com/office/drawing/2014/main" id="{71DF364F-F4F8-454A-8A21-945EA617E945}"/>
              </a:ext>
            </a:extLst>
          </p:cNvPr>
          <p:cNvSpPr/>
          <p:nvPr/>
        </p:nvSpPr>
        <p:spPr>
          <a:xfrm>
            <a:off x="1178169" y="2180494"/>
            <a:ext cx="949569" cy="3868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App1</a:t>
            </a:r>
          </a:p>
        </p:txBody>
      </p:sp>
      <p:sp>
        <p:nvSpPr>
          <p:cNvPr id="13" name="Rectangle: Rounded Corners 12">
            <a:extLst>
              <a:ext uri="{FF2B5EF4-FFF2-40B4-BE49-F238E27FC236}">
                <a16:creationId xmlns:a16="http://schemas.microsoft.com/office/drawing/2014/main" id="{37AF6EBF-1988-43DF-88FB-446845FED1A7}"/>
              </a:ext>
            </a:extLst>
          </p:cNvPr>
          <p:cNvSpPr/>
          <p:nvPr/>
        </p:nvSpPr>
        <p:spPr>
          <a:xfrm>
            <a:off x="2255227" y="2180494"/>
            <a:ext cx="949569" cy="3868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App2</a:t>
            </a:r>
          </a:p>
        </p:txBody>
      </p:sp>
      <p:sp>
        <p:nvSpPr>
          <p:cNvPr id="14" name="Rectangle 13">
            <a:extLst>
              <a:ext uri="{FF2B5EF4-FFF2-40B4-BE49-F238E27FC236}">
                <a16:creationId xmlns:a16="http://schemas.microsoft.com/office/drawing/2014/main" id="{4F5B1987-BCA4-4D4D-B743-7F2A23CB3BAA}"/>
              </a:ext>
            </a:extLst>
          </p:cNvPr>
          <p:cNvSpPr/>
          <p:nvPr/>
        </p:nvSpPr>
        <p:spPr>
          <a:xfrm>
            <a:off x="4378569" y="2983523"/>
            <a:ext cx="2321170" cy="44840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Hypervisor</a:t>
            </a:r>
          </a:p>
        </p:txBody>
      </p:sp>
      <p:sp>
        <p:nvSpPr>
          <p:cNvPr id="15" name="Rectangle 14">
            <a:extLst>
              <a:ext uri="{FF2B5EF4-FFF2-40B4-BE49-F238E27FC236}">
                <a16:creationId xmlns:a16="http://schemas.microsoft.com/office/drawing/2014/main" id="{50E5D62A-AAAB-47A2-996D-75301E1D16C9}"/>
              </a:ext>
            </a:extLst>
          </p:cNvPr>
          <p:cNvSpPr/>
          <p:nvPr/>
        </p:nvSpPr>
        <p:spPr>
          <a:xfrm>
            <a:off x="7640515" y="2983523"/>
            <a:ext cx="2321170" cy="44840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Docker</a:t>
            </a:r>
          </a:p>
        </p:txBody>
      </p:sp>
      <p:grpSp>
        <p:nvGrpSpPr>
          <p:cNvPr id="17" name="Group 16">
            <a:extLst>
              <a:ext uri="{FF2B5EF4-FFF2-40B4-BE49-F238E27FC236}">
                <a16:creationId xmlns:a16="http://schemas.microsoft.com/office/drawing/2014/main" id="{E2CEF1E4-BADF-41D7-A261-624CD1342EB9}"/>
              </a:ext>
            </a:extLst>
          </p:cNvPr>
          <p:cNvGrpSpPr/>
          <p:nvPr/>
        </p:nvGrpSpPr>
        <p:grpSpPr>
          <a:xfrm>
            <a:off x="4565883" y="1714501"/>
            <a:ext cx="842617" cy="931985"/>
            <a:chOff x="923192" y="1424354"/>
            <a:chExt cx="2321170" cy="2567354"/>
          </a:xfrm>
        </p:grpSpPr>
        <p:sp>
          <p:nvSpPr>
            <p:cNvPr id="18" name="Rectangle 17">
              <a:extLst>
                <a:ext uri="{FF2B5EF4-FFF2-40B4-BE49-F238E27FC236}">
                  <a16:creationId xmlns:a16="http://schemas.microsoft.com/office/drawing/2014/main" id="{C23317A9-5469-45E5-8451-3D108A3101A2}"/>
                </a:ext>
              </a:extLst>
            </p:cNvPr>
            <p:cNvSpPr/>
            <p:nvPr/>
          </p:nvSpPr>
          <p:spPr>
            <a:xfrm>
              <a:off x="923192" y="1424354"/>
              <a:ext cx="2321170" cy="2567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3E8584D-A54D-452F-A1AD-C917594416A2}"/>
                </a:ext>
              </a:extLst>
            </p:cNvPr>
            <p:cNvSpPr/>
            <p:nvPr/>
          </p:nvSpPr>
          <p:spPr>
            <a:xfrm>
              <a:off x="923192" y="3543300"/>
              <a:ext cx="2321170" cy="44840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OS</a:t>
              </a:r>
            </a:p>
          </p:txBody>
        </p:sp>
      </p:grpSp>
      <p:grpSp>
        <p:nvGrpSpPr>
          <p:cNvPr id="20" name="Group 19">
            <a:extLst>
              <a:ext uri="{FF2B5EF4-FFF2-40B4-BE49-F238E27FC236}">
                <a16:creationId xmlns:a16="http://schemas.microsoft.com/office/drawing/2014/main" id="{A6236C99-E73A-44AA-9F21-C4AB22B19B1C}"/>
              </a:ext>
            </a:extLst>
          </p:cNvPr>
          <p:cNvGrpSpPr/>
          <p:nvPr/>
        </p:nvGrpSpPr>
        <p:grpSpPr>
          <a:xfrm>
            <a:off x="5593351" y="1714501"/>
            <a:ext cx="842617" cy="931985"/>
            <a:chOff x="923192" y="1424354"/>
            <a:chExt cx="2321170" cy="2567354"/>
          </a:xfrm>
        </p:grpSpPr>
        <p:sp>
          <p:nvSpPr>
            <p:cNvPr id="21" name="Rectangle 20">
              <a:extLst>
                <a:ext uri="{FF2B5EF4-FFF2-40B4-BE49-F238E27FC236}">
                  <a16:creationId xmlns:a16="http://schemas.microsoft.com/office/drawing/2014/main" id="{2DAC5E41-E53E-4B87-B779-012B4FC00C1C}"/>
                </a:ext>
              </a:extLst>
            </p:cNvPr>
            <p:cNvSpPr/>
            <p:nvPr/>
          </p:nvSpPr>
          <p:spPr>
            <a:xfrm>
              <a:off x="923192" y="1424354"/>
              <a:ext cx="2321170" cy="2567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D92227-5532-46C6-A4B2-6A4E8458106F}"/>
                </a:ext>
              </a:extLst>
            </p:cNvPr>
            <p:cNvSpPr/>
            <p:nvPr/>
          </p:nvSpPr>
          <p:spPr>
            <a:xfrm>
              <a:off x="923192" y="3543300"/>
              <a:ext cx="2321170" cy="44840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OS</a:t>
              </a:r>
            </a:p>
          </p:txBody>
        </p:sp>
      </p:grpSp>
      <p:sp>
        <p:nvSpPr>
          <p:cNvPr id="23" name="Rectangle: Rounded Corners 22">
            <a:extLst>
              <a:ext uri="{FF2B5EF4-FFF2-40B4-BE49-F238E27FC236}">
                <a16:creationId xmlns:a16="http://schemas.microsoft.com/office/drawing/2014/main" id="{FF45C018-D3A9-4EEB-9057-3095999476E5}"/>
              </a:ext>
            </a:extLst>
          </p:cNvPr>
          <p:cNvSpPr/>
          <p:nvPr/>
        </p:nvSpPr>
        <p:spPr>
          <a:xfrm>
            <a:off x="4652575" y="1925396"/>
            <a:ext cx="640230" cy="26083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App1</a:t>
            </a:r>
          </a:p>
        </p:txBody>
      </p:sp>
      <p:sp>
        <p:nvSpPr>
          <p:cNvPr id="24" name="Rectangle: Rounded Corners 23">
            <a:extLst>
              <a:ext uri="{FF2B5EF4-FFF2-40B4-BE49-F238E27FC236}">
                <a16:creationId xmlns:a16="http://schemas.microsoft.com/office/drawing/2014/main" id="{E4CE0107-F2F0-489C-93B0-110F6F11E122}"/>
              </a:ext>
            </a:extLst>
          </p:cNvPr>
          <p:cNvSpPr/>
          <p:nvPr/>
        </p:nvSpPr>
        <p:spPr>
          <a:xfrm>
            <a:off x="5709046" y="1925396"/>
            <a:ext cx="640230" cy="26083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App2</a:t>
            </a:r>
          </a:p>
        </p:txBody>
      </p:sp>
      <p:sp>
        <p:nvSpPr>
          <p:cNvPr id="26" name="Rectangle: Rounded Corners 25">
            <a:extLst>
              <a:ext uri="{FF2B5EF4-FFF2-40B4-BE49-F238E27FC236}">
                <a16:creationId xmlns:a16="http://schemas.microsoft.com/office/drawing/2014/main" id="{7E042FB9-AE01-43F7-A083-E5D4939ADCB2}"/>
              </a:ext>
            </a:extLst>
          </p:cNvPr>
          <p:cNvSpPr/>
          <p:nvPr/>
        </p:nvSpPr>
        <p:spPr>
          <a:xfrm>
            <a:off x="8011237" y="1919657"/>
            <a:ext cx="640230" cy="26083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App1</a:t>
            </a:r>
          </a:p>
        </p:txBody>
      </p:sp>
      <p:sp>
        <p:nvSpPr>
          <p:cNvPr id="27" name="Rectangle: Rounded Corners 26">
            <a:extLst>
              <a:ext uri="{FF2B5EF4-FFF2-40B4-BE49-F238E27FC236}">
                <a16:creationId xmlns:a16="http://schemas.microsoft.com/office/drawing/2014/main" id="{8149EB12-55ED-48F9-B9C0-36E09B1026B6}"/>
              </a:ext>
            </a:extLst>
          </p:cNvPr>
          <p:cNvSpPr/>
          <p:nvPr/>
        </p:nvSpPr>
        <p:spPr>
          <a:xfrm>
            <a:off x="9009805" y="1925394"/>
            <a:ext cx="640230" cy="26083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000" dirty="0"/>
              <a:t>App2</a:t>
            </a:r>
          </a:p>
        </p:txBody>
      </p:sp>
      <p:sp>
        <p:nvSpPr>
          <p:cNvPr id="29" name="Rectangle: Rounded Corners 28">
            <a:extLst>
              <a:ext uri="{FF2B5EF4-FFF2-40B4-BE49-F238E27FC236}">
                <a16:creationId xmlns:a16="http://schemas.microsoft.com/office/drawing/2014/main" id="{F575F8B7-6A78-47FC-A41A-189EEE6AE679}"/>
              </a:ext>
            </a:extLst>
          </p:cNvPr>
          <p:cNvSpPr/>
          <p:nvPr/>
        </p:nvSpPr>
        <p:spPr>
          <a:xfrm>
            <a:off x="7957038" y="1893281"/>
            <a:ext cx="758701" cy="322383"/>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95A7F52B-C585-4779-94A4-697288EA7071}"/>
              </a:ext>
            </a:extLst>
          </p:cNvPr>
          <p:cNvSpPr/>
          <p:nvPr/>
        </p:nvSpPr>
        <p:spPr>
          <a:xfrm>
            <a:off x="8959358" y="1902073"/>
            <a:ext cx="758701" cy="322383"/>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DBE9876-BCD1-4F93-BFF0-FDE5F8A58873}"/>
              </a:ext>
            </a:extLst>
          </p:cNvPr>
          <p:cNvSpPr txBox="1"/>
          <p:nvPr/>
        </p:nvSpPr>
        <p:spPr>
          <a:xfrm>
            <a:off x="1234755" y="3952089"/>
            <a:ext cx="2040943" cy="369332"/>
          </a:xfrm>
          <a:prstGeom prst="rect">
            <a:avLst/>
          </a:prstGeom>
          <a:noFill/>
        </p:spPr>
        <p:txBody>
          <a:bodyPr wrap="none" rtlCol="0">
            <a:spAutoFit/>
          </a:bodyPr>
          <a:lstStyle/>
          <a:p>
            <a:r>
              <a:rPr lang="en-US" dirty="0">
                <a:solidFill>
                  <a:schemeClr val="accent6">
                    <a:lumMod val="50000"/>
                  </a:schemeClr>
                </a:solidFill>
              </a:rPr>
              <a:t>Physical Machine</a:t>
            </a:r>
          </a:p>
        </p:txBody>
      </p:sp>
      <p:sp>
        <p:nvSpPr>
          <p:cNvPr id="32" name="TextBox 31">
            <a:extLst>
              <a:ext uri="{FF2B5EF4-FFF2-40B4-BE49-F238E27FC236}">
                <a16:creationId xmlns:a16="http://schemas.microsoft.com/office/drawing/2014/main" id="{14EDE23B-E8D4-494E-A41D-EDC963250D89}"/>
              </a:ext>
            </a:extLst>
          </p:cNvPr>
          <p:cNvSpPr txBox="1"/>
          <p:nvPr/>
        </p:nvSpPr>
        <p:spPr>
          <a:xfrm>
            <a:off x="4518682" y="3952089"/>
            <a:ext cx="1843774" cy="553998"/>
          </a:xfrm>
          <a:prstGeom prst="rect">
            <a:avLst/>
          </a:prstGeom>
          <a:noFill/>
        </p:spPr>
        <p:txBody>
          <a:bodyPr wrap="none" rtlCol="0">
            <a:spAutoFit/>
          </a:bodyPr>
          <a:lstStyle/>
          <a:p>
            <a:pPr algn="ctr"/>
            <a:r>
              <a:rPr lang="en-US" dirty="0">
                <a:solidFill>
                  <a:schemeClr val="accent6">
                    <a:lumMod val="50000"/>
                  </a:schemeClr>
                </a:solidFill>
              </a:rPr>
              <a:t>Virtual Machine</a:t>
            </a:r>
          </a:p>
          <a:p>
            <a:pPr algn="ctr"/>
            <a:r>
              <a:rPr lang="en-US" sz="1200" dirty="0">
                <a:solidFill>
                  <a:schemeClr val="accent6">
                    <a:lumMod val="50000"/>
                  </a:schemeClr>
                </a:solidFill>
              </a:rPr>
              <a:t>(OS Virtualization)</a:t>
            </a:r>
          </a:p>
        </p:txBody>
      </p:sp>
      <p:sp>
        <p:nvSpPr>
          <p:cNvPr id="33" name="TextBox 32">
            <a:extLst>
              <a:ext uri="{FF2B5EF4-FFF2-40B4-BE49-F238E27FC236}">
                <a16:creationId xmlns:a16="http://schemas.microsoft.com/office/drawing/2014/main" id="{E100EE44-955C-4AFE-9ACA-D0B0BDBD62FA}"/>
              </a:ext>
            </a:extLst>
          </p:cNvPr>
          <p:cNvSpPr txBox="1"/>
          <p:nvPr/>
        </p:nvSpPr>
        <p:spPr>
          <a:xfrm>
            <a:off x="7593477" y="3952089"/>
            <a:ext cx="2244525" cy="553998"/>
          </a:xfrm>
          <a:prstGeom prst="rect">
            <a:avLst/>
          </a:prstGeom>
          <a:noFill/>
        </p:spPr>
        <p:txBody>
          <a:bodyPr wrap="none" rtlCol="0">
            <a:spAutoFit/>
          </a:bodyPr>
          <a:lstStyle/>
          <a:p>
            <a:pPr algn="ctr"/>
            <a:r>
              <a:rPr lang="en-US" dirty="0">
                <a:solidFill>
                  <a:schemeClr val="accent6">
                    <a:lumMod val="50000"/>
                  </a:schemeClr>
                </a:solidFill>
              </a:rPr>
              <a:t>Container (Docker)</a:t>
            </a:r>
          </a:p>
          <a:p>
            <a:pPr algn="ctr"/>
            <a:r>
              <a:rPr lang="en-US" sz="1200" dirty="0">
                <a:solidFill>
                  <a:schemeClr val="accent6">
                    <a:lumMod val="50000"/>
                  </a:schemeClr>
                </a:solidFill>
              </a:rPr>
              <a:t>(OS Virtualization)</a:t>
            </a:r>
          </a:p>
        </p:txBody>
      </p:sp>
      <p:pic>
        <p:nvPicPr>
          <p:cNvPr id="1030" name="Picture 6" descr="A Beginner&amp;#39;s Guide to Understanding and Building Docker Images">
            <a:extLst>
              <a:ext uri="{FF2B5EF4-FFF2-40B4-BE49-F238E27FC236}">
                <a16:creationId xmlns:a16="http://schemas.microsoft.com/office/drawing/2014/main" id="{AA52A0DB-1422-4DCF-89CE-1740B44EE7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6" t="10085" r="1143" b="9310"/>
          <a:stretch/>
        </p:blipFill>
        <p:spPr bwMode="auto">
          <a:xfrm>
            <a:off x="1995758" y="4698025"/>
            <a:ext cx="6963600" cy="1806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93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B5E3-E081-46B6-9DD7-755DF8A36534}"/>
              </a:ext>
            </a:extLst>
          </p:cNvPr>
          <p:cNvSpPr txBox="1">
            <a:spLocks/>
          </p:cNvSpPr>
          <p:nvPr/>
        </p:nvSpPr>
        <p:spPr>
          <a:xfrm>
            <a:off x="378069" y="427160"/>
            <a:ext cx="4521200" cy="57785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Kubernetes</a:t>
            </a:r>
          </a:p>
        </p:txBody>
      </p:sp>
      <p:sp>
        <p:nvSpPr>
          <p:cNvPr id="3" name="Rectangle 2">
            <a:extLst>
              <a:ext uri="{FF2B5EF4-FFF2-40B4-BE49-F238E27FC236}">
                <a16:creationId xmlns:a16="http://schemas.microsoft.com/office/drawing/2014/main" id="{598B8772-142A-4A40-903F-623509FB7F12}"/>
              </a:ext>
            </a:extLst>
          </p:cNvPr>
          <p:cNvSpPr/>
          <p:nvPr/>
        </p:nvSpPr>
        <p:spPr>
          <a:xfrm>
            <a:off x="1081454" y="1005010"/>
            <a:ext cx="10410092" cy="580022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8CD01D9-3688-416A-94FA-04E19638EDE2}"/>
              </a:ext>
            </a:extLst>
          </p:cNvPr>
          <p:cNvSpPr/>
          <p:nvPr/>
        </p:nvSpPr>
        <p:spPr>
          <a:xfrm>
            <a:off x="1081453" y="6585429"/>
            <a:ext cx="10410091" cy="2198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Hardware (PC)</a:t>
            </a:r>
          </a:p>
        </p:txBody>
      </p:sp>
      <p:sp>
        <p:nvSpPr>
          <p:cNvPr id="5" name="Rectangle 4">
            <a:extLst>
              <a:ext uri="{FF2B5EF4-FFF2-40B4-BE49-F238E27FC236}">
                <a16:creationId xmlns:a16="http://schemas.microsoft.com/office/drawing/2014/main" id="{ACDEE1E2-E10D-4D31-A118-47B80E96608F}"/>
              </a:ext>
            </a:extLst>
          </p:cNvPr>
          <p:cNvSpPr/>
          <p:nvPr/>
        </p:nvSpPr>
        <p:spPr>
          <a:xfrm>
            <a:off x="1081453" y="6365621"/>
            <a:ext cx="10410091" cy="2198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Operating System (Windows 10 with WSL2)</a:t>
            </a:r>
          </a:p>
        </p:txBody>
      </p:sp>
      <p:sp>
        <p:nvSpPr>
          <p:cNvPr id="6" name="Rectangle 5">
            <a:extLst>
              <a:ext uri="{FF2B5EF4-FFF2-40B4-BE49-F238E27FC236}">
                <a16:creationId xmlns:a16="http://schemas.microsoft.com/office/drawing/2014/main" id="{3A6A9A33-A433-4564-B1E8-C4071D30DE70}"/>
              </a:ext>
            </a:extLst>
          </p:cNvPr>
          <p:cNvSpPr/>
          <p:nvPr/>
        </p:nvSpPr>
        <p:spPr>
          <a:xfrm>
            <a:off x="1081452" y="6144100"/>
            <a:ext cx="10410091" cy="2198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Container Runtime (Docker)</a:t>
            </a:r>
          </a:p>
        </p:txBody>
      </p:sp>
      <p:sp>
        <p:nvSpPr>
          <p:cNvPr id="7" name="Rectangle 6">
            <a:extLst>
              <a:ext uri="{FF2B5EF4-FFF2-40B4-BE49-F238E27FC236}">
                <a16:creationId xmlns:a16="http://schemas.microsoft.com/office/drawing/2014/main" id="{8A496648-125C-4E39-B76A-9912D9ECC558}"/>
              </a:ext>
            </a:extLst>
          </p:cNvPr>
          <p:cNvSpPr/>
          <p:nvPr/>
        </p:nvSpPr>
        <p:spPr>
          <a:xfrm>
            <a:off x="1081452" y="5926968"/>
            <a:ext cx="10410091" cy="2198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Kubernetes (Docker Desktop)</a:t>
            </a:r>
          </a:p>
        </p:txBody>
      </p:sp>
      <p:grpSp>
        <p:nvGrpSpPr>
          <p:cNvPr id="17" name="Group 16">
            <a:extLst>
              <a:ext uri="{FF2B5EF4-FFF2-40B4-BE49-F238E27FC236}">
                <a16:creationId xmlns:a16="http://schemas.microsoft.com/office/drawing/2014/main" id="{008B94A4-3114-405A-B7B7-3937B5AF1115}"/>
              </a:ext>
            </a:extLst>
          </p:cNvPr>
          <p:cNvGrpSpPr/>
          <p:nvPr/>
        </p:nvGrpSpPr>
        <p:grpSpPr>
          <a:xfrm>
            <a:off x="4536828" y="1773735"/>
            <a:ext cx="1749669" cy="1964332"/>
            <a:chOff x="3596054" y="2206869"/>
            <a:chExt cx="1749669" cy="1964332"/>
          </a:xfrm>
        </p:grpSpPr>
        <p:sp>
          <p:nvSpPr>
            <p:cNvPr id="8" name="Rectangle 7">
              <a:extLst>
                <a:ext uri="{FF2B5EF4-FFF2-40B4-BE49-F238E27FC236}">
                  <a16:creationId xmlns:a16="http://schemas.microsoft.com/office/drawing/2014/main" id="{25351C9A-6E31-47A4-A61E-FE9647A5E468}"/>
                </a:ext>
              </a:extLst>
            </p:cNvPr>
            <p:cNvSpPr/>
            <p:nvPr/>
          </p:nvSpPr>
          <p:spPr>
            <a:xfrm>
              <a:off x="3596054" y="2206869"/>
              <a:ext cx="1749669" cy="14683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7D5863-6640-4097-9042-343787CF9036}"/>
                </a:ext>
              </a:extLst>
            </p:cNvPr>
            <p:cNvSpPr/>
            <p:nvPr/>
          </p:nvSpPr>
          <p:spPr>
            <a:xfrm>
              <a:off x="3793880" y="2497015"/>
              <a:ext cx="1354015" cy="8370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Platform Service Container</a:t>
              </a:r>
            </a:p>
          </p:txBody>
        </p:sp>
        <p:sp>
          <p:nvSpPr>
            <p:cNvPr id="10" name="Rectangle 9">
              <a:extLst>
                <a:ext uri="{FF2B5EF4-FFF2-40B4-BE49-F238E27FC236}">
                  <a16:creationId xmlns:a16="http://schemas.microsoft.com/office/drawing/2014/main" id="{BDE26D79-B8D6-4B02-9193-CBCBDE361076}"/>
                </a:ext>
              </a:extLst>
            </p:cNvPr>
            <p:cNvSpPr/>
            <p:nvPr/>
          </p:nvSpPr>
          <p:spPr>
            <a:xfrm>
              <a:off x="3793880" y="3334108"/>
              <a:ext cx="619858" cy="225913"/>
            </a:xfrm>
            <a:prstGeom prst="rect">
              <a:avLst/>
            </a:prstGeom>
            <a:solidFill>
              <a:srgbClr val="9A7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80</a:t>
              </a:r>
            </a:p>
          </p:txBody>
        </p:sp>
        <p:sp>
          <p:nvSpPr>
            <p:cNvPr id="12" name="Rectangle 11">
              <a:extLst>
                <a:ext uri="{FF2B5EF4-FFF2-40B4-BE49-F238E27FC236}">
                  <a16:creationId xmlns:a16="http://schemas.microsoft.com/office/drawing/2014/main" id="{43547D6C-8630-4075-A4D8-41BD0C9B5D21}"/>
                </a:ext>
              </a:extLst>
            </p:cNvPr>
            <p:cNvSpPr/>
            <p:nvPr/>
          </p:nvSpPr>
          <p:spPr>
            <a:xfrm>
              <a:off x="4523638" y="3336314"/>
              <a:ext cx="619858" cy="225913"/>
            </a:xfrm>
            <a:prstGeom prst="rect">
              <a:avLst/>
            </a:prstGeom>
            <a:solidFill>
              <a:srgbClr val="9A7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666</a:t>
              </a:r>
            </a:p>
          </p:txBody>
        </p:sp>
        <p:sp>
          <p:nvSpPr>
            <p:cNvPr id="13" name="Rectangle 12">
              <a:extLst>
                <a:ext uri="{FF2B5EF4-FFF2-40B4-BE49-F238E27FC236}">
                  <a16:creationId xmlns:a16="http://schemas.microsoft.com/office/drawing/2014/main" id="{799B27A8-469E-404E-9F60-DC756B810285}"/>
                </a:ext>
              </a:extLst>
            </p:cNvPr>
            <p:cNvSpPr/>
            <p:nvPr/>
          </p:nvSpPr>
          <p:spPr>
            <a:xfrm>
              <a:off x="3793880" y="3705939"/>
              <a:ext cx="619858" cy="22591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80</a:t>
              </a:r>
            </a:p>
          </p:txBody>
        </p:sp>
        <p:sp>
          <p:nvSpPr>
            <p:cNvPr id="14" name="Rectangle 13">
              <a:extLst>
                <a:ext uri="{FF2B5EF4-FFF2-40B4-BE49-F238E27FC236}">
                  <a16:creationId xmlns:a16="http://schemas.microsoft.com/office/drawing/2014/main" id="{C91E2726-A550-4BAD-9ABD-0B1F62F72C5F}"/>
                </a:ext>
              </a:extLst>
            </p:cNvPr>
            <p:cNvSpPr/>
            <p:nvPr/>
          </p:nvSpPr>
          <p:spPr>
            <a:xfrm>
              <a:off x="4523638" y="3708145"/>
              <a:ext cx="619858" cy="22591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666</a:t>
              </a:r>
            </a:p>
          </p:txBody>
        </p:sp>
        <p:sp>
          <p:nvSpPr>
            <p:cNvPr id="15" name="Rectangle 14">
              <a:extLst>
                <a:ext uri="{FF2B5EF4-FFF2-40B4-BE49-F238E27FC236}">
                  <a16:creationId xmlns:a16="http://schemas.microsoft.com/office/drawing/2014/main" id="{E6EAB6C1-3C86-4C9A-957D-D0E45228DE4B}"/>
                </a:ext>
              </a:extLst>
            </p:cNvPr>
            <p:cNvSpPr/>
            <p:nvPr/>
          </p:nvSpPr>
          <p:spPr>
            <a:xfrm>
              <a:off x="3793880" y="3933687"/>
              <a:ext cx="1349616" cy="2375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Cluster IP</a:t>
              </a:r>
            </a:p>
          </p:txBody>
        </p:sp>
        <p:sp>
          <p:nvSpPr>
            <p:cNvPr id="16" name="TextBox 15">
              <a:extLst>
                <a:ext uri="{FF2B5EF4-FFF2-40B4-BE49-F238E27FC236}">
                  <a16:creationId xmlns:a16="http://schemas.microsoft.com/office/drawing/2014/main" id="{E4B6B76B-3BA5-4B26-8C0B-15BF81D023B0}"/>
                </a:ext>
              </a:extLst>
            </p:cNvPr>
            <p:cNvSpPr txBox="1"/>
            <p:nvPr/>
          </p:nvSpPr>
          <p:spPr>
            <a:xfrm>
              <a:off x="4103809" y="2213876"/>
              <a:ext cx="522900" cy="276999"/>
            </a:xfrm>
            <a:prstGeom prst="rect">
              <a:avLst/>
            </a:prstGeom>
            <a:noFill/>
          </p:spPr>
          <p:txBody>
            <a:bodyPr wrap="none" rtlCol="0">
              <a:spAutoFit/>
            </a:bodyPr>
            <a:lstStyle/>
            <a:p>
              <a:r>
                <a:rPr lang="en-US" sz="1200" dirty="0"/>
                <a:t>POD</a:t>
              </a:r>
            </a:p>
          </p:txBody>
        </p:sp>
      </p:grpSp>
      <p:grpSp>
        <p:nvGrpSpPr>
          <p:cNvPr id="18" name="Group 17">
            <a:extLst>
              <a:ext uri="{FF2B5EF4-FFF2-40B4-BE49-F238E27FC236}">
                <a16:creationId xmlns:a16="http://schemas.microsoft.com/office/drawing/2014/main" id="{18A9E0A8-53FA-4AF2-9220-6617B1A803A0}"/>
              </a:ext>
            </a:extLst>
          </p:cNvPr>
          <p:cNvGrpSpPr/>
          <p:nvPr/>
        </p:nvGrpSpPr>
        <p:grpSpPr>
          <a:xfrm>
            <a:off x="6814035" y="1773735"/>
            <a:ext cx="1749669" cy="1964332"/>
            <a:chOff x="3596054" y="2206869"/>
            <a:chExt cx="1749669" cy="1964332"/>
          </a:xfrm>
        </p:grpSpPr>
        <p:sp>
          <p:nvSpPr>
            <p:cNvPr id="19" name="Rectangle 18">
              <a:extLst>
                <a:ext uri="{FF2B5EF4-FFF2-40B4-BE49-F238E27FC236}">
                  <a16:creationId xmlns:a16="http://schemas.microsoft.com/office/drawing/2014/main" id="{591A3E16-A7B4-4C8D-8230-87D9E3802210}"/>
                </a:ext>
              </a:extLst>
            </p:cNvPr>
            <p:cNvSpPr/>
            <p:nvPr/>
          </p:nvSpPr>
          <p:spPr>
            <a:xfrm>
              <a:off x="3596054" y="2206869"/>
              <a:ext cx="1749669" cy="14683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92018A-83AF-444F-AE0E-D81F20C6BCA7}"/>
                </a:ext>
              </a:extLst>
            </p:cNvPr>
            <p:cNvSpPr/>
            <p:nvPr/>
          </p:nvSpPr>
          <p:spPr>
            <a:xfrm>
              <a:off x="3793880" y="2497015"/>
              <a:ext cx="1354015" cy="8370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Platform SQL Server</a:t>
              </a:r>
            </a:p>
            <a:p>
              <a:pPr algn="ctr"/>
              <a:r>
                <a:rPr lang="en-US" sz="1200" dirty="0"/>
                <a:t>Container</a:t>
              </a:r>
            </a:p>
          </p:txBody>
        </p:sp>
        <p:sp>
          <p:nvSpPr>
            <p:cNvPr id="21" name="Rectangle 20">
              <a:extLst>
                <a:ext uri="{FF2B5EF4-FFF2-40B4-BE49-F238E27FC236}">
                  <a16:creationId xmlns:a16="http://schemas.microsoft.com/office/drawing/2014/main" id="{501F5153-714D-4D05-A14D-8E2518A82DDD}"/>
                </a:ext>
              </a:extLst>
            </p:cNvPr>
            <p:cNvSpPr/>
            <p:nvPr/>
          </p:nvSpPr>
          <p:spPr>
            <a:xfrm>
              <a:off x="3793880" y="3334108"/>
              <a:ext cx="619858" cy="225913"/>
            </a:xfrm>
            <a:prstGeom prst="rect">
              <a:avLst/>
            </a:prstGeom>
            <a:solidFill>
              <a:srgbClr val="9A7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1433</a:t>
              </a:r>
            </a:p>
          </p:txBody>
        </p:sp>
        <p:sp>
          <p:nvSpPr>
            <p:cNvPr id="23" name="Rectangle 22">
              <a:extLst>
                <a:ext uri="{FF2B5EF4-FFF2-40B4-BE49-F238E27FC236}">
                  <a16:creationId xmlns:a16="http://schemas.microsoft.com/office/drawing/2014/main" id="{A72FE005-8F85-4E9A-AFF8-9E2966DDF6AB}"/>
                </a:ext>
              </a:extLst>
            </p:cNvPr>
            <p:cNvSpPr/>
            <p:nvPr/>
          </p:nvSpPr>
          <p:spPr>
            <a:xfrm>
              <a:off x="3793880" y="3705939"/>
              <a:ext cx="619858" cy="22591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1433</a:t>
              </a:r>
            </a:p>
          </p:txBody>
        </p:sp>
        <p:sp>
          <p:nvSpPr>
            <p:cNvPr id="25" name="Rectangle 24">
              <a:extLst>
                <a:ext uri="{FF2B5EF4-FFF2-40B4-BE49-F238E27FC236}">
                  <a16:creationId xmlns:a16="http://schemas.microsoft.com/office/drawing/2014/main" id="{1B1C18E6-4FFB-47F5-90DC-51101B209BCC}"/>
                </a:ext>
              </a:extLst>
            </p:cNvPr>
            <p:cNvSpPr/>
            <p:nvPr/>
          </p:nvSpPr>
          <p:spPr>
            <a:xfrm>
              <a:off x="3793880" y="3933687"/>
              <a:ext cx="1349616" cy="2375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Cluster IP</a:t>
              </a:r>
            </a:p>
          </p:txBody>
        </p:sp>
        <p:sp>
          <p:nvSpPr>
            <p:cNvPr id="26" name="TextBox 25">
              <a:extLst>
                <a:ext uri="{FF2B5EF4-FFF2-40B4-BE49-F238E27FC236}">
                  <a16:creationId xmlns:a16="http://schemas.microsoft.com/office/drawing/2014/main" id="{6DB51FE3-BE9B-43C4-B0E9-D1B7B9EE1019}"/>
                </a:ext>
              </a:extLst>
            </p:cNvPr>
            <p:cNvSpPr txBox="1"/>
            <p:nvPr/>
          </p:nvSpPr>
          <p:spPr>
            <a:xfrm>
              <a:off x="4103809" y="2213876"/>
              <a:ext cx="522900" cy="276999"/>
            </a:xfrm>
            <a:prstGeom prst="rect">
              <a:avLst/>
            </a:prstGeom>
            <a:noFill/>
          </p:spPr>
          <p:txBody>
            <a:bodyPr wrap="none" rtlCol="0">
              <a:spAutoFit/>
            </a:bodyPr>
            <a:lstStyle/>
            <a:p>
              <a:r>
                <a:rPr lang="en-US" sz="1200" dirty="0"/>
                <a:t>POD</a:t>
              </a:r>
            </a:p>
          </p:txBody>
        </p:sp>
      </p:grpSp>
      <p:grpSp>
        <p:nvGrpSpPr>
          <p:cNvPr id="27" name="Group 26">
            <a:extLst>
              <a:ext uri="{FF2B5EF4-FFF2-40B4-BE49-F238E27FC236}">
                <a16:creationId xmlns:a16="http://schemas.microsoft.com/office/drawing/2014/main" id="{180BB116-35C7-4F18-9341-3C71773C6C92}"/>
              </a:ext>
            </a:extLst>
          </p:cNvPr>
          <p:cNvGrpSpPr/>
          <p:nvPr/>
        </p:nvGrpSpPr>
        <p:grpSpPr>
          <a:xfrm>
            <a:off x="9098782" y="1773735"/>
            <a:ext cx="1749669" cy="1964332"/>
            <a:chOff x="3596054" y="2206869"/>
            <a:chExt cx="1749669" cy="1964332"/>
          </a:xfrm>
        </p:grpSpPr>
        <p:sp>
          <p:nvSpPr>
            <p:cNvPr id="28" name="Rectangle 27">
              <a:extLst>
                <a:ext uri="{FF2B5EF4-FFF2-40B4-BE49-F238E27FC236}">
                  <a16:creationId xmlns:a16="http://schemas.microsoft.com/office/drawing/2014/main" id="{52C93C04-FA3F-4126-8B1A-C22F78892E1A}"/>
                </a:ext>
              </a:extLst>
            </p:cNvPr>
            <p:cNvSpPr/>
            <p:nvPr/>
          </p:nvSpPr>
          <p:spPr>
            <a:xfrm>
              <a:off x="3596054" y="2206869"/>
              <a:ext cx="1749669" cy="14683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AEAC0D-F50B-485A-8834-7FE0F6AAC795}"/>
                </a:ext>
              </a:extLst>
            </p:cNvPr>
            <p:cNvSpPr/>
            <p:nvPr/>
          </p:nvSpPr>
          <p:spPr>
            <a:xfrm>
              <a:off x="3793880" y="2497015"/>
              <a:ext cx="1354015" cy="83709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RabbitMQ Container</a:t>
              </a:r>
            </a:p>
          </p:txBody>
        </p:sp>
        <p:sp>
          <p:nvSpPr>
            <p:cNvPr id="30" name="Rectangle 29">
              <a:extLst>
                <a:ext uri="{FF2B5EF4-FFF2-40B4-BE49-F238E27FC236}">
                  <a16:creationId xmlns:a16="http://schemas.microsoft.com/office/drawing/2014/main" id="{2B47605A-77E5-43FD-9F48-1E6624B24B03}"/>
                </a:ext>
              </a:extLst>
            </p:cNvPr>
            <p:cNvSpPr/>
            <p:nvPr/>
          </p:nvSpPr>
          <p:spPr>
            <a:xfrm>
              <a:off x="3793880" y="3334108"/>
              <a:ext cx="619858" cy="225913"/>
            </a:xfrm>
            <a:prstGeom prst="rect">
              <a:avLst/>
            </a:prstGeom>
            <a:solidFill>
              <a:srgbClr val="9A7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5672</a:t>
              </a:r>
            </a:p>
          </p:txBody>
        </p:sp>
        <p:sp>
          <p:nvSpPr>
            <p:cNvPr id="31" name="Rectangle 30">
              <a:extLst>
                <a:ext uri="{FF2B5EF4-FFF2-40B4-BE49-F238E27FC236}">
                  <a16:creationId xmlns:a16="http://schemas.microsoft.com/office/drawing/2014/main" id="{15C1BD07-EE99-49EF-99B1-8CBC6A5B6C08}"/>
                </a:ext>
              </a:extLst>
            </p:cNvPr>
            <p:cNvSpPr/>
            <p:nvPr/>
          </p:nvSpPr>
          <p:spPr>
            <a:xfrm>
              <a:off x="4523638" y="3336314"/>
              <a:ext cx="619858" cy="225913"/>
            </a:xfrm>
            <a:prstGeom prst="rect">
              <a:avLst/>
            </a:prstGeom>
            <a:solidFill>
              <a:srgbClr val="9A7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15672</a:t>
              </a:r>
            </a:p>
          </p:txBody>
        </p:sp>
        <p:sp>
          <p:nvSpPr>
            <p:cNvPr id="32" name="Rectangle 31">
              <a:extLst>
                <a:ext uri="{FF2B5EF4-FFF2-40B4-BE49-F238E27FC236}">
                  <a16:creationId xmlns:a16="http://schemas.microsoft.com/office/drawing/2014/main" id="{5C21A8EC-44B2-41AC-93D2-3BFB04267D80}"/>
                </a:ext>
              </a:extLst>
            </p:cNvPr>
            <p:cNvSpPr/>
            <p:nvPr/>
          </p:nvSpPr>
          <p:spPr>
            <a:xfrm>
              <a:off x="3793880" y="3705939"/>
              <a:ext cx="619858" cy="22591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5672</a:t>
              </a:r>
            </a:p>
          </p:txBody>
        </p:sp>
        <p:sp>
          <p:nvSpPr>
            <p:cNvPr id="33" name="Rectangle 32">
              <a:extLst>
                <a:ext uri="{FF2B5EF4-FFF2-40B4-BE49-F238E27FC236}">
                  <a16:creationId xmlns:a16="http://schemas.microsoft.com/office/drawing/2014/main" id="{98830B8B-E101-4C60-98F1-A93C3E83D8DE}"/>
                </a:ext>
              </a:extLst>
            </p:cNvPr>
            <p:cNvSpPr/>
            <p:nvPr/>
          </p:nvSpPr>
          <p:spPr>
            <a:xfrm>
              <a:off x="4523638" y="3708145"/>
              <a:ext cx="619858" cy="22591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15672</a:t>
              </a:r>
            </a:p>
          </p:txBody>
        </p:sp>
        <p:sp>
          <p:nvSpPr>
            <p:cNvPr id="34" name="Rectangle 33">
              <a:extLst>
                <a:ext uri="{FF2B5EF4-FFF2-40B4-BE49-F238E27FC236}">
                  <a16:creationId xmlns:a16="http://schemas.microsoft.com/office/drawing/2014/main" id="{4ACF28CB-97EA-4960-95CF-0EB0F7D7BFF6}"/>
                </a:ext>
              </a:extLst>
            </p:cNvPr>
            <p:cNvSpPr/>
            <p:nvPr/>
          </p:nvSpPr>
          <p:spPr>
            <a:xfrm>
              <a:off x="3793880" y="3933687"/>
              <a:ext cx="1349616" cy="2375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Cluster IP</a:t>
              </a:r>
            </a:p>
          </p:txBody>
        </p:sp>
        <p:sp>
          <p:nvSpPr>
            <p:cNvPr id="35" name="TextBox 34">
              <a:extLst>
                <a:ext uri="{FF2B5EF4-FFF2-40B4-BE49-F238E27FC236}">
                  <a16:creationId xmlns:a16="http://schemas.microsoft.com/office/drawing/2014/main" id="{45F4F9BC-C058-4031-952F-AF32A51BEA17}"/>
                </a:ext>
              </a:extLst>
            </p:cNvPr>
            <p:cNvSpPr txBox="1"/>
            <p:nvPr/>
          </p:nvSpPr>
          <p:spPr>
            <a:xfrm>
              <a:off x="4103809" y="2213876"/>
              <a:ext cx="522900" cy="276999"/>
            </a:xfrm>
            <a:prstGeom prst="rect">
              <a:avLst/>
            </a:prstGeom>
            <a:noFill/>
          </p:spPr>
          <p:txBody>
            <a:bodyPr wrap="none" rtlCol="0">
              <a:spAutoFit/>
            </a:bodyPr>
            <a:lstStyle/>
            <a:p>
              <a:r>
                <a:rPr lang="en-US" sz="1200" dirty="0"/>
                <a:t>POD</a:t>
              </a:r>
            </a:p>
          </p:txBody>
        </p:sp>
      </p:grpSp>
      <p:grpSp>
        <p:nvGrpSpPr>
          <p:cNvPr id="36" name="Group 35">
            <a:extLst>
              <a:ext uri="{FF2B5EF4-FFF2-40B4-BE49-F238E27FC236}">
                <a16:creationId xmlns:a16="http://schemas.microsoft.com/office/drawing/2014/main" id="{B6424AC6-53E7-45F0-BFE9-4164157B2574}"/>
              </a:ext>
            </a:extLst>
          </p:cNvPr>
          <p:cNvGrpSpPr/>
          <p:nvPr/>
        </p:nvGrpSpPr>
        <p:grpSpPr>
          <a:xfrm>
            <a:off x="4571994" y="3922597"/>
            <a:ext cx="1749669" cy="1964332"/>
            <a:chOff x="3596054" y="2206869"/>
            <a:chExt cx="1749669" cy="1964332"/>
          </a:xfrm>
        </p:grpSpPr>
        <p:sp>
          <p:nvSpPr>
            <p:cNvPr id="37" name="Rectangle 36">
              <a:extLst>
                <a:ext uri="{FF2B5EF4-FFF2-40B4-BE49-F238E27FC236}">
                  <a16:creationId xmlns:a16="http://schemas.microsoft.com/office/drawing/2014/main" id="{C9C285ED-C011-4247-8460-AB6D988EE436}"/>
                </a:ext>
              </a:extLst>
            </p:cNvPr>
            <p:cNvSpPr/>
            <p:nvPr/>
          </p:nvSpPr>
          <p:spPr>
            <a:xfrm>
              <a:off x="3596054" y="2206869"/>
              <a:ext cx="1749669" cy="14683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D29A18-630F-4BD7-99C9-DDEE7586884B}"/>
                </a:ext>
              </a:extLst>
            </p:cNvPr>
            <p:cNvSpPr/>
            <p:nvPr/>
          </p:nvSpPr>
          <p:spPr>
            <a:xfrm>
              <a:off x="3793880" y="2497015"/>
              <a:ext cx="1354015" cy="83709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Command</a:t>
              </a:r>
            </a:p>
            <a:p>
              <a:pPr algn="ctr"/>
              <a:r>
                <a:rPr lang="en-US" sz="1200" dirty="0"/>
                <a:t>Service Container</a:t>
              </a:r>
            </a:p>
          </p:txBody>
        </p:sp>
        <p:sp>
          <p:nvSpPr>
            <p:cNvPr id="39" name="Rectangle 38">
              <a:extLst>
                <a:ext uri="{FF2B5EF4-FFF2-40B4-BE49-F238E27FC236}">
                  <a16:creationId xmlns:a16="http://schemas.microsoft.com/office/drawing/2014/main" id="{179BD350-39A1-4EB3-B0F5-E1B76982FB62}"/>
                </a:ext>
              </a:extLst>
            </p:cNvPr>
            <p:cNvSpPr/>
            <p:nvPr/>
          </p:nvSpPr>
          <p:spPr>
            <a:xfrm>
              <a:off x="3793880" y="3334108"/>
              <a:ext cx="619858" cy="225913"/>
            </a:xfrm>
            <a:prstGeom prst="rect">
              <a:avLst/>
            </a:prstGeom>
            <a:solidFill>
              <a:srgbClr val="0086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80</a:t>
              </a:r>
            </a:p>
          </p:txBody>
        </p:sp>
        <p:sp>
          <p:nvSpPr>
            <p:cNvPr id="41" name="Rectangle 40">
              <a:extLst>
                <a:ext uri="{FF2B5EF4-FFF2-40B4-BE49-F238E27FC236}">
                  <a16:creationId xmlns:a16="http://schemas.microsoft.com/office/drawing/2014/main" id="{C39C7269-3F8F-45FB-A36C-A4ACACD796B5}"/>
                </a:ext>
              </a:extLst>
            </p:cNvPr>
            <p:cNvSpPr/>
            <p:nvPr/>
          </p:nvSpPr>
          <p:spPr>
            <a:xfrm>
              <a:off x="3793880" y="3705939"/>
              <a:ext cx="619858" cy="22591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80</a:t>
              </a:r>
            </a:p>
          </p:txBody>
        </p:sp>
        <p:sp>
          <p:nvSpPr>
            <p:cNvPr id="43" name="Rectangle 42">
              <a:extLst>
                <a:ext uri="{FF2B5EF4-FFF2-40B4-BE49-F238E27FC236}">
                  <a16:creationId xmlns:a16="http://schemas.microsoft.com/office/drawing/2014/main" id="{3AD16099-4F9D-42F5-B89E-620D780623B7}"/>
                </a:ext>
              </a:extLst>
            </p:cNvPr>
            <p:cNvSpPr/>
            <p:nvPr/>
          </p:nvSpPr>
          <p:spPr>
            <a:xfrm>
              <a:off x="3793880" y="3933687"/>
              <a:ext cx="1349616" cy="2375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Cluster IP</a:t>
              </a:r>
            </a:p>
          </p:txBody>
        </p:sp>
        <p:sp>
          <p:nvSpPr>
            <p:cNvPr id="44" name="TextBox 43">
              <a:extLst>
                <a:ext uri="{FF2B5EF4-FFF2-40B4-BE49-F238E27FC236}">
                  <a16:creationId xmlns:a16="http://schemas.microsoft.com/office/drawing/2014/main" id="{A9BDC33D-25F6-4B13-BED9-66EF2C8CE0DD}"/>
                </a:ext>
              </a:extLst>
            </p:cNvPr>
            <p:cNvSpPr txBox="1"/>
            <p:nvPr/>
          </p:nvSpPr>
          <p:spPr>
            <a:xfrm>
              <a:off x="4103809" y="2213876"/>
              <a:ext cx="522900" cy="276999"/>
            </a:xfrm>
            <a:prstGeom prst="rect">
              <a:avLst/>
            </a:prstGeom>
            <a:noFill/>
          </p:spPr>
          <p:txBody>
            <a:bodyPr wrap="none" rtlCol="0">
              <a:spAutoFit/>
            </a:bodyPr>
            <a:lstStyle/>
            <a:p>
              <a:r>
                <a:rPr lang="en-US" sz="1200" dirty="0"/>
                <a:t>POD</a:t>
              </a:r>
            </a:p>
          </p:txBody>
        </p:sp>
      </p:grpSp>
      <p:grpSp>
        <p:nvGrpSpPr>
          <p:cNvPr id="45" name="Group 44">
            <a:extLst>
              <a:ext uri="{FF2B5EF4-FFF2-40B4-BE49-F238E27FC236}">
                <a16:creationId xmlns:a16="http://schemas.microsoft.com/office/drawing/2014/main" id="{BBBFBB66-EA75-4F90-BA8C-C6C1F7AF7DBA}"/>
              </a:ext>
            </a:extLst>
          </p:cNvPr>
          <p:cNvGrpSpPr/>
          <p:nvPr/>
        </p:nvGrpSpPr>
        <p:grpSpPr>
          <a:xfrm>
            <a:off x="1941837" y="3398967"/>
            <a:ext cx="1749669" cy="1468316"/>
            <a:chOff x="3596054" y="2206869"/>
            <a:chExt cx="1749669" cy="1468316"/>
          </a:xfrm>
        </p:grpSpPr>
        <p:sp>
          <p:nvSpPr>
            <p:cNvPr id="46" name="Rectangle 45">
              <a:extLst>
                <a:ext uri="{FF2B5EF4-FFF2-40B4-BE49-F238E27FC236}">
                  <a16:creationId xmlns:a16="http://schemas.microsoft.com/office/drawing/2014/main" id="{F8F8AF62-B5A3-4539-915D-D21B55F87B74}"/>
                </a:ext>
              </a:extLst>
            </p:cNvPr>
            <p:cNvSpPr/>
            <p:nvPr/>
          </p:nvSpPr>
          <p:spPr>
            <a:xfrm>
              <a:off x="3596054" y="2206869"/>
              <a:ext cx="1749669" cy="146831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30A0175-5DE8-4DA3-BBE0-A934B8E71543}"/>
                </a:ext>
              </a:extLst>
            </p:cNvPr>
            <p:cNvSpPr/>
            <p:nvPr/>
          </p:nvSpPr>
          <p:spPr>
            <a:xfrm>
              <a:off x="3793880" y="2497015"/>
              <a:ext cx="1354015" cy="837093"/>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Ingress Nginx</a:t>
              </a:r>
            </a:p>
            <a:p>
              <a:pPr algn="ctr"/>
              <a:r>
                <a:rPr lang="en-US" sz="1200" dirty="0"/>
                <a:t>Container</a:t>
              </a:r>
            </a:p>
          </p:txBody>
        </p:sp>
        <p:sp>
          <p:nvSpPr>
            <p:cNvPr id="48" name="Rectangle 47">
              <a:extLst>
                <a:ext uri="{FF2B5EF4-FFF2-40B4-BE49-F238E27FC236}">
                  <a16:creationId xmlns:a16="http://schemas.microsoft.com/office/drawing/2014/main" id="{968BBBD8-C356-4AA9-B7D5-1CB8EF8A6ECE}"/>
                </a:ext>
              </a:extLst>
            </p:cNvPr>
            <p:cNvSpPr/>
            <p:nvPr/>
          </p:nvSpPr>
          <p:spPr>
            <a:xfrm>
              <a:off x="3793880" y="3334108"/>
              <a:ext cx="619858" cy="22591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80</a:t>
              </a:r>
            </a:p>
          </p:txBody>
        </p:sp>
        <p:sp>
          <p:nvSpPr>
            <p:cNvPr id="51" name="TextBox 50">
              <a:extLst>
                <a:ext uri="{FF2B5EF4-FFF2-40B4-BE49-F238E27FC236}">
                  <a16:creationId xmlns:a16="http://schemas.microsoft.com/office/drawing/2014/main" id="{864317E5-C2C6-427F-9000-17A0F238CE97}"/>
                </a:ext>
              </a:extLst>
            </p:cNvPr>
            <p:cNvSpPr txBox="1"/>
            <p:nvPr/>
          </p:nvSpPr>
          <p:spPr>
            <a:xfrm>
              <a:off x="4103809" y="2213876"/>
              <a:ext cx="522900" cy="276999"/>
            </a:xfrm>
            <a:prstGeom prst="rect">
              <a:avLst/>
            </a:prstGeom>
            <a:noFill/>
          </p:spPr>
          <p:txBody>
            <a:bodyPr wrap="none" rtlCol="0">
              <a:spAutoFit/>
            </a:bodyPr>
            <a:lstStyle/>
            <a:p>
              <a:r>
                <a:rPr lang="en-US" sz="1200" dirty="0"/>
                <a:t>POD</a:t>
              </a:r>
            </a:p>
          </p:txBody>
        </p:sp>
      </p:grpSp>
      <p:sp>
        <p:nvSpPr>
          <p:cNvPr id="52" name="Rectangle 51">
            <a:extLst>
              <a:ext uri="{FF2B5EF4-FFF2-40B4-BE49-F238E27FC236}">
                <a16:creationId xmlns:a16="http://schemas.microsoft.com/office/drawing/2014/main" id="{4F4A1BB8-7C26-4CB7-B471-FC38172089B9}"/>
              </a:ext>
            </a:extLst>
          </p:cNvPr>
          <p:cNvSpPr/>
          <p:nvPr/>
        </p:nvSpPr>
        <p:spPr>
          <a:xfrm>
            <a:off x="1283677" y="1292470"/>
            <a:ext cx="9917723" cy="460373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11C8F1DE-190D-4515-8E8F-3D76087AB172}"/>
              </a:ext>
            </a:extLst>
          </p:cNvPr>
          <p:cNvSpPr txBox="1"/>
          <p:nvPr/>
        </p:nvSpPr>
        <p:spPr>
          <a:xfrm>
            <a:off x="5559038" y="1001795"/>
            <a:ext cx="704039" cy="276999"/>
          </a:xfrm>
          <a:prstGeom prst="rect">
            <a:avLst/>
          </a:prstGeom>
          <a:noFill/>
        </p:spPr>
        <p:txBody>
          <a:bodyPr wrap="none" rtlCol="0">
            <a:spAutoFit/>
          </a:bodyPr>
          <a:lstStyle/>
          <a:p>
            <a:r>
              <a:rPr lang="en-US" sz="1200" dirty="0"/>
              <a:t>Cluster</a:t>
            </a:r>
          </a:p>
        </p:txBody>
      </p:sp>
      <p:sp>
        <p:nvSpPr>
          <p:cNvPr id="54" name="TextBox 53">
            <a:extLst>
              <a:ext uri="{FF2B5EF4-FFF2-40B4-BE49-F238E27FC236}">
                <a16:creationId xmlns:a16="http://schemas.microsoft.com/office/drawing/2014/main" id="{5ADC7AA0-3E84-4862-9990-231FDDB8DB9E}"/>
              </a:ext>
            </a:extLst>
          </p:cNvPr>
          <p:cNvSpPr txBox="1"/>
          <p:nvPr/>
        </p:nvSpPr>
        <p:spPr>
          <a:xfrm>
            <a:off x="5660348" y="1295930"/>
            <a:ext cx="569387" cy="276999"/>
          </a:xfrm>
          <a:prstGeom prst="rect">
            <a:avLst/>
          </a:prstGeom>
          <a:noFill/>
        </p:spPr>
        <p:txBody>
          <a:bodyPr wrap="none" rtlCol="0">
            <a:spAutoFit/>
          </a:bodyPr>
          <a:lstStyle/>
          <a:p>
            <a:r>
              <a:rPr lang="en-US" sz="1200" dirty="0"/>
              <a:t>Node</a:t>
            </a:r>
          </a:p>
        </p:txBody>
      </p:sp>
      <p:sp>
        <p:nvSpPr>
          <p:cNvPr id="55" name="Rectangle 54">
            <a:extLst>
              <a:ext uri="{FF2B5EF4-FFF2-40B4-BE49-F238E27FC236}">
                <a16:creationId xmlns:a16="http://schemas.microsoft.com/office/drawing/2014/main" id="{3D46C812-2397-4BC5-95E9-5D7E7AED2013}"/>
              </a:ext>
            </a:extLst>
          </p:cNvPr>
          <p:cNvSpPr/>
          <p:nvPr/>
        </p:nvSpPr>
        <p:spPr>
          <a:xfrm>
            <a:off x="8270799" y="4665062"/>
            <a:ext cx="1349617" cy="4977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Persistent</a:t>
            </a:r>
            <a:br>
              <a:rPr lang="en-US" sz="1200" dirty="0">
                <a:solidFill>
                  <a:schemeClr val="tx1"/>
                </a:solidFill>
              </a:rPr>
            </a:br>
            <a:r>
              <a:rPr lang="en-US" sz="1200" dirty="0">
                <a:solidFill>
                  <a:schemeClr val="tx1"/>
                </a:solidFill>
              </a:rPr>
              <a:t>Volume Claim</a:t>
            </a:r>
          </a:p>
        </p:txBody>
      </p:sp>
      <p:grpSp>
        <p:nvGrpSpPr>
          <p:cNvPr id="59" name="Group 58">
            <a:extLst>
              <a:ext uri="{FF2B5EF4-FFF2-40B4-BE49-F238E27FC236}">
                <a16:creationId xmlns:a16="http://schemas.microsoft.com/office/drawing/2014/main" id="{AE00E6AB-8A5D-4426-8767-360DE4BD8CA2}"/>
              </a:ext>
            </a:extLst>
          </p:cNvPr>
          <p:cNvGrpSpPr/>
          <p:nvPr/>
        </p:nvGrpSpPr>
        <p:grpSpPr>
          <a:xfrm>
            <a:off x="741589" y="1780742"/>
            <a:ext cx="938896" cy="660912"/>
            <a:chOff x="741589" y="1780742"/>
            <a:chExt cx="938896" cy="660912"/>
          </a:xfrm>
        </p:grpSpPr>
        <p:sp>
          <p:nvSpPr>
            <p:cNvPr id="56" name="Rectangle 55">
              <a:extLst>
                <a:ext uri="{FF2B5EF4-FFF2-40B4-BE49-F238E27FC236}">
                  <a16:creationId xmlns:a16="http://schemas.microsoft.com/office/drawing/2014/main" id="{B9385156-17D2-4F51-8EE7-C1CD1EE5138D}"/>
                </a:ext>
              </a:extLst>
            </p:cNvPr>
            <p:cNvSpPr/>
            <p:nvPr/>
          </p:nvSpPr>
          <p:spPr>
            <a:xfrm>
              <a:off x="741589" y="1780742"/>
              <a:ext cx="934708" cy="427077"/>
            </a:xfrm>
            <a:prstGeom prst="rect">
              <a:avLst/>
            </a:prstGeom>
            <a:solidFill>
              <a:srgbClr val="F91B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Node Port</a:t>
              </a:r>
            </a:p>
          </p:txBody>
        </p:sp>
        <p:sp>
          <p:nvSpPr>
            <p:cNvPr id="57" name="Rectangle 56">
              <a:extLst>
                <a:ext uri="{FF2B5EF4-FFF2-40B4-BE49-F238E27FC236}">
                  <a16:creationId xmlns:a16="http://schemas.microsoft.com/office/drawing/2014/main" id="{FEDF8C30-73C4-4385-8BBF-618010220E5C}"/>
                </a:ext>
              </a:extLst>
            </p:cNvPr>
            <p:cNvSpPr/>
            <p:nvPr/>
          </p:nvSpPr>
          <p:spPr>
            <a:xfrm>
              <a:off x="741589" y="2215741"/>
              <a:ext cx="480542" cy="225913"/>
            </a:xfrm>
            <a:prstGeom prst="rect">
              <a:avLst/>
            </a:prstGeom>
            <a:solidFill>
              <a:srgbClr val="BF05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3xxx</a:t>
              </a:r>
            </a:p>
          </p:txBody>
        </p:sp>
        <p:sp>
          <p:nvSpPr>
            <p:cNvPr id="58" name="Rectangle 57">
              <a:extLst>
                <a:ext uri="{FF2B5EF4-FFF2-40B4-BE49-F238E27FC236}">
                  <a16:creationId xmlns:a16="http://schemas.microsoft.com/office/drawing/2014/main" id="{368FA870-0AD1-47BC-B4DD-7154500DD643}"/>
                </a:ext>
              </a:extLst>
            </p:cNvPr>
            <p:cNvSpPr/>
            <p:nvPr/>
          </p:nvSpPr>
          <p:spPr>
            <a:xfrm>
              <a:off x="1290797" y="2212703"/>
              <a:ext cx="389688" cy="225913"/>
            </a:xfrm>
            <a:prstGeom prst="rect">
              <a:avLst/>
            </a:prstGeom>
            <a:solidFill>
              <a:srgbClr val="BF05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80</a:t>
              </a:r>
            </a:p>
          </p:txBody>
        </p:sp>
      </p:grpSp>
      <p:grpSp>
        <p:nvGrpSpPr>
          <p:cNvPr id="60" name="Group 59">
            <a:extLst>
              <a:ext uri="{FF2B5EF4-FFF2-40B4-BE49-F238E27FC236}">
                <a16:creationId xmlns:a16="http://schemas.microsoft.com/office/drawing/2014/main" id="{A6D8C7ED-3283-4814-91AD-18EB99ACAB93}"/>
              </a:ext>
            </a:extLst>
          </p:cNvPr>
          <p:cNvGrpSpPr/>
          <p:nvPr/>
        </p:nvGrpSpPr>
        <p:grpSpPr>
          <a:xfrm>
            <a:off x="738230" y="4085891"/>
            <a:ext cx="934708" cy="660912"/>
            <a:chOff x="741589" y="1780742"/>
            <a:chExt cx="934708" cy="660912"/>
          </a:xfrm>
        </p:grpSpPr>
        <p:sp>
          <p:nvSpPr>
            <p:cNvPr id="61" name="Rectangle 60">
              <a:extLst>
                <a:ext uri="{FF2B5EF4-FFF2-40B4-BE49-F238E27FC236}">
                  <a16:creationId xmlns:a16="http://schemas.microsoft.com/office/drawing/2014/main" id="{1E430B68-DEE7-4B17-9E28-78397DCAA22A}"/>
                </a:ext>
              </a:extLst>
            </p:cNvPr>
            <p:cNvSpPr/>
            <p:nvPr/>
          </p:nvSpPr>
          <p:spPr>
            <a:xfrm>
              <a:off x="741589" y="1780742"/>
              <a:ext cx="934708" cy="427077"/>
            </a:xfrm>
            <a:prstGeom prst="rect">
              <a:avLst/>
            </a:prstGeom>
            <a:solidFill>
              <a:srgbClr val="F91BB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Ingress Nginx Load Balancer</a:t>
              </a:r>
            </a:p>
          </p:txBody>
        </p:sp>
        <p:sp>
          <p:nvSpPr>
            <p:cNvPr id="62" name="Rectangle 61">
              <a:extLst>
                <a:ext uri="{FF2B5EF4-FFF2-40B4-BE49-F238E27FC236}">
                  <a16:creationId xmlns:a16="http://schemas.microsoft.com/office/drawing/2014/main" id="{03233357-FFEA-4EA4-9B18-75F737B55340}"/>
                </a:ext>
              </a:extLst>
            </p:cNvPr>
            <p:cNvSpPr/>
            <p:nvPr/>
          </p:nvSpPr>
          <p:spPr>
            <a:xfrm>
              <a:off x="741589" y="2215741"/>
              <a:ext cx="480542" cy="225913"/>
            </a:xfrm>
            <a:prstGeom prst="rect">
              <a:avLst/>
            </a:prstGeom>
            <a:solidFill>
              <a:srgbClr val="BF05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80</a:t>
              </a:r>
            </a:p>
          </p:txBody>
        </p:sp>
      </p:grpSp>
      <p:cxnSp>
        <p:nvCxnSpPr>
          <p:cNvPr id="65" name="Straight Arrow Connector 64">
            <a:extLst>
              <a:ext uri="{FF2B5EF4-FFF2-40B4-BE49-F238E27FC236}">
                <a16:creationId xmlns:a16="http://schemas.microsoft.com/office/drawing/2014/main" id="{5F61C8BB-357F-42D8-BB27-E390C18BFAC0}"/>
              </a:ext>
            </a:extLst>
          </p:cNvPr>
          <p:cNvCxnSpPr/>
          <p:nvPr/>
        </p:nvCxnSpPr>
        <p:spPr>
          <a:xfrm>
            <a:off x="219808" y="2325659"/>
            <a:ext cx="518422" cy="0"/>
          </a:xfrm>
          <a:prstGeom prst="straightConnector1">
            <a:avLst/>
          </a:prstGeom>
          <a:ln w="19050">
            <a:solidFill>
              <a:srgbClr val="BF058E"/>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9C454DA-B4C1-45F6-966D-B58923AD69D1}"/>
              </a:ext>
            </a:extLst>
          </p:cNvPr>
          <p:cNvCxnSpPr/>
          <p:nvPr/>
        </p:nvCxnSpPr>
        <p:spPr>
          <a:xfrm>
            <a:off x="219808" y="4631289"/>
            <a:ext cx="518422" cy="0"/>
          </a:xfrm>
          <a:prstGeom prst="straightConnector1">
            <a:avLst/>
          </a:prstGeom>
          <a:ln w="19050">
            <a:solidFill>
              <a:srgbClr val="BF058E"/>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C2038A3-62A1-4E8D-9CAE-4CBB2E23B6D4}"/>
              </a:ext>
            </a:extLst>
          </p:cNvPr>
          <p:cNvCxnSpPr>
            <a:cxnSpLocks/>
            <a:endCxn id="48" idx="1"/>
          </p:cNvCxnSpPr>
          <p:nvPr/>
        </p:nvCxnSpPr>
        <p:spPr>
          <a:xfrm>
            <a:off x="1226430" y="4629917"/>
            <a:ext cx="913233" cy="9246"/>
          </a:xfrm>
          <a:prstGeom prst="straightConnector1">
            <a:avLst/>
          </a:prstGeom>
          <a:ln w="19050">
            <a:solidFill>
              <a:srgbClr val="BF058E"/>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3A34D1D7-58C4-49EC-B798-22477357B24B}"/>
              </a:ext>
            </a:extLst>
          </p:cNvPr>
          <p:cNvCxnSpPr>
            <a:stCxn id="56" idx="3"/>
            <a:endCxn id="10" idx="1"/>
          </p:cNvCxnSpPr>
          <p:nvPr/>
        </p:nvCxnSpPr>
        <p:spPr>
          <a:xfrm>
            <a:off x="1676297" y="1994281"/>
            <a:ext cx="3058357" cy="1019650"/>
          </a:xfrm>
          <a:prstGeom prst="bentConnector3">
            <a:avLst>
              <a:gd name="adj1" fmla="val 51150"/>
            </a:avLst>
          </a:prstGeom>
          <a:ln w="19050">
            <a:solidFill>
              <a:srgbClr val="F91BB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E97F206E-50CF-40B1-A812-24BD76487B6D}"/>
              </a:ext>
            </a:extLst>
          </p:cNvPr>
          <p:cNvCxnSpPr>
            <a:stCxn id="47" idx="3"/>
            <a:endCxn id="10" idx="1"/>
          </p:cNvCxnSpPr>
          <p:nvPr/>
        </p:nvCxnSpPr>
        <p:spPr>
          <a:xfrm flipV="1">
            <a:off x="3493678" y="3013931"/>
            <a:ext cx="1240976" cy="1093729"/>
          </a:xfrm>
          <a:prstGeom prst="bentConnector3">
            <a:avLst/>
          </a:prstGeom>
          <a:ln w="19050">
            <a:solidFill>
              <a:srgbClr val="F91BB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8E10A8A1-E0D6-4502-B461-CE8A694C89F0}"/>
              </a:ext>
            </a:extLst>
          </p:cNvPr>
          <p:cNvCxnSpPr>
            <a:endCxn id="39" idx="1"/>
          </p:cNvCxnSpPr>
          <p:nvPr/>
        </p:nvCxnSpPr>
        <p:spPr>
          <a:xfrm>
            <a:off x="3493678" y="4299429"/>
            <a:ext cx="1276142" cy="863364"/>
          </a:xfrm>
          <a:prstGeom prst="bentConnector3">
            <a:avLst/>
          </a:prstGeom>
          <a:ln w="19050">
            <a:solidFill>
              <a:srgbClr val="F91BB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4940142-8F12-40B1-9CC6-AA12E5DCDED5}"/>
              </a:ext>
            </a:extLst>
          </p:cNvPr>
          <p:cNvCxnSpPr>
            <a:stCxn id="15" idx="3"/>
            <a:endCxn id="25" idx="1"/>
          </p:cNvCxnSpPr>
          <p:nvPr/>
        </p:nvCxnSpPr>
        <p:spPr>
          <a:xfrm>
            <a:off x="6084270" y="3619310"/>
            <a:ext cx="927591" cy="0"/>
          </a:xfrm>
          <a:prstGeom prst="straightConnector1">
            <a:avLst/>
          </a:prstGeom>
          <a:ln w="19050">
            <a:solidFill>
              <a:srgbClr val="F91BB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AD1FFD5-31CC-41CD-93DD-B3881C774252}"/>
              </a:ext>
            </a:extLst>
          </p:cNvPr>
          <p:cNvCxnSpPr>
            <a:cxnSpLocks/>
            <a:endCxn id="34" idx="1"/>
          </p:cNvCxnSpPr>
          <p:nvPr/>
        </p:nvCxnSpPr>
        <p:spPr>
          <a:xfrm>
            <a:off x="8361477" y="3619310"/>
            <a:ext cx="935131" cy="0"/>
          </a:xfrm>
          <a:prstGeom prst="straightConnector1">
            <a:avLst/>
          </a:prstGeom>
          <a:ln w="19050">
            <a:solidFill>
              <a:srgbClr val="F91BB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30BB3658-CBEB-424F-B5B5-BF422E51D40F}"/>
              </a:ext>
            </a:extLst>
          </p:cNvPr>
          <p:cNvCxnSpPr>
            <a:stCxn id="43" idx="3"/>
          </p:cNvCxnSpPr>
          <p:nvPr/>
        </p:nvCxnSpPr>
        <p:spPr>
          <a:xfrm flipV="1">
            <a:off x="6119436" y="3619310"/>
            <a:ext cx="428629" cy="2148862"/>
          </a:xfrm>
          <a:prstGeom prst="bentConnector2">
            <a:avLst/>
          </a:prstGeom>
          <a:ln w="19050">
            <a:solidFill>
              <a:srgbClr val="F91BB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7E1EFA91-910C-463B-BA7C-77138C513C56}"/>
              </a:ext>
            </a:extLst>
          </p:cNvPr>
          <p:cNvCxnSpPr>
            <a:endCxn id="55" idx="0"/>
          </p:cNvCxnSpPr>
          <p:nvPr/>
        </p:nvCxnSpPr>
        <p:spPr>
          <a:xfrm rot="16200000" flipH="1">
            <a:off x="7726159" y="3445613"/>
            <a:ext cx="1764088" cy="674809"/>
          </a:xfrm>
          <a:prstGeom prst="bentConnector3">
            <a:avLst>
              <a:gd name="adj1" fmla="val 50001"/>
            </a:avLst>
          </a:prstGeom>
          <a:ln w="19050">
            <a:solidFill>
              <a:srgbClr val="F91BBF"/>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60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E961-9C1A-4C03-88CE-44654A1D1DB0}"/>
              </a:ext>
            </a:extLst>
          </p:cNvPr>
          <p:cNvSpPr txBox="1">
            <a:spLocks/>
          </p:cNvSpPr>
          <p:nvPr/>
        </p:nvSpPr>
        <p:spPr>
          <a:xfrm>
            <a:off x="378069" y="427160"/>
            <a:ext cx="4521200" cy="57785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Messaging</a:t>
            </a:r>
          </a:p>
        </p:txBody>
      </p:sp>
      <p:sp>
        <p:nvSpPr>
          <p:cNvPr id="3" name="TextBox 2">
            <a:extLst>
              <a:ext uri="{FF2B5EF4-FFF2-40B4-BE49-F238E27FC236}">
                <a16:creationId xmlns:a16="http://schemas.microsoft.com/office/drawing/2014/main" id="{304E8F39-9DBC-4E36-B563-9DE32299CA10}"/>
              </a:ext>
            </a:extLst>
          </p:cNvPr>
          <p:cNvSpPr txBox="1"/>
          <p:nvPr/>
        </p:nvSpPr>
        <p:spPr>
          <a:xfrm>
            <a:off x="756138" y="1099038"/>
            <a:ext cx="4521200" cy="4401205"/>
          </a:xfrm>
          <a:prstGeom prst="rect">
            <a:avLst/>
          </a:prstGeom>
          <a:noFill/>
        </p:spPr>
        <p:txBody>
          <a:bodyPr wrap="square" rtlCol="0">
            <a:spAutoFit/>
          </a:bodyPr>
          <a:lstStyle/>
          <a:p>
            <a:pPr algn="l" rtl="0" fontAlgn="base"/>
            <a:r>
              <a:rPr lang="en-US" sz="1400" b="1" i="0" dirty="0">
                <a:solidFill>
                  <a:srgbClr val="000000"/>
                </a:solidFill>
                <a:effectLst/>
                <a:latin typeface="Calibri" panose="020F0502020204030204" pitchFamily="34" charset="0"/>
              </a:rPr>
              <a:t>Synchronous Messaging</a:t>
            </a:r>
            <a:r>
              <a:rPr lang="en-US" sz="14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4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Request/ Response cycle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Requester will "wait" for response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Externally facing services usually  synchronous (e.g., http requests)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Services usually need to "know" about each other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Using 2 forms </a:t>
            </a:r>
          </a:p>
          <a:p>
            <a:pPr marL="628650" lvl="1" indent="-171450" fontAlgn="base">
              <a:buFont typeface="Arial" panose="020B0604020202020204" pitchFamily="34" charset="0"/>
              <a:buChar char="•"/>
            </a:pPr>
            <a:r>
              <a:rPr lang="en-US" sz="1200" b="0" i="0" dirty="0">
                <a:solidFill>
                  <a:srgbClr val="000000"/>
                </a:solidFill>
                <a:effectLst/>
                <a:latin typeface="Calibri" panose="020F0502020204030204" pitchFamily="34" charset="0"/>
              </a:rPr>
              <a:t>Http </a:t>
            </a:r>
          </a:p>
          <a:p>
            <a:pPr marL="628650" lvl="1" indent="-171450" fontAlgn="base">
              <a:buFont typeface="Arial" panose="020B0604020202020204" pitchFamily="34" charset="0"/>
              <a:buChar char="•"/>
            </a:pPr>
            <a:r>
              <a:rPr lang="en-US" sz="1200" b="0" i="0" dirty="0">
                <a:solidFill>
                  <a:srgbClr val="000000"/>
                </a:solidFill>
                <a:effectLst/>
                <a:latin typeface="Calibri" panose="020F0502020204030204" pitchFamily="34" charset="0"/>
              </a:rPr>
              <a:t>Grpc </a:t>
            </a:r>
          </a:p>
          <a:p>
            <a:pPr algn="l" rtl="0" fontAlgn="base"/>
            <a:r>
              <a:rPr lang="en-US" sz="12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2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2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endParaRPr lang="en-US" sz="1400" b="1" i="0" dirty="0">
              <a:solidFill>
                <a:srgbClr val="000000"/>
              </a:solidFill>
              <a:effectLst/>
              <a:latin typeface="Calibri" panose="020F0502020204030204" pitchFamily="34" charset="0"/>
            </a:endParaRPr>
          </a:p>
          <a:p>
            <a:pPr algn="l" rtl="0" fontAlgn="base"/>
            <a:r>
              <a:rPr lang="en-US" sz="1400" b="1" i="0" dirty="0">
                <a:solidFill>
                  <a:srgbClr val="000000"/>
                </a:solidFill>
                <a:effectLst/>
                <a:latin typeface="Calibri" panose="020F0502020204030204" pitchFamily="34" charset="0"/>
              </a:rPr>
              <a:t>Asynchronous Messaging</a:t>
            </a:r>
            <a:r>
              <a:rPr lang="en-US" sz="14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algn="l" rtl="0" fontAlgn="base"/>
            <a:r>
              <a:rPr lang="en-US" sz="14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No Request/ Response Cycle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Requester does not wait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Event model, e.g., publish – subscribe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Typically used between services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Event bus is often used (will using RabbitMQ)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Services don't need to know about each other, just the bus </a:t>
            </a:r>
          </a:p>
          <a:p>
            <a:endParaRPr lang="en-US" dirty="0"/>
          </a:p>
        </p:txBody>
      </p:sp>
      <p:sp>
        <p:nvSpPr>
          <p:cNvPr id="4" name="TextBox 3">
            <a:extLst>
              <a:ext uri="{FF2B5EF4-FFF2-40B4-BE49-F238E27FC236}">
                <a16:creationId xmlns:a16="http://schemas.microsoft.com/office/drawing/2014/main" id="{0D874192-8B0D-4C82-9783-F4CD196D0A5B}"/>
              </a:ext>
            </a:extLst>
          </p:cNvPr>
          <p:cNvSpPr txBox="1"/>
          <p:nvPr/>
        </p:nvSpPr>
        <p:spPr>
          <a:xfrm>
            <a:off x="5212977" y="1005010"/>
            <a:ext cx="6700600" cy="2154436"/>
          </a:xfrm>
          <a:prstGeom prst="rect">
            <a:avLst/>
          </a:prstGeom>
          <a:noFill/>
        </p:spPr>
        <p:txBody>
          <a:bodyPr wrap="square" rtlCol="0">
            <a:spAutoFit/>
          </a:bodyPr>
          <a:lstStyle/>
          <a:p>
            <a:pPr algn="l" rtl="0" fontAlgn="base"/>
            <a:r>
              <a:rPr lang="en-US" sz="1400" b="1" i="0" dirty="0">
                <a:solidFill>
                  <a:srgbClr val="000000"/>
                </a:solidFill>
                <a:effectLst/>
                <a:latin typeface="Calibri" panose="020F0502020204030204" pitchFamily="34" charset="0"/>
              </a:rPr>
              <a:t>What if we mark http actions as Async?</a:t>
            </a:r>
            <a:r>
              <a:rPr lang="en-US" sz="1400" b="0" i="0" dirty="0">
                <a:solidFill>
                  <a:srgbClr val="000000"/>
                </a:solidFill>
                <a:effectLst/>
                <a:latin typeface="Calibri" panose="020F0502020204030204" pitchFamily="34" charset="0"/>
              </a:rPr>
              <a:t> </a:t>
            </a: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Calibri" panose="020F0502020204030204" pitchFamily="34" charset="0"/>
            </a:endParaRP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From  a messaging perspective this method is still synchronous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The client still must wait for a response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Async (the C# language) means that the action will not wait for a long running operation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It will hand back it's thread to the thread pool, where it can be reused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When the operation finishes it will re-acquire a thread and complete, (and respond back to the requestor) </a:t>
            </a:r>
          </a:p>
          <a:p>
            <a:pPr marL="171450" indent="-171450" algn="l" rtl="0" fontAlgn="base">
              <a:buFont typeface="Arial" panose="020B0604020202020204" pitchFamily="34" charset="0"/>
              <a:buChar char="•"/>
            </a:pPr>
            <a:r>
              <a:rPr lang="en-US" sz="1200" b="0" i="0" dirty="0">
                <a:solidFill>
                  <a:srgbClr val="000000"/>
                </a:solidFill>
                <a:effectLst/>
                <a:latin typeface="Calibri" panose="020F0502020204030204" pitchFamily="34" charset="0"/>
              </a:rPr>
              <a:t>So Async is about thread exhaustion – the requestor still has to wait (the call is synchronous) </a:t>
            </a:r>
          </a:p>
          <a:p>
            <a:endParaRPr lang="en-US" dirty="0"/>
          </a:p>
        </p:txBody>
      </p:sp>
    </p:spTree>
    <p:extLst>
      <p:ext uri="{BB962C8B-B14F-4D97-AF65-F5344CB8AC3E}">
        <p14:creationId xmlns:p14="http://schemas.microsoft.com/office/powerpoint/2010/main" val="572724482"/>
      </p:ext>
    </p:extLst>
  </p:cSld>
  <p:clrMapOvr>
    <a:masterClrMapping/>
  </p:clrMapOvr>
</p:sld>
</file>

<file path=ppt/theme/theme1.xml><?xml version="1.0" encoding="utf-8"?>
<a:theme xmlns:a="http://schemas.openxmlformats.org/drawingml/2006/main" name="AccentBoxVTI">
  <a:themeElements>
    <a:clrScheme name="AnalogousFromDarkSeed_2SEEDS">
      <a:dk1>
        <a:srgbClr val="000000"/>
      </a:dk1>
      <a:lt1>
        <a:srgbClr val="FFFFFF"/>
      </a:lt1>
      <a:dk2>
        <a:srgbClr val="1F1833"/>
      </a:dk2>
      <a:lt2>
        <a:srgbClr val="F3F3F0"/>
      </a:lt2>
      <a:accent1>
        <a:srgbClr val="4C21D7"/>
      </a:accent1>
      <a:accent2>
        <a:srgbClr val="294BE7"/>
      </a:accent2>
      <a:accent3>
        <a:srgbClr val="A529E7"/>
      </a:accent3>
      <a:accent4>
        <a:srgbClr val="D53017"/>
      </a:accent4>
      <a:accent5>
        <a:srgbClr val="E79129"/>
      </a:accent5>
      <a:accent6>
        <a:srgbClr val="B8B214"/>
      </a:accent6>
      <a:hlink>
        <a:srgbClr val="BF3F61"/>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1677</TotalTime>
  <Words>879</Words>
  <Application>Microsoft Office PowerPoint</Application>
  <PresentationFormat>Widescreen</PresentationFormat>
  <Paragraphs>233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Neue Haas Grotesk Text Pro</vt:lpstr>
      <vt:lpstr>AccentBoxVTI</vt:lpstr>
      <vt:lpstr>Microservices</vt:lpstr>
      <vt:lpstr>.NET Microservices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Siva Alamalakala</dc:creator>
  <cp:lastModifiedBy>Siva Alamalakala</cp:lastModifiedBy>
  <cp:revision>193</cp:revision>
  <dcterms:created xsi:type="dcterms:W3CDTF">2021-12-17T08:50:19Z</dcterms:created>
  <dcterms:modified xsi:type="dcterms:W3CDTF">2021-12-30T09:43:08Z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6970c53-fc97-4c45-87e9-80615808800c_Enabled">
    <vt:lpwstr>true</vt:lpwstr>
  </property>
  <property fmtid="{D5CDD505-2E9C-101B-9397-08002B2CF9AE}" pid="3" name="MSIP_Label_36970c53-fc97-4c45-87e9-80615808800c_SetDate">
    <vt:lpwstr>2021-12-30T09:43:08Z</vt:lpwstr>
  </property>
  <property fmtid="{D5CDD505-2E9C-101B-9397-08002B2CF9AE}" pid="4" name="MSIP_Label_36970c53-fc97-4c45-87e9-80615808800c_Method">
    <vt:lpwstr>Standard</vt:lpwstr>
  </property>
  <property fmtid="{D5CDD505-2E9C-101B-9397-08002B2CF9AE}" pid="5" name="MSIP_Label_36970c53-fc97-4c45-87e9-80615808800c_Name">
    <vt:lpwstr>Sensitive</vt:lpwstr>
  </property>
  <property fmtid="{D5CDD505-2E9C-101B-9397-08002B2CF9AE}" pid="6" name="MSIP_Label_36970c53-fc97-4c45-87e9-80615808800c_SiteId">
    <vt:lpwstr>2c94bed6-d675-4d3d-a53b-7b461fd6acc2</vt:lpwstr>
  </property>
  <property fmtid="{D5CDD505-2E9C-101B-9397-08002B2CF9AE}" pid="7" name="MSIP_Label_36970c53-fc97-4c45-87e9-80615808800c_ActionId">
    <vt:lpwstr>1aca871a-f098-4bd4-9b79-17331922e511</vt:lpwstr>
  </property>
  <property fmtid="{D5CDD505-2E9C-101B-9397-08002B2CF9AE}" pid="8" name="MSIP_Label_36970c53-fc97-4c45-87e9-80615808800c_ContentBits">
    <vt:lpwstr>3</vt:lpwstr>
  </property>
</Properties>
</file>