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6" roundtripDataSignature="AMtx7mismaPSRWL+RUOjmq69Ck4jy5vE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9AC78DF-932F-4B7B-85F4-8E72A9DD20D5}">
  <a:tblStyle styleId="{C9AC78DF-932F-4B7B-85F4-8E72A9DD20D5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2A0E1A07-F294-4767-B78A-2B2FDEA22CC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6ed483cb7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4" name="Google Shape;94;g226ed483cb7_0_2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4da5e6606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4da5e660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5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524000" y="2519127"/>
            <a:ext cx="9144000" cy="18197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11111"/>
              <a:buFont typeface="Calibri"/>
              <a:buNone/>
            </a:pPr>
            <a:r>
              <a:rPr lang="en-IN">
                <a:solidFill>
                  <a:schemeClr val="dk1"/>
                </a:solidFill>
              </a:rPr>
              <a:t>ABFRL Brands-Login/Sign-up Flow</a:t>
            </a:r>
            <a:br>
              <a:rPr lang="en-IN">
                <a:solidFill>
                  <a:schemeClr val="dk1"/>
                </a:solidFill>
              </a:rPr>
            </a:br>
            <a:r>
              <a:rPr lang="en-IN">
                <a:solidFill>
                  <a:schemeClr val="dk1"/>
                </a:solidFill>
              </a:rPr>
              <a:t>iOS/Android Tagging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524000" y="4487611"/>
            <a:ext cx="9144000" cy="1098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IN"/>
              <a:t> 11th October 2023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descr="Graphical user interface, application&#10;&#10;Description automatically generated"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70029" y="-232610"/>
            <a:ext cx="3251941" cy="325194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>
            <p:ph idx="11" type="ftr"/>
          </p:nvPr>
        </p:nvSpPr>
        <p:spPr>
          <a:xfrm>
            <a:off x="0" y="6356351"/>
            <a:ext cx="12192000" cy="50165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IN">
                <a:solidFill>
                  <a:schemeClr val="dk1"/>
                </a:solidFill>
              </a:rPr>
              <a:t>Team Implementation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1" name="Google Shape;161;p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340525"/>
                <a:gridCol w="1464825"/>
                <a:gridCol w="6391925"/>
                <a:gridCol w="29829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All CTAs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channel: “&lt;android/ios&gt;|login/sign up”,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“login/sign up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loginStatus </a:t>
                      </a:r>
                      <a:r>
                        <a:rPr lang="en-IN" sz="18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Cta name will have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1. get otp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2. allen solly icon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3. close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4. van Heusen icon, etc.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/>
        </p:nvSpPr>
        <p:spPr>
          <a:xfrm>
            <a:off x="675861" y="279821"/>
            <a:ext cx="3747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enter otp</a:t>
            </a:r>
            <a:endParaRPr/>
          </a:p>
        </p:txBody>
      </p:sp>
      <p:sp>
        <p:nvSpPr>
          <p:cNvPr id="167" name="Google Shape;167;p10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0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87" y="990264"/>
            <a:ext cx="5838825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" name="Google Shape;174;p1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656075"/>
                <a:gridCol w="1666250"/>
                <a:gridCol w="6126475"/>
                <a:gridCol w="27432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Enter OTP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“enter otp page",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"&lt;android/ios&gt;|login/sign up",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“enter otp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android/ios</a:t>
                      </a:r>
                      <a:r>
                        <a:rPr lang="en-IN" sz="1600" u="none" cap="none" strike="noStrike"/>
                        <a:t>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ACPCore.trackState(“</a:t>
                      </a:r>
                      <a:r>
                        <a:rPr lang="en-IN" sz="1600" u="none" cap="none" strike="noStrike"/>
                        <a:t>enter otp page</a:t>
                      </a: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/>
          <p:nvPr/>
        </p:nvSpPr>
        <p:spPr>
          <a:xfrm>
            <a:off x="675861" y="279821"/>
            <a:ext cx="3747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multiple CTAs</a:t>
            </a:r>
            <a:endParaRPr/>
          </a:p>
        </p:txBody>
      </p:sp>
      <p:sp>
        <p:nvSpPr>
          <p:cNvPr id="180" name="Google Shape;180;p12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87" y="990264"/>
            <a:ext cx="5838825" cy="50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2"/>
          <p:cNvSpPr/>
          <p:nvPr/>
        </p:nvSpPr>
        <p:spPr>
          <a:xfrm>
            <a:off x="4108174" y="4091610"/>
            <a:ext cx="4018395" cy="871329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086801" y="5211717"/>
            <a:ext cx="4018395" cy="656019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2"/>
          <p:cNvSpPr/>
          <p:nvPr/>
        </p:nvSpPr>
        <p:spPr>
          <a:xfrm>
            <a:off x="5473521" y="1918953"/>
            <a:ext cx="1094704" cy="33485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/>
          <p:nvPr/>
        </p:nvSpPr>
        <p:spPr>
          <a:xfrm>
            <a:off x="8389398" y="1272362"/>
            <a:ext cx="452990" cy="33485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13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340525"/>
                <a:gridCol w="1464825"/>
                <a:gridCol w="6391925"/>
                <a:gridCol w="29829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All CTAs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"&lt;android/ios&gt;|login/sign up",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“enter otp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android/ios</a:t>
                      </a:r>
                      <a:r>
                        <a:rPr lang="en-IN" sz="1600" u="none" cap="none" strike="noStrike"/>
                        <a:t>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birth&gt;”,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loginMethod: “login with otp”,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Additional parameters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&amp;&amp;events: “&lt;event45/event46&gt;”, </a:t>
                      </a:r>
                      <a:r>
                        <a:rPr b="0" lang="en-IN" sz="1600" u="none" cap="none" strike="noStrike"/>
                        <a:t>// In case when on click of verify the </a:t>
                      </a:r>
                      <a:r>
                        <a:rPr b="1" lang="en-IN" sz="1600" u="none" cap="none" strike="noStrike"/>
                        <a:t>user has successfully logged-in pass event45,</a:t>
                      </a:r>
                      <a:br>
                        <a:rPr b="1" lang="en-IN" sz="1600" u="none" cap="none" strike="noStrike"/>
                      </a:br>
                      <a:r>
                        <a:rPr b="0" lang="en-IN" sz="1600" u="none" cap="none" strike="noStrike"/>
                        <a:t>In case when on click of verify the </a:t>
                      </a:r>
                      <a:r>
                        <a:rPr b="1" lang="en-IN" sz="1600" u="none" cap="none" strike="noStrike"/>
                        <a:t>user has not successfully logged-in</a:t>
                      </a:r>
                      <a:r>
                        <a:rPr b="0" lang="en-IN" sz="1600" u="none" cap="none" strike="noStrike"/>
                        <a:t> </a:t>
                      </a:r>
                      <a:r>
                        <a:rPr b="1" lang="en-IN" sz="1600" u="none" cap="none" strike="noStrike"/>
                        <a:t>pass event46</a:t>
                      </a:r>
                      <a:br>
                        <a:rPr b="0" lang="en-IN" sz="1600" u="none" cap="none" strike="noStrike"/>
                      </a:br>
                      <a:r>
                        <a:rPr b="0" lang="en-IN" sz="1600" u="none" cap="none" strike="noStrike"/>
                        <a:t>error : “&lt; error &gt;” </a:t>
                      </a:r>
                      <a:r>
                        <a:rPr b="1" lang="en-IN" sz="1600" u="none" cap="none" strike="noStrike"/>
                        <a:t>// error to be passed only in case of login failure ( incorrect otp will not be counted as error only UI or Backend error).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loginStatus </a:t>
                      </a:r>
                      <a:r>
                        <a:rPr lang="en-IN" sz="18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Cta name will have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1. verify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2. change mobile number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3. resend otp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3. allen solly icon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4. van Heusen icon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5. close, etc.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800" u="none" cap="none" strike="noStrike"/>
                      </a:b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/>
        </p:nvSpPr>
        <p:spPr>
          <a:xfrm>
            <a:off x="675861" y="279821"/>
            <a:ext cx="37470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incorrect entered otp</a:t>
            </a:r>
            <a:endParaRPr/>
          </a:p>
        </p:txBody>
      </p:sp>
      <p:sp>
        <p:nvSpPr>
          <p:cNvPr id="197" name="Google Shape;197;p14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4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14"/>
          <p:cNvPicPr preferRelativeResize="0"/>
          <p:nvPr/>
        </p:nvPicPr>
        <p:blipFill rotWithShape="1">
          <a:blip r:embed="rId3">
            <a:alphaModFix/>
          </a:blip>
          <a:srcRect b="19248" l="31479" r="30916" t="19530"/>
          <a:stretch/>
        </p:blipFill>
        <p:spPr>
          <a:xfrm>
            <a:off x="3837904" y="1339402"/>
            <a:ext cx="4584879" cy="419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1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656075"/>
                <a:gridCol w="1666250"/>
                <a:gridCol w="6126475"/>
                <a:gridCol w="27432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Incorrect OTP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“incorrect otp page",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"&lt;android/ios&gt;|login/sign up",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“incorrect otp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android/ios</a:t>
                      </a:r>
                      <a:r>
                        <a:rPr lang="en-IN" sz="1600" u="none" cap="none" strike="noStrike"/>
                        <a:t>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ACPCore.trackState(“</a:t>
                      </a:r>
                      <a:r>
                        <a:rPr lang="en-IN" sz="1600" u="none" cap="none" strike="noStrike"/>
                        <a:t>incorrect otp page</a:t>
                      </a: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"/>
          <p:cNvSpPr txBox="1"/>
          <p:nvPr/>
        </p:nvSpPr>
        <p:spPr>
          <a:xfrm>
            <a:off x="675861" y="279821"/>
            <a:ext cx="37470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user registration page</a:t>
            </a:r>
            <a:endParaRPr/>
          </a:p>
        </p:txBody>
      </p:sp>
      <p:sp>
        <p:nvSpPr>
          <p:cNvPr id="210" name="Google Shape;210;p16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6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264" y="1110818"/>
            <a:ext cx="4864376" cy="557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Google Shape;217;p1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656075"/>
                <a:gridCol w="1666250"/>
                <a:gridCol w="6126475"/>
                <a:gridCol w="27432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Incorrect OTP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“user registration page",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"&lt;android/ios&gt;|login/sign up",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“user registration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android/ios</a:t>
                      </a:r>
                      <a:r>
                        <a:rPr lang="en-IN" sz="1600" u="none" cap="none" strike="noStrike"/>
                        <a:t>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ACPCore.trackState(“</a:t>
                      </a:r>
                      <a:r>
                        <a:rPr lang="en-IN" sz="1600" u="none" cap="none" strike="noStrike"/>
                        <a:t>user registration page</a:t>
                      </a: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"/>
          <p:cNvSpPr txBox="1"/>
          <p:nvPr/>
        </p:nvSpPr>
        <p:spPr>
          <a:xfrm>
            <a:off x="675861" y="279821"/>
            <a:ext cx="3747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multiple CTAs</a:t>
            </a:r>
            <a:endParaRPr/>
          </a:p>
        </p:txBody>
      </p:sp>
      <p:sp>
        <p:nvSpPr>
          <p:cNvPr id="223" name="Google Shape;223;p18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8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263" y="1157486"/>
            <a:ext cx="4864376" cy="5573093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8"/>
          <p:cNvSpPr/>
          <p:nvPr/>
        </p:nvSpPr>
        <p:spPr>
          <a:xfrm>
            <a:off x="4415254" y="5311517"/>
            <a:ext cx="4018395" cy="1266662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18"/>
          <p:cNvSpPr/>
          <p:nvPr/>
        </p:nvSpPr>
        <p:spPr>
          <a:xfrm>
            <a:off x="8309499" y="1247023"/>
            <a:ext cx="374204" cy="45749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6ed483cb7_0_234"/>
          <p:cNvSpPr txBox="1"/>
          <p:nvPr/>
        </p:nvSpPr>
        <p:spPr>
          <a:xfrm>
            <a:off x="4246934" y="83976"/>
            <a:ext cx="429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Guidelines to Implement Tagging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26ed483cb7_0_234"/>
          <p:cNvSpPr txBox="1"/>
          <p:nvPr/>
        </p:nvSpPr>
        <p:spPr>
          <a:xfrm>
            <a:off x="-34295" y="1099598"/>
            <a:ext cx="122262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Adobe Launch SDK should be installed before the custom tagging.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 and paste the </a:t>
            </a:r>
            <a:r>
              <a:rPr b="1"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 of contextData</a:t>
            </a: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it is without changing the Camel Casing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Data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should be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along with calling the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State and Track Action functions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&lt;&gt; 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indicates dynamic value to be captured and passed.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Icid will be added to the next page’s URL where user lands after clicking any content of current page.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will be performed by </a:t>
            </a:r>
            <a:r>
              <a:rPr lang="en-I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Implementation Team</a:t>
            </a: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after ABFRL QA team will give the confirmation/sign off for the testing done by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UAT should be done first in staging and then in production post production UAT adobe’s codes are pushed to live.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I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Customer ID, pass the value only when available else pass it as blank.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2" name="Google Shape;232;p1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340525"/>
                <a:gridCol w="1464825"/>
                <a:gridCol w="6391925"/>
                <a:gridCol w="29829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All CTAs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"&lt;android/ios&gt;|login/sign up",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“user registration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android/ios</a:t>
                      </a:r>
                      <a:r>
                        <a:rPr lang="en-IN" sz="1600" u="none" cap="none" strike="noStrike"/>
                        <a:t>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birth&gt;”,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Additional parameters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&amp;&amp;events: “&lt;event47/event48&gt;”, </a:t>
                      </a:r>
                      <a:r>
                        <a:rPr b="0" lang="en-IN" sz="1600" u="none" cap="none" strike="noStrike"/>
                        <a:t>//In case when on click of save </a:t>
                      </a:r>
                      <a:r>
                        <a:rPr b="1" lang="en-IN" sz="1600" u="none" cap="none" strike="noStrike"/>
                        <a:t>the user has successfully registered, pass event47</a:t>
                      </a:r>
                      <a:r>
                        <a:rPr b="0" lang="en-IN" sz="1600" u="none" cap="none" strike="noStrike"/>
                        <a:t>.</a:t>
                      </a:r>
                      <a:br>
                        <a:rPr b="0" lang="en-IN" sz="1600" u="none" cap="none" strike="noStrike"/>
                      </a:br>
                      <a:r>
                        <a:rPr b="0" lang="en-IN" sz="1600" u="none" cap="none" strike="noStrike"/>
                        <a:t>In case when on click of save </a:t>
                      </a:r>
                      <a:r>
                        <a:rPr b="1" lang="en-IN" sz="1600" u="none" cap="none" strike="noStrike"/>
                        <a:t>the user has not successfully registered, pass event48</a:t>
                      </a:r>
                      <a:br>
                        <a:rPr b="1" lang="en-IN" sz="1600" u="none" cap="none" strike="noStrike"/>
                      </a:br>
                      <a:r>
                        <a:rPr b="0" lang="en-IN" sz="1600" u="none" cap="none" strike="noStrike"/>
                        <a:t>error : “&lt; error &gt;” </a:t>
                      </a:r>
                      <a:r>
                        <a:rPr b="1" lang="en-IN" sz="1600" u="none" cap="none" strike="noStrike"/>
                        <a:t>// error to be passed only in case of login failure ( incorrect otp will not be counted as error only UI or Backend error).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loginStatus </a:t>
                      </a:r>
                      <a:r>
                        <a:rPr lang="en-IN" sz="18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Cta name will have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1. save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2. allen solly icon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3. van Heusen icon, etc.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800" u="none" cap="none" strike="noStrike"/>
                      </a:b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0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"/>
          <p:cNvSpPr txBox="1"/>
          <p:nvPr>
            <p:ph type="title"/>
          </p:nvPr>
        </p:nvSpPr>
        <p:spPr>
          <a:xfrm>
            <a:off x="753925" y="1321056"/>
            <a:ext cx="10684151" cy="1991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IN" sz="5200">
                <a:solidFill>
                  <a:schemeClr val="dk2"/>
                </a:solidFill>
              </a:rPr>
              <a:t>Cart Checkout</a:t>
            </a:r>
            <a:r>
              <a:rPr lang="en-IN" sz="5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Login/Sign Up Flow</a:t>
            </a:r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7867135" y="0"/>
            <a:ext cx="4324865" cy="2641149"/>
            <a:chOff x="6867015" y="-1"/>
            <a:chExt cx="5324985" cy="3251912"/>
          </a:xfrm>
        </p:grpSpPr>
        <p:sp>
          <p:nvSpPr>
            <p:cNvPr id="241" name="Google Shape;241;p20"/>
            <p:cNvSpPr/>
            <p:nvPr/>
          </p:nvSpPr>
          <p:spPr>
            <a:xfrm>
              <a:off x="6867015" y="-1"/>
              <a:ext cx="5324985" cy="3251912"/>
            </a:xfrm>
            <a:custGeom>
              <a:rect b="b" l="l" r="r" t="t"/>
              <a:pathLst>
                <a:path extrusionOk="0" h="3251912" w="5324985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6916467" y="-1"/>
              <a:ext cx="5275533" cy="2980757"/>
            </a:xfrm>
            <a:custGeom>
              <a:rect b="b" l="l" r="r" t="t"/>
              <a:pathLst>
                <a:path extrusionOk="0" h="2980757" w="5275533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5" name="Google Shape;245;p20"/>
          <p:cNvGrpSpPr/>
          <p:nvPr/>
        </p:nvGrpSpPr>
        <p:grpSpPr>
          <a:xfrm rot="-54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246" name="Google Shape;246;p20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/>
        </p:nvSpPr>
        <p:spPr>
          <a:xfrm>
            <a:off x="675861" y="279821"/>
            <a:ext cx="37470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login/sign up via cart checkout</a:t>
            </a:r>
            <a:endParaRPr/>
          </a:p>
        </p:txBody>
      </p:sp>
      <p:pic>
        <p:nvPicPr>
          <p:cNvPr id="255" name="Google Shape;25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97406" y="902388"/>
            <a:ext cx="2671683" cy="52640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" name="Google Shape;260;p2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859275"/>
                <a:gridCol w="1767850"/>
                <a:gridCol w="613802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Login/Sign 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“login/sign up page",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parentPage: “checkout page", 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"&lt;android/ios&gt;|checkout",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“login/sign up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android/ios</a:t>
                      </a:r>
                      <a:r>
                        <a:rPr lang="en-IN" sz="1600" u="none" cap="none" strike="noStrike"/>
                        <a:t>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ACPCore.trackState(“</a:t>
                      </a:r>
                      <a:r>
                        <a:rPr lang="en-IN" sz="1600" u="none" cap="none" strike="noStrike"/>
                        <a:t>login/sign up page</a:t>
                      </a: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", contextData);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/>
        </p:nvSpPr>
        <p:spPr>
          <a:xfrm>
            <a:off x="669108" y="456699"/>
            <a:ext cx="4003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multiple CTA’s</a:t>
            </a:r>
            <a:endParaRPr/>
          </a:p>
        </p:txBody>
      </p:sp>
      <p:pic>
        <p:nvPicPr>
          <p:cNvPr id="266" name="Google Shape;26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158" y="918364"/>
            <a:ext cx="2671683" cy="5264088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3"/>
          <p:cNvSpPr/>
          <p:nvPr/>
        </p:nvSpPr>
        <p:spPr>
          <a:xfrm>
            <a:off x="5001295" y="4892972"/>
            <a:ext cx="2180740" cy="495774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6995603" y="3302521"/>
            <a:ext cx="285565" cy="284058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3"/>
          <p:cNvSpPr/>
          <p:nvPr/>
        </p:nvSpPr>
        <p:spPr>
          <a:xfrm>
            <a:off x="4814862" y="5531690"/>
            <a:ext cx="2466305" cy="495774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5001295" y="4502141"/>
            <a:ext cx="1763489" cy="318434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5" name="Google Shape;275;p2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340525"/>
                <a:gridCol w="1464825"/>
                <a:gridCol w="6391925"/>
                <a:gridCol w="29829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All CTAs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"&lt;android/ios&gt;|checkout",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linkPageName: “login/sign up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android/ios</a:t>
                      </a:r>
                      <a:r>
                        <a:rPr lang="en-IN" sz="1600" u="none" cap="none" strike="noStrike"/>
                        <a:t>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loginStatus </a:t>
                      </a:r>
                      <a:r>
                        <a:rPr lang="en-IN" sz="18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Cta name will have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1. get otp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2. allen solly icon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3. van Heusen icon, etc.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5"/>
          <p:cNvSpPr txBox="1"/>
          <p:nvPr/>
        </p:nvSpPr>
        <p:spPr>
          <a:xfrm>
            <a:off x="675861" y="279821"/>
            <a:ext cx="3747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enter otp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5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3" name="Google Shape;28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87" y="990264"/>
            <a:ext cx="5838825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8" name="Google Shape;288;p26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656075"/>
                <a:gridCol w="1666250"/>
                <a:gridCol w="6126475"/>
                <a:gridCol w="27432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Enter OTP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“enter otp page",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"&lt;android/ios&gt;|checkout",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“enter otp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android/ios</a:t>
                      </a:r>
                      <a:r>
                        <a:rPr lang="en-IN" sz="1600" u="none" cap="none" strike="noStrike"/>
                        <a:t>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ACPCore.trackState(“</a:t>
                      </a:r>
                      <a:r>
                        <a:rPr lang="en-IN" sz="1600" u="none" cap="none" strike="noStrike"/>
                        <a:t>enter otp page</a:t>
                      </a: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7"/>
          <p:cNvSpPr txBox="1"/>
          <p:nvPr/>
        </p:nvSpPr>
        <p:spPr>
          <a:xfrm>
            <a:off x="675861" y="279821"/>
            <a:ext cx="3747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multiple CTAs</a:t>
            </a:r>
            <a:endParaRPr/>
          </a:p>
        </p:txBody>
      </p:sp>
      <p:sp>
        <p:nvSpPr>
          <p:cNvPr id="294" name="Google Shape;294;p27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7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6" name="Google Shape;29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87" y="990264"/>
            <a:ext cx="5838825" cy="50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7"/>
          <p:cNvSpPr/>
          <p:nvPr/>
        </p:nvSpPr>
        <p:spPr>
          <a:xfrm>
            <a:off x="4108174" y="4091610"/>
            <a:ext cx="4018395" cy="871329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7"/>
          <p:cNvSpPr/>
          <p:nvPr/>
        </p:nvSpPr>
        <p:spPr>
          <a:xfrm>
            <a:off x="4086801" y="5211717"/>
            <a:ext cx="4018395" cy="656019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7"/>
          <p:cNvSpPr/>
          <p:nvPr/>
        </p:nvSpPr>
        <p:spPr>
          <a:xfrm>
            <a:off x="5473521" y="1918953"/>
            <a:ext cx="1094704" cy="33485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7"/>
          <p:cNvSpPr/>
          <p:nvPr/>
        </p:nvSpPr>
        <p:spPr>
          <a:xfrm>
            <a:off x="8416030" y="1290118"/>
            <a:ext cx="390847" cy="33485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5" name="Google Shape;305;p28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340525"/>
                <a:gridCol w="1464825"/>
                <a:gridCol w="6391925"/>
                <a:gridCol w="29829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All CTAs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"&lt;android/ios&gt;|checkout",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linkPageName: “enter otp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android/ios</a:t>
                      </a:r>
                      <a:r>
                        <a:rPr lang="en-IN" sz="1600" u="none" cap="none" strike="noStrike"/>
                        <a:t>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birth&gt;”,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loginMethod: “login with otp”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Additional parameters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&amp;&amp;events: “&lt;event45/event46&gt;”, </a:t>
                      </a:r>
                      <a:r>
                        <a:rPr b="0" lang="en-IN" sz="1600" u="none" cap="none" strike="noStrike"/>
                        <a:t>// In case when on click of verify the </a:t>
                      </a:r>
                      <a:r>
                        <a:rPr b="1" lang="en-IN" sz="1600" u="none" cap="none" strike="noStrike"/>
                        <a:t>user has successfully logged-in pass event45,</a:t>
                      </a:r>
                      <a:br>
                        <a:rPr b="1" lang="en-IN" sz="1600" u="none" cap="none" strike="noStrike"/>
                      </a:br>
                      <a:r>
                        <a:rPr b="0" lang="en-IN" sz="1600" u="none" cap="none" strike="noStrike"/>
                        <a:t>In case when on click of verify the </a:t>
                      </a:r>
                      <a:r>
                        <a:rPr b="1" lang="en-IN" sz="1600" u="none" cap="none" strike="noStrike"/>
                        <a:t>user has not successfully logged-in</a:t>
                      </a:r>
                      <a:r>
                        <a:rPr b="0" lang="en-IN" sz="1600" u="none" cap="none" strike="noStrike"/>
                        <a:t> </a:t>
                      </a:r>
                      <a:r>
                        <a:rPr b="1" lang="en-IN" sz="1600" u="none" cap="none" strike="noStrike"/>
                        <a:t>pass event46</a:t>
                      </a:r>
                      <a:br>
                        <a:rPr b="0" lang="en-IN" sz="1600" u="none" cap="none" strike="noStrike"/>
                      </a:br>
                      <a:r>
                        <a:rPr b="0" lang="en-IN" sz="1600" u="none" cap="none" strike="noStrike"/>
                        <a:t>error : “&lt; error &gt;” </a:t>
                      </a:r>
                      <a:r>
                        <a:rPr b="1" lang="en-IN" sz="1600" u="none" cap="none" strike="noStrike"/>
                        <a:t>// error to be passed only in case of login failure ( incorrect otp will not be counted as error only UI or Backend error).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loginStatus </a:t>
                      </a:r>
                      <a:r>
                        <a:rPr lang="en-IN" sz="18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Cta name will have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1. verify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2. change mobile number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3. resend otp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3. allen solly icon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4. van Heusen icon, etc.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800" u="none" cap="none" strike="noStrike"/>
                      </a:b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da5e6606d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IN">
                <a:highlight>
                  <a:srgbClr val="FFFF00"/>
                </a:highlight>
              </a:rPr>
              <a:t>Super App Brands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03" name="Google Shape;103;g24da5e6606d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IN" sz="1800"/>
              <a:t>Since Super App contains multiple cross-brands journey, therefore w.r.t to tracking the brand/product brand currently included( PFB the table with the expected value to be passed in the context data)</a:t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/>
          </a:p>
        </p:txBody>
      </p:sp>
      <p:graphicFrame>
        <p:nvGraphicFramePr>
          <p:cNvPr id="104" name="Google Shape;104;g24da5e6606d_0_0"/>
          <p:cNvGraphicFramePr/>
          <p:nvPr/>
        </p:nvGraphicFramePr>
        <p:xfrm>
          <a:off x="952500" y="247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{C9AC78DF-932F-4B7B-85F4-8E72A9DD20D5}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Brand/Product Brand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Datalayer Value</a:t>
                      </a:r>
                      <a:endParaRPr b="1"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Van Huesen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vh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Peter England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Allen Solly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as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Louis Phillipe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lp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Reebok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reebok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American Eagle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aeo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Forever 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f21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Simon Carter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sc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9"/>
          <p:cNvSpPr txBox="1"/>
          <p:nvPr/>
        </p:nvSpPr>
        <p:spPr>
          <a:xfrm>
            <a:off x="675861" y="279821"/>
            <a:ext cx="37470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incorrect entered otp</a:t>
            </a:r>
            <a:endParaRPr/>
          </a:p>
        </p:txBody>
      </p:sp>
      <p:sp>
        <p:nvSpPr>
          <p:cNvPr id="311" name="Google Shape;311;p29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9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29"/>
          <p:cNvPicPr preferRelativeResize="0"/>
          <p:nvPr/>
        </p:nvPicPr>
        <p:blipFill rotWithShape="1">
          <a:blip r:embed="rId3">
            <a:alphaModFix/>
          </a:blip>
          <a:srcRect b="19248" l="31479" r="30916" t="19530"/>
          <a:stretch/>
        </p:blipFill>
        <p:spPr>
          <a:xfrm>
            <a:off x="3837904" y="1339402"/>
            <a:ext cx="4584879" cy="419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8" name="Google Shape;318;p30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656075"/>
                <a:gridCol w="1666250"/>
                <a:gridCol w="6126475"/>
                <a:gridCol w="27432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Incorrect OTP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load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“incorrect otp page",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"&lt;android/ios&gt;|checkout",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“incorrect otp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android/ios</a:t>
                      </a:r>
                      <a:r>
                        <a:rPr lang="en-IN" sz="1600" u="none" cap="none" strike="noStrike"/>
                        <a:t>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ACPCore.trackState(“</a:t>
                      </a:r>
                      <a:r>
                        <a:rPr lang="en-IN" sz="1600" u="none" cap="none" strike="noStrike"/>
                        <a:t>incorrect otp page</a:t>
                      </a: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1"/>
          <p:cNvSpPr txBox="1"/>
          <p:nvPr/>
        </p:nvSpPr>
        <p:spPr>
          <a:xfrm>
            <a:off x="675861" y="279821"/>
            <a:ext cx="37470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user registration page</a:t>
            </a: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1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6" name="Google Shape;32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264" y="1110818"/>
            <a:ext cx="4864376" cy="557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1" name="Google Shape;331;p32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656075"/>
                <a:gridCol w="1666250"/>
                <a:gridCol w="6126475"/>
                <a:gridCol w="27432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Incorrect OTP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“user registration page",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"&lt;android/ios&gt;|checkout",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“user registration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android/ios</a:t>
                      </a:r>
                      <a:r>
                        <a:rPr lang="en-IN" sz="1600" u="none" cap="none" strike="noStrike"/>
                        <a:t>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ACPCore.trackState(“</a:t>
                      </a:r>
                      <a:r>
                        <a:rPr lang="en-IN" sz="1600" u="none" cap="none" strike="noStrike"/>
                        <a:t>user registration page</a:t>
                      </a: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/>
          <p:nvPr/>
        </p:nvSpPr>
        <p:spPr>
          <a:xfrm>
            <a:off x="675861" y="279821"/>
            <a:ext cx="3747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multiple CTAs</a:t>
            </a: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3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264" y="1110818"/>
            <a:ext cx="4864376" cy="5573093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3"/>
          <p:cNvSpPr/>
          <p:nvPr/>
        </p:nvSpPr>
        <p:spPr>
          <a:xfrm>
            <a:off x="4415254" y="5311517"/>
            <a:ext cx="4018395" cy="1266662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33"/>
          <p:cNvSpPr/>
          <p:nvPr/>
        </p:nvSpPr>
        <p:spPr>
          <a:xfrm>
            <a:off x="8273988" y="1220391"/>
            <a:ext cx="471860" cy="421978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6" name="Google Shape;346;p34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340525"/>
                <a:gridCol w="1464825"/>
                <a:gridCol w="6391925"/>
                <a:gridCol w="29829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All CTAs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"&lt;android/ios&gt;|checkout",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linkPageName: “user registration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</a:t>
                      </a: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android/ios</a:t>
                      </a:r>
                      <a:r>
                        <a:rPr lang="en-IN" sz="1600" u="none" cap="none" strike="noStrike"/>
                        <a:t>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birth&gt;”,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Additional parameters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&amp;&amp;events: “&lt;event47/event48&gt;”, </a:t>
                      </a:r>
                      <a:r>
                        <a:rPr b="0" lang="en-IN" sz="1600" u="none" cap="none" strike="noStrike"/>
                        <a:t>//In case when on click of save </a:t>
                      </a:r>
                      <a:r>
                        <a:rPr b="1" lang="en-IN" sz="1600" u="none" cap="none" strike="noStrike"/>
                        <a:t>the user has successfully registered, pass event47</a:t>
                      </a:r>
                      <a:r>
                        <a:rPr b="0" lang="en-IN" sz="1600" u="none" cap="none" strike="noStrike"/>
                        <a:t>.</a:t>
                      </a:r>
                      <a:br>
                        <a:rPr b="0" lang="en-IN" sz="1600" u="none" cap="none" strike="noStrike"/>
                      </a:br>
                      <a:r>
                        <a:rPr b="0" lang="en-IN" sz="1600" u="none" cap="none" strike="noStrike"/>
                        <a:t>In case when on click of save </a:t>
                      </a:r>
                      <a:r>
                        <a:rPr b="1" lang="en-IN" sz="1600" u="none" cap="none" strike="noStrike"/>
                        <a:t>the user has not successfully registered, pass event48</a:t>
                      </a:r>
                      <a:br>
                        <a:rPr b="1" lang="en-IN" sz="1600" u="none" cap="none" strike="noStrike"/>
                      </a:br>
                      <a:r>
                        <a:rPr b="0" lang="en-IN" sz="1600" u="none" cap="none" strike="noStrike"/>
                        <a:t>error : “&lt; error &gt;” </a:t>
                      </a:r>
                      <a:r>
                        <a:rPr b="1" lang="en-IN" sz="1600" u="none" cap="none" strike="noStrike"/>
                        <a:t>// error to be passed only in case of registration failure (only UI or Backend error).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loginStatus </a:t>
                      </a:r>
                      <a:r>
                        <a:rPr lang="en-IN" sz="18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Cta name will have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1. save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2. allen solly icon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3. van Heusen icon, etc.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800" u="none" cap="none" strike="noStrike"/>
                      </a:b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"/>
          <p:cNvSpPr txBox="1"/>
          <p:nvPr>
            <p:ph type="title"/>
          </p:nvPr>
        </p:nvSpPr>
        <p:spPr>
          <a:xfrm>
            <a:off x="753925" y="1321056"/>
            <a:ext cx="10684151" cy="1991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IN" sz="5200">
                <a:solidFill>
                  <a:schemeClr val="dk2"/>
                </a:solidFill>
              </a:rPr>
              <a:t>Empty Cart </a:t>
            </a:r>
            <a:r>
              <a:rPr lang="en-IN" sz="5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Login/Sign Up Flow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"/>
          <p:cNvSpPr txBox="1"/>
          <p:nvPr/>
        </p:nvSpPr>
        <p:spPr>
          <a:xfrm>
            <a:off x="675861" y="279821"/>
            <a:ext cx="37470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login/sign up via empty cart</a:t>
            </a:r>
            <a:endParaRPr/>
          </a:p>
        </p:txBody>
      </p:sp>
      <p:sp>
        <p:nvSpPr>
          <p:cNvPr id="357" name="Google Shape;357;p36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36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9" name="Google Shape;3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0857" y="1242391"/>
            <a:ext cx="8366630" cy="4899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4" name="Google Shape;364;p37"/>
          <p:cNvGraphicFramePr/>
          <p:nvPr/>
        </p:nvGraphicFramePr>
        <p:xfrm>
          <a:off x="1" y="-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660300"/>
                <a:gridCol w="1578650"/>
                <a:gridCol w="6076200"/>
                <a:gridCol w="2810025"/>
              </a:tblGrid>
              <a:tr h="645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408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Login/Sign 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“login/sign up page",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parentPage: “empty cart page", 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"&lt;android/ios&gt;|cart",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“login/sign up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ACPCore.trackAction(“login/sign up page", contextData);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8"/>
          <p:cNvSpPr txBox="1"/>
          <p:nvPr/>
        </p:nvSpPr>
        <p:spPr>
          <a:xfrm>
            <a:off x="669108" y="456699"/>
            <a:ext cx="4003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multiple CTA’s</a:t>
            </a:r>
            <a:endParaRPr/>
          </a:p>
        </p:txBody>
      </p:sp>
      <p:pic>
        <p:nvPicPr>
          <p:cNvPr id="370" name="Google Shape;37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9450" y="1274946"/>
            <a:ext cx="5753100" cy="49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38"/>
          <p:cNvSpPr/>
          <p:nvPr/>
        </p:nvSpPr>
        <p:spPr>
          <a:xfrm>
            <a:off x="4672147" y="3580044"/>
            <a:ext cx="2926387" cy="48968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38"/>
          <p:cNvSpPr/>
          <p:nvPr/>
        </p:nvSpPr>
        <p:spPr>
          <a:xfrm>
            <a:off x="3652569" y="4462796"/>
            <a:ext cx="4602789" cy="1590274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38"/>
          <p:cNvSpPr/>
          <p:nvPr/>
        </p:nvSpPr>
        <p:spPr>
          <a:xfrm>
            <a:off x="4043966" y="2951545"/>
            <a:ext cx="3850783" cy="463148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8"/>
          <p:cNvSpPr/>
          <p:nvPr/>
        </p:nvSpPr>
        <p:spPr>
          <a:xfrm>
            <a:off x="8380520" y="1418524"/>
            <a:ext cx="474497" cy="463148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 txBox="1"/>
          <p:nvPr>
            <p:ph type="title"/>
          </p:nvPr>
        </p:nvSpPr>
        <p:spPr>
          <a:xfrm>
            <a:off x="753925" y="1321056"/>
            <a:ext cx="10684151" cy="1991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Calibri"/>
              <a:buNone/>
            </a:pPr>
            <a:r>
              <a:rPr lang="en-IN" sz="52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Standard Login/Sign Up Flow</a:t>
            </a:r>
            <a:endParaRPr/>
          </a:p>
        </p:txBody>
      </p:sp>
      <p:grpSp>
        <p:nvGrpSpPr>
          <p:cNvPr id="112" name="Google Shape;112;p3"/>
          <p:cNvGrpSpPr/>
          <p:nvPr/>
        </p:nvGrpSpPr>
        <p:grpSpPr>
          <a:xfrm>
            <a:off x="7867135" y="0"/>
            <a:ext cx="4324865" cy="2641149"/>
            <a:chOff x="6867015" y="-1"/>
            <a:chExt cx="5324985" cy="3251912"/>
          </a:xfrm>
        </p:grpSpPr>
        <p:sp>
          <p:nvSpPr>
            <p:cNvPr id="113" name="Google Shape;113;p3"/>
            <p:cNvSpPr/>
            <p:nvPr/>
          </p:nvSpPr>
          <p:spPr>
            <a:xfrm>
              <a:off x="6867015" y="-1"/>
              <a:ext cx="5324985" cy="3251912"/>
            </a:xfrm>
            <a:custGeom>
              <a:rect b="b" l="l" r="r" t="t"/>
              <a:pathLst>
                <a:path extrusionOk="0" h="3251912" w="5324985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916467" y="-1"/>
              <a:ext cx="5275533" cy="2980757"/>
            </a:xfrm>
            <a:custGeom>
              <a:rect b="b" l="l" r="r" t="t"/>
              <a:pathLst>
                <a:path extrusionOk="0" h="2980757" w="5275533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921214" y="-1"/>
              <a:ext cx="5270786" cy="2927775"/>
            </a:xfrm>
            <a:custGeom>
              <a:rect b="b" l="l" r="r" t="t"/>
              <a:pathLst>
                <a:path extrusionOk="0" h="2927775" w="5270786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 rot="-5400000">
            <a:off x="-456265" y="3658536"/>
            <a:ext cx="3655725" cy="2743201"/>
            <a:chOff x="-305" y="-1"/>
            <a:chExt cx="3832880" cy="2876136"/>
          </a:xfrm>
        </p:grpSpPr>
        <p:sp>
          <p:nvSpPr>
            <p:cNvPr id="118" name="Google Shape;118;p3"/>
            <p:cNvSpPr/>
            <p:nvPr/>
          </p:nvSpPr>
          <p:spPr>
            <a:xfrm>
              <a:off x="305" y="1"/>
              <a:ext cx="3815424" cy="2653659"/>
            </a:xfrm>
            <a:custGeom>
              <a:rect b="b" l="l" r="r" t="t"/>
              <a:pathLst>
                <a:path extrusionOk="0" h="2653659" w="3815424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305" y="-1"/>
              <a:ext cx="3815424" cy="2653660"/>
            </a:xfrm>
            <a:custGeom>
              <a:rect b="b" l="l" r="r" t="t"/>
              <a:pathLst>
                <a:path extrusionOk="0" h="2653660" w="3815424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-305" y="1"/>
              <a:ext cx="3815986" cy="2675935"/>
            </a:xfrm>
            <a:custGeom>
              <a:rect b="b" l="l" r="r" t="t"/>
              <a:pathLst>
                <a:path extrusionOk="0" h="2675935" w="3815986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305" y="-1"/>
              <a:ext cx="3832270" cy="2876136"/>
            </a:xfrm>
            <a:custGeom>
              <a:rect b="b" l="l" r="r" t="t"/>
              <a:pathLst>
                <a:path extrusionOk="0" h="2876136" w="3832270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70AD47">
                    <a:alpha val="9803"/>
                  </a:srgbClr>
                </a:gs>
                <a:gs pos="85000">
                  <a:srgbClr val="4472C4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9" name="Google Shape;379;p39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341825"/>
                <a:gridCol w="1466225"/>
                <a:gridCol w="6398150"/>
                <a:gridCol w="2985800"/>
              </a:tblGrid>
              <a:tr h="50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357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All CTAs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"&lt;android/ios&gt;|cart",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linkPageName: “login/sign up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</a:t>
                      </a:r>
                      <a:br>
                        <a:rPr lang="en-IN" sz="1600" u="none" cap="none" strike="noStrike"/>
                      </a:br>
                      <a:br>
                        <a:rPr lang="en-IN" sz="1600" u="none" cap="none" strike="noStrike"/>
                      </a:br>
                      <a:r>
                        <a:rPr b="1" lang="en-IN" sz="1600" u="none" cap="none" strike="noStrike"/>
                        <a:t>//Additional parameter, when user tries to login with Google or facebook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loginMethod: “&lt;login method&gt;”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loginStatus </a:t>
                      </a:r>
                      <a:r>
                        <a:rPr lang="en-IN" sz="18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Cta name will have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1. get otp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2. login with google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3. Login with facebook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4. allen solly icon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5. van Heusen icon, etc.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loginMethod will have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800" u="none" cap="none" strike="noStrike"/>
                        <a:t>login with google</a:t>
                      </a:r>
                      <a:endParaRPr/>
                    </a:p>
                    <a:p>
                      <a:pPr indent="-3429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AutoNum type="arabicPeriod"/>
                      </a:pPr>
                      <a:r>
                        <a:rPr lang="en-IN" sz="1800" u="none" cap="none" strike="noStrike"/>
                        <a:t>login with facebook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/>
          <p:nvPr/>
        </p:nvSpPr>
        <p:spPr>
          <a:xfrm>
            <a:off x="675861" y="279821"/>
            <a:ext cx="3747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enter otp</a:t>
            </a:r>
            <a:endParaRPr/>
          </a:p>
        </p:txBody>
      </p:sp>
      <p:sp>
        <p:nvSpPr>
          <p:cNvPr id="385" name="Google Shape;385;p40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0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7" name="Google Shape;38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87" y="990264"/>
            <a:ext cx="5838825" cy="505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2" name="Google Shape;392;p41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656075"/>
                <a:gridCol w="1666250"/>
                <a:gridCol w="6126500"/>
                <a:gridCol w="2743175"/>
              </a:tblGrid>
              <a:tr h="63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7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Enter OTP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digitalData={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“enter otp page",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"&lt;android/ios&gt;|cart",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“enter otp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ACPCore.trackAction(“enter otp page",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2"/>
          <p:cNvSpPr txBox="1"/>
          <p:nvPr/>
        </p:nvSpPr>
        <p:spPr>
          <a:xfrm>
            <a:off x="675861" y="279821"/>
            <a:ext cx="3747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multiple CTAs</a:t>
            </a:r>
            <a:endParaRPr/>
          </a:p>
        </p:txBody>
      </p:sp>
      <p:sp>
        <p:nvSpPr>
          <p:cNvPr id="398" name="Google Shape;398;p42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2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0" name="Google Shape;40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76587" y="990264"/>
            <a:ext cx="5838825" cy="50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2"/>
          <p:cNvSpPr/>
          <p:nvPr/>
        </p:nvSpPr>
        <p:spPr>
          <a:xfrm>
            <a:off x="4108174" y="4091610"/>
            <a:ext cx="4018395" cy="871329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2"/>
          <p:cNvSpPr/>
          <p:nvPr/>
        </p:nvSpPr>
        <p:spPr>
          <a:xfrm>
            <a:off x="4086801" y="5211717"/>
            <a:ext cx="4018395" cy="656019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2"/>
          <p:cNvSpPr/>
          <p:nvPr/>
        </p:nvSpPr>
        <p:spPr>
          <a:xfrm>
            <a:off x="5473521" y="1918953"/>
            <a:ext cx="1094704" cy="33485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2"/>
          <p:cNvSpPr/>
          <p:nvPr/>
        </p:nvSpPr>
        <p:spPr>
          <a:xfrm>
            <a:off x="8416030" y="1290118"/>
            <a:ext cx="390847" cy="33485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" name="Google Shape;409;p43"/>
          <p:cNvGraphicFramePr/>
          <p:nvPr/>
        </p:nvGraphicFramePr>
        <p:xfrm>
          <a:off x="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341825"/>
                <a:gridCol w="1466250"/>
                <a:gridCol w="6398125"/>
                <a:gridCol w="2985800"/>
              </a:tblGrid>
              <a:tr h="638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32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All CTAs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"&lt;android/ios&gt;|cart",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linkPageName: “enter otp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birth&gt;”,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loginMethod: “login with otp”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Additional parameters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&amp;&amp;events: “&lt;event47/event48&gt;”, </a:t>
                      </a:r>
                      <a:r>
                        <a:rPr b="0" lang="en-IN" sz="1600" u="none" cap="none" strike="noStrike"/>
                        <a:t>//In case when on click of save </a:t>
                      </a:r>
                      <a:r>
                        <a:rPr b="1" lang="en-IN" sz="1600" u="none" cap="none" strike="noStrike"/>
                        <a:t>the user has successfully registered, pass event47</a:t>
                      </a:r>
                      <a:r>
                        <a:rPr b="0" lang="en-IN" sz="1600" u="none" cap="none" strike="noStrike"/>
                        <a:t>.</a:t>
                      </a:r>
                      <a:br>
                        <a:rPr b="0" lang="en-IN" sz="1600" u="none" cap="none" strike="noStrike"/>
                      </a:br>
                      <a:r>
                        <a:rPr b="0" lang="en-IN" sz="1600" u="none" cap="none" strike="noStrike"/>
                        <a:t>In case when on click of save </a:t>
                      </a:r>
                      <a:r>
                        <a:rPr b="1" lang="en-IN" sz="1600" u="none" cap="none" strike="noStrike"/>
                        <a:t>the user has not successfully registered, pass event48</a:t>
                      </a:r>
                      <a:br>
                        <a:rPr b="1" lang="en-IN" sz="1600" u="none" cap="none" strike="noStrike"/>
                      </a:br>
                      <a:r>
                        <a:rPr b="0" lang="en-IN" sz="1600" u="none" cap="none" strike="noStrike"/>
                        <a:t>error : “&lt; error &gt;” </a:t>
                      </a:r>
                      <a:r>
                        <a:rPr b="1" lang="en-IN" sz="1600" u="none" cap="none" strike="noStrike"/>
                        <a:t>// error to be passed only in case of login failure ( incorrect otp will not be counted as error only UI or Backend error).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loginStatus </a:t>
                      </a:r>
                      <a:r>
                        <a:rPr lang="en-IN" sz="18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Cta name will have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1. verify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2. change mobile number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3. resend otp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3. allen solly icon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4. van Heusen icon, etc.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800" u="none" cap="none" strike="noStrike"/>
                      </a:b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4"/>
          <p:cNvSpPr txBox="1"/>
          <p:nvPr/>
        </p:nvSpPr>
        <p:spPr>
          <a:xfrm>
            <a:off x="675861" y="279821"/>
            <a:ext cx="37470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incorrect entered otp</a:t>
            </a:r>
            <a:endParaRPr/>
          </a:p>
        </p:txBody>
      </p:sp>
      <p:sp>
        <p:nvSpPr>
          <p:cNvPr id="415" name="Google Shape;415;p44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4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7" name="Google Shape;417;p44"/>
          <p:cNvPicPr preferRelativeResize="0"/>
          <p:nvPr/>
        </p:nvPicPr>
        <p:blipFill rotWithShape="1">
          <a:blip r:embed="rId3">
            <a:alphaModFix/>
          </a:blip>
          <a:srcRect b="19248" l="31479" r="30916" t="19530"/>
          <a:stretch/>
        </p:blipFill>
        <p:spPr>
          <a:xfrm>
            <a:off x="3837904" y="1339402"/>
            <a:ext cx="4584879" cy="4198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Google Shape;422;p45"/>
          <p:cNvGraphicFramePr/>
          <p:nvPr/>
        </p:nvGraphicFramePr>
        <p:xfrm>
          <a:off x="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656075"/>
                <a:gridCol w="1666250"/>
                <a:gridCol w="6126500"/>
                <a:gridCol w="2743175"/>
              </a:tblGrid>
              <a:tr h="642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379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Incorrect OTP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“incorrect otp page",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"&lt;android/ios&gt;|cart",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“incorrect otp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ACPCore.trackAction(“incorrect otp page",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"/>
          <p:cNvSpPr txBox="1"/>
          <p:nvPr/>
        </p:nvSpPr>
        <p:spPr>
          <a:xfrm>
            <a:off x="675861" y="279821"/>
            <a:ext cx="37470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user registration page</a:t>
            </a:r>
            <a:endParaRPr/>
          </a:p>
        </p:txBody>
      </p:sp>
      <p:sp>
        <p:nvSpPr>
          <p:cNvPr id="428" name="Google Shape;428;p46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6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0" name="Google Shape;43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264" y="1110818"/>
            <a:ext cx="4864376" cy="5573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5" name="Google Shape;435;p47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656075"/>
                <a:gridCol w="1666250"/>
                <a:gridCol w="6126500"/>
                <a:gridCol w="2743175"/>
              </a:tblGrid>
              <a:tr h="631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74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Incorrect OTP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“user registration page",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"&lt;android/ios&gt;|cart",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“user registration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ACPCore.trackAction(“user registration page", contextData);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400" u="none" cap="none" strike="noStrike"/>
                        <a:t>loginStatus </a:t>
                      </a:r>
                      <a:r>
                        <a:rPr lang="en-IN" sz="14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 txBox="1"/>
          <p:nvPr/>
        </p:nvSpPr>
        <p:spPr>
          <a:xfrm>
            <a:off x="675861" y="279821"/>
            <a:ext cx="374705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i="0" lang="en-IN" sz="2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multiple CTAs</a:t>
            </a:r>
            <a:endParaRPr/>
          </a:p>
        </p:txBody>
      </p:sp>
      <p:sp>
        <p:nvSpPr>
          <p:cNvPr id="441" name="Google Shape;441;p48"/>
          <p:cNvSpPr/>
          <p:nvPr/>
        </p:nvSpPr>
        <p:spPr>
          <a:xfrm>
            <a:off x="4108174" y="2766391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8"/>
          <p:cNvSpPr/>
          <p:nvPr/>
        </p:nvSpPr>
        <p:spPr>
          <a:xfrm flipH="1" rot="10800000">
            <a:off x="4108174" y="4962939"/>
            <a:ext cx="447261" cy="168965"/>
          </a:xfrm>
          <a:prstGeom prst="rect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3" name="Google Shape;443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2264" y="1110818"/>
            <a:ext cx="4864376" cy="5573093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8"/>
          <p:cNvSpPr/>
          <p:nvPr/>
        </p:nvSpPr>
        <p:spPr>
          <a:xfrm>
            <a:off x="4415254" y="5311517"/>
            <a:ext cx="4018395" cy="1266662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8"/>
          <p:cNvSpPr/>
          <p:nvPr/>
        </p:nvSpPr>
        <p:spPr>
          <a:xfrm>
            <a:off x="8273988" y="1220391"/>
            <a:ext cx="471860" cy="421978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/>
          <p:nvPr/>
        </p:nvSpPr>
        <p:spPr>
          <a:xfrm>
            <a:off x="566530" y="586409"/>
            <a:ext cx="48502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28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on login/sign up</a:t>
            </a:r>
            <a:endParaRPr/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7725" y="1238636"/>
            <a:ext cx="2326181" cy="4578043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4"/>
          <p:cNvSpPr/>
          <p:nvPr/>
        </p:nvSpPr>
        <p:spPr>
          <a:xfrm>
            <a:off x="2827726" y="2157274"/>
            <a:ext cx="1921828" cy="340946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8094" y="1238636"/>
            <a:ext cx="2326181" cy="468276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4"/>
          <p:cNvSpPr/>
          <p:nvPr/>
        </p:nvSpPr>
        <p:spPr>
          <a:xfrm>
            <a:off x="7240270" y="1986801"/>
            <a:ext cx="1406580" cy="303638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" name="Google Shape;450;p49"/>
          <p:cNvGraphicFramePr/>
          <p:nvPr/>
        </p:nvGraphicFramePr>
        <p:xfrm>
          <a:off x="-1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341825"/>
                <a:gridCol w="1466250"/>
                <a:gridCol w="6398125"/>
                <a:gridCol w="2985800"/>
              </a:tblGrid>
              <a:tr h="633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72695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All CTAs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linkName:“&lt;cta name&gt;",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"&lt;android/ios&gt;|cart",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linkPageName: “user registration page",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birth&gt;”, // pass only when user is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rgbClr val="FFFF00"/>
                          </a:solidFill>
                        </a:rPr>
                        <a:t>&amp;&amp;events: “&lt;event47/event48&gt;”, </a:t>
                      </a:r>
                      <a:r>
                        <a:rPr b="0" lang="en-IN" sz="1600" u="none" cap="none" strike="noStrike"/>
                        <a:t>//In case when on click of save </a:t>
                      </a:r>
                      <a:r>
                        <a:rPr b="1" lang="en-IN" sz="1600" u="none" cap="none" strike="noStrike"/>
                        <a:t>the user has successfully registered, pass event47</a:t>
                      </a:r>
                      <a:r>
                        <a:rPr b="0" lang="en-IN" sz="1600" u="none" cap="none" strike="noStrike"/>
                        <a:t>.</a:t>
                      </a:r>
                      <a:br>
                        <a:rPr b="0" lang="en-IN" sz="1600" u="none" cap="none" strike="noStrike"/>
                      </a:br>
                      <a:r>
                        <a:rPr b="0" lang="en-IN" sz="1600" u="none" cap="none" strike="noStrike"/>
                        <a:t>In case when on click of save </a:t>
                      </a:r>
                      <a:r>
                        <a:rPr b="1" lang="en-IN" sz="1600" u="none" cap="none" strike="noStrike"/>
                        <a:t>the user has not successfully registered, pass event48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IN" sz="1600" u="none" cap="none" strike="noStrike"/>
                        <a:t>error : “&lt; error &gt;” </a:t>
                      </a:r>
                      <a:r>
                        <a:rPr b="1" lang="en-IN" sz="1600" u="none" cap="none" strike="noStrike"/>
                        <a:t>// error to be passed only in case of registration failure (only UI or Backend error).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ACPCore.trackAction(“&lt;cta name&gt;", contextData);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IN" sz="1800" u="none" cap="none" strike="noStrike"/>
                        <a:t>loginStatus </a:t>
                      </a:r>
                      <a:r>
                        <a:rPr lang="en-IN" sz="1800" u="none" cap="none" strike="noStrike"/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800" u="none" cap="none" strike="noStrike"/>
                        <a:t>Guest</a:t>
                      </a:r>
                      <a:endParaRPr/>
                    </a:p>
                    <a:p>
                      <a:pPr indent="-1968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Cta name will have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1. save</a:t>
                      </a:r>
                      <a:br>
                        <a:rPr lang="en-IN" sz="1800" u="none" cap="none" strike="noStrike"/>
                      </a:br>
                      <a:r>
                        <a:rPr lang="en-IN" sz="1800" u="none" cap="none" strike="noStrike"/>
                        <a:t>2. allen solly icon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800" u="none" cap="none" strike="noStrike"/>
                        <a:t>3. van Heusen icon, etc.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br>
                        <a:rPr lang="en-IN" sz="1800" u="none" cap="none" strike="noStrike"/>
                      </a:b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5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696725"/>
                <a:gridCol w="2133600"/>
                <a:gridCol w="5770875"/>
                <a:gridCol w="259080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cap="none" strike="noStrike"/>
                        <a:t>Click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Login/Sign up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button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linkName: “login/sign up",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</a:t>
                      </a:r>
                      <a:r>
                        <a:rPr lang="en-IN" sz="1400" u="none" cap="none" strike="noStrike"/>
                        <a:t>"&lt;android/ios&gt;</a:t>
                      </a:r>
                      <a:r>
                        <a:rPr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|&lt;current page name&gt;", </a:t>
                      </a:r>
                      <a:r>
                        <a:rPr lang="en-IN" sz="1400" u="none" cap="none" strike="noStrike"/>
                        <a:t>// for page name pass name of the page from which user clicks</a:t>
                      </a:r>
                      <a:br>
                        <a:rPr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400" u="none" cap="none" strike="noStrike"/>
                        <a:t>linkPageName: “&lt;current page name&gt;", // pass name of the page from which user clicks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customerID : "&lt;customerID&gt;", // only pass when available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loginStatus : "&lt;logged-in/guest&gt;" 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platform: "&lt;android/ios&gt;",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userDetails: "&lt;gender&gt;|&lt;age&gt;", // pass only when user is logged in</a:t>
                      </a:r>
                      <a:br>
                        <a:rPr lang="en-IN" sz="1400" u="none" cap="none" strike="noStrike"/>
                      </a:br>
                      <a:r>
                        <a:rPr lang="en-IN" sz="1400" u="none" cap="none" strike="noStrike"/>
                        <a:t>dob: "&lt;date of birth&gt;" // pass only when user is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ACPCore.trackAction(</a:t>
                      </a:r>
                      <a:r>
                        <a:rPr lang="en-IN" sz="1400" u="none" cap="none" strike="noStrike"/>
                        <a:t>“login/sign up",</a:t>
                      </a:r>
                      <a:r>
                        <a:rPr b="0" i="0" lang="en-IN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contextData);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"/>
          <p:cNvSpPr txBox="1"/>
          <p:nvPr/>
        </p:nvSpPr>
        <p:spPr>
          <a:xfrm>
            <a:off x="669108" y="456699"/>
            <a:ext cx="4003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load of login/sign up modal</a:t>
            </a:r>
            <a:endParaRPr/>
          </a:p>
        </p:txBody>
      </p:sp>
      <p:pic>
        <p:nvPicPr>
          <p:cNvPr id="141" name="Google Shape;1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2148" y="1610796"/>
            <a:ext cx="2214166" cy="4337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6" name="Google Shape;146;p7"/>
          <p:cNvGraphicFramePr/>
          <p:nvPr/>
        </p:nvGraphicFramePr>
        <p:xfrm>
          <a:off x="0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{2A0E1A07-F294-4767-B78A-2B2FDEA22CC0}</a:tableStyleId>
              </a:tblPr>
              <a:tblGrid>
                <a:gridCol w="1859275"/>
                <a:gridCol w="1767850"/>
                <a:gridCol w="6138025"/>
                <a:gridCol w="2426850"/>
              </a:tblGrid>
              <a:tr h="495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Page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Tracking type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Launch variables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Expected values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629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Login/Sign up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On load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let contextData={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pageName: “login/sign up page",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channel: "&lt;android/ios&gt;|login/sign up",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parentPage: “&lt;page name&gt;", // pass name of the page on which pop-up loads</a:t>
                      </a:r>
                      <a:br>
                        <a:rPr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</a:br>
                      <a:r>
                        <a:rPr lang="en-IN" sz="1600" u="none" cap="none" strike="noStrike"/>
                        <a:t>customerID : "&lt;customerID&gt;", // only pass when available</a:t>
                      </a:r>
                      <a:endParaRPr sz="16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loginStatus : "&lt;logged-in/guest&gt;" ,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pageType : “login/sign up page”,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platform: "&lt;android/ios&gt;",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userDetails: "&lt;gender&gt;|&lt;age&gt;", // pass only when user has logged in</a:t>
                      </a:r>
                      <a:br>
                        <a:rPr lang="en-IN" sz="1600" u="none" cap="none" strike="noStrike"/>
                      </a:br>
                      <a:r>
                        <a:rPr lang="en-IN" sz="1600" u="none" cap="none" strike="noStrike"/>
                        <a:t>dob: "&lt;date of birth&gt;" // pass only when user is logged in // pass only when user has logged in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600" u="none" cap="none" strike="noStrike"/>
                        <a:t>};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ACPCore.trackState(</a:t>
                      </a:r>
                      <a:r>
                        <a:rPr lang="en-IN" sz="1600" u="none" cap="none" strike="noStrike"/>
                        <a:t>“login/sign up page",</a:t>
                      </a:r>
                      <a:r>
                        <a:rPr b="0" i="0" lang="en-IN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contextData);</a:t>
                      </a:r>
                      <a:endParaRPr sz="16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loginStatus </a:t>
                      </a: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may  have the values:-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logged-in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Char char="•"/>
                      </a:pPr>
                      <a:r>
                        <a:rPr b="0" i="0" lang="en-IN" sz="1400" u="none" cap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Guest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parentPage may have values:-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/>
                        <a:t>Home page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/>
                        <a:t>Category page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/>
                        <a:t>Product listing page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Char char="•"/>
                      </a:pPr>
                      <a:r>
                        <a:rPr lang="en-IN" sz="1400"/>
                        <a:t>etc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/>
        </p:nvSpPr>
        <p:spPr>
          <a:xfrm>
            <a:off x="669108" y="456699"/>
            <a:ext cx="400304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On click of multiple CTA’s</a:t>
            </a:r>
            <a:endParaRPr/>
          </a:p>
        </p:txBody>
      </p:sp>
      <p:pic>
        <p:nvPicPr>
          <p:cNvPr id="152" name="Google Shape;15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64407" y="505326"/>
            <a:ext cx="3009900" cy="589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/>
          <p:nvPr/>
        </p:nvSpPr>
        <p:spPr>
          <a:xfrm>
            <a:off x="6862439" y="3066051"/>
            <a:ext cx="391346" cy="489680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8"/>
          <p:cNvSpPr/>
          <p:nvPr/>
        </p:nvSpPr>
        <p:spPr>
          <a:xfrm>
            <a:off x="4697695" y="4663157"/>
            <a:ext cx="1516674" cy="228439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8"/>
          <p:cNvSpPr/>
          <p:nvPr/>
        </p:nvSpPr>
        <p:spPr>
          <a:xfrm>
            <a:off x="4697695" y="4995349"/>
            <a:ext cx="2556090" cy="452525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/>
          <p:nvPr/>
        </p:nvSpPr>
        <p:spPr>
          <a:xfrm>
            <a:off x="4672147" y="5634649"/>
            <a:ext cx="2556090" cy="452525"/>
          </a:xfrm>
          <a:prstGeom prst="rect">
            <a:avLst/>
          </a:prstGeom>
          <a:noFill/>
          <a:ln cap="flat" cmpd="sng" w="57150">
            <a:solidFill>
              <a:srgbClr val="FFFF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2022-11-11T09:43:49Z</dcterms:created>
  <dc:creator>Sayyam  Dhingra</dc:creator>
</cp:coreProperties>
</file>