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bSIj6ANAavsSxHgWvVkuG/MP/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5789A3-F5EF-4B71-A9DD-464B58D372B2}">
  <a:tblStyle styleId="{5B5789A3-F5EF-4B71-A9DD-464B58D372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E633EF7-AE43-4A68-B683-363FFDCC2AB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6f3a1eae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g226f3a1eae9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6f3a1eae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6f3a1ea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605482" y="2109458"/>
            <a:ext cx="9144000" cy="18197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IN">
                <a:solidFill>
                  <a:schemeClr val="dk1"/>
                </a:solidFill>
              </a:rPr>
              <a:t>ABFRL Brands-Search Flow</a:t>
            </a:r>
            <a:br>
              <a:rPr lang="en-IN">
                <a:solidFill>
                  <a:schemeClr val="dk1"/>
                </a:solidFill>
              </a:rPr>
            </a:br>
            <a:r>
              <a:rPr lang="en-IN"/>
              <a:t>App</a:t>
            </a:r>
            <a:r>
              <a:rPr lang="en-IN">
                <a:solidFill>
                  <a:schemeClr val="dk1"/>
                </a:solidFill>
              </a:rPr>
              <a:t> Tagging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IN"/>
              <a:t> 17th Oct 2023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raphical user interface, application&#10;&#10;Description automatically generated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029" y="-232610"/>
            <a:ext cx="3251941" cy="325194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1" type="ftr"/>
          </p:nvPr>
        </p:nvSpPr>
        <p:spPr>
          <a:xfrm>
            <a:off x="0" y="6356351"/>
            <a:ext cx="12192000" cy="5016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>
                <a:solidFill>
                  <a:schemeClr val="dk1"/>
                </a:solidFill>
              </a:rPr>
              <a:t>Team 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/>
        </p:nvSpPr>
        <p:spPr>
          <a:xfrm>
            <a:off x="355600" y="274320"/>
            <a:ext cx="42265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all CTA clicks </a:t>
            </a:r>
            <a:endParaRPr/>
          </a:p>
        </p:txBody>
      </p:sp>
      <p:pic>
        <p:nvPicPr>
          <p:cNvPr descr="Graphical user interface, application&#10;&#10;Description automatically generated"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9948" y="1355618"/>
            <a:ext cx="2032104" cy="414676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/>
          <p:nvPr/>
        </p:nvSpPr>
        <p:spPr>
          <a:xfrm>
            <a:off x="5118652" y="2673626"/>
            <a:ext cx="1987826" cy="58640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screenshot&#10;&#10;Description automatically generated" id="151" name="Google Shape;1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6356" y="1278587"/>
            <a:ext cx="2121009" cy="426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/>
          <p:nvPr/>
        </p:nvSpPr>
        <p:spPr>
          <a:xfrm>
            <a:off x="7916356" y="5241482"/>
            <a:ext cx="518517" cy="26089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9500186" y="5260931"/>
            <a:ext cx="518517" cy="26089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0"/>
          <p:cNvGraphicFramePr/>
          <p:nvPr/>
        </p:nvGraphicFramePr>
        <p:xfrm>
          <a:off x="-887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{5E633EF7-AE43-4A68-B683-363FFDCC2AB4}</a:tableStyleId>
              </a:tblPr>
              <a:tblGrid>
                <a:gridCol w="1212525"/>
                <a:gridCol w="1474225"/>
                <a:gridCol w="5962250"/>
                <a:gridCol w="3551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Multiple clicks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linkName:“&lt;cta clicks&gt;",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 "&lt;android/ios&gt;|search",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brand: "&lt;brand name&gt;“,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“search listing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filterName:  “&lt; filter 1 applied|filter 2 applied|…filter N applied&gt;”. // only when filter is applied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filterValue: “&lt;filter 1 value| filter 2 value|….filter N value&gt;” // only when filter is applied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sortBy : “&lt;sort by option&gt;”, // only when user has manually sorted.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"&lt;desktop website/mobile website&gt;",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 // pass only when user is logged in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ACPCore.trackAction("&lt;cta clicks&gt;", contextData);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rgbClr val="00B050"/>
                          </a:solidFill>
                        </a:rPr>
                        <a:t>Note: when user comes to search results entire tagging will be the same mentioned in PLP CTA click tagging except, the linkPageName will change to search listing page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In filterName, the expected values are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gender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category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sizes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color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discount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subbrand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occation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price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fit 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sleeves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Eg. “gender, category, sizes, color”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In filterValue, the expected values are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men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formal shirt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42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green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women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vh sport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v dot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Eg. “men, formal shirt, 42, green”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In sortBy, expected values are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popular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new arrivals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discount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/>
        </p:nvSpPr>
        <p:spPr>
          <a:xfrm>
            <a:off x="162560" y="213360"/>
            <a:ext cx="39522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adding product to Wishlist</a:t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3518453" y="4482548"/>
            <a:ext cx="387626" cy="35780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3727174" y="3630508"/>
            <a:ext cx="387626" cy="35780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screenshot&#10;&#10;Description automatically generated"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7948" y="1537004"/>
            <a:ext cx="2121009" cy="426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/>
          <p:nvPr/>
        </p:nvSpPr>
        <p:spPr>
          <a:xfrm>
            <a:off x="3260035" y="2534478"/>
            <a:ext cx="258418" cy="208722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7586" y="2509631"/>
            <a:ext cx="341371" cy="283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1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{5E633EF7-AE43-4A68-B683-363FFDCC2AB4}</a:tableStyleId>
              </a:tblPr>
              <a:tblGrid>
                <a:gridCol w="1509200"/>
                <a:gridCol w="1589100"/>
                <a:gridCol w="6312025"/>
                <a:gridCol w="278167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Add to wishlist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icon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linkName:“&lt;add to wishlist/remove from wishlist&gt;",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channel:"&lt;android/ios&gt;|search 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“search listing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brand: “&lt;brand name&gt;”,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wishlistAdded : 1, // 1 as numeric value and key should only be passed when product will be move to wishlist.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wishlistRemoved : 1, // 1 as numeric value and key should only be passed when product will be removed from wishlist.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"&lt;desktop website/mobile website&gt;",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productID: "&lt;product ID&gt;",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productCategory: "&lt;product category&gt;",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productName: "&lt;product name&gt;",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ACPCore.trackAction(“&lt;add to wishlist/remove from wishlist&gt;",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productID:</a:t>
                      </a:r>
                      <a:r>
                        <a:rPr lang="en-IN" sz="1600" u="none" cap="none" strike="noStrike"/>
                        <a:t> will have the value of SKU ID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productCategory</a:t>
                      </a:r>
                      <a:r>
                        <a:rPr lang="en-IN" sz="1600" u="none" cap="none" strike="noStrike"/>
                        <a:t>: will have the category of the product. Example:-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shirt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Trouser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productName: </a:t>
                      </a:r>
                      <a:r>
                        <a:rPr b="0" lang="en-IN" sz="1600" u="none" cap="none" strike="noStrike"/>
                        <a:t>name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In brand, the expected values are </a:t>
                      </a:r>
                      <a:endParaRPr sz="16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600" u="none" cap="none" strike="noStrike"/>
                        <a:t>vh</a:t>
                      </a:r>
                      <a:endParaRPr sz="16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600" u="none" cap="none" strike="noStrike"/>
                        <a:t>as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600" u="none" cap="none" strike="noStrike"/>
                        <a:t>lp</a:t>
                      </a:r>
                      <a:endParaRPr sz="16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600" u="none" cap="none" strike="noStrike"/>
                        <a:t>p</a:t>
                      </a:r>
                      <a:r>
                        <a:rPr lang="en-IN" sz="1600" u="none" cap="none" strike="noStrike"/>
                        <a:t>e</a:t>
                      </a:r>
                      <a:endParaRPr sz="1600" u="none" cap="none" strike="noStrike"/>
                    </a:p>
                    <a:p>
                      <a:pPr indent="-3556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IN" sz="1600"/>
                        <a:t>r</a:t>
                      </a:r>
                      <a:r>
                        <a:rPr lang="en-IN" sz="1600"/>
                        <a:t>eebok</a:t>
                      </a:r>
                      <a:endParaRPr sz="1600"/>
                    </a:p>
                    <a:p>
                      <a:pPr indent="-3556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IN" sz="1600"/>
                        <a:t>a</a:t>
                      </a:r>
                      <a:r>
                        <a:rPr lang="en-IN" sz="1600"/>
                        <a:t>oe</a:t>
                      </a:r>
                      <a:endParaRPr sz="1600"/>
                    </a:p>
                    <a:p>
                      <a:pPr indent="-3556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IN" sz="1600"/>
                        <a:t>f</a:t>
                      </a:r>
                      <a:r>
                        <a:rPr lang="en-IN" sz="1600"/>
                        <a:t>21</a:t>
                      </a:r>
                      <a:endParaRPr sz="1600"/>
                    </a:p>
                    <a:p>
                      <a:pPr indent="-3556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IN" sz="1600"/>
                        <a:t>sc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298174" y="281910"/>
            <a:ext cx="39358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product</a:t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4162372" y="2310847"/>
            <a:ext cx="1500809" cy="265177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person&#10;&#10;Description automatically generated with low confidence" id="180" name="Google Shape;1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7357" y="1583110"/>
            <a:ext cx="2398643" cy="4952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7358" y="2723322"/>
            <a:ext cx="1202633" cy="211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14"/>
          <p:cNvGraphicFramePr/>
          <p:nvPr/>
        </p:nvGraphicFramePr>
        <p:xfrm>
          <a:off x="2960" y="-2022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{5E633EF7-AE43-4A68-B683-363FFDCC2AB4}</a:tableStyleId>
              </a:tblPr>
              <a:tblGrid>
                <a:gridCol w="1660125"/>
                <a:gridCol w="1704525"/>
                <a:gridCol w="5850375"/>
                <a:gridCol w="297697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Product click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widget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linkName:“product click",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"&lt;android/ios&gt;|search",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brand: "&lt;brand name&gt;“,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“search listing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brand: “&lt;brand name&gt;”,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productID: "&lt;product ID&gt;",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productCategory: "&lt;product category&gt;",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productName: "&lt;product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productPosition: “&lt;position of the product clicked&gt;”,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stockStatus: "&lt;product stock status&gt;",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size: "&lt;product size&gt;",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brandName: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highlight>
                            <a:srgbClr val="FFFF00"/>
                          </a:highlight>
                        </a:rPr>
                        <a:t>pfm : “&lt;section of the page/ product finding source&gt;”,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"&lt;desktop website/mobile website&gt;",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ACPCore.trackAction("product click",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loginStatus </a:t>
                      </a:r>
                      <a:r>
                        <a:rPr lang="en-IN" sz="12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pfm means product finding method, the expected values will be the section of the page from where the user has found the product.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Eg 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“home product slider”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“internal search”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“internal campaign”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“similar products”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“top picks”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“breadcrumb”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“navigation/browsing”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“promos”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“wishlist/favorites”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“collections”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“cross-Sell”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“campaign landing pages”</a:t>
                      </a:r>
                      <a:b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b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n-IN" sz="1200" u="none" cap="none" strike="noStrike"/>
                        <a:t>stockStatus: </a:t>
                      </a:r>
                      <a:r>
                        <a:rPr b="0" lang="en-IN" sz="1200" u="none" cap="none" strike="noStrike"/>
                        <a:t>provide whether product is in stock or out of stock</a:t>
                      </a:r>
                      <a:br>
                        <a:rPr b="0" lang="en-IN" sz="1200" u="none" cap="none" strike="noStrike"/>
                      </a:br>
                      <a:r>
                        <a:rPr b="0" lang="en-IN" sz="1200" u="none" cap="none" strike="noStrike"/>
                        <a:t>eg – stockStatus : “out of stock” or “available”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size: </a:t>
                      </a:r>
                      <a:r>
                        <a:rPr b="0" lang="en-IN" sz="1200" u="none" cap="none" strike="noStrike"/>
                        <a:t>example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200" u="none" cap="none" strike="noStrike"/>
                        <a:t>42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200" u="none" cap="none" strike="noStrike"/>
                        <a:t>L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In brand, the expected values are 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200" u="none" cap="none" strike="noStrike"/>
                        <a:t>vh</a:t>
                      </a:r>
                      <a:endParaRPr sz="12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200" u="none" cap="none" strike="noStrike"/>
                        <a:t>as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200" u="none" cap="none" strike="noStrike"/>
                        <a:t>lp</a:t>
                      </a:r>
                      <a:endParaRPr sz="12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200" u="none" cap="none" strike="noStrike"/>
                        <a:t>p</a:t>
                      </a:r>
                      <a:r>
                        <a:rPr lang="en-IN" sz="1200" u="none" cap="none" strike="noStrike"/>
                        <a:t>e</a:t>
                      </a:r>
                      <a:endParaRPr sz="1200"/>
                    </a:p>
                    <a:p>
                      <a:pPr indent="-3302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-IN" sz="1200"/>
                        <a:t>r</a:t>
                      </a:r>
                      <a:r>
                        <a:rPr lang="en-IN" sz="1200"/>
                        <a:t>eebok</a:t>
                      </a:r>
                      <a:endParaRPr sz="1200"/>
                    </a:p>
                    <a:p>
                      <a:pPr indent="-3302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-IN" sz="1200"/>
                        <a:t>a</a:t>
                      </a:r>
                      <a:r>
                        <a:rPr lang="en-IN" sz="1200"/>
                        <a:t>oe</a:t>
                      </a:r>
                      <a:endParaRPr sz="1200"/>
                    </a:p>
                    <a:p>
                      <a:pPr indent="-3302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-IN" sz="1200"/>
                        <a:t>f</a:t>
                      </a:r>
                      <a:r>
                        <a:rPr lang="en-IN" sz="1200"/>
                        <a:t>21</a:t>
                      </a:r>
                      <a:endParaRPr sz="1200"/>
                    </a:p>
                    <a:p>
                      <a:pPr indent="-3302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-IN" sz="1200"/>
                        <a:t>sc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6f3a1eae9_0_157"/>
          <p:cNvSpPr txBox="1"/>
          <p:nvPr/>
        </p:nvSpPr>
        <p:spPr>
          <a:xfrm>
            <a:off x="4246934" y="83976"/>
            <a:ext cx="429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to Implement Tagging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26f3a1eae9_0_157"/>
          <p:cNvSpPr txBox="1"/>
          <p:nvPr/>
        </p:nvSpPr>
        <p:spPr>
          <a:xfrm>
            <a:off x="-34295" y="1099598"/>
            <a:ext cx="122262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Adobe Launch SDK should be installed before the custom tagging.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and paste the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of contextData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it is without changing the Camel Casing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Data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should be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with calling the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State and Track Action functions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indicates dynamic value to be captured and passed.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Icid will be added to the next page’s URL where user lands after clicking any content of current page.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will be performed by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Team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ABFRL QA team will give the confirmation/sign off for the testing done by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 should be done first in staging and then in production post production UAT adobe’s codes are pushed to live.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Customer ID, pass the value only when available else pass it as blank.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6f3a1eae9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00"/>
                </a:highlight>
              </a:rPr>
              <a:t>Super App Brands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3" name="Google Shape;103;g226f3a1eae9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/>
              <a:t>Since Super App contains multiple cross-brands journey, therefore w.r.t to tracking the brand/product brand currently included( along with the value to be passed in the contextData key)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04" name="Google Shape;104;g226f3a1eae9_1_0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{5B5789A3-F5EF-4B71-A9DD-464B58D372B2}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Brand/Product Brand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Context Data 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Van Huesen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Peter England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Allen Solly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Louis Phillipe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Reebok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rbk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American Eagle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aoe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Forever 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Simon Carter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</a:t>
                      </a:r>
                      <a:r>
                        <a:rPr lang="en-I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396240" y="396240"/>
            <a:ext cx="42875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interaction with search field</a:t>
            </a:r>
            <a:endParaRPr/>
          </a:p>
        </p:txBody>
      </p:sp>
      <p:pic>
        <p:nvPicPr>
          <p:cNvPr descr="A picture containing background pattern&#10;&#10;Description automatically generated"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223" y="1221300"/>
            <a:ext cx="2044805" cy="4216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222" y="1420083"/>
            <a:ext cx="2044805" cy="461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4"/>
          <p:cNvGraphicFramePr/>
          <p:nvPr/>
        </p:nvGraphicFramePr>
        <p:xfrm>
          <a:off x="178904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{5E633EF7-AE43-4A68-B683-363FFDCC2AB4}</a:tableStyleId>
              </a:tblPr>
              <a:tblGrid>
                <a:gridCol w="1729800"/>
                <a:gridCol w="1899825"/>
                <a:gridCol w="5956625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Interaction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Field interact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linkName:“search initiate",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&lt;current page name&gt;",// page name without word “page” from where user clicked on my account icon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brand: "&lt;brand name&gt;“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searchInitiate: 1 // will be passed an integer value only when user will interact with search field.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“&lt;page name&gt;",//page from where user initiates search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"&lt;desktop website/mobile website&gt;",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ACPCore.trackAction("search initiate",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/>
                        <a:t>Channel </a:t>
                      </a:r>
                      <a:r>
                        <a:rPr b="0" lang="en-IN" sz="1600"/>
                        <a:t>values can be:-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/>
                        <a:t>android|home</a:t>
                      </a:r>
                      <a:endParaRPr b="0"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600"/>
                        <a:t>ios|category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396240" y="396240"/>
            <a:ext cx="42875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search initiate</a:t>
            </a:r>
            <a:endParaRPr/>
          </a:p>
        </p:txBody>
      </p:sp>
      <p:pic>
        <p:nvPicPr>
          <p:cNvPr descr="Graphical user interface, text, application&#10;&#10;Description automatically generated"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603" y="948214"/>
            <a:ext cx="2057506" cy="43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6604" y="1343608"/>
            <a:ext cx="2094152" cy="193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4948" y="1033172"/>
            <a:ext cx="2072438" cy="428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1595" y="1757266"/>
            <a:ext cx="1949146" cy="342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6"/>
          <p:cNvGraphicFramePr/>
          <p:nvPr/>
        </p:nvGraphicFramePr>
        <p:xfrm>
          <a:off x="1775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{5E633EF7-AE43-4A68-B683-363FFDCC2AB4}</a:tableStyleId>
              </a:tblPr>
              <a:tblGrid>
                <a:gridCol w="1411550"/>
                <a:gridCol w="1455950"/>
                <a:gridCol w="6879900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Icon click or enter button or autosuggested term click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linkName:“search click",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&lt;current page name&gt;",// page name without word “page” from where user clicked on my account icon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brand: "&lt;brand name&gt;“,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searchInitiated: 1 // will be passed an integer value only when user will perform a search successfully 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“&lt;page name&gt;",//page from where user initiates search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searchTerm : “ &lt;term searched&gt;”,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"&lt;desktop website/mobile website&gt;",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ACPCore.trackAction("search click",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-2286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/>
        </p:nvSpPr>
        <p:spPr>
          <a:xfrm>
            <a:off x="396240" y="396240"/>
            <a:ext cx="42875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search result page</a:t>
            </a:r>
            <a:endParaRPr/>
          </a:p>
        </p:txBody>
      </p:sp>
      <p:pic>
        <p:nvPicPr>
          <p:cNvPr descr="A screenshot of a person&#10;&#10;Description automatically generated with low confidence"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247" y="1292115"/>
            <a:ext cx="2057506" cy="427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{5E633EF7-AE43-4A68-B683-363FFDCC2AB4}</a:tableStyleId>
              </a:tblPr>
              <a:tblGrid>
                <a:gridCol w="1180725"/>
                <a:gridCol w="1580225"/>
                <a:gridCol w="6569475"/>
                <a:gridCol w="28586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Search page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On load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var let contextData={};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“search listing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"&lt;android/ios&gt;|search",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brand: "&lt;brand name&gt;“,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“search”,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searchTerm : “ &lt;term searched &gt;”,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searchType : “ &lt;type of search&gt;”,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searchResultCount : “&lt;number of search results&gt;”,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"&lt;desktop website/mobile website&gt;",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</a:t>
                      </a:r>
                      <a:r>
                        <a:rPr lang="en-IN" sz="1600" u="none" cap="none" strike="noStrike"/>
                        <a:t>("search listing page",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&lt;type of search&gt; will have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 search ( when user search his/her term manually)</a:t>
                      </a:r>
                      <a:endParaRPr/>
                    </a:p>
                    <a:p>
                      <a:pPr indent="-2540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540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Predictive Search ( When user select an autosuggested or entered term predictive keyword)</a:t>
                      </a:r>
                      <a:endParaRPr/>
                    </a:p>
                    <a:p>
                      <a:pPr indent="-2540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540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540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540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540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540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540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540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540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  Null search ( when there will be no matching search result as per the term searched).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3683" y="1898387"/>
            <a:ext cx="2540803" cy="463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9118" y="3186572"/>
            <a:ext cx="2759923" cy="193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2022-11-14T08:45:42Z</dcterms:created>
  <dc:creator>Sayyam  Dhingra</dc:creator>
</cp:coreProperties>
</file>