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s1RKo/RIZJHZ6zrjz0Wx6Nwu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125997-2ACF-4511-A97A-1D5B004FBBB6}">
  <a:tblStyle styleId="{A7125997-2ACF-4511-A97A-1D5B004FB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71D5E6A-E615-4CC2-A303-FD1377F4019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2a81fe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g2502a81fee2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02a81fee2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02a81fe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040806" y="2109458"/>
            <a:ext cx="10110385" cy="1819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1111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Brands-Quick Checkout Flow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App Tagging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 </a:t>
            </a:r>
            <a:r>
              <a:rPr lang="en-IN"/>
              <a:t>11th October </a:t>
            </a:r>
            <a:r>
              <a:rPr lang="en-IN">
                <a:solidFill>
                  <a:schemeClr val="dk1"/>
                </a:solidFill>
              </a:rPr>
              <a:t>202</a:t>
            </a:r>
            <a:r>
              <a:rPr lang="en-IN"/>
              <a:t>3</a:t>
            </a:r>
            <a:endParaRPr/>
          </a:p>
        </p:txBody>
      </p:sp>
      <p:pic>
        <p:nvPicPr>
          <p:cNvPr descr="Graphical user interface, application&#10;&#10;Description automatically generated"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29" y="-232610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>
            <p:ph idx="11" type="ftr"/>
          </p:nvPr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Team Implementation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56"/>
          <p:cNvGraphicFramePr/>
          <p:nvPr/>
        </p:nvGraphicFramePr>
        <p:xfrm>
          <a:off x="-65144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{C71D5E6A-E615-4CC2-A303-FD1377F4019E}</a:tableStyleId>
              </a:tblPr>
              <a:tblGrid>
                <a:gridCol w="1375325"/>
                <a:gridCol w="1163800"/>
                <a:gridCol w="6064625"/>
                <a:gridCol w="3653400"/>
              </a:tblGrid>
              <a:tr h="50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3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Add new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“ship to new address",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"&lt;android/ios&gt;|checkout",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“quick checkout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ACPCore.trackAction(“ship to new address",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7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Applying gift voucher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7"/>
          <p:cNvSpPr/>
          <p:nvPr/>
        </p:nvSpPr>
        <p:spPr>
          <a:xfrm>
            <a:off x="5264782" y="5806605"/>
            <a:ext cx="547357" cy="282491"/>
          </a:xfrm>
          <a:prstGeom prst="rect">
            <a:avLst/>
          </a:prstGeom>
          <a:noFill/>
          <a:ln cap="flat" cmpd="sng" w="28575">
            <a:solidFill>
              <a:srgbClr val="FE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0592" y="430008"/>
            <a:ext cx="3162300" cy="58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7"/>
          <p:cNvSpPr/>
          <p:nvPr/>
        </p:nvSpPr>
        <p:spPr>
          <a:xfrm>
            <a:off x="6002692" y="4563862"/>
            <a:ext cx="528085" cy="3615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58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{C71D5E6A-E615-4CC2-A303-FD1377F4019E}</a:tableStyleId>
              </a:tblPr>
              <a:tblGrid>
                <a:gridCol w="1638725"/>
                <a:gridCol w="1240900"/>
                <a:gridCol w="6425600"/>
                <a:gridCol w="29519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Gift voucher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“quick checkout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“quick checkout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appliedGiftVoucher: "&lt;voucher code&gt;-&lt;brand name&gt;”,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dob: "&lt;date of birth&gt;"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appliedGiftVoucher</a:t>
                      </a:r>
                      <a:r>
                        <a:rPr lang="en-IN" sz="1400" u="none" cap="none" strike="noStrike"/>
                        <a:t>: If a gift voucher is applied as per below example:-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If gift voucher is NEW200 worth of 200 Rs for PE. Then the value will be: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"NEW200-pe"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payment option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948" y="1219200"/>
            <a:ext cx="4254103" cy="405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9"/>
          <p:cNvSpPr/>
          <p:nvPr/>
        </p:nvSpPr>
        <p:spPr>
          <a:xfrm>
            <a:off x="4111712" y="3041940"/>
            <a:ext cx="1984287" cy="38706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71" name="Google Shape;171;p59"/>
          <p:cNvSpPr/>
          <p:nvPr/>
        </p:nvSpPr>
        <p:spPr>
          <a:xfrm>
            <a:off x="4111712" y="2483581"/>
            <a:ext cx="1467294" cy="34024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60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{C71D5E6A-E615-4CC2-A303-FD1377F4019E}</a:tableStyleId>
              </a:tblPr>
              <a:tblGrid>
                <a:gridCol w="1391825"/>
                <a:gridCol w="1702775"/>
                <a:gridCol w="5993125"/>
                <a:gridCol w="3169425"/>
              </a:tblGrid>
              <a:tr h="51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Payment option selection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Radio 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linkName:"&lt;payment method&gt;",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“quick checkout page“,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“quick checkout page",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ACPCore.trackAction(“&lt;payment method&gt;",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1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Place order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1"/>
          <p:cNvSpPr/>
          <p:nvPr/>
        </p:nvSpPr>
        <p:spPr>
          <a:xfrm>
            <a:off x="1156055" y="5947851"/>
            <a:ext cx="607432" cy="173031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183" name="Google Shape;18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660" y="847592"/>
            <a:ext cx="3492679" cy="561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1"/>
          <p:cNvSpPr/>
          <p:nvPr/>
        </p:nvSpPr>
        <p:spPr>
          <a:xfrm>
            <a:off x="6096000" y="5762847"/>
            <a:ext cx="1580707" cy="48909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62"/>
          <p:cNvGraphicFramePr/>
          <p:nvPr/>
        </p:nvGraphicFramePr>
        <p:xfrm>
          <a:off x="-3732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{C71D5E6A-E615-4CC2-A303-FD1377F4019E}</a:tableStyleId>
              </a:tblPr>
              <a:tblGrid>
                <a:gridCol w="874775"/>
                <a:gridCol w="1139850"/>
                <a:gridCol w="6766675"/>
                <a:gridCol w="3448025"/>
              </a:tblGrid>
              <a:tr h="34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Type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Tracking Type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Launch variables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Values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992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Place Order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button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linkName: 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channel:"&lt;android/ios&gt;|checkout",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linkPageName: “quick checkout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customerID : "&lt;customerID&gt;",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loginStatus : "logged-in" 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pageType : “quick checkout page",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&amp;&amp;events : “event31,event13,event14,event15,event61,event62=</a:t>
                      </a:r>
                      <a:r>
                        <a:rPr lang="en-IN" sz="1400" u="none" cap="none" strike="noStrike"/>
                        <a:t>&lt;number of total Products initiated for order&gt;</a:t>
                      </a: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"&lt;;product 1 id;product 1 quantity;product 1 selling price;event13=product 1 marked price|event14=product 1 selling price|event15=product 1 discount amount|event61=product 1 quantity;eVar19 = product 1 category|eVar30=product 1 name|eVar32=product 1 brand name|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product 1 stockStatus|eVar34= product 1 color|eVar35=product 1 size|eVar36= product 1 genderType|eVar44=product 1 style code&gt;,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couponDetails : “&lt;coupon 1 code-coupon 1 brand name&gt;| &lt;coupon 2 code – coupon 2 brand name&gt;|&lt;…coupon N code-coupon N brand name&gt;”, // pass only when coupon/s are applied.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platform: "&lt;android/ios&gt;",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userDetails: "&lt;gender&gt;|&lt;age&gt;",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dob: "&lt;date of birth&gt;"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loginStatus 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productID: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productCategory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productMarkPrice: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contain the MRP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productSellPrice: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contain the actual selling price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productQuantity: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have the quantity selected for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productName: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name of the product.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brandName: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stockStatus: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provide whether product is instock or out of stock</a:t>
                      </a:r>
                      <a:b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color: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example values: 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size: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example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42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styleCode: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contain the style code of the product. 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couponCode</a:t>
                      </a:r>
                      <a:r>
                        <a:rPr lang="en-IN" sz="1200"/>
                        <a:t> If a coupon is applied as per below example:-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If coupon code is NEW100 worth of 100 Rs for f21. Then the value will be: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"NEW100-f21-100|OFF50-sc-500”.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voucherCode</a:t>
                      </a:r>
                      <a:r>
                        <a:rPr lang="en-IN" sz="1200"/>
                        <a:t> If a gift voucher is applied as per below example:-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If gift voucher is NEW200 worth of 200 Rs for sc. Then the value will be: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"NEW200-f21-200|DIWALI40-sc-700“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loyaltyAmount</a:t>
                      </a:r>
                      <a:r>
                        <a:rPr lang="en-IN" sz="1200"/>
                        <a:t> If a loyalty amount is applied as per below example:-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If total loyalty amount available is Rs1000 and Rs900 is used for f21. Then the value will be: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“900-f21-100|750-sc-250“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200"/>
                        <a:t>myCredits </a:t>
                      </a:r>
                      <a:r>
                        <a:rPr lang="en-IN" sz="1200"/>
                        <a:t>If credit amount is applied as per below example:-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If total credit amount available is Rs3000. For sc Rs2000 is available and Rs1800 is used. For f21 Rs1000 is available and Rs900 is used. Then the value will be: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“1800-sc-200|900-f21-100“</a:t>
                      </a:r>
                      <a:endParaRPr b="1"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2a81fee2_0_83"/>
          <p:cNvSpPr txBox="1"/>
          <p:nvPr/>
        </p:nvSpPr>
        <p:spPr>
          <a:xfrm>
            <a:off x="4246934" y="83976"/>
            <a:ext cx="42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502a81fee2_0_83"/>
          <p:cNvSpPr txBox="1"/>
          <p:nvPr/>
        </p:nvSpPr>
        <p:spPr>
          <a:xfrm>
            <a:off x="-34295" y="1099598"/>
            <a:ext cx="12226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Launch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SDK should be installed before the custom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of contextData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it is without changing the Camel Casing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calling the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State and Track Action functions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Icid will be added to the next page’s URL where user lands after clicking any content of current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Team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ABFRL QA team will give the confirmation/sign off for the testing done by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 production UAT adobe’s codes are pushed to live.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02a81fee2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00"/>
                </a:highlight>
              </a:rPr>
              <a:t>Super App Brands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7" name="Google Shape;107;g2502a81fee2_0_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Since Super App contains multiple cross-brands journey, therefore w.r.t to tracking the brand/product brand currently included( along with the value to be passed in the contextData key)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8" name="Google Shape;108;g2502a81fee2_0_6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{A7125997-2ACF-4511-A97A-1D5B004FBBB6}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Brand/Product Brand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Context Data</a:t>
                      </a:r>
                      <a:r>
                        <a:rPr b="1" lang="en-IN"/>
                        <a:t> 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Van Huesen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Peter England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Allen Solly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Louis Phillipe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Reebok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reebok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American Eagle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aoe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Forever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Simon Carter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pping cart"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0" y="4023809"/>
            <a:ext cx="11016943" cy="2262375"/>
          </a:xfrm>
          <a:custGeom>
            <a:rect b="b" l="l" r="r" t="t"/>
            <a:pathLst>
              <a:path extrusionOk="0" h="2262375" w="11016943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rgbClr val="262626">
              <a:alpha val="8784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type="ctrTitle"/>
          </p:nvPr>
        </p:nvSpPr>
        <p:spPr>
          <a:xfrm>
            <a:off x="841248" y="4199861"/>
            <a:ext cx="8856059" cy="1336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IN" sz="5400">
                <a:solidFill>
                  <a:srgbClr val="FFFFFF"/>
                </a:solidFill>
              </a:rPr>
              <a:t>Quick Checkout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1"/>
          <p:cNvSpPr txBox="1"/>
          <p:nvPr/>
        </p:nvSpPr>
        <p:spPr>
          <a:xfrm>
            <a:off x="203764" y="149443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Quick Checkout page load</a:t>
            </a:r>
            <a:endParaRPr/>
          </a:p>
        </p:txBody>
      </p:sp>
      <p:pic>
        <p:nvPicPr>
          <p:cNvPr id="121" name="Google Shape;12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403" y="759815"/>
            <a:ext cx="3069263" cy="594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52"/>
          <p:cNvGraphicFramePr/>
          <p:nvPr/>
        </p:nvGraphicFramePr>
        <p:xfrm>
          <a:off x="-24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{C71D5E6A-E615-4CC2-A303-FD1377F4019E}</a:tableStyleId>
              </a:tblPr>
              <a:tblGrid>
                <a:gridCol w="947825"/>
                <a:gridCol w="1038875"/>
                <a:gridCol w="6622225"/>
                <a:gridCol w="3583100"/>
              </a:tblGrid>
              <a:tr h="51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8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Quick Checkout Page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onload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let contextData={};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pageName: “quick checkout page",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parentPage : “product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channel: "&lt;android/ios&gt;|checkout",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&amp;&amp;events : “scCheckout,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event13,event14,event15,event61,event87</a:t>
                      </a:r>
                      <a:r>
                        <a:rPr lang="en-IN" sz="1200" u="none" cap="none" strike="noStrike"/>
                        <a:t>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customerID : "&lt;customerID&gt;",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loginStatus : "&lt;logged-in&gt;",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pageType : “quick checkout page“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&amp;&amp;products : ";&lt;product 1 id&gt;;;;event13=&lt;product 1 marked price&gt;|event14=&lt;product 1 selling price&gt;|event15=&lt;product 1 discount amount&gt;|event61=&lt;product 1 quantity&gt;;eVar19 = &lt;product 1 category&gt;|eVar30=&lt;product 1 name&gt;|eVar32=&lt;product 1 brand name&gt;|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eVar33= &lt;product 1 stockStatus&gt;|eVar34=&lt; product 1 color&gt;|eVar35=&lt;product 1 size&gt;|eVar36= &lt;product 1 genderType&gt;|eVar44=&lt;product 1 style code&gt;,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platform: "&lt;android/ios&gt;",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userDetails: "&lt;gender&gt;|&lt;age&gt;", 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dob: "&lt;date of birth&gt;"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ACPCore.trackState(“quick checkout page", contextData);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loginStatus </a:t>
                      </a:r>
                      <a:r>
                        <a:rPr lang="en-IN" sz="12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productID:</a:t>
                      </a:r>
                      <a:r>
                        <a:rPr lang="en-IN" sz="12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productCategory</a:t>
                      </a:r>
                      <a:r>
                        <a:rPr lang="en-IN" sz="12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productMarkPrice: </a:t>
                      </a:r>
                      <a:r>
                        <a:rPr b="0" lang="en-IN" sz="1200" u="none" cap="none" strike="noStrike"/>
                        <a:t>will contain the MRP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productSellPrice: </a:t>
                      </a:r>
                      <a:r>
                        <a:rPr b="0" lang="en-IN" sz="1200" u="none" cap="none" strike="noStrike"/>
                        <a:t>will contain the actual selling price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productQuantity: </a:t>
                      </a:r>
                      <a:r>
                        <a:rPr b="0" lang="en-IN" sz="1200" u="none" cap="none" strike="noStrike"/>
                        <a:t>will have the quantity selected for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productName: </a:t>
                      </a:r>
                      <a:r>
                        <a:rPr b="0" lang="en-IN" sz="1200" u="none" cap="none" strike="noStrike"/>
                        <a:t>name of the product.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brandName: </a:t>
                      </a:r>
                      <a:r>
                        <a:rPr b="0" lang="en-IN" sz="12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stockStatus: </a:t>
                      </a:r>
                      <a:r>
                        <a:rPr b="0" lang="en-IN" sz="1200" u="none" cap="none" strike="noStrike"/>
                        <a:t>provide whether product is instock or out of stock</a:t>
                      </a:r>
                      <a:br>
                        <a:rPr b="0" lang="en-IN" sz="1200" u="none" cap="none" strike="noStrike"/>
                      </a:br>
                      <a:r>
                        <a:rPr b="0" lang="en-IN" sz="1200" u="none" cap="none" strike="noStrike"/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color: </a:t>
                      </a:r>
                      <a:r>
                        <a:rPr b="0" lang="en-IN" sz="1200" u="none" cap="none" strike="noStrike"/>
                        <a:t>example values: 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size: </a:t>
                      </a:r>
                      <a:r>
                        <a:rPr b="0" lang="en-IN" sz="1200" u="none" cap="none" strike="noStrike"/>
                        <a:t>example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42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styleCode: </a:t>
                      </a:r>
                      <a:r>
                        <a:rPr b="0" lang="en-IN" sz="1200" u="none" cap="none" strike="noStrike"/>
                        <a:t>will contain the style code of the product. 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couponCode</a:t>
                      </a:r>
                      <a:r>
                        <a:rPr lang="en-IN" sz="1200" u="none" cap="none" strike="noStrike"/>
                        <a:t> If a coupon is applied as per below example:-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If coupon code is NEW100 worth of 100 Rs for PE. Then the value will be: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200" u="none" cap="none" strike="noStrike"/>
                        <a:t>"NEW100-peter England-100|OFF50-allen solly-500”.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3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clicking on Change Address Button</a:t>
            </a:r>
            <a:endParaRPr/>
          </a:p>
        </p:txBody>
      </p:sp>
      <p:pic>
        <p:nvPicPr>
          <p:cNvPr id="132" name="Google Shape;13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3690" y="710082"/>
            <a:ext cx="3069263" cy="5948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3"/>
          <p:cNvSpPr/>
          <p:nvPr/>
        </p:nvSpPr>
        <p:spPr>
          <a:xfrm>
            <a:off x="6578082" y="3953608"/>
            <a:ext cx="384871" cy="263829"/>
          </a:xfrm>
          <a:prstGeom prst="rect">
            <a:avLst/>
          </a:prstGeom>
          <a:noFill/>
          <a:ln cap="flat" cmpd="sng" w="28575">
            <a:solidFill>
              <a:srgbClr val="FE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54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{C71D5E6A-E615-4CC2-A303-FD1377F4019E}</a:tableStyleId>
              </a:tblPr>
              <a:tblGrid>
                <a:gridCol w="1699025"/>
                <a:gridCol w="1268800"/>
                <a:gridCol w="5488925"/>
                <a:gridCol w="3800375"/>
              </a:tblGrid>
              <a:tr h="51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34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Change Selected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linkName:"change address",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“</a:t>
                      </a:r>
                      <a:r>
                        <a:rPr b="0" i="0" lang="en-IN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 checkout page</a:t>
                      </a:r>
                      <a:r>
                        <a:rPr lang="en-IN" sz="1400" u="none" cap="none" strike="noStrike"/>
                        <a:t>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“quick checkout page",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ACPCore.trackAction(“quick checkout change address",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5"/>
          <p:cNvSpPr txBox="1"/>
          <p:nvPr/>
        </p:nvSpPr>
        <p:spPr>
          <a:xfrm>
            <a:off x="203764" y="149443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click of Add New Address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4144" y="380275"/>
            <a:ext cx="2939814" cy="60444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5"/>
          <p:cNvSpPr/>
          <p:nvPr/>
        </p:nvSpPr>
        <p:spPr>
          <a:xfrm>
            <a:off x="4804144" y="4716517"/>
            <a:ext cx="887529" cy="350006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2019-08-31T15:49:44Z</dcterms:created>
  <dc:creator>Rocky Kumar</dc:creator>
</cp:coreProperties>
</file>