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1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0" roundtripDataSignature="AMtx7mgh17+rGsVt9G53nJBTiP0KVacZ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5124E4E-4035-4641-8F70-B48E1A616285}">
  <a:tblStyle styleId="{A5124E4E-4035-4641-8F70-B48E1A61628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0" Type="http://customschemas.google.com/relationships/presentationmetadata" Target="meta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7" name="Google Shape;227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26d96d176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226d96d176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6d96d176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g226d96d176f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26d96d17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226d96d176f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6d96d176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1" name="Google Shape;301;g226d96d176f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6" name="Google Shape;306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9" name="Google Shape;329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3" name="Google Shape;343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8" name="Google Shape;358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6d96d176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g226d96d176f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26d96d176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g226d96d176f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5" name="Google Shape;375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8" name="Google Shape;398;p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5" name="Google Shape;405;p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0" name="Google Shape;410;p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9" name="Google Shape;419;p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p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p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7" name="Google Shape;437;p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4" name="Google Shape;444;p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9" name="Google Shape;449;p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7" name="Google Shape;457;p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2" name="Google Shape;462;p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0" name="Google Shape;470;p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5" name="Google Shape;475;p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3" name="Google Shape;483;p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8" name="Google Shape;488;p1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5" name="Google Shape;495;p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0" name="Google Shape;500;p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4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4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5" name="Google Shape;105;p1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4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4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11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1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0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4.jp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/>
          <p:nvPr>
            <p:ph type="ctrTitle"/>
          </p:nvPr>
        </p:nvSpPr>
        <p:spPr>
          <a:xfrm>
            <a:off x="1605482" y="2109458"/>
            <a:ext cx="9144000" cy="18197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1111"/>
              <a:buFont typeface="Calibri"/>
              <a:buNone/>
            </a:pPr>
            <a:r>
              <a:rPr lang="en-IN">
                <a:solidFill>
                  <a:schemeClr val="dk1"/>
                </a:solidFill>
              </a:rPr>
              <a:t>ABFRL Brands-Shopping Flow</a:t>
            </a:r>
            <a:br>
              <a:rPr lang="en-IN">
                <a:solidFill>
                  <a:schemeClr val="dk1"/>
                </a:solidFill>
              </a:rPr>
            </a:br>
            <a:r>
              <a:rPr lang="en-IN">
                <a:solidFill>
                  <a:schemeClr val="dk1"/>
                </a:solidFill>
              </a:rPr>
              <a:t>App Tagging </a:t>
            </a:r>
            <a:endParaRPr/>
          </a:p>
        </p:txBody>
      </p:sp>
      <p:sp>
        <p:nvSpPr>
          <p:cNvPr id="113" name="Google Shape;113;p1"/>
          <p:cNvSpPr txBox="1"/>
          <p:nvPr>
            <p:ph idx="1" type="subTitle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IN">
                <a:solidFill>
                  <a:schemeClr val="dk1"/>
                </a:solidFill>
              </a:rPr>
              <a:t> </a:t>
            </a:r>
            <a:r>
              <a:rPr lang="en-IN"/>
              <a:t>11th October</a:t>
            </a:r>
            <a:r>
              <a:rPr lang="en-IN">
                <a:solidFill>
                  <a:schemeClr val="dk1"/>
                </a:solidFill>
              </a:rPr>
              <a:t> 202</a:t>
            </a:r>
            <a:r>
              <a:rPr lang="en-IN"/>
              <a:t>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raphical user interface, application&#10;&#10;Description automatically generated" id="114" name="Google Shape;11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029" y="-232610"/>
            <a:ext cx="3251941" cy="32519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 txBox="1"/>
          <p:nvPr>
            <p:ph idx="11" type="ftr"/>
          </p:nvPr>
        </p:nvSpPr>
        <p:spPr>
          <a:xfrm>
            <a:off x="0" y="6356351"/>
            <a:ext cx="12192000" cy="5016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>
                <a:solidFill>
                  <a:schemeClr val="dk1"/>
                </a:solidFill>
              </a:rPr>
              <a:t>DWAO – DIGITAL WEB ANALYTICS AND OPTIMISATION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6"/>
          <p:cNvSpPr/>
          <p:nvPr/>
        </p:nvSpPr>
        <p:spPr>
          <a:xfrm>
            <a:off x="6661116" y="4544839"/>
            <a:ext cx="615635" cy="443619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56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removing the product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4800" y="1168284"/>
            <a:ext cx="3197287" cy="549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56"/>
          <p:cNvSpPr/>
          <p:nvPr/>
        </p:nvSpPr>
        <p:spPr>
          <a:xfrm>
            <a:off x="5518298" y="5497033"/>
            <a:ext cx="909661" cy="361507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8" name="Google Shape;178;p57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121525"/>
                <a:gridCol w="1391750"/>
                <a:gridCol w="5992800"/>
                <a:gridCol w="3751075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Product Removal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icon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linkName:"&lt;cta name&gt;",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channel:"&lt;android/ios&gt;|cart",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"cart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&amp;&amp;events : “scRemove,</a:t>
                      </a:r>
                      <a:r>
                        <a:rPr lang="en-IN" sz="1400" u="none" cap="none" strike="noStrike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IN" sz="1400" u="none" cap="none" strike="noStrike"/>
                        <a:t>event13,event14,event15,event61,event23”,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loginStatus : "&lt;logged-in/guest&gt;" 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&amp;&amp;products : ";&lt;product  id&gt;;;;event13=&lt;product  marked price&gt;|event14=&lt;product  selling price&gt;|event15=&lt;product discount amount&gt;|event61=&lt;product quantity&gt;;eVar19 = &lt;product category&gt;|eVar30=&lt;product name&gt;|eVar32=&lt;product brand name&gt;|eVar33=&lt;product  stockStatus&gt;|eVar34=&lt;product color&gt;|eVar35=&lt;product  size&gt;|eVar36=&lt;product  genderType&gt;|eVar44=&lt;product  style code&gt;”,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 // pass only when user is logged in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 // pass only when user is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loginStatus </a:t>
                      </a:r>
                      <a:r>
                        <a:rPr lang="en-IN" sz="12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productID:</a:t>
                      </a:r>
                      <a:r>
                        <a:rPr lang="en-IN" sz="1200" u="none" cap="none" strike="noStrike"/>
                        <a:t> will have the value of SKU ID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productCategory</a:t>
                      </a:r>
                      <a:r>
                        <a:rPr lang="en-IN" sz="1200" u="none" cap="none" strike="noStrike"/>
                        <a:t>: will have the category of the product. Example:-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shirt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trouser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productMarkPrice: </a:t>
                      </a:r>
                      <a:r>
                        <a:rPr b="0" lang="en-IN" sz="1200" u="none" cap="none" strike="noStrike"/>
                        <a:t>will contain the MRP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productSellPrice: </a:t>
                      </a:r>
                      <a:r>
                        <a:rPr b="0" lang="en-IN" sz="1200" u="none" cap="none" strike="noStrike"/>
                        <a:t>will contain the actual selling price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productQuantity: </a:t>
                      </a:r>
                      <a:r>
                        <a:rPr b="0" lang="en-IN" sz="1200" u="none" cap="none" strike="noStrike"/>
                        <a:t>will have the quantity selected for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productName: </a:t>
                      </a:r>
                      <a:r>
                        <a:rPr b="0" lang="en-IN" sz="1200" u="none" cap="none" strike="noStrike"/>
                        <a:t>name of the product.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brandName: </a:t>
                      </a:r>
                      <a:r>
                        <a:rPr b="0" lang="en-IN" sz="1200" u="none" cap="none" strike="noStrike"/>
                        <a:t>name of the brand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stockStatus: </a:t>
                      </a:r>
                      <a:r>
                        <a:rPr b="0" lang="en-IN" sz="1200" u="none" cap="none" strike="noStrike"/>
                        <a:t>provide whether product is instock or out of stock</a:t>
                      </a:r>
                      <a:br>
                        <a:rPr b="0" lang="en-IN" sz="1200" u="none" cap="none" strike="noStrike"/>
                      </a:br>
                      <a:r>
                        <a:rPr b="0" lang="en-IN" sz="1200" u="none" cap="none" strike="noStrike"/>
                        <a:t>eg – stockStatus : “out of stock” or “available”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color: </a:t>
                      </a:r>
                      <a:r>
                        <a:rPr b="0" lang="en-IN" sz="1200" u="none" cap="none" strike="noStrike"/>
                        <a:t>example values: Red.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size: </a:t>
                      </a:r>
                      <a:r>
                        <a:rPr b="0" lang="en-IN" sz="1200" u="none" cap="none" strike="noStrike"/>
                        <a:t>example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200" u="none" cap="none" strike="noStrike"/>
                        <a:t>42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200" u="none" cap="none" strike="noStrike"/>
                        <a:t>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styleCode: </a:t>
                      </a:r>
                      <a:r>
                        <a:rPr b="0" lang="en-IN" sz="1200" u="none" cap="none" strike="noStrike"/>
                        <a:t>will contain the style code of the product. Example value:-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PESFONUB236782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productDiscount </a:t>
                      </a: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have the discount applied on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productGenderType </a:t>
                      </a: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value:-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8"/>
          <p:cNvSpPr/>
          <p:nvPr/>
        </p:nvSpPr>
        <p:spPr>
          <a:xfrm>
            <a:off x="5674289" y="4490518"/>
            <a:ext cx="916634" cy="516048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58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moving the product to Wishlist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3293" y="660841"/>
            <a:ext cx="3625473" cy="5997983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8"/>
          <p:cNvSpPr/>
          <p:nvPr/>
        </p:nvSpPr>
        <p:spPr>
          <a:xfrm>
            <a:off x="4327451" y="5879805"/>
            <a:ext cx="1052623" cy="659218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59"/>
          <p:cNvGraphicFramePr/>
          <p:nvPr/>
        </p:nvGraphicFramePr>
        <p:xfrm>
          <a:off x="-65146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746750"/>
                <a:gridCol w="1329000"/>
                <a:gridCol w="5425175"/>
                <a:gridCol w="3756225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Move to Wishlist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icon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linkName:"&lt;cta name&gt;",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channel:"&lt;android/ios&gt;|cart",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linkPageName: "cart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customerID : "&lt;customerID&gt;", // only pass when available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loginStatus : "&lt;logged-in/guest&gt;" ,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/>
                        <a:t>&amp;&amp;events : “</a:t>
                      </a: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event4</a:t>
                      </a:r>
                      <a:r>
                        <a:rPr lang="en-IN" sz="1400" u="none" cap="none" strike="noStrike"/>
                        <a:t>”,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&amp;&amp;products : ";&lt;product  id&gt;;;;;eVar19 =&lt;product category&gt;|eVar30=&lt;product name&gt;</a:t>
                      </a:r>
                      <a:r>
                        <a:rPr lang="en-IN" sz="1400" u="none" cap="none" strike="noStrike">
                          <a:highlight>
                            <a:srgbClr val="FFFF00"/>
                          </a:highlight>
                        </a:rPr>
                        <a:t>| eVar32=&lt;product 1 brand name&gt;”</a:t>
                      </a:r>
                      <a:r>
                        <a:rPr lang="en-IN" sz="1400" u="none" cap="none" strike="noStrike"/>
                        <a:t>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platform: "&lt;android/ios&gt;",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platform: "&lt;android/ios&gt;",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userDetails: "&lt;gender&gt;|&lt;age&gt;", // pass only when user is logged in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dob: "&lt;date of birth&gt;" // pass only when user is logged in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};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productID:</a:t>
                      </a:r>
                      <a:r>
                        <a:rPr lang="en-IN" sz="1400" u="none" cap="none" strike="noStrike"/>
                        <a:t> will have the value of SKU ID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productCategory</a:t>
                      </a:r>
                      <a:r>
                        <a:rPr lang="en-IN" sz="1400" u="none" cap="none" strike="noStrike"/>
                        <a:t>: will have the category of the product. Example:-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shirt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trouser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productName: </a:t>
                      </a:r>
                      <a:r>
                        <a:rPr b="0" lang="en-IN" sz="1400" u="none" cap="none" strike="noStrike"/>
                        <a:t>name of the product.</a:t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0"/>
          <p:cNvSpPr/>
          <p:nvPr/>
        </p:nvSpPr>
        <p:spPr>
          <a:xfrm>
            <a:off x="5902858" y="5766741"/>
            <a:ext cx="1050201" cy="307819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60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Login to apply coupon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7721" y="199176"/>
            <a:ext cx="3834864" cy="646459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0"/>
          <p:cNvSpPr/>
          <p:nvPr/>
        </p:nvSpPr>
        <p:spPr>
          <a:xfrm>
            <a:off x="5337544" y="6074561"/>
            <a:ext cx="2126512" cy="543356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61"/>
          <p:cNvGraphicFramePr/>
          <p:nvPr/>
        </p:nvGraphicFramePr>
        <p:xfrm>
          <a:off x="-65146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746750"/>
                <a:gridCol w="1329000"/>
                <a:gridCol w="5425175"/>
                <a:gridCol w="3756225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 to apply coupon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linkName:"&lt;cta name&gt;",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 "&lt;android/ios&gt;|cart",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"cart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loginStatus : "&lt;logged-in/guest&gt;"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 // pass only when user is logged in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 // pass only when user is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2"/>
          <p:cNvSpPr txBox="1"/>
          <p:nvPr/>
        </p:nvSpPr>
        <p:spPr>
          <a:xfrm>
            <a:off x="203764" y="149443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selecting products from Top Picks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1005" y="611108"/>
            <a:ext cx="3127725" cy="6246892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62"/>
          <p:cNvSpPr/>
          <p:nvPr/>
        </p:nvSpPr>
        <p:spPr>
          <a:xfrm>
            <a:off x="4178595" y="1658679"/>
            <a:ext cx="1424763" cy="314723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3"/>
          <p:cNvSpPr/>
          <p:nvPr/>
        </p:nvSpPr>
        <p:spPr>
          <a:xfrm>
            <a:off x="5549966" y="4781563"/>
            <a:ext cx="376752" cy="463760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3"/>
          <p:cNvSpPr/>
          <p:nvPr/>
        </p:nvSpPr>
        <p:spPr>
          <a:xfrm>
            <a:off x="3902150" y="4373753"/>
            <a:ext cx="600809" cy="322784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2150" y="637953"/>
            <a:ext cx="3295632" cy="600739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63"/>
          <p:cNvSpPr/>
          <p:nvPr/>
        </p:nvSpPr>
        <p:spPr>
          <a:xfrm>
            <a:off x="3987209" y="4696537"/>
            <a:ext cx="376752" cy="46376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64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100850"/>
                <a:gridCol w="1530225"/>
                <a:gridCol w="5421075"/>
                <a:gridCol w="4139875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Product Click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All CTAs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 "product click",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channel:"&lt;android/ios&gt;|cart",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"cart page",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loginStatus : "&lt;logged-in/guest&gt;" 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&amp;&amp;products : ";&lt;product  id&gt;;;;;eVar19 = &lt;product  category&gt;|eVar30=&lt;product  name&gt;|eVar32=&lt;product  brand name&gt;|eVar33=&lt;product  stock status&gt;|eVar35=&lt;product  size&gt;|eVar23=&lt;product  position&gt;”,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pfm : “&lt;section of the page/ product finding source&gt;”,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 // pass only when user is logged in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 // pass only when user is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</a:t>
                      </a:r>
                      <a:r>
                        <a:rPr lang="en-IN" sz="1400" u="none" cap="none" strike="noStrike"/>
                        <a:t>product click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", contextData);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pfm</a:t>
                      </a:r>
                      <a:r>
                        <a:rPr lang="en-IN" sz="1400" u="none" cap="none" strike="noStrike"/>
                        <a:t> means product finding method, the expected values will be the section of the page from where the user has found the product.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Eg 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“home product slider”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“internal search”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“internal campaign”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“similar products”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“top picks”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“breadcrumb”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“navigation/browsing”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“promos”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“wishlist/favorites”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“collections”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“cross-Sell”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“campaign landing pages”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productID:</a:t>
                      </a:r>
                      <a:r>
                        <a:rPr lang="en-IN" sz="1400" u="none" cap="none" strike="noStrike"/>
                        <a:t> will have the value of SKU ID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productCategory</a:t>
                      </a:r>
                      <a:r>
                        <a:rPr lang="en-IN" sz="1400" u="none" cap="none" strike="noStrike"/>
                        <a:t>: will have the category of the product. Example:-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shirt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trouser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productName: </a:t>
                      </a:r>
                      <a:r>
                        <a:rPr b="0" lang="en-IN" sz="1400" u="none" cap="none" strike="noStrike"/>
                        <a:t>name of the product.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stockStatus: </a:t>
                      </a:r>
                      <a:r>
                        <a:rPr b="0" lang="en-IN" sz="1400" u="none" cap="none" strike="noStrike"/>
                        <a:t>provide whether product is instock or out of stock</a:t>
                      </a:r>
                      <a:br>
                        <a:rPr b="0" lang="en-IN" sz="1400" u="none" cap="none" strike="noStrike"/>
                      </a:br>
                      <a:r>
                        <a:rPr b="0" lang="en-IN" sz="1400" u="none" cap="none" strike="noStrike"/>
                        <a:t>eg – stockStatus : “out of stock” or “available”.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size: </a:t>
                      </a:r>
                      <a:r>
                        <a:rPr b="0" lang="en-IN" sz="1400" u="none" cap="none" strike="noStrike"/>
                        <a:t>example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/>
                        <a:t>42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/>
                        <a:t>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5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Add /Remove Wishlist from Top Picks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65"/>
          <p:cNvSpPr/>
          <p:nvPr/>
        </p:nvSpPr>
        <p:spPr>
          <a:xfrm>
            <a:off x="5560978" y="1994171"/>
            <a:ext cx="233465" cy="311284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2150" y="637953"/>
            <a:ext cx="3295632" cy="6007396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65"/>
          <p:cNvSpPr/>
          <p:nvPr/>
        </p:nvSpPr>
        <p:spPr>
          <a:xfrm>
            <a:off x="5007935" y="1850065"/>
            <a:ext cx="414670" cy="311284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/>
        </p:nvSpPr>
        <p:spPr>
          <a:xfrm>
            <a:off x="4256265" y="382277"/>
            <a:ext cx="367946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to Implement Tagging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0" y="1502688"/>
            <a:ext cx="12226200" cy="6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Adobe Launch SDK should be implemented to trigger the custom 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and paste the 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contextData as it is without changing the Camel Casing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values should be passed in lowercase.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State(Page Load Event) and Track Action(Non-Page Load event) should be fired along with the contextData.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data should be fired with specific event.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indicates dynamic value to be captured and passed.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will be performed by DWAO after ABFRL QA team will give the confirmation/sign off for the testing done by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 should be done first in staging and then in production post-production UAT adobe’s codes are pushed to live.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Category value should be consistent for every product for entire website.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Customer ID, pass the value only when available else pass it as blank.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66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630025"/>
                <a:gridCol w="1411575"/>
                <a:gridCol w="5645225"/>
                <a:gridCol w="3505200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Add to wishlist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Icon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 “&lt;add to wishlist/remove from wishlist&gt;",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channel:"&lt;android/ios&gt;|cart",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"cart page", 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loginStatus : "&lt;logged-in/guest&gt;" 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&amp;&amp;events: “&lt;event4/event5&gt;” </a:t>
                      </a:r>
                      <a:r>
                        <a:rPr b="1" i="1" lang="en-IN" sz="1400" u="none" cap="none" strike="noStrike"/>
                        <a:t>// event4 only when add to Wishlist and event5 only when remove from Wishlist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&amp;&amp;products : ";&lt;product  id&gt;;;;;eVar19 = &lt;product category&gt;|eVar30=&lt;product name&gt;|eVar32=&lt;product brand name&gt;”,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 // pass only when user is logged in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 // pass only when user is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</a:t>
                      </a:r>
                      <a:r>
                        <a:rPr lang="en-IN" sz="1400" u="none" cap="none" strike="noStrike"/>
                        <a:t>add to wishlist/remove from wishlist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&gt;", contextData)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productID:</a:t>
                      </a:r>
                      <a:r>
                        <a:rPr lang="en-IN" sz="1400" u="none" cap="none" strike="noStrike"/>
                        <a:t> will have the value of SKU ID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productCategory</a:t>
                      </a:r>
                      <a:r>
                        <a:rPr lang="en-IN" sz="1400" u="none" cap="none" strike="noStrike"/>
                        <a:t>: will have the category of the product. Example:-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shirt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trouser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productName: </a:t>
                      </a:r>
                      <a:r>
                        <a:rPr b="0" lang="en-IN" sz="1400" u="none" cap="none" strike="noStrike"/>
                        <a:t>name of the product.</a:t>
                      </a:r>
                      <a:br>
                        <a:rPr b="0" lang="en-IN" sz="1400" u="none" cap="none" strike="noStrike"/>
                      </a:br>
                      <a:r>
                        <a:rPr b="1" lang="en-IN" sz="1400" u="none" cap="none" strike="noStrike"/>
                        <a:t>For removeWishlist : replace “event4” with “event5”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7"/>
          <p:cNvSpPr/>
          <p:nvPr/>
        </p:nvSpPr>
        <p:spPr>
          <a:xfrm>
            <a:off x="3322622" y="5309118"/>
            <a:ext cx="370597" cy="294977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7"/>
          <p:cNvSpPr txBox="1"/>
          <p:nvPr/>
        </p:nvSpPr>
        <p:spPr>
          <a:xfrm>
            <a:off x="472776" y="161854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click of Similar products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3832" y="1180984"/>
            <a:ext cx="3264842" cy="551516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67"/>
          <p:cNvSpPr/>
          <p:nvPr/>
        </p:nvSpPr>
        <p:spPr>
          <a:xfrm>
            <a:off x="4986670" y="5456606"/>
            <a:ext cx="765544" cy="689013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" name="Google Shape;250;p68"/>
          <p:cNvGraphicFramePr/>
          <p:nvPr/>
        </p:nvGraphicFramePr>
        <p:xfrm>
          <a:off x="-65146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037125"/>
                <a:gridCol w="1418725"/>
                <a:gridCol w="6427600"/>
                <a:gridCol w="3373675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Similar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 "similar product",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channel:"&lt;android/ios&gt;|cart",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"cart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loginStatus : "&lt;logged-in/guest&gt;"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 // pass only when user is logged in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 // pass only when user is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</a:t>
                      </a:r>
                      <a:r>
                        <a:rPr lang="en-IN" sz="1400" u="none" cap="none" strike="noStrike"/>
                        <a:t>similar product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", contextData)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9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load of Coupons &amp; Promotions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&#10;&#10;Description automatically generated" id="256" name="Google Shape;256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325" y="911095"/>
            <a:ext cx="3867349" cy="574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p80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630025"/>
                <a:gridCol w="1994200"/>
                <a:gridCol w="5062600"/>
                <a:gridCol w="3505200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Coupons and promotions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Pop-up View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var let contextData={};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pageName:"coupons and promotions",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parentPage: "cart page"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channel:"&lt;android/ios&gt;|cart",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loginStatus : "&lt;logged-in/guest&gt;" 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pageType : "shopping page - cart"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 // pass only when user has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ACPCore.trackState(“coupons and promotions", contextData);</a:t>
                      </a:r>
                      <a:br>
                        <a:rPr lang="en-IN" sz="1400" u="none" cap="none" strike="noStrike"/>
                      </a:b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81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click of Enter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81"/>
          <p:cNvSpPr/>
          <p:nvPr/>
        </p:nvSpPr>
        <p:spPr>
          <a:xfrm>
            <a:off x="6351913" y="3109756"/>
            <a:ext cx="374626" cy="319244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81"/>
          <p:cNvSpPr/>
          <p:nvPr/>
        </p:nvSpPr>
        <p:spPr>
          <a:xfrm>
            <a:off x="4331480" y="3905384"/>
            <a:ext cx="946689" cy="530814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81"/>
          <p:cNvSpPr/>
          <p:nvPr/>
        </p:nvSpPr>
        <p:spPr>
          <a:xfrm>
            <a:off x="7894622" y="2578942"/>
            <a:ext cx="351575" cy="309113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&#10;&#10;Description automatically generated" id="270" name="Google Shape;270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2325" y="911095"/>
            <a:ext cx="4083872" cy="5747729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81"/>
          <p:cNvSpPr/>
          <p:nvPr/>
        </p:nvSpPr>
        <p:spPr>
          <a:xfrm>
            <a:off x="7697972" y="2073349"/>
            <a:ext cx="446568" cy="309113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1"/>
          <p:cNvSpPr/>
          <p:nvPr/>
        </p:nvSpPr>
        <p:spPr>
          <a:xfrm>
            <a:off x="4162325" y="5635256"/>
            <a:ext cx="4083872" cy="530814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82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630025"/>
                <a:gridCol w="1994200"/>
                <a:gridCol w="5062600"/>
                <a:gridCol w="3505200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Enter Coupon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Hyperlink and 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linkName:"&lt;cta name&gt;",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 "&lt;android/ios&gt;|cart",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&amp;&amp;events : “&lt;event18/event19/event20&gt;” </a:t>
                      </a:r>
                      <a:r>
                        <a:rPr b="1" i="1" lang="en-IN" sz="1400" u="none" cap="none" strike="noStrike"/>
                        <a:t>// event18 only when a user applies a coupon. event19 only when a coupon has been successfully applied. event20 only when a coupon shows any error.</a:t>
                      </a:r>
                      <a:endParaRPr b="1" i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appliedCouponCode: "&lt;coupon code&gt;-&lt;brand name&gt;",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>
                          <a:highlight>
                            <a:srgbClr val="FFFF00"/>
                          </a:highlight>
                        </a:rPr>
                        <a:t>invalidCouponCode: “&lt;coupon code&gt;-&lt;brand name&gt;-&lt;error message&gt;”//when selected coupon is not applied and error message comes. Refer to expected values</a:t>
                      </a:r>
                      <a:endParaRPr b="1" i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"coupons &amp; promotions",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parentPage: "cart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loginStatus : "&lt;logged-in/guest&gt;"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appliedCouponCode: "&lt;coupon code&gt;-&lt;brand name&gt;",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 // pass only when user is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If invalid code is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brand specific, eg: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invalidCouponCode</a:t>
                      </a:r>
                      <a:r>
                        <a:rPr lang="en-IN" sz="1400" u="none" cap="none" strike="noStrike"/>
                        <a:t>: “lpminbest-aoe-a minimum of Rs.3000 in eligible product is”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If invalid code has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no brand, pass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brand as ‘NA’, eg: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invalidCouponCode</a:t>
                      </a:r>
                      <a:r>
                        <a:rPr lang="en-IN" sz="1400" u="none" cap="none" strike="noStrike"/>
                        <a:t>: “abcd-na-the coupon code is not applicable for the products cart”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For click of Enter button</a:t>
                      </a:r>
                      <a:r>
                        <a:rPr lang="en-IN" sz="1400" u="none" cap="none" strike="noStrike"/>
                        <a:t>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appliedCouponCode</a:t>
                      </a:r>
                      <a:r>
                        <a:rPr lang="en-IN" sz="1400" u="none" cap="none" strike="noStrike"/>
                        <a:t>: If a coupon is applied as per below example:-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If coupon code is NEW100 worth of Rs100 for </a:t>
                      </a:r>
                      <a:r>
                        <a:rPr lang="en-IN"/>
                        <a:t>f21</a:t>
                      </a:r>
                      <a:r>
                        <a:rPr lang="en-IN" sz="1400" u="none" cap="none" strike="noStrike"/>
                        <a:t>. Then the value will be: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“new100-</a:t>
                      </a:r>
                      <a:r>
                        <a:rPr lang="en-IN"/>
                        <a:t>f21</a:t>
                      </a:r>
                      <a:r>
                        <a:rPr lang="en-IN" sz="1400" u="none" cap="none" strike="noStrike"/>
                        <a:t>“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For click of Confirm button</a:t>
                      </a:r>
                      <a:r>
                        <a:rPr lang="en-IN" sz="1400" u="none" cap="none" strike="noStrike"/>
                        <a:t>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appliedCouponCode</a:t>
                      </a:r>
                      <a:r>
                        <a:rPr lang="en-IN" sz="1400" u="none" cap="none" strike="noStrike"/>
                        <a:t>: If coupons applied as per below example:-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If coupon code 1 is NEW100 worth of Rs100 for </a:t>
                      </a:r>
                      <a:r>
                        <a:rPr lang="en-IN"/>
                        <a:t>f21</a:t>
                      </a:r>
                      <a:r>
                        <a:rPr lang="en-IN" sz="1400" u="none" cap="none" strike="noStrike"/>
                        <a:t>, coupon 2 is NEW200 for </a:t>
                      </a:r>
                      <a:r>
                        <a:rPr lang="en-IN"/>
                        <a:t>sc</a:t>
                      </a:r>
                      <a:r>
                        <a:rPr lang="en-IN" sz="1400" u="none" cap="none" strike="noStrike"/>
                        <a:t>. Then the value will be: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“new100-</a:t>
                      </a:r>
                      <a:r>
                        <a:rPr lang="en-IN"/>
                        <a:t>f21</a:t>
                      </a:r>
                      <a:r>
                        <a:rPr lang="en-IN" sz="1400" u="none" cap="none" strike="noStrike"/>
                        <a:t>| new200-</a:t>
                      </a:r>
                      <a:r>
                        <a:rPr lang="en-IN"/>
                        <a:t>sc</a:t>
                      </a:r>
                      <a:r>
                        <a:rPr lang="en-IN" sz="1400" u="none" cap="none" strike="noStrike"/>
                        <a:t>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FF0000"/>
                          </a:solidFill>
                        </a:rPr>
                        <a:t>(because there can be more than one coupon on the time of click of confirm)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78" name="Google Shape;278;p82"/>
          <p:cNvPicPr preferRelativeResize="0"/>
          <p:nvPr/>
        </p:nvPicPr>
        <p:blipFill rotWithShape="1">
          <a:blip r:embed="rId3">
            <a:alphaModFix/>
          </a:blip>
          <a:srcRect b="9324" l="0" r="8214" t="7195"/>
          <a:stretch/>
        </p:blipFill>
        <p:spPr>
          <a:xfrm>
            <a:off x="10085120" y="888496"/>
            <a:ext cx="195692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82"/>
          <p:cNvPicPr preferRelativeResize="0"/>
          <p:nvPr/>
        </p:nvPicPr>
        <p:blipFill rotWithShape="1">
          <a:blip r:embed="rId4">
            <a:alphaModFix/>
          </a:blip>
          <a:srcRect b="9863" l="0" r="0" t="8682"/>
          <a:stretch/>
        </p:blipFill>
        <p:spPr>
          <a:xfrm>
            <a:off x="10085124" y="2721600"/>
            <a:ext cx="1956925" cy="98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6d96d176f_0_2"/>
          <p:cNvSpPr txBox="1"/>
          <p:nvPr/>
        </p:nvSpPr>
        <p:spPr>
          <a:xfrm>
            <a:off x="357672" y="199176"/>
            <a:ext cx="6070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Coupon removal from Coupon pop-up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g226d96d176f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8947" y="1030172"/>
            <a:ext cx="2885199" cy="5844801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226d96d176f_0_2"/>
          <p:cNvSpPr/>
          <p:nvPr/>
        </p:nvSpPr>
        <p:spPr>
          <a:xfrm>
            <a:off x="5756028" y="3952572"/>
            <a:ext cx="423300" cy="3894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g226d96d176f_0_8"/>
          <p:cNvGraphicFramePr/>
          <p:nvPr/>
        </p:nvGraphicFramePr>
        <p:xfrm>
          <a:off x="1817431" y="-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084800"/>
                <a:gridCol w="889750"/>
                <a:gridCol w="3632650"/>
                <a:gridCol w="2506775"/>
              </a:tblGrid>
              <a:tr h="51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34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Cart Checkout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linkName:"&lt;coupon remove&gt;",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 "web|cart",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"coupons &amp; promotions",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parentPage: "cart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loginStatus : "&lt;logged-in/guest&gt;"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"&lt;desktop website/mobile website&gt;",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FFFF00"/>
                          </a:solidFill>
                        </a:rPr>
                        <a:t>couponDetails: "&lt;coupon code&gt;-&lt;coupon brand name&gt;,//details of the coupon removed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 // pass only when user is logged in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 // pass only when user is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ACPCore.trackAction(“&lt;coupon remove&gt;", contextData);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6d96d176f_0_13"/>
          <p:cNvSpPr txBox="1"/>
          <p:nvPr/>
        </p:nvSpPr>
        <p:spPr>
          <a:xfrm>
            <a:off x="633594" y="199176"/>
            <a:ext cx="551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Coupon Removal from cart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g226d96d176f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3508" y="756579"/>
            <a:ext cx="2799038" cy="557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g226d96d176f_0_13"/>
          <p:cNvSpPr/>
          <p:nvPr/>
        </p:nvSpPr>
        <p:spPr>
          <a:xfrm>
            <a:off x="5193679" y="5153098"/>
            <a:ext cx="423300" cy="3894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pping cart"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1379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0" y="4023809"/>
            <a:ext cx="11016943" cy="2262375"/>
          </a:xfrm>
          <a:custGeom>
            <a:rect b="b" l="l" r="r" t="t"/>
            <a:pathLst>
              <a:path extrusionOk="0" h="2262375" w="11016943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rgbClr val="262626">
              <a:alpha val="8745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>
            <p:ph type="ctrTitle"/>
          </p:nvPr>
        </p:nvSpPr>
        <p:spPr>
          <a:xfrm>
            <a:off x="841248" y="4199861"/>
            <a:ext cx="8856059" cy="13368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IN" sz="5400">
                <a:solidFill>
                  <a:srgbClr val="FFFFFF"/>
                </a:solidFill>
              </a:rPr>
              <a:t>Cart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" name="Google Shape;303;g226d96d176f_0_19"/>
          <p:cNvGraphicFramePr/>
          <p:nvPr/>
        </p:nvGraphicFramePr>
        <p:xfrm>
          <a:off x="1777906" y="632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084800"/>
                <a:gridCol w="889750"/>
                <a:gridCol w="3632650"/>
                <a:gridCol w="2506775"/>
              </a:tblGrid>
              <a:tr h="517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34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Cart Checkout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linkName:"&lt;coupon remove&gt;",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 "web|cart",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“cart page",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parentPage: "cart page",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loginStatus : "&lt;logged-in/guest&gt;"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"&lt;desktop website/mobile website&gt;",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FFFF00"/>
                          </a:solidFill>
                        </a:rPr>
                        <a:t>couponDetails: "&lt;coupon code&gt;-&lt;coupon brand name&gt;,//details of the coupon removed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 // pass only when user is logged in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 // pass only when user is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ACPCore.trackAction(“&lt;coupon remove&gt;", contextData);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3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Cart Checkout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2855" y="308544"/>
            <a:ext cx="3981655" cy="635028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83"/>
          <p:cNvSpPr/>
          <p:nvPr/>
        </p:nvSpPr>
        <p:spPr>
          <a:xfrm>
            <a:off x="7591647" y="5834232"/>
            <a:ext cx="1541720" cy="605856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Google Shape;315;p84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630025"/>
                <a:gridCol w="1336950"/>
                <a:gridCol w="5458400"/>
                <a:gridCol w="3766650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Cart Checkout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 "&lt;cta name&gt;",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 "&lt;android/ios&gt;|cart",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"cart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loginStatus : "&lt;logged-in/guest&gt;"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 // pass only when user is logged in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 // pass only when user is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5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Unavailable items pop-up load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8031" y="891870"/>
            <a:ext cx="6561073" cy="5074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" name="Google Shape;326;p86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418075"/>
                <a:gridCol w="1240975"/>
                <a:gridCol w="6027775"/>
                <a:gridCol w="3505200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Unavailable items during checkout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Pop-up View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pageName:“unavailable items",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parentPage: "cart page“,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channel:"&lt;android/ios&gt;|cart",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loginStatus : "&lt;logged-in/guest&gt;" 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pageType : "shopping page - cart“,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&amp;&amp;events: “event13,event14,event15,event61,event24,event25=&lt;number of items unavailable&gt;”,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&amp;&amp;products : ";&lt;product 1 id&gt;;;;event13=&lt;product 1 marked price&gt;|event14=&lt;product 1 selling price&gt;|event15=&lt;product 1 discount amount&gt;|event61=&lt;product 1 quantity&gt;;eVar19 = &lt;product 1 category&gt;|eVar30=&lt;product 1 name&gt;|eVar32=&lt;product 1 brand name&gt;|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eVar33= &lt;product 1 stockStatus&gt;|eVar34=&lt; product 1 color&gt;|eVar35=&lt;product 1 size&gt;|eVar36= &lt;product 1 genderType&gt;|eVar44=&lt;product 1 style code&gt;,;&lt;product 2 id&gt;;;;event13=&lt;product 2 marked price&gt;|event14=&lt;product 2 selling price&gt;|event15=&lt;product 2 discount amount&gt;|event61=&lt;product 2 quantity&gt;;eVar19 = &lt;product 2 category&gt;|eVar30=&lt;product 2 name&gt;|eVar32=&lt;product 2 brand name&gt;|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eVar33=&lt;product 2 stockStatus&gt;|eVar34= &lt;product 2 color&gt;|eVar35=&lt;product 2 size&gt;|eVar36= &lt;product 2 genderType&gt;|eVar44=&lt;product 2 style code&gt;,....;&lt;product N id&gt;;;;event13=&lt;product N marked price&gt;|event14=&lt;product N selling price&gt;|event15=&lt;product N discount&gt;|event61=&lt;product N discount amount&gt;;eVar19 = &lt;product N category&gt;|eVar30=&lt;product N name&gt;|eVar32=&lt;product N brand name&gt;|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eVar33= &lt;product N stockStatus&gt;|eVar34= &lt;product N color&gt;|eVar35=&lt;product N size&gt;|eVar36=&lt;product N genderType&gt;|eVar44=&lt;product N style code&gt;”,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 // pass only when user has logged in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 // pass only when user is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ACPCore.trackState(“</a:t>
                      </a:r>
                      <a:r>
                        <a:rPr lang="en-IN" sz="1400" u="none" cap="none" strike="noStrike"/>
                        <a:t>unavailable items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", contextData);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//</a:t>
                      </a:r>
                      <a:r>
                        <a:rPr b="0" lang="en-IN" sz="1400" u="none" cap="none" strike="noStrike"/>
                        <a:t>pass product details only of those products which are unavailable/out of stock in the cart.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productID:</a:t>
                      </a:r>
                      <a:r>
                        <a:rPr lang="en-IN" sz="1400" u="none" cap="none" strike="noStrike"/>
                        <a:t> will have the value of SKU ID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productCategory</a:t>
                      </a:r>
                      <a:r>
                        <a:rPr lang="en-IN" sz="1400" u="none" cap="none" strike="noStrike"/>
                        <a:t>: will have the category of the product. Example:-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shirt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trouser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productMarkPrice: </a:t>
                      </a:r>
                      <a:r>
                        <a:rPr b="0" lang="en-IN" sz="1400" u="none" cap="none" strike="noStrike"/>
                        <a:t>will contain the MRP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productSellPrice: </a:t>
                      </a:r>
                      <a:r>
                        <a:rPr b="0" lang="en-IN" sz="1400" u="none" cap="none" strike="noStrike"/>
                        <a:t>will contain the actual selling price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productQuantity: </a:t>
                      </a:r>
                      <a:r>
                        <a:rPr b="0" lang="en-IN" sz="1400" u="none" cap="none" strike="noStrike"/>
                        <a:t>will have the quantity selected for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productName: </a:t>
                      </a:r>
                      <a:r>
                        <a:rPr b="0" lang="en-IN" sz="1400" u="none" cap="none" strike="noStrike"/>
                        <a:t>name of the product.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brandName: </a:t>
                      </a:r>
                      <a:r>
                        <a:rPr b="0" lang="en-IN" sz="1400" u="none" cap="none" strike="noStrike"/>
                        <a:t>name of the brand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stockStatus: </a:t>
                      </a:r>
                      <a:r>
                        <a:rPr b="0" lang="en-IN" sz="1400" u="none" cap="none" strike="noStrike"/>
                        <a:t>provide whether product is instock or out of stock</a:t>
                      </a:r>
                      <a:br>
                        <a:rPr b="0" lang="en-IN" sz="1400" u="none" cap="none" strike="noStrike"/>
                      </a:br>
                      <a:r>
                        <a:rPr b="0" lang="en-IN" sz="1400" u="none" cap="none" strike="noStrike"/>
                        <a:t>eg – stockStatus : “out of stock” or “available”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color: </a:t>
                      </a:r>
                      <a:r>
                        <a:rPr b="0" lang="en-IN" sz="1400" u="none" cap="none" strike="noStrike"/>
                        <a:t>example values: Red.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size: </a:t>
                      </a:r>
                      <a:r>
                        <a:rPr b="0" lang="en-IN" sz="1400" u="none" cap="none" strike="noStrike"/>
                        <a:t>example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/>
                        <a:t>42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/>
                        <a:t>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styleCode: </a:t>
                      </a:r>
                      <a:r>
                        <a:rPr b="0" lang="en-IN" sz="1400" u="none" cap="none" strike="noStrike"/>
                        <a:t>will contain the style code of the product. Example value:-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PESFONUB236782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productDiscount 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have the discount applied on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productGenderType 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value:-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Female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7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Click of Edit Shopping/Continue Checkout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402" y="891870"/>
            <a:ext cx="7253798" cy="561000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87"/>
          <p:cNvSpPr/>
          <p:nvPr/>
        </p:nvSpPr>
        <p:spPr>
          <a:xfrm>
            <a:off x="7837714" y="1247851"/>
            <a:ext cx="524023" cy="534296"/>
          </a:xfrm>
          <a:prstGeom prst="rect">
            <a:avLst/>
          </a:prstGeom>
          <a:noFill/>
          <a:ln cap="flat" cmpd="sng" w="254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87"/>
          <p:cNvSpPr/>
          <p:nvPr/>
        </p:nvSpPr>
        <p:spPr>
          <a:xfrm>
            <a:off x="5648130" y="4656635"/>
            <a:ext cx="2516156" cy="876418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87"/>
          <p:cNvSpPr/>
          <p:nvPr/>
        </p:nvSpPr>
        <p:spPr>
          <a:xfrm>
            <a:off x="3029338" y="4656635"/>
            <a:ext cx="2516156" cy="876418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p88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707325"/>
                <a:gridCol w="1324950"/>
                <a:gridCol w="5654550"/>
                <a:gridCol w="3505200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Edit Shopping/Continue Checkout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All CTAs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linkName: "&lt;cta name&gt;",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channel: "&lt;android/ios&gt;|cart",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linkPageName: “unavailable items",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parentPage: "cart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customerID : "&lt;customerID&gt;", // only pass when available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loginStatus : "&lt;logged-in/guest&gt;" 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platform: "&lt;android/ios&gt;",</a:t>
                      </a:r>
                      <a:br>
                        <a:rPr lang="en-IN" sz="1200" u="none" cap="none" strike="noStrike"/>
                      </a:br>
                      <a:r>
                        <a:rPr lang="en-IN" sz="1200" u="none" cap="none" strike="noStrike"/>
                        <a:t>userDetails: "&lt;gender&gt;|&lt;age&gt;", // pass only when user is logged in</a:t>
                      </a:r>
                      <a:br>
                        <a:rPr lang="en-IN" sz="1200" u="none" cap="none" strike="noStrike"/>
                      </a:br>
                      <a:r>
                        <a:rPr lang="en-IN" sz="1200" u="none" cap="none" strike="noStrike"/>
                        <a:t>dob: "&lt;date of birth&gt;" // pass only when user is logged in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tack of bank cards" id="346" name="Google Shape;346;p89"/>
          <p:cNvPicPr preferRelativeResize="0"/>
          <p:nvPr/>
        </p:nvPicPr>
        <p:blipFill rotWithShape="1">
          <a:blip r:embed="rId3">
            <a:alphaModFix/>
          </a:blip>
          <a:srcRect b="0" l="0" r="0" t="16044"/>
          <a:stretch/>
        </p:blipFill>
        <p:spPr>
          <a:xfrm>
            <a:off x="20" y="10"/>
            <a:ext cx="1219198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89"/>
          <p:cNvSpPr/>
          <p:nvPr/>
        </p:nvSpPr>
        <p:spPr>
          <a:xfrm rot="-5400000">
            <a:off x="3799868" y="-1534136"/>
            <a:ext cx="4592270" cy="1219200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1000">
                <a:srgbClr val="000000">
                  <a:alpha val="29411"/>
                </a:srgbClr>
              </a:gs>
              <a:gs pos="35000">
                <a:srgbClr val="000000">
                  <a:alpha val="45490"/>
                </a:srgbClr>
              </a:gs>
              <a:gs pos="100000">
                <a:srgbClr val="000000">
                  <a:alpha val="89411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89"/>
          <p:cNvSpPr/>
          <p:nvPr/>
        </p:nvSpPr>
        <p:spPr>
          <a:xfrm>
            <a:off x="0" y="5575039"/>
            <a:ext cx="9785897" cy="685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89"/>
          <p:cNvSpPr txBox="1"/>
          <p:nvPr>
            <p:ph type="ctrTitle"/>
          </p:nvPr>
        </p:nvSpPr>
        <p:spPr>
          <a:xfrm>
            <a:off x="479198" y="5686756"/>
            <a:ext cx="9078562" cy="6089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30718"/>
              <a:buNone/>
            </a:pPr>
            <a:r>
              <a:rPr lang="en-IN" sz="5100"/>
              <a:t>Checkout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90"/>
          <p:cNvSpPr txBox="1"/>
          <p:nvPr/>
        </p:nvSpPr>
        <p:spPr>
          <a:xfrm>
            <a:off x="203764" y="149443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Checkout-Step 1 Load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application&#10;&#10;Description automatically generated" id="355" name="Google Shape;355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16338" y="907920"/>
            <a:ext cx="3359323" cy="5567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" name="Google Shape;360;p91"/>
          <p:cNvGraphicFramePr/>
          <p:nvPr/>
        </p:nvGraphicFramePr>
        <p:xfrm>
          <a:off x="-2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194350"/>
                <a:gridCol w="1015475"/>
                <a:gridCol w="6262400"/>
                <a:gridCol w="3719800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Checkout Page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onload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var let contextData={};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pageName: “checkout page",</a:t>
                      </a:r>
                      <a:br>
                        <a:rPr lang="en-IN" sz="1200" u="none" cap="none" strike="noStrike"/>
                      </a:br>
                      <a:r>
                        <a:rPr lang="en-IN" sz="1200" u="none" cap="none" strike="noStrike"/>
                        <a:t>parentPage : "checkout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channel: "&lt;android/ios&gt;|checkout",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&amp;&amp;events : “scCheckout,event13,event14,event15,event61,event26”,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customerID : "&lt;customerID&gt;",</a:t>
                      </a:r>
                      <a:br>
                        <a:rPr lang="en-IN" sz="1200" u="none" cap="none" strike="noStrike"/>
                      </a:br>
                      <a:r>
                        <a:rPr lang="en-IN" sz="1200" u="none" cap="none" strike="noStrike"/>
                        <a:t>loginStatus : "&lt;logged-in&gt;",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pageType : "checkout page“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&amp;&amp;products : ";&lt;product 1 id&gt;;;;event13=&lt;product 1 marked price&gt;|event14=&lt;product 1 selling price&gt;|event15=&lt;product 1 discount amount&gt;|event61=&lt;product 1 quantity&gt;;eVar19 = &lt;product 1 category&gt;|eVar30=&lt;product 1 name&gt;|eVar32=&lt;product 1 brand name&gt;|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eVar33= &lt;product 1 stockStatus&gt;|eVar34=&lt; product 1 color&gt;|eVar35=&lt;product 1 size&gt;|eVar36= &lt;product 1 genderType&gt;|eVar44=&lt;product 1 style code&gt;,;&lt;product 2 id&gt;;;;event13=&lt;product 2 marked price&gt;|event14=&lt;product 2 selling price&gt;|event15=&lt;product 2 discount amount&gt;|event61=&lt;product 2 quantity&gt;;eVar19 = &lt;product 2 category&gt;|eVar30=&lt;product 2 name&gt;|eVar32=&lt;product 2 brand name&gt;|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eVar33=&lt;product 2 stockStatus&gt;|eVar34= &lt;product 2 color&gt;|eVar35=&lt;product 2 size&gt;|eVar36= &lt;product 2 genderType&gt;|eVar44=&lt;product 2 style code&gt;,....;&lt;product N id&gt;;;;event13=&lt;product N marked price&gt;|event14=&lt;product N selling price&gt;|event15=&lt;product N discount&gt;|event61=&lt;product N discount amount&gt;;eVar19 = &lt;product N category&gt;|eVar30=&lt;product N name&gt;|eVar32=&lt;product N brand name&gt;|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eVar33= &lt;product N stockStatus&gt;|eVar34= &lt;product N color&gt;|eVar35=&lt;product N size&gt;|eVar36=&lt;product N genderType&gt;|eVar44=&lt;product N style code&gt;”,</a:t>
                      </a:r>
                      <a:br>
                        <a:rPr lang="en-IN" sz="1200" u="none" cap="none" strike="noStrike"/>
                      </a:br>
                      <a:r>
                        <a:rPr lang="en-IN" sz="1200" u="none" cap="none" strike="noStrike"/>
                        <a:t>platform: "&lt;android/ios&gt;",</a:t>
                      </a:r>
                      <a:br>
                        <a:rPr lang="en-IN" sz="1200" u="none" cap="none" strike="noStrike"/>
                      </a:br>
                      <a:r>
                        <a:rPr lang="en-IN" sz="1200" u="none" cap="none" strike="noStrike"/>
                        <a:t>userDetails: "&lt;gender&gt;|&lt;age&gt;", </a:t>
                      </a:r>
                      <a:br>
                        <a:rPr lang="en-IN" sz="1200" u="none" cap="none" strike="noStrike"/>
                      </a:br>
                      <a:r>
                        <a:rPr lang="en-IN" sz="1200" u="none" cap="none" strike="noStrike"/>
                        <a:t>dob: "&lt;date of birth&gt;"</a:t>
                      </a:r>
                      <a:br>
                        <a:rPr lang="en-IN" sz="1200" u="none" cap="none" strike="noStrike"/>
                      </a:br>
                      <a:r>
                        <a:rPr lang="en-IN" sz="12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ACPCore.trackState(“checkout delivery address", contextData);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loginStatus </a:t>
                      </a:r>
                      <a:r>
                        <a:rPr lang="en-IN" sz="12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productID:</a:t>
                      </a:r>
                      <a:r>
                        <a:rPr lang="en-IN" sz="1200" u="none" cap="none" strike="noStrike"/>
                        <a:t> will have the value of SKU ID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productCategory</a:t>
                      </a:r>
                      <a:r>
                        <a:rPr lang="en-IN" sz="1200" u="none" cap="none" strike="noStrike"/>
                        <a:t>: will have the category of the product. Example:-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shirt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trouser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productMarkPrice: </a:t>
                      </a:r>
                      <a:r>
                        <a:rPr lang="en-IN" sz="1200" u="none" cap="none" strike="noStrike"/>
                        <a:t>will contain the MRP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productSellPrice: </a:t>
                      </a:r>
                      <a:r>
                        <a:rPr lang="en-IN" sz="1200" u="none" cap="none" strike="noStrike"/>
                        <a:t>will contain the actual selling price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productQuantity: </a:t>
                      </a:r>
                      <a:r>
                        <a:rPr lang="en-IN" sz="1200" u="none" cap="none" strike="noStrike"/>
                        <a:t>will have the quantity selected for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productName: </a:t>
                      </a:r>
                      <a:r>
                        <a:rPr lang="en-IN" sz="1200" u="none" cap="none" strike="noStrike"/>
                        <a:t>name of the product.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brandName: </a:t>
                      </a:r>
                      <a:r>
                        <a:rPr lang="en-IN" sz="1200" u="none" cap="none" strike="noStrike"/>
                        <a:t>name of the brand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stockStatus: </a:t>
                      </a:r>
                      <a:r>
                        <a:rPr lang="en-IN" sz="1200" u="none" cap="none" strike="noStrike"/>
                        <a:t>provide whether product is instock or out of stock</a:t>
                      </a:r>
                      <a:br>
                        <a:rPr lang="en-IN" sz="1200" u="none" cap="none" strike="noStrike"/>
                      </a:br>
                      <a:r>
                        <a:rPr lang="en-IN" sz="1200" u="none" cap="none" strike="noStrike"/>
                        <a:t>eg – stockStatus : “out of stock” or “available”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color: </a:t>
                      </a:r>
                      <a:r>
                        <a:rPr lang="en-IN" sz="1200" u="none" cap="none" strike="noStrike"/>
                        <a:t>example values: Red.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size: </a:t>
                      </a:r>
                      <a:r>
                        <a:rPr lang="en-IN" sz="1200" u="none" cap="none" strike="noStrike"/>
                        <a:t>example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42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styleCode: </a:t>
                      </a:r>
                      <a:r>
                        <a:rPr lang="en-IN" sz="1200" u="none" cap="none" strike="noStrike"/>
                        <a:t>will contain the style code of the product. Example value:-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PESFONUB236782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productDiscount </a:t>
                      </a:r>
                      <a:r>
                        <a:rPr lang="en-IN" sz="1200" u="none" cap="none" strike="noStrike"/>
                        <a:t>will have the discount applied on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productGenderType </a:t>
                      </a:r>
                      <a:r>
                        <a:rPr lang="en-IN" sz="1200" u="none" cap="none" strike="noStrike"/>
                        <a:t>Example value:-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female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couponCode</a:t>
                      </a:r>
                      <a:r>
                        <a:rPr lang="en-IN" sz="1200" u="none" cap="none" strike="noStrike"/>
                        <a:t> If a coupon is applied as per below example:-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If coupon code is NEW100 worth of 100 Rs for </a:t>
                      </a:r>
                      <a:r>
                        <a:rPr lang="en-IN" sz="1200"/>
                        <a:t>f21</a:t>
                      </a:r>
                      <a:r>
                        <a:rPr lang="en-IN" sz="1200" u="none" cap="none" strike="noStrike"/>
                        <a:t>. Then the value will be: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/>
                        <a:t>"NEW100-</a:t>
                      </a:r>
                      <a:r>
                        <a:rPr lang="en-IN" sz="1200"/>
                        <a:t>f21</a:t>
                      </a:r>
                      <a:r>
                        <a:rPr lang="en-IN" sz="1200" u="none" cap="none" strike="noStrike"/>
                        <a:t>-100|OFF50-</a:t>
                      </a:r>
                      <a:r>
                        <a:rPr lang="en-IN" sz="1200"/>
                        <a:t>sc-500</a:t>
                      </a:r>
                      <a:r>
                        <a:rPr lang="en-IN" sz="1200" u="none" cap="none" strike="noStrike"/>
                        <a:t>”.</a:t>
                      </a:r>
                      <a:endParaRPr b="1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1"/>
          <p:cNvSpPr txBox="1"/>
          <p:nvPr/>
        </p:nvSpPr>
        <p:spPr>
          <a:xfrm>
            <a:off x="203764" y="149443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cart page load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8367" y="380275"/>
            <a:ext cx="2795096" cy="61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26d96d176f_0_36"/>
          <p:cNvSpPr txBox="1"/>
          <p:nvPr/>
        </p:nvSpPr>
        <p:spPr>
          <a:xfrm>
            <a:off x="203764" y="149443"/>
            <a:ext cx="607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click of back arrow on checkout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, email&#10;&#10;Description automatically generated" id="366" name="Google Shape;366;g226d96d176f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1559" y="513653"/>
            <a:ext cx="3213484" cy="624131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226d96d176f_0_36"/>
          <p:cNvSpPr/>
          <p:nvPr/>
        </p:nvSpPr>
        <p:spPr>
          <a:xfrm>
            <a:off x="4381559" y="611108"/>
            <a:ext cx="456300" cy="31770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" name="Google Shape;372;g226d96d176f_0_42"/>
          <p:cNvGraphicFramePr/>
          <p:nvPr/>
        </p:nvGraphicFramePr>
        <p:xfrm>
          <a:off x="2023104" y="-62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923200"/>
                <a:gridCol w="895800"/>
                <a:gridCol w="3656800"/>
                <a:gridCol w="2531850"/>
              </a:tblGrid>
              <a:tr h="50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35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Shopping Bag/ Back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 “shopping bag",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 "&lt;android/ios&gt;|checkout",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"checkout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parentPage : "checkout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 "&lt;android/ios&gt;|checkout",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"&lt;gender&gt;|&lt;age&gt;“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ACPCore.trackAction(“shopping bag", contextData)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4"/>
          <p:cNvSpPr txBox="1"/>
          <p:nvPr/>
        </p:nvSpPr>
        <p:spPr>
          <a:xfrm>
            <a:off x="203764" y="149443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click of Add New Address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, email&#10;&#10;Description automatically generated" id="378" name="Google Shape;378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660" y="0"/>
            <a:ext cx="3492679" cy="678357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94"/>
          <p:cNvSpPr/>
          <p:nvPr/>
        </p:nvSpPr>
        <p:spPr>
          <a:xfrm>
            <a:off x="4391247" y="2094614"/>
            <a:ext cx="1169581" cy="36150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" name="Google Shape;384;p95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593475"/>
                <a:gridCol w="1348375"/>
                <a:gridCol w="5504300"/>
                <a:gridCol w="3811025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Add new address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 "add new address",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 "&lt;android/ios&gt;|checkout",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"checkout delivery address",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loginStatus : "logged-in"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ACPCore.trackAction(“add new address", contextData);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6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New Address on Load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, email&#10;&#10;Description automatically generated" id="390" name="Google Shape;390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3638" y="276448"/>
            <a:ext cx="3384724" cy="638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5" name="Google Shape;395;p97"/>
          <p:cNvGraphicFramePr/>
          <p:nvPr/>
        </p:nvGraphicFramePr>
        <p:xfrm>
          <a:off x="-65146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710800"/>
                <a:gridCol w="1333550"/>
                <a:gridCol w="5443725"/>
                <a:gridCol w="3769075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New Address Form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View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var let contextData={};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pageName: "add new address",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parentPage: "checkout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channel:"&lt;android/ios&gt;|checkout",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loginStatus : "logged-in"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pageType : "checkout page"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ACPCore.trackState(“add new address ", contextData);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br>
                        <a:rPr lang="en-IN" sz="1400" u="none" cap="none" strike="noStrike"/>
                      </a:b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98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click of Save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&#10;&#10;Description automatically generated" id="401" name="Google Shape;401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4587" y="199176"/>
            <a:ext cx="3422826" cy="655249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98"/>
          <p:cNvSpPr/>
          <p:nvPr/>
        </p:nvSpPr>
        <p:spPr>
          <a:xfrm>
            <a:off x="4507703" y="4890977"/>
            <a:ext cx="3147739" cy="627321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7" name="Google Shape;407;p99"/>
          <p:cNvGraphicFramePr/>
          <p:nvPr/>
        </p:nvGraphicFramePr>
        <p:xfrm>
          <a:off x="-65146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323000"/>
                <a:gridCol w="1382575"/>
                <a:gridCol w="5643900"/>
                <a:gridCol w="3907675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Multiple clicks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 "&lt;cta name&gt;",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channel:"&lt;android/ios&gt;|checkout",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"checkout delivery address",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parentPage: "checkout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loginStatus : "logged-in"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&lt;ctaName&gt;  will be the button name to be passed as the value.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00"/>
          <p:cNvSpPr txBox="1"/>
          <p:nvPr/>
        </p:nvSpPr>
        <p:spPr>
          <a:xfrm>
            <a:off x="203764" y="149443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Click of Edit Address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00"/>
          <p:cNvSpPr/>
          <p:nvPr/>
        </p:nvSpPr>
        <p:spPr>
          <a:xfrm>
            <a:off x="5346441" y="2328816"/>
            <a:ext cx="404326" cy="339739"/>
          </a:xfrm>
          <a:prstGeom prst="rect">
            <a:avLst/>
          </a:prstGeom>
          <a:noFill/>
          <a:ln cap="flat" cmpd="sng" w="28575">
            <a:solidFill>
              <a:srgbClr val="FE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00"/>
          <p:cNvSpPr/>
          <p:nvPr/>
        </p:nvSpPr>
        <p:spPr>
          <a:xfrm>
            <a:off x="5016758" y="3507584"/>
            <a:ext cx="886410" cy="454091"/>
          </a:xfrm>
          <a:prstGeom prst="rect">
            <a:avLst/>
          </a:prstGeom>
          <a:noFill/>
          <a:ln cap="flat" cmpd="sng" w="28575">
            <a:solidFill>
              <a:srgbClr val="FE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&#10;&#10;Description automatically generated" id="415" name="Google Shape;415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0937" y="149443"/>
            <a:ext cx="3410125" cy="6708557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00"/>
          <p:cNvSpPr/>
          <p:nvPr/>
        </p:nvSpPr>
        <p:spPr>
          <a:xfrm>
            <a:off x="7410893" y="1424763"/>
            <a:ext cx="308344" cy="255182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1" name="Google Shape;421;p101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393050"/>
                <a:gridCol w="1373725"/>
                <a:gridCol w="5607725"/>
                <a:gridCol w="3882625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Multiple clicks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 "&lt;cta name&gt;",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channel:"&lt;android/ios&gt;|checkout",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"checkout delivery address",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loginStatus : "logged-in"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" name="Google Shape;139;p3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007525"/>
                <a:gridCol w="1203650"/>
                <a:gridCol w="6643400"/>
                <a:gridCol w="3337450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492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Cart Page 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onload/Update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pageName: "cart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 "&lt;android/ios&gt;|cart",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loginStatus : "&lt;logged-in/guest&gt;" 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pageType : "cart page”,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&amp;&amp;events: "scView,event 16,event13,event14,event15,event61,event22=&lt;total Products available in the cart&gt;“,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&amp;&amp;products : ";&lt;product 1 id&gt;;;;event13=&lt;product 1 marked price&gt;|event14=&lt;product 1 selling price&gt;|event15=&lt;product 1 discount amount&gt;|event61=&lt;product 1 quantity&gt;;eVar19 = &lt;product 1 category&gt;|eVar30=&lt;product 1 name&gt;|eVar32=&lt;product 1 brand name&gt;|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eVar33= &lt;product 1 stockStatus&gt;|eVar34=&lt; product 1 color&gt;|eVar35=&lt;product 1 size&gt;|eVar36= &lt;product 1 genderType&gt;|eVar44=&lt;product 1 style code&gt;,;&lt;product 2 id&gt;;;;event13=&lt;product 2 marked price&gt;|event14=&lt;product 2 selling price&gt;|event15=&lt;product 2 discount amount&gt;|event61=&lt;product 2 quantity&gt;;eVar19 = &lt;product 2 category&gt;|eVar30=&lt;product 2 name&gt;|eVar32=&lt;product 2 brand name&gt;|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eVar33=&lt;product 2 stockStatus&gt;|eVar34= &lt;product 2 color&gt;|eVar35=&lt;product 2 size&gt;|eVar36= &lt;product 2 genderType&gt;|eVar44=&lt;product 2 style code&gt;,....;&lt;product N id&gt;;;;event13=&lt;product N marked price&gt;|event14=&lt;product N selling price&gt;|event15=&lt;product N discount&gt;|event61=&lt;product N discount amount&gt;;eVar19 = &lt;product N category&gt;|eVar30=&lt;product N name&gt;|eVar32=&lt;product N brand name&gt;|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eVar33= &lt;product N stockStatus&gt;|eVar34= &lt;product N color&gt;|eVar35=&lt;product N size&gt;|eVar36=&lt;product N genderType&gt;|eVar44=&lt;product N style code&gt;”,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 // pass only when user has logged in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 // pass only when user is logged in // pass only when user has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</a:t>
                      </a:r>
                      <a:br>
                        <a:rPr lang="en-IN" sz="1400" u="none" cap="none" strike="noStrike"/>
                      </a:b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ACPCore.trackState(“cart page", contextData);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loginStatus </a:t>
                      </a:r>
                      <a:r>
                        <a:rPr lang="en-IN" sz="1200" u="none" cap="none" strike="noStrike"/>
                        <a:t>may  have the values:-</a:t>
                      </a:r>
                      <a:endParaRPr sz="12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logged-in</a:t>
                      </a:r>
                      <a:endParaRPr sz="12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productID:</a:t>
                      </a:r>
                      <a:r>
                        <a:rPr lang="en-IN" sz="1200" u="none" cap="none" strike="noStrike"/>
                        <a:t> will have the value of SKU ID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productCategory</a:t>
                      </a:r>
                      <a:r>
                        <a:rPr lang="en-IN" sz="1200" u="none" cap="none" strike="noStrike"/>
                        <a:t>: will have the category of the product. Example:-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shirt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/>
                        <a:t>trouser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productMarkPrice: </a:t>
                      </a:r>
                      <a:r>
                        <a:rPr b="0" lang="en-IN" sz="1200" u="none" cap="none" strike="noStrike"/>
                        <a:t>will contain the MRP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productSellPrice: </a:t>
                      </a:r>
                      <a:r>
                        <a:rPr b="0" lang="en-IN" sz="1200" u="none" cap="none" strike="noStrike"/>
                        <a:t>will contain the actual selling price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productQuantity: </a:t>
                      </a:r>
                      <a:r>
                        <a:rPr b="0" lang="en-IN" sz="1200" u="none" cap="none" strike="noStrike"/>
                        <a:t>will have the quantity selected for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productName: </a:t>
                      </a:r>
                      <a:r>
                        <a:rPr b="0" lang="en-IN" sz="1200" u="none" cap="none" strike="noStrike"/>
                        <a:t>name of the product.</a:t>
                      </a:r>
                      <a:endParaRPr b="1"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brandName: </a:t>
                      </a:r>
                      <a:r>
                        <a:rPr b="0" lang="en-IN" sz="1200" u="none" cap="none" strike="noStrike"/>
                        <a:t>name of the brand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stockStatus: </a:t>
                      </a:r>
                      <a:r>
                        <a:rPr b="0" lang="en-IN" sz="1200" u="none" cap="none" strike="noStrike"/>
                        <a:t>provide whether product is instock or out of stock</a:t>
                      </a:r>
                      <a:br>
                        <a:rPr b="0" lang="en-IN" sz="1200" u="none" cap="none" strike="noStrike"/>
                      </a:br>
                      <a:r>
                        <a:rPr b="0" lang="en-IN" sz="1200" u="none" cap="none" strike="noStrike"/>
                        <a:t>eg – stockStatus : “out of stock” or “available”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color: </a:t>
                      </a:r>
                      <a:r>
                        <a:rPr b="0" lang="en-IN" sz="1200" u="none" cap="none" strike="noStrike"/>
                        <a:t>example values: Red.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size: </a:t>
                      </a:r>
                      <a:r>
                        <a:rPr b="0" lang="en-IN" sz="1200" u="none" cap="none" strike="noStrike"/>
                        <a:t>example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200" u="none" cap="none" strike="noStrike"/>
                        <a:t>42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200" u="none" cap="none" strike="noStrike"/>
                        <a:t>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/>
                        <a:t>styleCode: </a:t>
                      </a:r>
                      <a:r>
                        <a:rPr b="0" lang="en-IN" sz="1200" u="none" cap="none" strike="noStrike"/>
                        <a:t>will contain the style code of the product. Example value:-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PESFONUB236782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productDiscount </a:t>
                      </a: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have the discount applied on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productGenderType </a:t>
                      </a: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value:-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female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02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Checkout- Step2 Load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02"/>
          <p:cNvSpPr/>
          <p:nvPr/>
        </p:nvSpPr>
        <p:spPr>
          <a:xfrm>
            <a:off x="5560978" y="1994171"/>
            <a:ext cx="233465" cy="311284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02"/>
          <p:cNvSpPr/>
          <p:nvPr/>
        </p:nvSpPr>
        <p:spPr>
          <a:xfrm>
            <a:off x="4879910" y="3687976"/>
            <a:ext cx="797800" cy="482808"/>
          </a:xfrm>
          <a:prstGeom prst="rect">
            <a:avLst/>
          </a:prstGeom>
          <a:noFill/>
          <a:ln cap="flat" cmpd="sng" w="28575">
            <a:solidFill>
              <a:srgbClr val="FE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, email&#10;&#10;Description automatically generated" id="429" name="Google Shape;429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7287" y="199176"/>
            <a:ext cx="3397425" cy="630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4" name="Google Shape;434;p103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487825"/>
                <a:gridCol w="1231650"/>
                <a:gridCol w="6816250"/>
                <a:gridCol w="2744700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Payment Method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onLoad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pageName: "checkout payment method",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parentPage: "checkout page",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 "&lt;android/ios&gt;|checkout",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loginStatus : "&lt;logged-in&gt;",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pageType : "checkout page",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ACPCore.trackState(“checkout payment method", contextData);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4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clicking on Change Address Button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104"/>
          <p:cNvPicPr preferRelativeResize="0"/>
          <p:nvPr/>
        </p:nvPicPr>
        <p:blipFill rotWithShape="1">
          <a:blip r:embed="rId3">
            <a:alphaModFix/>
          </a:blip>
          <a:srcRect b="6939" l="5740" r="6938" t="12925"/>
          <a:stretch/>
        </p:blipFill>
        <p:spPr>
          <a:xfrm>
            <a:off x="541176" y="746449"/>
            <a:ext cx="11252718" cy="580881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104"/>
          <p:cNvSpPr/>
          <p:nvPr/>
        </p:nvSpPr>
        <p:spPr>
          <a:xfrm>
            <a:off x="5880602" y="1816897"/>
            <a:ext cx="547357" cy="282491"/>
          </a:xfrm>
          <a:prstGeom prst="rect">
            <a:avLst/>
          </a:prstGeom>
          <a:noFill/>
          <a:ln cap="flat" cmpd="sng" w="28575">
            <a:solidFill>
              <a:srgbClr val="FE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6" name="Google Shape;446;p105"/>
          <p:cNvGraphicFramePr/>
          <p:nvPr/>
        </p:nvGraphicFramePr>
        <p:xfrm>
          <a:off x="-65146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699025"/>
                <a:gridCol w="1268800"/>
                <a:gridCol w="5488925"/>
                <a:gridCol w="3800375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Change Selected Address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linkName:"change address",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channel:"&lt;android/ios&gt;|checkout",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"checkout delivery address",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loginStatus : "logged-in"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pageType : "checkout page",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ACPCore.trackAction(“change address", contextData)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06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Applying gift voucher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106"/>
          <p:cNvSpPr/>
          <p:nvPr/>
        </p:nvSpPr>
        <p:spPr>
          <a:xfrm>
            <a:off x="5264782" y="5806605"/>
            <a:ext cx="547357" cy="282491"/>
          </a:xfrm>
          <a:prstGeom prst="rect">
            <a:avLst/>
          </a:prstGeom>
          <a:noFill/>
          <a:ln cap="flat" cmpd="sng" w="28575">
            <a:solidFill>
              <a:srgbClr val="FEE5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, email&#10;&#10;Description automatically generated" id="453" name="Google Shape;453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5061" y="199176"/>
            <a:ext cx="3441877" cy="6459648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106"/>
          <p:cNvSpPr/>
          <p:nvPr/>
        </p:nvSpPr>
        <p:spPr>
          <a:xfrm>
            <a:off x="6095999" y="2392326"/>
            <a:ext cx="528085" cy="36150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9" name="Google Shape;459;p107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630025"/>
                <a:gridCol w="1234300"/>
                <a:gridCol w="6391475"/>
                <a:gridCol w="2936225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Gift voucher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linkName:"&lt;cta name&gt;",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channel:"&lt;android/ios&gt;|checkout",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"checkout payment method",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loginStatus : "logged-in"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pageType : "checkout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appliedGiftVoucher: "&lt;voucher code&gt;-&lt;brand name&gt;-&lt;voucher amount&gt;",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dob: "&lt;date of birth&gt;"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appliedGiftVoucher</a:t>
                      </a:r>
                      <a:r>
                        <a:rPr lang="en-IN" sz="1400" u="none" cap="none" strike="noStrike"/>
                        <a:t>: If a gift voucher is applied as per below example:-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If gift voucher is NEW200 worth of 200 Rs for </a:t>
                      </a:r>
                      <a:r>
                        <a:rPr lang="en-IN"/>
                        <a:t>f21</a:t>
                      </a:r>
                      <a:r>
                        <a:rPr lang="en-IN" sz="1400" u="none" cap="none" strike="noStrike"/>
                        <a:t>. Then the value will be: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400" u="none" cap="none" strike="noStrike"/>
                        <a:t>"NEW200-</a:t>
                      </a:r>
                      <a:r>
                        <a:rPr lang="en-IN"/>
                        <a:t>f21</a:t>
                      </a:r>
                      <a:r>
                        <a:rPr b="0" lang="en-IN" sz="1400" u="none" cap="none" strike="noStrike"/>
                        <a:t>-200"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08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click of payment option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, email&#10;&#10;Description automatically generated" id="465" name="Google Shape;465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1367" y="205558"/>
            <a:ext cx="3441877" cy="6453266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108"/>
          <p:cNvSpPr/>
          <p:nvPr/>
        </p:nvSpPr>
        <p:spPr>
          <a:xfrm>
            <a:off x="4561367" y="2583712"/>
            <a:ext cx="1275907" cy="340241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08"/>
          <p:cNvSpPr/>
          <p:nvPr/>
        </p:nvSpPr>
        <p:spPr>
          <a:xfrm>
            <a:off x="4752753" y="3115340"/>
            <a:ext cx="1467294" cy="340241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2" name="Google Shape;472;p109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630025"/>
                <a:gridCol w="1994200"/>
                <a:gridCol w="5062600"/>
                <a:gridCol w="3505200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Payment option selection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Radio 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linkName:"&lt;payment method&gt;",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channel:"&lt;android/ios&gt;|checkout",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"checkout payment method",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loginStatus : "logged-in"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pageType : "checkout page",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ACPCore.trackAction(“&lt;payment method&gt;", contextData)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10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click of Place order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110"/>
          <p:cNvSpPr/>
          <p:nvPr/>
        </p:nvSpPr>
        <p:spPr>
          <a:xfrm>
            <a:off x="1156055" y="5947851"/>
            <a:ext cx="607432" cy="173031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aphical user interface, text, application, email&#10;&#10;Description automatically generated" id="479" name="Google Shape;479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9660" y="847592"/>
            <a:ext cx="3492679" cy="5617003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110"/>
          <p:cNvSpPr/>
          <p:nvPr/>
        </p:nvSpPr>
        <p:spPr>
          <a:xfrm>
            <a:off x="6096000" y="5762847"/>
            <a:ext cx="1580707" cy="48909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" name="Google Shape;485;p111"/>
          <p:cNvGraphicFramePr/>
          <p:nvPr/>
        </p:nvGraphicFramePr>
        <p:xfrm>
          <a:off x="-37322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923725"/>
                <a:gridCol w="1203650"/>
                <a:gridCol w="6494100"/>
                <a:gridCol w="3542725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Click Type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Tracking Type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Launch variables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Expected Values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Place Order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button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linkName: “&lt;cta name&gt;",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channel:"&lt;android/ios&gt;|checkout",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linkPageName: "checkout payment method",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customerID : "&lt;customerID&gt;",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loginStatus : "logged-in" ,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pageType : "checkout page",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&amp;&amp;events : “event31,event13,event14,event15,event61,event62=</a:t>
                      </a:r>
                      <a:r>
                        <a:rPr lang="en-IN" sz="1400" u="none" cap="none" strike="noStrike"/>
                        <a:t>&lt;number of total Products initiated for order&gt;</a:t>
                      </a: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”,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&amp;&amp;products : "&lt;;product 1 id;product 1 quantity;product 1 selling price;event13=product 1 marked price|event14=product 1 selling price|event15=product 1 discount amount|event61=product 1 quantity;eVar19 = product 1 category|eVar30=product 1 name|eVar32=product 1 brand name|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eVar33= product 1 stockStatus|eVar34= product 1 color|eVar35=product 1 size|eVar36= product 1 genderType|eVar44=product 1 style code,;product 2 id;product 2 quantity;product 2 selling price;event13=product 2 marked price|event14=product 2 selling price|event15=product 2 discount amount|event61=product 2 quantity;eVar19 = product 2 category|eVar30=product 2 name|eVar32=product 2 brand name|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eVar33= product 2 stockStatus|eVar34= product 2 color|eVar35=product 2 size|eVar36= product 2 genderType|eVar44=product 2 style code,....;product N id;product N quantity;product N selling price;event13=product N marked price|event14=product N selling price|event15=product N discount|event61=product N discount amount;eVar19 = product N category|eVar30=product N name|eVar32=product N brand name|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eVar33= product N stockStatus|eVar34= product N color|eVar35=product N size|eVar36= product N genderType|eVar44=product N style code&gt;,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platform: "&lt;android/ios&gt;",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userDetails: "&lt;gender&gt;|&lt;age&gt;",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dob: "&lt;date of birth&gt;"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loginStatus 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productID: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 will have the value of SKU ID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productCategory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: will have the category of the product. Example:-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shirt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trouser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productMarkPrice: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will contain the MRP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productSellPrice: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will contain the actual selling price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productQuantity: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will have the quantity selected for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productName: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name of the product.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brandName: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name of the brand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stockStatus: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provide whether product is instock or out of stock</a:t>
                      </a:r>
                      <a:b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eg – stockStatus : “out of stock” or “available”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color: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example values: Red.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size: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example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42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styleCode: 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will contain the style code of the product. Example value:-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PESFONUB236782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productDiscount </a:t>
                      </a: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have the discount applied on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productGenderType </a:t>
                      </a: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value:-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female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couponCode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 If a coupon is applied as per below example:-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If coupon code is NEW100 worth of 100 Rs for </a:t>
                      </a:r>
                      <a:r>
                        <a:rPr lang="en-IN" sz="1200"/>
                        <a:t>f21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. Then the value will be: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"NEW100-</a:t>
                      </a:r>
                      <a:r>
                        <a:rPr lang="en-IN" sz="1200"/>
                        <a:t>f21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-100|OFF50-</a:t>
                      </a:r>
                      <a:r>
                        <a:rPr lang="en-IN" sz="1200"/>
                        <a:t>sc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-500”.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voucherCode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 If a gift voucher is applied as per below example:-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If gift voucher is NEW200 worth of 200 Rs for </a:t>
                      </a:r>
                      <a:r>
                        <a:rPr lang="en-IN" sz="1200" u="none" cap="none" strike="noStrike"/>
                        <a:t>aoe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. Then the value will be: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"NEW200-</a:t>
                      </a:r>
                      <a:r>
                        <a:rPr lang="en-IN" sz="1200"/>
                        <a:t>f21</a:t>
                      </a:r>
                      <a:r>
                        <a:rPr lang="en-IN" sz="1200" u="none" cap="none" strike="noStrike"/>
                        <a:t>-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200|DIWALI40-</a:t>
                      </a:r>
                      <a:r>
                        <a:rPr lang="en-IN" sz="1200"/>
                        <a:t>sc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-700“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loyaltyAmount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 If a loyalty amount is applied as per below example:-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If total loyalty amount available is Rs1000 and Rs900 is used for </a:t>
                      </a:r>
                      <a:r>
                        <a:rPr lang="en-IN" sz="1200"/>
                        <a:t>f21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. Then the value will be: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“900-</a:t>
                      </a:r>
                      <a:r>
                        <a:rPr lang="en-IN" sz="1200"/>
                        <a:t>f21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-100|750-</a:t>
                      </a:r>
                      <a:r>
                        <a:rPr lang="en-IN" sz="1200"/>
                        <a:t>sc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-250“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200" u="none" cap="none" strike="noStrike">
                          <a:solidFill>
                            <a:schemeClr val="dk1"/>
                          </a:solidFill>
                        </a:rPr>
                        <a:t>myCredits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 If credit amount is applied as per below example:-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If total credit amount available is Rs3000. For </a:t>
                      </a:r>
                      <a:r>
                        <a:rPr lang="en-IN" sz="1200"/>
                        <a:t>f21</a:t>
                      </a:r>
                      <a:r>
                        <a:rPr lang="en-IN" sz="1200" u="none" cap="none" strike="noStrike"/>
                        <a:t> 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Rs2000 is available and Rs1800 is used. For </a:t>
                      </a:r>
                      <a:r>
                        <a:rPr lang="en-IN" sz="1200"/>
                        <a:t>sc</a:t>
                      </a:r>
                      <a:r>
                        <a:rPr lang="en-IN" sz="1200" u="none" cap="none" strike="noStrike"/>
                        <a:t> </a:t>
                      </a:r>
                      <a:r>
                        <a:rPr lang="en-IN" sz="1200" u="none" cap="none" strike="noStrike">
                          <a:solidFill>
                            <a:schemeClr val="dk1"/>
                          </a:solidFill>
                        </a:rPr>
                        <a:t>Rs1000 is available and Rs900 is used. Then the value will be: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“1800-</a:t>
                      </a:r>
                      <a:r>
                        <a:rPr lang="en-IN" sz="1200"/>
                        <a:t>f21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-200|900</a:t>
                      </a:r>
                      <a:r>
                        <a:rPr lang="en-IN" sz="1200" u="none" cap="none" strike="noStrike"/>
                        <a:t>-</a:t>
                      </a:r>
                      <a:r>
                        <a:rPr lang="en-IN" sz="1200"/>
                        <a:t>sc</a:t>
                      </a:r>
                      <a:r>
                        <a:rPr b="0" lang="en-IN" sz="1200" u="none" cap="none" strike="noStrike">
                          <a:solidFill>
                            <a:schemeClr val="dk1"/>
                          </a:solidFill>
                        </a:rPr>
                        <a:t>-100“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2"/>
          <p:cNvSpPr/>
          <p:nvPr/>
        </p:nvSpPr>
        <p:spPr>
          <a:xfrm>
            <a:off x="3392815" y="3567064"/>
            <a:ext cx="615635" cy="443619"/>
          </a:xfrm>
          <a:prstGeom prst="rect">
            <a:avLst/>
          </a:prstGeom>
          <a:noFill/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2"/>
          <p:cNvSpPr txBox="1"/>
          <p:nvPr/>
        </p:nvSpPr>
        <p:spPr>
          <a:xfrm>
            <a:off x="357672" y="199176"/>
            <a:ext cx="65682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increasing/decreasing the product quantity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8195" y="777914"/>
            <a:ext cx="2444876" cy="530390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2"/>
          <p:cNvSpPr/>
          <p:nvPr/>
        </p:nvSpPr>
        <p:spPr>
          <a:xfrm>
            <a:off x="2812446" y="4594369"/>
            <a:ext cx="829340" cy="451884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opping cart with boxes" id="490" name="Google Shape;490;p112"/>
          <p:cNvPicPr preferRelativeResize="0"/>
          <p:nvPr/>
        </p:nvPicPr>
        <p:blipFill rotWithShape="1">
          <a:blip r:embed="rId3">
            <a:alphaModFix/>
          </a:blip>
          <a:srcRect b="-1" l="38614" r="16250" t="0"/>
          <a:stretch/>
        </p:blipFill>
        <p:spPr>
          <a:xfrm>
            <a:off x="20" y="10"/>
            <a:ext cx="463722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112"/>
          <p:cNvSpPr/>
          <p:nvPr/>
        </p:nvSpPr>
        <p:spPr>
          <a:xfrm>
            <a:off x="4637247" y="0"/>
            <a:ext cx="7554754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112"/>
          <p:cNvSpPr txBox="1"/>
          <p:nvPr>
            <p:ph type="ctrTitle"/>
          </p:nvPr>
        </p:nvSpPr>
        <p:spPr>
          <a:xfrm>
            <a:off x="6096000" y="1797078"/>
            <a:ext cx="4314541" cy="24763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IN">
                <a:solidFill>
                  <a:schemeClr val="lt1"/>
                </a:solidFill>
              </a:rPr>
              <a:t>Transactions</a:t>
            </a:r>
            <a:br>
              <a:rPr lang="en-I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13"/>
          <p:cNvSpPr txBox="1"/>
          <p:nvPr/>
        </p:nvSpPr>
        <p:spPr>
          <a:xfrm>
            <a:off x="3979060" y="2281473"/>
            <a:ext cx="397893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Transaction success Page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" name="Google Shape;502;p114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035525"/>
                <a:gridCol w="1259625"/>
                <a:gridCol w="5812975"/>
                <a:gridCol w="4083900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Order Success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onLoad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pageName: "order confirmation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 "&lt;android/ios&gt;|transaction",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loginStatus : "logged-in"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pageType : "order confirmation page"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orderID : "&lt;order ID&gt;",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&amp;&amp;events: “purchase,event33=&lt;final amount paid by the user&gt;:&lt;OrderID&gt;,event34=&lt;total discount amount&gt;// pass only when available else don’t pass,event43=&lt;delivery charges&gt;// in case no charges pass,  0 ,event44=&lt;total number of products&gt;”, ordered&gt;,event13,event14,event15,event61”,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&amp;&amp;products : ";&lt;product 1 id&gt;;&lt;product 1 quantity&gt;;&lt;product 1 selling price&gt;;event13=&lt;product 1 marked price&gt;|event14=&lt;product 1 selling price&gt;|event15=&lt;product 1 discount amount&gt;|event61=&lt;product 1 quantity&gt;;eVar19 = &lt;product 1 category&gt;|eVar30=&lt;product 1 name&gt;|eVar32=&lt;product 1 brand name&gt;|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eVar33= &lt;product 1 stockStatus&gt;|eVar34= &lt;product 1 color&gt;|eVar35=&lt;product 1 size&gt;|eVar36= &lt;product 1 genderType&gt;|eVar44=&lt;product 1 style code&gt;,;&lt;product 2 id&gt;;&lt;product 2 quantity&gt;;&lt;product 2 selling price&gt;;event13=&lt;product 2 marked price&gt;|event14=&lt;product 2 selling price&gt;|event15=&lt;product 2 discount amount&gt;|event61=&lt;product 2 quantity&gt;;eVar19 =&lt;product 2 category&gt;|eVar30=&lt;product 2 name&gt;|eVar32=&lt;product 2 brand name&gt;|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eVar33=&lt;product 2 stockStatus&gt;|eVar34= &lt;product 2 color&gt;|eVar35=&lt;product 2 size&gt;|eVar36=&lt;product 2 genderType&gt;|eVar44=&lt;product 2 style code&gt;,....;&lt;product N id&gt;;&lt;product N quantity&gt;;&lt;product N selling price&gt;;event13=&lt;product N marked price&gt;|event14=&lt;product N selling price&gt;|event15=&lt;product N discount&gt;|event61=&lt;product N quantity&gt;;eVar19 =&lt;product N category&gt;|eVar30=&lt;product N name&gt;|eVar32=&lt;product N brand name&gt;|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eVar33=&lt;product N stockStatus&gt;|eVar34=&lt;product N color&gt;|eVar35=&lt;product N size&gt;|eVar36=&lt;product N genderType&gt;|eVar44=&lt;product N style code&gt;,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paymentMethod: "&lt;payment method 1&gt;,&lt;payment method 2&gt;…&lt;payment method N&gt;",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highlight>
                            <a:srgbClr val="FFFF00"/>
                          </a:highlight>
                        </a:rPr>
                        <a:t>couponDetails : “&lt;coupon 1 code-coupon 1 brand name&gt;| &lt;coupon 2 code – coupon 2 brand name&gt;|&lt;…coupon N code-coupon N brand name&gt;”, // pass only when coupon/s are applied.</a:t>
                      </a:r>
                      <a:br>
                        <a:rPr lang="en-IN" sz="1400" u="none" cap="none" strike="noStrike">
                          <a:highlight>
                            <a:srgbClr val="FFFF00"/>
                          </a:highlight>
                        </a:rPr>
                      </a:br>
                      <a:r>
                        <a:rPr lang="en-IN" sz="1400" u="none" cap="none" strike="noStrike"/>
                        <a:t>totalCouponAmount: "&lt;total coupon code amount&gt;",// pass only when available else don’t pass.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totalVoucherAmount: "&lt;total voucher amount&gt;", // pass only when available else don’t pass.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totalLoyaltyAmount : "&lt;total loyalty amount applied&gt;", // pass only when available else don’t pass.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totalCreditAmount : “&lt;total credit amount applied&gt;”, // pass only when available else don’t pass.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ACPCore.trackState(“order confirmation page", contextData);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in promotionalOffers , if value for any parameter is missing, please pass “na”.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productID:</a:t>
                      </a:r>
                      <a:r>
                        <a:rPr lang="en-IN" sz="1400" u="none" cap="none" strike="noStrike"/>
                        <a:t> will have the value of SKU ID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productCategory</a:t>
                      </a:r>
                      <a:r>
                        <a:rPr lang="en-IN" sz="1400" u="none" cap="none" strike="noStrike"/>
                        <a:t>: will have the category of the product. Example:-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shirt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trouser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productMarkPrice: </a:t>
                      </a:r>
                      <a:r>
                        <a:rPr b="0" lang="en-IN" sz="1400" u="none" cap="none" strike="noStrike"/>
                        <a:t>will contain the MRP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productSellPrice: </a:t>
                      </a:r>
                      <a:r>
                        <a:rPr b="0" lang="en-IN" sz="1400" u="none" cap="none" strike="noStrike"/>
                        <a:t>will contain the actual selling price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productQuantity: </a:t>
                      </a:r>
                      <a:r>
                        <a:rPr b="0" lang="en-IN" sz="1400" u="none" cap="none" strike="noStrike"/>
                        <a:t>will have the quantity selected for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productName: </a:t>
                      </a:r>
                      <a:r>
                        <a:rPr b="0" lang="en-IN" sz="1400" u="none" cap="none" strike="noStrike"/>
                        <a:t>name of the product.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brandName: </a:t>
                      </a:r>
                      <a:r>
                        <a:rPr b="0" lang="en-IN" sz="1400" u="none" cap="none" strike="noStrike"/>
                        <a:t>name of the brand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stockStatus: </a:t>
                      </a:r>
                      <a:r>
                        <a:rPr b="0" lang="en-IN" sz="1400" u="none" cap="none" strike="noStrike"/>
                        <a:t>provide whether product is instock or out of stock</a:t>
                      </a:r>
                      <a:br>
                        <a:rPr b="0" lang="en-IN" sz="1400" u="none" cap="none" strike="noStrike"/>
                      </a:br>
                      <a:r>
                        <a:rPr b="0" lang="en-IN" sz="1400" u="none" cap="none" strike="noStrike"/>
                        <a:t>eg – stockStatus : “out of stock” or “available”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color: </a:t>
                      </a:r>
                      <a:r>
                        <a:rPr b="0" lang="en-IN" sz="1400" u="none" cap="none" strike="noStrike"/>
                        <a:t>example values: Red.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size: </a:t>
                      </a:r>
                      <a:r>
                        <a:rPr b="0" lang="en-IN" sz="1400" u="none" cap="none" strike="noStrike"/>
                        <a:t>example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/>
                        <a:t>42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/>
                        <a:t>L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styleCode: </a:t>
                      </a:r>
                      <a:r>
                        <a:rPr b="0" lang="en-IN" sz="1400" u="none" cap="none" strike="noStrike"/>
                        <a:t>will contain the style code of the product. Example value:-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PESFONUB236782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productDiscount 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have the discount applied on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productGenderType 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value:-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female</a:t>
                      </a:r>
                      <a:endParaRPr sz="14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couponCode</a:t>
                      </a:r>
                      <a:r>
                        <a:rPr lang="en-IN"/>
                        <a:t> If a coupon is applied as per below example:-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If coupon code is NEW100 worth of 100 Rs for f21. Then the value will be: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"NEW100-f21-100|OFF50-sc-500”.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voucherCode</a:t>
                      </a:r>
                      <a:r>
                        <a:rPr lang="en-IN"/>
                        <a:t> If a gift voucher is applied as per below example:-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If gift voucher is NEW200 worth of 200 Rs for aoe. Then the value will be: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"NEW200-f21-200|DIWALI40-sc-700“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loyaltyAmount</a:t>
                      </a:r>
                      <a:r>
                        <a:rPr lang="en-IN"/>
                        <a:t> If a loyalty amount is applied as per below example:-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If total loyalty amount available is Rs1000 and Rs900 is used for f21. Then the value will be: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“900-f21-100|750-sc-250“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myCredits</a:t>
                      </a:r>
                      <a:r>
                        <a:rPr lang="en-IN"/>
                        <a:t> If credit amount is applied as per below example:-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If total credit amount available is Rs3000. For f21 Rs2000 is available and Rs1800 is used. For sc Rs1000 is available and Rs900 is used. Then the value will be: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“1800-f21-200|900-sc-100“</a:t>
                      </a:r>
                      <a:endParaRPr b="1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2" name="Google Shape;152;p53"/>
          <p:cNvGraphicFramePr/>
          <p:nvPr/>
        </p:nvGraphicFramePr>
        <p:xfrm>
          <a:off x="-65145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988875"/>
                <a:gridCol w="1362275"/>
                <a:gridCol w="5573950"/>
                <a:gridCol w="4266925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Product Increment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dropdown 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linkName:“&lt;product quantity increased/product quantity decreased&gt;",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channel:"&lt;android/ios&gt;|cart",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"cart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loginStatus : "&lt;logged-in/guest&gt;"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 // pass only when user is logged in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 // pass only when user is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</a:t>
                      </a:r>
                      <a:r>
                        <a:rPr lang="en-IN" sz="1400" u="none" cap="none" strike="noStrike"/>
                        <a:t>&lt;product quantity increased/product quantity decreased&gt;"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contextData);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4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changing the selected size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54"/>
          <p:cNvSpPr/>
          <p:nvPr/>
        </p:nvSpPr>
        <p:spPr>
          <a:xfrm>
            <a:off x="3084998" y="4412775"/>
            <a:ext cx="255362" cy="243201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3218" y="723287"/>
            <a:ext cx="2463927" cy="599798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54"/>
          <p:cNvSpPr/>
          <p:nvPr/>
        </p:nvSpPr>
        <p:spPr>
          <a:xfrm>
            <a:off x="3084998" y="5050465"/>
            <a:ext cx="519439" cy="243201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55"/>
          <p:cNvGraphicFramePr/>
          <p:nvPr/>
        </p:nvGraphicFramePr>
        <p:xfrm>
          <a:off x="-65146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{A5124E4E-4035-4641-8F70-B48E1A616285}</a:tableStyleId>
              </a:tblPr>
              <a:tblGrid>
                <a:gridCol w="1852625"/>
                <a:gridCol w="1306825"/>
                <a:gridCol w="5331225"/>
                <a:gridCol w="3697050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Click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Size change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dropdown button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linkName:"product size change",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channel:"&lt;android/ios&gt;|cart",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linkPageName: "cart page",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customerID : "&lt;customerID&gt;", // only pass when available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loginStatus : "&lt;logged-in/guest&gt;"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</a:rPr>
                        <a:t>&amp;&amp;events: “event17"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&amp;&amp;products : ";&lt;product id&gt;;;;;eVar19 =&lt;product category&gt;|eVar30=&lt;product name&gt;|</a:t>
                      </a:r>
                      <a:r>
                        <a:rPr lang="en-IN" sz="1400" u="none" cap="none" strike="noStrike">
                          <a:highlight>
                            <a:srgbClr val="FFFF00"/>
                          </a:highlight>
                        </a:rPr>
                        <a:t>eVar32=&lt;product brand name&gt;</a:t>
                      </a:r>
                      <a:r>
                        <a:rPr lang="en-IN" sz="1400" u="none" cap="none" strike="noStrike"/>
                        <a:t>|eVar33=&lt;product stock status&gt;|eVar35=&lt;product size&gt;”,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 // pass only when user is logged in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 // pass only when user is logged in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</a:t>
                      </a:r>
                      <a:r>
                        <a:rPr lang="en-IN" sz="1400" u="none" cap="none" strike="noStrike"/>
                        <a:t>product size change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", contextData);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productID:</a:t>
                      </a:r>
                      <a:r>
                        <a:rPr lang="en-IN" sz="1400" u="none" cap="none" strike="noStrike"/>
                        <a:t> will have the value of SKU ID of the product.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productCategory</a:t>
                      </a:r>
                      <a:r>
                        <a:rPr lang="en-IN" sz="1400" u="none" cap="none" strike="noStrike"/>
                        <a:t>: will have the category of the product. Example:-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shirt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trouser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productName: </a:t>
                      </a:r>
                      <a:r>
                        <a:rPr b="0" lang="en-IN" sz="1400" u="none" cap="none" strike="noStrike"/>
                        <a:t>name of the product.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stockStatus: </a:t>
                      </a:r>
                      <a:r>
                        <a:rPr b="0" lang="en-IN" sz="1400" u="none" cap="none" strike="noStrike"/>
                        <a:t>provide whether product is instock or out of stock</a:t>
                      </a:r>
                      <a:br>
                        <a:rPr b="0" lang="en-IN" sz="1400" u="none" cap="none" strike="noStrike"/>
                      </a:br>
                      <a:r>
                        <a:rPr b="0" lang="en-IN" sz="1400" u="none" cap="none" strike="noStrike"/>
                        <a:t>eg – stockStatus : “out of stock” or “available”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size: </a:t>
                      </a:r>
                      <a:r>
                        <a:rPr b="0" lang="en-IN" sz="1400" u="none" cap="none" strike="noStrike"/>
                        <a:t>example values:-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/>
                        <a:t>42</a:t>
                      </a:r>
                      <a:endParaRPr sz="1400" u="none" cap="none" strike="noStrike"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/>
                        <a:t>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2019-08-31T15:49:44Z</dcterms:created>
  <dc:creator>Rocky Kumar</dc:creator>
</cp:coreProperties>
</file>