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9" roundtripDataSignature="AMtx7mjppVCrunMO4fbJXVDOs/h/hzwN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4B156A3-9DBF-44C7-8592-8A91FB4A2802}">
  <a:tblStyle styleId="{74B156A3-9DBF-44C7-8592-8A91FB4A280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6EB21A44-FBC6-43C2-A124-B1C0D42B2B8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20E292B-79AD-445E-B73F-EB1F1F612385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8EBF5"/>
          </a:solidFill>
        </a:fill>
      </a:tcStyle>
    </a:band1H>
    <a:band2H>
      <a:tcTxStyle/>
    </a:band2H>
    <a:band1V>
      <a:tcTxStyle/>
      <a:tcStyle>
        <a:fill>
          <a:solidFill>
            <a:srgbClr val="E8EBF5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customschemas.google.com/relationships/presentationmetadata" Target="meta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f3465de2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6f3465de2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a506da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da506d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8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8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9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9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9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9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8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8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8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8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8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9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8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3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34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3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3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40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40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4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4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605482" y="2109458"/>
            <a:ext cx="9144000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Brands-Account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App Tagging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IN"/>
              <a:t>11th Oct 2023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/>
        </p:nvSpPr>
        <p:spPr>
          <a:xfrm>
            <a:off x="812800" y="447040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account</a:t>
            </a:r>
            <a:endParaRPr/>
          </a:p>
        </p:txBody>
      </p:sp>
      <p:pic>
        <p:nvPicPr>
          <p:cNvPr id="154" name="Google Shape;1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016" y="1104205"/>
            <a:ext cx="2687047" cy="5221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9" name="Google Shape;159;p1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859275"/>
                <a:gridCol w="1767850"/>
                <a:gridCol w="61380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Account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“my account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account page”, //my account-&lt; current page 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“my account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2349" y="1376055"/>
            <a:ext cx="3133725" cy="478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/>
          <p:nvPr/>
        </p:nvSpPr>
        <p:spPr>
          <a:xfrm>
            <a:off x="7687340" y="2488020"/>
            <a:ext cx="659218" cy="42530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/>
          <p:nvPr/>
        </p:nvSpPr>
        <p:spPr>
          <a:xfrm flipH="1">
            <a:off x="7687338" y="4327449"/>
            <a:ext cx="659219" cy="42530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5436782" y="1376055"/>
            <a:ext cx="283534" cy="36768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p1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All CTA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account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name&gt;",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Remove Product from wishlist </a:t>
            </a:r>
            <a:endParaRPr/>
          </a:p>
        </p:txBody>
      </p:sp>
      <p:pic>
        <p:nvPicPr>
          <p:cNvPr id="179" name="Google Shape;17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5929" y="919286"/>
            <a:ext cx="2852405" cy="555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/>
          <p:nvPr/>
        </p:nvSpPr>
        <p:spPr>
          <a:xfrm rot="10800000">
            <a:off x="4195701" y="2883021"/>
            <a:ext cx="312504" cy="26421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p1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80600"/>
                <a:gridCol w="6862150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“remove from wishlist",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account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 u="none" cap="none" strike="noStrike"/>
                        <a:t>&amp;&amp;events: “event5” </a:t>
                      </a:r>
                      <a:r>
                        <a:rPr b="1" i="1" lang="en-IN" sz="1600" u="none" cap="none" strike="noStrike"/>
                        <a:t>// event5 only when remove from Wishlist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&amp;&amp;products : ";&lt;product  id&gt;;;;;eVar19 = &lt;product category&gt;|eVar30=&lt;product name&gt;|eVar32=&lt;product brand name&gt;”,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ACPCore.trackAction(“remove from wishlist",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5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product click </a:t>
            </a:r>
            <a:endParaRPr/>
          </a:p>
        </p:txBody>
      </p:sp>
      <p:sp>
        <p:nvSpPr>
          <p:cNvPr id="191" name="Google Shape;191;p15"/>
          <p:cNvSpPr/>
          <p:nvPr/>
        </p:nvSpPr>
        <p:spPr>
          <a:xfrm rot="10800000">
            <a:off x="4253023" y="2285999"/>
            <a:ext cx="1594884" cy="297091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491" y="849291"/>
            <a:ext cx="2852405" cy="555108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5"/>
          <p:cNvSpPr/>
          <p:nvPr/>
        </p:nvSpPr>
        <p:spPr>
          <a:xfrm rot="10800000">
            <a:off x="4003490" y="2747664"/>
            <a:ext cx="1461644" cy="297091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8" name="Google Shape;198;p1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widget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“product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account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";&lt;product  id&gt;;;;;eVar19 = &lt;product  category&gt;|eVar30=&lt;product  name&gt;|eVar32=&lt;product  brand name&gt;|eVar33=&lt;product  stock status&gt;|eVar35=&lt;product  size&gt;|eVar23=&lt;product  position&gt;”,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pfm : “&lt;section of the page/ product finding source&gt;”,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ACPCore.trackAction(“product click",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stockStatus: </a:t>
                      </a:r>
                      <a:r>
                        <a:rPr b="0" lang="en-IN" sz="1600" u="none" cap="none" strike="noStrike"/>
                        <a:t>provide whether product is in stock or out of stock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brandName: </a:t>
                      </a:r>
                      <a:r>
                        <a:rPr b="0" lang="en-IN" sz="16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clicking </a:t>
            </a: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Add to bag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7"/>
          <p:cNvSpPr/>
          <p:nvPr/>
        </p:nvSpPr>
        <p:spPr>
          <a:xfrm rot="10800000">
            <a:off x="4253023" y="2285999"/>
            <a:ext cx="1594884" cy="297091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3491" y="849291"/>
            <a:ext cx="2852405" cy="555108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7"/>
          <p:cNvSpPr/>
          <p:nvPr/>
        </p:nvSpPr>
        <p:spPr>
          <a:xfrm rot="10800000">
            <a:off x="4003491" y="5932966"/>
            <a:ext cx="1493543" cy="32787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1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Add to bag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"add to bag",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account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&amp;&amp;events: "scAdd, event13, event14, event15, event61",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";&lt;product  id&gt;;;;event13=&lt;product  marked price&gt;|event14=&lt;product  selling price&gt;|event15=&lt;product discount amount&gt;|event61=&lt;product quantity&gt;;eVar19 = &lt;product category&gt;|eVar30=&lt;product name&gt;|eVar32=&lt;product brand name&gt;|eVar33=&lt; product  stock Status&gt;|eVar34= &lt;product color&gt;|eVar35=&lt;product  size&gt;|eVar36=&lt; product  genderType&gt;|eVar44=&lt;product  style code&gt;",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ACPCore.trackAction("add to bag", 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brand, the expected values are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/>
                        <a:t>f</a:t>
                      </a:r>
                      <a:r>
                        <a:rPr lang="en-IN"/>
                        <a:t>21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IN"/>
                        <a:t>sc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productMarkPrice: </a:t>
                      </a:r>
                      <a:r>
                        <a:rPr b="0" lang="en-IN" sz="1400" u="none" cap="none" strike="noStrike"/>
                        <a:t>will contain the MRP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productSellPrice: </a:t>
                      </a:r>
                      <a:r>
                        <a:rPr b="0" lang="en-IN" sz="1400" u="none" cap="none" strike="noStrike"/>
                        <a:t>will contain the actual selling price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productQuantity: </a:t>
                      </a:r>
                      <a:r>
                        <a:rPr b="0" lang="en-IN" sz="1400" u="none" cap="none" strike="noStrike"/>
                        <a:t>will have the quantity selected for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brandName: </a:t>
                      </a:r>
                      <a:r>
                        <a:rPr b="0" lang="en-IN" sz="14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it will show the quantity of the product available in the stock.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color: </a:t>
                      </a:r>
                      <a:r>
                        <a:rPr b="0" lang="en-IN" sz="1400" u="none" cap="none" strike="noStrike"/>
                        <a:t>example values: 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styleCode: </a:t>
                      </a:r>
                      <a:r>
                        <a:rPr b="0" lang="en-IN" sz="1400" u="none" cap="none" strike="noStrike"/>
                        <a:t>will contain the style code of the product. 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f3465de2_0_157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6f3465de2_0_157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calling the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 and Track Action functions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Team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 txBox="1"/>
          <p:nvPr/>
        </p:nvSpPr>
        <p:spPr>
          <a:xfrm>
            <a:off x="284480" y="357429"/>
            <a:ext cx="37896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Orders page</a:t>
            </a:r>
            <a:endParaRPr/>
          </a:p>
        </p:txBody>
      </p:sp>
      <p:pic>
        <p:nvPicPr>
          <p:cNvPr id="217" name="Google Shape;2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4867" y="979868"/>
            <a:ext cx="2712743" cy="5350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p20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My orders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“my orders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orders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“my orders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pic>
        <p:nvPicPr>
          <p:cNvPr id="228" name="Google Shape;22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663" y="1105786"/>
            <a:ext cx="2735153" cy="539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1"/>
          <p:cNvSpPr/>
          <p:nvPr/>
        </p:nvSpPr>
        <p:spPr>
          <a:xfrm>
            <a:off x="6348724" y="2594344"/>
            <a:ext cx="838886" cy="34024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1"/>
          <p:cNvSpPr/>
          <p:nvPr/>
        </p:nvSpPr>
        <p:spPr>
          <a:xfrm>
            <a:off x="6348723" y="4774019"/>
            <a:ext cx="838885" cy="24809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4538662" y="1113836"/>
            <a:ext cx="458639" cy="31092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" name="Google Shape;236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name&gt;",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&lt;cta name&gt; on order ID click will be “order id click”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Product Click</a:t>
            </a:r>
            <a:endParaRPr/>
          </a:p>
        </p:txBody>
      </p:sp>
      <p:pic>
        <p:nvPicPr>
          <p:cNvPr id="242" name="Google Shape;2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8663" y="1105786"/>
            <a:ext cx="2735153" cy="5395026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3"/>
          <p:cNvSpPr/>
          <p:nvPr/>
        </p:nvSpPr>
        <p:spPr>
          <a:xfrm>
            <a:off x="4577858" y="3093532"/>
            <a:ext cx="2609750" cy="110524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3"/>
          <p:cNvSpPr/>
          <p:nvPr/>
        </p:nvSpPr>
        <p:spPr>
          <a:xfrm>
            <a:off x="4538662" y="1113836"/>
            <a:ext cx="458639" cy="31092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3"/>
          <p:cNvSpPr/>
          <p:nvPr/>
        </p:nvSpPr>
        <p:spPr>
          <a:xfrm>
            <a:off x="4538662" y="5199592"/>
            <a:ext cx="2609750" cy="110524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0" name="Google Shape;250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“product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";&lt;product  id&gt;;;;;eVar19 = &lt;product  category&gt;|eVar30=&lt;product  name&gt;|eVar32=&lt;product  brand name&gt;|eVar33=&lt;product  stock status&gt;|eVar35=&lt;product  size&gt;|eVar23=&lt;product  position&gt;”,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pfm : “&lt;section of the page/ product finding source&gt;”,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ACPCore.trackAction(“product click",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Order Detail Page</a:t>
            </a:r>
            <a:endParaRPr/>
          </a:p>
        </p:txBody>
      </p:sp>
      <p:pic>
        <p:nvPicPr>
          <p:cNvPr id="256" name="Google Shape;2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0683" y="1031534"/>
            <a:ext cx="2771000" cy="5417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9621" y="1031534"/>
            <a:ext cx="2771000" cy="5491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" name="Google Shape;262;p26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Order Detail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“order detail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order detail page”, //my account - 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“order detail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8890" y="1113836"/>
            <a:ext cx="2771000" cy="549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/>
          <p:nvPr/>
        </p:nvSpPr>
        <p:spPr>
          <a:xfrm>
            <a:off x="6358270" y="1584251"/>
            <a:ext cx="925033" cy="25518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4588890" y="1188264"/>
            <a:ext cx="458639" cy="31092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491675"/>
                <a:gridCol w="6373800"/>
                <a:gridCol w="29159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“order detail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name&gt;",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&lt;cta name&gt; on order ID click will be “order id click”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a506da15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4da506da15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Since Super App contains multiple cross-brands journey, therefore w.r.t to tracking the brand/product brand currently included( PFB the table with the expected value to be passed in the context data)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4da506da15_0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{74B156A3-9DBF-44C7-8592-8A91FB4A2802}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Brand/Product Brand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Datalayer 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Van Huesen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Peter England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Allen Solly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Louis Phillipe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Reebok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/>
                        <a:t>rbk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American Eagle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aeo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product click </a:t>
            </a:r>
            <a:endParaRPr/>
          </a:p>
        </p:txBody>
      </p:sp>
      <p:pic>
        <p:nvPicPr>
          <p:cNvPr id="281" name="Google Shape;28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6924" y="849291"/>
            <a:ext cx="2771000" cy="549131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9"/>
          <p:cNvSpPr/>
          <p:nvPr/>
        </p:nvSpPr>
        <p:spPr>
          <a:xfrm rot="10800000">
            <a:off x="2715777" y="3072807"/>
            <a:ext cx="2483543" cy="103135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1539" y="1044958"/>
            <a:ext cx="2771000" cy="541755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9"/>
          <p:cNvSpPr/>
          <p:nvPr/>
        </p:nvSpPr>
        <p:spPr>
          <a:xfrm rot="10800000">
            <a:off x="6261329" y="3072808"/>
            <a:ext cx="1468540" cy="246675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widget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“product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“order detail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";&lt;product  id&gt;;;;;eVar19 = &lt;product  category&gt;|eVar30=&lt;product  name&gt;|eVar32=&lt;product  brand name&gt;|eVar33=&lt;product  stock status&gt;|eVar35=&lt;product  size&gt;|eVar23=&lt;product  position&gt;”,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pfm : “&lt;section of the page/ product finding source&gt;”,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ACPCore.trackAction(“product click",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stockStatus: </a:t>
                      </a:r>
                      <a:r>
                        <a:rPr b="0" lang="en-IN" sz="1600" u="none" cap="none" strike="noStrike"/>
                        <a:t>provide whether product is in stock or out of stock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brandName: </a:t>
                      </a:r>
                      <a:r>
                        <a:rPr b="0" lang="en-IN" sz="16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"/>
          <p:cNvSpPr txBox="1"/>
          <p:nvPr/>
        </p:nvSpPr>
        <p:spPr>
          <a:xfrm>
            <a:off x="357672" y="199176"/>
            <a:ext cx="607028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Order Detail Wishlist click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784" y="865529"/>
            <a:ext cx="2771000" cy="541755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31"/>
          <p:cNvSpPr/>
          <p:nvPr/>
        </p:nvSpPr>
        <p:spPr>
          <a:xfrm flipH="1" rot="10800000">
            <a:off x="6427959" y="2787568"/>
            <a:ext cx="401764" cy="41283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1" name="Google Shape;301;p32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Add to Wishlist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"&lt;add to wishlist/remove from wishlist&gt;",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“order detail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&amp;&amp;events: “&lt;event4/event5&gt;” </a:t>
                      </a:r>
                      <a:r>
                        <a:rPr b="1" i="1" lang="en-IN" sz="1600" u="none" cap="none" strike="noStrike"/>
                        <a:t>// event4 only when add to Wishlist and event5 only when remove from Wishlist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&amp;&amp;products : ";&lt;product  id&gt;;;;;eVar19 = &lt;product category&gt;|eVar30=&lt;product name&gt;|eVar32=&lt;product brand name&gt;”,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ACPCore.trackAction("&lt;add to wishlist/remove from wishlist&gt;",contextData);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brand, the expected values are </a:t>
                      </a:r>
                      <a:endParaRPr sz="1400" u="none" cap="none" strike="noStrike"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/>
                        <a:t>f</a:t>
                      </a:r>
                      <a:r>
                        <a:rPr lang="en-IN"/>
                        <a:t>21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IN"/>
                        <a:t>sc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3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clicking </a:t>
            </a: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Add to bag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33"/>
          <p:cNvSpPr/>
          <p:nvPr/>
        </p:nvSpPr>
        <p:spPr>
          <a:xfrm rot="10800000">
            <a:off x="4529137" y="4561366"/>
            <a:ext cx="1493543" cy="32787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9567" y="849291"/>
            <a:ext cx="2790570" cy="5455816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3"/>
          <p:cNvSpPr/>
          <p:nvPr/>
        </p:nvSpPr>
        <p:spPr>
          <a:xfrm rot="10800000">
            <a:off x="4631634" y="5582093"/>
            <a:ext cx="1493543" cy="426616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4" name="Google Shape;314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Add to bag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"add to bag",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“order detail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&amp;&amp;events: "scAdd, event13, event14, event15, event61",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";&lt;product  id&gt;;;;event13=&lt;product  marked price&gt;|event14=&lt;product  selling price&gt;|event15=&lt;product discount amount&gt;|event61=&lt;product quantity&gt;;eVar19 = &lt;product category&gt;|eVar30=&lt;product name&gt;|eVar32=&lt;product brand name&gt;|eVar33=&lt; product  stock Status&gt;|eVar34= &lt;product color&gt;|eVar35=&lt;product  size&gt;|eVar36=&lt; product  genderType&gt;|eVar44=&lt;product  style code&gt;",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ACPCore.trackAction("add to bag",contextData);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brand, the expected values are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/>
                        <a:t>f</a:t>
                      </a:r>
                      <a:r>
                        <a:rPr lang="en-IN"/>
                        <a:t>21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IN"/>
                        <a:t>sc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productMarkPrice: </a:t>
                      </a:r>
                      <a:r>
                        <a:rPr b="0" lang="en-IN" sz="1400" u="none" cap="none" strike="noStrike"/>
                        <a:t>will contain the MRP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productSellPrice: </a:t>
                      </a:r>
                      <a:r>
                        <a:rPr b="0" lang="en-IN" sz="1400" u="none" cap="none" strike="noStrike"/>
                        <a:t>will contain the actual selling price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productQuantity: </a:t>
                      </a:r>
                      <a:r>
                        <a:rPr b="0" lang="en-IN" sz="1400" u="none" cap="none" strike="noStrike"/>
                        <a:t>will have the quantity selected for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brandName: </a:t>
                      </a:r>
                      <a:r>
                        <a:rPr b="0" lang="en-IN" sz="14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it will show the quantity of the product available in the stock.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color: </a:t>
                      </a:r>
                      <a:r>
                        <a:rPr b="0" lang="en-IN" sz="1400" u="none" cap="none" strike="noStrike"/>
                        <a:t>example values: 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styleCode: </a:t>
                      </a:r>
                      <a:r>
                        <a:rPr b="0" lang="en-IN" sz="1400" u="none" cap="none" strike="noStrike"/>
                        <a:t>will contain the style code of the product. 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Cancel order</a:t>
            </a:r>
            <a:endParaRPr/>
          </a:p>
        </p:txBody>
      </p:sp>
      <p:pic>
        <p:nvPicPr>
          <p:cNvPr id="320" name="Google Shape;3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7414" y="3147238"/>
            <a:ext cx="5430429" cy="2445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30549" y="1223188"/>
            <a:ext cx="5582093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6" name="Google Shape;326;p3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491675"/>
                <a:gridCol w="6353500"/>
                <a:gridCol w="31496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“cancel order",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&amp;&amp;products: “;&lt;product ID&gt;;;;;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 eVar19 = &lt;product category&gt;|eVar30=&lt;product name&gt;|eVar32=&lt;product brand name&gt;|eVar33=&lt; product  stock Status&gt;|eVar35=&lt;product  size&gt;</a:t>
                      </a:r>
                      <a:r>
                        <a:rPr lang="en-IN" sz="1600" u="none" cap="none" strike="noStrike"/>
                        <a:t>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ACPCore.trackAction(“cancel order",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stockStatus: </a:t>
                      </a:r>
                      <a:r>
                        <a:rPr b="0" lang="en-IN" sz="1600" u="none" cap="none" strike="noStrike"/>
                        <a:t>provide whether product is in stock or out of stock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brandName: </a:t>
                      </a:r>
                      <a:r>
                        <a:rPr b="0" lang="en-IN" sz="16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/>
          <p:nvPr/>
        </p:nvSpPr>
        <p:spPr>
          <a:xfrm>
            <a:off x="437322" y="526774"/>
            <a:ext cx="3896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Complete Payment</a:t>
            </a:r>
            <a:endParaRPr/>
          </a:p>
        </p:txBody>
      </p:sp>
      <p:pic>
        <p:nvPicPr>
          <p:cNvPr id="332" name="Google Shape;33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1312" y="1113906"/>
            <a:ext cx="3438558" cy="487222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7"/>
          <p:cNvSpPr/>
          <p:nvPr/>
        </p:nvSpPr>
        <p:spPr>
          <a:xfrm>
            <a:off x="4291312" y="5286892"/>
            <a:ext cx="3396409" cy="55038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8" name="Google Shape;338;p3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491675"/>
                <a:gridCol w="6353500"/>
                <a:gridCol w="31496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“complete payment",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orders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ACPCore.trackAction(“complete payment",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stockStatus: </a:t>
                      </a:r>
                      <a:r>
                        <a:rPr b="0" lang="en-IN" sz="1600" u="none" cap="none" strike="noStrike"/>
                        <a:t>provide whether product is in stock or out of stock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brandName: </a:t>
                      </a:r>
                      <a:r>
                        <a:rPr b="0" lang="en-IN" sz="16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566530" y="586409"/>
            <a:ext cx="4850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on my profile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1109629"/>
            <a:ext cx="2825268" cy="559024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3"/>
          <p:cNvSpPr/>
          <p:nvPr/>
        </p:nvSpPr>
        <p:spPr>
          <a:xfrm>
            <a:off x="6730408" y="6220046"/>
            <a:ext cx="552893" cy="479823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57809" y="516834"/>
            <a:ext cx="431358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credits</a:t>
            </a:r>
            <a:endParaRPr/>
          </a:p>
        </p:txBody>
      </p:sp>
      <p:pic>
        <p:nvPicPr>
          <p:cNvPr id="344" name="Google Shape;3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46697" y="978499"/>
            <a:ext cx="2734124" cy="553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38349" y="1018898"/>
            <a:ext cx="2815746" cy="549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4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525725"/>
                <a:gridCol w="1491675"/>
                <a:gridCol w="6961100"/>
                <a:gridCol w="22105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Credits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“my credits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credits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“my credits page", </a:t>
                      </a:r>
                      <a:r>
                        <a:rPr lang="en-IN" sz="1600"/>
                        <a:t>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/>
        </p:nvSpPr>
        <p:spPr>
          <a:xfrm>
            <a:off x="345440" y="457200"/>
            <a:ext cx="4226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sp>
        <p:nvSpPr>
          <p:cNvPr id="356" name="Google Shape;356;p41"/>
          <p:cNvSpPr/>
          <p:nvPr/>
        </p:nvSpPr>
        <p:spPr>
          <a:xfrm>
            <a:off x="6205524" y="3208570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1"/>
          <p:cNvSpPr/>
          <p:nvPr/>
        </p:nvSpPr>
        <p:spPr>
          <a:xfrm>
            <a:off x="6283842" y="4726866"/>
            <a:ext cx="673743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34416" y="917531"/>
            <a:ext cx="2815746" cy="5496201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/>
          <p:nvPr/>
        </p:nvSpPr>
        <p:spPr>
          <a:xfrm>
            <a:off x="6081824" y="1871109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1"/>
          <p:cNvSpPr/>
          <p:nvPr/>
        </p:nvSpPr>
        <p:spPr>
          <a:xfrm>
            <a:off x="5410590" y="4811151"/>
            <a:ext cx="2514405" cy="34564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41"/>
          <p:cNvSpPr/>
          <p:nvPr/>
        </p:nvSpPr>
        <p:spPr>
          <a:xfrm>
            <a:off x="5234416" y="917531"/>
            <a:ext cx="347677" cy="33857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4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769500"/>
                <a:gridCol w="5344150"/>
                <a:gridCol w="25937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credits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click&gt;", contextData);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3"/>
          <p:cNvSpPr txBox="1"/>
          <p:nvPr/>
        </p:nvSpPr>
        <p:spPr>
          <a:xfrm>
            <a:off x="387626" y="397565"/>
            <a:ext cx="379674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loyalty points page</a:t>
            </a:r>
            <a:endParaRPr/>
          </a:p>
        </p:txBody>
      </p:sp>
      <p:pic>
        <p:nvPicPr>
          <p:cNvPr id="372" name="Google Shape;3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752508"/>
            <a:ext cx="2860158" cy="5729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7" name="Google Shape;377;p4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722275"/>
                <a:gridCol w="1491675"/>
                <a:gridCol w="6764550"/>
                <a:gridCol w="2237175"/>
              </a:tblGrid>
              <a:tr h="497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Loyalty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“loyalty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loyalty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“loyalty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/>
        </p:nvSpPr>
        <p:spPr>
          <a:xfrm>
            <a:off x="345440" y="457200"/>
            <a:ext cx="4226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sp>
        <p:nvSpPr>
          <p:cNvPr id="383" name="Google Shape;383;p45"/>
          <p:cNvSpPr/>
          <p:nvPr/>
        </p:nvSpPr>
        <p:spPr>
          <a:xfrm>
            <a:off x="4658529" y="4111644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4" name="Google Shape;3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917531"/>
            <a:ext cx="2777109" cy="5562897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5"/>
          <p:cNvSpPr/>
          <p:nvPr/>
        </p:nvSpPr>
        <p:spPr>
          <a:xfrm>
            <a:off x="4858386" y="3208570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5"/>
          <p:cNvSpPr/>
          <p:nvPr/>
        </p:nvSpPr>
        <p:spPr>
          <a:xfrm>
            <a:off x="6205524" y="3208570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4858386" y="4726866"/>
            <a:ext cx="752061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6283842" y="4726866"/>
            <a:ext cx="673743" cy="23853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4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76900"/>
                <a:gridCol w="1769500"/>
                <a:gridCol w="5344150"/>
                <a:gridCol w="25937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“loyalty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click&gt;", contextData);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/>
        </p:nvSpPr>
        <p:spPr>
          <a:xfrm>
            <a:off x="337930" y="367748"/>
            <a:ext cx="37868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Address book</a:t>
            </a:r>
            <a:endParaRPr/>
          </a:p>
        </p:txBody>
      </p:sp>
      <p:pic>
        <p:nvPicPr>
          <p:cNvPr id="399" name="Google Shape;39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6350" y="903841"/>
            <a:ext cx="2838081" cy="5676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4" name="Google Shape;404;p4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260625"/>
                <a:gridCol w="1491675"/>
                <a:gridCol w="6764550"/>
                <a:gridCol w="26810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Address book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“address book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address book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“address book </a:t>
                      </a:r>
                      <a:r>
                        <a:rPr lang="en-IN" sz="1600"/>
                        <a:t>page", 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696725"/>
                <a:gridCol w="2133600"/>
                <a:gridCol w="5770875"/>
                <a:gridCol w="25908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“my profile",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"&lt;android/ios&gt;|&lt;current page name&gt;",// page name without word “name” from where user clicked on my account icon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“&lt;current page name&gt;", // page name from where user clicked on my account icon.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ACPCore.trackAction(“my profile", contextData);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6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"/>
          <p:cNvSpPr txBox="1"/>
          <p:nvPr/>
        </p:nvSpPr>
        <p:spPr>
          <a:xfrm>
            <a:off x="278296" y="477078"/>
            <a:ext cx="428376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CTA clicks</a:t>
            </a:r>
            <a:endParaRPr/>
          </a:p>
        </p:txBody>
      </p:sp>
      <p:sp>
        <p:nvSpPr>
          <p:cNvPr id="410" name="Google Shape;410;p49"/>
          <p:cNvSpPr/>
          <p:nvPr/>
        </p:nvSpPr>
        <p:spPr>
          <a:xfrm>
            <a:off x="5167243" y="2857169"/>
            <a:ext cx="339477" cy="38387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1" name="Google Shape;41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3175" y="850605"/>
            <a:ext cx="2854720" cy="570944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9"/>
          <p:cNvSpPr/>
          <p:nvPr/>
        </p:nvSpPr>
        <p:spPr>
          <a:xfrm>
            <a:off x="5210358" y="1331209"/>
            <a:ext cx="2604572" cy="38387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49"/>
          <p:cNvSpPr/>
          <p:nvPr/>
        </p:nvSpPr>
        <p:spPr>
          <a:xfrm>
            <a:off x="7028706" y="2473298"/>
            <a:ext cx="339477" cy="38387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49"/>
          <p:cNvSpPr/>
          <p:nvPr/>
        </p:nvSpPr>
        <p:spPr>
          <a:xfrm>
            <a:off x="7386840" y="2473297"/>
            <a:ext cx="339477" cy="38387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9"/>
          <p:cNvSpPr/>
          <p:nvPr/>
        </p:nvSpPr>
        <p:spPr>
          <a:xfrm>
            <a:off x="5123175" y="850605"/>
            <a:ext cx="339477" cy="38387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0" name="Google Shape;420;p5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48075"/>
                <a:gridCol w="1515225"/>
                <a:gridCol w="65532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All CTA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“address book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loginStatus : “&lt;logged-in/guest&gt;"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birth&gt;“,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 txBox="1"/>
          <p:nvPr/>
        </p:nvSpPr>
        <p:spPr>
          <a:xfrm>
            <a:off x="268357" y="367748"/>
            <a:ext cx="395577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add new address page </a:t>
            </a:r>
            <a:endParaRPr/>
          </a:p>
        </p:txBody>
      </p:sp>
      <p:pic>
        <p:nvPicPr>
          <p:cNvPr id="426" name="Google Shape;426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4002" y="737080"/>
            <a:ext cx="2905236" cy="5747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1" name="Google Shape;431;p52"/>
          <p:cNvGraphicFramePr/>
          <p:nvPr/>
        </p:nvGraphicFramePr>
        <p:xfrm>
          <a:off x="-65146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{B20E292B-79AD-445E-B73F-EB1F1F612385}</a:tableStyleId>
              </a:tblPr>
              <a:tblGrid>
                <a:gridCol w="1710800"/>
                <a:gridCol w="1333550"/>
                <a:gridCol w="5443725"/>
                <a:gridCol w="3769075"/>
              </a:tblGrid>
              <a:tr h="348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Page 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Tracking Type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Launch variables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Expected Values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650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New Address Form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View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“add address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parentPage: “address book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loginStatus : "logged-in"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pageType : “my account - address book page”, //my account-&lt;pageName&gt;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ACPCore.trackState(“add address page", contextData);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8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3"/>
          <p:cNvSpPr txBox="1"/>
          <p:nvPr/>
        </p:nvSpPr>
        <p:spPr>
          <a:xfrm>
            <a:off x="427383" y="218660"/>
            <a:ext cx="431358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</a:t>
            </a:r>
            <a:endParaRPr/>
          </a:p>
        </p:txBody>
      </p:sp>
      <p:pic>
        <p:nvPicPr>
          <p:cNvPr id="437" name="Google Shape;43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3667" y="799758"/>
            <a:ext cx="2845764" cy="5709259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53"/>
          <p:cNvSpPr/>
          <p:nvPr/>
        </p:nvSpPr>
        <p:spPr>
          <a:xfrm>
            <a:off x="3983667" y="852920"/>
            <a:ext cx="457200" cy="247861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53"/>
          <p:cNvSpPr/>
          <p:nvPr/>
        </p:nvSpPr>
        <p:spPr>
          <a:xfrm>
            <a:off x="4104060" y="5390707"/>
            <a:ext cx="2604977" cy="3615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53"/>
          <p:cNvSpPr/>
          <p:nvPr/>
        </p:nvSpPr>
        <p:spPr>
          <a:xfrm>
            <a:off x="4864775" y="5871647"/>
            <a:ext cx="1083545" cy="361507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5" name="Google Shape;445;p5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524000"/>
                <a:gridCol w="1491675"/>
                <a:gridCol w="6350275"/>
                <a:gridCol w="28142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"&lt;cta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“add address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parentPage: “address book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loginStatus : "logged-in"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5"/>
          <p:cNvSpPr txBox="1"/>
          <p:nvPr/>
        </p:nvSpPr>
        <p:spPr>
          <a:xfrm>
            <a:off x="695739" y="496957"/>
            <a:ext cx="39955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saved cards</a:t>
            </a:r>
            <a:endParaRPr/>
          </a:p>
        </p:txBody>
      </p:sp>
      <p:pic>
        <p:nvPicPr>
          <p:cNvPr id="451" name="Google Shape;451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713" y="1041990"/>
            <a:ext cx="2728108" cy="547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6" name="Google Shape;456;p5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778000"/>
                <a:gridCol w="2001525"/>
                <a:gridCol w="59856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Saved cards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 /update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“saved cards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saved cards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“saved cards page", </a:t>
                      </a:r>
                      <a:r>
                        <a:rPr lang="en-IN" sz="1600"/>
                        <a:t>contextData);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7"/>
          <p:cNvSpPr txBox="1"/>
          <p:nvPr/>
        </p:nvSpPr>
        <p:spPr>
          <a:xfrm>
            <a:off x="487680" y="467360"/>
            <a:ext cx="3962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 </a:t>
            </a:r>
            <a:endParaRPr/>
          </a:p>
        </p:txBody>
      </p:sp>
      <p:sp>
        <p:nvSpPr>
          <p:cNvPr id="462" name="Google Shape;462;p57"/>
          <p:cNvSpPr/>
          <p:nvPr/>
        </p:nvSpPr>
        <p:spPr>
          <a:xfrm>
            <a:off x="4969565" y="2912165"/>
            <a:ext cx="487018" cy="30811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7712" y="929025"/>
            <a:ext cx="2784417" cy="5586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7"/>
          <p:cNvSpPr/>
          <p:nvPr/>
        </p:nvSpPr>
        <p:spPr>
          <a:xfrm>
            <a:off x="6843445" y="1684550"/>
            <a:ext cx="334618" cy="32500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57"/>
          <p:cNvSpPr/>
          <p:nvPr/>
        </p:nvSpPr>
        <p:spPr>
          <a:xfrm>
            <a:off x="6843445" y="2498651"/>
            <a:ext cx="334618" cy="41351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7"/>
          <p:cNvSpPr/>
          <p:nvPr/>
        </p:nvSpPr>
        <p:spPr>
          <a:xfrm flipH="1" rot="10800000">
            <a:off x="4557712" y="929025"/>
            <a:ext cx="411853" cy="46166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" name="Google Shape;471;p5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198475"/>
                <a:gridCol w="1606850"/>
                <a:gridCol w="6959800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clicks&gt;",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“saved cards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accountPaymentMethod: “&lt; payment method&gt;”, //payment method deleted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clicks&gt;",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&lt;payment method&gt; may have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Visa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400" u="none" cap="none" strike="noStrike"/>
                        <a:t>American express, etc.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812800" y="447040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profile</a:t>
            </a:r>
            <a:endParaRPr/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67778" y="908705"/>
            <a:ext cx="2604622" cy="44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43024" y="4944003"/>
            <a:ext cx="2444316" cy="17226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9"/>
          <p:cNvSpPr txBox="1"/>
          <p:nvPr/>
        </p:nvSpPr>
        <p:spPr>
          <a:xfrm>
            <a:off x="487017" y="397565"/>
            <a:ext cx="44229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wishlist </a:t>
            </a:r>
            <a:endParaRPr/>
          </a:p>
        </p:txBody>
      </p:sp>
      <p:pic>
        <p:nvPicPr>
          <p:cNvPr id="477" name="Google Shape;47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8187" y="859230"/>
            <a:ext cx="2733885" cy="5501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2" name="Google Shape;482;p6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859275"/>
                <a:gridCol w="1920250"/>
                <a:gridCol w="59856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Wishlist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“wishlist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wishlist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wishlist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1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all CTA clicks </a:t>
            </a:r>
            <a:endParaRPr/>
          </a:p>
        </p:txBody>
      </p:sp>
      <p:pic>
        <p:nvPicPr>
          <p:cNvPr id="488" name="Google Shape;488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0773" y="939658"/>
            <a:ext cx="2733885" cy="5501418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61"/>
          <p:cNvSpPr/>
          <p:nvPr/>
        </p:nvSpPr>
        <p:spPr>
          <a:xfrm rot="10800000">
            <a:off x="4901608" y="1395406"/>
            <a:ext cx="648586" cy="337700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61"/>
          <p:cNvSpPr/>
          <p:nvPr/>
        </p:nvSpPr>
        <p:spPr>
          <a:xfrm rot="10800000">
            <a:off x="2910773" y="950290"/>
            <a:ext cx="342790" cy="34688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6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717050"/>
                <a:gridCol w="1656075"/>
                <a:gridCol w="63920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clicks&gt;",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“wishlist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clicks&gt;",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Remove Product from Wishlist </a:t>
            </a:r>
            <a:endParaRPr/>
          </a:p>
        </p:txBody>
      </p:sp>
      <p:pic>
        <p:nvPicPr>
          <p:cNvPr id="501" name="Google Shape;50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087" y="1323975"/>
            <a:ext cx="3655718" cy="4852334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63"/>
          <p:cNvSpPr/>
          <p:nvPr/>
        </p:nvSpPr>
        <p:spPr>
          <a:xfrm rot="10800000">
            <a:off x="7729869" y="2489617"/>
            <a:ext cx="435935" cy="25358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63"/>
          <p:cNvSpPr/>
          <p:nvPr/>
        </p:nvSpPr>
        <p:spPr>
          <a:xfrm rot="10800000">
            <a:off x="5864921" y="2489617"/>
            <a:ext cx="435934" cy="25358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8" name="Google Shape;508;p6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80600"/>
                <a:gridCol w="6862150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“remove from wishlist",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“wishlist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&amp;&amp;events: “event5” </a:t>
                      </a:r>
                      <a:r>
                        <a:rPr b="1" i="1" lang="en-IN" sz="1600" u="none" cap="none" strike="noStrike"/>
                        <a:t>// event5 only when remove from Wishlist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&amp;&amp;products : ";&lt;product  id&gt;;;;;eVar19 = &lt;product category&gt;|eVar30=&lt;product name&gt;|eVar32=&lt;product brand name&gt;”,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​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ACPCore.trackAction(“remove from wishlist",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product click </a:t>
            </a:r>
            <a:endParaRPr/>
          </a:p>
        </p:txBody>
      </p:sp>
      <p:pic>
        <p:nvPicPr>
          <p:cNvPr id="514" name="Google Shape;5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5708" y="1138614"/>
            <a:ext cx="3539534" cy="4814646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65"/>
          <p:cNvSpPr/>
          <p:nvPr/>
        </p:nvSpPr>
        <p:spPr>
          <a:xfrm rot="10800000">
            <a:off x="4253023" y="2285999"/>
            <a:ext cx="1594884" cy="297091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65"/>
          <p:cNvSpPr/>
          <p:nvPr/>
        </p:nvSpPr>
        <p:spPr>
          <a:xfrm rot="10800000">
            <a:off x="2566924" y="2268277"/>
            <a:ext cx="1594884" cy="297091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Google Shape;521;p6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widget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“product click",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“wishlist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";&lt;product  id&gt;;;;;eVar19 = &lt;product  category&gt;|eVar30=&lt;product  name&gt;|eVar32=&lt;product  brand name&gt;|eVar33=&lt;product  stock status&gt;|eVar35=&lt;product  size&gt;|eVar23=&lt;product  position&gt;”,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pfm : “&lt;section of the page/ product finding source&gt;”,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ACPCore.trackAction(“product click",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productID:</a:t>
                      </a:r>
                      <a:r>
                        <a:rPr lang="en-IN" sz="16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productCategory</a:t>
                      </a:r>
                      <a:r>
                        <a:rPr lang="en-IN" sz="16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productName: </a:t>
                      </a:r>
                      <a:r>
                        <a:rPr b="0" lang="en-IN" sz="1600" u="none" cap="none" strike="noStrike"/>
                        <a:t>name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stockStatus: </a:t>
                      </a:r>
                      <a:r>
                        <a:rPr b="0" lang="en-IN" sz="1600" u="none" cap="none" strike="noStrike"/>
                        <a:t>provide whether product is in stock or out of stock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eg – stockStatus : “out of stock” or “available”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brandName: </a:t>
                      </a:r>
                      <a:r>
                        <a:rPr b="0" lang="en-IN" sz="16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/>
        </p:nvSpPr>
        <p:spPr>
          <a:xfrm>
            <a:off x="357809" y="387626"/>
            <a:ext cx="42738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On clicking </a:t>
            </a: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Add to bag</a:t>
            </a:r>
            <a:endParaRPr b="0" i="0" sz="2400" u="none" cap="none" strike="noStrike">
              <a:solidFill>
                <a:srgbClr val="000000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7" name="Google Shape;52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9137" y="333375"/>
            <a:ext cx="3133725" cy="619125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7"/>
          <p:cNvSpPr/>
          <p:nvPr/>
        </p:nvSpPr>
        <p:spPr>
          <a:xfrm rot="10800000">
            <a:off x="4529137" y="4561366"/>
            <a:ext cx="1493543" cy="32787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67"/>
          <p:cNvSpPr/>
          <p:nvPr/>
        </p:nvSpPr>
        <p:spPr>
          <a:xfrm rot="10800000">
            <a:off x="6095999" y="4561366"/>
            <a:ext cx="1493543" cy="32787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4" name="Google Shape;534;p6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471725"/>
                <a:gridCol w="6667125"/>
                <a:gridCol w="26307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Add to bag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"add to bag",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“wishlist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&amp;&amp;events: "scAdd, event13, event14, event15, event61",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&amp;&amp;products : 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</a:rPr>
                        <a:t>";&lt;product  id&gt;;;;event13=&lt;product  marked price&gt;|event14=&lt;product  selling price&gt;|event15=&lt;product discount amount&gt;|event61=&lt;product quantity&gt;;eVar19 = &lt;product category&gt;|eVar30=&lt;product name&gt;|eVar32=&lt;product brand name&gt;|eVar33=&lt; product  stock Status&gt;|eVar34= &lt;product color&gt;|eVar35=&lt;product  size&gt;|eVar36=&lt; product  genderType&gt;|eVar44=&lt;product  style code&gt;",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ACPCore.trackAction("add to bag", 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In brand, the expected values are 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/>
                        <a:t>f</a:t>
                      </a:r>
                      <a:r>
                        <a:rPr lang="en-IN"/>
                        <a:t>21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IN"/>
                        <a:t>sc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productID:</a:t>
                      </a:r>
                      <a:r>
                        <a:rPr lang="en-IN" sz="1400" u="none" cap="none" strike="noStrike"/>
                        <a:t> will have the value of SKU ID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productCategory</a:t>
                      </a:r>
                      <a:r>
                        <a:rPr lang="en-IN" sz="1400" u="none" cap="none" strike="noStrike"/>
                        <a:t>: will have the category of the product. Example:-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Shirt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Trouser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productMarkPrice: </a:t>
                      </a:r>
                      <a:r>
                        <a:rPr b="0" lang="en-IN" sz="1400" u="none" cap="none" strike="noStrike"/>
                        <a:t>will contain the MRP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productSellPrice: </a:t>
                      </a:r>
                      <a:r>
                        <a:rPr b="0" lang="en-IN" sz="1400" u="none" cap="none" strike="noStrike"/>
                        <a:t>will contain the actual selling price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productQuantity: </a:t>
                      </a:r>
                      <a:r>
                        <a:rPr b="0" lang="en-IN" sz="1400" u="none" cap="none" strike="noStrike"/>
                        <a:t>will have the quantity selected for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productName: </a:t>
                      </a:r>
                      <a:r>
                        <a:rPr b="0" lang="en-IN" sz="1400" u="none" cap="none" strike="noStrike"/>
                        <a:t>name of the product.</a:t>
                      </a:r>
                      <a:endParaRPr b="1"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brandName: </a:t>
                      </a:r>
                      <a:r>
                        <a:rPr b="0" lang="en-IN" sz="1400" u="none" cap="none" strike="noStrike"/>
                        <a:t>name of the brand of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stockStatus: </a:t>
                      </a:r>
                      <a:r>
                        <a:rPr b="0" lang="en-IN" sz="1400" u="none" cap="none" strike="noStrike"/>
                        <a:t>it will show the quantity of the product available in the stock.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color: </a:t>
                      </a:r>
                      <a:r>
                        <a:rPr b="0" lang="en-IN" sz="1400" u="none" cap="none" strike="noStrike"/>
                        <a:t>example values: Red.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size: </a:t>
                      </a:r>
                      <a:r>
                        <a:rPr b="0" lang="en-IN" sz="1400" u="none" cap="none" strike="noStrike"/>
                        <a:t>example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42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lang="en-IN" sz="1400" u="none" cap="none" strike="noStrike"/>
                        <a:t>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styleCode: </a:t>
                      </a:r>
                      <a:r>
                        <a:rPr b="0" lang="en-IN" sz="1400" u="none" cap="none" strike="noStrike"/>
                        <a:t>will contain the style code of the product. 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PESFONUB236782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productDiscount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will have the discount applied on the product.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productGenderType 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Example value:-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Female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859275"/>
                <a:gridCol w="1767850"/>
                <a:gridCol w="61380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Profile page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“profile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profile page”, //my account-&lt;current page 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“profile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shop preferences</a:t>
            </a:r>
            <a:endParaRPr/>
          </a:p>
        </p:txBody>
      </p:sp>
      <p:pic>
        <p:nvPicPr>
          <p:cNvPr id="540" name="Google Shape;540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437" y="968772"/>
            <a:ext cx="2749051" cy="55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308" y="971370"/>
            <a:ext cx="2790667" cy="5590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Google Shape;546;p7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287250"/>
                <a:gridCol w="1491675"/>
                <a:gridCol w="6675775"/>
                <a:gridCol w="27343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Shop preferences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“shop preferences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shop preferences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ACPCore.trackState(“</a:t>
                      </a:r>
                      <a:r>
                        <a:rPr lang="en-IN" sz="1600" u="none" cap="none" strike="noStrike"/>
                        <a:t>shop preferences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71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CTA Click</a:t>
            </a:r>
            <a:endParaRPr/>
          </a:p>
        </p:txBody>
      </p:sp>
      <p:pic>
        <p:nvPicPr>
          <p:cNvPr id="552" name="Google Shape;552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4437" y="968772"/>
            <a:ext cx="2749051" cy="55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5308" y="971370"/>
            <a:ext cx="2790667" cy="5590002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1"/>
          <p:cNvSpPr/>
          <p:nvPr/>
        </p:nvSpPr>
        <p:spPr>
          <a:xfrm rot="10800000">
            <a:off x="6836735" y="6189051"/>
            <a:ext cx="2126512" cy="275543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71"/>
          <p:cNvSpPr/>
          <p:nvPr/>
        </p:nvSpPr>
        <p:spPr>
          <a:xfrm>
            <a:off x="6730409" y="5666740"/>
            <a:ext cx="2371060" cy="351288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71"/>
          <p:cNvSpPr/>
          <p:nvPr/>
        </p:nvSpPr>
        <p:spPr>
          <a:xfrm>
            <a:off x="6535308" y="968771"/>
            <a:ext cx="301427" cy="351289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1" name="Google Shape;561;p7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757675"/>
                <a:gridCol w="658507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“shop preferences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73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Selecting Brand </a:t>
            </a:r>
            <a:endParaRPr/>
          </a:p>
        </p:txBody>
      </p:sp>
      <p:pic>
        <p:nvPicPr>
          <p:cNvPr id="567" name="Google Shape;567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10087" y="971887"/>
            <a:ext cx="2837011" cy="5571787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3"/>
          <p:cNvSpPr/>
          <p:nvPr/>
        </p:nvSpPr>
        <p:spPr>
          <a:xfrm>
            <a:off x="4510087" y="5710468"/>
            <a:ext cx="2683815" cy="548092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" name="Google Shape;573;p7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757675"/>
                <a:gridCol w="658507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Shop for myself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icon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digitalData={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linkName: “&lt;brand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“shop preferences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: "&lt;logged-in/guest&gt;",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platform: "&lt;android/ios&gt;",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userDetails: "&lt;gender&gt;|&lt;age&gt;", // pass only when user is logged in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ACPCore.trackAction(“&lt;brand name&gt;", contextData);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75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my reviews</a:t>
            </a:r>
            <a:endParaRPr/>
          </a:p>
        </p:txBody>
      </p:sp>
      <p:pic>
        <p:nvPicPr>
          <p:cNvPr id="579" name="Google Shape;579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105" y="968772"/>
            <a:ext cx="2716594" cy="5416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4" name="Google Shape;584;p76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Reviews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“my reviews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my reviews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“my reviews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77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CTA clicks</a:t>
            </a:r>
            <a:endParaRPr/>
          </a:p>
        </p:txBody>
      </p:sp>
      <p:pic>
        <p:nvPicPr>
          <p:cNvPr id="590" name="Google Shape;590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3900" y="1127051"/>
            <a:ext cx="2716594" cy="5416624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77"/>
          <p:cNvSpPr/>
          <p:nvPr/>
        </p:nvSpPr>
        <p:spPr>
          <a:xfrm rot="10800000">
            <a:off x="6379534" y="2611592"/>
            <a:ext cx="870960" cy="32299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77"/>
          <p:cNvSpPr/>
          <p:nvPr/>
        </p:nvSpPr>
        <p:spPr>
          <a:xfrm rot="10800000">
            <a:off x="4582633" y="4603425"/>
            <a:ext cx="2551814" cy="32299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7" name="Google Shape;597;p7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757675"/>
                <a:gridCol w="658507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“my reviews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566530" y="586409"/>
            <a:ext cx="4850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My Account Options</a:t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196" y="1098665"/>
            <a:ext cx="2497477" cy="44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6540196" y="3345009"/>
            <a:ext cx="1524000" cy="3302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6540196" y="3675209"/>
            <a:ext cx="1330960" cy="27464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6540196" y="3947726"/>
            <a:ext cx="1524000" cy="3302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6540196" y="4263051"/>
            <a:ext cx="1524000" cy="3302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6540196" y="4584335"/>
            <a:ext cx="1524000" cy="3302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40196" y="4923326"/>
            <a:ext cx="1524000" cy="33020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0196" y="5530477"/>
            <a:ext cx="2497477" cy="109452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/>
          <p:nvPr/>
        </p:nvSpPr>
        <p:spPr>
          <a:xfrm>
            <a:off x="6540195" y="5250208"/>
            <a:ext cx="1444855" cy="27464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7172951" y="1604474"/>
            <a:ext cx="1088547" cy="269276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9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write review</a:t>
            </a:r>
            <a:endParaRPr/>
          </a:p>
        </p:txBody>
      </p:sp>
      <p:pic>
        <p:nvPicPr>
          <p:cNvPr id="603" name="Google Shape;603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3425" y="968771"/>
            <a:ext cx="2794114" cy="5536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" name="Google Shape;608;p80"/>
          <p:cNvGraphicFramePr/>
          <p:nvPr/>
        </p:nvGraphicFramePr>
        <p:xfrm>
          <a:off x="0" y="325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93525"/>
                <a:gridCol w="1761050"/>
                <a:gridCol w="6295825"/>
                <a:gridCol w="2611125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Write review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“write review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“my account - write review page”, //my account-&lt;pageName&gt;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/>
                        <a:t>ACPCore.trackState(</a:t>
                      </a:r>
                      <a:r>
                        <a:rPr lang="en-IN" sz="1600" u="none" cap="none" strike="noStrike"/>
                        <a:t>“write review page", </a:t>
                      </a:r>
                      <a:r>
                        <a:rPr lang="en-IN" sz="1600"/>
                        <a:t>contextData);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81"/>
          <p:cNvSpPr txBox="1"/>
          <p:nvPr/>
        </p:nvSpPr>
        <p:spPr>
          <a:xfrm>
            <a:off x="640080" y="599440"/>
            <a:ext cx="44805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CTA clicks</a:t>
            </a:r>
            <a:endParaRPr/>
          </a:p>
        </p:txBody>
      </p:sp>
      <p:pic>
        <p:nvPicPr>
          <p:cNvPr id="614" name="Google Shape;614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0819" y="945867"/>
            <a:ext cx="2928860" cy="5620956"/>
          </a:xfrm>
          <a:prstGeom prst="rect">
            <a:avLst/>
          </a:prstGeom>
          <a:noFill/>
          <a:ln>
            <a:noFill/>
          </a:ln>
        </p:spPr>
      </p:pic>
      <p:sp>
        <p:nvSpPr>
          <p:cNvPr id="615" name="Google Shape;615;p81"/>
          <p:cNvSpPr/>
          <p:nvPr/>
        </p:nvSpPr>
        <p:spPr>
          <a:xfrm rot="10800000">
            <a:off x="3809342" y="5935566"/>
            <a:ext cx="2551814" cy="32299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81"/>
          <p:cNvSpPr/>
          <p:nvPr/>
        </p:nvSpPr>
        <p:spPr>
          <a:xfrm rot="10800000">
            <a:off x="3620819" y="945436"/>
            <a:ext cx="419553" cy="322994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1" name="Google Shape;621;p8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422400"/>
                <a:gridCol w="1757675"/>
                <a:gridCol w="658507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CTA clicks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 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"&lt;android/ios&gt;|my account",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“write review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ACPCore.trackAction(“&lt;cta click&gt;", contextData);</a:t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600" u="none" cap="none" strike="noStrike"/>
                        <a:t>loginStatus </a:t>
                      </a:r>
                      <a:r>
                        <a:rPr lang="en-IN" sz="16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6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8" name="Google Shape;148;p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{6EB21A44-FBC6-43C2-A124-B1C0D42B2B82}</a:tableStyleId>
              </a:tblPr>
              <a:tblGrid>
                <a:gridCol w="1869450"/>
                <a:gridCol w="1869450"/>
                <a:gridCol w="602627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Account Options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linkName: “&lt;cta click&gt;",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</a:t>
                      </a:r>
                      <a:r>
                        <a:rPr lang="en-IN" sz="1600" u="none" cap="none" strike="noStrike"/>
                        <a:t>my account",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linkPageName: </a:t>
                      </a:r>
                      <a:r>
                        <a:rPr lang="en-IN" sz="1600" u="none" cap="none" strike="noStrike"/>
                        <a:t>“profile page”,</a:t>
                      </a:r>
                      <a:b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: "&lt;logged-in/guest&gt;" ,</a:t>
                      </a:r>
                      <a:b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platform: "&lt;android/ios&gt;",</a:t>
                      </a:r>
                      <a:b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userDetails: "&lt;gender&gt;|&lt;age&gt;", // pass only when user is logged in</a:t>
                      </a:r>
                      <a:b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};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click&gt;", contextData);</a:t>
                      </a:r>
                      <a:endParaRPr sz="1200">
                        <a:highlight>
                          <a:srgbClr val="FFFF00"/>
                        </a:highlight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2022-11-11T09:43:49Z</dcterms:created>
  <dc:creator>Sayyam  Dhingra</dc:creator>
</cp:coreProperties>
</file>