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C67E4-2EE4-4794-82D2-FB2502945B9C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16B8C-EA94-4188-90C6-88FDB498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6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B8C-EA94-4188-90C6-88FDB498D2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712" y="645667"/>
            <a:ext cx="109585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251" y="1824685"/>
            <a:ext cx="5037455" cy="436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828" y="1820621"/>
            <a:ext cx="5015230" cy="353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698" y="0"/>
                </a:moveTo>
                <a:lnTo>
                  <a:pt x="0" y="0"/>
                </a:lnTo>
                <a:lnTo>
                  <a:pt x="0" y="457199"/>
                </a:lnTo>
                <a:lnTo>
                  <a:pt x="12188698" y="457199"/>
                </a:lnTo>
                <a:lnTo>
                  <a:pt x="12188698" y="0"/>
                </a:lnTo>
                <a:close/>
              </a:path>
            </a:pathLst>
          </a:custGeom>
          <a:solidFill>
            <a:srgbClr val="B954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698" y="0"/>
                </a:moveTo>
                <a:lnTo>
                  <a:pt x="0" y="0"/>
                </a:lnTo>
                <a:lnTo>
                  <a:pt x="0" y="63625"/>
                </a:lnTo>
                <a:lnTo>
                  <a:pt x="12188698" y="63625"/>
                </a:lnTo>
                <a:lnTo>
                  <a:pt x="12188698" y="0"/>
                </a:lnTo>
                <a:close/>
              </a:path>
            </a:pathLst>
          </a:custGeom>
          <a:solidFill>
            <a:srgbClr val="E0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2272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65" y="508"/>
                </a:lnTo>
                <a:lnTo>
                  <a:pt x="182295" y="4699"/>
                </a:lnTo>
                <a:lnTo>
                  <a:pt x="109448" y="28194"/>
                </a:lnTo>
                <a:lnTo>
                  <a:pt x="62903" y="62865"/>
                </a:lnTo>
                <a:lnTo>
                  <a:pt x="28193" y="109347"/>
                </a:lnTo>
                <a:lnTo>
                  <a:pt x="4724" y="182245"/>
                </a:lnTo>
                <a:lnTo>
                  <a:pt x="520" y="245363"/>
                </a:lnTo>
                <a:lnTo>
                  <a:pt x="0" y="284861"/>
                </a:lnTo>
                <a:lnTo>
                  <a:pt x="0" y="1680845"/>
                </a:lnTo>
                <a:lnTo>
                  <a:pt x="520" y="1720215"/>
                </a:lnTo>
                <a:lnTo>
                  <a:pt x="4724" y="1783334"/>
                </a:lnTo>
                <a:lnTo>
                  <a:pt x="28193" y="1856232"/>
                </a:lnTo>
                <a:lnTo>
                  <a:pt x="62903" y="1902714"/>
                </a:lnTo>
                <a:lnTo>
                  <a:pt x="109448" y="1937512"/>
                </a:lnTo>
                <a:lnTo>
                  <a:pt x="182295" y="1961007"/>
                </a:lnTo>
                <a:lnTo>
                  <a:pt x="245465" y="1965198"/>
                </a:lnTo>
                <a:lnTo>
                  <a:pt x="284861" y="1965706"/>
                </a:lnTo>
                <a:lnTo>
                  <a:pt x="1939925" y="1965706"/>
                </a:lnTo>
                <a:lnTo>
                  <a:pt x="1979295" y="1965198"/>
                </a:lnTo>
                <a:lnTo>
                  <a:pt x="2042540" y="1961007"/>
                </a:lnTo>
                <a:lnTo>
                  <a:pt x="2115312" y="1937512"/>
                </a:lnTo>
                <a:lnTo>
                  <a:pt x="2161921" y="1902714"/>
                </a:lnTo>
                <a:lnTo>
                  <a:pt x="2196591" y="1856232"/>
                </a:lnTo>
                <a:lnTo>
                  <a:pt x="2220087" y="1783334"/>
                </a:lnTo>
                <a:lnTo>
                  <a:pt x="2224278" y="1720215"/>
                </a:lnTo>
                <a:lnTo>
                  <a:pt x="2224786" y="1680845"/>
                </a:lnTo>
                <a:lnTo>
                  <a:pt x="2224786" y="284861"/>
                </a:lnTo>
                <a:lnTo>
                  <a:pt x="2224278" y="245363"/>
                </a:lnTo>
                <a:lnTo>
                  <a:pt x="2220087" y="182245"/>
                </a:lnTo>
                <a:lnTo>
                  <a:pt x="2196591" y="109347"/>
                </a:lnTo>
                <a:lnTo>
                  <a:pt x="2161921" y="62865"/>
                </a:lnTo>
                <a:lnTo>
                  <a:pt x="2115312" y="28194"/>
                </a:lnTo>
                <a:lnTo>
                  <a:pt x="2042540" y="4699"/>
                </a:lnTo>
                <a:lnTo>
                  <a:pt x="1979295" y="508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635" y="551815"/>
            <a:ext cx="5803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9125" y="3100832"/>
            <a:ext cx="6837680" cy="248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va719/datascience-capstoneproject-edx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s://github.com/siva719/datascience-capstoneproject-edx/blob/main/Cognos%20Dashboard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10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8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2209" y="1606422"/>
            <a:ext cx="332486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943735"/>
                </a:solidFill>
              </a:rPr>
              <a:t>Data</a:t>
            </a:r>
            <a:r>
              <a:rPr sz="3600" spc="-140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Science </a:t>
            </a:r>
            <a:r>
              <a:rPr sz="3600" spc="-2155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Capstone </a:t>
            </a:r>
            <a:r>
              <a:rPr sz="3600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Project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37031" y="1623060"/>
            <a:ext cx="5221605" cy="4554220"/>
            <a:chOff x="637031" y="1623060"/>
            <a:chExt cx="5221605" cy="4554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47" y="1825752"/>
              <a:ext cx="4794504" cy="43510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031" y="1623060"/>
              <a:ext cx="5221224" cy="45506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252209" y="3449548"/>
            <a:ext cx="4263391" cy="22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075">
              <a:lnSpc>
                <a:spcPct val="116199"/>
              </a:lnSpc>
              <a:spcBef>
                <a:spcPts val="100"/>
              </a:spcBef>
            </a:pPr>
            <a:r>
              <a:rPr lang="en-IN" sz="3200" spc="-10" dirty="0" err="1">
                <a:solidFill>
                  <a:srgbClr val="00AFEF"/>
                </a:solidFill>
                <a:latin typeface="Lucida Console"/>
                <a:cs typeface="Lucida Console"/>
              </a:rPr>
              <a:t>N.Siva</a:t>
            </a:r>
            <a:r>
              <a:rPr lang="en-IN" sz="3200" spc="-10" dirty="0">
                <a:solidFill>
                  <a:srgbClr val="00AFEF"/>
                </a:solidFill>
                <a:latin typeface="Lucida Console"/>
                <a:cs typeface="Lucida Console"/>
              </a:rPr>
              <a:t> Rama Krishna Babu</a:t>
            </a:r>
            <a:r>
              <a:rPr sz="3200" spc="-5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3200" spc="-191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IN" sz="3200" spc="-15" dirty="0">
                <a:solidFill>
                  <a:srgbClr val="00AFEF"/>
                </a:solidFill>
                <a:latin typeface="Lucida Console"/>
                <a:cs typeface="Lucida Console"/>
              </a:rPr>
              <a:t>22</a:t>
            </a:r>
            <a:r>
              <a:rPr sz="3200" spc="-15" dirty="0">
                <a:solidFill>
                  <a:srgbClr val="00AFEF"/>
                </a:solidFill>
                <a:latin typeface="Lucida Console"/>
                <a:cs typeface="Lucida Console"/>
              </a:rPr>
              <a:t>/05/2024</a:t>
            </a:r>
            <a:endParaRPr lang="en-IN" sz="3200" spc="-15" dirty="0">
              <a:solidFill>
                <a:srgbClr val="00AFEF"/>
              </a:solidFill>
              <a:latin typeface="Lucida Console"/>
              <a:cs typeface="Lucida Console"/>
            </a:endParaRPr>
          </a:p>
          <a:p>
            <a:pPr marL="12700" marR="219075">
              <a:lnSpc>
                <a:spcPct val="116199"/>
              </a:lnSpc>
              <a:spcBef>
                <a:spcPts val="100"/>
              </a:spcBef>
            </a:pPr>
            <a:r>
              <a:rPr lang="en-IN" sz="1400" dirty="0">
                <a:latin typeface="Lucida Console"/>
                <a:cs typeface="Lucida Console"/>
                <a:hlinkClick r:id="rId4" tooltip="https://github.com/harsha2744/datascience-capstoneproject-edx"/>
              </a:rPr>
              <a:t>https://github.com/siva719/datascience-capstoneproject-edx.git</a:t>
            </a:r>
            <a:endParaRPr sz="14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8684" y="741426"/>
            <a:ext cx="963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COMPLETE</a:t>
            </a:r>
            <a:r>
              <a:rPr sz="3600" spc="-85" dirty="0"/>
              <a:t> </a:t>
            </a:r>
            <a:r>
              <a:rPr sz="3600" dirty="0"/>
              <a:t>THE</a:t>
            </a:r>
            <a:r>
              <a:rPr sz="3600" spc="-90" dirty="0"/>
              <a:t> </a:t>
            </a:r>
            <a:r>
              <a:rPr sz="3600" dirty="0"/>
              <a:t>EDA</a:t>
            </a:r>
            <a:r>
              <a:rPr sz="3600" spc="-90" dirty="0"/>
              <a:t> </a:t>
            </a:r>
            <a:r>
              <a:rPr sz="3600" spc="5" dirty="0"/>
              <a:t>WITH</a:t>
            </a:r>
            <a:r>
              <a:rPr sz="3600" spc="-90" dirty="0"/>
              <a:t> </a:t>
            </a:r>
            <a:r>
              <a:rPr sz="3600" spc="-5" dirty="0"/>
              <a:t>VISUALIZATION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45539" y="1641474"/>
            <a:ext cx="4514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5070" algn="l"/>
                <a:tab pos="1877695" algn="l"/>
                <a:tab pos="2656840" algn="l"/>
              </a:tabLst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insights	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into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data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characteristics,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920062"/>
            <a:ext cx="4526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2520" algn="l"/>
                <a:tab pos="1682750" algn="l"/>
                <a:tab pos="4056379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cisi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on-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ki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2166366"/>
            <a:ext cx="2812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hypothesis</a:t>
            </a:r>
            <a:r>
              <a:rPr sz="2200" spc="-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generation.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635" y="2833573"/>
            <a:ext cx="4745355" cy="8807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5080" indent="-228600" algn="just">
              <a:lnSpc>
                <a:spcPct val="775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Visualizations help identify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patterns, </a:t>
            </a:r>
            <a:r>
              <a:rPr sz="2200" spc="-6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trends, outliers, 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dependencies,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enhancing</a:t>
            </a:r>
            <a:r>
              <a:rPr sz="22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understanding.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4316984"/>
            <a:ext cx="4524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8265" algn="l"/>
                <a:tab pos="344932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and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modeling,	ensuring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557725"/>
            <a:ext cx="4531360" cy="5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1986280" algn="l"/>
                <a:tab pos="2687320" algn="l"/>
                <a:tab pos="4290695" algn="l"/>
              </a:tabLst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nterpretab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ili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robu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tne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245"/>
              </a:lnSpc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results.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635" y="1461642"/>
            <a:ext cx="7378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  <a:tab pos="1211580" algn="l"/>
                <a:tab pos="2121535" algn="l"/>
                <a:tab pos="4058285" algn="l"/>
                <a:tab pos="509270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EDA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with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visualization	offers	</a:t>
            </a:r>
            <a:r>
              <a:rPr sz="2100" spc="25" dirty="0">
                <a:solidFill>
                  <a:srgbClr val="006EC0"/>
                </a:solidFill>
                <a:latin typeface="Wingdings"/>
                <a:cs typeface="Wingdings"/>
              </a:rPr>
              <a:t></a:t>
            </a:r>
            <a:r>
              <a:rPr sz="2200" spc="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2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Distribution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7321" y="2184654"/>
            <a:ext cx="2700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rr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ela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nal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7321" y="2908249"/>
            <a:ext cx="2487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Te</a:t>
            </a:r>
            <a:r>
              <a:rPr sz="2200" spc="-6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pora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20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635" y="3518052"/>
            <a:ext cx="7796530" cy="9245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321300" indent="-227965">
              <a:lnSpc>
                <a:spcPct val="100000"/>
              </a:lnSpc>
              <a:spcBef>
                <a:spcPts val="1000"/>
              </a:spcBef>
              <a:buSzPct val="95454"/>
              <a:buFont typeface="Wingdings"/>
              <a:buChar char=""/>
              <a:tabLst>
                <a:tab pos="5321935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Geographic</a:t>
            </a:r>
            <a:r>
              <a:rPr sz="2200" spc="-1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Findings</a:t>
            </a:r>
            <a:r>
              <a:rPr sz="22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guide</a:t>
            </a:r>
            <a:r>
              <a:rPr sz="22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subsequent</a:t>
            </a:r>
            <a:r>
              <a:rPr sz="2200" spc="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7321" y="4355084"/>
            <a:ext cx="2320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Outlier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Detection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7321" y="5079872"/>
            <a:ext cx="267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Feature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Importance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715136"/>
            <a:ext cx="1052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INTERACTIVE</a:t>
            </a:r>
            <a:r>
              <a:rPr sz="3600" u="heavy" spc="-1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VISUA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L</a:t>
            </a:r>
            <a:r>
              <a:rPr sz="3600" u="heavy" spc="-34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ANALYTICS</a:t>
            </a:r>
            <a:r>
              <a:rPr sz="3600" u="heavy" spc="-10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WIT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H</a:t>
            </a:r>
            <a:r>
              <a:rPr sz="3600" u="heavy" spc="-8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FO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L</a:t>
            </a:r>
            <a:r>
              <a:rPr sz="36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I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UM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1723771"/>
            <a:ext cx="539623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850"/>
              </a:lnSpc>
              <a:spcBef>
                <a:spcPts val="10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Utilized</a:t>
            </a:r>
            <a:r>
              <a:rPr sz="1800" spc="1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Folium,</a:t>
            </a:r>
            <a:r>
              <a:rPr sz="1800" spc="13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12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Python</a:t>
            </a:r>
            <a:r>
              <a:rPr sz="1800" spc="13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library</a:t>
            </a:r>
            <a:r>
              <a:rPr sz="1800" spc="13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1800" spc="13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creating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2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maps,</a:t>
            </a:r>
            <a:r>
              <a:rPr sz="1800" spc="1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perform</a:t>
            </a:r>
            <a:r>
              <a:rPr sz="1800" spc="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geospatial</a:t>
            </a:r>
            <a:r>
              <a:rPr sz="1800" spc="1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visualization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data.</a:t>
            </a:r>
            <a:r>
              <a:rPr sz="1800" spc="2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Folium,</a:t>
            </a:r>
            <a:r>
              <a:rPr sz="1800" spc="2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maps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r>
              <a:rPr sz="1800" spc="94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generated,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allowing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users</a:t>
            </a:r>
            <a:r>
              <a:rPr sz="1800" spc="8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869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explore</a:t>
            </a:r>
            <a:r>
              <a:rPr sz="1800" spc="9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geographically.</a:t>
            </a:r>
            <a:r>
              <a:rPr sz="1800" spc="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Marker</a:t>
            </a:r>
            <a:r>
              <a:rPr sz="1800" spc="3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clustering</a:t>
            </a:r>
            <a:r>
              <a:rPr sz="1800" spc="3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was</a:t>
            </a:r>
            <a:r>
              <a:rPr sz="1800" spc="3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implemented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handle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large</a:t>
            </a:r>
            <a:r>
              <a:rPr sz="1800" spc="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datasets</a:t>
            </a:r>
            <a:r>
              <a:rPr sz="1800" spc="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effectively,</a:t>
            </a:r>
            <a:r>
              <a:rPr sz="1800" spc="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providing</a:t>
            </a:r>
            <a:r>
              <a:rPr sz="1800" spc="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clear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visualization</a:t>
            </a:r>
            <a:r>
              <a:rPr sz="1800" spc="1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10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10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density.</a:t>
            </a:r>
            <a:r>
              <a:rPr sz="1800" spc="9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Popup</a:t>
            </a:r>
            <a:r>
              <a:rPr sz="1800" spc="10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windows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r>
              <a:rPr sz="1800" spc="94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incorporated</a:t>
            </a:r>
            <a:r>
              <a:rPr sz="1800" spc="1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869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display</a:t>
            </a:r>
            <a:r>
              <a:rPr sz="1800" spc="9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additional</a:t>
            </a:r>
            <a:endParaRPr sz="1800">
              <a:latin typeface="Arial MT"/>
              <a:cs typeface="Arial MT"/>
            </a:endParaRPr>
          </a:p>
          <a:p>
            <a:pPr marL="12700" marR="7620" algn="just">
              <a:lnSpc>
                <a:spcPct val="77000"/>
              </a:lnSpc>
              <a:spcBef>
                <a:spcPts val="165"/>
              </a:spcBef>
            </a:pP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details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when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users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interacted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map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markers,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enhancing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exploration.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Custom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icons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utilized</a:t>
            </a:r>
            <a:r>
              <a:rPr sz="1800" spc="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represent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different</a:t>
            </a:r>
            <a:r>
              <a:rPr sz="1800" spc="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categories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or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attributes,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3882897"/>
            <a:ext cx="538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  <a:tab pos="1915795" algn="l"/>
                <a:tab pos="3239135" algn="l"/>
                <a:tab pos="4565015" algn="l"/>
              </a:tabLst>
            </a:pP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eadabili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.	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eo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pa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ia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anal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4079240"/>
            <a:ext cx="539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4605" algn="l"/>
                <a:tab pos="1943735" algn="l"/>
                <a:tab pos="2847340" algn="l"/>
                <a:tab pos="3205480" algn="l"/>
                <a:tab pos="3993515" algn="l"/>
                <a:tab pos="4935220" algn="l"/>
              </a:tabLst>
            </a:pP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hnique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1800" spc="-70" dirty="0">
                <a:solidFill>
                  <a:srgbClr val="006EC0"/>
                </a:solidFill>
                <a:latin typeface="Arial MT"/>
                <a:cs typeface="Arial MT"/>
              </a:rPr>
              <a:t>w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applie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o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igh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635" y="4271264"/>
            <a:ext cx="539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  <a:tab pos="1584960" algn="l"/>
                <a:tab pos="2649220" algn="l"/>
                <a:tab pos="3411220" algn="l"/>
                <a:tab pos="3805554" algn="l"/>
                <a:tab pos="4729480" algn="l"/>
              </a:tabLst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spatial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data,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enabling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users	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identify	spatial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1239" y="1710054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Findings:-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1239" y="2502789"/>
            <a:ext cx="2994660" cy="1965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Map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Generation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Marker</a:t>
            </a:r>
            <a:r>
              <a:rPr sz="1800" spc="-1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Clustering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Popup</a:t>
            </a:r>
            <a:r>
              <a:rPr sz="1800" spc="-1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Information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Custom</a:t>
            </a:r>
            <a:r>
              <a:rPr sz="18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Lucida Console"/>
                <a:cs typeface="Lucida Console"/>
              </a:rPr>
              <a:t>Icons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Geospatial</a:t>
            </a:r>
            <a:r>
              <a:rPr sz="18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Analysis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Interactive</a:t>
            </a:r>
            <a:r>
              <a:rPr sz="18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025" y="4413250"/>
            <a:ext cx="539877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85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patterns</a:t>
            </a:r>
            <a:r>
              <a:rPr sz="1800" spc="2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2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relationships.</a:t>
            </a:r>
            <a:r>
              <a:rPr sz="1800" spc="2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1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features</a:t>
            </a:r>
            <a:r>
              <a:rPr sz="1800" spc="2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2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1800" spc="9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zooming,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panning,</a:t>
            </a:r>
            <a:r>
              <a:rPr sz="1800" spc="99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9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toggling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layers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76900"/>
              </a:lnSpc>
              <a:spcBef>
                <a:spcPts val="17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integrated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to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provide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users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dynamic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engaging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mapping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experience,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facilitating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deeper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exploration</a:t>
            </a:r>
            <a:r>
              <a:rPr sz="18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geospatial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0" y="705103"/>
            <a:ext cx="11214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BUILD</a:t>
            </a:r>
            <a:r>
              <a:rPr sz="32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AN</a:t>
            </a:r>
            <a:r>
              <a:rPr sz="32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INTERACTIVE</a:t>
            </a:r>
            <a:r>
              <a:rPr sz="32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DASHBOARD</a:t>
            </a:r>
            <a:r>
              <a:rPr sz="3200" u="heavy" spc="-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WITH</a:t>
            </a:r>
            <a:r>
              <a:rPr sz="32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PLOTY</a:t>
            </a:r>
            <a:r>
              <a:rPr sz="3200" u="heavy" spc="-7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DASH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635" y="1559763"/>
            <a:ext cx="5038725" cy="4172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5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Interactive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Dashboard built with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Plotly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Dash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offers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dynamic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user-friendly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interface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exploring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visualizing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data.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Leveraging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capabilities of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Plotly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Dash,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dashboard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provides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interactive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features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dropdown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menus,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sliders,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buttons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enable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users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interactively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control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 customize the displayed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data. 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It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incorporates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various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visualization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components,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including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graphs, charts,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tables,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present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trends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effectively. 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dashboard is designed to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be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responsive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intuitive,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allowing users 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navigate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through different views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explore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00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from</a:t>
            </a:r>
            <a:r>
              <a:rPr sz="20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different</a:t>
            </a:r>
            <a:r>
              <a:rPr sz="200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perspectives</a:t>
            </a:r>
            <a:r>
              <a:rPr sz="20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seamlessly.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209" y="1506423"/>
            <a:ext cx="1752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200" b="1" spc="-10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Visualization: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409" y="1751457"/>
            <a:ext cx="4772660" cy="7137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5080" indent="-228600">
              <a:lnSpc>
                <a:spcPts val="1200"/>
              </a:lnSpc>
              <a:spcBef>
                <a:spcPts val="24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Implemented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interactive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charts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graphs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Plotly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visualize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key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insights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trends.</a:t>
            </a:r>
            <a:endParaRPr sz="1100">
              <a:latin typeface="Lucida Console"/>
              <a:cs typeface="Lucida Console"/>
            </a:endParaRPr>
          </a:p>
          <a:p>
            <a:pPr marL="241300" indent="-228600">
              <a:lnSpc>
                <a:spcPts val="1310"/>
              </a:lnSpc>
              <a:spcBef>
                <a:spcPts val="25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Included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line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charts,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bar charts,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scatter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plots,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100">
              <a:latin typeface="Lucida Console"/>
              <a:cs typeface="Lucida Console"/>
            </a:endParaRPr>
          </a:p>
          <a:p>
            <a:pPr marL="241300">
              <a:lnSpc>
                <a:spcPts val="1310"/>
              </a:lnSpc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heat</a:t>
            </a:r>
            <a:r>
              <a:rPr sz="11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maps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represent</a:t>
            </a:r>
            <a:r>
              <a:rPr sz="11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different</a:t>
            </a:r>
            <a:r>
              <a:rPr sz="11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aspects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data.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209" y="2465858"/>
            <a:ext cx="5142865" cy="803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User</a:t>
            </a:r>
            <a:r>
              <a:rPr sz="1200" b="1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Interaction: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Integrated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dropdown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menus, sliders, 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date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pickers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enable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users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filter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customize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displayed </a:t>
            </a:r>
            <a:r>
              <a:rPr sz="1100" spc="-6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dynamically.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209" y="3273215"/>
            <a:ext cx="5228590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200" b="1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Exploration: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Enabled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users to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explore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data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interactively 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by 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selecting</a:t>
            </a:r>
            <a:r>
              <a:rPr sz="11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specific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variables,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time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periods, or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regions </a:t>
            </a:r>
            <a:r>
              <a:rPr sz="1100" spc="-6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interest.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209" y="4081933"/>
            <a:ext cx="5012055" cy="803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Dashboard</a:t>
            </a:r>
            <a:r>
              <a:rPr sz="1200" b="1" spc="-114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Layout:</a:t>
            </a:r>
            <a:endParaRPr sz="1200">
              <a:latin typeface="Courier New"/>
              <a:cs typeface="Courier New"/>
            </a:endParaRPr>
          </a:p>
          <a:p>
            <a:pPr marL="697865" marR="5080" indent="-228600" algn="just">
              <a:lnSpc>
                <a:spcPts val="1200"/>
              </a:lnSpc>
              <a:spcBef>
                <a:spcPts val="605"/>
              </a:spcBef>
              <a:buFont typeface="Wingdings"/>
              <a:buChar char=""/>
              <a:tabLst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Designed an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intuitive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visually appealing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layout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with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clear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navigation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and organization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dashboard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components.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209" y="4889290"/>
            <a:ext cx="4641850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Performance</a:t>
            </a:r>
            <a:r>
              <a:rPr sz="12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and</a:t>
            </a:r>
            <a:r>
              <a:rPr sz="1200" b="1" spc="-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Scalability: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dashboard</a:t>
            </a:r>
            <a:r>
              <a:rPr sz="11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performance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handle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large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datasets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efficiently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deliver a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smooth 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user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experience.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64845"/>
            <a:ext cx="961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61C1"/>
                </a:solidFill>
              </a:rPr>
              <a:t>THE</a:t>
            </a:r>
            <a:r>
              <a:rPr sz="3600" spc="-14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MACHINE</a:t>
            </a:r>
            <a:r>
              <a:rPr sz="3600" spc="-13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LEARNING</a:t>
            </a:r>
            <a:r>
              <a:rPr sz="3600" spc="-9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PREDICTION</a:t>
            </a:r>
            <a:r>
              <a:rPr sz="3600" spc="-125" dirty="0">
                <a:solidFill>
                  <a:srgbClr val="0461C1"/>
                </a:solidFill>
              </a:rPr>
              <a:t> </a:t>
            </a:r>
            <a:r>
              <a:rPr sz="3600" spc="-20" dirty="0">
                <a:solidFill>
                  <a:srgbClr val="0461C1"/>
                </a:solidFill>
              </a:rPr>
              <a:t>LAB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29639" y="1205482"/>
            <a:ext cx="9665335" cy="22860"/>
          </a:xfrm>
          <a:custGeom>
            <a:avLst/>
            <a:gdLst/>
            <a:ahLst/>
            <a:cxnLst/>
            <a:rect l="l" t="t" r="r" b="b"/>
            <a:pathLst>
              <a:path w="9665335" h="22859">
                <a:moveTo>
                  <a:pt x="9665081" y="0"/>
                </a:moveTo>
                <a:lnTo>
                  <a:pt x="0" y="0"/>
                </a:lnTo>
                <a:lnTo>
                  <a:pt x="0" y="22861"/>
                </a:lnTo>
                <a:lnTo>
                  <a:pt x="9665081" y="22861"/>
                </a:lnTo>
                <a:lnTo>
                  <a:pt x="9665081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648" y="1856612"/>
            <a:ext cx="1431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Mac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8417" y="1856612"/>
            <a:ext cx="3411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4910" algn="l"/>
                <a:tab pos="2599055" algn="l"/>
                <a:tab pos="315976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Lea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Pre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on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La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b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is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9714" y="2076704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to	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developing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854" y="2076704"/>
            <a:ext cx="1812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</a:tabLst>
            </a:pP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and	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evaluating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648" y="2076704"/>
            <a:ext cx="124714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dedicated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di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ive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learning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670" y="2296160"/>
            <a:ext cx="363664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968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600" spc="11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600" spc="1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advanced</a:t>
            </a:r>
            <a:r>
              <a:rPr sz="1600" spc="11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machine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techniques.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7454" y="2515616"/>
            <a:ext cx="1962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125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m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648" y="2735072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918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var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sta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4558" y="2735072"/>
            <a:ext cx="303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  <a:tab pos="1010285" algn="l"/>
                <a:tab pos="205740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f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mac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lea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246" y="2939287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preprocessing,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48" y="2939287"/>
            <a:ext cx="310451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  <a:tabLst>
                <a:tab pos="1310640" algn="l"/>
                <a:tab pos="261112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pip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,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u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5977" y="3167887"/>
            <a:ext cx="1476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eng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5927" y="3167887"/>
            <a:ext cx="1236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selection,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648" y="3393694"/>
            <a:ext cx="272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35331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eva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u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.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4386" y="3167887"/>
            <a:ext cx="631190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4305" marR="5080" indent="-142240">
              <a:lnSpc>
                <a:spcPts val="1780"/>
              </a:lnSpc>
              <a:spcBef>
                <a:spcPts val="270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mod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el 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lab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5077" y="3613150"/>
            <a:ext cx="1574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334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app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3695" y="3613150"/>
            <a:ext cx="873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ana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ze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4298" y="3393694"/>
            <a:ext cx="13214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41069" marR="5080" indent="-928369" algn="r">
              <a:lnSpc>
                <a:spcPts val="1730"/>
              </a:lnSpc>
              <a:spcBef>
                <a:spcPts val="310"/>
              </a:spcBef>
              <a:tabLst>
                <a:tab pos="118618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emp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ys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	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 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648" y="3613150"/>
            <a:ext cx="1236345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8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sys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ic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interpret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f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ul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3638" y="3829558"/>
            <a:ext cx="993775" cy="492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760"/>
              </a:lnSpc>
              <a:spcBef>
                <a:spcPts val="285"/>
              </a:spcBef>
            </a:pP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data,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 ins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9379" y="3829558"/>
            <a:ext cx="2577465" cy="492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6540" marR="5080" indent="-243840">
              <a:lnSpc>
                <a:spcPts val="1760"/>
              </a:lnSpc>
              <a:spcBef>
                <a:spcPts val="285"/>
              </a:spcBef>
              <a:tabLst>
                <a:tab pos="864235" algn="l"/>
                <a:tab pos="1108075" algn="l"/>
                <a:tab pos="1714500" algn="l"/>
                <a:tab pos="2083435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aim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	</a:t>
            </a:r>
            <a:r>
              <a:rPr sz="1600" spc="-4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unc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v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er 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pat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648" y="4271898"/>
            <a:ext cx="438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can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drive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decision-making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processes.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2209" y="1540001"/>
            <a:ext cx="2028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4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Preprocessing: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409" y="1814321"/>
            <a:ext cx="4441190" cy="7677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92710" indent="-228600">
              <a:lnSpc>
                <a:spcPts val="1300"/>
              </a:lnSpc>
              <a:spcBef>
                <a:spcPts val="26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handled missing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values,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outliers,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inconsistencies</a:t>
            </a:r>
            <a:r>
              <a:rPr sz="12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in</a:t>
            </a:r>
            <a:r>
              <a:rPr sz="12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dataset.</a:t>
            </a:r>
            <a:endParaRPr sz="1200">
              <a:latin typeface="Lucida Console"/>
              <a:cs typeface="Lucida Console"/>
            </a:endParaRPr>
          </a:p>
          <a:p>
            <a:pPr marL="241300" marR="5080" indent="-228600">
              <a:lnSpc>
                <a:spcPts val="1400"/>
              </a:lnSpc>
              <a:spcBef>
                <a:spcPts val="3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Conducted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scaling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normalization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30" dirty="0">
                <a:solidFill>
                  <a:srgbClr val="006EC0"/>
                </a:solidFill>
                <a:latin typeface="Lucida Console"/>
                <a:cs typeface="Lucida Console"/>
              </a:rPr>
              <a:t>to </a:t>
            </a:r>
            <a:r>
              <a:rPr sz="1200" spc="-70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ensure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uniformity</a:t>
            </a:r>
            <a:r>
              <a:rPr sz="12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across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2209" y="2575044"/>
            <a:ext cx="4717415" cy="17538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Feature</a:t>
            </a:r>
            <a:r>
              <a:rPr sz="14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Engineering:</a:t>
            </a:r>
            <a:endParaRPr sz="1400">
              <a:latin typeface="Courier New"/>
              <a:cs typeface="Courier New"/>
            </a:endParaRPr>
          </a:p>
          <a:p>
            <a:pPr marL="698500" indent="-229235">
              <a:lnSpc>
                <a:spcPts val="1370"/>
              </a:lnSpc>
              <a:spcBef>
                <a:spcPts val="4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Extracted</a:t>
            </a:r>
            <a:r>
              <a:rPr sz="12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selected</a:t>
            </a:r>
            <a:r>
              <a:rPr sz="12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relevant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r>
              <a:rPr sz="12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endParaRPr sz="1200">
              <a:latin typeface="Lucida Console"/>
              <a:cs typeface="Lucida Console"/>
            </a:endParaRPr>
          </a:p>
          <a:p>
            <a:pPr marL="697865">
              <a:lnSpc>
                <a:spcPts val="1370"/>
              </a:lnSpc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improve</a:t>
            </a:r>
            <a:r>
              <a:rPr sz="12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performance.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4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Selection: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ct val="9030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Explored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 variety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of machine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learning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algorithms,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including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logistic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regression,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support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vector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machines,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decision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trees,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ensemble</a:t>
            </a:r>
            <a:r>
              <a:rPr sz="12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methods.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2209" y="4324870"/>
            <a:ext cx="4901565" cy="14217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4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Evaluation: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ts val="131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Employed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cross-validation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techniques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assess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generalization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robustness.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Insights: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ts val="131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key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factors influencing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target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variable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based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on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importance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analysis.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338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</a:t>
            </a:r>
            <a:r>
              <a:rPr sz="4000" spc="-25" dirty="0"/>
              <a:t>R</a:t>
            </a:r>
            <a:r>
              <a:rPr sz="4000" spc="-5" dirty="0"/>
              <a:t>O</a:t>
            </a:r>
            <a:r>
              <a:rPr sz="4000" spc="-25" dirty="0"/>
              <a:t>G</a:t>
            </a:r>
            <a:r>
              <a:rPr sz="4000" spc="-5" dirty="0"/>
              <a:t>RA</a:t>
            </a:r>
            <a:r>
              <a:rPr sz="4000" spc="-20" dirty="0"/>
              <a:t>M</a:t>
            </a:r>
            <a:r>
              <a:rPr sz="4000" spc="-5" dirty="0"/>
              <a:t>M</a:t>
            </a:r>
            <a:r>
              <a:rPr sz="4000" spc="-25" dirty="0"/>
              <a:t>I</a:t>
            </a:r>
            <a:r>
              <a:rPr sz="4000" spc="-5" dirty="0"/>
              <a:t>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96510" y="627634"/>
            <a:ext cx="246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A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UA</a:t>
            </a:r>
            <a:r>
              <a:rPr sz="4000" spc="-20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6729" y="627634"/>
            <a:ext cx="18567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T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R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DS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251" y="1791157"/>
            <a:ext cx="87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6EC0"/>
                </a:solidFill>
                <a:latin typeface="Lucida Console"/>
                <a:cs typeface="Lucida Console"/>
              </a:rPr>
              <a:t>2024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209" y="1791157"/>
            <a:ext cx="87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6EC0"/>
                </a:solidFill>
                <a:latin typeface="Lucida Console"/>
                <a:cs typeface="Lucida Console"/>
              </a:rPr>
              <a:t>2025</a:t>
            </a:r>
            <a:endParaRPr sz="2800">
              <a:latin typeface="Lucida Console"/>
              <a:cs typeface="Lucida Consol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220" y="3249167"/>
            <a:ext cx="3884676" cy="1731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6688" y="5070347"/>
            <a:ext cx="296671" cy="2768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9043" y="5058155"/>
            <a:ext cx="108202" cy="944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6411" y="5070347"/>
            <a:ext cx="198120" cy="1920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9792" y="5053584"/>
            <a:ext cx="566927" cy="4160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3504" y="5073396"/>
            <a:ext cx="163068" cy="1630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0495" y="5070347"/>
            <a:ext cx="242316" cy="219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8364" y="5073397"/>
            <a:ext cx="134111" cy="1173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81743" y="5047488"/>
            <a:ext cx="126490" cy="1402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89592" y="5074920"/>
            <a:ext cx="201168" cy="1737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691755" y="2857626"/>
            <a:ext cx="9251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75757"/>
                </a:solidFill>
                <a:latin typeface="Arial MT"/>
                <a:cs typeface="Arial MT"/>
              </a:rPr>
              <a:t>Percentage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2247" y="3427476"/>
            <a:ext cx="3869436" cy="1665732"/>
          </a:xfrm>
          <a:prstGeom prst="rect">
            <a:avLst/>
          </a:prstGeom>
        </p:spPr>
      </p:pic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6472" y="3073399"/>
          <a:ext cx="5563231" cy="2039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411">
                <a:tc gridSpan="6">
                  <a:txBody>
                    <a:bodyPr/>
                    <a:lstStyle/>
                    <a:p>
                      <a:pPr marL="1749425">
                        <a:lnSpc>
                          <a:spcPts val="1550"/>
                        </a:lnSpc>
                      </a:pPr>
                      <a:r>
                        <a:rPr sz="1400" spc="-1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Percentage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22">
                <a:tc>
                  <a:txBody>
                    <a:bodyPr/>
                    <a:lstStyle/>
                    <a:p>
                      <a:pPr marL="534670">
                        <a:lnSpc>
                          <a:spcPts val="1035"/>
                        </a:lnSpc>
                        <a:spcBef>
                          <a:spcPts val="225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  <a:spcBef>
                          <a:spcPts val="4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4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33">
                <a:tc>
                  <a:txBody>
                    <a:bodyPr/>
                    <a:lstStyle/>
                    <a:p>
                      <a:pPr marL="190500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2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060"/>
                        </a:lnSpc>
                        <a:spcBef>
                          <a:spcPts val="8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5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68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70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812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70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080"/>
                        </a:lnSpc>
                        <a:spcBef>
                          <a:spcPts val="4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080"/>
                        </a:lnSpc>
                        <a:spcBef>
                          <a:spcPts val="4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98">
                <a:tc>
                  <a:txBody>
                    <a:bodyPr/>
                    <a:lstStyle/>
                    <a:p>
                      <a:pPr marL="190500">
                        <a:lnSpc>
                          <a:spcPts val="107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70"/>
                        </a:lnSpc>
                        <a:spcBef>
                          <a:spcPts val="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166"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50"/>
                        </a:lnSpc>
                        <a:spcBef>
                          <a:spcPts val="3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395">
                <a:tc>
                  <a:txBody>
                    <a:bodyPr/>
                    <a:lstStyle/>
                    <a:p>
                      <a:pPr marL="190500">
                        <a:lnSpc>
                          <a:spcPts val="1055"/>
                        </a:lnSpc>
                      </a:pPr>
                      <a:r>
                        <a:rPr sz="900" spc="-2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055"/>
                        </a:lnSpc>
                      </a:pPr>
                      <a:r>
                        <a:rPr sz="9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257">
                <a:tc>
                  <a:txBody>
                    <a:bodyPr/>
                    <a:lstStyle/>
                    <a:p>
                      <a:pPr marL="190500">
                        <a:lnSpc>
                          <a:spcPts val="104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ts val="104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30"/>
                        </a:lnSpc>
                        <a:spcBef>
                          <a:spcPts val="9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638">
                <a:tc>
                  <a:txBody>
                    <a:bodyPr/>
                    <a:lstStyle/>
                    <a:p>
                      <a:pPr marL="190500">
                        <a:lnSpc>
                          <a:spcPts val="103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15"/>
                        </a:lnSpc>
                        <a:spcBef>
                          <a:spcPts val="10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669">
                <a:tc>
                  <a:txBody>
                    <a:bodyPr/>
                    <a:lstStyle/>
                    <a:p>
                      <a:pPr marL="190500">
                        <a:lnSpc>
                          <a:spcPts val="969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94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472">
                <a:tc>
                  <a:txBody>
                    <a:bodyPr/>
                    <a:lstStyle/>
                    <a:p>
                      <a:pPr marL="25019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5191" y="5183123"/>
            <a:ext cx="298196" cy="27546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6023" y="5169408"/>
            <a:ext cx="109727" cy="960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91867" y="5183123"/>
            <a:ext cx="199644" cy="19202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65248" y="5166359"/>
            <a:ext cx="563880" cy="4145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5911" y="5186171"/>
            <a:ext cx="163067" cy="16306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21379" y="5183123"/>
            <a:ext cx="242315" cy="2179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87723" y="5184647"/>
            <a:ext cx="134112" cy="1173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59579" y="5158740"/>
            <a:ext cx="128015" cy="1402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65903" y="5187696"/>
            <a:ext cx="201167" cy="173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PROGRAMMING</a:t>
            </a:r>
            <a:r>
              <a:rPr spc="-200" dirty="0"/>
              <a:t> </a:t>
            </a:r>
            <a:r>
              <a:rPr spc="-10" dirty="0"/>
              <a:t>LANGUAGE</a:t>
            </a:r>
            <a:r>
              <a:rPr spc="204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0033" y="551815"/>
            <a:ext cx="216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5292"/>
                </a:solidFill>
                <a:latin typeface="Lucida Console"/>
                <a:cs typeface="Lucida Console"/>
              </a:rPr>
              <a:t>FINDINGS</a:t>
            </a:r>
            <a:r>
              <a:rPr sz="2800" spc="-25" dirty="0">
                <a:solidFill>
                  <a:srgbClr val="005292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5292"/>
                </a:solidFill>
                <a:latin typeface="Lucida Console"/>
                <a:cs typeface="Lucida Console"/>
              </a:rPr>
              <a:t>&amp;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935481"/>
            <a:ext cx="1045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39400" algn="l"/>
              </a:tabLst>
            </a:pPr>
            <a:r>
              <a:rPr sz="2800" u="heavy" spc="-10" dirty="0">
                <a:solidFill>
                  <a:srgbClr val="005292"/>
                </a:solidFill>
                <a:uFill>
                  <a:solidFill>
                    <a:srgbClr val="4470C4"/>
                  </a:solidFill>
                </a:uFill>
                <a:latin typeface="Lucida Console"/>
                <a:cs typeface="Lucida Console"/>
              </a:rPr>
              <a:t>IMPLICATIONS	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51" y="1570736"/>
            <a:ext cx="16052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251" y="2484831"/>
            <a:ext cx="503364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solidFill>
                  <a:srgbClr val="006EC0"/>
                </a:solidFill>
                <a:latin typeface="Arial"/>
                <a:cs typeface="Arial"/>
              </a:rPr>
              <a:t>Finding</a:t>
            </a:r>
            <a:r>
              <a:rPr sz="2600" b="1" spc="70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1:</a:t>
            </a:r>
            <a:r>
              <a:rPr sz="2600" b="1" spc="6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Python</a:t>
            </a:r>
            <a:r>
              <a:rPr sz="2600" spc="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remains </a:t>
            </a:r>
            <a:r>
              <a:rPr sz="2600" spc="-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dominant 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due </a:t>
            </a:r>
            <a:r>
              <a:rPr sz="2600" spc="-5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versatility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extensive</a:t>
            </a:r>
            <a:r>
              <a:rPr sz="26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libraries.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251" y="3564458"/>
            <a:ext cx="502983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  <a:tab pos="2992120" algn="l"/>
                <a:tab pos="4401820" algn="l"/>
              </a:tabLst>
            </a:pPr>
            <a:r>
              <a:rPr sz="2600" b="1" spc="-5" dirty="0">
                <a:solidFill>
                  <a:srgbClr val="006EC0"/>
                </a:solidFill>
                <a:latin typeface="Arial"/>
                <a:cs typeface="Arial"/>
              </a:rPr>
              <a:t>Finding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2: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JavaScript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maintains </a:t>
            </a:r>
            <a:r>
              <a:rPr sz="2600" spc="-7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prominence	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for	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web </a:t>
            </a:r>
            <a:r>
              <a:rPr sz="2600" spc="-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development.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251" y="4642865"/>
            <a:ext cx="5034915" cy="10566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Finding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3: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TypeScript</a:t>
            </a:r>
            <a:r>
              <a:rPr sz="2600" spc="7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600" spc="-7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Kotlin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are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emerging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viable </a:t>
            </a:r>
            <a:r>
              <a:rPr sz="26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options.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209" y="1584782"/>
            <a:ext cx="23933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006EC0"/>
                </a:solidFill>
                <a:latin typeface="Courier New"/>
                <a:cs typeface="Courier New"/>
              </a:rPr>
              <a:t>Implications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8550" y="2499436"/>
            <a:ext cx="104902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0" marR="5080" indent="-368935">
              <a:lnSpc>
                <a:spcPts val="2500"/>
              </a:lnSpc>
              <a:spcBef>
                <a:spcPts val="705"/>
              </a:spcBef>
            </a:pP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ho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n 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5018" y="2499436"/>
            <a:ext cx="108966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518159">
              <a:lnSpc>
                <a:spcPts val="2500"/>
              </a:lnSpc>
              <a:spcBef>
                <a:spcPts val="705"/>
              </a:spcBef>
            </a:pP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kil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l 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2209" y="2499436"/>
            <a:ext cx="213677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Prioritize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 de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el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op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 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applications.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2209" y="3576954"/>
            <a:ext cx="501967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  <a:tab pos="2359660" algn="l"/>
                <a:tab pos="4752340" algn="l"/>
              </a:tabLst>
            </a:pP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Enhan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ce	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cy	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n  JavaScript</a:t>
            </a:r>
            <a:r>
              <a:rPr sz="260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frameworks.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2209" y="4337430"/>
            <a:ext cx="5017770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  <a:tab pos="1870075" algn="l"/>
                <a:tab pos="3449320" algn="l"/>
              </a:tabLst>
            </a:pP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Con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adop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Ty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peS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ri</a:t>
            </a:r>
            <a:r>
              <a:rPr sz="2600" spc="-3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  and</a:t>
            </a:r>
            <a:r>
              <a:rPr sz="26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Kotlin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modern</a:t>
            </a:r>
            <a:r>
              <a:rPr sz="260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projects.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628" y="691387"/>
            <a:ext cx="4591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DATABASE</a:t>
            </a:r>
            <a:r>
              <a:rPr sz="4000" spc="-215" dirty="0"/>
              <a:t> </a:t>
            </a:r>
            <a:r>
              <a:rPr sz="4000" spc="-15" dirty="0"/>
              <a:t>TRENDS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2251" y="1780997"/>
            <a:ext cx="3122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EC0"/>
                </a:solidFill>
                <a:latin typeface="Courier New"/>
                <a:cs typeface="Courier New"/>
              </a:rPr>
              <a:t>Current</a:t>
            </a:r>
            <a:r>
              <a:rPr sz="24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EC0"/>
                </a:solidFill>
                <a:latin typeface="Courier New"/>
                <a:cs typeface="Courier New"/>
              </a:rPr>
              <a:t>Year</a:t>
            </a:r>
            <a:r>
              <a:rPr sz="2400" b="1" spc="-2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6EC0"/>
                </a:solidFill>
                <a:latin typeface="Courier New"/>
                <a:cs typeface="Courier New"/>
              </a:rPr>
              <a:t>2024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209" y="1768297"/>
            <a:ext cx="299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EC0"/>
                </a:solidFill>
                <a:latin typeface="Courier New"/>
                <a:cs typeface="Courier New"/>
              </a:rPr>
              <a:t>Next</a:t>
            </a:r>
            <a:r>
              <a:rPr sz="2800" b="1" spc="-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ourier New"/>
                <a:cs typeface="Courier New"/>
              </a:rPr>
              <a:t>Year</a:t>
            </a:r>
            <a:r>
              <a:rPr sz="2800" b="1" spc="-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800" b="1" spc="-30" dirty="0">
                <a:solidFill>
                  <a:srgbClr val="006EC0"/>
                </a:solidFill>
                <a:latin typeface="Courier New"/>
                <a:cs typeface="Courier New"/>
              </a:rPr>
              <a:t>2025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615" y="2327148"/>
            <a:ext cx="11713845" cy="3616960"/>
            <a:chOff x="356615" y="2327148"/>
            <a:chExt cx="11713845" cy="3616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2327148"/>
              <a:ext cx="5577840" cy="3616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2529840"/>
              <a:ext cx="6617208" cy="3413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227787"/>
            <a:ext cx="10453370" cy="11804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  <a:tabLst>
                <a:tab pos="5221605" algn="l"/>
                <a:tab pos="10440035" algn="l"/>
              </a:tabLst>
            </a:pPr>
            <a:r>
              <a:rPr sz="4000" spc="-5" dirty="0"/>
              <a:t>DATABASE</a:t>
            </a:r>
            <a:r>
              <a:rPr sz="4000" spc="-140" dirty="0"/>
              <a:t> </a:t>
            </a:r>
            <a:r>
              <a:rPr sz="4000" spc="-10" dirty="0"/>
              <a:t>TRENDS	</a:t>
            </a:r>
            <a:r>
              <a:rPr sz="4000" spc="-5" dirty="0"/>
              <a:t>FINDINGS &amp; </a:t>
            </a:r>
            <a:r>
              <a:rPr sz="4000" dirty="0"/>
              <a:t> </a:t>
            </a:r>
            <a:r>
              <a:rPr sz="4000" u="sng" spc="-10" dirty="0">
                <a:uFill>
                  <a:solidFill>
                    <a:srgbClr val="4470C4"/>
                  </a:solidFill>
                </a:uFill>
              </a:rPr>
              <a:t>IMPLICATIONS	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2251" y="2433574"/>
            <a:ext cx="4987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Finding</a:t>
            </a:r>
            <a:r>
              <a:rPr sz="2000" spc="3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1:</a:t>
            </a:r>
            <a:r>
              <a:rPr sz="2000" spc="3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Relational</a:t>
            </a:r>
            <a:r>
              <a:rPr sz="2000" spc="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databases</a:t>
            </a:r>
            <a:r>
              <a:rPr sz="20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r>
              <a:rPr sz="2000" spc="3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51" y="2646933"/>
            <a:ext cx="4790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5590" algn="l"/>
                <a:tab pos="4153535" algn="l"/>
                <a:tab pos="4499610" algn="l"/>
              </a:tabLst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2000" spc="-1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Po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tgreSQL </a:t>
            </a:r>
            <a:r>
              <a:rPr sz="2000" spc="-2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o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1155" y="3069463"/>
            <a:ext cx="1498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anage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4405" y="3069463"/>
            <a:ext cx="2030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6950" algn="l"/>
                <a:tab pos="1812289" algn="l"/>
              </a:tabLst>
            </a:pP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sk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du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967" y="2805125"/>
            <a:ext cx="4787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3144" algn="l"/>
                <a:tab pos="2265045" algn="l"/>
                <a:tab pos="2873375" algn="l"/>
                <a:tab pos="4287520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w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idel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adop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adi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iona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851" y="3058795"/>
            <a:ext cx="514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he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155" y="3282441"/>
            <a:ext cx="2726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robustness</a:t>
            </a:r>
            <a:r>
              <a:rPr sz="2000" spc="-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stability.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251" y="3622294"/>
            <a:ext cx="4297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  <a:tab pos="1412875" algn="l"/>
                <a:tab pos="1960245" algn="l"/>
                <a:tab pos="3120390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2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: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Q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aba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16" y="3622294"/>
            <a:ext cx="398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li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1155" y="3835653"/>
            <a:ext cx="4788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  <a:tab pos="2256155" algn="l"/>
                <a:tab pos="3249295" algn="l"/>
                <a:tab pos="3963035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ongoD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B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Red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ga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155" y="4049014"/>
            <a:ext cx="4789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205" algn="l"/>
                <a:tab pos="1697989" algn="l"/>
                <a:tab pos="2804795" algn="l"/>
                <a:tab pos="4359275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popu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ar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hand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ure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251" y="4266946"/>
            <a:ext cx="5016500" cy="1745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039"/>
              </a:lnSpc>
              <a:spcBef>
                <a:spcPts val="100"/>
              </a:spcBef>
              <a:tabLst>
                <a:tab pos="2144395" algn="l"/>
                <a:tab pos="2862580" algn="l"/>
                <a:tab pos="4049395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semi-structured	data,	providing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flexibility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1975"/>
              </a:lnSpc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scalability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modern</a:t>
            </a:r>
            <a:r>
              <a:rPr sz="2000" spc="-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applications.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000"/>
              </a:lnSpc>
              <a:buChar char="•"/>
              <a:tabLst>
                <a:tab pos="240665" algn="l"/>
                <a:tab pos="241300" algn="l"/>
                <a:tab pos="1251585" algn="l"/>
                <a:tab pos="1637030" algn="l"/>
                <a:tab pos="3239135" algn="l"/>
                <a:tab pos="4584700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3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: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loud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aba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241300" marR="5080">
              <a:lnSpc>
                <a:spcPct val="71000"/>
              </a:lnSpc>
              <a:spcBef>
                <a:spcPts val="360"/>
              </a:spcBef>
              <a:tabLst>
                <a:tab pos="841375" algn="l"/>
                <a:tab pos="1434465" algn="l"/>
                <a:tab pos="1837055" algn="l"/>
                <a:tab pos="2573020" algn="l"/>
                <a:tab pos="3124835" algn="l"/>
                <a:tab pos="3668395" algn="l"/>
                <a:tab pos="3711575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anage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s,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B 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oog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B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Q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uer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,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  <a:p>
            <a:pPr marL="241300" marR="16510">
              <a:lnSpc>
                <a:spcPct val="70000"/>
              </a:lnSpc>
              <a:spcBef>
                <a:spcPts val="400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favored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their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ease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of use,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scalability,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cost-effectiveness.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251" y="1710054"/>
            <a:ext cx="756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0" algn="l"/>
              </a:tabLst>
            </a:pP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</a:t>
            </a:r>
            <a:r>
              <a:rPr sz="2400" b="1" dirty="0">
                <a:solidFill>
                  <a:srgbClr val="006EC0"/>
                </a:solidFill>
                <a:latin typeface="Courier New"/>
                <a:cs typeface="Courier New"/>
              </a:rPr>
              <a:t>s	</a:t>
            </a: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Implications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2209" y="2404998"/>
            <a:ext cx="4971415" cy="3079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131445" indent="-228600">
              <a:lnSpc>
                <a:spcPct val="697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Organizations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should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maintain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proficiency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in</a:t>
            </a:r>
            <a:r>
              <a:rPr sz="16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relational</a:t>
            </a:r>
            <a:r>
              <a:rPr sz="16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databases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to </a:t>
            </a:r>
            <a:r>
              <a:rPr sz="1600" spc="-94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manage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structured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effectively,</a:t>
            </a:r>
            <a:endParaRPr sz="1600">
              <a:latin typeface="Lucida Console"/>
              <a:cs typeface="Lucida Console"/>
            </a:endParaRPr>
          </a:p>
          <a:p>
            <a:pPr marL="241300">
              <a:lnSpc>
                <a:spcPts val="1345"/>
              </a:lnSpc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particularly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legacy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systems</a:t>
            </a:r>
            <a:r>
              <a:rPr sz="16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600">
              <a:latin typeface="Lucida Console"/>
              <a:cs typeface="Lucida Console"/>
            </a:endParaRPr>
          </a:p>
          <a:p>
            <a:pPr marL="241300">
              <a:lnSpc>
                <a:spcPts val="1630"/>
              </a:lnSpc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traditional</a:t>
            </a:r>
            <a:r>
              <a:rPr sz="16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applications.</a:t>
            </a:r>
            <a:endParaRPr sz="1600">
              <a:latin typeface="Lucida Console"/>
              <a:cs typeface="Lucida Console"/>
            </a:endParaRPr>
          </a:p>
          <a:p>
            <a:pPr marL="241300" marR="5080" indent="-228600">
              <a:lnSpc>
                <a:spcPct val="69700"/>
              </a:lnSpc>
              <a:spcBef>
                <a:spcPts val="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Consider adopting NoSQL databases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for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projects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with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requirements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handling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diverse</a:t>
            </a:r>
            <a:r>
              <a:rPr sz="16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rapidly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changing</a:t>
            </a:r>
            <a:r>
              <a:rPr sz="16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endParaRPr sz="1600">
              <a:latin typeface="Lucida Console"/>
              <a:cs typeface="Lucida Console"/>
            </a:endParaRPr>
          </a:p>
          <a:p>
            <a:pPr marL="241300" marR="241935">
              <a:lnSpc>
                <a:spcPct val="70000"/>
              </a:lnSpc>
              <a:spcBef>
                <a:spcPts val="290"/>
              </a:spcBef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types,</a:t>
            </a:r>
            <a:r>
              <a:rPr sz="16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such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as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social</a:t>
            </a:r>
            <a:r>
              <a:rPr sz="16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media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analytics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IoT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applications.</a:t>
            </a:r>
            <a:endParaRPr sz="1600">
              <a:latin typeface="Lucida Console"/>
              <a:cs typeface="Lucida Console"/>
            </a:endParaRPr>
          </a:p>
          <a:p>
            <a:pPr marL="241300" marR="225425" indent="-228600">
              <a:lnSpc>
                <a:spcPct val="69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Embrace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cloud-native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databases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managed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services to leverage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benefits</a:t>
            </a:r>
            <a:r>
              <a:rPr sz="16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6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scalability,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flexibility, </a:t>
            </a:r>
            <a:r>
              <a:rPr sz="1600" spc="-94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reduced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maintenance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overhead,</a:t>
            </a:r>
            <a:endParaRPr sz="1600">
              <a:latin typeface="Lucida Console"/>
              <a:cs typeface="Lucida Console"/>
            </a:endParaRPr>
          </a:p>
          <a:p>
            <a:pPr marL="241300" marR="8890">
              <a:lnSpc>
                <a:spcPct val="70000"/>
              </a:lnSpc>
              <a:spcBef>
                <a:spcPts val="285"/>
              </a:spcBef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enabling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faster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time-to-market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cost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savings.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27634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</a:t>
            </a:r>
            <a:r>
              <a:rPr sz="4000" spc="-25" dirty="0"/>
              <a:t>A</a:t>
            </a:r>
            <a:r>
              <a:rPr sz="4000" spc="-5" dirty="0"/>
              <a:t>S</a:t>
            </a:r>
            <a:r>
              <a:rPr sz="4000" spc="-25" dirty="0"/>
              <a:t>H</a:t>
            </a:r>
            <a:r>
              <a:rPr sz="4000" spc="-5" dirty="0"/>
              <a:t>BO</a:t>
            </a:r>
            <a:r>
              <a:rPr sz="4000" spc="-20" dirty="0"/>
              <a:t>A</a:t>
            </a:r>
            <a:r>
              <a:rPr sz="4000" spc="-5" dirty="0"/>
              <a:t>RD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69434" y="2940557"/>
            <a:ext cx="6370955" cy="971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75"/>
              </a:spcBef>
            </a:pPr>
            <a:r>
              <a:rPr lang="en-US" sz="22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Lucida Console"/>
                <a:cs typeface="Lucida Console"/>
                <a:hlinkClick r:id="rId2"/>
              </a:rPr>
              <a:t>https://github.com/siva719/datascience-capstoneproject-edx/blob/main/Cognos%20Dashboard.pdf</a:t>
            </a:r>
            <a:endParaRPr lang="en-US" sz="2200" dirty="0">
              <a:latin typeface="Lucida Console"/>
              <a:cs typeface="Lucida Consol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6350" indent="-228600" algn="just">
              <a:lnSpc>
                <a:spcPct val="90000"/>
              </a:lnSpc>
              <a:spcBef>
                <a:spcPts val="290"/>
              </a:spcBef>
              <a:buClr>
                <a:srgbClr val="006EC0"/>
              </a:buClr>
              <a:buFont typeface="Arial MT"/>
              <a:buChar char="•"/>
              <a:tabLst>
                <a:tab pos="243204" algn="l"/>
              </a:tabLst>
            </a:pP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Complexity: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analysis</a:t>
            </a:r>
            <a:r>
              <a:rPr dirty="0"/>
              <a:t> </a:t>
            </a:r>
            <a:r>
              <a:rPr spc="-5" dirty="0"/>
              <a:t>revealed</a:t>
            </a:r>
            <a:r>
              <a:rPr dirty="0"/>
              <a:t> </a:t>
            </a:r>
            <a:r>
              <a:rPr spc="-25" dirty="0"/>
              <a:t>the </a:t>
            </a:r>
            <a:r>
              <a:rPr spc="-430" dirty="0"/>
              <a:t> </a:t>
            </a:r>
            <a:r>
              <a:rPr spc="-5" dirty="0"/>
              <a:t>increasing</a:t>
            </a:r>
            <a:r>
              <a:rPr dirty="0"/>
              <a:t> </a:t>
            </a:r>
            <a:r>
              <a:rPr spc="-5" dirty="0"/>
              <a:t>complexity</a:t>
            </a:r>
            <a:r>
              <a:rPr dirty="0"/>
              <a:t> of</a:t>
            </a:r>
            <a:r>
              <a:rPr spc="5" dirty="0"/>
              <a:t> </a:t>
            </a:r>
            <a:r>
              <a:rPr dirty="0"/>
              <a:t>data,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425" dirty="0"/>
              <a:t> </a:t>
            </a:r>
            <a:r>
              <a:rPr spc="-5" dirty="0"/>
              <a:t>a</a:t>
            </a:r>
            <a:r>
              <a:rPr spc="434" dirty="0"/>
              <a:t> </a:t>
            </a:r>
            <a:r>
              <a:rPr spc="-10" dirty="0"/>
              <a:t>growing </a:t>
            </a:r>
            <a:r>
              <a:rPr spc="-5" dirty="0"/>
              <a:t> volume,</a:t>
            </a:r>
            <a:r>
              <a:rPr dirty="0"/>
              <a:t> </a:t>
            </a:r>
            <a:r>
              <a:rPr spc="-5" dirty="0"/>
              <a:t>variety,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velocity</a:t>
            </a:r>
            <a:r>
              <a:rPr spc="434" dirty="0"/>
              <a:t> </a:t>
            </a:r>
            <a:r>
              <a:rPr spc="-5" dirty="0"/>
              <a:t>of</a:t>
            </a:r>
            <a:r>
              <a:rPr spc="434" dirty="0"/>
              <a:t> </a:t>
            </a:r>
            <a:r>
              <a:rPr spc="-15" dirty="0"/>
              <a:t>information </a:t>
            </a:r>
            <a:r>
              <a:rPr spc="-10" dirty="0"/>
              <a:t> </a:t>
            </a:r>
            <a:r>
              <a:rPr spc="-5" dirty="0"/>
              <a:t>generated</a:t>
            </a:r>
            <a:r>
              <a:rPr spc="-35" dirty="0"/>
              <a:t> </a:t>
            </a:r>
            <a:r>
              <a:rPr spc="-5" dirty="0"/>
              <a:t>across</a:t>
            </a:r>
            <a:r>
              <a:rPr spc="-25" dirty="0"/>
              <a:t> </a:t>
            </a:r>
            <a:r>
              <a:rPr spc="-5" dirty="0"/>
              <a:t>various</a:t>
            </a:r>
            <a:r>
              <a:rPr spc="-50" dirty="0"/>
              <a:t> </a:t>
            </a:r>
            <a:r>
              <a:rPr spc="-5" dirty="0"/>
              <a:t>domains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15" dirty="0"/>
              <a:t>industries.</a:t>
            </a: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3204" algn="l"/>
              </a:tabLst>
            </a:pPr>
            <a:r>
              <a:rPr spc="-5" dirty="0"/>
              <a:t>Technology</a:t>
            </a:r>
            <a:r>
              <a:rPr dirty="0"/>
              <a:t> Adoption:</a:t>
            </a:r>
            <a:r>
              <a:rPr spc="5" dirty="0"/>
              <a:t> </a:t>
            </a:r>
            <a:r>
              <a:rPr spc="-5" dirty="0"/>
              <a:t>There</a:t>
            </a:r>
            <a:r>
              <a:rPr dirty="0"/>
              <a:t> is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notable</a:t>
            </a:r>
            <a:r>
              <a:rPr dirty="0"/>
              <a:t> </a:t>
            </a:r>
            <a:r>
              <a:rPr spc="-10" dirty="0"/>
              <a:t>trend </a:t>
            </a:r>
            <a:r>
              <a:rPr spc="-5" dirty="0"/>
              <a:t> towards the adoption of advanced technologies </a:t>
            </a:r>
            <a:r>
              <a:rPr spc="-20" dirty="0"/>
              <a:t>such </a:t>
            </a:r>
            <a:r>
              <a:rPr spc="-1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artificial</a:t>
            </a:r>
            <a:r>
              <a:rPr dirty="0"/>
              <a:t> </a:t>
            </a:r>
            <a:r>
              <a:rPr spc="-5" dirty="0"/>
              <a:t>intelligence,</a:t>
            </a:r>
            <a:r>
              <a:rPr dirty="0"/>
              <a:t> </a:t>
            </a:r>
            <a:r>
              <a:rPr spc="-5" dirty="0"/>
              <a:t>machine learning,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20" dirty="0"/>
              <a:t>big 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analytics,</a:t>
            </a:r>
            <a:r>
              <a:rPr dirty="0"/>
              <a:t> </a:t>
            </a:r>
            <a:r>
              <a:rPr spc="-5" dirty="0"/>
              <a:t>driven</a:t>
            </a:r>
            <a:r>
              <a:rPr dirty="0"/>
              <a:t> 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need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15" dirty="0"/>
              <a:t>data-driven </a:t>
            </a:r>
            <a:r>
              <a:rPr spc="-430" dirty="0"/>
              <a:t> </a:t>
            </a:r>
            <a:r>
              <a:rPr spc="-10" dirty="0"/>
              <a:t>decision-making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competitive</a:t>
            </a:r>
            <a:r>
              <a:rPr spc="-20" dirty="0"/>
              <a:t> advantage.</a:t>
            </a:r>
          </a:p>
          <a:p>
            <a:pPr marL="241300" marR="635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3204" algn="l"/>
              </a:tabLst>
            </a:pPr>
            <a:r>
              <a:rPr spc="-5" dirty="0"/>
              <a:t>Evolving </a:t>
            </a:r>
            <a:r>
              <a:rPr spc="-10" dirty="0"/>
              <a:t>Business </a:t>
            </a:r>
            <a:r>
              <a:rPr spc="-5" dirty="0"/>
              <a:t>Needs: Organizations are </a:t>
            </a:r>
            <a:r>
              <a:rPr spc="-15" dirty="0"/>
              <a:t>facing </a:t>
            </a:r>
            <a:r>
              <a:rPr spc="-10" dirty="0"/>
              <a:t> evolving</a:t>
            </a:r>
            <a:r>
              <a:rPr spc="420" dirty="0"/>
              <a:t> </a:t>
            </a:r>
            <a:r>
              <a:rPr spc="-5" dirty="0"/>
              <a:t>business needs and challenges, </a:t>
            </a:r>
            <a:r>
              <a:rPr spc="-20" dirty="0"/>
              <a:t>including 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demand</a:t>
            </a:r>
            <a:r>
              <a:rPr dirty="0"/>
              <a:t> for</a:t>
            </a:r>
            <a:r>
              <a:rPr spc="5" dirty="0"/>
              <a:t> </a:t>
            </a:r>
            <a:r>
              <a:rPr spc="-20" dirty="0"/>
              <a:t>real-time</a:t>
            </a:r>
            <a:r>
              <a:rPr spc="-15" dirty="0"/>
              <a:t> </a:t>
            </a:r>
            <a:r>
              <a:rPr spc="-5" dirty="0"/>
              <a:t>insights,</a:t>
            </a:r>
            <a:r>
              <a:rPr dirty="0"/>
              <a:t> </a:t>
            </a:r>
            <a:r>
              <a:rPr spc="-15" dirty="0"/>
              <a:t>personalized </a:t>
            </a:r>
            <a:r>
              <a:rPr spc="-430" dirty="0"/>
              <a:t> </a:t>
            </a:r>
            <a:r>
              <a:rPr spc="-5" dirty="0"/>
              <a:t>customer</a:t>
            </a:r>
            <a:r>
              <a:rPr dirty="0"/>
              <a:t> </a:t>
            </a:r>
            <a:r>
              <a:rPr spc="-5" dirty="0"/>
              <a:t>experiences,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enhanced</a:t>
            </a:r>
            <a:r>
              <a:rPr dirty="0"/>
              <a:t> </a:t>
            </a:r>
            <a:r>
              <a:rPr spc="-15" dirty="0"/>
              <a:t>operational </a:t>
            </a:r>
            <a:r>
              <a:rPr spc="-10" dirty="0"/>
              <a:t> </a:t>
            </a:r>
            <a:r>
              <a:rPr spc="-20" dirty="0"/>
              <a:t>efficiency.</a:t>
            </a:r>
          </a:p>
          <a:p>
            <a:pPr marL="241300" marR="8890" indent="-228600" algn="just">
              <a:lnSpc>
                <a:spcPct val="88500"/>
              </a:lnSpc>
              <a:spcBef>
                <a:spcPts val="1000"/>
              </a:spcBef>
              <a:buChar char="•"/>
              <a:tabLst>
                <a:tab pos="243204" algn="l"/>
              </a:tabLst>
            </a:pPr>
            <a:r>
              <a:rPr spc="-5" dirty="0"/>
              <a:t>Talent Gap: The findings indicate a talent gap </a:t>
            </a:r>
            <a:r>
              <a:rPr dirty="0"/>
              <a:t>in </a:t>
            </a:r>
            <a:r>
              <a:rPr spc="-30" dirty="0"/>
              <a:t>the </a:t>
            </a:r>
            <a:r>
              <a:rPr spc="-25" dirty="0"/>
              <a:t> </a:t>
            </a:r>
            <a:r>
              <a:rPr spc="-5" dirty="0"/>
              <a:t>field of data science and analytics, </a:t>
            </a:r>
            <a:r>
              <a:rPr spc="-10" dirty="0"/>
              <a:t>with </a:t>
            </a:r>
            <a:r>
              <a:rPr spc="-5" dirty="0"/>
              <a:t>a shortage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5" dirty="0"/>
              <a:t>skilled professionals capable of leveraging </a:t>
            </a:r>
            <a:r>
              <a:rPr spc="-15" dirty="0"/>
              <a:t>complex 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sets and</a:t>
            </a:r>
            <a:r>
              <a:rPr spc="-15" dirty="0"/>
              <a:t> </a:t>
            </a:r>
            <a:r>
              <a:rPr spc="-5" dirty="0"/>
              <a:t>advanced</a:t>
            </a:r>
            <a:r>
              <a:rPr spc="-45" dirty="0"/>
              <a:t> </a:t>
            </a:r>
            <a:r>
              <a:rPr spc="-5" dirty="0"/>
              <a:t>analytics</a:t>
            </a:r>
            <a:r>
              <a:rPr spc="-20" dirty="0"/>
              <a:t> </a:t>
            </a:r>
            <a:r>
              <a:rPr spc="-5" dirty="0"/>
              <a:t>tools</a:t>
            </a:r>
            <a:r>
              <a:rPr spc="-20" dirty="0"/>
              <a:t> </a:t>
            </a:r>
            <a:r>
              <a:rPr spc="-15" dirty="0"/>
              <a:t>effectively.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9511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OVERALL</a:t>
            </a:r>
            <a:r>
              <a:rPr sz="4000" spc="60" dirty="0"/>
              <a:t> </a:t>
            </a:r>
            <a:r>
              <a:rPr sz="4000" spc="-10" dirty="0"/>
              <a:t>FINDINGS</a:t>
            </a:r>
            <a:r>
              <a:rPr sz="4000" spc="80" dirty="0"/>
              <a:t> </a:t>
            </a:r>
            <a:r>
              <a:rPr sz="4000" spc="-5" dirty="0"/>
              <a:t>&amp;</a:t>
            </a:r>
            <a:r>
              <a:rPr sz="4000" spc="-40" dirty="0"/>
              <a:t> </a:t>
            </a:r>
            <a:r>
              <a:rPr sz="4000" spc="-10" dirty="0"/>
              <a:t>IMPLICATIONS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185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pc="-25" dirty="0"/>
              <a:t>Data</a:t>
            </a:r>
            <a:r>
              <a:rPr spc="894" dirty="0"/>
              <a:t> </a:t>
            </a:r>
            <a:r>
              <a:rPr spc="-20" dirty="0"/>
              <a:t>Strategy:</a:t>
            </a:r>
            <a:r>
              <a:rPr spc="969" dirty="0"/>
              <a:t> </a:t>
            </a:r>
            <a:r>
              <a:rPr spc="-20" dirty="0"/>
              <a:t>Organizations</a:t>
            </a:r>
            <a:r>
              <a:rPr spc="975" dirty="0"/>
              <a:t> </a:t>
            </a:r>
            <a:r>
              <a:rPr spc="-25" dirty="0"/>
              <a:t>must</a:t>
            </a:r>
            <a:r>
              <a:rPr spc="905" dirty="0"/>
              <a:t> </a:t>
            </a:r>
            <a:r>
              <a:rPr spc="-20" dirty="0"/>
              <a:t>develop</a:t>
            </a:r>
          </a:p>
          <a:p>
            <a:pPr marL="241300" algn="just">
              <a:lnSpc>
                <a:spcPts val="1520"/>
              </a:lnSpc>
            </a:pPr>
            <a:r>
              <a:rPr spc="-5" dirty="0"/>
              <a:t>comprehensive</a:t>
            </a:r>
            <a:r>
              <a:rPr spc="95" dirty="0"/>
              <a:t> </a:t>
            </a:r>
            <a:r>
              <a:rPr spc="-5" dirty="0"/>
              <a:t>data</a:t>
            </a:r>
            <a:r>
              <a:rPr spc="65" dirty="0"/>
              <a:t> </a:t>
            </a:r>
            <a:r>
              <a:rPr spc="-5" dirty="0"/>
              <a:t>strategies</a:t>
            </a:r>
            <a:r>
              <a:rPr spc="8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manage</a:t>
            </a:r>
            <a:r>
              <a:rPr spc="70" dirty="0"/>
              <a:t> </a:t>
            </a:r>
            <a:r>
              <a:rPr spc="-35" dirty="0"/>
              <a:t>and</a:t>
            </a:r>
          </a:p>
          <a:p>
            <a:pPr marL="241300" marR="17780" algn="just">
              <a:lnSpc>
                <a:spcPct val="76900"/>
              </a:lnSpc>
              <a:spcBef>
                <a:spcPts val="170"/>
              </a:spcBef>
            </a:pPr>
            <a:r>
              <a:rPr spc="-5" dirty="0"/>
              <a:t>harness </a:t>
            </a:r>
            <a:r>
              <a:rPr dirty="0"/>
              <a:t>the </a:t>
            </a:r>
            <a:r>
              <a:rPr spc="-10" dirty="0"/>
              <a:t>growing </a:t>
            </a:r>
            <a:r>
              <a:rPr spc="-5" dirty="0"/>
              <a:t>volume and complexity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5" dirty="0"/>
              <a:t>data, ensuring alignment </a:t>
            </a:r>
            <a:r>
              <a:rPr spc="-15" dirty="0"/>
              <a:t>with </a:t>
            </a:r>
            <a:r>
              <a:rPr spc="-5" dirty="0"/>
              <a:t>business </a:t>
            </a:r>
            <a:r>
              <a:rPr spc="-20" dirty="0"/>
              <a:t>goals 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objectives.</a:t>
            </a:r>
          </a:p>
          <a:p>
            <a:pPr marL="241300" indent="-228600" algn="just">
              <a:lnSpc>
                <a:spcPts val="1750"/>
              </a:lnSpc>
              <a:buChar char="•"/>
              <a:tabLst>
                <a:tab pos="241300" algn="l"/>
              </a:tabLst>
            </a:pPr>
            <a:r>
              <a:rPr spc="-20" dirty="0"/>
              <a:t>Technology</a:t>
            </a:r>
            <a:r>
              <a:rPr spc="155" dirty="0"/>
              <a:t> </a:t>
            </a:r>
            <a:r>
              <a:rPr spc="-5" dirty="0"/>
              <a:t>Investment:</a:t>
            </a:r>
            <a:r>
              <a:rPr spc="150" dirty="0"/>
              <a:t> </a:t>
            </a:r>
            <a:r>
              <a:rPr spc="-5" dirty="0"/>
              <a:t>Investing</a:t>
            </a:r>
            <a:r>
              <a:rPr spc="135" dirty="0"/>
              <a:t> </a:t>
            </a:r>
            <a:r>
              <a:rPr spc="-5" dirty="0"/>
              <a:t>in</a:t>
            </a:r>
            <a:r>
              <a:rPr spc="155" dirty="0"/>
              <a:t> </a:t>
            </a:r>
            <a:r>
              <a:rPr spc="-20" dirty="0"/>
              <a:t>advanced</a:t>
            </a:r>
          </a:p>
          <a:p>
            <a:pPr marL="241300" algn="just">
              <a:lnSpc>
                <a:spcPts val="1520"/>
              </a:lnSpc>
            </a:pPr>
            <a:r>
              <a:rPr spc="-20" dirty="0"/>
              <a:t>technologies</a:t>
            </a:r>
            <a:r>
              <a:rPr spc="745" dirty="0"/>
              <a:t> </a:t>
            </a:r>
            <a:r>
              <a:rPr spc="-25" dirty="0"/>
              <a:t>such</a:t>
            </a:r>
            <a:r>
              <a:rPr spc="670" dirty="0"/>
              <a:t> </a:t>
            </a:r>
            <a:r>
              <a:rPr spc="-20" dirty="0"/>
              <a:t>as</a:t>
            </a:r>
            <a:r>
              <a:rPr spc="630" dirty="0"/>
              <a:t> </a:t>
            </a:r>
            <a:r>
              <a:rPr spc="-20" dirty="0"/>
              <a:t>AI,</a:t>
            </a:r>
            <a:r>
              <a:rPr spc="640" dirty="0"/>
              <a:t> </a:t>
            </a:r>
            <a:r>
              <a:rPr spc="-20" dirty="0"/>
              <a:t>ML,</a:t>
            </a:r>
            <a:r>
              <a:rPr spc="660" dirty="0"/>
              <a:t> </a:t>
            </a:r>
            <a:r>
              <a:rPr spc="-25" dirty="0"/>
              <a:t>and</a:t>
            </a:r>
            <a:r>
              <a:rPr spc="640" dirty="0"/>
              <a:t> </a:t>
            </a:r>
            <a:r>
              <a:rPr spc="-25" dirty="0"/>
              <a:t>big</a:t>
            </a:r>
            <a:r>
              <a:rPr spc="650" dirty="0"/>
              <a:t> </a:t>
            </a:r>
            <a:r>
              <a:rPr spc="-25" dirty="0"/>
              <a:t>data</a:t>
            </a:r>
          </a:p>
          <a:p>
            <a:pPr marL="241300" marR="13970" algn="just">
              <a:lnSpc>
                <a:spcPct val="75600"/>
              </a:lnSpc>
              <a:spcBef>
                <a:spcPts val="200"/>
              </a:spcBef>
            </a:pPr>
            <a:r>
              <a:rPr spc="-10" dirty="0"/>
              <a:t>analytics </a:t>
            </a:r>
            <a:r>
              <a:rPr spc="-5" dirty="0"/>
              <a:t>is essential </a:t>
            </a:r>
            <a:r>
              <a:rPr dirty="0"/>
              <a:t>to </a:t>
            </a:r>
            <a:r>
              <a:rPr spc="-5" dirty="0"/>
              <a:t>gain insights </a:t>
            </a:r>
            <a:r>
              <a:rPr dirty="0"/>
              <a:t>from </a:t>
            </a:r>
            <a:r>
              <a:rPr spc="-15" dirty="0"/>
              <a:t>data, </a:t>
            </a:r>
            <a:r>
              <a:rPr spc="-490" dirty="0"/>
              <a:t> </a:t>
            </a:r>
            <a:r>
              <a:rPr spc="-5" dirty="0"/>
              <a:t>drive</a:t>
            </a:r>
            <a:r>
              <a:rPr dirty="0"/>
              <a:t> </a:t>
            </a:r>
            <a:r>
              <a:rPr spc="-20" dirty="0"/>
              <a:t>innovation,</a:t>
            </a:r>
            <a:r>
              <a:rPr spc="-15" dirty="0"/>
              <a:t> </a:t>
            </a:r>
            <a:r>
              <a:rPr spc="-25" dirty="0"/>
              <a:t>and</a:t>
            </a:r>
            <a:r>
              <a:rPr spc="-20" dirty="0"/>
              <a:t> maintain</a:t>
            </a:r>
            <a:r>
              <a:rPr spc="-1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20" dirty="0"/>
              <a:t>competitive </a:t>
            </a:r>
            <a:r>
              <a:rPr spc="-15" dirty="0"/>
              <a:t> </a:t>
            </a:r>
            <a:r>
              <a:rPr spc="-5" dirty="0"/>
              <a:t>edge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5" dirty="0"/>
              <a:t>market.</a:t>
            </a:r>
          </a:p>
          <a:p>
            <a:pPr marL="241300" indent="-228600">
              <a:lnSpc>
                <a:spcPts val="1850"/>
              </a:lnSpc>
              <a:spcBef>
                <a:spcPts val="35"/>
              </a:spcBef>
              <a:buChar char="•"/>
              <a:tabLst>
                <a:tab pos="240665" algn="l"/>
                <a:tab pos="241300" algn="l"/>
                <a:tab pos="923925" algn="l"/>
                <a:tab pos="2854960" algn="l"/>
                <a:tab pos="4123054" algn="l"/>
              </a:tabLst>
            </a:pPr>
            <a:r>
              <a:rPr spc="-20" dirty="0"/>
              <a:t>Agile	Decision-Making:	Embracing	real-time</a:t>
            </a:r>
          </a:p>
          <a:p>
            <a:pPr marL="241300" marR="7620">
              <a:lnSpc>
                <a:spcPct val="69400"/>
              </a:lnSpc>
              <a:spcBef>
                <a:spcPts val="350"/>
              </a:spcBef>
              <a:tabLst>
                <a:tab pos="1365885" algn="l"/>
                <a:tab pos="1844675" algn="l"/>
                <a:tab pos="1986280" algn="l"/>
                <a:tab pos="2279015" algn="l"/>
                <a:tab pos="3079115" algn="l"/>
                <a:tab pos="3201035" algn="l"/>
                <a:tab pos="3868420" algn="l"/>
                <a:tab pos="4211320" algn="l"/>
              </a:tabLst>
            </a:pPr>
            <a:r>
              <a:rPr spc="-25" dirty="0"/>
              <a:t>anal</a:t>
            </a:r>
            <a:r>
              <a:rPr spc="-40" dirty="0"/>
              <a:t>y</a:t>
            </a:r>
            <a:r>
              <a:rPr spc="-10" dirty="0"/>
              <a:t>t</a:t>
            </a:r>
            <a:r>
              <a:rPr spc="-25" dirty="0"/>
              <a:t>i</a:t>
            </a:r>
            <a:r>
              <a:rPr spc="-15" dirty="0"/>
              <a:t>c</a:t>
            </a:r>
            <a:r>
              <a:rPr dirty="0"/>
              <a:t>s	</a:t>
            </a:r>
            <a:r>
              <a:rPr spc="-35" dirty="0"/>
              <a:t>an</a:t>
            </a:r>
            <a:r>
              <a:rPr spc="-5" dirty="0"/>
              <a:t>d</a:t>
            </a:r>
            <a:r>
              <a:rPr dirty="0"/>
              <a:t>		</a:t>
            </a:r>
            <a:r>
              <a:rPr spc="-25" dirty="0"/>
              <a:t>p</a:t>
            </a:r>
            <a:r>
              <a:rPr spc="-15" dirty="0"/>
              <a:t>r</a:t>
            </a:r>
            <a:r>
              <a:rPr spc="-25" dirty="0"/>
              <a:t>edi</a:t>
            </a:r>
            <a:r>
              <a:rPr spc="-15" dirty="0"/>
              <a:t>c</a:t>
            </a:r>
            <a:r>
              <a:rPr spc="-10" dirty="0"/>
              <a:t>t</a:t>
            </a:r>
            <a:r>
              <a:rPr spc="-25" dirty="0"/>
              <a:t>i</a:t>
            </a:r>
            <a:r>
              <a:rPr spc="-15" dirty="0"/>
              <a:t>v</a:t>
            </a:r>
            <a:r>
              <a:rPr spc="-5" dirty="0"/>
              <a:t>e</a:t>
            </a:r>
            <a:r>
              <a:rPr dirty="0"/>
              <a:t>		</a:t>
            </a:r>
            <a:r>
              <a:rPr spc="-25" dirty="0"/>
              <a:t>in</a:t>
            </a:r>
            <a:r>
              <a:rPr spc="-15" dirty="0"/>
              <a:t>s</a:t>
            </a:r>
            <a:r>
              <a:rPr spc="-25" dirty="0"/>
              <a:t>igh</a:t>
            </a:r>
            <a:r>
              <a:rPr spc="-10" dirty="0"/>
              <a:t>t</a:t>
            </a:r>
            <a:r>
              <a:rPr dirty="0"/>
              <a:t>s	</a:t>
            </a:r>
            <a:r>
              <a:rPr spc="-25" dirty="0"/>
              <a:t>enable</a:t>
            </a:r>
            <a:r>
              <a:rPr dirty="0"/>
              <a:t>s  </a:t>
            </a:r>
            <a:r>
              <a:rPr spc="-20" dirty="0"/>
              <a:t>organizations	</a:t>
            </a:r>
            <a:r>
              <a:rPr spc="-15" dirty="0"/>
              <a:t>to	</a:t>
            </a:r>
            <a:r>
              <a:rPr spc="-25" dirty="0"/>
              <a:t>make	</a:t>
            </a:r>
            <a:r>
              <a:rPr spc="-20" dirty="0"/>
              <a:t>agile,	data-driven</a:t>
            </a:r>
          </a:p>
          <a:p>
            <a:pPr marL="241300">
              <a:lnSpc>
                <a:spcPts val="1490"/>
              </a:lnSpc>
            </a:pPr>
            <a:r>
              <a:rPr spc="-5" dirty="0"/>
              <a:t>decisions,</a:t>
            </a:r>
            <a:r>
              <a:rPr spc="120" dirty="0"/>
              <a:t> </a:t>
            </a:r>
            <a:r>
              <a:rPr spc="-5" dirty="0"/>
              <a:t>respond</a:t>
            </a:r>
            <a:r>
              <a:rPr spc="140" dirty="0"/>
              <a:t> </a:t>
            </a:r>
            <a:r>
              <a:rPr spc="-5" dirty="0"/>
              <a:t>quickly</a:t>
            </a:r>
            <a:r>
              <a:rPr spc="12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spc="-5" dirty="0"/>
              <a:t>market</a:t>
            </a:r>
            <a:r>
              <a:rPr spc="135" dirty="0"/>
              <a:t> </a:t>
            </a:r>
            <a:r>
              <a:rPr spc="-20" dirty="0"/>
              <a:t>changes,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and</a:t>
            </a:r>
            <a:r>
              <a:rPr spc="-40" dirty="0"/>
              <a:t> </a:t>
            </a:r>
            <a:r>
              <a:rPr spc="-5" dirty="0"/>
              <a:t>capitalize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emerging</a:t>
            </a:r>
            <a:r>
              <a:rPr spc="-15" dirty="0"/>
              <a:t> </a:t>
            </a:r>
            <a:r>
              <a:rPr spc="-20" dirty="0"/>
              <a:t>opportunities.</a:t>
            </a: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Skill</a:t>
            </a:r>
            <a:r>
              <a:rPr spc="315" dirty="0"/>
              <a:t> </a:t>
            </a:r>
            <a:r>
              <a:rPr spc="-5" dirty="0"/>
              <a:t>Development:</a:t>
            </a:r>
            <a:r>
              <a:rPr spc="355" dirty="0"/>
              <a:t> </a:t>
            </a:r>
            <a:r>
              <a:rPr spc="-5" dirty="0"/>
              <a:t>Addressing</a:t>
            </a:r>
            <a:r>
              <a:rPr spc="335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spc="-5" dirty="0"/>
              <a:t>talent</a:t>
            </a:r>
            <a:r>
              <a:rPr spc="335" dirty="0"/>
              <a:t> </a:t>
            </a:r>
            <a:r>
              <a:rPr spc="-35" dirty="0"/>
              <a:t>gap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0428" y="5247894"/>
            <a:ext cx="478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2218055" algn="l"/>
                <a:tab pos="3533140" algn="l"/>
                <a:tab pos="4222115" algn="l"/>
              </a:tabLst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through	training,	upskilling,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and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talent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428" y="5438343"/>
            <a:ext cx="4795520" cy="7162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just">
              <a:lnSpc>
                <a:spcPct val="75800"/>
              </a:lnSpc>
              <a:spcBef>
                <a:spcPts val="62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acquisition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initiatives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crucial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to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build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workforce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capable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of</a:t>
            </a:r>
            <a:r>
              <a:rPr sz="1800" spc="4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effectively</a:t>
            </a:r>
            <a:r>
              <a:rPr sz="1800" spc="4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leveraging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analytics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business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success.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26796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-25" dirty="0"/>
              <a:t>U</a:t>
            </a:r>
            <a:r>
              <a:rPr sz="4000" spc="-5" dirty="0"/>
              <a:t>T</a:t>
            </a:r>
            <a:r>
              <a:rPr sz="4000" spc="-25" dirty="0"/>
              <a:t>L</a:t>
            </a:r>
            <a:r>
              <a:rPr sz="4000" spc="-5" dirty="0"/>
              <a:t>INE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252209" y="1705762"/>
            <a:ext cx="3860800" cy="3956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Lucida Console"/>
                <a:cs typeface="Lucida Console"/>
              </a:rPr>
              <a:t>Executive</a:t>
            </a:r>
            <a:r>
              <a:rPr sz="2200" spc="-1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Summary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Introduction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Methodology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Results</a:t>
            </a:r>
            <a:endParaRPr sz="22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Visualization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–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Charts</a:t>
            </a:r>
            <a:endParaRPr sz="18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Dashboard</a:t>
            </a:r>
            <a:endParaRPr sz="18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Discussion</a:t>
            </a:r>
            <a:endParaRPr sz="22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Findings</a:t>
            </a:r>
            <a:r>
              <a:rPr sz="18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&amp;</a:t>
            </a:r>
            <a:r>
              <a:rPr sz="18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Implications</a:t>
            </a:r>
            <a:endParaRPr sz="18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Conclusion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Appendix</a:t>
            </a:r>
            <a:endParaRPr sz="22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27634"/>
            <a:ext cx="307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</a:t>
            </a:r>
            <a:r>
              <a:rPr sz="4000" spc="-25" dirty="0"/>
              <a:t>O</a:t>
            </a:r>
            <a:r>
              <a:rPr sz="4000" spc="-5" dirty="0"/>
              <a:t>N</a:t>
            </a:r>
            <a:r>
              <a:rPr sz="4000" spc="-25" dirty="0"/>
              <a:t>C</a:t>
            </a:r>
            <a:r>
              <a:rPr sz="4000" spc="-5" dirty="0"/>
              <a:t>LU</a:t>
            </a:r>
            <a:r>
              <a:rPr sz="4000" spc="-20" dirty="0"/>
              <a:t>S</a:t>
            </a:r>
            <a:r>
              <a:rPr sz="4000" spc="-5" dirty="0"/>
              <a:t>I</a:t>
            </a:r>
            <a:r>
              <a:rPr sz="4000" spc="-25" dirty="0"/>
              <a:t>O</a:t>
            </a:r>
            <a:r>
              <a:rPr sz="4000" spc="-5" dirty="0"/>
              <a:t>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82482" y="1738706"/>
            <a:ext cx="3081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2179955" algn="l"/>
              </a:tabLst>
            </a:pP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ui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503" y="2263266"/>
            <a:ext cx="330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1974214" algn="l"/>
                <a:tab pos="2946400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125" y="1690242"/>
            <a:ext cx="345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283460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User-friendly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interface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7725" y="1949018"/>
            <a:ext cx="661162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  <a:tabLst>
                <a:tab pos="1193800" algn="l"/>
                <a:tab pos="2100580" algn="l"/>
                <a:tab pos="3449954" algn="l"/>
                <a:tab pos="4221480" algn="l"/>
                <a:tab pos="6350635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enabl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	</a:t>
            </a:r>
            <a:r>
              <a:rPr sz="3600" spc="-44" baseline="1157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3600" baseline="1157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z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3600" baseline="1157" dirty="0">
                <a:solidFill>
                  <a:srgbClr val="006EC0"/>
                </a:solidFill>
                <a:latin typeface="Arial MT"/>
                <a:cs typeface="Arial MT"/>
              </a:rPr>
              <a:t>n	</a:t>
            </a:r>
            <a:r>
              <a:rPr sz="3600" spc="-44" baseline="1157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endParaRPr sz="3600" baseline="1157">
              <a:latin typeface="Arial MT"/>
              <a:cs typeface="Arial MT"/>
            </a:endParaRPr>
          </a:p>
          <a:p>
            <a:pPr marL="12700">
              <a:lnSpc>
                <a:spcPts val="2645"/>
              </a:lnSpc>
              <a:tabLst>
                <a:tab pos="1918970" algn="l"/>
              </a:tabLst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dashboards,	reducing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7725" y="2511933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9125" y="2841193"/>
            <a:ext cx="398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777364" algn="l"/>
                <a:tab pos="2568575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Sea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le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a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eg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8568" y="2841193"/>
            <a:ext cx="2658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0850" algn="l"/>
              </a:tabLst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apabi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es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algn="just">
              <a:lnSpc>
                <a:spcPct val="76900"/>
              </a:lnSpc>
              <a:spcBef>
                <a:spcPts val="765"/>
              </a:spcBef>
            </a:pPr>
            <a:r>
              <a:rPr spc="-15" dirty="0"/>
              <a:t>access</a:t>
            </a:r>
            <a:r>
              <a:rPr spc="-10" dirty="0"/>
              <a:t> to</a:t>
            </a:r>
            <a:r>
              <a:rPr spc="-5" dirty="0"/>
              <a:t> </a:t>
            </a:r>
            <a:r>
              <a:rPr spc="-15" dirty="0"/>
              <a:t>comprehensive</a:t>
            </a:r>
            <a:r>
              <a:rPr spc="640" dirty="0"/>
              <a:t> </a:t>
            </a:r>
            <a:r>
              <a:rPr spc="-25" dirty="0"/>
              <a:t>data</a:t>
            </a:r>
            <a:r>
              <a:rPr spc="-20" dirty="0"/>
              <a:t> from</a:t>
            </a:r>
            <a:r>
              <a:rPr spc="-15" dirty="0"/>
              <a:t> diverse </a:t>
            </a:r>
            <a:r>
              <a:rPr spc="-10" dirty="0"/>
              <a:t> </a:t>
            </a:r>
            <a:r>
              <a:rPr spc="-5" dirty="0"/>
              <a:t>sources, enhancing data analysis and </a:t>
            </a:r>
            <a:r>
              <a:rPr spc="-15" dirty="0"/>
              <a:t>decision- </a:t>
            </a:r>
            <a:r>
              <a:rPr spc="-10" dirty="0"/>
              <a:t> </a:t>
            </a:r>
            <a:r>
              <a:rPr spc="-15" dirty="0"/>
              <a:t>making.</a:t>
            </a:r>
          </a:p>
          <a:p>
            <a:pPr marL="241300" marR="54610" indent="-228600" algn="just">
              <a:lnSpc>
                <a:spcPct val="77500"/>
              </a:lnSpc>
              <a:spcBef>
                <a:spcPts val="335"/>
              </a:spcBef>
              <a:buChar char="•"/>
              <a:tabLst>
                <a:tab pos="241300" algn="l"/>
              </a:tabLst>
            </a:pPr>
            <a:r>
              <a:rPr spc="-5" dirty="0"/>
              <a:t>Interactive visualization </a:t>
            </a:r>
            <a:r>
              <a:rPr dirty="0"/>
              <a:t>features </a:t>
            </a:r>
            <a:r>
              <a:rPr spc="-5" dirty="0"/>
              <a:t>empower </a:t>
            </a:r>
            <a:r>
              <a:rPr spc="-10" dirty="0"/>
              <a:t>users </a:t>
            </a:r>
            <a:r>
              <a:rPr spc="-655" dirty="0"/>
              <a:t> </a:t>
            </a:r>
            <a:r>
              <a:rPr dirty="0"/>
              <a:t>to </a:t>
            </a:r>
            <a:r>
              <a:rPr spc="-5" dirty="0"/>
              <a:t>explore data dynamically, uncovering </a:t>
            </a:r>
            <a:r>
              <a:rPr spc="-15" dirty="0"/>
              <a:t>insights 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dirty="0"/>
              <a:t>trends</a:t>
            </a:r>
            <a:r>
              <a:rPr spc="-7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5" dirty="0"/>
              <a:t>drive</a:t>
            </a:r>
            <a:r>
              <a:rPr spc="-60" dirty="0"/>
              <a:t> </a:t>
            </a:r>
            <a:r>
              <a:rPr spc="-5" dirty="0"/>
              <a:t>business</a:t>
            </a:r>
            <a:r>
              <a:rPr spc="-10" dirty="0"/>
              <a:t> </a:t>
            </a:r>
            <a:r>
              <a:rPr spc="-15" dirty="0"/>
              <a:t>outcomes.</a:t>
            </a:r>
          </a:p>
          <a:p>
            <a:pPr marL="241300" marR="18415" indent="-228600" algn="just">
              <a:lnSpc>
                <a:spcPct val="72300"/>
              </a:lnSpc>
              <a:spcBef>
                <a:spcPts val="860"/>
              </a:spcBef>
              <a:buChar char="•"/>
              <a:tabLst>
                <a:tab pos="241300" algn="l"/>
              </a:tabLst>
            </a:pPr>
            <a:r>
              <a:rPr spc="-15" dirty="0"/>
              <a:t>Robust collaboration </a:t>
            </a:r>
            <a:r>
              <a:rPr spc="-20" dirty="0"/>
              <a:t>and </a:t>
            </a:r>
            <a:r>
              <a:rPr spc="-15" dirty="0"/>
              <a:t>sharing functionalities </a:t>
            </a:r>
            <a:r>
              <a:rPr spc="-10" dirty="0"/>
              <a:t> </a:t>
            </a:r>
            <a:r>
              <a:rPr spc="-15" dirty="0"/>
              <a:t>facilitate</a:t>
            </a:r>
            <a:r>
              <a:rPr spc="135" dirty="0"/>
              <a:t> </a:t>
            </a:r>
            <a:r>
              <a:rPr spc="-15" dirty="0"/>
              <a:t>teamwork</a:t>
            </a:r>
            <a:r>
              <a:rPr spc="110" dirty="0"/>
              <a:t> </a:t>
            </a:r>
            <a:r>
              <a:rPr spc="-25" dirty="0"/>
              <a:t>and</a:t>
            </a:r>
            <a:r>
              <a:rPr spc="140" dirty="0"/>
              <a:t> </a:t>
            </a:r>
            <a:r>
              <a:rPr spc="-15" dirty="0"/>
              <a:t>communication,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57725" y="5450230"/>
            <a:ext cx="661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045" algn="l"/>
                <a:tab pos="1993900" algn="l"/>
                <a:tab pos="3841115" algn="l"/>
                <a:tab pos="5080000" algn="l"/>
                <a:tab pos="6182360" algn="l"/>
              </a:tabLst>
            </a:pP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-d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wi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hi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7725" y="5705652"/>
            <a:ext cx="614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organization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driving</a:t>
            </a:r>
            <a:r>
              <a:rPr sz="240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collective</a:t>
            </a:r>
            <a:r>
              <a:rPr sz="24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intelligence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645667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P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O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P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U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LAR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557" y="645667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A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UA</a:t>
            </a:r>
            <a:r>
              <a:rPr sz="4000" spc="-20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ES</a:t>
            </a:r>
            <a:endParaRPr sz="4000">
              <a:latin typeface="Lucida Console"/>
              <a:cs typeface="Lucida Conso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907" y="2552700"/>
            <a:ext cx="5879592" cy="23530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79294" y="3215065"/>
            <a:ext cx="153670" cy="1734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705"/>
              </a:spcBef>
            </a:pPr>
            <a:r>
              <a:rPr sz="900" spc="-25" dirty="0">
                <a:solidFill>
                  <a:srgbClr val="575757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900" spc="-5" dirty="0">
                <a:solidFill>
                  <a:srgbClr val="575757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9294" y="2786888"/>
            <a:ext cx="147320" cy="4521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911" y="4995671"/>
            <a:ext cx="296671" cy="275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9291" y="4981955"/>
            <a:ext cx="109727" cy="96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0208" y="4994147"/>
            <a:ext cx="198120" cy="192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5611" y="4994147"/>
            <a:ext cx="195072" cy="1889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7655" y="4978908"/>
            <a:ext cx="406908" cy="4145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3911" y="4995671"/>
            <a:ext cx="242315" cy="2179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44896" y="4998720"/>
            <a:ext cx="163067" cy="1615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5328" y="4997197"/>
            <a:ext cx="134111" cy="1173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80731" y="4971288"/>
            <a:ext cx="128016" cy="1402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80604" y="5000244"/>
            <a:ext cx="202692" cy="1737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15667" y="2456814"/>
            <a:ext cx="742315" cy="3517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2791" y="2912109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4894" y="3341623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6869" y="3555568"/>
            <a:ext cx="1479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9225" y="3341623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1580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53683" y="3985386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6039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8394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0751" y="4199890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282" y="2161158"/>
            <a:ext cx="9251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75757"/>
                </a:solidFill>
                <a:latin typeface="Arial MT"/>
                <a:cs typeface="Arial MT"/>
              </a:rPr>
              <a:t>Percentage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93" y="567943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25" dirty="0"/>
              <a:t>X</a:t>
            </a:r>
            <a:r>
              <a:rPr sz="4000" spc="-5" dirty="0"/>
              <a:t>E</a:t>
            </a:r>
            <a:r>
              <a:rPr sz="4000" spc="-25" dirty="0"/>
              <a:t>C</a:t>
            </a:r>
            <a:r>
              <a:rPr sz="4000" spc="-5" dirty="0"/>
              <a:t>UT</a:t>
            </a:r>
            <a:r>
              <a:rPr sz="4000" spc="-20" dirty="0"/>
              <a:t>I</a:t>
            </a:r>
            <a:r>
              <a:rPr sz="4000" spc="-5" dirty="0"/>
              <a:t>VE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75913" y="567943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S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U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M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M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ARY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482" y="1388758"/>
            <a:ext cx="6769734" cy="4696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5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Collection</a:t>
            </a:r>
            <a:r>
              <a:rPr sz="1500" b="1" spc="-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&amp;</a:t>
            </a:r>
            <a:r>
              <a:rPr sz="15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Preparation: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Utilized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public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Wikipedia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page.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Created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'class'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column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landing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classification.</a:t>
            </a:r>
            <a:endParaRPr sz="1300">
              <a:latin typeface="Lucida Console"/>
              <a:cs typeface="Lucida Console"/>
            </a:endParaRPr>
          </a:p>
          <a:p>
            <a:pPr marL="698500" marR="494665" lvl="1" indent="-228600">
              <a:lnSpc>
                <a:spcPct val="70000"/>
              </a:lnSpc>
              <a:spcBef>
                <a:spcPts val="555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Explored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SQL,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visualization,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Folium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maps,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and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dashboards.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ts val="15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Selected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relevant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learning.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5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Preprocessing: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Applied</a:t>
            </a:r>
            <a:r>
              <a:rPr sz="1300" spc="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onehot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encoding to categorical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variables.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Standardized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uniform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scale.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parameters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GridSearchCV.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Machine</a:t>
            </a:r>
            <a:r>
              <a:rPr sz="1500" b="1" spc="-8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Learning</a:t>
            </a:r>
            <a:r>
              <a:rPr sz="15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Models: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spcBef>
                <a:spcPts val="35"/>
              </a:spcBef>
              <a:buFont typeface="Wingdings"/>
              <a:buChar char=""/>
              <a:tabLst>
                <a:tab pos="698500" algn="l"/>
              </a:tabLst>
            </a:pPr>
            <a:r>
              <a:rPr sz="1300" b="1" spc="-10" dirty="0">
                <a:solidFill>
                  <a:srgbClr val="006EC0"/>
                </a:solidFill>
                <a:latin typeface="Courier New"/>
                <a:cs typeface="Courier New"/>
              </a:rPr>
              <a:t>Developed</a:t>
            </a:r>
            <a:r>
              <a:rPr sz="1300" b="1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300" b="1" spc="-20" dirty="0">
                <a:solidFill>
                  <a:srgbClr val="006EC0"/>
                </a:solidFill>
                <a:latin typeface="Courier New"/>
                <a:cs typeface="Courier New"/>
              </a:rPr>
              <a:t>models:</a:t>
            </a:r>
            <a:endParaRPr sz="1300">
              <a:latin typeface="Courier New"/>
              <a:cs typeface="Courier New"/>
            </a:endParaRPr>
          </a:p>
          <a:p>
            <a:pPr marL="1155700" lvl="1" indent="-229235">
              <a:lnSpc>
                <a:spcPct val="100000"/>
              </a:lnSpc>
              <a:spcBef>
                <a:spcPts val="18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Logistic</a:t>
            </a:r>
            <a:r>
              <a:rPr sz="11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Regression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Support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Vector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Decision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Tree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Classifier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ts val="1315"/>
              </a:lnSpc>
              <a:spcBef>
                <a:spcPts val="9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K</a:t>
            </a:r>
            <a:r>
              <a:rPr sz="11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Nearest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Neighbors</a:t>
            </a:r>
            <a:endParaRPr sz="1100">
              <a:latin typeface="Lucida Console"/>
              <a:cs typeface="Lucida Console"/>
            </a:endParaRPr>
          </a:p>
          <a:p>
            <a:pPr marL="698500" indent="-228600">
              <a:lnSpc>
                <a:spcPts val="1555"/>
              </a:lnSpc>
              <a:buFont typeface="Wingdings"/>
              <a:buChar char="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Achieved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consistent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accuracy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(~83.33%).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 startAt="4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Evaluation</a:t>
            </a:r>
            <a:r>
              <a:rPr sz="15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&amp;</a:t>
            </a:r>
            <a:r>
              <a:rPr sz="1500" b="1" spc="-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Analysis: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3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tended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over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predict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landings.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Identified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need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more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enhance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accuracy.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 startAt="4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500" b="1" spc="-11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Performance</a:t>
            </a:r>
            <a:r>
              <a:rPr sz="1500" b="1" spc="-13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Visualization: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Visualized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accuracy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scores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compare model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performance.</a:t>
            </a:r>
            <a:endParaRPr sz="13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627634"/>
            <a:ext cx="3688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</a:t>
            </a:r>
            <a:r>
              <a:rPr sz="4000" spc="-25" dirty="0"/>
              <a:t>N</a:t>
            </a:r>
            <a:r>
              <a:rPr sz="4000" spc="-5" dirty="0"/>
              <a:t>T</a:t>
            </a:r>
            <a:r>
              <a:rPr sz="4000" spc="-25" dirty="0"/>
              <a:t>R</a:t>
            </a:r>
            <a:r>
              <a:rPr sz="4000" spc="-5" dirty="0"/>
              <a:t>OD</a:t>
            </a:r>
            <a:r>
              <a:rPr sz="4000" spc="-20" dirty="0"/>
              <a:t>U</a:t>
            </a:r>
            <a:r>
              <a:rPr sz="4000" spc="-5" dirty="0"/>
              <a:t>C</a:t>
            </a:r>
            <a:r>
              <a:rPr sz="4000" spc="-25" dirty="0"/>
              <a:t>T</a:t>
            </a:r>
            <a:r>
              <a:rPr sz="4000" spc="-5" dirty="0"/>
              <a:t>ION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1749188"/>
            <a:ext cx="6777990" cy="1924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Background: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ts val="1430"/>
              </a:lnSpc>
              <a:spcBef>
                <a:spcPts val="114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Commercial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age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is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booming.</a:t>
            </a:r>
            <a:endParaRPr sz="1300">
              <a:latin typeface="Lucida Console"/>
              <a:cs typeface="Lucida Console"/>
            </a:endParaRPr>
          </a:p>
          <a:p>
            <a:pPr marL="698500" marR="5080" indent="-228600">
              <a:lnSpc>
                <a:spcPts val="131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offers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competitive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pricing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($62M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vs.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$165M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USD)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due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to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rocket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recovery.</a:t>
            </a:r>
            <a:endParaRPr sz="1300">
              <a:latin typeface="Lucida Console"/>
              <a:cs typeface="Lucida Console"/>
            </a:endParaRPr>
          </a:p>
          <a:p>
            <a:pPr marL="698500" indent="-228600">
              <a:lnSpc>
                <a:spcPts val="1545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aims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rival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SpaceX.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Problem:</a:t>
            </a:r>
            <a:endParaRPr sz="1500">
              <a:latin typeface="Courier New"/>
              <a:cs typeface="Courier New"/>
            </a:endParaRPr>
          </a:p>
          <a:p>
            <a:pPr marL="698500" marR="103505" indent="-228600">
              <a:lnSpc>
                <a:spcPct val="70000"/>
              </a:lnSpc>
              <a:spcBef>
                <a:spcPts val="655"/>
              </a:spcBef>
              <a:buFont typeface="Wingdings"/>
              <a:buChar char=""/>
              <a:tabLst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seeks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a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learning</a:t>
            </a:r>
            <a:r>
              <a:rPr sz="1300" spc="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predict</a:t>
            </a:r>
            <a:r>
              <a:rPr sz="1300" spc="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successful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Stage 1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recovery.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Approach: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8326" y="4069841"/>
            <a:ext cx="6191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s,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1682" y="3661409"/>
            <a:ext cx="5525135" cy="960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collection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from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industry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sources.</a:t>
            </a:r>
            <a:endParaRPr sz="13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Preprocess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engineer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features.</a:t>
            </a:r>
            <a:endParaRPr sz="1300">
              <a:latin typeface="Lucida Console"/>
              <a:cs typeface="Lucida Console"/>
            </a:endParaRPr>
          </a:p>
          <a:p>
            <a:pPr marL="241300" marR="196215" indent="-228600">
              <a:lnSpc>
                <a:spcPct val="70000"/>
              </a:lnSpc>
              <a:spcBef>
                <a:spcPts val="5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Train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ML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models:</a:t>
            </a:r>
            <a:r>
              <a:rPr sz="13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logistic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regression,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SVM,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decision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kNN.</a:t>
            </a:r>
            <a:endParaRPr sz="1300">
              <a:latin typeface="Lucida Console"/>
              <a:cs typeface="Lucida Console"/>
            </a:endParaRPr>
          </a:p>
          <a:p>
            <a:pPr marL="241300" indent="-228600">
              <a:lnSpc>
                <a:spcPts val="15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Evaluate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performance</a:t>
            </a:r>
            <a:r>
              <a:rPr sz="13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rigorously.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482" y="4645914"/>
            <a:ext cx="1949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Potential</a:t>
            </a:r>
            <a:r>
              <a:rPr sz="1500" b="1" spc="-15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Impact: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23754" y="5242052"/>
            <a:ext cx="9156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financial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1682" y="4900117"/>
            <a:ext cx="5723890" cy="70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325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Accurate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Stage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1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recovery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prediction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enhances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Y's</a:t>
            </a:r>
            <a:endParaRPr sz="1300">
              <a:latin typeface="Lucida Console"/>
              <a:cs typeface="Lucida Console"/>
            </a:endParaRPr>
          </a:p>
          <a:p>
            <a:pPr marL="241300">
              <a:lnSpc>
                <a:spcPts val="1325"/>
              </a:lnSpc>
            </a:pP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competitiveness.</a:t>
            </a:r>
            <a:endParaRPr sz="1300">
              <a:latin typeface="Lucida Console"/>
              <a:cs typeface="Lucida Console"/>
            </a:endParaRPr>
          </a:p>
          <a:p>
            <a:pPr marL="241300" marR="396240" indent="-228600">
              <a:lnSpc>
                <a:spcPct val="70000"/>
              </a:lnSpc>
              <a:spcBef>
                <a:spcPts val="5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Optimizes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resources,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improves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efficiency,</a:t>
            </a:r>
            <a:r>
              <a:rPr sz="13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mitigates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risks.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82" y="5581903"/>
            <a:ext cx="5629275" cy="361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5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Contributes to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advancement of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commercial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industry.</a:t>
            </a:r>
            <a:endParaRPr sz="13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39317"/>
            <a:ext cx="338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</a:t>
            </a:r>
            <a:r>
              <a:rPr sz="4000" spc="-25" dirty="0"/>
              <a:t>E</a:t>
            </a:r>
            <a:r>
              <a:rPr sz="4000" spc="-5" dirty="0"/>
              <a:t>T</a:t>
            </a:r>
            <a:r>
              <a:rPr sz="4000" spc="-25" dirty="0"/>
              <a:t>H</a:t>
            </a:r>
            <a:r>
              <a:rPr sz="4000" spc="-5" dirty="0"/>
              <a:t>OD</a:t>
            </a:r>
            <a:r>
              <a:rPr sz="4000" spc="-20" dirty="0"/>
              <a:t>O</a:t>
            </a:r>
            <a:r>
              <a:rPr sz="4000" spc="-5" dirty="0"/>
              <a:t>L</a:t>
            </a:r>
            <a:r>
              <a:rPr sz="4000" spc="-25" dirty="0"/>
              <a:t>O</a:t>
            </a:r>
            <a:r>
              <a:rPr sz="4000" spc="-5" dirty="0"/>
              <a:t>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64482" y="1727515"/>
            <a:ext cx="6160135" cy="42932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Data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Collection: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Combined</a:t>
            </a:r>
            <a:r>
              <a:rPr sz="15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from</a:t>
            </a:r>
            <a:r>
              <a:rPr sz="15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5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Wikipedia.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Wrangling: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Cleaned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organized</a:t>
            </a:r>
            <a:r>
              <a:rPr sz="15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collected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data.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26084" algn="l"/>
              </a:tabLst>
            </a:pP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Classification: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unsuccessful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landings.</a:t>
            </a:r>
            <a:endParaRPr sz="1500">
              <a:latin typeface="Lucida Console"/>
              <a:cs typeface="Lucida Console"/>
            </a:endParaRPr>
          </a:p>
          <a:p>
            <a:pPr marL="424180" indent="-41148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4180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Exploratory</a:t>
            </a:r>
            <a:r>
              <a:rPr sz="1800" b="1" spc="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800" b="1" spc="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Analysis</a:t>
            </a:r>
            <a:r>
              <a:rPr sz="1800" b="1" spc="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(EDA):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Used</a:t>
            </a:r>
            <a:r>
              <a:rPr sz="15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visualization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SQL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5" dirty="0">
                <a:solidFill>
                  <a:srgbClr val="006EC0"/>
                </a:solidFill>
                <a:latin typeface="Lucida Console"/>
                <a:cs typeface="Lucida Console"/>
              </a:rPr>
              <a:t>insights.</a:t>
            </a:r>
            <a:endParaRPr sz="15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Visualized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distribution.</a:t>
            </a:r>
            <a:endParaRPr sz="15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Extracted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insights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with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30" dirty="0">
                <a:solidFill>
                  <a:srgbClr val="006EC0"/>
                </a:solidFill>
                <a:latin typeface="Lucida Console"/>
                <a:cs typeface="Lucida Console"/>
              </a:rPr>
              <a:t>SQL.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Interactive Visual</a:t>
            </a:r>
            <a:r>
              <a:rPr sz="1800" b="1" spc="1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Analytics: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Employed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Folium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Plotly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Dash.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Predictive</a:t>
            </a:r>
            <a:r>
              <a:rPr sz="1800" b="1" spc="-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Analysis: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Utilized</a:t>
            </a:r>
            <a:r>
              <a:rPr sz="15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classification</a:t>
            </a:r>
            <a:r>
              <a:rPr sz="1500" spc="-10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5" dirty="0">
                <a:solidFill>
                  <a:srgbClr val="006EC0"/>
                </a:solidFill>
                <a:latin typeface="Lucida Console"/>
                <a:cs typeface="Lucida Console"/>
              </a:rPr>
              <a:t>models.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800" b="1" spc="-3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Tuning: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GridSearchCV.</a:t>
            </a:r>
            <a:endParaRPr sz="1500">
              <a:latin typeface="Lucida Console"/>
              <a:cs typeface="Lucida Consol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1363325" cy="6878320"/>
            <a:chOff x="-3175" y="0"/>
            <a:chExt cx="11363325" cy="6878320"/>
          </a:xfrm>
        </p:grpSpPr>
        <p:sp>
          <p:nvSpPr>
            <p:cNvPr id="3" name="object 3"/>
            <p:cNvSpPr/>
            <p:nvPr/>
          </p:nvSpPr>
          <p:spPr>
            <a:xfrm>
              <a:off x="4050791" y="1296923"/>
              <a:ext cx="7305675" cy="0"/>
            </a:xfrm>
            <a:custGeom>
              <a:avLst/>
              <a:gdLst/>
              <a:ahLst/>
              <a:cxnLst/>
              <a:rect l="l" t="t" r="r" b="b"/>
              <a:pathLst>
                <a:path w="7305675">
                  <a:moveTo>
                    <a:pt x="0" y="0"/>
                  </a:moveTo>
                  <a:lnTo>
                    <a:pt x="7305548" y="0"/>
                  </a:lnTo>
                </a:path>
              </a:pathLst>
            </a:custGeom>
            <a:ln w="6475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0791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0" y="6858000"/>
                  </a:moveTo>
                  <a:lnTo>
                    <a:pt x="4050538" y="6858000"/>
                  </a:lnTo>
                  <a:lnTo>
                    <a:pt x="405053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5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920" y="0"/>
              <a:ext cx="109220" cy="6858000"/>
            </a:xfrm>
            <a:custGeom>
              <a:avLst/>
              <a:gdLst/>
              <a:ahLst/>
              <a:cxnLst/>
              <a:rect l="l" t="t" r="r" b="b"/>
              <a:pathLst>
                <a:path w="109220" h="6858000">
                  <a:moveTo>
                    <a:pt x="10916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9166" y="6858000"/>
                  </a:lnTo>
                  <a:lnTo>
                    <a:pt x="109166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2682" y="761"/>
              <a:ext cx="109220" cy="6858000"/>
            </a:xfrm>
            <a:custGeom>
              <a:avLst/>
              <a:gdLst/>
              <a:ahLst/>
              <a:cxnLst/>
              <a:rect l="l" t="t" r="r" b="b"/>
              <a:pathLst>
                <a:path w="109220" h="6858000">
                  <a:moveTo>
                    <a:pt x="0" y="6858000"/>
                  </a:moveTo>
                  <a:lnTo>
                    <a:pt x="109166" y="6858000"/>
                  </a:lnTo>
                  <a:lnTo>
                    <a:pt x="10916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63623"/>
              <a:ext cx="3790187" cy="10088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1255" y="1563623"/>
              <a:ext cx="851916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71116"/>
              <a:ext cx="3002279" cy="10104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4246" y="1690827"/>
            <a:ext cx="3500754" cy="1082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00"/>
              </a:spcBef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Collection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–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SpaceX</a:t>
            </a:r>
            <a:r>
              <a:rPr sz="3600" spc="-25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API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22876" y="1438655"/>
            <a:ext cx="1965960" cy="1720850"/>
            <a:chOff x="4722876" y="1438655"/>
            <a:chExt cx="1965960" cy="17208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2728" y="1754123"/>
              <a:ext cx="237744" cy="13898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8" y="1726691"/>
              <a:ext cx="272796" cy="14325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4064" y="1766315"/>
              <a:ext cx="158496" cy="1319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876" y="1438655"/>
              <a:ext cx="1965960" cy="12557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312" y="1478279"/>
              <a:ext cx="1851660" cy="1143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9556" y="1679447"/>
              <a:ext cx="1792224" cy="8092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4212" y="1459991"/>
              <a:ext cx="1886712" cy="11765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03648" y="1499615"/>
              <a:ext cx="1772411" cy="106375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94172" y="1755089"/>
            <a:ext cx="126174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Request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755"/>
              </a:lnSpc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AP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22876" y="2767583"/>
            <a:ext cx="1965960" cy="1778635"/>
            <a:chOff x="4722876" y="2767583"/>
            <a:chExt cx="1965960" cy="177863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3292" y="3034283"/>
              <a:ext cx="352043" cy="15118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24628" y="3055619"/>
              <a:ext cx="275844" cy="14325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84064" y="3095243"/>
              <a:ext cx="158496" cy="1319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876" y="2767583"/>
              <a:ext cx="1965960" cy="12557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2312" y="2799587"/>
              <a:ext cx="1851660" cy="12283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4212" y="2788919"/>
              <a:ext cx="1886712" cy="11765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03648" y="2828543"/>
              <a:ext cx="1772411" cy="106375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31409" y="2901188"/>
            <a:ext cx="1488440" cy="902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6350" algn="ctr">
              <a:lnSpc>
                <a:spcPct val="94500"/>
              </a:lnSpc>
              <a:spcBef>
                <a:spcPts val="2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JSON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file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+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s(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Laun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5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Si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oost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ersion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Payload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Data)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22876" y="4098035"/>
            <a:ext cx="2905125" cy="1254760"/>
            <a:chOff x="4722876" y="4098035"/>
            <a:chExt cx="2905125" cy="1254760"/>
          </a:xfrm>
        </p:grpSpPr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87112" y="4279391"/>
              <a:ext cx="2540508" cy="352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8448" y="4300727"/>
              <a:ext cx="2464307" cy="2727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7884" y="4340351"/>
              <a:ext cx="2346960" cy="1600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22876" y="4098035"/>
              <a:ext cx="1965960" cy="12542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82312" y="4137659"/>
              <a:ext cx="1851660" cy="11414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91456" y="4233671"/>
              <a:ext cx="1869948" cy="10180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50892" y="4273295"/>
              <a:ext cx="1755648" cy="9052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44212" y="4119371"/>
              <a:ext cx="1886712" cy="11750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03648" y="4158995"/>
              <a:ext cx="1772411" cy="106222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022596" y="4313301"/>
            <a:ext cx="1393190" cy="665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3810" algn="ctr">
              <a:lnSpc>
                <a:spcPts val="1620"/>
              </a:lnSpc>
              <a:spcBef>
                <a:spcPts val="300"/>
              </a:spcBef>
            </a:pP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Json_normalize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DataFrame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ta </a:t>
            </a:r>
            <a:r>
              <a:rPr sz="15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80504" y="3034283"/>
            <a:ext cx="1973580" cy="2318385"/>
            <a:chOff x="7080504" y="3034283"/>
            <a:chExt cx="1973580" cy="2318385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9396" y="3034283"/>
              <a:ext cx="353568" cy="15118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0732" y="3055619"/>
              <a:ext cx="277368" cy="14325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40168" y="3095243"/>
              <a:ext cx="160020" cy="13197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0504" y="4098036"/>
              <a:ext cx="1965959" cy="12542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39940" y="4137659"/>
              <a:ext cx="1851659" cy="11414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14032" y="4338827"/>
              <a:ext cx="1940052" cy="8077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01840" y="4119372"/>
              <a:ext cx="1897379" cy="11750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61276" y="4158995"/>
              <a:ext cx="1772412" cy="106222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301610" y="4385046"/>
            <a:ext cx="1134745" cy="508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Dictionary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relevant</a:t>
            </a:r>
            <a:r>
              <a:rPr sz="15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80504" y="1705355"/>
            <a:ext cx="1983105" cy="2318385"/>
            <a:chOff x="7080504" y="1705355"/>
            <a:chExt cx="1983105" cy="2318385"/>
          </a:xfrm>
        </p:grpSpPr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9396" y="1705355"/>
              <a:ext cx="353568" cy="15118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80732" y="1726691"/>
              <a:ext cx="277368" cy="14325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40168" y="1766315"/>
              <a:ext cx="160020" cy="13197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504" y="2767583"/>
              <a:ext cx="1965959" cy="12557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40" y="2807208"/>
              <a:ext cx="1851659" cy="1143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04888" y="3008375"/>
              <a:ext cx="1958340" cy="80924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101840" y="2788919"/>
              <a:ext cx="1906524" cy="117652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1276" y="2828544"/>
              <a:ext cx="1772412" cy="106375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7292467" y="3055747"/>
            <a:ext cx="16027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Cast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dictionaryto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DataFrame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080504" y="1438655"/>
            <a:ext cx="2905125" cy="1256030"/>
            <a:chOff x="7080504" y="1438655"/>
            <a:chExt cx="2905125" cy="1256030"/>
          </a:xfrm>
        </p:grpSpPr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44740" y="1621535"/>
              <a:ext cx="2540507" cy="3505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66076" y="1642871"/>
              <a:ext cx="2464307" cy="2712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5512" y="1682495"/>
              <a:ext cx="2346959" cy="15849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504" y="1438655"/>
              <a:ext cx="1965959" cy="125577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40" y="1478279"/>
              <a:ext cx="1851659" cy="11430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167372" y="1575815"/>
              <a:ext cx="1831848" cy="101650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1840" y="1459991"/>
              <a:ext cx="1886711" cy="117652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1276" y="1499615"/>
              <a:ext cx="1772412" cy="106375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358633" y="1693290"/>
            <a:ext cx="1428750" cy="6883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000"/>
              </a:lnSpc>
              <a:spcBef>
                <a:spcPts val="19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Fil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ta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nc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9 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launches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436607" y="1438655"/>
            <a:ext cx="2009139" cy="1256030"/>
            <a:chOff x="9436607" y="1438655"/>
            <a:chExt cx="2009139" cy="1256030"/>
          </a:xfrm>
        </p:grpSpPr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6607" y="1438655"/>
              <a:ext cx="1965959" cy="125577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043" y="1478279"/>
              <a:ext cx="1851659" cy="1143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438131" y="1575815"/>
              <a:ext cx="2007107" cy="101650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57943" y="1459991"/>
              <a:ext cx="1932431" cy="117652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17379" y="1499615"/>
              <a:ext cx="1772412" cy="1063752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9658350" y="1650619"/>
            <a:ext cx="1523365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ct val="91000"/>
              </a:lnSpc>
              <a:spcBef>
                <a:spcPts val="26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putat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mi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PayloadMass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15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02964" y="402336"/>
            <a:ext cx="2961132" cy="1118615"/>
          </a:xfrm>
          <a:prstGeom prst="rect">
            <a:avLst/>
          </a:prstGeom>
        </p:spPr>
      </p:pic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4223130" y="538987"/>
            <a:ext cx="2327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R</a:t>
            </a:r>
            <a:r>
              <a:rPr sz="4000" spc="-55" dirty="0">
                <a:solidFill>
                  <a:srgbClr val="4470C4"/>
                </a:solidFill>
                <a:latin typeface="Arial MT"/>
                <a:cs typeface="Arial MT"/>
              </a:rPr>
              <a:t>ES</a:t>
            </a: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U</a:t>
            </a:r>
            <a:r>
              <a:rPr sz="4000" spc="-55" dirty="0">
                <a:solidFill>
                  <a:srgbClr val="4470C4"/>
                </a:solidFill>
                <a:latin typeface="Arial MT"/>
                <a:cs typeface="Arial MT"/>
              </a:rPr>
              <a:t>L</a:t>
            </a: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T</a:t>
            </a:r>
            <a:r>
              <a:rPr sz="4000" spc="-5" dirty="0">
                <a:solidFill>
                  <a:srgbClr val="4470C4"/>
                </a:solidFill>
                <a:latin typeface="Arial MT"/>
                <a:cs typeface="Arial MT"/>
              </a:rPr>
              <a:t>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4132" y="6333745"/>
            <a:ext cx="8087995" cy="524510"/>
            <a:chOff x="4104132" y="6333745"/>
            <a:chExt cx="8087995" cy="524510"/>
          </a:xfrm>
        </p:grpSpPr>
        <p:sp>
          <p:nvSpPr>
            <p:cNvPr id="3" name="object 3"/>
            <p:cNvSpPr/>
            <p:nvPr/>
          </p:nvSpPr>
          <p:spPr>
            <a:xfrm>
              <a:off x="4104132" y="6400798"/>
              <a:ext cx="8087995" cy="457200"/>
            </a:xfrm>
            <a:custGeom>
              <a:avLst/>
              <a:gdLst/>
              <a:ahLst/>
              <a:cxnLst/>
              <a:rect l="l" t="t" r="r" b="b"/>
              <a:pathLst>
                <a:path w="8087995" h="457200">
                  <a:moveTo>
                    <a:pt x="8087613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8087613" y="457199"/>
                  </a:lnTo>
                  <a:lnTo>
                    <a:pt x="8087613" y="0"/>
                  </a:lnTo>
                  <a:close/>
                </a:path>
              </a:pathLst>
            </a:custGeom>
            <a:solidFill>
              <a:srgbClr val="B95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132" y="6333745"/>
              <a:ext cx="8084820" cy="64135"/>
            </a:xfrm>
            <a:custGeom>
              <a:avLst/>
              <a:gdLst/>
              <a:ahLst/>
              <a:cxnLst/>
              <a:rect l="l" t="t" r="r" b="b"/>
              <a:pathLst>
                <a:path w="8084820" h="64135">
                  <a:moveTo>
                    <a:pt x="8084692" y="0"/>
                  </a:moveTo>
                  <a:lnTo>
                    <a:pt x="0" y="0"/>
                  </a:lnTo>
                  <a:lnTo>
                    <a:pt x="0" y="63625"/>
                  </a:lnTo>
                  <a:lnTo>
                    <a:pt x="8084692" y="63625"/>
                  </a:lnTo>
                  <a:lnTo>
                    <a:pt x="8084692" y="0"/>
                  </a:lnTo>
                  <a:close/>
                </a:path>
              </a:pathLst>
            </a:custGeom>
            <a:solidFill>
              <a:srgbClr val="E0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04132" y="4343400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396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104258" cy="6934200"/>
            <a:chOff x="0" y="0"/>
            <a:chExt cx="4104258" cy="6934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203"/>
              <a:ext cx="4050791" cy="68579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0" y="6858000"/>
                  </a:moveTo>
                  <a:lnTo>
                    <a:pt x="4050538" y="6858000"/>
                  </a:lnTo>
                  <a:lnTo>
                    <a:pt x="405053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5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0123" y="0"/>
              <a:ext cx="64006" cy="68579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0" y="6858000"/>
                  </a:moveTo>
                  <a:lnTo>
                    <a:pt x="63626" y="6858000"/>
                  </a:lnTo>
                  <a:lnTo>
                    <a:pt x="6362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6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52059" y="673608"/>
            <a:ext cx="2735580" cy="2430780"/>
            <a:chOff x="5052059" y="673608"/>
            <a:chExt cx="2735580" cy="24307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19" y="1068324"/>
              <a:ext cx="400812" cy="203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8111" y="1071372"/>
              <a:ext cx="342900" cy="19751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7547" y="1110995"/>
              <a:ext cx="225551" cy="18623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59" y="673608"/>
              <a:ext cx="2694432" cy="16931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495" y="713232"/>
              <a:ext cx="2580131" cy="15803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4919" y="998220"/>
              <a:ext cx="2712720" cy="10942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3395" y="694944"/>
              <a:ext cx="2659379" cy="16139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2831" y="734568"/>
              <a:ext cx="2500884" cy="15011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03011" y="1072387"/>
            <a:ext cx="1226185" cy="9975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28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Request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iki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ped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 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52059" y="2549651"/>
            <a:ext cx="2694940" cy="2430780"/>
            <a:chOff x="5052059" y="2549651"/>
            <a:chExt cx="2694940" cy="243078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6775" y="2926079"/>
              <a:ext cx="419100" cy="20543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8111" y="2947415"/>
              <a:ext cx="342900" cy="197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7547" y="2987039"/>
              <a:ext cx="225551" cy="18623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59" y="2549651"/>
              <a:ext cx="2694432" cy="16931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1495" y="2589275"/>
              <a:ext cx="2580131" cy="15803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4563" y="2874263"/>
              <a:ext cx="2249424" cy="10942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3395" y="2570987"/>
              <a:ext cx="2615183" cy="1613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2831" y="2610611"/>
              <a:ext cx="2500884" cy="150113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339841" y="2799714"/>
            <a:ext cx="1831975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ts val="26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BeautifulSoup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620"/>
              </a:lnSpc>
            </a:pP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ht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l5li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2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68823" y="4425696"/>
            <a:ext cx="4020820" cy="1693545"/>
            <a:chOff x="5068823" y="4425696"/>
            <a:chExt cx="4020820" cy="1693545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2411" y="4681728"/>
              <a:ext cx="3506724" cy="4175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3747" y="4703064"/>
              <a:ext cx="3430524" cy="3383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63183" y="4742688"/>
              <a:ext cx="3313175" cy="2255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8823" y="4425696"/>
              <a:ext cx="2694431" cy="16931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28259" y="4465320"/>
              <a:ext cx="2580132" cy="15803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47131" y="4750308"/>
              <a:ext cx="2401823" cy="10942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0159" y="4447032"/>
              <a:ext cx="2615184" cy="16139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49595" y="4486656"/>
              <a:ext cx="2500883" cy="150114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339841" y="4899482"/>
            <a:ext cx="194754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2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aun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nf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2200">
              <a:latin typeface="Arial MT"/>
              <a:cs typeface="Arial MT"/>
            </a:endParaRPr>
          </a:p>
          <a:p>
            <a:pPr marL="335915">
              <a:lnSpc>
                <a:spcPts val="2520"/>
              </a:lnSpc>
            </a:pP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ht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tab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78952" y="2926079"/>
            <a:ext cx="2694940" cy="3192780"/>
            <a:chOff x="8378952" y="2926079"/>
            <a:chExt cx="2694940" cy="319278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3668" y="2926079"/>
              <a:ext cx="419100" cy="20543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5004" y="2947415"/>
              <a:ext cx="342900" cy="19751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54440" y="2987039"/>
              <a:ext cx="225551" cy="186232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8952" y="4425695"/>
              <a:ext cx="2694431" cy="16931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38388" y="4465319"/>
              <a:ext cx="2580131" cy="15803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87156" y="4904231"/>
              <a:ext cx="2478024" cy="78638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00288" y="4447031"/>
              <a:ext cx="2615183" cy="16139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59724" y="4486655"/>
              <a:ext cx="2500883" cy="150114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891778" y="4876291"/>
            <a:ext cx="1195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Create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ic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onar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78952" y="1050036"/>
            <a:ext cx="2694940" cy="3225165"/>
            <a:chOff x="8378952" y="1050036"/>
            <a:chExt cx="2694940" cy="3225165"/>
          </a:xfrm>
        </p:grpSpPr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73668" y="1050036"/>
              <a:ext cx="419100" cy="205587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95004" y="1071372"/>
              <a:ext cx="342900" cy="19751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54440" y="1110996"/>
              <a:ext cx="225551" cy="18623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8952" y="2549652"/>
              <a:ext cx="2694431" cy="169316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38388" y="2589275"/>
              <a:ext cx="2580131" cy="15803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99932" y="2566416"/>
              <a:ext cx="2318004" cy="170840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00288" y="2570988"/>
              <a:ext cx="2615183" cy="16306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59724" y="2610611"/>
              <a:ext cx="2500883" cy="150113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8712200" y="2671698"/>
            <a:ext cx="1760855" cy="1285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5"/>
              </a:spcBef>
            </a:pP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Iterat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throug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cells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tra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dat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dictionary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499347" y="673608"/>
            <a:ext cx="2693035" cy="1693545"/>
            <a:chOff x="8499347" y="673608"/>
            <a:chExt cx="2693035" cy="1693545"/>
          </a:xfrm>
        </p:grpSpPr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99347" y="673608"/>
              <a:ext cx="2692907" cy="169316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8783" y="713232"/>
              <a:ext cx="2578607" cy="158038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86215" y="998220"/>
              <a:ext cx="2581655" cy="10942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45651" y="1037844"/>
              <a:ext cx="2467355" cy="98145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20683" y="694944"/>
              <a:ext cx="2613660" cy="16139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80119" y="734568"/>
              <a:ext cx="2499360" cy="1501139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8719566" y="1039748"/>
            <a:ext cx="2130425" cy="6654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5445" marR="5080" indent="-373380">
              <a:lnSpc>
                <a:spcPts val="2400"/>
              </a:lnSpc>
              <a:spcBef>
                <a:spcPts val="37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Cast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iona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DataFrame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390" y="1744775"/>
            <a:ext cx="149479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13199"/>
              </a:lnSpc>
              <a:spcBef>
                <a:spcPts val="105"/>
              </a:spcBef>
            </a:pPr>
            <a:r>
              <a:rPr sz="1550" spc="35" dirty="0">
                <a:latin typeface="Arial MT"/>
                <a:cs typeface="Arial MT"/>
              </a:rPr>
              <a:t>Requesting 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Falcon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9</a:t>
            </a:r>
            <a:r>
              <a:rPr sz="1550" spc="22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launch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data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from 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Wikipedia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7203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636" y="0"/>
                </a:lnTo>
                <a:lnTo>
                  <a:pt x="226313" y="381"/>
                </a:lnTo>
                <a:lnTo>
                  <a:pt x="168021" y="4318"/>
                </a:lnTo>
                <a:lnTo>
                  <a:pt x="96138" y="28575"/>
                </a:lnTo>
                <a:lnTo>
                  <a:pt x="47117" y="69723"/>
                </a:lnTo>
                <a:lnTo>
                  <a:pt x="14859" y="125603"/>
                </a:lnTo>
                <a:lnTo>
                  <a:pt x="4318" y="168021"/>
                </a:lnTo>
                <a:lnTo>
                  <a:pt x="508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8" y="1770761"/>
                </a:lnTo>
                <a:lnTo>
                  <a:pt x="8509" y="1820545"/>
                </a:lnTo>
                <a:lnTo>
                  <a:pt x="28575" y="1869440"/>
                </a:lnTo>
                <a:lnTo>
                  <a:pt x="69850" y="1918589"/>
                </a:lnTo>
                <a:lnTo>
                  <a:pt x="125730" y="1950847"/>
                </a:lnTo>
                <a:lnTo>
                  <a:pt x="168021" y="1961388"/>
                </a:lnTo>
                <a:lnTo>
                  <a:pt x="226313" y="1965198"/>
                </a:lnTo>
                <a:lnTo>
                  <a:pt x="262636" y="1965706"/>
                </a:lnTo>
                <a:lnTo>
                  <a:pt x="1962277" y="1965706"/>
                </a:lnTo>
                <a:lnTo>
                  <a:pt x="2029968" y="1963928"/>
                </a:lnTo>
                <a:lnTo>
                  <a:pt x="2079752" y="1957070"/>
                </a:lnTo>
                <a:lnTo>
                  <a:pt x="2128647" y="1937004"/>
                </a:lnTo>
                <a:lnTo>
                  <a:pt x="2177669" y="1895856"/>
                </a:lnTo>
                <a:lnTo>
                  <a:pt x="2210054" y="1839976"/>
                </a:lnTo>
                <a:lnTo>
                  <a:pt x="2220468" y="1797685"/>
                </a:lnTo>
                <a:lnTo>
                  <a:pt x="2224405" y="1739392"/>
                </a:lnTo>
                <a:lnTo>
                  <a:pt x="2224786" y="1703070"/>
                </a:lnTo>
                <a:lnTo>
                  <a:pt x="2224786" y="262509"/>
                </a:lnTo>
                <a:lnTo>
                  <a:pt x="2223008" y="194818"/>
                </a:lnTo>
                <a:lnTo>
                  <a:pt x="2216277" y="145034"/>
                </a:lnTo>
                <a:lnTo>
                  <a:pt x="2196211" y="96138"/>
                </a:lnTo>
                <a:lnTo>
                  <a:pt x="2155063" y="47117"/>
                </a:lnTo>
                <a:lnTo>
                  <a:pt x="2099183" y="14732"/>
                </a:lnTo>
                <a:lnTo>
                  <a:pt x="2056765" y="4318"/>
                </a:lnTo>
                <a:lnTo>
                  <a:pt x="1998599" y="381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3" y="1744775"/>
            <a:ext cx="1995805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32384" algn="ctr">
              <a:lnSpc>
                <a:spcPct val="113199"/>
              </a:lnSpc>
              <a:spcBef>
                <a:spcPts val="105"/>
              </a:spcBef>
            </a:pPr>
            <a:r>
              <a:rPr sz="1550" spc="55" dirty="0">
                <a:latin typeface="Arial MT"/>
                <a:cs typeface="Arial MT"/>
              </a:rPr>
              <a:t>Creating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BeautifulSoup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spc="55" dirty="0">
                <a:latin typeface="Arial MT"/>
                <a:cs typeface="Arial MT"/>
              </a:rPr>
              <a:t>object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HTML 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response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0611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509" y="0"/>
                </a:lnTo>
                <a:lnTo>
                  <a:pt x="226313" y="381"/>
                </a:lnTo>
                <a:lnTo>
                  <a:pt x="168020" y="4318"/>
                </a:lnTo>
                <a:lnTo>
                  <a:pt x="96138" y="28575"/>
                </a:lnTo>
                <a:lnTo>
                  <a:pt x="47116" y="69723"/>
                </a:lnTo>
                <a:lnTo>
                  <a:pt x="14859" y="125603"/>
                </a:lnTo>
                <a:lnTo>
                  <a:pt x="4317" y="168021"/>
                </a:lnTo>
                <a:lnTo>
                  <a:pt x="508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7" y="1770761"/>
                </a:lnTo>
                <a:lnTo>
                  <a:pt x="8509" y="1820545"/>
                </a:lnTo>
                <a:lnTo>
                  <a:pt x="28575" y="1869440"/>
                </a:lnTo>
                <a:lnTo>
                  <a:pt x="69850" y="1918589"/>
                </a:lnTo>
                <a:lnTo>
                  <a:pt x="125730" y="1950847"/>
                </a:lnTo>
                <a:lnTo>
                  <a:pt x="168020" y="1961388"/>
                </a:lnTo>
                <a:lnTo>
                  <a:pt x="226313" y="1965198"/>
                </a:lnTo>
                <a:lnTo>
                  <a:pt x="262509" y="1965706"/>
                </a:lnTo>
                <a:lnTo>
                  <a:pt x="1962277" y="1965706"/>
                </a:lnTo>
                <a:lnTo>
                  <a:pt x="2029967" y="1963928"/>
                </a:lnTo>
                <a:lnTo>
                  <a:pt x="2079752" y="1957070"/>
                </a:lnTo>
                <a:lnTo>
                  <a:pt x="2128646" y="1937004"/>
                </a:lnTo>
                <a:lnTo>
                  <a:pt x="2177668" y="1895856"/>
                </a:lnTo>
                <a:lnTo>
                  <a:pt x="2209927" y="1839976"/>
                </a:lnTo>
                <a:lnTo>
                  <a:pt x="2220467" y="1797685"/>
                </a:lnTo>
                <a:lnTo>
                  <a:pt x="2224278" y="1739392"/>
                </a:lnTo>
                <a:lnTo>
                  <a:pt x="2224786" y="1703070"/>
                </a:lnTo>
                <a:lnTo>
                  <a:pt x="2224786" y="262509"/>
                </a:lnTo>
                <a:lnTo>
                  <a:pt x="2223008" y="194818"/>
                </a:lnTo>
                <a:lnTo>
                  <a:pt x="2216277" y="145034"/>
                </a:lnTo>
                <a:lnTo>
                  <a:pt x="2196211" y="96138"/>
                </a:lnTo>
                <a:lnTo>
                  <a:pt x="2155063" y="47117"/>
                </a:lnTo>
                <a:lnTo>
                  <a:pt x="2099183" y="14732"/>
                </a:lnTo>
                <a:lnTo>
                  <a:pt x="2056764" y="4318"/>
                </a:lnTo>
                <a:lnTo>
                  <a:pt x="1998598" y="381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7678" y="1809699"/>
            <a:ext cx="1931035" cy="10344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95"/>
              </a:spcBef>
            </a:pPr>
            <a:r>
              <a:rPr sz="1550" spc="50" dirty="0">
                <a:latin typeface="Arial MT"/>
                <a:cs typeface="Arial MT"/>
              </a:rPr>
              <a:t>Extracting</a:t>
            </a:r>
            <a:endParaRPr sz="1550">
              <a:latin typeface="Arial MT"/>
              <a:cs typeface="Arial MT"/>
            </a:endParaRPr>
          </a:p>
          <a:p>
            <a:pPr marL="12700" marR="5080" indent="-1270" algn="ctr">
              <a:lnSpc>
                <a:spcPct val="103899"/>
              </a:lnSpc>
              <a:spcBef>
                <a:spcPts val="25"/>
              </a:spcBef>
            </a:pPr>
            <a:r>
              <a:rPr sz="1550" dirty="0">
                <a:latin typeface="Arial MT"/>
                <a:cs typeface="Arial MT"/>
              </a:rPr>
              <a:t>all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column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names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7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HTML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table</a:t>
            </a:r>
            <a:endParaRPr sz="155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550" spc="55" dirty="0">
                <a:latin typeface="Arial MT"/>
                <a:cs typeface="Arial MT"/>
              </a:rPr>
              <a:t>header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5543" y="2689986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635" y="0"/>
                </a:lnTo>
                <a:lnTo>
                  <a:pt x="226313" y="380"/>
                </a:lnTo>
                <a:lnTo>
                  <a:pt x="168021" y="4317"/>
                </a:lnTo>
                <a:lnTo>
                  <a:pt x="96265" y="28575"/>
                </a:lnTo>
                <a:lnTo>
                  <a:pt x="47116" y="69723"/>
                </a:lnTo>
                <a:lnTo>
                  <a:pt x="14858" y="125602"/>
                </a:lnTo>
                <a:lnTo>
                  <a:pt x="4317" y="168021"/>
                </a:lnTo>
                <a:lnTo>
                  <a:pt x="507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7" y="1770761"/>
                </a:lnTo>
                <a:lnTo>
                  <a:pt x="8508" y="1820545"/>
                </a:lnTo>
                <a:lnTo>
                  <a:pt x="28701" y="1869439"/>
                </a:lnTo>
                <a:lnTo>
                  <a:pt x="69850" y="1918589"/>
                </a:lnTo>
                <a:lnTo>
                  <a:pt x="125729" y="1950846"/>
                </a:lnTo>
                <a:lnTo>
                  <a:pt x="168021" y="1961388"/>
                </a:lnTo>
                <a:lnTo>
                  <a:pt x="226313" y="1965198"/>
                </a:lnTo>
                <a:lnTo>
                  <a:pt x="262635" y="1965706"/>
                </a:lnTo>
                <a:lnTo>
                  <a:pt x="1962277" y="1965706"/>
                </a:lnTo>
                <a:lnTo>
                  <a:pt x="2029967" y="1963927"/>
                </a:lnTo>
                <a:lnTo>
                  <a:pt x="2079752" y="1957070"/>
                </a:lnTo>
                <a:lnTo>
                  <a:pt x="2128647" y="1937004"/>
                </a:lnTo>
                <a:lnTo>
                  <a:pt x="2177796" y="1895856"/>
                </a:lnTo>
                <a:lnTo>
                  <a:pt x="2210054" y="1839976"/>
                </a:lnTo>
                <a:lnTo>
                  <a:pt x="2220467" y="1797685"/>
                </a:lnTo>
                <a:lnTo>
                  <a:pt x="2224404" y="1739392"/>
                </a:lnTo>
                <a:lnTo>
                  <a:pt x="2224912" y="1703070"/>
                </a:lnTo>
                <a:lnTo>
                  <a:pt x="2224912" y="262509"/>
                </a:lnTo>
                <a:lnTo>
                  <a:pt x="2223134" y="194945"/>
                </a:lnTo>
                <a:lnTo>
                  <a:pt x="2216277" y="145034"/>
                </a:lnTo>
                <a:lnTo>
                  <a:pt x="2196210" y="96138"/>
                </a:lnTo>
                <a:lnTo>
                  <a:pt x="2155062" y="47116"/>
                </a:lnTo>
                <a:lnTo>
                  <a:pt x="2099182" y="14732"/>
                </a:lnTo>
                <a:lnTo>
                  <a:pt x="2056764" y="4317"/>
                </a:lnTo>
                <a:lnTo>
                  <a:pt x="1998599" y="380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4614" y="3201746"/>
            <a:ext cx="179070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13199"/>
              </a:lnSpc>
              <a:spcBef>
                <a:spcPts val="105"/>
              </a:spcBef>
            </a:pPr>
            <a:r>
              <a:rPr sz="1550" spc="75" dirty="0">
                <a:latin typeface="Arial MT"/>
                <a:cs typeface="Arial MT"/>
              </a:rPr>
              <a:t>Collecting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7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data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by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45" dirty="0">
                <a:latin typeface="Arial MT"/>
                <a:cs typeface="Arial MT"/>
              </a:rPr>
              <a:t>parsing 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HTML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tables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0611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4" y="0"/>
                </a:moveTo>
                <a:lnTo>
                  <a:pt x="284861" y="0"/>
                </a:lnTo>
                <a:lnTo>
                  <a:pt x="245490" y="507"/>
                </a:lnTo>
                <a:lnTo>
                  <a:pt x="182244" y="4699"/>
                </a:lnTo>
                <a:lnTo>
                  <a:pt x="109473" y="28193"/>
                </a:lnTo>
                <a:lnTo>
                  <a:pt x="62864" y="62865"/>
                </a:lnTo>
                <a:lnTo>
                  <a:pt x="28193" y="109474"/>
                </a:lnTo>
                <a:lnTo>
                  <a:pt x="4699" y="182244"/>
                </a:lnTo>
                <a:lnTo>
                  <a:pt x="508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08" y="1720202"/>
                </a:lnTo>
                <a:lnTo>
                  <a:pt x="4699" y="1783384"/>
                </a:lnTo>
                <a:lnTo>
                  <a:pt x="28193" y="1856219"/>
                </a:lnTo>
                <a:lnTo>
                  <a:pt x="62864" y="1902777"/>
                </a:lnTo>
                <a:lnTo>
                  <a:pt x="109473" y="1937486"/>
                </a:lnTo>
                <a:lnTo>
                  <a:pt x="182244" y="1960968"/>
                </a:lnTo>
                <a:lnTo>
                  <a:pt x="245490" y="1965159"/>
                </a:lnTo>
                <a:lnTo>
                  <a:pt x="284861" y="1965680"/>
                </a:lnTo>
                <a:lnTo>
                  <a:pt x="1939924" y="1965680"/>
                </a:lnTo>
                <a:lnTo>
                  <a:pt x="1979294" y="1965159"/>
                </a:lnTo>
                <a:lnTo>
                  <a:pt x="2042540" y="1960968"/>
                </a:lnTo>
                <a:lnTo>
                  <a:pt x="2115439" y="1937486"/>
                </a:lnTo>
                <a:lnTo>
                  <a:pt x="2161920" y="1902777"/>
                </a:lnTo>
                <a:lnTo>
                  <a:pt x="2196591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1" y="109474"/>
                </a:lnTo>
                <a:lnTo>
                  <a:pt x="2161920" y="62865"/>
                </a:lnTo>
                <a:lnTo>
                  <a:pt x="2115439" y="28193"/>
                </a:lnTo>
                <a:lnTo>
                  <a:pt x="2042540" y="4699"/>
                </a:lnTo>
                <a:lnTo>
                  <a:pt x="1979294" y="507"/>
                </a:lnTo>
                <a:lnTo>
                  <a:pt x="193992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4767" y="4515434"/>
            <a:ext cx="178625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5080" indent="-26034" algn="just">
              <a:lnSpc>
                <a:spcPct val="113199"/>
              </a:lnSpc>
              <a:spcBef>
                <a:spcPts val="105"/>
              </a:spcBef>
            </a:pPr>
            <a:r>
              <a:rPr sz="1550" spc="75" dirty="0">
                <a:latin typeface="Arial MT"/>
                <a:cs typeface="Arial MT"/>
              </a:rPr>
              <a:t>Constructing</a:t>
            </a:r>
            <a:r>
              <a:rPr sz="1550" spc="8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data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we</a:t>
            </a:r>
            <a:r>
              <a:rPr sz="1550" spc="-5" dirty="0">
                <a:latin typeface="Arial MT"/>
                <a:cs typeface="Arial MT"/>
              </a:rPr>
              <a:t> have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obtained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into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</a:t>
            </a:r>
            <a:r>
              <a:rPr sz="1550" spc="-70" dirty="0">
                <a:latin typeface="Arial MT"/>
                <a:cs typeface="Arial MT"/>
              </a:rPr>
              <a:t> </a:t>
            </a:r>
            <a:r>
              <a:rPr sz="1550" spc="70" dirty="0">
                <a:latin typeface="Arial MT"/>
                <a:cs typeface="Arial MT"/>
              </a:rPr>
              <a:t>dictionary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7203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91" y="507"/>
                </a:lnTo>
                <a:lnTo>
                  <a:pt x="182245" y="4699"/>
                </a:lnTo>
                <a:lnTo>
                  <a:pt x="109474" y="28193"/>
                </a:lnTo>
                <a:lnTo>
                  <a:pt x="62865" y="62865"/>
                </a:lnTo>
                <a:lnTo>
                  <a:pt x="28194" y="109474"/>
                </a:lnTo>
                <a:lnTo>
                  <a:pt x="4699" y="182244"/>
                </a:lnTo>
                <a:lnTo>
                  <a:pt x="508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08" y="1720202"/>
                </a:lnTo>
                <a:lnTo>
                  <a:pt x="4699" y="1783384"/>
                </a:lnTo>
                <a:lnTo>
                  <a:pt x="28194" y="1856219"/>
                </a:lnTo>
                <a:lnTo>
                  <a:pt x="62865" y="1902777"/>
                </a:lnTo>
                <a:lnTo>
                  <a:pt x="109474" y="1937486"/>
                </a:lnTo>
                <a:lnTo>
                  <a:pt x="182245" y="1960968"/>
                </a:lnTo>
                <a:lnTo>
                  <a:pt x="245491" y="1965159"/>
                </a:lnTo>
                <a:lnTo>
                  <a:pt x="284861" y="1965680"/>
                </a:lnTo>
                <a:lnTo>
                  <a:pt x="1939925" y="1965680"/>
                </a:lnTo>
                <a:lnTo>
                  <a:pt x="1979422" y="1965159"/>
                </a:lnTo>
                <a:lnTo>
                  <a:pt x="2042541" y="1960968"/>
                </a:lnTo>
                <a:lnTo>
                  <a:pt x="2115439" y="1937486"/>
                </a:lnTo>
                <a:lnTo>
                  <a:pt x="2161921" y="1902777"/>
                </a:lnTo>
                <a:lnTo>
                  <a:pt x="2196592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2" y="109474"/>
                </a:lnTo>
                <a:lnTo>
                  <a:pt x="2161921" y="62865"/>
                </a:lnTo>
                <a:lnTo>
                  <a:pt x="2115439" y="28193"/>
                </a:lnTo>
                <a:lnTo>
                  <a:pt x="2042541" y="4699"/>
                </a:lnTo>
                <a:lnTo>
                  <a:pt x="1979422" y="507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1371" y="4642815"/>
            <a:ext cx="200660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13500"/>
              </a:lnSpc>
              <a:spcBef>
                <a:spcPts val="100"/>
              </a:spcBef>
            </a:pPr>
            <a:r>
              <a:rPr sz="1550" spc="55" dirty="0">
                <a:latin typeface="Arial MT"/>
                <a:cs typeface="Arial MT"/>
              </a:rPr>
              <a:t>Creating </a:t>
            </a:r>
            <a:r>
              <a:rPr sz="1550" spc="-5" dirty="0">
                <a:latin typeface="Arial MT"/>
                <a:cs typeface="Arial MT"/>
              </a:rPr>
              <a:t>a </a:t>
            </a:r>
            <a:r>
              <a:rPr sz="1550" spc="50" dirty="0">
                <a:latin typeface="Arial MT"/>
                <a:cs typeface="Arial MT"/>
              </a:rPr>
              <a:t>dataframe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60" dirty="0">
                <a:latin typeface="Arial MT"/>
                <a:cs typeface="Arial MT"/>
              </a:rPr>
              <a:t>dictionary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272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65" y="507"/>
                </a:lnTo>
                <a:lnTo>
                  <a:pt x="182295" y="4699"/>
                </a:lnTo>
                <a:lnTo>
                  <a:pt x="109448" y="28193"/>
                </a:lnTo>
                <a:lnTo>
                  <a:pt x="62903" y="62865"/>
                </a:lnTo>
                <a:lnTo>
                  <a:pt x="28193" y="109474"/>
                </a:lnTo>
                <a:lnTo>
                  <a:pt x="4724" y="182244"/>
                </a:lnTo>
                <a:lnTo>
                  <a:pt x="520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20" y="1720202"/>
                </a:lnTo>
                <a:lnTo>
                  <a:pt x="4724" y="1783384"/>
                </a:lnTo>
                <a:lnTo>
                  <a:pt x="28193" y="1856219"/>
                </a:lnTo>
                <a:lnTo>
                  <a:pt x="62903" y="1902777"/>
                </a:lnTo>
                <a:lnTo>
                  <a:pt x="109448" y="1937486"/>
                </a:lnTo>
                <a:lnTo>
                  <a:pt x="182295" y="1960968"/>
                </a:lnTo>
                <a:lnTo>
                  <a:pt x="245465" y="1965159"/>
                </a:lnTo>
                <a:lnTo>
                  <a:pt x="284861" y="1965680"/>
                </a:lnTo>
                <a:lnTo>
                  <a:pt x="1939925" y="1965680"/>
                </a:lnTo>
                <a:lnTo>
                  <a:pt x="1979295" y="1965159"/>
                </a:lnTo>
                <a:lnTo>
                  <a:pt x="2042540" y="1960968"/>
                </a:lnTo>
                <a:lnTo>
                  <a:pt x="2115312" y="1937486"/>
                </a:lnTo>
                <a:lnTo>
                  <a:pt x="2161921" y="1902777"/>
                </a:lnTo>
                <a:lnTo>
                  <a:pt x="2196591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1" y="109474"/>
                </a:lnTo>
                <a:lnTo>
                  <a:pt x="2161921" y="62865"/>
                </a:lnTo>
                <a:lnTo>
                  <a:pt x="2115312" y="28193"/>
                </a:lnTo>
                <a:lnTo>
                  <a:pt x="2042540" y="4699"/>
                </a:lnTo>
                <a:lnTo>
                  <a:pt x="1979295" y="507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5980" y="4642815"/>
            <a:ext cx="174434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13500"/>
              </a:lnSpc>
              <a:spcBef>
                <a:spcPts val="100"/>
              </a:spcBef>
            </a:pPr>
            <a:r>
              <a:rPr sz="1550" spc="70" dirty="0">
                <a:latin typeface="Arial MT"/>
                <a:cs typeface="Arial MT"/>
              </a:rPr>
              <a:t>Exporting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data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to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CSV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09488" y="2084832"/>
            <a:ext cx="557530" cy="533400"/>
            <a:chOff x="5809488" y="2084832"/>
            <a:chExt cx="557530" cy="533400"/>
          </a:xfrm>
        </p:grpSpPr>
        <p:sp>
          <p:nvSpPr>
            <p:cNvPr id="16" name="object 16"/>
            <p:cNvSpPr/>
            <p:nvPr/>
          </p:nvSpPr>
          <p:spPr>
            <a:xfrm>
              <a:off x="5835396" y="2110739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30">
                  <a:moveTo>
                    <a:pt x="284099" y="0"/>
                  </a:moveTo>
                  <a:lnTo>
                    <a:pt x="284099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4099" y="317626"/>
                  </a:lnTo>
                  <a:lnTo>
                    <a:pt x="284099" y="481202"/>
                  </a:lnTo>
                  <a:lnTo>
                    <a:pt x="505713" y="240664"/>
                  </a:lnTo>
                  <a:lnTo>
                    <a:pt x="28409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5396" y="2110739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30">
                  <a:moveTo>
                    <a:pt x="284099" y="317626"/>
                  </a:moveTo>
                  <a:lnTo>
                    <a:pt x="284099" y="481202"/>
                  </a:lnTo>
                  <a:lnTo>
                    <a:pt x="505713" y="240664"/>
                  </a:lnTo>
                  <a:lnTo>
                    <a:pt x="284099" y="0"/>
                  </a:lnTo>
                  <a:lnTo>
                    <a:pt x="284099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4099" y="317626"/>
                  </a:lnTo>
                  <a:close/>
                </a:path>
              </a:pathLst>
            </a:custGeom>
            <a:ln w="51814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924555" y="2084832"/>
            <a:ext cx="559435" cy="533400"/>
            <a:chOff x="2924555" y="2084832"/>
            <a:chExt cx="559435" cy="533400"/>
          </a:xfrm>
        </p:grpSpPr>
        <p:sp>
          <p:nvSpPr>
            <p:cNvPr id="19" name="object 19"/>
            <p:cNvSpPr/>
            <p:nvPr/>
          </p:nvSpPr>
          <p:spPr>
            <a:xfrm>
              <a:off x="2950463" y="2110740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30">
                  <a:moveTo>
                    <a:pt x="285242" y="0"/>
                  </a:moveTo>
                  <a:lnTo>
                    <a:pt x="285242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5242" y="317626"/>
                  </a:lnTo>
                  <a:lnTo>
                    <a:pt x="285242" y="481202"/>
                  </a:lnTo>
                  <a:lnTo>
                    <a:pt x="507491" y="240664"/>
                  </a:lnTo>
                  <a:lnTo>
                    <a:pt x="28524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0463" y="2110740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30">
                  <a:moveTo>
                    <a:pt x="285242" y="317626"/>
                  </a:moveTo>
                  <a:lnTo>
                    <a:pt x="285242" y="481202"/>
                  </a:lnTo>
                  <a:lnTo>
                    <a:pt x="507491" y="240664"/>
                  </a:lnTo>
                  <a:lnTo>
                    <a:pt x="285242" y="0"/>
                  </a:lnTo>
                  <a:lnTo>
                    <a:pt x="285242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5242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848343" y="2113788"/>
            <a:ext cx="488950" cy="476884"/>
            <a:chOff x="8848343" y="2113788"/>
            <a:chExt cx="488950" cy="476884"/>
          </a:xfrm>
        </p:grpSpPr>
        <p:sp>
          <p:nvSpPr>
            <p:cNvPr id="22" name="object 22"/>
            <p:cNvSpPr/>
            <p:nvPr/>
          </p:nvSpPr>
          <p:spPr>
            <a:xfrm>
              <a:off x="8874251" y="2139696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98932" y="0"/>
                  </a:moveTo>
                  <a:lnTo>
                    <a:pt x="0" y="117601"/>
                  </a:lnTo>
                  <a:lnTo>
                    <a:pt x="217804" y="299974"/>
                  </a:lnTo>
                  <a:lnTo>
                    <a:pt x="112775" y="424941"/>
                  </a:lnTo>
                  <a:lnTo>
                    <a:pt x="437133" y="383158"/>
                  </a:lnTo>
                  <a:lnTo>
                    <a:pt x="421894" y="57403"/>
                  </a:lnTo>
                  <a:lnTo>
                    <a:pt x="316738" y="182244"/>
                  </a:lnTo>
                  <a:lnTo>
                    <a:pt x="9893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74251" y="2139696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217804" y="299974"/>
                  </a:moveTo>
                  <a:lnTo>
                    <a:pt x="112775" y="424941"/>
                  </a:lnTo>
                  <a:lnTo>
                    <a:pt x="437133" y="383158"/>
                  </a:lnTo>
                  <a:lnTo>
                    <a:pt x="421894" y="57403"/>
                  </a:lnTo>
                  <a:lnTo>
                    <a:pt x="316738" y="182244"/>
                  </a:lnTo>
                  <a:lnTo>
                    <a:pt x="98932" y="0"/>
                  </a:lnTo>
                  <a:lnTo>
                    <a:pt x="0" y="117601"/>
                  </a:lnTo>
                  <a:lnTo>
                    <a:pt x="217804" y="299974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926079" y="4718303"/>
            <a:ext cx="557530" cy="533400"/>
            <a:chOff x="2926079" y="4718303"/>
            <a:chExt cx="557530" cy="533400"/>
          </a:xfrm>
        </p:grpSpPr>
        <p:sp>
          <p:nvSpPr>
            <p:cNvPr id="25" name="object 25"/>
            <p:cNvSpPr/>
            <p:nvPr/>
          </p:nvSpPr>
          <p:spPr>
            <a:xfrm>
              <a:off x="2950463" y="4744211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29">
                  <a:moveTo>
                    <a:pt x="222250" y="0"/>
                  </a:moveTo>
                  <a:lnTo>
                    <a:pt x="0" y="240537"/>
                  </a:lnTo>
                  <a:lnTo>
                    <a:pt x="222250" y="481202"/>
                  </a:lnTo>
                  <a:lnTo>
                    <a:pt x="222250" y="317626"/>
                  </a:lnTo>
                  <a:lnTo>
                    <a:pt x="507491" y="317626"/>
                  </a:lnTo>
                  <a:lnTo>
                    <a:pt x="507491" y="163575"/>
                  </a:lnTo>
                  <a:lnTo>
                    <a:pt x="222250" y="1635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1987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4" y="317626"/>
                  </a:moveTo>
                  <a:lnTo>
                    <a:pt x="221614" y="481202"/>
                  </a:lnTo>
                  <a:lnTo>
                    <a:pt x="0" y="240537"/>
                  </a:lnTo>
                  <a:lnTo>
                    <a:pt x="221614" y="0"/>
                  </a:lnTo>
                  <a:lnTo>
                    <a:pt x="221614" y="163575"/>
                  </a:lnTo>
                  <a:lnTo>
                    <a:pt x="505713" y="163575"/>
                  </a:lnTo>
                  <a:lnTo>
                    <a:pt x="505713" y="317626"/>
                  </a:lnTo>
                  <a:lnTo>
                    <a:pt x="221614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15584" y="4718303"/>
            <a:ext cx="557530" cy="533400"/>
            <a:chOff x="5815584" y="4718303"/>
            <a:chExt cx="557530" cy="533400"/>
          </a:xfrm>
        </p:grpSpPr>
        <p:sp>
          <p:nvSpPr>
            <p:cNvPr id="28" name="object 28"/>
            <p:cNvSpPr/>
            <p:nvPr/>
          </p:nvSpPr>
          <p:spPr>
            <a:xfrm>
              <a:off x="5841492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5" y="0"/>
                  </a:moveTo>
                  <a:lnTo>
                    <a:pt x="0" y="240537"/>
                  </a:lnTo>
                  <a:lnTo>
                    <a:pt x="221615" y="481202"/>
                  </a:lnTo>
                  <a:lnTo>
                    <a:pt x="221615" y="317626"/>
                  </a:lnTo>
                  <a:lnTo>
                    <a:pt x="505713" y="317626"/>
                  </a:lnTo>
                  <a:lnTo>
                    <a:pt x="505713" y="163575"/>
                  </a:lnTo>
                  <a:lnTo>
                    <a:pt x="221615" y="163575"/>
                  </a:lnTo>
                  <a:lnTo>
                    <a:pt x="22161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1492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5" y="317626"/>
                  </a:moveTo>
                  <a:lnTo>
                    <a:pt x="221615" y="481202"/>
                  </a:lnTo>
                  <a:lnTo>
                    <a:pt x="0" y="240537"/>
                  </a:lnTo>
                  <a:lnTo>
                    <a:pt x="221615" y="0"/>
                  </a:lnTo>
                  <a:lnTo>
                    <a:pt x="221615" y="163575"/>
                  </a:lnTo>
                  <a:lnTo>
                    <a:pt x="505713" y="163575"/>
                  </a:lnTo>
                  <a:lnTo>
                    <a:pt x="505713" y="317626"/>
                  </a:lnTo>
                  <a:lnTo>
                    <a:pt x="221615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842247" y="4747259"/>
            <a:ext cx="488950" cy="476884"/>
            <a:chOff x="8842247" y="4747259"/>
            <a:chExt cx="488950" cy="476884"/>
          </a:xfrm>
        </p:grpSpPr>
        <p:sp>
          <p:nvSpPr>
            <p:cNvPr id="31" name="object 31"/>
            <p:cNvSpPr/>
            <p:nvPr/>
          </p:nvSpPr>
          <p:spPr>
            <a:xfrm>
              <a:off x="8868155" y="4773167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338200" y="0"/>
                  </a:moveTo>
                  <a:lnTo>
                    <a:pt x="120396" y="182244"/>
                  </a:lnTo>
                  <a:lnTo>
                    <a:pt x="15240" y="57403"/>
                  </a:lnTo>
                  <a:lnTo>
                    <a:pt x="0" y="383158"/>
                  </a:lnTo>
                  <a:lnTo>
                    <a:pt x="324485" y="424941"/>
                  </a:lnTo>
                  <a:lnTo>
                    <a:pt x="219328" y="299973"/>
                  </a:lnTo>
                  <a:lnTo>
                    <a:pt x="437134" y="117601"/>
                  </a:lnTo>
                  <a:lnTo>
                    <a:pt x="33820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68155" y="4773167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219201" y="299973"/>
                  </a:moveTo>
                  <a:lnTo>
                    <a:pt x="324485" y="424941"/>
                  </a:lnTo>
                  <a:lnTo>
                    <a:pt x="0" y="383158"/>
                  </a:lnTo>
                  <a:lnTo>
                    <a:pt x="15240" y="57403"/>
                  </a:lnTo>
                  <a:lnTo>
                    <a:pt x="120396" y="182244"/>
                  </a:lnTo>
                  <a:lnTo>
                    <a:pt x="338200" y="0"/>
                  </a:lnTo>
                  <a:lnTo>
                    <a:pt x="437134" y="117601"/>
                  </a:lnTo>
                  <a:lnTo>
                    <a:pt x="219201" y="299973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498" y="566865"/>
            <a:ext cx="2912385" cy="32467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657088" y="731580"/>
            <a:ext cx="253365" cy="68580"/>
            <a:chOff x="5657088" y="731580"/>
            <a:chExt cx="253365" cy="6858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0804" y="745236"/>
              <a:ext cx="239267" cy="5486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63184" y="737676"/>
              <a:ext cx="226695" cy="42545"/>
            </a:xfrm>
            <a:custGeom>
              <a:avLst/>
              <a:gdLst/>
              <a:ahLst/>
              <a:cxnLst/>
              <a:rect l="l" t="t" r="r" b="b"/>
              <a:pathLst>
                <a:path w="226695" h="42545">
                  <a:moveTo>
                    <a:pt x="226682" y="0"/>
                  </a:moveTo>
                  <a:lnTo>
                    <a:pt x="0" y="0"/>
                  </a:lnTo>
                  <a:lnTo>
                    <a:pt x="0" y="42484"/>
                  </a:lnTo>
                  <a:lnTo>
                    <a:pt x="226682" y="42484"/>
                  </a:lnTo>
                  <a:lnTo>
                    <a:pt x="226682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3946" y="738438"/>
              <a:ext cx="226695" cy="42545"/>
            </a:xfrm>
            <a:custGeom>
              <a:avLst/>
              <a:gdLst/>
              <a:ahLst/>
              <a:cxnLst/>
              <a:rect l="l" t="t" r="r" b="b"/>
              <a:pathLst>
                <a:path w="226695" h="42545">
                  <a:moveTo>
                    <a:pt x="0" y="42484"/>
                  </a:moveTo>
                  <a:lnTo>
                    <a:pt x="226682" y="42484"/>
                  </a:lnTo>
                  <a:lnTo>
                    <a:pt x="226682" y="0"/>
                  </a:lnTo>
                  <a:lnTo>
                    <a:pt x="0" y="0"/>
                  </a:lnTo>
                  <a:lnTo>
                    <a:pt x="0" y="42484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998464" y="566927"/>
            <a:ext cx="859790" cy="323215"/>
            <a:chOff x="5998464" y="566927"/>
            <a:chExt cx="859790" cy="323215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0656" y="580643"/>
              <a:ext cx="847344" cy="3093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631940" y="573023"/>
              <a:ext cx="191770" cy="297180"/>
            </a:xfrm>
            <a:custGeom>
              <a:avLst/>
              <a:gdLst/>
              <a:ahLst/>
              <a:cxnLst/>
              <a:rect l="l" t="t" r="r" b="b"/>
              <a:pathLst>
                <a:path w="191770" h="297180">
                  <a:moveTo>
                    <a:pt x="191262" y="118491"/>
                  </a:moveTo>
                  <a:lnTo>
                    <a:pt x="181737" y="105156"/>
                  </a:lnTo>
                  <a:lnTo>
                    <a:pt x="55753" y="105156"/>
                  </a:lnTo>
                  <a:lnTo>
                    <a:pt x="55753" y="0"/>
                  </a:lnTo>
                  <a:lnTo>
                    <a:pt x="0" y="0"/>
                  </a:lnTo>
                  <a:lnTo>
                    <a:pt x="0" y="291973"/>
                  </a:lnTo>
                  <a:lnTo>
                    <a:pt x="51816" y="291973"/>
                  </a:lnTo>
                  <a:lnTo>
                    <a:pt x="51816" y="260858"/>
                  </a:lnTo>
                  <a:lnTo>
                    <a:pt x="58547" y="269240"/>
                  </a:lnTo>
                  <a:lnTo>
                    <a:pt x="90932" y="291592"/>
                  </a:lnTo>
                  <a:lnTo>
                    <a:pt x="117729" y="296672"/>
                  </a:lnTo>
                  <a:lnTo>
                    <a:pt x="135382" y="294894"/>
                  </a:lnTo>
                  <a:lnTo>
                    <a:pt x="151765" y="289433"/>
                  </a:lnTo>
                  <a:lnTo>
                    <a:pt x="166624" y="280289"/>
                  </a:lnTo>
                  <a:lnTo>
                    <a:pt x="180213" y="267589"/>
                  </a:lnTo>
                  <a:lnTo>
                    <a:pt x="184785" y="260858"/>
                  </a:lnTo>
                  <a:lnTo>
                    <a:pt x="190627" y="252476"/>
                  </a:lnTo>
                  <a:lnTo>
                    <a:pt x="104267" y="252476"/>
                  </a:lnTo>
                  <a:lnTo>
                    <a:pt x="92837" y="251079"/>
                  </a:lnTo>
                  <a:lnTo>
                    <a:pt x="61214" y="221361"/>
                  </a:lnTo>
                  <a:lnTo>
                    <a:pt x="55372" y="181610"/>
                  </a:lnTo>
                  <a:lnTo>
                    <a:pt x="56261" y="166751"/>
                  </a:lnTo>
                  <a:lnTo>
                    <a:pt x="75819" y="127254"/>
                  </a:lnTo>
                  <a:lnTo>
                    <a:pt x="102108" y="118491"/>
                  </a:lnTo>
                  <a:lnTo>
                    <a:pt x="191262" y="118491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2545" y="648715"/>
              <a:ext cx="196976" cy="2209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9692" y="648715"/>
              <a:ext cx="158241" cy="1833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004560" y="573023"/>
              <a:ext cx="157480" cy="292100"/>
            </a:xfrm>
            <a:custGeom>
              <a:avLst/>
              <a:gdLst/>
              <a:ahLst/>
              <a:cxnLst/>
              <a:rect l="l" t="t" r="r" b="b"/>
              <a:pathLst>
                <a:path w="157479" h="292100">
                  <a:moveTo>
                    <a:pt x="60198" y="0"/>
                  </a:moveTo>
                  <a:lnTo>
                    <a:pt x="0" y="0"/>
                  </a:lnTo>
                  <a:lnTo>
                    <a:pt x="69595" y="291973"/>
                  </a:lnTo>
                  <a:lnTo>
                    <a:pt x="133350" y="291973"/>
                  </a:lnTo>
                  <a:lnTo>
                    <a:pt x="157479" y="200533"/>
                  </a:lnTo>
                  <a:lnTo>
                    <a:pt x="104139" y="200533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8700" y="573023"/>
              <a:ext cx="278129" cy="2919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5560" y="641603"/>
              <a:ext cx="210312" cy="2346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05322" y="573785"/>
              <a:ext cx="833755" cy="297180"/>
            </a:xfrm>
            <a:custGeom>
              <a:avLst/>
              <a:gdLst/>
              <a:ahLst/>
              <a:cxnLst/>
              <a:rect l="l" t="t" r="r" b="b"/>
              <a:pathLst>
                <a:path w="833754" h="297180">
                  <a:moveTo>
                    <a:pt x="627379" y="0"/>
                  </a:moveTo>
                  <a:lnTo>
                    <a:pt x="683132" y="0"/>
                  </a:lnTo>
                  <a:lnTo>
                    <a:pt x="683132" y="105155"/>
                  </a:lnTo>
                  <a:lnTo>
                    <a:pt x="696722" y="92201"/>
                  </a:lnTo>
                  <a:lnTo>
                    <a:pt x="711326" y="83058"/>
                  </a:lnTo>
                  <a:lnTo>
                    <a:pt x="727201" y="77597"/>
                  </a:lnTo>
                  <a:lnTo>
                    <a:pt x="744347" y="75691"/>
                  </a:lnTo>
                  <a:lnTo>
                    <a:pt x="762761" y="77469"/>
                  </a:lnTo>
                  <a:lnTo>
                    <a:pt x="808101" y="103759"/>
                  </a:lnTo>
                  <a:lnTo>
                    <a:pt x="827024" y="137794"/>
                  </a:lnTo>
                  <a:lnTo>
                    <a:pt x="833374" y="184023"/>
                  </a:lnTo>
                  <a:lnTo>
                    <a:pt x="831723" y="209550"/>
                  </a:lnTo>
                  <a:lnTo>
                    <a:pt x="818896" y="251333"/>
                  </a:lnTo>
                  <a:lnTo>
                    <a:pt x="794003" y="280288"/>
                  </a:lnTo>
                  <a:lnTo>
                    <a:pt x="745108" y="296672"/>
                  </a:lnTo>
                  <a:lnTo>
                    <a:pt x="736092" y="296163"/>
                  </a:lnTo>
                  <a:lnTo>
                    <a:pt x="693166" y="276478"/>
                  </a:lnTo>
                  <a:lnTo>
                    <a:pt x="679196" y="260858"/>
                  </a:lnTo>
                  <a:lnTo>
                    <a:pt x="679196" y="291973"/>
                  </a:lnTo>
                  <a:lnTo>
                    <a:pt x="627379" y="291973"/>
                  </a:lnTo>
                  <a:lnTo>
                    <a:pt x="627379" y="0"/>
                  </a:lnTo>
                  <a:close/>
                </a:path>
                <a:path w="833754" h="297180">
                  <a:moveTo>
                    <a:pt x="0" y="0"/>
                  </a:moveTo>
                  <a:lnTo>
                    <a:pt x="60198" y="0"/>
                  </a:lnTo>
                  <a:lnTo>
                    <a:pt x="104139" y="200533"/>
                  </a:lnTo>
                  <a:lnTo>
                    <a:pt x="157352" y="0"/>
                  </a:lnTo>
                  <a:lnTo>
                    <a:pt x="227329" y="0"/>
                  </a:lnTo>
                  <a:lnTo>
                    <a:pt x="278383" y="203835"/>
                  </a:lnTo>
                  <a:lnTo>
                    <a:pt x="323088" y="0"/>
                  </a:lnTo>
                  <a:lnTo>
                    <a:pt x="382269" y="0"/>
                  </a:lnTo>
                  <a:lnTo>
                    <a:pt x="311530" y="291973"/>
                  </a:lnTo>
                  <a:lnTo>
                    <a:pt x="249174" y="291973"/>
                  </a:lnTo>
                  <a:lnTo>
                    <a:pt x="191135" y="73660"/>
                  </a:lnTo>
                  <a:lnTo>
                    <a:pt x="133350" y="291973"/>
                  </a:lnTo>
                  <a:lnTo>
                    <a:pt x="69595" y="291973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92079" y="566911"/>
            <a:ext cx="1706912" cy="40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4891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1C1"/>
                </a:solidFill>
              </a:rPr>
              <a:t>COMPLETE</a:t>
            </a:r>
            <a:r>
              <a:rPr sz="4000" spc="-135" dirty="0">
                <a:solidFill>
                  <a:srgbClr val="0461C1"/>
                </a:solidFill>
              </a:rPr>
              <a:t> </a:t>
            </a:r>
            <a:r>
              <a:rPr sz="4000" spc="-5" dirty="0">
                <a:solidFill>
                  <a:srgbClr val="0461C1"/>
                </a:solidFill>
              </a:rPr>
              <a:t>THE</a:t>
            </a:r>
            <a:r>
              <a:rPr sz="4000" spc="-135" dirty="0">
                <a:solidFill>
                  <a:srgbClr val="0461C1"/>
                </a:solidFill>
              </a:rPr>
              <a:t> </a:t>
            </a:r>
            <a:r>
              <a:rPr sz="4000" spc="-25" dirty="0">
                <a:solidFill>
                  <a:srgbClr val="0461C1"/>
                </a:solidFill>
              </a:rPr>
              <a:t>EDA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9639" y="1223778"/>
            <a:ext cx="7658100" cy="27305"/>
          </a:xfrm>
          <a:custGeom>
            <a:avLst/>
            <a:gdLst/>
            <a:ahLst/>
            <a:cxnLst/>
            <a:rect l="l" t="t" r="r" b="b"/>
            <a:pathLst>
              <a:path w="7658100" h="27305">
                <a:moveTo>
                  <a:pt x="7658100" y="0"/>
                </a:moveTo>
                <a:lnTo>
                  <a:pt x="0" y="0"/>
                </a:lnTo>
                <a:lnTo>
                  <a:pt x="0" y="27298"/>
                </a:lnTo>
                <a:lnTo>
                  <a:pt x="7658100" y="27298"/>
                </a:lnTo>
                <a:lnTo>
                  <a:pt x="7658100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355" y="1819783"/>
            <a:ext cx="79819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1130" marR="194945" indent="-33020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ta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192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717" y="1819783"/>
            <a:ext cx="84391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6195" algn="just">
              <a:lnSpc>
                <a:spcPts val="1939"/>
              </a:lnSpc>
              <a:spcBef>
                <a:spcPts val="345"/>
              </a:spcBef>
            </a:pP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 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ys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 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directly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1819783"/>
            <a:ext cx="5033010" cy="30073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182435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  <a:tab pos="1118870" algn="l"/>
                <a:tab pos="1452245" algn="l"/>
                <a:tab pos="2071370" algn="l"/>
                <a:tab pos="2296795" algn="l"/>
                <a:tab pos="2372995" algn="l"/>
              </a:tabLst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Utilized		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		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queries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com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rehe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plor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y  (EDA),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extracting	valuable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1939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facilitated efficient querying,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aggregation,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manipulation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data,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enabling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in-depth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various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aspects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such</a:t>
            </a:r>
            <a:r>
              <a:rPr sz="1800" spc="5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as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distribution,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relationships,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trends,</a:t>
            </a:r>
            <a:r>
              <a:rPr sz="180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outliers.</a:t>
            </a:r>
            <a:endParaRPr sz="1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810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EDA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provided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solid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foundation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understanding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dataset's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characteristics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informing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subsequent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analytical</a:t>
            </a:r>
            <a:r>
              <a:rPr sz="18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decisions.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909" y="627634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1C1"/>
                </a:solidFill>
                <a:latin typeface="Lucida Console"/>
                <a:cs typeface="Lucida Console"/>
              </a:rPr>
              <a:t>WITH</a:t>
            </a:r>
            <a:r>
              <a:rPr sz="4000" spc="-145" dirty="0">
                <a:solidFill>
                  <a:srgbClr val="0461C1"/>
                </a:solidFill>
                <a:latin typeface="Lucida Console"/>
                <a:cs typeface="Lucida Console"/>
              </a:rPr>
              <a:t> </a:t>
            </a:r>
            <a:r>
              <a:rPr sz="4000" spc="-25" dirty="0">
                <a:solidFill>
                  <a:srgbClr val="0461C1"/>
                </a:solidFill>
                <a:latin typeface="Lucida Console"/>
                <a:cs typeface="Lucida Console"/>
              </a:rPr>
              <a:t>SQL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828" y="1880361"/>
            <a:ext cx="49472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Exploration: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Leveraged</a:t>
            </a:r>
            <a:r>
              <a:rPr sz="1300" spc="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queries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3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gain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into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dataset.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Summa</a:t>
            </a:r>
            <a:r>
              <a:rPr sz="1500" b="1" spc="10" dirty="0">
                <a:solidFill>
                  <a:srgbClr val="006EC0"/>
                </a:solidFill>
                <a:latin typeface="Arial"/>
                <a:cs typeface="Arial"/>
              </a:rPr>
              <a:t>r</a:t>
            </a: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1500" b="1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cs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698500" marR="219710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Calculated descriptive statistics such as mean,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median,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standard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deviation.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Distribution: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Analyzed</a:t>
            </a:r>
            <a:r>
              <a:rPr sz="13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distribution</a:t>
            </a:r>
            <a:r>
              <a:rPr sz="13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3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key</a:t>
            </a:r>
            <a:r>
              <a:rPr sz="13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variables</a:t>
            </a:r>
            <a:r>
              <a:rPr sz="13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using</a:t>
            </a:r>
            <a:r>
              <a:rPr sz="13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functions.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Relationship</a:t>
            </a:r>
            <a:r>
              <a:rPr sz="1500" b="1" spc="-5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Analysis:</a:t>
            </a:r>
            <a:endParaRPr sz="1500">
              <a:latin typeface="Arial"/>
              <a:cs typeface="Arial"/>
            </a:endParaRPr>
          </a:p>
          <a:p>
            <a:pPr marL="698500" marR="12382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Investigated correlations between variables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through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joins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aggregations.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spc="-55" dirty="0">
                <a:solidFill>
                  <a:srgbClr val="006EC0"/>
                </a:solidFill>
                <a:latin typeface="Arial"/>
                <a:cs typeface="Arial"/>
              </a:rPr>
              <a:t>T</a:t>
            </a:r>
            <a:r>
              <a:rPr sz="1500" b="1" spc="-25" dirty="0">
                <a:solidFill>
                  <a:srgbClr val="006EC0"/>
                </a:solidFill>
                <a:latin typeface="Arial"/>
                <a:cs typeface="Arial"/>
              </a:rPr>
              <a:t>re</a:t>
            </a:r>
            <a:r>
              <a:rPr sz="1500" b="1" spc="-30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r>
              <a:rPr sz="1500" b="1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1500" b="1" spc="-30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698500" marR="13906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Examined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temporal trends using SQL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date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functions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time-series</a:t>
            </a:r>
            <a:r>
              <a:rPr sz="13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analysis.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Outlier</a:t>
            </a:r>
            <a:r>
              <a:rPr sz="1500" b="1" spc="-9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Detection: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Identified</a:t>
            </a:r>
            <a:r>
              <a:rPr sz="1300" spc="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outliers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using 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queries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visualizations.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5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Quality</a:t>
            </a:r>
            <a:r>
              <a:rPr sz="1500" b="1" spc="-9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Assessment:</a:t>
            </a:r>
            <a:endParaRPr sz="1500">
              <a:latin typeface="Arial"/>
              <a:cs typeface="Arial"/>
            </a:endParaRPr>
          </a:p>
          <a:p>
            <a:pPr marL="698500" marR="12382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Assessed data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completeness,</a:t>
            </a:r>
            <a:r>
              <a:rPr sz="13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accuracy,</a:t>
            </a:r>
            <a:r>
              <a:rPr sz="13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consistency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throug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SQ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3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alidatio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2090</Words>
  <Application>Microsoft Office PowerPoint</Application>
  <PresentationFormat>Widescreen</PresentationFormat>
  <Paragraphs>349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Courier New</vt:lpstr>
      <vt:lpstr>Lucida Console</vt:lpstr>
      <vt:lpstr>Times New Roman</vt:lpstr>
      <vt:lpstr>Wingdings</vt:lpstr>
      <vt:lpstr>Office Theme</vt:lpstr>
      <vt:lpstr>Data Science  Capstone  Project</vt:lpstr>
      <vt:lpstr>OUTLINE</vt:lpstr>
      <vt:lpstr>EXECUTIVE</vt:lpstr>
      <vt:lpstr>INTRODUCTION</vt:lpstr>
      <vt:lpstr>METHODOLOGY</vt:lpstr>
      <vt:lpstr>RESULTS</vt:lpstr>
      <vt:lpstr>Cast dictionary to  DataFrame</vt:lpstr>
      <vt:lpstr>PowerPoint Presentation</vt:lpstr>
      <vt:lpstr>COMPLETE THE EDA</vt:lpstr>
      <vt:lpstr>COMPLETE THE EDA WITH VISUALIZATION</vt:lpstr>
      <vt:lpstr>INTERACTIVE VISUAL ANALYTICS WITH FOLIUM</vt:lpstr>
      <vt:lpstr>BUILD AN INTERACTIVE DASHBOARD WITH PLOTY DASH</vt:lpstr>
      <vt:lpstr>THE MACHINE LEARNING PREDICTION LAB</vt:lpstr>
      <vt:lpstr>PROGRAMMING</vt:lpstr>
      <vt:lpstr>PROGRAMMING LANGUAGE TRENDS</vt:lpstr>
      <vt:lpstr>DATABASE TRENDS</vt:lpstr>
      <vt:lpstr>DATABASE TRENDS FINDINGS &amp;  IMPLICATIONS  </vt:lpstr>
      <vt:lpstr>DASHBOARD</vt:lpstr>
      <vt:lpstr>OVERALL FINDINGS &amp; IMPLICATIONS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Hord;Sandeep Mopidevi</dc:creator>
  <cp:lastModifiedBy>Harshavardhan Mothukuri</cp:lastModifiedBy>
  <cp:revision>13</cp:revision>
  <dcterms:created xsi:type="dcterms:W3CDTF">2024-05-13T14:26:37Z</dcterms:created>
  <dcterms:modified xsi:type="dcterms:W3CDTF">2024-05-22T06:29:14Z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2024-05-13T00:00:00Z</vt:filetime>
  </property>
</Properties>
</file>