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9/28/2023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1FE5-9750-9648-B68C-9EB101E25A67}"/>
              </a:ext>
            </a:extLst>
          </p:cNvPr>
          <p:cNvSpPr>
            <a:spLocks noGrp="1"/>
          </p:cNvSpPr>
          <p:nvPr>
            <p:ph type="ctrTitle"/>
          </p:nvPr>
        </p:nvSpPr>
        <p:spPr/>
        <p:txBody>
          <a:bodyPr/>
          <a:lstStyle/>
          <a:p>
            <a:r>
              <a:rPr lang="en-GB" b="1" i="1"/>
              <a:t>FLOOD MONITORING AND EARLY WARNING</a:t>
            </a:r>
            <a:r>
              <a:rPr lang="en-GB"/>
              <a:t> </a:t>
            </a:r>
            <a:endParaRPr lang="en-US"/>
          </a:p>
        </p:txBody>
      </p:sp>
      <p:sp>
        <p:nvSpPr>
          <p:cNvPr id="3" name="Subtitle 2">
            <a:extLst>
              <a:ext uri="{FF2B5EF4-FFF2-40B4-BE49-F238E27FC236}">
                <a16:creationId xmlns:a16="http://schemas.microsoft.com/office/drawing/2014/main" id="{2F192D81-7CA0-EF49-A9B5-CC88F5657F1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313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8A37-61AF-F142-860E-5F724E23B45D}"/>
              </a:ext>
            </a:extLst>
          </p:cNvPr>
          <p:cNvSpPr>
            <a:spLocks noGrp="1"/>
          </p:cNvSpPr>
          <p:nvPr>
            <p:ph type="title"/>
          </p:nvPr>
        </p:nvSpPr>
        <p:spPr/>
        <p:txBody>
          <a:bodyPr>
            <a:normAutofit/>
          </a:bodyPr>
          <a:lstStyle/>
          <a:p>
            <a:r>
              <a:rPr lang="en-GB" sz="4000" b="1" i="1" u="sng">
                <a:solidFill>
                  <a:schemeClr val="accent1"/>
                </a:solidFill>
              </a:rPr>
              <a:t>AGENDA</a:t>
            </a:r>
            <a:endParaRPr lang="en-US" sz="4000" b="1" i="1" u="sng">
              <a:solidFill>
                <a:schemeClr val="accent1"/>
              </a:solidFill>
            </a:endParaRPr>
          </a:p>
        </p:txBody>
      </p:sp>
      <p:sp>
        <p:nvSpPr>
          <p:cNvPr id="3" name="Picture Placeholder 2">
            <a:extLst>
              <a:ext uri="{FF2B5EF4-FFF2-40B4-BE49-F238E27FC236}">
                <a16:creationId xmlns:a16="http://schemas.microsoft.com/office/drawing/2014/main" id="{BE918275-AB0B-C54E-8FBF-5B74F94EEFB1}"/>
              </a:ext>
            </a:extLst>
          </p:cNvPr>
          <p:cNvSpPr>
            <a:spLocks noGrp="1"/>
          </p:cNvSpPr>
          <p:nvPr>
            <p:ph idx="1"/>
          </p:nvPr>
        </p:nvSpPr>
        <p:spPr/>
        <p:txBody>
          <a:bodyPr>
            <a:normAutofit/>
          </a:bodyPr>
          <a:lstStyle/>
          <a:p>
            <a:r>
              <a:rPr lang="en-GB" sz="2000">
                <a:ea typeface="Cambria" panose="02040503050406030204" pitchFamily="18" charset="0"/>
              </a:rPr>
              <a:t>The objective of this project is to design, develop and build a flood warning system to alert and warn the people and it help in save lives and reduce property damage.</a:t>
            </a:r>
            <a:endParaRPr lang="en-US" sz="2000">
              <a:ea typeface="Cambria" panose="02040503050406030204" pitchFamily="18" charset="0"/>
            </a:endParaRPr>
          </a:p>
        </p:txBody>
      </p:sp>
    </p:spTree>
    <p:extLst>
      <p:ext uri="{BB962C8B-B14F-4D97-AF65-F5344CB8AC3E}">
        <p14:creationId xmlns:p14="http://schemas.microsoft.com/office/powerpoint/2010/main" val="388727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C34B-269E-F841-AB82-3135EA76CE67}"/>
              </a:ext>
            </a:extLst>
          </p:cNvPr>
          <p:cNvSpPr>
            <a:spLocks noGrp="1"/>
          </p:cNvSpPr>
          <p:nvPr>
            <p:ph type="title"/>
          </p:nvPr>
        </p:nvSpPr>
        <p:spPr/>
        <p:txBody>
          <a:bodyPr/>
          <a:lstStyle/>
          <a:p>
            <a:pPr marL="571500" indent="-571500">
              <a:buFont typeface="Arial" panose="020B0604020202020204" pitchFamily="34" charset="0"/>
              <a:buChar char="•"/>
            </a:pPr>
            <a:r>
              <a:rPr lang="en-GB" b="1" u="sng">
                <a:solidFill>
                  <a:schemeClr val="accent1"/>
                </a:solidFill>
              </a:rPr>
              <a:t>PROBLEM STATEMENT </a:t>
            </a:r>
            <a:endParaRPr lang="en-US" b="1" u="sng">
              <a:solidFill>
                <a:schemeClr val="accent1"/>
              </a:solidFill>
            </a:endParaRPr>
          </a:p>
        </p:txBody>
      </p:sp>
      <p:pic>
        <p:nvPicPr>
          <p:cNvPr id="5" name="Picture 5">
            <a:extLst>
              <a:ext uri="{FF2B5EF4-FFF2-40B4-BE49-F238E27FC236}">
                <a16:creationId xmlns:a16="http://schemas.microsoft.com/office/drawing/2014/main" id="{AB7B9472-CB02-BF46-842E-045126C4820E}"/>
              </a:ext>
            </a:extLst>
          </p:cNvPr>
          <p:cNvPicPr>
            <a:picLocks noGrp="1" noChangeAspect="1"/>
          </p:cNvPicPr>
          <p:nvPr>
            <p:ph type="pic" idx="1"/>
          </p:nvPr>
        </p:nvPicPr>
        <p:blipFill rotWithShape="1">
          <a:blip r:embed="rId2"/>
          <a:srcRect l="29814" r="29814"/>
          <a:stretch/>
        </p:blipFill>
        <p:spPr>
          <a:xfrm>
            <a:off x="7536252" y="2025598"/>
            <a:ext cx="2613439" cy="3641798"/>
          </a:xfrm>
        </p:spPr>
      </p:pic>
      <p:sp>
        <p:nvSpPr>
          <p:cNvPr id="3" name="Content Placeholder 2">
            <a:extLst>
              <a:ext uri="{FF2B5EF4-FFF2-40B4-BE49-F238E27FC236}">
                <a16:creationId xmlns:a16="http://schemas.microsoft.com/office/drawing/2014/main" id="{05B70B75-0C81-474C-90F7-BC1A0582E0B4}"/>
              </a:ext>
            </a:extLst>
          </p:cNvPr>
          <p:cNvSpPr>
            <a:spLocks noGrp="1"/>
          </p:cNvSpPr>
          <p:nvPr>
            <p:ph type="body" sz="half" idx="2"/>
          </p:nvPr>
        </p:nvSpPr>
        <p:spPr/>
        <p:txBody>
          <a:bodyPr anchor="t">
            <a:normAutofit fontScale="25000" lnSpcReduction="20000"/>
          </a:bodyPr>
          <a:lstStyle/>
          <a:p>
            <a:pPr marL="0" indent="0">
              <a:buNone/>
            </a:pPr>
            <a:r>
              <a:rPr lang="en-GB" sz="7200"/>
              <a:t>Effective flood management is crucial for safeguarding lives, property, and the environment in flood-prone areas. However, there are numerous challenges </a:t>
            </a:r>
            <a:r>
              <a:rPr lang="en-GB" sz="7200" b="1"/>
              <a:t>associated</a:t>
            </a:r>
            <a:r>
              <a:rPr lang="en-GB" sz="7200"/>
              <a:t> with flood management that require attention</a:t>
            </a:r>
          </a:p>
          <a:p>
            <a:pPr marL="285750" indent="-285750" algn="ctr">
              <a:buFont typeface="Arial" panose="020B0604020202020204" pitchFamily="34" charset="0"/>
              <a:buChar char="•"/>
            </a:pPr>
            <a:r>
              <a:rPr lang="en-GB" sz="7200"/>
              <a:t>Predictive Accuracy</a:t>
            </a:r>
          </a:p>
          <a:p>
            <a:pPr marL="285750" indent="-285750" algn="ctr">
              <a:buFont typeface="Arial" panose="020B0604020202020204" pitchFamily="34" charset="0"/>
              <a:buChar char="•"/>
            </a:pPr>
            <a:r>
              <a:rPr lang="en-GB" sz="7200"/>
              <a:t>Environmental Impact</a:t>
            </a:r>
          </a:p>
          <a:p>
            <a:pPr marL="285750" indent="-285750" algn="ctr">
              <a:buFont typeface="Arial" panose="020B0604020202020204" pitchFamily="34" charset="0"/>
              <a:buChar char="•"/>
            </a:pPr>
            <a:r>
              <a:rPr lang="en-GB" sz="7200"/>
              <a:t>Policy and Governance</a:t>
            </a:r>
          </a:p>
          <a:p>
            <a:pPr algn="just"/>
            <a:r>
              <a:rPr lang="en-GB" sz="7200"/>
              <a:t>Solving these challenges requires interdisciplinary efforts involving meteorologists, hydrologists, engineers, policymakers, and communities to create a comprehensive flood management strategy that minimizes risks and ensures the safety and well-being of affected populations.</a:t>
            </a:r>
          </a:p>
          <a:p>
            <a:pPr algn="ctr"/>
            <a:endParaRPr lang="en-GB"/>
          </a:p>
          <a:p>
            <a:pPr marL="285750" indent="-285750" algn="ctr">
              <a:buFont typeface="Arial" panose="020B0604020202020204" pitchFamily="34" charset="0"/>
              <a:buChar char="•"/>
            </a:pPr>
            <a:endParaRPr lang="en-GB"/>
          </a:p>
          <a:p>
            <a:pPr marL="285750" indent="-285750" algn="ctr">
              <a:buFont typeface="Arial" panose="020B0604020202020204" pitchFamily="34" charset="0"/>
              <a:buChar char="•"/>
            </a:pPr>
            <a:endParaRPr lang="en-US"/>
          </a:p>
        </p:txBody>
      </p:sp>
    </p:spTree>
    <p:extLst>
      <p:ext uri="{BB962C8B-B14F-4D97-AF65-F5344CB8AC3E}">
        <p14:creationId xmlns:p14="http://schemas.microsoft.com/office/powerpoint/2010/main" val="224308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43543-B298-0944-9632-AAE0029A94BE}"/>
              </a:ext>
            </a:extLst>
          </p:cNvPr>
          <p:cNvSpPr>
            <a:spLocks noGrp="1"/>
          </p:cNvSpPr>
          <p:nvPr>
            <p:ph type="title"/>
          </p:nvPr>
        </p:nvSpPr>
        <p:spPr>
          <a:xfrm>
            <a:off x="722912" y="1135605"/>
            <a:ext cx="10131425" cy="1456267"/>
          </a:xfrm>
        </p:spPr>
        <p:txBody>
          <a:bodyPr/>
          <a:lstStyle/>
          <a:p>
            <a:r>
              <a:rPr lang="en-GB" b="1" i="1" u="sng">
                <a:solidFill>
                  <a:schemeClr val="bg2">
                    <a:lumMod val="60000"/>
                    <a:lumOff val="40000"/>
                  </a:schemeClr>
                </a:solidFill>
              </a:rPr>
              <a:t>Flood monitoring </a:t>
            </a:r>
            <a:endParaRPr lang="en-US" b="1" i="1" u="sng">
              <a:solidFill>
                <a:schemeClr val="accent1"/>
              </a:solidFill>
            </a:endParaRPr>
          </a:p>
        </p:txBody>
      </p:sp>
      <p:sp>
        <p:nvSpPr>
          <p:cNvPr id="3" name="Content Placeholder 2">
            <a:extLst>
              <a:ext uri="{FF2B5EF4-FFF2-40B4-BE49-F238E27FC236}">
                <a16:creationId xmlns:a16="http://schemas.microsoft.com/office/drawing/2014/main" id="{E1DE31A6-A49D-E248-A2C7-99DEDBF0F448}"/>
              </a:ext>
            </a:extLst>
          </p:cNvPr>
          <p:cNvSpPr>
            <a:spLocks noGrp="1"/>
          </p:cNvSpPr>
          <p:nvPr>
            <p:ph idx="1"/>
          </p:nvPr>
        </p:nvSpPr>
        <p:spPr>
          <a:xfrm>
            <a:off x="435306" y="1135605"/>
            <a:ext cx="10131425" cy="3649133"/>
          </a:xfrm>
        </p:spPr>
        <p:txBody>
          <a:bodyPr/>
          <a:lstStyle/>
          <a:p>
            <a:r>
              <a:rPr lang="en-GB"/>
              <a:t>A flood monitoring system is used to monitor a rise in water levels.The system comprises sensors that are deployed in cities or any areas of interest.The sensors can be connected to either the main electricity or can be solar-powered.These sensors are deployed on bridges,wells,lakes or beaches to measure water levels in real-time and continuously send data remotely to the centralized data system management via different networks such as GSM, mobile cell networks or Wi-Fi.</a:t>
            </a:r>
            <a:endParaRPr lang="en-US"/>
          </a:p>
        </p:txBody>
      </p:sp>
      <p:pic>
        <p:nvPicPr>
          <p:cNvPr id="10" name="Picture 10">
            <a:extLst>
              <a:ext uri="{FF2B5EF4-FFF2-40B4-BE49-F238E27FC236}">
                <a16:creationId xmlns:a16="http://schemas.microsoft.com/office/drawing/2014/main" id="{99C63F82-3AB5-7849-91BC-1DEFAEA3C37A}"/>
              </a:ext>
            </a:extLst>
          </p:cNvPr>
          <p:cNvPicPr>
            <a:picLocks noChangeAspect="1"/>
          </p:cNvPicPr>
          <p:nvPr/>
        </p:nvPicPr>
        <p:blipFill>
          <a:blip r:embed="rId2"/>
          <a:stretch>
            <a:fillRect/>
          </a:stretch>
        </p:blipFill>
        <p:spPr>
          <a:xfrm>
            <a:off x="7143748" y="4055173"/>
            <a:ext cx="4168105" cy="2210302"/>
          </a:xfrm>
          <a:prstGeom prst="rect">
            <a:avLst/>
          </a:prstGeom>
        </p:spPr>
      </p:pic>
    </p:spTree>
    <p:extLst>
      <p:ext uri="{BB962C8B-B14F-4D97-AF65-F5344CB8AC3E}">
        <p14:creationId xmlns:p14="http://schemas.microsoft.com/office/powerpoint/2010/main" val="277984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B155-EFF0-C043-B0E3-D07504A30031}"/>
              </a:ext>
            </a:extLst>
          </p:cNvPr>
          <p:cNvSpPr>
            <a:spLocks noGrp="1"/>
          </p:cNvSpPr>
          <p:nvPr>
            <p:ph type="title"/>
          </p:nvPr>
        </p:nvSpPr>
        <p:spPr/>
        <p:txBody>
          <a:bodyPr/>
          <a:lstStyle/>
          <a:p>
            <a:r>
              <a:rPr lang="en-GB" b="1" i="1" u="sng">
                <a:solidFill>
                  <a:schemeClr val="accent1"/>
                </a:solidFill>
              </a:rPr>
              <a:t>Early warning system </a:t>
            </a:r>
            <a:endParaRPr lang="en-US" b="1" i="1" u="sng">
              <a:solidFill>
                <a:schemeClr val="accent1"/>
              </a:solidFill>
            </a:endParaRPr>
          </a:p>
        </p:txBody>
      </p:sp>
      <p:sp>
        <p:nvSpPr>
          <p:cNvPr id="3" name="Content Placeholder 2">
            <a:extLst>
              <a:ext uri="{FF2B5EF4-FFF2-40B4-BE49-F238E27FC236}">
                <a16:creationId xmlns:a16="http://schemas.microsoft.com/office/drawing/2014/main" id="{C8EA98FA-0EDE-E94E-BB7B-22B6353B3C9B}"/>
              </a:ext>
            </a:extLst>
          </p:cNvPr>
          <p:cNvSpPr>
            <a:spLocks noGrp="1"/>
          </p:cNvSpPr>
          <p:nvPr>
            <p:ph idx="1"/>
          </p:nvPr>
        </p:nvSpPr>
        <p:spPr>
          <a:xfrm>
            <a:off x="444582" y="1143001"/>
            <a:ext cx="10131425" cy="3649133"/>
          </a:xfrm>
        </p:spPr>
        <p:txBody>
          <a:bodyPr/>
          <a:lstStyle/>
          <a:p>
            <a:r>
              <a:rPr lang="en-GB"/>
              <a:t>Flood early warning system (FLEWS) is a system by which flood induced hazards can be minimised and prevented.The system should provide timely and accurate warnings to residents and authorities before a flood event occurs. This involves establishing threshold levels for different parameters and triggering warnings when threshold are exceeded.</a:t>
            </a:r>
            <a:endParaRPr lang="en-US"/>
          </a:p>
        </p:txBody>
      </p:sp>
      <p:pic>
        <p:nvPicPr>
          <p:cNvPr id="4" name="Picture 4">
            <a:extLst>
              <a:ext uri="{FF2B5EF4-FFF2-40B4-BE49-F238E27FC236}">
                <a16:creationId xmlns:a16="http://schemas.microsoft.com/office/drawing/2014/main" id="{3B12C649-E278-FF44-8A1C-F321E1119B64}"/>
              </a:ext>
            </a:extLst>
          </p:cNvPr>
          <p:cNvPicPr>
            <a:picLocks noChangeAspect="1"/>
          </p:cNvPicPr>
          <p:nvPr/>
        </p:nvPicPr>
        <p:blipFill>
          <a:blip r:embed="rId2"/>
          <a:stretch>
            <a:fillRect/>
          </a:stretch>
        </p:blipFill>
        <p:spPr>
          <a:xfrm>
            <a:off x="6928829" y="3952256"/>
            <a:ext cx="4181528" cy="2163244"/>
          </a:xfrm>
          <a:prstGeom prst="rect">
            <a:avLst/>
          </a:prstGeom>
        </p:spPr>
      </p:pic>
    </p:spTree>
    <p:extLst>
      <p:ext uri="{BB962C8B-B14F-4D97-AF65-F5344CB8AC3E}">
        <p14:creationId xmlns:p14="http://schemas.microsoft.com/office/powerpoint/2010/main" val="2580562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28CB-7510-2947-8B93-C54E3968A0FC}"/>
              </a:ext>
            </a:extLst>
          </p:cNvPr>
          <p:cNvSpPr>
            <a:spLocks noGrp="1"/>
          </p:cNvSpPr>
          <p:nvPr>
            <p:ph type="title"/>
          </p:nvPr>
        </p:nvSpPr>
        <p:spPr/>
        <p:txBody>
          <a:bodyPr/>
          <a:lstStyle/>
          <a:p>
            <a:r>
              <a:rPr lang="en-GB" b="1" i="1" u="sng">
                <a:solidFill>
                  <a:schemeClr val="bg2">
                    <a:lumMod val="60000"/>
                    <a:lumOff val="40000"/>
                  </a:schemeClr>
                </a:solidFill>
              </a:rPr>
              <a:t>METHODOLOGY </a:t>
            </a:r>
            <a:endParaRPr lang="en-US" b="1" i="1" u="sng">
              <a:solidFill>
                <a:schemeClr val="bg2">
                  <a:lumMod val="60000"/>
                  <a:lumOff val="40000"/>
                </a:schemeClr>
              </a:solidFill>
            </a:endParaRPr>
          </a:p>
        </p:txBody>
      </p:sp>
      <p:pic>
        <p:nvPicPr>
          <p:cNvPr id="4" name="Picture 4">
            <a:extLst>
              <a:ext uri="{FF2B5EF4-FFF2-40B4-BE49-F238E27FC236}">
                <a16:creationId xmlns:a16="http://schemas.microsoft.com/office/drawing/2014/main" id="{03FDC7D9-7BBA-3A46-B6D4-B3F5141BF2CE}"/>
              </a:ext>
            </a:extLst>
          </p:cNvPr>
          <p:cNvPicPr>
            <a:picLocks noGrp="1" noChangeAspect="1"/>
          </p:cNvPicPr>
          <p:nvPr>
            <p:ph sz="half" idx="1"/>
          </p:nvPr>
        </p:nvPicPr>
        <p:blipFill>
          <a:blip r:embed="rId2"/>
          <a:stretch>
            <a:fillRect/>
          </a:stretch>
        </p:blipFill>
        <p:spPr>
          <a:xfrm>
            <a:off x="1448093" y="2141538"/>
            <a:ext cx="3471276" cy="3649662"/>
          </a:xfrm>
        </p:spPr>
      </p:pic>
      <p:sp>
        <p:nvSpPr>
          <p:cNvPr id="7" name="Content Placeholder 6">
            <a:extLst>
              <a:ext uri="{FF2B5EF4-FFF2-40B4-BE49-F238E27FC236}">
                <a16:creationId xmlns:a16="http://schemas.microsoft.com/office/drawing/2014/main" id="{FB30BC2C-28CC-4E40-BF53-52D3E1606624}"/>
              </a:ext>
            </a:extLst>
          </p:cNvPr>
          <p:cNvSpPr>
            <a:spLocks noGrp="1"/>
          </p:cNvSpPr>
          <p:nvPr>
            <p:ph sz="half" idx="2"/>
          </p:nvPr>
        </p:nvSpPr>
        <p:spPr>
          <a:xfrm>
            <a:off x="5900552" y="2065867"/>
            <a:ext cx="4916674" cy="3649133"/>
          </a:xfrm>
        </p:spPr>
        <p:txBody>
          <a:bodyPr/>
          <a:lstStyle/>
          <a:p>
            <a:pPr marL="0" indent="0">
              <a:buNone/>
            </a:pPr>
            <a:r>
              <a:rPr lang="en-GB" b="1" u="sng"/>
              <a:t>The methodology of flood monitoring involves :</a:t>
            </a:r>
          </a:p>
          <a:p>
            <a:r>
              <a:rPr lang="en-GB"/>
              <a:t>Flood plan</a:t>
            </a:r>
          </a:p>
          <a:p>
            <a:r>
              <a:rPr lang="en-GB"/>
              <a:t>Incentives and rehabilitation</a:t>
            </a:r>
          </a:p>
          <a:p>
            <a:r>
              <a:rPr lang="en-GB"/>
              <a:t>Flood forecast</a:t>
            </a:r>
          </a:p>
          <a:p>
            <a:r>
              <a:rPr lang="en-GB"/>
              <a:t>Vulnerability assessment</a:t>
            </a:r>
          </a:p>
          <a:p>
            <a:r>
              <a:rPr lang="en-GB"/>
              <a:t>Flood risk mapping</a:t>
            </a:r>
          </a:p>
          <a:p>
            <a:r>
              <a:rPr lang="en-GB"/>
              <a:t>Reducing flood level </a:t>
            </a:r>
            <a:endParaRPr lang="en-US"/>
          </a:p>
        </p:txBody>
      </p:sp>
    </p:spTree>
    <p:extLst>
      <p:ext uri="{BB962C8B-B14F-4D97-AF65-F5344CB8AC3E}">
        <p14:creationId xmlns:p14="http://schemas.microsoft.com/office/powerpoint/2010/main" val="65881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E4B6-2110-EA4C-8D82-9C8C20F5F2E9}"/>
              </a:ext>
            </a:extLst>
          </p:cNvPr>
          <p:cNvSpPr>
            <a:spLocks noGrp="1"/>
          </p:cNvSpPr>
          <p:nvPr>
            <p:ph type="title"/>
          </p:nvPr>
        </p:nvSpPr>
        <p:spPr/>
        <p:txBody>
          <a:bodyPr/>
          <a:lstStyle/>
          <a:p>
            <a:r>
              <a:rPr lang="en-GB" b="1" i="1" u="sng">
                <a:solidFill>
                  <a:schemeClr val="accent1"/>
                </a:solidFill>
              </a:rPr>
              <a:t>Problem solution </a:t>
            </a:r>
            <a:endParaRPr lang="en-US" b="1" i="1" u="sng">
              <a:solidFill>
                <a:schemeClr val="accent1"/>
              </a:solidFill>
            </a:endParaRPr>
          </a:p>
        </p:txBody>
      </p:sp>
      <p:sp>
        <p:nvSpPr>
          <p:cNvPr id="3" name="Content Placeholder 2">
            <a:extLst>
              <a:ext uri="{FF2B5EF4-FFF2-40B4-BE49-F238E27FC236}">
                <a16:creationId xmlns:a16="http://schemas.microsoft.com/office/drawing/2014/main" id="{570B7500-841F-CB44-ACE7-84342EF38E2C}"/>
              </a:ext>
            </a:extLst>
          </p:cNvPr>
          <p:cNvSpPr>
            <a:spLocks noGrp="1"/>
          </p:cNvSpPr>
          <p:nvPr>
            <p:ph idx="1"/>
          </p:nvPr>
        </p:nvSpPr>
        <p:spPr/>
        <p:txBody>
          <a:bodyPr/>
          <a:lstStyle/>
          <a:p>
            <a:r>
              <a:rPr lang="en-GB" b="1">
                <a:solidFill>
                  <a:schemeClr val="tx2"/>
                </a:solidFill>
              </a:rPr>
              <a:t>Hardware and Technology</a:t>
            </a:r>
            <a:r>
              <a:rPr lang="en-GB"/>
              <a:t> : Invest in advanced technology such as weather radar, remote sensing, and early warning systems. Ensure proper maintenance of hardware components.</a:t>
            </a:r>
          </a:p>
          <a:p>
            <a:r>
              <a:rPr lang="en-GB" b="1">
                <a:solidFill>
                  <a:schemeClr val="tx2"/>
                </a:solidFill>
              </a:rPr>
              <a:t>Data Integration</a:t>
            </a:r>
            <a:r>
              <a:rPr lang="en-GB"/>
              <a:t>:Invest in integrated data platforms and Geographic Information Systems (GIS) for better data management and sharing among agencies.</a:t>
            </a:r>
            <a:endParaRPr lang="en-US"/>
          </a:p>
        </p:txBody>
      </p:sp>
    </p:spTree>
    <p:extLst>
      <p:ext uri="{BB962C8B-B14F-4D97-AF65-F5344CB8AC3E}">
        <p14:creationId xmlns:p14="http://schemas.microsoft.com/office/powerpoint/2010/main" val="3277332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D785-2DA4-614A-9FF1-CEF2D9C3BFF9}"/>
              </a:ext>
            </a:extLst>
          </p:cNvPr>
          <p:cNvSpPr>
            <a:spLocks noGrp="1"/>
          </p:cNvSpPr>
          <p:nvPr>
            <p:ph type="title"/>
          </p:nvPr>
        </p:nvSpPr>
        <p:spPr/>
        <p:txBody>
          <a:bodyPr/>
          <a:lstStyle/>
          <a:p>
            <a:r>
              <a:rPr lang="en-GB" b="1" i="1" u="sng">
                <a:solidFill>
                  <a:schemeClr val="bg2">
                    <a:lumMod val="60000"/>
                    <a:lumOff val="40000"/>
                  </a:schemeClr>
                </a:solidFill>
              </a:rPr>
              <a:t>Conclusion </a:t>
            </a:r>
            <a:endParaRPr lang="en-US" b="1" i="1" u="sng">
              <a:solidFill>
                <a:schemeClr val="bg2">
                  <a:lumMod val="60000"/>
                  <a:lumOff val="40000"/>
                </a:schemeClr>
              </a:solidFill>
            </a:endParaRPr>
          </a:p>
        </p:txBody>
      </p:sp>
      <p:sp>
        <p:nvSpPr>
          <p:cNvPr id="3" name="Content Placeholder 2">
            <a:extLst>
              <a:ext uri="{FF2B5EF4-FFF2-40B4-BE49-F238E27FC236}">
                <a16:creationId xmlns:a16="http://schemas.microsoft.com/office/drawing/2014/main" id="{21319C8B-4F66-2449-B557-95625B08C5CA}"/>
              </a:ext>
            </a:extLst>
          </p:cNvPr>
          <p:cNvSpPr>
            <a:spLocks noGrp="1"/>
          </p:cNvSpPr>
          <p:nvPr>
            <p:ph idx="1"/>
          </p:nvPr>
        </p:nvSpPr>
        <p:spPr/>
        <p:txBody>
          <a:bodyPr/>
          <a:lstStyle/>
          <a:p>
            <a:r>
              <a:rPr lang="en-GB"/>
              <a:t>In conclusion, flood management is a critical endeavor that encompasses a wide range of strategies and actions aimed at reducing the risks and impacts of flooding on communities, infrastructure, and the environment. Effectively managing floods requires a holistic approach that combines predictive accuracy, infrastructure resilience, community preparedness, and environmental protection. It also involves the use of advanced technology, data integration, and strong governance.</a:t>
            </a:r>
            <a:br>
              <a:rPr lang="en-GB"/>
            </a:br>
            <a:br>
              <a:rPr lang="en-GB"/>
            </a:br>
            <a:r>
              <a:rPr lang="en-GB"/>
              <a:t>As the world faces increasing challenges due to climate change and urbanization, flood management becomes even more essential. Adaptation to changing climate patterns, sustainable land use practices, and international cooperation are key aspects of modern flood management strategies.</a:t>
            </a:r>
            <a:endParaRPr lang="en-US"/>
          </a:p>
        </p:txBody>
      </p:sp>
    </p:spTree>
    <p:extLst>
      <p:ext uri="{BB962C8B-B14F-4D97-AF65-F5344CB8AC3E}">
        <p14:creationId xmlns:p14="http://schemas.microsoft.com/office/powerpoint/2010/main" val="3374677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012E11-29A9-C044-9285-05CBA71D7436}"/>
              </a:ext>
            </a:extLst>
          </p:cNvPr>
          <p:cNvSpPr>
            <a:spLocks noGrp="1"/>
          </p:cNvSpPr>
          <p:nvPr>
            <p:ph type="title"/>
          </p:nvPr>
        </p:nvSpPr>
        <p:spPr>
          <a:xfrm>
            <a:off x="2949534" y="2335233"/>
            <a:ext cx="10131425" cy="1456267"/>
          </a:xfrm>
        </p:spPr>
        <p:txBody>
          <a:bodyPr>
            <a:normAutofit/>
          </a:bodyPr>
          <a:lstStyle/>
          <a:p>
            <a:r>
              <a:rPr lang="en-GB" sz="7200" b="1" i="1">
                <a:latin typeface="Cambria" panose="02040503050406030204" pitchFamily="18" charset="0"/>
                <a:ea typeface="Cambria" panose="02040503050406030204" pitchFamily="18" charset="0"/>
              </a:rPr>
              <a:t>Thank you </a:t>
            </a:r>
            <a:endParaRPr lang="en-US" sz="7200" b="1" i="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15852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Celestial</vt:lpstr>
      <vt:lpstr>FLOOD MONITORING AND EARLY WARNING </vt:lpstr>
      <vt:lpstr>AGENDA</vt:lpstr>
      <vt:lpstr>PROBLEM STATEMENT </vt:lpstr>
      <vt:lpstr>Flood monitoring </vt:lpstr>
      <vt:lpstr>Early warning system </vt:lpstr>
      <vt:lpstr>METHODOLOGY </vt:lpstr>
      <vt:lpstr>Problem solution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AND EARLY WARNING </dc:title>
  <dc:creator>Unknown User</dc:creator>
  <cp:lastModifiedBy>Unknown User</cp:lastModifiedBy>
  <cp:revision>3</cp:revision>
  <dcterms:created xsi:type="dcterms:W3CDTF">2023-09-28T09:57:39Z</dcterms:created>
  <dcterms:modified xsi:type="dcterms:W3CDTF">2023-09-28T13:54:42Z</dcterms:modified>
</cp:coreProperties>
</file>