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nknown Us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10/11/2023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8.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49CA3-2395-3744-8B6E-365E7EF17416}"/>
              </a:ext>
            </a:extLst>
          </p:cNvPr>
          <p:cNvSpPr>
            <a:spLocks noGrp="1"/>
          </p:cNvSpPr>
          <p:nvPr>
            <p:ph type="ctrTitle"/>
          </p:nvPr>
        </p:nvSpPr>
        <p:spPr/>
        <p:txBody>
          <a:bodyPr>
            <a:normAutofit fontScale="90000"/>
          </a:bodyPr>
          <a:lstStyle/>
          <a:p>
            <a:r>
              <a:rPr lang="en-GB" sz="6000" b="1" i="1" u="sng">
                <a:solidFill>
                  <a:srgbClr val="002060"/>
                </a:solidFill>
                <a:latin typeface="Amasis MT Pro Medium" panose="02040604050005020304" pitchFamily="18" charset="0"/>
                <a:ea typeface="Bahnschrift SemiBold Condensed" panose="02000000000000000000" pitchFamily="2" charset="0"/>
              </a:rPr>
              <a:t>Flood MONITORING AND EARLY WARNING SYSTEM</a:t>
            </a:r>
            <a:r>
              <a:rPr lang="en-GB" sz="5400" b="1" i="1" u="sng">
                <a:solidFill>
                  <a:srgbClr val="002060"/>
                </a:solidFill>
              </a:rPr>
              <a:t> </a:t>
            </a:r>
            <a:endParaRPr lang="en-US" sz="5400" b="1" i="1" u="sng">
              <a:solidFill>
                <a:srgbClr val="002060"/>
              </a:solidFill>
            </a:endParaRPr>
          </a:p>
        </p:txBody>
      </p:sp>
      <p:sp>
        <p:nvSpPr>
          <p:cNvPr id="3" name="Subtitle 2">
            <a:extLst>
              <a:ext uri="{FF2B5EF4-FFF2-40B4-BE49-F238E27FC236}">
                <a16:creationId xmlns:a16="http://schemas.microsoft.com/office/drawing/2014/main" id="{7121C2E7-3211-844C-9B5D-DD171B48185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41088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B2720D-45E5-9C4A-BBB5-B127120B6D7A}"/>
              </a:ext>
            </a:extLst>
          </p:cNvPr>
          <p:cNvSpPr>
            <a:spLocks noGrp="1"/>
          </p:cNvSpPr>
          <p:nvPr>
            <p:ph type="title"/>
          </p:nvPr>
        </p:nvSpPr>
        <p:spPr/>
        <p:txBody>
          <a:bodyPr>
            <a:normAutofit/>
          </a:bodyPr>
          <a:lstStyle/>
          <a:p>
            <a:r>
              <a:rPr lang="en-GB" sz="6000" b="1" i="1" u="sng">
                <a:solidFill>
                  <a:srgbClr val="002060"/>
                </a:solidFill>
                <a:latin typeface="Amasis MT Pro Medium" panose="02040604050005020304" pitchFamily="18" charset="0"/>
              </a:rPr>
              <a:t>Thank you </a:t>
            </a:r>
            <a:endParaRPr lang="en-US" sz="6000" b="1" i="1" u="sng">
              <a:solidFill>
                <a:srgbClr val="002060"/>
              </a:solidFill>
              <a:latin typeface="Amasis MT Pro Medium" panose="02040604050005020304" pitchFamily="18" charset="0"/>
            </a:endParaRPr>
          </a:p>
        </p:txBody>
      </p:sp>
      <p:sp>
        <p:nvSpPr>
          <p:cNvPr id="5" name="Text Placeholder 4">
            <a:extLst>
              <a:ext uri="{FF2B5EF4-FFF2-40B4-BE49-F238E27FC236}">
                <a16:creationId xmlns:a16="http://schemas.microsoft.com/office/drawing/2014/main" id="{3EAE90E8-BD76-9B4C-8A7E-4193E8F76DEF}"/>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275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7CAEE-8BBB-7F4C-B842-0CFA79D91353}"/>
              </a:ext>
            </a:extLst>
          </p:cNvPr>
          <p:cNvSpPr>
            <a:spLocks noGrp="1"/>
          </p:cNvSpPr>
          <p:nvPr>
            <p:ph type="title"/>
          </p:nvPr>
        </p:nvSpPr>
        <p:spPr/>
        <p:txBody>
          <a:bodyPr>
            <a:normAutofit/>
          </a:bodyPr>
          <a:lstStyle/>
          <a:p>
            <a:pPr algn="l"/>
            <a:r>
              <a:rPr lang="en-GB" sz="4800" b="1" i="1" u="sng">
                <a:solidFill>
                  <a:srgbClr val="002060"/>
                </a:solidFill>
              </a:rPr>
              <a:t>ABSTRACT</a:t>
            </a:r>
            <a:r>
              <a:rPr lang="en-GB" sz="4800" b="1" i="1" u="sng"/>
              <a:t> </a:t>
            </a:r>
            <a:endParaRPr lang="en-US" sz="4800" b="1" i="1" u="sng"/>
          </a:p>
        </p:txBody>
      </p:sp>
      <p:sp>
        <p:nvSpPr>
          <p:cNvPr id="3" name="Content Placeholder 2">
            <a:extLst>
              <a:ext uri="{FF2B5EF4-FFF2-40B4-BE49-F238E27FC236}">
                <a16:creationId xmlns:a16="http://schemas.microsoft.com/office/drawing/2014/main" id="{C8400242-569D-CD44-AB84-95A5AB4BFCC7}"/>
              </a:ext>
            </a:extLst>
          </p:cNvPr>
          <p:cNvSpPr>
            <a:spLocks noGrp="1"/>
          </p:cNvSpPr>
          <p:nvPr>
            <p:ph sz="quarter" idx="13"/>
          </p:nvPr>
        </p:nvSpPr>
        <p:spPr>
          <a:xfrm>
            <a:off x="895219" y="2367092"/>
            <a:ext cx="10363826" cy="3424107"/>
          </a:xfrm>
        </p:spPr>
        <p:txBody>
          <a:bodyPr/>
          <a:lstStyle/>
          <a:p>
            <a:r>
              <a:rPr lang="en-GB" b="1" i="1">
                <a:solidFill>
                  <a:srgbClr val="333333"/>
                </a:solidFill>
                <a:effectLst/>
                <a:latin typeface="Cambria" panose="02040503050406030204" pitchFamily="18" charset="0"/>
                <a:ea typeface="Cambria" panose="02040503050406030204" pitchFamily="18" charset="0"/>
              </a:rPr>
              <a:t>Flooding is one of the major disasters occurring in various parts of the world.To reduce the effect of the disaster, a flood warning and monitoring are needed to give an early warning to the victims at certain place with high prone to flood. By implementing Internet of Thing technology into the system, it could help the victim to get an accurate status of flood in real-time condition. </a:t>
            </a:r>
            <a:endParaRPr lang="en-US" b="1" i="1">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67695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5CE4B-CFA2-5E4E-87C4-50C310D262F7}"/>
              </a:ext>
            </a:extLst>
          </p:cNvPr>
          <p:cNvSpPr>
            <a:spLocks noGrp="1"/>
          </p:cNvSpPr>
          <p:nvPr>
            <p:ph type="title"/>
          </p:nvPr>
        </p:nvSpPr>
        <p:spPr/>
        <p:txBody>
          <a:bodyPr>
            <a:normAutofit/>
          </a:bodyPr>
          <a:lstStyle/>
          <a:p>
            <a:pPr algn="l"/>
            <a:r>
              <a:rPr lang="en-GB" sz="4800" b="1" i="1" u="sng">
                <a:solidFill>
                  <a:srgbClr val="002060"/>
                </a:solidFill>
              </a:rPr>
              <a:t>Introduction</a:t>
            </a:r>
            <a:endParaRPr lang="en-US" sz="4800" b="1" i="1" u="sng">
              <a:solidFill>
                <a:srgbClr val="002060"/>
              </a:solidFill>
            </a:endParaRPr>
          </a:p>
        </p:txBody>
      </p:sp>
      <p:sp>
        <p:nvSpPr>
          <p:cNvPr id="3" name="Content Placeholder 2">
            <a:extLst>
              <a:ext uri="{FF2B5EF4-FFF2-40B4-BE49-F238E27FC236}">
                <a16:creationId xmlns:a16="http://schemas.microsoft.com/office/drawing/2014/main" id="{B011A31C-56E0-2946-81A1-570A8E9E9E47}"/>
              </a:ext>
            </a:extLst>
          </p:cNvPr>
          <p:cNvSpPr>
            <a:spLocks noGrp="1"/>
          </p:cNvSpPr>
          <p:nvPr>
            <p:ph sz="quarter" idx="13"/>
          </p:nvPr>
        </p:nvSpPr>
        <p:spPr>
          <a:xfrm>
            <a:off x="913774" y="2367092"/>
            <a:ext cx="10363826" cy="3424107"/>
          </a:xfrm>
        </p:spPr>
        <p:txBody>
          <a:bodyPr/>
          <a:lstStyle/>
          <a:p>
            <a:r>
              <a:rPr lang="en-GB" b="1" i="1">
                <a:latin typeface="Cambria" panose="02040503050406030204" pitchFamily="18" charset="0"/>
                <a:ea typeface="Cambria" panose="02040503050406030204" pitchFamily="18" charset="0"/>
              </a:rPr>
              <a:t>The flood warning system utilizes computer technology, database technology, communication technology, and sensor technology. Powered by IoT technology, rainfall and water levels are monitored and floods are predicted. Early warning of impending flooding can save lives and reduce extensive property damage.</a:t>
            </a:r>
            <a:endParaRPr lang="en-US" b="1" i="1">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71558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43C92-D1FA-9F47-AA23-C565AC37F45D}"/>
              </a:ext>
            </a:extLst>
          </p:cNvPr>
          <p:cNvSpPr>
            <a:spLocks noGrp="1"/>
          </p:cNvSpPr>
          <p:nvPr>
            <p:ph type="title"/>
          </p:nvPr>
        </p:nvSpPr>
        <p:spPr/>
        <p:txBody>
          <a:bodyPr>
            <a:normAutofit/>
          </a:bodyPr>
          <a:lstStyle/>
          <a:p>
            <a:pPr algn="l"/>
            <a:r>
              <a:rPr lang="en-GB" sz="4800" b="1" i="1" u="sng">
                <a:solidFill>
                  <a:srgbClr val="002060"/>
                </a:solidFill>
              </a:rPr>
              <a:t>Design</a:t>
            </a:r>
            <a:endParaRPr lang="en-US" sz="4800" b="1" i="1" u="sng">
              <a:solidFill>
                <a:srgbClr val="002060"/>
              </a:solidFill>
            </a:endParaRPr>
          </a:p>
        </p:txBody>
      </p:sp>
      <p:pic>
        <p:nvPicPr>
          <p:cNvPr id="4" name="Picture 4">
            <a:extLst>
              <a:ext uri="{FF2B5EF4-FFF2-40B4-BE49-F238E27FC236}">
                <a16:creationId xmlns:a16="http://schemas.microsoft.com/office/drawing/2014/main" id="{F314C3DD-D9D7-7E49-8C2C-E836744F4904}"/>
              </a:ext>
            </a:extLst>
          </p:cNvPr>
          <p:cNvPicPr>
            <a:picLocks noGrp="1" noChangeAspect="1"/>
          </p:cNvPicPr>
          <p:nvPr>
            <p:ph sz="quarter" idx="13"/>
          </p:nvPr>
        </p:nvPicPr>
        <p:blipFill>
          <a:blip r:embed="rId2"/>
          <a:stretch>
            <a:fillRect/>
          </a:stretch>
        </p:blipFill>
        <p:spPr>
          <a:xfrm>
            <a:off x="2931722" y="1767195"/>
            <a:ext cx="6921086" cy="4024006"/>
          </a:xfrm>
          <a:effectLst>
            <a:reflection blurRad="6350" stA="50000" endA="300" endPos="55500" dist="50800" dir="5400000" sy="-100000" algn="bl" rotWithShape="0"/>
          </a:effectLst>
        </p:spPr>
      </p:pic>
    </p:spTree>
    <p:extLst>
      <p:ext uri="{BB962C8B-B14F-4D97-AF65-F5344CB8AC3E}">
        <p14:creationId xmlns:p14="http://schemas.microsoft.com/office/powerpoint/2010/main" val="3676193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90018-AE07-3B40-96CE-EA537D650530}"/>
              </a:ext>
            </a:extLst>
          </p:cNvPr>
          <p:cNvSpPr>
            <a:spLocks noGrp="1"/>
          </p:cNvSpPr>
          <p:nvPr>
            <p:ph type="title"/>
          </p:nvPr>
        </p:nvSpPr>
        <p:spPr/>
        <p:txBody>
          <a:bodyPr>
            <a:normAutofit/>
          </a:bodyPr>
          <a:lstStyle/>
          <a:p>
            <a:pPr algn="l"/>
            <a:r>
              <a:rPr lang="en-GB" sz="4800" b="1" i="1" u="sng">
                <a:solidFill>
                  <a:srgbClr val="002060"/>
                </a:solidFill>
              </a:rPr>
              <a:t>Hardware components</a:t>
            </a:r>
            <a:endParaRPr lang="en-US" sz="4800" b="1" i="1" u="sng">
              <a:solidFill>
                <a:srgbClr val="002060"/>
              </a:solidFill>
            </a:endParaRPr>
          </a:p>
        </p:txBody>
      </p:sp>
      <p:sp>
        <p:nvSpPr>
          <p:cNvPr id="3" name="Content Placeholder 2">
            <a:extLst>
              <a:ext uri="{FF2B5EF4-FFF2-40B4-BE49-F238E27FC236}">
                <a16:creationId xmlns:a16="http://schemas.microsoft.com/office/drawing/2014/main" id="{94F1BC7C-1E08-5148-89E6-5C0FF51E3E93}"/>
              </a:ext>
            </a:extLst>
          </p:cNvPr>
          <p:cNvSpPr>
            <a:spLocks noGrp="1"/>
          </p:cNvSpPr>
          <p:nvPr>
            <p:ph sz="quarter" idx="13"/>
          </p:nvPr>
        </p:nvSpPr>
        <p:spPr/>
        <p:txBody>
          <a:bodyPr>
            <a:normAutofit fontScale="92500" lnSpcReduction="10000"/>
          </a:bodyPr>
          <a:lstStyle/>
          <a:p>
            <a:r>
              <a:rPr lang="en-GB" sz="3600" b="1" i="1" u="sng"/>
              <a:t>Arduino UNO</a:t>
            </a:r>
          </a:p>
          <a:p>
            <a:pPr marL="914400" lvl="2" indent="0">
              <a:buNone/>
            </a:pPr>
            <a:r>
              <a:rPr lang="en-GB" sz="2600">
                <a:latin typeface="Cambria" panose="02040503050406030204" pitchFamily="18" charset="0"/>
                <a:ea typeface="Cambria" panose="02040503050406030204" pitchFamily="18" charset="0"/>
              </a:rPr>
              <a:t>Arduino UNO is a low-cost, flexible, and easy-to-use programmable open-source microcontroller board that can be integrated into a variety of electronic projects. This board can be interfaced with other Arduino boards, Arduino shields, Raspberry Pi boards and can control relays, LEDs, servos, and motors as an output.</a:t>
            </a:r>
            <a:endParaRPr lang="en-US" sz="2600">
              <a:latin typeface="Cambria" panose="02040503050406030204" pitchFamily="18" charset="0"/>
              <a:ea typeface="Cambria" panose="02040503050406030204" pitchFamily="18" charset="0"/>
            </a:endParaRPr>
          </a:p>
        </p:txBody>
      </p:sp>
      <p:sp>
        <p:nvSpPr>
          <p:cNvPr id="4" name="Text Placeholder 3">
            <a:extLst>
              <a:ext uri="{FF2B5EF4-FFF2-40B4-BE49-F238E27FC236}">
                <a16:creationId xmlns:a16="http://schemas.microsoft.com/office/drawing/2014/main" id="{BD509F32-1A71-9A44-8696-3B137BF4285A}"/>
              </a:ext>
            </a:extLst>
          </p:cNvPr>
          <p:cNvSpPr>
            <a:spLocks noGrp="1"/>
          </p:cNvSpPr>
          <p:nvPr>
            <p:ph type="body" sz="half" idx="2"/>
          </p:nvPr>
        </p:nvSpPr>
        <p:spPr/>
        <p:txBody>
          <a:bodyPr>
            <a:normAutofit/>
          </a:bodyPr>
          <a:lstStyle/>
          <a:p>
            <a:r>
              <a:rPr lang="en-GB" sz="1000"/>
              <a:t>Arduino UNO </a:t>
            </a:r>
            <a:endParaRPr lang="en-US" sz="1000"/>
          </a:p>
        </p:txBody>
      </p:sp>
      <p:pic>
        <p:nvPicPr>
          <p:cNvPr id="5" name="Picture 5">
            <a:extLst>
              <a:ext uri="{FF2B5EF4-FFF2-40B4-BE49-F238E27FC236}">
                <a16:creationId xmlns:a16="http://schemas.microsoft.com/office/drawing/2014/main" id="{BC4F0F5C-6860-7E49-905B-7EAA2A6113BD}"/>
              </a:ext>
            </a:extLst>
          </p:cNvPr>
          <p:cNvPicPr>
            <a:picLocks noChangeAspect="1"/>
          </p:cNvPicPr>
          <p:nvPr/>
        </p:nvPicPr>
        <p:blipFill>
          <a:blip r:embed="rId2"/>
          <a:stretch>
            <a:fillRect/>
          </a:stretch>
        </p:blipFill>
        <p:spPr>
          <a:xfrm>
            <a:off x="1206082" y="3200400"/>
            <a:ext cx="3351072" cy="2023252"/>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090141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3DC25-C462-674E-B1A4-36154360F529}"/>
              </a:ext>
            </a:extLst>
          </p:cNvPr>
          <p:cNvSpPr>
            <a:spLocks noGrp="1"/>
          </p:cNvSpPr>
          <p:nvPr>
            <p:ph type="title"/>
          </p:nvPr>
        </p:nvSpPr>
        <p:spPr/>
        <p:txBody>
          <a:bodyPr>
            <a:normAutofit/>
          </a:bodyPr>
          <a:lstStyle/>
          <a:p>
            <a:pPr algn="l"/>
            <a:r>
              <a:rPr lang="en-GB" sz="4800" b="1" i="1" u="sng">
                <a:solidFill>
                  <a:srgbClr val="002060"/>
                </a:solidFill>
              </a:rPr>
              <a:t>Ultrasonic sensor </a:t>
            </a:r>
            <a:endParaRPr lang="en-US" sz="4800" b="1" i="1" u="sng">
              <a:solidFill>
                <a:srgbClr val="002060"/>
              </a:solidFill>
            </a:endParaRPr>
          </a:p>
        </p:txBody>
      </p:sp>
      <p:sp>
        <p:nvSpPr>
          <p:cNvPr id="3" name="Content Placeholder 2">
            <a:extLst>
              <a:ext uri="{FF2B5EF4-FFF2-40B4-BE49-F238E27FC236}">
                <a16:creationId xmlns:a16="http://schemas.microsoft.com/office/drawing/2014/main" id="{DE578BCB-9689-1242-A68D-B3251F2EE6C7}"/>
              </a:ext>
            </a:extLst>
          </p:cNvPr>
          <p:cNvSpPr>
            <a:spLocks noGrp="1"/>
          </p:cNvSpPr>
          <p:nvPr>
            <p:ph sz="quarter" idx="13"/>
          </p:nvPr>
        </p:nvSpPr>
        <p:spPr/>
        <p:txBody>
          <a:bodyPr/>
          <a:lstStyle/>
          <a:p>
            <a:r>
              <a:rPr lang="en-GB" i="1">
                <a:latin typeface="Cambria" panose="02040503050406030204" pitchFamily="18" charset="0"/>
                <a:ea typeface="Cambria" panose="02040503050406030204" pitchFamily="18" charset="0"/>
              </a:rPr>
              <a:t>Ultrasonic sensor are used  As they utilise high frequency soundwaves  To calculate the distance to a remote object without physically touching it, they can be used to create systems that reliably determine wave height and water levels at much lower installation and maintenance costs.</a:t>
            </a:r>
            <a:endParaRPr lang="en-US" i="1">
              <a:latin typeface="Cambria" panose="02040503050406030204" pitchFamily="18" charset="0"/>
              <a:ea typeface="Cambria" panose="02040503050406030204" pitchFamily="18" charset="0"/>
            </a:endParaRPr>
          </a:p>
        </p:txBody>
      </p:sp>
      <p:pic>
        <p:nvPicPr>
          <p:cNvPr id="6" name="Picture 6">
            <a:extLst>
              <a:ext uri="{FF2B5EF4-FFF2-40B4-BE49-F238E27FC236}">
                <a16:creationId xmlns:a16="http://schemas.microsoft.com/office/drawing/2014/main" id="{B35F4607-DABC-4843-8FE7-125B9C17F562}"/>
              </a:ext>
            </a:extLst>
          </p:cNvPr>
          <p:cNvPicPr>
            <a:picLocks noChangeAspect="1"/>
          </p:cNvPicPr>
          <p:nvPr/>
        </p:nvPicPr>
        <p:blipFill>
          <a:blip r:embed="rId2"/>
          <a:stretch>
            <a:fillRect/>
          </a:stretch>
        </p:blipFill>
        <p:spPr>
          <a:xfrm>
            <a:off x="3414156" y="4079145"/>
            <a:ext cx="4203782" cy="2238888"/>
          </a:xfrm>
          <a:prstGeom prst="rect">
            <a:avLst/>
          </a:prstGeom>
        </p:spPr>
      </p:pic>
    </p:spTree>
    <p:extLst>
      <p:ext uri="{BB962C8B-B14F-4D97-AF65-F5344CB8AC3E}">
        <p14:creationId xmlns:p14="http://schemas.microsoft.com/office/powerpoint/2010/main" val="452748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22809-D3A3-E84D-89BE-23DB88BF5F6B}"/>
              </a:ext>
            </a:extLst>
          </p:cNvPr>
          <p:cNvSpPr>
            <a:spLocks noGrp="1"/>
          </p:cNvSpPr>
          <p:nvPr>
            <p:ph type="title"/>
          </p:nvPr>
        </p:nvSpPr>
        <p:spPr/>
        <p:txBody>
          <a:bodyPr>
            <a:normAutofit/>
          </a:bodyPr>
          <a:lstStyle/>
          <a:p>
            <a:pPr algn="l"/>
            <a:r>
              <a:rPr lang="en-GB" sz="4800" b="1" i="1" u="sng">
                <a:solidFill>
                  <a:srgbClr val="002060"/>
                </a:solidFill>
              </a:rPr>
              <a:t>Gsm</a:t>
            </a:r>
            <a:endParaRPr lang="en-US" sz="4800" b="1" i="1" u="sng">
              <a:solidFill>
                <a:srgbClr val="002060"/>
              </a:solidFill>
            </a:endParaRPr>
          </a:p>
        </p:txBody>
      </p:sp>
      <p:sp>
        <p:nvSpPr>
          <p:cNvPr id="3" name="Content Placeholder 2">
            <a:extLst>
              <a:ext uri="{FF2B5EF4-FFF2-40B4-BE49-F238E27FC236}">
                <a16:creationId xmlns:a16="http://schemas.microsoft.com/office/drawing/2014/main" id="{84FB8960-BDAA-2E42-BBC7-5A2BD909B995}"/>
              </a:ext>
            </a:extLst>
          </p:cNvPr>
          <p:cNvSpPr>
            <a:spLocks noGrp="1"/>
          </p:cNvSpPr>
          <p:nvPr>
            <p:ph sz="quarter" idx="13"/>
          </p:nvPr>
        </p:nvSpPr>
        <p:spPr/>
        <p:txBody>
          <a:bodyPr>
            <a:normAutofit/>
          </a:bodyPr>
          <a:lstStyle/>
          <a:p>
            <a:r>
              <a:rPr lang="en-GB" i="1">
                <a:latin typeface="Cambria" panose="02040503050406030204" pitchFamily="18" charset="0"/>
                <a:ea typeface="Cambria" panose="02040503050406030204" pitchFamily="18" charset="0"/>
              </a:rPr>
              <a:t>Gsm stands for  </a:t>
            </a:r>
            <a:r>
              <a:rPr lang="en-GB" b="1" i="1">
                <a:latin typeface="Cambria" panose="02040503050406030204" pitchFamily="18" charset="0"/>
                <a:ea typeface="Cambria" panose="02040503050406030204" pitchFamily="18" charset="0"/>
              </a:rPr>
              <a:t>Global system for Mobile communication</a:t>
            </a:r>
            <a:r>
              <a:rPr lang="en-GB" i="1">
                <a:latin typeface="Cambria" panose="02040503050406030204" pitchFamily="18" charset="0"/>
                <a:ea typeface="Cambria" panose="02040503050406030204" pitchFamily="18" charset="0"/>
              </a:rPr>
              <a:t>.The GSM module plays a crucial role in the communication between devices and the GSM network. It is responsible for establishing and maintaining the communication link between the device and the network. The module also handles the encryption and decryption of data, which ensures the security of the communication.</a:t>
            </a:r>
            <a:endParaRPr lang="en-US" i="1">
              <a:latin typeface="Cambria" panose="02040503050406030204" pitchFamily="18" charset="0"/>
              <a:ea typeface="Cambria" panose="02040503050406030204" pitchFamily="18" charset="0"/>
            </a:endParaRPr>
          </a:p>
        </p:txBody>
      </p:sp>
      <p:pic>
        <p:nvPicPr>
          <p:cNvPr id="4" name="Picture 4">
            <a:extLst>
              <a:ext uri="{FF2B5EF4-FFF2-40B4-BE49-F238E27FC236}">
                <a16:creationId xmlns:a16="http://schemas.microsoft.com/office/drawing/2014/main" id="{AE6E2CB1-F48A-3B46-B45C-EF26922CDCBA}"/>
              </a:ext>
            </a:extLst>
          </p:cNvPr>
          <p:cNvPicPr>
            <a:picLocks noChangeAspect="1"/>
          </p:cNvPicPr>
          <p:nvPr/>
        </p:nvPicPr>
        <p:blipFill>
          <a:blip r:embed="rId2"/>
          <a:stretch>
            <a:fillRect/>
          </a:stretch>
        </p:blipFill>
        <p:spPr>
          <a:xfrm>
            <a:off x="5219204" y="4333590"/>
            <a:ext cx="2516797" cy="2054334"/>
          </a:xfrm>
          <a:prstGeom prst="rect">
            <a:avLst/>
          </a:prstGeom>
        </p:spPr>
      </p:pic>
    </p:spTree>
    <p:extLst>
      <p:ext uri="{BB962C8B-B14F-4D97-AF65-F5344CB8AC3E}">
        <p14:creationId xmlns:p14="http://schemas.microsoft.com/office/powerpoint/2010/main" val="754584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D099-786F-624C-B36E-62726C4C8BD1}"/>
              </a:ext>
            </a:extLst>
          </p:cNvPr>
          <p:cNvSpPr>
            <a:spLocks noGrp="1"/>
          </p:cNvSpPr>
          <p:nvPr>
            <p:ph type="title"/>
          </p:nvPr>
        </p:nvSpPr>
        <p:spPr/>
        <p:txBody>
          <a:bodyPr>
            <a:normAutofit/>
          </a:bodyPr>
          <a:lstStyle/>
          <a:p>
            <a:pPr algn="l"/>
            <a:r>
              <a:rPr lang="en-GB" sz="4800" b="1" i="1" u="sng">
                <a:solidFill>
                  <a:srgbClr val="002060"/>
                </a:solidFill>
              </a:rPr>
              <a:t>Lcd display</a:t>
            </a:r>
            <a:endParaRPr lang="en-US" sz="4800" b="1" i="1" u="sng">
              <a:solidFill>
                <a:srgbClr val="002060"/>
              </a:solidFill>
            </a:endParaRPr>
          </a:p>
        </p:txBody>
      </p:sp>
      <p:sp>
        <p:nvSpPr>
          <p:cNvPr id="3" name="Content Placeholder 2">
            <a:extLst>
              <a:ext uri="{FF2B5EF4-FFF2-40B4-BE49-F238E27FC236}">
                <a16:creationId xmlns:a16="http://schemas.microsoft.com/office/drawing/2014/main" id="{BFF17EEA-18B9-2248-90AB-9D7365CD08A6}"/>
              </a:ext>
            </a:extLst>
          </p:cNvPr>
          <p:cNvSpPr>
            <a:spLocks noGrp="1"/>
          </p:cNvSpPr>
          <p:nvPr>
            <p:ph sz="quarter" idx="13"/>
          </p:nvPr>
        </p:nvSpPr>
        <p:spPr/>
        <p:txBody>
          <a:bodyPr/>
          <a:lstStyle/>
          <a:p>
            <a:pPr marL="0" indent="0">
              <a:buNone/>
            </a:pPr>
            <a:r>
              <a:rPr lang="en-GB" i="1">
                <a:latin typeface="Cambria" panose="02040503050406030204" pitchFamily="18" charset="0"/>
                <a:ea typeface="Cambria" panose="02040503050406030204" pitchFamily="18" charset="0"/>
              </a:rPr>
              <a:t>Lcd stands for </a:t>
            </a:r>
            <a:r>
              <a:rPr lang="en-GB" b="1" i="1">
                <a:latin typeface="Cambria" panose="02040503050406030204" pitchFamily="18" charset="0"/>
                <a:ea typeface="Cambria" panose="02040503050406030204" pitchFamily="18" charset="0"/>
              </a:rPr>
              <a:t>liquid crystal display.</a:t>
            </a:r>
            <a:r>
              <a:rPr lang="en-GB" i="1">
                <a:latin typeface="Cambria" panose="02040503050406030204" pitchFamily="18" charset="0"/>
                <a:ea typeface="Cambria" panose="02040503050406030204" pitchFamily="18" charset="0"/>
              </a:rPr>
              <a:t>The LCD display can be connected to the Arduino using a parallel bus, when there are available ports, or a serial bus, using the I2C module</a:t>
            </a:r>
            <a:endParaRPr lang="en-US" i="1">
              <a:latin typeface="Cambria" panose="02040503050406030204" pitchFamily="18" charset="0"/>
              <a:ea typeface="Cambria" panose="02040503050406030204" pitchFamily="18" charset="0"/>
            </a:endParaRPr>
          </a:p>
        </p:txBody>
      </p:sp>
      <p:pic>
        <p:nvPicPr>
          <p:cNvPr id="4" name="Picture 4">
            <a:extLst>
              <a:ext uri="{FF2B5EF4-FFF2-40B4-BE49-F238E27FC236}">
                <a16:creationId xmlns:a16="http://schemas.microsoft.com/office/drawing/2014/main" id="{48FE6D9B-4502-9E40-9D28-A37571263C70}"/>
              </a:ext>
            </a:extLst>
          </p:cNvPr>
          <p:cNvPicPr>
            <a:picLocks noChangeAspect="1"/>
          </p:cNvPicPr>
          <p:nvPr/>
        </p:nvPicPr>
        <p:blipFill>
          <a:blip r:embed="rId2"/>
          <a:stretch>
            <a:fillRect/>
          </a:stretch>
        </p:blipFill>
        <p:spPr>
          <a:xfrm>
            <a:off x="6977369" y="3141393"/>
            <a:ext cx="2709334" cy="2341667"/>
          </a:xfrm>
          <a:prstGeom prst="rect">
            <a:avLst/>
          </a:prstGeom>
        </p:spPr>
      </p:pic>
    </p:spTree>
    <p:extLst>
      <p:ext uri="{BB962C8B-B14F-4D97-AF65-F5344CB8AC3E}">
        <p14:creationId xmlns:p14="http://schemas.microsoft.com/office/powerpoint/2010/main" val="1477906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77B60-78A8-F54D-9FAF-5E89E3F29DE8}"/>
              </a:ext>
            </a:extLst>
          </p:cNvPr>
          <p:cNvSpPr>
            <a:spLocks noGrp="1"/>
          </p:cNvSpPr>
          <p:nvPr>
            <p:ph type="title"/>
          </p:nvPr>
        </p:nvSpPr>
        <p:spPr/>
        <p:txBody>
          <a:bodyPr>
            <a:normAutofit/>
          </a:bodyPr>
          <a:lstStyle/>
          <a:p>
            <a:pPr algn="l"/>
            <a:r>
              <a:rPr lang="en-GB" sz="4800" b="1" i="1" u="sng">
                <a:solidFill>
                  <a:srgbClr val="002060"/>
                </a:solidFill>
              </a:rPr>
              <a:t>Conclusion </a:t>
            </a:r>
            <a:endParaRPr lang="en-US" sz="4800" b="1" i="1" u="sng">
              <a:solidFill>
                <a:srgbClr val="002060"/>
              </a:solidFill>
            </a:endParaRPr>
          </a:p>
        </p:txBody>
      </p:sp>
      <p:sp>
        <p:nvSpPr>
          <p:cNvPr id="3" name="Content Placeholder 2">
            <a:extLst>
              <a:ext uri="{FF2B5EF4-FFF2-40B4-BE49-F238E27FC236}">
                <a16:creationId xmlns:a16="http://schemas.microsoft.com/office/drawing/2014/main" id="{39E5531A-8FA1-DE4D-A846-B8EABFA4F302}"/>
              </a:ext>
            </a:extLst>
          </p:cNvPr>
          <p:cNvSpPr>
            <a:spLocks noGrp="1"/>
          </p:cNvSpPr>
          <p:nvPr>
            <p:ph sz="quarter" idx="13"/>
          </p:nvPr>
        </p:nvSpPr>
        <p:spPr/>
        <p:txBody>
          <a:bodyPr/>
          <a:lstStyle/>
          <a:p>
            <a:r>
              <a:rPr lang="en-GB" i="1">
                <a:latin typeface="Cambria" panose="02040503050406030204" pitchFamily="18" charset="0"/>
                <a:ea typeface="Cambria" panose="02040503050406030204" pitchFamily="18" charset="0"/>
              </a:rPr>
              <a:t>As the project is enabled with IOT technology and hence the sensor data can be monitored from anywhere in the world. More sensors can be integrated into the system in order to create more accurate and efficient flood detection system.</a:t>
            </a:r>
            <a:endParaRPr lang="en-US" i="1">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0583911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Droplet</vt:lpstr>
      <vt:lpstr>Flood MONITORING AND EARLY WARNING SYSTEM </vt:lpstr>
      <vt:lpstr>ABSTRACT </vt:lpstr>
      <vt:lpstr>Introduction</vt:lpstr>
      <vt:lpstr>Design</vt:lpstr>
      <vt:lpstr>Hardware components</vt:lpstr>
      <vt:lpstr>Ultrasonic sensor </vt:lpstr>
      <vt:lpstr>Gsm</vt:lpstr>
      <vt:lpstr>Lcd display</vt:lpstr>
      <vt:lpstr>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Flood MONITORING AND EARLY WARNING SYSTEM </dc:title>
  <dc:creator>Unknown User</dc:creator>
  <cp:lastModifiedBy>Unknown User</cp:lastModifiedBy>
  <cp:revision>2</cp:revision>
  <dcterms:created xsi:type="dcterms:W3CDTF">2023-10-10T12:15:59Z</dcterms:created>
  <dcterms:modified xsi:type="dcterms:W3CDTF">2023-10-11T09:03:20Z</dcterms:modified>
</cp:coreProperties>
</file>