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75" r:id="rId4"/>
    <p:sldId id="279" r:id="rId5"/>
    <p:sldId id="258" r:id="rId6"/>
    <p:sldId id="276" r:id="rId7"/>
    <p:sldId id="265" r:id="rId8"/>
    <p:sldId id="266" r:id="rId9"/>
    <p:sldId id="267" r:id="rId10"/>
    <p:sldId id="272" r:id="rId11"/>
    <p:sldId id="277" r:id="rId12"/>
    <p:sldId id="278" r:id="rId13"/>
    <p:sldId id="260" r:id="rId14"/>
    <p:sldId id="261" r:id="rId15"/>
    <p:sldId id="268" r:id="rId16"/>
    <p:sldId id="269" r:id="rId17"/>
    <p:sldId id="262" r:id="rId18"/>
    <p:sldId id="263" r:id="rId19"/>
    <p:sldId id="270"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BEB"/>
    <a:srgbClr val="E6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4F081-5CEC-4657-ABFB-A8010D46D25B}" v="961" dt="2024-02-21T07:01:23.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8" d="100"/>
          <a:sy n="88" d="100"/>
        </p:scale>
        <p:origin x="23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EB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675B8-DC05-F6C6-69C9-548D4A579172}"/>
              </a:ext>
            </a:extLst>
          </p:cNvPr>
          <p:cNvSpPr>
            <a:spLocks noGrp="1"/>
          </p:cNvSpPr>
          <p:nvPr>
            <p:ph type="title"/>
          </p:nvPr>
        </p:nvSpPr>
        <p:spPr>
          <a:xfrm>
            <a:off x="323131" y="667051"/>
            <a:ext cx="11737674" cy="2748920"/>
          </a:xfrm>
        </p:spPr>
        <p:txBody>
          <a:bodyPr vert="horz" lIns="91440" tIns="45720" rIns="91440" bIns="45720" rtlCol="0" anchor="ctr">
            <a:noAutofit/>
          </a:bodyPr>
          <a:lstStyle/>
          <a:p>
            <a:pPr algn="ctr"/>
            <a:r>
              <a:rPr lang="en-US" sz="5400" b="1" dirty="0">
                <a:solidFill>
                  <a:srgbClr val="002060"/>
                </a:solidFill>
                <a:latin typeface="Times New Roman"/>
                <a:ea typeface="Calibri Light"/>
                <a:cs typeface="Calibri Light"/>
              </a:rPr>
              <a:t>SASI-ITE'24 Conference</a:t>
            </a:r>
            <a:br>
              <a:rPr lang="en-US" sz="5400" b="1" dirty="0">
                <a:solidFill>
                  <a:srgbClr val="002060"/>
                </a:solidFill>
                <a:latin typeface="Times New Roman"/>
                <a:ea typeface="Calibri Light"/>
                <a:cs typeface="Calibri Light"/>
              </a:rPr>
            </a:br>
            <a:r>
              <a:rPr lang="en-US" sz="5400" b="1" dirty="0">
                <a:solidFill>
                  <a:srgbClr val="002060"/>
                </a:solidFill>
                <a:latin typeface="Times New Roman"/>
                <a:ea typeface="Calibri Light"/>
                <a:cs typeface="Calibri Light"/>
              </a:rPr>
              <a:t/>
            </a:r>
            <a:br>
              <a:rPr lang="en-US" sz="5400" b="1" dirty="0">
                <a:solidFill>
                  <a:srgbClr val="002060"/>
                </a:solidFill>
                <a:latin typeface="Times New Roman"/>
                <a:ea typeface="Calibri Light"/>
                <a:cs typeface="Calibri Light"/>
              </a:rPr>
            </a:br>
            <a:r>
              <a:rPr lang="en-US" sz="5400" b="1" dirty="0">
                <a:solidFill>
                  <a:srgbClr val="002060"/>
                </a:solidFill>
                <a:latin typeface="Times New Roman"/>
                <a:ea typeface="Calibri Light"/>
                <a:cs typeface="Calibri Light"/>
              </a:rPr>
              <a:t>HUMAN ACTIVITY RECOGNITION WITH CNN IN FASTAI</a:t>
            </a:r>
            <a:endParaRPr lang="en-US" sz="5400" b="1">
              <a:solidFill>
                <a:srgbClr val="002060"/>
              </a:solidFill>
              <a:latin typeface="Times New Roman"/>
              <a:ea typeface="Calibri Light"/>
              <a:cs typeface="Calibri Light"/>
            </a:endParaRPr>
          </a:p>
        </p:txBody>
      </p:sp>
      <p:sp>
        <p:nvSpPr>
          <p:cNvPr id="3" name="Content Placeholder 2">
            <a:extLst>
              <a:ext uri="{FF2B5EF4-FFF2-40B4-BE49-F238E27FC236}">
                <a16:creationId xmlns:a16="http://schemas.microsoft.com/office/drawing/2014/main" xmlns="" id="{0B3840A4-5E57-B99E-E8D0-7408201F8E15}"/>
              </a:ext>
            </a:extLst>
          </p:cNvPr>
          <p:cNvSpPr>
            <a:spLocks noGrp="1"/>
          </p:cNvSpPr>
          <p:nvPr>
            <p:ph idx="1"/>
          </p:nvPr>
        </p:nvSpPr>
        <p:spPr>
          <a:xfrm>
            <a:off x="8263029" y="3709059"/>
            <a:ext cx="11996467" cy="4394470"/>
          </a:xfrm>
        </p:spPr>
        <p:txBody>
          <a:bodyPr vert="horz" lIns="91440" tIns="45720" rIns="91440" bIns="45720" rtlCol="0" anchor="t">
            <a:normAutofit/>
          </a:bodyPr>
          <a:lstStyle/>
          <a:p>
            <a:pPr marL="0" indent="0">
              <a:buNone/>
            </a:pPr>
            <a:r>
              <a:rPr lang="en-US" sz="2400" b="1" dirty="0">
                <a:latin typeface="Times New Roman"/>
                <a:ea typeface="Calibri"/>
                <a:cs typeface="Calibri"/>
              </a:rPr>
              <a:t>Parvathaneni Naga Srinivasu</a:t>
            </a:r>
            <a:endParaRPr lang="en-US" sz="2400" b="1" dirty="0">
              <a:solidFill>
                <a:srgbClr val="808080"/>
              </a:solidFill>
              <a:latin typeface="Times New Roman"/>
              <a:ea typeface="Calibri"/>
              <a:cs typeface="Calibri"/>
            </a:endParaRPr>
          </a:p>
          <a:p>
            <a:pPr marL="0" indent="0">
              <a:buNone/>
            </a:pPr>
            <a:r>
              <a:rPr lang="en-US" sz="2400" b="1" err="1">
                <a:latin typeface="Times New Roman"/>
                <a:ea typeface="Calibri"/>
                <a:cs typeface="Calibri"/>
              </a:rPr>
              <a:t>Bonu</a:t>
            </a:r>
            <a:r>
              <a:rPr lang="en-US" sz="2400" b="1" dirty="0">
                <a:latin typeface="Times New Roman"/>
                <a:ea typeface="Calibri"/>
                <a:cs typeface="Calibri"/>
              </a:rPr>
              <a:t> Rahul Karthik</a:t>
            </a:r>
            <a:endParaRPr lang="en-US" sz="2400" b="1" dirty="0">
              <a:solidFill>
                <a:srgbClr val="808080"/>
              </a:solidFill>
              <a:latin typeface="Times New Roman"/>
              <a:ea typeface="Calibri"/>
              <a:cs typeface="Calibri"/>
            </a:endParaRPr>
          </a:p>
          <a:p>
            <a:pPr marL="0" indent="0">
              <a:buNone/>
            </a:pPr>
            <a:r>
              <a:rPr lang="en-US" sz="2400" b="1" dirty="0">
                <a:latin typeface="Times New Roman"/>
                <a:ea typeface="Calibri"/>
                <a:cs typeface="Calibri"/>
              </a:rPr>
              <a:t> A J K Naga Chaitanya</a:t>
            </a:r>
            <a:endParaRPr lang="en-US" sz="2400" b="1" dirty="0">
              <a:solidFill>
                <a:srgbClr val="808080"/>
              </a:solidFill>
              <a:latin typeface="Times New Roman"/>
              <a:ea typeface="Calibri"/>
              <a:cs typeface="Calibri"/>
            </a:endParaRPr>
          </a:p>
          <a:p>
            <a:pPr marL="0" indent="0">
              <a:buNone/>
            </a:pPr>
            <a:r>
              <a:rPr lang="en-US" sz="2400" b="1" err="1">
                <a:latin typeface="Times New Roman"/>
                <a:ea typeface="Calibri"/>
                <a:cs typeface="Calibri"/>
              </a:rPr>
              <a:t>Bolliboiyna</a:t>
            </a:r>
            <a:r>
              <a:rPr lang="en-US" sz="2400" b="1" dirty="0">
                <a:latin typeface="Times New Roman"/>
                <a:ea typeface="Calibri"/>
                <a:cs typeface="Calibri"/>
              </a:rPr>
              <a:t> </a:t>
            </a:r>
            <a:r>
              <a:rPr lang="en-US" sz="2400" b="1" err="1">
                <a:latin typeface="Times New Roman"/>
                <a:ea typeface="Calibri"/>
                <a:cs typeface="Calibri"/>
              </a:rPr>
              <a:t>Sivaraju</a:t>
            </a:r>
            <a:endParaRPr lang="en-US" sz="2400" b="1" dirty="0">
              <a:solidFill>
                <a:srgbClr val="808080"/>
              </a:solidFill>
              <a:latin typeface="Times New Roman"/>
              <a:ea typeface="Calibri"/>
              <a:cs typeface="Calibri"/>
            </a:endParaRPr>
          </a:p>
          <a:p>
            <a:pPr marL="0" indent="0">
              <a:buNone/>
            </a:pPr>
            <a:r>
              <a:rPr lang="en-US" sz="2400" b="1" err="1">
                <a:latin typeface="Times New Roman"/>
                <a:ea typeface="Calibri"/>
                <a:cs typeface="Calibri"/>
              </a:rPr>
              <a:t>Galinki</a:t>
            </a:r>
            <a:r>
              <a:rPr lang="en-US" sz="2400" b="1" dirty="0">
                <a:latin typeface="Times New Roman"/>
                <a:ea typeface="Calibri"/>
                <a:cs typeface="Calibri"/>
              </a:rPr>
              <a:t> Deepak</a:t>
            </a:r>
            <a:endParaRPr lang="en-US" sz="2400" b="1" dirty="0">
              <a:solidFill>
                <a:srgbClr val="808080"/>
              </a:solidFill>
              <a:latin typeface="Times New Roman"/>
              <a:ea typeface="Calibri"/>
              <a:cs typeface="Calibri"/>
            </a:endParaRPr>
          </a:p>
          <a:p>
            <a:pPr marL="0" indent="0">
              <a:buNone/>
            </a:pPr>
            <a:r>
              <a:rPr lang="en-US" sz="2400" b="1" err="1">
                <a:latin typeface="Times New Roman"/>
                <a:ea typeface="Calibri"/>
                <a:cs typeface="Calibri"/>
              </a:rPr>
              <a:t>Abbineni</a:t>
            </a:r>
            <a:r>
              <a:rPr lang="en-US" sz="2400" b="1" dirty="0">
                <a:latin typeface="Times New Roman"/>
                <a:ea typeface="Calibri"/>
                <a:cs typeface="Calibri"/>
              </a:rPr>
              <a:t> </a:t>
            </a:r>
            <a:r>
              <a:rPr lang="en-US" sz="2400" b="1" err="1">
                <a:latin typeface="Times New Roman"/>
                <a:ea typeface="Calibri"/>
                <a:cs typeface="Calibri"/>
              </a:rPr>
              <a:t>Sivamani</a:t>
            </a:r>
            <a:r>
              <a:rPr lang="en-US" sz="2400" b="1" dirty="0">
                <a:latin typeface="Times New Roman"/>
                <a:ea typeface="Calibri"/>
                <a:cs typeface="Calibri"/>
              </a:rPr>
              <a:t> Kumar</a:t>
            </a:r>
            <a:endParaRPr lang="en-US" sz="2400" b="1" dirty="0">
              <a:solidFill>
                <a:srgbClr val="808080"/>
              </a:solidFill>
              <a:latin typeface="Times New Roman"/>
              <a:ea typeface="Calibri"/>
              <a:cs typeface="Calibri"/>
            </a:endParaRPr>
          </a:p>
          <a:p>
            <a:pPr>
              <a:buFont typeface="Calibri" panose="020B0604020202020204" pitchFamily="34" charset="0"/>
              <a:buChar char="-"/>
            </a:pPr>
            <a:endParaRPr lang="en-US" sz="2400" b="1" dirty="0">
              <a:solidFill>
                <a:srgbClr val="808080"/>
              </a:solidFill>
              <a:latin typeface="Times New Roman"/>
              <a:ea typeface="Calibri"/>
              <a:cs typeface="Calibri"/>
            </a:endParaRPr>
          </a:p>
          <a:p>
            <a:pPr>
              <a:buFont typeface="Calibri" panose="020B0604020202020204" pitchFamily="34" charset="0"/>
              <a:buChar char="-"/>
            </a:pPr>
            <a:endParaRPr lang="en-US" sz="2400" b="1" dirty="0">
              <a:latin typeface="Times New Roman"/>
              <a:ea typeface="Calibri"/>
              <a:cs typeface="Calibri"/>
            </a:endParaRPr>
          </a:p>
        </p:txBody>
      </p:sp>
    </p:spTree>
    <p:extLst>
      <p:ext uri="{BB962C8B-B14F-4D97-AF65-F5344CB8AC3E}">
        <p14:creationId xmlns:p14="http://schemas.microsoft.com/office/powerpoint/2010/main" val="3173587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EA26BBD-4775-0877-86D3-2765577A422B}"/>
              </a:ext>
            </a:extLst>
          </p:cNvPr>
          <p:cNvSpPr>
            <a:spLocks noGrp="1"/>
          </p:cNvSpPr>
          <p:nvPr>
            <p:ph type="title"/>
          </p:nvPr>
        </p:nvSpPr>
        <p:spPr>
          <a:xfrm>
            <a:off x="2" y="1153572"/>
            <a:ext cx="4074138" cy="4461163"/>
          </a:xfrm>
        </p:spPr>
        <p:txBody>
          <a:bodyPr>
            <a:normAutofit/>
          </a:bodyPr>
          <a:lstStyle/>
          <a:p>
            <a:r>
              <a:rPr lang="en-US" sz="3600" b="1" dirty="0">
                <a:solidFill>
                  <a:schemeClr val="bg1"/>
                </a:solidFill>
                <a:latin typeface="Times New Roman"/>
                <a:cs typeface="Times New Roman"/>
              </a:rPr>
              <a:t>PROPOSED METHODOLOGY</a:t>
            </a:r>
            <a:endParaRPr lang="en-US" sz="3600" dirty="0">
              <a:solidFill>
                <a:schemeClr val="bg1"/>
              </a:solidFill>
              <a:latin typeface="Times New Roman"/>
              <a:cs typeface="Times New Roman"/>
            </a:endParaRPr>
          </a:p>
          <a:p>
            <a:endParaRPr lang="en-US" dirty="0">
              <a:solidFill>
                <a:srgbClr val="FFFFFF"/>
              </a:solidFill>
              <a:ea typeface="Calibri Light"/>
              <a:cs typeface="Calibri Light"/>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3" descr="A diagram of a model training">
            <a:extLst>
              <a:ext uri="{FF2B5EF4-FFF2-40B4-BE49-F238E27FC236}">
                <a16:creationId xmlns:a16="http://schemas.microsoft.com/office/drawing/2014/main" xmlns="" id="{269F69AE-8473-23DD-5F44-4C5DAE664ED5}"/>
              </a:ext>
            </a:extLst>
          </p:cNvPr>
          <p:cNvPicPr>
            <a:picLocks noChangeAspect="1"/>
          </p:cNvPicPr>
          <p:nvPr/>
        </p:nvPicPr>
        <p:blipFill>
          <a:blip r:embed="rId2"/>
          <a:stretch>
            <a:fillRect/>
          </a:stretch>
        </p:blipFill>
        <p:spPr>
          <a:xfrm>
            <a:off x="4162965" y="648674"/>
            <a:ext cx="7704826" cy="5094976"/>
          </a:xfrm>
          <a:prstGeom prst="rect">
            <a:avLst/>
          </a:prstGeom>
        </p:spPr>
      </p:pic>
    </p:spTree>
    <p:extLst>
      <p:ext uri="{BB962C8B-B14F-4D97-AF65-F5344CB8AC3E}">
        <p14:creationId xmlns:p14="http://schemas.microsoft.com/office/powerpoint/2010/main" val="744277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B5445D4-6339-F5B6-A1F6-8EB377DB8882}"/>
              </a:ext>
            </a:extLst>
          </p:cNvPr>
          <p:cNvSpPr>
            <a:spLocks noGrp="1"/>
          </p:cNvSpPr>
          <p:nvPr>
            <p:ph type="title"/>
          </p:nvPr>
        </p:nvSpPr>
        <p:spPr>
          <a:xfrm>
            <a:off x="54231" y="1153572"/>
            <a:ext cx="4134927" cy="4461163"/>
          </a:xfrm>
        </p:spPr>
        <p:txBody>
          <a:bodyPr>
            <a:normAutofit/>
          </a:bodyPr>
          <a:lstStyle/>
          <a:p>
            <a:r>
              <a:rPr lang="en-US" sz="3600" b="1" dirty="0" smtClean="0">
                <a:solidFill>
                  <a:srgbClr val="FFFFFF"/>
                </a:solidFill>
                <a:latin typeface="Times New Roman"/>
              </a:rPr>
              <a:t>PROPOSED</a:t>
            </a:r>
            <a:br>
              <a:rPr lang="en-US" sz="3600" b="1" dirty="0" smtClean="0">
                <a:solidFill>
                  <a:srgbClr val="FFFFFF"/>
                </a:solidFill>
                <a:latin typeface="Times New Roman"/>
              </a:rPr>
            </a:br>
            <a:r>
              <a:rPr lang="en-US" sz="3600" b="1" dirty="0" smtClean="0">
                <a:solidFill>
                  <a:srgbClr val="FFFFFF"/>
                </a:solidFill>
                <a:latin typeface="Times New Roman"/>
              </a:rPr>
              <a:t>METHODOLOGY</a:t>
            </a:r>
            <a:endParaRPr lang="en-US" sz="3600" b="1" dirty="0">
              <a:solidFill>
                <a:srgbClr val="FFFFFF"/>
              </a:solidFill>
              <a:latin typeface="Times New Roman"/>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CE75A42-974A-C7D5-3F0F-41EA619E8120}"/>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sz="2000" dirty="0">
                <a:latin typeface="Times New Roman"/>
                <a:cs typeface="Times New Roman"/>
              </a:rPr>
              <a:t>T</a:t>
            </a:r>
            <a:r>
              <a:rPr lang="en-US" sz="2000" dirty="0" smtClean="0">
                <a:latin typeface="Times New Roman"/>
                <a:cs typeface="Times New Roman"/>
              </a:rPr>
              <a:t>he </a:t>
            </a:r>
            <a:r>
              <a:rPr lang="en-US" sz="2000" dirty="0">
                <a:latin typeface="Times New Roman"/>
                <a:cs typeface="Times New Roman"/>
              </a:rPr>
              <a:t>architectural framework of the CNN model is established, determining the layers' quantity and nature. The feature extraction process involves extracting relevant characteristics from input images. The model is then trained using training data, acquiring knowledge of the relationship between features and target labels</a:t>
            </a:r>
            <a:r>
              <a:rPr lang="en-US" sz="2000" dirty="0" smtClean="0">
                <a:latin typeface="Times New Roman"/>
                <a:cs typeface="Times New Roman"/>
              </a:rPr>
              <a:t>.</a:t>
            </a:r>
          </a:p>
          <a:p>
            <a:pPr algn="just"/>
            <a:r>
              <a:rPr lang="en-US" sz="2000" dirty="0">
                <a:latin typeface="Times New Roman"/>
                <a:cs typeface="Times New Roman"/>
              </a:rPr>
              <a:t>After training, the model can classify novel images by making </a:t>
            </a:r>
            <a:r>
              <a:rPr lang="en-US" sz="2000" dirty="0" smtClean="0">
                <a:latin typeface="Times New Roman"/>
                <a:cs typeface="Times New Roman"/>
              </a:rPr>
              <a:t>predictions based </a:t>
            </a:r>
            <a:r>
              <a:rPr lang="en-US" sz="2000" dirty="0">
                <a:latin typeface="Times New Roman"/>
                <a:cs typeface="Times New Roman"/>
              </a:rPr>
              <a:t>on extracted features. Evaluation is performed using a separate testing dataset to ensure impartial assessment. Additionally, a validation set is used during training to assess performance and refine parameters objectively.</a:t>
            </a:r>
            <a:endParaRPr lang="en-US" sz="2000" dirty="0" smtClean="0">
              <a:latin typeface="Times New Roman"/>
              <a:cs typeface="Times New Roman"/>
            </a:endParaRPr>
          </a:p>
          <a:p>
            <a:pPr algn="just"/>
            <a:endParaRPr lang="en-US" sz="2000" dirty="0">
              <a:latin typeface="Times New Roman"/>
              <a:cs typeface="Times New Roman"/>
            </a:endParaRPr>
          </a:p>
        </p:txBody>
      </p:sp>
    </p:spTree>
    <p:extLst>
      <p:ext uri="{BB962C8B-B14F-4D97-AF65-F5344CB8AC3E}">
        <p14:creationId xmlns:p14="http://schemas.microsoft.com/office/powerpoint/2010/main" val="1458967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B5445D4-6339-F5B6-A1F6-8EB377DB8882}"/>
              </a:ext>
            </a:extLst>
          </p:cNvPr>
          <p:cNvSpPr>
            <a:spLocks noGrp="1"/>
          </p:cNvSpPr>
          <p:nvPr>
            <p:ph type="title"/>
          </p:nvPr>
        </p:nvSpPr>
        <p:spPr>
          <a:xfrm>
            <a:off x="54231" y="1153572"/>
            <a:ext cx="4134927" cy="4461163"/>
          </a:xfrm>
        </p:spPr>
        <p:txBody>
          <a:bodyPr>
            <a:normAutofit/>
          </a:bodyPr>
          <a:lstStyle/>
          <a:p>
            <a:r>
              <a:rPr lang="en-US" sz="3600" b="1" dirty="0" smtClean="0">
                <a:solidFill>
                  <a:srgbClr val="FFFFFF"/>
                </a:solidFill>
                <a:latin typeface="Times New Roman"/>
              </a:rPr>
              <a:t>PROPOSED</a:t>
            </a:r>
            <a:br>
              <a:rPr lang="en-US" sz="3600" b="1" dirty="0" smtClean="0">
                <a:solidFill>
                  <a:srgbClr val="FFFFFF"/>
                </a:solidFill>
                <a:latin typeface="Times New Roman"/>
              </a:rPr>
            </a:br>
            <a:r>
              <a:rPr lang="en-US" sz="3600" b="1" dirty="0" smtClean="0">
                <a:solidFill>
                  <a:srgbClr val="FFFFFF"/>
                </a:solidFill>
                <a:latin typeface="Times New Roman"/>
              </a:rPr>
              <a:t>METHODOLOGY</a:t>
            </a:r>
            <a:endParaRPr lang="en-US" sz="3600" b="1" dirty="0">
              <a:solidFill>
                <a:srgbClr val="FFFFFF"/>
              </a:solidFill>
              <a:latin typeface="Times New Roman"/>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CE75A42-974A-C7D5-3F0F-41EA619E8120}"/>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sz="2000" dirty="0">
                <a:latin typeface="Times New Roman"/>
                <a:cs typeface="Times New Roman"/>
              </a:rPr>
              <a:t>CNNs utilize layers including input, convolutional, pooling, and fully connected layers. Convolutional layers extract image features, which are then sampled by pooling layers to save processing time. Fully connected layers generate final predictions. The network improves filter quality through </a:t>
            </a:r>
            <a:r>
              <a:rPr lang="en-US" sz="2000" dirty="0" err="1">
                <a:latin typeface="Times New Roman"/>
                <a:cs typeface="Times New Roman"/>
              </a:rPr>
              <a:t>backpropagation</a:t>
            </a:r>
            <a:r>
              <a:rPr lang="en-US" sz="2000" dirty="0">
                <a:latin typeface="Times New Roman"/>
                <a:cs typeface="Times New Roman"/>
              </a:rPr>
              <a:t> and gradient descent algorithms</a:t>
            </a:r>
            <a:r>
              <a:rPr lang="en-US" sz="2000" dirty="0" smtClean="0">
                <a:latin typeface="Times New Roman"/>
                <a:cs typeface="Times New Roman"/>
              </a:rPr>
              <a:t>.</a:t>
            </a:r>
          </a:p>
          <a:p>
            <a:pPr algn="just"/>
            <a:r>
              <a:rPr lang="en-US" sz="2000" dirty="0" smtClean="0">
                <a:latin typeface="Times New Roman"/>
                <a:cs typeface="Times New Roman"/>
              </a:rPr>
              <a:t>The model can categorize the given input images into different activity classes like sitting, standing, walking, sleeping.</a:t>
            </a:r>
          </a:p>
        </p:txBody>
      </p:sp>
    </p:spTree>
    <p:extLst>
      <p:ext uri="{BB962C8B-B14F-4D97-AF65-F5344CB8AC3E}">
        <p14:creationId xmlns:p14="http://schemas.microsoft.com/office/powerpoint/2010/main" val="1132738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diagram of a machine">
            <a:extLst>
              <a:ext uri="{FF2B5EF4-FFF2-40B4-BE49-F238E27FC236}">
                <a16:creationId xmlns:a16="http://schemas.microsoft.com/office/drawing/2014/main" xmlns="" id="{877F4D11-8E15-5E55-5CAE-0EDB0384B725}"/>
              </a:ext>
            </a:extLst>
          </p:cNvPr>
          <p:cNvPicPr>
            <a:picLocks noGrp="1" noChangeAspect="1"/>
          </p:cNvPicPr>
          <p:nvPr>
            <p:ph idx="1"/>
          </p:nvPr>
        </p:nvPicPr>
        <p:blipFill rotWithShape="1">
          <a:blip r:embed="rId2"/>
          <a:srcRect t="8088" r="-128"/>
          <a:stretch/>
        </p:blipFill>
        <p:spPr>
          <a:xfrm>
            <a:off x="333106" y="1055194"/>
            <a:ext cx="11137619" cy="3563275"/>
          </a:xfrm>
        </p:spPr>
      </p:pic>
      <p:sp>
        <p:nvSpPr>
          <p:cNvPr id="11" name="TextBox 10">
            <a:extLst>
              <a:ext uri="{FF2B5EF4-FFF2-40B4-BE49-F238E27FC236}">
                <a16:creationId xmlns:a16="http://schemas.microsoft.com/office/drawing/2014/main" xmlns="" id="{5AFB31B8-04D7-78FB-C871-E84DED862F74}"/>
              </a:ext>
            </a:extLst>
          </p:cNvPr>
          <p:cNvSpPr txBox="1"/>
          <p:nvPr/>
        </p:nvSpPr>
        <p:spPr>
          <a:xfrm>
            <a:off x="3261322" y="5471420"/>
            <a:ext cx="55900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     </a:t>
            </a:r>
            <a:r>
              <a:rPr lang="en-US" sz="2000" b="1" dirty="0">
                <a:latin typeface="Times New Roman"/>
                <a:ea typeface="Calibri"/>
                <a:cs typeface="Calibri"/>
              </a:rPr>
              <a:t>  </a:t>
            </a:r>
            <a:r>
              <a:rPr lang="en-US" sz="2400" b="1" dirty="0">
                <a:latin typeface="Times New Roman"/>
                <a:ea typeface="Calibri"/>
                <a:cs typeface="Calibri"/>
              </a:rPr>
              <a:t>CNN Architecture to implement HAR</a:t>
            </a:r>
            <a:endParaRPr lang="en-US" sz="2400" b="1">
              <a:latin typeface="Times New Roman"/>
              <a:cs typeface="Times New Roman"/>
            </a:endParaRPr>
          </a:p>
        </p:txBody>
      </p:sp>
    </p:spTree>
    <p:extLst>
      <p:ext uri="{BB962C8B-B14F-4D97-AF65-F5344CB8AC3E}">
        <p14:creationId xmlns:p14="http://schemas.microsoft.com/office/powerpoint/2010/main" val="2463085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FA04C21-A089-269B-7796-7F4CF809D969}"/>
              </a:ext>
            </a:extLst>
          </p:cNvPr>
          <p:cNvSpPr>
            <a:spLocks noGrp="1"/>
          </p:cNvSpPr>
          <p:nvPr>
            <p:ph type="title"/>
          </p:nvPr>
        </p:nvSpPr>
        <p:spPr>
          <a:xfrm>
            <a:off x="169250" y="1153572"/>
            <a:ext cx="3933644" cy="4461163"/>
          </a:xfrm>
        </p:spPr>
        <p:txBody>
          <a:bodyPr>
            <a:normAutofit/>
          </a:bodyPr>
          <a:lstStyle/>
          <a:p>
            <a:r>
              <a:rPr lang="en-US" sz="3200" b="1" dirty="0">
                <a:solidFill>
                  <a:srgbClr val="FFFFFF"/>
                </a:solidFill>
                <a:latin typeface="Times New Roman"/>
                <a:ea typeface="Calibri Light"/>
                <a:cs typeface="Calibri Light"/>
              </a:rPr>
              <a:t>CONVOLUTIONAL            LAYER:</a:t>
            </a:r>
            <a:endParaRPr lang="en-US" sz="3200" b="1" dirty="0">
              <a:solidFill>
                <a:srgbClr val="FFFFFF"/>
              </a:solidFill>
              <a:latin typeface="Times New Roman"/>
              <a:cs typeface="Times New Roman"/>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086FD577-42B9-FA7F-4AF1-934508753DEF}"/>
              </a:ext>
            </a:extLst>
          </p:cNvPr>
          <p:cNvSpPr>
            <a:spLocks noGrp="1"/>
          </p:cNvSpPr>
          <p:nvPr>
            <p:ph idx="1"/>
          </p:nvPr>
        </p:nvSpPr>
        <p:spPr>
          <a:xfrm>
            <a:off x="4231648" y="318175"/>
            <a:ext cx="7841018" cy="5858788"/>
          </a:xfrm>
        </p:spPr>
        <p:txBody>
          <a:bodyPr vert="horz" lIns="91440" tIns="45720" rIns="91440" bIns="45720" rtlCol="0" anchor="ctr">
            <a:normAutofit/>
          </a:bodyPr>
          <a:lstStyle/>
          <a:p>
            <a:pPr algn="just">
              <a:buFont typeface="Wingdings" panose="020B0604020202020204" pitchFamily="34" charset="0"/>
              <a:buChar char="Ø"/>
            </a:pPr>
            <a:r>
              <a:rPr lang="en-US" sz="2400" dirty="0">
                <a:latin typeface="Times New Roman"/>
                <a:ea typeface="+mn-lt"/>
                <a:cs typeface="+mn-lt"/>
              </a:rPr>
              <a:t>The mathematical procedure for combining two functions to create a third function is known as convolution. It integrates two data sets.</a:t>
            </a:r>
            <a:endParaRPr lang="en-US"/>
          </a:p>
          <a:p>
            <a:pPr algn="just">
              <a:buFont typeface="Wingdings" panose="020B0604020202020204" pitchFamily="34" charset="0"/>
              <a:buChar char="Ø"/>
            </a:pPr>
            <a:r>
              <a:rPr lang="en-US" sz="2400" dirty="0">
                <a:latin typeface="Times New Roman"/>
                <a:ea typeface="+mn-lt"/>
                <a:cs typeface="+mn-lt"/>
              </a:rPr>
              <a:t>It's simple application of a filter to an input that results in an activation. Repeated application of same filter to an input results in a  map of activations called feature map, indicating the locations and strength of a detected feature in an input such as an image.</a:t>
            </a:r>
          </a:p>
          <a:p>
            <a:pPr algn="just">
              <a:buFont typeface="Wingdings" panose="020B0604020202020204" pitchFamily="34" charset="0"/>
              <a:buChar char="Ø"/>
            </a:pPr>
            <a:r>
              <a:rPr lang="en-US" sz="2400" dirty="0">
                <a:latin typeface="Times New Roman"/>
                <a:ea typeface="Calibri" panose="020F0502020204030204"/>
                <a:cs typeface="Times New Roman"/>
              </a:rPr>
              <a:t>This filter is also called as kernel or feature detector and its dimensions can be for example 3*3.To perform convolution, the kernel goes over the input image doing matrix multiplication element after the element. The result for each receptive field(the area where convolution takes place) is written down in the feature map.</a:t>
            </a:r>
          </a:p>
        </p:txBody>
      </p:sp>
    </p:spTree>
    <p:extLst>
      <p:ext uri="{BB962C8B-B14F-4D97-AF65-F5344CB8AC3E}">
        <p14:creationId xmlns:p14="http://schemas.microsoft.com/office/powerpoint/2010/main" val="1362288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group of people on a railing&#10;&#10;Description automatically generated">
            <a:extLst>
              <a:ext uri="{FF2B5EF4-FFF2-40B4-BE49-F238E27FC236}">
                <a16:creationId xmlns:a16="http://schemas.microsoft.com/office/drawing/2014/main" xmlns="" id="{39A2236A-471E-DAFE-B5CB-73FFC48F875A}"/>
              </a:ext>
            </a:extLst>
          </p:cNvPr>
          <p:cNvPicPr>
            <a:picLocks noGrp="1" noChangeAspect="1"/>
          </p:cNvPicPr>
          <p:nvPr>
            <p:ph idx="1"/>
          </p:nvPr>
        </p:nvPicPr>
        <p:blipFill rotWithShape="1">
          <a:blip r:embed="rId2"/>
          <a:srcRect r="872" b="1"/>
          <a:stretch/>
        </p:blipFill>
        <p:spPr>
          <a:xfrm>
            <a:off x="20" y="1282"/>
            <a:ext cx="12191980" cy="6856718"/>
          </a:xfrm>
          <a:prstGeom prst="rect">
            <a:avLst/>
          </a:prstGeom>
        </p:spPr>
      </p:pic>
    </p:spTree>
    <p:extLst>
      <p:ext uri="{BB962C8B-B14F-4D97-AF65-F5344CB8AC3E}">
        <p14:creationId xmlns:p14="http://schemas.microsoft.com/office/powerpoint/2010/main" val="330398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ue square with black numbers&#10;&#10;Description automatically generated">
            <a:extLst>
              <a:ext uri="{FF2B5EF4-FFF2-40B4-BE49-F238E27FC236}">
                <a16:creationId xmlns:a16="http://schemas.microsoft.com/office/drawing/2014/main" xmlns="" id="{9CF30EF7-0770-7094-9A8E-DAA3F8AE30FC}"/>
              </a:ext>
            </a:extLst>
          </p:cNvPr>
          <p:cNvPicPr>
            <a:picLocks noGrp="1" noChangeAspect="1"/>
          </p:cNvPicPr>
          <p:nvPr>
            <p:ph idx="1"/>
          </p:nvPr>
        </p:nvPicPr>
        <p:blipFill>
          <a:blip r:embed="rId2"/>
          <a:stretch>
            <a:fillRect/>
          </a:stretch>
        </p:blipFill>
        <p:spPr>
          <a:xfrm>
            <a:off x="757777" y="1134808"/>
            <a:ext cx="10475163" cy="2224896"/>
          </a:xfrm>
        </p:spPr>
      </p:pic>
      <p:sp>
        <p:nvSpPr>
          <p:cNvPr id="5" name="TextBox 4">
            <a:extLst>
              <a:ext uri="{FF2B5EF4-FFF2-40B4-BE49-F238E27FC236}">
                <a16:creationId xmlns:a16="http://schemas.microsoft.com/office/drawing/2014/main" xmlns="" id="{D79F6FCF-C211-0B23-A549-F35828F59CBA}"/>
              </a:ext>
            </a:extLst>
          </p:cNvPr>
          <p:cNvSpPr txBox="1"/>
          <p:nvPr/>
        </p:nvSpPr>
        <p:spPr>
          <a:xfrm>
            <a:off x="1534161" y="4299221"/>
            <a:ext cx="9399916"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ea typeface="+mn-lt"/>
                <a:cs typeface="+mn-lt"/>
              </a:rPr>
              <a:t>A dot product is the element-wise multiplication between the filter-sized patch of the input and filter, which is then summed, always resulting in a single value. Because it results in a single value, the operation is often referred to as the “scalar product“. </a:t>
            </a:r>
            <a:endParaRPr lang="en-US" sz="2400">
              <a:ea typeface="Calibri" panose="020F0502020204030204"/>
              <a:cs typeface="Calibri" panose="020F0502020204030204"/>
            </a:endParaRPr>
          </a:p>
        </p:txBody>
      </p:sp>
    </p:spTree>
    <p:extLst>
      <p:ext uri="{BB962C8B-B14F-4D97-AF65-F5344CB8AC3E}">
        <p14:creationId xmlns:p14="http://schemas.microsoft.com/office/powerpoint/2010/main" val="1124510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FDC94D1-5459-87EC-D951-309AFA9F92A8}"/>
              </a:ext>
            </a:extLst>
          </p:cNvPr>
          <p:cNvSpPr>
            <a:spLocks noGrp="1"/>
          </p:cNvSpPr>
          <p:nvPr>
            <p:ph type="title"/>
          </p:nvPr>
        </p:nvSpPr>
        <p:spPr>
          <a:xfrm>
            <a:off x="327401" y="1153572"/>
            <a:ext cx="4422474" cy="4461163"/>
          </a:xfrm>
        </p:spPr>
        <p:txBody>
          <a:bodyPr>
            <a:normAutofit/>
          </a:bodyPr>
          <a:lstStyle/>
          <a:p>
            <a:r>
              <a:rPr lang="en-US" b="1">
                <a:solidFill>
                  <a:srgbClr val="FFFFFF"/>
                </a:solidFill>
                <a:latin typeface="Times New Roman"/>
                <a:cs typeface="Times New Roman"/>
              </a:rPr>
              <a:t>MAX POOL LAYER:</a:t>
            </a:r>
            <a:endParaRPr lang="en-US" b="1">
              <a:solidFill>
                <a:srgbClr val="FFFFFF"/>
              </a:solidFill>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855E0DB-9F79-7EF8-2E37-7D991EFEA36A}"/>
              </a:ext>
            </a:extLst>
          </p:cNvPr>
          <p:cNvSpPr>
            <a:spLocks noGrp="1"/>
          </p:cNvSpPr>
          <p:nvPr>
            <p:ph idx="1"/>
          </p:nvPr>
        </p:nvSpPr>
        <p:spPr>
          <a:xfrm>
            <a:off x="4044743" y="160024"/>
            <a:ext cx="7654112" cy="6117580"/>
          </a:xfrm>
        </p:spPr>
        <p:txBody>
          <a:bodyPr vert="horz" lIns="91440" tIns="45720" rIns="91440" bIns="45720" rtlCol="0" anchor="ctr">
            <a:noAutofit/>
          </a:bodyPr>
          <a:lstStyle/>
          <a:p>
            <a:pPr algn="just">
              <a:buFont typeface="Wingdings" panose="020B0604020202020204" pitchFamily="34" charset="0"/>
              <a:buChar char="Ø"/>
            </a:pPr>
            <a:r>
              <a:rPr lang="en-US" sz="2400" dirty="0">
                <a:latin typeface="Times New Roman"/>
                <a:ea typeface="+mn-lt"/>
                <a:cs typeface="+mn-lt"/>
              </a:rPr>
              <a:t>The main purpose of pooling layer is to progressively reduce the spatial size of the input image, so that number of computations in the network are reduced.</a:t>
            </a:r>
            <a:endParaRPr lang="en-US" sz="2400" dirty="0">
              <a:latin typeface="Times New Roman"/>
              <a:ea typeface="Calibri" panose="020F0502020204030204"/>
              <a:cs typeface="Calibri" panose="020F0502020204030204"/>
            </a:endParaRPr>
          </a:p>
          <a:p>
            <a:pPr algn="just">
              <a:buFont typeface="Wingdings" panose="020B0604020202020204" pitchFamily="34" charset="0"/>
              <a:buChar char="Ø"/>
            </a:pPr>
            <a:r>
              <a:rPr lang="en-US" sz="2400" dirty="0">
                <a:latin typeface="Times New Roman"/>
                <a:ea typeface="+mn-lt"/>
                <a:cs typeface="+mn-lt"/>
              </a:rPr>
              <a:t>Pooling performs down-sampling by reducing the size and sends only the important data to next layers in CNN.</a:t>
            </a:r>
          </a:p>
          <a:p>
            <a:pPr algn="just">
              <a:buFont typeface="Wingdings" panose="020B0604020202020204" pitchFamily="34" charset="0"/>
              <a:buChar char="Ø"/>
            </a:pPr>
            <a:r>
              <a:rPr lang="en-US" sz="2400" dirty="0">
                <a:latin typeface="Times New Roman"/>
                <a:ea typeface="+mn-lt"/>
                <a:cs typeface="+mn-lt"/>
              </a:rPr>
              <a:t>The pooling operation involves sliding a two-dimensional filter over each channel of feature map and summarizing the features lying within the region covered by the filter.</a:t>
            </a:r>
            <a:endParaRPr lang="en-US" sz="2400" dirty="0">
              <a:latin typeface="Times New Roman"/>
              <a:ea typeface="Calibri"/>
              <a:cs typeface="Calibri"/>
            </a:endParaRPr>
          </a:p>
          <a:p>
            <a:pPr algn="just">
              <a:buFont typeface="Wingdings" panose="020B0604020202020204" pitchFamily="34" charset="0"/>
              <a:buChar char="Ø"/>
            </a:pPr>
            <a:r>
              <a:rPr lang="en-US" sz="2400" dirty="0">
                <a:latin typeface="Times New Roman"/>
                <a:ea typeface="+mn-lt"/>
                <a:cs typeface="Times New Roman"/>
              </a:rPr>
              <a:t>Max pooling is a pooling operation that selects the maximum element from the region of the feature map covered by the filter. Thus, the output after max-pooling layer would be a feature map containing the most prominent features of the previous feature map.</a:t>
            </a:r>
            <a:endParaRPr lang="en-US" sz="2400" dirty="0">
              <a:latin typeface="Times New Roman"/>
              <a:ea typeface="Calibri"/>
              <a:cs typeface="Times New Roman"/>
            </a:endParaRPr>
          </a:p>
        </p:txBody>
      </p:sp>
    </p:spTree>
    <p:extLst>
      <p:ext uri="{BB962C8B-B14F-4D97-AF65-F5344CB8AC3E}">
        <p14:creationId xmlns:p14="http://schemas.microsoft.com/office/powerpoint/2010/main" val="2336729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500B4A4-B1F1-41EA-886A-B8A210DBCA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5E55A99C-0BDC-4DBE-8E40-9FA66F629F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pool&#10;&#10;Description automatically generated">
            <a:extLst>
              <a:ext uri="{FF2B5EF4-FFF2-40B4-BE49-F238E27FC236}">
                <a16:creationId xmlns:a16="http://schemas.microsoft.com/office/drawing/2014/main" xmlns="" id="{27EEBCAF-279B-D452-F711-849CE6428BD5}"/>
              </a:ext>
            </a:extLst>
          </p:cNvPr>
          <p:cNvPicPr>
            <a:picLocks noGrp="1" noChangeAspect="1"/>
          </p:cNvPicPr>
          <p:nvPr>
            <p:ph idx="1"/>
          </p:nvPr>
        </p:nvPicPr>
        <p:blipFill>
          <a:blip r:embed="rId2"/>
          <a:stretch>
            <a:fillRect/>
          </a:stretch>
        </p:blipFill>
        <p:spPr>
          <a:xfrm>
            <a:off x="952237" y="1540415"/>
            <a:ext cx="10337975" cy="3773360"/>
          </a:xfrm>
          <a:prstGeom prst="rect">
            <a:avLst/>
          </a:prstGeom>
        </p:spPr>
      </p:pic>
    </p:spTree>
    <p:extLst>
      <p:ext uri="{BB962C8B-B14F-4D97-AF65-F5344CB8AC3E}">
        <p14:creationId xmlns:p14="http://schemas.microsoft.com/office/powerpoint/2010/main" val="278086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Arc 20">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4D23795-D599-D46B-3CA6-7C3D5D7A804D}"/>
              </a:ext>
            </a:extLst>
          </p:cNvPr>
          <p:cNvSpPr>
            <a:spLocks noGrp="1"/>
          </p:cNvSpPr>
          <p:nvPr>
            <p:ph idx="1"/>
          </p:nvPr>
        </p:nvSpPr>
        <p:spPr>
          <a:xfrm>
            <a:off x="565031" y="143476"/>
            <a:ext cx="11234468" cy="6709223"/>
          </a:xfrm>
        </p:spPr>
        <p:txBody>
          <a:bodyPr vert="horz" lIns="91440" tIns="45720" rIns="91440" bIns="45720" rtlCol="0" anchor="t">
            <a:noAutofit/>
          </a:bodyPr>
          <a:lstStyle/>
          <a:p>
            <a:pPr marL="0" indent="0" algn="just">
              <a:buNone/>
            </a:pPr>
            <a:r>
              <a:rPr lang="en-US" sz="2200" b="1" dirty="0">
                <a:latin typeface="Times New Roman"/>
                <a:ea typeface="+mn-lt"/>
                <a:cs typeface="Times New Roman"/>
              </a:rPr>
              <a:t>FLATTENING LAYER:</a:t>
            </a:r>
            <a:endParaRPr lang="en-US" sz="2200" dirty="0">
              <a:latin typeface="Times New Roman"/>
              <a:ea typeface="+mn-lt"/>
              <a:cs typeface="+mn-lt"/>
            </a:endParaRPr>
          </a:p>
          <a:p>
            <a:pPr algn="just"/>
            <a:r>
              <a:rPr lang="en-US" sz="2200" dirty="0">
                <a:latin typeface="Times New Roman"/>
                <a:ea typeface="+mn-lt"/>
                <a:cs typeface="+mn-lt"/>
              </a:rPr>
              <a:t>The resulting feature maps are flattened into a one-dimensional vector after the convolution and pooling layers so they can be passed into a completely linked layer for categorization or regression.</a:t>
            </a:r>
            <a:endParaRPr lang="en-US" sz="2200" dirty="0">
              <a:latin typeface="Times New Roman"/>
              <a:ea typeface="Calibri"/>
              <a:cs typeface="Calibri"/>
            </a:endParaRPr>
          </a:p>
          <a:p>
            <a:pPr marL="0" indent="0" algn="just">
              <a:buNone/>
            </a:pPr>
            <a:r>
              <a:rPr lang="en-US" sz="2200" b="1" dirty="0">
                <a:latin typeface="Times New Roman"/>
                <a:ea typeface="+mn-lt"/>
                <a:cs typeface="+mn-lt"/>
              </a:rPr>
              <a:t>FULL CONNECTED LAYER:</a:t>
            </a:r>
          </a:p>
          <a:p>
            <a:pPr algn="just"/>
            <a:r>
              <a:rPr lang="en-US" sz="2200" dirty="0">
                <a:latin typeface="Times New Roman"/>
                <a:ea typeface="+mn-lt"/>
                <a:cs typeface="+mn-lt"/>
              </a:rPr>
              <a:t>It takes the input from the previous layer and computes the final classification or regression task.</a:t>
            </a:r>
            <a:endParaRPr lang="en-US" sz="2200" dirty="0">
              <a:latin typeface="Times New Roman"/>
              <a:ea typeface="Calibri"/>
              <a:cs typeface="Calibri"/>
            </a:endParaRPr>
          </a:p>
          <a:p>
            <a:pPr marL="0" indent="0" algn="just">
              <a:buNone/>
            </a:pPr>
            <a:r>
              <a:rPr lang="en-US" sz="2200" b="1" dirty="0">
                <a:latin typeface="Times New Roman"/>
                <a:ea typeface="Calibri"/>
                <a:cs typeface="Calibri"/>
              </a:rPr>
              <a:t>FASTAI:</a:t>
            </a:r>
            <a:endParaRPr lang="en-US" sz="2200" dirty="0">
              <a:latin typeface="Times New Roman"/>
              <a:ea typeface="Calibri"/>
              <a:cs typeface="Calibri"/>
            </a:endParaRPr>
          </a:p>
          <a:p>
            <a:pPr algn="just"/>
            <a:r>
              <a:rPr lang="en-US" sz="2200" dirty="0" err="1">
                <a:latin typeface="Times New Roman"/>
                <a:ea typeface="+mn-lt"/>
                <a:cs typeface="+mn-lt"/>
              </a:rPr>
              <a:t>FastAI</a:t>
            </a:r>
            <a:r>
              <a:rPr lang="en-US" sz="2200" dirty="0">
                <a:latin typeface="Times New Roman"/>
                <a:ea typeface="+mn-lt"/>
                <a:cs typeface="+mn-lt"/>
              </a:rPr>
              <a:t> is a highly regarded deep learning library that offers advanced libraries and modules to professionals, enabling them to achieve fast and efficient state-of-the-art outcomes in deep learning.</a:t>
            </a:r>
            <a:endParaRPr lang="en-US" sz="2200" dirty="0">
              <a:latin typeface="Times New Roman"/>
              <a:ea typeface="Calibri"/>
              <a:cs typeface="Calibri"/>
            </a:endParaRPr>
          </a:p>
          <a:p>
            <a:pPr algn="just"/>
            <a:r>
              <a:rPr lang="en-US" sz="2200" dirty="0">
                <a:latin typeface="Times New Roman"/>
                <a:ea typeface="+mn-lt"/>
                <a:cs typeface="+mn-lt"/>
              </a:rPr>
              <a:t>The </a:t>
            </a:r>
            <a:r>
              <a:rPr lang="en-US" sz="2200" dirty="0" err="1">
                <a:latin typeface="Times New Roman"/>
                <a:ea typeface="+mn-lt"/>
                <a:cs typeface="+mn-lt"/>
              </a:rPr>
              <a:t>FastAI</a:t>
            </a:r>
            <a:r>
              <a:rPr lang="en-US" sz="2200" dirty="0">
                <a:latin typeface="Times New Roman"/>
                <a:ea typeface="+mn-lt"/>
                <a:cs typeface="+mn-lt"/>
              </a:rPr>
              <a:t> framework focuses on three key design objectives: high productivity, ease of configuration and flexibility.</a:t>
            </a:r>
            <a:endParaRPr lang="en-US" sz="2200" dirty="0">
              <a:latin typeface="Times New Roman"/>
              <a:ea typeface="Calibri"/>
              <a:cs typeface="Calibri"/>
            </a:endParaRPr>
          </a:p>
          <a:p>
            <a:pPr algn="just"/>
            <a:r>
              <a:rPr lang="en-US" sz="2200" dirty="0">
                <a:latin typeface="Times New Roman"/>
                <a:ea typeface="+mn-lt"/>
                <a:cs typeface="+mn-lt"/>
              </a:rPr>
              <a:t>It serves as a foundational components for the framework.</a:t>
            </a:r>
            <a:endParaRPr lang="en-US" sz="2200" dirty="0">
              <a:latin typeface="Times New Roman"/>
              <a:ea typeface="Calibri"/>
              <a:cs typeface="Calibri"/>
            </a:endParaRPr>
          </a:p>
          <a:p>
            <a:pPr algn="just"/>
            <a:r>
              <a:rPr lang="en-US" sz="2200" dirty="0">
                <a:latin typeface="Times New Roman"/>
                <a:ea typeface="+mn-lt"/>
                <a:cs typeface="+mn-lt"/>
              </a:rPr>
              <a:t>The CNN model, enhanced by the </a:t>
            </a:r>
            <a:r>
              <a:rPr lang="en-US" sz="2200" dirty="0" err="1">
                <a:latin typeface="Times New Roman"/>
                <a:ea typeface="+mn-lt"/>
                <a:cs typeface="+mn-lt"/>
              </a:rPr>
              <a:t>FastAI</a:t>
            </a:r>
            <a:r>
              <a:rPr lang="en-US" sz="2200" dirty="0">
                <a:latin typeface="Times New Roman"/>
                <a:ea typeface="+mn-lt"/>
                <a:cs typeface="+mn-lt"/>
              </a:rPr>
              <a:t> framework, is designed to acquire knowledge and discern significant elements from input about human activity detection.</a:t>
            </a:r>
          </a:p>
          <a:p>
            <a:pPr algn="just"/>
            <a:r>
              <a:rPr lang="en-US" sz="2200" dirty="0">
                <a:latin typeface="Times New Roman"/>
                <a:ea typeface="+mn-lt"/>
                <a:cs typeface="+mn-lt"/>
              </a:rPr>
              <a:t>Subsequently, the fully connected layer uses the extracted characteristics to make predictions about the activity class of the input image</a:t>
            </a:r>
            <a:endParaRPr lang="en-US" sz="2200" dirty="0">
              <a:latin typeface="Times New Roman"/>
              <a:ea typeface="Calibri"/>
              <a:cs typeface="Calibri"/>
            </a:endParaRPr>
          </a:p>
          <a:p>
            <a:pPr algn="just"/>
            <a:endParaRPr lang="en-US" sz="2200" dirty="0">
              <a:latin typeface="Times New Roman"/>
              <a:ea typeface="Calibri"/>
              <a:cs typeface="Calibri"/>
            </a:endParaRPr>
          </a:p>
        </p:txBody>
      </p:sp>
    </p:spTree>
    <p:extLst>
      <p:ext uri="{BB962C8B-B14F-4D97-AF65-F5344CB8AC3E}">
        <p14:creationId xmlns:p14="http://schemas.microsoft.com/office/powerpoint/2010/main" val="564031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A15AEA6-DEE5-0FB8-8E14-CF86F4476702}"/>
              </a:ext>
            </a:extLst>
          </p:cNvPr>
          <p:cNvSpPr>
            <a:spLocks noGrp="1"/>
          </p:cNvSpPr>
          <p:nvPr>
            <p:ph type="title"/>
          </p:nvPr>
        </p:nvSpPr>
        <p:spPr>
          <a:xfrm>
            <a:off x="686834" y="1153572"/>
            <a:ext cx="3200400" cy="4461163"/>
          </a:xfrm>
        </p:spPr>
        <p:txBody>
          <a:bodyPr>
            <a:normAutofit/>
          </a:bodyPr>
          <a:lstStyle/>
          <a:p>
            <a:r>
              <a:rPr lang="en-US" sz="4100" b="1">
                <a:solidFill>
                  <a:srgbClr val="FFFFFF"/>
                </a:solidFill>
                <a:latin typeface="Times New Roman"/>
                <a:ea typeface="Calibri Light"/>
                <a:cs typeface="Calibri Light"/>
              </a:rPr>
              <a:t>ABSTRACT</a:t>
            </a:r>
            <a:endParaRPr lang="en-US" sz="4100">
              <a:solidFill>
                <a:srgbClr val="FFFFFF"/>
              </a:solidFill>
              <a:latin typeface="Times New Roman"/>
              <a:cs typeface="Times New Roman"/>
            </a:endParaRPr>
          </a:p>
        </p:txBody>
      </p:sp>
      <p:sp>
        <p:nvSpPr>
          <p:cNvPr id="33" name="Arc 32">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1935946-0E6D-244D-2A92-7C4F3373B80F}"/>
              </a:ext>
            </a:extLst>
          </p:cNvPr>
          <p:cNvSpPr>
            <a:spLocks noGrp="1"/>
          </p:cNvSpPr>
          <p:nvPr>
            <p:ph idx="1"/>
          </p:nvPr>
        </p:nvSpPr>
        <p:spPr>
          <a:xfrm>
            <a:off x="4231648" y="174401"/>
            <a:ext cx="7395320" cy="6462637"/>
          </a:xfrm>
        </p:spPr>
        <p:txBody>
          <a:bodyPr vert="horz" lIns="91440" tIns="45720" rIns="91440" bIns="45720" rtlCol="0" anchor="ctr">
            <a:normAutofit/>
          </a:bodyPr>
          <a:lstStyle/>
          <a:p>
            <a:pPr marL="0" indent="0" algn="just">
              <a:buNone/>
            </a:pPr>
            <a:r>
              <a:rPr lang="en-US" sz="2000" dirty="0">
                <a:latin typeface="Times New Roman"/>
                <a:ea typeface="+mn-lt"/>
                <a:cs typeface="+mn-lt"/>
              </a:rPr>
              <a:t>Human activity recognition (HAR) is the designated term for the automated identification of physical activities conducted by individuals. The current study analyzes convolutional neural networks (CNN) in human activity recognition, particularly on datasets including images. Researchers and developers can gain valuable insights into human behavior by accurately recognizing human activities in image </a:t>
            </a:r>
            <a:r>
              <a:rPr lang="en-US" sz="2000" dirty="0" smtClean="0">
                <a:latin typeface="Times New Roman"/>
                <a:ea typeface="+mn-lt"/>
                <a:cs typeface="+mn-lt"/>
              </a:rPr>
              <a:t>datasets. </a:t>
            </a:r>
            <a:r>
              <a:rPr lang="en-US" sz="2000" dirty="0">
                <a:latin typeface="Times New Roman"/>
                <a:ea typeface="+mn-lt"/>
                <a:cs typeface="+mn-lt"/>
              </a:rPr>
              <a:t>Here, we developed a deep learning model that classifies different activity classes like sitting, standing, sleeping, and walking. To assess the model's efficacy, our research utilizes a comprehensive dataset from Kaggle's repository, namely the Activity Dataset. This dataset encompasses a wide range of authentic and varied activity events. It offers various annotated images capturing human activities like sitting, standing, walking, and sleeping across different environments and contexts. This research introduces a cutting-edge approach to HAR using CNN, empowered by the </a:t>
            </a:r>
            <a:r>
              <a:rPr lang="en-US" sz="2000" dirty="0" err="1">
                <a:latin typeface="Times New Roman"/>
                <a:ea typeface="+mn-lt"/>
                <a:cs typeface="+mn-lt"/>
              </a:rPr>
              <a:t>FastAI</a:t>
            </a:r>
            <a:r>
              <a:rPr lang="en-US" sz="2000" dirty="0">
                <a:latin typeface="Times New Roman"/>
                <a:ea typeface="+mn-lt"/>
                <a:cs typeface="+mn-lt"/>
              </a:rPr>
              <a:t> library, which offers an efficient and user-friendly platform for deep learning</a:t>
            </a:r>
            <a:endParaRPr lang="en-US" sz="2000" dirty="0">
              <a:latin typeface="Times New Roman"/>
              <a:cs typeface="Times New Roman"/>
            </a:endParaRPr>
          </a:p>
        </p:txBody>
      </p:sp>
    </p:spTree>
    <p:extLst>
      <p:ext uri="{BB962C8B-B14F-4D97-AF65-F5344CB8AC3E}">
        <p14:creationId xmlns:p14="http://schemas.microsoft.com/office/powerpoint/2010/main" val="2542228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D6F005F-A3D3-CE62-9E77-D05DFC5CEAC1}"/>
              </a:ext>
            </a:extLst>
          </p:cNvPr>
          <p:cNvSpPr>
            <a:spLocks noGrp="1"/>
          </p:cNvSpPr>
          <p:nvPr>
            <p:ph type="title"/>
          </p:nvPr>
        </p:nvSpPr>
        <p:spPr>
          <a:xfrm>
            <a:off x="686834" y="1153572"/>
            <a:ext cx="3200400" cy="4461163"/>
          </a:xfrm>
        </p:spPr>
        <p:txBody>
          <a:bodyPr>
            <a:normAutofit/>
          </a:bodyPr>
          <a:lstStyle/>
          <a:p>
            <a:r>
              <a:rPr lang="en-US" sz="3400" b="1" dirty="0">
                <a:solidFill>
                  <a:srgbClr val="FFFFFF"/>
                </a:solidFill>
                <a:latin typeface="Times New Roman"/>
                <a:ea typeface="Calibri Light"/>
                <a:cs typeface="Calibri Light"/>
              </a:rPr>
              <a:t>CONCLUSION</a:t>
            </a:r>
            <a:endParaRPr lang="en-US" sz="3400" dirty="0">
              <a:solidFill>
                <a:srgbClr val="FFFFFF"/>
              </a:solidFill>
              <a:latin typeface="Times New Roman"/>
              <a:cs typeface="Times New Roman"/>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1EC4333-A394-6063-1ABF-0D500B35906F}"/>
              </a:ext>
            </a:extLst>
          </p:cNvPr>
          <p:cNvSpPr>
            <a:spLocks noGrp="1"/>
          </p:cNvSpPr>
          <p:nvPr>
            <p:ph idx="1"/>
          </p:nvPr>
        </p:nvSpPr>
        <p:spPr>
          <a:xfrm>
            <a:off x="4174139" y="-156278"/>
            <a:ext cx="7898527" cy="7425920"/>
          </a:xfrm>
        </p:spPr>
        <p:txBody>
          <a:bodyPr vert="horz" lIns="91440" tIns="45720" rIns="91440" bIns="45720" rtlCol="0" anchor="ctr">
            <a:normAutofit/>
          </a:bodyPr>
          <a:lstStyle/>
          <a:p>
            <a:pPr marL="0" indent="0" algn="just">
              <a:buNone/>
            </a:pPr>
            <a:r>
              <a:rPr lang="en-US" sz="2000" dirty="0">
                <a:latin typeface="Times New Roman"/>
                <a:ea typeface="Calibri"/>
                <a:cs typeface="Calibri"/>
              </a:rPr>
              <a:t>This study aims to identify and classify various activities undertaken by human participants into distinct activity categories, such as standing, sitting, walking, and sleeping. This research presents a CNN architecture that demonstrates a capacity for achieving exceptional accuracy in image classification tasks, rendering it well-suited for detecting human activities. The actions within the activity dataset are detected using the </a:t>
            </a:r>
            <a:r>
              <a:rPr lang="en-US" sz="2000" err="1">
                <a:latin typeface="Times New Roman"/>
                <a:ea typeface="Calibri"/>
                <a:cs typeface="Calibri"/>
              </a:rPr>
              <a:t>FastAI</a:t>
            </a:r>
            <a:r>
              <a:rPr lang="en-US" sz="2000" dirty="0">
                <a:latin typeface="Times New Roman"/>
                <a:ea typeface="Calibri"/>
                <a:cs typeface="Calibri"/>
              </a:rPr>
              <a:t> framework in the CNN architecture. The use of CNN inside the </a:t>
            </a:r>
            <a:r>
              <a:rPr lang="en-US" sz="2000" err="1">
                <a:latin typeface="Times New Roman"/>
                <a:ea typeface="Calibri"/>
                <a:cs typeface="Calibri"/>
              </a:rPr>
              <a:t>FastAI</a:t>
            </a:r>
            <a:r>
              <a:rPr lang="en-US" sz="2000" dirty="0">
                <a:latin typeface="Times New Roman"/>
                <a:ea typeface="Calibri"/>
                <a:cs typeface="Calibri"/>
              </a:rPr>
              <a:t> framework for human activity detection has considerable potential due to its ability to achieve high levels of accuracy, facilitate rapid feature learning, and provide the ease of a robust computational framework. The findings derived from this study show superior performance compared to other previously suggested methodologies. The suggested model demonstrated a level of accuracy of roughly 97%. The deep learning model described in this study has the potential to be further improved for various human activities via the use of diverse data augmentation approaches. An additional avenue for further investigation may include the dataset's expansion and diversification, potentially enhancing the model's performance. In light of privacy and ethical considerations, particularly when the project involves surveillance of human behaviors in sensitive or private settings.</a:t>
            </a:r>
            <a:endParaRPr lang="en-US" sz="2000">
              <a:latin typeface="Times New Roman"/>
              <a:ea typeface="Calibri"/>
              <a:cs typeface="Calibri"/>
            </a:endParaRPr>
          </a:p>
        </p:txBody>
      </p:sp>
    </p:spTree>
    <p:extLst>
      <p:ext uri="{BB962C8B-B14F-4D97-AF65-F5344CB8AC3E}">
        <p14:creationId xmlns:p14="http://schemas.microsoft.com/office/powerpoint/2010/main" val="29814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A1635D-970D-4E0D-B9A4-9BE4D93F03EC}"/>
              </a:ext>
            </a:extLst>
          </p:cNvPr>
          <p:cNvSpPr>
            <a:spLocks noGrp="1"/>
          </p:cNvSpPr>
          <p:nvPr>
            <p:ph type="title"/>
          </p:nvPr>
        </p:nvSpPr>
        <p:spPr>
          <a:xfrm>
            <a:off x="686834" y="1153572"/>
            <a:ext cx="3200400" cy="4461163"/>
          </a:xfrm>
        </p:spPr>
        <p:txBody>
          <a:bodyPr>
            <a:normAutofit/>
          </a:bodyPr>
          <a:lstStyle/>
          <a:p>
            <a:r>
              <a:rPr lang="en-US" sz="3700" b="1" dirty="0" smtClean="0">
                <a:solidFill>
                  <a:srgbClr val="FFFFFF"/>
                </a:solidFill>
                <a:latin typeface="Times New Roman"/>
                <a:ea typeface="Calibri Light"/>
                <a:cs typeface="Calibri Light"/>
              </a:rPr>
              <a:t>SCOPE</a:t>
            </a:r>
            <a:endParaRPr lang="en-US" sz="3700" b="1" dirty="0">
              <a:solidFill>
                <a:srgbClr val="FFFFFF"/>
              </a:solidFill>
              <a:latin typeface="Times New Roman"/>
              <a:ea typeface="Calibri Light"/>
              <a:cs typeface="Calibri Light"/>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13B75EE8-196B-5DFF-C90E-26BA8A11FEB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Healthcare </a:t>
            </a:r>
            <a:r>
              <a:rPr lang="en-US" sz="2400" dirty="0" smtClean="0">
                <a:latin typeface="Times New Roman" panose="02020603050405020304" pitchFamily="18" charset="0"/>
                <a:cs typeface="Times New Roman" panose="02020603050405020304" pitchFamily="18" charset="0"/>
              </a:rPr>
              <a:t>Monitoring :</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Rehabilitation Monitoring</a:t>
            </a:r>
            <a:endParaRPr lang="en-US" dirty="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Fall Detection and </a:t>
            </a:r>
            <a:r>
              <a:rPr lang="en-US" dirty="0" smtClean="0">
                <a:latin typeface="Times New Roman" panose="02020603050405020304" pitchFamily="18" charset="0"/>
                <a:cs typeface="Times New Roman" panose="02020603050405020304" pitchFamily="18" charset="0"/>
              </a:rPr>
              <a:t>Prevention</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Activity Monitoring for Chronic Disease </a:t>
            </a:r>
            <a:r>
              <a:rPr lang="en-US" dirty="0" smtClean="0">
                <a:latin typeface="Times New Roman" panose="02020603050405020304" pitchFamily="18" charset="0"/>
                <a:cs typeface="Times New Roman" panose="02020603050405020304" pitchFamily="18" charset="0"/>
              </a:rPr>
              <a:t>Management</a:t>
            </a:r>
          </a:p>
          <a:p>
            <a:pPr marL="914400" lvl="2" indent="0">
              <a:buNone/>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Public Safety and </a:t>
            </a:r>
            <a:r>
              <a:rPr lang="en-US" sz="2400" dirty="0" smtClean="0">
                <a:latin typeface="Times New Roman" panose="02020603050405020304" pitchFamily="18" charset="0"/>
                <a:cs typeface="Times New Roman" panose="02020603050405020304" pitchFamily="18" charset="0"/>
              </a:rPr>
              <a:t>Security :</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Anomaly Detection and Threat </a:t>
            </a:r>
            <a:r>
              <a:rPr lang="en-US" dirty="0" smtClean="0">
                <a:latin typeface="Times New Roman" panose="02020603050405020304" pitchFamily="18" charset="0"/>
                <a:cs typeface="Times New Roman" panose="02020603050405020304" pitchFamily="18" charset="0"/>
              </a:rPr>
              <a:t>Identification</a:t>
            </a: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Crowd </a:t>
            </a:r>
            <a:r>
              <a:rPr lang="en-US" dirty="0">
                <a:latin typeface="Times New Roman" panose="02020603050405020304" pitchFamily="18" charset="0"/>
                <a:cs typeface="Times New Roman" panose="02020603050405020304" pitchFamily="18" charset="0"/>
              </a:rPr>
              <a:t>Monitoring and </a:t>
            </a:r>
            <a:r>
              <a:rPr lang="en-US" dirty="0" smtClean="0">
                <a:latin typeface="Times New Roman" panose="02020603050405020304" pitchFamily="18" charset="0"/>
                <a:cs typeface="Times New Roman" panose="02020603050405020304" pitchFamily="18" charset="0"/>
              </a:rPr>
              <a:t>Management</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Perimeter Security and Access </a:t>
            </a:r>
            <a:r>
              <a:rPr lang="en-US" dirty="0" smtClean="0">
                <a:latin typeface="Times New Roman" panose="02020603050405020304" pitchFamily="18" charset="0"/>
                <a:cs typeface="Times New Roman" panose="02020603050405020304" pitchFamily="18" charset="0"/>
              </a:rPr>
              <a:t>Control</a:t>
            </a:r>
          </a:p>
          <a:p>
            <a:pPr lvl="2">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2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A1635D-970D-4E0D-B9A4-9BE4D93F03EC}"/>
              </a:ext>
            </a:extLst>
          </p:cNvPr>
          <p:cNvSpPr>
            <a:spLocks noGrp="1"/>
          </p:cNvSpPr>
          <p:nvPr>
            <p:ph type="title"/>
          </p:nvPr>
        </p:nvSpPr>
        <p:spPr>
          <a:xfrm>
            <a:off x="686834" y="1153572"/>
            <a:ext cx="3200400" cy="4461163"/>
          </a:xfrm>
        </p:spPr>
        <p:txBody>
          <a:bodyPr>
            <a:normAutofit/>
          </a:bodyPr>
          <a:lstStyle/>
          <a:p>
            <a:r>
              <a:rPr lang="en-US" sz="3700" b="1" dirty="0" smtClean="0">
                <a:solidFill>
                  <a:srgbClr val="FFFFFF"/>
                </a:solidFill>
                <a:latin typeface="Times New Roman"/>
                <a:ea typeface="Calibri Light"/>
                <a:cs typeface="Calibri Light"/>
              </a:rPr>
              <a:t>SCOPE</a:t>
            </a:r>
            <a:endParaRPr lang="en-US" sz="3700" b="1" dirty="0">
              <a:solidFill>
                <a:srgbClr val="FFFFFF"/>
              </a:solidFill>
              <a:latin typeface="Times New Roman"/>
              <a:ea typeface="Calibri Light"/>
              <a:cs typeface="Calibri Light"/>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13B75EE8-196B-5DFF-C90E-26BA8A11FEB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Sports Performance Monitoring:</a:t>
            </a:r>
            <a:endParaRPr lang="en-US" sz="2400" dirty="0" smtClean="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Biomechanical Analysis and Technique </a:t>
            </a:r>
            <a:r>
              <a:rPr lang="en-US" dirty="0" smtClean="0">
                <a:latin typeface="Times New Roman" panose="02020603050405020304" pitchFamily="18" charset="0"/>
                <a:cs typeface="Times New Roman" panose="02020603050405020304" pitchFamily="18" charset="0"/>
              </a:rPr>
              <a:t>Optimization</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Injury Prevention and </a:t>
            </a:r>
            <a:r>
              <a:rPr lang="en-US" dirty="0" smtClean="0">
                <a:latin typeface="Times New Roman" panose="02020603050405020304" pitchFamily="18" charset="0"/>
                <a:cs typeface="Times New Roman" panose="02020603050405020304" pitchFamily="18" charset="0"/>
              </a:rPr>
              <a:t>Rehabilitation</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Performance Tracking and Feedback</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Emergency </a:t>
            </a:r>
            <a:r>
              <a:rPr lang="en-US" sz="2400" dirty="0">
                <a:latin typeface="Times New Roman" panose="02020603050405020304" pitchFamily="18" charset="0"/>
                <a:cs typeface="Times New Roman" panose="02020603050405020304" pitchFamily="18" charset="0"/>
              </a:rPr>
              <a:t>Response Systems:</a:t>
            </a:r>
            <a:endParaRPr lang="en-US" sz="2400" dirty="0" smtClean="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Disaster </a:t>
            </a:r>
            <a:r>
              <a:rPr lang="en-US" dirty="0">
                <a:latin typeface="Times New Roman" panose="02020603050405020304" pitchFamily="18" charset="0"/>
                <a:cs typeface="Times New Roman" panose="02020603050405020304" pitchFamily="18" charset="0"/>
              </a:rPr>
              <a:t>Response and Search and </a:t>
            </a:r>
            <a:r>
              <a:rPr lang="en-US" dirty="0" smtClean="0">
                <a:latin typeface="Times New Roman" panose="02020603050405020304" pitchFamily="18" charset="0"/>
                <a:cs typeface="Times New Roman" panose="02020603050405020304" pitchFamily="18" charset="0"/>
              </a:rPr>
              <a:t>Rescue </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Remote Monitoring of Hazardous </a:t>
            </a:r>
            <a:r>
              <a:rPr lang="en-US" dirty="0" smtClean="0">
                <a:latin typeface="Times New Roman" panose="02020603050405020304" pitchFamily="18" charset="0"/>
                <a:cs typeface="Times New Roman" panose="02020603050405020304" pitchFamily="18" charset="0"/>
              </a:rPr>
              <a:t>Environments</a:t>
            </a:r>
          </a:p>
          <a:p>
            <a:pPr lvl="2">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Coordination of Emergency Responders</a:t>
            </a:r>
          </a:p>
        </p:txBody>
      </p:sp>
    </p:spTree>
    <p:extLst>
      <p:ext uri="{BB962C8B-B14F-4D97-AF65-F5344CB8AC3E}">
        <p14:creationId xmlns:p14="http://schemas.microsoft.com/office/powerpoint/2010/main" val="260793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A1635D-970D-4E0D-B9A4-9BE4D93F03EC}"/>
              </a:ext>
            </a:extLst>
          </p:cNvPr>
          <p:cNvSpPr>
            <a:spLocks noGrp="1"/>
          </p:cNvSpPr>
          <p:nvPr>
            <p:ph type="title"/>
          </p:nvPr>
        </p:nvSpPr>
        <p:spPr>
          <a:xfrm>
            <a:off x="439946" y="1153572"/>
            <a:ext cx="3447287" cy="4461163"/>
          </a:xfrm>
        </p:spPr>
        <p:txBody>
          <a:bodyPr>
            <a:normAutofit/>
          </a:bodyPr>
          <a:lstStyle/>
          <a:p>
            <a:r>
              <a:rPr lang="en-US" sz="3700" b="1" dirty="0" smtClean="0">
                <a:solidFill>
                  <a:srgbClr val="FFFFFF"/>
                </a:solidFill>
                <a:latin typeface="Times New Roman"/>
                <a:ea typeface="Calibri Light"/>
                <a:cs typeface="Calibri Light"/>
              </a:rPr>
              <a:t>OBJECTIVES</a:t>
            </a:r>
            <a:endParaRPr lang="en-US" sz="3700" b="1" dirty="0">
              <a:solidFill>
                <a:srgbClr val="FFFFFF"/>
              </a:solidFill>
              <a:latin typeface="Times New Roman"/>
              <a:ea typeface="Calibri Light"/>
              <a:cs typeface="Calibri Light"/>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13B75EE8-196B-5DFF-C90E-26BA8A11FEB4}"/>
              </a:ext>
            </a:extLst>
          </p:cNvPr>
          <p:cNvSpPr>
            <a:spLocks noGrp="1"/>
          </p:cNvSpPr>
          <p:nvPr>
            <p:ph idx="1"/>
          </p:nvPr>
        </p:nvSpPr>
        <p:spPr>
          <a:xfrm>
            <a:off x="4447308" y="431322"/>
            <a:ext cx="6906491" cy="5745642"/>
          </a:xfrm>
        </p:spPr>
        <p:txBody>
          <a:bodyPr vert="horz" lIns="91440" tIns="45720" rIns="91440" bIns="45720" rtlCol="0" anchor="ctr">
            <a:normAutofit/>
          </a:bodyPr>
          <a:lstStyle/>
          <a:p>
            <a:r>
              <a:rPr lang="en-IN" sz="2000" dirty="0">
                <a:latin typeface="Times New Roman" panose="02020603050405020304" pitchFamily="18" charset="0"/>
                <a:cs typeface="Times New Roman" panose="02020603050405020304" pitchFamily="18" charset="0"/>
              </a:rPr>
              <a:t>This model aims to automate the process of detecting and classifying human activities in images, eliminating the need for manual intervention and providing an efficient solution to the challenges posed by traditional methods</a:t>
            </a:r>
            <a:r>
              <a:rPr lang="en-I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ea typeface="Calibri"/>
              <a:cs typeface="Times New Roman" panose="02020603050405020304" pitchFamily="18" charset="0"/>
            </a:endParaRPr>
          </a:p>
          <a:p>
            <a:r>
              <a:rPr lang="en-US" sz="2000" dirty="0" smtClean="0">
                <a:latin typeface="Times New Roman" panose="02020603050405020304" pitchFamily="18" charset="0"/>
                <a:ea typeface="Calibri"/>
                <a:cs typeface="Times New Roman" panose="02020603050405020304" pitchFamily="18" charset="0"/>
              </a:rPr>
              <a:t>Develop a deep learning model </a:t>
            </a:r>
            <a:r>
              <a:rPr lang="en-US" sz="2000" dirty="0">
                <a:latin typeface="Times New Roman" panose="02020603050405020304" pitchFamily="18" charset="0"/>
                <a:ea typeface="Calibri"/>
                <a:cs typeface="Times New Roman" panose="02020603050405020304" pitchFamily="18" charset="0"/>
              </a:rPr>
              <a:t>that can handle variations in lighting, background, and other environmental factors for consistent performance across diverse scenarios</a:t>
            </a:r>
            <a:r>
              <a:rPr lang="en-US" sz="2000" dirty="0" smtClean="0">
                <a:latin typeface="Times New Roman" panose="02020603050405020304" pitchFamily="18" charset="0"/>
                <a:ea typeface="Calibri"/>
                <a:cs typeface="Times New Roman" panose="02020603050405020304" pitchFamily="18" charset="0"/>
              </a:rPr>
              <a:t>.</a:t>
            </a:r>
          </a:p>
          <a:p>
            <a:r>
              <a:rPr lang="en-US" sz="2000" dirty="0" smtClean="0">
                <a:latin typeface="Times New Roman" panose="02020603050405020304" pitchFamily="18" charset="0"/>
                <a:ea typeface="Calibri"/>
                <a:cs typeface="Times New Roman" panose="02020603050405020304" pitchFamily="18" charset="0"/>
              </a:rPr>
              <a:t>Enable </a:t>
            </a:r>
            <a:r>
              <a:rPr lang="en-US" sz="2000" dirty="0">
                <a:latin typeface="Times New Roman" panose="02020603050405020304" pitchFamily="18" charset="0"/>
                <a:ea typeface="Calibri"/>
                <a:cs typeface="Times New Roman" panose="02020603050405020304" pitchFamily="18" charset="0"/>
              </a:rPr>
              <a:t>CNN </a:t>
            </a:r>
            <a:r>
              <a:rPr lang="en-US" sz="2000" dirty="0" smtClean="0">
                <a:latin typeface="Times New Roman" panose="02020603050405020304" pitchFamily="18" charset="0"/>
                <a:ea typeface="Calibri"/>
                <a:cs typeface="Times New Roman" panose="02020603050405020304" pitchFamily="18" charset="0"/>
              </a:rPr>
              <a:t>model </a:t>
            </a:r>
            <a:r>
              <a:rPr lang="en-US" sz="2000" dirty="0">
                <a:latin typeface="Times New Roman" panose="02020603050405020304" pitchFamily="18" charset="0"/>
                <a:ea typeface="Calibri"/>
                <a:cs typeface="Times New Roman" panose="02020603050405020304" pitchFamily="18" charset="0"/>
              </a:rPr>
              <a:t>to distinguish between multiple activity classes </a:t>
            </a:r>
            <a:r>
              <a:rPr lang="en-US" sz="2000" dirty="0" smtClean="0">
                <a:latin typeface="Times New Roman" panose="02020603050405020304" pitchFamily="18" charset="0"/>
                <a:ea typeface="Calibri"/>
                <a:cs typeface="Times New Roman" panose="02020603050405020304" pitchFamily="18" charset="0"/>
              </a:rPr>
              <a:t>effectively</a:t>
            </a:r>
            <a:r>
              <a:rPr lang="en-US" sz="2000" dirty="0">
                <a:latin typeface="Times New Roman" panose="02020603050405020304" pitchFamily="18" charset="0"/>
                <a:ea typeface="Calibri"/>
                <a:cs typeface="Times New Roman" panose="02020603050405020304" pitchFamily="18" charset="0"/>
              </a:rPr>
              <a:t> </a:t>
            </a:r>
            <a:r>
              <a:rPr lang="en-US" sz="2000" dirty="0" smtClean="0">
                <a:latin typeface="Times New Roman" panose="02020603050405020304" pitchFamily="18" charset="0"/>
                <a:ea typeface="Calibri"/>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utilization of </a:t>
            </a:r>
            <a:r>
              <a:rPr lang="en-US" sz="2000" dirty="0" err="1">
                <a:latin typeface="Times New Roman" panose="02020603050405020304" pitchFamily="18" charset="0"/>
                <a:cs typeface="Times New Roman" panose="02020603050405020304" pitchFamily="18" charset="0"/>
              </a:rPr>
              <a:t>FastAI</a:t>
            </a:r>
            <a:r>
              <a:rPr lang="en-US" sz="2000" dirty="0">
                <a:latin typeface="Times New Roman" panose="02020603050405020304" pitchFamily="18" charset="0"/>
                <a:cs typeface="Times New Roman" panose="02020603050405020304" pitchFamily="18" charset="0"/>
              </a:rPr>
              <a:t> is particularly emphasized for its ability to automate tasks such as network architecture design and </a:t>
            </a:r>
            <a:r>
              <a:rPr lang="en-US" sz="2000" dirty="0" err="1">
                <a:latin typeface="Times New Roman" panose="02020603050405020304" pitchFamily="18" charset="0"/>
                <a:cs typeface="Times New Roman" panose="02020603050405020304" pitchFamily="18" charset="0"/>
              </a:rPr>
              <a:t>hyperparameter</a:t>
            </a:r>
            <a:r>
              <a:rPr lang="en-US" sz="2000" dirty="0">
                <a:latin typeface="Times New Roman" panose="02020603050405020304" pitchFamily="18" charset="0"/>
                <a:cs typeface="Times New Roman" panose="02020603050405020304" pitchFamily="18" charset="0"/>
              </a:rPr>
              <a:t> tuning, making the overall model development more streamlined and accessible</a:t>
            </a:r>
            <a:endParaRPr lang="en-US" sz="2000" dirty="0" smtClean="0">
              <a:latin typeface="Times New Roman" panose="02020603050405020304" pitchFamily="18" charset="0"/>
              <a:ea typeface="Calibri"/>
              <a:cs typeface="Times New Roman" panose="02020603050405020304" pitchFamily="18" charset="0"/>
            </a:endParaRPr>
          </a:p>
          <a:p>
            <a:endParaRPr lang="en-US" sz="2000" dirty="0" smtClean="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1802335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A1635D-970D-4E0D-B9A4-9BE4D93F03EC}"/>
              </a:ext>
            </a:extLst>
          </p:cNvPr>
          <p:cNvSpPr>
            <a:spLocks noGrp="1"/>
          </p:cNvSpPr>
          <p:nvPr>
            <p:ph type="title"/>
          </p:nvPr>
        </p:nvSpPr>
        <p:spPr>
          <a:xfrm>
            <a:off x="686834" y="1153572"/>
            <a:ext cx="3200400" cy="4461163"/>
          </a:xfrm>
        </p:spPr>
        <p:txBody>
          <a:bodyPr>
            <a:normAutofit/>
          </a:bodyPr>
          <a:lstStyle/>
          <a:p>
            <a:r>
              <a:rPr lang="en-US" sz="3700" b="1" dirty="0">
                <a:solidFill>
                  <a:srgbClr val="FFFFFF"/>
                </a:solidFill>
                <a:latin typeface="Times New Roman"/>
                <a:ea typeface="Calibri Light"/>
                <a:cs typeface="Calibri Light"/>
              </a:rPr>
              <a:t>PROBLEM STATEMENT</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13B75EE8-196B-5DFF-C90E-26BA8A11FEB4}"/>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latin typeface="Times New Roman"/>
                <a:ea typeface="Calibri"/>
                <a:cs typeface="Calibri"/>
              </a:rPr>
              <a:t>Develop a deep learning model using Convolutional Neural </a:t>
            </a:r>
            <a:r>
              <a:rPr lang="en-US" dirty="0" smtClean="0">
                <a:latin typeface="Times New Roman"/>
                <a:ea typeface="Calibri"/>
                <a:cs typeface="Calibri"/>
              </a:rPr>
              <a:t>Network in </a:t>
            </a:r>
            <a:r>
              <a:rPr lang="en-US" dirty="0" err="1">
                <a:latin typeface="Times New Roman"/>
                <a:ea typeface="Calibri"/>
                <a:cs typeface="Calibri"/>
              </a:rPr>
              <a:t>FastAI</a:t>
            </a:r>
            <a:r>
              <a:rPr lang="en-US" dirty="0">
                <a:latin typeface="Times New Roman"/>
                <a:ea typeface="Calibri"/>
                <a:cs typeface="Calibri"/>
              </a:rPr>
              <a:t> for the task of Human Activity Recognition based on image dataset.</a:t>
            </a:r>
            <a:endParaRPr lang="en-US" dirty="0">
              <a:ea typeface="Calibri"/>
              <a:cs typeface="Calibri"/>
            </a:endParaRPr>
          </a:p>
        </p:txBody>
      </p:sp>
    </p:spTree>
    <p:extLst>
      <p:ext uri="{BB962C8B-B14F-4D97-AF65-F5344CB8AC3E}">
        <p14:creationId xmlns:p14="http://schemas.microsoft.com/office/powerpoint/2010/main" val="4139075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6B9CFEB-AA4C-CB22-753D-4CEBC52E02AA}"/>
              </a:ext>
            </a:extLst>
          </p:cNvPr>
          <p:cNvSpPr>
            <a:spLocks noGrp="1"/>
          </p:cNvSpPr>
          <p:nvPr>
            <p:ph type="title"/>
          </p:nvPr>
        </p:nvSpPr>
        <p:spPr>
          <a:xfrm>
            <a:off x="686834" y="1153572"/>
            <a:ext cx="3200400" cy="4461163"/>
          </a:xfrm>
        </p:spPr>
        <p:txBody>
          <a:bodyPr>
            <a:normAutofit/>
          </a:bodyPr>
          <a:lstStyle/>
          <a:p>
            <a:r>
              <a:rPr lang="en-US" sz="3600" b="1" dirty="0">
                <a:solidFill>
                  <a:srgbClr val="FFFFFF"/>
                </a:solidFill>
                <a:latin typeface="Times New Roman"/>
                <a:cs typeface="Times New Roman"/>
              </a:rPr>
              <a:t>LITERATURE REVIEW</a:t>
            </a:r>
            <a:endParaRPr lang="en-US" sz="3600" dirty="0">
              <a:solidFill>
                <a:srgbClr val="FFFFFF"/>
              </a:solidFill>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BF1CE190-AAE6-171C-934C-606033C2062B}"/>
              </a:ext>
            </a:extLst>
          </p:cNvPr>
          <p:cNvSpPr>
            <a:spLocks noGrp="1"/>
          </p:cNvSpPr>
          <p:nvPr>
            <p:ph idx="1"/>
          </p:nvPr>
        </p:nvSpPr>
        <p:spPr>
          <a:xfrm>
            <a:off x="4231648" y="591344"/>
            <a:ext cx="7726000" cy="5585619"/>
          </a:xfrm>
        </p:spPr>
        <p:txBody>
          <a:bodyPr vert="horz" lIns="91440" tIns="45720" rIns="91440" bIns="45720" rtlCol="0" anchor="ctr">
            <a:noAutofit/>
          </a:bodyPr>
          <a:lstStyle/>
          <a:p>
            <a:pPr algn="just"/>
            <a:r>
              <a:rPr lang="en-US" sz="2400" b="1" dirty="0" err="1">
                <a:latin typeface="Times New Roman"/>
                <a:cs typeface="Times New Roman"/>
              </a:rPr>
              <a:t>Zhenguo</a:t>
            </a:r>
            <a:r>
              <a:rPr lang="en-US" sz="2400" b="1" dirty="0">
                <a:latin typeface="Times New Roman"/>
                <a:cs typeface="Times New Roman"/>
              </a:rPr>
              <a:t> et </a:t>
            </a:r>
            <a:r>
              <a:rPr lang="en-US" sz="2400" b="1" dirty="0" smtClean="0">
                <a:latin typeface="Times New Roman"/>
                <a:cs typeface="Times New Roman"/>
              </a:rPr>
              <a:t>al :</a:t>
            </a:r>
            <a:endParaRPr lang="en-US" sz="2400" dirty="0">
              <a:latin typeface="Times New Roman"/>
              <a:cs typeface="Times New Roman"/>
            </a:endParaRPr>
          </a:p>
          <a:p>
            <a:pPr algn="just">
              <a:buFont typeface="Wingdings,Sans-Serif" panose="020B0604020202020204" pitchFamily="34" charset="0"/>
              <a:buChar char="Ø"/>
            </a:pPr>
            <a:r>
              <a:rPr lang="en-US" sz="2400" dirty="0">
                <a:latin typeface="Times New Roman"/>
                <a:cs typeface="Times New Roman"/>
              </a:rPr>
              <a:t> Explored Recurrent Neural Networks (RNNs) for HAR with temporal sequences.</a:t>
            </a:r>
          </a:p>
          <a:p>
            <a:pPr algn="just">
              <a:buFont typeface="Wingdings,Sans-Serif" panose="020B0604020202020204" pitchFamily="34" charset="0"/>
              <a:buChar char="Ø"/>
            </a:pPr>
            <a:r>
              <a:rPr lang="en-US" sz="2400" dirty="0">
                <a:latin typeface="Times New Roman"/>
                <a:cs typeface="Times New Roman"/>
              </a:rPr>
              <a:t>Identified limitations, including dependence on precise Channel State Information (CSI) data. Highlighted challenges in real-world scenarios: obtaining high-quality CSI and computational intensity.</a:t>
            </a:r>
          </a:p>
          <a:p>
            <a:pPr algn="just">
              <a:buFont typeface="Wingdings,Sans-Serif" panose="020B0604020202020204" pitchFamily="34" charset="0"/>
              <a:buChar char="Ø"/>
            </a:pPr>
            <a:r>
              <a:rPr lang="en-US" sz="2400" dirty="0">
                <a:latin typeface="Times New Roman"/>
                <a:cs typeface="Times New Roman"/>
              </a:rPr>
              <a:t>Emphasized potential difficulties in real-time processing and scalability due to resource constraints.</a:t>
            </a:r>
          </a:p>
          <a:p>
            <a:pPr algn="just"/>
            <a:r>
              <a:rPr lang="en-IN" sz="2400" b="1" dirty="0" err="1">
                <a:latin typeface="Times New Roman"/>
                <a:cs typeface="Times New Roman"/>
              </a:rPr>
              <a:t>Khemchandani</a:t>
            </a:r>
            <a:r>
              <a:rPr lang="en-IN" sz="2400" b="1" dirty="0">
                <a:latin typeface="Times New Roman"/>
                <a:cs typeface="Times New Roman"/>
              </a:rPr>
              <a:t> et </a:t>
            </a:r>
            <a:r>
              <a:rPr lang="en-IN" sz="2400" b="1" dirty="0" smtClean="0">
                <a:latin typeface="Times New Roman"/>
                <a:cs typeface="Times New Roman"/>
              </a:rPr>
              <a:t>al</a:t>
            </a:r>
            <a:r>
              <a:rPr lang="en-IN" sz="2400" b="1" dirty="0">
                <a:latin typeface="Times New Roman"/>
                <a:cs typeface="Times New Roman"/>
              </a:rPr>
              <a:t> </a:t>
            </a:r>
            <a:r>
              <a:rPr lang="en-IN" sz="2400" b="1" dirty="0" smtClean="0">
                <a:latin typeface="Times New Roman"/>
                <a:cs typeface="Times New Roman"/>
              </a:rPr>
              <a:t>:</a:t>
            </a:r>
            <a:endParaRPr lang="en-US" sz="2400" dirty="0">
              <a:latin typeface="Times New Roman"/>
              <a:cs typeface="Times New Roman"/>
            </a:endParaRPr>
          </a:p>
          <a:p>
            <a:pPr algn="just">
              <a:buFont typeface="Wingdings,Sans-Serif" panose="020B0604020202020204" pitchFamily="34" charset="0"/>
              <a:buChar char="Ø"/>
            </a:pPr>
            <a:r>
              <a:rPr lang="en-US" sz="2400" dirty="0">
                <a:latin typeface="Times New Roman"/>
                <a:cs typeface="Times New Roman"/>
              </a:rPr>
              <a:t>Implemented a robust least squares twin support vector machine for HAR.</a:t>
            </a:r>
          </a:p>
          <a:p>
            <a:pPr algn="just">
              <a:buFont typeface="Wingdings,Sans-Serif" panose="020B0604020202020204" pitchFamily="34" charset="0"/>
              <a:buChar char="Ø"/>
            </a:pPr>
            <a:r>
              <a:rPr lang="en-US" sz="2400" dirty="0">
                <a:latin typeface="Times New Roman"/>
                <a:cs typeface="Times New Roman"/>
              </a:rPr>
              <a:t>Identified challenges: noise within closely linked activity classes and training/testing complexity.</a:t>
            </a:r>
          </a:p>
          <a:p>
            <a:pPr algn="just">
              <a:buFont typeface="Wingdings,Sans-Serif" panose="020B0604020202020204" pitchFamily="34" charset="0"/>
              <a:buChar char="Ø"/>
            </a:pPr>
            <a:r>
              <a:rPr lang="en-US" sz="2400" dirty="0" smtClean="0">
                <a:latin typeface="Times New Roman"/>
                <a:cs typeface="Times New Roman"/>
              </a:rPr>
              <a:t>Highlighted issues </a:t>
            </a:r>
            <a:r>
              <a:rPr lang="en-US" sz="2400" dirty="0">
                <a:latin typeface="Times New Roman"/>
                <a:cs typeface="Times New Roman"/>
              </a:rPr>
              <a:t>related to sensitivity to hyperparameter choices and computational overhead.</a:t>
            </a: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7594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EFAEAE90-E8E3-F0DE-AFC8-F18A4E32FCBC}"/>
              </a:ext>
            </a:extLst>
          </p:cNvPr>
          <p:cNvSpPr>
            <a:spLocks noGrp="1"/>
          </p:cNvSpPr>
          <p:nvPr>
            <p:ph idx="1"/>
          </p:nvPr>
        </p:nvSpPr>
        <p:spPr>
          <a:xfrm>
            <a:off x="4447308" y="318175"/>
            <a:ext cx="7380943" cy="5858788"/>
          </a:xfrm>
        </p:spPr>
        <p:txBody>
          <a:bodyPr vert="horz" lIns="91440" tIns="45720" rIns="91440" bIns="45720" rtlCol="0" anchor="ctr">
            <a:noAutofit/>
          </a:bodyPr>
          <a:lstStyle/>
          <a:p>
            <a:pPr algn="just"/>
            <a:r>
              <a:rPr lang="en-US" sz="2400" b="1" dirty="0">
                <a:latin typeface="Times New Roman"/>
                <a:cs typeface="Times New Roman"/>
              </a:rPr>
              <a:t>Diego et </a:t>
            </a:r>
            <a:r>
              <a:rPr lang="en-US" sz="2400" b="1" dirty="0" smtClean="0">
                <a:latin typeface="Times New Roman"/>
                <a:cs typeface="Times New Roman"/>
              </a:rPr>
              <a:t>al</a:t>
            </a:r>
            <a:r>
              <a:rPr lang="en-US" sz="2400" b="1" dirty="0">
                <a:latin typeface="Times New Roman"/>
                <a:cs typeface="Times New Roman"/>
              </a:rPr>
              <a:t> </a:t>
            </a:r>
            <a:r>
              <a:rPr lang="en-US" sz="2400" b="1" dirty="0" smtClean="0">
                <a:latin typeface="Times New Roman"/>
                <a:cs typeface="Times New Roman"/>
              </a:rPr>
              <a:t>:</a:t>
            </a:r>
            <a:endParaRPr lang="en-US" sz="2400" dirty="0">
              <a:latin typeface="Times New Roman"/>
              <a:cs typeface="Times New Roman"/>
            </a:endParaRPr>
          </a:p>
          <a:p>
            <a:pPr algn="just">
              <a:buFont typeface="Wingdings,Sans-Serif" panose="020B0604020202020204" pitchFamily="34" charset="0"/>
              <a:buChar char="Ø"/>
            </a:pPr>
            <a:r>
              <a:rPr lang="en-US" sz="2400" dirty="0">
                <a:latin typeface="Times New Roman"/>
                <a:cs typeface="Times New Roman"/>
              </a:rPr>
              <a:t>Proposed an architecture involving feature extraction and Random Forest (RF) classifier.</a:t>
            </a:r>
          </a:p>
          <a:p>
            <a:pPr algn="just">
              <a:buFont typeface="Wingdings,Sans-Serif" panose="020B0604020202020204" pitchFamily="34" charset="0"/>
              <a:buChar char="Ø"/>
            </a:pPr>
            <a:r>
              <a:rPr lang="en-US" sz="2400" dirty="0">
                <a:latin typeface="Times New Roman"/>
                <a:cs typeface="Times New Roman"/>
              </a:rPr>
              <a:t>Challenges included limited feature representation and sensitivity to feature extraction quality.</a:t>
            </a:r>
          </a:p>
          <a:p>
            <a:pPr algn="just">
              <a:buFont typeface="Wingdings,Sans-Serif" panose="020B0604020202020204" pitchFamily="34" charset="0"/>
              <a:buChar char="Ø"/>
            </a:pPr>
            <a:r>
              <a:rPr lang="en-US" sz="2400" dirty="0">
                <a:latin typeface="Times New Roman"/>
                <a:cs typeface="Times New Roman"/>
              </a:rPr>
              <a:t>Computational complexity, difficulties in hyperparameter optimization, and limited adaptability were discussed.</a:t>
            </a:r>
          </a:p>
          <a:p>
            <a:pPr algn="just"/>
            <a:r>
              <a:rPr lang="en-US" sz="2400" b="1" dirty="0">
                <a:latin typeface="Times New Roman"/>
                <a:cs typeface="Times New Roman"/>
              </a:rPr>
              <a:t>Martinez-Hernandez et </a:t>
            </a:r>
            <a:r>
              <a:rPr lang="en-US" sz="2400" b="1" dirty="0" smtClean="0">
                <a:latin typeface="Times New Roman"/>
                <a:cs typeface="Times New Roman"/>
              </a:rPr>
              <a:t>al</a:t>
            </a:r>
            <a:r>
              <a:rPr lang="en-US" sz="2400" b="1" dirty="0">
                <a:latin typeface="Times New Roman"/>
                <a:cs typeface="Times New Roman"/>
              </a:rPr>
              <a:t> </a:t>
            </a:r>
            <a:r>
              <a:rPr lang="en-US" sz="2400" b="1" dirty="0" smtClean="0">
                <a:latin typeface="Times New Roman"/>
                <a:cs typeface="Times New Roman"/>
              </a:rPr>
              <a:t>:</a:t>
            </a:r>
            <a:r>
              <a:rPr lang="en-US" sz="2400" dirty="0">
                <a:latin typeface="Times New Roman"/>
                <a:cs typeface="Times New Roman"/>
              </a:rPr>
              <a:t> </a:t>
            </a:r>
          </a:p>
          <a:p>
            <a:pPr algn="just">
              <a:buFont typeface="Wingdings,Sans-Serif" panose="020B0604020202020204" pitchFamily="34" charset="0"/>
              <a:buChar char="Ø"/>
            </a:pPr>
            <a:r>
              <a:rPr lang="en-US" sz="2400" dirty="0">
                <a:latin typeface="Times New Roman"/>
                <a:cs typeface="Times New Roman"/>
              </a:rPr>
              <a:t>Explored gait categorization using a flexible Bayesian inference system (</a:t>
            </a:r>
            <a:r>
              <a:rPr lang="en-US" sz="2400" dirty="0" err="1">
                <a:latin typeface="Times New Roman"/>
                <a:cs typeface="Times New Roman"/>
              </a:rPr>
              <a:t>BasIS</a:t>
            </a:r>
            <a:r>
              <a:rPr lang="en-US" sz="2400" dirty="0">
                <a:latin typeface="Times New Roman"/>
                <a:cs typeface="Times New Roman"/>
              </a:rPr>
              <a:t>).</a:t>
            </a:r>
          </a:p>
          <a:p>
            <a:pPr algn="just">
              <a:buFont typeface="Wingdings,Sans-Serif" panose="020B0604020202020204" pitchFamily="34" charset="0"/>
              <a:buChar char="Ø"/>
            </a:pPr>
            <a:r>
              <a:rPr lang="en-US" sz="2400" dirty="0">
                <a:latin typeface="Times New Roman"/>
                <a:cs typeface="Times New Roman"/>
              </a:rPr>
              <a:t>Identified challenges, such as the need for substantial labeled training data and dependence on accurate sensor data.</a:t>
            </a:r>
          </a:p>
          <a:p>
            <a:pPr algn="just">
              <a:buFont typeface="Wingdings,Sans-Serif" panose="020B0604020202020204" pitchFamily="34" charset="0"/>
              <a:buChar char="Ø"/>
            </a:pPr>
            <a:r>
              <a:rPr lang="en-US" sz="2400" dirty="0">
                <a:latin typeface="Times New Roman"/>
                <a:cs typeface="Times New Roman"/>
              </a:rPr>
              <a:t>Privacy concerns and continuous sensor data requirements were acknowledged.</a:t>
            </a:r>
            <a:endParaRPr lang="en-US" sz="2400" dirty="0">
              <a:latin typeface="Times New Roman"/>
              <a:ea typeface="Calibri"/>
              <a:cs typeface="Calibri"/>
            </a:endParaRPr>
          </a:p>
        </p:txBody>
      </p:sp>
    </p:spTree>
    <p:extLst>
      <p:ext uri="{BB962C8B-B14F-4D97-AF65-F5344CB8AC3E}">
        <p14:creationId xmlns:p14="http://schemas.microsoft.com/office/powerpoint/2010/main" val="479975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B5445D4-6339-F5B6-A1F6-8EB377DB8882}"/>
              </a:ext>
            </a:extLst>
          </p:cNvPr>
          <p:cNvSpPr>
            <a:spLocks noGrp="1"/>
          </p:cNvSpPr>
          <p:nvPr>
            <p:ph type="title"/>
          </p:nvPr>
        </p:nvSpPr>
        <p:spPr>
          <a:xfrm>
            <a:off x="54231" y="1153572"/>
            <a:ext cx="4134927" cy="4461163"/>
          </a:xfrm>
        </p:spPr>
        <p:txBody>
          <a:bodyPr>
            <a:normAutofit/>
          </a:bodyPr>
          <a:lstStyle/>
          <a:p>
            <a:r>
              <a:rPr lang="en-US" sz="3600" b="1" dirty="0">
                <a:solidFill>
                  <a:srgbClr val="FFFFFF"/>
                </a:solidFill>
                <a:latin typeface="Times New Roman"/>
                <a:ea typeface="Calibri Light"/>
                <a:cs typeface="Calibri Light"/>
              </a:rPr>
              <a:t>CONTRIBUTIONS</a:t>
            </a:r>
            <a:endParaRPr lang="en-US" sz="3600" b="1" dirty="0">
              <a:solidFill>
                <a:srgbClr val="FFFFFF"/>
              </a:solidFill>
              <a:latin typeface="Times New Roman"/>
            </a:endParaRP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CE75A42-974A-C7D5-3F0F-41EA619E8120}"/>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sz="2000" dirty="0">
                <a:latin typeface="Times New Roman"/>
                <a:cs typeface="Times New Roman"/>
              </a:rPr>
              <a:t>Human activity detection has the ability to follow patients' movements and discover evident issues such as falls, stumbling, and other symptoms of deterioration. This insight may be used to respond swiftly and improve patient health outcomes. </a:t>
            </a:r>
          </a:p>
          <a:p>
            <a:pPr algn="just"/>
            <a:r>
              <a:rPr lang="en-US" sz="2000" dirty="0">
                <a:latin typeface="Times New Roman"/>
                <a:cs typeface="Times New Roman"/>
              </a:rPr>
              <a:t>It might be used to monitor traffic and detect any suspicious conduct to protect everyone's safety. This might help make our </a:t>
            </a:r>
            <a:r>
              <a:rPr lang="en-US" sz="2000" dirty="0" err="1">
                <a:latin typeface="Times New Roman"/>
                <a:cs typeface="Times New Roman"/>
              </a:rPr>
              <a:t>neighbourhood</a:t>
            </a:r>
            <a:r>
              <a:rPr lang="en-US" sz="2000" dirty="0">
                <a:latin typeface="Times New Roman"/>
                <a:cs typeface="Times New Roman"/>
              </a:rPr>
              <a:t>, businesses, and homes safer and more secure. </a:t>
            </a:r>
          </a:p>
          <a:p>
            <a:pPr algn="just"/>
            <a:r>
              <a:rPr lang="en-US" sz="2000" dirty="0">
                <a:latin typeface="Times New Roman"/>
                <a:cs typeface="Times New Roman"/>
              </a:rPr>
              <a:t>It also promotes the study and development of devices that persons with impairments may utilize to live more independent lives. </a:t>
            </a:r>
          </a:p>
          <a:p>
            <a:pPr algn="just"/>
            <a:r>
              <a:rPr lang="en-US" sz="2000" dirty="0">
                <a:latin typeface="Times New Roman"/>
                <a:cs typeface="Times New Roman"/>
              </a:rPr>
              <a:t>It may be used to operate machines and help in the event of a fall or other emergency. It may be used to monitor how well athletes are performing, offer constructive feedback on their technique, and identify areas for progress.</a:t>
            </a:r>
          </a:p>
          <a:p>
            <a:pPr algn="just"/>
            <a:r>
              <a:rPr lang="en-US" sz="2000" dirty="0" smtClean="0">
                <a:latin typeface="Times New Roman"/>
                <a:cs typeface="Times New Roman"/>
              </a:rPr>
              <a:t>This </a:t>
            </a:r>
            <a:r>
              <a:rPr lang="en-US" sz="2000" dirty="0">
                <a:latin typeface="Times New Roman"/>
                <a:cs typeface="Times New Roman"/>
              </a:rPr>
              <a:t>information might also be used to build new training tactics and routines.</a:t>
            </a:r>
          </a:p>
        </p:txBody>
      </p:sp>
    </p:spTree>
    <p:extLst>
      <p:ext uri="{BB962C8B-B14F-4D97-AF65-F5344CB8AC3E}">
        <p14:creationId xmlns:p14="http://schemas.microsoft.com/office/powerpoint/2010/main" val="228770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1223</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Times New Roman</vt:lpstr>
      <vt:lpstr>Wingdings</vt:lpstr>
      <vt:lpstr>Wingdings,Sans-Serif</vt:lpstr>
      <vt:lpstr>office theme</vt:lpstr>
      <vt:lpstr>SASI-ITE'24 Conference  HUMAN ACTIVITY RECOGNITION WITH CNN IN FASTAI</vt:lpstr>
      <vt:lpstr>ABSTRACT</vt:lpstr>
      <vt:lpstr>SCOPE</vt:lpstr>
      <vt:lpstr>SCOPE</vt:lpstr>
      <vt:lpstr>OBJECTIVES</vt:lpstr>
      <vt:lpstr>PROBLEM STATEMENT</vt:lpstr>
      <vt:lpstr>LITERATURE REVIEW</vt:lpstr>
      <vt:lpstr>PowerPoint Presentation</vt:lpstr>
      <vt:lpstr>CONTRIBUTIONS</vt:lpstr>
      <vt:lpstr>PROPOSED METHODOLOGY </vt:lpstr>
      <vt:lpstr>PROPOSED METHODOLOGY</vt:lpstr>
      <vt:lpstr>PROPOSED METHODOLOGY</vt:lpstr>
      <vt:lpstr>PowerPoint Presentation</vt:lpstr>
      <vt:lpstr>CONVOLUTIONAL            LAYER:</vt:lpstr>
      <vt:lpstr>PowerPoint Presentation</vt:lpstr>
      <vt:lpstr>PowerPoint Presentation</vt:lpstr>
      <vt:lpstr>MAX POOL LAYER:</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454</cp:revision>
  <dcterms:created xsi:type="dcterms:W3CDTF">2024-02-21T04:08:35Z</dcterms:created>
  <dcterms:modified xsi:type="dcterms:W3CDTF">2024-02-21T15:30:26Z</dcterms:modified>
</cp:coreProperties>
</file>