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64" r:id="rId4"/>
    <p:sldId id="265" r:id="rId5"/>
    <p:sldId id="262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kumar Balasubramanian" userId="658ab9e8bd9c46bf" providerId="LiveId" clId="{DAD70172-7865-4188-AEF6-24B6FB3FEC3E}"/>
    <pc:docChg chg="custSel addSld modSld">
      <pc:chgData name="Sivakumar Balasubramanian" userId="658ab9e8bd9c46bf" providerId="LiveId" clId="{DAD70172-7865-4188-AEF6-24B6FB3FEC3E}" dt="2021-08-03T03:40:19.128" v="197" actId="478"/>
      <pc:docMkLst>
        <pc:docMk/>
      </pc:docMkLst>
      <pc:sldChg chg="modSp mod">
        <pc:chgData name="Sivakumar Balasubramanian" userId="658ab9e8bd9c46bf" providerId="LiveId" clId="{DAD70172-7865-4188-AEF6-24B6FB3FEC3E}" dt="2021-08-03T03:38:14.416" v="159" actId="20577"/>
        <pc:sldMkLst>
          <pc:docMk/>
          <pc:sldMk cId="2042941981" sldId="256"/>
        </pc:sldMkLst>
        <pc:spChg chg="mod">
          <ac:chgData name="Sivakumar Balasubramanian" userId="658ab9e8bd9c46bf" providerId="LiveId" clId="{DAD70172-7865-4188-AEF6-24B6FB3FEC3E}" dt="2021-08-03T03:37:53.096" v="52" actId="20577"/>
          <ac:spMkLst>
            <pc:docMk/>
            <pc:sldMk cId="2042941981" sldId="256"/>
            <ac:spMk id="2" creationId="{A2645131-4F1A-49A8-A156-9B8B2E187B96}"/>
          </ac:spMkLst>
        </pc:spChg>
        <pc:spChg chg="mod">
          <ac:chgData name="Sivakumar Balasubramanian" userId="658ab9e8bd9c46bf" providerId="LiveId" clId="{DAD70172-7865-4188-AEF6-24B6FB3FEC3E}" dt="2021-08-03T03:38:14.416" v="159" actId="20577"/>
          <ac:spMkLst>
            <pc:docMk/>
            <pc:sldMk cId="2042941981" sldId="256"/>
            <ac:spMk id="3" creationId="{DAB26C9F-4105-4A15-8E0B-424833ABBFC2}"/>
          </ac:spMkLst>
        </pc:spChg>
      </pc:sldChg>
      <pc:sldChg chg="delSp modSp new mod">
        <pc:chgData name="Sivakumar Balasubramanian" userId="658ab9e8bd9c46bf" providerId="LiveId" clId="{DAD70172-7865-4188-AEF6-24B6FB3FEC3E}" dt="2021-08-03T03:40:19.128" v="197" actId="478"/>
        <pc:sldMkLst>
          <pc:docMk/>
          <pc:sldMk cId="4238270558" sldId="257"/>
        </pc:sldMkLst>
        <pc:spChg chg="mod">
          <ac:chgData name="Sivakumar Balasubramanian" userId="658ab9e8bd9c46bf" providerId="LiveId" clId="{DAD70172-7865-4188-AEF6-24B6FB3FEC3E}" dt="2021-08-03T03:38:25.781" v="196" actId="20577"/>
          <ac:spMkLst>
            <pc:docMk/>
            <pc:sldMk cId="4238270558" sldId="257"/>
            <ac:spMk id="2" creationId="{811AC369-4C15-4827-BF2E-9463BDCA3748}"/>
          </ac:spMkLst>
        </pc:spChg>
        <pc:spChg chg="del">
          <ac:chgData name="Sivakumar Balasubramanian" userId="658ab9e8bd9c46bf" providerId="LiveId" clId="{DAD70172-7865-4188-AEF6-24B6FB3FEC3E}" dt="2021-08-03T03:40:19.128" v="197" actId="478"/>
          <ac:spMkLst>
            <pc:docMk/>
            <pc:sldMk cId="4238270558" sldId="257"/>
            <ac:spMk id="3" creationId="{1795BBC0-C449-4F3F-87EB-C25FB0E8CC49}"/>
          </ac:spMkLst>
        </pc:spChg>
      </pc:sldChg>
    </pc:docChg>
  </pc:docChgLst>
  <pc:docChgLst>
    <pc:chgData name="Sivakumar Balasubramanian" userId="658ab9e8bd9c46bf" providerId="LiveId" clId="{CC484F51-D9AE-4E95-B5BC-EA1278E93AF3}"/>
    <pc:docChg chg="custSel addSld modSld">
      <pc:chgData name="Sivakumar Balasubramanian" userId="658ab9e8bd9c46bf" providerId="LiveId" clId="{CC484F51-D9AE-4E95-B5BC-EA1278E93AF3}" dt="2021-08-09T01:43:17.781" v="274" actId="948"/>
      <pc:docMkLst>
        <pc:docMk/>
      </pc:docMkLst>
      <pc:sldChg chg="modSp new mod">
        <pc:chgData name="Sivakumar Balasubramanian" userId="658ab9e8bd9c46bf" providerId="LiveId" clId="{CC484F51-D9AE-4E95-B5BC-EA1278E93AF3}" dt="2021-08-09T01:43:17.781" v="274" actId="948"/>
        <pc:sldMkLst>
          <pc:docMk/>
          <pc:sldMk cId="815155028" sldId="266"/>
        </pc:sldMkLst>
        <pc:spChg chg="mod">
          <ac:chgData name="Sivakumar Balasubramanian" userId="658ab9e8bd9c46bf" providerId="LiveId" clId="{CC484F51-D9AE-4E95-B5BC-EA1278E93AF3}" dt="2021-08-09T01:42:02.075" v="72" actId="20577"/>
          <ac:spMkLst>
            <pc:docMk/>
            <pc:sldMk cId="815155028" sldId="266"/>
            <ac:spMk id="2" creationId="{DD94EBB2-E551-496C-9385-31D0FC87E9F6}"/>
          </ac:spMkLst>
        </pc:spChg>
        <pc:spChg chg="mod">
          <ac:chgData name="Sivakumar Balasubramanian" userId="658ab9e8bd9c46bf" providerId="LiveId" clId="{CC484F51-D9AE-4E95-B5BC-EA1278E93AF3}" dt="2021-08-09T01:43:17.781" v="274" actId="948"/>
          <ac:spMkLst>
            <pc:docMk/>
            <pc:sldMk cId="815155028" sldId="266"/>
            <ac:spMk id="3" creationId="{30EA7D57-0E0E-496A-B0AF-F7F8248F35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35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9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23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88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61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06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57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37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55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27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05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87560"/>
            <a:ext cx="10515600" cy="505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Introduction to Digital Signal Processing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Sivakumar Balasubramanian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08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5131-4F1A-49A8-A156-9B8B2E187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Linear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26C9F-4105-4A15-8E0B-424833ABB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Sivakumar Balasubramanian</a:t>
            </a:r>
          </a:p>
          <a:p>
            <a:r>
              <a:rPr lang="en-IN" dirty="0"/>
              <a:t>Dept. of Bioengineering</a:t>
            </a:r>
          </a:p>
          <a:p>
            <a:r>
              <a:rPr lang="en-IN" dirty="0"/>
              <a:t>Christian Medical College Vellore</a:t>
            </a:r>
          </a:p>
        </p:txBody>
      </p:sp>
    </p:spTree>
    <p:extLst>
      <p:ext uri="{BB962C8B-B14F-4D97-AF65-F5344CB8AC3E}">
        <p14:creationId xmlns:p14="http://schemas.microsoft.com/office/powerpoint/2010/main" val="204294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C369-4C15-4827-BF2E-9463BDCA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this course about?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A6E0F6-5B20-44EA-A2BE-52C5D9FA886E}"/>
              </a:ext>
            </a:extLst>
          </p:cNvPr>
          <p:cNvGrpSpPr/>
          <p:nvPr/>
        </p:nvGrpSpPr>
        <p:grpSpPr>
          <a:xfrm>
            <a:off x="250735" y="1431630"/>
            <a:ext cx="6364883" cy="1476375"/>
            <a:chOff x="2761933" y="1256157"/>
            <a:chExt cx="6364883" cy="14763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922353-5202-4B91-8B3D-D8FAD3ADE85A}"/>
                </a:ext>
              </a:extLst>
            </p:cNvPr>
            <p:cNvSpPr/>
            <p:nvPr/>
          </p:nvSpPr>
          <p:spPr>
            <a:xfrm>
              <a:off x="4461129" y="1256157"/>
              <a:ext cx="3076575" cy="147637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4400" dirty="0"/>
                <a:t>System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8456E52-BD6F-4EA8-8B56-E05C3626FF2E}"/>
                </a:ext>
              </a:extLst>
            </p:cNvPr>
            <p:cNvCxnSpPr>
              <a:cxnSpLocks/>
            </p:cNvCxnSpPr>
            <p:nvPr/>
          </p:nvCxnSpPr>
          <p:spPr>
            <a:xfrm>
              <a:off x="3281553" y="1994344"/>
              <a:ext cx="11795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D627DA5-89DA-42F2-8643-464850E588F3}"/>
                </a:ext>
              </a:extLst>
            </p:cNvPr>
            <p:cNvCxnSpPr>
              <a:cxnSpLocks/>
            </p:cNvCxnSpPr>
            <p:nvPr/>
          </p:nvCxnSpPr>
          <p:spPr>
            <a:xfrm>
              <a:off x="7537704" y="1994344"/>
              <a:ext cx="10424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CCE2FA8-8450-4B6A-875E-03D4D2EB2B87}"/>
                    </a:ext>
                  </a:extLst>
                </p:cNvPr>
                <p:cNvSpPr txBox="1"/>
                <p:nvPr/>
              </p:nvSpPr>
              <p:spPr>
                <a:xfrm>
                  <a:off x="2761933" y="1649385"/>
                  <a:ext cx="401840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4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CCE2FA8-8450-4B6A-875E-03D4D2EB2B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1933" y="1649385"/>
                  <a:ext cx="401840" cy="6155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A494EE3-2B2F-4701-A407-2BD1A0ECA78A}"/>
                    </a:ext>
                  </a:extLst>
                </p:cNvPr>
                <p:cNvSpPr txBox="1"/>
                <p:nvPr/>
              </p:nvSpPr>
              <p:spPr>
                <a:xfrm>
                  <a:off x="8717280" y="1686567"/>
                  <a:ext cx="409536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4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A494EE3-2B2F-4701-A407-2BD1A0ECA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7280" y="1686567"/>
                  <a:ext cx="409536" cy="6155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978CCF4-1FE3-4D4B-A2ED-93191FC51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47" y="3634096"/>
            <a:ext cx="5530661" cy="290207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C46B6C-FEE8-401A-A887-BACC6E11DCE4}"/>
              </a:ext>
            </a:extLst>
          </p:cNvPr>
          <p:cNvSpPr txBox="1"/>
          <p:nvPr/>
        </p:nvSpPr>
        <p:spPr>
          <a:xfrm>
            <a:off x="7165496" y="1224693"/>
            <a:ext cx="46688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 system is a group of interacting or interrelated elements that act according to a set of rules to form a unified whole.</a:t>
            </a:r>
            <a:endParaRPr lang="en-IN" sz="28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49A637-102F-4618-AC06-6097D55FCDFD}"/>
              </a:ext>
            </a:extLst>
          </p:cNvPr>
          <p:cNvGrpSpPr/>
          <p:nvPr/>
        </p:nvGrpSpPr>
        <p:grpSpPr>
          <a:xfrm>
            <a:off x="7165496" y="3304912"/>
            <a:ext cx="4544568" cy="1516510"/>
            <a:chOff x="7165496" y="3304912"/>
            <a:chExt cx="4544568" cy="151651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75CF44-1181-4F73-9B4C-9476A9DE77C8}"/>
                </a:ext>
              </a:extLst>
            </p:cNvPr>
            <p:cNvSpPr txBox="1"/>
            <p:nvPr/>
          </p:nvSpPr>
          <p:spPr>
            <a:xfrm>
              <a:off x="7165496" y="3304912"/>
              <a:ext cx="4544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Linear Systems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BCAE8B-B461-4E97-9337-80A2F224BACF}"/>
                </a:ext>
              </a:extLst>
            </p:cNvPr>
            <p:cNvSpPr txBox="1"/>
            <p:nvPr/>
          </p:nvSpPr>
          <p:spPr>
            <a:xfrm>
              <a:off x="7165496" y="4359757"/>
              <a:ext cx="4544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Dynamical System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7703C3-4B51-4E0A-8491-91BAC5D4B1A0}"/>
                </a:ext>
              </a:extLst>
            </p:cNvPr>
            <p:cNvSpPr txBox="1"/>
            <p:nvPr/>
          </p:nvSpPr>
          <p:spPr>
            <a:xfrm>
              <a:off x="7165496" y="3832335"/>
              <a:ext cx="4544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Multi-Input Multi-Output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827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98ED-99DC-4C48-B459-DAE0318A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this course about?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D5896-F3D2-470D-B154-FBE494F86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Understand the mathematics of linear systems.</a:t>
                </a:r>
              </a:p>
              <a:p>
                <a:r>
                  <a:rPr lang="en-IN" dirty="0"/>
                  <a:t>Applied linear algebra through geometry.</a:t>
                </a:r>
              </a:p>
              <a:p>
                <a:pPr lvl="1"/>
                <a:r>
                  <a:rPr lang="en-IN" dirty="0"/>
                  <a:t>Vector spaces</a:t>
                </a:r>
              </a:p>
              <a:p>
                <a:pPr lvl="1"/>
                <a:r>
                  <a:rPr lang="en-IN" dirty="0"/>
                  <a:t>Linear system of equations: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b="1" i="0" dirty="0" err="1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IN" b="1" i="0" dirty="0" err="1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/>
              </a:p>
              <a:p>
                <a:pPr lvl="1"/>
                <a:r>
                  <a:rPr lang="en-IN" dirty="0"/>
                  <a:t>Over-constrained and Under-constrained systems</a:t>
                </a:r>
              </a:p>
              <a:p>
                <a:pPr lvl="1"/>
                <a:r>
                  <a:rPr lang="en-IN" dirty="0"/>
                  <a:t>Important matrix decompositions</a:t>
                </a:r>
              </a:p>
              <a:p>
                <a:pPr lvl="1"/>
                <a:r>
                  <a:rPr lang="en-IN" dirty="0"/>
                  <a:t>Different types of linear least-square problems.</a:t>
                </a:r>
              </a:p>
              <a:p>
                <a:r>
                  <a:rPr lang="en-IN" dirty="0"/>
                  <a:t>Brief overview of transfer function view of linear dynamical systems:</a:t>
                </a:r>
              </a:p>
              <a:p>
                <a:pPr lvl="1"/>
                <a:r>
                  <a:rPr lang="en-IN" dirty="0"/>
                  <a:t>Convolution integral/sum.</a:t>
                </a:r>
              </a:p>
              <a:p>
                <a:pPr lvl="1"/>
                <a:r>
                  <a:rPr lang="en-IN" dirty="0"/>
                  <a:t>Laplace transform.</a:t>
                </a:r>
              </a:p>
              <a:p>
                <a:pPr lvl="1"/>
                <a:r>
                  <a:rPr lang="en-IN" dirty="0"/>
                  <a:t>Z transform.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D5896-F3D2-470D-B154-FBE494F86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49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98ED-99DC-4C48-B459-DAE0318A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this course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5896-F3D2-470D-B154-FBE494F8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State space view of systems: </a:t>
            </a:r>
          </a:p>
          <a:p>
            <a:pPr lvl="1"/>
            <a:r>
              <a:rPr lang="en-IN" dirty="0"/>
              <a:t>States of a dynamical system</a:t>
            </a:r>
          </a:p>
          <a:p>
            <a:pPr lvl="1"/>
            <a:r>
              <a:rPr lang="en-IN" dirty="0"/>
              <a:t>State evolution and measurement equations</a:t>
            </a:r>
          </a:p>
          <a:p>
            <a:pPr lvl="1"/>
            <a:r>
              <a:rPr lang="en-IN" dirty="0"/>
              <a:t>LDS solution</a:t>
            </a:r>
          </a:p>
          <a:p>
            <a:pPr lvl="1"/>
            <a:r>
              <a:rPr lang="en-IN" dirty="0"/>
              <a:t>Stability</a:t>
            </a:r>
          </a:p>
          <a:p>
            <a:pPr lvl="1"/>
            <a:r>
              <a:rPr lang="en-IN" dirty="0"/>
              <a:t>Controllability</a:t>
            </a:r>
          </a:p>
          <a:p>
            <a:pPr lvl="1"/>
            <a:r>
              <a:rPr lang="en-IN" dirty="0"/>
              <a:t>Observability</a:t>
            </a:r>
          </a:p>
          <a:p>
            <a:pPr lvl="1"/>
            <a:r>
              <a:rPr lang="en-IN" dirty="0"/>
              <a:t>Design of observers and state-feedback controllers</a:t>
            </a:r>
          </a:p>
        </p:txBody>
      </p:sp>
    </p:spTree>
    <p:extLst>
      <p:ext uri="{BB962C8B-B14F-4D97-AF65-F5344CB8AC3E}">
        <p14:creationId xmlns:p14="http://schemas.microsoft.com/office/powerpoint/2010/main" val="90270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764A-74CA-45FF-A5D2-524B8872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linear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8932-F094-4C51-959D-263CB748D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560"/>
            <a:ext cx="10515600" cy="34850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IN" dirty="0"/>
              <a:t>A large body of theory available at our disposal – analysis and design tools.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IN" dirty="0"/>
              <a:t>A good understanding of linear systems is essential for the study of non-linear systems.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IN" dirty="0"/>
              <a:t>Many non-linear system can often be approximated by a linear system.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IN" dirty="0"/>
              <a:t>It works well in most practical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24326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EBB2-E551-496C-9385-31D0FC87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Assignment, Quizzes, and 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A7D57-0E0E-496A-B0AF-F7F8248F3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IN" sz="4000" dirty="0"/>
              <a:t>One assignment per module</a:t>
            </a:r>
          </a:p>
          <a:p>
            <a:pPr>
              <a:spcBef>
                <a:spcPts val="2400"/>
              </a:spcBef>
            </a:pPr>
            <a:r>
              <a:rPr lang="en-IN" sz="4000" dirty="0"/>
              <a:t>One quiz per lecture</a:t>
            </a:r>
          </a:p>
          <a:p>
            <a:pPr>
              <a:spcBef>
                <a:spcPts val="2400"/>
              </a:spcBef>
            </a:pPr>
            <a:r>
              <a:rPr lang="en-IN" sz="4000" dirty="0"/>
              <a:t>Midterm in the 2</a:t>
            </a:r>
            <a:r>
              <a:rPr lang="en-IN" sz="4000" baseline="30000" dirty="0"/>
              <a:t>nd</a:t>
            </a:r>
            <a:r>
              <a:rPr lang="en-IN" sz="4000" dirty="0"/>
              <a:t> week of October</a:t>
            </a:r>
          </a:p>
          <a:p>
            <a:pPr>
              <a:spcBef>
                <a:spcPts val="2400"/>
              </a:spcBef>
            </a:pPr>
            <a:r>
              <a:rPr lang="en-IN" sz="4000" dirty="0"/>
              <a:t>Final in the 3</a:t>
            </a:r>
            <a:r>
              <a:rPr lang="en-IN" sz="4000" baseline="30000" dirty="0"/>
              <a:t>rd</a:t>
            </a:r>
            <a:r>
              <a:rPr lang="en-IN" sz="4000" dirty="0"/>
              <a:t> week of December</a:t>
            </a:r>
          </a:p>
        </p:txBody>
      </p:sp>
    </p:spTree>
    <p:extLst>
      <p:ext uri="{BB962C8B-B14F-4D97-AF65-F5344CB8AC3E}">
        <p14:creationId xmlns:p14="http://schemas.microsoft.com/office/powerpoint/2010/main" val="815155028"/>
      </p:ext>
    </p:extLst>
  </p:cSld>
  <p:clrMapOvr>
    <a:masterClrMapping/>
  </p:clrMapOvr>
</p:sld>
</file>

<file path=ppt/theme/theme1.xml><?xml version="1.0" encoding="utf-8"?>
<a:theme xmlns:a="http://schemas.openxmlformats.org/drawingml/2006/main" name="Ideat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Univers Condensed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eation" id="{44F06E94-AD3D-49CA-8A6F-974E451DA31B}" vid="{712BFB10-336C-4632-8B1A-A8A5997328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Ideation</Template>
  <TotalTime>472</TotalTime>
  <Words>234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Univers Condensed</vt:lpstr>
      <vt:lpstr>Univers Condensed Light</vt:lpstr>
      <vt:lpstr>Ideation</vt:lpstr>
      <vt:lpstr>Linear Systems</vt:lpstr>
      <vt:lpstr>What is this course about?</vt:lpstr>
      <vt:lpstr>What is this course about?</vt:lpstr>
      <vt:lpstr>What is this course about?</vt:lpstr>
      <vt:lpstr>Why linear systems?</vt:lpstr>
      <vt:lpstr>Assignment, Quizzes, and Exams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Signal Processing</dc:title>
  <dc:creator>Sivakumar Balasubramanian</dc:creator>
  <cp:lastModifiedBy>Sivakumar Balasubramanian</cp:lastModifiedBy>
  <cp:revision>43</cp:revision>
  <dcterms:created xsi:type="dcterms:W3CDTF">2021-08-03T03:36:16Z</dcterms:created>
  <dcterms:modified xsi:type="dcterms:W3CDTF">2021-08-09T01:43:18Z</dcterms:modified>
</cp:coreProperties>
</file>