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4CD3C9EC.xml" ContentType="application/vnd.ms-powerpoint.comments+xml"/>
  <Override PartName="/ppt/comments/modernComment_131_E876AEBC.xml" ContentType="application/vnd.ms-powerpoint.comments+xml"/>
  <Override PartName="/ppt/comments/modernComment_14A_96D22CE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301" r:id="rId5"/>
    <p:sldId id="302" r:id="rId6"/>
    <p:sldId id="313" r:id="rId7"/>
    <p:sldId id="315" r:id="rId8"/>
    <p:sldId id="314" r:id="rId9"/>
    <p:sldId id="303" r:id="rId10"/>
    <p:sldId id="305" r:id="rId11"/>
    <p:sldId id="306" r:id="rId12"/>
    <p:sldId id="308" r:id="rId13"/>
    <p:sldId id="312" r:id="rId14"/>
    <p:sldId id="317" r:id="rId15"/>
    <p:sldId id="316" r:id="rId16"/>
    <p:sldId id="309" r:id="rId17"/>
    <p:sldId id="310" r:id="rId18"/>
    <p:sldId id="318" r:id="rId19"/>
    <p:sldId id="320" r:id="rId20"/>
    <p:sldId id="321" r:id="rId21"/>
    <p:sldId id="311" r:id="rId22"/>
    <p:sldId id="322" r:id="rId23"/>
    <p:sldId id="319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F395A-26D0-41FF-974D-FDD52ADFEA5F}" v="2897" dt="2022-01-17T02:19:38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7T02:20:05.298" v="5879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17T02:07:30.593" v="5876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 modCm">
        <pc:chgData name="Sivakumar Balasubramanian" userId="658ab9e8bd9c46bf" providerId="LiveId" clId="{5CFF395A-26D0-41FF-974D-FDD52ADFEA5F}" dt="2022-01-17T02:20:05.298" v="5879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7T02:19:38.886" v="5878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riramachandran  V" userId="S::sriramachandran.v@cmcvellore.ac.in::900fc1f6-81e4-4a3b-b609-3819234c62a3" providerId="AD" clId="Web-{CE4CEB85-9B45-0F2F-C1E7-2D378FFD3DB7}"/>
    <pc:docChg chg="">
      <pc:chgData name="Sriramachandran  V" userId="S::sriramachandran.v@cmcvellore.ac.in::900fc1f6-81e4-4a3b-b609-3819234c62a3" providerId="AD" clId="Web-{CE4CEB85-9B45-0F2F-C1E7-2D378FFD3DB7}" dt="2022-01-12T06:45:09.922" v="0"/>
      <pc:docMkLst>
        <pc:docMk/>
      </pc:docMkLst>
      <pc:sldChg chg="addCm">
        <pc:chgData name="Sriramachandran  V" userId="S::sriramachandran.v@cmcvellore.ac.in::900fc1f6-81e4-4a3b-b609-3819234c62a3" providerId="AD" clId="Web-{CE4CEB85-9B45-0F2F-C1E7-2D378FFD3DB7}" dt="2022-01-12T06:45:09.922" v="0"/>
        <pc:sldMkLst>
          <pc:docMk/>
          <pc:sldMk cId="2530356454" sldId="330"/>
        </pc:sldMkLst>
      </pc:sldChg>
    </pc:docChg>
  </pc:docChgLst>
</pc:chgInfo>
</file>

<file path=ppt/comments/modernComment_101_4CD3C9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F8F2FF-75EE-4F2F-9DC1-A1BCB89CD3D9}" authorId="{B337E12E-38A3-C111-D8DF-1A3EA4356E03}" status="resolved" created="2022-01-09T09:05:38.538">
    <pc:sldMkLst xmlns:pc="http://schemas.microsoft.com/office/powerpoint/2013/main/command">
      <pc:docMk/>
      <pc:sldMk cId="1288948204" sldId="257"/>
    </pc:sldMkLst>
    <p188:txBody>
      <a:bodyPr/>
      <a:lstStyle/>
      <a:p>
        <a:r>
          <a:rPr lang="en-US"/>
          <a:t>"to a given input"</a:t>
        </a:r>
      </a:p>
    </p188:txBody>
  </p188:cm>
</p188:cmLst>
</file>

<file path=ppt/comments/modernComment_131_E876AE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658031-AD0B-4E84-81AE-55879535C33E}" authorId="{B337E12E-38A3-C111-D8DF-1A3EA4356E03}" status="resolved" created="2022-01-09T09:16:25.272">
    <pc:sldMkLst xmlns:pc="http://schemas.microsoft.com/office/powerpoint/2013/main/command">
      <pc:docMk/>
      <pc:sldMk cId="3900092092" sldId="305"/>
    </pc:sldMkLst>
    <p188:txBody>
      <a:bodyPr/>
      <a:lstStyle/>
      <a:p>
        <a:r>
          <a:rPr lang="en-US"/>
          <a:t>sir slides 10, 11 and 12 were not visible</a:t>
        </a:r>
      </a:p>
    </p188:txBody>
  </p188:cm>
</p188:cmLst>
</file>

<file path=ppt/comments/modernComment_14A_96D22C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A2F27E-FDB2-454B-A3F6-0D851C277B77}" authorId="{B337E12E-38A3-C111-D8DF-1A3EA4356E03}" status="resolved" created="2022-01-12T06:45:09.922">
    <pc:sldMkLst xmlns:pc="http://schemas.microsoft.com/office/powerpoint/2013/main/command">
      <pc:docMk/>
      <pc:sldMk cId="2530356454" sldId="330"/>
    </pc:sldMkLst>
    <p188:txBody>
      <a:bodyPr/>
      <a:lstStyle/>
      <a:p>
        <a:r>
          <a:rPr lang="en-US"/>
          <a:t>"equal number or more outputs than inputs"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31_E876AEB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CD3C9EC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microsoft.com/office/2018/10/relationships/comments" Target="../comments/modernComment_14A_96D22C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01/02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(Sensor Dynamics Characteristics; LTI system; Convolution; Laplace Transform; </a:t>
            </a:r>
            <a:r>
              <a:rPr lang="en-IN">
                <a:solidFill>
                  <a:schemeClr val="bg1">
                    <a:lumMod val="50000"/>
                  </a:schemeClr>
                </a:solidFill>
              </a:rPr>
              <a:t>Frequency Response; Zero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, First, and Second Order LTI systems)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A1D2-BD25-4C41-91D2-B62280A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652F-C7EA-4AA1-97FB-8D1D9FFFC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very popular and useful integral transform method for analysing LTI systems.</a:t>
                </a:r>
              </a:p>
              <a:p>
                <a:endParaRPr lang="en-IN" dirty="0"/>
              </a:p>
              <a:p>
                <a:r>
                  <a:rPr lang="en-IN" dirty="0"/>
                  <a:t>Unilateral Laplace transform.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limLoc m:val="undOvr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dirty="0"/>
              </a:p>
              <a:p>
                <a:pPr marL="0" indent="0" algn="just">
                  <a:buNone/>
                </a:pPr>
                <a:endParaRPr lang="en-IN" dirty="0"/>
              </a:p>
              <a:p>
                <a:r>
                  <a:rPr lang="en-IN" dirty="0">
                    <a:ea typeface="Cambria Math" panose="02040503050406030204" pitchFamily="18" charset="0"/>
                  </a:rPr>
                  <a:t>Laplace Transform Pairs: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652F-C7EA-4AA1-97FB-8D1D9FFFC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05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0920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A1D2-BD25-4C41-91D2-B62280A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Laplace Transform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BC78E0-71BE-428E-B349-B24563102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967187"/>
                  </p:ext>
                </p:extLst>
              </p:nvPr>
            </p:nvGraphicFramePr>
            <p:xfrm>
              <a:off x="2032000" y="1000125"/>
              <a:ext cx="8128000" cy="51605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9550">
                      <a:extLst>
                        <a:ext uri="{9D8B030D-6E8A-4147-A177-3AD203B41FA5}">
                          <a16:colId xmlns:a16="http://schemas.microsoft.com/office/drawing/2014/main" val="3867741137"/>
                        </a:ext>
                      </a:extLst>
                    </a:gridCol>
                    <a:gridCol w="5378450">
                      <a:extLst>
                        <a:ext uri="{9D8B030D-6E8A-4147-A177-3AD203B41FA5}">
                          <a16:colId xmlns:a16="http://schemas.microsoft.com/office/drawing/2014/main" val="2314547289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/>
                            <a:t>Time Domain Signal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/>
                            <a:t>Laplace Transform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5235580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4649227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6853596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2047315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5730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BC78E0-71BE-428E-B349-B24563102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967187"/>
                  </p:ext>
                </p:extLst>
              </p:nvPr>
            </p:nvGraphicFramePr>
            <p:xfrm>
              <a:off x="2032000" y="1000125"/>
              <a:ext cx="8128000" cy="51605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9550">
                      <a:extLst>
                        <a:ext uri="{9D8B030D-6E8A-4147-A177-3AD203B41FA5}">
                          <a16:colId xmlns:a16="http://schemas.microsoft.com/office/drawing/2014/main" val="3867741137"/>
                        </a:ext>
                      </a:extLst>
                    </a:gridCol>
                    <a:gridCol w="5378450">
                      <a:extLst>
                        <a:ext uri="{9D8B030D-6E8A-4147-A177-3AD203B41FA5}">
                          <a16:colId xmlns:a16="http://schemas.microsoft.com/office/drawing/2014/main" val="2314547289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/>
                            <a:t>Time Domain Signal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/>
                            <a:t>Laplace Transform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5235580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" t="-44271" r="-1962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4649227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" t="-145026" r="-196231" b="-2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6853596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" t="-243750" r="-196231" b="-1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2047315"/>
                      </a:ext>
                    </a:extLst>
                  </a:tr>
                  <a:tr h="1166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" t="-345550" r="-196231" b="-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5730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932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2B6F-9573-45C0-843B-B658949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Laplace Transform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EFCC6-1FD2-4DD9-B535-D55133400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are Laplace transform pairs. Then,</a:t>
                </a: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EFCC6-1FD2-4DD9-B535-D55133400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35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D157-17E0-466D-8335-6A7CFE64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the Laplace Transform useful for LTI systems?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5618BD-10A6-43DC-AA37-ADF87BF58BE1}"/>
              </a:ext>
            </a:extLst>
          </p:cNvPr>
          <p:cNvSpPr/>
          <p:nvPr/>
        </p:nvSpPr>
        <p:spPr>
          <a:xfrm>
            <a:off x="4524375" y="1009650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359F3E-A55E-470E-96E5-01FCCA019B2D}"/>
              </a:ext>
            </a:extLst>
          </p:cNvPr>
          <p:cNvCxnSpPr>
            <a:endCxn id="4" idx="1"/>
          </p:cNvCxnSpPr>
          <p:nvPr/>
        </p:nvCxnSpPr>
        <p:spPr>
          <a:xfrm>
            <a:off x="3333750" y="1695450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D31F3E-FC34-40F8-9CFA-356A190344A4}"/>
              </a:ext>
            </a:extLst>
          </p:cNvPr>
          <p:cNvCxnSpPr/>
          <p:nvPr/>
        </p:nvCxnSpPr>
        <p:spPr>
          <a:xfrm>
            <a:off x="6991350" y="1704975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8B091B-C9CD-4689-B6BB-521A26EED1A1}"/>
                  </a:ext>
                </a:extLst>
              </p:cNvPr>
              <p:cNvSpPr txBox="1"/>
              <p:nvPr/>
            </p:nvSpPr>
            <p:spPr>
              <a:xfrm>
                <a:off x="2561200" y="1480006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8B091B-C9CD-4689-B6BB-521A26EED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0" y="1480006"/>
                <a:ext cx="729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7E990-46A5-43B0-A890-5AF87F010CF0}"/>
                  </a:ext>
                </a:extLst>
              </p:cNvPr>
              <p:cNvSpPr txBox="1"/>
              <p:nvPr/>
            </p:nvSpPr>
            <p:spPr>
              <a:xfrm>
                <a:off x="8224838" y="1480005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7E990-46A5-43B0-A890-5AF87F01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838" y="1480005"/>
                <a:ext cx="72968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3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0BEA-8627-4CA0-9565-6F66653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Function of an LTI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F6825-F637-4569-9454-184ADB1BEB28}"/>
              </a:ext>
            </a:extLst>
          </p:cNvPr>
          <p:cNvSpPr/>
          <p:nvPr/>
        </p:nvSpPr>
        <p:spPr>
          <a:xfrm>
            <a:off x="4524375" y="1009650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249318-B5C2-4C75-85CB-C85F2C073B5F}"/>
              </a:ext>
            </a:extLst>
          </p:cNvPr>
          <p:cNvCxnSpPr>
            <a:endCxn id="4" idx="1"/>
          </p:cNvCxnSpPr>
          <p:nvPr/>
        </p:nvCxnSpPr>
        <p:spPr>
          <a:xfrm>
            <a:off x="3333750" y="1695450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2D590F-50EC-4241-85A3-747F829C0193}"/>
              </a:ext>
            </a:extLst>
          </p:cNvPr>
          <p:cNvCxnSpPr/>
          <p:nvPr/>
        </p:nvCxnSpPr>
        <p:spPr>
          <a:xfrm>
            <a:off x="6991350" y="1704975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90E34-1D7E-46D5-888F-88CA34C86787}"/>
                  </a:ext>
                </a:extLst>
              </p:cNvPr>
              <p:cNvSpPr txBox="1"/>
              <p:nvPr/>
            </p:nvSpPr>
            <p:spPr>
              <a:xfrm>
                <a:off x="2561200" y="1480006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90E34-1D7E-46D5-888F-88CA34C8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0" y="1480006"/>
                <a:ext cx="729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0915BB-7D14-4809-B2B6-CD21F394D282}"/>
                  </a:ext>
                </a:extLst>
              </p:cNvPr>
              <p:cNvSpPr txBox="1"/>
              <p:nvPr/>
            </p:nvSpPr>
            <p:spPr>
              <a:xfrm>
                <a:off x="8224838" y="1480005"/>
                <a:ext cx="283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0915BB-7D14-4809-B2B6-CD21F394D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838" y="1480005"/>
                <a:ext cx="28368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E9F20-A62A-41DC-A039-F068F284C600}"/>
                  </a:ext>
                </a:extLst>
              </p:cNvPr>
              <p:cNvSpPr txBox="1"/>
              <p:nvPr/>
            </p:nvSpPr>
            <p:spPr>
              <a:xfrm>
                <a:off x="2673812" y="2916327"/>
                <a:ext cx="6168099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E9F20-A62A-41DC-A039-F068F284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812" y="2916327"/>
                <a:ext cx="6168099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6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05E1-003A-408B-BB63-ADE3401F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Response of an LTI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E37C6D-F0D0-4D70-A55A-C393BECE8CB1}"/>
                  </a:ext>
                </a:extLst>
              </p:cNvPr>
              <p:cNvSpPr txBox="1"/>
              <p:nvPr/>
            </p:nvSpPr>
            <p:spPr>
              <a:xfrm>
                <a:off x="3211940" y="3008786"/>
                <a:ext cx="5091843" cy="1042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E37C6D-F0D0-4D70-A55A-C393BECE8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940" y="3008786"/>
                <a:ext cx="5091843" cy="1042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646BF2E-65FA-4FDD-8FA3-58091D0553BA}"/>
              </a:ext>
            </a:extLst>
          </p:cNvPr>
          <p:cNvSpPr/>
          <p:nvPr/>
        </p:nvSpPr>
        <p:spPr>
          <a:xfrm>
            <a:off x="4524375" y="1009650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04D0E-38E5-4052-8EC8-0E96B957B46E}"/>
              </a:ext>
            </a:extLst>
          </p:cNvPr>
          <p:cNvCxnSpPr>
            <a:endCxn id="5" idx="1"/>
          </p:cNvCxnSpPr>
          <p:nvPr/>
        </p:nvCxnSpPr>
        <p:spPr>
          <a:xfrm>
            <a:off x="3333750" y="1695450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58595-9968-46C9-A333-B84C694971E3}"/>
              </a:ext>
            </a:extLst>
          </p:cNvPr>
          <p:cNvCxnSpPr/>
          <p:nvPr/>
        </p:nvCxnSpPr>
        <p:spPr>
          <a:xfrm>
            <a:off x="6991350" y="1704975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535A5-47E1-4FB6-9217-90071BF04EC9}"/>
                  </a:ext>
                </a:extLst>
              </p:cNvPr>
              <p:cNvSpPr txBox="1"/>
              <p:nvPr/>
            </p:nvSpPr>
            <p:spPr>
              <a:xfrm>
                <a:off x="2561200" y="1480006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535A5-47E1-4FB6-9217-90071BF0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0" y="1480006"/>
                <a:ext cx="72968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576CF4-D121-4E25-A67F-C6FB5AB11EF2}"/>
                  </a:ext>
                </a:extLst>
              </p:cNvPr>
              <p:cNvSpPr txBox="1"/>
              <p:nvPr/>
            </p:nvSpPr>
            <p:spPr>
              <a:xfrm>
                <a:off x="8224838" y="1480005"/>
                <a:ext cx="283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576CF4-D121-4E25-A67F-C6FB5AB11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838" y="1480005"/>
                <a:ext cx="28368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5A35C-78E5-48C3-A98C-52C9942F9D39}"/>
                  </a:ext>
                </a:extLst>
              </p:cNvPr>
              <p:cNvSpPr txBox="1"/>
              <p:nvPr/>
            </p:nvSpPr>
            <p:spPr>
              <a:xfrm>
                <a:off x="91407" y="4569346"/>
                <a:ext cx="12009185" cy="1279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Magnitude</m:t>
                                </m:r>
                                <m:r>
                                  <a:rPr lang="en-IN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Response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arg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Phase</m:t>
                                </m:r>
                                <m:r>
                                  <a:rPr lang="en-IN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Response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5A35C-78E5-48C3-A98C-52C9942F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7" y="4569346"/>
                <a:ext cx="12009185" cy="1279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5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F0C-573D-46B5-8F62-82B109A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Zero Order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80F7A7-A6D1-4B78-A5DB-8BAD8CC8B84F}"/>
              </a:ext>
            </a:extLst>
          </p:cNvPr>
          <p:cNvSpPr/>
          <p:nvPr/>
        </p:nvSpPr>
        <p:spPr>
          <a:xfrm>
            <a:off x="4562475" y="871479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CB1332-3ED4-4799-A7A9-EF5B8115DEA5}"/>
              </a:ext>
            </a:extLst>
          </p:cNvPr>
          <p:cNvCxnSpPr>
            <a:endCxn id="4" idx="1"/>
          </p:cNvCxnSpPr>
          <p:nvPr/>
        </p:nvCxnSpPr>
        <p:spPr>
          <a:xfrm>
            <a:off x="3371850" y="1557279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3185D-5FCF-4C6E-85CE-DED8806F90C6}"/>
              </a:ext>
            </a:extLst>
          </p:cNvPr>
          <p:cNvCxnSpPr/>
          <p:nvPr/>
        </p:nvCxnSpPr>
        <p:spPr>
          <a:xfrm>
            <a:off x="7029450" y="1566804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56284-78C6-40BD-96F5-17D56D772890}"/>
                  </a:ext>
                </a:extLst>
              </p:cNvPr>
              <p:cNvSpPr txBox="1"/>
              <p:nvPr/>
            </p:nvSpPr>
            <p:spPr>
              <a:xfrm>
                <a:off x="2599300" y="1341835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56284-78C6-40BD-96F5-17D56D772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00" y="1341835"/>
                <a:ext cx="729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81B869-3E29-4DB8-A90B-BE25B9044989}"/>
                  </a:ext>
                </a:extLst>
              </p:cNvPr>
              <p:cNvSpPr txBox="1"/>
              <p:nvPr/>
            </p:nvSpPr>
            <p:spPr>
              <a:xfrm>
                <a:off x="8262938" y="1341834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81B869-3E29-4DB8-A90B-BE25B904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38" y="1341834"/>
                <a:ext cx="72968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81A545-EE2C-49E7-A0A5-381C4D26044E}"/>
                  </a:ext>
                </a:extLst>
              </p:cNvPr>
              <p:cNvSpPr txBox="1"/>
              <p:nvPr/>
            </p:nvSpPr>
            <p:spPr>
              <a:xfrm>
                <a:off x="4328445" y="2591871"/>
                <a:ext cx="29350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81A545-EE2C-49E7-A0A5-381C4D26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45" y="2591871"/>
                <a:ext cx="293503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1D0605D-1208-458A-99CC-AA67D8589FDA}"/>
              </a:ext>
            </a:extLst>
          </p:cNvPr>
          <p:cNvSpPr txBox="1"/>
          <p:nvPr/>
        </p:nvSpPr>
        <p:spPr>
          <a:xfrm>
            <a:off x="404812" y="3595029"/>
            <a:ext cx="2924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Pure Linear Resistor</a:t>
            </a:r>
          </a:p>
          <a:p>
            <a:r>
              <a:rPr lang="en-IN" sz="2800" dirty="0"/>
              <a:t>Pure Linear Spring</a:t>
            </a:r>
          </a:p>
        </p:txBody>
      </p:sp>
    </p:spTree>
    <p:extLst>
      <p:ext uri="{BB962C8B-B14F-4D97-AF65-F5344CB8AC3E}">
        <p14:creationId xmlns:p14="http://schemas.microsoft.com/office/powerpoint/2010/main" val="271081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F0C-573D-46B5-8F62-82B109A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Order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5F9C4E-DAB1-44B0-82DF-C8DDECE84635}"/>
              </a:ext>
            </a:extLst>
          </p:cNvPr>
          <p:cNvGrpSpPr/>
          <p:nvPr/>
        </p:nvGrpSpPr>
        <p:grpSpPr>
          <a:xfrm>
            <a:off x="2561200" y="1009650"/>
            <a:ext cx="6393325" cy="1371600"/>
            <a:chOff x="2561200" y="1009650"/>
            <a:chExt cx="6393325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CE802D-BA81-4DEE-9D1B-C3FEF5B98C46}"/>
                </a:ext>
              </a:extLst>
            </p:cNvPr>
            <p:cNvSpPr/>
            <p:nvPr/>
          </p:nvSpPr>
          <p:spPr>
            <a:xfrm>
              <a:off x="4524375" y="1009650"/>
              <a:ext cx="2466975" cy="1371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>
                  <a:solidFill>
                    <a:schemeClr val="tx1"/>
                  </a:solidFill>
                </a:rPr>
                <a:t>LTI 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670536-F202-4DAD-BD79-F455BED5DB4F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333750" y="1695450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F6B33B-B49C-45F6-8741-28CD0ACC78C5}"/>
                </a:ext>
              </a:extLst>
            </p:cNvPr>
            <p:cNvCxnSpPr/>
            <p:nvPr/>
          </p:nvCxnSpPr>
          <p:spPr>
            <a:xfrm>
              <a:off x="6991350" y="1704975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476C85-2596-475F-BF56-F57CD2439006}"/>
                    </a:ext>
                  </a:extLst>
                </p:cNvPr>
                <p:cNvSpPr txBox="1"/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476C85-2596-475F-BF56-F57CD2439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7DF1A8-3EA8-4AD8-B122-8F823459C4D2}"/>
                    </a:ext>
                  </a:extLst>
                </p:cNvPr>
                <p:cNvSpPr txBox="1"/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7DF1A8-3EA8-4AD8-B122-8F823459C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BD8BC4-437A-4BEA-BB7F-6162BA68D4A8}"/>
                  </a:ext>
                </a:extLst>
              </p:cNvPr>
              <p:cNvSpPr txBox="1"/>
              <p:nvPr/>
            </p:nvSpPr>
            <p:spPr>
              <a:xfrm>
                <a:off x="4479893" y="2576572"/>
                <a:ext cx="251145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BD8BC4-437A-4BEA-BB7F-6162BA68D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3" y="2576572"/>
                <a:ext cx="2511457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771519-92D0-4514-8D54-C99ABEADDE50}"/>
                  </a:ext>
                </a:extLst>
              </p:cNvPr>
              <p:cNvSpPr txBox="1"/>
              <p:nvPr/>
            </p:nvSpPr>
            <p:spPr>
              <a:xfrm>
                <a:off x="622268" y="3858816"/>
                <a:ext cx="3578544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ime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Constant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≜</m:t>
                            </m:r>
                            <m:f>
                              <m:f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Static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Sensitivity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≜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771519-92D0-4514-8D54-C99ABEADD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8" y="3858816"/>
                <a:ext cx="3578544" cy="151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F0C-573D-46B5-8F62-82B109A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Order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5F9C4E-DAB1-44B0-82DF-C8DDECE84635}"/>
              </a:ext>
            </a:extLst>
          </p:cNvPr>
          <p:cNvGrpSpPr/>
          <p:nvPr/>
        </p:nvGrpSpPr>
        <p:grpSpPr>
          <a:xfrm>
            <a:off x="322825" y="1046353"/>
            <a:ext cx="6393325" cy="1371600"/>
            <a:chOff x="2561200" y="1009650"/>
            <a:chExt cx="6393325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CE802D-BA81-4DEE-9D1B-C3FEF5B98C46}"/>
                </a:ext>
              </a:extLst>
            </p:cNvPr>
            <p:cNvSpPr/>
            <p:nvPr/>
          </p:nvSpPr>
          <p:spPr>
            <a:xfrm>
              <a:off x="4524375" y="1009650"/>
              <a:ext cx="2466975" cy="1371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>
                  <a:solidFill>
                    <a:schemeClr val="tx1"/>
                  </a:solidFill>
                </a:rPr>
                <a:t>LTI 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670536-F202-4DAD-BD79-F455BED5DB4F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333750" y="1695450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F6B33B-B49C-45F6-8741-28CD0ACC78C5}"/>
                </a:ext>
              </a:extLst>
            </p:cNvPr>
            <p:cNvCxnSpPr/>
            <p:nvPr/>
          </p:nvCxnSpPr>
          <p:spPr>
            <a:xfrm>
              <a:off x="6991350" y="1704975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476C85-2596-475F-BF56-F57CD2439006}"/>
                    </a:ext>
                  </a:extLst>
                </p:cNvPr>
                <p:cNvSpPr txBox="1"/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476C85-2596-475F-BF56-F57CD2439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7DF1A8-3EA8-4AD8-B122-8F823459C4D2}"/>
                    </a:ext>
                  </a:extLst>
                </p:cNvPr>
                <p:cNvSpPr txBox="1"/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7DF1A8-3EA8-4AD8-B122-8F823459C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BD8BC4-437A-4BEA-BB7F-6162BA68D4A8}"/>
                  </a:ext>
                </a:extLst>
              </p:cNvPr>
              <p:cNvSpPr txBox="1"/>
              <p:nvPr/>
            </p:nvSpPr>
            <p:spPr>
              <a:xfrm>
                <a:off x="7537418" y="1381542"/>
                <a:ext cx="251145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BD8BC4-437A-4BEA-BB7F-6162BA68D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418" y="1381542"/>
                <a:ext cx="2511457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5D86C4-E7A7-4678-A74F-8B7CCC798748}"/>
              </a:ext>
            </a:extLst>
          </p:cNvPr>
          <p:cNvSpPr txBox="1"/>
          <p:nvPr/>
        </p:nvSpPr>
        <p:spPr>
          <a:xfrm>
            <a:off x="322825" y="2951946"/>
            <a:ext cx="4300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RC / RL circuits</a:t>
            </a:r>
          </a:p>
          <a:p>
            <a:r>
              <a:rPr lang="en-IN" sz="2800" dirty="0"/>
              <a:t>Spring-damper/Mass-damper</a:t>
            </a:r>
          </a:p>
        </p:txBody>
      </p:sp>
    </p:spTree>
    <p:extLst>
      <p:ext uri="{BB962C8B-B14F-4D97-AF65-F5344CB8AC3E}">
        <p14:creationId xmlns:p14="http://schemas.microsoft.com/office/powerpoint/2010/main" val="123121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5F02-FA4E-4DFD-9CCD-626D4494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Order System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AAA7F45-F85E-488D-8495-80AF8943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000119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437-B4FD-4A36-B2B9-7C15275F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dynamic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598-A2E0-4380-9040-42AADA8E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sensors do not respond instantaneously to a given input.</a:t>
            </a:r>
          </a:p>
          <a:p>
            <a:pPr marL="0" indent="0">
              <a:buNone/>
            </a:pPr>
            <a:r>
              <a:rPr lang="en-IN" dirty="0"/>
              <a:t>E.g., Contact thermometer</a:t>
            </a:r>
          </a:p>
          <a:p>
            <a:endParaRPr lang="en-IN" dirty="0"/>
          </a:p>
          <a:p>
            <a:r>
              <a:rPr lang="en-IN" dirty="0"/>
              <a:t>Mathematically described using differential equations relating the measured and other inputs to the sensor output.</a:t>
            </a:r>
          </a:p>
          <a:p>
            <a:endParaRPr lang="en-IN" dirty="0"/>
          </a:p>
          <a:p>
            <a:r>
              <a:rPr lang="en-IN" dirty="0"/>
              <a:t>A common and very useful model for such dynamical systems are linear time invariant systems.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9482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5F02-FA4E-4DFD-9CCD-626D4494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Order System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EF234C0-B8FB-4EC5-975E-9AC0428A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F0C-573D-46B5-8F62-82B109A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Second Order </a:t>
            </a:r>
            <a:r>
              <a:rPr lang="en-IN" dirty="0"/>
              <a:t>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29A88-D545-43BE-B7FD-30A691D37289}"/>
              </a:ext>
            </a:extLst>
          </p:cNvPr>
          <p:cNvGrpSpPr/>
          <p:nvPr/>
        </p:nvGrpSpPr>
        <p:grpSpPr>
          <a:xfrm>
            <a:off x="2561200" y="1009650"/>
            <a:ext cx="6393325" cy="1371600"/>
            <a:chOff x="2561200" y="1009650"/>
            <a:chExt cx="6393325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90CDC5-976F-490D-9DFB-960223741471}"/>
                </a:ext>
              </a:extLst>
            </p:cNvPr>
            <p:cNvSpPr/>
            <p:nvPr/>
          </p:nvSpPr>
          <p:spPr>
            <a:xfrm>
              <a:off x="4524375" y="1009650"/>
              <a:ext cx="2466975" cy="1371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>
                  <a:solidFill>
                    <a:schemeClr val="tx1"/>
                  </a:solidFill>
                </a:rPr>
                <a:t>LTI 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FBA2F-8F9B-4A94-A578-049649EFE768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333750" y="1695450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93DACC-37DB-4B33-AB49-0B38D174105C}"/>
                </a:ext>
              </a:extLst>
            </p:cNvPr>
            <p:cNvCxnSpPr/>
            <p:nvPr/>
          </p:nvCxnSpPr>
          <p:spPr>
            <a:xfrm>
              <a:off x="6991350" y="1704975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CF79AD-C701-4698-A5E2-FFA5E927D281}"/>
                    </a:ext>
                  </a:extLst>
                </p:cNvPr>
                <p:cNvSpPr txBox="1"/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CF79AD-C701-4698-A5E2-FFA5E927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FA7B2-8820-4F88-BD16-D52FEA44D10C}"/>
                    </a:ext>
                  </a:extLst>
                </p:cNvPr>
                <p:cNvSpPr txBox="1"/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FA7B2-8820-4F88-BD16-D52FEA44D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152F4-FC5F-4036-BDA7-2C9BD8694E73}"/>
                  </a:ext>
                </a:extLst>
              </p:cNvPr>
              <p:cNvSpPr txBox="1"/>
              <p:nvPr/>
            </p:nvSpPr>
            <p:spPr>
              <a:xfrm>
                <a:off x="3815535" y="2560815"/>
                <a:ext cx="388465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152F4-FC5F-4036-BDA7-2C9BD8694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35" y="2560815"/>
                <a:ext cx="3884653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38D81D-AFF0-419E-93C0-B25DCBE82122}"/>
                  </a:ext>
                </a:extLst>
              </p:cNvPr>
              <p:cNvSpPr txBox="1"/>
              <p:nvPr/>
            </p:nvSpPr>
            <p:spPr>
              <a:xfrm>
                <a:off x="324081" y="3607639"/>
                <a:ext cx="4505094" cy="2678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tatic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Sensitivity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≜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Natural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Frequency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≜</m:t>
                            </m:r>
                            <m:rad>
                              <m:radPr>
                                <m:degHide m:val="on"/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Damping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ratio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≜</m:t>
                            </m:r>
                            <m:f>
                              <m:f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38D81D-AFF0-419E-93C0-B25DCBE8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1" y="3607639"/>
                <a:ext cx="4505094" cy="2678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9B950E-ADF9-4B88-A126-4B898317BF54}"/>
                  </a:ext>
                </a:extLst>
              </p:cNvPr>
              <p:cNvSpPr txBox="1"/>
              <p:nvPr/>
            </p:nvSpPr>
            <p:spPr>
              <a:xfrm>
                <a:off x="5140091" y="4538694"/>
                <a:ext cx="4058996" cy="81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9B950E-ADF9-4B88-A126-4B898317B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091" y="4538694"/>
                <a:ext cx="4058996" cy="8168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0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F0C-573D-46B5-8F62-82B109A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Second Order </a:t>
            </a:r>
            <a:r>
              <a:rPr lang="en-IN" dirty="0"/>
              <a:t>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29A88-D545-43BE-B7FD-30A691D37289}"/>
              </a:ext>
            </a:extLst>
          </p:cNvPr>
          <p:cNvGrpSpPr/>
          <p:nvPr/>
        </p:nvGrpSpPr>
        <p:grpSpPr>
          <a:xfrm>
            <a:off x="2561200" y="1009650"/>
            <a:ext cx="6393325" cy="1371600"/>
            <a:chOff x="2561200" y="1009650"/>
            <a:chExt cx="6393325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90CDC5-976F-490D-9DFB-960223741471}"/>
                </a:ext>
              </a:extLst>
            </p:cNvPr>
            <p:cNvSpPr/>
            <p:nvPr/>
          </p:nvSpPr>
          <p:spPr>
            <a:xfrm>
              <a:off x="4524375" y="1009650"/>
              <a:ext cx="2466975" cy="1371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>
                  <a:solidFill>
                    <a:schemeClr val="tx1"/>
                  </a:solidFill>
                </a:rPr>
                <a:t>LTI 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FBA2F-8F9B-4A94-A578-049649EFE768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333750" y="1695450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93DACC-37DB-4B33-AB49-0B38D174105C}"/>
                </a:ext>
              </a:extLst>
            </p:cNvPr>
            <p:cNvCxnSpPr/>
            <p:nvPr/>
          </p:nvCxnSpPr>
          <p:spPr>
            <a:xfrm>
              <a:off x="6991350" y="1704975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CF79AD-C701-4698-A5E2-FFA5E927D281}"/>
                    </a:ext>
                  </a:extLst>
                </p:cNvPr>
                <p:cNvSpPr txBox="1"/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CF79AD-C701-4698-A5E2-FFA5E927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FA7B2-8820-4F88-BD16-D52FEA44D10C}"/>
                    </a:ext>
                  </a:extLst>
                </p:cNvPr>
                <p:cNvSpPr txBox="1"/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FA7B2-8820-4F88-BD16-D52FEA44D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152F4-FC5F-4036-BDA7-2C9BD8694E73}"/>
                  </a:ext>
                </a:extLst>
              </p:cNvPr>
              <p:cNvSpPr txBox="1"/>
              <p:nvPr/>
            </p:nvSpPr>
            <p:spPr>
              <a:xfrm>
                <a:off x="3815535" y="2560815"/>
                <a:ext cx="388465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152F4-FC5F-4036-BDA7-2C9BD8694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35" y="2560815"/>
                <a:ext cx="3884653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40CF03-73AC-4090-A3E7-FBAAE3EFD527}"/>
              </a:ext>
            </a:extLst>
          </p:cNvPr>
          <p:cNvSpPr txBox="1"/>
          <p:nvPr/>
        </p:nvSpPr>
        <p:spPr>
          <a:xfrm>
            <a:off x="247649" y="3680700"/>
            <a:ext cx="2886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RLC circuits</a:t>
            </a:r>
          </a:p>
          <a:p>
            <a:r>
              <a:rPr lang="en-IN" sz="2800" dirty="0"/>
              <a:t>Mass-Spring-damper</a:t>
            </a:r>
          </a:p>
        </p:txBody>
      </p:sp>
    </p:spTree>
    <p:extLst>
      <p:ext uri="{BB962C8B-B14F-4D97-AF65-F5344CB8AC3E}">
        <p14:creationId xmlns:p14="http://schemas.microsoft.com/office/powerpoint/2010/main" val="3314876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FB0-7338-40DD-83F2-36E84253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Order System Response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E283FA1-0C04-42AC-B995-FD533367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5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2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008B-0858-4DF1-80A4-B9E3DE69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Order System – Frequency Response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DD199E-5CDE-4111-889F-79CC6D8B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C8E9-32D2-4D53-A115-2AD13F39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characterization of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7089E-83DD-4609-95FF-9E86DCA10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Identifying sensor parameters from measured data.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System identification tools can be used for doing this.</a:t>
                </a:r>
              </a:p>
              <a:p>
                <a:r>
                  <a:rPr lang="en-IN" dirty="0"/>
                  <a:t>Simple procedure for first order system using a step response.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7089E-83DD-4609-95FF-9E86DCA10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08DEF75-F51E-4173-9D0C-8094AA5F9F08}"/>
              </a:ext>
            </a:extLst>
          </p:cNvPr>
          <p:cNvGrpSpPr/>
          <p:nvPr/>
        </p:nvGrpSpPr>
        <p:grpSpPr>
          <a:xfrm>
            <a:off x="3605212" y="1876425"/>
            <a:ext cx="4981576" cy="1047750"/>
            <a:chOff x="2561200" y="1009650"/>
            <a:chExt cx="6393325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DB1234-E6D9-4868-A6E4-EA3C9C6FFB2C}"/>
                </a:ext>
              </a:extLst>
            </p:cNvPr>
            <p:cNvSpPr/>
            <p:nvPr/>
          </p:nvSpPr>
          <p:spPr>
            <a:xfrm>
              <a:off x="4524375" y="1009650"/>
              <a:ext cx="2466975" cy="1371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>
                  <a:solidFill>
                    <a:schemeClr val="tx1"/>
                  </a:solidFill>
                </a:rPr>
                <a:t>LTI 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2667BC1-9153-43C6-8FAE-FE531BE58E4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333750" y="1695450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550CA3-4D56-4BA7-AE3A-A4B7FAE1FBFC}"/>
                </a:ext>
              </a:extLst>
            </p:cNvPr>
            <p:cNvCxnSpPr/>
            <p:nvPr/>
          </p:nvCxnSpPr>
          <p:spPr>
            <a:xfrm>
              <a:off x="6991350" y="1704975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FD5DE08-5116-432E-8408-E87D0AF6E07E}"/>
                    </a:ext>
                  </a:extLst>
                </p:cNvPr>
                <p:cNvSpPr txBox="1"/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CF79AD-C701-4698-A5E2-FFA5E927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263784-B6CD-4292-A609-AB19879ED54D}"/>
                    </a:ext>
                  </a:extLst>
                </p:cNvPr>
                <p:cNvSpPr txBox="1"/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FA7B2-8820-4F88-BD16-D52FEA44D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923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C8E9-32D2-4D53-A115-2AD13F39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characterization of sensors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8586F3-A9B0-4511-8F86-31710060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8" y="1485899"/>
            <a:ext cx="11658604" cy="38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5F19-4540-4085-8E93-D2E41184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Multi-Input Multi-Output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4FC6-1757-4E83-88BE-0044AAF1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740946"/>
          </a:xfrm>
        </p:spPr>
        <p:txBody>
          <a:bodyPr/>
          <a:lstStyle/>
          <a:p>
            <a:r>
              <a:rPr lang="en-IN" dirty="0"/>
              <a:t>We are often interested in measurands that have multiple components.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5957EF0-F03F-46CA-BC6A-33A319ED8C7C}"/>
              </a:ext>
            </a:extLst>
          </p:cNvPr>
          <p:cNvGrpSpPr/>
          <p:nvPr/>
        </p:nvGrpSpPr>
        <p:grpSpPr>
          <a:xfrm>
            <a:off x="396184" y="1928506"/>
            <a:ext cx="4509764" cy="4356801"/>
            <a:chOff x="724899" y="2096937"/>
            <a:chExt cx="4509764" cy="43568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FD2762-B9EC-44F8-9409-703B1B3B8520}"/>
                </a:ext>
              </a:extLst>
            </p:cNvPr>
            <p:cNvSpPr/>
            <p:nvPr/>
          </p:nvSpPr>
          <p:spPr>
            <a:xfrm>
              <a:off x="1089613" y="2096937"/>
              <a:ext cx="695325" cy="895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C29BEA-F07E-443A-B18C-B9ECBB326FBA}"/>
                </a:ext>
              </a:extLst>
            </p:cNvPr>
            <p:cNvSpPr/>
            <p:nvPr/>
          </p:nvSpPr>
          <p:spPr>
            <a:xfrm rot="763616">
              <a:off x="1069913" y="2943881"/>
              <a:ext cx="175162" cy="2136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55DE1C-B972-4B69-A712-C7BFB9379488}"/>
                </a:ext>
              </a:extLst>
            </p:cNvPr>
            <p:cNvCxnSpPr>
              <a:cxnSpLocks/>
            </p:cNvCxnSpPr>
            <p:nvPr/>
          </p:nvCxnSpPr>
          <p:spPr>
            <a:xfrm>
              <a:off x="931453" y="4995922"/>
              <a:ext cx="1011647" cy="709553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644429-52C9-4B33-9F64-02F9F6811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111" y="5670440"/>
              <a:ext cx="661989" cy="78329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04B2BB-9AA4-4C2D-8A14-4B95C49757EE}"/>
                </a:ext>
              </a:extLst>
            </p:cNvPr>
            <p:cNvCxnSpPr>
              <a:cxnSpLocks/>
            </p:cNvCxnSpPr>
            <p:nvPr/>
          </p:nvCxnSpPr>
          <p:spPr>
            <a:xfrm>
              <a:off x="945739" y="5029639"/>
              <a:ext cx="549686" cy="74013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802770-31CE-4A46-B2FF-296BECB70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99" y="5735999"/>
              <a:ext cx="780051" cy="717739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DD1624-0CA2-442C-9E20-54371B954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81111" y="3619500"/>
              <a:ext cx="833439" cy="5048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609387-B897-4DA5-A72B-031F5C6EF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9743" y="3265319"/>
              <a:ext cx="786807" cy="83281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94157C-974A-48FF-867D-31E5EB4F6D63}"/>
                </a:ext>
              </a:extLst>
            </p:cNvPr>
            <p:cNvGrpSpPr/>
            <p:nvPr/>
          </p:nvGrpSpPr>
          <p:grpSpPr>
            <a:xfrm>
              <a:off x="2888209" y="2729934"/>
              <a:ext cx="101642" cy="1070770"/>
              <a:chOff x="3406072" y="2848769"/>
              <a:chExt cx="101642" cy="107077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3F7BEF-B0C4-44A9-8405-706F26E57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072" y="2848769"/>
                <a:ext cx="0" cy="10398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88E717-6F1F-4C4B-B39B-A4967635E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289367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1DABEF0-5A09-4A5E-B8E6-BCEB9982C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299566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F79F7B-2863-496F-8CC6-C48B61E33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09765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C1EE893-3C2C-4D67-BF90-1DC5881A0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19964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7AA7204-EC4C-41AB-8A59-5628C0F8B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30163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6EF92CE-E0D1-452A-A621-CB2220613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40362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0EBC193-3D35-4547-8294-0F86226B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50561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198C3E-20B8-4E2F-B801-A5FEA18CC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60760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1609B46-F9CD-4486-A28E-97FD54BA5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709597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85B5E5D-6EBA-498F-8043-732BB0AE2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114" y="3811589"/>
                <a:ext cx="101600" cy="107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323548-CE51-4FEE-83B9-80F07BB277C3}"/>
                </a:ext>
              </a:extLst>
            </p:cNvPr>
            <p:cNvCxnSpPr/>
            <p:nvPr/>
          </p:nvCxnSpPr>
          <p:spPr>
            <a:xfrm flipV="1">
              <a:off x="2876550" y="3032797"/>
              <a:ext cx="514350" cy="25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4981CA-110C-4F2F-8514-625E3AA8859C}"/>
                    </a:ext>
                  </a:extLst>
                </p:cNvPr>
                <p:cNvSpPr txBox="1"/>
                <p:nvPr/>
              </p:nvSpPr>
              <p:spPr>
                <a:xfrm>
                  <a:off x="3402559" y="2560388"/>
                  <a:ext cx="183210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4981CA-110C-4F2F-8514-625E3AA88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59" y="2560388"/>
                  <a:ext cx="1832104" cy="8803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2C41C2-0F70-4FAC-8F90-D62325EB93D0}"/>
                </a:ext>
              </a:extLst>
            </p:cNvPr>
            <p:cNvSpPr/>
            <p:nvPr/>
          </p:nvSpPr>
          <p:spPr>
            <a:xfrm>
              <a:off x="2819400" y="3102616"/>
              <a:ext cx="114300" cy="32540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4520AA-B04E-408B-B53A-1E03BBB73E16}"/>
              </a:ext>
            </a:extLst>
          </p:cNvPr>
          <p:cNvGrpSpPr/>
          <p:nvPr/>
        </p:nvGrpSpPr>
        <p:grpSpPr>
          <a:xfrm>
            <a:off x="7101938" y="2241788"/>
            <a:ext cx="3649721" cy="860828"/>
            <a:chOff x="6852284" y="2241788"/>
            <a:chExt cx="3649721" cy="86082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E6F68F-137D-41A2-B7CC-6E33F4A2394D}"/>
                </a:ext>
              </a:extLst>
            </p:cNvPr>
            <p:cNvGrpSpPr/>
            <p:nvPr/>
          </p:nvGrpSpPr>
          <p:grpSpPr>
            <a:xfrm>
              <a:off x="7245991" y="2241788"/>
              <a:ext cx="2857500" cy="860828"/>
              <a:chOff x="7191375" y="2602383"/>
              <a:chExt cx="2857500" cy="86082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C36CC0-7FE9-4B04-90F7-4AF0DEFCDCC0}"/>
                  </a:ext>
                </a:extLst>
              </p:cNvPr>
              <p:cNvSpPr/>
              <p:nvPr/>
            </p:nvSpPr>
            <p:spPr>
              <a:xfrm>
                <a:off x="7762875" y="2602383"/>
                <a:ext cx="1714500" cy="8608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solidFill>
                      <a:schemeClr val="tx1"/>
                    </a:solidFill>
                  </a:rPr>
                  <a:t>Sensor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B645F63-9DB1-4559-8B3F-447E5B8DE1FC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7191375" y="3032797"/>
                <a:ext cx="5715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242557F-3391-45A9-AF0C-BA24886BC694}"/>
                  </a:ext>
                </a:extLst>
              </p:cNvPr>
              <p:cNvCxnSpPr/>
              <p:nvPr/>
            </p:nvCxnSpPr>
            <p:spPr>
              <a:xfrm>
                <a:off x="9477375" y="3002306"/>
                <a:ext cx="5715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4975A19-5DC4-46AE-9865-60A9651CE3BD}"/>
                    </a:ext>
                  </a:extLst>
                </p:cNvPr>
                <p:cNvSpPr txBox="1"/>
                <p:nvPr/>
              </p:nvSpPr>
              <p:spPr>
                <a:xfrm>
                  <a:off x="6852284" y="2383068"/>
                  <a:ext cx="30777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4975A19-5DC4-46AE-9865-60A9651CE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284" y="2383068"/>
                  <a:ext cx="30777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987312-0774-4A0A-9BBC-10509935368B}"/>
                    </a:ext>
                  </a:extLst>
                </p:cNvPr>
                <p:cNvSpPr txBox="1"/>
                <p:nvPr/>
              </p:nvSpPr>
              <p:spPr>
                <a:xfrm>
                  <a:off x="10189420" y="2383067"/>
                  <a:ext cx="31258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987312-0774-4A0A-9BBC-10509935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9420" y="2383067"/>
                  <a:ext cx="31258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6C4867-D27F-4023-9297-36B9EF3854F9}"/>
              </a:ext>
            </a:extLst>
          </p:cNvPr>
          <p:cNvGrpSpPr/>
          <p:nvPr/>
        </p:nvGrpSpPr>
        <p:grpSpPr>
          <a:xfrm>
            <a:off x="5234663" y="3515828"/>
            <a:ext cx="3150412" cy="2546260"/>
            <a:chOff x="5430966" y="3746729"/>
            <a:chExt cx="3150412" cy="2546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1A698ED-9153-4F80-BFF5-B168579A61B7}"/>
                    </a:ext>
                  </a:extLst>
                </p:cNvPr>
                <p:cNvSpPr txBox="1"/>
                <p:nvPr/>
              </p:nvSpPr>
              <p:spPr>
                <a:xfrm>
                  <a:off x="5595966" y="3746729"/>
                  <a:ext cx="2820412" cy="18142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1A698ED-9153-4F80-BFF5-B168579A6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66" y="3746729"/>
                  <a:ext cx="2820412" cy="18142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9F22A5D-B07A-4C08-AF20-0C95805C2626}"/>
                    </a:ext>
                  </a:extLst>
                </p:cNvPr>
                <p:cNvSpPr txBox="1"/>
                <p:nvPr/>
              </p:nvSpPr>
              <p:spPr>
                <a:xfrm>
                  <a:off x="5430966" y="5769769"/>
                  <a:ext cx="315041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9F22A5D-B07A-4C08-AF20-0C95805C2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966" y="5769769"/>
                  <a:ext cx="315041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363226-349A-4D70-91DC-7EE554CA6E34}"/>
              </a:ext>
            </a:extLst>
          </p:cNvPr>
          <p:cNvGrpSpPr/>
          <p:nvPr/>
        </p:nvGrpSpPr>
        <p:grpSpPr>
          <a:xfrm>
            <a:off x="8926799" y="3515828"/>
            <a:ext cx="3150412" cy="2546260"/>
            <a:chOff x="8770506" y="3746729"/>
            <a:chExt cx="3150412" cy="2546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7F7257-5AB6-4D33-A177-BFC4A07B9AE4}"/>
                    </a:ext>
                  </a:extLst>
                </p:cNvPr>
                <p:cNvSpPr txBox="1"/>
                <p:nvPr/>
              </p:nvSpPr>
              <p:spPr>
                <a:xfrm>
                  <a:off x="9073432" y="3746729"/>
                  <a:ext cx="2544560" cy="18142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7F7257-5AB6-4D33-A177-BFC4A07B9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432" y="3746729"/>
                  <a:ext cx="2544560" cy="18142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30AF472-4824-48D5-A6B2-67164E5E523F}"/>
                    </a:ext>
                  </a:extLst>
                </p:cNvPr>
                <p:cNvSpPr txBox="1"/>
                <p:nvPr/>
              </p:nvSpPr>
              <p:spPr>
                <a:xfrm>
                  <a:off x="8770506" y="5769769"/>
                  <a:ext cx="315041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30AF472-4824-48D5-A6B2-67164E5E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506" y="5769769"/>
                  <a:ext cx="315041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4859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C72-2C4A-4A77-8C5B-C27EA45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Multi-Input Multi-Output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790B-E1C7-452C-B805-7A26B83B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82785"/>
            <a:ext cx="3581400" cy="536465"/>
          </a:xfrm>
        </p:spPr>
        <p:txBody>
          <a:bodyPr/>
          <a:lstStyle/>
          <a:p>
            <a:r>
              <a:rPr lang="en-IN" dirty="0"/>
              <a:t>A general MIMO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71DB5-334B-4E49-97A8-0F774E7C7A95}"/>
                  </a:ext>
                </a:extLst>
              </p:cNvPr>
              <p:cNvSpPr txBox="1"/>
              <p:nvPr/>
            </p:nvSpPr>
            <p:spPr>
              <a:xfrm>
                <a:off x="4305300" y="1786917"/>
                <a:ext cx="3581400" cy="1551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71DB5-334B-4E49-97A8-0F774E7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1786917"/>
                <a:ext cx="3581400" cy="1551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3C9999-EC6B-4132-A3CF-DA9BC75A87B0}"/>
                  </a:ext>
                </a:extLst>
              </p:cNvPr>
              <p:cNvSpPr txBox="1"/>
              <p:nvPr/>
            </p:nvSpPr>
            <p:spPr>
              <a:xfrm>
                <a:off x="228600" y="4083665"/>
                <a:ext cx="115633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800" dirty="0"/>
                  <a:t> Sensor output due to all the individual measurands at the input.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3C9999-EC6B-4132-A3CF-DA9BC75A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083665"/>
                <a:ext cx="1156335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05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C72-2C4A-4A77-8C5B-C27EA45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MIMO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71DB5-334B-4E49-97A8-0F774E7C7A95}"/>
                  </a:ext>
                </a:extLst>
              </p:cNvPr>
              <p:cNvSpPr txBox="1"/>
              <p:nvPr/>
            </p:nvSpPr>
            <p:spPr>
              <a:xfrm>
                <a:off x="838200" y="1061849"/>
                <a:ext cx="10515600" cy="1469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71DB5-334B-4E49-97A8-0F774E7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1849"/>
                <a:ext cx="10515600" cy="1469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8C74BC-B4B5-4C97-BFA4-AA83976F7C1E}"/>
                  </a:ext>
                </a:extLst>
              </p:cNvPr>
              <p:cNvSpPr txBox="1"/>
              <p:nvPr/>
            </p:nvSpPr>
            <p:spPr>
              <a:xfrm>
                <a:off x="838200" y="2916295"/>
                <a:ext cx="8105775" cy="1452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2400" b="0" dirty="0"/>
                  <a:t>: Sensitivity Matrix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8C74BC-B4B5-4C97-BFA4-AA83976F7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6295"/>
                <a:ext cx="8105775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9F0AC-B559-4FDF-AE07-692B8781F93A}"/>
                  </a:ext>
                </a:extLst>
              </p:cNvPr>
              <p:cNvSpPr txBox="1"/>
              <p:nvPr/>
            </p:nvSpPr>
            <p:spPr>
              <a:xfrm>
                <a:off x="838200" y="4749284"/>
                <a:ext cx="8543925" cy="82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800" dirty="0"/>
                  <a:t>: Sensitivity of the i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output to the j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input.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9F0AC-B559-4FDF-AE07-692B8781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9284"/>
                <a:ext cx="8543925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6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46E-0BEE-44F8-B3BA-EB48196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Time Invariant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0A68-AFE8-4595-AA06-45F5193A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517415"/>
          </a:xfrm>
        </p:spPr>
        <p:txBody>
          <a:bodyPr/>
          <a:lstStyle/>
          <a:p>
            <a:r>
              <a:rPr lang="en-IN" dirty="0"/>
              <a:t>Both Linear and Time Invariant.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4D2A-3976-4161-BDCB-4546D771DBE5}"/>
              </a:ext>
            </a:extLst>
          </p:cNvPr>
          <p:cNvSpPr/>
          <p:nvPr/>
        </p:nvSpPr>
        <p:spPr>
          <a:xfrm>
            <a:off x="4772025" y="2152650"/>
            <a:ext cx="246697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Linear Time Invariant System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1E49FF-481F-4139-BC43-52AA8A6BA883}"/>
              </a:ext>
            </a:extLst>
          </p:cNvPr>
          <p:cNvCxnSpPr>
            <a:endCxn id="4" idx="1"/>
          </p:cNvCxnSpPr>
          <p:nvPr/>
        </p:nvCxnSpPr>
        <p:spPr>
          <a:xfrm>
            <a:off x="3581400" y="2838450"/>
            <a:ext cx="119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C16D52-669F-401A-9169-FDAE012110BC}"/>
              </a:ext>
            </a:extLst>
          </p:cNvPr>
          <p:cNvCxnSpPr/>
          <p:nvPr/>
        </p:nvCxnSpPr>
        <p:spPr>
          <a:xfrm>
            <a:off x="7239000" y="2847975"/>
            <a:ext cx="119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69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C72-2C4A-4A77-8C5B-C27EA45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MIMO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71DB5-334B-4E49-97A8-0F774E7C7A95}"/>
                  </a:ext>
                </a:extLst>
              </p:cNvPr>
              <p:cNvSpPr txBox="1"/>
              <p:nvPr/>
            </p:nvSpPr>
            <p:spPr>
              <a:xfrm>
                <a:off x="838200" y="1061849"/>
                <a:ext cx="10515600" cy="1452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71DB5-334B-4E49-97A8-0F774E7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1849"/>
                <a:ext cx="10515600" cy="1452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9F0AC-B559-4FDF-AE07-692B8781F93A}"/>
                  </a:ext>
                </a:extLst>
              </p:cNvPr>
              <p:cNvSpPr txBox="1"/>
              <p:nvPr/>
            </p:nvSpPr>
            <p:spPr>
              <a:xfrm>
                <a:off x="838200" y="2743281"/>
                <a:ext cx="8543925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: i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column of output to the sensitivity matrix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IN" sz="28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9F0AC-B559-4FDF-AE07-692B8781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3281"/>
                <a:ext cx="8543925" cy="1679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8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C72-2C4A-4A77-8C5B-C27EA45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MIMO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22650C-225D-4709-A93A-7E64B396F71A}"/>
                  </a:ext>
                </a:extLst>
              </p:cNvPr>
              <p:cNvSpPr txBox="1"/>
              <p:nvPr/>
            </p:nvSpPr>
            <p:spPr>
              <a:xfrm>
                <a:off x="266699" y="3895325"/>
                <a:ext cx="10429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If </a:t>
                </a:r>
                <a14:m>
                  <m:oMath xmlns:m="http://schemas.openxmlformats.org/officeDocument/2006/math">
                    <m:r>
                      <a:rPr lang="en-IN" sz="2800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IN" sz="2800" dirty="0"/>
                  <a:t> is square and full rank,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800" dirty="0"/>
                  <a:t> exists, where 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𝐀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28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22650C-225D-4709-A93A-7E64B396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895325"/>
                <a:ext cx="10429876" cy="523220"/>
              </a:xfrm>
              <a:prstGeom prst="rect">
                <a:avLst/>
              </a:prstGeom>
              <a:blipFill>
                <a:blip r:embed="rId3"/>
                <a:stretch>
                  <a:fillRect l="-1227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500281E-D087-4AB1-AD50-6F4C84CBD2E2}"/>
              </a:ext>
            </a:extLst>
          </p:cNvPr>
          <p:cNvGrpSpPr/>
          <p:nvPr/>
        </p:nvGrpSpPr>
        <p:grpSpPr>
          <a:xfrm>
            <a:off x="2538412" y="959328"/>
            <a:ext cx="7115175" cy="976614"/>
            <a:chOff x="600075" y="883128"/>
            <a:chExt cx="7115175" cy="976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71DB5-334B-4E49-97A8-0F774E7C7A95}"/>
                    </a:ext>
                  </a:extLst>
                </p:cNvPr>
                <p:cNvSpPr txBox="1"/>
                <p:nvPr/>
              </p:nvSpPr>
              <p:spPr>
                <a:xfrm>
                  <a:off x="600075" y="1120982"/>
                  <a:ext cx="172402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𝐀𝐱</m:t>
                        </m:r>
                      </m:oMath>
                    </m:oMathPara>
                  </a14:m>
                  <a:endParaRPr lang="en-IN" sz="2800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71DB5-334B-4E49-97A8-0F774E7C7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" y="1120982"/>
                  <a:ext cx="172402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118D252-E4B3-4C8E-BA2E-64A38449665F}"/>
                    </a:ext>
                  </a:extLst>
                </p:cNvPr>
                <p:cNvSpPr txBox="1"/>
                <p:nvPr/>
              </p:nvSpPr>
              <p:spPr>
                <a:xfrm>
                  <a:off x="2324100" y="1120982"/>
                  <a:ext cx="2066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N" sz="2800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IN" sz="2800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118D252-E4B3-4C8E-BA2E-64A384496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1120982"/>
                  <a:ext cx="20669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D3C80C-A597-4D12-9022-4FF9B6F5CB80}"/>
                    </a:ext>
                  </a:extLst>
                </p:cNvPr>
                <p:cNvSpPr txBox="1"/>
                <p:nvPr/>
              </p:nvSpPr>
              <p:spPr>
                <a:xfrm>
                  <a:off x="4105275" y="883128"/>
                  <a:ext cx="3609975" cy="976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Fat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Wide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</m:e>
                          </m:mr>
                          <m:mr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Square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</m:e>
                          </m:mr>
                          <m:mr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Skinny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Tall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D3C80C-A597-4D12-9022-4FF9B6F5C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275" y="883128"/>
                  <a:ext cx="3609975" cy="9766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3C37FE-7409-474A-97CF-8333B9BF4F5B}"/>
                  </a:ext>
                </a:extLst>
              </p:cNvPr>
              <p:cNvSpPr txBox="1"/>
              <p:nvPr/>
            </p:nvSpPr>
            <p:spPr>
              <a:xfrm>
                <a:off x="266699" y="2989765"/>
                <a:ext cx="96774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/>
                  <a:t>Square or Tall </a:t>
                </a:r>
                <a14:m>
                  <m:oMath xmlns:m="http://schemas.openxmlformats.org/officeDocument/2006/math">
                    <m:r>
                      <a:rPr lang="en-IN" sz="2800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IN" sz="2800" dirty="0"/>
                  <a:t> is full rank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800" dirty="0"/>
                  <a:t> if and only if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8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3C37FE-7409-474A-97CF-8333B9BF4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2989765"/>
                <a:ext cx="9677401" cy="523220"/>
              </a:xfrm>
              <a:prstGeom prst="rect">
                <a:avLst/>
              </a:prstGeom>
              <a:blipFill>
                <a:blip r:embed="rId7"/>
                <a:stretch>
                  <a:fillRect l="-132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83CBC-C938-47A1-B7EE-56E53C12027E}"/>
                  </a:ext>
                </a:extLst>
              </p:cNvPr>
              <p:cNvSpPr txBox="1"/>
              <p:nvPr/>
            </p:nvSpPr>
            <p:spPr>
              <a:xfrm>
                <a:off x="266699" y="2102742"/>
                <a:ext cx="113157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/>
                  <a:t>For sensing </a:t>
                </a:r>
                <a14:m>
                  <m:oMath xmlns:m="http://schemas.openxmlformats.org/officeDocument/2006/math">
                    <m:r>
                      <a:rPr lang="en-IN" sz="2800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IN" sz="2800" dirty="0"/>
                  <a:t> must be square or tall, i.e., more outputs than inputs.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83CBC-C938-47A1-B7EE-56E53C12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2102742"/>
                <a:ext cx="11315701" cy="523220"/>
              </a:xfrm>
              <a:prstGeom prst="rect">
                <a:avLst/>
              </a:prstGeom>
              <a:blipFill>
                <a:blip r:embed="rId8"/>
                <a:stretch>
                  <a:fillRect l="-1131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6F5AE7-855B-4FCE-847A-E2E872018A36}"/>
                  </a:ext>
                </a:extLst>
              </p:cNvPr>
              <p:cNvSpPr txBox="1"/>
              <p:nvPr/>
            </p:nvSpPr>
            <p:spPr>
              <a:xfrm>
                <a:off x="2959894" y="4682609"/>
                <a:ext cx="53078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6F5AE7-855B-4FCE-847A-E2E87201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94" y="4682609"/>
                <a:ext cx="530780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DDB91A-466A-4E24-833B-0A7B11F2E5C0}"/>
              </a:ext>
            </a:extLst>
          </p:cNvPr>
          <p:cNvSpPr txBox="1"/>
          <p:nvPr/>
        </p:nvSpPr>
        <p:spPr>
          <a:xfrm>
            <a:off x="266699" y="5622250"/>
            <a:ext cx="227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Real scenario: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6175B-A63F-48B6-ABD8-668653C4CE97}"/>
                  </a:ext>
                </a:extLst>
              </p:cNvPr>
              <p:cNvSpPr txBox="1"/>
              <p:nvPr/>
            </p:nvSpPr>
            <p:spPr>
              <a:xfrm>
                <a:off x="2401490" y="5622250"/>
                <a:ext cx="65960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⟹  </m:t>
                      </m:r>
                      <m:acc>
                        <m:accPr>
                          <m:chr m:val="̂"/>
                          <m:ctrlP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6175B-A63F-48B6-ABD8-668653C4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90" y="5622250"/>
                <a:ext cx="659606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564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C72-2C4A-4A77-8C5B-C27EA45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MIMO Sensor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0281E-D087-4AB1-AD50-6F4C84CBD2E2}"/>
              </a:ext>
            </a:extLst>
          </p:cNvPr>
          <p:cNvGrpSpPr/>
          <p:nvPr/>
        </p:nvGrpSpPr>
        <p:grpSpPr>
          <a:xfrm>
            <a:off x="2538412" y="959328"/>
            <a:ext cx="7115175" cy="976614"/>
            <a:chOff x="600075" y="883128"/>
            <a:chExt cx="7115175" cy="976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71DB5-334B-4E49-97A8-0F774E7C7A95}"/>
                    </a:ext>
                  </a:extLst>
                </p:cNvPr>
                <p:cNvSpPr txBox="1"/>
                <p:nvPr/>
              </p:nvSpPr>
              <p:spPr>
                <a:xfrm>
                  <a:off x="600075" y="1120982"/>
                  <a:ext cx="172402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𝐀𝐱</m:t>
                        </m:r>
                      </m:oMath>
                    </m:oMathPara>
                  </a14:m>
                  <a:endParaRPr lang="en-IN" sz="2800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71DB5-334B-4E49-97A8-0F774E7C7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" y="1120982"/>
                  <a:ext cx="172402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118D252-E4B3-4C8E-BA2E-64A38449665F}"/>
                    </a:ext>
                  </a:extLst>
                </p:cNvPr>
                <p:cNvSpPr txBox="1"/>
                <p:nvPr/>
              </p:nvSpPr>
              <p:spPr>
                <a:xfrm>
                  <a:off x="2324100" y="1120982"/>
                  <a:ext cx="2066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IN" sz="2800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IN" sz="2800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118D252-E4B3-4C8E-BA2E-64A384496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1120982"/>
                  <a:ext cx="206692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D3C80C-A597-4D12-9022-4FF9B6F5CB80}"/>
                    </a:ext>
                  </a:extLst>
                </p:cNvPr>
                <p:cNvSpPr txBox="1"/>
                <p:nvPr/>
              </p:nvSpPr>
              <p:spPr>
                <a:xfrm>
                  <a:off x="4105275" y="883128"/>
                  <a:ext cx="3609975" cy="976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Fat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Wide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</m:e>
                          </m:mr>
                          <m:mr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Square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</m:e>
                          </m:mr>
                          <m:mr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Skinny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Tall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D3C80C-A597-4D12-9022-4FF9B6F5C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275" y="883128"/>
                  <a:ext cx="3609975" cy="976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83CBC-C938-47A1-B7EE-56E53C12027E}"/>
                  </a:ext>
                </a:extLst>
              </p:cNvPr>
              <p:cNvSpPr txBox="1"/>
              <p:nvPr/>
            </p:nvSpPr>
            <p:spPr>
              <a:xfrm>
                <a:off x="266699" y="2102742"/>
                <a:ext cx="113157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/>
                  <a:t>When </a:t>
                </a:r>
                <a14:m>
                  <m:oMath xmlns:m="http://schemas.openxmlformats.org/officeDocument/2006/math">
                    <m:r>
                      <a:rPr lang="en-IN" sz="2800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IN" sz="2800" dirty="0"/>
                  <a:t> is tall, there is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800" dirty="0"/>
                  <a:t> but we can use the pseudoinverse,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83CBC-C938-47A1-B7EE-56E53C12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2102742"/>
                <a:ext cx="11315701" cy="523220"/>
              </a:xfrm>
              <a:prstGeom prst="rect">
                <a:avLst/>
              </a:prstGeom>
              <a:blipFill>
                <a:blip r:embed="rId5"/>
                <a:stretch>
                  <a:fillRect l="-1131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DDB91A-466A-4E24-833B-0A7B11F2E5C0}"/>
              </a:ext>
            </a:extLst>
          </p:cNvPr>
          <p:cNvSpPr txBox="1"/>
          <p:nvPr/>
        </p:nvSpPr>
        <p:spPr>
          <a:xfrm>
            <a:off x="266699" y="4232039"/>
            <a:ext cx="227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Real scenario: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6175B-A63F-48B6-ABD8-668653C4CE97}"/>
                  </a:ext>
                </a:extLst>
              </p:cNvPr>
              <p:cNvSpPr txBox="1"/>
              <p:nvPr/>
            </p:nvSpPr>
            <p:spPr>
              <a:xfrm>
                <a:off x="2401490" y="4232039"/>
                <a:ext cx="6596064" cy="534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⟹  </m:t>
                      </m:r>
                      <m:acc>
                        <m:accPr>
                          <m:chr m:val="̂"/>
                          <m:ctrlP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IN" sz="2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6175B-A63F-48B6-ABD8-668653C4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90" y="4232039"/>
                <a:ext cx="6596064" cy="534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38C471-C435-432A-9611-A444C415C2DF}"/>
                  </a:ext>
                </a:extLst>
              </p:cNvPr>
              <p:cNvSpPr txBox="1"/>
              <p:nvPr/>
            </p:nvSpPr>
            <p:spPr>
              <a:xfrm>
                <a:off x="4448177" y="2676865"/>
                <a:ext cx="3762372" cy="662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IN" sz="28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38C471-C435-432A-9611-A444C415C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77" y="2676865"/>
                <a:ext cx="3762372" cy="6628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79BC3-17E0-4189-A3D7-EC40B0372785}"/>
                  </a:ext>
                </a:extLst>
              </p:cNvPr>
              <p:cNvSpPr txBox="1"/>
              <p:nvPr/>
            </p:nvSpPr>
            <p:spPr>
              <a:xfrm>
                <a:off x="266699" y="3209367"/>
                <a:ext cx="3524251" cy="534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/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IN" sz="28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79BC3-17E0-4189-A3D7-EC40B037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209367"/>
                <a:ext cx="3524251" cy="534377"/>
              </a:xfrm>
              <a:prstGeom prst="rect">
                <a:avLst/>
              </a:prstGeom>
              <a:blipFill>
                <a:blip r:embed="rId8"/>
                <a:stretch>
                  <a:fillRect l="-3633" t="-7955" b="-3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12E50D-F7CA-4FA2-9769-1F4EDE3AF8AD}"/>
                  </a:ext>
                </a:extLst>
              </p:cNvPr>
              <p:cNvSpPr txBox="1"/>
              <p:nvPr/>
            </p:nvSpPr>
            <p:spPr>
              <a:xfrm>
                <a:off x="266699" y="4945816"/>
                <a:ext cx="10572752" cy="96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is the least squares estimate of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, which allows to average out the contribution of the noise </a:t>
                </a:r>
                <a14:m>
                  <m:oMath xmlns:m="http://schemas.openxmlformats.org/officeDocument/2006/math">
                    <m:r>
                      <a:rPr lang="en-I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IN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12E50D-F7CA-4FA2-9769-1F4EDE3AF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4945816"/>
                <a:ext cx="10572752" cy="965264"/>
              </a:xfrm>
              <a:prstGeom prst="rect">
                <a:avLst/>
              </a:prstGeom>
              <a:blipFill>
                <a:blip r:embed="rId9"/>
                <a:stretch>
                  <a:fillRect l="-1211" t="-4403" b="-16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04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46E-0BEE-44F8-B3BA-EB48196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F0A68-AFE8-4595-AA06-45F5193A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560"/>
                <a:ext cx="10515600" cy="4889390"/>
              </a:xfrm>
            </p:spPr>
            <p:txBody>
              <a:bodyPr/>
              <a:lstStyle/>
              <a:p>
                <a:r>
                  <a:rPr lang="en-IN" dirty="0"/>
                  <a:t>Step signal: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Exponential signal: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Sinusoidal signals: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F0A68-AFE8-4595-AA06-45F5193A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560"/>
                <a:ext cx="10515600" cy="488939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3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46E-0BEE-44F8-B3BA-EB48196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F0A68-AFE8-4595-AA06-45F5193A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560"/>
                <a:ext cx="10515600" cy="4889390"/>
              </a:xfrm>
            </p:spPr>
            <p:txBody>
              <a:bodyPr/>
              <a:lstStyle/>
              <a:p>
                <a:r>
                  <a:rPr lang="en-IN" dirty="0"/>
                  <a:t>Dirac Delta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0∈[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∈[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∉[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F0A68-AFE8-4595-AA06-45F5193A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560"/>
                <a:ext cx="10515600" cy="488939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74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ACA2-7485-4ADD-9D20-678461E5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Input-Output Relationship of LTI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8C779-CA44-4AFE-B2C1-9A27C3BDF9B4}"/>
              </a:ext>
            </a:extLst>
          </p:cNvPr>
          <p:cNvSpPr/>
          <p:nvPr/>
        </p:nvSpPr>
        <p:spPr>
          <a:xfrm>
            <a:off x="4476750" y="1114426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AC5F78-AD69-4DC3-8F88-0F7B81202A18}"/>
              </a:ext>
            </a:extLst>
          </p:cNvPr>
          <p:cNvCxnSpPr>
            <a:endCxn id="4" idx="1"/>
          </p:cNvCxnSpPr>
          <p:nvPr/>
        </p:nvCxnSpPr>
        <p:spPr>
          <a:xfrm>
            <a:off x="3286125" y="1800226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92B4A-0F0E-4015-8E8F-AF548BC91CCF}"/>
              </a:ext>
            </a:extLst>
          </p:cNvPr>
          <p:cNvCxnSpPr/>
          <p:nvPr/>
        </p:nvCxnSpPr>
        <p:spPr>
          <a:xfrm>
            <a:off x="6943725" y="1809751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204E84-86BB-476F-A33E-A151A2A8555B}"/>
                  </a:ext>
                </a:extLst>
              </p:cNvPr>
              <p:cNvSpPr txBox="1"/>
              <p:nvPr/>
            </p:nvSpPr>
            <p:spPr>
              <a:xfrm>
                <a:off x="2513575" y="1584782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204E84-86BB-476F-A33E-A151A2A8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75" y="1584782"/>
                <a:ext cx="729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7E4B1-72B1-4068-948D-526321C7A89D}"/>
                  </a:ext>
                </a:extLst>
              </p:cNvPr>
              <p:cNvSpPr txBox="1"/>
              <p:nvPr/>
            </p:nvSpPr>
            <p:spPr>
              <a:xfrm>
                <a:off x="8177213" y="1584781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7E4B1-72B1-4068-948D-526321C7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13" y="1584781"/>
                <a:ext cx="72968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1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ACA2-7485-4ADD-9D20-678461E5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Impulse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8C779-CA44-4AFE-B2C1-9A27C3BDF9B4}"/>
              </a:ext>
            </a:extLst>
          </p:cNvPr>
          <p:cNvSpPr/>
          <p:nvPr/>
        </p:nvSpPr>
        <p:spPr>
          <a:xfrm>
            <a:off x="4476750" y="1114426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AC5F78-AD69-4DC3-8F88-0F7B81202A18}"/>
              </a:ext>
            </a:extLst>
          </p:cNvPr>
          <p:cNvCxnSpPr>
            <a:endCxn id="4" idx="1"/>
          </p:cNvCxnSpPr>
          <p:nvPr/>
        </p:nvCxnSpPr>
        <p:spPr>
          <a:xfrm>
            <a:off x="3286125" y="1800226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92B4A-0F0E-4015-8E8F-AF548BC91CCF}"/>
              </a:ext>
            </a:extLst>
          </p:cNvPr>
          <p:cNvCxnSpPr/>
          <p:nvPr/>
        </p:nvCxnSpPr>
        <p:spPr>
          <a:xfrm>
            <a:off x="6943725" y="1809751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204E84-86BB-476F-A33E-A151A2A8555B}"/>
                  </a:ext>
                </a:extLst>
              </p:cNvPr>
              <p:cNvSpPr txBox="1"/>
              <p:nvPr/>
            </p:nvSpPr>
            <p:spPr>
              <a:xfrm>
                <a:off x="2513575" y="1584782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204E84-86BB-476F-A33E-A151A2A8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75" y="1584782"/>
                <a:ext cx="729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7E4B1-72B1-4068-948D-526321C7A89D}"/>
                  </a:ext>
                </a:extLst>
              </p:cNvPr>
              <p:cNvSpPr txBox="1"/>
              <p:nvPr/>
            </p:nvSpPr>
            <p:spPr>
              <a:xfrm>
                <a:off x="8177213" y="1584781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7E4B1-72B1-4068-948D-526321C7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13" y="1584781"/>
                <a:ext cx="72968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ACA2-7485-4ADD-9D20-678461E5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8C779-CA44-4AFE-B2C1-9A27C3BDF9B4}"/>
              </a:ext>
            </a:extLst>
          </p:cNvPr>
          <p:cNvSpPr/>
          <p:nvPr/>
        </p:nvSpPr>
        <p:spPr>
          <a:xfrm>
            <a:off x="4476750" y="1114426"/>
            <a:ext cx="2466975" cy="1371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LTI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AC5F78-AD69-4DC3-8F88-0F7B81202A18}"/>
              </a:ext>
            </a:extLst>
          </p:cNvPr>
          <p:cNvCxnSpPr>
            <a:endCxn id="4" idx="1"/>
          </p:cNvCxnSpPr>
          <p:nvPr/>
        </p:nvCxnSpPr>
        <p:spPr>
          <a:xfrm>
            <a:off x="3286125" y="1800226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92B4A-0F0E-4015-8E8F-AF548BC91CCF}"/>
              </a:ext>
            </a:extLst>
          </p:cNvPr>
          <p:cNvCxnSpPr/>
          <p:nvPr/>
        </p:nvCxnSpPr>
        <p:spPr>
          <a:xfrm>
            <a:off x="6943725" y="1809751"/>
            <a:ext cx="1190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204E84-86BB-476F-A33E-A151A2A8555B}"/>
                  </a:ext>
                </a:extLst>
              </p:cNvPr>
              <p:cNvSpPr txBox="1"/>
              <p:nvPr/>
            </p:nvSpPr>
            <p:spPr>
              <a:xfrm>
                <a:off x="2513575" y="1584782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204E84-86BB-476F-A33E-A151A2A8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75" y="1584782"/>
                <a:ext cx="729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7E4B1-72B1-4068-948D-526321C7A89D}"/>
                  </a:ext>
                </a:extLst>
              </p:cNvPr>
              <p:cNvSpPr txBox="1"/>
              <p:nvPr/>
            </p:nvSpPr>
            <p:spPr>
              <a:xfrm>
                <a:off x="8177213" y="1584781"/>
                <a:ext cx="72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7E4B1-72B1-4068-948D-526321C7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13" y="1584781"/>
                <a:ext cx="72968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2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46E-0BEE-44F8-B3BA-EB48196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Description of LTI systems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1CE6BF-4D18-4844-B6E2-6082611FB629}"/>
              </a:ext>
            </a:extLst>
          </p:cNvPr>
          <p:cNvGrpSpPr/>
          <p:nvPr/>
        </p:nvGrpSpPr>
        <p:grpSpPr>
          <a:xfrm>
            <a:off x="2561200" y="1009650"/>
            <a:ext cx="6393325" cy="1371600"/>
            <a:chOff x="2561200" y="1009650"/>
            <a:chExt cx="6393325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6B0C04-501C-4479-A326-DA69FFF84CD0}"/>
                </a:ext>
              </a:extLst>
            </p:cNvPr>
            <p:cNvSpPr/>
            <p:nvPr/>
          </p:nvSpPr>
          <p:spPr>
            <a:xfrm>
              <a:off x="4524375" y="1009650"/>
              <a:ext cx="2466975" cy="1371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>
                  <a:solidFill>
                    <a:schemeClr val="tx1"/>
                  </a:solidFill>
                </a:rPr>
                <a:t>LTI System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CC85D76-C5EE-4493-8434-5150ED5831EB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3333750" y="1695450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FBDCA2-6362-4C30-9A45-32326B0669FB}"/>
                </a:ext>
              </a:extLst>
            </p:cNvPr>
            <p:cNvCxnSpPr/>
            <p:nvPr/>
          </p:nvCxnSpPr>
          <p:spPr>
            <a:xfrm>
              <a:off x="6991350" y="1704975"/>
              <a:ext cx="11906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3B5B3E-F3D9-4142-A0E1-0E4AC01931C0}"/>
                    </a:ext>
                  </a:extLst>
                </p:cNvPr>
                <p:cNvSpPr txBox="1"/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3B5B3E-F3D9-4142-A0E1-0E4AC019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200" y="1480006"/>
                  <a:ext cx="72968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0B96C3-ED0F-4320-8987-862900F99CC1}"/>
                    </a:ext>
                  </a:extLst>
                </p:cNvPr>
                <p:cNvSpPr txBox="1"/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0B96C3-ED0F-4320-8987-862900F99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38" y="1480005"/>
                  <a:ext cx="729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1990DA-B50D-4CCA-849E-33DE37D7424D}"/>
                  </a:ext>
                </a:extLst>
              </p:cNvPr>
              <p:cNvSpPr txBox="1"/>
              <p:nvPr/>
            </p:nvSpPr>
            <p:spPr>
              <a:xfrm>
                <a:off x="975431" y="2782488"/>
                <a:ext cx="10241137" cy="740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1990DA-B50D-4CCA-849E-33DE37D7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31" y="2782488"/>
                <a:ext cx="10241137" cy="740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99767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4942</TotalTime>
  <Words>879</Words>
  <Application>Microsoft Office PowerPoint</Application>
  <PresentationFormat>Widescreen</PresentationFormat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Univers Condensed</vt:lpstr>
      <vt:lpstr>Univers Condensed Light</vt:lpstr>
      <vt:lpstr>Course</vt:lpstr>
      <vt:lpstr>Transducers &amp; Instrumentation</vt:lpstr>
      <vt:lpstr>Sensor dynamic characterization</vt:lpstr>
      <vt:lpstr>Linear Time Invariant Systems</vt:lpstr>
      <vt:lpstr>Some useful signals</vt:lpstr>
      <vt:lpstr>Some useful signals</vt:lpstr>
      <vt:lpstr>Input-Output Relationship of LTI systems</vt:lpstr>
      <vt:lpstr>Impulse Response</vt:lpstr>
      <vt:lpstr>Convolution</vt:lpstr>
      <vt:lpstr>Another Description of LTI systems</vt:lpstr>
      <vt:lpstr>Laplace Transform</vt:lpstr>
      <vt:lpstr>Laplace Transform Pairs</vt:lpstr>
      <vt:lpstr>Laplace Transform Property</vt:lpstr>
      <vt:lpstr>Why is the Laplace Transform useful for LTI systems?</vt:lpstr>
      <vt:lpstr>Transfer Function of an LTI system</vt:lpstr>
      <vt:lpstr>Frequency Response of an LTI System</vt:lpstr>
      <vt:lpstr>Zero Order System</vt:lpstr>
      <vt:lpstr>First Order System</vt:lpstr>
      <vt:lpstr>First Order System</vt:lpstr>
      <vt:lpstr>First Order System</vt:lpstr>
      <vt:lpstr>First Order System</vt:lpstr>
      <vt:lpstr>Second Order System</vt:lpstr>
      <vt:lpstr>Second Order System</vt:lpstr>
      <vt:lpstr>Second Order System Response</vt:lpstr>
      <vt:lpstr>Second Order System – Frequency Response</vt:lpstr>
      <vt:lpstr>Dynamic characterization of sensors</vt:lpstr>
      <vt:lpstr>Dynamic characterization of sensors</vt:lpstr>
      <vt:lpstr>Multi-Input Multi-Output Case</vt:lpstr>
      <vt:lpstr>Multi-Input Multi-Output Case</vt:lpstr>
      <vt:lpstr>Linear MIMO Sensor</vt:lpstr>
      <vt:lpstr>Linear MIMO Sensor</vt:lpstr>
      <vt:lpstr>Linear MIMO Sensor</vt:lpstr>
      <vt:lpstr>Linear MIMO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4</cp:revision>
  <dcterms:created xsi:type="dcterms:W3CDTF">2021-12-22T03:56:17Z</dcterms:created>
  <dcterms:modified xsi:type="dcterms:W3CDTF">2022-01-17T02:20:08Z</dcterms:modified>
</cp:coreProperties>
</file>