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F0C4-37C4-B9C2-9C2A-3621645B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95A39-8961-1B23-D6EF-5DC2C9322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E3EBB-D030-C3AF-0294-3F03FC9A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B3A-9011-4175-9AA3-93B7C5A6505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A5C0-D60B-6AC7-F88A-B42B6D0C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5979C-92B7-60B7-ACC4-C59D985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33A8-ECD8-43B1-B456-AEFFB833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A29C-B9BB-75E6-273C-5DD514C4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120FE-4575-EADE-EF9A-8E7003CDC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8A8D-DF9E-B42A-9C8F-D2F33E54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B3A-9011-4175-9AA3-93B7C5A6505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F1D65-3E26-AEAB-77DF-3F587C43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1D77B-7761-0355-1E3A-5C1D96AD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33A8-ECD8-43B1-B456-AEFFB833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2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0CC49-D0E9-4740-607D-11F4AA095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AE92D-0BAB-BFD7-AF6E-3132CDA0D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06631-1A99-84C3-3293-D1D97CD3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B3A-9011-4175-9AA3-93B7C5A6505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F378-A31B-9BB7-28A3-9ED9965F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516DC-D755-675D-3452-D25A1896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33A8-ECD8-43B1-B456-AEFFB833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7BD5-3CA6-56FE-698E-30819228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37385-EC53-A531-5BDB-E82B85F6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3ED12-7E07-9B54-7EEB-6A2E020D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B3A-9011-4175-9AA3-93B7C5A6505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B34A-DCB4-A77A-CBDB-03EA1101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B7B2-F5D7-8B86-BE27-280FAFAC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33A8-ECD8-43B1-B456-AEFFB833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2167-1878-05B6-4D7C-F38DAF6C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2276-9C22-E0BA-7FD7-4AC5BAB82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EC17-7361-DBAA-1F74-31333ADE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B3A-9011-4175-9AA3-93B7C5A6505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858E-F2C8-5F4A-C79F-6A194A5F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441D6-7EAD-0C87-2550-96C545F3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33A8-ECD8-43B1-B456-AEFFB833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BB77-4A0D-AA70-DD60-F0DA1034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4B98-B772-D5F1-D1E1-2FF1DB910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F3DB8-D9B4-0E01-CDC3-52D2739E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67819-F9A5-E181-DB7C-C01E216B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B3A-9011-4175-9AA3-93B7C5A6505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AEB9B-D728-B225-C626-4C20DC90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5B13-BB50-92D7-6F87-04D9B61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33A8-ECD8-43B1-B456-AEFFB833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7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AE-0350-4EF3-36CD-7CC48147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E695A-8845-7534-5A30-30C614CD3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D7946-9185-83EB-264D-9E7AE53E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18A7D-C116-E1F2-D616-4FC954F23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15D95-977B-1C19-1632-0903C501E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A203C-0A5D-7CEF-9B88-75446A25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B3A-9011-4175-9AA3-93B7C5A6505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799E3-6BA3-C9AE-1E61-3C7B00D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A0219-E8E4-FEBE-FDB7-83A9756A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33A8-ECD8-43B1-B456-AEFFB833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8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666A-4895-1AAD-0FC4-8A76F772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343CA-93BF-EC7E-1760-BD4F9536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B3A-9011-4175-9AA3-93B7C5A6505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73A34-3D78-5B25-A988-BAC082EF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5EA49-31AF-F874-A03D-48F1FE49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33A8-ECD8-43B1-B456-AEFFB833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5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8B727-DD48-CA81-0CF8-B89B4610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B3A-9011-4175-9AA3-93B7C5A6505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B55EF-2FC1-1AC0-699E-C4B876F9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1E5BF-BFE7-E3B5-6924-4800936F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33A8-ECD8-43B1-B456-AEFFB833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FBF3-75DA-672A-534E-73EBF303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FF4C-492C-90EE-974E-65C54BE7C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A171D-B59D-88CA-91C7-A72EAE88F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13B1E-F33D-CA94-0A8F-E4A666BC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B3A-9011-4175-9AA3-93B7C5A6505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F81F6-322A-7371-9B29-D35E7E20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410BA-6FD5-C0EB-DBAE-7F772B28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33A8-ECD8-43B1-B456-AEFFB833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5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D60C-5F1A-93CF-89A2-449091BE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8FF38-0613-BBB8-AEB3-530A83EFA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56849-B223-8FEC-2755-9E28D4B62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C21BC-DAD9-0245-45CC-7D369D3D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B3A-9011-4175-9AA3-93B7C5A6505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BB87B-15F4-CBC8-EE2A-DB6A1853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F6529-C4F3-D00C-1B38-052126FE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33A8-ECD8-43B1-B456-AEFFB833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9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398CD-8C14-8072-B2B2-1A65C39F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06A41-DB54-A702-C969-DB1F2524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0857-2979-7D36-D349-8F736BFD2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0B3A-9011-4175-9AA3-93B7C5A6505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19209-BF34-3639-29E9-D4A68DCE4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4E021-301A-F07B-39F9-F48FB4104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33A8-ECD8-43B1-B456-AEFFB833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91C2-846A-352B-5279-9122A3EEF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48B4A-3E97-187D-386B-5AF1BBAD8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Group:</a:t>
            </a:r>
          </a:p>
          <a:p>
            <a:r>
              <a:rPr lang="en-US" dirty="0"/>
              <a:t>Siva Gopavarapu</a:t>
            </a:r>
          </a:p>
          <a:p>
            <a:r>
              <a:rPr lang="en-US" dirty="0"/>
              <a:t>Manan Sharma</a:t>
            </a:r>
          </a:p>
          <a:p>
            <a:r>
              <a:rPr lang="en-US" dirty="0"/>
              <a:t>Saheli Paul</a:t>
            </a:r>
          </a:p>
        </p:txBody>
      </p:sp>
    </p:spTree>
    <p:extLst>
      <p:ext uri="{BB962C8B-B14F-4D97-AF65-F5344CB8AC3E}">
        <p14:creationId xmlns:p14="http://schemas.microsoft.com/office/powerpoint/2010/main" val="166150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3ED8-C8AE-451F-1989-B47133CA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 View Per Visit and Total Visits Vs Converted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6B6D38-7E8F-1D28-5A65-FBE3FABAC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79" y="2113826"/>
            <a:ext cx="5668321" cy="43408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28A97-1C55-C3A1-AA74-44A5610EA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2113827"/>
            <a:ext cx="5709920" cy="43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9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640D-48AE-A869-8251-2EC8A53B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Spent on 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AD722-2B7D-FD65-81F8-5885F67FF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271" y="1690688"/>
            <a:ext cx="5387458" cy="40331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084B18-5203-9157-3073-2E926D41A84C}"/>
              </a:ext>
            </a:extLst>
          </p:cNvPr>
          <p:cNvSpPr txBox="1"/>
          <p:nvPr/>
        </p:nvSpPr>
        <p:spPr>
          <a:xfrm>
            <a:off x="2885440" y="5723841"/>
            <a:ext cx="711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Leads who spend more time on website have higher change of conversion</a:t>
            </a:r>
          </a:p>
        </p:txBody>
      </p:sp>
    </p:spTree>
    <p:extLst>
      <p:ext uri="{BB962C8B-B14F-4D97-AF65-F5344CB8AC3E}">
        <p14:creationId xmlns:p14="http://schemas.microsoft.com/office/powerpoint/2010/main" val="159932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EA4D-E0D5-B4F4-AD81-4046502B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Optimum Cutoff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268019-65AC-EBD7-24E6-6E3B30BD7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105" y="1690688"/>
            <a:ext cx="5422375" cy="41778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33071-1B36-7E9D-04FA-E2752BF90D52}"/>
              </a:ext>
            </a:extLst>
          </p:cNvPr>
          <p:cNvSpPr txBox="1"/>
          <p:nvPr/>
        </p:nvSpPr>
        <p:spPr>
          <a:xfrm>
            <a:off x="3328139" y="5868584"/>
            <a:ext cx="627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 is the optimum cutoff value for the </a:t>
            </a:r>
            <a:r>
              <a:rPr lang="en-US" dirty="0" err="1"/>
              <a:t>LogisticRegression</a:t>
            </a:r>
            <a:r>
              <a:rPr lang="en-US" dirty="0"/>
              <a:t> model </a:t>
            </a:r>
          </a:p>
        </p:txBody>
      </p:sp>
    </p:spTree>
    <p:extLst>
      <p:ext uri="{BB962C8B-B14F-4D97-AF65-F5344CB8AC3E}">
        <p14:creationId xmlns:p14="http://schemas.microsoft.com/office/powerpoint/2010/main" val="246240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ACE9-F5DB-5A01-4890-305317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0096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dirty="0"/>
              <a:t>Heatmap to see the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DF9C9-540A-1F58-A03E-C6D9959C7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520" y="772160"/>
            <a:ext cx="8549640" cy="5890100"/>
          </a:xfrm>
        </p:spPr>
      </p:pic>
    </p:spTree>
    <p:extLst>
      <p:ext uri="{BB962C8B-B14F-4D97-AF65-F5344CB8AC3E}">
        <p14:creationId xmlns:p14="http://schemas.microsoft.com/office/powerpoint/2010/main" val="270321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4CDC-811D-3EF9-6C21-DDF491F3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from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F769-A7D7-1F0A-9882-FAC4D0B60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Top 3 predictor variables: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Tags_Will</a:t>
            </a:r>
            <a:r>
              <a:rPr lang="en-US" dirty="0"/>
              <a:t> revert after reading the email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Time Spent on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your current </a:t>
            </a:r>
            <a:r>
              <a:rPr lang="en-US" dirty="0" err="1"/>
              <a:t>occupation_Working</a:t>
            </a:r>
            <a:r>
              <a:rPr lang="en-US" dirty="0"/>
              <a:t> Professional / Last Notable </a:t>
            </a:r>
            <a:r>
              <a:rPr lang="en-US" dirty="0" err="1"/>
              <a:t>Activity_SMS</a:t>
            </a:r>
            <a:r>
              <a:rPr lang="en-US" dirty="0"/>
              <a:t> Sent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1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A106-00FA-8D9A-7508-DD3D8782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 dataset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6402-254E-C210-4BC5-2C037436B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Training:</a:t>
            </a:r>
          </a:p>
          <a:p>
            <a:r>
              <a:rPr lang="en-US" dirty="0"/>
              <a:t>Accuracy: 91.48%</a:t>
            </a:r>
          </a:p>
          <a:p>
            <a:r>
              <a:rPr lang="en-US" dirty="0"/>
              <a:t>Sensitivity: 92.68%</a:t>
            </a:r>
          </a:p>
          <a:p>
            <a:r>
              <a:rPr lang="en-US" dirty="0"/>
              <a:t>Specificity: 90.76%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Testing:</a:t>
            </a:r>
          </a:p>
          <a:p>
            <a:r>
              <a:rPr lang="en-US" dirty="0"/>
              <a:t>Accuracy: 91.57%</a:t>
            </a:r>
          </a:p>
          <a:p>
            <a:r>
              <a:rPr lang="en-US" dirty="0"/>
              <a:t>Sensitivity: 92.11%</a:t>
            </a:r>
          </a:p>
          <a:p>
            <a:r>
              <a:rPr lang="en-US" dirty="0"/>
              <a:t>Specificity: 91.24%</a:t>
            </a:r>
          </a:p>
        </p:txBody>
      </p:sp>
    </p:spTree>
    <p:extLst>
      <p:ext uri="{BB962C8B-B14F-4D97-AF65-F5344CB8AC3E}">
        <p14:creationId xmlns:p14="http://schemas.microsoft.com/office/powerpoint/2010/main" val="162279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B6CB-F3EE-016F-A723-DEB467EE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AB72-7A7E-0613-059C-2309DDF06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280159"/>
            <a:ext cx="10515600" cy="5212715"/>
          </a:xfrm>
        </p:spPr>
        <p:txBody>
          <a:bodyPr>
            <a:normAutofit/>
          </a:bodyPr>
          <a:lstStyle/>
          <a:p>
            <a:r>
              <a:rPr lang="en-US" dirty="0"/>
              <a:t>X Education , An education company named sells online courses to industry professionals</a:t>
            </a:r>
          </a:p>
          <a:p>
            <a:r>
              <a:rPr lang="en-US" dirty="0"/>
              <a:t>The company markets its courses on several websites like Google. Once these people land on the website, they might browse the courses or fill up a form for the course or watch some videos</a:t>
            </a:r>
          </a:p>
          <a:p>
            <a:r>
              <a:rPr lang="en-US" dirty="0"/>
              <a:t>Once these leads are acquired, employees from the sales team start making calls, writing emails, etc. Through this process, some of the leads get converted while most do not</a:t>
            </a:r>
          </a:p>
          <a:p>
            <a:r>
              <a:rPr lang="en-US" dirty="0"/>
              <a:t>The typical lead conversion rate at X education is around 30%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8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510A-6329-32CD-28F5-F7C0D8C2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0D416-DA71-7C52-F063-AAD63FA2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logistic regression model to predict the probability of lead conversion which can be used by the company to target potential leads</a:t>
            </a:r>
          </a:p>
          <a:p>
            <a:r>
              <a:rPr lang="en-US" dirty="0"/>
              <a:t>Propose the changes which will help to increase the conversion rate</a:t>
            </a:r>
          </a:p>
          <a:p>
            <a:r>
              <a:rPr lang="en-US" dirty="0"/>
              <a:t>The CEO, in particular, has given a ballpark of the target lead conversion rate to be 80%.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8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E1E9-5219-E151-E5C5-A7B6E51F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Implementation</a:t>
            </a:r>
          </a:p>
        </p:txBody>
      </p:sp>
      <p:sp>
        <p:nvSpPr>
          <p:cNvPr id="4" name="Google Shape;246;p34" descr="Background pointer shape in timeline graphic">
            <a:extLst>
              <a:ext uri="{FF2B5EF4-FFF2-40B4-BE49-F238E27FC236}">
                <a16:creationId xmlns:a16="http://schemas.microsoft.com/office/drawing/2014/main" id="{01DD15A9-4764-4C4A-5A89-3ED354E8FC33}"/>
              </a:ext>
            </a:extLst>
          </p:cNvPr>
          <p:cNvSpPr/>
          <p:nvPr/>
        </p:nvSpPr>
        <p:spPr>
          <a:xfrm>
            <a:off x="1813359" y="3183554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7;p34">
            <a:extLst>
              <a:ext uri="{FF2B5EF4-FFF2-40B4-BE49-F238E27FC236}">
                <a16:creationId xmlns:a16="http://schemas.microsoft.com/office/drawing/2014/main" id="{023BF81B-0ADE-4A97-869D-6BE1CA4FEF66}"/>
              </a:ext>
            </a:extLst>
          </p:cNvPr>
          <p:cNvSpPr txBox="1">
            <a:spLocks noGrp="1"/>
          </p:cNvSpPr>
          <p:nvPr/>
        </p:nvSpPr>
        <p:spPr>
          <a:xfrm>
            <a:off x="1813348" y="3321104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Gather Data</a:t>
            </a: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6" name="Google Shape;248;p34">
            <a:extLst>
              <a:ext uri="{FF2B5EF4-FFF2-40B4-BE49-F238E27FC236}">
                <a16:creationId xmlns:a16="http://schemas.microsoft.com/office/drawing/2014/main" id="{BDC13951-0632-5986-A7B5-2D8196270180}"/>
              </a:ext>
            </a:extLst>
          </p:cNvPr>
          <p:cNvGrpSpPr/>
          <p:nvPr/>
        </p:nvGrpSpPr>
        <p:grpSpPr>
          <a:xfrm>
            <a:off x="2441695" y="2594769"/>
            <a:ext cx="198900" cy="593656"/>
            <a:chOff x="777447" y="1610215"/>
            <a:chExt cx="198900" cy="593656"/>
          </a:xfrm>
        </p:grpSpPr>
        <p:cxnSp>
          <p:nvCxnSpPr>
            <p:cNvPr id="32" name="Google Shape;249;p34">
              <a:extLst>
                <a:ext uri="{FF2B5EF4-FFF2-40B4-BE49-F238E27FC236}">
                  <a16:creationId xmlns:a16="http://schemas.microsoft.com/office/drawing/2014/main" id="{ED5C5786-FAB0-31C4-B831-C5E5EB29DBA0}"/>
                </a:ext>
              </a:extLst>
            </p:cNvPr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" name="Google Shape;250;p34">
              <a:extLst>
                <a:ext uri="{FF2B5EF4-FFF2-40B4-BE49-F238E27FC236}">
                  <a16:creationId xmlns:a16="http://schemas.microsoft.com/office/drawing/2014/main" id="{2E317DE1-D477-E0AC-C822-3C44E008B9A2}"/>
                </a:ext>
              </a:extLst>
            </p:cNvPr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51;p34">
            <a:extLst>
              <a:ext uri="{FF2B5EF4-FFF2-40B4-BE49-F238E27FC236}">
                <a16:creationId xmlns:a16="http://schemas.microsoft.com/office/drawing/2014/main" id="{B5B8138F-EAAE-E45C-CD99-9619CB441E10}"/>
              </a:ext>
            </a:extLst>
          </p:cNvPr>
          <p:cNvSpPr txBox="1">
            <a:spLocks noGrp="1"/>
          </p:cNvSpPr>
          <p:nvPr/>
        </p:nvSpPr>
        <p:spPr>
          <a:xfrm>
            <a:off x="1790800" y="1370221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Get the data provided by the company</a:t>
            </a:r>
            <a:endParaRPr sz="1600" dirty="0"/>
          </a:p>
        </p:txBody>
      </p:sp>
      <p:sp>
        <p:nvSpPr>
          <p:cNvPr id="8" name="Google Shape;252;p34" descr="Background pointer shape in timeline graphic">
            <a:extLst>
              <a:ext uri="{FF2B5EF4-FFF2-40B4-BE49-F238E27FC236}">
                <a16:creationId xmlns:a16="http://schemas.microsoft.com/office/drawing/2014/main" id="{B6454E83-E917-37EB-E4F2-D7C5236BB70A}"/>
              </a:ext>
            </a:extLst>
          </p:cNvPr>
          <p:cNvSpPr/>
          <p:nvPr/>
        </p:nvSpPr>
        <p:spPr>
          <a:xfrm>
            <a:off x="3289479" y="3183554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53;p34">
            <a:extLst>
              <a:ext uri="{FF2B5EF4-FFF2-40B4-BE49-F238E27FC236}">
                <a16:creationId xmlns:a16="http://schemas.microsoft.com/office/drawing/2014/main" id="{4622D717-782A-CF85-B035-98AA7B186DD8}"/>
              </a:ext>
            </a:extLst>
          </p:cNvPr>
          <p:cNvSpPr txBox="1">
            <a:spLocks noGrp="1"/>
          </p:cNvSpPr>
          <p:nvPr/>
        </p:nvSpPr>
        <p:spPr>
          <a:xfrm>
            <a:off x="3598742" y="3321104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Clean Data</a:t>
            </a: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10" name="Google Shape;254;p34">
            <a:extLst>
              <a:ext uri="{FF2B5EF4-FFF2-40B4-BE49-F238E27FC236}">
                <a16:creationId xmlns:a16="http://schemas.microsoft.com/office/drawing/2014/main" id="{2A60B229-1E8E-A873-D007-FB7E0873539A}"/>
              </a:ext>
            </a:extLst>
          </p:cNvPr>
          <p:cNvGrpSpPr/>
          <p:nvPr/>
        </p:nvGrpSpPr>
        <p:grpSpPr>
          <a:xfrm>
            <a:off x="4157057" y="3923512"/>
            <a:ext cx="198900" cy="593656"/>
            <a:chOff x="2223534" y="2938958"/>
            <a:chExt cx="198900" cy="593656"/>
          </a:xfrm>
        </p:grpSpPr>
        <p:cxnSp>
          <p:nvCxnSpPr>
            <p:cNvPr id="30" name="Google Shape;255;p34">
              <a:extLst>
                <a:ext uri="{FF2B5EF4-FFF2-40B4-BE49-F238E27FC236}">
                  <a16:creationId xmlns:a16="http://schemas.microsoft.com/office/drawing/2014/main" id="{40CBF083-8B78-6A77-1916-B0BDC10062DC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256;p34">
              <a:extLst>
                <a:ext uri="{FF2B5EF4-FFF2-40B4-BE49-F238E27FC236}">
                  <a16:creationId xmlns:a16="http://schemas.microsoft.com/office/drawing/2014/main" id="{6D3EAA2B-533B-A4F6-7255-C6601E8F1599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57;p34">
            <a:extLst>
              <a:ext uri="{FF2B5EF4-FFF2-40B4-BE49-F238E27FC236}">
                <a16:creationId xmlns:a16="http://schemas.microsoft.com/office/drawing/2014/main" id="{37FB85A1-74B7-4DED-A1F8-C7CA04571CD4}"/>
              </a:ext>
            </a:extLst>
          </p:cNvPr>
          <p:cNvSpPr txBox="1">
            <a:spLocks noGrp="1"/>
          </p:cNvSpPr>
          <p:nvPr/>
        </p:nvSpPr>
        <p:spPr>
          <a:xfrm>
            <a:off x="2775075" y="4742279"/>
            <a:ext cx="2927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Clean the data such as null value treatment, outliers</a:t>
            </a:r>
            <a:endParaRPr sz="1600" dirty="0"/>
          </a:p>
        </p:txBody>
      </p:sp>
      <p:sp>
        <p:nvSpPr>
          <p:cNvPr id="12" name="Google Shape;258;p34" descr="Background pointer shape in timeline graphic">
            <a:extLst>
              <a:ext uri="{FF2B5EF4-FFF2-40B4-BE49-F238E27FC236}">
                <a16:creationId xmlns:a16="http://schemas.microsoft.com/office/drawing/2014/main" id="{39D78720-F3DE-E9D0-97E0-6D72BA128F48}"/>
              </a:ext>
            </a:extLst>
          </p:cNvPr>
          <p:cNvSpPr/>
          <p:nvPr/>
        </p:nvSpPr>
        <p:spPr>
          <a:xfrm>
            <a:off x="4944398" y="3183554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59;p34">
            <a:extLst>
              <a:ext uri="{FF2B5EF4-FFF2-40B4-BE49-F238E27FC236}">
                <a16:creationId xmlns:a16="http://schemas.microsoft.com/office/drawing/2014/main" id="{CCB8648A-6171-62D7-4747-0FC0BB7EADF0}"/>
              </a:ext>
            </a:extLst>
          </p:cNvPr>
          <p:cNvSpPr txBox="1">
            <a:spLocks noGrp="1"/>
          </p:cNvSpPr>
          <p:nvPr/>
        </p:nvSpPr>
        <p:spPr>
          <a:xfrm>
            <a:off x="5240180" y="3321104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EDA</a:t>
            </a: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14" name="Google Shape;260;p34">
            <a:extLst>
              <a:ext uri="{FF2B5EF4-FFF2-40B4-BE49-F238E27FC236}">
                <a16:creationId xmlns:a16="http://schemas.microsoft.com/office/drawing/2014/main" id="{6B77B45C-B013-9BE3-58BC-1D7957246928}"/>
              </a:ext>
            </a:extLst>
          </p:cNvPr>
          <p:cNvGrpSpPr/>
          <p:nvPr/>
        </p:nvGrpSpPr>
        <p:grpSpPr>
          <a:xfrm>
            <a:off x="5791970" y="2594769"/>
            <a:ext cx="198900" cy="593656"/>
            <a:chOff x="3918084" y="1610215"/>
            <a:chExt cx="198900" cy="593656"/>
          </a:xfrm>
        </p:grpSpPr>
        <p:cxnSp>
          <p:nvCxnSpPr>
            <p:cNvPr id="28" name="Google Shape;261;p34">
              <a:extLst>
                <a:ext uri="{FF2B5EF4-FFF2-40B4-BE49-F238E27FC236}">
                  <a16:creationId xmlns:a16="http://schemas.microsoft.com/office/drawing/2014/main" id="{1E63844B-B331-7DCD-D067-D30387B4FF94}"/>
                </a:ext>
              </a:extLst>
            </p:cNvPr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" name="Google Shape;262;p34">
              <a:extLst>
                <a:ext uri="{FF2B5EF4-FFF2-40B4-BE49-F238E27FC236}">
                  <a16:creationId xmlns:a16="http://schemas.microsoft.com/office/drawing/2014/main" id="{5BF76419-B45F-0F47-3092-1F3C31F24B9F}"/>
                </a:ext>
              </a:extLst>
            </p:cNvPr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63;p34">
            <a:extLst>
              <a:ext uri="{FF2B5EF4-FFF2-40B4-BE49-F238E27FC236}">
                <a16:creationId xmlns:a16="http://schemas.microsoft.com/office/drawing/2014/main" id="{FB42AF7B-CB63-956C-7772-34944123A03C}"/>
              </a:ext>
            </a:extLst>
          </p:cNvPr>
          <p:cNvSpPr txBox="1">
            <a:spLocks noGrp="1"/>
          </p:cNvSpPr>
          <p:nvPr/>
        </p:nvSpPr>
        <p:spPr>
          <a:xfrm>
            <a:off x="4682075" y="1370229"/>
            <a:ext cx="24270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Perform the data analysis and build graphs to understand the relation between variables</a:t>
            </a:r>
            <a:endParaRPr sz="1600" dirty="0"/>
          </a:p>
        </p:txBody>
      </p:sp>
      <p:sp>
        <p:nvSpPr>
          <p:cNvPr id="16" name="Google Shape;264;p34" descr="Background pointer shape in timeline graphic">
            <a:extLst>
              <a:ext uri="{FF2B5EF4-FFF2-40B4-BE49-F238E27FC236}">
                <a16:creationId xmlns:a16="http://schemas.microsoft.com/office/drawing/2014/main" id="{396D070F-AB5F-74DF-B7D9-09D61B87CFAC}"/>
              </a:ext>
            </a:extLst>
          </p:cNvPr>
          <p:cNvSpPr/>
          <p:nvPr/>
        </p:nvSpPr>
        <p:spPr>
          <a:xfrm>
            <a:off x="6599318" y="3183554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65;p34">
            <a:extLst>
              <a:ext uri="{FF2B5EF4-FFF2-40B4-BE49-F238E27FC236}">
                <a16:creationId xmlns:a16="http://schemas.microsoft.com/office/drawing/2014/main" id="{F3602AE7-37E7-1548-63EF-236A8AF10322}"/>
              </a:ext>
            </a:extLst>
          </p:cNvPr>
          <p:cNvSpPr txBox="1">
            <a:spLocks noGrp="1"/>
          </p:cNvSpPr>
          <p:nvPr/>
        </p:nvSpPr>
        <p:spPr>
          <a:xfrm>
            <a:off x="6889124" y="3321104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Data Preparation</a:t>
            </a:r>
          </a:p>
        </p:txBody>
      </p:sp>
      <p:grpSp>
        <p:nvGrpSpPr>
          <p:cNvPr id="18" name="Google Shape;266;p34">
            <a:extLst>
              <a:ext uri="{FF2B5EF4-FFF2-40B4-BE49-F238E27FC236}">
                <a16:creationId xmlns:a16="http://schemas.microsoft.com/office/drawing/2014/main" id="{6425F882-DF8B-BC77-26E7-1AB64EA06E75}"/>
              </a:ext>
            </a:extLst>
          </p:cNvPr>
          <p:cNvGrpSpPr/>
          <p:nvPr/>
        </p:nvGrpSpPr>
        <p:grpSpPr>
          <a:xfrm>
            <a:off x="7445495" y="3923512"/>
            <a:ext cx="198900" cy="593656"/>
            <a:chOff x="5958946" y="2938958"/>
            <a:chExt cx="198900" cy="593656"/>
          </a:xfrm>
        </p:grpSpPr>
        <p:cxnSp>
          <p:nvCxnSpPr>
            <p:cNvPr id="26" name="Google Shape;267;p34">
              <a:extLst>
                <a:ext uri="{FF2B5EF4-FFF2-40B4-BE49-F238E27FC236}">
                  <a16:creationId xmlns:a16="http://schemas.microsoft.com/office/drawing/2014/main" id="{FE638EAF-9C29-E711-0242-176ACB53C7E3}"/>
                </a:ext>
              </a:extLst>
            </p:cNvPr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68;p34">
              <a:extLst>
                <a:ext uri="{FF2B5EF4-FFF2-40B4-BE49-F238E27FC236}">
                  <a16:creationId xmlns:a16="http://schemas.microsoft.com/office/drawing/2014/main" id="{FCC3B725-1F88-C00E-5D3B-06BE914C7137}"/>
                </a:ext>
              </a:extLst>
            </p:cNvPr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69;p34">
            <a:extLst>
              <a:ext uri="{FF2B5EF4-FFF2-40B4-BE49-F238E27FC236}">
                <a16:creationId xmlns:a16="http://schemas.microsoft.com/office/drawing/2014/main" id="{EE55CEC6-463E-2B70-9409-D0D1EE97FC9B}"/>
              </a:ext>
            </a:extLst>
          </p:cNvPr>
          <p:cNvSpPr txBox="1">
            <a:spLocks noGrp="1"/>
          </p:cNvSpPr>
          <p:nvPr/>
        </p:nvSpPr>
        <p:spPr>
          <a:xfrm>
            <a:off x="6378700" y="4742279"/>
            <a:ext cx="23325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Scale the numerical columns and use </a:t>
            </a:r>
            <a:r>
              <a:rPr lang="en-US" sz="1600" dirty="0" err="1"/>
              <a:t>rfe</a:t>
            </a:r>
            <a:r>
              <a:rPr lang="en-US" sz="1600" dirty="0"/>
              <a:t> for variable selection</a:t>
            </a:r>
            <a:endParaRPr sz="1600" dirty="0"/>
          </a:p>
        </p:txBody>
      </p:sp>
      <p:sp>
        <p:nvSpPr>
          <p:cNvPr id="20" name="Google Shape;270;p34" descr="Background pointer shape in timeline graphic">
            <a:extLst>
              <a:ext uri="{FF2B5EF4-FFF2-40B4-BE49-F238E27FC236}">
                <a16:creationId xmlns:a16="http://schemas.microsoft.com/office/drawing/2014/main" id="{1C832F0C-A30F-2DB3-4993-29FA56F76139}"/>
              </a:ext>
            </a:extLst>
          </p:cNvPr>
          <p:cNvSpPr/>
          <p:nvPr/>
        </p:nvSpPr>
        <p:spPr>
          <a:xfrm>
            <a:off x="8254238" y="3183554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71;p34">
            <a:extLst>
              <a:ext uri="{FF2B5EF4-FFF2-40B4-BE49-F238E27FC236}">
                <a16:creationId xmlns:a16="http://schemas.microsoft.com/office/drawing/2014/main" id="{D383E0D8-CC31-0BC4-D917-987DDC562444}"/>
              </a:ext>
            </a:extLst>
          </p:cNvPr>
          <p:cNvSpPr txBox="1">
            <a:spLocks noGrp="1"/>
          </p:cNvSpPr>
          <p:nvPr/>
        </p:nvSpPr>
        <p:spPr>
          <a:xfrm>
            <a:off x="8583937" y="3321104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Build Model</a:t>
            </a:r>
            <a:endParaRPr sz="1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8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0;p35" descr="Background pointer shape in timeline graphic">
            <a:extLst>
              <a:ext uri="{FF2B5EF4-FFF2-40B4-BE49-F238E27FC236}">
                <a16:creationId xmlns:a16="http://schemas.microsoft.com/office/drawing/2014/main" id="{DEBD6964-8B5E-C5AD-C76F-4012CDB286F5}"/>
              </a:ext>
            </a:extLst>
          </p:cNvPr>
          <p:cNvSpPr/>
          <p:nvPr/>
        </p:nvSpPr>
        <p:spPr>
          <a:xfrm>
            <a:off x="1861290" y="3103154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1;p35">
            <a:extLst>
              <a:ext uri="{FF2B5EF4-FFF2-40B4-BE49-F238E27FC236}">
                <a16:creationId xmlns:a16="http://schemas.microsoft.com/office/drawing/2014/main" id="{CFF05485-F905-B55D-FA4C-B0E2772C4169}"/>
              </a:ext>
            </a:extLst>
          </p:cNvPr>
          <p:cNvSpPr txBox="1">
            <a:spLocks noGrp="1"/>
          </p:cNvSpPr>
          <p:nvPr/>
        </p:nvSpPr>
        <p:spPr>
          <a:xfrm>
            <a:off x="1861279" y="3240704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Feature Selection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6" name="Google Shape;282;p35">
            <a:extLst>
              <a:ext uri="{FF2B5EF4-FFF2-40B4-BE49-F238E27FC236}">
                <a16:creationId xmlns:a16="http://schemas.microsoft.com/office/drawing/2014/main" id="{26924790-28AB-8E47-B4EE-DB6B3A94FA09}"/>
              </a:ext>
            </a:extLst>
          </p:cNvPr>
          <p:cNvGrpSpPr/>
          <p:nvPr/>
        </p:nvGrpSpPr>
        <p:grpSpPr>
          <a:xfrm>
            <a:off x="2489626" y="2514369"/>
            <a:ext cx="198900" cy="593656"/>
            <a:chOff x="777447" y="1610215"/>
            <a:chExt cx="198900" cy="593656"/>
          </a:xfrm>
        </p:grpSpPr>
        <p:cxnSp>
          <p:nvCxnSpPr>
            <p:cNvPr id="31" name="Google Shape;283;p35">
              <a:extLst>
                <a:ext uri="{FF2B5EF4-FFF2-40B4-BE49-F238E27FC236}">
                  <a16:creationId xmlns:a16="http://schemas.microsoft.com/office/drawing/2014/main" id="{FC0A9434-CC10-F27A-89EA-D0491E2407FB}"/>
                </a:ext>
              </a:extLst>
            </p:cNvPr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" name="Google Shape;284;p35">
              <a:extLst>
                <a:ext uri="{FF2B5EF4-FFF2-40B4-BE49-F238E27FC236}">
                  <a16:creationId xmlns:a16="http://schemas.microsoft.com/office/drawing/2014/main" id="{48526E55-628B-9AE5-D4C6-206ACA5665EB}"/>
                </a:ext>
              </a:extLst>
            </p:cNvPr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85;p35">
            <a:extLst>
              <a:ext uri="{FF2B5EF4-FFF2-40B4-BE49-F238E27FC236}">
                <a16:creationId xmlns:a16="http://schemas.microsoft.com/office/drawing/2014/main" id="{AE99D094-5499-2C33-790D-2A4632938E9B}"/>
              </a:ext>
            </a:extLst>
          </p:cNvPr>
          <p:cNvSpPr txBox="1">
            <a:spLocks noGrp="1"/>
          </p:cNvSpPr>
          <p:nvPr/>
        </p:nvSpPr>
        <p:spPr>
          <a:xfrm>
            <a:off x="1838731" y="1289821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Selection of top 15 features using RFE</a:t>
            </a:r>
            <a:endParaRPr sz="1600" dirty="0"/>
          </a:p>
        </p:txBody>
      </p:sp>
      <p:sp>
        <p:nvSpPr>
          <p:cNvPr id="8" name="Google Shape;286;p35" descr="Background pointer shape in timeline graphic">
            <a:extLst>
              <a:ext uri="{FF2B5EF4-FFF2-40B4-BE49-F238E27FC236}">
                <a16:creationId xmlns:a16="http://schemas.microsoft.com/office/drawing/2014/main" id="{0717237B-CC61-9337-A4A0-A239E599FAAA}"/>
              </a:ext>
            </a:extLst>
          </p:cNvPr>
          <p:cNvSpPr/>
          <p:nvPr/>
        </p:nvSpPr>
        <p:spPr>
          <a:xfrm>
            <a:off x="3337410" y="3103154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7;p35">
            <a:extLst>
              <a:ext uri="{FF2B5EF4-FFF2-40B4-BE49-F238E27FC236}">
                <a16:creationId xmlns:a16="http://schemas.microsoft.com/office/drawing/2014/main" id="{E2D74D94-8CC7-A07E-12FD-B0189463D64B}"/>
              </a:ext>
            </a:extLst>
          </p:cNvPr>
          <p:cNvSpPr txBox="1">
            <a:spLocks noGrp="1"/>
          </p:cNvSpPr>
          <p:nvPr/>
        </p:nvSpPr>
        <p:spPr>
          <a:xfrm>
            <a:off x="3646673" y="3240704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Model Building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" name="Google Shape;288;p35">
            <a:extLst>
              <a:ext uri="{FF2B5EF4-FFF2-40B4-BE49-F238E27FC236}">
                <a16:creationId xmlns:a16="http://schemas.microsoft.com/office/drawing/2014/main" id="{EE0B7EB8-BF4D-701B-5643-3426C276D9C4}"/>
              </a:ext>
            </a:extLst>
          </p:cNvPr>
          <p:cNvGrpSpPr/>
          <p:nvPr/>
        </p:nvGrpSpPr>
        <p:grpSpPr>
          <a:xfrm>
            <a:off x="4204988" y="3843112"/>
            <a:ext cx="198900" cy="593656"/>
            <a:chOff x="2223534" y="2938958"/>
            <a:chExt cx="198900" cy="593656"/>
          </a:xfrm>
        </p:grpSpPr>
        <p:cxnSp>
          <p:nvCxnSpPr>
            <p:cNvPr id="29" name="Google Shape;289;p35">
              <a:extLst>
                <a:ext uri="{FF2B5EF4-FFF2-40B4-BE49-F238E27FC236}">
                  <a16:creationId xmlns:a16="http://schemas.microsoft.com/office/drawing/2014/main" id="{240205CE-E582-5016-30A5-E6058D84DD85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290;p35">
              <a:extLst>
                <a:ext uri="{FF2B5EF4-FFF2-40B4-BE49-F238E27FC236}">
                  <a16:creationId xmlns:a16="http://schemas.microsoft.com/office/drawing/2014/main" id="{64328719-8974-2D4C-C439-998E678CCEA9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91;p35">
            <a:extLst>
              <a:ext uri="{FF2B5EF4-FFF2-40B4-BE49-F238E27FC236}">
                <a16:creationId xmlns:a16="http://schemas.microsoft.com/office/drawing/2014/main" id="{A8B5A595-63B1-2833-DAB8-4BD8D9E94615}"/>
              </a:ext>
            </a:extLst>
          </p:cNvPr>
          <p:cNvSpPr txBox="1">
            <a:spLocks noGrp="1"/>
          </p:cNvSpPr>
          <p:nvPr/>
        </p:nvSpPr>
        <p:spPr>
          <a:xfrm>
            <a:off x="2764681" y="4661879"/>
            <a:ext cx="30753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Model building using RFE for selected columns</a:t>
            </a:r>
            <a:endParaRPr sz="1600" dirty="0"/>
          </a:p>
        </p:txBody>
      </p:sp>
      <p:sp>
        <p:nvSpPr>
          <p:cNvPr id="12" name="Google Shape;292;p35" descr="Background pointer shape in timeline graphic">
            <a:extLst>
              <a:ext uri="{FF2B5EF4-FFF2-40B4-BE49-F238E27FC236}">
                <a16:creationId xmlns:a16="http://schemas.microsoft.com/office/drawing/2014/main" id="{AB0F99C3-74A5-15B5-EBCD-CACDDC356D68}"/>
              </a:ext>
            </a:extLst>
          </p:cNvPr>
          <p:cNvSpPr/>
          <p:nvPr/>
        </p:nvSpPr>
        <p:spPr>
          <a:xfrm>
            <a:off x="4992329" y="3103154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93;p35">
            <a:extLst>
              <a:ext uri="{FF2B5EF4-FFF2-40B4-BE49-F238E27FC236}">
                <a16:creationId xmlns:a16="http://schemas.microsoft.com/office/drawing/2014/main" id="{F05E6FE9-B24C-F627-FCBB-F840D86DD05B}"/>
              </a:ext>
            </a:extLst>
          </p:cNvPr>
          <p:cNvSpPr txBox="1">
            <a:spLocks noGrp="1"/>
          </p:cNvSpPr>
          <p:nvPr/>
        </p:nvSpPr>
        <p:spPr>
          <a:xfrm>
            <a:off x="5288106" y="3240704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Model Improvement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" name="Google Shape;294;p35">
            <a:extLst>
              <a:ext uri="{FF2B5EF4-FFF2-40B4-BE49-F238E27FC236}">
                <a16:creationId xmlns:a16="http://schemas.microsoft.com/office/drawing/2014/main" id="{71579EC2-A280-1340-09B6-C167EBBE6C29}"/>
              </a:ext>
            </a:extLst>
          </p:cNvPr>
          <p:cNvGrpSpPr/>
          <p:nvPr/>
        </p:nvGrpSpPr>
        <p:grpSpPr>
          <a:xfrm>
            <a:off x="5839901" y="2514369"/>
            <a:ext cx="198900" cy="593656"/>
            <a:chOff x="3918084" y="1610215"/>
            <a:chExt cx="198900" cy="593656"/>
          </a:xfrm>
        </p:grpSpPr>
        <p:cxnSp>
          <p:nvCxnSpPr>
            <p:cNvPr id="27" name="Google Shape;295;p35">
              <a:extLst>
                <a:ext uri="{FF2B5EF4-FFF2-40B4-BE49-F238E27FC236}">
                  <a16:creationId xmlns:a16="http://schemas.microsoft.com/office/drawing/2014/main" id="{53BC14C9-DCD4-539B-C700-988AEC14C516}"/>
                </a:ext>
              </a:extLst>
            </p:cNvPr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" name="Google Shape;296;p35">
              <a:extLst>
                <a:ext uri="{FF2B5EF4-FFF2-40B4-BE49-F238E27FC236}">
                  <a16:creationId xmlns:a16="http://schemas.microsoft.com/office/drawing/2014/main" id="{60BF33C2-7851-CD2F-602C-5915FCCE463B}"/>
                </a:ext>
              </a:extLst>
            </p:cNvPr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97;p35">
            <a:extLst>
              <a:ext uri="{FF2B5EF4-FFF2-40B4-BE49-F238E27FC236}">
                <a16:creationId xmlns:a16="http://schemas.microsoft.com/office/drawing/2014/main" id="{8B9A15D6-E490-AC99-4038-2E23C781D06B}"/>
              </a:ext>
            </a:extLst>
          </p:cNvPr>
          <p:cNvSpPr txBox="1">
            <a:spLocks noGrp="1"/>
          </p:cNvSpPr>
          <p:nvPr/>
        </p:nvSpPr>
        <p:spPr>
          <a:xfrm>
            <a:off x="4824450" y="1289821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Check the p value and </a:t>
            </a:r>
            <a:r>
              <a:rPr lang="en-US" sz="1600" dirty="0" err="1"/>
              <a:t>vif</a:t>
            </a:r>
            <a:r>
              <a:rPr lang="en-US" sz="1600" dirty="0"/>
              <a:t> to change the columns for model</a:t>
            </a:r>
            <a:endParaRPr sz="1600" dirty="0"/>
          </a:p>
        </p:txBody>
      </p:sp>
      <p:sp>
        <p:nvSpPr>
          <p:cNvPr id="16" name="Google Shape;298;p35" descr="Background pointer shape in timeline graphic">
            <a:extLst>
              <a:ext uri="{FF2B5EF4-FFF2-40B4-BE49-F238E27FC236}">
                <a16:creationId xmlns:a16="http://schemas.microsoft.com/office/drawing/2014/main" id="{DAE09C5D-09BB-5250-8FC4-A74487BD3064}"/>
              </a:ext>
            </a:extLst>
          </p:cNvPr>
          <p:cNvSpPr/>
          <p:nvPr/>
        </p:nvSpPr>
        <p:spPr>
          <a:xfrm>
            <a:off x="6647249" y="3103154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99;p35">
            <a:extLst>
              <a:ext uri="{FF2B5EF4-FFF2-40B4-BE49-F238E27FC236}">
                <a16:creationId xmlns:a16="http://schemas.microsoft.com/office/drawing/2014/main" id="{4231CB12-A5C6-9649-7941-AF6317F15898}"/>
              </a:ext>
            </a:extLst>
          </p:cNvPr>
          <p:cNvSpPr txBox="1">
            <a:spLocks noGrp="1"/>
          </p:cNvSpPr>
          <p:nvPr/>
        </p:nvSpPr>
        <p:spPr>
          <a:xfrm>
            <a:off x="6937055" y="3240704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Final Model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" name="Google Shape;300;p35">
            <a:extLst>
              <a:ext uri="{FF2B5EF4-FFF2-40B4-BE49-F238E27FC236}">
                <a16:creationId xmlns:a16="http://schemas.microsoft.com/office/drawing/2014/main" id="{E7784924-E648-6D5D-A40E-939B1755ED8F}"/>
              </a:ext>
            </a:extLst>
          </p:cNvPr>
          <p:cNvGrpSpPr/>
          <p:nvPr/>
        </p:nvGrpSpPr>
        <p:grpSpPr>
          <a:xfrm>
            <a:off x="7493426" y="3843112"/>
            <a:ext cx="198900" cy="593656"/>
            <a:chOff x="5958946" y="2938958"/>
            <a:chExt cx="198900" cy="593656"/>
          </a:xfrm>
        </p:grpSpPr>
        <p:cxnSp>
          <p:nvCxnSpPr>
            <p:cNvPr id="25" name="Google Shape;301;p35">
              <a:extLst>
                <a:ext uri="{FF2B5EF4-FFF2-40B4-BE49-F238E27FC236}">
                  <a16:creationId xmlns:a16="http://schemas.microsoft.com/office/drawing/2014/main" id="{96DC8C61-D171-F247-0737-02D07A0CFE6D}"/>
                </a:ext>
              </a:extLst>
            </p:cNvPr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302;p35">
              <a:extLst>
                <a:ext uri="{FF2B5EF4-FFF2-40B4-BE49-F238E27FC236}">
                  <a16:creationId xmlns:a16="http://schemas.microsoft.com/office/drawing/2014/main" id="{2C33A887-8EC1-4E1A-F2FF-D07331B2AAA0}"/>
                </a:ext>
              </a:extLst>
            </p:cNvPr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03;p35">
            <a:extLst>
              <a:ext uri="{FF2B5EF4-FFF2-40B4-BE49-F238E27FC236}">
                <a16:creationId xmlns:a16="http://schemas.microsoft.com/office/drawing/2014/main" id="{CC0CA1C3-0C03-0CEA-8A37-FADE2CD02D86}"/>
              </a:ext>
            </a:extLst>
          </p:cNvPr>
          <p:cNvSpPr txBox="1">
            <a:spLocks noGrp="1"/>
          </p:cNvSpPr>
          <p:nvPr/>
        </p:nvSpPr>
        <p:spPr>
          <a:xfrm>
            <a:off x="6380556" y="4661879"/>
            <a:ext cx="2509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Analyse the final model based on accuracy, sensitivity, and specificity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52120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73D1-00F2-5FDE-8FA6-40A14CFE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720" y="2458085"/>
            <a:ext cx="4201160" cy="1514475"/>
          </a:xfrm>
        </p:spPr>
        <p:txBody>
          <a:bodyPr/>
          <a:lstStyle/>
          <a:p>
            <a:r>
              <a:rPr lang="en-US" dirty="0"/>
              <a:t>Graphs from EDA</a:t>
            </a:r>
          </a:p>
        </p:txBody>
      </p:sp>
    </p:spTree>
    <p:extLst>
      <p:ext uri="{BB962C8B-B14F-4D97-AF65-F5344CB8AC3E}">
        <p14:creationId xmlns:p14="http://schemas.microsoft.com/office/powerpoint/2010/main" val="174794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0D42-1E26-36B8-D67B-3CDEFB0B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 Vs Converted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DE92CE-F21D-3FD3-F6D5-EA7AAD56A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073" y="1690688"/>
            <a:ext cx="8959854" cy="29583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647CF9-0D7E-FDB9-A818-5AD1424DCFFE}"/>
              </a:ext>
            </a:extLst>
          </p:cNvPr>
          <p:cNvSpPr txBox="1"/>
          <p:nvPr/>
        </p:nvSpPr>
        <p:spPr>
          <a:xfrm>
            <a:off x="2362285" y="4797980"/>
            <a:ext cx="746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clear that working professionals are having very high chance of conversion</a:t>
            </a:r>
          </a:p>
        </p:txBody>
      </p:sp>
    </p:spTree>
    <p:extLst>
      <p:ext uri="{BB962C8B-B14F-4D97-AF65-F5344CB8AC3E}">
        <p14:creationId xmlns:p14="http://schemas.microsoft.com/office/powerpoint/2010/main" val="400636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6E3F-F9B6-79EC-5635-0699C1C1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Source Vs Converted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B6D1BF-3DBC-EDE2-7128-6F1E8FCCF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186" y="1690688"/>
            <a:ext cx="7544188" cy="33720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02B80-31C9-4464-4819-ABACB5BB845E}"/>
              </a:ext>
            </a:extLst>
          </p:cNvPr>
          <p:cNvSpPr txBox="1"/>
          <p:nvPr/>
        </p:nvSpPr>
        <p:spPr>
          <a:xfrm>
            <a:off x="1771611" y="5062711"/>
            <a:ext cx="86487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Proportion of leads converted is highest in reference followed by </a:t>
            </a:r>
            <a:r>
              <a:rPr lang="en-US" b="0" i="0" dirty="0" err="1">
                <a:effectLst/>
                <a:latin typeface="-apple-system"/>
              </a:rPr>
              <a:t>welingak_website</a:t>
            </a:r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b="0" i="0" dirty="0">
                <a:effectLst/>
                <a:latin typeface="-apple-system"/>
              </a:rPr>
              <a:t>Maximum number of leads are from direct traffic and google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Organic search also has good conversion rate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Concentrate on increasing the reference and organic search lead base for more conversion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5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9972-2C10-40E9-0D0D-B79DF818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Activity Vs Converted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DFCD8-565A-E666-7A72-BD36766B7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82" y="1829482"/>
            <a:ext cx="7512436" cy="4343623"/>
          </a:xfrm>
        </p:spPr>
      </p:pic>
    </p:spTree>
    <p:extLst>
      <p:ext uri="{BB962C8B-B14F-4D97-AF65-F5344CB8AC3E}">
        <p14:creationId xmlns:p14="http://schemas.microsoft.com/office/powerpoint/2010/main" val="66719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446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Roboto</vt:lpstr>
      <vt:lpstr>Office Theme</vt:lpstr>
      <vt:lpstr>Lead Scoring Case Study</vt:lpstr>
      <vt:lpstr>Background</vt:lpstr>
      <vt:lpstr>Problem Statement</vt:lpstr>
      <vt:lpstr>Case Study Implementation</vt:lpstr>
      <vt:lpstr>PowerPoint Presentation</vt:lpstr>
      <vt:lpstr>Graphs from EDA</vt:lpstr>
      <vt:lpstr>Occupation Vs Converted</vt:lpstr>
      <vt:lpstr>Lead Source Vs Converted</vt:lpstr>
      <vt:lpstr>Last Activity Vs Converted</vt:lpstr>
      <vt:lpstr>Pages View Per Visit and Total Visits Vs Converted</vt:lpstr>
      <vt:lpstr>Total Time Spent on Website</vt:lpstr>
      <vt:lpstr>Select Optimum Cutoff Value</vt:lpstr>
      <vt:lpstr>Heatmap to see the correlation</vt:lpstr>
      <vt:lpstr>Conclusion from the model</vt:lpstr>
      <vt:lpstr>Train and Test dataset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Siva Gopavarapu</dc:creator>
  <cp:lastModifiedBy>Siva Gopavarapu</cp:lastModifiedBy>
  <cp:revision>2</cp:revision>
  <dcterms:created xsi:type="dcterms:W3CDTF">2023-03-05T16:12:52Z</dcterms:created>
  <dcterms:modified xsi:type="dcterms:W3CDTF">2023-03-05T17:55:11Z</dcterms:modified>
</cp:coreProperties>
</file>