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322" r:id="rId3"/>
    <p:sldId id="480" r:id="rId4"/>
    <p:sldId id="503" r:id="rId5"/>
    <p:sldId id="481" r:id="rId6"/>
    <p:sldId id="501" r:id="rId7"/>
    <p:sldId id="482" r:id="rId8"/>
    <p:sldId id="483" r:id="rId9"/>
    <p:sldId id="499" r:id="rId10"/>
    <p:sldId id="50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537"/>
    <a:srgbClr val="E9C6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26C3D-4FF7-F148-949A-3F4C958B9104}" type="datetimeFigureOut">
              <a:rPr lang="en-US" smtClean="0"/>
              <a:t>5/3/2023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E3195-BC06-F842-AC22-B0C4D812D335}" type="slidenum">
              <a:rPr lang="en-US" smtClean="0"/>
              <a:t>‹#›</a:t>
            </a:fld>
            <a:endParaRPr lang="en-US"/>
          </a:p>
        </p:txBody>
      </p:sp>
    </p:spTree>
    <p:extLst>
      <p:ext uri="{BB962C8B-B14F-4D97-AF65-F5344CB8AC3E}">
        <p14:creationId xmlns:p14="http://schemas.microsoft.com/office/powerpoint/2010/main" val="363486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C528A-2840-4D44-B555-676416309C72}" type="datetimeFigureOut">
              <a:rPr lang="en-US" smtClean="0"/>
              <a:t>5/3/2023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3057-5528-3549-89E2-97C5373A791C}" type="slidenum">
              <a:rPr lang="en-US" smtClean="0"/>
              <a:t>‹#›</a:t>
            </a:fld>
            <a:endParaRPr lang="en-US"/>
          </a:p>
        </p:txBody>
      </p:sp>
    </p:spTree>
    <p:extLst>
      <p:ext uri="{BB962C8B-B14F-4D97-AF65-F5344CB8AC3E}">
        <p14:creationId xmlns:p14="http://schemas.microsoft.com/office/powerpoint/2010/main" val="1230557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97BA4D-BDFF-F24E-907E-043511FE760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417275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87022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9010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132638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45420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7BA4D-BDFF-F24E-907E-043511FE760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97418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7BA4D-BDFF-F24E-907E-043511FE760B}"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1895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7BA4D-BDFF-F24E-907E-043511FE760B}"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65376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7BA4D-BDFF-F24E-907E-043511FE760B}"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54300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A4D-BDFF-F24E-907E-043511FE760B}"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90006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75318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39702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7BA4D-BDFF-F24E-907E-043511FE760B}" type="datetimeFigureOut">
              <a:rPr lang="en-US" smtClean="0"/>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26B24-75D0-AA44-8B70-EF5687818251}" type="slidenum">
              <a:rPr lang="en-US" smtClean="0"/>
              <a:t>‹#›</a:t>
            </a:fld>
            <a:endParaRPr lang="en-US"/>
          </a:p>
        </p:txBody>
      </p:sp>
    </p:spTree>
    <p:extLst>
      <p:ext uri="{BB962C8B-B14F-4D97-AF65-F5344CB8AC3E}">
        <p14:creationId xmlns:p14="http://schemas.microsoft.com/office/powerpoint/2010/main" val="38777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4067"/>
            <a:ext cx="7772400" cy="1660974"/>
          </a:xfrm>
        </p:spPr>
        <p:txBody>
          <a:bodyPr>
            <a:normAutofit fontScale="90000"/>
          </a:bodyPr>
          <a:lstStyle/>
          <a:p>
            <a:br>
              <a:rPr lang="en-US" dirty="0"/>
            </a:br>
            <a:r>
              <a:rPr lang="en-US" sz="3600" dirty="0"/>
              <a:t>Natural Language Processing Project Work</a:t>
            </a:r>
          </a:p>
        </p:txBody>
      </p:sp>
      <p:sp>
        <p:nvSpPr>
          <p:cNvPr id="3" name="Subtitle 2"/>
          <p:cNvSpPr>
            <a:spLocks noGrp="1"/>
          </p:cNvSpPr>
          <p:nvPr>
            <p:ph type="subTitle" idx="1"/>
          </p:nvPr>
        </p:nvSpPr>
        <p:spPr/>
        <p:txBody>
          <a:bodyPr>
            <a:normAutofit/>
          </a:bodyPr>
          <a:lstStyle/>
          <a:p>
            <a:r>
              <a:rPr lang="en-US" dirty="0"/>
              <a:t>By</a:t>
            </a:r>
          </a:p>
          <a:p>
            <a:r>
              <a:rPr lang="en-US" dirty="0"/>
              <a:t>Siva Gogineni</a:t>
            </a:r>
          </a:p>
        </p:txBody>
      </p:sp>
    </p:spTree>
    <p:extLst>
      <p:ext uri="{BB962C8B-B14F-4D97-AF65-F5344CB8AC3E}">
        <p14:creationId xmlns:p14="http://schemas.microsoft.com/office/powerpoint/2010/main" val="108738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References</a:t>
            </a:r>
          </a:p>
        </p:txBody>
      </p:sp>
      <p:sp>
        <p:nvSpPr>
          <p:cNvPr id="3" name="Content Placeholder 2"/>
          <p:cNvSpPr>
            <a:spLocks noGrp="1"/>
          </p:cNvSpPr>
          <p:nvPr>
            <p:ph idx="1"/>
          </p:nvPr>
        </p:nvSpPr>
        <p:spPr>
          <a:xfrm>
            <a:off x="338328" y="2546604"/>
            <a:ext cx="8522208" cy="1403959"/>
          </a:xfrm>
        </p:spPr>
        <p:txBody>
          <a:bodyPr>
            <a:normAutofit/>
          </a:bodyPr>
          <a:lstStyle/>
          <a:p>
            <a:pPr lvl="7"/>
            <a:r>
              <a:rPr lang="fr-FR" sz="2400" dirty="0" err="1"/>
              <a:t>Kaggle</a:t>
            </a:r>
            <a:r>
              <a:rPr lang="fr-FR" sz="2400" dirty="0"/>
              <a:t> </a:t>
            </a:r>
            <a:r>
              <a:rPr lang="fr-FR" sz="2400" dirty="0" err="1"/>
              <a:t>website</a:t>
            </a:r>
            <a:r>
              <a:rPr lang="fr-FR" sz="2400" dirty="0"/>
              <a:t>. </a:t>
            </a:r>
          </a:p>
          <a:p>
            <a:pPr lvl="7"/>
            <a:r>
              <a:rPr lang="fr-FR" sz="2400" dirty="0"/>
              <a:t>Lecture notes.</a:t>
            </a:r>
          </a:p>
          <a:p>
            <a:pPr lvl="7"/>
            <a:r>
              <a:rPr lang="fr-FR" sz="2400" dirty="0" err="1"/>
              <a:t>chatGPT</a:t>
            </a:r>
            <a:endParaRPr lang="en-US" sz="2400" dirty="0"/>
          </a:p>
        </p:txBody>
      </p:sp>
      <p:sp>
        <p:nvSpPr>
          <p:cNvPr id="4" name="AutoShape 4"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155575" y="-12192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307975" y="-10668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44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Outline for the project</a:t>
            </a:r>
          </a:p>
        </p:txBody>
      </p:sp>
      <p:sp>
        <p:nvSpPr>
          <p:cNvPr id="3" name="Content Placeholder 2"/>
          <p:cNvSpPr>
            <a:spLocks noGrp="1"/>
          </p:cNvSpPr>
          <p:nvPr>
            <p:ph idx="1"/>
          </p:nvPr>
        </p:nvSpPr>
        <p:spPr>
          <a:xfrm>
            <a:off x="457200" y="1417638"/>
            <a:ext cx="8229600" cy="4760805"/>
          </a:xfrm>
        </p:spPr>
        <p:txBody>
          <a:bodyPr>
            <a:normAutofit/>
          </a:bodyPr>
          <a:lstStyle/>
          <a:p>
            <a:r>
              <a:rPr lang="en-US" dirty="0" err="1"/>
              <a:t>DataSet</a:t>
            </a:r>
            <a:endParaRPr lang="en-US" dirty="0"/>
          </a:p>
          <a:p>
            <a:r>
              <a:rPr lang="en-US" dirty="0"/>
              <a:t>NLP Network</a:t>
            </a:r>
          </a:p>
          <a:p>
            <a:r>
              <a:rPr lang="en-US" dirty="0"/>
              <a:t>Preprocessing</a:t>
            </a:r>
          </a:p>
          <a:p>
            <a:r>
              <a:rPr lang="en-US" dirty="0"/>
              <a:t>Conversion</a:t>
            </a:r>
          </a:p>
          <a:p>
            <a:r>
              <a:rPr lang="en-US" dirty="0"/>
              <a:t>Model </a:t>
            </a:r>
          </a:p>
          <a:p>
            <a:endParaRPr lang="en-US" dirty="0"/>
          </a:p>
        </p:txBody>
      </p:sp>
    </p:spTree>
    <p:extLst>
      <p:ext uri="{BB962C8B-B14F-4D97-AF65-F5344CB8AC3E}">
        <p14:creationId xmlns:p14="http://schemas.microsoft.com/office/powerpoint/2010/main" val="321720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err="1"/>
              <a:t>DataSet</a:t>
            </a:r>
            <a:endParaRPr lang="en-US" dirty="0"/>
          </a:p>
        </p:txBody>
      </p:sp>
      <p:sp>
        <p:nvSpPr>
          <p:cNvPr id="3" name="Content Placeholder 2"/>
          <p:cNvSpPr>
            <a:spLocks noGrp="1"/>
          </p:cNvSpPr>
          <p:nvPr>
            <p:ph idx="1"/>
          </p:nvPr>
        </p:nvSpPr>
        <p:spPr>
          <a:xfrm>
            <a:off x="457200" y="2626191"/>
            <a:ext cx="8403336" cy="3703588"/>
          </a:xfrm>
        </p:spPr>
        <p:txBody>
          <a:bodyPr>
            <a:normAutofit/>
          </a:bodyPr>
          <a:lstStyle/>
          <a:p>
            <a:r>
              <a:rPr lang="en-US" sz="2400" dirty="0"/>
              <a:t>		Selected IMDB Dataset.csv dataset from the Kaggle 			      website and it has about 50,000 records.</a:t>
            </a:r>
          </a:p>
          <a:p>
            <a:pPr marL="0" indent="0">
              <a:buNone/>
            </a:pPr>
            <a:r>
              <a:rPr lang="en-US" sz="2400" dirty="0"/>
              <a:t>             </a:t>
            </a:r>
          </a:p>
          <a:p>
            <a:pPr marL="0" indent="0">
              <a:buNone/>
            </a:pPr>
            <a:endParaRPr lang="en-US" sz="2400" dirty="0"/>
          </a:p>
          <a:p>
            <a:pPr marL="0" indent="0">
              <a:buNone/>
            </a:pPr>
            <a:r>
              <a:rPr lang="en-US" sz="2400" dirty="0"/>
              <a:t>    </a:t>
            </a:r>
          </a:p>
          <a:p>
            <a:pPr marL="0" indent="0">
              <a:buNone/>
            </a:pPr>
            <a:endParaRPr lang="en-US" sz="2400" dirty="0">
              <a:solidFill>
                <a:srgbClr val="0070C0"/>
              </a:solidFill>
            </a:endParaRPr>
          </a:p>
        </p:txBody>
      </p:sp>
    </p:spTree>
    <p:extLst>
      <p:ext uri="{BB962C8B-B14F-4D97-AF65-F5344CB8AC3E}">
        <p14:creationId xmlns:p14="http://schemas.microsoft.com/office/powerpoint/2010/main" val="89082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err="1"/>
              <a:t>DataSet</a:t>
            </a:r>
            <a:endParaRPr lang="en-US" dirty="0"/>
          </a:p>
        </p:txBody>
      </p:sp>
      <p:sp>
        <p:nvSpPr>
          <p:cNvPr id="3" name="Content Placeholder 2"/>
          <p:cNvSpPr>
            <a:spLocks noGrp="1"/>
          </p:cNvSpPr>
          <p:nvPr>
            <p:ph idx="1"/>
          </p:nvPr>
        </p:nvSpPr>
        <p:spPr>
          <a:xfrm>
            <a:off x="457200" y="994299"/>
            <a:ext cx="8403336" cy="5335479"/>
          </a:xfrm>
        </p:spPr>
        <p:txBody>
          <a:bodyPr>
            <a:normAutofit/>
          </a:bodyPr>
          <a:lstStyle/>
          <a:p>
            <a:r>
              <a:rPr lang="en-US" sz="2400" dirty="0"/>
              <a:t>		Sample Data			</a:t>
            </a:r>
          </a:p>
          <a:p>
            <a:pPr marL="0" indent="0">
              <a:buNone/>
            </a:pPr>
            <a:r>
              <a:rPr lang="en-US" sz="2400" dirty="0"/>
              <a:t>             </a:t>
            </a:r>
          </a:p>
          <a:p>
            <a:pPr marL="0" indent="0">
              <a:buNone/>
            </a:pPr>
            <a:endParaRPr lang="en-US" sz="2400" dirty="0"/>
          </a:p>
          <a:p>
            <a:pPr marL="0" indent="0">
              <a:buNone/>
            </a:pPr>
            <a:r>
              <a:rPr lang="en-US" sz="2400" dirty="0"/>
              <a:t>    </a:t>
            </a:r>
          </a:p>
          <a:p>
            <a:pPr marL="0" indent="0">
              <a:buNone/>
            </a:pPr>
            <a:endParaRPr lang="en-US" sz="2400" dirty="0">
              <a:solidFill>
                <a:srgbClr val="0070C0"/>
              </a:solidFill>
            </a:endParaRPr>
          </a:p>
        </p:txBody>
      </p:sp>
      <p:pic>
        <p:nvPicPr>
          <p:cNvPr id="5" name="Picture 4">
            <a:extLst>
              <a:ext uri="{FF2B5EF4-FFF2-40B4-BE49-F238E27FC236}">
                <a16:creationId xmlns:a16="http://schemas.microsoft.com/office/drawing/2014/main" id="{682EAE4E-0F04-6D28-B23E-76957DF3CECA}"/>
              </a:ext>
            </a:extLst>
          </p:cNvPr>
          <p:cNvPicPr>
            <a:picLocks noChangeAspect="1"/>
          </p:cNvPicPr>
          <p:nvPr/>
        </p:nvPicPr>
        <p:blipFill>
          <a:blip r:embed="rId2"/>
          <a:stretch>
            <a:fillRect/>
          </a:stretch>
        </p:blipFill>
        <p:spPr>
          <a:xfrm>
            <a:off x="0" y="1438183"/>
            <a:ext cx="9144000" cy="4622755"/>
          </a:xfrm>
          <a:prstGeom prst="rect">
            <a:avLst/>
          </a:prstGeom>
        </p:spPr>
      </p:pic>
    </p:spTree>
    <p:extLst>
      <p:ext uri="{BB962C8B-B14F-4D97-AF65-F5344CB8AC3E}">
        <p14:creationId xmlns:p14="http://schemas.microsoft.com/office/powerpoint/2010/main" val="16098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NLP Network</a:t>
            </a:r>
          </a:p>
        </p:txBody>
      </p:sp>
      <p:sp>
        <p:nvSpPr>
          <p:cNvPr id="3" name="Content Placeholder 2"/>
          <p:cNvSpPr>
            <a:spLocks noGrp="1"/>
          </p:cNvSpPr>
          <p:nvPr>
            <p:ph idx="1"/>
          </p:nvPr>
        </p:nvSpPr>
        <p:spPr>
          <a:xfrm>
            <a:off x="338328" y="1526959"/>
            <a:ext cx="8522208" cy="4714043"/>
          </a:xfrm>
        </p:spPr>
        <p:txBody>
          <a:bodyPr>
            <a:normAutofit/>
          </a:bodyPr>
          <a:lstStyle/>
          <a:p>
            <a:r>
              <a:rPr lang="en-US" sz="2400" dirty="0">
                <a:solidFill>
                  <a:srgbClr val="002060"/>
                </a:solidFill>
              </a:rPr>
              <a:t>		Selected the NLP RNN network for project work.</a:t>
            </a:r>
          </a:p>
          <a:p>
            <a:endParaRPr lang="en-US" sz="2400" dirty="0">
              <a:solidFill>
                <a:srgbClr val="002060"/>
              </a:solidFill>
            </a:endParaRPr>
          </a:p>
          <a:p>
            <a:pPr marL="0" indent="0">
              <a:buNone/>
            </a:pPr>
            <a:r>
              <a:rPr lang="en-US" sz="2400" dirty="0">
                <a:solidFill>
                  <a:srgbClr val="002060"/>
                </a:solidFill>
              </a:rPr>
              <a:t>                             </a:t>
            </a:r>
          </a:p>
        </p:txBody>
      </p:sp>
      <p:pic>
        <p:nvPicPr>
          <p:cNvPr id="5" name="Picture 4">
            <a:extLst>
              <a:ext uri="{FF2B5EF4-FFF2-40B4-BE49-F238E27FC236}">
                <a16:creationId xmlns:a16="http://schemas.microsoft.com/office/drawing/2014/main" id="{68C9D8F5-A72B-4FBE-DE11-5D414CB5997E}"/>
              </a:ext>
            </a:extLst>
          </p:cNvPr>
          <p:cNvPicPr>
            <a:picLocks noChangeAspect="1"/>
          </p:cNvPicPr>
          <p:nvPr/>
        </p:nvPicPr>
        <p:blipFill>
          <a:blip r:embed="rId2"/>
          <a:stretch>
            <a:fillRect/>
          </a:stretch>
        </p:blipFill>
        <p:spPr>
          <a:xfrm>
            <a:off x="923278" y="2734322"/>
            <a:ext cx="6649374" cy="3062796"/>
          </a:xfrm>
          <a:prstGeom prst="rect">
            <a:avLst/>
          </a:prstGeom>
        </p:spPr>
      </p:pic>
    </p:spTree>
    <p:extLst>
      <p:ext uri="{BB962C8B-B14F-4D97-AF65-F5344CB8AC3E}">
        <p14:creationId xmlns:p14="http://schemas.microsoft.com/office/powerpoint/2010/main" val="220474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Preprocessing</a:t>
            </a:r>
          </a:p>
        </p:txBody>
      </p:sp>
      <p:sp>
        <p:nvSpPr>
          <p:cNvPr id="3" name="Content Placeholder 2"/>
          <p:cNvSpPr>
            <a:spLocks noGrp="1"/>
          </p:cNvSpPr>
          <p:nvPr>
            <p:ph idx="1"/>
          </p:nvPr>
        </p:nvSpPr>
        <p:spPr>
          <a:xfrm>
            <a:off x="462616" y="2220838"/>
            <a:ext cx="8406372" cy="43627040"/>
          </a:xfrm>
        </p:spPr>
        <p:txBody>
          <a:bodyPr>
            <a:normAutofit/>
          </a:bodyPr>
          <a:lstStyle/>
          <a:p>
            <a:pPr marL="0" indent="0">
              <a:buNone/>
            </a:pPr>
            <a:endParaRPr lang="en-US" sz="2400" dirty="0"/>
          </a:p>
          <a:p>
            <a:pPr marL="0" indent="0">
              <a:buNone/>
            </a:pPr>
            <a:endParaRPr lang="en-US" sz="1800" dirty="0"/>
          </a:p>
          <a:p>
            <a:r>
              <a:rPr lang="en-US" sz="2400" dirty="0"/>
              <a:t>Prepared  dataset by cleaning and preprocessing the text data. This includes steps such as removing stop words, and converting the text data into numerical representations that can be fed into the neural network.</a:t>
            </a:r>
          </a:p>
          <a:p>
            <a:endParaRPr lang="en-US" sz="2400" dirty="0"/>
          </a:p>
          <a:p>
            <a:r>
              <a:rPr lang="en-US" sz="2400" dirty="0"/>
              <a:t>                     </a:t>
            </a:r>
          </a:p>
        </p:txBody>
      </p:sp>
      <p:sp>
        <p:nvSpPr>
          <p:cNvPr id="4" name="Rectangle 1">
            <a:extLst>
              <a:ext uri="{FF2B5EF4-FFF2-40B4-BE49-F238E27FC236}">
                <a16:creationId xmlns:a16="http://schemas.microsoft.com/office/drawing/2014/main" id="{11C8F16E-6350-E37A-1D16-1EEAAE7F7BA7}"/>
              </a:ext>
            </a:extLst>
          </p:cNvPr>
          <p:cNvSpPr>
            <a:spLocks noChangeArrowheads="1"/>
          </p:cNvSpPr>
          <p:nvPr/>
        </p:nvSpPr>
        <p:spPr bwMode="auto">
          <a:xfrm>
            <a:off x="2041863" y="5102063"/>
            <a:ext cx="2920753"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def </a:t>
            </a:r>
            <a:r>
              <a:rPr kumimoji="0" lang="en-US" altLang="en-US" sz="900" b="0" i="0" u="none" strike="noStrike" cap="none" normalizeH="0" baseline="0" dirty="0" err="1">
                <a:ln>
                  <a:noFill/>
                </a:ln>
                <a:solidFill>
                  <a:srgbClr val="FFC66D"/>
                </a:solidFill>
                <a:effectLst/>
                <a:latin typeface="JetBrains Mono"/>
              </a:rPr>
              <a:t>preprocess_string</a:t>
            </a:r>
            <a:r>
              <a:rPr kumimoji="0" lang="en-US" altLang="en-US" sz="900" b="0" i="0" u="none" strike="noStrike" cap="none" normalizeH="0" baseline="0" dirty="0">
                <a:ln>
                  <a:noFill/>
                </a:ln>
                <a:solidFill>
                  <a:srgbClr val="A9B7C6"/>
                </a:solidFill>
                <a:effectLst/>
                <a:latin typeface="JetBrains Mono"/>
              </a:rPr>
              <a:t>(s):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s = </a:t>
            </a:r>
            <a:r>
              <a:rPr kumimoji="0" lang="en-US" altLang="en-US" sz="900" b="0" i="0" u="none" strike="noStrike" cap="none" normalizeH="0" baseline="0" dirty="0" err="1">
                <a:ln>
                  <a:noFill/>
                </a:ln>
                <a:solidFill>
                  <a:srgbClr val="A9B7C6"/>
                </a:solidFill>
                <a:effectLst/>
                <a:latin typeface="JetBrains Mono"/>
              </a:rPr>
              <a:t>re.sub</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r"[^\w\s]"</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s = </a:t>
            </a:r>
            <a:r>
              <a:rPr kumimoji="0" lang="en-US" altLang="en-US" sz="900" b="0" i="0" u="none" strike="noStrike" cap="none" normalizeH="0" baseline="0" dirty="0" err="1">
                <a:ln>
                  <a:noFill/>
                </a:ln>
                <a:solidFill>
                  <a:srgbClr val="A9B7C6"/>
                </a:solidFill>
                <a:effectLst/>
                <a:latin typeface="JetBrains Mono"/>
              </a:rPr>
              <a:t>re.sub</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r"\s+"</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s = </a:t>
            </a:r>
            <a:r>
              <a:rPr kumimoji="0" lang="en-US" altLang="en-US" sz="900" b="0" i="0" u="none" strike="noStrike" cap="none" normalizeH="0" baseline="0" dirty="0" err="1">
                <a:ln>
                  <a:noFill/>
                </a:ln>
                <a:solidFill>
                  <a:srgbClr val="A9B7C6"/>
                </a:solidFill>
                <a:effectLst/>
                <a:latin typeface="JetBrains Mono"/>
              </a:rPr>
              <a:t>re.sub</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r"\d"</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return </a:t>
            </a:r>
            <a:r>
              <a:rPr kumimoji="0" lang="en-US" altLang="en-US" sz="900" b="0" i="0" u="none" strike="noStrike" cap="none" normalizeH="0" baseline="0" dirty="0">
                <a:ln>
                  <a:noFill/>
                </a:ln>
                <a:solidFill>
                  <a:srgbClr val="A9B7C6"/>
                </a:solidFill>
                <a:effectLst/>
                <a:latin typeface="JetBrains Mono"/>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471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Conversion</a:t>
            </a:r>
          </a:p>
        </p:txBody>
      </p:sp>
      <p:sp>
        <p:nvSpPr>
          <p:cNvPr id="3" name="Content Placeholder 2"/>
          <p:cNvSpPr>
            <a:spLocks noGrp="1"/>
          </p:cNvSpPr>
          <p:nvPr>
            <p:ph idx="1"/>
          </p:nvPr>
        </p:nvSpPr>
        <p:spPr>
          <a:xfrm>
            <a:off x="338328" y="2618913"/>
            <a:ext cx="8522208" cy="3462291"/>
          </a:xfrm>
        </p:spPr>
        <p:txBody>
          <a:bodyPr>
            <a:noAutofit/>
          </a:bodyPr>
          <a:lstStyle/>
          <a:p>
            <a:pPr lvl="1"/>
            <a:r>
              <a:rPr lang="en-US" sz="2400" dirty="0"/>
              <a:t>Covert the Text format of data into numerical format.</a:t>
            </a:r>
          </a:p>
          <a:p>
            <a:pPr lvl="1"/>
            <a:endParaRPr lang="en-US" sz="2400" dirty="0"/>
          </a:p>
          <a:p>
            <a:pPr lvl="1"/>
            <a:endParaRPr lang="en-US" sz="2400" dirty="0"/>
          </a:p>
          <a:p>
            <a:pPr lvl="1"/>
            <a:r>
              <a:rPr lang="en-US" sz="2400" dirty="0" err="1"/>
              <a:t>onehot_dict</a:t>
            </a:r>
            <a:r>
              <a:rPr lang="en-US" sz="2400" dirty="0"/>
              <a:t> = {w: </a:t>
            </a:r>
            <a:r>
              <a:rPr lang="en-US" sz="2400" dirty="0" err="1"/>
              <a:t>i</a:t>
            </a:r>
            <a:r>
              <a:rPr lang="en-US" sz="2400" dirty="0"/>
              <a:t> + 1 for </a:t>
            </a:r>
            <a:r>
              <a:rPr lang="en-US" sz="2400" dirty="0" err="1"/>
              <a:t>i</a:t>
            </a:r>
            <a:r>
              <a:rPr lang="en-US" sz="2400" dirty="0"/>
              <a:t>, w in enumerate(corpus_)}</a:t>
            </a:r>
          </a:p>
          <a:p>
            <a:pPr lvl="1"/>
            <a:endParaRPr lang="en-US" sz="2400" dirty="0"/>
          </a:p>
          <a:p>
            <a:pPr lvl="1"/>
            <a:endParaRPr lang="en-US" sz="2400" dirty="0"/>
          </a:p>
        </p:txBody>
      </p:sp>
    </p:spTree>
    <p:extLst>
      <p:ext uri="{BB962C8B-B14F-4D97-AF65-F5344CB8AC3E}">
        <p14:creationId xmlns:p14="http://schemas.microsoft.com/office/powerpoint/2010/main" val="247528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969264"/>
          </a:xfrm>
        </p:spPr>
        <p:txBody>
          <a:bodyPr/>
          <a:lstStyle/>
          <a:p>
            <a:r>
              <a:rPr lang="en-US" dirty="0"/>
              <a:t>Model</a:t>
            </a:r>
          </a:p>
        </p:txBody>
      </p:sp>
      <p:sp>
        <p:nvSpPr>
          <p:cNvPr id="3" name="Content Placeholder 2"/>
          <p:cNvSpPr>
            <a:spLocks noGrp="1"/>
          </p:cNvSpPr>
          <p:nvPr>
            <p:ph idx="1"/>
          </p:nvPr>
        </p:nvSpPr>
        <p:spPr>
          <a:xfrm>
            <a:off x="338328" y="2546604"/>
            <a:ext cx="8522208" cy="1403959"/>
          </a:xfrm>
        </p:spPr>
        <p:txBody>
          <a:bodyPr>
            <a:normAutofit/>
          </a:bodyPr>
          <a:lstStyle/>
          <a:p>
            <a:pPr lvl="3"/>
            <a:r>
              <a:rPr lang="en-US" sz="2400" dirty="0"/>
              <a:t>Train the Model N number of Epochs</a:t>
            </a:r>
          </a:p>
          <a:p>
            <a:pPr lvl="3"/>
            <a:r>
              <a:rPr lang="en-US" sz="2400" dirty="0"/>
              <a:t>Stop at highest model performance</a:t>
            </a:r>
          </a:p>
          <a:p>
            <a:pPr lvl="3"/>
            <a:r>
              <a:rPr lang="en-US" sz="2400" dirty="0"/>
              <a:t>Start using the Model</a:t>
            </a:r>
          </a:p>
        </p:txBody>
      </p:sp>
      <p:sp>
        <p:nvSpPr>
          <p:cNvPr id="4" name="AutoShape 4"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155575" y="-12192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TEhUTExITExIXGBwaGRYYFxUcGRwYGhcWFiAbGhggISghJCIlHhkaIj0hJyotLi8uFyEzODMsNygtLisBCgoKDg0OGxAQGywkICQsNDUsNzY0MDQyLDIvNyw0NTUsNiwvLS0uMi0sLDAsLy8sLCwyNCwsNDAsLCwuLC8sLP/AABEIANYA1gMBEQACEQEDEQH/xAAbAAEAAwADAQAAAAAAAAAAAAAABAUGAQIDB//EAEYQAAIBAwICBAoGCAYBBQEAAAECAwAEERIhBTEGEyJBFBUyUVJUYXGTlCMzY9HT4RZCc4GRstLUJDR0obGzB1NikvDxcv/EABoBAQADAQEBAAAAAAAAAAAAAAADBAUCAQb/xAA2EQACAQIEAwUHBAMAAwEAAAAAAQIDEQQhMVESQWEFEyJxoTKBkbHB0fBCUnLhFCPxFSQzBv/aAAwDAQACEQMRAD8A+40BXdIJnS3do2CN2RrIyFBdQzkZGyqSTuNhzHOgKnwnq+G3LwMuEjnaOVAuGIVmEmQNLEnfV3mgLVeGbn6a4GOX0nPYf/n7qA58Vfb3HxPyoB4q+3uPiflQDxV9vcfE/KgHir7e4+J+VAPFX29x8T8qAeKvt7j4n5UA8Vfb3HxPyoB4q+3uPiflQDxV9vcfE/KgHir7e4+J+VAPFX29x8T8qAeKvt7j4n5UA8Vfb3HxPyoB4q+3uPiflQDxV9vcfE/KgHir7e4+J+VAPFX29x8T8qAeKvt7j4n5UA8Vfb3HxPyoB4q+3uPiflQDxV9vcfE/KgHir7e4+J+VARpA0MyKJJHDo5Ic6t1aIDH/AMjQF1QCgKjpf/kLv/Tzf9TUBZzxBlKkkZ7wSCPaCKAqujl25tbTWrM7woWYEsAerU5Zzg755455oCpteN3rlCEt+rkMYBZJU0GQSswB1HrerCpuNCvr2ZcUB68X6QzwrMyrFJojkK9l1XrIo2c5k1NnOPIC7ekedAS7fidx1uiQQ6Fl6o6Q+SXjWZSMnACKQpO+snOI8aSBf0AoBQCgFAKAUAoBQCgFAKAUAoBQCgFAKAp+K/Xxfs5f5oKAuKAUBT9MVzYXfMf4eXl+zY11GXC0wQOj/EZNcnD74xvcImVfshbiBiy6+r3wwxhl3G4I2O01WEWu8ho/R/mh4nyZf+CKqBY1jTSCI+wNKHBGyjG2/IEe+q56VHDujNtHJnCSOuGAZYtSnUdMjYUFmypxI+W2bB3bIFjd8Gt5W1yW8EjnHaeNGbbluRmgORwe3znweHIZWz1aZ1JsrZxzXuPdQE2gFAKAUAoBQCgFAKAUAoBQCgFAKAUAoBQFPxX6+L9nL/NBQFxQEbiU7RxSPHGZpFUlYwQC7AbLqOwyds91AUvGZXbhl0ZHR38HnDFI2jAIjfYozuQRy8qgJnSPgKXSAFjFNGdUM6+XE/nHnB5FeTDY1JSquD3XNbnjVyv4J0jcSrZ3sfU3ZUlGGOpn0kgtC3nAwShwRq7xvUlSiuHjpu69V5/cJ8maVhnG+N/Zv7KrnoRwf3HHIjl76A7UAoBQCgFAKAUAoBQCgFAKAUAoBQCgFAKAUBT8V+vi/Zy/zQUBcUB5zoWUgMUJ5MApI9wYEfxFAVHH7PTYXSLks0MuSebOyMMnA7ye4YFd04OclFas7p03UmoR1bsc2fB7CVA8dtaOh5MIosebzUqU5U5cM1ZntWlOlJwmrNEXj/RqDqGMNnbtKhEioI411lCG6snSR2wCu4/WpTtxeLQiZJsOEWM0aSx2tq0bqGUiGLcEZHdXMouLaZ6ex6N2mc+CW/I7dTHju7sez/c14AnR60IB8DtxkcjDFke/agOf0ctPVLb4MX3UA/Ry09UtvgxfdQD9HLT1S2+DF91AP0ctPVLb4MX3UA/Ry09UtvgxfdQD9HLT1S2+DF91AP0ctPVLb4MX3UA/Ry09UtvgxfdQD9HLT1S2+DF91AP0ctPVLb4MX3UA/Ry09UtvgxfdQD9HLT1S2+DF91AP0ctPVLb4MX3UA/Ry09UtvgxfdQD9HLT1S2+DF91AP0ctPVLb4MX3UA/Ry09UtvgxfdQD9HLT1S2+DF91AQLnhcENxEYoIoiYpQSkaKSNcGxIFAaOgFAVHS//ACF3/p5v+p6A8+I8DOppbWTwedvKOAUffOXTzjJw3t3zyq5DFXh3dVcUeW68v7L9PG3gqVdcUVpvH+L+juis4V0u0LHHdrIs0mrqiq6uuVSe1HoG+wDbAbMDyOa9eEjLxU5xa6tJ++/0PXgYz8VKpFrq1FrzT+hW8I6axRz9RpZo7grNbHrIt+uZlKEEjB6wE4ySOswQMDMNSnO12nda/R/AozhKnLhkrM0PEelUcJkV1JeOJpTGrxGQhE1nsasgY/WOAf3ioDk94uMDWV6mQEyBGJK4DlFYd/oYbbl7zQFxQCgFAKAUAoBQCgFAKAUAoBQCgFAKAUAoCn4r9fF+zl/mgoC4oDpLKFUsxCqoJLEgAADJJJ5ADvoCl49eLLw65kXVoME3NSp7KOCCrDI5EYIzXkldWTsSUpqE1KUeJJ6b9BY3HhCSWtwQJ02kVCy6lzkOvI6W8245g1HTnfwy1RaxmGULVaV+7lp03TtzXqsy2s7URrpDO25OXZmOSc8z/wAVKUT5v0i6Bnq2mbGI/pCI5JdTSgY8IQhR1TgDOO2pwuc6BnRwVRTkqU/c/o91656mhhFTxDWHq5X9lq103vuvXqdeFmAStZ311PKLh2NtP1mmKZJIxG6Bo8KH1lxpO46xQNyKjr4eVuKMbW9pbfHlbmUKlOdKbhUTT6m+HA49WvVLqMiyn6R8a0QRg4zy0gAjkcVSPCa7CMZ7CRqCWJIUKBkk+b35xQHtQCgFAKAUAoBQCgFAKAUAoBQCgFAKAUBT8V+vi/Zy/wA0FAXFAROJ2XXR6NboCQSV0EkA50kMrKQeRBFAUnEbN4uF3aSOXbqbk6jpzhhKw8kAciO6gOnHbpJNMsKzLdRHMbNa3eCO9Gwg7LDb2c6iqQbzjqi9g8TGnenVu6cvaS9Guq/olcL6VxSoGMdyjjZ4zb3BZGwDpbCeYg+4g13CXErkGIodzPhTuuTzs1ur/lyU3G4SCClwQdiDa3X4ddp2zRCm07oxXTCIdWOoa7jgEsUrRpazhkMTq2uJmj0rsud9sjPea1MNXhVfDVXis0nvfk7Zv3GpSqUsYu7rZT/TLfZSXPPJWzz6Hrw7po9pJ1V0lzJZsdUd/JHKMK24SfMaqGzkAr3MgxzNVJ04zV4+1zVn6f2ZTTi3F8jZePYvRuPlbr8OqoOg47HqO0+nAwPBLvOd8knRuOW2NsHc52A7+PYvRuPlbr8OgHj2L0bj5W6/DoB49i9G4+Vuvw6AePYvRuPlbr8OgHj2L0bj5W6/DoB49i9G4+Vuvw6AePYvRuPlbr8OgHj2L0bj5W6/DoB49i9G4+Vuvw6AePYvRuPlbr8OgHj2L0bj5W6/DoB49i9G4+Vuvw6AePYvRuPlbr8OgHj2L0bj5W6/DoB49i9G4+Vuvw6AePYvRuPlbr8OgK+54iktxEFEoxFKe3DNGPLg5F1APuoC6jv4jI0IkQyoAWjyNQBxg6eeN+fKgJNAVHS//IXf+nm/6moCzncqpIUse5RjJ/jtQFBJZPM3hVs/UT+Q4ca45AjHZgD3HOHU95HuhnTd+KDs/maGHxlNU+4xEeKGqtk4t7Prs8iHw3pfpm6i6ktC5/XglQqhCszJIhcspXQ3a5e4ikZzTtNa7HdfDYWdN1MNN+HVS11smmlbO+mvmaGW/t3Do0sLAR6nUum0TDymGdlIPM7YqeMnFqS1RnRk4SUo5NaGYubqKArDJcw3FlOzRdW5VmTHZYFs7qhAU58ktvWnFxxSbhG1RK+X6rdN/I1lGnj4S4YWqpXy0lvlvnfI8eBNPw6eG1nuEnsJRotpnIWRZNysLHk2pdgds6cDGwNeoo1YuUVaS1X16GNZxdmbuqZ6ea5Bx2jnJztgb8tvf/tQHoTQFV48jdUa2khuA0qx5SUFRka27ShhkR9rScZ23Gc0BJPFIB1hM8WIiBJ207BPIPv2c+2gOzcShEZlM0QiUkNIXXQCraSC2cAhtvftQEhHBAIIIIyCORB7waA8JLvEqxaSSys2cjAClRuOe+ru81ASaAUAoBQCgFAKAUAoCn4r9fF+zl/mgoDL9Jrix8LlN9PtB1cscDywohfQRrjjyJHdRkZOx1AAEjIA2fCLJoUKNIZe25U4xpRnJVOZzpUhc9+M0BD6ZyBbC7J5eDyjkTuY2AGB7SK8bSV2eNpK7OZ+ktrpOi7tC3cGuIwP3kZI/hXHfU/3L4kff0v3L4o78JsAqIdQABZlWJz1QD7hRjAZQOWw58qkJb3MhbcDkuFSPQ8bRtAetcMpiS3YlY4w0QUsNb4YGTv1ORpzzOPErXsTYeqqVRTcVK18npmmvr/wi9Iba5TMN20Jhl62JLl3KITJDgF4QGUEEsdeRnSc45mLvHTsp/E0P8KOLUp4XVK7hm2s3plnbLLXP3LVLwd2cuEtijzRSbMT9GsIi0+Rg4xqHd2jyqxGTWaZl+KEtmin6S8FaOB4pWaS0JzHIAzTW0m2iRW1A4Q77b7Ad5rYpVIYmScUo1PSf9s17Uu0VZJRq/BS+zPfof0pk63wC/0reBdUcg2S5jxkSJ/7sDdfYfaBSr4dJd5T05r9r2Zi5xfDLVG1NUz0jTK/VuqadYUhDJkqTp2L43xnn37GgKd+CTFERXjiwsoyoLFGZOrj08tWhdtTYPZHn2Ar+KcLc9VAYkCuBGsMazdQkEZEjo84QqBJojXSyqCupRzLUBLuujbl0kR1DamZxyXW0ccIdcKWGiOMIFVk1AnLbmgL2WxUqqguirjARmXYDAG3d7KAj2ltILiWV9GllVI9LMSFXUd1K+UWYkkHGAgx2ckCxoBQCgFAKAUAoBQCgKfiv18X7OX+aCgMb0+4jKJ5dLToIYwVaHh3hBHY6zV15OEYE8tgMAnnQH0qgKnpaSLG6x/6Evfjbq2yc4PdXqs3noexUW/FoZni/G1gjcXHDjBJsFljiWaEaiQHDhRkrgHQwBJwORzXfcRfsWfoyT/FjL2LP4Jkbotw+F7eKTh0kkLlnGoOHjGCQBPGXPaKlN8atgTVedBxfhyfoVZ4Zwfh8L9PhoRuF/8AkKdmVLg21u5MakSRTIFaTrcsr9YyyKAsZDDSrBz2gBmvO9SylkzzvorKbsy34x0kLRT6fBbqJYpcbfR9ZFEZCGYOxOfR0jGfKPOu/DNbosUazi1OnLNc0Rra5u7J5AgjuLVZur8HQMJE1xLP9ESTkKCRo/WPLTsKi4XTT4c1tt5Gl31PGyiqrUJ6OXKW3Fts3nfV2NlYXsV1AHTDxSAgg/vUqR/EVNSq3tODKlejVwlbhllKL/4/qYDpxwua0jjeBzphZpIHZS7RyacdUTkDRICV3Bxt763cPKGMvdePnyUlv5rXkaLiu0ouUUlWXuUv796Nr0T48l7bJOhGSMSKOaSADUjDmCM8j3EHvrIr0ZUpuMjFaadnqWzoDsfOD+8EEf7iogEJxvgH2HNAdqAUAoBQCgFAKAUAoBQCgFAKAp+K/Xxfs5f5oKAwn/kK4iju5HN3awv1WGLwXDzpG0bKRG6MFx+uBth980B9PuIwylWzpPPBI294oDM3ufFl4G5rFcAgElRhH2Uncge2gLnwyf1Y/ESgKK/6PLIda2ZgmGMTQSxxyDHtAwR7CCPZUkasllqiWNaUVbVbMo47a5scvcWfh0PZVTGsXWhjtl4gMOSdI1liwyfSNeqMZ5LLz0PVCFTKOT6vI84lS7k63h0dqJAirJDIISCEwV1LjWuNRUsNuQByKr1MPUg7xy+RWq4WrTd45fJlkOk0cTaLrh4t5QQdbKgjZ0wNUT4OcZGD3A1x30Y5Sy/ORF/kRjlPL5e49rzhkj5ubGMQzuQ3WLMhikwf11GVIO+4Gf4muZUk/FTdn6M3cN2peEaWIXeU0stLr+L/ALsSrfpG0rNaz2mibTgo7oFkzkExZ8tdjUtKvwzXKS/MiOphKlKKxNF3jfJrWP8AK2jKDhdu/CbhiYnFrceeVcLIoB1OANOo7jIwSBvnG23Vk8fC8Irjjr1XTnkWKkf/ACMe8pQSqL2kv1X5pbrn/wANyt9MRkW2QeREsdZDVsmY7TTszrNcTkbWwDgHSxdDgkc8ZBx7MjPnrw8OIuJStq02+Sp0sOsTIOAcEe4g+0EHkRQHp4ZP6sfiJQDwyf1Y/ESgHhk/qx+IlAPDJ/Vj8RKAeGT+rH4iUA8Mn9WPxEoB4ZP6sfiJQDwyf1Y/ESgHhk/qx+IlAPDJ/Vj8RKAeGT+rH4iUA8Mn9WPxEoCvup5GuItcXVjqpd9atntweagM5021dbOx8YSWypmZLeW0ji0CPLq4fEpJTclSNmAByKA2XDLhriEme2aHLMpil0McA4BOMqc89iR7aA8OlMSrw+6VVCqLabAAAA+ifkBQFzQCgFAUXSLgHXaZIGWC7RtSTafdqVwPKVgMYOe6pKdS2Us0TU6nDlLNEHhvSZWYWt+iQ3WdOkq3VS55NEzDBBPZwTz23rqdG64o5r81PalC64oZx+XmeUnD7mwYvaL19nnLW366AlmYwnv3OdJyTyHdVFxlTzhmtvsZrhOi7wzjtt5fYkTva8UiKB9EyHIHkzQyDG+k4Iwdj3bc8jZLgrRtz9UafZvabw9Tip5rSUXzWzRVcSleaA8PvsRXL/UXGB1cjqco2e5tQAKbEhtsahU2ExcsPVi56r1NSthIv/3MA7xjm1zg+u8eu109GQug/SyZI9F2pCxP1UufrIJNtIffeNhyf3jJxW9icNSxDcqOUmr25S3t13R5KnR7RTnRXDUWseUt+Hr0PpKsCAQQQdwRyxWI007MxWmnZnjMsmtCrIIxnWpQlm220vrAXB86tn2V4eHpDJqUNgjI5MCCPeDQHegFAKAUAoBQCgFAKAUAoCn4r9fF+zl/mgoDG9N7ZjfBzYm4cJiHFkJVLhSyGS4/VHW9kqdICnVkc6A+lUBUdL/8hd/6eb/qagJ3Ervqonl0PJoUtojUs7EDyVUbknlQDh1wXjDtoyc+SWI547wCD5wQMHIoCtPSy0BwZSpJULqjlXWX1aBESuJNehtOjOrScZoCRPx+3QOzyGNUXWzOkiqABkjUVALDvQHUO8UBEvLmyvAbeTEobI0lXGMcu1gadWNSnI1hdSagM11GTi7o6hOUHeLKiI3vDmCkScQsiQAwBa5jyW3KgEyAbb/8VM+Cp0fo/sWX3dVXXhl6P7EnwK04nGtzbuY5lPZmjAWVHXPZcfvyVPMHnvmqtbD2eeT3KOIwlpeLKW5CnvyqpacWhUo50rdA5jZsEAt3xtgjfz5OwFVnLLgrL3/mgwuPr4OopXs91o/P8sZ/iPCJeFXQuCWubGYLFPqz5GyjUBsWUcmxvuNiQas0sTOglCb8K9l84vr0/Oh9NGFLtC9XDrgrrOyeUv47P8e61NjeeBaO2ZeHSYMcvMxauQY+h7e7/nXahj48ULd4tdpdV1IqtJY9N24a8dVpxe7k90a9WBAIIIO4I5YrLaadmYTTTsyNIjqzyBpJAQMRfRBRjmVOkNk88MxHurw8JVAKAUAoBQCgFAKAUAoBQFPxX6+L9nL/ADQUBhbvpkzCae24hwu21xg9VcyapkYReThJNIwe4KxyTnJ7IA+nTy6VLYZsdyjJPdgD/wCjz4FAUvSK6EnDrxgCpEEwKtjIYRtkHBI/gTQFzcq5UiNlV+4spZQfaoZSf4igI1tw1V0lu1ICzatx2n8ogZ2Hs32HfzoDOcE4PcBkDBIwhQlmQklY9QESkTEFcO5DaUCnknawoEvjfRiSdnKzoodXXtRO7hZEKMAwlVcAHbs7Y3zQEvxPL1hfro950lI6lv1YhCyg9Z3hQQe452agLugMhx7o1LHI95w9zHcnBeE46qfTk4YdzHOM5H7iS1WIVU0oVNPkWqdaLSp1dN+aJfC+L2vE4GicANgrLbvtIjDY5XY7Hkw7/MQQIq1C2Us0yDEYay4ZK6fqVssNzw9SMNfWAG6tgzRqFGPMGXI5Y2xnbeqbU6S/dH1RSUquHzi20vijHvx4cOdRG3hXCJ/PhgjN5URP6rgFWw2Mg+cE1PQpTS73Cu9ndx5rqvsfU0O0cP2ik60uCqkuGfJvaW3n8lkazhHFFgRbi3ZpuHtgOhJZ7dsAe/A229x7xnVpVafaMOSqcuXF0fUmxOFlXm6FdKNZaPRTX36m1tblJFDxuroeTKQR/Gs+dOUJcMlZnztSlOnLhmmn1POKEocLqZWYlizsSMj9XOdsjlsBmuDgk0AoBQCgFAKAUAoBQCgKfiv18X7OX+aCgKni3ELFJZ4prNiCrNJL4Nqib6LWVaUDAYqMYJGdvOKAuLLirXFr10EYEjKCEc7AkA7kc8A5wDvyyOdAQeLQsnDLtXXS3UT57QYnKOdTEADJ54AwM4G1AT+ovPWLX5WX+4oB1F56xa/Ky/3FAOovPWLX5WX+4oB1F56xa/Ky/wBxQDqLz1i1+Vl/uKAdReesWvysv9xQDqLz1i1+Vl/uKApOM9DpLh1laeCKdGDLNFbOsgxnbUZiCNzsQakhVlFW5E1OtKCtqtnoVsvH7+zlMV9LAIST1d34M7IRzxJomXSdwB2e48+ddqlxq8NdjtUVUV6bz2+25xxzoHLcJM8Vzbjro8GNICIZCAcMQZWwd9mHIgHnnNWMZUp95TdpfmpnTw9m5Run6fJmL6LrdwzmCSYWl0ezGZY30TsdhHMC+jvCqVXBzzJIzy3CpLvIeGpzWi92t9/U0sH21KcY4bErJaXWa/i04+rNJwye9jmkVJLeC71MWtGhkEMmFzqiYy7kjBxkfwq9Sx8cRajicmsk7Xfxurr3G9iKHeUoynJTpWVppeKOeklxfR/E1PCuIT3SFfCLYPjEkTWswZc5BBHhH+4r3E4SdB55p6PkzDxeBqYZ55xejWjJ6Wt2mALizWMDG9tLnO2N/CPNmqpTPbqLz1i1+Vl/uKAdReesWvysv9xQDqLz1i1+Vl/uKAdReesWvysv9xQDqLz1i1+Vl/uKAdReesWvysv9xQDqLz1i1+Vl/uKAdReesWvysv8AcUA6i89YtflZf7igIFxHOLiLrpYXHVS4CQuhzrg5kyvn3YoDM9Or63S5k6yK3YiLDq9+8EsilDnqrcbOxU6A+QScrkYoD6Bw3h8cEaxRAqijABLMdhjdiSTsBuTQELpf/kLv/Tzf9TUBb0AoBQCgFAKAUAoDyubdZEZHUOjDDKRkEHuIr1Np3R6m07oyB4HdWDF7DE1szFms3IXSTjeFzy330nap+ONRWnk9/uWu8hVVqmT3+52kvLTi0XU62guk7Sow0zxODzCnBI2GcdxG4OCIa2G/errdfRlXE4N28WnJr6GPTpB9K/DeKoZOr8mcKdca4AEinTll2B1e/OoVXr4eUIJz8UHo+a89iPA9pYns+rdPLfk1tJbFveRyKqTNJ4VANOi+gCmaPBC4kUHtrjOe/JOfNU2Fx9XDLhl46b1/PqfW4LFYbFRaoWi3e8G/BL+L/S7lzw7pKrBVujDNCzAJcqFMRYKpxIpzoffvA9wAzWh3FHEw7zCO9tY815b/ADKWK7Jvd0U1JK7g9dXnH9y8r+fI08d0qsEaZC0hJiUlQxXAYhRntY33A5YznGTQaayZhtNOzJdeHgoBQCgFAKAUAoCn4r9fF+zl/mgoCiueit+6ZbigM2jAbwS32bHNWxqADb7b0BtaAqOl/wDkLv8A083/AFNQFvQCgFAKAUAoBQCgFAKApOkXRmK60tlobiM6o548B1bGN/OOWQfN3VJTquHVEtKs4Zap6o+c9NJ7y36qW4jLXNu30VzED1c8PYMkU6Z2yMnfA2OO8m7QVOV4rSWqfJ8miSVCNXxUtdjR8NtmeLw/hL4WXUz2sgxGzjsEAbaWBB3zgkDfTWTWw06M3w67cmZtTDzpSbp5PmnoR1jguJSISbG9YsslvKpMcmAFOV8g7ZwV33Jx31DCVp8VJuEzbwPb2So4hOSWnKUbbS5kOHj11w10jnhcQEbgtqUdpgepkB2HI6W3HI9xrXjjKOJ8OJ/11P3fpfnt6bn0U8Bhe04SnRmuNe56L2l9Y5bbG66PcdhuF0xO7lFXUWRhzHIvpCk+4moa9CdGVpLyfJ+R8pisJVw03CorfJ+RcVCVhQCgFAKAUAoCn4r9fF+zl/mgoC4oDrK4UFjnABOwJO2+yjJJ9g3oCk6Q3Sy8MuJUzoktJHXPPDQswz+40Be0AoBQCgFAKAUAoBQCgFAdXQEEEAgjBB5EHuIoD5bdcPuLHinU2cywRXSmSCNlBgaVBl4WA3XKgEMMbHGSRV9ONSjxSV2td7cmWViFK0aqv15lrxbi8cqiHilpNayK2EnQM0Ycg4eOZeX6ux7yARtVSphY1F4Xf5ojq4KNaPhd/RolF7q3UxXMR4jaHsiVFDSBcBSHjG7d/aGTscncYpPjgrTXEvUp0q1fDSUld20a1Rnk6MiQG44VOww31LlkZWUK2kMd/Nz23G9WMNi6lODhDxw5xl9HqntyPrsJ/wDocPjKXdY2N1o391ytuvcaXo/021uLe7he1uM6QGB0ueyMjHLJPux31Mu7q37pu6V2nql56P8AMiniuyGqbr4Z8UPNXS9zf0fQ2ANRGIc0AoBQCgFAU/Ffr4v2cv8ANBQFxQHWQkA4GTjYZxk+bNAZu+tni4PJFIAJI7JkbByMrAVODgZG3moCz8SR+nc/M3P9dAPEcfp3PzNz/XQDxHH6dz8zc/10A8Rx+nc/M3P9dAPEcfp3PzNz/XQDxHH6dz8zc/10A8Rx+nc/M3P9dAPEcfp3PzNz/XQDxHH6dz8zc/10A8Rx+nc/M3P9dAPEcfp3PzNz/XQDxHH6dz8zc/10BnOn/RRZbOR4xPJcQ4liBuLkkOhDHQNR7RUMBtzIqfDStUSbsnkzx6E+y4VbX9ojt4Q0M6KxRrm5xg4bB7fcf+K4kpU5tc0dRk07oq+JdAOqVW4bNNbOoI6vr5zG4LKSCWZtOwbyRzNdRqJv/ZmTQqxb/wBuZTrweCSdo5oLuxvZJGVLhZ7t420qJCRI7KpyFYYx3Co6mFjbjg19SKpg4OLnTa6vK/wO19wuMYTicNxchATHdJNcsn0kjIA2kqiEAKCN+6qbdsqiv1/NCPD4/EYR2u11XPVZ+5kiy4LcWOQXnu7bKACO4uBIgIAdhGnMDfbPcPPUkqtVLxeLrzt5Jep9FOWC7QSafd1LO93eL2V3L1sa3h9lBNGkiSXOl1DDNzcZwRncdZUkZKSTRi16E6NSUJrNOxJ8Rx+nc/M3P9ddEI8Rx+nc/M3P9dAPEcfp3PzNz/XQDxHH6dz8zc/10BAueHrHcRFWlOYpR25ZXHlwcg7ED30BoqAUBUdL/wDIXf8Ap5v+pqAt6AUAoBQCgFAKAUAoBQCgFAcEUBjOgSvay3PDnQhI3aeA/RhfB5nbCgKc7SCXyt8Y7sVbxFpxjUXPJ+a/qxytjaVUOiHxLhcNwAs8Ucqg5AdQwB5ZANdRk46M6jOUfZdjI3nRi5t4Vjgfwm2EwLWZitgpiaUysAz+YnbfzVK5U6t1UXLXMnc6Va6qpaa568iuitJ455ktoZLCSWFpEi0WboxiCJpBDHTqLDngdomqs8NwxlKnL3W+6KU8I6cZVKM/clztlqjxuraaOeNrW1a0uWTqQq+BlGYL1zagGODpGeQ5Dz1xShBzjGXg1zST5fdepuYPtrveHDY+LlBu/E27qyf7Xf8A6ajgnSOUvFbXEEiz7I8haIr1ghMx2U94Gdhjeul3sVDvI24tHlnbXTyOsZ2dSUJ4ihNOGqVpXtxcPNcmampDFFAKAp+K/Xxfs5f5oKAuKAUBUdL/APIXf+nm/wCpqAt6AUAoBQCgFAKAUAoBQCgFAKAxXTMw217Y3rl07ZhlkBlI6sxT6FZFyMda43xzPOrdDinTlTXmtOn0OXrc2tVDoUAoCr4vwCC5ZHlVyyAhSskqEBsEjKMM50jn5q7jUlHJEkKsoKyMfx7hFnbXdv1vhAgMUpOJLyT6TVEFIKszDsl+WAcnNduDrQs+T6LfyJHB4im07XTWy38io49NYZja1Nzq+kLHF/nPUSCPdxny9I2/ftmo4YJSq0+P2U8/Fy+N/gd4GjUoYmlP9Kfiu7q3PJt/LXPUtuGcdsoriOSOWfqhE6ylheOBLqiwCHBwfK5fdVerTVCtbO1nu/Lcs43Hp0ZUq1uPiTjaK9nxXzirbas0sfTSzPKVuYX6mcAMSBgnRgbkc/PXn+RT39GVMJg62LpupRV0r80nlm8m0/Q0FTlYp+K/Xxfs5f5oKAuKAj390IkLkZ3UAedmYIBn3kb0BT8fuus4feErpZYJ1YZzhhG2cHvFAXvXLt2hvy3G/uoDgzrgnUuAcE5Gx81AcmVckahkDJGRsPOaA4WdTyZTgZ5jl5/dQHImXbtDfluN/d56A4M64J1LgHBORjPm99AHnUbFlBHPJFAcmVdxqGQMncbDzmgAmXbtDfluN/d56A469cZ1LgHGcjn5vfQDr1xnUuAcZyOfm99AcmVdxqGQMncbDzmgAmXbtDfluN/d56Ay3/kq5TxdN218qP8AWHdPFn+FWMLnVXv+TPJaGkgvonQSJJG8bcnVlKnPmYHFQNWdmenqZV3GoZG53Gw85rwHVrhBgl1APLJG/uoDt1ozjIzjOMjOPP7qA4E67HUuDsNxufZQHnJMq63zkgYI1DuzgYJCgnPsztnlQHz+bjFukN9G88KSG+1BGkQNp6y3OdJOcbHf2GtLC/8A1jLlwv5M18ErV4S5cL+Uji74xb+DXieEQ62vQ6r1iainXW51AZyRgE55bGsGr4YyjLJ8X1RT7FkqeN4J5O8lZ63cWkvNvJLc3tnxWCUZinikGcZR1bfzbHnVqMoy0ZDVoVKVu8i1fS6sQeJuDPFgg4jlBweR1Qc66Ii6oCLxK1MkZUHByrDPLKOrgH2Erj99AVnFLB/AbtOy0ssc2ACANbowChmIHPAycUB7LYT9kiW27Pk4tjtn0fpdv3UBweGz4I6y2wTkjwY4J85HW8/bQHY2FxknrbfJGCfBmyR5j9LyoCNa2NzqkBe1VQQqkW/lJoQnOJfSLLg+jQEgcPn7P0tt2fJ/wx2z5vpdqA4PDZ8EdZbYJyR4McE+cjreftoDwvrO4BDF7VgWAdmt+SgHcky74OkfvoCR4DOcnrrY6hgnwY7jzE9buKADh8/Z+ltuz5P+GO3u+l2oDjxbPgjrLbBOSPBjgnz463n7aAj2dncMmGktA2csgt8gNnmcSnfAFASjYTkk9bb5YYY+DHccsH6XcUBwOHz9n6W27Pk/4Y7e76XagI0nDp9YBa06vBJY2365KgDHW94zv7BQHuOGTY09Zbac5x4McZ8+Ot50B2NhPknrbfLDDHwY7jlg/S70BG4hw+50LoNrIQyLpNtsEMiK5GZf1U1Njv09/KgJEdpMTqWe2JA05FuSQPRz1v8AtQAcNnAA622wpyo8GOx55H0u1ADw6c6gZbbDbt/hjufb9LvQEW1sLhs9Y1or6n7Pg2SUEjKjH6U+UoB/f3cqAkeKpv8A1LX5U/i0eY53OV4ZMMYkthg5H+FOx84+loOViG9u4nVmlt2ASQNoRYzrZoSNWZCTsrd3dQGloBQFZx7GmMtjqxKpcnyQu+7d2M450B24AMQL73I//kyOVx7NOMezFAWNAKAqejhTTMExgXEucecuWP8Azn99AW1AKAgcbuY449Uiqw1AANjTqPLUTsB7T+7JwCBzwML1EeltY0+UAQD5yAdwM5x7MUBOoBQFHw7QbtzEyMnVkHQAAjBxkOR5TOSTvyEe3NiQLygFAZjphDMxiKxq8SzWzDtkHrPC4skrpIwoCkHP6zebcDT0AoDwvsdW+XMY0tlxpyowe0NQI257gjagIHRsYjZQMxq2mOTCgyoET6QgADOrUucDVo1DZhQFtQCgM30YZtban6x2XVJlVBSTVgISN/J7mJ5bBRhQBpKAUBnuJcBt7iURSW8TxImoho1Kl2OFO45gK+//ALj59wNDQCgFAKAUAoBQCgFAKAUAoDODpSqT3Uc4EaQNAqMutmdpx2VCAEls4GFzmgPa46X2iRLM0p0MsjDEUzMFi+sLoqllCHY6gMHY77UBIu+kNvHFDNI7JHMyLGxil8qTyQw05TPnfFAeEfS21LBQ8mohiAYLgFiidYyKCm7hd+rGW2IxkGgK/ifTmDwZp7VlnKrE+lhImYppREGUld99Q5bFSDg0Bo7S+SQuE1dhipJSRRkEg6WYANggjKkigJNAKAUAoBQCgFAKAUAoBQCgFAKAUAoBQCgFAKAUBl77ogJJppjMQ0ktvKo0DCvbMCnfuD3jb2EUBlOnPCRaQwLrV4ybkOWSQszXD9a64jmiPVnLjSWYHs5BIyANjc8Ja7trXUyxGN4Z8IuV1REOqgEjC5A2822e+gPG76IlrgXAuDqErSrrTWVLQeDlA2odgKSwXuZicmgK6T/x2DEIvCTp8GitiTGCSkEzTIefPJwe4gd1AaXgXCmtwydaXh1ExoV+rB30K2SSgOcA5IzjOAAALSgFAKAUAoBQCgFAKA//2Q=="/>
          <p:cNvSpPr>
            <a:spLocks noChangeAspect="1" noChangeArrowheads="1"/>
          </p:cNvSpPr>
          <p:nvPr/>
        </p:nvSpPr>
        <p:spPr bwMode="auto">
          <a:xfrm>
            <a:off x="307975" y="-1066800"/>
            <a:ext cx="2552700" cy="2552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33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078992"/>
          </a:xfrm>
        </p:spPr>
        <p:txBody>
          <a:bodyPr/>
          <a:lstStyle/>
          <a:p>
            <a:r>
              <a:rPr lang="en-US" dirty="0"/>
              <a:t>Summary</a:t>
            </a:r>
          </a:p>
        </p:txBody>
      </p:sp>
      <p:sp>
        <p:nvSpPr>
          <p:cNvPr id="3" name="Content Placeholder 2"/>
          <p:cNvSpPr>
            <a:spLocks noGrp="1"/>
          </p:cNvSpPr>
          <p:nvPr>
            <p:ph idx="1"/>
          </p:nvPr>
        </p:nvSpPr>
        <p:spPr>
          <a:xfrm>
            <a:off x="457200" y="1417638"/>
            <a:ext cx="8229600" cy="4760805"/>
          </a:xfrm>
        </p:spPr>
        <p:txBody>
          <a:bodyPr>
            <a:normAutofit fontScale="92500"/>
          </a:bodyPr>
          <a:lstStyle/>
          <a:p>
            <a:r>
              <a:rPr lang="en-US" dirty="0"/>
              <a:t>In conclusion, we have learned that RNN models can be very effective in text classification tasks, and the preprocessing steps are crucial in ensuring that the data is suitable for training the model. We suggest further improvements in the future, such as experimenting with different hyperparameters, using more advanced preprocessing techniques, and exploring other neural network architectures, such as transformers. </a:t>
            </a:r>
          </a:p>
        </p:txBody>
      </p:sp>
    </p:spTree>
    <p:extLst>
      <p:ext uri="{BB962C8B-B14F-4D97-AF65-F5344CB8AC3E}">
        <p14:creationId xmlns:p14="http://schemas.microsoft.com/office/powerpoint/2010/main" val="129677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14794</TotalTime>
  <Words>287</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JetBrains Mono</vt:lpstr>
      <vt:lpstr>Office Theme</vt:lpstr>
      <vt:lpstr> Natural Language Processing Project Work</vt:lpstr>
      <vt:lpstr>Outline for the project</vt:lpstr>
      <vt:lpstr>DataSet</vt:lpstr>
      <vt:lpstr>DataSet</vt:lpstr>
      <vt:lpstr>NLP Network</vt:lpstr>
      <vt:lpstr>Preprocessing</vt:lpstr>
      <vt:lpstr>Conversion</vt:lpstr>
      <vt:lpstr>Model</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Franklin</dc:creator>
  <cp:lastModifiedBy>siva gogineni</cp:lastModifiedBy>
  <cp:revision>214</cp:revision>
  <cp:lastPrinted>2014-03-03T17:22:36Z</cp:lastPrinted>
  <dcterms:created xsi:type="dcterms:W3CDTF">2014-01-27T17:03:34Z</dcterms:created>
  <dcterms:modified xsi:type="dcterms:W3CDTF">2023-05-04T02:19:41Z</dcterms:modified>
</cp:coreProperties>
</file>