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71" d="100"/>
          <a:sy n="71"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42348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2402800"/>
            <a:ext cx="7477601" cy="958215"/>
          </a:xfrm>
          <a:prstGeom prst="rect">
            <a:avLst/>
          </a:prstGeom>
          <a:noFill/>
          <a:ln/>
        </p:spPr>
        <p:txBody>
          <a:bodyPr wrap="none" rtlCol="0" anchor="t"/>
          <a:lstStyle/>
          <a:p>
            <a:pPr marL="0" indent="0">
              <a:lnSpc>
                <a:spcPts val="7545"/>
              </a:lnSpc>
              <a:buNone/>
            </a:pPr>
            <a:r>
              <a:rPr lang="en-US" sz="2500" b="1" kern="0" spc="-35" dirty="0">
                <a:latin typeface="Times New Roman" panose="02020603050405020304" pitchFamily="18" charset="0"/>
                <a:ea typeface="adonis-web" pitchFamily="34" charset="-122"/>
                <a:cs typeface="Times New Roman" panose="02020603050405020304" pitchFamily="18" charset="0"/>
              </a:rPr>
              <a:t>Thread Scheduling</a:t>
            </a:r>
            <a:endParaRPr lang="en-US" sz="2500" b="1" dirty="0">
              <a:latin typeface="Times New Roman" panose="02020603050405020304" pitchFamily="18" charset="0"/>
              <a:cs typeface="Times New Roman" panose="02020603050405020304" pitchFamily="18" charset="0"/>
            </a:endParaRPr>
          </a:p>
        </p:txBody>
      </p:sp>
      <p:sp>
        <p:nvSpPr>
          <p:cNvPr id="6" name="Text 2"/>
          <p:cNvSpPr/>
          <p:nvPr/>
        </p:nvSpPr>
        <p:spPr>
          <a:xfrm>
            <a:off x="833199" y="3694271"/>
            <a:ext cx="7477601" cy="2132409"/>
          </a:xfrm>
          <a:prstGeom prst="rect">
            <a:avLst/>
          </a:prstGeom>
          <a:noFill/>
          <a:ln/>
        </p:spPr>
        <p:txBody>
          <a:bodyPr wrap="square" rtlCol="0" anchor="t"/>
          <a:lstStyle/>
          <a:p>
            <a:pPr marL="0" indent="0" algn="just">
              <a:lnSpc>
                <a:spcPct val="150000"/>
              </a:lnSpc>
              <a:buNone/>
            </a:pPr>
            <a:r>
              <a:rPr lang="en-US" sz="1500" kern="0" spc="-35" dirty="0">
                <a:solidFill>
                  <a:srgbClr val="272525"/>
                </a:solidFill>
                <a:latin typeface="Times New Roman" panose="02020603050405020304" pitchFamily="18" charset="0"/>
                <a:ea typeface="Source Sans Pro" pitchFamily="34" charset="-122"/>
                <a:cs typeface="Times New Roman" panose="02020603050405020304" pitchFamily="18" charset="0"/>
              </a:rPr>
              <a:t>Thread scheduling is a critical component of modern operating systems, responsible for efficiently allocating CPU time among multiple threads or processes running concurrently. By intelligently orchestrating the execution of tasks, thread scheduling aims to optimize system performance, ensure fairness, and maintain responsiveness. This intricate process involves making decisions about when to execute threads, how long to let them run, and which threads should have priority over others.</a:t>
            </a:r>
            <a:endParaRPr lang="en-US" sz="15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348389" y="749260"/>
            <a:ext cx="6189107" cy="694373"/>
          </a:xfrm>
          <a:prstGeom prst="rect">
            <a:avLst/>
          </a:prstGeom>
          <a:noFill/>
          <a:ln/>
        </p:spPr>
        <p:txBody>
          <a:bodyPr wrap="none" rtlCol="0" anchor="t"/>
          <a:lstStyle/>
          <a:p>
            <a:pPr marL="0" indent="0">
              <a:lnSpc>
                <a:spcPts val="5468"/>
              </a:lnSpc>
              <a:buNone/>
            </a:pPr>
            <a:r>
              <a:rPr lang="en-US" sz="4374" b="1" kern="0" spc="-35" dirty="0">
                <a:latin typeface="Times New Roman" panose="02020603050405020304" pitchFamily="18" charset="0"/>
                <a:ea typeface="adonis-web" pitchFamily="34" charset="-122"/>
                <a:cs typeface="Times New Roman" panose="02020603050405020304" pitchFamily="18" charset="0"/>
              </a:rPr>
              <a:t>Objectives and Challenges</a:t>
            </a:r>
            <a:endParaRPr lang="en-US" sz="4374" dirty="0">
              <a:latin typeface="Times New Roman" panose="02020603050405020304" pitchFamily="18" charset="0"/>
              <a:cs typeface="Times New Roman" panose="02020603050405020304" pitchFamily="18" charset="0"/>
            </a:endParaRPr>
          </a:p>
        </p:txBody>
      </p:sp>
      <p:sp>
        <p:nvSpPr>
          <p:cNvPr id="5" name="Shape 2"/>
          <p:cNvSpPr/>
          <p:nvPr/>
        </p:nvSpPr>
        <p:spPr>
          <a:xfrm>
            <a:off x="2348389" y="2061567"/>
            <a:ext cx="499943" cy="499943"/>
          </a:xfrm>
          <a:prstGeom prst="roundRect">
            <a:avLst>
              <a:gd name="adj" fmla="val 20000"/>
            </a:avLst>
          </a:prstGeom>
          <a:noFill/>
          <a:ln w="7620">
            <a:solidFill>
              <a:srgbClr val="D1B6E1"/>
            </a:solidFill>
            <a:prstDash val="solid"/>
          </a:ln>
        </p:spPr>
      </p:sp>
      <p:sp>
        <p:nvSpPr>
          <p:cNvPr id="6" name="Text 3"/>
          <p:cNvSpPr/>
          <p:nvPr/>
        </p:nvSpPr>
        <p:spPr>
          <a:xfrm>
            <a:off x="2505670" y="2103239"/>
            <a:ext cx="185261"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adonis-web" pitchFamily="34" charset="0"/>
                <a:ea typeface="adonis-web" pitchFamily="34" charset="-122"/>
                <a:cs typeface="adonis-web" pitchFamily="34" charset="-120"/>
              </a:rPr>
              <a:t>1</a:t>
            </a:r>
            <a:endParaRPr lang="en-US" sz="2624" dirty="0"/>
          </a:p>
        </p:txBody>
      </p:sp>
      <p:sp>
        <p:nvSpPr>
          <p:cNvPr id="7" name="Text 4"/>
          <p:cNvSpPr/>
          <p:nvPr/>
        </p:nvSpPr>
        <p:spPr>
          <a:xfrm>
            <a:off x="3070503" y="2137886"/>
            <a:ext cx="2973705" cy="347186"/>
          </a:xfrm>
          <a:prstGeom prst="rect">
            <a:avLst/>
          </a:prstGeom>
          <a:noFill/>
          <a:ln/>
        </p:spPr>
        <p:txBody>
          <a:bodyPr wrap="none" rtlCol="0" anchor="t"/>
          <a:lstStyle/>
          <a:p>
            <a:pPr marL="0" indent="0">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Maximize CPU Utilization</a:t>
            </a:r>
            <a:endParaRPr lang="en-US" sz="2187" dirty="0"/>
          </a:p>
        </p:txBody>
      </p:sp>
      <p:sp>
        <p:nvSpPr>
          <p:cNvPr id="8" name="Text 5"/>
          <p:cNvSpPr/>
          <p:nvPr/>
        </p:nvSpPr>
        <p:spPr>
          <a:xfrm>
            <a:off x="3070503" y="2618303"/>
            <a:ext cx="4133612" cy="1777008"/>
          </a:xfrm>
          <a:prstGeom prst="rect">
            <a:avLst/>
          </a:prstGeom>
          <a:noFill/>
          <a:ln/>
        </p:spPr>
        <p:txBody>
          <a:bodyPr wrap="square" rtlCol="0" anchor="t"/>
          <a:lstStyle/>
          <a:p>
            <a:pPr marL="0" indent="0" algn="just">
              <a:lnSpc>
                <a:spcPts val="2799"/>
              </a:lnSpc>
              <a:buNone/>
            </a:pPr>
            <a:r>
              <a:rPr lang="en-US" sz="1750" kern="0" spc="-35" dirty="0">
                <a:solidFill>
                  <a:srgbClr val="272525"/>
                </a:solidFill>
                <a:latin typeface="Times New Roman" panose="02020603050405020304" pitchFamily="18" charset="0"/>
                <a:ea typeface="Source Sans Pro" pitchFamily="34" charset="-122"/>
                <a:cs typeface="Times New Roman" panose="02020603050405020304" pitchFamily="18" charset="0"/>
              </a:rPr>
              <a:t>Thread scheduling seeks to minimize idle CPU cycles and ensure that computational resources are effectively utilized, maximizing system throughput and preventing potential bottlenecks.</a:t>
            </a:r>
            <a:endParaRPr lang="en-US" sz="1750" dirty="0">
              <a:latin typeface="Times New Roman" panose="02020603050405020304" pitchFamily="18" charset="0"/>
              <a:cs typeface="Times New Roman" panose="02020603050405020304" pitchFamily="18" charset="0"/>
            </a:endParaRPr>
          </a:p>
        </p:txBody>
      </p:sp>
      <p:sp>
        <p:nvSpPr>
          <p:cNvPr id="9" name="Shape 6"/>
          <p:cNvSpPr/>
          <p:nvPr/>
        </p:nvSpPr>
        <p:spPr>
          <a:xfrm>
            <a:off x="7426285" y="2061567"/>
            <a:ext cx="499943" cy="499943"/>
          </a:xfrm>
          <a:prstGeom prst="roundRect">
            <a:avLst>
              <a:gd name="adj" fmla="val 20000"/>
            </a:avLst>
          </a:prstGeom>
          <a:noFill/>
          <a:ln w="7620">
            <a:solidFill>
              <a:srgbClr val="D1B6E1"/>
            </a:solidFill>
            <a:prstDash val="solid"/>
          </a:ln>
        </p:spPr>
      </p:sp>
      <p:sp>
        <p:nvSpPr>
          <p:cNvPr id="10" name="Text 7"/>
          <p:cNvSpPr/>
          <p:nvPr/>
        </p:nvSpPr>
        <p:spPr>
          <a:xfrm>
            <a:off x="7583567" y="2103239"/>
            <a:ext cx="185261"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adonis-web" pitchFamily="34" charset="0"/>
                <a:ea typeface="adonis-web" pitchFamily="34" charset="-122"/>
                <a:cs typeface="adonis-web" pitchFamily="34" charset="-120"/>
              </a:rPr>
              <a:t>2</a:t>
            </a:r>
            <a:endParaRPr lang="en-US" sz="2624" dirty="0"/>
          </a:p>
        </p:txBody>
      </p:sp>
      <p:sp>
        <p:nvSpPr>
          <p:cNvPr id="11" name="Text 8"/>
          <p:cNvSpPr/>
          <p:nvPr/>
        </p:nvSpPr>
        <p:spPr>
          <a:xfrm>
            <a:off x="8148399" y="2137886"/>
            <a:ext cx="2777490" cy="347186"/>
          </a:xfrm>
          <a:prstGeom prst="rect">
            <a:avLst/>
          </a:prstGeom>
          <a:noFill/>
          <a:ln/>
        </p:spPr>
        <p:txBody>
          <a:bodyPr wrap="none" rtlCol="0" anchor="t"/>
          <a:lstStyle/>
          <a:p>
            <a:pPr marL="0" indent="0">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Foster Fairness</a:t>
            </a:r>
            <a:endParaRPr lang="en-US" sz="2187" dirty="0"/>
          </a:p>
        </p:txBody>
      </p:sp>
      <p:sp>
        <p:nvSpPr>
          <p:cNvPr id="12" name="Text 9"/>
          <p:cNvSpPr/>
          <p:nvPr/>
        </p:nvSpPr>
        <p:spPr>
          <a:xfrm>
            <a:off x="8148399" y="2618303"/>
            <a:ext cx="4133612" cy="1421606"/>
          </a:xfrm>
          <a:prstGeom prst="rect">
            <a:avLst/>
          </a:prstGeom>
          <a:noFill/>
          <a:ln/>
        </p:spPr>
        <p:txBody>
          <a:bodyPr wrap="square" rtlCol="0" anchor="t"/>
          <a:lstStyle/>
          <a:p>
            <a:pPr marL="0" indent="0" algn="just">
              <a:lnSpc>
                <a:spcPts val="2799"/>
              </a:lnSpc>
              <a:buNone/>
            </a:pPr>
            <a:r>
              <a:rPr lang="en-US" sz="1750" kern="0" spc="-35" dirty="0">
                <a:solidFill>
                  <a:srgbClr val="272525"/>
                </a:solidFill>
                <a:latin typeface="Times New Roman" panose="02020603050405020304" pitchFamily="18" charset="0"/>
                <a:ea typeface="Source Sans Pro" pitchFamily="34" charset="-122"/>
                <a:cs typeface="Times New Roman" panose="02020603050405020304" pitchFamily="18" charset="0"/>
              </a:rPr>
              <a:t>The scheduler aims to prevent any single thread from monopolizing system resources at the expense of others, promoting equitable access and preventing starvation</a:t>
            </a:r>
            <a:r>
              <a:rPr lang="en-US" sz="1750" kern="0" spc="-35" dirty="0">
                <a:solidFill>
                  <a:srgbClr val="272525"/>
                </a:solidFill>
                <a:latin typeface="Source Sans Pro" pitchFamily="34" charset="0"/>
                <a:ea typeface="Source Sans Pro" pitchFamily="34" charset="-122"/>
                <a:cs typeface="Source Sans Pro" pitchFamily="34" charset="-120"/>
              </a:rPr>
              <a:t>.</a:t>
            </a:r>
            <a:endParaRPr lang="en-US" sz="1750" dirty="0"/>
          </a:p>
        </p:txBody>
      </p:sp>
      <p:sp>
        <p:nvSpPr>
          <p:cNvPr id="13" name="Shape 10"/>
          <p:cNvSpPr/>
          <p:nvPr/>
        </p:nvSpPr>
        <p:spPr>
          <a:xfrm>
            <a:off x="2348389" y="4791075"/>
            <a:ext cx="499943" cy="499943"/>
          </a:xfrm>
          <a:prstGeom prst="roundRect">
            <a:avLst>
              <a:gd name="adj" fmla="val 20000"/>
            </a:avLst>
          </a:prstGeom>
          <a:noFill/>
          <a:ln w="7620">
            <a:solidFill>
              <a:srgbClr val="D1B6E1"/>
            </a:solidFill>
            <a:prstDash val="solid"/>
          </a:ln>
        </p:spPr>
      </p:sp>
      <p:sp>
        <p:nvSpPr>
          <p:cNvPr id="14" name="Text 11"/>
          <p:cNvSpPr/>
          <p:nvPr/>
        </p:nvSpPr>
        <p:spPr>
          <a:xfrm>
            <a:off x="2505670" y="4832747"/>
            <a:ext cx="185261"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adonis-web" pitchFamily="34" charset="0"/>
                <a:ea typeface="adonis-web" pitchFamily="34" charset="-122"/>
                <a:cs typeface="adonis-web" pitchFamily="34" charset="-120"/>
              </a:rPr>
              <a:t>3</a:t>
            </a:r>
            <a:endParaRPr lang="en-US" sz="2624" dirty="0"/>
          </a:p>
        </p:txBody>
      </p:sp>
      <p:sp>
        <p:nvSpPr>
          <p:cNvPr id="15" name="Text 12"/>
          <p:cNvSpPr/>
          <p:nvPr/>
        </p:nvSpPr>
        <p:spPr>
          <a:xfrm>
            <a:off x="3070503" y="4867394"/>
            <a:ext cx="2994541" cy="347186"/>
          </a:xfrm>
          <a:prstGeom prst="rect">
            <a:avLst/>
          </a:prstGeom>
          <a:noFill/>
          <a:ln/>
        </p:spPr>
        <p:txBody>
          <a:bodyPr wrap="none" rtlCol="0" anchor="t"/>
          <a:lstStyle/>
          <a:p>
            <a:pPr marL="0" indent="0">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Prioritize Responsiveness</a:t>
            </a:r>
            <a:endParaRPr lang="en-US" sz="2187" dirty="0"/>
          </a:p>
        </p:txBody>
      </p:sp>
      <p:sp>
        <p:nvSpPr>
          <p:cNvPr id="16" name="Text 13"/>
          <p:cNvSpPr/>
          <p:nvPr/>
        </p:nvSpPr>
        <p:spPr>
          <a:xfrm>
            <a:off x="3070503" y="5347811"/>
            <a:ext cx="4133612" cy="1777008"/>
          </a:xfrm>
          <a:prstGeom prst="rect">
            <a:avLst/>
          </a:prstGeom>
          <a:noFill/>
          <a:ln/>
        </p:spPr>
        <p:txBody>
          <a:bodyPr wrap="square" rtlCol="0" anchor="t"/>
          <a:lstStyle/>
          <a:p>
            <a:pPr marL="0" indent="0" algn="just">
              <a:lnSpc>
                <a:spcPts val="2799"/>
              </a:lnSpc>
              <a:buNone/>
            </a:pPr>
            <a:r>
              <a:rPr lang="en-US" sz="1750" kern="0" spc="-35" dirty="0">
                <a:solidFill>
                  <a:srgbClr val="272525"/>
                </a:solidFill>
                <a:latin typeface="Times New Roman" panose="02020603050405020304" pitchFamily="18" charset="0"/>
                <a:ea typeface="Source Sans Pro" pitchFamily="34" charset="-122"/>
                <a:cs typeface="Times New Roman" panose="02020603050405020304" pitchFamily="18" charset="0"/>
              </a:rPr>
              <a:t>In real-time and interactive computing environments, thread scheduling prioritizes promptly servicing time-sensitive tasks and user interactions to maintain system agility and user satisfaction.</a:t>
            </a:r>
            <a:endParaRPr lang="en-US" sz="1750" dirty="0">
              <a:latin typeface="Times New Roman" panose="02020603050405020304" pitchFamily="18" charset="0"/>
              <a:cs typeface="Times New Roman" panose="02020603050405020304" pitchFamily="18" charset="0"/>
            </a:endParaRPr>
          </a:p>
        </p:txBody>
      </p:sp>
      <p:sp>
        <p:nvSpPr>
          <p:cNvPr id="17" name="Shape 14"/>
          <p:cNvSpPr/>
          <p:nvPr/>
        </p:nvSpPr>
        <p:spPr>
          <a:xfrm>
            <a:off x="7426285" y="4791075"/>
            <a:ext cx="499943" cy="499943"/>
          </a:xfrm>
          <a:prstGeom prst="roundRect">
            <a:avLst>
              <a:gd name="adj" fmla="val 20000"/>
            </a:avLst>
          </a:prstGeom>
          <a:noFill/>
          <a:ln w="7620">
            <a:solidFill>
              <a:srgbClr val="D1B6E1"/>
            </a:solidFill>
            <a:prstDash val="solid"/>
          </a:ln>
        </p:spPr>
      </p:sp>
      <p:sp>
        <p:nvSpPr>
          <p:cNvPr id="18" name="Text 15"/>
          <p:cNvSpPr/>
          <p:nvPr/>
        </p:nvSpPr>
        <p:spPr>
          <a:xfrm>
            <a:off x="7583567" y="4832747"/>
            <a:ext cx="185261"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adonis-web" pitchFamily="34" charset="0"/>
                <a:ea typeface="adonis-web" pitchFamily="34" charset="-122"/>
                <a:cs typeface="adonis-web" pitchFamily="34" charset="-120"/>
              </a:rPr>
              <a:t>4</a:t>
            </a:r>
            <a:endParaRPr lang="en-US" sz="2624" dirty="0"/>
          </a:p>
        </p:txBody>
      </p:sp>
      <p:sp>
        <p:nvSpPr>
          <p:cNvPr id="19" name="Text 16"/>
          <p:cNvSpPr/>
          <p:nvPr/>
        </p:nvSpPr>
        <p:spPr>
          <a:xfrm>
            <a:off x="8148399" y="4867394"/>
            <a:ext cx="2777490" cy="347186"/>
          </a:xfrm>
          <a:prstGeom prst="rect">
            <a:avLst/>
          </a:prstGeom>
          <a:noFill/>
          <a:ln/>
        </p:spPr>
        <p:txBody>
          <a:bodyPr wrap="none" rtlCol="0" anchor="t"/>
          <a:lstStyle/>
          <a:p>
            <a:pPr marL="0" indent="0">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Manage Trade-offs</a:t>
            </a:r>
            <a:endParaRPr lang="en-US" sz="2187" dirty="0"/>
          </a:p>
        </p:txBody>
      </p:sp>
      <p:sp>
        <p:nvSpPr>
          <p:cNvPr id="20" name="Text 17"/>
          <p:cNvSpPr/>
          <p:nvPr/>
        </p:nvSpPr>
        <p:spPr>
          <a:xfrm>
            <a:off x="8148399" y="5347811"/>
            <a:ext cx="4133612" cy="2132409"/>
          </a:xfrm>
          <a:prstGeom prst="rect">
            <a:avLst/>
          </a:prstGeom>
          <a:noFill/>
          <a:ln/>
        </p:spPr>
        <p:txBody>
          <a:bodyPr wrap="square" rtlCol="0" anchor="t"/>
          <a:lstStyle/>
          <a:p>
            <a:pPr marL="0" indent="0" algn="just">
              <a:lnSpc>
                <a:spcPts val="2799"/>
              </a:lnSpc>
              <a:buNone/>
            </a:pPr>
            <a:r>
              <a:rPr lang="en-US" sz="1750" kern="0" spc="-35" dirty="0">
                <a:solidFill>
                  <a:srgbClr val="272525"/>
                </a:solidFill>
                <a:latin typeface="Times New Roman" panose="02020603050405020304" pitchFamily="18" charset="0"/>
                <a:ea typeface="Source Sans Pro" pitchFamily="34" charset="-122"/>
                <a:cs typeface="Times New Roman" panose="02020603050405020304" pitchFamily="18" charset="0"/>
              </a:rPr>
              <a:t>Achieving optimal performance requires navigating complex trade-offs between fairness, responsiveness, and system throughput, particularly in scenarios with heterogeneous workloads or resource constraints.</a:t>
            </a:r>
            <a:endParaRPr lang="en-US" sz="175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348389" y="2039064"/>
            <a:ext cx="5554980" cy="694373"/>
          </a:xfrm>
          <a:prstGeom prst="rect">
            <a:avLst/>
          </a:prstGeom>
          <a:noFill/>
          <a:ln/>
        </p:spPr>
        <p:txBody>
          <a:bodyPr wrap="none" rtlCol="0" anchor="t"/>
          <a:lstStyle/>
          <a:p>
            <a:pPr marL="0" indent="0">
              <a:lnSpc>
                <a:spcPts val="5468"/>
              </a:lnSpc>
              <a:buNone/>
            </a:pPr>
            <a:r>
              <a:rPr lang="en-US" sz="4374" b="1" kern="0" spc="-35" dirty="0">
                <a:latin typeface="Times New Roman" panose="02020603050405020304" pitchFamily="18" charset="0"/>
                <a:ea typeface="adonis-web" pitchFamily="34" charset="-122"/>
                <a:cs typeface="Times New Roman" panose="02020603050405020304" pitchFamily="18" charset="0"/>
              </a:rPr>
              <a:t>Scheduling Strategies</a:t>
            </a:r>
            <a:endParaRPr lang="en-US" sz="4374" dirty="0">
              <a:latin typeface="Times New Roman" panose="02020603050405020304" pitchFamily="18" charset="0"/>
              <a:cs typeface="Times New Roman" panose="02020603050405020304" pitchFamily="18" charset="0"/>
            </a:endParaRPr>
          </a:p>
        </p:txBody>
      </p:sp>
      <p:sp>
        <p:nvSpPr>
          <p:cNvPr id="5" name="Text 2"/>
          <p:cNvSpPr/>
          <p:nvPr/>
        </p:nvSpPr>
        <p:spPr>
          <a:xfrm>
            <a:off x="2348389" y="3288863"/>
            <a:ext cx="2777490" cy="347186"/>
          </a:xfrm>
          <a:prstGeom prst="rect">
            <a:avLst/>
          </a:prstGeom>
          <a:noFill/>
          <a:ln/>
        </p:spPr>
        <p:txBody>
          <a:bodyPr wrap="none" rtlCol="0" anchor="t"/>
          <a:lstStyle/>
          <a:p>
            <a:pPr marL="0" indent="0">
              <a:lnSpc>
                <a:spcPts val="2734"/>
              </a:lnSpc>
              <a:buNone/>
            </a:pPr>
            <a:r>
              <a:rPr lang="en-US" sz="2187" b="1" kern="0" spc="-35" dirty="0">
                <a:latin typeface="Times New Roman" panose="02020603050405020304" pitchFamily="18" charset="0"/>
                <a:ea typeface="adonis-web" pitchFamily="34" charset="-122"/>
                <a:cs typeface="Times New Roman" panose="02020603050405020304" pitchFamily="18" charset="0"/>
              </a:rPr>
              <a:t>Preemptive Scheduling</a:t>
            </a:r>
            <a:endParaRPr lang="en-US" sz="2187" dirty="0">
              <a:latin typeface="Times New Roman" panose="02020603050405020304" pitchFamily="18" charset="0"/>
              <a:cs typeface="Times New Roman" panose="02020603050405020304" pitchFamily="18" charset="0"/>
            </a:endParaRPr>
          </a:p>
        </p:txBody>
      </p:sp>
      <p:sp>
        <p:nvSpPr>
          <p:cNvPr id="6" name="Text 3"/>
          <p:cNvSpPr/>
          <p:nvPr/>
        </p:nvSpPr>
        <p:spPr>
          <a:xfrm>
            <a:off x="2348389" y="3858220"/>
            <a:ext cx="2949416" cy="2132409"/>
          </a:xfrm>
          <a:prstGeom prst="rect">
            <a:avLst/>
          </a:prstGeom>
          <a:noFill/>
          <a:ln/>
        </p:spPr>
        <p:txBody>
          <a:bodyPr wrap="square" rtlCol="0" anchor="t"/>
          <a:lstStyle/>
          <a:p>
            <a:pPr marL="0" indent="0" algn="just">
              <a:lnSpc>
                <a:spcPts val="2799"/>
              </a:lnSpc>
              <a:buNone/>
            </a:pPr>
            <a:r>
              <a:rPr lang="en-US" sz="1750" kern="0" spc="-35" dirty="0">
                <a:solidFill>
                  <a:srgbClr val="272525"/>
                </a:solidFill>
                <a:latin typeface="Times New Roman" panose="02020603050405020304" pitchFamily="18" charset="0"/>
                <a:ea typeface="Source Sans Pro" pitchFamily="34" charset="-122"/>
                <a:cs typeface="Times New Roman" panose="02020603050405020304" pitchFamily="18" charset="0"/>
              </a:rPr>
              <a:t>Allows the scheduler to interrupt and reschedule thread execution based on priority or time quantum, ensuring prompt execution of higher-priority tasks</a:t>
            </a:r>
            <a:r>
              <a:rPr lang="en-US" sz="1750" kern="0" spc="-35" dirty="0">
                <a:solidFill>
                  <a:srgbClr val="272525"/>
                </a:solidFill>
                <a:latin typeface="Source Sans Pro" pitchFamily="34" charset="0"/>
                <a:ea typeface="Source Sans Pro" pitchFamily="34" charset="-122"/>
                <a:cs typeface="Source Sans Pro" pitchFamily="34" charset="-120"/>
              </a:rPr>
              <a:t>.</a:t>
            </a:r>
            <a:endParaRPr lang="en-US" sz="1750" dirty="0"/>
          </a:p>
        </p:txBody>
      </p:sp>
      <p:sp>
        <p:nvSpPr>
          <p:cNvPr id="7" name="Text 4"/>
          <p:cNvSpPr/>
          <p:nvPr/>
        </p:nvSpPr>
        <p:spPr>
          <a:xfrm>
            <a:off x="5847398" y="3288863"/>
            <a:ext cx="2949416" cy="694373"/>
          </a:xfrm>
          <a:prstGeom prst="rect">
            <a:avLst/>
          </a:prstGeom>
          <a:noFill/>
          <a:ln/>
        </p:spPr>
        <p:txBody>
          <a:bodyPr wrap="square" rtlCol="0" anchor="t"/>
          <a:lstStyle/>
          <a:p>
            <a:pPr marL="0" indent="0">
              <a:lnSpc>
                <a:spcPts val="2734"/>
              </a:lnSpc>
              <a:buNone/>
            </a:pPr>
            <a:r>
              <a:rPr lang="en-US" sz="2187" b="1" kern="0" spc="-35" dirty="0">
                <a:latin typeface="Times New Roman" panose="02020603050405020304" pitchFamily="18" charset="0"/>
                <a:ea typeface="adonis-web" pitchFamily="34" charset="-122"/>
                <a:cs typeface="Times New Roman" panose="02020603050405020304" pitchFamily="18" charset="0"/>
              </a:rPr>
              <a:t>Priority-based Scheduling</a:t>
            </a:r>
            <a:endParaRPr lang="en-US" sz="2187" dirty="0">
              <a:latin typeface="Times New Roman" panose="02020603050405020304" pitchFamily="18" charset="0"/>
              <a:cs typeface="Times New Roman" panose="02020603050405020304" pitchFamily="18" charset="0"/>
            </a:endParaRPr>
          </a:p>
        </p:txBody>
      </p:sp>
      <p:sp>
        <p:nvSpPr>
          <p:cNvPr id="8" name="Text 5"/>
          <p:cNvSpPr/>
          <p:nvPr/>
        </p:nvSpPr>
        <p:spPr>
          <a:xfrm>
            <a:off x="5847398" y="4205407"/>
            <a:ext cx="2949416" cy="1421606"/>
          </a:xfrm>
          <a:prstGeom prst="rect">
            <a:avLst/>
          </a:prstGeom>
          <a:noFill/>
          <a:ln/>
        </p:spPr>
        <p:txBody>
          <a:bodyPr wrap="square" rtlCol="0" anchor="t"/>
          <a:lstStyle/>
          <a:p>
            <a:pPr marL="0" indent="0" algn="just">
              <a:lnSpc>
                <a:spcPts val="2799"/>
              </a:lnSpc>
              <a:buNone/>
            </a:pPr>
            <a:r>
              <a:rPr lang="en-US" sz="1750" kern="0" spc="-35" dirty="0">
                <a:solidFill>
                  <a:srgbClr val="272525"/>
                </a:solidFill>
                <a:latin typeface="Times New Roman" panose="02020603050405020304" pitchFamily="18" charset="0"/>
                <a:ea typeface="Source Sans Pro" pitchFamily="34" charset="-122"/>
                <a:cs typeface="Times New Roman" panose="02020603050405020304" pitchFamily="18" charset="0"/>
              </a:rPr>
              <a:t>Assigns priorities to threads or processes, with higher-priority threads being given precedence in CPU allocation</a:t>
            </a:r>
            <a:r>
              <a:rPr lang="en-US" sz="1750" kern="0" spc="-35" dirty="0">
                <a:solidFill>
                  <a:srgbClr val="272525"/>
                </a:solidFill>
                <a:latin typeface="Source Sans Pro" pitchFamily="34" charset="0"/>
                <a:ea typeface="Source Sans Pro" pitchFamily="34" charset="-122"/>
                <a:cs typeface="Source Sans Pro" pitchFamily="34" charset="-120"/>
              </a:rPr>
              <a:t>.</a:t>
            </a:r>
            <a:endParaRPr lang="en-US" sz="1750" dirty="0"/>
          </a:p>
        </p:txBody>
      </p:sp>
      <p:sp>
        <p:nvSpPr>
          <p:cNvPr id="9" name="Text 6"/>
          <p:cNvSpPr/>
          <p:nvPr/>
        </p:nvSpPr>
        <p:spPr>
          <a:xfrm>
            <a:off x="9346406" y="3288863"/>
            <a:ext cx="2858453" cy="347186"/>
          </a:xfrm>
          <a:prstGeom prst="rect">
            <a:avLst/>
          </a:prstGeom>
          <a:noFill/>
          <a:ln/>
        </p:spPr>
        <p:txBody>
          <a:bodyPr wrap="none" rtlCol="0" anchor="t"/>
          <a:lstStyle/>
          <a:p>
            <a:pPr marL="0" indent="0">
              <a:lnSpc>
                <a:spcPts val="2734"/>
              </a:lnSpc>
              <a:buNone/>
            </a:pPr>
            <a:r>
              <a:rPr lang="en-US" sz="2187" b="1" kern="0" spc="-35" dirty="0">
                <a:latin typeface="Times New Roman" panose="02020603050405020304" pitchFamily="18" charset="0"/>
                <a:ea typeface="adonis-web" pitchFamily="34" charset="-122"/>
                <a:cs typeface="Times New Roman" panose="02020603050405020304" pitchFamily="18" charset="0"/>
              </a:rPr>
              <a:t>Round-robin Scheduling</a:t>
            </a:r>
            <a:endParaRPr lang="en-US" sz="2187" dirty="0">
              <a:latin typeface="Times New Roman" panose="02020603050405020304" pitchFamily="18" charset="0"/>
              <a:cs typeface="Times New Roman" panose="02020603050405020304" pitchFamily="18" charset="0"/>
            </a:endParaRPr>
          </a:p>
        </p:txBody>
      </p:sp>
      <p:sp>
        <p:nvSpPr>
          <p:cNvPr id="10" name="Text 7"/>
          <p:cNvSpPr/>
          <p:nvPr/>
        </p:nvSpPr>
        <p:spPr>
          <a:xfrm>
            <a:off x="9346406" y="3858220"/>
            <a:ext cx="2949416" cy="1421606"/>
          </a:xfrm>
          <a:prstGeom prst="rect">
            <a:avLst/>
          </a:prstGeom>
          <a:noFill/>
          <a:ln/>
        </p:spPr>
        <p:txBody>
          <a:bodyPr wrap="square" rtlCol="0" anchor="t"/>
          <a:lstStyle/>
          <a:p>
            <a:pPr marL="0" indent="0" algn="just">
              <a:lnSpc>
                <a:spcPts val="2799"/>
              </a:lnSpc>
              <a:buNone/>
            </a:pPr>
            <a:r>
              <a:rPr lang="en-US" sz="1750" kern="0" spc="-35" dirty="0">
                <a:solidFill>
                  <a:srgbClr val="272525"/>
                </a:solidFill>
                <a:latin typeface="Times New Roman" panose="02020603050405020304" pitchFamily="18" charset="0"/>
                <a:ea typeface="Source Sans Pro" pitchFamily="34" charset="-122"/>
                <a:cs typeface="Times New Roman" panose="02020603050405020304" pitchFamily="18" charset="0"/>
              </a:rPr>
              <a:t>Allocates CPU time to threads in a cyclic manner, promoting fairness and preventing starvation.</a:t>
            </a:r>
            <a:endParaRPr lang="en-US" sz="175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en-US" dirty="0"/>
          </a:p>
        </p:txBody>
      </p:sp>
      <p:pic>
        <p:nvPicPr>
          <p:cNvPr id="4" name="Image 1" descr="preencoded.png"/>
          <p:cNvPicPr>
            <a:picLocks noChangeAspect="1"/>
          </p:cNvPicPr>
          <p:nvPr/>
        </p:nvPicPr>
        <p:blipFill>
          <a:blip r:embed="rId4"/>
          <a:stretch>
            <a:fillRect/>
          </a:stretch>
        </p:blipFill>
        <p:spPr>
          <a:xfrm>
            <a:off x="10972800" y="0"/>
            <a:ext cx="3657600" cy="8229600"/>
          </a:xfrm>
          <a:prstGeom prst="rect">
            <a:avLst/>
          </a:prstGeom>
        </p:spPr>
      </p:pic>
      <p:sp>
        <p:nvSpPr>
          <p:cNvPr id="5" name="Text 1"/>
          <p:cNvSpPr/>
          <p:nvPr/>
        </p:nvSpPr>
        <p:spPr>
          <a:xfrm>
            <a:off x="833199" y="934760"/>
            <a:ext cx="5554980" cy="694373"/>
          </a:xfrm>
          <a:prstGeom prst="rect">
            <a:avLst/>
          </a:prstGeom>
          <a:noFill/>
          <a:ln/>
        </p:spPr>
        <p:txBody>
          <a:bodyPr wrap="none" rtlCol="0" anchor="t"/>
          <a:lstStyle/>
          <a:p>
            <a:pPr marL="0" indent="0">
              <a:lnSpc>
                <a:spcPts val="5468"/>
              </a:lnSpc>
              <a:buNone/>
            </a:pPr>
            <a:r>
              <a:rPr lang="en-US" sz="4374" b="1" kern="0" spc="-35" dirty="0">
                <a:latin typeface="Times New Roman" panose="02020603050405020304" pitchFamily="18" charset="0"/>
                <a:ea typeface="adonis-web" pitchFamily="34" charset="-122"/>
                <a:cs typeface="Times New Roman" panose="02020603050405020304" pitchFamily="18" charset="0"/>
              </a:rPr>
              <a:t>Advanced Techniques</a:t>
            </a:r>
            <a:endParaRPr lang="en-US" sz="4374" dirty="0">
              <a:latin typeface="Times New Roman" panose="02020603050405020304" pitchFamily="18" charset="0"/>
              <a:cs typeface="Times New Roman" panose="02020603050405020304" pitchFamily="18" charset="0"/>
            </a:endParaRPr>
          </a:p>
        </p:txBody>
      </p:sp>
      <p:pic>
        <p:nvPicPr>
          <p:cNvPr id="6" name="Image 2" descr="preencoded.png"/>
          <p:cNvPicPr>
            <a:picLocks noChangeAspect="1"/>
          </p:cNvPicPr>
          <p:nvPr/>
        </p:nvPicPr>
        <p:blipFill>
          <a:blip r:embed="rId5"/>
          <a:stretch>
            <a:fillRect/>
          </a:stretch>
        </p:blipFill>
        <p:spPr>
          <a:xfrm>
            <a:off x="833199" y="1962388"/>
            <a:ext cx="1110972" cy="1777484"/>
          </a:xfrm>
          <a:prstGeom prst="rect">
            <a:avLst/>
          </a:prstGeom>
        </p:spPr>
      </p:pic>
      <p:sp>
        <p:nvSpPr>
          <p:cNvPr id="7" name="Text 2"/>
          <p:cNvSpPr/>
          <p:nvPr/>
        </p:nvSpPr>
        <p:spPr>
          <a:xfrm>
            <a:off x="2277428" y="2184559"/>
            <a:ext cx="3259693" cy="347186"/>
          </a:xfrm>
          <a:prstGeom prst="rect">
            <a:avLst/>
          </a:prstGeom>
          <a:noFill/>
          <a:ln/>
        </p:spPr>
        <p:txBody>
          <a:bodyPr wrap="none" rtlCol="0" anchor="t"/>
          <a:lstStyle/>
          <a:p>
            <a:pPr marL="0" indent="0" algn="just">
              <a:lnSpc>
                <a:spcPts val="2734"/>
              </a:lnSpc>
              <a:buNone/>
            </a:pPr>
            <a:r>
              <a:rPr lang="en-US" sz="2187" b="1" kern="0" spc="-35" dirty="0">
                <a:solidFill>
                  <a:srgbClr val="272525"/>
                </a:solidFill>
                <a:latin typeface="Times New Roman" panose="02020603050405020304" pitchFamily="18" charset="0"/>
                <a:ea typeface="adonis-web" pitchFamily="34" charset="-122"/>
                <a:cs typeface="Times New Roman" panose="02020603050405020304" pitchFamily="18" charset="0"/>
              </a:rPr>
              <a:t>Multilevel Feedback Queues</a:t>
            </a:r>
            <a:endParaRPr lang="en-US" sz="2187" dirty="0">
              <a:latin typeface="Times New Roman" panose="02020603050405020304" pitchFamily="18" charset="0"/>
              <a:cs typeface="Times New Roman" panose="02020603050405020304" pitchFamily="18" charset="0"/>
            </a:endParaRPr>
          </a:p>
        </p:txBody>
      </p:sp>
      <p:sp>
        <p:nvSpPr>
          <p:cNvPr id="8" name="Text 3"/>
          <p:cNvSpPr/>
          <p:nvPr/>
        </p:nvSpPr>
        <p:spPr>
          <a:xfrm>
            <a:off x="2277428" y="2664976"/>
            <a:ext cx="7862173" cy="710803"/>
          </a:xfrm>
          <a:prstGeom prst="rect">
            <a:avLst/>
          </a:prstGeom>
          <a:noFill/>
          <a:ln/>
        </p:spPr>
        <p:txBody>
          <a:bodyPr wrap="square" rtlCol="0" anchor="t"/>
          <a:lstStyle/>
          <a:p>
            <a:pPr marL="0" indent="0" algn="just">
              <a:lnSpc>
                <a:spcPts val="2799"/>
              </a:lnSpc>
              <a:buNone/>
            </a:pPr>
            <a:r>
              <a:rPr lang="en-US" sz="1750" kern="0" spc="-35" dirty="0">
                <a:solidFill>
                  <a:srgbClr val="272525"/>
                </a:solidFill>
                <a:latin typeface="Times New Roman" panose="02020603050405020304" pitchFamily="18" charset="0"/>
                <a:ea typeface="Source Sans Pro" pitchFamily="34" charset="-122"/>
                <a:cs typeface="Times New Roman" panose="02020603050405020304" pitchFamily="18" charset="0"/>
              </a:rPr>
              <a:t>Organizes threads into multiple queues with different priorities and adjusts priorities dynamically based on thread behavior, balancing fairness and responsiveness.</a:t>
            </a:r>
            <a:endParaRPr lang="en-US" sz="1750" dirty="0">
              <a:latin typeface="Times New Roman" panose="02020603050405020304" pitchFamily="18" charset="0"/>
              <a:cs typeface="Times New Roman" panose="02020603050405020304" pitchFamily="18" charset="0"/>
            </a:endParaRPr>
          </a:p>
        </p:txBody>
      </p:sp>
      <p:pic>
        <p:nvPicPr>
          <p:cNvPr id="9" name="Image 3" descr="preencoded.png"/>
          <p:cNvPicPr>
            <a:picLocks noChangeAspect="1"/>
          </p:cNvPicPr>
          <p:nvPr/>
        </p:nvPicPr>
        <p:blipFill>
          <a:blip r:embed="rId6"/>
          <a:stretch>
            <a:fillRect/>
          </a:stretch>
        </p:blipFill>
        <p:spPr>
          <a:xfrm>
            <a:off x="833199" y="3739872"/>
            <a:ext cx="1110972" cy="1777484"/>
          </a:xfrm>
          <a:prstGeom prst="rect">
            <a:avLst/>
          </a:prstGeom>
        </p:spPr>
      </p:pic>
      <p:sp>
        <p:nvSpPr>
          <p:cNvPr id="10" name="Text 4"/>
          <p:cNvSpPr/>
          <p:nvPr/>
        </p:nvSpPr>
        <p:spPr>
          <a:xfrm>
            <a:off x="2277428" y="3962043"/>
            <a:ext cx="2777490" cy="347186"/>
          </a:xfrm>
          <a:prstGeom prst="rect">
            <a:avLst/>
          </a:prstGeom>
          <a:noFill/>
          <a:ln/>
        </p:spPr>
        <p:txBody>
          <a:bodyPr wrap="none" rtlCol="0" anchor="t"/>
          <a:lstStyle/>
          <a:p>
            <a:pPr marL="0" indent="0" algn="l">
              <a:lnSpc>
                <a:spcPts val="2734"/>
              </a:lnSpc>
              <a:buNone/>
            </a:pPr>
            <a:r>
              <a:rPr lang="en-US" sz="2187" b="1" kern="0" spc="-35" dirty="0">
                <a:solidFill>
                  <a:srgbClr val="272525"/>
                </a:solidFill>
                <a:latin typeface="Times New Roman" panose="02020603050405020304" pitchFamily="18" charset="0"/>
                <a:ea typeface="adonis-web" pitchFamily="34" charset="-122"/>
                <a:cs typeface="Times New Roman" panose="02020603050405020304" pitchFamily="18" charset="0"/>
              </a:rPr>
              <a:t>Real-time Scheduling</a:t>
            </a:r>
            <a:endParaRPr lang="en-US" sz="2187" dirty="0">
              <a:latin typeface="Times New Roman" panose="02020603050405020304" pitchFamily="18" charset="0"/>
              <a:cs typeface="Times New Roman" panose="02020603050405020304" pitchFamily="18" charset="0"/>
            </a:endParaRPr>
          </a:p>
        </p:txBody>
      </p:sp>
      <p:sp>
        <p:nvSpPr>
          <p:cNvPr id="11" name="Text 5"/>
          <p:cNvSpPr/>
          <p:nvPr/>
        </p:nvSpPr>
        <p:spPr>
          <a:xfrm>
            <a:off x="2277428" y="4442460"/>
            <a:ext cx="7862173" cy="710803"/>
          </a:xfrm>
          <a:prstGeom prst="rect">
            <a:avLst/>
          </a:prstGeom>
          <a:noFill/>
          <a:ln/>
        </p:spPr>
        <p:txBody>
          <a:bodyPr wrap="square" rtlCol="0" anchor="t"/>
          <a:lstStyle/>
          <a:p>
            <a:pPr marL="0" indent="0" algn="just">
              <a:lnSpc>
                <a:spcPts val="2799"/>
              </a:lnSpc>
              <a:buNone/>
            </a:pPr>
            <a:r>
              <a:rPr lang="en-US" sz="1750" kern="0" spc="-35" dirty="0">
                <a:solidFill>
                  <a:srgbClr val="272525"/>
                </a:solidFill>
                <a:latin typeface="Times New Roman" panose="02020603050405020304" pitchFamily="18" charset="0"/>
                <a:ea typeface="Source Sans Pro" pitchFamily="34" charset="-122"/>
                <a:cs typeface="Times New Roman" panose="02020603050405020304" pitchFamily="18" charset="0"/>
              </a:rPr>
              <a:t>Prioritizes tasks based on deadlines or importance, ensuring timely execution of time-critical tasks.</a:t>
            </a:r>
            <a:endParaRPr lang="en-US" sz="1750" dirty="0">
              <a:latin typeface="Times New Roman" panose="02020603050405020304" pitchFamily="18" charset="0"/>
              <a:cs typeface="Times New Roman" panose="02020603050405020304" pitchFamily="18" charset="0"/>
            </a:endParaRPr>
          </a:p>
        </p:txBody>
      </p:sp>
      <p:pic>
        <p:nvPicPr>
          <p:cNvPr id="12" name="Image 4" descr="preencoded.png"/>
          <p:cNvPicPr>
            <a:picLocks noChangeAspect="1"/>
          </p:cNvPicPr>
          <p:nvPr/>
        </p:nvPicPr>
        <p:blipFill>
          <a:blip r:embed="rId7"/>
          <a:stretch>
            <a:fillRect/>
          </a:stretch>
        </p:blipFill>
        <p:spPr>
          <a:xfrm>
            <a:off x="833199" y="5517356"/>
            <a:ext cx="1110972" cy="1777484"/>
          </a:xfrm>
          <a:prstGeom prst="rect">
            <a:avLst/>
          </a:prstGeom>
        </p:spPr>
      </p:pic>
      <p:sp>
        <p:nvSpPr>
          <p:cNvPr id="13" name="Text 6"/>
          <p:cNvSpPr/>
          <p:nvPr/>
        </p:nvSpPr>
        <p:spPr>
          <a:xfrm>
            <a:off x="2277428" y="5739527"/>
            <a:ext cx="2777490" cy="347186"/>
          </a:xfrm>
          <a:prstGeom prst="rect">
            <a:avLst/>
          </a:prstGeom>
          <a:noFill/>
          <a:ln/>
        </p:spPr>
        <p:txBody>
          <a:bodyPr wrap="none" rtlCol="0" anchor="t"/>
          <a:lstStyle/>
          <a:p>
            <a:pPr marL="0" indent="0" algn="l">
              <a:lnSpc>
                <a:spcPts val="2734"/>
              </a:lnSpc>
              <a:buNone/>
            </a:pPr>
            <a:r>
              <a:rPr lang="en-US" sz="2187" b="1" kern="0" spc="-35" dirty="0">
                <a:solidFill>
                  <a:srgbClr val="272525"/>
                </a:solidFill>
                <a:latin typeface="Times New Roman" panose="02020603050405020304" pitchFamily="18" charset="0"/>
                <a:ea typeface="adonis-web" pitchFamily="34" charset="-122"/>
                <a:cs typeface="Times New Roman" panose="02020603050405020304" pitchFamily="18" charset="0"/>
              </a:rPr>
              <a:t>Adaptive Scheduling</a:t>
            </a:r>
            <a:endParaRPr lang="en-US" sz="2187" dirty="0">
              <a:latin typeface="Times New Roman" panose="02020603050405020304" pitchFamily="18" charset="0"/>
              <a:cs typeface="Times New Roman" panose="02020603050405020304" pitchFamily="18" charset="0"/>
            </a:endParaRPr>
          </a:p>
        </p:txBody>
      </p:sp>
      <p:sp>
        <p:nvSpPr>
          <p:cNvPr id="14" name="Text 7"/>
          <p:cNvSpPr/>
          <p:nvPr/>
        </p:nvSpPr>
        <p:spPr>
          <a:xfrm>
            <a:off x="2277428" y="6219944"/>
            <a:ext cx="7862173" cy="710803"/>
          </a:xfrm>
          <a:prstGeom prst="rect">
            <a:avLst/>
          </a:prstGeom>
          <a:noFill/>
          <a:ln/>
        </p:spPr>
        <p:txBody>
          <a:bodyPr wrap="square" rtlCol="0" anchor="t"/>
          <a:lstStyle/>
          <a:p>
            <a:pPr marL="0" indent="0" algn="just">
              <a:lnSpc>
                <a:spcPts val="2799"/>
              </a:lnSpc>
              <a:buNone/>
            </a:pPr>
            <a:r>
              <a:rPr lang="en-US" sz="1750" kern="0" spc="-35" dirty="0">
                <a:solidFill>
                  <a:srgbClr val="272525"/>
                </a:solidFill>
                <a:latin typeface="Times New Roman" panose="02020603050405020304" pitchFamily="18" charset="0"/>
                <a:ea typeface="Source Sans Pro" pitchFamily="34" charset="-122"/>
                <a:cs typeface="Times New Roman" panose="02020603050405020304" pitchFamily="18" charset="0"/>
              </a:rPr>
              <a:t>Dynamically adjusts scheduling policies and parameters based on system conditions and workload characteristics, optimizing performance in real-time</a:t>
            </a:r>
            <a:r>
              <a:rPr lang="en-US" sz="1750" kern="0" spc="-35" dirty="0">
                <a:solidFill>
                  <a:srgbClr val="272525"/>
                </a:solidFill>
                <a:latin typeface="Source Sans Pro" pitchFamily="34" charset="0"/>
                <a:ea typeface="Source Sans Pro" pitchFamily="34" charset="-122"/>
                <a:cs typeface="Source Sans Pro" pitchFamily="34" charset="-120"/>
              </a:rPr>
              <a:t>.</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0195"/>
          </a:xfrm>
          <a:prstGeom prst="rect">
            <a:avLst/>
          </a:prstGeom>
          <a:solidFill>
            <a:srgbClr val="FFFFFF">
              <a:alpha val="75000"/>
            </a:srgbClr>
          </a:solidFill>
          <a:ln/>
        </p:spPr>
        <p:txBody>
          <a:bodyPr/>
          <a:lstStyle/>
          <a:p>
            <a:endParaRPr lang="en-US" dirty="0"/>
          </a:p>
        </p:txBody>
      </p:sp>
      <p:sp>
        <p:nvSpPr>
          <p:cNvPr id="4" name="Text 1"/>
          <p:cNvSpPr/>
          <p:nvPr/>
        </p:nvSpPr>
        <p:spPr>
          <a:xfrm>
            <a:off x="3428167" y="478155"/>
            <a:ext cx="4347329" cy="543282"/>
          </a:xfrm>
          <a:prstGeom prst="rect">
            <a:avLst/>
          </a:prstGeom>
          <a:noFill/>
          <a:ln/>
        </p:spPr>
        <p:txBody>
          <a:bodyPr wrap="none" rtlCol="0" anchor="t"/>
          <a:lstStyle/>
          <a:p>
            <a:pPr marL="0" indent="0">
              <a:lnSpc>
                <a:spcPts val="4279"/>
              </a:lnSpc>
              <a:buNone/>
            </a:pPr>
            <a:r>
              <a:rPr lang="en-US" sz="3423" b="1" kern="0" spc="-27" dirty="0">
                <a:latin typeface="Times New Roman" panose="02020603050405020304" pitchFamily="18" charset="0"/>
                <a:ea typeface="adonis-web" pitchFamily="34" charset="-122"/>
                <a:cs typeface="Times New Roman" panose="02020603050405020304" pitchFamily="18" charset="0"/>
              </a:rPr>
              <a:t>Methodology</a:t>
            </a:r>
            <a:endParaRPr lang="en-US" sz="3423" dirty="0">
              <a:latin typeface="Times New Roman" panose="02020603050405020304" pitchFamily="18" charset="0"/>
              <a:cs typeface="Times New Roman" panose="02020603050405020304" pitchFamily="18" charset="0"/>
            </a:endParaRPr>
          </a:p>
        </p:txBody>
      </p:sp>
      <p:sp>
        <p:nvSpPr>
          <p:cNvPr id="5" name="Shape 2"/>
          <p:cNvSpPr/>
          <p:nvPr/>
        </p:nvSpPr>
        <p:spPr>
          <a:xfrm>
            <a:off x="7297817" y="1369219"/>
            <a:ext cx="34766" cy="6382822"/>
          </a:xfrm>
          <a:prstGeom prst="roundRect">
            <a:avLst>
              <a:gd name="adj" fmla="val 225084"/>
            </a:avLst>
          </a:prstGeom>
          <a:solidFill>
            <a:srgbClr val="D1B6E1"/>
          </a:solidFill>
          <a:ln/>
        </p:spPr>
      </p:sp>
      <p:sp>
        <p:nvSpPr>
          <p:cNvPr id="6" name="Shape 3"/>
          <p:cNvSpPr/>
          <p:nvPr/>
        </p:nvSpPr>
        <p:spPr>
          <a:xfrm>
            <a:off x="6511052" y="1683306"/>
            <a:ext cx="608528" cy="34766"/>
          </a:xfrm>
          <a:prstGeom prst="roundRect">
            <a:avLst>
              <a:gd name="adj" fmla="val 225084"/>
            </a:avLst>
          </a:prstGeom>
          <a:solidFill>
            <a:srgbClr val="D1B6E1"/>
          </a:solidFill>
          <a:ln/>
        </p:spPr>
      </p:sp>
      <p:sp>
        <p:nvSpPr>
          <p:cNvPr id="7" name="Shape 4"/>
          <p:cNvSpPr/>
          <p:nvPr/>
        </p:nvSpPr>
        <p:spPr>
          <a:xfrm>
            <a:off x="7119580" y="1505069"/>
            <a:ext cx="391239" cy="391239"/>
          </a:xfrm>
          <a:prstGeom prst="roundRect">
            <a:avLst>
              <a:gd name="adj" fmla="val 20001"/>
            </a:avLst>
          </a:prstGeom>
          <a:noFill/>
          <a:ln w="7620">
            <a:solidFill>
              <a:srgbClr val="D1B6E1"/>
            </a:solidFill>
            <a:prstDash val="solid"/>
          </a:ln>
        </p:spPr>
      </p:sp>
      <p:sp>
        <p:nvSpPr>
          <p:cNvPr id="8" name="Text 5"/>
          <p:cNvSpPr/>
          <p:nvPr/>
        </p:nvSpPr>
        <p:spPr>
          <a:xfrm>
            <a:off x="7242691" y="1537692"/>
            <a:ext cx="144899" cy="325993"/>
          </a:xfrm>
          <a:prstGeom prst="rect">
            <a:avLst/>
          </a:prstGeom>
          <a:noFill/>
          <a:ln/>
        </p:spPr>
        <p:txBody>
          <a:bodyPr wrap="none" rtlCol="0" anchor="t"/>
          <a:lstStyle/>
          <a:p>
            <a:pPr marL="0" indent="0" algn="ctr">
              <a:lnSpc>
                <a:spcPts val="2567"/>
              </a:lnSpc>
              <a:buNone/>
            </a:pPr>
            <a:r>
              <a:rPr lang="en-US" sz="2054" b="1" kern="0" spc="-27" dirty="0">
                <a:solidFill>
                  <a:srgbClr val="272525"/>
                </a:solidFill>
                <a:latin typeface="adonis-web" pitchFamily="34" charset="0"/>
                <a:ea typeface="adonis-web" pitchFamily="34" charset="-122"/>
                <a:cs typeface="adonis-web" pitchFamily="34" charset="-120"/>
              </a:rPr>
              <a:t>1</a:t>
            </a:r>
            <a:endParaRPr lang="en-US" sz="2054" dirty="0"/>
          </a:p>
        </p:txBody>
      </p:sp>
      <p:sp>
        <p:nvSpPr>
          <p:cNvPr id="9" name="Text 6"/>
          <p:cNvSpPr/>
          <p:nvPr/>
        </p:nvSpPr>
        <p:spPr>
          <a:xfrm>
            <a:off x="4185285" y="1543050"/>
            <a:ext cx="2173605" cy="271701"/>
          </a:xfrm>
          <a:prstGeom prst="rect">
            <a:avLst/>
          </a:prstGeom>
          <a:noFill/>
          <a:ln/>
        </p:spPr>
        <p:txBody>
          <a:bodyPr wrap="none" rtlCol="0" anchor="t"/>
          <a:lstStyle/>
          <a:p>
            <a:pPr marL="0" indent="0" algn="r">
              <a:lnSpc>
                <a:spcPts val="2139"/>
              </a:lnSpc>
              <a:buNone/>
            </a:pPr>
            <a:r>
              <a:rPr lang="en-US" sz="1712" b="1" kern="0" spc="-27" dirty="0">
                <a:solidFill>
                  <a:srgbClr val="272525"/>
                </a:solidFill>
                <a:latin typeface="adonis-web" pitchFamily="34" charset="0"/>
                <a:ea typeface="adonis-web" pitchFamily="34" charset="-122"/>
                <a:cs typeface="adonis-web" pitchFamily="34" charset="-120"/>
              </a:rPr>
              <a:t>Literature Review</a:t>
            </a:r>
            <a:endParaRPr lang="en-US" sz="1712" dirty="0"/>
          </a:p>
        </p:txBody>
      </p:sp>
      <p:sp>
        <p:nvSpPr>
          <p:cNvPr id="10" name="Text 7"/>
          <p:cNvSpPr/>
          <p:nvPr/>
        </p:nvSpPr>
        <p:spPr>
          <a:xfrm>
            <a:off x="3428167" y="1919049"/>
            <a:ext cx="2930723" cy="1391245"/>
          </a:xfrm>
          <a:prstGeom prst="rect">
            <a:avLst/>
          </a:prstGeom>
          <a:noFill/>
          <a:ln/>
        </p:spPr>
        <p:txBody>
          <a:bodyPr wrap="square" rtlCol="0" anchor="t"/>
          <a:lstStyle/>
          <a:p>
            <a:pPr marL="0" indent="0" algn="just">
              <a:lnSpc>
                <a:spcPts val="2191"/>
              </a:lnSpc>
              <a:buNone/>
            </a:pPr>
            <a:r>
              <a:rPr lang="en-US" sz="1369" kern="0" spc="-27" dirty="0">
                <a:solidFill>
                  <a:srgbClr val="272525"/>
                </a:solidFill>
                <a:latin typeface="Times New Roman" panose="02020603050405020304" pitchFamily="18" charset="0"/>
                <a:ea typeface="Source Sans Pro" pitchFamily="34" charset="-122"/>
                <a:cs typeface="Times New Roman" panose="02020603050405020304" pitchFamily="18" charset="0"/>
              </a:rPr>
              <a:t>Conduct a comprehensive review of academic literature, research papers, and textbooks on operating systems and thread scheduling to establish a solid theoretical foundation.</a:t>
            </a:r>
            <a:endParaRPr lang="en-US" sz="1369" dirty="0">
              <a:latin typeface="Times New Roman" panose="02020603050405020304" pitchFamily="18" charset="0"/>
              <a:cs typeface="Times New Roman" panose="02020603050405020304" pitchFamily="18" charset="0"/>
            </a:endParaRPr>
          </a:p>
        </p:txBody>
      </p:sp>
      <p:sp>
        <p:nvSpPr>
          <p:cNvPr id="11" name="Shape 8"/>
          <p:cNvSpPr/>
          <p:nvPr/>
        </p:nvSpPr>
        <p:spPr>
          <a:xfrm>
            <a:off x="7510820" y="2552700"/>
            <a:ext cx="608528" cy="34766"/>
          </a:xfrm>
          <a:prstGeom prst="roundRect">
            <a:avLst>
              <a:gd name="adj" fmla="val 225084"/>
            </a:avLst>
          </a:prstGeom>
          <a:solidFill>
            <a:srgbClr val="D1B6E1"/>
          </a:solidFill>
          <a:ln/>
        </p:spPr>
      </p:sp>
      <p:sp>
        <p:nvSpPr>
          <p:cNvPr id="12" name="Shape 9"/>
          <p:cNvSpPr/>
          <p:nvPr/>
        </p:nvSpPr>
        <p:spPr>
          <a:xfrm>
            <a:off x="7119580" y="2374463"/>
            <a:ext cx="391239" cy="391239"/>
          </a:xfrm>
          <a:prstGeom prst="roundRect">
            <a:avLst>
              <a:gd name="adj" fmla="val 20001"/>
            </a:avLst>
          </a:prstGeom>
          <a:noFill/>
          <a:ln w="7620">
            <a:solidFill>
              <a:srgbClr val="D1B6E1"/>
            </a:solidFill>
            <a:prstDash val="solid"/>
          </a:ln>
        </p:spPr>
      </p:sp>
      <p:sp>
        <p:nvSpPr>
          <p:cNvPr id="13" name="Text 10"/>
          <p:cNvSpPr/>
          <p:nvPr/>
        </p:nvSpPr>
        <p:spPr>
          <a:xfrm>
            <a:off x="7242691" y="2407087"/>
            <a:ext cx="144899" cy="325993"/>
          </a:xfrm>
          <a:prstGeom prst="rect">
            <a:avLst/>
          </a:prstGeom>
          <a:noFill/>
          <a:ln/>
        </p:spPr>
        <p:txBody>
          <a:bodyPr wrap="none" rtlCol="0" anchor="t"/>
          <a:lstStyle/>
          <a:p>
            <a:pPr marL="0" indent="0" algn="ctr">
              <a:lnSpc>
                <a:spcPts val="2567"/>
              </a:lnSpc>
              <a:buNone/>
            </a:pPr>
            <a:r>
              <a:rPr lang="en-US" sz="2054" b="1" kern="0" spc="-27" dirty="0">
                <a:solidFill>
                  <a:srgbClr val="272525"/>
                </a:solidFill>
                <a:latin typeface="adonis-web" pitchFamily="34" charset="0"/>
                <a:ea typeface="adonis-web" pitchFamily="34" charset="-122"/>
                <a:cs typeface="adonis-web" pitchFamily="34" charset="-120"/>
              </a:rPr>
              <a:t>2</a:t>
            </a:r>
            <a:endParaRPr lang="en-US" sz="2054" dirty="0"/>
          </a:p>
        </p:txBody>
      </p:sp>
      <p:sp>
        <p:nvSpPr>
          <p:cNvPr id="14" name="Text 11"/>
          <p:cNvSpPr/>
          <p:nvPr/>
        </p:nvSpPr>
        <p:spPr>
          <a:xfrm>
            <a:off x="8271510" y="2412444"/>
            <a:ext cx="2910840" cy="271701"/>
          </a:xfrm>
          <a:prstGeom prst="rect">
            <a:avLst/>
          </a:prstGeom>
          <a:noFill/>
          <a:ln/>
        </p:spPr>
        <p:txBody>
          <a:bodyPr wrap="none" rtlCol="0" anchor="t"/>
          <a:lstStyle/>
          <a:p>
            <a:pPr marL="0" indent="0" algn="l">
              <a:lnSpc>
                <a:spcPts val="2139"/>
              </a:lnSpc>
              <a:buNone/>
            </a:pPr>
            <a:r>
              <a:rPr lang="en-US" sz="1712" b="1" kern="0" spc="-27" dirty="0">
                <a:solidFill>
                  <a:srgbClr val="272525"/>
                </a:solidFill>
                <a:latin typeface="adonis-web" pitchFamily="34" charset="0"/>
                <a:ea typeface="adonis-web" pitchFamily="34" charset="-122"/>
                <a:cs typeface="adonis-web" pitchFamily="34" charset="-120"/>
              </a:rPr>
              <a:t>Experimentation and Simulation</a:t>
            </a:r>
            <a:endParaRPr lang="en-US" sz="1712" dirty="0"/>
          </a:p>
        </p:txBody>
      </p:sp>
      <p:sp>
        <p:nvSpPr>
          <p:cNvPr id="15" name="Text 12"/>
          <p:cNvSpPr/>
          <p:nvPr/>
        </p:nvSpPr>
        <p:spPr>
          <a:xfrm>
            <a:off x="8271510" y="2788444"/>
            <a:ext cx="2930723" cy="1669494"/>
          </a:xfrm>
          <a:prstGeom prst="rect">
            <a:avLst/>
          </a:prstGeom>
          <a:noFill/>
          <a:ln/>
        </p:spPr>
        <p:txBody>
          <a:bodyPr wrap="square" rtlCol="0" anchor="t"/>
          <a:lstStyle/>
          <a:p>
            <a:pPr marL="0" indent="0" algn="just">
              <a:lnSpc>
                <a:spcPts val="2191"/>
              </a:lnSpc>
              <a:buNone/>
            </a:pPr>
            <a:r>
              <a:rPr lang="en-US" sz="1369" kern="0" spc="-27" dirty="0">
                <a:solidFill>
                  <a:srgbClr val="272525"/>
                </a:solidFill>
                <a:latin typeface="Times New Roman" panose="02020603050405020304" pitchFamily="18" charset="0"/>
                <a:ea typeface="Source Sans Pro" pitchFamily="34" charset="-122"/>
                <a:cs typeface="Times New Roman" panose="02020603050405020304" pitchFamily="18" charset="0"/>
              </a:rPr>
              <a:t>Utilize operating system simulation tools or develop simulations to experiment with different scheduling algorithms and parameters, gaining hands-on experience and understanding their impact on system performance.</a:t>
            </a:r>
            <a:endParaRPr lang="en-US" sz="1369" dirty="0">
              <a:latin typeface="Times New Roman" panose="02020603050405020304" pitchFamily="18" charset="0"/>
              <a:cs typeface="Times New Roman" panose="02020603050405020304" pitchFamily="18" charset="0"/>
            </a:endParaRPr>
          </a:p>
        </p:txBody>
      </p:sp>
      <p:sp>
        <p:nvSpPr>
          <p:cNvPr id="16" name="Shape 13"/>
          <p:cNvSpPr/>
          <p:nvPr/>
        </p:nvSpPr>
        <p:spPr>
          <a:xfrm>
            <a:off x="6511052" y="3972044"/>
            <a:ext cx="608528" cy="34766"/>
          </a:xfrm>
          <a:prstGeom prst="roundRect">
            <a:avLst>
              <a:gd name="adj" fmla="val 225084"/>
            </a:avLst>
          </a:prstGeom>
          <a:solidFill>
            <a:srgbClr val="D1B6E1"/>
          </a:solidFill>
          <a:ln/>
        </p:spPr>
      </p:sp>
      <p:sp>
        <p:nvSpPr>
          <p:cNvPr id="17" name="Shape 14"/>
          <p:cNvSpPr/>
          <p:nvPr/>
        </p:nvSpPr>
        <p:spPr>
          <a:xfrm>
            <a:off x="7119580" y="3793808"/>
            <a:ext cx="391239" cy="391239"/>
          </a:xfrm>
          <a:prstGeom prst="roundRect">
            <a:avLst>
              <a:gd name="adj" fmla="val 20001"/>
            </a:avLst>
          </a:prstGeom>
          <a:noFill/>
          <a:ln w="7620">
            <a:solidFill>
              <a:srgbClr val="D1B6E1"/>
            </a:solidFill>
            <a:prstDash val="solid"/>
          </a:ln>
        </p:spPr>
      </p:sp>
      <p:sp>
        <p:nvSpPr>
          <p:cNvPr id="18" name="Text 15"/>
          <p:cNvSpPr/>
          <p:nvPr/>
        </p:nvSpPr>
        <p:spPr>
          <a:xfrm>
            <a:off x="7242691" y="3826431"/>
            <a:ext cx="144899" cy="325993"/>
          </a:xfrm>
          <a:prstGeom prst="rect">
            <a:avLst/>
          </a:prstGeom>
          <a:noFill/>
          <a:ln/>
        </p:spPr>
        <p:txBody>
          <a:bodyPr wrap="none" rtlCol="0" anchor="t"/>
          <a:lstStyle/>
          <a:p>
            <a:pPr marL="0" indent="0" algn="ctr">
              <a:lnSpc>
                <a:spcPts val="2567"/>
              </a:lnSpc>
              <a:buNone/>
            </a:pPr>
            <a:r>
              <a:rPr lang="en-US" sz="2054" b="1" kern="0" spc="-27" dirty="0">
                <a:solidFill>
                  <a:srgbClr val="272525"/>
                </a:solidFill>
                <a:latin typeface="adonis-web" pitchFamily="34" charset="0"/>
                <a:ea typeface="adonis-web" pitchFamily="34" charset="-122"/>
                <a:cs typeface="adonis-web" pitchFamily="34" charset="-120"/>
              </a:rPr>
              <a:t>3</a:t>
            </a:r>
            <a:endParaRPr lang="en-US" sz="2054" dirty="0"/>
          </a:p>
        </p:txBody>
      </p:sp>
      <p:sp>
        <p:nvSpPr>
          <p:cNvPr id="19" name="Text 16"/>
          <p:cNvSpPr/>
          <p:nvPr/>
        </p:nvSpPr>
        <p:spPr>
          <a:xfrm>
            <a:off x="4185285" y="3831788"/>
            <a:ext cx="2173605" cy="271701"/>
          </a:xfrm>
          <a:prstGeom prst="rect">
            <a:avLst/>
          </a:prstGeom>
          <a:noFill/>
          <a:ln/>
        </p:spPr>
        <p:txBody>
          <a:bodyPr wrap="none" rtlCol="0" anchor="t"/>
          <a:lstStyle/>
          <a:p>
            <a:pPr marL="0" indent="0" algn="r">
              <a:lnSpc>
                <a:spcPts val="2139"/>
              </a:lnSpc>
              <a:buNone/>
            </a:pPr>
            <a:r>
              <a:rPr lang="en-US" sz="1712" b="1" kern="0" spc="-27" dirty="0">
                <a:solidFill>
                  <a:srgbClr val="272525"/>
                </a:solidFill>
                <a:latin typeface="adonis-web" pitchFamily="34" charset="0"/>
                <a:ea typeface="adonis-web" pitchFamily="34" charset="-122"/>
                <a:cs typeface="adonis-web" pitchFamily="34" charset="-120"/>
              </a:rPr>
              <a:t>Performance Analysis</a:t>
            </a:r>
            <a:endParaRPr lang="en-US" sz="1712" dirty="0"/>
          </a:p>
        </p:txBody>
      </p:sp>
      <p:sp>
        <p:nvSpPr>
          <p:cNvPr id="20" name="Text 17"/>
          <p:cNvSpPr/>
          <p:nvPr/>
        </p:nvSpPr>
        <p:spPr>
          <a:xfrm>
            <a:off x="3428167" y="4207788"/>
            <a:ext cx="2930723" cy="1947743"/>
          </a:xfrm>
          <a:prstGeom prst="rect">
            <a:avLst/>
          </a:prstGeom>
          <a:noFill/>
          <a:ln/>
        </p:spPr>
        <p:txBody>
          <a:bodyPr wrap="square" rtlCol="0" anchor="t"/>
          <a:lstStyle/>
          <a:p>
            <a:pPr marL="0" indent="0" algn="just">
              <a:lnSpc>
                <a:spcPts val="2191"/>
              </a:lnSpc>
              <a:buNone/>
            </a:pPr>
            <a:r>
              <a:rPr lang="en-US" sz="1369" kern="0" spc="-27" dirty="0">
                <a:solidFill>
                  <a:srgbClr val="272525"/>
                </a:solidFill>
                <a:latin typeface="Times New Roman" panose="02020603050405020304" pitchFamily="18" charset="0"/>
                <a:ea typeface="Source Sans Pro" pitchFamily="34" charset="-122"/>
                <a:cs typeface="Times New Roman" panose="02020603050405020304" pitchFamily="18" charset="0"/>
              </a:rPr>
              <a:t>Conduct performance analysis and benchmarking to evaluate the effectiveness of various scheduling algorithms under different workloads and system conditions, measuring metrics such as CPU utilization, response time, throughput, and fairness.</a:t>
            </a:r>
            <a:endParaRPr lang="en-US" sz="1369" dirty="0">
              <a:latin typeface="Times New Roman" panose="02020603050405020304" pitchFamily="18" charset="0"/>
              <a:cs typeface="Times New Roman" panose="02020603050405020304" pitchFamily="18" charset="0"/>
            </a:endParaRPr>
          </a:p>
        </p:txBody>
      </p:sp>
      <p:sp>
        <p:nvSpPr>
          <p:cNvPr id="21" name="Shape 18"/>
          <p:cNvSpPr/>
          <p:nvPr/>
        </p:nvSpPr>
        <p:spPr>
          <a:xfrm>
            <a:off x="7510820" y="5394603"/>
            <a:ext cx="608528" cy="34766"/>
          </a:xfrm>
          <a:prstGeom prst="roundRect">
            <a:avLst>
              <a:gd name="adj" fmla="val 225084"/>
            </a:avLst>
          </a:prstGeom>
          <a:solidFill>
            <a:srgbClr val="D1B6E1"/>
          </a:solidFill>
          <a:ln/>
        </p:spPr>
      </p:sp>
      <p:sp>
        <p:nvSpPr>
          <p:cNvPr id="22" name="Shape 19"/>
          <p:cNvSpPr/>
          <p:nvPr/>
        </p:nvSpPr>
        <p:spPr>
          <a:xfrm>
            <a:off x="7119580" y="5216366"/>
            <a:ext cx="391239" cy="391239"/>
          </a:xfrm>
          <a:prstGeom prst="roundRect">
            <a:avLst>
              <a:gd name="adj" fmla="val 20001"/>
            </a:avLst>
          </a:prstGeom>
          <a:noFill/>
          <a:ln w="7620">
            <a:solidFill>
              <a:srgbClr val="D1B6E1"/>
            </a:solidFill>
            <a:prstDash val="solid"/>
          </a:ln>
        </p:spPr>
      </p:sp>
      <p:sp>
        <p:nvSpPr>
          <p:cNvPr id="23" name="Text 20"/>
          <p:cNvSpPr/>
          <p:nvPr/>
        </p:nvSpPr>
        <p:spPr>
          <a:xfrm>
            <a:off x="7242691" y="5248989"/>
            <a:ext cx="144899" cy="325993"/>
          </a:xfrm>
          <a:prstGeom prst="rect">
            <a:avLst/>
          </a:prstGeom>
          <a:noFill/>
          <a:ln/>
        </p:spPr>
        <p:txBody>
          <a:bodyPr wrap="none" rtlCol="0" anchor="t"/>
          <a:lstStyle/>
          <a:p>
            <a:pPr marL="0" indent="0" algn="ctr">
              <a:lnSpc>
                <a:spcPts val="2567"/>
              </a:lnSpc>
              <a:buNone/>
            </a:pPr>
            <a:r>
              <a:rPr lang="en-US" sz="2054" b="1" kern="0" spc="-27" dirty="0">
                <a:solidFill>
                  <a:srgbClr val="272525"/>
                </a:solidFill>
                <a:latin typeface="adonis-web" pitchFamily="34" charset="0"/>
                <a:ea typeface="adonis-web" pitchFamily="34" charset="-122"/>
                <a:cs typeface="adonis-web" pitchFamily="34" charset="-120"/>
              </a:rPr>
              <a:t>4</a:t>
            </a:r>
            <a:endParaRPr lang="en-US" sz="2054" dirty="0"/>
          </a:p>
        </p:txBody>
      </p:sp>
      <p:sp>
        <p:nvSpPr>
          <p:cNvPr id="24" name="Text 21"/>
          <p:cNvSpPr/>
          <p:nvPr/>
        </p:nvSpPr>
        <p:spPr>
          <a:xfrm>
            <a:off x="8271510" y="5254347"/>
            <a:ext cx="2173605" cy="271701"/>
          </a:xfrm>
          <a:prstGeom prst="rect">
            <a:avLst/>
          </a:prstGeom>
          <a:noFill/>
          <a:ln/>
        </p:spPr>
        <p:txBody>
          <a:bodyPr wrap="none" rtlCol="0" anchor="t"/>
          <a:lstStyle/>
          <a:p>
            <a:pPr marL="0" indent="0" algn="l">
              <a:lnSpc>
                <a:spcPts val="2139"/>
              </a:lnSpc>
              <a:buNone/>
            </a:pPr>
            <a:r>
              <a:rPr lang="en-US" sz="1712" b="1" kern="0" spc="-27" dirty="0">
                <a:solidFill>
                  <a:srgbClr val="272525"/>
                </a:solidFill>
                <a:latin typeface="adonis-web" pitchFamily="34" charset="0"/>
                <a:ea typeface="adonis-web" pitchFamily="34" charset="-122"/>
                <a:cs typeface="adonis-web" pitchFamily="34" charset="-120"/>
              </a:rPr>
              <a:t>Comparative Analysis</a:t>
            </a:r>
            <a:endParaRPr lang="en-US" sz="1712" dirty="0"/>
          </a:p>
        </p:txBody>
      </p:sp>
      <p:sp>
        <p:nvSpPr>
          <p:cNvPr id="25" name="Text 22"/>
          <p:cNvSpPr/>
          <p:nvPr/>
        </p:nvSpPr>
        <p:spPr>
          <a:xfrm>
            <a:off x="8271510" y="5630347"/>
            <a:ext cx="2930723" cy="1947743"/>
          </a:xfrm>
          <a:prstGeom prst="rect">
            <a:avLst/>
          </a:prstGeom>
          <a:noFill/>
          <a:ln/>
        </p:spPr>
        <p:txBody>
          <a:bodyPr wrap="square" rtlCol="0" anchor="t"/>
          <a:lstStyle/>
          <a:p>
            <a:pPr marL="0" indent="0" algn="just">
              <a:lnSpc>
                <a:spcPts val="2191"/>
              </a:lnSpc>
              <a:buNone/>
            </a:pPr>
            <a:r>
              <a:rPr lang="en-US" sz="1369" kern="0" spc="-27" dirty="0">
                <a:solidFill>
                  <a:srgbClr val="272525"/>
                </a:solidFill>
                <a:latin typeface="Times New Roman" panose="02020603050405020304" pitchFamily="18" charset="0"/>
                <a:ea typeface="Source Sans Pro" pitchFamily="34" charset="-122"/>
                <a:cs typeface="Times New Roman" panose="02020603050405020304" pitchFamily="18" charset="0"/>
              </a:rPr>
              <a:t>Compare and contrast different scheduling algorithms based on their performance, complexity, scalability, and suitability for different types of applications and system environments, considering factors such as real-time requirements and energy efficiency</a:t>
            </a:r>
            <a:r>
              <a:rPr lang="en-US" sz="1369" kern="0" spc="-27" dirty="0">
                <a:solidFill>
                  <a:srgbClr val="272525"/>
                </a:solidFill>
                <a:latin typeface="Source Sans Pro" pitchFamily="34" charset="0"/>
                <a:ea typeface="Source Sans Pro" pitchFamily="34" charset="-122"/>
                <a:cs typeface="Source Sans Pro" pitchFamily="34" charset="-120"/>
              </a:rPr>
              <a:t>.</a:t>
            </a:r>
            <a:endParaRPr lang="en-US" sz="1369"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2458"/>
          </a:xfrm>
          <a:prstGeom prst="rect">
            <a:avLst/>
          </a:prstGeom>
          <a:solidFill>
            <a:srgbClr val="FFFFFF">
              <a:alpha val="75000"/>
            </a:srgbClr>
          </a:solidFill>
          <a:ln/>
        </p:spPr>
      </p:sp>
      <p:sp>
        <p:nvSpPr>
          <p:cNvPr id="4" name="Text 1"/>
          <p:cNvSpPr/>
          <p:nvPr/>
        </p:nvSpPr>
        <p:spPr>
          <a:xfrm>
            <a:off x="2389465" y="605909"/>
            <a:ext cx="5509022" cy="688538"/>
          </a:xfrm>
          <a:prstGeom prst="rect">
            <a:avLst/>
          </a:prstGeom>
          <a:noFill/>
          <a:ln/>
        </p:spPr>
        <p:txBody>
          <a:bodyPr wrap="none" rtlCol="0" anchor="t"/>
          <a:lstStyle/>
          <a:p>
            <a:pPr marL="0" indent="0">
              <a:lnSpc>
                <a:spcPts val="5422"/>
              </a:lnSpc>
              <a:buNone/>
            </a:pPr>
            <a:r>
              <a:rPr lang="en-US" sz="4338" b="1" kern="0" spc="-35" dirty="0">
                <a:latin typeface="Times New Roman" panose="02020603050405020304" pitchFamily="18" charset="0"/>
                <a:ea typeface="adonis-web" pitchFamily="34" charset="-122"/>
                <a:cs typeface="Times New Roman" panose="02020603050405020304" pitchFamily="18" charset="0"/>
              </a:rPr>
              <a:t>Results and Discussion</a:t>
            </a:r>
            <a:endParaRPr lang="en-US" sz="4338" dirty="0">
              <a:latin typeface="Times New Roman" panose="02020603050405020304" pitchFamily="18" charset="0"/>
              <a:cs typeface="Times New Roman" panose="02020603050405020304" pitchFamily="18" charset="0"/>
            </a:endParaRPr>
          </a:p>
        </p:txBody>
      </p:sp>
      <p:sp>
        <p:nvSpPr>
          <p:cNvPr id="5" name="Shape 2"/>
          <p:cNvSpPr/>
          <p:nvPr/>
        </p:nvSpPr>
        <p:spPr>
          <a:xfrm>
            <a:off x="2389465" y="1735098"/>
            <a:ext cx="9851469" cy="3528298"/>
          </a:xfrm>
          <a:prstGeom prst="roundRect">
            <a:avLst>
              <a:gd name="adj" fmla="val 2811"/>
            </a:avLst>
          </a:prstGeom>
          <a:noFill/>
          <a:ln w="7620">
            <a:solidFill>
              <a:srgbClr val="000000">
                <a:alpha val="8000"/>
              </a:srgbClr>
            </a:solidFill>
            <a:prstDash val="solid"/>
          </a:ln>
        </p:spPr>
      </p:sp>
      <p:sp>
        <p:nvSpPr>
          <p:cNvPr id="6" name="Shape 3"/>
          <p:cNvSpPr/>
          <p:nvPr/>
        </p:nvSpPr>
        <p:spPr>
          <a:xfrm>
            <a:off x="2397085" y="1742718"/>
            <a:ext cx="9836229" cy="632103"/>
          </a:xfrm>
          <a:prstGeom prst="rect">
            <a:avLst/>
          </a:prstGeom>
          <a:solidFill>
            <a:srgbClr val="FFFFFF">
              <a:alpha val="4000"/>
            </a:srgbClr>
          </a:solidFill>
          <a:ln/>
        </p:spPr>
        <p:txBody>
          <a:bodyPr/>
          <a:lstStyle/>
          <a:p>
            <a:endParaRPr lang="en-US" dirty="0"/>
          </a:p>
        </p:txBody>
      </p:sp>
      <p:sp>
        <p:nvSpPr>
          <p:cNvPr id="7" name="Text 4"/>
          <p:cNvSpPr/>
          <p:nvPr/>
        </p:nvSpPr>
        <p:spPr>
          <a:xfrm>
            <a:off x="2617827" y="1882497"/>
            <a:ext cx="1522809" cy="352544"/>
          </a:xfrm>
          <a:prstGeom prst="rect">
            <a:avLst/>
          </a:prstGeom>
          <a:noFill/>
          <a:ln/>
        </p:spPr>
        <p:txBody>
          <a:bodyPr wrap="none" rtlCol="0" anchor="t"/>
          <a:lstStyle/>
          <a:p>
            <a:pPr marL="0" indent="0">
              <a:lnSpc>
                <a:spcPts val="2776"/>
              </a:lnSpc>
              <a:buNone/>
            </a:pPr>
            <a:r>
              <a:rPr lang="en-US" sz="1735" kern="0" spc="-35" dirty="0">
                <a:solidFill>
                  <a:srgbClr val="272525"/>
                </a:solidFill>
                <a:latin typeface="Source Sans Pro" pitchFamily="34" charset="0"/>
                <a:ea typeface="Source Sans Pro" pitchFamily="34" charset="-122"/>
                <a:cs typeface="Source Sans Pro" pitchFamily="34" charset="-120"/>
              </a:rPr>
              <a:t>Algorithm</a:t>
            </a:r>
            <a:endParaRPr lang="en-US" sz="1735" dirty="0"/>
          </a:p>
        </p:txBody>
      </p:sp>
      <p:sp>
        <p:nvSpPr>
          <p:cNvPr id="8" name="Text 5"/>
          <p:cNvSpPr/>
          <p:nvPr/>
        </p:nvSpPr>
        <p:spPr>
          <a:xfrm>
            <a:off x="4588788" y="1882497"/>
            <a:ext cx="1518999" cy="352544"/>
          </a:xfrm>
          <a:prstGeom prst="rect">
            <a:avLst/>
          </a:prstGeom>
          <a:noFill/>
          <a:ln/>
        </p:spPr>
        <p:txBody>
          <a:bodyPr wrap="none" rtlCol="0" anchor="t"/>
          <a:lstStyle/>
          <a:p>
            <a:pPr marL="0" indent="0">
              <a:lnSpc>
                <a:spcPts val="2776"/>
              </a:lnSpc>
              <a:buNone/>
            </a:pPr>
            <a:r>
              <a:rPr lang="en-US" sz="1735" kern="0" spc="-35" dirty="0">
                <a:solidFill>
                  <a:srgbClr val="272525"/>
                </a:solidFill>
                <a:latin typeface="Source Sans Pro" pitchFamily="34" charset="0"/>
                <a:ea typeface="Source Sans Pro" pitchFamily="34" charset="-122"/>
                <a:cs typeface="Source Sans Pro" pitchFamily="34" charset="-120"/>
              </a:rPr>
              <a:t>Responsiveness</a:t>
            </a:r>
            <a:endParaRPr lang="en-US" sz="1735" dirty="0"/>
          </a:p>
        </p:txBody>
      </p:sp>
      <p:sp>
        <p:nvSpPr>
          <p:cNvPr id="9" name="Text 6"/>
          <p:cNvSpPr/>
          <p:nvPr/>
        </p:nvSpPr>
        <p:spPr>
          <a:xfrm>
            <a:off x="6555938" y="1882497"/>
            <a:ext cx="1518999" cy="352544"/>
          </a:xfrm>
          <a:prstGeom prst="rect">
            <a:avLst/>
          </a:prstGeom>
          <a:noFill/>
          <a:ln/>
        </p:spPr>
        <p:txBody>
          <a:bodyPr wrap="none" rtlCol="0" anchor="t"/>
          <a:lstStyle/>
          <a:p>
            <a:pPr marL="0" indent="0">
              <a:lnSpc>
                <a:spcPts val="2776"/>
              </a:lnSpc>
              <a:buNone/>
            </a:pPr>
            <a:r>
              <a:rPr lang="en-US" sz="1735" kern="0" spc="-35" dirty="0">
                <a:solidFill>
                  <a:srgbClr val="272525"/>
                </a:solidFill>
                <a:latin typeface="Source Sans Pro" pitchFamily="34" charset="0"/>
                <a:ea typeface="Source Sans Pro" pitchFamily="34" charset="-122"/>
                <a:cs typeface="Source Sans Pro" pitchFamily="34" charset="-120"/>
              </a:rPr>
              <a:t>Fairness</a:t>
            </a:r>
            <a:endParaRPr lang="en-US" sz="1735" dirty="0"/>
          </a:p>
        </p:txBody>
      </p:sp>
      <p:sp>
        <p:nvSpPr>
          <p:cNvPr id="10" name="Text 7"/>
          <p:cNvSpPr/>
          <p:nvPr/>
        </p:nvSpPr>
        <p:spPr>
          <a:xfrm>
            <a:off x="8523089" y="1882497"/>
            <a:ext cx="1518999" cy="352544"/>
          </a:xfrm>
          <a:prstGeom prst="rect">
            <a:avLst/>
          </a:prstGeom>
          <a:noFill/>
          <a:ln/>
        </p:spPr>
        <p:txBody>
          <a:bodyPr wrap="none" rtlCol="0" anchor="t"/>
          <a:lstStyle/>
          <a:p>
            <a:pPr marL="0" indent="0">
              <a:lnSpc>
                <a:spcPts val="2776"/>
              </a:lnSpc>
              <a:buNone/>
            </a:pPr>
            <a:r>
              <a:rPr lang="en-US" sz="1735" kern="0" spc="-35" dirty="0">
                <a:solidFill>
                  <a:srgbClr val="272525"/>
                </a:solidFill>
                <a:latin typeface="Source Sans Pro" pitchFamily="34" charset="0"/>
                <a:ea typeface="Source Sans Pro" pitchFamily="34" charset="-122"/>
                <a:cs typeface="Source Sans Pro" pitchFamily="34" charset="-120"/>
              </a:rPr>
              <a:t>Throughput</a:t>
            </a:r>
            <a:endParaRPr lang="en-US" sz="1735" dirty="0"/>
          </a:p>
        </p:txBody>
      </p:sp>
      <p:sp>
        <p:nvSpPr>
          <p:cNvPr id="11" name="Text 8"/>
          <p:cNvSpPr/>
          <p:nvPr/>
        </p:nvSpPr>
        <p:spPr>
          <a:xfrm>
            <a:off x="10490240" y="1882497"/>
            <a:ext cx="1522809" cy="352544"/>
          </a:xfrm>
          <a:prstGeom prst="rect">
            <a:avLst/>
          </a:prstGeom>
          <a:noFill/>
          <a:ln/>
        </p:spPr>
        <p:txBody>
          <a:bodyPr wrap="none" rtlCol="0" anchor="t"/>
          <a:lstStyle/>
          <a:p>
            <a:pPr marL="0" indent="0">
              <a:lnSpc>
                <a:spcPts val="2776"/>
              </a:lnSpc>
              <a:buNone/>
            </a:pPr>
            <a:r>
              <a:rPr lang="en-US" sz="1735" kern="0" spc="-35" dirty="0">
                <a:solidFill>
                  <a:srgbClr val="272525"/>
                </a:solidFill>
                <a:latin typeface="Source Sans Pro" pitchFamily="34" charset="0"/>
                <a:ea typeface="Source Sans Pro" pitchFamily="34" charset="-122"/>
                <a:cs typeface="Source Sans Pro" pitchFamily="34" charset="-120"/>
              </a:rPr>
              <a:t>Overhead</a:t>
            </a:r>
            <a:endParaRPr lang="en-US" sz="1735" dirty="0"/>
          </a:p>
        </p:txBody>
      </p:sp>
      <p:sp>
        <p:nvSpPr>
          <p:cNvPr id="12" name="Shape 9"/>
          <p:cNvSpPr/>
          <p:nvPr/>
        </p:nvSpPr>
        <p:spPr>
          <a:xfrm>
            <a:off x="2397085" y="2374821"/>
            <a:ext cx="9836229" cy="632103"/>
          </a:xfrm>
          <a:prstGeom prst="rect">
            <a:avLst/>
          </a:prstGeom>
          <a:solidFill>
            <a:srgbClr val="000000">
              <a:alpha val="4000"/>
            </a:srgbClr>
          </a:solidFill>
          <a:ln/>
        </p:spPr>
      </p:sp>
      <p:sp>
        <p:nvSpPr>
          <p:cNvPr id="13" name="Text 10"/>
          <p:cNvSpPr/>
          <p:nvPr/>
        </p:nvSpPr>
        <p:spPr>
          <a:xfrm>
            <a:off x="2617827" y="2514600"/>
            <a:ext cx="1522809" cy="352544"/>
          </a:xfrm>
          <a:prstGeom prst="rect">
            <a:avLst/>
          </a:prstGeom>
          <a:noFill/>
          <a:ln/>
        </p:spPr>
        <p:txBody>
          <a:bodyPr wrap="none" rtlCol="0" anchor="t"/>
          <a:lstStyle/>
          <a:p>
            <a:pPr marL="0" indent="0">
              <a:lnSpc>
                <a:spcPts val="2776"/>
              </a:lnSpc>
              <a:buNone/>
            </a:pPr>
            <a:r>
              <a:rPr lang="en-US" sz="1735" kern="0" spc="-35" dirty="0">
                <a:solidFill>
                  <a:srgbClr val="272525"/>
                </a:solidFill>
                <a:latin typeface="Source Sans Pro" pitchFamily="34" charset="0"/>
                <a:ea typeface="Source Sans Pro" pitchFamily="34" charset="-122"/>
                <a:cs typeface="Source Sans Pro" pitchFamily="34" charset="-120"/>
              </a:rPr>
              <a:t>Preemptive</a:t>
            </a:r>
            <a:endParaRPr lang="en-US" sz="1735" dirty="0"/>
          </a:p>
        </p:txBody>
      </p:sp>
      <p:sp>
        <p:nvSpPr>
          <p:cNvPr id="14" name="Text 11"/>
          <p:cNvSpPr/>
          <p:nvPr/>
        </p:nvSpPr>
        <p:spPr>
          <a:xfrm>
            <a:off x="4588788" y="2514600"/>
            <a:ext cx="1518999" cy="352544"/>
          </a:xfrm>
          <a:prstGeom prst="rect">
            <a:avLst/>
          </a:prstGeom>
          <a:noFill/>
          <a:ln/>
        </p:spPr>
        <p:txBody>
          <a:bodyPr wrap="none" rtlCol="0" anchor="t"/>
          <a:lstStyle/>
          <a:p>
            <a:pPr marL="0" indent="0">
              <a:lnSpc>
                <a:spcPts val="2776"/>
              </a:lnSpc>
              <a:buNone/>
            </a:pPr>
            <a:r>
              <a:rPr lang="en-US" sz="1735" kern="0" spc="-35" dirty="0">
                <a:solidFill>
                  <a:srgbClr val="272525"/>
                </a:solidFill>
                <a:latin typeface="Source Sans Pro" pitchFamily="34" charset="0"/>
                <a:ea typeface="Source Sans Pro" pitchFamily="34" charset="-122"/>
                <a:cs typeface="Source Sans Pro" pitchFamily="34" charset="-120"/>
              </a:rPr>
              <a:t>High</a:t>
            </a:r>
            <a:endParaRPr lang="en-US" sz="1735" dirty="0"/>
          </a:p>
        </p:txBody>
      </p:sp>
      <p:sp>
        <p:nvSpPr>
          <p:cNvPr id="15" name="Text 12"/>
          <p:cNvSpPr/>
          <p:nvPr/>
        </p:nvSpPr>
        <p:spPr>
          <a:xfrm>
            <a:off x="6555938" y="2514600"/>
            <a:ext cx="1518999" cy="352544"/>
          </a:xfrm>
          <a:prstGeom prst="rect">
            <a:avLst/>
          </a:prstGeom>
          <a:noFill/>
          <a:ln/>
        </p:spPr>
        <p:txBody>
          <a:bodyPr wrap="none" rtlCol="0" anchor="t"/>
          <a:lstStyle/>
          <a:p>
            <a:pPr marL="0" indent="0">
              <a:lnSpc>
                <a:spcPts val="2776"/>
              </a:lnSpc>
              <a:buNone/>
            </a:pPr>
            <a:r>
              <a:rPr lang="en-US" sz="1735" kern="0" spc="-35" dirty="0">
                <a:solidFill>
                  <a:srgbClr val="272525"/>
                </a:solidFill>
                <a:latin typeface="Source Sans Pro" pitchFamily="34" charset="0"/>
                <a:ea typeface="Source Sans Pro" pitchFamily="34" charset="-122"/>
                <a:cs typeface="Source Sans Pro" pitchFamily="34" charset="-120"/>
              </a:rPr>
              <a:t>Moderate</a:t>
            </a:r>
            <a:endParaRPr lang="en-US" sz="1735" dirty="0"/>
          </a:p>
        </p:txBody>
      </p:sp>
      <p:sp>
        <p:nvSpPr>
          <p:cNvPr id="16" name="Text 13"/>
          <p:cNvSpPr/>
          <p:nvPr/>
        </p:nvSpPr>
        <p:spPr>
          <a:xfrm>
            <a:off x="8523089" y="2514600"/>
            <a:ext cx="1518999" cy="352544"/>
          </a:xfrm>
          <a:prstGeom prst="rect">
            <a:avLst/>
          </a:prstGeom>
          <a:noFill/>
          <a:ln/>
        </p:spPr>
        <p:txBody>
          <a:bodyPr wrap="none" rtlCol="0" anchor="t"/>
          <a:lstStyle/>
          <a:p>
            <a:pPr marL="0" indent="0">
              <a:lnSpc>
                <a:spcPts val="2776"/>
              </a:lnSpc>
              <a:buNone/>
            </a:pPr>
            <a:r>
              <a:rPr lang="en-US" sz="1735" kern="0" spc="-35" dirty="0">
                <a:solidFill>
                  <a:srgbClr val="272525"/>
                </a:solidFill>
                <a:latin typeface="Source Sans Pro" pitchFamily="34" charset="0"/>
                <a:ea typeface="Source Sans Pro" pitchFamily="34" charset="-122"/>
                <a:cs typeface="Source Sans Pro" pitchFamily="34" charset="-120"/>
              </a:rPr>
              <a:t>Moderate</a:t>
            </a:r>
            <a:endParaRPr lang="en-US" sz="1735" dirty="0"/>
          </a:p>
        </p:txBody>
      </p:sp>
      <p:sp>
        <p:nvSpPr>
          <p:cNvPr id="17" name="Text 14"/>
          <p:cNvSpPr/>
          <p:nvPr/>
        </p:nvSpPr>
        <p:spPr>
          <a:xfrm>
            <a:off x="10490240" y="2514600"/>
            <a:ext cx="1522809" cy="352544"/>
          </a:xfrm>
          <a:prstGeom prst="rect">
            <a:avLst/>
          </a:prstGeom>
          <a:noFill/>
          <a:ln/>
        </p:spPr>
        <p:txBody>
          <a:bodyPr wrap="none" rtlCol="0" anchor="t"/>
          <a:lstStyle/>
          <a:p>
            <a:pPr marL="0" indent="0">
              <a:lnSpc>
                <a:spcPts val="2776"/>
              </a:lnSpc>
              <a:buNone/>
            </a:pPr>
            <a:r>
              <a:rPr lang="en-US" sz="1735" kern="0" spc="-35" dirty="0">
                <a:solidFill>
                  <a:srgbClr val="272525"/>
                </a:solidFill>
                <a:latin typeface="Source Sans Pro" pitchFamily="34" charset="0"/>
                <a:ea typeface="Source Sans Pro" pitchFamily="34" charset="-122"/>
                <a:cs typeface="Source Sans Pro" pitchFamily="34" charset="-120"/>
              </a:rPr>
              <a:t>High</a:t>
            </a:r>
            <a:endParaRPr lang="en-US" sz="1735" dirty="0"/>
          </a:p>
        </p:txBody>
      </p:sp>
      <p:sp>
        <p:nvSpPr>
          <p:cNvPr id="18" name="Shape 15"/>
          <p:cNvSpPr/>
          <p:nvPr/>
        </p:nvSpPr>
        <p:spPr>
          <a:xfrm>
            <a:off x="2397085" y="3006923"/>
            <a:ext cx="9836229" cy="632103"/>
          </a:xfrm>
          <a:prstGeom prst="rect">
            <a:avLst/>
          </a:prstGeom>
          <a:solidFill>
            <a:srgbClr val="FFFFFF">
              <a:alpha val="4000"/>
            </a:srgbClr>
          </a:solidFill>
          <a:ln/>
        </p:spPr>
      </p:sp>
      <p:sp>
        <p:nvSpPr>
          <p:cNvPr id="19" name="Text 16"/>
          <p:cNvSpPr/>
          <p:nvPr/>
        </p:nvSpPr>
        <p:spPr>
          <a:xfrm>
            <a:off x="2617827" y="3146703"/>
            <a:ext cx="1522809" cy="352544"/>
          </a:xfrm>
          <a:prstGeom prst="rect">
            <a:avLst/>
          </a:prstGeom>
          <a:noFill/>
          <a:ln/>
        </p:spPr>
        <p:txBody>
          <a:bodyPr wrap="none" rtlCol="0" anchor="t"/>
          <a:lstStyle/>
          <a:p>
            <a:pPr marL="0" indent="0">
              <a:lnSpc>
                <a:spcPts val="2776"/>
              </a:lnSpc>
              <a:buNone/>
            </a:pPr>
            <a:r>
              <a:rPr lang="en-US" sz="1735" kern="0" spc="-35" dirty="0">
                <a:solidFill>
                  <a:srgbClr val="272525"/>
                </a:solidFill>
                <a:latin typeface="Source Sans Pro" pitchFamily="34" charset="0"/>
                <a:ea typeface="Source Sans Pro" pitchFamily="34" charset="-122"/>
                <a:cs typeface="Source Sans Pro" pitchFamily="34" charset="-120"/>
              </a:rPr>
              <a:t>Priority-based</a:t>
            </a:r>
            <a:endParaRPr lang="en-US" sz="1735" dirty="0"/>
          </a:p>
        </p:txBody>
      </p:sp>
      <p:sp>
        <p:nvSpPr>
          <p:cNvPr id="20" name="Text 17"/>
          <p:cNvSpPr/>
          <p:nvPr/>
        </p:nvSpPr>
        <p:spPr>
          <a:xfrm>
            <a:off x="4588788" y="3146703"/>
            <a:ext cx="1518999" cy="352544"/>
          </a:xfrm>
          <a:prstGeom prst="rect">
            <a:avLst/>
          </a:prstGeom>
          <a:noFill/>
          <a:ln/>
        </p:spPr>
        <p:txBody>
          <a:bodyPr wrap="none" rtlCol="0" anchor="t"/>
          <a:lstStyle/>
          <a:p>
            <a:pPr marL="0" indent="0">
              <a:lnSpc>
                <a:spcPts val="2776"/>
              </a:lnSpc>
              <a:buNone/>
            </a:pPr>
            <a:r>
              <a:rPr lang="en-US" sz="1735" kern="0" spc="-35" dirty="0">
                <a:solidFill>
                  <a:srgbClr val="272525"/>
                </a:solidFill>
                <a:latin typeface="Source Sans Pro" pitchFamily="34" charset="0"/>
                <a:ea typeface="Source Sans Pro" pitchFamily="34" charset="-122"/>
                <a:cs typeface="Source Sans Pro" pitchFamily="34" charset="-120"/>
              </a:rPr>
              <a:t>High</a:t>
            </a:r>
            <a:endParaRPr lang="en-US" sz="1735" dirty="0"/>
          </a:p>
        </p:txBody>
      </p:sp>
      <p:sp>
        <p:nvSpPr>
          <p:cNvPr id="21" name="Text 18"/>
          <p:cNvSpPr/>
          <p:nvPr/>
        </p:nvSpPr>
        <p:spPr>
          <a:xfrm>
            <a:off x="6555938" y="3146703"/>
            <a:ext cx="1518999" cy="352544"/>
          </a:xfrm>
          <a:prstGeom prst="rect">
            <a:avLst/>
          </a:prstGeom>
          <a:noFill/>
          <a:ln/>
        </p:spPr>
        <p:txBody>
          <a:bodyPr wrap="none" rtlCol="0" anchor="t"/>
          <a:lstStyle/>
          <a:p>
            <a:pPr marL="0" indent="0">
              <a:lnSpc>
                <a:spcPts val="2776"/>
              </a:lnSpc>
              <a:buNone/>
            </a:pPr>
            <a:r>
              <a:rPr lang="en-US" sz="1735" kern="0" spc="-35" dirty="0">
                <a:solidFill>
                  <a:srgbClr val="272525"/>
                </a:solidFill>
                <a:latin typeface="Source Sans Pro" pitchFamily="34" charset="0"/>
                <a:ea typeface="Source Sans Pro" pitchFamily="34" charset="-122"/>
                <a:cs typeface="Source Sans Pro" pitchFamily="34" charset="-120"/>
              </a:rPr>
              <a:t>Low</a:t>
            </a:r>
            <a:endParaRPr lang="en-US" sz="1735" dirty="0"/>
          </a:p>
        </p:txBody>
      </p:sp>
      <p:sp>
        <p:nvSpPr>
          <p:cNvPr id="22" name="Text 19"/>
          <p:cNvSpPr/>
          <p:nvPr/>
        </p:nvSpPr>
        <p:spPr>
          <a:xfrm>
            <a:off x="8523089" y="3146703"/>
            <a:ext cx="1518999" cy="352544"/>
          </a:xfrm>
          <a:prstGeom prst="rect">
            <a:avLst/>
          </a:prstGeom>
          <a:noFill/>
          <a:ln/>
        </p:spPr>
        <p:txBody>
          <a:bodyPr wrap="none" rtlCol="0" anchor="t"/>
          <a:lstStyle/>
          <a:p>
            <a:pPr marL="0" indent="0">
              <a:lnSpc>
                <a:spcPts val="2776"/>
              </a:lnSpc>
              <a:buNone/>
            </a:pPr>
            <a:r>
              <a:rPr lang="en-US" sz="1735" kern="0" spc="-35" dirty="0">
                <a:solidFill>
                  <a:srgbClr val="272525"/>
                </a:solidFill>
                <a:latin typeface="Source Sans Pro" pitchFamily="34" charset="0"/>
                <a:ea typeface="Source Sans Pro" pitchFamily="34" charset="-122"/>
                <a:cs typeface="Source Sans Pro" pitchFamily="34" charset="-120"/>
              </a:rPr>
              <a:t>Moderate</a:t>
            </a:r>
            <a:endParaRPr lang="en-US" sz="1735" dirty="0"/>
          </a:p>
        </p:txBody>
      </p:sp>
      <p:sp>
        <p:nvSpPr>
          <p:cNvPr id="23" name="Text 20"/>
          <p:cNvSpPr/>
          <p:nvPr/>
        </p:nvSpPr>
        <p:spPr>
          <a:xfrm>
            <a:off x="10490240" y="3146703"/>
            <a:ext cx="1522809" cy="352544"/>
          </a:xfrm>
          <a:prstGeom prst="rect">
            <a:avLst/>
          </a:prstGeom>
          <a:noFill/>
          <a:ln/>
        </p:spPr>
        <p:txBody>
          <a:bodyPr wrap="none" rtlCol="0" anchor="t"/>
          <a:lstStyle/>
          <a:p>
            <a:pPr marL="0" indent="0">
              <a:lnSpc>
                <a:spcPts val="2776"/>
              </a:lnSpc>
              <a:buNone/>
            </a:pPr>
            <a:r>
              <a:rPr lang="en-US" sz="1735" kern="0" spc="-35" dirty="0">
                <a:solidFill>
                  <a:srgbClr val="272525"/>
                </a:solidFill>
                <a:latin typeface="Source Sans Pro" pitchFamily="34" charset="0"/>
                <a:ea typeface="Source Sans Pro" pitchFamily="34" charset="-122"/>
                <a:cs typeface="Source Sans Pro" pitchFamily="34" charset="-120"/>
              </a:rPr>
              <a:t>Moderate</a:t>
            </a:r>
            <a:endParaRPr lang="en-US" sz="1735" dirty="0"/>
          </a:p>
        </p:txBody>
      </p:sp>
      <p:sp>
        <p:nvSpPr>
          <p:cNvPr id="24" name="Shape 21"/>
          <p:cNvSpPr/>
          <p:nvPr/>
        </p:nvSpPr>
        <p:spPr>
          <a:xfrm>
            <a:off x="2397085" y="3639026"/>
            <a:ext cx="9836229" cy="632103"/>
          </a:xfrm>
          <a:prstGeom prst="rect">
            <a:avLst/>
          </a:prstGeom>
          <a:solidFill>
            <a:srgbClr val="000000">
              <a:alpha val="4000"/>
            </a:srgbClr>
          </a:solidFill>
          <a:ln/>
        </p:spPr>
      </p:sp>
      <p:sp>
        <p:nvSpPr>
          <p:cNvPr id="25" name="Text 22"/>
          <p:cNvSpPr/>
          <p:nvPr/>
        </p:nvSpPr>
        <p:spPr>
          <a:xfrm>
            <a:off x="2617827" y="3778806"/>
            <a:ext cx="1522809" cy="352544"/>
          </a:xfrm>
          <a:prstGeom prst="rect">
            <a:avLst/>
          </a:prstGeom>
          <a:noFill/>
          <a:ln/>
        </p:spPr>
        <p:txBody>
          <a:bodyPr wrap="none" rtlCol="0" anchor="t"/>
          <a:lstStyle/>
          <a:p>
            <a:pPr marL="0" indent="0">
              <a:lnSpc>
                <a:spcPts val="2776"/>
              </a:lnSpc>
              <a:buNone/>
            </a:pPr>
            <a:r>
              <a:rPr lang="en-US" sz="1735" kern="0" spc="-35" dirty="0">
                <a:solidFill>
                  <a:srgbClr val="272525"/>
                </a:solidFill>
                <a:latin typeface="Source Sans Pro" pitchFamily="34" charset="0"/>
                <a:ea typeface="Source Sans Pro" pitchFamily="34" charset="-122"/>
                <a:cs typeface="Source Sans Pro" pitchFamily="34" charset="-120"/>
              </a:rPr>
              <a:t>Round-robin</a:t>
            </a:r>
            <a:endParaRPr lang="en-US" sz="1735" dirty="0"/>
          </a:p>
        </p:txBody>
      </p:sp>
      <p:sp>
        <p:nvSpPr>
          <p:cNvPr id="26" name="Text 23"/>
          <p:cNvSpPr/>
          <p:nvPr/>
        </p:nvSpPr>
        <p:spPr>
          <a:xfrm>
            <a:off x="4588788" y="3778806"/>
            <a:ext cx="1518999" cy="352544"/>
          </a:xfrm>
          <a:prstGeom prst="rect">
            <a:avLst/>
          </a:prstGeom>
          <a:noFill/>
          <a:ln/>
        </p:spPr>
        <p:txBody>
          <a:bodyPr wrap="none" rtlCol="0" anchor="t"/>
          <a:lstStyle/>
          <a:p>
            <a:pPr marL="0" indent="0">
              <a:lnSpc>
                <a:spcPts val="2776"/>
              </a:lnSpc>
              <a:buNone/>
            </a:pPr>
            <a:r>
              <a:rPr lang="en-US" sz="1735" kern="0" spc="-35" dirty="0">
                <a:solidFill>
                  <a:srgbClr val="272525"/>
                </a:solidFill>
                <a:latin typeface="Source Sans Pro" pitchFamily="34" charset="0"/>
                <a:ea typeface="Source Sans Pro" pitchFamily="34" charset="-122"/>
                <a:cs typeface="Source Sans Pro" pitchFamily="34" charset="-120"/>
              </a:rPr>
              <a:t>Moderate</a:t>
            </a:r>
            <a:endParaRPr lang="en-US" sz="1735" dirty="0"/>
          </a:p>
        </p:txBody>
      </p:sp>
      <p:sp>
        <p:nvSpPr>
          <p:cNvPr id="27" name="Text 24"/>
          <p:cNvSpPr/>
          <p:nvPr/>
        </p:nvSpPr>
        <p:spPr>
          <a:xfrm>
            <a:off x="6555938" y="3778806"/>
            <a:ext cx="1518999" cy="352544"/>
          </a:xfrm>
          <a:prstGeom prst="rect">
            <a:avLst/>
          </a:prstGeom>
          <a:noFill/>
          <a:ln/>
        </p:spPr>
        <p:txBody>
          <a:bodyPr wrap="none" rtlCol="0" anchor="t"/>
          <a:lstStyle/>
          <a:p>
            <a:pPr marL="0" indent="0">
              <a:lnSpc>
                <a:spcPts val="2776"/>
              </a:lnSpc>
              <a:buNone/>
            </a:pPr>
            <a:r>
              <a:rPr lang="en-US" sz="1735" kern="0" spc="-35" dirty="0">
                <a:solidFill>
                  <a:srgbClr val="272525"/>
                </a:solidFill>
                <a:latin typeface="Source Sans Pro" pitchFamily="34" charset="0"/>
                <a:ea typeface="Source Sans Pro" pitchFamily="34" charset="-122"/>
                <a:cs typeface="Source Sans Pro" pitchFamily="34" charset="-120"/>
              </a:rPr>
              <a:t>High</a:t>
            </a:r>
            <a:endParaRPr lang="en-US" sz="1735" dirty="0"/>
          </a:p>
        </p:txBody>
      </p:sp>
      <p:sp>
        <p:nvSpPr>
          <p:cNvPr id="28" name="Text 25"/>
          <p:cNvSpPr/>
          <p:nvPr/>
        </p:nvSpPr>
        <p:spPr>
          <a:xfrm>
            <a:off x="8523089" y="3778806"/>
            <a:ext cx="1518999" cy="352544"/>
          </a:xfrm>
          <a:prstGeom prst="rect">
            <a:avLst/>
          </a:prstGeom>
          <a:noFill/>
          <a:ln/>
        </p:spPr>
        <p:txBody>
          <a:bodyPr wrap="none" rtlCol="0" anchor="t"/>
          <a:lstStyle/>
          <a:p>
            <a:pPr marL="0" indent="0">
              <a:lnSpc>
                <a:spcPts val="2776"/>
              </a:lnSpc>
              <a:buNone/>
            </a:pPr>
            <a:r>
              <a:rPr lang="en-US" sz="1735" kern="0" spc="-35" dirty="0">
                <a:solidFill>
                  <a:srgbClr val="272525"/>
                </a:solidFill>
                <a:latin typeface="Source Sans Pro" pitchFamily="34" charset="0"/>
                <a:ea typeface="Source Sans Pro" pitchFamily="34" charset="-122"/>
                <a:cs typeface="Source Sans Pro" pitchFamily="34" charset="-120"/>
              </a:rPr>
              <a:t>Moderate</a:t>
            </a:r>
            <a:endParaRPr lang="en-US" sz="1735" dirty="0"/>
          </a:p>
        </p:txBody>
      </p:sp>
      <p:sp>
        <p:nvSpPr>
          <p:cNvPr id="29" name="Text 26"/>
          <p:cNvSpPr/>
          <p:nvPr/>
        </p:nvSpPr>
        <p:spPr>
          <a:xfrm>
            <a:off x="10490240" y="3778806"/>
            <a:ext cx="1522809" cy="352544"/>
          </a:xfrm>
          <a:prstGeom prst="rect">
            <a:avLst/>
          </a:prstGeom>
          <a:noFill/>
          <a:ln/>
        </p:spPr>
        <p:txBody>
          <a:bodyPr wrap="none" rtlCol="0" anchor="t"/>
          <a:lstStyle/>
          <a:p>
            <a:pPr marL="0" indent="0">
              <a:lnSpc>
                <a:spcPts val="2776"/>
              </a:lnSpc>
              <a:buNone/>
            </a:pPr>
            <a:r>
              <a:rPr lang="en-US" sz="1735" kern="0" spc="-35" dirty="0">
                <a:solidFill>
                  <a:srgbClr val="272525"/>
                </a:solidFill>
                <a:latin typeface="Source Sans Pro" pitchFamily="34" charset="0"/>
                <a:ea typeface="Source Sans Pro" pitchFamily="34" charset="-122"/>
                <a:cs typeface="Source Sans Pro" pitchFamily="34" charset="-120"/>
              </a:rPr>
              <a:t>Low</a:t>
            </a:r>
            <a:endParaRPr lang="en-US" sz="1735" dirty="0"/>
          </a:p>
        </p:txBody>
      </p:sp>
      <p:sp>
        <p:nvSpPr>
          <p:cNvPr id="30" name="Shape 27"/>
          <p:cNvSpPr/>
          <p:nvPr/>
        </p:nvSpPr>
        <p:spPr>
          <a:xfrm>
            <a:off x="2397085" y="4271129"/>
            <a:ext cx="9836229" cy="984647"/>
          </a:xfrm>
          <a:prstGeom prst="rect">
            <a:avLst/>
          </a:prstGeom>
          <a:solidFill>
            <a:srgbClr val="FFFFFF">
              <a:alpha val="4000"/>
            </a:srgbClr>
          </a:solidFill>
          <a:ln/>
        </p:spPr>
      </p:sp>
      <p:sp>
        <p:nvSpPr>
          <p:cNvPr id="31" name="Text 28"/>
          <p:cNvSpPr/>
          <p:nvPr/>
        </p:nvSpPr>
        <p:spPr>
          <a:xfrm>
            <a:off x="2617827" y="4410908"/>
            <a:ext cx="1522809" cy="705088"/>
          </a:xfrm>
          <a:prstGeom prst="rect">
            <a:avLst/>
          </a:prstGeom>
          <a:noFill/>
          <a:ln/>
        </p:spPr>
        <p:txBody>
          <a:bodyPr wrap="square" rtlCol="0" anchor="t"/>
          <a:lstStyle/>
          <a:p>
            <a:pPr marL="0" indent="0">
              <a:lnSpc>
                <a:spcPts val="2776"/>
              </a:lnSpc>
              <a:buNone/>
            </a:pPr>
            <a:r>
              <a:rPr lang="en-US" sz="1735" kern="0" spc="-35" dirty="0">
                <a:solidFill>
                  <a:srgbClr val="272525"/>
                </a:solidFill>
                <a:latin typeface="Source Sans Pro" pitchFamily="34" charset="0"/>
                <a:ea typeface="Source Sans Pro" pitchFamily="34" charset="-122"/>
                <a:cs typeface="Source Sans Pro" pitchFamily="34" charset="-120"/>
              </a:rPr>
              <a:t>Multilevel Feedback</a:t>
            </a:r>
            <a:endParaRPr lang="en-US" sz="1735" dirty="0"/>
          </a:p>
        </p:txBody>
      </p:sp>
      <p:sp>
        <p:nvSpPr>
          <p:cNvPr id="32" name="Text 29"/>
          <p:cNvSpPr/>
          <p:nvPr/>
        </p:nvSpPr>
        <p:spPr>
          <a:xfrm>
            <a:off x="4588788" y="4410908"/>
            <a:ext cx="1518999" cy="352544"/>
          </a:xfrm>
          <a:prstGeom prst="rect">
            <a:avLst/>
          </a:prstGeom>
          <a:noFill/>
          <a:ln/>
        </p:spPr>
        <p:txBody>
          <a:bodyPr wrap="none" rtlCol="0" anchor="t"/>
          <a:lstStyle/>
          <a:p>
            <a:pPr marL="0" indent="0">
              <a:lnSpc>
                <a:spcPts val="2776"/>
              </a:lnSpc>
              <a:buNone/>
            </a:pPr>
            <a:r>
              <a:rPr lang="en-US" sz="1735" kern="0" spc="-35" dirty="0">
                <a:solidFill>
                  <a:srgbClr val="272525"/>
                </a:solidFill>
                <a:latin typeface="Source Sans Pro" pitchFamily="34" charset="0"/>
                <a:ea typeface="Source Sans Pro" pitchFamily="34" charset="-122"/>
                <a:cs typeface="Source Sans Pro" pitchFamily="34" charset="-120"/>
              </a:rPr>
              <a:t>High</a:t>
            </a:r>
            <a:endParaRPr lang="en-US" sz="1735" dirty="0"/>
          </a:p>
        </p:txBody>
      </p:sp>
      <p:sp>
        <p:nvSpPr>
          <p:cNvPr id="33" name="Text 30"/>
          <p:cNvSpPr/>
          <p:nvPr/>
        </p:nvSpPr>
        <p:spPr>
          <a:xfrm>
            <a:off x="6555938" y="4410908"/>
            <a:ext cx="1518999" cy="352544"/>
          </a:xfrm>
          <a:prstGeom prst="rect">
            <a:avLst/>
          </a:prstGeom>
          <a:noFill/>
          <a:ln/>
        </p:spPr>
        <p:txBody>
          <a:bodyPr wrap="none" rtlCol="0" anchor="t"/>
          <a:lstStyle/>
          <a:p>
            <a:pPr marL="0" indent="0">
              <a:lnSpc>
                <a:spcPts val="2776"/>
              </a:lnSpc>
              <a:buNone/>
            </a:pPr>
            <a:r>
              <a:rPr lang="en-US" sz="1735" kern="0" spc="-35" dirty="0">
                <a:solidFill>
                  <a:srgbClr val="272525"/>
                </a:solidFill>
                <a:latin typeface="Source Sans Pro" pitchFamily="34" charset="0"/>
                <a:ea typeface="Source Sans Pro" pitchFamily="34" charset="-122"/>
                <a:cs typeface="Source Sans Pro" pitchFamily="34" charset="-120"/>
              </a:rPr>
              <a:t>High</a:t>
            </a:r>
            <a:endParaRPr lang="en-US" sz="1735" dirty="0"/>
          </a:p>
        </p:txBody>
      </p:sp>
      <p:sp>
        <p:nvSpPr>
          <p:cNvPr id="34" name="Text 31"/>
          <p:cNvSpPr/>
          <p:nvPr/>
        </p:nvSpPr>
        <p:spPr>
          <a:xfrm>
            <a:off x="8523089" y="4410908"/>
            <a:ext cx="1518999" cy="352544"/>
          </a:xfrm>
          <a:prstGeom prst="rect">
            <a:avLst/>
          </a:prstGeom>
          <a:noFill/>
          <a:ln/>
        </p:spPr>
        <p:txBody>
          <a:bodyPr wrap="none" rtlCol="0" anchor="t"/>
          <a:lstStyle/>
          <a:p>
            <a:pPr marL="0" indent="0">
              <a:lnSpc>
                <a:spcPts val="2776"/>
              </a:lnSpc>
              <a:buNone/>
            </a:pPr>
            <a:r>
              <a:rPr lang="en-US" sz="1735" kern="0" spc="-35" dirty="0">
                <a:solidFill>
                  <a:srgbClr val="272525"/>
                </a:solidFill>
                <a:latin typeface="Source Sans Pro" pitchFamily="34" charset="0"/>
                <a:ea typeface="Source Sans Pro" pitchFamily="34" charset="-122"/>
                <a:cs typeface="Source Sans Pro" pitchFamily="34" charset="-120"/>
              </a:rPr>
              <a:t>High</a:t>
            </a:r>
            <a:endParaRPr lang="en-US" sz="1735" dirty="0"/>
          </a:p>
        </p:txBody>
      </p:sp>
      <p:sp>
        <p:nvSpPr>
          <p:cNvPr id="35" name="Text 32"/>
          <p:cNvSpPr/>
          <p:nvPr/>
        </p:nvSpPr>
        <p:spPr>
          <a:xfrm>
            <a:off x="10490240" y="4410908"/>
            <a:ext cx="1522809" cy="352544"/>
          </a:xfrm>
          <a:prstGeom prst="rect">
            <a:avLst/>
          </a:prstGeom>
          <a:noFill/>
          <a:ln/>
        </p:spPr>
        <p:txBody>
          <a:bodyPr wrap="none" rtlCol="0" anchor="t"/>
          <a:lstStyle/>
          <a:p>
            <a:pPr marL="0" indent="0">
              <a:lnSpc>
                <a:spcPts val="2776"/>
              </a:lnSpc>
              <a:buNone/>
            </a:pPr>
            <a:r>
              <a:rPr lang="en-US" sz="1735" kern="0" spc="-35" dirty="0">
                <a:solidFill>
                  <a:srgbClr val="272525"/>
                </a:solidFill>
                <a:latin typeface="Source Sans Pro" pitchFamily="34" charset="0"/>
                <a:ea typeface="Source Sans Pro" pitchFamily="34" charset="-122"/>
                <a:cs typeface="Source Sans Pro" pitchFamily="34" charset="-120"/>
              </a:rPr>
              <a:t>Moderate</a:t>
            </a:r>
            <a:endParaRPr lang="en-US" sz="1735" dirty="0"/>
          </a:p>
        </p:txBody>
      </p:sp>
      <p:sp>
        <p:nvSpPr>
          <p:cNvPr id="36" name="Text 33"/>
          <p:cNvSpPr/>
          <p:nvPr/>
        </p:nvSpPr>
        <p:spPr>
          <a:xfrm>
            <a:off x="2389465" y="5511284"/>
            <a:ext cx="9851469" cy="2115264"/>
          </a:xfrm>
          <a:prstGeom prst="rect">
            <a:avLst/>
          </a:prstGeom>
          <a:noFill/>
          <a:ln/>
        </p:spPr>
        <p:txBody>
          <a:bodyPr wrap="square" rtlCol="0" anchor="t"/>
          <a:lstStyle/>
          <a:p>
            <a:pPr marL="0" indent="0" algn="just">
              <a:lnSpc>
                <a:spcPts val="2776"/>
              </a:lnSpc>
              <a:buNone/>
            </a:pPr>
            <a:r>
              <a:rPr lang="en-US" sz="1735" kern="0" spc="-35" dirty="0">
                <a:solidFill>
                  <a:srgbClr val="272525"/>
                </a:solidFill>
                <a:latin typeface="Times New Roman" panose="02020603050405020304" pitchFamily="18" charset="0"/>
                <a:ea typeface="Source Sans Pro" pitchFamily="34" charset="-122"/>
                <a:cs typeface="Times New Roman" panose="02020603050405020304" pitchFamily="18" charset="0"/>
              </a:rPr>
              <a:t>The performance analysis revealed significant insights into the efficacy of various thread scheduling algorithms under diverse workloads and system conditions. Preemptive scheduling algorithms demonstrated superior responsiveness but incurred higher context-switching overhead. Priority-based scheduling effectively prioritized critical tasks but exhibited limitations in scenarios with dynamic workload variations. Round-robin scheduling showcased stable performance across different workload types but suffered from inefficiencies in handling long-running tasks.</a:t>
            </a:r>
            <a:endParaRPr lang="en-US" sz="1735"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en-US" dirty="0"/>
          </a:p>
        </p:txBody>
      </p:sp>
      <p:sp>
        <p:nvSpPr>
          <p:cNvPr id="4" name="Text 1"/>
          <p:cNvSpPr/>
          <p:nvPr/>
        </p:nvSpPr>
        <p:spPr>
          <a:xfrm>
            <a:off x="2348389" y="1554480"/>
            <a:ext cx="5554980" cy="694373"/>
          </a:xfrm>
          <a:prstGeom prst="rect">
            <a:avLst/>
          </a:prstGeom>
          <a:noFill/>
          <a:ln/>
        </p:spPr>
        <p:txBody>
          <a:bodyPr wrap="none" rtlCol="0" anchor="t"/>
          <a:lstStyle/>
          <a:p>
            <a:pPr marL="0" indent="0">
              <a:lnSpc>
                <a:spcPts val="5468"/>
              </a:lnSpc>
              <a:buNone/>
            </a:pPr>
            <a:r>
              <a:rPr lang="en-US" sz="4374" b="1" kern="0" spc="-35" dirty="0">
                <a:latin typeface="Times New Roman" panose="02020603050405020304" pitchFamily="18" charset="0"/>
                <a:ea typeface="adonis-web" pitchFamily="34" charset="-122"/>
                <a:cs typeface="Times New Roman" panose="02020603050405020304" pitchFamily="18" charset="0"/>
              </a:rPr>
              <a:t>Future Directions</a:t>
            </a:r>
            <a:endParaRPr lang="en-US" sz="4374" dirty="0">
              <a:latin typeface="Times New Roman" panose="02020603050405020304" pitchFamily="18" charset="0"/>
              <a:cs typeface="Times New Roman" panose="02020603050405020304" pitchFamily="18" charset="0"/>
            </a:endParaRPr>
          </a:p>
        </p:txBody>
      </p:sp>
      <p:sp>
        <p:nvSpPr>
          <p:cNvPr id="6" name="Text 2"/>
          <p:cNvSpPr/>
          <p:nvPr/>
        </p:nvSpPr>
        <p:spPr>
          <a:xfrm>
            <a:off x="2348389" y="3359706"/>
            <a:ext cx="2777490" cy="347186"/>
          </a:xfrm>
          <a:prstGeom prst="rect">
            <a:avLst/>
          </a:prstGeom>
          <a:noFill/>
          <a:ln/>
        </p:spPr>
        <p:txBody>
          <a:bodyPr wrap="none" rtlCol="0" anchor="t"/>
          <a:lstStyle/>
          <a:p>
            <a:pPr marL="0" indent="0" algn="l">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Machine Learning</a:t>
            </a:r>
            <a:endParaRPr lang="en-US" sz="2187" dirty="0"/>
          </a:p>
        </p:txBody>
      </p:sp>
      <p:sp>
        <p:nvSpPr>
          <p:cNvPr id="7" name="Text 3"/>
          <p:cNvSpPr/>
          <p:nvPr/>
        </p:nvSpPr>
        <p:spPr>
          <a:xfrm>
            <a:off x="2348389" y="3840123"/>
            <a:ext cx="3088958" cy="2487811"/>
          </a:xfrm>
          <a:prstGeom prst="rect">
            <a:avLst/>
          </a:prstGeom>
          <a:noFill/>
          <a:ln/>
        </p:spPr>
        <p:txBody>
          <a:bodyPr wrap="square" rtlCol="0" anchor="t"/>
          <a:lstStyle/>
          <a:p>
            <a:pPr marL="0" indent="0" algn="just">
              <a:lnSpc>
                <a:spcPts val="2799"/>
              </a:lnSpc>
              <a:buNone/>
            </a:pPr>
            <a:r>
              <a:rPr lang="en-US" sz="1750" kern="0" spc="-35" dirty="0">
                <a:solidFill>
                  <a:srgbClr val="272525"/>
                </a:solidFill>
                <a:latin typeface="Times New Roman" panose="02020603050405020304" pitchFamily="18" charset="0"/>
                <a:ea typeface="Source Sans Pro" pitchFamily="34" charset="-122"/>
                <a:cs typeface="Times New Roman" panose="02020603050405020304" pitchFamily="18" charset="0"/>
              </a:rPr>
              <a:t>Explore the potential of machine learning techniques to develop adaptive and intelligent scheduling algorithms that can dynamically adjust to changing system conditions and workload characteristics.</a:t>
            </a:r>
            <a:endParaRPr lang="en-US" sz="1750" dirty="0">
              <a:latin typeface="Times New Roman" panose="02020603050405020304" pitchFamily="18" charset="0"/>
              <a:cs typeface="Times New Roman" panose="02020603050405020304" pitchFamily="18" charset="0"/>
            </a:endParaRPr>
          </a:p>
        </p:txBody>
      </p:sp>
      <p:sp>
        <p:nvSpPr>
          <p:cNvPr id="9" name="Text 4"/>
          <p:cNvSpPr/>
          <p:nvPr/>
        </p:nvSpPr>
        <p:spPr>
          <a:xfrm>
            <a:off x="5770602" y="3359706"/>
            <a:ext cx="2777490" cy="347186"/>
          </a:xfrm>
          <a:prstGeom prst="rect">
            <a:avLst/>
          </a:prstGeom>
          <a:noFill/>
          <a:ln/>
        </p:spPr>
        <p:txBody>
          <a:bodyPr wrap="none" rtlCol="0" anchor="t"/>
          <a:lstStyle/>
          <a:p>
            <a:pPr marL="0" indent="0" algn="l">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Energy Efficiency</a:t>
            </a:r>
            <a:endParaRPr lang="en-US" sz="2187" dirty="0"/>
          </a:p>
        </p:txBody>
      </p:sp>
      <p:sp>
        <p:nvSpPr>
          <p:cNvPr id="10" name="Text 5"/>
          <p:cNvSpPr/>
          <p:nvPr/>
        </p:nvSpPr>
        <p:spPr>
          <a:xfrm>
            <a:off x="5770602" y="3840123"/>
            <a:ext cx="3088958" cy="2487811"/>
          </a:xfrm>
          <a:prstGeom prst="rect">
            <a:avLst/>
          </a:prstGeom>
          <a:noFill/>
          <a:ln/>
        </p:spPr>
        <p:txBody>
          <a:bodyPr wrap="square" rtlCol="0" anchor="t"/>
          <a:lstStyle/>
          <a:p>
            <a:pPr marL="0" indent="0" algn="just">
              <a:lnSpc>
                <a:spcPts val="2799"/>
              </a:lnSpc>
              <a:buNone/>
            </a:pPr>
            <a:r>
              <a:rPr lang="en-US" sz="1750" kern="0" spc="-35" dirty="0">
                <a:solidFill>
                  <a:srgbClr val="272525"/>
                </a:solidFill>
                <a:latin typeface="Times New Roman" panose="02020603050405020304" pitchFamily="18" charset="0"/>
                <a:ea typeface="Source Sans Pro" pitchFamily="34" charset="-122"/>
                <a:cs typeface="Times New Roman" panose="02020603050405020304" pitchFamily="18" charset="0"/>
              </a:rPr>
              <a:t>Investigate scheduling optimizations for energy-efficient computing, considering factors such as power consumption, thermal management, and battery life in mobile and embedded systems</a:t>
            </a:r>
            <a:r>
              <a:rPr lang="en-US" sz="1750" kern="0" spc="-35" dirty="0">
                <a:solidFill>
                  <a:srgbClr val="272525"/>
                </a:solidFill>
                <a:latin typeface="Source Sans Pro" pitchFamily="34" charset="0"/>
                <a:ea typeface="Source Sans Pro" pitchFamily="34" charset="-122"/>
                <a:cs typeface="Source Sans Pro" pitchFamily="34" charset="-120"/>
              </a:rPr>
              <a:t>.</a:t>
            </a:r>
            <a:endParaRPr lang="en-US" sz="1750" dirty="0"/>
          </a:p>
        </p:txBody>
      </p:sp>
      <p:sp>
        <p:nvSpPr>
          <p:cNvPr id="12" name="Text 6"/>
          <p:cNvSpPr/>
          <p:nvPr/>
        </p:nvSpPr>
        <p:spPr>
          <a:xfrm>
            <a:off x="9192816" y="3359706"/>
            <a:ext cx="3089077" cy="694373"/>
          </a:xfrm>
          <a:prstGeom prst="rect">
            <a:avLst/>
          </a:prstGeom>
          <a:noFill/>
          <a:ln/>
        </p:spPr>
        <p:txBody>
          <a:bodyPr wrap="square" rtlCol="0" anchor="t"/>
          <a:lstStyle/>
          <a:p>
            <a:pPr marL="0" indent="0" algn="l">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Cloud and Distributed Systems</a:t>
            </a:r>
            <a:endParaRPr lang="en-US" sz="2187" dirty="0"/>
          </a:p>
        </p:txBody>
      </p:sp>
      <p:sp>
        <p:nvSpPr>
          <p:cNvPr id="13" name="Text 7"/>
          <p:cNvSpPr/>
          <p:nvPr/>
        </p:nvSpPr>
        <p:spPr>
          <a:xfrm>
            <a:off x="9192816" y="4187309"/>
            <a:ext cx="3089077" cy="2487811"/>
          </a:xfrm>
          <a:prstGeom prst="rect">
            <a:avLst/>
          </a:prstGeom>
          <a:noFill/>
          <a:ln/>
        </p:spPr>
        <p:txBody>
          <a:bodyPr wrap="square" rtlCol="0" anchor="t"/>
          <a:lstStyle/>
          <a:p>
            <a:pPr marL="0" indent="0" algn="just">
              <a:lnSpc>
                <a:spcPts val="2799"/>
              </a:lnSpc>
              <a:buNone/>
            </a:pPr>
            <a:r>
              <a:rPr lang="en-US" sz="1750" kern="0" spc="-35" dirty="0">
                <a:solidFill>
                  <a:srgbClr val="272525"/>
                </a:solidFill>
                <a:latin typeface="Times New Roman" panose="02020603050405020304" pitchFamily="18" charset="0"/>
                <a:ea typeface="Source Sans Pro" pitchFamily="34" charset="-122"/>
                <a:cs typeface="Times New Roman" panose="02020603050405020304" pitchFamily="18" charset="0"/>
              </a:rPr>
              <a:t>Examine scheduling challenges and solutions in cloud and distributed computing environments, where workloads are distributed across multiple nodes and resources are dynamically allocated.</a:t>
            </a:r>
            <a:endParaRPr lang="en-US" sz="175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348389" y="1643420"/>
            <a:ext cx="5554980" cy="694373"/>
          </a:xfrm>
          <a:prstGeom prst="rect">
            <a:avLst/>
          </a:prstGeom>
          <a:noFill/>
          <a:ln/>
        </p:spPr>
        <p:txBody>
          <a:bodyPr wrap="none" rtlCol="0" anchor="t"/>
          <a:lstStyle/>
          <a:p>
            <a:pPr marL="0" indent="0">
              <a:lnSpc>
                <a:spcPts val="5468"/>
              </a:lnSpc>
              <a:buNone/>
            </a:pPr>
            <a:r>
              <a:rPr lang="en-US" sz="4374" b="1" kern="0" spc="-35" dirty="0">
                <a:latin typeface="Times New Roman" panose="02020603050405020304" pitchFamily="18" charset="0"/>
                <a:ea typeface="adonis-web" pitchFamily="34" charset="-122"/>
                <a:cs typeface="Times New Roman" panose="02020603050405020304" pitchFamily="18" charset="0"/>
              </a:rPr>
              <a:t>Conclusion</a:t>
            </a:r>
            <a:endParaRPr lang="en-US" sz="4374" dirty="0">
              <a:latin typeface="Times New Roman" panose="02020603050405020304" pitchFamily="18" charset="0"/>
              <a:cs typeface="Times New Roman" panose="02020603050405020304" pitchFamily="18" charset="0"/>
            </a:endParaRPr>
          </a:p>
        </p:txBody>
      </p:sp>
      <p:sp>
        <p:nvSpPr>
          <p:cNvPr id="5" name="Text 2"/>
          <p:cNvSpPr/>
          <p:nvPr/>
        </p:nvSpPr>
        <p:spPr>
          <a:xfrm>
            <a:off x="2348389" y="2782133"/>
            <a:ext cx="9933503" cy="2132409"/>
          </a:xfrm>
          <a:prstGeom prst="rect">
            <a:avLst/>
          </a:prstGeom>
          <a:noFill/>
          <a:ln/>
        </p:spPr>
        <p:txBody>
          <a:bodyPr wrap="square" rtlCol="0" anchor="t"/>
          <a:lstStyle/>
          <a:p>
            <a:pPr marL="0" indent="0" algn="just">
              <a:lnSpc>
                <a:spcPts val="2799"/>
              </a:lnSpc>
              <a:buNone/>
            </a:pPr>
            <a:r>
              <a:rPr lang="en-US" sz="1750" kern="0" spc="-35" dirty="0">
                <a:solidFill>
                  <a:srgbClr val="272525"/>
                </a:solidFill>
                <a:latin typeface="Times New Roman" panose="02020603050405020304" pitchFamily="18" charset="0"/>
                <a:ea typeface="Source Sans Pro" pitchFamily="34" charset="-122"/>
                <a:cs typeface="Times New Roman" panose="02020603050405020304" pitchFamily="18" charset="0"/>
              </a:rPr>
              <a:t>Thread scheduling stands as a fundamental pillar of operating system design, crucial for orchestrating the allocation of CPU time among concurrent tasks. Through this study, we've explored the diverse array of scheduling algorithms, each with its unique strengths and limitations. Preemptive strategies prioritize responsiveness, while priority-based approaches offer granular control over task execution. Round-robin scheduling ensures fairness, albeit with potential inefficiencies, while multilevel feedback queues strike a balance between fairness and responsiveness.</a:t>
            </a:r>
            <a:endParaRPr lang="en-US" sz="1750" dirty="0">
              <a:latin typeface="Times New Roman" panose="02020603050405020304" pitchFamily="18" charset="0"/>
              <a:cs typeface="Times New Roman" panose="02020603050405020304" pitchFamily="18" charset="0"/>
            </a:endParaRPr>
          </a:p>
        </p:txBody>
      </p:sp>
      <p:sp>
        <p:nvSpPr>
          <p:cNvPr id="6" name="Text 3"/>
          <p:cNvSpPr/>
          <p:nvPr/>
        </p:nvSpPr>
        <p:spPr>
          <a:xfrm>
            <a:off x="2348389" y="5164455"/>
            <a:ext cx="9933503" cy="1421606"/>
          </a:xfrm>
          <a:prstGeom prst="rect">
            <a:avLst/>
          </a:prstGeom>
          <a:noFill/>
          <a:ln/>
        </p:spPr>
        <p:txBody>
          <a:bodyPr wrap="square" rtlCol="0" anchor="t"/>
          <a:lstStyle/>
          <a:p>
            <a:pPr marL="0" indent="0" algn="just">
              <a:lnSpc>
                <a:spcPts val="2799"/>
              </a:lnSpc>
              <a:buNone/>
            </a:pPr>
            <a:r>
              <a:rPr lang="en-US" sz="1750" kern="0" spc="-35" dirty="0">
                <a:solidFill>
                  <a:srgbClr val="272525"/>
                </a:solidFill>
                <a:latin typeface="Times New Roman" panose="02020603050405020304" pitchFamily="18" charset="0"/>
                <a:ea typeface="Source Sans Pro" pitchFamily="34" charset="-122"/>
                <a:cs typeface="Times New Roman" panose="02020603050405020304" pitchFamily="18" charset="0"/>
              </a:rPr>
              <a:t>Moving forward, the quest for adaptive and efficient scheduling policies remains paramount, driving innovation in operating system design to meet the evolving demands of modern computing environments. Emerging techniques such as machine learning-based scheduling, energy-efficient optimizations, and solutions for cloud and distributed systems will play a pivotal role in shaping the future of thread scheduling.</a:t>
            </a:r>
            <a:endParaRPr lang="en-US" sz="175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798</Words>
  <Application>Microsoft Office PowerPoint</Application>
  <PresentationFormat>Custom</PresentationFormat>
  <Paragraphs>87</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adonis-web</vt:lpstr>
      <vt:lpstr>Arial</vt:lpstr>
      <vt:lpstr>Source Sans Pro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siva sankar</cp:lastModifiedBy>
  <cp:revision>3</cp:revision>
  <dcterms:created xsi:type="dcterms:W3CDTF">2024-04-13T06:50:39Z</dcterms:created>
  <dcterms:modified xsi:type="dcterms:W3CDTF">2024-04-13T07:28:33Z</dcterms:modified>
</cp:coreProperties>
</file>