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2" autoAdjust="0"/>
    <p:restoredTop sz="94619" autoAdjust="0"/>
  </p:normalViewPr>
  <p:slideViewPr>
    <p:cSldViewPr snapToGrid="0" showGuides="1">
      <p:cViewPr>
        <p:scale>
          <a:sx n="75" d="100"/>
          <a:sy n="75" d="100"/>
        </p:scale>
        <p:origin x="-762" y="96"/>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1428"/>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23.png"/></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7.png"/></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image" Target="../media/image14.png"/></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60F377B-4EF5-4F68-BB41-1E34739B8DCF}" type="slidenum">
              <a:rPr lang="en-US"/>
              <a:pPr/>
              <a:t>1</a:t>
            </a:fld>
            <a:endParaRPr lang="en-US"/>
          </a:p>
        </p:txBody>
      </p:sp>
      <p:sp>
        <p:nvSpPr>
          <p:cNvPr id="458754" name="Rectangle 2"/>
          <p:cNvSpPr>
            <a:spLocks noChangeArrowheads="1"/>
          </p:cNvSpPr>
          <p:nvPr/>
        </p:nvSpPr>
        <p:spPr bwMode="auto">
          <a:xfrm>
            <a:off x="3883025" y="0"/>
            <a:ext cx="2974975" cy="455613"/>
          </a:xfrm>
          <a:prstGeom prst="rect">
            <a:avLst/>
          </a:prstGeom>
          <a:noFill/>
          <a:ln w="9525">
            <a:noFill/>
            <a:miter lim="800000"/>
            <a:headEnd/>
            <a:tailEnd/>
          </a:ln>
          <a:effectLst/>
        </p:spPr>
        <p:txBody>
          <a:bodyPr wrap="none" anchor="ctr"/>
          <a:lstStyle/>
          <a:p>
            <a:endParaRPr lang="en-US"/>
          </a:p>
        </p:txBody>
      </p:sp>
      <p:sp>
        <p:nvSpPr>
          <p:cNvPr id="458755" name="Rectangle 3"/>
          <p:cNvSpPr>
            <a:spLocks noChangeArrowheads="1"/>
          </p:cNvSpPr>
          <p:nvPr/>
        </p:nvSpPr>
        <p:spPr bwMode="auto">
          <a:xfrm>
            <a:off x="-1588" y="0"/>
            <a:ext cx="2970213" cy="455613"/>
          </a:xfrm>
          <a:prstGeom prst="rect">
            <a:avLst/>
          </a:prstGeom>
          <a:noFill/>
          <a:ln w="9525">
            <a:noFill/>
            <a:miter lim="800000"/>
            <a:headEnd/>
            <a:tailEnd/>
          </a:ln>
          <a:effectLst/>
        </p:spPr>
        <p:txBody>
          <a:bodyPr wrap="none" anchor="ctr"/>
          <a:lstStyle/>
          <a:p>
            <a:endParaRPr lang="en-US"/>
          </a:p>
        </p:txBody>
      </p:sp>
      <p:sp>
        <p:nvSpPr>
          <p:cNvPr id="458756" name="Rectangle 4"/>
          <p:cNvSpPr>
            <a:spLocks noRot="1" noChangeArrowheads="1" noTextEdit="1"/>
          </p:cNvSpPr>
          <p:nvPr>
            <p:ph type="sldImg"/>
          </p:nvPr>
        </p:nvSpPr>
        <p:spPr>
          <a:xfrm>
            <a:off x="488950" y="158750"/>
            <a:ext cx="5875338" cy="4406900"/>
          </a:xfrm>
          <a:ln/>
        </p:spPr>
      </p:sp>
      <p:sp>
        <p:nvSpPr>
          <p:cNvPr id="458757" name="Rectangle 5"/>
          <p:cNvSpPr>
            <a:spLocks noGrp="1" noChangeArrowheads="1"/>
          </p:cNvSpPr>
          <p:nvPr>
            <p:ph type="body" idx="1"/>
          </p:nvPr>
        </p:nvSpPr>
        <p:spPr>
          <a:xfrm>
            <a:off x="412750" y="4773613"/>
            <a:ext cx="6029325" cy="3756025"/>
          </a:xfrm>
        </p:spPr>
        <p:txBody>
          <a:bodyPr/>
          <a:lstStyle/>
          <a:p>
            <a:r>
              <a:rPr lang="en-US"/>
              <a:t>Groups of Data</a:t>
            </a:r>
          </a:p>
          <a:p>
            <a:pPr lvl="1"/>
            <a:r>
              <a:rPr lang="en-US"/>
              <a:t>Until now, all group functions have treated the table as one large group of information. At times, you need to divide the table of information into smaller groups. This can be done by using the </a:t>
            </a:r>
            <a:r>
              <a:rPr lang="en-US">
                <a:solidFill>
                  <a:srgbClr val="FC0128"/>
                </a:solidFill>
                <a:latin typeface="Courier New" pitchFamily="49" charset="0"/>
              </a:rPr>
              <a:t>GROUP</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56C10-EA01-44C4-9055-0338C00043AC}" type="slidenum">
              <a:rPr lang="en-US"/>
              <a:pPr/>
              <a:t>10</a:t>
            </a:fld>
            <a:endParaRPr lang="en-US"/>
          </a:p>
        </p:txBody>
      </p:sp>
      <p:sp>
        <p:nvSpPr>
          <p:cNvPr id="477186" name="Rectangle 2"/>
          <p:cNvSpPr>
            <a:spLocks noRot="1" noChangeArrowheads="1" noTextEdit="1"/>
          </p:cNvSpPr>
          <p:nvPr>
            <p:ph type="sldImg"/>
          </p:nvPr>
        </p:nvSpPr>
        <p:spPr>
          <a:xfrm>
            <a:off x="488950" y="158750"/>
            <a:ext cx="5875338" cy="4406900"/>
          </a:xfrm>
          <a:ln w="12700" cap="flat">
            <a:solidFill>
              <a:schemeClr val="tx1"/>
            </a:solidFill>
          </a:ln>
        </p:spPr>
      </p:sp>
      <p:sp>
        <p:nvSpPr>
          <p:cNvPr id="477187" name="Rectangle 3"/>
          <p:cNvSpPr>
            <a:spLocks noGrp="1" noChangeArrowheads="1"/>
          </p:cNvSpPr>
          <p:nvPr>
            <p:ph type="body" idx="1"/>
          </p:nvPr>
        </p:nvSpPr>
        <p:spPr>
          <a:xfrm>
            <a:off x="412750" y="4773613"/>
            <a:ext cx="6029325" cy="3756025"/>
          </a:xfrm>
          <a:noFill/>
          <a:ln/>
        </p:spPr>
        <p:txBody>
          <a:bodyPr lIns="91164" tIns="45582" rIns="91164" bIns="45582"/>
          <a:lstStyle/>
          <a:p>
            <a:pPr>
              <a:lnSpc>
                <a:spcPct val="90000"/>
              </a:lnSpc>
            </a:pPr>
            <a:r>
              <a:rPr lang="en-US"/>
              <a:t>The </a:t>
            </a:r>
            <a:r>
              <a:rPr lang="en-US">
                <a:latin typeface="Courier New" pitchFamily="49" charset="0"/>
              </a:rPr>
              <a:t>HAVING</a:t>
            </a:r>
            <a:r>
              <a:rPr lang="en-US"/>
              <a:t> Clause</a:t>
            </a:r>
          </a:p>
          <a:p>
            <a:pPr lvl="1">
              <a:lnSpc>
                <a:spcPct val="90000"/>
              </a:lnSpc>
            </a:pPr>
            <a:r>
              <a:rPr lang="en-US"/>
              <a:t>You use the </a:t>
            </a:r>
            <a:r>
              <a:rPr lang="en-US">
                <a:solidFill>
                  <a:srgbClr val="FC0128"/>
                </a:solidFill>
                <a:latin typeface="Courier New" pitchFamily="49" charset="0"/>
              </a:rPr>
              <a:t>HAVING</a:t>
            </a:r>
            <a:r>
              <a:rPr lang="en-US">
                <a:solidFill>
                  <a:srgbClr val="FC0128"/>
                </a:solidFill>
              </a:rPr>
              <a:t> clause</a:t>
            </a:r>
            <a:r>
              <a:rPr lang="en-US"/>
              <a:t> to specify which groups are to be displayed, and thus, you further restrict the groups on the basis of aggregate information.</a:t>
            </a:r>
          </a:p>
          <a:p>
            <a:pPr lvl="1">
              <a:lnSpc>
                <a:spcPct val="90000"/>
              </a:lnSpc>
            </a:pPr>
            <a:r>
              <a:rPr lang="en-US"/>
              <a:t>In the syntax:</a:t>
            </a:r>
          </a:p>
          <a:p>
            <a:pPr lvl="1">
              <a:lnSpc>
                <a:spcPct val="90000"/>
              </a:lnSpc>
            </a:pPr>
            <a:r>
              <a:rPr lang="en-US"/>
              <a:t>    </a:t>
            </a:r>
            <a:r>
              <a:rPr lang="en-US" i="1">
                <a:latin typeface="Courier New" pitchFamily="49" charset="0"/>
              </a:rPr>
              <a:t>group_condition   </a:t>
            </a:r>
            <a:r>
              <a:rPr lang="en-US"/>
              <a:t>restricts the groups of rows returned to those groups for which  the specified condition is true</a:t>
            </a:r>
          </a:p>
          <a:p>
            <a:pPr lvl="1">
              <a:lnSpc>
                <a:spcPct val="90000"/>
              </a:lnSpc>
            </a:pPr>
            <a:r>
              <a:rPr lang="en-US">
                <a:latin typeface="Times" pitchFamily="18" charset="0"/>
              </a:rPr>
              <a:t>The Oracle server performs the following steps when you use the </a:t>
            </a:r>
            <a:r>
              <a:rPr lang="en-US">
                <a:latin typeface="Courier New" pitchFamily="49" charset="0"/>
              </a:rPr>
              <a:t>HAVING</a:t>
            </a:r>
            <a:r>
              <a:rPr lang="en-US">
                <a:latin typeface="Times" pitchFamily="18" charset="0"/>
              </a:rPr>
              <a:t> clause:</a:t>
            </a:r>
            <a:endParaRPr lang="en-US"/>
          </a:p>
          <a:p>
            <a:pPr lvl="2">
              <a:lnSpc>
                <a:spcPct val="90000"/>
              </a:lnSpc>
              <a:spcBef>
                <a:spcPct val="15000"/>
              </a:spcBef>
            </a:pPr>
            <a:r>
              <a:rPr lang="en-US"/>
              <a:t>1.	Rows are grouped.</a:t>
            </a:r>
          </a:p>
          <a:p>
            <a:pPr lvl="2">
              <a:lnSpc>
                <a:spcPct val="90000"/>
              </a:lnSpc>
              <a:spcBef>
                <a:spcPct val="15000"/>
              </a:spcBef>
            </a:pPr>
            <a:r>
              <a:rPr lang="en-US"/>
              <a:t>2.	The group function is applied to the group.</a:t>
            </a:r>
          </a:p>
          <a:p>
            <a:pPr lvl="2">
              <a:lnSpc>
                <a:spcPct val="90000"/>
              </a:lnSpc>
              <a:spcBef>
                <a:spcPct val="15000"/>
              </a:spcBef>
            </a:pPr>
            <a:r>
              <a:rPr lang="en-US"/>
              <a:t>3.	The groups that match the criteria in the </a:t>
            </a:r>
            <a:r>
              <a:rPr lang="en-US">
                <a:latin typeface="Courier New" pitchFamily="49" charset="0"/>
              </a:rPr>
              <a:t>HAVING</a:t>
            </a:r>
            <a:r>
              <a:rPr lang="en-US"/>
              <a:t> clause are displayed.</a:t>
            </a:r>
          </a:p>
          <a:p>
            <a:pPr lvl="1">
              <a:lnSpc>
                <a:spcPct val="90000"/>
              </a:lnSpc>
            </a:pPr>
            <a:r>
              <a:rPr lang="en-US"/>
              <a:t>The </a:t>
            </a:r>
            <a:r>
              <a:rPr lang="en-US">
                <a:latin typeface="Courier New" pitchFamily="49" charset="0"/>
              </a:rPr>
              <a:t>HAVING</a:t>
            </a:r>
            <a:r>
              <a:rPr lang="en-US"/>
              <a:t> clause can precede the </a:t>
            </a:r>
            <a:r>
              <a:rPr lang="en-US">
                <a:latin typeface="Courier New" pitchFamily="49" charset="0"/>
              </a:rPr>
              <a:t>GROUP BY</a:t>
            </a:r>
            <a:r>
              <a:rPr lang="en-US"/>
              <a:t> clause, but it is recommended that you place the </a:t>
            </a:r>
            <a:r>
              <a:rPr lang="en-US">
                <a:latin typeface="Courier New" pitchFamily="49" charset="0"/>
              </a:rPr>
              <a:t>GROUP BY</a:t>
            </a:r>
            <a:r>
              <a:rPr lang="en-US"/>
              <a:t> clause first because that is more logical. Groups are formed and group functions are calculated before the </a:t>
            </a:r>
            <a:r>
              <a:rPr lang="en-US">
                <a:latin typeface="Courier New" pitchFamily="49" charset="0"/>
              </a:rPr>
              <a:t>HAVING</a:t>
            </a:r>
            <a:r>
              <a:rPr lang="en-US"/>
              <a:t> clause is applied to the groups in the </a:t>
            </a:r>
            <a:r>
              <a:rPr lang="en-US">
                <a:latin typeface="Courier New" pitchFamily="49" charset="0"/>
              </a:rPr>
              <a:t>SELECT</a:t>
            </a:r>
            <a:r>
              <a:rPr lang="en-US"/>
              <a:t> list.</a:t>
            </a:r>
          </a:p>
          <a:p>
            <a:pPr>
              <a:lnSpc>
                <a:spcPct val="90000"/>
              </a:lnSpc>
            </a:pPr>
            <a:r>
              <a:rPr lang="en-US">
                <a:solidFill>
                  <a:srgbClr val="0000FF"/>
                </a:solidFill>
              </a:rPr>
              <a:t>Instructor Note</a:t>
            </a:r>
          </a:p>
          <a:p>
            <a:pPr>
              <a:lnSpc>
                <a:spcPct val="80000"/>
              </a:lnSpc>
            </a:pPr>
            <a:r>
              <a:rPr lang="en-US">
                <a:solidFill>
                  <a:srgbClr val="0000FF"/>
                </a:solidFill>
              </a:rPr>
              <a:t>The Oracle server evaluates the clauses in the following order:</a:t>
            </a:r>
          </a:p>
          <a:p>
            <a:pPr>
              <a:lnSpc>
                <a:spcPct val="80000"/>
              </a:lnSpc>
            </a:pPr>
            <a:r>
              <a:rPr lang="en-US">
                <a:solidFill>
                  <a:srgbClr val="0000FF"/>
                </a:solidFill>
              </a:rPr>
              <a:t>If the statement contains a </a:t>
            </a:r>
            <a:r>
              <a:rPr lang="en-US">
                <a:solidFill>
                  <a:srgbClr val="0000FF"/>
                </a:solidFill>
                <a:latin typeface="Courier New" pitchFamily="49" charset="0"/>
              </a:rPr>
              <a:t>WHERE</a:t>
            </a:r>
            <a:r>
              <a:rPr lang="en-US">
                <a:solidFill>
                  <a:srgbClr val="0000FF"/>
                </a:solidFill>
              </a:rPr>
              <a:t> clause, the server establishes the candidate rows.</a:t>
            </a:r>
          </a:p>
          <a:p>
            <a:pPr>
              <a:lnSpc>
                <a:spcPct val="80000"/>
              </a:lnSpc>
            </a:pPr>
            <a:r>
              <a:rPr lang="en-US">
                <a:solidFill>
                  <a:srgbClr val="0000FF"/>
                </a:solidFill>
              </a:rPr>
              <a:t>The server identifies the groups specified in the </a:t>
            </a:r>
            <a:r>
              <a:rPr lang="en-US">
                <a:solidFill>
                  <a:srgbClr val="0000FF"/>
                </a:solidFill>
                <a:latin typeface="Courier New" pitchFamily="49" charset="0"/>
              </a:rPr>
              <a:t>GROUP BY</a:t>
            </a:r>
            <a:r>
              <a:rPr lang="en-US">
                <a:solidFill>
                  <a:srgbClr val="0000FF"/>
                </a:solidFill>
              </a:rPr>
              <a:t> clause.</a:t>
            </a:r>
          </a:p>
          <a:p>
            <a:pPr>
              <a:lnSpc>
                <a:spcPct val="80000"/>
              </a:lnSpc>
            </a:pPr>
            <a:r>
              <a:rPr lang="en-US">
                <a:solidFill>
                  <a:srgbClr val="0000FF"/>
                </a:solidFill>
              </a:rPr>
              <a:t>The </a:t>
            </a:r>
            <a:r>
              <a:rPr lang="en-US">
                <a:solidFill>
                  <a:srgbClr val="0000FF"/>
                </a:solidFill>
                <a:latin typeface="Courier New" pitchFamily="49" charset="0"/>
              </a:rPr>
              <a:t>HAVING</a:t>
            </a:r>
            <a:r>
              <a:rPr lang="en-US">
                <a:solidFill>
                  <a:srgbClr val="0000FF"/>
                </a:solidFill>
              </a:rPr>
              <a:t> clause further restricts result groups that do not meet the group criteria in the </a:t>
            </a:r>
            <a:r>
              <a:rPr lang="en-US">
                <a:solidFill>
                  <a:srgbClr val="0000FF"/>
                </a:solidFill>
                <a:latin typeface="Courier New" pitchFamily="49" charset="0"/>
              </a:rPr>
              <a:t>HAVING</a:t>
            </a:r>
            <a:r>
              <a:rPr lang="en-US">
                <a:solidFill>
                  <a:srgbClr val="0000FF"/>
                </a:solidFill>
              </a:rPr>
              <a:t> clause.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602AF37D-C5E4-476F-A12C-99C644D0187D}" type="slidenum">
              <a:rPr lang="en-US"/>
              <a:pPr/>
              <a:t>11</a:t>
            </a:fld>
            <a:endParaRPr lang="en-US"/>
          </a:p>
        </p:txBody>
      </p:sp>
      <p:sp>
        <p:nvSpPr>
          <p:cNvPr id="479234" name="Rectangle 2"/>
          <p:cNvSpPr>
            <a:spLocks noChangeArrowheads="1"/>
          </p:cNvSpPr>
          <p:nvPr/>
        </p:nvSpPr>
        <p:spPr bwMode="auto">
          <a:xfrm>
            <a:off x="3883025" y="0"/>
            <a:ext cx="2974975" cy="455613"/>
          </a:xfrm>
          <a:prstGeom prst="rect">
            <a:avLst/>
          </a:prstGeom>
          <a:noFill/>
          <a:ln w="9525">
            <a:noFill/>
            <a:miter lim="800000"/>
            <a:headEnd/>
            <a:tailEnd/>
          </a:ln>
          <a:effectLst/>
        </p:spPr>
        <p:txBody>
          <a:bodyPr wrap="none" anchor="ctr"/>
          <a:lstStyle/>
          <a:p>
            <a:endParaRPr lang="en-US"/>
          </a:p>
        </p:txBody>
      </p:sp>
      <p:sp>
        <p:nvSpPr>
          <p:cNvPr id="479235" name="Rectangle 3"/>
          <p:cNvSpPr>
            <a:spLocks noChangeArrowheads="1"/>
          </p:cNvSpPr>
          <p:nvPr/>
        </p:nvSpPr>
        <p:spPr bwMode="auto">
          <a:xfrm>
            <a:off x="-1588" y="0"/>
            <a:ext cx="2970213" cy="455613"/>
          </a:xfrm>
          <a:prstGeom prst="rect">
            <a:avLst/>
          </a:prstGeom>
          <a:noFill/>
          <a:ln w="9525">
            <a:noFill/>
            <a:miter lim="800000"/>
            <a:headEnd/>
            <a:tailEnd/>
          </a:ln>
          <a:effectLst/>
        </p:spPr>
        <p:txBody>
          <a:bodyPr wrap="none" anchor="ctr"/>
          <a:lstStyle/>
          <a:p>
            <a:endParaRPr lang="en-US"/>
          </a:p>
        </p:txBody>
      </p:sp>
      <p:sp>
        <p:nvSpPr>
          <p:cNvPr id="479236" name="Rectangle 4"/>
          <p:cNvSpPr>
            <a:spLocks noGrp="1" noChangeArrowheads="1"/>
          </p:cNvSpPr>
          <p:nvPr>
            <p:ph type="body" idx="1"/>
          </p:nvPr>
        </p:nvSpPr>
        <p:spPr>
          <a:xfrm>
            <a:off x="406400" y="4770438"/>
            <a:ext cx="6048375" cy="3803650"/>
          </a:xfrm>
          <a:noFill/>
          <a:ln/>
        </p:spPr>
        <p:txBody>
          <a:bodyPr lIns="91164" tIns="45582" rIns="91164" bIns="45582"/>
          <a:lstStyle/>
          <a:p>
            <a:pPr defTabSz="496888">
              <a:tabLst>
                <a:tab pos="457200" algn="l"/>
              </a:tabLst>
            </a:pPr>
            <a:r>
              <a:rPr lang="en-US"/>
              <a:t>The </a:t>
            </a:r>
            <a:r>
              <a:rPr lang="en-US">
                <a:latin typeface="Courier New" pitchFamily="49" charset="0"/>
              </a:rPr>
              <a:t>HAVING</a:t>
            </a:r>
            <a:r>
              <a:rPr lang="en-US"/>
              <a:t> Clause (continued)</a:t>
            </a:r>
          </a:p>
          <a:p>
            <a:pPr marL="119063" lvl="1" defTabSz="496888">
              <a:tabLst>
                <a:tab pos="457200" algn="l"/>
              </a:tabLst>
            </a:pPr>
            <a:r>
              <a:rPr lang="en-US"/>
              <a:t>The slide example displays department numbers and maximum salaries for those departments whose maximum salary is greater than $10,000. </a:t>
            </a:r>
          </a:p>
          <a:p>
            <a:pPr marL="119063" lvl="1" defTabSz="496888">
              <a:tabLst>
                <a:tab pos="457200" algn="l"/>
              </a:tabLst>
            </a:pPr>
            <a:r>
              <a:rPr lang="en-US"/>
              <a:t>You can use the </a:t>
            </a:r>
            <a:r>
              <a:rPr lang="en-US">
                <a:latin typeface="Courier New" pitchFamily="49" charset="0"/>
              </a:rPr>
              <a:t>GROUP BY</a:t>
            </a:r>
            <a:r>
              <a:rPr lang="en-US"/>
              <a:t> clause without using a group function in the </a:t>
            </a:r>
            <a:r>
              <a:rPr lang="en-US">
                <a:latin typeface="Courier New" pitchFamily="49" charset="0"/>
              </a:rPr>
              <a:t>SELECT</a:t>
            </a:r>
            <a:r>
              <a:rPr lang="en-US"/>
              <a:t> list. </a:t>
            </a:r>
          </a:p>
          <a:p>
            <a:pPr marL="119063" lvl="1" defTabSz="496888">
              <a:tabLst>
                <a:tab pos="457200" algn="l"/>
              </a:tabLst>
            </a:pPr>
            <a:r>
              <a:rPr lang="en-US"/>
              <a:t>If you restrict rows based on the result of a group function, you must have a </a:t>
            </a:r>
            <a:r>
              <a:rPr lang="en-US">
                <a:latin typeface="Courier New" pitchFamily="49" charset="0"/>
              </a:rPr>
              <a:t>GROUP BY</a:t>
            </a:r>
            <a:r>
              <a:rPr lang="en-US"/>
              <a:t> clause as well as the </a:t>
            </a:r>
            <a:r>
              <a:rPr lang="en-US">
                <a:solidFill>
                  <a:srgbClr val="FC0128"/>
                </a:solidFill>
                <a:latin typeface="Courier New" pitchFamily="49" charset="0"/>
              </a:rPr>
              <a:t>HAVING</a:t>
            </a:r>
            <a:r>
              <a:rPr lang="en-US">
                <a:solidFill>
                  <a:srgbClr val="FC0128"/>
                </a:solidFill>
              </a:rPr>
              <a:t> clause</a:t>
            </a:r>
            <a:r>
              <a:rPr lang="en-US"/>
              <a:t>.</a:t>
            </a:r>
          </a:p>
          <a:p>
            <a:pPr marL="119063" lvl="1" defTabSz="496888">
              <a:tabLst>
                <a:tab pos="457200" algn="l"/>
              </a:tabLst>
            </a:pPr>
            <a:r>
              <a:rPr lang="en-US"/>
              <a:t>The following example displays the department numbers and average salaries for those departments whose maximum salary is greater than $10,000:</a:t>
            </a:r>
          </a:p>
          <a:p>
            <a:pPr marL="119063" lvl="1" defTabSz="496888">
              <a:tabLst>
                <a:tab pos="457200" algn="l"/>
              </a:tabLst>
            </a:pPr>
            <a:endParaRPr lang="en-US" sz="500"/>
          </a:p>
          <a:p>
            <a:pPr marL="119063" lvl="1" defTabSz="496888">
              <a:spcBef>
                <a:spcPct val="0"/>
              </a:spcBef>
              <a:tabLst>
                <a:tab pos="457200" algn="l"/>
              </a:tabLst>
            </a:pPr>
            <a:r>
              <a:rPr lang="en-US">
                <a:latin typeface="Courier New" pitchFamily="49" charset="0"/>
              </a:rPr>
              <a:t>   SELECT   department_id, AVG(salary)</a:t>
            </a:r>
          </a:p>
          <a:p>
            <a:pPr marL="119063" lvl="1" defTabSz="496888">
              <a:spcBef>
                <a:spcPct val="0"/>
              </a:spcBef>
              <a:tabLst>
                <a:tab pos="457200" algn="l"/>
              </a:tabLst>
            </a:pPr>
            <a:r>
              <a:rPr lang="en-US">
                <a:latin typeface="Courier New" pitchFamily="49" charset="0"/>
              </a:rPr>
              <a:t>   FROM     employees</a:t>
            </a:r>
          </a:p>
          <a:p>
            <a:pPr marL="119063" lvl="1" defTabSz="496888">
              <a:spcBef>
                <a:spcPct val="0"/>
              </a:spcBef>
              <a:tabLst>
                <a:tab pos="457200" algn="l"/>
              </a:tabLst>
            </a:pPr>
            <a:r>
              <a:rPr lang="en-US">
                <a:latin typeface="Courier New" pitchFamily="49" charset="0"/>
              </a:rPr>
              <a:t>   GROUP BY department_id</a:t>
            </a:r>
          </a:p>
          <a:p>
            <a:pPr marL="119063" lvl="1" defTabSz="496888">
              <a:spcBef>
                <a:spcPct val="0"/>
              </a:spcBef>
              <a:tabLst>
                <a:tab pos="457200" algn="l"/>
              </a:tabLst>
            </a:pPr>
            <a:r>
              <a:rPr lang="en-US">
                <a:latin typeface="Courier New" pitchFamily="49" charset="0"/>
              </a:rPr>
              <a:t>   HAVING   max(salary)&gt;10000;</a:t>
            </a:r>
          </a:p>
          <a:p>
            <a:pPr marL="119063" lvl="1" defTabSz="496888">
              <a:spcBef>
                <a:spcPct val="0"/>
              </a:spcBef>
              <a:tabLst>
                <a:tab pos="457200" algn="l"/>
              </a:tabLst>
            </a:pPr>
            <a:endParaRPr lang="en-US" sz="500">
              <a:latin typeface="Courier New" pitchFamily="49" charset="0"/>
            </a:endParaRPr>
          </a:p>
          <a:p>
            <a:pPr marL="119063" lvl="1" defTabSz="496888">
              <a:spcBef>
                <a:spcPct val="0"/>
              </a:spcBef>
              <a:tabLst>
                <a:tab pos="457200" algn="l"/>
              </a:tabLst>
            </a:pPr>
            <a:r>
              <a:rPr lang="en-US">
                <a:latin typeface="Courier New" pitchFamily="49" charset="0"/>
              </a:rPr>
              <a:t>   </a:t>
            </a:r>
          </a:p>
        </p:txBody>
      </p:sp>
      <p:sp>
        <p:nvSpPr>
          <p:cNvPr id="479237" name="Rectangle 5"/>
          <p:cNvSpPr>
            <a:spLocks noRot="1" noChangeArrowheads="1" noTextEdit="1"/>
          </p:cNvSpPr>
          <p:nvPr>
            <p:ph type="sldImg"/>
          </p:nvPr>
        </p:nvSpPr>
        <p:spPr>
          <a:xfrm>
            <a:off x="455613" y="169863"/>
            <a:ext cx="5938837" cy="4454525"/>
          </a:xfrm>
          <a:ln w="12700" cap="flat">
            <a:solidFill>
              <a:schemeClr val="tx1"/>
            </a:solidFill>
          </a:ln>
        </p:spPr>
      </p:sp>
      <p:sp>
        <p:nvSpPr>
          <p:cNvPr id="479238" name="Rectangle 6"/>
          <p:cNvSpPr>
            <a:spLocks noChangeArrowheads="1"/>
          </p:cNvSpPr>
          <p:nvPr/>
        </p:nvSpPr>
        <p:spPr bwMode="auto">
          <a:xfrm>
            <a:off x="671513" y="6411913"/>
            <a:ext cx="5602287" cy="744537"/>
          </a:xfrm>
          <a:prstGeom prst="rect">
            <a:avLst/>
          </a:prstGeom>
          <a:noFill/>
          <a:ln w="9525">
            <a:noFill/>
            <a:miter lim="800000"/>
            <a:headEnd/>
            <a:tailEnd/>
          </a:ln>
          <a:effectLst/>
        </p:spPr>
        <p:txBody>
          <a:bodyPr wrap="none" anchor="ctr"/>
          <a:lstStyle/>
          <a:p>
            <a:endParaRPr lang="en-US"/>
          </a:p>
        </p:txBody>
      </p:sp>
      <p:pic>
        <p:nvPicPr>
          <p:cNvPr id="479239" name="Picture 7"/>
          <p:cNvPicPr>
            <a:picLocks noChangeAspect="1" noChangeArrowheads="1"/>
          </p:cNvPicPr>
          <p:nvPr/>
        </p:nvPicPr>
        <p:blipFill>
          <a:blip r:embed="rId3"/>
          <a:srcRect/>
          <a:stretch>
            <a:fillRect/>
          </a:stretch>
        </p:blipFill>
        <p:spPr bwMode="auto">
          <a:xfrm>
            <a:off x="788988" y="7191375"/>
            <a:ext cx="5405437" cy="1101725"/>
          </a:xfrm>
          <a:prstGeom prst="rect">
            <a:avLst/>
          </a:prstGeom>
          <a:noFill/>
          <a:ln w="25400">
            <a:noFill/>
            <a:miter lim="800000"/>
            <a:headEnd type="none" w="sm" len="sm"/>
            <a:tailEnd type="none" w="sm" len="sm"/>
          </a:ln>
          <a:effectLst/>
        </p:spPr>
      </p:pic>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C97326-65E1-478A-AE6E-DB6F15E2F3DE}" type="slidenum">
              <a:rPr lang="en-US"/>
              <a:pPr/>
              <a:t>12</a:t>
            </a:fld>
            <a:endParaRPr lang="en-US"/>
          </a:p>
        </p:txBody>
      </p:sp>
      <p:sp>
        <p:nvSpPr>
          <p:cNvPr id="481282" name="Rectangle 2"/>
          <p:cNvSpPr>
            <a:spLocks noRot="1" noChangeArrowheads="1" noTextEdit="1"/>
          </p:cNvSpPr>
          <p:nvPr>
            <p:ph type="sldImg"/>
          </p:nvPr>
        </p:nvSpPr>
        <p:spPr>
          <a:xfrm>
            <a:off x="488950" y="158750"/>
            <a:ext cx="5875338" cy="4406900"/>
          </a:xfrm>
          <a:ln w="12700" cap="flat">
            <a:solidFill>
              <a:schemeClr val="tx1"/>
            </a:solidFill>
          </a:ln>
        </p:spPr>
      </p:sp>
      <p:sp>
        <p:nvSpPr>
          <p:cNvPr id="481283" name="Rectangle 3"/>
          <p:cNvSpPr>
            <a:spLocks noGrp="1" noChangeArrowheads="1"/>
          </p:cNvSpPr>
          <p:nvPr>
            <p:ph type="body" idx="1"/>
          </p:nvPr>
        </p:nvSpPr>
        <p:spPr>
          <a:xfrm>
            <a:off x="403225" y="4697413"/>
            <a:ext cx="6029325" cy="3757612"/>
          </a:xfrm>
          <a:noFill/>
          <a:ln/>
        </p:spPr>
        <p:txBody>
          <a:bodyPr lIns="91164" tIns="45582" rIns="91164" bIns="45582"/>
          <a:lstStyle/>
          <a:p>
            <a:r>
              <a:rPr lang="en-US"/>
              <a:t>The </a:t>
            </a:r>
            <a:r>
              <a:rPr lang="en-US">
                <a:latin typeface="Courier New" pitchFamily="49" charset="0"/>
              </a:rPr>
              <a:t>HAVING</a:t>
            </a:r>
            <a:r>
              <a:rPr lang="en-US"/>
              <a:t> Clause (continued)</a:t>
            </a:r>
          </a:p>
          <a:p>
            <a:pPr lvl="1"/>
            <a:r>
              <a:rPr lang="en-US"/>
              <a:t>The slide example displays the job ID and total monthly salary for each job with a total payroll exceeding $13,000. The example excludes sales representatives and sorts the list by the total monthly salary.</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Demo: </a:t>
            </a:r>
            <a:r>
              <a:rPr lang="en-US">
                <a:solidFill>
                  <a:srgbClr val="0000FF"/>
                </a:solidFill>
                <a:latin typeface="Courier New" pitchFamily="49" charset="0"/>
              </a:rPr>
              <a:t>5_job1.sql</a:t>
            </a:r>
            <a:r>
              <a:rPr lang="en-US">
                <a:solidFill>
                  <a:srgbClr val="0000FF"/>
                </a:solidFill>
              </a:rPr>
              <a:t>, </a:t>
            </a:r>
            <a:r>
              <a:rPr lang="en-US">
                <a:solidFill>
                  <a:srgbClr val="0000FF"/>
                </a:solidFill>
                <a:latin typeface="Courier New" pitchFamily="49" charset="0"/>
              </a:rPr>
              <a:t>5_job2.sql</a:t>
            </a:r>
          </a:p>
          <a:p>
            <a:pPr lvl="1"/>
            <a:r>
              <a:rPr lang="en-US">
                <a:solidFill>
                  <a:srgbClr val="0000FF"/>
                </a:solidFill>
              </a:rPr>
              <a:t>Purpose: To illustrate using a </a:t>
            </a:r>
            <a:r>
              <a:rPr lang="en-US">
                <a:solidFill>
                  <a:srgbClr val="0000FF"/>
                </a:solidFill>
                <a:latin typeface="Courier New" pitchFamily="49" charset="0"/>
              </a:rPr>
              <a:t>WHERE</a:t>
            </a:r>
            <a:r>
              <a:rPr lang="en-US">
                <a:solidFill>
                  <a:srgbClr val="0000FF"/>
                </a:solidFill>
              </a:rPr>
              <a:t> clause to restrict rows by </a:t>
            </a:r>
            <a:r>
              <a:rPr lang="en-US">
                <a:solidFill>
                  <a:srgbClr val="0000FF"/>
                </a:solidFill>
                <a:latin typeface="Courier New" pitchFamily="49" charset="0"/>
              </a:rPr>
              <a:t>JOB_ID</a:t>
            </a:r>
            <a:r>
              <a:rPr lang="en-US">
                <a:solidFill>
                  <a:srgbClr val="0000FF"/>
                </a:solidFill>
              </a:rPr>
              <a:t> and using a </a:t>
            </a:r>
            <a:r>
              <a:rPr lang="en-US">
                <a:solidFill>
                  <a:srgbClr val="0000FF"/>
                </a:solidFill>
                <a:latin typeface="Courier New" pitchFamily="49" charset="0"/>
              </a:rPr>
              <a:t>HAVING</a:t>
            </a:r>
            <a:r>
              <a:rPr lang="en-US">
                <a:solidFill>
                  <a:srgbClr val="0000FF"/>
                </a:solidFill>
              </a:rPr>
              <a:t> clause to restrict groups by </a:t>
            </a:r>
            <a:r>
              <a:rPr lang="en-US">
                <a:solidFill>
                  <a:srgbClr val="0000FF"/>
                </a:solidFill>
                <a:latin typeface="Courier New" pitchFamily="49" charset="0"/>
              </a:rPr>
              <a:t>SUM(SALARY)</a:t>
            </a:r>
            <a:r>
              <a:rPr lang="en-US">
                <a:solidFill>
                  <a:srgbClr val="0000FF"/>
                </a:solidFill>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E726A3-7323-4B42-8E3E-AFBA9228B0D8}" type="slidenum">
              <a:rPr lang="en-US"/>
              <a:pPr/>
              <a:t>13</a:t>
            </a:fld>
            <a:endParaRPr lang="en-US"/>
          </a:p>
        </p:txBody>
      </p:sp>
      <p:sp>
        <p:nvSpPr>
          <p:cNvPr id="483330" name="Rectangle 2"/>
          <p:cNvSpPr>
            <a:spLocks noChangeArrowheads="1"/>
          </p:cNvSpPr>
          <p:nvPr/>
        </p:nvSpPr>
        <p:spPr bwMode="auto">
          <a:xfrm>
            <a:off x="3883025" y="0"/>
            <a:ext cx="2974975" cy="455613"/>
          </a:xfrm>
          <a:prstGeom prst="rect">
            <a:avLst/>
          </a:prstGeom>
          <a:noFill/>
          <a:ln w="9525">
            <a:noFill/>
            <a:miter lim="800000"/>
            <a:headEnd/>
            <a:tailEnd/>
          </a:ln>
          <a:effectLst/>
        </p:spPr>
        <p:txBody>
          <a:bodyPr wrap="none" anchor="ctr"/>
          <a:lstStyle/>
          <a:p>
            <a:endParaRPr lang="en-US"/>
          </a:p>
        </p:txBody>
      </p:sp>
      <p:sp>
        <p:nvSpPr>
          <p:cNvPr id="483331" name="Rectangle 3"/>
          <p:cNvSpPr>
            <a:spLocks noChangeArrowheads="1"/>
          </p:cNvSpPr>
          <p:nvPr/>
        </p:nvSpPr>
        <p:spPr bwMode="auto">
          <a:xfrm>
            <a:off x="-1588" y="0"/>
            <a:ext cx="2970213" cy="455613"/>
          </a:xfrm>
          <a:prstGeom prst="rect">
            <a:avLst/>
          </a:prstGeom>
          <a:noFill/>
          <a:ln w="9525">
            <a:noFill/>
            <a:miter lim="800000"/>
            <a:headEnd/>
            <a:tailEnd/>
          </a:ln>
          <a:effectLst/>
        </p:spPr>
        <p:txBody>
          <a:bodyPr wrap="none" anchor="ctr"/>
          <a:lstStyle/>
          <a:p>
            <a:endParaRPr lang="en-US"/>
          </a:p>
        </p:txBody>
      </p:sp>
      <p:sp>
        <p:nvSpPr>
          <p:cNvPr id="483332" name="Rectangle 4"/>
          <p:cNvSpPr>
            <a:spLocks noRot="1" noChangeArrowheads="1" noTextEdit="1"/>
          </p:cNvSpPr>
          <p:nvPr>
            <p:ph type="sldImg"/>
          </p:nvPr>
        </p:nvSpPr>
        <p:spPr>
          <a:xfrm>
            <a:off x="488950" y="158750"/>
            <a:ext cx="5875338" cy="4406900"/>
          </a:xfrm>
          <a:ln/>
        </p:spPr>
      </p:sp>
      <p:sp>
        <p:nvSpPr>
          <p:cNvPr id="483333" name="Rectangle 5"/>
          <p:cNvSpPr>
            <a:spLocks noGrp="1" noChangeArrowheads="1"/>
          </p:cNvSpPr>
          <p:nvPr>
            <p:ph type="body" idx="1"/>
          </p:nvPr>
        </p:nvSpPr>
        <p:spPr>
          <a:xfrm>
            <a:off x="412750" y="4773613"/>
            <a:ext cx="6029325" cy="3756025"/>
          </a:xfrm>
        </p:spPr>
        <p:txBody>
          <a:bodyPr/>
          <a:lstStyle/>
          <a:p>
            <a:r>
              <a:rPr lang="en-US"/>
              <a:t>Nesting Group Functions</a:t>
            </a:r>
          </a:p>
          <a:p>
            <a:pPr lvl="1"/>
            <a:r>
              <a:rPr lang="en-US">
                <a:solidFill>
                  <a:srgbClr val="FC0128"/>
                </a:solidFill>
              </a:rPr>
              <a:t>Group functions can be nested</a:t>
            </a:r>
            <a:r>
              <a:rPr lang="en-US"/>
              <a:t> to a depth of two. The slide example displays the maximum average salary.</a:t>
            </a:r>
          </a:p>
          <a:p>
            <a:pPr lvl="1"/>
            <a:endParaRPr lang="en-US"/>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6DB9ACA-ACC8-43F7-BFAA-6A7DFF5732E5}" type="slidenum">
              <a:rPr lang="en-US"/>
              <a:pPr/>
              <a:t>14</a:t>
            </a:fld>
            <a:endParaRPr lang="en-US"/>
          </a:p>
        </p:txBody>
      </p:sp>
      <p:sp>
        <p:nvSpPr>
          <p:cNvPr id="523266"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523267"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523268" name="Rectangle 4"/>
          <p:cNvSpPr>
            <a:spLocks noGrp="1" noChangeArrowheads="1"/>
          </p:cNvSpPr>
          <p:nvPr>
            <p:ph type="body" idx="1"/>
          </p:nvPr>
        </p:nvSpPr>
        <p:spPr>
          <a:xfrm>
            <a:off x="409575" y="4764088"/>
            <a:ext cx="5995988" cy="3752850"/>
          </a:xfrm>
          <a:noFill/>
          <a:ln/>
        </p:spPr>
        <p:txBody>
          <a:bodyPr lIns="90334" tIns="46725" rIns="90334" bIns="46725"/>
          <a:lstStyle/>
          <a:p>
            <a:pPr defTabSz="865188"/>
            <a:r>
              <a:rPr lang="en-US">
                <a:latin typeface="Courier New" pitchFamily="49" charset="0"/>
              </a:rPr>
              <a:t>GROUP BY</a:t>
            </a:r>
            <a:r>
              <a:rPr lang="en-US"/>
              <a:t> with the </a:t>
            </a:r>
            <a:r>
              <a:rPr lang="en-US">
                <a:latin typeface="Courier New" pitchFamily="49" charset="0"/>
              </a:rPr>
              <a:t>ROLLUP</a:t>
            </a:r>
            <a:r>
              <a:rPr lang="en-US"/>
              <a:t> and </a:t>
            </a:r>
            <a:r>
              <a:rPr lang="en-US">
                <a:latin typeface="Courier New" pitchFamily="49" charset="0"/>
              </a:rPr>
              <a:t>CUBE</a:t>
            </a:r>
            <a:r>
              <a:rPr lang="en-US"/>
              <a:t> Operators</a:t>
            </a:r>
          </a:p>
          <a:p>
            <a:pPr marL="114300" lvl="1" defTabSz="865188"/>
            <a:r>
              <a:rPr lang="en-US"/>
              <a:t>You specify </a:t>
            </a:r>
            <a:r>
              <a:rPr lang="en-US">
                <a:latin typeface="Courier New" pitchFamily="49" charset="0"/>
              </a:rPr>
              <a:t>ROLLUP</a:t>
            </a:r>
            <a:r>
              <a:rPr lang="en-US"/>
              <a:t> and </a:t>
            </a:r>
            <a:r>
              <a:rPr lang="en-US">
                <a:latin typeface="Courier New" pitchFamily="49" charset="0"/>
              </a:rPr>
              <a:t>CUBE</a:t>
            </a:r>
            <a:r>
              <a:rPr lang="en-US"/>
              <a:t> operators in the </a:t>
            </a:r>
            <a:r>
              <a:rPr lang="en-US">
                <a:latin typeface="Courier New" pitchFamily="49" charset="0"/>
              </a:rPr>
              <a:t>GROUP BY</a:t>
            </a:r>
            <a:r>
              <a:rPr lang="en-US"/>
              <a:t> clause of a query. </a:t>
            </a:r>
            <a:r>
              <a:rPr lang="en-US">
                <a:latin typeface="Courier New" pitchFamily="49" charset="0"/>
              </a:rPr>
              <a:t>ROLLUP</a:t>
            </a:r>
            <a:r>
              <a:rPr lang="en-US"/>
              <a:t> grouping produces a results set containing the regular grouped rows and subtotal rows. The </a:t>
            </a:r>
            <a:r>
              <a:rPr lang="en-US">
                <a:latin typeface="Courier New" pitchFamily="49" charset="0"/>
              </a:rPr>
              <a:t>CUBE</a:t>
            </a:r>
            <a:r>
              <a:rPr lang="en-US"/>
              <a:t> operation in the </a:t>
            </a:r>
            <a:r>
              <a:rPr lang="en-US">
                <a:latin typeface="Courier New" pitchFamily="49" charset="0"/>
              </a:rPr>
              <a:t>GROUP BY</a:t>
            </a:r>
            <a:r>
              <a:rPr lang="en-US" i="1"/>
              <a:t> </a:t>
            </a:r>
            <a:r>
              <a:rPr lang="en-US"/>
              <a:t>clause groups the selected rows based on the values of all possible combinations of expressions in the specification and returns a single row of summary information for each group. You can use the </a:t>
            </a:r>
            <a:r>
              <a:rPr lang="en-US">
                <a:latin typeface="Courier New" pitchFamily="49" charset="0"/>
              </a:rPr>
              <a:t>CUBE</a:t>
            </a:r>
            <a:r>
              <a:rPr lang="en-US"/>
              <a:t> operator to produce </a:t>
            </a:r>
            <a:r>
              <a:rPr lang="en-US">
                <a:solidFill>
                  <a:srgbClr val="FC0128"/>
                </a:solidFill>
              </a:rPr>
              <a:t>cross-tabulation rows. </a:t>
            </a:r>
            <a:endParaRPr lang="en-US"/>
          </a:p>
          <a:p>
            <a:pPr marL="114300" lvl="1" defTabSz="865188"/>
            <a:r>
              <a:rPr lang="en-US" b="1"/>
              <a:t>Note:</a:t>
            </a:r>
            <a:r>
              <a:rPr lang="en-US"/>
              <a:t> When working with </a:t>
            </a:r>
            <a:r>
              <a:rPr lang="en-US">
                <a:solidFill>
                  <a:srgbClr val="FC0128"/>
                </a:solidFill>
                <a:latin typeface="Courier New" pitchFamily="49" charset="0"/>
              </a:rPr>
              <a:t>ROLLUP</a:t>
            </a:r>
            <a:r>
              <a:rPr lang="en-US">
                <a:latin typeface="Courier New" pitchFamily="49" charset="0"/>
              </a:rPr>
              <a:t> </a:t>
            </a:r>
            <a:r>
              <a:rPr lang="en-US"/>
              <a:t>and </a:t>
            </a:r>
            <a:r>
              <a:rPr lang="en-US">
                <a:solidFill>
                  <a:srgbClr val="FC0128"/>
                </a:solidFill>
                <a:latin typeface="Courier New" pitchFamily="49" charset="0"/>
              </a:rPr>
              <a:t>CUBE</a:t>
            </a:r>
            <a:r>
              <a:rPr lang="en-US"/>
              <a:t>, make sure that the columns following the </a:t>
            </a:r>
            <a:r>
              <a:rPr lang="en-US">
                <a:latin typeface="Courier New" pitchFamily="49" charset="0"/>
              </a:rPr>
              <a:t>GROUP BY</a:t>
            </a:r>
            <a:r>
              <a:rPr lang="en-US"/>
              <a:t> clause have meaningful, real-life relationships with each other; otherwise the operators return irrelevant information. </a:t>
            </a:r>
          </a:p>
          <a:p>
            <a:pPr marL="114300" lvl="1" defTabSz="865188"/>
            <a:r>
              <a:rPr lang="en-US">
                <a:solidFill>
                  <a:schemeClr val="tx2"/>
                </a:solidFill>
              </a:rPr>
              <a:t>The </a:t>
            </a:r>
            <a:r>
              <a:rPr lang="en-US">
                <a:latin typeface="Courier New" pitchFamily="49" charset="0"/>
              </a:rPr>
              <a:t>ROLLUP</a:t>
            </a:r>
            <a:r>
              <a:rPr lang="en-US">
                <a:solidFill>
                  <a:schemeClr val="tx2"/>
                </a:solidFill>
              </a:rPr>
              <a:t> and </a:t>
            </a:r>
            <a:r>
              <a:rPr lang="en-US">
                <a:latin typeface="Courier New" pitchFamily="49" charset="0"/>
              </a:rPr>
              <a:t>CUBE</a:t>
            </a:r>
            <a:r>
              <a:rPr lang="en-US"/>
              <a:t> </a:t>
            </a:r>
            <a:r>
              <a:rPr lang="en-US">
                <a:solidFill>
                  <a:schemeClr val="tx2"/>
                </a:solidFill>
              </a:rPr>
              <a:t>operators are available only in Oracle8</a:t>
            </a:r>
            <a:r>
              <a:rPr lang="en-US" i="1">
                <a:solidFill>
                  <a:schemeClr val="tx2"/>
                </a:solidFill>
              </a:rPr>
              <a:t>i </a:t>
            </a:r>
            <a:r>
              <a:rPr lang="en-US">
                <a:solidFill>
                  <a:schemeClr val="tx2"/>
                </a:solidFill>
              </a:rPr>
              <a:t>and later releases. </a:t>
            </a:r>
          </a:p>
        </p:txBody>
      </p:sp>
      <p:sp>
        <p:nvSpPr>
          <p:cNvPr id="523269"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973D3FF-E1C6-4891-9EB7-FD44A0ED6740}" type="slidenum">
              <a:rPr lang="en-US"/>
              <a:pPr/>
              <a:t>15</a:t>
            </a:fld>
            <a:endParaRPr lang="en-US"/>
          </a:p>
        </p:txBody>
      </p:sp>
      <p:sp>
        <p:nvSpPr>
          <p:cNvPr id="525314"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525315"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525316" name="Rectangle 4"/>
          <p:cNvSpPr>
            <a:spLocks noGrp="1" noChangeArrowheads="1"/>
          </p:cNvSpPr>
          <p:nvPr>
            <p:ph type="body" idx="1"/>
          </p:nvPr>
        </p:nvSpPr>
        <p:spPr>
          <a:xfrm>
            <a:off x="409575" y="4764088"/>
            <a:ext cx="5995988" cy="3752850"/>
          </a:xfrm>
          <a:noFill/>
          <a:ln/>
        </p:spPr>
        <p:txBody>
          <a:bodyPr lIns="90334" tIns="46725" rIns="90334" bIns="46725"/>
          <a:lstStyle/>
          <a:p>
            <a:pPr defTabSz="865188"/>
            <a:r>
              <a:rPr lang="en-US"/>
              <a:t>The </a:t>
            </a:r>
            <a:r>
              <a:rPr lang="en-US">
                <a:latin typeface="Courier New" pitchFamily="49" charset="0"/>
              </a:rPr>
              <a:t>ROLLUP</a:t>
            </a:r>
            <a:r>
              <a:rPr lang="en-US"/>
              <a:t> Operator </a:t>
            </a:r>
          </a:p>
          <a:p>
            <a:pPr marL="114300" lvl="1" defTabSz="865188"/>
            <a:r>
              <a:rPr lang="en-US"/>
              <a:t>The </a:t>
            </a:r>
            <a:r>
              <a:rPr lang="en-US">
                <a:solidFill>
                  <a:srgbClr val="FC0128"/>
                </a:solidFill>
                <a:latin typeface="Courier New" pitchFamily="49" charset="0"/>
              </a:rPr>
              <a:t>ROLLUP</a:t>
            </a:r>
            <a:r>
              <a:rPr lang="en-US">
                <a:solidFill>
                  <a:srgbClr val="FC0128"/>
                </a:solidFill>
              </a:rPr>
              <a:t> o</a:t>
            </a:r>
            <a:r>
              <a:rPr lang="en-US"/>
              <a:t>perator delivers aggregates and </a:t>
            </a:r>
            <a:r>
              <a:rPr lang="en-US">
                <a:solidFill>
                  <a:srgbClr val="FC0128"/>
                </a:solidFill>
              </a:rPr>
              <a:t>superaggregates f</a:t>
            </a:r>
            <a:r>
              <a:rPr lang="en-US"/>
              <a:t>or expressions within a </a:t>
            </a:r>
            <a:r>
              <a:rPr lang="en-US">
                <a:latin typeface="Courier New" pitchFamily="49" charset="0"/>
              </a:rPr>
              <a:t>GROUP BY</a:t>
            </a:r>
            <a:r>
              <a:rPr lang="en-US"/>
              <a:t> statement. The </a:t>
            </a:r>
            <a:r>
              <a:rPr lang="en-US">
                <a:latin typeface="Courier New" pitchFamily="49" charset="0"/>
              </a:rPr>
              <a:t>ROLLUP</a:t>
            </a:r>
            <a:r>
              <a:rPr lang="en-US"/>
              <a:t> operator can be used by report writers to extract statistics and summary information from results sets. The cumulative aggregates can be used in reports, charts, and graphs. </a:t>
            </a:r>
          </a:p>
          <a:p>
            <a:pPr marL="114300" lvl="1" defTabSz="865188"/>
            <a:r>
              <a:rPr lang="en-US"/>
              <a:t>The </a:t>
            </a:r>
            <a:r>
              <a:rPr lang="en-US">
                <a:latin typeface="Courier New" pitchFamily="49" charset="0"/>
              </a:rPr>
              <a:t>ROLLUP</a:t>
            </a:r>
            <a:r>
              <a:rPr lang="en-US"/>
              <a:t> operator creates groupings by moving in one direction, from right to left, along the list of columns specified in the </a:t>
            </a:r>
            <a:r>
              <a:rPr lang="en-US">
                <a:latin typeface="Courier New" pitchFamily="49" charset="0"/>
              </a:rPr>
              <a:t>GROUP BY</a:t>
            </a:r>
            <a:r>
              <a:rPr lang="en-US"/>
              <a:t> clause. It then applies the aggregate function to these groupings. </a:t>
            </a:r>
          </a:p>
          <a:p>
            <a:pPr marL="114300" lvl="1" defTabSz="865188"/>
            <a:r>
              <a:rPr lang="en-US" b="1"/>
              <a:t>Note: </a:t>
            </a:r>
            <a:r>
              <a:rPr lang="en-US"/>
              <a:t>To produce subtotals in </a:t>
            </a:r>
            <a:r>
              <a:rPr lang="en-US" i="1"/>
              <a:t>n</a:t>
            </a:r>
            <a:r>
              <a:rPr lang="en-US"/>
              <a:t> dimensions (that is, </a:t>
            </a:r>
            <a:r>
              <a:rPr lang="en-US" i="1"/>
              <a:t>n </a:t>
            </a:r>
            <a:r>
              <a:rPr lang="en-US"/>
              <a:t>columns in the </a:t>
            </a:r>
            <a:r>
              <a:rPr lang="en-US">
                <a:latin typeface="Courier New" pitchFamily="49" charset="0"/>
              </a:rPr>
              <a:t>GROUP BY</a:t>
            </a:r>
            <a:r>
              <a:rPr lang="en-US"/>
              <a:t> clause) without a </a:t>
            </a:r>
            <a:r>
              <a:rPr lang="en-US">
                <a:latin typeface="Courier New" pitchFamily="49" charset="0"/>
              </a:rPr>
              <a:t>ROLLUP</a:t>
            </a:r>
            <a:r>
              <a:rPr lang="en-US"/>
              <a:t> operator, </a:t>
            </a:r>
            <a:r>
              <a:rPr lang="en-US" i="1"/>
              <a:t>n</a:t>
            </a:r>
            <a:r>
              <a:rPr lang="en-US"/>
              <a:t>+1 </a:t>
            </a:r>
            <a:r>
              <a:rPr lang="en-US">
                <a:latin typeface="Courier New" pitchFamily="49" charset="0"/>
              </a:rPr>
              <a:t>SELECT</a:t>
            </a:r>
            <a:r>
              <a:rPr lang="en-US"/>
              <a:t> statements must be linked with </a:t>
            </a:r>
            <a:r>
              <a:rPr lang="en-US">
                <a:latin typeface="Courier New" pitchFamily="49" charset="0"/>
              </a:rPr>
              <a:t>UNION ALL</a:t>
            </a:r>
            <a:r>
              <a:rPr lang="en-US"/>
              <a:t>. This makes the query execution inefficient, because each of the </a:t>
            </a:r>
            <a:r>
              <a:rPr lang="en-US">
                <a:latin typeface="Courier New" pitchFamily="49" charset="0"/>
              </a:rPr>
              <a:t>SELECT</a:t>
            </a:r>
            <a:r>
              <a:rPr lang="en-US"/>
              <a:t> statements causes table access. The </a:t>
            </a:r>
            <a:r>
              <a:rPr lang="en-US">
                <a:latin typeface="Courier New" pitchFamily="49" charset="0"/>
              </a:rPr>
              <a:t>ROLLUP</a:t>
            </a:r>
            <a:r>
              <a:rPr lang="en-US"/>
              <a:t> operator gathers its results with just one table access. The </a:t>
            </a:r>
            <a:r>
              <a:rPr lang="en-US">
                <a:latin typeface="Courier New" pitchFamily="49" charset="0"/>
              </a:rPr>
              <a:t>ROLLUP</a:t>
            </a:r>
            <a:r>
              <a:rPr lang="en-US"/>
              <a:t> operator is useful if there are many columns involved in producing the subtotals.</a:t>
            </a:r>
          </a:p>
        </p:txBody>
      </p:sp>
      <p:sp>
        <p:nvSpPr>
          <p:cNvPr id="525317"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5035B88-E3BB-4899-ACAE-E73811A22B70}" type="slidenum">
              <a:rPr lang="en-US"/>
              <a:pPr/>
              <a:t>16</a:t>
            </a:fld>
            <a:endParaRPr lang="en-US"/>
          </a:p>
        </p:txBody>
      </p:sp>
      <p:sp>
        <p:nvSpPr>
          <p:cNvPr id="527362"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527363"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527364" name="Rectangle 4"/>
          <p:cNvSpPr>
            <a:spLocks noGrp="1" noChangeArrowheads="1"/>
          </p:cNvSpPr>
          <p:nvPr>
            <p:ph type="body" idx="1"/>
          </p:nvPr>
        </p:nvSpPr>
        <p:spPr>
          <a:xfrm>
            <a:off x="641350" y="4572000"/>
            <a:ext cx="6216650" cy="3752850"/>
          </a:xfrm>
          <a:noFill/>
          <a:ln/>
        </p:spPr>
        <p:txBody>
          <a:bodyPr lIns="90334" tIns="46725" rIns="90334" bIns="46725"/>
          <a:lstStyle/>
          <a:p>
            <a:r>
              <a:rPr lang="en-US"/>
              <a:t>Example of a </a:t>
            </a:r>
            <a:r>
              <a:rPr lang="en-US">
                <a:latin typeface="Courier New" pitchFamily="49" charset="0"/>
              </a:rPr>
              <a:t>ROLLUP</a:t>
            </a:r>
            <a:r>
              <a:rPr lang="en-US"/>
              <a:t> Operator </a:t>
            </a:r>
          </a:p>
          <a:p>
            <a:r>
              <a:rPr lang="en-US"/>
              <a:t>In the example in the slide:	</a:t>
            </a:r>
          </a:p>
          <a:p>
            <a:r>
              <a:rPr lang="en-US"/>
              <a:t>Total salaries for every job ID within a department for those departments whose department ID is less than 60 are displayed by the </a:t>
            </a:r>
            <a:r>
              <a:rPr lang="en-US">
                <a:latin typeface="Courier New" pitchFamily="49" charset="0"/>
              </a:rPr>
              <a:t>GROUP BY</a:t>
            </a:r>
            <a:r>
              <a:rPr lang="en-US"/>
              <a:t> clause (labeled 1)</a:t>
            </a:r>
            <a:endParaRPr lang="en-US" b="1"/>
          </a:p>
          <a:p>
            <a:r>
              <a:rPr lang="en-US"/>
              <a:t>The </a:t>
            </a:r>
            <a:r>
              <a:rPr lang="en-US">
                <a:latin typeface="Courier New" pitchFamily="49" charset="0"/>
              </a:rPr>
              <a:t>ROLLUP</a:t>
            </a:r>
            <a:r>
              <a:rPr lang="en-US"/>
              <a:t> operator displays:</a:t>
            </a:r>
          </a:p>
          <a:p>
            <a:r>
              <a:rPr lang="en-US"/>
              <a:t>Total salary for those departments whose department ID is less than 60  (labeled 2)</a:t>
            </a:r>
          </a:p>
          <a:p>
            <a:r>
              <a:rPr lang="en-US"/>
              <a:t>Total salary for all departments whose department ID is less than 60, irrespective of the job IDs (labeled 3)</a:t>
            </a:r>
          </a:p>
          <a:p>
            <a:r>
              <a:rPr lang="en-US"/>
              <a:t>All rows indicated as 1 are regular rows and all rows indicated as 2 and 3 are </a:t>
            </a:r>
            <a:r>
              <a:rPr lang="en-US">
                <a:solidFill>
                  <a:srgbClr val="FC0128"/>
                </a:solidFill>
              </a:rPr>
              <a:t>superaggregate</a:t>
            </a:r>
            <a:r>
              <a:rPr lang="en-US" i="1">
                <a:solidFill>
                  <a:srgbClr val="FC0128"/>
                </a:solidFill>
              </a:rPr>
              <a:t> </a:t>
            </a:r>
            <a:r>
              <a:rPr lang="en-US">
                <a:solidFill>
                  <a:srgbClr val="FC0128"/>
                </a:solidFill>
              </a:rPr>
              <a:t>rows</a:t>
            </a:r>
            <a:r>
              <a:rPr lang="en-US"/>
              <a:t>.</a:t>
            </a:r>
          </a:p>
          <a:p>
            <a:r>
              <a:rPr lang="en-US"/>
              <a:t>The </a:t>
            </a:r>
            <a:r>
              <a:rPr lang="en-US">
                <a:solidFill>
                  <a:srgbClr val="FC0128"/>
                </a:solidFill>
                <a:latin typeface="Courier New" pitchFamily="49" charset="0"/>
              </a:rPr>
              <a:t>ROLLUP</a:t>
            </a:r>
            <a:r>
              <a:rPr lang="en-US">
                <a:solidFill>
                  <a:srgbClr val="FC0128"/>
                </a:solidFill>
              </a:rPr>
              <a:t> operator</a:t>
            </a:r>
            <a:r>
              <a:rPr lang="en-US"/>
              <a:t> creates subtotals that roll up from the most detailed level to a grand total, following the grouping list specified in the </a:t>
            </a:r>
            <a:r>
              <a:rPr lang="en-US">
                <a:latin typeface="Courier New" pitchFamily="49" charset="0"/>
              </a:rPr>
              <a:t>GROUP BY</a:t>
            </a:r>
            <a:r>
              <a:rPr lang="en-US"/>
              <a:t> clause. First it calculates the standard aggregate values for the groups specified in the </a:t>
            </a:r>
            <a:r>
              <a:rPr lang="en-US">
                <a:latin typeface="Courier New" pitchFamily="49" charset="0"/>
              </a:rPr>
              <a:t>GROUP BY</a:t>
            </a:r>
            <a:r>
              <a:rPr lang="en-US"/>
              <a:t> clause (in the example, the sum of salaries grouped on each job within a department). Then it creates progressively higher-level subtotals, moving from right to left through the list of grouping columns. (In the preceding example, the sum of salaries for each department is calculated, followed by the sum of salaries for all departments.)</a:t>
            </a:r>
          </a:p>
          <a:p>
            <a:r>
              <a:rPr lang="en-US"/>
              <a:t>Given </a:t>
            </a:r>
            <a:r>
              <a:rPr lang="en-US" i="1"/>
              <a:t>n</a:t>
            </a:r>
            <a:r>
              <a:rPr lang="en-US"/>
              <a:t> expressions in the </a:t>
            </a:r>
            <a:r>
              <a:rPr lang="en-US">
                <a:latin typeface="Courier New" pitchFamily="49" charset="0"/>
              </a:rPr>
              <a:t>ROLLUP</a:t>
            </a:r>
            <a:r>
              <a:rPr lang="en-US"/>
              <a:t> operator of the </a:t>
            </a:r>
            <a:r>
              <a:rPr lang="en-US">
                <a:latin typeface="Courier New" pitchFamily="49" charset="0"/>
              </a:rPr>
              <a:t>GROUP BY</a:t>
            </a:r>
            <a:r>
              <a:rPr lang="en-US"/>
              <a:t> clause, the operation results in </a:t>
            </a:r>
            <a:r>
              <a:rPr lang="en-US" i="1"/>
              <a:t>n </a:t>
            </a:r>
            <a:r>
              <a:rPr lang="en-US"/>
              <a:t>+ 1 = 2 + 1 = 3 groupings. </a:t>
            </a:r>
          </a:p>
          <a:p>
            <a:r>
              <a:rPr lang="en-US"/>
              <a:t>Rows based on the values of the first </a:t>
            </a:r>
            <a:r>
              <a:rPr lang="en-US" i="1"/>
              <a:t>n</a:t>
            </a:r>
            <a:r>
              <a:rPr lang="en-US"/>
              <a:t> expressions are called rows or regular rows and the others are called superaggregate</a:t>
            </a:r>
            <a:r>
              <a:rPr lang="en-US" i="1"/>
              <a:t> </a:t>
            </a:r>
            <a:r>
              <a:rPr lang="en-US"/>
              <a:t>rows. </a:t>
            </a:r>
          </a:p>
        </p:txBody>
      </p:sp>
      <p:sp>
        <p:nvSpPr>
          <p:cNvPr id="527365"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F02D634-788F-4F42-9FEB-D473DA748C91}" type="slidenum">
              <a:rPr lang="en-US"/>
              <a:pPr/>
              <a:t>17</a:t>
            </a:fld>
            <a:endParaRPr lang="en-US"/>
          </a:p>
        </p:txBody>
      </p:sp>
      <p:sp>
        <p:nvSpPr>
          <p:cNvPr id="529410"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529411"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529412" name="Rectangle 4"/>
          <p:cNvSpPr>
            <a:spLocks noGrp="1" noChangeArrowheads="1"/>
          </p:cNvSpPr>
          <p:nvPr>
            <p:ph type="body" idx="1"/>
          </p:nvPr>
        </p:nvSpPr>
        <p:spPr>
          <a:xfrm>
            <a:off x="409575" y="4764088"/>
            <a:ext cx="5995988" cy="3752850"/>
          </a:xfrm>
          <a:noFill/>
          <a:ln/>
        </p:spPr>
        <p:txBody>
          <a:bodyPr lIns="90334" tIns="46725" rIns="90334" bIns="46725"/>
          <a:lstStyle/>
          <a:p>
            <a:r>
              <a:rPr lang="en-US"/>
              <a:t>The </a:t>
            </a:r>
            <a:r>
              <a:rPr lang="en-US">
                <a:latin typeface="Courier New" pitchFamily="49" charset="0"/>
              </a:rPr>
              <a:t>CUBE</a:t>
            </a:r>
            <a:r>
              <a:rPr lang="en-US"/>
              <a:t> Operator </a:t>
            </a:r>
          </a:p>
          <a:p>
            <a:pPr lvl="1"/>
            <a:r>
              <a:rPr lang="en-US"/>
              <a:t>The </a:t>
            </a:r>
            <a:r>
              <a:rPr lang="en-US">
                <a:solidFill>
                  <a:srgbClr val="FC0128"/>
                </a:solidFill>
                <a:latin typeface="Courier New" pitchFamily="49" charset="0"/>
              </a:rPr>
              <a:t>CUBE</a:t>
            </a:r>
            <a:r>
              <a:rPr lang="en-US">
                <a:solidFill>
                  <a:srgbClr val="FC0128"/>
                </a:solidFill>
              </a:rPr>
              <a:t> o</a:t>
            </a:r>
            <a:r>
              <a:rPr lang="en-US"/>
              <a:t>perator is an additional switch in the </a:t>
            </a:r>
            <a:r>
              <a:rPr lang="en-US">
                <a:latin typeface="Courier New" pitchFamily="49" charset="0"/>
              </a:rPr>
              <a:t>GROUP BY</a:t>
            </a:r>
            <a:r>
              <a:rPr lang="en-US"/>
              <a:t> clause in a </a:t>
            </a:r>
            <a:r>
              <a:rPr lang="en-US">
                <a:latin typeface="Courier New" pitchFamily="49" charset="0"/>
              </a:rPr>
              <a:t>SELECT</a:t>
            </a:r>
            <a:r>
              <a:rPr lang="en-US"/>
              <a:t> statement. The </a:t>
            </a:r>
            <a:r>
              <a:rPr lang="en-US">
                <a:latin typeface="Courier New" pitchFamily="49" charset="0"/>
              </a:rPr>
              <a:t>CUBE</a:t>
            </a:r>
            <a:r>
              <a:rPr lang="en-US"/>
              <a:t> operator can be applied to all aggregate functions, including </a:t>
            </a:r>
            <a:r>
              <a:rPr lang="en-US">
                <a:latin typeface="Courier New" pitchFamily="49" charset="0"/>
              </a:rPr>
              <a:t>AVG</a:t>
            </a:r>
            <a:r>
              <a:rPr lang="en-US"/>
              <a:t>, </a:t>
            </a:r>
            <a:r>
              <a:rPr lang="en-US">
                <a:latin typeface="Courier New" pitchFamily="49" charset="0"/>
              </a:rPr>
              <a:t>SUM</a:t>
            </a:r>
            <a:r>
              <a:rPr lang="en-US"/>
              <a:t>, </a:t>
            </a:r>
            <a:r>
              <a:rPr lang="en-US">
                <a:latin typeface="Courier New" pitchFamily="49" charset="0"/>
              </a:rPr>
              <a:t>MAX</a:t>
            </a:r>
            <a:r>
              <a:rPr lang="en-US"/>
              <a:t>, </a:t>
            </a:r>
            <a:r>
              <a:rPr lang="en-US">
                <a:latin typeface="Courier New" pitchFamily="49" charset="0"/>
              </a:rPr>
              <a:t>MIN</a:t>
            </a:r>
            <a:r>
              <a:rPr lang="en-US"/>
              <a:t>, and </a:t>
            </a:r>
            <a:r>
              <a:rPr lang="en-US">
                <a:latin typeface="Courier New" pitchFamily="49" charset="0"/>
              </a:rPr>
              <a:t>COUNT</a:t>
            </a:r>
            <a:r>
              <a:rPr lang="en-US"/>
              <a:t>. It is used to produce results sets that are typically used for </a:t>
            </a:r>
            <a:r>
              <a:rPr lang="en-US">
                <a:solidFill>
                  <a:srgbClr val="FC0128"/>
                </a:solidFill>
              </a:rPr>
              <a:t>cross-tabular reports. </a:t>
            </a:r>
            <a:r>
              <a:rPr lang="en-US"/>
              <a:t>While </a:t>
            </a:r>
            <a:r>
              <a:rPr lang="en-US">
                <a:latin typeface="Courier New" pitchFamily="49" charset="0"/>
              </a:rPr>
              <a:t>ROLLUP</a:t>
            </a:r>
            <a:r>
              <a:rPr lang="en-US"/>
              <a:t> produces only a fraction of possible subtotal combinations, </a:t>
            </a:r>
            <a:r>
              <a:rPr lang="en-US">
                <a:latin typeface="Courier New" pitchFamily="49" charset="0"/>
              </a:rPr>
              <a:t>CUBE</a:t>
            </a:r>
            <a:r>
              <a:rPr lang="en-US"/>
              <a:t> produces subtotals for all possible combinations of groupings specified in the </a:t>
            </a:r>
            <a:r>
              <a:rPr lang="en-US">
                <a:latin typeface="Courier New" pitchFamily="49" charset="0"/>
              </a:rPr>
              <a:t>GROUP BY</a:t>
            </a:r>
            <a:r>
              <a:rPr lang="en-US"/>
              <a:t> clause, and a grand total. </a:t>
            </a:r>
          </a:p>
          <a:p>
            <a:pPr lvl="1"/>
            <a:r>
              <a:rPr lang="en-US"/>
              <a:t>The </a:t>
            </a:r>
            <a:r>
              <a:rPr lang="en-US">
                <a:latin typeface="Courier New" pitchFamily="49" charset="0"/>
              </a:rPr>
              <a:t>CUBE</a:t>
            </a:r>
            <a:r>
              <a:rPr lang="en-US"/>
              <a:t> operator is used with an aggregate function to generate additional rows in a results set. Columns included in the </a:t>
            </a:r>
            <a:r>
              <a:rPr lang="en-US">
                <a:latin typeface="Courier New" pitchFamily="49" charset="0"/>
              </a:rPr>
              <a:t>GROUP BY</a:t>
            </a:r>
            <a:r>
              <a:rPr lang="en-US"/>
              <a:t> clause are cross-referenced to produce a superset of groups. The aggregate function specified in the select list is applied to these groups to produce summary values for the additional </a:t>
            </a:r>
            <a:r>
              <a:rPr lang="en-US">
                <a:solidFill>
                  <a:srgbClr val="FC0128"/>
                </a:solidFill>
              </a:rPr>
              <a:t>superaggregate rows. </a:t>
            </a:r>
            <a:r>
              <a:rPr lang="en-US"/>
              <a:t>The number of extra groups in the results set is determined by the number of columns included in the </a:t>
            </a:r>
            <a:r>
              <a:rPr lang="en-US">
                <a:latin typeface="Courier New" pitchFamily="49" charset="0"/>
              </a:rPr>
              <a:t>GROUP BY</a:t>
            </a:r>
            <a:r>
              <a:rPr lang="en-US"/>
              <a:t> clause.</a:t>
            </a:r>
          </a:p>
          <a:p>
            <a:pPr lvl="1"/>
            <a:r>
              <a:rPr lang="en-US"/>
              <a:t>In fact, every possible combination of the columns or expressions in the </a:t>
            </a:r>
            <a:r>
              <a:rPr lang="en-US">
                <a:latin typeface="Courier New" pitchFamily="49" charset="0"/>
              </a:rPr>
              <a:t>GROUP BY</a:t>
            </a:r>
            <a:r>
              <a:rPr lang="en-US"/>
              <a:t> clause is used to produce superaggregates. If you have </a:t>
            </a:r>
            <a:r>
              <a:rPr lang="en-US" i="1"/>
              <a:t>n</a:t>
            </a:r>
            <a:r>
              <a:rPr lang="en-US"/>
              <a:t> columns or expressions in the </a:t>
            </a:r>
            <a:r>
              <a:rPr lang="en-US">
                <a:latin typeface="Courier New" pitchFamily="49" charset="0"/>
              </a:rPr>
              <a:t>GROUP BY</a:t>
            </a:r>
            <a:r>
              <a:rPr lang="en-US"/>
              <a:t> clause, there will be 2</a:t>
            </a:r>
            <a:r>
              <a:rPr lang="en-US" i="1" baseline="30000"/>
              <a:t>n</a:t>
            </a:r>
            <a:r>
              <a:rPr lang="en-US"/>
              <a:t> possible superaggregate combinations. Mathematically, these combinations form an</a:t>
            </a:r>
            <a:br>
              <a:rPr lang="en-US"/>
            </a:br>
            <a:r>
              <a:rPr lang="en-US" i="1"/>
              <a:t>n</a:t>
            </a:r>
            <a:r>
              <a:rPr lang="en-US"/>
              <a:t>-dimensional cube, which is how the operator got its name. </a:t>
            </a:r>
          </a:p>
          <a:p>
            <a:pPr lvl="1"/>
            <a:r>
              <a:rPr lang="en-US"/>
              <a:t>By using application or programming tools, these superaggregate values can then be fed into charts and graphs that convey results and relationships visually and effectively.</a:t>
            </a:r>
          </a:p>
        </p:txBody>
      </p:sp>
      <p:sp>
        <p:nvSpPr>
          <p:cNvPr id="529413"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9FCAF84-018E-48DC-ABFD-4F2510310B8D}" type="slidenum">
              <a:rPr lang="en-US"/>
              <a:pPr/>
              <a:t>18</a:t>
            </a:fld>
            <a:endParaRPr lang="en-US"/>
          </a:p>
        </p:txBody>
      </p:sp>
      <p:sp>
        <p:nvSpPr>
          <p:cNvPr id="531458" name="Rectangle 2"/>
          <p:cNvSpPr>
            <a:spLocks noChangeArrowheads="1"/>
          </p:cNvSpPr>
          <p:nvPr/>
        </p:nvSpPr>
        <p:spPr bwMode="auto">
          <a:xfrm>
            <a:off x="3860800" y="-1588"/>
            <a:ext cx="2959100" cy="458788"/>
          </a:xfrm>
          <a:prstGeom prst="rect">
            <a:avLst/>
          </a:prstGeom>
          <a:noFill/>
          <a:ln w="9525">
            <a:noFill/>
            <a:miter lim="800000"/>
            <a:headEnd/>
            <a:tailEnd/>
          </a:ln>
          <a:effectLst/>
        </p:spPr>
        <p:txBody>
          <a:bodyPr wrap="none" anchor="ctr"/>
          <a:lstStyle/>
          <a:p>
            <a:endParaRPr lang="en-US"/>
          </a:p>
        </p:txBody>
      </p:sp>
      <p:sp>
        <p:nvSpPr>
          <p:cNvPr id="531459" name="Rectangle 3"/>
          <p:cNvSpPr>
            <a:spLocks noChangeArrowheads="1"/>
          </p:cNvSpPr>
          <p:nvPr/>
        </p:nvSpPr>
        <p:spPr bwMode="auto">
          <a:xfrm>
            <a:off x="-1588" y="-1588"/>
            <a:ext cx="2952751" cy="458788"/>
          </a:xfrm>
          <a:prstGeom prst="rect">
            <a:avLst/>
          </a:prstGeom>
          <a:noFill/>
          <a:ln w="9525">
            <a:noFill/>
            <a:miter lim="800000"/>
            <a:headEnd/>
            <a:tailEnd/>
          </a:ln>
          <a:effectLst/>
        </p:spPr>
        <p:txBody>
          <a:bodyPr wrap="none" anchor="ctr"/>
          <a:lstStyle/>
          <a:p>
            <a:endParaRPr lang="en-US"/>
          </a:p>
        </p:txBody>
      </p:sp>
      <p:sp>
        <p:nvSpPr>
          <p:cNvPr id="531460" name="Rectangle 4"/>
          <p:cNvSpPr>
            <a:spLocks noGrp="1" noChangeArrowheads="1"/>
          </p:cNvSpPr>
          <p:nvPr>
            <p:ph type="body" idx="1"/>
          </p:nvPr>
        </p:nvSpPr>
        <p:spPr>
          <a:xfrm>
            <a:off x="458788" y="4722813"/>
            <a:ext cx="6016625" cy="3794125"/>
          </a:xfrm>
          <a:noFill/>
          <a:ln/>
        </p:spPr>
        <p:txBody>
          <a:bodyPr lIns="90334" tIns="46725" rIns="90334" bIns="46725"/>
          <a:lstStyle/>
          <a:p>
            <a:pPr>
              <a:lnSpc>
                <a:spcPct val="90000"/>
              </a:lnSpc>
            </a:pPr>
            <a:r>
              <a:rPr lang="en-US"/>
              <a:t>Example of a </a:t>
            </a:r>
            <a:r>
              <a:rPr lang="en-US">
                <a:latin typeface="Courier New" pitchFamily="49" charset="0"/>
              </a:rPr>
              <a:t>CUBE</a:t>
            </a:r>
            <a:r>
              <a:rPr lang="en-US"/>
              <a:t> Operator </a:t>
            </a:r>
          </a:p>
          <a:p>
            <a:pPr lvl="1">
              <a:lnSpc>
                <a:spcPct val="90000"/>
              </a:lnSpc>
            </a:pPr>
            <a:r>
              <a:rPr lang="en-US"/>
              <a:t> The output of the </a:t>
            </a:r>
            <a:r>
              <a:rPr lang="en-US">
                <a:latin typeface="Courier New" pitchFamily="49" charset="0"/>
              </a:rPr>
              <a:t>SELECT</a:t>
            </a:r>
            <a:r>
              <a:rPr lang="en-US"/>
              <a:t> statement in the example can be interpreted as follows:</a:t>
            </a:r>
          </a:p>
          <a:p>
            <a:pPr lvl="1">
              <a:lnSpc>
                <a:spcPct val="90000"/>
              </a:lnSpc>
            </a:pPr>
            <a:r>
              <a:rPr lang="en-US"/>
              <a:t>The total salary for every job within a department (for those departments whose department ID is less than 60) is displayed by the </a:t>
            </a:r>
            <a:r>
              <a:rPr lang="en-US">
                <a:latin typeface="Courier New" pitchFamily="49" charset="0"/>
              </a:rPr>
              <a:t>GROUP BY</a:t>
            </a:r>
            <a:r>
              <a:rPr lang="en-US"/>
              <a:t> clause (labeled 1)</a:t>
            </a:r>
          </a:p>
          <a:p>
            <a:pPr lvl="1">
              <a:lnSpc>
                <a:spcPct val="90000"/>
              </a:lnSpc>
            </a:pPr>
            <a:r>
              <a:rPr lang="en-US"/>
              <a:t>The total salary for those departments whose department ID is less than 60 (labeled 2)</a:t>
            </a:r>
          </a:p>
          <a:p>
            <a:pPr lvl="1">
              <a:lnSpc>
                <a:spcPct val="90000"/>
              </a:lnSpc>
            </a:pPr>
            <a:r>
              <a:rPr lang="en-US"/>
              <a:t>The total salary for every job irrespective of the department (labeled </a:t>
            </a:r>
          </a:p>
          <a:p>
            <a:pPr lvl="1">
              <a:lnSpc>
                <a:spcPct val="90000"/>
              </a:lnSpc>
            </a:pPr>
            <a:r>
              <a:rPr lang="en-US"/>
              <a:t>3)Total salary for those departments whose department ID is less than 60, irrespective of the job titles (labeled 4)</a:t>
            </a:r>
          </a:p>
          <a:p>
            <a:pPr lvl="1">
              <a:lnSpc>
                <a:spcPct val="90000"/>
              </a:lnSpc>
            </a:pPr>
            <a:r>
              <a:rPr lang="en-US"/>
              <a:t>In the preceding example, all rows indicated as 1 are regular rows, all rows indicated as 2 and 4 are superaggregate rows, and all rows indicated as 3 are </a:t>
            </a:r>
            <a:r>
              <a:rPr lang="en-US">
                <a:solidFill>
                  <a:srgbClr val="FC0128"/>
                </a:solidFill>
              </a:rPr>
              <a:t>cross-tabulation values.</a:t>
            </a:r>
          </a:p>
          <a:p>
            <a:pPr lvl="1">
              <a:lnSpc>
                <a:spcPct val="90000"/>
              </a:lnSpc>
            </a:pPr>
            <a:r>
              <a:rPr lang="en-US"/>
              <a:t>The </a:t>
            </a:r>
            <a:r>
              <a:rPr lang="en-US">
                <a:latin typeface="Courier New" pitchFamily="49" charset="0"/>
              </a:rPr>
              <a:t>CUBE </a:t>
            </a:r>
            <a:r>
              <a:rPr lang="en-US"/>
              <a:t>operator has also performed the </a:t>
            </a:r>
            <a:r>
              <a:rPr lang="en-US">
                <a:latin typeface="Courier New" pitchFamily="49" charset="0"/>
              </a:rPr>
              <a:t>ROLLUP</a:t>
            </a:r>
            <a:r>
              <a:rPr lang="en-US"/>
              <a:t> operation to display the subtotals for those departments whose department ID is less than 60 and the total salary for those departments whose department ID is less than 60, irrespective of the job titles. Additionally, the </a:t>
            </a:r>
            <a:r>
              <a:rPr lang="en-US">
                <a:latin typeface="Courier New" pitchFamily="49" charset="0"/>
              </a:rPr>
              <a:t>CUBE</a:t>
            </a:r>
            <a:r>
              <a:rPr lang="en-US"/>
              <a:t> operator displays the total salary for every job irrespective of the department. </a:t>
            </a:r>
          </a:p>
          <a:p>
            <a:pPr lvl="1">
              <a:lnSpc>
                <a:spcPct val="90000"/>
              </a:lnSpc>
            </a:pPr>
            <a:r>
              <a:rPr lang="en-US" b="1"/>
              <a:t>Note</a:t>
            </a:r>
            <a:r>
              <a:rPr lang="en-US"/>
              <a:t>: Similar to the </a:t>
            </a:r>
            <a:r>
              <a:rPr lang="en-US">
                <a:latin typeface="Courier New" pitchFamily="49" charset="0"/>
              </a:rPr>
              <a:t>ROLLUP</a:t>
            </a:r>
            <a:r>
              <a:rPr lang="en-US"/>
              <a:t> operator, producing subtotals in </a:t>
            </a:r>
            <a:r>
              <a:rPr lang="en-US" i="1"/>
              <a:t>n</a:t>
            </a:r>
            <a:r>
              <a:rPr lang="en-US"/>
              <a:t> dimensions (that is, </a:t>
            </a:r>
            <a:r>
              <a:rPr lang="en-US" i="1"/>
              <a:t>n</a:t>
            </a:r>
            <a:r>
              <a:rPr lang="en-US"/>
              <a:t> columns in the </a:t>
            </a:r>
            <a:r>
              <a:rPr lang="en-US">
                <a:latin typeface="Courier New" pitchFamily="49" charset="0"/>
              </a:rPr>
              <a:t>GROUP BY</a:t>
            </a:r>
            <a:r>
              <a:rPr lang="en-US"/>
              <a:t> clause) without a </a:t>
            </a:r>
            <a:r>
              <a:rPr lang="en-US">
                <a:latin typeface="Courier New" pitchFamily="49" charset="0"/>
              </a:rPr>
              <a:t>CUBE</a:t>
            </a:r>
            <a:r>
              <a:rPr lang="en-US"/>
              <a:t> operator requires 2</a:t>
            </a:r>
            <a:r>
              <a:rPr lang="en-US" i="1" baseline="30000"/>
              <a:t>n</a:t>
            </a:r>
            <a:r>
              <a:rPr lang="en-US"/>
              <a:t> </a:t>
            </a:r>
            <a:r>
              <a:rPr lang="en-US">
                <a:latin typeface="Courier New" pitchFamily="49" charset="0"/>
              </a:rPr>
              <a:t>SELECT</a:t>
            </a:r>
            <a:r>
              <a:rPr lang="en-US"/>
              <a:t> statements to be linked with </a:t>
            </a:r>
            <a:r>
              <a:rPr lang="en-US">
                <a:latin typeface="Courier New" pitchFamily="49" charset="0"/>
              </a:rPr>
              <a:t>UNION ALL</a:t>
            </a:r>
            <a:r>
              <a:rPr lang="en-US"/>
              <a:t>. Thus, a report with three dimensions requires 2</a:t>
            </a:r>
            <a:r>
              <a:rPr lang="en-US" baseline="30000"/>
              <a:t>3</a:t>
            </a:r>
            <a:r>
              <a:rPr lang="en-US"/>
              <a:t> = 8 </a:t>
            </a:r>
            <a:r>
              <a:rPr lang="en-US">
                <a:latin typeface="Courier New" pitchFamily="49" charset="0"/>
              </a:rPr>
              <a:t>SELECT</a:t>
            </a:r>
            <a:r>
              <a:rPr lang="en-US"/>
              <a:t> statements to be linked with </a:t>
            </a:r>
            <a:r>
              <a:rPr lang="en-US">
                <a:latin typeface="Courier New" pitchFamily="49" charset="0"/>
              </a:rPr>
              <a:t>UNION ALL</a:t>
            </a:r>
            <a:r>
              <a:rPr lang="en-US"/>
              <a:t>.</a:t>
            </a:r>
          </a:p>
        </p:txBody>
      </p:sp>
      <p:sp>
        <p:nvSpPr>
          <p:cNvPr id="531461" name="Rectangle 5"/>
          <p:cNvSpPr>
            <a:spLocks noRot="1" noChangeArrowheads="1" noTextEdit="1"/>
          </p:cNvSpPr>
          <p:nvPr>
            <p:ph type="sldImg"/>
          </p:nvPr>
        </p:nvSpPr>
        <p:spPr>
          <a:xfrm>
            <a:off x="501650" y="176213"/>
            <a:ext cx="5818188" cy="436403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60569-E4AB-42DA-A3A2-8F156BDB338A}" type="slidenum">
              <a:rPr lang="en-US"/>
              <a:pPr/>
              <a:t>19</a:t>
            </a:fld>
            <a:endParaRPr lang="en-US"/>
          </a:p>
        </p:txBody>
      </p:sp>
      <p:sp>
        <p:nvSpPr>
          <p:cNvPr id="533506" name="Rectangle 2"/>
          <p:cNvSpPr>
            <a:spLocks noGrp="1" noChangeArrowheads="1"/>
          </p:cNvSpPr>
          <p:nvPr>
            <p:ph type="body" idx="1"/>
          </p:nvPr>
        </p:nvSpPr>
        <p:spPr>
          <a:xfrm>
            <a:off x="409575" y="4764088"/>
            <a:ext cx="5995988" cy="3752850"/>
          </a:xfrm>
          <a:noFill/>
          <a:ln/>
        </p:spPr>
        <p:txBody>
          <a:bodyPr lIns="90334" tIns="46725" rIns="90334" bIns="46725"/>
          <a:lstStyle/>
          <a:p>
            <a:r>
              <a:rPr lang="en-US"/>
              <a:t>Summary</a:t>
            </a:r>
          </a:p>
          <a:p>
            <a:pPr lvl="2"/>
            <a:r>
              <a:rPr lang="en-US">
                <a:latin typeface="Courier New" pitchFamily="49" charset="0"/>
              </a:rPr>
              <a:t>ROLLUP</a:t>
            </a:r>
            <a:r>
              <a:rPr lang="en-US"/>
              <a:t> and </a:t>
            </a:r>
            <a:r>
              <a:rPr lang="en-US">
                <a:latin typeface="Courier New" pitchFamily="49" charset="0"/>
              </a:rPr>
              <a:t>CUBE</a:t>
            </a:r>
            <a:r>
              <a:rPr lang="en-US"/>
              <a:t> are extensions of the </a:t>
            </a:r>
            <a:r>
              <a:rPr lang="en-US">
                <a:latin typeface="Courier New" pitchFamily="49" charset="0"/>
              </a:rPr>
              <a:t>GROUP BY</a:t>
            </a:r>
            <a:r>
              <a:rPr lang="en-US"/>
              <a:t> clause.</a:t>
            </a:r>
          </a:p>
          <a:p>
            <a:pPr lvl="2"/>
            <a:r>
              <a:rPr lang="en-US">
                <a:latin typeface="Courier New" pitchFamily="49" charset="0"/>
              </a:rPr>
              <a:t>ROLLUP</a:t>
            </a:r>
            <a:r>
              <a:rPr lang="en-US"/>
              <a:t> is used to display subtotal and grand total values.</a:t>
            </a:r>
          </a:p>
          <a:p>
            <a:pPr lvl="2"/>
            <a:r>
              <a:rPr lang="en-US">
                <a:latin typeface="Courier New" pitchFamily="49" charset="0"/>
              </a:rPr>
              <a:t>CUBE</a:t>
            </a:r>
            <a:r>
              <a:rPr lang="en-US"/>
              <a:t> is used to display cross-tabulation values.</a:t>
            </a:r>
          </a:p>
          <a:p>
            <a:pPr lvl="2"/>
            <a:r>
              <a:rPr lang="en-US"/>
              <a:t>The </a:t>
            </a:r>
            <a:r>
              <a:rPr lang="en-US">
                <a:latin typeface="Courier New" pitchFamily="49" charset="0"/>
              </a:rPr>
              <a:t>GROUPING</a:t>
            </a:r>
            <a:r>
              <a:rPr lang="en-US"/>
              <a:t> function helps you determine whether a row is an aggregate produced by a </a:t>
            </a:r>
            <a:r>
              <a:rPr lang="en-US">
                <a:latin typeface="Courier New" pitchFamily="49" charset="0"/>
              </a:rPr>
              <a:t>CUBE</a:t>
            </a:r>
            <a:r>
              <a:rPr lang="en-US"/>
              <a:t> or </a:t>
            </a:r>
            <a:r>
              <a:rPr lang="en-US">
                <a:latin typeface="Courier New" pitchFamily="49" charset="0"/>
              </a:rPr>
              <a:t>ROLLUP </a:t>
            </a:r>
            <a:r>
              <a:rPr lang="en-US"/>
              <a:t>operator. </a:t>
            </a:r>
          </a:p>
          <a:p>
            <a:pPr lvl="2"/>
            <a:r>
              <a:rPr lang="en-US"/>
              <a:t>With the </a:t>
            </a:r>
            <a:r>
              <a:rPr lang="en-US">
                <a:latin typeface="Courier New" pitchFamily="49" charset="0"/>
              </a:rPr>
              <a:t>GROUPING SETS</a:t>
            </a:r>
            <a:r>
              <a:rPr lang="en-US"/>
              <a:t> syntax, you can define multiple groupings in the same query. </a:t>
            </a:r>
            <a:r>
              <a:rPr lang="en-US">
                <a:latin typeface="Courier New" pitchFamily="49" charset="0"/>
              </a:rPr>
              <a:t>GROUP BY</a:t>
            </a:r>
            <a:r>
              <a:rPr lang="en-US"/>
              <a:t> computes all the groupings specified and combines them with </a:t>
            </a:r>
            <a:r>
              <a:rPr lang="en-US">
                <a:latin typeface="Courier New" pitchFamily="49" charset="0"/>
              </a:rPr>
              <a:t>UNION ALL</a:t>
            </a:r>
            <a:r>
              <a:rPr lang="en-US"/>
              <a:t>. </a:t>
            </a:r>
          </a:p>
          <a:p>
            <a:pPr lvl="2"/>
            <a:r>
              <a:rPr lang="en-US"/>
              <a:t>Within the </a:t>
            </a:r>
            <a:r>
              <a:rPr lang="en-US">
                <a:latin typeface="Courier New" pitchFamily="49" charset="0"/>
              </a:rPr>
              <a:t>GROUP BY</a:t>
            </a:r>
            <a:r>
              <a:rPr lang="en-US"/>
              <a:t> clause, you can combine expressions in various ways:</a:t>
            </a:r>
          </a:p>
          <a:p>
            <a:pPr lvl="3"/>
            <a:r>
              <a:rPr lang="en-US"/>
              <a:t>To specify composite columns, you group columns within parentheses so that the Oracle Server treats them as a unit while computing </a:t>
            </a:r>
            <a:r>
              <a:rPr lang="en-US">
                <a:latin typeface="Courier New" pitchFamily="49" charset="0"/>
              </a:rPr>
              <a:t>ROLLUP</a:t>
            </a:r>
            <a:r>
              <a:rPr lang="en-US"/>
              <a:t> or </a:t>
            </a:r>
            <a:r>
              <a:rPr lang="en-US">
                <a:latin typeface="Courier New" pitchFamily="49" charset="0"/>
              </a:rPr>
              <a:t>CUBE</a:t>
            </a:r>
            <a:r>
              <a:rPr lang="en-US"/>
              <a:t> operations.</a:t>
            </a:r>
          </a:p>
          <a:p>
            <a:pPr lvl="3"/>
            <a:r>
              <a:rPr lang="en-US"/>
              <a:t>To specify concatenated grouping sets, you separate multiple grouping sets, </a:t>
            </a:r>
            <a:r>
              <a:rPr lang="en-US">
                <a:latin typeface="Courier New" pitchFamily="49" charset="0"/>
              </a:rPr>
              <a:t>ROLLUP</a:t>
            </a:r>
            <a:r>
              <a:rPr lang="en-US"/>
              <a:t>, and </a:t>
            </a:r>
            <a:r>
              <a:rPr lang="en-US">
                <a:latin typeface="Courier New" pitchFamily="49" charset="0"/>
              </a:rPr>
              <a:t>CUBE</a:t>
            </a:r>
            <a:r>
              <a:rPr lang="en-US"/>
              <a:t> operations with commas so that the Oracle Server combines them into a single </a:t>
            </a:r>
            <a:r>
              <a:rPr lang="en-US">
                <a:latin typeface="Courier New" pitchFamily="49" charset="0"/>
              </a:rPr>
              <a:t>GROUP BY</a:t>
            </a:r>
            <a:r>
              <a:rPr lang="en-US"/>
              <a:t> clause. The result is a cross-product of groupings from each grouping set.</a:t>
            </a:r>
          </a:p>
          <a:p>
            <a:pPr lvl="2"/>
            <a:endParaRPr lang="en-US"/>
          </a:p>
          <a:p>
            <a:pPr lvl="2"/>
            <a:endParaRPr lang="en-US"/>
          </a:p>
          <a:p>
            <a:endParaRPr lang="en-US" b="1">
              <a:latin typeface="Times New Roman" pitchFamily="18" charset="0"/>
            </a:endParaRPr>
          </a:p>
        </p:txBody>
      </p:sp>
      <p:sp>
        <p:nvSpPr>
          <p:cNvPr id="533507" name="Rectangle 3"/>
          <p:cNvSpPr>
            <a:spLocks noRot="1" noChangeArrowheads="1" noTextEdit="1"/>
          </p:cNvSpPr>
          <p:nvPr>
            <p:ph type="sldImg"/>
          </p:nvPr>
        </p:nvSpPr>
        <p:spPr>
          <a:xfrm>
            <a:off x="468313" y="158750"/>
            <a:ext cx="5821362" cy="4365625"/>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3AB14A2-1362-47F0-8296-0447E0D27F8D}" type="slidenum">
              <a:rPr lang="en-US"/>
              <a:pPr/>
              <a:t>2</a:t>
            </a:fld>
            <a:endParaRPr lang="en-US"/>
          </a:p>
        </p:txBody>
      </p:sp>
      <p:sp>
        <p:nvSpPr>
          <p:cNvPr id="460802" name="Rectangle 2"/>
          <p:cNvSpPr>
            <a:spLocks noChangeArrowheads="1"/>
          </p:cNvSpPr>
          <p:nvPr/>
        </p:nvSpPr>
        <p:spPr bwMode="auto">
          <a:xfrm>
            <a:off x="3881438" y="0"/>
            <a:ext cx="2976562" cy="458788"/>
          </a:xfrm>
          <a:prstGeom prst="rect">
            <a:avLst/>
          </a:prstGeom>
          <a:noFill/>
          <a:ln w="9525">
            <a:noFill/>
            <a:miter lim="800000"/>
            <a:headEnd/>
            <a:tailEnd/>
          </a:ln>
          <a:effectLst/>
        </p:spPr>
        <p:txBody>
          <a:bodyPr wrap="none" anchor="ctr"/>
          <a:lstStyle/>
          <a:p>
            <a:endParaRPr lang="en-US"/>
          </a:p>
        </p:txBody>
      </p:sp>
      <p:sp>
        <p:nvSpPr>
          <p:cNvPr id="460803" name="Rectangle 3"/>
          <p:cNvSpPr>
            <a:spLocks noChangeArrowheads="1"/>
          </p:cNvSpPr>
          <p:nvPr/>
        </p:nvSpPr>
        <p:spPr bwMode="auto">
          <a:xfrm>
            <a:off x="-1588" y="0"/>
            <a:ext cx="2973388" cy="458788"/>
          </a:xfrm>
          <a:prstGeom prst="rect">
            <a:avLst/>
          </a:prstGeom>
          <a:noFill/>
          <a:ln w="9525">
            <a:noFill/>
            <a:miter lim="800000"/>
            <a:headEnd/>
            <a:tailEnd/>
          </a:ln>
          <a:effectLst/>
        </p:spPr>
        <p:txBody>
          <a:bodyPr wrap="none" anchor="ctr"/>
          <a:lstStyle/>
          <a:p>
            <a:endParaRPr lang="en-US"/>
          </a:p>
        </p:txBody>
      </p:sp>
      <p:sp>
        <p:nvSpPr>
          <p:cNvPr id="460804" name="Rectangle 4"/>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GROUP BY</a:t>
            </a:r>
            <a:r>
              <a:rPr lang="en-US"/>
              <a:t> Clause</a:t>
            </a:r>
          </a:p>
          <a:p>
            <a:pPr lvl="1"/>
            <a:r>
              <a:rPr lang="en-US"/>
              <a:t>You can use the </a:t>
            </a:r>
            <a:r>
              <a:rPr lang="en-US">
                <a:solidFill>
                  <a:srgbClr val="FC0128"/>
                </a:solidFill>
                <a:latin typeface="Courier New" pitchFamily="49" charset="0"/>
              </a:rPr>
              <a:t>GROUP</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to divide the rows in a table into groups. You can then use the group functions to return summary information for each group. </a:t>
            </a:r>
          </a:p>
          <a:p>
            <a:pPr lvl="1"/>
            <a:r>
              <a:rPr lang="en-US"/>
              <a:t>In the syntax:</a:t>
            </a:r>
          </a:p>
          <a:p>
            <a:pPr lvl="1"/>
            <a:r>
              <a:rPr lang="en-US"/>
              <a:t>	</a:t>
            </a:r>
            <a:r>
              <a:rPr lang="en-US" i="1">
                <a:latin typeface="Courier New" pitchFamily="49" charset="0"/>
              </a:rPr>
              <a:t>group_by_expression</a:t>
            </a:r>
            <a:r>
              <a:rPr lang="en-US"/>
              <a:t>		specifies columns whose values determine the basis for</a:t>
            </a:r>
            <a:br>
              <a:rPr lang="en-US"/>
            </a:br>
            <a:r>
              <a:rPr lang="en-US"/>
              <a:t>						grouping rows</a:t>
            </a:r>
          </a:p>
          <a:p>
            <a:r>
              <a:rPr lang="en-US"/>
              <a:t>Guidelines</a:t>
            </a:r>
          </a:p>
          <a:p>
            <a:pPr lvl="2"/>
            <a:r>
              <a:rPr lang="en-US"/>
              <a:t>If you include a group function in a </a:t>
            </a:r>
            <a:r>
              <a:rPr lang="en-US">
                <a:latin typeface="Courier New" pitchFamily="49" charset="0"/>
              </a:rPr>
              <a:t>SELECT</a:t>
            </a:r>
            <a:r>
              <a:rPr lang="en-US"/>
              <a:t> clause, you cannot select individual results as well, </a:t>
            </a:r>
            <a:r>
              <a:rPr lang="en-US" i="1"/>
              <a:t>unless</a:t>
            </a:r>
            <a:r>
              <a:rPr lang="en-US"/>
              <a:t> the individual column appears in the </a:t>
            </a:r>
            <a:r>
              <a:rPr lang="en-US">
                <a:latin typeface="Courier New" pitchFamily="49" charset="0"/>
              </a:rPr>
              <a:t>GROUP</a:t>
            </a:r>
            <a:r>
              <a:rPr lang="en-US"/>
              <a:t> </a:t>
            </a:r>
            <a:r>
              <a:rPr lang="en-US">
                <a:latin typeface="Courier New" pitchFamily="49" charset="0"/>
              </a:rPr>
              <a:t>BY</a:t>
            </a:r>
            <a:r>
              <a:rPr lang="en-US"/>
              <a:t> clause. You receive an error message if you fail to include the column list in the </a:t>
            </a:r>
            <a:r>
              <a:rPr lang="en-US">
                <a:latin typeface="Courier New" pitchFamily="49" charset="0"/>
              </a:rPr>
              <a:t>GROUP</a:t>
            </a:r>
            <a:r>
              <a:rPr lang="en-US"/>
              <a:t> </a:t>
            </a:r>
            <a:r>
              <a:rPr lang="en-US">
                <a:latin typeface="Courier New" pitchFamily="49" charset="0"/>
              </a:rPr>
              <a:t>BY</a:t>
            </a:r>
            <a:r>
              <a:rPr lang="en-US"/>
              <a:t> clause.</a:t>
            </a:r>
          </a:p>
          <a:p>
            <a:pPr lvl="2"/>
            <a:r>
              <a:rPr lang="en-US"/>
              <a:t>Using a </a:t>
            </a:r>
            <a:r>
              <a:rPr lang="en-US">
                <a:latin typeface="Courier New" pitchFamily="49" charset="0"/>
              </a:rPr>
              <a:t>WHERE</a:t>
            </a:r>
            <a:r>
              <a:rPr lang="en-US"/>
              <a:t> clause, you can exclude rows before dividing them into groups.</a:t>
            </a:r>
          </a:p>
          <a:p>
            <a:pPr lvl="2"/>
            <a:r>
              <a:rPr lang="en-US"/>
              <a:t>You must include the </a:t>
            </a:r>
            <a:r>
              <a:rPr lang="en-US" i="1"/>
              <a:t>columns</a:t>
            </a:r>
            <a:r>
              <a:rPr lang="en-US"/>
              <a:t> in the </a:t>
            </a:r>
            <a:r>
              <a:rPr lang="en-US">
                <a:latin typeface="Courier New" pitchFamily="49" charset="0"/>
              </a:rPr>
              <a:t>GROUP</a:t>
            </a:r>
            <a:r>
              <a:rPr lang="en-US"/>
              <a:t> </a:t>
            </a:r>
            <a:r>
              <a:rPr lang="en-US">
                <a:latin typeface="Courier New" pitchFamily="49" charset="0"/>
              </a:rPr>
              <a:t>BY</a:t>
            </a:r>
            <a:r>
              <a:rPr lang="en-US"/>
              <a:t> clause. </a:t>
            </a:r>
          </a:p>
          <a:p>
            <a:pPr lvl="2"/>
            <a:r>
              <a:rPr lang="en-US"/>
              <a:t>You cannot use a column alias in the </a:t>
            </a:r>
            <a:r>
              <a:rPr lang="en-US">
                <a:latin typeface="Courier New" pitchFamily="49" charset="0"/>
              </a:rPr>
              <a:t>GROUP</a:t>
            </a:r>
            <a:r>
              <a:rPr lang="en-US"/>
              <a:t> </a:t>
            </a:r>
            <a:r>
              <a:rPr lang="en-US">
                <a:latin typeface="Courier New" pitchFamily="49" charset="0"/>
              </a:rPr>
              <a:t>BY</a:t>
            </a:r>
            <a:r>
              <a:rPr lang="en-US"/>
              <a:t> clause.</a:t>
            </a:r>
          </a:p>
          <a:p>
            <a:pPr lvl="2"/>
            <a:r>
              <a:rPr lang="en-US"/>
              <a:t>By default, rows are sorted by ascending order of the columns included in the </a:t>
            </a:r>
            <a:r>
              <a:rPr lang="en-US">
                <a:latin typeface="Courier New" pitchFamily="49" charset="0"/>
              </a:rPr>
              <a:t>GROUP</a:t>
            </a:r>
            <a:r>
              <a:rPr lang="en-US"/>
              <a:t> </a:t>
            </a:r>
            <a:r>
              <a:rPr lang="en-US">
                <a:latin typeface="Courier New" pitchFamily="49" charset="0"/>
              </a:rPr>
              <a:t>BY</a:t>
            </a:r>
            <a:r>
              <a:rPr lang="en-US"/>
              <a:t> list. You can override this by using the </a:t>
            </a:r>
            <a:r>
              <a:rPr lang="en-US">
                <a:latin typeface="Courier New" pitchFamily="49" charset="0"/>
              </a:rPr>
              <a:t>ORDER</a:t>
            </a:r>
            <a:r>
              <a:rPr lang="en-US"/>
              <a:t> </a:t>
            </a:r>
            <a:r>
              <a:rPr lang="en-US">
                <a:latin typeface="Courier New" pitchFamily="49" charset="0"/>
              </a:rPr>
              <a:t>BY</a:t>
            </a:r>
            <a:r>
              <a:rPr lang="en-US"/>
              <a:t> clause.</a:t>
            </a:r>
          </a:p>
          <a:p>
            <a:pPr lvl="1"/>
            <a:endParaRPr lang="en-US"/>
          </a:p>
          <a:p>
            <a:endParaRPr lang="en-US" b="1">
              <a:latin typeface="Times New Roman" pitchFamily="18" charset="0"/>
            </a:endParaRPr>
          </a:p>
        </p:txBody>
      </p:sp>
      <p:sp>
        <p:nvSpPr>
          <p:cNvPr id="460805" name="Rectangle 5"/>
          <p:cNvSpPr>
            <a:spLocks noRot="1" noChangeArrowheads="1" noTextEdit="1"/>
          </p:cNvSpPr>
          <p:nvPr>
            <p:ph type="sldImg"/>
          </p:nvPr>
        </p:nvSpPr>
        <p:spPr>
          <a:xfrm>
            <a:off x="488950" y="158750"/>
            <a:ext cx="5875338" cy="440690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2E61D-42DD-4A4C-8AEF-22DCB30B8152}" type="slidenum">
              <a:rPr lang="en-US"/>
              <a:pPr/>
              <a:t>20</a:t>
            </a:fld>
            <a:endParaRPr lang="en-US"/>
          </a:p>
        </p:txBody>
      </p:sp>
      <p:sp>
        <p:nvSpPr>
          <p:cNvPr id="485378" name="Rectangle 2"/>
          <p:cNvSpPr>
            <a:spLocks noRot="1" noChangeArrowheads="1" noTextEdit="1"/>
          </p:cNvSpPr>
          <p:nvPr>
            <p:ph type="sldImg"/>
          </p:nvPr>
        </p:nvSpPr>
        <p:spPr>
          <a:xfrm>
            <a:off x="488950" y="158750"/>
            <a:ext cx="5875338" cy="4406900"/>
          </a:xfrm>
          <a:ln w="12700" cap="flat">
            <a:solidFill>
              <a:schemeClr val="tx1"/>
            </a:solidFill>
          </a:ln>
        </p:spPr>
      </p:sp>
      <p:sp>
        <p:nvSpPr>
          <p:cNvPr id="485379" name="Rectangle 3"/>
          <p:cNvSpPr>
            <a:spLocks noGrp="1" noChangeArrowheads="1"/>
          </p:cNvSpPr>
          <p:nvPr>
            <p:ph type="body" idx="1"/>
          </p:nvPr>
        </p:nvSpPr>
        <p:spPr>
          <a:xfrm>
            <a:off x="412750" y="4697413"/>
            <a:ext cx="6127750" cy="3757612"/>
          </a:xfrm>
          <a:noFill/>
          <a:ln/>
        </p:spPr>
        <p:txBody>
          <a:bodyPr lIns="91164" tIns="45582" rIns="91164" bIns="45582"/>
          <a:lstStyle/>
          <a:p>
            <a:r>
              <a:rPr lang="en-US"/>
              <a:t>Summary</a:t>
            </a:r>
          </a:p>
          <a:p>
            <a:pPr lvl="1"/>
            <a:r>
              <a:rPr lang="en-US"/>
              <a:t>Seven group functions are available in SQL:</a:t>
            </a:r>
          </a:p>
          <a:p>
            <a:pPr lvl="2"/>
            <a:r>
              <a:rPr lang="en-US">
                <a:latin typeface="Courier New" pitchFamily="49" charset="0"/>
              </a:rPr>
              <a:t>AVG</a:t>
            </a:r>
          </a:p>
          <a:p>
            <a:pPr lvl="2"/>
            <a:r>
              <a:rPr lang="en-US">
                <a:latin typeface="Courier New" pitchFamily="49" charset="0"/>
              </a:rPr>
              <a:t>COUNT</a:t>
            </a:r>
          </a:p>
          <a:p>
            <a:pPr lvl="2"/>
            <a:r>
              <a:rPr lang="en-US">
                <a:latin typeface="Courier New" pitchFamily="49" charset="0"/>
              </a:rPr>
              <a:t>MAX</a:t>
            </a:r>
          </a:p>
          <a:p>
            <a:pPr lvl="2"/>
            <a:r>
              <a:rPr lang="en-US">
                <a:latin typeface="Courier New" pitchFamily="49" charset="0"/>
              </a:rPr>
              <a:t>MIN</a:t>
            </a:r>
          </a:p>
          <a:p>
            <a:pPr lvl="2"/>
            <a:r>
              <a:rPr lang="en-US">
                <a:latin typeface="Courier New" pitchFamily="49" charset="0"/>
              </a:rPr>
              <a:t>SUM </a:t>
            </a:r>
          </a:p>
          <a:p>
            <a:pPr lvl="2"/>
            <a:r>
              <a:rPr lang="en-US">
                <a:latin typeface="Courier New" pitchFamily="49" charset="0"/>
              </a:rPr>
              <a:t>STDDEV</a:t>
            </a:r>
          </a:p>
          <a:p>
            <a:pPr lvl="2"/>
            <a:r>
              <a:rPr lang="en-US">
                <a:latin typeface="Courier New" pitchFamily="49" charset="0"/>
              </a:rPr>
              <a:t>VARIANCE</a:t>
            </a:r>
          </a:p>
          <a:p>
            <a:pPr lvl="1"/>
            <a:r>
              <a:rPr lang="en-US"/>
              <a:t>You can create subgroups by using the </a:t>
            </a:r>
            <a:r>
              <a:rPr lang="en-US">
                <a:latin typeface="Courier New" pitchFamily="49" charset="0"/>
              </a:rPr>
              <a:t>GROUP</a:t>
            </a:r>
            <a:r>
              <a:rPr lang="en-US"/>
              <a:t> </a:t>
            </a:r>
            <a:r>
              <a:rPr lang="en-US">
                <a:latin typeface="Courier New" pitchFamily="49" charset="0"/>
              </a:rPr>
              <a:t>BY</a:t>
            </a:r>
            <a:r>
              <a:rPr lang="en-US"/>
              <a:t> clause. Groups can be excluded using the </a:t>
            </a:r>
            <a:r>
              <a:rPr lang="en-US">
                <a:latin typeface="Courier New" pitchFamily="49" charset="0"/>
              </a:rPr>
              <a:t>HAVING</a:t>
            </a:r>
            <a:r>
              <a:rPr lang="en-US"/>
              <a:t> clause.</a:t>
            </a:r>
          </a:p>
          <a:p>
            <a:pPr lvl="1"/>
            <a:r>
              <a:rPr lang="en-US"/>
              <a:t>Place the </a:t>
            </a:r>
            <a:r>
              <a:rPr lang="en-US">
                <a:latin typeface="Courier New" pitchFamily="49" charset="0"/>
              </a:rPr>
              <a:t>HAVING</a:t>
            </a:r>
            <a:r>
              <a:rPr lang="en-US"/>
              <a:t> and </a:t>
            </a:r>
            <a:r>
              <a:rPr lang="en-US">
                <a:latin typeface="Courier New" pitchFamily="49" charset="0"/>
              </a:rPr>
              <a:t>GROUP</a:t>
            </a:r>
            <a:r>
              <a:rPr lang="en-US"/>
              <a:t> </a:t>
            </a:r>
            <a:r>
              <a:rPr lang="en-US">
                <a:latin typeface="Courier New" pitchFamily="49" charset="0"/>
              </a:rPr>
              <a:t>BY</a:t>
            </a:r>
            <a:r>
              <a:rPr lang="en-US"/>
              <a:t> clauses after the </a:t>
            </a:r>
            <a:r>
              <a:rPr lang="en-US">
                <a:latin typeface="Courier New" pitchFamily="49" charset="0"/>
              </a:rPr>
              <a:t>WHERE</a:t>
            </a:r>
            <a:r>
              <a:rPr lang="en-US"/>
              <a:t> clause in a statement. Place the </a:t>
            </a:r>
            <a:r>
              <a:rPr lang="en-US">
                <a:latin typeface="Courier New" pitchFamily="49" charset="0"/>
              </a:rPr>
              <a:t>ORDER BY</a:t>
            </a:r>
            <a:r>
              <a:rPr lang="en-US"/>
              <a:t> clause last.</a:t>
            </a:r>
          </a:p>
          <a:p>
            <a:pPr lvl="1"/>
            <a:r>
              <a:rPr lang="en-US"/>
              <a:t>The Oracle server evaluates the clauses in the following order:</a:t>
            </a:r>
          </a:p>
          <a:p>
            <a:pPr lvl="2"/>
            <a:r>
              <a:rPr lang="en-US"/>
              <a:t>1.If the statement contains a </a:t>
            </a:r>
            <a:r>
              <a:rPr lang="en-US">
                <a:latin typeface="Courier New" pitchFamily="49" charset="0"/>
              </a:rPr>
              <a:t>WHERE</a:t>
            </a:r>
            <a:r>
              <a:rPr lang="en-US"/>
              <a:t> clause, the server establishes the candidate rows.</a:t>
            </a:r>
          </a:p>
          <a:p>
            <a:pPr lvl="2"/>
            <a:r>
              <a:rPr lang="en-US"/>
              <a:t>2.  The server identifies the groups specified in the </a:t>
            </a:r>
            <a:r>
              <a:rPr lang="en-US">
                <a:latin typeface="Courier New" pitchFamily="49" charset="0"/>
              </a:rPr>
              <a:t>GROUP</a:t>
            </a:r>
            <a:r>
              <a:rPr lang="en-US"/>
              <a:t> </a:t>
            </a:r>
            <a:r>
              <a:rPr lang="en-US">
                <a:latin typeface="Courier New" pitchFamily="49" charset="0"/>
              </a:rPr>
              <a:t>BY</a:t>
            </a:r>
            <a:r>
              <a:rPr lang="en-US"/>
              <a:t> clause.</a:t>
            </a:r>
          </a:p>
          <a:p>
            <a:pPr lvl="2"/>
            <a:r>
              <a:rPr lang="en-US"/>
              <a:t>3.  The </a:t>
            </a:r>
            <a:r>
              <a:rPr lang="en-US">
                <a:latin typeface="Courier New" pitchFamily="49" charset="0"/>
              </a:rPr>
              <a:t>HAVING</a:t>
            </a:r>
            <a:r>
              <a:rPr lang="en-US"/>
              <a:t> clause further restricts result groups that do not meet the group criteria in the </a:t>
            </a:r>
            <a:r>
              <a:rPr lang="en-US">
                <a:latin typeface="Courier New" pitchFamily="49" charset="0"/>
              </a:rPr>
              <a:t>HAVING</a:t>
            </a:r>
            <a:r>
              <a:rPr lang="en-US"/>
              <a:t> clause.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7426"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p>
          <a:p>
            <a:pPr defTabSz="427038">
              <a:tabLst>
                <a:tab pos="1157288" algn="l"/>
                <a:tab pos="2316163" algn="l"/>
              </a:tabLst>
            </a:pPr>
            <a:endParaRPr lang="en-US" sz="1300">
              <a:solidFill>
                <a:srgbClr val="0000FF"/>
              </a:solidFill>
            </a:endParaRPr>
          </a:p>
          <a:p>
            <a:pPr defTabSz="427038">
              <a:tabLst>
                <a:tab pos="1157288" algn="l"/>
                <a:tab pos="2316163" algn="l"/>
              </a:tabLst>
            </a:pPr>
            <a:r>
              <a:rPr lang="en-US">
                <a:solidFill>
                  <a:srgbClr val="0000FF"/>
                </a:solidFill>
              </a:rPr>
              <a:t>Schedule:	Timing	Topic</a:t>
            </a:r>
          </a:p>
          <a:p>
            <a:pPr marL="120650" lvl="1" defTabSz="427038">
              <a:tabLst>
                <a:tab pos="1157288" algn="l"/>
                <a:tab pos="2316163" algn="l"/>
              </a:tabLst>
            </a:pPr>
            <a:r>
              <a:rPr lang="en-US">
                <a:solidFill>
                  <a:srgbClr val="0000FF"/>
                </a:solidFill>
              </a:rPr>
              <a:t>	25 minutes	Lecture</a:t>
            </a:r>
          </a:p>
          <a:p>
            <a:pPr marL="120650" lvl="1" defTabSz="427038">
              <a:tabLst>
                <a:tab pos="1157288" algn="l"/>
                <a:tab pos="2316163" algn="l"/>
              </a:tabLst>
            </a:pPr>
            <a:r>
              <a:rPr lang="en-US">
                <a:solidFill>
                  <a:srgbClr val="0000FF"/>
                </a:solidFill>
              </a:rPr>
              <a:t>	30 minutes	Practice</a:t>
            </a:r>
          </a:p>
          <a:p>
            <a:pPr marL="120650" lvl="1" defTabSz="427038">
              <a:tabLst>
                <a:tab pos="1157288" algn="l"/>
                <a:tab pos="2316163" algn="l"/>
              </a:tabLst>
            </a:pPr>
            <a:r>
              <a:rPr lang="en-US">
                <a:solidFill>
                  <a:srgbClr val="0000FF"/>
                </a:solidFill>
              </a:rPr>
              <a:t>	55 minutes	Total</a:t>
            </a:r>
          </a:p>
        </p:txBody>
      </p:sp>
      <p:sp>
        <p:nvSpPr>
          <p:cNvPr id="487427" name="Rectangle 3"/>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38B90AB-60AD-4784-BB3C-67E8BEC61F82}" type="slidenum">
              <a:rPr lang="en-US"/>
              <a:pPr/>
              <a:t>23</a:t>
            </a:fld>
            <a:endParaRPr lang="en-US"/>
          </a:p>
        </p:txBody>
      </p:sp>
      <p:sp>
        <p:nvSpPr>
          <p:cNvPr id="489474" name="Rectangle 2"/>
          <p:cNvSpPr>
            <a:spLocks noChangeArrowheads="1"/>
          </p:cNvSpPr>
          <p:nvPr/>
        </p:nvSpPr>
        <p:spPr bwMode="auto">
          <a:xfrm>
            <a:off x="3884613" y="-3175"/>
            <a:ext cx="2973387" cy="460375"/>
          </a:xfrm>
          <a:prstGeom prst="rect">
            <a:avLst/>
          </a:prstGeom>
          <a:noFill/>
          <a:ln w="9525">
            <a:noFill/>
            <a:miter lim="800000"/>
            <a:headEnd/>
            <a:tailEnd/>
          </a:ln>
          <a:effectLst/>
        </p:spPr>
        <p:txBody>
          <a:bodyPr wrap="none" anchor="ctr"/>
          <a:lstStyle/>
          <a:p>
            <a:endParaRPr lang="en-US"/>
          </a:p>
        </p:txBody>
      </p:sp>
      <p:sp>
        <p:nvSpPr>
          <p:cNvPr id="489475" name="Rectangle 3"/>
          <p:cNvSpPr>
            <a:spLocks noChangeArrowheads="1"/>
          </p:cNvSpPr>
          <p:nvPr/>
        </p:nvSpPr>
        <p:spPr bwMode="auto">
          <a:xfrm>
            <a:off x="-1588" y="-3175"/>
            <a:ext cx="2970213" cy="460375"/>
          </a:xfrm>
          <a:prstGeom prst="rect">
            <a:avLst/>
          </a:prstGeom>
          <a:noFill/>
          <a:ln w="9525">
            <a:noFill/>
            <a:miter lim="800000"/>
            <a:headEnd/>
            <a:tailEnd/>
          </a:ln>
          <a:effectLst/>
        </p:spPr>
        <p:txBody>
          <a:bodyPr wrap="none" anchor="ctr"/>
          <a:lstStyle/>
          <a:p>
            <a:endParaRPr lang="en-US"/>
          </a:p>
        </p:txBody>
      </p:sp>
      <p:sp>
        <p:nvSpPr>
          <p:cNvPr id="489476" name="Rectangle 4"/>
          <p:cNvSpPr>
            <a:spLocks noGrp="1" noChangeArrowheads="1"/>
          </p:cNvSpPr>
          <p:nvPr>
            <p:ph type="body" idx="1"/>
          </p:nvPr>
        </p:nvSpPr>
        <p:spPr>
          <a:xfrm>
            <a:off x="396875" y="4760913"/>
            <a:ext cx="6038850" cy="3802062"/>
          </a:xfrm>
          <a:noFill/>
          <a:ln/>
        </p:spPr>
        <p:txBody>
          <a:bodyPr lIns="91164" tIns="45582" rIns="91164" bIns="45582"/>
          <a:lstStyle/>
          <a:p>
            <a:pPr defTabSz="420688">
              <a:tabLst>
                <a:tab pos="468313" algn="l"/>
              </a:tabLst>
            </a:pPr>
            <a:r>
              <a:rPr lang="en-US"/>
              <a:t>Using a Subquery to Solve a Problem</a:t>
            </a:r>
          </a:p>
          <a:p>
            <a:pPr marL="120650" lvl="1" defTabSz="420688">
              <a:tabLst>
                <a:tab pos="468313" algn="l"/>
              </a:tabLst>
            </a:pPr>
            <a:r>
              <a:rPr lang="en-US"/>
              <a:t>Suppose you want to write a query to find out who earns a salary greater than Abel’s salary. </a:t>
            </a:r>
          </a:p>
          <a:p>
            <a:pPr marL="120650" lvl="1" defTabSz="420688">
              <a:tabLst>
                <a:tab pos="468313" algn="l"/>
              </a:tabLst>
            </a:pPr>
            <a:r>
              <a:rPr lang="en-US"/>
              <a:t>To solve this problem, you need </a:t>
            </a:r>
            <a:r>
              <a:rPr lang="en-US" i="1"/>
              <a:t>two</a:t>
            </a:r>
            <a:r>
              <a:rPr lang="en-US"/>
              <a:t> queries: one to find what Abel earns, and a second query to find who earns more than that amount. </a:t>
            </a:r>
          </a:p>
          <a:p>
            <a:pPr marL="120650" lvl="1" defTabSz="420688">
              <a:tabLst>
                <a:tab pos="468313" algn="l"/>
              </a:tabLst>
            </a:pPr>
            <a:r>
              <a:rPr lang="en-US"/>
              <a:t>You can solve this problem by combining the two queries, placing one query </a:t>
            </a:r>
            <a:r>
              <a:rPr lang="en-US" i="1"/>
              <a:t>inside</a:t>
            </a:r>
            <a:r>
              <a:rPr lang="en-US"/>
              <a:t> the other query. </a:t>
            </a:r>
          </a:p>
          <a:p>
            <a:pPr marL="120650" lvl="1" defTabSz="420688">
              <a:tabLst>
                <a:tab pos="468313" algn="l"/>
              </a:tabLst>
            </a:pPr>
            <a:r>
              <a:rPr lang="en-US"/>
              <a:t>The </a:t>
            </a:r>
            <a:r>
              <a:rPr lang="en-US">
                <a:solidFill>
                  <a:srgbClr val="FC0128"/>
                </a:solidFill>
              </a:rPr>
              <a:t>inner query</a:t>
            </a:r>
            <a:r>
              <a:rPr lang="en-US"/>
              <a:t> or the </a:t>
            </a:r>
            <a:r>
              <a:rPr lang="en-US" i="1">
                <a:solidFill>
                  <a:srgbClr val="FC0128"/>
                </a:solidFill>
              </a:rPr>
              <a:t>subquery</a:t>
            </a:r>
            <a:r>
              <a:rPr lang="en-US"/>
              <a:t> returns a value that is used by the outer query or the main query. Using a subquery is equivalent to performing two sequential queries and using the result of the first query as the search value in the second query.</a:t>
            </a:r>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defTabSz="420688">
              <a:tabLst>
                <a:tab pos="468313" algn="l"/>
              </a:tabLst>
            </a:pPr>
            <a:r>
              <a:rPr lang="en-US">
                <a:solidFill>
                  <a:srgbClr val="0000FF"/>
                </a:solidFill>
              </a:rPr>
              <a:t>Instructor Note</a:t>
            </a:r>
          </a:p>
          <a:p>
            <a:pPr marL="120650" lvl="1" defTabSz="420688">
              <a:tabLst>
                <a:tab pos="468313" algn="l"/>
              </a:tabLst>
            </a:pPr>
            <a:r>
              <a:rPr lang="en-US">
                <a:solidFill>
                  <a:srgbClr val="0000FF"/>
                </a:solidFill>
              </a:rPr>
              <a:t>This lesson concentrates on noncorrelated subqueries. </a:t>
            </a:r>
          </a:p>
        </p:txBody>
      </p:sp>
      <p:sp>
        <p:nvSpPr>
          <p:cNvPr id="489477" name="Rectangle 5"/>
          <p:cNvSpPr>
            <a:spLocks noRot="1" noChangeArrowheads="1" noTextEdit="1"/>
          </p:cNvSpPr>
          <p:nvPr>
            <p:ph type="sldImg"/>
          </p:nvPr>
        </p:nvSpPr>
        <p:spPr>
          <a:xfrm>
            <a:off x="455613" y="168275"/>
            <a:ext cx="5937250" cy="4452938"/>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226B2-7A2A-4CC4-B990-684FEC2DFFDC}" type="slidenum">
              <a:rPr lang="en-US"/>
              <a:pPr/>
              <a:t>24</a:t>
            </a:fld>
            <a:endParaRPr lang="en-US"/>
          </a:p>
        </p:txBody>
      </p:sp>
      <p:sp>
        <p:nvSpPr>
          <p:cNvPr id="491522" name="Rectangle 2"/>
          <p:cNvSpPr>
            <a:spLocks noGrp="1" noChangeArrowheads="1"/>
          </p:cNvSpPr>
          <p:nvPr>
            <p:ph type="body" idx="1"/>
          </p:nvPr>
        </p:nvSpPr>
        <p:spPr>
          <a:xfrm>
            <a:off x="412750" y="4773613"/>
            <a:ext cx="6029325" cy="3756025"/>
          </a:xfrm>
          <a:noFill/>
          <a:ln/>
        </p:spPr>
        <p:txBody>
          <a:bodyPr lIns="91164" tIns="45582" rIns="91164" bIns="45582"/>
          <a:lstStyle/>
          <a:p>
            <a:r>
              <a:rPr lang="en-US"/>
              <a:t>Subqueries</a:t>
            </a:r>
          </a:p>
          <a:p>
            <a:pPr lvl="1"/>
            <a:r>
              <a:rPr lang="en-US"/>
              <a:t>A subquery is a </a:t>
            </a:r>
            <a:r>
              <a:rPr lang="en-US">
                <a:latin typeface="Courier New" pitchFamily="49" charset="0"/>
              </a:rPr>
              <a:t>SELECT</a:t>
            </a:r>
            <a:r>
              <a:rPr lang="en-US"/>
              <a:t> statement that is embedded in a clause of another </a:t>
            </a:r>
            <a:r>
              <a:rPr lang="en-US">
                <a:latin typeface="Courier New" pitchFamily="49" charset="0"/>
              </a:rPr>
              <a:t>SELECT</a:t>
            </a:r>
            <a:r>
              <a:rPr lang="en-US"/>
              <a:t> statement. </a:t>
            </a:r>
            <a:r>
              <a:rPr lang="en-US">
                <a:latin typeface="Times" pitchFamily="18" charset="0"/>
              </a:rPr>
              <a:t>You can build powerful statements out of simple ones by using subqueries. They can be very useful when you need to select rows from a table with a condition that depends on the data in the table itself.</a:t>
            </a:r>
          </a:p>
          <a:p>
            <a:pPr lvl="1"/>
            <a:r>
              <a:rPr lang="en-US"/>
              <a:t>You can </a:t>
            </a:r>
            <a:r>
              <a:rPr lang="en-US">
                <a:solidFill>
                  <a:srgbClr val="FC0128"/>
                </a:solidFill>
              </a:rPr>
              <a:t>place the subquery</a:t>
            </a:r>
            <a:r>
              <a:rPr lang="en-US"/>
              <a:t> in a number of SQL clauses, including: </a:t>
            </a:r>
          </a:p>
          <a:p>
            <a:pPr lvl="2"/>
            <a:r>
              <a:rPr lang="en-US"/>
              <a:t>The </a:t>
            </a:r>
            <a:r>
              <a:rPr lang="en-US">
                <a:latin typeface="Courier New" pitchFamily="49" charset="0"/>
              </a:rPr>
              <a:t>WHERE</a:t>
            </a:r>
            <a:r>
              <a:rPr lang="en-US"/>
              <a:t> clause</a:t>
            </a:r>
          </a:p>
          <a:p>
            <a:pPr lvl="2"/>
            <a:r>
              <a:rPr lang="en-US"/>
              <a:t>The </a:t>
            </a:r>
            <a:r>
              <a:rPr lang="en-US">
                <a:latin typeface="Courier New" pitchFamily="49" charset="0"/>
              </a:rPr>
              <a:t>HAVING</a:t>
            </a:r>
            <a:r>
              <a:rPr lang="en-US"/>
              <a:t> clause</a:t>
            </a:r>
          </a:p>
          <a:p>
            <a:pPr lvl="2"/>
            <a:r>
              <a:rPr lang="en-US"/>
              <a:t>The </a:t>
            </a:r>
            <a:r>
              <a:rPr lang="en-US">
                <a:latin typeface="Courier New" pitchFamily="49" charset="0"/>
              </a:rPr>
              <a:t>FROM</a:t>
            </a:r>
            <a:r>
              <a:rPr lang="en-US"/>
              <a:t> clause</a:t>
            </a:r>
          </a:p>
          <a:p>
            <a:pPr lvl="1"/>
            <a:r>
              <a:rPr lang="en-US"/>
              <a:t>In the syntax:</a:t>
            </a:r>
          </a:p>
          <a:p>
            <a:pPr algn="just">
              <a:lnSpc>
                <a:spcPct val="112000"/>
              </a:lnSpc>
              <a:spcBef>
                <a:spcPct val="0"/>
              </a:spcBef>
            </a:pPr>
            <a:r>
              <a:rPr lang="en-US" b="1" i="1">
                <a:latin typeface="Times" pitchFamily="18" charset="0"/>
              </a:rPr>
              <a:t>	</a:t>
            </a:r>
            <a:r>
              <a:rPr lang="en-US" b="1" i="1">
                <a:latin typeface="Courier New" pitchFamily="49" charset="0"/>
              </a:rPr>
              <a:t>operator</a:t>
            </a:r>
            <a:r>
              <a:rPr lang="en-US" b="1">
                <a:latin typeface="Times" pitchFamily="18" charset="0"/>
              </a:rPr>
              <a:t> 	includes a comparison condition such as &gt;, =, or </a:t>
            </a:r>
            <a:r>
              <a:rPr lang="en-US" b="1">
                <a:latin typeface="Courier New" pitchFamily="49" charset="0"/>
              </a:rPr>
              <a:t>IN</a:t>
            </a:r>
            <a:endParaRPr lang="en-US" b="1">
              <a:latin typeface="Times" pitchFamily="18" charset="0"/>
            </a:endParaRPr>
          </a:p>
          <a:p>
            <a:pPr lvl="1"/>
            <a:r>
              <a:rPr lang="en-US" b="1"/>
              <a:t>Note:</a:t>
            </a:r>
            <a:r>
              <a:rPr lang="en-US"/>
              <a:t> Comparison conditions fall into two classes: single-row operators (&gt;, =, &gt;=, &lt;, &lt;&gt;, &lt;=) and multiple-row operators (</a:t>
            </a:r>
            <a:r>
              <a:rPr lang="en-US">
                <a:latin typeface="Courier New" pitchFamily="49" charset="0"/>
              </a:rPr>
              <a:t>IN</a:t>
            </a:r>
            <a:r>
              <a:rPr lang="en-US"/>
              <a:t>, </a:t>
            </a:r>
            <a:r>
              <a:rPr lang="en-US">
                <a:latin typeface="Courier New" pitchFamily="49" charset="0"/>
              </a:rPr>
              <a:t>ANY</a:t>
            </a:r>
            <a:r>
              <a:rPr lang="en-US"/>
              <a:t>, </a:t>
            </a:r>
            <a:r>
              <a:rPr lang="en-US">
                <a:latin typeface="Courier New" pitchFamily="49" charset="0"/>
              </a:rPr>
              <a:t>ALL</a:t>
            </a:r>
            <a:r>
              <a:rPr lang="en-US"/>
              <a:t>).</a:t>
            </a:r>
          </a:p>
          <a:p>
            <a:pPr lvl="1"/>
            <a:r>
              <a:rPr lang="en-US"/>
              <a:t>The subquery is often referred to as a </a:t>
            </a:r>
            <a:r>
              <a:rPr lang="en-US">
                <a:solidFill>
                  <a:srgbClr val="FC0128"/>
                </a:solidFill>
              </a:rPr>
              <a:t>nested </a:t>
            </a:r>
            <a:r>
              <a:rPr lang="en-US">
                <a:solidFill>
                  <a:srgbClr val="FC0128"/>
                </a:solidFill>
                <a:latin typeface="Courier New" pitchFamily="49" charset="0"/>
              </a:rPr>
              <a:t>SELECT</a:t>
            </a:r>
            <a:r>
              <a:rPr lang="en-US"/>
              <a:t>, </a:t>
            </a:r>
            <a:r>
              <a:rPr lang="en-US">
                <a:solidFill>
                  <a:srgbClr val="FC0128"/>
                </a:solidFill>
              </a:rPr>
              <a:t>sub-</a:t>
            </a:r>
            <a:r>
              <a:rPr lang="en-US">
                <a:solidFill>
                  <a:srgbClr val="FC0128"/>
                </a:solidFill>
                <a:latin typeface="Courier New" pitchFamily="49" charset="0"/>
              </a:rPr>
              <a:t>SELECT</a:t>
            </a:r>
            <a:r>
              <a:rPr lang="en-US"/>
              <a:t>, or </a:t>
            </a:r>
            <a:r>
              <a:rPr lang="en-US">
                <a:solidFill>
                  <a:srgbClr val="FC0128"/>
                </a:solidFill>
              </a:rPr>
              <a:t>inner </a:t>
            </a:r>
            <a:r>
              <a:rPr lang="en-US">
                <a:solidFill>
                  <a:srgbClr val="FC0128"/>
                </a:solidFill>
                <a:latin typeface="Courier New" pitchFamily="49" charset="0"/>
              </a:rPr>
              <a:t>SELECT</a:t>
            </a:r>
            <a:r>
              <a:rPr lang="en-US"/>
              <a:t> statement. The subquery generally executes first, and its output is used to complete the query condition for the main or outer query.</a:t>
            </a:r>
          </a:p>
          <a:p>
            <a:r>
              <a:rPr lang="en-US">
                <a:solidFill>
                  <a:srgbClr val="0000FF"/>
                </a:solidFill>
              </a:rPr>
              <a:t>Instructor Note</a:t>
            </a:r>
          </a:p>
          <a:p>
            <a:pPr lvl="1"/>
            <a:r>
              <a:rPr lang="en-US">
                <a:solidFill>
                  <a:srgbClr val="0000FF"/>
                </a:solidFill>
              </a:rPr>
              <a:t>Additionally, subqueries can be placed in the </a:t>
            </a:r>
            <a:r>
              <a:rPr lang="en-US">
                <a:solidFill>
                  <a:srgbClr val="0000FF"/>
                </a:solidFill>
                <a:latin typeface="Courier New" pitchFamily="49" charset="0"/>
              </a:rPr>
              <a:t>CREATE VIEW</a:t>
            </a:r>
            <a:r>
              <a:rPr lang="en-US">
                <a:solidFill>
                  <a:srgbClr val="0000FF"/>
                </a:solidFill>
              </a:rPr>
              <a:t> statement, </a:t>
            </a:r>
            <a:r>
              <a:rPr lang="en-US">
                <a:solidFill>
                  <a:srgbClr val="0000FF"/>
                </a:solidFill>
                <a:latin typeface="Courier New" pitchFamily="49" charset="0"/>
              </a:rPr>
              <a:t>CREATE TABLE</a:t>
            </a:r>
            <a:r>
              <a:rPr lang="en-US">
                <a:solidFill>
                  <a:srgbClr val="0000FF"/>
                </a:solidFill>
              </a:rPr>
              <a:t> statement, </a:t>
            </a:r>
            <a:r>
              <a:rPr lang="en-US">
                <a:solidFill>
                  <a:srgbClr val="0000FF"/>
                </a:solidFill>
                <a:latin typeface="Courier New" pitchFamily="49" charset="0"/>
              </a:rPr>
              <a:t>UPDATE</a:t>
            </a:r>
            <a:r>
              <a:rPr lang="en-US">
                <a:solidFill>
                  <a:srgbClr val="0000FF"/>
                </a:solidFill>
              </a:rPr>
              <a:t> statement, </a:t>
            </a:r>
            <a:r>
              <a:rPr lang="en-US">
                <a:solidFill>
                  <a:srgbClr val="0000FF"/>
                </a:solidFill>
                <a:latin typeface="Courier New" pitchFamily="49" charset="0"/>
              </a:rPr>
              <a:t>INTO</a:t>
            </a:r>
            <a:r>
              <a:rPr lang="en-US">
                <a:solidFill>
                  <a:srgbClr val="0000FF"/>
                </a:solidFill>
              </a:rPr>
              <a:t> clause of an </a:t>
            </a:r>
            <a:r>
              <a:rPr lang="en-US">
                <a:solidFill>
                  <a:srgbClr val="0000FF"/>
                </a:solidFill>
                <a:latin typeface="Courier New" pitchFamily="49" charset="0"/>
              </a:rPr>
              <a:t>INSERT</a:t>
            </a:r>
            <a:r>
              <a:rPr lang="en-US">
                <a:solidFill>
                  <a:srgbClr val="0000FF"/>
                </a:solidFill>
              </a:rPr>
              <a:t> statement, and </a:t>
            </a:r>
            <a:r>
              <a:rPr lang="en-US">
                <a:solidFill>
                  <a:srgbClr val="0000FF"/>
                </a:solidFill>
                <a:latin typeface="Courier New" pitchFamily="49" charset="0"/>
              </a:rPr>
              <a:t>SET</a:t>
            </a:r>
            <a:r>
              <a:rPr lang="en-US">
                <a:solidFill>
                  <a:srgbClr val="0000FF"/>
                </a:solidFill>
              </a:rPr>
              <a:t> clause of an </a:t>
            </a:r>
            <a:r>
              <a:rPr lang="en-US">
                <a:solidFill>
                  <a:srgbClr val="0000FF"/>
                </a:solidFill>
                <a:latin typeface="Courier New" pitchFamily="49" charset="0"/>
              </a:rPr>
              <a:t>UPDATE</a:t>
            </a:r>
            <a:r>
              <a:rPr lang="en-US">
                <a:solidFill>
                  <a:srgbClr val="0000FF"/>
                </a:solidFill>
              </a:rPr>
              <a:t> statement.</a:t>
            </a:r>
            <a:r>
              <a:rPr lang="en-US" sz="1300"/>
              <a:t> </a:t>
            </a:r>
          </a:p>
        </p:txBody>
      </p:sp>
      <p:sp>
        <p:nvSpPr>
          <p:cNvPr id="491523" name="Rectangle 3"/>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F8A074-6C48-400C-B5FF-D8A5B1626156}" type="slidenum">
              <a:rPr lang="en-US"/>
              <a:pPr/>
              <a:t>25</a:t>
            </a:fld>
            <a:endParaRPr lang="en-US"/>
          </a:p>
        </p:txBody>
      </p:sp>
      <p:sp>
        <p:nvSpPr>
          <p:cNvPr id="493570" name="Rectangle 2"/>
          <p:cNvSpPr>
            <a:spLocks noRot="1" noChangeArrowheads="1" noTextEdit="1"/>
          </p:cNvSpPr>
          <p:nvPr>
            <p:ph type="sldImg"/>
          </p:nvPr>
        </p:nvSpPr>
        <p:spPr>
          <a:xfrm>
            <a:off x="455613" y="168275"/>
            <a:ext cx="5937250" cy="4452938"/>
          </a:xfrm>
          <a:ln w="12700" cap="flat">
            <a:solidFill>
              <a:schemeClr val="tx1"/>
            </a:solidFill>
          </a:ln>
        </p:spPr>
      </p:sp>
      <p:sp>
        <p:nvSpPr>
          <p:cNvPr id="493571" name="Rectangle 3"/>
          <p:cNvSpPr>
            <a:spLocks noGrp="1" noChangeArrowheads="1"/>
          </p:cNvSpPr>
          <p:nvPr>
            <p:ph type="body" idx="1"/>
          </p:nvPr>
        </p:nvSpPr>
        <p:spPr>
          <a:xfrm>
            <a:off x="455613" y="4770438"/>
            <a:ext cx="5811837" cy="3802062"/>
          </a:xfrm>
          <a:noFill/>
          <a:ln/>
        </p:spPr>
        <p:txBody>
          <a:bodyPr lIns="91164" tIns="45582" rIns="91164" bIns="45582"/>
          <a:lstStyle/>
          <a:p>
            <a:pPr defTabSz="420688">
              <a:tabLst>
                <a:tab pos="468313" algn="l"/>
              </a:tabLst>
            </a:pPr>
            <a:r>
              <a:rPr lang="en-US"/>
              <a:t>Using a Subquery</a:t>
            </a:r>
          </a:p>
          <a:p>
            <a:pPr marL="120650" lvl="1" defTabSz="420688">
              <a:tabLst>
                <a:tab pos="468313" algn="l"/>
              </a:tabLst>
            </a:pPr>
            <a:r>
              <a:rPr lang="en-US"/>
              <a:t>In the slide, the inner query determines the salary of employee Abel. The </a:t>
            </a:r>
            <a:r>
              <a:rPr lang="en-US">
                <a:solidFill>
                  <a:srgbClr val="FC0128"/>
                </a:solidFill>
              </a:rPr>
              <a:t>outer query</a:t>
            </a:r>
            <a:r>
              <a:rPr lang="en-US"/>
              <a:t> takes the result of the </a:t>
            </a:r>
            <a:r>
              <a:rPr lang="en-US">
                <a:solidFill>
                  <a:srgbClr val="FC0128"/>
                </a:solidFill>
              </a:rPr>
              <a:t>inner query</a:t>
            </a:r>
            <a:r>
              <a:rPr lang="en-US"/>
              <a:t> and uses this result to display all the employees who earn more than this amount.</a:t>
            </a:r>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defTabSz="420688">
              <a:tabLst>
                <a:tab pos="468313" algn="l"/>
              </a:tabLst>
            </a:pPr>
            <a:endParaRPr lang="en-US">
              <a:solidFill>
                <a:schemeClr val="accent1"/>
              </a:solidFill>
            </a:endParaRPr>
          </a:p>
          <a:p>
            <a:pPr defTabSz="420688">
              <a:tabLst>
                <a:tab pos="468313" algn="l"/>
              </a:tabLst>
            </a:pPr>
            <a:endParaRPr lang="en-US">
              <a:solidFill>
                <a:schemeClr val="accent1"/>
              </a:solidFill>
            </a:endParaRPr>
          </a:p>
          <a:p>
            <a:pPr defTabSz="420688">
              <a:tabLst>
                <a:tab pos="468313" algn="l"/>
              </a:tabLst>
            </a:pPr>
            <a:endParaRPr lang="en-US">
              <a:solidFill>
                <a:schemeClr val="accent2"/>
              </a:solidFill>
            </a:endParaRPr>
          </a:p>
          <a:p>
            <a:pPr defTabSz="420688">
              <a:tabLst>
                <a:tab pos="468313" algn="l"/>
              </a:tabLst>
            </a:pPr>
            <a:r>
              <a:rPr lang="en-US">
                <a:solidFill>
                  <a:srgbClr val="0000FF"/>
                </a:solidFill>
              </a:rPr>
              <a:t>Instructor Note</a:t>
            </a:r>
          </a:p>
          <a:p>
            <a:pPr marL="120650" lvl="1" defTabSz="420688">
              <a:tabLst>
                <a:tab pos="468313" algn="l"/>
              </a:tabLst>
            </a:pPr>
            <a:r>
              <a:rPr lang="en-US">
                <a:solidFill>
                  <a:srgbClr val="0000FF"/>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sz="1300">
                <a:solidFill>
                  <a:schemeClr val="accent1"/>
                </a:solidFill>
              </a:rP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702F9C4-2DE0-4AC9-8D0F-385ABEDFDBB6}" type="slidenum">
              <a:rPr lang="en-US"/>
              <a:pPr/>
              <a:t>26</a:t>
            </a:fld>
            <a:endParaRPr lang="en-US"/>
          </a:p>
        </p:txBody>
      </p:sp>
      <p:sp>
        <p:nvSpPr>
          <p:cNvPr id="495618" name="Rectangle 2"/>
          <p:cNvSpPr>
            <a:spLocks noChangeArrowheads="1"/>
          </p:cNvSpPr>
          <p:nvPr/>
        </p:nvSpPr>
        <p:spPr bwMode="auto">
          <a:xfrm>
            <a:off x="3883025" y="-1588"/>
            <a:ext cx="2976563" cy="461963"/>
          </a:xfrm>
          <a:prstGeom prst="rect">
            <a:avLst/>
          </a:prstGeom>
          <a:noFill/>
          <a:ln w="9525">
            <a:noFill/>
            <a:miter lim="800000"/>
            <a:headEnd/>
            <a:tailEnd/>
          </a:ln>
          <a:effectLst/>
        </p:spPr>
        <p:txBody>
          <a:bodyPr wrap="none" anchor="ctr"/>
          <a:lstStyle/>
          <a:p>
            <a:endParaRPr lang="en-US"/>
          </a:p>
        </p:txBody>
      </p:sp>
      <p:sp>
        <p:nvSpPr>
          <p:cNvPr id="495619" name="Rectangle 3"/>
          <p:cNvSpPr>
            <a:spLocks noChangeArrowheads="1"/>
          </p:cNvSpPr>
          <p:nvPr/>
        </p:nvSpPr>
        <p:spPr bwMode="auto">
          <a:xfrm>
            <a:off x="-3175" y="-1588"/>
            <a:ext cx="2973388" cy="461963"/>
          </a:xfrm>
          <a:prstGeom prst="rect">
            <a:avLst/>
          </a:prstGeom>
          <a:noFill/>
          <a:ln w="9525">
            <a:noFill/>
            <a:miter lim="800000"/>
            <a:headEnd/>
            <a:tailEnd/>
          </a:ln>
          <a:effectLst/>
        </p:spPr>
        <p:txBody>
          <a:bodyPr wrap="none" anchor="ctr"/>
          <a:lstStyle/>
          <a:p>
            <a:endParaRPr lang="en-US"/>
          </a:p>
        </p:txBody>
      </p:sp>
      <p:sp>
        <p:nvSpPr>
          <p:cNvPr id="495620" name="Rectangle 4"/>
          <p:cNvSpPr>
            <a:spLocks noGrp="1" noChangeArrowheads="1"/>
          </p:cNvSpPr>
          <p:nvPr>
            <p:ph type="body" idx="1"/>
          </p:nvPr>
        </p:nvSpPr>
        <p:spPr>
          <a:xfrm>
            <a:off x="412750" y="4773613"/>
            <a:ext cx="6029325" cy="3756025"/>
          </a:xfrm>
          <a:noFill/>
          <a:ln/>
        </p:spPr>
        <p:txBody>
          <a:bodyPr lIns="91164" tIns="45582" rIns="91164" bIns="45582"/>
          <a:lstStyle/>
          <a:p>
            <a:r>
              <a:rPr lang="en-US"/>
              <a:t>Guidelines for Using Subqueries</a:t>
            </a:r>
          </a:p>
          <a:p>
            <a:pPr lvl="2"/>
            <a:r>
              <a:rPr lang="en-US"/>
              <a:t>A subquery must be</a:t>
            </a:r>
            <a:r>
              <a:rPr lang="en-US">
                <a:latin typeface="Times" pitchFamily="18" charset="0"/>
              </a:rPr>
              <a:t> enclosed in parentheses.</a:t>
            </a:r>
          </a:p>
          <a:p>
            <a:pPr lvl="2"/>
            <a:r>
              <a:rPr lang="en-US"/>
              <a:t>Place the subquery on the right side of the comparison condition for readability.</a:t>
            </a:r>
          </a:p>
          <a:p>
            <a:pPr lvl="2"/>
            <a:r>
              <a:rPr lang="en-US"/>
              <a:t>Prior to release Oracle8</a:t>
            </a:r>
            <a:r>
              <a:rPr lang="en-US" i="1"/>
              <a:t>i</a:t>
            </a:r>
            <a:r>
              <a:rPr lang="en-US"/>
              <a:t>, subqueries could not contain an </a:t>
            </a:r>
            <a:r>
              <a:rPr lang="en-US">
                <a:latin typeface="Courier New" pitchFamily="49" charset="0"/>
              </a:rPr>
              <a:t>ORDER BY</a:t>
            </a:r>
            <a:r>
              <a:rPr lang="en-US"/>
              <a:t> clause. Only one </a:t>
            </a:r>
            <a:r>
              <a:rPr lang="en-US">
                <a:latin typeface="Courier New" pitchFamily="49" charset="0"/>
              </a:rPr>
              <a:t>ORDER BY</a:t>
            </a:r>
            <a:r>
              <a:rPr lang="en-US"/>
              <a:t> clause can be used for a </a:t>
            </a:r>
            <a:r>
              <a:rPr lang="en-US">
                <a:latin typeface="Courier New" pitchFamily="49" charset="0"/>
              </a:rPr>
              <a:t>SELECT</a:t>
            </a:r>
            <a:r>
              <a:rPr lang="en-US"/>
              <a:t> statement, and if specified it must be the last clause in the main </a:t>
            </a:r>
            <a:r>
              <a:rPr lang="en-US">
                <a:latin typeface="Courier New" pitchFamily="49" charset="0"/>
              </a:rPr>
              <a:t>SELECT</a:t>
            </a:r>
            <a:r>
              <a:rPr lang="en-US"/>
              <a:t> statement. Starting with release Oracle8</a:t>
            </a:r>
            <a:r>
              <a:rPr lang="en-US" i="1"/>
              <a:t>i</a:t>
            </a:r>
            <a:r>
              <a:rPr lang="en-US"/>
              <a:t>, an </a:t>
            </a:r>
            <a:r>
              <a:rPr lang="en-US">
                <a:latin typeface="Courier New" pitchFamily="49" charset="0"/>
              </a:rPr>
              <a:t>ORDER BY</a:t>
            </a:r>
            <a:r>
              <a:rPr lang="en-US"/>
              <a:t> clause can be used and is required in the subquery to perform Top-N analysis. </a:t>
            </a:r>
          </a:p>
          <a:p>
            <a:pPr lvl="2"/>
            <a:r>
              <a:rPr lang="en-US"/>
              <a:t>Two classes of comparison conditions are used in subqueries: single-row operators and </a:t>
            </a:r>
            <a:br>
              <a:rPr lang="en-US"/>
            </a:br>
            <a:r>
              <a:rPr lang="en-US"/>
              <a:t>multiple-row operators.</a:t>
            </a:r>
          </a:p>
          <a:p>
            <a:pPr lvl="1"/>
            <a:endParaRPr lang="en-US"/>
          </a:p>
          <a:p>
            <a:pPr lvl="1"/>
            <a:endParaRPr lang="en-US"/>
          </a:p>
          <a:p>
            <a:pPr lvl="1"/>
            <a:endParaRPr lang="en-US"/>
          </a:p>
          <a:p>
            <a:pPr lvl="1"/>
            <a:r>
              <a:rPr lang="en-US">
                <a:solidFill>
                  <a:srgbClr val="0000FF"/>
                </a:solidFill>
              </a:rPr>
              <a:t>Instructor Note</a:t>
            </a:r>
          </a:p>
          <a:p>
            <a:pPr lvl="1"/>
            <a:r>
              <a:rPr lang="en-US">
                <a:solidFill>
                  <a:srgbClr val="0000FF"/>
                </a:solidFill>
              </a:rPr>
              <a:t>A subquery can execute multiple times in correlated subqueries. Students may ask how many subqueries can be written. The Oracle server imposes no limit on the number of subqueries; the limit is related to the buffer size that the query uses.</a:t>
            </a:r>
          </a:p>
        </p:txBody>
      </p:sp>
      <p:sp>
        <p:nvSpPr>
          <p:cNvPr id="495621" name="Rectangle 5"/>
          <p:cNvSpPr>
            <a:spLocks noRot="1" noChangeArrowheads="1" noTextEdit="1"/>
          </p:cNvSpPr>
          <p:nvPr>
            <p:ph type="sldImg"/>
          </p:nvPr>
        </p:nvSpPr>
        <p:spPr>
          <a:xfrm>
            <a:off x="493713" y="160338"/>
            <a:ext cx="5872162" cy="4403725"/>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BD04D26-D86C-44BA-8197-4EFF5104ABFF}" type="slidenum">
              <a:rPr lang="en-US"/>
              <a:pPr/>
              <a:t>27</a:t>
            </a:fld>
            <a:endParaRPr lang="en-US"/>
          </a:p>
        </p:txBody>
      </p:sp>
      <p:sp>
        <p:nvSpPr>
          <p:cNvPr id="497666" name="Rectangle 2"/>
          <p:cNvSpPr>
            <a:spLocks noChangeArrowheads="1"/>
          </p:cNvSpPr>
          <p:nvPr/>
        </p:nvSpPr>
        <p:spPr bwMode="auto">
          <a:xfrm>
            <a:off x="3884613" y="-3175"/>
            <a:ext cx="2973387" cy="460375"/>
          </a:xfrm>
          <a:prstGeom prst="rect">
            <a:avLst/>
          </a:prstGeom>
          <a:noFill/>
          <a:ln w="9525">
            <a:noFill/>
            <a:miter lim="800000"/>
            <a:headEnd/>
            <a:tailEnd/>
          </a:ln>
          <a:effectLst/>
        </p:spPr>
        <p:txBody>
          <a:bodyPr wrap="none" anchor="ctr"/>
          <a:lstStyle/>
          <a:p>
            <a:endParaRPr lang="en-US"/>
          </a:p>
        </p:txBody>
      </p:sp>
      <p:sp>
        <p:nvSpPr>
          <p:cNvPr id="497667" name="Rectangle 3"/>
          <p:cNvSpPr>
            <a:spLocks noChangeArrowheads="1"/>
          </p:cNvSpPr>
          <p:nvPr/>
        </p:nvSpPr>
        <p:spPr bwMode="auto">
          <a:xfrm>
            <a:off x="-1588" y="-3175"/>
            <a:ext cx="2970213" cy="460375"/>
          </a:xfrm>
          <a:prstGeom prst="rect">
            <a:avLst/>
          </a:prstGeom>
          <a:noFill/>
          <a:ln w="9525">
            <a:noFill/>
            <a:miter lim="800000"/>
            <a:headEnd/>
            <a:tailEnd/>
          </a:ln>
          <a:effectLst/>
        </p:spPr>
        <p:txBody>
          <a:bodyPr wrap="none" anchor="ctr"/>
          <a:lstStyle/>
          <a:p>
            <a:endParaRPr lang="en-US"/>
          </a:p>
        </p:txBody>
      </p:sp>
      <p:sp>
        <p:nvSpPr>
          <p:cNvPr id="497668" name="Rectangle 4"/>
          <p:cNvSpPr>
            <a:spLocks noGrp="1" noChangeArrowheads="1"/>
          </p:cNvSpPr>
          <p:nvPr>
            <p:ph type="body" idx="1"/>
          </p:nvPr>
        </p:nvSpPr>
        <p:spPr>
          <a:xfrm>
            <a:off x="455613" y="4770438"/>
            <a:ext cx="5822950" cy="3802062"/>
          </a:xfrm>
          <a:noFill/>
          <a:ln/>
        </p:spPr>
        <p:txBody>
          <a:bodyPr lIns="91164" tIns="45582" rIns="91164" bIns="45582"/>
          <a:lstStyle/>
          <a:p>
            <a:pPr defTabSz="420688">
              <a:tabLst>
                <a:tab pos="468313" algn="l"/>
              </a:tabLst>
            </a:pPr>
            <a:r>
              <a:rPr lang="en-US"/>
              <a:t>Types of Subqueries</a:t>
            </a:r>
          </a:p>
          <a:p>
            <a:pPr marL="460375" lvl="2" indent="-219075" defTabSz="420688">
              <a:tabLst>
                <a:tab pos="468313" algn="l"/>
              </a:tabLst>
            </a:pPr>
            <a:r>
              <a:rPr lang="en-US">
                <a:solidFill>
                  <a:srgbClr val="FC0128"/>
                </a:solidFill>
              </a:rPr>
              <a:t>Single-row subqueries</a:t>
            </a:r>
            <a:r>
              <a:rPr lang="en-US"/>
              <a:t>: Queries that return only one row from the inner </a:t>
            </a:r>
            <a:r>
              <a:rPr lang="en-US">
                <a:latin typeface="Courier New" pitchFamily="49" charset="0"/>
              </a:rPr>
              <a:t>SELECT</a:t>
            </a:r>
            <a:r>
              <a:rPr lang="en-US"/>
              <a:t> statement</a:t>
            </a:r>
          </a:p>
          <a:p>
            <a:pPr marL="460375" lvl="2" indent="-219075" defTabSz="420688">
              <a:tabLst>
                <a:tab pos="468313" algn="l"/>
              </a:tabLst>
            </a:pPr>
            <a:r>
              <a:rPr lang="en-US">
                <a:solidFill>
                  <a:srgbClr val="FC0128"/>
                </a:solidFill>
              </a:rPr>
              <a:t>Multiple-row subqueries</a:t>
            </a:r>
            <a:r>
              <a:rPr lang="en-US"/>
              <a:t>: Queries that return more than one row from the inner </a:t>
            </a:r>
            <a:r>
              <a:rPr lang="en-US">
                <a:latin typeface="Courier New" pitchFamily="49" charset="0"/>
              </a:rPr>
              <a:t>SELECT</a:t>
            </a:r>
            <a:r>
              <a:rPr lang="en-US"/>
              <a:t> statement</a:t>
            </a:r>
          </a:p>
          <a:p>
            <a:pPr marL="120650" lvl="1" defTabSz="420688">
              <a:tabLst>
                <a:tab pos="468313" algn="l"/>
              </a:tabLst>
            </a:pPr>
            <a:r>
              <a:rPr lang="en-US" b="1"/>
              <a:t>Note:</a:t>
            </a:r>
            <a:r>
              <a:rPr lang="en-US"/>
              <a:t> There are also </a:t>
            </a:r>
            <a:r>
              <a:rPr lang="en-US">
                <a:solidFill>
                  <a:srgbClr val="FC0128"/>
                </a:solidFill>
              </a:rPr>
              <a:t>multiple-column subqueries</a:t>
            </a:r>
            <a:r>
              <a:rPr lang="en-US"/>
              <a:t>: Queries that return more than one column from the inner </a:t>
            </a:r>
            <a:r>
              <a:rPr lang="en-US">
                <a:latin typeface="Courier New" pitchFamily="49" charset="0"/>
              </a:rPr>
              <a:t>SELECT</a:t>
            </a:r>
            <a:r>
              <a:rPr lang="en-US"/>
              <a:t> statement. </a:t>
            </a:r>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marL="460375" lvl="2" indent="-219075" defTabSz="420688">
              <a:tabLst>
                <a:tab pos="468313" algn="l"/>
              </a:tabLst>
            </a:pPr>
            <a:endParaRPr lang="en-US"/>
          </a:p>
          <a:p>
            <a:pPr defTabSz="420688">
              <a:tabLst>
                <a:tab pos="468313" algn="l"/>
              </a:tabLst>
            </a:pPr>
            <a:r>
              <a:rPr lang="en-US">
                <a:solidFill>
                  <a:srgbClr val="0000FF"/>
                </a:solidFill>
              </a:rPr>
              <a:t>Instructor Note </a:t>
            </a:r>
          </a:p>
          <a:p>
            <a:pPr marL="460375" lvl="2" indent="-219075" defTabSz="420688">
              <a:tabLst>
                <a:tab pos="468313" algn="l"/>
              </a:tabLst>
            </a:pPr>
            <a:r>
              <a:rPr lang="en-US">
                <a:solidFill>
                  <a:srgbClr val="0000FF"/>
                </a:solidFill>
              </a:rPr>
              <a:t>Multiple column subqueries are also available. </a:t>
            </a:r>
          </a:p>
        </p:txBody>
      </p:sp>
      <p:sp>
        <p:nvSpPr>
          <p:cNvPr id="497669" name="Rectangle 5"/>
          <p:cNvSpPr>
            <a:spLocks noRot="1" noChangeArrowheads="1" noTextEdit="1"/>
          </p:cNvSpPr>
          <p:nvPr>
            <p:ph type="sldImg"/>
          </p:nvPr>
        </p:nvSpPr>
        <p:spPr>
          <a:xfrm>
            <a:off x="455613" y="168275"/>
            <a:ext cx="5937250" cy="4452938"/>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7BBE7FE0-D6F8-437C-A212-34A2BF5A20EB}" type="slidenum">
              <a:rPr lang="en-US"/>
              <a:pPr/>
              <a:t>28</a:t>
            </a:fld>
            <a:endParaRPr lang="en-US"/>
          </a:p>
        </p:txBody>
      </p:sp>
      <p:sp>
        <p:nvSpPr>
          <p:cNvPr id="499714" name="Rectangle 2"/>
          <p:cNvSpPr>
            <a:spLocks noRot="1" noChangeArrowheads="1" noTextEdit="1"/>
          </p:cNvSpPr>
          <p:nvPr>
            <p:ph type="sldImg"/>
          </p:nvPr>
        </p:nvSpPr>
        <p:spPr>
          <a:xfrm>
            <a:off x="455613" y="168275"/>
            <a:ext cx="5937250" cy="4452938"/>
          </a:xfrm>
          <a:ln w="12700" cap="flat">
            <a:solidFill>
              <a:schemeClr val="tx1"/>
            </a:solidFill>
          </a:ln>
        </p:spPr>
      </p:sp>
      <p:sp>
        <p:nvSpPr>
          <p:cNvPr id="499715" name="Rectangle 3"/>
          <p:cNvSpPr>
            <a:spLocks noChangeArrowheads="1"/>
          </p:cNvSpPr>
          <p:nvPr/>
        </p:nvSpPr>
        <p:spPr bwMode="auto">
          <a:xfrm>
            <a:off x="3884613" y="-3175"/>
            <a:ext cx="2973387" cy="460375"/>
          </a:xfrm>
          <a:prstGeom prst="rect">
            <a:avLst/>
          </a:prstGeom>
          <a:noFill/>
          <a:ln w="9525">
            <a:noFill/>
            <a:miter lim="800000"/>
            <a:headEnd/>
            <a:tailEnd/>
          </a:ln>
          <a:effectLst/>
        </p:spPr>
        <p:txBody>
          <a:bodyPr wrap="none" anchor="ctr"/>
          <a:lstStyle/>
          <a:p>
            <a:endParaRPr lang="en-US"/>
          </a:p>
        </p:txBody>
      </p:sp>
      <p:sp>
        <p:nvSpPr>
          <p:cNvPr id="499716" name="Rectangle 4"/>
          <p:cNvSpPr>
            <a:spLocks noChangeArrowheads="1"/>
          </p:cNvSpPr>
          <p:nvPr/>
        </p:nvSpPr>
        <p:spPr bwMode="auto">
          <a:xfrm>
            <a:off x="-1588" y="-3175"/>
            <a:ext cx="2970213" cy="460375"/>
          </a:xfrm>
          <a:prstGeom prst="rect">
            <a:avLst/>
          </a:prstGeom>
          <a:noFill/>
          <a:ln w="9525">
            <a:noFill/>
            <a:miter lim="800000"/>
            <a:headEnd/>
            <a:tailEnd/>
          </a:ln>
          <a:effectLst/>
        </p:spPr>
        <p:txBody>
          <a:bodyPr wrap="none" anchor="ctr"/>
          <a:lstStyle/>
          <a:p>
            <a:endParaRPr lang="en-US"/>
          </a:p>
        </p:txBody>
      </p:sp>
      <p:sp>
        <p:nvSpPr>
          <p:cNvPr id="499717" name="Rectangle 5"/>
          <p:cNvSpPr>
            <a:spLocks noGrp="1" noChangeArrowheads="1"/>
          </p:cNvSpPr>
          <p:nvPr>
            <p:ph type="body" idx="1"/>
          </p:nvPr>
        </p:nvSpPr>
        <p:spPr>
          <a:xfrm>
            <a:off x="455613" y="4770438"/>
            <a:ext cx="5835650" cy="3802062"/>
          </a:xfrm>
          <a:noFill/>
          <a:ln/>
        </p:spPr>
        <p:txBody>
          <a:bodyPr lIns="91164" tIns="45582" rIns="91164" bIns="45582"/>
          <a:lstStyle/>
          <a:p>
            <a:pPr defTabSz="420688">
              <a:tabLst>
                <a:tab pos="468313" algn="l"/>
              </a:tabLst>
            </a:pPr>
            <a:r>
              <a:rPr lang="en-US"/>
              <a:t>Single-Row Subqueries</a:t>
            </a:r>
          </a:p>
          <a:p>
            <a:pPr marL="120650" lvl="1" defTabSz="420688">
              <a:tabLst>
                <a:tab pos="468313" algn="l"/>
              </a:tabLst>
            </a:pPr>
            <a:r>
              <a:rPr lang="en-US"/>
              <a:t>A single-row subquery is one that returns one row from the inner </a:t>
            </a:r>
            <a:r>
              <a:rPr lang="en-US">
                <a:latin typeface="Courier New" pitchFamily="49" charset="0"/>
              </a:rPr>
              <a:t>SELECT</a:t>
            </a:r>
            <a:r>
              <a:rPr lang="en-US"/>
              <a:t> statement. This type of subquery uses a </a:t>
            </a:r>
            <a:r>
              <a:rPr lang="en-US">
                <a:solidFill>
                  <a:srgbClr val="FC0128"/>
                </a:solidFill>
              </a:rPr>
              <a:t>single-row operator</a:t>
            </a:r>
            <a:r>
              <a:rPr lang="en-US"/>
              <a:t>. The slide gives a list of single-row operators. </a:t>
            </a:r>
          </a:p>
          <a:p>
            <a:pPr marL="120650" lvl="1" defTabSz="420688">
              <a:tabLst>
                <a:tab pos="468313" algn="l"/>
              </a:tabLst>
            </a:pPr>
            <a:r>
              <a:rPr lang="en-US" b="1"/>
              <a:t>Example</a:t>
            </a:r>
          </a:p>
          <a:p>
            <a:pPr marL="120650" lvl="1" defTabSz="420688">
              <a:tabLst>
                <a:tab pos="468313" algn="l"/>
              </a:tabLst>
            </a:pPr>
            <a:r>
              <a:rPr lang="en-US"/>
              <a:t>Display the employees whose job ID is the same as that of employee 141. </a:t>
            </a:r>
          </a:p>
          <a:p>
            <a:pPr defTabSz="420688">
              <a:spcBef>
                <a:spcPct val="0"/>
              </a:spcBef>
              <a:tabLst>
                <a:tab pos="468313" algn="l"/>
              </a:tabLst>
            </a:pPr>
            <a:endParaRPr lang="en-US">
              <a:solidFill>
                <a:srgbClr val="000000"/>
              </a:solidFill>
              <a:latin typeface="Courier New" pitchFamily="49" charset="0"/>
            </a:endParaRPr>
          </a:p>
          <a:p>
            <a:pPr defTabSz="420688">
              <a:spcBef>
                <a:spcPct val="0"/>
              </a:spcBef>
              <a:tabLst>
                <a:tab pos="468313" algn="l"/>
              </a:tabLst>
            </a:pPr>
            <a:r>
              <a:rPr lang="en-US">
                <a:solidFill>
                  <a:srgbClr val="000000"/>
                </a:solidFill>
                <a:latin typeface="Courier New" pitchFamily="49" charset="0"/>
              </a:rPr>
              <a:t>   </a:t>
            </a:r>
            <a:r>
              <a:rPr lang="en-US" b="1">
                <a:solidFill>
                  <a:srgbClr val="000000"/>
                </a:solidFill>
                <a:latin typeface="Courier New" pitchFamily="49" charset="0"/>
              </a:rPr>
              <a:t>SELECT last_name, job_id</a:t>
            </a:r>
          </a:p>
          <a:p>
            <a:pPr defTabSz="420688">
              <a:spcBef>
                <a:spcPct val="0"/>
              </a:spcBef>
              <a:tabLst>
                <a:tab pos="468313" algn="l"/>
              </a:tabLst>
            </a:pPr>
            <a:r>
              <a:rPr lang="en-US" b="1">
                <a:solidFill>
                  <a:srgbClr val="000000"/>
                </a:solidFill>
                <a:latin typeface="Courier New" pitchFamily="49" charset="0"/>
              </a:rPr>
              <a:t>   FROM   employees</a:t>
            </a:r>
          </a:p>
          <a:p>
            <a:pPr defTabSz="420688">
              <a:spcBef>
                <a:spcPct val="0"/>
              </a:spcBef>
              <a:tabLst>
                <a:tab pos="468313" algn="l"/>
              </a:tabLst>
            </a:pPr>
            <a:r>
              <a:rPr lang="en-US" b="1">
                <a:solidFill>
                  <a:srgbClr val="000000"/>
                </a:solidFill>
                <a:latin typeface="Courier New" pitchFamily="49" charset="0"/>
              </a:rPr>
              <a:t>   WHERE  job_id =</a:t>
            </a:r>
          </a:p>
          <a:p>
            <a:pPr defTabSz="420688">
              <a:spcBef>
                <a:spcPct val="0"/>
              </a:spcBef>
              <a:tabLst>
                <a:tab pos="468313" algn="l"/>
              </a:tabLst>
            </a:pPr>
            <a:r>
              <a:rPr lang="en-US" b="1">
                <a:solidFill>
                  <a:srgbClr val="000000"/>
                </a:solidFill>
                <a:latin typeface="Courier New" pitchFamily="49" charset="0"/>
              </a:rPr>
              <a:t>                   (SELECT job_id</a:t>
            </a:r>
          </a:p>
          <a:p>
            <a:pPr defTabSz="420688">
              <a:spcBef>
                <a:spcPct val="0"/>
              </a:spcBef>
              <a:tabLst>
                <a:tab pos="468313" algn="l"/>
              </a:tabLst>
            </a:pPr>
            <a:r>
              <a:rPr lang="en-US" b="1">
                <a:solidFill>
                  <a:srgbClr val="000000"/>
                </a:solidFill>
                <a:latin typeface="Courier New" pitchFamily="49" charset="0"/>
              </a:rPr>
              <a:t>                    FROM   employees</a:t>
            </a:r>
          </a:p>
          <a:p>
            <a:pPr defTabSz="420688">
              <a:spcBef>
                <a:spcPct val="0"/>
              </a:spcBef>
              <a:tabLst>
                <a:tab pos="468313" algn="l"/>
              </a:tabLst>
            </a:pPr>
            <a:r>
              <a:rPr lang="en-US" b="1">
                <a:solidFill>
                  <a:srgbClr val="000000"/>
                </a:solidFill>
                <a:latin typeface="Courier New" pitchFamily="49" charset="0"/>
              </a:rPr>
              <a:t>                    WHERE  employee_id = 141);</a:t>
            </a:r>
          </a:p>
          <a:p>
            <a:pPr defTabSz="420688">
              <a:spcBef>
                <a:spcPct val="0"/>
              </a:spcBef>
              <a:tabLst>
                <a:tab pos="468313" algn="l"/>
              </a:tabLst>
            </a:pPr>
            <a:endParaRPr lang="en-US">
              <a:solidFill>
                <a:srgbClr val="000000"/>
              </a:solidFill>
              <a:latin typeface="Courier New" pitchFamily="49" charset="0"/>
            </a:endParaRPr>
          </a:p>
          <a:p>
            <a:pPr defTabSz="420688">
              <a:spcBef>
                <a:spcPct val="0"/>
              </a:spcBef>
              <a:tabLst>
                <a:tab pos="468313" algn="l"/>
              </a:tabLst>
            </a:pPr>
            <a:r>
              <a:rPr lang="en-US" sz="1300" b="1">
                <a:solidFill>
                  <a:srgbClr val="000000"/>
                </a:solidFill>
                <a:latin typeface="Courier New" pitchFamily="49" charset="0"/>
              </a:rPr>
              <a:t>   </a:t>
            </a:r>
          </a:p>
        </p:txBody>
      </p:sp>
      <p:sp>
        <p:nvSpPr>
          <p:cNvPr id="499718" name="Rectangle 6"/>
          <p:cNvSpPr>
            <a:spLocks noChangeArrowheads="1"/>
          </p:cNvSpPr>
          <p:nvPr/>
        </p:nvSpPr>
        <p:spPr bwMode="auto">
          <a:xfrm>
            <a:off x="652463" y="5846763"/>
            <a:ext cx="5664200" cy="1250950"/>
          </a:xfrm>
          <a:prstGeom prst="rect">
            <a:avLst/>
          </a:prstGeom>
          <a:noFill/>
          <a:ln w="9525">
            <a:noFill/>
            <a:miter lim="800000"/>
            <a:headEnd/>
            <a:tailEnd/>
          </a:ln>
          <a:effectLst/>
        </p:spPr>
        <p:txBody>
          <a:bodyPr wrap="none" anchor="ctr"/>
          <a:lstStyle/>
          <a:p>
            <a:endParaRPr lang="en-US"/>
          </a:p>
        </p:txBody>
      </p:sp>
      <p:sp>
        <p:nvSpPr>
          <p:cNvPr id="499719" name="Rectangle 7"/>
          <p:cNvSpPr>
            <a:spLocks noChangeArrowheads="1"/>
          </p:cNvSpPr>
          <p:nvPr/>
        </p:nvSpPr>
        <p:spPr bwMode="auto">
          <a:xfrm>
            <a:off x="649288" y="7218363"/>
            <a:ext cx="5676900" cy="1143000"/>
          </a:xfrm>
          <a:prstGeom prst="rect">
            <a:avLst/>
          </a:prstGeom>
          <a:noFill/>
          <a:ln w="9525">
            <a:noFill/>
            <a:miter lim="800000"/>
            <a:headEnd/>
            <a:tailEnd/>
          </a:ln>
          <a:effectLst/>
        </p:spPr>
        <p:txBody>
          <a:bodyPr wrap="none" anchor="ctr"/>
          <a:lstStyle/>
          <a:p>
            <a:endParaRPr lang="en-US"/>
          </a:p>
        </p:txBody>
      </p:sp>
      <p:pic>
        <p:nvPicPr>
          <p:cNvPr id="499720" name="Picture 8"/>
          <p:cNvPicPr>
            <a:picLocks noChangeAspect="1" noChangeArrowheads="1"/>
          </p:cNvPicPr>
          <p:nvPr/>
        </p:nvPicPr>
        <p:blipFill>
          <a:blip r:embed="rId3"/>
          <a:srcRect/>
          <a:stretch>
            <a:fillRect/>
          </a:stretch>
        </p:blipFill>
        <p:spPr bwMode="auto">
          <a:xfrm>
            <a:off x="762000" y="7620000"/>
            <a:ext cx="5414963" cy="1111250"/>
          </a:xfrm>
          <a:prstGeom prst="rect">
            <a:avLst/>
          </a:prstGeom>
          <a:noFill/>
          <a:ln w="25400">
            <a:noFill/>
            <a:miter lim="800000"/>
            <a:headEnd type="none" w="sm" len="sm"/>
            <a:tailEnd type="none" w="sm" len="sm"/>
          </a:ln>
          <a:effectLst/>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E417B-D311-420C-B77C-13DAB9265284}" type="slidenum">
              <a:rPr lang="en-US"/>
              <a:pPr/>
              <a:t>29</a:t>
            </a:fld>
            <a:endParaRPr lang="en-US"/>
          </a:p>
        </p:txBody>
      </p:sp>
      <p:sp>
        <p:nvSpPr>
          <p:cNvPr id="501762" name="Rectangle 2"/>
          <p:cNvSpPr>
            <a:spLocks noRot="1" noChangeArrowheads="1" noTextEdit="1"/>
          </p:cNvSpPr>
          <p:nvPr>
            <p:ph type="sldImg"/>
          </p:nvPr>
        </p:nvSpPr>
        <p:spPr>
          <a:xfrm>
            <a:off x="492125" y="161925"/>
            <a:ext cx="5872163" cy="4403725"/>
          </a:xfrm>
          <a:ln w="12700" cap="flat">
            <a:solidFill>
              <a:schemeClr val="tx1"/>
            </a:solidFill>
          </a:ln>
        </p:spPr>
      </p:sp>
      <p:sp>
        <p:nvSpPr>
          <p:cNvPr id="501763"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Executing Single-Row Subqueries</a:t>
            </a:r>
          </a:p>
          <a:p>
            <a:pPr lvl="1"/>
            <a:r>
              <a:rPr lang="en-US"/>
              <a:t>A </a:t>
            </a:r>
            <a:r>
              <a:rPr lang="en-US">
                <a:latin typeface="Courier New" pitchFamily="49" charset="0"/>
              </a:rPr>
              <a:t>SELECT</a:t>
            </a:r>
            <a:r>
              <a:rPr lang="en-US"/>
              <a:t> statement can be considered as a query block. The example on the slide displays employees whose job ID is the same as that of employee 141 and whose salary is greater than that of employee 143. </a:t>
            </a:r>
          </a:p>
          <a:p>
            <a:pPr lvl="1"/>
            <a:r>
              <a:rPr lang="en-US"/>
              <a:t>The example consists of three query blocks: the outer query and two inner queries. The inner query blocks are executed first, producing the query results ST_CLERK and 2600, respectively. The outer query block is then processed and uses the values returned by the inner queries to complete its search conditions. </a:t>
            </a:r>
          </a:p>
          <a:p>
            <a:pPr lvl="1"/>
            <a:r>
              <a:rPr lang="en-US"/>
              <a:t>Both inner queries return single values (ST_CLERK and 2600, respectively), so this SQL statement is called a single-row subquery.</a:t>
            </a:r>
          </a:p>
          <a:p>
            <a:pPr lvl="1"/>
            <a:r>
              <a:rPr lang="en-US" b="1"/>
              <a:t>Note:</a:t>
            </a:r>
            <a:r>
              <a:rPr lang="en-US"/>
              <a:t> The outer and inner queries can get data from different tables.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2F33A9-B9A8-4F85-9854-D373F96C9CED}" type="slidenum">
              <a:rPr lang="en-US"/>
              <a:pPr/>
              <a:t>30</a:t>
            </a:fld>
            <a:endParaRPr lang="en-US"/>
          </a:p>
        </p:txBody>
      </p:sp>
      <p:sp>
        <p:nvSpPr>
          <p:cNvPr id="503810"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Using Group Functions in a Subquery</a:t>
            </a:r>
          </a:p>
          <a:p>
            <a:pPr marL="120650" lvl="1" defTabSz="427038"/>
            <a:r>
              <a:rPr lang="en-US"/>
              <a:t>You can display data from a main query by using a </a:t>
            </a:r>
            <a:r>
              <a:rPr lang="en-US">
                <a:solidFill>
                  <a:srgbClr val="FC0128"/>
                </a:solidFill>
              </a:rPr>
              <a:t>group function in a subquery</a:t>
            </a:r>
            <a:r>
              <a:rPr lang="en-US"/>
              <a:t> to return a single row. The subquery is in parentheses and is placed after the comparison condition.</a:t>
            </a:r>
          </a:p>
          <a:p>
            <a:pPr marL="120650" lvl="1" defTabSz="427038"/>
            <a:r>
              <a:rPr lang="en-US"/>
              <a:t>The example on the slide displays the employee last name, job ID, and salary of all employees whose salary is equal to the minimum salary. The </a:t>
            </a:r>
            <a:r>
              <a:rPr lang="en-US">
                <a:latin typeface="Courier New" pitchFamily="49" charset="0"/>
              </a:rPr>
              <a:t>MIN</a:t>
            </a:r>
            <a:r>
              <a:rPr lang="en-US"/>
              <a:t> group function returns a single value (2500) to the outer query.</a:t>
            </a:r>
          </a:p>
          <a:p>
            <a:pPr marL="120650" lvl="1" defTabSz="427038"/>
            <a:endParaRPr lang="en-US"/>
          </a:p>
          <a:p>
            <a:pPr defTabSz="427038">
              <a:spcBef>
                <a:spcPct val="0"/>
              </a:spcBef>
            </a:pPr>
            <a:endParaRPr lang="en-US">
              <a:solidFill>
                <a:schemeClr val="accent2"/>
              </a:solidFill>
            </a:endParaRPr>
          </a:p>
          <a:p>
            <a:pPr defTabSz="427038">
              <a:spcBef>
                <a:spcPct val="0"/>
              </a:spcBef>
            </a:pPr>
            <a:endParaRPr lang="en-US" sz="1300">
              <a:solidFill>
                <a:schemeClr val="accent2"/>
              </a:solidFill>
            </a:endParaRPr>
          </a:p>
          <a:p>
            <a:pPr defTabSz="427038">
              <a:spcBef>
                <a:spcPct val="0"/>
              </a:spcBef>
            </a:pPr>
            <a:endParaRPr lang="en-US" sz="1300">
              <a:solidFill>
                <a:schemeClr val="accent2"/>
              </a:solidFill>
            </a:endParaRPr>
          </a:p>
          <a:p>
            <a:pPr defTabSz="427038">
              <a:spcBef>
                <a:spcPct val="0"/>
              </a:spcBef>
            </a:pPr>
            <a:endParaRPr lang="en-US" sz="1300">
              <a:solidFill>
                <a:schemeClr val="accent2"/>
              </a:solidFill>
            </a:endParaRPr>
          </a:p>
          <a:p>
            <a:pPr defTabSz="427038">
              <a:spcBef>
                <a:spcPct val="0"/>
              </a:spcBef>
            </a:pPr>
            <a:endParaRPr lang="en-US" sz="1300">
              <a:solidFill>
                <a:schemeClr val="accent2"/>
              </a:solidFill>
            </a:endParaRPr>
          </a:p>
          <a:p>
            <a:pPr defTabSz="427038">
              <a:spcBef>
                <a:spcPct val="0"/>
              </a:spcBef>
            </a:pPr>
            <a:endParaRPr lang="en-US" sz="1300">
              <a:solidFill>
                <a:schemeClr val="accent2"/>
              </a:solidFill>
            </a:endParaRPr>
          </a:p>
        </p:txBody>
      </p:sp>
      <p:sp>
        <p:nvSpPr>
          <p:cNvPr id="503811" name="Rectangle 3"/>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77E08AA-21EA-4A3A-980A-100A261D9358}" type="slidenum">
              <a:rPr lang="en-US"/>
              <a:pPr/>
              <a:t>3</a:t>
            </a:fld>
            <a:endParaRPr lang="en-US"/>
          </a:p>
        </p:txBody>
      </p:sp>
      <p:sp>
        <p:nvSpPr>
          <p:cNvPr id="462850" name="Rectangle 2"/>
          <p:cNvSpPr>
            <a:spLocks noChangeArrowheads="1"/>
          </p:cNvSpPr>
          <p:nvPr/>
        </p:nvSpPr>
        <p:spPr bwMode="auto">
          <a:xfrm>
            <a:off x="3883025" y="0"/>
            <a:ext cx="2974975" cy="455613"/>
          </a:xfrm>
          <a:prstGeom prst="rect">
            <a:avLst/>
          </a:prstGeom>
          <a:noFill/>
          <a:ln w="9525">
            <a:noFill/>
            <a:miter lim="800000"/>
            <a:headEnd/>
            <a:tailEnd/>
          </a:ln>
          <a:effectLst/>
        </p:spPr>
        <p:txBody>
          <a:bodyPr wrap="none" anchor="ctr"/>
          <a:lstStyle/>
          <a:p>
            <a:endParaRPr lang="en-US"/>
          </a:p>
        </p:txBody>
      </p:sp>
      <p:sp>
        <p:nvSpPr>
          <p:cNvPr id="462851" name="Rectangle 3"/>
          <p:cNvSpPr>
            <a:spLocks noChangeArrowheads="1"/>
          </p:cNvSpPr>
          <p:nvPr/>
        </p:nvSpPr>
        <p:spPr bwMode="auto">
          <a:xfrm>
            <a:off x="-1588" y="0"/>
            <a:ext cx="2970213" cy="455613"/>
          </a:xfrm>
          <a:prstGeom prst="rect">
            <a:avLst/>
          </a:prstGeom>
          <a:noFill/>
          <a:ln w="9525">
            <a:noFill/>
            <a:miter lim="800000"/>
            <a:headEnd/>
            <a:tailEnd/>
          </a:ln>
          <a:effectLst/>
        </p:spPr>
        <p:txBody>
          <a:bodyPr wrap="none" anchor="ctr"/>
          <a:lstStyle/>
          <a:p>
            <a:endParaRPr lang="en-US"/>
          </a:p>
        </p:txBody>
      </p:sp>
      <p:sp>
        <p:nvSpPr>
          <p:cNvPr id="462852" name="Rectangle 4"/>
          <p:cNvSpPr>
            <a:spLocks noGrp="1" noChangeArrowheads="1"/>
          </p:cNvSpPr>
          <p:nvPr>
            <p:ph type="body" idx="1"/>
          </p:nvPr>
        </p:nvSpPr>
        <p:spPr>
          <a:xfrm>
            <a:off x="388938" y="4799013"/>
            <a:ext cx="5995987" cy="3800475"/>
          </a:xfrm>
          <a:noFill/>
          <a:ln/>
        </p:spPr>
        <p:txBody>
          <a:bodyPr lIns="91164" tIns="45582" rIns="91164" bIns="45582"/>
          <a:lstStyle/>
          <a:p>
            <a:pPr defTabSz="496888">
              <a:tabLst>
                <a:tab pos="457200" algn="l"/>
              </a:tabLst>
            </a:pPr>
            <a:r>
              <a:rPr lang="en-US"/>
              <a:t>The </a:t>
            </a:r>
            <a:r>
              <a:rPr lang="en-US">
                <a:latin typeface="Courier New" pitchFamily="49" charset="0"/>
              </a:rPr>
              <a:t>GROUP BY</a:t>
            </a:r>
            <a:r>
              <a:rPr lang="en-US"/>
              <a:t> Clause (continued)</a:t>
            </a:r>
          </a:p>
          <a:p>
            <a:pPr marL="119063" lvl="1" defTabSz="496888">
              <a:tabLst>
                <a:tab pos="457200" algn="l"/>
              </a:tabLst>
            </a:pPr>
            <a:r>
              <a:rPr lang="en-US"/>
              <a:t>When using the </a:t>
            </a:r>
            <a:r>
              <a:rPr lang="en-US">
                <a:solidFill>
                  <a:srgbClr val="FC0128"/>
                </a:solidFill>
                <a:latin typeface="Courier New" pitchFamily="49" charset="0"/>
              </a:rPr>
              <a:t>GROUP</a:t>
            </a:r>
            <a:r>
              <a:rPr lang="en-US">
                <a:solidFill>
                  <a:srgbClr val="FC0128"/>
                </a:solidFill>
              </a:rPr>
              <a:t> </a:t>
            </a:r>
            <a:r>
              <a:rPr lang="en-US">
                <a:solidFill>
                  <a:srgbClr val="FC0128"/>
                </a:solidFill>
                <a:latin typeface="Courier New" pitchFamily="49" charset="0"/>
              </a:rPr>
              <a:t>BY</a:t>
            </a:r>
            <a:r>
              <a:rPr lang="en-US">
                <a:solidFill>
                  <a:srgbClr val="FC0128"/>
                </a:solidFill>
              </a:rPr>
              <a:t> clause</a:t>
            </a:r>
            <a:r>
              <a:rPr lang="en-US"/>
              <a:t>, make sure that all columns in the </a:t>
            </a:r>
            <a:r>
              <a:rPr lang="en-US">
                <a:latin typeface="Courier New" pitchFamily="49" charset="0"/>
              </a:rPr>
              <a:t>SELECT</a:t>
            </a:r>
            <a:r>
              <a:rPr lang="en-US"/>
              <a:t> list that are not group functions are included in the </a:t>
            </a:r>
            <a:r>
              <a:rPr lang="en-US">
                <a:latin typeface="Courier New" pitchFamily="49" charset="0"/>
              </a:rPr>
              <a:t>GROUP BY</a:t>
            </a:r>
            <a:r>
              <a:rPr lang="en-US"/>
              <a:t> clause. The example on the slide displays the department number and the average salary for each department. Here is how this </a:t>
            </a:r>
            <a:r>
              <a:rPr lang="en-US">
                <a:latin typeface="Courier New" pitchFamily="49" charset="0"/>
              </a:rPr>
              <a:t>SELECT</a:t>
            </a:r>
            <a:r>
              <a:rPr lang="en-US"/>
              <a:t> statement, containing a </a:t>
            </a:r>
            <a:r>
              <a:rPr lang="en-US">
                <a:latin typeface="Courier New" pitchFamily="49" charset="0"/>
              </a:rPr>
              <a:t>GROUP BY</a:t>
            </a:r>
            <a:r>
              <a:rPr lang="en-US"/>
              <a:t> clause, is evaluated:</a:t>
            </a:r>
          </a:p>
          <a:p>
            <a:pPr marL="452438" lvl="2" indent="-215900" defTabSz="496888">
              <a:tabLst>
                <a:tab pos="457200" algn="l"/>
              </a:tabLst>
            </a:pPr>
            <a:r>
              <a:rPr lang="en-US"/>
              <a:t>The </a:t>
            </a:r>
            <a:r>
              <a:rPr lang="en-US">
                <a:latin typeface="Courier New" pitchFamily="49" charset="0"/>
              </a:rPr>
              <a:t>SELECT</a:t>
            </a:r>
            <a:r>
              <a:rPr lang="en-US"/>
              <a:t> clause specifies the columns to be retrieved:</a:t>
            </a:r>
          </a:p>
          <a:p>
            <a:pPr marL="825500" lvl="3" indent="-254000" defTabSz="496888">
              <a:tabLst>
                <a:tab pos="457200" algn="l"/>
              </a:tabLst>
            </a:pPr>
            <a:r>
              <a:rPr lang="en-US"/>
              <a:t>Department number column in the </a:t>
            </a:r>
            <a:r>
              <a:rPr lang="en-US">
                <a:latin typeface="Courier New" pitchFamily="49" charset="0"/>
              </a:rPr>
              <a:t>EMPLOYEES</a:t>
            </a:r>
            <a:r>
              <a:rPr lang="en-US"/>
              <a:t> table</a:t>
            </a:r>
          </a:p>
          <a:p>
            <a:pPr marL="825500" lvl="3" indent="-254000" defTabSz="496888">
              <a:tabLst>
                <a:tab pos="457200" algn="l"/>
              </a:tabLst>
            </a:pPr>
            <a:r>
              <a:rPr lang="en-US"/>
              <a:t>The average of all the salaries in the group you specified in the </a:t>
            </a:r>
            <a:r>
              <a:rPr lang="en-US">
                <a:latin typeface="Courier New" pitchFamily="49" charset="0"/>
              </a:rPr>
              <a:t>GROUP BY</a:t>
            </a:r>
            <a:r>
              <a:rPr lang="en-US"/>
              <a:t> clause</a:t>
            </a:r>
          </a:p>
          <a:p>
            <a:pPr marL="452438" lvl="2" indent="-215900" defTabSz="496888">
              <a:tabLst>
                <a:tab pos="457200" algn="l"/>
              </a:tabLst>
            </a:pPr>
            <a:r>
              <a:rPr lang="en-US"/>
              <a:t>The </a:t>
            </a:r>
            <a:r>
              <a:rPr lang="en-US">
                <a:latin typeface="Courier New" pitchFamily="49" charset="0"/>
              </a:rPr>
              <a:t>FROM</a:t>
            </a:r>
            <a:r>
              <a:rPr lang="en-US"/>
              <a:t> clause specifies the tables that the database must access: the </a:t>
            </a:r>
            <a:r>
              <a:rPr lang="en-US">
                <a:latin typeface="Courier New" pitchFamily="49" charset="0"/>
              </a:rPr>
              <a:t>EMPLOYEES</a:t>
            </a:r>
            <a:r>
              <a:rPr lang="en-US"/>
              <a:t> table.</a:t>
            </a:r>
          </a:p>
          <a:p>
            <a:pPr marL="452438" lvl="2" indent="-215900" defTabSz="496888">
              <a:tabLst>
                <a:tab pos="457200" algn="l"/>
              </a:tabLst>
            </a:pPr>
            <a:r>
              <a:rPr lang="en-US"/>
              <a:t>The </a:t>
            </a:r>
            <a:r>
              <a:rPr lang="en-US">
                <a:latin typeface="Courier New" pitchFamily="49" charset="0"/>
              </a:rPr>
              <a:t>WHERE</a:t>
            </a:r>
            <a:r>
              <a:rPr lang="en-US"/>
              <a:t> clause specifies the rows to be retrieved. Since there is no </a:t>
            </a:r>
            <a:r>
              <a:rPr lang="en-US">
                <a:latin typeface="Courier New" pitchFamily="49" charset="0"/>
              </a:rPr>
              <a:t>WHERE</a:t>
            </a:r>
            <a:r>
              <a:rPr lang="en-US"/>
              <a:t> clause, all rows are retrieved by default. </a:t>
            </a:r>
          </a:p>
          <a:p>
            <a:pPr marL="452438" lvl="2" indent="-215900" defTabSz="496888">
              <a:tabLst>
                <a:tab pos="457200" algn="l"/>
              </a:tabLst>
            </a:pPr>
            <a:r>
              <a:rPr lang="en-US"/>
              <a:t>The </a:t>
            </a:r>
            <a:r>
              <a:rPr lang="en-US">
                <a:latin typeface="Courier New" pitchFamily="49" charset="0"/>
              </a:rPr>
              <a:t>GROUP BY</a:t>
            </a:r>
            <a:r>
              <a:rPr lang="en-US"/>
              <a:t> clause specifies how the rows should be grouped. The rows are being grouped by department number, so the </a:t>
            </a:r>
            <a:r>
              <a:rPr lang="en-US">
                <a:latin typeface="Courier New" pitchFamily="49" charset="0"/>
              </a:rPr>
              <a:t>AVG</a:t>
            </a:r>
            <a:r>
              <a:rPr lang="en-US"/>
              <a:t> function that is being applied to the salary column will calculate the </a:t>
            </a:r>
            <a:r>
              <a:rPr lang="en-US" i="1"/>
              <a:t>average salary for each department.</a:t>
            </a:r>
            <a:r>
              <a:rPr lang="en-US" b="1" i="1"/>
              <a:t> </a:t>
            </a:r>
          </a:p>
          <a:p>
            <a:pPr defTabSz="496888">
              <a:tabLst>
                <a:tab pos="457200" algn="l"/>
              </a:tabLst>
            </a:pPr>
            <a:r>
              <a:rPr lang="en-US">
                <a:solidFill>
                  <a:srgbClr val="0000FF"/>
                </a:solidFill>
              </a:rPr>
              <a:t>Instructor Note</a:t>
            </a:r>
          </a:p>
          <a:p>
            <a:pPr marL="119063" lvl="1" defTabSz="496888">
              <a:tabLst>
                <a:tab pos="457200" algn="l"/>
              </a:tabLst>
            </a:pPr>
            <a:r>
              <a:rPr lang="en-US">
                <a:solidFill>
                  <a:srgbClr val="0000FF"/>
                </a:solidFill>
              </a:rPr>
              <a:t>Group results are sorted implicitly, on the grouping column. You can use </a:t>
            </a:r>
            <a:r>
              <a:rPr lang="en-US">
                <a:solidFill>
                  <a:srgbClr val="0000FF"/>
                </a:solidFill>
                <a:latin typeface="Courier New" pitchFamily="49" charset="0"/>
              </a:rPr>
              <a:t>ORDER BY</a:t>
            </a:r>
            <a:r>
              <a:rPr lang="en-US">
                <a:solidFill>
                  <a:srgbClr val="0000FF"/>
                </a:solidFill>
              </a:rPr>
              <a:t> to specify a different sort order, remembering to use only group functions, or the grouping column.</a:t>
            </a:r>
          </a:p>
        </p:txBody>
      </p:sp>
      <p:sp>
        <p:nvSpPr>
          <p:cNvPr id="462853" name="Rectangle 5"/>
          <p:cNvSpPr>
            <a:spLocks noRot="1" noChangeArrowheads="1" noTextEdit="1"/>
          </p:cNvSpPr>
          <p:nvPr>
            <p:ph type="sldImg"/>
          </p:nvPr>
        </p:nvSpPr>
        <p:spPr>
          <a:xfrm>
            <a:off x="455613" y="169863"/>
            <a:ext cx="5938837" cy="4454525"/>
          </a:xfrm>
          <a:ln w="12700" cap="flat">
            <a:solidFill>
              <a:schemeClr val="tx1"/>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5B11A2B-936B-4165-BD0B-698F93CCE6E7}" type="slidenum">
              <a:rPr lang="en-US"/>
              <a:pPr/>
              <a:t>31</a:t>
            </a:fld>
            <a:endParaRPr lang="en-US"/>
          </a:p>
        </p:txBody>
      </p:sp>
      <p:sp>
        <p:nvSpPr>
          <p:cNvPr id="505858" name="Rectangle 2"/>
          <p:cNvSpPr>
            <a:spLocks noRot="1" noChangeArrowheads="1" noTextEdit="1"/>
          </p:cNvSpPr>
          <p:nvPr>
            <p:ph type="sldImg"/>
          </p:nvPr>
        </p:nvSpPr>
        <p:spPr>
          <a:xfrm>
            <a:off x="492125" y="161925"/>
            <a:ext cx="5872163" cy="4403725"/>
          </a:xfrm>
          <a:ln w="12700" cap="flat">
            <a:solidFill>
              <a:schemeClr val="tx1"/>
            </a:solidFill>
          </a:ln>
        </p:spPr>
      </p:sp>
      <p:sp>
        <p:nvSpPr>
          <p:cNvPr id="505859" name="Rectangle 3"/>
          <p:cNvSpPr>
            <a:spLocks noGrp="1" noChangeArrowheads="1"/>
          </p:cNvSpPr>
          <p:nvPr>
            <p:ph type="body" idx="1"/>
          </p:nvPr>
        </p:nvSpPr>
        <p:spPr>
          <a:xfrm>
            <a:off x="412750" y="4773613"/>
            <a:ext cx="6029325" cy="3756025"/>
          </a:xfrm>
          <a:noFill/>
          <a:ln/>
        </p:spPr>
        <p:txBody>
          <a:bodyPr lIns="91164" tIns="45582" rIns="91164" bIns="45582"/>
          <a:lstStyle/>
          <a:p>
            <a:r>
              <a:rPr lang="en-US"/>
              <a:t>The </a:t>
            </a:r>
            <a:r>
              <a:rPr lang="en-US">
                <a:latin typeface="Courier New" pitchFamily="49" charset="0"/>
              </a:rPr>
              <a:t>HAVING</a:t>
            </a:r>
            <a:r>
              <a:rPr lang="en-US"/>
              <a:t> Clause with Subqueries</a:t>
            </a:r>
          </a:p>
          <a:p>
            <a:pPr lvl="1"/>
            <a:r>
              <a:rPr lang="en-US"/>
              <a:t>You can use subqueries not only in the </a:t>
            </a:r>
            <a:r>
              <a:rPr lang="en-US">
                <a:solidFill>
                  <a:srgbClr val="FC0128"/>
                </a:solidFill>
                <a:latin typeface="Courier New" pitchFamily="49" charset="0"/>
              </a:rPr>
              <a:t>WHERE</a:t>
            </a:r>
            <a:r>
              <a:rPr lang="en-US">
                <a:solidFill>
                  <a:srgbClr val="FC0128"/>
                </a:solidFill>
              </a:rPr>
              <a:t> clause</a:t>
            </a:r>
            <a:r>
              <a:rPr lang="en-US"/>
              <a:t>, but also in the </a:t>
            </a:r>
            <a:r>
              <a:rPr lang="en-US">
                <a:solidFill>
                  <a:srgbClr val="FC0128"/>
                </a:solidFill>
                <a:latin typeface="Courier New" pitchFamily="49" charset="0"/>
              </a:rPr>
              <a:t>HAVING</a:t>
            </a:r>
            <a:r>
              <a:rPr lang="en-US">
                <a:solidFill>
                  <a:srgbClr val="FC0128"/>
                </a:solidFill>
              </a:rPr>
              <a:t> clause</a:t>
            </a:r>
            <a:r>
              <a:rPr lang="en-US"/>
              <a:t>. The Oracle server executes the subquery, and the results are returned into the </a:t>
            </a:r>
            <a:r>
              <a:rPr lang="en-US">
                <a:latin typeface="Courier New" pitchFamily="49" charset="0"/>
              </a:rPr>
              <a:t>HAVING</a:t>
            </a:r>
            <a:r>
              <a:rPr lang="en-US"/>
              <a:t> clause of the main query.</a:t>
            </a:r>
          </a:p>
          <a:p>
            <a:pPr lvl="1"/>
            <a:r>
              <a:rPr lang="en-US"/>
              <a:t>The SQL statement on the slide displays all the departments that have a minimum salary greater than that of department 50.</a:t>
            </a:r>
          </a:p>
          <a:p>
            <a:pPr lvl="1">
              <a:spcBef>
                <a:spcPct val="0"/>
              </a:spcBef>
            </a:pPr>
            <a:r>
              <a:rPr lang="en-US">
                <a:latin typeface="Courier New" pitchFamily="49" charset="0"/>
              </a:rPr>
              <a:t>   </a:t>
            </a:r>
          </a:p>
          <a:p>
            <a:pPr lvl="1"/>
            <a:endParaRPr lang="en-US" b="1"/>
          </a:p>
          <a:p>
            <a:pPr lvl="1"/>
            <a:endParaRPr lang="en-US" b="1"/>
          </a:p>
          <a:p>
            <a:pPr lvl="1"/>
            <a:endParaRPr lang="en-US" b="1"/>
          </a:p>
          <a:p>
            <a:pPr lvl="1"/>
            <a:endParaRPr lang="en-US" b="1"/>
          </a:p>
          <a:p>
            <a:pPr lvl="1"/>
            <a:endParaRPr lang="en-US" sz="500" b="1"/>
          </a:p>
          <a:p>
            <a:pPr lvl="1">
              <a:spcBef>
                <a:spcPct val="100000"/>
              </a:spcBef>
            </a:pPr>
            <a:r>
              <a:rPr lang="en-US" b="1"/>
              <a:t>Example</a:t>
            </a:r>
          </a:p>
          <a:p>
            <a:pPr lvl="1"/>
            <a:r>
              <a:rPr lang="en-US"/>
              <a:t>Find the job with the lowest average salary.</a:t>
            </a:r>
          </a:p>
          <a:p>
            <a:pPr lvl="1"/>
            <a:endParaRPr lang="en-US" sz="500"/>
          </a:p>
          <a:p>
            <a:pPr lvl="1">
              <a:spcBef>
                <a:spcPct val="0"/>
              </a:spcBef>
            </a:pPr>
            <a:r>
              <a:rPr lang="en-US">
                <a:latin typeface="Courier New" pitchFamily="49" charset="0"/>
              </a:rPr>
              <a:t>   SELECT   job_id, AVG(salary)</a:t>
            </a:r>
          </a:p>
          <a:p>
            <a:pPr lvl="1">
              <a:spcBef>
                <a:spcPct val="0"/>
              </a:spcBef>
            </a:pPr>
            <a:r>
              <a:rPr lang="en-US">
                <a:latin typeface="Courier New" pitchFamily="49" charset="0"/>
              </a:rPr>
              <a:t>   FROM     employees</a:t>
            </a:r>
          </a:p>
          <a:p>
            <a:pPr lvl="1">
              <a:spcBef>
                <a:spcPct val="0"/>
              </a:spcBef>
            </a:pPr>
            <a:r>
              <a:rPr lang="en-US">
                <a:latin typeface="Courier New" pitchFamily="49" charset="0"/>
              </a:rPr>
              <a:t>   GROUP BY job_id</a:t>
            </a:r>
          </a:p>
          <a:p>
            <a:pPr lvl="1">
              <a:spcBef>
                <a:spcPct val="0"/>
              </a:spcBef>
            </a:pPr>
            <a:r>
              <a:rPr lang="en-US">
                <a:latin typeface="Courier New" pitchFamily="49" charset="0"/>
              </a:rPr>
              <a:t>   HAVING   AVG(salary) = (SELECT   MIN(AVG(salary))</a:t>
            </a:r>
          </a:p>
          <a:p>
            <a:pPr lvl="1">
              <a:spcBef>
                <a:spcPct val="0"/>
              </a:spcBef>
            </a:pPr>
            <a:r>
              <a:rPr lang="en-US">
                <a:latin typeface="Courier New" pitchFamily="49" charset="0"/>
              </a:rPr>
              <a:t>                           FROM     employees</a:t>
            </a:r>
          </a:p>
          <a:p>
            <a:pPr lvl="1">
              <a:spcBef>
                <a:spcPct val="0"/>
              </a:spcBef>
            </a:pPr>
            <a:r>
              <a:rPr lang="en-US">
                <a:latin typeface="Courier New" pitchFamily="49" charset="0"/>
              </a:rPr>
              <a:t>                           GROUP BY job_id);</a:t>
            </a:r>
          </a:p>
        </p:txBody>
      </p:sp>
      <p:pic>
        <p:nvPicPr>
          <p:cNvPr id="505860" name="Picture 4"/>
          <p:cNvPicPr>
            <a:picLocks noChangeAspect="1" noChangeArrowheads="1"/>
          </p:cNvPicPr>
          <p:nvPr/>
        </p:nvPicPr>
        <p:blipFill>
          <a:blip r:embed="rId3"/>
          <a:srcRect/>
          <a:stretch>
            <a:fillRect/>
          </a:stretch>
        </p:blipFill>
        <p:spPr bwMode="auto">
          <a:xfrm>
            <a:off x="609600" y="6096000"/>
            <a:ext cx="5422900" cy="679450"/>
          </a:xfrm>
          <a:prstGeom prst="rect">
            <a:avLst/>
          </a:prstGeom>
          <a:noFill/>
          <a:ln w="25400">
            <a:noFill/>
            <a:miter lim="800000"/>
            <a:headEnd type="none" w="sm" len="sm"/>
            <a:tailEnd type="none" w="sm" len="sm"/>
          </a:ln>
          <a:effectLst/>
        </p:spPr>
      </p:pic>
      <p:pic>
        <p:nvPicPr>
          <p:cNvPr id="505861" name="Picture 5"/>
          <p:cNvPicPr>
            <a:picLocks noChangeAspect="1" noChangeArrowheads="1"/>
          </p:cNvPicPr>
          <p:nvPr/>
        </p:nvPicPr>
        <p:blipFill>
          <a:blip r:embed="rId4"/>
          <a:srcRect/>
          <a:stretch>
            <a:fillRect/>
          </a:stretch>
        </p:blipFill>
        <p:spPr bwMode="auto">
          <a:xfrm>
            <a:off x="457200" y="6934200"/>
            <a:ext cx="5622925" cy="558800"/>
          </a:xfrm>
          <a:prstGeom prst="rect">
            <a:avLst/>
          </a:prstGeom>
          <a:noFill/>
          <a:ln w="25400">
            <a:noFill/>
            <a:miter lim="800000"/>
            <a:headEnd type="none" w="sm" len="sm"/>
            <a:tailEnd type="none" w="sm" len="sm"/>
          </a:ln>
          <a:effectLst/>
        </p:spPr>
      </p:pic>
      <p:sp>
        <p:nvSpPr>
          <p:cNvPr id="505862" name="Text Box 6"/>
          <p:cNvSpPr txBox="1">
            <a:spLocks noChangeArrowheads="1"/>
          </p:cNvSpPr>
          <p:nvPr/>
        </p:nvSpPr>
        <p:spPr bwMode="auto">
          <a:xfrm>
            <a:off x="685800" y="6629400"/>
            <a:ext cx="347663" cy="376238"/>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B535C-2053-48D5-8590-E4873AACA956}" type="slidenum">
              <a:rPr lang="en-US"/>
              <a:pPr/>
              <a:t>32</a:t>
            </a:fld>
            <a:endParaRPr lang="en-US"/>
          </a:p>
        </p:txBody>
      </p:sp>
      <p:sp>
        <p:nvSpPr>
          <p:cNvPr id="507906" name="Rectangle 2"/>
          <p:cNvSpPr>
            <a:spLocks noRot="1" noChangeArrowheads="1" noTextEdit="1"/>
          </p:cNvSpPr>
          <p:nvPr>
            <p:ph type="sldImg"/>
          </p:nvPr>
        </p:nvSpPr>
        <p:spPr>
          <a:xfrm>
            <a:off x="455613" y="168275"/>
            <a:ext cx="5937250" cy="4452938"/>
          </a:xfrm>
          <a:ln w="12700" cap="flat">
            <a:solidFill>
              <a:schemeClr val="tx1"/>
            </a:solidFill>
          </a:ln>
        </p:spPr>
      </p:sp>
      <p:sp>
        <p:nvSpPr>
          <p:cNvPr id="507907" name="Rectangle 3"/>
          <p:cNvSpPr>
            <a:spLocks noGrp="1" noChangeArrowheads="1"/>
          </p:cNvSpPr>
          <p:nvPr>
            <p:ph type="body" idx="1"/>
          </p:nvPr>
        </p:nvSpPr>
        <p:spPr>
          <a:xfrm>
            <a:off x="455613" y="4770438"/>
            <a:ext cx="5895975" cy="3802062"/>
          </a:xfrm>
          <a:noFill/>
          <a:ln/>
        </p:spPr>
        <p:txBody>
          <a:bodyPr lIns="91164" tIns="45582" rIns="91164" bIns="45582"/>
          <a:lstStyle/>
          <a:p>
            <a:pPr defTabSz="420688">
              <a:tabLst>
                <a:tab pos="468313" algn="l"/>
              </a:tabLst>
            </a:pPr>
            <a:r>
              <a:rPr lang="en-US"/>
              <a:t>Errors with Subqueries</a:t>
            </a:r>
          </a:p>
          <a:p>
            <a:pPr marL="120650" lvl="1" defTabSz="420688">
              <a:tabLst>
                <a:tab pos="468313" algn="l"/>
              </a:tabLst>
            </a:pPr>
            <a:r>
              <a:rPr lang="en-US"/>
              <a:t>One common error with subqueries is more than one row returned for a single-row subquery.</a:t>
            </a:r>
          </a:p>
          <a:p>
            <a:pPr marL="120650" lvl="1" defTabSz="420688">
              <a:tabLst>
                <a:tab pos="468313" algn="l"/>
              </a:tabLst>
            </a:pPr>
            <a:r>
              <a:rPr lang="en-US"/>
              <a:t>In the SQL statement on the slide, the subquery contains a </a:t>
            </a:r>
            <a:r>
              <a:rPr lang="en-US">
                <a:latin typeface="Courier New" pitchFamily="49" charset="0"/>
              </a:rPr>
              <a:t>GROUP BY</a:t>
            </a:r>
            <a:r>
              <a:rPr lang="en-US"/>
              <a:t> clause, which implies that the subquery will return multiple rows, one for each group it finds. In this case, the result of the subquery will be 4400, 6000, 2500, 4200, 7000, 17000, and 8300.</a:t>
            </a:r>
          </a:p>
          <a:p>
            <a:pPr marL="120650" lvl="1" defTabSz="420688">
              <a:tabLst>
                <a:tab pos="468313" algn="l"/>
              </a:tabLst>
            </a:pPr>
            <a:r>
              <a:rPr lang="en-US"/>
              <a:t>The outer query takes the results of the subquery (4400, 6000, 2500, 4200, 7000, 17000, 8300) and uses these results in its </a:t>
            </a:r>
            <a:r>
              <a:rPr lang="en-US">
                <a:latin typeface="Courier New" pitchFamily="49" charset="0"/>
              </a:rPr>
              <a:t>WHERE</a:t>
            </a:r>
            <a:r>
              <a:rPr lang="en-US"/>
              <a:t> clause. The </a:t>
            </a:r>
            <a:r>
              <a:rPr lang="en-US">
                <a:latin typeface="Courier New" pitchFamily="49" charset="0"/>
              </a:rPr>
              <a:t>WHERE</a:t>
            </a:r>
            <a:r>
              <a:rPr lang="en-US"/>
              <a:t> clause contains an equal (=) operator, a single-row comparison operator expecting only one value. The </a:t>
            </a:r>
            <a:r>
              <a:rPr lang="en-US">
                <a:latin typeface="Courier New" pitchFamily="49" charset="0"/>
              </a:rPr>
              <a:t>=</a:t>
            </a:r>
            <a:r>
              <a:rPr lang="en-US"/>
              <a:t> operator cannot accept more than one value from the subquery and therefore generates the error.</a:t>
            </a:r>
          </a:p>
          <a:p>
            <a:pPr marL="120650" lvl="1" defTabSz="420688">
              <a:tabLst>
                <a:tab pos="468313" algn="l"/>
              </a:tabLst>
            </a:pPr>
            <a:r>
              <a:rPr lang="en-US"/>
              <a:t>To correct this error, change the </a:t>
            </a:r>
            <a:r>
              <a:rPr lang="en-US">
                <a:latin typeface="Courier New" pitchFamily="49" charset="0"/>
              </a:rPr>
              <a:t>=</a:t>
            </a:r>
            <a:r>
              <a:rPr lang="en-US"/>
              <a:t> operator to </a:t>
            </a:r>
            <a:r>
              <a:rPr lang="en-US">
                <a:latin typeface="Courier New" pitchFamily="49" charset="0"/>
              </a:rPr>
              <a:t>IN</a:t>
            </a:r>
            <a:r>
              <a:rPr lang="en-US"/>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D5728C-3F03-49F3-8870-6D10184CECEC}" type="slidenum">
              <a:rPr lang="en-US"/>
              <a:pPr/>
              <a:t>33</a:t>
            </a:fld>
            <a:endParaRPr lang="en-US"/>
          </a:p>
        </p:txBody>
      </p:sp>
      <p:sp>
        <p:nvSpPr>
          <p:cNvPr id="509954" name="Rectangle 2"/>
          <p:cNvSpPr>
            <a:spLocks noRot="1" noChangeArrowheads="1" noTextEdit="1"/>
          </p:cNvSpPr>
          <p:nvPr>
            <p:ph type="sldImg"/>
          </p:nvPr>
        </p:nvSpPr>
        <p:spPr>
          <a:xfrm>
            <a:off x="455613" y="168275"/>
            <a:ext cx="5937250" cy="4452938"/>
          </a:xfrm>
          <a:ln w="12700" cap="flat">
            <a:solidFill>
              <a:schemeClr val="tx1"/>
            </a:solidFill>
          </a:ln>
        </p:spPr>
      </p:sp>
      <p:sp>
        <p:nvSpPr>
          <p:cNvPr id="509955" name="Rectangle 3"/>
          <p:cNvSpPr>
            <a:spLocks noGrp="1" noChangeArrowheads="1"/>
          </p:cNvSpPr>
          <p:nvPr>
            <p:ph type="body" idx="1"/>
          </p:nvPr>
        </p:nvSpPr>
        <p:spPr>
          <a:xfrm>
            <a:off x="455613" y="4770438"/>
            <a:ext cx="5848350" cy="3802062"/>
          </a:xfrm>
          <a:noFill/>
          <a:ln/>
        </p:spPr>
        <p:txBody>
          <a:bodyPr lIns="91164" tIns="45582" rIns="91164" bIns="45582"/>
          <a:lstStyle/>
          <a:p>
            <a:pPr defTabSz="420688">
              <a:tabLst>
                <a:tab pos="468313" algn="l"/>
              </a:tabLst>
            </a:pPr>
            <a:r>
              <a:rPr lang="en-US"/>
              <a:t>Problems with Subqueries </a:t>
            </a:r>
          </a:p>
          <a:p>
            <a:pPr marL="120650" lvl="1" defTabSz="420688">
              <a:tabLst>
                <a:tab pos="468313" algn="l"/>
              </a:tabLst>
            </a:pPr>
            <a:r>
              <a:rPr lang="en-US"/>
              <a:t>A common problem with subqueries is </a:t>
            </a:r>
            <a:r>
              <a:rPr lang="en-US">
                <a:solidFill>
                  <a:srgbClr val="FC0128"/>
                </a:solidFill>
              </a:rPr>
              <a:t>no rows being returned by the inner query</a:t>
            </a:r>
            <a:r>
              <a:rPr lang="en-US"/>
              <a:t>. </a:t>
            </a:r>
          </a:p>
          <a:p>
            <a:pPr marL="120650" lvl="1" defTabSz="420688">
              <a:tabLst>
                <a:tab pos="468313" algn="l"/>
              </a:tabLst>
            </a:pPr>
            <a:r>
              <a:rPr lang="en-US"/>
              <a:t>In the SQL statement on the slide, the subquery contains a </a:t>
            </a:r>
            <a:r>
              <a:rPr lang="en-US">
                <a:latin typeface="Courier New" pitchFamily="49" charset="0"/>
              </a:rPr>
              <a:t>WHERE</a:t>
            </a:r>
            <a:r>
              <a:rPr lang="en-US"/>
              <a:t> clause. Presumably, the intention is to find the employee whose name is Haas. The statement is correct but selects no rows when executed. </a:t>
            </a:r>
          </a:p>
          <a:p>
            <a:pPr marL="120650" lvl="1" defTabSz="420688">
              <a:tabLst>
                <a:tab pos="468313" algn="l"/>
              </a:tabLst>
            </a:pPr>
            <a:r>
              <a:rPr lang="en-US"/>
              <a:t>There is no employee named Haas. So the subquery returns no rows. The outer query takes the results of the subquery (null) and uses these results in its </a:t>
            </a:r>
            <a:r>
              <a:rPr lang="en-US">
                <a:latin typeface="Courier New" pitchFamily="49" charset="0"/>
              </a:rPr>
              <a:t>WHERE</a:t>
            </a:r>
            <a:r>
              <a:rPr lang="en-US"/>
              <a:t> clause. The outer query finds no employee with a job ID equal to null, and so returns no rows. If a job existed with a value of null, the row is not returned because comparison of two null values yields a null, therefore the </a:t>
            </a:r>
            <a:r>
              <a:rPr lang="en-US">
                <a:latin typeface="Courier New" pitchFamily="49" charset="0"/>
              </a:rPr>
              <a:t>WHERE</a:t>
            </a:r>
            <a:r>
              <a:rPr lang="en-US"/>
              <a:t> condition is not true.</a:t>
            </a:r>
          </a:p>
          <a:p>
            <a:pPr marL="120650" lvl="1" defTabSz="420688">
              <a:tabLst>
                <a:tab pos="468313" algn="l"/>
              </a:tabLst>
            </a:pPr>
            <a:endParaRPr lang="en-US"/>
          </a:p>
          <a:p>
            <a:pPr marL="120650" lvl="1" defTabSz="420688">
              <a:tabLst>
                <a:tab pos="468313" algn="l"/>
              </a:tabLst>
            </a:pPr>
            <a:endParaRPr lang="en-US"/>
          </a:p>
          <a:p>
            <a:pPr marL="120650" lvl="1" defTabSz="420688">
              <a:tabLst>
                <a:tab pos="468313" algn="l"/>
              </a:tabLst>
            </a:pPr>
            <a:endParaRPr lang="en-US"/>
          </a:p>
          <a:p>
            <a:pPr defTabSz="420688">
              <a:tabLst>
                <a:tab pos="468313" algn="l"/>
              </a:tabLst>
            </a:pPr>
            <a:endParaRPr lang="en-US" b="1">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746A4-D943-4619-BF86-EF221FE9C96A}" type="slidenum">
              <a:rPr lang="en-US"/>
              <a:pPr/>
              <a:t>34</a:t>
            </a:fld>
            <a:endParaRPr lang="en-US"/>
          </a:p>
        </p:txBody>
      </p:sp>
      <p:sp>
        <p:nvSpPr>
          <p:cNvPr id="512002" name="Rectangle 2"/>
          <p:cNvSpPr>
            <a:spLocks noRot="1" noChangeArrowheads="1" noTextEdit="1"/>
          </p:cNvSpPr>
          <p:nvPr>
            <p:ph type="sldImg"/>
          </p:nvPr>
        </p:nvSpPr>
        <p:spPr>
          <a:xfrm>
            <a:off x="492125" y="161925"/>
            <a:ext cx="5872163" cy="4403725"/>
          </a:xfrm>
          <a:ln w="12700" cap="flat">
            <a:solidFill>
              <a:schemeClr val="tx1"/>
            </a:solidFill>
          </a:ln>
        </p:spPr>
      </p:sp>
      <p:sp>
        <p:nvSpPr>
          <p:cNvPr id="512003" name="Rectangle 3"/>
          <p:cNvSpPr>
            <a:spLocks noGrp="1" noChangeArrowheads="1"/>
          </p:cNvSpPr>
          <p:nvPr>
            <p:ph type="body" idx="1"/>
          </p:nvPr>
        </p:nvSpPr>
        <p:spPr>
          <a:xfrm>
            <a:off x="412750" y="4773613"/>
            <a:ext cx="6226175" cy="3756025"/>
          </a:xfrm>
          <a:noFill/>
          <a:ln/>
        </p:spPr>
        <p:txBody>
          <a:bodyPr lIns="91164" tIns="45582" rIns="91164" bIns="45582"/>
          <a:lstStyle/>
          <a:p>
            <a:pPr defTabSz="427038">
              <a:tabLst>
                <a:tab pos="301625" algn="l"/>
                <a:tab pos="1362075" algn="l"/>
              </a:tabLst>
            </a:pPr>
            <a:r>
              <a:rPr lang="en-US"/>
              <a:t>Multiple-Row Subqueries</a:t>
            </a:r>
          </a:p>
          <a:p>
            <a:pPr marL="120650" lvl="1" defTabSz="427038">
              <a:tabLst>
                <a:tab pos="301625" algn="l"/>
                <a:tab pos="1362075" algn="l"/>
              </a:tabLst>
            </a:pPr>
            <a:r>
              <a:rPr lang="en-US"/>
              <a:t>Subqueries that return more than one row are called </a:t>
            </a:r>
            <a:r>
              <a:rPr lang="en-US">
                <a:solidFill>
                  <a:srgbClr val="FC0128"/>
                </a:solidFill>
              </a:rPr>
              <a:t>multiple-row subqueries</a:t>
            </a:r>
            <a:r>
              <a:rPr lang="en-US"/>
              <a:t>. You use a multiple-row operator, instead of a single-row operator, with a multiple-row subquery. The multiple-row operator expects one or more values.</a:t>
            </a:r>
          </a:p>
          <a:p>
            <a:pPr marL="120650" lvl="1" defTabSz="427038">
              <a:tabLst>
                <a:tab pos="301625" algn="l"/>
                <a:tab pos="1362075" algn="l"/>
              </a:tabLst>
            </a:pPr>
            <a:r>
              <a:rPr lang="en-US" sz="500"/>
              <a:t> </a:t>
            </a:r>
          </a:p>
          <a:p>
            <a:pPr marL="120650" lvl="1" defTabSz="427038">
              <a:spcBef>
                <a:spcPct val="0"/>
              </a:spcBef>
              <a:tabLst>
                <a:tab pos="301625" algn="l"/>
                <a:tab pos="1362075" algn="l"/>
              </a:tabLst>
            </a:pPr>
            <a:r>
              <a:rPr lang="en-US">
                <a:latin typeface="Courier New" pitchFamily="49" charset="0"/>
              </a:rPr>
              <a:t>   SELECT last_name, salary, department_id</a:t>
            </a:r>
          </a:p>
          <a:p>
            <a:pPr marL="120650" lvl="1" defTabSz="427038">
              <a:spcBef>
                <a:spcPct val="0"/>
              </a:spcBef>
              <a:tabLst>
                <a:tab pos="301625" algn="l"/>
                <a:tab pos="1362075" algn="l"/>
              </a:tabLst>
            </a:pPr>
            <a:r>
              <a:rPr lang="en-US">
                <a:latin typeface="Courier New" pitchFamily="49" charset="0"/>
              </a:rPr>
              <a:t>   FROM   employees</a:t>
            </a:r>
          </a:p>
          <a:p>
            <a:pPr marL="120650" lvl="1" defTabSz="427038">
              <a:spcBef>
                <a:spcPct val="0"/>
              </a:spcBef>
              <a:tabLst>
                <a:tab pos="301625" algn="l"/>
                <a:tab pos="1362075" algn="l"/>
              </a:tabLst>
            </a:pPr>
            <a:r>
              <a:rPr lang="en-US">
                <a:latin typeface="Courier New" pitchFamily="49" charset="0"/>
              </a:rPr>
              <a:t>   WHERE  salary IN (SELECT   MIN(salary)</a:t>
            </a:r>
          </a:p>
          <a:p>
            <a:pPr marL="120650" lvl="1" defTabSz="427038">
              <a:spcBef>
                <a:spcPct val="0"/>
              </a:spcBef>
              <a:tabLst>
                <a:tab pos="301625" algn="l"/>
                <a:tab pos="1362075" algn="l"/>
              </a:tabLst>
            </a:pPr>
            <a:r>
              <a:rPr lang="en-US">
                <a:latin typeface="Courier New" pitchFamily="49" charset="0"/>
              </a:rPr>
              <a:t>                     FROM     employees</a:t>
            </a:r>
          </a:p>
          <a:p>
            <a:pPr marL="120650" lvl="1" defTabSz="427038">
              <a:spcBef>
                <a:spcPct val="0"/>
              </a:spcBef>
              <a:tabLst>
                <a:tab pos="301625" algn="l"/>
                <a:tab pos="1362075" algn="l"/>
              </a:tabLst>
            </a:pPr>
            <a:r>
              <a:rPr lang="en-US">
                <a:latin typeface="Courier New" pitchFamily="49" charset="0"/>
              </a:rPr>
              <a:t>                     GROUP BY department_id);</a:t>
            </a:r>
          </a:p>
          <a:p>
            <a:pPr marL="120650" lvl="1" defTabSz="427038">
              <a:tabLst>
                <a:tab pos="301625" algn="l"/>
                <a:tab pos="1362075" algn="l"/>
              </a:tabLst>
            </a:pPr>
            <a:r>
              <a:rPr lang="en-US" b="1"/>
              <a:t>Example</a:t>
            </a:r>
            <a:endParaRPr lang="en-US"/>
          </a:p>
          <a:p>
            <a:pPr marL="120650" lvl="1" defTabSz="427038">
              <a:tabLst>
                <a:tab pos="301625" algn="l"/>
                <a:tab pos="1362075" algn="l"/>
              </a:tabLst>
            </a:pPr>
            <a:r>
              <a:rPr lang="en-US"/>
              <a:t>Find the employees who earn the same salary as the minimum salary for each department.</a:t>
            </a:r>
          </a:p>
          <a:p>
            <a:pPr marL="120650" lvl="1" defTabSz="427038">
              <a:tabLst>
                <a:tab pos="301625" algn="l"/>
                <a:tab pos="1362075" algn="l"/>
              </a:tabLst>
            </a:pPr>
            <a:r>
              <a:rPr lang="en-US"/>
              <a:t>The inner query is executed first, producing a query result. The main query block is then processed and uses the values returned by the inner query to complete its search condition. In fact, the main query would appear to the Oracle server as follows:</a:t>
            </a:r>
          </a:p>
          <a:p>
            <a:pPr marL="120650" lvl="1" defTabSz="427038">
              <a:tabLst>
                <a:tab pos="301625" algn="l"/>
                <a:tab pos="1362075" algn="l"/>
              </a:tabLst>
            </a:pPr>
            <a:endParaRPr lang="en-US" sz="500"/>
          </a:p>
          <a:p>
            <a:pPr marL="120650" lvl="1" defTabSz="427038">
              <a:spcBef>
                <a:spcPct val="0"/>
              </a:spcBef>
              <a:tabLst>
                <a:tab pos="301625" algn="l"/>
                <a:tab pos="1362075" algn="l"/>
              </a:tabLst>
            </a:pPr>
            <a:r>
              <a:rPr lang="en-US">
                <a:latin typeface="Courier New" pitchFamily="49" charset="0"/>
              </a:rPr>
              <a:t>   SELECT last_name, salary, department_id</a:t>
            </a:r>
          </a:p>
          <a:p>
            <a:pPr marL="120650" lvl="1" defTabSz="427038">
              <a:spcBef>
                <a:spcPct val="0"/>
              </a:spcBef>
              <a:tabLst>
                <a:tab pos="301625" algn="l"/>
                <a:tab pos="1362075" algn="l"/>
              </a:tabLst>
            </a:pPr>
            <a:r>
              <a:rPr lang="en-US">
                <a:latin typeface="Courier New" pitchFamily="49" charset="0"/>
              </a:rPr>
              <a:t>   FROM   employees</a:t>
            </a:r>
          </a:p>
          <a:p>
            <a:pPr marL="120650" lvl="1" defTabSz="427038">
              <a:spcBef>
                <a:spcPct val="0"/>
              </a:spcBef>
              <a:tabLst>
                <a:tab pos="301625" algn="l"/>
                <a:tab pos="1362075" algn="l"/>
              </a:tabLst>
            </a:pPr>
            <a:r>
              <a:rPr lang="en-US">
                <a:latin typeface="Courier New" pitchFamily="49" charset="0"/>
              </a:rPr>
              <a:t>   WHERE  salary IN (2500, 4200, 4400, 6000, 7000, 8300, 8600, 17000);</a:t>
            </a:r>
          </a:p>
          <a:p>
            <a:pPr defTabSz="427038">
              <a:spcBef>
                <a:spcPct val="0"/>
              </a:spcBef>
              <a:tabLst>
                <a:tab pos="301625" algn="l"/>
                <a:tab pos="1362075" algn="l"/>
              </a:tabLst>
            </a:pPr>
            <a:endParaRPr lang="en-US" b="1">
              <a:latin typeface="Courier New" pitchFamily="49"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AF897-B7E2-48DC-A3FF-570F569538F3}" type="slidenum">
              <a:rPr lang="en-US"/>
              <a:pPr/>
              <a:t>35</a:t>
            </a:fld>
            <a:endParaRPr lang="en-US"/>
          </a:p>
        </p:txBody>
      </p:sp>
      <p:sp>
        <p:nvSpPr>
          <p:cNvPr id="518146" name="Rectangle 2"/>
          <p:cNvSpPr>
            <a:spLocks noRot="1" noChangeArrowheads="1" noTextEdit="1"/>
          </p:cNvSpPr>
          <p:nvPr>
            <p:ph type="sldImg"/>
          </p:nvPr>
        </p:nvSpPr>
        <p:spPr>
          <a:xfrm>
            <a:off x="492125" y="161925"/>
            <a:ext cx="5872163" cy="4403725"/>
          </a:xfrm>
          <a:ln w="12700" cap="flat">
            <a:solidFill>
              <a:schemeClr val="tx1"/>
            </a:solidFill>
          </a:ln>
        </p:spPr>
      </p:sp>
      <p:sp>
        <p:nvSpPr>
          <p:cNvPr id="518147" name="Rectangle 3"/>
          <p:cNvSpPr>
            <a:spLocks noGrp="1" noChangeArrowheads="1"/>
          </p:cNvSpPr>
          <p:nvPr>
            <p:ph type="body" idx="1"/>
          </p:nvPr>
        </p:nvSpPr>
        <p:spPr>
          <a:xfrm>
            <a:off x="412750" y="4725988"/>
            <a:ext cx="6029325" cy="3756025"/>
          </a:xfrm>
          <a:noFill/>
          <a:ln/>
        </p:spPr>
        <p:txBody>
          <a:bodyPr lIns="91164" tIns="45582" rIns="91164" bIns="45582"/>
          <a:lstStyle/>
          <a:p>
            <a:r>
              <a:rPr lang="en-US"/>
              <a:t>Returning Nulls in the Resulting Set of a Subquery</a:t>
            </a:r>
          </a:p>
          <a:p>
            <a:pPr>
              <a:spcBef>
                <a:spcPct val="15000"/>
              </a:spcBef>
            </a:pPr>
            <a:r>
              <a:rPr lang="en-US" b="1">
                <a:latin typeface="Times New Roman" pitchFamily="18" charset="0"/>
              </a:rPr>
              <a:t>The SQL statement on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The reason is that all conditions that compare a null value result in a null. So whenever null values are likely to be part of the results set of a subquery, do not use the </a:t>
            </a:r>
            <a:r>
              <a:rPr lang="en-US" b="1">
                <a:latin typeface="Courier New" pitchFamily="49" charset="0"/>
              </a:rPr>
              <a:t>NOT IN</a:t>
            </a:r>
            <a:r>
              <a:rPr lang="en-US" b="1">
                <a:latin typeface="Times New Roman" pitchFamily="18" charset="0"/>
              </a:rPr>
              <a:t> operator. The </a:t>
            </a:r>
            <a:r>
              <a:rPr lang="en-US" b="1">
                <a:latin typeface="Courier New" pitchFamily="49" charset="0"/>
              </a:rPr>
              <a:t>NOT IN</a:t>
            </a:r>
            <a:r>
              <a:rPr lang="en-US" b="1">
                <a:latin typeface="Times New Roman" pitchFamily="18" charset="0"/>
              </a:rPr>
              <a:t> operator is equivalent to </a:t>
            </a:r>
            <a:r>
              <a:rPr lang="en-US" b="1">
                <a:latin typeface="Courier New" pitchFamily="49" charset="0"/>
              </a:rPr>
              <a:t>&lt;&gt; ALL</a:t>
            </a:r>
            <a:r>
              <a:rPr lang="en-US" b="1">
                <a:latin typeface="Times New Roman" pitchFamily="18" charset="0"/>
              </a:rPr>
              <a:t>.</a:t>
            </a:r>
          </a:p>
          <a:p>
            <a:pPr>
              <a:spcBef>
                <a:spcPct val="15000"/>
              </a:spcBef>
            </a:pPr>
            <a:r>
              <a:rPr lang="en-US" b="1">
                <a:latin typeface="Times New Roman" pitchFamily="18" charset="0"/>
              </a:rPr>
              <a:t>Notice that the null value as part of the results set of a subquery is not a problem if you use the </a:t>
            </a:r>
            <a:r>
              <a:rPr lang="en-US" b="1">
                <a:latin typeface="Courier New" pitchFamily="49" charset="0"/>
              </a:rPr>
              <a:t>IN</a:t>
            </a:r>
            <a:r>
              <a:rPr lang="en-US" b="1">
                <a:latin typeface="Times New Roman" pitchFamily="18" charset="0"/>
              </a:rPr>
              <a:t> operator. The </a:t>
            </a:r>
            <a:r>
              <a:rPr lang="en-US" b="1">
                <a:latin typeface="Courier New" pitchFamily="49" charset="0"/>
              </a:rPr>
              <a:t>IN</a:t>
            </a:r>
            <a:r>
              <a:rPr lang="en-US" b="1">
                <a:latin typeface="Times New Roman" pitchFamily="18" charset="0"/>
              </a:rPr>
              <a:t> operator is equivalent to </a:t>
            </a:r>
            <a:r>
              <a:rPr lang="en-US" b="1">
                <a:latin typeface="Courier New" pitchFamily="49" charset="0"/>
              </a:rPr>
              <a:t>=ANY</a:t>
            </a:r>
            <a:r>
              <a:rPr lang="en-US" b="1">
                <a:latin typeface="Times New Roman" pitchFamily="18" charset="0"/>
              </a:rPr>
              <a:t>. For example, to display the employees who have subordinates, use the following SQL statement:</a:t>
            </a:r>
          </a:p>
          <a:p>
            <a:pPr>
              <a:spcBef>
                <a:spcPct val="0"/>
              </a:spcBef>
            </a:pPr>
            <a:r>
              <a:rPr lang="en-US" b="1">
                <a:latin typeface="Courier New" pitchFamily="49" charset="0"/>
              </a:rPr>
              <a:t>    SELECT emp.last_name</a:t>
            </a:r>
          </a:p>
          <a:p>
            <a:pPr>
              <a:spcBef>
                <a:spcPct val="0"/>
              </a:spcBef>
            </a:pPr>
            <a:r>
              <a:rPr lang="en-US" b="1">
                <a:latin typeface="Courier New" pitchFamily="49" charset="0"/>
              </a:rPr>
              <a:t>    FROM   employees emp</a:t>
            </a:r>
          </a:p>
          <a:p>
            <a:pPr>
              <a:spcBef>
                <a:spcPct val="0"/>
              </a:spcBef>
            </a:pPr>
            <a:r>
              <a:rPr lang="en-US" b="1">
                <a:latin typeface="Courier New" pitchFamily="49" charset="0"/>
              </a:rPr>
              <a:t>    WHERE  emp.employee_id  IN</a:t>
            </a:r>
          </a:p>
          <a:p>
            <a:pPr>
              <a:spcBef>
                <a:spcPct val="0"/>
              </a:spcBef>
            </a:pPr>
            <a:r>
              <a:rPr lang="en-US" b="1">
                <a:latin typeface="Courier New" pitchFamily="49" charset="0"/>
              </a:rPr>
              <a:t>                              (SELECT mgr.manager_id</a:t>
            </a:r>
          </a:p>
          <a:p>
            <a:pPr>
              <a:spcBef>
                <a:spcPct val="0"/>
              </a:spcBef>
            </a:pPr>
            <a:r>
              <a:rPr lang="en-US" b="1">
                <a:latin typeface="Courier New" pitchFamily="49" charset="0"/>
              </a:rPr>
              <a:t>                               FROM   employees mgr);</a:t>
            </a:r>
          </a:p>
          <a:p>
            <a:r>
              <a:rPr lang="en-US" b="1">
                <a:latin typeface="Times New Roman" pitchFamily="18" charset="0"/>
              </a:rPr>
              <a:t>Alternatively, a </a:t>
            </a:r>
            <a:r>
              <a:rPr lang="en-US" b="1">
                <a:latin typeface="Courier New" pitchFamily="49" charset="0"/>
              </a:rPr>
              <a:t>WHERE</a:t>
            </a:r>
            <a:r>
              <a:rPr lang="en-US" b="1">
                <a:latin typeface="Times New Roman" pitchFamily="18" charset="0"/>
              </a:rPr>
              <a:t> clause can be included in the subquery to display all employees who do not have any subordinates:</a:t>
            </a:r>
          </a:p>
          <a:p>
            <a:pPr>
              <a:spcBef>
                <a:spcPct val="0"/>
              </a:spcBef>
            </a:pPr>
            <a:r>
              <a:rPr lang="en-US" b="1">
                <a:latin typeface="Courier New" pitchFamily="49" charset="0"/>
              </a:rPr>
              <a:t>    SELECT last_name FROM employees</a:t>
            </a:r>
          </a:p>
          <a:p>
            <a:pPr>
              <a:spcBef>
                <a:spcPct val="0"/>
              </a:spcBef>
            </a:pPr>
            <a:r>
              <a:rPr lang="en-US" b="1">
                <a:latin typeface="Courier New" pitchFamily="49" charset="0"/>
              </a:rPr>
              <a:t>    WHERE  employee_id NOT IN</a:t>
            </a:r>
          </a:p>
          <a:p>
            <a:pPr>
              <a:spcBef>
                <a:spcPct val="0"/>
              </a:spcBef>
            </a:pPr>
            <a:r>
              <a:rPr lang="en-US" b="1">
                <a:latin typeface="Courier New" pitchFamily="49" charset="0"/>
              </a:rPr>
              <a:t>                            (SELECT manager_id </a:t>
            </a:r>
          </a:p>
          <a:p>
            <a:pPr>
              <a:spcBef>
                <a:spcPct val="0"/>
              </a:spcBef>
            </a:pPr>
            <a:r>
              <a:rPr lang="en-US" b="1">
                <a:latin typeface="Courier New" pitchFamily="49" charset="0"/>
              </a:rPr>
              <a:t>                             FROM   employees </a:t>
            </a:r>
          </a:p>
          <a:p>
            <a:pPr>
              <a:spcBef>
                <a:spcPct val="0"/>
              </a:spcBef>
            </a:pPr>
            <a:r>
              <a:rPr lang="en-US" b="1">
                <a:latin typeface="Courier New" pitchFamily="49" charset="0"/>
              </a:rPr>
              <a:t>                             WHERE  manager_id IS NOT NULL);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4C2E4576-E36B-490F-BDDE-B35B1E83DACA}" type="slidenum">
              <a:rPr lang="en-US"/>
              <a:pPr/>
              <a:t>36</a:t>
            </a:fld>
            <a:endParaRPr lang="en-US"/>
          </a:p>
        </p:txBody>
      </p:sp>
      <p:sp>
        <p:nvSpPr>
          <p:cNvPr id="520194" name="Rectangle 2"/>
          <p:cNvSpPr>
            <a:spLocks noChangeArrowheads="1"/>
          </p:cNvSpPr>
          <p:nvPr/>
        </p:nvSpPr>
        <p:spPr bwMode="auto">
          <a:xfrm>
            <a:off x="3883025" y="-1588"/>
            <a:ext cx="2976563" cy="461963"/>
          </a:xfrm>
          <a:prstGeom prst="rect">
            <a:avLst/>
          </a:prstGeom>
          <a:noFill/>
          <a:ln w="9525">
            <a:noFill/>
            <a:miter lim="800000"/>
            <a:headEnd/>
            <a:tailEnd/>
          </a:ln>
          <a:effectLst/>
        </p:spPr>
        <p:txBody>
          <a:bodyPr wrap="none" anchor="ctr"/>
          <a:lstStyle/>
          <a:p>
            <a:endParaRPr lang="en-US"/>
          </a:p>
        </p:txBody>
      </p:sp>
      <p:sp>
        <p:nvSpPr>
          <p:cNvPr id="520195" name="Rectangle 3"/>
          <p:cNvSpPr>
            <a:spLocks noChangeArrowheads="1"/>
          </p:cNvSpPr>
          <p:nvPr/>
        </p:nvSpPr>
        <p:spPr bwMode="auto">
          <a:xfrm>
            <a:off x="-3175" y="-1588"/>
            <a:ext cx="2973388" cy="461963"/>
          </a:xfrm>
          <a:prstGeom prst="rect">
            <a:avLst/>
          </a:prstGeom>
          <a:noFill/>
          <a:ln w="9525">
            <a:noFill/>
            <a:miter lim="800000"/>
            <a:headEnd/>
            <a:tailEnd/>
          </a:ln>
          <a:effectLst/>
        </p:spPr>
        <p:txBody>
          <a:bodyPr wrap="none" anchor="ctr"/>
          <a:lstStyle/>
          <a:p>
            <a:endParaRPr lang="en-US"/>
          </a:p>
        </p:txBody>
      </p:sp>
      <p:sp>
        <p:nvSpPr>
          <p:cNvPr id="520196" name="Rectangle 4"/>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Summary</a:t>
            </a:r>
          </a:p>
          <a:p>
            <a:pPr marL="120650" lvl="1" defTabSz="427038"/>
            <a:r>
              <a:rPr lang="en-US"/>
              <a:t>In this lesson, you should have learned how to use subqueries. A subquery is a </a:t>
            </a:r>
            <a:r>
              <a:rPr lang="en-US">
                <a:latin typeface="Courier New" pitchFamily="49" charset="0"/>
              </a:rPr>
              <a:t>SELECT</a:t>
            </a:r>
            <a:r>
              <a:rPr lang="en-US"/>
              <a:t> statement that is embedded in a clause of another SQL statement. Subqueries are useful when a query is based on a search criteria with unknown intermediate values.</a:t>
            </a:r>
          </a:p>
          <a:p>
            <a:pPr marL="120650" lvl="1" defTabSz="427038"/>
            <a:r>
              <a:rPr lang="en-US"/>
              <a:t>Subqueries have the following characteristics:</a:t>
            </a:r>
          </a:p>
          <a:p>
            <a:pPr marL="465138" lvl="2" indent="-223838" defTabSz="427038"/>
            <a:r>
              <a:rPr lang="en-US"/>
              <a:t>Can pass one row of data to a main statement that contains a single-row operator, such as =, &lt;&gt;, &gt;, &gt;=, &lt;, or &lt;=</a:t>
            </a:r>
          </a:p>
          <a:p>
            <a:pPr marL="465138" lvl="2" indent="-223838" defTabSz="427038"/>
            <a:r>
              <a:rPr lang="en-US"/>
              <a:t>Can pass multiple rows of data to a main statement that contains a multiple-row operator, such as </a:t>
            </a:r>
            <a:r>
              <a:rPr lang="en-US">
                <a:latin typeface="Courier New" pitchFamily="49" charset="0"/>
              </a:rPr>
              <a:t>IN</a:t>
            </a:r>
            <a:endParaRPr lang="en-US"/>
          </a:p>
          <a:p>
            <a:pPr marL="465138" lvl="2" indent="-223838" defTabSz="427038"/>
            <a:r>
              <a:rPr lang="en-US"/>
              <a:t>Are processed first by the Oracle server, and the </a:t>
            </a:r>
            <a:r>
              <a:rPr lang="en-US">
                <a:latin typeface="Courier New" pitchFamily="49" charset="0"/>
              </a:rPr>
              <a:t>WHERE</a:t>
            </a:r>
            <a:r>
              <a:rPr lang="en-US"/>
              <a:t> or </a:t>
            </a:r>
            <a:r>
              <a:rPr lang="en-US">
                <a:latin typeface="Courier New" pitchFamily="49" charset="0"/>
              </a:rPr>
              <a:t>HAVING</a:t>
            </a:r>
            <a:r>
              <a:rPr lang="en-US"/>
              <a:t> clause uses the results</a:t>
            </a:r>
          </a:p>
          <a:p>
            <a:pPr marL="465138" lvl="2" indent="-223838" defTabSz="427038"/>
            <a:r>
              <a:rPr lang="en-US"/>
              <a:t>Can contain group functions</a:t>
            </a:r>
          </a:p>
        </p:txBody>
      </p:sp>
      <p:sp>
        <p:nvSpPr>
          <p:cNvPr id="520197" name="Rectangle 5"/>
          <p:cNvSpPr>
            <a:spLocks noRot="1" noChangeArrowheads="1" noTextEdit="1"/>
          </p:cNvSpPr>
          <p:nvPr>
            <p:ph type="sldImg"/>
          </p:nvPr>
        </p:nvSpPr>
        <p:spPr>
          <a:xfrm>
            <a:off x="492125" y="161925"/>
            <a:ext cx="5872163" cy="4403725"/>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7"/>
          <p:cNvSpPr>
            <a:spLocks noGrp="1" noChangeArrowheads="1"/>
          </p:cNvSpPr>
          <p:nvPr>
            <p:ph type="sldNum" sz="quarter" idx="5"/>
          </p:nvPr>
        </p:nvSpPr>
        <p:spPr>
          <a:ln/>
        </p:spPr>
        <p:txBody>
          <a:bodyPr/>
          <a:lstStyle/>
          <a:p>
            <a:fld id="{70126683-18F3-416B-A841-2F6072A759AD}" type="slidenum">
              <a:rPr lang="en-US"/>
              <a:pPr/>
              <a:t>4</a:t>
            </a:fld>
            <a:endParaRPr lang="en-US"/>
          </a:p>
        </p:txBody>
      </p:sp>
      <p:sp>
        <p:nvSpPr>
          <p:cNvPr id="464898" name="Rectangle 2"/>
          <p:cNvSpPr>
            <a:spLocks noChangeArrowheads="1"/>
          </p:cNvSpPr>
          <p:nvPr/>
        </p:nvSpPr>
        <p:spPr bwMode="auto">
          <a:xfrm>
            <a:off x="3883025" y="0"/>
            <a:ext cx="2974975" cy="455613"/>
          </a:xfrm>
          <a:prstGeom prst="rect">
            <a:avLst/>
          </a:prstGeom>
          <a:noFill/>
          <a:ln w="9525">
            <a:noFill/>
            <a:miter lim="800000"/>
            <a:headEnd/>
            <a:tailEnd/>
          </a:ln>
          <a:effectLst/>
        </p:spPr>
        <p:txBody>
          <a:bodyPr wrap="none" anchor="ctr"/>
          <a:lstStyle/>
          <a:p>
            <a:endParaRPr lang="en-US"/>
          </a:p>
        </p:txBody>
      </p:sp>
      <p:sp>
        <p:nvSpPr>
          <p:cNvPr id="464899" name="Rectangle 3"/>
          <p:cNvSpPr>
            <a:spLocks noChangeArrowheads="1"/>
          </p:cNvSpPr>
          <p:nvPr/>
        </p:nvSpPr>
        <p:spPr bwMode="auto">
          <a:xfrm>
            <a:off x="-1588" y="0"/>
            <a:ext cx="2970213" cy="455613"/>
          </a:xfrm>
          <a:prstGeom prst="rect">
            <a:avLst/>
          </a:prstGeom>
          <a:noFill/>
          <a:ln w="9525">
            <a:noFill/>
            <a:miter lim="800000"/>
            <a:headEnd/>
            <a:tailEnd/>
          </a:ln>
          <a:effectLst/>
        </p:spPr>
        <p:txBody>
          <a:bodyPr wrap="none" anchor="ctr"/>
          <a:lstStyle/>
          <a:p>
            <a:endParaRPr lang="en-US"/>
          </a:p>
        </p:txBody>
      </p:sp>
      <p:sp>
        <p:nvSpPr>
          <p:cNvPr id="464900" name="Rectangle 4"/>
          <p:cNvSpPr>
            <a:spLocks noGrp="1" noChangeArrowheads="1"/>
          </p:cNvSpPr>
          <p:nvPr>
            <p:ph type="body" idx="1"/>
          </p:nvPr>
        </p:nvSpPr>
        <p:spPr>
          <a:xfrm>
            <a:off x="415925" y="4770438"/>
            <a:ext cx="6013450" cy="3803650"/>
          </a:xfrm>
          <a:noFill/>
          <a:ln/>
        </p:spPr>
        <p:txBody>
          <a:bodyPr lIns="91164" tIns="45582" rIns="91164" bIns="45582"/>
          <a:lstStyle/>
          <a:p>
            <a:pPr defTabSz="496888">
              <a:tabLst>
                <a:tab pos="457200" algn="l"/>
              </a:tabLst>
            </a:pPr>
            <a:r>
              <a:rPr lang="en-US"/>
              <a:t>The </a:t>
            </a:r>
            <a:r>
              <a:rPr lang="en-US">
                <a:latin typeface="Courier New" pitchFamily="49" charset="0"/>
              </a:rPr>
              <a:t>GROUP</a:t>
            </a:r>
            <a:r>
              <a:rPr lang="en-US">
                <a:latin typeface="Times New Roman" pitchFamily="18" charset="0"/>
              </a:rPr>
              <a:t> </a:t>
            </a:r>
            <a:r>
              <a:rPr lang="en-US">
                <a:latin typeface="Courier New" pitchFamily="49" charset="0"/>
              </a:rPr>
              <a:t>BY</a:t>
            </a:r>
            <a:r>
              <a:rPr lang="en-US"/>
              <a:t> Clause (continued)</a:t>
            </a:r>
          </a:p>
          <a:p>
            <a:pPr marL="119063" lvl="1" defTabSz="496888">
              <a:tabLst>
                <a:tab pos="457200" algn="l"/>
              </a:tabLst>
            </a:pPr>
            <a:r>
              <a:rPr lang="en-US"/>
              <a:t>The </a:t>
            </a:r>
            <a:r>
              <a:rPr lang="en-US">
                <a:solidFill>
                  <a:srgbClr val="FC0128"/>
                </a:solidFill>
                <a:latin typeface="Courier New" pitchFamily="49" charset="0"/>
              </a:rPr>
              <a:t>GROUP</a:t>
            </a:r>
            <a:r>
              <a:rPr lang="en-US">
                <a:solidFill>
                  <a:srgbClr val="FC0128"/>
                </a:solidFill>
              </a:rPr>
              <a:t> </a:t>
            </a:r>
            <a:r>
              <a:rPr lang="en-US">
                <a:solidFill>
                  <a:srgbClr val="FC0128"/>
                </a:solidFill>
                <a:latin typeface="Courier New" pitchFamily="49" charset="0"/>
              </a:rPr>
              <a:t>BY</a:t>
            </a:r>
            <a:r>
              <a:rPr lang="en-US">
                <a:solidFill>
                  <a:srgbClr val="FC0128"/>
                </a:solidFill>
              </a:rPr>
              <a:t> column</a:t>
            </a:r>
            <a:r>
              <a:rPr lang="en-US"/>
              <a:t> does not have to be in the </a:t>
            </a:r>
            <a:r>
              <a:rPr lang="en-US">
                <a:latin typeface="Courier New" pitchFamily="49" charset="0"/>
              </a:rPr>
              <a:t>SELECT</a:t>
            </a:r>
            <a:r>
              <a:rPr lang="en-US"/>
              <a:t> clause. For example, the </a:t>
            </a:r>
            <a:r>
              <a:rPr lang="en-US">
                <a:latin typeface="Courier New" pitchFamily="49" charset="0"/>
              </a:rPr>
              <a:t>SELECT</a:t>
            </a:r>
            <a:r>
              <a:rPr lang="en-US"/>
              <a:t> statement on the slide displays the average salaries for each department without displaying the respective department numbers. Without the department numbers, however, the results do not look meaningful. </a:t>
            </a:r>
          </a:p>
          <a:p>
            <a:pPr marL="119063" lvl="1" defTabSz="496888">
              <a:tabLst>
                <a:tab pos="457200" algn="l"/>
              </a:tabLst>
            </a:pPr>
            <a:r>
              <a:rPr lang="en-US"/>
              <a:t>You can use the group function in the </a:t>
            </a:r>
            <a:r>
              <a:rPr lang="en-US">
                <a:latin typeface="Courier New" pitchFamily="49" charset="0"/>
              </a:rPr>
              <a:t>ORDER BY</a:t>
            </a:r>
            <a:r>
              <a:rPr lang="en-US"/>
              <a:t> clause.</a:t>
            </a:r>
          </a:p>
          <a:p>
            <a:pPr marL="119063" lvl="1" defTabSz="496888">
              <a:tabLst>
                <a:tab pos="457200" algn="l"/>
              </a:tabLst>
            </a:pPr>
            <a:endParaRPr lang="en-US" sz="500"/>
          </a:p>
          <a:p>
            <a:pPr marL="119063" lvl="1" defTabSz="496888">
              <a:spcBef>
                <a:spcPct val="0"/>
              </a:spcBef>
              <a:tabLst>
                <a:tab pos="457200" algn="l"/>
              </a:tabLst>
            </a:pPr>
            <a:r>
              <a:rPr lang="en-US">
                <a:latin typeface="Courier New" pitchFamily="49" charset="0"/>
              </a:rPr>
              <a:t>   SELECT   department_id, AVG(salary)</a:t>
            </a:r>
          </a:p>
          <a:p>
            <a:pPr marL="119063" lvl="1" defTabSz="496888">
              <a:spcBef>
                <a:spcPct val="0"/>
              </a:spcBef>
              <a:tabLst>
                <a:tab pos="457200" algn="l"/>
              </a:tabLst>
            </a:pPr>
            <a:r>
              <a:rPr lang="en-US">
                <a:latin typeface="Courier New" pitchFamily="49" charset="0"/>
              </a:rPr>
              <a:t>   FROM     employees</a:t>
            </a:r>
          </a:p>
          <a:p>
            <a:pPr marL="119063" lvl="1" defTabSz="496888">
              <a:spcBef>
                <a:spcPct val="0"/>
              </a:spcBef>
              <a:tabLst>
                <a:tab pos="457200" algn="l"/>
              </a:tabLst>
            </a:pPr>
            <a:r>
              <a:rPr lang="en-US">
                <a:latin typeface="Courier New" pitchFamily="49" charset="0"/>
              </a:rPr>
              <a:t>   GROUP BY department_id</a:t>
            </a:r>
          </a:p>
          <a:p>
            <a:pPr marL="119063" lvl="1" defTabSz="496888">
              <a:spcBef>
                <a:spcPct val="0"/>
              </a:spcBef>
              <a:tabLst>
                <a:tab pos="457200" algn="l"/>
              </a:tabLst>
            </a:pPr>
            <a:r>
              <a:rPr lang="en-US">
                <a:latin typeface="Courier New" pitchFamily="49" charset="0"/>
              </a:rPr>
              <a:t>   ORDER BY AVG(salary);</a:t>
            </a:r>
          </a:p>
          <a:p>
            <a:pPr marL="119063" lvl="1" defTabSz="496888">
              <a:spcBef>
                <a:spcPct val="0"/>
              </a:spcBef>
              <a:tabLst>
                <a:tab pos="457200" algn="l"/>
              </a:tabLst>
            </a:pPr>
            <a:r>
              <a:rPr lang="en-US" sz="500">
                <a:latin typeface="Courier New" pitchFamily="49" charset="0"/>
              </a:rPr>
              <a:t>   </a:t>
            </a:r>
          </a:p>
          <a:p>
            <a:pPr defTabSz="496888">
              <a:tabLst>
                <a:tab pos="457200" algn="l"/>
              </a:tabLst>
            </a:pPr>
            <a:endParaRPr lang="en-US">
              <a:solidFill>
                <a:schemeClr val="accent2"/>
              </a:solidFill>
            </a:endParaRPr>
          </a:p>
          <a:p>
            <a:pPr defTabSz="496888">
              <a:tabLst>
                <a:tab pos="457200" algn="l"/>
              </a:tabLst>
            </a:pPr>
            <a:endParaRPr lang="en-US">
              <a:solidFill>
                <a:schemeClr val="accent2"/>
              </a:solidFill>
            </a:endParaRPr>
          </a:p>
          <a:p>
            <a:pPr defTabSz="496888">
              <a:tabLst>
                <a:tab pos="457200" algn="l"/>
              </a:tabLst>
            </a:pPr>
            <a:endParaRPr lang="en-US">
              <a:solidFill>
                <a:schemeClr val="accent2"/>
              </a:solidFill>
            </a:endParaRPr>
          </a:p>
          <a:p>
            <a:pPr defTabSz="496888">
              <a:tabLst>
                <a:tab pos="457200" algn="l"/>
              </a:tabLst>
            </a:pPr>
            <a:endParaRPr lang="en-US">
              <a:solidFill>
                <a:schemeClr val="accent2"/>
              </a:solidFill>
            </a:endParaRPr>
          </a:p>
          <a:p>
            <a:pPr defTabSz="496888">
              <a:tabLst>
                <a:tab pos="457200" algn="l"/>
              </a:tabLst>
            </a:pPr>
            <a:endParaRPr lang="en-US">
              <a:solidFill>
                <a:schemeClr val="accent2"/>
              </a:solidFill>
            </a:endParaRPr>
          </a:p>
          <a:p>
            <a:pPr defTabSz="496888">
              <a:tabLst>
                <a:tab pos="457200" algn="l"/>
              </a:tabLst>
            </a:pPr>
            <a:endParaRPr lang="en-US">
              <a:solidFill>
                <a:srgbClr val="0000FF"/>
              </a:solidFill>
            </a:endParaRPr>
          </a:p>
          <a:p>
            <a:pPr defTabSz="496888">
              <a:tabLst>
                <a:tab pos="457200" algn="l"/>
              </a:tabLst>
            </a:pPr>
            <a:r>
              <a:rPr lang="en-US">
                <a:solidFill>
                  <a:srgbClr val="0000FF"/>
                </a:solidFill>
              </a:rPr>
              <a:t>Instructor Note</a:t>
            </a:r>
          </a:p>
          <a:p>
            <a:pPr marL="119063" lvl="1" defTabSz="496888">
              <a:tabLst>
                <a:tab pos="457200" algn="l"/>
              </a:tabLst>
            </a:pPr>
            <a:r>
              <a:rPr lang="en-US">
                <a:solidFill>
                  <a:srgbClr val="0000FF"/>
                </a:solidFill>
              </a:rPr>
              <a:t>Demonstrate the query with and without the </a:t>
            </a:r>
            <a:r>
              <a:rPr lang="en-US">
                <a:solidFill>
                  <a:srgbClr val="0000FF"/>
                </a:solidFill>
                <a:latin typeface="Courier New" pitchFamily="49" charset="0"/>
              </a:rPr>
              <a:t>DEPARTMENT_ID</a:t>
            </a:r>
            <a:r>
              <a:rPr lang="en-US">
                <a:solidFill>
                  <a:srgbClr val="0000FF"/>
                </a:solidFill>
              </a:rPr>
              <a:t> column in the </a:t>
            </a:r>
            <a:r>
              <a:rPr lang="en-US">
                <a:solidFill>
                  <a:srgbClr val="0000FF"/>
                </a:solidFill>
                <a:latin typeface="Courier New" pitchFamily="49" charset="0"/>
              </a:rPr>
              <a:t>SELECT</a:t>
            </a:r>
            <a:r>
              <a:rPr lang="en-US">
                <a:solidFill>
                  <a:srgbClr val="0000FF"/>
                </a:solidFill>
              </a:rPr>
              <a:t> statement.</a:t>
            </a:r>
          </a:p>
        </p:txBody>
      </p:sp>
      <p:sp>
        <p:nvSpPr>
          <p:cNvPr id="464901" name="Rectangle 5"/>
          <p:cNvSpPr>
            <a:spLocks noRot="1" noChangeArrowheads="1" noTextEdit="1"/>
          </p:cNvSpPr>
          <p:nvPr>
            <p:ph type="sldImg"/>
          </p:nvPr>
        </p:nvSpPr>
        <p:spPr>
          <a:xfrm>
            <a:off x="455613" y="169863"/>
            <a:ext cx="5938837" cy="4454525"/>
          </a:xfrm>
          <a:ln w="12700" cap="flat">
            <a:solidFill>
              <a:schemeClr val="tx1"/>
            </a:solidFill>
          </a:ln>
        </p:spPr>
      </p:sp>
      <p:sp>
        <p:nvSpPr>
          <p:cNvPr id="464902" name="Rectangle 6"/>
          <p:cNvSpPr>
            <a:spLocks noChangeArrowheads="1"/>
          </p:cNvSpPr>
          <p:nvPr/>
        </p:nvSpPr>
        <p:spPr bwMode="auto">
          <a:xfrm>
            <a:off x="642938" y="6800850"/>
            <a:ext cx="5603875" cy="917575"/>
          </a:xfrm>
          <a:prstGeom prst="rect">
            <a:avLst/>
          </a:prstGeom>
          <a:noFill/>
          <a:ln w="9525">
            <a:noFill/>
            <a:miter lim="800000"/>
            <a:headEnd/>
            <a:tailEnd/>
          </a:ln>
          <a:effectLst/>
        </p:spPr>
        <p:txBody>
          <a:bodyPr wrap="none" anchor="ctr"/>
          <a:lstStyle/>
          <a:p>
            <a:endParaRPr lang="en-US"/>
          </a:p>
        </p:txBody>
      </p:sp>
      <p:pic>
        <p:nvPicPr>
          <p:cNvPr id="464903" name="Picture 7"/>
          <p:cNvPicPr>
            <a:picLocks noChangeAspect="1" noChangeArrowheads="1"/>
          </p:cNvPicPr>
          <p:nvPr/>
        </p:nvPicPr>
        <p:blipFill>
          <a:blip r:embed="rId3"/>
          <a:srcRect/>
          <a:stretch>
            <a:fillRect/>
          </a:stretch>
        </p:blipFill>
        <p:spPr bwMode="auto">
          <a:xfrm>
            <a:off x="725488" y="6548438"/>
            <a:ext cx="5422900" cy="909637"/>
          </a:xfrm>
          <a:prstGeom prst="rect">
            <a:avLst/>
          </a:prstGeom>
          <a:noFill/>
          <a:ln w="25400">
            <a:noFill/>
            <a:miter lim="800000"/>
            <a:headEnd type="none" w="sm" len="sm"/>
            <a:tailEnd type="none" w="sm" len="sm"/>
          </a:ln>
          <a:effectLst/>
        </p:spPr>
      </p:pic>
      <p:pic>
        <p:nvPicPr>
          <p:cNvPr id="464904" name="Picture 8"/>
          <p:cNvPicPr>
            <a:picLocks noChangeAspect="1" noChangeArrowheads="1"/>
          </p:cNvPicPr>
          <p:nvPr/>
        </p:nvPicPr>
        <p:blipFill>
          <a:blip r:embed="rId4"/>
          <a:srcRect/>
          <a:stretch>
            <a:fillRect/>
          </a:stretch>
        </p:blipFill>
        <p:spPr bwMode="auto">
          <a:xfrm>
            <a:off x="538163" y="7543800"/>
            <a:ext cx="5605462" cy="596900"/>
          </a:xfrm>
          <a:prstGeom prst="rect">
            <a:avLst/>
          </a:prstGeom>
          <a:noFill/>
          <a:ln w="25400">
            <a:noFill/>
            <a:miter lim="800000"/>
            <a:headEnd type="none" w="sm" len="sm"/>
            <a:tailEnd type="none" w="sm" len="sm"/>
          </a:ln>
          <a:effectLst/>
        </p:spPr>
      </p:pic>
      <p:sp>
        <p:nvSpPr>
          <p:cNvPr id="464905" name="Text Box 9"/>
          <p:cNvSpPr txBox="1">
            <a:spLocks noChangeArrowheads="1"/>
          </p:cNvSpPr>
          <p:nvPr/>
        </p:nvSpPr>
        <p:spPr bwMode="auto">
          <a:xfrm>
            <a:off x="760413" y="7231063"/>
            <a:ext cx="349250" cy="377825"/>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72186-3FA5-4388-B44D-3E1B3678B3BB}" type="slidenum">
              <a:rPr lang="en-US"/>
              <a:pPr/>
              <a:t>5</a:t>
            </a:fld>
            <a:endParaRPr lang="en-US"/>
          </a:p>
        </p:txBody>
      </p:sp>
      <p:sp>
        <p:nvSpPr>
          <p:cNvPr id="466946" name="Rectangle 2"/>
          <p:cNvSpPr>
            <a:spLocks noRot="1" noChangeArrowheads="1" noTextEdit="1"/>
          </p:cNvSpPr>
          <p:nvPr>
            <p:ph type="sldImg"/>
          </p:nvPr>
        </p:nvSpPr>
        <p:spPr>
          <a:xfrm>
            <a:off x="455613" y="169863"/>
            <a:ext cx="5938837" cy="4454525"/>
          </a:xfrm>
          <a:ln w="12700" cap="flat">
            <a:solidFill>
              <a:schemeClr val="tx1"/>
            </a:solidFill>
          </a:ln>
        </p:spPr>
      </p:sp>
      <p:sp>
        <p:nvSpPr>
          <p:cNvPr id="466947" name="Rectangle 3"/>
          <p:cNvSpPr>
            <a:spLocks noGrp="1" noChangeArrowheads="1"/>
          </p:cNvSpPr>
          <p:nvPr>
            <p:ph type="body" idx="1"/>
          </p:nvPr>
        </p:nvSpPr>
        <p:spPr>
          <a:xfrm>
            <a:off x="415925" y="4770438"/>
            <a:ext cx="6049963" cy="3803650"/>
          </a:xfrm>
          <a:noFill/>
          <a:ln/>
        </p:spPr>
        <p:txBody>
          <a:bodyPr lIns="91164" tIns="45582" rIns="91164" bIns="45582"/>
          <a:lstStyle/>
          <a:p>
            <a:pPr defTabSz="420688">
              <a:tabLst>
                <a:tab pos="466725" algn="l"/>
              </a:tabLst>
            </a:pPr>
            <a:r>
              <a:rPr lang="en-US"/>
              <a:t>Groups within Groups</a:t>
            </a:r>
          </a:p>
          <a:p>
            <a:pPr marL="119063" lvl="1" defTabSz="420688">
              <a:tabLst>
                <a:tab pos="466725" algn="l"/>
              </a:tabLst>
            </a:pPr>
            <a:r>
              <a:rPr lang="en-US"/>
              <a:t>Sometimes you need to see results for groups within groups. The slide shows a report that displays the total salary being paid to each job title, within each department.</a:t>
            </a:r>
          </a:p>
          <a:p>
            <a:pPr marL="119063" lvl="1" defTabSz="420688">
              <a:tabLst>
                <a:tab pos="466725" algn="l"/>
              </a:tabLst>
            </a:pPr>
            <a:r>
              <a:rPr lang="en-US"/>
              <a:t>The </a:t>
            </a:r>
            <a:r>
              <a:rPr lang="en-US">
                <a:latin typeface="Courier New" pitchFamily="49" charset="0"/>
              </a:rPr>
              <a:t>EMPLOYEES</a:t>
            </a:r>
            <a:r>
              <a:rPr lang="en-US"/>
              <a:t> table is grouped first by department number and, within that grouping, by job title. For example, the four stock clerks in department 50 are grouped together and a single result (total salary) is produced for all stock clerks within the group. </a:t>
            </a:r>
          </a:p>
          <a:p>
            <a:pPr marL="119063" lvl="1" defTabSz="420688">
              <a:tabLst>
                <a:tab pos="466725" algn="l"/>
              </a:tabLst>
            </a:pPr>
            <a:endParaRPr lang="en-US"/>
          </a:p>
          <a:p>
            <a:pPr marL="119063" lvl="1" defTabSz="420688">
              <a:tabLst>
                <a:tab pos="466725" algn="l"/>
              </a:tabLst>
            </a:pPr>
            <a:endParaRPr lang="en-US"/>
          </a:p>
          <a:p>
            <a:pPr marL="119063" lvl="1" defTabSz="420688">
              <a:tabLst>
                <a:tab pos="466725" algn="l"/>
              </a:tabLst>
            </a:pPr>
            <a:endParaRPr lang="en-US"/>
          </a:p>
          <a:p>
            <a:pPr marL="119063" lvl="1" defTabSz="420688">
              <a:tabLst>
                <a:tab pos="466725" algn="l"/>
              </a:tabLst>
            </a:pPr>
            <a:endParaRPr lang="en-US"/>
          </a:p>
          <a:p>
            <a:pPr marL="119063" lvl="1" defTabSz="420688">
              <a:tabLst>
                <a:tab pos="466725" algn="l"/>
              </a:tabLst>
            </a:pPr>
            <a:endParaRPr lang="en-US"/>
          </a:p>
          <a:p>
            <a:pPr marL="119063" lvl="1" defTabSz="420688">
              <a:tabLst>
                <a:tab pos="466725" algn="l"/>
              </a:tabLst>
            </a:pPr>
            <a:endParaRPr lang="en-US"/>
          </a:p>
          <a:p>
            <a:pPr marL="119063" lvl="1" defTabSz="420688">
              <a:tabLst>
                <a:tab pos="466725" algn="l"/>
              </a:tabLst>
            </a:pPr>
            <a:endParaRPr lang="en-US"/>
          </a:p>
          <a:p>
            <a:pPr marL="119063" lvl="1" defTabSz="420688">
              <a:tabLst>
                <a:tab pos="466725" algn="l"/>
              </a:tabLst>
            </a:pPr>
            <a:endParaRPr lang="en-US"/>
          </a:p>
          <a:p>
            <a:pPr defTabSz="420688">
              <a:tabLst>
                <a:tab pos="466725" algn="l"/>
              </a:tabLst>
            </a:pPr>
            <a:r>
              <a:rPr lang="en-US">
                <a:solidFill>
                  <a:srgbClr val="0000FF"/>
                </a:solidFill>
              </a:rPr>
              <a:t>Instructor Note</a:t>
            </a:r>
          </a:p>
          <a:p>
            <a:pPr marL="119063" lvl="1" defTabSz="420688">
              <a:tabLst>
                <a:tab pos="466725" algn="l"/>
              </a:tabLst>
            </a:pPr>
            <a:r>
              <a:rPr lang="en-US">
                <a:solidFill>
                  <a:srgbClr val="0000FF"/>
                </a:solidFill>
              </a:rPr>
              <a:t>Demo: </a:t>
            </a:r>
            <a:r>
              <a:rPr lang="en-US">
                <a:solidFill>
                  <a:srgbClr val="0000FF"/>
                </a:solidFill>
                <a:latin typeface="Courier New" pitchFamily="49" charset="0"/>
              </a:rPr>
              <a:t>5_order1.sql</a:t>
            </a:r>
            <a:r>
              <a:rPr lang="en-US">
                <a:solidFill>
                  <a:srgbClr val="0000FF"/>
                </a:solidFill>
              </a:rPr>
              <a:t>, </a:t>
            </a:r>
            <a:r>
              <a:rPr lang="en-US">
                <a:solidFill>
                  <a:srgbClr val="0000FF"/>
                </a:solidFill>
                <a:latin typeface="Courier New" pitchFamily="49" charset="0"/>
              </a:rPr>
              <a:t>5_order2.sql</a:t>
            </a:r>
          </a:p>
          <a:p>
            <a:pPr marL="119063" lvl="1" defTabSz="420688">
              <a:tabLst>
                <a:tab pos="466725" algn="l"/>
              </a:tabLst>
            </a:pPr>
            <a:r>
              <a:rPr lang="en-US">
                <a:solidFill>
                  <a:srgbClr val="0000FF"/>
                </a:solidFill>
              </a:rPr>
              <a:t>Purpose: To illustrate ordering columns that are grouped by </a:t>
            </a:r>
            <a:r>
              <a:rPr lang="en-US">
                <a:solidFill>
                  <a:srgbClr val="0000FF"/>
                </a:solidFill>
                <a:latin typeface="Courier New" pitchFamily="49" charset="0"/>
              </a:rPr>
              <a:t>DEPARTMENT_ID</a:t>
            </a:r>
            <a:r>
              <a:rPr lang="en-US">
                <a:solidFill>
                  <a:srgbClr val="0000FF"/>
                </a:solidFill>
              </a:rPr>
              <a:t> first and ordering columns that are grouped by </a:t>
            </a:r>
            <a:r>
              <a:rPr lang="en-US">
                <a:solidFill>
                  <a:srgbClr val="0000FF"/>
                </a:solidFill>
                <a:latin typeface="Courier New" pitchFamily="49" charset="0"/>
              </a:rPr>
              <a:t>JOB_ID</a:t>
            </a:r>
            <a:r>
              <a:rPr lang="en-US">
                <a:solidFill>
                  <a:srgbClr val="0000FF"/>
                </a:solidFill>
              </a:rPr>
              <a:t> first.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51C44-2CEC-405F-BD9D-815214417F9C}" type="slidenum">
              <a:rPr lang="en-US"/>
              <a:pPr/>
              <a:t>6</a:t>
            </a:fld>
            <a:endParaRPr lang="en-US"/>
          </a:p>
        </p:txBody>
      </p:sp>
      <p:sp>
        <p:nvSpPr>
          <p:cNvPr id="468994" name="Rectangle 2"/>
          <p:cNvSpPr>
            <a:spLocks noRot="1" noChangeArrowheads="1" noTextEdit="1"/>
          </p:cNvSpPr>
          <p:nvPr>
            <p:ph type="sldImg"/>
          </p:nvPr>
        </p:nvSpPr>
        <p:spPr>
          <a:xfrm>
            <a:off x="488950" y="158750"/>
            <a:ext cx="5875338" cy="4406900"/>
          </a:xfrm>
          <a:ln/>
        </p:spPr>
      </p:sp>
      <p:sp>
        <p:nvSpPr>
          <p:cNvPr id="468995" name="Rectangle 3"/>
          <p:cNvSpPr>
            <a:spLocks noGrp="1" noChangeArrowheads="1"/>
          </p:cNvSpPr>
          <p:nvPr>
            <p:ph type="body" idx="1"/>
          </p:nvPr>
        </p:nvSpPr>
        <p:spPr>
          <a:xfrm>
            <a:off x="412750" y="4773613"/>
            <a:ext cx="6029325" cy="3756025"/>
          </a:xfrm>
        </p:spPr>
        <p:txBody>
          <a:bodyPr/>
          <a:lstStyle/>
          <a:p>
            <a:r>
              <a:rPr lang="en-US"/>
              <a:t>Groups within Groups (continued)</a:t>
            </a:r>
          </a:p>
          <a:p>
            <a:pPr lvl="1"/>
            <a:r>
              <a:rPr lang="en-US"/>
              <a:t>You can return </a:t>
            </a:r>
            <a:r>
              <a:rPr lang="en-US">
                <a:solidFill>
                  <a:srgbClr val="FC0128"/>
                </a:solidFill>
              </a:rPr>
              <a:t>summary results for groups</a:t>
            </a:r>
            <a:r>
              <a:rPr lang="en-US"/>
              <a:t> and subgroups by listing more than one </a:t>
            </a:r>
            <a:r>
              <a:rPr lang="en-US">
                <a:latin typeface="Courier New" pitchFamily="49" charset="0"/>
              </a:rPr>
              <a:t>GROUP BY</a:t>
            </a:r>
            <a:r>
              <a:rPr lang="en-US"/>
              <a:t> column. You can determine the default sort order of the results by the order of the columns in the </a:t>
            </a:r>
            <a:r>
              <a:rPr lang="en-US">
                <a:latin typeface="Courier New" pitchFamily="49" charset="0"/>
              </a:rPr>
              <a:t>GROUP BY</a:t>
            </a:r>
            <a:r>
              <a:rPr lang="en-US"/>
              <a:t> clause. Here is how the </a:t>
            </a:r>
            <a:r>
              <a:rPr lang="en-US">
                <a:latin typeface="Courier New" pitchFamily="49" charset="0"/>
              </a:rPr>
              <a:t>SELECT</a:t>
            </a:r>
            <a:r>
              <a:rPr lang="en-US"/>
              <a:t> statement on the slide, containing a </a:t>
            </a:r>
            <a:r>
              <a:rPr lang="en-US">
                <a:latin typeface="Courier New" pitchFamily="49" charset="0"/>
              </a:rPr>
              <a:t>GROUP BY</a:t>
            </a:r>
            <a:r>
              <a:rPr lang="en-US"/>
              <a:t> clause, is evaluated:</a:t>
            </a:r>
          </a:p>
          <a:p>
            <a:pPr lvl="2"/>
            <a:r>
              <a:rPr lang="en-US"/>
              <a:t>The </a:t>
            </a:r>
            <a:r>
              <a:rPr lang="en-US">
                <a:latin typeface="Courier New" pitchFamily="49" charset="0"/>
              </a:rPr>
              <a:t>SELECT</a:t>
            </a:r>
            <a:r>
              <a:rPr lang="en-US"/>
              <a:t> clause specifies the column to be retrieved:</a:t>
            </a:r>
          </a:p>
          <a:p>
            <a:pPr lvl="3"/>
            <a:r>
              <a:rPr lang="en-US"/>
              <a:t>Department number in the </a:t>
            </a:r>
            <a:r>
              <a:rPr lang="en-US">
                <a:latin typeface="Courier New" pitchFamily="49" charset="0"/>
              </a:rPr>
              <a:t>EMPLOYEES</a:t>
            </a:r>
            <a:r>
              <a:rPr lang="en-US"/>
              <a:t> table</a:t>
            </a:r>
          </a:p>
          <a:p>
            <a:pPr lvl="3"/>
            <a:r>
              <a:rPr lang="en-US"/>
              <a:t>Job ID in the </a:t>
            </a:r>
            <a:r>
              <a:rPr lang="en-US">
                <a:latin typeface="Courier New" pitchFamily="49" charset="0"/>
              </a:rPr>
              <a:t>EMPLOYEES </a:t>
            </a:r>
            <a:r>
              <a:rPr lang="en-US"/>
              <a:t>table</a:t>
            </a:r>
          </a:p>
          <a:p>
            <a:pPr lvl="3"/>
            <a:r>
              <a:rPr lang="en-US"/>
              <a:t>The sum of all the salaries in the group that you specified in the </a:t>
            </a:r>
            <a:r>
              <a:rPr lang="en-US">
                <a:latin typeface="Courier New" pitchFamily="49" charset="0"/>
              </a:rPr>
              <a:t>GROUP BY</a:t>
            </a:r>
            <a:r>
              <a:rPr lang="en-US"/>
              <a:t> clause</a:t>
            </a:r>
          </a:p>
          <a:p>
            <a:pPr lvl="2"/>
            <a:r>
              <a:rPr lang="en-US"/>
              <a:t>The </a:t>
            </a:r>
            <a:r>
              <a:rPr lang="en-US">
                <a:latin typeface="Courier New" pitchFamily="49" charset="0"/>
              </a:rPr>
              <a:t>FROM</a:t>
            </a:r>
            <a:r>
              <a:rPr lang="en-US"/>
              <a:t> clause specifies the tables that the database must access: the </a:t>
            </a:r>
            <a:r>
              <a:rPr lang="en-US">
                <a:latin typeface="Courier New" pitchFamily="49" charset="0"/>
              </a:rPr>
              <a:t>EMPLOYEES</a:t>
            </a:r>
            <a:r>
              <a:rPr lang="en-US"/>
              <a:t> table.</a:t>
            </a:r>
          </a:p>
          <a:p>
            <a:pPr lvl="2"/>
            <a:r>
              <a:rPr lang="en-US"/>
              <a:t>The </a:t>
            </a:r>
            <a:r>
              <a:rPr lang="en-US">
                <a:latin typeface="Courier New" pitchFamily="49" charset="0"/>
              </a:rPr>
              <a:t>GROUP BY</a:t>
            </a:r>
            <a:r>
              <a:rPr lang="en-US"/>
              <a:t> clause specifies how you must group the rows:</a:t>
            </a:r>
          </a:p>
          <a:p>
            <a:pPr lvl="3"/>
            <a:r>
              <a:rPr lang="en-US"/>
              <a:t>First, the rows are grouped by department number. </a:t>
            </a:r>
          </a:p>
          <a:p>
            <a:pPr lvl="3"/>
            <a:r>
              <a:rPr lang="en-US"/>
              <a:t>Second, within the department number groups, the rows are grouped by job ID. </a:t>
            </a:r>
          </a:p>
          <a:p>
            <a:pPr lvl="1"/>
            <a:r>
              <a:rPr lang="en-US"/>
              <a:t>So the </a:t>
            </a:r>
            <a:r>
              <a:rPr lang="en-US">
                <a:latin typeface="Courier New" pitchFamily="49" charset="0"/>
              </a:rPr>
              <a:t>SUM</a:t>
            </a:r>
            <a:r>
              <a:rPr lang="en-US"/>
              <a:t> function is being applied to the salary column for all job IDs within each department number group. </a:t>
            </a:r>
          </a:p>
          <a:p>
            <a:endParaRPr lang="en-US" b="1">
              <a:latin typeface="Times New Roman" pitchFamily="18" charset="0"/>
            </a:endParaRP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Grp="1" noChangeArrowheads="1"/>
          </p:cNvSpPr>
          <p:nvPr>
            <p:ph type="sldNum" sz="quarter" idx="5"/>
          </p:nvPr>
        </p:nvSpPr>
        <p:spPr>
          <a:ln/>
        </p:spPr>
        <p:txBody>
          <a:bodyPr/>
          <a:lstStyle/>
          <a:p>
            <a:fld id="{6A6DABA2-A232-4000-9B42-E52DCBFE3F6E}" type="slidenum">
              <a:rPr lang="en-US"/>
              <a:pPr/>
              <a:t>7</a:t>
            </a:fld>
            <a:endParaRPr lang="en-US"/>
          </a:p>
        </p:txBody>
      </p:sp>
      <p:sp>
        <p:nvSpPr>
          <p:cNvPr id="471042" name="Rectangle 2"/>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Illegal Queries Using Group Functions</a:t>
            </a:r>
          </a:p>
          <a:p>
            <a:pPr marL="119063" lvl="1" defTabSz="427038">
              <a:spcBef>
                <a:spcPct val="15000"/>
              </a:spcBef>
            </a:pPr>
            <a:r>
              <a:rPr lang="en-US"/>
              <a:t>Whenever you use a mixture of individual items (</a:t>
            </a:r>
            <a:r>
              <a:rPr lang="en-US">
                <a:latin typeface="Courier New" pitchFamily="49" charset="0"/>
              </a:rPr>
              <a:t>DEPARTMENT_ID</a:t>
            </a:r>
            <a:r>
              <a:rPr lang="en-US"/>
              <a:t>) and group functions (</a:t>
            </a:r>
            <a:r>
              <a:rPr lang="en-US">
                <a:latin typeface="Courier New" pitchFamily="49" charset="0"/>
              </a:rPr>
              <a:t>COUNT</a:t>
            </a:r>
            <a:r>
              <a:rPr lang="en-US"/>
              <a:t>) in the same </a:t>
            </a:r>
            <a:r>
              <a:rPr lang="en-US">
                <a:latin typeface="Courier New" pitchFamily="49" charset="0"/>
              </a:rPr>
              <a:t>SELECT</a:t>
            </a:r>
            <a:r>
              <a:rPr lang="en-US"/>
              <a:t> statement, you must include a </a:t>
            </a:r>
            <a:r>
              <a:rPr lang="en-US">
                <a:latin typeface="Courier New" pitchFamily="49" charset="0"/>
              </a:rPr>
              <a:t>GROUP BY</a:t>
            </a:r>
            <a:r>
              <a:rPr lang="en-US"/>
              <a:t> clause that specifies the individual items (in this case, </a:t>
            </a:r>
            <a:r>
              <a:rPr lang="en-US">
                <a:latin typeface="Courier New" pitchFamily="49" charset="0"/>
              </a:rPr>
              <a:t>DEPARTMENT_ID</a:t>
            </a:r>
            <a:r>
              <a:rPr lang="en-US"/>
              <a:t>). If the </a:t>
            </a:r>
            <a:r>
              <a:rPr lang="en-US">
                <a:latin typeface="Courier New" pitchFamily="49" charset="0"/>
              </a:rPr>
              <a:t>GROUP BY</a:t>
            </a:r>
            <a:r>
              <a:rPr lang="en-US"/>
              <a:t> clause is missing, then the error message “not a single-group group function” appears and an asterisk (*) points to the offending column. You can correct the error on the slide by adding the </a:t>
            </a:r>
            <a:r>
              <a:rPr lang="en-US">
                <a:latin typeface="Courier New" pitchFamily="49" charset="0"/>
              </a:rPr>
              <a:t>GROUP BY</a:t>
            </a:r>
            <a:r>
              <a:rPr lang="en-US"/>
              <a:t> clause. </a:t>
            </a:r>
          </a:p>
          <a:p>
            <a:pPr marL="119063" lvl="1" defTabSz="427038"/>
            <a:r>
              <a:rPr lang="en-US">
                <a:latin typeface="Courier New" pitchFamily="49" charset="0"/>
              </a:rPr>
              <a:t>   SELECT   department_id, count(last_name)</a:t>
            </a:r>
          </a:p>
          <a:p>
            <a:pPr marL="119063" lvl="1" defTabSz="427038">
              <a:spcBef>
                <a:spcPct val="0"/>
              </a:spcBef>
            </a:pPr>
            <a:r>
              <a:rPr lang="en-US">
                <a:latin typeface="Courier New" pitchFamily="49" charset="0"/>
              </a:rPr>
              <a:t>   FROM     employees</a:t>
            </a:r>
          </a:p>
          <a:p>
            <a:pPr marL="119063" lvl="1" defTabSz="427038">
              <a:spcBef>
                <a:spcPct val="0"/>
              </a:spcBef>
            </a:pPr>
            <a:r>
              <a:rPr lang="en-US">
                <a:latin typeface="Courier New" pitchFamily="49" charset="0"/>
              </a:rPr>
              <a:t>   GROUP BY department_id;</a:t>
            </a:r>
          </a:p>
          <a:p>
            <a:pPr marL="119063" lvl="1" defTabSz="427038">
              <a:spcBef>
                <a:spcPct val="0"/>
              </a:spcBef>
            </a:pPr>
            <a:endParaRPr lang="en-US" sz="500">
              <a:latin typeface="Courier New" pitchFamily="49" charset="0"/>
            </a:endParaRPr>
          </a:p>
          <a:p>
            <a:pPr marL="119063" lvl="1" defTabSz="427038"/>
            <a:endParaRPr lang="en-US"/>
          </a:p>
          <a:p>
            <a:pPr marL="119063" lvl="1" defTabSz="427038"/>
            <a:endParaRPr lang="en-US"/>
          </a:p>
          <a:p>
            <a:pPr marL="119063" lvl="1" defTabSz="427038"/>
            <a:endParaRPr lang="en-US"/>
          </a:p>
          <a:p>
            <a:pPr marL="119063" lvl="1" defTabSz="427038"/>
            <a:endParaRPr lang="en-US"/>
          </a:p>
          <a:p>
            <a:pPr marL="119063" lvl="1" defTabSz="427038"/>
            <a:endParaRPr lang="en-US"/>
          </a:p>
          <a:p>
            <a:pPr marL="119063" lvl="1" defTabSz="427038">
              <a:spcBef>
                <a:spcPct val="50000"/>
              </a:spcBef>
            </a:pPr>
            <a:r>
              <a:rPr lang="en-US"/>
              <a:t>Any column or expression in the </a:t>
            </a:r>
            <a:r>
              <a:rPr lang="en-US">
                <a:latin typeface="Courier New" pitchFamily="49" charset="0"/>
              </a:rPr>
              <a:t>SELECT</a:t>
            </a:r>
            <a:r>
              <a:rPr lang="en-US"/>
              <a:t> list that is not an aggregate function must be in the </a:t>
            </a:r>
            <a:r>
              <a:rPr lang="en-US">
                <a:latin typeface="Courier New" pitchFamily="49" charset="0"/>
              </a:rPr>
              <a:t>GROUP BY</a:t>
            </a:r>
            <a:r>
              <a:rPr lang="en-US"/>
              <a:t> clause.</a:t>
            </a:r>
          </a:p>
          <a:p>
            <a:pPr defTabSz="427038"/>
            <a:r>
              <a:rPr lang="en-US">
                <a:solidFill>
                  <a:srgbClr val="0000FF"/>
                </a:solidFill>
              </a:rPr>
              <a:t>Instructor Note</a:t>
            </a:r>
          </a:p>
          <a:p>
            <a:pPr marL="119063" lvl="1" defTabSz="427038">
              <a:spcBef>
                <a:spcPct val="0"/>
              </a:spcBef>
            </a:pPr>
            <a:r>
              <a:rPr lang="en-US">
                <a:solidFill>
                  <a:srgbClr val="0000FF"/>
                </a:solidFill>
              </a:rPr>
              <a:t>Demo: </a:t>
            </a:r>
            <a:r>
              <a:rPr lang="en-US">
                <a:solidFill>
                  <a:srgbClr val="0000FF"/>
                </a:solidFill>
                <a:latin typeface="Courier New" pitchFamily="49" charset="0"/>
              </a:rPr>
              <a:t>5_error.sql</a:t>
            </a:r>
            <a:endParaRPr lang="en-US">
              <a:solidFill>
                <a:srgbClr val="0000FF"/>
              </a:solidFill>
            </a:endParaRPr>
          </a:p>
          <a:p>
            <a:pPr marL="119063" lvl="1" defTabSz="427038">
              <a:spcBef>
                <a:spcPct val="0"/>
              </a:spcBef>
            </a:pPr>
            <a:r>
              <a:rPr lang="en-US">
                <a:solidFill>
                  <a:srgbClr val="0000FF"/>
                </a:solidFill>
              </a:rPr>
              <a:t>Purpose: To illustrate executing a </a:t>
            </a:r>
            <a:r>
              <a:rPr lang="en-US">
                <a:solidFill>
                  <a:srgbClr val="0000FF"/>
                </a:solidFill>
                <a:latin typeface="Courier New" pitchFamily="49" charset="0"/>
              </a:rPr>
              <a:t>SELECT</a:t>
            </a:r>
            <a:r>
              <a:rPr lang="en-US">
                <a:solidFill>
                  <a:srgbClr val="0000FF"/>
                </a:solidFill>
              </a:rPr>
              <a:t> statement with no </a:t>
            </a:r>
            <a:r>
              <a:rPr lang="en-US">
                <a:solidFill>
                  <a:srgbClr val="0000FF"/>
                </a:solidFill>
                <a:latin typeface="Courier New" pitchFamily="49" charset="0"/>
              </a:rPr>
              <a:t>GROUP BY</a:t>
            </a:r>
            <a:r>
              <a:rPr lang="en-US">
                <a:solidFill>
                  <a:srgbClr val="0000FF"/>
                </a:solidFill>
              </a:rPr>
              <a:t> clause</a:t>
            </a:r>
            <a:r>
              <a:rPr lang="en-US"/>
              <a:t> </a:t>
            </a:r>
          </a:p>
        </p:txBody>
      </p:sp>
      <p:sp>
        <p:nvSpPr>
          <p:cNvPr id="471043" name="Rectangle 3"/>
          <p:cNvSpPr>
            <a:spLocks noRot="1" noChangeArrowheads="1" noTextEdit="1"/>
          </p:cNvSpPr>
          <p:nvPr>
            <p:ph type="sldImg"/>
          </p:nvPr>
        </p:nvSpPr>
        <p:spPr>
          <a:xfrm>
            <a:off x="488950" y="158750"/>
            <a:ext cx="5875338" cy="4406900"/>
          </a:xfrm>
          <a:ln w="12700" cap="flat">
            <a:solidFill>
              <a:schemeClr val="tx1"/>
            </a:solidFill>
          </a:ln>
        </p:spPr>
      </p:sp>
      <p:sp>
        <p:nvSpPr>
          <p:cNvPr id="471044" name="Rectangle 4"/>
          <p:cNvSpPr>
            <a:spLocks noChangeArrowheads="1"/>
          </p:cNvSpPr>
          <p:nvPr/>
        </p:nvSpPr>
        <p:spPr bwMode="auto">
          <a:xfrm>
            <a:off x="642938" y="5892800"/>
            <a:ext cx="5603875" cy="641350"/>
          </a:xfrm>
          <a:prstGeom prst="rect">
            <a:avLst/>
          </a:prstGeom>
          <a:noFill/>
          <a:ln w="9525">
            <a:noFill/>
            <a:miter lim="800000"/>
            <a:headEnd/>
            <a:tailEnd/>
          </a:ln>
          <a:effectLst/>
        </p:spPr>
        <p:txBody>
          <a:bodyPr wrap="none" anchor="ctr"/>
          <a:lstStyle/>
          <a:p>
            <a:endParaRPr lang="en-US"/>
          </a:p>
        </p:txBody>
      </p:sp>
      <p:sp>
        <p:nvSpPr>
          <p:cNvPr id="471045" name="Rectangle 5"/>
          <p:cNvSpPr>
            <a:spLocks noChangeArrowheads="1"/>
          </p:cNvSpPr>
          <p:nvPr/>
        </p:nvSpPr>
        <p:spPr bwMode="auto">
          <a:xfrm>
            <a:off x="642938" y="6611938"/>
            <a:ext cx="5603875" cy="973137"/>
          </a:xfrm>
          <a:prstGeom prst="rect">
            <a:avLst/>
          </a:prstGeom>
          <a:noFill/>
          <a:ln w="9525">
            <a:noFill/>
            <a:miter lim="800000"/>
            <a:headEnd/>
            <a:tailEnd/>
          </a:ln>
          <a:effectLst/>
        </p:spPr>
        <p:txBody>
          <a:bodyPr wrap="none" anchor="ctr"/>
          <a:lstStyle/>
          <a:p>
            <a:endParaRPr lang="en-US"/>
          </a:p>
        </p:txBody>
      </p:sp>
      <p:pic>
        <p:nvPicPr>
          <p:cNvPr id="471046" name="Picture 6"/>
          <p:cNvPicPr>
            <a:picLocks noChangeAspect="1" noChangeArrowheads="1"/>
          </p:cNvPicPr>
          <p:nvPr/>
        </p:nvPicPr>
        <p:blipFill>
          <a:blip r:embed="rId3"/>
          <a:srcRect/>
          <a:stretch>
            <a:fillRect/>
          </a:stretch>
        </p:blipFill>
        <p:spPr bwMode="auto">
          <a:xfrm>
            <a:off x="735013" y="6418263"/>
            <a:ext cx="5432425" cy="650875"/>
          </a:xfrm>
          <a:prstGeom prst="rect">
            <a:avLst/>
          </a:prstGeom>
          <a:noFill/>
          <a:ln w="25400">
            <a:noFill/>
            <a:miter lim="800000"/>
            <a:headEnd type="none" w="sm" len="sm"/>
            <a:tailEnd type="none" w="sm" len="sm"/>
          </a:ln>
          <a:effectLst/>
        </p:spPr>
      </p:pic>
      <p:pic>
        <p:nvPicPr>
          <p:cNvPr id="471047" name="Picture 7"/>
          <p:cNvPicPr>
            <a:picLocks noChangeAspect="1" noChangeArrowheads="1"/>
          </p:cNvPicPr>
          <p:nvPr/>
        </p:nvPicPr>
        <p:blipFill>
          <a:blip r:embed="rId4"/>
          <a:srcRect/>
          <a:stretch>
            <a:fillRect/>
          </a:stretch>
        </p:blipFill>
        <p:spPr bwMode="auto">
          <a:xfrm>
            <a:off x="546100" y="7113588"/>
            <a:ext cx="5603875" cy="550862"/>
          </a:xfrm>
          <a:prstGeom prst="rect">
            <a:avLst/>
          </a:prstGeom>
          <a:noFill/>
          <a:ln w="25400">
            <a:noFill/>
            <a:miter lim="800000"/>
            <a:headEnd type="none" w="sm" len="sm"/>
            <a:tailEnd type="none" w="sm" len="sm"/>
          </a:ln>
          <a:effectLst/>
        </p:spPr>
      </p:pic>
      <p:sp>
        <p:nvSpPr>
          <p:cNvPr id="471048" name="Text Box 8"/>
          <p:cNvSpPr txBox="1">
            <a:spLocks noChangeArrowheads="1"/>
          </p:cNvSpPr>
          <p:nvPr/>
        </p:nvSpPr>
        <p:spPr bwMode="auto">
          <a:xfrm>
            <a:off x="749300" y="6811963"/>
            <a:ext cx="349250" cy="376237"/>
          </a:xfrm>
          <a:prstGeom prst="rect">
            <a:avLst/>
          </a:prstGeom>
          <a:noFill/>
          <a:ln w="25400">
            <a:noFill/>
            <a:miter lim="800000"/>
            <a:headEnd type="none" w="sm" len="sm"/>
            <a:tailEnd type="none" w="med" len="lg"/>
          </a:ln>
          <a:effectLst/>
        </p:spPr>
        <p:txBody>
          <a:bodyPr lIns="12155" tIns="12155" rIns="12155" bIns="12155">
            <a:spAutoFit/>
          </a:bodyPr>
          <a:lstStyle/>
          <a:p>
            <a:pPr algn="ctr" defTabSz="787400">
              <a:buClr>
                <a:srgbClr val="000000"/>
              </a:buClr>
              <a:buFont typeface="Arial" charset="0"/>
              <a:buNone/>
            </a:pPr>
            <a:r>
              <a:rPr lang="en-US" sz="2300" b="1"/>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AFB32DF-042C-4902-96F3-651637924C38}" type="slidenum">
              <a:rPr lang="en-US"/>
              <a:pPr/>
              <a:t>8</a:t>
            </a:fld>
            <a:endParaRPr lang="en-US"/>
          </a:p>
        </p:txBody>
      </p:sp>
      <p:sp>
        <p:nvSpPr>
          <p:cNvPr id="473090" name="Rectangle 2"/>
          <p:cNvSpPr>
            <a:spLocks noChangeArrowheads="1"/>
          </p:cNvSpPr>
          <p:nvPr/>
        </p:nvSpPr>
        <p:spPr bwMode="auto">
          <a:xfrm>
            <a:off x="3881438" y="0"/>
            <a:ext cx="2976562" cy="458788"/>
          </a:xfrm>
          <a:prstGeom prst="rect">
            <a:avLst/>
          </a:prstGeom>
          <a:noFill/>
          <a:ln w="9525">
            <a:noFill/>
            <a:miter lim="800000"/>
            <a:headEnd/>
            <a:tailEnd/>
          </a:ln>
          <a:effectLst/>
        </p:spPr>
        <p:txBody>
          <a:bodyPr wrap="none" anchor="ctr"/>
          <a:lstStyle/>
          <a:p>
            <a:endParaRPr lang="en-US"/>
          </a:p>
        </p:txBody>
      </p:sp>
      <p:sp>
        <p:nvSpPr>
          <p:cNvPr id="473091" name="Rectangle 3"/>
          <p:cNvSpPr>
            <a:spLocks noChangeArrowheads="1"/>
          </p:cNvSpPr>
          <p:nvPr/>
        </p:nvSpPr>
        <p:spPr bwMode="auto">
          <a:xfrm>
            <a:off x="-1588" y="0"/>
            <a:ext cx="2973388" cy="458788"/>
          </a:xfrm>
          <a:prstGeom prst="rect">
            <a:avLst/>
          </a:prstGeom>
          <a:noFill/>
          <a:ln w="9525">
            <a:noFill/>
            <a:miter lim="800000"/>
            <a:headEnd/>
            <a:tailEnd/>
          </a:ln>
          <a:effectLst/>
        </p:spPr>
        <p:txBody>
          <a:bodyPr wrap="none" anchor="ctr"/>
          <a:lstStyle/>
          <a:p>
            <a:endParaRPr lang="en-US"/>
          </a:p>
        </p:txBody>
      </p:sp>
      <p:sp>
        <p:nvSpPr>
          <p:cNvPr id="473092" name="Rectangle 4"/>
          <p:cNvSpPr>
            <a:spLocks noGrp="1" noChangeArrowheads="1"/>
          </p:cNvSpPr>
          <p:nvPr>
            <p:ph type="body" idx="1"/>
          </p:nvPr>
        </p:nvSpPr>
        <p:spPr>
          <a:xfrm>
            <a:off x="412750" y="4773613"/>
            <a:ext cx="6029325" cy="3756025"/>
          </a:xfrm>
          <a:noFill/>
          <a:ln/>
        </p:spPr>
        <p:txBody>
          <a:bodyPr lIns="91164" tIns="45582" rIns="91164" bIns="45582"/>
          <a:lstStyle/>
          <a:p>
            <a:pPr defTabSz="427038"/>
            <a:r>
              <a:rPr lang="en-US"/>
              <a:t>   </a:t>
            </a:r>
          </a:p>
        </p:txBody>
      </p:sp>
      <p:sp>
        <p:nvSpPr>
          <p:cNvPr id="473093" name="Rectangle 5"/>
          <p:cNvSpPr>
            <a:spLocks noRot="1" noChangeArrowheads="1" noTextEdit="1"/>
          </p:cNvSpPr>
          <p:nvPr>
            <p:ph type="sldImg"/>
          </p:nvPr>
        </p:nvSpPr>
        <p:spPr>
          <a:xfrm>
            <a:off x="488950" y="158750"/>
            <a:ext cx="5875338" cy="4406900"/>
          </a:xfrm>
          <a:ln w="12700" cap="flat">
            <a:solidFill>
              <a:schemeClr val="tx1"/>
            </a:solidFill>
          </a:ln>
        </p:spPr>
      </p:sp>
      <p:sp>
        <p:nvSpPr>
          <p:cNvPr id="473094" name="Rectangle 6"/>
          <p:cNvSpPr>
            <a:spLocks noChangeArrowheads="1"/>
          </p:cNvSpPr>
          <p:nvPr/>
        </p:nvSpPr>
        <p:spPr bwMode="auto">
          <a:xfrm>
            <a:off x="458788" y="4754563"/>
            <a:ext cx="6030912" cy="3757612"/>
          </a:xfrm>
          <a:prstGeom prst="rect">
            <a:avLst/>
          </a:prstGeom>
          <a:noFill/>
          <a:ln w="9525">
            <a:noFill/>
            <a:miter lim="800000"/>
            <a:headEnd/>
            <a:tailEnd/>
          </a:ln>
          <a:effectLst/>
        </p:spPr>
        <p:txBody>
          <a:bodyPr lIns="91164" tIns="45582" rIns="91164" bIns="45582"/>
          <a:lstStyle/>
          <a:p>
            <a:pPr defTabSz="407988" eaLnBrk="0" hangingPunct="0">
              <a:spcBef>
                <a:spcPct val="30000"/>
              </a:spcBef>
            </a:pPr>
            <a:r>
              <a:rPr lang="en-US" sz="1100" b="1"/>
              <a:t>Illegal Queries Using Group Functions (continued)</a:t>
            </a:r>
          </a:p>
          <a:p>
            <a:pPr marL="114300" lvl="1" defTabSz="407988" eaLnBrk="0" hangingPunct="0">
              <a:spcBef>
                <a:spcPct val="30000"/>
              </a:spcBef>
            </a:pPr>
            <a:r>
              <a:rPr lang="en-US" sz="1100">
                <a:latin typeface="Times New Roman" pitchFamily="18" charset="0"/>
              </a:rPr>
              <a:t>The </a:t>
            </a:r>
            <a:r>
              <a:rPr lang="en-US" sz="1100">
                <a:latin typeface="Courier New" pitchFamily="49" charset="0"/>
              </a:rPr>
              <a:t>WHERE</a:t>
            </a:r>
            <a:r>
              <a:rPr lang="en-US" sz="1100">
                <a:latin typeface="Times New Roman" pitchFamily="18" charset="0"/>
              </a:rPr>
              <a:t> clause cannot be used to restrict groups. The </a:t>
            </a:r>
            <a:r>
              <a:rPr lang="en-US" sz="1100">
                <a:latin typeface="Courier New" pitchFamily="49" charset="0"/>
              </a:rPr>
              <a:t>SELECT</a:t>
            </a:r>
            <a:r>
              <a:rPr lang="en-US" sz="1100">
                <a:latin typeface="Times New Roman" pitchFamily="18" charset="0"/>
              </a:rPr>
              <a:t> statement on the slide results in an error because it uses the </a:t>
            </a:r>
            <a:r>
              <a:rPr lang="en-US" sz="1100">
                <a:latin typeface="Courier New" pitchFamily="49" charset="0"/>
              </a:rPr>
              <a:t>WHERE</a:t>
            </a:r>
            <a:r>
              <a:rPr lang="en-US" sz="1100">
                <a:latin typeface="Times New Roman" pitchFamily="18" charset="0"/>
              </a:rPr>
              <a:t> clause to restrict the display of average salaries of those departments that have an average salary greater than $8,000.</a:t>
            </a:r>
          </a:p>
          <a:p>
            <a:pPr marL="114300" lvl="1" defTabSz="407988" eaLnBrk="0" hangingPunct="0">
              <a:spcBef>
                <a:spcPct val="30000"/>
              </a:spcBef>
            </a:pPr>
            <a:r>
              <a:rPr lang="en-US" sz="1100">
                <a:latin typeface="Times New Roman" pitchFamily="18" charset="0"/>
              </a:rPr>
              <a:t>You can correct the slide error by using the </a:t>
            </a:r>
            <a:r>
              <a:rPr lang="en-US" sz="1100">
                <a:solidFill>
                  <a:srgbClr val="FC0128"/>
                </a:solidFill>
                <a:latin typeface="Courier New" pitchFamily="49" charset="0"/>
              </a:rPr>
              <a:t>HAVING</a:t>
            </a:r>
            <a:r>
              <a:rPr lang="en-US" sz="1100">
                <a:solidFill>
                  <a:srgbClr val="FC0128"/>
                </a:solidFill>
                <a:latin typeface="Times New Roman" pitchFamily="18" charset="0"/>
              </a:rPr>
              <a:t> clause</a:t>
            </a:r>
            <a:r>
              <a:rPr lang="en-US" sz="1100">
                <a:latin typeface="Times New Roman" pitchFamily="18" charset="0"/>
              </a:rPr>
              <a:t> to restrict groups. </a:t>
            </a:r>
          </a:p>
          <a:p>
            <a:pPr marL="114300" lvl="1" defTabSz="407988" eaLnBrk="0" hangingPunct="0"/>
            <a:endParaRPr lang="en-US" sz="500">
              <a:latin typeface="Courier New" pitchFamily="49" charset="0"/>
            </a:endParaRPr>
          </a:p>
          <a:p>
            <a:pPr marL="114300" lvl="1" defTabSz="407988" eaLnBrk="0" hangingPunct="0"/>
            <a:r>
              <a:rPr lang="en-US" sz="1100">
                <a:latin typeface="Courier New" pitchFamily="49" charset="0"/>
              </a:rPr>
              <a:t>   SELECT   department_id, AVG(salary)</a:t>
            </a:r>
          </a:p>
          <a:p>
            <a:pPr marL="114300" lvl="1" defTabSz="407988" eaLnBrk="0" hangingPunct="0"/>
            <a:r>
              <a:rPr lang="en-US" sz="1100">
                <a:latin typeface="Courier New" pitchFamily="49" charset="0"/>
              </a:rPr>
              <a:t>   FROM     employees</a:t>
            </a:r>
          </a:p>
          <a:p>
            <a:pPr marL="114300" lvl="1" defTabSz="407988" eaLnBrk="0" hangingPunct="0"/>
            <a:r>
              <a:rPr lang="en-US" sz="1100">
                <a:latin typeface="Courier New" pitchFamily="49" charset="0"/>
              </a:rPr>
              <a:t>   HAVING   AVG(salary) &gt; 8000</a:t>
            </a:r>
          </a:p>
          <a:p>
            <a:pPr marL="114300" lvl="1" defTabSz="407988" eaLnBrk="0" hangingPunct="0"/>
            <a:r>
              <a:rPr lang="en-US" sz="1100">
                <a:latin typeface="Courier New" pitchFamily="49" charset="0"/>
              </a:rPr>
              <a:t>   GROUP BY department_id;</a:t>
            </a:r>
          </a:p>
          <a:p>
            <a:pPr marL="114300" lvl="1" defTabSz="407988" eaLnBrk="0" hangingPunct="0"/>
            <a:endParaRPr lang="en-US" sz="500">
              <a:latin typeface="Courier New" pitchFamily="49" charset="0"/>
            </a:endParaRPr>
          </a:p>
          <a:p>
            <a:pPr marL="114300" lvl="1" defTabSz="407988" eaLnBrk="0" hangingPunct="0"/>
            <a:r>
              <a:rPr lang="en-US" sz="1100">
                <a:latin typeface="Courier New" pitchFamily="49" charset="0"/>
              </a:rPr>
              <a:t>   </a:t>
            </a:r>
          </a:p>
        </p:txBody>
      </p:sp>
      <p:pic>
        <p:nvPicPr>
          <p:cNvPr id="473095" name="Picture 7"/>
          <p:cNvPicPr>
            <a:picLocks noChangeAspect="1" noChangeArrowheads="1"/>
          </p:cNvPicPr>
          <p:nvPr/>
        </p:nvPicPr>
        <p:blipFill>
          <a:blip r:embed="rId3"/>
          <a:srcRect/>
          <a:stretch>
            <a:fillRect/>
          </a:stretch>
        </p:blipFill>
        <p:spPr bwMode="auto">
          <a:xfrm>
            <a:off x="838200" y="6858000"/>
            <a:ext cx="5414963" cy="1100138"/>
          </a:xfrm>
          <a:prstGeom prst="rect">
            <a:avLst/>
          </a:prstGeom>
          <a:noFill/>
          <a:ln w="25400">
            <a:noFill/>
            <a:miter lim="800000"/>
            <a:headEnd type="none" w="sm" len="sm"/>
            <a:tailEnd type="none" w="sm" len="sm"/>
          </a:ln>
          <a:effec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6AA713-F88F-41FC-A0B8-D0384FF20AD0}" type="slidenum">
              <a:rPr lang="en-US"/>
              <a:pPr/>
              <a:t>9</a:t>
            </a:fld>
            <a:endParaRPr lang="en-US"/>
          </a:p>
        </p:txBody>
      </p:sp>
      <p:sp>
        <p:nvSpPr>
          <p:cNvPr id="475138" name="Rectangle 2"/>
          <p:cNvSpPr>
            <a:spLocks noRot="1" noChangeArrowheads="1" noTextEdit="1"/>
          </p:cNvSpPr>
          <p:nvPr>
            <p:ph type="sldImg"/>
          </p:nvPr>
        </p:nvSpPr>
        <p:spPr>
          <a:xfrm>
            <a:off x="455613" y="169863"/>
            <a:ext cx="5938837" cy="4454525"/>
          </a:xfrm>
          <a:ln w="12700" cap="flat">
            <a:solidFill>
              <a:schemeClr val="tx1"/>
            </a:solidFill>
          </a:ln>
        </p:spPr>
      </p:sp>
      <p:sp>
        <p:nvSpPr>
          <p:cNvPr id="475139" name="Rectangle 3"/>
          <p:cNvSpPr>
            <a:spLocks noGrp="1" noChangeArrowheads="1"/>
          </p:cNvSpPr>
          <p:nvPr>
            <p:ph type="body" idx="1"/>
          </p:nvPr>
        </p:nvSpPr>
        <p:spPr>
          <a:xfrm>
            <a:off x="406400" y="4770438"/>
            <a:ext cx="6024563" cy="3803650"/>
          </a:xfrm>
          <a:noFill/>
          <a:ln/>
        </p:spPr>
        <p:txBody>
          <a:bodyPr lIns="91164" tIns="45582" rIns="91164" bIns="45582"/>
          <a:lstStyle/>
          <a:p>
            <a:pPr defTabSz="420688">
              <a:tabLst>
                <a:tab pos="466725" algn="l"/>
              </a:tabLst>
            </a:pPr>
            <a:r>
              <a:rPr lang="en-US"/>
              <a:t>Restricting Group Results</a:t>
            </a:r>
          </a:p>
          <a:p>
            <a:pPr marL="119063" lvl="1" defTabSz="420688">
              <a:tabLst>
                <a:tab pos="466725" algn="l"/>
              </a:tabLst>
            </a:pPr>
            <a:r>
              <a:rPr lang="en-US"/>
              <a:t>In the same way that you use the </a:t>
            </a:r>
            <a:r>
              <a:rPr lang="en-US">
                <a:latin typeface="Courier New" pitchFamily="49" charset="0"/>
              </a:rPr>
              <a:t>WHERE</a:t>
            </a:r>
            <a:r>
              <a:rPr lang="en-US"/>
              <a:t> clause to restrict the rows that you select, you use the </a:t>
            </a:r>
            <a:r>
              <a:rPr lang="en-US">
                <a:solidFill>
                  <a:srgbClr val="FC0128"/>
                </a:solidFill>
                <a:latin typeface="Courier New" pitchFamily="49" charset="0"/>
              </a:rPr>
              <a:t>HAVING</a:t>
            </a:r>
            <a:r>
              <a:rPr lang="en-US">
                <a:solidFill>
                  <a:srgbClr val="FC0128"/>
                </a:solidFill>
              </a:rPr>
              <a:t> clause</a:t>
            </a:r>
            <a:r>
              <a:rPr lang="en-US"/>
              <a:t> to restrict groups. To find the maximum salary of each department, but show only the departments that have a maximum salary of more than $10,000, you need to do the following:</a:t>
            </a:r>
          </a:p>
          <a:p>
            <a:pPr marL="458788" lvl="2" indent="-219075" defTabSz="420688">
              <a:tabLst>
                <a:tab pos="466725" algn="l"/>
              </a:tabLst>
            </a:pPr>
            <a:r>
              <a:rPr lang="en-US"/>
              <a:t>1.	Find the average salary for each department by grouping by department number.</a:t>
            </a:r>
          </a:p>
          <a:p>
            <a:pPr marL="458788" lvl="2" indent="-219075" defTabSz="420688">
              <a:tabLst>
                <a:tab pos="466725" algn="l"/>
              </a:tabLst>
            </a:pPr>
            <a:r>
              <a:rPr lang="en-US"/>
              <a:t>2.	Restrict the groups to those departments with a maximum salary greater than $10,000. 	</a:t>
            </a:r>
          </a:p>
          <a:p>
            <a:pPr marL="119063" lvl="1" defTabSz="420688">
              <a:tabLst>
                <a:tab pos="466725" algn="l"/>
              </a:tabLst>
            </a:pP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E5CDE999-C42F-4464-AC62-F348E59AC798}"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124200" y="6553200"/>
            <a:ext cx="2895600" cy="247650"/>
          </a:xfrm>
          <a:prstGeom prst="rect">
            <a:avLst/>
          </a:prstGeom>
        </p:spPr>
        <p:txBody>
          <a:bodyPr/>
          <a:lstStyle>
            <a:lvl1pPr>
              <a:defRPr/>
            </a:lvl1pPr>
          </a:lstStyle>
          <a:p>
            <a:r>
              <a:rPr lang="en-US"/>
              <a:t>ORACLE</a:t>
            </a:r>
          </a:p>
        </p:txBody>
      </p:sp>
      <p:sp>
        <p:nvSpPr>
          <p:cNvPr id="4" name="Slide Number Placeholder 3"/>
          <p:cNvSpPr>
            <a:spLocks noGrp="1"/>
          </p:cNvSpPr>
          <p:nvPr>
            <p:ph type="sldNum" sz="quarter" idx="11"/>
          </p:nvPr>
        </p:nvSpPr>
        <p:spPr>
          <a:xfrm>
            <a:off x="6934200" y="6534150"/>
            <a:ext cx="2133600" cy="323850"/>
          </a:xfrm>
          <a:prstGeom prst="rect">
            <a:avLst/>
          </a:prstGeom>
        </p:spPr>
        <p:txBody>
          <a:bodyPr/>
          <a:lstStyle>
            <a:lvl1pPr>
              <a:defRPr/>
            </a:lvl1pPr>
          </a:lstStyle>
          <a:p>
            <a:fld id="{7DB3B061-A7F3-4F51-84D2-B1999A2DC592}"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r>
              <a:rPr lang="en-US"/>
              <a:t>ORACLE</a:t>
            </a:r>
          </a:p>
        </p:txBody>
      </p:sp>
      <p:sp>
        <p:nvSpPr>
          <p:cNvPr id="22" name="Slide Number Placeholder 4"/>
          <p:cNvSpPr>
            <a:spLocks noGrp="1"/>
          </p:cNvSpPr>
          <p:nvPr>
            <p:ph type="sldNum" sz="quarter" idx="11"/>
          </p:nvPr>
        </p:nvSpPr>
        <p:spPr/>
        <p:txBody>
          <a:bodyPr/>
          <a:lstStyle/>
          <a:p>
            <a:fld id="{AE2418CD-5C8D-410D-AA5D-E295C0B28B25}" type="slidenum">
              <a:rPr lang="en-US"/>
              <a:pPr/>
              <a:t>1</a:t>
            </a:fld>
            <a:r>
              <a:rPr lang="en-US"/>
              <a:t> of 1</a:t>
            </a:r>
          </a:p>
        </p:txBody>
      </p:sp>
      <p:sp>
        <p:nvSpPr>
          <p:cNvPr id="457730" name="Freeform 2"/>
          <p:cNvSpPr>
            <a:spLocks/>
          </p:cNvSpPr>
          <p:nvPr/>
        </p:nvSpPr>
        <p:spPr bwMode="auto">
          <a:xfrm>
            <a:off x="4043363" y="1917700"/>
            <a:ext cx="1779587" cy="4138613"/>
          </a:xfrm>
          <a:custGeom>
            <a:avLst/>
            <a:gdLst/>
            <a:ahLst/>
            <a:cxnLst>
              <a:cxn ang="0">
                <a:pos x="0" y="2606"/>
              </a:cxn>
              <a:cxn ang="0">
                <a:pos x="0" y="0"/>
              </a:cxn>
              <a:cxn ang="0">
                <a:pos x="1209" y="741"/>
              </a:cxn>
              <a:cxn ang="0">
                <a:pos x="1209" y="1849"/>
              </a:cxn>
              <a:cxn ang="0">
                <a:pos x="0" y="2606"/>
              </a:cxn>
            </a:cxnLst>
            <a:rect l="0" t="0" r="r" b="b"/>
            <a:pathLst>
              <a:path w="1210" h="2607">
                <a:moveTo>
                  <a:pt x="0" y="2606"/>
                </a:moveTo>
                <a:lnTo>
                  <a:pt x="0" y="0"/>
                </a:lnTo>
                <a:lnTo>
                  <a:pt x="1209" y="741"/>
                </a:lnTo>
                <a:lnTo>
                  <a:pt x="1209" y="1849"/>
                </a:lnTo>
                <a:lnTo>
                  <a:pt x="0" y="2606"/>
                </a:lnTo>
              </a:path>
            </a:pathLst>
          </a:custGeom>
          <a:solidFill>
            <a:srgbClr val="FFCC99">
              <a:alpha val="50000"/>
            </a:srgbClr>
          </a:solidFill>
          <a:ln w="9525" cap="rnd">
            <a:noFill/>
            <a:round/>
            <a:headEnd type="none" w="sm" len="sm"/>
            <a:tailEnd type="none" w="sm" len="sm"/>
          </a:ln>
          <a:effectLst/>
        </p:spPr>
        <p:txBody>
          <a:bodyPr/>
          <a:lstStyle/>
          <a:p>
            <a:endParaRPr lang="en-US"/>
          </a:p>
        </p:txBody>
      </p:sp>
      <p:sp>
        <p:nvSpPr>
          <p:cNvPr id="457731" name="Rectangle 3"/>
          <p:cNvSpPr>
            <a:spLocks noGrp="1" noChangeArrowheads="1"/>
          </p:cNvSpPr>
          <p:nvPr>
            <p:ph type="title"/>
          </p:nvPr>
        </p:nvSpPr>
        <p:spPr>
          <a:xfrm>
            <a:off x="2574925" y="382588"/>
            <a:ext cx="5851525" cy="528637"/>
          </a:xfrm>
          <a:noFill/>
          <a:ln/>
        </p:spPr>
        <p:txBody>
          <a:bodyPr wrap="square" lIns="92075" tIns="46038" rIns="92075" bIns="46038" anchor="t"/>
          <a:lstStyle/>
          <a:p>
            <a:r>
              <a:rPr lang="en-US"/>
              <a:t>Creating Groups of Data </a:t>
            </a:r>
          </a:p>
        </p:txBody>
      </p:sp>
      <p:sp>
        <p:nvSpPr>
          <p:cNvPr id="457732" name="Rectangle 4"/>
          <p:cNvSpPr>
            <a:spLocks noChangeArrowheads="1"/>
          </p:cNvSpPr>
          <p:nvPr/>
        </p:nvSpPr>
        <p:spPr bwMode="auto">
          <a:xfrm>
            <a:off x="703263" y="1544638"/>
            <a:ext cx="1555750" cy="396875"/>
          </a:xfrm>
          <a:prstGeom prst="rect">
            <a:avLst/>
          </a:prstGeom>
          <a:noFill/>
          <a:ln w="9525">
            <a:noFill/>
            <a:miter lim="800000"/>
            <a:headEnd/>
            <a:tailEnd/>
          </a:ln>
          <a:effectLst/>
        </p:spPr>
        <p:txBody>
          <a:bodyPr wrap="none" lIns="92075" tIns="46038" rIns="92075" bIns="46038">
            <a:spAutoFit/>
          </a:bodyPr>
          <a:lstStyle/>
          <a:p>
            <a:pPr eaLnBrk="0" hangingPunct="0"/>
            <a:r>
              <a:rPr lang="en-US" sz="2000" b="1">
                <a:latin typeface="Courier New" pitchFamily="49" charset="0"/>
              </a:rPr>
              <a:t>EMPLOYEES</a:t>
            </a:r>
          </a:p>
        </p:txBody>
      </p:sp>
      <p:sp>
        <p:nvSpPr>
          <p:cNvPr id="457733" name="Rectangle 5"/>
          <p:cNvSpPr>
            <a:spLocks noChangeArrowheads="1"/>
          </p:cNvSpPr>
          <p:nvPr/>
        </p:nvSpPr>
        <p:spPr bwMode="auto">
          <a:xfrm>
            <a:off x="4572000" y="2743200"/>
            <a:ext cx="1133475" cy="2392363"/>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The </a:t>
            </a:r>
          </a:p>
          <a:p>
            <a:pPr eaLnBrk="0" hangingPunct="0">
              <a:lnSpc>
                <a:spcPct val="120000"/>
              </a:lnSpc>
              <a:spcBef>
                <a:spcPct val="60000"/>
              </a:spcBef>
            </a:pPr>
            <a:r>
              <a:rPr lang="en-US" sz="1200" b="1">
                <a:solidFill>
                  <a:schemeClr val="accent2"/>
                </a:solidFill>
              </a:rPr>
              <a:t>average</a:t>
            </a:r>
            <a:br>
              <a:rPr lang="en-US" sz="1200" b="1">
                <a:solidFill>
                  <a:schemeClr val="accent2"/>
                </a:solidFill>
              </a:rPr>
            </a:br>
            <a:r>
              <a:rPr lang="en-US" sz="1200" b="1">
                <a:solidFill>
                  <a:schemeClr val="accent2"/>
                </a:solidFill>
              </a:rPr>
              <a:t>salary </a:t>
            </a:r>
          </a:p>
          <a:p>
            <a:pPr eaLnBrk="0" hangingPunct="0">
              <a:lnSpc>
                <a:spcPct val="120000"/>
              </a:lnSpc>
              <a:spcBef>
                <a:spcPct val="60000"/>
              </a:spcBef>
            </a:pPr>
            <a:r>
              <a:rPr lang="en-US" sz="1200" b="1">
                <a:solidFill>
                  <a:schemeClr val="accent2"/>
                </a:solidFill>
              </a:rPr>
              <a:t>in </a:t>
            </a:r>
          </a:p>
          <a:p>
            <a:pPr eaLnBrk="0" hangingPunct="0">
              <a:lnSpc>
                <a:spcPct val="120000"/>
              </a:lnSpc>
              <a:spcBef>
                <a:spcPct val="60000"/>
              </a:spcBef>
            </a:pPr>
            <a:r>
              <a:rPr lang="en-US" sz="1200" b="1">
                <a:solidFill>
                  <a:schemeClr val="accent2"/>
                </a:solidFill>
              </a:rPr>
              <a:t>EMPLOYEES</a:t>
            </a:r>
            <a:br>
              <a:rPr lang="en-US" sz="1200" b="1">
                <a:solidFill>
                  <a:schemeClr val="accent2"/>
                </a:solidFill>
              </a:rPr>
            </a:br>
            <a:r>
              <a:rPr lang="en-US" sz="1200" b="1">
                <a:solidFill>
                  <a:schemeClr val="accent2"/>
                </a:solidFill>
              </a:rPr>
              <a:t>table </a:t>
            </a:r>
          </a:p>
          <a:p>
            <a:pPr eaLnBrk="0" hangingPunct="0">
              <a:lnSpc>
                <a:spcPct val="120000"/>
              </a:lnSpc>
              <a:spcBef>
                <a:spcPct val="60000"/>
              </a:spcBef>
            </a:pPr>
            <a:r>
              <a:rPr lang="en-US" sz="1200" b="1">
                <a:solidFill>
                  <a:schemeClr val="accent2"/>
                </a:solidFill>
              </a:rPr>
              <a:t>for each </a:t>
            </a:r>
          </a:p>
          <a:p>
            <a:pPr eaLnBrk="0" hangingPunct="0">
              <a:lnSpc>
                <a:spcPct val="120000"/>
              </a:lnSpc>
              <a:spcBef>
                <a:spcPct val="60000"/>
              </a:spcBef>
            </a:pPr>
            <a:r>
              <a:rPr lang="en-US" sz="1200" b="1">
                <a:solidFill>
                  <a:schemeClr val="accent2"/>
                </a:solidFill>
              </a:rPr>
              <a:t>department.</a:t>
            </a:r>
          </a:p>
        </p:txBody>
      </p:sp>
      <p:sp>
        <p:nvSpPr>
          <p:cNvPr id="457734" name="Rectangle 6"/>
          <p:cNvSpPr>
            <a:spLocks noChangeArrowheads="1"/>
          </p:cNvSpPr>
          <p:nvPr/>
        </p:nvSpPr>
        <p:spPr bwMode="auto">
          <a:xfrm>
            <a:off x="3997325" y="2087563"/>
            <a:ext cx="520700" cy="31115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4400</a:t>
            </a:r>
          </a:p>
        </p:txBody>
      </p:sp>
      <p:pic>
        <p:nvPicPr>
          <p:cNvPr id="457735" name="Picture 7"/>
          <p:cNvPicPr>
            <a:picLocks noChangeAspect="1" noChangeArrowheads="1"/>
          </p:cNvPicPr>
          <p:nvPr/>
        </p:nvPicPr>
        <p:blipFill>
          <a:blip r:embed="rId3"/>
          <a:srcRect/>
          <a:stretch>
            <a:fillRect/>
          </a:stretch>
        </p:blipFill>
        <p:spPr bwMode="auto">
          <a:xfrm>
            <a:off x="917575" y="1917700"/>
            <a:ext cx="3124200" cy="3638550"/>
          </a:xfrm>
          <a:prstGeom prst="rect">
            <a:avLst/>
          </a:prstGeom>
          <a:noFill/>
          <a:ln w="25400">
            <a:noFill/>
            <a:miter lim="800000"/>
            <a:headEnd type="none" w="sm" len="sm"/>
            <a:tailEnd type="none" w="sm" len="sm"/>
          </a:ln>
          <a:effectLst/>
        </p:spPr>
      </p:pic>
      <p:pic>
        <p:nvPicPr>
          <p:cNvPr id="457736" name="Picture 8"/>
          <p:cNvPicPr>
            <a:picLocks noChangeAspect="1" noChangeArrowheads="1"/>
          </p:cNvPicPr>
          <p:nvPr/>
        </p:nvPicPr>
        <p:blipFill>
          <a:blip r:embed="rId4"/>
          <a:srcRect/>
          <a:stretch>
            <a:fillRect/>
          </a:stretch>
        </p:blipFill>
        <p:spPr bwMode="auto">
          <a:xfrm>
            <a:off x="887413" y="5808663"/>
            <a:ext cx="3154362" cy="223837"/>
          </a:xfrm>
          <a:prstGeom prst="rect">
            <a:avLst/>
          </a:prstGeom>
          <a:noFill/>
          <a:ln w="25400">
            <a:noFill/>
            <a:miter lim="800000"/>
            <a:headEnd type="none" w="sm" len="sm"/>
            <a:tailEnd type="none" w="sm" len="sm"/>
          </a:ln>
          <a:effectLst/>
        </p:spPr>
      </p:pic>
      <p:sp>
        <p:nvSpPr>
          <p:cNvPr id="457737" name="Text Box 9"/>
          <p:cNvSpPr txBox="1">
            <a:spLocks noChangeArrowheads="1"/>
          </p:cNvSpPr>
          <p:nvPr/>
        </p:nvSpPr>
        <p:spPr bwMode="auto">
          <a:xfrm>
            <a:off x="865188" y="5418138"/>
            <a:ext cx="366712"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pic>
        <p:nvPicPr>
          <p:cNvPr id="457738" name="Picture 10"/>
          <p:cNvPicPr>
            <a:picLocks noChangeAspect="1" noChangeArrowheads="1"/>
          </p:cNvPicPr>
          <p:nvPr/>
        </p:nvPicPr>
        <p:blipFill>
          <a:blip r:embed="rId5"/>
          <a:srcRect/>
          <a:stretch>
            <a:fillRect/>
          </a:stretch>
        </p:blipFill>
        <p:spPr bwMode="auto">
          <a:xfrm>
            <a:off x="5783263" y="2995613"/>
            <a:ext cx="2095500" cy="1981200"/>
          </a:xfrm>
          <a:prstGeom prst="rect">
            <a:avLst/>
          </a:prstGeom>
          <a:noFill/>
          <a:ln w="25400">
            <a:noFill/>
            <a:miter lim="800000"/>
            <a:headEnd type="none" w="sm" len="sm"/>
            <a:tailEnd type="none" w="sm" len="sm"/>
          </a:ln>
          <a:effectLst/>
        </p:spPr>
      </p:pic>
      <p:sp>
        <p:nvSpPr>
          <p:cNvPr id="457739" name="Rectangle 11"/>
          <p:cNvSpPr>
            <a:spLocks noChangeArrowheads="1"/>
          </p:cNvSpPr>
          <p:nvPr/>
        </p:nvSpPr>
        <p:spPr bwMode="ltGray">
          <a:xfrm>
            <a:off x="1319213" y="2179638"/>
            <a:ext cx="2662237" cy="171450"/>
          </a:xfrm>
          <a:prstGeom prst="rect">
            <a:avLst/>
          </a:prstGeom>
          <a:noFill/>
          <a:ln w="25400">
            <a:solidFill>
              <a:srgbClr val="FF5050"/>
            </a:solidFill>
            <a:miter lim="800000"/>
            <a:headEnd/>
            <a:tailEnd/>
          </a:ln>
          <a:effectLst/>
        </p:spPr>
        <p:txBody>
          <a:bodyPr wrap="none" anchor="ctr"/>
          <a:lstStyle/>
          <a:p>
            <a:endParaRPr lang="en-US"/>
          </a:p>
        </p:txBody>
      </p:sp>
      <p:sp>
        <p:nvSpPr>
          <p:cNvPr id="457740" name="Rectangle 12"/>
          <p:cNvSpPr>
            <a:spLocks noChangeArrowheads="1"/>
          </p:cNvSpPr>
          <p:nvPr/>
        </p:nvSpPr>
        <p:spPr bwMode="ltGray">
          <a:xfrm>
            <a:off x="1319213" y="2427288"/>
            <a:ext cx="2662237" cy="325437"/>
          </a:xfrm>
          <a:prstGeom prst="rect">
            <a:avLst/>
          </a:prstGeom>
          <a:noFill/>
          <a:ln w="25400">
            <a:solidFill>
              <a:srgbClr val="FF5050"/>
            </a:solidFill>
            <a:miter lim="800000"/>
            <a:headEnd/>
            <a:tailEnd/>
          </a:ln>
          <a:effectLst/>
        </p:spPr>
        <p:txBody>
          <a:bodyPr wrap="none" anchor="ctr"/>
          <a:lstStyle/>
          <a:p>
            <a:endParaRPr lang="en-US"/>
          </a:p>
        </p:txBody>
      </p:sp>
      <p:sp>
        <p:nvSpPr>
          <p:cNvPr id="457741" name="Rectangle 13"/>
          <p:cNvSpPr>
            <a:spLocks noChangeArrowheads="1"/>
          </p:cNvSpPr>
          <p:nvPr/>
        </p:nvSpPr>
        <p:spPr bwMode="ltGray">
          <a:xfrm>
            <a:off x="1319213" y="2830513"/>
            <a:ext cx="2662237" cy="1001712"/>
          </a:xfrm>
          <a:prstGeom prst="rect">
            <a:avLst/>
          </a:prstGeom>
          <a:noFill/>
          <a:ln w="25400">
            <a:solidFill>
              <a:srgbClr val="FF5050"/>
            </a:solidFill>
            <a:miter lim="800000"/>
            <a:headEnd/>
            <a:tailEnd/>
          </a:ln>
          <a:effectLst/>
        </p:spPr>
        <p:txBody>
          <a:bodyPr wrap="none" anchor="ctr"/>
          <a:lstStyle/>
          <a:p>
            <a:endParaRPr lang="en-US"/>
          </a:p>
        </p:txBody>
      </p:sp>
      <p:sp>
        <p:nvSpPr>
          <p:cNvPr id="457742" name="Rectangle 14"/>
          <p:cNvSpPr>
            <a:spLocks noChangeArrowheads="1"/>
          </p:cNvSpPr>
          <p:nvPr/>
        </p:nvSpPr>
        <p:spPr bwMode="ltGray">
          <a:xfrm>
            <a:off x="1319213" y="3873500"/>
            <a:ext cx="2662237" cy="587375"/>
          </a:xfrm>
          <a:prstGeom prst="rect">
            <a:avLst/>
          </a:prstGeom>
          <a:noFill/>
          <a:ln w="25400">
            <a:solidFill>
              <a:srgbClr val="FF5050"/>
            </a:solidFill>
            <a:miter lim="800000"/>
            <a:headEnd/>
            <a:tailEnd/>
          </a:ln>
          <a:effectLst/>
        </p:spPr>
        <p:txBody>
          <a:bodyPr wrap="none" anchor="ctr"/>
          <a:lstStyle/>
          <a:p>
            <a:endParaRPr lang="en-US"/>
          </a:p>
        </p:txBody>
      </p:sp>
      <p:sp>
        <p:nvSpPr>
          <p:cNvPr id="457743" name="Rectangle 15"/>
          <p:cNvSpPr>
            <a:spLocks noChangeArrowheads="1"/>
          </p:cNvSpPr>
          <p:nvPr/>
        </p:nvSpPr>
        <p:spPr bwMode="ltGray">
          <a:xfrm>
            <a:off x="1319213" y="4503738"/>
            <a:ext cx="2662237" cy="598487"/>
          </a:xfrm>
          <a:prstGeom prst="rect">
            <a:avLst/>
          </a:prstGeom>
          <a:noFill/>
          <a:ln w="25400">
            <a:solidFill>
              <a:srgbClr val="FF5050"/>
            </a:solidFill>
            <a:miter lim="800000"/>
            <a:headEnd/>
            <a:tailEnd/>
          </a:ln>
          <a:effectLst/>
        </p:spPr>
        <p:txBody>
          <a:bodyPr wrap="none" anchor="ctr"/>
          <a:lstStyle/>
          <a:p>
            <a:endParaRPr lang="en-US"/>
          </a:p>
        </p:txBody>
      </p:sp>
      <p:sp>
        <p:nvSpPr>
          <p:cNvPr id="457744" name="Rectangle 16"/>
          <p:cNvSpPr>
            <a:spLocks noChangeArrowheads="1"/>
          </p:cNvSpPr>
          <p:nvPr/>
        </p:nvSpPr>
        <p:spPr bwMode="ltGray">
          <a:xfrm>
            <a:off x="1319213" y="5154613"/>
            <a:ext cx="2662237" cy="325437"/>
          </a:xfrm>
          <a:prstGeom prst="rect">
            <a:avLst/>
          </a:prstGeom>
          <a:noFill/>
          <a:ln w="25400">
            <a:solidFill>
              <a:srgbClr val="FF5050"/>
            </a:solidFill>
            <a:miter lim="800000"/>
            <a:headEnd/>
            <a:tailEnd/>
          </a:ln>
          <a:effectLst/>
        </p:spPr>
        <p:txBody>
          <a:bodyPr wrap="none" anchor="ctr"/>
          <a:lstStyle/>
          <a:p>
            <a:endParaRPr lang="en-US"/>
          </a:p>
        </p:txBody>
      </p:sp>
      <p:sp>
        <p:nvSpPr>
          <p:cNvPr id="457745" name="Rectangle 17"/>
          <p:cNvSpPr>
            <a:spLocks noChangeArrowheads="1"/>
          </p:cNvSpPr>
          <p:nvPr/>
        </p:nvSpPr>
        <p:spPr bwMode="auto">
          <a:xfrm>
            <a:off x="3997325" y="2444750"/>
            <a:ext cx="520700" cy="31115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9500</a:t>
            </a:r>
          </a:p>
        </p:txBody>
      </p:sp>
      <p:sp>
        <p:nvSpPr>
          <p:cNvPr id="457746" name="Rectangle 18"/>
          <p:cNvSpPr>
            <a:spLocks noChangeArrowheads="1"/>
          </p:cNvSpPr>
          <p:nvPr/>
        </p:nvSpPr>
        <p:spPr bwMode="auto">
          <a:xfrm>
            <a:off x="3997325" y="3167063"/>
            <a:ext cx="520700" cy="31115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3500</a:t>
            </a:r>
          </a:p>
        </p:txBody>
      </p:sp>
      <p:sp>
        <p:nvSpPr>
          <p:cNvPr id="457747" name="Rectangle 19"/>
          <p:cNvSpPr>
            <a:spLocks noChangeArrowheads="1"/>
          </p:cNvSpPr>
          <p:nvPr/>
        </p:nvSpPr>
        <p:spPr bwMode="auto">
          <a:xfrm>
            <a:off x="3997325" y="3973513"/>
            <a:ext cx="520700" cy="31115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6400</a:t>
            </a:r>
          </a:p>
        </p:txBody>
      </p:sp>
      <p:sp>
        <p:nvSpPr>
          <p:cNvPr id="457748" name="Rectangle 20"/>
          <p:cNvSpPr>
            <a:spLocks noChangeArrowheads="1"/>
          </p:cNvSpPr>
          <p:nvPr/>
        </p:nvSpPr>
        <p:spPr bwMode="auto">
          <a:xfrm>
            <a:off x="3997325" y="4662488"/>
            <a:ext cx="604838" cy="31115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10033</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5ECEBDC2-AB64-438A-BA94-601B4817E642}" type="slidenum">
              <a:rPr lang="en-US"/>
              <a:pPr/>
              <a:t>10</a:t>
            </a:fld>
            <a:r>
              <a:rPr lang="en-US"/>
              <a:t> of 1</a:t>
            </a:r>
          </a:p>
        </p:txBody>
      </p:sp>
      <p:sp>
        <p:nvSpPr>
          <p:cNvPr id="476162" name="Rectangle 2"/>
          <p:cNvSpPr>
            <a:spLocks noChangeArrowheads="1"/>
          </p:cNvSpPr>
          <p:nvPr/>
        </p:nvSpPr>
        <p:spPr bwMode="blackWhite">
          <a:xfrm>
            <a:off x="968375" y="39576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76163" name="Rectangle 3"/>
          <p:cNvSpPr>
            <a:spLocks noChangeArrowheads="1"/>
          </p:cNvSpPr>
          <p:nvPr/>
        </p:nvSpPr>
        <p:spPr bwMode="blackWhite">
          <a:xfrm>
            <a:off x="955675" y="3944938"/>
            <a:ext cx="7239000" cy="17653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group_function</a:t>
            </a: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a:p>
            <a:pPr eaLnBrk="0" hangingPunct="0">
              <a:tabLst>
                <a:tab pos="682625" algn="l"/>
                <a:tab pos="1833563" algn="l"/>
              </a:tabLst>
            </a:pPr>
            <a:r>
              <a:rPr lang="en-US" b="1">
                <a:solidFill>
                  <a:srgbClr val="000000"/>
                </a:solidFill>
                <a:latin typeface="Courier New" pitchFamily="49" charset="0"/>
              </a:rPr>
              <a:t>[GROUP BY	</a:t>
            </a:r>
            <a:r>
              <a:rPr lang="en-US" b="1" i="1">
                <a:solidFill>
                  <a:srgbClr val="000000"/>
                </a:solidFill>
                <a:latin typeface="Courier New" pitchFamily="49" charset="0"/>
              </a:rPr>
              <a:t>group_by_expression</a:t>
            </a:r>
            <a:r>
              <a:rPr lang="en-US" b="1">
                <a:solidFill>
                  <a:srgbClr val="000000"/>
                </a:solidFill>
                <a:latin typeface="Courier New" pitchFamily="49" charset="0"/>
              </a:rPr>
              <a:t>]</a:t>
            </a:r>
            <a:endParaRPr lang="en-US" b="1" i="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[HAVING	</a:t>
            </a:r>
            <a:r>
              <a:rPr lang="en-US" b="1" i="1">
                <a:solidFill>
                  <a:srgbClr val="000000"/>
                </a:solidFill>
                <a:latin typeface="Courier New" pitchFamily="49" charset="0"/>
              </a:rPr>
              <a:t>group_condition</a:t>
            </a:r>
            <a:r>
              <a:rPr lang="en-US" b="1">
                <a:solidFill>
                  <a:srgbClr val="000000"/>
                </a:solidFill>
                <a:latin typeface="Courier New" pitchFamily="49" charset="0"/>
              </a:rPr>
              <a:t>]</a:t>
            </a:r>
          </a:p>
          <a:p>
            <a:pPr eaLnBrk="0" hangingPunct="0">
              <a:tabLst>
                <a:tab pos="682625" algn="l"/>
                <a:tab pos="1833563" algn="l"/>
              </a:tabLst>
            </a:pPr>
            <a:r>
              <a:rPr lang="en-US" b="1">
                <a:solidFill>
                  <a:srgbClr val="000000"/>
                </a:solidFill>
                <a:latin typeface="Courier New" pitchFamily="49" charset="0"/>
              </a:rPr>
              <a:t>[ORDER BY	</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
        <p:nvSpPr>
          <p:cNvPr id="476164" name="Rectangle 4"/>
          <p:cNvSpPr>
            <a:spLocks noGrp="1" noChangeArrowheads="1"/>
          </p:cNvSpPr>
          <p:nvPr>
            <p:ph type="title"/>
          </p:nvPr>
        </p:nvSpPr>
        <p:spPr>
          <a:noFill/>
          <a:ln/>
        </p:spPr>
        <p:txBody>
          <a:bodyPr wrap="square" lIns="92075" tIns="46038" rIns="92075" bIns="46038" anchor="t"/>
          <a:lstStyle/>
          <a:p>
            <a:r>
              <a:rPr lang="en-US"/>
              <a:t>Excluding Group Results: The </a:t>
            </a:r>
            <a:r>
              <a:rPr lang="en-US">
                <a:latin typeface="Courier New" pitchFamily="49" charset="0"/>
              </a:rPr>
              <a:t>HAVING</a:t>
            </a:r>
            <a:r>
              <a:rPr lang="en-US"/>
              <a:t> Clause</a:t>
            </a:r>
          </a:p>
        </p:txBody>
      </p:sp>
      <p:sp>
        <p:nvSpPr>
          <p:cNvPr id="476165" name="Rectangle 5"/>
          <p:cNvSpPr>
            <a:spLocks noGrp="1" noChangeArrowheads="1"/>
          </p:cNvSpPr>
          <p:nvPr>
            <p:ph type="body" idx="1"/>
          </p:nvPr>
        </p:nvSpPr>
        <p:spPr>
          <a:xfrm>
            <a:off x="1752600" y="1371600"/>
            <a:ext cx="6400800" cy="2501900"/>
          </a:xfrm>
          <a:noFill/>
          <a:ln/>
        </p:spPr>
        <p:txBody>
          <a:bodyPr lIns="92075" tIns="46038" rIns="92075" bIns="46038">
            <a:spAutoFit/>
          </a:bodyPr>
          <a:lstStyle/>
          <a:p>
            <a:pPr>
              <a:buFont typeface="Wingdings" pitchFamily="2" charset="2"/>
              <a:buNone/>
            </a:pPr>
            <a:r>
              <a:rPr lang="en-US"/>
              <a:t>Use the </a:t>
            </a:r>
            <a:r>
              <a:rPr lang="en-US">
                <a:latin typeface="Courier New" pitchFamily="49" charset="0"/>
              </a:rPr>
              <a:t>HAVING</a:t>
            </a:r>
            <a:r>
              <a:rPr lang="en-US"/>
              <a:t> clause to restrict groups:</a:t>
            </a:r>
          </a:p>
          <a:p>
            <a:pPr>
              <a:buFont typeface="Wingdings" pitchFamily="2" charset="2"/>
              <a:buNone/>
            </a:pPr>
            <a:r>
              <a:rPr lang="en-US"/>
              <a:t>1.	Rows are grouped.</a:t>
            </a:r>
          </a:p>
          <a:p>
            <a:pPr>
              <a:buFont typeface="Wingdings" pitchFamily="2" charset="2"/>
              <a:buNone/>
            </a:pPr>
            <a:r>
              <a:rPr lang="en-US"/>
              <a:t>2.	The group function is applied.</a:t>
            </a:r>
          </a:p>
          <a:p>
            <a:pPr>
              <a:buFont typeface="Wingdings" pitchFamily="2" charset="2"/>
              <a:buNone/>
            </a:pPr>
            <a:r>
              <a:rPr lang="en-US"/>
              <a:t>3.	Groups matching the </a:t>
            </a:r>
            <a:r>
              <a:rPr lang="en-US">
                <a:latin typeface="Courier New" pitchFamily="49" charset="0"/>
              </a:rPr>
              <a:t>HAVING</a:t>
            </a:r>
            <a:r>
              <a:rPr lang="en-US"/>
              <a:t> clause are displayed.</a:t>
            </a:r>
          </a:p>
        </p:txBody>
      </p:sp>
      <p:sp>
        <p:nvSpPr>
          <p:cNvPr id="476166" name="Rectangle 6"/>
          <p:cNvSpPr>
            <a:spLocks noChangeArrowheads="1"/>
          </p:cNvSpPr>
          <p:nvPr/>
        </p:nvSpPr>
        <p:spPr bwMode="ltGray">
          <a:xfrm>
            <a:off x="1046163" y="5114925"/>
            <a:ext cx="4138612" cy="2667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6DA83271-BEB2-4035-BBC9-3F1D097CE97D}" type="slidenum">
              <a:rPr lang="en-US"/>
              <a:pPr/>
              <a:t>11</a:t>
            </a:fld>
            <a:r>
              <a:rPr lang="en-US"/>
              <a:t> of 1</a:t>
            </a:r>
          </a:p>
        </p:txBody>
      </p:sp>
      <p:sp>
        <p:nvSpPr>
          <p:cNvPr id="478210" name="Rectangle 2"/>
          <p:cNvSpPr>
            <a:spLocks noChangeArrowheads="1"/>
          </p:cNvSpPr>
          <p:nvPr/>
        </p:nvSpPr>
        <p:spPr bwMode="blackWhite">
          <a:xfrm>
            <a:off x="919163" y="1928813"/>
            <a:ext cx="7386637" cy="31003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78211"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HAVING</a:t>
            </a:r>
            <a:r>
              <a:rPr lang="en-US"/>
              <a:t> Clause</a:t>
            </a:r>
          </a:p>
        </p:txBody>
      </p:sp>
      <p:sp>
        <p:nvSpPr>
          <p:cNvPr id="478212" name="Rectangle 4"/>
          <p:cNvSpPr>
            <a:spLocks noChangeArrowheads="1"/>
          </p:cNvSpPr>
          <p:nvPr/>
        </p:nvSpPr>
        <p:spPr bwMode="blackWhite">
          <a:xfrm>
            <a:off x="936625" y="1916113"/>
            <a:ext cx="4986338" cy="1216025"/>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SELECT   DEPTNO, MAX(SAL)</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GROUP BY DEPTNO</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HAVING   MAX(SAL)&gt;10000 ;</a:t>
            </a:r>
          </a:p>
        </p:txBody>
      </p:sp>
      <p:sp>
        <p:nvSpPr>
          <p:cNvPr id="478213" name="Rectangle 5"/>
          <p:cNvSpPr>
            <a:spLocks noChangeArrowheads="1"/>
          </p:cNvSpPr>
          <p:nvPr/>
        </p:nvSpPr>
        <p:spPr bwMode="ltGray">
          <a:xfrm>
            <a:off x="990600" y="4038600"/>
            <a:ext cx="3727450" cy="5334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t>ORACLE</a:t>
            </a:r>
          </a:p>
        </p:txBody>
      </p:sp>
      <p:sp>
        <p:nvSpPr>
          <p:cNvPr id="7" name="Slide Number Placeholder 3"/>
          <p:cNvSpPr>
            <a:spLocks noGrp="1"/>
          </p:cNvSpPr>
          <p:nvPr>
            <p:ph type="sldNum" sz="quarter" idx="11"/>
          </p:nvPr>
        </p:nvSpPr>
        <p:spPr/>
        <p:txBody>
          <a:bodyPr/>
          <a:lstStyle/>
          <a:p>
            <a:fld id="{44582567-10DC-4EFD-BFAB-19BAF8FA0160}" type="slidenum">
              <a:rPr lang="en-US"/>
              <a:pPr/>
              <a:t>12</a:t>
            </a:fld>
            <a:r>
              <a:rPr lang="en-US"/>
              <a:t> of 1</a:t>
            </a:r>
          </a:p>
        </p:txBody>
      </p:sp>
      <p:sp>
        <p:nvSpPr>
          <p:cNvPr id="480258" name="Rectangle 2"/>
          <p:cNvSpPr>
            <a:spLocks noChangeArrowheads="1"/>
          </p:cNvSpPr>
          <p:nvPr/>
        </p:nvSpPr>
        <p:spPr bwMode="blackWhite">
          <a:xfrm>
            <a:off x="919163" y="1916113"/>
            <a:ext cx="7462837" cy="36464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80259" name="Rectangle 3"/>
          <p:cNvSpPr>
            <a:spLocks noChangeArrowheads="1"/>
          </p:cNvSpPr>
          <p:nvPr/>
        </p:nvSpPr>
        <p:spPr bwMode="blackWhite">
          <a:xfrm>
            <a:off x="1004888" y="1981200"/>
            <a:ext cx="7453312" cy="35052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JOB, SUM(SAL) PAYROLL</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WHERE    JOB NOT LIKE '%GE%'</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GROUP BY JOB</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HAVING   SUM(SAL) &gt; 13000</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ORDER BY SUM(SAL);</a:t>
            </a:r>
          </a:p>
        </p:txBody>
      </p:sp>
      <p:sp>
        <p:nvSpPr>
          <p:cNvPr id="480260"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HAVING</a:t>
            </a:r>
            <a:r>
              <a:rPr lang="en-US"/>
              <a:t> Clause</a:t>
            </a:r>
          </a:p>
        </p:txBody>
      </p:sp>
      <p:sp>
        <p:nvSpPr>
          <p:cNvPr id="480261" name="Rectangle 5"/>
          <p:cNvSpPr>
            <a:spLocks noChangeArrowheads="1"/>
          </p:cNvSpPr>
          <p:nvPr/>
        </p:nvSpPr>
        <p:spPr bwMode="ltGray">
          <a:xfrm>
            <a:off x="1009650" y="4267200"/>
            <a:ext cx="4400550" cy="5334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1150C3DE-3504-4265-9897-60C346995D8D}" type="slidenum">
              <a:rPr lang="en-US"/>
              <a:pPr/>
              <a:t>13</a:t>
            </a:fld>
            <a:r>
              <a:rPr lang="en-US"/>
              <a:t> of 1</a:t>
            </a:r>
          </a:p>
        </p:txBody>
      </p:sp>
      <p:sp>
        <p:nvSpPr>
          <p:cNvPr id="482306" name="Rectangle 2"/>
          <p:cNvSpPr>
            <a:spLocks noChangeArrowheads="1"/>
          </p:cNvSpPr>
          <p:nvPr/>
        </p:nvSpPr>
        <p:spPr bwMode="blackWhite">
          <a:xfrm>
            <a:off x="936625" y="2374900"/>
            <a:ext cx="7369175" cy="2120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82307" name="Rectangle 3"/>
          <p:cNvSpPr>
            <a:spLocks noGrp="1" noChangeArrowheads="1"/>
          </p:cNvSpPr>
          <p:nvPr>
            <p:ph type="title"/>
          </p:nvPr>
        </p:nvSpPr>
        <p:spPr>
          <a:noFill/>
          <a:ln/>
        </p:spPr>
        <p:txBody>
          <a:bodyPr wrap="square" lIns="92075" tIns="46038" rIns="92075" bIns="46038" anchor="t"/>
          <a:lstStyle/>
          <a:p>
            <a:r>
              <a:rPr lang="en-US"/>
              <a:t>Nesting Group Functions</a:t>
            </a:r>
          </a:p>
        </p:txBody>
      </p:sp>
      <p:sp>
        <p:nvSpPr>
          <p:cNvPr id="482308" name="Rectangle 4"/>
          <p:cNvSpPr>
            <a:spLocks noGrp="1" noChangeArrowheads="1"/>
          </p:cNvSpPr>
          <p:nvPr>
            <p:ph type="body" idx="1"/>
          </p:nvPr>
        </p:nvSpPr>
        <p:spPr>
          <a:xfrm>
            <a:off x="838200" y="1600200"/>
            <a:ext cx="8229600" cy="457200"/>
          </a:xfrm>
          <a:noFill/>
          <a:ln/>
        </p:spPr>
        <p:txBody>
          <a:bodyPr lIns="92075" tIns="46038" rIns="92075" bIns="46038">
            <a:spAutoFit/>
          </a:bodyPr>
          <a:lstStyle/>
          <a:p>
            <a:pPr>
              <a:buFont typeface="Wingdings" pitchFamily="2" charset="2"/>
              <a:buNone/>
            </a:pPr>
            <a:r>
              <a:rPr lang="en-US"/>
              <a:t>Display the maximum average salary. </a:t>
            </a:r>
          </a:p>
        </p:txBody>
      </p:sp>
      <p:sp>
        <p:nvSpPr>
          <p:cNvPr id="482309" name="Rectangle 5"/>
          <p:cNvSpPr>
            <a:spLocks noChangeArrowheads="1"/>
          </p:cNvSpPr>
          <p:nvPr/>
        </p:nvSpPr>
        <p:spPr bwMode="blackWhite">
          <a:xfrm>
            <a:off x="962025" y="2355850"/>
            <a:ext cx="4459288" cy="10033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SELECT   MAX(AVG(SAL))</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GROUP BY DEPTNO;</a:t>
            </a:r>
          </a:p>
        </p:txBody>
      </p:sp>
      <p:sp>
        <p:nvSpPr>
          <p:cNvPr id="482310" name="Rectangle 6"/>
          <p:cNvSpPr>
            <a:spLocks noChangeArrowheads="1"/>
          </p:cNvSpPr>
          <p:nvPr/>
        </p:nvSpPr>
        <p:spPr bwMode="ltGray">
          <a:xfrm>
            <a:off x="2181225" y="2705100"/>
            <a:ext cx="2273300" cy="2667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262A8D93-DB71-45B5-86DF-4BDE2FEE7A83}" type="slidenum">
              <a:rPr lang="en-US"/>
              <a:pPr/>
              <a:t>14</a:t>
            </a:fld>
            <a:r>
              <a:rPr lang="en-US"/>
              <a:t> of 1</a:t>
            </a:r>
          </a:p>
        </p:txBody>
      </p:sp>
      <p:sp>
        <p:nvSpPr>
          <p:cNvPr id="5222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22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2244"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224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2246" name="Rectangle 6"/>
          <p:cNvSpPr>
            <a:spLocks noGrp="1" noChangeArrowheads="1"/>
          </p:cNvSpPr>
          <p:nvPr>
            <p:ph type="title"/>
          </p:nvPr>
        </p:nvSpPr>
        <p:spPr>
          <a:noFill/>
          <a:ln/>
        </p:spPr>
        <p:txBody>
          <a:bodyPr wrap="square" lIns="92075" tIns="46038" rIns="92075" bIns="46038" anchor="t"/>
          <a:lstStyle/>
          <a:p>
            <a:r>
              <a:rPr lang="en-US">
                <a:latin typeface="Courier New" pitchFamily="49" charset="0"/>
              </a:rPr>
              <a:t>GROUP BY</a:t>
            </a:r>
            <a:r>
              <a:rPr lang="en-US"/>
              <a:t> with </a:t>
            </a:r>
            <a:r>
              <a:rPr lang="en-US">
                <a:latin typeface="Courier New" pitchFamily="49" charset="0"/>
              </a:rPr>
              <a:t>ROLLUP</a:t>
            </a:r>
            <a:r>
              <a:rPr lang="en-US"/>
              <a:t> and</a:t>
            </a:r>
            <a:br>
              <a:rPr lang="en-US"/>
            </a:br>
            <a:r>
              <a:rPr lang="en-US">
                <a:latin typeface="Courier New" pitchFamily="49" charset="0"/>
              </a:rPr>
              <a:t>CUBE</a:t>
            </a:r>
            <a:r>
              <a:rPr lang="en-US"/>
              <a:t> Operators</a:t>
            </a:r>
          </a:p>
        </p:txBody>
      </p:sp>
      <p:sp>
        <p:nvSpPr>
          <p:cNvPr id="522247" name="Rectangle 7"/>
          <p:cNvSpPr>
            <a:spLocks noGrp="1" noChangeArrowheads="1"/>
          </p:cNvSpPr>
          <p:nvPr>
            <p:ph type="body" idx="1"/>
          </p:nvPr>
        </p:nvSpPr>
        <p:spPr>
          <a:xfrm>
            <a:off x="381000" y="2524125"/>
            <a:ext cx="8534400" cy="2428875"/>
          </a:xfrm>
          <a:noFill/>
          <a:ln/>
        </p:spPr>
        <p:txBody>
          <a:bodyPr lIns="92075" tIns="46038" rIns="92075" bIns="46038">
            <a:spAutoFit/>
          </a:bodyPr>
          <a:lstStyle/>
          <a:p>
            <a:r>
              <a:rPr lang="en-US"/>
              <a:t>Use </a:t>
            </a:r>
            <a:r>
              <a:rPr lang="en-US">
                <a:latin typeface="Courier New" pitchFamily="49" charset="0"/>
              </a:rPr>
              <a:t>ROLLUP</a:t>
            </a:r>
            <a:r>
              <a:rPr lang="en-US"/>
              <a:t> or </a:t>
            </a:r>
            <a:r>
              <a:rPr lang="en-US">
                <a:latin typeface="Courier New" pitchFamily="49" charset="0"/>
              </a:rPr>
              <a:t>CUBE</a:t>
            </a:r>
            <a:r>
              <a:rPr lang="en-US"/>
              <a:t> with </a:t>
            </a:r>
            <a:r>
              <a:rPr lang="en-US">
                <a:latin typeface="Courier New" pitchFamily="49" charset="0"/>
              </a:rPr>
              <a:t>GROUP BY</a:t>
            </a:r>
            <a:r>
              <a:rPr lang="en-US"/>
              <a:t> to produce superaggregate rows by cross-referencing columns.</a:t>
            </a:r>
          </a:p>
          <a:p>
            <a:r>
              <a:rPr lang="en-US">
                <a:latin typeface="Courier New" pitchFamily="49" charset="0"/>
              </a:rPr>
              <a:t>ROLLUP</a:t>
            </a:r>
            <a:r>
              <a:rPr lang="en-US"/>
              <a:t> grouping produces a results set containing the regular grouped rows and the subtotal values.</a:t>
            </a:r>
          </a:p>
          <a:p>
            <a:r>
              <a:rPr lang="en-US">
                <a:latin typeface="Courier New" pitchFamily="49" charset="0"/>
              </a:rPr>
              <a:t>CUBE</a:t>
            </a:r>
            <a:r>
              <a:rPr lang="en-US"/>
              <a:t> grouping produces a results set containing the rows from </a:t>
            </a:r>
            <a:r>
              <a:rPr lang="en-US">
                <a:latin typeface="Courier New" pitchFamily="49" charset="0"/>
              </a:rPr>
              <a:t>ROLLUP</a:t>
            </a:r>
            <a:r>
              <a:rPr lang="en-US"/>
              <a:t> and cross-tabulation rows.</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5176F99C-7824-4047-9A0C-F0E4FDEC8BCC}" type="slidenum">
              <a:rPr lang="en-US"/>
              <a:pPr/>
              <a:t>15</a:t>
            </a:fld>
            <a:r>
              <a:rPr lang="en-US"/>
              <a:t> of 1</a:t>
            </a:r>
          </a:p>
        </p:txBody>
      </p:sp>
      <p:sp>
        <p:nvSpPr>
          <p:cNvPr id="5242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42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4292"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4293"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4294" name="Rectangle 6"/>
          <p:cNvSpPr>
            <a:spLocks noGrp="1" noChangeArrowheads="1"/>
          </p:cNvSpPr>
          <p:nvPr>
            <p:ph type="title"/>
          </p:nvPr>
        </p:nvSpPr>
        <p:spPr>
          <a:noFill/>
          <a:ln/>
        </p:spPr>
        <p:txBody>
          <a:bodyPr wrap="square" lIns="92075" tIns="46038" rIns="92075" bIns="46038" anchor="t"/>
          <a:lstStyle/>
          <a:p>
            <a:r>
              <a:rPr lang="en-US">
                <a:latin typeface="Courier New" pitchFamily="49" charset="0"/>
              </a:rPr>
              <a:t>ROLLUP</a:t>
            </a:r>
            <a:r>
              <a:rPr lang="en-US"/>
              <a:t> Operator</a:t>
            </a:r>
          </a:p>
        </p:txBody>
      </p:sp>
      <p:sp>
        <p:nvSpPr>
          <p:cNvPr id="524295" name="Rectangle 7"/>
          <p:cNvSpPr>
            <a:spLocks noGrp="1" noChangeArrowheads="1"/>
          </p:cNvSpPr>
          <p:nvPr>
            <p:ph type="body" idx="1"/>
          </p:nvPr>
        </p:nvSpPr>
        <p:spPr>
          <a:xfrm>
            <a:off x="533400" y="4225925"/>
            <a:ext cx="8153400" cy="1260475"/>
          </a:xfrm>
          <a:noFill/>
          <a:ln/>
        </p:spPr>
        <p:txBody>
          <a:bodyPr lIns="92075" tIns="46038" rIns="92075" bIns="46038">
            <a:spAutoFit/>
          </a:bodyPr>
          <a:lstStyle/>
          <a:p>
            <a:r>
              <a:rPr lang="en-US">
                <a:latin typeface="Courier New" pitchFamily="49" charset="0"/>
              </a:rPr>
              <a:t>ROLLUP</a:t>
            </a:r>
            <a:r>
              <a:rPr lang="en-US"/>
              <a:t> is an extension to the </a:t>
            </a:r>
            <a:r>
              <a:rPr lang="en-US">
                <a:latin typeface="Courier New" pitchFamily="49" charset="0"/>
              </a:rPr>
              <a:t>GROUP BY</a:t>
            </a:r>
            <a:r>
              <a:rPr lang="en-US"/>
              <a:t> clause.</a:t>
            </a:r>
          </a:p>
          <a:p>
            <a:r>
              <a:rPr lang="en-US"/>
              <a:t>Use the </a:t>
            </a:r>
            <a:r>
              <a:rPr lang="en-US">
                <a:latin typeface="Courier New" pitchFamily="49" charset="0"/>
              </a:rPr>
              <a:t>ROLLUP</a:t>
            </a:r>
            <a:r>
              <a:rPr lang="en-US"/>
              <a:t> operation to produce cumulative aggregates, such as subtotals. </a:t>
            </a:r>
          </a:p>
        </p:txBody>
      </p:sp>
      <p:sp>
        <p:nvSpPr>
          <p:cNvPr id="524296" name="Rectangle 8"/>
          <p:cNvSpPr>
            <a:spLocks noChangeArrowheads="1"/>
          </p:cNvSpPr>
          <p:nvPr/>
        </p:nvSpPr>
        <p:spPr bwMode="auto">
          <a:xfrm>
            <a:off x="955675" y="1844675"/>
            <a:ext cx="7140575" cy="1693863"/>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524297" name="Rectangle 9"/>
          <p:cNvSpPr>
            <a:spLocks noChangeArrowheads="1"/>
          </p:cNvSpPr>
          <p:nvPr/>
        </p:nvSpPr>
        <p:spPr bwMode="auto">
          <a:xfrm>
            <a:off x="914400" y="1905000"/>
            <a:ext cx="7194550" cy="1490663"/>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chemeClr val="accent2"/>
                </a:solidFill>
                <a:latin typeface="Courier New" pitchFamily="49" charset="0"/>
              </a:rPr>
              <a:t>SELECT	[</a:t>
            </a:r>
            <a:r>
              <a:rPr lang="en-US" b="1" i="1">
                <a:solidFill>
                  <a:schemeClr val="accent2"/>
                </a:solidFill>
                <a:latin typeface="Courier New" pitchFamily="49" charset="0"/>
              </a:rPr>
              <a:t>column</a:t>
            </a:r>
            <a:r>
              <a:rPr lang="en-US" b="1">
                <a:solidFill>
                  <a:schemeClr val="accent2"/>
                </a:solidFill>
                <a:latin typeface="Courier New" pitchFamily="49" charset="0"/>
              </a:rPr>
              <a:t>,] </a:t>
            </a:r>
            <a:r>
              <a:rPr lang="en-US" b="1" i="1">
                <a:solidFill>
                  <a:schemeClr val="accent2"/>
                </a:solidFill>
                <a:latin typeface="Courier New" pitchFamily="49" charset="0"/>
              </a:rPr>
              <a:t>group_function(column). . .</a:t>
            </a: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a:t>
            </a:r>
            <a:r>
              <a:rPr lang="en-US" b="1" i="1">
                <a:solidFill>
                  <a:schemeClr val="accent2"/>
                </a:solidFill>
                <a:latin typeface="Courier New" pitchFamily="49" charset="0"/>
              </a:rPr>
              <a:t>table</a:t>
            </a: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[WHERE	</a:t>
            </a:r>
            <a:r>
              <a:rPr lang="en-US" b="1" i="1">
                <a:solidFill>
                  <a:schemeClr val="accent2"/>
                </a:solidFill>
                <a:latin typeface="Courier New" pitchFamily="49" charset="0"/>
              </a:rPr>
              <a:t>condition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[GROUP BY	[ROLLUP] </a:t>
            </a:r>
            <a:r>
              <a:rPr lang="en-US" b="1" i="1">
                <a:solidFill>
                  <a:schemeClr val="accent2"/>
                </a:solidFill>
                <a:latin typeface="Courier New" pitchFamily="49" charset="0"/>
              </a:rPr>
              <a:t>group_by_expression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[HAVING 	</a:t>
            </a:r>
            <a:r>
              <a:rPr lang="en-US" b="1" i="1">
                <a:solidFill>
                  <a:schemeClr val="accent2"/>
                </a:solidFill>
                <a:latin typeface="Courier New" pitchFamily="49" charset="0"/>
              </a:rPr>
              <a:t>having_expression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[ORDER BY	</a:t>
            </a:r>
            <a:r>
              <a:rPr lang="en-US" b="1" i="1">
                <a:solidFill>
                  <a:schemeClr val="accent2"/>
                </a:solidFill>
                <a:latin typeface="Courier New" pitchFamily="49" charset="0"/>
              </a:rPr>
              <a:t>column</a:t>
            </a:r>
            <a:r>
              <a:rPr lang="en-US" b="1">
                <a:solidFill>
                  <a:schemeClr val="accent2"/>
                </a:solidFill>
                <a:latin typeface="Courier New" pitchFamily="49" charset="0"/>
              </a:rPr>
              <a:t>];</a:t>
            </a:r>
          </a:p>
        </p:txBody>
      </p:sp>
      <p:sp>
        <p:nvSpPr>
          <p:cNvPr id="524298" name="Rectangle 10"/>
          <p:cNvSpPr>
            <a:spLocks noChangeArrowheads="1"/>
          </p:cNvSpPr>
          <p:nvPr/>
        </p:nvSpPr>
        <p:spPr bwMode="auto">
          <a:xfrm>
            <a:off x="2743200" y="2667000"/>
            <a:ext cx="1219200" cy="304800"/>
          </a:xfrm>
          <a:prstGeom prst="rect">
            <a:avLst/>
          </a:prstGeom>
          <a:noFill/>
          <a:ln w="25400">
            <a:solidFill>
              <a:srgbClr val="FC0128"/>
            </a:solidFill>
            <a:miter lim="800000"/>
            <a:headEnd/>
            <a:tailEnd/>
          </a:ln>
          <a:effectLst/>
        </p:spPr>
        <p:txBody>
          <a:bodyPr wrap="none" anchor="ctr"/>
          <a:lstStyle/>
          <a:p>
            <a:endParaRPr lang="en-US"/>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490D45D1-1B4D-4DD9-AF2C-C36BE549C246}" type="slidenum">
              <a:rPr lang="en-US"/>
              <a:pPr/>
              <a:t>16</a:t>
            </a:fld>
            <a:r>
              <a:rPr lang="en-US"/>
              <a:t> of 1</a:t>
            </a:r>
          </a:p>
        </p:txBody>
      </p:sp>
      <p:sp>
        <p:nvSpPr>
          <p:cNvPr id="526338"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ROLLUP</a:t>
            </a:r>
            <a:r>
              <a:rPr lang="en-US"/>
              <a:t> Operator Example</a:t>
            </a:r>
          </a:p>
        </p:txBody>
      </p:sp>
      <p:grpSp>
        <p:nvGrpSpPr>
          <p:cNvPr id="2" name="Group 3"/>
          <p:cNvGrpSpPr>
            <a:grpSpLocks/>
          </p:cNvGrpSpPr>
          <p:nvPr/>
        </p:nvGrpSpPr>
        <p:grpSpPr bwMode="auto">
          <a:xfrm>
            <a:off x="914400" y="1600200"/>
            <a:ext cx="7200900" cy="4394200"/>
            <a:chOff x="774" y="755"/>
            <a:chExt cx="3995" cy="936"/>
          </a:xfrm>
        </p:grpSpPr>
        <p:sp>
          <p:nvSpPr>
            <p:cNvPr id="526340" name="Rectangle 4"/>
            <p:cNvSpPr>
              <a:spLocks noChangeArrowheads="1"/>
            </p:cNvSpPr>
            <p:nvPr/>
          </p:nvSpPr>
          <p:spPr bwMode="auto">
            <a:xfrm>
              <a:off x="804" y="780"/>
              <a:ext cx="3959" cy="883"/>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682625" algn="l"/>
                  <a:tab pos="1833563" algn="l"/>
                </a:tabLst>
              </a:pPr>
              <a:r>
                <a:rPr lang="en-US" b="1">
                  <a:solidFill>
                    <a:schemeClr val="accent2"/>
                  </a:solidFill>
                  <a:latin typeface="Courier New" pitchFamily="49" charset="0"/>
                </a:rPr>
                <a:t>SELECT   DEPTNO, JOB, SUM(SAL)</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EMP </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WHERE    DEPTNO &lt; 40</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GROUP BY ROLLUP(DEPTNO,JOB);</a:t>
              </a:r>
            </a:p>
          </p:txBody>
        </p:sp>
        <p:sp>
          <p:nvSpPr>
            <p:cNvPr id="526341" name="Rectangle 5"/>
            <p:cNvSpPr>
              <a:spLocks noChangeArrowheads="1"/>
            </p:cNvSpPr>
            <p:nvPr/>
          </p:nvSpPr>
          <p:spPr bwMode="auto">
            <a:xfrm>
              <a:off x="774" y="755"/>
              <a:ext cx="3995" cy="936"/>
            </a:xfrm>
            <a:prstGeom prst="rect">
              <a:avLst/>
            </a:prstGeom>
            <a:noFill/>
            <a:ln w="9525">
              <a:noFill/>
              <a:miter lim="800000"/>
              <a:headEnd/>
              <a:tailEnd/>
            </a:ln>
            <a:effectLst/>
          </p:spPr>
          <p:txBody>
            <a:bodyPr wrap="none" anchor="ctr"/>
            <a:lstStyle/>
            <a:p>
              <a:endParaRPr lang="en-US"/>
            </a:p>
          </p:txBody>
        </p:sp>
      </p:grpSp>
      <p:sp>
        <p:nvSpPr>
          <p:cNvPr id="526342" name="Rectangle 6"/>
          <p:cNvSpPr>
            <a:spLocks noChangeArrowheads="1"/>
          </p:cNvSpPr>
          <p:nvPr/>
        </p:nvSpPr>
        <p:spPr bwMode="auto">
          <a:xfrm>
            <a:off x="990600" y="4419600"/>
            <a:ext cx="4152900" cy="381000"/>
          </a:xfrm>
          <a:prstGeom prst="rect">
            <a:avLst/>
          </a:prstGeom>
          <a:noFill/>
          <a:ln w="28575">
            <a:solidFill>
              <a:srgbClr val="FC0128"/>
            </a:solidFill>
            <a:miter lim="800000"/>
            <a:headEnd/>
            <a:tailEnd/>
          </a:ln>
          <a:effectLst/>
        </p:spPr>
        <p:txBody>
          <a:bodyPr wrap="none" anchor="ctr"/>
          <a:lstStyle/>
          <a:p>
            <a:endParaRPr lang="en-US"/>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E17A68BD-D6A8-41A4-A3E1-8045FC9935E7}" type="slidenum">
              <a:rPr lang="en-US"/>
              <a:pPr/>
              <a:t>17</a:t>
            </a:fld>
            <a:r>
              <a:rPr lang="en-US"/>
              <a:t> of 1</a:t>
            </a:r>
          </a:p>
        </p:txBody>
      </p:sp>
      <p:sp>
        <p:nvSpPr>
          <p:cNvPr id="5283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83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8388"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8389"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28390" name="Rectangle 6"/>
          <p:cNvSpPr>
            <a:spLocks noGrp="1" noChangeArrowheads="1"/>
          </p:cNvSpPr>
          <p:nvPr>
            <p:ph type="title"/>
          </p:nvPr>
        </p:nvSpPr>
        <p:spPr>
          <a:noFill/>
          <a:ln/>
        </p:spPr>
        <p:txBody>
          <a:bodyPr wrap="square" lIns="92075" tIns="46038" rIns="92075" bIns="46038" anchor="t"/>
          <a:lstStyle/>
          <a:p>
            <a:r>
              <a:rPr lang="en-US">
                <a:latin typeface="Courier New" pitchFamily="49" charset="0"/>
              </a:rPr>
              <a:t>CUBE</a:t>
            </a:r>
            <a:r>
              <a:rPr lang="en-US"/>
              <a:t> Operator</a:t>
            </a:r>
          </a:p>
        </p:txBody>
      </p:sp>
      <p:sp>
        <p:nvSpPr>
          <p:cNvPr id="528391" name="Rectangle 7"/>
          <p:cNvSpPr>
            <a:spLocks noGrp="1" noChangeArrowheads="1"/>
          </p:cNvSpPr>
          <p:nvPr>
            <p:ph type="body" idx="1"/>
          </p:nvPr>
        </p:nvSpPr>
        <p:spPr>
          <a:xfrm>
            <a:off x="381000" y="4378325"/>
            <a:ext cx="8382000" cy="1260475"/>
          </a:xfrm>
          <a:noFill/>
          <a:ln/>
        </p:spPr>
        <p:txBody>
          <a:bodyPr lIns="92075" tIns="46038" rIns="92075" bIns="46038">
            <a:spAutoFit/>
          </a:bodyPr>
          <a:lstStyle/>
          <a:p>
            <a:r>
              <a:rPr lang="en-US">
                <a:latin typeface="Courier New" pitchFamily="49" charset="0"/>
              </a:rPr>
              <a:t>CUBE</a:t>
            </a:r>
            <a:r>
              <a:rPr lang="en-US"/>
              <a:t> is an extension to the </a:t>
            </a:r>
            <a:r>
              <a:rPr lang="en-US">
                <a:latin typeface="Courier New" pitchFamily="49" charset="0"/>
              </a:rPr>
              <a:t>GROUP BY</a:t>
            </a:r>
            <a:r>
              <a:rPr lang="en-US"/>
              <a:t> clause.</a:t>
            </a:r>
          </a:p>
          <a:p>
            <a:r>
              <a:rPr lang="en-US"/>
              <a:t>You can use the </a:t>
            </a:r>
            <a:r>
              <a:rPr lang="en-US">
                <a:latin typeface="Courier New" pitchFamily="49" charset="0"/>
              </a:rPr>
              <a:t>CUBE</a:t>
            </a:r>
            <a:r>
              <a:rPr lang="en-US"/>
              <a:t> operator to produce cross-tabulation values with a single </a:t>
            </a:r>
            <a:r>
              <a:rPr lang="en-US">
                <a:latin typeface="Courier New" pitchFamily="49" charset="0"/>
              </a:rPr>
              <a:t>SELECT</a:t>
            </a:r>
            <a:r>
              <a:rPr lang="en-US"/>
              <a:t> statement. </a:t>
            </a:r>
          </a:p>
        </p:txBody>
      </p:sp>
      <p:sp>
        <p:nvSpPr>
          <p:cNvPr id="528392" name="Rectangle 8"/>
          <p:cNvSpPr>
            <a:spLocks noChangeArrowheads="1"/>
          </p:cNvSpPr>
          <p:nvPr/>
        </p:nvSpPr>
        <p:spPr bwMode="auto">
          <a:xfrm>
            <a:off x="896938" y="1801813"/>
            <a:ext cx="7140575" cy="1931987"/>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528393" name="Rectangle 9"/>
          <p:cNvSpPr>
            <a:spLocks noChangeArrowheads="1"/>
          </p:cNvSpPr>
          <p:nvPr/>
        </p:nvSpPr>
        <p:spPr bwMode="auto">
          <a:xfrm>
            <a:off x="914400" y="1981200"/>
            <a:ext cx="7004050" cy="1490663"/>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chemeClr val="accent2"/>
                </a:solidFill>
                <a:latin typeface="Courier New" pitchFamily="49" charset="0"/>
              </a:rPr>
              <a:t>SELECT	[</a:t>
            </a:r>
            <a:r>
              <a:rPr lang="en-US" b="1" i="1">
                <a:solidFill>
                  <a:schemeClr val="accent2"/>
                </a:solidFill>
                <a:latin typeface="Courier New" pitchFamily="49" charset="0"/>
              </a:rPr>
              <a:t>column</a:t>
            </a:r>
            <a:r>
              <a:rPr lang="en-US" b="1">
                <a:solidFill>
                  <a:schemeClr val="accent2"/>
                </a:solidFill>
                <a:latin typeface="Courier New" pitchFamily="49" charset="0"/>
              </a:rPr>
              <a:t>,] </a:t>
            </a:r>
            <a:r>
              <a:rPr lang="en-US" b="1" i="1">
                <a:solidFill>
                  <a:schemeClr val="accent2"/>
                </a:solidFill>
                <a:latin typeface="Courier New" pitchFamily="49" charset="0"/>
              </a:rPr>
              <a:t>group_function(column)...</a:t>
            </a: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a:t>
            </a:r>
            <a:r>
              <a:rPr lang="en-US" b="1" i="1">
                <a:solidFill>
                  <a:schemeClr val="accent2"/>
                </a:solidFill>
                <a:latin typeface="Courier New" pitchFamily="49" charset="0"/>
              </a:rPr>
              <a:t>table</a:t>
            </a: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[WHERE	</a:t>
            </a:r>
            <a:r>
              <a:rPr lang="en-US" b="1" i="1">
                <a:solidFill>
                  <a:schemeClr val="accent2"/>
                </a:solidFill>
                <a:latin typeface="Courier New" pitchFamily="49" charset="0"/>
              </a:rPr>
              <a:t>condition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[GROUP BY	[CUBE] </a:t>
            </a:r>
            <a:r>
              <a:rPr lang="en-US" b="1" i="1">
                <a:solidFill>
                  <a:schemeClr val="accent2"/>
                </a:solidFill>
                <a:latin typeface="Courier New" pitchFamily="49" charset="0"/>
              </a:rPr>
              <a:t>group_by_expression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[HAVING 	</a:t>
            </a:r>
            <a:r>
              <a:rPr lang="en-US" b="1" i="1">
                <a:solidFill>
                  <a:schemeClr val="accent2"/>
                </a:solidFill>
                <a:latin typeface="Courier New" pitchFamily="49" charset="0"/>
              </a:rPr>
              <a:t>having_expression</a:t>
            </a:r>
            <a:r>
              <a:rPr lang="en-US" b="1">
                <a:solidFill>
                  <a:schemeClr val="accent2"/>
                </a:solidFill>
                <a:latin typeface="Courier New" pitchFamily="49" charset="0"/>
              </a:rPr>
              <a:t>]</a:t>
            </a:r>
          </a:p>
          <a:p>
            <a:pPr eaLnBrk="0" hangingPunct="0">
              <a:tabLst>
                <a:tab pos="682625" algn="l"/>
                <a:tab pos="1833563" algn="l"/>
              </a:tabLst>
            </a:pPr>
            <a:r>
              <a:rPr lang="en-US" b="1">
                <a:solidFill>
                  <a:schemeClr val="accent2"/>
                </a:solidFill>
                <a:latin typeface="Courier New" pitchFamily="49" charset="0"/>
              </a:rPr>
              <a:t>[ORDER BY	</a:t>
            </a:r>
            <a:r>
              <a:rPr lang="en-US" b="1" i="1">
                <a:solidFill>
                  <a:schemeClr val="accent2"/>
                </a:solidFill>
                <a:latin typeface="Courier New" pitchFamily="49" charset="0"/>
              </a:rPr>
              <a:t>column</a:t>
            </a:r>
            <a:r>
              <a:rPr lang="en-US" b="1">
                <a:solidFill>
                  <a:schemeClr val="accent2"/>
                </a:solidFill>
                <a:latin typeface="Courier New" pitchFamily="49" charset="0"/>
              </a:rPr>
              <a:t>];</a:t>
            </a:r>
          </a:p>
        </p:txBody>
      </p:sp>
      <p:sp>
        <p:nvSpPr>
          <p:cNvPr id="528394" name="Rectangle 10"/>
          <p:cNvSpPr>
            <a:spLocks noChangeArrowheads="1"/>
          </p:cNvSpPr>
          <p:nvPr/>
        </p:nvSpPr>
        <p:spPr bwMode="auto">
          <a:xfrm>
            <a:off x="2819400" y="2743200"/>
            <a:ext cx="914400" cy="228600"/>
          </a:xfrm>
          <a:prstGeom prst="rect">
            <a:avLst/>
          </a:prstGeom>
          <a:noFill/>
          <a:ln w="25400">
            <a:solidFill>
              <a:srgbClr val="FC0128"/>
            </a:solidFill>
            <a:miter lim="800000"/>
            <a:headEnd/>
            <a:tailEnd/>
          </a:ln>
          <a:effectLst/>
        </p:spPr>
        <p:txBody>
          <a:bodyPr wrap="none" anchor="ctr"/>
          <a:lstStyle/>
          <a:p>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E56CCA46-EC20-4E63-8EAA-EED0A51C7DBE}" type="slidenum">
              <a:rPr lang="en-US"/>
              <a:pPr/>
              <a:t>18</a:t>
            </a:fld>
            <a:r>
              <a:rPr lang="en-US"/>
              <a:t> of 1</a:t>
            </a:r>
          </a:p>
        </p:txBody>
      </p:sp>
      <p:sp>
        <p:nvSpPr>
          <p:cNvPr id="5304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04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0436"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0437" name="Rectangle 5"/>
          <p:cNvSpPr>
            <a:spLocks noGrp="1" noChangeArrowheads="1"/>
          </p:cNvSpPr>
          <p:nvPr>
            <p:ph type="title"/>
          </p:nvPr>
        </p:nvSpPr>
        <p:spPr>
          <a:noFill/>
          <a:ln/>
        </p:spPr>
        <p:txBody>
          <a:bodyPr wrap="square" lIns="92075" tIns="46038" rIns="92075" bIns="46038" anchor="t"/>
          <a:lstStyle/>
          <a:p>
            <a:r>
              <a:rPr lang="en-US">
                <a:latin typeface="Courier New" pitchFamily="49" charset="0"/>
              </a:rPr>
              <a:t>CUBE</a:t>
            </a:r>
            <a:r>
              <a:rPr lang="en-US"/>
              <a:t> Operator: Example</a:t>
            </a:r>
          </a:p>
        </p:txBody>
      </p:sp>
      <p:grpSp>
        <p:nvGrpSpPr>
          <p:cNvPr id="2" name="Group 6"/>
          <p:cNvGrpSpPr>
            <a:grpSpLocks/>
          </p:cNvGrpSpPr>
          <p:nvPr/>
        </p:nvGrpSpPr>
        <p:grpSpPr bwMode="auto">
          <a:xfrm>
            <a:off x="866775" y="2209800"/>
            <a:ext cx="7362825" cy="3352800"/>
            <a:chOff x="594" y="672"/>
            <a:chExt cx="4131" cy="816"/>
          </a:xfrm>
        </p:grpSpPr>
        <p:sp>
          <p:nvSpPr>
            <p:cNvPr id="530439" name="Rectangle 7"/>
            <p:cNvSpPr>
              <a:spLocks noChangeArrowheads="1"/>
            </p:cNvSpPr>
            <p:nvPr/>
          </p:nvSpPr>
          <p:spPr bwMode="auto">
            <a:xfrm>
              <a:off x="625" y="697"/>
              <a:ext cx="4094" cy="76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530440" name="Rectangle 8"/>
            <p:cNvSpPr>
              <a:spLocks noChangeArrowheads="1"/>
            </p:cNvSpPr>
            <p:nvPr/>
          </p:nvSpPr>
          <p:spPr bwMode="auto">
            <a:xfrm>
              <a:off x="594" y="672"/>
              <a:ext cx="4131" cy="816"/>
            </a:xfrm>
            <a:prstGeom prst="rect">
              <a:avLst/>
            </a:prstGeom>
            <a:noFill/>
            <a:ln w="9525">
              <a:noFill/>
              <a:miter lim="800000"/>
              <a:headEnd/>
              <a:tailEnd/>
            </a:ln>
            <a:effectLst/>
          </p:spPr>
          <p:txBody>
            <a:bodyPr wrap="none" lIns="92075" tIns="46038" rIns="92075" bIns="46038" anchor="ctr"/>
            <a:lstStyle/>
            <a:p>
              <a:pPr eaLnBrk="0" hangingPunct="0">
                <a:spcBef>
                  <a:spcPct val="50000"/>
                </a:spcBef>
                <a:tabLst>
                  <a:tab pos="682625" algn="l"/>
                  <a:tab pos="1833563" algn="l"/>
                </a:tabLst>
              </a:pPr>
              <a:endParaRPr lang="en-US" sz="2400"/>
            </a:p>
          </p:txBody>
        </p:sp>
      </p:grpSp>
      <p:sp>
        <p:nvSpPr>
          <p:cNvPr id="530441" name="Rectangle 9"/>
          <p:cNvSpPr>
            <a:spLocks noChangeArrowheads="1"/>
          </p:cNvSpPr>
          <p:nvPr/>
        </p:nvSpPr>
        <p:spPr bwMode="auto">
          <a:xfrm>
            <a:off x="990600" y="1447800"/>
            <a:ext cx="6934200" cy="3387725"/>
          </a:xfrm>
          <a:prstGeom prst="rect">
            <a:avLst/>
          </a:prstGeom>
          <a:noFill/>
          <a:ln w="9525">
            <a:noFill/>
            <a:miter lim="800000"/>
            <a:headEnd/>
            <a:tailEnd/>
          </a:ln>
          <a:effectLst/>
        </p:spPr>
        <p:txBody>
          <a:bodyPr lIns="92075" tIns="46038" rIns="92075" bIns="46038">
            <a:spAutoFit/>
          </a:bodyPr>
          <a:lstStyle/>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SELECT   DEPTNO, JOB, SUM(SAL)</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EMP</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WHERE    DEPTNO &lt; 40</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GROUP BY CUBE (DEPTNO, JOB) ;</a:t>
            </a:r>
          </a:p>
        </p:txBody>
      </p:sp>
      <p:sp>
        <p:nvSpPr>
          <p:cNvPr id="530442" name="Rectangle 10"/>
          <p:cNvSpPr>
            <a:spLocks noChangeArrowheads="1"/>
          </p:cNvSpPr>
          <p:nvPr/>
        </p:nvSpPr>
        <p:spPr bwMode="auto">
          <a:xfrm>
            <a:off x="1095375" y="4419600"/>
            <a:ext cx="4000500" cy="457200"/>
          </a:xfrm>
          <a:prstGeom prst="rect">
            <a:avLst/>
          </a:prstGeom>
          <a:noFill/>
          <a:ln w="25400">
            <a:solidFill>
              <a:srgbClr val="FC0128"/>
            </a:solidFill>
            <a:miter lim="800000"/>
            <a:headEnd/>
            <a:tailEnd/>
          </a:ln>
          <a:effectLst/>
        </p:spPr>
        <p:txBody>
          <a:bodyPr wrap="none" anchor="ctr"/>
          <a:lstStyle/>
          <a:p>
            <a:endParaRPr lang="en-US"/>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B796FD6D-F62A-41C6-B000-2E06C7CF3C8A}" type="slidenum">
              <a:rPr lang="en-US"/>
              <a:pPr/>
              <a:t>19</a:t>
            </a:fld>
            <a:r>
              <a:rPr lang="en-US"/>
              <a:t> of 1</a:t>
            </a:r>
          </a:p>
        </p:txBody>
      </p:sp>
      <p:sp>
        <p:nvSpPr>
          <p:cNvPr id="5324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24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2484"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248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p>
        </p:txBody>
      </p:sp>
      <p:sp>
        <p:nvSpPr>
          <p:cNvPr id="532486" name="Rectangle 6"/>
          <p:cNvSpPr>
            <a:spLocks noGrp="1" noChangeArrowheads="1"/>
          </p:cNvSpPr>
          <p:nvPr>
            <p:ph type="title"/>
          </p:nvPr>
        </p:nvSpPr>
        <p:spPr>
          <a:noFill/>
          <a:ln/>
        </p:spPr>
        <p:txBody>
          <a:bodyPr wrap="square" lIns="92075" tIns="46038" rIns="92075" bIns="46038" anchor="t"/>
          <a:lstStyle/>
          <a:p>
            <a:r>
              <a:rPr lang="en-US"/>
              <a:t>Summary</a:t>
            </a:r>
          </a:p>
        </p:txBody>
      </p:sp>
      <p:sp>
        <p:nvSpPr>
          <p:cNvPr id="532487" name="Rectangle 7"/>
          <p:cNvSpPr>
            <a:spLocks noGrp="1" noChangeArrowheads="1"/>
          </p:cNvSpPr>
          <p:nvPr>
            <p:ph type="body" idx="1"/>
          </p:nvPr>
        </p:nvSpPr>
        <p:spPr>
          <a:xfrm>
            <a:off x="569913" y="2803525"/>
            <a:ext cx="8269287" cy="1844675"/>
          </a:xfrm>
          <a:noFill/>
          <a:ln/>
        </p:spPr>
        <p:txBody>
          <a:bodyPr lIns="92075" tIns="46038" rIns="92075" bIns="46038">
            <a:spAutoFit/>
          </a:bodyPr>
          <a:lstStyle/>
          <a:p>
            <a:pPr>
              <a:buFont typeface="Wingdings" pitchFamily="2" charset="2"/>
              <a:buNone/>
            </a:pPr>
            <a:r>
              <a:rPr lang="en-US"/>
              <a:t>In this lesson, you should have learned how to: </a:t>
            </a:r>
          </a:p>
          <a:p>
            <a:pPr>
              <a:lnSpc>
                <a:spcPct val="80000"/>
              </a:lnSpc>
              <a:spcBef>
                <a:spcPct val="30000"/>
              </a:spcBef>
            </a:pPr>
            <a:r>
              <a:rPr lang="en-US"/>
              <a:t>Use the </a:t>
            </a:r>
            <a:r>
              <a:rPr lang="en-US">
                <a:latin typeface="Courier New" pitchFamily="49" charset="0"/>
              </a:rPr>
              <a:t>ROLLUP</a:t>
            </a:r>
            <a:r>
              <a:rPr lang="en-US"/>
              <a:t> operation to produce</a:t>
            </a:r>
            <a:br>
              <a:rPr lang="en-US"/>
            </a:br>
            <a:r>
              <a:rPr lang="en-US"/>
              <a:t>subtotal values </a:t>
            </a:r>
          </a:p>
          <a:p>
            <a:pPr>
              <a:lnSpc>
                <a:spcPct val="80000"/>
              </a:lnSpc>
              <a:spcBef>
                <a:spcPct val="30000"/>
              </a:spcBef>
            </a:pPr>
            <a:r>
              <a:rPr lang="en-US"/>
              <a:t>Use the </a:t>
            </a:r>
            <a:r>
              <a:rPr lang="en-US">
                <a:latin typeface="Courier New" pitchFamily="49" charset="0"/>
              </a:rPr>
              <a:t>CUBE</a:t>
            </a:r>
            <a:r>
              <a:rPr lang="en-US"/>
              <a:t> operation to produce cross-tabulation values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32B3F6A0-46CC-471E-865D-D48E3AC87709}" type="slidenum">
              <a:rPr lang="en-US"/>
              <a:pPr/>
              <a:t>2</a:t>
            </a:fld>
            <a:r>
              <a:rPr lang="en-US"/>
              <a:t> of 1</a:t>
            </a:r>
          </a:p>
        </p:txBody>
      </p:sp>
      <p:sp>
        <p:nvSpPr>
          <p:cNvPr id="459778" name="Rectangle 2"/>
          <p:cNvSpPr>
            <a:spLocks noChangeArrowheads="1"/>
          </p:cNvSpPr>
          <p:nvPr/>
        </p:nvSpPr>
        <p:spPr bwMode="blackWhite">
          <a:xfrm>
            <a:off x="962025" y="2379663"/>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59779" name="Rectangle 3"/>
          <p:cNvSpPr>
            <a:spLocks noChangeArrowheads="1"/>
          </p:cNvSpPr>
          <p:nvPr/>
        </p:nvSpPr>
        <p:spPr bwMode="blackWhite">
          <a:xfrm>
            <a:off x="936625" y="2366963"/>
            <a:ext cx="7194550" cy="1490662"/>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group_function(column)</a:t>
            </a: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a:p>
            <a:pPr eaLnBrk="0" hangingPunct="0">
              <a:tabLst>
                <a:tab pos="682625" algn="l"/>
                <a:tab pos="1833563" algn="l"/>
              </a:tabLst>
            </a:pPr>
            <a:r>
              <a:rPr lang="en-US" b="1">
                <a:solidFill>
                  <a:srgbClr val="000000"/>
                </a:solidFill>
                <a:latin typeface="Courier New" pitchFamily="49" charset="0"/>
              </a:rPr>
              <a:t>[GROUP BY	</a:t>
            </a:r>
            <a:r>
              <a:rPr lang="en-US" b="1" i="1">
                <a:solidFill>
                  <a:srgbClr val="000000"/>
                </a:solidFill>
                <a:latin typeface="Courier New" pitchFamily="49" charset="0"/>
              </a:rPr>
              <a:t>group_by_expression</a:t>
            </a:r>
            <a:r>
              <a:rPr lang="en-US" b="1">
                <a:solidFill>
                  <a:srgbClr val="000000"/>
                </a:solidFill>
                <a:latin typeface="Courier New" pitchFamily="49" charset="0"/>
              </a:rPr>
              <a:t>]</a:t>
            </a:r>
            <a:endParaRPr lang="en-US" b="1" i="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[ORDER BY	</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
        <p:nvSpPr>
          <p:cNvPr id="459780" name="Rectangle 4"/>
          <p:cNvSpPr>
            <a:spLocks noGrp="1" noChangeArrowheads="1"/>
          </p:cNvSpPr>
          <p:nvPr>
            <p:ph type="title"/>
          </p:nvPr>
        </p:nvSpPr>
        <p:spPr>
          <a:xfrm>
            <a:off x="2511425" y="373063"/>
            <a:ext cx="6161088" cy="528637"/>
          </a:xfrm>
          <a:noFill/>
          <a:ln/>
        </p:spPr>
        <p:txBody>
          <a:bodyPr wrap="square" lIns="92075" tIns="46038" rIns="92075" bIns="46038" anchor="t"/>
          <a:lstStyle/>
          <a:p>
            <a:r>
              <a:rPr lang="en-US"/>
              <a:t>Creating Groups of Data: </a:t>
            </a:r>
            <a:br>
              <a:rPr lang="en-US"/>
            </a:br>
            <a:r>
              <a:rPr lang="en-US"/>
              <a:t>The </a:t>
            </a:r>
            <a:r>
              <a:rPr lang="en-US">
                <a:latin typeface="Courier New" pitchFamily="49" charset="0"/>
              </a:rPr>
              <a:t>GROUP BY</a:t>
            </a:r>
            <a:r>
              <a:rPr lang="en-US"/>
              <a:t> Clause Syntax</a:t>
            </a:r>
          </a:p>
        </p:txBody>
      </p:sp>
      <p:sp>
        <p:nvSpPr>
          <p:cNvPr id="459781" name="Rectangle 5"/>
          <p:cNvSpPr>
            <a:spLocks noGrp="1" noChangeArrowheads="1"/>
          </p:cNvSpPr>
          <p:nvPr>
            <p:ph type="body" idx="1"/>
          </p:nvPr>
        </p:nvSpPr>
        <p:spPr>
          <a:xfrm>
            <a:off x="1981200" y="4065588"/>
            <a:ext cx="6164263" cy="679450"/>
          </a:xfrm>
          <a:noFill/>
          <a:ln/>
        </p:spPr>
        <p:txBody>
          <a:bodyPr lIns="92075" tIns="46038" rIns="92075" bIns="46038">
            <a:spAutoFit/>
          </a:bodyPr>
          <a:lstStyle/>
          <a:p>
            <a:pPr>
              <a:buFont typeface="Wingdings" pitchFamily="2" charset="2"/>
              <a:buNone/>
            </a:pPr>
            <a:r>
              <a:rPr lang="en-US"/>
              <a:t>    Divide rows in a table into smaller groups by using the </a:t>
            </a:r>
            <a:r>
              <a:rPr lang="en-US">
                <a:latin typeface="Courier New" pitchFamily="49" charset="0"/>
              </a:rPr>
              <a:t>GROUP</a:t>
            </a:r>
            <a:r>
              <a:rPr lang="en-US"/>
              <a:t> </a:t>
            </a:r>
            <a:r>
              <a:rPr lang="en-US">
                <a:latin typeface="Courier New" pitchFamily="49" charset="0"/>
              </a:rPr>
              <a:t>BY</a:t>
            </a:r>
            <a:r>
              <a:rPr lang="en-US"/>
              <a:t> clause.</a:t>
            </a:r>
          </a:p>
        </p:txBody>
      </p:sp>
      <p:sp>
        <p:nvSpPr>
          <p:cNvPr id="459782" name="Rectangle 6"/>
          <p:cNvSpPr>
            <a:spLocks noChangeArrowheads="1"/>
          </p:cNvSpPr>
          <p:nvPr/>
        </p:nvSpPr>
        <p:spPr bwMode="ltGray">
          <a:xfrm>
            <a:off x="1046163" y="3254375"/>
            <a:ext cx="4575175" cy="301625"/>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9820CBC8-BEF6-4E48-8FB2-F169DF40C20E}" type="slidenum">
              <a:rPr lang="en-US"/>
              <a:pPr/>
              <a:t>20</a:t>
            </a:fld>
            <a:r>
              <a:rPr lang="en-US"/>
              <a:t> of 1</a:t>
            </a:r>
          </a:p>
        </p:txBody>
      </p:sp>
      <p:sp>
        <p:nvSpPr>
          <p:cNvPr id="484354" name="Rectangle 2"/>
          <p:cNvSpPr>
            <a:spLocks noChangeArrowheads="1"/>
          </p:cNvSpPr>
          <p:nvPr/>
        </p:nvSpPr>
        <p:spPr bwMode="blackWhite">
          <a:xfrm>
            <a:off x="973138" y="3771900"/>
            <a:ext cx="7261225"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84355" name="Rectangle 3"/>
          <p:cNvSpPr>
            <a:spLocks noChangeArrowheads="1"/>
          </p:cNvSpPr>
          <p:nvPr/>
        </p:nvSpPr>
        <p:spPr bwMode="blackWhite">
          <a:xfrm>
            <a:off x="941388" y="3759200"/>
            <a:ext cx="7286625" cy="17653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group_function(column)</a:t>
            </a: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a:p>
            <a:pPr eaLnBrk="0" hangingPunct="0">
              <a:tabLst>
                <a:tab pos="682625" algn="l"/>
                <a:tab pos="1833563" algn="l"/>
              </a:tabLst>
            </a:pPr>
            <a:r>
              <a:rPr lang="en-US" b="1">
                <a:solidFill>
                  <a:srgbClr val="000000"/>
                </a:solidFill>
                <a:latin typeface="Courier New" pitchFamily="49" charset="0"/>
              </a:rPr>
              <a:t>[GROUP BY	</a:t>
            </a:r>
            <a:r>
              <a:rPr lang="en-US" b="1" i="1">
                <a:solidFill>
                  <a:srgbClr val="000000"/>
                </a:solidFill>
                <a:latin typeface="Courier New" pitchFamily="49" charset="0"/>
              </a:rPr>
              <a:t>group_by_expression</a:t>
            </a:r>
            <a:r>
              <a:rPr lang="en-US" b="1">
                <a:solidFill>
                  <a:srgbClr val="000000"/>
                </a:solidFill>
                <a:latin typeface="Courier New" pitchFamily="49" charset="0"/>
              </a:rPr>
              <a:t>]</a:t>
            </a:r>
            <a:endParaRPr lang="en-US" b="1" i="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[HAVING	</a:t>
            </a:r>
            <a:r>
              <a:rPr lang="en-US" b="1" i="1">
                <a:solidFill>
                  <a:srgbClr val="000000"/>
                </a:solidFill>
                <a:latin typeface="Courier New" pitchFamily="49" charset="0"/>
              </a:rPr>
              <a:t>group_condition</a:t>
            </a:r>
            <a:r>
              <a:rPr lang="en-US" b="1">
                <a:solidFill>
                  <a:srgbClr val="000000"/>
                </a:solidFill>
                <a:latin typeface="Courier New" pitchFamily="49" charset="0"/>
              </a:rPr>
              <a:t>]</a:t>
            </a:r>
          </a:p>
          <a:p>
            <a:pPr eaLnBrk="0" hangingPunct="0">
              <a:tabLst>
                <a:tab pos="682625" algn="l"/>
                <a:tab pos="1833563" algn="l"/>
              </a:tabLst>
            </a:pPr>
            <a:r>
              <a:rPr lang="en-US" b="1">
                <a:solidFill>
                  <a:srgbClr val="000000"/>
                </a:solidFill>
                <a:latin typeface="Courier New" pitchFamily="49" charset="0"/>
              </a:rPr>
              <a:t>[ORDER BY	</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
        <p:nvSpPr>
          <p:cNvPr id="484356"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484357" name="Rectangle 5"/>
          <p:cNvSpPr>
            <a:spLocks noGrp="1" noChangeArrowheads="1"/>
          </p:cNvSpPr>
          <p:nvPr>
            <p:ph type="body" idx="1"/>
          </p:nvPr>
        </p:nvSpPr>
        <p:spPr>
          <a:xfrm>
            <a:off x="911225" y="1906588"/>
            <a:ext cx="7699375" cy="4814887"/>
          </a:xfrm>
          <a:noFill/>
          <a:ln/>
        </p:spPr>
        <p:txBody>
          <a:bodyPr lIns="92075" tIns="46038" rIns="92075" bIns="46038">
            <a:spAutoFit/>
          </a:bodyPr>
          <a:lstStyle/>
          <a:p>
            <a:pPr>
              <a:buFont typeface="Wingdings" pitchFamily="2" charset="2"/>
              <a:buNone/>
            </a:pPr>
            <a:r>
              <a:rPr lang="en-US"/>
              <a:t>In this lesson, you should have learned how to: </a:t>
            </a:r>
          </a:p>
          <a:p>
            <a:r>
              <a:rPr lang="en-US"/>
              <a:t>Use the group functions</a:t>
            </a:r>
            <a:r>
              <a:rPr lang="en-US">
                <a:latin typeface="Times New Roman" pitchFamily="18" charset="0"/>
              </a:rPr>
              <a:t> </a:t>
            </a:r>
            <a:r>
              <a:rPr lang="en-US">
                <a:latin typeface="Courier New" pitchFamily="49" charset="0"/>
              </a:rPr>
              <a:t>COUNT</a:t>
            </a:r>
            <a:r>
              <a:rPr lang="en-US"/>
              <a:t>, </a:t>
            </a:r>
            <a:r>
              <a:rPr lang="en-US">
                <a:latin typeface="Courier New" pitchFamily="49" charset="0"/>
              </a:rPr>
              <a:t>MAX</a:t>
            </a:r>
            <a:r>
              <a:rPr lang="en-US"/>
              <a:t>, </a:t>
            </a:r>
            <a:r>
              <a:rPr lang="en-US">
                <a:latin typeface="Courier New" pitchFamily="49" charset="0"/>
              </a:rPr>
              <a:t>MIN</a:t>
            </a:r>
            <a:r>
              <a:rPr lang="en-US"/>
              <a:t>, </a:t>
            </a:r>
            <a:r>
              <a:rPr lang="en-US">
                <a:latin typeface="Courier New" pitchFamily="49" charset="0"/>
              </a:rPr>
              <a:t>AVG</a:t>
            </a:r>
          </a:p>
          <a:p>
            <a:r>
              <a:rPr lang="en-US"/>
              <a:t>Write queries that use the </a:t>
            </a:r>
            <a:r>
              <a:rPr lang="en-US">
                <a:latin typeface="Courier New" pitchFamily="49" charset="0"/>
              </a:rPr>
              <a:t>GROUP BY</a:t>
            </a:r>
            <a:r>
              <a:rPr lang="en-US"/>
              <a:t> clause</a:t>
            </a:r>
          </a:p>
          <a:p>
            <a:r>
              <a:rPr lang="en-US"/>
              <a:t>Write queries that use the </a:t>
            </a:r>
            <a:r>
              <a:rPr lang="en-US">
                <a:latin typeface="Courier New" pitchFamily="49" charset="0"/>
              </a:rPr>
              <a:t>HAVING</a:t>
            </a:r>
            <a:r>
              <a:rPr lang="en-US"/>
              <a:t> clause </a:t>
            </a:r>
          </a:p>
        </p:txBody>
      </p:sp>
      <p:sp>
        <p:nvSpPr>
          <p:cNvPr id="484358" name="Rectangle 6"/>
          <p:cNvSpPr>
            <a:spLocks noChangeArrowheads="1"/>
          </p:cNvSpPr>
          <p:nvPr/>
        </p:nvSpPr>
        <p:spPr bwMode="ltGray">
          <a:xfrm>
            <a:off x="1046163" y="4627563"/>
            <a:ext cx="4565650" cy="587375"/>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2F71CB2B-49C4-4FBE-8788-FEFB19A116B4}" type="slidenum">
              <a:rPr lang="en-US"/>
              <a:pPr/>
              <a:t>21</a:t>
            </a:fld>
            <a:r>
              <a:rPr lang="en-US"/>
              <a:t> of 1</a:t>
            </a:r>
          </a:p>
        </p:txBody>
      </p:sp>
      <p:sp>
        <p:nvSpPr>
          <p:cNvPr id="534530" name="Rectangle 2"/>
          <p:cNvSpPr>
            <a:spLocks noGrp="1" noChangeArrowheads="1"/>
          </p:cNvSpPr>
          <p:nvPr>
            <p:ph type="title"/>
          </p:nvPr>
        </p:nvSpPr>
        <p:spPr/>
        <p:txBody>
          <a:bodyPr/>
          <a:lstStyle/>
          <a:p>
            <a:r>
              <a:rPr lang="en-US" dirty="0"/>
              <a:t>Queries</a:t>
            </a:r>
          </a:p>
        </p:txBody>
      </p:sp>
      <p:sp>
        <p:nvSpPr>
          <p:cNvPr id="6" name="Rectangle 2"/>
          <p:cNvSpPr>
            <a:spLocks noChangeArrowheads="1"/>
          </p:cNvSpPr>
          <p:nvPr/>
        </p:nvSpPr>
        <p:spPr bwMode="blackWhite">
          <a:xfrm>
            <a:off x="379413" y="1736725"/>
            <a:ext cx="8574087" cy="46513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r>
              <a:rPr lang="en-US" dirty="0" smtClean="0"/>
              <a:t>1) In Each year how many employees were join</a:t>
            </a:r>
          </a:p>
          <a:p>
            <a:pPr>
              <a:buFont typeface="Wingdings" pitchFamily="2" charset="2"/>
              <a:buNone/>
            </a:pPr>
            <a:endParaRPr lang="en-US" dirty="0" smtClean="0"/>
          </a:p>
          <a:p>
            <a:r>
              <a:rPr lang="en-US" dirty="0" smtClean="0"/>
              <a:t>2) Display similar salaries</a:t>
            </a:r>
          </a:p>
          <a:p>
            <a:pPr>
              <a:buFont typeface="Wingdings" pitchFamily="2" charset="2"/>
              <a:buNone/>
            </a:pPr>
            <a:endParaRPr lang="en-US" dirty="0" smtClean="0"/>
          </a:p>
          <a:p>
            <a:r>
              <a:rPr lang="en-US" dirty="0" smtClean="0"/>
              <a:t>3) Display department wise, designation wise how many employees are there</a:t>
            </a:r>
            <a:r>
              <a:rPr lang="en-US" dirty="0" smtClean="0"/>
              <a:t>.</a:t>
            </a:r>
          </a:p>
          <a:p>
            <a:r>
              <a:rPr lang="en-US" dirty="0" smtClean="0"/>
              <a:t> </a:t>
            </a:r>
            <a:r>
              <a:rPr lang="en-US" dirty="0" smtClean="0"/>
              <a:t>( Display the department number only one time)</a:t>
            </a:r>
          </a:p>
          <a:p>
            <a:pPr>
              <a:buFont typeface="Wingdings" pitchFamily="2" charset="2"/>
              <a:buNone/>
            </a:pPr>
            <a:endParaRPr lang="en-US" dirty="0" smtClean="0"/>
          </a:p>
          <a:p>
            <a:r>
              <a:rPr lang="en-US" dirty="0" smtClean="0"/>
              <a:t>4) Display the output in the following </a:t>
            </a:r>
            <a:r>
              <a:rPr lang="en-US" dirty="0" smtClean="0"/>
              <a:t>format</a:t>
            </a:r>
          </a:p>
          <a:p>
            <a:r>
              <a:rPr lang="en-US" dirty="0" smtClean="0"/>
              <a:t> </a:t>
            </a:r>
            <a:r>
              <a:rPr lang="en-US" dirty="0" smtClean="0"/>
              <a:t>( Designation wise, department wise total salaries, grand totals)</a:t>
            </a:r>
          </a:p>
          <a:p>
            <a:pPr>
              <a:buFont typeface="Wingdings" pitchFamily="2" charset="2"/>
              <a:buNone/>
            </a:pPr>
            <a:endParaRPr lang="en-US" dirty="0" smtClean="0"/>
          </a:p>
          <a:p>
            <a:pPr>
              <a:buFont typeface="Wingdings" pitchFamily="2" charset="2"/>
              <a:buNone/>
            </a:pPr>
            <a:r>
              <a:rPr lang="en-US" dirty="0" smtClean="0"/>
              <a:t>JOB                        DEPT10       </a:t>
            </a:r>
            <a:r>
              <a:rPr lang="en-US" dirty="0" smtClean="0"/>
              <a:t>         </a:t>
            </a:r>
            <a:r>
              <a:rPr lang="en-US" dirty="0" smtClean="0"/>
              <a:t>DEPT20     </a:t>
            </a:r>
            <a:r>
              <a:rPr lang="en-US" dirty="0" smtClean="0"/>
              <a:t>  </a:t>
            </a:r>
            <a:r>
              <a:rPr lang="en-US" dirty="0" smtClean="0"/>
              <a:t>DEPT30 </a:t>
            </a:r>
            <a:r>
              <a:rPr lang="en-US" dirty="0" smtClean="0"/>
              <a:t>               </a:t>
            </a:r>
            <a:r>
              <a:rPr lang="en-US" dirty="0" smtClean="0"/>
              <a:t>TOTAL </a:t>
            </a:r>
          </a:p>
          <a:p>
            <a:pPr>
              <a:buFont typeface="Wingdings" pitchFamily="2" charset="2"/>
              <a:buNone/>
            </a:pPr>
            <a:r>
              <a:rPr lang="en-US" dirty="0" smtClean="0"/>
              <a:t>ANALYST                                    </a:t>
            </a:r>
            <a:r>
              <a:rPr lang="en-US" dirty="0" smtClean="0"/>
              <a:t>          </a:t>
            </a:r>
            <a:r>
              <a:rPr lang="en-US" dirty="0" smtClean="0"/>
              <a:t>6000         </a:t>
            </a:r>
            <a:r>
              <a:rPr lang="en-US" dirty="0" smtClean="0"/>
              <a:t>                                  </a:t>
            </a:r>
            <a:r>
              <a:rPr lang="en-US" dirty="0" smtClean="0"/>
              <a:t>6000</a:t>
            </a:r>
          </a:p>
          <a:p>
            <a:pPr>
              <a:buFont typeface="Wingdings" pitchFamily="2" charset="2"/>
              <a:buNone/>
            </a:pPr>
            <a:r>
              <a:rPr lang="en-US" dirty="0" smtClean="0"/>
              <a:t>CLERK                     4000           </a:t>
            </a:r>
            <a:r>
              <a:rPr lang="en-US" dirty="0" smtClean="0"/>
              <a:t>          </a:t>
            </a:r>
            <a:r>
              <a:rPr lang="en-US" dirty="0" smtClean="0"/>
              <a:t>3000         </a:t>
            </a:r>
            <a:r>
              <a:rPr lang="en-US" dirty="0" smtClean="0"/>
              <a:t>      </a:t>
            </a:r>
            <a:r>
              <a:rPr lang="en-US" dirty="0" smtClean="0"/>
              <a:t>6000     </a:t>
            </a:r>
            <a:r>
              <a:rPr lang="en-US" dirty="0" smtClean="0"/>
              <a:t>             </a:t>
            </a:r>
            <a:r>
              <a:rPr lang="en-US" dirty="0" smtClean="0"/>
              <a:t>13000</a:t>
            </a:r>
          </a:p>
          <a:p>
            <a:pPr>
              <a:buFont typeface="Wingdings" pitchFamily="2" charset="2"/>
              <a:buNone/>
            </a:pPr>
            <a:r>
              <a:rPr lang="en-US" dirty="0" smtClean="0"/>
              <a:t>MANAGER              </a:t>
            </a:r>
            <a:r>
              <a:rPr lang="en-US" dirty="0" smtClean="0"/>
              <a:t> </a:t>
            </a:r>
            <a:r>
              <a:rPr lang="en-US" dirty="0" smtClean="0"/>
              <a:t>5000           </a:t>
            </a:r>
            <a:r>
              <a:rPr lang="en-US" dirty="0" smtClean="0"/>
              <a:t>          </a:t>
            </a:r>
            <a:r>
              <a:rPr lang="en-US" dirty="0" smtClean="0"/>
              <a:t>5000         </a:t>
            </a:r>
            <a:r>
              <a:rPr lang="en-US" dirty="0" smtClean="0"/>
              <a:t>    </a:t>
            </a:r>
            <a:r>
              <a:rPr lang="en-US" dirty="0" smtClean="0"/>
              <a:t>10000      </a:t>
            </a:r>
            <a:r>
              <a:rPr lang="en-US" dirty="0" smtClean="0"/>
              <a:t>            </a:t>
            </a:r>
            <a:r>
              <a:rPr lang="en-US" dirty="0" smtClean="0"/>
              <a:t>20000</a:t>
            </a:r>
          </a:p>
          <a:p>
            <a:pPr>
              <a:buFont typeface="Wingdings" pitchFamily="2" charset="2"/>
              <a:buNone/>
            </a:pPr>
            <a:r>
              <a:rPr lang="en-US" dirty="0" smtClean="0"/>
              <a:t>PRESIDENT                                </a:t>
            </a:r>
            <a:r>
              <a:rPr lang="en-US" dirty="0" smtClean="0"/>
              <a:t>        </a:t>
            </a:r>
            <a:r>
              <a:rPr lang="en-US" dirty="0" smtClean="0"/>
              <a:t>10000          </a:t>
            </a:r>
            <a:r>
              <a:rPr lang="en-US" dirty="0" smtClean="0"/>
              <a:t>                              </a:t>
            </a:r>
            <a:r>
              <a:rPr lang="en-US" dirty="0" smtClean="0"/>
              <a:t>10000</a:t>
            </a:r>
          </a:p>
          <a:p>
            <a:pPr>
              <a:buFont typeface="Wingdings" pitchFamily="2" charset="2"/>
              <a:buNone/>
            </a:pPr>
            <a:r>
              <a:rPr lang="en-US" dirty="0" smtClean="0"/>
              <a:t>SALESMAN             </a:t>
            </a:r>
            <a:r>
              <a:rPr lang="en-US" dirty="0" smtClean="0"/>
              <a:t>3500                      </a:t>
            </a:r>
            <a:r>
              <a:rPr lang="en-US" dirty="0" smtClean="0"/>
              <a:t>3000          </a:t>
            </a:r>
            <a:r>
              <a:rPr lang="en-US" dirty="0" smtClean="0"/>
              <a:t>     </a:t>
            </a:r>
            <a:r>
              <a:rPr lang="en-US" dirty="0" smtClean="0"/>
              <a:t>7000      </a:t>
            </a:r>
            <a:r>
              <a:rPr lang="en-US" dirty="0" smtClean="0"/>
              <a:t>           </a:t>
            </a:r>
            <a:r>
              <a:rPr lang="en-US" dirty="0" smtClean="0"/>
              <a:t>13500</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ORACLE</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3A202BD1-0AC6-4B1C-8827-263171602D21}" type="slidenum">
              <a:rPr lang="en-US"/>
              <a:pPr/>
              <a:t>22</a:t>
            </a:fld>
            <a:r>
              <a:rPr lang="en-US"/>
              <a:t> of 1</a:t>
            </a:r>
          </a:p>
        </p:txBody>
      </p:sp>
      <p:sp>
        <p:nvSpPr>
          <p:cNvPr id="486402" name="Rectangle 2"/>
          <p:cNvSpPr>
            <a:spLocks noGrp="1" noChangeArrowheads="1"/>
          </p:cNvSpPr>
          <p:nvPr>
            <p:ph type="ctrTitle"/>
          </p:nvPr>
        </p:nvSpPr>
        <p:spPr>
          <a:noFill/>
          <a:ln/>
        </p:spPr>
        <p:txBody>
          <a:bodyPr wrap="square" lIns="92075" tIns="46038" rIns="92075" bIns="46038" anchor="t"/>
          <a:lstStyle/>
          <a:p>
            <a:r>
              <a:rPr lang="en-US"/>
              <a:t>Subqueries</a:t>
            </a:r>
          </a:p>
        </p:txBody>
      </p:sp>
      <p:sp>
        <p:nvSpPr>
          <p:cNvPr id="486403" name="Rectangle 3"/>
          <p:cNvSpPr>
            <a:spLocks noGrp="1" noChangeArrowheads="1"/>
          </p:cNvSpPr>
          <p:nvPr>
            <p:ph type="subTitle" idx="1"/>
          </p:nvPr>
        </p:nvSpPr>
        <p:spPr>
          <a:xfrm>
            <a:off x="1371600" y="3886200"/>
            <a:ext cx="6400800" cy="641350"/>
          </a:xfrm>
          <a:noFill/>
          <a:ln/>
        </p:spPr>
        <p:txBody>
          <a:bodyPr lIns="92075" tIns="46038" rIns="92075" bIns="46038">
            <a:spAutoFit/>
          </a:bodyPr>
          <a:lstStyle/>
          <a:p>
            <a:r>
              <a:rPr lang="en-US"/>
              <a:t> </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3"/>
          <p:cNvSpPr>
            <a:spLocks noGrp="1"/>
          </p:cNvSpPr>
          <p:nvPr>
            <p:ph type="ftr" sz="quarter" idx="10"/>
          </p:nvPr>
        </p:nvSpPr>
        <p:spPr/>
        <p:txBody>
          <a:bodyPr/>
          <a:lstStyle/>
          <a:p>
            <a:r>
              <a:rPr lang="en-US"/>
              <a:t>ORACLE</a:t>
            </a:r>
          </a:p>
        </p:txBody>
      </p:sp>
      <p:sp>
        <p:nvSpPr>
          <p:cNvPr id="61" name="Slide Number Placeholder 4"/>
          <p:cNvSpPr>
            <a:spLocks noGrp="1"/>
          </p:cNvSpPr>
          <p:nvPr>
            <p:ph type="sldNum" sz="quarter" idx="11"/>
          </p:nvPr>
        </p:nvSpPr>
        <p:spPr/>
        <p:txBody>
          <a:bodyPr/>
          <a:lstStyle/>
          <a:p>
            <a:fld id="{0DB9D882-F21B-4F5B-97B5-4942B68A7D52}" type="slidenum">
              <a:rPr lang="en-US"/>
              <a:pPr/>
              <a:t>23</a:t>
            </a:fld>
            <a:r>
              <a:rPr lang="en-US"/>
              <a:t> of 1</a:t>
            </a:r>
          </a:p>
        </p:txBody>
      </p:sp>
      <p:sp>
        <p:nvSpPr>
          <p:cNvPr id="488450" name="Rectangle 2"/>
          <p:cNvSpPr>
            <a:spLocks noGrp="1" noChangeArrowheads="1"/>
          </p:cNvSpPr>
          <p:nvPr>
            <p:ph type="title"/>
          </p:nvPr>
        </p:nvSpPr>
        <p:spPr>
          <a:noFill/>
          <a:ln/>
        </p:spPr>
        <p:txBody>
          <a:bodyPr wrap="square" lIns="92075" tIns="46038" rIns="92075" bIns="46038" anchor="t"/>
          <a:lstStyle/>
          <a:p>
            <a:r>
              <a:rPr lang="en-US"/>
              <a:t>Using a Subquery </a:t>
            </a:r>
            <a:br>
              <a:rPr lang="en-US"/>
            </a:br>
            <a:r>
              <a:rPr lang="en-US"/>
              <a:t>to Solve a Problem</a:t>
            </a:r>
          </a:p>
        </p:txBody>
      </p:sp>
      <p:sp>
        <p:nvSpPr>
          <p:cNvPr id="488451" name="Rectangle 3"/>
          <p:cNvSpPr>
            <a:spLocks noGrp="1" noChangeArrowheads="1"/>
          </p:cNvSpPr>
          <p:nvPr>
            <p:ph type="body" idx="1"/>
          </p:nvPr>
        </p:nvSpPr>
        <p:spPr>
          <a:xfrm>
            <a:off x="2286000" y="1371600"/>
            <a:ext cx="5743575" cy="854075"/>
          </a:xfrm>
          <a:noFill/>
          <a:ln/>
        </p:spPr>
        <p:txBody>
          <a:bodyPr lIns="92075" tIns="46038" rIns="92075" bIns="46038">
            <a:spAutoFit/>
          </a:bodyPr>
          <a:lstStyle/>
          <a:p>
            <a:pPr marL="0" indent="0" algn="ctr">
              <a:spcBef>
                <a:spcPct val="0"/>
              </a:spcBef>
              <a:buFont typeface="Wingdings" pitchFamily="2" charset="2"/>
              <a:buNone/>
            </a:pPr>
            <a:r>
              <a:rPr lang="en-US" sz="2500"/>
              <a:t>Who has a salary greater than Abel’s?</a:t>
            </a:r>
          </a:p>
        </p:txBody>
      </p:sp>
      <p:grpSp>
        <p:nvGrpSpPr>
          <p:cNvPr id="2" name="Group 4"/>
          <p:cNvGrpSpPr>
            <a:grpSpLocks/>
          </p:cNvGrpSpPr>
          <p:nvPr/>
        </p:nvGrpSpPr>
        <p:grpSpPr bwMode="auto">
          <a:xfrm>
            <a:off x="1277938" y="4170363"/>
            <a:ext cx="847725" cy="736600"/>
            <a:chOff x="805" y="2627"/>
            <a:chExt cx="534" cy="464"/>
          </a:xfrm>
        </p:grpSpPr>
        <p:sp>
          <p:nvSpPr>
            <p:cNvPr id="488453" name="Freeform 5"/>
            <p:cNvSpPr>
              <a:spLocks/>
            </p:cNvSpPr>
            <p:nvPr/>
          </p:nvSpPr>
          <p:spPr bwMode="auto">
            <a:xfrm>
              <a:off x="805" y="2633"/>
              <a:ext cx="525" cy="458"/>
            </a:xfrm>
            <a:custGeom>
              <a:avLst/>
              <a:gdLst/>
              <a:ahLst/>
              <a:cxnLst>
                <a:cxn ang="0">
                  <a:pos x="190" y="136"/>
                </a:cxn>
                <a:cxn ang="0">
                  <a:pos x="199" y="206"/>
                </a:cxn>
                <a:cxn ang="0">
                  <a:pos x="220" y="268"/>
                </a:cxn>
                <a:cxn ang="0">
                  <a:pos x="254" y="313"/>
                </a:cxn>
                <a:cxn ang="0">
                  <a:pos x="295" y="345"/>
                </a:cxn>
                <a:cxn ang="0">
                  <a:pos x="346" y="355"/>
                </a:cxn>
                <a:cxn ang="0">
                  <a:pos x="401" y="346"/>
                </a:cxn>
                <a:cxn ang="0">
                  <a:pos x="462" y="310"/>
                </a:cxn>
                <a:cxn ang="0">
                  <a:pos x="524" y="249"/>
                </a:cxn>
                <a:cxn ang="0">
                  <a:pos x="508" y="273"/>
                </a:cxn>
                <a:cxn ang="0">
                  <a:pos x="465" y="322"/>
                </a:cxn>
                <a:cxn ang="0">
                  <a:pos x="403" y="384"/>
                </a:cxn>
                <a:cxn ang="0">
                  <a:pos x="330" y="435"/>
                </a:cxn>
                <a:cxn ang="0">
                  <a:pos x="255" y="457"/>
                </a:cxn>
                <a:cxn ang="0">
                  <a:pos x="181" y="430"/>
                </a:cxn>
                <a:cxn ang="0">
                  <a:pos x="120" y="336"/>
                </a:cxn>
                <a:cxn ang="0">
                  <a:pos x="79" y="150"/>
                </a:cxn>
                <a:cxn ang="0">
                  <a:pos x="0" y="164"/>
                </a:cxn>
                <a:cxn ang="0">
                  <a:pos x="155" y="0"/>
                </a:cxn>
                <a:cxn ang="0">
                  <a:pos x="252" y="121"/>
                </a:cxn>
                <a:cxn ang="0">
                  <a:pos x="190" y="136"/>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w="9525" cap="rnd">
              <a:noFill/>
              <a:round/>
              <a:headEnd type="none" w="sm" len="sm"/>
              <a:tailEnd type="none" w="sm" len="sm"/>
            </a:ln>
            <a:effectLst/>
          </p:spPr>
          <p:txBody>
            <a:bodyPr/>
            <a:lstStyle/>
            <a:p>
              <a:endParaRPr lang="en-US"/>
            </a:p>
          </p:txBody>
        </p:sp>
        <p:sp>
          <p:nvSpPr>
            <p:cNvPr id="488454" name="Freeform 6"/>
            <p:cNvSpPr>
              <a:spLocks/>
            </p:cNvSpPr>
            <p:nvPr/>
          </p:nvSpPr>
          <p:spPr bwMode="auto">
            <a:xfrm>
              <a:off x="813" y="2627"/>
              <a:ext cx="526" cy="459"/>
            </a:xfrm>
            <a:custGeom>
              <a:avLst/>
              <a:gdLst/>
              <a:ahLst/>
              <a:cxnLst>
                <a:cxn ang="0">
                  <a:pos x="190" y="137"/>
                </a:cxn>
                <a:cxn ang="0">
                  <a:pos x="200" y="208"/>
                </a:cxn>
                <a:cxn ang="0">
                  <a:pos x="221" y="268"/>
                </a:cxn>
                <a:cxn ang="0">
                  <a:pos x="254" y="315"/>
                </a:cxn>
                <a:cxn ang="0">
                  <a:pos x="296" y="344"/>
                </a:cxn>
                <a:cxn ang="0">
                  <a:pos x="347" y="354"/>
                </a:cxn>
                <a:cxn ang="0">
                  <a:pos x="403" y="345"/>
                </a:cxn>
                <a:cxn ang="0">
                  <a:pos x="464" y="309"/>
                </a:cxn>
                <a:cxn ang="0">
                  <a:pos x="525" y="249"/>
                </a:cxn>
                <a:cxn ang="0">
                  <a:pos x="510" y="271"/>
                </a:cxn>
                <a:cxn ang="0">
                  <a:pos x="467" y="322"/>
                </a:cxn>
                <a:cxn ang="0">
                  <a:pos x="405" y="384"/>
                </a:cxn>
                <a:cxn ang="0">
                  <a:pos x="331" y="435"/>
                </a:cxn>
                <a:cxn ang="0">
                  <a:pos x="256" y="458"/>
                </a:cxn>
                <a:cxn ang="0">
                  <a:pos x="182" y="431"/>
                </a:cxn>
                <a:cxn ang="0">
                  <a:pos x="122" y="335"/>
                </a:cxn>
                <a:cxn ang="0">
                  <a:pos x="80" y="153"/>
                </a:cxn>
                <a:cxn ang="0">
                  <a:pos x="0" y="166"/>
                </a:cxn>
                <a:cxn ang="0">
                  <a:pos x="157" y="0"/>
                </a:cxn>
                <a:cxn ang="0">
                  <a:pos x="253" y="122"/>
                </a:cxn>
                <a:cxn ang="0">
                  <a:pos x="190" y="137"/>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w="9525" cap="rnd">
              <a:noFill/>
              <a:round/>
              <a:headEnd type="none" w="sm" len="sm"/>
              <a:tailEnd type="none" w="sm" len="sm"/>
            </a:ln>
            <a:effectLst/>
          </p:spPr>
          <p:txBody>
            <a:bodyPr/>
            <a:lstStyle/>
            <a:p>
              <a:endParaRPr lang="en-US"/>
            </a:p>
          </p:txBody>
        </p:sp>
      </p:grpSp>
      <p:sp>
        <p:nvSpPr>
          <p:cNvPr id="488455" name="Rectangle 7"/>
          <p:cNvSpPr>
            <a:spLocks noChangeArrowheads="1"/>
          </p:cNvSpPr>
          <p:nvPr/>
        </p:nvSpPr>
        <p:spPr bwMode="blackWhite">
          <a:xfrm>
            <a:off x="914400" y="2667000"/>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488456" name="Rectangle 8"/>
          <p:cNvSpPr>
            <a:spLocks noChangeArrowheads="1"/>
          </p:cNvSpPr>
          <p:nvPr/>
        </p:nvSpPr>
        <p:spPr bwMode="auto">
          <a:xfrm>
            <a:off x="2224088" y="3074988"/>
            <a:ext cx="5881687" cy="762000"/>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Which employees have salaries greater than Abel’s salary?</a:t>
            </a:r>
          </a:p>
        </p:txBody>
      </p:sp>
      <p:sp>
        <p:nvSpPr>
          <p:cNvPr id="488457" name="Oval 9"/>
          <p:cNvSpPr>
            <a:spLocks noChangeArrowheads="1"/>
          </p:cNvSpPr>
          <p:nvPr/>
        </p:nvSpPr>
        <p:spPr bwMode="auto">
          <a:xfrm>
            <a:off x="1025525" y="2954338"/>
            <a:ext cx="1117600" cy="1079500"/>
          </a:xfrm>
          <a:prstGeom prst="ellipse">
            <a:avLst/>
          </a:prstGeom>
          <a:solidFill>
            <a:srgbClr val="FFCC66"/>
          </a:solidFill>
          <a:ln w="9525">
            <a:noFill/>
            <a:round/>
            <a:headEnd/>
            <a:tailEnd/>
          </a:ln>
          <a:effectLst/>
        </p:spPr>
        <p:txBody>
          <a:bodyPr wrap="none" anchor="ctr"/>
          <a:lstStyle/>
          <a:p>
            <a:endParaRPr lang="en-US"/>
          </a:p>
        </p:txBody>
      </p:sp>
      <p:sp>
        <p:nvSpPr>
          <p:cNvPr id="488458" name="Rectangle 10"/>
          <p:cNvSpPr>
            <a:spLocks noChangeArrowheads="1"/>
          </p:cNvSpPr>
          <p:nvPr/>
        </p:nvSpPr>
        <p:spPr bwMode="auto">
          <a:xfrm>
            <a:off x="1981200" y="2743200"/>
            <a:ext cx="1504950"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rPr>
              <a:t>Main Query:</a:t>
            </a:r>
          </a:p>
        </p:txBody>
      </p:sp>
      <p:sp>
        <p:nvSpPr>
          <p:cNvPr id="488459" name="Freeform 11"/>
          <p:cNvSpPr>
            <a:spLocks/>
          </p:cNvSpPr>
          <p:nvPr/>
        </p:nvSpPr>
        <p:spPr bwMode="auto">
          <a:xfrm>
            <a:off x="1446213" y="3049588"/>
            <a:ext cx="242887" cy="760412"/>
          </a:xfrm>
          <a:custGeom>
            <a:avLst/>
            <a:gdLst/>
            <a:ahLst/>
            <a:cxnLst>
              <a:cxn ang="0">
                <a:pos x="123" y="269"/>
              </a:cxn>
              <a:cxn ang="0">
                <a:pos x="138" y="198"/>
              </a:cxn>
              <a:cxn ang="0">
                <a:pos x="151" y="162"/>
              </a:cxn>
              <a:cxn ang="0">
                <a:pos x="147" y="148"/>
              </a:cxn>
              <a:cxn ang="0">
                <a:pos x="141" y="128"/>
              </a:cxn>
              <a:cxn ang="0">
                <a:pos x="135" y="108"/>
              </a:cxn>
              <a:cxn ang="0">
                <a:pos x="125" y="96"/>
              </a:cxn>
              <a:cxn ang="0">
                <a:pos x="111" y="85"/>
              </a:cxn>
              <a:cxn ang="0">
                <a:pos x="97" y="76"/>
              </a:cxn>
              <a:cxn ang="0">
                <a:pos x="87" y="70"/>
              </a:cxn>
              <a:cxn ang="0">
                <a:pos x="91" y="64"/>
              </a:cxn>
              <a:cxn ang="0">
                <a:pos x="92" y="45"/>
              </a:cxn>
              <a:cxn ang="0">
                <a:pos x="94" y="38"/>
              </a:cxn>
              <a:cxn ang="0">
                <a:pos x="95" y="29"/>
              </a:cxn>
              <a:cxn ang="0">
                <a:pos x="94" y="19"/>
              </a:cxn>
              <a:cxn ang="0">
                <a:pos x="89" y="12"/>
              </a:cxn>
              <a:cxn ang="0">
                <a:pos x="87" y="8"/>
              </a:cxn>
              <a:cxn ang="0">
                <a:pos x="85" y="6"/>
              </a:cxn>
              <a:cxn ang="0">
                <a:pos x="77" y="3"/>
              </a:cxn>
              <a:cxn ang="0">
                <a:pos x="64" y="0"/>
              </a:cxn>
              <a:cxn ang="0">
                <a:pos x="56" y="0"/>
              </a:cxn>
              <a:cxn ang="0">
                <a:pos x="50" y="5"/>
              </a:cxn>
              <a:cxn ang="0">
                <a:pos x="43" y="11"/>
              </a:cxn>
              <a:cxn ang="0">
                <a:pos x="39" y="21"/>
              </a:cxn>
              <a:cxn ang="0">
                <a:pos x="39" y="35"/>
              </a:cxn>
              <a:cxn ang="0">
                <a:pos x="41" y="48"/>
              </a:cxn>
              <a:cxn ang="0">
                <a:pos x="43" y="54"/>
              </a:cxn>
              <a:cxn ang="0">
                <a:pos x="53" y="69"/>
              </a:cxn>
              <a:cxn ang="0">
                <a:pos x="46" y="73"/>
              </a:cxn>
              <a:cxn ang="0">
                <a:pos x="32" y="81"/>
              </a:cxn>
              <a:cxn ang="0">
                <a:pos x="18" y="91"/>
              </a:cxn>
              <a:cxn ang="0">
                <a:pos x="11" y="98"/>
              </a:cxn>
              <a:cxn ang="0">
                <a:pos x="10" y="112"/>
              </a:cxn>
              <a:cxn ang="0">
                <a:pos x="6" y="138"/>
              </a:cxn>
              <a:cxn ang="0">
                <a:pos x="3" y="166"/>
              </a:cxn>
              <a:cxn ang="0">
                <a:pos x="2" y="183"/>
              </a:cxn>
              <a:cxn ang="0">
                <a:pos x="1" y="196"/>
              </a:cxn>
              <a:cxn ang="0">
                <a:pos x="0" y="219"/>
              </a:cxn>
              <a:cxn ang="0">
                <a:pos x="0" y="244"/>
              </a:cxn>
              <a:cxn ang="0">
                <a:pos x="2" y="264"/>
              </a:cxn>
              <a:cxn ang="0">
                <a:pos x="6" y="268"/>
              </a:cxn>
              <a:cxn ang="0">
                <a:pos x="11" y="270"/>
              </a:cxn>
              <a:cxn ang="0">
                <a:pos x="16" y="270"/>
              </a:cxn>
              <a:cxn ang="0">
                <a:pos x="18" y="270"/>
              </a:cxn>
              <a:cxn ang="0">
                <a:pos x="10" y="258"/>
              </a:cxn>
              <a:cxn ang="0">
                <a:pos x="19" y="328"/>
              </a:cxn>
              <a:cxn ang="0">
                <a:pos x="40" y="422"/>
              </a:cxn>
              <a:cxn ang="0">
                <a:pos x="15" y="452"/>
              </a:cxn>
              <a:cxn ang="0">
                <a:pos x="69" y="452"/>
              </a:cxn>
              <a:cxn ang="0">
                <a:pos x="71" y="456"/>
              </a:cxn>
              <a:cxn ang="0">
                <a:pos x="77" y="464"/>
              </a:cxn>
              <a:cxn ang="0">
                <a:pos x="84" y="472"/>
              </a:cxn>
              <a:cxn ang="0">
                <a:pos x="91" y="477"/>
              </a:cxn>
              <a:cxn ang="0">
                <a:pos x="97" y="478"/>
              </a:cxn>
              <a:cxn ang="0">
                <a:pos x="103" y="476"/>
              </a:cxn>
              <a:cxn ang="0">
                <a:pos x="108" y="475"/>
              </a:cxn>
              <a:cxn ang="0">
                <a:pos x="110" y="474"/>
              </a:cxn>
              <a:cxn ang="0">
                <a:pos x="97" y="438"/>
              </a:cxn>
              <a:cxn ang="0">
                <a:pos x="118" y="276"/>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w="9525" cap="rnd">
            <a:noFill/>
            <a:round/>
            <a:headEnd type="none" w="sm" len="sm"/>
            <a:tailEnd type="none" w="sm" len="sm"/>
          </a:ln>
          <a:effectLst/>
        </p:spPr>
        <p:txBody>
          <a:bodyPr/>
          <a:lstStyle/>
          <a:p>
            <a:endParaRPr lang="en-US"/>
          </a:p>
        </p:txBody>
      </p:sp>
      <p:sp>
        <p:nvSpPr>
          <p:cNvPr id="488460" name="Freeform 12"/>
          <p:cNvSpPr>
            <a:spLocks/>
          </p:cNvSpPr>
          <p:nvPr/>
        </p:nvSpPr>
        <p:spPr bwMode="auto">
          <a:xfrm>
            <a:off x="1260475" y="3059113"/>
            <a:ext cx="233363" cy="714375"/>
          </a:xfrm>
          <a:custGeom>
            <a:avLst/>
            <a:gdLst/>
            <a:ahLst/>
            <a:cxnLst>
              <a:cxn ang="0">
                <a:pos x="73" y="211"/>
              </a:cxn>
              <a:cxn ang="0">
                <a:pos x="143" y="429"/>
              </a:cxn>
              <a:cxn ang="0">
                <a:pos x="122" y="414"/>
              </a:cxn>
              <a:cxn ang="0">
                <a:pos x="112" y="387"/>
              </a:cxn>
              <a:cxn ang="0">
                <a:pos x="116" y="332"/>
              </a:cxn>
              <a:cxn ang="0">
                <a:pos x="119" y="310"/>
              </a:cxn>
              <a:cxn ang="0">
                <a:pos x="125" y="301"/>
              </a:cxn>
              <a:cxn ang="0">
                <a:pos x="118" y="200"/>
              </a:cxn>
              <a:cxn ang="0">
                <a:pos x="121" y="210"/>
              </a:cxn>
              <a:cxn ang="0">
                <a:pos x="127" y="215"/>
              </a:cxn>
              <a:cxn ang="0">
                <a:pos x="132" y="204"/>
              </a:cxn>
              <a:cxn ang="0">
                <a:pos x="127" y="186"/>
              </a:cxn>
              <a:cxn ang="0">
                <a:pos x="126" y="158"/>
              </a:cxn>
              <a:cxn ang="0">
                <a:pos x="118" y="87"/>
              </a:cxn>
              <a:cxn ang="0">
                <a:pos x="104" y="73"/>
              </a:cxn>
              <a:cxn ang="0">
                <a:pos x="94" y="66"/>
              </a:cxn>
              <a:cxn ang="0">
                <a:pos x="100" y="64"/>
              </a:cxn>
              <a:cxn ang="0">
                <a:pos x="104" y="55"/>
              </a:cxn>
              <a:cxn ang="0">
                <a:pos x="98" y="48"/>
              </a:cxn>
              <a:cxn ang="0">
                <a:pos x="93" y="36"/>
              </a:cxn>
              <a:cxn ang="0">
                <a:pos x="97" y="20"/>
              </a:cxn>
              <a:cxn ang="0">
                <a:pos x="94" y="13"/>
              </a:cxn>
              <a:cxn ang="0">
                <a:pos x="88" y="4"/>
              </a:cxn>
              <a:cxn ang="0">
                <a:pos x="80" y="0"/>
              </a:cxn>
              <a:cxn ang="0">
                <a:pos x="59" y="2"/>
              </a:cxn>
              <a:cxn ang="0">
                <a:pos x="47" y="12"/>
              </a:cxn>
              <a:cxn ang="0">
                <a:pos x="37" y="34"/>
              </a:cxn>
              <a:cxn ang="0">
                <a:pos x="30" y="51"/>
              </a:cxn>
              <a:cxn ang="0">
                <a:pos x="23" y="59"/>
              </a:cxn>
              <a:cxn ang="0">
                <a:pos x="32" y="68"/>
              </a:cxn>
              <a:cxn ang="0">
                <a:pos x="28" y="76"/>
              </a:cxn>
              <a:cxn ang="0">
                <a:pos x="10" y="110"/>
              </a:cxn>
              <a:cxn ang="0">
                <a:pos x="0" y="143"/>
              </a:cxn>
              <a:cxn ang="0">
                <a:pos x="4" y="169"/>
              </a:cxn>
              <a:cxn ang="0">
                <a:pos x="18" y="194"/>
              </a:cxn>
              <a:cxn ang="0">
                <a:pos x="14" y="256"/>
              </a:cxn>
              <a:cxn ang="0">
                <a:pos x="12" y="303"/>
              </a:cxn>
              <a:cxn ang="0">
                <a:pos x="21" y="310"/>
              </a:cxn>
              <a:cxn ang="0">
                <a:pos x="32" y="310"/>
              </a:cxn>
              <a:cxn ang="0">
                <a:pos x="36" y="325"/>
              </a:cxn>
              <a:cxn ang="0">
                <a:pos x="41" y="338"/>
              </a:cxn>
              <a:cxn ang="0">
                <a:pos x="39" y="342"/>
              </a:cxn>
              <a:cxn ang="0">
                <a:pos x="37" y="356"/>
              </a:cxn>
              <a:cxn ang="0">
                <a:pos x="41" y="384"/>
              </a:cxn>
              <a:cxn ang="0">
                <a:pos x="47" y="402"/>
              </a:cxn>
              <a:cxn ang="0">
                <a:pos x="43" y="443"/>
              </a:cxn>
              <a:cxn ang="0">
                <a:pos x="53" y="449"/>
              </a:cxn>
              <a:cxn ang="0">
                <a:pos x="62" y="443"/>
              </a:cxn>
              <a:cxn ang="0">
                <a:pos x="64" y="431"/>
              </a:cxn>
              <a:cxn ang="0">
                <a:pos x="71" y="325"/>
              </a:cxn>
              <a:cxn ang="0">
                <a:pos x="84" y="334"/>
              </a:cxn>
              <a:cxn ang="0">
                <a:pos x="86" y="356"/>
              </a:cxn>
              <a:cxn ang="0">
                <a:pos x="92" y="385"/>
              </a:cxn>
              <a:cxn ang="0">
                <a:pos x="97" y="401"/>
              </a:cxn>
              <a:cxn ang="0">
                <a:pos x="104" y="428"/>
              </a:cxn>
              <a:cxn ang="0">
                <a:pos x="116" y="435"/>
              </a:cxn>
              <a:cxn ang="0">
                <a:pos x="131" y="440"/>
              </a:cxn>
              <a:cxn ang="0">
                <a:pos x="144" y="439"/>
              </a:cxn>
            </a:cxnLst>
            <a:rect l="0" t="0" r="r" b="b"/>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w="9525" cap="rnd">
            <a:noFill/>
            <a:round/>
            <a:headEnd type="none" w="sm" len="sm"/>
            <a:tailEnd type="none" w="sm" len="sm"/>
          </a:ln>
          <a:effectLst/>
        </p:spPr>
        <p:txBody>
          <a:bodyPr/>
          <a:lstStyle/>
          <a:p>
            <a:endParaRPr lang="en-US"/>
          </a:p>
        </p:txBody>
      </p:sp>
      <p:sp>
        <p:nvSpPr>
          <p:cNvPr id="488461" name="Freeform 13"/>
          <p:cNvSpPr>
            <a:spLocks/>
          </p:cNvSpPr>
          <p:nvPr/>
        </p:nvSpPr>
        <p:spPr bwMode="auto">
          <a:xfrm>
            <a:off x="1655763" y="3019425"/>
            <a:ext cx="236537" cy="744538"/>
          </a:xfrm>
          <a:custGeom>
            <a:avLst/>
            <a:gdLst/>
            <a:ahLst/>
            <a:cxnLst>
              <a:cxn ang="0">
                <a:pos x="148" y="393"/>
              </a:cxn>
              <a:cxn ang="0">
                <a:pos x="137" y="271"/>
              </a:cxn>
              <a:cxn ang="0">
                <a:pos x="141" y="267"/>
              </a:cxn>
              <a:cxn ang="0">
                <a:pos x="143" y="262"/>
              </a:cxn>
              <a:cxn ang="0">
                <a:pos x="142" y="197"/>
              </a:cxn>
              <a:cxn ang="0">
                <a:pos x="141" y="170"/>
              </a:cxn>
              <a:cxn ang="0">
                <a:pos x="136" y="121"/>
              </a:cxn>
              <a:cxn ang="0">
                <a:pos x="124" y="95"/>
              </a:cxn>
              <a:cxn ang="0">
                <a:pos x="103" y="79"/>
              </a:cxn>
              <a:cxn ang="0">
                <a:pos x="86" y="68"/>
              </a:cxn>
              <a:cxn ang="0">
                <a:pos x="93" y="42"/>
              </a:cxn>
              <a:cxn ang="0">
                <a:pos x="95" y="36"/>
              </a:cxn>
              <a:cxn ang="0">
                <a:pos x="95" y="22"/>
              </a:cxn>
              <a:cxn ang="0">
                <a:pos x="88" y="10"/>
              </a:cxn>
              <a:cxn ang="0">
                <a:pos x="84" y="3"/>
              </a:cxn>
              <a:cxn ang="0">
                <a:pos x="74" y="0"/>
              </a:cxn>
              <a:cxn ang="0">
                <a:pos x="54" y="0"/>
              </a:cxn>
              <a:cxn ang="0">
                <a:pos x="49" y="3"/>
              </a:cxn>
              <a:cxn ang="0">
                <a:pos x="42" y="10"/>
              </a:cxn>
              <a:cxn ang="0">
                <a:pos x="38" y="22"/>
              </a:cxn>
              <a:cxn ang="0">
                <a:pos x="40" y="35"/>
              </a:cxn>
              <a:cxn ang="0">
                <a:pos x="42" y="59"/>
              </a:cxn>
              <a:cxn ang="0">
                <a:pos x="46" y="72"/>
              </a:cxn>
              <a:cxn ang="0">
                <a:pos x="24" y="85"/>
              </a:cxn>
              <a:cxn ang="0">
                <a:pos x="10" y="97"/>
              </a:cxn>
              <a:cxn ang="0">
                <a:pos x="8" y="124"/>
              </a:cxn>
              <a:cxn ang="0">
                <a:pos x="3" y="165"/>
              </a:cxn>
              <a:cxn ang="0">
                <a:pos x="1" y="187"/>
              </a:cxn>
              <a:cxn ang="0">
                <a:pos x="0" y="218"/>
              </a:cxn>
              <a:cxn ang="0">
                <a:pos x="0" y="254"/>
              </a:cxn>
              <a:cxn ang="0">
                <a:pos x="5" y="267"/>
              </a:cxn>
              <a:cxn ang="0">
                <a:pos x="13" y="270"/>
              </a:cxn>
              <a:cxn ang="0">
                <a:pos x="10" y="257"/>
              </a:cxn>
              <a:cxn ang="0">
                <a:pos x="42" y="436"/>
              </a:cxn>
              <a:cxn ang="0">
                <a:pos x="47" y="466"/>
              </a:cxn>
              <a:cxn ang="0">
                <a:pos x="72" y="454"/>
              </a:cxn>
              <a:cxn ang="0">
                <a:pos x="87" y="462"/>
              </a:cxn>
              <a:cxn ang="0">
                <a:pos x="100" y="468"/>
              </a:cxn>
              <a:cxn ang="0">
                <a:pos x="109" y="468"/>
              </a:cxn>
              <a:cxn ang="0">
                <a:pos x="117" y="465"/>
              </a:cxn>
              <a:cxn ang="0">
                <a:pos x="114" y="447"/>
              </a:cxn>
              <a:cxn ang="0">
                <a:pos x="120" y="256"/>
              </a:cxn>
              <a:cxn ang="0">
                <a:pos x="125" y="266"/>
              </a:cxn>
              <a:cxn ang="0">
                <a:pos x="127" y="269"/>
              </a:cxn>
              <a:cxn ang="0">
                <a:pos x="129" y="280"/>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w="9525" cap="rnd">
            <a:noFill/>
            <a:round/>
            <a:headEnd type="none" w="sm" len="sm"/>
            <a:tailEnd type="none" w="sm" len="sm"/>
          </a:ln>
          <a:effectLst/>
        </p:spPr>
        <p:txBody>
          <a:bodyPr/>
          <a:lstStyle/>
          <a:p>
            <a:endParaRPr lang="en-US"/>
          </a:p>
        </p:txBody>
      </p:sp>
      <p:sp>
        <p:nvSpPr>
          <p:cNvPr id="488462" name="Freeform 14"/>
          <p:cNvSpPr>
            <a:spLocks/>
          </p:cNvSpPr>
          <p:nvPr/>
        </p:nvSpPr>
        <p:spPr bwMode="auto">
          <a:xfrm>
            <a:off x="1262063" y="3068638"/>
            <a:ext cx="234950" cy="712787"/>
          </a:xfrm>
          <a:custGeom>
            <a:avLst/>
            <a:gdLst/>
            <a:ahLst/>
            <a:cxnLst>
              <a:cxn ang="0">
                <a:pos x="79" y="212"/>
              </a:cxn>
              <a:cxn ang="0">
                <a:pos x="79" y="212"/>
              </a:cxn>
              <a:cxn ang="0">
                <a:pos x="135" y="422"/>
              </a:cxn>
              <a:cxn ang="0">
                <a:pos x="113" y="401"/>
              </a:cxn>
              <a:cxn ang="0">
                <a:pos x="114" y="360"/>
              </a:cxn>
              <a:cxn ang="0">
                <a:pos x="118" y="312"/>
              </a:cxn>
              <a:cxn ang="0">
                <a:pos x="123" y="307"/>
              </a:cxn>
              <a:cxn ang="0">
                <a:pos x="128" y="287"/>
              </a:cxn>
              <a:cxn ang="0">
                <a:pos x="118" y="202"/>
              </a:cxn>
              <a:cxn ang="0">
                <a:pos x="124" y="215"/>
              </a:cxn>
              <a:cxn ang="0">
                <a:pos x="130" y="209"/>
              </a:cxn>
              <a:cxn ang="0">
                <a:pos x="132" y="196"/>
              </a:cxn>
              <a:cxn ang="0">
                <a:pos x="124" y="171"/>
              </a:cxn>
              <a:cxn ang="0">
                <a:pos x="128" y="132"/>
              </a:cxn>
              <a:cxn ang="0">
                <a:pos x="113" y="79"/>
              </a:cxn>
              <a:cxn ang="0">
                <a:pos x="97" y="68"/>
              </a:cxn>
              <a:cxn ang="0">
                <a:pos x="96" y="66"/>
              </a:cxn>
              <a:cxn ang="0">
                <a:pos x="101" y="63"/>
              </a:cxn>
              <a:cxn ang="0">
                <a:pos x="104" y="53"/>
              </a:cxn>
              <a:cxn ang="0">
                <a:pos x="99" y="48"/>
              </a:cxn>
              <a:cxn ang="0">
                <a:pos x="94" y="36"/>
              </a:cxn>
              <a:cxn ang="0">
                <a:pos x="96" y="20"/>
              </a:cxn>
              <a:cxn ang="0">
                <a:pos x="96" y="15"/>
              </a:cxn>
              <a:cxn ang="0">
                <a:pos x="90" y="6"/>
              </a:cxn>
              <a:cxn ang="0">
                <a:pos x="84" y="0"/>
              </a:cxn>
              <a:cxn ang="0">
                <a:pos x="63" y="1"/>
              </a:cxn>
              <a:cxn ang="0">
                <a:pos x="50" y="8"/>
              </a:cxn>
              <a:cxn ang="0">
                <a:pos x="39" y="28"/>
              </a:cxn>
              <a:cxn ang="0">
                <a:pos x="32" y="47"/>
              </a:cxn>
              <a:cxn ang="0">
                <a:pos x="24" y="57"/>
              </a:cxn>
              <a:cxn ang="0">
                <a:pos x="31" y="66"/>
              </a:cxn>
              <a:cxn ang="0">
                <a:pos x="31" y="73"/>
              </a:cxn>
              <a:cxn ang="0">
                <a:pos x="14" y="98"/>
              </a:cxn>
              <a:cxn ang="0">
                <a:pos x="0" y="139"/>
              </a:cxn>
              <a:cxn ang="0">
                <a:pos x="1" y="160"/>
              </a:cxn>
              <a:cxn ang="0">
                <a:pos x="13" y="191"/>
              </a:cxn>
              <a:cxn ang="0">
                <a:pos x="15" y="237"/>
              </a:cxn>
              <a:cxn ang="0">
                <a:pos x="11" y="298"/>
              </a:cxn>
              <a:cxn ang="0">
                <a:pos x="18" y="307"/>
              </a:cxn>
              <a:cxn ang="0">
                <a:pos x="31" y="311"/>
              </a:cxn>
              <a:cxn ang="0">
                <a:pos x="34" y="320"/>
              </a:cxn>
              <a:cxn ang="0">
                <a:pos x="40" y="336"/>
              </a:cxn>
              <a:cxn ang="0">
                <a:pos x="39" y="341"/>
              </a:cxn>
              <a:cxn ang="0">
                <a:pos x="37" y="355"/>
              </a:cxn>
              <a:cxn ang="0">
                <a:pos x="41" y="383"/>
              </a:cxn>
              <a:cxn ang="0">
                <a:pos x="46" y="401"/>
              </a:cxn>
              <a:cxn ang="0">
                <a:pos x="43" y="442"/>
              </a:cxn>
              <a:cxn ang="0">
                <a:pos x="52" y="448"/>
              </a:cxn>
              <a:cxn ang="0">
                <a:pos x="62" y="442"/>
              </a:cxn>
              <a:cxn ang="0">
                <a:pos x="65" y="430"/>
              </a:cxn>
              <a:cxn ang="0">
                <a:pos x="72" y="324"/>
              </a:cxn>
              <a:cxn ang="0">
                <a:pos x="84" y="333"/>
              </a:cxn>
              <a:cxn ang="0">
                <a:pos x="86" y="355"/>
              </a:cxn>
              <a:cxn ang="0">
                <a:pos x="93" y="384"/>
              </a:cxn>
              <a:cxn ang="0">
                <a:pos x="96" y="400"/>
              </a:cxn>
              <a:cxn ang="0">
                <a:pos x="103" y="426"/>
              </a:cxn>
              <a:cxn ang="0">
                <a:pos x="113" y="431"/>
              </a:cxn>
              <a:cxn ang="0">
                <a:pos x="128" y="439"/>
              </a:cxn>
              <a:cxn ang="0">
                <a:pos x="142" y="438"/>
              </a:cxn>
              <a:cxn ang="0">
                <a:pos x="145" y="429"/>
              </a:cxn>
            </a:cxnLst>
            <a:rect l="0" t="0" r="r" b="b"/>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w="9525" cap="rnd">
            <a:noFill/>
            <a:round/>
            <a:headEnd type="none" w="sm" len="sm"/>
            <a:tailEnd type="none" w="sm" len="sm"/>
          </a:ln>
          <a:effectLst/>
        </p:spPr>
        <p:txBody>
          <a:bodyPr/>
          <a:lstStyle/>
          <a:p>
            <a:endParaRPr lang="en-US"/>
          </a:p>
        </p:txBody>
      </p:sp>
      <p:sp>
        <p:nvSpPr>
          <p:cNvPr id="488463" name="Freeform 15"/>
          <p:cNvSpPr>
            <a:spLocks/>
          </p:cNvSpPr>
          <p:nvPr/>
        </p:nvSpPr>
        <p:spPr bwMode="auto">
          <a:xfrm>
            <a:off x="1458913" y="3054350"/>
            <a:ext cx="242887" cy="762000"/>
          </a:xfrm>
          <a:custGeom>
            <a:avLst/>
            <a:gdLst/>
            <a:ahLst/>
            <a:cxnLst>
              <a:cxn ang="0">
                <a:pos x="123" y="270"/>
              </a:cxn>
              <a:cxn ang="0">
                <a:pos x="137" y="198"/>
              </a:cxn>
              <a:cxn ang="0">
                <a:pos x="151" y="163"/>
              </a:cxn>
              <a:cxn ang="0">
                <a:pos x="147" y="148"/>
              </a:cxn>
              <a:cxn ang="0">
                <a:pos x="141" y="128"/>
              </a:cxn>
              <a:cxn ang="0">
                <a:pos x="134" y="108"/>
              </a:cxn>
              <a:cxn ang="0">
                <a:pos x="124" y="96"/>
              </a:cxn>
              <a:cxn ang="0">
                <a:pos x="111" y="85"/>
              </a:cxn>
              <a:cxn ang="0">
                <a:pos x="97" y="76"/>
              </a:cxn>
              <a:cxn ang="0">
                <a:pos x="86" y="70"/>
              </a:cxn>
              <a:cxn ang="0">
                <a:pos x="91" y="64"/>
              </a:cxn>
              <a:cxn ang="0">
                <a:pos x="92" y="44"/>
              </a:cxn>
              <a:cxn ang="0">
                <a:pos x="93" y="38"/>
              </a:cxn>
              <a:cxn ang="0">
                <a:pos x="95" y="29"/>
              </a:cxn>
              <a:cxn ang="0">
                <a:pos x="93" y="19"/>
              </a:cxn>
              <a:cxn ang="0">
                <a:pos x="88" y="12"/>
              </a:cxn>
              <a:cxn ang="0">
                <a:pos x="86" y="8"/>
              </a:cxn>
              <a:cxn ang="0">
                <a:pos x="85" y="6"/>
              </a:cxn>
              <a:cxn ang="0">
                <a:pos x="77" y="3"/>
              </a:cxn>
              <a:cxn ang="0">
                <a:pos x="64" y="0"/>
              </a:cxn>
              <a:cxn ang="0">
                <a:pos x="55" y="0"/>
              </a:cxn>
              <a:cxn ang="0">
                <a:pos x="49" y="5"/>
              </a:cxn>
              <a:cxn ang="0">
                <a:pos x="43" y="11"/>
              </a:cxn>
              <a:cxn ang="0">
                <a:pos x="38" y="21"/>
              </a:cxn>
              <a:cxn ang="0">
                <a:pos x="39" y="35"/>
              </a:cxn>
              <a:cxn ang="0">
                <a:pos x="41" y="48"/>
              </a:cxn>
              <a:cxn ang="0">
                <a:pos x="42" y="54"/>
              </a:cxn>
              <a:cxn ang="0">
                <a:pos x="52" y="69"/>
              </a:cxn>
              <a:cxn ang="0">
                <a:pos x="46" y="73"/>
              </a:cxn>
              <a:cxn ang="0">
                <a:pos x="32" y="81"/>
              </a:cxn>
              <a:cxn ang="0">
                <a:pos x="17" y="91"/>
              </a:cxn>
              <a:cxn ang="0">
                <a:pos x="11" y="99"/>
              </a:cxn>
              <a:cxn ang="0">
                <a:pos x="10" y="112"/>
              </a:cxn>
              <a:cxn ang="0">
                <a:pos x="6" y="138"/>
              </a:cxn>
              <a:cxn ang="0">
                <a:pos x="3" y="166"/>
              </a:cxn>
              <a:cxn ang="0">
                <a:pos x="1" y="183"/>
              </a:cxn>
              <a:cxn ang="0">
                <a:pos x="0" y="196"/>
              </a:cxn>
              <a:cxn ang="0">
                <a:pos x="0" y="220"/>
              </a:cxn>
              <a:cxn ang="0">
                <a:pos x="0" y="245"/>
              </a:cxn>
              <a:cxn ang="0">
                <a:pos x="2" y="264"/>
              </a:cxn>
              <a:cxn ang="0">
                <a:pos x="5" y="269"/>
              </a:cxn>
              <a:cxn ang="0">
                <a:pos x="10" y="271"/>
              </a:cxn>
              <a:cxn ang="0">
                <a:pos x="16" y="271"/>
              </a:cxn>
              <a:cxn ang="0">
                <a:pos x="18" y="271"/>
              </a:cxn>
              <a:cxn ang="0">
                <a:pos x="10" y="258"/>
              </a:cxn>
              <a:cxn ang="0">
                <a:pos x="19" y="329"/>
              </a:cxn>
              <a:cxn ang="0">
                <a:pos x="39" y="423"/>
              </a:cxn>
              <a:cxn ang="0">
                <a:pos x="14" y="453"/>
              </a:cxn>
              <a:cxn ang="0">
                <a:pos x="69" y="453"/>
              </a:cxn>
              <a:cxn ang="0">
                <a:pos x="71" y="457"/>
              </a:cxn>
              <a:cxn ang="0">
                <a:pos x="76" y="465"/>
              </a:cxn>
              <a:cxn ang="0">
                <a:pos x="84" y="473"/>
              </a:cxn>
              <a:cxn ang="0">
                <a:pos x="90" y="478"/>
              </a:cxn>
              <a:cxn ang="0">
                <a:pos x="97" y="478"/>
              </a:cxn>
              <a:cxn ang="0">
                <a:pos x="103" y="477"/>
              </a:cxn>
              <a:cxn ang="0">
                <a:pos x="108" y="476"/>
              </a:cxn>
              <a:cxn ang="0">
                <a:pos x="104" y="458"/>
              </a:cxn>
              <a:cxn ang="0">
                <a:pos x="114" y="355"/>
              </a:cxn>
              <a:cxn ang="0">
                <a:pos x="120" y="248"/>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w="9525" cap="rnd">
            <a:noFill/>
            <a:round/>
            <a:headEnd type="none" w="sm" len="sm"/>
            <a:tailEnd type="none" w="sm" len="sm"/>
          </a:ln>
          <a:effectLst/>
        </p:spPr>
        <p:txBody>
          <a:bodyPr/>
          <a:lstStyle/>
          <a:p>
            <a:endParaRPr lang="en-US"/>
          </a:p>
        </p:txBody>
      </p:sp>
      <p:sp>
        <p:nvSpPr>
          <p:cNvPr id="488464" name="Freeform 16"/>
          <p:cNvSpPr>
            <a:spLocks/>
          </p:cNvSpPr>
          <p:nvPr/>
        </p:nvSpPr>
        <p:spPr bwMode="auto">
          <a:xfrm>
            <a:off x="1665288" y="3016250"/>
            <a:ext cx="238125" cy="746125"/>
          </a:xfrm>
          <a:custGeom>
            <a:avLst/>
            <a:gdLst/>
            <a:ahLst/>
            <a:cxnLst>
              <a:cxn ang="0">
                <a:pos x="149" y="393"/>
              </a:cxn>
              <a:cxn ang="0">
                <a:pos x="138" y="272"/>
              </a:cxn>
              <a:cxn ang="0">
                <a:pos x="141" y="267"/>
              </a:cxn>
              <a:cxn ang="0">
                <a:pos x="143" y="263"/>
              </a:cxn>
              <a:cxn ang="0">
                <a:pos x="143" y="197"/>
              </a:cxn>
              <a:cxn ang="0">
                <a:pos x="141" y="171"/>
              </a:cxn>
              <a:cxn ang="0">
                <a:pos x="136" y="122"/>
              </a:cxn>
              <a:cxn ang="0">
                <a:pos x="124" y="95"/>
              </a:cxn>
              <a:cxn ang="0">
                <a:pos x="103" y="79"/>
              </a:cxn>
              <a:cxn ang="0">
                <a:pos x="86" y="69"/>
              </a:cxn>
              <a:cxn ang="0">
                <a:pos x="94" y="43"/>
              </a:cxn>
              <a:cxn ang="0">
                <a:pos x="95" y="36"/>
              </a:cxn>
              <a:cxn ang="0">
                <a:pos x="95" y="23"/>
              </a:cxn>
              <a:cxn ang="0">
                <a:pos x="88" y="11"/>
              </a:cxn>
              <a:cxn ang="0">
                <a:pos x="84" y="4"/>
              </a:cxn>
              <a:cxn ang="0">
                <a:pos x="74" y="0"/>
              </a:cxn>
              <a:cxn ang="0">
                <a:pos x="55" y="0"/>
              </a:cxn>
              <a:cxn ang="0">
                <a:pos x="49" y="4"/>
              </a:cxn>
              <a:cxn ang="0">
                <a:pos x="42" y="10"/>
              </a:cxn>
              <a:cxn ang="0">
                <a:pos x="38" y="22"/>
              </a:cxn>
              <a:cxn ang="0">
                <a:pos x="40" y="36"/>
              </a:cxn>
              <a:cxn ang="0">
                <a:pos x="42" y="59"/>
              </a:cxn>
              <a:cxn ang="0">
                <a:pos x="46" y="73"/>
              </a:cxn>
              <a:cxn ang="0">
                <a:pos x="24" y="86"/>
              </a:cxn>
              <a:cxn ang="0">
                <a:pos x="11" y="98"/>
              </a:cxn>
              <a:cxn ang="0">
                <a:pos x="8" y="124"/>
              </a:cxn>
              <a:cxn ang="0">
                <a:pos x="3" y="165"/>
              </a:cxn>
              <a:cxn ang="0">
                <a:pos x="1" y="187"/>
              </a:cxn>
              <a:cxn ang="0">
                <a:pos x="0" y="219"/>
              </a:cxn>
              <a:cxn ang="0">
                <a:pos x="0" y="255"/>
              </a:cxn>
              <a:cxn ang="0">
                <a:pos x="5" y="268"/>
              </a:cxn>
              <a:cxn ang="0">
                <a:pos x="14" y="270"/>
              </a:cxn>
              <a:cxn ang="0">
                <a:pos x="18" y="270"/>
              </a:cxn>
              <a:cxn ang="0">
                <a:pos x="23" y="264"/>
              </a:cxn>
              <a:cxn ang="0">
                <a:pos x="23" y="468"/>
              </a:cxn>
              <a:cxn ang="0">
                <a:pos x="73" y="454"/>
              </a:cxn>
              <a:cxn ang="0">
                <a:pos x="87" y="462"/>
              </a:cxn>
              <a:cxn ang="0">
                <a:pos x="101" y="468"/>
              </a:cxn>
              <a:cxn ang="0">
                <a:pos x="110" y="468"/>
              </a:cxn>
              <a:cxn ang="0">
                <a:pos x="117" y="466"/>
              </a:cxn>
              <a:cxn ang="0">
                <a:pos x="96" y="438"/>
              </a:cxn>
              <a:cxn ang="0">
                <a:pos x="111" y="163"/>
              </a:cxn>
              <a:cxn ang="0">
                <a:pos x="126" y="268"/>
              </a:cxn>
              <a:cxn ang="0">
                <a:pos x="128" y="271"/>
              </a:cxn>
              <a:cxn ang="0">
                <a:pos x="119" y="281"/>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w="9525" cap="rnd">
            <a:noFill/>
            <a:round/>
            <a:headEnd type="none" w="sm" len="sm"/>
            <a:tailEnd type="none" w="sm" len="sm"/>
          </a:ln>
          <a:effectLst/>
        </p:spPr>
        <p:txBody>
          <a:bodyPr/>
          <a:lstStyle/>
          <a:p>
            <a:endParaRPr lang="en-US"/>
          </a:p>
        </p:txBody>
      </p:sp>
      <p:sp>
        <p:nvSpPr>
          <p:cNvPr id="488465" name="Freeform 17"/>
          <p:cNvSpPr>
            <a:spLocks/>
          </p:cNvSpPr>
          <p:nvPr/>
        </p:nvSpPr>
        <p:spPr bwMode="auto">
          <a:xfrm>
            <a:off x="1271588" y="3067050"/>
            <a:ext cx="233362" cy="712788"/>
          </a:xfrm>
          <a:custGeom>
            <a:avLst/>
            <a:gdLst/>
            <a:ahLst/>
            <a:cxnLst>
              <a:cxn ang="0">
                <a:pos x="81" y="211"/>
              </a:cxn>
              <a:cxn ang="0">
                <a:pos x="145" y="428"/>
              </a:cxn>
              <a:cxn ang="0">
                <a:pos x="128" y="418"/>
              </a:cxn>
              <a:cxn ang="0">
                <a:pos x="111" y="394"/>
              </a:cxn>
              <a:cxn ang="0">
                <a:pos x="115" y="346"/>
              </a:cxn>
              <a:cxn ang="0">
                <a:pos x="118" y="309"/>
              </a:cxn>
              <a:cxn ang="0">
                <a:pos x="124" y="304"/>
              </a:cxn>
              <a:cxn ang="0">
                <a:pos x="117" y="200"/>
              </a:cxn>
              <a:cxn ang="0">
                <a:pos x="119" y="206"/>
              </a:cxn>
              <a:cxn ang="0">
                <a:pos x="125" y="215"/>
              </a:cxn>
              <a:cxn ang="0">
                <a:pos x="131" y="207"/>
              </a:cxn>
              <a:cxn ang="0">
                <a:pos x="129" y="191"/>
              </a:cxn>
              <a:cxn ang="0">
                <a:pos x="124" y="165"/>
              </a:cxn>
              <a:cxn ang="0">
                <a:pos x="124" y="114"/>
              </a:cxn>
              <a:cxn ang="0">
                <a:pos x="108" y="76"/>
              </a:cxn>
              <a:cxn ang="0">
                <a:pos x="95" y="67"/>
              </a:cxn>
              <a:cxn ang="0">
                <a:pos x="98" y="65"/>
              </a:cxn>
              <a:cxn ang="0">
                <a:pos x="103" y="58"/>
              </a:cxn>
              <a:cxn ang="0">
                <a:pos x="102" y="50"/>
              </a:cxn>
              <a:cxn ang="0">
                <a:pos x="95" y="43"/>
              </a:cxn>
              <a:cxn ang="0">
                <a:pos x="94" y="27"/>
              </a:cxn>
              <a:cxn ang="0">
                <a:pos x="97" y="17"/>
              </a:cxn>
              <a:cxn ang="0">
                <a:pos x="91" y="9"/>
              </a:cxn>
              <a:cxn ang="0">
                <a:pos x="86" y="0"/>
              </a:cxn>
              <a:cxn ang="0">
                <a:pos x="69" y="0"/>
              </a:cxn>
              <a:cxn ang="0">
                <a:pos x="53" y="5"/>
              </a:cxn>
              <a:cxn ang="0">
                <a:pos x="42" y="22"/>
              </a:cxn>
              <a:cxn ang="0">
                <a:pos x="34" y="43"/>
              </a:cxn>
              <a:cxn ang="0">
                <a:pos x="26" y="56"/>
              </a:cxn>
              <a:cxn ang="0">
                <a:pos x="28" y="64"/>
              </a:cxn>
              <a:cxn ang="0">
                <a:pos x="33" y="69"/>
              </a:cxn>
              <a:cxn ang="0">
                <a:pos x="23" y="80"/>
              </a:cxn>
              <a:cxn ang="0">
                <a:pos x="5" y="122"/>
              </a:cxn>
              <a:cxn ang="0">
                <a:pos x="0" y="146"/>
              </a:cxn>
              <a:cxn ang="0">
                <a:pos x="6" y="177"/>
              </a:cxn>
              <a:cxn ang="0">
                <a:pos x="17" y="204"/>
              </a:cxn>
              <a:cxn ang="0">
                <a:pos x="13" y="274"/>
              </a:cxn>
              <a:cxn ang="0">
                <a:pos x="13" y="303"/>
              </a:cxn>
              <a:cxn ang="0">
                <a:pos x="26" y="311"/>
              </a:cxn>
              <a:cxn ang="0">
                <a:pos x="32" y="312"/>
              </a:cxn>
              <a:cxn ang="0">
                <a:pos x="37" y="329"/>
              </a:cxn>
              <a:cxn ang="0">
                <a:pos x="40" y="338"/>
              </a:cxn>
              <a:cxn ang="0">
                <a:pos x="37" y="346"/>
              </a:cxn>
              <a:cxn ang="0">
                <a:pos x="37" y="367"/>
              </a:cxn>
              <a:cxn ang="0">
                <a:pos x="45" y="396"/>
              </a:cxn>
              <a:cxn ang="0">
                <a:pos x="42" y="440"/>
              </a:cxn>
              <a:cxn ang="0">
                <a:pos x="50" y="446"/>
              </a:cxn>
              <a:cxn ang="0">
                <a:pos x="59" y="444"/>
              </a:cxn>
              <a:cxn ang="0">
                <a:pos x="64" y="433"/>
              </a:cxn>
              <a:cxn ang="0">
                <a:pos x="59" y="397"/>
              </a:cxn>
              <a:cxn ang="0">
                <a:pos x="84" y="325"/>
              </a:cxn>
              <a:cxn ang="0">
                <a:pos x="84" y="338"/>
              </a:cxn>
              <a:cxn ang="0">
                <a:pos x="87" y="362"/>
              </a:cxn>
              <a:cxn ang="0">
                <a:pos x="94" y="390"/>
              </a:cxn>
              <a:cxn ang="0">
                <a:pos x="94" y="427"/>
              </a:cxn>
              <a:cxn ang="0">
                <a:pos x="107" y="428"/>
              </a:cxn>
              <a:cxn ang="0">
                <a:pos x="119" y="435"/>
              </a:cxn>
              <a:cxn ang="0">
                <a:pos x="135" y="439"/>
              </a:cxn>
              <a:cxn ang="0">
                <a:pos x="146" y="437"/>
              </a:cxn>
            </a:cxnLst>
            <a:rect l="0" t="0" r="r" b="b"/>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w="9525" cap="rnd">
            <a:noFill/>
            <a:round/>
            <a:headEnd type="none" w="sm" len="sm"/>
            <a:tailEnd type="none" w="sm" len="sm"/>
          </a:ln>
          <a:effectLst/>
        </p:spPr>
        <p:txBody>
          <a:bodyPr/>
          <a:lstStyle/>
          <a:p>
            <a:endParaRPr lang="en-US"/>
          </a:p>
        </p:txBody>
      </p:sp>
      <p:sp>
        <p:nvSpPr>
          <p:cNvPr id="488466" name="Freeform 18"/>
          <p:cNvSpPr>
            <a:spLocks/>
          </p:cNvSpPr>
          <p:nvPr/>
        </p:nvSpPr>
        <p:spPr bwMode="auto">
          <a:xfrm>
            <a:off x="1341438" y="3127375"/>
            <a:ext cx="242887" cy="760413"/>
          </a:xfrm>
          <a:custGeom>
            <a:avLst/>
            <a:gdLst/>
            <a:ahLst/>
            <a:cxnLst>
              <a:cxn ang="0">
                <a:pos x="28" y="269"/>
              </a:cxn>
              <a:cxn ang="0">
                <a:pos x="13" y="197"/>
              </a:cxn>
              <a:cxn ang="0">
                <a:pos x="0" y="161"/>
              </a:cxn>
              <a:cxn ang="0">
                <a:pos x="4" y="147"/>
              </a:cxn>
              <a:cxn ang="0">
                <a:pos x="10" y="126"/>
              </a:cxn>
              <a:cxn ang="0">
                <a:pos x="17" y="107"/>
              </a:cxn>
              <a:cxn ang="0">
                <a:pos x="27" y="95"/>
              </a:cxn>
              <a:cxn ang="0">
                <a:pos x="40" y="84"/>
              </a:cxn>
              <a:cxn ang="0">
                <a:pos x="54" y="74"/>
              </a:cxn>
              <a:cxn ang="0">
                <a:pos x="65" y="69"/>
              </a:cxn>
              <a:cxn ang="0">
                <a:pos x="65" y="56"/>
              </a:cxn>
              <a:cxn ang="0">
                <a:pos x="56" y="39"/>
              </a:cxn>
              <a:cxn ang="0">
                <a:pos x="55" y="32"/>
              </a:cxn>
              <a:cxn ang="0">
                <a:pos x="56" y="22"/>
              </a:cxn>
              <a:cxn ang="0">
                <a:pos x="60" y="13"/>
              </a:cxn>
              <a:cxn ang="0">
                <a:pos x="65" y="8"/>
              </a:cxn>
              <a:cxn ang="0">
                <a:pos x="67" y="3"/>
              </a:cxn>
              <a:cxn ang="0">
                <a:pos x="72" y="0"/>
              </a:cxn>
              <a:cxn ang="0">
                <a:pos x="84" y="0"/>
              </a:cxn>
              <a:cxn ang="0">
                <a:pos x="96" y="0"/>
              </a:cxn>
              <a:cxn ang="0">
                <a:pos x="101" y="1"/>
              </a:cxn>
              <a:cxn ang="0">
                <a:pos x="103" y="4"/>
              </a:cxn>
              <a:cxn ang="0">
                <a:pos x="108" y="10"/>
              </a:cxn>
              <a:cxn ang="0">
                <a:pos x="113" y="17"/>
              </a:cxn>
              <a:cxn ang="0">
                <a:pos x="113" y="27"/>
              </a:cxn>
              <a:cxn ang="0">
                <a:pos x="111" y="35"/>
              </a:cxn>
              <a:cxn ang="0">
                <a:pos x="110" y="39"/>
              </a:cxn>
              <a:cxn ang="0">
                <a:pos x="99" y="68"/>
              </a:cxn>
              <a:cxn ang="0">
                <a:pos x="105" y="72"/>
              </a:cxn>
              <a:cxn ang="0">
                <a:pos x="119" y="81"/>
              </a:cxn>
              <a:cxn ang="0">
                <a:pos x="134" y="91"/>
              </a:cxn>
              <a:cxn ang="0">
                <a:pos x="140" y="97"/>
              </a:cxn>
              <a:cxn ang="0">
                <a:pos x="141" y="111"/>
              </a:cxn>
              <a:cxn ang="0">
                <a:pos x="145" y="138"/>
              </a:cxn>
              <a:cxn ang="0">
                <a:pos x="148" y="165"/>
              </a:cxn>
              <a:cxn ang="0">
                <a:pos x="150" y="182"/>
              </a:cxn>
              <a:cxn ang="0">
                <a:pos x="151" y="195"/>
              </a:cxn>
              <a:cxn ang="0">
                <a:pos x="152" y="219"/>
              </a:cxn>
              <a:cxn ang="0">
                <a:pos x="152" y="244"/>
              </a:cxn>
              <a:cxn ang="0">
                <a:pos x="149" y="263"/>
              </a:cxn>
              <a:cxn ang="0">
                <a:pos x="146" y="268"/>
              </a:cxn>
              <a:cxn ang="0">
                <a:pos x="140" y="269"/>
              </a:cxn>
              <a:cxn ang="0">
                <a:pos x="135" y="269"/>
              </a:cxn>
              <a:cxn ang="0">
                <a:pos x="133" y="269"/>
              </a:cxn>
              <a:cxn ang="0">
                <a:pos x="141" y="257"/>
              </a:cxn>
              <a:cxn ang="0">
                <a:pos x="132" y="328"/>
              </a:cxn>
              <a:cxn ang="0">
                <a:pos x="112" y="422"/>
              </a:cxn>
              <a:cxn ang="0">
                <a:pos x="137" y="453"/>
              </a:cxn>
              <a:cxn ang="0">
                <a:pos x="82" y="452"/>
              </a:cxn>
              <a:cxn ang="0">
                <a:pos x="80" y="456"/>
              </a:cxn>
              <a:cxn ang="0">
                <a:pos x="74" y="464"/>
              </a:cxn>
              <a:cxn ang="0">
                <a:pos x="67" y="473"/>
              </a:cxn>
              <a:cxn ang="0">
                <a:pos x="60" y="478"/>
              </a:cxn>
              <a:cxn ang="0">
                <a:pos x="54" y="478"/>
              </a:cxn>
              <a:cxn ang="0">
                <a:pos x="48" y="477"/>
              </a:cxn>
              <a:cxn ang="0">
                <a:pos x="43" y="475"/>
              </a:cxn>
              <a:cxn ang="0">
                <a:pos x="42" y="474"/>
              </a:cxn>
              <a:cxn ang="0">
                <a:pos x="54" y="438"/>
              </a:cxn>
              <a:cxn ang="0">
                <a:pos x="33" y="276"/>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w="9525" cap="rnd">
            <a:noFill/>
            <a:round/>
            <a:headEnd type="none" w="sm" len="sm"/>
            <a:tailEnd type="none" w="sm" len="sm"/>
          </a:ln>
          <a:effectLst/>
        </p:spPr>
        <p:txBody>
          <a:bodyPr/>
          <a:lstStyle/>
          <a:p>
            <a:endParaRPr lang="en-US"/>
          </a:p>
        </p:txBody>
      </p:sp>
      <p:sp>
        <p:nvSpPr>
          <p:cNvPr id="488467" name="Freeform 19"/>
          <p:cNvSpPr>
            <a:spLocks/>
          </p:cNvSpPr>
          <p:nvPr/>
        </p:nvSpPr>
        <p:spPr bwMode="auto">
          <a:xfrm>
            <a:off x="1335088" y="3128963"/>
            <a:ext cx="241300" cy="762000"/>
          </a:xfrm>
          <a:custGeom>
            <a:avLst/>
            <a:gdLst/>
            <a:ahLst/>
            <a:cxnLst>
              <a:cxn ang="0">
                <a:pos x="27" y="269"/>
              </a:cxn>
              <a:cxn ang="0">
                <a:pos x="13" y="198"/>
              </a:cxn>
              <a:cxn ang="0">
                <a:pos x="0" y="162"/>
              </a:cxn>
              <a:cxn ang="0">
                <a:pos x="3" y="148"/>
              </a:cxn>
              <a:cxn ang="0">
                <a:pos x="9" y="127"/>
              </a:cxn>
              <a:cxn ang="0">
                <a:pos x="16" y="108"/>
              </a:cxn>
              <a:cxn ang="0">
                <a:pos x="26" y="95"/>
              </a:cxn>
              <a:cxn ang="0">
                <a:pos x="39" y="85"/>
              </a:cxn>
              <a:cxn ang="0">
                <a:pos x="53" y="75"/>
              </a:cxn>
              <a:cxn ang="0">
                <a:pos x="64" y="69"/>
              </a:cxn>
              <a:cxn ang="0">
                <a:pos x="64" y="56"/>
              </a:cxn>
              <a:cxn ang="0">
                <a:pos x="56" y="42"/>
              </a:cxn>
              <a:cxn ang="0">
                <a:pos x="55" y="36"/>
              </a:cxn>
              <a:cxn ang="0">
                <a:pos x="55" y="28"/>
              </a:cxn>
              <a:cxn ang="0">
                <a:pos x="57" y="18"/>
              </a:cxn>
              <a:cxn ang="0">
                <a:pos x="62" y="11"/>
              </a:cxn>
              <a:cxn ang="0">
                <a:pos x="64" y="5"/>
              </a:cxn>
              <a:cxn ang="0">
                <a:pos x="68" y="2"/>
              </a:cxn>
              <a:cxn ang="0">
                <a:pos x="76" y="0"/>
              </a:cxn>
              <a:cxn ang="0">
                <a:pos x="91" y="0"/>
              </a:cxn>
              <a:cxn ang="0">
                <a:pos x="98" y="1"/>
              </a:cxn>
              <a:cxn ang="0">
                <a:pos x="101" y="4"/>
              </a:cxn>
              <a:cxn ang="0">
                <a:pos x="104" y="8"/>
              </a:cxn>
              <a:cxn ang="0">
                <a:pos x="110" y="13"/>
              </a:cxn>
              <a:cxn ang="0">
                <a:pos x="112" y="22"/>
              </a:cxn>
              <a:cxn ang="0">
                <a:pos x="111" y="32"/>
              </a:cxn>
              <a:cxn ang="0">
                <a:pos x="109" y="39"/>
              </a:cxn>
              <a:cxn ang="0">
                <a:pos x="98" y="69"/>
              </a:cxn>
              <a:cxn ang="0">
                <a:pos x="104" y="73"/>
              </a:cxn>
              <a:cxn ang="0">
                <a:pos x="118" y="82"/>
              </a:cxn>
              <a:cxn ang="0">
                <a:pos x="133" y="91"/>
              </a:cxn>
              <a:cxn ang="0">
                <a:pos x="140" y="98"/>
              </a:cxn>
              <a:cxn ang="0">
                <a:pos x="140" y="112"/>
              </a:cxn>
              <a:cxn ang="0">
                <a:pos x="144" y="139"/>
              </a:cxn>
              <a:cxn ang="0">
                <a:pos x="147" y="165"/>
              </a:cxn>
              <a:cxn ang="0">
                <a:pos x="149" y="182"/>
              </a:cxn>
              <a:cxn ang="0">
                <a:pos x="150" y="195"/>
              </a:cxn>
              <a:cxn ang="0">
                <a:pos x="151" y="219"/>
              </a:cxn>
              <a:cxn ang="0">
                <a:pos x="151" y="245"/>
              </a:cxn>
              <a:cxn ang="0">
                <a:pos x="148" y="264"/>
              </a:cxn>
              <a:cxn ang="0">
                <a:pos x="145" y="269"/>
              </a:cxn>
              <a:cxn ang="0">
                <a:pos x="140" y="270"/>
              </a:cxn>
              <a:cxn ang="0">
                <a:pos x="134" y="270"/>
              </a:cxn>
              <a:cxn ang="0">
                <a:pos x="134" y="263"/>
              </a:cxn>
              <a:cxn ang="0">
                <a:pos x="128" y="265"/>
              </a:cxn>
              <a:cxn ang="0">
                <a:pos x="129" y="349"/>
              </a:cxn>
              <a:cxn ang="0">
                <a:pos x="133" y="441"/>
              </a:cxn>
              <a:cxn ang="0">
                <a:pos x="112" y="452"/>
              </a:cxn>
              <a:cxn ang="0">
                <a:pos x="80" y="454"/>
              </a:cxn>
              <a:cxn ang="0">
                <a:pos x="76" y="461"/>
              </a:cxn>
              <a:cxn ang="0">
                <a:pos x="70" y="470"/>
              </a:cxn>
              <a:cxn ang="0">
                <a:pos x="63" y="476"/>
              </a:cxn>
              <a:cxn ang="0">
                <a:pos x="57" y="479"/>
              </a:cxn>
              <a:cxn ang="0">
                <a:pos x="51" y="478"/>
              </a:cxn>
              <a:cxn ang="0">
                <a:pos x="45" y="477"/>
              </a:cxn>
              <a:cxn ang="0">
                <a:pos x="41" y="475"/>
              </a:cxn>
              <a:cxn ang="0">
                <a:pos x="54" y="439"/>
              </a:cxn>
              <a:cxn ang="0">
                <a:pos x="32" y="277"/>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w="9525" cap="rnd">
            <a:noFill/>
            <a:round/>
            <a:headEnd type="none" w="sm" len="sm"/>
            <a:tailEnd type="none" w="sm" len="sm"/>
          </a:ln>
          <a:effectLst/>
        </p:spPr>
        <p:txBody>
          <a:bodyPr/>
          <a:lstStyle/>
          <a:p>
            <a:endParaRPr lang="en-US"/>
          </a:p>
        </p:txBody>
      </p:sp>
      <p:sp>
        <p:nvSpPr>
          <p:cNvPr id="488468" name="Freeform 20"/>
          <p:cNvSpPr>
            <a:spLocks/>
          </p:cNvSpPr>
          <p:nvPr/>
        </p:nvSpPr>
        <p:spPr bwMode="auto">
          <a:xfrm>
            <a:off x="1479550" y="3232150"/>
            <a:ext cx="252413" cy="714375"/>
          </a:xfrm>
          <a:custGeom>
            <a:avLst/>
            <a:gdLst/>
            <a:ahLst/>
            <a:cxnLst>
              <a:cxn ang="0">
                <a:pos x="146" y="423"/>
              </a:cxn>
              <a:cxn ang="0">
                <a:pos x="125" y="401"/>
              </a:cxn>
              <a:cxn ang="0">
                <a:pos x="125" y="361"/>
              </a:cxn>
              <a:cxn ang="0">
                <a:pos x="130" y="313"/>
              </a:cxn>
              <a:cxn ang="0">
                <a:pos x="133" y="309"/>
              </a:cxn>
              <a:cxn ang="0">
                <a:pos x="138" y="295"/>
              </a:cxn>
              <a:cxn ang="0">
                <a:pos x="131" y="206"/>
              </a:cxn>
              <a:cxn ang="0">
                <a:pos x="137" y="216"/>
              </a:cxn>
              <a:cxn ang="0">
                <a:pos x="143" y="207"/>
              </a:cxn>
              <a:cxn ang="0">
                <a:pos x="141" y="192"/>
              </a:cxn>
              <a:cxn ang="0">
                <a:pos x="136" y="166"/>
              </a:cxn>
              <a:cxn ang="0">
                <a:pos x="136" y="114"/>
              </a:cxn>
              <a:cxn ang="0">
                <a:pos x="120" y="76"/>
              </a:cxn>
              <a:cxn ang="0">
                <a:pos x="107" y="67"/>
              </a:cxn>
              <a:cxn ang="0">
                <a:pos x="110" y="65"/>
              </a:cxn>
              <a:cxn ang="0">
                <a:pos x="115" y="58"/>
              </a:cxn>
              <a:cxn ang="0">
                <a:pos x="114" y="47"/>
              </a:cxn>
              <a:cxn ang="0">
                <a:pos x="107" y="35"/>
              </a:cxn>
              <a:cxn ang="0">
                <a:pos x="103" y="23"/>
              </a:cxn>
              <a:cxn ang="0">
                <a:pos x="102" y="16"/>
              </a:cxn>
              <a:cxn ang="0">
                <a:pos x="100" y="8"/>
              </a:cxn>
              <a:cxn ang="0">
                <a:pos x="98" y="1"/>
              </a:cxn>
              <a:cxn ang="0">
                <a:pos x="81" y="0"/>
              </a:cxn>
              <a:cxn ang="0">
                <a:pos x="65" y="5"/>
              </a:cxn>
              <a:cxn ang="0">
                <a:pos x="54" y="23"/>
              </a:cxn>
              <a:cxn ang="0">
                <a:pos x="46" y="44"/>
              </a:cxn>
              <a:cxn ang="0">
                <a:pos x="38" y="56"/>
              </a:cxn>
              <a:cxn ang="0">
                <a:pos x="42" y="65"/>
              </a:cxn>
              <a:cxn ang="0">
                <a:pos x="44" y="72"/>
              </a:cxn>
              <a:cxn ang="0">
                <a:pos x="30" y="90"/>
              </a:cxn>
              <a:cxn ang="0">
                <a:pos x="11" y="143"/>
              </a:cxn>
              <a:cxn ang="0">
                <a:pos x="8" y="160"/>
              </a:cxn>
              <a:cxn ang="0">
                <a:pos x="12" y="168"/>
              </a:cxn>
              <a:cxn ang="0">
                <a:pos x="6" y="200"/>
              </a:cxn>
              <a:cxn ang="0">
                <a:pos x="0" y="238"/>
              </a:cxn>
              <a:cxn ang="0">
                <a:pos x="3" y="260"/>
              </a:cxn>
              <a:cxn ang="0">
                <a:pos x="15" y="263"/>
              </a:cxn>
              <a:cxn ang="0">
                <a:pos x="28" y="273"/>
              </a:cxn>
              <a:cxn ang="0">
                <a:pos x="25" y="296"/>
              </a:cxn>
              <a:cxn ang="0">
                <a:pos x="27" y="305"/>
              </a:cxn>
              <a:cxn ang="0">
                <a:pos x="41" y="312"/>
              </a:cxn>
              <a:cxn ang="0">
                <a:pos x="45" y="316"/>
              </a:cxn>
              <a:cxn ang="0">
                <a:pos x="51" y="333"/>
              </a:cxn>
              <a:cxn ang="0">
                <a:pos x="52" y="339"/>
              </a:cxn>
              <a:cxn ang="0">
                <a:pos x="49" y="348"/>
              </a:cxn>
              <a:cxn ang="0">
                <a:pos x="49" y="367"/>
              </a:cxn>
              <a:cxn ang="0">
                <a:pos x="57" y="397"/>
              </a:cxn>
              <a:cxn ang="0">
                <a:pos x="54" y="441"/>
              </a:cxn>
              <a:cxn ang="0">
                <a:pos x="59" y="446"/>
              </a:cxn>
              <a:cxn ang="0">
                <a:pos x="70" y="447"/>
              </a:cxn>
              <a:cxn ang="0">
                <a:pos x="76" y="436"/>
              </a:cxn>
              <a:cxn ang="0">
                <a:pos x="77" y="429"/>
              </a:cxn>
              <a:cxn ang="0">
                <a:pos x="96" y="324"/>
              </a:cxn>
              <a:cxn ang="0">
                <a:pos x="96" y="334"/>
              </a:cxn>
              <a:cxn ang="0">
                <a:pos x="98" y="355"/>
              </a:cxn>
              <a:cxn ang="0">
                <a:pos x="104" y="385"/>
              </a:cxn>
              <a:cxn ang="0">
                <a:pos x="108" y="401"/>
              </a:cxn>
              <a:cxn ang="0">
                <a:pos x="116" y="428"/>
              </a:cxn>
              <a:cxn ang="0">
                <a:pos x="128" y="434"/>
              </a:cxn>
              <a:cxn ang="0">
                <a:pos x="143" y="440"/>
              </a:cxn>
              <a:cxn ang="0">
                <a:pos x="156" y="438"/>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w="9525" cap="rnd">
            <a:noFill/>
            <a:round/>
            <a:headEnd type="none" w="sm" len="sm"/>
            <a:tailEnd type="none" w="sm" len="sm"/>
          </a:ln>
          <a:effectLst/>
        </p:spPr>
        <p:txBody>
          <a:bodyPr/>
          <a:lstStyle/>
          <a:p>
            <a:endParaRPr lang="en-US"/>
          </a:p>
        </p:txBody>
      </p:sp>
      <p:sp>
        <p:nvSpPr>
          <p:cNvPr id="488469" name="Freeform 21"/>
          <p:cNvSpPr>
            <a:spLocks/>
          </p:cNvSpPr>
          <p:nvPr/>
        </p:nvSpPr>
        <p:spPr bwMode="auto">
          <a:xfrm>
            <a:off x="1492250" y="3222625"/>
            <a:ext cx="254000" cy="712788"/>
          </a:xfrm>
          <a:custGeom>
            <a:avLst/>
            <a:gdLst/>
            <a:ahLst/>
            <a:cxnLst>
              <a:cxn ang="0">
                <a:pos x="147" y="422"/>
              </a:cxn>
              <a:cxn ang="0">
                <a:pos x="125" y="401"/>
              </a:cxn>
              <a:cxn ang="0">
                <a:pos x="126" y="360"/>
              </a:cxn>
              <a:cxn ang="0">
                <a:pos x="131" y="313"/>
              </a:cxn>
              <a:cxn ang="0">
                <a:pos x="135" y="307"/>
              </a:cxn>
              <a:cxn ang="0">
                <a:pos x="140" y="287"/>
              </a:cxn>
              <a:cxn ang="0">
                <a:pos x="133" y="209"/>
              </a:cxn>
              <a:cxn ang="0">
                <a:pos x="140" y="215"/>
              </a:cxn>
              <a:cxn ang="0">
                <a:pos x="144" y="204"/>
              </a:cxn>
              <a:cxn ang="0">
                <a:pos x="140" y="186"/>
              </a:cxn>
              <a:cxn ang="0">
                <a:pos x="139" y="157"/>
              </a:cxn>
              <a:cxn ang="0">
                <a:pos x="130" y="88"/>
              </a:cxn>
              <a:cxn ang="0">
                <a:pos x="116" y="72"/>
              </a:cxn>
              <a:cxn ang="0">
                <a:pos x="106" y="66"/>
              </a:cxn>
              <a:cxn ang="0">
                <a:pos x="112" y="64"/>
              </a:cxn>
              <a:cxn ang="0">
                <a:pos x="116" y="55"/>
              </a:cxn>
              <a:cxn ang="0">
                <a:pos x="113" y="44"/>
              </a:cxn>
              <a:cxn ang="0">
                <a:pos x="105" y="32"/>
              </a:cxn>
              <a:cxn ang="0">
                <a:pos x="103" y="20"/>
              </a:cxn>
              <a:cxn ang="0">
                <a:pos x="102" y="15"/>
              </a:cxn>
              <a:cxn ang="0">
                <a:pos x="100" y="6"/>
              </a:cxn>
              <a:cxn ang="0">
                <a:pos x="96" y="0"/>
              </a:cxn>
              <a:cxn ang="0">
                <a:pos x="76" y="1"/>
              </a:cxn>
              <a:cxn ang="0">
                <a:pos x="62" y="8"/>
              </a:cxn>
              <a:cxn ang="0">
                <a:pos x="51" y="28"/>
              </a:cxn>
              <a:cxn ang="0">
                <a:pos x="44" y="47"/>
              </a:cxn>
              <a:cxn ang="0">
                <a:pos x="37" y="58"/>
              </a:cxn>
              <a:cxn ang="0">
                <a:pos x="41" y="64"/>
              </a:cxn>
              <a:cxn ang="0">
                <a:pos x="45" y="69"/>
              </a:cxn>
              <a:cxn ang="0">
                <a:pos x="36" y="81"/>
              </a:cxn>
              <a:cxn ang="0">
                <a:pos x="16" y="131"/>
              </a:cxn>
              <a:cxn ang="0">
                <a:pos x="9" y="159"/>
              </a:cxn>
              <a:cxn ang="0">
                <a:pos x="13" y="168"/>
              </a:cxn>
              <a:cxn ang="0">
                <a:pos x="7" y="200"/>
              </a:cxn>
              <a:cxn ang="0">
                <a:pos x="0" y="238"/>
              </a:cxn>
              <a:cxn ang="0">
                <a:pos x="3" y="260"/>
              </a:cxn>
              <a:cxn ang="0">
                <a:pos x="16" y="263"/>
              </a:cxn>
              <a:cxn ang="0">
                <a:pos x="28" y="272"/>
              </a:cxn>
              <a:cxn ang="0">
                <a:pos x="25" y="296"/>
              </a:cxn>
              <a:cxn ang="0">
                <a:pos x="27" y="305"/>
              </a:cxn>
              <a:cxn ang="0">
                <a:pos x="41" y="312"/>
              </a:cxn>
              <a:cxn ang="0">
                <a:pos x="45" y="315"/>
              </a:cxn>
              <a:cxn ang="0">
                <a:pos x="51" y="333"/>
              </a:cxn>
              <a:cxn ang="0">
                <a:pos x="52" y="340"/>
              </a:cxn>
              <a:cxn ang="0">
                <a:pos x="49" y="351"/>
              </a:cxn>
              <a:cxn ang="0">
                <a:pos x="51" y="375"/>
              </a:cxn>
              <a:cxn ang="0">
                <a:pos x="59" y="400"/>
              </a:cxn>
              <a:cxn ang="0">
                <a:pos x="55" y="443"/>
              </a:cxn>
              <a:cxn ang="0">
                <a:pos x="65" y="448"/>
              </a:cxn>
              <a:cxn ang="0">
                <a:pos x="74" y="442"/>
              </a:cxn>
              <a:cxn ang="0">
                <a:pos x="77" y="431"/>
              </a:cxn>
              <a:cxn ang="0">
                <a:pos x="82" y="337"/>
              </a:cxn>
              <a:cxn ang="0">
                <a:pos x="96" y="327"/>
              </a:cxn>
              <a:cxn ang="0">
                <a:pos x="97" y="344"/>
              </a:cxn>
              <a:cxn ang="0">
                <a:pos x="101" y="370"/>
              </a:cxn>
              <a:cxn ang="0">
                <a:pos x="108" y="396"/>
              </a:cxn>
              <a:cxn ang="0">
                <a:pos x="115" y="430"/>
              </a:cxn>
              <a:cxn ang="0">
                <a:pos x="121" y="430"/>
              </a:cxn>
              <a:cxn ang="0">
                <a:pos x="136" y="437"/>
              </a:cxn>
              <a:cxn ang="0">
                <a:pos x="151" y="439"/>
              </a:cxn>
              <a:cxn ang="0">
                <a:pos x="159" y="437"/>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w="9525" cap="rnd">
            <a:noFill/>
            <a:round/>
            <a:headEnd type="none" w="sm" len="sm"/>
            <a:tailEnd type="none" w="sm" len="sm"/>
          </a:ln>
          <a:effectLst/>
        </p:spPr>
        <p:txBody>
          <a:bodyPr/>
          <a:lstStyle/>
          <a:p>
            <a:endParaRPr lang="en-US"/>
          </a:p>
        </p:txBody>
      </p:sp>
      <p:sp>
        <p:nvSpPr>
          <p:cNvPr id="488470" name="Rectangle 22"/>
          <p:cNvSpPr>
            <a:spLocks noChangeArrowheads="1"/>
          </p:cNvSpPr>
          <p:nvPr/>
        </p:nvSpPr>
        <p:spPr bwMode="auto">
          <a:xfrm>
            <a:off x="1428750" y="3268663"/>
            <a:ext cx="369888"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effectLst>
                  <a:outerShdw blurRad="38100" dist="38100" dir="2700000" algn="tl">
                    <a:srgbClr val="C0C0C0"/>
                  </a:outerShdw>
                </a:effectLst>
              </a:rPr>
              <a:t>?</a:t>
            </a:r>
          </a:p>
        </p:txBody>
      </p:sp>
      <p:sp>
        <p:nvSpPr>
          <p:cNvPr id="488471" name="Rectangle 23"/>
          <p:cNvSpPr>
            <a:spLocks noChangeArrowheads="1"/>
          </p:cNvSpPr>
          <p:nvPr/>
        </p:nvSpPr>
        <p:spPr bwMode="auto">
          <a:xfrm>
            <a:off x="2244725" y="4059238"/>
            <a:ext cx="5965825" cy="1770062"/>
          </a:xfrm>
          <a:prstGeom prst="rect">
            <a:avLst/>
          </a:prstGeom>
          <a:solidFill>
            <a:srgbClr val="FF9966"/>
          </a:solidFill>
          <a:ln w="9525">
            <a:noFill/>
            <a:miter lim="800000"/>
            <a:headEnd/>
            <a:tailEnd/>
          </a:ln>
          <a:effectLst/>
        </p:spPr>
        <p:txBody>
          <a:bodyPr wrap="none" anchor="ctr"/>
          <a:lstStyle/>
          <a:p>
            <a:endParaRPr lang="en-US"/>
          </a:p>
        </p:txBody>
      </p:sp>
      <p:sp>
        <p:nvSpPr>
          <p:cNvPr id="488472" name="Rectangle 24"/>
          <p:cNvSpPr>
            <a:spLocks noChangeArrowheads="1"/>
          </p:cNvSpPr>
          <p:nvPr/>
        </p:nvSpPr>
        <p:spPr bwMode="auto">
          <a:xfrm>
            <a:off x="3652838" y="4784725"/>
            <a:ext cx="4002087" cy="427038"/>
          </a:xfrm>
          <a:prstGeom prst="rect">
            <a:avLst/>
          </a:prstGeom>
          <a:noFill/>
          <a:ln w="9525">
            <a:noFill/>
            <a:miter lim="800000"/>
            <a:headEnd/>
            <a:tailEnd/>
          </a:ln>
          <a:effectLst/>
        </p:spPr>
        <p:txBody>
          <a:bodyPr lIns="92075" tIns="46038" rIns="92075" bIns="46038">
            <a:spAutoFit/>
          </a:bodyPr>
          <a:lstStyle/>
          <a:p>
            <a:pPr eaLnBrk="0" hangingPunct="0"/>
            <a:r>
              <a:rPr lang="en-US" sz="2200" b="1">
                <a:solidFill>
                  <a:srgbClr val="000000"/>
                </a:solidFill>
              </a:rPr>
              <a:t>What is Abel’s salary?</a:t>
            </a:r>
          </a:p>
        </p:txBody>
      </p:sp>
      <p:sp>
        <p:nvSpPr>
          <p:cNvPr id="488473" name="Oval 25"/>
          <p:cNvSpPr>
            <a:spLocks noChangeArrowheads="1"/>
          </p:cNvSpPr>
          <p:nvPr/>
        </p:nvSpPr>
        <p:spPr bwMode="auto">
          <a:xfrm>
            <a:off x="2422525" y="4484688"/>
            <a:ext cx="1117600" cy="1106487"/>
          </a:xfrm>
          <a:prstGeom prst="ellipse">
            <a:avLst/>
          </a:prstGeom>
          <a:solidFill>
            <a:srgbClr val="FFFFCC"/>
          </a:solidFill>
          <a:ln w="9525">
            <a:noFill/>
            <a:round/>
            <a:headEnd/>
            <a:tailEnd/>
          </a:ln>
          <a:effectLst/>
        </p:spPr>
        <p:txBody>
          <a:bodyPr wrap="none" anchor="ctr"/>
          <a:lstStyle/>
          <a:p>
            <a:endParaRPr lang="en-US"/>
          </a:p>
        </p:txBody>
      </p:sp>
      <p:grpSp>
        <p:nvGrpSpPr>
          <p:cNvPr id="3" name="Group 26"/>
          <p:cNvGrpSpPr>
            <a:grpSpLocks/>
          </p:cNvGrpSpPr>
          <p:nvPr/>
        </p:nvGrpSpPr>
        <p:grpSpPr bwMode="auto">
          <a:xfrm>
            <a:off x="2695575" y="4648200"/>
            <a:ext cx="612775" cy="776288"/>
            <a:chOff x="1698" y="2928"/>
            <a:chExt cx="386" cy="489"/>
          </a:xfrm>
        </p:grpSpPr>
        <p:grpSp>
          <p:nvGrpSpPr>
            <p:cNvPr id="4" name="Group 27"/>
            <p:cNvGrpSpPr>
              <a:grpSpLocks/>
            </p:cNvGrpSpPr>
            <p:nvPr/>
          </p:nvGrpSpPr>
          <p:grpSpPr bwMode="auto">
            <a:xfrm>
              <a:off x="1781" y="3018"/>
              <a:ext cx="303" cy="399"/>
              <a:chOff x="1781" y="3018"/>
              <a:chExt cx="303" cy="399"/>
            </a:xfrm>
          </p:grpSpPr>
          <p:sp>
            <p:nvSpPr>
              <p:cNvPr id="488476" name="Freeform 28"/>
              <p:cNvSpPr>
                <a:spLocks/>
              </p:cNvSpPr>
              <p:nvPr/>
            </p:nvSpPr>
            <p:spPr bwMode="auto">
              <a:xfrm>
                <a:off x="1788" y="304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type="none" w="sm" len="sm"/>
                <a:tailEnd type="none" w="sm" len="sm"/>
              </a:ln>
              <a:effectLst/>
            </p:spPr>
            <p:txBody>
              <a:bodyPr/>
              <a:lstStyle/>
              <a:p>
                <a:endParaRPr lang="en-US"/>
              </a:p>
            </p:txBody>
          </p:sp>
          <p:sp>
            <p:nvSpPr>
              <p:cNvPr id="488477" name="Freeform 29"/>
              <p:cNvSpPr>
                <a:spLocks/>
              </p:cNvSpPr>
              <p:nvPr/>
            </p:nvSpPr>
            <p:spPr bwMode="auto">
              <a:xfrm>
                <a:off x="1781" y="3018"/>
                <a:ext cx="298"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7" y="187"/>
                  </a:cxn>
                  <a:cxn ang="0">
                    <a:pos x="41" y="172"/>
                  </a:cxn>
                  <a:cxn ang="0">
                    <a:pos x="54" y="161"/>
                  </a:cxn>
                  <a:cxn ang="0">
                    <a:pos x="68" y="156"/>
                  </a:cxn>
                  <a:cxn ang="0">
                    <a:pos x="81" y="152"/>
                  </a:cxn>
                  <a:cxn ang="0">
                    <a:pos x="94" y="148"/>
                  </a:cxn>
                  <a:cxn ang="0">
                    <a:pos x="108" y="141"/>
                  </a:cxn>
                  <a:cxn ang="0">
                    <a:pos x="121" y="128"/>
                  </a:cxn>
                  <a:cxn ang="0">
                    <a:pos x="135" y="109"/>
                  </a:cxn>
                  <a:cxn ang="0">
                    <a:pos x="146" y="85"/>
                  </a:cxn>
                  <a:cxn ang="0">
                    <a:pos x="155" y="65"/>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8"/>
                  </a:cxn>
                  <a:cxn ang="0">
                    <a:pos x="254" y="158"/>
                  </a:cxn>
                  <a:cxn ang="0">
                    <a:pos x="243" y="173"/>
                  </a:cxn>
                  <a:cxn ang="0">
                    <a:pos x="229" y="181"/>
                  </a:cxn>
                  <a:cxn ang="0">
                    <a:pos x="213" y="187"/>
                  </a:cxn>
                  <a:cxn ang="0">
                    <a:pos x="194" y="191"/>
                  </a:cxn>
                  <a:cxn ang="0">
                    <a:pos x="177" y="197"/>
                  </a:cxn>
                  <a:cxn ang="0">
                    <a:pos x="160" y="203"/>
                  </a:cxn>
                  <a:cxn ang="0">
                    <a:pos x="145" y="212"/>
                  </a:cxn>
                  <a:cxn ang="0">
                    <a:pos x="133" y="224"/>
                  </a:cxn>
                  <a:cxn ang="0">
                    <a:pos x="125"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type="none" w="sm" len="sm"/>
                <a:tailEnd type="none" w="sm" len="sm"/>
              </a:ln>
              <a:effectLst/>
            </p:spPr>
            <p:txBody>
              <a:bodyPr/>
              <a:lstStyle/>
              <a:p>
                <a:endParaRPr lang="en-US"/>
              </a:p>
            </p:txBody>
          </p:sp>
          <p:sp>
            <p:nvSpPr>
              <p:cNvPr id="488478" name="Freeform 30"/>
              <p:cNvSpPr>
                <a:spLocks/>
              </p:cNvSpPr>
              <p:nvPr/>
            </p:nvSpPr>
            <p:spPr bwMode="auto">
              <a:xfrm>
                <a:off x="1798" y="3048"/>
                <a:ext cx="259"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3" y="128"/>
                  </a:cxn>
                  <a:cxn ang="0">
                    <a:pos x="99" y="120"/>
                  </a:cxn>
                  <a:cxn ang="0">
                    <a:pos x="114" y="107"/>
                  </a:cxn>
                  <a:cxn ang="0">
                    <a:pos x="127" y="91"/>
                  </a:cxn>
                  <a:cxn ang="0">
                    <a:pos x="139" y="68"/>
                  </a:cxn>
                  <a:cxn ang="0">
                    <a:pos x="145" y="48"/>
                  </a:cxn>
                  <a:cxn ang="0">
                    <a:pos x="151" y="34"/>
                  </a:cxn>
                  <a:cxn ang="0">
                    <a:pos x="155" y="21"/>
                  </a:cxn>
                  <a:cxn ang="0">
                    <a:pos x="159" y="12"/>
                  </a:cxn>
                  <a:cxn ang="0">
                    <a:pos x="161" y="6"/>
                  </a:cxn>
                  <a:cxn ang="0">
                    <a:pos x="162" y="2"/>
                  </a:cxn>
                  <a:cxn ang="0">
                    <a:pos x="163" y="0"/>
                  </a:cxn>
                  <a:cxn ang="0">
                    <a:pos x="258" y="17"/>
                  </a:cxn>
                  <a:cxn ang="0">
                    <a:pos x="257" y="21"/>
                  </a:cxn>
                  <a:cxn ang="0">
                    <a:pos x="254" y="32"/>
                  </a:cxn>
                  <a:cxn ang="0">
                    <a:pos x="250" y="48"/>
                  </a:cxn>
                  <a:cxn ang="0">
                    <a:pos x="245" y="68"/>
                  </a:cxn>
                  <a:cxn ang="0">
                    <a:pos x="238" y="88"/>
                  </a:cxn>
                  <a:cxn ang="0">
                    <a:pos x="230" y="107"/>
                  </a:cxn>
                  <a:cxn ang="0">
                    <a:pos x="222" y="123"/>
                  </a:cxn>
                  <a:cxn ang="0">
                    <a:pos x="212" y="134"/>
                  </a:cxn>
                  <a:cxn ang="0">
                    <a:pos x="200" y="140"/>
                  </a:cxn>
                  <a:cxn ang="0">
                    <a:pos x="184" y="146"/>
                  </a:cxn>
                  <a:cxn ang="0">
                    <a:pos x="167" y="152"/>
                  </a:cxn>
                  <a:cxn ang="0">
                    <a:pos x="148" y="157"/>
                  </a:cxn>
                  <a:cxn ang="0">
                    <a:pos x="130" y="165"/>
                  </a:cxn>
                  <a:cxn ang="0">
                    <a:pos x="114" y="176"/>
                  </a:cxn>
                  <a:cxn ang="0">
                    <a:pos x="100" y="189"/>
                  </a:cxn>
                  <a:cxn ang="0">
                    <a:pos x="90" y="206"/>
                  </a:cxn>
                  <a:cxn ang="0">
                    <a:pos x="86" y="223"/>
                  </a:cxn>
                  <a:cxn ang="0">
                    <a:pos x="83" y="241"/>
                  </a:cxn>
                  <a:cxn ang="0">
                    <a:pos x="83" y="260"/>
                  </a:cxn>
                  <a:cxn ang="0">
                    <a:pos x="83" y="278"/>
                  </a:cxn>
                  <a:cxn ang="0">
                    <a:pos x="85" y="293"/>
                  </a:cxn>
                  <a:cxn ang="0">
                    <a:pos x="86" y="305"/>
                  </a:cxn>
                  <a:cxn ang="0">
                    <a:pos x="88" y="314"/>
                  </a:cxn>
                  <a:cxn ang="0">
                    <a:pos x="88" y="318"/>
                  </a:cxn>
                  <a:cxn ang="0">
                    <a:pos x="1" y="303"/>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w="9525" cap="rnd">
                <a:noFill/>
                <a:round/>
                <a:headEnd type="none" w="sm" len="sm"/>
                <a:tailEnd type="none" w="sm" len="sm"/>
              </a:ln>
              <a:effectLst/>
            </p:spPr>
            <p:txBody>
              <a:bodyPr/>
              <a:lstStyle/>
              <a:p>
                <a:endParaRPr lang="en-US"/>
              </a:p>
            </p:txBody>
          </p:sp>
          <p:sp>
            <p:nvSpPr>
              <p:cNvPr id="488479" name="Freeform 31"/>
              <p:cNvSpPr>
                <a:spLocks/>
              </p:cNvSpPr>
              <p:nvPr/>
            </p:nvSpPr>
            <p:spPr bwMode="auto">
              <a:xfrm>
                <a:off x="1850" y="3166"/>
                <a:ext cx="123" cy="56"/>
              </a:xfrm>
              <a:custGeom>
                <a:avLst/>
                <a:gdLst/>
                <a:ahLst/>
                <a:cxnLst>
                  <a:cxn ang="0">
                    <a:pos x="64" y="52"/>
                  </a:cxn>
                  <a:cxn ang="0">
                    <a:pos x="76" y="49"/>
                  </a:cxn>
                  <a:cxn ang="0">
                    <a:pos x="88" y="45"/>
                  </a:cxn>
                  <a:cxn ang="0">
                    <a:pos x="97" y="41"/>
                  </a:cxn>
                  <a:cxn ang="0">
                    <a:pos x="106" y="36"/>
                  </a:cxn>
                  <a:cxn ang="0">
                    <a:pos x="113" y="30"/>
                  </a:cxn>
                  <a:cxn ang="0">
                    <a:pos x="118" y="26"/>
                  </a:cxn>
                  <a:cxn ang="0">
                    <a:pos x="121" y="20"/>
                  </a:cxn>
                  <a:cxn ang="0">
                    <a:pos x="122" y="14"/>
                  </a:cxn>
                  <a:cxn ang="0">
                    <a:pos x="120" y="10"/>
                  </a:cxn>
                  <a:cxn ang="0">
                    <a:pos x="116" y="6"/>
                  </a:cxn>
                  <a:cxn ang="0">
                    <a:pos x="109" y="3"/>
                  </a:cxn>
                  <a:cxn ang="0">
                    <a:pos x="101" y="1"/>
                  </a:cxn>
                  <a:cxn ang="0">
                    <a:pos x="91" y="0"/>
                  </a:cxn>
                  <a:cxn ang="0">
                    <a:pos x="81" y="0"/>
                  </a:cxn>
                  <a:cxn ang="0">
                    <a:pos x="69" y="0"/>
                  </a:cxn>
                  <a:cxn ang="0">
                    <a:pos x="57" y="2"/>
                  </a:cxn>
                  <a:cxn ang="0">
                    <a:pos x="45" y="5"/>
                  </a:cxn>
                  <a:cxn ang="0">
                    <a:pos x="33" y="9"/>
                  </a:cxn>
                  <a:cxn ang="0">
                    <a:pos x="24" y="13"/>
                  </a:cxn>
                  <a:cxn ang="0">
                    <a:pos x="15" y="18"/>
                  </a:cxn>
                  <a:cxn ang="0">
                    <a:pos x="8" y="22"/>
                  </a:cxn>
                  <a:cxn ang="0">
                    <a:pos x="3" y="28"/>
                  </a:cxn>
                  <a:cxn ang="0">
                    <a:pos x="0" y="34"/>
                  </a:cxn>
                  <a:cxn ang="0">
                    <a:pos x="0" y="38"/>
                  </a:cxn>
                  <a:cxn ang="0">
                    <a:pos x="1" y="44"/>
                  </a:cxn>
                  <a:cxn ang="0">
                    <a:pos x="5" y="48"/>
                  </a:cxn>
                  <a:cxn ang="0">
                    <a:pos x="12" y="51"/>
                  </a:cxn>
                  <a:cxn ang="0">
                    <a:pos x="20" y="53"/>
                  </a:cxn>
                  <a:cxn ang="0">
                    <a:pos x="30" y="55"/>
                  </a:cxn>
                  <a:cxn ang="0">
                    <a:pos x="40" y="55"/>
                  </a:cxn>
                  <a:cxn ang="0">
                    <a:pos x="52" y="53"/>
                  </a:cxn>
                  <a:cxn ang="0">
                    <a:pos x="64" y="52"/>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w="9525" cap="rnd">
                <a:noFill/>
                <a:round/>
                <a:headEnd type="none" w="sm" len="sm"/>
                <a:tailEnd type="none" w="sm" len="sm"/>
              </a:ln>
              <a:effectLst/>
            </p:spPr>
            <p:txBody>
              <a:bodyPr/>
              <a:lstStyle/>
              <a:p>
                <a:endParaRPr lang="en-US"/>
              </a:p>
            </p:txBody>
          </p:sp>
          <p:sp>
            <p:nvSpPr>
              <p:cNvPr id="488480" name="Freeform 32"/>
              <p:cNvSpPr>
                <a:spLocks/>
              </p:cNvSpPr>
              <p:nvPr/>
            </p:nvSpPr>
            <p:spPr bwMode="auto">
              <a:xfrm>
                <a:off x="1860" y="317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type="none" w="sm" len="sm"/>
                <a:tailEnd type="none" w="sm" len="sm"/>
              </a:ln>
              <a:effectLst/>
            </p:spPr>
            <p:txBody>
              <a:bodyPr/>
              <a:lstStyle/>
              <a:p>
                <a:endParaRPr lang="en-US"/>
              </a:p>
            </p:txBody>
          </p:sp>
          <p:sp>
            <p:nvSpPr>
              <p:cNvPr id="488481" name="Freeform 33"/>
              <p:cNvSpPr>
                <a:spLocks/>
              </p:cNvSpPr>
              <p:nvPr/>
            </p:nvSpPr>
            <p:spPr bwMode="auto">
              <a:xfrm>
                <a:off x="1953" y="3034"/>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type="none" w="sm" len="sm"/>
                <a:tailEnd type="none" w="sm" len="sm"/>
              </a:ln>
              <a:effectLst/>
            </p:spPr>
            <p:txBody>
              <a:bodyPr/>
              <a:lstStyle/>
              <a:p>
                <a:endParaRPr lang="en-US"/>
              </a:p>
            </p:txBody>
          </p:sp>
          <p:sp>
            <p:nvSpPr>
              <p:cNvPr id="488482" name="Freeform 34"/>
              <p:cNvSpPr>
                <a:spLocks/>
              </p:cNvSpPr>
              <p:nvPr/>
            </p:nvSpPr>
            <p:spPr bwMode="auto">
              <a:xfrm>
                <a:off x="2033" y="304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type="none" w="sm" len="sm"/>
                <a:tailEnd type="none" w="sm" len="sm"/>
              </a:ln>
              <a:effectLst/>
            </p:spPr>
            <p:txBody>
              <a:bodyPr/>
              <a:lstStyle/>
              <a:p>
                <a:endParaRPr lang="en-US"/>
              </a:p>
            </p:txBody>
          </p:sp>
          <p:sp>
            <p:nvSpPr>
              <p:cNvPr id="488483" name="Freeform 35"/>
              <p:cNvSpPr>
                <a:spLocks/>
              </p:cNvSpPr>
              <p:nvPr/>
            </p:nvSpPr>
            <p:spPr bwMode="auto">
              <a:xfrm>
                <a:off x="1871" y="333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type="none" w="sm" len="sm"/>
                <a:tailEnd type="none" w="sm" len="sm"/>
              </a:ln>
              <a:effectLst/>
            </p:spPr>
            <p:txBody>
              <a:bodyPr/>
              <a:lstStyle/>
              <a:p>
                <a:endParaRPr lang="en-US"/>
              </a:p>
            </p:txBody>
          </p:sp>
          <p:sp>
            <p:nvSpPr>
              <p:cNvPr id="488484" name="Freeform 36"/>
              <p:cNvSpPr>
                <a:spLocks/>
              </p:cNvSpPr>
              <p:nvPr/>
            </p:nvSpPr>
            <p:spPr bwMode="auto">
              <a:xfrm>
                <a:off x="1791" y="332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type="none" w="sm" len="sm"/>
                <a:tailEnd type="none" w="sm" len="sm"/>
              </a:ln>
              <a:effectLst/>
            </p:spPr>
            <p:txBody>
              <a:bodyPr/>
              <a:lstStyle/>
              <a:p>
                <a:endParaRPr lang="en-US"/>
              </a:p>
            </p:txBody>
          </p:sp>
        </p:grpSp>
        <p:grpSp>
          <p:nvGrpSpPr>
            <p:cNvPr id="5" name="Group 37"/>
            <p:cNvGrpSpPr>
              <a:grpSpLocks/>
            </p:cNvGrpSpPr>
            <p:nvPr/>
          </p:nvGrpSpPr>
          <p:grpSpPr bwMode="auto">
            <a:xfrm>
              <a:off x="1740" y="2985"/>
              <a:ext cx="303" cy="399"/>
              <a:chOff x="1740" y="2985"/>
              <a:chExt cx="303" cy="399"/>
            </a:xfrm>
          </p:grpSpPr>
          <p:sp>
            <p:nvSpPr>
              <p:cNvPr id="488486" name="Freeform 38"/>
              <p:cNvSpPr>
                <a:spLocks/>
              </p:cNvSpPr>
              <p:nvPr/>
            </p:nvSpPr>
            <p:spPr bwMode="auto">
              <a:xfrm>
                <a:off x="1746" y="3012"/>
                <a:ext cx="297" cy="372"/>
              </a:xfrm>
              <a:custGeom>
                <a:avLst/>
                <a:gdLst/>
                <a:ahLst/>
                <a:cxnLst>
                  <a:cxn ang="0">
                    <a:pos x="2" y="352"/>
                  </a:cxn>
                  <a:cxn ang="0">
                    <a:pos x="1" y="347"/>
                  </a:cxn>
                  <a:cxn ang="0">
                    <a:pos x="0" y="333"/>
                  </a:cxn>
                  <a:cxn ang="0">
                    <a:pos x="0" y="314"/>
                  </a:cxn>
                  <a:cxn ang="0">
                    <a:pos x="0" y="289"/>
                  </a:cxn>
                  <a:cxn ang="0">
                    <a:pos x="2" y="262"/>
                  </a:cxn>
                  <a:cxn ang="0">
                    <a:pos x="6" y="233"/>
                  </a:cxn>
                  <a:cxn ang="0">
                    <a:pos x="15" y="208"/>
                  </a:cxn>
                  <a:cxn ang="0">
                    <a:pos x="26" y="186"/>
                  </a:cxn>
                  <a:cxn ang="0">
                    <a:pos x="40" y="170"/>
                  </a:cxn>
                  <a:cxn ang="0">
                    <a:pos x="54" y="161"/>
                  </a:cxn>
                  <a:cxn ang="0">
                    <a:pos x="68" y="155"/>
                  </a:cxn>
                  <a:cxn ang="0">
                    <a:pos x="80" y="150"/>
                  </a:cxn>
                  <a:cxn ang="0">
                    <a:pos x="94" y="146"/>
                  </a:cxn>
                  <a:cxn ang="0">
                    <a:pos x="107" y="139"/>
                  </a:cxn>
                  <a:cxn ang="0">
                    <a:pos x="121" y="127"/>
                  </a:cxn>
                  <a:cxn ang="0">
                    <a:pos x="134" y="107"/>
                  </a:cxn>
                  <a:cxn ang="0">
                    <a:pos x="146" y="85"/>
                  </a:cxn>
                  <a:cxn ang="0">
                    <a:pos x="155" y="63"/>
                  </a:cxn>
                  <a:cxn ang="0">
                    <a:pos x="161" y="45"/>
                  </a:cxn>
                  <a:cxn ang="0">
                    <a:pos x="164" y="29"/>
                  </a:cxn>
                  <a:cxn ang="0">
                    <a:pos x="167" y="17"/>
                  </a:cxn>
                  <a:cxn ang="0">
                    <a:pos x="168" y="7"/>
                  </a:cxn>
                  <a:cxn ang="0">
                    <a:pos x="168" y="1"/>
                  </a:cxn>
                  <a:cxn ang="0">
                    <a:pos x="168" y="0"/>
                  </a:cxn>
                  <a:cxn ang="0">
                    <a:pos x="296" y="19"/>
                  </a:cxn>
                  <a:cxn ang="0">
                    <a:pos x="295" y="24"/>
                  </a:cxn>
                  <a:cxn ang="0">
                    <a:pos x="293" y="39"/>
                  </a:cxn>
                  <a:cxn ang="0">
                    <a:pos x="288" y="60"/>
                  </a:cxn>
                  <a:cxn ang="0">
                    <a:pos x="282" y="85"/>
                  </a:cxn>
                  <a:cxn ang="0">
                    <a:pos x="274" y="112"/>
                  </a:cxn>
                  <a:cxn ang="0">
                    <a:pos x="265" y="136"/>
                  </a:cxn>
                  <a:cxn ang="0">
                    <a:pos x="254" y="157"/>
                  </a:cxn>
                  <a:cxn ang="0">
                    <a:pos x="242" y="171"/>
                  </a:cxn>
                  <a:cxn ang="0">
                    <a:pos x="229" y="180"/>
                  </a:cxn>
                  <a:cxn ang="0">
                    <a:pos x="213" y="186"/>
                  </a:cxn>
                  <a:cxn ang="0">
                    <a:pos x="194" y="190"/>
                  </a:cxn>
                  <a:cxn ang="0">
                    <a:pos x="177" y="195"/>
                  </a:cxn>
                  <a:cxn ang="0">
                    <a:pos x="160" y="201"/>
                  </a:cxn>
                  <a:cxn ang="0">
                    <a:pos x="145" y="211"/>
                  </a:cxn>
                  <a:cxn ang="0">
                    <a:pos x="133" y="223"/>
                  </a:cxn>
                  <a:cxn ang="0">
                    <a:pos x="125" y="241"/>
                  </a:cxn>
                  <a:cxn ang="0">
                    <a:pos x="121" y="263"/>
                  </a:cxn>
                  <a:cxn ang="0">
                    <a:pos x="118" y="285"/>
                  </a:cxn>
                  <a:cxn ang="0">
                    <a:pos x="117" y="307"/>
                  </a:cxn>
                  <a:cxn ang="0">
                    <a:pos x="117" y="326"/>
                  </a:cxn>
                  <a:cxn ang="0">
                    <a:pos x="118" y="344"/>
                  </a:cxn>
                  <a:cxn ang="0">
                    <a:pos x="119" y="358"/>
                  </a:cxn>
                  <a:cxn ang="0">
                    <a:pos x="120" y="367"/>
                  </a:cxn>
                  <a:cxn ang="0">
                    <a:pos x="121" y="371"/>
                  </a:cxn>
                  <a:cxn ang="0">
                    <a:pos x="2" y="352"/>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w="9525" cap="rnd">
                <a:noFill/>
                <a:round/>
                <a:headEnd type="none" w="sm" len="sm"/>
                <a:tailEnd type="none" w="sm" len="sm"/>
              </a:ln>
              <a:effectLst/>
            </p:spPr>
            <p:txBody>
              <a:bodyPr/>
              <a:lstStyle/>
              <a:p>
                <a:endParaRPr lang="en-US"/>
              </a:p>
            </p:txBody>
          </p:sp>
          <p:sp>
            <p:nvSpPr>
              <p:cNvPr id="488487" name="Freeform 39"/>
              <p:cNvSpPr>
                <a:spLocks/>
              </p:cNvSpPr>
              <p:nvPr/>
            </p:nvSpPr>
            <p:spPr bwMode="auto">
              <a:xfrm>
                <a:off x="1740" y="2985"/>
                <a:ext cx="297" cy="374"/>
              </a:xfrm>
              <a:custGeom>
                <a:avLst/>
                <a:gdLst/>
                <a:ahLst/>
                <a:cxnLst>
                  <a:cxn ang="0">
                    <a:pos x="2" y="354"/>
                  </a:cxn>
                  <a:cxn ang="0">
                    <a:pos x="1" y="350"/>
                  </a:cxn>
                  <a:cxn ang="0">
                    <a:pos x="0" y="336"/>
                  </a:cxn>
                  <a:cxn ang="0">
                    <a:pos x="0" y="315"/>
                  </a:cxn>
                  <a:cxn ang="0">
                    <a:pos x="0" y="290"/>
                  </a:cxn>
                  <a:cxn ang="0">
                    <a:pos x="2" y="263"/>
                  </a:cxn>
                  <a:cxn ang="0">
                    <a:pos x="7" y="236"/>
                  </a:cxn>
                  <a:cxn ang="0">
                    <a:pos x="15" y="209"/>
                  </a:cxn>
                  <a:cxn ang="0">
                    <a:pos x="26" y="187"/>
                  </a:cxn>
                  <a:cxn ang="0">
                    <a:pos x="41" y="172"/>
                  </a:cxn>
                  <a:cxn ang="0">
                    <a:pos x="54" y="161"/>
                  </a:cxn>
                  <a:cxn ang="0">
                    <a:pos x="68" y="156"/>
                  </a:cxn>
                  <a:cxn ang="0">
                    <a:pos x="81" y="152"/>
                  </a:cxn>
                  <a:cxn ang="0">
                    <a:pos x="94" y="148"/>
                  </a:cxn>
                  <a:cxn ang="0">
                    <a:pos x="107" y="141"/>
                  </a:cxn>
                  <a:cxn ang="0">
                    <a:pos x="121" y="128"/>
                  </a:cxn>
                  <a:cxn ang="0">
                    <a:pos x="134" y="109"/>
                  </a:cxn>
                  <a:cxn ang="0">
                    <a:pos x="146" y="85"/>
                  </a:cxn>
                  <a:cxn ang="0">
                    <a:pos x="154" y="65"/>
                  </a:cxn>
                  <a:cxn ang="0">
                    <a:pos x="161" y="46"/>
                  </a:cxn>
                  <a:cxn ang="0">
                    <a:pos x="165" y="30"/>
                  </a:cxn>
                  <a:cxn ang="0">
                    <a:pos x="167" y="18"/>
                  </a:cxn>
                  <a:cxn ang="0">
                    <a:pos x="168" y="7"/>
                  </a:cxn>
                  <a:cxn ang="0">
                    <a:pos x="168" y="2"/>
                  </a:cxn>
                  <a:cxn ang="0">
                    <a:pos x="168" y="0"/>
                  </a:cxn>
                  <a:cxn ang="0">
                    <a:pos x="296" y="20"/>
                  </a:cxn>
                  <a:cxn ang="0">
                    <a:pos x="295" y="25"/>
                  </a:cxn>
                  <a:cxn ang="0">
                    <a:pos x="292" y="39"/>
                  </a:cxn>
                  <a:cxn ang="0">
                    <a:pos x="287" y="61"/>
                  </a:cxn>
                  <a:cxn ang="0">
                    <a:pos x="281" y="86"/>
                  </a:cxn>
                  <a:cxn ang="0">
                    <a:pos x="273" y="112"/>
                  </a:cxn>
                  <a:cxn ang="0">
                    <a:pos x="264" y="138"/>
                  </a:cxn>
                  <a:cxn ang="0">
                    <a:pos x="253" y="158"/>
                  </a:cxn>
                  <a:cxn ang="0">
                    <a:pos x="242" y="173"/>
                  </a:cxn>
                  <a:cxn ang="0">
                    <a:pos x="228" y="181"/>
                  </a:cxn>
                  <a:cxn ang="0">
                    <a:pos x="212" y="187"/>
                  </a:cxn>
                  <a:cxn ang="0">
                    <a:pos x="194" y="191"/>
                  </a:cxn>
                  <a:cxn ang="0">
                    <a:pos x="176" y="197"/>
                  </a:cxn>
                  <a:cxn ang="0">
                    <a:pos x="159" y="203"/>
                  </a:cxn>
                  <a:cxn ang="0">
                    <a:pos x="145" y="212"/>
                  </a:cxn>
                  <a:cxn ang="0">
                    <a:pos x="132" y="224"/>
                  </a:cxn>
                  <a:cxn ang="0">
                    <a:pos x="124" y="242"/>
                  </a:cxn>
                  <a:cxn ang="0">
                    <a:pos x="121" y="265"/>
                  </a:cxn>
                  <a:cxn ang="0">
                    <a:pos x="118" y="287"/>
                  </a:cxn>
                  <a:cxn ang="0">
                    <a:pos x="117" y="309"/>
                  </a:cxn>
                  <a:cxn ang="0">
                    <a:pos x="117" y="329"/>
                  </a:cxn>
                  <a:cxn ang="0">
                    <a:pos x="118" y="346"/>
                  </a:cxn>
                  <a:cxn ang="0">
                    <a:pos x="119" y="360"/>
                  </a:cxn>
                  <a:cxn ang="0">
                    <a:pos x="120" y="369"/>
                  </a:cxn>
                  <a:cxn ang="0">
                    <a:pos x="121" y="373"/>
                  </a:cxn>
                  <a:cxn ang="0">
                    <a:pos x="2" y="354"/>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w="9525" cap="rnd">
                <a:noFill/>
                <a:round/>
                <a:headEnd type="none" w="sm" len="sm"/>
                <a:tailEnd type="none" w="sm" len="sm"/>
              </a:ln>
              <a:effectLst/>
            </p:spPr>
            <p:txBody>
              <a:bodyPr/>
              <a:lstStyle/>
              <a:p>
                <a:endParaRPr lang="en-US"/>
              </a:p>
            </p:txBody>
          </p:sp>
          <p:sp>
            <p:nvSpPr>
              <p:cNvPr id="488488" name="Freeform 40"/>
              <p:cNvSpPr>
                <a:spLocks/>
              </p:cNvSpPr>
              <p:nvPr/>
            </p:nvSpPr>
            <p:spPr bwMode="auto">
              <a:xfrm>
                <a:off x="1757" y="3015"/>
                <a:ext cx="258" cy="319"/>
              </a:xfrm>
              <a:custGeom>
                <a:avLst/>
                <a:gdLst/>
                <a:ahLst/>
                <a:cxnLst>
                  <a:cxn ang="0">
                    <a:pos x="1" y="303"/>
                  </a:cxn>
                  <a:cxn ang="0">
                    <a:pos x="1" y="299"/>
                  </a:cxn>
                  <a:cxn ang="0">
                    <a:pos x="0" y="287"/>
                  </a:cxn>
                  <a:cxn ang="0">
                    <a:pos x="0" y="270"/>
                  </a:cxn>
                  <a:cxn ang="0">
                    <a:pos x="0" y="248"/>
                  </a:cxn>
                  <a:cxn ang="0">
                    <a:pos x="0" y="226"/>
                  </a:cxn>
                  <a:cxn ang="0">
                    <a:pos x="4" y="203"/>
                  </a:cxn>
                  <a:cxn ang="0">
                    <a:pos x="11" y="181"/>
                  </a:cxn>
                  <a:cxn ang="0">
                    <a:pos x="22" y="164"/>
                  </a:cxn>
                  <a:cxn ang="0">
                    <a:pos x="35" y="152"/>
                  </a:cxn>
                  <a:cxn ang="0">
                    <a:pos x="50" y="143"/>
                  </a:cxn>
                  <a:cxn ang="0">
                    <a:pos x="66" y="135"/>
                  </a:cxn>
                  <a:cxn ang="0">
                    <a:pos x="82" y="128"/>
                  </a:cxn>
                  <a:cxn ang="0">
                    <a:pos x="99" y="120"/>
                  </a:cxn>
                  <a:cxn ang="0">
                    <a:pos x="113" y="107"/>
                  </a:cxn>
                  <a:cxn ang="0">
                    <a:pos x="127" y="91"/>
                  </a:cxn>
                  <a:cxn ang="0">
                    <a:pos x="138" y="68"/>
                  </a:cxn>
                  <a:cxn ang="0">
                    <a:pos x="145" y="48"/>
                  </a:cxn>
                  <a:cxn ang="0">
                    <a:pos x="151" y="34"/>
                  </a:cxn>
                  <a:cxn ang="0">
                    <a:pos x="154" y="21"/>
                  </a:cxn>
                  <a:cxn ang="0">
                    <a:pos x="158" y="12"/>
                  </a:cxn>
                  <a:cxn ang="0">
                    <a:pos x="160" y="6"/>
                  </a:cxn>
                  <a:cxn ang="0">
                    <a:pos x="161" y="2"/>
                  </a:cxn>
                  <a:cxn ang="0">
                    <a:pos x="162" y="0"/>
                  </a:cxn>
                  <a:cxn ang="0">
                    <a:pos x="257" y="17"/>
                  </a:cxn>
                  <a:cxn ang="0">
                    <a:pos x="256" y="21"/>
                  </a:cxn>
                  <a:cxn ang="0">
                    <a:pos x="253" y="32"/>
                  </a:cxn>
                  <a:cxn ang="0">
                    <a:pos x="249" y="48"/>
                  </a:cxn>
                  <a:cxn ang="0">
                    <a:pos x="244" y="68"/>
                  </a:cxn>
                  <a:cxn ang="0">
                    <a:pos x="237" y="88"/>
                  </a:cxn>
                  <a:cxn ang="0">
                    <a:pos x="230" y="107"/>
                  </a:cxn>
                  <a:cxn ang="0">
                    <a:pos x="221" y="123"/>
                  </a:cxn>
                  <a:cxn ang="0">
                    <a:pos x="211" y="134"/>
                  </a:cxn>
                  <a:cxn ang="0">
                    <a:pos x="199" y="140"/>
                  </a:cxn>
                  <a:cxn ang="0">
                    <a:pos x="183" y="146"/>
                  </a:cxn>
                  <a:cxn ang="0">
                    <a:pos x="166" y="152"/>
                  </a:cxn>
                  <a:cxn ang="0">
                    <a:pos x="148" y="157"/>
                  </a:cxn>
                  <a:cxn ang="0">
                    <a:pos x="129" y="165"/>
                  </a:cxn>
                  <a:cxn ang="0">
                    <a:pos x="113" y="176"/>
                  </a:cxn>
                  <a:cxn ang="0">
                    <a:pos x="100" y="189"/>
                  </a:cxn>
                  <a:cxn ang="0">
                    <a:pos x="90" y="206"/>
                  </a:cxn>
                  <a:cxn ang="0">
                    <a:pos x="85" y="223"/>
                  </a:cxn>
                  <a:cxn ang="0">
                    <a:pos x="82" y="241"/>
                  </a:cxn>
                  <a:cxn ang="0">
                    <a:pos x="82" y="260"/>
                  </a:cxn>
                  <a:cxn ang="0">
                    <a:pos x="82" y="278"/>
                  </a:cxn>
                  <a:cxn ang="0">
                    <a:pos x="84" y="293"/>
                  </a:cxn>
                  <a:cxn ang="0">
                    <a:pos x="86" y="305"/>
                  </a:cxn>
                  <a:cxn ang="0">
                    <a:pos x="88" y="314"/>
                  </a:cxn>
                  <a:cxn ang="0">
                    <a:pos x="88" y="318"/>
                  </a:cxn>
                  <a:cxn ang="0">
                    <a:pos x="1" y="303"/>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w="9525" cap="rnd">
                <a:noFill/>
                <a:round/>
                <a:headEnd type="none" w="sm" len="sm"/>
                <a:tailEnd type="none" w="sm" len="sm"/>
              </a:ln>
              <a:effectLst/>
            </p:spPr>
            <p:txBody>
              <a:bodyPr/>
              <a:lstStyle/>
              <a:p>
                <a:endParaRPr lang="en-US"/>
              </a:p>
            </p:txBody>
          </p:sp>
          <p:sp>
            <p:nvSpPr>
              <p:cNvPr id="488489" name="Freeform 41"/>
              <p:cNvSpPr>
                <a:spLocks/>
              </p:cNvSpPr>
              <p:nvPr/>
            </p:nvSpPr>
            <p:spPr bwMode="auto">
              <a:xfrm>
                <a:off x="1809" y="3134"/>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type="none" w="sm" len="sm"/>
                <a:tailEnd type="none" w="sm" len="sm"/>
              </a:ln>
              <a:effectLst/>
            </p:spPr>
            <p:txBody>
              <a:bodyPr/>
              <a:lstStyle/>
              <a:p>
                <a:endParaRPr lang="en-US"/>
              </a:p>
            </p:txBody>
          </p:sp>
          <p:sp>
            <p:nvSpPr>
              <p:cNvPr id="488490" name="Freeform 42"/>
              <p:cNvSpPr>
                <a:spLocks/>
              </p:cNvSpPr>
              <p:nvPr/>
            </p:nvSpPr>
            <p:spPr bwMode="auto">
              <a:xfrm>
                <a:off x="1818" y="3138"/>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type="none" w="sm" len="sm"/>
                <a:tailEnd type="none" w="sm" len="sm"/>
              </a:ln>
              <a:effectLst/>
            </p:spPr>
            <p:txBody>
              <a:bodyPr/>
              <a:lstStyle/>
              <a:p>
                <a:endParaRPr lang="en-US"/>
              </a:p>
            </p:txBody>
          </p:sp>
          <p:sp>
            <p:nvSpPr>
              <p:cNvPr id="488491" name="Freeform 43"/>
              <p:cNvSpPr>
                <a:spLocks/>
              </p:cNvSpPr>
              <p:nvPr/>
            </p:nvSpPr>
            <p:spPr bwMode="auto">
              <a:xfrm>
                <a:off x="1911" y="3001"/>
                <a:ext cx="26" cy="40"/>
              </a:xfrm>
              <a:custGeom>
                <a:avLst/>
                <a:gdLst/>
                <a:ahLst/>
                <a:cxnLst>
                  <a:cxn ang="0">
                    <a:pos x="2" y="14"/>
                  </a:cxn>
                  <a:cxn ang="0">
                    <a:pos x="0" y="17"/>
                  </a:cxn>
                  <a:cxn ang="0">
                    <a:pos x="0" y="21"/>
                  </a:cxn>
                  <a:cxn ang="0">
                    <a:pos x="0" y="25"/>
                  </a:cxn>
                  <a:cxn ang="0">
                    <a:pos x="0" y="28"/>
                  </a:cxn>
                  <a:cxn ang="0">
                    <a:pos x="0" y="31"/>
                  </a:cxn>
                  <a:cxn ang="0">
                    <a:pos x="1" y="34"/>
                  </a:cxn>
                  <a:cxn ang="0">
                    <a:pos x="2" y="36"/>
                  </a:cxn>
                  <a:cxn ang="0">
                    <a:pos x="4" y="37"/>
                  </a:cxn>
                  <a:cxn ang="0">
                    <a:pos x="6" y="39"/>
                  </a:cxn>
                  <a:cxn ang="0">
                    <a:pos x="8" y="39"/>
                  </a:cxn>
                  <a:cxn ang="0">
                    <a:pos x="11" y="37"/>
                  </a:cxn>
                  <a:cxn ang="0">
                    <a:pos x="13" y="36"/>
                  </a:cxn>
                  <a:cxn ang="0">
                    <a:pos x="16" y="34"/>
                  </a:cxn>
                  <a:cxn ang="0">
                    <a:pos x="18" y="31"/>
                  </a:cxn>
                  <a:cxn ang="0">
                    <a:pos x="20" y="27"/>
                  </a:cxn>
                  <a:cxn ang="0">
                    <a:pos x="22" y="24"/>
                  </a:cxn>
                  <a:cxn ang="0">
                    <a:pos x="23" y="21"/>
                  </a:cxn>
                  <a:cxn ang="0">
                    <a:pos x="24" y="16"/>
                  </a:cxn>
                  <a:cxn ang="0">
                    <a:pos x="25" y="13"/>
                  </a:cxn>
                  <a:cxn ang="0">
                    <a:pos x="24" y="10"/>
                  </a:cxn>
                  <a:cxn ang="0">
                    <a:pos x="24" y="6"/>
                  </a:cxn>
                  <a:cxn ang="0">
                    <a:pos x="23" y="4"/>
                  </a:cxn>
                  <a:cxn ang="0">
                    <a:pos x="22" y="2"/>
                  </a:cxn>
                  <a:cxn ang="0">
                    <a:pos x="20" y="1"/>
                  </a:cxn>
                  <a:cxn ang="0">
                    <a:pos x="18" y="0"/>
                  </a:cxn>
                  <a:cxn ang="0">
                    <a:pos x="15" y="0"/>
                  </a:cxn>
                  <a:cxn ang="0">
                    <a:pos x="13" y="1"/>
                  </a:cxn>
                  <a:cxn ang="0">
                    <a:pos x="10" y="2"/>
                  </a:cxn>
                  <a:cxn ang="0">
                    <a:pos x="8" y="4"/>
                  </a:cxn>
                  <a:cxn ang="0">
                    <a:pos x="6" y="7"/>
                  </a:cxn>
                  <a:cxn ang="0">
                    <a:pos x="4" y="10"/>
                  </a:cxn>
                  <a:cxn ang="0">
                    <a:pos x="2" y="14"/>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w="9525" cap="rnd">
                <a:noFill/>
                <a:round/>
                <a:headEnd type="none" w="sm" len="sm"/>
                <a:tailEnd type="none" w="sm" len="sm"/>
              </a:ln>
              <a:effectLst/>
            </p:spPr>
            <p:txBody>
              <a:bodyPr/>
              <a:lstStyle/>
              <a:p>
                <a:endParaRPr lang="en-US"/>
              </a:p>
            </p:txBody>
          </p:sp>
          <p:sp>
            <p:nvSpPr>
              <p:cNvPr id="488492" name="Freeform 44"/>
              <p:cNvSpPr>
                <a:spLocks/>
              </p:cNvSpPr>
              <p:nvPr/>
            </p:nvSpPr>
            <p:spPr bwMode="auto">
              <a:xfrm>
                <a:off x="1991" y="3014"/>
                <a:ext cx="27" cy="40"/>
              </a:xfrm>
              <a:custGeom>
                <a:avLst/>
                <a:gdLst/>
                <a:ahLst/>
                <a:cxnLst>
                  <a:cxn ang="0">
                    <a:pos x="3" y="13"/>
                  </a:cxn>
                  <a:cxn ang="0">
                    <a:pos x="2" y="18"/>
                  </a:cxn>
                  <a:cxn ang="0">
                    <a:pos x="1" y="21"/>
                  </a:cxn>
                  <a:cxn ang="0">
                    <a:pos x="0" y="26"/>
                  </a:cxn>
                  <a:cxn ang="0">
                    <a:pos x="0" y="29"/>
                  </a:cxn>
                  <a:cxn ang="0">
                    <a:pos x="1" y="32"/>
                  </a:cxn>
                  <a:cxn ang="0">
                    <a:pos x="2" y="35"/>
                  </a:cxn>
                  <a:cxn ang="0">
                    <a:pos x="3" y="36"/>
                  </a:cxn>
                  <a:cxn ang="0">
                    <a:pos x="5" y="39"/>
                  </a:cxn>
                  <a:cxn ang="0">
                    <a:pos x="7" y="39"/>
                  </a:cxn>
                  <a:cxn ang="0">
                    <a:pos x="9" y="39"/>
                  </a:cxn>
                  <a:cxn ang="0">
                    <a:pos x="12" y="39"/>
                  </a:cxn>
                  <a:cxn ang="0">
                    <a:pos x="14" y="36"/>
                  </a:cxn>
                  <a:cxn ang="0">
                    <a:pos x="17" y="34"/>
                  </a:cxn>
                  <a:cxn ang="0">
                    <a:pos x="19" y="32"/>
                  </a:cxn>
                  <a:cxn ang="0">
                    <a:pos x="21" y="28"/>
                  </a:cxn>
                  <a:cxn ang="0">
                    <a:pos x="23" y="25"/>
                  </a:cxn>
                  <a:cxn ang="0">
                    <a:pos x="24" y="21"/>
                  </a:cxn>
                  <a:cxn ang="0">
                    <a:pos x="25" y="17"/>
                  </a:cxn>
                  <a:cxn ang="0">
                    <a:pos x="26" y="13"/>
                  </a:cxn>
                  <a:cxn ang="0">
                    <a:pos x="26" y="10"/>
                  </a:cxn>
                  <a:cxn ang="0">
                    <a:pos x="25" y="6"/>
                  </a:cxn>
                  <a:cxn ang="0">
                    <a:pos x="24" y="4"/>
                  </a:cxn>
                  <a:cxn ang="0">
                    <a:pos x="23" y="2"/>
                  </a:cxn>
                  <a:cxn ang="0">
                    <a:pos x="21" y="1"/>
                  </a:cxn>
                  <a:cxn ang="0">
                    <a:pos x="19" y="0"/>
                  </a:cxn>
                  <a:cxn ang="0">
                    <a:pos x="16" y="0"/>
                  </a:cxn>
                  <a:cxn ang="0">
                    <a:pos x="14" y="1"/>
                  </a:cxn>
                  <a:cxn ang="0">
                    <a:pos x="12" y="2"/>
                  </a:cxn>
                  <a:cxn ang="0">
                    <a:pos x="9" y="4"/>
                  </a:cxn>
                  <a:cxn ang="0">
                    <a:pos x="7" y="6"/>
                  </a:cxn>
                  <a:cxn ang="0">
                    <a:pos x="5" y="10"/>
                  </a:cxn>
                  <a:cxn ang="0">
                    <a:pos x="3" y="13"/>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w="9525" cap="rnd">
                <a:noFill/>
                <a:round/>
                <a:headEnd type="none" w="sm" len="sm"/>
                <a:tailEnd type="none" w="sm" len="sm"/>
              </a:ln>
              <a:effectLst/>
            </p:spPr>
            <p:txBody>
              <a:bodyPr/>
              <a:lstStyle/>
              <a:p>
                <a:endParaRPr lang="en-US"/>
              </a:p>
            </p:txBody>
          </p:sp>
          <p:sp>
            <p:nvSpPr>
              <p:cNvPr id="488493" name="Freeform 45"/>
              <p:cNvSpPr>
                <a:spLocks/>
              </p:cNvSpPr>
              <p:nvPr/>
            </p:nvSpPr>
            <p:spPr bwMode="auto">
              <a:xfrm>
                <a:off x="1830" y="3306"/>
                <a:ext cx="22" cy="43"/>
              </a:xfrm>
              <a:custGeom>
                <a:avLst/>
                <a:gdLst/>
                <a:ahLst/>
                <a:cxnLst>
                  <a:cxn ang="0">
                    <a:pos x="0" y="20"/>
                  </a:cxn>
                  <a:cxn ang="0">
                    <a:pos x="0" y="23"/>
                  </a:cxn>
                  <a:cxn ang="0">
                    <a:pos x="0" y="28"/>
                  </a:cxn>
                  <a:cxn ang="0">
                    <a:pos x="0" y="31"/>
                  </a:cxn>
                  <a:cxn ang="0">
                    <a:pos x="1" y="35"/>
                  </a:cxn>
                  <a:cxn ang="0">
                    <a:pos x="2" y="37"/>
                  </a:cxn>
                  <a:cxn ang="0">
                    <a:pos x="4" y="39"/>
                  </a:cxn>
                  <a:cxn ang="0">
                    <a:pos x="6" y="40"/>
                  </a:cxn>
                  <a:cxn ang="0">
                    <a:pos x="8" y="42"/>
                  </a:cxn>
                  <a:cxn ang="0">
                    <a:pos x="11" y="42"/>
                  </a:cxn>
                  <a:cxn ang="0">
                    <a:pos x="13" y="40"/>
                  </a:cxn>
                  <a:cxn ang="0">
                    <a:pos x="15" y="38"/>
                  </a:cxn>
                  <a:cxn ang="0">
                    <a:pos x="17" y="36"/>
                  </a:cxn>
                  <a:cxn ang="0">
                    <a:pos x="18" y="32"/>
                  </a:cxn>
                  <a:cxn ang="0">
                    <a:pos x="19" y="29"/>
                  </a:cxn>
                  <a:cxn ang="0">
                    <a:pos x="20" y="26"/>
                  </a:cxn>
                  <a:cxn ang="0">
                    <a:pos x="21" y="21"/>
                  </a:cxn>
                  <a:cxn ang="0">
                    <a:pos x="20" y="17"/>
                  </a:cxn>
                  <a:cxn ang="0">
                    <a:pos x="20" y="13"/>
                  </a:cxn>
                  <a:cxn ang="0">
                    <a:pos x="19" y="10"/>
                  </a:cxn>
                  <a:cxn ang="0">
                    <a:pos x="18" y="6"/>
                  </a:cxn>
                  <a:cxn ang="0">
                    <a:pos x="17" y="4"/>
                  </a:cxn>
                  <a:cxn ang="0">
                    <a:pos x="15" y="2"/>
                  </a:cxn>
                  <a:cxn ang="0">
                    <a:pos x="13" y="1"/>
                  </a:cxn>
                  <a:cxn ang="0">
                    <a:pos x="11" y="0"/>
                  </a:cxn>
                  <a:cxn ang="0">
                    <a:pos x="8" y="0"/>
                  </a:cxn>
                  <a:cxn ang="0">
                    <a:pos x="6" y="1"/>
                  </a:cxn>
                  <a:cxn ang="0">
                    <a:pos x="4" y="3"/>
                  </a:cxn>
                  <a:cxn ang="0">
                    <a:pos x="2" y="5"/>
                  </a:cxn>
                  <a:cxn ang="0">
                    <a:pos x="1" y="9"/>
                  </a:cxn>
                  <a:cxn ang="0">
                    <a:pos x="0" y="12"/>
                  </a:cxn>
                  <a:cxn ang="0">
                    <a:pos x="0" y="15"/>
                  </a:cxn>
                  <a:cxn ang="0">
                    <a:pos x="0" y="20"/>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w="9525" cap="rnd">
                <a:noFill/>
                <a:round/>
                <a:headEnd type="none" w="sm" len="sm"/>
                <a:tailEnd type="none" w="sm" len="sm"/>
              </a:ln>
              <a:effectLst/>
            </p:spPr>
            <p:txBody>
              <a:bodyPr/>
              <a:lstStyle/>
              <a:p>
                <a:endParaRPr lang="en-US"/>
              </a:p>
            </p:txBody>
          </p:sp>
          <p:sp>
            <p:nvSpPr>
              <p:cNvPr id="488494" name="Freeform 46"/>
              <p:cNvSpPr>
                <a:spLocks/>
              </p:cNvSpPr>
              <p:nvPr/>
            </p:nvSpPr>
            <p:spPr bwMode="auto">
              <a:xfrm>
                <a:off x="1750" y="3291"/>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type="none" w="sm" len="sm"/>
                <a:tailEnd type="none" w="sm" len="sm"/>
              </a:ln>
              <a:effectLst/>
            </p:spPr>
            <p:txBody>
              <a:bodyPr/>
              <a:lstStyle/>
              <a:p>
                <a:endParaRPr lang="en-US"/>
              </a:p>
            </p:txBody>
          </p:sp>
        </p:grpSp>
        <p:grpSp>
          <p:nvGrpSpPr>
            <p:cNvPr id="6" name="Group 47"/>
            <p:cNvGrpSpPr>
              <a:grpSpLocks/>
            </p:cNvGrpSpPr>
            <p:nvPr/>
          </p:nvGrpSpPr>
          <p:grpSpPr bwMode="auto">
            <a:xfrm>
              <a:off x="1698" y="2928"/>
              <a:ext cx="303" cy="399"/>
              <a:chOff x="1698" y="2928"/>
              <a:chExt cx="303" cy="399"/>
            </a:xfrm>
          </p:grpSpPr>
          <p:sp>
            <p:nvSpPr>
              <p:cNvPr id="488496" name="Freeform 48"/>
              <p:cNvSpPr>
                <a:spLocks/>
              </p:cNvSpPr>
              <p:nvPr/>
            </p:nvSpPr>
            <p:spPr bwMode="auto">
              <a:xfrm>
                <a:off x="1705" y="2954"/>
                <a:ext cx="296" cy="373"/>
              </a:xfrm>
              <a:custGeom>
                <a:avLst/>
                <a:gdLst/>
                <a:ahLst/>
                <a:cxnLst>
                  <a:cxn ang="0">
                    <a:pos x="2" y="353"/>
                  </a:cxn>
                  <a:cxn ang="0">
                    <a:pos x="1" y="348"/>
                  </a:cxn>
                  <a:cxn ang="0">
                    <a:pos x="0" y="334"/>
                  </a:cxn>
                  <a:cxn ang="0">
                    <a:pos x="0" y="315"/>
                  </a:cxn>
                  <a:cxn ang="0">
                    <a:pos x="0" y="290"/>
                  </a:cxn>
                  <a:cxn ang="0">
                    <a:pos x="2" y="262"/>
                  </a:cxn>
                  <a:cxn ang="0">
                    <a:pos x="6" y="234"/>
                  </a:cxn>
                  <a:cxn ang="0">
                    <a:pos x="15" y="209"/>
                  </a:cxn>
                  <a:cxn ang="0">
                    <a:pos x="26" y="186"/>
                  </a:cxn>
                  <a:cxn ang="0">
                    <a:pos x="40" y="170"/>
                  </a:cxn>
                  <a:cxn ang="0">
                    <a:pos x="54" y="161"/>
                  </a:cxn>
                  <a:cxn ang="0">
                    <a:pos x="68" y="155"/>
                  </a:cxn>
                  <a:cxn ang="0">
                    <a:pos x="80" y="151"/>
                  </a:cxn>
                  <a:cxn ang="0">
                    <a:pos x="94" y="146"/>
                  </a:cxn>
                  <a:cxn ang="0">
                    <a:pos x="107" y="139"/>
                  </a:cxn>
                  <a:cxn ang="0">
                    <a:pos x="121" y="127"/>
                  </a:cxn>
                  <a:cxn ang="0">
                    <a:pos x="134" y="108"/>
                  </a:cxn>
                  <a:cxn ang="0">
                    <a:pos x="146" y="85"/>
                  </a:cxn>
                  <a:cxn ang="0">
                    <a:pos x="154" y="63"/>
                  </a:cxn>
                  <a:cxn ang="0">
                    <a:pos x="160" y="45"/>
                  </a:cxn>
                  <a:cxn ang="0">
                    <a:pos x="164" y="29"/>
                  </a:cxn>
                  <a:cxn ang="0">
                    <a:pos x="167" y="17"/>
                  </a:cxn>
                  <a:cxn ang="0">
                    <a:pos x="168" y="7"/>
                  </a:cxn>
                  <a:cxn ang="0">
                    <a:pos x="168" y="1"/>
                  </a:cxn>
                  <a:cxn ang="0">
                    <a:pos x="168" y="0"/>
                  </a:cxn>
                  <a:cxn ang="0">
                    <a:pos x="295" y="19"/>
                  </a:cxn>
                  <a:cxn ang="0">
                    <a:pos x="294" y="25"/>
                  </a:cxn>
                  <a:cxn ang="0">
                    <a:pos x="292" y="39"/>
                  </a:cxn>
                  <a:cxn ang="0">
                    <a:pos x="287" y="60"/>
                  </a:cxn>
                  <a:cxn ang="0">
                    <a:pos x="281" y="85"/>
                  </a:cxn>
                  <a:cxn ang="0">
                    <a:pos x="273" y="112"/>
                  </a:cxn>
                  <a:cxn ang="0">
                    <a:pos x="264" y="136"/>
                  </a:cxn>
                  <a:cxn ang="0">
                    <a:pos x="253" y="158"/>
                  </a:cxn>
                  <a:cxn ang="0">
                    <a:pos x="242" y="171"/>
                  </a:cxn>
                  <a:cxn ang="0">
                    <a:pos x="228" y="180"/>
                  </a:cxn>
                  <a:cxn ang="0">
                    <a:pos x="212" y="186"/>
                  </a:cxn>
                  <a:cxn ang="0">
                    <a:pos x="194" y="191"/>
                  </a:cxn>
                  <a:cxn ang="0">
                    <a:pos x="176" y="195"/>
                  </a:cxn>
                  <a:cxn ang="0">
                    <a:pos x="159" y="202"/>
                  </a:cxn>
                  <a:cxn ang="0">
                    <a:pos x="145" y="211"/>
                  </a:cxn>
                  <a:cxn ang="0">
                    <a:pos x="132" y="224"/>
                  </a:cxn>
                  <a:cxn ang="0">
                    <a:pos x="124" y="242"/>
                  </a:cxn>
                  <a:cxn ang="0">
                    <a:pos x="121" y="263"/>
                  </a:cxn>
                  <a:cxn ang="0">
                    <a:pos x="118" y="286"/>
                  </a:cxn>
                  <a:cxn ang="0">
                    <a:pos x="117" y="308"/>
                  </a:cxn>
                  <a:cxn ang="0">
                    <a:pos x="117" y="327"/>
                  </a:cxn>
                  <a:cxn ang="0">
                    <a:pos x="118" y="345"/>
                  </a:cxn>
                  <a:cxn ang="0">
                    <a:pos x="119" y="359"/>
                  </a:cxn>
                  <a:cxn ang="0">
                    <a:pos x="120" y="368"/>
                  </a:cxn>
                  <a:cxn ang="0">
                    <a:pos x="121" y="372"/>
                  </a:cxn>
                  <a:cxn ang="0">
                    <a:pos x="2" y="353"/>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w="9525" cap="rnd">
                <a:noFill/>
                <a:round/>
                <a:headEnd type="none" w="sm" len="sm"/>
                <a:tailEnd type="none" w="sm" len="sm"/>
              </a:ln>
              <a:effectLst/>
            </p:spPr>
            <p:txBody>
              <a:bodyPr/>
              <a:lstStyle/>
              <a:p>
                <a:endParaRPr lang="en-US"/>
              </a:p>
            </p:txBody>
          </p:sp>
          <p:sp>
            <p:nvSpPr>
              <p:cNvPr id="488497" name="Freeform 49"/>
              <p:cNvSpPr>
                <a:spLocks/>
              </p:cNvSpPr>
              <p:nvPr/>
            </p:nvSpPr>
            <p:spPr bwMode="auto">
              <a:xfrm>
                <a:off x="1698" y="2928"/>
                <a:ext cx="298" cy="373"/>
              </a:xfrm>
              <a:custGeom>
                <a:avLst/>
                <a:gdLst/>
                <a:ahLst/>
                <a:cxnLst>
                  <a:cxn ang="0">
                    <a:pos x="2" y="353"/>
                  </a:cxn>
                  <a:cxn ang="0">
                    <a:pos x="1" y="349"/>
                  </a:cxn>
                  <a:cxn ang="0">
                    <a:pos x="0" y="335"/>
                  </a:cxn>
                  <a:cxn ang="0">
                    <a:pos x="0" y="315"/>
                  </a:cxn>
                  <a:cxn ang="0">
                    <a:pos x="0" y="290"/>
                  </a:cxn>
                  <a:cxn ang="0">
                    <a:pos x="2" y="262"/>
                  </a:cxn>
                  <a:cxn ang="0">
                    <a:pos x="7" y="235"/>
                  </a:cxn>
                  <a:cxn ang="0">
                    <a:pos x="15" y="209"/>
                  </a:cxn>
                  <a:cxn ang="0">
                    <a:pos x="27" y="186"/>
                  </a:cxn>
                  <a:cxn ang="0">
                    <a:pos x="41" y="171"/>
                  </a:cxn>
                  <a:cxn ang="0">
                    <a:pos x="54" y="161"/>
                  </a:cxn>
                  <a:cxn ang="0">
                    <a:pos x="68" y="155"/>
                  </a:cxn>
                  <a:cxn ang="0">
                    <a:pos x="81" y="152"/>
                  </a:cxn>
                  <a:cxn ang="0">
                    <a:pos x="94" y="147"/>
                  </a:cxn>
                  <a:cxn ang="0">
                    <a:pos x="108" y="141"/>
                  </a:cxn>
                  <a:cxn ang="0">
                    <a:pos x="121" y="128"/>
                  </a:cxn>
                  <a:cxn ang="0">
                    <a:pos x="135" y="109"/>
                  </a:cxn>
                  <a:cxn ang="0">
                    <a:pos x="146" y="85"/>
                  </a:cxn>
                  <a:cxn ang="0">
                    <a:pos x="155" y="64"/>
                  </a:cxn>
                  <a:cxn ang="0">
                    <a:pos x="162" y="46"/>
                  </a:cxn>
                  <a:cxn ang="0">
                    <a:pos x="165" y="30"/>
                  </a:cxn>
                  <a:cxn ang="0">
                    <a:pos x="167" y="18"/>
                  </a:cxn>
                  <a:cxn ang="0">
                    <a:pos x="168" y="7"/>
                  </a:cxn>
                  <a:cxn ang="0">
                    <a:pos x="168" y="2"/>
                  </a:cxn>
                  <a:cxn ang="0">
                    <a:pos x="168" y="0"/>
                  </a:cxn>
                  <a:cxn ang="0">
                    <a:pos x="297" y="20"/>
                  </a:cxn>
                  <a:cxn ang="0">
                    <a:pos x="296" y="25"/>
                  </a:cxn>
                  <a:cxn ang="0">
                    <a:pos x="293" y="39"/>
                  </a:cxn>
                  <a:cxn ang="0">
                    <a:pos x="288" y="61"/>
                  </a:cxn>
                  <a:cxn ang="0">
                    <a:pos x="282" y="86"/>
                  </a:cxn>
                  <a:cxn ang="0">
                    <a:pos x="274" y="112"/>
                  </a:cxn>
                  <a:cxn ang="0">
                    <a:pos x="265" y="137"/>
                  </a:cxn>
                  <a:cxn ang="0">
                    <a:pos x="254" y="158"/>
                  </a:cxn>
                  <a:cxn ang="0">
                    <a:pos x="243" y="172"/>
                  </a:cxn>
                  <a:cxn ang="0">
                    <a:pos x="229" y="180"/>
                  </a:cxn>
                  <a:cxn ang="0">
                    <a:pos x="213" y="186"/>
                  </a:cxn>
                  <a:cxn ang="0">
                    <a:pos x="194" y="191"/>
                  </a:cxn>
                  <a:cxn ang="0">
                    <a:pos x="177" y="196"/>
                  </a:cxn>
                  <a:cxn ang="0">
                    <a:pos x="160" y="202"/>
                  </a:cxn>
                  <a:cxn ang="0">
                    <a:pos x="145" y="211"/>
                  </a:cxn>
                  <a:cxn ang="0">
                    <a:pos x="133" y="224"/>
                  </a:cxn>
                  <a:cxn ang="0">
                    <a:pos x="125" y="242"/>
                  </a:cxn>
                  <a:cxn ang="0">
                    <a:pos x="121" y="265"/>
                  </a:cxn>
                  <a:cxn ang="0">
                    <a:pos x="118" y="286"/>
                  </a:cxn>
                  <a:cxn ang="0">
                    <a:pos x="117" y="308"/>
                  </a:cxn>
                  <a:cxn ang="0">
                    <a:pos x="117" y="328"/>
                  </a:cxn>
                  <a:cxn ang="0">
                    <a:pos x="118" y="345"/>
                  </a:cxn>
                  <a:cxn ang="0">
                    <a:pos x="119" y="359"/>
                  </a:cxn>
                  <a:cxn ang="0">
                    <a:pos x="120" y="368"/>
                  </a:cxn>
                  <a:cxn ang="0">
                    <a:pos x="121" y="372"/>
                  </a:cxn>
                  <a:cxn ang="0">
                    <a:pos x="2" y="353"/>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w="9525" cap="rnd">
                <a:noFill/>
                <a:round/>
                <a:headEnd type="none" w="sm" len="sm"/>
                <a:tailEnd type="none" w="sm" len="sm"/>
              </a:ln>
              <a:effectLst/>
            </p:spPr>
            <p:txBody>
              <a:bodyPr/>
              <a:lstStyle/>
              <a:p>
                <a:endParaRPr lang="en-US"/>
              </a:p>
            </p:txBody>
          </p:sp>
          <p:sp>
            <p:nvSpPr>
              <p:cNvPr id="488498" name="Freeform 50"/>
              <p:cNvSpPr>
                <a:spLocks/>
              </p:cNvSpPr>
              <p:nvPr/>
            </p:nvSpPr>
            <p:spPr bwMode="auto">
              <a:xfrm>
                <a:off x="1715" y="2957"/>
                <a:ext cx="258" cy="320"/>
              </a:xfrm>
              <a:custGeom>
                <a:avLst/>
                <a:gdLst/>
                <a:ahLst/>
                <a:cxnLst>
                  <a:cxn ang="0">
                    <a:pos x="1" y="304"/>
                  </a:cxn>
                  <a:cxn ang="0">
                    <a:pos x="1" y="300"/>
                  </a:cxn>
                  <a:cxn ang="0">
                    <a:pos x="0" y="288"/>
                  </a:cxn>
                  <a:cxn ang="0">
                    <a:pos x="0" y="271"/>
                  </a:cxn>
                  <a:cxn ang="0">
                    <a:pos x="0" y="249"/>
                  </a:cxn>
                  <a:cxn ang="0">
                    <a:pos x="0" y="226"/>
                  </a:cxn>
                  <a:cxn ang="0">
                    <a:pos x="4" y="203"/>
                  </a:cxn>
                  <a:cxn ang="0">
                    <a:pos x="11" y="182"/>
                  </a:cxn>
                  <a:cxn ang="0">
                    <a:pos x="22" y="165"/>
                  </a:cxn>
                  <a:cxn ang="0">
                    <a:pos x="35" y="152"/>
                  </a:cxn>
                  <a:cxn ang="0">
                    <a:pos x="50" y="143"/>
                  </a:cxn>
                  <a:cxn ang="0">
                    <a:pos x="66" y="135"/>
                  </a:cxn>
                  <a:cxn ang="0">
                    <a:pos x="82" y="128"/>
                  </a:cxn>
                  <a:cxn ang="0">
                    <a:pos x="99" y="120"/>
                  </a:cxn>
                  <a:cxn ang="0">
                    <a:pos x="113" y="108"/>
                  </a:cxn>
                  <a:cxn ang="0">
                    <a:pos x="127" y="92"/>
                  </a:cxn>
                  <a:cxn ang="0">
                    <a:pos x="138" y="68"/>
                  </a:cxn>
                  <a:cxn ang="0">
                    <a:pos x="145" y="48"/>
                  </a:cxn>
                  <a:cxn ang="0">
                    <a:pos x="151" y="34"/>
                  </a:cxn>
                  <a:cxn ang="0">
                    <a:pos x="154" y="21"/>
                  </a:cxn>
                  <a:cxn ang="0">
                    <a:pos x="158" y="12"/>
                  </a:cxn>
                  <a:cxn ang="0">
                    <a:pos x="160" y="6"/>
                  </a:cxn>
                  <a:cxn ang="0">
                    <a:pos x="161" y="2"/>
                  </a:cxn>
                  <a:cxn ang="0">
                    <a:pos x="162" y="0"/>
                  </a:cxn>
                  <a:cxn ang="0">
                    <a:pos x="257" y="17"/>
                  </a:cxn>
                  <a:cxn ang="0">
                    <a:pos x="256" y="21"/>
                  </a:cxn>
                  <a:cxn ang="0">
                    <a:pos x="253" y="33"/>
                  </a:cxn>
                  <a:cxn ang="0">
                    <a:pos x="249" y="48"/>
                  </a:cxn>
                  <a:cxn ang="0">
                    <a:pos x="244" y="68"/>
                  </a:cxn>
                  <a:cxn ang="0">
                    <a:pos x="237" y="88"/>
                  </a:cxn>
                  <a:cxn ang="0">
                    <a:pos x="230" y="108"/>
                  </a:cxn>
                  <a:cxn ang="0">
                    <a:pos x="221" y="124"/>
                  </a:cxn>
                  <a:cxn ang="0">
                    <a:pos x="211" y="134"/>
                  </a:cxn>
                  <a:cxn ang="0">
                    <a:pos x="199" y="141"/>
                  </a:cxn>
                  <a:cxn ang="0">
                    <a:pos x="183" y="146"/>
                  </a:cxn>
                  <a:cxn ang="0">
                    <a:pos x="166" y="152"/>
                  </a:cxn>
                  <a:cxn ang="0">
                    <a:pos x="148" y="158"/>
                  </a:cxn>
                  <a:cxn ang="0">
                    <a:pos x="129" y="166"/>
                  </a:cxn>
                  <a:cxn ang="0">
                    <a:pos x="113" y="176"/>
                  </a:cxn>
                  <a:cxn ang="0">
                    <a:pos x="100" y="190"/>
                  </a:cxn>
                  <a:cxn ang="0">
                    <a:pos x="90" y="207"/>
                  </a:cxn>
                  <a:cxn ang="0">
                    <a:pos x="85" y="224"/>
                  </a:cxn>
                  <a:cxn ang="0">
                    <a:pos x="82" y="242"/>
                  </a:cxn>
                  <a:cxn ang="0">
                    <a:pos x="82" y="260"/>
                  </a:cxn>
                  <a:cxn ang="0">
                    <a:pos x="82" y="279"/>
                  </a:cxn>
                  <a:cxn ang="0">
                    <a:pos x="84" y="293"/>
                  </a:cxn>
                  <a:cxn ang="0">
                    <a:pos x="86" y="306"/>
                  </a:cxn>
                  <a:cxn ang="0">
                    <a:pos x="88" y="315"/>
                  </a:cxn>
                  <a:cxn ang="0">
                    <a:pos x="88" y="319"/>
                  </a:cxn>
                  <a:cxn ang="0">
                    <a:pos x="1" y="304"/>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w="9525" cap="rnd">
                <a:noFill/>
                <a:round/>
                <a:headEnd type="none" w="sm" len="sm"/>
                <a:tailEnd type="none" w="sm" len="sm"/>
              </a:ln>
              <a:effectLst/>
            </p:spPr>
            <p:txBody>
              <a:bodyPr/>
              <a:lstStyle/>
              <a:p>
                <a:endParaRPr lang="en-US"/>
              </a:p>
            </p:txBody>
          </p:sp>
          <p:sp>
            <p:nvSpPr>
              <p:cNvPr id="488499" name="Freeform 51"/>
              <p:cNvSpPr>
                <a:spLocks/>
              </p:cNvSpPr>
              <p:nvPr/>
            </p:nvSpPr>
            <p:spPr bwMode="auto">
              <a:xfrm>
                <a:off x="1767" y="3076"/>
                <a:ext cx="122" cy="55"/>
              </a:xfrm>
              <a:custGeom>
                <a:avLst/>
                <a:gdLst/>
                <a:ahLst/>
                <a:cxnLst>
                  <a:cxn ang="0">
                    <a:pos x="64" y="51"/>
                  </a:cxn>
                  <a:cxn ang="0">
                    <a:pos x="75" y="48"/>
                  </a:cxn>
                  <a:cxn ang="0">
                    <a:pos x="87" y="45"/>
                  </a:cxn>
                  <a:cxn ang="0">
                    <a:pos x="96" y="40"/>
                  </a:cxn>
                  <a:cxn ang="0">
                    <a:pos x="105" y="36"/>
                  </a:cxn>
                  <a:cxn ang="0">
                    <a:pos x="112" y="30"/>
                  </a:cxn>
                  <a:cxn ang="0">
                    <a:pos x="117" y="25"/>
                  </a:cxn>
                  <a:cxn ang="0">
                    <a:pos x="120" y="20"/>
                  </a:cxn>
                  <a:cxn ang="0">
                    <a:pos x="121" y="14"/>
                  </a:cxn>
                  <a:cxn ang="0">
                    <a:pos x="119" y="10"/>
                  </a:cxn>
                  <a:cxn ang="0">
                    <a:pos x="115" y="6"/>
                  </a:cxn>
                  <a:cxn ang="0">
                    <a:pos x="108" y="3"/>
                  </a:cxn>
                  <a:cxn ang="0">
                    <a:pos x="100" y="1"/>
                  </a:cxn>
                  <a:cxn ang="0">
                    <a:pos x="91" y="0"/>
                  </a:cxn>
                  <a:cxn ang="0">
                    <a:pos x="80" y="0"/>
                  </a:cxn>
                  <a:cxn ang="0">
                    <a:pos x="69" y="0"/>
                  </a:cxn>
                  <a:cxn ang="0">
                    <a:pos x="56" y="2"/>
                  </a:cxn>
                  <a:cxn ang="0">
                    <a:pos x="45" y="5"/>
                  </a:cxn>
                  <a:cxn ang="0">
                    <a:pos x="33" y="9"/>
                  </a:cxn>
                  <a:cxn ang="0">
                    <a:pos x="24" y="13"/>
                  </a:cxn>
                  <a:cxn ang="0">
                    <a:pos x="15" y="18"/>
                  </a:cxn>
                  <a:cxn ang="0">
                    <a:pos x="8" y="22"/>
                  </a:cxn>
                  <a:cxn ang="0">
                    <a:pos x="3" y="28"/>
                  </a:cxn>
                  <a:cxn ang="0">
                    <a:pos x="0" y="33"/>
                  </a:cxn>
                  <a:cxn ang="0">
                    <a:pos x="0" y="38"/>
                  </a:cxn>
                  <a:cxn ang="0">
                    <a:pos x="1" y="43"/>
                  </a:cxn>
                  <a:cxn ang="0">
                    <a:pos x="5" y="47"/>
                  </a:cxn>
                  <a:cxn ang="0">
                    <a:pos x="12" y="50"/>
                  </a:cxn>
                  <a:cxn ang="0">
                    <a:pos x="20" y="52"/>
                  </a:cxn>
                  <a:cxn ang="0">
                    <a:pos x="29" y="54"/>
                  </a:cxn>
                  <a:cxn ang="0">
                    <a:pos x="40" y="54"/>
                  </a:cxn>
                  <a:cxn ang="0">
                    <a:pos x="51" y="52"/>
                  </a:cxn>
                  <a:cxn ang="0">
                    <a:pos x="64" y="51"/>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w="9525" cap="rnd">
                <a:noFill/>
                <a:round/>
                <a:headEnd type="none" w="sm" len="sm"/>
                <a:tailEnd type="none" w="sm" len="sm"/>
              </a:ln>
              <a:effectLst/>
            </p:spPr>
            <p:txBody>
              <a:bodyPr/>
              <a:lstStyle/>
              <a:p>
                <a:endParaRPr lang="en-US"/>
              </a:p>
            </p:txBody>
          </p:sp>
          <p:sp>
            <p:nvSpPr>
              <p:cNvPr id="488500" name="Freeform 52"/>
              <p:cNvSpPr>
                <a:spLocks/>
              </p:cNvSpPr>
              <p:nvPr/>
            </p:nvSpPr>
            <p:spPr bwMode="auto">
              <a:xfrm>
                <a:off x="1777" y="3080"/>
                <a:ext cx="103" cy="47"/>
              </a:xfrm>
              <a:custGeom>
                <a:avLst/>
                <a:gdLst/>
                <a:ahLst/>
                <a:cxnLst>
                  <a:cxn ang="0">
                    <a:pos x="53" y="43"/>
                  </a:cxn>
                  <a:cxn ang="0">
                    <a:pos x="64" y="41"/>
                  </a:cxn>
                  <a:cxn ang="0">
                    <a:pos x="73" y="37"/>
                  </a:cxn>
                  <a:cxn ang="0">
                    <a:pos x="81" y="34"/>
                  </a:cxn>
                  <a:cxn ang="0">
                    <a:pos x="88" y="29"/>
                  </a:cxn>
                  <a:cxn ang="0">
                    <a:pos x="94" y="26"/>
                  </a:cxn>
                  <a:cxn ang="0">
                    <a:pos x="99" y="21"/>
                  </a:cxn>
                  <a:cxn ang="0">
                    <a:pos x="101" y="17"/>
                  </a:cxn>
                  <a:cxn ang="0">
                    <a:pos x="102" y="12"/>
                  </a:cxn>
                  <a:cxn ang="0">
                    <a:pos x="100" y="9"/>
                  </a:cxn>
                  <a:cxn ang="0">
                    <a:pos x="96" y="5"/>
                  </a:cxn>
                  <a:cxn ang="0">
                    <a:pos x="91" y="2"/>
                  </a:cxn>
                  <a:cxn ang="0">
                    <a:pos x="84" y="1"/>
                  </a:cxn>
                  <a:cxn ang="0">
                    <a:pos x="76" y="0"/>
                  </a:cxn>
                  <a:cxn ang="0">
                    <a:pos x="68" y="0"/>
                  </a:cxn>
                  <a:cxn ang="0">
                    <a:pos x="58" y="0"/>
                  </a:cxn>
                  <a:cxn ang="0">
                    <a:pos x="48" y="2"/>
                  </a:cxn>
                  <a:cxn ang="0">
                    <a:pos x="37" y="4"/>
                  </a:cxn>
                  <a:cxn ang="0">
                    <a:pos x="28" y="6"/>
                  </a:cxn>
                  <a:cxn ang="0">
                    <a:pos x="20" y="11"/>
                  </a:cxn>
                  <a:cxn ang="0">
                    <a:pos x="13" y="14"/>
                  </a:cxn>
                  <a:cxn ang="0">
                    <a:pos x="7" y="19"/>
                  </a:cxn>
                  <a:cxn ang="0">
                    <a:pos x="2" y="24"/>
                  </a:cxn>
                  <a:cxn ang="0">
                    <a:pos x="0" y="28"/>
                  </a:cxn>
                  <a:cxn ang="0">
                    <a:pos x="0" y="33"/>
                  </a:cxn>
                  <a:cxn ang="0">
                    <a:pos x="1" y="36"/>
                  </a:cxn>
                  <a:cxn ang="0">
                    <a:pos x="5" y="40"/>
                  </a:cxn>
                  <a:cxn ang="0">
                    <a:pos x="10" y="42"/>
                  </a:cxn>
                  <a:cxn ang="0">
                    <a:pos x="17" y="44"/>
                  </a:cxn>
                  <a:cxn ang="0">
                    <a:pos x="25" y="46"/>
                  </a:cxn>
                  <a:cxn ang="0">
                    <a:pos x="33" y="46"/>
                  </a:cxn>
                  <a:cxn ang="0">
                    <a:pos x="43" y="44"/>
                  </a:cxn>
                  <a:cxn ang="0">
                    <a:pos x="53" y="43"/>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w="9525" cap="rnd">
                <a:noFill/>
                <a:round/>
                <a:headEnd type="none" w="sm" len="sm"/>
                <a:tailEnd type="none" w="sm" len="sm"/>
              </a:ln>
              <a:effectLst/>
            </p:spPr>
            <p:txBody>
              <a:bodyPr/>
              <a:lstStyle/>
              <a:p>
                <a:endParaRPr lang="en-US"/>
              </a:p>
            </p:txBody>
          </p:sp>
          <p:sp>
            <p:nvSpPr>
              <p:cNvPr id="488501" name="Freeform 53"/>
              <p:cNvSpPr>
                <a:spLocks/>
              </p:cNvSpPr>
              <p:nvPr/>
            </p:nvSpPr>
            <p:spPr bwMode="auto">
              <a:xfrm>
                <a:off x="1869" y="2944"/>
                <a:ext cx="27" cy="40"/>
              </a:xfrm>
              <a:custGeom>
                <a:avLst/>
                <a:gdLst/>
                <a:ahLst/>
                <a:cxnLst>
                  <a:cxn ang="0">
                    <a:pos x="3" y="14"/>
                  </a:cxn>
                  <a:cxn ang="0">
                    <a:pos x="1" y="17"/>
                  </a:cxn>
                  <a:cxn ang="0">
                    <a:pos x="1" y="21"/>
                  </a:cxn>
                  <a:cxn ang="0">
                    <a:pos x="0" y="25"/>
                  </a:cxn>
                  <a:cxn ang="0">
                    <a:pos x="0" y="28"/>
                  </a:cxn>
                  <a:cxn ang="0">
                    <a:pos x="1" y="31"/>
                  </a:cxn>
                  <a:cxn ang="0">
                    <a:pos x="2" y="34"/>
                  </a:cxn>
                  <a:cxn ang="0">
                    <a:pos x="3" y="36"/>
                  </a:cxn>
                  <a:cxn ang="0">
                    <a:pos x="5" y="37"/>
                  </a:cxn>
                  <a:cxn ang="0">
                    <a:pos x="7" y="39"/>
                  </a:cxn>
                  <a:cxn ang="0">
                    <a:pos x="9" y="39"/>
                  </a:cxn>
                  <a:cxn ang="0">
                    <a:pos x="12" y="37"/>
                  </a:cxn>
                  <a:cxn ang="0">
                    <a:pos x="14" y="36"/>
                  </a:cxn>
                  <a:cxn ang="0">
                    <a:pos x="17" y="34"/>
                  </a:cxn>
                  <a:cxn ang="0">
                    <a:pos x="19" y="31"/>
                  </a:cxn>
                  <a:cxn ang="0">
                    <a:pos x="21" y="27"/>
                  </a:cxn>
                  <a:cxn ang="0">
                    <a:pos x="23" y="24"/>
                  </a:cxn>
                  <a:cxn ang="0">
                    <a:pos x="24" y="21"/>
                  </a:cxn>
                  <a:cxn ang="0">
                    <a:pos x="25" y="16"/>
                  </a:cxn>
                  <a:cxn ang="0">
                    <a:pos x="26" y="13"/>
                  </a:cxn>
                  <a:cxn ang="0">
                    <a:pos x="25" y="10"/>
                  </a:cxn>
                  <a:cxn ang="0">
                    <a:pos x="25" y="6"/>
                  </a:cxn>
                  <a:cxn ang="0">
                    <a:pos x="24" y="4"/>
                  </a:cxn>
                  <a:cxn ang="0">
                    <a:pos x="23" y="2"/>
                  </a:cxn>
                  <a:cxn ang="0">
                    <a:pos x="21" y="1"/>
                  </a:cxn>
                  <a:cxn ang="0">
                    <a:pos x="19" y="0"/>
                  </a:cxn>
                  <a:cxn ang="0">
                    <a:pos x="16" y="0"/>
                  </a:cxn>
                  <a:cxn ang="0">
                    <a:pos x="14" y="1"/>
                  </a:cxn>
                  <a:cxn ang="0">
                    <a:pos x="11" y="2"/>
                  </a:cxn>
                  <a:cxn ang="0">
                    <a:pos x="9" y="4"/>
                  </a:cxn>
                  <a:cxn ang="0">
                    <a:pos x="7" y="7"/>
                  </a:cxn>
                  <a:cxn ang="0">
                    <a:pos x="5" y="10"/>
                  </a:cxn>
                  <a:cxn ang="0">
                    <a:pos x="3" y="14"/>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w="9525" cap="rnd">
                <a:noFill/>
                <a:round/>
                <a:headEnd type="none" w="sm" len="sm"/>
                <a:tailEnd type="none" w="sm" len="sm"/>
              </a:ln>
              <a:effectLst/>
            </p:spPr>
            <p:txBody>
              <a:bodyPr/>
              <a:lstStyle/>
              <a:p>
                <a:endParaRPr lang="en-US"/>
              </a:p>
            </p:txBody>
          </p:sp>
          <p:sp>
            <p:nvSpPr>
              <p:cNvPr id="488502" name="Freeform 54"/>
              <p:cNvSpPr>
                <a:spLocks/>
              </p:cNvSpPr>
              <p:nvPr/>
            </p:nvSpPr>
            <p:spPr bwMode="auto">
              <a:xfrm>
                <a:off x="1950" y="2956"/>
                <a:ext cx="26" cy="40"/>
              </a:xfrm>
              <a:custGeom>
                <a:avLst/>
                <a:gdLst/>
                <a:ahLst/>
                <a:cxnLst>
                  <a:cxn ang="0">
                    <a:pos x="2" y="13"/>
                  </a:cxn>
                  <a:cxn ang="0">
                    <a:pos x="1" y="18"/>
                  </a:cxn>
                  <a:cxn ang="0">
                    <a:pos x="0" y="21"/>
                  </a:cxn>
                  <a:cxn ang="0">
                    <a:pos x="0" y="26"/>
                  </a:cxn>
                  <a:cxn ang="0">
                    <a:pos x="0" y="29"/>
                  </a:cxn>
                  <a:cxn ang="0">
                    <a:pos x="0" y="32"/>
                  </a:cxn>
                  <a:cxn ang="0">
                    <a:pos x="1" y="35"/>
                  </a:cxn>
                  <a:cxn ang="0">
                    <a:pos x="2" y="36"/>
                  </a:cxn>
                  <a:cxn ang="0">
                    <a:pos x="4" y="39"/>
                  </a:cxn>
                  <a:cxn ang="0">
                    <a:pos x="6" y="39"/>
                  </a:cxn>
                  <a:cxn ang="0">
                    <a:pos x="8" y="39"/>
                  </a:cxn>
                  <a:cxn ang="0">
                    <a:pos x="11" y="39"/>
                  </a:cxn>
                  <a:cxn ang="0">
                    <a:pos x="13" y="36"/>
                  </a:cxn>
                  <a:cxn ang="0">
                    <a:pos x="16" y="34"/>
                  </a:cxn>
                  <a:cxn ang="0">
                    <a:pos x="18" y="32"/>
                  </a:cxn>
                  <a:cxn ang="0">
                    <a:pos x="20" y="28"/>
                  </a:cxn>
                  <a:cxn ang="0">
                    <a:pos x="22" y="25"/>
                  </a:cxn>
                  <a:cxn ang="0">
                    <a:pos x="23" y="21"/>
                  </a:cxn>
                  <a:cxn ang="0">
                    <a:pos x="24" y="17"/>
                  </a:cxn>
                  <a:cxn ang="0">
                    <a:pos x="25" y="13"/>
                  </a:cxn>
                  <a:cxn ang="0">
                    <a:pos x="25" y="10"/>
                  </a:cxn>
                  <a:cxn ang="0">
                    <a:pos x="24" y="6"/>
                  </a:cxn>
                  <a:cxn ang="0">
                    <a:pos x="23" y="4"/>
                  </a:cxn>
                  <a:cxn ang="0">
                    <a:pos x="22" y="2"/>
                  </a:cxn>
                  <a:cxn ang="0">
                    <a:pos x="20" y="1"/>
                  </a:cxn>
                  <a:cxn ang="0">
                    <a:pos x="18" y="0"/>
                  </a:cxn>
                  <a:cxn ang="0">
                    <a:pos x="15" y="0"/>
                  </a:cxn>
                  <a:cxn ang="0">
                    <a:pos x="13" y="1"/>
                  </a:cxn>
                  <a:cxn ang="0">
                    <a:pos x="11" y="2"/>
                  </a:cxn>
                  <a:cxn ang="0">
                    <a:pos x="8" y="4"/>
                  </a:cxn>
                  <a:cxn ang="0">
                    <a:pos x="6" y="6"/>
                  </a:cxn>
                  <a:cxn ang="0">
                    <a:pos x="4" y="10"/>
                  </a:cxn>
                  <a:cxn ang="0">
                    <a:pos x="2" y="13"/>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w="9525" cap="rnd">
                <a:noFill/>
                <a:round/>
                <a:headEnd type="none" w="sm" len="sm"/>
                <a:tailEnd type="none" w="sm" len="sm"/>
              </a:ln>
              <a:effectLst/>
            </p:spPr>
            <p:txBody>
              <a:bodyPr/>
              <a:lstStyle/>
              <a:p>
                <a:endParaRPr lang="en-US"/>
              </a:p>
            </p:txBody>
          </p:sp>
          <p:sp>
            <p:nvSpPr>
              <p:cNvPr id="488503" name="Freeform 55"/>
              <p:cNvSpPr>
                <a:spLocks/>
              </p:cNvSpPr>
              <p:nvPr/>
            </p:nvSpPr>
            <p:spPr bwMode="auto">
              <a:xfrm>
                <a:off x="1788" y="3248"/>
                <a:ext cx="23" cy="43"/>
              </a:xfrm>
              <a:custGeom>
                <a:avLst/>
                <a:gdLst/>
                <a:ahLst/>
                <a:cxnLst>
                  <a:cxn ang="0">
                    <a:pos x="0" y="20"/>
                  </a:cxn>
                  <a:cxn ang="0">
                    <a:pos x="0" y="23"/>
                  </a:cxn>
                  <a:cxn ang="0">
                    <a:pos x="0" y="28"/>
                  </a:cxn>
                  <a:cxn ang="0">
                    <a:pos x="1" y="31"/>
                  </a:cxn>
                  <a:cxn ang="0">
                    <a:pos x="2" y="35"/>
                  </a:cxn>
                  <a:cxn ang="0">
                    <a:pos x="3" y="37"/>
                  </a:cxn>
                  <a:cxn ang="0">
                    <a:pos x="5" y="39"/>
                  </a:cxn>
                  <a:cxn ang="0">
                    <a:pos x="7" y="40"/>
                  </a:cxn>
                  <a:cxn ang="0">
                    <a:pos x="9" y="42"/>
                  </a:cxn>
                  <a:cxn ang="0">
                    <a:pos x="12" y="42"/>
                  </a:cxn>
                  <a:cxn ang="0">
                    <a:pos x="14" y="40"/>
                  </a:cxn>
                  <a:cxn ang="0">
                    <a:pos x="16" y="38"/>
                  </a:cxn>
                  <a:cxn ang="0">
                    <a:pos x="18" y="36"/>
                  </a:cxn>
                  <a:cxn ang="0">
                    <a:pos x="19" y="32"/>
                  </a:cxn>
                  <a:cxn ang="0">
                    <a:pos x="20" y="29"/>
                  </a:cxn>
                  <a:cxn ang="0">
                    <a:pos x="21" y="26"/>
                  </a:cxn>
                  <a:cxn ang="0">
                    <a:pos x="22" y="21"/>
                  </a:cxn>
                  <a:cxn ang="0">
                    <a:pos x="21" y="17"/>
                  </a:cxn>
                  <a:cxn ang="0">
                    <a:pos x="21" y="13"/>
                  </a:cxn>
                  <a:cxn ang="0">
                    <a:pos x="20" y="10"/>
                  </a:cxn>
                  <a:cxn ang="0">
                    <a:pos x="19" y="6"/>
                  </a:cxn>
                  <a:cxn ang="0">
                    <a:pos x="18" y="4"/>
                  </a:cxn>
                  <a:cxn ang="0">
                    <a:pos x="16" y="2"/>
                  </a:cxn>
                  <a:cxn ang="0">
                    <a:pos x="14" y="1"/>
                  </a:cxn>
                  <a:cxn ang="0">
                    <a:pos x="12"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type="none" w="sm" len="sm"/>
                <a:tailEnd type="none" w="sm" len="sm"/>
              </a:ln>
              <a:effectLst/>
            </p:spPr>
            <p:txBody>
              <a:bodyPr/>
              <a:lstStyle/>
              <a:p>
                <a:endParaRPr lang="en-US"/>
              </a:p>
            </p:txBody>
          </p:sp>
          <p:sp>
            <p:nvSpPr>
              <p:cNvPr id="488504" name="Freeform 56"/>
              <p:cNvSpPr>
                <a:spLocks/>
              </p:cNvSpPr>
              <p:nvPr/>
            </p:nvSpPr>
            <p:spPr bwMode="auto">
              <a:xfrm>
                <a:off x="1708" y="3234"/>
                <a:ext cx="23" cy="43"/>
              </a:xfrm>
              <a:custGeom>
                <a:avLst/>
                <a:gdLst/>
                <a:ahLst/>
                <a:cxnLst>
                  <a:cxn ang="0">
                    <a:pos x="0" y="20"/>
                  </a:cxn>
                  <a:cxn ang="0">
                    <a:pos x="0" y="24"/>
                  </a:cxn>
                  <a:cxn ang="0">
                    <a:pos x="0" y="28"/>
                  </a:cxn>
                  <a:cxn ang="0">
                    <a:pos x="1" y="31"/>
                  </a:cxn>
                  <a:cxn ang="0">
                    <a:pos x="2" y="35"/>
                  </a:cxn>
                  <a:cxn ang="0">
                    <a:pos x="4" y="37"/>
                  </a:cxn>
                  <a:cxn ang="0">
                    <a:pos x="6" y="39"/>
                  </a:cxn>
                  <a:cxn ang="0">
                    <a:pos x="8" y="40"/>
                  </a:cxn>
                  <a:cxn ang="0">
                    <a:pos x="10" y="42"/>
                  </a:cxn>
                  <a:cxn ang="0">
                    <a:pos x="12" y="40"/>
                  </a:cxn>
                  <a:cxn ang="0">
                    <a:pos x="14" y="39"/>
                  </a:cxn>
                  <a:cxn ang="0">
                    <a:pos x="16" y="38"/>
                  </a:cxn>
                  <a:cxn ang="0">
                    <a:pos x="18" y="35"/>
                  </a:cxn>
                  <a:cxn ang="0">
                    <a:pos x="19" y="32"/>
                  </a:cxn>
                  <a:cxn ang="0">
                    <a:pos x="20" y="29"/>
                  </a:cxn>
                  <a:cxn ang="0">
                    <a:pos x="21" y="24"/>
                  </a:cxn>
                  <a:cxn ang="0">
                    <a:pos x="22" y="21"/>
                  </a:cxn>
                  <a:cxn ang="0">
                    <a:pos x="21" y="17"/>
                  </a:cxn>
                  <a:cxn ang="0">
                    <a:pos x="21" y="13"/>
                  </a:cxn>
                  <a:cxn ang="0">
                    <a:pos x="20" y="9"/>
                  </a:cxn>
                  <a:cxn ang="0">
                    <a:pos x="19" y="6"/>
                  </a:cxn>
                  <a:cxn ang="0">
                    <a:pos x="17" y="3"/>
                  </a:cxn>
                  <a:cxn ang="0">
                    <a:pos x="15" y="2"/>
                  </a:cxn>
                  <a:cxn ang="0">
                    <a:pos x="13" y="0"/>
                  </a:cxn>
                  <a:cxn ang="0">
                    <a:pos x="11" y="0"/>
                  </a:cxn>
                  <a:cxn ang="0">
                    <a:pos x="9" y="0"/>
                  </a:cxn>
                  <a:cxn ang="0">
                    <a:pos x="7" y="1"/>
                  </a:cxn>
                  <a:cxn ang="0">
                    <a:pos x="5" y="3"/>
                  </a:cxn>
                  <a:cxn ang="0">
                    <a:pos x="3" y="5"/>
                  </a:cxn>
                  <a:cxn ang="0">
                    <a:pos x="2" y="9"/>
                  </a:cxn>
                  <a:cxn ang="0">
                    <a:pos x="1" y="12"/>
                  </a:cxn>
                  <a:cxn ang="0">
                    <a:pos x="0" y="15"/>
                  </a:cxn>
                  <a:cxn ang="0">
                    <a:pos x="0" y="20"/>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w="9525" cap="rnd">
                <a:noFill/>
                <a:round/>
                <a:headEnd type="none" w="sm" len="sm"/>
                <a:tailEnd type="none" w="sm" len="sm"/>
              </a:ln>
              <a:effectLst/>
            </p:spPr>
            <p:txBody>
              <a:bodyPr/>
              <a:lstStyle/>
              <a:p>
                <a:endParaRPr lang="en-US"/>
              </a:p>
            </p:txBody>
          </p:sp>
        </p:grpSp>
      </p:grpSp>
      <p:sp>
        <p:nvSpPr>
          <p:cNvPr id="488505" name="Rectangle 57"/>
          <p:cNvSpPr>
            <a:spLocks noChangeArrowheads="1"/>
          </p:cNvSpPr>
          <p:nvPr/>
        </p:nvSpPr>
        <p:spPr bwMode="auto">
          <a:xfrm>
            <a:off x="2546350" y="4538663"/>
            <a:ext cx="369888"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rgbClr val="000000"/>
                </a:solidFill>
                <a:effectLst>
                  <a:outerShdw blurRad="38100" dist="38100" dir="2700000" algn="tl">
                    <a:srgbClr val="C0C0C0"/>
                  </a:outerShdw>
                </a:effectLst>
              </a:rPr>
              <a:t>?</a:t>
            </a:r>
          </a:p>
        </p:txBody>
      </p:sp>
      <p:sp>
        <p:nvSpPr>
          <p:cNvPr id="488506" name="Rectangle 58"/>
          <p:cNvSpPr>
            <a:spLocks noChangeArrowheads="1"/>
          </p:cNvSpPr>
          <p:nvPr/>
        </p:nvSpPr>
        <p:spPr bwMode="auto">
          <a:xfrm>
            <a:off x="2343150" y="4098925"/>
            <a:ext cx="1238250"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rPr>
              <a:t>Subquery</a:t>
            </a:r>
          </a:p>
        </p:txBody>
      </p:sp>
      <p:sp>
        <p:nvSpPr>
          <p:cNvPr id="488507"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62231CBA-2764-4A34-8D74-2F73C1EB6174}" type="slidenum">
              <a:rPr lang="en-US"/>
              <a:pPr/>
              <a:t>24</a:t>
            </a:fld>
            <a:r>
              <a:rPr lang="en-US"/>
              <a:t> of 1</a:t>
            </a:r>
          </a:p>
        </p:txBody>
      </p:sp>
      <p:sp>
        <p:nvSpPr>
          <p:cNvPr id="490498" name="Rectangle 2"/>
          <p:cNvSpPr>
            <a:spLocks noChangeArrowheads="1"/>
          </p:cNvSpPr>
          <p:nvPr/>
        </p:nvSpPr>
        <p:spPr bwMode="blackWhite">
          <a:xfrm>
            <a:off x="969963" y="1555750"/>
            <a:ext cx="7277100" cy="1465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490499" name="Rectangle 3"/>
          <p:cNvSpPr>
            <a:spLocks noGrp="1" noChangeArrowheads="1"/>
          </p:cNvSpPr>
          <p:nvPr>
            <p:ph type="title"/>
          </p:nvPr>
        </p:nvSpPr>
        <p:spPr>
          <a:noFill/>
          <a:ln/>
        </p:spPr>
        <p:txBody>
          <a:bodyPr wrap="square" lIns="92075" tIns="46038" rIns="92075" bIns="46038" anchor="t"/>
          <a:lstStyle/>
          <a:p>
            <a:r>
              <a:rPr lang="en-US"/>
              <a:t>Subquery Syntax</a:t>
            </a:r>
          </a:p>
        </p:txBody>
      </p:sp>
      <p:sp>
        <p:nvSpPr>
          <p:cNvPr id="490500" name="Rectangle 4"/>
          <p:cNvSpPr>
            <a:spLocks noGrp="1" noChangeArrowheads="1"/>
          </p:cNvSpPr>
          <p:nvPr>
            <p:ph type="body" idx="1"/>
          </p:nvPr>
        </p:nvSpPr>
        <p:spPr>
          <a:xfrm>
            <a:off x="2295525" y="3597275"/>
            <a:ext cx="5743575" cy="879475"/>
          </a:xfrm>
          <a:noFill/>
          <a:ln/>
        </p:spPr>
        <p:txBody>
          <a:bodyPr lIns="92075" tIns="46038" rIns="92075" bIns="46038"/>
          <a:lstStyle/>
          <a:p>
            <a:pPr>
              <a:lnSpc>
                <a:spcPct val="85000"/>
              </a:lnSpc>
            </a:pPr>
            <a:r>
              <a:rPr lang="en-US" sz="2000"/>
              <a:t>The subquery (inner query) executes once before the main query.</a:t>
            </a:r>
          </a:p>
          <a:p>
            <a:pPr>
              <a:lnSpc>
                <a:spcPct val="85000"/>
              </a:lnSpc>
            </a:pPr>
            <a:r>
              <a:rPr lang="en-US" sz="2000"/>
              <a:t>The result of the subquery is used by the main query (outer query).</a:t>
            </a:r>
          </a:p>
        </p:txBody>
      </p:sp>
      <p:sp>
        <p:nvSpPr>
          <p:cNvPr id="490501" name="Rectangle 5"/>
          <p:cNvSpPr>
            <a:spLocks noChangeArrowheads="1"/>
          </p:cNvSpPr>
          <p:nvPr/>
        </p:nvSpPr>
        <p:spPr bwMode="ltGray">
          <a:xfrm>
            <a:off x="3816350" y="2401888"/>
            <a:ext cx="3683000" cy="552450"/>
          </a:xfrm>
          <a:prstGeom prst="rect">
            <a:avLst/>
          </a:prstGeom>
          <a:noFill/>
          <a:ln w="19050">
            <a:solidFill>
              <a:schemeClr val="hlink"/>
            </a:solidFill>
            <a:miter lim="800000"/>
            <a:headEnd/>
            <a:tailEnd/>
          </a:ln>
          <a:effectLst/>
        </p:spPr>
        <p:txBody>
          <a:bodyPr wrap="none" anchor="ctr"/>
          <a:lstStyle/>
          <a:p>
            <a:endParaRPr lang="en-US"/>
          </a:p>
        </p:txBody>
      </p:sp>
      <p:sp>
        <p:nvSpPr>
          <p:cNvPr id="490502" name="Rectangle 6"/>
          <p:cNvSpPr>
            <a:spLocks noChangeArrowheads="1"/>
          </p:cNvSpPr>
          <p:nvPr/>
        </p:nvSpPr>
        <p:spPr bwMode="blackWhite">
          <a:xfrm>
            <a:off x="1092200" y="1543050"/>
            <a:ext cx="7694613" cy="1490663"/>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SELECT	</a:t>
            </a:r>
            <a:r>
              <a:rPr lang="en-US" b="1" i="1">
                <a:solidFill>
                  <a:srgbClr val="000000"/>
                </a:solidFill>
                <a:latin typeface="Courier New" pitchFamily="49" charset="0"/>
              </a:rPr>
              <a:t>select_list</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a:t>
            </a:r>
            <a:r>
              <a:rPr lang="en-US" b="1" i="1">
                <a:solidFill>
                  <a:srgbClr val="000000"/>
                </a:solidFill>
                <a:latin typeface="Courier New" pitchFamily="49" charset="0"/>
              </a:rPr>
              <a:t>expr operator</a:t>
            </a:r>
          </a:p>
          <a:p>
            <a:pPr eaLnBrk="0" hangingPunct="0">
              <a:tabLst>
                <a:tab pos="1200150" algn="l"/>
              </a:tabLst>
            </a:pPr>
            <a:r>
              <a:rPr lang="en-US" b="1">
                <a:solidFill>
                  <a:srgbClr val="000000"/>
                </a:solidFill>
                <a:latin typeface="Courier New" pitchFamily="49" charset="0"/>
              </a:rPr>
              <a:t>		 	(SELECT	</a:t>
            </a:r>
            <a:r>
              <a:rPr lang="en-US" b="1" i="1">
                <a:solidFill>
                  <a:srgbClr val="000000"/>
                </a:solidFill>
                <a:latin typeface="Courier New" pitchFamily="49" charset="0"/>
              </a:rPr>
              <a:t>select_list</a:t>
            </a:r>
          </a:p>
          <a:p>
            <a:pPr eaLnBrk="0" hangingPunct="0">
              <a:tabLst>
                <a:tab pos="1200150" algn="l"/>
              </a:tabLst>
            </a:pPr>
            <a:r>
              <a:rPr lang="en-US" b="1">
                <a:solidFill>
                  <a:srgbClr val="000000"/>
                </a:solidFill>
                <a:latin typeface="Courier New" pitchFamily="49" charset="0"/>
              </a:rPr>
              <a:t>		       FROM		</a:t>
            </a:r>
            <a:r>
              <a:rPr lang="en-US" b="1" i="1">
                <a:solidFill>
                  <a:srgbClr val="000000"/>
                </a:solidFill>
                <a:latin typeface="Courier New" pitchFamily="49" charset="0"/>
              </a:rPr>
              <a:t>table</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ORACLE</a:t>
            </a:r>
          </a:p>
        </p:txBody>
      </p:sp>
      <p:sp>
        <p:nvSpPr>
          <p:cNvPr id="10" name="Slide Number Placeholder 4"/>
          <p:cNvSpPr>
            <a:spLocks noGrp="1"/>
          </p:cNvSpPr>
          <p:nvPr>
            <p:ph type="sldNum" sz="quarter" idx="11"/>
          </p:nvPr>
        </p:nvSpPr>
        <p:spPr/>
        <p:txBody>
          <a:bodyPr/>
          <a:lstStyle/>
          <a:p>
            <a:fld id="{A5915564-D7A4-4D42-B399-F72B1BBED93C}" type="slidenum">
              <a:rPr lang="en-US"/>
              <a:pPr/>
              <a:t>25</a:t>
            </a:fld>
            <a:r>
              <a:rPr lang="en-US"/>
              <a:t> of 1</a:t>
            </a:r>
          </a:p>
        </p:txBody>
      </p:sp>
      <p:sp>
        <p:nvSpPr>
          <p:cNvPr id="492546" name="Rectangle 2"/>
          <p:cNvSpPr>
            <a:spLocks noChangeArrowheads="1"/>
          </p:cNvSpPr>
          <p:nvPr/>
        </p:nvSpPr>
        <p:spPr bwMode="blackWhite">
          <a:xfrm>
            <a:off x="963613" y="1558925"/>
            <a:ext cx="7646987" cy="3927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492547" name="Rectangle 3"/>
          <p:cNvSpPr>
            <a:spLocks noChangeArrowheads="1"/>
          </p:cNvSpPr>
          <p:nvPr/>
        </p:nvSpPr>
        <p:spPr bwMode="auto">
          <a:xfrm>
            <a:off x="1100138" y="1554163"/>
            <a:ext cx="7205662" cy="3662362"/>
          </a:xfrm>
          <a:prstGeom prst="rect">
            <a:avLst/>
          </a:prstGeom>
          <a:noFill/>
          <a:ln w="9525">
            <a:noFill/>
            <a:miter lim="800000"/>
            <a:headEnd/>
            <a:tailEnd/>
          </a:ln>
          <a:effectLst/>
        </p:spPr>
        <p:txBody>
          <a:bodyPr lIns="92075" tIns="46038" rIns="92075" bIns="46038">
            <a:spAutoFit/>
          </a:bodyPr>
          <a:lstStyle/>
          <a:p>
            <a:pPr eaLnBrk="0" hangingPunct="0"/>
            <a:endParaRPr lang="en-US" b="1">
              <a:solidFill>
                <a:srgbClr val="000000"/>
              </a:solidFill>
              <a:latin typeface="Courier New" pitchFamily="49" charset="0"/>
            </a:endParaRPr>
          </a:p>
          <a:p>
            <a:pPr eaLnBrk="0" hangingPunct="0"/>
            <a:endParaRPr lang="en-US" b="1">
              <a:solidFill>
                <a:srgbClr val="000000"/>
              </a:solidFill>
              <a:latin typeface="Courier New" pitchFamily="49" charset="0"/>
            </a:endParaRP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SELECT ENAME</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FROM   EMP</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WHERE  SAL &gt;</a:t>
            </a:r>
          </a:p>
          <a:p>
            <a:pPr eaLnBrk="0" hangingPunct="0"/>
            <a:r>
              <a:rPr lang="en-US" b="1">
                <a:solidFill>
                  <a:srgbClr val="000000"/>
                </a:solidFill>
                <a:latin typeface="Courier New" pitchFamily="49" charset="0"/>
              </a:rPr>
              <a:t>               (SELECT SAL</a:t>
            </a:r>
          </a:p>
          <a:p>
            <a:pPr eaLnBrk="0" hangingPunct="0"/>
            <a:r>
              <a:rPr lang="en-US" b="1">
                <a:solidFill>
                  <a:srgbClr val="000000"/>
                </a:solidFill>
                <a:latin typeface="Courier New" pitchFamily="49" charset="0"/>
              </a:rPr>
              <a:t>               </a:t>
            </a:r>
          </a:p>
          <a:p>
            <a:pPr eaLnBrk="0" hangingPunct="0"/>
            <a:r>
              <a:rPr lang="en-US" b="1">
                <a:solidFill>
                  <a:srgbClr val="000000"/>
                </a:solidFill>
                <a:latin typeface="Courier New" pitchFamily="49" charset="0"/>
              </a:rPr>
              <a:t>			 FROM   EMP</a:t>
            </a:r>
          </a:p>
          <a:p>
            <a:pPr eaLnBrk="0" hangingPunct="0"/>
            <a:r>
              <a:rPr lang="en-US" b="1">
                <a:solidFill>
                  <a:srgbClr val="000000"/>
                </a:solidFill>
                <a:latin typeface="Courier New" pitchFamily="49" charset="0"/>
              </a:rPr>
              <a:t>                </a:t>
            </a:r>
          </a:p>
          <a:p>
            <a:pPr eaLnBrk="0" hangingPunct="0"/>
            <a:r>
              <a:rPr lang="en-US" b="1">
                <a:solidFill>
                  <a:srgbClr val="000000"/>
                </a:solidFill>
                <a:latin typeface="Courier New" pitchFamily="49" charset="0"/>
              </a:rPr>
              <a:t>			WHERE  ENAME = ‘JONES');</a:t>
            </a:r>
          </a:p>
        </p:txBody>
      </p:sp>
      <p:sp>
        <p:nvSpPr>
          <p:cNvPr id="492548" name="Rectangle 4"/>
          <p:cNvSpPr>
            <a:spLocks noChangeArrowheads="1"/>
          </p:cNvSpPr>
          <p:nvPr/>
        </p:nvSpPr>
        <p:spPr bwMode="auto">
          <a:xfrm>
            <a:off x="971550" y="1606550"/>
            <a:ext cx="7315200" cy="1806575"/>
          </a:xfrm>
          <a:prstGeom prst="rect">
            <a:avLst/>
          </a:prstGeom>
          <a:noFill/>
          <a:ln w="9525">
            <a:noFill/>
            <a:miter lim="800000"/>
            <a:headEnd/>
            <a:tailEnd/>
          </a:ln>
          <a:effectLst/>
        </p:spPr>
        <p:txBody>
          <a:bodyPr lIns="92075" tIns="46038" rIns="92075" bIns="46038">
            <a:spAutoFit/>
          </a:bodyPr>
          <a:lstStyle/>
          <a:p>
            <a:pPr defTabSz="400050" eaLnBrk="0" hangingPunct="0">
              <a:lnSpc>
                <a:spcPct val="125000"/>
              </a:lnSpc>
              <a:tabLst>
                <a:tab pos="400050" algn="r"/>
                <a:tab pos="685800" algn="l"/>
              </a:tabLst>
            </a:pPr>
            <a:endParaRPr lang="en-US" b="1">
              <a:solidFill>
                <a:srgbClr val="000000"/>
              </a:solidFill>
              <a:latin typeface="Courier New" pitchFamily="49" charset="0"/>
            </a:endParaRPr>
          </a:p>
          <a:p>
            <a:pPr defTabSz="400050" eaLnBrk="0" hangingPunct="0">
              <a:lnSpc>
                <a:spcPct val="125000"/>
              </a:lnSpc>
              <a:tabLst>
                <a:tab pos="400050" algn="r"/>
                <a:tab pos="685800" algn="l"/>
              </a:tabLst>
            </a:pPr>
            <a:endParaRPr lang="en-US" b="1">
              <a:solidFill>
                <a:srgbClr val="000000"/>
              </a:solidFill>
              <a:latin typeface="Courier New" pitchFamily="49" charset="0"/>
            </a:endParaRPr>
          </a:p>
          <a:p>
            <a:pPr defTabSz="400050" eaLnBrk="0" hangingPunct="0">
              <a:lnSpc>
                <a:spcPct val="125000"/>
              </a:lnSpc>
              <a:tabLst>
                <a:tab pos="400050" algn="r"/>
                <a:tab pos="685800" algn="l"/>
              </a:tabLst>
            </a:pPr>
            <a:endParaRPr lang="en-US" b="1">
              <a:solidFill>
                <a:srgbClr val="000000"/>
              </a:solidFill>
              <a:latin typeface="Courier New" pitchFamily="49" charset="0"/>
            </a:endParaRPr>
          </a:p>
          <a:p>
            <a:pPr defTabSz="400050" eaLnBrk="0" hangingPunct="0">
              <a:lnSpc>
                <a:spcPct val="125000"/>
              </a:lnSpc>
              <a:tabLst>
                <a:tab pos="400050" algn="r"/>
                <a:tab pos="685800" algn="l"/>
              </a:tabLst>
            </a:pPr>
            <a:endParaRPr lang="en-US" b="1">
              <a:solidFill>
                <a:srgbClr val="000000"/>
              </a:solidFill>
              <a:latin typeface="Courier New" pitchFamily="49" charset="0"/>
            </a:endParaRPr>
          </a:p>
          <a:p>
            <a:pPr defTabSz="400050" eaLnBrk="0" hangingPunct="0">
              <a:lnSpc>
                <a:spcPct val="125000"/>
              </a:lnSpc>
              <a:tabLst>
                <a:tab pos="400050" algn="r"/>
                <a:tab pos="685800" algn="l"/>
              </a:tabLst>
            </a:pPr>
            <a:endParaRPr lang="en-US" b="1">
              <a:solidFill>
                <a:srgbClr val="000000"/>
              </a:solidFill>
              <a:latin typeface="Courier New" pitchFamily="49" charset="0"/>
            </a:endParaRPr>
          </a:p>
        </p:txBody>
      </p:sp>
      <p:sp>
        <p:nvSpPr>
          <p:cNvPr id="492549" name="Rectangle 5"/>
          <p:cNvSpPr>
            <a:spLocks noGrp="1" noChangeArrowheads="1"/>
          </p:cNvSpPr>
          <p:nvPr>
            <p:ph type="title"/>
          </p:nvPr>
        </p:nvSpPr>
        <p:spPr>
          <a:noFill/>
          <a:ln/>
        </p:spPr>
        <p:txBody>
          <a:bodyPr wrap="square" lIns="92075" tIns="46038" rIns="92075" bIns="46038" anchor="t"/>
          <a:lstStyle/>
          <a:p>
            <a:r>
              <a:rPr lang="en-US"/>
              <a:t>Using a Subquery</a:t>
            </a:r>
          </a:p>
        </p:txBody>
      </p:sp>
      <p:sp>
        <p:nvSpPr>
          <p:cNvPr id="492550" name="Rectangle 6"/>
          <p:cNvSpPr>
            <a:spLocks noChangeArrowheads="1"/>
          </p:cNvSpPr>
          <p:nvPr/>
        </p:nvSpPr>
        <p:spPr bwMode="auto">
          <a:xfrm>
            <a:off x="3200400" y="3165475"/>
            <a:ext cx="749300" cy="385763"/>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1600" b="1">
                <a:solidFill>
                  <a:srgbClr val="FF5050"/>
                </a:solidFill>
              </a:rPr>
              <a:t>11000</a:t>
            </a:r>
          </a:p>
        </p:txBody>
      </p:sp>
      <p:sp>
        <p:nvSpPr>
          <p:cNvPr id="492551" name="Arc 7"/>
          <p:cNvSpPr>
            <a:spLocks/>
          </p:cNvSpPr>
          <p:nvPr/>
        </p:nvSpPr>
        <p:spPr bwMode="auto">
          <a:xfrm rot="10800000">
            <a:off x="3278188" y="3492500"/>
            <a:ext cx="1314450" cy="393700"/>
          </a:xfrm>
          <a:custGeom>
            <a:avLst/>
            <a:gdLst>
              <a:gd name="G0" fmla="+- 21600 0 0"/>
              <a:gd name="G1" fmla="+- 0 0 0"/>
              <a:gd name="G2" fmla="+- 21600 0 0"/>
              <a:gd name="T0" fmla="*/ 26942 w 26942"/>
              <a:gd name="T1" fmla="*/ 20929 h 21600"/>
              <a:gd name="T2" fmla="*/ 0 w 26942"/>
              <a:gd name="T3" fmla="*/ 0 h 21600"/>
              <a:gd name="T4" fmla="*/ 21600 w 26942"/>
              <a:gd name="T5" fmla="*/ 0 h 21600"/>
            </a:gdLst>
            <a:ahLst/>
            <a:cxnLst>
              <a:cxn ang="0">
                <a:pos x="T0" y="T1"/>
              </a:cxn>
              <a:cxn ang="0">
                <a:pos x="T2" y="T3"/>
              </a:cxn>
              <a:cxn ang="0">
                <a:pos x="T4" y="T5"/>
              </a:cxn>
            </a:cxnLst>
            <a:rect l="0" t="0" r="r" b="b"/>
            <a:pathLst>
              <a:path w="26942" h="21600" fill="none" extrusionOk="0">
                <a:moveTo>
                  <a:pt x="26941" y="20928"/>
                </a:moveTo>
                <a:cubicBezTo>
                  <a:pt x="25196" y="21374"/>
                  <a:pt x="23401" y="21599"/>
                  <a:pt x="21600" y="21600"/>
                </a:cubicBezTo>
                <a:cubicBezTo>
                  <a:pt x="9670" y="21600"/>
                  <a:pt x="0" y="11929"/>
                  <a:pt x="0" y="0"/>
                </a:cubicBezTo>
              </a:path>
              <a:path w="26942" h="21600" stroke="0" extrusionOk="0">
                <a:moveTo>
                  <a:pt x="26941" y="20928"/>
                </a:moveTo>
                <a:cubicBezTo>
                  <a:pt x="25196" y="21374"/>
                  <a:pt x="2340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492552" name="Rectangle 8"/>
          <p:cNvSpPr>
            <a:spLocks noChangeArrowheads="1"/>
          </p:cNvSpPr>
          <p:nvPr/>
        </p:nvSpPr>
        <p:spPr bwMode="ltGray">
          <a:xfrm>
            <a:off x="3124200" y="3733800"/>
            <a:ext cx="4419600" cy="1524000"/>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E75EAF1C-710F-457C-B893-701790F4FFD9}" type="slidenum">
              <a:rPr lang="en-US"/>
              <a:pPr/>
              <a:t>26</a:t>
            </a:fld>
            <a:r>
              <a:rPr lang="en-US"/>
              <a:t> of 1</a:t>
            </a:r>
          </a:p>
        </p:txBody>
      </p:sp>
      <p:sp>
        <p:nvSpPr>
          <p:cNvPr id="494594" name="Rectangle 2"/>
          <p:cNvSpPr>
            <a:spLocks noGrp="1" noChangeArrowheads="1"/>
          </p:cNvSpPr>
          <p:nvPr>
            <p:ph type="title"/>
          </p:nvPr>
        </p:nvSpPr>
        <p:spPr>
          <a:noFill/>
          <a:ln/>
        </p:spPr>
        <p:txBody>
          <a:bodyPr wrap="square" lIns="92075" tIns="46038" rIns="92075" bIns="46038" anchor="t"/>
          <a:lstStyle/>
          <a:p>
            <a:r>
              <a:rPr lang="en-US"/>
              <a:t>Guidelines for Using Subqueries</a:t>
            </a:r>
          </a:p>
        </p:txBody>
      </p:sp>
      <p:sp>
        <p:nvSpPr>
          <p:cNvPr id="494595" name="Rectangle 3"/>
          <p:cNvSpPr>
            <a:spLocks noGrp="1" noChangeArrowheads="1"/>
          </p:cNvSpPr>
          <p:nvPr>
            <p:ph type="body" idx="1"/>
          </p:nvPr>
        </p:nvSpPr>
        <p:spPr>
          <a:xfrm>
            <a:off x="874713" y="1814513"/>
            <a:ext cx="7385050" cy="7561262"/>
          </a:xfrm>
          <a:noFill/>
          <a:ln/>
        </p:spPr>
        <p:txBody>
          <a:bodyPr lIns="92075" tIns="46038" rIns="92075" bIns="46038">
            <a:spAutoFit/>
          </a:bodyPr>
          <a:lstStyle/>
          <a:p>
            <a:r>
              <a:rPr lang="en-US"/>
              <a:t>Enclose subqueries in parentheses. </a:t>
            </a:r>
          </a:p>
          <a:p>
            <a:r>
              <a:rPr lang="en-US"/>
              <a:t>Place subqueries on the right side of the comparison condition.</a:t>
            </a:r>
          </a:p>
          <a:p>
            <a:r>
              <a:rPr lang="en-US"/>
              <a:t>The </a:t>
            </a:r>
            <a:r>
              <a:rPr lang="en-US">
                <a:latin typeface="Courier New" pitchFamily="49" charset="0"/>
              </a:rPr>
              <a:t>ORDER BY</a:t>
            </a:r>
            <a:r>
              <a:rPr lang="en-US"/>
              <a:t> clause in the subquery is not needed unless you are performing Top-N analysis.</a:t>
            </a:r>
          </a:p>
          <a:p>
            <a:r>
              <a:rPr lang="en-US"/>
              <a:t>Use single-row operators with single-row subqueries and use multiple-row operators with</a:t>
            </a:r>
            <a:br>
              <a:rPr lang="en-US"/>
            </a:br>
            <a:r>
              <a:rPr lang="en-US"/>
              <a:t>multiple-row subqueries.</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ORACLE</a:t>
            </a:r>
          </a:p>
        </p:txBody>
      </p:sp>
      <p:sp>
        <p:nvSpPr>
          <p:cNvPr id="24" name="Slide Number Placeholder 4"/>
          <p:cNvSpPr>
            <a:spLocks noGrp="1"/>
          </p:cNvSpPr>
          <p:nvPr>
            <p:ph type="sldNum" sz="quarter" idx="11"/>
          </p:nvPr>
        </p:nvSpPr>
        <p:spPr/>
        <p:txBody>
          <a:bodyPr/>
          <a:lstStyle/>
          <a:p>
            <a:fld id="{D7944EC5-A7AA-4810-9133-2743B27AC254}" type="slidenum">
              <a:rPr lang="en-US"/>
              <a:pPr/>
              <a:t>27</a:t>
            </a:fld>
            <a:r>
              <a:rPr lang="en-US"/>
              <a:t> of 1</a:t>
            </a:r>
          </a:p>
        </p:txBody>
      </p:sp>
      <p:sp>
        <p:nvSpPr>
          <p:cNvPr id="496642" name="Rectangle 2"/>
          <p:cNvSpPr>
            <a:spLocks noGrp="1" noChangeArrowheads="1"/>
          </p:cNvSpPr>
          <p:nvPr>
            <p:ph type="title"/>
          </p:nvPr>
        </p:nvSpPr>
        <p:spPr>
          <a:xfrm>
            <a:off x="2719388" y="279400"/>
            <a:ext cx="5610225" cy="528638"/>
          </a:xfrm>
          <a:noFill/>
          <a:ln/>
        </p:spPr>
        <p:txBody>
          <a:bodyPr wrap="square" lIns="92075" tIns="46038" rIns="92075" bIns="46038" anchor="t"/>
          <a:lstStyle/>
          <a:p>
            <a:r>
              <a:rPr lang="en-US"/>
              <a:t>Types of Subqueries</a:t>
            </a:r>
          </a:p>
        </p:txBody>
      </p:sp>
      <p:grpSp>
        <p:nvGrpSpPr>
          <p:cNvPr id="2" name="Group 3"/>
          <p:cNvGrpSpPr>
            <a:grpSpLocks/>
          </p:cNvGrpSpPr>
          <p:nvPr/>
        </p:nvGrpSpPr>
        <p:grpSpPr bwMode="auto">
          <a:xfrm>
            <a:off x="1881188" y="2263775"/>
            <a:ext cx="3967162" cy="1038225"/>
            <a:chOff x="1185" y="1426"/>
            <a:chExt cx="2499" cy="654"/>
          </a:xfrm>
        </p:grpSpPr>
        <p:sp>
          <p:nvSpPr>
            <p:cNvPr id="496644" name="Rectangle 4"/>
            <p:cNvSpPr>
              <a:spLocks noChangeArrowheads="1"/>
            </p:cNvSpPr>
            <p:nvPr/>
          </p:nvSpPr>
          <p:spPr bwMode="blackWhite">
            <a:xfrm>
              <a:off x="1200" y="1427"/>
              <a:ext cx="1231" cy="653"/>
            </a:xfrm>
            <a:prstGeom prst="rect">
              <a:avLst/>
            </a:prstGeom>
            <a:solidFill>
              <a:srgbClr val="FFFFCC"/>
            </a:solidFill>
            <a:ln w="25400">
              <a:solidFill>
                <a:srgbClr val="000000"/>
              </a:solidFill>
              <a:miter lim="800000"/>
              <a:headEnd/>
              <a:tailEnd/>
            </a:ln>
            <a:effectLst/>
          </p:spPr>
          <p:txBody>
            <a:bodyPr wrap="none" anchor="ctr"/>
            <a:lstStyle/>
            <a:p>
              <a:endParaRPr lang="en-US"/>
            </a:p>
          </p:txBody>
        </p:sp>
        <p:sp>
          <p:nvSpPr>
            <p:cNvPr id="496645" name="Rectangle 5"/>
            <p:cNvSpPr>
              <a:spLocks noChangeArrowheads="1"/>
            </p:cNvSpPr>
            <p:nvPr/>
          </p:nvSpPr>
          <p:spPr bwMode="auto">
            <a:xfrm>
              <a:off x="1185" y="1426"/>
              <a:ext cx="876"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rPr>
                <a:t>Main query</a:t>
              </a:r>
            </a:p>
          </p:txBody>
        </p:sp>
        <p:sp>
          <p:nvSpPr>
            <p:cNvPr id="496646" name="Rectangle 6"/>
            <p:cNvSpPr>
              <a:spLocks noChangeArrowheads="1"/>
            </p:cNvSpPr>
            <p:nvPr/>
          </p:nvSpPr>
          <p:spPr bwMode="ltGray">
            <a:xfrm>
              <a:off x="1458" y="1724"/>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496647" name="Rectangle 7"/>
            <p:cNvSpPr>
              <a:spLocks noChangeArrowheads="1"/>
            </p:cNvSpPr>
            <p:nvPr/>
          </p:nvSpPr>
          <p:spPr bwMode="auto">
            <a:xfrm>
              <a:off x="1551" y="1793"/>
              <a:ext cx="780"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rPr>
                <a:t>Subquery</a:t>
              </a:r>
            </a:p>
          </p:txBody>
        </p:sp>
        <p:sp>
          <p:nvSpPr>
            <p:cNvPr id="496648" name="Rectangle 8"/>
            <p:cNvSpPr>
              <a:spLocks noChangeArrowheads="1"/>
            </p:cNvSpPr>
            <p:nvPr/>
          </p:nvSpPr>
          <p:spPr bwMode="auto">
            <a:xfrm>
              <a:off x="3388" y="1742"/>
              <a:ext cx="178" cy="327"/>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pPr>
              <a:r>
                <a:rPr lang="en-US" sz="2800" b="1">
                  <a:solidFill>
                    <a:srgbClr val="D3EAF8"/>
                  </a:solidFill>
                  <a:effectLst>
                    <a:outerShdw blurRad="38100" dist="38100" dir="2700000" algn="tl">
                      <a:srgbClr val="C0C0C0"/>
                    </a:outerShdw>
                  </a:effectLst>
                </a:rPr>
                <a:t> </a:t>
              </a:r>
            </a:p>
          </p:txBody>
        </p:sp>
        <p:sp>
          <p:nvSpPr>
            <p:cNvPr id="496649" name="Line 9"/>
            <p:cNvSpPr>
              <a:spLocks noChangeShapeType="1"/>
            </p:cNvSpPr>
            <p:nvPr/>
          </p:nvSpPr>
          <p:spPr bwMode="auto">
            <a:xfrm>
              <a:off x="2336" y="1903"/>
              <a:ext cx="1348"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496650" name="Rectangle 10"/>
            <p:cNvSpPr>
              <a:spLocks noChangeArrowheads="1"/>
            </p:cNvSpPr>
            <p:nvPr/>
          </p:nvSpPr>
          <p:spPr bwMode="auto">
            <a:xfrm>
              <a:off x="2664" y="1657"/>
              <a:ext cx="612" cy="231"/>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pPr>
              <a:r>
                <a:rPr lang="en-US" b="1">
                  <a:solidFill>
                    <a:schemeClr val="accent2"/>
                  </a:solidFill>
                </a:rPr>
                <a:t>returns</a:t>
              </a:r>
            </a:p>
          </p:txBody>
        </p:sp>
      </p:grpSp>
      <p:sp>
        <p:nvSpPr>
          <p:cNvPr id="496651" name="Rectangle 11"/>
          <p:cNvSpPr>
            <a:spLocks noChangeArrowheads="1"/>
          </p:cNvSpPr>
          <p:nvPr/>
        </p:nvSpPr>
        <p:spPr bwMode="auto">
          <a:xfrm>
            <a:off x="5972175" y="2813050"/>
            <a:ext cx="1658938" cy="427038"/>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pPr>
            <a:r>
              <a:rPr lang="en-US" sz="2200" b="1">
                <a:solidFill>
                  <a:schemeClr val="accent2"/>
                </a:solidFill>
              </a:rPr>
              <a:t>ST_CLERK</a:t>
            </a:r>
          </a:p>
        </p:txBody>
      </p:sp>
      <p:sp>
        <p:nvSpPr>
          <p:cNvPr id="496652" name="Rectangle 12"/>
          <p:cNvSpPr>
            <a:spLocks noChangeArrowheads="1"/>
          </p:cNvSpPr>
          <p:nvPr/>
        </p:nvSpPr>
        <p:spPr bwMode="auto">
          <a:xfrm>
            <a:off x="762000" y="3521075"/>
            <a:ext cx="7324725" cy="450850"/>
          </a:xfrm>
          <a:prstGeom prst="rect">
            <a:avLst/>
          </a:prstGeom>
          <a:noFill/>
          <a:ln w="9525">
            <a:noFill/>
            <a:miter lim="800000"/>
            <a:headEnd/>
            <a:tailEnd/>
          </a:ln>
          <a:effectLst/>
        </p:spPr>
        <p:txBody>
          <a:bodyPr lIns="92075" tIns="46038" rIns="92075" bIns="46038"/>
          <a:lstStyle/>
          <a:p>
            <a:pPr marL="341313" lvl="1" indent="-227013" defTabSz="346075" eaLnBrk="0" hangingPunct="0">
              <a:lnSpc>
                <a:spcPct val="95000"/>
              </a:lnSpc>
              <a:spcBef>
                <a:spcPct val="35000"/>
              </a:spcBef>
              <a:buClr>
                <a:schemeClr val="hlink"/>
              </a:buClr>
              <a:buFontTx/>
              <a:buChar char="•"/>
              <a:tabLst>
                <a:tab pos="571500" algn="l"/>
              </a:tabLst>
            </a:pPr>
            <a:r>
              <a:rPr lang="en-US" sz="2200" b="1">
                <a:solidFill>
                  <a:schemeClr val="accent2"/>
                </a:solidFill>
              </a:rPr>
              <a:t>Multiple-row subquery</a:t>
            </a:r>
          </a:p>
        </p:txBody>
      </p:sp>
      <p:sp>
        <p:nvSpPr>
          <p:cNvPr id="496653" name="Rectangle 13"/>
          <p:cNvSpPr>
            <a:spLocks noChangeArrowheads="1"/>
          </p:cNvSpPr>
          <p:nvPr/>
        </p:nvSpPr>
        <p:spPr bwMode="auto">
          <a:xfrm>
            <a:off x="5972175" y="4398963"/>
            <a:ext cx="1658938" cy="762000"/>
          </a:xfrm>
          <a:prstGeom prst="rect">
            <a:avLst/>
          </a:prstGeom>
          <a:noFill/>
          <a:ln w="9525">
            <a:noFill/>
            <a:miter lim="800000"/>
            <a:headEnd/>
            <a:tailEnd/>
          </a:ln>
          <a:effectLst/>
        </p:spPr>
        <p:txBody>
          <a:bodyPr wrap="none" lIns="92075" tIns="46038" rIns="92075" bIns="46038">
            <a:spAutoFit/>
          </a:bodyPr>
          <a:lstStyle/>
          <a:p>
            <a:pPr defTabSz="822325" eaLnBrk="0" hangingPunct="0"/>
            <a:r>
              <a:rPr lang="en-US" sz="2200" b="1">
                <a:solidFill>
                  <a:schemeClr val="accent2"/>
                </a:solidFill>
              </a:rPr>
              <a:t>ST_CLERK</a:t>
            </a:r>
          </a:p>
          <a:p>
            <a:pPr defTabSz="822325" eaLnBrk="0" hangingPunct="0"/>
            <a:r>
              <a:rPr lang="en-US" sz="2200" b="1">
                <a:solidFill>
                  <a:schemeClr val="accent2"/>
                </a:solidFill>
              </a:rPr>
              <a:t>SA_MAN</a:t>
            </a:r>
          </a:p>
        </p:txBody>
      </p:sp>
      <p:grpSp>
        <p:nvGrpSpPr>
          <p:cNvPr id="3" name="Group 14"/>
          <p:cNvGrpSpPr>
            <a:grpSpLocks/>
          </p:cNvGrpSpPr>
          <p:nvPr/>
        </p:nvGrpSpPr>
        <p:grpSpPr bwMode="auto">
          <a:xfrm>
            <a:off x="1881188" y="4016375"/>
            <a:ext cx="3967162" cy="1038225"/>
            <a:chOff x="1185" y="2530"/>
            <a:chExt cx="2499" cy="654"/>
          </a:xfrm>
        </p:grpSpPr>
        <p:sp>
          <p:nvSpPr>
            <p:cNvPr id="496655" name="Rectangle 15"/>
            <p:cNvSpPr>
              <a:spLocks noChangeArrowheads="1"/>
            </p:cNvSpPr>
            <p:nvPr/>
          </p:nvSpPr>
          <p:spPr bwMode="blackWhite">
            <a:xfrm>
              <a:off x="1200" y="2531"/>
              <a:ext cx="1231" cy="653"/>
            </a:xfrm>
            <a:prstGeom prst="rect">
              <a:avLst/>
            </a:prstGeom>
            <a:solidFill>
              <a:srgbClr val="FFFFCC"/>
            </a:solidFill>
            <a:ln w="25400">
              <a:solidFill>
                <a:srgbClr val="000000"/>
              </a:solidFill>
              <a:miter lim="800000"/>
              <a:headEnd/>
              <a:tailEnd/>
            </a:ln>
            <a:effectLst/>
          </p:spPr>
          <p:txBody>
            <a:bodyPr wrap="none" anchor="ctr"/>
            <a:lstStyle/>
            <a:p>
              <a:endParaRPr lang="en-US"/>
            </a:p>
          </p:txBody>
        </p:sp>
        <p:sp>
          <p:nvSpPr>
            <p:cNvPr id="496656" name="Rectangle 16"/>
            <p:cNvSpPr>
              <a:spLocks noChangeArrowheads="1"/>
            </p:cNvSpPr>
            <p:nvPr/>
          </p:nvSpPr>
          <p:spPr bwMode="auto">
            <a:xfrm>
              <a:off x="1185" y="2530"/>
              <a:ext cx="876"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rPr>
                <a:t>Main query</a:t>
              </a:r>
            </a:p>
          </p:txBody>
        </p:sp>
        <p:sp>
          <p:nvSpPr>
            <p:cNvPr id="496657" name="Rectangle 17"/>
            <p:cNvSpPr>
              <a:spLocks noChangeArrowheads="1"/>
            </p:cNvSpPr>
            <p:nvPr/>
          </p:nvSpPr>
          <p:spPr bwMode="ltGray">
            <a:xfrm>
              <a:off x="1458" y="2828"/>
              <a:ext cx="967" cy="347"/>
            </a:xfrm>
            <a:prstGeom prst="rect">
              <a:avLst/>
            </a:prstGeom>
            <a:solidFill>
              <a:srgbClr val="FF9966"/>
            </a:solidFill>
            <a:ln w="9525">
              <a:noFill/>
              <a:miter lim="800000"/>
              <a:headEnd/>
              <a:tailEnd/>
            </a:ln>
            <a:effectLst/>
          </p:spPr>
          <p:txBody>
            <a:bodyPr wrap="none" anchor="ctr"/>
            <a:lstStyle/>
            <a:p>
              <a:endParaRPr lang="en-US"/>
            </a:p>
          </p:txBody>
        </p:sp>
        <p:sp>
          <p:nvSpPr>
            <p:cNvPr id="496658" name="Rectangle 18"/>
            <p:cNvSpPr>
              <a:spLocks noChangeArrowheads="1"/>
            </p:cNvSpPr>
            <p:nvPr/>
          </p:nvSpPr>
          <p:spPr bwMode="auto">
            <a:xfrm>
              <a:off x="1551" y="2897"/>
              <a:ext cx="780"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rPr>
                <a:t>Subquery</a:t>
              </a:r>
            </a:p>
          </p:txBody>
        </p:sp>
        <p:sp>
          <p:nvSpPr>
            <p:cNvPr id="496659" name="Rectangle 19"/>
            <p:cNvSpPr>
              <a:spLocks noChangeArrowheads="1"/>
            </p:cNvSpPr>
            <p:nvPr/>
          </p:nvSpPr>
          <p:spPr bwMode="auto">
            <a:xfrm>
              <a:off x="3388" y="2846"/>
              <a:ext cx="178" cy="327"/>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pPr>
              <a:r>
                <a:rPr lang="en-US" sz="2800" b="1">
                  <a:solidFill>
                    <a:srgbClr val="D3EAF8"/>
                  </a:solidFill>
                  <a:effectLst>
                    <a:outerShdw blurRad="38100" dist="38100" dir="2700000" algn="tl">
                      <a:srgbClr val="C0C0C0"/>
                    </a:outerShdw>
                  </a:effectLst>
                </a:rPr>
                <a:t> </a:t>
              </a:r>
            </a:p>
          </p:txBody>
        </p:sp>
        <p:sp>
          <p:nvSpPr>
            <p:cNvPr id="496660" name="Line 20"/>
            <p:cNvSpPr>
              <a:spLocks noChangeShapeType="1"/>
            </p:cNvSpPr>
            <p:nvPr/>
          </p:nvSpPr>
          <p:spPr bwMode="auto">
            <a:xfrm>
              <a:off x="2336" y="3007"/>
              <a:ext cx="1348" cy="0"/>
            </a:xfrm>
            <a:prstGeom prst="line">
              <a:avLst/>
            </a:prstGeom>
            <a:noFill/>
            <a:ln w="50800">
              <a:solidFill>
                <a:srgbClr val="FFCC00"/>
              </a:solidFill>
              <a:round/>
              <a:headEnd type="none" w="sm" len="sm"/>
              <a:tailEnd type="stealth" w="med" len="lg"/>
            </a:ln>
            <a:effectLst/>
          </p:spPr>
          <p:txBody>
            <a:bodyPr/>
            <a:lstStyle/>
            <a:p>
              <a:endParaRPr lang="en-US"/>
            </a:p>
          </p:txBody>
        </p:sp>
        <p:sp>
          <p:nvSpPr>
            <p:cNvPr id="496661" name="Rectangle 21"/>
            <p:cNvSpPr>
              <a:spLocks noChangeArrowheads="1"/>
            </p:cNvSpPr>
            <p:nvPr/>
          </p:nvSpPr>
          <p:spPr bwMode="auto">
            <a:xfrm>
              <a:off x="2664" y="2761"/>
              <a:ext cx="612" cy="231"/>
            </a:xfrm>
            <a:prstGeom prst="rect">
              <a:avLst/>
            </a:prstGeom>
            <a:noFill/>
            <a:ln w="9525">
              <a:noFill/>
              <a:miter lim="800000"/>
              <a:headEnd/>
              <a:tailEnd/>
            </a:ln>
            <a:effectLst/>
          </p:spPr>
          <p:txBody>
            <a:bodyPr wrap="none" lIns="92075" tIns="46038" rIns="92075" bIns="46038">
              <a:spAutoFit/>
            </a:bodyPr>
            <a:lstStyle/>
            <a:p>
              <a:pPr defTabSz="822325" eaLnBrk="0" hangingPunct="0">
                <a:spcBef>
                  <a:spcPct val="50000"/>
                </a:spcBef>
              </a:pPr>
              <a:r>
                <a:rPr lang="en-US" b="1">
                  <a:solidFill>
                    <a:schemeClr val="accent2"/>
                  </a:solidFill>
                </a:rPr>
                <a:t>returns</a:t>
              </a:r>
            </a:p>
          </p:txBody>
        </p:sp>
      </p:grpSp>
      <p:sp>
        <p:nvSpPr>
          <p:cNvPr id="496662" name="Rectangle 22"/>
          <p:cNvSpPr>
            <a:spLocks noChangeArrowheads="1"/>
          </p:cNvSpPr>
          <p:nvPr/>
        </p:nvSpPr>
        <p:spPr bwMode="auto">
          <a:xfrm>
            <a:off x="828675" y="1752600"/>
            <a:ext cx="7324725" cy="450850"/>
          </a:xfrm>
          <a:prstGeom prst="rect">
            <a:avLst/>
          </a:prstGeom>
          <a:noFill/>
          <a:ln w="9525">
            <a:noFill/>
            <a:miter lim="800000"/>
            <a:headEnd/>
            <a:tailEnd/>
          </a:ln>
          <a:effectLst/>
        </p:spPr>
        <p:txBody>
          <a:bodyPr lIns="92075" tIns="46038" rIns="92075" bIns="46038"/>
          <a:lstStyle/>
          <a:p>
            <a:pPr marL="341313" lvl="1" indent="-227013" defTabSz="346075" eaLnBrk="0" hangingPunct="0">
              <a:lnSpc>
                <a:spcPct val="95000"/>
              </a:lnSpc>
              <a:spcBef>
                <a:spcPct val="35000"/>
              </a:spcBef>
              <a:buClr>
                <a:schemeClr val="hlink"/>
              </a:buClr>
              <a:buFontTx/>
              <a:buChar char="•"/>
              <a:tabLst>
                <a:tab pos="571500" algn="l"/>
              </a:tabLst>
            </a:pPr>
            <a:r>
              <a:rPr lang="en-US" sz="2200" b="1">
                <a:solidFill>
                  <a:schemeClr val="accent2"/>
                </a:solidFill>
              </a:rPr>
              <a:t>Single-row subquery</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ORACLE</a:t>
            </a:r>
          </a:p>
        </p:txBody>
      </p:sp>
      <p:sp>
        <p:nvSpPr>
          <p:cNvPr id="13" name="Slide Number Placeholder 4"/>
          <p:cNvSpPr>
            <a:spLocks noGrp="1"/>
          </p:cNvSpPr>
          <p:nvPr>
            <p:ph type="sldNum" sz="quarter" idx="11"/>
          </p:nvPr>
        </p:nvSpPr>
        <p:spPr/>
        <p:txBody>
          <a:bodyPr/>
          <a:lstStyle/>
          <a:p>
            <a:fld id="{B91255F5-72F3-4DDD-A635-D23BCC9253E8}" type="slidenum">
              <a:rPr lang="en-US"/>
              <a:pPr/>
              <a:t>28</a:t>
            </a:fld>
            <a:r>
              <a:rPr lang="en-US"/>
              <a:t> of 1</a:t>
            </a:r>
          </a:p>
        </p:txBody>
      </p:sp>
      <p:sp>
        <p:nvSpPr>
          <p:cNvPr id="498690" name="Rectangle 2"/>
          <p:cNvSpPr>
            <a:spLocks noGrp="1" noChangeArrowheads="1"/>
          </p:cNvSpPr>
          <p:nvPr>
            <p:ph type="title"/>
          </p:nvPr>
        </p:nvSpPr>
        <p:spPr>
          <a:noFill/>
          <a:ln/>
        </p:spPr>
        <p:txBody>
          <a:bodyPr wrap="square" lIns="92075" tIns="46038" rIns="92075" bIns="46038" anchor="t"/>
          <a:lstStyle/>
          <a:p>
            <a:r>
              <a:rPr lang="en-US"/>
              <a:t>Single-Row Subqueries</a:t>
            </a:r>
          </a:p>
        </p:txBody>
      </p:sp>
      <p:sp>
        <p:nvSpPr>
          <p:cNvPr id="498691" name="Rectangle 3"/>
          <p:cNvSpPr>
            <a:spLocks noGrp="1" noChangeArrowheads="1"/>
          </p:cNvSpPr>
          <p:nvPr>
            <p:ph type="body" idx="1"/>
          </p:nvPr>
        </p:nvSpPr>
        <p:spPr>
          <a:xfrm>
            <a:off x="1219200" y="1524000"/>
            <a:ext cx="6781800" cy="895350"/>
          </a:xfrm>
          <a:noFill/>
          <a:ln/>
        </p:spPr>
        <p:txBody>
          <a:bodyPr lIns="92075" tIns="46038" rIns="92075" bIns="46038">
            <a:spAutoFit/>
          </a:bodyPr>
          <a:lstStyle/>
          <a:p>
            <a:r>
              <a:rPr lang="en-US"/>
              <a:t>Return only one row</a:t>
            </a:r>
          </a:p>
          <a:p>
            <a:r>
              <a:rPr lang="en-US"/>
              <a:t>Use single-row comparison operators</a:t>
            </a:r>
          </a:p>
        </p:txBody>
      </p:sp>
      <p:sp>
        <p:nvSpPr>
          <p:cNvPr id="498692" name="Rectangle 4"/>
          <p:cNvSpPr>
            <a:spLocks noChangeArrowheads="1"/>
          </p:cNvSpPr>
          <p:nvPr/>
        </p:nvSpPr>
        <p:spPr bwMode="blackWhite">
          <a:xfrm>
            <a:off x="2441575" y="2732088"/>
            <a:ext cx="1293813"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b="1">
                <a:solidFill>
                  <a:srgbClr val="000000"/>
                </a:solidFill>
              </a:rPr>
              <a:t>Operator</a:t>
            </a:r>
          </a:p>
          <a:p>
            <a:pPr algn="ctr" eaLnBrk="0" hangingPunct="0">
              <a:lnSpc>
                <a:spcPct val="120000"/>
              </a:lnSpc>
              <a:spcBef>
                <a:spcPct val="60000"/>
              </a:spcBef>
            </a:pPr>
            <a:r>
              <a:rPr lang="en-US" b="1">
                <a:solidFill>
                  <a:srgbClr val="000000"/>
                </a:solidFill>
              </a:rPr>
              <a:t>=</a:t>
            </a:r>
          </a:p>
          <a:p>
            <a:pPr algn="ctr" eaLnBrk="0" hangingPunct="0">
              <a:lnSpc>
                <a:spcPct val="120000"/>
              </a:lnSpc>
              <a:spcBef>
                <a:spcPct val="60000"/>
              </a:spcBef>
            </a:pPr>
            <a:r>
              <a:rPr lang="en-US" b="1">
                <a:solidFill>
                  <a:srgbClr val="000000"/>
                </a:solidFill>
              </a:rPr>
              <a:t>&gt;</a:t>
            </a:r>
          </a:p>
          <a:p>
            <a:pPr algn="ctr" eaLnBrk="0" hangingPunct="0">
              <a:lnSpc>
                <a:spcPct val="120000"/>
              </a:lnSpc>
              <a:spcBef>
                <a:spcPct val="60000"/>
              </a:spcBef>
            </a:pPr>
            <a:r>
              <a:rPr lang="en-US" b="1">
                <a:solidFill>
                  <a:srgbClr val="000000"/>
                </a:solidFill>
              </a:rPr>
              <a:t>      &gt;=	</a:t>
            </a:r>
          </a:p>
          <a:p>
            <a:pPr algn="ctr" eaLnBrk="0" hangingPunct="0">
              <a:lnSpc>
                <a:spcPct val="120000"/>
              </a:lnSpc>
              <a:spcBef>
                <a:spcPct val="60000"/>
              </a:spcBef>
            </a:pPr>
            <a:r>
              <a:rPr lang="en-US" b="1">
                <a:solidFill>
                  <a:srgbClr val="000000"/>
                </a:solidFill>
              </a:rPr>
              <a:t>&lt;</a:t>
            </a:r>
          </a:p>
          <a:p>
            <a:pPr algn="ctr" eaLnBrk="0" hangingPunct="0">
              <a:lnSpc>
                <a:spcPct val="120000"/>
              </a:lnSpc>
              <a:spcBef>
                <a:spcPct val="60000"/>
              </a:spcBef>
            </a:pPr>
            <a:r>
              <a:rPr lang="en-US" b="1">
                <a:solidFill>
                  <a:srgbClr val="000000"/>
                </a:solidFill>
              </a:rPr>
              <a:t>      &lt;=	</a:t>
            </a:r>
          </a:p>
          <a:p>
            <a:pPr algn="ctr" eaLnBrk="0" hangingPunct="0">
              <a:lnSpc>
                <a:spcPct val="120000"/>
              </a:lnSpc>
              <a:spcBef>
                <a:spcPct val="60000"/>
              </a:spcBef>
            </a:pPr>
            <a:r>
              <a:rPr lang="en-US" b="1">
                <a:solidFill>
                  <a:srgbClr val="000000"/>
                </a:solidFill>
              </a:rPr>
              <a:t>&lt;&gt;</a:t>
            </a:r>
          </a:p>
        </p:txBody>
      </p:sp>
      <p:sp>
        <p:nvSpPr>
          <p:cNvPr id="498693" name="Rectangle 5"/>
          <p:cNvSpPr>
            <a:spLocks noChangeArrowheads="1"/>
          </p:cNvSpPr>
          <p:nvPr/>
        </p:nvSpPr>
        <p:spPr bwMode="blackWhite">
          <a:xfrm>
            <a:off x="3727450" y="2732088"/>
            <a:ext cx="3178175" cy="34194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eaLnBrk="0" hangingPunct="0">
              <a:lnSpc>
                <a:spcPct val="120000"/>
              </a:lnSpc>
              <a:spcBef>
                <a:spcPct val="60000"/>
              </a:spcBef>
            </a:pPr>
            <a:r>
              <a:rPr lang="en-US" b="1">
                <a:solidFill>
                  <a:srgbClr val="000000"/>
                </a:solidFill>
              </a:rPr>
              <a:t>Meaning</a:t>
            </a:r>
          </a:p>
          <a:p>
            <a:pPr eaLnBrk="0" hangingPunct="0">
              <a:lnSpc>
                <a:spcPct val="120000"/>
              </a:lnSpc>
              <a:spcBef>
                <a:spcPct val="60000"/>
              </a:spcBef>
            </a:pPr>
            <a:r>
              <a:rPr lang="en-US" b="1">
                <a:solidFill>
                  <a:srgbClr val="000000"/>
                </a:solidFill>
              </a:rPr>
              <a:t>Equal to</a:t>
            </a:r>
          </a:p>
          <a:p>
            <a:pPr eaLnBrk="0" hangingPunct="0">
              <a:lnSpc>
                <a:spcPct val="120000"/>
              </a:lnSpc>
              <a:spcBef>
                <a:spcPct val="60000"/>
              </a:spcBef>
            </a:pPr>
            <a:r>
              <a:rPr lang="en-US" b="1">
                <a:solidFill>
                  <a:srgbClr val="000000"/>
                </a:solidFill>
              </a:rPr>
              <a:t>Greater than </a:t>
            </a:r>
          </a:p>
          <a:p>
            <a:pPr eaLnBrk="0" hangingPunct="0">
              <a:lnSpc>
                <a:spcPct val="120000"/>
              </a:lnSpc>
              <a:spcBef>
                <a:spcPct val="60000"/>
              </a:spcBef>
            </a:pPr>
            <a:r>
              <a:rPr lang="en-US" b="1">
                <a:solidFill>
                  <a:srgbClr val="000000"/>
                </a:solidFill>
              </a:rPr>
              <a:t>Greater than or equal to </a:t>
            </a:r>
          </a:p>
          <a:p>
            <a:pPr eaLnBrk="0" hangingPunct="0">
              <a:lnSpc>
                <a:spcPct val="120000"/>
              </a:lnSpc>
              <a:spcBef>
                <a:spcPct val="60000"/>
              </a:spcBef>
            </a:pPr>
            <a:r>
              <a:rPr lang="en-US" b="1">
                <a:solidFill>
                  <a:srgbClr val="000000"/>
                </a:solidFill>
              </a:rPr>
              <a:t>Less than </a:t>
            </a:r>
          </a:p>
          <a:p>
            <a:pPr eaLnBrk="0" hangingPunct="0">
              <a:lnSpc>
                <a:spcPct val="120000"/>
              </a:lnSpc>
              <a:spcBef>
                <a:spcPct val="60000"/>
              </a:spcBef>
            </a:pPr>
            <a:r>
              <a:rPr lang="en-US" b="1">
                <a:solidFill>
                  <a:srgbClr val="000000"/>
                </a:solidFill>
              </a:rPr>
              <a:t>Less than or equal to</a:t>
            </a:r>
          </a:p>
          <a:p>
            <a:pPr eaLnBrk="0" hangingPunct="0">
              <a:lnSpc>
                <a:spcPct val="120000"/>
              </a:lnSpc>
              <a:spcBef>
                <a:spcPct val="60000"/>
              </a:spcBef>
            </a:pPr>
            <a:r>
              <a:rPr lang="en-US" b="1">
                <a:solidFill>
                  <a:srgbClr val="000000"/>
                </a:solidFill>
              </a:rPr>
              <a:t>Not equal to</a:t>
            </a:r>
          </a:p>
        </p:txBody>
      </p:sp>
      <p:sp>
        <p:nvSpPr>
          <p:cNvPr id="498694" name="Line 6"/>
          <p:cNvSpPr>
            <a:spLocks noChangeShapeType="1"/>
          </p:cNvSpPr>
          <p:nvPr/>
        </p:nvSpPr>
        <p:spPr bwMode="blackWhite">
          <a:xfrm flipV="1">
            <a:off x="2430463" y="3140075"/>
            <a:ext cx="4475162" cy="1588"/>
          </a:xfrm>
          <a:prstGeom prst="line">
            <a:avLst/>
          </a:prstGeom>
          <a:noFill/>
          <a:ln w="50800">
            <a:solidFill>
              <a:srgbClr val="000000"/>
            </a:solidFill>
            <a:round/>
            <a:headEnd type="none" w="sm" len="sm"/>
            <a:tailEnd type="none" w="sm" len="sm"/>
          </a:ln>
          <a:effectLst/>
        </p:spPr>
        <p:txBody>
          <a:bodyPr/>
          <a:lstStyle/>
          <a:p>
            <a:endParaRPr lang="en-US"/>
          </a:p>
        </p:txBody>
      </p:sp>
      <p:sp>
        <p:nvSpPr>
          <p:cNvPr id="498695" name="Line 7"/>
          <p:cNvSpPr>
            <a:spLocks noChangeShapeType="1"/>
          </p:cNvSpPr>
          <p:nvPr/>
        </p:nvSpPr>
        <p:spPr bwMode="blackWhite">
          <a:xfrm>
            <a:off x="2454275" y="4146550"/>
            <a:ext cx="4448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498696" name="Line 8"/>
          <p:cNvSpPr>
            <a:spLocks noChangeShapeType="1"/>
          </p:cNvSpPr>
          <p:nvPr/>
        </p:nvSpPr>
        <p:spPr bwMode="blackWhite">
          <a:xfrm>
            <a:off x="2439988" y="3641725"/>
            <a:ext cx="4462462" cy="0"/>
          </a:xfrm>
          <a:prstGeom prst="line">
            <a:avLst/>
          </a:prstGeom>
          <a:noFill/>
          <a:ln w="25400">
            <a:solidFill>
              <a:srgbClr val="000000"/>
            </a:solidFill>
            <a:round/>
            <a:headEnd type="none" w="sm" len="sm"/>
            <a:tailEnd type="none" w="sm" len="sm"/>
          </a:ln>
          <a:effectLst/>
        </p:spPr>
        <p:txBody>
          <a:bodyPr/>
          <a:lstStyle/>
          <a:p>
            <a:endParaRPr lang="en-US"/>
          </a:p>
        </p:txBody>
      </p:sp>
      <p:sp>
        <p:nvSpPr>
          <p:cNvPr id="498697" name="Line 9"/>
          <p:cNvSpPr>
            <a:spLocks noChangeShapeType="1"/>
          </p:cNvSpPr>
          <p:nvPr/>
        </p:nvSpPr>
        <p:spPr bwMode="blackWhite">
          <a:xfrm>
            <a:off x="2454275" y="4684713"/>
            <a:ext cx="4448175" cy="0"/>
          </a:xfrm>
          <a:prstGeom prst="line">
            <a:avLst/>
          </a:prstGeom>
          <a:noFill/>
          <a:ln w="25400">
            <a:solidFill>
              <a:srgbClr val="000000"/>
            </a:solidFill>
            <a:round/>
            <a:headEnd type="none" w="sm" len="sm"/>
            <a:tailEnd type="none" w="sm" len="sm"/>
          </a:ln>
          <a:effectLst/>
        </p:spPr>
        <p:txBody>
          <a:bodyPr/>
          <a:lstStyle/>
          <a:p>
            <a:endParaRPr lang="en-US"/>
          </a:p>
        </p:txBody>
      </p:sp>
      <p:sp>
        <p:nvSpPr>
          <p:cNvPr id="498698" name="Line 10"/>
          <p:cNvSpPr>
            <a:spLocks noChangeShapeType="1"/>
          </p:cNvSpPr>
          <p:nvPr/>
        </p:nvSpPr>
        <p:spPr bwMode="blackWhite">
          <a:xfrm>
            <a:off x="2425700" y="5197475"/>
            <a:ext cx="4483100" cy="0"/>
          </a:xfrm>
          <a:prstGeom prst="line">
            <a:avLst/>
          </a:prstGeom>
          <a:noFill/>
          <a:ln w="25400">
            <a:solidFill>
              <a:srgbClr val="000000"/>
            </a:solidFill>
            <a:round/>
            <a:headEnd type="none" w="sm" len="sm"/>
            <a:tailEnd type="none" w="sm" len="sm"/>
          </a:ln>
          <a:effectLst/>
        </p:spPr>
        <p:txBody>
          <a:bodyPr/>
          <a:lstStyle/>
          <a:p>
            <a:endParaRPr lang="en-US"/>
          </a:p>
        </p:txBody>
      </p:sp>
      <p:sp>
        <p:nvSpPr>
          <p:cNvPr id="498699" name="Line 11"/>
          <p:cNvSpPr>
            <a:spLocks noChangeShapeType="1"/>
          </p:cNvSpPr>
          <p:nvPr/>
        </p:nvSpPr>
        <p:spPr bwMode="blackWhite">
          <a:xfrm>
            <a:off x="2444750" y="5711825"/>
            <a:ext cx="447040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t>ORACLE</a:t>
            </a:r>
          </a:p>
        </p:txBody>
      </p:sp>
      <p:sp>
        <p:nvSpPr>
          <p:cNvPr id="12" name="Slide Number Placeholder 4"/>
          <p:cNvSpPr>
            <a:spLocks noGrp="1"/>
          </p:cNvSpPr>
          <p:nvPr>
            <p:ph type="sldNum" sz="quarter" idx="11"/>
          </p:nvPr>
        </p:nvSpPr>
        <p:spPr/>
        <p:txBody>
          <a:bodyPr/>
          <a:lstStyle/>
          <a:p>
            <a:fld id="{20FFF7D8-4E14-4218-88C2-B7DA9854CA2B}" type="slidenum">
              <a:rPr lang="en-US"/>
              <a:pPr/>
              <a:t>29</a:t>
            </a:fld>
            <a:r>
              <a:rPr lang="en-US"/>
              <a:t> of 1</a:t>
            </a:r>
          </a:p>
        </p:txBody>
      </p:sp>
      <p:sp>
        <p:nvSpPr>
          <p:cNvPr id="500738" name="Rectangle 2"/>
          <p:cNvSpPr>
            <a:spLocks noChangeArrowheads="1"/>
          </p:cNvSpPr>
          <p:nvPr/>
        </p:nvSpPr>
        <p:spPr bwMode="blackWhite">
          <a:xfrm>
            <a:off x="990600" y="1295400"/>
            <a:ext cx="7569200" cy="47688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r>
              <a:rPr lang="en-US" b="1">
                <a:solidFill>
                  <a:srgbClr val="000000"/>
                </a:solidFill>
                <a:latin typeface="Courier New" pitchFamily="49" charset="0"/>
              </a:rPr>
              <a:t> </a:t>
            </a:r>
          </a:p>
        </p:txBody>
      </p:sp>
      <p:sp>
        <p:nvSpPr>
          <p:cNvPr id="500739" name="Rectangle 3"/>
          <p:cNvSpPr>
            <a:spLocks noChangeArrowheads="1"/>
          </p:cNvSpPr>
          <p:nvPr/>
        </p:nvSpPr>
        <p:spPr bwMode="blackWhite">
          <a:xfrm>
            <a:off x="1219200" y="1143000"/>
            <a:ext cx="6540500" cy="2805113"/>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r>
              <a:rPr lang="en-US" b="1">
                <a:solidFill>
                  <a:srgbClr val="000000"/>
                </a:solidFill>
                <a:latin typeface="Courier New" pitchFamily="49" charset="0"/>
              </a:rPr>
              <a:t>SELECT ENAME, JOB, SAL</a:t>
            </a: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r>
              <a:rPr lang="en-US" b="1">
                <a:solidFill>
                  <a:srgbClr val="000000"/>
                </a:solidFill>
                <a:latin typeface="Courier New" pitchFamily="49" charset="0"/>
              </a:rPr>
              <a:t>FROM   EMP</a:t>
            </a: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r>
              <a:rPr lang="en-US" b="1">
                <a:solidFill>
                  <a:srgbClr val="000000"/>
                </a:solidFill>
                <a:latin typeface="Courier New" pitchFamily="49" charset="0"/>
              </a:rPr>
              <a:t>WHERE  JOB =  </a:t>
            </a:r>
          </a:p>
          <a:p>
            <a:pPr eaLnBrk="0" hangingPunct="0">
              <a:tabLst>
                <a:tab pos="1200150" algn="l"/>
                <a:tab pos="2857500" algn="l"/>
                <a:tab pos="4572000" algn="l"/>
              </a:tabLst>
            </a:pPr>
            <a:r>
              <a:rPr lang="en-US" b="1">
                <a:solidFill>
                  <a:srgbClr val="000000"/>
                </a:solidFill>
                <a:latin typeface="Courier New" pitchFamily="49" charset="0"/>
              </a:rPr>
              <a:t>                (SELECT JOB</a:t>
            </a:r>
          </a:p>
          <a:p>
            <a:pPr eaLnBrk="0" hangingPunct="0">
              <a:tabLst>
                <a:tab pos="1200150" algn="l"/>
                <a:tab pos="2857500" algn="l"/>
                <a:tab pos="4572000" algn="l"/>
              </a:tabLst>
            </a:pPr>
            <a:r>
              <a:rPr lang="en-US" b="1">
                <a:solidFill>
                  <a:srgbClr val="000000"/>
                </a:solidFill>
                <a:latin typeface="Courier New" pitchFamily="49" charset="0"/>
              </a:rPr>
              <a:t>                 FROM   EMP</a:t>
            </a:r>
          </a:p>
          <a:p>
            <a:pPr eaLnBrk="0" hangingPunct="0">
              <a:tabLst>
                <a:tab pos="1200150" algn="l"/>
                <a:tab pos="2857500" algn="l"/>
                <a:tab pos="4572000" algn="l"/>
              </a:tabLst>
            </a:pPr>
            <a:r>
              <a:rPr lang="en-US" b="1">
                <a:solidFill>
                  <a:srgbClr val="000000"/>
                </a:solidFill>
                <a:latin typeface="Courier New" pitchFamily="49" charset="0"/>
              </a:rPr>
              <a:t>                 WHERE  EMPNO = 7369)</a:t>
            </a:r>
          </a:p>
          <a:p>
            <a:pPr eaLnBrk="0" hangingPunct="0">
              <a:tabLst>
                <a:tab pos="1200150" algn="l"/>
                <a:tab pos="2857500" algn="l"/>
                <a:tab pos="4572000" algn="l"/>
              </a:tabLst>
            </a:pPr>
            <a:r>
              <a:rPr lang="en-US" b="1">
                <a:solidFill>
                  <a:srgbClr val="000000"/>
                </a:solidFill>
                <a:latin typeface="Courier New" pitchFamily="49" charset="0"/>
              </a:rPr>
              <a:t>AND    SAL &gt;</a:t>
            </a:r>
          </a:p>
          <a:p>
            <a:pPr eaLnBrk="0" hangingPunct="0">
              <a:tabLst>
                <a:tab pos="1200150" algn="l"/>
                <a:tab pos="2857500" algn="l"/>
                <a:tab pos="4572000" algn="l"/>
              </a:tabLst>
            </a:pPr>
            <a:endParaRPr lang="en-US" b="1">
              <a:solidFill>
                <a:srgbClr val="000000"/>
              </a:solidFill>
              <a:latin typeface="Courier New" pitchFamily="49" charset="0"/>
            </a:endParaRPr>
          </a:p>
          <a:p>
            <a:pPr eaLnBrk="0" hangingPunct="0">
              <a:tabLst>
                <a:tab pos="1200150" algn="l"/>
                <a:tab pos="2857500" algn="l"/>
                <a:tab pos="4572000" algn="l"/>
              </a:tabLst>
            </a:pPr>
            <a:r>
              <a:rPr lang="en-US" b="1">
                <a:solidFill>
                  <a:srgbClr val="000000"/>
                </a:solidFill>
                <a:latin typeface="Courier New" pitchFamily="49" charset="0"/>
              </a:rPr>
              <a:t>                (SELECT SAL</a:t>
            </a:r>
          </a:p>
          <a:p>
            <a:pPr eaLnBrk="0" hangingPunct="0">
              <a:tabLst>
                <a:tab pos="1200150" algn="l"/>
                <a:tab pos="2857500" algn="l"/>
                <a:tab pos="4572000" algn="l"/>
              </a:tabLst>
            </a:pPr>
            <a:r>
              <a:rPr lang="en-US" b="1">
                <a:solidFill>
                  <a:srgbClr val="000000"/>
                </a:solidFill>
                <a:latin typeface="Courier New" pitchFamily="49" charset="0"/>
              </a:rPr>
              <a:t>                 FROM   EMP</a:t>
            </a:r>
          </a:p>
          <a:p>
            <a:pPr eaLnBrk="0" hangingPunct="0">
              <a:tabLst>
                <a:tab pos="1200150" algn="l"/>
                <a:tab pos="2857500" algn="l"/>
                <a:tab pos="4572000" algn="l"/>
              </a:tabLst>
            </a:pPr>
            <a:r>
              <a:rPr lang="en-US" b="1">
                <a:solidFill>
                  <a:srgbClr val="000000"/>
                </a:solidFill>
                <a:latin typeface="Courier New" pitchFamily="49" charset="0"/>
              </a:rPr>
              <a:t>                 WHERE  EMPNO = 7876);</a:t>
            </a:r>
          </a:p>
        </p:txBody>
      </p:sp>
      <p:sp>
        <p:nvSpPr>
          <p:cNvPr id="500740" name="Rectangle 4"/>
          <p:cNvSpPr>
            <a:spLocks noGrp="1" noChangeArrowheads="1"/>
          </p:cNvSpPr>
          <p:nvPr>
            <p:ph type="title"/>
          </p:nvPr>
        </p:nvSpPr>
        <p:spPr>
          <a:xfrm>
            <a:off x="2581275" y="382588"/>
            <a:ext cx="5900738" cy="528637"/>
          </a:xfrm>
          <a:noFill/>
          <a:ln/>
        </p:spPr>
        <p:txBody>
          <a:bodyPr wrap="square" lIns="92075" tIns="46038" rIns="92075" bIns="46038" anchor="t"/>
          <a:lstStyle/>
          <a:p>
            <a:r>
              <a:rPr lang="en-US"/>
              <a:t>Executing Single-Row Subqueries</a:t>
            </a:r>
          </a:p>
        </p:txBody>
      </p:sp>
      <p:sp>
        <p:nvSpPr>
          <p:cNvPr id="500741" name="Rectangle 5"/>
          <p:cNvSpPr>
            <a:spLocks noChangeArrowheads="1"/>
          </p:cNvSpPr>
          <p:nvPr/>
        </p:nvSpPr>
        <p:spPr bwMode="auto">
          <a:xfrm>
            <a:off x="3200400" y="2281238"/>
            <a:ext cx="881063" cy="385762"/>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1600" b="1">
                <a:solidFill>
                  <a:srgbClr val="FF5050"/>
                </a:solidFill>
              </a:rPr>
              <a:t>CLERK</a:t>
            </a:r>
          </a:p>
        </p:txBody>
      </p:sp>
      <p:sp>
        <p:nvSpPr>
          <p:cNvPr id="500742" name="Rectangle 6"/>
          <p:cNvSpPr>
            <a:spLocks noChangeArrowheads="1"/>
          </p:cNvSpPr>
          <p:nvPr/>
        </p:nvSpPr>
        <p:spPr bwMode="auto">
          <a:xfrm>
            <a:off x="3124200" y="3886200"/>
            <a:ext cx="635000" cy="385763"/>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1600" b="1">
                <a:solidFill>
                  <a:srgbClr val="FF5050"/>
                </a:solidFill>
              </a:rPr>
              <a:t>1100</a:t>
            </a:r>
          </a:p>
        </p:txBody>
      </p:sp>
      <p:sp>
        <p:nvSpPr>
          <p:cNvPr id="500743" name="Rectangle 7"/>
          <p:cNvSpPr>
            <a:spLocks noChangeArrowheads="1"/>
          </p:cNvSpPr>
          <p:nvPr/>
        </p:nvSpPr>
        <p:spPr bwMode="ltGray">
          <a:xfrm>
            <a:off x="3124200" y="3048000"/>
            <a:ext cx="3810000" cy="838200"/>
          </a:xfrm>
          <a:prstGeom prst="rect">
            <a:avLst/>
          </a:prstGeom>
          <a:noFill/>
          <a:ln w="19050">
            <a:solidFill>
              <a:schemeClr val="hlink"/>
            </a:solidFill>
            <a:miter lim="800000"/>
            <a:headEnd/>
            <a:tailEnd/>
          </a:ln>
          <a:effectLst/>
        </p:spPr>
        <p:txBody>
          <a:bodyPr wrap="none" anchor="ctr"/>
          <a:lstStyle/>
          <a:p>
            <a:endParaRPr lang="en-US"/>
          </a:p>
        </p:txBody>
      </p:sp>
      <p:sp>
        <p:nvSpPr>
          <p:cNvPr id="500744" name="Rectangle 8"/>
          <p:cNvSpPr>
            <a:spLocks noChangeArrowheads="1"/>
          </p:cNvSpPr>
          <p:nvPr/>
        </p:nvSpPr>
        <p:spPr bwMode="ltGray">
          <a:xfrm>
            <a:off x="3048000" y="4419600"/>
            <a:ext cx="3886200" cy="1295400"/>
          </a:xfrm>
          <a:prstGeom prst="rect">
            <a:avLst/>
          </a:prstGeom>
          <a:noFill/>
          <a:ln w="19050">
            <a:solidFill>
              <a:schemeClr val="hlink"/>
            </a:solidFill>
            <a:miter lim="800000"/>
            <a:headEnd/>
            <a:tailEnd/>
          </a:ln>
          <a:effectLst/>
        </p:spPr>
        <p:txBody>
          <a:bodyPr wrap="none" anchor="ctr"/>
          <a:lstStyle/>
          <a:p>
            <a:endParaRPr lang="en-US"/>
          </a:p>
        </p:txBody>
      </p:sp>
      <p:sp>
        <p:nvSpPr>
          <p:cNvPr id="500745" name="Arc 9"/>
          <p:cNvSpPr>
            <a:spLocks/>
          </p:cNvSpPr>
          <p:nvPr/>
        </p:nvSpPr>
        <p:spPr bwMode="auto">
          <a:xfrm rot="10800000">
            <a:off x="3324225" y="4267200"/>
            <a:ext cx="2590800" cy="617538"/>
          </a:xfrm>
          <a:custGeom>
            <a:avLst/>
            <a:gdLst>
              <a:gd name="G0" fmla="+- 21600 0 0"/>
              <a:gd name="G1" fmla="+- 2964 0 0"/>
              <a:gd name="G2" fmla="+- 21600 0 0"/>
              <a:gd name="T0" fmla="*/ 26842 w 26842"/>
              <a:gd name="T1" fmla="*/ 23918 h 24564"/>
              <a:gd name="T2" fmla="*/ 204 w 26842"/>
              <a:gd name="T3" fmla="*/ 0 h 24564"/>
              <a:gd name="T4" fmla="*/ 21600 w 26842"/>
              <a:gd name="T5" fmla="*/ 2964 h 24564"/>
            </a:gdLst>
            <a:ahLst/>
            <a:cxnLst>
              <a:cxn ang="0">
                <a:pos x="T0" y="T1"/>
              </a:cxn>
              <a:cxn ang="0">
                <a:pos x="T2" y="T3"/>
              </a:cxn>
              <a:cxn ang="0">
                <a:pos x="T4" y="T5"/>
              </a:cxn>
            </a:cxnLst>
            <a:rect l="0" t="0" r="r" b="b"/>
            <a:pathLst>
              <a:path w="26842" h="24564" fill="none" extrusionOk="0">
                <a:moveTo>
                  <a:pt x="26842" y="23918"/>
                </a:moveTo>
                <a:cubicBezTo>
                  <a:pt x="25127" y="24347"/>
                  <a:pt x="23367" y="24563"/>
                  <a:pt x="21600" y="24564"/>
                </a:cubicBezTo>
                <a:cubicBezTo>
                  <a:pt x="9670" y="24564"/>
                  <a:pt x="0" y="14893"/>
                  <a:pt x="0" y="2964"/>
                </a:cubicBezTo>
                <a:cubicBezTo>
                  <a:pt x="-1" y="1972"/>
                  <a:pt x="68" y="982"/>
                  <a:pt x="204" y="0"/>
                </a:cubicBezTo>
              </a:path>
              <a:path w="26842" h="24564" stroke="0" extrusionOk="0">
                <a:moveTo>
                  <a:pt x="26842" y="23918"/>
                </a:moveTo>
                <a:cubicBezTo>
                  <a:pt x="25127" y="24347"/>
                  <a:pt x="23367" y="24563"/>
                  <a:pt x="21600" y="24564"/>
                </a:cubicBezTo>
                <a:cubicBezTo>
                  <a:pt x="9670" y="24564"/>
                  <a:pt x="0" y="14893"/>
                  <a:pt x="0" y="2964"/>
                </a:cubicBezTo>
                <a:cubicBezTo>
                  <a:pt x="-1" y="1972"/>
                  <a:pt x="68" y="982"/>
                  <a:pt x="204" y="0"/>
                </a:cubicBezTo>
                <a:lnTo>
                  <a:pt x="21600" y="2964"/>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500746" name="Arc 10"/>
          <p:cNvSpPr>
            <a:spLocks/>
          </p:cNvSpPr>
          <p:nvPr/>
        </p:nvSpPr>
        <p:spPr bwMode="auto">
          <a:xfrm rot="10800000">
            <a:off x="3321050" y="2887663"/>
            <a:ext cx="2598738" cy="617537"/>
          </a:xfrm>
          <a:custGeom>
            <a:avLst/>
            <a:gdLst>
              <a:gd name="G0" fmla="+- 21600 0 0"/>
              <a:gd name="G1" fmla="+- 2966 0 0"/>
              <a:gd name="G2" fmla="+- 21600 0 0"/>
              <a:gd name="T0" fmla="*/ 26842 w 26842"/>
              <a:gd name="T1" fmla="*/ 23920 h 24566"/>
              <a:gd name="T2" fmla="*/ 205 w 26842"/>
              <a:gd name="T3" fmla="*/ 0 h 24566"/>
              <a:gd name="T4" fmla="*/ 21600 w 26842"/>
              <a:gd name="T5" fmla="*/ 2966 h 24566"/>
            </a:gdLst>
            <a:ahLst/>
            <a:cxnLst>
              <a:cxn ang="0">
                <a:pos x="T0" y="T1"/>
              </a:cxn>
              <a:cxn ang="0">
                <a:pos x="T2" y="T3"/>
              </a:cxn>
              <a:cxn ang="0">
                <a:pos x="T4" y="T5"/>
              </a:cxn>
            </a:cxnLst>
            <a:rect l="0" t="0" r="r" b="b"/>
            <a:pathLst>
              <a:path w="26842" h="24566" fill="none" extrusionOk="0">
                <a:moveTo>
                  <a:pt x="26842" y="23920"/>
                </a:moveTo>
                <a:cubicBezTo>
                  <a:pt x="25127" y="24349"/>
                  <a:pt x="23367" y="24565"/>
                  <a:pt x="21600" y="24566"/>
                </a:cubicBezTo>
                <a:cubicBezTo>
                  <a:pt x="9670" y="24566"/>
                  <a:pt x="0" y="14895"/>
                  <a:pt x="0" y="2966"/>
                </a:cubicBezTo>
                <a:cubicBezTo>
                  <a:pt x="-1" y="1973"/>
                  <a:pt x="68" y="982"/>
                  <a:pt x="204" y="-1"/>
                </a:cubicBezTo>
              </a:path>
              <a:path w="26842" h="24566" stroke="0" extrusionOk="0">
                <a:moveTo>
                  <a:pt x="26842" y="23920"/>
                </a:moveTo>
                <a:cubicBezTo>
                  <a:pt x="25127" y="24349"/>
                  <a:pt x="23367" y="24565"/>
                  <a:pt x="21600" y="24566"/>
                </a:cubicBezTo>
                <a:cubicBezTo>
                  <a:pt x="9670" y="24566"/>
                  <a:pt x="0" y="14895"/>
                  <a:pt x="0" y="2966"/>
                </a:cubicBezTo>
                <a:cubicBezTo>
                  <a:pt x="-1" y="1973"/>
                  <a:pt x="68" y="982"/>
                  <a:pt x="204" y="-1"/>
                </a:cubicBezTo>
                <a:lnTo>
                  <a:pt x="21600" y="2966"/>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F7C18846-1EED-4F36-B766-F0D2FBFC1270}" type="slidenum">
              <a:rPr lang="en-US"/>
              <a:pPr/>
              <a:t>3</a:t>
            </a:fld>
            <a:r>
              <a:rPr lang="en-US"/>
              <a:t> of 1</a:t>
            </a:r>
          </a:p>
        </p:txBody>
      </p:sp>
      <p:sp>
        <p:nvSpPr>
          <p:cNvPr id="461826" name="Rectangle 2"/>
          <p:cNvSpPr>
            <a:spLocks noChangeArrowheads="1"/>
          </p:cNvSpPr>
          <p:nvPr/>
        </p:nvSpPr>
        <p:spPr bwMode="blackWhite">
          <a:xfrm>
            <a:off x="762000" y="2590800"/>
            <a:ext cx="7620000" cy="2590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61827" name="Rectangle 3"/>
          <p:cNvSpPr>
            <a:spLocks noChangeArrowheads="1"/>
          </p:cNvSpPr>
          <p:nvPr/>
        </p:nvSpPr>
        <p:spPr bwMode="blackWhite">
          <a:xfrm>
            <a:off x="936625" y="2654300"/>
            <a:ext cx="7292975" cy="2603500"/>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r>
              <a:rPr lang="en-US" b="1">
                <a:solidFill>
                  <a:schemeClr val="accent2"/>
                </a:solidFill>
                <a:latin typeface="Courier New" pitchFamily="49" charset="0"/>
              </a:rPr>
              <a:t>SELECT   DEPTNO, AVG(SAL)</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EMP</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GROUP BY DEPTNO ;</a:t>
            </a:r>
          </a:p>
        </p:txBody>
      </p:sp>
      <p:sp>
        <p:nvSpPr>
          <p:cNvPr id="461828"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GROUP BY</a:t>
            </a:r>
            <a:r>
              <a:rPr lang="en-US"/>
              <a:t> Clause </a:t>
            </a:r>
          </a:p>
        </p:txBody>
      </p:sp>
      <p:sp>
        <p:nvSpPr>
          <p:cNvPr id="461829" name="Rectangle 5"/>
          <p:cNvSpPr>
            <a:spLocks noGrp="1" noChangeArrowheads="1"/>
          </p:cNvSpPr>
          <p:nvPr>
            <p:ph type="body" idx="1"/>
          </p:nvPr>
        </p:nvSpPr>
        <p:spPr>
          <a:xfrm>
            <a:off x="838200" y="1600200"/>
            <a:ext cx="8229600" cy="822325"/>
          </a:xfrm>
          <a:noFill/>
          <a:ln/>
        </p:spPr>
        <p:txBody>
          <a:bodyPr lIns="92075" tIns="46038" rIns="92075" bIns="46038">
            <a:spAutoFit/>
          </a:bodyPr>
          <a:lstStyle/>
          <a:p>
            <a:pPr>
              <a:spcBef>
                <a:spcPct val="0"/>
              </a:spcBef>
              <a:buFont typeface="Wingdings" pitchFamily="2" charset="2"/>
              <a:buNone/>
            </a:pPr>
            <a:r>
              <a:rPr lang="en-US"/>
              <a:t>All columns in the </a:t>
            </a:r>
            <a:r>
              <a:rPr lang="en-US">
                <a:latin typeface="Courier New" pitchFamily="49" charset="0"/>
              </a:rPr>
              <a:t>SELECT</a:t>
            </a:r>
            <a:r>
              <a:rPr lang="en-US"/>
              <a:t> list that are not in group </a:t>
            </a:r>
          </a:p>
          <a:p>
            <a:pPr>
              <a:spcBef>
                <a:spcPct val="0"/>
              </a:spcBef>
              <a:buFont typeface="Wingdings" pitchFamily="2" charset="2"/>
              <a:buNone/>
            </a:pPr>
            <a:r>
              <a:rPr lang="en-US"/>
              <a:t>functions must be in the </a:t>
            </a:r>
            <a:r>
              <a:rPr lang="en-US">
                <a:latin typeface="Courier New" pitchFamily="49" charset="0"/>
              </a:rPr>
              <a:t>GROUP BY</a:t>
            </a:r>
            <a:r>
              <a:rPr lang="en-US"/>
              <a:t> clause.</a:t>
            </a:r>
          </a:p>
        </p:txBody>
      </p:sp>
      <p:sp>
        <p:nvSpPr>
          <p:cNvPr id="461830" name="Rectangle 6"/>
          <p:cNvSpPr>
            <a:spLocks noChangeArrowheads="1"/>
          </p:cNvSpPr>
          <p:nvPr/>
        </p:nvSpPr>
        <p:spPr bwMode="ltGray">
          <a:xfrm>
            <a:off x="914400" y="4267200"/>
            <a:ext cx="3030538" cy="533400"/>
          </a:xfrm>
          <a:prstGeom prst="rect">
            <a:avLst/>
          </a:prstGeom>
          <a:noFill/>
          <a:ln w="25400">
            <a:solidFill>
              <a:srgbClr val="FF5050"/>
            </a:solidFill>
            <a:miter lim="800000"/>
            <a:headEnd/>
            <a:tailEnd/>
          </a:ln>
          <a:effectLst/>
        </p:spPr>
        <p:txBody>
          <a:bodyPr wrap="none" anchor="ctr"/>
          <a:lstStyle/>
          <a:p>
            <a:endParaRPr lang="en-US"/>
          </a:p>
        </p:txBody>
      </p:sp>
      <p:sp>
        <p:nvSpPr>
          <p:cNvPr id="461831" name="Rectangle 7"/>
          <p:cNvSpPr>
            <a:spLocks noChangeArrowheads="1"/>
          </p:cNvSpPr>
          <p:nvPr/>
        </p:nvSpPr>
        <p:spPr bwMode="ltGray">
          <a:xfrm>
            <a:off x="2057400" y="3200400"/>
            <a:ext cx="1143000" cy="454025"/>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A864B93C-1085-4E2E-A5BA-0334DDF54E4B}" type="slidenum">
              <a:rPr lang="en-US"/>
              <a:pPr/>
              <a:t>30</a:t>
            </a:fld>
            <a:r>
              <a:rPr lang="en-US"/>
              <a:t> of 1</a:t>
            </a:r>
          </a:p>
        </p:txBody>
      </p:sp>
      <p:sp>
        <p:nvSpPr>
          <p:cNvPr id="502786" name="Rectangle 2"/>
          <p:cNvSpPr>
            <a:spLocks noChangeArrowheads="1"/>
          </p:cNvSpPr>
          <p:nvPr/>
        </p:nvSpPr>
        <p:spPr bwMode="blackWhite">
          <a:xfrm>
            <a:off x="957263" y="1555750"/>
            <a:ext cx="7500937" cy="4159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502787" name="Rectangle 3"/>
          <p:cNvSpPr>
            <a:spLocks noChangeArrowheads="1"/>
          </p:cNvSpPr>
          <p:nvPr/>
        </p:nvSpPr>
        <p:spPr bwMode="blackWhite">
          <a:xfrm>
            <a:off x="969963" y="1543050"/>
            <a:ext cx="7564437" cy="4171950"/>
          </a:xfrm>
          <a:prstGeom prst="rect">
            <a:avLst/>
          </a:prstGeom>
          <a:noFill/>
          <a:ln w="9525">
            <a:noFill/>
            <a:miter lim="800000"/>
            <a:headEnd/>
            <a:tailEnd/>
          </a:ln>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SELECT ENAME, JOB, SAL</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FROM   EMP</a:t>
            </a:r>
          </a:p>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r>
              <a:rPr lang="en-US" b="1">
                <a:solidFill>
                  <a:srgbClr val="000000"/>
                </a:solidFill>
                <a:latin typeface="Courier New" pitchFamily="49" charset="0"/>
              </a:rPr>
              <a:t>WHERE SAL = </a:t>
            </a:r>
          </a:p>
          <a:p>
            <a:pPr eaLnBrk="0" hangingPunct="0">
              <a:tabLst>
                <a:tab pos="1200150" algn="l"/>
              </a:tabLst>
            </a:pPr>
            <a:r>
              <a:rPr lang="en-US" b="1">
                <a:solidFill>
                  <a:srgbClr val="000000"/>
                </a:solidFill>
                <a:latin typeface="Courier New" pitchFamily="49" charset="0"/>
              </a:rPr>
              <a:t>                (SELECT MIN(SAL)</a:t>
            </a:r>
          </a:p>
          <a:p>
            <a:pPr eaLnBrk="0" hangingPunct="0">
              <a:tabLst>
                <a:tab pos="1200150" algn="l"/>
              </a:tabLst>
            </a:pPr>
            <a:r>
              <a:rPr lang="en-US" b="1">
                <a:solidFill>
                  <a:srgbClr val="000000"/>
                </a:solidFill>
                <a:latin typeface="Courier New" pitchFamily="49" charset="0"/>
              </a:rPr>
              <a:t>                 FROM   EMP);</a:t>
            </a:r>
          </a:p>
        </p:txBody>
      </p:sp>
      <p:sp>
        <p:nvSpPr>
          <p:cNvPr id="502788" name="Rectangle 4"/>
          <p:cNvSpPr>
            <a:spLocks noGrp="1" noChangeArrowheads="1"/>
          </p:cNvSpPr>
          <p:nvPr>
            <p:ph type="title"/>
          </p:nvPr>
        </p:nvSpPr>
        <p:spPr>
          <a:noFill/>
          <a:ln/>
        </p:spPr>
        <p:txBody>
          <a:bodyPr wrap="square" lIns="92075" tIns="46038" rIns="92075" bIns="46038" anchor="t"/>
          <a:lstStyle/>
          <a:p>
            <a:r>
              <a:rPr lang="en-US"/>
              <a:t>Using Group Functions in a Subquery</a:t>
            </a:r>
          </a:p>
        </p:txBody>
      </p:sp>
      <p:sp>
        <p:nvSpPr>
          <p:cNvPr id="502789" name="Rectangle 5"/>
          <p:cNvSpPr>
            <a:spLocks noChangeArrowheads="1"/>
          </p:cNvSpPr>
          <p:nvPr/>
        </p:nvSpPr>
        <p:spPr bwMode="auto">
          <a:xfrm>
            <a:off x="2819400" y="3500438"/>
            <a:ext cx="522288" cy="385762"/>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1600" b="1">
                <a:solidFill>
                  <a:srgbClr val="FF5050"/>
                </a:solidFill>
              </a:rPr>
              <a:t>800</a:t>
            </a:r>
          </a:p>
        </p:txBody>
      </p:sp>
      <p:sp>
        <p:nvSpPr>
          <p:cNvPr id="502790" name="Rectangle 6"/>
          <p:cNvSpPr>
            <a:spLocks noChangeArrowheads="1"/>
          </p:cNvSpPr>
          <p:nvPr/>
        </p:nvSpPr>
        <p:spPr bwMode="ltGray">
          <a:xfrm>
            <a:off x="3167063" y="4078288"/>
            <a:ext cx="2673350" cy="646112"/>
          </a:xfrm>
          <a:prstGeom prst="rect">
            <a:avLst/>
          </a:prstGeom>
          <a:noFill/>
          <a:ln w="19050">
            <a:solidFill>
              <a:schemeClr val="hlink"/>
            </a:solidFill>
            <a:miter lim="800000"/>
            <a:headEnd/>
            <a:tailEnd/>
          </a:ln>
          <a:effectLst/>
        </p:spPr>
        <p:txBody>
          <a:bodyPr wrap="none" anchor="ctr"/>
          <a:lstStyle/>
          <a:p>
            <a:endParaRPr lang="en-US"/>
          </a:p>
        </p:txBody>
      </p:sp>
      <p:sp>
        <p:nvSpPr>
          <p:cNvPr id="502791" name="Arc 7"/>
          <p:cNvSpPr>
            <a:spLocks/>
          </p:cNvSpPr>
          <p:nvPr/>
        </p:nvSpPr>
        <p:spPr bwMode="auto">
          <a:xfrm rot="10380000">
            <a:off x="2971800" y="3876675"/>
            <a:ext cx="2028825" cy="542925"/>
          </a:xfrm>
          <a:custGeom>
            <a:avLst/>
            <a:gdLst>
              <a:gd name="G0" fmla="+- 21600 0 0"/>
              <a:gd name="G1" fmla="+- 0 0 0"/>
              <a:gd name="G2" fmla="+- 21600 0 0"/>
              <a:gd name="T0" fmla="*/ 26987 w 26987"/>
              <a:gd name="T1" fmla="*/ 20917 h 21600"/>
              <a:gd name="T2" fmla="*/ 0 w 26987"/>
              <a:gd name="T3" fmla="*/ 0 h 21600"/>
              <a:gd name="T4" fmla="*/ 21600 w 26987"/>
              <a:gd name="T5" fmla="*/ 0 h 21600"/>
            </a:gdLst>
            <a:ahLst/>
            <a:cxnLst>
              <a:cxn ang="0">
                <a:pos x="T0" y="T1"/>
              </a:cxn>
              <a:cxn ang="0">
                <a:pos x="T2" y="T3"/>
              </a:cxn>
              <a:cxn ang="0">
                <a:pos x="T4" y="T5"/>
              </a:cxn>
            </a:cxnLst>
            <a:rect l="0" t="0" r="r" b="b"/>
            <a:pathLst>
              <a:path w="26987" h="21600" fill="none" extrusionOk="0">
                <a:moveTo>
                  <a:pt x="26987" y="20917"/>
                </a:moveTo>
                <a:cubicBezTo>
                  <a:pt x="25227" y="21370"/>
                  <a:pt x="23417" y="21599"/>
                  <a:pt x="21600" y="21600"/>
                </a:cubicBezTo>
                <a:cubicBezTo>
                  <a:pt x="9670" y="21600"/>
                  <a:pt x="0" y="11929"/>
                  <a:pt x="0" y="0"/>
                </a:cubicBezTo>
              </a:path>
              <a:path w="26987" h="21600" stroke="0" extrusionOk="0">
                <a:moveTo>
                  <a:pt x="26987" y="20917"/>
                </a:moveTo>
                <a:cubicBezTo>
                  <a:pt x="25227" y="21370"/>
                  <a:pt x="23417"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ORACLE</a:t>
            </a:r>
          </a:p>
        </p:txBody>
      </p:sp>
      <p:sp>
        <p:nvSpPr>
          <p:cNvPr id="11" name="Slide Number Placeholder 4"/>
          <p:cNvSpPr>
            <a:spLocks noGrp="1"/>
          </p:cNvSpPr>
          <p:nvPr>
            <p:ph type="sldNum" sz="quarter" idx="11"/>
          </p:nvPr>
        </p:nvSpPr>
        <p:spPr/>
        <p:txBody>
          <a:bodyPr/>
          <a:lstStyle/>
          <a:p>
            <a:fld id="{B23758D7-124F-4CB8-A196-44E4017C104B}" type="slidenum">
              <a:rPr lang="en-US"/>
              <a:pPr/>
              <a:t>31</a:t>
            </a:fld>
            <a:r>
              <a:rPr lang="en-US"/>
              <a:t> of 1</a:t>
            </a:r>
          </a:p>
        </p:txBody>
      </p:sp>
      <p:sp>
        <p:nvSpPr>
          <p:cNvPr id="504834" name="Rectangle 2"/>
          <p:cNvSpPr>
            <a:spLocks noChangeArrowheads="1"/>
          </p:cNvSpPr>
          <p:nvPr/>
        </p:nvSpPr>
        <p:spPr bwMode="blackWhite">
          <a:xfrm>
            <a:off x="969963" y="2971800"/>
            <a:ext cx="7793037" cy="3276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2400300" algn="l"/>
                <a:tab pos="3600450" algn="l"/>
                <a:tab pos="5029200" algn="l"/>
              </a:tabLst>
            </a:pPr>
            <a:endParaRPr lang="en-US" b="1">
              <a:solidFill>
                <a:srgbClr val="000000"/>
              </a:solidFill>
              <a:latin typeface="Courier New" pitchFamily="49" charset="0"/>
            </a:endParaRPr>
          </a:p>
          <a:p>
            <a:pPr eaLnBrk="0" hangingPunct="0">
              <a:tabLst>
                <a:tab pos="2400300" algn="l"/>
                <a:tab pos="3600450" algn="l"/>
                <a:tab pos="5029200" algn="l"/>
              </a:tabLst>
            </a:pPr>
            <a:endParaRPr lang="en-US" b="1">
              <a:solidFill>
                <a:srgbClr val="000000"/>
              </a:solidFill>
              <a:latin typeface="Courier New" pitchFamily="49" charset="0"/>
            </a:endParaRPr>
          </a:p>
        </p:txBody>
      </p:sp>
      <p:sp>
        <p:nvSpPr>
          <p:cNvPr id="504835" name="Rectangle 3"/>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HAVING</a:t>
            </a:r>
            <a:r>
              <a:rPr lang="en-US"/>
              <a:t> Clause with Subqueries</a:t>
            </a:r>
          </a:p>
        </p:txBody>
      </p:sp>
      <p:sp>
        <p:nvSpPr>
          <p:cNvPr id="504836" name="Rectangle 4"/>
          <p:cNvSpPr>
            <a:spLocks noGrp="1" noChangeArrowheads="1"/>
          </p:cNvSpPr>
          <p:nvPr>
            <p:ph type="body" idx="1"/>
          </p:nvPr>
        </p:nvSpPr>
        <p:spPr>
          <a:xfrm>
            <a:off x="838200" y="1600200"/>
            <a:ext cx="8229600" cy="1260475"/>
          </a:xfrm>
          <a:noFill/>
          <a:ln/>
        </p:spPr>
        <p:txBody>
          <a:bodyPr lIns="92075" tIns="46038" rIns="92075" bIns="46038">
            <a:spAutoFit/>
          </a:bodyPr>
          <a:lstStyle/>
          <a:p>
            <a:r>
              <a:rPr lang="en-US"/>
              <a:t>The Oracle server executes subqueries first.</a:t>
            </a:r>
          </a:p>
          <a:p>
            <a:r>
              <a:rPr lang="en-US"/>
              <a:t>The Oracle server returns results into the </a:t>
            </a:r>
            <a:r>
              <a:rPr lang="en-US">
                <a:latin typeface="Courier New" pitchFamily="49" charset="0"/>
              </a:rPr>
              <a:t>HAVING</a:t>
            </a:r>
            <a:r>
              <a:rPr lang="en-US"/>
              <a:t> clause of the main query.</a:t>
            </a:r>
          </a:p>
        </p:txBody>
      </p:sp>
      <p:sp>
        <p:nvSpPr>
          <p:cNvPr id="504837" name="Rectangle 5"/>
          <p:cNvSpPr>
            <a:spLocks noChangeArrowheads="1"/>
          </p:cNvSpPr>
          <p:nvPr/>
        </p:nvSpPr>
        <p:spPr bwMode="blackWhite">
          <a:xfrm>
            <a:off x="1068388" y="2971800"/>
            <a:ext cx="7169150" cy="3352800"/>
          </a:xfrm>
          <a:prstGeom prst="rect">
            <a:avLst/>
          </a:prstGeom>
          <a:noFill/>
          <a:ln w="9525">
            <a:noFill/>
            <a:miter lim="800000"/>
            <a:headEnd/>
            <a:tailEnd/>
          </a:ln>
          <a:effectLst/>
        </p:spPr>
        <p:txBody>
          <a:bodyPr wrap="none" lIns="92075" tIns="46038" rIns="92075" bIns="46038" anchor="ctr"/>
          <a:lstStyle/>
          <a:p>
            <a:pPr eaLnBrk="0" hangingPunct="0">
              <a:tabLst>
                <a:tab pos="2400300" algn="l"/>
                <a:tab pos="3600450" algn="l"/>
                <a:tab pos="5029200" algn="l"/>
              </a:tabLst>
            </a:pPr>
            <a:r>
              <a:rPr lang="en-US" b="1">
                <a:solidFill>
                  <a:srgbClr val="000000"/>
                </a:solidFill>
                <a:latin typeface="Courier New" pitchFamily="49" charset="0"/>
              </a:rPr>
              <a:t>SELECT   DEPTNO, MIN(SAL</a:t>
            </a:r>
          </a:p>
          <a:p>
            <a:pPr eaLnBrk="0" hangingPunct="0">
              <a:tabLst>
                <a:tab pos="2400300" algn="l"/>
                <a:tab pos="3600450" algn="l"/>
                <a:tab pos="5029200" algn="l"/>
              </a:tabLst>
            </a:pPr>
            <a:endParaRPr lang="en-US" b="1">
              <a:solidFill>
                <a:srgbClr val="000000"/>
              </a:solidFill>
              <a:latin typeface="Courier New" pitchFamily="49" charset="0"/>
            </a:endParaRPr>
          </a:p>
          <a:p>
            <a:pPr eaLnBrk="0" hangingPunct="0">
              <a:tabLst>
                <a:tab pos="2400300" algn="l"/>
                <a:tab pos="3600450" algn="l"/>
                <a:tab pos="5029200" algn="l"/>
              </a:tabLst>
            </a:pPr>
            <a:r>
              <a:rPr lang="en-US" b="1">
                <a:solidFill>
                  <a:srgbClr val="000000"/>
                </a:solidFill>
                <a:latin typeface="Courier New" pitchFamily="49" charset="0"/>
              </a:rPr>
              <a:t>FROM     EMP</a:t>
            </a:r>
          </a:p>
          <a:p>
            <a:pPr eaLnBrk="0" hangingPunct="0">
              <a:tabLst>
                <a:tab pos="2400300" algn="l"/>
                <a:tab pos="3600450" algn="l"/>
                <a:tab pos="5029200" algn="l"/>
              </a:tabLst>
            </a:pPr>
            <a:endParaRPr lang="en-US" b="1">
              <a:solidFill>
                <a:srgbClr val="000000"/>
              </a:solidFill>
              <a:latin typeface="Courier New" pitchFamily="49" charset="0"/>
            </a:endParaRPr>
          </a:p>
          <a:p>
            <a:pPr eaLnBrk="0" hangingPunct="0">
              <a:tabLst>
                <a:tab pos="2400300" algn="l"/>
                <a:tab pos="3600450" algn="l"/>
                <a:tab pos="5029200" algn="l"/>
              </a:tabLst>
            </a:pPr>
            <a:r>
              <a:rPr lang="en-US" b="1">
                <a:solidFill>
                  <a:srgbClr val="000000"/>
                </a:solidFill>
                <a:latin typeface="Courier New" pitchFamily="49" charset="0"/>
              </a:rPr>
              <a:t>GROUP BY DEPTNO</a:t>
            </a:r>
          </a:p>
          <a:p>
            <a:pPr eaLnBrk="0" hangingPunct="0">
              <a:tabLst>
                <a:tab pos="2400300" algn="l"/>
                <a:tab pos="3600450" algn="l"/>
                <a:tab pos="5029200" algn="l"/>
              </a:tabLst>
            </a:pPr>
            <a:endParaRPr lang="en-US" b="1">
              <a:solidFill>
                <a:srgbClr val="000000"/>
              </a:solidFill>
              <a:latin typeface="Courier New" pitchFamily="49" charset="0"/>
            </a:endParaRPr>
          </a:p>
          <a:p>
            <a:pPr eaLnBrk="0" hangingPunct="0">
              <a:tabLst>
                <a:tab pos="2400300" algn="l"/>
                <a:tab pos="3600450" algn="l"/>
                <a:tab pos="5029200" algn="l"/>
              </a:tabLst>
            </a:pPr>
            <a:r>
              <a:rPr lang="en-US" b="1">
                <a:solidFill>
                  <a:srgbClr val="000000"/>
                </a:solidFill>
                <a:latin typeface="Courier New" pitchFamily="49" charset="0"/>
              </a:rPr>
              <a:t>HAVING   MIN(SAL) &gt;</a:t>
            </a:r>
          </a:p>
          <a:p>
            <a:pPr eaLnBrk="0" hangingPunct="0">
              <a:tabLst>
                <a:tab pos="2400300" algn="l"/>
                <a:tab pos="3600450" algn="l"/>
                <a:tab pos="5029200" algn="l"/>
              </a:tabLst>
            </a:pPr>
            <a:r>
              <a:rPr lang="en-US" b="1">
                <a:solidFill>
                  <a:srgbClr val="000000"/>
                </a:solidFill>
                <a:latin typeface="Courier New" pitchFamily="49" charset="0"/>
              </a:rPr>
              <a:t>                       (SELECT MIN(SAL)</a:t>
            </a:r>
          </a:p>
          <a:p>
            <a:pPr eaLnBrk="0" hangingPunct="0">
              <a:tabLst>
                <a:tab pos="2400300" algn="l"/>
                <a:tab pos="3600450" algn="l"/>
                <a:tab pos="5029200" algn="l"/>
              </a:tabLst>
            </a:pPr>
            <a:r>
              <a:rPr lang="en-US" b="1">
                <a:solidFill>
                  <a:srgbClr val="000000"/>
                </a:solidFill>
                <a:latin typeface="Courier New" pitchFamily="49" charset="0"/>
              </a:rPr>
              <a:t>                        FROM   EMP</a:t>
            </a:r>
          </a:p>
          <a:p>
            <a:pPr eaLnBrk="0" hangingPunct="0">
              <a:tabLst>
                <a:tab pos="2400300" algn="l"/>
                <a:tab pos="3600450" algn="l"/>
                <a:tab pos="5029200" algn="l"/>
              </a:tabLst>
            </a:pPr>
            <a:r>
              <a:rPr lang="en-US" b="1">
                <a:solidFill>
                  <a:srgbClr val="000000"/>
                </a:solidFill>
                <a:latin typeface="Courier New" pitchFamily="49" charset="0"/>
              </a:rPr>
              <a:t>                        WHERE  DEPTNO = 30);</a:t>
            </a:r>
          </a:p>
        </p:txBody>
      </p:sp>
      <p:sp>
        <p:nvSpPr>
          <p:cNvPr id="504838" name="Rectangle 6"/>
          <p:cNvSpPr>
            <a:spLocks noChangeArrowheads="1"/>
          </p:cNvSpPr>
          <p:nvPr/>
        </p:nvSpPr>
        <p:spPr bwMode="ltGray">
          <a:xfrm>
            <a:off x="4191000" y="5195888"/>
            <a:ext cx="3684588" cy="823912"/>
          </a:xfrm>
          <a:prstGeom prst="rect">
            <a:avLst/>
          </a:prstGeom>
          <a:noFill/>
          <a:ln w="19050">
            <a:solidFill>
              <a:schemeClr val="hlink"/>
            </a:solidFill>
            <a:miter lim="800000"/>
            <a:headEnd/>
            <a:tailEnd/>
          </a:ln>
          <a:effectLst/>
        </p:spPr>
        <p:txBody>
          <a:bodyPr wrap="none" anchor="ctr"/>
          <a:lstStyle/>
          <a:p>
            <a:endParaRPr lang="en-US"/>
          </a:p>
        </p:txBody>
      </p:sp>
      <p:sp>
        <p:nvSpPr>
          <p:cNvPr id="504839" name="Rectangle 7"/>
          <p:cNvSpPr>
            <a:spLocks noChangeArrowheads="1"/>
          </p:cNvSpPr>
          <p:nvPr/>
        </p:nvSpPr>
        <p:spPr bwMode="ltGray">
          <a:xfrm>
            <a:off x="1122363" y="4914900"/>
            <a:ext cx="2757487" cy="266700"/>
          </a:xfrm>
          <a:prstGeom prst="rect">
            <a:avLst/>
          </a:prstGeom>
          <a:noFill/>
          <a:ln w="19050">
            <a:solidFill>
              <a:schemeClr val="hlink"/>
            </a:solidFill>
            <a:miter lim="800000"/>
            <a:headEnd/>
            <a:tailEnd/>
          </a:ln>
          <a:effectLst/>
        </p:spPr>
        <p:txBody>
          <a:bodyPr wrap="none" anchor="ctr"/>
          <a:lstStyle/>
          <a:p>
            <a:endParaRPr lang="en-US"/>
          </a:p>
        </p:txBody>
      </p:sp>
      <p:sp>
        <p:nvSpPr>
          <p:cNvPr id="504840" name="Arc 8"/>
          <p:cNvSpPr>
            <a:spLocks/>
          </p:cNvSpPr>
          <p:nvPr/>
        </p:nvSpPr>
        <p:spPr bwMode="auto">
          <a:xfrm rot="10860000">
            <a:off x="4545013" y="4943475"/>
            <a:ext cx="2830512" cy="542925"/>
          </a:xfrm>
          <a:custGeom>
            <a:avLst/>
            <a:gdLst>
              <a:gd name="G0" fmla="+- 21600 0 0"/>
              <a:gd name="G1" fmla="+- 0 0 0"/>
              <a:gd name="G2" fmla="+- 21600 0 0"/>
              <a:gd name="T0" fmla="*/ 26958 w 26958"/>
              <a:gd name="T1" fmla="*/ 20925 h 21600"/>
              <a:gd name="T2" fmla="*/ 0 w 26958"/>
              <a:gd name="T3" fmla="*/ 0 h 21600"/>
              <a:gd name="T4" fmla="*/ 21600 w 26958"/>
              <a:gd name="T5" fmla="*/ 0 h 21600"/>
            </a:gdLst>
            <a:ahLst/>
            <a:cxnLst>
              <a:cxn ang="0">
                <a:pos x="T0" y="T1"/>
              </a:cxn>
              <a:cxn ang="0">
                <a:pos x="T2" y="T3"/>
              </a:cxn>
              <a:cxn ang="0">
                <a:pos x="T4" y="T5"/>
              </a:cxn>
            </a:cxnLst>
            <a:rect l="0" t="0" r="r" b="b"/>
            <a:pathLst>
              <a:path w="26958" h="21600" fill="none" extrusionOk="0">
                <a:moveTo>
                  <a:pt x="26957" y="20924"/>
                </a:moveTo>
                <a:cubicBezTo>
                  <a:pt x="25207" y="21373"/>
                  <a:pt x="23407" y="21599"/>
                  <a:pt x="21600" y="21600"/>
                </a:cubicBezTo>
                <a:cubicBezTo>
                  <a:pt x="9670" y="21600"/>
                  <a:pt x="0" y="11929"/>
                  <a:pt x="0" y="0"/>
                </a:cubicBezTo>
              </a:path>
              <a:path w="26958" h="21600" stroke="0" extrusionOk="0">
                <a:moveTo>
                  <a:pt x="26957" y="20924"/>
                </a:moveTo>
                <a:cubicBezTo>
                  <a:pt x="25207" y="21373"/>
                  <a:pt x="23407"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p:spPr>
        <p:txBody>
          <a:bodyPr/>
          <a:lstStyle/>
          <a:p>
            <a:endParaRPr lang="en-US"/>
          </a:p>
        </p:txBody>
      </p:sp>
      <p:sp>
        <p:nvSpPr>
          <p:cNvPr id="504841" name="Rectangle 9"/>
          <p:cNvSpPr>
            <a:spLocks noChangeArrowheads="1"/>
          </p:cNvSpPr>
          <p:nvPr/>
        </p:nvSpPr>
        <p:spPr bwMode="auto">
          <a:xfrm>
            <a:off x="3962400" y="4567238"/>
            <a:ext cx="635000" cy="385762"/>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1600" b="1">
                <a:solidFill>
                  <a:srgbClr val="FF5050"/>
                </a:solidFill>
              </a:rPr>
              <a:t>1300</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ORACLE</a:t>
            </a:r>
          </a:p>
        </p:txBody>
      </p:sp>
      <p:sp>
        <p:nvSpPr>
          <p:cNvPr id="11" name="Slide Number Placeholder 4"/>
          <p:cNvSpPr>
            <a:spLocks noGrp="1"/>
          </p:cNvSpPr>
          <p:nvPr>
            <p:ph type="sldNum" sz="quarter" idx="11"/>
          </p:nvPr>
        </p:nvSpPr>
        <p:spPr/>
        <p:txBody>
          <a:bodyPr/>
          <a:lstStyle/>
          <a:p>
            <a:fld id="{8054D274-EE06-43B4-B03F-2C1454F67C17}" type="slidenum">
              <a:rPr lang="en-US"/>
              <a:pPr/>
              <a:t>32</a:t>
            </a:fld>
            <a:r>
              <a:rPr lang="en-US"/>
              <a:t> of 1</a:t>
            </a:r>
          </a:p>
        </p:txBody>
      </p:sp>
      <p:sp>
        <p:nvSpPr>
          <p:cNvPr id="506882" name="Rectangle 2"/>
          <p:cNvSpPr>
            <a:spLocks noChangeArrowheads="1"/>
          </p:cNvSpPr>
          <p:nvPr/>
        </p:nvSpPr>
        <p:spPr bwMode="blackWhite">
          <a:xfrm>
            <a:off x="969963" y="2132013"/>
            <a:ext cx="7486650" cy="1754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3087688" algn="l"/>
              </a:tabLst>
            </a:pPr>
            <a:endParaRPr lang="en-US" b="1">
              <a:solidFill>
                <a:srgbClr val="000000"/>
              </a:solidFill>
              <a:latin typeface="Courier New" pitchFamily="49" charset="0"/>
            </a:endParaRPr>
          </a:p>
          <a:p>
            <a:pPr eaLnBrk="0" hangingPunct="0">
              <a:tabLst>
                <a:tab pos="1200150" algn="l"/>
                <a:tab pos="3087688" algn="l"/>
              </a:tabLst>
            </a:pPr>
            <a:endParaRPr lang="en-US" b="1">
              <a:solidFill>
                <a:srgbClr val="000000"/>
              </a:solidFill>
              <a:latin typeface="Courier New" pitchFamily="49" charset="0"/>
            </a:endParaRPr>
          </a:p>
        </p:txBody>
      </p:sp>
      <p:sp>
        <p:nvSpPr>
          <p:cNvPr id="506883" name="Rectangle 3"/>
          <p:cNvSpPr>
            <a:spLocks noChangeArrowheads="1"/>
          </p:cNvSpPr>
          <p:nvPr/>
        </p:nvSpPr>
        <p:spPr bwMode="blackWhite">
          <a:xfrm>
            <a:off x="969963" y="2119313"/>
            <a:ext cx="7315200" cy="1779587"/>
          </a:xfrm>
          <a:prstGeom prst="rect">
            <a:avLst/>
          </a:prstGeom>
          <a:noFill/>
          <a:ln w="9525">
            <a:noFill/>
            <a:miter lim="800000"/>
            <a:headEnd/>
            <a:tailEnd/>
          </a:ln>
          <a:effectLst/>
        </p:spPr>
        <p:txBody>
          <a:bodyPr wrap="none" lIns="92075" tIns="46038" rIns="92075" bIns="46038" anchor="ctr"/>
          <a:lstStyle/>
          <a:p>
            <a:pPr eaLnBrk="0" hangingPunct="0">
              <a:tabLst>
                <a:tab pos="1200150" algn="l"/>
                <a:tab pos="3087688" algn="l"/>
              </a:tabLst>
            </a:pPr>
            <a:r>
              <a:rPr lang="en-US" b="1">
                <a:solidFill>
                  <a:srgbClr val="000000"/>
                </a:solidFill>
                <a:latin typeface="Courier New" pitchFamily="49" charset="0"/>
              </a:rPr>
              <a:t>SELECT EMPNO, ENAME</a:t>
            </a:r>
          </a:p>
          <a:p>
            <a:pPr eaLnBrk="0" hangingPunct="0">
              <a:tabLst>
                <a:tab pos="1200150" algn="l"/>
                <a:tab pos="3087688" algn="l"/>
              </a:tabLst>
            </a:pPr>
            <a:r>
              <a:rPr lang="en-US" b="1">
                <a:solidFill>
                  <a:srgbClr val="000000"/>
                </a:solidFill>
                <a:latin typeface="Courier New" pitchFamily="49" charset="0"/>
              </a:rPr>
              <a:t>FROM   EMP</a:t>
            </a:r>
          </a:p>
          <a:p>
            <a:pPr eaLnBrk="0" hangingPunct="0">
              <a:tabLst>
                <a:tab pos="1200150" algn="l"/>
                <a:tab pos="3087688" algn="l"/>
              </a:tabLst>
            </a:pPr>
            <a:r>
              <a:rPr lang="en-US" b="1">
                <a:solidFill>
                  <a:srgbClr val="000000"/>
                </a:solidFill>
                <a:latin typeface="Courier New" pitchFamily="49" charset="0"/>
              </a:rPr>
              <a:t>WHERE  SAL =</a:t>
            </a:r>
          </a:p>
          <a:p>
            <a:pPr eaLnBrk="0" hangingPunct="0">
              <a:tabLst>
                <a:tab pos="1200150" algn="l"/>
                <a:tab pos="3087688" algn="l"/>
              </a:tabLst>
            </a:pPr>
            <a:r>
              <a:rPr lang="en-US" b="1">
                <a:solidFill>
                  <a:srgbClr val="000000"/>
                </a:solidFill>
                <a:latin typeface="Courier New" pitchFamily="49" charset="0"/>
              </a:rPr>
              <a:t>                (SELECT   MIN(SAL)</a:t>
            </a:r>
          </a:p>
          <a:p>
            <a:pPr eaLnBrk="0" hangingPunct="0">
              <a:tabLst>
                <a:tab pos="1200150" algn="l"/>
                <a:tab pos="3087688" algn="l"/>
              </a:tabLst>
            </a:pPr>
            <a:r>
              <a:rPr lang="en-US" b="1">
                <a:solidFill>
                  <a:srgbClr val="000000"/>
                </a:solidFill>
                <a:latin typeface="Courier New" pitchFamily="49" charset="0"/>
              </a:rPr>
              <a:t>                 FROM     EMP</a:t>
            </a:r>
          </a:p>
          <a:p>
            <a:pPr eaLnBrk="0" hangingPunct="0">
              <a:tabLst>
                <a:tab pos="1200150" algn="l"/>
                <a:tab pos="3087688" algn="l"/>
              </a:tabLst>
            </a:pPr>
            <a:r>
              <a:rPr lang="en-US" b="1">
                <a:solidFill>
                  <a:srgbClr val="000000"/>
                </a:solidFill>
                <a:latin typeface="Courier New" pitchFamily="49" charset="0"/>
              </a:rPr>
              <a:t>                 GROUP BY DEPTNO);</a:t>
            </a:r>
          </a:p>
        </p:txBody>
      </p:sp>
      <p:sp>
        <p:nvSpPr>
          <p:cNvPr id="506884" name="Rectangle 4"/>
          <p:cNvSpPr>
            <a:spLocks noGrp="1" noChangeArrowheads="1"/>
          </p:cNvSpPr>
          <p:nvPr>
            <p:ph type="title"/>
          </p:nvPr>
        </p:nvSpPr>
        <p:spPr>
          <a:noFill/>
          <a:ln/>
        </p:spPr>
        <p:txBody>
          <a:bodyPr wrap="square" lIns="92075" tIns="46038" rIns="92075" bIns="46038" anchor="t"/>
          <a:lstStyle/>
          <a:p>
            <a:r>
              <a:rPr lang="en-US"/>
              <a:t>What is Wrong </a:t>
            </a:r>
            <a:br>
              <a:rPr lang="en-US"/>
            </a:br>
            <a:r>
              <a:rPr lang="en-US"/>
              <a:t>with this Statement?</a:t>
            </a:r>
          </a:p>
        </p:txBody>
      </p:sp>
      <p:sp>
        <p:nvSpPr>
          <p:cNvPr id="506885" name="Rectangle 5"/>
          <p:cNvSpPr>
            <a:spLocks noChangeArrowheads="1"/>
          </p:cNvSpPr>
          <p:nvPr/>
        </p:nvSpPr>
        <p:spPr bwMode="blackWhite">
          <a:xfrm>
            <a:off x="982663" y="4092575"/>
            <a:ext cx="7473950" cy="132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Lst>
            </a:pPr>
            <a:r>
              <a:rPr lang="en-US" b="1">
                <a:solidFill>
                  <a:srgbClr val="000000"/>
                </a:solidFill>
                <a:latin typeface="Courier New" pitchFamily="49" charset="0"/>
              </a:rPr>
              <a:t>ERROR at line 4:</a:t>
            </a:r>
          </a:p>
          <a:p>
            <a:pPr eaLnBrk="0" hangingPunct="0">
              <a:tabLst>
                <a:tab pos="1200150" algn="l"/>
              </a:tabLst>
            </a:pPr>
            <a:r>
              <a:rPr lang="en-US" b="1">
                <a:solidFill>
                  <a:srgbClr val="000000"/>
                </a:solidFill>
                <a:latin typeface="Courier New" pitchFamily="49" charset="0"/>
              </a:rPr>
              <a:t>ORA-01427: single-row subquery returns more than</a:t>
            </a:r>
            <a:br>
              <a:rPr lang="en-US" b="1">
                <a:solidFill>
                  <a:srgbClr val="000000"/>
                </a:solidFill>
                <a:latin typeface="Courier New" pitchFamily="49" charset="0"/>
              </a:rPr>
            </a:br>
            <a:r>
              <a:rPr lang="en-US" b="1">
                <a:solidFill>
                  <a:srgbClr val="000000"/>
                </a:solidFill>
                <a:latin typeface="Courier New" pitchFamily="49" charset="0"/>
              </a:rPr>
              <a:t>one row</a:t>
            </a:r>
          </a:p>
        </p:txBody>
      </p:sp>
      <p:sp>
        <p:nvSpPr>
          <p:cNvPr id="506886" name="Rectangle 6"/>
          <p:cNvSpPr>
            <a:spLocks noChangeArrowheads="1"/>
          </p:cNvSpPr>
          <p:nvPr/>
        </p:nvSpPr>
        <p:spPr bwMode="ltGray">
          <a:xfrm>
            <a:off x="3213100" y="2970213"/>
            <a:ext cx="3457575" cy="884237"/>
          </a:xfrm>
          <a:prstGeom prst="rect">
            <a:avLst/>
          </a:prstGeom>
          <a:noFill/>
          <a:ln w="19050">
            <a:solidFill>
              <a:schemeClr val="hlink"/>
            </a:solidFill>
            <a:miter lim="800000"/>
            <a:headEnd/>
            <a:tailEnd/>
          </a:ln>
          <a:effectLst/>
        </p:spPr>
        <p:txBody>
          <a:bodyPr wrap="none" anchor="ctr"/>
          <a:lstStyle/>
          <a:p>
            <a:endParaRPr lang="en-US"/>
          </a:p>
        </p:txBody>
      </p:sp>
      <p:sp>
        <p:nvSpPr>
          <p:cNvPr id="506887" name="Rectangle 7"/>
          <p:cNvSpPr>
            <a:spLocks noChangeArrowheads="1"/>
          </p:cNvSpPr>
          <p:nvPr/>
        </p:nvSpPr>
        <p:spPr bwMode="ltGray">
          <a:xfrm>
            <a:off x="1920875" y="2744788"/>
            <a:ext cx="987425" cy="266700"/>
          </a:xfrm>
          <a:prstGeom prst="rect">
            <a:avLst/>
          </a:prstGeom>
          <a:noFill/>
          <a:ln w="19050">
            <a:solidFill>
              <a:schemeClr val="hlink"/>
            </a:solidFill>
            <a:miter lim="800000"/>
            <a:headEnd/>
            <a:tailEnd/>
          </a:ln>
          <a:effectLst/>
        </p:spPr>
        <p:txBody>
          <a:bodyPr wrap="none" anchor="ctr"/>
          <a:lstStyle/>
          <a:p>
            <a:endParaRPr lang="en-US"/>
          </a:p>
        </p:txBody>
      </p:sp>
      <p:sp>
        <p:nvSpPr>
          <p:cNvPr id="506888" name="Rectangle 8"/>
          <p:cNvSpPr>
            <a:spLocks noChangeArrowheads="1"/>
          </p:cNvSpPr>
          <p:nvPr/>
        </p:nvSpPr>
        <p:spPr bwMode="ltGray">
          <a:xfrm>
            <a:off x="3341688" y="3536950"/>
            <a:ext cx="3125787" cy="266700"/>
          </a:xfrm>
          <a:prstGeom prst="rect">
            <a:avLst/>
          </a:prstGeom>
          <a:noFill/>
          <a:ln w="19050">
            <a:solidFill>
              <a:schemeClr val="hlink"/>
            </a:solidFill>
            <a:miter lim="800000"/>
            <a:headEnd/>
            <a:tailEnd/>
          </a:ln>
          <a:effectLst/>
        </p:spPr>
        <p:txBody>
          <a:bodyPr wrap="none" anchor="ctr"/>
          <a:lstStyle/>
          <a:p>
            <a:endParaRPr lang="en-US"/>
          </a:p>
        </p:txBody>
      </p:sp>
      <p:sp>
        <p:nvSpPr>
          <p:cNvPr id="506889" name="Rectangle 9"/>
          <p:cNvSpPr>
            <a:spLocks noChangeArrowheads="1"/>
          </p:cNvSpPr>
          <p:nvPr/>
        </p:nvSpPr>
        <p:spPr bwMode="auto">
          <a:xfrm rot="21608097">
            <a:off x="1111250" y="5489575"/>
            <a:ext cx="7253288" cy="457200"/>
          </a:xfrm>
          <a:prstGeom prst="rect">
            <a:avLst/>
          </a:prstGeom>
          <a:noFill/>
          <a:ln w="9525">
            <a:noFill/>
            <a:miter lim="800000"/>
            <a:headEnd/>
            <a:tailEnd/>
          </a:ln>
          <a:effectLst/>
        </p:spPr>
        <p:txBody>
          <a:bodyPr lIns="92075" tIns="46038" rIns="92075" bIns="46038">
            <a:spAutoFit/>
          </a:bodyPr>
          <a:lstStyle/>
          <a:p>
            <a:pPr eaLnBrk="0" hangingPunct="0"/>
            <a:r>
              <a:rPr lang="en-US" sz="2400" b="1">
                <a:solidFill>
                  <a:srgbClr val="FF3300"/>
                </a:solidFill>
              </a:rPr>
              <a:t>Single-row operator with multiple-row subquery</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D2AB028D-7F47-48AE-AA72-3907FCFFD4F4}" type="slidenum">
              <a:rPr lang="en-US"/>
              <a:pPr/>
              <a:t>33</a:t>
            </a:fld>
            <a:r>
              <a:rPr lang="en-US"/>
              <a:t> of 1</a:t>
            </a:r>
          </a:p>
        </p:txBody>
      </p:sp>
      <p:sp>
        <p:nvSpPr>
          <p:cNvPr id="508930" name="Rectangle 2"/>
          <p:cNvSpPr>
            <a:spLocks noChangeArrowheads="1"/>
          </p:cNvSpPr>
          <p:nvPr/>
        </p:nvSpPr>
        <p:spPr bwMode="blackWhite">
          <a:xfrm>
            <a:off x="982663" y="2132013"/>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endParaRPr lang="en-US" b="1">
              <a:solidFill>
                <a:srgbClr val="000000"/>
              </a:solidFill>
              <a:latin typeface="Courier New" pitchFamily="49" charset="0"/>
            </a:endParaRPr>
          </a:p>
        </p:txBody>
      </p:sp>
      <p:sp>
        <p:nvSpPr>
          <p:cNvPr id="508931" name="Rectangle 3"/>
          <p:cNvSpPr>
            <a:spLocks noGrp="1" noChangeArrowheads="1"/>
          </p:cNvSpPr>
          <p:nvPr>
            <p:ph type="title"/>
          </p:nvPr>
        </p:nvSpPr>
        <p:spPr>
          <a:noFill/>
          <a:ln/>
        </p:spPr>
        <p:txBody>
          <a:bodyPr wrap="square" lIns="92075" tIns="46038" rIns="92075" bIns="46038" anchor="t"/>
          <a:lstStyle/>
          <a:p>
            <a:r>
              <a:rPr lang="en-US"/>
              <a:t>Will this Statement Return Rows?</a:t>
            </a:r>
          </a:p>
        </p:txBody>
      </p:sp>
      <p:sp>
        <p:nvSpPr>
          <p:cNvPr id="508932" name="Rectangle 4"/>
          <p:cNvSpPr>
            <a:spLocks noChangeArrowheads="1"/>
          </p:cNvSpPr>
          <p:nvPr/>
        </p:nvSpPr>
        <p:spPr bwMode="blackWhite">
          <a:xfrm>
            <a:off x="982663" y="4338638"/>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3087688" algn="l"/>
              </a:tabLst>
            </a:pPr>
            <a:r>
              <a:rPr lang="en-US" b="1">
                <a:solidFill>
                  <a:srgbClr val="000000"/>
                </a:solidFill>
                <a:latin typeface="Courier New" pitchFamily="49" charset="0"/>
              </a:rPr>
              <a:t>no rows selected</a:t>
            </a:r>
          </a:p>
        </p:txBody>
      </p:sp>
      <p:sp>
        <p:nvSpPr>
          <p:cNvPr id="508933" name="Rectangle 5"/>
          <p:cNvSpPr>
            <a:spLocks noChangeArrowheads="1"/>
          </p:cNvSpPr>
          <p:nvPr/>
        </p:nvSpPr>
        <p:spPr bwMode="blackWhite">
          <a:xfrm>
            <a:off x="969963" y="2119313"/>
            <a:ext cx="6246812" cy="1819275"/>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571750" algn="l"/>
              </a:tabLst>
            </a:pPr>
            <a:r>
              <a:rPr lang="en-US" b="1">
                <a:solidFill>
                  <a:srgbClr val="000000"/>
                </a:solidFill>
                <a:latin typeface="Courier New" pitchFamily="49" charset="0"/>
              </a:rPr>
              <a:t>SELECT ENAME, JOB</a:t>
            </a:r>
          </a:p>
          <a:p>
            <a:pPr eaLnBrk="0" hangingPunct="0">
              <a:tabLst>
                <a:tab pos="1200150" algn="l"/>
                <a:tab pos="2571750" algn="l"/>
              </a:tabLst>
            </a:pPr>
            <a:r>
              <a:rPr lang="en-US" b="1">
                <a:solidFill>
                  <a:srgbClr val="000000"/>
                </a:solidFill>
                <a:latin typeface="Courier New" pitchFamily="49" charset="0"/>
              </a:rPr>
              <a:t>FROM   EMP</a:t>
            </a:r>
          </a:p>
          <a:p>
            <a:pPr eaLnBrk="0" hangingPunct="0">
              <a:tabLst>
                <a:tab pos="1200150" algn="l"/>
                <a:tab pos="2571750" algn="l"/>
              </a:tabLst>
            </a:pPr>
            <a:r>
              <a:rPr lang="en-US" b="1">
                <a:solidFill>
                  <a:srgbClr val="000000"/>
                </a:solidFill>
                <a:latin typeface="Courier New" pitchFamily="49" charset="0"/>
              </a:rPr>
              <a:t>WHERE  JOB =</a:t>
            </a:r>
          </a:p>
          <a:p>
            <a:pPr eaLnBrk="0" hangingPunct="0">
              <a:tabLst>
                <a:tab pos="1200150" algn="l"/>
                <a:tab pos="2571750" algn="l"/>
              </a:tabLst>
            </a:pPr>
            <a:r>
              <a:rPr lang="en-US" b="1">
                <a:solidFill>
                  <a:srgbClr val="000000"/>
                </a:solidFill>
                <a:latin typeface="Courier New" pitchFamily="49" charset="0"/>
              </a:rPr>
              <a:t>                (SELECT JOB</a:t>
            </a:r>
          </a:p>
          <a:p>
            <a:pPr eaLnBrk="0" hangingPunct="0">
              <a:tabLst>
                <a:tab pos="1200150" algn="l"/>
                <a:tab pos="2571750" algn="l"/>
              </a:tabLst>
            </a:pPr>
            <a:r>
              <a:rPr lang="en-US" b="1">
                <a:solidFill>
                  <a:srgbClr val="000000"/>
                </a:solidFill>
                <a:latin typeface="Courier New" pitchFamily="49" charset="0"/>
              </a:rPr>
              <a:t>                 FROM   EMP</a:t>
            </a:r>
          </a:p>
          <a:p>
            <a:pPr eaLnBrk="0" hangingPunct="0">
              <a:tabLst>
                <a:tab pos="1200150" algn="l"/>
                <a:tab pos="2571750" algn="l"/>
              </a:tabLst>
            </a:pPr>
            <a:r>
              <a:rPr lang="en-US" b="1">
                <a:solidFill>
                  <a:srgbClr val="000000"/>
                </a:solidFill>
                <a:latin typeface="Courier New" pitchFamily="49" charset="0"/>
              </a:rPr>
              <a:t>                 WHERE  ENAME = ‘BOND');</a:t>
            </a:r>
          </a:p>
        </p:txBody>
      </p:sp>
      <p:sp>
        <p:nvSpPr>
          <p:cNvPr id="508934" name="Rectangle 6"/>
          <p:cNvSpPr>
            <a:spLocks noChangeArrowheads="1"/>
          </p:cNvSpPr>
          <p:nvPr/>
        </p:nvSpPr>
        <p:spPr bwMode="auto">
          <a:xfrm rot="21574986">
            <a:off x="2365375" y="4911725"/>
            <a:ext cx="4214813"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rgbClr val="FF3300"/>
                </a:solidFill>
              </a:rPr>
              <a:t>Subquery returns no values</a:t>
            </a:r>
          </a:p>
        </p:txBody>
      </p:sp>
      <p:sp>
        <p:nvSpPr>
          <p:cNvPr id="508935" name="Rectangle 7"/>
          <p:cNvSpPr>
            <a:spLocks noChangeArrowheads="1"/>
          </p:cNvSpPr>
          <p:nvPr/>
        </p:nvSpPr>
        <p:spPr bwMode="ltGray">
          <a:xfrm>
            <a:off x="3200400" y="3017838"/>
            <a:ext cx="3730625" cy="836612"/>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ORACLE</a:t>
            </a:r>
          </a:p>
        </p:txBody>
      </p:sp>
      <p:sp>
        <p:nvSpPr>
          <p:cNvPr id="9" name="Slide Number Placeholder 4"/>
          <p:cNvSpPr>
            <a:spLocks noGrp="1"/>
          </p:cNvSpPr>
          <p:nvPr>
            <p:ph type="sldNum" sz="quarter" idx="11"/>
          </p:nvPr>
        </p:nvSpPr>
        <p:spPr/>
        <p:txBody>
          <a:bodyPr/>
          <a:lstStyle/>
          <a:p>
            <a:fld id="{0A976F32-8A25-4E54-98DB-079CC68D561F}" type="slidenum">
              <a:rPr lang="en-US"/>
              <a:pPr/>
              <a:t>34</a:t>
            </a:fld>
            <a:r>
              <a:rPr lang="en-US"/>
              <a:t> of 1</a:t>
            </a:r>
          </a:p>
        </p:txBody>
      </p:sp>
      <p:sp>
        <p:nvSpPr>
          <p:cNvPr id="510978" name="Rectangle 2"/>
          <p:cNvSpPr>
            <a:spLocks noGrp="1" noChangeArrowheads="1"/>
          </p:cNvSpPr>
          <p:nvPr>
            <p:ph type="title"/>
          </p:nvPr>
        </p:nvSpPr>
        <p:spPr>
          <a:noFill/>
          <a:ln/>
        </p:spPr>
        <p:txBody>
          <a:bodyPr wrap="square" lIns="92075" tIns="46038" rIns="92075" bIns="46038" anchor="t"/>
          <a:lstStyle/>
          <a:p>
            <a:r>
              <a:rPr lang="en-US"/>
              <a:t>Multiple-Row Subqueries</a:t>
            </a:r>
          </a:p>
        </p:txBody>
      </p:sp>
      <p:sp>
        <p:nvSpPr>
          <p:cNvPr id="510979" name="Rectangle 3"/>
          <p:cNvSpPr>
            <a:spLocks noGrp="1" noChangeArrowheads="1"/>
          </p:cNvSpPr>
          <p:nvPr>
            <p:ph type="body" idx="1"/>
          </p:nvPr>
        </p:nvSpPr>
        <p:spPr>
          <a:xfrm>
            <a:off x="2573338" y="1981200"/>
            <a:ext cx="5453062" cy="738188"/>
          </a:xfrm>
          <a:noFill/>
          <a:ln/>
        </p:spPr>
        <p:txBody>
          <a:bodyPr lIns="92075" tIns="46038" rIns="92075" bIns="46038">
            <a:spAutoFit/>
          </a:bodyPr>
          <a:lstStyle/>
          <a:p>
            <a:r>
              <a:rPr lang="en-US"/>
              <a:t>Return more than one row</a:t>
            </a:r>
          </a:p>
          <a:p>
            <a:r>
              <a:rPr lang="en-US"/>
              <a:t>Use multiple-row comparison operators</a:t>
            </a:r>
          </a:p>
        </p:txBody>
      </p:sp>
      <p:sp>
        <p:nvSpPr>
          <p:cNvPr id="510980" name="Rectangle 4"/>
          <p:cNvSpPr>
            <a:spLocks noChangeArrowheads="1"/>
          </p:cNvSpPr>
          <p:nvPr/>
        </p:nvSpPr>
        <p:spPr bwMode="blackWhite">
          <a:xfrm>
            <a:off x="1331913" y="2820988"/>
            <a:ext cx="1939925" cy="912812"/>
          </a:xfrm>
          <a:prstGeom prst="rect">
            <a:avLst/>
          </a:prstGeom>
          <a:solidFill>
            <a:srgbClr val="FFCC99"/>
          </a:solidFill>
          <a:ln w="25400">
            <a:solidFill>
              <a:srgbClr val="000000"/>
            </a:solidFill>
            <a:miter lim="800000"/>
            <a:headEnd/>
            <a:tailEnd/>
          </a:ln>
          <a:effectLst/>
        </p:spPr>
        <p:txBody>
          <a:bodyPr lIns="92075" tIns="46038" rIns="92075" bIns="46038"/>
          <a:lstStyle/>
          <a:p>
            <a:pPr eaLnBrk="0" hangingPunct="0">
              <a:lnSpc>
                <a:spcPct val="120000"/>
              </a:lnSpc>
              <a:spcBef>
                <a:spcPct val="60000"/>
              </a:spcBef>
            </a:pPr>
            <a:r>
              <a:rPr lang="en-US" b="1">
                <a:solidFill>
                  <a:srgbClr val="000000"/>
                </a:solidFill>
              </a:rPr>
              <a:t>Operator</a:t>
            </a:r>
          </a:p>
          <a:p>
            <a:pPr eaLnBrk="0" hangingPunct="0">
              <a:lnSpc>
                <a:spcPct val="120000"/>
              </a:lnSpc>
              <a:spcBef>
                <a:spcPct val="60000"/>
              </a:spcBef>
            </a:pPr>
            <a:r>
              <a:rPr lang="en-US" b="1">
                <a:solidFill>
                  <a:srgbClr val="000000"/>
                </a:solidFill>
              </a:rPr>
              <a:t>      </a:t>
            </a:r>
            <a:r>
              <a:rPr lang="en-US" b="1">
                <a:solidFill>
                  <a:srgbClr val="000000"/>
                </a:solidFill>
                <a:latin typeface="Courier New" pitchFamily="49" charset="0"/>
              </a:rPr>
              <a:t>IN</a:t>
            </a:r>
          </a:p>
          <a:p>
            <a:pPr eaLnBrk="0" hangingPunct="0">
              <a:lnSpc>
                <a:spcPct val="120000"/>
              </a:lnSpc>
              <a:spcBef>
                <a:spcPct val="60000"/>
              </a:spcBef>
            </a:pPr>
            <a:r>
              <a:rPr lang="en-US" b="1">
                <a:solidFill>
                  <a:srgbClr val="000000"/>
                </a:solidFill>
                <a:latin typeface="Courier New" pitchFamily="49" charset="0"/>
              </a:rPr>
              <a:t>   </a:t>
            </a:r>
          </a:p>
        </p:txBody>
      </p:sp>
      <p:sp>
        <p:nvSpPr>
          <p:cNvPr id="510981" name="Rectangle 5"/>
          <p:cNvSpPr>
            <a:spLocks noChangeArrowheads="1"/>
          </p:cNvSpPr>
          <p:nvPr/>
        </p:nvSpPr>
        <p:spPr bwMode="blackWhite">
          <a:xfrm>
            <a:off x="3248025" y="2820988"/>
            <a:ext cx="4741863" cy="912812"/>
          </a:xfrm>
          <a:prstGeom prst="rect">
            <a:avLst/>
          </a:prstGeom>
          <a:solidFill>
            <a:srgbClr val="FFCC99"/>
          </a:solidFill>
          <a:ln w="25400">
            <a:solidFill>
              <a:srgbClr val="000000"/>
            </a:solidFill>
            <a:miter lim="800000"/>
            <a:headEnd/>
            <a:tailEnd/>
          </a:ln>
          <a:effectLst/>
        </p:spPr>
        <p:txBody>
          <a:bodyPr lIns="92075" tIns="46038" rIns="92075" bIns="46038"/>
          <a:lstStyle/>
          <a:p>
            <a:pPr eaLnBrk="0" hangingPunct="0">
              <a:lnSpc>
                <a:spcPct val="120000"/>
              </a:lnSpc>
              <a:spcBef>
                <a:spcPct val="60000"/>
              </a:spcBef>
            </a:pPr>
            <a:r>
              <a:rPr lang="en-US" b="1">
                <a:solidFill>
                  <a:srgbClr val="000000"/>
                </a:solidFill>
              </a:rPr>
              <a:t>Meaning</a:t>
            </a:r>
          </a:p>
          <a:p>
            <a:pPr eaLnBrk="0" hangingPunct="0">
              <a:lnSpc>
                <a:spcPct val="120000"/>
              </a:lnSpc>
              <a:spcBef>
                <a:spcPct val="60000"/>
              </a:spcBef>
            </a:pPr>
            <a:r>
              <a:rPr lang="en-US" b="1">
                <a:solidFill>
                  <a:srgbClr val="000000"/>
                </a:solidFill>
              </a:rPr>
              <a:t>Equal to any member in the list</a:t>
            </a:r>
          </a:p>
        </p:txBody>
      </p:sp>
      <p:sp>
        <p:nvSpPr>
          <p:cNvPr id="510982" name="Line 6"/>
          <p:cNvSpPr>
            <a:spLocks noChangeShapeType="1"/>
          </p:cNvSpPr>
          <p:nvPr/>
        </p:nvSpPr>
        <p:spPr bwMode="auto">
          <a:xfrm flipV="1">
            <a:off x="1336675" y="3228975"/>
            <a:ext cx="6648450" cy="1588"/>
          </a:xfrm>
          <a:prstGeom prst="line">
            <a:avLst/>
          </a:prstGeom>
          <a:noFill/>
          <a:ln w="50800">
            <a:solidFill>
              <a:srgbClr val="000000"/>
            </a:solidFill>
            <a:round/>
            <a:headEnd type="none" w="sm" len="sm"/>
            <a:tailEnd type="none" w="sm" len="sm"/>
          </a:ln>
          <a:effectLst/>
        </p:spPr>
        <p:txBody>
          <a:bodyPr/>
          <a:lstStyle/>
          <a:p>
            <a:endParaRPr lang="en-US"/>
          </a:p>
        </p:txBody>
      </p:sp>
      <p:sp>
        <p:nvSpPr>
          <p:cNvPr id="510983" name="Line 7"/>
          <p:cNvSpPr>
            <a:spLocks noChangeShapeType="1"/>
          </p:cNvSpPr>
          <p:nvPr/>
        </p:nvSpPr>
        <p:spPr bwMode="auto">
          <a:xfrm>
            <a:off x="1336675" y="3730625"/>
            <a:ext cx="6642100"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t>ORACLE</a:t>
            </a:r>
          </a:p>
        </p:txBody>
      </p:sp>
      <p:sp>
        <p:nvSpPr>
          <p:cNvPr id="6" name="Slide Number Placeholder 3"/>
          <p:cNvSpPr>
            <a:spLocks noGrp="1"/>
          </p:cNvSpPr>
          <p:nvPr>
            <p:ph type="sldNum" sz="quarter" idx="11"/>
          </p:nvPr>
        </p:nvSpPr>
        <p:spPr/>
        <p:txBody>
          <a:bodyPr/>
          <a:lstStyle/>
          <a:p>
            <a:fld id="{02A40FE1-4360-4319-B44D-3207C16FD0A3}" type="slidenum">
              <a:rPr lang="en-US"/>
              <a:pPr/>
              <a:t>35</a:t>
            </a:fld>
            <a:r>
              <a:rPr lang="en-US"/>
              <a:t> of 1</a:t>
            </a:r>
          </a:p>
        </p:txBody>
      </p:sp>
      <p:sp>
        <p:nvSpPr>
          <p:cNvPr id="517122" name="Rectangle 2"/>
          <p:cNvSpPr>
            <a:spLocks noGrp="1" noChangeArrowheads="1"/>
          </p:cNvSpPr>
          <p:nvPr>
            <p:ph type="title"/>
          </p:nvPr>
        </p:nvSpPr>
        <p:spPr>
          <a:noFill/>
          <a:ln/>
        </p:spPr>
        <p:txBody>
          <a:bodyPr wrap="square" lIns="92075" tIns="46038" rIns="92075" bIns="46038" anchor="t"/>
          <a:lstStyle/>
          <a:p>
            <a:r>
              <a:rPr lang="en-US"/>
              <a:t>Null Values in a Subquery</a:t>
            </a:r>
          </a:p>
        </p:txBody>
      </p:sp>
      <p:pic>
        <p:nvPicPr>
          <p:cNvPr id="517123" name="Picture 3"/>
          <p:cNvPicPr>
            <a:picLocks noChangeArrowheads="1"/>
          </p:cNvPicPr>
          <p:nvPr/>
        </p:nvPicPr>
        <p:blipFill>
          <a:blip r:embed="rId3"/>
          <a:srcRect/>
          <a:stretch>
            <a:fillRect/>
          </a:stretch>
        </p:blipFill>
        <p:spPr bwMode="auto">
          <a:xfrm>
            <a:off x="935038" y="2119313"/>
            <a:ext cx="7827962" cy="4052887"/>
          </a:xfrm>
          <a:prstGeom prst="rect">
            <a:avLst/>
          </a:prstGeom>
          <a:noFill/>
          <a:ln w="9525">
            <a:noFill/>
            <a:miter lim="800000"/>
            <a:headEnd/>
            <a:tailEnd/>
          </a:ln>
          <a:effectLst/>
        </p:spPr>
      </p:pic>
      <p:sp>
        <p:nvSpPr>
          <p:cNvPr id="517124" name="Rectangle 4"/>
          <p:cNvSpPr>
            <a:spLocks noChangeArrowheads="1"/>
          </p:cNvSpPr>
          <p:nvPr/>
        </p:nvSpPr>
        <p:spPr bwMode="blackWhite">
          <a:xfrm>
            <a:off x="981075" y="2254250"/>
            <a:ext cx="7324725" cy="3079750"/>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SELECT e.ENAME</a:t>
            </a:r>
          </a:p>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FROM   EMP e</a:t>
            </a:r>
          </a:p>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WHERE  e.EMPNO NOT IN          </a:t>
            </a:r>
          </a:p>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                   (SELECT m.MGR</a:t>
            </a:r>
          </a:p>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                              FROM EMP M);</a:t>
            </a:r>
          </a:p>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r>
              <a:rPr lang="en-US" b="1">
                <a:solidFill>
                  <a:schemeClr val="hlink"/>
                </a:solidFill>
                <a:effectLst>
                  <a:outerShdw blurRad="38100" dist="38100" dir="2700000" algn="tl">
                    <a:srgbClr val="C0C0C0"/>
                  </a:outerShdw>
                </a:effectLst>
                <a:latin typeface="Courier New" pitchFamily="49" charset="0"/>
              </a:rPr>
              <a:t>no rows selected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18E43B80-0C4D-4316-A3EB-1FA638402C7D}" type="slidenum">
              <a:rPr lang="en-US"/>
              <a:pPr/>
              <a:t>36</a:t>
            </a:fld>
            <a:r>
              <a:rPr lang="en-US"/>
              <a:t> of 1</a:t>
            </a:r>
          </a:p>
        </p:txBody>
      </p:sp>
      <p:sp>
        <p:nvSpPr>
          <p:cNvPr id="519170" name="Rectangle 2"/>
          <p:cNvSpPr>
            <a:spLocks noChangeArrowheads="1"/>
          </p:cNvSpPr>
          <p:nvPr/>
        </p:nvSpPr>
        <p:spPr bwMode="blackWhite">
          <a:xfrm>
            <a:off x="914400" y="4343400"/>
            <a:ext cx="7480300" cy="19224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1200150" algn="l"/>
                <a:tab pos="2571750" algn="l"/>
              </a:tabLst>
            </a:pPr>
            <a:endParaRPr lang="en-US" b="1">
              <a:solidFill>
                <a:srgbClr val="000000"/>
              </a:solidFill>
              <a:latin typeface="Courier New" pitchFamily="49" charset="0"/>
            </a:endParaRPr>
          </a:p>
          <a:p>
            <a:pPr eaLnBrk="0" hangingPunct="0">
              <a:tabLst>
                <a:tab pos="1200150" algn="l"/>
                <a:tab pos="2571750" algn="l"/>
              </a:tabLst>
            </a:pPr>
            <a:endParaRPr lang="en-US" b="1">
              <a:solidFill>
                <a:srgbClr val="000000"/>
              </a:solidFill>
              <a:latin typeface="Courier New" pitchFamily="49" charset="0"/>
            </a:endParaRPr>
          </a:p>
        </p:txBody>
      </p:sp>
      <p:sp>
        <p:nvSpPr>
          <p:cNvPr id="519171" name="Rectangle 3"/>
          <p:cNvSpPr>
            <a:spLocks noGrp="1" noChangeArrowheads="1"/>
          </p:cNvSpPr>
          <p:nvPr>
            <p:ph type="title"/>
          </p:nvPr>
        </p:nvSpPr>
        <p:spPr>
          <a:noFill/>
          <a:ln/>
        </p:spPr>
        <p:txBody>
          <a:bodyPr wrap="square" lIns="92075" tIns="46038" rIns="92075" bIns="46038" anchor="t"/>
          <a:lstStyle/>
          <a:p>
            <a:r>
              <a:rPr lang="en-US"/>
              <a:t>Summary</a:t>
            </a:r>
          </a:p>
        </p:txBody>
      </p:sp>
      <p:sp>
        <p:nvSpPr>
          <p:cNvPr id="519172" name="Rectangle 4"/>
          <p:cNvSpPr>
            <a:spLocks noGrp="1" noChangeArrowheads="1"/>
          </p:cNvSpPr>
          <p:nvPr>
            <p:ph type="body" idx="1"/>
          </p:nvPr>
        </p:nvSpPr>
        <p:spPr>
          <a:xfrm>
            <a:off x="1981200" y="1981200"/>
            <a:ext cx="6400800" cy="2794000"/>
          </a:xfrm>
          <a:noFill/>
          <a:ln/>
        </p:spPr>
        <p:txBody>
          <a:bodyPr lIns="92075" tIns="46038" rIns="92075" bIns="46038">
            <a:spAutoFit/>
          </a:bodyPr>
          <a:lstStyle/>
          <a:p>
            <a:pPr>
              <a:spcBef>
                <a:spcPct val="0"/>
              </a:spcBef>
              <a:buFont typeface="Wingdings" pitchFamily="2" charset="2"/>
              <a:buNone/>
            </a:pPr>
            <a:r>
              <a:rPr lang="en-US"/>
              <a:t>In this lesson, you should have learned how to:</a:t>
            </a:r>
          </a:p>
          <a:p>
            <a:pPr>
              <a:spcBef>
                <a:spcPct val="0"/>
              </a:spcBef>
            </a:pPr>
            <a:r>
              <a:rPr lang="en-US"/>
              <a:t>Identify when a subquery can help solve a question</a:t>
            </a:r>
          </a:p>
          <a:p>
            <a:pPr>
              <a:spcBef>
                <a:spcPct val="0"/>
              </a:spcBef>
            </a:pPr>
            <a:r>
              <a:rPr lang="en-US"/>
              <a:t>Write subqueries when a query is based on unknown values</a:t>
            </a:r>
          </a:p>
        </p:txBody>
      </p:sp>
      <p:sp>
        <p:nvSpPr>
          <p:cNvPr id="519173" name="Rectangle 5"/>
          <p:cNvSpPr>
            <a:spLocks noChangeArrowheads="1"/>
          </p:cNvSpPr>
          <p:nvPr/>
        </p:nvSpPr>
        <p:spPr bwMode="blackWhite">
          <a:xfrm>
            <a:off x="1066800" y="4572000"/>
            <a:ext cx="6927850" cy="1490663"/>
          </a:xfrm>
          <a:prstGeom prst="rect">
            <a:avLst/>
          </a:prstGeom>
          <a:noFill/>
          <a:ln w="9525">
            <a:noFill/>
            <a:miter lim="800000"/>
            <a:headEnd/>
            <a:tailEnd/>
          </a:ln>
          <a:effectLst/>
        </p:spPr>
        <p:txBody>
          <a:bodyPr wrap="none" lIns="92075" tIns="46038" rIns="92075" bIns="46038" anchor="ctr"/>
          <a:lstStyle/>
          <a:p>
            <a:pPr eaLnBrk="0" hangingPunct="0">
              <a:tabLst>
                <a:tab pos="1200150" algn="l"/>
                <a:tab pos="2571750" algn="l"/>
              </a:tabLst>
            </a:pPr>
            <a:r>
              <a:rPr lang="en-US" b="1">
                <a:solidFill>
                  <a:srgbClr val="000000"/>
                </a:solidFill>
                <a:latin typeface="Courier New" pitchFamily="49" charset="0"/>
              </a:rPr>
              <a:t>SELECT	</a:t>
            </a:r>
            <a:r>
              <a:rPr lang="en-US" b="1" i="1">
                <a:solidFill>
                  <a:srgbClr val="000000"/>
                </a:solidFill>
                <a:latin typeface="Courier New" pitchFamily="49" charset="0"/>
              </a:rPr>
              <a:t>select_list</a:t>
            </a: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eaLnBrk="0" hangingPunct="0">
              <a:tabLst>
                <a:tab pos="1200150" algn="l"/>
                <a:tab pos="2571750" algn="l"/>
              </a:tabLst>
            </a:pPr>
            <a:r>
              <a:rPr lang="en-US" b="1">
                <a:solidFill>
                  <a:srgbClr val="000000"/>
                </a:solidFill>
                <a:latin typeface="Courier New" pitchFamily="49" charset="0"/>
              </a:rPr>
              <a:t>WHERE	</a:t>
            </a:r>
            <a:r>
              <a:rPr lang="en-US" b="1" i="1">
                <a:solidFill>
                  <a:srgbClr val="000000"/>
                </a:solidFill>
                <a:latin typeface="Courier New" pitchFamily="49" charset="0"/>
              </a:rPr>
              <a:t>expr operator</a:t>
            </a:r>
          </a:p>
          <a:p>
            <a:pPr eaLnBrk="0" hangingPunct="0">
              <a:tabLst>
                <a:tab pos="1200150" algn="l"/>
                <a:tab pos="2571750" algn="l"/>
              </a:tabLst>
            </a:pPr>
            <a:r>
              <a:rPr lang="en-US" b="1">
                <a:solidFill>
                  <a:srgbClr val="000000"/>
                </a:solidFill>
                <a:latin typeface="Courier New" pitchFamily="49" charset="0"/>
              </a:rPr>
              <a:t>	(SELECT </a:t>
            </a:r>
            <a:r>
              <a:rPr lang="en-US" b="1" i="1">
                <a:solidFill>
                  <a:srgbClr val="000000"/>
                </a:solidFill>
                <a:latin typeface="Courier New" pitchFamily="49" charset="0"/>
              </a:rPr>
              <a:t>select_list</a:t>
            </a:r>
          </a:p>
          <a:p>
            <a:pPr eaLnBrk="0" hangingPunct="0">
              <a:tabLst>
                <a:tab pos="1200150" algn="l"/>
                <a:tab pos="2571750"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r>
              <a:rPr lang="en-US" b="1">
                <a:solidFill>
                  <a:srgbClr val="000000"/>
                </a:solidFill>
                <a:latin typeface="Courier New" pitchFamily="49" charset="0"/>
              </a:rPr>
              <a:t>);</a:t>
            </a:r>
          </a:p>
        </p:txBody>
      </p:sp>
      <p:sp>
        <p:nvSpPr>
          <p:cNvPr id="519174" name="Rectangle 6"/>
          <p:cNvSpPr>
            <a:spLocks noChangeArrowheads="1"/>
          </p:cNvSpPr>
          <p:nvPr/>
        </p:nvSpPr>
        <p:spPr bwMode="ltGray">
          <a:xfrm>
            <a:off x="5486400" y="5105400"/>
            <a:ext cx="2805113" cy="563563"/>
          </a:xfrm>
          <a:prstGeom prst="rect">
            <a:avLst/>
          </a:prstGeom>
          <a:noFill/>
          <a:ln w="19050">
            <a:solidFill>
              <a:schemeClr val="hlink"/>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a:t>
            </a:r>
          </a:p>
        </p:txBody>
      </p:sp>
      <p:sp>
        <p:nvSpPr>
          <p:cNvPr id="5" name="Slide Number Placeholder 4"/>
          <p:cNvSpPr>
            <a:spLocks noGrp="1"/>
          </p:cNvSpPr>
          <p:nvPr>
            <p:ph type="sldNum" sz="quarter" idx="11"/>
          </p:nvPr>
        </p:nvSpPr>
        <p:spPr/>
        <p:txBody>
          <a:bodyPr/>
          <a:lstStyle/>
          <a:p>
            <a:fld id="{A16D2BBC-2AAB-482E-9DEC-97A83B4408A5}" type="slidenum">
              <a:rPr lang="en-US"/>
              <a:pPr/>
              <a:t>37</a:t>
            </a:fld>
            <a:r>
              <a:rPr lang="en-US"/>
              <a:t> of 1</a:t>
            </a:r>
          </a:p>
        </p:txBody>
      </p:sp>
      <p:sp>
        <p:nvSpPr>
          <p:cNvPr id="521218" name="Rectangle 2"/>
          <p:cNvSpPr>
            <a:spLocks noGrp="1" noChangeArrowheads="1"/>
          </p:cNvSpPr>
          <p:nvPr>
            <p:ph type="title"/>
          </p:nvPr>
        </p:nvSpPr>
        <p:spPr/>
        <p:txBody>
          <a:bodyPr/>
          <a:lstStyle/>
          <a:p>
            <a:r>
              <a:rPr lang="en-US"/>
              <a:t>Exercise</a:t>
            </a:r>
          </a:p>
        </p:txBody>
      </p:sp>
      <p:sp>
        <p:nvSpPr>
          <p:cNvPr id="521219" name="Rectangle 3"/>
          <p:cNvSpPr>
            <a:spLocks noGrp="1" noChangeArrowheads="1"/>
          </p:cNvSpPr>
          <p:nvPr>
            <p:ph type="body" idx="1"/>
          </p:nvPr>
        </p:nvSpPr>
        <p:spPr>
          <a:xfrm>
            <a:off x="457200" y="1371600"/>
            <a:ext cx="7924800" cy="4343400"/>
          </a:xfrm>
        </p:spPr>
        <p:txBody>
          <a:bodyPr/>
          <a:lstStyle/>
          <a:p>
            <a:pPr algn="just"/>
            <a:r>
              <a:rPr lang="en-US"/>
              <a:t>Display the employees from other departments whose designation match with the designation of an employee working for department 20 and drawing least salary.</a:t>
            </a:r>
          </a:p>
          <a:p>
            <a:pPr>
              <a:buFont typeface="Wingdings" pitchFamily="2" charset="2"/>
              <a:buNone/>
            </a:pPr>
            <a:endParaRPr lang="en-US"/>
          </a:p>
          <a:p>
            <a:r>
              <a:rPr lang="en-US"/>
              <a:t>Query-II from exe-I document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81B0FD31-A9EB-4A06-9E4A-9C70C1A60055}" type="slidenum">
              <a:rPr lang="en-US"/>
              <a:pPr/>
              <a:t>4</a:t>
            </a:fld>
            <a:r>
              <a:rPr lang="en-US"/>
              <a:t> of 1</a:t>
            </a:r>
          </a:p>
        </p:txBody>
      </p:sp>
      <p:sp>
        <p:nvSpPr>
          <p:cNvPr id="463874" name="Rectangle 2"/>
          <p:cNvSpPr>
            <a:spLocks noChangeArrowheads="1"/>
          </p:cNvSpPr>
          <p:nvPr/>
        </p:nvSpPr>
        <p:spPr bwMode="blackWhite">
          <a:xfrm>
            <a:off x="381000" y="2667000"/>
            <a:ext cx="7419975" cy="22082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63875" name="Rectangle 3"/>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GROUP BY</a:t>
            </a:r>
            <a:r>
              <a:rPr lang="en-US"/>
              <a:t> Clause </a:t>
            </a:r>
          </a:p>
        </p:txBody>
      </p:sp>
      <p:sp>
        <p:nvSpPr>
          <p:cNvPr id="463876" name="Rectangle 4"/>
          <p:cNvSpPr>
            <a:spLocks noGrp="1" noChangeArrowheads="1"/>
          </p:cNvSpPr>
          <p:nvPr>
            <p:ph type="body" idx="1"/>
          </p:nvPr>
        </p:nvSpPr>
        <p:spPr>
          <a:xfrm>
            <a:off x="838200" y="1600200"/>
            <a:ext cx="8229600" cy="822325"/>
          </a:xfrm>
          <a:noFill/>
          <a:ln/>
        </p:spPr>
        <p:txBody>
          <a:bodyPr lIns="92075" tIns="46038" rIns="92075" bIns="46038">
            <a:spAutoFit/>
          </a:bodyPr>
          <a:lstStyle/>
          <a:p>
            <a:pPr>
              <a:spcBef>
                <a:spcPct val="0"/>
              </a:spcBef>
              <a:buFont typeface="Wingdings" pitchFamily="2" charset="2"/>
              <a:buNone/>
            </a:pPr>
            <a:r>
              <a:rPr lang="en-US"/>
              <a:t>The </a:t>
            </a:r>
            <a:r>
              <a:rPr lang="en-US">
                <a:latin typeface="Courier New" pitchFamily="49" charset="0"/>
              </a:rPr>
              <a:t>GROUP BY</a:t>
            </a:r>
            <a:r>
              <a:rPr lang="en-US"/>
              <a:t> column does not have to be in the </a:t>
            </a:r>
          </a:p>
          <a:p>
            <a:pPr>
              <a:spcBef>
                <a:spcPct val="0"/>
              </a:spcBef>
              <a:buFont typeface="Wingdings" pitchFamily="2" charset="2"/>
              <a:buNone/>
            </a:pPr>
            <a:r>
              <a:rPr lang="en-US">
                <a:latin typeface="Courier New" pitchFamily="49" charset="0"/>
              </a:rPr>
              <a:t>SELECT</a:t>
            </a:r>
            <a:r>
              <a:rPr lang="en-US"/>
              <a:t> list.</a:t>
            </a:r>
          </a:p>
        </p:txBody>
      </p:sp>
      <p:sp>
        <p:nvSpPr>
          <p:cNvPr id="463877" name="Rectangle 5"/>
          <p:cNvSpPr>
            <a:spLocks noChangeArrowheads="1"/>
          </p:cNvSpPr>
          <p:nvPr/>
        </p:nvSpPr>
        <p:spPr bwMode="blackWhite">
          <a:xfrm>
            <a:off x="936625" y="2655888"/>
            <a:ext cx="6051550" cy="941387"/>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SELECT   AVG(SAL)</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FROM     EMP</a:t>
            </a: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rgbClr val="000000"/>
                </a:solidFill>
                <a:latin typeface="Courier New" pitchFamily="49" charset="0"/>
              </a:rPr>
              <a:t>GROUP BY DEPTNO ;</a:t>
            </a:r>
          </a:p>
        </p:txBody>
      </p:sp>
      <p:sp>
        <p:nvSpPr>
          <p:cNvPr id="463878" name="Rectangle 6"/>
          <p:cNvSpPr>
            <a:spLocks noChangeArrowheads="1"/>
          </p:cNvSpPr>
          <p:nvPr/>
        </p:nvSpPr>
        <p:spPr bwMode="ltGray">
          <a:xfrm>
            <a:off x="914400" y="4038600"/>
            <a:ext cx="2590800" cy="3810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ORACLE</a:t>
            </a:r>
          </a:p>
        </p:txBody>
      </p:sp>
      <p:sp>
        <p:nvSpPr>
          <p:cNvPr id="19" name="Slide Number Placeholder 4"/>
          <p:cNvSpPr>
            <a:spLocks noGrp="1"/>
          </p:cNvSpPr>
          <p:nvPr>
            <p:ph type="sldNum" sz="quarter" idx="11"/>
          </p:nvPr>
        </p:nvSpPr>
        <p:spPr/>
        <p:txBody>
          <a:bodyPr/>
          <a:lstStyle/>
          <a:p>
            <a:fld id="{3E272316-8651-4BB7-8FFA-19B242A73E75}" type="slidenum">
              <a:rPr lang="en-US"/>
              <a:pPr/>
              <a:t>5</a:t>
            </a:fld>
            <a:r>
              <a:rPr lang="en-US"/>
              <a:t> of 1</a:t>
            </a:r>
          </a:p>
        </p:txBody>
      </p:sp>
      <p:sp>
        <p:nvSpPr>
          <p:cNvPr id="465922" name="Rectangle 2"/>
          <p:cNvSpPr>
            <a:spLocks noGrp="1" noChangeArrowheads="1"/>
          </p:cNvSpPr>
          <p:nvPr>
            <p:ph type="title"/>
          </p:nvPr>
        </p:nvSpPr>
        <p:spPr>
          <a:noFill/>
          <a:ln/>
        </p:spPr>
        <p:txBody>
          <a:bodyPr wrap="square" lIns="92075" tIns="46038" rIns="92075" bIns="46038" anchor="t"/>
          <a:lstStyle/>
          <a:p>
            <a:r>
              <a:rPr lang="en-US"/>
              <a:t>Grouping by More Than One Column</a:t>
            </a:r>
          </a:p>
        </p:txBody>
      </p:sp>
      <p:sp>
        <p:nvSpPr>
          <p:cNvPr id="465923" name="Rectangle 3"/>
          <p:cNvSpPr>
            <a:spLocks noChangeArrowheads="1"/>
          </p:cNvSpPr>
          <p:nvPr/>
        </p:nvSpPr>
        <p:spPr bwMode="auto">
          <a:xfrm>
            <a:off x="379413" y="1422400"/>
            <a:ext cx="1419225"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Courier New" pitchFamily="49" charset="0"/>
              </a:rPr>
              <a:t>EMPLOYEES</a:t>
            </a:r>
          </a:p>
        </p:txBody>
      </p:sp>
      <p:sp>
        <p:nvSpPr>
          <p:cNvPr id="465924" name="Freeform 4"/>
          <p:cNvSpPr>
            <a:spLocks/>
          </p:cNvSpPr>
          <p:nvPr/>
        </p:nvSpPr>
        <p:spPr bwMode="auto">
          <a:xfrm>
            <a:off x="3719513" y="1801813"/>
            <a:ext cx="1730375" cy="4368800"/>
          </a:xfrm>
          <a:custGeom>
            <a:avLst/>
            <a:gdLst/>
            <a:ahLst/>
            <a:cxnLst>
              <a:cxn ang="0">
                <a:pos x="0" y="2751"/>
              </a:cxn>
              <a:cxn ang="0">
                <a:pos x="0" y="0"/>
              </a:cxn>
              <a:cxn ang="0">
                <a:pos x="1089" y="405"/>
              </a:cxn>
              <a:cxn ang="0">
                <a:pos x="1089" y="2362"/>
              </a:cxn>
              <a:cxn ang="0">
                <a:pos x="0" y="2751"/>
              </a:cxn>
            </a:cxnLst>
            <a:rect l="0" t="0" r="r" b="b"/>
            <a:pathLst>
              <a:path w="1090" h="2752">
                <a:moveTo>
                  <a:pt x="0" y="2751"/>
                </a:moveTo>
                <a:lnTo>
                  <a:pt x="0" y="0"/>
                </a:lnTo>
                <a:lnTo>
                  <a:pt x="1089" y="405"/>
                </a:lnTo>
                <a:lnTo>
                  <a:pt x="1089" y="2362"/>
                </a:lnTo>
                <a:lnTo>
                  <a:pt x="0" y="2751"/>
                </a:lnTo>
              </a:path>
            </a:pathLst>
          </a:custGeom>
          <a:solidFill>
            <a:srgbClr val="FFCC99">
              <a:alpha val="50000"/>
            </a:srgbClr>
          </a:solidFill>
          <a:ln w="9525" cap="rnd">
            <a:noFill/>
            <a:round/>
            <a:headEnd type="none" w="sm" len="sm"/>
            <a:tailEnd type="none" w="sm" len="sm"/>
          </a:ln>
          <a:effectLst/>
        </p:spPr>
        <p:txBody>
          <a:bodyPr/>
          <a:lstStyle/>
          <a:p>
            <a:endParaRPr lang="en-US"/>
          </a:p>
        </p:txBody>
      </p:sp>
      <p:sp>
        <p:nvSpPr>
          <p:cNvPr id="465925" name="Rectangle 5"/>
          <p:cNvSpPr>
            <a:spLocks noChangeArrowheads="1"/>
          </p:cNvSpPr>
          <p:nvPr/>
        </p:nvSpPr>
        <p:spPr bwMode="auto">
          <a:xfrm>
            <a:off x="3798888" y="3165475"/>
            <a:ext cx="1643062" cy="180340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solidFill>
                  <a:schemeClr val="accent2"/>
                </a:solidFill>
              </a:rPr>
              <a:t>“Add up the </a:t>
            </a:r>
          </a:p>
          <a:p>
            <a:pPr algn="ctr" eaLnBrk="0" hangingPunct="0"/>
            <a:r>
              <a:rPr lang="en-US" sz="1600" b="1">
                <a:solidFill>
                  <a:schemeClr val="accent2"/>
                </a:solidFill>
              </a:rPr>
              <a:t>salaries in </a:t>
            </a:r>
          </a:p>
          <a:p>
            <a:pPr algn="ctr" eaLnBrk="0" hangingPunct="0"/>
            <a:r>
              <a:rPr lang="en-US" sz="1600" b="1">
                <a:solidFill>
                  <a:schemeClr val="accent2"/>
                </a:solidFill>
              </a:rPr>
              <a:t>the </a:t>
            </a:r>
            <a:r>
              <a:rPr lang="en-US" sz="1600" b="1">
                <a:solidFill>
                  <a:schemeClr val="accent2"/>
                </a:solidFill>
                <a:latin typeface="Courier New" pitchFamily="49" charset="0"/>
              </a:rPr>
              <a:t>EMPLOYEES</a:t>
            </a:r>
            <a:endParaRPr lang="en-US" sz="1600" b="1">
              <a:solidFill>
                <a:schemeClr val="accent2"/>
              </a:solidFill>
            </a:endParaRPr>
          </a:p>
          <a:p>
            <a:pPr algn="ctr" eaLnBrk="0" hangingPunct="0"/>
            <a:r>
              <a:rPr lang="en-US" sz="1600" b="1">
                <a:solidFill>
                  <a:schemeClr val="accent2"/>
                </a:solidFill>
              </a:rPr>
              <a:t> table</a:t>
            </a:r>
            <a:br>
              <a:rPr lang="en-US" sz="1600" b="1">
                <a:solidFill>
                  <a:schemeClr val="accent2"/>
                </a:solidFill>
              </a:rPr>
            </a:br>
            <a:r>
              <a:rPr lang="en-US" sz="1600" b="1">
                <a:solidFill>
                  <a:schemeClr val="accent2"/>
                </a:solidFill>
              </a:rPr>
              <a:t>for each job, </a:t>
            </a:r>
          </a:p>
          <a:p>
            <a:pPr algn="ctr" eaLnBrk="0" hangingPunct="0"/>
            <a:r>
              <a:rPr lang="en-US" sz="1600" b="1">
                <a:solidFill>
                  <a:schemeClr val="accent2"/>
                </a:solidFill>
              </a:rPr>
              <a:t>grouped by </a:t>
            </a:r>
          </a:p>
          <a:p>
            <a:pPr algn="ctr" eaLnBrk="0" hangingPunct="0"/>
            <a:r>
              <a:rPr lang="en-US" sz="1600" b="1">
                <a:solidFill>
                  <a:schemeClr val="accent2"/>
                </a:solidFill>
              </a:rPr>
              <a:t>department.</a:t>
            </a:r>
          </a:p>
        </p:txBody>
      </p:sp>
      <p:pic>
        <p:nvPicPr>
          <p:cNvPr id="465926" name="Picture 6"/>
          <p:cNvPicPr>
            <a:picLocks noChangeAspect="1" noChangeArrowheads="1"/>
          </p:cNvPicPr>
          <p:nvPr/>
        </p:nvPicPr>
        <p:blipFill>
          <a:blip r:embed="rId3"/>
          <a:srcRect/>
          <a:stretch>
            <a:fillRect/>
          </a:stretch>
        </p:blipFill>
        <p:spPr bwMode="auto">
          <a:xfrm>
            <a:off x="931863" y="1809750"/>
            <a:ext cx="2790825" cy="3190875"/>
          </a:xfrm>
          <a:prstGeom prst="rect">
            <a:avLst/>
          </a:prstGeom>
          <a:noFill/>
          <a:ln w="25400">
            <a:noFill/>
            <a:miter lim="800000"/>
            <a:headEnd type="none" w="sm" len="sm"/>
            <a:tailEnd type="none" w="sm" len="sm"/>
          </a:ln>
          <a:effectLst/>
        </p:spPr>
      </p:pic>
      <p:pic>
        <p:nvPicPr>
          <p:cNvPr id="465927" name="Picture 7"/>
          <p:cNvPicPr>
            <a:picLocks noChangeAspect="1" noChangeArrowheads="1"/>
          </p:cNvPicPr>
          <p:nvPr/>
        </p:nvPicPr>
        <p:blipFill>
          <a:blip r:embed="rId4"/>
          <a:srcRect/>
          <a:stretch>
            <a:fillRect/>
          </a:stretch>
        </p:blipFill>
        <p:spPr bwMode="auto">
          <a:xfrm>
            <a:off x="931863" y="5241925"/>
            <a:ext cx="2790825" cy="666750"/>
          </a:xfrm>
          <a:prstGeom prst="rect">
            <a:avLst/>
          </a:prstGeom>
          <a:noFill/>
          <a:ln w="25400">
            <a:noFill/>
            <a:miter lim="800000"/>
            <a:headEnd type="none" w="sm" len="sm"/>
            <a:tailEnd type="none" w="sm" len="sm"/>
          </a:ln>
          <a:effectLst/>
        </p:spPr>
      </p:pic>
      <p:pic>
        <p:nvPicPr>
          <p:cNvPr id="465928" name="Picture 8"/>
          <p:cNvPicPr>
            <a:picLocks noChangeAspect="1" noChangeArrowheads="1"/>
          </p:cNvPicPr>
          <p:nvPr/>
        </p:nvPicPr>
        <p:blipFill>
          <a:blip r:embed="rId5"/>
          <a:srcRect/>
          <a:stretch>
            <a:fillRect/>
          </a:stretch>
        </p:blipFill>
        <p:spPr bwMode="auto">
          <a:xfrm>
            <a:off x="942975" y="5907088"/>
            <a:ext cx="2773363" cy="242887"/>
          </a:xfrm>
          <a:prstGeom prst="rect">
            <a:avLst/>
          </a:prstGeom>
          <a:noFill/>
          <a:ln w="25400">
            <a:noFill/>
            <a:miter lim="800000"/>
            <a:headEnd type="none" w="sm" len="sm"/>
            <a:tailEnd type="none" w="sm" len="sm"/>
          </a:ln>
          <a:effectLst/>
        </p:spPr>
      </p:pic>
      <p:pic>
        <p:nvPicPr>
          <p:cNvPr id="465929" name="Picture 9"/>
          <p:cNvPicPr>
            <a:picLocks noChangeAspect="1" noChangeArrowheads="1"/>
          </p:cNvPicPr>
          <p:nvPr/>
        </p:nvPicPr>
        <p:blipFill>
          <a:blip r:embed="rId6"/>
          <a:srcRect/>
          <a:stretch>
            <a:fillRect/>
          </a:stretch>
        </p:blipFill>
        <p:spPr bwMode="auto">
          <a:xfrm>
            <a:off x="5435600" y="2398713"/>
            <a:ext cx="2971800" cy="3038475"/>
          </a:xfrm>
          <a:prstGeom prst="rect">
            <a:avLst/>
          </a:prstGeom>
          <a:noFill/>
          <a:ln w="25400">
            <a:noFill/>
            <a:miter lim="800000"/>
            <a:headEnd type="none" w="sm" len="sm"/>
            <a:tailEnd type="none" w="sm" len="sm"/>
          </a:ln>
          <a:effectLst/>
        </p:spPr>
      </p:pic>
      <p:pic>
        <p:nvPicPr>
          <p:cNvPr id="465930" name="Picture 10"/>
          <p:cNvPicPr>
            <a:picLocks noChangeAspect="1" noChangeArrowheads="1"/>
          </p:cNvPicPr>
          <p:nvPr/>
        </p:nvPicPr>
        <p:blipFill>
          <a:blip r:embed="rId7"/>
          <a:srcRect/>
          <a:stretch>
            <a:fillRect/>
          </a:stretch>
        </p:blipFill>
        <p:spPr bwMode="auto">
          <a:xfrm>
            <a:off x="5435600" y="5399088"/>
            <a:ext cx="2989263" cy="215900"/>
          </a:xfrm>
          <a:prstGeom prst="rect">
            <a:avLst/>
          </a:prstGeom>
          <a:noFill/>
          <a:ln w="25400">
            <a:noFill/>
            <a:miter lim="800000"/>
            <a:headEnd type="none" w="sm" len="sm"/>
            <a:tailEnd type="none" w="sm" len="sm"/>
          </a:ln>
          <a:effectLst/>
        </p:spPr>
      </p:pic>
      <p:sp>
        <p:nvSpPr>
          <p:cNvPr id="465931" name="Rectangle 11"/>
          <p:cNvSpPr>
            <a:spLocks noChangeArrowheads="1"/>
          </p:cNvSpPr>
          <p:nvPr/>
        </p:nvSpPr>
        <p:spPr bwMode="ltGray">
          <a:xfrm>
            <a:off x="965200" y="2071688"/>
            <a:ext cx="2689225" cy="184150"/>
          </a:xfrm>
          <a:prstGeom prst="rect">
            <a:avLst/>
          </a:prstGeom>
          <a:noFill/>
          <a:ln w="25400">
            <a:solidFill>
              <a:srgbClr val="FF5050"/>
            </a:solidFill>
            <a:miter lim="800000"/>
            <a:headEnd/>
            <a:tailEnd/>
          </a:ln>
          <a:effectLst/>
        </p:spPr>
        <p:txBody>
          <a:bodyPr wrap="none" anchor="ctr"/>
          <a:lstStyle/>
          <a:p>
            <a:endParaRPr lang="en-US"/>
          </a:p>
        </p:txBody>
      </p:sp>
      <p:sp>
        <p:nvSpPr>
          <p:cNvPr id="465932" name="Text Box 12"/>
          <p:cNvSpPr txBox="1">
            <a:spLocks noChangeArrowheads="1"/>
          </p:cNvSpPr>
          <p:nvPr/>
        </p:nvSpPr>
        <p:spPr bwMode="auto">
          <a:xfrm>
            <a:off x="898525" y="48402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sp>
        <p:nvSpPr>
          <p:cNvPr id="465933" name="Rectangle 13"/>
          <p:cNvSpPr>
            <a:spLocks noChangeArrowheads="1"/>
          </p:cNvSpPr>
          <p:nvPr/>
        </p:nvSpPr>
        <p:spPr bwMode="ltGray">
          <a:xfrm>
            <a:off x="965200" y="2306638"/>
            <a:ext cx="2689225" cy="374650"/>
          </a:xfrm>
          <a:prstGeom prst="rect">
            <a:avLst/>
          </a:prstGeom>
          <a:noFill/>
          <a:ln w="25400">
            <a:solidFill>
              <a:srgbClr val="FF5050"/>
            </a:solidFill>
            <a:miter lim="800000"/>
            <a:headEnd/>
            <a:tailEnd/>
          </a:ln>
          <a:effectLst/>
        </p:spPr>
        <p:txBody>
          <a:bodyPr wrap="none" anchor="ctr"/>
          <a:lstStyle/>
          <a:p>
            <a:endParaRPr lang="en-US"/>
          </a:p>
        </p:txBody>
      </p:sp>
      <p:sp>
        <p:nvSpPr>
          <p:cNvPr id="465934" name="Rectangle 14"/>
          <p:cNvSpPr>
            <a:spLocks noChangeArrowheads="1"/>
          </p:cNvSpPr>
          <p:nvPr/>
        </p:nvSpPr>
        <p:spPr bwMode="ltGray">
          <a:xfrm>
            <a:off x="965200" y="2732088"/>
            <a:ext cx="2689225" cy="541337"/>
          </a:xfrm>
          <a:prstGeom prst="rect">
            <a:avLst/>
          </a:prstGeom>
          <a:noFill/>
          <a:ln w="25400">
            <a:solidFill>
              <a:srgbClr val="FF5050"/>
            </a:solidFill>
            <a:miter lim="800000"/>
            <a:headEnd/>
            <a:tailEnd/>
          </a:ln>
          <a:effectLst/>
        </p:spPr>
        <p:txBody>
          <a:bodyPr wrap="none" anchor="ctr"/>
          <a:lstStyle/>
          <a:p>
            <a:endParaRPr lang="en-US"/>
          </a:p>
        </p:txBody>
      </p:sp>
      <p:sp>
        <p:nvSpPr>
          <p:cNvPr id="465935" name="Rectangle 15"/>
          <p:cNvSpPr>
            <a:spLocks noChangeArrowheads="1"/>
          </p:cNvSpPr>
          <p:nvPr/>
        </p:nvSpPr>
        <p:spPr bwMode="ltGray">
          <a:xfrm>
            <a:off x="965200" y="3560763"/>
            <a:ext cx="2689225" cy="803275"/>
          </a:xfrm>
          <a:prstGeom prst="rect">
            <a:avLst/>
          </a:prstGeom>
          <a:noFill/>
          <a:ln w="25400">
            <a:solidFill>
              <a:srgbClr val="FF5050"/>
            </a:solidFill>
            <a:miter lim="800000"/>
            <a:headEnd/>
            <a:tailEnd/>
          </a:ln>
          <a:effectLst/>
        </p:spPr>
        <p:txBody>
          <a:bodyPr wrap="none" anchor="ctr"/>
          <a:lstStyle/>
          <a:p>
            <a:endParaRPr lang="en-US"/>
          </a:p>
        </p:txBody>
      </p:sp>
      <p:sp>
        <p:nvSpPr>
          <p:cNvPr id="465936" name="Rectangle 16"/>
          <p:cNvSpPr>
            <a:spLocks noChangeArrowheads="1"/>
          </p:cNvSpPr>
          <p:nvPr/>
        </p:nvSpPr>
        <p:spPr bwMode="ltGray">
          <a:xfrm>
            <a:off x="965200" y="3328988"/>
            <a:ext cx="2689225" cy="184150"/>
          </a:xfrm>
          <a:prstGeom prst="rect">
            <a:avLst/>
          </a:prstGeom>
          <a:noFill/>
          <a:ln w="25400">
            <a:solidFill>
              <a:srgbClr val="FF5050"/>
            </a:solidFill>
            <a:miter lim="800000"/>
            <a:headEnd/>
            <a:tailEnd/>
          </a:ln>
          <a:effectLst/>
        </p:spPr>
        <p:txBody>
          <a:bodyPr wrap="none" anchor="ctr"/>
          <a:lstStyle/>
          <a:p>
            <a:endParaRPr lang="en-US"/>
          </a:p>
        </p:txBody>
      </p:sp>
      <p:sp>
        <p:nvSpPr>
          <p:cNvPr id="465937" name="Rectangle 17"/>
          <p:cNvSpPr>
            <a:spLocks noChangeArrowheads="1"/>
          </p:cNvSpPr>
          <p:nvPr/>
        </p:nvSpPr>
        <p:spPr bwMode="ltGray">
          <a:xfrm>
            <a:off x="965200" y="4402138"/>
            <a:ext cx="2689225" cy="18415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ORACLE</a:t>
            </a:r>
          </a:p>
        </p:txBody>
      </p:sp>
      <p:sp>
        <p:nvSpPr>
          <p:cNvPr id="7" name="Slide Number Placeholder 4"/>
          <p:cNvSpPr>
            <a:spLocks noGrp="1"/>
          </p:cNvSpPr>
          <p:nvPr>
            <p:ph type="sldNum" sz="quarter" idx="11"/>
          </p:nvPr>
        </p:nvSpPr>
        <p:spPr/>
        <p:txBody>
          <a:bodyPr/>
          <a:lstStyle/>
          <a:p>
            <a:fld id="{98BE4991-8967-423F-8A85-070E75D9C3ED}" type="slidenum">
              <a:rPr lang="en-US"/>
              <a:pPr/>
              <a:t>6</a:t>
            </a:fld>
            <a:r>
              <a:rPr lang="en-US"/>
              <a:t> of 1</a:t>
            </a:r>
          </a:p>
        </p:txBody>
      </p:sp>
      <p:sp>
        <p:nvSpPr>
          <p:cNvPr id="467970" name="Rectangle 2"/>
          <p:cNvSpPr>
            <a:spLocks noChangeArrowheads="1"/>
          </p:cNvSpPr>
          <p:nvPr/>
        </p:nvSpPr>
        <p:spPr bwMode="blackWhite">
          <a:xfrm>
            <a:off x="936625" y="1957388"/>
            <a:ext cx="7445375" cy="3148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p:txBody>
      </p:sp>
      <p:sp>
        <p:nvSpPr>
          <p:cNvPr id="467971" name="Rectangle 3"/>
          <p:cNvSpPr>
            <a:spLocks noChangeArrowheads="1"/>
          </p:cNvSpPr>
          <p:nvPr/>
        </p:nvSpPr>
        <p:spPr bwMode="blackWhite">
          <a:xfrm>
            <a:off x="936625" y="1944688"/>
            <a:ext cx="7315200" cy="941387"/>
          </a:xfrm>
          <a:prstGeom prst="rect">
            <a:avLst/>
          </a:prstGeom>
          <a:noFill/>
          <a:ln w="9525">
            <a:noFill/>
            <a:miter lim="800000"/>
            <a:headEnd/>
            <a:tailEnd/>
          </a:ln>
          <a:effectLst/>
        </p:spPr>
        <p:txBody>
          <a:bodyPr wrap="none" lIns="92075" tIns="46038" rIns="92075" bIns="46038" anchor="ctr"/>
          <a:lstStyle/>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endParaRPr lang="en-US" b="1">
              <a:solidFill>
                <a:srgbClr val="000000"/>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SELECT   DEPTNO, JOB, SUM(SAL)</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FROM     EMP</a:t>
            </a:r>
          </a:p>
          <a:p>
            <a:pPr eaLnBrk="0" hangingPunct="0">
              <a:tabLst>
                <a:tab pos="682625" algn="l"/>
                <a:tab pos="1833563" algn="l"/>
              </a:tabLst>
            </a:pPr>
            <a:endParaRPr lang="en-US" b="1">
              <a:solidFill>
                <a:schemeClr val="accent2"/>
              </a:solidFill>
              <a:latin typeface="Courier New" pitchFamily="49" charset="0"/>
            </a:endParaRPr>
          </a:p>
          <a:p>
            <a:pPr eaLnBrk="0" hangingPunct="0">
              <a:tabLst>
                <a:tab pos="682625" algn="l"/>
                <a:tab pos="1833563" algn="l"/>
              </a:tabLst>
            </a:pPr>
            <a:r>
              <a:rPr lang="en-US" b="1">
                <a:solidFill>
                  <a:schemeClr val="accent2"/>
                </a:solidFill>
                <a:latin typeface="Courier New" pitchFamily="49" charset="0"/>
              </a:rPr>
              <a:t>GROUP BY DEPTNO, JOB ;</a:t>
            </a:r>
          </a:p>
        </p:txBody>
      </p:sp>
      <p:sp>
        <p:nvSpPr>
          <p:cNvPr id="467972" name="Rectangle 4"/>
          <p:cNvSpPr>
            <a:spLocks noGrp="1" noChangeArrowheads="1"/>
          </p:cNvSpPr>
          <p:nvPr>
            <p:ph type="title"/>
          </p:nvPr>
        </p:nvSpPr>
        <p:spPr>
          <a:noFill/>
          <a:ln/>
        </p:spPr>
        <p:txBody>
          <a:bodyPr wrap="square" lIns="92075" tIns="46038" rIns="92075" bIns="46038" anchor="t"/>
          <a:lstStyle/>
          <a:p>
            <a:r>
              <a:rPr lang="en-US"/>
              <a:t>Using the </a:t>
            </a:r>
            <a:r>
              <a:rPr lang="en-US">
                <a:latin typeface="Courier New" pitchFamily="49" charset="0"/>
              </a:rPr>
              <a:t>GROUP BY</a:t>
            </a:r>
            <a:r>
              <a:rPr lang="en-US"/>
              <a:t> Clause </a:t>
            </a:r>
            <a:br>
              <a:rPr lang="en-US"/>
            </a:br>
            <a:r>
              <a:rPr lang="en-US"/>
              <a:t>on Multiple Columns</a:t>
            </a:r>
          </a:p>
        </p:txBody>
      </p:sp>
      <p:sp>
        <p:nvSpPr>
          <p:cNvPr id="467973" name="Rectangle 5"/>
          <p:cNvSpPr>
            <a:spLocks noChangeArrowheads="1"/>
          </p:cNvSpPr>
          <p:nvPr/>
        </p:nvSpPr>
        <p:spPr bwMode="ltGray">
          <a:xfrm>
            <a:off x="990600" y="3657600"/>
            <a:ext cx="3157538" cy="533400"/>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F71A46B5-0DF8-4345-8FC8-8EF7B4C255D0}" type="slidenum">
              <a:rPr lang="en-US"/>
              <a:pPr/>
              <a:t>7</a:t>
            </a:fld>
            <a:r>
              <a:rPr lang="en-US"/>
              <a:t> of 1</a:t>
            </a:r>
          </a:p>
        </p:txBody>
      </p:sp>
      <p:sp>
        <p:nvSpPr>
          <p:cNvPr id="470018" name="Rectangle 2"/>
          <p:cNvSpPr>
            <a:spLocks noGrp="1" noChangeArrowheads="1"/>
          </p:cNvSpPr>
          <p:nvPr>
            <p:ph type="title"/>
          </p:nvPr>
        </p:nvSpPr>
        <p:spPr>
          <a:noFill/>
          <a:ln/>
        </p:spPr>
        <p:txBody>
          <a:bodyPr wrap="square" lIns="92075" tIns="46038" rIns="92075" bIns="46038" anchor="t"/>
          <a:lstStyle/>
          <a:p>
            <a:r>
              <a:rPr lang="en-US"/>
              <a:t>Illegal Queries </a:t>
            </a:r>
            <a:br>
              <a:rPr lang="en-US"/>
            </a:br>
            <a:r>
              <a:rPr lang="en-US"/>
              <a:t>Using Group Functions</a:t>
            </a:r>
          </a:p>
        </p:txBody>
      </p:sp>
      <p:sp>
        <p:nvSpPr>
          <p:cNvPr id="470019" name="Rectangle 3"/>
          <p:cNvSpPr>
            <a:spLocks noGrp="1" noChangeArrowheads="1"/>
          </p:cNvSpPr>
          <p:nvPr>
            <p:ph type="body" idx="1"/>
          </p:nvPr>
        </p:nvSpPr>
        <p:spPr>
          <a:xfrm>
            <a:off x="838200" y="1708150"/>
            <a:ext cx="8229600" cy="1187450"/>
          </a:xfrm>
          <a:noFill/>
          <a:ln/>
        </p:spPr>
        <p:txBody>
          <a:bodyPr lIns="92075" tIns="46038" rIns="92075" bIns="46038">
            <a:spAutoFit/>
          </a:bodyPr>
          <a:lstStyle/>
          <a:p>
            <a:pPr>
              <a:spcBef>
                <a:spcPct val="0"/>
              </a:spcBef>
              <a:buFont typeface="Wingdings" pitchFamily="2" charset="2"/>
              <a:buNone/>
            </a:pPr>
            <a:r>
              <a:rPr lang="en-US"/>
              <a:t>Any column or expression in the </a:t>
            </a:r>
            <a:r>
              <a:rPr lang="en-US">
                <a:latin typeface="Courier New" pitchFamily="49" charset="0"/>
              </a:rPr>
              <a:t>SELECT</a:t>
            </a:r>
            <a:r>
              <a:rPr lang="en-US"/>
              <a:t> list that is </a:t>
            </a:r>
          </a:p>
          <a:p>
            <a:pPr>
              <a:spcBef>
                <a:spcPct val="0"/>
              </a:spcBef>
              <a:buFont typeface="Wingdings" pitchFamily="2" charset="2"/>
              <a:buNone/>
            </a:pPr>
            <a:r>
              <a:rPr lang="en-US"/>
              <a:t>not an aggregate function must be in the </a:t>
            </a:r>
            <a:r>
              <a:rPr lang="en-US">
                <a:latin typeface="Courier New" pitchFamily="49" charset="0"/>
              </a:rPr>
              <a:t>GROUP</a:t>
            </a:r>
            <a:r>
              <a:rPr lang="en-US"/>
              <a:t> </a:t>
            </a:r>
            <a:r>
              <a:rPr lang="en-US">
                <a:latin typeface="Courier New" pitchFamily="49" charset="0"/>
              </a:rPr>
              <a:t>BY</a:t>
            </a:r>
            <a:r>
              <a:rPr lang="en-US"/>
              <a:t> </a:t>
            </a:r>
          </a:p>
          <a:p>
            <a:pPr>
              <a:spcBef>
                <a:spcPct val="0"/>
              </a:spcBef>
              <a:buFont typeface="Wingdings" pitchFamily="2" charset="2"/>
              <a:buNone/>
            </a:pPr>
            <a:r>
              <a:rPr lang="en-US"/>
              <a:t>clause.</a:t>
            </a:r>
          </a:p>
        </p:txBody>
      </p:sp>
      <p:sp>
        <p:nvSpPr>
          <p:cNvPr id="470020" name="Rectangle 4"/>
          <p:cNvSpPr>
            <a:spLocks noChangeArrowheads="1"/>
          </p:cNvSpPr>
          <p:nvPr/>
        </p:nvSpPr>
        <p:spPr bwMode="blackWhite">
          <a:xfrm>
            <a:off x="984250" y="3198813"/>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DEPTNO, COUNT(ENAME)</a:t>
            </a:r>
          </a:p>
          <a:p>
            <a:pPr eaLnBrk="0" hangingPunct="0">
              <a:tabLst>
                <a:tab pos="682625" algn="l"/>
                <a:tab pos="1833563" algn="l"/>
              </a:tabLst>
            </a:pPr>
            <a:r>
              <a:rPr lang="en-US" b="1">
                <a:solidFill>
                  <a:srgbClr val="000000"/>
                </a:solidFill>
                <a:latin typeface="Courier New" pitchFamily="49" charset="0"/>
              </a:rPr>
              <a:t>FROM   EMP;</a:t>
            </a:r>
          </a:p>
        </p:txBody>
      </p:sp>
      <p:sp>
        <p:nvSpPr>
          <p:cNvPr id="470021" name="Rectangle 5"/>
          <p:cNvSpPr>
            <a:spLocks noChangeArrowheads="1"/>
          </p:cNvSpPr>
          <p:nvPr/>
        </p:nvSpPr>
        <p:spPr bwMode="blackWhite">
          <a:xfrm>
            <a:off x="1003300" y="4275138"/>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DEPTNO, COUNT(ENAME)</a:t>
            </a:r>
          </a:p>
          <a:p>
            <a:pPr eaLnBrk="0" hangingPunct="0">
              <a:tabLst>
                <a:tab pos="682625" algn="l"/>
                <a:tab pos="1833563" algn="l"/>
              </a:tabLst>
            </a:pPr>
            <a:r>
              <a:rPr lang="en-US" b="1">
                <a:solidFill>
                  <a:srgbClr val="000000"/>
                </a:solidFill>
                <a:latin typeface="Courier New" pitchFamily="49" charset="0"/>
              </a:rPr>
              <a:t>       *</a:t>
            </a:r>
          </a:p>
          <a:p>
            <a:pPr eaLnBrk="0" hangingPunct="0">
              <a:tabLst>
                <a:tab pos="682625" algn="l"/>
                <a:tab pos="1833563" algn="l"/>
              </a:tabLst>
            </a:pPr>
            <a:r>
              <a:rPr lang="en-US" b="1">
                <a:solidFill>
                  <a:srgbClr val="000000"/>
                </a:solidFill>
                <a:latin typeface="Courier New" pitchFamily="49" charset="0"/>
              </a:rPr>
              <a:t>ERROR at line 1:</a:t>
            </a:r>
          </a:p>
          <a:p>
            <a:pPr eaLnBrk="0" hangingPunct="0">
              <a:tabLst>
                <a:tab pos="682625" algn="l"/>
                <a:tab pos="1833563" algn="l"/>
              </a:tabLst>
            </a:pPr>
            <a:r>
              <a:rPr lang="en-US" b="1">
                <a:solidFill>
                  <a:srgbClr val="000000"/>
                </a:solidFill>
                <a:latin typeface="Courier New" pitchFamily="49" charset="0"/>
              </a:rPr>
              <a:t>ORA-00937: not a single-group group function</a:t>
            </a:r>
          </a:p>
        </p:txBody>
      </p:sp>
      <p:sp>
        <p:nvSpPr>
          <p:cNvPr id="470022" name="Rectangle 6"/>
          <p:cNvSpPr>
            <a:spLocks noChangeArrowheads="1"/>
          </p:cNvSpPr>
          <p:nvPr/>
        </p:nvSpPr>
        <p:spPr bwMode="auto">
          <a:xfrm rot="21597100">
            <a:off x="1333500" y="5670550"/>
            <a:ext cx="6615113" cy="45720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eaLnBrk="0" hangingPunct="0"/>
            <a:r>
              <a:rPr lang="en-US" sz="2400" b="1">
                <a:solidFill>
                  <a:srgbClr val="FF3300"/>
                </a:solidFill>
              </a:rPr>
              <a:t>Column missing in the </a:t>
            </a:r>
            <a:r>
              <a:rPr lang="en-US" sz="2400" b="1">
                <a:solidFill>
                  <a:srgbClr val="FF3300"/>
                </a:solidFill>
                <a:latin typeface="Courier New" pitchFamily="49" charset="0"/>
              </a:rPr>
              <a:t>GROUP BY</a:t>
            </a:r>
            <a:r>
              <a:rPr lang="en-US" sz="2400" b="1">
                <a:solidFill>
                  <a:srgbClr val="FF3300"/>
                </a:solidFill>
              </a:rPr>
              <a:t> clause</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ORACLE</a:t>
            </a:r>
          </a:p>
        </p:txBody>
      </p:sp>
      <p:sp>
        <p:nvSpPr>
          <p:cNvPr id="8" name="Slide Number Placeholder 4"/>
          <p:cNvSpPr>
            <a:spLocks noGrp="1"/>
          </p:cNvSpPr>
          <p:nvPr>
            <p:ph type="sldNum" sz="quarter" idx="11"/>
          </p:nvPr>
        </p:nvSpPr>
        <p:spPr/>
        <p:txBody>
          <a:bodyPr/>
          <a:lstStyle/>
          <a:p>
            <a:fld id="{1A6CF136-B381-4C65-9A0B-9254CB998F33}" type="slidenum">
              <a:rPr lang="en-US"/>
              <a:pPr/>
              <a:t>8</a:t>
            </a:fld>
            <a:r>
              <a:rPr lang="en-US"/>
              <a:t> of 1</a:t>
            </a:r>
          </a:p>
        </p:txBody>
      </p:sp>
      <p:sp>
        <p:nvSpPr>
          <p:cNvPr id="472066" name="Rectangle 2"/>
          <p:cNvSpPr>
            <a:spLocks noGrp="1" noChangeArrowheads="1"/>
          </p:cNvSpPr>
          <p:nvPr>
            <p:ph type="title"/>
          </p:nvPr>
        </p:nvSpPr>
        <p:spPr>
          <a:noFill/>
          <a:ln/>
        </p:spPr>
        <p:txBody>
          <a:bodyPr wrap="square" lIns="92075" tIns="46038" rIns="92075" bIns="46038" anchor="t"/>
          <a:lstStyle/>
          <a:p>
            <a:r>
              <a:rPr lang="en-US"/>
              <a:t>Illegal Queries </a:t>
            </a:r>
            <a:br>
              <a:rPr lang="en-US"/>
            </a:br>
            <a:r>
              <a:rPr lang="en-US"/>
              <a:t>Using Group Functions</a:t>
            </a:r>
          </a:p>
        </p:txBody>
      </p:sp>
      <p:sp>
        <p:nvSpPr>
          <p:cNvPr id="472067" name="Rectangle 3"/>
          <p:cNvSpPr>
            <a:spLocks noGrp="1" noChangeArrowheads="1"/>
          </p:cNvSpPr>
          <p:nvPr>
            <p:ph type="body" idx="1"/>
          </p:nvPr>
        </p:nvSpPr>
        <p:spPr>
          <a:xfrm>
            <a:off x="2306638" y="2157413"/>
            <a:ext cx="6076950" cy="2976562"/>
          </a:xfrm>
          <a:noFill/>
          <a:ln/>
        </p:spPr>
        <p:txBody>
          <a:bodyPr lIns="92075" tIns="46038" rIns="92075" bIns="46038">
            <a:spAutoFit/>
          </a:bodyPr>
          <a:lstStyle/>
          <a:p>
            <a:r>
              <a:rPr lang="en-US"/>
              <a:t>You cannot use the </a:t>
            </a:r>
            <a:r>
              <a:rPr lang="en-US">
                <a:latin typeface="Courier New" pitchFamily="49" charset="0"/>
              </a:rPr>
              <a:t>WHERE</a:t>
            </a:r>
            <a:r>
              <a:rPr lang="en-US"/>
              <a:t> clause to restrict groups.</a:t>
            </a:r>
          </a:p>
          <a:p>
            <a:r>
              <a:rPr lang="en-US"/>
              <a:t>You use the </a:t>
            </a:r>
            <a:r>
              <a:rPr lang="en-US">
                <a:latin typeface="Courier New" pitchFamily="49" charset="0"/>
              </a:rPr>
              <a:t>HAVING</a:t>
            </a:r>
            <a:r>
              <a:rPr lang="en-US"/>
              <a:t> clause to restrict groups.</a:t>
            </a:r>
          </a:p>
          <a:p>
            <a:r>
              <a:rPr lang="en-US"/>
              <a:t>You cannot use group functions in the </a:t>
            </a:r>
            <a:r>
              <a:rPr lang="en-US">
                <a:latin typeface="Courier New" pitchFamily="49" charset="0"/>
              </a:rPr>
              <a:t>WHERE</a:t>
            </a:r>
            <a:r>
              <a:rPr lang="en-US"/>
              <a:t> clause.</a:t>
            </a:r>
          </a:p>
        </p:txBody>
      </p:sp>
      <p:sp>
        <p:nvSpPr>
          <p:cNvPr id="472068" name="Rectangle 4"/>
          <p:cNvSpPr>
            <a:spLocks noChangeArrowheads="1"/>
          </p:cNvSpPr>
          <p:nvPr/>
        </p:nvSpPr>
        <p:spPr bwMode="blackWhite">
          <a:xfrm>
            <a:off x="936625" y="3127375"/>
            <a:ext cx="7385050" cy="11684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SELECT   DEPTNO, AVG(SAL)</a:t>
            </a:r>
          </a:p>
          <a:p>
            <a:pPr eaLnBrk="0" hangingPunct="0">
              <a:tabLst>
                <a:tab pos="682625" algn="l"/>
                <a:tab pos="1833563" algn="l"/>
              </a:tabLst>
            </a:pPr>
            <a:r>
              <a:rPr lang="en-US" b="1">
                <a:solidFill>
                  <a:srgbClr val="000000"/>
                </a:solidFill>
                <a:latin typeface="Courier New" pitchFamily="49" charset="0"/>
              </a:rPr>
              <a:t>FROM     EMP</a:t>
            </a:r>
          </a:p>
          <a:p>
            <a:pPr eaLnBrk="0" hangingPunct="0">
              <a:tabLst>
                <a:tab pos="682625" algn="l"/>
                <a:tab pos="1833563" algn="l"/>
              </a:tabLst>
            </a:pPr>
            <a:r>
              <a:rPr lang="en-US" b="1">
                <a:solidFill>
                  <a:srgbClr val="000000"/>
                </a:solidFill>
                <a:latin typeface="Courier New" pitchFamily="49" charset="0"/>
              </a:rPr>
              <a:t>WHERE    AVG(SAL) &gt; 8000</a:t>
            </a:r>
          </a:p>
          <a:p>
            <a:pPr eaLnBrk="0" hangingPunct="0">
              <a:tabLst>
                <a:tab pos="682625" algn="l"/>
                <a:tab pos="1833563" algn="l"/>
              </a:tabLst>
            </a:pPr>
            <a:r>
              <a:rPr lang="en-US" b="1">
                <a:solidFill>
                  <a:srgbClr val="000000"/>
                </a:solidFill>
                <a:latin typeface="Courier New" pitchFamily="49" charset="0"/>
              </a:rPr>
              <a:t>GROUP BY DEPTNO;</a:t>
            </a:r>
          </a:p>
        </p:txBody>
      </p:sp>
      <p:sp>
        <p:nvSpPr>
          <p:cNvPr id="472069" name="Rectangle 5"/>
          <p:cNvSpPr>
            <a:spLocks noChangeArrowheads="1"/>
          </p:cNvSpPr>
          <p:nvPr/>
        </p:nvSpPr>
        <p:spPr bwMode="blackWhite">
          <a:xfrm>
            <a:off x="936625" y="4402138"/>
            <a:ext cx="7385050" cy="11874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eaLnBrk="0" hangingPunct="0">
              <a:tabLst>
                <a:tab pos="682625" algn="l"/>
                <a:tab pos="1833563" algn="l"/>
              </a:tabLst>
            </a:pPr>
            <a:r>
              <a:rPr lang="en-US" b="1">
                <a:solidFill>
                  <a:srgbClr val="000000"/>
                </a:solidFill>
                <a:latin typeface="Courier New" pitchFamily="49" charset="0"/>
              </a:rPr>
              <a:t>WHERE  AVG(SAL) &gt; 8000</a:t>
            </a:r>
          </a:p>
          <a:p>
            <a:pPr eaLnBrk="0" hangingPunct="0">
              <a:tabLst>
                <a:tab pos="682625" algn="l"/>
                <a:tab pos="1833563" algn="l"/>
              </a:tabLst>
            </a:pPr>
            <a:r>
              <a:rPr lang="en-US" b="1">
                <a:solidFill>
                  <a:srgbClr val="000000"/>
                </a:solidFill>
                <a:latin typeface="Courier New" pitchFamily="49" charset="0"/>
              </a:rPr>
              <a:t>       *</a:t>
            </a:r>
          </a:p>
          <a:p>
            <a:pPr eaLnBrk="0" hangingPunct="0">
              <a:tabLst>
                <a:tab pos="682625" algn="l"/>
                <a:tab pos="1833563" algn="l"/>
              </a:tabLst>
            </a:pPr>
            <a:r>
              <a:rPr lang="en-US" b="1">
                <a:solidFill>
                  <a:srgbClr val="000000"/>
                </a:solidFill>
                <a:latin typeface="Courier New" pitchFamily="49" charset="0"/>
              </a:rPr>
              <a:t>ERROR at line 3:</a:t>
            </a:r>
          </a:p>
          <a:p>
            <a:pPr eaLnBrk="0" hangingPunct="0">
              <a:tabLst>
                <a:tab pos="682625" algn="l"/>
                <a:tab pos="1833563" algn="l"/>
              </a:tabLst>
            </a:pPr>
            <a:r>
              <a:rPr lang="en-US" b="1">
                <a:solidFill>
                  <a:srgbClr val="000000"/>
                </a:solidFill>
                <a:latin typeface="Courier New" pitchFamily="49" charset="0"/>
              </a:rPr>
              <a:t>ORA-00934: group function is not allowed here</a:t>
            </a:r>
          </a:p>
        </p:txBody>
      </p:sp>
      <p:sp>
        <p:nvSpPr>
          <p:cNvPr id="472070" name="Rectangle 6"/>
          <p:cNvSpPr>
            <a:spLocks noChangeArrowheads="1"/>
          </p:cNvSpPr>
          <p:nvPr/>
        </p:nvSpPr>
        <p:spPr bwMode="auto">
          <a:xfrm rot="21577438">
            <a:off x="1050925" y="5648325"/>
            <a:ext cx="7170738" cy="45720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eaLnBrk="0" hangingPunct="0"/>
            <a:r>
              <a:rPr lang="en-US" sz="2400" b="1">
                <a:solidFill>
                  <a:srgbClr val="FF3300"/>
                </a:solidFill>
              </a:rPr>
              <a:t>Cannot use the </a:t>
            </a:r>
            <a:r>
              <a:rPr lang="en-US" sz="2400" b="1">
                <a:solidFill>
                  <a:srgbClr val="FF3300"/>
                </a:solidFill>
                <a:latin typeface="Courier New" pitchFamily="49" charset="0"/>
              </a:rPr>
              <a:t>WHERE</a:t>
            </a:r>
            <a:r>
              <a:rPr lang="en-US" sz="2400" b="1">
                <a:solidFill>
                  <a:srgbClr val="FF3300"/>
                </a:solidFill>
              </a:rPr>
              <a:t> clause to restrict groups</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ORACLE</a:t>
            </a:r>
          </a:p>
        </p:txBody>
      </p:sp>
      <p:sp>
        <p:nvSpPr>
          <p:cNvPr id="19" name="Slide Number Placeholder 4"/>
          <p:cNvSpPr>
            <a:spLocks noGrp="1"/>
          </p:cNvSpPr>
          <p:nvPr>
            <p:ph type="sldNum" sz="quarter" idx="11"/>
          </p:nvPr>
        </p:nvSpPr>
        <p:spPr/>
        <p:txBody>
          <a:bodyPr/>
          <a:lstStyle/>
          <a:p>
            <a:fld id="{04755AAB-B4E5-4612-8D5A-58EFA28DCF93}" type="slidenum">
              <a:rPr lang="en-US"/>
              <a:pPr/>
              <a:t>9</a:t>
            </a:fld>
            <a:r>
              <a:rPr lang="en-US"/>
              <a:t> of 1</a:t>
            </a:r>
          </a:p>
        </p:txBody>
      </p:sp>
      <p:pic>
        <p:nvPicPr>
          <p:cNvPr id="474114" name="Picture 2"/>
          <p:cNvPicPr>
            <a:picLocks noChangeAspect="1" noChangeArrowheads="1"/>
          </p:cNvPicPr>
          <p:nvPr/>
        </p:nvPicPr>
        <p:blipFill>
          <a:blip r:embed="rId3"/>
          <a:srcRect/>
          <a:stretch>
            <a:fillRect/>
          </a:stretch>
        </p:blipFill>
        <p:spPr bwMode="auto">
          <a:xfrm>
            <a:off x="1338263" y="5686425"/>
            <a:ext cx="2560637" cy="219075"/>
          </a:xfrm>
          <a:prstGeom prst="rect">
            <a:avLst/>
          </a:prstGeom>
          <a:noFill/>
          <a:ln w="25400">
            <a:noFill/>
            <a:miter lim="800000"/>
            <a:headEnd type="none" w="sm" len="sm"/>
            <a:tailEnd type="none" w="sm" len="sm"/>
          </a:ln>
          <a:effectLst/>
        </p:spPr>
      </p:pic>
      <p:sp>
        <p:nvSpPr>
          <p:cNvPr id="474115" name="Rectangle 3"/>
          <p:cNvSpPr>
            <a:spLocks noGrp="1" noChangeArrowheads="1"/>
          </p:cNvSpPr>
          <p:nvPr>
            <p:ph type="title"/>
          </p:nvPr>
        </p:nvSpPr>
        <p:spPr>
          <a:noFill/>
          <a:ln/>
        </p:spPr>
        <p:txBody>
          <a:bodyPr wrap="square" lIns="92075" tIns="46038" rIns="92075" bIns="46038" anchor="t"/>
          <a:lstStyle/>
          <a:p>
            <a:r>
              <a:rPr lang="en-US"/>
              <a:t>Excluding Group Results</a:t>
            </a:r>
          </a:p>
        </p:txBody>
      </p:sp>
      <p:sp>
        <p:nvSpPr>
          <p:cNvPr id="474116" name="Rectangle 4"/>
          <p:cNvSpPr>
            <a:spLocks noChangeArrowheads="1"/>
          </p:cNvSpPr>
          <p:nvPr/>
        </p:nvSpPr>
        <p:spPr bwMode="auto">
          <a:xfrm>
            <a:off x="3810000" y="3048000"/>
            <a:ext cx="2736850" cy="1739900"/>
          </a:xfrm>
          <a:prstGeom prst="rect">
            <a:avLst/>
          </a:prstGeom>
          <a:noFill/>
          <a:ln w="9525">
            <a:noFill/>
            <a:miter lim="800000"/>
            <a:headEnd/>
            <a:tailEnd/>
          </a:ln>
          <a:effectLst/>
        </p:spPr>
        <p:txBody>
          <a:bodyPr wrap="none" lIns="92075" tIns="46038" rIns="92075" bIns="46038">
            <a:spAutoFit/>
          </a:bodyPr>
          <a:lstStyle/>
          <a:p>
            <a:pPr algn="ctr" eaLnBrk="0" hangingPunct="0"/>
            <a:r>
              <a:rPr lang="en-US" b="1">
                <a:solidFill>
                  <a:schemeClr val="accent2"/>
                </a:solidFill>
              </a:rPr>
              <a:t>The</a:t>
            </a:r>
          </a:p>
          <a:p>
            <a:pPr algn="ctr" eaLnBrk="0" hangingPunct="0"/>
            <a:r>
              <a:rPr lang="en-US" b="1">
                <a:solidFill>
                  <a:schemeClr val="accent2"/>
                </a:solidFill>
              </a:rPr>
              <a:t>when it is</a:t>
            </a:r>
          </a:p>
          <a:p>
            <a:pPr algn="ctr" eaLnBrk="0" hangingPunct="0"/>
            <a:r>
              <a:rPr lang="en-US" b="1">
                <a:solidFill>
                  <a:schemeClr val="accent2"/>
                </a:solidFill>
              </a:rPr>
              <a:t>greater than</a:t>
            </a:r>
            <a:br>
              <a:rPr lang="en-US" b="1">
                <a:solidFill>
                  <a:schemeClr val="accent2"/>
                </a:solidFill>
              </a:rPr>
            </a:br>
            <a:r>
              <a:rPr lang="en-US" b="1">
                <a:solidFill>
                  <a:schemeClr val="accent2"/>
                </a:solidFill>
              </a:rPr>
              <a:t> maximum</a:t>
            </a:r>
            <a:br>
              <a:rPr lang="en-US" b="1">
                <a:solidFill>
                  <a:schemeClr val="accent2"/>
                </a:solidFill>
              </a:rPr>
            </a:br>
            <a:r>
              <a:rPr lang="en-US" b="1">
                <a:solidFill>
                  <a:schemeClr val="accent2"/>
                </a:solidFill>
              </a:rPr>
              <a:t>salary</a:t>
            </a:r>
            <a:br>
              <a:rPr lang="en-US" b="1">
                <a:solidFill>
                  <a:schemeClr val="accent2"/>
                </a:solidFill>
              </a:rPr>
            </a:br>
            <a:r>
              <a:rPr lang="en-US" b="1">
                <a:solidFill>
                  <a:schemeClr val="accent2"/>
                </a:solidFill>
              </a:rPr>
              <a:t>per department $10,000</a:t>
            </a:r>
          </a:p>
        </p:txBody>
      </p:sp>
      <p:sp>
        <p:nvSpPr>
          <p:cNvPr id="474117" name="Rectangle 5"/>
          <p:cNvSpPr>
            <a:spLocks noChangeArrowheads="1"/>
          </p:cNvSpPr>
          <p:nvPr/>
        </p:nvSpPr>
        <p:spPr bwMode="auto">
          <a:xfrm>
            <a:off x="722313" y="1258888"/>
            <a:ext cx="1133475" cy="311150"/>
          </a:xfrm>
          <a:prstGeom prst="rect">
            <a:avLst/>
          </a:prstGeom>
          <a:noFill/>
          <a:ln w="9525">
            <a:noFill/>
            <a:miter lim="800000"/>
            <a:headEnd/>
            <a:tailEnd/>
          </a:ln>
          <a:effectLst/>
        </p:spPr>
        <p:txBody>
          <a:bodyPr wrap="none" lIns="92075" tIns="46038" rIns="92075" bIns="46038">
            <a:spAutoFit/>
          </a:bodyPr>
          <a:lstStyle/>
          <a:p>
            <a:pPr eaLnBrk="0" hangingPunct="0">
              <a:lnSpc>
                <a:spcPct val="120000"/>
              </a:lnSpc>
              <a:spcBef>
                <a:spcPct val="60000"/>
              </a:spcBef>
            </a:pPr>
            <a:r>
              <a:rPr lang="en-US" sz="1200" b="1">
                <a:solidFill>
                  <a:schemeClr val="accent2"/>
                </a:solidFill>
              </a:rPr>
              <a:t>EMPLOYEES</a:t>
            </a:r>
          </a:p>
        </p:txBody>
      </p:sp>
      <p:pic>
        <p:nvPicPr>
          <p:cNvPr id="474118" name="Picture 6"/>
          <p:cNvPicPr>
            <a:picLocks noChangeAspect="1" noChangeArrowheads="1"/>
          </p:cNvPicPr>
          <p:nvPr/>
        </p:nvPicPr>
        <p:blipFill>
          <a:blip r:embed="rId4"/>
          <a:srcRect/>
          <a:stretch>
            <a:fillRect/>
          </a:stretch>
        </p:blipFill>
        <p:spPr bwMode="auto">
          <a:xfrm>
            <a:off x="1338263" y="1624013"/>
            <a:ext cx="2533650" cy="3162300"/>
          </a:xfrm>
          <a:prstGeom prst="rect">
            <a:avLst/>
          </a:prstGeom>
          <a:noFill/>
          <a:ln w="25400">
            <a:noFill/>
            <a:miter lim="800000"/>
            <a:headEnd type="none" w="sm" len="sm"/>
            <a:tailEnd type="none" w="sm" len="sm"/>
          </a:ln>
          <a:effectLst/>
        </p:spPr>
      </p:pic>
      <p:pic>
        <p:nvPicPr>
          <p:cNvPr id="474119" name="Picture 7"/>
          <p:cNvPicPr>
            <a:picLocks noChangeAspect="1" noChangeArrowheads="1"/>
          </p:cNvPicPr>
          <p:nvPr/>
        </p:nvPicPr>
        <p:blipFill>
          <a:blip r:embed="rId5"/>
          <a:srcRect/>
          <a:stretch>
            <a:fillRect/>
          </a:stretch>
        </p:blipFill>
        <p:spPr bwMode="auto">
          <a:xfrm>
            <a:off x="1338263" y="5014913"/>
            <a:ext cx="2533650" cy="676275"/>
          </a:xfrm>
          <a:prstGeom prst="rect">
            <a:avLst/>
          </a:prstGeom>
          <a:noFill/>
          <a:ln w="25400">
            <a:noFill/>
            <a:miter lim="800000"/>
            <a:headEnd type="none" w="sm" len="sm"/>
            <a:tailEnd type="none" w="sm" len="sm"/>
          </a:ln>
          <a:effectLst/>
        </p:spPr>
      </p:pic>
      <p:pic>
        <p:nvPicPr>
          <p:cNvPr id="474120" name="Picture 8"/>
          <p:cNvPicPr>
            <a:picLocks noChangeAspect="1" noChangeArrowheads="1"/>
          </p:cNvPicPr>
          <p:nvPr/>
        </p:nvPicPr>
        <p:blipFill>
          <a:blip r:embed="rId6"/>
          <a:srcRect/>
          <a:stretch>
            <a:fillRect/>
          </a:stretch>
        </p:blipFill>
        <p:spPr bwMode="auto">
          <a:xfrm>
            <a:off x="6115050" y="3217863"/>
            <a:ext cx="2543175" cy="1133475"/>
          </a:xfrm>
          <a:prstGeom prst="rect">
            <a:avLst/>
          </a:prstGeom>
          <a:noFill/>
          <a:ln w="25400">
            <a:noFill/>
            <a:miter lim="800000"/>
            <a:headEnd type="none" w="sm" len="sm"/>
            <a:tailEnd type="none" w="sm" len="sm"/>
          </a:ln>
          <a:effectLst/>
        </p:spPr>
      </p:pic>
      <p:sp>
        <p:nvSpPr>
          <p:cNvPr id="474121" name="Text Box 9"/>
          <p:cNvSpPr txBox="1">
            <a:spLocks noChangeArrowheads="1"/>
          </p:cNvSpPr>
          <p:nvPr/>
        </p:nvSpPr>
        <p:spPr bwMode="auto">
          <a:xfrm>
            <a:off x="1298575" y="461803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algn="ctr" defTabSz="822325">
              <a:buClr>
                <a:srgbClr val="000000"/>
              </a:buClr>
              <a:buFont typeface="Arial" charset="0"/>
              <a:buNone/>
            </a:pPr>
            <a:r>
              <a:rPr lang="en-US" sz="2400" b="1"/>
              <a:t>…</a:t>
            </a:r>
          </a:p>
        </p:txBody>
      </p:sp>
      <p:sp>
        <p:nvSpPr>
          <p:cNvPr id="474122" name="Rectangle 10"/>
          <p:cNvSpPr>
            <a:spLocks noChangeArrowheads="1"/>
          </p:cNvSpPr>
          <p:nvPr/>
        </p:nvSpPr>
        <p:spPr bwMode="ltGray">
          <a:xfrm>
            <a:off x="1412875" y="1917700"/>
            <a:ext cx="2427288" cy="576263"/>
          </a:xfrm>
          <a:prstGeom prst="rect">
            <a:avLst/>
          </a:prstGeom>
          <a:noFill/>
          <a:ln w="25400">
            <a:solidFill>
              <a:srgbClr val="FF5050"/>
            </a:solidFill>
            <a:miter lim="800000"/>
            <a:headEnd/>
            <a:tailEnd/>
          </a:ln>
          <a:effectLst/>
        </p:spPr>
        <p:txBody>
          <a:bodyPr wrap="none" anchor="ctr"/>
          <a:lstStyle/>
          <a:p>
            <a:endParaRPr lang="en-US"/>
          </a:p>
        </p:txBody>
      </p:sp>
      <p:sp>
        <p:nvSpPr>
          <p:cNvPr id="474123" name="Rectangle 11"/>
          <p:cNvSpPr>
            <a:spLocks noChangeArrowheads="1"/>
          </p:cNvSpPr>
          <p:nvPr/>
        </p:nvSpPr>
        <p:spPr bwMode="ltGray">
          <a:xfrm>
            <a:off x="3014663" y="1931988"/>
            <a:ext cx="765175" cy="147637"/>
          </a:xfrm>
          <a:prstGeom prst="rect">
            <a:avLst/>
          </a:prstGeom>
          <a:noFill/>
          <a:ln w="25400">
            <a:solidFill>
              <a:srgbClr val="FF5050"/>
            </a:solidFill>
            <a:miter lim="800000"/>
            <a:headEnd/>
            <a:tailEnd/>
          </a:ln>
          <a:effectLst/>
        </p:spPr>
        <p:txBody>
          <a:bodyPr wrap="none" anchor="ctr"/>
          <a:lstStyle/>
          <a:p>
            <a:endParaRPr lang="en-US"/>
          </a:p>
        </p:txBody>
      </p:sp>
      <p:sp>
        <p:nvSpPr>
          <p:cNvPr id="474124" name="Rectangle 12"/>
          <p:cNvSpPr>
            <a:spLocks noChangeArrowheads="1"/>
          </p:cNvSpPr>
          <p:nvPr/>
        </p:nvSpPr>
        <p:spPr bwMode="ltGray">
          <a:xfrm>
            <a:off x="1412875" y="2544763"/>
            <a:ext cx="2427288" cy="576262"/>
          </a:xfrm>
          <a:prstGeom prst="rect">
            <a:avLst/>
          </a:prstGeom>
          <a:noFill/>
          <a:ln w="25400">
            <a:solidFill>
              <a:srgbClr val="FF5050"/>
            </a:solidFill>
            <a:miter lim="800000"/>
            <a:headEnd/>
            <a:tailEnd/>
          </a:ln>
          <a:effectLst/>
        </p:spPr>
        <p:txBody>
          <a:bodyPr wrap="none" anchor="ctr"/>
          <a:lstStyle/>
          <a:p>
            <a:endParaRPr lang="en-US"/>
          </a:p>
        </p:txBody>
      </p:sp>
      <p:sp>
        <p:nvSpPr>
          <p:cNvPr id="474125" name="Rectangle 13"/>
          <p:cNvSpPr>
            <a:spLocks noChangeArrowheads="1"/>
          </p:cNvSpPr>
          <p:nvPr/>
        </p:nvSpPr>
        <p:spPr bwMode="ltGray">
          <a:xfrm>
            <a:off x="3049588" y="4435475"/>
            <a:ext cx="730250" cy="136525"/>
          </a:xfrm>
          <a:prstGeom prst="rect">
            <a:avLst/>
          </a:prstGeom>
          <a:noFill/>
          <a:ln w="25400">
            <a:solidFill>
              <a:srgbClr val="FF5050"/>
            </a:solidFill>
            <a:miter lim="800000"/>
            <a:headEnd/>
            <a:tailEnd/>
          </a:ln>
          <a:effectLst/>
        </p:spPr>
        <p:txBody>
          <a:bodyPr wrap="none" anchor="ctr"/>
          <a:lstStyle/>
          <a:p>
            <a:endParaRPr lang="en-US"/>
          </a:p>
        </p:txBody>
      </p:sp>
      <p:sp>
        <p:nvSpPr>
          <p:cNvPr id="474126" name="Rectangle 14"/>
          <p:cNvSpPr>
            <a:spLocks noChangeArrowheads="1"/>
          </p:cNvSpPr>
          <p:nvPr/>
        </p:nvSpPr>
        <p:spPr bwMode="ltGray">
          <a:xfrm>
            <a:off x="1412875" y="3184525"/>
            <a:ext cx="2427288" cy="968375"/>
          </a:xfrm>
          <a:prstGeom prst="rect">
            <a:avLst/>
          </a:prstGeom>
          <a:noFill/>
          <a:ln w="25400">
            <a:solidFill>
              <a:srgbClr val="FF5050"/>
            </a:solidFill>
            <a:miter lim="800000"/>
            <a:headEnd/>
            <a:tailEnd/>
          </a:ln>
          <a:effectLst/>
        </p:spPr>
        <p:txBody>
          <a:bodyPr wrap="none" anchor="ctr"/>
          <a:lstStyle/>
          <a:p>
            <a:endParaRPr lang="en-US"/>
          </a:p>
        </p:txBody>
      </p:sp>
      <p:sp>
        <p:nvSpPr>
          <p:cNvPr id="474127" name="Rectangle 15"/>
          <p:cNvSpPr>
            <a:spLocks noChangeArrowheads="1"/>
          </p:cNvSpPr>
          <p:nvPr/>
        </p:nvSpPr>
        <p:spPr bwMode="ltGray">
          <a:xfrm>
            <a:off x="1412875" y="4205288"/>
            <a:ext cx="2427288" cy="576262"/>
          </a:xfrm>
          <a:prstGeom prst="rect">
            <a:avLst/>
          </a:prstGeom>
          <a:noFill/>
          <a:ln w="25400">
            <a:solidFill>
              <a:srgbClr val="FF5050"/>
            </a:solidFill>
            <a:miter lim="800000"/>
            <a:headEnd/>
            <a:tailEnd/>
          </a:ln>
          <a:effectLst/>
        </p:spPr>
        <p:txBody>
          <a:bodyPr wrap="none" anchor="ctr"/>
          <a:lstStyle/>
          <a:p>
            <a:endParaRPr lang="en-US"/>
          </a:p>
        </p:txBody>
      </p:sp>
      <p:sp>
        <p:nvSpPr>
          <p:cNvPr id="474128" name="Rectangle 16"/>
          <p:cNvSpPr>
            <a:spLocks noChangeArrowheads="1"/>
          </p:cNvSpPr>
          <p:nvPr/>
        </p:nvSpPr>
        <p:spPr bwMode="ltGray">
          <a:xfrm>
            <a:off x="1412875" y="5226050"/>
            <a:ext cx="2427288" cy="411163"/>
          </a:xfrm>
          <a:prstGeom prst="rect">
            <a:avLst/>
          </a:prstGeom>
          <a:noFill/>
          <a:ln w="25400">
            <a:solidFill>
              <a:srgbClr val="FF5050"/>
            </a:solidFill>
            <a:miter lim="800000"/>
            <a:headEnd/>
            <a:tailEnd/>
          </a:ln>
          <a:effectLst/>
        </p:spPr>
        <p:txBody>
          <a:bodyPr wrap="none" anchor="ctr"/>
          <a:lstStyle/>
          <a:p>
            <a:endParaRPr lang="en-US"/>
          </a:p>
        </p:txBody>
      </p:sp>
      <p:sp>
        <p:nvSpPr>
          <p:cNvPr id="474129" name="Rectangle 17"/>
          <p:cNvSpPr>
            <a:spLocks noChangeArrowheads="1"/>
          </p:cNvSpPr>
          <p:nvPr/>
        </p:nvSpPr>
        <p:spPr bwMode="ltGray">
          <a:xfrm>
            <a:off x="3049588" y="5265738"/>
            <a:ext cx="730250" cy="136525"/>
          </a:xfrm>
          <a:prstGeom prst="rect">
            <a:avLst/>
          </a:prstGeom>
          <a:noFill/>
          <a:ln w="25400">
            <a:solidFill>
              <a:srgbClr val="FF5050"/>
            </a:solidFill>
            <a:miter lim="800000"/>
            <a:headEnd/>
            <a:tailEnd/>
          </a:ln>
          <a:effectLst/>
        </p:spPr>
        <p:txBody>
          <a:bodyPr wrap="none" anchor="ctr"/>
          <a:lstStyle/>
          <a:p>
            <a:endParaRPr lang="en-US"/>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9</TotalTime>
  <Words>5432</Words>
  <Application>Microsoft Office PowerPoint</Application>
  <PresentationFormat>On-screen Show (4:3)</PresentationFormat>
  <Paragraphs>873</Paragraphs>
  <Slides>37</Slides>
  <Notes>35</Notes>
  <HiddenSlides>6</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Mahindra Satyam PPT Template_2010</vt:lpstr>
      <vt:lpstr>Creating Groups of Data </vt:lpstr>
      <vt:lpstr>Creating Groups of Data:  The GROUP BY Clause Syntax</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Excluding Group Results</vt:lpstr>
      <vt:lpstr>Excluding Group Results: The HAVING Clause</vt:lpstr>
      <vt:lpstr>Using the HAVING Clause</vt:lpstr>
      <vt:lpstr>Using the HAVING Clause</vt:lpstr>
      <vt:lpstr>Nesting Group Functions</vt:lpstr>
      <vt:lpstr>GROUP BY with ROLLUP and CUBE Operators</vt:lpstr>
      <vt:lpstr>ROLLUP Operator</vt:lpstr>
      <vt:lpstr>ROLLUP Operator Example</vt:lpstr>
      <vt:lpstr>CUBE Operator</vt:lpstr>
      <vt:lpstr>CUBE Operator: Example</vt:lpstr>
      <vt:lpstr>Summary</vt:lpstr>
      <vt:lpstr>Summary</vt:lpstr>
      <vt:lpstr>Queries</vt:lpstr>
      <vt:lpstr>Subqueries</vt:lpstr>
      <vt:lpstr>Using a Subquery  to Solve a Problem</vt:lpstr>
      <vt:lpstr>Subquery Syntax</vt:lpstr>
      <vt:lpstr>Using a Subquery</vt:lpstr>
      <vt:lpstr>Guidelines for Using Subqueries</vt:lpstr>
      <vt:lpstr>Types of Subqueries</vt:lpstr>
      <vt:lpstr>Single-Row Subqueries</vt:lpstr>
      <vt:lpstr>Executing Single-Row Subqueries</vt:lpstr>
      <vt:lpstr>Using Group Functions in a Subquery</vt:lpstr>
      <vt:lpstr>The HAVING Clause with Subqueries</vt:lpstr>
      <vt:lpstr>What is Wrong  with this Statement?</vt:lpstr>
      <vt:lpstr>Will this Statement Return Rows?</vt:lpstr>
      <vt:lpstr>Multiple-Row Subqueries</vt:lpstr>
      <vt:lpstr>Null Values in a Subquery</vt:lpstr>
      <vt:lpstr>Summary</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Groups of Data </dc:title>
  <dc:creator>Administrator</dc:creator>
  <cp:lastModifiedBy>Administrator</cp:lastModifiedBy>
  <cp:revision>2</cp:revision>
  <dcterms:created xsi:type="dcterms:W3CDTF">2010-02-15T07:20:27Z</dcterms:created>
  <dcterms:modified xsi:type="dcterms:W3CDTF">2010-02-15T07:29:32Z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