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8" r:id="rId59"/>
    <p:sldId id="345" r:id="rId60"/>
    <p:sldId id="346" r:id="rId61"/>
    <p:sldId id="34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2" autoAdjust="0"/>
    <p:restoredTop sz="94619" autoAdjust="0"/>
  </p:normalViewPr>
  <p:slideViewPr>
    <p:cSldViewPr snapToGrid="0" showGuides="1">
      <p:cViewPr>
        <p:scale>
          <a:sx n="75" d="100"/>
          <a:sy n="75" d="100"/>
        </p:scale>
        <p:origin x="-762" y="84"/>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7044"/>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vmlDrawing" Target="../drawings/vmlDrawing7.vml"/><Relationship Id="rId4" Type="http://schemas.openxmlformats.org/officeDocument/2006/relationships/oleObject" Target="../embeddings/Microsoft_Office_Word_97_-_2003_Document7.doc"/></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vmlDrawing" Target="../drawings/vmlDrawing8.vml"/><Relationship Id="rId4" Type="http://schemas.openxmlformats.org/officeDocument/2006/relationships/oleObject" Target="../embeddings/oleObject1.bin"/></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vmlDrawing" Target="../drawings/vmlDrawing9.vml"/><Relationship Id="rId4" Type="http://schemas.openxmlformats.org/officeDocument/2006/relationships/oleObject" Target="../embeddings/Microsoft_Office_Word_97_-_2003_Document8.doc"/></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10.vml"/><Relationship Id="rId4" Type="http://schemas.openxmlformats.org/officeDocument/2006/relationships/oleObject" Target="../embeddings/Microsoft_Office_Word_97_-_2003_Document9.doc"/></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image" Target="../media/image29.png"/><Relationship Id="rId4" Type="http://schemas.openxmlformats.org/officeDocument/2006/relationships/image" Target="../media/image28.png"/></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7DBD08-19BD-4D1E-A9FB-3BAD9C1EA4B9}" type="slidenum">
              <a:rPr lang="en-US"/>
              <a:pPr/>
              <a:t>2</a:t>
            </a:fld>
            <a:endParaRPr lang="en-US"/>
          </a:p>
        </p:txBody>
      </p:sp>
      <p:sp>
        <p:nvSpPr>
          <p:cNvPr id="33280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32803"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SQL Functions</a:t>
            </a:r>
          </a:p>
          <a:p>
            <a:pPr lvl="1"/>
            <a:r>
              <a:rPr lang="en-US">
                <a:solidFill>
                  <a:srgbClr val="FC0128"/>
                </a:solidFill>
              </a:rPr>
              <a:t>Functions</a:t>
            </a:r>
            <a:r>
              <a:rPr lang="en-US"/>
              <a:t> are a very powerful feature of SQL and can be used to do the following:</a:t>
            </a:r>
          </a:p>
          <a:p>
            <a:pPr lvl="2"/>
            <a:r>
              <a:rPr lang="en-US"/>
              <a:t>Perform calculations on data</a:t>
            </a:r>
          </a:p>
          <a:p>
            <a:pPr lvl="2"/>
            <a:r>
              <a:rPr lang="en-US"/>
              <a:t>Modify individual data items</a:t>
            </a:r>
          </a:p>
          <a:p>
            <a:pPr lvl="2"/>
            <a:r>
              <a:rPr lang="en-US"/>
              <a:t>Manipulate output for groups of rows</a:t>
            </a:r>
          </a:p>
          <a:p>
            <a:pPr lvl="2"/>
            <a:r>
              <a:rPr lang="en-US"/>
              <a:t>Format dates and numbers for display</a:t>
            </a:r>
          </a:p>
          <a:p>
            <a:pPr lvl="2"/>
            <a:r>
              <a:rPr lang="en-US"/>
              <a:t>Convert column data types</a:t>
            </a:r>
          </a:p>
          <a:p>
            <a:pPr lvl="1"/>
            <a:r>
              <a:rPr lang="en-US"/>
              <a:t>SQL functions sometimes take </a:t>
            </a:r>
            <a:r>
              <a:rPr lang="en-US">
                <a:solidFill>
                  <a:srgbClr val="FC0128"/>
                </a:solidFill>
              </a:rPr>
              <a:t>arguments</a:t>
            </a:r>
            <a:r>
              <a:rPr lang="en-US"/>
              <a:t> and always </a:t>
            </a:r>
            <a:r>
              <a:rPr lang="en-US">
                <a:solidFill>
                  <a:srgbClr val="FC0128"/>
                </a:solidFill>
              </a:rPr>
              <a:t>return a value</a:t>
            </a:r>
            <a:r>
              <a:rPr lang="en-US"/>
              <a:t>.</a:t>
            </a:r>
          </a:p>
          <a:p>
            <a:pPr lvl="1"/>
            <a:r>
              <a:rPr lang="en-US" b="1"/>
              <a:t>Note:</a:t>
            </a:r>
            <a:r>
              <a:rPr lang="en-US"/>
              <a:t> Most of the functions described in this lesson are specific to Oracle’s version of SQL. </a:t>
            </a:r>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This lesson does not discuss all functions in great detail. It presents the most common functions with a brief explanation of them.</a:t>
            </a:r>
            <a:r>
              <a:rPr lang="en-US">
                <a:solidFill>
                  <a:schemeClr val="accent2"/>
                </a:solidFil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A1709-EB17-4773-B36F-ACFBBB258807}" type="slidenum">
              <a:rPr lang="en-US"/>
              <a:pPr/>
              <a:t>11</a:t>
            </a:fld>
            <a:endParaRPr lang="en-US"/>
          </a:p>
        </p:txBody>
      </p:sp>
      <p:sp>
        <p:nvSpPr>
          <p:cNvPr id="328706" name="Rectangle 2"/>
          <p:cNvSpPr>
            <a:spLocks noGrp="1" noRot="1" noChangeAspect="1" noChangeArrowheads="1" noTextEdit="1"/>
          </p:cNvSpPr>
          <p:nvPr>
            <p:ph type="sldImg"/>
          </p:nvPr>
        </p:nvSpPr>
        <p:spPr>
          <a:xfrm>
            <a:off x="488950" y="158750"/>
            <a:ext cx="5875338" cy="4406900"/>
          </a:xfrm>
          <a:ln/>
        </p:spPr>
      </p:sp>
      <p:sp>
        <p:nvSpPr>
          <p:cNvPr id="328707" name="Rectangle 3"/>
          <p:cNvSpPr>
            <a:spLocks noGrp="1" noChangeArrowheads="1"/>
          </p:cNvSpPr>
          <p:nvPr>
            <p:ph type="body" idx="1"/>
          </p:nvPr>
        </p:nvSpPr>
        <p:spPr>
          <a:xfrm>
            <a:off x="412750" y="4773613"/>
            <a:ext cx="6029325" cy="3756025"/>
          </a:xfrm>
        </p:spPr>
        <p:txBody>
          <a:bodyPr/>
          <a:lstStyle/>
          <a:p>
            <a:r>
              <a:rPr lang="en-US"/>
              <a:t>Group Functions and Null Values </a:t>
            </a:r>
          </a:p>
          <a:p>
            <a:pPr lvl="1"/>
            <a:r>
              <a:rPr lang="en-US"/>
              <a:t>All </a:t>
            </a:r>
            <a:r>
              <a:rPr lang="en-US">
                <a:solidFill>
                  <a:srgbClr val="FC0128"/>
                </a:solidFill>
              </a:rPr>
              <a:t>group functions ignore null values</a:t>
            </a:r>
            <a:r>
              <a:rPr lang="en-US"/>
              <a:t> in the column. In the slide example, the average is calculated based </a:t>
            </a:r>
            <a:r>
              <a:rPr lang="en-US" i="1"/>
              <a:t>only</a:t>
            </a:r>
            <a:r>
              <a:rPr lang="en-US"/>
              <a:t> on the rows in the table where a valid value is stored in the </a:t>
            </a:r>
            <a:r>
              <a:rPr lang="en-US">
                <a:latin typeface="Courier New" pitchFamily="49" charset="0"/>
              </a:rPr>
              <a:t>COMMISSION_PCT</a:t>
            </a:r>
            <a:r>
              <a:rPr lang="en-US"/>
              <a:t> column. The average is calculated as the total commission paid to all employees divided by the number of employees receiving a commission (four).</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BFB7D-2234-4F40-880E-A4295E98C1FE}" type="slidenum">
              <a:rPr lang="en-US"/>
              <a:pPr/>
              <a:t>12</a:t>
            </a:fld>
            <a:endParaRPr lang="en-US"/>
          </a:p>
        </p:txBody>
      </p:sp>
      <p:sp>
        <p:nvSpPr>
          <p:cNvPr id="25602" name="Rectangle 2"/>
          <p:cNvSpPr>
            <a:spLocks noGrp="1" noChangeArrowheads="1"/>
          </p:cNvSpPr>
          <p:nvPr>
            <p:ph type="body" idx="1"/>
          </p:nvPr>
        </p:nvSpPr>
        <p:spPr>
          <a:xfrm>
            <a:off x="412750" y="4773613"/>
            <a:ext cx="6029325" cy="3754437"/>
          </a:xfrm>
          <a:noFill/>
          <a:ln/>
        </p:spPr>
        <p:txBody>
          <a:bodyPr lIns="89645" tIns="42543" rIns="89645" bIns="42543"/>
          <a:lstStyle/>
          <a:p>
            <a:pPr>
              <a:lnSpc>
                <a:spcPct val="95000"/>
              </a:lnSpc>
            </a:pPr>
            <a:r>
              <a:rPr lang="en-US"/>
              <a:t>Single-Row Functions</a:t>
            </a:r>
          </a:p>
          <a:p>
            <a:pPr lvl="1">
              <a:lnSpc>
                <a:spcPct val="95000"/>
              </a:lnSpc>
            </a:pPr>
            <a:r>
              <a:rPr lang="en-US"/>
              <a:t>Single-row functions</a:t>
            </a:r>
            <a:r>
              <a:rPr lang="en-US">
                <a:solidFill>
                  <a:srgbClr val="FC0128"/>
                </a:solidFill>
              </a:rPr>
              <a:t> </a:t>
            </a:r>
            <a:r>
              <a:rPr lang="en-US"/>
              <a:t>are used to manipulate data items. They accept one or more arguments and return one value for each row returned by the query. An </a:t>
            </a:r>
            <a:r>
              <a:rPr lang="en-US">
                <a:solidFill>
                  <a:srgbClr val="FC0128"/>
                </a:solidFill>
              </a:rPr>
              <a:t>argument</a:t>
            </a:r>
            <a:r>
              <a:rPr lang="en-US"/>
              <a:t> can be one of the following:</a:t>
            </a:r>
          </a:p>
          <a:p>
            <a:pPr lvl="2">
              <a:lnSpc>
                <a:spcPct val="95000"/>
              </a:lnSpc>
            </a:pPr>
            <a:r>
              <a:rPr lang="en-US"/>
              <a:t>User-supplied constant</a:t>
            </a:r>
          </a:p>
          <a:p>
            <a:pPr lvl="2">
              <a:lnSpc>
                <a:spcPct val="95000"/>
              </a:lnSpc>
            </a:pPr>
            <a:r>
              <a:rPr lang="en-US"/>
              <a:t>Variable value </a:t>
            </a:r>
          </a:p>
          <a:p>
            <a:pPr lvl="2">
              <a:lnSpc>
                <a:spcPct val="95000"/>
              </a:lnSpc>
            </a:pPr>
            <a:r>
              <a:rPr lang="en-US"/>
              <a:t>Column name</a:t>
            </a:r>
          </a:p>
          <a:p>
            <a:pPr lvl="2">
              <a:lnSpc>
                <a:spcPct val="95000"/>
              </a:lnSpc>
            </a:pPr>
            <a:r>
              <a:rPr lang="en-US"/>
              <a:t>Expression</a:t>
            </a:r>
          </a:p>
          <a:p>
            <a:pPr lvl="1"/>
            <a:r>
              <a:rPr lang="en-US"/>
              <a:t>Features of single-row functions include:</a:t>
            </a:r>
          </a:p>
          <a:p>
            <a:pPr lvl="2">
              <a:lnSpc>
                <a:spcPct val="95000"/>
              </a:lnSpc>
            </a:pPr>
            <a:r>
              <a:rPr lang="en-US"/>
              <a:t>Acting on each row returned in the query</a:t>
            </a:r>
          </a:p>
          <a:p>
            <a:pPr lvl="2">
              <a:lnSpc>
                <a:spcPct val="95000"/>
              </a:lnSpc>
            </a:pPr>
            <a:r>
              <a:rPr lang="en-US"/>
              <a:t>Returning one result per row</a:t>
            </a:r>
          </a:p>
          <a:p>
            <a:pPr lvl="2">
              <a:lnSpc>
                <a:spcPct val="95000"/>
              </a:lnSpc>
            </a:pPr>
            <a:r>
              <a:rPr lang="en-US"/>
              <a:t>Possibly returning a data value of a different type than that referenced</a:t>
            </a:r>
          </a:p>
          <a:p>
            <a:pPr lvl="2">
              <a:lnSpc>
                <a:spcPct val="95000"/>
              </a:lnSpc>
            </a:pPr>
            <a:r>
              <a:rPr lang="en-US"/>
              <a:t>Possibly expecting one or more arguments</a:t>
            </a:r>
          </a:p>
          <a:p>
            <a:pPr lvl="2">
              <a:lnSpc>
                <a:spcPct val="95000"/>
              </a:lnSpc>
            </a:pPr>
            <a:r>
              <a:rPr lang="en-US"/>
              <a:t>Can be used in </a:t>
            </a:r>
            <a:r>
              <a:rPr lang="en-US">
                <a:latin typeface="Courier New" pitchFamily="49" charset="0"/>
              </a:rPr>
              <a:t>SELECT</a:t>
            </a:r>
            <a:r>
              <a:rPr lang="en-US"/>
              <a:t>, </a:t>
            </a:r>
            <a:r>
              <a:rPr lang="en-US">
                <a:latin typeface="Courier New" pitchFamily="49" charset="0"/>
              </a:rPr>
              <a:t>WHERE</a:t>
            </a:r>
            <a:r>
              <a:rPr lang="en-US"/>
              <a:t>, and </a:t>
            </a:r>
            <a:r>
              <a:rPr lang="en-US">
                <a:latin typeface="Courier New" pitchFamily="49" charset="0"/>
              </a:rPr>
              <a:t>ORDER BY</a:t>
            </a:r>
            <a:r>
              <a:rPr lang="en-US"/>
              <a:t> clauses; can be nested</a:t>
            </a:r>
          </a:p>
          <a:p>
            <a:pPr lvl="1">
              <a:lnSpc>
                <a:spcPct val="95000"/>
              </a:lnSpc>
            </a:pPr>
            <a:r>
              <a:rPr lang="en-US"/>
              <a:t>In the syntax:</a:t>
            </a:r>
          </a:p>
          <a:p>
            <a:pPr algn="just">
              <a:lnSpc>
                <a:spcPct val="95000"/>
              </a:lnSpc>
            </a:pPr>
            <a:r>
              <a:rPr lang="en-US" b="1" i="1">
                <a:latin typeface="Times" pitchFamily="18" charset="0"/>
              </a:rPr>
              <a:t>	</a:t>
            </a:r>
            <a:r>
              <a:rPr lang="en-US" b="1" i="1">
                <a:latin typeface="Courier New" pitchFamily="49" charset="0"/>
              </a:rPr>
              <a:t>function_name</a:t>
            </a:r>
            <a:r>
              <a:rPr lang="en-US" b="1">
                <a:latin typeface="Times" pitchFamily="18" charset="0"/>
              </a:rPr>
              <a:t>	is the name of the function.</a:t>
            </a:r>
          </a:p>
          <a:p>
            <a:pPr algn="just">
              <a:lnSpc>
                <a:spcPct val="95000"/>
              </a:lnSpc>
            </a:pPr>
            <a:r>
              <a:rPr lang="en-US" b="1" i="1">
                <a:latin typeface="Times" pitchFamily="18" charset="0"/>
              </a:rPr>
              <a:t>	</a:t>
            </a:r>
            <a:r>
              <a:rPr lang="en-US" b="1" i="1">
                <a:latin typeface="Courier New" pitchFamily="49" charset="0"/>
              </a:rPr>
              <a:t>arg1, arg2</a:t>
            </a:r>
            <a:r>
              <a:rPr lang="en-US" b="1" i="1">
                <a:latin typeface="Times" pitchFamily="18" charset="0"/>
              </a:rPr>
              <a:t>	</a:t>
            </a:r>
            <a:r>
              <a:rPr lang="en-US" b="1">
                <a:latin typeface="Times" pitchFamily="18" charset="0"/>
              </a:rPr>
              <a:t>is any argument to be used by the function. This can be represented by a 				column name or expression.</a:t>
            </a:r>
          </a:p>
        </p:txBody>
      </p:sp>
      <p:sp>
        <p:nvSpPr>
          <p:cNvPr id="25603"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D5CA8-CBB1-4538-84ED-2BDE7F176591}" type="slidenum">
              <a:rPr lang="en-US"/>
              <a:pPr/>
              <a:t>13</a:t>
            </a:fld>
            <a:endParaRPr lang="en-US"/>
          </a:p>
        </p:txBody>
      </p:sp>
      <p:sp>
        <p:nvSpPr>
          <p:cNvPr id="2765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27651" name="Rectangle 3"/>
          <p:cNvSpPr>
            <a:spLocks noGrp="1" noChangeArrowheads="1"/>
          </p:cNvSpPr>
          <p:nvPr>
            <p:ph type="body" idx="1"/>
          </p:nvPr>
        </p:nvSpPr>
        <p:spPr>
          <a:xfrm>
            <a:off x="412750" y="4773613"/>
            <a:ext cx="6029325" cy="3754437"/>
          </a:xfrm>
          <a:noFill/>
          <a:ln/>
        </p:spPr>
        <p:txBody>
          <a:bodyPr lIns="89645" tIns="42543" rIns="89645" bIns="42543"/>
          <a:lstStyle/>
          <a:p>
            <a:pPr defTabSz="403225">
              <a:tabLst>
                <a:tab pos="458788" algn="l"/>
              </a:tabLst>
            </a:pPr>
            <a:r>
              <a:rPr lang="en-US"/>
              <a:t>Single-Row Functions (continued)</a:t>
            </a:r>
          </a:p>
          <a:p>
            <a:pPr marL="119063" lvl="1" defTabSz="403225">
              <a:tabLst>
                <a:tab pos="458788" algn="l"/>
              </a:tabLst>
            </a:pPr>
            <a:r>
              <a:rPr lang="en-US"/>
              <a:t>This lesson covers the following single-row functions:</a:t>
            </a:r>
          </a:p>
          <a:p>
            <a:pPr marL="452438" lvl="2" indent="-215900" defTabSz="403225">
              <a:tabLst>
                <a:tab pos="458788" algn="l"/>
              </a:tabLst>
            </a:pPr>
            <a:r>
              <a:rPr lang="en-US"/>
              <a:t>Character functions</a:t>
            </a:r>
            <a:r>
              <a:rPr lang="en-US">
                <a:latin typeface="Symbol" pitchFamily="18" charset="2"/>
              </a:rPr>
              <a:t>: A</a:t>
            </a:r>
            <a:r>
              <a:rPr lang="en-US"/>
              <a:t>ccept character input and can return both character and number values</a:t>
            </a:r>
          </a:p>
          <a:p>
            <a:pPr marL="452438" lvl="2" indent="-215900" defTabSz="403225">
              <a:tabLst>
                <a:tab pos="458788" algn="l"/>
              </a:tabLst>
            </a:pPr>
            <a:r>
              <a:rPr lang="en-US"/>
              <a:t>Number functions</a:t>
            </a:r>
            <a:r>
              <a:rPr lang="en-US">
                <a:latin typeface="Symbol" pitchFamily="18" charset="2"/>
              </a:rPr>
              <a:t>: </a:t>
            </a:r>
            <a:r>
              <a:rPr lang="en-US"/>
              <a:t>Accept numeric input and return numeric values</a:t>
            </a:r>
          </a:p>
          <a:p>
            <a:pPr marL="452438" lvl="2" indent="-215900" defTabSz="403225">
              <a:tabLst>
                <a:tab pos="458788" algn="l"/>
              </a:tabLst>
            </a:pPr>
            <a:r>
              <a:rPr lang="en-US"/>
              <a:t>Date functions</a:t>
            </a:r>
            <a:r>
              <a:rPr lang="en-US">
                <a:latin typeface="Symbol" pitchFamily="18" charset="2"/>
              </a:rPr>
              <a:t>: </a:t>
            </a:r>
            <a:r>
              <a:rPr lang="en-US"/>
              <a:t>Operate on values of the </a:t>
            </a:r>
            <a:r>
              <a:rPr lang="en-US">
                <a:solidFill>
                  <a:srgbClr val="FC0128"/>
                </a:solidFill>
                <a:latin typeface="Courier New" pitchFamily="49" charset="0"/>
              </a:rPr>
              <a:t>DATE</a:t>
            </a:r>
            <a:r>
              <a:rPr lang="en-US">
                <a:solidFill>
                  <a:srgbClr val="FC0128"/>
                </a:solidFill>
              </a:rPr>
              <a:t> data type</a:t>
            </a:r>
            <a:r>
              <a:rPr lang="en-US"/>
              <a:t> (All date functions return a value of </a:t>
            </a:r>
            <a:r>
              <a:rPr lang="en-US">
                <a:latin typeface="Courier New" pitchFamily="49" charset="0"/>
              </a:rPr>
              <a:t>DATE</a:t>
            </a:r>
            <a:r>
              <a:rPr lang="en-US"/>
              <a:t> data type except the </a:t>
            </a:r>
            <a:r>
              <a:rPr lang="en-US">
                <a:solidFill>
                  <a:srgbClr val="FC0128"/>
                </a:solidFill>
                <a:latin typeface="Courier New" pitchFamily="49" charset="0"/>
              </a:rPr>
              <a:t>MONTHS_BETWEEN</a:t>
            </a:r>
            <a:r>
              <a:rPr lang="en-US"/>
              <a:t> function, which returns a number.)</a:t>
            </a:r>
          </a:p>
          <a:p>
            <a:pPr marL="452438" lvl="2" indent="-215900" defTabSz="403225">
              <a:tabLst>
                <a:tab pos="458788" algn="l"/>
              </a:tabLst>
            </a:pPr>
            <a:r>
              <a:rPr lang="en-US"/>
              <a:t>Conversion functions</a:t>
            </a:r>
            <a:r>
              <a:rPr lang="en-US">
                <a:latin typeface="Symbol" pitchFamily="18" charset="2"/>
              </a:rPr>
              <a:t>: </a:t>
            </a:r>
            <a:r>
              <a:rPr lang="en-US"/>
              <a:t>Convert a value from one data type to another</a:t>
            </a:r>
          </a:p>
          <a:p>
            <a:pPr marL="452438" lvl="2" indent="-215900" defTabSz="403225">
              <a:tabLst>
                <a:tab pos="458788" algn="l"/>
              </a:tabLst>
            </a:pPr>
            <a:r>
              <a:rPr lang="en-US"/>
              <a:t>General functions:</a:t>
            </a:r>
          </a:p>
          <a:p>
            <a:pPr marL="790575" lvl="3" indent="-219075" defTabSz="403225">
              <a:tabLst>
                <a:tab pos="458788" algn="l"/>
              </a:tabLst>
            </a:pPr>
            <a:r>
              <a:rPr lang="en-US">
                <a:solidFill>
                  <a:srgbClr val="FC0128"/>
                </a:solidFill>
                <a:latin typeface="Courier New" pitchFamily="49" charset="0"/>
              </a:rPr>
              <a:t>NVL</a:t>
            </a:r>
          </a:p>
          <a:p>
            <a:pPr marL="790575" lvl="3" indent="-219075" defTabSz="403225">
              <a:tabLst>
                <a:tab pos="458788" algn="l"/>
              </a:tabLst>
            </a:pPr>
            <a:r>
              <a:rPr lang="en-US">
                <a:solidFill>
                  <a:srgbClr val="FC0128"/>
                </a:solidFill>
                <a:latin typeface="Courier New" pitchFamily="49" charset="0"/>
              </a:rPr>
              <a:t>NVL2</a:t>
            </a:r>
          </a:p>
          <a:p>
            <a:pPr marL="790575" lvl="3" indent="-219075" defTabSz="403225">
              <a:tabLst>
                <a:tab pos="458788" algn="l"/>
              </a:tabLst>
            </a:pPr>
            <a:r>
              <a:rPr lang="en-US">
                <a:solidFill>
                  <a:srgbClr val="FC0128"/>
                </a:solidFill>
                <a:latin typeface="Courier New" pitchFamily="49" charset="0"/>
              </a:rPr>
              <a:t>NULLIF</a:t>
            </a:r>
          </a:p>
          <a:p>
            <a:pPr marL="790575" lvl="3" indent="-219075" defTabSz="403225">
              <a:tabLst>
                <a:tab pos="458788" algn="l"/>
              </a:tabLst>
            </a:pPr>
            <a:r>
              <a:rPr lang="en-US">
                <a:solidFill>
                  <a:srgbClr val="FC0128"/>
                </a:solidFill>
                <a:latin typeface="Courier New" pitchFamily="49" charset="0"/>
              </a:rPr>
              <a:t>COALSECE</a:t>
            </a:r>
          </a:p>
          <a:p>
            <a:pPr marL="790575" lvl="3" indent="-219075" defTabSz="403225">
              <a:tabLst>
                <a:tab pos="458788" algn="l"/>
              </a:tabLst>
            </a:pPr>
            <a:r>
              <a:rPr lang="en-US">
                <a:solidFill>
                  <a:srgbClr val="FC0128"/>
                </a:solidFill>
                <a:latin typeface="Courier New" pitchFamily="49" charset="0"/>
              </a:rPr>
              <a:t>CASE</a:t>
            </a:r>
          </a:p>
          <a:p>
            <a:pPr marL="790575" lvl="3" indent="-219075" defTabSz="403225">
              <a:tabLst>
                <a:tab pos="458788" algn="l"/>
              </a:tabLst>
            </a:pPr>
            <a:r>
              <a:rPr lang="en-US">
                <a:solidFill>
                  <a:srgbClr val="FC0128"/>
                </a:solidFill>
                <a:latin typeface="Courier New" pitchFamily="49" charset="0"/>
              </a:rPr>
              <a:t>DECODE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ECFF8513-7D87-43AF-8A68-EFDAB5768EF3}" type="slidenum">
              <a:rPr lang="en-US"/>
              <a:pPr/>
              <a:t>14</a:t>
            </a:fld>
            <a:endParaRPr lang="en-US"/>
          </a:p>
        </p:txBody>
      </p:sp>
      <p:sp>
        <p:nvSpPr>
          <p:cNvPr id="29698" name="Rectangle 2"/>
          <p:cNvSpPr>
            <a:spLocks noChangeArrowheads="1"/>
          </p:cNvSpPr>
          <p:nvPr/>
        </p:nvSpPr>
        <p:spPr bwMode="auto">
          <a:xfrm>
            <a:off x="371475" y="4630738"/>
            <a:ext cx="5827713" cy="3752850"/>
          </a:xfrm>
          <a:prstGeom prst="rect">
            <a:avLst/>
          </a:prstGeom>
          <a:noFill/>
          <a:ln w="9525">
            <a:noFill/>
            <a:miter lim="800000"/>
            <a:headEnd/>
            <a:tailEnd/>
          </a:ln>
          <a:effectLst/>
        </p:spPr>
        <p:txBody>
          <a:bodyPr lIns="89645" tIns="42543" rIns="89645" bIns="42543"/>
          <a:lstStyle/>
          <a:p>
            <a:pPr defTabSz="385763" eaLnBrk="0" hangingPunct="0">
              <a:lnSpc>
                <a:spcPct val="95000"/>
              </a:lnSpc>
              <a:spcBef>
                <a:spcPct val="30000"/>
              </a:spcBef>
              <a:tabLst>
                <a:tab pos="439738" algn="l"/>
              </a:tabLst>
            </a:pPr>
            <a:r>
              <a:rPr lang="en-US" sz="1100" b="1"/>
              <a:t>Character Functions</a:t>
            </a:r>
          </a:p>
          <a:p>
            <a:pPr marL="114300" lvl="1" defTabSz="385763" eaLnBrk="0" hangingPunct="0">
              <a:lnSpc>
                <a:spcPct val="95000"/>
              </a:lnSpc>
              <a:spcBef>
                <a:spcPct val="30000"/>
              </a:spcBef>
              <a:tabLst>
                <a:tab pos="439738" algn="l"/>
              </a:tabLst>
            </a:pPr>
            <a:r>
              <a:rPr lang="en-US" sz="1100">
                <a:latin typeface="Times New Roman" pitchFamily="18" charset="0"/>
              </a:rPr>
              <a:t>Single-row character functions</a:t>
            </a:r>
            <a:r>
              <a:rPr lang="en-US" sz="1100">
                <a:solidFill>
                  <a:srgbClr val="FC0128"/>
                </a:solidFill>
                <a:latin typeface="Times New Roman" pitchFamily="18" charset="0"/>
              </a:rPr>
              <a:t> </a:t>
            </a:r>
            <a:r>
              <a:rPr lang="en-US" sz="1100">
                <a:latin typeface="Times New Roman" pitchFamily="18" charset="0"/>
              </a:rPr>
              <a:t>accept character data as input and can return both character and numeric values. Character functions can be divided into the following:</a:t>
            </a:r>
          </a:p>
          <a:p>
            <a:pPr marL="433388" lvl="2" indent="-206375" defTabSz="385763" eaLnBrk="0" hangingPunct="0">
              <a:lnSpc>
                <a:spcPct val="95000"/>
              </a:lnSpc>
              <a:spcBef>
                <a:spcPct val="30000"/>
              </a:spcBef>
              <a:buFontTx/>
              <a:buChar char="•"/>
              <a:tabLst>
                <a:tab pos="439738" algn="l"/>
              </a:tabLst>
            </a:pPr>
            <a:r>
              <a:rPr lang="en-US" sz="1100">
                <a:solidFill>
                  <a:srgbClr val="FC0128"/>
                </a:solidFill>
                <a:latin typeface="Times New Roman" pitchFamily="18" charset="0"/>
              </a:rPr>
              <a:t>Case-manipulation functions</a:t>
            </a:r>
            <a:endParaRPr lang="en-US" sz="1100">
              <a:latin typeface="Times New Roman" pitchFamily="18" charset="0"/>
            </a:endParaRPr>
          </a:p>
          <a:p>
            <a:pPr marL="433388" lvl="2" indent="-206375" defTabSz="385763" eaLnBrk="0" hangingPunct="0">
              <a:lnSpc>
                <a:spcPct val="95000"/>
              </a:lnSpc>
              <a:spcBef>
                <a:spcPct val="30000"/>
              </a:spcBef>
              <a:buFontTx/>
              <a:buChar char="•"/>
              <a:tabLst>
                <a:tab pos="439738" algn="l"/>
              </a:tabLst>
            </a:pPr>
            <a:r>
              <a:rPr lang="en-US" sz="1100">
                <a:solidFill>
                  <a:srgbClr val="FC0128"/>
                </a:solidFill>
                <a:latin typeface="Times New Roman" pitchFamily="18" charset="0"/>
              </a:rPr>
              <a:t>Character-manipulation functions</a:t>
            </a:r>
            <a:r>
              <a:rPr lang="en-US" sz="1100">
                <a:latin typeface="Times New Roman" pitchFamily="18" charset="0"/>
              </a:rPr>
              <a:t> </a:t>
            </a: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433388" lvl="2" indent="-206375" defTabSz="385763" eaLnBrk="0" hangingPunct="0">
              <a:lnSpc>
                <a:spcPct val="95000"/>
              </a:lnSpc>
              <a:spcBef>
                <a:spcPct val="30000"/>
              </a:spcBef>
              <a:tabLst>
                <a:tab pos="439738" algn="l"/>
              </a:tabLst>
            </a:pPr>
            <a:endParaRPr lang="en-US" sz="1100">
              <a:latin typeface="Times New Roman" pitchFamily="18" charset="0"/>
            </a:endParaRPr>
          </a:p>
          <a:p>
            <a:pPr marL="114300" lvl="1" defTabSz="385763" eaLnBrk="0" hangingPunct="0">
              <a:spcBef>
                <a:spcPct val="30000"/>
              </a:spcBef>
              <a:tabLst>
                <a:tab pos="439738" algn="l"/>
              </a:tabLst>
            </a:pPr>
            <a:endParaRPr lang="en-US" sz="1100" b="1">
              <a:latin typeface="Times New Roman" pitchFamily="18" charset="0"/>
            </a:endParaRPr>
          </a:p>
          <a:p>
            <a:pPr marL="114300" lvl="1" defTabSz="385763" eaLnBrk="0" hangingPunct="0">
              <a:spcBef>
                <a:spcPct val="30000"/>
              </a:spcBef>
              <a:tabLst>
                <a:tab pos="439738" algn="l"/>
              </a:tabLst>
            </a:pPr>
            <a:endParaRPr lang="en-US" sz="1100" b="1">
              <a:latin typeface="Times New Roman" pitchFamily="18" charset="0"/>
            </a:endParaRPr>
          </a:p>
          <a:p>
            <a:pPr marL="114300" lvl="1" defTabSz="385763" eaLnBrk="0" hangingPunct="0">
              <a:spcBef>
                <a:spcPct val="30000"/>
              </a:spcBef>
              <a:tabLst>
                <a:tab pos="439738" algn="l"/>
              </a:tabLst>
            </a:pPr>
            <a:endParaRPr lang="en-US" sz="1100" b="1">
              <a:latin typeface="Times New Roman" pitchFamily="18" charset="0"/>
            </a:endParaRPr>
          </a:p>
          <a:p>
            <a:pPr marL="114300" lvl="1" defTabSz="385763" eaLnBrk="0" hangingPunct="0">
              <a:spcBef>
                <a:spcPct val="30000"/>
              </a:spcBef>
              <a:tabLst>
                <a:tab pos="439738" algn="l"/>
              </a:tabLst>
            </a:pPr>
            <a:endParaRPr lang="en-US" sz="1100" b="1">
              <a:latin typeface="Times New Roman" pitchFamily="18" charset="0"/>
            </a:endParaRPr>
          </a:p>
          <a:p>
            <a:pPr marL="114300" lvl="1" defTabSz="385763" eaLnBrk="0" hangingPunct="0">
              <a:spcBef>
                <a:spcPct val="30000"/>
              </a:spcBef>
              <a:tabLst>
                <a:tab pos="439738" algn="l"/>
              </a:tabLst>
            </a:pPr>
            <a:endParaRPr lang="en-US" sz="1100" b="1">
              <a:latin typeface="Times New Roman" pitchFamily="18" charset="0"/>
            </a:endParaRPr>
          </a:p>
          <a:p>
            <a:pPr marL="114300" lvl="1" defTabSz="385763" eaLnBrk="0" hangingPunct="0">
              <a:spcBef>
                <a:spcPct val="30000"/>
              </a:spcBef>
              <a:tabLst>
                <a:tab pos="439738" algn="l"/>
              </a:tabLst>
            </a:pPr>
            <a:r>
              <a:rPr lang="en-US" sz="1100" b="1">
                <a:latin typeface="Times New Roman" pitchFamily="18" charset="0"/>
              </a:rPr>
              <a:t>Note: </a:t>
            </a:r>
            <a:r>
              <a:rPr lang="en-US" sz="1100">
                <a:latin typeface="Times New Roman" pitchFamily="18" charset="0"/>
              </a:rPr>
              <a:t>The functions discussed in this lesson are only some of the available functions.</a:t>
            </a:r>
          </a:p>
        </p:txBody>
      </p:sp>
      <p:sp>
        <p:nvSpPr>
          <p:cNvPr id="29699" name="Rectangle 3"/>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29700" name="Rectangle 4"/>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graphicFrame>
        <p:nvGraphicFramePr>
          <p:cNvPr id="29701" name="Object 5"/>
          <p:cNvGraphicFramePr>
            <a:graphicFrameLocks/>
          </p:cNvGraphicFramePr>
          <p:nvPr/>
        </p:nvGraphicFramePr>
        <p:xfrm>
          <a:off x="438150" y="5734050"/>
          <a:ext cx="6161088" cy="2481263"/>
        </p:xfrm>
        <a:graphic>
          <a:graphicData uri="http://schemas.openxmlformats.org/presentationml/2006/ole">
            <p:oleObj spid="_x0000_s2050" name="Document" r:id="rId4" imgW="6394320" imgH="2574720" progId="Word.Document.8">
              <p:embed/>
            </p:oleObj>
          </a:graphicData>
        </a:graphic>
      </p:graphicFrame>
      <p:sp>
        <p:nvSpPr>
          <p:cNvPr id="29702" name="Rectangle 6"/>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29703" name="Rectangle 7"/>
          <p:cNvSpPr>
            <a:spLocks noChangeArrowheads="1"/>
          </p:cNvSpPr>
          <p:nvPr/>
        </p:nvSpPr>
        <p:spPr bwMode="auto">
          <a:xfrm>
            <a:off x="517525" y="4635500"/>
            <a:ext cx="182563" cy="431800"/>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6CC7B18-CF29-4156-8908-53489040265B}" type="slidenum">
              <a:rPr lang="en-US"/>
              <a:pPr/>
              <a:t>15</a:t>
            </a:fld>
            <a:endParaRPr lang="en-US"/>
          </a:p>
        </p:txBody>
      </p:sp>
      <p:sp>
        <p:nvSpPr>
          <p:cNvPr id="31746" name="Rectangle 2"/>
          <p:cNvSpPr>
            <a:spLocks noGrp="1" noChangeArrowheads="1"/>
          </p:cNvSpPr>
          <p:nvPr>
            <p:ph type="body" idx="1"/>
          </p:nvPr>
        </p:nvSpPr>
        <p:spPr>
          <a:xfrm>
            <a:off x="412750" y="4773613"/>
            <a:ext cx="6029325" cy="3754437"/>
          </a:xfrm>
          <a:noFill/>
          <a:ln/>
        </p:spPr>
        <p:txBody>
          <a:bodyPr lIns="89645" tIns="42543" rIns="89645" bIns="42543"/>
          <a:lstStyle/>
          <a:p>
            <a:pPr defTabSz="403225">
              <a:tabLst>
                <a:tab pos="233363" algn="l"/>
              </a:tabLst>
            </a:pPr>
            <a:r>
              <a:rPr lang="en-US"/>
              <a:t>Case Manipulation Functions</a:t>
            </a:r>
          </a:p>
          <a:p>
            <a:pPr marL="119063" lvl="1" defTabSz="403225">
              <a:tabLst>
                <a:tab pos="233363" algn="l"/>
              </a:tabLst>
            </a:pPr>
            <a:r>
              <a:rPr lang="en-US">
                <a:solidFill>
                  <a:srgbClr val="FC0128"/>
                </a:solidFill>
                <a:latin typeface="Courier New" pitchFamily="49" charset="0"/>
              </a:rPr>
              <a:t>LOWER</a:t>
            </a:r>
            <a:r>
              <a:rPr lang="en-US">
                <a:solidFill>
                  <a:srgbClr val="FC0128"/>
                </a:solidFill>
              </a:rPr>
              <a:t>,</a:t>
            </a:r>
            <a:r>
              <a:rPr lang="en-US"/>
              <a:t> </a:t>
            </a:r>
            <a:r>
              <a:rPr lang="en-US">
                <a:solidFill>
                  <a:srgbClr val="FC0128"/>
                </a:solidFill>
                <a:latin typeface="Courier New" pitchFamily="49" charset="0"/>
              </a:rPr>
              <a:t>UPPER</a:t>
            </a:r>
            <a:r>
              <a:rPr lang="en-US">
                <a:solidFill>
                  <a:srgbClr val="FC0128"/>
                </a:solidFill>
              </a:rPr>
              <a:t>,</a:t>
            </a:r>
            <a:r>
              <a:rPr lang="en-US"/>
              <a:t> and </a:t>
            </a:r>
            <a:r>
              <a:rPr lang="en-US">
                <a:solidFill>
                  <a:srgbClr val="FC0128"/>
                </a:solidFill>
                <a:latin typeface="Courier New" pitchFamily="49" charset="0"/>
              </a:rPr>
              <a:t>INITCAP</a:t>
            </a:r>
            <a:r>
              <a:rPr lang="en-US">
                <a:solidFill>
                  <a:srgbClr val="FC0128"/>
                </a:solidFill>
              </a:rPr>
              <a:t> </a:t>
            </a:r>
            <a:r>
              <a:rPr lang="en-US"/>
              <a:t>are the three case-conversion functions.</a:t>
            </a:r>
          </a:p>
          <a:p>
            <a:pPr marL="452438" lvl="2" indent="-215900" defTabSz="403225">
              <a:tabLst>
                <a:tab pos="233363" algn="l"/>
              </a:tabLst>
            </a:pPr>
            <a:r>
              <a:rPr lang="en-US">
                <a:latin typeface="Courier New" pitchFamily="49" charset="0"/>
              </a:rPr>
              <a:t>LOWER</a:t>
            </a:r>
            <a:r>
              <a:rPr lang="en-US">
                <a:latin typeface="Symbol" pitchFamily="18" charset="2"/>
              </a:rPr>
              <a:t>: </a:t>
            </a:r>
            <a:r>
              <a:rPr lang="en-US"/>
              <a:t>Converts mixed case or uppercase character strings to lowercase</a:t>
            </a:r>
          </a:p>
          <a:p>
            <a:pPr marL="452438" lvl="2" indent="-215900" defTabSz="403225">
              <a:tabLst>
                <a:tab pos="233363" algn="l"/>
              </a:tabLst>
            </a:pPr>
            <a:r>
              <a:rPr lang="en-US">
                <a:latin typeface="Courier New" pitchFamily="49" charset="0"/>
              </a:rPr>
              <a:t>UPPER</a:t>
            </a:r>
            <a:r>
              <a:rPr lang="en-US">
                <a:latin typeface="Symbol" pitchFamily="18" charset="2"/>
              </a:rPr>
              <a:t>: </a:t>
            </a:r>
            <a:r>
              <a:rPr lang="en-US"/>
              <a:t>Converts mixed case or lowercase character strings to uppercase</a:t>
            </a:r>
          </a:p>
          <a:p>
            <a:pPr marL="452438" lvl="2" indent="-215900" defTabSz="403225">
              <a:tabLst>
                <a:tab pos="233363" algn="l"/>
              </a:tabLst>
            </a:pPr>
            <a:r>
              <a:rPr lang="en-US">
                <a:latin typeface="Courier New" pitchFamily="49" charset="0"/>
              </a:rPr>
              <a:t>INITCAP</a:t>
            </a:r>
            <a:r>
              <a:rPr lang="en-US">
                <a:latin typeface="Symbol" pitchFamily="18" charset="2"/>
              </a:rPr>
              <a:t>: </a:t>
            </a:r>
            <a:r>
              <a:rPr lang="en-US"/>
              <a:t>Converts the first letter of each word to uppercase and remaining letters to lowercase</a:t>
            </a:r>
          </a:p>
          <a:p>
            <a:pPr marL="452438" lvl="2" indent="-215900" defTabSz="403225">
              <a:tabLst>
                <a:tab pos="233363" algn="l"/>
              </a:tabLst>
            </a:pPr>
            <a:endParaRPr lang="en-US"/>
          </a:p>
          <a:p>
            <a:pPr defTabSz="403225">
              <a:spcBef>
                <a:spcPct val="0"/>
              </a:spcBef>
              <a:tabLst>
                <a:tab pos="233363" algn="l"/>
              </a:tabLst>
            </a:pPr>
            <a:r>
              <a:rPr lang="en-US" b="1">
                <a:latin typeface="Courier New" pitchFamily="49" charset="0"/>
              </a:rPr>
              <a:t>       SELECT 'The job id for '||UPPER(last_name)||' is '</a:t>
            </a:r>
          </a:p>
          <a:p>
            <a:pPr defTabSz="403225">
              <a:spcBef>
                <a:spcPct val="0"/>
              </a:spcBef>
              <a:tabLst>
                <a:tab pos="233363" algn="l"/>
              </a:tabLst>
            </a:pPr>
            <a:r>
              <a:rPr lang="en-US" b="1">
                <a:latin typeface="Courier New" pitchFamily="49" charset="0"/>
              </a:rPr>
              <a:t>               ||LOWER(job_id) AS "EMPLOYEE DETAILS"</a:t>
            </a:r>
          </a:p>
          <a:p>
            <a:pPr defTabSz="403225">
              <a:spcBef>
                <a:spcPct val="0"/>
              </a:spcBef>
              <a:tabLst>
                <a:tab pos="233363" algn="l"/>
              </a:tabLst>
            </a:pPr>
            <a:r>
              <a:rPr lang="en-US" b="1">
                <a:latin typeface="Courier New" pitchFamily="49" charset="0"/>
              </a:rPr>
              <a:t>       FROM   employees;</a:t>
            </a:r>
          </a:p>
        </p:txBody>
      </p:sp>
      <p:sp>
        <p:nvSpPr>
          <p:cNvPr id="31747" name="Rectangle 3"/>
          <p:cNvSpPr>
            <a:spLocks noGrp="1" noRot="1" noChangeAspect="1" noChangeArrowheads="1" noTextEdit="1"/>
          </p:cNvSpPr>
          <p:nvPr>
            <p:ph type="sldImg"/>
          </p:nvPr>
        </p:nvSpPr>
        <p:spPr>
          <a:xfrm>
            <a:off x="493713" y="163513"/>
            <a:ext cx="5868987" cy="4402137"/>
          </a:xfrm>
          <a:ln w="12700" cap="flat">
            <a:solidFill>
              <a:schemeClr val="tx1"/>
            </a:solidFill>
          </a:ln>
        </p:spPr>
      </p:sp>
      <p:pic>
        <p:nvPicPr>
          <p:cNvPr id="31748" name="Picture 4"/>
          <p:cNvPicPr>
            <a:picLocks noChangeAspect="1" noChangeArrowheads="1"/>
          </p:cNvPicPr>
          <p:nvPr/>
        </p:nvPicPr>
        <p:blipFill>
          <a:blip r:embed="rId3"/>
          <a:srcRect/>
          <a:stretch>
            <a:fillRect/>
          </a:stretch>
        </p:blipFill>
        <p:spPr bwMode="auto">
          <a:xfrm>
            <a:off x="869950" y="6608763"/>
            <a:ext cx="5414963" cy="900112"/>
          </a:xfrm>
          <a:prstGeom prst="rect">
            <a:avLst/>
          </a:prstGeom>
          <a:noFill/>
          <a:ln w="25400">
            <a:noFill/>
            <a:miter lim="800000"/>
            <a:headEnd type="none" w="sm" len="sm"/>
            <a:tailEnd type="none" w="sm" len="sm"/>
          </a:ln>
          <a:effectLst/>
        </p:spPr>
      </p:pic>
      <p:pic>
        <p:nvPicPr>
          <p:cNvPr id="31749" name="Picture 5"/>
          <p:cNvPicPr>
            <a:picLocks noChangeAspect="1" noChangeArrowheads="1"/>
          </p:cNvPicPr>
          <p:nvPr/>
        </p:nvPicPr>
        <p:blipFill>
          <a:blip r:embed="rId4"/>
          <a:srcRect/>
          <a:stretch>
            <a:fillRect/>
          </a:stretch>
        </p:blipFill>
        <p:spPr bwMode="auto">
          <a:xfrm>
            <a:off x="661988" y="7620000"/>
            <a:ext cx="5622925" cy="762000"/>
          </a:xfrm>
          <a:prstGeom prst="rect">
            <a:avLst/>
          </a:prstGeom>
          <a:noFill/>
          <a:ln w="25400">
            <a:noFill/>
            <a:miter lim="800000"/>
            <a:headEnd type="none" w="sm" len="sm"/>
            <a:tailEnd type="none" w="sm" len="sm"/>
          </a:ln>
          <a:effectLst/>
        </p:spPr>
      </p:pic>
      <p:sp>
        <p:nvSpPr>
          <p:cNvPr id="31750" name="Text Box 6"/>
          <p:cNvSpPr txBox="1">
            <a:spLocks noChangeArrowheads="1"/>
          </p:cNvSpPr>
          <p:nvPr/>
        </p:nvSpPr>
        <p:spPr bwMode="auto">
          <a:xfrm>
            <a:off x="892175" y="7286625"/>
            <a:ext cx="349250" cy="374650"/>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B256AEB-B697-4E46-AA5B-C0ACB80C30F3}" type="slidenum">
              <a:rPr lang="en-US"/>
              <a:pPr/>
              <a:t>16</a:t>
            </a:fld>
            <a:endParaRPr lang="en-US"/>
          </a:p>
        </p:txBody>
      </p:sp>
      <p:sp>
        <p:nvSpPr>
          <p:cNvPr id="33794"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33796" name="Rectangle 4"/>
          <p:cNvSpPr>
            <a:spLocks noGrp="1" noChangeArrowheads="1"/>
          </p:cNvSpPr>
          <p:nvPr>
            <p:ph type="body" idx="1"/>
          </p:nvPr>
        </p:nvSpPr>
        <p:spPr>
          <a:xfrm>
            <a:off x="382588" y="4714875"/>
            <a:ext cx="6216650" cy="3757613"/>
          </a:xfrm>
          <a:noFill/>
          <a:ln/>
        </p:spPr>
        <p:txBody>
          <a:bodyPr lIns="89645" tIns="42543" rIns="89645" bIns="42543"/>
          <a:lstStyle/>
          <a:p>
            <a:pPr defTabSz="403225"/>
            <a:r>
              <a:rPr lang="en-US"/>
              <a:t>Case Manipulation Functions (continued)</a:t>
            </a:r>
          </a:p>
          <a:p>
            <a:pPr marL="119063" lvl="1" defTabSz="403225"/>
            <a:r>
              <a:rPr lang="en-US"/>
              <a:t>The slide example displays the employee number, name, and department number of employee Higgins. </a:t>
            </a:r>
          </a:p>
          <a:p>
            <a:pPr marL="119063" lvl="1" defTabSz="403225"/>
            <a:r>
              <a:rPr lang="en-US"/>
              <a:t>The </a:t>
            </a:r>
            <a:r>
              <a:rPr lang="en-US">
                <a:solidFill>
                  <a:srgbClr val="FC0128"/>
                </a:solidFill>
                <a:latin typeface="Courier New" pitchFamily="49" charset="0"/>
              </a:rPr>
              <a:t>WHERE</a:t>
            </a:r>
            <a:r>
              <a:rPr lang="en-US">
                <a:solidFill>
                  <a:srgbClr val="FC0128"/>
                </a:solidFill>
              </a:rPr>
              <a:t> clause</a:t>
            </a:r>
            <a:r>
              <a:rPr lang="en-US"/>
              <a:t> of the first SQL statement specifies the employee name as </a:t>
            </a:r>
            <a:r>
              <a:rPr lang="en-US">
                <a:latin typeface="Courier New" pitchFamily="49" charset="0"/>
              </a:rPr>
              <a:t>higgins</a:t>
            </a:r>
            <a:r>
              <a:rPr lang="en-US"/>
              <a:t>. Because all the data in the </a:t>
            </a:r>
            <a:r>
              <a:rPr lang="en-US">
                <a:latin typeface="Courier New" pitchFamily="49" charset="0"/>
              </a:rPr>
              <a:t>EMPLOYEES</a:t>
            </a:r>
            <a:r>
              <a:rPr lang="en-US"/>
              <a:t> table is stored in proper case, the name </a:t>
            </a:r>
            <a:r>
              <a:rPr lang="en-US">
                <a:latin typeface="Courier New" pitchFamily="49" charset="0"/>
              </a:rPr>
              <a:t>higgins</a:t>
            </a:r>
            <a:r>
              <a:rPr lang="en-US"/>
              <a:t> does not find a match in the table, and no rows are selected.</a:t>
            </a:r>
          </a:p>
          <a:p>
            <a:pPr marL="119063" lvl="1" defTabSz="403225"/>
            <a:r>
              <a:rPr lang="en-US"/>
              <a:t>The </a:t>
            </a:r>
            <a:r>
              <a:rPr lang="en-US">
                <a:latin typeface="Courier New" pitchFamily="49" charset="0"/>
              </a:rPr>
              <a:t>WHERE</a:t>
            </a:r>
            <a:r>
              <a:rPr lang="en-US"/>
              <a:t> clause of the second SQL statement specifies that the employee name in the </a:t>
            </a:r>
            <a:r>
              <a:rPr lang="en-US">
                <a:latin typeface="Courier New" pitchFamily="49" charset="0"/>
              </a:rPr>
              <a:t>EMPLOYEES</a:t>
            </a:r>
            <a:r>
              <a:rPr lang="en-US"/>
              <a:t> table is compared to </a:t>
            </a:r>
            <a:r>
              <a:rPr lang="en-US">
                <a:latin typeface="Courier New" pitchFamily="49" charset="0"/>
              </a:rPr>
              <a:t>higgins, </a:t>
            </a:r>
            <a:r>
              <a:rPr lang="en-US"/>
              <a:t>converting the </a:t>
            </a:r>
            <a:r>
              <a:rPr lang="en-US">
                <a:latin typeface="Courier New" pitchFamily="49" charset="0"/>
              </a:rPr>
              <a:t>LAST_NAME</a:t>
            </a:r>
            <a:r>
              <a:rPr lang="en-US"/>
              <a:t> column to lowercase for comparison purposes. Since both names are lowercase now, a match is found and one row is selected. The </a:t>
            </a:r>
            <a:r>
              <a:rPr lang="en-US">
                <a:latin typeface="Courier New" pitchFamily="49" charset="0"/>
              </a:rPr>
              <a:t>WHERE</a:t>
            </a:r>
            <a:r>
              <a:rPr lang="en-US"/>
              <a:t> clause can be rewritten in the following manner to produce the same result: </a:t>
            </a:r>
          </a:p>
          <a:p>
            <a:pPr marL="119063" lvl="1" defTabSz="403225"/>
            <a:r>
              <a:rPr lang="en-US">
                <a:latin typeface="Courier New" pitchFamily="49" charset="0"/>
              </a:rPr>
              <a:t>   ...WHERE last_name = 'Higgins'</a:t>
            </a:r>
          </a:p>
          <a:p>
            <a:pPr marL="119063" lvl="1" defTabSz="403225"/>
            <a:endParaRPr lang="en-US" sz="500"/>
          </a:p>
          <a:p>
            <a:pPr marL="119063" lvl="1" defTabSz="403225"/>
            <a:r>
              <a:rPr lang="en-US"/>
              <a:t>The name in the output appears as it was stored in the database. To display the name capitalized, use the </a:t>
            </a:r>
            <a:r>
              <a:rPr lang="en-US">
                <a:solidFill>
                  <a:srgbClr val="FC0128"/>
                </a:solidFill>
                <a:latin typeface="Courier New" pitchFamily="49" charset="0"/>
              </a:rPr>
              <a:t>UPPER</a:t>
            </a:r>
            <a:r>
              <a:rPr lang="en-US">
                <a:solidFill>
                  <a:srgbClr val="FC0128"/>
                </a:solidFill>
              </a:rPr>
              <a:t> function</a:t>
            </a:r>
            <a:r>
              <a:rPr lang="en-US"/>
              <a:t> in the </a:t>
            </a:r>
            <a:r>
              <a:rPr lang="en-US">
                <a:latin typeface="Courier New" pitchFamily="49" charset="0"/>
              </a:rPr>
              <a:t>SELECT</a:t>
            </a:r>
            <a:r>
              <a:rPr lang="en-US"/>
              <a:t> statement.</a:t>
            </a:r>
          </a:p>
          <a:p>
            <a:pPr marL="119063" lvl="1" defTabSz="403225"/>
            <a:endParaRPr lang="en-US" sz="500"/>
          </a:p>
          <a:p>
            <a:pPr marL="119063" lvl="1" defTabSz="403225">
              <a:spcBef>
                <a:spcPct val="0"/>
              </a:spcBef>
            </a:pPr>
            <a:r>
              <a:rPr lang="en-US">
                <a:latin typeface="Courier New" pitchFamily="49" charset="0"/>
              </a:rPr>
              <a:t>   SELECT employee_id, UPPER(last_name), department_id</a:t>
            </a:r>
          </a:p>
          <a:p>
            <a:pPr marL="119063" lvl="1" defTabSz="403225">
              <a:spcBef>
                <a:spcPct val="0"/>
              </a:spcBef>
            </a:pPr>
            <a:r>
              <a:rPr lang="en-US">
                <a:latin typeface="Courier New" pitchFamily="49" charset="0"/>
              </a:rPr>
              <a:t>   FROM   employees</a:t>
            </a:r>
          </a:p>
          <a:p>
            <a:pPr marL="119063" lvl="1" defTabSz="403225">
              <a:spcBef>
                <a:spcPct val="0"/>
              </a:spcBef>
            </a:pPr>
            <a:r>
              <a:rPr lang="en-US">
                <a:latin typeface="Courier New" pitchFamily="49" charset="0"/>
              </a:rPr>
              <a:t>   WHERE  INITCAP(last_name) = 'Higgins';</a:t>
            </a:r>
          </a:p>
          <a:p>
            <a:pPr defTabSz="403225">
              <a:spcBef>
                <a:spcPct val="0"/>
              </a:spcBef>
            </a:pPr>
            <a:endParaRPr lang="en-US" b="1">
              <a:latin typeface="Courier New" pitchFamily="49" charset="0"/>
            </a:endParaRPr>
          </a:p>
        </p:txBody>
      </p:sp>
      <p:sp>
        <p:nvSpPr>
          <p:cNvPr id="33797" name="Rectangle 5"/>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A4537-D86F-49DE-9518-7A3A2E53D197}" type="slidenum">
              <a:rPr lang="en-US"/>
              <a:pPr/>
              <a:t>17</a:t>
            </a:fld>
            <a:endParaRPr lang="en-US"/>
          </a:p>
        </p:txBody>
      </p:sp>
      <p:sp>
        <p:nvSpPr>
          <p:cNvPr id="35842" name="Rectangle 2"/>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Character Manipulation Functions</a:t>
            </a:r>
          </a:p>
          <a:p>
            <a:pPr marL="119063" lvl="1" defTabSz="403225"/>
            <a:r>
              <a:rPr lang="en-US">
                <a:solidFill>
                  <a:srgbClr val="FC0128"/>
                </a:solidFill>
                <a:latin typeface="Courier New" pitchFamily="49" charset="0"/>
              </a:rPr>
              <a:t>CONCAT</a:t>
            </a:r>
            <a:r>
              <a:rPr lang="en-US">
                <a:solidFill>
                  <a:srgbClr val="FC0128"/>
                </a:solidFill>
              </a:rPr>
              <a:t>,</a:t>
            </a:r>
            <a:r>
              <a:rPr lang="en-US"/>
              <a:t> </a:t>
            </a:r>
            <a:r>
              <a:rPr lang="en-US">
                <a:solidFill>
                  <a:srgbClr val="FC0128"/>
                </a:solidFill>
                <a:latin typeface="Courier New" pitchFamily="49" charset="0"/>
              </a:rPr>
              <a:t>SUBSTR</a:t>
            </a:r>
            <a:r>
              <a:rPr lang="en-US">
                <a:solidFill>
                  <a:srgbClr val="FC0128"/>
                </a:solidFill>
              </a:rPr>
              <a:t>, </a:t>
            </a:r>
            <a:r>
              <a:rPr lang="en-US">
                <a:solidFill>
                  <a:srgbClr val="FC0128"/>
                </a:solidFill>
                <a:latin typeface="Courier New" pitchFamily="49" charset="0"/>
              </a:rPr>
              <a:t>LENGTH</a:t>
            </a:r>
            <a:r>
              <a:rPr lang="en-US">
                <a:solidFill>
                  <a:srgbClr val="FC0128"/>
                </a:solidFill>
              </a:rPr>
              <a:t>, </a:t>
            </a:r>
            <a:r>
              <a:rPr lang="en-US">
                <a:solidFill>
                  <a:srgbClr val="FC0128"/>
                </a:solidFill>
                <a:latin typeface="Courier New" pitchFamily="49" charset="0"/>
              </a:rPr>
              <a:t>INSTR</a:t>
            </a:r>
            <a:r>
              <a:rPr lang="en-US">
                <a:solidFill>
                  <a:srgbClr val="FC0128"/>
                </a:solidFill>
              </a:rPr>
              <a:t>, </a:t>
            </a:r>
            <a:r>
              <a:rPr lang="en-US">
                <a:solidFill>
                  <a:srgbClr val="FC0128"/>
                </a:solidFill>
                <a:latin typeface="Courier New" pitchFamily="49" charset="0"/>
              </a:rPr>
              <a:t>LPAD</a:t>
            </a:r>
            <a:r>
              <a:rPr lang="en-US">
                <a:solidFill>
                  <a:srgbClr val="FC0128"/>
                </a:solidFill>
              </a:rPr>
              <a:t>,</a:t>
            </a:r>
            <a:r>
              <a:rPr lang="en-US"/>
              <a:t> </a:t>
            </a:r>
            <a:r>
              <a:rPr lang="en-US">
                <a:latin typeface="Courier New" pitchFamily="49" charset="0"/>
              </a:rPr>
              <a:t>RPAD</a:t>
            </a:r>
            <a:r>
              <a:rPr lang="en-US"/>
              <a:t>, and</a:t>
            </a:r>
            <a:r>
              <a:rPr lang="en-US">
                <a:solidFill>
                  <a:srgbClr val="FC0128"/>
                </a:solidFill>
              </a:rPr>
              <a:t> </a:t>
            </a:r>
            <a:r>
              <a:rPr lang="en-US">
                <a:solidFill>
                  <a:srgbClr val="FC0128"/>
                </a:solidFill>
                <a:latin typeface="Courier New" pitchFamily="49" charset="0"/>
              </a:rPr>
              <a:t>TRIM</a:t>
            </a:r>
            <a:r>
              <a:rPr lang="en-US"/>
              <a:t> are the character manipulation functions covered in this lesson.</a:t>
            </a:r>
          </a:p>
          <a:p>
            <a:pPr marL="452438" lvl="2" indent="-215900" defTabSz="403225"/>
            <a:r>
              <a:rPr lang="en-US">
                <a:latin typeface="Courier New" pitchFamily="49" charset="0"/>
              </a:rPr>
              <a:t>CONCAT</a:t>
            </a:r>
            <a:r>
              <a:rPr lang="en-US">
                <a:latin typeface="Symbol" pitchFamily="18" charset="2"/>
              </a:rPr>
              <a:t>: </a:t>
            </a:r>
            <a:r>
              <a:rPr lang="en-US"/>
              <a:t>Joins values together (You are limited to using two parameters with </a:t>
            </a:r>
            <a:r>
              <a:rPr lang="en-US">
                <a:latin typeface="Courier New" pitchFamily="49" charset="0"/>
              </a:rPr>
              <a:t>CONCAT.)</a:t>
            </a:r>
            <a:endParaRPr lang="en-US"/>
          </a:p>
          <a:p>
            <a:pPr marL="452438" lvl="2" indent="-215900" defTabSz="403225"/>
            <a:r>
              <a:rPr lang="en-US">
                <a:latin typeface="Courier New" pitchFamily="49" charset="0"/>
              </a:rPr>
              <a:t>SUBSTR</a:t>
            </a:r>
            <a:r>
              <a:rPr lang="en-US">
                <a:latin typeface="Symbol" pitchFamily="18" charset="2"/>
              </a:rPr>
              <a:t>: </a:t>
            </a:r>
            <a:r>
              <a:rPr lang="en-US"/>
              <a:t>Extracts a string of determined length</a:t>
            </a:r>
          </a:p>
          <a:p>
            <a:pPr marL="452438" lvl="2" indent="-215900" defTabSz="403225"/>
            <a:r>
              <a:rPr lang="en-US">
                <a:latin typeface="Courier New" pitchFamily="49" charset="0"/>
              </a:rPr>
              <a:t>LENGTH</a:t>
            </a:r>
            <a:r>
              <a:rPr lang="en-US">
                <a:latin typeface="Symbol" pitchFamily="18" charset="2"/>
              </a:rPr>
              <a:t>: </a:t>
            </a:r>
            <a:r>
              <a:rPr lang="en-US"/>
              <a:t>Shows the length of a string as a numeric value</a:t>
            </a:r>
          </a:p>
          <a:p>
            <a:pPr marL="452438" lvl="2" indent="-215900" defTabSz="403225"/>
            <a:r>
              <a:rPr lang="en-US">
                <a:latin typeface="Courier New" pitchFamily="49" charset="0"/>
              </a:rPr>
              <a:t>INSTR</a:t>
            </a:r>
            <a:r>
              <a:rPr lang="en-US">
                <a:latin typeface="Symbol" pitchFamily="18" charset="2"/>
              </a:rPr>
              <a:t>: </a:t>
            </a:r>
            <a:r>
              <a:rPr lang="en-US"/>
              <a:t>Finds numeric position of a named character</a:t>
            </a:r>
          </a:p>
          <a:p>
            <a:pPr marL="452438" lvl="2" indent="-215900" defTabSz="403225"/>
            <a:r>
              <a:rPr lang="en-US">
                <a:latin typeface="Courier New" pitchFamily="49" charset="0"/>
              </a:rPr>
              <a:t>LPAD</a:t>
            </a:r>
            <a:r>
              <a:rPr lang="en-US">
                <a:latin typeface="Symbol" pitchFamily="18" charset="2"/>
              </a:rPr>
              <a:t>: </a:t>
            </a:r>
            <a:r>
              <a:rPr lang="en-US"/>
              <a:t>Pads the character value right-justified</a:t>
            </a:r>
          </a:p>
          <a:p>
            <a:pPr marL="452438" lvl="2" indent="-215900" defTabSz="403225"/>
            <a:r>
              <a:rPr lang="en-US">
                <a:latin typeface="Courier New" pitchFamily="49" charset="0"/>
              </a:rPr>
              <a:t>RPAD</a:t>
            </a:r>
            <a:r>
              <a:rPr lang="en-US"/>
              <a:t>: Pads the character value left-justified</a:t>
            </a:r>
          </a:p>
          <a:p>
            <a:pPr marL="452438" lvl="2" indent="-215900" defTabSz="403225"/>
            <a:r>
              <a:rPr lang="en-US">
                <a:latin typeface="Courier New" pitchFamily="49" charset="0"/>
              </a:rPr>
              <a:t>TRIM</a:t>
            </a:r>
            <a:r>
              <a:rPr lang="en-US"/>
              <a:t>: Trims heading or trailing characters (or both) from a character string (If </a:t>
            </a:r>
            <a:r>
              <a:rPr lang="en-US" i="1">
                <a:latin typeface="Courier New" pitchFamily="49" charset="0"/>
              </a:rPr>
              <a:t>trim_character</a:t>
            </a:r>
            <a:r>
              <a:rPr lang="en-US"/>
              <a:t> or </a:t>
            </a:r>
            <a:r>
              <a:rPr lang="en-US" i="1">
                <a:latin typeface="Courier New" pitchFamily="49" charset="0"/>
              </a:rPr>
              <a:t>trim_source</a:t>
            </a:r>
            <a:r>
              <a:rPr lang="en-US"/>
              <a:t> is a character literal, you must enclose it in single quotes.) </a:t>
            </a:r>
          </a:p>
          <a:p>
            <a:pPr marL="119063" lvl="1" defTabSz="403225"/>
            <a:endParaRPr lang="en-US"/>
          </a:p>
          <a:p>
            <a:pPr marL="119063" lvl="1" defTabSz="403225"/>
            <a:endParaRPr lang="en-US"/>
          </a:p>
          <a:p>
            <a:pPr defTabSz="403225"/>
            <a:r>
              <a:rPr lang="en-US">
                <a:solidFill>
                  <a:srgbClr val="0000FF"/>
                </a:solidFill>
              </a:rPr>
              <a:t>Instructor Note</a:t>
            </a:r>
          </a:p>
          <a:p>
            <a:pPr marL="119063" lvl="1" defTabSz="403225"/>
            <a:r>
              <a:rPr lang="en-US">
                <a:solidFill>
                  <a:srgbClr val="0000FF"/>
                </a:solidFill>
              </a:rPr>
              <a:t>Be sure to point out </a:t>
            </a:r>
            <a:r>
              <a:rPr lang="en-US">
                <a:solidFill>
                  <a:srgbClr val="0000FF"/>
                </a:solidFill>
                <a:latin typeface="Courier New" pitchFamily="49" charset="0"/>
              </a:rPr>
              <a:t>RPAD</a:t>
            </a:r>
            <a:r>
              <a:rPr lang="en-US">
                <a:solidFill>
                  <a:srgbClr val="0000FF"/>
                </a:solidFill>
              </a:rPr>
              <a:t> to the students, because this function is needed in a practice exercise. Also, </a:t>
            </a:r>
            <a:r>
              <a:rPr lang="en-US">
                <a:solidFill>
                  <a:srgbClr val="0000FF"/>
                </a:solidFill>
                <a:latin typeface="Courier New" pitchFamily="49" charset="0"/>
              </a:rPr>
              <a:t>TRIM</a:t>
            </a:r>
            <a:r>
              <a:rPr lang="en-US">
                <a:solidFill>
                  <a:srgbClr val="0000FF"/>
                </a:solidFill>
              </a:rPr>
              <a:t>, which was a new function in Oracle8</a:t>
            </a:r>
            <a:r>
              <a:rPr lang="en-US" i="1">
                <a:solidFill>
                  <a:srgbClr val="0000FF"/>
                </a:solidFill>
              </a:rPr>
              <a:t>i</a:t>
            </a:r>
            <a:r>
              <a:rPr lang="en-US">
                <a:solidFill>
                  <a:srgbClr val="0000FF"/>
                </a:solidFill>
              </a:rPr>
              <a:t>, does the job of both the </a:t>
            </a:r>
            <a:r>
              <a:rPr lang="en-US">
                <a:solidFill>
                  <a:srgbClr val="0000FF"/>
                </a:solidFill>
                <a:latin typeface="Courier New" pitchFamily="49" charset="0"/>
              </a:rPr>
              <a:t>LTRIM</a:t>
            </a:r>
            <a:r>
              <a:rPr lang="en-US">
                <a:solidFill>
                  <a:srgbClr val="0000FF"/>
                </a:solidFill>
              </a:rPr>
              <a:t> and the </a:t>
            </a:r>
            <a:r>
              <a:rPr lang="en-US">
                <a:solidFill>
                  <a:srgbClr val="0000FF"/>
                </a:solidFill>
                <a:latin typeface="Courier New" pitchFamily="49" charset="0"/>
              </a:rPr>
              <a:t>RTRIM</a:t>
            </a:r>
            <a:r>
              <a:rPr lang="en-US">
                <a:solidFill>
                  <a:srgbClr val="0000FF"/>
                </a:solidFill>
              </a:rPr>
              <a:t> functions.</a:t>
            </a:r>
          </a:p>
        </p:txBody>
      </p:sp>
      <p:sp>
        <p:nvSpPr>
          <p:cNvPr id="35843"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A0ADA56-8006-4687-9BA5-AEAB0581D91B}" type="slidenum">
              <a:rPr lang="en-US"/>
              <a:pPr/>
              <a:t>18</a:t>
            </a:fld>
            <a:endParaRPr lang="en-US"/>
          </a:p>
        </p:txBody>
      </p:sp>
      <p:sp>
        <p:nvSpPr>
          <p:cNvPr id="3789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7891"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Character-Manipulation Functions (continued)</a:t>
            </a:r>
          </a:p>
          <a:p>
            <a:pPr lvl="1"/>
            <a:r>
              <a:rPr lang="en-US"/>
              <a:t>The slide example displays employee first names and last names joined together, the length of the employee last name, and the numeric position of the letter </a:t>
            </a:r>
            <a:r>
              <a:rPr lang="en-US" i="1"/>
              <a:t>a</a:t>
            </a:r>
            <a:r>
              <a:rPr lang="en-US"/>
              <a:t> in the employee last name for all employees who have the string </a:t>
            </a:r>
            <a:r>
              <a:rPr lang="en-US">
                <a:latin typeface="Courier New" pitchFamily="49" charset="0"/>
              </a:rPr>
              <a:t>REP</a:t>
            </a:r>
            <a:r>
              <a:rPr lang="en-US"/>
              <a:t> contained in the job ID starting at the fourth position of the job ID. </a:t>
            </a:r>
          </a:p>
          <a:p>
            <a:pPr lvl="1"/>
            <a:r>
              <a:rPr lang="en-US" b="1"/>
              <a:t>Example</a:t>
            </a:r>
          </a:p>
          <a:p>
            <a:pPr lvl="1"/>
            <a:r>
              <a:rPr lang="en-US"/>
              <a:t>Modify the SQL statement on the slide to display the data for those employees whose last names end with an </a:t>
            </a:r>
            <a:r>
              <a:rPr lang="en-US" i="1"/>
              <a:t>n</a:t>
            </a:r>
            <a:r>
              <a:rPr lang="en-US"/>
              <a:t>.</a:t>
            </a:r>
          </a:p>
          <a:p>
            <a:pPr lvl="1"/>
            <a:endParaRPr lang="en-US" sz="500"/>
          </a:p>
          <a:p>
            <a:pPr lvl="1">
              <a:spcBef>
                <a:spcPct val="0"/>
              </a:spcBef>
            </a:pPr>
            <a:r>
              <a:rPr lang="en-US">
                <a:latin typeface="Courier New" pitchFamily="49" charset="0"/>
              </a:rPr>
              <a:t>   SELECT employee_id, CONCAT(first_name, last_name) NAME,</a:t>
            </a:r>
          </a:p>
          <a:p>
            <a:pPr lvl="1">
              <a:spcBef>
                <a:spcPct val="0"/>
              </a:spcBef>
            </a:pPr>
            <a:r>
              <a:rPr lang="en-US">
                <a:latin typeface="Courier New" pitchFamily="49" charset="0"/>
              </a:rPr>
              <a:t>          LENGTH (last_name), INSTR(last_name, 'a') "Contains 'a'?"</a:t>
            </a:r>
          </a:p>
          <a:p>
            <a:pPr lvl="1">
              <a:spcBef>
                <a:spcPct val="0"/>
              </a:spcBef>
            </a:pPr>
            <a:r>
              <a:rPr lang="en-US">
                <a:latin typeface="Courier New" pitchFamily="49" charset="0"/>
              </a:rPr>
              <a:t>   FROM   employees</a:t>
            </a:r>
          </a:p>
          <a:p>
            <a:pPr lvl="1">
              <a:spcBef>
                <a:spcPct val="0"/>
              </a:spcBef>
            </a:pPr>
            <a:r>
              <a:rPr lang="en-US">
                <a:latin typeface="Courier New" pitchFamily="49" charset="0"/>
              </a:rPr>
              <a:t>   </a:t>
            </a:r>
            <a:r>
              <a:rPr lang="en-US" b="1">
                <a:latin typeface="Courier New" pitchFamily="49" charset="0"/>
              </a:rPr>
              <a:t>WHERE  SUBSTR(last_name, -1, 1) = 'n'</a:t>
            </a:r>
            <a:r>
              <a:rPr lang="en-US">
                <a:latin typeface="Courier New" pitchFamily="49" charset="0"/>
              </a:rPr>
              <a:t>;</a:t>
            </a:r>
          </a:p>
          <a:p>
            <a:pPr lvl="1">
              <a:spcBef>
                <a:spcPct val="0"/>
              </a:spcBef>
            </a:pPr>
            <a:endParaRPr lang="en-US">
              <a:latin typeface="Courier New" pitchFamily="49" charset="0"/>
            </a:endParaRPr>
          </a:p>
          <a:p>
            <a:pPr lvl="1">
              <a:spcBef>
                <a:spcPct val="0"/>
              </a:spcBef>
            </a:pPr>
            <a:r>
              <a:rPr lang="en-US">
                <a:latin typeface="Courier New" pitchFamily="49" charset="0"/>
              </a:rPr>
              <a:t>   </a:t>
            </a:r>
          </a:p>
        </p:txBody>
      </p:sp>
      <p:sp>
        <p:nvSpPr>
          <p:cNvPr id="37892" name="Rectangle 4"/>
          <p:cNvSpPr>
            <a:spLocks noChangeArrowheads="1"/>
          </p:cNvSpPr>
          <p:nvPr/>
        </p:nvSpPr>
        <p:spPr bwMode="auto">
          <a:xfrm>
            <a:off x="603250" y="6902450"/>
            <a:ext cx="5684838" cy="808038"/>
          </a:xfrm>
          <a:prstGeom prst="rect">
            <a:avLst/>
          </a:prstGeom>
          <a:noFill/>
          <a:ln w="9525">
            <a:noFill/>
            <a:miter lim="800000"/>
            <a:headEnd/>
            <a:tailEnd/>
          </a:ln>
          <a:effectLst/>
        </p:spPr>
        <p:txBody>
          <a:bodyPr wrap="none" anchor="ctr"/>
          <a:lstStyle/>
          <a:p>
            <a:endParaRPr lang="en-US"/>
          </a:p>
        </p:txBody>
      </p:sp>
      <p:pic>
        <p:nvPicPr>
          <p:cNvPr id="37893" name="Picture 5"/>
          <p:cNvPicPr>
            <a:picLocks noChangeAspect="1" noChangeArrowheads="1"/>
          </p:cNvPicPr>
          <p:nvPr/>
        </p:nvPicPr>
        <p:blipFill>
          <a:blip r:embed="rId3"/>
          <a:srcRect/>
          <a:stretch>
            <a:fillRect/>
          </a:stretch>
        </p:blipFill>
        <p:spPr bwMode="auto">
          <a:xfrm>
            <a:off x="798513" y="7159625"/>
            <a:ext cx="5405437" cy="882650"/>
          </a:xfrm>
          <a:prstGeom prst="rect">
            <a:avLst/>
          </a:prstGeom>
          <a:noFill/>
          <a:ln w="25400">
            <a:noFill/>
            <a:miter lim="800000"/>
            <a:headEnd type="none" w="sm" len="sm"/>
            <a:tailEnd type="none" w="sm" len="sm"/>
          </a:ln>
          <a:effec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D3470F-0E46-40DE-968A-B221B103F134}" type="slidenum">
              <a:rPr lang="en-US"/>
              <a:pPr/>
              <a:t>19</a:t>
            </a:fld>
            <a:endParaRPr lang="en-US"/>
          </a:p>
        </p:txBody>
      </p:sp>
      <p:sp>
        <p:nvSpPr>
          <p:cNvPr id="39938" name="Rectangle 2"/>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Number Functions</a:t>
            </a:r>
          </a:p>
          <a:p>
            <a:pPr marL="119063" lvl="1" defTabSz="403225"/>
            <a:r>
              <a:rPr lang="en-US">
                <a:solidFill>
                  <a:srgbClr val="FC0128"/>
                </a:solidFill>
              </a:rPr>
              <a:t>Number functions </a:t>
            </a:r>
            <a:r>
              <a:rPr lang="en-US"/>
              <a:t>accept numeric input and return numeric values. This section describes some of the number functions.</a:t>
            </a:r>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spcBef>
                <a:spcPct val="65000"/>
              </a:spcBef>
            </a:pPr>
            <a:r>
              <a:rPr lang="en-US" b="1"/>
              <a:t/>
            </a:r>
            <a:br>
              <a:rPr lang="en-US" b="1"/>
            </a:br>
            <a:r>
              <a:rPr lang="en-US" b="1"/>
              <a:t>Note:</a:t>
            </a:r>
            <a:r>
              <a:rPr lang="en-US"/>
              <a:t> This list contains only some of the available number functions.</a:t>
            </a:r>
            <a:endParaRPr lang="en-US" b="1"/>
          </a:p>
          <a:p>
            <a:pPr marL="119063" lvl="1" defTabSz="403225"/>
            <a:r>
              <a:rPr lang="en-US"/>
              <a:t>For more information, see </a:t>
            </a:r>
            <a:r>
              <a:rPr lang="en-US" i="1"/>
              <a:t>Oracle9i SQL Reference, </a:t>
            </a:r>
            <a:r>
              <a:rPr lang="en-US"/>
              <a:t>“Number Functions.”</a:t>
            </a:r>
          </a:p>
          <a:p>
            <a:pPr defTabSz="403225"/>
            <a:endParaRPr lang="en-US" b="1">
              <a:latin typeface="Times New Roman" pitchFamily="18" charset="0"/>
            </a:endParaRPr>
          </a:p>
        </p:txBody>
      </p:sp>
      <p:sp>
        <p:nvSpPr>
          <p:cNvPr id="39939" name="Rectangle 3"/>
          <p:cNvSpPr>
            <a:spLocks noGrp="1" noRot="1" noChangeAspect="1" noChangeArrowheads="1" noTextEdit="1"/>
          </p:cNvSpPr>
          <p:nvPr>
            <p:ph type="sldImg"/>
          </p:nvPr>
        </p:nvSpPr>
        <p:spPr>
          <a:xfrm>
            <a:off x="493713" y="163513"/>
            <a:ext cx="5868987" cy="4402137"/>
          </a:xfrm>
          <a:ln w="12700" cap="flat">
            <a:solidFill>
              <a:schemeClr val="tx1"/>
            </a:solidFill>
          </a:ln>
        </p:spPr>
      </p:sp>
      <p:graphicFrame>
        <p:nvGraphicFramePr>
          <p:cNvPr id="39940" name="Object 4"/>
          <p:cNvGraphicFramePr>
            <a:graphicFrameLocks/>
          </p:cNvGraphicFramePr>
          <p:nvPr/>
        </p:nvGraphicFramePr>
        <p:xfrm>
          <a:off x="582613" y="5408613"/>
          <a:ext cx="5865812" cy="1660525"/>
        </p:xfrm>
        <a:graphic>
          <a:graphicData uri="http://schemas.openxmlformats.org/presentationml/2006/ole">
            <p:oleObj spid="_x0000_s3074" name="Document" r:id="rId4" imgW="6089400" imgH="1723680" progId="Word.Document.8">
              <p:embed/>
            </p:oleObj>
          </a:graphicData>
        </a:graphic>
      </p:graphicFrame>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6C744-DDCF-4DB1-A369-73950EFCAA4A}" type="slidenum">
              <a:rPr lang="en-US"/>
              <a:pPr/>
              <a:t>20</a:t>
            </a:fld>
            <a:endParaRPr lang="en-US"/>
          </a:p>
        </p:txBody>
      </p:sp>
      <p:sp>
        <p:nvSpPr>
          <p:cNvPr id="41986" name="Rectangle 2"/>
          <p:cNvSpPr>
            <a:spLocks noGrp="1" noRot="1" noChangeAspect="1" noChangeArrowheads="1" noTextEdit="1"/>
          </p:cNvSpPr>
          <p:nvPr>
            <p:ph type="sldImg"/>
          </p:nvPr>
        </p:nvSpPr>
        <p:spPr>
          <a:xfrm>
            <a:off x="493713" y="163513"/>
            <a:ext cx="5868987" cy="4402137"/>
          </a:xfrm>
          <a:ln/>
        </p:spPr>
      </p:sp>
      <p:sp>
        <p:nvSpPr>
          <p:cNvPr id="41987" name="Rectangle 3"/>
          <p:cNvSpPr>
            <a:spLocks noGrp="1" noChangeArrowheads="1"/>
          </p:cNvSpPr>
          <p:nvPr>
            <p:ph type="body" idx="1"/>
          </p:nvPr>
        </p:nvSpPr>
        <p:spPr>
          <a:xfrm>
            <a:off x="412750" y="4773613"/>
            <a:ext cx="6029325" cy="3754437"/>
          </a:xfrm>
        </p:spPr>
        <p:txBody>
          <a:bodyPr/>
          <a:lstStyle/>
          <a:p>
            <a:r>
              <a:rPr lang="en-US">
                <a:latin typeface="Courier New" pitchFamily="49" charset="0"/>
              </a:rPr>
              <a:t>ROUND</a:t>
            </a:r>
            <a:r>
              <a:rPr lang="en-US"/>
              <a:t> Function</a:t>
            </a:r>
          </a:p>
          <a:p>
            <a:pPr lvl="1"/>
            <a:r>
              <a:rPr lang="en-US"/>
              <a:t>The </a:t>
            </a:r>
            <a:r>
              <a:rPr lang="en-US">
                <a:solidFill>
                  <a:srgbClr val="FC0128"/>
                </a:solidFill>
                <a:latin typeface="Courier New" pitchFamily="49" charset="0"/>
              </a:rPr>
              <a:t>ROUND</a:t>
            </a:r>
            <a:r>
              <a:rPr lang="en-US">
                <a:solidFill>
                  <a:srgbClr val="FC0128"/>
                </a:solidFill>
              </a:rPr>
              <a:t> function</a:t>
            </a:r>
            <a:r>
              <a:rPr lang="en-US"/>
              <a:t> rounds the column, expression, or value to </a:t>
            </a:r>
            <a:r>
              <a:rPr lang="en-US" i="1"/>
              <a:t>n</a:t>
            </a:r>
            <a:r>
              <a:rPr lang="en-US"/>
              <a:t> decimal places. </a:t>
            </a:r>
            <a:r>
              <a:rPr lang="en-US">
                <a:latin typeface="Times"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a:t>
            </a:r>
          </a:p>
          <a:p>
            <a:pPr lvl="1"/>
            <a:r>
              <a:rPr lang="en-US"/>
              <a:t>The </a:t>
            </a:r>
            <a:r>
              <a:rPr lang="en-US">
                <a:latin typeface="Courier New" pitchFamily="49" charset="0"/>
              </a:rPr>
              <a:t>ROUND</a:t>
            </a:r>
            <a:r>
              <a:rPr lang="en-US"/>
              <a:t> function can also be used with date functions. You will see examples later in this lesson.</a:t>
            </a:r>
          </a:p>
          <a:p>
            <a:pPr lvl="1"/>
            <a:r>
              <a:rPr lang="en-US" b="1"/>
              <a:t>The </a:t>
            </a:r>
            <a:r>
              <a:rPr lang="en-US" b="1">
                <a:latin typeface="Courier New" pitchFamily="49" charset="0"/>
              </a:rPr>
              <a:t>DUAL</a:t>
            </a:r>
            <a:r>
              <a:rPr lang="en-US" b="1"/>
              <a:t> Table</a:t>
            </a:r>
            <a:endParaRPr lang="en-US"/>
          </a:p>
          <a:p>
            <a:pPr lvl="1"/>
            <a:r>
              <a:rPr lang="en-US"/>
              <a:t>The </a:t>
            </a:r>
            <a:r>
              <a:rPr lang="en-US">
                <a:solidFill>
                  <a:srgbClr val="FC0128"/>
                </a:solidFill>
                <a:latin typeface="Courier New" pitchFamily="49" charset="0"/>
              </a:rPr>
              <a:t>DUAL</a:t>
            </a:r>
            <a:r>
              <a:rPr lang="en-US">
                <a:solidFill>
                  <a:srgbClr val="FC0128"/>
                </a:solidFill>
              </a:rPr>
              <a:t> table</a:t>
            </a:r>
            <a:r>
              <a:rPr lang="en-US"/>
              <a:t> is owned by the user </a:t>
            </a:r>
            <a:r>
              <a:rPr lang="en-US">
                <a:latin typeface="Courier New" pitchFamily="49" charset="0"/>
              </a:rPr>
              <a:t>SYS</a:t>
            </a:r>
            <a:r>
              <a:rPr lang="en-US"/>
              <a:t> and can be accessed by all users. It contains one column, </a:t>
            </a:r>
            <a:r>
              <a:rPr lang="en-US">
                <a:latin typeface="Courier New" pitchFamily="49" charset="0"/>
              </a:rPr>
              <a:t>DUMMY</a:t>
            </a:r>
            <a:r>
              <a:rPr lang="en-US"/>
              <a:t>, and one row with the value </a:t>
            </a:r>
            <a:r>
              <a:rPr lang="en-US">
                <a:latin typeface="Courier New" pitchFamily="49" charset="0"/>
              </a:rPr>
              <a:t>X</a:t>
            </a:r>
            <a:r>
              <a:rPr lang="en-US"/>
              <a:t>. The </a:t>
            </a:r>
            <a:r>
              <a:rPr lang="en-US">
                <a:latin typeface="Courier New" pitchFamily="49" charset="0"/>
              </a:rPr>
              <a:t>DUAL</a:t>
            </a:r>
            <a:r>
              <a:rPr lang="en-US"/>
              <a:t> table is useful when you want to return a value once only, for instance, the value of a constant, pseudocolumn, or expression that is not derived from a table with user data. The </a:t>
            </a:r>
            <a:r>
              <a:rPr lang="en-US">
                <a:latin typeface="Courier New" pitchFamily="49" charset="0"/>
              </a:rPr>
              <a:t>DUAL</a:t>
            </a:r>
            <a:r>
              <a:rPr lang="en-US"/>
              <a:t> table is generally used for </a:t>
            </a:r>
            <a:r>
              <a:rPr lang="en-US">
                <a:latin typeface="Courier New" pitchFamily="49" charset="0"/>
              </a:rPr>
              <a:t>SELECT</a:t>
            </a:r>
            <a:r>
              <a:rPr lang="en-US"/>
              <a:t> clause syntax completeness, because both </a:t>
            </a:r>
            <a:r>
              <a:rPr lang="en-US">
                <a:latin typeface="Courier New" pitchFamily="49" charset="0"/>
              </a:rPr>
              <a:t>SELECT</a:t>
            </a:r>
            <a:r>
              <a:rPr lang="en-US"/>
              <a:t> and </a:t>
            </a:r>
            <a:r>
              <a:rPr lang="en-US">
                <a:latin typeface="Courier New" pitchFamily="49" charset="0"/>
              </a:rPr>
              <a:t>FROM</a:t>
            </a:r>
            <a:r>
              <a:rPr lang="en-US"/>
              <a:t> clauses are mandatory, and several calculations do not need to select from actual tables.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C84576-25F8-4317-BFB2-630C357F4449}" type="slidenum">
              <a:rPr lang="en-US"/>
              <a:pPr/>
              <a:t>3</a:t>
            </a:fld>
            <a:endParaRPr lang="en-US"/>
          </a:p>
        </p:txBody>
      </p:sp>
      <p:sp>
        <p:nvSpPr>
          <p:cNvPr id="334850" name="Rectangle 2"/>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334851"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SQL Functions (continued)</a:t>
            </a:r>
          </a:p>
          <a:p>
            <a:pPr lvl="1"/>
            <a:r>
              <a:rPr lang="en-US"/>
              <a:t>There are two distinct types of functions:</a:t>
            </a:r>
          </a:p>
          <a:p>
            <a:pPr lvl="2"/>
            <a:r>
              <a:rPr lang="en-US">
                <a:solidFill>
                  <a:srgbClr val="FC0128"/>
                </a:solidFill>
              </a:rPr>
              <a:t>Single-row functions</a:t>
            </a:r>
            <a:endParaRPr lang="en-US"/>
          </a:p>
          <a:p>
            <a:pPr lvl="2"/>
            <a:r>
              <a:rPr lang="en-US">
                <a:solidFill>
                  <a:srgbClr val="FC0128"/>
                </a:solidFill>
              </a:rPr>
              <a:t>Multiple-row functions</a:t>
            </a:r>
            <a:endParaRPr lang="en-US"/>
          </a:p>
          <a:p>
            <a:pPr lvl="1"/>
            <a:r>
              <a:rPr lang="en-US" b="1"/>
              <a:t>Single-Row Functions</a:t>
            </a:r>
          </a:p>
          <a:p>
            <a:pPr lvl="1"/>
            <a:r>
              <a:rPr lang="en-US"/>
              <a:t>These functions operate on single rows only and return one result per row. There are different types of single-row functions. This lesson covers the following ones:</a:t>
            </a:r>
          </a:p>
          <a:p>
            <a:pPr lvl="2"/>
            <a:r>
              <a:rPr lang="en-US">
                <a:solidFill>
                  <a:srgbClr val="FC0128"/>
                </a:solidFill>
              </a:rPr>
              <a:t>Character</a:t>
            </a:r>
          </a:p>
          <a:p>
            <a:pPr lvl="2"/>
            <a:r>
              <a:rPr lang="en-US">
                <a:solidFill>
                  <a:srgbClr val="FC0128"/>
                </a:solidFill>
              </a:rPr>
              <a:t>Number</a:t>
            </a:r>
            <a:endParaRPr lang="en-US"/>
          </a:p>
          <a:p>
            <a:pPr lvl="2"/>
            <a:r>
              <a:rPr lang="en-US">
                <a:solidFill>
                  <a:srgbClr val="FC0128"/>
                </a:solidFill>
              </a:rPr>
              <a:t>Date</a:t>
            </a:r>
          </a:p>
          <a:p>
            <a:pPr lvl="2"/>
            <a:r>
              <a:rPr lang="en-US">
                <a:solidFill>
                  <a:srgbClr val="FC0128"/>
                </a:solidFill>
              </a:rPr>
              <a:t>Conversion</a:t>
            </a:r>
            <a:endParaRPr lang="en-US"/>
          </a:p>
          <a:p>
            <a:pPr lvl="1"/>
            <a:r>
              <a:rPr lang="en-US" b="1"/>
              <a:t>Multiple-Row Functions</a:t>
            </a:r>
          </a:p>
          <a:p>
            <a:pPr lvl="1"/>
            <a:r>
              <a:rPr lang="en-US"/>
              <a:t>Functions can manipulate groups of rows to give one result per group of rows. These functions are known as group functions. This is covered in a later lesson.</a:t>
            </a:r>
          </a:p>
          <a:p>
            <a:pPr lvl="1"/>
            <a:r>
              <a:rPr lang="en-US"/>
              <a:t>For more information, see </a:t>
            </a:r>
            <a:r>
              <a:rPr lang="en-US" i="1"/>
              <a:t>Oracle9i SQL Reference </a:t>
            </a:r>
            <a:r>
              <a:rPr lang="en-US"/>
              <a:t>for the complete list of available functions and their syntax.</a:t>
            </a:r>
          </a:p>
          <a:p>
            <a:pPr>
              <a:lnSpc>
                <a:spcPct val="112000"/>
              </a:lnSpc>
              <a:spcBef>
                <a:spcPct val="24000"/>
              </a:spcBef>
            </a:pPr>
            <a:endParaRPr lang="en-US" b="1">
              <a:latin typeface="Times" pitchFamily="18" charset="0"/>
            </a:endParaRPr>
          </a:p>
          <a:p>
            <a:pPr>
              <a:lnSpc>
                <a:spcPct val="112000"/>
              </a:lnSpc>
              <a:spcBef>
                <a:spcPct val="24000"/>
              </a:spcBef>
            </a:pPr>
            <a:endParaRPr lang="en-US" b="1">
              <a:latin typeface="Times" pitchFamily="18" charset="0"/>
            </a:endParaRPr>
          </a:p>
        </p:txBody>
      </p:sp>
      <p:sp>
        <p:nvSpPr>
          <p:cNvPr id="334852" name="Rectangle 4"/>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54848-0B27-4937-9CEE-F5E0EE1800C3}" type="slidenum">
              <a:rPr lang="en-US"/>
              <a:pPr/>
              <a:t>21</a:t>
            </a:fld>
            <a:endParaRPr lang="en-US"/>
          </a:p>
        </p:txBody>
      </p:sp>
      <p:sp>
        <p:nvSpPr>
          <p:cNvPr id="44034" name="Rectangle 2"/>
          <p:cNvSpPr>
            <a:spLocks noGrp="1" noChangeArrowheads="1"/>
          </p:cNvSpPr>
          <p:nvPr>
            <p:ph type="body" idx="1"/>
          </p:nvPr>
        </p:nvSpPr>
        <p:spPr>
          <a:xfrm>
            <a:off x="412750" y="4773613"/>
            <a:ext cx="6029325" cy="3754437"/>
          </a:xfrm>
          <a:noFill/>
          <a:ln/>
        </p:spPr>
        <p:txBody>
          <a:bodyPr lIns="89645" tIns="42543" rIns="89645" bIns="42543"/>
          <a:lstStyle/>
          <a:p>
            <a:r>
              <a:rPr lang="en-US">
                <a:latin typeface="Courier New" pitchFamily="49" charset="0"/>
              </a:rPr>
              <a:t>TRUNC</a:t>
            </a:r>
            <a:r>
              <a:rPr lang="en-US"/>
              <a:t> Function</a:t>
            </a:r>
          </a:p>
          <a:p>
            <a:pPr lvl="1"/>
            <a:r>
              <a:rPr lang="en-US"/>
              <a:t>The </a:t>
            </a:r>
            <a:r>
              <a:rPr lang="en-US">
                <a:solidFill>
                  <a:srgbClr val="FC0128"/>
                </a:solidFill>
                <a:latin typeface="Courier New" pitchFamily="49" charset="0"/>
              </a:rPr>
              <a:t>TRUNC</a:t>
            </a:r>
            <a:r>
              <a:rPr lang="en-US">
                <a:solidFill>
                  <a:srgbClr val="FC0128"/>
                </a:solidFill>
              </a:rPr>
              <a:t> function</a:t>
            </a:r>
            <a:r>
              <a:rPr lang="en-US"/>
              <a:t> truncates the column, expression, or value to </a:t>
            </a:r>
            <a:r>
              <a:rPr lang="en-US" i="1"/>
              <a:t>n </a:t>
            </a:r>
            <a:r>
              <a:rPr lang="en-US"/>
              <a:t>decimal places.</a:t>
            </a:r>
          </a:p>
          <a:p>
            <a:pPr lvl="1"/>
            <a:r>
              <a:rPr lang="en-US"/>
              <a:t>The </a:t>
            </a:r>
            <a:r>
              <a:rPr lang="en-US">
                <a:latin typeface="Courier New" pitchFamily="49" charset="0"/>
              </a:rPr>
              <a:t>TRUNC</a:t>
            </a:r>
            <a:r>
              <a:rPr lang="en-US"/>
              <a:t> function works with arguments similar to those of the </a:t>
            </a:r>
            <a:r>
              <a:rPr lang="en-US">
                <a:latin typeface="Courier New" pitchFamily="49" charset="0"/>
              </a:rPr>
              <a:t>ROUND</a:t>
            </a:r>
            <a:r>
              <a:rPr lang="en-US"/>
              <a:t> function. If the second argument is 0 or is missing, the value is truncated to zero decimal places. If the second argument is 2, the value is truncated to two decimal places. Conversely, if the second argument is -2, the value is truncated to two decimal places to the left.</a:t>
            </a:r>
          </a:p>
          <a:p>
            <a:pPr lvl="1"/>
            <a:r>
              <a:rPr lang="en-US"/>
              <a:t>Like the </a:t>
            </a:r>
            <a:r>
              <a:rPr lang="en-US">
                <a:latin typeface="Courier New" pitchFamily="49" charset="0"/>
              </a:rPr>
              <a:t>ROUND</a:t>
            </a:r>
            <a:r>
              <a:rPr lang="en-US"/>
              <a:t> function, the </a:t>
            </a:r>
            <a:r>
              <a:rPr lang="en-US">
                <a:latin typeface="Courier New" pitchFamily="49" charset="0"/>
              </a:rPr>
              <a:t>TRUNC</a:t>
            </a:r>
            <a:r>
              <a:rPr lang="en-US"/>
              <a:t> function can be used with date functions. </a:t>
            </a:r>
          </a:p>
          <a:p>
            <a:pPr lvl="1"/>
            <a:endParaRPr lang="en-US"/>
          </a:p>
          <a:p>
            <a:pPr lvl="1"/>
            <a:endParaRPr lang="en-US"/>
          </a:p>
          <a:p>
            <a:endParaRPr lang="en-US"/>
          </a:p>
          <a:p>
            <a:endParaRPr lang="en-US"/>
          </a:p>
          <a:p>
            <a:endParaRPr lang="en-US"/>
          </a:p>
          <a:p>
            <a:endParaRPr lang="en-US"/>
          </a:p>
          <a:p>
            <a:endParaRPr lang="en-US"/>
          </a:p>
        </p:txBody>
      </p:sp>
      <p:sp>
        <p:nvSpPr>
          <p:cNvPr id="44035"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89BE3-36D0-4023-8E9E-C181C286843B}" type="slidenum">
              <a:rPr lang="en-US"/>
              <a:pPr/>
              <a:t>22</a:t>
            </a:fld>
            <a:endParaRPr lang="en-US"/>
          </a:p>
        </p:txBody>
      </p:sp>
      <p:sp>
        <p:nvSpPr>
          <p:cNvPr id="460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46083" name="Rectangle 3"/>
          <p:cNvSpPr>
            <a:spLocks noGrp="1" noChangeArrowheads="1"/>
          </p:cNvSpPr>
          <p:nvPr>
            <p:ph type="body" idx="1"/>
          </p:nvPr>
        </p:nvSpPr>
        <p:spPr>
          <a:xfrm>
            <a:off x="412750" y="4773613"/>
            <a:ext cx="6029325" cy="3754437"/>
          </a:xfrm>
          <a:noFill/>
          <a:ln/>
        </p:spPr>
        <p:txBody>
          <a:bodyPr lIns="89645" tIns="42543" rIns="89645" bIns="42543"/>
          <a:lstStyle/>
          <a:p>
            <a:r>
              <a:rPr lang="en-US">
                <a:latin typeface="Courier New" pitchFamily="49" charset="0"/>
              </a:rPr>
              <a:t>MOD</a:t>
            </a:r>
            <a:r>
              <a:rPr lang="en-US"/>
              <a:t> Function</a:t>
            </a:r>
          </a:p>
          <a:p>
            <a:pPr lvl="1"/>
            <a:r>
              <a:rPr lang="en-US"/>
              <a:t>The </a:t>
            </a:r>
            <a:r>
              <a:rPr lang="en-US">
                <a:solidFill>
                  <a:srgbClr val="FC0128"/>
                </a:solidFill>
                <a:latin typeface="Courier New" pitchFamily="49" charset="0"/>
              </a:rPr>
              <a:t>MOD</a:t>
            </a:r>
            <a:r>
              <a:rPr lang="en-US">
                <a:solidFill>
                  <a:srgbClr val="FC0128"/>
                </a:solidFill>
              </a:rPr>
              <a:t> function</a:t>
            </a:r>
            <a:r>
              <a:rPr lang="en-US"/>
              <a:t> finds the remainder of value1 divided by value2. The slide example calculates the remainder of the salary after dividing it by 5,000 for all employees whose job ID is SA_REP.</a:t>
            </a:r>
          </a:p>
          <a:p>
            <a:pPr lvl="1"/>
            <a:r>
              <a:rPr lang="en-US" b="1"/>
              <a:t>Note:</a:t>
            </a:r>
            <a:r>
              <a:rPr lang="en-US"/>
              <a:t> The </a:t>
            </a:r>
            <a:r>
              <a:rPr lang="en-US">
                <a:latin typeface="Courier New" pitchFamily="49" charset="0"/>
              </a:rPr>
              <a:t>MOD</a:t>
            </a:r>
            <a:r>
              <a:rPr lang="en-US"/>
              <a:t> function is often used to determine if a value is odd or even.</a:t>
            </a:r>
          </a:p>
          <a:p>
            <a:pPr lvl="1"/>
            <a:endParaRPr lang="en-US"/>
          </a:p>
          <a:p>
            <a:pPr lvl="1"/>
            <a:endParaRPr lang="en-US"/>
          </a:p>
          <a:p>
            <a:pPr lvl="1"/>
            <a:endParaRPr lang="en-US"/>
          </a:p>
          <a:p>
            <a:pPr lvl="1"/>
            <a:endParaRPr lang="en-US"/>
          </a:p>
          <a:p>
            <a:pPr lvl="1"/>
            <a:endParaRPr lang="en-US"/>
          </a:p>
          <a:p>
            <a:pPr lvl="1"/>
            <a:endParaRPr lang="en-US"/>
          </a:p>
          <a:p>
            <a:pPr lvl="1"/>
            <a:r>
              <a:rPr lang="en-US">
                <a:solidFill>
                  <a:srgbClr val="0000FF"/>
                </a:solidFill>
              </a:rPr>
              <a:t>Instructor Note (for page 3-17)</a:t>
            </a:r>
          </a:p>
          <a:p>
            <a:pPr lvl="1"/>
            <a:r>
              <a:rPr lang="en-US">
                <a:solidFill>
                  <a:srgbClr val="0000FF"/>
                </a:solidFill>
              </a:rPr>
              <a:t>You can change the default date display setting for a user session by executing the command:</a:t>
            </a:r>
          </a:p>
          <a:p>
            <a:pPr lvl="1"/>
            <a:r>
              <a:rPr lang="en-US">
                <a:solidFill>
                  <a:srgbClr val="0000FF"/>
                </a:solidFill>
                <a:latin typeface="Courier New" pitchFamily="49" charset="0"/>
              </a:rPr>
              <a:t>ALTER SESSION SET NLS_DATE_FORMAT = '</a:t>
            </a:r>
            <a:r>
              <a:rPr lang="en-US" i="1">
                <a:solidFill>
                  <a:srgbClr val="0000FF"/>
                </a:solidFill>
                <a:latin typeface="Courier New" pitchFamily="49" charset="0"/>
              </a:rPr>
              <a:t>date format model</a:t>
            </a:r>
            <a:r>
              <a:rPr lang="en-US">
                <a:solidFill>
                  <a:srgbClr val="0000FF"/>
                </a:solidFill>
                <a:latin typeface="Courier New" pitchFamily="49" charset="0"/>
              </a:rPr>
              <a:t>';</a:t>
            </a:r>
          </a:p>
          <a:p>
            <a:pPr lvl="1"/>
            <a:r>
              <a:rPr lang="en-US">
                <a:solidFill>
                  <a:srgbClr val="0000FF"/>
                </a:solidFill>
              </a:rPr>
              <a:t>The DBA can set the date format for a database to a different format from the default. In either case, changing these settings is usually not a developer’s role.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A25FB-E86A-4D4F-BCD2-8887A0017184}" type="slidenum">
              <a:rPr lang="en-US"/>
              <a:pPr/>
              <a:t>23</a:t>
            </a:fld>
            <a:endParaRPr lang="en-US"/>
          </a:p>
        </p:txBody>
      </p:sp>
      <p:sp>
        <p:nvSpPr>
          <p:cNvPr id="48130" name="Rectangle 2"/>
          <p:cNvSpPr>
            <a:spLocks noGrp="1" noChangeArrowheads="1"/>
          </p:cNvSpPr>
          <p:nvPr>
            <p:ph type="body" idx="1"/>
          </p:nvPr>
        </p:nvSpPr>
        <p:spPr>
          <a:xfrm>
            <a:off x="403225" y="4678363"/>
            <a:ext cx="6029325" cy="3754437"/>
          </a:xfrm>
          <a:noFill/>
          <a:ln/>
        </p:spPr>
        <p:txBody>
          <a:bodyPr lIns="89645" tIns="42543" rIns="89645" bIns="42543"/>
          <a:lstStyle/>
          <a:p>
            <a:pPr defTabSz="403225">
              <a:lnSpc>
                <a:spcPct val="90000"/>
              </a:lnSpc>
            </a:pPr>
            <a:r>
              <a:rPr lang="en-US"/>
              <a:t>Oracle Date Format</a:t>
            </a:r>
          </a:p>
          <a:p>
            <a:pPr marL="119063" lvl="1" defTabSz="403225">
              <a:lnSpc>
                <a:spcPct val="80000"/>
              </a:lnSpc>
            </a:pPr>
            <a:r>
              <a:rPr lang="en-US">
                <a:latin typeface="Times" pitchFamily="18" charset="0"/>
              </a:rPr>
              <a:t>Oracle database stores </a:t>
            </a:r>
            <a:r>
              <a:rPr lang="en-US">
                <a:solidFill>
                  <a:srgbClr val="FC0128"/>
                </a:solidFill>
                <a:latin typeface="Times" pitchFamily="18" charset="0"/>
              </a:rPr>
              <a:t>dates</a:t>
            </a:r>
            <a:r>
              <a:rPr lang="en-US">
                <a:latin typeface="Times" pitchFamily="18" charset="0"/>
              </a:rPr>
              <a:t> in an internal numeric format, representing the century, year, month, day, hours, minutes, and seconds.</a:t>
            </a:r>
          </a:p>
          <a:p>
            <a:pPr marL="119063" lvl="1" defTabSz="403225">
              <a:lnSpc>
                <a:spcPct val="80000"/>
              </a:lnSpc>
            </a:pPr>
            <a:r>
              <a:rPr lang="en-US"/>
              <a:t>The </a:t>
            </a:r>
            <a:r>
              <a:rPr lang="en-US">
                <a:solidFill>
                  <a:srgbClr val="FC0128"/>
                </a:solidFill>
              </a:rPr>
              <a:t>default display</a:t>
            </a:r>
            <a:r>
              <a:rPr lang="en-US"/>
              <a:t> and input format for any date is DD-MON-RR. Valid Oracle dates are between January 1, 4712 B.C. and December 31, 9999 A.D.</a:t>
            </a:r>
          </a:p>
          <a:p>
            <a:pPr marL="119063" lvl="1" defTabSz="403225">
              <a:lnSpc>
                <a:spcPct val="90000"/>
              </a:lnSpc>
            </a:pPr>
            <a:r>
              <a:rPr lang="en-US"/>
              <a:t>In the example in the slide, the </a:t>
            </a:r>
            <a:r>
              <a:rPr lang="en-US">
                <a:latin typeface="Courier New" pitchFamily="49" charset="0"/>
              </a:rPr>
              <a:t>HIRE_DATE</a:t>
            </a:r>
            <a:r>
              <a:rPr lang="en-US"/>
              <a:t> for the employee Gietz is displayed in the default format DD-MON-RR. However, dates are not stored in the database in this format. All the components of the date and time are stored. So, although a </a:t>
            </a:r>
            <a:r>
              <a:rPr lang="en-US">
                <a:latin typeface="Courier New" pitchFamily="49" charset="0"/>
              </a:rPr>
              <a:t>HIRE_DATE</a:t>
            </a:r>
            <a:r>
              <a:rPr lang="en-US"/>
              <a:t> such as 07-JUN-94 is displayed as day, month, and year, there is also </a:t>
            </a:r>
            <a:r>
              <a:rPr lang="en-US" i="1"/>
              <a:t>time</a:t>
            </a:r>
            <a:r>
              <a:rPr lang="en-US"/>
              <a:t> and </a:t>
            </a:r>
            <a:r>
              <a:rPr lang="en-US" i="1"/>
              <a:t>century</a:t>
            </a:r>
            <a:r>
              <a:rPr lang="en-US"/>
              <a:t> information associated with it. The complete data might be June 7th, 1994 5:10:43 p.m. </a:t>
            </a:r>
          </a:p>
          <a:p>
            <a:pPr marL="119063" lvl="1" defTabSz="403225">
              <a:lnSpc>
                <a:spcPct val="90000"/>
              </a:lnSpc>
            </a:pPr>
            <a:r>
              <a:rPr lang="en-US"/>
              <a:t>This data is stored internally as follows:</a:t>
            </a:r>
          </a:p>
          <a:p>
            <a:pPr marL="119063" lvl="1" defTabSz="403225">
              <a:lnSpc>
                <a:spcPct val="80000"/>
              </a:lnSpc>
            </a:pPr>
            <a:r>
              <a:rPr lang="en-US"/>
              <a:t>	CENTURY	 YEAR   MONTH	      DAY	    HOUR	MINUTE	SECOND</a:t>
            </a:r>
          </a:p>
          <a:p>
            <a:pPr marL="119063" lvl="1" defTabSz="403225">
              <a:lnSpc>
                <a:spcPct val="80000"/>
              </a:lnSpc>
            </a:pPr>
            <a:r>
              <a:rPr lang="en-US"/>
              <a:t>	19		94		06		07		5		10		43</a:t>
            </a:r>
          </a:p>
          <a:p>
            <a:pPr marL="119063" lvl="1" defTabSz="403225">
              <a:lnSpc>
                <a:spcPct val="90000"/>
              </a:lnSpc>
            </a:pPr>
            <a:r>
              <a:rPr lang="en-US" b="1"/>
              <a:t>Centuries and the Year 2000 	</a:t>
            </a:r>
          </a:p>
          <a:p>
            <a:pPr marL="119063" lvl="1" defTabSz="403225">
              <a:lnSpc>
                <a:spcPct val="90000"/>
              </a:lnSpc>
            </a:pPr>
            <a:r>
              <a:rPr lang="en-US"/>
              <a:t>The Oracle server is </a:t>
            </a:r>
            <a:r>
              <a:rPr lang="en-US">
                <a:solidFill>
                  <a:srgbClr val="FC0128"/>
                </a:solidFill>
              </a:rPr>
              <a:t>year 2000 compliant</a:t>
            </a:r>
            <a:r>
              <a:rPr lang="en-US"/>
              <a:t>. When a record with a date column is inserted into a table, the </a:t>
            </a:r>
            <a:r>
              <a:rPr lang="en-US" i="1"/>
              <a:t>century</a:t>
            </a:r>
            <a:r>
              <a:rPr lang="en-US"/>
              <a:t> information is picked up from the </a:t>
            </a:r>
            <a:r>
              <a:rPr lang="en-US">
                <a:latin typeface="Courier New" pitchFamily="49" charset="0"/>
              </a:rPr>
              <a:t>SYSDATE</a:t>
            </a:r>
            <a:r>
              <a:rPr lang="en-US"/>
              <a:t> function.  However, when the date column is displayed on the screen, the century component is not displayed by default. </a:t>
            </a:r>
          </a:p>
          <a:p>
            <a:pPr marL="119063" lvl="1" defTabSz="403225">
              <a:lnSpc>
                <a:spcPct val="90000"/>
              </a:lnSpc>
            </a:pPr>
            <a:r>
              <a:rPr lang="en-US"/>
              <a:t>The </a:t>
            </a:r>
            <a:r>
              <a:rPr lang="en-US">
                <a:latin typeface="Courier New" pitchFamily="49" charset="0"/>
              </a:rPr>
              <a:t>DATE</a:t>
            </a:r>
            <a:r>
              <a:rPr lang="en-US"/>
              <a:t> data type always stores year information as a four-digit number internally: two digits for the century and two digits for the year. For example, the Oracle database stores the year as 1996 or 2001, and not just as 96 or 01.</a:t>
            </a:r>
          </a:p>
        </p:txBody>
      </p:sp>
      <p:sp>
        <p:nvSpPr>
          <p:cNvPr id="48131"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035E304-01FB-40EF-8ED7-DA1AC5C8D623}" type="slidenum">
              <a:rPr lang="en-US"/>
              <a:pPr/>
              <a:t>24</a:t>
            </a:fld>
            <a:endParaRPr lang="en-US"/>
          </a:p>
        </p:txBody>
      </p:sp>
      <p:sp>
        <p:nvSpPr>
          <p:cNvPr id="5017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50179"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The </a:t>
            </a:r>
            <a:r>
              <a:rPr lang="en-US">
                <a:latin typeface="Courier New" pitchFamily="49" charset="0"/>
              </a:rPr>
              <a:t>SYSDATE</a:t>
            </a:r>
            <a:r>
              <a:rPr lang="en-US"/>
              <a:t> Function</a:t>
            </a:r>
          </a:p>
          <a:p>
            <a:pPr lvl="1"/>
            <a:r>
              <a:rPr lang="en-US">
                <a:solidFill>
                  <a:srgbClr val="FC0128"/>
                </a:solidFill>
                <a:latin typeface="Courier New" pitchFamily="49" charset="0"/>
              </a:rPr>
              <a:t>SYSDATE</a:t>
            </a:r>
            <a:r>
              <a:rPr lang="en-US"/>
              <a:t> is a date function that returns the current database server date and time. You can use </a:t>
            </a:r>
            <a:r>
              <a:rPr lang="en-US">
                <a:latin typeface="Courier New" pitchFamily="49" charset="0"/>
              </a:rPr>
              <a:t>SYSDATE</a:t>
            </a:r>
            <a:r>
              <a:rPr lang="en-US"/>
              <a:t> just as you would use any other column name. For example, you can display the current date by selecting </a:t>
            </a:r>
            <a:r>
              <a:rPr lang="en-US">
                <a:latin typeface="Courier New" pitchFamily="49" charset="0"/>
              </a:rPr>
              <a:t>SYSDATE</a:t>
            </a:r>
            <a:r>
              <a:rPr lang="en-US"/>
              <a:t> from a table. It is customary to select </a:t>
            </a:r>
            <a:r>
              <a:rPr lang="en-US">
                <a:latin typeface="Courier New" pitchFamily="49" charset="0"/>
              </a:rPr>
              <a:t>SYSDATE</a:t>
            </a:r>
            <a:r>
              <a:rPr lang="en-US"/>
              <a:t> from a dummy table called </a:t>
            </a:r>
            <a:r>
              <a:rPr lang="en-US">
                <a:solidFill>
                  <a:srgbClr val="FC0128"/>
                </a:solidFill>
                <a:latin typeface="Courier New" pitchFamily="49" charset="0"/>
              </a:rPr>
              <a:t>DUAL</a:t>
            </a:r>
            <a:r>
              <a:rPr lang="en-US">
                <a:solidFill>
                  <a:srgbClr val="FC0128"/>
                </a:solidFill>
              </a:rPr>
              <a:t>.</a:t>
            </a:r>
            <a:r>
              <a:rPr lang="en-US"/>
              <a:t> </a:t>
            </a:r>
          </a:p>
          <a:p>
            <a:pPr lvl="1"/>
            <a:r>
              <a:rPr lang="en-US" b="1"/>
              <a:t>Example</a:t>
            </a:r>
          </a:p>
          <a:p>
            <a:pPr lvl="1"/>
            <a:r>
              <a:rPr lang="en-US"/>
              <a:t>Display the current date using the </a:t>
            </a:r>
            <a:r>
              <a:rPr lang="en-US">
                <a:latin typeface="Courier New" pitchFamily="49" charset="0"/>
              </a:rPr>
              <a:t>DUAL</a:t>
            </a:r>
            <a:r>
              <a:rPr lang="en-US"/>
              <a:t> table.</a:t>
            </a:r>
          </a:p>
          <a:p>
            <a:pPr lvl="1"/>
            <a:endParaRPr lang="en-US" sz="500"/>
          </a:p>
          <a:p>
            <a:pPr>
              <a:spcBef>
                <a:spcPct val="0"/>
              </a:spcBef>
            </a:pPr>
            <a:r>
              <a:rPr lang="en-US">
                <a:solidFill>
                  <a:srgbClr val="000000"/>
                </a:solidFill>
                <a:latin typeface="Courier New" pitchFamily="49" charset="0"/>
              </a:rPr>
              <a:t>    </a:t>
            </a:r>
            <a:r>
              <a:rPr lang="en-US" b="1">
                <a:solidFill>
                  <a:srgbClr val="000000"/>
                </a:solidFill>
                <a:latin typeface="Courier New" pitchFamily="49" charset="0"/>
              </a:rPr>
              <a:t>SELECT SYSDATE</a:t>
            </a:r>
          </a:p>
          <a:p>
            <a:pPr>
              <a:spcBef>
                <a:spcPct val="0"/>
              </a:spcBef>
            </a:pPr>
            <a:r>
              <a:rPr lang="en-US" b="1">
                <a:solidFill>
                  <a:srgbClr val="000000"/>
                </a:solidFill>
                <a:latin typeface="Courier New" pitchFamily="49" charset="0"/>
              </a:rPr>
              <a:t>    FROM   DUAL;</a:t>
            </a:r>
          </a:p>
          <a:p>
            <a:pPr>
              <a:spcBef>
                <a:spcPct val="0"/>
              </a:spcBef>
            </a:pPr>
            <a:endParaRPr lang="en-US" b="1">
              <a:solidFill>
                <a:srgbClr val="000000"/>
              </a:solidFill>
              <a:latin typeface="Courier New" pitchFamily="49" charset="0"/>
            </a:endParaRPr>
          </a:p>
          <a:p>
            <a:pPr>
              <a:spcBef>
                <a:spcPct val="0"/>
              </a:spcBef>
            </a:pPr>
            <a:r>
              <a:rPr lang="en-US" b="1">
                <a:solidFill>
                  <a:srgbClr val="000000"/>
                </a:solidFill>
                <a:latin typeface="Courier New" pitchFamily="49" charset="0"/>
              </a:rPr>
              <a:t>    </a:t>
            </a:r>
          </a:p>
        </p:txBody>
      </p:sp>
      <p:pic>
        <p:nvPicPr>
          <p:cNvPr id="50180" name="Picture 4"/>
          <p:cNvPicPr>
            <a:picLocks noChangeAspect="1" noChangeArrowheads="1"/>
          </p:cNvPicPr>
          <p:nvPr/>
        </p:nvPicPr>
        <p:blipFill>
          <a:blip r:embed="rId3"/>
          <a:srcRect/>
          <a:stretch>
            <a:fillRect/>
          </a:stretch>
        </p:blipFill>
        <p:spPr bwMode="auto">
          <a:xfrm>
            <a:off x="752475" y="6680200"/>
            <a:ext cx="5405438" cy="468313"/>
          </a:xfrm>
          <a:prstGeom prst="rect">
            <a:avLst/>
          </a:prstGeom>
          <a:noFill/>
          <a:ln w="25400">
            <a:noFill/>
            <a:miter lim="800000"/>
            <a:headEnd type="none" w="sm" len="sm"/>
            <a:tailEnd type="none" w="sm" len="sm"/>
          </a:ln>
          <a:effec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7270F9F-1146-4C2E-BC77-6EACAAB53AB4}" type="slidenum">
              <a:rPr lang="en-US"/>
              <a:pPr/>
              <a:t>25</a:t>
            </a:fld>
            <a:endParaRPr lang="en-US"/>
          </a:p>
        </p:txBody>
      </p:sp>
      <p:sp>
        <p:nvSpPr>
          <p:cNvPr id="52226"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52227"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52228"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Arithmetic with Dates</a:t>
            </a:r>
          </a:p>
          <a:p>
            <a:pPr marL="119063" lvl="1" defTabSz="403225"/>
            <a:r>
              <a:rPr lang="en-US"/>
              <a:t>Since the database stores dates as numbers, you can perform calculations using arithmetic operators such as addition and subtraction. You can add and subtract number constants as well as dates. </a:t>
            </a:r>
          </a:p>
          <a:p>
            <a:pPr marL="119063" lvl="1" defTabSz="403225"/>
            <a:r>
              <a:rPr lang="en-US"/>
              <a:t>You can perform the following operations:</a:t>
            </a:r>
          </a:p>
          <a:p>
            <a:pPr defTabSz="403225"/>
            <a:endParaRPr lang="en-US" b="1">
              <a:latin typeface="Times New Roman" pitchFamily="18" charset="0"/>
            </a:endParaRPr>
          </a:p>
        </p:txBody>
      </p:sp>
      <p:sp>
        <p:nvSpPr>
          <p:cNvPr id="52229" name="Rectangle 5"/>
          <p:cNvSpPr>
            <a:spLocks noGrp="1" noRot="1" noChangeAspect="1" noChangeArrowheads="1" noTextEdit="1"/>
          </p:cNvSpPr>
          <p:nvPr>
            <p:ph type="sldImg"/>
          </p:nvPr>
        </p:nvSpPr>
        <p:spPr>
          <a:xfrm>
            <a:off x="493713" y="163513"/>
            <a:ext cx="5868987" cy="4402137"/>
          </a:xfrm>
          <a:ln w="12700" cap="flat">
            <a:solidFill>
              <a:schemeClr val="tx1"/>
            </a:solidFill>
          </a:ln>
        </p:spPr>
      </p:sp>
      <p:graphicFrame>
        <p:nvGraphicFramePr>
          <p:cNvPr id="52230" name="Object 6"/>
          <p:cNvGraphicFramePr>
            <a:graphicFrameLocks/>
          </p:cNvGraphicFramePr>
          <p:nvPr/>
        </p:nvGraphicFramePr>
        <p:xfrm>
          <a:off x="569913" y="5626100"/>
          <a:ext cx="5570537" cy="1343025"/>
        </p:xfrm>
        <a:graphic>
          <a:graphicData uri="http://schemas.openxmlformats.org/presentationml/2006/ole">
            <p:oleObj spid="_x0000_s4098" name="Document" r:id="rId4" imgW="5775120" imgH="1392120" progId="Word.Document.8">
              <p:embed/>
            </p:oleObj>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C967D-A9D7-40F4-8B57-CE4D1F0EDDE0}" type="slidenum">
              <a:rPr lang="en-US"/>
              <a:pPr/>
              <a:t>26</a:t>
            </a:fld>
            <a:endParaRPr lang="en-US"/>
          </a:p>
        </p:txBody>
      </p:sp>
      <p:sp>
        <p:nvSpPr>
          <p:cNvPr id="542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54275"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Arithmetic with Dates (continued)</a:t>
            </a:r>
          </a:p>
          <a:p>
            <a:pPr lvl="1"/>
            <a:r>
              <a:rPr lang="en-US"/>
              <a:t>The example on the slide displays the last name and the number of weeks employed for all employees in department 90. It subtracts the date on which the employee was hired from the current date (</a:t>
            </a:r>
            <a:r>
              <a:rPr lang="en-US">
                <a:latin typeface="Courier New" pitchFamily="49" charset="0"/>
              </a:rPr>
              <a:t>SYSDATE</a:t>
            </a:r>
            <a:r>
              <a:rPr lang="en-US"/>
              <a:t>) and divides the result by 7 to calculate the number of weeks that a worker has been employed.</a:t>
            </a:r>
          </a:p>
          <a:p>
            <a:pPr lvl="1"/>
            <a:r>
              <a:rPr lang="en-US" b="1"/>
              <a:t>Note:</a:t>
            </a:r>
            <a:r>
              <a:rPr lang="en-US"/>
              <a:t> </a:t>
            </a:r>
            <a:r>
              <a:rPr lang="en-US">
                <a:solidFill>
                  <a:srgbClr val="FC0128"/>
                </a:solidFill>
                <a:latin typeface="Courier New" pitchFamily="49" charset="0"/>
              </a:rPr>
              <a:t>SYSDATE</a:t>
            </a:r>
            <a:r>
              <a:rPr lang="en-US"/>
              <a:t> is a SQL function that returns the current date and time. Your results may differ from the example.</a:t>
            </a:r>
          </a:p>
          <a:p>
            <a:pPr lvl="1"/>
            <a:r>
              <a:rPr lang="en-US"/>
              <a:t>If a more current date is subtracted from an older date, the difference is a negative number.</a:t>
            </a:r>
          </a:p>
          <a:p>
            <a:endParaRPr lang="en-US" b="1">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77F49-33FE-46AF-87B4-E55101E8D2BD}" type="slidenum">
              <a:rPr lang="en-US"/>
              <a:pPr/>
              <a:t>27</a:t>
            </a:fld>
            <a:endParaRPr lang="en-US"/>
          </a:p>
        </p:txBody>
      </p:sp>
      <p:sp>
        <p:nvSpPr>
          <p:cNvPr id="56322" name="Rectangle 2"/>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Date Functions</a:t>
            </a:r>
          </a:p>
          <a:p>
            <a:pPr marL="119063" lvl="1" defTabSz="403225"/>
            <a:r>
              <a:rPr lang="en-US"/>
              <a:t>Date functions operate on Oracle dates. All date functions return a value of </a:t>
            </a:r>
            <a:r>
              <a:rPr lang="en-US">
                <a:latin typeface="Courier New" pitchFamily="49" charset="0"/>
              </a:rPr>
              <a:t>DATE</a:t>
            </a:r>
            <a:r>
              <a:rPr lang="en-US"/>
              <a:t> data type except </a:t>
            </a:r>
            <a:r>
              <a:rPr lang="en-US">
                <a:solidFill>
                  <a:srgbClr val="FC0128"/>
                </a:solidFill>
                <a:latin typeface="Courier New" pitchFamily="49" charset="0"/>
              </a:rPr>
              <a:t>MONTHS_BETWEEN</a:t>
            </a:r>
            <a:r>
              <a:rPr lang="en-US"/>
              <a:t>, which returns a numeric value.</a:t>
            </a:r>
          </a:p>
          <a:p>
            <a:pPr marL="452438" lvl="2" indent="-215900" defTabSz="403225"/>
            <a:r>
              <a:rPr lang="en-US">
                <a:solidFill>
                  <a:srgbClr val="FC0128"/>
                </a:solidFill>
                <a:latin typeface="Courier New" pitchFamily="49" charset="0"/>
              </a:rPr>
              <a:t>MONTHS_BETWEEN</a:t>
            </a:r>
            <a:r>
              <a:rPr lang="en-US">
                <a:latin typeface="Courier New" pitchFamily="49" charset="0"/>
              </a:rPr>
              <a:t>(</a:t>
            </a:r>
            <a:r>
              <a:rPr lang="en-US" i="1">
                <a:latin typeface="Courier New" pitchFamily="49" charset="0"/>
              </a:rPr>
              <a:t>date1, date2</a:t>
            </a:r>
            <a:r>
              <a:rPr lang="en-US">
                <a:latin typeface="Courier New" pitchFamily="49" charset="0"/>
              </a:rPr>
              <a:t>)</a:t>
            </a:r>
            <a:r>
              <a:rPr lang="en-US">
                <a:latin typeface="Symbol" pitchFamily="18" charset="2"/>
              </a:rPr>
              <a:t>: </a:t>
            </a:r>
            <a:r>
              <a:rPr lang="en-US"/>
              <a:t>Finds the number of months between </a:t>
            </a:r>
            <a:r>
              <a:rPr lang="en-US" i="1">
                <a:latin typeface="Courier New" pitchFamily="49" charset="0"/>
              </a:rPr>
              <a:t>date1</a:t>
            </a:r>
            <a:r>
              <a:rPr lang="en-US"/>
              <a:t> and </a:t>
            </a:r>
            <a:r>
              <a:rPr lang="en-US" i="1">
                <a:latin typeface="Courier New" pitchFamily="49" charset="0"/>
              </a:rPr>
              <a:t>date2</a:t>
            </a:r>
            <a:r>
              <a:rPr lang="en-US"/>
              <a:t>. The result can be positive or negative. If </a:t>
            </a:r>
            <a:r>
              <a:rPr lang="en-US" i="1">
                <a:latin typeface="Courier New" pitchFamily="49" charset="0"/>
              </a:rPr>
              <a:t>date1</a:t>
            </a:r>
            <a:r>
              <a:rPr lang="en-US"/>
              <a:t> is later than </a:t>
            </a:r>
            <a:r>
              <a:rPr lang="en-US" i="1">
                <a:latin typeface="Courier New" pitchFamily="49" charset="0"/>
              </a:rPr>
              <a:t>date2</a:t>
            </a:r>
            <a:r>
              <a:rPr lang="en-US"/>
              <a:t>, the result is positive; if </a:t>
            </a:r>
            <a:r>
              <a:rPr lang="en-US" i="1">
                <a:latin typeface="Courier New" pitchFamily="49" charset="0"/>
              </a:rPr>
              <a:t>date1</a:t>
            </a:r>
            <a:r>
              <a:rPr lang="en-US"/>
              <a:t> is earlier than </a:t>
            </a:r>
            <a:r>
              <a:rPr lang="en-US" i="1">
                <a:latin typeface="Courier New" pitchFamily="49" charset="0"/>
              </a:rPr>
              <a:t>date2</a:t>
            </a:r>
            <a:r>
              <a:rPr lang="en-US"/>
              <a:t>, the result is negative. The noninteger part of the result represents a portion of the month.</a:t>
            </a:r>
          </a:p>
          <a:p>
            <a:pPr marL="452438" lvl="2" indent="-215900" defTabSz="403225"/>
            <a:r>
              <a:rPr lang="en-US">
                <a:solidFill>
                  <a:srgbClr val="FC0128"/>
                </a:solidFill>
                <a:latin typeface="Courier New" pitchFamily="49" charset="0"/>
              </a:rPr>
              <a:t>ADD_MONTHS</a:t>
            </a:r>
            <a:r>
              <a:rPr lang="en-US">
                <a:latin typeface="Courier New" pitchFamily="49" charset="0"/>
              </a:rPr>
              <a:t>(</a:t>
            </a:r>
            <a:r>
              <a:rPr lang="en-US" i="1">
                <a:latin typeface="Courier New" pitchFamily="49" charset="0"/>
              </a:rPr>
              <a:t>date, n</a:t>
            </a:r>
            <a:r>
              <a:rPr lang="en-US">
                <a:latin typeface="Courier New" pitchFamily="49" charset="0"/>
              </a:rPr>
              <a:t>)</a:t>
            </a:r>
            <a:r>
              <a:rPr lang="en-US">
                <a:latin typeface="Symbol" pitchFamily="18" charset="2"/>
              </a:rPr>
              <a:t>: </a:t>
            </a:r>
            <a:r>
              <a:rPr lang="en-US">
                <a:latin typeface="Times" pitchFamily="18" charset="0"/>
              </a:rPr>
              <a:t>Adds </a:t>
            </a:r>
            <a:r>
              <a:rPr lang="en-US" i="1">
                <a:latin typeface="Courier New" pitchFamily="49" charset="0"/>
              </a:rPr>
              <a:t>n</a:t>
            </a:r>
            <a:r>
              <a:rPr lang="en-US">
                <a:latin typeface="Times" pitchFamily="18" charset="0"/>
              </a:rPr>
              <a:t> number of calendar months to</a:t>
            </a:r>
            <a:r>
              <a:rPr lang="en-US" i="1">
                <a:latin typeface="Times" pitchFamily="18" charset="0"/>
              </a:rPr>
              <a:t> </a:t>
            </a:r>
            <a:r>
              <a:rPr lang="en-US" i="1">
                <a:latin typeface="Courier New" pitchFamily="49" charset="0"/>
              </a:rPr>
              <a:t>date</a:t>
            </a:r>
            <a:r>
              <a:rPr lang="en-US">
                <a:latin typeface="Times" pitchFamily="18" charset="0"/>
              </a:rPr>
              <a:t>. The value of</a:t>
            </a:r>
            <a:r>
              <a:rPr lang="en-US"/>
              <a:t> </a:t>
            </a:r>
            <a:r>
              <a:rPr lang="en-US" i="1">
                <a:latin typeface="Courier New" pitchFamily="49" charset="0"/>
              </a:rPr>
              <a:t>n</a:t>
            </a:r>
            <a:r>
              <a:rPr lang="en-US">
                <a:latin typeface="Times" pitchFamily="18" charset="0"/>
              </a:rPr>
              <a:t> must be an integer and can be negative.</a:t>
            </a:r>
          </a:p>
          <a:p>
            <a:pPr marL="452438" lvl="2" indent="-215900" defTabSz="403225"/>
            <a:r>
              <a:rPr lang="en-US">
                <a:solidFill>
                  <a:srgbClr val="FC0128"/>
                </a:solidFill>
                <a:latin typeface="Courier New" pitchFamily="49" charset="0"/>
              </a:rPr>
              <a:t>NEXT_DAY</a:t>
            </a:r>
            <a:r>
              <a:rPr lang="en-US">
                <a:latin typeface="Courier New" pitchFamily="49" charset="0"/>
              </a:rPr>
              <a:t>(</a:t>
            </a:r>
            <a:r>
              <a:rPr lang="en-US" i="1">
                <a:latin typeface="Courier New" pitchFamily="49" charset="0"/>
              </a:rPr>
              <a:t>date, </a:t>
            </a:r>
            <a:r>
              <a:rPr lang="en-US">
                <a:latin typeface="Courier New" pitchFamily="49" charset="0"/>
              </a:rPr>
              <a:t>'</a:t>
            </a:r>
            <a:r>
              <a:rPr lang="en-US" i="1">
                <a:latin typeface="Courier New" pitchFamily="49" charset="0"/>
              </a:rPr>
              <a:t>char</a:t>
            </a:r>
            <a:r>
              <a:rPr lang="en-US">
                <a:latin typeface="Courier New" pitchFamily="49" charset="0"/>
              </a:rPr>
              <a:t>')</a:t>
            </a:r>
            <a:r>
              <a:rPr lang="en-US">
                <a:latin typeface="Symbol" pitchFamily="18" charset="2"/>
              </a:rPr>
              <a:t>: </a:t>
            </a:r>
            <a:r>
              <a:rPr lang="en-US">
                <a:latin typeface="Times" pitchFamily="18" charset="0"/>
              </a:rPr>
              <a:t>Finds the date of the next specified day of the week </a:t>
            </a:r>
            <a:r>
              <a:rPr lang="en-US">
                <a:latin typeface="Courier New" pitchFamily="49" charset="0"/>
              </a:rPr>
              <a:t>('</a:t>
            </a:r>
            <a:r>
              <a:rPr lang="en-US" i="1">
                <a:latin typeface="Courier New" pitchFamily="49" charset="0"/>
              </a:rPr>
              <a:t>char</a:t>
            </a:r>
            <a:r>
              <a:rPr lang="en-US">
                <a:latin typeface="Courier New" pitchFamily="49" charset="0"/>
              </a:rPr>
              <a:t>')</a:t>
            </a:r>
            <a:r>
              <a:rPr lang="en-US">
                <a:latin typeface="Times" pitchFamily="18" charset="0"/>
              </a:rPr>
              <a:t> following </a:t>
            </a:r>
            <a:r>
              <a:rPr lang="en-US" i="1">
                <a:latin typeface="Courier New" pitchFamily="49" charset="0"/>
              </a:rPr>
              <a:t>date</a:t>
            </a:r>
            <a:r>
              <a:rPr lang="en-US">
                <a:latin typeface="Times" pitchFamily="18" charset="0"/>
              </a:rPr>
              <a:t>. The value of </a:t>
            </a:r>
            <a:r>
              <a:rPr lang="en-US" i="1">
                <a:latin typeface="Courier New" pitchFamily="49" charset="0"/>
              </a:rPr>
              <a:t>char</a:t>
            </a:r>
            <a:r>
              <a:rPr lang="en-US">
                <a:latin typeface="Times" pitchFamily="18" charset="0"/>
              </a:rPr>
              <a:t> may be a number representing a day or a character string.</a:t>
            </a:r>
          </a:p>
          <a:p>
            <a:pPr marL="452438" lvl="2" indent="-215900" defTabSz="403225"/>
            <a:r>
              <a:rPr lang="en-US">
                <a:solidFill>
                  <a:srgbClr val="FC0128"/>
                </a:solidFill>
                <a:latin typeface="Courier New" pitchFamily="49" charset="0"/>
              </a:rPr>
              <a:t>LAST_DAY</a:t>
            </a:r>
            <a:r>
              <a:rPr lang="en-US">
                <a:latin typeface="Courier New" pitchFamily="49" charset="0"/>
              </a:rPr>
              <a:t>(</a:t>
            </a:r>
            <a:r>
              <a:rPr lang="en-US" i="1">
                <a:latin typeface="Courier New" pitchFamily="49" charset="0"/>
              </a:rPr>
              <a:t>date</a:t>
            </a:r>
            <a:r>
              <a:rPr lang="en-US">
                <a:latin typeface="Courier New" pitchFamily="49" charset="0"/>
              </a:rPr>
              <a:t>)</a:t>
            </a:r>
            <a:r>
              <a:rPr lang="en-US">
                <a:latin typeface="Symbol" pitchFamily="18" charset="2"/>
              </a:rPr>
              <a:t>: </a:t>
            </a:r>
            <a:r>
              <a:rPr lang="en-US">
                <a:latin typeface="Times" pitchFamily="18" charset="0"/>
              </a:rPr>
              <a:t>Finds the date of the last day of the month that contains </a:t>
            </a:r>
            <a:r>
              <a:rPr lang="en-US" i="1">
                <a:latin typeface="Courier New" pitchFamily="49" charset="0"/>
              </a:rPr>
              <a:t>date</a:t>
            </a:r>
            <a:r>
              <a:rPr lang="en-US">
                <a:latin typeface="Times" pitchFamily="18" charset="0"/>
              </a:rPr>
              <a:t>.</a:t>
            </a:r>
          </a:p>
          <a:p>
            <a:pPr marL="452438" lvl="2" indent="-215900" defTabSz="403225"/>
            <a:r>
              <a:rPr lang="en-US">
                <a:solidFill>
                  <a:srgbClr val="FC0128"/>
                </a:solidFill>
                <a:latin typeface="Courier New" pitchFamily="49" charset="0"/>
              </a:rPr>
              <a:t>ROUND(</a:t>
            </a:r>
            <a:r>
              <a:rPr lang="en-US" i="1">
                <a:latin typeface="Courier New" pitchFamily="49" charset="0"/>
              </a:rPr>
              <a:t>date</a:t>
            </a:r>
            <a:r>
              <a:rPr lang="en-US">
                <a:latin typeface="Courier New" pitchFamily="49" charset="0"/>
              </a:rPr>
              <a:t>[,'</a:t>
            </a:r>
            <a:r>
              <a:rPr lang="en-US" i="1">
                <a:latin typeface="Courier New" pitchFamily="49" charset="0"/>
              </a:rPr>
              <a:t>fmt</a:t>
            </a:r>
            <a:r>
              <a:rPr lang="en-US">
                <a:latin typeface="Courier New" pitchFamily="49" charset="0"/>
              </a:rPr>
              <a:t>'])</a:t>
            </a:r>
            <a:r>
              <a:rPr lang="en-US">
                <a:latin typeface="Symbol" pitchFamily="18" charset="2"/>
              </a:rPr>
              <a:t>: </a:t>
            </a:r>
            <a:r>
              <a:rPr lang="en-US">
                <a:latin typeface="Times" pitchFamily="18" charset="0"/>
              </a:rPr>
              <a:t>Returns </a:t>
            </a:r>
            <a:r>
              <a:rPr lang="en-US" i="1">
                <a:latin typeface="Courier New" pitchFamily="49" charset="0"/>
              </a:rPr>
              <a:t>date</a:t>
            </a:r>
            <a:r>
              <a:rPr lang="en-US">
                <a:latin typeface="Times" pitchFamily="18" charset="0"/>
              </a:rPr>
              <a:t> rounded to</a:t>
            </a:r>
            <a:r>
              <a:rPr lang="en-US" i="1">
                <a:latin typeface="Times" pitchFamily="18" charset="0"/>
              </a:rPr>
              <a:t> </a:t>
            </a:r>
            <a:r>
              <a:rPr lang="en-US">
                <a:latin typeface="Times" pitchFamily="18" charset="0"/>
              </a:rPr>
              <a:t>the unit specified by the format model </a:t>
            </a:r>
            <a:r>
              <a:rPr lang="en-US" i="1">
                <a:latin typeface="Courier New" pitchFamily="49" charset="0"/>
              </a:rPr>
              <a:t>fmt</a:t>
            </a:r>
            <a:r>
              <a:rPr lang="en-US" i="1">
                <a:latin typeface="Times" pitchFamily="18" charset="0"/>
              </a:rPr>
              <a:t>.</a:t>
            </a:r>
            <a:r>
              <a:rPr lang="en-US">
                <a:latin typeface="Times" pitchFamily="18" charset="0"/>
              </a:rPr>
              <a:t> If the format model </a:t>
            </a:r>
            <a:r>
              <a:rPr lang="en-US" i="1">
                <a:latin typeface="Times" pitchFamily="18" charset="0"/>
              </a:rPr>
              <a:t>fmt </a:t>
            </a:r>
            <a:r>
              <a:rPr lang="en-US">
                <a:latin typeface="Times" pitchFamily="18" charset="0"/>
              </a:rPr>
              <a:t>is omitted,</a:t>
            </a:r>
            <a:r>
              <a:rPr lang="en-US" i="1">
                <a:latin typeface="Times" pitchFamily="18" charset="0"/>
              </a:rPr>
              <a:t> date</a:t>
            </a:r>
            <a:r>
              <a:rPr lang="en-US">
                <a:latin typeface="Times" pitchFamily="18" charset="0"/>
              </a:rPr>
              <a:t> is rounded to the nearest day.</a:t>
            </a:r>
          </a:p>
          <a:p>
            <a:pPr marL="452438" lvl="2" indent="-215900" defTabSz="403225"/>
            <a:r>
              <a:rPr lang="en-US">
                <a:solidFill>
                  <a:srgbClr val="FC0128"/>
                </a:solidFill>
                <a:latin typeface="Courier New" pitchFamily="49" charset="0"/>
              </a:rPr>
              <a:t>TRUNC(</a:t>
            </a:r>
            <a:r>
              <a:rPr lang="en-US" i="1">
                <a:latin typeface="Courier New" pitchFamily="49" charset="0"/>
              </a:rPr>
              <a:t>date</a:t>
            </a:r>
            <a:r>
              <a:rPr lang="en-US">
                <a:latin typeface="Courier New" pitchFamily="49" charset="0"/>
              </a:rPr>
              <a:t>[, '</a:t>
            </a:r>
            <a:r>
              <a:rPr lang="en-US" i="1">
                <a:latin typeface="Courier New" pitchFamily="49" charset="0"/>
              </a:rPr>
              <a:t>fmt</a:t>
            </a:r>
            <a:r>
              <a:rPr lang="en-US">
                <a:latin typeface="Courier New" pitchFamily="49" charset="0"/>
              </a:rPr>
              <a:t>'])</a:t>
            </a:r>
            <a:r>
              <a:rPr lang="en-US">
                <a:latin typeface="Symbol" pitchFamily="18" charset="2"/>
              </a:rPr>
              <a:t>: </a:t>
            </a:r>
            <a:r>
              <a:rPr lang="en-US">
                <a:latin typeface="Times" pitchFamily="18" charset="0"/>
              </a:rPr>
              <a:t>Returns </a:t>
            </a:r>
            <a:r>
              <a:rPr lang="en-US" i="1">
                <a:latin typeface="Courier New" pitchFamily="49" charset="0"/>
              </a:rPr>
              <a:t>date</a:t>
            </a:r>
            <a:r>
              <a:rPr lang="en-US">
                <a:latin typeface="Times" pitchFamily="18" charset="0"/>
              </a:rPr>
              <a:t> with the time portion of the day truncated to the unit specified by the format model </a:t>
            </a:r>
            <a:r>
              <a:rPr lang="en-US" i="1">
                <a:latin typeface="Courier New" pitchFamily="49" charset="0"/>
              </a:rPr>
              <a:t>fmt</a:t>
            </a:r>
            <a:r>
              <a:rPr lang="en-US">
                <a:latin typeface="Times" pitchFamily="18" charset="0"/>
              </a:rPr>
              <a:t>. If the format model </a:t>
            </a:r>
            <a:r>
              <a:rPr lang="en-US" i="1">
                <a:latin typeface="Courier New" pitchFamily="49" charset="0"/>
              </a:rPr>
              <a:t>fmt</a:t>
            </a:r>
            <a:r>
              <a:rPr lang="en-US">
                <a:latin typeface="Times" pitchFamily="18" charset="0"/>
              </a:rPr>
              <a:t> is omitted, </a:t>
            </a:r>
            <a:r>
              <a:rPr lang="en-US" i="1">
                <a:latin typeface="Courier New" pitchFamily="49" charset="0"/>
              </a:rPr>
              <a:t>date</a:t>
            </a:r>
            <a:r>
              <a:rPr lang="en-US">
                <a:latin typeface="Times" pitchFamily="18" charset="0"/>
              </a:rPr>
              <a:t> is truncated to the nearest day.</a:t>
            </a:r>
          </a:p>
          <a:p>
            <a:pPr defTabSz="403225">
              <a:lnSpc>
                <a:spcPct val="112000"/>
              </a:lnSpc>
              <a:spcBef>
                <a:spcPct val="24000"/>
              </a:spcBef>
            </a:pPr>
            <a:r>
              <a:rPr lang="en-US" b="1">
                <a:latin typeface="Times" pitchFamily="18" charset="0"/>
              </a:rPr>
              <a:t>This list is a subset of the available date functions. The format models are covered later in this lesson. Examples of format models are month and year.</a:t>
            </a:r>
          </a:p>
        </p:txBody>
      </p:sp>
      <p:sp>
        <p:nvSpPr>
          <p:cNvPr id="56323"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74B0DFEB-1CD2-4A07-B3A5-44654C217E84}" type="slidenum">
              <a:rPr lang="en-US"/>
              <a:pPr/>
              <a:t>28</a:t>
            </a:fld>
            <a:endParaRPr lang="en-US"/>
          </a:p>
        </p:txBody>
      </p:sp>
      <p:sp>
        <p:nvSpPr>
          <p:cNvPr id="58370"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58372"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tabLst>
                <a:tab pos="1327150" algn="l"/>
              </a:tabLst>
            </a:pPr>
            <a:r>
              <a:rPr lang="en-US"/>
              <a:t>Date Functions (continued)</a:t>
            </a:r>
          </a:p>
          <a:p>
            <a:pPr marL="119063" lvl="1" defTabSz="403225">
              <a:tabLst>
                <a:tab pos="1327150" algn="l"/>
              </a:tabLst>
            </a:pPr>
            <a:r>
              <a:rPr lang="en-US"/>
              <a:t>For example, display the employee number, hire date, number of months employed, six-month review date, first Friday after hire date, and last day of the hire month for all employees employed for fewer than 36 months.</a:t>
            </a:r>
          </a:p>
          <a:p>
            <a:pPr marL="119063" lvl="1" defTabSz="403225">
              <a:tabLst>
                <a:tab pos="1327150" algn="l"/>
              </a:tabLst>
            </a:pPr>
            <a:endParaRPr lang="en-US" sz="500"/>
          </a:p>
          <a:p>
            <a:pPr marL="119063" lvl="1" defTabSz="403225">
              <a:spcBef>
                <a:spcPct val="0"/>
              </a:spcBef>
              <a:tabLst>
                <a:tab pos="1327150" algn="l"/>
              </a:tabLst>
            </a:pPr>
            <a:r>
              <a:rPr lang="en-US">
                <a:latin typeface="Courier New" pitchFamily="49" charset="0"/>
              </a:rPr>
              <a:t>   SELECT employee_id, hire_date,</a:t>
            </a:r>
          </a:p>
          <a:p>
            <a:pPr marL="119063" lvl="1" defTabSz="403225">
              <a:spcBef>
                <a:spcPct val="0"/>
              </a:spcBef>
              <a:tabLst>
                <a:tab pos="1327150" algn="l"/>
              </a:tabLst>
            </a:pPr>
            <a:r>
              <a:rPr lang="en-US">
                <a:latin typeface="Courier New" pitchFamily="49" charset="0"/>
              </a:rPr>
              <a:t>          MONTHS_BETWEEN (SYSDATE, hire_date) TENURE,</a:t>
            </a:r>
          </a:p>
          <a:p>
            <a:pPr marL="119063" lvl="1" defTabSz="403225">
              <a:spcBef>
                <a:spcPct val="0"/>
              </a:spcBef>
              <a:tabLst>
                <a:tab pos="1327150" algn="l"/>
              </a:tabLst>
            </a:pPr>
            <a:r>
              <a:rPr lang="en-US">
                <a:latin typeface="Courier New" pitchFamily="49" charset="0"/>
              </a:rPr>
              <a:t>          ADD_MONTHS (hire_date, 6) REVIEW,</a:t>
            </a:r>
          </a:p>
          <a:p>
            <a:pPr marL="119063" lvl="1" defTabSz="403225">
              <a:spcBef>
                <a:spcPct val="0"/>
              </a:spcBef>
              <a:tabLst>
                <a:tab pos="1327150" algn="l"/>
              </a:tabLst>
            </a:pPr>
            <a:r>
              <a:rPr lang="en-US">
                <a:latin typeface="Courier New" pitchFamily="49" charset="0"/>
              </a:rPr>
              <a:t>          NEXT_DAY (hire_date, 'FRIDAY'), LAST_DAY(hire_date)</a:t>
            </a:r>
          </a:p>
          <a:p>
            <a:pPr marL="119063" lvl="1" defTabSz="403225">
              <a:spcBef>
                <a:spcPct val="0"/>
              </a:spcBef>
              <a:tabLst>
                <a:tab pos="1327150" algn="l"/>
              </a:tabLst>
            </a:pPr>
            <a:r>
              <a:rPr lang="en-US">
                <a:latin typeface="Courier New" pitchFamily="49" charset="0"/>
              </a:rPr>
              <a:t>   FROM   employees</a:t>
            </a:r>
          </a:p>
          <a:p>
            <a:pPr marL="119063" lvl="1" defTabSz="403225">
              <a:spcBef>
                <a:spcPct val="0"/>
              </a:spcBef>
              <a:tabLst>
                <a:tab pos="1327150" algn="l"/>
              </a:tabLst>
            </a:pPr>
            <a:r>
              <a:rPr lang="en-US">
                <a:latin typeface="Courier New" pitchFamily="49" charset="0"/>
              </a:rPr>
              <a:t>   WHERE  MONTHS_BETWEEN (SYSDATE, hire_date) &lt; 36;</a:t>
            </a:r>
          </a:p>
          <a:p>
            <a:pPr defTabSz="403225">
              <a:spcBef>
                <a:spcPct val="0"/>
              </a:spcBef>
              <a:tabLst>
                <a:tab pos="1327150" algn="l"/>
              </a:tabLst>
            </a:pPr>
            <a:endParaRPr lang="en-US" b="1">
              <a:latin typeface="Courier New" pitchFamily="49" charset="0"/>
            </a:endParaRPr>
          </a:p>
        </p:txBody>
      </p:sp>
      <p:sp>
        <p:nvSpPr>
          <p:cNvPr id="58373" name="Rectangle 5"/>
          <p:cNvSpPr>
            <a:spLocks noGrp="1" noRot="1" noChangeAspect="1" noChangeArrowheads="1" noTextEdit="1"/>
          </p:cNvSpPr>
          <p:nvPr>
            <p:ph type="sldImg"/>
          </p:nvPr>
        </p:nvSpPr>
        <p:spPr>
          <a:xfrm>
            <a:off x="493713" y="163513"/>
            <a:ext cx="5868987" cy="4402137"/>
          </a:xfrm>
          <a:ln w="12700" cap="flat">
            <a:solidFill>
              <a:schemeClr val="tx1"/>
            </a:solidFill>
          </a:ln>
        </p:spPr>
      </p:sp>
      <p:pic>
        <p:nvPicPr>
          <p:cNvPr id="58374" name="Picture 6"/>
          <p:cNvPicPr>
            <a:picLocks noChangeAspect="1" noChangeArrowheads="1"/>
          </p:cNvPicPr>
          <p:nvPr/>
        </p:nvPicPr>
        <p:blipFill>
          <a:blip r:embed="rId3"/>
          <a:srcRect/>
          <a:stretch>
            <a:fillRect/>
          </a:stretch>
        </p:blipFill>
        <p:spPr bwMode="auto">
          <a:xfrm>
            <a:off x="812800" y="6708775"/>
            <a:ext cx="5387975" cy="1111250"/>
          </a:xfrm>
          <a:prstGeom prst="rect">
            <a:avLst/>
          </a:prstGeom>
          <a:noFill/>
          <a:ln w="25400">
            <a:noFill/>
            <a:miter lim="800000"/>
            <a:headEnd type="none" w="sm" len="sm"/>
            <a:tailEnd type="none" w="sm" len="sm"/>
          </a:ln>
          <a:effectLst/>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B7FA2F-6064-4E95-95AE-CB597D676CFD}" type="slidenum">
              <a:rPr lang="en-US"/>
              <a:pPr/>
              <a:t>29</a:t>
            </a:fld>
            <a:endParaRPr lang="en-US"/>
          </a:p>
        </p:txBody>
      </p:sp>
      <p:sp>
        <p:nvSpPr>
          <p:cNvPr id="6041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0419" name="Rectangle 3"/>
          <p:cNvSpPr>
            <a:spLocks noGrp="1" noChangeArrowheads="1"/>
          </p:cNvSpPr>
          <p:nvPr>
            <p:ph type="body" idx="1"/>
          </p:nvPr>
        </p:nvSpPr>
        <p:spPr>
          <a:xfrm>
            <a:off x="412750" y="4773613"/>
            <a:ext cx="6029325" cy="3754437"/>
          </a:xfrm>
          <a:noFill/>
          <a:ln/>
        </p:spPr>
        <p:txBody>
          <a:bodyPr lIns="89645" tIns="42543" rIns="89645" bIns="42543"/>
          <a:lstStyle/>
          <a:p>
            <a:pPr>
              <a:lnSpc>
                <a:spcPct val="90000"/>
              </a:lnSpc>
            </a:pPr>
            <a:r>
              <a:rPr lang="en-US"/>
              <a:t>Date Functions (continued)</a:t>
            </a:r>
          </a:p>
          <a:p>
            <a:pPr lvl="1">
              <a:lnSpc>
                <a:spcPct val="90000"/>
              </a:lnSpc>
            </a:pPr>
            <a:r>
              <a:rPr lang="en-US"/>
              <a:t>The </a:t>
            </a:r>
            <a:r>
              <a:rPr lang="en-US">
                <a:solidFill>
                  <a:srgbClr val="FC0128"/>
                </a:solidFill>
                <a:latin typeface="Courier New" pitchFamily="49" charset="0"/>
              </a:rPr>
              <a:t>ROUND</a:t>
            </a:r>
            <a:r>
              <a:rPr lang="en-US">
                <a:solidFill>
                  <a:srgbClr val="FC0128"/>
                </a:solidFill>
              </a:rPr>
              <a:t> and </a:t>
            </a:r>
            <a:r>
              <a:rPr lang="en-US">
                <a:solidFill>
                  <a:srgbClr val="FC0128"/>
                </a:solidFill>
                <a:latin typeface="Courier New" pitchFamily="49" charset="0"/>
              </a:rPr>
              <a:t>TRUNC</a:t>
            </a:r>
            <a:r>
              <a:rPr lang="en-US">
                <a:solidFill>
                  <a:srgbClr val="FC0128"/>
                </a:solidFill>
              </a:rPr>
              <a:t> functions</a:t>
            </a:r>
            <a:r>
              <a:rPr lang="en-US"/>
              <a:t> can be used for number and date values. When used with dates, these functions round or truncate to the specified format model. Therefore, you can round dates to the nearest year or month.</a:t>
            </a:r>
          </a:p>
          <a:p>
            <a:pPr lvl="1">
              <a:lnSpc>
                <a:spcPct val="90000"/>
              </a:lnSpc>
            </a:pPr>
            <a:r>
              <a:rPr lang="en-US" b="1"/>
              <a:t>Example</a:t>
            </a:r>
            <a:endParaRPr lang="en-US"/>
          </a:p>
          <a:p>
            <a:pPr lvl="1">
              <a:lnSpc>
                <a:spcPct val="90000"/>
              </a:lnSpc>
            </a:pPr>
            <a:r>
              <a:rPr lang="en-US"/>
              <a:t>Compare the hire dates for all employees who started in 1997. Display the employee number, hire date, and start month using the </a:t>
            </a:r>
            <a:r>
              <a:rPr lang="en-US">
                <a:latin typeface="Courier New" pitchFamily="49" charset="0"/>
              </a:rPr>
              <a:t>ROUND</a:t>
            </a:r>
            <a:r>
              <a:rPr lang="en-US"/>
              <a:t> and </a:t>
            </a:r>
            <a:r>
              <a:rPr lang="en-US">
                <a:latin typeface="Courier New" pitchFamily="49" charset="0"/>
              </a:rPr>
              <a:t>TRUNC</a:t>
            </a:r>
            <a:r>
              <a:rPr lang="en-US"/>
              <a:t> functions.</a:t>
            </a:r>
          </a:p>
          <a:p>
            <a:pPr lvl="1">
              <a:lnSpc>
                <a:spcPct val="90000"/>
              </a:lnSpc>
            </a:pPr>
            <a:endParaRPr lang="en-US" sz="400"/>
          </a:p>
          <a:p>
            <a:pPr lvl="1">
              <a:lnSpc>
                <a:spcPct val="90000"/>
              </a:lnSpc>
              <a:spcBef>
                <a:spcPct val="0"/>
              </a:spcBef>
            </a:pPr>
            <a:r>
              <a:rPr lang="en-US">
                <a:latin typeface="Courier New" pitchFamily="49" charset="0"/>
              </a:rPr>
              <a:t>SELECT employee_id, hire_date, ROUND(hire_date, 'MONTH'), TRUNC(hire_date, 'MONTH')</a:t>
            </a:r>
          </a:p>
          <a:p>
            <a:pPr lvl="1">
              <a:lnSpc>
                <a:spcPct val="90000"/>
              </a:lnSpc>
              <a:spcBef>
                <a:spcPct val="0"/>
              </a:spcBef>
            </a:pPr>
            <a:r>
              <a:rPr lang="en-US">
                <a:latin typeface="Courier New" pitchFamily="49" charset="0"/>
              </a:rPr>
              <a:t>   FROM   employees</a:t>
            </a:r>
          </a:p>
          <a:p>
            <a:pPr lvl="1">
              <a:lnSpc>
                <a:spcPct val="90000"/>
              </a:lnSpc>
              <a:spcBef>
                <a:spcPct val="0"/>
              </a:spcBef>
            </a:pPr>
            <a:r>
              <a:rPr lang="en-US">
                <a:latin typeface="Courier New" pitchFamily="49" charset="0"/>
              </a:rPr>
              <a:t>   WHERE  hire_date LIKE '%97';</a:t>
            </a:r>
            <a:endParaRPr lang="en-US" sz="400">
              <a:latin typeface="Courier New" pitchFamily="49" charset="0"/>
            </a:endParaRPr>
          </a:p>
          <a:p>
            <a:pPr lvl="1">
              <a:lnSpc>
                <a:spcPct val="90000"/>
              </a:lnSpc>
              <a:spcBef>
                <a:spcPct val="0"/>
              </a:spcBef>
            </a:pPr>
            <a:r>
              <a:rPr lang="en-US">
                <a:latin typeface="Courier New" pitchFamily="49" charset="0"/>
              </a:rPr>
              <a:t>    </a:t>
            </a:r>
          </a:p>
          <a:p>
            <a:pPr>
              <a:lnSpc>
                <a:spcPct val="90000"/>
              </a:lnSpc>
            </a:pPr>
            <a:endParaRPr lang="en-US">
              <a:solidFill>
                <a:schemeClr val="accent2"/>
              </a:solidFill>
            </a:endParaRPr>
          </a:p>
          <a:p>
            <a:pPr>
              <a:lnSpc>
                <a:spcPct val="80000"/>
              </a:lnSpc>
            </a:pPr>
            <a:endParaRPr lang="en-US">
              <a:solidFill>
                <a:srgbClr val="0000FF"/>
              </a:solidFill>
            </a:endParaRPr>
          </a:p>
          <a:p>
            <a:pPr>
              <a:lnSpc>
                <a:spcPct val="80000"/>
              </a:lnSpc>
            </a:pPr>
            <a:r>
              <a:rPr lang="en-US">
                <a:solidFill>
                  <a:srgbClr val="0000FF"/>
                </a:solidFill>
              </a:rPr>
              <a:t>Instructor Note</a:t>
            </a:r>
          </a:p>
          <a:p>
            <a:pPr lvl="1">
              <a:lnSpc>
                <a:spcPct val="80000"/>
              </a:lnSpc>
            </a:pPr>
            <a:r>
              <a:rPr lang="en-US">
                <a:solidFill>
                  <a:srgbClr val="0000FF"/>
                </a:solidFill>
              </a:rPr>
              <a:t>If the format model is month, dates 1-15 result in the first day of the current month. Dates 16-31 result in the first day of the next month. If the format model is year, months 1-6 result with January 1st of the current year. Months 7-12 result in January 1st of the next year.</a:t>
            </a:r>
          </a:p>
          <a:p>
            <a:pPr lvl="1">
              <a:lnSpc>
                <a:spcPct val="80000"/>
              </a:lnSpc>
            </a:pPr>
            <a:r>
              <a:rPr lang="en-US">
                <a:solidFill>
                  <a:srgbClr val="0000FF"/>
                </a:solidFill>
              </a:rPr>
              <a:t>This is a good point to break the lesson in half. Have the students do Practice 3 - Part 1 (1-5) now.</a:t>
            </a:r>
          </a:p>
        </p:txBody>
      </p:sp>
      <p:pic>
        <p:nvPicPr>
          <p:cNvPr id="60420" name="Picture 4"/>
          <p:cNvPicPr>
            <a:picLocks noChangeAspect="1" noChangeArrowheads="1"/>
          </p:cNvPicPr>
          <p:nvPr/>
        </p:nvPicPr>
        <p:blipFill>
          <a:blip r:embed="rId3"/>
          <a:srcRect/>
          <a:stretch>
            <a:fillRect/>
          </a:stretch>
        </p:blipFill>
        <p:spPr bwMode="auto">
          <a:xfrm>
            <a:off x="762000" y="7239000"/>
            <a:ext cx="5432425" cy="688975"/>
          </a:xfrm>
          <a:prstGeom prst="rect">
            <a:avLst/>
          </a:prstGeom>
          <a:noFill/>
          <a:ln w="25400">
            <a:noFill/>
            <a:miter lim="800000"/>
            <a:headEnd type="none" w="sm" len="sm"/>
            <a:tailEnd type="none" w="sm" len="sm"/>
          </a:ln>
          <a:effectLst/>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181B0-8333-4C87-80E7-74CC6E15A247}" type="slidenum">
              <a:rPr lang="en-US"/>
              <a:pPr/>
              <a:t>30</a:t>
            </a:fld>
            <a:endParaRPr lang="en-US"/>
          </a:p>
        </p:txBody>
      </p:sp>
      <p:sp>
        <p:nvSpPr>
          <p:cNvPr id="6451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4515"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Conversion Functions</a:t>
            </a:r>
          </a:p>
          <a:p>
            <a:pPr lvl="1"/>
            <a:r>
              <a:rPr lang="en-US"/>
              <a:t>In addition to Oracle data types, columns of tables in an Oracle9</a:t>
            </a:r>
            <a:r>
              <a:rPr lang="en-US" i="1"/>
              <a:t>i</a:t>
            </a:r>
            <a:r>
              <a:rPr lang="en-US"/>
              <a:t> database can be defined using ANSI, DB2, and SQL/DS </a:t>
            </a:r>
            <a:r>
              <a:rPr lang="en-US">
                <a:solidFill>
                  <a:srgbClr val="FC0128"/>
                </a:solidFill>
              </a:rPr>
              <a:t>data types</a:t>
            </a:r>
            <a:r>
              <a:rPr lang="en-US"/>
              <a:t>. However, the Oracle server internally converts such data types to Oracle data types. </a:t>
            </a:r>
          </a:p>
          <a:p>
            <a:pPr lvl="1"/>
            <a:r>
              <a:rPr lang="en-US"/>
              <a:t>In some cases, Oracle server uses data of one data type where it expects data of a different data type. When this happens, Oracle server can automatically convert the data to the expected data type. This data type conversion</a:t>
            </a:r>
            <a:r>
              <a:rPr lang="en-US">
                <a:solidFill>
                  <a:srgbClr val="FC0128"/>
                </a:solidFill>
              </a:rPr>
              <a:t> </a:t>
            </a:r>
            <a:r>
              <a:rPr lang="en-US"/>
              <a:t>can be done </a:t>
            </a:r>
            <a:r>
              <a:rPr lang="en-US" i="1">
                <a:solidFill>
                  <a:srgbClr val="FC0128"/>
                </a:solidFill>
              </a:rPr>
              <a:t>implicitly</a:t>
            </a:r>
            <a:r>
              <a:rPr lang="en-US">
                <a:solidFill>
                  <a:srgbClr val="FC0128"/>
                </a:solidFill>
              </a:rPr>
              <a:t> </a:t>
            </a:r>
            <a:r>
              <a:rPr lang="en-US"/>
              <a:t>by Oracle server, or </a:t>
            </a:r>
            <a:r>
              <a:rPr lang="en-US" i="1">
                <a:solidFill>
                  <a:srgbClr val="FC0128"/>
                </a:solidFill>
              </a:rPr>
              <a:t>explicitly</a:t>
            </a:r>
            <a:r>
              <a:rPr lang="en-US"/>
              <a:t> by the user.</a:t>
            </a:r>
          </a:p>
          <a:p>
            <a:pPr lvl="1"/>
            <a:r>
              <a:rPr lang="en-US"/>
              <a:t>Implicit data type conversions work according to the rules explained in the next two slides.</a:t>
            </a:r>
          </a:p>
          <a:p>
            <a:pPr lvl="1"/>
            <a:r>
              <a:rPr lang="en-US"/>
              <a:t>Explicit data type conversions are done by using the conversion functions. Conversion functions convert a value from one data type to another. Generally, the form of the function names follows the convention </a:t>
            </a:r>
            <a:r>
              <a:rPr lang="en-US" i="1">
                <a:latin typeface="Courier New" pitchFamily="49" charset="0"/>
              </a:rPr>
              <a:t>data type </a:t>
            </a:r>
            <a:r>
              <a:rPr lang="en-US">
                <a:latin typeface="Courier New" pitchFamily="49" charset="0"/>
              </a:rPr>
              <a:t>TO </a:t>
            </a:r>
            <a:r>
              <a:rPr lang="en-US" i="1">
                <a:latin typeface="Courier New" pitchFamily="49" charset="0"/>
              </a:rPr>
              <a:t>data type</a:t>
            </a:r>
            <a:r>
              <a:rPr lang="en-US"/>
              <a:t>. The first data type is the input data type; the last data type is the output.</a:t>
            </a:r>
          </a:p>
          <a:p>
            <a:pPr lvl="1"/>
            <a:r>
              <a:rPr lang="en-US" b="1"/>
              <a:t>Note:</a:t>
            </a:r>
            <a:r>
              <a:rPr lang="en-US"/>
              <a:t> Although </a:t>
            </a:r>
            <a:r>
              <a:rPr lang="en-US">
                <a:solidFill>
                  <a:srgbClr val="FC0128"/>
                </a:solidFill>
              </a:rPr>
              <a:t>implicit data type conversion</a:t>
            </a:r>
            <a:r>
              <a:rPr lang="en-US"/>
              <a:t> is available, it is recommended that you do </a:t>
            </a:r>
            <a:r>
              <a:rPr lang="en-US">
                <a:solidFill>
                  <a:srgbClr val="FC0128"/>
                </a:solidFill>
              </a:rPr>
              <a:t>explicit data type conversion</a:t>
            </a:r>
            <a:r>
              <a:rPr lang="en-US"/>
              <a:t> to ensure the reliability of your SQL statements.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endParaRPr lang="en-US"/>
          </a:p>
          <a:p>
            <a:pPr defTabSz="427038">
              <a:tabLst>
                <a:tab pos="1154113" algn="l"/>
                <a:tab pos="2314575" algn="l"/>
              </a:tabLst>
            </a:pPr>
            <a:r>
              <a:rPr lang="en-US" sz="1300">
                <a:solidFill>
                  <a:srgbClr val="0000FF"/>
                </a:solidFill>
              </a:rPr>
              <a:t>Schedule:	Timing	Topic</a:t>
            </a:r>
          </a:p>
          <a:p>
            <a:pPr marL="119063" lvl="1" defTabSz="427038">
              <a:tabLst>
                <a:tab pos="1154113" algn="l"/>
                <a:tab pos="2314575" algn="l"/>
              </a:tabLst>
            </a:pPr>
            <a:r>
              <a:rPr lang="en-US">
                <a:solidFill>
                  <a:srgbClr val="0000FF"/>
                </a:solidFill>
              </a:rPr>
              <a:t>	35 minutes	Lecture</a:t>
            </a:r>
          </a:p>
          <a:p>
            <a:pPr marL="119063" lvl="1" defTabSz="427038">
              <a:tabLst>
                <a:tab pos="1154113" algn="l"/>
                <a:tab pos="2314575" algn="l"/>
              </a:tabLst>
            </a:pPr>
            <a:r>
              <a:rPr lang="en-US">
                <a:solidFill>
                  <a:srgbClr val="0000FF"/>
                </a:solidFill>
              </a:rPr>
              <a:t>	40 minutes	Practice</a:t>
            </a:r>
          </a:p>
          <a:p>
            <a:pPr marL="119063" lvl="1" defTabSz="427038">
              <a:tabLst>
                <a:tab pos="1154113" algn="l"/>
                <a:tab pos="2314575" algn="l"/>
              </a:tabLst>
            </a:pPr>
            <a:r>
              <a:rPr lang="en-US">
                <a:solidFill>
                  <a:srgbClr val="0000FF"/>
                </a:solidFill>
              </a:rPr>
              <a:t>	75 minutes	Total</a:t>
            </a:r>
          </a:p>
        </p:txBody>
      </p:sp>
      <p:sp>
        <p:nvSpPr>
          <p:cNvPr id="310275" name="Rectangle 3"/>
          <p:cNvSpPr>
            <a:spLocks noGrp="1" noRot="1" noChangeAspec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A4265-A62A-402C-8ED6-1996AD41A676}" type="slidenum">
              <a:rPr lang="en-US"/>
              <a:pPr/>
              <a:t>31</a:t>
            </a:fld>
            <a:endParaRPr lang="en-US"/>
          </a:p>
        </p:txBody>
      </p:sp>
      <p:sp>
        <p:nvSpPr>
          <p:cNvPr id="6656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6563"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Implicit Data Type Conversion</a:t>
            </a:r>
          </a:p>
          <a:p>
            <a:pPr lvl="1"/>
            <a:r>
              <a:rPr lang="en-US"/>
              <a:t>The assignment succeeds if the Oracle server can convert the data type of the value used in the assignment to that of the assignment target.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solidFill>
                  <a:srgbClr val="0000FF"/>
                </a:solidFill>
              </a:rPr>
              <a:t>Instructor Note</a:t>
            </a:r>
          </a:p>
          <a:p>
            <a:pPr lvl="1"/>
            <a:r>
              <a:rPr lang="en-US">
                <a:solidFill>
                  <a:srgbClr val="0000FF"/>
                </a:solidFill>
              </a:rPr>
              <a:t>There are several new data types available in the Oracle9</a:t>
            </a:r>
            <a:r>
              <a:rPr lang="en-US" i="1">
                <a:solidFill>
                  <a:srgbClr val="0000FF"/>
                </a:solidFill>
              </a:rPr>
              <a:t>i </a:t>
            </a:r>
            <a:r>
              <a:rPr lang="en-US">
                <a:solidFill>
                  <a:srgbClr val="0000FF"/>
                </a:solidFill>
              </a:rPr>
              <a:t>release pertaining to time. These include: </a:t>
            </a:r>
            <a:r>
              <a:rPr lang="en-US">
                <a:solidFill>
                  <a:srgbClr val="0000FF"/>
                </a:solidFill>
                <a:latin typeface="Courier New" pitchFamily="49" charset="0"/>
              </a:rPr>
              <a:t>TIMESTAMP</a:t>
            </a:r>
            <a:r>
              <a:rPr lang="en-US">
                <a:solidFill>
                  <a:srgbClr val="0000FF"/>
                </a:solidFill>
              </a:rPr>
              <a:t>, </a:t>
            </a:r>
            <a:r>
              <a:rPr lang="en-US">
                <a:solidFill>
                  <a:srgbClr val="0000FF"/>
                </a:solidFill>
                <a:latin typeface="Courier New" pitchFamily="49" charset="0"/>
              </a:rPr>
              <a:t>TIMESTAMP WITH TIME ZONE</a:t>
            </a:r>
            <a:r>
              <a:rPr lang="en-US">
                <a:solidFill>
                  <a:srgbClr val="0000FF"/>
                </a:solidFill>
              </a:rPr>
              <a:t>,  </a:t>
            </a:r>
            <a:r>
              <a:rPr lang="en-US">
                <a:solidFill>
                  <a:srgbClr val="0000FF"/>
                </a:solidFill>
                <a:latin typeface="Courier New" pitchFamily="49" charset="0"/>
              </a:rPr>
              <a:t>TIMESTAMP WITH LOCAL TIME ZONE</a:t>
            </a:r>
            <a:r>
              <a:rPr lang="en-US">
                <a:solidFill>
                  <a:srgbClr val="0000FF"/>
                </a:solidFill>
              </a:rPr>
              <a:t>, </a:t>
            </a:r>
            <a:r>
              <a:rPr lang="en-US">
                <a:solidFill>
                  <a:srgbClr val="0000FF"/>
                </a:solidFill>
                <a:latin typeface="Courier New" pitchFamily="49" charset="0"/>
              </a:rPr>
              <a:t>INTERVAL YEAR</a:t>
            </a:r>
            <a:r>
              <a:rPr lang="en-US">
                <a:solidFill>
                  <a:srgbClr val="0000FF"/>
                </a:solidFill>
              </a:rPr>
              <a:t>, </a:t>
            </a:r>
            <a:r>
              <a:rPr lang="en-US">
                <a:solidFill>
                  <a:srgbClr val="0000FF"/>
                </a:solidFill>
                <a:latin typeface="Courier New" pitchFamily="49" charset="0"/>
              </a:rPr>
              <a:t>INTERVAL DAY</a:t>
            </a:r>
            <a:r>
              <a:rPr lang="en-US">
                <a:solidFill>
                  <a:srgbClr val="0000FF"/>
                </a:solidFill>
              </a:rPr>
              <a:t>. These are discussed later in the course.</a:t>
            </a:r>
          </a:p>
          <a:p>
            <a:pPr lvl="1"/>
            <a:r>
              <a:rPr lang="en-US">
                <a:solidFill>
                  <a:srgbClr val="0000FF"/>
                </a:solidFill>
              </a:rPr>
              <a:t>You can also refer students to the </a:t>
            </a:r>
            <a:r>
              <a:rPr lang="en-US" i="1">
                <a:solidFill>
                  <a:srgbClr val="0000FF"/>
                </a:solidFill>
              </a:rPr>
              <a:t>Oracle9i SQL Reference, </a:t>
            </a:r>
            <a:r>
              <a:rPr lang="en-US">
                <a:solidFill>
                  <a:srgbClr val="0000FF"/>
                </a:solidFill>
              </a:rPr>
              <a:t>“Basic Elements of Oracle SQL.”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8F699-4CF4-4453-BC99-00A78590FEEB}" type="slidenum">
              <a:rPr lang="en-US"/>
              <a:pPr/>
              <a:t>32</a:t>
            </a:fld>
            <a:endParaRPr lang="en-US"/>
          </a:p>
        </p:txBody>
      </p:sp>
      <p:sp>
        <p:nvSpPr>
          <p:cNvPr id="68610"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68611"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Implicit Data Type Conversion (continued)</a:t>
            </a:r>
          </a:p>
          <a:p>
            <a:pPr lvl="1"/>
            <a:r>
              <a:rPr lang="en-US"/>
              <a:t>In general, the Oracle server uses the rule for expressions when a data type conversion is needed in places not covered by a rule for assignment conversions.</a:t>
            </a:r>
          </a:p>
          <a:p>
            <a:pPr lvl="1"/>
            <a:r>
              <a:rPr lang="en-US" b="1"/>
              <a:t>Note:</a:t>
            </a:r>
            <a:r>
              <a:rPr lang="en-US"/>
              <a:t> </a:t>
            </a:r>
            <a:r>
              <a:rPr lang="en-US">
                <a:latin typeface="Courier New" pitchFamily="49" charset="0"/>
              </a:rPr>
              <a:t>CHAR</a:t>
            </a:r>
            <a:r>
              <a:rPr lang="en-US"/>
              <a:t> to </a:t>
            </a:r>
            <a:r>
              <a:rPr lang="en-US">
                <a:latin typeface="Courier New" pitchFamily="49" charset="0"/>
              </a:rPr>
              <a:t>NUMBER</a:t>
            </a:r>
            <a:r>
              <a:rPr lang="en-US"/>
              <a:t> conversions succeed only if the character string represents a valid number. </a:t>
            </a:r>
            <a:endParaRPr lang="en-US">
              <a:latin typeface="Courier New" pitchFamily="49" charset="0"/>
            </a:endParaRP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solidFill>
                  <a:srgbClr val="0000FF"/>
                </a:solidFill>
              </a:rPr>
              <a:t>Instructor Note</a:t>
            </a:r>
          </a:p>
          <a:p>
            <a:pPr lvl="1"/>
            <a:r>
              <a:rPr lang="en-US">
                <a:solidFill>
                  <a:srgbClr val="0000FF"/>
                </a:solidFill>
              </a:rPr>
              <a:t>Implicit data conversion is not solely performed on the data types mentioned. Other implicit data conversions can also be done. For example, </a:t>
            </a:r>
            <a:r>
              <a:rPr lang="en-US">
                <a:solidFill>
                  <a:srgbClr val="0000FF"/>
                </a:solidFill>
                <a:latin typeface="Courier New" pitchFamily="49" charset="0"/>
              </a:rPr>
              <a:t>VARCHAR2</a:t>
            </a:r>
            <a:r>
              <a:rPr lang="en-US">
                <a:solidFill>
                  <a:srgbClr val="0000FF"/>
                </a:solidFill>
              </a:rPr>
              <a:t> can be implicitly converted to </a:t>
            </a:r>
            <a:r>
              <a:rPr lang="en-US">
                <a:solidFill>
                  <a:srgbClr val="0000FF"/>
                </a:solidFill>
                <a:latin typeface="Courier New" pitchFamily="49" charset="0"/>
              </a:rPr>
              <a:t>ROWID</a:t>
            </a:r>
            <a:r>
              <a:rPr lang="en-US">
                <a:solidFill>
                  <a:srgbClr val="0000FF"/>
                </a:solidFill>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51475F7-B108-4EA4-8A81-ED44BA4BFCDB}" type="slidenum">
              <a:rPr lang="en-US"/>
              <a:pPr/>
              <a:t>33</a:t>
            </a:fld>
            <a:endParaRPr lang="en-US"/>
          </a:p>
        </p:txBody>
      </p:sp>
      <p:sp>
        <p:nvSpPr>
          <p:cNvPr id="70658" name="Rectangle 2"/>
          <p:cNvSpPr>
            <a:spLocks noGrp="1" noChangeArrowheads="1"/>
          </p:cNvSpPr>
          <p:nvPr>
            <p:ph type="body" idx="1"/>
          </p:nvPr>
        </p:nvSpPr>
        <p:spPr>
          <a:xfrm>
            <a:off x="412750" y="4773613"/>
            <a:ext cx="6029325" cy="3754437"/>
          </a:xfrm>
          <a:noFill/>
          <a:ln/>
        </p:spPr>
        <p:txBody>
          <a:bodyPr lIns="85086" tIns="41024" rIns="85086" bIns="41024"/>
          <a:lstStyle/>
          <a:p>
            <a:pPr defTabSz="423863"/>
            <a:r>
              <a:rPr lang="en-US"/>
              <a:t>Explicit Data Type Conversion</a:t>
            </a:r>
          </a:p>
          <a:p>
            <a:pPr marL="119063" lvl="1" defTabSz="423863"/>
            <a:r>
              <a:rPr lang="en-US"/>
              <a:t>SQL provides three functions to convert a value from one data type to another:</a:t>
            </a:r>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b="1"/>
          </a:p>
          <a:p>
            <a:pPr marL="119063" lvl="1" defTabSz="423863"/>
            <a:endParaRPr lang="en-US" b="1"/>
          </a:p>
          <a:p>
            <a:pPr marL="119063" lvl="1" defTabSz="423863"/>
            <a:endParaRPr lang="en-US" b="1"/>
          </a:p>
          <a:p>
            <a:pPr marL="119063" lvl="1" defTabSz="423863"/>
            <a:endParaRPr lang="en-US" b="1"/>
          </a:p>
          <a:p>
            <a:pPr marL="119063" lvl="1" defTabSz="423863"/>
            <a:endParaRPr lang="en-US" b="1"/>
          </a:p>
          <a:p>
            <a:pPr marL="119063" lvl="1" defTabSz="423863"/>
            <a:endParaRPr lang="en-US" b="1"/>
          </a:p>
          <a:p>
            <a:pPr defTabSz="423863"/>
            <a:endParaRPr lang="en-US">
              <a:latin typeface="Times New Roman" pitchFamily="18" charset="0"/>
            </a:endParaRPr>
          </a:p>
        </p:txBody>
      </p:sp>
      <p:sp>
        <p:nvSpPr>
          <p:cNvPr id="70659" name="Rectangle 3"/>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70660" name="Object 4"/>
          <p:cNvGraphicFramePr>
            <a:graphicFrameLocks/>
          </p:cNvGraphicFramePr>
          <p:nvPr/>
        </p:nvGraphicFramePr>
        <p:xfrm>
          <a:off x="561975" y="5295900"/>
          <a:ext cx="6010275" cy="2973388"/>
        </p:xfrm>
        <a:graphic>
          <a:graphicData uri="http://schemas.openxmlformats.org/presentationml/2006/ole">
            <p:oleObj spid="_x0000_s5122" name="Document" r:id="rId4" imgW="6238800" imgH="3087360" progId="Word.Document.8">
              <p:embed/>
            </p:oleObj>
          </a:graphicData>
        </a:graphic>
      </p:graphicFrame>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15491D-01E5-4337-B4A7-AA83CAB7F82F}" type="slidenum">
              <a:rPr lang="en-US"/>
              <a:pPr/>
              <a:t>34</a:t>
            </a:fld>
            <a:endParaRPr lang="en-US"/>
          </a:p>
        </p:txBody>
      </p:sp>
      <p:sp>
        <p:nvSpPr>
          <p:cNvPr id="72706" name="Rectangle 2"/>
          <p:cNvSpPr>
            <a:spLocks noGrp="1" noChangeArrowheads="1"/>
          </p:cNvSpPr>
          <p:nvPr>
            <p:ph type="body" idx="1"/>
          </p:nvPr>
        </p:nvSpPr>
        <p:spPr>
          <a:xfrm>
            <a:off x="412750" y="4773613"/>
            <a:ext cx="6029325" cy="3754437"/>
          </a:xfrm>
          <a:noFill/>
          <a:ln/>
        </p:spPr>
        <p:txBody>
          <a:bodyPr lIns="85086" tIns="41024" rIns="85086" bIns="41024"/>
          <a:lstStyle/>
          <a:p>
            <a:pPr defTabSz="423863"/>
            <a:r>
              <a:rPr lang="en-US"/>
              <a:t>Explicit Data Type Conversion (continued)</a:t>
            </a:r>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a:p>
          <a:p>
            <a:pPr marL="119063" lvl="1" defTabSz="423863"/>
            <a:endParaRPr lang="en-US" b="1"/>
          </a:p>
          <a:p>
            <a:pPr defTabSz="423863"/>
            <a:endParaRPr lang="en-US">
              <a:latin typeface="Times New Roman" pitchFamily="18" charset="0"/>
            </a:endParaRPr>
          </a:p>
        </p:txBody>
      </p:sp>
      <p:sp>
        <p:nvSpPr>
          <p:cNvPr id="72707" name="Rectangle 3"/>
          <p:cNvSpPr>
            <a:spLocks noGrp="1" noRot="1" noChangeAspect="1" noChangeArrowheads="1" noTextEdit="1"/>
          </p:cNvSpPr>
          <p:nvPr>
            <p:ph type="sldImg"/>
          </p:nvPr>
        </p:nvSpPr>
        <p:spPr>
          <a:xfrm>
            <a:off x="487363" y="153988"/>
            <a:ext cx="5881687" cy="4411662"/>
          </a:xfrm>
          <a:ln w="12700" cap="flat">
            <a:solidFill>
              <a:schemeClr val="tx1"/>
            </a:solidFill>
          </a:ln>
        </p:spPr>
      </p:sp>
      <p:graphicFrame>
        <p:nvGraphicFramePr>
          <p:cNvPr id="72708" name="Object 4"/>
          <p:cNvGraphicFramePr>
            <a:graphicFrameLocks/>
          </p:cNvGraphicFramePr>
          <p:nvPr/>
        </p:nvGraphicFramePr>
        <p:xfrm>
          <a:off x="585788" y="5022850"/>
          <a:ext cx="6097587" cy="3871913"/>
        </p:xfrm>
        <a:graphic>
          <a:graphicData uri="http://schemas.openxmlformats.org/presentationml/2006/ole">
            <p:oleObj spid="_x0000_s6146" name="Document" r:id="rId4" imgW="6324480" imgH="4016160" progId="Word.Document.8">
              <p:embed/>
            </p:oleObj>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9CECC7-CE34-41A7-8D79-01CE4FC6A6EB}" type="slidenum">
              <a:rPr lang="en-US"/>
              <a:pPr/>
              <a:t>35</a:t>
            </a:fld>
            <a:endParaRPr lang="en-US"/>
          </a:p>
        </p:txBody>
      </p:sp>
      <p:sp>
        <p:nvSpPr>
          <p:cNvPr id="7475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74755" name="Rectangle 3"/>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Displaying a Date in a Specific Format</a:t>
            </a:r>
          </a:p>
          <a:p>
            <a:pPr marL="114300" lvl="1" indent="4763" defTabSz="403225"/>
            <a:r>
              <a:rPr lang="en-US"/>
              <a:t>Previously, all Oracle date values were displayed in the DD-MON-YY format. You can use the </a:t>
            </a:r>
            <a:r>
              <a:rPr lang="en-US">
                <a:solidFill>
                  <a:srgbClr val="FC0128"/>
                </a:solidFill>
                <a:latin typeface="Courier New" pitchFamily="49" charset="0"/>
              </a:rPr>
              <a:t>TO_CHAR</a:t>
            </a:r>
            <a:r>
              <a:rPr lang="en-US">
                <a:solidFill>
                  <a:srgbClr val="FC0128"/>
                </a:solidFill>
              </a:rPr>
              <a:t> function</a:t>
            </a:r>
            <a:r>
              <a:rPr lang="en-US"/>
              <a:t> to convert a date from this default format to one specified by you.</a:t>
            </a:r>
          </a:p>
          <a:p>
            <a:pPr marL="114300" lvl="1" indent="4763" defTabSz="403225"/>
            <a:r>
              <a:rPr lang="en-US" b="1"/>
              <a:t>Guidelines</a:t>
            </a:r>
            <a:endParaRPr lang="en-US"/>
          </a:p>
          <a:p>
            <a:pPr marL="452438" lvl="2" indent="-215900" defTabSz="403225"/>
            <a:r>
              <a:rPr lang="en-US"/>
              <a:t>The </a:t>
            </a:r>
            <a:r>
              <a:rPr lang="en-US">
                <a:solidFill>
                  <a:srgbClr val="FC0128"/>
                </a:solidFill>
              </a:rPr>
              <a:t>format model</a:t>
            </a:r>
            <a:r>
              <a:rPr lang="en-US"/>
              <a:t> must be enclosed in single quotation marks and is case sensitive.</a:t>
            </a:r>
          </a:p>
          <a:p>
            <a:pPr marL="452438" lvl="2" indent="-215900" defTabSz="403225"/>
            <a:r>
              <a:rPr lang="en-US"/>
              <a:t>The format model can include any valid date format element. Be sure to separate the date value from the format model by a comma.</a:t>
            </a:r>
          </a:p>
          <a:p>
            <a:pPr marL="452438" lvl="2" indent="-215900" defTabSz="403225"/>
            <a:r>
              <a:rPr lang="en-US"/>
              <a:t>The names of days and months in the output are automatically padded with blanks.</a:t>
            </a:r>
          </a:p>
          <a:p>
            <a:pPr marL="452438" lvl="2" indent="-215900" defTabSz="403225"/>
            <a:r>
              <a:rPr lang="en-US"/>
              <a:t>To remove padded blanks or to suppress leading zeros, use the fill mode </a:t>
            </a:r>
            <a:r>
              <a:rPr lang="en-US" i="1">
                <a:solidFill>
                  <a:srgbClr val="FC0128"/>
                </a:solidFill>
                <a:latin typeface="Courier New" pitchFamily="49" charset="0"/>
              </a:rPr>
              <a:t>fm</a:t>
            </a:r>
            <a:r>
              <a:rPr lang="en-US">
                <a:solidFill>
                  <a:srgbClr val="FC0128"/>
                </a:solidFill>
              </a:rPr>
              <a:t> element</a:t>
            </a:r>
            <a:r>
              <a:rPr lang="en-US"/>
              <a:t>.</a:t>
            </a:r>
          </a:p>
          <a:p>
            <a:pPr marL="452438" lvl="2" indent="-215900" defTabSz="403225"/>
            <a:r>
              <a:rPr lang="en-US"/>
              <a:t>You can format the resulting character field with the </a:t>
            </a:r>
            <a:r>
              <a:rPr lang="en-US" i="1"/>
              <a:t>i</a:t>
            </a:r>
            <a:r>
              <a:rPr lang="en-US"/>
              <a:t>SQL*Plus </a:t>
            </a:r>
            <a:r>
              <a:rPr lang="en-US">
                <a:latin typeface="Courier New" pitchFamily="49" charset="0"/>
              </a:rPr>
              <a:t>COLUMN</a:t>
            </a:r>
            <a:r>
              <a:rPr lang="en-US"/>
              <a:t> command covered in a later lesson.</a:t>
            </a:r>
          </a:p>
          <a:p>
            <a:pPr marL="452438" lvl="2" indent="-215900" defTabSz="403225"/>
            <a:endParaRPr lang="en-US" sz="500"/>
          </a:p>
          <a:p>
            <a:pPr marL="452438" lvl="2" indent="-215900" defTabSz="403225">
              <a:spcBef>
                <a:spcPct val="0"/>
              </a:spcBef>
            </a:pPr>
            <a:r>
              <a:rPr lang="en-US">
                <a:latin typeface="Courier New" pitchFamily="49" charset="0"/>
              </a:rPr>
              <a:t>  	SELECT employee_id, TO_CHAR(hire_date, 'MM/YY') Month_Hired</a:t>
            </a:r>
          </a:p>
          <a:p>
            <a:pPr marL="452438" lvl="2" indent="-215900" defTabSz="403225">
              <a:spcBef>
                <a:spcPct val="0"/>
              </a:spcBef>
            </a:pPr>
            <a:r>
              <a:rPr lang="en-US">
                <a:latin typeface="Courier New" pitchFamily="49" charset="0"/>
              </a:rPr>
              <a:t>  	FROM   employees</a:t>
            </a:r>
          </a:p>
          <a:p>
            <a:pPr marL="452438" lvl="2" indent="-215900" defTabSz="403225">
              <a:spcBef>
                <a:spcPct val="0"/>
              </a:spcBef>
            </a:pPr>
            <a:r>
              <a:rPr lang="en-US">
                <a:latin typeface="Courier New" pitchFamily="49" charset="0"/>
              </a:rPr>
              <a:t>  	WHERE  last_name = 'Higgins';</a:t>
            </a:r>
          </a:p>
          <a:p>
            <a:pPr defTabSz="403225">
              <a:spcBef>
                <a:spcPct val="0"/>
              </a:spcBef>
            </a:pPr>
            <a:endParaRPr lang="en-US" b="1">
              <a:latin typeface="Courier New" pitchFamily="49" charset="0"/>
            </a:endParaRPr>
          </a:p>
        </p:txBody>
      </p:sp>
      <p:pic>
        <p:nvPicPr>
          <p:cNvPr id="74756" name="Picture 4"/>
          <p:cNvPicPr>
            <a:picLocks noChangeAspect="1" noChangeArrowheads="1"/>
          </p:cNvPicPr>
          <p:nvPr/>
        </p:nvPicPr>
        <p:blipFill>
          <a:blip r:embed="rId3"/>
          <a:srcRect/>
          <a:stretch>
            <a:fillRect/>
          </a:stretch>
        </p:blipFill>
        <p:spPr bwMode="auto">
          <a:xfrm>
            <a:off x="838200" y="7675563"/>
            <a:ext cx="5413375" cy="504825"/>
          </a:xfrm>
          <a:prstGeom prst="rect">
            <a:avLst/>
          </a:prstGeom>
          <a:noFill/>
          <a:ln w="25400">
            <a:noFill/>
            <a:miter lim="800000"/>
            <a:headEnd type="none" w="sm" len="sm"/>
            <a:tailEnd type="none" w="sm" len="sm"/>
          </a:ln>
          <a:effectLst/>
        </p:spPr>
      </p:pic>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E2201-643E-482E-A375-E32D6B2CA682}" type="slidenum">
              <a:rPr lang="en-US"/>
              <a:pPr/>
              <a:t>36</a:t>
            </a:fld>
            <a:endParaRPr lang="en-US"/>
          </a:p>
        </p:txBody>
      </p:sp>
      <p:sp>
        <p:nvSpPr>
          <p:cNvPr id="7680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76803" name="Rectangle 3"/>
          <p:cNvSpPr>
            <a:spLocks noGrp="1" noChangeArrowheads="1"/>
          </p:cNvSpPr>
          <p:nvPr>
            <p:ph type="body" idx="1"/>
          </p:nvPr>
        </p:nvSpPr>
        <p:spPr>
          <a:xfrm>
            <a:off x="412750" y="4646613"/>
            <a:ext cx="6029325" cy="3754437"/>
          </a:xfrm>
          <a:noFill/>
          <a:ln/>
        </p:spPr>
        <p:txBody>
          <a:bodyPr lIns="89645" tIns="42543" rIns="89645" bIns="42543"/>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1D87702E-3F51-4903-873D-5DAC2F2D3CB5}" type="slidenum">
              <a:rPr lang="en-US"/>
              <a:pPr/>
              <a:t>37</a:t>
            </a:fld>
            <a:endParaRPr lang="en-US"/>
          </a:p>
        </p:txBody>
      </p:sp>
      <p:sp>
        <p:nvSpPr>
          <p:cNvPr id="78850" name="Rectangle 2"/>
          <p:cNvSpPr>
            <a:spLocks noChangeArrowheads="1"/>
          </p:cNvSpPr>
          <p:nvPr/>
        </p:nvSpPr>
        <p:spPr bwMode="auto">
          <a:xfrm>
            <a:off x="3883025" y="-1588"/>
            <a:ext cx="2976563" cy="463551"/>
          </a:xfrm>
          <a:prstGeom prst="rect">
            <a:avLst/>
          </a:prstGeom>
          <a:noFill/>
          <a:ln w="9525">
            <a:noFill/>
            <a:miter lim="800000"/>
            <a:headEnd/>
            <a:tailEnd/>
          </a:ln>
          <a:effectLst/>
        </p:spPr>
        <p:txBody>
          <a:bodyPr wrap="none" anchor="ctr"/>
          <a:lstStyle/>
          <a:p>
            <a:endParaRPr lang="en-US"/>
          </a:p>
        </p:txBody>
      </p:sp>
      <p:sp>
        <p:nvSpPr>
          <p:cNvPr id="78851" name="Rectangle 3"/>
          <p:cNvSpPr>
            <a:spLocks noChangeArrowheads="1"/>
          </p:cNvSpPr>
          <p:nvPr/>
        </p:nvSpPr>
        <p:spPr bwMode="auto">
          <a:xfrm>
            <a:off x="-3175" y="-1588"/>
            <a:ext cx="2971800" cy="463551"/>
          </a:xfrm>
          <a:prstGeom prst="rect">
            <a:avLst/>
          </a:prstGeom>
          <a:noFill/>
          <a:ln w="9525">
            <a:noFill/>
            <a:miter lim="800000"/>
            <a:headEnd/>
            <a:tailEnd/>
          </a:ln>
          <a:effectLst/>
        </p:spPr>
        <p:txBody>
          <a:bodyPr wrap="none" anchor="ctr"/>
          <a:lstStyle/>
          <a:p>
            <a:endParaRPr lang="en-US"/>
          </a:p>
        </p:txBody>
      </p:sp>
      <p:sp>
        <p:nvSpPr>
          <p:cNvPr id="78852" name="Rectangle 4"/>
          <p:cNvSpPr>
            <a:spLocks noGrp="1" noChangeArrowheads="1"/>
          </p:cNvSpPr>
          <p:nvPr>
            <p:ph type="body" idx="1"/>
          </p:nvPr>
        </p:nvSpPr>
        <p:spPr>
          <a:xfrm>
            <a:off x="412750" y="4697413"/>
            <a:ext cx="6029325" cy="3759200"/>
          </a:xfrm>
          <a:noFill/>
          <a:ln/>
        </p:spPr>
        <p:txBody>
          <a:bodyPr lIns="89645" tIns="42543" rIns="89645" bIns="42543"/>
          <a:lstStyle/>
          <a:p>
            <a:pPr defTabSz="403225">
              <a:lnSpc>
                <a:spcPct val="80000"/>
              </a:lnSpc>
            </a:pPr>
            <a:r>
              <a:rPr lang="en-US"/>
              <a:t>Date Format Elements - Time Formats</a:t>
            </a:r>
          </a:p>
          <a:p>
            <a:pPr marL="119063" lvl="1" defTabSz="403225">
              <a:lnSpc>
                <a:spcPct val="80000"/>
              </a:lnSpc>
            </a:pPr>
            <a:r>
              <a:rPr lang="en-US"/>
              <a:t>Use the formats listed in the following tables to display time information and literals and to change numerals to spelled numbers.</a:t>
            </a:r>
          </a:p>
        </p:txBody>
      </p:sp>
      <p:graphicFrame>
        <p:nvGraphicFramePr>
          <p:cNvPr id="78853" name="Object 5"/>
          <p:cNvGraphicFramePr>
            <a:graphicFrameLocks/>
          </p:cNvGraphicFramePr>
          <p:nvPr/>
        </p:nvGraphicFramePr>
        <p:xfrm>
          <a:off x="493713" y="5230813"/>
          <a:ext cx="6080125" cy="1801812"/>
        </p:xfrm>
        <a:graphic>
          <a:graphicData uri="http://schemas.openxmlformats.org/presentationml/2006/ole">
            <p:oleObj spid="_x0000_s7170" name="Document" r:id="rId4" imgW="6310080" imgH="1869840" progId="Word.Document.8">
              <p:embed/>
            </p:oleObj>
          </a:graphicData>
        </a:graphic>
      </p:graphicFrame>
      <p:sp>
        <p:nvSpPr>
          <p:cNvPr id="78854" name="Rectangle 6"/>
          <p:cNvSpPr>
            <a:spLocks noGrp="1" noRot="1" noChangeAspect="1" noChangeArrowheads="1" noTextEdit="1"/>
          </p:cNvSpPr>
          <p:nvPr>
            <p:ph type="sldImg"/>
          </p:nvPr>
        </p:nvSpPr>
        <p:spPr>
          <a:xfrm>
            <a:off x="495300" y="168275"/>
            <a:ext cx="5862638" cy="4397375"/>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DCB45AA4-98B7-48A9-8610-F532DB80447B}" type="slidenum">
              <a:rPr lang="en-US"/>
              <a:pPr/>
              <a:t>38</a:t>
            </a:fld>
            <a:endParaRPr lang="en-US"/>
          </a:p>
        </p:txBody>
      </p:sp>
      <p:sp>
        <p:nvSpPr>
          <p:cNvPr id="80898" name="Rectangle 2"/>
          <p:cNvSpPr>
            <a:spLocks noGrp="1" noChangeArrowheads="1"/>
          </p:cNvSpPr>
          <p:nvPr>
            <p:ph type="body" idx="1"/>
          </p:nvPr>
        </p:nvSpPr>
        <p:spPr>
          <a:xfrm>
            <a:off x="412750" y="4773613"/>
            <a:ext cx="6007100" cy="3754437"/>
          </a:xfrm>
          <a:noFill/>
          <a:ln/>
        </p:spPr>
        <p:txBody>
          <a:bodyPr lIns="89645" tIns="42543" rIns="89645" bIns="42543"/>
          <a:lstStyle/>
          <a:p>
            <a:pPr defTabSz="403225"/>
            <a:r>
              <a:rPr lang="en-US"/>
              <a:t>The </a:t>
            </a:r>
            <a:r>
              <a:rPr lang="en-US">
                <a:latin typeface="Courier New" pitchFamily="49" charset="0"/>
              </a:rPr>
              <a:t>TO_CHAR</a:t>
            </a:r>
            <a:r>
              <a:rPr lang="en-US"/>
              <a:t> Function with Dates</a:t>
            </a:r>
          </a:p>
          <a:p>
            <a:pPr marL="119063" lvl="1" defTabSz="403225"/>
            <a:r>
              <a:rPr lang="en-US"/>
              <a:t>The SQL statement on the slide displays the last names and hire dates for all the employees. The hire date appears as 17 June 1987.</a:t>
            </a:r>
          </a:p>
          <a:p>
            <a:pPr marL="119063" lvl="1" defTabSz="403225"/>
            <a:r>
              <a:rPr lang="en-US" b="1"/>
              <a:t>Example</a:t>
            </a:r>
          </a:p>
          <a:p>
            <a:pPr marL="119063" lvl="1" defTabSz="403225"/>
            <a:r>
              <a:rPr lang="en-US"/>
              <a:t>Modify the slide example to display the dates in a format that appears as Seventh of June 1994 12:00:00 AM.</a:t>
            </a:r>
          </a:p>
          <a:p>
            <a:pPr marL="119063" lvl="1" defTabSz="403225">
              <a:spcBef>
                <a:spcPct val="0"/>
              </a:spcBef>
            </a:pPr>
            <a:r>
              <a:rPr lang="en-US">
                <a:latin typeface="Courier New" pitchFamily="49" charset="0"/>
              </a:rPr>
              <a:t>   SELECT  last_name,</a:t>
            </a:r>
          </a:p>
          <a:p>
            <a:pPr marL="119063" lvl="1" defTabSz="403225">
              <a:spcBef>
                <a:spcPct val="0"/>
              </a:spcBef>
            </a:pPr>
            <a:r>
              <a:rPr lang="en-US">
                <a:latin typeface="Courier New" pitchFamily="49" charset="0"/>
              </a:rPr>
              <a:t>           TO_CHAR(hire_date, </a:t>
            </a:r>
          </a:p>
          <a:p>
            <a:pPr marL="119063" lvl="1" defTabSz="403225">
              <a:spcBef>
                <a:spcPct val="0"/>
              </a:spcBef>
            </a:pPr>
            <a:r>
              <a:rPr lang="en-US">
                <a:latin typeface="Courier New" pitchFamily="49" charset="0"/>
              </a:rPr>
              <a:t>                  'fmDdspth "of" Month YYYY fmHH:MI:SS AM')</a:t>
            </a:r>
          </a:p>
          <a:p>
            <a:pPr marL="119063" lvl="1" defTabSz="403225">
              <a:spcBef>
                <a:spcPct val="0"/>
              </a:spcBef>
            </a:pPr>
            <a:r>
              <a:rPr lang="en-US">
                <a:latin typeface="Courier New" pitchFamily="49" charset="0"/>
              </a:rPr>
              <a:t>           HIREDATE</a:t>
            </a:r>
          </a:p>
          <a:p>
            <a:pPr marL="119063" lvl="1" defTabSz="403225">
              <a:spcBef>
                <a:spcPct val="0"/>
              </a:spcBef>
            </a:pPr>
            <a:r>
              <a:rPr lang="en-US">
                <a:latin typeface="Courier New" pitchFamily="49" charset="0"/>
              </a:rPr>
              <a:t>   FROM    employees;</a:t>
            </a:r>
          </a:p>
          <a:p>
            <a:pPr marL="119063" lvl="1" defTabSz="403225">
              <a:spcBef>
                <a:spcPct val="0"/>
              </a:spcBef>
            </a:pPr>
            <a:endParaRPr lang="en-US">
              <a:latin typeface="Courier New" pitchFamily="49" charset="0"/>
            </a:endParaRPr>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endParaRPr lang="en-US"/>
          </a:p>
          <a:p>
            <a:pPr marL="119063" lvl="1" defTabSz="403225"/>
            <a:r>
              <a:rPr lang="en-US"/>
              <a:t>Notice that the month follows the format model specified: in other words, the first letter is capitalized and the rest are lowercase.</a:t>
            </a:r>
          </a:p>
        </p:txBody>
      </p:sp>
      <p:sp>
        <p:nvSpPr>
          <p:cNvPr id="80899" name="Rectangle 3"/>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80900" name="Rectangle 4"/>
          <p:cNvSpPr>
            <a:spLocks noChangeArrowheads="1"/>
          </p:cNvSpPr>
          <p:nvPr/>
        </p:nvSpPr>
        <p:spPr bwMode="auto">
          <a:xfrm>
            <a:off x="617538" y="6864350"/>
            <a:ext cx="5924550" cy="1127125"/>
          </a:xfrm>
          <a:prstGeom prst="rect">
            <a:avLst/>
          </a:prstGeom>
          <a:noFill/>
          <a:ln w="9525">
            <a:noFill/>
            <a:miter lim="800000"/>
            <a:headEnd/>
            <a:tailEnd/>
          </a:ln>
          <a:effectLst/>
        </p:spPr>
        <p:txBody>
          <a:bodyPr wrap="none" anchor="ctr"/>
          <a:lstStyle/>
          <a:p>
            <a:endParaRPr lang="en-US"/>
          </a:p>
        </p:txBody>
      </p:sp>
      <p:sp useBgFill="1">
        <p:nvSpPr>
          <p:cNvPr id="80901" name="Freeform 5"/>
          <p:cNvSpPr>
            <a:spLocks/>
          </p:cNvSpPr>
          <p:nvPr/>
        </p:nvSpPr>
        <p:spPr bwMode="white">
          <a:xfrm>
            <a:off x="725488" y="7508875"/>
            <a:ext cx="5170487" cy="504825"/>
          </a:xfrm>
          <a:custGeom>
            <a:avLst/>
            <a:gdLst/>
            <a:ahLst/>
            <a:cxnLst>
              <a:cxn ang="0">
                <a:pos x="12" y="0"/>
              </a:cxn>
              <a:cxn ang="0">
                <a:pos x="3314" y="4"/>
              </a:cxn>
              <a:cxn ang="0">
                <a:pos x="3420" y="9"/>
              </a:cxn>
              <a:cxn ang="0">
                <a:pos x="3403" y="324"/>
              </a:cxn>
              <a:cxn ang="0">
                <a:pos x="3133" y="180"/>
              </a:cxn>
              <a:cxn ang="0">
                <a:pos x="2885" y="282"/>
              </a:cxn>
              <a:cxn ang="0">
                <a:pos x="2624" y="143"/>
              </a:cxn>
              <a:cxn ang="0">
                <a:pos x="2237" y="291"/>
              </a:cxn>
              <a:cxn ang="0">
                <a:pos x="1846" y="152"/>
              </a:cxn>
              <a:cxn ang="0">
                <a:pos x="1442" y="250"/>
              </a:cxn>
              <a:cxn ang="0">
                <a:pos x="1009" y="166"/>
              </a:cxn>
              <a:cxn ang="0">
                <a:pos x="677" y="245"/>
              </a:cxn>
              <a:cxn ang="0">
                <a:pos x="319" y="180"/>
              </a:cxn>
              <a:cxn ang="0">
                <a:pos x="0" y="329"/>
              </a:cxn>
              <a:cxn ang="0">
                <a:pos x="12" y="0"/>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w="9525" cap="rnd">
            <a:noFill/>
            <a:round/>
            <a:headEnd type="none" w="sm" len="sm"/>
            <a:tailEnd type="none" w="sm" len="sm"/>
          </a:ln>
          <a:effectLst/>
        </p:spPr>
        <p:txBody>
          <a:bodyPr/>
          <a:lstStyle/>
          <a:p>
            <a:endParaRPr lang="en-US"/>
          </a:p>
        </p:txBody>
      </p:sp>
      <p:pic>
        <p:nvPicPr>
          <p:cNvPr id="80902" name="Picture 6"/>
          <p:cNvPicPr>
            <a:picLocks noChangeAspect="1" noChangeArrowheads="1"/>
          </p:cNvPicPr>
          <p:nvPr/>
        </p:nvPicPr>
        <p:blipFill>
          <a:blip r:embed="rId3"/>
          <a:srcRect/>
          <a:stretch>
            <a:fillRect/>
          </a:stretch>
        </p:blipFill>
        <p:spPr bwMode="auto">
          <a:xfrm>
            <a:off x="771525" y="6829425"/>
            <a:ext cx="5432425" cy="679450"/>
          </a:xfrm>
          <a:prstGeom prst="rect">
            <a:avLst/>
          </a:prstGeom>
          <a:noFill/>
          <a:ln w="25400">
            <a:noFill/>
            <a:miter lim="800000"/>
            <a:headEnd type="none" w="sm" len="sm"/>
            <a:tailEnd type="none" w="sm" len="sm"/>
          </a:ln>
          <a:effectLst/>
        </p:spPr>
      </p:pic>
      <p:pic>
        <p:nvPicPr>
          <p:cNvPr id="80903" name="Picture 7"/>
          <p:cNvPicPr>
            <a:picLocks noChangeAspect="1" noChangeArrowheads="1"/>
          </p:cNvPicPr>
          <p:nvPr/>
        </p:nvPicPr>
        <p:blipFill>
          <a:blip r:embed="rId4"/>
          <a:srcRect/>
          <a:stretch>
            <a:fillRect/>
          </a:stretch>
        </p:blipFill>
        <p:spPr bwMode="auto">
          <a:xfrm>
            <a:off x="585788" y="7596188"/>
            <a:ext cx="5588000" cy="744537"/>
          </a:xfrm>
          <a:prstGeom prst="rect">
            <a:avLst/>
          </a:prstGeom>
          <a:noFill/>
          <a:ln w="25400">
            <a:noFill/>
            <a:miter lim="800000"/>
            <a:headEnd type="none" w="sm" len="sm"/>
            <a:tailEnd type="none" w="sm" len="sm"/>
          </a:ln>
          <a:effectLst/>
        </p:spPr>
      </p:pic>
      <p:sp>
        <p:nvSpPr>
          <p:cNvPr id="80904" name="Text Box 8"/>
          <p:cNvSpPr txBox="1">
            <a:spLocks noChangeArrowheads="1"/>
          </p:cNvSpPr>
          <p:nvPr/>
        </p:nvSpPr>
        <p:spPr bwMode="auto">
          <a:xfrm>
            <a:off x="793750" y="7289800"/>
            <a:ext cx="349250" cy="376238"/>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AB8F8D2-3953-49BA-8DD2-B8259B66E95E}" type="slidenum">
              <a:rPr lang="en-US"/>
              <a:pPr/>
              <a:t>39</a:t>
            </a:fld>
            <a:endParaRPr lang="en-US"/>
          </a:p>
        </p:txBody>
      </p:sp>
      <p:sp>
        <p:nvSpPr>
          <p:cNvPr id="8294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82947"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The </a:t>
            </a:r>
            <a:r>
              <a:rPr lang="en-US">
                <a:latin typeface="Courier New" pitchFamily="49" charset="0"/>
              </a:rPr>
              <a:t>TO_CHAR</a:t>
            </a:r>
            <a:r>
              <a:rPr lang="en-US"/>
              <a:t> Function with Numbers</a:t>
            </a:r>
          </a:p>
          <a:p>
            <a:pPr lvl="1"/>
            <a:r>
              <a:rPr lang="en-US"/>
              <a:t>When working with number values such as character strings, you should convert those numbers to the character data type using the </a:t>
            </a:r>
            <a:r>
              <a:rPr lang="en-US">
                <a:solidFill>
                  <a:srgbClr val="FC0128"/>
                </a:solidFill>
                <a:latin typeface="Courier New" pitchFamily="49" charset="0"/>
              </a:rPr>
              <a:t>TO_CHAR</a:t>
            </a:r>
            <a:r>
              <a:rPr lang="en-US">
                <a:solidFill>
                  <a:srgbClr val="FC0128"/>
                </a:solidFill>
              </a:rPr>
              <a:t> function</a:t>
            </a:r>
            <a:r>
              <a:rPr lang="en-US"/>
              <a:t>, which translates a value of </a:t>
            </a:r>
            <a:r>
              <a:rPr lang="en-US">
                <a:solidFill>
                  <a:srgbClr val="FC0128"/>
                </a:solidFill>
                <a:latin typeface="Courier New" pitchFamily="49" charset="0"/>
              </a:rPr>
              <a:t>NUMBER</a:t>
            </a:r>
            <a:r>
              <a:rPr lang="en-US">
                <a:solidFill>
                  <a:srgbClr val="FC0128"/>
                </a:solidFill>
              </a:rPr>
              <a:t> data type</a:t>
            </a:r>
            <a:r>
              <a:rPr lang="en-US"/>
              <a:t> to </a:t>
            </a:r>
            <a:r>
              <a:rPr lang="en-US">
                <a:latin typeface="Courier New" pitchFamily="49" charset="0"/>
              </a:rPr>
              <a:t>VARCHAR2</a:t>
            </a:r>
            <a:r>
              <a:rPr lang="en-US"/>
              <a:t> data type. This technique is especially useful with concatenation.</a:t>
            </a:r>
          </a:p>
          <a:p>
            <a:r>
              <a:rPr lang="en-US"/>
              <a:t>Number Format Elements</a:t>
            </a:r>
          </a:p>
          <a:p>
            <a:pPr lvl="1"/>
            <a:r>
              <a:rPr lang="en-US"/>
              <a:t>If you are converting a number to the character data type, you can use the following format elements:</a:t>
            </a:r>
          </a:p>
          <a:p>
            <a:endParaRPr lang="en-US" b="1">
              <a:latin typeface="Times New Roman" pitchFamily="18" charset="0"/>
            </a:endParaRPr>
          </a:p>
        </p:txBody>
      </p:sp>
      <p:graphicFrame>
        <p:nvGraphicFramePr>
          <p:cNvPr id="82948" name="Object 4"/>
          <p:cNvGraphicFramePr>
            <a:graphicFrameLocks/>
          </p:cNvGraphicFramePr>
          <p:nvPr/>
        </p:nvGraphicFramePr>
        <p:xfrm>
          <a:off x="790575" y="5999163"/>
          <a:ext cx="5289550" cy="2805112"/>
        </p:xfrm>
        <a:graphic>
          <a:graphicData uri="http://schemas.openxmlformats.org/presentationml/2006/ole">
            <p:oleObj spid="_x0000_s8194" name="Document" r:id="rId4" imgW="5484600" imgH="2909880" progId="Word.Document.8">
              <p:embed/>
            </p:oleObj>
          </a:graphicData>
        </a:graphic>
      </p:graphicFrame>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B8E3CE1-4652-41AD-9D19-B59B73F914A2}" type="slidenum">
              <a:rPr lang="en-US"/>
              <a:pPr/>
              <a:t>40</a:t>
            </a:fld>
            <a:endParaRPr lang="en-US"/>
          </a:p>
        </p:txBody>
      </p:sp>
      <p:sp>
        <p:nvSpPr>
          <p:cNvPr id="84994"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84995"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84996"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Guidelines</a:t>
            </a:r>
          </a:p>
          <a:p>
            <a:pPr marL="452438" lvl="2" indent="-215900" defTabSz="403225"/>
            <a:r>
              <a:rPr lang="en-US"/>
              <a:t>The Oracle server displays a string of </a:t>
            </a:r>
            <a:r>
              <a:rPr lang="en-US">
                <a:solidFill>
                  <a:srgbClr val="FC0128"/>
                </a:solidFill>
              </a:rPr>
              <a:t>hash signs</a:t>
            </a:r>
            <a:r>
              <a:rPr lang="en-US"/>
              <a:t> (#) in place of a whole number whose digits exceed the number of digits provided in the format model.</a:t>
            </a:r>
          </a:p>
          <a:p>
            <a:pPr marL="452438" lvl="2" indent="-215900" defTabSz="403225"/>
            <a:r>
              <a:rPr lang="en-US"/>
              <a:t>The Oracle server rounds the stored decimal value to the number of decimal spaces provided in the format model.</a:t>
            </a:r>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marL="452438" lvl="2" indent="-215900" defTabSz="403225"/>
            <a:endParaRPr lang="en-US"/>
          </a:p>
          <a:p>
            <a:pPr defTabSz="403225"/>
            <a:r>
              <a:rPr lang="en-US">
                <a:solidFill>
                  <a:srgbClr val="0000FF"/>
                </a:solidFill>
              </a:rPr>
              <a:t>Instructor Note (for page 3-39)</a:t>
            </a:r>
          </a:p>
          <a:p>
            <a:pPr marL="119063" lvl="1" defTabSz="403225"/>
            <a:r>
              <a:rPr lang="en-US">
                <a:solidFill>
                  <a:srgbClr val="0000FF"/>
                </a:solidFill>
              </a:rPr>
              <a:t>You can demonstrate the code using the </a:t>
            </a:r>
            <a:r>
              <a:rPr lang="en-US">
                <a:solidFill>
                  <a:srgbClr val="0000FF"/>
                </a:solidFill>
                <a:latin typeface="Courier New" pitchFamily="49" charset="0"/>
              </a:rPr>
              <a:t>fx</a:t>
            </a:r>
            <a:r>
              <a:rPr lang="en-US">
                <a:solidFill>
                  <a:srgbClr val="0000FF"/>
                </a:solidFill>
              </a:rPr>
              <a:t> modifier in the file </a:t>
            </a:r>
            <a:r>
              <a:rPr lang="en-US">
                <a:solidFill>
                  <a:srgbClr val="0000FF"/>
                </a:solidFill>
                <a:latin typeface="Courier New" pitchFamily="49" charset="0"/>
              </a:rPr>
              <a:t>3_39n</a:t>
            </a:r>
            <a:r>
              <a:rPr lang="en-US">
                <a:solidFill>
                  <a:srgbClr val="0000FF"/>
                </a:solidFill>
              </a:rPr>
              <a:t>. Run the file with the </a:t>
            </a:r>
            <a:r>
              <a:rPr lang="en-US">
                <a:solidFill>
                  <a:srgbClr val="0000FF"/>
                </a:solidFill>
                <a:latin typeface="Courier New" pitchFamily="49" charset="0"/>
              </a:rPr>
              <a:t>fx</a:t>
            </a:r>
            <a:r>
              <a:rPr lang="en-US">
                <a:solidFill>
                  <a:srgbClr val="0000FF"/>
                </a:solidFill>
              </a:rPr>
              <a:t> modifier present, then remove the </a:t>
            </a:r>
            <a:r>
              <a:rPr lang="en-US">
                <a:solidFill>
                  <a:srgbClr val="0000FF"/>
                </a:solidFill>
                <a:latin typeface="Courier New" pitchFamily="49" charset="0"/>
              </a:rPr>
              <a:t>fx</a:t>
            </a:r>
            <a:r>
              <a:rPr lang="en-US">
                <a:solidFill>
                  <a:srgbClr val="0000FF"/>
                </a:solidFill>
              </a:rPr>
              <a:t> modifier and run the statement again.</a:t>
            </a:r>
          </a:p>
        </p:txBody>
      </p:sp>
      <p:sp>
        <p:nvSpPr>
          <p:cNvPr id="84997" name="Rectangle 5"/>
          <p:cNvSpPr>
            <a:spLocks noGrp="1" noRot="1" noChangeAspect="1" noChangeArrowheads="1" noTextEdit="1"/>
          </p:cNvSpPr>
          <p:nvPr>
            <p:ph type="sldImg"/>
          </p:nvPr>
        </p:nvSpPr>
        <p:spPr>
          <a:xfrm>
            <a:off x="490538" y="173038"/>
            <a:ext cx="5873750" cy="4405312"/>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495C71D-606A-43F2-822B-4AFB28FECF65}" type="slidenum">
              <a:rPr lang="en-US"/>
              <a:pPr/>
              <a:t>5</a:t>
            </a:fld>
            <a:endParaRPr lang="en-US"/>
          </a:p>
        </p:txBody>
      </p:sp>
      <p:sp>
        <p:nvSpPr>
          <p:cNvPr id="312322"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312323"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312324" name="Rectangle 4"/>
          <p:cNvSpPr>
            <a:spLocks noGrp="1" noRot="1" noChangeAspect="1" noChangeArrowheads="1" noTextEdit="1"/>
          </p:cNvSpPr>
          <p:nvPr>
            <p:ph type="sldImg"/>
          </p:nvPr>
        </p:nvSpPr>
        <p:spPr>
          <a:xfrm>
            <a:off x="488950" y="158750"/>
            <a:ext cx="5875338" cy="4406900"/>
          </a:xfrm>
          <a:ln/>
        </p:spPr>
      </p:sp>
      <p:sp>
        <p:nvSpPr>
          <p:cNvPr id="312325" name="Rectangle 5"/>
          <p:cNvSpPr>
            <a:spLocks noGrp="1" noChangeArrowheads="1"/>
          </p:cNvSpPr>
          <p:nvPr>
            <p:ph type="body" idx="1"/>
          </p:nvPr>
        </p:nvSpPr>
        <p:spPr>
          <a:xfrm>
            <a:off x="412750" y="4773613"/>
            <a:ext cx="6029325" cy="3756025"/>
          </a:xfrm>
        </p:spPr>
        <p:txBody>
          <a:bodyPr/>
          <a:lstStyle/>
          <a:p>
            <a:r>
              <a:rPr lang="en-US"/>
              <a:t>Group Functions</a:t>
            </a:r>
          </a:p>
          <a:p>
            <a:pPr lvl="1"/>
            <a:r>
              <a:rPr lang="en-US"/>
              <a:t>Unlike single-row functions, </a:t>
            </a:r>
            <a:r>
              <a:rPr lang="en-US">
                <a:solidFill>
                  <a:srgbClr val="FC0128"/>
                </a:solidFill>
              </a:rPr>
              <a:t>group functions</a:t>
            </a:r>
            <a:r>
              <a:rPr lang="en-US"/>
              <a:t> operate on </a:t>
            </a:r>
            <a:r>
              <a:rPr lang="en-US">
                <a:solidFill>
                  <a:srgbClr val="FC0128"/>
                </a:solidFill>
              </a:rPr>
              <a:t>sets of rows</a:t>
            </a:r>
            <a:r>
              <a:rPr lang="en-US"/>
              <a:t> to give one result per group. These sets may be the whole table or the table split into groups. </a:t>
            </a:r>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FE96F88-44E1-4A16-BFA6-24698F4B1E0F}" type="slidenum">
              <a:rPr lang="en-US"/>
              <a:pPr/>
              <a:t>41</a:t>
            </a:fld>
            <a:endParaRPr lang="en-US"/>
          </a:p>
        </p:txBody>
      </p:sp>
      <p:sp>
        <p:nvSpPr>
          <p:cNvPr id="87042"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87043"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87044"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The </a:t>
            </a:r>
            <a:r>
              <a:rPr lang="en-US">
                <a:latin typeface="Courier New" pitchFamily="49" charset="0"/>
              </a:rPr>
              <a:t>TO_NUMBER</a:t>
            </a:r>
            <a:r>
              <a:rPr lang="en-US"/>
              <a:t> and </a:t>
            </a:r>
            <a:r>
              <a:rPr lang="en-US">
                <a:latin typeface="Courier New" pitchFamily="49" charset="0"/>
              </a:rPr>
              <a:t>TO_DATE</a:t>
            </a:r>
            <a:r>
              <a:rPr lang="en-US"/>
              <a:t> Functions</a:t>
            </a:r>
          </a:p>
          <a:p>
            <a:pPr marL="119063" lvl="1" defTabSz="403225"/>
            <a:r>
              <a:rPr lang="en-US"/>
              <a:t>You may want to convert a character string to either a number or a date. To accomplish this task, use the </a:t>
            </a:r>
            <a:r>
              <a:rPr lang="en-US">
                <a:solidFill>
                  <a:srgbClr val="FC0128"/>
                </a:solidFill>
                <a:latin typeface="Courier New" pitchFamily="49" charset="0"/>
              </a:rPr>
              <a:t>TO_NUMBER</a:t>
            </a:r>
            <a:r>
              <a:rPr lang="en-US"/>
              <a:t> or </a:t>
            </a:r>
            <a:r>
              <a:rPr lang="en-US">
                <a:solidFill>
                  <a:srgbClr val="FC0128"/>
                </a:solidFill>
                <a:latin typeface="Courier New" pitchFamily="49" charset="0"/>
              </a:rPr>
              <a:t>TO_DATE</a:t>
            </a:r>
            <a:r>
              <a:rPr lang="en-US">
                <a:solidFill>
                  <a:srgbClr val="FC0128"/>
                </a:solidFill>
              </a:rPr>
              <a:t> functions</a:t>
            </a:r>
            <a:r>
              <a:rPr lang="en-US"/>
              <a:t>. The format model you choose is based on the previously demonstrated format elements.</a:t>
            </a:r>
          </a:p>
          <a:p>
            <a:pPr marL="119063" lvl="1" defTabSz="403225"/>
            <a:r>
              <a:rPr lang="en-US"/>
              <a:t>The “</a:t>
            </a:r>
            <a:r>
              <a:rPr lang="en-US">
                <a:solidFill>
                  <a:srgbClr val="FC0128"/>
                </a:solidFill>
                <a:latin typeface="Courier New" pitchFamily="49" charset="0"/>
              </a:rPr>
              <a:t>fx</a:t>
            </a:r>
            <a:r>
              <a:rPr lang="en-US">
                <a:solidFill>
                  <a:srgbClr val="FC0128"/>
                </a:solidFill>
              </a:rPr>
              <a:t>” modifier</a:t>
            </a:r>
            <a:r>
              <a:rPr lang="en-US"/>
              <a:t> specifies exact matching for the character argument and date format model of a </a:t>
            </a:r>
            <a:r>
              <a:rPr lang="en-US">
                <a:latin typeface="Courier New" pitchFamily="49" charset="0"/>
              </a:rPr>
              <a:t>TO_DATE</a:t>
            </a:r>
            <a:r>
              <a:rPr lang="en-US"/>
              <a:t> function: </a:t>
            </a:r>
          </a:p>
          <a:p>
            <a:pPr marL="452438" lvl="2" indent="-215900" defTabSz="403225">
              <a:spcBef>
                <a:spcPct val="10000"/>
              </a:spcBef>
            </a:pPr>
            <a:r>
              <a:rPr lang="en-US"/>
              <a:t>Punctuation and quoted text in the character argument must exactly match (except for case) the corresponding parts of the format model. </a:t>
            </a:r>
          </a:p>
          <a:p>
            <a:pPr marL="452438" lvl="2" indent="-215900" defTabSz="403225">
              <a:spcBef>
                <a:spcPct val="10000"/>
              </a:spcBef>
            </a:pPr>
            <a:r>
              <a:rPr lang="en-US"/>
              <a:t>The character argument cannot have extra blanks. Without </a:t>
            </a:r>
            <a:r>
              <a:rPr lang="en-US">
                <a:latin typeface="Courier New" pitchFamily="49" charset="0"/>
              </a:rPr>
              <a:t>fx</a:t>
            </a:r>
            <a:r>
              <a:rPr lang="en-US"/>
              <a:t>, Oracle ignores extra blanks. </a:t>
            </a:r>
          </a:p>
          <a:p>
            <a:pPr marL="452438" lvl="2" indent="-215900" defTabSz="403225">
              <a:spcBef>
                <a:spcPct val="10000"/>
              </a:spcBef>
            </a:pPr>
            <a:r>
              <a:rPr lang="en-US"/>
              <a:t>Numeric data in the character argument must have the same number of digits as the corresponding element in the format model. Without </a:t>
            </a:r>
            <a:r>
              <a:rPr lang="en-US">
                <a:latin typeface="Courier New" pitchFamily="49" charset="0"/>
              </a:rPr>
              <a:t>fx</a:t>
            </a:r>
            <a:r>
              <a:rPr lang="en-US"/>
              <a:t>, numbers in the character argument can omit leading zeroes.</a:t>
            </a:r>
          </a:p>
        </p:txBody>
      </p:sp>
      <p:sp>
        <p:nvSpPr>
          <p:cNvPr id="87045" name="Rectangle 5"/>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EF4DE2-0B77-47D6-8DEC-F1B7B2FCC695}" type="slidenum">
              <a:rPr lang="en-US"/>
              <a:pPr/>
              <a:t>42</a:t>
            </a:fld>
            <a:endParaRPr lang="en-US"/>
          </a:p>
        </p:txBody>
      </p:sp>
      <p:sp>
        <p:nvSpPr>
          <p:cNvPr id="89090"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89091"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89092" name="Rectangle 4"/>
          <p:cNvSpPr>
            <a:spLocks noGrp="1" noChangeArrowheads="1"/>
          </p:cNvSpPr>
          <p:nvPr>
            <p:ph type="body" idx="1"/>
          </p:nvPr>
        </p:nvSpPr>
        <p:spPr>
          <a:xfrm>
            <a:off x="412750" y="293688"/>
            <a:ext cx="6029325" cy="8234362"/>
          </a:xfrm>
          <a:noFill/>
          <a:ln/>
        </p:spPr>
        <p:txBody>
          <a:bodyPr lIns="89645" tIns="42543" rIns="89645" bIns="42543"/>
          <a:lstStyle/>
          <a:p>
            <a:pPr defTabSz="403225"/>
            <a:r>
              <a:rPr lang="en-US"/>
              <a:t>The </a:t>
            </a:r>
            <a:r>
              <a:rPr lang="en-US">
                <a:latin typeface="Courier New" pitchFamily="49" charset="0"/>
              </a:rPr>
              <a:t>TO_NUMBER</a:t>
            </a:r>
            <a:r>
              <a:rPr lang="en-US"/>
              <a:t> and </a:t>
            </a:r>
            <a:r>
              <a:rPr lang="en-US">
                <a:latin typeface="Courier New" pitchFamily="49" charset="0"/>
              </a:rPr>
              <a:t>TO_DATE</a:t>
            </a:r>
            <a:r>
              <a:rPr lang="en-US"/>
              <a:t> Functions (continued)</a:t>
            </a:r>
          </a:p>
          <a:p>
            <a:pPr defTabSz="403225"/>
            <a:r>
              <a:rPr lang="en-US"/>
              <a:t>Example</a:t>
            </a:r>
          </a:p>
          <a:p>
            <a:pPr marL="119063" lvl="1" defTabSz="403225"/>
            <a:r>
              <a:rPr lang="en-US"/>
              <a:t>Display the names and hire dates of all the employees who joined on May 24, 1999. Because the </a:t>
            </a:r>
            <a:r>
              <a:rPr lang="en-US">
                <a:latin typeface="Courier New" pitchFamily="49" charset="0"/>
              </a:rPr>
              <a:t>fx</a:t>
            </a:r>
            <a:r>
              <a:rPr lang="en-US"/>
              <a:t> modifier is used, an exact match is required and the spaces after the word ‘May’ are not recognized.</a:t>
            </a:r>
          </a:p>
          <a:p>
            <a:pPr marL="119063" lvl="1" defTabSz="403225"/>
            <a:endParaRPr lang="en-US" sz="500"/>
          </a:p>
          <a:p>
            <a:pPr marL="119063" lvl="1" defTabSz="403225">
              <a:spcBef>
                <a:spcPct val="0"/>
              </a:spcBef>
            </a:pPr>
            <a:r>
              <a:rPr lang="en-US">
                <a:latin typeface="Courier New" pitchFamily="49" charset="0"/>
              </a:rPr>
              <a:t>   SELECT last_name, hire_date</a:t>
            </a:r>
          </a:p>
          <a:p>
            <a:pPr marL="119063" lvl="1" defTabSz="403225">
              <a:spcBef>
                <a:spcPct val="0"/>
              </a:spcBef>
            </a:pPr>
            <a:r>
              <a:rPr lang="en-US">
                <a:latin typeface="Courier New" pitchFamily="49" charset="0"/>
              </a:rPr>
              <a:t>   FROM   employees</a:t>
            </a:r>
          </a:p>
          <a:p>
            <a:pPr marL="119063" lvl="1" defTabSz="403225">
              <a:spcBef>
                <a:spcPct val="0"/>
              </a:spcBef>
            </a:pPr>
            <a:r>
              <a:rPr lang="en-US">
                <a:latin typeface="Courier New" pitchFamily="49" charset="0"/>
              </a:rPr>
              <a:t>   WHERE  hire_date = TO_DATE('May 24, 1999', 'fxMonth DD, YYYY');</a:t>
            </a:r>
            <a:endParaRPr lang="en-US" sz="500">
              <a:latin typeface="Courier New" pitchFamily="49" charset="0"/>
            </a:endParaRPr>
          </a:p>
          <a:p>
            <a:pPr marL="119063" lvl="1" defTabSz="403225">
              <a:spcBef>
                <a:spcPct val="0"/>
              </a:spcBef>
            </a:pPr>
            <a:r>
              <a:rPr lang="en-US">
                <a:latin typeface="Courier New" pitchFamily="49" charset="0"/>
              </a:rPr>
              <a:t>   </a:t>
            </a:r>
          </a:p>
          <a:p>
            <a:pPr defTabSz="403225"/>
            <a:endParaRPr lang="en-US"/>
          </a:p>
        </p:txBody>
      </p:sp>
      <p:pic>
        <p:nvPicPr>
          <p:cNvPr id="89093" name="Picture 5"/>
          <p:cNvPicPr>
            <a:picLocks noChangeAspect="1" noChangeArrowheads="1"/>
          </p:cNvPicPr>
          <p:nvPr/>
        </p:nvPicPr>
        <p:blipFill>
          <a:blip r:embed="rId3"/>
          <a:srcRect/>
          <a:stretch>
            <a:fillRect/>
          </a:stretch>
        </p:blipFill>
        <p:spPr bwMode="auto">
          <a:xfrm>
            <a:off x="917575" y="1968500"/>
            <a:ext cx="4416425" cy="660400"/>
          </a:xfrm>
          <a:prstGeom prst="rect">
            <a:avLst/>
          </a:prstGeom>
          <a:noFill/>
          <a:ln w="25400">
            <a:noFill/>
            <a:miter lim="800000"/>
            <a:headEnd type="none" w="sm" len="sm"/>
            <a:tailEnd type="none" w="sm" len="sm"/>
          </a:ln>
          <a:effectLst/>
        </p:spPr>
      </p:pic>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D8D98154-9DEF-4D4B-B41E-36F6A94FF86C}" type="slidenum">
              <a:rPr lang="en-US"/>
              <a:pPr/>
              <a:t>43</a:t>
            </a:fld>
            <a:endParaRPr lang="en-US"/>
          </a:p>
        </p:txBody>
      </p:sp>
      <p:sp>
        <p:nvSpPr>
          <p:cNvPr id="91138"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91139"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91140"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The RR Date Format Element</a:t>
            </a:r>
          </a:p>
          <a:p>
            <a:pPr marL="119063" lvl="1" defTabSz="403225"/>
            <a:r>
              <a:rPr lang="en-US"/>
              <a:t>The </a:t>
            </a:r>
            <a:r>
              <a:rPr lang="en-US">
                <a:solidFill>
                  <a:srgbClr val="FC0128"/>
                </a:solidFill>
              </a:rPr>
              <a:t>RR date format</a:t>
            </a:r>
            <a:r>
              <a:rPr lang="en-US"/>
              <a:t> is similar to the YY element, but you can use it to specify different centuries. You can use the RR date format element instead of YY, so that the century of the return value varies according to the specified two-digit year and the last two digits of the current year. The table on the slide summarizes the behavior of the RR element.</a:t>
            </a:r>
          </a:p>
          <a:p>
            <a:pPr defTabSz="403225"/>
            <a:endParaRPr lang="en-US"/>
          </a:p>
          <a:p>
            <a:pPr defTabSz="403225"/>
            <a:endParaRPr lang="en-US"/>
          </a:p>
          <a:p>
            <a:pPr defTabSz="403225"/>
            <a:endParaRPr lang="en-US"/>
          </a:p>
          <a:p>
            <a:pPr defTabSz="403225"/>
            <a:endParaRPr lang="en-US"/>
          </a:p>
          <a:p>
            <a:pPr defTabSz="403225"/>
            <a:endParaRPr lang="en-US"/>
          </a:p>
          <a:p>
            <a:pPr defTabSz="403225"/>
            <a:endParaRPr lang="en-US">
              <a:solidFill>
                <a:schemeClr val="accent2"/>
              </a:solidFill>
            </a:endParaRPr>
          </a:p>
          <a:p>
            <a:pPr defTabSz="403225"/>
            <a:endParaRPr lang="en-US">
              <a:solidFill>
                <a:schemeClr val="accent2"/>
              </a:solidFill>
            </a:endParaRPr>
          </a:p>
          <a:p>
            <a:pPr defTabSz="403225"/>
            <a:r>
              <a:rPr lang="en-US">
                <a:solidFill>
                  <a:srgbClr val="0000FF"/>
                </a:solidFill>
              </a:rPr>
              <a:t>Instructor Note</a:t>
            </a:r>
          </a:p>
          <a:p>
            <a:pPr marL="119063" lvl="1" defTabSz="403225"/>
            <a:r>
              <a:rPr lang="en-US">
                <a:solidFill>
                  <a:srgbClr val="0000FF"/>
                </a:solidFill>
              </a:rPr>
              <a:t>RR is available in Oracle7, not Oracle version 6. NLS parameters can be added to the </a:t>
            </a:r>
            <a:r>
              <a:rPr lang="en-US" sz="1100">
                <a:solidFill>
                  <a:srgbClr val="0000FF"/>
                </a:solidFill>
                <a:latin typeface="Courier New" pitchFamily="49" charset="0"/>
              </a:rPr>
              <a:t>init.ora</a:t>
            </a:r>
            <a:r>
              <a:rPr lang="en-US">
                <a:solidFill>
                  <a:srgbClr val="0000FF"/>
                </a:solidFill>
              </a:rPr>
              <a:t> file to set default date formats and language names and abbreviations. For more information, see </a:t>
            </a:r>
            <a:r>
              <a:rPr lang="en-US" i="1">
                <a:solidFill>
                  <a:srgbClr val="0000FF"/>
                </a:solidFill>
              </a:rPr>
              <a:t>Oracle9i SQL Reference,</a:t>
            </a:r>
            <a:r>
              <a:rPr lang="en-US">
                <a:solidFill>
                  <a:srgbClr val="0000FF"/>
                </a:solidFill>
              </a:rPr>
              <a:t> “</a:t>
            </a:r>
            <a:r>
              <a:rPr lang="en-US">
                <a:solidFill>
                  <a:srgbClr val="0000FF"/>
                </a:solidFill>
                <a:latin typeface="Courier New" pitchFamily="49" charset="0"/>
              </a:rPr>
              <a:t>ALTER SESSION</a:t>
            </a:r>
            <a:r>
              <a:rPr lang="en-US">
                <a:solidFill>
                  <a:srgbClr val="0000FF"/>
                </a:solidFill>
              </a:rPr>
              <a:t>”.</a:t>
            </a:r>
          </a:p>
          <a:p>
            <a:pPr marL="119063" lvl="1" defTabSz="403225"/>
            <a:r>
              <a:rPr lang="en-US">
                <a:solidFill>
                  <a:srgbClr val="0000FF"/>
                </a:solidFill>
              </a:rPr>
              <a:t>Demo: </a:t>
            </a:r>
            <a:r>
              <a:rPr lang="en-US">
                <a:solidFill>
                  <a:srgbClr val="0000FF"/>
                </a:solidFill>
                <a:latin typeface="Courier New" pitchFamily="49" charset="0"/>
              </a:rPr>
              <a:t>3_hire.sql</a:t>
            </a:r>
            <a:endParaRPr lang="en-US" i="1">
              <a:solidFill>
                <a:srgbClr val="0000FF"/>
              </a:solidFill>
            </a:endParaRPr>
          </a:p>
          <a:p>
            <a:pPr marL="119063" lvl="1" defTabSz="403225"/>
            <a:r>
              <a:rPr lang="en-US">
                <a:solidFill>
                  <a:srgbClr val="0000FF"/>
                </a:solidFill>
              </a:rPr>
              <a:t>Purpose: To illustrate</a:t>
            </a:r>
            <a:r>
              <a:rPr lang="en-US" i="1">
                <a:solidFill>
                  <a:srgbClr val="0000FF"/>
                </a:solidFill>
              </a:rPr>
              <a:t> </a:t>
            </a:r>
            <a:r>
              <a:rPr lang="en-US">
                <a:solidFill>
                  <a:srgbClr val="0000FF"/>
                </a:solidFill>
              </a:rPr>
              <a:t>date format model elements.</a:t>
            </a:r>
          </a:p>
        </p:txBody>
      </p:sp>
      <p:graphicFrame>
        <p:nvGraphicFramePr>
          <p:cNvPr id="91141" name="Object 5"/>
          <p:cNvGraphicFramePr>
            <a:graphicFrameLocks/>
          </p:cNvGraphicFramePr>
          <p:nvPr/>
        </p:nvGraphicFramePr>
        <p:xfrm>
          <a:off x="646113" y="5788025"/>
          <a:ext cx="5470525" cy="1146175"/>
        </p:xfrm>
        <a:graphic>
          <a:graphicData uri="http://schemas.openxmlformats.org/presentationml/2006/ole">
            <p:oleObj spid="_x0000_s9218" name="Document" r:id="rId4" imgW="5675040" imgH="1188720" progId="Word.Document.8">
              <p:embed/>
            </p:oleObj>
          </a:graphicData>
        </a:graphic>
      </p:graphicFrame>
      <p:sp>
        <p:nvSpPr>
          <p:cNvPr id="91142" name="Rectangle 6"/>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99642-AE71-46DC-87CF-61102008087E}" type="slidenum">
              <a:rPr lang="en-US"/>
              <a:pPr/>
              <a:t>44</a:t>
            </a:fld>
            <a:endParaRPr lang="en-US"/>
          </a:p>
        </p:txBody>
      </p:sp>
      <p:sp>
        <p:nvSpPr>
          <p:cNvPr id="9318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93187"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The RR Date Format Element Example</a:t>
            </a:r>
          </a:p>
          <a:p>
            <a:pPr lvl="1"/>
            <a:r>
              <a:rPr lang="en-US"/>
              <a:t>To find employees who were hired prior to 1990, the </a:t>
            </a:r>
            <a:r>
              <a:rPr lang="en-US">
                <a:solidFill>
                  <a:srgbClr val="FC0128"/>
                </a:solidFill>
              </a:rPr>
              <a:t>RR format</a:t>
            </a:r>
            <a:r>
              <a:rPr lang="en-US"/>
              <a:t> can be used. Since the year is now greater than 1999, the RR format interprets the year portion of the date from 1950 to 1999.</a:t>
            </a:r>
          </a:p>
          <a:p>
            <a:pPr lvl="1"/>
            <a:r>
              <a:rPr lang="en-US"/>
              <a:t>The following command, on the other hand, results in no rows being selected because the YY format interprets the year portion of the date in the current century (2090).</a:t>
            </a:r>
          </a:p>
          <a:p>
            <a:pPr lvl="1"/>
            <a:endParaRPr lang="en-US"/>
          </a:p>
          <a:p>
            <a:pPr lvl="1">
              <a:spcBef>
                <a:spcPct val="0"/>
              </a:spcBef>
            </a:pPr>
            <a:r>
              <a:rPr lang="en-US">
                <a:latin typeface="Courier New" pitchFamily="49" charset="0"/>
              </a:rPr>
              <a:t>   SELECT last_name, TO_CHAR(hire_date, 'DD-Mon-yyyy')</a:t>
            </a:r>
          </a:p>
          <a:p>
            <a:pPr lvl="1">
              <a:spcBef>
                <a:spcPct val="0"/>
              </a:spcBef>
            </a:pPr>
            <a:r>
              <a:rPr lang="en-US">
                <a:latin typeface="Courier New" pitchFamily="49" charset="0"/>
              </a:rPr>
              <a:t>   FROM   employees</a:t>
            </a:r>
          </a:p>
          <a:p>
            <a:pPr lvl="1">
              <a:spcBef>
                <a:spcPct val="0"/>
              </a:spcBef>
            </a:pPr>
            <a:r>
              <a:rPr lang="en-US">
                <a:latin typeface="Courier New" pitchFamily="49" charset="0"/>
              </a:rPr>
              <a:t>   WHERE  TO_DATE(hire_date, 'DD-Mon-yy') &lt; '01-Jan-1990';</a:t>
            </a:r>
          </a:p>
          <a:p>
            <a:pPr lvl="1">
              <a:spcBef>
                <a:spcPct val="0"/>
              </a:spcBef>
            </a:pPr>
            <a:endParaRPr lang="en-US">
              <a:latin typeface="Courier New" pitchFamily="49" charset="0"/>
            </a:endParaRPr>
          </a:p>
          <a:p>
            <a:pPr lvl="1">
              <a:spcBef>
                <a:spcPct val="0"/>
              </a:spcBef>
            </a:pPr>
            <a:r>
              <a:rPr lang="en-US">
                <a:latin typeface="Courier New" pitchFamily="49" charset="0"/>
              </a:rPr>
              <a:t>   no rows selected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E1CD3-4BBF-494B-9F3A-AE2715DE8687}" type="slidenum">
              <a:rPr lang="en-US"/>
              <a:pPr/>
              <a:t>45</a:t>
            </a:fld>
            <a:endParaRPr lang="en-US"/>
          </a:p>
        </p:txBody>
      </p:sp>
      <p:sp>
        <p:nvSpPr>
          <p:cNvPr id="9523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95235"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Nesting Functions</a:t>
            </a:r>
          </a:p>
          <a:p>
            <a:pPr lvl="1"/>
            <a:r>
              <a:rPr lang="en-US"/>
              <a:t>Single-row functions can be nested to any depth. </a:t>
            </a:r>
            <a:r>
              <a:rPr lang="en-US">
                <a:solidFill>
                  <a:srgbClr val="FC0128"/>
                </a:solidFill>
              </a:rPr>
              <a:t>Nested functions</a:t>
            </a:r>
            <a:r>
              <a:rPr lang="en-US"/>
              <a:t> are evaluated from the innermost level to the outermost level. Some examples follow to show you the flexibility of these functions.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b="1">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35135D-DF62-4C21-9B12-2C9B39F13CED}" type="slidenum">
              <a:rPr lang="en-US"/>
              <a:pPr/>
              <a:t>46</a:t>
            </a:fld>
            <a:endParaRPr lang="en-US"/>
          </a:p>
        </p:txBody>
      </p:sp>
      <p:sp>
        <p:nvSpPr>
          <p:cNvPr id="9728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97283" name="Rectangle 3"/>
          <p:cNvSpPr>
            <a:spLocks noGrp="1" noChangeArrowheads="1"/>
          </p:cNvSpPr>
          <p:nvPr>
            <p:ph type="body" idx="1"/>
          </p:nvPr>
        </p:nvSpPr>
        <p:spPr>
          <a:xfrm>
            <a:off x="412750" y="4611688"/>
            <a:ext cx="6029325" cy="3756025"/>
          </a:xfrm>
          <a:noFill/>
          <a:ln/>
        </p:spPr>
        <p:txBody>
          <a:bodyPr lIns="89645" tIns="42543" rIns="89645" bIns="42543"/>
          <a:lstStyle/>
          <a:p>
            <a:pPr defTabSz="403225">
              <a:tabLst>
                <a:tab pos="458788" algn="l"/>
              </a:tabLst>
            </a:pPr>
            <a:r>
              <a:rPr lang="en-US"/>
              <a:t>Nesting Functions (continued)</a:t>
            </a:r>
          </a:p>
          <a:p>
            <a:pPr marL="119063" lvl="1" defTabSz="403225">
              <a:tabLst>
                <a:tab pos="458788" algn="l"/>
              </a:tabLst>
            </a:pPr>
            <a:r>
              <a:rPr lang="en-US"/>
              <a:t>The slide example displays the</a:t>
            </a:r>
            <a:r>
              <a:rPr lang="en-US">
                <a:latin typeface="Times" pitchFamily="18" charset="0"/>
              </a:rPr>
              <a:t> head of the company, who has no manager. The evaluation of the SQL statement involves two steps:</a:t>
            </a:r>
          </a:p>
          <a:p>
            <a:pPr marL="441325" lvl="2" indent="-204788" defTabSz="403225">
              <a:tabLst>
                <a:tab pos="458788" algn="l"/>
              </a:tabLst>
            </a:pPr>
            <a:r>
              <a:rPr lang="en-US"/>
              <a:t>1.  Evaluate the inner function to convert a number value to a character string.</a:t>
            </a:r>
          </a:p>
          <a:p>
            <a:pPr marL="773113" lvl="3" indent="-212725" defTabSz="403225">
              <a:tabLst>
                <a:tab pos="458788" algn="l"/>
              </a:tabLst>
            </a:pPr>
            <a:r>
              <a:rPr lang="en-US">
                <a:latin typeface="Courier New" pitchFamily="49" charset="0"/>
              </a:rPr>
              <a:t>Result1 = TO_CHAR(manager_id)</a:t>
            </a:r>
          </a:p>
          <a:p>
            <a:pPr marL="441325" lvl="2" indent="-204788" defTabSz="403225">
              <a:tabLst>
                <a:tab pos="458788" algn="l"/>
              </a:tabLst>
            </a:pPr>
            <a:r>
              <a:rPr lang="en-US"/>
              <a:t>2.  Evaluate the outer function to replace the null value with a text string.</a:t>
            </a:r>
          </a:p>
          <a:p>
            <a:pPr marL="773113" lvl="3" indent="-212725" defTabSz="403225">
              <a:tabLst>
                <a:tab pos="458788" algn="l"/>
              </a:tabLst>
            </a:pPr>
            <a:r>
              <a:rPr lang="en-US">
                <a:latin typeface="Courier New" pitchFamily="49" charset="0"/>
              </a:rPr>
              <a:t>NVL(Result1, </a:t>
            </a:r>
            <a:r>
              <a:rPr lang="en-US" sz="1100">
                <a:solidFill>
                  <a:srgbClr val="000000"/>
                </a:solidFill>
                <a:latin typeface="Courier New" pitchFamily="49" charset="0"/>
              </a:rPr>
              <a:t>'</a:t>
            </a:r>
            <a:r>
              <a:rPr lang="en-US">
                <a:latin typeface="Courier New" pitchFamily="49" charset="0"/>
              </a:rPr>
              <a:t>No Manager</a:t>
            </a:r>
            <a:r>
              <a:rPr lang="en-US" sz="1100">
                <a:solidFill>
                  <a:srgbClr val="000000"/>
                </a:solidFill>
                <a:latin typeface="Courier New" pitchFamily="49" charset="0"/>
              </a:rPr>
              <a:t>'</a:t>
            </a:r>
            <a:r>
              <a:rPr lang="en-US">
                <a:latin typeface="Courier New" pitchFamily="49" charset="0"/>
              </a:rPr>
              <a:t>)</a:t>
            </a:r>
          </a:p>
          <a:p>
            <a:pPr marL="119063" lvl="1" defTabSz="403225">
              <a:tabLst>
                <a:tab pos="458788" algn="l"/>
              </a:tabLst>
            </a:pPr>
            <a:r>
              <a:rPr lang="en-US"/>
              <a:t>The entire expression becomes the column heading because no column alias was given.</a:t>
            </a:r>
          </a:p>
          <a:p>
            <a:pPr marL="119063" lvl="1" defTabSz="403225">
              <a:tabLst>
                <a:tab pos="458788" algn="l"/>
              </a:tabLst>
            </a:pPr>
            <a:r>
              <a:rPr lang="en-US" b="1"/>
              <a:t>Example</a:t>
            </a:r>
            <a:endParaRPr lang="en-US"/>
          </a:p>
          <a:p>
            <a:pPr marL="119063" lvl="1" defTabSz="403225">
              <a:tabLst>
                <a:tab pos="458788" algn="l"/>
              </a:tabLst>
            </a:pPr>
            <a:r>
              <a:rPr lang="en-US"/>
              <a:t>Display the date of the next Friday that is six months from the hire date. The resulting date should appear as Friday, August 13th, 1999. Order the results by hire date.</a:t>
            </a:r>
          </a:p>
          <a:p>
            <a:pPr marL="119063" lvl="1" defTabSz="403225">
              <a:spcBef>
                <a:spcPct val="0"/>
              </a:spcBef>
              <a:tabLst>
                <a:tab pos="458788" algn="l"/>
              </a:tabLst>
            </a:pPr>
            <a:r>
              <a:rPr lang="en-US" sz="500">
                <a:latin typeface="Courier New" pitchFamily="49" charset="0"/>
              </a:rPr>
              <a:t>   </a:t>
            </a:r>
          </a:p>
          <a:p>
            <a:pPr marL="119063" lvl="1" defTabSz="403225">
              <a:spcBef>
                <a:spcPct val="0"/>
              </a:spcBef>
              <a:tabLst>
                <a:tab pos="458788" algn="l"/>
              </a:tabLst>
            </a:pPr>
            <a:r>
              <a:rPr lang="en-US">
                <a:latin typeface="Courier New" pitchFamily="49" charset="0"/>
              </a:rPr>
              <a:t>   SELECT   TO_CHAR(NEXT_DAY(ADD_MONTHS</a:t>
            </a:r>
          </a:p>
          <a:p>
            <a:pPr marL="119063" lvl="1" defTabSz="403225">
              <a:spcBef>
                <a:spcPct val="0"/>
              </a:spcBef>
              <a:tabLst>
                <a:tab pos="458788" algn="l"/>
              </a:tabLst>
            </a:pPr>
            <a:r>
              <a:rPr lang="en-US">
                <a:latin typeface="Courier New" pitchFamily="49" charset="0"/>
              </a:rPr>
              <a:t>            (hire_date, 6), 'FRIDAY'),</a:t>
            </a:r>
          </a:p>
          <a:p>
            <a:pPr marL="119063" lvl="1" defTabSz="403225">
              <a:spcBef>
                <a:spcPct val="0"/>
              </a:spcBef>
              <a:tabLst>
                <a:tab pos="458788" algn="l"/>
              </a:tabLst>
            </a:pPr>
            <a:r>
              <a:rPr lang="en-US">
                <a:latin typeface="Courier New" pitchFamily="49" charset="0"/>
              </a:rPr>
              <a:t>            'fmDay, Month DDth, YYYY')</a:t>
            </a:r>
          </a:p>
          <a:p>
            <a:pPr marL="119063" lvl="1" defTabSz="403225">
              <a:spcBef>
                <a:spcPct val="0"/>
              </a:spcBef>
              <a:tabLst>
                <a:tab pos="458788" algn="l"/>
              </a:tabLst>
            </a:pPr>
            <a:r>
              <a:rPr lang="en-US">
                <a:latin typeface="Courier New" pitchFamily="49" charset="0"/>
              </a:rPr>
              <a:t>            "Next 6 Month Review"</a:t>
            </a:r>
          </a:p>
          <a:p>
            <a:pPr marL="119063" lvl="1" defTabSz="403225">
              <a:spcBef>
                <a:spcPct val="0"/>
              </a:spcBef>
              <a:tabLst>
                <a:tab pos="458788" algn="l"/>
              </a:tabLst>
            </a:pPr>
            <a:r>
              <a:rPr lang="en-US">
                <a:latin typeface="Courier New" pitchFamily="49" charset="0"/>
              </a:rPr>
              <a:t>   FROM      employees</a:t>
            </a:r>
          </a:p>
          <a:p>
            <a:pPr marL="119063" lvl="1" defTabSz="403225">
              <a:spcBef>
                <a:spcPct val="0"/>
              </a:spcBef>
              <a:tabLst>
                <a:tab pos="458788" algn="l"/>
              </a:tabLst>
            </a:pPr>
            <a:r>
              <a:rPr lang="en-US">
                <a:latin typeface="Courier New" pitchFamily="49" charset="0"/>
              </a:rPr>
              <a:t>   ORDER BY  hire_date;</a:t>
            </a:r>
          </a:p>
          <a:p>
            <a:pPr defTabSz="403225">
              <a:tabLst>
                <a:tab pos="458788" algn="l"/>
              </a:tabLst>
            </a:pPr>
            <a:r>
              <a:rPr lang="en-US">
                <a:solidFill>
                  <a:srgbClr val="0000FF"/>
                </a:solidFill>
              </a:rPr>
              <a:t>Instructor Note</a:t>
            </a:r>
          </a:p>
          <a:p>
            <a:pPr marL="119063" lvl="1" defTabSz="403225">
              <a:tabLst>
                <a:tab pos="458788" algn="l"/>
              </a:tabLst>
            </a:pPr>
            <a:r>
              <a:rPr lang="en-US">
                <a:solidFill>
                  <a:srgbClr val="0000FF"/>
                </a:solidFill>
              </a:rPr>
              <a:t>Demo: </a:t>
            </a:r>
            <a:r>
              <a:rPr lang="en-US">
                <a:solidFill>
                  <a:srgbClr val="0000FF"/>
                </a:solidFill>
                <a:latin typeface="Courier New" pitchFamily="49" charset="0"/>
              </a:rPr>
              <a:t>3_nest.sql</a:t>
            </a:r>
            <a:endParaRPr lang="en-US">
              <a:solidFill>
                <a:srgbClr val="0000FF"/>
              </a:solidFill>
            </a:endParaRPr>
          </a:p>
          <a:p>
            <a:pPr marL="119063" lvl="1" defTabSz="403225">
              <a:tabLst>
                <a:tab pos="458788" algn="l"/>
              </a:tabLst>
            </a:pPr>
            <a:r>
              <a:rPr lang="en-US">
                <a:solidFill>
                  <a:srgbClr val="0000FF"/>
                </a:solidFill>
              </a:rPr>
              <a:t>Purpose: To illustrate nesting of several single row functions</a:t>
            </a:r>
          </a:p>
        </p:txBody>
      </p:sp>
      <p:sp>
        <p:nvSpPr>
          <p:cNvPr id="97284" name="Rectangle 4"/>
          <p:cNvSpPr>
            <a:spLocks noChangeArrowheads="1"/>
          </p:cNvSpPr>
          <p:nvPr/>
        </p:nvSpPr>
        <p:spPr bwMode="auto">
          <a:xfrm>
            <a:off x="601663" y="7105650"/>
            <a:ext cx="5575300" cy="1120775"/>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989D539-1DB2-4BB1-9FBC-2FCAE0FEFA5F}" type="slidenum">
              <a:rPr lang="en-US"/>
              <a:pPr/>
              <a:t>47</a:t>
            </a:fld>
            <a:endParaRPr lang="en-US"/>
          </a:p>
        </p:txBody>
      </p:sp>
      <p:sp>
        <p:nvSpPr>
          <p:cNvPr id="99330" name="Rectangle 2"/>
          <p:cNvSpPr>
            <a:spLocks noGrp="1" noRot="1" noChangeAspect="1" noChangeArrowheads="1" noTextEdit="1"/>
          </p:cNvSpPr>
          <p:nvPr>
            <p:ph type="sldImg"/>
          </p:nvPr>
        </p:nvSpPr>
        <p:spPr>
          <a:xfrm>
            <a:off x="457200" y="168275"/>
            <a:ext cx="5938838" cy="4454525"/>
          </a:xfrm>
          <a:ln w="12700" cap="flat">
            <a:solidFill>
              <a:schemeClr val="tx1"/>
            </a:solidFill>
          </a:ln>
        </p:spPr>
      </p:sp>
      <p:sp>
        <p:nvSpPr>
          <p:cNvPr id="99331" name="Rectangle 3"/>
          <p:cNvSpPr>
            <a:spLocks noGrp="1" noChangeArrowheads="1"/>
          </p:cNvSpPr>
          <p:nvPr>
            <p:ph type="body" idx="1"/>
          </p:nvPr>
        </p:nvSpPr>
        <p:spPr>
          <a:xfrm>
            <a:off x="454025" y="4770438"/>
            <a:ext cx="5824538" cy="3803650"/>
          </a:xfrm>
          <a:noFill/>
          <a:ln/>
        </p:spPr>
        <p:txBody>
          <a:bodyPr lIns="89645" tIns="42543" rIns="89645" bIns="42543"/>
          <a:lstStyle/>
          <a:p>
            <a:r>
              <a:rPr lang="en-US"/>
              <a:t>The </a:t>
            </a:r>
            <a:r>
              <a:rPr lang="en-US">
                <a:latin typeface="Courier New" pitchFamily="49" charset="0"/>
              </a:rPr>
              <a:t>NVL</a:t>
            </a:r>
            <a:r>
              <a:rPr lang="en-US"/>
              <a:t> Function </a:t>
            </a:r>
          </a:p>
          <a:p>
            <a:pPr lvl="1"/>
            <a:r>
              <a:rPr lang="en-US"/>
              <a:t>To convert a null value to an actual value, use the </a:t>
            </a:r>
            <a:r>
              <a:rPr lang="en-US">
                <a:solidFill>
                  <a:srgbClr val="FC0128"/>
                </a:solidFill>
                <a:latin typeface="Courier New" pitchFamily="49" charset="0"/>
              </a:rPr>
              <a:t>NVL</a:t>
            </a:r>
            <a:r>
              <a:rPr lang="en-US">
                <a:solidFill>
                  <a:srgbClr val="FC0128"/>
                </a:solidFill>
              </a:rPr>
              <a:t> function</a:t>
            </a:r>
            <a:r>
              <a:rPr lang="en-US"/>
              <a:t>. </a:t>
            </a:r>
          </a:p>
          <a:p>
            <a:pPr lvl="1"/>
            <a:r>
              <a:rPr lang="en-US" b="1"/>
              <a:t>Syntax</a:t>
            </a:r>
          </a:p>
          <a:p>
            <a:pPr lvl="1"/>
            <a:r>
              <a:rPr lang="en-US">
                <a:latin typeface="Courier New" pitchFamily="49" charset="0"/>
              </a:rPr>
              <a:t>	NVL (</a:t>
            </a:r>
            <a:r>
              <a:rPr lang="en-US" i="1">
                <a:latin typeface="Courier New" pitchFamily="49" charset="0"/>
              </a:rPr>
              <a:t>expr1</a:t>
            </a:r>
            <a:r>
              <a:rPr lang="en-US">
                <a:latin typeface="Courier New" pitchFamily="49" charset="0"/>
              </a:rPr>
              <a:t>, </a:t>
            </a:r>
            <a:r>
              <a:rPr lang="en-US" i="1">
                <a:latin typeface="Courier New" pitchFamily="49" charset="0"/>
              </a:rPr>
              <a:t>expr2</a:t>
            </a:r>
            <a:r>
              <a:rPr lang="en-US">
                <a:latin typeface="Courier New" pitchFamily="49" charset="0"/>
              </a:rPr>
              <a:t>)</a:t>
            </a:r>
            <a:endParaRPr lang="en-US" b="1">
              <a:latin typeface="Courier New" pitchFamily="49" charset="0"/>
            </a:endParaRPr>
          </a:p>
          <a:p>
            <a:pPr lvl="1"/>
            <a:r>
              <a:rPr lang="en-US">
                <a:solidFill>
                  <a:srgbClr val="000000"/>
                </a:solidFill>
              </a:rPr>
              <a:t>In the syntax:</a:t>
            </a:r>
          </a:p>
          <a:p>
            <a:pPr lvl="1"/>
            <a:r>
              <a:rPr lang="en-US"/>
              <a:t>	</a:t>
            </a:r>
            <a:r>
              <a:rPr lang="en-US" i="1">
                <a:latin typeface="Courier New" pitchFamily="49" charset="0"/>
              </a:rPr>
              <a:t>expr1</a:t>
            </a:r>
            <a:r>
              <a:rPr lang="en-US">
                <a:latin typeface="Courier New" pitchFamily="49" charset="0"/>
              </a:rPr>
              <a:t> </a:t>
            </a:r>
            <a:r>
              <a:rPr lang="en-US"/>
              <a:t>	is the source value or expression that may contain a null</a:t>
            </a:r>
            <a:endParaRPr lang="en-US" b="1"/>
          </a:p>
          <a:p>
            <a:pPr lvl="2"/>
            <a:r>
              <a:rPr lang="en-US" i="1"/>
              <a:t>		</a:t>
            </a:r>
            <a:r>
              <a:rPr lang="en-US" i="1">
                <a:latin typeface="Courier New" pitchFamily="49" charset="0"/>
              </a:rPr>
              <a:t>expr2</a:t>
            </a:r>
            <a:r>
              <a:rPr lang="en-US"/>
              <a:t> 	is the target value for converting the null</a:t>
            </a:r>
          </a:p>
          <a:p>
            <a:pPr lvl="1"/>
            <a:r>
              <a:rPr lang="en-US"/>
              <a:t>You can use the </a:t>
            </a:r>
            <a:r>
              <a:rPr lang="en-US">
                <a:latin typeface="Courier New" pitchFamily="49" charset="0"/>
              </a:rPr>
              <a:t>NVL</a:t>
            </a:r>
            <a:r>
              <a:rPr lang="en-US"/>
              <a:t> function to convert any data type, but the return value is always the same as the data type of </a:t>
            </a:r>
            <a:r>
              <a:rPr lang="en-US" i="1">
                <a:latin typeface="Courier New" pitchFamily="49" charset="0"/>
              </a:rPr>
              <a:t>expr1</a:t>
            </a:r>
            <a:r>
              <a:rPr lang="en-US"/>
              <a:t>.</a:t>
            </a:r>
          </a:p>
          <a:p>
            <a:pPr lvl="1"/>
            <a:r>
              <a:rPr lang="en-US" b="1">
                <a:latin typeface="Courier New" pitchFamily="49" charset="0"/>
              </a:rPr>
              <a:t>NVL</a:t>
            </a:r>
            <a:r>
              <a:rPr lang="en-US" b="1"/>
              <a:t> Conversions for Various Data Types</a:t>
            </a:r>
            <a:endParaRPr lang="en-US"/>
          </a:p>
          <a:p>
            <a:pPr lvl="2"/>
            <a:endParaRPr lang="en-US"/>
          </a:p>
          <a:p>
            <a:endParaRPr lang="en-US" b="1">
              <a:latin typeface="Times New Roman" pitchFamily="18" charset="0"/>
            </a:endParaRPr>
          </a:p>
        </p:txBody>
      </p:sp>
      <p:sp>
        <p:nvSpPr>
          <p:cNvPr id="99332" name="Rectangle 4"/>
          <p:cNvSpPr>
            <a:spLocks noChangeArrowheads="1"/>
          </p:cNvSpPr>
          <p:nvPr/>
        </p:nvSpPr>
        <p:spPr bwMode="auto">
          <a:xfrm>
            <a:off x="684213" y="5440363"/>
            <a:ext cx="5607050" cy="238125"/>
          </a:xfrm>
          <a:prstGeom prst="rect">
            <a:avLst/>
          </a:prstGeom>
          <a:noFill/>
          <a:ln w="9525">
            <a:noFill/>
            <a:miter lim="800000"/>
            <a:headEnd/>
            <a:tailEnd/>
          </a:ln>
          <a:effectLst/>
        </p:spPr>
        <p:txBody>
          <a:bodyPr wrap="none" anchor="ctr"/>
          <a:lstStyle/>
          <a:p>
            <a:endParaRPr lang="en-US"/>
          </a:p>
        </p:txBody>
      </p:sp>
      <p:graphicFrame>
        <p:nvGraphicFramePr>
          <p:cNvPr id="99333" name="Object 5"/>
          <p:cNvGraphicFramePr>
            <a:graphicFrameLocks/>
          </p:cNvGraphicFramePr>
          <p:nvPr/>
        </p:nvGraphicFramePr>
        <p:xfrm>
          <a:off x="533400" y="7391400"/>
          <a:ext cx="5883275" cy="1298575"/>
        </p:xfrm>
        <a:graphic>
          <a:graphicData uri="http://schemas.openxmlformats.org/presentationml/2006/ole">
            <p:oleObj spid="_x0000_s10242" name="Document" r:id="rId4" imgW="6103800" imgH="1347480" progId="Word.Document.8">
              <p:embed/>
            </p:oleObj>
          </a:graphicData>
        </a:graphic>
      </p:graphicFrame>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5A852831-504A-4EDB-86EA-B09B15A82F89}" type="slidenum">
              <a:rPr lang="en-US"/>
              <a:pPr/>
              <a:t>48</a:t>
            </a:fld>
            <a:endParaRPr lang="en-US"/>
          </a:p>
        </p:txBody>
      </p:sp>
      <p:sp>
        <p:nvSpPr>
          <p:cNvPr id="101378" name="Rectangle 2"/>
          <p:cNvSpPr>
            <a:spLocks noGrp="1" noChangeArrowheads="1"/>
          </p:cNvSpPr>
          <p:nvPr>
            <p:ph type="body" idx="1"/>
          </p:nvPr>
        </p:nvSpPr>
        <p:spPr>
          <a:xfrm>
            <a:off x="454025" y="4770438"/>
            <a:ext cx="5986463" cy="3803650"/>
          </a:xfrm>
          <a:noFill/>
          <a:ln/>
        </p:spPr>
        <p:txBody>
          <a:bodyPr lIns="89645" tIns="42543" rIns="89645" bIns="42543"/>
          <a:lstStyle/>
          <a:p>
            <a:r>
              <a:rPr lang="en-US"/>
              <a:t>The </a:t>
            </a:r>
            <a:r>
              <a:rPr lang="en-US">
                <a:latin typeface="Courier New" pitchFamily="49" charset="0"/>
              </a:rPr>
              <a:t>NVL</a:t>
            </a:r>
            <a:r>
              <a:rPr lang="en-US"/>
              <a:t> Function</a:t>
            </a:r>
          </a:p>
          <a:p>
            <a:pPr lvl="1"/>
            <a:r>
              <a:rPr lang="en-US"/>
              <a:t>To calculate the annual compensation of all employees, you need to multiply the monthly salary by 12 and then add the commission percentage to it. </a:t>
            </a:r>
          </a:p>
          <a:p>
            <a:pPr lvl="1">
              <a:spcBef>
                <a:spcPct val="0"/>
              </a:spcBef>
            </a:pPr>
            <a:r>
              <a:rPr lang="en-US" sz="500">
                <a:latin typeface="Courier New" pitchFamily="49" charset="0"/>
              </a:rPr>
              <a:t>   </a:t>
            </a:r>
          </a:p>
          <a:p>
            <a:pPr lvl="1">
              <a:spcBef>
                <a:spcPct val="0"/>
              </a:spcBef>
            </a:pPr>
            <a:r>
              <a:rPr lang="en-US">
                <a:latin typeface="Courier New" pitchFamily="49" charset="0"/>
              </a:rPr>
              <a:t>   SELECT last_name, salary, commission_pct,</a:t>
            </a:r>
          </a:p>
          <a:p>
            <a:pPr lvl="1">
              <a:spcBef>
                <a:spcPct val="0"/>
              </a:spcBef>
            </a:pPr>
            <a:r>
              <a:rPr lang="en-US">
                <a:latin typeface="Courier New" pitchFamily="49" charset="0"/>
              </a:rPr>
              <a:t>          (salary*12) + (salary*12*commission_pct) AN_SAL</a:t>
            </a:r>
          </a:p>
          <a:p>
            <a:pPr lvl="1">
              <a:spcBef>
                <a:spcPct val="0"/>
              </a:spcBef>
            </a:pPr>
            <a:r>
              <a:rPr lang="en-US">
                <a:latin typeface="Courier New" pitchFamily="49" charset="0"/>
              </a:rPr>
              <a:t>   FROM   employees;</a:t>
            </a:r>
          </a:p>
          <a:p>
            <a:pPr lvl="1">
              <a:spcBef>
                <a:spcPct val="0"/>
              </a:spcBef>
            </a:pPr>
            <a:endParaRPr lang="en-US">
              <a:latin typeface="Courier New" pitchFamily="49" charset="0"/>
            </a:endParaRP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t>Notice that the annual compensation is calculated only for those employees who earn a commission. If any column value in an expression is null, the result is null. To calculate values for all employees, you must convert the null value to a number before applying the arithmetic operator. In the example on the slide, the </a:t>
            </a:r>
            <a:r>
              <a:rPr lang="en-US">
                <a:latin typeface="Courier New" pitchFamily="49" charset="0"/>
              </a:rPr>
              <a:t>NVL</a:t>
            </a:r>
            <a:r>
              <a:rPr lang="en-US"/>
              <a:t> function is used to convert null values to zero. </a:t>
            </a:r>
          </a:p>
        </p:txBody>
      </p:sp>
      <p:sp>
        <p:nvSpPr>
          <p:cNvPr id="101379" name="Rectangle 3"/>
          <p:cNvSpPr>
            <a:spLocks noGrp="1" noRot="1" noChangeAspect="1" noChangeArrowheads="1" noTextEdit="1"/>
          </p:cNvSpPr>
          <p:nvPr>
            <p:ph type="sldImg"/>
          </p:nvPr>
        </p:nvSpPr>
        <p:spPr>
          <a:xfrm>
            <a:off x="457200" y="168275"/>
            <a:ext cx="5938838" cy="4454525"/>
          </a:xfrm>
          <a:ln w="12700" cap="flat">
            <a:solidFill>
              <a:schemeClr val="tx1"/>
            </a:solidFill>
          </a:ln>
        </p:spPr>
      </p:sp>
      <p:sp>
        <p:nvSpPr>
          <p:cNvPr id="101380" name="Rectangle 4"/>
          <p:cNvSpPr>
            <a:spLocks noChangeArrowheads="1"/>
          </p:cNvSpPr>
          <p:nvPr/>
        </p:nvSpPr>
        <p:spPr bwMode="auto">
          <a:xfrm>
            <a:off x="681038" y="5868988"/>
            <a:ext cx="5584825" cy="1641475"/>
          </a:xfrm>
          <a:prstGeom prst="rect">
            <a:avLst/>
          </a:prstGeom>
          <a:noFill/>
          <a:ln w="9525">
            <a:noFill/>
            <a:miter lim="800000"/>
            <a:headEnd/>
            <a:tailEnd/>
          </a:ln>
          <a:effectLst/>
        </p:spPr>
        <p:txBody>
          <a:bodyPr wrap="none" anchor="ctr"/>
          <a:lstStyle/>
          <a:p>
            <a:endParaRPr lang="en-US"/>
          </a:p>
        </p:txBody>
      </p:sp>
      <p:sp useBgFill="1">
        <p:nvSpPr>
          <p:cNvPr id="101381" name="Freeform 5"/>
          <p:cNvSpPr>
            <a:spLocks/>
          </p:cNvSpPr>
          <p:nvPr/>
        </p:nvSpPr>
        <p:spPr bwMode="white">
          <a:xfrm>
            <a:off x="915988" y="6985000"/>
            <a:ext cx="5170487" cy="249238"/>
          </a:xfrm>
          <a:custGeom>
            <a:avLst/>
            <a:gdLst/>
            <a:ahLst/>
            <a:cxnLst>
              <a:cxn ang="0">
                <a:pos x="12" y="0"/>
              </a:cxn>
              <a:cxn ang="0">
                <a:pos x="3314" y="2"/>
              </a:cxn>
              <a:cxn ang="0">
                <a:pos x="3420" y="4"/>
              </a:cxn>
              <a:cxn ang="0">
                <a:pos x="3403" y="159"/>
              </a:cxn>
              <a:cxn ang="0">
                <a:pos x="3133" y="88"/>
              </a:cxn>
              <a:cxn ang="0">
                <a:pos x="2885" y="139"/>
              </a:cxn>
              <a:cxn ang="0">
                <a:pos x="2624" y="70"/>
              </a:cxn>
              <a:cxn ang="0">
                <a:pos x="2237" y="143"/>
              </a:cxn>
              <a:cxn ang="0">
                <a:pos x="1846" y="75"/>
              </a:cxn>
              <a:cxn ang="0">
                <a:pos x="1442" y="123"/>
              </a:cxn>
              <a:cxn ang="0">
                <a:pos x="1009" y="82"/>
              </a:cxn>
              <a:cxn ang="0">
                <a:pos x="677" y="120"/>
              </a:cxn>
              <a:cxn ang="0">
                <a:pos x="319" y="88"/>
              </a:cxn>
              <a:cxn ang="0">
                <a:pos x="0" y="162"/>
              </a:cxn>
              <a:cxn ang="0">
                <a:pos x="12" y="0"/>
              </a:cxn>
            </a:cxnLst>
            <a:rect l="0" t="0" r="r" b="b"/>
            <a:pathLst>
              <a:path w="3421" h="163">
                <a:moveTo>
                  <a:pt x="12" y="0"/>
                </a:moveTo>
                <a:lnTo>
                  <a:pt x="3314" y="2"/>
                </a:lnTo>
                <a:lnTo>
                  <a:pt x="3420" y="4"/>
                </a:lnTo>
                <a:lnTo>
                  <a:pt x="3403" y="159"/>
                </a:lnTo>
                <a:lnTo>
                  <a:pt x="3133" y="88"/>
                </a:lnTo>
                <a:lnTo>
                  <a:pt x="2885" y="139"/>
                </a:lnTo>
                <a:lnTo>
                  <a:pt x="2624" y="70"/>
                </a:lnTo>
                <a:lnTo>
                  <a:pt x="2237" y="143"/>
                </a:lnTo>
                <a:lnTo>
                  <a:pt x="1846" y="75"/>
                </a:lnTo>
                <a:lnTo>
                  <a:pt x="1442" y="123"/>
                </a:lnTo>
                <a:lnTo>
                  <a:pt x="1009" y="82"/>
                </a:lnTo>
                <a:lnTo>
                  <a:pt x="677" y="120"/>
                </a:lnTo>
                <a:lnTo>
                  <a:pt x="319" y="88"/>
                </a:lnTo>
                <a:lnTo>
                  <a:pt x="0" y="162"/>
                </a:lnTo>
                <a:lnTo>
                  <a:pt x="12" y="0"/>
                </a:lnTo>
              </a:path>
            </a:pathLst>
          </a:custGeom>
          <a:ln w="9525" cap="rnd">
            <a:noFill/>
            <a:round/>
            <a:headEnd type="none" w="sm" len="sm"/>
            <a:tailEnd type="none" w="sm" len="sm"/>
          </a:ln>
          <a:effectLst/>
        </p:spPr>
        <p:txBody>
          <a:bodyPr/>
          <a:lstStyle/>
          <a:p>
            <a:endParaRPr lang="en-US"/>
          </a:p>
        </p:txBody>
      </p:sp>
      <p:pic>
        <p:nvPicPr>
          <p:cNvPr id="101382" name="Picture 6"/>
          <p:cNvPicPr>
            <a:picLocks noChangeAspect="1" noChangeArrowheads="1"/>
          </p:cNvPicPr>
          <p:nvPr/>
        </p:nvPicPr>
        <p:blipFill>
          <a:blip r:embed="rId3"/>
          <a:srcRect/>
          <a:stretch>
            <a:fillRect/>
          </a:stretch>
        </p:blipFill>
        <p:spPr bwMode="auto">
          <a:xfrm>
            <a:off x="730250" y="5938838"/>
            <a:ext cx="5395913" cy="295275"/>
          </a:xfrm>
          <a:prstGeom prst="rect">
            <a:avLst/>
          </a:prstGeom>
          <a:noFill/>
          <a:ln w="25400">
            <a:noFill/>
            <a:miter lim="800000"/>
            <a:headEnd type="none" w="sm" len="sm"/>
            <a:tailEnd type="none" w="sm" len="sm"/>
          </a:ln>
          <a:effectLst/>
        </p:spPr>
      </p:pic>
      <p:pic>
        <p:nvPicPr>
          <p:cNvPr id="101383" name="Picture 7"/>
          <p:cNvPicPr>
            <a:picLocks noChangeAspect="1" noChangeArrowheads="1"/>
          </p:cNvPicPr>
          <p:nvPr/>
        </p:nvPicPr>
        <p:blipFill>
          <a:blip r:embed="rId4"/>
          <a:srcRect/>
          <a:stretch>
            <a:fillRect/>
          </a:stretch>
        </p:blipFill>
        <p:spPr bwMode="auto">
          <a:xfrm>
            <a:off x="742950" y="6337300"/>
            <a:ext cx="5395913" cy="815975"/>
          </a:xfrm>
          <a:prstGeom prst="rect">
            <a:avLst/>
          </a:prstGeom>
          <a:noFill/>
          <a:ln w="25400">
            <a:noFill/>
            <a:miter lim="800000"/>
            <a:headEnd type="none" w="sm" len="sm"/>
            <a:tailEnd type="none" w="sm" len="sm"/>
          </a:ln>
          <a:effectLst/>
        </p:spPr>
      </p:pic>
      <p:pic>
        <p:nvPicPr>
          <p:cNvPr id="101384" name="Picture 8"/>
          <p:cNvPicPr>
            <a:picLocks noChangeAspect="1" noChangeArrowheads="1"/>
          </p:cNvPicPr>
          <p:nvPr/>
        </p:nvPicPr>
        <p:blipFill>
          <a:blip r:embed="rId5"/>
          <a:srcRect/>
          <a:stretch>
            <a:fillRect/>
          </a:stretch>
        </p:blipFill>
        <p:spPr bwMode="auto">
          <a:xfrm>
            <a:off x="530225" y="7224713"/>
            <a:ext cx="5614988" cy="560387"/>
          </a:xfrm>
          <a:prstGeom prst="rect">
            <a:avLst/>
          </a:prstGeom>
          <a:noFill/>
          <a:ln w="25400">
            <a:noFill/>
            <a:miter lim="800000"/>
            <a:headEnd type="none" w="sm" len="sm"/>
            <a:tailEnd type="none" w="sm" len="sm"/>
          </a:ln>
          <a:effectLst/>
        </p:spPr>
      </p:pic>
      <p:sp>
        <p:nvSpPr>
          <p:cNvPr id="101385" name="Text Box 9"/>
          <p:cNvSpPr txBox="1">
            <a:spLocks noChangeArrowheads="1"/>
          </p:cNvSpPr>
          <p:nvPr/>
        </p:nvSpPr>
        <p:spPr bwMode="auto">
          <a:xfrm>
            <a:off x="736600" y="6010275"/>
            <a:ext cx="349250" cy="377825"/>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
        <p:nvSpPr>
          <p:cNvPr id="101386" name="Text Box 10"/>
          <p:cNvSpPr txBox="1">
            <a:spLocks noChangeArrowheads="1"/>
          </p:cNvSpPr>
          <p:nvPr/>
        </p:nvSpPr>
        <p:spPr bwMode="auto">
          <a:xfrm>
            <a:off x="744538" y="6905625"/>
            <a:ext cx="349250" cy="377825"/>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AD5B4-4DEA-431A-AE68-072084D7F09B}" type="slidenum">
              <a:rPr lang="en-US"/>
              <a:pPr/>
              <a:t>49</a:t>
            </a:fld>
            <a:endParaRPr lang="en-US"/>
          </a:p>
        </p:txBody>
      </p:sp>
      <p:sp>
        <p:nvSpPr>
          <p:cNvPr id="10342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103427" name="Rectangle 3"/>
          <p:cNvSpPr>
            <a:spLocks noGrp="1" noChangeArrowheads="1"/>
          </p:cNvSpPr>
          <p:nvPr>
            <p:ph type="body" idx="1"/>
          </p:nvPr>
        </p:nvSpPr>
        <p:spPr>
          <a:xfrm>
            <a:off x="412750" y="4773613"/>
            <a:ext cx="6029325" cy="3754437"/>
          </a:xfrm>
          <a:noFill/>
          <a:ln/>
        </p:spPr>
        <p:txBody>
          <a:bodyPr lIns="91164" tIns="42543" rIns="91164" bIns="42543"/>
          <a:lstStyle/>
          <a:p>
            <a:r>
              <a:rPr lang="en-US"/>
              <a:t>Conditional Expressions</a:t>
            </a:r>
          </a:p>
          <a:p>
            <a:pPr lvl="1"/>
            <a:r>
              <a:rPr lang="en-US"/>
              <a:t>Two methods used to implement </a:t>
            </a:r>
            <a:r>
              <a:rPr lang="en-US">
                <a:solidFill>
                  <a:srgbClr val="FC0128"/>
                </a:solidFill>
              </a:rPr>
              <a:t>conditional processing</a:t>
            </a:r>
            <a:r>
              <a:rPr lang="en-US"/>
              <a:t> (</a:t>
            </a:r>
            <a:r>
              <a:rPr lang="en-US">
                <a:solidFill>
                  <a:srgbClr val="FC0128"/>
                </a:solidFill>
              </a:rPr>
              <a:t>IF-THEN-ELSE logic</a:t>
            </a:r>
            <a:r>
              <a:rPr lang="en-US"/>
              <a:t>) within a SQL statement are the </a:t>
            </a:r>
            <a:r>
              <a:rPr lang="en-US">
                <a:latin typeface="Courier New" pitchFamily="49" charset="0"/>
              </a:rPr>
              <a:t>CASE</a:t>
            </a:r>
            <a:r>
              <a:rPr lang="en-US"/>
              <a:t> expression and the </a:t>
            </a:r>
            <a:r>
              <a:rPr lang="en-US">
                <a:latin typeface="Courier New" pitchFamily="49" charset="0"/>
              </a:rPr>
              <a:t>DECODE</a:t>
            </a:r>
            <a:r>
              <a:rPr lang="en-US"/>
              <a:t> function.</a:t>
            </a:r>
          </a:p>
          <a:p>
            <a:pPr lvl="1"/>
            <a:r>
              <a:rPr lang="en-US" b="1"/>
              <a:t>Note: </a:t>
            </a:r>
            <a:r>
              <a:rPr lang="en-US"/>
              <a:t>The </a:t>
            </a:r>
            <a:r>
              <a:rPr lang="en-US">
                <a:solidFill>
                  <a:srgbClr val="FC0128"/>
                </a:solidFill>
                <a:latin typeface="Courier New" pitchFamily="49" charset="0"/>
              </a:rPr>
              <a:t>CASE</a:t>
            </a:r>
            <a:r>
              <a:rPr lang="en-US">
                <a:solidFill>
                  <a:srgbClr val="FC0128"/>
                </a:solidFill>
              </a:rPr>
              <a:t> expression</a:t>
            </a:r>
            <a:r>
              <a:rPr lang="en-US"/>
              <a:t> is new in the Oracle9</a:t>
            </a:r>
            <a:r>
              <a:rPr lang="en-US" i="1"/>
              <a:t>i</a:t>
            </a:r>
            <a:r>
              <a:rPr lang="en-US"/>
              <a:t> Server release. The </a:t>
            </a:r>
            <a:r>
              <a:rPr lang="en-US">
                <a:latin typeface="Courier New" pitchFamily="49" charset="0"/>
              </a:rPr>
              <a:t>CASE</a:t>
            </a:r>
            <a:r>
              <a:rPr lang="en-US"/>
              <a:t> expression complies with ANSI SQL; </a:t>
            </a:r>
            <a:r>
              <a:rPr lang="en-US">
                <a:solidFill>
                  <a:srgbClr val="FC0128"/>
                </a:solidFill>
                <a:latin typeface="Courier New" pitchFamily="49" charset="0"/>
              </a:rPr>
              <a:t>DECODE</a:t>
            </a:r>
            <a:r>
              <a:rPr lang="en-US"/>
              <a:t> is specific to Oracle syntax.</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1477E-F595-4D65-9213-15F0B7568032}" type="slidenum">
              <a:rPr lang="en-US"/>
              <a:pPr/>
              <a:t>50</a:t>
            </a:fld>
            <a:endParaRPr lang="en-US"/>
          </a:p>
        </p:txBody>
      </p:sp>
      <p:sp>
        <p:nvSpPr>
          <p:cNvPr id="336898"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36899"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The </a:t>
            </a:r>
            <a:r>
              <a:rPr lang="en-US">
                <a:latin typeface="Courier New" pitchFamily="49" charset="0"/>
              </a:rPr>
              <a:t>DECODE</a:t>
            </a:r>
            <a:r>
              <a:rPr lang="en-US"/>
              <a:t> Function</a:t>
            </a:r>
          </a:p>
          <a:p>
            <a:pPr lvl="1"/>
            <a:r>
              <a:rPr lang="en-US"/>
              <a:t>The </a:t>
            </a:r>
            <a:r>
              <a:rPr lang="en-US">
                <a:solidFill>
                  <a:srgbClr val="FC0128"/>
                </a:solidFill>
                <a:latin typeface="Courier New" pitchFamily="49" charset="0"/>
              </a:rPr>
              <a:t>DECODE</a:t>
            </a:r>
            <a:r>
              <a:rPr lang="en-US">
                <a:solidFill>
                  <a:srgbClr val="FC0128"/>
                </a:solidFill>
              </a:rPr>
              <a:t> function</a:t>
            </a:r>
            <a:r>
              <a:rPr lang="en-US"/>
              <a:t> decodes an expression in a way similar to the IF-THEN-ELSE logic used in various languages. The </a:t>
            </a:r>
            <a:r>
              <a:rPr lang="en-US">
                <a:latin typeface="Courier New" pitchFamily="49" charset="0"/>
              </a:rPr>
              <a:t>DECODE</a:t>
            </a:r>
            <a:r>
              <a:rPr lang="en-US"/>
              <a:t> function decodes </a:t>
            </a:r>
            <a:r>
              <a:rPr lang="en-US" i="1">
                <a:latin typeface="Courier New" pitchFamily="49" charset="0"/>
              </a:rPr>
              <a:t>expression</a:t>
            </a:r>
            <a:r>
              <a:rPr lang="en-US"/>
              <a:t> after comparing it to each </a:t>
            </a:r>
            <a:r>
              <a:rPr lang="en-US" i="1">
                <a:latin typeface="Courier New" pitchFamily="49" charset="0"/>
              </a:rPr>
              <a:t>search</a:t>
            </a:r>
            <a:r>
              <a:rPr lang="en-US"/>
              <a:t> value. If the expression is the same as </a:t>
            </a:r>
            <a:r>
              <a:rPr lang="en-US" i="1">
                <a:latin typeface="Courier New" pitchFamily="49" charset="0"/>
              </a:rPr>
              <a:t>search</a:t>
            </a:r>
            <a:r>
              <a:rPr lang="en-US"/>
              <a:t>, </a:t>
            </a:r>
            <a:r>
              <a:rPr lang="en-US" i="1">
                <a:latin typeface="Courier New" pitchFamily="49" charset="0"/>
              </a:rPr>
              <a:t>result</a:t>
            </a:r>
            <a:r>
              <a:rPr lang="en-US"/>
              <a:t> is returned. </a:t>
            </a:r>
          </a:p>
          <a:p>
            <a:pPr lvl="1"/>
            <a:r>
              <a:rPr lang="en-US"/>
              <a:t>If the default value is omitted, a null value is returned where a search value does not match any of the result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15F8EB4-B84D-4085-8B50-DC48A0275CFD}" type="slidenum">
              <a:rPr lang="en-US"/>
              <a:pPr/>
              <a:t>6</a:t>
            </a:fld>
            <a:endParaRPr lang="en-US"/>
          </a:p>
        </p:txBody>
      </p:sp>
      <p:sp>
        <p:nvSpPr>
          <p:cNvPr id="314370" name="Rectangle 2"/>
          <p:cNvSpPr>
            <a:spLocks noGrp="1" noChangeArrowheads="1"/>
          </p:cNvSpPr>
          <p:nvPr>
            <p:ph type="body" idx="1"/>
          </p:nvPr>
        </p:nvSpPr>
        <p:spPr>
          <a:xfrm>
            <a:off x="412750" y="4773613"/>
            <a:ext cx="6029325" cy="3756025"/>
          </a:xfrm>
          <a:noFill/>
          <a:ln/>
        </p:spPr>
        <p:txBody>
          <a:bodyPr lIns="91164" tIns="45582" rIns="91164" bIns="45582"/>
          <a:lstStyle/>
          <a:p>
            <a:r>
              <a:rPr lang="en-US"/>
              <a:t>Group Functions (continued)</a:t>
            </a:r>
          </a:p>
          <a:p>
            <a:pPr lvl="1"/>
            <a:r>
              <a:rPr lang="en-US"/>
              <a:t>Each of the functions accepts an argument. The following table identifies the options that you can use in the syntax:</a:t>
            </a:r>
          </a:p>
          <a:p>
            <a:pPr lvl="1"/>
            <a:endParaRPr lang="en-US"/>
          </a:p>
          <a:p>
            <a:endParaRPr lang="en-US" b="1">
              <a:latin typeface="Times New Roman" pitchFamily="18" charset="0"/>
            </a:endParaRPr>
          </a:p>
        </p:txBody>
      </p:sp>
      <p:sp>
        <p:nvSpPr>
          <p:cNvPr id="314371" name="Rectangle 3"/>
          <p:cNvSpPr>
            <a:spLocks noGrp="1" noRot="1" noChangeAspect="1" noChangeArrowheads="1" noTextEdit="1"/>
          </p:cNvSpPr>
          <p:nvPr>
            <p:ph type="sldImg"/>
          </p:nvPr>
        </p:nvSpPr>
        <p:spPr>
          <a:xfrm>
            <a:off x="488950" y="158750"/>
            <a:ext cx="5875338" cy="4406900"/>
          </a:xfrm>
          <a:ln w="12700" cap="flat">
            <a:solidFill>
              <a:schemeClr val="tx1"/>
            </a:solidFill>
          </a:ln>
        </p:spPr>
      </p:sp>
      <p:graphicFrame>
        <p:nvGraphicFramePr>
          <p:cNvPr id="314372" name="Object 4"/>
          <p:cNvGraphicFramePr>
            <a:graphicFrameLocks/>
          </p:cNvGraphicFramePr>
          <p:nvPr/>
        </p:nvGraphicFramePr>
        <p:xfrm>
          <a:off x="342900" y="5464175"/>
          <a:ext cx="5997575" cy="2684463"/>
        </p:xfrm>
        <a:graphic>
          <a:graphicData uri="http://schemas.openxmlformats.org/presentationml/2006/ole">
            <p:oleObj spid="_x0000_s1026" name="Document" r:id="rId4" imgW="6224040" imgH="2786040" progId="Word.Document.8">
              <p:embed/>
            </p:oleObj>
          </a:graphicData>
        </a:graphic>
      </p:graphicFrame>
      <p:sp>
        <p:nvSpPr>
          <p:cNvPr id="314373" name="Rectangle 5"/>
          <p:cNvSpPr>
            <a:spLocks noChangeArrowheads="1"/>
          </p:cNvSpPr>
          <p:nvPr/>
        </p:nvSpPr>
        <p:spPr bwMode="auto">
          <a:xfrm>
            <a:off x="730250" y="8015288"/>
            <a:ext cx="182563" cy="582612"/>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79707-9868-4D03-9AC4-C285D77018BB}" type="slidenum">
              <a:rPr lang="en-US"/>
              <a:pPr/>
              <a:t>51</a:t>
            </a:fld>
            <a:endParaRPr lang="en-US"/>
          </a:p>
        </p:txBody>
      </p:sp>
      <p:sp>
        <p:nvSpPr>
          <p:cNvPr id="338946"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38947" name="Rectangle 3"/>
          <p:cNvSpPr>
            <a:spLocks noGrp="1" noChangeArrowheads="1"/>
          </p:cNvSpPr>
          <p:nvPr>
            <p:ph type="body" idx="1"/>
          </p:nvPr>
        </p:nvSpPr>
        <p:spPr>
          <a:xfrm>
            <a:off x="412750" y="4773613"/>
            <a:ext cx="6029325" cy="3754437"/>
          </a:xfrm>
          <a:noFill/>
          <a:ln/>
        </p:spPr>
        <p:txBody>
          <a:bodyPr lIns="89645" tIns="42543" rIns="89645" bIns="42543"/>
          <a:lstStyle/>
          <a:p>
            <a:r>
              <a:rPr lang="en-US"/>
              <a:t>Using the </a:t>
            </a:r>
            <a:r>
              <a:rPr lang="en-US">
                <a:latin typeface="Courier New" pitchFamily="49" charset="0"/>
              </a:rPr>
              <a:t>DECODE</a:t>
            </a:r>
            <a:r>
              <a:rPr lang="en-US"/>
              <a:t> Function</a:t>
            </a:r>
          </a:p>
          <a:p>
            <a:pPr lvl="1"/>
            <a:r>
              <a:rPr lang="en-US"/>
              <a:t>In the preceding SQL statement, the value of </a:t>
            </a:r>
            <a:r>
              <a:rPr lang="en-US">
                <a:latin typeface="Courier New" pitchFamily="49" charset="0"/>
              </a:rPr>
              <a:t>JOB_ID</a:t>
            </a:r>
            <a:r>
              <a:rPr lang="en-US"/>
              <a:t> is tested. If </a:t>
            </a:r>
            <a:r>
              <a:rPr lang="en-US">
                <a:latin typeface="Courier New" pitchFamily="49" charset="0"/>
              </a:rPr>
              <a:t>JOB_ID</a:t>
            </a:r>
            <a:r>
              <a:rPr lang="en-US"/>
              <a:t> is </a:t>
            </a:r>
            <a:r>
              <a:rPr lang="en-US">
                <a:latin typeface="Courier New" pitchFamily="49" charset="0"/>
              </a:rPr>
              <a:t>IT_PROG</a:t>
            </a:r>
            <a:r>
              <a:rPr lang="en-US"/>
              <a:t>, the salary increase is 10%; if </a:t>
            </a:r>
            <a:r>
              <a:rPr lang="en-US">
                <a:latin typeface="Courier New" pitchFamily="49" charset="0"/>
              </a:rPr>
              <a:t>JOB_ID</a:t>
            </a:r>
            <a:r>
              <a:rPr lang="en-US"/>
              <a:t> is </a:t>
            </a:r>
            <a:r>
              <a:rPr lang="en-US">
                <a:latin typeface="Courier New" pitchFamily="49" charset="0"/>
              </a:rPr>
              <a:t>ST_CLERK</a:t>
            </a:r>
            <a:r>
              <a:rPr lang="en-US"/>
              <a:t>, the salary increase is 15%; if </a:t>
            </a:r>
            <a:r>
              <a:rPr lang="en-US">
                <a:latin typeface="Courier New" pitchFamily="49" charset="0"/>
              </a:rPr>
              <a:t>JOB_ID</a:t>
            </a:r>
            <a:r>
              <a:rPr lang="en-US"/>
              <a:t> is </a:t>
            </a:r>
            <a:r>
              <a:rPr lang="en-US">
                <a:latin typeface="Courier New" pitchFamily="49" charset="0"/>
              </a:rPr>
              <a:t>SA_REP</a:t>
            </a:r>
            <a:r>
              <a:rPr lang="en-US"/>
              <a:t>, the salary increase is 20%. For all other job roles, there is no increase in salary. </a:t>
            </a:r>
          </a:p>
          <a:p>
            <a:pPr lvl="1"/>
            <a:r>
              <a:rPr lang="en-US"/>
              <a:t>The same statement can be expressed in pseudocode as an IF-THEN-ELSE statement:</a:t>
            </a:r>
          </a:p>
          <a:p>
            <a:pPr lvl="1"/>
            <a:endParaRPr lang="en-US" sz="500"/>
          </a:p>
          <a:p>
            <a:pPr>
              <a:spcBef>
                <a:spcPct val="0"/>
              </a:spcBef>
            </a:pPr>
            <a:r>
              <a:rPr lang="en-US" b="1">
                <a:latin typeface="Courier New" pitchFamily="49" charset="0"/>
              </a:rPr>
              <a:t>   IF job_id = 'IT_PROG'     THEN  salary = salary*1.10</a:t>
            </a:r>
          </a:p>
          <a:p>
            <a:pPr>
              <a:spcBef>
                <a:spcPct val="0"/>
              </a:spcBef>
            </a:pPr>
            <a:r>
              <a:rPr lang="en-US" b="1">
                <a:latin typeface="Courier New" pitchFamily="49" charset="0"/>
              </a:rPr>
              <a:t>   IF job_id = 'ST_CLERK'    THEN  salary = salary*1.15</a:t>
            </a:r>
          </a:p>
          <a:p>
            <a:pPr>
              <a:spcBef>
                <a:spcPct val="0"/>
              </a:spcBef>
            </a:pPr>
            <a:r>
              <a:rPr lang="en-US" b="1">
                <a:latin typeface="Courier New" pitchFamily="49" charset="0"/>
              </a:rPr>
              <a:t>   IF job_id = 'SA_REP'      THEN  salary = salary*1.20</a:t>
            </a:r>
          </a:p>
          <a:p>
            <a:pPr>
              <a:spcBef>
                <a:spcPct val="0"/>
              </a:spcBef>
            </a:pPr>
            <a:r>
              <a:rPr lang="en-US" b="1">
                <a:latin typeface="Courier New" pitchFamily="49" charset="0"/>
              </a:rPr>
              <a:t>   ELSE salary = salary</a:t>
            </a:r>
            <a:endParaRPr lang="en-US"/>
          </a:p>
          <a:p>
            <a:pPr lvl="1"/>
            <a:endParaRPr lang="en-US"/>
          </a:p>
          <a:p>
            <a:pPr lvl="1"/>
            <a:endParaRPr lang="en-US"/>
          </a:p>
          <a:p>
            <a:pPr lvl="1"/>
            <a:endParaRPr lang="en-US"/>
          </a:p>
          <a:p>
            <a:pPr lvl="1"/>
            <a:endParaRPr lang="en-US"/>
          </a:p>
          <a:p>
            <a:endParaRPr lang="en-US" b="1">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461A7ECB-6B46-4C48-9288-30ACAE8629C5}" type="slidenum">
              <a:rPr lang="en-US"/>
              <a:pPr/>
              <a:t>52</a:t>
            </a:fld>
            <a:endParaRPr lang="en-US"/>
          </a:p>
        </p:txBody>
      </p:sp>
      <p:sp>
        <p:nvSpPr>
          <p:cNvPr id="34099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340995" name="Rectangle 3"/>
          <p:cNvSpPr>
            <a:spLocks noGrp="1" noChangeArrowheads="1"/>
          </p:cNvSpPr>
          <p:nvPr>
            <p:ph type="body" idx="1"/>
          </p:nvPr>
        </p:nvSpPr>
        <p:spPr>
          <a:xfrm>
            <a:off x="403225" y="4611688"/>
            <a:ext cx="6029325" cy="3943350"/>
          </a:xfrm>
          <a:noFill/>
          <a:ln/>
        </p:spPr>
        <p:txBody>
          <a:bodyPr lIns="89645" tIns="42543" rIns="89645" bIns="42543"/>
          <a:lstStyle/>
          <a:p>
            <a:r>
              <a:rPr lang="en-US"/>
              <a:t>Example</a:t>
            </a:r>
          </a:p>
          <a:p>
            <a:pPr lvl="1"/>
            <a:r>
              <a:rPr lang="en-US"/>
              <a:t>This slide shows another example using the </a:t>
            </a:r>
            <a:r>
              <a:rPr lang="en-US">
                <a:latin typeface="Courier New" pitchFamily="49" charset="0"/>
              </a:rPr>
              <a:t>DECODE</a:t>
            </a:r>
            <a:r>
              <a:rPr lang="en-US"/>
              <a:t> function. In this example, we determine the tax rate for each employee in department 80 based on the monthly salary. The tax rates are as per the values mentioned in the following data. </a:t>
            </a:r>
            <a:endParaRPr lang="en-US">
              <a:latin typeface="Courier New" pitchFamily="49" charset="0"/>
            </a:endParaRPr>
          </a:p>
          <a:p>
            <a:pPr lvl="1"/>
            <a:r>
              <a:rPr lang="en-US" b="1" i="1"/>
              <a:t>Monthly Salary Range		Rate	</a:t>
            </a:r>
            <a:endParaRPr lang="en-US"/>
          </a:p>
          <a:p>
            <a:pPr lvl="1"/>
            <a:r>
              <a:rPr lang="en-US"/>
              <a:t>$0.00 - 1999.99			00%	</a:t>
            </a:r>
          </a:p>
          <a:p>
            <a:pPr lvl="1"/>
            <a:r>
              <a:rPr lang="en-US"/>
              <a:t>$2,000.00 - 3,999.99		09%	</a:t>
            </a:r>
          </a:p>
          <a:p>
            <a:pPr lvl="1"/>
            <a:r>
              <a:rPr lang="en-US"/>
              <a:t>$4,000.00 - 5,999.99		20%	</a:t>
            </a:r>
          </a:p>
          <a:p>
            <a:pPr lvl="1"/>
            <a:r>
              <a:rPr lang="en-US"/>
              <a:t>$6,000.00 - 7,999.99		30%	</a:t>
            </a:r>
          </a:p>
          <a:p>
            <a:pPr lvl="1"/>
            <a:r>
              <a:rPr lang="en-US"/>
              <a:t>$8,000.00 - 9,999.99		40%	</a:t>
            </a:r>
          </a:p>
          <a:p>
            <a:pPr lvl="1"/>
            <a:r>
              <a:rPr lang="en-US"/>
              <a:t>$10,000.00 - 11,999.99		42%	</a:t>
            </a:r>
          </a:p>
          <a:p>
            <a:pPr lvl="1"/>
            <a:r>
              <a:rPr lang="en-US"/>
              <a:t>$12,200.00 - 13,999.99		44%	</a:t>
            </a:r>
          </a:p>
          <a:p>
            <a:pPr lvl="1"/>
            <a:r>
              <a:rPr lang="en-US"/>
              <a:t>$14,000.00 or greater		45%	</a:t>
            </a:r>
          </a:p>
          <a:p>
            <a:pPr lvl="1">
              <a:spcBef>
                <a:spcPct val="0"/>
              </a:spcBef>
            </a:pPr>
            <a:r>
              <a:rPr lang="en-US">
                <a:latin typeface="Courier New" pitchFamily="49" charset="0"/>
              </a:rPr>
              <a:t>   </a:t>
            </a:r>
          </a:p>
        </p:txBody>
      </p:sp>
      <p:grpSp>
        <p:nvGrpSpPr>
          <p:cNvPr id="2" name="Group 4"/>
          <p:cNvGrpSpPr>
            <a:grpSpLocks/>
          </p:cNvGrpSpPr>
          <p:nvPr/>
        </p:nvGrpSpPr>
        <p:grpSpPr bwMode="auto">
          <a:xfrm>
            <a:off x="509588" y="7331075"/>
            <a:ext cx="5611812" cy="1339850"/>
            <a:chOff x="337" y="4792"/>
            <a:chExt cx="3713" cy="876"/>
          </a:xfrm>
        </p:grpSpPr>
        <p:sp>
          <p:nvSpPr>
            <p:cNvPr id="340997" name="Rectangle 5"/>
            <p:cNvSpPr>
              <a:spLocks noChangeArrowheads="1"/>
            </p:cNvSpPr>
            <p:nvPr/>
          </p:nvSpPr>
          <p:spPr bwMode="auto">
            <a:xfrm>
              <a:off x="337" y="4792"/>
              <a:ext cx="3713" cy="876"/>
            </a:xfrm>
            <a:prstGeom prst="rect">
              <a:avLst/>
            </a:prstGeom>
            <a:noFill/>
            <a:ln w="9525">
              <a:noFill/>
              <a:miter lim="800000"/>
              <a:headEnd/>
              <a:tailEnd/>
            </a:ln>
            <a:effectLst/>
          </p:spPr>
          <p:txBody>
            <a:bodyPr wrap="none" anchor="ctr"/>
            <a:lstStyle/>
            <a:p>
              <a:endParaRPr lang="en-US"/>
            </a:p>
          </p:txBody>
        </p:sp>
        <p:sp>
          <p:nvSpPr>
            <p:cNvPr id="340998" name="Rectangle 6"/>
            <p:cNvSpPr>
              <a:spLocks noChangeArrowheads="1"/>
            </p:cNvSpPr>
            <p:nvPr/>
          </p:nvSpPr>
          <p:spPr bwMode="auto">
            <a:xfrm>
              <a:off x="389" y="4824"/>
              <a:ext cx="119" cy="280"/>
            </a:xfrm>
            <a:prstGeom prst="rect">
              <a:avLst/>
            </a:prstGeom>
            <a:noFill/>
            <a:ln w="9525">
              <a:noFill/>
              <a:miter lim="800000"/>
              <a:headEnd/>
              <a:tailEnd/>
            </a:ln>
            <a:effectLst/>
          </p:spPr>
          <p:txBody>
            <a:bodyPr wrap="none" anchor="ctr"/>
            <a:lstStyle/>
            <a:p>
              <a:endParaRPr lang="en-US"/>
            </a:p>
          </p:txBody>
        </p:sp>
      </p:grpSp>
      <p:pic>
        <p:nvPicPr>
          <p:cNvPr id="340999" name="Picture 7"/>
          <p:cNvPicPr>
            <a:picLocks noChangeAspect="1" noChangeArrowheads="1"/>
          </p:cNvPicPr>
          <p:nvPr/>
        </p:nvPicPr>
        <p:blipFill>
          <a:blip r:embed="rId3"/>
          <a:srcRect/>
          <a:stretch>
            <a:fillRect/>
          </a:stretch>
        </p:blipFill>
        <p:spPr bwMode="auto">
          <a:xfrm>
            <a:off x="838200" y="7924800"/>
            <a:ext cx="5414963" cy="915988"/>
          </a:xfrm>
          <a:prstGeom prst="rect">
            <a:avLst/>
          </a:prstGeom>
          <a:noFill/>
          <a:ln w="25400">
            <a:noFill/>
            <a:miter lim="800000"/>
            <a:headEnd type="none" w="sm" len="sm"/>
            <a:tailEnd type="none" w="sm" len="sm"/>
          </a:ln>
          <a:effectLst/>
        </p:spPr>
      </p:pic>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BB3AF-E03B-4C85-9D19-4C6BE9363E40}" type="slidenum">
              <a:rPr lang="en-US"/>
              <a:pPr/>
              <a:t>53</a:t>
            </a:fld>
            <a:endParaRPr lang="en-US"/>
          </a:p>
        </p:txBody>
      </p:sp>
      <p:sp>
        <p:nvSpPr>
          <p:cNvPr id="105474"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105475" name="Rectangle 3"/>
          <p:cNvSpPr>
            <a:spLocks noGrp="1" noChangeArrowheads="1"/>
          </p:cNvSpPr>
          <p:nvPr>
            <p:ph type="body" idx="1"/>
          </p:nvPr>
        </p:nvSpPr>
        <p:spPr>
          <a:xfrm>
            <a:off x="412750" y="4773613"/>
            <a:ext cx="6029325" cy="3754437"/>
          </a:xfrm>
          <a:noFill/>
          <a:ln/>
        </p:spPr>
        <p:txBody>
          <a:bodyPr lIns="91164" tIns="42543" rIns="91164" bIns="42543"/>
          <a:lstStyle/>
          <a:p>
            <a:r>
              <a:rPr lang="en-US"/>
              <a:t>The </a:t>
            </a:r>
            <a:r>
              <a:rPr lang="en-US">
                <a:latin typeface="Courier New" pitchFamily="49" charset="0"/>
              </a:rPr>
              <a:t>CASE</a:t>
            </a:r>
            <a:r>
              <a:rPr lang="en-US"/>
              <a:t> Expression</a:t>
            </a:r>
          </a:p>
          <a:p>
            <a:pPr lvl="1"/>
            <a:r>
              <a:rPr lang="en-US">
                <a:solidFill>
                  <a:srgbClr val="FC0128"/>
                </a:solidFill>
                <a:latin typeface="Courier New" pitchFamily="49" charset="0"/>
              </a:rPr>
              <a:t>CASE</a:t>
            </a:r>
            <a:r>
              <a:rPr lang="en-US">
                <a:solidFill>
                  <a:srgbClr val="FC0128"/>
                </a:solidFill>
              </a:rPr>
              <a:t> expressions</a:t>
            </a:r>
            <a:r>
              <a:rPr lang="en-US"/>
              <a:t> let you use IF-THEN-ELSE logic in SQL statements without having to invoke procedures.</a:t>
            </a:r>
          </a:p>
          <a:p>
            <a:pPr lvl="1"/>
            <a:r>
              <a:rPr lang="en-US"/>
              <a:t>In a simple </a:t>
            </a:r>
            <a:r>
              <a:rPr lang="en-US">
                <a:latin typeface="Courier New" pitchFamily="49" charset="0"/>
              </a:rPr>
              <a:t>CASE</a:t>
            </a:r>
            <a:r>
              <a:rPr lang="en-US"/>
              <a:t> expression, Oracle searches for the first </a:t>
            </a:r>
            <a:r>
              <a:rPr lang="en-US">
                <a:latin typeface="Courier New" pitchFamily="49" charset="0"/>
              </a:rPr>
              <a:t>WHEN ... THEN</a:t>
            </a:r>
            <a:r>
              <a:rPr lang="en-US"/>
              <a:t> pair for which </a:t>
            </a:r>
            <a:r>
              <a:rPr lang="en-US">
                <a:latin typeface="Courier New" pitchFamily="49" charset="0"/>
              </a:rPr>
              <a:t>expr</a:t>
            </a:r>
            <a:r>
              <a:rPr lang="en-US"/>
              <a:t> is equal to </a:t>
            </a:r>
            <a:r>
              <a:rPr lang="en-US">
                <a:latin typeface="Courier New" pitchFamily="49" charset="0"/>
              </a:rPr>
              <a:t>comparison_expr</a:t>
            </a:r>
            <a:r>
              <a:rPr lang="en-US"/>
              <a:t> and returns </a:t>
            </a:r>
            <a:r>
              <a:rPr lang="en-US">
                <a:latin typeface="Courier New" pitchFamily="49" charset="0"/>
              </a:rPr>
              <a:t>return_expr</a:t>
            </a:r>
            <a:r>
              <a:rPr lang="en-US"/>
              <a:t>. If none of the </a:t>
            </a:r>
            <a:r>
              <a:rPr lang="en-US">
                <a:latin typeface="Courier New" pitchFamily="49" charset="0"/>
              </a:rPr>
              <a:t>WHEN ... THEN</a:t>
            </a:r>
            <a:r>
              <a:rPr lang="en-US"/>
              <a:t> pairs meet this condition, and an </a:t>
            </a:r>
            <a:r>
              <a:rPr lang="en-US">
                <a:latin typeface="Courier New" pitchFamily="49" charset="0"/>
              </a:rPr>
              <a:t>ELSE</a:t>
            </a:r>
            <a:r>
              <a:rPr lang="en-US"/>
              <a:t> clause exists, then Oracle returns </a:t>
            </a:r>
            <a:r>
              <a:rPr lang="en-US">
                <a:latin typeface="Courier New" pitchFamily="49" charset="0"/>
              </a:rPr>
              <a:t>else_expr</a:t>
            </a:r>
            <a:r>
              <a:rPr lang="en-US"/>
              <a:t>. Otherwise, Oracle returns null. You cannot specify the literal NULL for all the </a:t>
            </a:r>
            <a:r>
              <a:rPr lang="en-US">
                <a:latin typeface="Courier New" pitchFamily="49" charset="0"/>
              </a:rPr>
              <a:t>return_expr</a:t>
            </a:r>
            <a:r>
              <a:rPr lang="en-US"/>
              <a:t>s and the </a:t>
            </a:r>
            <a:r>
              <a:rPr lang="en-US">
                <a:latin typeface="Courier New" pitchFamily="49" charset="0"/>
              </a:rPr>
              <a:t>else_expr</a:t>
            </a:r>
            <a:r>
              <a:rPr lang="en-US"/>
              <a:t>. </a:t>
            </a:r>
          </a:p>
          <a:p>
            <a:pPr lvl="1"/>
            <a:r>
              <a:rPr lang="en-US"/>
              <a:t>All of the expressions ( </a:t>
            </a:r>
            <a:r>
              <a:rPr lang="en-US">
                <a:latin typeface="Courier New" pitchFamily="49" charset="0"/>
              </a:rPr>
              <a:t>expr</a:t>
            </a:r>
            <a:r>
              <a:rPr lang="en-US"/>
              <a:t>, </a:t>
            </a:r>
            <a:r>
              <a:rPr lang="en-US">
                <a:latin typeface="Courier New" pitchFamily="49" charset="0"/>
              </a:rPr>
              <a:t>comparison_expr</a:t>
            </a:r>
            <a:r>
              <a:rPr lang="en-US"/>
              <a:t>, and </a:t>
            </a:r>
            <a:r>
              <a:rPr lang="en-US">
                <a:latin typeface="Courier New" pitchFamily="49" charset="0"/>
              </a:rPr>
              <a:t>return_expr</a:t>
            </a:r>
            <a:r>
              <a:rPr lang="en-US"/>
              <a:t>) must be of the same data type, which can be </a:t>
            </a:r>
            <a:r>
              <a:rPr lang="en-US">
                <a:latin typeface="Courier New" pitchFamily="49" charset="0"/>
              </a:rPr>
              <a:t>CHAR</a:t>
            </a:r>
            <a:r>
              <a:rPr lang="en-US"/>
              <a:t>, </a:t>
            </a:r>
            <a:r>
              <a:rPr lang="en-US">
                <a:latin typeface="Courier New" pitchFamily="49" charset="0"/>
              </a:rPr>
              <a:t>VARCHAR2</a:t>
            </a:r>
            <a:r>
              <a:rPr lang="en-US"/>
              <a:t>, </a:t>
            </a:r>
            <a:r>
              <a:rPr lang="en-US">
                <a:latin typeface="Courier New" pitchFamily="49" charset="0"/>
              </a:rPr>
              <a:t>NCHAR</a:t>
            </a:r>
            <a:r>
              <a:rPr lang="en-US"/>
              <a:t>, or </a:t>
            </a:r>
            <a:r>
              <a:rPr lang="en-US">
                <a:latin typeface="Courier New" pitchFamily="49" charset="0"/>
              </a:rPr>
              <a:t>NVARCHAR2</a:t>
            </a:r>
            <a:r>
              <a:rPr lang="en-US"/>
              <a:t>.</a:t>
            </a:r>
            <a:endParaRPr lang="en-US" b="1"/>
          </a:p>
          <a:p>
            <a:endParaRPr lang="en-US" b="1">
              <a:latin typeface="Times New Roman" pitchFamily="18" charset="0"/>
            </a:endParaRPr>
          </a:p>
          <a:p>
            <a:endParaRPr lang="en-US" b="1">
              <a:latin typeface="Times New Roman" pitchFamily="18" charset="0"/>
            </a:endParaRPr>
          </a:p>
          <a:p>
            <a:endParaRPr lang="en-US" b="1">
              <a:latin typeface="Times New Roman" pitchFamily="18" charset="0"/>
            </a:endParaRPr>
          </a:p>
          <a:p>
            <a:r>
              <a:rPr lang="en-US">
                <a:solidFill>
                  <a:srgbClr val="0000FF"/>
                </a:solidFill>
              </a:rPr>
              <a:t>Instructor Note</a:t>
            </a:r>
          </a:p>
          <a:p>
            <a:pPr lvl="1"/>
            <a:r>
              <a:rPr lang="en-US">
                <a:solidFill>
                  <a:srgbClr val="0000FF"/>
                </a:solidFill>
              </a:rPr>
              <a:t>There is also a searched </a:t>
            </a:r>
            <a:r>
              <a:rPr lang="en-US">
                <a:solidFill>
                  <a:srgbClr val="0000FF"/>
                </a:solidFill>
                <a:latin typeface="Courier New" pitchFamily="49" charset="0"/>
              </a:rPr>
              <a:t>CASE</a:t>
            </a:r>
            <a:r>
              <a:rPr lang="en-US">
                <a:solidFill>
                  <a:srgbClr val="0000FF"/>
                </a:solidFill>
              </a:rPr>
              <a:t> expression. Oracle searches from left to right until it finds an occurrence of a condition that is true, and then returns </a:t>
            </a:r>
            <a:r>
              <a:rPr lang="en-US">
                <a:solidFill>
                  <a:srgbClr val="0000FF"/>
                </a:solidFill>
                <a:latin typeface="Courier New" pitchFamily="49" charset="0"/>
              </a:rPr>
              <a:t>return_expr</a:t>
            </a:r>
            <a:r>
              <a:rPr lang="en-US">
                <a:solidFill>
                  <a:srgbClr val="0000FF"/>
                </a:solidFill>
              </a:rPr>
              <a:t>. If no condition is found to be true, and an </a:t>
            </a:r>
            <a:r>
              <a:rPr lang="en-US">
                <a:solidFill>
                  <a:srgbClr val="0000FF"/>
                </a:solidFill>
                <a:latin typeface="Courier New" pitchFamily="49" charset="0"/>
              </a:rPr>
              <a:t>ELSE</a:t>
            </a:r>
            <a:r>
              <a:rPr lang="en-US">
                <a:solidFill>
                  <a:srgbClr val="0000FF"/>
                </a:solidFill>
              </a:rPr>
              <a:t> clause exists, Oracle returns </a:t>
            </a:r>
            <a:r>
              <a:rPr lang="en-US">
                <a:solidFill>
                  <a:srgbClr val="0000FF"/>
                </a:solidFill>
                <a:latin typeface="Courier New" pitchFamily="49" charset="0"/>
              </a:rPr>
              <a:t>else_expr</a:t>
            </a:r>
            <a:r>
              <a:rPr lang="en-US">
                <a:solidFill>
                  <a:srgbClr val="0000FF"/>
                </a:solidFill>
              </a:rPr>
              <a:t>. Otherwise Oracle returns null. For more information, see </a:t>
            </a:r>
            <a:r>
              <a:rPr lang="en-US" i="1">
                <a:solidFill>
                  <a:srgbClr val="0000FF"/>
                </a:solidFill>
              </a:rPr>
              <a:t>Oracle9i SQL Reference</a:t>
            </a:r>
            <a:r>
              <a:rPr lang="en-US">
                <a:solidFill>
                  <a:srgbClr val="0000FF"/>
                </a:solidFill>
              </a:rPr>
              <a:t>, “Expressions.”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B9325-5C56-4290-9067-51C14FED124C}" type="slidenum">
              <a:rPr lang="en-US"/>
              <a:pPr/>
              <a:t>54</a:t>
            </a:fld>
            <a:endParaRPr lang="en-US"/>
          </a:p>
        </p:txBody>
      </p:sp>
      <p:sp>
        <p:nvSpPr>
          <p:cNvPr id="107522" name="Rectangle 2"/>
          <p:cNvSpPr>
            <a:spLocks noGrp="1" noRot="1" noChangeAspect="1" noChangeArrowheads="1" noTextEdit="1"/>
          </p:cNvSpPr>
          <p:nvPr>
            <p:ph type="sldImg"/>
          </p:nvPr>
        </p:nvSpPr>
        <p:spPr>
          <a:xfrm>
            <a:off x="493713" y="163513"/>
            <a:ext cx="5868987" cy="4402137"/>
          </a:xfrm>
          <a:ln w="12700" cap="flat">
            <a:solidFill>
              <a:schemeClr val="tx1"/>
            </a:solidFill>
          </a:ln>
        </p:spPr>
      </p:sp>
      <p:sp>
        <p:nvSpPr>
          <p:cNvPr id="107523" name="Rectangle 3"/>
          <p:cNvSpPr>
            <a:spLocks noGrp="1" noChangeArrowheads="1"/>
          </p:cNvSpPr>
          <p:nvPr>
            <p:ph type="body" idx="1"/>
          </p:nvPr>
        </p:nvSpPr>
        <p:spPr>
          <a:xfrm>
            <a:off x="412750" y="4773613"/>
            <a:ext cx="6029325" cy="3754437"/>
          </a:xfrm>
          <a:noFill/>
          <a:ln/>
        </p:spPr>
        <p:txBody>
          <a:bodyPr lIns="91164" tIns="42543" rIns="91164" bIns="42543"/>
          <a:lstStyle/>
          <a:p>
            <a:r>
              <a:rPr lang="en-US"/>
              <a:t>Using the </a:t>
            </a:r>
            <a:r>
              <a:rPr lang="en-US">
                <a:latin typeface="Courier New" pitchFamily="49" charset="0"/>
              </a:rPr>
              <a:t>CASE</a:t>
            </a:r>
            <a:r>
              <a:rPr lang="en-US"/>
              <a:t> Expression</a:t>
            </a:r>
          </a:p>
          <a:p>
            <a:pPr lvl="1"/>
            <a:r>
              <a:rPr lang="en-US"/>
              <a:t>In the preceding SQL statement, the value of </a:t>
            </a:r>
            <a:r>
              <a:rPr lang="en-US">
                <a:latin typeface="Courier New" pitchFamily="49" charset="0"/>
              </a:rPr>
              <a:t>JOB_ID</a:t>
            </a:r>
            <a:r>
              <a:rPr lang="en-US"/>
              <a:t> is decoded. If </a:t>
            </a:r>
            <a:r>
              <a:rPr lang="en-US">
                <a:latin typeface="Courier New" pitchFamily="49" charset="0"/>
              </a:rPr>
              <a:t>JOB_ID</a:t>
            </a:r>
            <a:r>
              <a:rPr lang="en-US"/>
              <a:t> is </a:t>
            </a:r>
            <a:r>
              <a:rPr lang="en-US">
                <a:latin typeface="Courier New" pitchFamily="49" charset="0"/>
              </a:rPr>
              <a:t>IT_PROG</a:t>
            </a:r>
            <a:r>
              <a:rPr lang="en-US"/>
              <a:t>, the salary increase is 10%; if </a:t>
            </a:r>
            <a:r>
              <a:rPr lang="en-US">
                <a:latin typeface="Courier New" pitchFamily="49" charset="0"/>
              </a:rPr>
              <a:t>JOB_ID</a:t>
            </a:r>
            <a:r>
              <a:rPr lang="en-US"/>
              <a:t> is </a:t>
            </a:r>
            <a:r>
              <a:rPr lang="en-US">
                <a:latin typeface="Courier New" pitchFamily="49" charset="0"/>
              </a:rPr>
              <a:t>ST_CLERK</a:t>
            </a:r>
            <a:r>
              <a:rPr lang="en-US"/>
              <a:t>, the salary increase is 15%; if </a:t>
            </a:r>
            <a:r>
              <a:rPr lang="en-US">
                <a:latin typeface="Courier New" pitchFamily="49" charset="0"/>
              </a:rPr>
              <a:t>JOB_ID</a:t>
            </a:r>
            <a:r>
              <a:rPr lang="en-US"/>
              <a:t> is </a:t>
            </a:r>
            <a:r>
              <a:rPr lang="en-US">
                <a:latin typeface="Courier New" pitchFamily="49" charset="0"/>
              </a:rPr>
              <a:t>SA_REP</a:t>
            </a:r>
            <a:r>
              <a:rPr lang="en-US"/>
              <a:t>, the salary increase is 20%. For all other job roles, there is no increase in salary. </a:t>
            </a:r>
          </a:p>
          <a:p>
            <a:pPr lvl="1"/>
            <a:r>
              <a:rPr lang="en-US"/>
              <a:t>The same statement can be written with the </a:t>
            </a:r>
            <a:r>
              <a:rPr lang="en-US">
                <a:latin typeface="Courier New" pitchFamily="49" charset="0"/>
              </a:rPr>
              <a:t>DECODE</a:t>
            </a:r>
            <a:r>
              <a:rPr lang="en-US"/>
              <a:t> function.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82FD6E0-3772-487D-9969-0622E67807EE}" type="slidenum">
              <a:rPr lang="en-US"/>
              <a:pPr/>
              <a:t>58</a:t>
            </a:fld>
            <a:endParaRPr lang="en-US"/>
          </a:p>
        </p:txBody>
      </p:sp>
      <p:sp>
        <p:nvSpPr>
          <p:cNvPr id="115714"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115715"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115716" name="Rectangle 4"/>
          <p:cNvSpPr>
            <a:spLocks noGrp="1" noChangeArrowheads="1"/>
          </p:cNvSpPr>
          <p:nvPr>
            <p:ph type="body" idx="1"/>
          </p:nvPr>
        </p:nvSpPr>
        <p:spPr>
          <a:xfrm>
            <a:off x="412750" y="4773613"/>
            <a:ext cx="6029325" cy="3754437"/>
          </a:xfrm>
          <a:noFill/>
          <a:ln/>
        </p:spPr>
        <p:txBody>
          <a:bodyPr lIns="89645" tIns="42543" rIns="89645" bIns="42543"/>
          <a:lstStyle/>
          <a:p>
            <a:pPr defTabSz="403225"/>
            <a:r>
              <a:rPr lang="en-US"/>
              <a:t>Single-Row Functions</a:t>
            </a:r>
          </a:p>
          <a:p>
            <a:pPr marL="119063" lvl="1" defTabSz="403225"/>
            <a:r>
              <a:rPr lang="en-US"/>
              <a:t>Single-row functions can be nested to any level. Single-row functions can manipulate the following:</a:t>
            </a:r>
          </a:p>
          <a:p>
            <a:pPr marL="452438" lvl="2" indent="-215900" defTabSz="403225"/>
            <a:r>
              <a:rPr lang="en-US"/>
              <a:t>Character data: </a:t>
            </a:r>
            <a:r>
              <a:rPr lang="en-US">
                <a:latin typeface="Courier New" pitchFamily="49" charset="0"/>
              </a:rPr>
              <a:t>LOWER</a:t>
            </a:r>
            <a:r>
              <a:rPr lang="en-US"/>
              <a:t>, </a:t>
            </a:r>
            <a:r>
              <a:rPr lang="en-US">
                <a:latin typeface="Courier New" pitchFamily="49" charset="0"/>
              </a:rPr>
              <a:t>UPPER</a:t>
            </a:r>
            <a:r>
              <a:rPr lang="en-US"/>
              <a:t>, </a:t>
            </a:r>
            <a:r>
              <a:rPr lang="en-US">
                <a:latin typeface="Courier New" pitchFamily="49" charset="0"/>
              </a:rPr>
              <a:t>INITCAP</a:t>
            </a:r>
            <a:r>
              <a:rPr lang="en-US"/>
              <a:t>, </a:t>
            </a:r>
            <a:r>
              <a:rPr lang="en-US">
                <a:latin typeface="Courier New" pitchFamily="49" charset="0"/>
              </a:rPr>
              <a:t>CONCAT</a:t>
            </a:r>
            <a:r>
              <a:rPr lang="en-US"/>
              <a:t>, </a:t>
            </a:r>
            <a:r>
              <a:rPr lang="en-US">
                <a:latin typeface="Courier New" pitchFamily="49" charset="0"/>
              </a:rPr>
              <a:t>SUBSTR</a:t>
            </a:r>
            <a:r>
              <a:rPr lang="en-US"/>
              <a:t>, </a:t>
            </a:r>
            <a:r>
              <a:rPr lang="en-US">
                <a:latin typeface="Courier New" pitchFamily="49" charset="0"/>
              </a:rPr>
              <a:t>INSTR</a:t>
            </a:r>
            <a:r>
              <a:rPr lang="en-US"/>
              <a:t>, </a:t>
            </a:r>
            <a:r>
              <a:rPr lang="en-US">
                <a:latin typeface="Courier New" pitchFamily="49" charset="0"/>
              </a:rPr>
              <a:t>LENGTH</a:t>
            </a:r>
            <a:endParaRPr lang="en-US"/>
          </a:p>
          <a:p>
            <a:pPr marL="452438" lvl="2" indent="-215900" defTabSz="403225"/>
            <a:r>
              <a:rPr lang="en-US"/>
              <a:t>Number data: </a:t>
            </a:r>
            <a:r>
              <a:rPr lang="en-US">
                <a:latin typeface="Courier New" pitchFamily="49" charset="0"/>
              </a:rPr>
              <a:t>ROUND</a:t>
            </a:r>
            <a:r>
              <a:rPr lang="en-US"/>
              <a:t>, </a:t>
            </a:r>
            <a:r>
              <a:rPr lang="en-US">
                <a:latin typeface="Courier New" pitchFamily="49" charset="0"/>
              </a:rPr>
              <a:t>TRUNC</a:t>
            </a:r>
            <a:r>
              <a:rPr lang="en-US"/>
              <a:t>, </a:t>
            </a:r>
            <a:r>
              <a:rPr lang="en-US">
                <a:latin typeface="Courier New" pitchFamily="49" charset="0"/>
              </a:rPr>
              <a:t>MOD</a:t>
            </a:r>
            <a:endParaRPr lang="en-US"/>
          </a:p>
          <a:p>
            <a:pPr marL="452438" lvl="2" indent="-215900" defTabSz="403225"/>
            <a:r>
              <a:rPr lang="en-US"/>
              <a:t>Date data: </a:t>
            </a:r>
            <a:r>
              <a:rPr lang="en-US">
                <a:latin typeface="Courier New" pitchFamily="49" charset="0"/>
              </a:rPr>
              <a:t>MONTHS_BETWEEN</a:t>
            </a:r>
            <a:r>
              <a:rPr lang="en-US"/>
              <a:t>, </a:t>
            </a:r>
            <a:r>
              <a:rPr lang="en-US">
                <a:latin typeface="Courier New" pitchFamily="49" charset="0"/>
              </a:rPr>
              <a:t>ADD_MONTHS</a:t>
            </a:r>
            <a:r>
              <a:rPr lang="en-US"/>
              <a:t>, </a:t>
            </a:r>
            <a:r>
              <a:rPr lang="en-US">
                <a:latin typeface="Courier New" pitchFamily="49" charset="0"/>
              </a:rPr>
              <a:t>NEXT_DAY</a:t>
            </a:r>
            <a:r>
              <a:rPr lang="en-US"/>
              <a:t>, </a:t>
            </a:r>
            <a:r>
              <a:rPr lang="en-US">
                <a:latin typeface="Courier New" pitchFamily="49" charset="0"/>
              </a:rPr>
              <a:t>LAST_DAY</a:t>
            </a:r>
            <a:r>
              <a:rPr lang="en-US"/>
              <a:t>, </a:t>
            </a:r>
            <a:r>
              <a:rPr lang="en-US">
                <a:latin typeface="Courier New" pitchFamily="49" charset="0"/>
              </a:rPr>
              <a:t>ROUND</a:t>
            </a:r>
            <a:r>
              <a:rPr lang="en-US"/>
              <a:t>, </a:t>
            </a:r>
            <a:r>
              <a:rPr lang="en-US">
                <a:latin typeface="Courier New" pitchFamily="49" charset="0"/>
              </a:rPr>
              <a:t>TRUNC</a:t>
            </a:r>
            <a:endParaRPr lang="en-US"/>
          </a:p>
          <a:p>
            <a:pPr marL="452438" lvl="2" indent="-215900" defTabSz="403225"/>
            <a:r>
              <a:rPr lang="en-US"/>
              <a:t>Date values can also use arithmetic operators.</a:t>
            </a:r>
          </a:p>
          <a:p>
            <a:pPr marL="452438" lvl="2" indent="-215900" defTabSz="403225"/>
            <a:r>
              <a:rPr lang="en-US"/>
              <a:t>Conversion functions can convert character, date, and numeric values: </a:t>
            </a:r>
            <a:r>
              <a:rPr lang="en-US">
                <a:latin typeface="Courier New" pitchFamily="49" charset="0"/>
              </a:rPr>
              <a:t>TO_CHAR</a:t>
            </a:r>
            <a:r>
              <a:rPr lang="en-US"/>
              <a:t>, </a:t>
            </a:r>
            <a:r>
              <a:rPr lang="en-US">
                <a:latin typeface="Courier New" pitchFamily="49" charset="0"/>
              </a:rPr>
              <a:t>TO_DATE</a:t>
            </a:r>
            <a:r>
              <a:rPr lang="en-US"/>
              <a:t>, </a:t>
            </a:r>
            <a:r>
              <a:rPr lang="en-US">
                <a:latin typeface="Courier New" pitchFamily="49" charset="0"/>
              </a:rPr>
              <a:t>TO_NUMBER</a:t>
            </a:r>
            <a:endParaRPr lang="en-US"/>
          </a:p>
          <a:p>
            <a:pPr marL="452438" lvl="2" indent="-215900" defTabSz="403225"/>
            <a:r>
              <a:rPr lang="en-US"/>
              <a:t>There are several functions that pertain to nulls, including </a:t>
            </a:r>
            <a:r>
              <a:rPr lang="en-US">
                <a:latin typeface="Courier New" pitchFamily="49" charset="0"/>
              </a:rPr>
              <a:t>NVL</a:t>
            </a:r>
            <a:r>
              <a:rPr lang="en-US"/>
              <a:t>, </a:t>
            </a:r>
            <a:r>
              <a:rPr lang="en-US">
                <a:latin typeface="Courier New" pitchFamily="49" charset="0"/>
              </a:rPr>
              <a:t>NVL2</a:t>
            </a:r>
            <a:r>
              <a:rPr lang="en-US"/>
              <a:t>, </a:t>
            </a:r>
            <a:r>
              <a:rPr lang="en-US">
                <a:latin typeface="Courier New" pitchFamily="49" charset="0"/>
              </a:rPr>
              <a:t>NULLIF</a:t>
            </a:r>
            <a:r>
              <a:rPr lang="en-US"/>
              <a:t>, and </a:t>
            </a:r>
            <a:r>
              <a:rPr lang="en-US">
                <a:latin typeface="Courier New" pitchFamily="49" charset="0"/>
              </a:rPr>
              <a:t>COALESCE</a:t>
            </a:r>
            <a:r>
              <a:rPr lang="en-US"/>
              <a:t>.</a:t>
            </a:r>
          </a:p>
          <a:p>
            <a:pPr marL="452438" lvl="2" indent="-215900" defTabSz="403225"/>
            <a:r>
              <a:rPr lang="en-US"/>
              <a:t>IF-THEN-ELSE logic can be applied within a SQL statement by using the </a:t>
            </a:r>
            <a:r>
              <a:rPr lang="en-US">
                <a:latin typeface="Courier New" pitchFamily="49" charset="0"/>
              </a:rPr>
              <a:t>CASE</a:t>
            </a:r>
            <a:r>
              <a:rPr lang="en-US"/>
              <a:t> expression or the </a:t>
            </a:r>
            <a:r>
              <a:rPr lang="en-US">
                <a:latin typeface="Courier New" pitchFamily="49" charset="0"/>
              </a:rPr>
              <a:t>DECODE</a:t>
            </a:r>
            <a:r>
              <a:rPr lang="en-US"/>
              <a:t> function.</a:t>
            </a:r>
          </a:p>
          <a:p>
            <a:pPr defTabSz="403225"/>
            <a:r>
              <a:rPr lang="en-US">
                <a:latin typeface="Courier New" pitchFamily="49" charset="0"/>
              </a:rPr>
              <a:t>SYSDATE</a:t>
            </a:r>
            <a:r>
              <a:rPr lang="en-US"/>
              <a:t> and </a:t>
            </a:r>
            <a:r>
              <a:rPr lang="en-US">
                <a:latin typeface="Courier New" pitchFamily="49" charset="0"/>
              </a:rPr>
              <a:t>DUAL</a:t>
            </a:r>
            <a:endParaRPr lang="en-US"/>
          </a:p>
          <a:p>
            <a:pPr marL="119063" lvl="1" defTabSz="403225"/>
            <a:r>
              <a:rPr lang="en-US">
                <a:latin typeface="Courier New" pitchFamily="49" charset="0"/>
              </a:rPr>
              <a:t>SYSDATE</a:t>
            </a:r>
            <a:r>
              <a:rPr lang="en-US"/>
              <a:t> is a date function that returns the current date and time. It is customary to select </a:t>
            </a:r>
            <a:r>
              <a:rPr lang="en-US">
                <a:latin typeface="Courier New" pitchFamily="49" charset="0"/>
              </a:rPr>
              <a:t>SYSDATE</a:t>
            </a:r>
            <a:r>
              <a:rPr lang="en-US"/>
              <a:t> from a dummy table called </a:t>
            </a:r>
            <a:r>
              <a:rPr lang="en-US">
                <a:latin typeface="Courier New" pitchFamily="49" charset="0"/>
              </a:rPr>
              <a:t>DUAL</a:t>
            </a:r>
            <a:r>
              <a:rPr lang="en-US"/>
              <a:t>.</a:t>
            </a:r>
          </a:p>
        </p:txBody>
      </p:sp>
      <p:sp>
        <p:nvSpPr>
          <p:cNvPr id="115717" name="Rectangle 5"/>
          <p:cNvSpPr>
            <a:spLocks noGrp="1" noRot="1" noChangeAspec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71755B4-30F1-4679-B2D2-4C9A02666A63}" type="slidenum">
              <a:rPr lang="en-US"/>
              <a:pPr/>
              <a:t>7</a:t>
            </a:fld>
            <a:endParaRPr lang="en-US"/>
          </a:p>
        </p:txBody>
      </p:sp>
      <p:sp>
        <p:nvSpPr>
          <p:cNvPr id="316418" name="Rectangle 2"/>
          <p:cNvSpPr>
            <a:spLocks noGrp="1" noChangeArrowheads="1"/>
          </p:cNvSpPr>
          <p:nvPr>
            <p:ph type="body" idx="1"/>
          </p:nvPr>
        </p:nvSpPr>
        <p:spPr>
          <a:xfrm>
            <a:off x="412750" y="4773613"/>
            <a:ext cx="6029325" cy="3756025"/>
          </a:xfrm>
          <a:noFill/>
          <a:ln/>
        </p:spPr>
        <p:txBody>
          <a:bodyPr lIns="91164" tIns="45582" rIns="91164" bIns="45582"/>
          <a:lstStyle/>
          <a:p>
            <a:r>
              <a:rPr lang="en-US"/>
              <a:t>Guidelines for Using Group Functions</a:t>
            </a:r>
          </a:p>
          <a:p>
            <a:pPr lvl="2"/>
            <a:r>
              <a:rPr lang="en-US">
                <a:solidFill>
                  <a:srgbClr val="FC0128"/>
                </a:solidFill>
                <a:latin typeface="Courier New" pitchFamily="49" charset="0"/>
              </a:rPr>
              <a:t>DISTINCT</a:t>
            </a:r>
            <a:r>
              <a:rPr lang="en-US"/>
              <a:t> makes the function consider only nonduplicate values; </a:t>
            </a:r>
            <a:r>
              <a:rPr lang="en-US">
                <a:latin typeface="Courier New" pitchFamily="49" charset="0"/>
              </a:rPr>
              <a:t>ALL</a:t>
            </a:r>
            <a:r>
              <a:rPr lang="en-US"/>
              <a:t> makes it consider every value including duplicates. The default is </a:t>
            </a:r>
            <a:r>
              <a:rPr lang="en-US">
                <a:latin typeface="Courier New" pitchFamily="49" charset="0"/>
              </a:rPr>
              <a:t>ALL</a:t>
            </a:r>
            <a:r>
              <a:rPr lang="en-US"/>
              <a:t> and therefore does not need to be specified.</a:t>
            </a:r>
          </a:p>
          <a:p>
            <a:pPr lvl="2"/>
            <a:r>
              <a:rPr lang="en-US"/>
              <a:t>The data types for the functions with an </a:t>
            </a:r>
            <a:r>
              <a:rPr lang="en-US">
                <a:latin typeface="Courier New" pitchFamily="49" charset="0"/>
              </a:rPr>
              <a:t>expr</a:t>
            </a:r>
            <a:r>
              <a:rPr lang="en-US"/>
              <a:t> argument may be </a:t>
            </a:r>
            <a:r>
              <a:rPr lang="en-US">
                <a:latin typeface="Courier New" pitchFamily="49" charset="0"/>
              </a:rPr>
              <a:t>CHAR</a:t>
            </a:r>
            <a:r>
              <a:rPr lang="en-US"/>
              <a:t>, </a:t>
            </a:r>
            <a:r>
              <a:rPr lang="en-US">
                <a:latin typeface="Courier New" pitchFamily="49" charset="0"/>
              </a:rPr>
              <a:t>VARCHAR2</a:t>
            </a:r>
            <a:r>
              <a:rPr lang="en-US"/>
              <a:t>, </a:t>
            </a:r>
            <a:r>
              <a:rPr lang="en-US">
                <a:latin typeface="Courier New" pitchFamily="49" charset="0"/>
              </a:rPr>
              <a:t>NUMBER</a:t>
            </a:r>
            <a:r>
              <a:rPr lang="en-US"/>
              <a:t>, or </a:t>
            </a:r>
            <a:r>
              <a:rPr lang="en-US">
                <a:latin typeface="Courier New" pitchFamily="49" charset="0"/>
              </a:rPr>
              <a:t>DATE</a:t>
            </a:r>
            <a:r>
              <a:rPr lang="en-US"/>
              <a:t>. </a:t>
            </a:r>
          </a:p>
          <a:p>
            <a:pPr lvl="2"/>
            <a:r>
              <a:rPr lang="en-US"/>
              <a:t>All group functions ignore null values. To substitute a value for null values, use the </a:t>
            </a:r>
            <a:r>
              <a:rPr lang="en-US">
                <a:solidFill>
                  <a:srgbClr val="FC0128"/>
                </a:solidFill>
                <a:latin typeface="Courier New" pitchFamily="49" charset="0"/>
              </a:rPr>
              <a:t>NVL</a:t>
            </a:r>
            <a:r>
              <a:rPr lang="en-US"/>
              <a:t>, </a:t>
            </a:r>
            <a:r>
              <a:rPr lang="en-US">
                <a:solidFill>
                  <a:srgbClr val="FC0128"/>
                </a:solidFill>
                <a:latin typeface="Courier New" pitchFamily="49" charset="0"/>
              </a:rPr>
              <a:t>NVL2</a:t>
            </a:r>
            <a:r>
              <a:rPr lang="en-US"/>
              <a:t>, or </a:t>
            </a:r>
            <a:r>
              <a:rPr lang="en-US">
                <a:solidFill>
                  <a:srgbClr val="FC0128"/>
                </a:solidFill>
                <a:latin typeface="Courier New" pitchFamily="49" charset="0"/>
              </a:rPr>
              <a:t>COALESCE</a:t>
            </a:r>
            <a:r>
              <a:rPr lang="en-US">
                <a:solidFill>
                  <a:srgbClr val="FC0128"/>
                </a:solidFill>
              </a:rPr>
              <a:t> </a:t>
            </a:r>
            <a:r>
              <a:rPr lang="en-US"/>
              <a:t>functions.</a:t>
            </a:r>
          </a:p>
          <a:p>
            <a:pPr lvl="2"/>
            <a:r>
              <a:rPr lang="en-US"/>
              <a:t>The Oracle server implicitly sorts the result set in ascending order when using a </a:t>
            </a:r>
            <a:r>
              <a:rPr lang="en-US">
                <a:solidFill>
                  <a:srgbClr val="FC0128"/>
                </a:solidFill>
                <a:latin typeface="Courier New" pitchFamily="49" charset="0"/>
              </a:rPr>
              <a:t>GROUP</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To override this default ordering, </a:t>
            </a:r>
            <a:r>
              <a:rPr lang="en-US">
                <a:latin typeface="Courier New" pitchFamily="49" charset="0"/>
              </a:rPr>
              <a:t>DESC</a:t>
            </a:r>
            <a:r>
              <a:rPr lang="en-US"/>
              <a:t> can be used in an </a:t>
            </a:r>
            <a:r>
              <a:rPr lang="en-US">
                <a:latin typeface="Courier New" pitchFamily="49" charset="0"/>
              </a:rPr>
              <a:t>ORDER BY</a:t>
            </a:r>
            <a:r>
              <a:rPr lang="en-US"/>
              <a:t> clause.</a:t>
            </a:r>
          </a:p>
          <a:p>
            <a:endParaRPr lang="en-US"/>
          </a:p>
          <a:p>
            <a:endParaRPr lang="en-US"/>
          </a:p>
          <a:p>
            <a:endParaRPr lang="en-US"/>
          </a:p>
          <a:p>
            <a:endParaRPr lang="en-US"/>
          </a:p>
          <a:p>
            <a:endParaRPr lang="en-US">
              <a:solidFill>
                <a:schemeClr val="accent2"/>
              </a:solidFill>
            </a:endParaRPr>
          </a:p>
          <a:p>
            <a:r>
              <a:rPr lang="en-US">
                <a:solidFill>
                  <a:srgbClr val="0000FF"/>
                </a:solidFill>
              </a:rPr>
              <a:t>Instructor Note</a:t>
            </a:r>
          </a:p>
          <a:p>
            <a:pPr lvl="1"/>
            <a:r>
              <a:rPr lang="en-US">
                <a:solidFill>
                  <a:srgbClr val="0000FF"/>
                </a:solidFill>
              </a:rPr>
              <a:t>Stress the use of </a:t>
            </a:r>
            <a:r>
              <a:rPr lang="en-US">
                <a:solidFill>
                  <a:srgbClr val="0000FF"/>
                </a:solidFill>
                <a:latin typeface="Courier New" pitchFamily="49" charset="0"/>
              </a:rPr>
              <a:t>DISTINCT</a:t>
            </a:r>
            <a:r>
              <a:rPr lang="en-US">
                <a:solidFill>
                  <a:srgbClr val="0000FF"/>
                </a:solidFill>
              </a:rPr>
              <a:t> and group functions ignoring null values. </a:t>
            </a:r>
            <a:r>
              <a:rPr lang="en-US">
                <a:solidFill>
                  <a:srgbClr val="0000FF"/>
                </a:solidFill>
                <a:latin typeface="Courier New" pitchFamily="49" charset="0"/>
              </a:rPr>
              <a:t>ALL</a:t>
            </a:r>
            <a:r>
              <a:rPr lang="en-US">
                <a:solidFill>
                  <a:srgbClr val="0000FF"/>
                </a:solidFill>
              </a:rPr>
              <a:t> is the default and is very rarely specified.</a:t>
            </a:r>
          </a:p>
        </p:txBody>
      </p:sp>
      <p:sp>
        <p:nvSpPr>
          <p:cNvPr id="316419" name="Rectangle 3"/>
          <p:cNvSpPr>
            <a:spLocks noGrp="1" noRot="1" noChangeAspect="1" noChangeArrowheads="1" noTextEdit="1"/>
          </p:cNvSpPr>
          <p:nvPr>
            <p:ph type="sldImg"/>
          </p:nvPr>
        </p:nvSpPr>
        <p:spPr>
          <a:xfrm>
            <a:off x="488950" y="158750"/>
            <a:ext cx="5875338" cy="4406900"/>
          </a:xfrm>
          <a:ln w="12700" cap="flat">
            <a:solidFill>
              <a:schemeClr val="tx1"/>
            </a:solidFill>
          </a:ln>
        </p:spPr>
      </p:sp>
      <p:sp>
        <p:nvSpPr>
          <p:cNvPr id="316420" name="Rectangle 4"/>
          <p:cNvSpPr>
            <a:spLocks noChangeArrowheads="1"/>
          </p:cNvSpPr>
          <p:nvPr/>
        </p:nvSpPr>
        <p:spPr bwMode="auto">
          <a:xfrm>
            <a:off x="730250" y="8015288"/>
            <a:ext cx="182563" cy="582612"/>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C4E73A9-D715-4FAA-B002-8C277FD3A369}" type="slidenum">
              <a:rPr lang="en-US"/>
              <a:pPr/>
              <a:t>8</a:t>
            </a:fld>
            <a:endParaRPr lang="en-US"/>
          </a:p>
        </p:txBody>
      </p:sp>
      <p:sp>
        <p:nvSpPr>
          <p:cNvPr id="318466" name="Rectangle 2"/>
          <p:cNvSpPr>
            <a:spLocks noChangeArrowheads="1"/>
          </p:cNvSpPr>
          <p:nvPr/>
        </p:nvSpPr>
        <p:spPr bwMode="auto">
          <a:xfrm>
            <a:off x="3881438" y="0"/>
            <a:ext cx="2976562" cy="458788"/>
          </a:xfrm>
          <a:prstGeom prst="rect">
            <a:avLst/>
          </a:prstGeom>
          <a:noFill/>
          <a:ln w="9525">
            <a:noFill/>
            <a:miter lim="800000"/>
            <a:headEnd/>
            <a:tailEnd/>
          </a:ln>
          <a:effectLst/>
        </p:spPr>
        <p:txBody>
          <a:bodyPr wrap="none" anchor="ctr"/>
          <a:lstStyle/>
          <a:p>
            <a:endParaRPr lang="en-US"/>
          </a:p>
        </p:txBody>
      </p:sp>
      <p:sp>
        <p:nvSpPr>
          <p:cNvPr id="318467" name="Rectangle 3"/>
          <p:cNvSpPr>
            <a:spLocks noChangeArrowheads="1"/>
          </p:cNvSpPr>
          <p:nvPr/>
        </p:nvSpPr>
        <p:spPr bwMode="auto">
          <a:xfrm>
            <a:off x="-1588" y="0"/>
            <a:ext cx="2973388" cy="458788"/>
          </a:xfrm>
          <a:prstGeom prst="rect">
            <a:avLst/>
          </a:prstGeom>
          <a:noFill/>
          <a:ln w="9525">
            <a:noFill/>
            <a:miter lim="800000"/>
            <a:headEnd/>
            <a:tailEnd/>
          </a:ln>
          <a:effectLst/>
        </p:spPr>
        <p:txBody>
          <a:bodyPr wrap="none" anchor="ctr"/>
          <a:lstStyle/>
          <a:p>
            <a:endParaRPr lang="en-US"/>
          </a:p>
        </p:txBody>
      </p:sp>
      <p:sp>
        <p:nvSpPr>
          <p:cNvPr id="318468" name="Rectangle 4"/>
          <p:cNvSpPr>
            <a:spLocks noGrp="1" noChangeArrowheads="1"/>
          </p:cNvSpPr>
          <p:nvPr>
            <p:ph type="body" idx="1"/>
          </p:nvPr>
        </p:nvSpPr>
        <p:spPr>
          <a:xfrm>
            <a:off x="412750" y="4773613"/>
            <a:ext cx="6029325" cy="3756025"/>
          </a:xfrm>
          <a:noFill/>
          <a:ln/>
        </p:spPr>
        <p:txBody>
          <a:bodyPr lIns="91164" tIns="45582" rIns="91164" bIns="45582"/>
          <a:lstStyle/>
          <a:p>
            <a:r>
              <a:rPr lang="en-US"/>
              <a:t>Group Functions</a:t>
            </a:r>
          </a:p>
          <a:p>
            <a:pPr lvl="1"/>
            <a:r>
              <a:rPr lang="en-US"/>
              <a:t>You can use </a:t>
            </a:r>
            <a:r>
              <a:rPr lang="en-US">
                <a:solidFill>
                  <a:srgbClr val="FC0128"/>
                </a:solidFill>
                <a:latin typeface="Courier New" pitchFamily="49" charset="0"/>
              </a:rPr>
              <a:t>AVG</a:t>
            </a:r>
            <a:r>
              <a:rPr lang="en-US">
                <a:solidFill>
                  <a:srgbClr val="FF5050"/>
                </a:solidFill>
              </a:rPr>
              <a:t>,</a:t>
            </a:r>
            <a:r>
              <a:rPr lang="en-US"/>
              <a:t> </a:t>
            </a:r>
            <a:r>
              <a:rPr lang="en-US">
                <a:solidFill>
                  <a:srgbClr val="FC0128"/>
                </a:solidFill>
                <a:latin typeface="Courier New" pitchFamily="49" charset="0"/>
              </a:rPr>
              <a:t>SUM</a:t>
            </a:r>
            <a:r>
              <a:rPr lang="en-US">
                <a:solidFill>
                  <a:srgbClr val="FF5050"/>
                </a:solidFill>
              </a:rPr>
              <a:t>,</a:t>
            </a:r>
            <a:r>
              <a:rPr lang="en-US"/>
              <a:t> </a:t>
            </a:r>
            <a:r>
              <a:rPr lang="en-US">
                <a:solidFill>
                  <a:srgbClr val="FC0128"/>
                </a:solidFill>
                <a:latin typeface="Courier New" pitchFamily="49" charset="0"/>
              </a:rPr>
              <a:t>MIN</a:t>
            </a:r>
            <a:r>
              <a:rPr lang="en-US">
                <a:solidFill>
                  <a:srgbClr val="FC0128"/>
                </a:solidFill>
              </a:rPr>
              <a:t>,</a:t>
            </a:r>
            <a:r>
              <a:rPr lang="en-US"/>
              <a:t> and </a:t>
            </a:r>
            <a:r>
              <a:rPr lang="en-US">
                <a:solidFill>
                  <a:srgbClr val="FC0128"/>
                </a:solidFill>
                <a:latin typeface="Courier New" pitchFamily="49" charset="0"/>
              </a:rPr>
              <a:t>MAX</a:t>
            </a:r>
            <a:r>
              <a:rPr lang="en-US"/>
              <a:t> functions against columns that can store numeric data. The example on the slide displays the average, highest, lowest, and sum of monthly salaries for all sales representatives.</a:t>
            </a:r>
          </a:p>
          <a:p>
            <a:endParaRPr lang="en-US" b="1">
              <a:latin typeface="Times New Roman" pitchFamily="18" charset="0"/>
            </a:endParaRPr>
          </a:p>
        </p:txBody>
      </p:sp>
      <p:sp>
        <p:nvSpPr>
          <p:cNvPr id="318469" name="Rectangle 5"/>
          <p:cNvSpPr>
            <a:spLocks noGrp="1" noRot="1" noChangeAspec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2695FC-F42E-477F-B56A-0DC08504A663}" type="slidenum">
              <a:rPr lang="en-US"/>
              <a:pPr/>
              <a:t>9</a:t>
            </a:fld>
            <a:endParaRPr lang="en-US"/>
          </a:p>
        </p:txBody>
      </p:sp>
      <p:sp>
        <p:nvSpPr>
          <p:cNvPr id="320514" name="Rectangle 2"/>
          <p:cNvSpPr>
            <a:spLocks noGrp="1" noRot="1" noChangeAspect="1" noChangeArrowheads="1" noTextEdit="1"/>
          </p:cNvSpPr>
          <p:nvPr>
            <p:ph type="sldImg"/>
          </p:nvPr>
        </p:nvSpPr>
        <p:spPr>
          <a:xfrm>
            <a:off x="488950" y="158750"/>
            <a:ext cx="5875338" cy="4406900"/>
          </a:xfrm>
          <a:ln w="12700" cap="flat">
            <a:solidFill>
              <a:schemeClr val="tx1"/>
            </a:solidFill>
          </a:ln>
        </p:spPr>
      </p:sp>
      <p:sp>
        <p:nvSpPr>
          <p:cNvPr id="320515"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Group Functions (continued)</a:t>
            </a:r>
          </a:p>
          <a:p>
            <a:pPr lvl="1"/>
            <a:r>
              <a:rPr lang="en-US"/>
              <a:t>You can use the </a:t>
            </a:r>
            <a:r>
              <a:rPr lang="en-US">
                <a:solidFill>
                  <a:srgbClr val="FC0128"/>
                </a:solidFill>
                <a:latin typeface="Courier New" pitchFamily="49" charset="0"/>
              </a:rPr>
              <a:t>MAX</a:t>
            </a:r>
            <a:r>
              <a:rPr lang="en-US"/>
              <a:t> and </a:t>
            </a:r>
            <a:r>
              <a:rPr lang="en-US">
                <a:solidFill>
                  <a:srgbClr val="FC0128"/>
                </a:solidFill>
                <a:latin typeface="Courier New" pitchFamily="49" charset="0"/>
              </a:rPr>
              <a:t>MIN</a:t>
            </a:r>
            <a:r>
              <a:rPr lang="en-US"/>
              <a:t> functions for any data type. The slide example displays the most junior and most senior employee. </a:t>
            </a:r>
          </a:p>
          <a:p>
            <a:pPr lvl="1"/>
            <a:r>
              <a:rPr lang="en-US"/>
              <a:t>The following example displays the employee last name that is first and the employee last name that is the last in an alphabetized list of all employees.</a:t>
            </a:r>
          </a:p>
          <a:p>
            <a:pPr lvl="1">
              <a:spcBef>
                <a:spcPct val="0"/>
              </a:spcBef>
            </a:pPr>
            <a:endParaRPr lang="en-US" sz="500">
              <a:latin typeface="Courier New" pitchFamily="49" charset="0"/>
            </a:endParaRPr>
          </a:p>
          <a:p>
            <a:pPr lvl="1">
              <a:spcBef>
                <a:spcPct val="0"/>
              </a:spcBef>
            </a:pPr>
            <a:r>
              <a:rPr lang="en-US">
                <a:latin typeface="Courier New" pitchFamily="49" charset="0"/>
              </a:rPr>
              <a:t>   SELECT MIN(last_name), MAX(last_name)</a:t>
            </a:r>
          </a:p>
          <a:p>
            <a:pPr lvl="1">
              <a:spcBef>
                <a:spcPct val="0"/>
              </a:spcBef>
            </a:pPr>
            <a:r>
              <a:rPr lang="en-US">
                <a:latin typeface="Courier New" pitchFamily="49" charset="0"/>
              </a:rPr>
              <a:t>   FROM   employees;</a:t>
            </a:r>
          </a:p>
          <a:p>
            <a:pPr lvl="1">
              <a:spcBef>
                <a:spcPct val="0"/>
              </a:spcBef>
            </a:pPr>
            <a:endParaRPr lang="en-US">
              <a:latin typeface="Courier New" pitchFamily="49" charset="0"/>
            </a:endParaRPr>
          </a:p>
          <a:p>
            <a:pPr lvl="1">
              <a:spcBef>
                <a:spcPct val="0"/>
              </a:spcBef>
            </a:pPr>
            <a:r>
              <a:rPr lang="en-US">
                <a:latin typeface="Courier New" pitchFamily="49" charset="0"/>
              </a:rPr>
              <a:t>   </a:t>
            </a:r>
          </a:p>
          <a:p>
            <a:pPr lvl="1"/>
            <a:endParaRPr lang="en-US" b="1"/>
          </a:p>
          <a:p>
            <a:pPr lvl="1"/>
            <a:r>
              <a:rPr lang="en-US" b="1"/>
              <a:t>Note:</a:t>
            </a:r>
            <a:r>
              <a:rPr lang="en-US"/>
              <a:t> </a:t>
            </a:r>
            <a:r>
              <a:rPr lang="en-US">
                <a:solidFill>
                  <a:srgbClr val="FC0128"/>
                </a:solidFill>
                <a:latin typeface="Courier New" pitchFamily="49" charset="0"/>
              </a:rPr>
              <a:t>AVG</a:t>
            </a:r>
            <a:r>
              <a:rPr lang="en-US">
                <a:solidFill>
                  <a:srgbClr val="FC0128"/>
                </a:solidFill>
              </a:rPr>
              <a:t>,</a:t>
            </a:r>
            <a:r>
              <a:rPr lang="en-US"/>
              <a:t> </a:t>
            </a:r>
            <a:r>
              <a:rPr lang="en-US">
                <a:solidFill>
                  <a:srgbClr val="FC0128"/>
                </a:solidFill>
                <a:latin typeface="Courier New" pitchFamily="49" charset="0"/>
              </a:rPr>
              <a:t>SUM</a:t>
            </a:r>
            <a:r>
              <a:rPr lang="en-US">
                <a:solidFill>
                  <a:srgbClr val="FC0128"/>
                </a:solidFill>
              </a:rPr>
              <a:t>,</a:t>
            </a:r>
            <a:r>
              <a:rPr lang="en-US"/>
              <a:t> </a:t>
            </a:r>
            <a:r>
              <a:rPr lang="en-US">
                <a:solidFill>
                  <a:srgbClr val="FC0128"/>
                </a:solidFill>
                <a:latin typeface="Courier New" pitchFamily="49" charset="0"/>
              </a:rPr>
              <a:t>VARIANCE</a:t>
            </a:r>
            <a:r>
              <a:rPr lang="en-US">
                <a:solidFill>
                  <a:srgbClr val="FC0128"/>
                </a:solidFill>
              </a:rPr>
              <a:t>,</a:t>
            </a:r>
            <a:r>
              <a:rPr lang="en-US"/>
              <a:t> and </a:t>
            </a:r>
            <a:r>
              <a:rPr lang="en-US">
                <a:solidFill>
                  <a:srgbClr val="FC0128"/>
                </a:solidFill>
                <a:latin typeface="Courier New" pitchFamily="49" charset="0"/>
              </a:rPr>
              <a:t>STDDEV</a:t>
            </a:r>
            <a:r>
              <a:rPr lang="en-US"/>
              <a:t> functions can be used only with numeric data types.</a:t>
            </a:r>
          </a:p>
        </p:txBody>
      </p:sp>
      <p:pic>
        <p:nvPicPr>
          <p:cNvPr id="320516" name="Picture 4"/>
          <p:cNvPicPr>
            <a:picLocks noChangeAspect="1" noChangeArrowheads="1"/>
          </p:cNvPicPr>
          <p:nvPr/>
        </p:nvPicPr>
        <p:blipFill>
          <a:blip r:embed="rId3"/>
          <a:srcRect/>
          <a:stretch>
            <a:fillRect/>
          </a:stretch>
        </p:blipFill>
        <p:spPr bwMode="auto">
          <a:xfrm>
            <a:off x="838200" y="6400800"/>
            <a:ext cx="5413375" cy="487363"/>
          </a:xfrm>
          <a:prstGeom prst="rect">
            <a:avLst/>
          </a:prstGeom>
          <a:noFill/>
          <a:ln w="25400">
            <a:noFill/>
            <a:miter lim="800000"/>
            <a:headEnd type="none" w="sm" len="sm"/>
            <a:tailEnd type="none" w="sm" len="sm"/>
          </a:ln>
          <a:effec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95FB6-9DC1-4FB4-8E99-D80DBD750CF9}" type="slidenum">
              <a:rPr lang="en-US"/>
              <a:pPr/>
              <a:t>10</a:t>
            </a:fld>
            <a:endParaRPr lang="en-US"/>
          </a:p>
        </p:txBody>
      </p:sp>
      <p:sp>
        <p:nvSpPr>
          <p:cNvPr id="326658" name="Rectangle 2"/>
          <p:cNvSpPr>
            <a:spLocks noGrp="1" noRot="1" noChangeAspect="1" noChangeArrowheads="1" noTextEdit="1"/>
          </p:cNvSpPr>
          <p:nvPr>
            <p:ph type="sldImg"/>
          </p:nvPr>
        </p:nvSpPr>
        <p:spPr>
          <a:xfrm>
            <a:off x="488950" y="158750"/>
            <a:ext cx="5875338" cy="4406900"/>
          </a:xfrm>
          <a:ln w="12700" cap="flat">
            <a:solidFill>
              <a:schemeClr val="tx1"/>
            </a:solidFill>
          </a:ln>
        </p:spPr>
      </p:sp>
      <p:sp>
        <p:nvSpPr>
          <p:cNvPr id="326659"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DISTINCT</a:t>
            </a:r>
            <a:r>
              <a:rPr lang="en-US"/>
              <a:t> Keyword</a:t>
            </a:r>
          </a:p>
          <a:p>
            <a:pPr lvl="1"/>
            <a:r>
              <a:rPr lang="en-US"/>
              <a:t>Use the </a:t>
            </a:r>
            <a:r>
              <a:rPr lang="en-US">
                <a:solidFill>
                  <a:srgbClr val="FC0128"/>
                </a:solidFill>
                <a:latin typeface="Courier New" pitchFamily="49" charset="0"/>
              </a:rPr>
              <a:t>DISTINCT</a:t>
            </a:r>
            <a:r>
              <a:rPr lang="en-US">
                <a:solidFill>
                  <a:srgbClr val="FC0128"/>
                </a:solidFill>
              </a:rPr>
              <a:t> keyword</a:t>
            </a:r>
            <a:r>
              <a:rPr lang="en-US"/>
              <a:t> to suppress the counting of any duplicate values within a column.</a:t>
            </a:r>
          </a:p>
          <a:p>
            <a:pPr lvl="1"/>
            <a:r>
              <a:rPr lang="en-US"/>
              <a:t>The example on the slide displays the number of distinct department values in the </a:t>
            </a:r>
            <a:r>
              <a:rPr lang="en-US">
                <a:latin typeface="Courier New" pitchFamily="49" charset="0"/>
              </a:rPr>
              <a:t>EMPLOYEES</a:t>
            </a:r>
            <a:r>
              <a:rPr lang="en-US"/>
              <a:t> table.</a:t>
            </a:r>
          </a:p>
          <a:p>
            <a:pPr lvl="1">
              <a:spcBef>
                <a:spcPct val="0"/>
              </a:spcBef>
            </a:pPr>
            <a:endParaRPr lang="en-US" sz="500">
              <a:latin typeface="Courier New" pitchFamily="49" charset="0"/>
            </a:endParaRPr>
          </a:p>
          <a:p>
            <a:pPr lvl="1">
              <a:spcBef>
                <a:spcPct val="0"/>
              </a:spcBef>
            </a:pPr>
            <a:r>
              <a:rPr lang="en-US">
                <a:latin typeface="Courier New" pitchFamily="49"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D5381829-0B74-450A-80D9-908FDA793595}"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1567755E-0A8E-4287-9CF9-8ED68E845153}"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8C534682-AC47-4511-980B-595CB1F83299}" type="slidenum">
              <a:rPr lang="en-US"/>
              <a:pPr/>
              <a:t>1</a:t>
            </a:fld>
            <a:r>
              <a:rPr lang="en-US"/>
              <a:t> of 1</a:t>
            </a:r>
          </a:p>
        </p:txBody>
      </p:sp>
      <p:sp>
        <p:nvSpPr>
          <p:cNvPr id="308226" name="Rectangle 2"/>
          <p:cNvSpPr>
            <a:spLocks noGrp="1" noChangeArrowheads="1"/>
          </p:cNvSpPr>
          <p:nvPr>
            <p:ph type="ctrTitle"/>
          </p:nvPr>
        </p:nvSpPr>
        <p:spPr/>
        <p:txBody>
          <a:bodyPr/>
          <a:lstStyle/>
          <a:p>
            <a:r>
              <a:rPr lang="en-US"/>
              <a:t>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653CB20C-F09B-4A5E-B18C-B1A390B9FA16}" type="slidenum">
              <a:rPr lang="en-US"/>
              <a:pPr/>
              <a:t>10</a:t>
            </a:fld>
            <a:r>
              <a:rPr lang="en-US"/>
              <a:t> of 1</a:t>
            </a:r>
          </a:p>
        </p:txBody>
      </p:sp>
      <p:sp>
        <p:nvSpPr>
          <p:cNvPr id="325634" name="Rectangle 2"/>
          <p:cNvSpPr>
            <a:spLocks noChangeArrowheads="1"/>
          </p:cNvSpPr>
          <p:nvPr/>
        </p:nvSpPr>
        <p:spPr bwMode="blackWhite">
          <a:xfrm>
            <a:off x="990600" y="4343400"/>
            <a:ext cx="7143750" cy="1898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25635" name="Rectangle 3"/>
          <p:cNvSpPr>
            <a:spLocks noChangeArrowheads="1"/>
          </p:cNvSpPr>
          <p:nvPr/>
        </p:nvSpPr>
        <p:spPr bwMode="blackWhite">
          <a:xfrm>
            <a:off x="1143000" y="4648200"/>
            <a:ext cx="7035800" cy="173355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COUNT(DISTINCT DEPTNO)</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p:txBody>
      </p:sp>
      <p:sp>
        <p:nvSpPr>
          <p:cNvPr id="325636"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DISTINCT</a:t>
            </a:r>
            <a:r>
              <a:rPr lang="en-US"/>
              <a:t> Keyword</a:t>
            </a:r>
          </a:p>
        </p:txBody>
      </p:sp>
      <p:sp>
        <p:nvSpPr>
          <p:cNvPr id="325637" name="Rectangle 5"/>
          <p:cNvSpPr>
            <a:spLocks noGrp="1" noChangeArrowheads="1"/>
          </p:cNvSpPr>
          <p:nvPr>
            <p:ph type="body" idx="1"/>
          </p:nvPr>
        </p:nvSpPr>
        <p:spPr>
          <a:xfrm>
            <a:off x="1981200" y="1981200"/>
            <a:ext cx="6400800" cy="2794000"/>
          </a:xfrm>
          <a:noFill/>
          <a:ln/>
        </p:spPr>
        <p:txBody>
          <a:bodyPr lIns="92075" tIns="46038" rIns="92075" bIns="46038">
            <a:spAutoFit/>
          </a:bodyPr>
          <a:lstStyle/>
          <a:p>
            <a:pPr>
              <a:spcBef>
                <a:spcPct val="0"/>
              </a:spcBef>
            </a:pPr>
            <a:r>
              <a:rPr lang="en-US">
                <a:latin typeface="Courier New" pitchFamily="49" charset="0"/>
              </a:rPr>
              <a:t>COUNT(DISTINCT expr)</a:t>
            </a:r>
            <a:r>
              <a:rPr lang="en-US"/>
              <a:t> returns the number of distinct non-null values of the </a:t>
            </a:r>
            <a:r>
              <a:rPr lang="en-US" i="1">
                <a:latin typeface="Courier New" pitchFamily="49" charset="0"/>
              </a:rPr>
              <a:t>expr</a:t>
            </a:r>
            <a:r>
              <a:rPr lang="en-US"/>
              <a:t>.</a:t>
            </a:r>
          </a:p>
          <a:p>
            <a:pPr>
              <a:spcBef>
                <a:spcPct val="0"/>
              </a:spcBef>
            </a:pPr>
            <a:r>
              <a:rPr lang="en-US"/>
              <a:t>Display the number of distinct department values in the </a:t>
            </a:r>
            <a:r>
              <a:rPr lang="en-US">
                <a:latin typeface="Courier New" pitchFamily="49" charset="0"/>
              </a:rPr>
              <a:t>EMPLOYEES</a:t>
            </a:r>
            <a:r>
              <a:rPr lang="en-US"/>
              <a:t> table.</a:t>
            </a:r>
          </a:p>
        </p:txBody>
      </p:sp>
      <p:sp>
        <p:nvSpPr>
          <p:cNvPr id="325638" name="Rectangle 6"/>
          <p:cNvSpPr>
            <a:spLocks noChangeArrowheads="1"/>
          </p:cNvSpPr>
          <p:nvPr/>
        </p:nvSpPr>
        <p:spPr bwMode="ltGray">
          <a:xfrm>
            <a:off x="3886200" y="5715000"/>
            <a:ext cx="4060825" cy="280988"/>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BC334761-F096-4177-8738-FF32D4103740}" type="slidenum">
              <a:rPr lang="en-US"/>
              <a:pPr/>
              <a:t>11</a:t>
            </a:fld>
            <a:r>
              <a:rPr lang="en-US"/>
              <a:t> of 1</a:t>
            </a:r>
          </a:p>
        </p:txBody>
      </p:sp>
      <p:sp>
        <p:nvSpPr>
          <p:cNvPr id="327682" name="Rectangle 2"/>
          <p:cNvSpPr>
            <a:spLocks noChangeArrowheads="1"/>
          </p:cNvSpPr>
          <p:nvPr/>
        </p:nvSpPr>
        <p:spPr bwMode="blackWhite">
          <a:xfrm>
            <a:off x="914400" y="1905000"/>
            <a:ext cx="7353300" cy="1371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27683" name="Rectangle 3"/>
          <p:cNvSpPr>
            <a:spLocks noChangeArrowheads="1"/>
          </p:cNvSpPr>
          <p:nvPr/>
        </p:nvSpPr>
        <p:spPr bwMode="blackWhite">
          <a:xfrm>
            <a:off x="1077913" y="1973263"/>
            <a:ext cx="6180137" cy="585787"/>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SELECT AVG(COMM)</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p:txBody>
      </p:sp>
      <p:sp>
        <p:nvSpPr>
          <p:cNvPr id="327684" name="Rectangle 4"/>
          <p:cNvSpPr>
            <a:spLocks noGrp="1" noChangeArrowheads="1"/>
          </p:cNvSpPr>
          <p:nvPr>
            <p:ph type="title"/>
          </p:nvPr>
        </p:nvSpPr>
        <p:spPr>
          <a:noFill/>
          <a:ln/>
        </p:spPr>
        <p:txBody>
          <a:bodyPr wrap="square" lIns="92075" tIns="46038" rIns="92075" bIns="46038" anchor="t"/>
          <a:lstStyle/>
          <a:p>
            <a:r>
              <a:rPr lang="en-US"/>
              <a:t>Group Functions and Null Values</a:t>
            </a:r>
          </a:p>
        </p:txBody>
      </p:sp>
      <p:sp>
        <p:nvSpPr>
          <p:cNvPr id="327685" name="Rectangle 5"/>
          <p:cNvSpPr>
            <a:spLocks noGrp="1" noChangeArrowheads="1"/>
          </p:cNvSpPr>
          <p:nvPr>
            <p:ph type="body" idx="1"/>
          </p:nvPr>
        </p:nvSpPr>
        <p:spPr>
          <a:xfrm>
            <a:off x="685800" y="1295400"/>
            <a:ext cx="8229600" cy="457200"/>
          </a:xfrm>
          <a:noFill/>
          <a:ln/>
        </p:spPr>
        <p:txBody>
          <a:bodyPr lIns="92075" tIns="46038" rIns="92075" bIns="46038">
            <a:spAutoFit/>
          </a:bodyPr>
          <a:lstStyle/>
          <a:p>
            <a:pPr>
              <a:buFont typeface="Wingdings" pitchFamily="2" charset="2"/>
              <a:buNone/>
            </a:pPr>
            <a:r>
              <a:rPr lang="en-US"/>
              <a:t>Group functions ignore null values in the column.</a:t>
            </a:r>
          </a:p>
        </p:txBody>
      </p:sp>
      <p:sp>
        <p:nvSpPr>
          <p:cNvPr id="327686" name="Rectangle 6"/>
          <p:cNvSpPr>
            <a:spLocks noChangeArrowheads="1"/>
          </p:cNvSpPr>
          <p:nvPr/>
        </p:nvSpPr>
        <p:spPr bwMode="ltGray">
          <a:xfrm>
            <a:off x="2095500" y="2116138"/>
            <a:ext cx="1747838" cy="533400"/>
          </a:xfrm>
          <a:prstGeom prst="rect">
            <a:avLst/>
          </a:prstGeom>
          <a:noFill/>
          <a:ln w="25400">
            <a:solidFill>
              <a:schemeClr val="hlink"/>
            </a:solidFill>
            <a:miter lim="800000"/>
            <a:headEnd/>
            <a:tailEnd/>
          </a:ln>
          <a:effectLst/>
        </p:spPr>
        <p:txBody>
          <a:bodyPr wrap="none" anchor="ctr"/>
          <a:lstStyle/>
          <a:p>
            <a:endParaRPr lang="en-US"/>
          </a:p>
        </p:txBody>
      </p:sp>
      <p:sp>
        <p:nvSpPr>
          <p:cNvPr id="327687" name="Rectangle 7"/>
          <p:cNvSpPr>
            <a:spLocks noChangeArrowheads="1"/>
          </p:cNvSpPr>
          <p:nvPr/>
        </p:nvSpPr>
        <p:spPr bwMode="auto">
          <a:xfrm>
            <a:off x="457200" y="3429000"/>
            <a:ext cx="8153400" cy="822325"/>
          </a:xfrm>
          <a:prstGeom prst="rect">
            <a:avLst/>
          </a:prstGeom>
          <a:noFill/>
          <a:ln w="9525">
            <a:noFill/>
            <a:miter lim="800000"/>
            <a:headEnd/>
            <a:tailEnd/>
          </a:ln>
          <a:effectLst/>
        </p:spPr>
        <p:txBody>
          <a:bodyPr lIns="92075" tIns="46038" rIns="92075" bIns="46038">
            <a:spAutoFit/>
          </a:bodyPr>
          <a:lstStyle/>
          <a:p>
            <a:pPr marL="342900" indent="-342900">
              <a:buFont typeface="Wingdings" pitchFamily="2" charset="2"/>
              <a:buNone/>
            </a:pPr>
            <a:r>
              <a:rPr lang="en-US" sz="2400">
                <a:latin typeface="Verdana" pitchFamily="34" charset="0"/>
              </a:rPr>
              <a:t>The </a:t>
            </a:r>
            <a:r>
              <a:rPr lang="en-US" sz="2400">
                <a:latin typeface="Courier New" pitchFamily="49" charset="0"/>
              </a:rPr>
              <a:t>NVL</a:t>
            </a:r>
            <a:r>
              <a:rPr lang="en-US" sz="2400">
                <a:latin typeface="Verdana" pitchFamily="34" charset="0"/>
              </a:rPr>
              <a:t> function forces group functions to include </a:t>
            </a:r>
          </a:p>
          <a:p>
            <a:pPr marL="342900" indent="-342900">
              <a:buFont typeface="Wingdings" pitchFamily="2" charset="2"/>
              <a:buNone/>
            </a:pPr>
            <a:r>
              <a:rPr lang="en-US" sz="2400">
                <a:latin typeface="Verdana" pitchFamily="34" charset="0"/>
              </a:rPr>
              <a:t>null values.</a:t>
            </a:r>
          </a:p>
        </p:txBody>
      </p:sp>
      <p:sp>
        <p:nvSpPr>
          <p:cNvPr id="327688" name="Rectangle 8"/>
          <p:cNvSpPr>
            <a:spLocks noChangeArrowheads="1"/>
          </p:cNvSpPr>
          <p:nvPr/>
        </p:nvSpPr>
        <p:spPr bwMode="blackWhite">
          <a:xfrm>
            <a:off x="533400" y="4343400"/>
            <a:ext cx="7135813" cy="16589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27689" name="Rectangle 9"/>
          <p:cNvSpPr>
            <a:spLocks noChangeArrowheads="1"/>
          </p:cNvSpPr>
          <p:nvPr/>
        </p:nvSpPr>
        <p:spPr bwMode="blackWhite">
          <a:xfrm>
            <a:off x="531813" y="4333875"/>
            <a:ext cx="5354637" cy="66675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SELECT AVG(NVL(COMM, 0))</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p:txBody>
      </p:sp>
      <p:sp>
        <p:nvSpPr>
          <p:cNvPr id="327690" name="Rectangle 10"/>
          <p:cNvSpPr>
            <a:spLocks noChangeArrowheads="1"/>
          </p:cNvSpPr>
          <p:nvPr/>
        </p:nvSpPr>
        <p:spPr bwMode="ltGray">
          <a:xfrm>
            <a:off x="1552575" y="4630738"/>
            <a:ext cx="2581275" cy="5334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4DA89793-188C-4D48-820D-1E9206A1056A}" type="slidenum">
              <a:rPr lang="en-US"/>
              <a:pPr/>
              <a:t>12</a:t>
            </a:fld>
            <a:r>
              <a:rPr lang="en-US"/>
              <a:t> of 1</a:t>
            </a:r>
          </a:p>
        </p:txBody>
      </p:sp>
      <p:sp>
        <p:nvSpPr>
          <p:cNvPr id="24578" name="Rectangle 2"/>
          <p:cNvSpPr>
            <a:spLocks noGrp="1" noChangeArrowheads="1"/>
          </p:cNvSpPr>
          <p:nvPr>
            <p:ph type="title"/>
          </p:nvPr>
        </p:nvSpPr>
        <p:spPr>
          <a:xfrm>
            <a:off x="2362200" y="228600"/>
            <a:ext cx="6324600" cy="384175"/>
          </a:xfrm>
          <a:noFill/>
          <a:ln/>
        </p:spPr>
        <p:txBody>
          <a:bodyPr wrap="square" lIns="92075" tIns="46038" rIns="92075" bIns="46038" anchor="t"/>
          <a:lstStyle/>
          <a:p>
            <a:r>
              <a:rPr lang="en-US" sz="2100"/>
              <a:t>Single-Row Functions</a:t>
            </a:r>
          </a:p>
        </p:txBody>
      </p:sp>
      <p:sp>
        <p:nvSpPr>
          <p:cNvPr id="24579" name="Rectangle 3"/>
          <p:cNvSpPr>
            <a:spLocks noGrp="1" noChangeArrowheads="1"/>
          </p:cNvSpPr>
          <p:nvPr>
            <p:ph type="body" idx="1"/>
          </p:nvPr>
        </p:nvSpPr>
        <p:spPr>
          <a:xfrm>
            <a:off x="609600" y="1314450"/>
            <a:ext cx="8001000" cy="3257550"/>
          </a:xfrm>
          <a:noFill/>
          <a:ln/>
        </p:spPr>
        <p:txBody>
          <a:bodyPr lIns="92075" tIns="46038" rIns="92075" bIns="46038">
            <a:spAutoFit/>
          </a:bodyPr>
          <a:lstStyle/>
          <a:p>
            <a:pPr>
              <a:buFont typeface="Wingdings" pitchFamily="2" charset="2"/>
              <a:buNone/>
            </a:pPr>
            <a:r>
              <a:rPr lang="en-US" sz="2000"/>
              <a:t>Single row functions:</a:t>
            </a:r>
          </a:p>
          <a:p>
            <a:r>
              <a:rPr lang="en-US" sz="2000"/>
              <a:t>Manipulate data items</a:t>
            </a:r>
          </a:p>
          <a:p>
            <a:r>
              <a:rPr lang="en-US" sz="2000"/>
              <a:t>Accept arguments and return one value</a:t>
            </a:r>
          </a:p>
          <a:p>
            <a:r>
              <a:rPr lang="en-US" sz="2000"/>
              <a:t>Act on each row returned</a:t>
            </a:r>
          </a:p>
          <a:p>
            <a:r>
              <a:rPr lang="en-US" sz="2000"/>
              <a:t>Return one result per row</a:t>
            </a:r>
          </a:p>
          <a:p>
            <a:r>
              <a:rPr lang="en-US" sz="2000"/>
              <a:t>May modify the data type</a:t>
            </a:r>
          </a:p>
          <a:p>
            <a:r>
              <a:rPr lang="en-US" sz="2000"/>
              <a:t>Can be nested</a:t>
            </a:r>
          </a:p>
          <a:p>
            <a:r>
              <a:rPr lang="en-US" sz="2000"/>
              <a:t>Accept arguments which can be a column or an expression</a:t>
            </a:r>
          </a:p>
        </p:txBody>
      </p:sp>
      <p:sp>
        <p:nvSpPr>
          <p:cNvPr id="24580" name="Rectangle 4"/>
          <p:cNvSpPr>
            <a:spLocks noChangeArrowheads="1"/>
          </p:cNvSpPr>
          <p:nvPr/>
        </p:nvSpPr>
        <p:spPr bwMode="blackWhite">
          <a:xfrm>
            <a:off x="882650" y="5105400"/>
            <a:ext cx="7367588" cy="366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i="1">
                <a:solidFill>
                  <a:srgbClr val="000000"/>
                </a:solidFill>
                <a:latin typeface="Courier New" pitchFamily="49" charset="0"/>
              </a:rPr>
              <a:t>function_name</a:t>
            </a:r>
            <a:r>
              <a:rPr lang="en-US" b="1">
                <a:solidFill>
                  <a:srgbClr val="000000"/>
                </a:solidFill>
                <a:latin typeface="Courier New" pitchFamily="49" charset="0"/>
              </a:rPr>
              <a:t> [(</a:t>
            </a:r>
            <a:r>
              <a:rPr lang="en-US" b="1" i="1">
                <a:solidFill>
                  <a:srgbClr val="000000"/>
                </a:solidFill>
                <a:latin typeface="Courier New" pitchFamily="49" charset="0"/>
              </a:rPr>
              <a:t>arg1, arg2,...</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ORACLE</a:t>
            </a:r>
          </a:p>
        </p:txBody>
      </p:sp>
      <p:sp>
        <p:nvSpPr>
          <p:cNvPr id="15" name="Slide Number Placeholder 4"/>
          <p:cNvSpPr>
            <a:spLocks noGrp="1"/>
          </p:cNvSpPr>
          <p:nvPr>
            <p:ph type="sldNum" sz="quarter" idx="11"/>
          </p:nvPr>
        </p:nvSpPr>
        <p:spPr/>
        <p:txBody>
          <a:bodyPr/>
          <a:lstStyle/>
          <a:p>
            <a:fld id="{0BD568D6-CE26-4398-A08C-BDFCBEA36E36}" type="slidenum">
              <a:rPr lang="en-US"/>
              <a:pPr/>
              <a:t>13</a:t>
            </a:fld>
            <a:r>
              <a:rPr lang="en-US"/>
              <a:t> of 1</a:t>
            </a:r>
          </a:p>
        </p:txBody>
      </p:sp>
      <p:sp>
        <p:nvSpPr>
          <p:cNvPr id="26626" name="Line 2"/>
          <p:cNvSpPr>
            <a:spLocks noChangeShapeType="1"/>
          </p:cNvSpPr>
          <p:nvPr/>
        </p:nvSpPr>
        <p:spPr bwMode="auto">
          <a:xfrm flipV="1">
            <a:off x="4589463" y="2171700"/>
            <a:ext cx="0" cy="1419225"/>
          </a:xfrm>
          <a:prstGeom prst="line">
            <a:avLst/>
          </a:prstGeom>
          <a:noFill/>
          <a:ln w="50800">
            <a:solidFill>
              <a:srgbClr val="FFCC00"/>
            </a:solidFill>
            <a:round/>
            <a:headEnd type="none" w="sm" len="sm"/>
            <a:tailEnd type="none" w="sm" len="sm"/>
          </a:ln>
          <a:effectLst/>
        </p:spPr>
        <p:txBody>
          <a:bodyPr/>
          <a:lstStyle/>
          <a:p>
            <a:endParaRPr lang="en-US"/>
          </a:p>
        </p:txBody>
      </p:sp>
      <p:sp>
        <p:nvSpPr>
          <p:cNvPr id="26627" name="Line 3"/>
          <p:cNvSpPr>
            <a:spLocks noChangeShapeType="1"/>
          </p:cNvSpPr>
          <p:nvPr/>
        </p:nvSpPr>
        <p:spPr bwMode="auto">
          <a:xfrm flipH="1" flipV="1">
            <a:off x="2636838" y="3076575"/>
            <a:ext cx="1960562" cy="503238"/>
          </a:xfrm>
          <a:prstGeom prst="line">
            <a:avLst/>
          </a:prstGeom>
          <a:noFill/>
          <a:ln w="50800">
            <a:solidFill>
              <a:srgbClr val="FFCC00"/>
            </a:solidFill>
            <a:round/>
            <a:headEnd type="none" w="sm" len="sm"/>
            <a:tailEnd type="none" w="sm" len="sm"/>
          </a:ln>
          <a:effectLst/>
        </p:spPr>
        <p:txBody>
          <a:bodyPr/>
          <a:lstStyle/>
          <a:p>
            <a:endParaRPr lang="en-US"/>
          </a:p>
        </p:txBody>
      </p:sp>
      <p:sp>
        <p:nvSpPr>
          <p:cNvPr id="26628" name="Line 4"/>
          <p:cNvSpPr>
            <a:spLocks noChangeShapeType="1"/>
          </p:cNvSpPr>
          <p:nvPr/>
        </p:nvSpPr>
        <p:spPr bwMode="auto">
          <a:xfrm flipV="1">
            <a:off x="4608513" y="3070225"/>
            <a:ext cx="2012950" cy="520700"/>
          </a:xfrm>
          <a:prstGeom prst="line">
            <a:avLst/>
          </a:prstGeom>
          <a:noFill/>
          <a:ln w="50800">
            <a:solidFill>
              <a:srgbClr val="FFCC00"/>
            </a:solidFill>
            <a:round/>
            <a:headEnd type="none" w="sm" len="sm"/>
            <a:tailEnd type="none" w="sm" len="sm"/>
          </a:ln>
          <a:effectLst/>
        </p:spPr>
        <p:txBody>
          <a:bodyPr/>
          <a:lstStyle/>
          <a:p>
            <a:endParaRPr lang="en-US"/>
          </a:p>
        </p:txBody>
      </p:sp>
      <p:sp>
        <p:nvSpPr>
          <p:cNvPr id="26629" name="Line 5"/>
          <p:cNvSpPr>
            <a:spLocks noChangeShapeType="1"/>
          </p:cNvSpPr>
          <p:nvPr/>
        </p:nvSpPr>
        <p:spPr bwMode="auto">
          <a:xfrm flipH="1">
            <a:off x="2863850" y="3590925"/>
            <a:ext cx="1744663" cy="1598613"/>
          </a:xfrm>
          <a:prstGeom prst="line">
            <a:avLst/>
          </a:prstGeom>
          <a:noFill/>
          <a:ln w="50800">
            <a:solidFill>
              <a:srgbClr val="FFCC00"/>
            </a:solidFill>
            <a:round/>
            <a:headEnd type="none" w="sm" len="sm"/>
            <a:tailEnd type="none" w="sm" len="sm"/>
          </a:ln>
          <a:effectLst/>
        </p:spPr>
        <p:txBody>
          <a:bodyPr/>
          <a:lstStyle/>
          <a:p>
            <a:endParaRPr lang="en-US"/>
          </a:p>
        </p:txBody>
      </p:sp>
      <p:sp>
        <p:nvSpPr>
          <p:cNvPr id="26630" name="Line 6"/>
          <p:cNvSpPr>
            <a:spLocks noChangeShapeType="1"/>
          </p:cNvSpPr>
          <p:nvPr/>
        </p:nvSpPr>
        <p:spPr bwMode="auto">
          <a:xfrm>
            <a:off x="4608513" y="3590925"/>
            <a:ext cx="1671637" cy="1652588"/>
          </a:xfrm>
          <a:prstGeom prst="line">
            <a:avLst/>
          </a:prstGeom>
          <a:noFill/>
          <a:ln w="50800">
            <a:solidFill>
              <a:srgbClr val="FFCC00"/>
            </a:solidFill>
            <a:round/>
            <a:headEnd type="none" w="sm" len="sm"/>
            <a:tailEnd type="none" w="sm" len="sm"/>
          </a:ln>
          <a:effectLst/>
        </p:spPr>
        <p:txBody>
          <a:bodyPr/>
          <a:lstStyle/>
          <a:p>
            <a:endParaRPr lang="en-US"/>
          </a:p>
        </p:txBody>
      </p:sp>
      <p:sp>
        <p:nvSpPr>
          <p:cNvPr id="26631" name="Rectangle 7"/>
          <p:cNvSpPr>
            <a:spLocks noGrp="1" noChangeArrowheads="1"/>
          </p:cNvSpPr>
          <p:nvPr>
            <p:ph type="title"/>
          </p:nvPr>
        </p:nvSpPr>
        <p:spPr>
          <a:noFill/>
          <a:ln/>
        </p:spPr>
        <p:txBody>
          <a:bodyPr wrap="square" lIns="92075" tIns="46038" rIns="92075" bIns="46038" anchor="t"/>
          <a:lstStyle/>
          <a:p>
            <a:r>
              <a:rPr lang="en-US"/>
              <a:t>Single-Row Functions</a:t>
            </a:r>
          </a:p>
        </p:txBody>
      </p:sp>
      <p:sp>
        <p:nvSpPr>
          <p:cNvPr id="26632" name="Rectangle 8"/>
          <p:cNvSpPr>
            <a:spLocks noChangeArrowheads="1"/>
          </p:cNvSpPr>
          <p:nvPr/>
        </p:nvSpPr>
        <p:spPr bwMode="blackWhite">
          <a:xfrm>
            <a:off x="2012950" y="47498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Conversion</a:t>
            </a:r>
          </a:p>
        </p:txBody>
      </p:sp>
      <p:sp>
        <p:nvSpPr>
          <p:cNvPr id="26633" name="Rectangle 9"/>
          <p:cNvSpPr>
            <a:spLocks noChangeArrowheads="1"/>
          </p:cNvSpPr>
          <p:nvPr/>
        </p:nvSpPr>
        <p:spPr bwMode="blackWhite">
          <a:xfrm>
            <a:off x="3740150" y="14684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Character</a:t>
            </a:r>
          </a:p>
        </p:txBody>
      </p:sp>
      <p:sp>
        <p:nvSpPr>
          <p:cNvPr id="26634" name="Rectangle 10"/>
          <p:cNvSpPr>
            <a:spLocks noChangeArrowheads="1"/>
          </p:cNvSpPr>
          <p:nvPr/>
        </p:nvSpPr>
        <p:spPr bwMode="blackWhite">
          <a:xfrm>
            <a:off x="6216650" y="26558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hangingPunct="0"/>
            <a:r>
              <a:rPr lang="en-US" sz="2200" b="1">
                <a:solidFill>
                  <a:srgbClr val="FFFFCC"/>
                </a:solidFill>
                <a:effectLst>
                  <a:outerShdw blurRad="38100" dist="38100" dir="2700000" algn="tl">
                    <a:srgbClr val="000000"/>
                  </a:outerShdw>
                </a:effectLst>
                <a:latin typeface="Verdana" pitchFamily="34" charset="0"/>
              </a:rPr>
              <a:t>Number</a:t>
            </a:r>
          </a:p>
        </p:txBody>
      </p:sp>
      <p:sp>
        <p:nvSpPr>
          <p:cNvPr id="26635" name="Rectangle 11"/>
          <p:cNvSpPr>
            <a:spLocks noChangeArrowheads="1"/>
          </p:cNvSpPr>
          <p:nvPr/>
        </p:nvSpPr>
        <p:spPr bwMode="blackWhite">
          <a:xfrm>
            <a:off x="5360988" y="47704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Date</a:t>
            </a:r>
          </a:p>
        </p:txBody>
      </p:sp>
      <p:sp>
        <p:nvSpPr>
          <p:cNvPr id="26636" name="Rectangle 12"/>
          <p:cNvSpPr>
            <a:spLocks noChangeArrowheads="1"/>
          </p:cNvSpPr>
          <p:nvPr/>
        </p:nvSpPr>
        <p:spPr bwMode="blackWhite">
          <a:xfrm>
            <a:off x="1227138" y="26558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General</a:t>
            </a:r>
          </a:p>
        </p:txBody>
      </p:sp>
      <p:sp>
        <p:nvSpPr>
          <p:cNvPr id="26637" name="Rectangle 13"/>
          <p:cNvSpPr>
            <a:spLocks noChangeArrowheads="1"/>
          </p:cNvSpPr>
          <p:nvPr/>
        </p:nvSpPr>
        <p:spPr bwMode="blackWhite">
          <a:xfrm>
            <a:off x="3533775" y="31083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Single-row </a:t>
            </a:r>
          </a:p>
          <a:p>
            <a:pPr algn="ctr" eaLnBrk="0" hangingPunct="0"/>
            <a:r>
              <a:rPr lang="en-US" sz="2200" b="1">
                <a:solidFill>
                  <a:srgbClr val="FFFFCC"/>
                </a:solidFill>
                <a:effectLst>
                  <a:outerShdw blurRad="38100" dist="38100" dir="2700000" algn="tl">
                    <a:srgbClr val="000000"/>
                  </a:outerShdw>
                </a:effectLst>
                <a:latin typeface="Verdana" pitchFamily="34" charset="0"/>
              </a:rPr>
              <a:t>functions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CD64C5EF-D321-409B-AF6A-5B3E35256E2B}" type="slidenum">
              <a:rPr lang="en-US"/>
              <a:pPr/>
              <a:t>14</a:t>
            </a:fld>
            <a:r>
              <a:rPr lang="en-US"/>
              <a:t> of 1</a:t>
            </a:r>
          </a:p>
        </p:txBody>
      </p:sp>
      <p:sp>
        <p:nvSpPr>
          <p:cNvPr id="28674" name="Rectangle 2"/>
          <p:cNvSpPr>
            <a:spLocks noGrp="1" noChangeArrowheads="1"/>
          </p:cNvSpPr>
          <p:nvPr>
            <p:ph type="title"/>
          </p:nvPr>
        </p:nvSpPr>
        <p:spPr>
          <a:noFill/>
          <a:ln/>
        </p:spPr>
        <p:txBody>
          <a:bodyPr wrap="square" lIns="92075" tIns="46038" rIns="92075" bIns="46038" anchor="t"/>
          <a:lstStyle/>
          <a:p>
            <a:r>
              <a:rPr lang="en-US"/>
              <a:t>Character Functions</a:t>
            </a:r>
          </a:p>
        </p:txBody>
      </p:sp>
      <p:sp>
        <p:nvSpPr>
          <p:cNvPr id="28675" name="Rectangle 3"/>
          <p:cNvSpPr>
            <a:spLocks noChangeArrowheads="1"/>
          </p:cNvSpPr>
          <p:nvPr/>
        </p:nvSpPr>
        <p:spPr bwMode="blackWhite">
          <a:xfrm>
            <a:off x="3416300" y="12906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Character</a:t>
            </a:r>
          </a:p>
          <a:p>
            <a:pPr algn="ctr" eaLnBrk="0" hangingPunct="0"/>
            <a:r>
              <a:rPr lang="en-US" sz="2200" b="1">
                <a:solidFill>
                  <a:srgbClr val="FFFFCC"/>
                </a:solidFill>
                <a:effectLst>
                  <a:outerShdw blurRad="38100" dist="38100" dir="2700000" algn="tl">
                    <a:srgbClr val="000000"/>
                  </a:outerShdw>
                </a:effectLst>
                <a:latin typeface="Verdana" pitchFamily="34" charset="0"/>
              </a:rPr>
              <a:t>functions</a:t>
            </a:r>
          </a:p>
        </p:txBody>
      </p:sp>
      <p:sp>
        <p:nvSpPr>
          <p:cNvPr id="28676" name="Rectangle 4"/>
          <p:cNvSpPr>
            <a:spLocks noChangeArrowheads="1"/>
          </p:cNvSpPr>
          <p:nvPr/>
        </p:nvSpPr>
        <p:spPr bwMode="auto">
          <a:xfrm>
            <a:off x="2047875" y="3827463"/>
            <a:ext cx="1295400" cy="946150"/>
          </a:xfrm>
          <a:prstGeom prst="rect">
            <a:avLst/>
          </a:prstGeom>
          <a:noFill/>
          <a:ln w="9525">
            <a:noFill/>
            <a:miter lim="800000"/>
            <a:headEnd/>
            <a:tailEnd/>
          </a:ln>
          <a:effectLst/>
        </p:spPr>
        <p:txBody>
          <a:bodyPr wrap="none" lIns="92075" tIns="46038" rIns="92075" bIns="46038">
            <a:spAutoFit/>
          </a:bodyPr>
          <a:lstStyle/>
          <a:p>
            <a:pPr defTabSz="822325" eaLnBrk="0" hangingPunct="0">
              <a:lnSpc>
                <a:spcPct val="90000"/>
              </a:lnSpc>
              <a:spcBef>
                <a:spcPct val="20000"/>
              </a:spcBef>
            </a:pPr>
            <a:r>
              <a:rPr lang="en-US" b="1">
                <a:latin typeface="Verdana" pitchFamily="34" charset="0"/>
              </a:rPr>
              <a:t>LOWER</a:t>
            </a:r>
          </a:p>
          <a:p>
            <a:pPr defTabSz="822325" eaLnBrk="0" hangingPunct="0">
              <a:lnSpc>
                <a:spcPct val="90000"/>
              </a:lnSpc>
              <a:spcBef>
                <a:spcPct val="20000"/>
              </a:spcBef>
            </a:pPr>
            <a:r>
              <a:rPr lang="en-US" b="1">
                <a:latin typeface="Verdana" pitchFamily="34" charset="0"/>
              </a:rPr>
              <a:t>UPPER</a:t>
            </a:r>
          </a:p>
          <a:p>
            <a:pPr defTabSz="822325" eaLnBrk="0" hangingPunct="0">
              <a:lnSpc>
                <a:spcPct val="90000"/>
              </a:lnSpc>
              <a:spcBef>
                <a:spcPct val="20000"/>
              </a:spcBef>
            </a:pPr>
            <a:r>
              <a:rPr lang="en-US" b="1">
                <a:latin typeface="Verdana" pitchFamily="34" charset="0"/>
              </a:rPr>
              <a:t>INITCAP</a:t>
            </a:r>
          </a:p>
        </p:txBody>
      </p:sp>
      <p:sp>
        <p:nvSpPr>
          <p:cNvPr id="28677" name="Rectangle 5"/>
          <p:cNvSpPr>
            <a:spLocks noChangeArrowheads="1"/>
          </p:cNvSpPr>
          <p:nvPr/>
        </p:nvSpPr>
        <p:spPr bwMode="auto">
          <a:xfrm>
            <a:off x="5710238" y="3827463"/>
            <a:ext cx="2290762" cy="2159000"/>
          </a:xfrm>
          <a:prstGeom prst="rect">
            <a:avLst/>
          </a:prstGeom>
          <a:noFill/>
          <a:ln w="9525">
            <a:noFill/>
            <a:miter lim="800000"/>
            <a:headEnd/>
            <a:tailEnd/>
          </a:ln>
          <a:effectLst/>
        </p:spPr>
        <p:txBody>
          <a:bodyPr lIns="92075" tIns="46038" rIns="92075" bIns="46038">
            <a:spAutoFit/>
          </a:bodyPr>
          <a:lstStyle/>
          <a:p>
            <a:pPr defTabSz="822325" eaLnBrk="0" hangingPunct="0">
              <a:lnSpc>
                <a:spcPct val="90000"/>
              </a:lnSpc>
              <a:spcBef>
                <a:spcPct val="20000"/>
              </a:spcBef>
            </a:pPr>
            <a:r>
              <a:rPr lang="en-US" b="1">
                <a:latin typeface="Verdana" pitchFamily="34" charset="0"/>
              </a:rPr>
              <a:t>CONCAT</a:t>
            </a:r>
          </a:p>
          <a:p>
            <a:pPr defTabSz="822325" eaLnBrk="0" hangingPunct="0">
              <a:lnSpc>
                <a:spcPct val="90000"/>
              </a:lnSpc>
              <a:spcBef>
                <a:spcPct val="20000"/>
              </a:spcBef>
            </a:pPr>
            <a:r>
              <a:rPr lang="en-US" b="1">
                <a:latin typeface="Verdana" pitchFamily="34" charset="0"/>
              </a:rPr>
              <a:t>SUBSTR</a:t>
            </a:r>
          </a:p>
          <a:p>
            <a:pPr defTabSz="822325" eaLnBrk="0" hangingPunct="0">
              <a:lnSpc>
                <a:spcPct val="90000"/>
              </a:lnSpc>
              <a:spcBef>
                <a:spcPct val="20000"/>
              </a:spcBef>
            </a:pPr>
            <a:r>
              <a:rPr lang="en-US" b="1">
                <a:latin typeface="Verdana" pitchFamily="34" charset="0"/>
              </a:rPr>
              <a:t>LENGTH</a:t>
            </a:r>
          </a:p>
          <a:p>
            <a:pPr defTabSz="822325" eaLnBrk="0" hangingPunct="0">
              <a:lnSpc>
                <a:spcPct val="90000"/>
              </a:lnSpc>
              <a:spcBef>
                <a:spcPct val="20000"/>
              </a:spcBef>
            </a:pPr>
            <a:r>
              <a:rPr lang="en-US" b="1">
                <a:latin typeface="Verdana" pitchFamily="34" charset="0"/>
              </a:rPr>
              <a:t>INSTR</a:t>
            </a:r>
          </a:p>
          <a:p>
            <a:pPr defTabSz="822325" eaLnBrk="0" hangingPunct="0">
              <a:lnSpc>
                <a:spcPct val="90000"/>
              </a:lnSpc>
              <a:spcBef>
                <a:spcPct val="20000"/>
              </a:spcBef>
            </a:pPr>
            <a:r>
              <a:rPr lang="en-US" b="1">
                <a:latin typeface="Verdana" pitchFamily="34" charset="0"/>
              </a:rPr>
              <a:t>LPAD | RPAD</a:t>
            </a:r>
          </a:p>
          <a:p>
            <a:pPr defTabSz="822325" eaLnBrk="0" hangingPunct="0">
              <a:lnSpc>
                <a:spcPct val="90000"/>
              </a:lnSpc>
              <a:spcBef>
                <a:spcPct val="20000"/>
              </a:spcBef>
            </a:pPr>
            <a:r>
              <a:rPr lang="en-US" b="1">
                <a:latin typeface="Verdana" pitchFamily="34" charset="0"/>
              </a:rPr>
              <a:t>TRIM</a:t>
            </a:r>
          </a:p>
          <a:p>
            <a:pPr defTabSz="822325" eaLnBrk="0" hangingPunct="0">
              <a:lnSpc>
                <a:spcPct val="90000"/>
              </a:lnSpc>
              <a:spcBef>
                <a:spcPct val="20000"/>
              </a:spcBef>
            </a:pPr>
            <a:r>
              <a:rPr lang="en-US" b="1">
                <a:latin typeface="Verdana" pitchFamily="34" charset="0"/>
              </a:rPr>
              <a:t>REPLACE</a:t>
            </a:r>
          </a:p>
        </p:txBody>
      </p:sp>
      <p:sp>
        <p:nvSpPr>
          <p:cNvPr id="28678" name="Line 6"/>
          <p:cNvSpPr>
            <a:spLocks noChangeShapeType="1"/>
          </p:cNvSpPr>
          <p:nvPr/>
        </p:nvSpPr>
        <p:spPr bwMode="auto">
          <a:xfrm flipV="1">
            <a:off x="4572000" y="2233613"/>
            <a:ext cx="0" cy="320675"/>
          </a:xfrm>
          <a:prstGeom prst="line">
            <a:avLst/>
          </a:prstGeom>
          <a:noFill/>
          <a:ln w="50800">
            <a:solidFill>
              <a:srgbClr val="FFCC00"/>
            </a:solidFill>
            <a:round/>
            <a:headEnd type="none" w="sm" len="sm"/>
            <a:tailEnd type="none" w="sm" len="sm"/>
          </a:ln>
          <a:effectLst/>
        </p:spPr>
        <p:txBody>
          <a:bodyPr/>
          <a:lstStyle/>
          <a:p>
            <a:endParaRPr lang="en-US"/>
          </a:p>
        </p:txBody>
      </p:sp>
      <p:sp>
        <p:nvSpPr>
          <p:cNvPr id="28679" name="Freeform 7"/>
          <p:cNvSpPr>
            <a:spLocks/>
          </p:cNvSpPr>
          <p:nvPr/>
        </p:nvSpPr>
        <p:spPr bwMode="auto">
          <a:xfrm>
            <a:off x="2613025" y="2573338"/>
            <a:ext cx="3848100" cy="53498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p:spPr>
        <p:txBody>
          <a:bodyPr/>
          <a:lstStyle/>
          <a:p>
            <a:endParaRPr lang="en-US"/>
          </a:p>
        </p:txBody>
      </p:sp>
      <p:sp>
        <p:nvSpPr>
          <p:cNvPr id="28680" name="Rectangle 8"/>
          <p:cNvSpPr>
            <a:spLocks noChangeArrowheads="1"/>
          </p:cNvSpPr>
          <p:nvPr/>
        </p:nvSpPr>
        <p:spPr bwMode="blackWhite">
          <a:xfrm>
            <a:off x="704850" y="285432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Case-manipulation </a:t>
            </a:r>
          </a:p>
          <a:p>
            <a:pPr algn="ctr" eaLnBrk="0" hangingPunct="0"/>
            <a:r>
              <a:rPr lang="en-US" sz="2200" b="1">
                <a:solidFill>
                  <a:srgbClr val="FFFFCC"/>
                </a:solidFill>
                <a:effectLst>
                  <a:outerShdw blurRad="38100" dist="38100" dir="2700000" algn="tl">
                    <a:srgbClr val="000000"/>
                  </a:outerShdw>
                </a:effectLst>
                <a:latin typeface="Verdana" pitchFamily="34" charset="0"/>
              </a:rPr>
              <a:t>functions</a:t>
            </a:r>
          </a:p>
        </p:txBody>
      </p:sp>
      <p:sp>
        <p:nvSpPr>
          <p:cNvPr id="28681" name="Rectangle 9"/>
          <p:cNvSpPr>
            <a:spLocks noChangeArrowheads="1"/>
          </p:cNvSpPr>
          <p:nvPr/>
        </p:nvSpPr>
        <p:spPr bwMode="blackWhite">
          <a:xfrm>
            <a:off x="4654550" y="2840038"/>
            <a:ext cx="3719513" cy="9509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Character-manipulation</a:t>
            </a:r>
          </a:p>
          <a:p>
            <a:pPr algn="ctr" eaLnBrk="0" hangingPunct="0"/>
            <a:r>
              <a:rPr lang="en-US" sz="2200" b="1">
                <a:solidFill>
                  <a:srgbClr val="FFFFCC"/>
                </a:solidFill>
                <a:effectLst>
                  <a:outerShdw blurRad="38100" dist="38100" dir="2700000" algn="tl">
                    <a:srgbClr val="000000"/>
                  </a:outerShdw>
                </a:effectLst>
                <a:latin typeface="Verdana" pitchFamily="34" charset="0"/>
              </a:rPr>
              <a:t>functions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80F85F99-C38A-4B2E-B78B-BDDB6790A415}" type="slidenum">
              <a:rPr lang="en-US"/>
              <a:pPr/>
              <a:t>15</a:t>
            </a:fld>
            <a:r>
              <a:rPr lang="en-US"/>
              <a:t> of 1</a:t>
            </a:r>
          </a:p>
        </p:txBody>
      </p:sp>
      <p:sp>
        <p:nvSpPr>
          <p:cNvPr id="30722" name="Rectangle 2"/>
          <p:cNvSpPr>
            <a:spLocks noChangeArrowheads="1"/>
          </p:cNvSpPr>
          <p:nvPr/>
        </p:nvSpPr>
        <p:spPr bwMode="blackWhite">
          <a:xfrm>
            <a:off x="850900" y="3159125"/>
            <a:ext cx="3744913" cy="4349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eaLnBrk="0" hangingPunct="0">
              <a:lnSpc>
                <a:spcPct val="95000"/>
              </a:lnSpc>
              <a:spcBef>
                <a:spcPct val="35000"/>
              </a:spcBef>
            </a:pPr>
            <a:r>
              <a:rPr lang="en-US" sz="2200" b="1">
                <a:solidFill>
                  <a:srgbClr val="000000"/>
                </a:solidFill>
              </a:rPr>
              <a:t>Function</a:t>
            </a:r>
          </a:p>
        </p:txBody>
      </p:sp>
      <p:sp>
        <p:nvSpPr>
          <p:cNvPr id="30723" name="Rectangle 3"/>
          <p:cNvSpPr>
            <a:spLocks noChangeArrowheads="1"/>
          </p:cNvSpPr>
          <p:nvPr/>
        </p:nvSpPr>
        <p:spPr bwMode="blackWhite">
          <a:xfrm>
            <a:off x="4621213" y="3159125"/>
            <a:ext cx="3540125" cy="4349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eaLnBrk="0" hangingPunct="0">
              <a:lnSpc>
                <a:spcPct val="95000"/>
              </a:lnSpc>
              <a:spcBef>
                <a:spcPct val="35000"/>
              </a:spcBef>
            </a:pPr>
            <a:r>
              <a:rPr lang="en-US" sz="2200" b="1">
                <a:solidFill>
                  <a:srgbClr val="000000"/>
                </a:solidFill>
              </a:rPr>
              <a:t>Result</a:t>
            </a:r>
          </a:p>
        </p:txBody>
      </p:sp>
      <p:sp>
        <p:nvSpPr>
          <p:cNvPr id="30724" name="Arc 4"/>
          <p:cNvSpPr>
            <a:spLocks/>
          </p:cNvSpPr>
          <p:nvPr/>
        </p:nvSpPr>
        <p:spPr bwMode="ltGray">
          <a:xfrm>
            <a:off x="5386388" y="313690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30725" name="Rectangle 5"/>
          <p:cNvSpPr>
            <a:spLocks noGrp="1" noChangeArrowheads="1"/>
          </p:cNvSpPr>
          <p:nvPr>
            <p:ph type="title"/>
          </p:nvPr>
        </p:nvSpPr>
        <p:spPr>
          <a:noFill/>
          <a:ln/>
        </p:spPr>
        <p:txBody>
          <a:bodyPr wrap="square" lIns="92075" tIns="46038" rIns="92075" bIns="46038" anchor="t"/>
          <a:lstStyle/>
          <a:p>
            <a:r>
              <a:rPr lang="en-US"/>
              <a:t>Case Manipulation Functions</a:t>
            </a:r>
          </a:p>
        </p:txBody>
      </p:sp>
      <p:sp>
        <p:nvSpPr>
          <p:cNvPr id="30726" name="Rectangle 6"/>
          <p:cNvSpPr>
            <a:spLocks noGrp="1" noChangeArrowheads="1"/>
          </p:cNvSpPr>
          <p:nvPr>
            <p:ph type="body" idx="1"/>
          </p:nvPr>
        </p:nvSpPr>
        <p:spPr>
          <a:xfrm>
            <a:off x="685800" y="2057400"/>
            <a:ext cx="8229600" cy="457200"/>
          </a:xfrm>
          <a:noFill/>
          <a:ln/>
        </p:spPr>
        <p:txBody>
          <a:bodyPr lIns="92075" tIns="46038" rIns="92075" bIns="46038">
            <a:spAutoFit/>
          </a:bodyPr>
          <a:lstStyle/>
          <a:p>
            <a:pPr>
              <a:buFont typeface="Wingdings" pitchFamily="2" charset="2"/>
              <a:buNone/>
            </a:pPr>
            <a:r>
              <a:rPr lang="en-US" sz="2000"/>
              <a:t>These functions convert case for character strings</a:t>
            </a:r>
            <a:r>
              <a:rPr lang="en-US"/>
              <a:t>.</a:t>
            </a:r>
          </a:p>
        </p:txBody>
      </p:sp>
      <p:sp>
        <p:nvSpPr>
          <p:cNvPr id="30727" name="Rectangle 7"/>
          <p:cNvSpPr>
            <a:spLocks noChangeArrowheads="1"/>
          </p:cNvSpPr>
          <p:nvPr/>
        </p:nvSpPr>
        <p:spPr bwMode="blackWhite">
          <a:xfrm>
            <a:off x="850900" y="3648075"/>
            <a:ext cx="3822700" cy="13049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35000"/>
              </a:spcBef>
            </a:pPr>
            <a:r>
              <a:rPr lang="en-US" sz="2200" b="1">
                <a:solidFill>
                  <a:srgbClr val="000000"/>
                </a:solidFill>
                <a:latin typeface="Courier New" pitchFamily="49" charset="0"/>
              </a:rPr>
              <a:t>LOWER(</a:t>
            </a:r>
            <a:r>
              <a:rPr lang="en-US" sz="2200" b="1">
                <a:solidFill>
                  <a:schemeClr val="bg2"/>
                </a:solidFill>
                <a:latin typeface="Courier New" pitchFamily="49" charset="0"/>
              </a:rPr>
              <a:t>'</a:t>
            </a:r>
            <a:r>
              <a:rPr lang="en-US" sz="2200" b="1">
                <a:solidFill>
                  <a:srgbClr val="000000"/>
                </a:solidFill>
                <a:latin typeface="Courier New" pitchFamily="49" charset="0"/>
              </a:rPr>
              <a:t>SQL Course</a:t>
            </a:r>
            <a:r>
              <a:rPr lang="en-US" sz="2200" b="1">
                <a:solidFill>
                  <a:schemeClr val="bg2"/>
                </a:solidFill>
                <a:latin typeface="Courier New" pitchFamily="49" charset="0"/>
              </a:rPr>
              <a:t>'</a:t>
            </a:r>
            <a:r>
              <a:rPr lang="en-US" sz="2200" b="1">
                <a:solidFill>
                  <a:srgbClr val="000000"/>
                </a:solidFill>
                <a:latin typeface="Courier New" pitchFamily="49" charset="0"/>
              </a:rPr>
              <a:t>)</a:t>
            </a:r>
          </a:p>
          <a:p>
            <a:pPr eaLnBrk="0" hangingPunct="0">
              <a:lnSpc>
                <a:spcPct val="95000"/>
              </a:lnSpc>
              <a:spcBef>
                <a:spcPct val="35000"/>
              </a:spcBef>
            </a:pPr>
            <a:r>
              <a:rPr lang="en-US" sz="2200" b="1">
                <a:solidFill>
                  <a:srgbClr val="000000"/>
                </a:solidFill>
                <a:latin typeface="Courier New" pitchFamily="49" charset="0"/>
              </a:rPr>
              <a:t>UPPER(</a:t>
            </a:r>
            <a:r>
              <a:rPr lang="en-US" sz="2200" b="1">
                <a:solidFill>
                  <a:schemeClr val="bg2"/>
                </a:solidFill>
                <a:latin typeface="Courier New" pitchFamily="49" charset="0"/>
              </a:rPr>
              <a:t>'</a:t>
            </a:r>
            <a:r>
              <a:rPr lang="en-US" sz="2200" b="1">
                <a:solidFill>
                  <a:srgbClr val="000000"/>
                </a:solidFill>
                <a:latin typeface="Courier New" pitchFamily="49" charset="0"/>
              </a:rPr>
              <a:t>SQL Course</a:t>
            </a:r>
            <a:r>
              <a:rPr lang="en-US" sz="2200" b="1">
                <a:solidFill>
                  <a:schemeClr val="bg2"/>
                </a:solidFill>
                <a:latin typeface="Courier New" pitchFamily="49" charset="0"/>
              </a:rPr>
              <a:t>'</a:t>
            </a:r>
            <a:r>
              <a:rPr lang="en-US" sz="2200" b="1">
                <a:solidFill>
                  <a:srgbClr val="000000"/>
                </a:solidFill>
                <a:latin typeface="Courier New" pitchFamily="49" charset="0"/>
              </a:rPr>
              <a:t>)</a:t>
            </a:r>
          </a:p>
          <a:p>
            <a:pPr eaLnBrk="0" hangingPunct="0">
              <a:lnSpc>
                <a:spcPct val="95000"/>
              </a:lnSpc>
              <a:spcBef>
                <a:spcPct val="35000"/>
              </a:spcBef>
            </a:pPr>
            <a:r>
              <a:rPr lang="en-US" sz="2200" b="1">
                <a:solidFill>
                  <a:srgbClr val="000000"/>
                </a:solidFill>
                <a:latin typeface="Courier New" pitchFamily="49" charset="0"/>
              </a:rPr>
              <a:t>INITCAP(</a:t>
            </a:r>
            <a:r>
              <a:rPr lang="en-US" sz="2200" b="1">
                <a:solidFill>
                  <a:schemeClr val="bg2"/>
                </a:solidFill>
                <a:latin typeface="Courier New" pitchFamily="49" charset="0"/>
              </a:rPr>
              <a:t>'</a:t>
            </a:r>
            <a:r>
              <a:rPr lang="en-US" sz="2200" b="1">
                <a:solidFill>
                  <a:srgbClr val="000000"/>
                </a:solidFill>
                <a:latin typeface="Courier New" pitchFamily="49" charset="0"/>
              </a:rPr>
              <a:t>SQL Course</a:t>
            </a:r>
            <a:r>
              <a:rPr lang="en-US" sz="2200" b="1">
                <a:solidFill>
                  <a:schemeClr val="bg2"/>
                </a:solidFill>
                <a:latin typeface="Courier New" pitchFamily="49" charset="0"/>
              </a:rPr>
              <a:t>'</a:t>
            </a:r>
            <a:r>
              <a:rPr lang="en-US" sz="2200" b="1">
                <a:solidFill>
                  <a:srgbClr val="000000"/>
                </a:solidFill>
                <a:latin typeface="Courier New" pitchFamily="49" charset="0"/>
              </a:rPr>
              <a:t>)</a:t>
            </a:r>
          </a:p>
        </p:txBody>
      </p:sp>
      <p:sp>
        <p:nvSpPr>
          <p:cNvPr id="30728" name="Rectangle 8"/>
          <p:cNvSpPr>
            <a:spLocks noChangeArrowheads="1"/>
          </p:cNvSpPr>
          <p:nvPr/>
        </p:nvSpPr>
        <p:spPr bwMode="blackWhite">
          <a:xfrm>
            <a:off x="4608513" y="3648075"/>
            <a:ext cx="3540125" cy="13049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35000"/>
              </a:spcBef>
            </a:pPr>
            <a:r>
              <a:rPr lang="en-US" sz="2200" b="1">
                <a:solidFill>
                  <a:srgbClr val="000000"/>
                </a:solidFill>
                <a:latin typeface="Courier New" pitchFamily="49" charset="0"/>
              </a:rPr>
              <a:t>sql course</a:t>
            </a:r>
          </a:p>
          <a:p>
            <a:pPr eaLnBrk="0" hangingPunct="0">
              <a:lnSpc>
                <a:spcPct val="95000"/>
              </a:lnSpc>
              <a:spcBef>
                <a:spcPct val="35000"/>
              </a:spcBef>
            </a:pPr>
            <a:r>
              <a:rPr lang="en-US" sz="2200" b="1">
                <a:solidFill>
                  <a:srgbClr val="000000"/>
                </a:solidFill>
                <a:latin typeface="Courier New" pitchFamily="49" charset="0"/>
              </a:rPr>
              <a:t>SQL COURSE</a:t>
            </a:r>
          </a:p>
          <a:p>
            <a:pPr eaLnBrk="0" hangingPunct="0">
              <a:lnSpc>
                <a:spcPct val="95000"/>
              </a:lnSpc>
              <a:spcBef>
                <a:spcPct val="35000"/>
              </a:spcBef>
            </a:pPr>
            <a:r>
              <a:rPr lang="en-US" sz="2200" b="1">
                <a:solidFill>
                  <a:srgbClr val="000000"/>
                </a:solidFill>
                <a:latin typeface="Courier New" pitchFamily="49" charset="0"/>
              </a:rPr>
              <a:t>Sql Course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1752C28E-E8E2-4322-960D-E0E297FCF18C}" type="slidenum">
              <a:rPr lang="en-US"/>
              <a:pPr/>
              <a:t>16</a:t>
            </a:fld>
            <a:r>
              <a:rPr lang="en-US"/>
              <a:t> of 1</a:t>
            </a:r>
          </a:p>
        </p:txBody>
      </p:sp>
      <p:sp>
        <p:nvSpPr>
          <p:cNvPr id="32770" name="Rectangle 2"/>
          <p:cNvSpPr>
            <a:spLocks noGrp="1" noChangeArrowheads="1"/>
          </p:cNvSpPr>
          <p:nvPr>
            <p:ph type="title"/>
          </p:nvPr>
        </p:nvSpPr>
        <p:spPr>
          <a:xfrm>
            <a:off x="2733675" y="284163"/>
            <a:ext cx="5926138" cy="528637"/>
          </a:xfrm>
          <a:noFill/>
          <a:ln/>
        </p:spPr>
        <p:txBody>
          <a:bodyPr wrap="square" lIns="92075" tIns="46038" rIns="92075" bIns="46038" anchor="t"/>
          <a:lstStyle/>
          <a:p>
            <a:r>
              <a:rPr lang="en-US"/>
              <a:t>Using Case Manipulation Functions</a:t>
            </a:r>
          </a:p>
        </p:txBody>
      </p:sp>
      <p:sp>
        <p:nvSpPr>
          <p:cNvPr id="32771" name="Rectangle 3"/>
          <p:cNvSpPr>
            <a:spLocks noGrp="1" noChangeArrowheads="1"/>
          </p:cNvSpPr>
          <p:nvPr>
            <p:ph type="body" idx="1"/>
          </p:nvPr>
        </p:nvSpPr>
        <p:spPr>
          <a:xfrm>
            <a:off x="914400" y="1905000"/>
            <a:ext cx="72390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Display the employee number, name, and department number for employee Higgins:</a:t>
            </a:r>
          </a:p>
        </p:txBody>
      </p:sp>
      <p:sp>
        <p:nvSpPr>
          <p:cNvPr id="32772" name="Rectangle 4"/>
          <p:cNvSpPr>
            <a:spLocks noChangeArrowheads="1"/>
          </p:cNvSpPr>
          <p:nvPr/>
        </p:nvSpPr>
        <p:spPr bwMode="blackWhite">
          <a:xfrm>
            <a:off x="914400" y="2873375"/>
            <a:ext cx="7078663"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EMPNO, ENAME, DEPTNO</a:t>
            </a: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r>
              <a:rPr lang="en-US" b="1">
                <a:solidFill>
                  <a:srgbClr val="000000"/>
                </a:solidFill>
                <a:latin typeface="Courier New" pitchFamily="49" charset="0"/>
              </a:rPr>
              <a:t>WHERE  ENAME = ‘smith';</a:t>
            </a:r>
          </a:p>
          <a:p>
            <a:pPr eaLnBrk="0" hangingPunct="0">
              <a:tabLst>
                <a:tab pos="1200150" algn="l"/>
              </a:tabLst>
            </a:pPr>
            <a:r>
              <a:rPr lang="en-US" b="1">
                <a:effectLst>
                  <a:outerShdw blurRad="38100" dist="38100" dir="2700000" algn="tl">
                    <a:srgbClr val="FFFFFF"/>
                  </a:outerShdw>
                </a:effectLst>
                <a:latin typeface="Courier New" pitchFamily="49" charset="0"/>
              </a:rPr>
              <a:t>no rows selected</a:t>
            </a:r>
          </a:p>
        </p:txBody>
      </p:sp>
      <p:sp>
        <p:nvSpPr>
          <p:cNvPr id="32773" name="Rectangle 5"/>
          <p:cNvSpPr>
            <a:spLocks noChangeArrowheads="1"/>
          </p:cNvSpPr>
          <p:nvPr/>
        </p:nvSpPr>
        <p:spPr bwMode="blackWhite">
          <a:xfrm>
            <a:off x="914400" y="4391025"/>
            <a:ext cx="7119938" cy="1095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32774" name="Rectangle 6"/>
          <p:cNvSpPr>
            <a:spLocks noChangeArrowheads="1"/>
          </p:cNvSpPr>
          <p:nvPr/>
        </p:nvSpPr>
        <p:spPr bwMode="blackWhite">
          <a:xfrm>
            <a:off x="928688" y="4079875"/>
            <a:ext cx="7453312" cy="15589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EMPNO, ENAME, DEPTNO</a:t>
            </a: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r>
              <a:rPr lang="en-US" b="1">
                <a:solidFill>
                  <a:srgbClr val="000000"/>
                </a:solidFill>
                <a:latin typeface="Courier New" pitchFamily="49" charset="0"/>
              </a:rPr>
              <a:t>WHERE  LOWER(ENAME) = ‘smith';</a:t>
            </a:r>
          </a:p>
        </p:txBody>
      </p:sp>
      <p:sp>
        <p:nvSpPr>
          <p:cNvPr id="32775" name="Rectangle 7"/>
          <p:cNvSpPr>
            <a:spLocks noChangeArrowheads="1"/>
          </p:cNvSpPr>
          <p:nvPr/>
        </p:nvSpPr>
        <p:spPr bwMode="auto">
          <a:xfrm>
            <a:off x="1905000" y="4953000"/>
            <a:ext cx="3886200" cy="3048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326E596A-BEDF-4D09-AC23-543C821C3DA1}" type="slidenum">
              <a:rPr lang="en-US"/>
              <a:pPr/>
              <a:t>17</a:t>
            </a:fld>
            <a:r>
              <a:rPr lang="en-US"/>
              <a:t> of 1</a:t>
            </a:r>
          </a:p>
        </p:txBody>
      </p:sp>
      <p:sp>
        <p:nvSpPr>
          <p:cNvPr id="34818" name="Rectangle 2"/>
          <p:cNvSpPr>
            <a:spLocks noChangeArrowheads="1"/>
          </p:cNvSpPr>
          <p:nvPr/>
        </p:nvSpPr>
        <p:spPr bwMode="blackWhite">
          <a:xfrm>
            <a:off x="812800" y="2886075"/>
            <a:ext cx="5175250" cy="30448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35000"/>
              </a:spcBef>
            </a:pPr>
            <a:r>
              <a:rPr lang="en-US" sz="2200" b="1">
                <a:solidFill>
                  <a:srgbClr val="000000"/>
                </a:solidFill>
                <a:latin typeface="Courier New" pitchFamily="49" charset="0"/>
              </a:rPr>
              <a:t>CONCAT('Hello', 'World')</a:t>
            </a:r>
          </a:p>
          <a:p>
            <a:pPr eaLnBrk="0" hangingPunct="0">
              <a:lnSpc>
                <a:spcPct val="95000"/>
              </a:lnSpc>
              <a:spcBef>
                <a:spcPct val="35000"/>
              </a:spcBef>
            </a:pPr>
            <a:r>
              <a:rPr lang="en-US" sz="2200" b="1">
                <a:solidFill>
                  <a:srgbClr val="000000"/>
                </a:solidFill>
                <a:latin typeface="Courier New" pitchFamily="49" charset="0"/>
              </a:rPr>
              <a:t>SUBSTR('HelloWorld</a:t>
            </a:r>
            <a:r>
              <a:rPr lang="en-US" sz="2200" b="1">
                <a:solidFill>
                  <a:schemeClr val="bg2"/>
                </a:solidFill>
                <a:latin typeface="Courier New" pitchFamily="49" charset="0"/>
              </a:rPr>
              <a:t>'</a:t>
            </a:r>
            <a:r>
              <a:rPr lang="en-US" sz="2200" b="1">
                <a:solidFill>
                  <a:srgbClr val="000000"/>
                </a:solidFill>
                <a:latin typeface="Courier New" pitchFamily="49" charset="0"/>
              </a:rPr>
              <a:t>,1,5)</a:t>
            </a:r>
          </a:p>
          <a:p>
            <a:pPr eaLnBrk="0" hangingPunct="0">
              <a:lnSpc>
                <a:spcPct val="95000"/>
              </a:lnSpc>
              <a:spcBef>
                <a:spcPct val="35000"/>
              </a:spcBef>
            </a:pPr>
            <a:r>
              <a:rPr lang="en-US" sz="2200" b="1">
                <a:solidFill>
                  <a:srgbClr val="000000"/>
                </a:solidFill>
                <a:latin typeface="Courier New" pitchFamily="49" charset="0"/>
              </a:rPr>
              <a:t>LENGTH('HelloWorld')</a:t>
            </a:r>
          </a:p>
          <a:p>
            <a:pPr eaLnBrk="0" hangingPunct="0">
              <a:lnSpc>
                <a:spcPct val="95000"/>
              </a:lnSpc>
              <a:spcBef>
                <a:spcPct val="35000"/>
              </a:spcBef>
            </a:pPr>
            <a:r>
              <a:rPr lang="en-US" sz="2200" b="1">
                <a:solidFill>
                  <a:srgbClr val="000000"/>
                </a:solidFill>
                <a:latin typeface="Courier New" pitchFamily="49" charset="0"/>
              </a:rPr>
              <a:t>INSTR('HelloWorld', 'W')</a:t>
            </a:r>
          </a:p>
          <a:p>
            <a:pPr eaLnBrk="0" hangingPunct="0">
              <a:lnSpc>
                <a:spcPct val="95000"/>
              </a:lnSpc>
              <a:spcBef>
                <a:spcPct val="35000"/>
              </a:spcBef>
            </a:pPr>
            <a:r>
              <a:rPr lang="en-US" sz="2200" b="1">
                <a:solidFill>
                  <a:srgbClr val="000000"/>
                </a:solidFill>
                <a:latin typeface="Courier New" pitchFamily="49" charset="0"/>
              </a:rPr>
              <a:t>LPAD(salary,10,</a:t>
            </a:r>
            <a:r>
              <a:rPr lang="en-US" sz="2200" b="1">
                <a:solidFill>
                  <a:schemeClr val="bg2"/>
                </a:solidFill>
                <a:latin typeface="Courier New" pitchFamily="49" charset="0"/>
              </a:rPr>
              <a:t>'</a:t>
            </a:r>
            <a:r>
              <a:rPr lang="en-US" sz="2200" b="1">
                <a:solidFill>
                  <a:srgbClr val="000000"/>
                </a:solidFill>
                <a:latin typeface="Courier New" pitchFamily="49" charset="0"/>
              </a:rPr>
              <a:t>*</a:t>
            </a:r>
            <a:r>
              <a:rPr lang="en-US" sz="2200" b="1">
                <a:solidFill>
                  <a:schemeClr val="bg2"/>
                </a:solidFill>
                <a:latin typeface="Courier New" pitchFamily="49" charset="0"/>
              </a:rPr>
              <a:t>'</a:t>
            </a:r>
            <a:r>
              <a:rPr lang="en-US" sz="2200" b="1">
                <a:solidFill>
                  <a:srgbClr val="000000"/>
                </a:solidFill>
                <a:latin typeface="Courier New" pitchFamily="49" charset="0"/>
              </a:rPr>
              <a:t>)</a:t>
            </a:r>
          </a:p>
          <a:p>
            <a:pPr eaLnBrk="0" hangingPunct="0">
              <a:lnSpc>
                <a:spcPct val="95000"/>
              </a:lnSpc>
              <a:spcBef>
                <a:spcPct val="35000"/>
              </a:spcBef>
            </a:pPr>
            <a:r>
              <a:rPr lang="en-US" sz="2200" b="1">
                <a:solidFill>
                  <a:srgbClr val="000000"/>
                </a:solidFill>
                <a:latin typeface="Courier New" pitchFamily="49" charset="0"/>
              </a:rPr>
              <a:t>RPAD(salary, 10, '*')</a:t>
            </a:r>
          </a:p>
          <a:p>
            <a:pPr eaLnBrk="0" hangingPunct="0">
              <a:lnSpc>
                <a:spcPct val="95000"/>
              </a:lnSpc>
              <a:spcBef>
                <a:spcPct val="35000"/>
              </a:spcBef>
            </a:pPr>
            <a:r>
              <a:rPr lang="en-US" sz="2200" b="1">
                <a:solidFill>
                  <a:srgbClr val="000000"/>
                </a:solidFill>
                <a:latin typeface="Courier New" pitchFamily="49" charset="0"/>
              </a:rPr>
              <a:t>TRIM('H' FROM 'HelloWorld')</a:t>
            </a:r>
          </a:p>
        </p:txBody>
      </p:sp>
      <p:sp>
        <p:nvSpPr>
          <p:cNvPr id="34819" name="Rectangle 3"/>
          <p:cNvSpPr>
            <a:spLocks noChangeArrowheads="1"/>
          </p:cNvSpPr>
          <p:nvPr/>
        </p:nvSpPr>
        <p:spPr bwMode="blackWhite">
          <a:xfrm>
            <a:off x="5956300" y="2886075"/>
            <a:ext cx="2185988" cy="30448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95000"/>
              </a:lnSpc>
              <a:spcBef>
                <a:spcPct val="35000"/>
              </a:spcBef>
            </a:pPr>
            <a:r>
              <a:rPr lang="en-US" sz="2200" b="1">
                <a:solidFill>
                  <a:srgbClr val="000000"/>
                </a:solidFill>
                <a:latin typeface="Courier New" pitchFamily="49" charset="0"/>
              </a:rPr>
              <a:t>HelloWorld</a:t>
            </a:r>
          </a:p>
          <a:p>
            <a:pPr eaLnBrk="0" hangingPunct="0">
              <a:lnSpc>
                <a:spcPct val="95000"/>
              </a:lnSpc>
              <a:spcBef>
                <a:spcPct val="35000"/>
              </a:spcBef>
            </a:pPr>
            <a:r>
              <a:rPr lang="en-US" sz="2200" b="1">
                <a:solidFill>
                  <a:srgbClr val="000000"/>
                </a:solidFill>
                <a:latin typeface="Courier New" pitchFamily="49" charset="0"/>
              </a:rPr>
              <a:t>Hello</a:t>
            </a:r>
          </a:p>
          <a:p>
            <a:pPr eaLnBrk="0" hangingPunct="0">
              <a:lnSpc>
                <a:spcPct val="95000"/>
              </a:lnSpc>
              <a:spcBef>
                <a:spcPct val="35000"/>
              </a:spcBef>
            </a:pPr>
            <a:r>
              <a:rPr lang="en-US" sz="2200" b="1">
                <a:solidFill>
                  <a:srgbClr val="000000"/>
                </a:solidFill>
                <a:latin typeface="Courier New" pitchFamily="49" charset="0"/>
              </a:rPr>
              <a:t>10</a:t>
            </a:r>
          </a:p>
          <a:p>
            <a:pPr eaLnBrk="0" hangingPunct="0">
              <a:lnSpc>
                <a:spcPct val="95000"/>
              </a:lnSpc>
              <a:spcBef>
                <a:spcPct val="35000"/>
              </a:spcBef>
            </a:pPr>
            <a:r>
              <a:rPr lang="en-US" sz="2200" b="1">
                <a:solidFill>
                  <a:srgbClr val="000000"/>
                </a:solidFill>
                <a:latin typeface="Courier New" pitchFamily="49" charset="0"/>
              </a:rPr>
              <a:t>6</a:t>
            </a:r>
          </a:p>
          <a:p>
            <a:pPr eaLnBrk="0" hangingPunct="0">
              <a:lnSpc>
                <a:spcPct val="95000"/>
              </a:lnSpc>
              <a:spcBef>
                <a:spcPct val="35000"/>
              </a:spcBef>
            </a:pPr>
            <a:r>
              <a:rPr lang="en-US" sz="2200" b="1">
                <a:solidFill>
                  <a:srgbClr val="000000"/>
                </a:solidFill>
                <a:latin typeface="Courier New" pitchFamily="49" charset="0"/>
              </a:rPr>
              <a:t>*****24000</a:t>
            </a:r>
          </a:p>
          <a:p>
            <a:pPr eaLnBrk="0" hangingPunct="0">
              <a:lnSpc>
                <a:spcPct val="95000"/>
              </a:lnSpc>
              <a:spcBef>
                <a:spcPct val="35000"/>
              </a:spcBef>
            </a:pPr>
            <a:r>
              <a:rPr lang="en-US" sz="2200" b="1">
                <a:solidFill>
                  <a:srgbClr val="000000"/>
                </a:solidFill>
                <a:latin typeface="Courier New" pitchFamily="49" charset="0"/>
              </a:rPr>
              <a:t>24000*****</a:t>
            </a:r>
          </a:p>
          <a:p>
            <a:pPr eaLnBrk="0" hangingPunct="0">
              <a:lnSpc>
                <a:spcPct val="95000"/>
              </a:lnSpc>
              <a:spcBef>
                <a:spcPct val="35000"/>
              </a:spcBef>
            </a:pPr>
            <a:r>
              <a:rPr lang="en-US" sz="2200" b="1">
                <a:solidFill>
                  <a:srgbClr val="000000"/>
                </a:solidFill>
                <a:latin typeface="Courier New" pitchFamily="49" charset="0"/>
              </a:rPr>
              <a:t>elloWorld</a:t>
            </a:r>
          </a:p>
        </p:txBody>
      </p:sp>
      <p:sp>
        <p:nvSpPr>
          <p:cNvPr id="34820" name="Rectangle 4"/>
          <p:cNvSpPr>
            <a:spLocks noChangeArrowheads="1"/>
          </p:cNvSpPr>
          <p:nvPr/>
        </p:nvSpPr>
        <p:spPr bwMode="blackWhite">
          <a:xfrm>
            <a:off x="812800" y="2430463"/>
            <a:ext cx="5399088" cy="4349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eaLnBrk="0" hangingPunct="0">
              <a:lnSpc>
                <a:spcPct val="95000"/>
              </a:lnSpc>
              <a:spcBef>
                <a:spcPct val="35000"/>
              </a:spcBef>
            </a:pPr>
            <a:r>
              <a:rPr lang="en-US" sz="2200" b="1">
                <a:solidFill>
                  <a:srgbClr val="000000"/>
                </a:solidFill>
              </a:rPr>
              <a:t>Function</a:t>
            </a:r>
          </a:p>
        </p:txBody>
      </p:sp>
      <p:sp>
        <p:nvSpPr>
          <p:cNvPr id="34821" name="Rectangle 5"/>
          <p:cNvSpPr>
            <a:spLocks noChangeArrowheads="1"/>
          </p:cNvSpPr>
          <p:nvPr/>
        </p:nvSpPr>
        <p:spPr bwMode="blackWhite">
          <a:xfrm>
            <a:off x="5956300" y="2430463"/>
            <a:ext cx="2184400" cy="4349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eaLnBrk="0" hangingPunct="0">
              <a:lnSpc>
                <a:spcPct val="95000"/>
              </a:lnSpc>
              <a:spcBef>
                <a:spcPct val="35000"/>
              </a:spcBef>
            </a:pPr>
            <a:r>
              <a:rPr lang="en-US" sz="2200" b="1">
                <a:solidFill>
                  <a:srgbClr val="000000"/>
                </a:solidFill>
              </a:rPr>
              <a:t>Result</a:t>
            </a:r>
          </a:p>
        </p:txBody>
      </p:sp>
      <p:sp>
        <p:nvSpPr>
          <p:cNvPr id="34822" name="Arc 6"/>
          <p:cNvSpPr>
            <a:spLocks/>
          </p:cNvSpPr>
          <p:nvPr/>
        </p:nvSpPr>
        <p:spPr bwMode="ltGray">
          <a:xfrm>
            <a:off x="5470525" y="240823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34823" name="Rectangle 7"/>
          <p:cNvSpPr>
            <a:spLocks noGrp="1" noChangeArrowheads="1"/>
          </p:cNvSpPr>
          <p:nvPr>
            <p:ph type="title"/>
          </p:nvPr>
        </p:nvSpPr>
        <p:spPr>
          <a:xfrm>
            <a:off x="2133600" y="304800"/>
            <a:ext cx="6934200" cy="533400"/>
          </a:xfrm>
          <a:noFill/>
          <a:ln/>
        </p:spPr>
        <p:txBody>
          <a:bodyPr wrap="square" lIns="92075" tIns="46038" rIns="92075" bIns="46038" anchor="t"/>
          <a:lstStyle/>
          <a:p>
            <a:r>
              <a:rPr lang="en-US" sz="2600"/>
              <a:t>Character-Manipulation Functions</a:t>
            </a:r>
          </a:p>
        </p:txBody>
      </p:sp>
      <p:sp>
        <p:nvSpPr>
          <p:cNvPr id="34824" name="Rectangle 8"/>
          <p:cNvSpPr>
            <a:spLocks noGrp="1" noChangeArrowheads="1"/>
          </p:cNvSpPr>
          <p:nvPr>
            <p:ph type="body" idx="1"/>
          </p:nvPr>
        </p:nvSpPr>
        <p:spPr>
          <a:xfrm>
            <a:off x="685800" y="1371600"/>
            <a:ext cx="8229600" cy="457200"/>
          </a:xfrm>
          <a:noFill/>
          <a:ln/>
        </p:spPr>
        <p:txBody>
          <a:bodyPr lIns="92075" tIns="46038" rIns="92075" bIns="46038">
            <a:spAutoFit/>
          </a:bodyPr>
          <a:lstStyle/>
          <a:p>
            <a:pPr>
              <a:buFont typeface="Wingdings" pitchFamily="2" charset="2"/>
              <a:buNone/>
            </a:pPr>
            <a:r>
              <a:rPr lang="en-US"/>
              <a:t>These functions manipulate character strings: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F79CE2A0-26BE-4FE1-A8AB-57AFE1B79FEC}" type="slidenum">
              <a:rPr lang="en-US"/>
              <a:pPr/>
              <a:t>18</a:t>
            </a:fld>
            <a:r>
              <a:rPr lang="en-US"/>
              <a:t> of 1</a:t>
            </a:r>
          </a:p>
        </p:txBody>
      </p:sp>
      <p:sp>
        <p:nvSpPr>
          <p:cNvPr id="36866" name="Rectangle 2"/>
          <p:cNvSpPr>
            <a:spLocks noChangeArrowheads="1"/>
          </p:cNvSpPr>
          <p:nvPr/>
        </p:nvSpPr>
        <p:spPr bwMode="blackWhite">
          <a:xfrm>
            <a:off x="738188" y="1752600"/>
            <a:ext cx="7796212" cy="4038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6867" name="Rectangle 3"/>
          <p:cNvSpPr>
            <a:spLocks noChangeArrowheads="1"/>
          </p:cNvSpPr>
          <p:nvPr/>
        </p:nvSpPr>
        <p:spPr bwMode="blackWhite">
          <a:xfrm>
            <a:off x="685800" y="1752600"/>
            <a:ext cx="7924800" cy="4114800"/>
          </a:xfrm>
          <a:prstGeom prst="rect">
            <a:avLst/>
          </a:prstGeom>
          <a:noFill/>
          <a:ln w="9525">
            <a:noFill/>
            <a:miter lim="800000"/>
            <a:headEnd/>
            <a:tailEnd/>
          </a:ln>
          <a:effectLst/>
        </p:spPr>
        <p:txBody>
          <a:bodyPr wrap="none" lIns="92075" tIns="46038" rIns="92075" bIns="46038" anchor="ctr"/>
          <a:lstStyle/>
          <a:p>
            <a:pPr eaLnBrk="0" hangingPunct="0">
              <a:lnSpc>
                <a:spcPct val="110000"/>
              </a:lnSpc>
              <a:tabLst>
                <a:tab pos="1663700" algn="l"/>
              </a:tabLst>
            </a:pPr>
            <a:r>
              <a:rPr lang="en-US" b="1">
                <a:solidFill>
                  <a:srgbClr val="000000"/>
                </a:solidFill>
                <a:latin typeface="Courier New" pitchFamily="49" charset="0"/>
              </a:rPr>
              <a:t>SELECT EMPNO, CONCAT(ENAME,JOB) NAME, </a:t>
            </a:r>
          </a:p>
          <a:p>
            <a:pPr eaLnBrk="0" hangingPunct="0">
              <a:lnSpc>
                <a:spcPct val="110000"/>
              </a:lnSpc>
              <a:tabLst>
                <a:tab pos="1663700" algn="l"/>
              </a:tabLst>
            </a:pPr>
            <a:endParaRPr lang="en-US" b="1">
              <a:solidFill>
                <a:srgbClr val="000000"/>
              </a:solidFill>
              <a:latin typeface="Courier New" pitchFamily="49" charset="0"/>
            </a:endParaRPr>
          </a:p>
          <a:p>
            <a:pPr eaLnBrk="0" hangingPunct="0">
              <a:lnSpc>
                <a:spcPct val="110000"/>
              </a:lnSpc>
              <a:tabLst>
                <a:tab pos="1663700" algn="l"/>
              </a:tabLst>
            </a:pPr>
            <a:r>
              <a:rPr lang="en-US" b="1">
                <a:solidFill>
                  <a:srgbClr val="000000"/>
                </a:solidFill>
                <a:latin typeface="Courier New" pitchFamily="49" charset="0"/>
              </a:rPr>
              <a:t>       JOB, LENGTH (ENAME), </a:t>
            </a:r>
          </a:p>
          <a:p>
            <a:pPr eaLnBrk="0" hangingPunct="0">
              <a:lnSpc>
                <a:spcPct val="110000"/>
              </a:lnSpc>
              <a:tabLst>
                <a:tab pos="1663700" algn="l"/>
              </a:tabLst>
            </a:pPr>
            <a:endParaRPr lang="en-US" b="1">
              <a:solidFill>
                <a:srgbClr val="000000"/>
              </a:solidFill>
              <a:latin typeface="Courier New" pitchFamily="49" charset="0"/>
            </a:endParaRPr>
          </a:p>
          <a:p>
            <a:pPr eaLnBrk="0" hangingPunct="0">
              <a:lnSpc>
                <a:spcPct val="110000"/>
              </a:lnSpc>
              <a:tabLst>
                <a:tab pos="1663700" algn="l"/>
              </a:tabLst>
            </a:pPr>
            <a:r>
              <a:rPr lang="en-US" b="1">
                <a:solidFill>
                  <a:srgbClr val="000000"/>
                </a:solidFill>
                <a:latin typeface="Courier New" pitchFamily="49" charset="0"/>
              </a:rPr>
              <a:t>       INSTR(ENAME, 'a') "Contains 'a'?"</a:t>
            </a:r>
          </a:p>
          <a:p>
            <a:pPr eaLnBrk="0" hangingPunct="0">
              <a:lnSpc>
                <a:spcPct val="110000"/>
              </a:lnSpc>
              <a:tabLst>
                <a:tab pos="1663700" algn="l"/>
              </a:tabLst>
            </a:pPr>
            <a:endParaRPr lang="en-US" b="1">
              <a:solidFill>
                <a:srgbClr val="000000"/>
              </a:solidFill>
              <a:latin typeface="Courier New" pitchFamily="49" charset="0"/>
            </a:endParaRPr>
          </a:p>
          <a:p>
            <a:pPr eaLnBrk="0" hangingPunct="0">
              <a:lnSpc>
                <a:spcPct val="110000"/>
              </a:lnSpc>
              <a:tabLst>
                <a:tab pos="1663700" algn="l"/>
              </a:tabLst>
            </a:pPr>
            <a:r>
              <a:rPr lang="en-US" b="1">
                <a:solidFill>
                  <a:srgbClr val="000000"/>
                </a:solidFill>
                <a:latin typeface="Courier New" pitchFamily="49" charset="0"/>
              </a:rPr>
              <a:t>FROM   EMP</a:t>
            </a:r>
          </a:p>
          <a:p>
            <a:pPr eaLnBrk="0" hangingPunct="0">
              <a:lnSpc>
                <a:spcPct val="110000"/>
              </a:lnSpc>
              <a:tabLst>
                <a:tab pos="1663700" algn="l"/>
              </a:tabLst>
            </a:pPr>
            <a:endParaRPr lang="en-US" b="1">
              <a:solidFill>
                <a:srgbClr val="000000"/>
              </a:solidFill>
              <a:latin typeface="Courier New" pitchFamily="49" charset="0"/>
            </a:endParaRPr>
          </a:p>
          <a:p>
            <a:pPr eaLnBrk="0" hangingPunct="0">
              <a:lnSpc>
                <a:spcPct val="110000"/>
              </a:lnSpc>
              <a:tabLst>
                <a:tab pos="1663700" algn="l"/>
              </a:tabLst>
            </a:pPr>
            <a:r>
              <a:rPr lang="en-US" b="1">
                <a:solidFill>
                  <a:srgbClr val="000000"/>
                </a:solidFill>
                <a:latin typeface="Courier New" pitchFamily="49" charset="0"/>
              </a:rPr>
              <a:t>WHERE  SUBSTR(JOB, 6) = ‘MAN';</a:t>
            </a:r>
          </a:p>
        </p:txBody>
      </p:sp>
      <p:sp>
        <p:nvSpPr>
          <p:cNvPr id="36868" name="Rectangle 4"/>
          <p:cNvSpPr>
            <a:spLocks noGrp="1" noChangeArrowheads="1"/>
          </p:cNvSpPr>
          <p:nvPr>
            <p:ph type="title"/>
          </p:nvPr>
        </p:nvSpPr>
        <p:spPr>
          <a:xfrm>
            <a:off x="2438400" y="76200"/>
            <a:ext cx="6324600" cy="685800"/>
          </a:xfrm>
          <a:noFill/>
          <a:ln/>
        </p:spPr>
        <p:txBody>
          <a:bodyPr wrap="square" lIns="92075" tIns="46038" rIns="92075" bIns="46038" anchor="t"/>
          <a:lstStyle/>
          <a:p>
            <a:r>
              <a:rPr lang="en-US"/>
              <a:t>Using the Character-Manipulation Functions</a:t>
            </a:r>
          </a:p>
        </p:txBody>
      </p:sp>
      <p:sp>
        <p:nvSpPr>
          <p:cNvPr id="36869" name="Rectangle 5"/>
          <p:cNvSpPr>
            <a:spLocks noChangeArrowheads="1"/>
          </p:cNvSpPr>
          <p:nvPr/>
        </p:nvSpPr>
        <p:spPr bwMode="auto">
          <a:xfrm>
            <a:off x="5189538" y="2486025"/>
            <a:ext cx="525462" cy="257175"/>
          </a:xfrm>
          <a:prstGeom prst="rect">
            <a:avLst/>
          </a:prstGeom>
          <a:noFill/>
          <a:ln w="25400">
            <a:solidFill>
              <a:schemeClr val="hlink"/>
            </a:solidFill>
            <a:miter lim="800000"/>
            <a:headEnd/>
            <a:tailEnd/>
          </a:ln>
          <a:effectLst/>
        </p:spPr>
        <p:txBody>
          <a:bodyPr wrap="none" anchor="ctr"/>
          <a:lstStyle/>
          <a:p>
            <a:endParaRPr lang="en-US"/>
          </a:p>
        </p:txBody>
      </p:sp>
      <p:sp>
        <p:nvSpPr>
          <p:cNvPr id="36870" name="Rectangle 6"/>
          <p:cNvSpPr>
            <a:spLocks noChangeArrowheads="1"/>
          </p:cNvSpPr>
          <p:nvPr/>
        </p:nvSpPr>
        <p:spPr bwMode="auto">
          <a:xfrm>
            <a:off x="4343400" y="3705225"/>
            <a:ext cx="1866900" cy="257175"/>
          </a:xfrm>
          <a:prstGeom prst="rect">
            <a:avLst/>
          </a:prstGeom>
          <a:noFill/>
          <a:ln w="25400">
            <a:solidFill>
              <a:schemeClr val="hlink"/>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2362200" y="3095625"/>
            <a:ext cx="2224088" cy="257175"/>
          </a:xfrm>
          <a:prstGeom prst="rect">
            <a:avLst/>
          </a:prstGeom>
          <a:noFill/>
          <a:ln w="25400">
            <a:solidFill>
              <a:schemeClr val="hlink"/>
            </a:solidFill>
            <a:miter lim="800000"/>
            <a:headEnd/>
            <a:tailEnd/>
          </a:ln>
          <a:effectLst/>
        </p:spPr>
        <p:txBody>
          <a:bodyPr wrap="none" anchor="ctr"/>
          <a:lstStyle/>
          <a:p>
            <a:endParaRPr lang="en-US"/>
          </a:p>
        </p:txBody>
      </p:sp>
      <p:sp>
        <p:nvSpPr>
          <p:cNvPr id="36872" name="Line 8"/>
          <p:cNvSpPr>
            <a:spLocks noChangeShapeType="1"/>
          </p:cNvSpPr>
          <p:nvPr/>
        </p:nvSpPr>
        <p:spPr bwMode="auto">
          <a:xfrm>
            <a:off x="4965700" y="3200400"/>
            <a:ext cx="3035300" cy="0"/>
          </a:xfrm>
          <a:prstGeom prst="line">
            <a:avLst/>
          </a:prstGeom>
          <a:noFill/>
          <a:ln w="25400">
            <a:solidFill>
              <a:srgbClr val="FF3300"/>
            </a:solidFill>
            <a:round/>
            <a:headEnd type="stealth" w="med" len="lg"/>
            <a:tailEnd type="none" w="sm" len="sm"/>
          </a:ln>
          <a:effectLst/>
        </p:spPr>
        <p:txBody>
          <a:bodyPr/>
          <a:lstStyle/>
          <a:p>
            <a:endParaRPr lang="en-US"/>
          </a:p>
        </p:txBody>
      </p:sp>
      <p:sp>
        <p:nvSpPr>
          <p:cNvPr id="36873" name="Line 9"/>
          <p:cNvSpPr>
            <a:spLocks noChangeShapeType="1"/>
          </p:cNvSpPr>
          <p:nvPr/>
        </p:nvSpPr>
        <p:spPr bwMode="auto">
          <a:xfrm>
            <a:off x="5473700" y="1911350"/>
            <a:ext cx="12700" cy="314325"/>
          </a:xfrm>
          <a:prstGeom prst="line">
            <a:avLst/>
          </a:prstGeom>
          <a:noFill/>
          <a:ln w="25400">
            <a:solidFill>
              <a:srgbClr val="FF3300"/>
            </a:solidFill>
            <a:round/>
            <a:headEnd type="none" w="sm" len="sm"/>
            <a:tailEnd type="stealth" w="med" len="lg"/>
          </a:ln>
          <a:effectLst/>
        </p:spPr>
        <p:txBody>
          <a:bodyPr/>
          <a:lstStyle/>
          <a:p>
            <a:endParaRPr lang="en-US"/>
          </a:p>
        </p:txBody>
      </p:sp>
      <p:sp>
        <p:nvSpPr>
          <p:cNvPr id="36874" name="Line 10"/>
          <p:cNvSpPr>
            <a:spLocks noChangeShapeType="1"/>
          </p:cNvSpPr>
          <p:nvPr/>
        </p:nvSpPr>
        <p:spPr bwMode="auto">
          <a:xfrm>
            <a:off x="6326188" y="3810000"/>
            <a:ext cx="1682750" cy="12700"/>
          </a:xfrm>
          <a:prstGeom prst="line">
            <a:avLst/>
          </a:prstGeom>
          <a:noFill/>
          <a:ln w="25400">
            <a:solidFill>
              <a:srgbClr val="FF3300"/>
            </a:solidFill>
            <a:round/>
            <a:headEnd type="stealth" w="med" len="lg"/>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5F02250A-7879-40A0-BC1F-63BAB65716F2}" type="slidenum">
              <a:rPr lang="en-US"/>
              <a:pPr/>
              <a:t>19</a:t>
            </a:fld>
            <a:r>
              <a:rPr lang="en-US"/>
              <a:t> of 1</a:t>
            </a:r>
          </a:p>
        </p:txBody>
      </p:sp>
      <p:sp>
        <p:nvSpPr>
          <p:cNvPr id="38914" name="Rectangle 2"/>
          <p:cNvSpPr>
            <a:spLocks noGrp="1" noChangeArrowheads="1"/>
          </p:cNvSpPr>
          <p:nvPr>
            <p:ph type="title"/>
          </p:nvPr>
        </p:nvSpPr>
        <p:spPr>
          <a:noFill/>
          <a:ln/>
        </p:spPr>
        <p:txBody>
          <a:bodyPr wrap="square" lIns="92075" tIns="46038" rIns="92075" bIns="46038" anchor="t"/>
          <a:lstStyle/>
          <a:p>
            <a:r>
              <a:rPr lang="en-US"/>
              <a:t>Number Functions</a:t>
            </a:r>
          </a:p>
        </p:txBody>
      </p:sp>
      <p:sp>
        <p:nvSpPr>
          <p:cNvPr id="38915" name="Rectangle 3"/>
          <p:cNvSpPr>
            <a:spLocks noGrp="1" noChangeArrowheads="1"/>
          </p:cNvSpPr>
          <p:nvPr>
            <p:ph type="body" idx="1"/>
          </p:nvPr>
        </p:nvSpPr>
        <p:spPr>
          <a:xfrm>
            <a:off x="457200" y="1812925"/>
            <a:ext cx="8451850" cy="3524250"/>
          </a:xfrm>
          <a:noFill/>
          <a:ln/>
        </p:spPr>
        <p:txBody>
          <a:bodyPr lIns="92075" tIns="46038" rIns="92075" bIns="46038">
            <a:spAutoFit/>
          </a:bodyPr>
          <a:lstStyle/>
          <a:p>
            <a:r>
              <a:rPr lang="en-US">
                <a:latin typeface="Courier New" pitchFamily="49" charset="0"/>
              </a:rPr>
              <a:t>ROUND</a:t>
            </a:r>
            <a:r>
              <a:rPr lang="en-US"/>
              <a:t>: Rounds value to specified decimal</a:t>
            </a:r>
          </a:p>
          <a:p>
            <a:pPr lvl="2">
              <a:buFont typeface="Wingdings" pitchFamily="2" charset="2"/>
              <a:buNone/>
            </a:pPr>
            <a:r>
              <a:rPr lang="en-US">
                <a:solidFill>
                  <a:srgbClr val="FF3300"/>
                </a:solidFill>
                <a:latin typeface="Courier New" pitchFamily="49" charset="0"/>
              </a:rPr>
              <a:t>ROUND(45.926, 2)		 45.93</a:t>
            </a:r>
          </a:p>
          <a:p>
            <a:pPr lvl="2">
              <a:buFont typeface="Wingdings" pitchFamily="2" charset="2"/>
              <a:buNone/>
            </a:pPr>
            <a:endParaRPr lang="en-US">
              <a:latin typeface="Courier New" pitchFamily="49" charset="0"/>
            </a:endParaRPr>
          </a:p>
          <a:p>
            <a:r>
              <a:rPr lang="en-US">
                <a:latin typeface="Courier New" pitchFamily="49" charset="0"/>
              </a:rPr>
              <a:t>TRUNC</a:t>
            </a:r>
            <a:r>
              <a:rPr lang="en-US"/>
              <a:t>:	 Truncates value to specified decimal</a:t>
            </a:r>
          </a:p>
          <a:p>
            <a:pPr lvl="2">
              <a:buFont typeface="Wingdings" pitchFamily="2" charset="2"/>
              <a:buNone/>
            </a:pPr>
            <a:r>
              <a:rPr lang="en-US">
                <a:solidFill>
                  <a:srgbClr val="FF3300"/>
                </a:solidFill>
                <a:latin typeface="Courier New" pitchFamily="49" charset="0"/>
              </a:rPr>
              <a:t>TRUNC(45.926, 2)		 45.92</a:t>
            </a:r>
          </a:p>
          <a:p>
            <a:pPr lvl="2">
              <a:buFont typeface="Wingdings" pitchFamily="2" charset="2"/>
              <a:buNone/>
            </a:pPr>
            <a:endParaRPr lang="en-US">
              <a:solidFill>
                <a:srgbClr val="FF3300"/>
              </a:solidFill>
              <a:latin typeface="Courier New" pitchFamily="49" charset="0"/>
            </a:endParaRPr>
          </a:p>
          <a:p>
            <a:r>
              <a:rPr lang="en-US">
                <a:latin typeface="Courier New" pitchFamily="49" charset="0"/>
              </a:rPr>
              <a:t>MOD</a:t>
            </a:r>
            <a:r>
              <a:rPr lang="en-US"/>
              <a:t>: Returns remainder of division</a:t>
            </a:r>
          </a:p>
          <a:p>
            <a:pPr lvl="2">
              <a:buFont typeface="Wingdings" pitchFamily="2" charset="2"/>
              <a:buNone/>
            </a:pPr>
            <a:r>
              <a:rPr lang="en-US">
                <a:solidFill>
                  <a:srgbClr val="FF3300"/>
                </a:solidFill>
                <a:latin typeface="Courier New" pitchFamily="49" charset="0"/>
              </a:rPr>
              <a:t>MOD(1600, 300)		100</a:t>
            </a:r>
          </a:p>
        </p:txBody>
      </p:sp>
      <p:sp>
        <p:nvSpPr>
          <p:cNvPr id="38916" name="Arc 4"/>
          <p:cNvSpPr>
            <a:spLocks/>
          </p:cNvSpPr>
          <p:nvPr/>
        </p:nvSpPr>
        <p:spPr bwMode="ltGray">
          <a:xfrm>
            <a:off x="5697538" y="32067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38917" name="Line 5"/>
          <p:cNvSpPr>
            <a:spLocks noChangeShapeType="1"/>
          </p:cNvSpPr>
          <p:nvPr/>
        </p:nvSpPr>
        <p:spPr bwMode="auto">
          <a:xfrm>
            <a:off x="4114800" y="2438400"/>
            <a:ext cx="1185863" cy="0"/>
          </a:xfrm>
          <a:prstGeom prst="line">
            <a:avLst/>
          </a:prstGeom>
          <a:noFill/>
          <a:ln w="50800">
            <a:solidFill>
              <a:srgbClr val="FFCC00"/>
            </a:solidFill>
            <a:round/>
            <a:headEnd type="none" w="sm" len="sm"/>
            <a:tailEnd type="stealth" w="med" len="med"/>
          </a:ln>
          <a:effectLst/>
        </p:spPr>
        <p:txBody>
          <a:bodyPr/>
          <a:lstStyle/>
          <a:p>
            <a:endParaRPr lang="en-US"/>
          </a:p>
        </p:txBody>
      </p:sp>
      <p:sp>
        <p:nvSpPr>
          <p:cNvPr id="38918" name="Line 6"/>
          <p:cNvSpPr>
            <a:spLocks noChangeShapeType="1"/>
          </p:cNvSpPr>
          <p:nvPr/>
        </p:nvSpPr>
        <p:spPr bwMode="auto">
          <a:xfrm>
            <a:off x="4267200" y="3505200"/>
            <a:ext cx="1185863" cy="0"/>
          </a:xfrm>
          <a:prstGeom prst="line">
            <a:avLst/>
          </a:prstGeom>
          <a:noFill/>
          <a:ln w="50800">
            <a:solidFill>
              <a:srgbClr val="FFCC00"/>
            </a:solidFill>
            <a:round/>
            <a:headEnd type="none" w="sm" len="sm"/>
            <a:tailEnd type="stealth" w="med" len="med"/>
          </a:ln>
          <a:effectLst/>
        </p:spPr>
        <p:txBody>
          <a:bodyPr/>
          <a:lstStyle/>
          <a:p>
            <a:endParaRPr lang="en-US"/>
          </a:p>
        </p:txBody>
      </p:sp>
      <p:sp>
        <p:nvSpPr>
          <p:cNvPr id="38919" name="Line 7"/>
          <p:cNvSpPr>
            <a:spLocks noChangeShapeType="1"/>
          </p:cNvSpPr>
          <p:nvPr/>
        </p:nvSpPr>
        <p:spPr bwMode="auto">
          <a:xfrm>
            <a:off x="4038600" y="4648200"/>
            <a:ext cx="1185863" cy="0"/>
          </a:xfrm>
          <a:prstGeom prst="line">
            <a:avLst/>
          </a:prstGeom>
          <a:noFill/>
          <a:ln w="50800">
            <a:solidFill>
              <a:srgbClr val="FFCC00"/>
            </a:solidFill>
            <a:round/>
            <a:headEnd type="none" w="sm" len="sm"/>
            <a:tailEnd type="stealth" w="med" len="med"/>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a:t>ORACLE</a:t>
            </a:r>
          </a:p>
        </p:txBody>
      </p:sp>
      <p:sp>
        <p:nvSpPr>
          <p:cNvPr id="22" name="Slide Number Placeholder 4"/>
          <p:cNvSpPr>
            <a:spLocks noGrp="1"/>
          </p:cNvSpPr>
          <p:nvPr>
            <p:ph type="sldNum" sz="quarter" idx="11"/>
          </p:nvPr>
        </p:nvSpPr>
        <p:spPr/>
        <p:txBody>
          <a:bodyPr/>
          <a:lstStyle/>
          <a:p>
            <a:fld id="{8A5FD97D-A4FB-4D17-8C12-9EF9D176B747}" type="slidenum">
              <a:rPr lang="en-US"/>
              <a:pPr/>
              <a:t>2</a:t>
            </a:fld>
            <a:r>
              <a:rPr lang="en-US"/>
              <a:t> of 1</a:t>
            </a:r>
          </a:p>
        </p:txBody>
      </p:sp>
      <p:sp>
        <p:nvSpPr>
          <p:cNvPr id="331778" name="Rectangle 2"/>
          <p:cNvSpPr>
            <a:spLocks noGrp="1" noChangeArrowheads="1"/>
          </p:cNvSpPr>
          <p:nvPr>
            <p:ph type="title"/>
          </p:nvPr>
        </p:nvSpPr>
        <p:spPr>
          <a:noFill/>
          <a:ln/>
        </p:spPr>
        <p:txBody>
          <a:bodyPr wrap="square" lIns="92075" tIns="46038" rIns="92075" bIns="46038" anchor="t"/>
          <a:lstStyle/>
          <a:p>
            <a:r>
              <a:rPr lang="en-US"/>
              <a:t>SQL Functions</a:t>
            </a:r>
          </a:p>
        </p:txBody>
      </p:sp>
      <p:sp>
        <p:nvSpPr>
          <p:cNvPr id="331779" name="Rectangle 3"/>
          <p:cNvSpPr>
            <a:spLocks noChangeArrowheads="1"/>
          </p:cNvSpPr>
          <p:nvPr/>
        </p:nvSpPr>
        <p:spPr bwMode="blackWhite">
          <a:xfrm>
            <a:off x="3444875"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rPr>
              <a:t>Function</a:t>
            </a:r>
          </a:p>
        </p:txBody>
      </p:sp>
      <p:grpSp>
        <p:nvGrpSpPr>
          <p:cNvPr id="2" name="Group 4"/>
          <p:cNvGrpSpPr>
            <a:grpSpLocks/>
          </p:cNvGrpSpPr>
          <p:nvPr/>
        </p:nvGrpSpPr>
        <p:grpSpPr bwMode="auto">
          <a:xfrm>
            <a:off x="762000" y="2085975"/>
            <a:ext cx="2595563" cy="3163888"/>
            <a:chOff x="480" y="1314"/>
            <a:chExt cx="1635" cy="1993"/>
          </a:xfrm>
        </p:grpSpPr>
        <p:sp>
          <p:nvSpPr>
            <p:cNvPr id="331781" name="Rectangle 5"/>
            <p:cNvSpPr>
              <a:spLocks noChangeArrowheads="1"/>
            </p:cNvSpPr>
            <p:nvPr/>
          </p:nvSpPr>
          <p:spPr bwMode="auto">
            <a:xfrm>
              <a:off x="480" y="1314"/>
              <a:ext cx="546" cy="269"/>
            </a:xfrm>
            <a:prstGeom prst="rect">
              <a:avLst/>
            </a:prstGeom>
            <a:noFill/>
            <a:ln w="9525">
              <a:noFill/>
              <a:miter lim="800000"/>
              <a:headEnd/>
              <a:tailEnd/>
            </a:ln>
            <a:effectLst/>
          </p:spPr>
          <p:txBody>
            <a:bodyPr wrap="none" lIns="92075" tIns="46038" rIns="92075" bIns="46038">
              <a:spAutoFit/>
            </a:bodyPr>
            <a:lstStyle/>
            <a:p>
              <a:pPr eaLnBrk="0" hangingPunct="0"/>
              <a:r>
                <a:rPr lang="en-US" sz="2200" b="1"/>
                <a:t>Input</a:t>
              </a:r>
            </a:p>
          </p:txBody>
        </p:sp>
        <p:sp>
          <p:nvSpPr>
            <p:cNvPr id="331782" name="Freeform 6"/>
            <p:cNvSpPr>
              <a:spLocks/>
            </p:cNvSpPr>
            <p:nvPr/>
          </p:nvSpPr>
          <p:spPr bwMode="auto">
            <a:xfrm>
              <a:off x="1176" y="1374"/>
              <a:ext cx="939" cy="559"/>
            </a:xfrm>
            <a:custGeom>
              <a:avLst/>
              <a:gdLst/>
              <a:ahLst/>
              <a:cxnLst>
                <a:cxn ang="0">
                  <a:pos x="0" y="558"/>
                </a:cxn>
                <a:cxn ang="0">
                  <a:pos x="0" y="0"/>
                </a:cxn>
                <a:cxn ang="0">
                  <a:pos x="938" y="0"/>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sp>
          <p:nvSpPr>
            <p:cNvPr id="331783" name="Freeform 7"/>
            <p:cNvSpPr>
              <a:spLocks/>
            </p:cNvSpPr>
            <p:nvPr/>
          </p:nvSpPr>
          <p:spPr bwMode="auto">
            <a:xfrm>
              <a:off x="1704" y="1704"/>
              <a:ext cx="411" cy="1309"/>
            </a:xfrm>
            <a:custGeom>
              <a:avLst/>
              <a:gdLst/>
              <a:ahLst/>
              <a:cxnLst>
                <a:cxn ang="0">
                  <a:pos x="0" y="1308"/>
                </a:cxn>
                <a:cxn ang="0">
                  <a:pos x="0" y="0"/>
                </a:cxn>
                <a:cxn ang="0">
                  <a:pos x="410" y="0"/>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sp>
          <p:nvSpPr>
            <p:cNvPr id="331784" name="Freeform 8"/>
            <p:cNvSpPr>
              <a:spLocks/>
            </p:cNvSpPr>
            <p:nvPr/>
          </p:nvSpPr>
          <p:spPr bwMode="auto">
            <a:xfrm>
              <a:off x="1440" y="1536"/>
              <a:ext cx="675" cy="745"/>
            </a:xfrm>
            <a:custGeom>
              <a:avLst/>
              <a:gdLst/>
              <a:ahLst/>
              <a:cxnLst>
                <a:cxn ang="0">
                  <a:pos x="0" y="744"/>
                </a:cxn>
                <a:cxn ang="0">
                  <a:pos x="0" y="0"/>
                </a:cxn>
                <a:cxn ang="0">
                  <a:pos x="674" y="0"/>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sp>
          <p:nvSpPr>
            <p:cNvPr id="331785" name="Rectangle 9"/>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hangingPunct="0"/>
              <a:r>
                <a:rPr lang="en-US" sz="2200" b="1">
                  <a:solidFill>
                    <a:srgbClr val="FFFFCC"/>
                  </a:solidFill>
                  <a:effectLst>
                    <a:outerShdw blurRad="38100" dist="38100" dir="2700000" algn="tl">
                      <a:srgbClr val="000000"/>
                    </a:outerShdw>
                  </a:effectLst>
                </a:rPr>
                <a:t>arg 1</a:t>
              </a:r>
            </a:p>
          </p:txBody>
        </p:sp>
        <p:sp>
          <p:nvSpPr>
            <p:cNvPr id="331786" name="Rectangle 10"/>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hangingPunct="0"/>
              <a:r>
                <a:rPr lang="en-US" sz="2200" b="1">
                  <a:solidFill>
                    <a:srgbClr val="FFFFCC"/>
                  </a:solidFill>
                  <a:effectLst>
                    <a:outerShdw blurRad="38100" dist="38100" dir="2700000" algn="tl">
                      <a:srgbClr val="000000"/>
                    </a:outerShdw>
                  </a:effectLst>
                </a:rPr>
                <a:t>arg 2</a:t>
              </a:r>
            </a:p>
          </p:txBody>
        </p:sp>
        <p:sp>
          <p:nvSpPr>
            <p:cNvPr id="331787" name="Rectangle 11"/>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eaLnBrk="0" hangingPunct="0"/>
              <a:r>
                <a:rPr lang="en-US" sz="2200" b="1">
                  <a:solidFill>
                    <a:srgbClr val="FFFFCC"/>
                  </a:solidFill>
                  <a:effectLst>
                    <a:outerShdw blurRad="38100" dist="38100" dir="2700000" algn="tl">
                      <a:srgbClr val="000000"/>
                    </a:outerShdw>
                  </a:effectLst>
                </a:rPr>
                <a:t>arg </a:t>
              </a:r>
              <a:r>
                <a:rPr lang="en-US" sz="2200" b="1" i="1">
                  <a:solidFill>
                    <a:srgbClr val="FFFFCC"/>
                  </a:solidFill>
                  <a:effectLst>
                    <a:outerShdw blurRad="38100" dist="38100" dir="2700000" algn="tl">
                      <a:srgbClr val="000000"/>
                    </a:outerShdw>
                  </a:effectLst>
                </a:rPr>
                <a:t>n</a:t>
              </a:r>
            </a:p>
          </p:txBody>
        </p:sp>
        <p:grpSp>
          <p:nvGrpSpPr>
            <p:cNvPr id="3" name="Group 12"/>
            <p:cNvGrpSpPr>
              <a:grpSpLocks/>
            </p:cNvGrpSpPr>
            <p:nvPr/>
          </p:nvGrpSpPr>
          <p:grpSpPr bwMode="auto">
            <a:xfrm>
              <a:off x="1323" y="2642"/>
              <a:ext cx="254" cy="267"/>
              <a:chOff x="1323" y="2642"/>
              <a:chExt cx="254" cy="267"/>
            </a:xfrm>
          </p:grpSpPr>
          <p:sp>
            <p:nvSpPr>
              <p:cNvPr id="331789" name="Rectangle 13"/>
              <p:cNvSpPr>
                <a:spLocks noChangeArrowheads="1"/>
              </p:cNvSpPr>
              <p:nvPr/>
            </p:nvSpPr>
            <p:spPr bwMode="blackWhite">
              <a:xfrm>
                <a:off x="1323" y="2642"/>
                <a:ext cx="62" cy="74"/>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331790" name="Rectangle 14"/>
              <p:cNvSpPr>
                <a:spLocks noChangeArrowheads="1"/>
              </p:cNvSpPr>
              <p:nvPr/>
            </p:nvSpPr>
            <p:spPr bwMode="blackWhite">
              <a:xfrm>
                <a:off x="1417" y="2737"/>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331791" name="Rectangle 15"/>
              <p:cNvSpPr>
                <a:spLocks noChangeArrowheads="1"/>
              </p:cNvSpPr>
              <p:nvPr/>
            </p:nvSpPr>
            <p:spPr bwMode="blackWhite">
              <a:xfrm>
                <a:off x="1514" y="2834"/>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grpSp>
      </p:grpSp>
      <p:sp>
        <p:nvSpPr>
          <p:cNvPr id="331792" name="Rectangle 16"/>
          <p:cNvSpPr>
            <a:spLocks noChangeArrowheads="1"/>
          </p:cNvSpPr>
          <p:nvPr/>
        </p:nvSpPr>
        <p:spPr bwMode="auto">
          <a:xfrm>
            <a:off x="3295650" y="2971800"/>
            <a:ext cx="2609850" cy="762000"/>
          </a:xfrm>
          <a:prstGeom prst="rect">
            <a:avLst/>
          </a:prstGeom>
          <a:noFill/>
          <a:ln w="9525">
            <a:noFill/>
            <a:miter lim="800000"/>
            <a:headEnd/>
            <a:tailEnd/>
          </a:ln>
          <a:effectLst/>
        </p:spPr>
        <p:txBody>
          <a:bodyPr lIns="92075" tIns="46038" rIns="92075" bIns="46038">
            <a:spAutoFit/>
          </a:bodyPr>
          <a:lstStyle/>
          <a:p>
            <a:pPr algn="ctr" eaLnBrk="0" hangingPunct="0"/>
            <a:r>
              <a:rPr lang="en-US" sz="2200" b="1"/>
              <a:t>Function performs action</a:t>
            </a:r>
          </a:p>
        </p:txBody>
      </p:sp>
      <p:grpSp>
        <p:nvGrpSpPr>
          <p:cNvPr id="4" name="Group 17"/>
          <p:cNvGrpSpPr>
            <a:grpSpLocks/>
          </p:cNvGrpSpPr>
          <p:nvPr/>
        </p:nvGrpSpPr>
        <p:grpSpPr bwMode="auto">
          <a:xfrm>
            <a:off x="5810250" y="2085975"/>
            <a:ext cx="2466975" cy="2555875"/>
            <a:chOff x="3660" y="1314"/>
            <a:chExt cx="1554" cy="1610"/>
          </a:xfrm>
        </p:grpSpPr>
        <p:sp>
          <p:nvSpPr>
            <p:cNvPr id="331794" name="Freeform 18"/>
            <p:cNvSpPr>
              <a:spLocks/>
            </p:cNvSpPr>
            <p:nvPr/>
          </p:nvSpPr>
          <p:spPr bwMode="auto">
            <a:xfrm>
              <a:off x="3660" y="1524"/>
              <a:ext cx="781" cy="795"/>
            </a:xfrm>
            <a:custGeom>
              <a:avLst/>
              <a:gdLst/>
              <a:ahLst/>
              <a:cxnLst>
                <a:cxn ang="0">
                  <a:pos x="0" y="0"/>
                </a:cxn>
                <a:cxn ang="0">
                  <a:pos x="780" y="0"/>
                </a:cxn>
                <a:cxn ang="0">
                  <a:pos x="780" y="794"/>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sp>
          <p:nvSpPr>
            <p:cNvPr id="331795" name="Rectangle 19"/>
            <p:cNvSpPr>
              <a:spLocks noChangeArrowheads="1"/>
            </p:cNvSpPr>
            <p:nvPr/>
          </p:nvSpPr>
          <p:spPr bwMode="auto">
            <a:xfrm>
              <a:off x="4521" y="1314"/>
              <a:ext cx="693" cy="269"/>
            </a:xfrm>
            <a:prstGeom prst="rect">
              <a:avLst/>
            </a:prstGeom>
            <a:noFill/>
            <a:ln w="9525">
              <a:noFill/>
              <a:miter lim="800000"/>
              <a:headEnd/>
              <a:tailEnd/>
            </a:ln>
            <a:effectLst/>
          </p:spPr>
          <p:txBody>
            <a:bodyPr wrap="none" lIns="92075" tIns="46038" rIns="92075" bIns="46038">
              <a:spAutoFit/>
            </a:bodyPr>
            <a:lstStyle/>
            <a:p>
              <a:pPr eaLnBrk="0" hangingPunct="0"/>
              <a:r>
                <a:rPr lang="en-US" sz="2200" b="1"/>
                <a:t>Output</a:t>
              </a:r>
            </a:p>
          </p:txBody>
        </p:sp>
        <p:sp>
          <p:nvSpPr>
            <p:cNvPr id="331796" name="Rectangle 20"/>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rPr>
                <a:t>Result</a:t>
              </a:r>
            </a:p>
            <a:p>
              <a:pPr algn="ctr" eaLnBrk="0" hangingPunct="0"/>
              <a:r>
                <a:rPr lang="en-US" sz="2200" b="1">
                  <a:solidFill>
                    <a:srgbClr val="FFFFCC"/>
                  </a:solidFill>
                  <a:effectLst>
                    <a:outerShdw blurRad="38100" dist="38100" dir="2700000" algn="tl">
                      <a:srgbClr val="000000"/>
                    </a:outerShdw>
                  </a:effectLst>
                </a:rPr>
                <a:t>value</a:t>
              </a:r>
            </a:p>
          </p:txBody>
        </p:sp>
      </p:gr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BEF908DF-414D-441C-84BB-F1782621018C}" type="slidenum">
              <a:rPr lang="en-US"/>
              <a:pPr/>
              <a:t>20</a:t>
            </a:fld>
            <a:r>
              <a:rPr lang="en-US"/>
              <a:t> of 1</a:t>
            </a:r>
          </a:p>
        </p:txBody>
      </p:sp>
      <p:sp>
        <p:nvSpPr>
          <p:cNvPr id="40962" name="Rectangle 2"/>
          <p:cNvSpPr>
            <a:spLocks noChangeArrowheads="1"/>
          </p:cNvSpPr>
          <p:nvPr/>
        </p:nvSpPr>
        <p:spPr bwMode="blackWhite">
          <a:xfrm>
            <a:off x="963613" y="2286000"/>
            <a:ext cx="7799387" cy="207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0963" name="Rectangle 3"/>
          <p:cNvSpPr>
            <a:spLocks noChangeArrowheads="1"/>
          </p:cNvSpPr>
          <p:nvPr/>
        </p:nvSpPr>
        <p:spPr bwMode="blackWhite">
          <a:xfrm>
            <a:off x="950913" y="2152650"/>
            <a:ext cx="7735887" cy="2038350"/>
          </a:xfrm>
          <a:prstGeom prst="rect">
            <a:avLst/>
          </a:prstGeom>
          <a:noFill/>
          <a:ln w="9525">
            <a:noFill/>
            <a:miter lim="800000"/>
            <a:headEnd/>
            <a:tailEnd/>
          </a:ln>
          <a:effectLst/>
        </p:spPr>
        <p:txBody>
          <a:bodyPr wrap="none" lIns="92075" tIns="46038" rIns="92075" bIns="46038" anchor="ctr"/>
          <a:lstStyle/>
          <a:p>
            <a:pPr eaLnBrk="0" hangingPunct="0">
              <a:tabLst>
                <a:tab pos="1200150" algn="l"/>
                <a:tab pos="1663700" algn="l"/>
              </a:tabLst>
            </a:pPr>
            <a:r>
              <a:rPr lang="en-US" b="1">
                <a:solidFill>
                  <a:srgbClr val="000000"/>
                </a:solidFill>
                <a:latin typeface="Courier New" pitchFamily="49" charset="0"/>
              </a:rPr>
              <a:t>SELECT ROUND(45.923,2), ROUND(45.923,0),</a:t>
            </a:r>
          </a:p>
          <a:p>
            <a:pPr eaLnBrk="0" hangingPunct="0">
              <a:tabLst>
                <a:tab pos="1200150" algn="l"/>
                <a:tab pos="1663700" algn="l"/>
              </a:tabLst>
            </a:pPr>
            <a:endParaRPr lang="en-US" b="1">
              <a:solidFill>
                <a:srgbClr val="000000"/>
              </a:solidFill>
              <a:latin typeface="Courier New" pitchFamily="49" charset="0"/>
            </a:endParaRPr>
          </a:p>
          <a:p>
            <a:pPr eaLnBrk="0" hangingPunct="0">
              <a:tabLst>
                <a:tab pos="1200150" algn="l"/>
                <a:tab pos="1663700" algn="l"/>
              </a:tabLst>
            </a:pPr>
            <a:r>
              <a:rPr lang="en-US" b="1">
                <a:solidFill>
                  <a:srgbClr val="000000"/>
                </a:solidFill>
                <a:latin typeface="Courier New" pitchFamily="49" charset="0"/>
              </a:rPr>
              <a:t>       ROUND(45.923,-1)</a:t>
            </a:r>
          </a:p>
          <a:p>
            <a:pPr eaLnBrk="0" hangingPunct="0">
              <a:tabLst>
                <a:tab pos="1200150" algn="l"/>
                <a:tab pos="1663700" algn="l"/>
              </a:tabLst>
            </a:pPr>
            <a:endParaRPr lang="en-US" b="1">
              <a:solidFill>
                <a:srgbClr val="000000"/>
              </a:solidFill>
              <a:latin typeface="Courier New" pitchFamily="49" charset="0"/>
            </a:endParaRPr>
          </a:p>
          <a:p>
            <a:pPr eaLnBrk="0" hangingPunct="0">
              <a:tabLst>
                <a:tab pos="1200150" algn="l"/>
                <a:tab pos="1663700" algn="l"/>
              </a:tabLst>
            </a:pPr>
            <a:r>
              <a:rPr lang="en-US" b="1">
                <a:solidFill>
                  <a:srgbClr val="000000"/>
                </a:solidFill>
                <a:latin typeface="Courier New" pitchFamily="49" charset="0"/>
              </a:rPr>
              <a:t>FROM   DUAL;</a:t>
            </a:r>
          </a:p>
        </p:txBody>
      </p:sp>
      <p:sp>
        <p:nvSpPr>
          <p:cNvPr id="40964"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ROUND</a:t>
            </a:r>
            <a:r>
              <a:rPr lang="en-US"/>
              <a:t> Function</a:t>
            </a:r>
          </a:p>
        </p:txBody>
      </p:sp>
      <p:sp>
        <p:nvSpPr>
          <p:cNvPr id="40965" name="Rectangle 5"/>
          <p:cNvSpPr>
            <a:spLocks noChangeArrowheads="1"/>
          </p:cNvSpPr>
          <p:nvPr/>
        </p:nvSpPr>
        <p:spPr bwMode="auto">
          <a:xfrm>
            <a:off x="823913" y="4684713"/>
            <a:ext cx="7524750" cy="695325"/>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pPr>
            <a:r>
              <a:rPr lang="en-US" sz="2200">
                <a:latin typeface="Verdana" pitchFamily="34" charset="0"/>
              </a:rPr>
              <a:t>DUAL is a dummy table you can use to view results </a:t>
            </a:r>
          </a:p>
          <a:p>
            <a:pPr eaLnBrk="0" hangingPunct="0">
              <a:lnSpc>
                <a:spcPct val="90000"/>
              </a:lnSpc>
            </a:pPr>
            <a:r>
              <a:rPr lang="en-US" sz="2200">
                <a:latin typeface="Verdana" pitchFamily="34" charset="0"/>
              </a:rPr>
              <a:t>from functions and calculations.</a:t>
            </a:r>
          </a:p>
        </p:txBody>
      </p:sp>
      <p:sp>
        <p:nvSpPr>
          <p:cNvPr id="40966" name="Rectangle 6"/>
          <p:cNvSpPr>
            <a:spLocks noChangeArrowheads="1"/>
          </p:cNvSpPr>
          <p:nvPr/>
        </p:nvSpPr>
        <p:spPr bwMode="ltGray">
          <a:xfrm>
            <a:off x="1905000" y="2489200"/>
            <a:ext cx="2154238" cy="254000"/>
          </a:xfrm>
          <a:prstGeom prst="rect">
            <a:avLst/>
          </a:prstGeom>
          <a:noFill/>
          <a:ln w="25400">
            <a:solidFill>
              <a:srgbClr val="FF5050"/>
            </a:solidFill>
            <a:miter lim="800000"/>
            <a:headEnd/>
            <a:tailEnd/>
          </a:ln>
          <a:effectLst/>
        </p:spPr>
        <p:txBody>
          <a:bodyPr wrap="none" anchor="ctr"/>
          <a:lstStyle/>
          <a:p>
            <a:endParaRPr lang="en-US"/>
          </a:p>
        </p:txBody>
      </p:sp>
      <p:sp>
        <p:nvSpPr>
          <p:cNvPr id="40967" name="Rectangle 7"/>
          <p:cNvSpPr>
            <a:spLocks noChangeArrowheads="1"/>
          </p:cNvSpPr>
          <p:nvPr/>
        </p:nvSpPr>
        <p:spPr bwMode="ltGray">
          <a:xfrm>
            <a:off x="1958975" y="3022600"/>
            <a:ext cx="2190750" cy="254000"/>
          </a:xfrm>
          <a:prstGeom prst="rect">
            <a:avLst/>
          </a:prstGeom>
          <a:noFill/>
          <a:ln w="25400">
            <a:solidFill>
              <a:srgbClr val="FF5050"/>
            </a:solidFill>
            <a:miter lim="800000"/>
            <a:headEnd/>
            <a:tailEnd/>
          </a:ln>
          <a:effectLst/>
        </p:spPr>
        <p:txBody>
          <a:bodyPr wrap="none" anchor="ctr"/>
          <a:lstStyle/>
          <a:p>
            <a:endParaRPr lang="en-US"/>
          </a:p>
        </p:txBody>
      </p:sp>
      <p:sp>
        <p:nvSpPr>
          <p:cNvPr id="40968" name="Rectangle 8"/>
          <p:cNvSpPr>
            <a:spLocks noChangeArrowheads="1"/>
          </p:cNvSpPr>
          <p:nvPr/>
        </p:nvSpPr>
        <p:spPr bwMode="ltGray">
          <a:xfrm>
            <a:off x="4246563" y="2489200"/>
            <a:ext cx="2154237" cy="254000"/>
          </a:xfrm>
          <a:prstGeom prst="rect">
            <a:avLst/>
          </a:prstGeom>
          <a:noFill/>
          <a:ln w="25400">
            <a:solidFill>
              <a:srgbClr val="FF5050"/>
            </a:solidFill>
            <a:miter lim="800000"/>
            <a:headEnd/>
            <a:tailEnd/>
          </a:ln>
          <a:effectLst/>
        </p:spPr>
        <p:txBody>
          <a:bodyPr wrap="none" anchor="ctr"/>
          <a:lstStyle/>
          <a:p>
            <a:endParaRPr lang="en-US"/>
          </a:p>
        </p:txBody>
      </p:sp>
      <p:sp>
        <p:nvSpPr>
          <p:cNvPr id="40969" name="Line 9"/>
          <p:cNvSpPr>
            <a:spLocks noChangeShapeType="1"/>
          </p:cNvSpPr>
          <p:nvPr/>
        </p:nvSpPr>
        <p:spPr bwMode="auto">
          <a:xfrm>
            <a:off x="4205288" y="3200400"/>
            <a:ext cx="3035300" cy="0"/>
          </a:xfrm>
          <a:prstGeom prst="line">
            <a:avLst/>
          </a:prstGeom>
          <a:noFill/>
          <a:ln w="25400">
            <a:solidFill>
              <a:srgbClr val="FF3300"/>
            </a:solidFill>
            <a:round/>
            <a:headEnd type="stealth" w="med" len="lg"/>
            <a:tailEnd type="none" w="sm" len="sm"/>
          </a:ln>
          <a:effectLst/>
        </p:spPr>
        <p:txBody>
          <a:bodyPr/>
          <a:lstStyle/>
          <a:p>
            <a:endParaRPr lang="en-US"/>
          </a:p>
        </p:txBody>
      </p:sp>
      <p:sp>
        <p:nvSpPr>
          <p:cNvPr id="40970" name="Line 10"/>
          <p:cNvSpPr>
            <a:spLocks noChangeShapeType="1"/>
          </p:cNvSpPr>
          <p:nvPr/>
        </p:nvSpPr>
        <p:spPr bwMode="auto">
          <a:xfrm>
            <a:off x="5240338" y="2047875"/>
            <a:ext cx="12700" cy="314325"/>
          </a:xfrm>
          <a:prstGeom prst="line">
            <a:avLst/>
          </a:prstGeom>
          <a:noFill/>
          <a:ln w="25400">
            <a:solidFill>
              <a:srgbClr val="FF3300"/>
            </a:solidFill>
            <a:round/>
            <a:headEnd type="none" w="sm" len="sm"/>
            <a:tailEnd type="stealth" w="med" len="lg"/>
          </a:ln>
          <a:effectLst/>
        </p:spPr>
        <p:txBody>
          <a:bodyPr/>
          <a:lstStyle/>
          <a:p>
            <a:endParaRPr lang="en-US"/>
          </a:p>
        </p:txBody>
      </p:sp>
      <p:sp>
        <p:nvSpPr>
          <p:cNvPr id="40971" name="Line 11"/>
          <p:cNvSpPr>
            <a:spLocks noChangeShapeType="1"/>
          </p:cNvSpPr>
          <p:nvPr/>
        </p:nvSpPr>
        <p:spPr bwMode="auto">
          <a:xfrm>
            <a:off x="2959100" y="1971675"/>
            <a:ext cx="12700" cy="314325"/>
          </a:xfrm>
          <a:prstGeom prst="line">
            <a:avLst/>
          </a:prstGeom>
          <a:noFill/>
          <a:ln w="25400">
            <a:solidFill>
              <a:srgbClr val="FF3300"/>
            </a:solidFill>
            <a:round/>
            <a:headEnd type="none" w="sm" len="sm"/>
            <a:tailEnd type="stealth" w="med" len="lg"/>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673FEE2E-D0E0-4B7E-9080-EF1BAFDBA2D0}" type="slidenum">
              <a:rPr lang="en-US"/>
              <a:pPr/>
              <a:t>21</a:t>
            </a:fld>
            <a:r>
              <a:rPr lang="en-US"/>
              <a:t> of 1</a:t>
            </a:r>
          </a:p>
        </p:txBody>
      </p:sp>
      <p:sp>
        <p:nvSpPr>
          <p:cNvPr id="43010" name="Rectangle 2"/>
          <p:cNvSpPr>
            <a:spLocks noChangeArrowheads="1"/>
          </p:cNvSpPr>
          <p:nvPr/>
        </p:nvSpPr>
        <p:spPr bwMode="blackWhite">
          <a:xfrm>
            <a:off x="917575" y="2797175"/>
            <a:ext cx="7504113" cy="2003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3011" name="Rectangle 3"/>
          <p:cNvSpPr>
            <a:spLocks noChangeArrowheads="1"/>
          </p:cNvSpPr>
          <p:nvPr/>
        </p:nvSpPr>
        <p:spPr bwMode="blackWhite">
          <a:xfrm>
            <a:off x="914400" y="2867025"/>
            <a:ext cx="7507288" cy="2009775"/>
          </a:xfrm>
          <a:prstGeom prst="rect">
            <a:avLst/>
          </a:prstGeom>
          <a:noFill/>
          <a:ln w="9525">
            <a:noFill/>
            <a:miter lim="800000"/>
            <a:headEnd/>
            <a:tailEnd/>
          </a:ln>
          <a:effectLst/>
        </p:spPr>
        <p:txBody>
          <a:bodyPr wrap="none" lIns="92075" tIns="46038" rIns="92075" bIns="46038" anchor="ctr"/>
          <a:lstStyle/>
          <a:p>
            <a:pPr eaLnBrk="0" hangingPunct="0">
              <a:tabLst>
                <a:tab pos="1200150" algn="l"/>
                <a:tab pos="1663700" algn="l"/>
              </a:tabLst>
            </a:pPr>
            <a:r>
              <a:rPr lang="en-US" b="1">
                <a:solidFill>
                  <a:srgbClr val="000000"/>
                </a:solidFill>
                <a:latin typeface="Courier New" pitchFamily="49" charset="0"/>
              </a:rPr>
              <a:t>SELECT  TRUNC(45.923,2), TRUNC(45.923),</a:t>
            </a:r>
          </a:p>
          <a:p>
            <a:pPr eaLnBrk="0" hangingPunct="0">
              <a:tabLst>
                <a:tab pos="1200150" algn="l"/>
                <a:tab pos="1663700" algn="l"/>
              </a:tabLst>
            </a:pPr>
            <a:endParaRPr lang="en-US" b="1">
              <a:solidFill>
                <a:srgbClr val="000000"/>
              </a:solidFill>
              <a:latin typeface="Courier New" pitchFamily="49" charset="0"/>
            </a:endParaRPr>
          </a:p>
          <a:p>
            <a:pPr eaLnBrk="0" hangingPunct="0">
              <a:tabLst>
                <a:tab pos="1200150" algn="l"/>
                <a:tab pos="1663700" algn="l"/>
              </a:tabLst>
            </a:pPr>
            <a:r>
              <a:rPr lang="en-US" b="1">
                <a:solidFill>
                  <a:srgbClr val="000000"/>
                </a:solidFill>
                <a:latin typeface="Courier New" pitchFamily="49" charset="0"/>
              </a:rPr>
              <a:t>        TRUNC(45.923,-2)</a:t>
            </a:r>
          </a:p>
          <a:p>
            <a:pPr eaLnBrk="0" hangingPunct="0">
              <a:tabLst>
                <a:tab pos="1200150" algn="l"/>
                <a:tab pos="1663700" algn="l"/>
              </a:tabLst>
            </a:pPr>
            <a:endParaRPr lang="en-US" b="1">
              <a:solidFill>
                <a:srgbClr val="000000"/>
              </a:solidFill>
              <a:latin typeface="Courier New" pitchFamily="49" charset="0"/>
            </a:endParaRPr>
          </a:p>
          <a:p>
            <a:pPr eaLnBrk="0" hangingPunct="0">
              <a:tabLst>
                <a:tab pos="1200150" algn="l"/>
                <a:tab pos="1663700" algn="l"/>
              </a:tabLst>
            </a:pPr>
            <a:r>
              <a:rPr lang="en-US" b="1">
                <a:solidFill>
                  <a:srgbClr val="000000"/>
                </a:solidFill>
                <a:latin typeface="Courier New" pitchFamily="49" charset="0"/>
              </a:rPr>
              <a:t>FROM   DUAL;</a:t>
            </a:r>
          </a:p>
        </p:txBody>
      </p:sp>
      <p:sp>
        <p:nvSpPr>
          <p:cNvPr id="43012"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TRUNC</a:t>
            </a:r>
            <a:r>
              <a:rPr lang="en-US"/>
              <a:t> Function</a:t>
            </a:r>
          </a:p>
        </p:txBody>
      </p:sp>
      <p:sp>
        <p:nvSpPr>
          <p:cNvPr id="43013" name="Rectangle 5"/>
          <p:cNvSpPr>
            <a:spLocks noChangeArrowheads="1"/>
          </p:cNvSpPr>
          <p:nvPr/>
        </p:nvSpPr>
        <p:spPr bwMode="ltGray">
          <a:xfrm>
            <a:off x="1941513" y="3733800"/>
            <a:ext cx="2413000" cy="304800"/>
          </a:xfrm>
          <a:prstGeom prst="rect">
            <a:avLst/>
          </a:prstGeom>
          <a:noFill/>
          <a:ln w="25400">
            <a:solidFill>
              <a:srgbClr val="FF5050"/>
            </a:solidFill>
            <a:miter lim="800000"/>
            <a:headEnd/>
            <a:tailEnd/>
          </a:ln>
          <a:effectLst/>
        </p:spPr>
        <p:txBody>
          <a:bodyPr wrap="none" anchor="ctr"/>
          <a:lstStyle/>
          <a:p>
            <a:endParaRPr lang="en-US"/>
          </a:p>
        </p:txBody>
      </p:sp>
      <p:sp>
        <p:nvSpPr>
          <p:cNvPr id="43014" name="Rectangle 6"/>
          <p:cNvSpPr>
            <a:spLocks noChangeArrowheads="1"/>
          </p:cNvSpPr>
          <p:nvPr/>
        </p:nvSpPr>
        <p:spPr bwMode="ltGray">
          <a:xfrm>
            <a:off x="4373563" y="3200400"/>
            <a:ext cx="1795462" cy="304800"/>
          </a:xfrm>
          <a:prstGeom prst="rect">
            <a:avLst/>
          </a:prstGeom>
          <a:noFill/>
          <a:ln w="25400">
            <a:solidFill>
              <a:srgbClr val="FF5050"/>
            </a:solidFill>
            <a:miter lim="800000"/>
            <a:headEnd/>
            <a:tailEnd/>
          </a:ln>
          <a:effectLst/>
        </p:spPr>
        <p:txBody>
          <a:bodyPr wrap="none" anchor="ctr"/>
          <a:lstStyle/>
          <a:p>
            <a:endParaRPr lang="en-US"/>
          </a:p>
        </p:txBody>
      </p:sp>
      <p:sp>
        <p:nvSpPr>
          <p:cNvPr id="43015" name="Line 7"/>
          <p:cNvSpPr>
            <a:spLocks noChangeShapeType="1"/>
          </p:cNvSpPr>
          <p:nvPr/>
        </p:nvSpPr>
        <p:spPr bwMode="auto">
          <a:xfrm>
            <a:off x="5337175" y="2514600"/>
            <a:ext cx="12700" cy="314325"/>
          </a:xfrm>
          <a:prstGeom prst="line">
            <a:avLst/>
          </a:prstGeom>
          <a:noFill/>
          <a:ln w="25400">
            <a:solidFill>
              <a:srgbClr val="FF3300"/>
            </a:solidFill>
            <a:round/>
            <a:headEnd type="none" w="sm" len="sm"/>
            <a:tailEnd type="stealth" w="med" len="lg"/>
          </a:ln>
          <a:effectLst/>
        </p:spPr>
        <p:txBody>
          <a:bodyPr/>
          <a:lstStyle/>
          <a:p>
            <a:endParaRPr lang="en-US"/>
          </a:p>
        </p:txBody>
      </p:sp>
      <p:sp>
        <p:nvSpPr>
          <p:cNvPr id="43016" name="Line 8"/>
          <p:cNvSpPr>
            <a:spLocks noChangeShapeType="1"/>
          </p:cNvSpPr>
          <p:nvPr/>
        </p:nvSpPr>
        <p:spPr bwMode="auto">
          <a:xfrm>
            <a:off x="3084513" y="2514600"/>
            <a:ext cx="12700" cy="314325"/>
          </a:xfrm>
          <a:prstGeom prst="line">
            <a:avLst/>
          </a:prstGeom>
          <a:noFill/>
          <a:ln w="25400">
            <a:solidFill>
              <a:srgbClr val="FF3300"/>
            </a:solidFill>
            <a:round/>
            <a:headEnd type="none" w="sm" len="sm"/>
            <a:tailEnd type="stealth" w="med" len="lg"/>
          </a:ln>
          <a:effectLst/>
        </p:spPr>
        <p:txBody>
          <a:bodyPr/>
          <a:lstStyle/>
          <a:p>
            <a:endParaRPr lang="en-US"/>
          </a:p>
        </p:txBody>
      </p:sp>
      <p:sp>
        <p:nvSpPr>
          <p:cNvPr id="43017" name="Line 9"/>
          <p:cNvSpPr>
            <a:spLocks noChangeShapeType="1"/>
          </p:cNvSpPr>
          <p:nvPr/>
        </p:nvSpPr>
        <p:spPr bwMode="auto">
          <a:xfrm>
            <a:off x="4346575" y="3886200"/>
            <a:ext cx="3035300" cy="0"/>
          </a:xfrm>
          <a:prstGeom prst="line">
            <a:avLst/>
          </a:prstGeom>
          <a:noFill/>
          <a:ln w="25400">
            <a:solidFill>
              <a:srgbClr val="FF3300"/>
            </a:solidFill>
            <a:round/>
            <a:headEnd type="stealth" w="med" len="lg"/>
            <a:tailEnd type="none" w="sm" len="sm"/>
          </a:ln>
          <a:effectLst/>
        </p:spPr>
        <p:txBody>
          <a:bodyPr/>
          <a:lstStyle/>
          <a:p>
            <a:endParaRPr lang="en-US"/>
          </a:p>
        </p:txBody>
      </p:sp>
      <p:sp>
        <p:nvSpPr>
          <p:cNvPr id="43018" name="Rectangle 10"/>
          <p:cNvSpPr>
            <a:spLocks noChangeArrowheads="1"/>
          </p:cNvSpPr>
          <p:nvPr/>
        </p:nvSpPr>
        <p:spPr bwMode="ltGray">
          <a:xfrm>
            <a:off x="1936750" y="3200400"/>
            <a:ext cx="2293938" cy="3048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4DFA3B04-25F0-4858-AD53-B60D98264C45}" type="slidenum">
              <a:rPr lang="en-US"/>
              <a:pPr/>
              <a:t>22</a:t>
            </a:fld>
            <a:r>
              <a:rPr lang="en-US"/>
              <a:t> of 1</a:t>
            </a:r>
          </a:p>
        </p:txBody>
      </p:sp>
      <p:sp>
        <p:nvSpPr>
          <p:cNvPr id="45058" name="Rectangle 2"/>
          <p:cNvSpPr>
            <a:spLocks noChangeArrowheads="1"/>
          </p:cNvSpPr>
          <p:nvPr/>
        </p:nvSpPr>
        <p:spPr bwMode="blackWhite">
          <a:xfrm>
            <a:off x="900113" y="3200400"/>
            <a:ext cx="7329487" cy="23574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5059" name="Rectangle 3"/>
          <p:cNvSpPr>
            <a:spLocks noChangeArrowheads="1"/>
          </p:cNvSpPr>
          <p:nvPr/>
        </p:nvSpPr>
        <p:spPr bwMode="auto">
          <a:xfrm>
            <a:off x="990600" y="3222625"/>
            <a:ext cx="7239000" cy="2014538"/>
          </a:xfrm>
          <a:prstGeom prst="rect">
            <a:avLst/>
          </a:prstGeom>
          <a:noFill/>
          <a:ln w="9525">
            <a:noFill/>
            <a:miter lim="800000"/>
            <a:headEnd/>
            <a:tailEnd/>
          </a:ln>
          <a:effectLst/>
        </p:spPr>
        <p:txBody>
          <a:bodyPr lIns="92075" tIns="46038" rIns="92075" bIns="46038">
            <a:spAutoFit/>
          </a:bodyPr>
          <a:lstStyle/>
          <a:p>
            <a:pPr eaLnBrk="0" hangingPunct="0"/>
            <a:endParaRPr lang="en-US" b="1">
              <a:solidFill>
                <a:srgbClr val="000000"/>
              </a:solidFill>
              <a:latin typeface="Courier New" pitchFamily="49" charset="0"/>
            </a:endParaRP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SELECT ENAME, SAL, MOD(SAL, 5000)</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FROM   EMP</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WHERE  JOB = 'SALESMAN';</a:t>
            </a:r>
          </a:p>
        </p:txBody>
      </p:sp>
      <p:sp>
        <p:nvSpPr>
          <p:cNvPr id="45060"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MOD</a:t>
            </a:r>
            <a:r>
              <a:rPr lang="en-US"/>
              <a:t> Function</a:t>
            </a:r>
          </a:p>
        </p:txBody>
      </p:sp>
      <p:sp>
        <p:nvSpPr>
          <p:cNvPr id="45061" name="Rectangle 5"/>
          <p:cNvSpPr>
            <a:spLocks noGrp="1" noChangeArrowheads="1"/>
          </p:cNvSpPr>
          <p:nvPr>
            <p:ph type="body" idx="1"/>
          </p:nvPr>
        </p:nvSpPr>
        <p:spPr>
          <a:xfrm>
            <a:off x="381000" y="1981200"/>
            <a:ext cx="81534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Calculate the remainder of a salary after it is divided by 5000 for all employees whose job title is sales representative.</a:t>
            </a:r>
          </a:p>
        </p:txBody>
      </p:sp>
      <p:sp>
        <p:nvSpPr>
          <p:cNvPr id="45062" name="Rectangle 6"/>
          <p:cNvSpPr>
            <a:spLocks noChangeArrowheads="1"/>
          </p:cNvSpPr>
          <p:nvPr/>
        </p:nvSpPr>
        <p:spPr bwMode="ltGray">
          <a:xfrm>
            <a:off x="3505200" y="3789363"/>
            <a:ext cx="2439988" cy="325437"/>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0A130D18-F309-4FE6-874E-881CE3DC1E95}" type="slidenum">
              <a:rPr lang="en-US"/>
              <a:pPr/>
              <a:t>23</a:t>
            </a:fld>
            <a:r>
              <a:rPr lang="en-US"/>
              <a:t> of 1</a:t>
            </a:r>
          </a:p>
        </p:txBody>
      </p:sp>
      <p:sp>
        <p:nvSpPr>
          <p:cNvPr id="47106" name="Rectangle 2"/>
          <p:cNvSpPr>
            <a:spLocks noChangeArrowheads="1"/>
          </p:cNvSpPr>
          <p:nvPr/>
        </p:nvSpPr>
        <p:spPr bwMode="blackWhite">
          <a:xfrm>
            <a:off x="949325" y="4483100"/>
            <a:ext cx="7508875" cy="1689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7107" name="Rectangle 3"/>
          <p:cNvSpPr>
            <a:spLocks noGrp="1" noChangeArrowheads="1"/>
          </p:cNvSpPr>
          <p:nvPr>
            <p:ph type="title"/>
          </p:nvPr>
        </p:nvSpPr>
        <p:spPr>
          <a:xfrm>
            <a:off x="457200" y="152400"/>
            <a:ext cx="8229600" cy="533400"/>
          </a:xfrm>
          <a:noFill/>
          <a:ln/>
        </p:spPr>
        <p:txBody>
          <a:bodyPr wrap="square" lIns="92075" tIns="46038" rIns="92075" bIns="46038" anchor="t"/>
          <a:lstStyle/>
          <a:p>
            <a:r>
              <a:rPr lang="en-US" sz="2600"/>
              <a:t>Working with Dates</a:t>
            </a:r>
          </a:p>
        </p:txBody>
      </p:sp>
      <p:sp>
        <p:nvSpPr>
          <p:cNvPr id="47108" name="Rectangle 4"/>
          <p:cNvSpPr>
            <a:spLocks noGrp="1" noChangeArrowheads="1"/>
          </p:cNvSpPr>
          <p:nvPr>
            <p:ph type="body" idx="1"/>
          </p:nvPr>
        </p:nvSpPr>
        <p:spPr>
          <a:xfrm>
            <a:off x="381000" y="1533525"/>
            <a:ext cx="8382000" cy="2290763"/>
          </a:xfrm>
          <a:noFill/>
          <a:ln/>
        </p:spPr>
        <p:txBody>
          <a:bodyPr lIns="92075" tIns="46038" rIns="92075" bIns="46038">
            <a:spAutoFit/>
          </a:bodyPr>
          <a:lstStyle/>
          <a:p>
            <a:pPr>
              <a:lnSpc>
                <a:spcPct val="90000"/>
              </a:lnSpc>
              <a:spcBef>
                <a:spcPct val="30000"/>
              </a:spcBef>
            </a:pPr>
            <a:r>
              <a:rPr lang="en-US" sz="2000"/>
              <a:t>Oracle database stores dates in an internal numeric format: century, year, month, day, hours, minutes, seconds.</a:t>
            </a:r>
          </a:p>
          <a:p>
            <a:pPr>
              <a:lnSpc>
                <a:spcPct val="90000"/>
              </a:lnSpc>
              <a:spcBef>
                <a:spcPct val="30000"/>
              </a:spcBef>
            </a:pPr>
            <a:r>
              <a:rPr lang="en-US" sz="2000"/>
              <a:t>The default date display format is DD-MON-RR.</a:t>
            </a:r>
          </a:p>
          <a:p>
            <a:pPr lvl="1">
              <a:lnSpc>
                <a:spcPct val="90000"/>
              </a:lnSpc>
              <a:spcBef>
                <a:spcPct val="30000"/>
              </a:spcBef>
            </a:pPr>
            <a:r>
              <a:rPr lang="en-US" sz="2000"/>
              <a:t>Allows you to store 21st century dates in the 20th century by specifying only the last two digits of the year. </a:t>
            </a:r>
          </a:p>
          <a:p>
            <a:pPr lvl="1">
              <a:lnSpc>
                <a:spcPct val="90000"/>
              </a:lnSpc>
              <a:spcBef>
                <a:spcPct val="30000"/>
              </a:spcBef>
            </a:pPr>
            <a:r>
              <a:rPr lang="en-US" sz="2000"/>
              <a:t>Allows you to store 20th century dates in the 21st century in the same way. </a:t>
            </a:r>
          </a:p>
        </p:txBody>
      </p:sp>
      <p:sp>
        <p:nvSpPr>
          <p:cNvPr id="47109" name="Rectangle 5"/>
          <p:cNvSpPr>
            <a:spLocks noChangeArrowheads="1"/>
          </p:cNvSpPr>
          <p:nvPr/>
        </p:nvSpPr>
        <p:spPr bwMode="blackWhite">
          <a:xfrm>
            <a:off x="949325" y="4433888"/>
            <a:ext cx="7315200" cy="16621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SELECT ENAME, HIREDATE</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ENAME like </a:t>
            </a:r>
            <a:r>
              <a:rPr lang="en-US" b="1">
                <a:solidFill>
                  <a:srgbClr val="000000"/>
                </a:solidFill>
                <a:effectLst>
                  <a:outerShdw blurRad="38100" dist="38100" dir="2700000" algn="tl">
                    <a:srgbClr val="C0C0C0"/>
                  </a:outerShdw>
                </a:effectLst>
                <a:latin typeface="Courier New" pitchFamily="49" charset="0"/>
              </a:rPr>
              <a:t>'</a:t>
            </a:r>
            <a:r>
              <a:rPr lang="en-US" b="1">
                <a:solidFill>
                  <a:srgbClr val="000000"/>
                </a:solidFill>
                <a:latin typeface="Courier New" pitchFamily="49" charset="0"/>
              </a:rPr>
              <a:t>G%</a:t>
            </a:r>
            <a:r>
              <a:rPr lang="en-US" b="1">
                <a:solidFill>
                  <a:srgbClr val="000000"/>
                </a:solidFill>
                <a:effectLst>
                  <a:outerShdw blurRad="38100" dist="38100" dir="2700000" algn="tl">
                    <a:srgbClr val="C0C0C0"/>
                  </a:outerShdw>
                </a:effectLst>
                <a:latin typeface="Courier New" pitchFamily="49" charset="0"/>
              </a:rPr>
              <a:t>';</a:t>
            </a:r>
          </a:p>
        </p:txBody>
      </p:sp>
      <p:sp>
        <p:nvSpPr>
          <p:cNvPr id="47110" name="Rectangle 6"/>
          <p:cNvSpPr>
            <a:spLocks noChangeArrowheads="1"/>
          </p:cNvSpPr>
          <p:nvPr/>
        </p:nvSpPr>
        <p:spPr bwMode="ltGray">
          <a:xfrm>
            <a:off x="2838450" y="4587875"/>
            <a:ext cx="1276350" cy="517525"/>
          </a:xfrm>
          <a:prstGeom prst="rect">
            <a:avLst/>
          </a:prstGeom>
          <a:noFill/>
          <a:ln w="25400">
            <a:solidFill>
              <a:schemeClr val="hlink"/>
            </a:solidFill>
            <a:miter lim="800000"/>
            <a:headEnd/>
            <a:tailEnd/>
          </a:ln>
          <a:effectLst/>
        </p:spPr>
        <p:txBody>
          <a:bodyPr wrap="none" anchor="ctr"/>
          <a:lstStyle/>
          <a:p>
            <a:pPr algn="ctr"/>
            <a:r>
              <a:rPr lang="en-US"/>
              <a:t>0</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921A77CF-6E80-472E-A0E5-2707BB117F76}" type="slidenum">
              <a:rPr lang="en-US"/>
              <a:pPr/>
              <a:t>24</a:t>
            </a:fld>
            <a:r>
              <a:rPr lang="en-US"/>
              <a:t> of 1</a:t>
            </a:r>
          </a:p>
        </p:txBody>
      </p:sp>
      <p:sp>
        <p:nvSpPr>
          <p:cNvPr id="49154" name="Rectangle 2"/>
          <p:cNvSpPr>
            <a:spLocks noGrp="1" noChangeArrowheads="1"/>
          </p:cNvSpPr>
          <p:nvPr>
            <p:ph type="title"/>
          </p:nvPr>
        </p:nvSpPr>
        <p:spPr>
          <a:noFill/>
          <a:ln/>
        </p:spPr>
        <p:txBody>
          <a:bodyPr wrap="square" lIns="92075" tIns="46038" rIns="92075" bIns="46038" anchor="t"/>
          <a:lstStyle/>
          <a:p>
            <a:r>
              <a:rPr lang="en-US"/>
              <a:t>Working with Dates</a:t>
            </a:r>
          </a:p>
        </p:txBody>
      </p:sp>
      <p:sp>
        <p:nvSpPr>
          <p:cNvPr id="49155" name="Rectangle 3"/>
          <p:cNvSpPr>
            <a:spLocks noGrp="1" noChangeArrowheads="1"/>
          </p:cNvSpPr>
          <p:nvPr>
            <p:ph type="body" idx="1"/>
          </p:nvPr>
        </p:nvSpPr>
        <p:spPr>
          <a:xfrm>
            <a:off x="1447800" y="2857500"/>
            <a:ext cx="6400800" cy="1333500"/>
          </a:xfrm>
          <a:noFill/>
          <a:ln/>
        </p:spPr>
        <p:txBody>
          <a:bodyPr lIns="92075" tIns="46038" rIns="92075" bIns="46038">
            <a:spAutoFit/>
          </a:bodyPr>
          <a:lstStyle/>
          <a:p>
            <a:pPr>
              <a:buFont typeface="Wingdings" pitchFamily="2" charset="2"/>
              <a:buNone/>
            </a:pPr>
            <a:r>
              <a:rPr lang="en-US">
                <a:latin typeface="Courier New" pitchFamily="49" charset="0"/>
              </a:rPr>
              <a:t>SYSDATE</a:t>
            </a:r>
            <a:r>
              <a:rPr lang="en-US"/>
              <a:t> is a function that returns:</a:t>
            </a:r>
          </a:p>
          <a:p>
            <a:r>
              <a:rPr lang="en-US"/>
              <a:t>Date </a:t>
            </a:r>
          </a:p>
          <a:p>
            <a:r>
              <a:rPr lang="en-US"/>
              <a:t>Time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8DCC6DFD-1474-4E58-B607-523F286F25F0}" type="slidenum">
              <a:rPr lang="en-US"/>
              <a:pPr/>
              <a:t>25</a:t>
            </a:fld>
            <a:r>
              <a:rPr lang="en-US"/>
              <a:t> of 1</a:t>
            </a:r>
          </a:p>
        </p:txBody>
      </p:sp>
      <p:sp>
        <p:nvSpPr>
          <p:cNvPr id="51202" name="Rectangle 2"/>
          <p:cNvSpPr>
            <a:spLocks noGrp="1" noChangeArrowheads="1"/>
          </p:cNvSpPr>
          <p:nvPr>
            <p:ph type="title"/>
          </p:nvPr>
        </p:nvSpPr>
        <p:spPr>
          <a:noFill/>
          <a:ln/>
        </p:spPr>
        <p:txBody>
          <a:bodyPr wrap="square" lIns="92075" tIns="46038" rIns="92075" bIns="46038" anchor="t"/>
          <a:lstStyle/>
          <a:p>
            <a:r>
              <a:rPr lang="en-US"/>
              <a:t>Arithmetic with Dates</a:t>
            </a:r>
          </a:p>
        </p:txBody>
      </p:sp>
      <p:sp>
        <p:nvSpPr>
          <p:cNvPr id="51203" name="Rectangle 3"/>
          <p:cNvSpPr>
            <a:spLocks noGrp="1" noChangeArrowheads="1"/>
          </p:cNvSpPr>
          <p:nvPr>
            <p:ph type="body" idx="1"/>
          </p:nvPr>
        </p:nvSpPr>
        <p:spPr>
          <a:xfrm>
            <a:off x="304800" y="2590800"/>
            <a:ext cx="8458200" cy="2428875"/>
          </a:xfrm>
          <a:noFill/>
          <a:ln/>
        </p:spPr>
        <p:txBody>
          <a:bodyPr lIns="92075" tIns="46038" rIns="92075" bIns="46038">
            <a:spAutoFit/>
          </a:bodyPr>
          <a:lstStyle/>
          <a:p>
            <a:r>
              <a:rPr lang="en-US"/>
              <a:t>Add or subtract a number to or from a date for a resultant date value.</a:t>
            </a:r>
          </a:p>
          <a:p>
            <a:r>
              <a:rPr lang="en-US"/>
              <a:t>Subtract two dates to find the number of days between those dates.</a:t>
            </a:r>
          </a:p>
          <a:p>
            <a:r>
              <a:rPr lang="en-US"/>
              <a:t>Add hours to a date by dividing the number of hours by 24.</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264062CF-3047-4127-92E6-F13D5EE2AC05}" type="slidenum">
              <a:rPr lang="en-US"/>
              <a:pPr/>
              <a:t>26</a:t>
            </a:fld>
            <a:r>
              <a:rPr lang="en-US"/>
              <a:t> of 1</a:t>
            </a:r>
          </a:p>
        </p:txBody>
      </p:sp>
      <p:sp>
        <p:nvSpPr>
          <p:cNvPr id="53250" name="Rectangle 2"/>
          <p:cNvSpPr>
            <a:spLocks noChangeArrowheads="1"/>
          </p:cNvSpPr>
          <p:nvPr/>
        </p:nvSpPr>
        <p:spPr bwMode="blackWhite">
          <a:xfrm>
            <a:off x="949325" y="2671763"/>
            <a:ext cx="7204075" cy="24336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53251" name="Rectangle 3"/>
          <p:cNvSpPr>
            <a:spLocks noGrp="1" noChangeArrowheads="1"/>
          </p:cNvSpPr>
          <p:nvPr>
            <p:ph type="title"/>
          </p:nvPr>
        </p:nvSpPr>
        <p:spPr>
          <a:noFill/>
          <a:ln/>
        </p:spPr>
        <p:txBody>
          <a:bodyPr wrap="square" lIns="92075" tIns="46038" rIns="92075" bIns="46038" anchor="t"/>
          <a:lstStyle/>
          <a:p>
            <a:r>
              <a:rPr lang="en-US"/>
              <a:t>Using Arithmetic Operators</a:t>
            </a:r>
            <a:br>
              <a:rPr lang="en-US"/>
            </a:br>
            <a:r>
              <a:rPr lang="en-US"/>
              <a:t>with Dates</a:t>
            </a:r>
          </a:p>
        </p:txBody>
      </p:sp>
      <p:sp>
        <p:nvSpPr>
          <p:cNvPr id="53252" name="Rectangle 4"/>
          <p:cNvSpPr>
            <a:spLocks noChangeArrowheads="1"/>
          </p:cNvSpPr>
          <p:nvPr/>
        </p:nvSpPr>
        <p:spPr bwMode="blackWhite">
          <a:xfrm>
            <a:off x="949325" y="2706688"/>
            <a:ext cx="7315200" cy="23987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 (SYSDATE-HIREDATE)/7 AS WEEKS</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DEPTNO = 20;</a:t>
            </a:r>
          </a:p>
        </p:txBody>
      </p:sp>
      <p:sp>
        <p:nvSpPr>
          <p:cNvPr id="53253" name="Rectangle 5"/>
          <p:cNvSpPr>
            <a:spLocks noChangeArrowheads="1"/>
          </p:cNvSpPr>
          <p:nvPr/>
        </p:nvSpPr>
        <p:spPr bwMode="ltGray">
          <a:xfrm>
            <a:off x="2895600" y="3179763"/>
            <a:ext cx="4173538" cy="325437"/>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ORACLE</a:t>
            </a:r>
          </a:p>
        </p:txBody>
      </p:sp>
      <p:sp>
        <p:nvSpPr>
          <p:cNvPr id="26" name="Slide Number Placeholder 4"/>
          <p:cNvSpPr>
            <a:spLocks noGrp="1"/>
          </p:cNvSpPr>
          <p:nvPr>
            <p:ph type="sldNum" sz="quarter" idx="11"/>
          </p:nvPr>
        </p:nvSpPr>
        <p:spPr/>
        <p:txBody>
          <a:bodyPr/>
          <a:lstStyle/>
          <a:p>
            <a:fld id="{924AACF5-ABAB-4A7C-9C04-E5C236E1F2AD}" type="slidenum">
              <a:rPr lang="en-US"/>
              <a:pPr/>
              <a:t>27</a:t>
            </a:fld>
            <a:r>
              <a:rPr lang="en-US"/>
              <a:t> of 1</a:t>
            </a:r>
          </a:p>
        </p:txBody>
      </p:sp>
      <p:sp>
        <p:nvSpPr>
          <p:cNvPr id="55298" name="Rectangle 2"/>
          <p:cNvSpPr>
            <a:spLocks noChangeArrowheads="1"/>
          </p:cNvSpPr>
          <p:nvPr/>
        </p:nvSpPr>
        <p:spPr bwMode="blackWhite">
          <a:xfrm>
            <a:off x="1217613" y="1511300"/>
            <a:ext cx="2814637" cy="43402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55299" name="Rectangle 3"/>
          <p:cNvSpPr>
            <a:spLocks noChangeArrowheads="1"/>
          </p:cNvSpPr>
          <p:nvPr/>
        </p:nvSpPr>
        <p:spPr bwMode="blackWhite">
          <a:xfrm>
            <a:off x="4035425" y="1511300"/>
            <a:ext cx="3643313" cy="43402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55300" name="Rectangle 4"/>
          <p:cNvSpPr>
            <a:spLocks noGrp="1" noChangeArrowheads="1"/>
          </p:cNvSpPr>
          <p:nvPr>
            <p:ph type="title"/>
          </p:nvPr>
        </p:nvSpPr>
        <p:spPr>
          <a:noFill/>
          <a:ln/>
        </p:spPr>
        <p:txBody>
          <a:bodyPr wrap="square" lIns="92075" tIns="46038" rIns="92075" bIns="46038" anchor="t"/>
          <a:lstStyle/>
          <a:p>
            <a:r>
              <a:rPr lang="en-US"/>
              <a:t>Date Functions</a:t>
            </a:r>
          </a:p>
        </p:txBody>
      </p:sp>
      <p:sp>
        <p:nvSpPr>
          <p:cNvPr id="55301" name="Rectangle 5"/>
          <p:cNvSpPr>
            <a:spLocks noChangeArrowheads="1"/>
          </p:cNvSpPr>
          <p:nvPr/>
        </p:nvSpPr>
        <p:spPr bwMode="auto">
          <a:xfrm>
            <a:off x="4064000" y="2133600"/>
            <a:ext cx="3617913" cy="641350"/>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Number of months</a:t>
            </a:r>
            <a:br>
              <a:rPr lang="en-US" sz="2000" b="1">
                <a:solidFill>
                  <a:srgbClr val="000000"/>
                </a:solidFill>
              </a:rPr>
            </a:br>
            <a:r>
              <a:rPr lang="en-US" sz="2000" b="1">
                <a:solidFill>
                  <a:srgbClr val="000000"/>
                </a:solidFill>
              </a:rPr>
              <a:t>between two dates</a:t>
            </a:r>
          </a:p>
        </p:txBody>
      </p:sp>
      <p:sp>
        <p:nvSpPr>
          <p:cNvPr id="55302" name="Rectangle 6"/>
          <p:cNvSpPr>
            <a:spLocks noChangeArrowheads="1"/>
          </p:cNvSpPr>
          <p:nvPr/>
        </p:nvSpPr>
        <p:spPr bwMode="auto">
          <a:xfrm>
            <a:off x="1204913" y="2133600"/>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MONTHS_BETWEEN</a:t>
            </a:r>
          </a:p>
        </p:txBody>
      </p:sp>
      <p:sp>
        <p:nvSpPr>
          <p:cNvPr id="55303" name="Rectangle 7"/>
          <p:cNvSpPr>
            <a:spLocks noChangeArrowheads="1"/>
          </p:cNvSpPr>
          <p:nvPr/>
        </p:nvSpPr>
        <p:spPr bwMode="auto">
          <a:xfrm>
            <a:off x="1204913" y="2911475"/>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ADD_MONTHS</a:t>
            </a:r>
          </a:p>
        </p:txBody>
      </p:sp>
      <p:sp>
        <p:nvSpPr>
          <p:cNvPr id="55304" name="Rectangle 8"/>
          <p:cNvSpPr>
            <a:spLocks noChangeArrowheads="1"/>
          </p:cNvSpPr>
          <p:nvPr/>
        </p:nvSpPr>
        <p:spPr bwMode="auto">
          <a:xfrm>
            <a:off x="1204913" y="3603625"/>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NEXT_DAY	</a:t>
            </a:r>
          </a:p>
        </p:txBody>
      </p:sp>
      <p:sp>
        <p:nvSpPr>
          <p:cNvPr id="55305" name="Rectangle 9"/>
          <p:cNvSpPr>
            <a:spLocks noChangeArrowheads="1"/>
          </p:cNvSpPr>
          <p:nvPr/>
        </p:nvSpPr>
        <p:spPr bwMode="auto">
          <a:xfrm>
            <a:off x="1204913" y="4402138"/>
            <a:ext cx="3621087" cy="366712"/>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LAST_DAY</a:t>
            </a:r>
          </a:p>
        </p:txBody>
      </p:sp>
      <p:sp>
        <p:nvSpPr>
          <p:cNvPr id="55306" name="Rectangle 10"/>
          <p:cNvSpPr>
            <a:spLocks noChangeArrowheads="1"/>
          </p:cNvSpPr>
          <p:nvPr/>
        </p:nvSpPr>
        <p:spPr bwMode="auto">
          <a:xfrm>
            <a:off x="1204913" y="4886325"/>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ROUND	</a:t>
            </a:r>
          </a:p>
        </p:txBody>
      </p:sp>
      <p:sp>
        <p:nvSpPr>
          <p:cNvPr id="55307" name="Rectangle 11"/>
          <p:cNvSpPr>
            <a:spLocks noChangeArrowheads="1"/>
          </p:cNvSpPr>
          <p:nvPr/>
        </p:nvSpPr>
        <p:spPr bwMode="auto">
          <a:xfrm>
            <a:off x="1204913" y="5395913"/>
            <a:ext cx="3621087" cy="366712"/>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latin typeface="Courier New" pitchFamily="49" charset="0"/>
              </a:rPr>
              <a:t>TRUNC 	</a:t>
            </a:r>
          </a:p>
        </p:txBody>
      </p:sp>
      <p:sp>
        <p:nvSpPr>
          <p:cNvPr id="55308" name="Rectangle 12"/>
          <p:cNvSpPr>
            <a:spLocks noChangeArrowheads="1"/>
          </p:cNvSpPr>
          <p:nvPr/>
        </p:nvSpPr>
        <p:spPr bwMode="auto">
          <a:xfrm>
            <a:off x="4064000" y="2911475"/>
            <a:ext cx="3617913" cy="641350"/>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Add calendar months to date</a:t>
            </a:r>
          </a:p>
        </p:txBody>
      </p:sp>
      <p:sp>
        <p:nvSpPr>
          <p:cNvPr id="55309" name="Rectangle 13"/>
          <p:cNvSpPr>
            <a:spLocks noChangeArrowheads="1"/>
          </p:cNvSpPr>
          <p:nvPr/>
        </p:nvSpPr>
        <p:spPr bwMode="auto">
          <a:xfrm>
            <a:off x="4064000" y="3603625"/>
            <a:ext cx="3617913" cy="641350"/>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Next day of the date specified</a:t>
            </a:r>
          </a:p>
        </p:txBody>
      </p:sp>
      <p:sp>
        <p:nvSpPr>
          <p:cNvPr id="55310" name="Rectangle 14"/>
          <p:cNvSpPr>
            <a:spLocks noChangeArrowheads="1"/>
          </p:cNvSpPr>
          <p:nvPr/>
        </p:nvSpPr>
        <p:spPr bwMode="auto">
          <a:xfrm>
            <a:off x="4064000" y="4402138"/>
            <a:ext cx="3617913" cy="366712"/>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Last day of the month</a:t>
            </a:r>
          </a:p>
        </p:txBody>
      </p:sp>
      <p:sp>
        <p:nvSpPr>
          <p:cNvPr id="55311" name="Rectangle 15"/>
          <p:cNvSpPr>
            <a:spLocks noChangeArrowheads="1"/>
          </p:cNvSpPr>
          <p:nvPr/>
        </p:nvSpPr>
        <p:spPr bwMode="auto">
          <a:xfrm>
            <a:off x="4064000" y="4886325"/>
            <a:ext cx="3617913"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Round date 	</a:t>
            </a:r>
          </a:p>
        </p:txBody>
      </p:sp>
      <p:sp>
        <p:nvSpPr>
          <p:cNvPr id="55312" name="Rectangle 16"/>
          <p:cNvSpPr>
            <a:spLocks noChangeArrowheads="1"/>
          </p:cNvSpPr>
          <p:nvPr/>
        </p:nvSpPr>
        <p:spPr bwMode="auto">
          <a:xfrm>
            <a:off x="4064000" y="5395913"/>
            <a:ext cx="3617913" cy="366712"/>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sz="2000" b="1">
                <a:solidFill>
                  <a:srgbClr val="000000"/>
                </a:solidFill>
              </a:rPr>
              <a:t>Truncate date</a:t>
            </a:r>
          </a:p>
        </p:txBody>
      </p:sp>
      <p:sp>
        <p:nvSpPr>
          <p:cNvPr id="55313" name="Line 17"/>
          <p:cNvSpPr>
            <a:spLocks noChangeShapeType="1"/>
          </p:cNvSpPr>
          <p:nvPr/>
        </p:nvSpPr>
        <p:spPr bwMode="auto">
          <a:xfrm>
            <a:off x="1225550" y="27844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55314" name="Line 18"/>
          <p:cNvSpPr>
            <a:spLocks noChangeShapeType="1"/>
          </p:cNvSpPr>
          <p:nvPr/>
        </p:nvSpPr>
        <p:spPr bwMode="auto">
          <a:xfrm>
            <a:off x="1225550" y="348932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55315" name="Line 19"/>
          <p:cNvSpPr>
            <a:spLocks noChangeShapeType="1"/>
          </p:cNvSpPr>
          <p:nvPr/>
        </p:nvSpPr>
        <p:spPr bwMode="auto">
          <a:xfrm>
            <a:off x="1225550" y="42322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55316" name="Line 20"/>
          <p:cNvSpPr>
            <a:spLocks noChangeShapeType="1"/>
          </p:cNvSpPr>
          <p:nvPr/>
        </p:nvSpPr>
        <p:spPr bwMode="auto">
          <a:xfrm>
            <a:off x="1225550" y="47656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55317" name="Line 21"/>
          <p:cNvSpPr>
            <a:spLocks noChangeShapeType="1"/>
          </p:cNvSpPr>
          <p:nvPr/>
        </p:nvSpPr>
        <p:spPr bwMode="auto">
          <a:xfrm>
            <a:off x="1225550" y="5316538"/>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55318" name="Line 22"/>
          <p:cNvSpPr>
            <a:spLocks noChangeShapeType="1"/>
          </p:cNvSpPr>
          <p:nvPr/>
        </p:nvSpPr>
        <p:spPr bwMode="auto">
          <a:xfrm>
            <a:off x="1225550" y="2079625"/>
            <a:ext cx="6437313" cy="0"/>
          </a:xfrm>
          <a:prstGeom prst="line">
            <a:avLst/>
          </a:prstGeom>
          <a:noFill/>
          <a:ln w="50800">
            <a:solidFill>
              <a:srgbClr val="000000"/>
            </a:solidFill>
            <a:round/>
            <a:headEnd type="none" w="sm" len="sm"/>
            <a:tailEnd type="none" w="sm" len="sm"/>
          </a:ln>
          <a:effectLst/>
        </p:spPr>
        <p:txBody>
          <a:bodyPr/>
          <a:lstStyle/>
          <a:p>
            <a:endParaRPr lang="en-US"/>
          </a:p>
        </p:txBody>
      </p:sp>
      <p:sp>
        <p:nvSpPr>
          <p:cNvPr id="55319" name="Rectangle 23"/>
          <p:cNvSpPr>
            <a:spLocks noChangeArrowheads="1"/>
          </p:cNvSpPr>
          <p:nvPr/>
        </p:nvSpPr>
        <p:spPr bwMode="auto">
          <a:xfrm>
            <a:off x="1204913" y="1600200"/>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rPr>
              <a:t>Function</a:t>
            </a:r>
          </a:p>
        </p:txBody>
      </p:sp>
      <p:sp>
        <p:nvSpPr>
          <p:cNvPr id="55320" name="Rectangle 24"/>
          <p:cNvSpPr>
            <a:spLocks noChangeArrowheads="1"/>
          </p:cNvSpPr>
          <p:nvPr/>
        </p:nvSpPr>
        <p:spPr bwMode="auto">
          <a:xfrm>
            <a:off x="4081463" y="1600200"/>
            <a:ext cx="3621087" cy="366713"/>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35000"/>
              </a:spcBef>
            </a:pPr>
            <a:r>
              <a:rPr lang="en-US" sz="2000" b="1">
                <a:solidFill>
                  <a:srgbClr val="000000"/>
                </a:solidFill>
              </a:rPr>
              <a:t>Description</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US"/>
              <a:t>ORACLE</a:t>
            </a:r>
          </a:p>
        </p:txBody>
      </p:sp>
      <p:sp>
        <p:nvSpPr>
          <p:cNvPr id="16" name="Slide Number Placeholder 4"/>
          <p:cNvSpPr>
            <a:spLocks noGrp="1"/>
          </p:cNvSpPr>
          <p:nvPr>
            <p:ph type="sldNum" sz="quarter" idx="11"/>
          </p:nvPr>
        </p:nvSpPr>
        <p:spPr/>
        <p:txBody>
          <a:bodyPr/>
          <a:lstStyle/>
          <a:p>
            <a:fld id="{BED22665-D3ED-4B9F-B752-9309760FC011}" type="slidenum">
              <a:rPr lang="en-US"/>
              <a:pPr/>
              <a:t>28</a:t>
            </a:fld>
            <a:r>
              <a:rPr lang="en-US"/>
              <a:t> of 1</a:t>
            </a:r>
          </a:p>
        </p:txBody>
      </p:sp>
      <p:sp>
        <p:nvSpPr>
          <p:cNvPr id="57346" name="Rectangle 2"/>
          <p:cNvSpPr>
            <a:spLocks noChangeArrowheads="1"/>
          </p:cNvSpPr>
          <p:nvPr/>
        </p:nvSpPr>
        <p:spPr bwMode="auto">
          <a:xfrm>
            <a:off x="912813" y="1817688"/>
            <a:ext cx="7826375" cy="366712"/>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90000"/>
              </a:lnSpc>
              <a:spcBef>
                <a:spcPct val="35000"/>
              </a:spcBef>
              <a:buClr>
                <a:schemeClr val="hlink"/>
              </a:buClr>
              <a:buFontTx/>
              <a:buChar char="•"/>
            </a:pPr>
            <a:r>
              <a:rPr lang="en-US" sz="2000">
                <a:solidFill>
                  <a:schemeClr val="accent2"/>
                </a:solidFill>
                <a:latin typeface="Verdana" pitchFamily="34" charset="0"/>
              </a:rPr>
              <a:t>MONTHS_BETWEEN ('01-SEP-95','11-JAN-94')</a:t>
            </a:r>
          </a:p>
        </p:txBody>
      </p:sp>
      <p:sp>
        <p:nvSpPr>
          <p:cNvPr id="57347" name="Rectangle 3"/>
          <p:cNvSpPr>
            <a:spLocks noGrp="1" noChangeArrowheads="1"/>
          </p:cNvSpPr>
          <p:nvPr>
            <p:ph type="title"/>
          </p:nvPr>
        </p:nvSpPr>
        <p:spPr>
          <a:noFill/>
          <a:ln/>
        </p:spPr>
        <p:txBody>
          <a:bodyPr wrap="square" lIns="92075" tIns="46038" rIns="92075" bIns="46038" anchor="t"/>
          <a:lstStyle/>
          <a:p>
            <a:r>
              <a:rPr lang="en-US"/>
              <a:t>Using Date Functions</a:t>
            </a:r>
          </a:p>
        </p:txBody>
      </p:sp>
      <p:sp>
        <p:nvSpPr>
          <p:cNvPr id="57348" name="Rectangle 4"/>
          <p:cNvSpPr>
            <a:spLocks noChangeArrowheads="1"/>
          </p:cNvSpPr>
          <p:nvPr/>
        </p:nvSpPr>
        <p:spPr bwMode="auto">
          <a:xfrm>
            <a:off x="912813" y="2946400"/>
            <a:ext cx="7754937" cy="396875"/>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000">
                <a:solidFill>
                  <a:schemeClr val="accent2"/>
                </a:solidFill>
                <a:latin typeface="Verdana" pitchFamily="34" charset="0"/>
              </a:rPr>
              <a:t>ADD_MONTHS ('11-JAN-94',6)</a:t>
            </a:r>
          </a:p>
        </p:txBody>
      </p:sp>
      <p:sp>
        <p:nvSpPr>
          <p:cNvPr id="57349" name="Rectangle 5"/>
          <p:cNvSpPr>
            <a:spLocks noChangeArrowheads="1"/>
          </p:cNvSpPr>
          <p:nvPr/>
        </p:nvSpPr>
        <p:spPr bwMode="auto">
          <a:xfrm>
            <a:off x="893763" y="4144963"/>
            <a:ext cx="7916862" cy="396875"/>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000">
                <a:solidFill>
                  <a:schemeClr val="accent2"/>
                </a:solidFill>
                <a:latin typeface="Verdana" pitchFamily="34" charset="0"/>
              </a:rPr>
              <a:t>NEXT_DAY ('01-SEP-95','FRIDAY') </a:t>
            </a:r>
          </a:p>
        </p:txBody>
      </p:sp>
      <p:sp>
        <p:nvSpPr>
          <p:cNvPr id="57350" name="Rectangle 6"/>
          <p:cNvSpPr>
            <a:spLocks noChangeArrowheads="1"/>
          </p:cNvSpPr>
          <p:nvPr/>
        </p:nvSpPr>
        <p:spPr bwMode="auto">
          <a:xfrm>
            <a:off x="912813" y="5311775"/>
            <a:ext cx="7697787" cy="396875"/>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000">
                <a:solidFill>
                  <a:schemeClr val="accent2"/>
                </a:solidFill>
                <a:latin typeface="Verdana" pitchFamily="34" charset="0"/>
              </a:rPr>
              <a:t>LAST_DAY('01-FEB-95')</a:t>
            </a:r>
          </a:p>
        </p:txBody>
      </p:sp>
      <p:sp>
        <p:nvSpPr>
          <p:cNvPr id="57351" name="Rectangle 7"/>
          <p:cNvSpPr>
            <a:spLocks noChangeArrowheads="1"/>
          </p:cNvSpPr>
          <p:nvPr/>
        </p:nvSpPr>
        <p:spPr bwMode="auto">
          <a:xfrm>
            <a:off x="6521450" y="2247900"/>
            <a:ext cx="2324100" cy="396875"/>
          </a:xfrm>
          <a:prstGeom prst="rect">
            <a:avLst/>
          </a:prstGeom>
          <a:noFill/>
          <a:ln w="9525">
            <a:noFill/>
            <a:miter lim="800000"/>
            <a:headEnd/>
            <a:tailEnd/>
          </a:ln>
          <a:effectLst/>
        </p:spPr>
        <p:txBody>
          <a:bodyPr lIns="92075" tIns="46038" rIns="92075" bIns="46038">
            <a:spAutoFit/>
          </a:bodyPr>
          <a:lstStyle/>
          <a:p>
            <a:pPr eaLnBrk="0" hangingPunct="0"/>
            <a:r>
              <a:rPr lang="en-US" sz="2000">
                <a:solidFill>
                  <a:srgbClr val="FFFFCC"/>
                </a:solidFill>
                <a:latin typeface="Verdana" pitchFamily="34" charset="0"/>
              </a:rPr>
              <a:t> </a:t>
            </a:r>
            <a:r>
              <a:rPr lang="en-US" sz="2000">
                <a:solidFill>
                  <a:schemeClr val="accent2"/>
                </a:solidFill>
                <a:latin typeface="Verdana" pitchFamily="34" charset="0"/>
              </a:rPr>
              <a:t>19.6774194</a:t>
            </a:r>
          </a:p>
        </p:txBody>
      </p:sp>
      <p:sp>
        <p:nvSpPr>
          <p:cNvPr id="57352" name="Rectangle 8"/>
          <p:cNvSpPr>
            <a:spLocks noChangeArrowheads="1"/>
          </p:cNvSpPr>
          <p:nvPr/>
        </p:nvSpPr>
        <p:spPr bwMode="auto">
          <a:xfrm>
            <a:off x="6540500" y="2946400"/>
            <a:ext cx="2324100" cy="396875"/>
          </a:xfrm>
          <a:prstGeom prst="rect">
            <a:avLst/>
          </a:prstGeom>
          <a:noFill/>
          <a:ln w="9525">
            <a:noFill/>
            <a:miter lim="800000"/>
            <a:headEnd/>
            <a:tailEnd/>
          </a:ln>
          <a:effectLst/>
        </p:spPr>
        <p:txBody>
          <a:bodyPr lIns="92075" tIns="46038" rIns="92075" bIns="46038">
            <a:spAutoFit/>
          </a:bodyPr>
          <a:lstStyle/>
          <a:p>
            <a:pPr eaLnBrk="0" hangingPunct="0"/>
            <a:r>
              <a:rPr lang="en-US" sz="2000">
                <a:solidFill>
                  <a:schemeClr val="accent2"/>
                </a:solidFill>
                <a:latin typeface="Verdana" pitchFamily="34" charset="0"/>
              </a:rPr>
              <a:t>'11-JUL-94'</a:t>
            </a:r>
          </a:p>
        </p:txBody>
      </p:sp>
      <p:sp>
        <p:nvSpPr>
          <p:cNvPr id="57353" name="Rectangle 9"/>
          <p:cNvSpPr>
            <a:spLocks noChangeArrowheads="1"/>
          </p:cNvSpPr>
          <p:nvPr/>
        </p:nvSpPr>
        <p:spPr bwMode="auto">
          <a:xfrm>
            <a:off x="6540500" y="4468813"/>
            <a:ext cx="2324100" cy="396875"/>
          </a:xfrm>
          <a:prstGeom prst="rect">
            <a:avLst/>
          </a:prstGeom>
          <a:noFill/>
          <a:ln w="9525">
            <a:noFill/>
            <a:miter lim="800000"/>
            <a:headEnd/>
            <a:tailEnd/>
          </a:ln>
          <a:effectLst/>
        </p:spPr>
        <p:txBody>
          <a:bodyPr lIns="92075" tIns="46038" rIns="92075" bIns="46038">
            <a:spAutoFit/>
          </a:bodyPr>
          <a:lstStyle/>
          <a:p>
            <a:pPr eaLnBrk="0" hangingPunct="0"/>
            <a:r>
              <a:rPr lang="en-US" sz="2000">
                <a:solidFill>
                  <a:schemeClr val="accent2"/>
                </a:solidFill>
                <a:latin typeface="Verdana" pitchFamily="34" charset="0"/>
              </a:rPr>
              <a:t>'08-SEP-95'</a:t>
            </a:r>
          </a:p>
        </p:txBody>
      </p:sp>
      <p:sp>
        <p:nvSpPr>
          <p:cNvPr id="57354" name="Rectangle 10"/>
          <p:cNvSpPr>
            <a:spLocks noChangeArrowheads="1"/>
          </p:cNvSpPr>
          <p:nvPr/>
        </p:nvSpPr>
        <p:spPr bwMode="auto">
          <a:xfrm>
            <a:off x="6540500" y="5311775"/>
            <a:ext cx="2324100" cy="396875"/>
          </a:xfrm>
          <a:prstGeom prst="rect">
            <a:avLst/>
          </a:prstGeom>
          <a:noFill/>
          <a:ln w="9525">
            <a:noFill/>
            <a:miter lim="800000"/>
            <a:headEnd/>
            <a:tailEnd/>
          </a:ln>
          <a:effectLst/>
        </p:spPr>
        <p:txBody>
          <a:bodyPr lIns="92075" tIns="46038" rIns="92075" bIns="46038">
            <a:spAutoFit/>
          </a:bodyPr>
          <a:lstStyle/>
          <a:p>
            <a:pPr eaLnBrk="0" hangingPunct="0"/>
            <a:r>
              <a:rPr lang="en-US" sz="2000">
                <a:solidFill>
                  <a:schemeClr val="accent2"/>
                </a:solidFill>
                <a:latin typeface="Verdana" pitchFamily="34" charset="0"/>
              </a:rPr>
              <a:t>'28-FEB-95'</a:t>
            </a:r>
          </a:p>
        </p:txBody>
      </p:sp>
      <p:sp>
        <p:nvSpPr>
          <p:cNvPr id="57355" name="Line 11"/>
          <p:cNvSpPr>
            <a:spLocks noChangeShapeType="1"/>
          </p:cNvSpPr>
          <p:nvPr/>
        </p:nvSpPr>
        <p:spPr bwMode="auto">
          <a:xfrm>
            <a:off x="6035675" y="4660900"/>
            <a:ext cx="495300"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7356" name="Line 12"/>
          <p:cNvSpPr>
            <a:spLocks noChangeShapeType="1"/>
          </p:cNvSpPr>
          <p:nvPr/>
        </p:nvSpPr>
        <p:spPr bwMode="auto">
          <a:xfrm>
            <a:off x="6035675" y="3155950"/>
            <a:ext cx="495300"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7357" name="Line 13"/>
          <p:cNvSpPr>
            <a:spLocks noChangeShapeType="1"/>
          </p:cNvSpPr>
          <p:nvPr/>
        </p:nvSpPr>
        <p:spPr bwMode="auto">
          <a:xfrm>
            <a:off x="6035675" y="5530850"/>
            <a:ext cx="495300"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7358" name="Line 14"/>
          <p:cNvSpPr>
            <a:spLocks noChangeShapeType="1"/>
          </p:cNvSpPr>
          <p:nvPr/>
        </p:nvSpPr>
        <p:spPr bwMode="auto">
          <a:xfrm>
            <a:off x="6035675" y="2468563"/>
            <a:ext cx="495300" cy="0"/>
          </a:xfrm>
          <a:prstGeom prst="line">
            <a:avLst/>
          </a:prstGeom>
          <a:noFill/>
          <a:ln w="50800">
            <a:solidFill>
              <a:srgbClr val="FFCC00"/>
            </a:solidFill>
            <a:round/>
            <a:headEnd type="none" w="sm" len="sm"/>
            <a:tailEnd type="stealth" w="med" len="lg"/>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094B1C34-39F4-4B89-9DF7-412A84547126}" type="slidenum">
              <a:rPr lang="en-US"/>
              <a:pPr/>
              <a:t>29</a:t>
            </a:fld>
            <a:r>
              <a:rPr lang="en-US"/>
              <a:t> of 1</a:t>
            </a:r>
          </a:p>
        </p:txBody>
      </p:sp>
      <p:sp>
        <p:nvSpPr>
          <p:cNvPr id="59394" name="Rectangle 2"/>
          <p:cNvSpPr>
            <a:spLocks noChangeArrowheads="1"/>
          </p:cNvSpPr>
          <p:nvPr/>
        </p:nvSpPr>
        <p:spPr bwMode="auto">
          <a:xfrm>
            <a:off x="874713" y="2366963"/>
            <a:ext cx="7350125" cy="3937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90000"/>
              </a:lnSpc>
              <a:spcBef>
                <a:spcPct val="35000"/>
              </a:spcBef>
              <a:buClr>
                <a:schemeClr val="hlink"/>
              </a:buClr>
              <a:buFontTx/>
              <a:buChar char="•"/>
            </a:pPr>
            <a:r>
              <a:rPr lang="en-US" sz="2200">
                <a:solidFill>
                  <a:schemeClr val="accent2"/>
                </a:solidFill>
                <a:latin typeface="Verdana" pitchFamily="34" charset="0"/>
              </a:rPr>
              <a:t>ROUND(SYSDATE,'MONTH')         01-AUG-95</a:t>
            </a:r>
          </a:p>
        </p:txBody>
      </p:sp>
      <p:sp>
        <p:nvSpPr>
          <p:cNvPr id="59395" name="Line 3"/>
          <p:cNvSpPr>
            <a:spLocks noChangeShapeType="1"/>
          </p:cNvSpPr>
          <p:nvPr/>
        </p:nvSpPr>
        <p:spPr bwMode="auto">
          <a:xfrm>
            <a:off x="5237163" y="2505075"/>
            <a:ext cx="752475"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9396" name="Rectangle 4"/>
          <p:cNvSpPr>
            <a:spLocks noChangeArrowheads="1"/>
          </p:cNvSpPr>
          <p:nvPr/>
        </p:nvSpPr>
        <p:spPr bwMode="auto">
          <a:xfrm>
            <a:off x="914400" y="2971800"/>
            <a:ext cx="7848600" cy="427038"/>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200">
                <a:solidFill>
                  <a:schemeClr val="accent2"/>
                </a:solidFill>
                <a:latin typeface="Verdana" pitchFamily="34" charset="0"/>
              </a:rPr>
              <a:t>ROUND(SYSDATE ,'YEAR')         01-JAN-96</a:t>
            </a:r>
          </a:p>
        </p:txBody>
      </p:sp>
      <p:sp>
        <p:nvSpPr>
          <p:cNvPr id="59397" name="Line 5"/>
          <p:cNvSpPr>
            <a:spLocks noChangeShapeType="1"/>
          </p:cNvSpPr>
          <p:nvPr/>
        </p:nvSpPr>
        <p:spPr bwMode="auto">
          <a:xfrm>
            <a:off x="5237163" y="3216275"/>
            <a:ext cx="766762"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9398" name="Rectangle 6"/>
          <p:cNvSpPr>
            <a:spLocks noChangeArrowheads="1"/>
          </p:cNvSpPr>
          <p:nvPr/>
        </p:nvSpPr>
        <p:spPr bwMode="auto">
          <a:xfrm>
            <a:off x="762000" y="3600450"/>
            <a:ext cx="7620000" cy="427038"/>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200">
                <a:solidFill>
                  <a:schemeClr val="accent2"/>
                </a:solidFill>
                <a:latin typeface="Verdana" pitchFamily="34" charset="0"/>
              </a:rPr>
              <a:t>TRUNC(SYSDATE ,'MONTH')          01-JUL-95 </a:t>
            </a:r>
          </a:p>
        </p:txBody>
      </p:sp>
      <p:sp>
        <p:nvSpPr>
          <p:cNvPr id="59399" name="Line 7"/>
          <p:cNvSpPr>
            <a:spLocks noChangeShapeType="1"/>
          </p:cNvSpPr>
          <p:nvPr/>
        </p:nvSpPr>
        <p:spPr bwMode="auto">
          <a:xfrm>
            <a:off x="5237163" y="3806825"/>
            <a:ext cx="781050"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9400" name="Rectangle 8"/>
          <p:cNvSpPr>
            <a:spLocks noChangeArrowheads="1"/>
          </p:cNvSpPr>
          <p:nvPr/>
        </p:nvSpPr>
        <p:spPr bwMode="auto">
          <a:xfrm>
            <a:off x="874713" y="4240213"/>
            <a:ext cx="7350125" cy="427037"/>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hlink"/>
              </a:buClr>
              <a:buFontTx/>
              <a:buChar char="•"/>
            </a:pPr>
            <a:r>
              <a:rPr lang="en-US" sz="2200">
                <a:solidFill>
                  <a:schemeClr val="accent2"/>
                </a:solidFill>
                <a:latin typeface="Verdana" pitchFamily="34" charset="0"/>
              </a:rPr>
              <a:t>TRUNC(SYSDATE ,'YEAR')             01-JAN-95</a:t>
            </a:r>
          </a:p>
        </p:txBody>
      </p:sp>
      <p:sp>
        <p:nvSpPr>
          <p:cNvPr id="59401" name="Line 9"/>
          <p:cNvSpPr>
            <a:spLocks noChangeShapeType="1"/>
          </p:cNvSpPr>
          <p:nvPr/>
        </p:nvSpPr>
        <p:spPr bwMode="auto">
          <a:xfrm>
            <a:off x="5237163" y="4456113"/>
            <a:ext cx="795337"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59402" name="Rectangle 10"/>
          <p:cNvSpPr>
            <a:spLocks noGrp="1" noChangeArrowheads="1"/>
          </p:cNvSpPr>
          <p:nvPr>
            <p:ph type="title"/>
          </p:nvPr>
        </p:nvSpPr>
        <p:spPr>
          <a:noFill/>
          <a:ln/>
        </p:spPr>
        <p:txBody>
          <a:bodyPr wrap="square" lIns="92075" tIns="46038" rIns="92075" bIns="46038" anchor="t"/>
          <a:lstStyle/>
          <a:p>
            <a:r>
              <a:rPr lang="en-US"/>
              <a:t>Using Date Functions</a:t>
            </a:r>
          </a:p>
        </p:txBody>
      </p:sp>
      <p:sp>
        <p:nvSpPr>
          <p:cNvPr id="59403" name="Rectangle 11"/>
          <p:cNvSpPr>
            <a:spLocks noChangeArrowheads="1"/>
          </p:cNvSpPr>
          <p:nvPr/>
        </p:nvSpPr>
        <p:spPr bwMode="auto">
          <a:xfrm>
            <a:off x="874713" y="1828800"/>
            <a:ext cx="7350125" cy="3937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90000"/>
              </a:lnSpc>
              <a:spcBef>
                <a:spcPct val="35000"/>
              </a:spcBef>
            </a:pPr>
            <a:r>
              <a:rPr lang="en-US" sz="2200">
                <a:solidFill>
                  <a:schemeClr val="accent2"/>
                </a:solidFill>
                <a:latin typeface="Verdana" pitchFamily="34" charset="0"/>
              </a:rPr>
              <a:t>Assume SYSDATE = '25-JUL-95':</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ORACLE</a:t>
            </a:r>
          </a:p>
        </p:txBody>
      </p:sp>
      <p:sp>
        <p:nvSpPr>
          <p:cNvPr id="17" name="Slide Number Placeholder 4"/>
          <p:cNvSpPr>
            <a:spLocks noGrp="1"/>
          </p:cNvSpPr>
          <p:nvPr>
            <p:ph type="sldNum" sz="quarter" idx="11"/>
          </p:nvPr>
        </p:nvSpPr>
        <p:spPr/>
        <p:txBody>
          <a:bodyPr/>
          <a:lstStyle/>
          <a:p>
            <a:fld id="{5498E0FD-DC28-47A3-B7B3-50C7E8481D7F}" type="slidenum">
              <a:rPr lang="en-US"/>
              <a:pPr/>
              <a:t>3</a:t>
            </a:fld>
            <a:r>
              <a:rPr lang="en-US"/>
              <a:t> of 1</a:t>
            </a:r>
          </a:p>
        </p:txBody>
      </p:sp>
      <p:sp>
        <p:nvSpPr>
          <p:cNvPr id="33382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p:spPr>
        <p:txBody>
          <a:bodyPr/>
          <a:lstStyle/>
          <a:p>
            <a:endParaRPr lang="en-US"/>
          </a:p>
        </p:txBody>
      </p:sp>
      <p:sp>
        <p:nvSpPr>
          <p:cNvPr id="333827" name="Freeform 3"/>
          <p:cNvSpPr>
            <a:spLocks/>
          </p:cNvSpPr>
          <p:nvPr/>
        </p:nvSpPr>
        <p:spPr bwMode="auto">
          <a:xfrm>
            <a:off x="2266950" y="3562350"/>
            <a:ext cx="4706938" cy="534988"/>
          </a:xfrm>
          <a:custGeom>
            <a:avLst/>
            <a:gdLst/>
            <a:ahLst/>
            <a:cxnLst>
              <a:cxn ang="0">
                <a:pos x="0" y="316"/>
              </a:cxn>
              <a:cxn ang="0">
                <a:pos x="0" y="0"/>
              </a:cxn>
              <a:cxn ang="0">
                <a:pos x="2964" y="0"/>
              </a:cxn>
              <a:cxn ang="0">
                <a:pos x="2964" y="148"/>
              </a:cxn>
              <a:cxn ang="0">
                <a:pos x="2964" y="336"/>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p:spPr>
        <p:txBody>
          <a:bodyPr/>
          <a:lstStyle/>
          <a:p>
            <a:endParaRPr lang="en-US"/>
          </a:p>
        </p:txBody>
      </p:sp>
      <p:sp>
        <p:nvSpPr>
          <p:cNvPr id="333828" name="Rectangle 4"/>
          <p:cNvSpPr>
            <a:spLocks noGrp="1" noChangeArrowheads="1"/>
          </p:cNvSpPr>
          <p:nvPr>
            <p:ph type="title"/>
          </p:nvPr>
        </p:nvSpPr>
        <p:spPr>
          <a:noFill/>
          <a:ln/>
        </p:spPr>
        <p:txBody>
          <a:bodyPr wrap="square" lIns="92075" tIns="46038" rIns="92075" bIns="46038" anchor="t"/>
          <a:lstStyle/>
          <a:p>
            <a:r>
              <a:rPr lang="en-US"/>
              <a:t>Two Types of SQL Functions</a:t>
            </a:r>
          </a:p>
        </p:txBody>
      </p:sp>
      <p:sp>
        <p:nvSpPr>
          <p:cNvPr id="333829" name="Rectangle 5"/>
          <p:cNvSpPr>
            <a:spLocks noChangeArrowheads="1"/>
          </p:cNvSpPr>
          <p:nvPr/>
        </p:nvSpPr>
        <p:spPr bwMode="blackWhite">
          <a:xfrm>
            <a:off x="3416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rPr>
              <a:t>Functions</a:t>
            </a:r>
          </a:p>
        </p:txBody>
      </p:sp>
      <p:sp>
        <p:nvSpPr>
          <p:cNvPr id="333830" name="Rectangle 6"/>
          <p:cNvSpPr>
            <a:spLocks noChangeArrowheads="1"/>
          </p:cNvSpPr>
          <p:nvPr/>
        </p:nvSpPr>
        <p:spPr bwMode="blackWhite">
          <a:xfrm>
            <a:off x="1195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rPr>
              <a:t>Single-row </a:t>
            </a:r>
          </a:p>
          <a:p>
            <a:pPr algn="ctr" eaLnBrk="0" hangingPunct="0"/>
            <a:r>
              <a:rPr lang="en-US" sz="2200" b="1">
                <a:solidFill>
                  <a:srgbClr val="FFFFCC"/>
                </a:solidFill>
                <a:effectLst>
                  <a:outerShdw blurRad="38100" dist="38100" dir="2700000" algn="tl">
                    <a:srgbClr val="000000"/>
                  </a:outerShdw>
                </a:effectLst>
              </a:rPr>
              <a:t>functions</a:t>
            </a:r>
          </a:p>
        </p:txBody>
      </p:sp>
      <p:sp>
        <p:nvSpPr>
          <p:cNvPr id="33383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rPr>
              <a:t>Multiple-row</a:t>
            </a:r>
          </a:p>
          <a:p>
            <a:pPr algn="ctr" eaLnBrk="0" hangingPunct="0"/>
            <a:r>
              <a:rPr lang="en-US" sz="2200" b="1">
                <a:solidFill>
                  <a:srgbClr val="FFFFCC"/>
                </a:solidFill>
                <a:effectLst>
                  <a:outerShdw blurRad="38100" dist="38100" dir="2700000" algn="tl">
                    <a:srgbClr val="000000"/>
                  </a:outerShdw>
                </a:effectLst>
              </a:rPr>
              <a:t>functions</a:t>
            </a:r>
          </a:p>
        </p:txBody>
      </p:sp>
      <p:grpSp>
        <p:nvGrpSpPr>
          <p:cNvPr id="2" name="Group 8"/>
          <p:cNvGrpSpPr>
            <a:grpSpLocks/>
          </p:cNvGrpSpPr>
          <p:nvPr/>
        </p:nvGrpSpPr>
        <p:grpSpPr bwMode="auto">
          <a:xfrm>
            <a:off x="533400" y="4532313"/>
            <a:ext cx="3581400" cy="0"/>
            <a:chOff x="336" y="2855"/>
            <a:chExt cx="2256" cy="0"/>
          </a:xfrm>
        </p:grpSpPr>
        <p:sp>
          <p:nvSpPr>
            <p:cNvPr id="333833" name="Line 9"/>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333834" name="Line 10"/>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p:spPr>
          <p:txBody>
            <a:bodyPr/>
            <a:lstStyle/>
            <a:p>
              <a:endParaRPr lang="en-US"/>
            </a:p>
          </p:txBody>
        </p:sp>
      </p:grpSp>
      <p:grpSp>
        <p:nvGrpSpPr>
          <p:cNvPr id="3" name="Group 11"/>
          <p:cNvGrpSpPr>
            <a:grpSpLocks/>
          </p:cNvGrpSpPr>
          <p:nvPr/>
        </p:nvGrpSpPr>
        <p:grpSpPr bwMode="auto">
          <a:xfrm>
            <a:off x="5124450" y="4227513"/>
            <a:ext cx="3524250" cy="552450"/>
            <a:chOff x="3228" y="2663"/>
            <a:chExt cx="2220" cy="348"/>
          </a:xfrm>
        </p:grpSpPr>
        <p:sp>
          <p:nvSpPr>
            <p:cNvPr id="333836" name="Line 12"/>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333837" name="Line 13"/>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333838" name="Line 14"/>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333839" name="Line 15"/>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p:spPr>
          <p:txBody>
            <a:bodyPr/>
            <a:lstStyle/>
            <a:p>
              <a:endParaRPr lang="en-US"/>
            </a:p>
          </p:txBody>
        </p:sp>
      </p:gr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DBB234A2-5927-46F0-8062-601A57C53FD8}" type="slidenum">
              <a:rPr lang="en-US"/>
              <a:pPr/>
              <a:t>30</a:t>
            </a:fld>
            <a:r>
              <a:rPr lang="en-US"/>
              <a:t> of 1</a:t>
            </a:r>
          </a:p>
        </p:txBody>
      </p:sp>
      <p:sp>
        <p:nvSpPr>
          <p:cNvPr id="63490" name="Line 2"/>
          <p:cNvSpPr>
            <a:spLocks noChangeShapeType="1"/>
          </p:cNvSpPr>
          <p:nvPr/>
        </p:nvSpPr>
        <p:spPr bwMode="auto">
          <a:xfrm flipV="1">
            <a:off x="4610100" y="2628900"/>
            <a:ext cx="0" cy="590550"/>
          </a:xfrm>
          <a:prstGeom prst="line">
            <a:avLst/>
          </a:prstGeom>
          <a:noFill/>
          <a:ln w="50800">
            <a:solidFill>
              <a:srgbClr val="FFCC00"/>
            </a:solidFill>
            <a:round/>
            <a:headEnd type="none" w="sm" len="sm"/>
            <a:tailEnd type="none" w="sm" len="sm"/>
          </a:ln>
          <a:effectLst/>
        </p:spPr>
        <p:txBody>
          <a:bodyPr/>
          <a:lstStyle/>
          <a:p>
            <a:endParaRPr lang="en-US"/>
          </a:p>
        </p:txBody>
      </p:sp>
      <p:sp>
        <p:nvSpPr>
          <p:cNvPr id="63491" name="Freeform 3"/>
          <p:cNvSpPr>
            <a:spLocks/>
          </p:cNvSpPr>
          <p:nvPr/>
        </p:nvSpPr>
        <p:spPr bwMode="auto">
          <a:xfrm>
            <a:off x="2952750" y="3219450"/>
            <a:ext cx="3221038" cy="573088"/>
          </a:xfrm>
          <a:custGeom>
            <a:avLst/>
            <a:gdLst/>
            <a:ahLst/>
            <a:cxnLst>
              <a:cxn ang="0">
                <a:pos x="0" y="360"/>
              </a:cxn>
              <a:cxn ang="0">
                <a:pos x="0" y="0"/>
              </a:cxn>
              <a:cxn ang="0">
                <a:pos x="2028" y="0"/>
              </a:cxn>
              <a:cxn ang="0">
                <a:pos x="2028" y="300"/>
              </a:cxn>
            </a:cxnLst>
            <a:rect l="0" t="0" r="r" b="b"/>
            <a:pathLst>
              <a:path w="2029" h="361">
                <a:moveTo>
                  <a:pt x="0" y="360"/>
                </a:moveTo>
                <a:lnTo>
                  <a:pt x="0" y="0"/>
                </a:lnTo>
                <a:lnTo>
                  <a:pt x="2028" y="0"/>
                </a:lnTo>
                <a:lnTo>
                  <a:pt x="2028" y="300"/>
                </a:lnTo>
              </a:path>
            </a:pathLst>
          </a:custGeom>
          <a:noFill/>
          <a:ln w="50800" cap="rnd" cmpd="sng">
            <a:solidFill>
              <a:srgbClr val="FFCC00"/>
            </a:solidFill>
            <a:prstDash val="solid"/>
            <a:round/>
            <a:headEnd type="none" w="sm" len="sm"/>
            <a:tailEnd type="none" w="sm" len="sm"/>
          </a:ln>
          <a:effectLst/>
        </p:spPr>
        <p:txBody>
          <a:bodyPr/>
          <a:lstStyle/>
          <a:p>
            <a:endParaRPr lang="en-US"/>
          </a:p>
        </p:txBody>
      </p:sp>
      <p:sp>
        <p:nvSpPr>
          <p:cNvPr id="63492" name="Rectangle 4"/>
          <p:cNvSpPr>
            <a:spLocks noGrp="1" noChangeArrowheads="1"/>
          </p:cNvSpPr>
          <p:nvPr>
            <p:ph type="title"/>
          </p:nvPr>
        </p:nvSpPr>
        <p:spPr>
          <a:noFill/>
          <a:ln/>
        </p:spPr>
        <p:txBody>
          <a:bodyPr wrap="square" lIns="92075" tIns="46038" rIns="92075" bIns="46038" anchor="t"/>
          <a:lstStyle/>
          <a:p>
            <a:r>
              <a:rPr lang="en-US"/>
              <a:t>Conversion Functions</a:t>
            </a:r>
          </a:p>
        </p:txBody>
      </p:sp>
      <p:sp>
        <p:nvSpPr>
          <p:cNvPr id="63493" name="Rectangle 5"/>
          <p:cNvSpPr>
            <a:spLocks noChangeArrowheads="1"/>
          </p:cNvSpPr>
          <p:nvPr/>
        </p:nvSpPr>
        <p:spPr bwMode="blackWhite">
          <a:xfrm>
            <a:off x="16002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Implicit data type</a:t>
            </a:r>
          </a:p>
          <a:p>
            <a:pPr algn="ctr" eaLnBrk="0" hangingPunct="0"/>
            <a:r>
              <a:rPr lang="en-US" sz="2200" b="1">
                <a:solidFill>
                  <a:srgbClr val="FFFFCC"/>
                </a:solidFill>
                <a:effectLst>
                  <a:outerShdw blurRad="38100" dist="38100" dir="2700000" algn="tl">
                    <a:srgbClr val="000000"/>
                  </a:outerShdw>
                </a:effectLst>
                <a:latin typeface="Verdana" pitchFamily="34" charset="0"/>
              </a:rPr>
              <a:t>conversion</a:t>
            </a:r>
          </a:p>
        </p:txBody>
      </p:sp>
      <p:sp>
        <p:nvSpPr>
          <p:cNvPr id="63494" name="Rectangle 6"/>
          <p:cNvSpPr>
            <a:spLocks noChangeArrowheads="1"/>
          </p:cNvSpPr>
          <p:nvPr/>
        </p:nvSpPr>
        <p:spPr bwMode="blackWhite">
          <a:xfrm>
            <a:off x="48006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Explicit data type</a:t>
            </a:r>
          </a:p>
          <a:p>
            <a:pPr algn="ctr" eaLnBrk="0" hangingPunct="0"/>
            <a:r>
              <a:rPr lang="en-US" sz="2200" b="1">
                <a:solidFill>
                  <a:srgbClr val="FFFFCC"/>
                </a:solidFill>
                <a:effectLst>
                  <a:outerShdw blurRad="38100" dist="38100" dir="2700000" algn="tl">
                    <a:srgbClr val="000000"/>
                  </a:outerShdw>
                </a:effectLst>
                <a:latin typeface="Verdana" pitchFamily="34" charset="0"/>
              </a:rPr>
              <a:t>conversion</a:t>
            </a:r>
          </a:p>
        </p:txBody>
      </p:sp>
      <p:sp>
        <p:nvSpPr>
          <p:cNvPr id="63495" name="Rectangle 7"/>
          <p:cNvSpPr>
            <a:spLocks noChangeArrowheads="1"/>
          </p:cNvSpPr>
          <p:nvPr/>
        </p:nvSpPr>
        <p:spPr bwMode="blackWhite">
          <a:xfrm>
            <a:off x="3217863" y="1652588"/>
            <a:ext cx="2768600" cy="1254125"/>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eaLnBrk="0" hangingPunct="0"/>
            <a:r>
              <a:rPr lang="en-US" sz="2200" b="1">
                <a:solidFill>
                  <a:srgbClr val="FFFFCC"/>
                </a:solidFill>
                <a:effectLst>
                  <a:outerShdw blurRad="38100" dist="38100" dir="2700000" algn="tl">
                    <a:srgbClr val="000000"/>
                  </a:outerShdw>
                </a:effectLst>
                <a:latin typeface="Verdana" pitchFamily="34" charset="0"/>
              </a:rPr>
              <a:t>Data type</a:t>
            </a:r>
          </a:p>
          <a:p>
            <a:pPr algn="ctr" eaLnBrk="0" hangingPunct="0"/>
            <a:r>
              <a:rPr lang="en-US" sz="2200" b="1">
                <a:solidFill>
                  <a:srgbClr val="FFFFCC"/>
                </a:solidFill>
                <a:effectLst>
                  <a:outerShdw blurRad="38100" dist="38100" dir="2700000" algn="tl">
                    <a:srgbClr val="000000"/>
                  </a:outerShdw>
                </a:effectLst>
                <a:latin typeface="Verdana" pitchFamily="34" charset="0"/>
              </a:rPr>
              <a:t>conversion</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a:t>ORACLE</a:t>
            </a:r>
          </a:p>
        </p:txBody>
      </p:sp>
      <p:sp>
        <p:nvSpPr>
          <p:cNvPr id="22" name="Slide Number Placeholder 4"/>
          <p:cNvSpPr>
            <a:spLocks noGrp="1"/>
          </p:cNvSpPr>
          <p:nvPr>
            <p:ph type="sldNum" sz="quarter" idx="11"/>
          </p:nvPr>
        </p:nvSpPr>
        <p:spPr/>
        <p:txBody>
          <a:bodyPr/>
          <a:lstStyle/>
          <a:p>
            <a:fld id="{2640CC4A-C878-46A8-9E30-5B4F3B00E29F}" type="slidenum">
              <a:rPr lang="en-US"/>
              <a:pPr/>
              <a:t>31</a:t>
            </a:fld>
            <a:r>
              <a:rPr lang="en-US"/>
              <a:t> of 1</a:t>
            </a:r>
          </a:p>
        </p:txBody>
      </p:sp>
      <p:sp>
        <p:nvSpPr>
          <p:cNvPr id="65538" name="Rectangle 2"/>
          <p:cNvSpPr>
            <a:spLocks noGrp="1" noChangeArrowheads="1"/>
          </p:cNvSpPr>
          <p:nvPr>
            <p:ph type="title"/>
          </p:nvPr>
        </p:nvSpPr>
        <p:spPr>
          <a:noFill/>
          <a:ln/>
        </p:spPr>
        <p:txBody>
          <a:bodyPr wrap="square" lIns="92075" tIns="46038" rIns="92075" bIns="46038" anchor="t"/>
          <a:lstStyle/>
          <a:p>
            <a:r>
              <a:rPr lang="en-US"/>
              <a:t>Implicit Data Type Conversion</a:t>
            </a:r>
          </a:p>
        </p:txBody>
      </p:sp>
      <p:sp>
        <p:nvSpPr>
          <p:cNvPr id="65539" name="Rectangle 3"/>
          <p:cNvSpPr>
            <a:spLocks noGrp="1" noChangeArrowheads="1"/>
          </p:cNvSpPr>
          <p:nvPr>
            <p:ph type="body" idx="1"/>
          </p:nvPr>
        </p:nvSpPr>
        <p:spPr>
          <a:xfrm>
            <a:off x="152400" y="1524000"/>
            <a:ext cx="8839200" cy="822325"/>
          </a:xfrm>
          <a:noFill/>
          <a:ln/>
        </p:spPr>
        <p:txBody>
          <a:bodyPr lIns="92075" tIns="46038" rIns="92075" bIns="46038">
            <a:spAutoFit/>
          </a:bodyPr>
          <a:lstStyle/>
          <a:p>
            <a:pPr marL="393700" indent="-393700" defTabSz="346075">
              <a:spcBef>
                <a:spcPct val="0"/>
              </a:spcBef>
              <a:buFont typeface="Wingdings" pitchFamily="2" charset="2"/>
              <a:buNone/>
              <a:tabLst>
                <a:tab pos="571500" algn="l"/>
              </a:tabLst>
            </a:pPr>
            <a:r>
              <a:rPr lang="en-US"/>
              <a:t> For assignments, the Oracle server can automatically convert the following:</a:t>
            </a:r>
          </a:p>
        </p:txBody>
      </p:sp>
      <p:sp>
        <p:nvSpPr>
          <p:cNvPr id="65540" name="Rectangle 4"/>
          <p:cNvSpPr>
            <a:spLocks noChangeArrowheads="1"/>
          </p:cNvSpPr>
          <p:nvPr/>
        </p:nvSpPr>
        <p:spPr bwMode="blackWhite">
          <a:xfrm>
            <a:off x="963613" y="2711450"/>
            <a:ext cx="3633787" cy="327660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5541" name="Rectangle 5"/>
          <p:cNvSpPr>
            <a:spLocks noChangeArrowheads="1"/>
          </p:cNvSpPr>
          <p:nvPr/>
        </p:nvSpPr>
        <p:spPr bwMode="blackWhite">
          <a:xfrm>
            <a:off x="4619625" y="2711450"/>
            <a:ext cx="3614738" cy="327660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5542" name="Rectangle 6"/>
          <p:cNvSpPr>
            <a:spLocks noChangeArrowheads="1"/>
          </p:cNvSpPr>
          <p:nvPr/>
        </p:nvSpPr>
        <p:spPr bwMode="auto">
          <a:xfrm>
            <a:off x="950913" y="3276600"/>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 or CHAR</a:t>
            </a:r>
          </a:p>
        </p:txBody>
      </p:sp>
      <p:sp>
        <p:nvSpPr>
          <p:cNvPr id="65543" name="Rectangle 7"/>
          <p:cNvSpPr>
            <a:spLocks noChangeArrowheads="1"/>
          </p:cNvSpPr>
          <p:nvPr/>
        </p:nvSpPr>
        <p:spPr bwMode="auto">
          <a:xfrm>
            <a:off x="950913" y="2689225"/>
            <a:ext cx="3962400"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From</a:t>
            </a:r>
          </a:p>
        </p:txBody>
      </p:sp>
      <p:sp>
        <p:nvSpPr>
          <p:cNvPr id="65544" name="Rectangle 8"/>
          <p:cNvSpPr>
            <a:spLocks noChangeArrowheads="1"/>
          </p:cNvSpPr>
          <p:nvPr/>
        </p:nvSpPr>
        <p:spPr bwMode="auto">
          <a:xfrm>
            <a:off x="4708525" y="2689225"/>
            <a:ext cx="3633788"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To</a:t>
            </a:r>
          </a:p>
        </p:txBody>
      </p:sp>
      <p:sp>
        <p:nvSpPr>
          <p:cNvPr id="65545" name="Rectangle 9"/>
          <p:cNvSpPr>
            <a:spLocks noChangeArrowheads="1"/>
          </p:cNvSpPr>
          <p:nvPr/>
        </p:nvSpPr>
        <p:spPr bwMode="auto">
          <a:xfrm>
            <a:off x="950913" y="401002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 or CHAR</a:t>
            </a:r>
          </a:p>
        </p:txBody>
      </p:sp>
      <p:sp>
        <p:nvSpPr>
          <p:cNvPr id="65546" name="Rectangle 10"/>
          <p:cNvSpPr>
            <a:spLocks noChangeArrowheads="1"/>
          </p:cNvSpPr>
          <p:nvPr/>
        </p:nvSpPr>
        <p:spPr bwMode="auto">
          <a:xfrm>
            <a:off x="950913" y="470217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NUMBER</a:t>
            </a:r>
          </a:p>
        </p:txBody>
      </p:sp>
      <p:grpSp>
        <p:nvGrpSpPr>
          <p:cNvPr id="2" name="Group 11"/>
          <p:cNvGrpSpPr>
            <a:grpSpLocks/>
          </p:cNvGrpSpPr>
          <p:nvPr/>
        </p:nvGrpSpPr>
        <p:grpSpPr bwMode="auto">
          <a:xfrm>
            <a:off x="950913" y="3098800"/>
            <a:ext cx="7278687" cy="2201863"/>
            <a:chOff x="599" y="1952"/>
            <a:chExt cx="4585" cy="1387"/>
          </a:xfrm>
        </p:grpSpPr>
        <p:sp>
          <p:nvSpPr>
            <p:cNvPr id="65548" name="Line 12"/>
            <p:cNvSpPr>
              <a:spLocks noChangeShapeType="1"/>
            </p:cNvSpPr>
            <p:nvPr/>
          </p:nvSpPr>
          <p:spPr bwMode="auto">
            <a:xfrm>
              <a:off x="599" y="2402"/>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65549" name="Line 13"/>
            <p:cNvSpPr>
              <a:spLocks noChangeShapeType="1"/>
            </p:cNvSpPr>
            <p:nvPr/>
          </p:nvSpPr>
          <p:spPr bwMode="auto">
            <a:xfrm>
              <a:off x="599" y="1952"/>
              <a:ext cx="4585" cy="0"/>
            </a:xfrm>
            <a:prstGeom prst="line">
              <a:avLst/>
            </a:prstGeom>
            <a:noFill/>
            <a:ln w="50800">
              <a:solidFill>
                <a:srgbClr val="000000"/>
              </a:solidFill>
              <a:round/>
              <a:headEnd type="none" w="sm" len="sm"/>
              <a:tailEnd type="none" w="sm" len="sm"/>
            </a:ln>
            <a:effectLst/>
          </p:spPr>
          <p:txBody>
            <a:bodyPr/>
            <a:lstStyle/>
            <a:p>
              <a:endParaRPr lang="en-US"/>
            </a:p>
          </p:txBody>
        </p:sp>
        <p:sp>
          <p:nvSpPr>
            <p:cNvPr id="65550" name="Line 14"/>
            <p:cNvSpPr>
              <a:spLocks noChangeShapeType="1"/>
            </p:cNvSpPr>
            <p:nvPr/>
          </p:nvSpPr>
          <p:spPr bwMode="auto">
            <a:xfrm>
              <a:off x="599" y="2877"/>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65551" name="Line 15"/>
            <p:cNvSpPr>
              <a:spLocks noChangeShapeType="1"/>
            </p:cNvSpPr>
            <p:nvPr/>
          </p:nvSpPr>
          <p:spPr bwMode="auto">
            <a:xfrm>
              <a:off x="599" y="3339"/>
              <a:ext cx="4585"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65552" name="Rectangle 16"/>
          <p:cNvSpPr>
            <a:spLocks noChangeArrowheads="1"/>
          </p:cNvSpPr>
          <p:nvPr/>
        </p:nvSpPr>
        <p:spPr bwMode="auto">
          <a:xfrm>
            <a:off x="950913" y="539432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DATE</a:t>
            </a:r>
          </a:p>
        </p:txBody>
      </p:sp>
      <p:sp>
        <p:nvSpPr>
          <p:cNvPr id="65553" name="Rectangle 17"/>
          <p:cNvSpPr>
            <a:spLocks noChangeArrowheads="1"/>
          </p:cNvSpPr>
          <p:nvPr/>
        </p:nvSpPr>
        <p:spPr bwMode="auto">
          <a:xfrm>
            <a:off x="4679950" y="3276600"/>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NUMBER</a:t>
            </a:r>
          </a:p>
        </p:txBody>
      </p:sp>
      <p:sp>
        <p:nvSpPr>
          <p:cNvPr id="65554" name="Rectangle 18"/>
          <p:cNvSpPr>
            <a:spLocks noChangeArrowheads="1"/>
          </p:cNvSpPr>
          <p:nvPr/>
        </p:nvSpPr>
        <p:spPr bwMode="auto">
          <a:xfrm>
            <a:off x="4679950" y="4010025"/>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DATE</a:t>
            </a:r>
          </a:p>
        </p:txBody>
      </p:sp>
      <p:sp>
        <p:nvSpPr>
          <p:cNvPr id="65555" name="Rectangle 19"/>
          <p:cNvSpPr>
            <a:spLocks noChangeArrowheads="1"/>
          </p:cNvSpPr>
          <p:nvPr/>
        </p:nvSpPr>
        <p:spPr bwMode="auto">
          <a:xfrm>
            <a:off x="4679950" y="4702175"/>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a:t>
            </a:r>
          </a:p>
        </p:txBody>
      </p:sp>
      <p:sp>
        <p:nvSpPr>
          <p:cNvPr id="65556" name="Rectangle 20"/>
          <p:cNvSpPr>
            <a:spLocks noChangeArrowheads="1"/>
          </p:cNvSpPr>
          <p:nvPr/>
        </p:nvSpPr>
        <p:spPr bwMode="auto">
          <a:xfrm>
            <a:off x="4679950" y="5394325"/>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US"/>
              <a:t>ORACLE</a:t>
            </a:r>
          </a:p>
        </p:txBody>
      </p:sp>
      <p:sp>
        <p:nvSpPr>
          <p:cNvPr id="16" name="Slide Number Placeholder 4"/>
          <p:cNvSpPr>
            <a:spLocks noGrp="1"/>
          </p:cNvSpPr>
          <p:nvPr>
            <p:ph type="sldNum" sz="quarter" idx="11"/>
          </p:nvPr>
        </p:nvSpPr>
        <p:spPr/>
        <p:txBody>
          <a:bodyPr/>
          <a:lstStyle/>
          <a:p>
            <a:fld id="{2884ED88-802C-4ED6-962F-D451846C175A}" type="slidenum">
              <a:rPr lang="en-US"/>
              <a:pPr/>
              <a:t>32</a:t>
            </a:fld>
            <a:r>
              <a:rPr lang="en-US"/>
              <a:t> of 1</a:t>
            </a:r>
          </a:p>
        </p:txBody>
      </p:sp>
      <p:sp>
        <p:nvSpPr>
          <p:cNvPr id="67586" name="Rectangle 2"/>
          <p:cNvSpPr>
            <a:spLocks noGrp="1" noChangeArrowheads="1"/>
          </p:cNvSpPr>
          <p:nvPr>
            <p:ph type="title"/>
          </p:nvPr>
        </p:nvSpPr>
        <p:spPr>
          <a:xfrm>
            <a:off x="2362200" y="152400"/>
            <a:ext cx="6324600" cy="685800"/>
          </a:xfrm>
          <a:noFill/>
          <a:ln/>
        </p:spPr>
        <p:txBody>
          <a:bodyPr wrap="square" lIns="92075" tIns="46038" rIns="92075" bIns="46038" anchor="t"/>
          <a:lstStyle/>
          <a:p>
            <a:r>
              <a:rPr lang="en-US"/>
              <a:t>Implicit Data Type Conversion</a:t>
            </a:r>
          </a:p>
        </p:txBody>
      </p:sp>
      <p:sp>
        <p:nvSpPr>
          <p:cNvPr id="67587" name="Rectangle 3"/>
          <p:cNvSpPr>
            <a:spLocks noGrp="1" noChangeArrowheads="1"/>
          </p:cNvSpPr>
          <p:nvPr>
            <p:ph type="body" idx="1"/>
          </p:nvPr>
        </p:nvSpPr>
        <p:spPr>
          <a:xfrm>
            <a:off x="500063" y="1752600"/>
            <a:ext cx="8186737" cy="714375"/>
          </a:xfrm>
          <a:noFill/>
          <a:ln/>
        </p:spPr>
        <p:txBody>
          <a:bodyPr lIns="92075" tIns="46038" rIns="92075" bIns="46038">
            <a:spAutoFit/>
          </a:bodyPr>
          <a:lstStyle/>
          <a:p>
            <a:pPr>
              <a:lnSpc>
                <a:spcPct val="85000"/>
              </a:lnSpc>
              <a:spcBef>
                <a:spcPct val="0"/>
              </a:spcBef>
              <a:buFont typeface="Wingdings" pitchFamily="2" charset="2"/>
              <a:buNone/>
            </a:pPr>
            <a:r>
              <a:rPr lang="en-US"/>
              <a:t>For expression evaluation, the Oracle Server can </a:t>
            </a:r>
          </a:p>
          <a:p>
            <a:pPr>
              <a:lnSpc>
                <a:spcPct val="85000"/>
              </a:lnSpc>
              <a:spcBef>
                <a:spcPct val="0"/>
              </a:spcBef>
              <a:buFont typeface="Wingdings" pitchFamily="2" charset="2"/>
              <a:buNone/>
            </a:pPr>
            <a:r>
              <a:rPr lang="en-US"/>
              <a:t>automatically convert the following:</a:t>
            </a:r>
          </a:p>
        </p:txBody>
      </p:sp>
      <p:sp>
        <p:nvSpPr>
          <p:cNvPr id="67588" name="Rectangle 4"/>
          <p:cNvSpPr>
            <a:spLocks noChangeArrowheads="1"/>
          </p:cNvSpPr>
          <p:nvPr/>
        </p:nvSpPr>
        <p:spPr bwMode="blackWhite">
          <a:xfrm>
            <a:off x="927100" y="2886075"/>
            <a:ext cx="3670300" cy="1839913"/>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7589" name="Rectangle 5"/>
          <p:cNvSpPr>
            <a:spLocks noChangeArrowheads="1"/>
          </p:cNvSpPr>
          <p:nvPr/>
        </p:nvSpPr>
        <p:spPr bwMode="blackWhite">
          <a:xfrm>
            <a:off x="4619625" y="2886075"/>
            <a:ext cx="3614738" cy="1839913"/>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7590" name="Rectangle 6"/>
          <p:cNvSpPr>
            <a:spLocks noChangeArrowheads="1"/>
          </p:cNvSpPr>
          <p:nvPr/>
        </p:nvSpPr>
        <p:spPr bwMode="auto">
          <a:xfrm>
            <a:off x="950913" y="345122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 or CHAR</a:t>
            </a:r>
          </a:p>
        </p:txBody>
      </p:sp>
      <p:sp>
        <p:nvSpPr>
          <p:cNvPr id="67591" name="Rectangle 7"/>
          <p:cNvSpPr>
            <a:spLocks noChangeArrowheads="1"/>
          </p:cNvSpPr>
          <p:nvPr/>
        </p:nvSpPr>
        <p:spPr bwMode="auto">
          <a:xfrm>
            <a:off x="950913" y="2863850"/>
            <a:ext cx="3962400"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From</a:t>
            </a:r>
          </a:p>
        </p:txBody>
      </p:sp>
      <p:sp>
        <p:nvSpPr>
          <p:cNvPr id="67592" name="Rectangle 8"/>
          <p:cNvSpPr>
            <a:spLocks noChangeArrowheads="1"/>
          </p:cNvSpPr>
          <p:nvPr/>
        </p:nvSpPr>
        <p:spPr bwMode="auto">
          <a:xfrm>
            <a:off x="4708525" y="2863850"/>
            <a:ext cx="3633788"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To</a:t>
            </a:r>
          </a:p>
        </p:txBody>
      </p:sp>
      <p:grpSp>
        <p:nvGrpSpPr>
          <p:cNvPr id="2" name="Group 9"/>
          <p:cNvGrpSpPr>
            <a:grpSpLocks/>
          </p:cNvGrpSpPr>
          <p:nvPr/>
        </p:nvGrpSpPr>
        <p:grpSpPr bwMode="auto">
          <a:xfrm>
            <a:off x="927100" y="3273425"/>
            <a:ext cx="7315200" cy="714375"/>
            <a:chOff x="584" y="2062"/>
            <a:chExt cx="4608" cy="450"/>
          </a:xfrm>
        </p:grpSpPr>
        <p:sp>
          <p:nvSpPr>
            <p:cNvPr id="67594" name="Line 10"/>
            <p:cNvSpPr>
              <a:spLocks noChangeShapeType="1"/>
            </p:cNvSpPr>
            <p:nvPr/>
          </p:nvSpPr>
          <p:spPr bwMode="auto">
            <a:xfrm>
              <a:off x="584" y="2512"/>
              <a:ext cx="4608" cy="0"/>
            </a:xfrm>
            <a:prstGeom prst="line">
              <a:avLst/>
            </a:prstGeom>
            <a:noFill/>
            <a:ln w="25400">
              <a:solidFill>
                <a:srgbClr val="000000"/>
              </a:solidFill>
              <a:round/>
              <a:headEnd type="none" w="sm" len="sm"/>
              <a:tailEnd type="none" w="sm" len="sm"/>
            </a:ln>
            <a:effectLst/>
          </p:spPr>
          <p:txBody>
            <a:bodyPr/>
            <a:lstStyle/>
            <a:p>
              <a:endParaRPr lang="en-US"/>
            </a:p>
          </p:txBody>
        </p:sp>
        <p:sp>
          <p:nvSpPr>
            <p:cNvPr id="67595" name="Line 11"/>
            <p:cNvSpPr>
              <a:spLocks noChangeShapeType="1"/>
            </p:cNvSpPr>
            <p:nvPr/>
          </p:nvSpPr>
          <p:spPr bwMode="auto">
            <a:xfrm>
              <a:off x="584" y="2062"/>
              <a:ext cx="4608" cy="0"/>
            </a:xfrm>
            <a:prstGeom prst="line">
              <a:avLst/>
            </a:prstGeom>
            <a:noFill/>
            <a:ln w="50800">
              <a:solidFill>
                <a:srgbClr val="000000"/>
              </a:solidFill>
              <a:round/>
              <a:headEnd type="none" w="sm" len="sm"/>
              <a:tailEnd type="none" w="sm" len="sm"/>
            </a:ln>
            <a:effectLst/>
          </p:spPr>
          <p:txBody>
            <a:bodyPr/>
            <a:lstStyle/>
            <a:p>
              <a:endParaRPr lang="en-US"/>
            </a:p>
          </p:txBody>
        </p:sp>
      </p:grpSp>
      <p:sp>
        <p:nvSpPr>
          <p:cNvPr id="67596" name="Rectangle 12"/>
          <p:cNvSpPr>
            <a:spLocks noChangeArrowheads="1"/>
          </p:cNvSpPr>
          <p:nvPr/>
        </p:nvSpPr>
        <p:spPr bwMode="auto">
          <a:xfrm>
            <a:off x="950913" y="4184650"/>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VARCHAR2 or CHAR</a:t>
            </a:r>
          </a:p>
        </p:txBody>
      </p:sp>
      <p:sp>
        <p:nvSpPr>
          <p:cNvPr id="67597" name="Rectangle 13"/>
          <p:cNvSpPr>
            <a:spLocks noChangeArrowheads="1"/>
          </p:cNvSpPr>
          <p:nvPr/>
        </p:nvSpPr>
        <p:spPr bwMode="auto">
          <a:xfrm>
            <a:off x="4679950" y="3451225"/>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NUMBER</a:t>
            </a:r>
          </a:p>
        </p:txBody>
      </p:sp>
      <p:sp>
        <p:nvSpPr>
          <p:cNvPr id="67598" name="Rectangle 14"/>
          <p:cNvSpPr>
            <a:spLocks noChangeArrowheads="1"/>
          </p:cNvSpPr>
          <p:nvPr/>
        </p:nvSpPr>
        <p:spPr bwMode="auto">
          <a:xfrm>
            <a:off x="4679950" y="4184650"/>
            <a:ext cx="3471863"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DATE</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ORACLE</a:t>
            </a:r>
          </a:p>
        </p:txBody>
      </p:sp>
      <p:sp>
        <p:nvSpPr>
          <p:cNvPr id="26" name="Slide Number Placeholder 4"/>
          <p:cNvSpPr>
            <a:spLocks noGrp="1"/>
          </p:cNvSpPr>
          <p:nvPr>
            <p:ph type="sldNum" sz="quarter" idx="11"/>
          </p:nvPr>
        </p:nvSpPr>
        <p:spPr/>
        <p:txBody>
          <a:bodyPr/>
          <a:lstStyle/>
          <a:p>
            <a:fld id="{E95D6D54-FAA3-453F-BBC1-AE1C052C1471}" type="slidenum">
              <a:rPr lang="en-US"/>
              <a:pPr/>
              <a:t>33</a:t>
            </a:fld>
            <a:r>
              <a:rPr lang="en-US"/>
              <a:t> of 1</a:t>
            </a:r>
          </a:p>
        </p:txBody>
      </p:sp>
      <p:sp>
        <p:nvSpPr>
          <p:cNvPr id="69634"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Explicit Data Type Conversion</a:t>
            </a:r>
          </a:p>
        </p:txBody>
      </p:sp>
      <p:sp>
        <p:nvSpPr>
          <p:cNvPr id="69635" name="Rectangle 3"/>
          <p:cNvSpPr>
            <a:spLocks noChangeArrowheads="1"/>
          </p:cNvSpPr>
          <p:nvPr/>
        </p:nvSpPr>
        <p:spPr bwMode="auto">
          <a:xfrm>
            <a:off x="687388" y="3354388"/>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NUMBER</a:t>
            </a:r>
          </a:p>
        </p:txBody>
      </p:sp>
      <p:sp>
        <p:nvSpPr>
          <p:cNvPr id="69636" name="Rectangle 4"/>
          <p:cNvSpPr>
            <a:spLocks noChangeArrowheads="1"/>
          </p:cNvSpPr>
          <p:nvPr/>
        </p:nvSpPr>
        <p:spPr bwMode="auto">
          <a:xfrm>
            <a:off x="3584575" y="3354388"/>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hlink"/>
                </a:solidFill>
                <a:latin typeface="Verdana" pitchFamily="34" charset="0"/>
              </a:rPr>
              <a:t>CHARACTER</a:t>
            </a:r>
          </a:p>
        </p:txBody>
      </p:sp>
      <p:grpSp>
        <p:nvGrpSpPr>
          <p:cNvPr id="2" name="Group 5"/>
          <p:cNvGrpSpPr>
            <a:grpSpLocks/>
          </p:cNvGrpSpPr>
          <p:nvPr/>
        </p:nvGrpSpPr>
        <p:grpSpPr bwMode="auto">
          <a:xfrm>
            <a:off x="1993900" y="3751263"/>
            <a:ext cx="2632075" cy="1182687"/>
            <a:chOff x="1256" y="2363"/>
            <a:chExt cx="1658" cy="745"/>
          </a:xfrm>
        </p:grpSpPr>
        <p:sp>
          <p:nvSpPr>
            <p:cNvPr id="69638" name="Arc 6"/>
            <p:cNvSpPr>
              <a:spLocks/>
            </p:cNvSpPr>
            <p:nvPr/>
          </p:nvSpPr>
          <p:spPr bwMode="auto">
            <a:xfrm>
              <a:off x="2074" y="2363"/>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CC00"/>
              </a:solidFill>
              <a:round/>
              <a:headEnd type="stealth" w="med" len="lg"/>
              <a:tailEnd type="none" w="sm" len="sm"/>
            </a:ln>
            <a:effectLst/>
          </p:spPr>
          <p:txBody>
            <a:bodyPr/>
            <a:lstStyle/>
            <a:p>
              <a:endParaRPr lang="en-US"/>
            </a:p>
          </p:txBody>
        </p:sp>
        <p:sp>
          <p:nvSpPr>
            <p:cNvPr id="69639" name="Arc 7"/>
            <p:cNvSpPr>
              <a:spLocks/>
            </p:cNvSpPr>
            <p:nvPr/>
          </p:nvSpPr>
          <p:spPr bwMode="auto">
            <a:xfrm>
              <a:off x="1256" y="2363"/>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CC00"/>
              </a:solidFill>
              <a:round/>
              <a:headEnd type="none" w="sm" len="sm"/>
              <a:tailEnd type="none" w="sm" len="sm"/>
            </a:ln>
            <a:effectLst/>
          </p:spPr>
          <p:txBody>
            <a:bodyPr/>
            <a:lstStyle/>
            <a:p>
              <a:endParaRPr lang="en-US"/>
            </a:p>
          </p:txBody>
        </p:sp>
      </p:grpSp>
      <p:sp>
        <p:nvSpPr>
          <p:cNvPr id="69640" name="Rectangle 8"/>
          <p:cNvSpPr>
            <a:spLocks noChangeArrowheads="1"/>
          </p:cNvSpPr>
          <p:nvPr/>
        </p:nvSpPr>
        <p:spPr bwMode="auto">
          <a:xfrm>
            <a:off x="1843088" y="5033963"/>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TO_CHAR</a:t>
            </a:r>
          </a:p>
        </p:txBody>
      </p:sp>
      <p:grpSp>
        <p:nvGrpSpPr>
          <p:cNvPr id="3" name="Group 9"/>
          <p:cNvGrpSpPr>
            <a:grpSpLocks/>
          </p:cNvGrpSpPr>
          <p:nvPr/>
        </p:nvGrpSpPr>
        <p:grpSpPr bwMode="auto">
          <a:xfrm>
            <a:off x="1900238" y="1566863"/>
            <a:ext cx="2752725" cy="1725612"/>
            <a:chOff x="1197" y="987"/>
            <a:chExt cx="1734" cy="1087"/>
          </a:xfrm>
        </p:grpSpPr>
        <p:grpSp>
          <p:nvGrpSpPr>
            <p:cNvPr id="4" name="Group 10"/>
            <p:cNvGrpSpPr>
              <a:grpSpLocks/>
            </p:cNvGrpSpPr>
            <p:nvPr/>
          </p:nvGrpSpPr>
          <p:grpSpPr bwMode="auto">
            <a:xfrm>
              <a:off x="1257" y="1329"/>
              <a:ext cx="1674" cy="745"/>
              <a:chOff x="1257" y="1329"/>
              <a:chExt cx="1674" cy="745"/>
            </a:xfrm>
          </p:grpSpPr>
          <p:sp>
            <p:nvSpPr>
              <p:cNvPr id="69643" name="Arc 11"/>
              <p:cNvSpPr>
                <a:spLocks/>
              </p:cNvSpPr>
              <p:nvPr/>
            </p:nvSpPr>
            <p:spPr bwMode="auto">
              <a:xfrm rot="10800000">
                <a:off x="2099" y="1329"/>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CC00"/>
                </a:solidFill>
                <a:round/>
                <a:headEnd type="none" w="sm" len="sm"/>
                <a:tailEnd type="none" w="sm" len="sm"/>
              </a:ln>
              <a:effectLst/>
            </p:spPr>
            <p:txBody>
              <a:bodyPr/>
              <a:lstStyle/>
              <a:p>
                <a:endParaRPr lang="en-US"/>
              </a:p>
            </p:txBody>
          </p:sp>
          <p:sp>
            <p:nvSpPr>
              <p:cNvPr id="69644" name="Arc 12"/>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p:spPr>
            <p:txBody>
              <a:bodyPr/>
              <a:lstStyle/>
              <a:p>
                <a:endParaRPr lang="en-US"/>
              </a:p>
            </p:txBody>
          </p:sp>
        </p:grpSp>
        <p:sp>
          <p:nvSpPr>
            <p:cNvPr id="69645" name="Rectangle 13"/>
            <p:cNvSpPr>
              <a:spLocks noChangeArrowheads="1"/>
            </p:cNvSpPr>
            <p:nvPr/>
          </p:nvSpPr>
          <p:spPr bwMode="auto">
            <a:xfrm>
              <a:off x="1197" y="987"/>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TO_NUMBER</a:t>
              </a:r>
            </a:p>
          </p:txBody>
        </p:sp>
      </p:grpSp>
      <p:grpSp>
        <p:nvGrpSpPr>
          <p:cNvPr id="5" name="Group 14"/>
          <p:cNvGrpSpPr>
            <a:grpSpLocks/>
          </p:cNvGrpSpPr>
          <p:nvPr/>
        </p:nvGrpSpPr>
        <p:grpSpPr bwMode="auto">
          <a:xfrm>
            <a:off x="4721225" y="3354388"/>
            <a:ext cx="3554413" cy="2106612"/>
            <a:chOff x="2974" y="2113"/>
            <a:chExt cx="2239" cy="1327"/>
          </a:xfrm>
        </p:grpSpPr>
        <p:grpSp>
          <p:nvGrpSpPr>
            <p:cNvPr id="6" name="Group 15"/>
            <p:cNvGrpSpPr>
              <a:grpSpLocks/>
            </p:cNvGrpSpPr>
            <p:nvPr/>
          </p:nvGrpSpPr>
          <p:grpSpPr bwMode="auto">
            <a:xfrm>
              <a:off x="3000" y="2363"/>
              <a:ext cx="1658" cy="745"/>
              <a:chOff x="3000" y="2363"/>
              <a:chExt cx="1658" cy="745"/>
            </a:xfrm>
          </p:grpSpPr>
          <p:sp>
            <p:nvSpPr>
              <p:cNvPr id="69648" name="Arc 16"/>
              <p:cNvSpPr>
                <a:spLocks/>
              </p:cNvSpPr>
              <p:nvPr/>
            </p:nvSpPr>
            <p:spPr bwMode="auto">
              <a:xfrm>
                <a:off x="3818" y="2363"/>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3300"/>
                </a:solidFill>
                <a:round/>
                <a:headEnd type="none" w="sm" len="sm"/>
                <a:tailEnd type="none" w="sm" len="sm"/>
              </a:ln>
              <a:effectLst/>
            </p:spPr>
            <p:txBody>
              <a:bodyPr/>
              <a:lstStyle/>
              <a:p>
                <a:endParaRPr lang="en-US"/>
              </a:p>
            </p:txBody>
          </p:sp>
          <p:sp>
            <p:nvSpPr>
              <p:cNvPr id="69649" name="Arc 17"/>
              <p:cNvSpPr>
                <a:spLocks/>
              </p:cNvSpPr>
              <p:nvPr/>
            </p:nvSpPr>
            <p:spPr bwMode="auto">
              <a:xfrm>
                <a:off x="3000" y="2363"/>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3300"/>
                </a:solidFill>
                <a:round/>
                <a:headEnd type="none" w="sm" len="sm"/>
                <a:tailEnd type="stealth" w="med" len="lg"/>
              </a:ln>
              <a:effectLst/>
            </p:spPr>
            <p:txBody>
              <a:bodyPr/>
              <a:lstStyle/>
              <a:p>
                <a:endParaRPr lang="en-US"/>
              </a:p>
            </p:txBody>
          </p:sp>
        </p:grpSp>
        <p:sp>
          <p:nvSpPr>
            <p:cNvPr id="69650" name="Rectangle 18"/>
            <p:cNvSpPr>
              <a:spLocks noChangeArrowheads="1"/>
            </p:cNvSpPr>
            <p:nvPr/>
          </p:nvSpPr>
          <p:spPr bwMode="auto">
            <a:xfrm>
              <a:off x="4121" y="2113"/>
              <a:ext cx="1092"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rgbClr val="FF0066"/>
                  </a:solidFill>
                  <a:latin typeface="Verdana" pitchFamily="34" charset="0"/>
                </a:rPr>
                <a:t>DATE</a:t>
              </a:r>
            </a:p>
          </p:txBody>
        </p:sp>
        <p:sp>
          <p:nvSpPr>
            <p:cNvPr id="69651" name="Rectangle 19"/>
            <p:cNvSpPr>
              <a:spLocks noChangeArrowheads="1"/>
            </p:cNvSpPr>
            <p:nvPr/>
          </p:nvSpPr>
          <p:spPr bwMode="auto">
            <a:xfrm>
              <a:off x="2974" y="3171"/>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rgbClr val="FF0066"/>
                  </a:solidFill>
                  <a:latin typeface="Verdana" pitchFamily="34" charset="0"/>
                </a:rPr>
                <a:t>TO_CHAR</a:t>
              </a:r>
            </a:p>
          </p:txBody>
        </p:sp>
      </p:grpSp>
      <p:grpSp>
        <p:nvGrpSpPr>
          <p:cNvPr id="7" name="Group 20"/>
          <p:cNvGrpSpPr>
            <a:grpSpLocks/>
          </p:cNvGrpSpPr>
          <p:nvPr/>
        </p:nvGrpSpPr>
        <p:grpSpPr bwMode="auto">
          <a:xfrm>
            <a:off x="4695825" y="1566863"/>
            <a:ext cx="2686050" cy="1725612"/>
            <a:chOff x="2958" y="987"/>
            <a:chExt cx="1692" cy="1087"/>
          </a:xfrm>
        </p:grpSpPr>
        <p:grpSp>
          <p:nvGrpSpPr>
            <p:cNvPr id="8" name="Group 21"/>
            <p:cNvGrpSpPr>
              <a:grpSpLocks/>
            </p:cNvGrpSpPr>
            <p:nvPr/>
          </p:nvGrpSpPr>
          <p:grpSpPr bwMode="auto">
            <a:xfrm>
              <a:off x="2976" y="1329"/>
              <a:ext cx="1674" cy="745"/>
              <a:chOff x="2976" y="1329"/>
              <a:chExt cx="1674" cy="745"/>
            </a:xfrm>
          </p:grpSpPr>
          <p:sp>
            <p:nvSpPr>
              <p:cNvPr id="69654" name="Arc 22"/>
              <p:cNvSpPr>
                <a:spLocks/>
              </p:cNvSpPr>
              <p:nvPr/>
            </p:nvSpPr>
            <p:spPr bwMode="auto">
              <a:xfrm rot="10800000">
                <a:off x="3818" y="1329"/>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3300"/>
                </a:solidFill>
                <a:round/>
                <a:headEnd type="none" w="sm" len="sm"/>
                <a:tailEnd type="stealth" w="med" len="lg"/>
              </a:ln>
              <a:effectLst/>
            </p:spPr>
            <p:txBody>
              <a:bodyPr/>
              <a:lstStyle/>
              <a:p>
                <a:endParaRPr lang="en-US"/>
              </a:p>
            </p:txBody>
          </p:sp>
          <p:sp>
            <p:nvSpPr>
              <p:cNvPr id="69655" name="Arc 23"/>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p:spPr>
            <p:txBody>
              <a:bodyPr/>
              <a:lstStyle/>
              <a:p>
                <a:endParaRPr lang="en-US"/>
              </a:p>
            </p:txBody>
          </p:sp>
        </p:grpSp>
        <p:sp>
          <p:nvSpPr>
            <p:cNvPr id="69656" name="Rectangle 24"/>
            <p:cNvSpPr>
              <a:spLocks noChangeArrowheads="1"/>
            </p:cNvSpPr>
            <p:nvPr/>
          </p:nvSpPr>
          <p:spPr bwMode="auto">
            <a:xfrm>
              <a:off x="2958" y="987"/>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rgbClr val="FF0066"/>
                  </a:solidFill>
                  <a:latin typeface="Verdana" pitchFamily="34" charset="0"/>
                </a:rPr>
                <a:t>TO_DATE</a:t>
              </a:r>
            </a:p>
          </p:txBody>
        </p:sp>
      </p:gr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ORACLE</a:t>
            </a:r>
          </a:p>
        </p:txBody>
      </p:sp>
      <p:sp>
        <p:nvSpPr>
          <p:cNvPr id="26" name="Slide Number Placeholder 4"/>
          <p:cNvSpPr>
            <a:spLocks noGrp="1"/>
          </p:cNvSpPr>
          <p:nvPr>
            <p:ph type="sldNum" sz="quarter" idx="11"/>
          </p:nvPr>
        </p:nvSpPr>
        <p:spPr/>
        <p:txBody>
          <a:bodyPr/>
          <a:lstStyle/>
          <a:p>
            <a:fld id="{9861C489-475F-4C11-9CAF-275D35D3D85D}" type="slidenum">
              <a:rPr lang="en-US"/>
              <a:pPr/>
              <a:t>34</a:t>
            </a:fld>
            <a:r>
              <a:rPr lang="en-US"/>
              <a:t> of 1</a:t>
            </a:r>
          </a:p>
        </p:txBody>
      </p:sp>
      <p:sp>
        <p:nvSpPr>
          <p:cNvPr id="71682"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Explicit Data Type Conversion</a:t>
            </a:r>
          </a:p>
        </p:txBody>
      </p:sp>
      <p:sp>
        <p:nvSpPr>
          <p:cNvPr id="71683" name="Rectangle 3"/>
          <p:cNvSpPr>
            <a:spLocks noChangeArrowheads="1"/>
          </p:cNvSpPr>
          <p:nvPr/>
        </p:nvSpPr>
        <p:spPr bwMode="auto">
          <a:xfrm>
            <a:off x="687388" y="3354388"/>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NUMBER</a:t>
            </a:r>
          </a:p>
        </p:txBody>
      </p:sp>
      <p:sp>
        <p:nvSpPr>
          <p:cNvPr id="71684" name="Rectangle 4"/>
          <p:cNvSpPr>
            <a:spLocks noChangeArrowheads="1"/>
          </p:cNvSpPr>
          <p:nvPr/>
        </p:nvSpPr>
        <p:spPr bwMode="auto">
          <a:xfrm>
            <a:off x="3584575" y="3354388"/>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hlink"/>
                </a:solidFill>
                <a:latin typeface="Verdana" pitchFamily="34" charset="0"/>
              </a:rPr>
              <a:t>CHARACTER</a:t>
            </a:r>
          </a:p>
        </p:txBody>
      </p:sp>
      <p:grpSp>
        <p:nvGrpSpPr>
          <p:cNvPr id="2" name="Group 5"/>
          <p:cNvGrpSpPr>
            <a:grpSpLocks/>
          </p:cNvGrpSpPr>
          <p:nvPr/>
        </p:nvGrpSpPr>
        <p:grpSpPr bwMode="auto">
          <a:xfrm>
            <a:off x="1993900" y="3751263"/>
            <a:ext cx="2632075" cy="1182687"/>
            <a:chOff x="1256" y="2363"/>
            <a:chExt cx="1658" cy="745"/>
          </a:xfrm>
        </p:grpSpPr>
        <p:sp>
          <p:nvSpPr>
            <p:cNvPr id="71686" name="Arc 6"/>
            <p:cNvSpPr>
              <a:spLocks/>
            </p:cNvSpPr>
            <p:nvPr/>
          </p:nvSpPr>
          <p:spPr bwMode="auto">
            <a:xfrm>
              <a:off x="2074" y="2363"/>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CC00"/>
              </a:solidFill>
              <a:round/>
              <a:headEnd type="stealth" w="med" len="lg"/>
              <a:tailEnd type="none" w="sm" len="sm"/>
            </a:ln>
            <a:effectLst/>
          </p:spPr>
          <p:txBody>
            <a:bodyPr/>
            <a:lstStyle/>
            <a:p>
              <a:endParaRPr lang="en-US"/>
            </a:p>
          </p:txBody>
        </p:sp>
        <p:sp>
          <p:nvSpPr>
            <p:cNvPr id="71687" name="Arc 7"/>
            <p:cNvSpPr>
              <a:spLocks/>
            </p:cNvSpPr>
            <p:nvPr/>
          </p:nvSpPr>
          <p:spPr bwMode="auto">
            <a:xfrm>
              <a:off x="1256" y="2363"/>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CC00"/>
              </a:solidFill>
              <a:round/>
              <a:headEnd type="none" w="sm" len="sm"/>
              <a:tailEnd type="none" w="sm" len="sm"/>
            </a:ln>
            <a:effectLst/>
          </p:spPr>
          <p:txBody>
            <a:bodyPr/>
            <a:lstStyle/>
            <a:p>
              <a:endParaRPr lang="en-US"/>
            </a:p>
          </p:txBody>
        </p:sp>
      </p:grpSp>
      <p:sp>
        <p:nvSpPr>
          <p:cNvPr id="71688" name="Rectangle 8"/>
          <p:cNvSpPr>
            <a:spLocks noChangeArrowheads="1"/>
          </p:cNvSpPr>
          <p:nvPr/>
        </p:nvSpPr>
        <p:spPr bwMode="auto">
          <a:xfrm>
            <a:off x="1843088" y="5033963"/>
            <a:ext cx="2609850" cy="427037"/>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TO_CHAR</a:t>
            </a:r>
          </a:p>
        </p:txBody>
      </p:sp>
      <p:grpSp>
        <p:nvGrpSpPr>
          <p:cNvPr id="3" name="Group 9"/>
          <p:cNvGrpSpPr>
            <a:grpSpLocks/>
          </p:cNvGrpSpPr>
          <p:nvPr/>
        </p:nvGrpSpPr>
        <p:grpSpPr bwMode="auto">
          <a:xfrm>
            <a:off x="1900238" y="1566863"/>
            <a:ext cx="2752725" cy="1725612"/>
            <a:chOff x="1197" y="987"/>
            <a:chExt cx="1734" cy="1087"/>
          </a:xfrm>
        </p:grpSpPr>
        <p:grpSp>
          <p:nvGrpSpPr>
            <p:cNvPr id="4" name="Group 10"/>
            <p:cNvGrpSpPr>
              <a:grpSpLocks/>
            </p:cNvGrpSpPr>
            <p:nvPr/>
          </p:nvGrpSpPr>
          <p:grpSpPr bwMode="auto">
            <a:xfrm>
              <a:off x="1257" y="1329"/>
              <a:ext cx="1674" cy="745"/>
              <a:chOff x="1257" y="1329"/>
              <a:chExt cx="1674" cy="745"/>
            </a:xfrm>
          </p:grpSpPr>
          <p:sp>
            <p:nvSpPr>
              <p:cNvPr id="71691" name="Arc 11"/>
              <p:cNvSpPr>
                <a:spLocks/>
              </p:cNvSpPr>
              <p:nvPr/>
            </p:nvSpPr>
            <p:spPr bwMode="auto">
              <a:xfrm rot="10800000">
                <a:off x="2099" y="1329"/>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CC00"/>
                </a:solidFill>
                <a:round/>
                <a:headEnd type="none" w="sm" len="sm"/>
                <a:tailEnd type="none" w="sm" len="sm"/>
              </a:ln>
              <a:effectLst/>
            </p:spPr>
            <p:txBody>
              <a:bodyPr/>
              <a:lstStyle/>
              <a:p>
                <a:endParaRPr lang="en-US"/>
              </a:p>
            </p:txBody>
          </p:sp>
          <p:sp>
            <p:nvSpPr>
              <p:cNvPr id="71692" name="Arc 12"/>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p:spPr>
            <p:txBody>
              <a:bodyPr/>
              <a:lstStyle/>
              <a:p>
                <a:endParaRPr lang="en-US"/>
              </a:p>
            </p:txBody>
          </p:sp>
        </p:grpSp>
        <p:sp>
          <p:nvSpPr>
            <p:cNvPr id="71693" name="Rectangle 13"/>
            <p:cNvSpPr>
              <a:spLocks noChangeArrowheads="1"/>
            </p:cNvSpPr>
            <p:nvPr/>
          </p:nvSpPr>
          <p:spPr bwMode="auto">
            <a:xfrm>
              <a:off x="1197" y="987"/>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accent2"/>
                  </a:solidFill>
                  <a:latin typeface="Verdana" pitchFamily="34" charset="0"/>
                </a:rPr>
                <a:t>TO_NUMBER</a:t>
              </a:r>
            </a:p>
          </p:txBody>
        </p:sp>
      </p:grpSp>
      <p:grpSp>
        <p:nvGrpSpPr>
          <p:cNvPr id="5" name="Group 14"/>
          <p:cNvGrpSpPr>
            <a:grpSpLocks/>
          </p:cNvGrpSpPr>
          <p:nvPr/>
        </p:nvGrpSpPr>
        <p:grpSpPr bwMode="auto">
          <a:xfrm>
            <a:off x="4721225" y="3354388"/>
            <a:ext cx="3554413" cy="2106612"/>
            <a:chOff x="2974" y="2113"/>
            <a:chExt cx="2239" cy="1327"/>
          </a:xfrm>
        </p:grpSpPr>
        <p:grpSp>
          <p:nvGrpSpPr>
            <p:cNvPr id="6" name="Group 15"/>
            <p:cNvGrpSpPr>
              <a:grpSpLocks/>
            </p:cNvGrpSpPr>
            <p:nvPr/>
          </p:nvGrpSpPr>
          <p:grpSpPr bwMode="auto">
            <a:xfrm>
              <a:off x="3000" y="2363"/>
              <a:ext cx="1658" cy="745"/>
              <a:chOff x="3000" y="2363"/>
              <a:chExt cx="1658" cy="745"/>
            </a:xfrm>
          </p:grpSpPr>
          <p:sp>
            <p:nvSpPr>
              <p:cNvPr id="71696" name="Arc 16"/>
              <p:cNvSpPr>
                <a:spLocks/>
              </p:cNvSpPr>
              <p:nvPr/>
            </p:nvSpPr>
            <p:spPr bwMode="auto">
              <a:xfrm>
                <a:off x="3818" y="2363"/>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50800" cap="rnd">
                <a:solidFill>
                  <a:srgbClr val="FF3300"/>
                </a:solidFill>
                <a:round/>
                <a:headEnd type="none" w="sm" len="sm"/>
                <a:tailEnd type="none" w="sm" len="sm"/>
              </a:ln>
              <a:effectLst/>
            </p:spPr>
            <p:txBody>
              <a:bodyPr/>
              <a:lstStyle/>
              <a:p>
                <a:endParaRPr lang="en-US"/>
              </a:p>
            </p:txBody>
          </p:sp>
          <p:sp>
            <p:nvSpPr>
              <p:cNvPr id="71697" name="Arc 17"/>
              <p:cNvSpPr>
                <a:spLocks/>
              </p:cNvSpPr>
              <p:nvPr/>
            </p:nvSpPr>
            <p:spPr bwMode="auto">
              <a:xfrm>
                <a:off x="3000" y="2363"/>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50800" cap="rnd">
                <a:solidFill>
                  <a:srgbClr val="FF3300"/>
                </a:solidFill>
                <a:round/>
                <a:headEnd type="none" w="sm" len="sm"/>
                <a:tailEnd type="stealth" w="med" len="lg"/>
              </a:ln>
              <a:effectLst/>
            </p:spPr>
            <p:txBody>
              <a:bodyPr/>
              <a:lstStyle/>
              <a:p>
                <a:endParaRPr lang="en-US"/>
              </a:p>
            </p:txBody>
          </p:sp>
        </p:grpSp>
        <p:sp>
          <p:nvSpPr>
            <p:cNvPr id="71698" name="Rectangle 18"/>
            <p:cNvSpPr>
              <a:spLocks noChangeArrowheads="1"/>
            </p:cNvSpPr>
            <p:nvPr/>
          </p:nvSpPr>
          <p:spPr bwMode="auto">
            <a:xfrm>
              <a:off x="4121" y="2113"/>
              <a:ext cx="1092"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folHlink"/>
                  </a:solidFill>
                  <a:latin typeface="Verdana" pitchFamily="34" charset="0"/>
                </a:rPr>
                <a:t>DATE</a:t>
              </a:r>
            </a:p>
          </p:txBody>
        </p:sp>
        <p:sp>
          <p:nvSpPr>
            <p:cNvPr id="71699" name="Rectangle 19"/>
            <p:cNvSpPr>
              <a:spLocks noChangeArrowheads="1"/>
            </p:cNvSpPr>
            <p:nvPr/>
          </p:nvSpPr>
          <p:spPr bwMode="auto">
            <a:xfrm>
              <a:off x="2974" y="3171"/>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folHlink"/>
                  </a:solidFill>
                  <a:latin typeface="Verdana" pitchFamily="34" charset="0"/>
                </a:rPr>
                <a:t>TO_CHAR</a:t>
              </a:r>
            </a:p>
          </p:txBody>
        </p:sp>
      </p:grpSp>
      <p:grpSp>
        <p:nvGrpSpPr>
          <p:cNvPr id="7" name="Group 20"/>
          <p:cNvGrpSpPr>
            <a:grpSpLocks/>
          </p:cNvGrpSpPr>
          <p:nvPr/>
        </p:nvGrpSpPr>
        <p:grpSpPr bwMode="auto">
          <a:xfrm>
            <a:off x="4695825" y="1566863"/>
            <a:ext cx="2686050" cy="1725612"/>
            <a:chOff x="2958" y="987"/>
            <a:chExt cx="1692" cy="1087"/>
          </a:xfrm>
        </p:grpSpPr>
        <p:grpSp>
          <p:nvGrpSpPr>
            <p:cNvPr id="8" name="Group 21"/>
            <p:cNvGrpSpPr>
              <a:grpSpLocks/>
            </p:cNvGrpSpPr>
            <p:nvPr/>
          </p:nvGrpSpPr>
          <p:grpSpPr bwMode="auto">
            <a:xfrm>
              <a:off x="2976" y="1329"/>
              <a:ext cx="1674" cy="745"/>
              <a:chOff x="2976" y="1329"/>
              <a:chExt cx="1674" cy="745"/>
            </a:xfrm>
          </p:grpSpPr>
          <p:sp>
            <p:nvSpPr>
              <p:cNvPr id="71702" name="Arc 22"/>
              <p:cNvSpPr>
                <a:spLocks/>
              </p:cNvSpPr>
              <p:nvPr/>
            </p:nvSpPr>
            <p:spPr bwMode="auto">
              <a:xfrm rot="10800000">
                <a:off x="3818" y="1329"/>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50800" cap="rnd">
                <a:solidFill>
                  <a:srgbClr val="FF3300"/>
                </a:solidFill>
                <a:round/>
                <a:headEnd type="none" w="sm" len="sm"/>
                <a:tailEnd type="stealth" w="med" len="lg"/>
              </a:ln>
              <a:effectLst/>
            </p:spPr>
            <p:txBody>
              <a:bodyPr/>
              <a:lstStyle/>
              <a:p>
                <a:endParaRPr lang="en-US"/>
              </a:p>
            </p:txBody>
          </p:sp>
          <p:sp>
            <p:nvSpPr>
              <p:cNvPr id="71703" name="Arc 23"/>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p:spPr>
            <p:txBody>
              <a:bodyPr/>
              <a:lstStyle/>
              <a:p>
                <a:endParaRPr lang="en-US"/>
              </a:p>
            </p:txBody>
          </p:sp>
        </p:grpSp>
        <p:sp>
          <p:nvSpPr>
            <p:cNvPr id="71704" name="Rectangle 24"/>
            <p:cNvSpPr>
              <a:spLocks noChangeArrowheads="1"/>
            </p:cNvSpPr>
            <p:nvPr/>
          </p:nvSpPr>
          <p:spPr bwMode="auto">
            <a:xfrm>
              <a:off x="2958" y="987"/>
              <a:ext cx="1644" cy="269"/>
            </a:xfrm>
            <a:prstGeom prst="rect">
              <a:avLst/>
            </a:prstGeom>
            <a:noFill/>
            <a:ln w="9525">
              <a:noFill/>
              <a:miter lim="800000"/>
              <a:headEnd/>
              <a:tailEnd/>
            </a:ln>
            <a:effectLst/>
          </p:spPr>
          <p:txBody>
            <a:bodyPr lIns="92075" tIns="46038" rIns="92075" bIns="46038">
              <a:spAutoFit/>
            </a:bodyPr>
            <a:lstStyle/>
            <a:p>
              <a:pPr algn="ctr" eaLnBrk="0" hangingPunct="0"/>
              <a:r>
                <a:rPr lang="en-US" sz="2200">
                  <a:solidFill>
                    <a:schemeClr val="folHlink"/>
                  </a:solidFill>
                  <a:latin typeface="Verdana" pitchFamily="34" charset="0"/>
                </a:rPr>
                <a:t>TO_DATE</a:t>
              </a:r>
            </a:p>
          </p:txBody>
        </p:sp>
      </p:gr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E3806038-A8E1-4CB3-A8BB-9824185FDD27}" type="slidenum">
              <a:rPr lang="en-US"/>
              <a:pPr/>
              <a:t>35</a:t>
            </a:fld>
            <a:r>
              <a:rPr lang="en-US"/>
              <a:t> of 1</a:t>
            </a:r>
          </a:p>
        </p:txBody>
      </p:sp>
      <p:sp>
        <p:nvSpPr>
          <p:cNvPr id="73730"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Using the </a:t>
            </a:r>
            <a:r>
              <a:rPr lang="en-US">
                <a:latin typeface="Courier New" pitchFamily="49" charset="0"/>
              </a:rPr>
              <a:t>TO_CHAR</a:t>
            </a:r>
            <a:r>
              <a:rPr lang="en-US"/>
              <a:t> Function with Dates</a:t>
            </a:r>
          </a:p>
        </p:txBody>
      </p:sp>
      <p:sp>
        <p:nvSpPr>
          <p:cNvPr id="73731" name="Rectangle 3"/>
          <p:cNvSpPr>
            <a:spLocks noGrp="1" noChangeArrowheads="1"/>
          </p:cNvSpPr>
          <p:nvPr>
            <p:ph type="body" idx="1"/>
          </p:nvPr>
        </p:nvSpPr>
        <p:spPr>
          <a:xfrm>
            <a:off x="457200" y="2836863"/>
            <a:ext cx="8428038" cy="2420937"/>
          </a:xfrm>
          <a:noFill/>
          <a:ln/>
        </p:spPr>
        <p:txBody>
          <a:bodyPr lIns="92075" tIns="46038" rIns="92075" bIns="46038">
            <a:spAutoFit/>
          </a:bodyPr>
          <a:lstStyle/>
          <a:p>
            <a:pPr>
              <a:lnSpc>
                <a:spcPct val="85000"/>
              </a:lnSpc>
              <a:buFont typeface="Wingdings" pitchFamily="2" charset="2"/>
              <a:buNone/>
            </a:pPr>
            <a:r>
              <a:rPr lang="en-US" sz="2000">
                <a:solidFill>
                  <a:schemeClr val="accent2"/>
                </a:solidFill>
              </a:rPr>
              <a:t>The format model:</a:t>
            </a:r>
          </a:p>
          <a:p>
            <a:r>
              <a:rPr lang="en-US" sz="2000"/>
              <a:t>Must be enclosed in single quotation marks and is case sensitive</a:t>
            </a:r>
          </a:p>
          <a:p>
            <a:r>
              <a:rPr lang="en-US" sz="2000"/>
              <a:t>Can include any valid date format element</a:t>
            </a:r>
          </a:p>
          <a:p>
            <a:r>
              <a:rPr lang="en-US" sz="2000"/>
              <a:t>Has an </a:t>
            </a:r>
            <a:r>
              <a:rPr lang="en-US" sz="2000" i="1">
                <a:latin typeface="Courier New" pitchFamily="49" charset="0"/>
              </a:rPr>
              <a:t>fm</a:t>
            </a:r>
            <a:r>
              <a:rPr lang="en-US" sz="2000"/>
              <a:t> element to remove padded blanks or suppress leading zeros</a:t>
            </a:r>
          </a:p>
          <a:p>
            <a:r>
              <a:rPr lang="en-US" sz="2000"/>
              <a:t>Is separated from the date value by a comma</a:t>
            </a:r>
          </a:p>
        </p:txBody>
      </p:sp>
      <p:sp>
        <p:nvSpPr>
          <p:cNvPr id="73732" name="Rectangle 4"/>
          <p:cNvSpPr>
            <a:spLocks noChangeArrowheads="1"/>
          </p:cNvSpPr>
          <p:nvPr/>
        </p:nvSpPr>
        <p:spPr bwMode="blackWhite">
          <a:xfrm>
            <a:off x="949325" y="18303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TO_CHAR(</a:t>
            </a:r>
            <a:r>
              <a:rPr lang="en-US" b="1" i="1">
                <a:solidFill>
                  <a:srgbClr val="000000"/>
                </a:solidFill>
                <a:latin typeface="Courier New" pitchFamily="49" charset="0"/>
              </a:rPr>
              <a:t>date, </a:t>
            </a:r>
            <a:r>
              <a:rPr lang="en-US" b="1">
                <a:solidFill>
                  <a:srgbClr val="000000"/>
                </a:solidFill>
                <a:latin typeface="Courier New" pitchFamily="49" charset="0"/>
              </a:rPr>
              <a:t>'</a:t>
            </a:r>
            <a:r>
              <a:rPr lang="en-US" b="1" i="1">
                <a:solidFill>
                  <a:srgbClr val="000000"/>
                </a:solidFill>
                <a:latin typeface="Courier New" pitchFamily="49" charset="0"/>
              </a:rPr>
              <a:t>format_model</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t>ORACLE</a:t>
            </a:r>
          </a:p>
        </p:txBody>
      </p:sp>
      <p:sp>
        <p:nvSpPr>
          <p:cNvPr id="29" name="Slide Number Placeholder 4"/>
          <p:cNvSpPr>
            <a:spLocks noGrp="1"/>
          </p:cNvSpPr>
          <p:nvPr>
            <p:ph type="sldNum" sz="quarter" idx="11"/>
          </p:nvPr>
        </p:nvSpPr>
        <p:spPr/>
        <p:txBody>
          <a:bodyPr/>
          <a:lstStyle/>
          <a:p>
            <a:fld id="{5A4CB879-F430-472D-AC1A-6D733BCBA7B6}" type="slidenum">
              <a:rPr lang="en-US"/>
              <a:pPr/>
              <a:t>36</a:t>
            </a:fld>
            <a:r>
              <a:rPr lang="en-US"/>
              <a:t> of 1</a:t>
            </a:r>
          </a:p>
        </p:txBody>
      </p:sp>
      <p:sp>
        <p:nvSpPr>
          <p:cNvPr id="75778" name="Rectangle 2"/>
          <p:cNvSpPr>
            <a:spLocks noChangeArrowheads="1"/>
          </p:cNvSpPr>
          <p:nvPr/>
        </p:nvSpPr>
        <p:spPr bwMode="blackWhite">
          <a:xfrm>
            <a:off x="963613" y="1465263"/>
            <a:ext cx="3633787" cy="47021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75779" name="Rectangle 3"/>
          <p:cNvSpPr>
            <a:spLocks noChangeArrowheads="1"/>
          </p:cNvSpPr>
          <p:nvPr/>
        </p:nvSpPr>
        <p:spPr bwMode="blackWhite">
          <a:xfrm>
            <a:off x="3328988" y="1465263"/>
            <a:ext cx="4905375" cy="47021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75780" name="Rectangle 4"/>
          <p:cNvSpPr>
            <a:spLocks noChangeArrowheads="1"/>
          </p:cNvSpPr>
          <p:nvPr/>
        </p:nvSpPr>
        <p:spPr bwMode="auto">
          <a:xfrm>
            <a:off x="950913" y="1643063"/>
            <a:ext cx="3662362"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YYYY</a:t>
            </a:r>
          </a:p>
        </p:txBody>
      </p:sp>
      <p:sp>
        <p:nvSpPr>
          <p:cNvPr id="75781" name="Rectangle 5"/>
          <p:cNvSpPr>
            <a:spLocks noGrp="1" noChangeArrowheads="1"/>
          </p:cNvSpPr>
          <p:nvPr>
            <p:ph type="title"/>
          </p:nvPr>
        </p:nvSpPr>
        <p:spPr>
          <a:noFill/>
          <a:ln/>
        </p:spPr>
        <p:txBody>
          <a:bodyPr wrap="square" lIns="92075" tIns="46038" rIns="92075" bIns="46038" anchor="t"/>
          <a:lstStyle/>
          <a:p>
            <a:r>
              <a:rPr lang="en-US"/>
              <a:t>Elements of the Date Format Model</a:t>
            </a:r>
          </a:p>
        </p:txBody>
      </p:sp>
      <p:sp>
        <p:nvSpPr>
          <p:cNvPr id="75782" name="Rectangle 6"/>
          <p:cNvSpPr>
            <a:spLocks noChangeArrowheads="1"/>
          </p:cNvSpPr>
          <p:nvPr/>
        </p:nvSpPr>
        <p:spPr bwMode="auto">
          <a:xfrm>
            <a:off x="950913" y="221932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YEAR</a:t>
            </a:r>
          </a:p>
        </p:txBody>
      </p:sp>
      <p:sp>
        <p:nvSpPr>
          <p:cNvPr id="75783" name="Rectangle 7"/>
          <p:cNvSpPr>
            <a:spLocks noChangeArrowheads="1"/>
          </p:cNvSpPr>
          <p:nvPr/>
        </p:nvSpPr>
        <p:spPr bwMode="auto">
          <a:xfrm>
            <a:off x="950913" y="2840038"/>
            <a:ext cx="3662362"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MM</a:t>
            </a:r>
          </a:p>
        </p:txBody>
      </p:sp>
      <p:sp>
        <p:nvSpPr>
          <p:cNvPr id="75784" name="Rectangle 8"/>
          <p:cNvSpPr>
            <a:spLocks noChangeArrowheads="1"/>
          </p:cNvSpPr>
          <p:nvPr/>
        </p:nvSpPr>
        <p:spPr bwMode="auto">
          <a:xfrm>
            <a:off x="950913" y="3379788"/>
            <a:ext cx="3662362"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MONTH</a:t>
            </a:r>
          </a:p>
        </p:txBody>
      </p:sp>
      <p:sp>
        <p:nvSpPr>
          <p:cNvPr id="75785" name="Rectangle 9"/>
          <p:cNvSpPr>
            <a:spLocks noChangeArrowheads="1"/>
          </p:cNvSpPr>
          <p:nvPr/>
        </p:nvSpPr>
        <p:spPr bwMode="auto">
          <a:xfrm>
            <a:off x="950913" y="4741863"/>
            <a:ext cx="3662362"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DY</a:t>
            </a:r>
          </a:p>
        </p:txBody>
      </p:sp>
      <p:sp>
        <p:nvSpPr>
          <p:cNvPr id="75786" name="Rectangle 10"/>
          <p:cNvSpPr>
            <a:spLocks noChangeArrowheads="1"/>
          </p:cNvSpPr>
          <p:nvPr/>
        </p:nvSpPr>
        <p:spPr bwMode="auto">
          <a:xfrm>
            <a:off x="950913" y="5311775"/>
            <a:ext cx="36623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DAY</a:t>
            </a:r>
          </a:p>
        </p:txBody>
      </p:sp>
      <p:sp>
        <p:nvSpPr>
          <p:cNvPr id="75787" name="Rectangle 11"/>
          <p:cNvSpPr>
            <a:spLocks noChangeArrowheads="1"/>
          </p:cNvSpPr>
          <p:nvPr/>
        </p:nvSpPr>
        <p:spPr bwMode="auto">
          <a:xfrm>
            <a:off x="3517900" y="1643063"/>
            <a:ext cx="4681538"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Full year in numbers</a:t>
            </a:r>
          </a:p>
        </p:txBody>
      </p:sp>
      <p:sp>
        <p:nvSpPr>
          <p:cNvPr id="75788" name="Rectangle 12"/>
          <p:cNvSpPr>
            <a:spLocks noChangeArrowheads="1"/>
          </p:cNvSpPr>
          <p:nvPr/>
        </p:nvSpPr>
        <p:spPr bwMode="auto">
          <a:xfrm>
            <a:off x="3517900" y="2219325"/>
            <a:ext cx="4681538"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Year spelled out</a:t>
            </a:r>
          </a:p>
        </p:txBody>
      </p:sp>
      <p:sp>
        <p:nvSpPr>
          <p:cNvPr id="75789" name="Rectangle 13"/>
          <p:cNvSpPr>
            <a:spLocks noChangeArrowheads="1"/>
          </p:cNvSpPr>
          <p:nvPr/>
        </p:nvSpPr>
        <p:spPr bwMode="auto">
          <a:xfrm>
            <a:off x="3517900" y="2840038"/>
            <a:ext cx="4681538"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Two-digit value for month</a:t>
            </a:r>
          </a:p>
        </p:txBody>
      </p:sp>
      <p:sp>
        <p:nvSpPr>
          <p:cNvPr id="75790" name="Rectangle 14"/>
          <p:cNvSpPr>
            <a:spLocks noChangeArrowheads="1"/>
          </p:cNvSpPr>
          <p:nvPr/>
        </p:nvSpPr>
        <p:spPr bwMode="auto">
          <a:xfrm>
            <a:off x="3517900" y="4559300"/>
            <a:ext cx="4681538" cy="762000"/>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Three-letter abbreviation of the day of the week</a:t>
            </a:r>
          </a:p>
        </p:txBody>
      </p:sp>
      <p:sp>
        <p:nvSpPr>
          <p:cNvPr id="75791" name="Rectangle 15"/>
          <p:cNvSpPr>
            <a:spLocks noChangeArrowheads="1"/>
          </p:cNvSpPr>
          <p:nvPr/>
        </p:nvSpPr>
        <p:spPr bwMode="auto">
          <a:xfrm>
            <a:off x="3517900" y="5311775"/>
            <a:ext cx="4681538"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Full name of the day of the week</a:t>
            </a:r>
          </a:p>
        </p:txBody>
      </p:sp>
      <p:sp>
        <p:nvSpPr>
          <p:cNvPr id="75792" name="Rectangle 16"/>
          <p:cNvSpPr>
            <a:spLocks noChangeArrowheads="1"/>
          </p:cNvSpPr>
          <p:nvPr/>
        </p:nvSpPr>
        <p:spPr bwMode="auto">
          <a:xfrm>
            <a:off x="3517900" y="3379788"/>
            <a:ext cx="4681538"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Full name of the month</a:t>
            </a:r>
          </a:p>
        </p:txBody>
      </p:sp>
      <p:sp>
        <p:nvSpPr>
          <p:cNvPr id="75793" name="Line 17"/>
          <p:cNvSpPr>
            <a:spLocks noChangeShapeType="1"/>
          </p:cNvSpPr>
          <p:nvPr/>
        </p:nvSpPr>
        <p:spPr bwMode="auto">
          <a:xfrm>
            <a:off x="950913" y="2112963"/>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4" name="Line 18"/>
          <p:cNvSpPr>
            <a:spLocks noChangeShapeType="1"/>
          </p:cNvSpPr>
          <p:nvPr/>
        </p:nvSpPr>
        <p:spPr bwMode="auto">
          <a:xfrm>
            <a:off x="950913" y="2770188"/>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5" name="Line 19"/>
          <p:cNvSpPr>
            <a:spLocks noChangeShapeType="1"/>
          </p:cNvSpPr>
          <p:nvPr/>
        </p:nvSpPr>
        <p:spPr bwMode="auto">
          <a:xfrm>
            <a:off x="950913" y="3341688"/>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6" name="Line 20"/>
          <p:cNvSpPr>
            <a:spLocks noChangeShapeType="1"/>
          </p:cNvSpPr>
          <p:nvPr/>
        </p:nvSpPr>
        <p:spPr bwMode="auto">
          <a:xfrm>
            <a:off x="950913" y="4564063"/>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7" name="Line 21"/>
          <p:cNvSpPr>
            <a:spLocks noChangeShapeType="1"/>
          </p:cNvSpPr>
          <p:nvPr/>
        </p:nvSpPr>
        <p:spPr bwMode="auto">
          <a:xfrm>
            <a:off x="950913" y="5265738"/>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8" name="Line 22"/>
          <p:cNvSpPr>
            <a:spLocks noChangeShapeType="1"/>
          </p:cNvSpPr>
          <p:nvPr/>
        </p:nvSpPr>
        <p:spPr bwMode="auto">
          <a:xfrm>
            <a:off x="963613" y="3840163"/>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799" name="Rectangle 23"/>
          <p:cNvSpPr>
            <a:spLocks noChangeArrowheads="1"/>
          </p:cNvSpPr>
          <p:nvPr/>
        </p:nvSpPr>
        <p:spPr bwMode="auto">
          <a:xfrm>
            <a:off x="938213" y="4043363"/>
            <a:ext cx="3662362" cy="427037"/>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MON</a:t>
            </a:r>
          </a:p>
        </p:txBody>
      </p:sp>
      <p:sp>
        <p:nvSpPr>
          <p:cNvPr id="75800" name="Rectangle 24"/>
          <p:cNvSpPr>
            <a:spLocks noChangeArrowheads="1"/>
          </p:cNvSpPr>
          <p:nvPr/>
        </p:nvSpPr>
        <p:spPr bwMode="auto">
          <a:xfrm>
            <a:off x="3505200" y="3860800"/>
            <a:ext cx="4681538" cy="762000"/>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Three-letter abbreviation of the month</a:t>
            </a:r>
          </a:p>
        </p:txBody>
      </p:sp>
      <p:sp>
        <p:nvSpPr>
          <p:cNvPr id="75801" name="Line 25"/>
          <p:cNvSpPr>
            <a:spLocks noChangeShapeType="1"/>
          </p:cNvSpPr>
          <p:nvPr/>
        </p:nvSpPr>
        <p:spPr bwMode="auto">
          <a:xfrm>
            <a:off x="976313" y="5684838"/>
            <a:ext cx="7278687" cy="0"/>
          </a:xfrm>
          <a:prstGeom prst="line">
            <a:avLst/>
          </a:prstGeom>
          <a:noFill/>
          <a:ln w="25400">
            <a:solidFill>
              <a:srgbClr val="000000"/>
            </a:solidFill>
            <a:round/>
            <a:headEnd type="none" w="sm" len="sm"/>
            <a:tailEnd type="none" w="sm" len="sm"/>
          </a:ln>
          <a:effectLst/>
        </p:spPr>
        <p:txBody>
          <a:bodyPr/>
          <a:lstStyle/>
          <a:p>
            <a:endParaRPr lang="en-US"/>
          </a:p>
        </p:txBody>
      </p:sp>
      <p:sp>
        <p:nvSpPr>
          <p:cNvPr id="75802" name="Rectangle 26"/>
          <p:cNvSpPr>
            <a:spLocks noChangeArrowheads="1"/>
          </p:cNvSpPr>
          <p:nvPr/>
        </p:nvSpPr>
        <p:spPr bwMode="auto">
          <a:xfrm>
            <a:off x="963613" y="5730875"/>
            <a:ext cx="1846262"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DD</a:t>
            </a:r>
          </a:p>
        </p:txBody>
      </p:sp>
      <p:sp>
        <p:nvSpPr>
          <p:cNvPr id="75803" name="Rectangle 27"/>
          <p:cNvSpPr>
            <a:spLocks noChangeArrowheads="1"/>
          </p:cNvSpPr>
          <p:nvPr/>
        </p:nvSpPr>
        <p:spPr bwMode="auto">
          <a:xfrm>
            <a:off x="3505200" y="5730875"/>
            <a:ext cx="4681538"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Numeric day of the month</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ORACLE</a:t>
            </a:r>
          </a:p>
        </p:txBody>
      </p:sp>
      <p:sp>
        <p:nvSpPr>
          <p:cNvPr id="20" name="Slide Number Placeholder 4"/>
          <p:cNvSpPr>
            <a:spLocks noGrp="1"/>
          </p:cNvSpPr>
          <p:nvPr>
            <p:ph type="sldNum" sz="quarter" idx="11"/>
          </p:nvPr>
        </p:nvSpPr>
        <p:spPr/>
        <p:txBody>
          <a:bodyPr/>
          <a:lstStyle/>
          <a:p>
            <a:fld id="{4B5C9CF1-C40C-4F93-81A2-D4865E91860A}" type="slidenum">
              <a:rPr lang="en-US"/>
              <a:pPr/>
              <a:t>37</a:t>
            </a:fld>
            <a:r>
              <a:rPr lang="en-US"/>
              <a:t> of 1</a:t>
            </a:r>
          </a:p>
        </p:txBody>
      </p:sp>
      <p:sp>
        <p:nvSpPr>
          <p:cNvPr id="77826" name="Rectangle 2"/>
          <p:cNvSpPr>
            <a:spLocks noGrp="1" noChangeArrowheads="1"/>
          </p:cNvSpPr>
          <p:nvPr>
            <p:ph type="title"/>
          </p:nvPr>
        </p:nvSpPr>
        <p:spPr>
          <a:noFill/>
          <a:ln/>
        </p:spPr>
        <p:txBody>
          <a:bodyPr wrap="square" lIns="92075" tIns="46038" rIns="92075" bIns="46038" anchor="t"/>
          <a:lstStyle/>
          <a:p>
            <a:r>
              <a:rPr lang="en-US"/>
              <a:t>Elements of the Date Format Model</a:t>
            </a:r>
          </a:p>
        </p:txBody>
      </p:sp>
      <p:sp>
        <p:nvSpPr>
          <p:cNvPr id="77827" name="Rectangle 3"/>
          <p:cNvSpPr>
            <a:spLocks noGrp="1" noChangeArrowheads="1"/>
          </p:cNvSpPr>
          <p:nvPr>
            <p:ph type="body" idx="1"/>
          </p:nvPr>
        </p:nvSpPr>
        <p:spPr>
          <a:xfrm>
            <a:off x="0" y="1828800"/>
            <a:ext cx="8839200" cy="2979086"/>
          </a:xfrm>
          <a:noFill/>
          <a:ln/>
        </p:spPr>
        <p:txBody>
          <a:bodyPr lIns="92075" tIns="46038" rIns="92075" bIns="46038">
            <a:spAutoFit/>
          </a:bodyPr>
          <a:lstStyle/>
          <a:p>
            <a:pPr marL="285750" indent="-285750" defTabSz="346075">
              <a:lnSpc>
                <a:spcPct val="105000"/>
              </a:lnSpc>
              <a:tabLst>
                <a:tab pos="571500" algn="l"/>
              </a:tabLst>
            </a:pPr>
            <a:r>
              <a:rPr lang="en-US" sz="2000" dirty="0"/>
              <a:t>Time elements format the time portion of the date.</a:t>
            </a:r>
            <a:br>
              <a:rPr lang="en-US" sz="2000" dirty="0"/>
            </a:br>
            <a:endParaRPr lang="en-US" sz="2000" dirty="0"/>
          </a:p>
          <a:p>
            <a:pPr marL="285750" indent="-285750" defTabSz="346075">
              <a:lnSpc>
                <a:spcPct val="105000"/>
              </a:lnSpc>
              <a:tabLst>
                <a:tab pos="571500" algn="l"/>
              </a:tabLst>
            </a:pPr>
            <a:endParaRPr lang="en-US" sz="2000" dirty="0"/>
          </a:p>
          <a:p>
            <a:pPr marL="285750" indent="-285750" defTabSz="346075">
              <a:lnSpc>
                <a:spcPct val="105000"/>
              </a:lnSpc>
              <a:tabLst>
                <a:tab pos="571500" algn="l"/>
              </a:tabLst>
            </a:pPr>
            <a:endParaRPr lang="en-US" sz="2000" dirty="0" smtClean="0"/>
          </a:p>
          <a:p>
            <a:pPr marL="285750" indent="-285750" defTabSz="346075">
              <a:lnSpc>
                <a:spcPct val="105000"/>
              </a:lnSpc>
              <a:tabLst>
                <a:tab pos="571500" algn="l"/>
              </a:tabLst>
            </a:pPr>
            <a:r>
              <a:rPr lang="en-US" sz="2000" dirty="0" smtClean="0"/>
              <a:t>Add </a:t>
            </a:r>
            <a:r>
              <a:rPr lang="en-US" sz="2000" dirty="0"/>
              <a:t>character strings by enclosing them in double quotation marks.</a:t>
            </a:r>
            <a:br>
              <a:rPr lang="en-US" sz="2000" dirty="0"/>
            </a:br>
            <a:endParaRPr lang="en-US" sz="2000" dirty="0"/>
          </a:p>
          <a:p>
            <a:pPr marL="285750" indent="-285750" defTabSz="346075">
              <a:lnSpc>
                <a:spcPct val="105000"/>
              </a:lnSpc>
              <a:tabLst>
                <a:tab pos="571500" algn="l"/>
              </a:tabLst>
            </a:pPr>
            <a:endParaRPr lang="en-US" sz="2000" dirty="0"/>
          </a:p>
          <a:p>
            <a:pPr marL="285750" indent="-285750" defTabSz="346075">
              <a:lnSpc>
                <a:spcPct val="105000"/>
              </a:lnSpc>
              <a:tabLst>
                <a:tab pos="571500" algn="l"/>
              </a:tabLst>
            </a:pPr>
            <a:endParaRPr lang="en-US" sz="2000" dirty="0"/>
          </a:p>
          <a:p>
            <a:pPr marL="285750" indent="-285750" defTabSz="346075">
              <a:lnSpc>
                <a:spcPct val="105000"/>
              </a:lnSpc>
              <a:tabLst>
                <a:tab pos="571500" algn="l"/>
              </a:tabLst>
            </a:pPr>
            <a:r>
              <a:rPr lang="en-US" sz="2000" dirty="0"/>
              <a:t>Number suffixes spell out numbers.</a:t>
            </a:r>
          </a:p>
        </p:txBody>
      </p:sp>
      <p:grpSp>
        <p:nvGrpSpPr>
          <p:cNvPr id="2" name="Group 4"/>
          <p:cNvGrpSpPr>
            <a:grpSpLocks/>
          </p:cNvGrpSpPr>
          <p:nvPr/>
        </p:nvGrpSpPr>
        <p:grpSpPr bwMode="auto">
          <a:xfrm>
            <a:off x="731838" y="2514600"/>
            <a:ext cx="7432675" cy="469900"/>
            <a:chOff x="808" y="1429"/>
            <a:chExt cx="4306" cy="296"/>
          </a:xfrm>
        </p:grpSpPr>
        <p:sp>
          <p:nvSpPr>
            <p:cNvPr id="77829" name="Rectangle 5"/>
            <p:cNvSpPr>
              <a:spLocks noChangeArrowheads="1"/>
            </p:cNvSpPr>
            <p:nvPr/>
          </p:nvSpPr>
          <p:spPr bwMode="blackWhite">
            <a:xfrm>
              <a:off x="816" y="1429"/>
              <a:ext cx="2139" cy="274"/>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30" name="Rectangle 6"/>
            <p:cNvSpPr>
              <a:spLocks noChangeArrowheads="1"/>
            </p:cNvSpPr>
            <p:nvPr/>
          </p:nvSpPr>
          <p:spPr bwMode="blackWhite">
            <a:xfrm>
              <a:off x="2975" y="1429"/>
              <a:ext cx="2139" cy="274"/>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31" name="Rectangle 7"/>
            <p:cNvSpPr>
              <a:spLocks noChangeArrowheads="1"/>
            </p:cNvSpPr>
            <p:nvPr/>
          </p:nvSpPr>
          <p:spPr bwMode="auto">
            <a:xfrm>
              <a:off x="808" y="1456"/>
              <a:ext cx="2157"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HH24:MI:SS AM</a:t>
              </a:r>
            </a:p>
          </p:txBody>
        </p:sp>
        <p:sp>
          <p:nvSpPr>
            <p:cNvPr id="77832" name="Rectangle 8"/>
            <p:cNvSpPr>
              <a:spLocks noChangeArrowheads="1"/>
            </p:cNvSpPr>
            <p:nvPr/>
          </p:nvSpPr>
          <p:spPr bwMode="auto">
            <a:xfrm>
              <a:off x="2953" y="1456"/>
              <a:ext cx="2123"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15:45:32 PM</a:t>
              </a:r>
            </a:p>
          </p:txBody>
        </p:sp>
      </p:grpSp>
      <p:grpSp>
        <p:nvGrpSpPr>
          <p:cNvPr id="3" name="Group 9"/>
          <p:cNvGrpSpPr>
            <a:grpSpLocks/>
          </p:cNvGrpSpPr>
          <p:nvPr/>
        </p:nvGrpSpPr>
        <p:grpSpPr bwMode="auto">
          <a:xfrm>
            <a:off x="714375" y="3868738"/>
            <a:ext cx="7451725" cy="473075"/>
            <a:chOff x="797" y="2226"/>
            <a:chExt cx="4317" cy="298"/>
          </a:xfrm>
        </p:grpSpPr>
        <p:sp>
          <p:nvSpPr>
            <p:cNvPr id="77834" name="Rectangle 10"/>
            <p:cNvSpPr>
              <a:spLocks noChangeArrowheads="1"/>
            </p:cNvSpPr>
            <p:nvPr/>
          </p:nvSpPr>
          <p:spPr bwMode="blackWhite">
            <a:xfrm>
              <a:off x="805" y="2226"/>
              <a:ext cx="2145" cy="283"/>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35" name="Rectangle 11"/>
            <p:cNvSpPr>
              <a:spLocks noChangeArrowheads="1"/>
            </p:cNvSpPr>
            <p:nvPr/>
          </p:nvSpPr>
          <p:spPr bwMode="blackWhite">
            <a:xfrm>
              <a:off x="2969" y="2226"/>
              <a:ext cx="2145" cy="283"/>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36" name="Rectangle 12"/>
            <p:cNvSpPr>
              <a:spLocks noChangeArrowheads="1"/>
            </p:cNvSpPr>
            <p:nvPr/>
          </p:nvSpPr>
          <p:spPr bwMode="auto">
            <a:xfrm>
              <a:off x="797" y="2255"/>
              <a:ext cx="216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DD "of" MONTH</a:t>
              </a:r>
            </a:p>
          </p:txBody>
        </p:sp>
        <p:sp>
          <p:nvSpPr>
            <p:cNvPr id="77837" name="Rectangle 13"/>
            <p:cNvSpPr>
              <a:spLocks noChangeArrowheads="1"/>
            </p:cNvSpPr>
            <p:nvPr/>
          </p:nvSpPr>
          <p:spPr bwMode="auto">
            <a:xfrm>
              <a:off x="2947" y="2255"/>
              <a:ext cx="2129"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12 of OCTOBER</a:t>
              </a:r>
            </a:p>
          </p:txBody>
        </p:sp>
      </p:grpSp>
      <p:grpSp>
        <p:nvGrpSpPr>
          <p:cNvPr id="4" name="Group 14"/>
          <p:cNvGrpSpPr>
            <a:grpSpLocks/>
          </p:cNvGrpSpPr>
          <p:nvPr/>
        </p:nvGrpSpPr>
        <p:grpSpPr bwMode="auto">
          <a:xfrm>
            <a:off x="714375" y="5094288"/>
            <a:ext cx="7451725" cy="468312"/>
            <a:chOff x="797" y="2806"/>
            <a:chExt cx="4317" cy="295"/>
          </a:xfrm>
        </p:grpSpPr>
        <p:sp>
          <p:nvSpPr>
            <p:cNvPr id="77839" name="Rectangle 15"/>
            <p:cNvSpPr>
              <a:spLocks noChangeArrowheads="1"/>
            </p:cNvSpPr>
            <p:nvPr/>
          </p:nvSpPr>
          <p:spPr bwMode="blackWhite">
            <a:xfrm>
              <a:off x="805" y="2806"/>
              <a:ext cx="2145" cy="255"/>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40" name="Rectangle 16"/>
            <p:cNvSpPr>
              <a:spLocks noChangeArrowheads="1"/>
            </p:cNvSpPr>
            <p:nvPr/>
          </p:nvSpPr>
          <p:spPr bwMode="blackWhite">
            <a:xfrm>
              <a:off x="2969" y="2806"/>
              <a:ext cx="2145" cy="255"/>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77841" name="Rectangle 17"/>
            <p:cNvSpPr>
              <a:spLocks noChangeArrowheads="1"/>
            </p:cNvSpPr>
            <p:nvPr/>
          </p:nvSpPr>
          <p:spPr bwMode="auto">
            <a:xfrm>
              <a:off x="797" y="2832"/>
              <a:ext cx="216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ddspth</a:t>
              </a:r>
            </a:p>
          </p:txBody>
        </p:sp>
        <p:sp>
          <p:nvSpPr>
            <p:cNvPr id="77842" name="Rectangle 18"/>
            <p:cNvSpPr>
              <a:spLocks noChangeArrowheads="1"/>
            </p:cNvSpPr>
            <p:nvPr/>
          </p:nvSpPr>
          <p:spPr bwMode="auto">
            <a:xfrm>
              <a:off x="2947" y="2832"/>
              <a:ext cx="2129"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latin typeface="Courier New" pitchFamily="49" charset="0"/>
                </a:rPr>
                <a:t>fourteenth</a:t>
              </a:r>
            </a:p>
          </p:txBody>
        </p:sp>
      </p:gr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ORACLE</a:t>
            </a:r>
          </a:p>
        </p:txBody>
      </p:sp>
      <p:sp>
        <p:nvSpPr>
          <p:cNvPr id="7" name="Slide Number Placeholder 3"/>
          <p:cNvSpPr>
            <a:spLocks noGrp="1"/>
          </p:cNvSpPr>
          <p:nvPr>
            <p:ph type="sldNum" sz="quarter" idx="11"/>
          </p:nvPr>
        </p:nvSpPr>
        <p:spPr/>
        <p:txBody>
          <a:bodyPr/>
          <a:lstStyle/>
          <a:p>
            <a:fld id="{98D4AA8E-4149-4982-88D2-35165E04C333}" type="slidenum">
              <a:rPr lang="en-US"/>
              <a:pPr/>
              <a:t>38</a:t>
            </a:fld>
            <a:r>
              <a:rPr lang="en-US"/>
              <a:t> of 1</a:t>
            </a:r>
          </a:p>
        </p:txBody>
      </p:sp>
      <p:sp>
        <p:nvSpPr>
          <p:cNvPr id="79874" name="Rectangle 2"/>
          <p:cNvSpPr>
            <a:spLocks noChangeArrowheads="1"/>
          </p:cNvSpPr>
          <p:nvPr/>
        </p:nvSpPr>
        <p:spPr bwMode="blackWhite">
          <a:xfrm>
            <a:off x="860425" y="2316163"/>
            <a:ext cx="7369175" cy="2332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79875"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TO_CHAR</a:t>
            </a:r>
            <a:r>
              <a:rPr lang="en-US"/>
              <a:t> Function with Dates</a:t>
            </a:r>
          </a:p>
        </p:txBody>
      </p:sp>
      <p:sp>
        <p:nvSpPr>
          <p:cNvPr id="79876" name="Rectangle 4"/>
          <p:cNvSpPr>
            <a:spLocks noChangeArrowheads="1"/>
          </p:cNvSpPr>
          <p:nvPr/>
        </p:nvSpPr>
        <p:spPr bwMode="blackWhite">
          <a:xfrm>
            <a:off x="860425" y="2400300"/>
            <a:ext cx="7445375" cy="2324100"/>
          </a:xfrm>
          <a:prstGeom prst="rect">
            <a:avLst/>
          </a:prstGeom>
          <a:noFill/>
          <a:ln w="9525">
            <a:noFill/>
            <a:miter lim="800000"/>
            <a:headEnd/>
            <a:tailEnd/>
          </a:ln>
          <a:effectLst/>
        </p:spPr>
        <p:txBody>
          <a:bodyPr wrap="none" lIns="92075" tIns="46038" rIns="92075" bIns="46038" anchor="ctr"/>
          <a:lstStyle/>
          <a:p>
            <a:pPr eaLnBrk="0" hangingPunct="0">
              <a:tabLst>
                <a:tab pos="1600200" algn="l"/>
              </a:tabLst>
            </a:pPr>
            <a:r>
              <a:rPr lang="en-US" b="1">
                <a:solidFill>
                  <a:srgbClr val="000000"/>
                </a:solidFill>
                <a:latin typeface="Courier New" pitchFamily="49" charset="0"/>
              </a:rPr>
              <a:t>SELECT ENAME, </a:t>
            </a:r>
          </a:p>
          <a:p>
            <a:pPr eaLnBrk="0" hangingPunct="0">
              <a:tabLst>
                <a:tab pos="1600200" algn="l"/>
              </a:tabLst>
            </a:pPr>
            <a:endParaRPr lang="en-US" b="1">
              <a:solidFill>
                <a:srgbClr val="000000"/>
              </a:solidFill>
              <a:latin typeface="Courier New" pitchFamily="49" charset="0"/>
            </a:endParaRPr>
          </a:p>
          <a:p>
            <a:pPr eaLnBrk="0" hangingPunct="0">
              <a:tabLst>
                <a:tab pos="1600200" algn="l"/>
              </a:tabLst>
            </a:pPr>
            <a:r>
              <a:rPr lang="en-US" b="1">
                <a:solidFill>
                  <a:srgbClr val="000000"/>
                </a:solidFill>
                <a:latin typeface="Courier New" pitchFamily="49" charset="0"/>
              </a:rPr>
              <a:t>       TO_CHAR(HIREDATE, 'fmDD Month YYYY')</a:t>
            </a:r>
          </a:p>
          <a:p>
            <a:pPr eaLnBrk="0" hangingPunct="0">
              <a:tabLst>
                <a:tab pos="1600200" algn="l"/>
              </a:tabLst>
            </a:pPr>
            <a:endParaRPr lang="en-US" b="1">
              <a:solidFill>
                <a:srgbClr val="000000"/>
              </a:solidFill>
              <a:latin typeface="Courier New" pitchFamily="49" charset="0"/>
            </a:endParaRPr>
          </a:p>
          <a:p>
            <a:pPr eaLnBrk="0" hangingPunct="0">
              <a:tabLst>
                <a:tab pos="1600200" algn="l"/>
              </a:tabLst>
            </a:pPr>
            <a:r>
              <a:rPr lang="en-US" b="1">
                <a:solidFill>
                  <a:srgbClr val="000000"/>
                </a:solidFill>
                <a:latin typeface="Courier New" pitchFamily="49" charset="0"/>
              </a:rPr>
              <a:t>       AS HIREDATE</a:t>
            </a:r>
          </a:p>
          <a:p>
            <a:pPr eaLnBrk="0" hangingPunct="0">
              <a:tabLst>
                <a:tab pos="1600200" algn="l"/>
              </a:tabLst>
            </a:pPr>
            <a:endParaRPr lang="en-US" b="1">
              <a:solidFill>
                <a:srgbClr val="000000"/>
              </a:solidFill>
              <a:latin typeface="Courier New" pitchFamily="49" charset="0"/>
            </a:endParaRPr>
          </a:p>
          <a:p>
            <a:pPr eaLnBrk="0" hangingPunct="0">
              <a:tabLst>
                <a:tab pos="1600200" algn="l"/>
              </a:tabLst>
            </a:pPr>
            <a:r>
              <a:rPr lang="en-US" b="1">
                <a:solidFill>
                  <a:srgbClr val="000000"/>
                </a:solidFill>
                <a:latin typeface="Courier New" pitchFamily="49" charset="0"/>
              </a:rPr>
              <a:t>FROM   EMP;</a:t>
            </a:r>
          </a:p>
        </p:txBody>
      </p:sp>
      <p:sp>
        <p:nvSpPr>
          <p:cNvPr id="79877" name="Rectangle 5"/>
          <p:cNvSpPr>
            <a:spLocks noChangeArrowheads="1"/>
          </p:cNvSpPr>
          <p:nvPr/>
        </p:nvSpPr>
        <p:spPr bwMode="ltGray">
          <a:xfrm>
            <a:off x="1865313" y="3041650"/>
            <a:ext cx="5087937" cy="53975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ORACLE</a:t>
            </a:r>
          </a:p>
        </p:txBody>
      </p:sp>
      <p:sp>
        <p:nvSpPr>
          <p:cNvPr id="26" name="Slide Number Placeholder 4"/>
          <p:cNvSpPr>
            <a:spLocks noGrp="1"/>
          </p:cNvSpPr>
          <p:nvPr>
            <p:ph type="sldNum" sz="quarter" idx="11"/>
          </p:nvPr>
        </p:nvSpPr>
        <p:spPr/>
        <p:txBody>
          <a:bodyPr/>
          <a:lstStyle/>
          <a:p>
            <a:fld id="{673778E2-422A-4FD1-BD1F-E5D06DCF1FFE}" type="slidenum">
              <a:rPr lang="en-US"/>
              <a:pPr/>
              <a:t>39</a:t>
            </a:fld>
            <a:r>
              <a:rPr lang="en-US"/>
              <a:t> of 1</a:t>
            </a:r>
          </a:p>
        </p:txBody>
      </p:sp>
      <p:sp>
        <p:nvSpPr>
          <p:cNvPr id="81922" name="Rectangle 2"/>
          <p:cNvSpPr>
            <a:spLocks noGrp="1" noChangeArrowheads="1"/>
          </p:cNvSpPr>
          <p:nvPr>
            <p:ph type="title"/>
          </p:nvPr>
        </p:nvSpPr>
        <p:spPr>
          <a:xfrm>
            <a:off x="2209800" y="228600"/>
            <a:ext cx="6705600" cy="533400"/>
          </a:xfrm>
          <a:noFill/>
          <a:ln/>
        </p:spPr>
        <p:txBody>
          <a:bodyPr wrap="square" lIns="92075" tIns="46038" rIns="92075" bIns="46038" anchor="t"/>
          <a:lstStyle/>
          <a:p>
            <a:r>
              <a:rPr lang="en-US" sz="2100"/>
              <a:t>Using the </a:t>
            </a:r>
            <a:r>
              <a:rPr lang="en-US" sz="2100">
                <a:latin typeface="Courier New" pitchFamily="49" charset="0"/>
              </a:rPr>
              <a:t>TO_CHAR</a:t>
            </a:r>
            <a:r>
              <a:rPr lang="en-US" sz="2100"/>
              <a:t> Function with Numbers</a:t>
            </a:r>
          </a:p>
        </p:txBody>
      </p:sp>
      <p:sp>
        <p:nvSpPr>
          <p:cNvPr id="81923" name="Rectangle 3"/>
          <p:cNvSpPr>
            <a:spLocks noGrp="1" noChangeArrowheads="1"/>
          </p:cNvSpPr>
          <p:nvPr>
            <p:ph type="body" idx="1"/>
          </p:nvPr>
        </p:nvSpPr>
        <p:spPr>
          <a:xfrm>
            <a:off x="533400" y="2484438"/>
            <a:ext cx="8153400" cy="701675"/>
          </a:xfrm>
          <a:noFill/>
          <a:ln/>
        </p:spPr>
        <p:txBody>
          <a:bodyPr lIns="92075" tIns="46038" rIns="92075" bIns="46038">
            <a:spAutoFit/>
          </a:bodyPr>
          <a:lstStyle/>
          <a:p>
            <a:pPr marL="0" indent="0" defTabSz="346075">
              <a:spcBef>
                <a:spcPct val="0"/>
              </a:spcBef>
              <a:buFont typeface="Wingdings" pitchFamily="2" charset="2"/>
              <a:buNone/>
              <a:tabLst>
                <a:tab pos="571500" algn="l"/>
              </a:tabLst>
            </a:pPr>
            <a:r>
              <a:rPr lang="en-US" sz="2000"/>
              <a:t>These are some of the format elements you can use with the </a:t>
            </a:r>
            <a:r>
              <a:rPr lang="en-US" sz="2000">
                <a:latin typeface="Courier New" pitchFamily="49" charset="0"/>
              </a:rPr>
              <a:t>TO_CHAR</a:t>
            </a:r>
            <a:r>
              <a:rPr lang="en-US" sz="2000"/>
              <a:t> function to display a number value as a character:</a:t>
            </a:r>
          </a:p>
        </p:txBody>
      </p:sp>
      <p:sp>
        <p:nvSpPr>
          <p:cNvPr id="81924" name="Rectangle 4"/>
          <p:cNvSpPr>
            <a:spLocks noChangeArrowheads="1"/>
          </p:cNvSpPr>
          <p:nvPr/>
        </p:nvSpPr>
        <p:spPr bwMode="blackWhite">
          <a:xfrm>
            <a:off x="914400" y="1497013"/>
            <a:ext cx="7265988" cy="484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TO_CHAR(</a:t>
            </a:r>
            <a:r>
              <a:rPr lang="en-US" b="1" i="1">
                <a:solidFill>
                  <a:srgbClr val="000000"/>
                </a:solidFill>
                <a:latin typeface="Courier New" pitchFamily="49" charset="0"/>
              </a:rPr>
              <a:t>number, </a:t>
            </a:r>
            <a:r>
              <a:rPr lang="en-US" b="1">
                <a:solidFill>
                  <a:srgbClr val="000000"/>
                </a:solidFill>
                <a:latin typeface="Courier New" pitchFamily="49" charset="0"/>
              </a:rPr>
              <a:t>'</a:t>
            </a:r>
            <a:r>
              <a:rPr lang="en-US" b="1" i="1">
                <a:solidFill>
                  <a:srgbClr val="000000"/>
                </a:solidFill>
                <a:latin typeface="Courier New" pitchFamily="49" charset="0"/>
              </a:rPr>
              <a:t>format_model</a:t>
            </a:r>
            <a:r>
              <a:rPr lang="en-US" b="1">
                <a:solidFill>
                  <a:srgbClr val="000000"/>
                </a:solidFill>
                <a:latin typeface="Courier New" pitchFamily="49" charset="0"/>
              </a:rPr>
              <a:t>') </a:t>
            </a:r>
          </a:p>
        </p:txBody>
      </p:sp>
      <p:grpSp>
        <p:nvGrpSpPr>
          <p:cNvPr id="2" name="Group 5"/>
          <p:cNvGrpSpPr>
            <a:grpSpLocks/>
          </p:cNvGrpSpPr>
          <p:nvPr/>
        </p:nvGrpSpPr>
        <p:grpSpPr bwMode="auto">
          <a:xfrm>
            <a:off x="990600" y="3352800"/>
            <a:ext cx="7086600" cy="2897188"/>
            <a:chOff x="576" y="2023"/>
            <a:chExt cx="4622" cy="1825"/>
          </a:xfrm>
        </p:grpSpPr>
        <p:sp>
          <p:nvSpPr>
            <p:cNvPr id="81926" name="Rectangle 6"/>
            <p:cNvSpPr>
              <a:spLocks noChangeArrowheads="1"/>
            </p:cNvSpPr>
            <p:nvPr/>
          </p:nvSpPr>
          <p:spPr bwMode="blackWhite">
            <a:xfrm>
              <a:off x="598" y="2023"/>
              <a:ext cx="2289" cy="1809"/>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81927" name="Rectangle 7"/>
            <p:cNvSpPr>
              <a:spLocks noChangeArrowheads="1"/>
            </p:cNvSpPr>
            <p:nvPr/>
          </p:nvSpPr>
          <p:spPr bwMode="blackWhite">
            <a:xfrm>
              <a:off x="1395" y="2023"/>
              <a:ext cx="3794" cy="1809"/>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81928" name="Rectangle 8"/>
            <p:cNvSpPr>
              <a:spLocks noChangeArrowheads="1"/>
            </p:cNvSpPr>
            <p:nvPr/>
          </p:nvSpPr>
          <p:spPr bwMode="auto">
            <a:xfrm>
              <a:off x="576" y="2100"/>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9</a:t>
              </a:r>
            </a:p>
          </p:txBody>
        </p:sp>
        <p:sp>
          <p:nvSpPr>
            <p:cNvPr id="81929" name="Rectangle 9"/>
            <p:cNvSpPr>
              <a:spLocks noChangeArrowheads="1"/>
            </p:cNvSpPr>
            <p:nvPr/>
          </p:nvSpPr>
          <p:spPr bwMode="auto">
            <a:xfrm>
              <a:off x="590" y="2383"/>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0</a:t>
              </a:r>
            </a:p>
          </p:txBody>
        </p:sp>
        <p:sp>
          <p:nvSpPr>
            <p:cNvPr id="81930" name="Rectangle 10"/>
            <p:cNvSpPr>
              <a:spLocks noChangeArrowheads="1"/>
            </p:cNvSpPr>
            <p:nvPr/>
          </p:nvSpPr>
          <p:spPr bwMode="auto">
            <a:xfrm>
              <a:off x="590" y="2688"/>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a:t>
              </a:r>
            </a:p>
          </p:txBody>
        </p:sp>
        <p:sp>
          <p:nvSpPr>
            <p:cNvPr id="81931" name="Rectangle 11"/>
            <p:cNvSpPr>
              <a:spLocks noChangeArrowheads="1"/>
            </p:cNvSpPr>
            <p:nvPr/>
          </p:nvSpPr>
          <p:spPr bwMode="auto">
            <a:xfrm>
              <a:off x="590" y="2991"/>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L</a:t>
              </a:r>
            </a:p>
          </p:txBody>
        </p:sp>
        <p:sp>
          <p:nvSpPr>
            <p:cNvPr id="81932" name="Line 12"/>
            <p:cNvSpPr>
              <a:spLocks noChangeShapeType="1"/>
            </p:cNvSpPr>
            <p:nvPr/>
          </p:nvSpPr>
          <p:spPr bwMode="auto">
            <a:xfrm>
              <a:off x="590" y="2384"/>
              <a:ext cx="4608" cy="1"/>
            </a:xfrm>
            <a:prstGeom prst="line">
              <a:avLst/>
            </a:prstGeom>
            <a:noFill/>
            <a:ln w="25400">
              <a:solidFill>
                <a:srgbClr val="000000"/>
              </a:solidFill>
              <a:round/>
              <a:headEnd type="none" w="sm" len="sm"/>
              <a:tailEnd type="none" w="sm" len="sm"/>
            </a:ln>
            <a:effectLst/>
          </p:spPr>
          <p:txBody>
            <a:bodyPr/>
            <a:lstStyle/>
            <a:p>
              <a:endParaRPr lang="en-US"/>
            </a:p>
          </p:txBody>
        </p:sp>
        <p:sp>
          <p:nvSpPr>
            <p:cNvPr id="81933" name="Line 13"/>
            <p:cNvSpPr>
              <a:spLocks noChangeShapeType="1"/>
            </p:cNvSpPr>
            <p:nvPr/>
          </p:nvSpPr>
          <p:spPr bwMode="auto">
            <a:xfrm>
              <a:off x="590" y="2678"/>
              <a:ext cx="4608" cy="1"/>
            </a:xfrm>
            <a:prstGeom prst="line">
              <a:avLst/>
            </a:prstGeom>
            <a:noFill/>
            <a:ln w="25400">
              <a:solidFill>
                <a:srgbClr val="000000"/>
              </a:solidFill>
              <a:round/>
              <a:headEnd type="none" w="sm" len="sm"/>
              <a:tailEnd type="none" w="sm" len="sm"/>
            </a:ln>
            <a:effectLst/>
          </p:spPr>
          <p:txBody>
            <a:bodyPr/>
            <a:lstStyle/>
            <a:p>
              <a:endParaRPr lang="en-US"/>
            </a:p>
          </p:txBody>
        </p:sp>
        <p:sp>
          <p:nvSpPr>
            <p:cNvPr id="81934" name="Line 14"/>
            <p:cNvSpPr>
              <a:spLocks noChangeShapeType="1"/>
            </p:cNvSpPr>
            <p:nvPr/>
          </p:nvSpPr>
          <p:spPr bwMode="auto">
            <a:xfrm>
              <a:off x="590" y="3595"/>
              <a:ext cx="4608" cy="1"/>
            </a:xfrm>
            <a:prstGeom prst="line">
              <a:avLst/>
            </a:prstGeom>
            <a:noFill/>
            <a:ln w="25400">
              <a:solidFill>
                <a:srgbClr val="000000"/>
              </a:solidFill>
              <a:round/>
              <a:headEnd type="none" w="sm" len="sm"/>
              <a:tailEnd type="none" w="sm" len="sm"/>
            </a:ln>
            <a:effectLst/>
          </p:spPr>
          <p:txBody>
            <a:bodyPr/>
            <a:lstStyle/>
            <a:p>
              <a:endParaRPr lang="en-US"/>
            </a:p>
          </p:txBody>
        </p:sp>
        <p:sp>
          <p:nvSpPr>
            <p:cNvPr id="81935" name="Rectangle 15"/>
            <p:cNvSpPr>
              <a:spLocks noChangeArrowheads="1"/>
            </p:cNvSpPr>
            <p:nvPr/>
          </p:nvSpPr>
          <p:spPr bwMode="auto">
            <a:xfrm>
              <a:off x="590" y="3272"/>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a:t>
              </a:r>
            </a:p>
          </p:txBody>
        </p:sp>
        <p:sp>
          <p:nvSpPr>
            <p:cNvPr id="81936" name="Rectangle 16"/>
            <p:cNvSpPr>
              <a:spLocks noChangeArrowheads="1"/>
            </p:cNvSpPr>
            <p:nvPr/>
          </p:nvSpPr>
          <p:spPr bwMode="auto">
            <a:xfrm>
              <a:off x="590" y="3540"/>
              <a:ext cx="797" cy="269"/>
            </a:xfrm>
            <a:prstGeom prst="rect">
              <a:avLst/>
            </a:prstGeom>
            <a:noFill/>
            <a:ln w="9525">
              <a:noFill/>
              <a:miter lim="800000"/>
              <a:headEnd/>
              <a:tailEnd/>
            </a:ln>
            <a:effectLst/>
          </p:spPr>
          <p:txBody>
            <a:bodyPr lIns="92075" tIns="46038" rIns="92075" bIns="46038">
              <a:spAutoFit/>
            </a:bodyPr>
            <a:lstStyle/>
            <a:p>
              <a:pPr algn="ctr" eaLnBrk="0" hangingPunct="0"/>
              <a:r>
                <a:rPr lang="en-US" sz="2200" b="1">
                  <a:solidFill>
                    <a:srgbClr val="000000"/>
                  </a:solidFill>
                </a:rPr>
                <a:t>,</a:t>
              </a:r>
            </a:p>
          </p:txBody>
        </p:sp>
        <p:sp>
          <p:nvSpPr>
            <p:cNvPr id="81937" name="Line 17"/>
            <p:cNvSpPr>
              <a:spLocks noChangeShapeType="1"/>
            </p:cNvSpPr>
            <p:nvPr/>
          </p:nvSpPr>
          <p:spPr bwMode="auto">
            <a:xfrm>
              <a:off x="590" y="2985"/>
              <a:ext cx="4608" cy="1"/>
            </a:xfrm>
            <a:prstGeom prst="line">
              <a:avLst/>
            </a:prstGeom>
            <a:noFill/>
            <a:ln w="25400">
              <a:solidFill>
                <a:srgbClr val="000000"/>
              </a:solidFill>
              <a:round/>
              <a:headEnd type="none" w="sm" len="sm"/>
              <a:tailEnd type="none" w="sm" len="sm"/>
            </a:ln>
            <a:effectLst/>
          </p:spPr>
          <p:txBody>
            <a:bodyPr/>
            <a:lstStyle/>
            <a:p>
              <a:endParaRPr lang="en-US"/>
            </a:p>
          </p:txBody>
        </p:sp>
        <p:sp>
          <p:nvSpPr>
            <p:cNvPr id="81938" name="Line 18"/>
            <p:cNvSpPr>
              <a:spLocks noChangeShapeType="1"/>
            </p:cNvSpPr>
            <p:nvPr/>
          </p:nvSpPr>
          <p:spPr bwMode="auto">
            <a:xfrm>
              <a:off x="590" y="3305"/>
              <a:ext cx="4608" cy="1"/>
            </a:xfrm>
            <a:prstGeom prst="line">
              <a:avLst/>
            </a:prstGeom>
            <a:noFill/>
            <a:ln w="25400">
              <a:solidFill>
                <a:srgbClr val="000000"/>
              </a:solidFill>
              <a:round/>
              <a:headEnd type="none" w="sm" len="sm"/>
              <a:tailEnd type="none" w="sm" len="sm"/>
            </a:ln>
            <a:effectLst/>
          </p:spPr>
          <p:txBody>
            <a:bodyPr/>
            <a:lstStyle/>
            <a:p>
              <a:endParaRPr lang="en-US"/>
            </a:p>
          </p:txBody>
        </p:sp>
        <p:sp>
          <p:nvSpPr>
            <p:cNvPr id="81939" name="Rectangle 19"/>
            <p:cNvSpPr>
              <a:spLocks noChangeArrowheads="1"/>
            </p:cNvSpPr>
            <p:nvPr/>
          </p:nvSpPr>
          <p:spPr bwMode="auto">
            <a:xfrm>
              <a:off x="1445" y="2106"/>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Represents a number</a:t>
              </a:r>
            </a:p>
          </p:txBody>
        </p:sp>
        <p:sp>
          <p:nvSpPr>
            <p:cNvPr id="81940" name="Rectangle 20"/>
            <p:cNvSpPr>
              <a:spLocks noChangeArrowheads="1"/>
            </p:cNvSpPr>
            <p:nvPr/>
          </p:nvSpPr>
          <p:spPr bwMode="auto">
            <a:xfrm>
              <a:off x="1445" y="2383"/>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Forces a zero to be displayed</a:t>
              </a:r>
            </a:p>
          </p:txBody>
        </p:sp>
        <p:sp>
          <p:nvSpPr>
            <p:cNvPr id="81941" name="Rectangle 21"/>
            <p:cNvSpPr>
              <a:spLocks noChangeArrowheads="1"/>
            </p:cNvSpPr>
            <p:nvPr/>
          </p:nvSpPr>
          <p:spPr bwMode="auto">
            <a:xfrm>
              <a:off x="1445" y="2688"/>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Places a floating dollar sign</a:t>
              </a:r>
            </a:p>
          </p:txBody>
        </p:sp>
        <p:sp>
          <p:nvSpPr>
            <p:cNvPr id="81942" name="Rectangle 22"/>
            <p:cNvSpPr>
              <a:spLocks noChangeArrowheads="1"/>
            </p:cNvSpPr>
            <p:nvPr/>
          </p:nvSpPr>
          <p:spPr bwMode="auto">
            <a:xfrm>
              <a:off x="1445" y="2991"/>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Uses the floating local currency symbol</a:t>
              </a:r>
            </a:p>
          </p:txBody>
        </p:sp>
        <p:sp>
          <p:nvSpPr>
            <p:cNvPr id="81943" name="Rectangle 23"/>
            <p:cNvSpPr>
              <a:spLocks noChangeArrowheads="1"/>
            </p:cNvSpPr>
            <p:nvPr/>
          </p:nvSpPr>
          <p:spPr bwMode="auto">
            <a:xfrm>
              <a:off x="1445" y="3272"/>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Prints a decimal point</a:t>
              </a:r>
            </a:p>
          </p:txBody>
        </p:sp>
        <p:sp>
          <p:nvSpPr>
            <p:cNvPr id="81944" name="Rectangle 24"/>
            <p:cNvSpPr>
              <a:spLocks noChangeArrowheads="1"/>
            </p:cNvSpPr>
            <p:nvPr/>
          </p:nvSpPr>
          <p:spPr bwMode="auto">
            <a:xfrm>
              <a:off x="1445" y="3579"/>
              <a:ext cx="3752" cy="269"/>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Prints a thousand indicator</a:t>
              </a:r>
            </a:p>
          </p:txBody>
        </p:sp>
      </p:gr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7E2AFE8C-F9F5-4B94-AD4C-B9C93E84DFD5}" type="slidenum">
              <a:rPr lang="en-US"/>
              <a:pPr/>
              <a:t>4</a:t>
            </a:fld>
            <a:r>
              <a:rPr lang="en-US"/>
              <a:t> of 1</a:t>
            </a:r>
          </a:p>
        </p:txBody>
      </p:sp>
      <p:sp>
        <p:nvSpPr>
          <p:cNvPr id="309250" name="Rectangle 2"/>
          <p:cNvSpPr>
            <a:spLocks noGrp="1" noChangeArrowheads="1"/>
          </p:cNvSpPr>
          <p:nvPr>
            <p:ph type="ctrTitle"/>
          </p:nvPr>
        </p:nvSpPr>
        <p:spPr>
          <a:noFill/>
          <a:ln/>
        </p:spPr>
        <p:txBody>
          <a:bodyPr wrap="square" lIns="92075" tIns="46038" rIns="92075" bIns="46038" anchor="t"/>
          <a:lstStyle/>
          <a:p>
            <a:r>
              <a:rPr lang="en-US"/>
              <a:t>Aggregating Data </a:t>
            </a:r>
            <a:br>
              <a:rPr lang="en-US"/>
            </a:br>
            <a:r>
              <a:rPr lang="en-US"/>
              <a:t>Using Group Functions</a:t>
            </a:r>
          </a:p>
        </p:txBody>
      </p:sp>
      <p:sp>
        <p:nvSpPr>
          <p:cNvPr id="309251" name="Rectangle 3"/>
          <p:cNvSpPr>
            <a:spLocks noGrp="1" noChangeArrowheads="1"/>
          </p:cNvSpPr>
          <p:nvPr>
            <p:ph type="subTitle" idx="1"/>
          </p:nvPr>
        </p:nvSpPr>
        <p:spPr>
          <a:xfrm>
            <a:off x="1371600" y="3886200"/>
            <a:ext cx="6400800" cy="641350"/>
          </a:xfrm>
          <a:noFill/>
          <a:ln/>
        </p:spPr>
        <p:txBody>
          <a:bodyPr lIns="92075" tIns="46038" rIns="92075" bIns="46038">
            <a:spAutoFit/>
          </a:bodyPr>
          <a:lstStyle/>
          <a:p>
            <a:r>
              <a:rPr lang="en-US"/>
              <a:t> </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56AEE707-5327-4266-B918-D943514906F3}" type="slidenum">
              <a:rPr lang="en-US"/>
              <a:pPr/>
              <a:t>40</a:t>
            </a:fld>
            <a:r>
              <a:rPr lang="en-US"/>
              <a:t> of 1</a:t>
            </a:r>
          </a:p>
        </p:txBody>
      </p:sp>
      <p:sp>
        <p:nvSpPr>
          <p:cNvPr id="83970" name="Rectangle 2"/>
          <p:cNvSpPr>
            <a:spLocks noChangeArrowheads="1"/>
          </p:cNvSpPr>
          <p:nvPr/>
        </p:nvSpPr>
        <p:spPr bwMode="blackWhite">
          <a:xfrm>
            <a:off x="931863" y="2057400"/>
            <a:ext cx="7526337" cy="243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83971" name="Rectangle 3"/>
          <p:cNvSpPr>
            <a:spLocks noChangeArrowheads="1"/>
          </p:cNvSpPr>
          <p:nvPr/>
        </p:nvSpPr>
        <p:spPr bwMode="blackWhite">
          <a:xfrm>
            <a:off x="915988" y="2057400"/>
            <a:ext cx="7542212" cy="25146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TO_CHAR(SAL, '$99,999.00') SALARY</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ENAME = 'Ernst';</a:t>
            </a:r>
          </a:p>
        </p:txBody>
      </p:sp>
      <p:sp>
        <p:nvSpPr>
          <p:cNvPr id="83972" name="Rectangle 4"/>
          <p:cNvSpPr>
            <a:spLocks noGrp="1" noChangeArrowheads="1"/>
          </p:cNvSpPr>
          <p:nvPr>
            <p:ph type="title"/>
          </p:nvPr>
        </p:nvSpPr>
        <p:spPr>
          <a:xfrm>
            <a:off x="2544763" y="76200"/>
            <a:ext cx="5937250" cy="528638"/>
          </a:xfrm>
          <a:noFill/>
          <a:ln/>
        </p:spPr>
        <p:txBody>
          <a:bodyPr wrap="square" lIns="92075" tIns="46038" rIns="92075" bIns="46038" anchor="t"/>
          <a:lstStyle/>
          <a:p>
            <a:r>
              <a:rPr lang="en-US"/>
              <a:t>Using the TO_CHAR Function with Numbers</a:t>
            </a:r>
          </a:p>
        </p:txBody>
      </p:sp>
      <p:sp>
        <p:nvSpPr>
          <p:cNvPr id="83973" name="Rectangle 5"/>
          <p:cNvSpPr>
            <a:spLocks noChangeArrowheads="1"/>
          </p:cNvSpPr>
          <p:nvPr/>
        </p:nvSpPr>
        <p:spPr bwMode="ltGray">
          <a:xfrm>
            <a:off x="1946275" y="2570163"/>
            <a:ext cx="5064125" cy="325437"/>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5758CF9E-5B69-4E10-90E1-757EB1833ED6}" type="slidenum">
              <a:rPr lang="en-US"/>
              <a:pPr/>
              <a:t>41</a:t>
            </a:fld>
            <a:r>
              <a:rPr lang="en-US"/>
              <a:t> of 1</a:t>
            </a:r>
          </a:p>
        </p:txBody>
      </p:sp>
      <p:sp>
        <p:nvSpPr>
          <p:cNvPr id="86018" name="Rectangle 2"/>
          <p:cNvSpPr>
            <a:spLocks noGrp="1" noChangeArrowheads="1"/>
          </p:cNvSpPr>
          <p:nvPr>
            <p:ph type="title"/>
          </p:nvPr>
        </p:nvSpPr>
        <p:spPr>
          <a:xfrm>
            <a:off x="2719388" y="279400"/>
            <a:ext cx="5610225" cy="528638"/>
          </a:xfrm>
          <a:noFill/>
          <a:ln/>
        </p:spPr>
        <p:txBody>
          <a:bodyPr wrap="square" lIns="92075" tIns="46038" rIns="92075" bIns="46038" anchor="t"/>
          <a:lstStyle/>
          <a:p>
            <a:r>
              <a:rPr lang="en-US" sz="1900"/>
              <a:t>Using the </a:t>
            </a:r>
            <a:r>
              <a:rPr lang="en-US" sz="1900">
                <a:latin typeface="Courier New" pitchFamily="49" charset="0"/>
              </a:rPr>
              <a:t>TO_NUMBER</a:t>
            </a:r>
            <a:r>
              <a:rPr lang="en-US" sz="1900"/>
              <a:t> and </a:t>
            </a:r>
            <a:r>
              <a:rPr lang="en-US" sz="1900">
                <a:latin typeface="Courier New" pitchFamily="49" charset="0"/>
              </a:rPr>
              <a:t>TO_DATE</a:t>
            </a:r>
            <a:r>
              <a:rPr lang="en-US" sz="1900"/>
              <a:t> Functions</a:t>
            </a:r>
            <a:r>
              <a:rPr lang="en-US"/>
              <a:t> </a:t>
            </a:r>
          </a:p>
        </p:txBody>
      </p:sp>
      <p:sp>
        <p:nvSpPr>
          <p:cNvPr id="86019" name="Rectangle 3"/>
          <p:cNvSpPr>
            <a:spLocks noGrp="1" noChangeArrowheads="1"/>
          </p:cNvSpPr>
          <p:nvPr>
            <p:ph type="body" idx="1"/>
          </p:nvPr>
        </p:nvSpPr>
        <p:spPr>
          <a:xfrm>
            <a:off x="884238" y="1479550"/>
            <a:ext cx="7385050" cy="4247959"/>
          </a:xfrm>
          <a:noFill/>
          <a:ln/>
        </p:spPr>
        <p:txBody>
          <a:bodyPr lIns="92075" tIns="46038" rIns="92075" bIns="46038">
            <a:spAutoFit/>
          </a:bodyPr>
          <a:lstStyle/>
          <a:p>
            <a:r>
              <a:rPr lang="en-US" sz="1800" dirty="0"/>
              <a:t>Convert a character string to a number format using the TO_NUMBER function:</a:t>
            </a:r>
          </a:p>
          <a:p>
            <a:pPr>
              <a:buFont typeface="Wingdings" pitchFamily="2" charset="2"/>
              <a:buNone/>
            </a:pPr>
            <a:endParaRPr lang="en-US" sz="1800" dirty="0"/>
          </a:p>
          <a:p>
            <a:pPr>
              <a:buFont typeface="Wingdings" pitchFamily="2" charset="2"/>
              <a:buNone/>
            </a:pPr>
            <a:endParaRPr lang="en-US" sz="1800" dirty="0"/>
          </a:p>
          <a:p>
            <a:endParaRPr lang="en-US" sz="1800" dirty="0"/>
          </a:p>
          <a:p>
            <a:endParaRPr lang="en-US" sz="1800" dirty="0" smtClean="0"/>
          </a:p>
          <a:p>
            <a:r>
              <a:rPr lang="en-US" sz="1800" dirty="0" smtClean="0"/>
              <a:t>Convert </a:t>
            </a:r>
            <a:r>
              <a:rPr lang="en-US" sz="1800" dirty="0"/>
              <a:t>a character string to a date format using the TO_DATE function:</a:t>
            </a:r>
          </a:p>
          <a:p>
            <a:pPr>
              <a:buFont typeface="Wingdings" pitchFamily="2" charset="2"/>
              <a:buNone/>
            </a:pPr>
            <a:endParaRPr lang="en-US" sz="1800" dirty="0"/>
          </a:p>
          <a:p>
            <a:pPr>
              <a:buFont typeface="Wingdings" pitchFamily="2" charset="2"/>
              <a:buNone/>
            </a:pPr>
            <a:endParaRPr lang="en-US" sz="1800" dirty="0"/>
          </a:p>
          <a:p>
            <a:endParaRPr lang="en-US" sz="1800" dirty="0"/>
          </a:p>
          <a:p>
            <a:endParaRPr lang="en-US" sz="1800" dirty="0"/>
          </a:p>
          <a:p>
            <a:r>
              <a:rPr lang="en-US" sz="1800" dirty="0"/>
              <a:t>These functions have an </a:t>
            </a:r>
            <a:r>
              <a:rPr lang="en-US" sz="1800" dirty="0" err="1"/>
              <a:t>fx</a:t>
            </a:r>
            <a:r>
              <a:rPr lang="en-US" sz="1800" dirty="0"/>
              <a:t> modifier. This modifier specifies the exact matching for the character argument and date format model of a TO_DATE function</a:t>
            </a:r>
          </a:p>
        </p:txBody>
      </p:sp>
      <p:sp>
        <p:nvSpPr>
          <p:cNvPr id="86020" name="Rectangle 4"/>
          <p:cNvSpPr>
            <a:spLocks noChangeArrowheads="1"/>
          </p:cNvSpPr>
          <p:nvPr/>
        </p:nvSpPr>
        <p:spPr bwMode="blackWhite">
          <a:xfrm>
            <a:off x="1139825" y="243840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TO_NUMBER(</a:t>
            </a:r>
            <a:r>
              <a:rPr lang="en-US" b="1" i="1">
                <a:solidFill>
                  <a:srgbClr val="000000"/>
                </a:solidFill>
                <a:latin typeface="Courier New" pitchFamily="49" charset="0"/>
              </a:rPr>
              <a:t>char</a:t>
            </a:r>
            <a:r>
              <a:rPr lang="en-US" b="1">
                <a:solidFill>
                  <a:srgbClr val="000000"/>
                </a:solidFill>
                <a:latin typeface="Courier New" pitchFamily="49" charset="0"/>
              </a:rPr>
              <a:t>[</a:t>
            </a:r>
            <a:r>
              <a:rPr lang="en-US" b="1" i="1">
                <a:solidFill>
                  <a:srgbClr val="000000"/>
                </a:solidFill>
                <a:latin typeface="Courier New" pitchFamily="49" charset="0"/>
              </a:rPr>
              <a:t>, </a:t>
            </a:r>
            <a:r>
              <a:rPr lang="en-US" b="1">
                <a:solidFill>
                  <a:srgbClr val="000000"/>
                </a:solidFill>
                <a:latin typeface="Courier New" pitchFamily="49" charset="0"/>
              </a:rPr>
              <a:t>'</a:t>
            </a:r>
            <a:r>
              <a:rPr lang="en-US" b="1" i="1">
                <a:solidFill>
                  <a:srgbClr val="000000"/>
                </a:solidFill>
                <a:latin typeface="Courier New" pitchFamily="49" charset="0"/>
              </a:rPr>
              <a:t>format_model</a:t>
            </a:r>
            <a:r>
              <a:rPr lang="en-US" b="1">
                <a:solidFill>
                  <a:srgbClr val="000000"/>
                </a:solidFill>
                <a:latin typeface="Courier New" pitchFamily="49" charset="0"/>
              </a:rPr>
              <a:t>'])</a:t>
            </a:r>
          </a:p>
        </p:txBody>
      </p:sp>
      <p:sp>
        <p:nvSpPr>
          <p:cNvPr id="86021" name="Rectangle 5"/>
          <p:cNvSpPr>
            <a:spLocks noChangeArrowheads="1"/>
          </p:cNvSpPr>
          <p:nvPr/>
        </p:nvSpPr>
        <p:spPr bwMode="blackWhite">
          <a:xfrm>
            <a:off x="1177925" y="404018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TO_DATE(</a:t>
            </a:r>
            <a:r>
              <a:rPr lang="en-US" b="1" i="1">
                <a:solidFill>
                  <a:srgbClr val="000000"/>
                </a:solidFill>
                <a:latin typeface="Courier New" pitchFamily="49" charset="0"/>
              </a:rPr>
              <a:t>char</a:t>
            </a:r>
            <a:r>
              <a:rPr lang="en-US" b="1">
                <a:solidFill>
                  <a:srgbClr val="000000"/>
                </a:solidFill>
                <a:latin typeface="Courier New" pitchFamily="49" charset="0"/>
              </a:rPr>
              <a:t>[, '</a:t>
            </a:r>
            <a:r>
              <a:rPr lang="en-US" b="1" i="1">
                <a:solidFill>
                  <a:srgbClr val="000000"/>
                </a:solidFill>
                <a:latin typeface="Courier New" pitchFamily="49" charset="0"/>
              </a:rPr>
              <a:t>format_model</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7D6F952B-7FC4-48D9-BE96-A911C1D628BC}" type="slidenum">
              <a:rPr lang="en-US"/>
              <a:pPr/>
              <a:t>42</a:t>
            </a:fld>
            <a:r>
              <a:rPr lang="en-US"/>
              <a:t> of 1</a:t>
            </a:r>
          </a:p>
        </p:txBody>
      </p:sp>
      <p:sp>
        <p:nvSpPr>
          <p:cNvPr id="88066" name="Rectangle 2"/>
          <p:cNvSpPr>
            <a:spLocks noGrp="1" noChangeArrowheads="1"/>
          </p:cNvSpPr>
          <p:nvPr>
            <p:ph type="title"/>
          </p:nvPr>
        </p:nvSpPr>
        <p:spPr>
          <a:xfrm>
            <a:off x="914400" y="0"/>
            <a:ext cx="7299325" cy="1371600"/>
          </a:xfrm>
          <a:noFill/>
          <a:ln/>
        </p:spPr>
        <p:txBody>
          <a:bodyPr wrap="square" lIns="92075" tIns="46038" rIns="92075" bIns="46038" anchor="t"/>
          <a:lstStyle/>
          <a:p>
            <a:r>
              <a:rPr lang="en-US" sz="2600"/>
              <a:t>Using the </a:t>
            </a:r>
            <a:r>
              <a:rPr lang="en-US" sz="2600">
                <a:latin typeface="Courier New" pitchFamily="49" charset="0"/>
              </a:rPr>
              <a:t>TO_NUMBER</a:t>
            </a:r>
            <a:r>
              <a:rPr lang="en-US" sz="2600"/>
              <a:t> and </a:t>
            </a:r>
            <a:r>
              <a:rPr lang="en-US" sz="2600">
                <a:latin typeface="Courier New" pitchFamily="49" charset="0"/>
              </a:rPr>
              <a:t>TO_DATE</a:t>
            </a:r>
            <a:r>
              <a:rPr lang="en-US" sz="2600"/>
              <a:t> Functions</a:t>
            </a:r>
            <a:r>
              <a:rPr lang="en-US"/>
              <a:t> </a:t>
            </a:r>
          </a:p>
        </p:txBody>
      </p:sp>
      <p:sp>
        <p:nvSpPr>
          <p:cNvPr id="88067" name="Rectangle 3"/>
          <p:cNvSpPr>
            <a:spLocks noGrp="1" noChangeArrowheads="1"/>
          </p:cNvSpPr>
          <p:nvPr>
            <p:ph type="body" idx="1"/>
          </p:nvPr>
        </p:nvSpPr>
        <p:spPr>
          <a:xfrm>
            <a:off x="838200" y="1752600"/>
            <a:ext cx="7724775" cy="3693961"/>
          </a:xfrm>
          <a:noFill/>
          <a:ln/>
        </p:spPr>
        <p:txBody>
          <a:bodyPr lIns="92075" tIns="46038" rIns="92075" bIns="46038">
            <a:spAutoFit/>
          </a:bodyPr>
          <a:lstStyle/>
          <a:p>
            <a:r>
              <a:rPr lang="en-US" sz="1800" dirty="0"/>
              <a:t>Convert a character string to a number format using the </a:t>
            </a:r>
            <a:r>
              <a:rPr lang="en-US" sz="1800" dirty="0">
                <a:latin typeface="Courier New" pitchFamily="49" charset="0"/>
              </a:rPr>
              <a:t>TO_NUMBER</a:t>
            </a:r>
            <a:r>
              <a:rPr lang="en-US" sz="1800" dirty="0"/>
              <a:t> function:</a:t>
            </a:r>
          </a:p>
          <a:p>
            <a:pPr>
              <a:buFont typeface="Wingdings" pitchFamily="2" charset="2"/>
              <a:buNone/>
            </a:pPr>
            <a:endParaRPr lang="en-US" sz="1800" dirty="0"/>
          </a:p>
          <a:p>
            <a:endParaRPr lang="en-US" sz="1800" dirty="0"/>
          </a:p>
          <a:p>
            <a:endParaRPr lang="en-US" sz="1800" dirty="0" smtClean="0"/>
          </a:p>
          <a:p>
            <a:r>
              <a:rPr lang="en-US" sz="1800" dirty="0" smtClean="0"/>
              <a:t>Convert </a:t>
            </a:r>
            <a:r>
              <a:rPr lang="en-US" sz="1800" dirty="0"/>
              <a:t>a character string to a date format using the </a:t>
            </a:r>
            <a:r>
              <a:rPr lang="en-US" sz="1800" dirty="0">
                <a:latin typeface="Courier New" pitchFamily="49" charset="0"/>
              </a:rPr>
              <a:t>TO_DATE</a:t>
            </a:r>
            <a:r>
              <a:rPr lang="en-US" sz="1800" dirty="0"/>
              <a:t> function:</a:t>
            </a:r>
          </a:p>
          <a:p>
            <a:pPr>
              <a:buFont typeface="Wingdings" pitchFamily="2" charset="2"/>
              <a:buNone/>
            </a:pPr>
            <a:endParaRPr lang="en-US" sz="1800" dirty="0"/>
          </a:p>
          <a:p>
            <a:pPr>
              <a:buFont typeface="Wingdings" pitchFamily="2" charset="2"/>
              <a:buNone/>
            </a:pPr>
            <a:endParaRPr lang="en-US" sz="1800" dirty="0"/>
          </a:p>
          <a:p>
            <a:endParaRPr lang="en-US" sz="1800" dirty="0"/>
          </a:p>
          <a:p>
            <a:endParaRPr lang="en-US" sz="1800" dirty="0" smtClean="0"/>
          </a:p>
          <a:p>
            <a:r>
              <a:rPr lang="en-US" sz="1800" dirty="0" smtClean="0"/>
              <a:t>These </a:t>
            </a:r>
            <a:r>
              <a:rPr lang="en-US" sz="1800" dirty="0"/>
              <a:t>functions have an</a:t>
            </a:r>
            <a:r>
              <a:rPr lang="en-US" sz="1800" dirty="0">
                <a:latin typeface="Times New Roman" pitchFamily="18" charset="0"/>
              </a:rPr>
              <a:t> </a:t>
            </a:r>
            <a:r>
              <a:rPr lang="en-US" sz="1800" dirty="0" err="1">
                <a:latin typeface="Courier New" pitchFamily="49" charset="0"/>
              </a:rPr>
              <a:t>fx</a:t>
            </a:r>
            <a:r>
              <a:rPr lang="en-US" sz="1800" dirty="0"/>
              <a:t> modifier. This modifier specifies the exact matching for the character argument and date format model of a </a:t>
            </a:r>
            <a:r>
              <a:rPr lang="en-US" sz="1800" dirty="0">
                <a:latin typeface="Courier New" pitchFamily="49" charset="0"/>
              </a:rPr>
              <a:t>TO_DATE</a:t>
            </a:r>
            <a:r>
              <a:rPr lang="en-US" sz="1800" dirty="0"/>
              <a:t> function</a:t>
            </a:r>
          </a:p>
        </p:txBody>
      </p:sp>
      <p:sp>
        <p:nvSpPr>
          <p:cNvPr id="88068" name="Rectangle 4"/>
          <p:cNvSpPr>
            <a:spLocks noChangeArrowheads="1"/>
          </p:cNvSpPr>
          <p:nvPr/>
        </p:nvSpPr>
        <p:spPr bwMode="blackWhite">
          <a:xfrm>
            <a:off x="1139825" y="25082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TO_NUMBER(</a:t>
            </a:r>
            <a:r>
              <a:rPr lang="en-US" b="1" i="1">
                <a:solidFill>
                  <a:srgbClr val="000000"/>
                </a:solidFill>
                <a:latin typeface="Courier New" pitchFamily="49" charset="0"/>
              </a:rPr>
              <a:t>char</a:t>
            </a:r>
            <a:r>
              <a:rPr lang="en-US" b="1">
                <a:solidFill>
                  <a:srgbClr val="000000"/>
                </a:solidFill>
                <a:latin typeface="Courier New" pitchFamily="49" charset="0"/>
              </a:rPr>
              <a:t>[</a:t>
            </a:r>
            <a:r>
              <a:rPr lang="en-US" b="1" i="1">
                <a:solidFill>
                  <a:srgbClr val="000000"/>
                </a:solidFill>
                <a:latin typeface="Courier New" pitchFamily="49" charset="0"/>
              </a:rPr>
              <a:t>, </a:t>
            </a:r>
            <a:r>
              <a:rPr lang="en-US" b="1">
                <a:solidFill>
                  <a:srgbClr val="000000"/>
                </a:solidFill>
                <a:latin typeface="Courier New" pitchFamily="49" charset="0"/>
              </a:rPr>
              <a:t>'</a:t>
            </a:r>
            <a:r>
              <a:rPr lang="en-US" b="1" i="1">
                <a:solidFill>
                  <a:srgbClr val="000000"/>
                </a:solidFill>
                <a:latin typeface="Courier New" pitchFamily="49" charset="0"/>
              </a:rPr>
              <a:t>format_model</a:t>
            </a:r>
            <a:r>
              <a:rPr lang="en-US" b="1">
                <a:solidFill>
                  <a:srgbClr val="000000"/>
                </a:solidFill>
                <a:latin typeface="Courier New" pitchFamily="49" charset="0"/>
              </a:rPr>
              <a:t>'])</a:t>
            </a:r>
          </a:p>
        </p:txBody>
      </p:sp>
      <p:sp>
        <p:nvSpPr>
          <p:cNvPr id="88069" name="Rectangle 5"/>
          <p:cNvSpPr>
            <a:spLocks noChangeArrowheads="1"/>
          </p:cNvSpPr>
          <p:nvPr/>
        </p:nvSpPr>
        <p:spPr bwMode="blackWhite">
          <a:xfrm>
            <a:off x="1177925" y="38433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r>
              <a:rPr lang="en-US" b="1">
                <a:solidFill>
                  <a:srgbClr val="000000"/>
                </a:solidFill>
                <a:latin typeface="Courier New" pitchFamily="49" charset="0"/>
              </a:rPr>
              <a:t>TO_DATE(</a:t>
            </a:r>
            <a:r>
              <a:rPr lang="en-US" b="1" i="1">
                <a:solidFill>
                  <a:srgbClr val="000000"/>
                </a:solidFill>
                <a:latin typeface="Courier New" pitchFamily="49" charset="0"/>
              </a:rPr>
              <a:t>char</a:t>
            </a:r>
            <a:r>
              <a:rPr lang="en-US" b="1">
                <a:solidFill>
                  <a:srgbClr val="000000"/>
                </a:solidFill>
                <a:latin typeface="Courier New" pitchFamily="49" charset="0"/>
              </a:rPr>
              <a:t>[, '</a:t>
            </a:r>
            <a:r>
              <a:rPr lang="en-US" b="1" i="1">
                <a:solidFill>
                  <a:srgbClr val="000000"/>
                </a:solidFill>
                <a:latin typeface="Courier New" pitchFamily="49" charset="0"/>
              </a:rPr>
              <a:t>format_model</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ORACLE</a:t>
            </a:r>
          </a:p>
        </p:txBody>
      </p:sp>
      <p:sp>
        <p:nvSpPr>
          <p:cNvPr id="26" name="Slide Number Placeholder 4"/>
          <p:cNvSpPr>
            <a:spLocks noGrp="1"/>
          </p:cNvSpPr>
          <p:nvPr>
            <p:ph type="sldNum" sz="quarter" idx="11"/>
          </p:nvPr>
        </p:nvSpPr>
        <p:spPr/>
        <p:txBody>
          <a:bodyPr/>
          <a:lstStyle/>
          <a:p>
            <a:fld id="{C927905D-A28D-4319-8297-96060E0707A3}" type="slidenum">
              <a:rPr lang="en-US"/>
              <a:pPr/>
              <a:t>43</a:t>
            </a:fld>
            <a:r>
              <a:rPr lang="en-US"/>
              <a:t> of 1</a:t>
            </a:r>
          </a:p>
        </p:txBody>
      </p:sp>
      <p:sp>
        <p:nvSpPr>
          <p:cNvPr id="90114" name="Rectangle 2"/>
          <p:cNvSpPr>
            <a:spLocks noGrp="1" noChangeArrowheads="1"/>
          </p:cNvSpPr>
          <p:nvPr>
            <p:ph type="title"/>
          </p:nvPr>
        </p:nvSpPr>
        <p:spPr>
          <a:noFill/>
          <a:ln/>
        </p:spPr>
        <p:txBody>
          <a:bodyPr wrap="square" lIns="92075" tIns="46038" rIns="92075" bIns="46038" anchor="t"/>
          <a:lstStyle/>
          <a:p>
            <a:r>
              <a:rPr lang="en-US"/>
              <a:t>RR Date Format</a:t>
            </a:r>
          </a:p>
        </p:txBody>
      </p:sp>
      <p:sp>
        <p:nvSpPr>
          <p:cNvPr id="90115" name="Rectangle 3"/>
          <p:cNvSpPr>
            <a:spLocks noChangeArrowheads="1"/>
          </p:cNvSpPr>
          <p:nvPr/>
        </p:nvSpPr>
        <p:spPr bwMode="blackWhite">
          <a:xfrm>
            <a:off x="958850" y="1803400"/>
            <a:ext cx="1939925"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p:spPr>
        <p:txBody>
          <a:bodyPr lIns="92075" tIns="46038" rIns="92075" bIns="46038">
            <a:spAutoFit/>
          </a:bodyPr>
          <a:lstStyle/>
          <a:p>
            <a:pPr eaLnBrk="0" hangingPunct="0">
              <a:tabLst>
                <a:tab pos="1200150" algn="l"/>
              </a:tabLst>
            </a:pPr>
            <a:r>
              <a:rPr lang="en-US" b="1">
                <a:solidFill>
                  <a:srgbClr val="000000"/>
                </a:solidFill>
              </a:rPr>
              <a:t>Current Year</a:t>
            </a:r>
          </a:p>
          <a:p>
            <a:pPr eaLnBrk="0" hangingPunct="0">
              <a:tabLst>
                <a:tab pos="1200150" algn="l"/>
              </a:tabLst>
            </a:pPr>
            <a:r>
              <a:rPr lang="en-US" b="1">
                <a:solidFill>
                  <a:srgbClr val="000000"/>
                </a:solidFill>
              </a:rPr>
              <a:t>1995</a:t>
            </a:r>
          </a:p>
          <a:p>
            <a:pPr eaLnBrk="0" hangingPunct="0">
              <a:tabLst>
                <a:tab pos="1200150" algn="l"/>
              </a:tabLst>
            </a:pPr>
            <a:r>
              <a:rPr lang="en-US" b="1">
                <a:solidFill>
                  <a:srgbClr val="000000"/>
                </a:solidFill>
              </a:rPr>
              <a:t>1995</a:t>
            </a:r>
          </a:p>
          <a:p>
            <a:pPr eaLnBrk="0" hangingPunct="0">
              <a:tabLst>
                <a:tab pos="1200150" algn="l"/>
              </a:tabLst>
            </a:pPr>
            <a:r>
              <a:rPr lang="en-US" b="1">
                <a:solidFill>
                  <a:srgbClr val="000000"/>
                </a:solidFill>
              </a:rPr>
              <a:t>2001</a:t>
            </a:r>
          </a:p>
          <a:p>
            <a:pPr eaLnBrk="0" hangingPunct="0">
              <a:tabLst>
                <a:tab pos="1200150" algn="l"/>
              </a:tabLst>
            </a:pPr>
            <a:r>
              <a:rPr lang="en-US" b="1">
                <a:solidFill>
                  <a:srgbClr val="000000"/>
                </a:solidFill>
              </a:rPr>
              <a:t>2001</a:t>
            </a:r>
          </a:p>
        </p:txBody>
      </p:sp>
      <p:sp>
        <p:nvSpPr>
          <p:cNvPr id="90116" name="Rectangle 4"/>
          <p:cNvSpPr>
            <a:spLocks noChangeArrowheads="1"/>
          </p:cNvSpPr>
          <p:nvPr/>
        </p:nvSpPr>
        <p:spPr bwMode="blackWhite">
          <a:xfrm>
            <a:off x="2901950" y="1803400"/>
            <a:ext cx="2265363"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p:spPr>
        <p:txBody>
          <a:bodyPr lIns="92075" tIns="46038" rIns="92075" bIns="46038">
            <a:spAutoFit/>
          </a:bodyPr>
          <a:lstStyle/>
          <a:p>
            <a:pPr eaLnBrk="0" hangingPunct="0">
              <a:tabLst>
                <a:tab pos="1200150" algn="l"/>
              </a:tabLst>
            </a:pPr>
            <a:r>
              <a:rPr lang="en-US" b="1">
                <a:solidFill>
                  <a:srgbClr val="000000"/>
                </a:solidFill>
              </a:rPr>
              <a:t>Specified Date</a:t>
            </a:r>
          </a:p>
          <a:p>
            <a:pPr eaLnBrk="0" hangingPunct="0">
              <a:tabLst>
                <a:tab pos="1200150" algn="l"/>
              </a:tabLst>
            </a:pPr>
            <a:r>
              <a:rPr lang="en-US" b="1">
                <a:solidFill>
                  <a:srgbClr val="000000"/>
                </a:solidFill>
              </a:rPr>
              <a:t>27-OCT-95</a:t>
            </a:r>
          </a:p>
          <a:p>
            <a:pPr eaLnBrk="0" hangingPunct="0">
              <a:tabLst>
                <a:tab pos="1200150" algn="l"/>
              </a:tabLst>
            </a:pPr>
            <a:r>
              <a:rPr lang="en-US" b="1">
                <a:solidFill>
                  <a:srgbClr val="000000"/>
                </a:solidFill>
              </a:rPr>
              <a:t>27-OCT-17</a:t>
            </a:r>
          </a:p>
          <a:p>
            <a:pPr eaLnBrk="0" hangingPunct="0">
              <a:tabLst>
                <a:tab pos="1200150" algn="l"/>
              </a:tabLst>
            </a:pPr>
            <a:r>
              <a:rPr lang="en-US" b="1">
                <a:solidFill>
                  <a:srgbClr val="000000"/>
                </a:solidFill>
              </a:rPr>
              <a:t>27-OCT-17</a:t>
            </a:r>
          </a:p>
          <a:p>
            <a:pPr eaLnBrk="0" hangingPunct="0">
              <a:tabLst>
                <a:tab pos="1200150" algn="l"/>
              </a:tabLst>
            </a:pPr>
            <a:r>
              <a:rPr lang="en-US" b="1">
                <a:solidFill>
                  <a:srgbClr val="000000"/>
                </a:solidFill>
              </a:rPr>
              <a:t>27-OCT-95</a:t>
            </a:r>
          </a:p>
        </p:txBody>
      </p:sp>
      <p:sp>
        <p:nvSpPr>
          <p:cNvPr id="90117" name="Rectangle 5"/>
          <p:cNvSpPr>
            <a:spLocks noChangeArrowheads="1"/>
          </p:cNvSpPr>
          <p:nvPr/>
        </p:nvSpPr>
        <p:spPr bwMode="blackWhite">
          <a:xfrm>
            <a:off x="5164138" y="1803400"/>
            <a:ext cx="1462087"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p:spPr>
        <p:txBody>
          <a:bodyPr lIns="92075" tIns="46038" rIns="92075" bIns="46038">
            <a:spAutoFit/>
          </a:bodyPr>
          <a:lstStyle/>
          <a:p>
            <a:pPr eaLnBrk="0" hangingPunct="0">
              <a:tabLst>
                <a:tab pos="1200150" algn="l"/>
              </a:tabLst>
            </a:pPr>
            <a:r>
              <a:rPr lang="en-US" b="1">
                <a:solidFill>
                  <a:srgbClr val="000000"/>
                </a:solidFill>
              </a:rPr>
              <a:t>RR Format</a:t>
            </a:r>
          </a:p>
          <a:p>
            <a:pPr eaLnBrk="0" hangingPunct="0">
              <a:tabLst>
                <a:tab pos="1200150" algn="l"/>
              </a:tabLst>
            </a:pPr>
            <a:r>
              <a:rPr lang="en-US" b="1">
                <a:solidFill>
                  <a:srgbClr val="000000"/>
                </a:solidFill>
              </a:rPr>
              <a:t>1995</a:t>
            </a:r>
          </a:p>
          <a:p>
            <a:pPr eaLnBrk="0" hangingPunct="0">
              <a:tabLst>
                <a:tab pos="1200150" algn="l"/>
              </a:tabLst>
            </a:pPr>
            <a:r>
              <a:rPr lang="en-US" b="1">
                <a:solidFill>
                  <a:srgbClr val="000000"/>
                </a:solidFill>
              </a:rPr>
              <a:t>2017</a:t>
            </a:r>
          </a:p>
          <a:p>
            <a:pPr eaLnBrk="0" hangingPunct="0">
              <a:tabLst>
                <a:tab pos="1200150" algn="l"/>
              </a:tabLst>
            </a:pPr>
            <a:r>
              <a:rPr lang="en-US" b="1">
                <a:solidFill>
                  <a:srgbClr val="000000"/>
                </a:solidFill>
              </a:rPr>
              <a:t>2017</a:t>
            </a:r>
          </a:p>
          <a:p>
            <a:pPr eaLnBrk="0" hangingPunct="0">
              <a:tabLst>
                <a:tab pos="1200150" algn="l"/>
              </a:tabLst>
            </a:pPr>
            <a:r>
              <a:rPr lang="en-US" b="1">
                <a:solidFill>
                  <a:srgbClr val="000000"/>
                </a:solidFill>
              </a:rPr>
              <a:t>1995</a:t>
            </a:r>
          </a:p>
        </p:txBody>
      </p:sp>
      <p:sp>
        <p:nvSpPr>
          <p:cNvPr id="90118" name="Rectangle 6"/>
          <p:cNvSpPr>
            <a:spLocks noChangeArrowheads="1"/>
          </p:cNvSpPr>
          <p:nvPr/>
        </p:nvSpPr>
        <p:spPr bwMode="blackWhite">
          <a:xfrm>
            <a:off x="6645275" y="1803400"/>
            <a:ext cx="1592263"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p:spPr>
        <p:txBody>
          <a:bodyPr lIns="92075" tIns="46038" rIns="92075" bIns="46038">
            <a:spAutoFit/>
          </a:bodyPr>
          <a:lstStyle/>
          <a:p>
            <a:pPr eaLnBrk="0" hangingPunct="0">
              <a:tabLst>
                <a:tab pos="1200150" algn="l"/>
              </a:tabLst>
            </a:pPr>
            <a:r>
              <a:rPr lang="en-US" b="1">
                <a:solidFill>
                  <a:srgbClr val="000000"/>
                </a:solidFill>
              </a:rPr>
              <a:t>YY Format</a:t>
            </a:r>
          </a:p>
          <a:p>
            <a:pPr eaLnBrk="0" hangingPunct="0">
              <a:tabLst>
                <a:tab pos="1200150" algn="l"/>
              </a:tabLst>
            </a:pPr>
            <a:r>
              <a:rPr lang="en-US" b="1">
                <a:solidFill>
                  <a:srgbClr val="000000"/>
                </a:solidFill>
              </a:rPr>
              <a:t>1995</a:t>
            </a:r>
          </a:p>
          <a:p>
            <a:pPr eaLnBrk="0" hangingPunct="0">
              <a:tabLst>
                <a:tab pos="1200150" algn="l"/>
              </a:tabLst>
            </a:pPr>
            <a:r>
              <a:rPr lang="en-US" b="1">
                <a:solidFill>
                  <a:srgbClr val="000000"/>
                </a:solidFill>
              </a:rPr>
              <a:t>1917</a:t>
            </a:r>
          </a:p>
          <a:p>
            <a:pPr eaLnBrk="0" hangingPunct="0">
              <a:tabLst>
                <a:tab pos="1200150" algn="l"/>
              </a:tabLst>
            </a:pPr>
            <a:r>
              <a:rPr lang="en-US" b="1">
                <a:solidFill>
                  <a:srgbClr val="000000"/>
                </a:solidFill>
              </a:rPr>
              <a:t>2017</a:t>
            </a:r>
          </a:p>
          <a:p>
            <a:pPr eaLnBrk="0" hangingPunct="0">
              <a:tabLst>
                <a:tab pos="1200150" algn="l"/>
              </a:tabLst>
            </a:pPr>
            <a:r>
              <a:rPr lang="en-US" b="1">
                <a:solidFill>
                  <a:srgbClr val="000000"/>
                </a:solidFill>
              </a:rPr>
              <a:t>2095</a:t>
            </a:r>
          </a:p>
        </p:txBody>
      </p:sp>
      <p:sp>
        <p:nvSpPr>
          <p:cNvPr id="90119" name="Line 7"/>
          <p:cNvSpPr>
            <a:spLocks noChangeShapeType="1"/>
          </p:cNvSpPr>
          <p:nvPr/>
        </p:nvSpPr>
        <p:spPr bwMode="auto">
          <a:xfrm>
            <a:off x="952500" y="2124075"/>
            <a:ext cx="7297738" cy="0"/>
          </a:xfrm>
          <a:prstGeom prst="line">
            <a:avLst/>
          </a:prstGeom>
          <a:noFill/>
          <a:ln w="25400">
            <a:solidFill>
              <a:srgbClr val="000000"/>
            </a:solidFill>
            <a:round/>
            <a:headEnd type="none" w="sm" len="sm"/>
            <a:tailEnd type="none" w="sm" len="sm"/>
          </a:ln>
          <a:effectLst/>
        </p:spPr>
        <p:txBody>
          <a:bodyPr/>
          <a:lstStyle/>
          <a:p>
            <a:endParaRPr lang="en-US"/>
          </a:p>
        </p:txBody>
      </p:sp>
      <p:sp>
        <p:nvSpPr>
          <p:cNvPr id="90120" name="Rectangle 8"/>
          <p:cNvSpPr>
            <a:spLocks noChangeArrowheads="1"/>
          </p:cNvSpPr>
          <p:nvPr/>
        </p:nvSpPr>
        <p:spPr bwMode="blackWhite">
          <a:xfrm>
            <a:off x="957263" y="3473450"/>
            <a:ext cx="7286625" cy="2660650"/>
          </a:xfrm>
          <a:prstGeom prst="rect">
            <a:avLst/>
          </a:prstGeom>
          <a:gradFill rotWithShape="0">
            <a:gsLst>
              <a:gs pos="0">
                <a:srgbClr val="66CCFF">
                  <a:gamma/>
                  <a:shade val="89804"/>
                  <a:invGamma/>
                </a:srgbClr>
              </a:gs>
              <a:gs pos="50000">
                <a:srgbClr val="66CCFF"/>
              </a:gs>
              <a:gs pos="100000">
                <a:srgbClr val="66CCFF">
                  <a:gamma/>
                  <a:shade val="89804"/>
                  <a:invGamma/>
                </a:srgbClr>
              </a:gs>
            </a:gsLst>
            <a:lin ang="2700000" scaled="1"/>
          </a:gradFill>
          <a:ln w="25400">
            <a:solidFill>
              <a:srgbClr val="000000"/>
            </a:solidFill>
            <a:miter lim="800000"/>
            <a:headEnd/>
            <a:tailEnd/>
          </a:ln>
          <a:effectLst/>
        </p:spPr>
        <p:txBody>
          <a:bodyPr wrap="none" anchor="ctr"/>
          <a:lstStyle/>
          <a:p>
            <a:endParaRPr lang="en-US"/>
          </a:p>
        </p:txBody>
      </p:sp>
      <p:sp>
        <p:nvSpPr>
          <p:cNvPr id="90121" name="Line 9"/>
          <p:cNvSpPr>
            <a:spLocks noChangeShapeType="1"/>
          </p:cNvSpPr>
          <p:nvPr/>
        </p:nvSpPr>
        <p:spPr bwMode="auto">
          <a:xfrm flipH="1" flipV="1">
            <a:off x="952500" y="4414838"/>
            <a:ext cx="7315200" cy="3175"/>
          </a:xfrm>
          <a:prstGeom prst="line">
            <a:avLst/>
          </a:prstGeom>
          <a:noFill/>
          <a:ln w="25400">
            <a:solidFill>
              <a:srgbClr val="000000"/>
            </a:solidFill>
            <a:round/>
            <a:headEnd type="none" w="sm" len="sm"/>
            <a:tailEnd type="none" w="sm" len="sm"/>
          </a:ln>
          <a:effectLst/>
        </p:spPr>
        <p:txBody>
          <a:bodyPr/>
          <a:lstStyle/>
          <a:p>
            <a:endParaRPr lang="en-US"/>
          </a:p>
        </p:txBody>
      </p:sp>
      <p:sp>
        <p:nvSpPr>
          <p:cNvPr id="90122" name="Line 10"/>
          <p:cNvSpPr>
            <a:spLocks noChangeShapeType="1"/>
          </p:cNvSpPr>
          <p:nvPr/>
        </p:nvSpPr>
        <p:spPr bwMode="auto">
          <a:xfrm>
            <a:off x="2424113" y="4418013"/>
            <a:ext cx="0" cy="1728787"/>
          </a:xfrm>
          <a:prstGeom prst="line">
            <a:avLst/>
          </a:prstGeom>
          <a:noFill/>
          <a:ln w="25400">
            <a:solidFill>
              <a:srgbClr val="000000"/>
            </a:solidFill>
            <a:round/>
            <a:headEnd type="none" w="sm" len="sm"/>
            <a:tailEnd type="none" w="sm" len="sm"/>
          </a:ln>
          <a:effectLst/>
        </p:spPr>
        <p:txBody>
          <a:bodyPr/>
          <a:lstStyle/>
          <a:p>
            <a:endParaRPr lang="en-US"/>
          </a:p>
        </p:txBody>
      </p:sp>
      <p:sp>
        <p:nvSpPr>
          <p:cNvPr id="90123" name="Line 11"/>
          <p:cNvSpPr>
            <a:spLocks noChangeShapeType="1"/>
          </p:cNvSpPr>
          <p:nvPr/>
        </p:nvSpPr>
        <p:spPr bwMode="auto">
          <a:xfrm>
            <a:off x="5724525" y="3875088"/>
            <a:ext cx="1588" cy="2270125"/>
          </a:xfrm>
          <a:prstGeom prst="line">
            <a:avLst/>
          </a:prstGeom>
          <a:noFill/>
          <a:ln w="25400">
            <a:solidFill>
              <a:srgbClr val="000000"/>
            </a:solidFill>
            <a:round/>
            <a:headEnd type="none" w="sm" len="sm"/>
            <a:tailEnd type="none" w="sm" len="sm"/>
          </a:ln>
          <a:effectLst/>
        </p:spPr>
        <p:txBody>
          <a:bodyPr/>
          <a:lstStyle/>
          <a:p>
            <a:endParaRPr lang="en-US"/>
          </a:p>
        </p:txBody>
      </p:sp>
      <p:sp>
        <p:nvSpPr>
          <p:cNvPr id="90124" name="Rectangle 12"/>
          <p:cNvSpPr>
            <a:spLocks noChangeArrowheads="1"/>
          </p:cNvSpPr>
          <p:nvPr/>
        </p:nvSpPr>
        <p:spPr bwMode="auto">
          <a:xfrm>
            <a:off x="962025" y="4400550"/>
            <a:ext cx="1563688" cy="1190625"/>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If two digits of the current </a:t>
            </a:r>
            <a:br>
              <a:rPr lang="en-US" b="1">
                <a:solidFill>
                  <a:srgbClr val="000000"/>
                </a:solidFill>
              </a:rPr>
            </a:br>
            <a:r>
              <a:rPr lang="en-US" b="1">
                <a:solidFill>
                  <a:srgbClr val="000000"/>
                </a:solidFill>
              </a:rPr>
              <a:t>year are:</a:t>
            </a:r>
          </a:p>
        </p:txBody>
      </p:sp>
      <p:sp>
        <p:nvSpPr>
          <p:cNvPr id="90125" name="Rectangle 13"/>
          <p:cNvSpPr>
            <a:spLocks noChangeArrowheads="1"/>
          </p:cNvSpPr>
          <p:nvPr/>
        </p:nvSpPr>
        <p:spPr bwMode="auto">
          <a:xfrm>
            <a:off x="2525713" y="4649788"/>
            <a:ext cx="954087" cy="366712"/>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0</a:t>
            </a:r>
            <a:r>
              <a:rPr lang="en-US" b="1">
                <a:solidFill>
                  <a:schemeClr val="bg2"/>
                </a:solidFill>
              </a:rPr>
              <a:t>–</a:t>
            </a:r>
            <a:r>
              <a:rPr lang="en-US" b="1">
                <a:solidFill>
                  <a:srgbClr val="000000"/>
                </a:solidFill>
              </a:rPr>
              <a:t>49</a:t>
            </a:r>
          </a:p>
        </p:txBody>
      </p:sp>
      <p:sp>
        <p:nvSpPr>
          <p:cNvPr id="90126" name="Rectangle 14"/>
          <p:cNvSpPr>
            <a:spLocks noChangeArrowheads="1"/>
          </p:cNvSpPr>
          <p:nvPr/>
        </p:nvSpPr>
        <p:spPr bwMode="auto">
          <a:xfrm>
            <a:off x="4102100" y="4068763"/>
            <a:ext cx="1168400" cy="366712"/>
          </a:xfrm>
          <a:prstGeom prst="rect">
            <a:avLst/>
          </a:prstGeom>
          <a:noFill/>
          <a:ln w="9525">
            <a:noFill/>
            <a:miter lim="800000"/>
            <a:headEnd/>
            <a:tailEnd/>
          </a:ln>
          <a:effectLst/>
        </p:spPr>
        <p:txBody>
          <a:bodyPr lIns="92075" tIns="46038" rIns="92075" bIns="46038">
            <a:spAutoFit/>
          </a:bodyPr>
          <a:lstStyle/>
          <a:p>
            <a:pPr eaLnBrk="0" hangingPunct="0"/>
            <a:r>
              <a:rPr lang="en-US" b="1">
                <a:solidFill>
                  <a:schemeClr val="bg2"/>
                </a:solidFill>
              </a:rPr>
              <a:t>0–49</a:t>
            </a:r>
          </a:p>
        </p:txBody>
      </p:sp>
      <p:sp>
        <p:nvSpPr>
          <p:cNvPr id="90127" name="Rectangle 15"/>
          <p:cNvSpPr>
            <a:spLocks noChangeArrowheads="1"/>
          </p:cNvSpPr>
          <p:nvPr/>
        </p:nvSpPr>
        <p:spPr bwMode="auto">
          <a:xfrm>
            <a:off x="6553200" y="4068763"/>
            <a:ext cx="1155700" cy="366712"/>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50</a:t>
            </a:r>
            <a:r>
              <a:rPr lang="en-US" b="1">
                <a:solidFill>
                  <a:schemeClr val="bg2"/>
                </a:solidFill>
              </a:rPr>
              <a:t>–99</a:t>
            </a:r>
          </a:p>
        </p:txBody>
      </p:sp>
      <p:sp>
        <p:nvSpPr>
          <p:cNvPr id="90128" name="Rectangle 16"/>
          <p:cNvSpPr>
            <a:spLocks noChangeArrowheads="1"/>
          </p:cNvSpPr>
          <p:nvPr/>
        </p:nvSpPr>
        <p:spPr bwMode="auto">
          <a:xfrm>
            <a:off x="2462213" y="5519738"/>
            <a:ext cx="1157287" cy="366712"/>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50</a:t>
            </a:r>
            <a:r>
              <a:rPr lang="en-US" b="1">
                <a:solidFill>
                  <a:schemeClr val="bg2"/>
                </a:solidFill>
              </a:rPr>
              <a:t>–</a:t>
            </a:r>
            <a:r>
              <a:rPr lang="en-US" b="1">
                <a:solidFill>
                  <a:srgbClr val="000000"/>
                </a:solidFill>
              </a:rPr>
              <a:t>99</a:t>
            </a:r>
          </a:p>
        </p:txBody>
      </p:sp>
      <p:sp>
        <p:nvSpPr>
          <p:cNvPr id="90129" name="Rectangle 17"/>
          <p:cNvSpPr>
            <a:spLocks noChangeArrowheads="1"/>
          </p:cNvSpPr>
          <p:nvPr/>
        </p:nvSpPr>
        <p:spPr bwMode="auto">
          <a:xfrm>
            <a:off x="3325813" y="4438650"/>
            <a:ext cx="2455862" cy="641350"/>
          </a:xfrm>
          <a:prstGeom prst="rect">
            <a:avLst/>
          </a:prstGeom>
          <a:noFill/>
          <a:ln w="9525">
            <a:noFill/>
            <a:miter lim="800000"/>
            <a:headEnd/>
            <a:tailEnd/>
          </a:ln>
          <a:effectLst/>
        </p:spPr>
        <p:txBody>
          <a:bodyPr lIns="92075" tIns="46038" rIns="92075" bIns="46038">
            <a:spAutoFit/>
          </a:bodyPr>
          <a:lstStyle/>
          <a:p>
            <a:pPr eaLnBrk="0" hangingPunct="0">
              <a:tabLst>
                <a:tab pos="1200150" algn="l"/>
              </a:tabLst>
            </a:pPr>
            <a:r>
              <a:rPr lang="en-US" b="1">
                <a:solidFill>
                  <a:srgbClr val="000000"/>
                </a:solidFill>
              </a:rPr>
              <a:t>The return date is in the current century</a:t>
            </a:r>
          </a:p>
        </p:txBody>
      </p:sp>
      <p:sp>
        <p:nvSpPr>
          <p:cNvPr id="90130" name="Rectangle 18"/>
          <p:cNvSpPr>
            <a:spLocks noChangeArrowheads="1"/>
          </p:cNvSpPr>
          <p:nvPr/>
        </p:nvSpPr>
        <p:spPr bwMode="auto">
          <a:xfrm>
            <a:off x="3330575" y="5254625"/>
            <a:ext cx="2368550" cy="915988"/>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The return date is in the century after the current one</a:t>
            </a:r>
          </a:p>
        </p:txBody>
      </p:sp>
      <p:sp>
        <p:nvSpPr>
          <p:cNvPr id="90131" name="Rectangle 19"/>
          <p:cNvSpPr>
            <a:spLocks noChangeArrowheads="1"/>
          </p:cNvSpPr>
          <p:nvPr/>
        </p:nvSpPr>
        <p:spPr bwMode="auto">
          <a:xfrm>
            <a:off x="5843588" y="4419600"/>
            <a:ext cx="2455862" cy="915988"/>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The return date is in the century before the current one</a:t>
            </a:r>
          </a:p>
        </p:txBody>
      </p:sp>
      <p:sp>
        <p:nvSpPr>
          <p:cNvPr id="90132" name="Rectangle 20"/>
          <p:cNvSpPr>
            <a:spLocks noChangeArrowheads="1"/>
          </p:cNvSpPr>
          <p:nvPr/>
        </p:nvSpPr>
        <p:spPr bwMode="auto">
          <a:xfrm>
            <a:off x="5843588" y="5270500"/>
            <a:ext cx="2455862" cy="641350"/>
          </a:xfrm>
          <a:prstGeom prst="rect">
            <a:avLst/>
          </a:prstGeom>
          <a:noFill/>
          <a:ln w="9525">
            <a:noFill/>
            <a:miter lim="800000"/>
            <a:headEnd/>
            <a:tailEnd/>
          </a:ln>
          <a:effectLst/>
        </p:spPr>
        <p:txBody>
          <a:bodyPr lIns="92075" tIns="46038" rIns="92075" bIns="46038">
            <a:spAutoFit/>
          </a:bodyPr>
          <a:lstStyle/>
          <a:p>
            <a:pPr eaLnBrk="0" hangingPunct="0"/>
            <a:r>
              <a:rPr lang="en-US" b="1">
                <a:solidFill>
                  <a:srgbClr val="000000"/>
                </a:solidFill>
              </a:rPr>
              <a:t>The return date is in the current century</a:t>
            </a:r>
          </a:p>
        </p:txBody>
      </p:sp>
      <p:sp>
        <p:nvSpPr>
          <p:cNvPr id="90133" name="Rectangle 21"/>
          <p:cNvSpPr>
            <a:spLocks noChangeArrowheads="1"/>
          </p:cNvSpPr>
          <p:nvPr/>
        </p:nvSpPr>
        <p:spPr bwMode="blackWhite">
          <a:xfrm>
            <a:off x="3282950" y="3471863"/>
            <a:ext cx="4960938" cy="534987"/>
          </a:xfrm>
          <a:prstGeom prst="rect">
            <a:avLst/>
          </a:prstGeom>
          <a:gradFill rotWithShape="0">
            <a:gsLst>
              <a:gs pos="0">
                <a:srgbClr val="66CCFF">
                  <a:gamma/>
                  <a:shade val="89804"/>
                  <a:invGamma/>
                </a:srgbClr>
              </a:gs>
              <a:gs pos="50000">
                <a:srgbClr val="66CCFF"/>
              </a:gs>
              <a:gs pos="100000">
                <a:srgbClr val="66CCFF">
                  <a:gamma/>
                  <a:shade val="89804"/>
                  <a:invGamma/>
                </a:srgbClr>
              </a:gs>
            </a:gsLst>
            <a:lin ang="2700000" scaled="1"/>
          </a:gradFill>
          <a:ln w="25400">
            <a:solidFill>
              <a:srgbClr val="000000"/>
            </a:solidFill>
            <a:miter lim="800000"/>
            <a:headEnd/>
            <a:tailEnd/>
          </a:ln>
          <a:effectLst/>
        </p:spPr>
        <p:txBody>
          <a:bodyPr wrap="none" anchor="ctr"/>
          <a:lstStyle/>
          <a:p>
            <a:endParaRPr lang="en-US"/>
          </a:p>
        </p:txBody>
      </p:sp>
      <p:sp>
        <p:nvSpPr>
          <p:cNvPr id="90134" name="Rectangle 22"/>
          <p:cNvSpPr>
            <a:spLocks noChangeArrowheads="1"/>
          </p:cNvSpPr>
          <p:nvPr/>
        </p:nvSpPr>
        <p:spPr bwMode="auto">
          <a:xfrm>
            <a:off x="3370263" y="3525838"/>
            <a:ext cx="4097337" cy="396875"/>
          </a:xfrm>
          <a:prstGeom prst="rect">
            <a:avLst/>
          </a:prstGeom>
          <a:noFill/>
          <a:ln w="9525">
            <a:noFill/>
            <a:miter lim="800000"/>
            <a:headEnd/>
            <a:tailEnd/>
          </a:ln>
          <a:effectLst/>
        </p:spPr>
        <p:txBody>
          <a:bodyPr lIns="92075" tIns="46038" rIns="92075" bIns="46038">
            <a:spAutoFit/>
          </a:bodyPr>
          <a:lstStyle/>
          <a:p>
            <a:pPr eaLnBrk="0" hangingPunct="0"/>
            <a:r>
              <a:rPr lang="en-US" sz="2000" b="1">
                <a:solidFill>
                  <a:srgbClr val="000000"/>
                </a:solidFill>
              </a:rPr>
              <a:t>If the specified two-digit year is:</a:t>
            </a:r>
          </a:p>
        </p:txBody>
      </p:sp>
      <p:sp>
        <p:nvSpPr>
          <p:cNvPr id="90135" name="Line 23"/>
          <p:cNvSpPr>
            <a:spLocks noChangeShapeType="1"/>
          </p:cNvSpPr>
          <p:nvPr/>
        </p:nvSpPr>
        <p:spPr bwMode="auto">
          <a:xfrm>
            <a:off x="3286125" y="3875088"/>
            <a:ext cx="1588" cy="2270125"/>
          </a:xfrm>
          <a:prstGeom prst="line">
            <a:avLst/>
          </a:prstGeom>
          <a:noFill/>
          <a:ln w="25400">
            <a:solidFill>
              <a:srgbClr val="000000"/>
            </a:solidFill>
            <a:round/>
            <a:headEnd type="none" w="sm" len="sm"/>
            <a:tailEnd type="none" w="sm" len="sm"/>
          </a:ln>
          <a:effectLst/>
        </p:spPr>
        <p:txBody>
          <a:bodyPr/>
          <a:lstStyle/>
          <a:p>
            <a:endParaRPr lang="en-US"/>
          </a:p>
        </p:txBody>
      </p:sp>
      <p:sp>
        <p:nvSpPr>
          <p:cNvPr id="90136" name="Line 24"/>
          <p:cNvSpPr>
            <a:spLocks noChangeShapeType="1"/>
          </p:cNvSpPr>
          <p:nvPr/>
        </p:nvSpPr>
        <p:spPr bwMode="auto">
          <a:xfrm>
            <a:off x="2428875" y="5289550"/>
            <a:ext cx="5821363"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BA7914E6-9DD1-4AF3-BC11-289D7C6A5BC7}" type="slidenum">
              <a:rPr lang="en-US"/>
              <a:pPr/>
              <a:t>44</a:t>
            </a:fld>
            <a:r>
              <a:rPr lang="en-US"/>
              <a:t> of 1</a:t>
            </a:r>
          </a:p>
        </p:txBody>
      </p:sp>
      <p:sp>
        <p:nvSpPr>
          <p:cNvPr id="92162" name="Rectangle 2"/>
          <p:cNvSpPr>
            <a:spLocks noGrp="1" noChangeArrowheads="1"/>
          </p:cNvSpPr>
          <p:nvPr>
            <p:ph type="title"/>
          </p:nvPr>
        </p:nvSpPr>
        <p:spPr>
          <a:noFill/>
          <a:ln/>
        </p:spPr>
        <p:txBody>
          <a:bodyPr wrap="square" lIns="92075" tIns="46038" rIns="92075" bIns="46038" anchor="t"/>
          <a:lstStyle/>
          <a:p>
            <a:r>
              <a:rPr lang="en-US"/>
              <a:t>Example of </a:t>
            </a:r>
            <a:r>
              <a:rPr lang="en-US">
                <a:latin typeface="Courier New" pitchFamily="49" charset="0"/>
              </a:rPr>
              <a:t>RR</a:t>
            </a:r>
            <a:r>
              <a:rPr lang="en-US"/>
              <a:t> Date Format</a:t>
            </a:r>
          </a:p>
        </p:txBody>
      </p:sp>
      <p:sp>
        <p:nvSpPr>
          <p:cNvPr id="92163" name="Rectangle 3"/>
          <p:cNvSpPr>
            <a:spLocks noGrp="1" noChangeArrowheads="1"/>
          </p:cNvSpPr>
          <p:nvPr>
            <p:ph type="body" idx="1"/>
          </p:nvPr>
        </p:nvSpPr>
        <p:spPr>
          <a:xfrm>
            <a:off x="304800" y="1538288"/>
            <a:ext cx="8610600" cy="747712"/>
          </a:xfrm>
          <a:noFill/>
          <a:ln/>
        </p:spPr>
        <p:txBody>
          <a:bodyPr lIns="92075" tIns="46038" rIns="92075" bIns="46038">
            <a:spAutoFit/>
          </a:bodyPr>
          <a:lstStyle/>
          <a:p>
            <a:pPr>
              <a:lnSpc>
                <a:spcPct val="65000"/>
              </a:lnSpc>
              <a:buFont typeface="Wingdings" pitchFamily="2" charset="2"/>
              <a:buNone/>
            </a:pPr>
            <a:r>
              <a:rPr lang="en-US" sz="2000"/>
              <a:t>To find employees hired prior to 1990, use the RR format, which </a:t>
            </a:r>
          </a:p>
          <a:p>
            <a:pPr>
              <a:lnSpc>
                <a:spcPct val="65000"/>
              </a:lnSpc>
              <a:buFont typeface="Wingdings" pitchFamily="2" charset="2"/>
              <a:buNone/>
            </a:pPr>
            <a:r>
              <a:rPr lang="en-US" sz="2000"/>
              <a:t>produces the same results whether the command is run in 1999 or now:</a:t>
            </a:r>
          </a:p>
        </p:txBody>
      </p:sp>
      <p:sp>
        <p:nvSpPr>
          <p:cNvPr id="92164" name="Rectangle 4"/>
          <p:cNvSpPr>
            <a:spLocks noChangeArrowheads="1"/>
          </p:cNvSpPr>
          <p:nvPr/>
        </p:nvSpPr>
        <p:spPr bwMode="blackWhite">
          <a:xfrm>
            <a:off x="974725" y="2997200"/>
            <a:ext cx="7254875" cy="2260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165" name="Rectangle 5"/>
          <p:cNvSpPr>
            <a:spLocks noChangeArrowheads="1"/>
          </p:cNvSpPr>
          <p:nvPr/>
        </p:nvSpPr>
        <p:spPr bwMode="blackWhite">
          <a:xfrm>
            <a:off x="954088" y="2995613"/>
            <a:ext cx="7351712" cy="22621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 TO_CHAR(HIREDATE, 'DD-Mon-YYYY')</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HIREDATE &lt; TO_DATE('01-Jan-90', 'DD-Mon-RR');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24DE3C41-5990-4C55-960D-CBDC3D40498D}" type="slidenum">
              <a:rPr lang="en-US"/>
              <a:pPr/>
              <a:t>45</a:t>
            </a:fld>
            <a:r>
              <a:rPr lang="en-US"/>
              <a:t> of 1</a:t>
            </a:r>
          </a:p>
        </p:txBody>
      </p:sp>
      <p:sp>
        <p:nvSpPr>
          <p:cNvPr id="94210" name="Freeform 2"/>
          <p:cNvSpPr>
            <a:spLocks/>
          </p:cNvSpPr>
          <p:nvPr/>
        </p:nvSpPr>
        <p:spPr bwMode="auto">
          <a:xfrm>
            <a:off x="1512888" y="4381500"/>
            <a:ext cx="5634037" cy="1543050"/>
          </a:xfrm>
          <a:custGeom>
            <a:avLst/>
            <a:gdLst/>
            <a:ahLst/>
            <a:cxnLst>
              <a:cxn ang="0">
                <a:pos x="0" y="0"/>
              </a:cxn>
              <a:cxn ang="0">
                <a:pos x="0" y="971"/>
              </a:cxn>
              <a:cxn ang="0">
                <a:pos x="3548" y="971"/>
              </a:cxn>
              <a:cxn ang="0">
                <a:pos x="3548" y="0"/>
              </a:cxn>
            </a:cxnLst>
            <a:rect l="0" t="0" r="r" b="b"/>
            <a:pathLst>
              <a:path w="3549" h="972">
                <a:moveTo>
                  <a:pt x="0" y="0"/>
                </a:moveTo>
                <a:lnTo>
                  <a:pt x="0" y="971"/>
                </a:lnTo>
                <a:lnTo>
                  <a:pt x="3548" y="971"/>
                </a:lnTo>
                <a:lnTo>
                  <a:pt x="3548" y="0"/>
                </a:lnTo>
              </a:path>
            </a:pathLst>
          </a:custGeom>
          <a:noFill/>
          <a:ln w="50800" cap="rnd" cmpd="sng">
            <a:solidFill>
              <a:srgbClr val="FFCC00"/>
            </a:solidFill>
            <a:prstDash val="solid"/>
            <a:round/>
            <a:headEnd type="stealth" w="med" len="lg"/>
            <a:tailEnd type="stealth" w="med" len="lg"/>
          </a:ln>
          <a:effectLst/>
        </p:spPr>
        <p:txBody>
          <a:bodyPr/>
          <a:lstStyle/>
          <a:p>
            <a:endParaRPr lang="en-US"/>
          </a:p>
        </p:txBody>
      </p:sp>
      <p:sp>
        <p:nvSpPr>
          <p:cNvPr id="94211" name="Rectangle 3"/>
          <p:cNvSpPr>
            <a:spLocks noGrp="1" noChangeArrowheads="1"/>
          </p:cNvSpPr>
          <p:nvPr>
            <p:ph type="title"/>
          </p:nvPr>
        </p:nvSpPr>
        <p:spPr>
          <a:noFill/>
          <a:ln/>
        </p:spPr>
        <p:txBody>
          <a:bodyPr wrap="square" lIns="92075" tIns="46038" rIns="92075" bIns="46038" anchor="t"/>
          <a:lstStyle/>
          <a:p>
            <a:r>
              <a:rPr lang="en-US"/>
              <a:t>Nesting Functions</a:t>
            </a:r>
          </a:p>
        </p:txBody>
      </p:sp>
      <p:sp>
        <p:nvSpPr>
          <p:cNvPr id="94212" name="Rectangle 4"/>
          <p:cNvSpPr>
            <a:spLocks noGrp="1" noChangeArrowheads="1"/>
          </p:cNvSpPr>
          <p:nvPr>
            <p:ph type="body" idx="1"/>
          </p:nvPr>
        </p:nvSpPr>
        <p:spPr>
          <a:xfrm>
            <a:off x="838200" y="1676400"/>
            <a:ext cx="7848600" cy="1625600"/>
          </a:xfrm>
          <a:noFill/>
          <a:ln/>
        </p:spPr>
        <p:txBody>
          <a:bodyPr lIns="92075" tIns="46038" rIns="92075" bIns="46038">
            <a:spAutoFit/>
          </a:bodyPr>
          <a:lstStyle/>
          <a:p>
            <a:r>
              <a:rPr lang="en-US"/>
              <a:t>Single-row functions can be nested to any level.</a:t>
            </a:r>
          </a:p>
          <a:p>
            <a:r>
              <a:rPr lang="en-US"/>
              <a:t>Nested functions are evaluated from deepest level to the least deep level.</a:t>
            </a:r>
          </a:p>
        </p:txBody>
      </p:sp>
      <p:sp>
        <p:nvSpPr>
          <p:cNvPr id="94213" name="Rectangle 5"/>
          <p:cNvSpPr>
            <a:spLocks noChangeArrowheads="1"/>
          </p:cNvSpPr>
          <p:nvPr/>
        </p:nvSpPr>
        <p:spPr bwMode="blackWhite">
          <a:xfrm>
            <a:off x="942975" y="3681413"/>
            <a:ext cx="7300913" cy="681037"/>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94214" name="Rectangle 6"/>
          <p:cNvSpPr>
            <a:spLocks noChangeArrowheads="1"/>
          </p:cNvSpPr>
          <p:nvPr/>
        </p:nvSpPr>
        <p:spPr bwMode="auto">
          <a:xfrm>
            <a:off x="1239838" y="3849688"/>
            <a:ext cx="6565900" cy="371475"/>
          </a:xfrm>
          <a:prstGeom prst="rect">
            <a:avLst/>
          </a:prstGeom>
          <a:noFill/>
          <a:ln w="9525">
            <a:noFill/>
            <a:miter lim="800000"/>
            <a:headEnd/>
            <a:tailEnd/>
          </a:ln>
          <a:effectLst/>
        </p:spPr>
        <p:txBody>
          <a:bodyPr wrap="none" lIns="92075" tIns="46038" rIns="92075" bIns="46038">
            <a:spAutoFit/>
          </a:bodyPr>
          <a:lstStyle/>
          <a:p>
            <a:pPr eaLnBrk="0" hangingPunct="0">
              <a:lnSpc>
                <a:spcPts val="2200"/>
              </a:lnSpc>
              <a:spcBef>
                <a:spcPct val="50000"/>
              </a:spcBef>
              <a:tabLst>
                <a:tab pos="1200150" algn="l"/>
              </a:tabLst>
            </a:pPr>
            <a:r>
              <a:rPr lang="en-US" sz="2800" b="1">
                <a:solidFill>
                  <a:srgbClr val="FFCC00"/>
                </a:solidFill>
                <a:latin typeface="Courier New" pitchFamily="49" charset="0"/>
              </a:rPr>
              <a:t>F3</a:t>
            </a:r>
            <a:r>
              <a:rPr lang="en-US" sz="2800" b="1">
                <a:solidFill>
                  <a:srgbClr val="8CF4EA"/>
                </a:solidFill>
                <a:latin typeface="Courier New" pitchFamily="49" charset="0"/>
              </a:rPr>
              <a:t>(F2</a:t>
            </a:r>
            <a:r>
              <a:rPr lang="en-US" sz="2800" b="1">
                <a:solidFill>
                  <a:srgbClr val="FFFFFF"/>
                </a:solidFill>
                <a:latin typeface="Courier New" pitchFamily="49" charset="0"/>
              </a:rPr>
              <a:t>(F1(col,arg1)</a:t>
            </a:r>
            <a:r>
              <a:rPr lang="en-US" sz="2800" b="1">
                <a:solidFill>
                  <a:srgbClr val="8CF4EA"/>
                </a:solidFill>
                <a:latin typeface="Courier New" pitchFamily="49" charset="0"/>
              </a:rPr>
              <a:t>,arg2)</a:t>
            </a:r>
            <a:r>
              <a:rPr lang="en-US" sz="2800" b="1">
                <a:solidFill>
                  <a:srgbClr val="FAFD00"/>
                </a:solidFill>
                <a:latin typeface="Courier New" pitchFamily="49" charset="0"/>
              </a:rPr>
              <a:t>,</a:t>
            </a:r>
            <a:r>
              <a:rPr lang="en-US" sz="2800" b="1">
                <a:solidFill>
                  <a:srgbClr val="FFCC00"/>
                </a:solidFill>
                <a:latin typeface="Courier New" pitchFamily="49" charset="0"/>
              </a:rPr>
              <a:t>arg3)</a:t>
            </a:r>
          </a:p>
        </p:txBody>
      </p:sp>
      <p:sp>
        <p:nvSpPr>
          <p:cNvPr id="94215" name="Rectangle 7"/>
          <p:cNvSpPr>
            <a:spLocks noChangeArrowheads="1"/>
          </p:cNvSpPr>
          <p:nvPr/>
        </p:nvSpPr>
        <p:spPr bwMode="auto">
          <a:xfrm>
            <a:off x="2724150" y="4524375"/>
            <a:ext cx="2214563"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latin typeface="HELVETICA"/>
              </a:rPr>
              <a:t>Step 1 = Result 1</a:t>
            </a:r>
          </a:p>
        </p:txBody>
      </p:sp>
      <p:sp>
        <p:nvSpPr>
          <p:cNvPr id="94216" name="Rectangle 8"/>
          <p:cNvSpPr>
            <a:spLocks noChangeArrowheads="1"/>
          </p:cNvSpPr>
          <p:nvPr/>
        </p:nvSpPr>
        <p:spPr bwMode="auto">
          <a:xfrm>
            <a:off x="2724150" y="5000625"/>
            <a:ext cx="2214563"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solidFill>
                  <a:schemeClr val="tx2"/>
                </a:solidFill>
                <a:latin typeface="HELVETICA"/>
              </a:rPr>
              <a:t>Step 2 = Result 2</a:t>
            </a:r>
          </a:p>
        </p:txBody>
      </p:sp>
      <p:sp>
        <p:nvSpPr>
          <p:cNvPr id="94217" name="Rectangle 9"/>
          <p:cNvSpPr>
            <a:spLocks noChangeArrowheads="1"/>
          </p:cNvSpPr>
          <p:nvPr/>
        </p:nvSpPr>
        <p:spPr bwMode="auto">
          <a:xfrm>
            <a:off x="2724150" y="5492750"/>
            <a:ext cx="2214563"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solidFill>
                  <a:srgbClr val="FFCC00"/>
                </a:solidFill>
                <a:latin typeface="HELVETICA"/>
              </a:rPr>
              <a:t>Step 3 = Result 3</a:t>
            </a:r>
          </a:p>
        </p:txBody>
      </p:sp>
      <p:sp>
        <p:nvSpPr>
          <p:cNvPr id="94218" name="Freeform 10"/>
          <p:cNvSpPr>
            <a:spLocks/>
          </p:cNvSpPr>
          <p:nvPr/>
        </p:nvSpPr>
        <p:spPr bwMode="auto">
          <a:xfrm>
            <a:off x="2120900" y="4360863"/>
            <a:ext cx="3810000" cy="1055687"/>
          </a:xfrm>
          <a:custGeom>
            <a:avLst/>
            <a:gdLst/>
            <a:ahLst/>
            <a:cxnLst>
              <a:cxn ang="0">
                <a:pos x="0" y="0"/>
              </a:cxn>
              <a:cxn ang="0">
                <a:pos x="0" y="664"/>
              </a:cxn>
              <a:cxn ang="0">
                <a:pos x="2399" y="664"/>
              </a:cxn>
              <a:cxn ang="0">
                <a:pos x="2399" y="0"/>
              </a:cxn>
            </a:cxnLst>
            <a:rect l="0" t="0" r="r" b="b"/>
            <a:pathLst>
              <a:path w="2400" h="665">
                <a:moveTo>
                  <a:pt x="0" y="0"/>
                </a:moveTo>
                <a:lnTo>
                  <a:pt x="0" y="664"/>
                </a:lnTo>
                <a:lnTo>
                  <a:pt x="2399" y="664"/>
                </a:lnTo>
                <a:lnTo>
                  <a:pt x="2399" y="0"/>
                </a:lnTo>
              </a:path>
            </a:pathLst>
          </a:custGeom>
          <a:noFill/>
          <a:ln w="50800" cap="rnd" cmpd="sng">
            <a:solidFill>
              <a:schemeClr val="hlink"/>
            </a:solidFill>
            <a:prstDash val="solid"/>
            <a:round/>
            <a:headEnd type="stealth" w="med" len="lg"/>
            <a:tailEnd type="stealth" w="med" len="lg"/>
          </a:ln>
          <a:effectLst/>
        </p:spPr>
        <p:txBody>
          <a:bodyPr/>
          <a:lstStyle/>
          <a:p>
            <a:endParaRPr lang="en-US"/>
          </a:p>
        </p:txBody>
      </p:sp>
      <p:sp>
        <p:nvSpPr>
          <p:cNvPr id="94219" name="Freeform 11"/>
          <p:cNvSpPr>
            <a:spLocks/>
          </p:cNvSpPr>
          <p:nvPr/>
        </p:nvSpPr>
        <p:spPr bwMode="auto">
          <a:xfrm>
            <a:off x="2586038" y="4379913"/>
            <a:ext cx="2473325" cy="569912"/>
          </a:xfrm>
          <a:custGeom>
            <a:avLst/>
            <a:gdLst/>
            <a:ahLst/>
            <a:cxnLst>
              <a:cxn ang="0">
                <a:pos x="0" y="0"/>
              </a:cxn>
              <a:cxn ang="0">
                <a:pos x="0" y="358"/>
              </a:cxn>
              <a:cxn ang="0">
                <a:pos x="1557" y="358"/>
              </a:cxn>
              <a:cxn ang="0">
                <a:pos x="1557" y="0"/>
              </a:cxn>
            </a:cxnLst>
            <a:rect l="0" t="0" r="r" b="b"/>
            <a:pathLst>
              <a:path w="1558" h="359">
                <a:moveTo>
                  <a:pt x="0" y="0"/>
                </a:moveTo>
                <a:lnTo>
                  <a:pt x="0" y="358"/>
                </a:lnTo>
                <a:lnTo>
                  <a:pt x="1557" y="358"/>
                </a:lnTo>
                <a:lnTo>
                  <a:pt x="1557" y="0"/>
                </a:lnTo>
              </a:path>
            </a:pathLst>
          </a:custGeom>
          <a:noFill/>
          <a:ln w="50800" cap="rnd" cmpd="sng">
            <a:solidFill>
              <a:schemeClr val="accent1"/>
            </a:solidFill>
            <a:prstDash val="solid"/>
            <a:round/>
            <a:headEnd type="stealth" w="med" len="lg"/>
            <a:tailEnd type="stealth" w="med" len="lg"/>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C7B6A09A-D2CD-46DC-8DB4-D5D60BEBEC42}" type="slidenum">
              <a:rPr lang="en-US"/>
              <a:pPr/>
              <a:t>46</a:t>
            </a:fld>
            <a:r>
              <a:rPr lang="en-US"/>
              <a:t> of 1</a:t>
            </a:r>
          </a:p>
        </p:txBody>
      </p:sp>
      <p:sp>
        <p:nvSpPr>
          <p:cNvPr id="96258" name="Rectangle 2"/>
          <p:cNvSpPr>
            <a:spLocks noChangeArrowheads="1"/>
          </p:cNvSpPr>
          <p:nvPr/>
        </p:nvSpPr>
        <p:spPr bwMode="blackWhite">
          <a:xfrm>
            <a:off x="1076325" y="2339975"/>
            <a:ext cx="7153275" cy="2536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15000"/>
              </a:lnSpc>
              <a:tabLst>
                <a:tab pos="1200150" algn="l"/>
              </a:tabLst>
            </a:pPr>
            <a:endParaRPr lang="en-US" b="1">
              <a:solidFill>
                <a:srgbClr val="000000"/>
              </a:solidFill>
              <a:latin typeface="Courier New" pitchFamily="49" charset="0"/>
            </a:endParaRPr>
          </a:p>
          <a:p>
            <a:pPr eaLnBrk="0" hangingPunct="0">
              <a:lnSpc>
                <a:spcPct val="115000"/>
              </a:lnSpc>
              <a:tabLst>
                <a:tab pos="1200150" algn="l"/>
              </a:tabLst>
            </a:pPr>
            <a:endParaRPr lang="en-US" b="1">
              <a:solidFill>
                <a:srgbClr val="000000"/>
              </a:solidFill>
              <a:latin typeface="Courier New" pitchFamily="49" charset="0"/>
            </a:endParaRPr>
          </a:p>
        </p:txBody>
      </p:sp>
      <p:sp>
        <p:nvSpPr>
          <p:cNvPr id="96259" name="Rectangle 3"/>
          <p:cNvSpPr>
            <a:spLocks noChangeArrowheads="1"/>
          </p:cNvSpPr>
          <p:nvPr/>
        </p:nvSpPr>
        <p:spPr bwMode="blackWhite">
          <a:xfrm>
            <a:off x="1122363" y="2514600"/>
            <a:ext cx="7183437" cy="23622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NVL(TO_CHAR(MGR), 'No Manager')</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MGR IS NULL;</a:t>
            </a:r>
          </a:p>
        </p:txBody>
      </p:sp>
      <p:sp>
        <p:nvSpPr>
          <p:cNvPr id="96260" name="Rectangle 4"/>
          <p:cNvSpPr>
            <a:spLocks noGrp="1" noChangeArrowheads="1"/>
          </p:cNvSpPr>
          <p:nvPr>
            <p:ph type="title"/>
          </p:nvPr>
        </p:nvSpPr>
        <p:spPr>
          <a:noFill/>
          <a:ln/>
        </p:spPr>
        <p:txBody>
          <a:bodyPr wrap="square" lIns="92075" tIns="46038" rIns="92075" bIns="46038" anchor="t"/>
          <a:lstStyle/>
          <a:p>
            <a:r>
              <a:rPr lang="en-US"/>
              <a:t>Nesting Functions</a:t>
            </a:r>
          </a:p>
        </p:txBody>
      </p:sp>
      <p:sp>
        <p:nvSpPr>
          <p:cNvPr id="96261" name="Rectangle 5"/>
          <p:cNvSpPr>
            <a:spLocks noChangeArrowheads="1"/>
          </p:cNvSpPr>
          <p:nvPr/>
        </p:nvSpPr>
        <p:spPr bwMode="ltGray">
          <a:xfrm>
            <a:off x="1905000" y="3276600"/>
            <a:ext cx="5314950" cy="325438"/>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E0264786-A9DA-4BEB-A68B-C9C510FF310C}" type="slidenum">
              <a:rPr lang="en-US"/>
              <a:pPr/>
              <a:t>47</a:t>
            </a:fld>
            <a:r>
              <a:rPr lang="en-US"/>
              <a:t> of 1</a:t>
            </a:r>
          </a:p>
        </p:txBody>
      </p:sp>
      <p:sp>
        <p:nvSpPr>
          <p:cNvPr id="98306"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NVL</a:t>
            </a:r>
            <a:r>
              <a:rPr lang="en-US"/>
              <a:t> Function</a:t>
            </a:r>
          </a:p>
        </p:txBody>
      </p:sp>
      <p:sp>
        <p:nvSpPr>
          <p:cNvPr id="98307" name="Rectangle 3"/>
          <p:cNvSpPr>
            <a:spLocks noGrp="1" noChangeArrowheads="1"/>
          </p:cNvSpPr>
          <p:nvPr>
            <p:ph type="body" idx="1"/>
          </p:nvPr>
        </p:nvSpPr>
        <p:spPr>
          <a:xfrm>
            <a:off x="381000" y="2168525"/>
            <a:ext cx="8458200" cy="3013075"/>
          </a:xfrm>
          <a:noFill/>
          <a:ln/>
        </p:spPr>
        <p:txBody>
          <a:bodyPr lIns="92075" tIns="46038" rIns="92075" bIns="46038">
            <a:spAutoFit/>
          </a:bodyPr>
          <a:lstStyle/>
          <a:p>
            <a:pPr>
              <a:buFont typeface="Wingdings" pitchFamily="2" charset="2"/>
              <a:buNone/>
            </a:pPr>
            <a:r>
              <a:rPr lang="en-US"/>
              <a:t>Converts a null to an actual value.</a:t>
            </a:r>
          </a:p>
          <a:p>
            <a:r>
              <a:rPr lang="en-US"/>
              <a:t>Data types that can be used are date, character, and number.</a:t>
            </a:r>
          </a:p>
          <a:p>
            <a:r>
              <a:rPr lang="en-US"/>
              <a:t>Data types must match:</a:t>
            </a:r>
          </a:p>
          <a:p>
            <a:pPr lvl="1"/>
            <a:r>
              <a:rPr lang="en-US"/>
              <a:t>NVL(commission_pct,0)</a:t>
            </a:r>
          </a:p>
          <a:p>
            <a:pPr lvl="1"/>
            <a:r>
              <a:rPr lang="en-US"/>
              <a:t>NVL(hire_date,'01-JAN-97')</a:t>
            </a:r>
          </a:p>
          <a:p>
            <a:pPr lvl="1"/>
            <a:r>
              <a:rPr lang="en-US"/>
              <a:t>NVL(job_id,'No Job Yet')</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F5B4C08B-0457-4E04-9B6C-FB85169685F4}" type="slidenum">
              <a:rPr lang="en-US"/>
              <a:pPr/>
              <a:t>48</a:t>
            </a:fld>
            <a:r>
              <a:rPr lang="en-US"/>
              <a:t> of 1</a:t>
            </a:r>
          </a:p>
        </p:txBody>
      </p:sp>
      <p:sp>
        <p:nvSpPr>
          <p:cNvPr id="100354" name="Rectangle 2"/>
          <p:cNvSpPr>
            <a:spLocks noChangeArrowheads="1"/>
          </p:cNvSpPr>
          <p:nvPr/>
        </p:nvSpPr>
        <p:spPr bwMode="blackWhite">
          <a:xfrm>
            <a:off x="457200" y="2103438"/>
            <a:ext cx="8250238" cy="2925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60000"/>
              </a:lnSpc>
              <a:tabLst>
                <a:tab pos="1200150" algn="l"/>
              </a:tabLst>
            </a:pPr>
            <a:endParaRPr lang="en-US" b="1">
              <a:solidFill>
                <a:srgbClr val="000000"/>
              </a:solidFill>
              <a:latin typeface="Courier New" pitchFamily="49" charset="0"/>
            </a:endParaRPr>
          </a:p>
          <a:p>
            <a:pPr eaLnBrk="0" hangingPunct="0">
              <a:lnSpc>
                <a:spcPct val="160000"/>
              </a:lnSpc>
              <a:tabLst>
                <a:tab pos="1200150" algn="l"/>
              </a:tabLst>
            </a:pPr>
            <a:endParaRPr lang="en-US" b="1">
              <a:solidFill>
                <a:srgbClr val="000000"/>
              </a:solidFill>
              <a:latin typeface="Courier New" pitchFamily="49" charset="0"/>
            </a:endParaRPr>
          </a:p>
        </p:txBody>
      </p:sp>
      <p:sp>
        <p:nvSpPr>
          <p:cNvPr id="100355" name="Rectangle 3"/>
          <p:cNvSpPr>
            <a:spLocks noChangeArrowheads="1"/>
          </p:cNvSpPr>
          <p:nvPr/>
        </p:nvSpPr>
        <p:spPr bwMode="blackWhite">
          <a:xfrm>
            <a:off x="381000" y="2162175"/>
            <a:ext cx="8382000" cy="30194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 SAL, NVL(COMM, 0),</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(SAL*12) + (SAL*12*NVL(COMM, 0)) AN_SAL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r>
              <a:rPr lang="en-US" sz="1600" b="1">
                <a:solidFill>
                  <a:srgbClr val="000000"/>
                </a:solidFill>
                <a:latin typeface="Courier New" pitchFamily="49" charset="0"/>
              </a:rPr>
              <a:t>;</a:t>
            </a:r>
          </a:p>
        </p:txBody>
      </p:sp>
      <p:sp>
        <p:nvSpPr>
          <p:cNvPr id="100356"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NVL</a:t>
            </a:r>
            <a:r>
              <a:rPr lang="en-US"/>
              <a:t> Function</a:t>
            </a:r>
          </a:p>
        </p:txBody>
      </p:sp>
      <p:sp>
        <p:nvSpPr>
          <p:cNvPr id="100357" name="Rectangle 5"/>
          <p:cNvSpPr>
            <a:spLocks noChangeArrowheads="1"/>
          </p:cNvSpPr>
          <p:nvPr/>
        </p:nvSpPr>
        <p:spPr bwMode="ltGray">
          <a:xfrm>
            <a:off x="2895600" y="2895600"/>
            <a:ext cx="2689225" cy="457200"/>
          </a:xfrm>
          <a:prstGeom prst="rect">
            <a:avLst/>
          </a:prstGeom>
          <a:noFill/>
          <a:ln w="25400">
            <a:solidFill>
              <a:schemeClr val="hlink"/>
            </a:solidFill>
            <a:miter lim="800000"/>
            <a:headEnd/>
            <a:tailEnd/>
          </a:ln>
          <a:effectLst/>
        </p:spPr>
        <p:txBody>
          <a:bodyPr wrap="none" anchor="ctr"/>
          <a:lstStyle/>
          <a:p>
            <a:endParaRPr lang="en-US"/>
          </a:p>
        </p:txBody>
      </p:sp>
      <p:sp>
        <p:nvSpPr>
          <p:cNvPr id="100358" name="Rectangle 6"/>
          <p:cNvSpPr>
            <a:spLocks noChangeArrowheads="1"/>
          </p:cNvSpPr>
          <p:nvPr/>
        </p:nvSpPr>
        <p:spPr bwMode="ltGray">
          <a:xfrm>
            <a:off x="838200" y="3467100"/>
            <a:ext cx="5715000" cy="4953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F0043FC-D8FE-48C9-87F9-39A8E32F6DC2}" type="slidenum">
              <a:rPr lang="en-US"/>
              <a:pPr/>
              <a:t>49</a:t>
            </a:fld>
            <a:r>
              <a:rPr lang="en-US"/>
              <a:t> of 1</a:t>
            </a:r>
          </a:p>
        </p:txBody>
      </p:sp>
      <p:sp>
        <p:nvSpPr>
          <p:cNvPr id="102402" name="Rectangle 2"/>
          <p:cNvSpPr>
            <a:spLocks noGrp="1" noChangeArrowheads="1"/>
          </p:cNvSpPr>
          <p:nvPr>
            <p:ph type="title"/>
          </p:nvPr>
        </p:nvSpPr>
        <p:spPr>
          <a:noFill/>
          <a:ln/>
        </p:spPr>
        <p:txBody>
          <a:bodyPr wrap="square" lIns="92075" tIns="46038" rIns="92075" bIns="46038" anchor="t"/>
          <a:lstStyle/>
          <a:p>
            <a:r>
              <a:rPr lang="en-US"/>
              <a:t>Conditional Expressions</a:t>
            </a:r>
          </a:p>
        </p:txBody>
      </p:sp>
      <p:sp>
        <p:nvSpPr>
          <p:cNvPr id="102403" name="Rectangle 3"/>
          <p:cNvSpPr>
            <a:spLocks noGrp="1" noChangeArrowheads="1"/>
          </p:cNvSpPr>
          <p:nvPr>
            <p:ph type="body" idx="1"/>
          </p:nvPr>
        </p:nvSpPr>
        <p:spPr>
          <a:xfrm>
            <a:off x="685800" y="2157413"/>
            <a:ext cx="7848600" cy="2136775"/>
          </a:xfrm>
          <a:noFill/>
          <a:ln/>
        </p:spPr>
        <p:txBody>
          <a:bodyPr lIns="92075" tIns="46038" rIns="92075" bIns="46038">
            <a:spAutoFit/>
          </a:bodyPr>
          <a:lstStyle/>
          <a:p>
            <a:r>
              <a:rPr lang="en-US"/>
              <a:t>Provide the use of IF-THEN-ELSE logic within a SQL statement</a:t>
            </a:r>
          </a:p>
          <a:p>
            <a:r>
              <a:rPr lang="en-US"/>
              <a:t>Use two methods:</a:t>
            </a:r>
          </a:p>
          <a:p>
            <a:pPr lvl="1"/>
            <a:r>
              <a:rPr lang="en-US"/>
              <a:t>DECODE function</a:t>
            </a:r>
          </a:p>
          <a:p>
            <a:pPr lvl="1"/>
            <a:r>
              <a:rPr lang="en-US"/>
              <a:t>CASE expression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ORACLE</a:t>
            </a:r>
          </a:p>
        </p:txBody>
      </p:sp>
      <p:sp>
        <p:nvSpPr>
          <p:cNvPr id="15" name="Slide Number Placeholder 4"/>
          <p:cNvSpPr>
            <a:spLocks noGrp="1"/>
          </p:cNvSpPr>
          <p:nvPr>
            <p:ph type="sldNum" sz="quarter" idx="11"/>
          </p:nvPr>
        </p:nvSpPr>
        <p:spPr/>
        <p:txBody>
          <a:bodyPr/>
          <a:lstStyle/>
          <a:p>
            <a:fld id="{A319DE4C-4713-4635-9B97-E46CDD32C55C}" type="slidenum">
              <a:rPr lang="en-US"/>
              <a:pPr/>
              <a:t>5</a:t>
            </a:fld>
            <a:r>
              <a:rPr lang="en-US"/>
              <a:t> of 1</a:t>
            </a:r>
          </a:p>
        </p:txBody>
      </p:sp>
      <p:pic>
        <p:nvPicPr>
          <p:cNvPr id="311298" name="Picture 2"/>
          <p:cNvPicPr>
            <a:picLocks noChangeAspect="1" noChangeArrowheads="1"/>
          </p:cNvPicPr>
          <p:nvPr/>
        </p:nvPicPr>
        <p:blipFill>
          <a:blip r:embed="rId3"/>
          <a:srcRect/>
          <a:stretch>
            <a:fillRect/>
          </a:stretch>
        </p:blipFill>
        <p:spPr bwMode="auto">
          <a:xfrm>
            <a:off x="1143000" y="2209800"/>
            <a:ext cx="2857500" cy="3648075"/>
          </a:xfrm>
          <a:prstGeom prst="rect">
            <a:avLst/>
          </a:prstGeom>
          <a:noFill/>
          <a:ln w="25400">
            <a:noFill/>
            <a:miter lim="800000"/>
            <a:headEnd type="none" w="sm" len="sm"/>
            <a:tailEnd type="none" w="sm" len="sm"/>
          </a:ln>
          <a:effectLst/>
        </p:spPr>
      </p:pic>
      <p:sp>
        <p:nvSpPr>
          <p:cNvPr id="311299" name="Rectangle 3"/>
          <p:cNvSpPr>
            <a:spLocks noGrp="1" noChangeArrowheads="1"/>
          </p:cNvSpPr>
          <p:nvPr>
            <p:ph type="title"/>
          </p:nvPr>
        </p:nvSpPr>
        <p:spPr>
          <a:noFill/>
          <a:ln/>
        </p:spPr>
        <p:txBody>
          <a:bodyPr wrap="square" lIns="92075" tIns="46038" rIns="92075" bIns="46038" anchor="t"/>
          <a:lstStyle/>
          <a:p>
            <a:r>
              <a:rPr lang="en-US"/>
              <a:t>What Are Group Functions?</a:t>
            </a:r>
          </a:p>
        </p:txBody>
      </p:sp>
      <p:sp>
        <p:nvSpPr>
          <p:cNvPr id="311300" name="Rectangle 4"/>
          <p:cNvSpPr>
            <a:spLocks noGrp="1" noChangeArrowheads="1"/>
          </p:cNvSpPr>
          <p:nvPr>
            <p:ph type="body" idx="1"/>
          </p:nvPr>
        </p:nvSpPr>
        <p:spPr>
          <a:xfrm>
            <a:off x="874713" y="1143000"/>
            <a:ext cx="7385050" cy="1739900"/>
          </a:xfrm>
          <a:noFill/>
          <a:ln/>
        </p:spPr>
        <p:txBody>
          <a:bodyPr lIns="92075" tIns="46038" rIns="92075" bIns="46038">
            <a:spAutoFit/>
          </a:bodyPr>
          <a:lstStyle/>
          <a:p>
            <a:pPr marL="0" indent="0" defTabSz="346075">
              <a:buFont typeface="Wingdings" pitchFamily="2" charset="2"/>
              <a:buNone/>
              <a:tabLst>
                <a:tab pos="571500" algn="l"/>
              </a:tabLst>
            </a:pPr>
            <a:r>
              <a:rPr lang="en-US"/>
              <a:t>Group functions operate on sets of rows to give one result per group.</a:t>
            </a:r>
          </a:p>
        </p:txBody>
      </p:sp>
      <p:sp>
        <p:nvSpPr>
          <p:cNvPr id="311301" name="Rectangle 5"/>
          <p:cNvSpPr>
            <a:spLocks noChangeArrowheads="1"/>
          </p:cNvSpPr>
          <p:nvPr/>
        </p:nvSpPr>
        <p:spPr bwMode="auto">
          <a:xfrm>
            <a:off x="6175375" y="3740150"/>
            <a:ext cx="1825625" cy="1155700"/>
          </a:xfrm>
          <a:prstGeom prst="rect">
            <a:avLst/>
          </a:prstGeom>
          <a:solidFill>
            <a:schemeClr val="tx1"/>
          </a:solidFill>
          <a:ln w="25400">
            <a:solidFill>
              <a:schemeClr val="tx1"/>
            </a:solidFill>
            <a:miter lim="800000"/>
            <a:headEnd/>
            <a:tailEnd/>
          </a:ln>
          <a:effectLst/>
        </p:spPr>
        <p:txBody>
          <a:bodyPr wrap="none" anchor="ctr"/>
          <a:lstStyle/>
          <a:p>
            <a:endParaRPr lang="en-US"/>
          </a:p>
        </p:txBody>
      </p:sp>
      <p:sp>
        <p:nvSpPr>
          <p:cNvPr id="311302" name="Rectangle 6"/>
          <p:cNvSpPr>
            <a:spLocks noChangeArrowheads="1"/>
          </p:cNvSpPr>
          <p:nvPr/>
        </p:nvSpPr>
        <p:spPr bwMode="auto">
          <a:xfrm>
            <a:off x="1058863" y="1882775"/>
            <a:ext cx="1412875"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EMPLOYEES</a:t>
            </a:r>
          </a:p>
        </p:txBody>
      </p:sp>
      <p:sp>
        <p:nvSpPr>
          <p:cNvPr id="311303" name="Freeform 7"/>
          <p:cNvSpPr>
            <a:spLocks/>
          </p:cNvSpPr>
          <p:nvPr/>
        </p:nvSpPr>
        <p:spPr bwMode="auto">
          <a:xfrm>
            <a:off x="4005263" y="2205038"/>
            <a:ext cx="2157412" cy="4037012"/>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w="9525" cap="rnd">
            <a:noFill/>
            <a:round/>
            <a:headEnd type="none" w="sm" len="sm"/>
            <a:tailEnd type="none" w="sm" len="sm"/>
          </a:ln>
          <a:effectLst/>
        </p:spPr>
        <p:txBody>
          <a:bodyPr/>
          <a:lstStyle/>
          <a:p>
            <a:endParaRPr lang="en-US"/>
          </a:p>
        </p:txBody>
      </p:sp>
      <p:sp>
        <p:nvSpPr>
          <p:cNvPr id="311304" name="Rectangle 8"/>
          <p:cNvSpPr>
            <a:spLocks noChangeArrowheads="1"/>
          </p:cNvSpPr>
          <p:nvPr/>
        </p:nvSpPr>
        <p:spPr bwMode="auto">
          <a:xfrm>
            <a:off x="4079875" y="3733800"/>
            <a:ext cx="1882775" cy="1190625"/>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FFCC"/>
                </a:solidFill>
              </a:rPr>
              <a:t>The maximum  </a:t>
            </a:r>
          </a:p>
          <a:p>
            <a:pPr eaLnBrk="0" hangingPunct="0"/>
            <a:r>
              <a:rPr lang="en-US" b="1">
                <a:solidFill>
                  <a:srgbClr val="FFFFCC"/>
                </a:solidFill>
              </a:rPr>
              <a:t> salary in </a:t>
            </a:r>
          </a:p>
          <a:p>
            <a:pPr eaLnBrk="0" hangingPunct="0"/>
            <a:r>
              <a:rPr lang="en-US" b="1">
                <a:solidFill>
                  <a:srgbClr val="FFFFCC"/>
                </a:solidFill>
              </a:rPr>
              <a:t>the </a:t>
            </a:r>
            <a:r>
              <a:rPr lang="en-US" b="1">
                <a:solidFill>
                  <a:srgbClr val="FFFFCC"/>
                </a:solidFill>
                <a:latin typeface="Courier New" pitchFamily="49" charset="0"/>
              </a:rPr>
              <a:t>EMPLOYEES</a:t>
            </a:r>
            <a:r>
              <a:rPr lang="en-US" b="1">
                <a:solidFill>
                  <a:srgbClr val="FFFFCC"/>
                </a:solidFill>
              </a:rPr>
              <a:t> </a:t>
            </a:r>
          </a:p>
          <a:p>
            <a:pPr eaLnBrk="0" hangingPunct="0"/>
            <a:r>
              <a:rPr lang="en-US" b="1">
                <a:solidFill>
                  <a:srgbClr val="FFFFCC"/>
                </a:solidFill>
              </a:rPr>
              <a:t>table.</a:t>
            </a:r>
          </a:p>
        </p:txBody>
      </p:sp>
      <p:sp>
        <p:nvSpPr>
          <p:cNvPr id="311305" name="Rectangle 9"/>
          <p:cNvSpPr>
            <a:spLocks noChangeArrowheads="1"/>
          </p:cNvSpPr>
          <p:nvPr/>
        </p:nvSpPr>
        <p:spPr bwMode="ltGray">
          <a:xfrm>
            <a:off x="3063875" y="2462213"/>
            <a:ext cx="912813" cy="3386137"/>
          </a:xfrm>
          <a:prstGeom prst="rect">
            <a:avLst/>
          </a:prstGeom>
          <a:noFill/>
          <a:ln w="25400">
            <a:solidFill>
              <a:srgbClr val="FF5050"/>
            </a:solidFill>
            <a:miter lim="800000"/>
            <a:headEnd/>
            <a:tailEnd/>
          </a:ln>
          <a:effectLst/>
        </p:spPr>
        <p:txBody>
          <a:bodyPr wrap="none" anchor="ctr"/>
          <a:lstStyle/>
          <a:p>
            <a:endParaRPr lang="en-US"/>
          </a:p>
        </p:txBody>
      </p:sp>
      <p:pic>
        <p:nvPicPr>
          <p:cNvPr id="311306" name="Picture 10"/>
          <p:cNvPicPr>
            <a:picLocks noChangeAspect="1" noChangeArrowheads="1"/>
          </p:cNvPicPr>
          <p:nvPr/>
        </p:nvPicPr>
        <p:blipFill>
          <a:blip r:embed="rId4"/>
          <a:srcRect/>
          <a:stretch>
            <a:fillRect/>
          </a:stretch>
        </p:blipFill>
        <p:spPr bwMode="auto">
          <a:xfrm>
            <a:off x="1143000" y="6019800"/>
            <a:ext cx="2847975" cy="209550"/>
          </a:xfrm>
          <a:prstGeom prst="rect">
            <a:avLst/>
          </a:prstGeom>
          <a:noFill/>
          <a:ln w="25400">
            <a:noFill/>
            <a:miter lim="800000"/>
            <a:headEnd type="none" w="sm" len="sm"/>
            <a:tailEnd type="none" w="sm" len="sm"/>
          </a:ln>
          <a:effectLst/>
        </p:spPr>
      </p:pic>
      <p:sp>
        <p:nvSpPr>
          <p:cNvPr id="311307" name="Text Box 11"/>
          <p:cNvSpPr txBox="1">
            <a:spLocks noChangeArrowheads="1"/>
          </p:cNvSpPr>
          <p:nvPr/>
        </p:nvSpPr>
        <p:spPr bwMode="auto">
          <a:xfrm>
            <a:off x="1120775" y="56403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pic>
        <p:nvPicPr>
          <p:cNvPr id="311308" name="Picture 12"/>
          <p:cNvPicPr>
            <a:picLocks noChangeAspect="1" noChangeArrowheads="1"/>
          </p:cNvPicPr>
          <p:nvPr/>
        </p:nvPicPr>
        <p:blipFill>
          <a:blip r:embed="rId5"/>
          <a:srcRect/>
          <a:stretch>
            <a:fillRect/>
          </a:stretch>
        </p:blipFill>
        <p:spPr bwMode="auto">
          <a:xfrm>
            <a:off x="6165850" y="4078288"/>
            <a:ext cx="1800225" cy="504825"/>
          </a:xfrm>
          <a:prstGeom prst="rect">
            <a:avLst/>
          </a:prstGeom>
          <a:noFill/>
          <a:ln w="25400">
            <a:noFill/>
            <a:miter lim="800000"/>
            <a:headEnd type="none" w="sm" len="sm"/>
            <a:tailEnd type="none" w="sm" len="sm"/>
          </a:ln>
          <a:effectLst/>
        </p:spPr>
      </p:pic>
      <p:sp>
        <p:nvSpPr>
          <p:cNvPr id="311309" name="Rectangle 13"/>
          <p:cNvSpPr>
            <a:spLocks noChangeArrowheads="1"/>
          </p:cNvSpPr>
          <p:nvPr/>
        </p:nvSpPr>
        <p:spPr bwMode="ltGray">
          <a:xfrm>
            <a:off x="6300788" y="4340225"/>
            <a:ext cx="1598612" cy="204788"/>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350314F6-9B42-4E06-90DB-A0D468ED3FB0}" type="slidenum">
              <a:rPr lang="en-US"/>
              <a:pPr/>
              <a:t>50</a:t>
            </a:fld>
            <a:r>
              <a:rPr lang="en-US"/>
              <a:t> of 1</a:t>
            </a:r>
          </a:p>
        </p:txBody>
      </p:sp>
      <p:sp>
        <p:nvSpPr>
          <p:cNvPr id="335874"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DECODE</a:t>
            </a:r>
            <a:r>
              <a:rPr lang="en-US"/>
              <a:t> Function</a:t>
            </a:r>
          </a:p>
        </p:txBody>
      </p:sp>
      <p:sp>
        <p:nvSpPr>
          <p:cNvPr id="335875" name="Rectangle 3"/>
          <p:cNvSpPr>
            <a:spLocks noGrp="1" noChangeArrowheads="1"/>
          </p:cNvSpPr>
          <p:nvPr>
            <p:ph type="body" idx="1"/>
          </p:nvPr>
        </p:nvSpPr>
        <p:spPr>
          <a:xfrm>
            <a:off x="914400" y="1981200"/>
            <a:ext cx="7170738"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Facilitates conditional inquiries by doing the work of a </a:t>
            </a:r>
            <a:r>
              <a:rPr lang="en-US" sz="2000">
                <a:latin typeface="Courier New" pitchFamily="49" charset="0"/>
              </a:rPr>
              <a:t>CASE</a:t>
            </a:r>
            <a:r>
              <a:rPr lang="en-US" sz="2000"/>
              <a:t> or IF-THEN-ELSE statement:</a:t>
            </a:r>
          </a:p>
        </p:txBody>
      </p:sp>
      <p:sp>
        <p:nvSpPr>
          <p:cNvPr id="335876" name="Rectangle 4"/>
          <p:cNvSpPr>
            <a:spLocks noChangeArrowheads="1"/>
          </p:cNvSpPr>
          <p:nvPr/>
        </p:nvSpPr>
        <p:spPr bwMode="blackWhite">
          <a:xfrm>
            <a:off x="949325" y="2768600"/>
            <a:ext cx="7267575" cy="1060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05000"/>
              </a:lnSpc>
              <a:tabLst>
                <a:tab pos="1200150" algn="l"/>
              </a:tabLst>
            </a:pPr>
            <a:r>
              <a:rPr lang="en-US" b="1">
                <a:solidFill>
                  <a:srgbClr val="000000"/>
                </a:solidFill>
                <a:latin typeface="Courier New" pitchFamily="49" charset="0"/>
              </a:rPr>
              <a:t>DECODE(</a:t>
            </a:r>
            <a:r>
              <a:rPr lang="en-US" b="1" i="1">
                <a:solidFill>
                  <a:srgbClr val="000000"/>
                </a:solidFill>
                <a:latin typeface="Courier New" pitchFamily="49" charset="0"/>
              </a:rPr>
              <a:t>col|expression, search1, result1 </a:t>
            </a:r>
          </a:p>
          <a:p>
            <a:pPr eaLnBrk="0" hangingPunct="0">
              <a:lnSpc>
                <a:spcPct val="105000"/>
              </a:lnSpc>
              <a:tabLst>
                <a:tab pos="1200150" algn="l"/>
              </a:tabLst>
            </a:pPr>
            <a:r>
              <a:rPr lang="en-US" b="1" i="1">
                <a:solidFill>
                  <a:srgbClr val="000000"/>
                </a:solidFill>
                <a:latin typeface="Courier New" pitchFamily="49" charset="0"/>
              </a:rPr>
              <a:t>      			   </a:t>
            </a:r>
            <a:r>
              <a:rPr lang="en-US" b="1">
                <a:solidFill>
                  <a:srgbClr val="000000"/>
                </a:solidFill>
                <a:latin typeface="Courier New" pitchFamily="49" charset="0"/>
              </a:rPr>
              <a:t>[</a:t>
            </a:r>
            <a:r>
              <a:rPr lang="en-US" b="1" i="1">
                <a:solidFill>
                  <a:srgbClr val="000000"/>
                </a:solidFill>
                <a:latin typeface="Courier New" pitchFamily="49" charset="0"/>
              </a:rPr>
              <a:t>, search2, result2,...,</a:t>
            </a:r>
            <a:r>
              <a:rPr lang="en-US" b="1">
                <a:solidFill>
                  <a:srgbClr val="000000"/>
                </a:solidFill>
                <a:latin typeface="Courier New" pitchFamily="49" charset="0"/>
              </a:rPr>
              <a:t>]</a:t>
            </a:r>
          </a:p>
          <a:p>
            <a:pPr eaLnBrk="0" hangingPunct="0">
              <a:lnSpc>
                <a:spcPct val="105000"/>
              </a:lnSpc>
              <a:tabLst>
                <a:tab pos="1200150" algn="l"/>
              </a:tabLst>
            </a:pPr>
            <a:r>
              <a:rPr lang="en-US" b="1" i="1">
                <a:solidFill>
                  <a:srgbClr val="000000"/>
                </a:solidFill>
                <a:latin typeface="Courier New" pitchFamily="49" charset="0"/>
              </a:rPr>
              <a:t>      			   </a:t>
            </a:r>
            <a:r>
              <a:rPr lang="en-US" b="1">
                <a:solidFill>
                  <a:srgbClr val="000000"/>
                </a:solidFill>
                <a:latin typeface="Courier New" pitchFamily="49" charset="0"/>
              </a:rPr>
              <a:t>[</a:t>
            </a:r>
            <a:r>
              <a:rPr lang="en-US" b="1" i="1">
                <a:solidFill>
                  <a:srgbClr val="000000"/>
                </a:solidFill>
                <a:latin typeface="Courier New" pitchFamily="49" charset="0"/>
              </a:rPr>
              <a:t>, default</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F1E54458-4EF5-4842-8DD5-4321FF752E7B}" type="slidenum">
              <a:rPr lang="en-US"/>
              <a:pPr/>
              <a:t>51</a:t>
            </a:fld>
            <a:r>
              <a:rPr lang="en-US"/>
              <a:t> of 1</a:t>
            </a:r>
          </a:p>
        </p:txBody>
      </p:sp>
      <p:sp>
        <p:nvSpPr>
          <p:cNvPr id="337922" name="Rectangle 2"/>
          <p:cNvSpPr>
            <a:spLocks noChangeArrowheads="1"/>
          </p:cNvSpPr>
          <p:nvPr/>
        </p:nvSpPr>
        <p:spPr bwMode="blackWhite">
          <a:xfrm>
            <a:off x="381000" y="1800225"/>
            <a:ext cx="8305800" cy="38385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23"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DECODE</a:t>
            </a:r>
            <a:r>
              <a:rPr lang="en-US"/>
              <a:t> Function</a:t>
            </a:r>
          </a:p>
        </p:txBody>
      </p:sp>
      <p:sp>
        <p:nvSpPr>
          <p:cNvPr id="337924" name="Rectangle 4"/>
          <p:cNvSpPr>
            <a:spLocks noChangeArrowheads="1"/>
          </p:cNvSpPr>
          <p:nvPr/>
        </p:nvSpPr>
        <p:spPr bwMode="blackWhite">
          <a:xfrm>
            <a:off x="533400" y="1736725"/>
            <a:ext cx="8229600" cy="3902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 JOB, SAL,</a:t>
            </a:r>
          </a:p>
          <a:p>
            <a:pPr eaLnBrk="0" hangingPunct="0">
              <a:tabLst>
                <a:tab pos="1200150" algn="l"/>
              </a:tabLst>
            </a:pPr>
            <a:r>
              <a:rPr lang="en-US" b="1">
                <a:solidFill>
                  <a:srgbClr val="000000"/>
                </a:solidFill>
                <a:latin typeface="Courier New" pitchFamily="49" charset="0"/>
              </a:rPr>
              <a:t>       </a:t>
            </a:r>
          </a:p>
          <a:p>
            <a:pPr eaLnBrk="0" hangingPunct="0">
              <a:tabLst>
                <a:tab pos="1200150" algn="l"/>
              </a:tabLst>
            </a:pPr>
            <a:r>
              <a:rPr lang="en-US" b="1">
                <a:solidFill>
                  <a:srgbClr val="000000"/>
                </a:solidFill>
                <a:latin typeface="Courier New" pitchFamily="49" charset="0"/>
              </a:rPr>
              <a:t>DECODE (JOB, ‘MANAGER',  1.10*SAL,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'CLERK', 1.15*SAL,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‘SALESMAN',   1.20*SAL,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REVISED_SALARY</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p:txBody>
      </p:sp>
      <p:sp>
        <p:nvSpPr>
          <p:cNvPr id="337925" name="Rectangle 5"/>
          <p:cNvSpPr>
            <a:spLocks noChangeArrowheads="1"/>
          </p:cNvSpPr>
          <p:nvPr/>
        </p:nvSpPr>
        <p:spPr bwMode="ltGray">
          <a:xfrm>
            <a:off x="533400" y="2286000"/>
            <a:ext cx="6553200" cy="27432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73604403-2C2C-426F-B1B4-4C8F90FE26CD}" type="slidenum">
              <a:rPr lang="en-US"/>
              <a:pPr/>
              <a:t>52</a:t>
            </a:fld>
            <a:r>
              <a:rPr lang="en-US"/>
              <a:t> of 1</a:t>
            </a:r>
          </a:p>
        </p:txBody>
      </p:sp>
      <p:sp>
        <p:nvSpPr>
          <p:cNvPr id="339970" name="Rectangle 2"/>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DECODE</a:t>
            </a:r>
            <a:r>
              <a:rPr lang="en-US"/>
              <a:t> Function</a:t>
            </a:r>
          </a:p>
        </p:txBody>
      </p:sp>
      <p:sp>
        <p:nvSpPr>
          <p:cNvPr id="339971" name="Rectangle 3"/>
          <p:cNvSpPr>
            <a:spLocks noChangeArrowheads="1"/>
          </p:cNvSpPr>
          <p:nvPr/>
        </p:nvSpPr>
        <p:spPr bwMode="blackWhite">
          <a:xfrm>
            <a:off x="949325" y="2603500"/>
            <a:ext cx="7292975" cy="340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9972" name="Rectangle 4"/>
          <p:cNvSpPr>
            <a:spLocks noChangeArrowheads="1"/>
          </p:cNvSpPr>
          <p:nvPr/>
        </p:nvSpPr>
        <p:spPr bwMode="blackWhite">
          <a:xfrm>
            <a:off x="931863" y="2525713"/>
            <a:ext cx="7373937" cy="35448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ENAME, SAL,</a:t>
            </a:r>
          </a:p>
          <a:p>
            <a:pPr eaLnBrk="0" hangingPunct="0">
              <a:tabLst>
                <a:tab pos="1200150" algn="l"/>
              </a:tabLst>
            </a:pPr>
            <a:r>
              <a:rPr lang="en-US" b="1">
                <a:solidFill>
                  <a:srgbClr val="000000"/>
                </a:solidFill>
                <a:latin typeface="Courier New" pitchFamily="49" charset="0"/>
              </a:rPr>
              <a:t>       DECODE (TRUNC(SAL/2000, 0),</a:t>
            </a:r>
          </a:p>
          <a:p>
            <a:pPr eaLnBrk="0" hangingPunct="0">
              <a:tabLst>
                <a:tab pos="1200150" algn="l"/>
              </a:tabLst>
            </a:pPr>
            <a:r>
              <a:rPr lang="en-US" b="1">
                <a:solidFill>
                  <a:srgbClr val="000000"/>
                </a:solidFill>
                <a:latin typeface="Courier New" pitchFamily="49" charset="0"/>
              </a:rPr>
              <a:t>                         0, 0.00,</a:t>
            </a:r>
          </a:p>
          <a:p>
            <a:pPr eaLnBrk="0" hangingPunct="0">
              <a:tabLst>
                <a:tab pos="1200150" algn="l"/>
              </a:tabLst>
            </a:pPr>
            <a:r>
              <a:rPr lang="en-US" b="1">
                <a:solidFill>
                  <a:srgbClr val="000000"/>
                </a:solidFill>
                <a:latin typeface="Courier New" pitchFamily="49" charset="0"/>
              </a:rPr>
              <a:t>                         1, 0.09,</a:t>
            </a:r>
          </a:p>
          <a:p>
            <a:pPr eaLnBrk="0" hangingPunct="0">
              <a:tabLst>
                <a:tab pos="1200150" algn="l"/>
              </a:tabLst>
            </a:pPr>
            <a:r>
              <a:rPr lang="en-US" b="1">
                <a:solidFill>
                  <a:srgbClr val="000000"/>
                </a:solidFill>
                <a:latin typeface="Courier New" pitchFamily="49" charset="0"/>
              </a:rPr>
              <a:t>                         2, 0.20,</a:t>
            </a:r>
          </a:p>
          <a:p>
            <a:pPr eaLnBrk="0" hangingPunct="0">
              <a:tabLst>
                <a:tab pos="1200150" algn="l"/>
              </a:tabLst>
            </a:pPr>
            <a:r>
              <a:rPr lang="en-US" b="1">
                <a:solidFill>
                  <a:srgbClr val="000000"/>
                </a:solidFill>
                <a:latin typeface="Courier New" pitchFamily="49" charset="0"/>
              </a:rPr>
              <a:t>                         3, 0.30,</a:t>
            </a:r>
          </a:p>
          <a:p>
            <a:pPr eaLnBrk="0" hangingPunct="0">
              <a:tabLst>
                <a:tab pos="1200150" algn="l"/>
              </a:tabLst>
            </a:pPr>
            <a:r>
              <a:rPr lang="en-US" b="1">
                <a:solidFill>
                  <a:srgbClr val="000000"/>
                </a:solidFill>
                <a:latin typeface="Courier New" pitchFamily="49" charset="0"/>
              </a:rPr>
              <a:t>                         4, 0.40,</a:t>
            </a:r>
          </a:p>
          <a:p>
            <a:pPr eaLnBrk="0" hangingPunct="0">
              <a:tabLst>
                <a:tab pos="1200150" algn="l"/>
              </a:tabLst>
            </a:pPr>
            <a:r>
              <a:rPr lang="en-US" b="1">
                <a:solidFill>
                  <a:srgbClr val="000000"/>
                </a:solidFill>
                <a:latin typeface="Courier New" pitchFamily="49" charset="0"/>
              </a:rPr>
              <a:t>                         5, 0.42,</a:t>
            </a:r>
          </a:p>
          <a:p>
            <a:pPr eaLnBrk="0" hangingPunct="0">
              <a:tabLst>
                <a:tab pos="1200150" algn="l"/>
              </a:tabLst>
            </a:pPr>
            <a:r>
              <a:rPr lang="en-US" b="1">
                <a:solidFill>
                  <a:srgbClr val="000000"/>
                </a:solidFill>
                <a:latin typeface="Courier New" pitchFamily="49" charset="0"/>
              </a:rPr>
              <a:t>                         6, 0.44,</a:t>
            </a:r>
          </a:p>
          <a:p>
            <a:pPr eaLnBrk="0" hangingPunct="0">
              <a:tabLst>
                <a:tab pos="1200150" algn="l"/>
              </a:tabLst>
            </a:pPr>
            <a:r>
              <a:rPr lang="en-US" b="1">
                <a:solidFill>
                  <a:srgbClr val="000000"/>
                </a:solidFill>
                <a:latin typeface="Courier New" pitchFamily="49" charset="0"/>
              </a:rPr>
              <a:t>                            0.45) TAX_RATE</a:t>
            </a: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r>
              <a:rPr lang="en-US" b="1">
                <a:solidFill>
                  <a:srgbClr val="000000"/>
                </a:solidFill>
                <a:latin typeface="Courier New" pitchFamily="49" charset="0"/>
              </a:rPr>
              <a:t>WHERE  DEPTNO = 10;</a:t>
            </a:r>
          </a:p>
        </p:txBody>
      </p:sp>
      <p:sp>
        <p:nvSpPr>
          <p:cNvPr id="339973" name="Rectangle 5"/>
          <p:cNvSpPr>
            <a:spLocks noGrp="1" noChangeArrowheads="1"/>
          </p:cNvSpPr>
          <p:nvPr>
            <p:ph type="body" idx="1"/>
          </p:nvPr>
        </p:nvSpPr>
        <p:spPr>
          <a:xfrm>
            <a:off x="762000" y="1600200"/>
            <a:ext cx="82296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Display the applicable tax rate for each employee in department 80.</a:t>
            </a:r>
          </a:p>
        </p:txBody>
      </p:sp>
      <p:sp>
        <p:nvSpPr>
          <p:cNvPr id="339974" name="Rectangle 6"/>
          <p:cNvSpPr>
            <a:spLocks noChangeArrowheads="1"/>
          </p:cNvSpPr>
          <p:nvPr/>
        </p:nvSpPr>
        <p:spPr bwMode="ltGray">
          <a:xfrm>
            <a:off x="1884363" y="2908300"/>
            <a:ext cx="5051425" cy="2511425"/>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0F689CAB-6BF9-4215-B5EF-12897206E8EF}" type="slidenum">
              <a:rPr lang="en-US"/>
              <a:pPr/>
              <a:t>53</a:t>
            </a:fld>
            <a:r>
              <a:rPr lang="en-US"/>
              <a:t> of 1</a:t>
            </a:r>
          </a:p>
        </p:txBody>
      </p:sp>
      <p:sp>
        <p:nvSpPr>
          <p:cNvPr id="104450"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CASE</a:t>
            </a:r>
            <a:r>
              <a:rPr lang="en-US"/>
              <a:t> Expression</a:t>
            </a:r>
          </a:p>
        </p:txBody>
      </p:sp>
      <p:sp>
        <p:nvSpPr>
          <p:cNvPr id="104451" name="Rectangle 3"/>
          <p:cNvSpPr>
            <a:spLocks noGrp="1" noChangeArrowheads="1"/>
          </p:cNvSpPr>
          <p:nvPr>
            <p:ph type="body" idx="1"/>
          </p:nvPr>
        </p:nvSpPr>
        <p:spPr>
          <a:xfrm>
            <a:off x="381000" y="1600200"/>
            <a:ext cx="8229600" cy="822325"/>
          </a:xfrm>
          <a:noFill/>
          <a:ln/>
        </p:spPr>
        <p:txBody>
          <a:bodyPr lIns="92075" tIns="46038" rIns="92075" bIns="46038">
            <a:spAutoFit/>
          </a:bodyPr>
          <a:lstStyle/>
          <a:p>
            <a:pPr>
              <a:buFont typeface="Wingdings" pitchFamily="2" charset="2"/>
              <a:buNone/>
            </a:pPr>
            <a:r>
              <a:rPr lang="en-US"/>
              <a:t>Facilitates conditional inquiries by doing the work of an IF-THEN-ELSE statement:</a:t>
            </a:r>
          </a:p>
        </p:txBody>
      </p:sp>
      <p:sp>
        <p:nvSpPr>
          <p:cNvPr id="104452" name="Rectangle 4"/>
          <p:cNvSpPr>
            <a:spLocks noChangeArrowheads="1"/>
          </p:cNvSpPr>
          <p:nvPr/>
        </p:nvSpPr>
        <p:spPr bwMode="blackWhite">
          <a:xfrm>
            <a:off x="949325" y="2747963"/>
            <a:ext cx="7267575" cy="15890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105000"/>
              </a:lnSpc>
              <a:tabLst>
                <a:tab pos="1200150" algn="l"/>
              </a:tabLst>
            </a:pPr>
            <a:r>
              <a:rPr lang="en-US" b="1">
                <a:solidFill>
                  <a:srgbClr val="000000"/>
                </a:solidFill>
                <a:latin typeface="Courier New" pitchFamily="49" charset="0"/>
              </a:rPr>
              <a:t>CASE </a:t>
            </a:r>
            <a:r>
              <a:rPr lang="en-US" b="1" i="1">
                <a:solidFill>
                  <a:srgbClr val="000000"/>
                </a:solidFill>
                <a:latin typeface="Courier New" pitchFamily="49" charset="0"/>
              </a:rPr>
              <a:t>expr</a:t>
            </a:r>
            <a:r>
              <a:rPr lang="en-US" b="1">
                <a:solidFill>
                  <a:srgbClr val="000000"/>
                </a:solidFill>
                <a:latin typeface="Courier New" pitchFamily="49" charset="0"/>
              </a:rPr>
              <a:t> WHEN </a:t>
            </a:r>
            <a:r>
              <a:rPr lang="en-US" b="1" i="1">
                <a:solidFill>
                  <a:srgbClr val="000000"/>
                </a:solidFill>
                <a:latin typeface="Courier New" pitchFamily="49" charset="0"/>
              </a:rPr>
              <a:t>comparison_expr1</a:t>
            </a:r>
            <a:r>
              <a:rPr lang="en-US" b="1">
                <a:solidFill>
                  <a:srgbClr val="000000"/>
                </a:solidFill>
                <a:latin typeface="Courier New" pitchFamily="49" charset="0"/>
              </a:rPr>
              <a:t> THEN </a:t>
            </a:r>
            <a:r>
              <a:rPr lang="en-US" b="1" i="1">
                <a:solidFill>
                  <a:srgbClr val="000000"/>
                </a:solidFill>
                <a:latin typeface="Courier New" pitchFamily="49" charset="0"/>
              </a:rPr>
              <a:t>return_expr1</a:t>
            </a:r>
          </a:p>
          <a:p>
            <a:pPr eaLnBrk="0" hangingPunct="0">
              <a:lnSpc>
                <a:spcPct val="105000"/>
              </a:lnSpc>
              <a:tabLst>
                <a:tab pos="1200150" algn="l"/>
              </a:tabLst>
            </a:pPr>
            <a:r>
              <a:rPr lang="en-US" b="1" i="1">
                <a:solidFill>
                  <a:srgbClr val="000000"/>
                </a:solidFill>
                <a:latin typeface="Courier New" pitchFamily="49" charset="0"/>
              </a:rPr>
              <a:t>         </a:t>
            </a:r>
            <a:r>
              <a:rPr lang="en-US" b="1">
                <a:solidFill>
                  <a:srgbClr val="000000"/>
                </a:solidFill>
                <a:latin typeface="Courier New" pitchFamily="49" charset="0"/>
              </a:rPr>
              <a:t>[WHEN</a:t>
            </a:r>
            <a:r>
              <a:rPr lang="en-US" b="1" i="1">
                <a:solidFill>
                  <a:srgbClr val="000000"/>
                </a:solidFill>
                <a:latin typeface="Courier New" pitchFamily="49" charset="0"/>
              </a:rPr>
              <a:t> comparison_expr2 </a:t>
            </a:r>
            <a:r>
              <a:rPr lang="en-US" b="1">
                <a:solidFill>
                  <a:srgbClr val="000000"/>
                </a:solidFill>
                <a:latin typeface="Courier New" pitchFamily="49" charset="0"/>
              </a:rPr>
              <a:t>THEN</a:t>
            </a:r>
            <a:r>
              <a:rPr lang="en-US" b="1" i="1">
                <a:solidFill>
                  <a:srgbClr val="000000"/>
                </a:solidFill>
                <a:latin typeface="Courier New" pitchFamily="49" charset="0"/>
              </a:rPr>
              <a:t> return_expr2</a:t>
            </a:r>
          </a:p>
          <a:p>
            <a:pPr eaLnBrk="0" hangingPunct="0">
              <a:lnSpc>
                <a:spcPct val="105000"/>
              </a:lnSpc>
              <a:tabLst>
                <a:tab pos="1200150" algn="l"/>
              </a:tabLst>
            </a:pPr>
            <a:r>
              <a:rPr lang="en-US" b="1">
                <a:solidFill>
                  <a:srgbClr val="000000"/>
                </a:solidFill>
                <a:latin typeface="Courier New" pitchFamily="49" charset="0"/>
              </a:rPr>
              <a:t>          WHEN</a:t>
            </a:r>
            <a:r>
              <a:rPr lang="en-US" b="1" i="1">
                <a:solidFill>
                  <a:srgbClr val="000000"/>
                </a:solidFill>
                <a:latin typeface="Courier New" pitchFamily="49" charset="0"/>
              </a:rPr>
              <a:t> comparison_exprn </a:t>
            </a:r>
            <a:r>
              <a:rPr lang="en-US" b="1">
                <a:solidFill>
                  <a:srgbClr val="000000"/>
                </a:solidFill>
                <a:latin typeface="Courier New" pitchFamily="49" charset="0"/>
              </a:rPr>
              <a:t>THEN</a:t>
            </a:r>
            <a:r>
              <a:rPr lang="en-US" b="1" i="1">
                <a:solidFill>
                  <a:srgbClr val="000000"/>
                </a:solidFill>
                <a:latin typeface="Courier New" pitchFamily="49" charset="0"/>
              </a:rPr>
              <a:t> return_exprn</a:t>
            </a:r>
          </a:p>
          <a:p>
            <a:pPr eaLnBrk="0" hangingPunct="0">
              <a:lnSpc>
                <a:spcPct val="105000"/>
              </a:lnSpc>
              <a:tabLst>
                <a:tab pos="1200150" algn="l"/>
              </a:tabLst>
            </a:pPr>
            <a:r>
              <a:rPr lang="en-US" b="1">
                <a:solidFill>
                  <a:srgbClr val="000000"/>
                </a:solidFill>
                <a:latin typeface="Courier New" pitchFamily="49" charset="0"/>
              </a:rPr>
              <a:t>          ELSE </a:t>
            </a:r>
            <a:r>
              <a:rPr lang="en-US" b="1" i="1">
                <a:solidFill>
                  <a:srgbClr val="000000"/>
                </a:solidFill>
                <a:latin typeface="Courier New" pitchFamily="49" charset="0"/>
              </a:rPr>
              <a:t>else_expr</a:t>
            </a:r>
            <a:r>
              <a:rPr lang="en-US" b="1">
                <a:solidFill>
                  <a:srgbClr val="000000"/>
                </a:solidFill>
                <a:latin typeface="Courier New" pitchFamily="49" charset="0"/>
              </a:rPr>
              <a:t>]</a:t>
            </a:r>
          </a:p>
          <a:p>
            <a:pPr eaLnBrk="0" hangingPunct="0">
              <a:lnSpc>
                <a:spcPct val="105000"/>
              </a:lnSpc>
              <a:tabLst>
                <a:tab pos="1200150" algn="l"/>
              </a:tabLst>
            </a:pPr>
            <a:r>
              <a:rPr lang="en-US" b="1">
                <a:solidFill>
                  <a:srgbClr val="000000"/>
                </a:solidFill>
                <a:latin typeface="Courier New" pitchFamily="49" charset="0"/>
              </a:rPr>
              <a:t>END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6A8DA383-B77D-49F3-A46D-14DA0ED7DA29}" type="slidenum">
              <a:rPr lang="en-US"/>
              <a:pPr/>
              <a:t>54</a:t>
            </a:fld>
            <a:r>
              <a:rPr lang="en-US"/>
              <a:t> of 1</a:t>
            </a:r>
          </a:p>
        </p:txBody>
      </p:sp>
      <p:sp>
        <p:nvSpPr>
          <p:cNvPr id="106498" name="Rectangle 2"/>
          <p:cNvSpPr>
            <a:spLocks noChangeArrowheads="1"/>
          </p:cNvSpPr>
          <p:nvPr/>
        </p:nvSpPr>
        <p:spPr bwMode="blackWhite">
          <a:xfrm>
            <a:off x="609600" y="2286000"/>
            <a:ext cx="8077200" cy="3962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06499" name="Rectangle 3"/>
          <p:cNvSpPr>
            <a:spLocks noChangeArrowheads="1"/>
          </p:cNvSpPr>
          <p:nvPr/>
        </p:nvSpPr>
        <p:spPr bwMode="blackWhite">
          <a:xfrm>
            <a:off x="962025" y="2506663"/>
            <a:ext cx="7496175" cy="3360737"/>
          </a:xfrm>
          <a:prstGeom prst="rect">
            <a:avLst/>
          </a:prstGeom>
          <a:noFill/>
          <a:ln w="9525">
            <a:noFill/>
            <a:miter lim="800000"/>
            <a:headEnd/>
            <a:tailEnd/>
          </a:ln>
          <a:effectLst/>
        </p:spPr>
        <p:txBody>
          <a:bodyPr wrap="none" lIns="92075" tIns="46038" rIns="92075" bIns="46038" anchor="ctr"/>
          <a:lstStyle/>
          <a:p>
            <a:pPr eaLnBrk="0" hangingPunct="0">
              <a:lnSpc>
                <a:spcPct val="105000"/>
              </a:lnSpc>
              <a:tabLst>
                <a:tab pos="1200150" algn="l"/>
              </a:tabLst>
            </a:pPr>
            <a:r>
              <a:rPr lang="en-US" b="1">
                <a:solidFill>
                  <a:srgbClr val="000000"/>
                </a:solidFill>
                <a:latin typeface="Courier New" pitchFamily="49" charset="0"/>
              </a:rPr>
              <a:t>SELECT ENAME, JOB, SAL,</a:t>
            </a:r>
          </a:p>
          <a:p>
            <a:pPr eaLnBrk="0" hangingPunct="0">
              <a:lnSpc>
                <a:spcPct val="105000"/>
              </a:lnSpc>
              <a:tabLst>
                <a:tab pos="1200150" algn="l"/>
              </a:tabLst>
            </a:pPr>
            <a:r>
              <a:rPr lang="en-US" b="1">
                <a:solidFill>
                  <a:srgbClr val="000000"/>
                </a:solidFill>
                <a:latin typeface="Courier New" pitchFamily="49" charset="0"/>
              </a:rPr>
              <a:t>       </a:t>
            </a:r>
          </a:p>
          <a:p>
            <a:pPr eaLnBrk="0" hangingPunct="0">
              <a:lnSpc>
                <a:spcPct val="105000"/>
              </a:lnSpc>
              <a:tabLst>
                <a:tab pos="1200150" algn="l"/>
              </a:tabLst>
            </a:pPr>
            <a:r>
              <a:rPr lang="en-US" b="1">
                <a:solidFill>
                  <a:srgbClr val="000000"/>
                </a:solidFill>
                <a:latin typeface="Courier New" pitchFamily="49" charset="0"/>
              </a:rPr>
              <a:t>CASE JOB WHEN ‘MANAGER'  THEN  1.10*SAL</a:t>
            </a:r>
          </a:p>
          <a:p>
            <a:pPr eaLnBrk="0" hangingPunct="0">
              <a:lnSpc>
                <a:spcPct val="105000"/>
              </a:lnSpc>
              <a:tabLst>
                <a:tab pos="1200150" algn="l"/>
              </a:tabLst>
            </a:pPr>
            <a:endParaRPr lang="en-US" b="1">
              <a:solidFill>
                <a:srgbClr val="000000"/>
              </a:solidFill>
              <a:latin typeface="Courier New" pitchFamily="49" charset="0"/>
            </a:endParaRPr>
          </a:p>
          <a:p>
            <a:pPr eaLnBrk="0" hangingPunct="0">
              <a:lnSpc>
                <a:spcPct val="105000"/>
              </a:lnSpc>
              <a:tabLst>
                <a:tab pos="1200150" algn="l"/>
              </a:tabLst>
            </a:pPr>
            <a:r>
              <a:rPr lang="en-US" b="1">
                <a:solidFill>
                  <a:srgbClr val="000000"/>
                </a:solidFill>
                <a:latin typeface="Courier New" pitchFamily="49" charset="0"/>
              </a:rPr>
              <a:t>                   WHEN 'CLERK' THEN  1.15*SAL</a:t>
            </a:r>
          </a:p>
          <a:p>
            <a:pPr eaLnBrk="0" hangingPunct="0">
              <a:lnSpc>
                <a:spcPct val="105000"/>
              </a:lnSpc>
              <a:tabLst>
                <a:tab pos="1200150" algn="l"/>
              </a:tabLst>
            </a:pPr>
            <a:endParaRPr lang="en-US" b="1">
              <a:solidFill>
                <a:srgbClr val="000000"/>
              </a:solidFill>
              <a:latin typeface="Courier New" pitchFamily="49" charset="0"/>
            </a:endParaRPr>
          </a:p>
          <a:p>
            <a:pPr eaLnBrk="0" hangingPunct="0">
              <a:lnSpc>
                <a:spcPct val="105000"/>
              </a:lnSpc>
              <a:tabLst>
                <a:tab pos="1200150" algn="l"/>
              </a:tabLst>
            </a:pPr>
            <a:r>
              <a:rPr lang="en-US" b="1">
                <a:solidFill>
                  <a:srgbClr val="000000"/>
                </a:solidFill>
                <a:latin typeface="Courier New" pitchFamily="49" charset="0"/>
              </a:rPr>
              <a:t>                   WHEN 'SALESMAN'   THEN  1.20*SAL</a:t>
            </a:r>
          </a:p>
          <a:p>
            <a:pPr eaLnBrk="0" hangingPunct="0">
              <a:lnSpc>
                <a:spcPct val="105000"/>
              </a:lnSpc>
              <a:tabLst>
                <a:tab pos="1200150" algn="l"/>
              </a:tabLst>
            </a:pPr>
            <a:endParaRPr lang="en-US" b="1">
              <a:solidFill>
                <a:srgbClr val="000000"/>
              </a:solidFill>
              <a:latin typeface="Courier New" pitchFamily="49" charset="0"/>
            </a:endParaRPr>
          </a:p>
          <a:p>
            <a:pPr eaLnBrk="0" hangingPunct="0">
              <a:lnSpc>
                <a:spcPct val="105000"/>
              </a:lnSpc>
              <a:tabLst>
                <a:tab pos="1200150" algn="l"/>
              </a:tabLst>
            </a:pPr>
            <a:r>
              <a:rPr lang="en-US" b="1">
                <a:solidFill>
                  <a:srgbClr val="000000"/>
                </a:solidFill>
                <a:latin typeface="Courier New" pitchFamily="49" charset="0"/>
              </a:rPr>
              <a:t>       ELSE   SAL  END     "REVISED_SALARY"</a:t>
            </a:r>
          </a:p>
          <a:p>
            <a:pPr eaLnBrk="0" hangingPunct="0">
              <a:lnSpc>
                <a:spcPct val="105000"/>
              </a:lnSpc>
              <a:tabLst>
                <a:tab pos="1200150" algn="l"/>
              </a:tabLst>
            </a:pPr>
            <a:endParaRPr lang="en-US" b="1">
              <a:solidFill>
                <a:srgbClr val="000000"/>
              </a:solidFill>
              <a:latin typeface="Courier New" pitchFamily="49" charset="0"/>
            </a:endParaRPr>
          </a:p>
          <a:p>
            <a:pPr eaLnBrk="0" hangingPunct="0">
              <a:lnSpc>
                <a:spcPct val="105000"/>
              </a:lnSpc>
              <a:tabLst>
                <a:tab pos="1200150" algn="l"/>
              </a:tabLst>
            </a:pPr>
            <a:r>
              <a:rPr lang="en-US" b="1">
                <a:solidFill>
                  <a:srgbClr val="000000"/>
                </a:solidFill>
                <a:latin typeface="Courier New" pitchFamily="49" charset="0"/>
              </a:rPr>
              <a:t>FROM   EMP;</a:t>
            </a:r>
          </a:p>
        </p:txBody>
      </p:sp>
      <p:sp>
        <p:nvSpPr>
          <p:cNvPr id="106500"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CASE</a:t>
            </a:r>
            <a:r>
              <a:rPr lang="en-US"/>
              <a:t> Expression</a:t>
            </a:r>
          </a:p>
        </p:txBody>
      </p:sp>
      <p:sp>
        <p:nvSpPr>
          <p:cNvPr id="106501" name="Rectangle 5"/>
          <p:cNvSpPr>
            <a:spLocks noGrp="1" noChangeArrowheads="1"/>
          </p:cNvSpPr>
          <p:nvPr>
            <p:ph type="body" idx="1"/>
          </p:nvPr>
        </p:nvSpPr>
        <p:spPr>
          <a:xfrm>
            <a:off x="228600" y="1219200"/>
            <a:ext cx="8229600" cy="701675"/>
          </a:xfrm>
          <a:noFill/>
          <a:ln/>
        </p:spPr>
        <p:txBody>
          <a:bodyPr lIns="92075" tIns="46038" rIns="92075" bIns="46038">
            <a:spAutoFit/>
          </a:bodyPr>
          <a:lstStyle/>
          <a:p>
            <a:pPr>
              <a:buFont typeface="Wingdings" pitchFamily="2" charset="2"/>
              <a:buNone/>
            </a:pPr>
            <a:r>
              <a:rPr lang="en-US" sz="2000"/>
              <a:t>Facilitates conditional inquiries by doing the work of an IF-THEN-ELSE statement:</a:t>
            </a:r>
          </a:p>
        </p:txBody>
      </p:sp>
      <p:sp>
        <p:nvSpPr>
          <p:cNvPr id="106502" name="Rectangle 6"/>
          <p:cNvSpPr>
            <a:spLocks noChangeArrowheads="1"/>
          </p:cNvSpPr>
          <p:nvPr/>
        </p:nvSpPr>
        <p:spPr bwMode="ltGray">
          <a:xfrm>
            <a:off x="990600" y="3048000"/>
            <a:ext cx="7543800" cy="22860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Statement in Where Clause</a:t>
            </a:r>
            <a:endParaRPr lang="en-US" dirty="0"/>
          </a:p>
        </p:txBody>
      </p:sp>
      <p:sp>
        <p:nvSpPr>
          <p:cNvPr id="5" name="Rectangle 2"/>
          <p:cNvSpPr>
            <a:spLocks noChangeArrowheads="1"/>
          </p:cNvSpPr>
          <p:nvPr/>
        </p:nvSpPr>
        <p:spPr bwMode="blackWhite">
          <a:xfrm>
            <a:off x="609600" y="1066800"/>
            <a:ext cx="8077200" cy="5105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r>
              <a:rPr lang="en-US" dirty="0" smtClean="0"/>
              <a:t>SQL&gt; Variable </a:t>
            </a:r>
            <a:r>
              <a:rPr lang="en-US" dirty="0" err="1" smtClean="0"/>
              <a:t>deptcode</a:t>
            </a:r>
            <a:r>
              <a:rPr lang="en-US" dirty="0" smtClean="0"/>
              <a:t> number</a:t>
            </a:r>
          </a:p>
          <a:p>
            <a:r>
              <a:rPr lang="en-US" dirty="0" smtClean="0"/>
              <a:t>SQL&gt; exec :</a:t>
            </a:r>
            <a:r>
              <a:rPr lang="en-US" dirty="0" err="1" smtClean="0"/>
              <a:t>deptcode</a:t>
            </a:r>
            <a:r>
              <a:rPr lang="en-US" dirty="0" smtClean="0"/>
              <a:t> := 10</a:t>
            </a:r>
          </a:p>
          <a:p>
            <a:r>
              <a:rPr lang="en-US" dirty="0" smtClean="0"/>
              <a:t>             or</a:t>
            </a:r>
          </a:p>
          <a:p>
            <a:r>
              <a:rPr lang="en-US" dirty="0" smtClean="0"/>
              <a:t>SQL&gt; BEGIN</a:t>
            </a:r>
          </a:p>
          <a:p>
            <a:r>
              <a:rPr lang="en-US" dirty="0" smtClean="0"/>
              <a:t>             :</a:t>
            </a:r>
            <a:r>
              <a:rPr lang="en-US" dirty="0" err="1" smtClean="0"/>
              <a:t>deptcode</a:t>
            </a:r>
            <a:r>
              <a:rPr lang="en-US" dirty="0" smtClean="0"/>
              <a:t> := 10;</a:t>
            </a:r>
          </a:p>
          <a:p>
            <a:r>
              <a:rPr lang="en-US" dirty="0" smtClean="0"/>
              <a:t>          end;</a:t>
            </a:r>
          </a:p>
          <a:p>
            <a:endParaRPr lang="en-US" dirty="0" smtClean="0"/>
          </a:p>
          <a:p>
            <a:r>
              <a:rPr lang="en-US" dirty="0" smtClean="0"/>
              <a:t>SQL&gt;SELECT </a:t>
            </a:r>
            <a:r>
              <a:rPr lang="en-US" dirty="0" err="1" smtClean="0"/>
              <a:t>empno,ename,sal,deptno</a:t>
            </a:r>
            <a:endParaRPr lang="en-US" dirty="0" smtClean="0"/>
          </a:p>
          <a:p>
            <a:r>
              <a:rPr lang="en-US" dirty="0" smtClean="0"/>
              <a:t>    FROM </a:t>
            </a:r>
            <a:r>
              <a:rPr lang="en-US" dirty="0" err="1" smtClean="0"/>
              <a:t>emp</a:t>
            </a:r>
            <a:endParaRPr lang="en-US" dirty="0" smtClean="0"/>
          </a:p>
          <a:p>
            <a:r>
              <a:rPr lang="en-US" dirty="0" smtClean="0"/>
              <a:t>    WHERE </a:t>
            </a:r>
            <a:r>
              <a:rPr lang="en-US" dirty="0" err="1" smtClean="0"/>
              <a:t>sal</a:t>
            </a:r>
            <a:r>
              <a:rPr lang="en-US" dirty="0" smtClean="0"/>
              <a:t> &gt; 1000 and</a:t>
            </a:r>
          </a:p>
          <a:p>
            <a:r>
              <a:rPr lang="en-US" dirty="0" smtClean="0"/>
              <a:t>    </a:t>
            </a:r>
            <a:r>
              <a:rPr lang="en-US" dirty="0" err="1" smtClean="0"/>
              <a:t>deptno</a:t>
            </a:r>
            <a:r>
              <a:rPr lang="en-US" dirty="0" smtClean="0"/>
              <a:t> = CASE</a:t>
            </a:r>
          </a:p>
          <a:p>
            <a:r>
              <a:rPr lang="en-US" dirty="0" smtClean="0"/>
              <a:t>   WHEN :</a:t>
            </a:r>
            <a:r>
              <a:rPr lang="en-US" dirty="0" err="1" smtClean="0"/>
              <a:t>deptcode</a:t>
            </a:r>
            <a:r>
              <a:rPr lang="en-US" dirty="0" smtClean="0"/>
              <a:t> is not null THEN :</a:t>
            </a:r>
            <a:r>
              <a:rPr lang="en-US" dirty="0" err="1" smtClean="0"/>
              <a:t>deptcode</a:t>
            </a:r>
            <a:endParaRPr lang="en-US" dirty="0" smtClean="0"/>
          </a:p>
          <a:p>
            <a:r>
              <a:rPr lang="en-US" dirty="0" smtClean="0"/>
              <a:t>   ELSE </a:t>
            </a:r>
            <a:r>
              <a:rPr lang="en-US" dirty="0" err="1" smtClean="0"/>
              <a:t>deptno</a:t>
            </a:r>
            <a:endParaRPr lang="en-US" dirty="0" smtClean="0"/>
          </a:p>
          <a:p>
            <a:r>
              <a:rPr lang="en-US" dirty="0" smtClean="0"/>
              <a:t>  END</a:t>
            </a:r>
          </a:p>
          <a:p>
            <a:endParaRPr lang="en-US" dirty="0" smtClean="0"/>
          </a:p>
          <a:p>
            <a:r>
              <a:rPr lang="en-US" dirty="0" smtClean="0"/>
              <a:t>Test the code for </a:t>
            </a:r>
            <a:r>
              <a:rPr lang="en-US" dirty="0" err="1" smtClean="0"/>
              <a:t>deptcode</a:t>
            </a:r>
            <a:r>
              <a:rPr lang="en-US" dirty="0" smtClean="0"/>
              <a:t> := NULL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AFAEAB42-94B8-4E47-AA0A-91E01684C8E5}" type="slidenum">
              <a:rPr lang="en-US"/>
              <a:pPr/>
              <a:t>56</a:t>
            </a:fld>
            <a:r>
              <a:rPr lang="en-US"/>
              <a:t> of 1</a:t>
            </a:r>
          </a:p>
        </p:txBody>
      </p:sp>
      <p:sp>
        <p:nvSpPr>
          <p:cNvPr id="302082" name="Rectangle 2"/>
          <p:cNvSpPr>
            <a:spLocks noGrp="1" noChangeArrowheads="1"/>
          </p:cNvSpPr>
          <p:nvPr>
            <p:ph type="title"/>
          </p:nvPr>
        </p:nvSpPr>
        <p:spPr/>
        <p:txBody>
          <a:bodyPr/>
          <a:lstStyle/>
          <a:p>
            <a:r>
              <a:rPr lang="en-US"/>
              <a:t>Miscellaneous Functions</a:t>
            </a:r>
          </a:p>
        </p:txBody>
      </p:sp>
      <p:sp>
        <p:nvSpPr>
          <p:cNvPr id="302083" name="Rectangle 3"/>
          <p:cNvSpPr>
            <a:spLocks noGrp="1" noChangeArrowheads="1"/>
          </p:cNvSpPr>
          <p:nvPr>
            <p:ph type="body" idx="1"/>
          </p:nvPr>
        </p:nvSpPr>
        <p:spPr>
          <a:xfrm>
            <a:off x="685800" y="1447800"/>
            <a:ext cx="7696200" cy="4267200"/>
          </a:xfrm>
        </p:spPr>
        <p:txBody>
          <a:bodyPr/>
          <a:lstStyle/>
          <a:p>
            <a:r>
              <a:rPr lang="en-US"/>
              <a:t>REPLACE()               TRANSLATE()</a:t>
            </a:r>
          </a:p>
          <a:p>
            <a:r>
              <a:rPr lang="en-US"/>
              <a:t>FLOOR()                   CEIL()</a:t>
            </a:r>
          </a:p>
          <a:p>
            <a:r>
              <a:rPr lang="en-US"/>
              <a:t>UPPER()                   LOWER()</a:t>
            </a:r>
          </a:p>
          <a:p>
            <a:r>
              <a:rPr lang="en-US"/>
              <a:t>INSTR()                   INITCAP()</a:t>
            </a:r>
          </a:p>
          <a:p>
            <a:r>
              <a:rPr lang="en-US"/>
              <a:t>LENGTH()                 ASCII()</a:t>
            </a:r>
          </a:p>
          <a:p>
            <a:r>
              <a:rPr lang="en-US"/>
              <a:t>POWER()                  REVERSE()</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5E496A5-BCB5-4C93-A011-AE99B8633374}" type="slidenum">
              <a:rPr lang="en-US"/>
              <a:pPr/>
              <a:t>57</a:t>
            </a:fld>
            <a:r>
              <a:rPr lang="en-US"/>
              <a:t> of 1</a:t>
            </a:r>
          </a:p>
        </p:txBody>
      </p:sp>
      <p:sp>
        <p:nvSpPr>
          <p:cNvPr id="303106" name="Rectangle 2"/>
          <p:cNvSpPr>
            <a:spLocks noGrp="1" noChangeArrowheads="1"/>
          </p:cNvSpPr>
          <p:nvPr>
            <p:ph type="title"/>
          </p:nvPr>
        </p:nvSpPr>
        <p:spPr/>
        <p:txBody>
          <a:bodyPr/>
          <a:lstStyle/>
          <a:p>
            <a:r>
              <a:rPr lang="en-US"/>
              <a:t>Exercise</a:t>
            </a:r>
          </a:p>
        </p:txBody>
      </p:sp>
      <p:sp>
        <p:nvSpPr>
          <p:cNvPr id="303107" name="Rectangle 3"/>
          <p:cNvSpPr>
            <a:spLocks noGrp="1" noChangeArrowheads="1"/>
          </p:cNvSpPr>
          <p:nvPr>
            <p:ph type="body" idx="1"/>
          </p:nvPr>
        </p:nvSpPr>
        <p:spPr>
          <a:xfrm>
            <a:off x="838200" y="1371600"/>
            <a:ext cx="7543800" cy="1384995"/>
          </a:xfrm>
        </p:spPr>
        <p:txBody>
          <a:bodyPr/>
          <a:lstStyle/>
          <a:p>
            <a:r>
              <a:rPr lang="en-US" dirty="0"/>
              <a:t>1) Display only stars (*) depends on no of thousands in a number (Ex. 5678 , print only 5 stars)</a:t>
            </a:r>
          </a:p>
          <a:p>
            <a:r>
              <a:rPr lang="en-US" dirty="0"/>
              <a:t>2) Add ‘Mr.’ or ‘Ms.’ before the name based on their </a:t>
            </a:r>
            <a:r>
              <a:rPr lang="en-US" dirty="0" smtClean="0"/>
              <a:t>Gender</a:t>
            </a:r>
            <a:endParaRPr lang="en-US" dirty="0"/>
          </a:p>
          <a:p>
            <a:r>
              <a:rPr lang="en-US" dirty="0"/>
              <a:t>3)Give the promotion to the employees based on their designations</a:t>
            </a:r>
          </a:p>
          <a:p>
            <a:r>
              <a:rPr lang="en-US" dirty="0"/>
              <a:t>4) Give the increments to the employees based on their designation.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03B715DF-58CA-4947-A6CA-A3D13937E3DA}" type="slidenum">
              <a:rPr lang="en-US"/>
              <a:pPr/>
              <a:t>58</a:t>
            </a:fld>
            <a:r>
              <a:rPr lang="en-US"/>
              <a:t> of 1</a:t>
            </a:r>
          </a:p>
        </p:txBody>
      </p:sp>
      <p:sp>
        <p:nvSpPr>
          <p:cNvPr id="114690"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114691" name="Rectangle 3"/>
          <p:cNvSpPr>
            <a:spLocks noGrp="1" noChangeArrowheads="1"/>
          </p:cNvSpPr>
          <p:nvPr>
            <p:ph type="body" idx="1"/>
          </p:nvPr>
        </p:nvSpPr>
        <p:spPr>
          <a:xfrm>
            <a:off x="920750" y="2076450"/>
            <a:ext cx="7385050" cy="2555188"/>
          </a:xfrm>
          <a:noFill/>
          <a:ln/>
        </p:spPr>
        <p:txBody>
          <a:bodyPr lIns="92075" tIns="46038" rIns="92075" bIns="46038">
            <a:spAutoFit/>
          </a:bodyPr>
          <a:lstStyle/>
          <a:p>
            <a:pPr>
              <a:buFont typeface="Wingdings" pitchFamily="2" charset="2"/>
              <a:buNone/>
            </a:pPr>
            <a:r>
              <a:rPr lang="en-US" sz="2000" dirty="0"/>
              <a:t>In this lesson, you should have learned how to: </a:t>
            </a:r>
          </a:p>
          <a:p>
            <a:pPr>
              <a:buFont typeface="Arial" pitchFamily="34" charset="0"/>
              <a:buChar char="•"/>
            </a:pPr>
            <a:r>
              <a:rPr lang="en-US" sz="2000" dirty="0"/>
              <a:t>Perform calculations on data using functions</a:t>
            </a:r>
          </a:p>
          <a:p>
            <a:pPr>
              <a:buFont typeface="Arial" pitchFamily="34" charset="0"/>
              <a:buChar char="•"/>
            </a:pPr>
            <a:r>
              <a:rPr lang="en-US" sz="2000" dirty="0"/>
              <a:t>Modify individual data items using functions</a:t>
            </a:r>
          </a:p>
          <a:p>
            <a:pPr>
              <a:buFont typeface="Arial" pitchFamily="34" charset="0"/>
              <a:buChar char="•"/>
            </a:pPr>
            <a:r>
              <a:rPr lang="en-US" sz="2000" dirty="0"/>
              <a:t>Manipulate output for groups of rows using functions</a:t>
            </a:r>
          </a:p>
          <a:p>
            <a:pPr>
              <a:buFont typeface="Arial" pitchFamily="34" charset="0"/>
              <a:buChar char="•"/>
            </a:pPr>
            <a:r>
              <a:rPr lang="en-US" sz="2000" dirty="0"/>
              <a:t>Alter date formats for display using functions</a:t>
            </a:r>
          </a:p>
          <a:p>
            <a:pPr>
              <a:buFont typeface="Arial" pitchFamily="34" charset="0"/>
              <a:buChar char="•"/>
            </a:pPr>
            <a:r>
              <a:rPr lang="en-US" sz="2000" dirty="0"/>
              <a:t>Convert column data types using functions</a:t>
            </a:r>
          </a:p>
          <a:p>
            <a:pPr>
              <a:buFont typeface="Arial" pitchFamily="34" charset="0"/>
              <a:buChar char="•"/>
            </a:pPr>
            <a:r>
              <a:rPr lang="en-US" sz="2000" dirty="0"/>
              <a:t>Use NVL functions</a:t>
            </a:r>
          </a:p>
          <a:p>
            <a:pPr>
              <a:buFont typeface="Arial" pitchFamily="34" charset="0"/>
              <a:buChar char="•"/>
            </a:pPr>
            <a:r>
              <a:rPr lang="en-US" sz="2000" dirty="0"/>
              <a:t>Use IF-THEN-ELSE logic</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2494B639-164C-4ABE-9402-093E0292BEF6}" type="slidenum">
              <a:rPr lang="en-US"/>
              <a:pPr/>
              <a:t>6</a:t>
            </a:fld>
            <a:r>
              <a:rPr lang="en-US"/>
              <a:t> of 1</a:t>
            </a:r>
          </a:p>
        </p:txBody>
      </p:sp>
      <p:sp>
        <p:nvSpPr>
          <p:cNvPr id="313346" name="Rectangle 2"/>
          <p:cNvSpPr>
            <a:spLocks noGrp="1" noChangeArrowheads="1"/>
          </p:cNvSpPr>
          <p:nvPr>
            <p:ph type="title"/>
          </p:nvPr>
        </p:nvSpPr>
        <p:spPr>
          <a:noFill/>
          <a:ln/>
        </p:spPr>
        <p:txBody>
          <a:bodyPr wrap="square" lIns="92075" tIns="46038" rIns="92075" bIns="46038" anchor="t"/>
          <a:lstStyle/>
          <a:p>
            <a:r>
              <a:rPr lang="en-US"/>
              <a:t>Types of Group Functions</a:t>
            </a:r>
          </a:p>
        </p:txBody>
      </p:sp>
      <p:sp>
        <p:nvSpPr>
          <p:cNvPr id="313347" name="Rectangle 3"/>
          <p:cNvSpPr>
            <a:spLocks noGrp="1" noChangeArrowheads="1"/>
          </p:cNvSpPr>
          <p:nvPr>
            <p:ph type="body" idx="1"/>
          </p:nvPr>
        </p:nvSpPr>
        <p:spPr>
          <a:xfrm>
            <a:off x="2306638" y="2157413"/>
            <a:ext cx="5743575" cy="3013075"/>
          </a:xfrm>
          <a:noFill/>
          <a:ln/>
        </p:spPr>
        <p:txBody>
          <a:bodyPr lIns="92075" tIns="46038" rIns="92075" bIns="46038">
            <a:spAutoFit/>
          </a:bodyPr>
          <a:lstStyle/>
          <a:p>
            <a:r>
              <a:rPr lang="en-US">
                <a:latin typeface="Courier New" pitchFamily="49" charset="0"/>
              </a:rPr>
              <a:t>AVG </a:t>
            </a:r>
          </a:p>
          <a:p>
            <a:r>
              <a:rPr lang="en-US">
                <a:latin typeface="Courier New" pitchFamily="49" charset="0"/>
              </a:rPr>
              <a:t>COUNT </a:t>
            </a:r>
          </a:p>
          <a:p>
            <a:r>
              <a:rPr lang="en-US">
                <a:latin typeface="Courier New" pitchFamily="49" charset="0"/>
              </a:rPr>
              <a:t>MAX</a:t>
            </a:r>
          </a:p>
          <a:p>
            <a:r>
              <a:rPr lang="en-US">
                <a:latin typeface="Courier New" pitchFamily="49" charset="0"/>
              </a:rPr>
              <a:t>MIN </a:t>
            </a:r>
          </a:p>
          <a:p>
            <a:r>
              <a:rPr lang="en-US">
                <a:latin typeface="Courier New" pitchFamily="49" charset="0"/>
              </a:rPr>
              <a:t>SUM</a:t>
            </a:r>
          </a:p>
          <a:p>
            <a:pPr>
              <a:buFont typeface="Wingdings" pitchFamily="2" charset="2"/>
              <a:buNone/>
            </a:pPr>
            <a:r>
              <a:rPr lang="en-US">
                <a:latin typeface="Courier New" pitchFamily="49" charset="0"/>
              </a:rPr>
              <a:t>All group functions ignores Null values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45FC1FBB-E1C4-462B-BDB8-C750876CFA14}" type="slidenum">
              <a:rPr lang="en-US"/>
              <a:pPr/>
              <a:t>7</a:t>
            </a:fld>
            <a:r>
              <a:rPr lang="en-US"/>
              <a:t> of 1</a:t>
            </a:r>
          </a:p>
        </p:txBody>
      </p:sp>
      <p:sp>
        <p:nvSpPr>
          <p:cNvPr id="315394" name="Rectangle 2"/>
          <p:cNvSpPr>
            <a:spLocks noChangeArrowheads="1"/>
          </p:cNvSpPr>
          <p:nvPr/>
        </p:nvSpPr>
        <p:spPr bwMode="blackWhite">
          <a:xfrm>
            <a:off x="936625" y="2366963"/>
            <a:ext cx="7169150" cy="1719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15395" name="Rectangle 3"/>
          <p:cNvSpPr>
            <a:spLocks noChangeArrowheads="1"/>
          </p:cNvSpPr>
          <p:nvPr/>
        </p:nvSpPr>
        <p:spPr bwMode="blackWhite">
          <a:xfrm>
            <a:off x="911225" y="2466975"/>
            <a:ext cx="7194550" cy="1490663"/>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chemeClr val="accent2"/>
                </a:solidFill>
                <a:latin typeface="Courier New" pitchFamily="49" charset="0"/>
              </a:rPr>
              <a:t>SELECT	[</a:t>
            </a:r>
            <a:r>
              <a:rPr lang="en-US" b="1" i="1">
                <a:solidFill>
                  <a:schemeClr val="accent2"/>
                </a:solidFill>
                <a:latin typeface="Courier New" pitchFamily="49" charset="0"/>
              </a:rPr>
              <a:t>column</a:t>
            </a:r>
            <a:r>
              <a:rPr lang="en-US" b="1">
                <a:solidFill>
                  <a:schemeClr val="accent2"/>
                </a:solidFill>
                <a:latin typeface="Courier New" pitchFamily="49" charset="0"/>
              </a:rPr>
              <a:t>,] </a:t>
            </a:r>
            <a:r>
              <a:rPr lang="en-US" b="1" i="1">
                <a:solidFill>
                  <a:schemeClr val="accent2"/>
                </a:solidFill>
                <a:latin typeface="Courier New" pitchFamily="49" charset="0"/>
              </a:rPr>
              <a:t>group_function(column), ...</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a:t>
            </a:r>
            <a:r>
              <a:rPr lang="en-US" b="1" i="1">
                <a:solidFill>
                  <a:schemeClr val="accent2"/>
                </a:solidFill>
                <a:latin typeface="Courier New" pitchFamily="49" charset="0"/>
              </a:rPr>
              <a:t>table</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a:t>
            </a:r>
            <a:r>
              <a:rPr lang="en-US" b="1" i="1">
                <a:solidFill>
                  <a:schemeClr val="accent2"/>
                </a:solidFill>
                <a:latin typeface="Courier New" pitchFamily="49" charset="0"/>
              </a:rPr>
              <a:t>condition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[GROUP BY	</a:t>
            </a:r>
            <a:r>
              <a:rPr lang="en-US" b="1" i="1">
                <a:solidFill>
                  <a:schemeClr val="accent2"/>
                </a:solidFill>
                <a:latin typeface="Courier New" pitchFamily="49" charset="0"/>
              </a:rPr>
              <a:t>column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[ORDER BY	</a:t>
            </a:r>
            <a:r>
              <a:rPr lang="en-US" b="1" i="1">
                <a:solidFill>
                  <a:schemeClr val="accent2"/>
                </a:solidFill>
                <a:latin typeface="Courier New" pitchFamily="49" charset="0"/>
              </a:rPr>
              <a:t>column</a:t>
            </a:r>
            <a:r>
              <a:rPr lang="en-US" b="1">
                <a:solidFill>
                  <a:schemeClr val="accent2"/>
                </a:solidFill>
                <a:latin typeface="Courier New" pitchFamily="49" charset="0"/>
              </a:rPr>
              <a:t>];</a:t>
            </a:r>
          </a:p>
        </p:txBody>
      </p:sp>
      <p:sp>
        <p:nvSpPr>
          <p:cNvPr id="315396" name="Rectangle 4"/>
          <p:cNvSpPr>
            <a:spLocks noGrp="1" noChangeArrowheads="1"/>
          </p:cNvSpPr>
          <p:nvPr>
            <p:ph type="title"/>
          </p:nvPr>
        </p:nvSpPr>
        <p:spPr>
          <a:noFill/>
          <a:ln/>
        </p:spPr>
        <p:txBody>
          <a:bodyPr wrap="square" lIns="92075" tIns="46038" rIns="92075" bIns="46038" anchor="t"/>
          <a:lstStyle/>
          <a:p>
            <a:r>
              <a:rPr lang="en-US"/>
              <a:t>Group Functions Syntax</a:t>
            </a:r>
          </a:p>
        </p:txBody>
      </p:sp>
      <p:sp>
        <p:nvSpPr>
          <p:cNvPr id="315397" name="Rectangle 5"/>
          <p:cNvSpPr>
            <a:spLocks noChangeArrowheads="1"/>
          </p:cNvSpPr>
          <p:nvPr/>
        </p:nvSpPr>
        <p:spPr bwMode="ltGray">
          <a:xfrm>
            <a:off x="4114800" y="2486025"/>
            <a:ext cx="3048000" cy="300038"/>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F5686819-7139-43FB-897C-18CE829DB089}" type="slidenum">
              <a:rPr lang="en-US"/>
              <a:pPr/>
              <a:t>8</a:t>
            </a:fld>
            <a:r>
              <a:rPr lang="en-US"/>
              <a:t> of 1</a:t>
            </a:r>
          </a:p>
        </p:txBody>
      </p:sp>
      <p:sp>
        <p:nvSpPr>
          <p:cNvPr id="317442" name="Rectangle 2"/>
          <p:cNvSpPr>
            <a:spLocks noChangeArrowheads="1"/>
          </p:cNvSpPr>
          <p:nvPr/>
        </p:nvSpPr>
        <p:spPr bwMode="blackWhite">
          <a:xfrm>
            <a:off x="950913" y="2379663"/>
            <a:ext cx="7354887" cy="2039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17443" name="Rectangle 3"/>
          <p:cNvSpPr>
            <a:spLocks noChangeArrowheads="1"/>
          </p:cNvSpPr>
          <p:nvPr/>
        </p:nvSpPr>
        <p:spPr bwMode="blackWhite">
          <a:xfrm>
            <a:off x="914400" y="2057400"/>
            <a:ext cx="7431088" cy="2814638"/>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sz="1400" b="1">
                <a:solidFill>
                  <a:schemeClr val="accent2"/>
                </a:solidFill>
                <a:latin typeface="Courier New" pitchFamily="49" charset="0"/>
              </a:rPr>
              <a:t>SELECT AVG(SAL), MAX(SAL),</a:t>
            </a:r>
          </a:p>
          <a:p>
            <a:pPr eaLnBrk="0" hangingPunct="0">
              <a:tabLst>
                <a:tab pos="682625" algn="l"/>
                <a:tab pos="1833563" algn="l"/>
              </a:tabLst>
            </a:pPr>
            <a:endParaRPr lang="en-US" sz="1400" b="1">
              <a:solidFill>
                <a:schemeClr val="accent2"/>
              </a:solidFill>
              <a:latin typeface="Courier New" pitchFamily="49" charset="0"/>
            </a:endParaRPr>
          </a:p>
          <a:p>
            <a:pPr eaLnBrk="0" hangingPunct="0">
              <a:tabLst>
                <a:tab pos="682625" algn="l"/>
                <a:tab pos="1833563" algn="l"/>
              </a:tabLst>
            </a:pPr>
            <a:r>
              <a:rPr lang="en-US" sz="1400" b="1">
                <a:solidFill>
                  <a:schemeClr val="accent2"/>
                </a:solidFill>
                <a:latin typeface="Courier New" pitchFamily="49" charset="0"/>
              </a:rPr>
              <a:t>       MIN(SAL), SUM(SAL)</a:t>
            </a:r>
          </a:p>
          <a:p>
            <a:pPr eaLnBrk="0" hangingPunct="0">
              <a:tabLst>
                <a:tab pos="682625" algn="l"/>
                <a:tab pos="1833563" algn="l"/>
              </a:tabLst>
            </a:pPr>
            <a:endParaRPr lang="en-US" sz="1400" b="1">
              <a:solidFill>
                <a:schemeClr val="accent2"/>
              </a:solidFill>
              <a:latin typeface="Courier New" pitchFamily="49" charset="0"/>
            </a:endParaRPr>
          </a:p>
          <a:p>
            <a:pPr eaLnBrk="0" hangingPunct="0">
              <a:tabLst>
                <a:tab pos="682625" algn="l"/>
                <a:tab pos="1833563" algn="l"/>
              </a:tabLst>
            </a:pPr>
            <a:r>
              <a:rPr lang="en-US" sz="1400" b="1">
                <a:solidFill>
                  <a:schemeClr val="accent2"/>
                </a:solidFill>
                <a:latin typeface="Courier New" pitchFamily="49" charset="0"/>
              </a:rPr>
              <a:t>FROM   EMP</a:t>
            </a:r>
          </a:p>
          <a:p>
            <a:pPr eaLnBrk="0" hangingPunct="0">
              <a:tabLst>
                <a:tab pos="682625" algn="l"/>
                <a:tab pos="1833563" algn="l"/>
              </a:tabLst>
            </a:pPr>
            <a:endParaRPr lang="en-US" sz="1400" b="1">
              <a:solidFill>
                <a:schemeClr val="accent2"/>
              </a:solidFill>
              <a:latin typeface="Courier New" pitchFamily="49" charset="0"/>
            </a:endParaRPr>
          </a:p>
          <a:p>
            <a:pPr eaLnBrk="0" hangingPunct="0">
              <a:tabLst>
                <a:tab pos="682625" algn="l"/>
                <a:tab pos="1833563" algn="l"/>
              </a:tabLst>
            </a:pPr>
            <a:r>
              <a:rPr lang="en-US" sz="1400" b="1">
                <a:solidFill>
                  <a:schemeClr val="accent2"/>
                </a:solidFill>
                <a:latin typeface="Courier New" pitchFamily="49" charset="0"/>
              </a:rPr>
              <a:t>WHERE  JOB LIKE '%MAN%';</a:t>
            </a:r>
          </a:p>
        </p:txBody>
      </p:sp>
      <p:sp>
        <p:nvSpPr>
          <p:cNvPr id="317444"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AVG</a:t>
            </a:r>
            <a:r>
              <a:rPr lang="en-US"/>
              <a:t> and </a:t>
            </a:r>
            <a:r>
              <a:rPr lang="en-US">
                <a:latin typeface="Courier New" pitchFamily="49" charset="0"/>
              </a:rPr>
              <a:t>SUM</a:t>
            </a:r>
            <a:r>
              <a:rPr lang="en-US"/>
              <a:t> Functions</a:t>
            </a:r>
          </a:p>
        </p:txBody>
      </p:sp>
      <p:sp>
        <p:nvSpPr>
          <p:cNvPr id="317445" name="Rectangle 5"/>
          <p:cNvSpPr>
            <a:spLocks noGrp="1" noChangeArrowheads="1"/>
          </p:cNvSpPr>
          <p:nvPr>
            <p:ph type="body" idx="1"/>
          </p:nvPr>
        </p:nvSpPr>
        <p:spPr>
          <a:xfrm>
            <a:off x="838200" y="1600200"/>
            <a:ext cx="8229600" cy="366713"/>
          </a:xfrm>
          <a:noFill/>
          <a:ln/>
        </p:spPr>
        <p:txBody>
          <a:bodyPr lIns="92075" tIns="46038" rIns="92075" bIns="46038">
            <a:spAutoFit/>
          </a:bodyPr>
          <a:lstStyle/>
          <a:p>
            <a:pPr>
              <a:buFont typeface="Wingdings" pitchFamily="2" charset="2"/>
              <a:buNone/>
            </a:pPr>
            <a:r>
              <a:rPr lang="en-US" sz="1800"/>
              <a:t>You can use </a:t>
            </a:r>
            <a:r>
              <a:rPr lang="en-US" sz="1800">
                <a:latin typeface="Courier New" pitchFamily="49" charset="0"/>
              </a:rPr>
              <a:t>AVG</a:t>
            </a:r>
            <a:r>
              <a:rPr lang="en-US" sz="1800"/>
              <a:t> and </a:t>
            </a:r>
            <a:r>
              <a:rPr lang="en-US" sz="1800">
                <a:latin typeface="Courier New" pitchFamily="49" charset="0"/>
              </a:rPr>
              <a:t>SUM</a:t>
            </a:r>
            <a:r>
              <a:rPr lang="en-US" sz="1800"/>
              <a:t> for numeric data.</a:t>
            </a:r>
          </a:p>
        </p:txBody>
      </p:sp>
      <p:sp>
        <p:nvSpPr>
          <p:cNvPr id="317446" name="Rectangle 6"/>
          <p:cNvSpPr>
            <a:spLocks noChangeArrowheads="1"/>
          </p:cNvSpPr>
          <p:nvPr/>
        </p:nvSpPr>
        <p:spPr bwMode="ltGray">
          <a:xfrm>
            <a:off x="1676400" y="2514600"/>
            <a:ext cx="2819400" cy="838200"/>
          </a:xfrm>
          <a:prstGeom prst="rect">
            <a:avLst/>
          </a:prstGeom>
          <a:noFill/>
          <a:ln w="2540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7269C136-A6BB-4928-BE04-9EFB4BF90F21}" type="slidenum">
              <a:rPr lang="en-US"/>
              <a:pPr/>
              <a:t>9</a:t>
            </a:fld>
            <a:r>
              <a:rPr lang="en-US"/>
              <a:t> of 1</a:t>
            </a:r>
          </a:p>
        </p:txBody>
      </p:sp>
      <p:sp>
        <p:nvSpPr>
          <p:cNvPr id="319490" name="Rectangle 2"/>
          <p:cNvSpPr>
            <a:spLocks noChangeArrowheads="1"/>
          </p:cNvSpPr>
          <p:nvPr/>
        </p:nvSpPr>
        <p:spPr bwMode="blackWhite">
          <a:xfrm>
            <a:off x="947738" y="2379663"/>
            <a:ext cx="7358062" cy="1506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19491" name="Rectangle 3"/>
          <p:cNvSpPr>
            <a:spLocks noGrp="1" noChangeArrowheads="1"/>
          </p:cNvSpPr>
          <p:nvPr>
            <p:ph type="title"/>
          </p:nvPr>
        </p:nvSpPr>
        <p:spPr>
          <a:xfrm>
            <a:off x="1981200" y="228600"/>
            <a:ext cx="6705600" cy="685800"/>
          </a:xfrm>
          <a:noFill/>
          <a:ln/>
        </p:spPr>
        <p:txBody>
          <a:bodyPr wrap="square" lIns="92075" tIns="46038" rIns="92075" bIns="46038" anchor="t"/>
          <a:lstStyle/>
          <a:p>
            <a:pPr algn="l"/>
            <a:r>
              <a:rPr lang="en-US"/>
              <a:t> Using the </a:t>
            </a:r>
            <a:r>
              <a:rPr lang="en-US">
                <a:latin typeface="Courier New" pitchFamily="49" charset="0"/>
              </a:rPr>
              <a:t>MIN</a:t>
            </a:r>
            <a:r>
              <a:rPr lang="en-US"/>
              <a:t> ,</a:t>
            </a:r>
            <a:r>
              <a:rPr lang="en-US">
                <a:latin typeface="Courier New" pitchFamily="49" charset="0"/>
              </a:rPr>
              <a:t>MAX</a:t>
            </a:r>
            <a:r>
              <a:rPr lang="en-US"/>
              <a:t> and Count      Functions</a:t>
            </a:r>
          </a:p>
        </p:txBody>
      </p:sp>
      <p:sp>
        <p:nvSpPr>
          <p:cNvPr id="319492" name="Rectangle 4"/>
          <p:cNvSpPr>
            <a:spLocks noGrp="1" noChangeArrowheads="1"/>
          </p:cNvSpPr>
          <p:nvPr>
            <p:ph type="body" idx="1"/>
          </p:nvPr>
        </p:nvSpPr>
        <p:spPr>
          <a:xfrm>
            <a:off x="838200" y="1600200"/>
            <a:ext cx="8229600" cy="457200"/>
          </a:xfrm>
          <a:noFill/>
          <a:ln/>
        </p:spPr>
        <p:txBody>
          <a:bodyPr lIns="92075" tIns="46038" rIns="92075" bIns="46038">
            <a:spAutoFit/>
          </a:bodyPr>
          <a:lstStyle/>
          <a:p>
            <a:pPr>
              <a:buFont typeface="Wingdings" pitchFamily="2" charset="2"/>
              <a:buNone/>
            </a:pPr>
            <a:r>
              <a:rPr lang="en-US"/>
              <a:t>You can use </a:t>
            </a:r>
            <a:r>
              <a:rPr lang="en-US">
                <a:latin typeface="Courier New" pitchFamily="49" charset="0"/>
              </a:rPr>
              <a:t>MIN</a:t>
            </a:r>
            <a:r>
              <a:rPr lang="en-US"/>
              <a:t> and </a:t>
            </a:r>
            <a:r>
              <a:rPr lang="en-US">
                <a:latin typeface="Courier New" pitchFamily="49" charset="0"/>
              </a:rPr>
              <a:t>MAX</a:t>
            </a:r>
            <a:r>
              <a:rPr lang="en-US"/>
              <a:t> for any data type.</a:t>
            </a:r>
          </a:p>
        </p:txBody>
      </p:sp>
      <p:sp>
        <p:nvSpPr>
          <p:cNvPr id="319493" name="Rectangle 5"/>
          <p:cNvSpPr>
            <a:spLocks noChangeArrowheads="1"/>
          </p:cNvSpPr>
          <p:nvPr/>
        </p:nvSpPr>
        <p:spPr bwMode="blackWhite">
          <a:xfrm>
            <a:off x="963613" y="2366963"/>
            <a:ext cx="5799137" cy="66675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SELECT MIN(HIREDATE), MAX(HIREDATE)</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employees;</a:t>
            </a:r>
          </a:p>
        </p:txBody>
      </p:sp>
      <p:sp>
        <p:nvSpPr>
          <p:cNvPr id="319494" name="Rectangle 6"/>
          <p:cNvSpPr>
            <a:spLocks noChangeArrowheads="1"/>
          </p:cNvSpPr>
          <p:nvPr/>
        </p:nvSpPr>
        <p:spPr bwMode="ltGray">
          <a:xfrm>
            <a:off x="1930400" y="2654300"/>
            <a:ext cx="4189413" cy="317500"/>
          </a:xfrm>
          <a:prstGeom prst="rect">
            <a:avLst/>
          </a:prstGeom>
          <a:noFill/>
          <a:ln w="25400">
            <a:solidFill>
              <a:schemeClr val="hlink"/>
            </a:solidFill>
            <a:miter lim="800000"/>
            <a:headEnd/>
            <a:tailEnd/>
          </a:ln>
          <a:effectLst/>
        </p:spPr>
        <p:txBody>
          <a:bodyPr wrap="none" anchor="ctr"/>
          <a:lstStyle/>
          <a:p>
            <a:endParaRPr lang="en-US"/>
          </a:p>
        </p:txBody>
      </p:sp>
      <p:sp>
        <p:nvSpPr>
          <p:cNvPr id="319496" name="Rectangle 8"/>
          <p:cNvSpPr>
            <a:spLocks noChangeArrowheads="1"/>
          </p:cNvSpPr>
          <p:nvPr/>
        </p:nvSpPr>
        <p:spPr bwMode="auto">
          <a:xfrm>
            <a:off x="304800" y="4114800"/>
            <a:ext cx="8229600" cy="457200"/>
          </a:xfrm>
          <a:prstGeom prst="rect">
            <a:avLst/>
          </a:prstGeom>
          <a:noFill/>
          <a:ln w="9525">
            <a:noFill/>
            <a:miter lim="800000"/>
            <a:headEnd/>
            <a:tailEnd/>
          </a:ln>
          <a:effectLst/>
        </p:spPr>
        <p:txBody>
          <a:bodyPr lIns="92075" tIns="46038" rIns="92075" bIns="46038">
            <a:spAutoFit/>
          </a:bodyPr>
          <a:lstStyle/>
          <a:p>
            <a:pPr marL="342900" indent="-342900">
              <a:spcBef>
                <a:spcPct val="20000"/>
              </a:spcBef>
              <a:buFont typeface="Wingdings" pitchFamily="2" charset="2"/>
              <a:buNone/>
            </a:pPr>
            <a:r>
              <a:rPr lang="en-US" sz="2400">
                <a:latin typeface="Courier New" pitchFamily="49" charset="0"/>
              </a:rPr>
              <a:t>COUNT(*)</a:t>
            </a:r>
            <a:r>
              <a:rPr lang="en-US" sz="2400">
                <a:latin typeface="Verdana" pitchFamily="34" charset="0"/>
              </a:rPr>
              <a:t> returns the number of rows in a table.</a:t>
            </a:r>
          </a:p>
        </p:txBody>
      </p:sp>
      <p:sp>
        <p:nvSpPr>
          <p:cNvPr id="319497" name="Rectangle 9"/>
          <p:cNvSpPr>
            <a:spLocks noChangeArrowheads="1"/>
          </p:cNvSpPr>
          <p:nvPr/>
        </p:nvSpPr>
        <p:spPr bwMode="blackWhite">
          <a:xfrm>
            <a:off x="533400" y="4803775"/>
            <a:ext cx="7518400" cy="1444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319498" name="Rectangle 10"/>
          <p:cNvSpPr>
            <a:spLocks noChangeArrowheads="1"/>
          </p:cNvSpPr>
          <p:nvPr/>
        </p:nvSpPr>
        <p:spPr bwMode="blackWhite">
          <a:xfrm>
            <a:off x="533400" y="4572000"/>
            <a:ext cx="6858000" cy="620713"/>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SELECT COUNT(*)</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DEPTNO = 10;</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2.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12</TotalTime>
  <Words>7494</Words>
  <Application>Microsoft Office PowerPoint</Application>
  <PresentationFormat>On-screen Show (4:3)</PresentationFormat>
  <Paragraphs>1261</Paragraphs>
  <Slides>58</Slides>
  <Notes>54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Mahindra Satyam PPT Template_2010</vt:lpstr>
      <vt:lpstr>Document</vt:lpstr>
      <vt:lpstr>FUNCTIONS</vt:lpstr>
      <vt:lpstr>SQL Functions</vt:lpstr>
      <vt:lpstr>Two Types of SQL Functions</vt:lpstr>
      <vt:lpstr>Aggregating Data  Using Group Functions</vt:lpstr>
      <vt:lpstr>What Are Group Functions?</vt:lpstr>
      <vt:lpstr>Types of Group Functions</vt:lpstr>
      <vt:lpstr>Group Functions Syntax</vt:lpstr>
      <vt:lpstr>Using the AVG and SUM Functions</vt:lpstr>
      <vt:lpstr> Using the MIN ,MAX and Count      Functions</vt:lpstr>
      <vt:lpstr>Using the DISTINCT Keyword</vt:lpstr>
      <vt:lpstr>Group Functions and Null Values</vt:lpstr>
      <vt:lpstr>Single-Row Functions</vt:lpstr>
      <vt:lpstr>Single-Row Functions</vt:lpstr>
      <vt:lpstr>Character Functions</vt:lpstr>
      <vt:lpstr>Case Manipulation Functions</vt:lpstr>
      <vt:lpstr>Using Case Manipulation Functions</vt:lpstr>
      <vt:lpstr>Character-Manipulation Functions</vt:lpstr>
      <vt:lpstr>Using the Character-Manipulation Functions</vt:lpstr>
      <vt:lpstr>Number Functions</vt:lpstr>
      <vt:lpstr>Using the ROUND Function</vt:lpstr>
      <vt:lpstr>Using the TRUNC Function</vt:lpstr>
      <vt:lpstr>Using the MOD Function</vt:lpstr>
      <vt:lpstr>Working with Dates</vt:lpstr>
      <vt:lpstr>Working with Dates</vt:lpstr>
      <vt:lpstr>Arithmetic with Dates</vt:lpstr>
      <vt:lpstr>Using Arithmetic Operators with Dates</vt:lpstr>
      <vt:lpstr>Date Functions</vt:lpstr>
      <vt:lpstr>Using Date Functions</vt:lpstr>
      <vt:lpstr>Using Date Functions</vt:lpstr>
      <vt:lpstr>Conversion Functions</vt:lpstr>
      <vt:lpstr>Implicit Data Type Conversion</vt:lpstr>
      <vt:lpstr>Implicit Data Type Conversion</vt:lpstr>
      <vt:lpstr>Explicit Data Type Conversion</vt:lpstr>
      <vt:lpstr>Explicit Data Type Conversion</vt:lpstr>
      <vt:lpstr>Using the TO_CHAR Function with Dates</vt:lpstr>
      <vt:lpstr>Elements of the Date Format Model</vt:lpstr>
      <vt:lpstr>Elements of the Date Format Model</vt:lpstr>
      <vt:lpstr>Using the TO_CHAR Function with Dates</vt:lpstr>
      <vt:lpstr>Using the TO_CHAR Function with Numbers</vt:lpstr>
      <vt:lpstr>Using the TO_CHAR Function with Numbers</vt:lpstr>
      <vt:lpstr>Using the TO_NUMBER and TO_DATE Functions </vt:lpstr>
      <vt:lpstr>Using the TO_NUMBER and TO_DATE Functions </vt:lpstr>
      <vt:lpstr>RR Date Format</vt:lpstr>
      <vt:lpstr>Example of RR Date Format</vt:lpstr>
      <vt:lpstr>Nesting Functions</vt:lpstr>
      <vt:lpstr>Nesting Functions</vt:lpstr>
      <vt:lpstr>NVL Function</vt:lpstr>
      <vt:lpstr>Using the NVL Function</vt:lpstr>
      <vt:lpstr>Conditional Expressions</vt:lpstr>
      <vt:lpstr>The DECODE Function</vt:lpstr>
      <vt:lpstr>Using the DECODE Function</vt:lpstr>
      <vt:lpstr>Using the DECODE Function</vt:lpstr>
      <vt:lpstr>The CASE Expression</vt:lpstr>
      <vt:lpstr>Using the CASE Expression</vt:lpstr>
      <vt:lpstr>Case Statement in Where Clause</vt:lpstr>
      <vt:lpstr>Miscellaneous Functions</vt:lpstr>
      <vt:lpstr>Exercise</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Administrator</dc:creator>
  <cp:lastModifiedBy>Administrator</cp:lastModifiedBy>
  <cp:revision>8</cp:revision>
  <dcterms:created xsi:type="dcterms:W3CDTF">2010-02-15T06:58:15Z</dcterms:created>
  <dcterms:modified xsi:type="dcterms:W3CDTF">2010-02-15T07:19:14Z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