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Default Extension="doc" ContentType="application/msword"/>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1"/>
  </p:notesMasterIdLst>
  <p:sldIdLst>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 id="339" r:id="rId53"/>
    <p:sldId id="340" r:id="rId54"/>
    <p:sldId id="341" r:id="rId55"/>
    <p:sldId id="342" r:id="rId56"/>
    <p:sldId id="343" r:id="rId57"/>
    <p:sldId id="344" r:id="rId58"/>
    <p:sldId id="345" r:id="rId59"/>
    <p:sldId id="346" r:id="rId60"/>
    <p:sldId id="347" r:id="rId61"/>
    <p:sldId id="348" r:id="rId62"/>
    <p:sldId id="349" r:id="rId63"/>
    <p:sldId id="350" r:id="rId64"/>
    <p:sldId id="351" r:id="rId65"/>
    <p:sldId id="352" r:id="rId66"/>
    <p:sldId id="353" r:id="rId67"/>
    <p:sldId id="354" r:id="rId68"/>
    <p:sldId id="355" r:id="rId69"/>
    <p:sldId id="356"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C000"/>
    <a:srgbClr val="BE3A3A"/>
    <a:srgbClr val="625753"/>
    <a:srgbClr val="A092B4"/>
    <a:srgbClr val="E6E3E2"/>
    <a:srgbClr val="968A86"/>
    <a:srgbClr val="B4ABA8"/>
    <a:srgbClr val="615753"/>
    <a:srgbClr val="62575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4992" autoAdjust="0"/>
    <p:restoredTop sz="94619" autoAdjust="0"/>
  </p:normalViewPr>
  <p:slideViewPr>
    <p:cSldViewPr snapToGrid="0" showGuides="1">
      <p:cViewPr>
        <p:scale>
          <a:sx n="75" d="100"/>
          <a:sy n="75" d="100"/>
        </p:scale>
        <p:origin x="-762" y="-72"/>
      </p:cViewPr>
      <p:guideLst>
        <p:guide orient="horz" pos="243"/>
        <p:guide orient="horz" pos="4013"/>
        <p:guide pos="5576"/>
        <p:guide pos="19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0" d="100"/>
          <a:sy n="60" d="100"/>
        </p:scale>
        <p:origin x="-163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2/15/2010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image" Target="../media/image5.png"/></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image" Target="../media/image7.png"/></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51.xml"/><Relationship Id="rId2" Type="http://schemas.openxmlformats.org/officeDocument/2006/relationships/notesMaster" Target="../notesMasters/notesMaster1.xml"/><Relationship Id="rId1" Type="http://schemas.openxmlformats.org/officeDocument/2006/relationships/vmlDrawing" Target="../drawings/vmlDrawing2.vml"/><Relationship Id="rId4" Type="http://schemas.openxmlformats.org/officeDocument/2006/relationships/oleObject" Target="../embeddings/Microsoft_Office_Word_97_-_2003_Document2.doc"/></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image" Target="../media/image11.png"/></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notesMaster" Target="../notesMasters/notesMaster1.xml"/><Relationship Id="rId1" Type="http://schemas.openxmlformats.org/officeDocument/2006/relationships/vmlDrawing" Target="../drawings/vmlDrawing3.vml"/><Relationship Id="rId4" Type="http://schemas.openxmlformats.org/officeDocument/2006/relationships/oleObject" Target="../embeddings/Microsoft_Office_Word_97_-_2003_Document3.doc"/></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notesMaster" Target="../notesMasters/notesMaster1.xml"/><Relationship Id="rId1" Type="http://schemas.openxmlformats.org/officeDocument/2006/relationships/vmlDrawing" Target="../drawings/vmlDrawing4.vml"/><Relationship Id="rId4" Type="http://schemas.openxmlformats.org/officeDocument/2006/relationships/oleObject" Target="../embeddings/Microsoft_Office_Word_97_-_2003_Document4.doc"/></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57.xml"/><Relationship Id="rId2" Type="http://schemas.openxmlformats.org/officeDocument/2006/relationships/notesMaster" Target="../notesMasters/notesMaster1.xml"/><Relationship Id="rId1" Type="http://schemas.openxmlformats.org/officeDocument/2006/relationships/vmlDrawing" Target="../drawings/vmlDrawing5.vml"/><Relationship Id="rId4" Type="http://schemas.openxmlformats.org/officeDocument/2006/relationships/oleObject" Target="../embeddings/Microsoft_Office_Word_97_-_2003_Document5.doc"/></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B9E7CE-23CE-477C-A9C5-C9A3A9648874}" type="slidenum">
              <a:rPr lang="en-US"/>
              <a:pPr/>
              <a:t>16</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05B8F8-DE52-4C89-9026-0E52264FE12C}" type="slidenum">
              <a:rPr lang="en-US"/>
              <a:pPr/>
              <a:t>32</a:t>
            </a:fld>
            <a:endParaRPr lang="en-US"/>
          </a:p>
        </p:txBody>
      </p:sp>
      <p:sp>
        <p:nvSpPr>
          <p:cNvPr id="72706" name="Rectangle 2"/>
          <p:cNvSpPr>
            <a:spLocks noGrp="1" noRot="1" noChangeAspect="1" noChangeArrowheads="1" noTextEdit="1"/>
          </p:cNvSpPr>
          <p:nvPr>
            <p:ph type="sldImg"/>
          </p:nvPr>
        </p:nvSpPr>
        <p:spPr>
          <a:xfrm>
            <a:off x="485775" y="153988"/>
            <a:ext cx="5884863" cy="4413250"/>
          </a:xfrm>
          <a:ln w="12700" cap="flat">
            <a:solidFill>
              <a:schemeClr val="tx1"/>
            </a:solidFill>
          </a:ln>
        </p:spPr>
      </p:sp>
      <p:sp>
        <p:nvSpPr>
          <p:cNvPr id="72707" name="Rectangle 3"/>
          <p:cNvSpPr>
            <a:spLocks noGrp="1" noChangeArrowheads="1"/>
          </p:cNvSpPr>
          <p:nvPr>
            <p:ph type="body" idx="1"/>
          </p:nvPr>
        </p:nvSpPr>
        <p:spPr>
          <a:xfrm>
            <a:off x="412750" y="4773613"/>
            <a:ext cx="6029325" cy="3754437"/>
          </a:xfrm>
          <a:noFill/>
          <a:ln/>
        </p:spPr>
        <p:txBody>
          <a:bodyPr lIns="91316" tIns="45658" rIns="91316" bIns="45658"/>
          <a:lstStyle/>
          <a:p>
            <a:r>
              <a:rPr lang="en-US"/>
              <a:t>Null Values (continued)</a:t>
            </a:r>
          </a:p>
          <a:p>
            <a:pPr lvl="1"/>
            <a:r>
              <a:rPr lang="en-US"/>
              <a:t>If any column value in an arithmetic expression is null, the result is </a:t>
            </a:r>
            <a:r>
              <a:rPr lang="en-US">
                <a:solidFill>
                  <a:srgbClr val="FC0128"/>
                </a:solidFill>
              </a:rPr>
              <a:t>null.</a:t>
            </a:r>
            <a:r>
              <a:rPr lang="en-US"/>
              <a:t> For example, if you attempt to perform division with zero, you get an error. However, if you divide a number by null, the result is a null or unknown. </a:t>
            </a:r>
          </a:p>
          <a:p>
            <a:pPr lvl="1"/>
            <a:r>
              <a:rPr lang="en-US"/>
              <a:t>In the example on the slide, employee King does not get any commission. Because the </a:t>
            </a:r>
            <a:r>
              <a:rPr lang="en-US">
                <a:latin typeface="Courier New" pitchFamily="49" charset="0"/>
              </a:rPr>
              <a:t>COMMISSION_PCT</a:t>
            </a:r>
            <a:r>
              <a:rPr lang="en-US"/>
              <a:t> column in the arithmetic expression is null, the result is null. </a:t>
            </a:r>
          </a:p>
          <a:p>
            <a:pPr lvl="1"/>
            <a:r>
              <a:rPr lang="en-US"/>
              <a:t>For more information, see </a:t>
            </a:r>
            <a:r>
              <a:rPr lang="en-US" i="1"/>
              <a:t>Oracle9i SQL Reference,</a:t>
            </a:r>
            <a:r>
              <a:rPr lang="en-US"/>
              <a:t> “Basic Elements of SQL.”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C79D58-4DF4-4BF2-8BA8-B33365F27B8E}" type="slidenum">
              <a:rPr lang="en-US"/>
              <a:pPr/>
              <a:t>33</a:t>
            </a:fld>
            <a:endParaRPr lang="en-US"/>
          </a:p>
        </p:txBody>
      </p:sp>
      <p:sp>
        <p:nvSpPr>
          <p:cNvPr id="74754" name="Rectangle 2"/>
          <p:cNvSpPr>
            <a:spLocks noGrp="1" noRot="1" noChangeAspect="1" noChangeArrowheads="1" noTextEdit="1"/>
          </p:cNvSpPr>
          <p:nvPr>
            <p:ph type="sldImg"/>
          </p:nvPr>
        </p:nvSpPr>
        <p:spPr>
          <a:xfrm>
            <a:off x="485775" y="153988"/>
            <a:ext cx="5884863" cy="4413250"/>
          </a:xfrm>
          <a:ln w="12700" cap="flat">
            <a:solidFill>
              <a:schemeClr val="tx1"/>
            </a:solidFill>
          </a:ln>
        </p:spPr>
      </p:sp>
      <p:sp>
        <p:nvSpPr>
          <p:cNvPr id="74755" name="Rectangle 3"/>
          <p:cNvSpPr>
            <a:spLocks noGrp="1" noChangeArrowheads="1"/>
          </p:cNvSpPr>
          <p:nvPr>
            <p:ph type="body" idx="1"/>
          </p:nvPr>
        </p:nvSpPr>
        <p:spPr>
          <a:xfrm>
            <a:off x="412750" y="4773613"/>
            <a:ext cx="6029325" cy="3754437"/>
          </a:xfrm>
          <a:noFill/>
          <a:ln/>
        </p:spPr>
        <p:txBody>
          <a:bodyPr lIns="91316" tIns="45658" rIns="91316" bIns="45658"/>
          <a:lstStyle/>
          <a:p>
            <a:pPr>
              <a:lnSpc>
                <a:spcPct val="112000"/>
              </a:lnSpc>
              <a:spcBef>
                <a:spcPct val="0"/>
              </a:spcBef>
              <a:spcAft>
                <a:spcPct val="24000"/>
              </a:spcAft>
            </a:pPr>
            <a:r>
              <a:rPr lang="en-US"/>
              <a:t>Column Aliases</a:t>
            </a:r>
            <a:endParaRPr lang="en-US" b="1">
              <a:latin typeface="Times" pitchFamily="18" charset="0"/>
            </a:endParaRPr>
          </a:p>
          <a:p>
            <a:pPr lvl="1"/>
            <a:r>
              <a:rPr lang="en-US"/>
              <a:t>When displaying the result of a query, </a:t>
            </a:r>
            <a:r>
              <a:rPr lang="en-US" i="1"/>
              <a:t>i</a:t>
            </a:r>
            <a:r>
              <a:rPr lang="en-US"/>
              <a:t>SQL*Plus normally uses the name of the selected column as the column heading. This heading may not be descriptive and hence may be difficult to understand. You can change a column heading by using a column alias.</a:t>
            </a:r>
          </a:p>
          <a:p>
            <a:pPr lvl="1"/>
            <a:r>
              <a:rPr lang="en-US"/>
              <a:t>Specify the alias after the column in the </a:t>
            </a:r>
            <a:r>
              <a:rPr lang="en-US">
                <a:latin typeface="Courier New" pitchFamily="49" charset="0"/>
              </a:rPr>
              <a:t>SELECT</a:t>
            </a:r>
            <a:r>
              <a:rPr lang="en-US"/>
              <a:t> list using a space as a separator. By default, </a:t>
            </a:r>
            <a:r>
              <a:rPr lang="en-US">
                <a:solidFill>
                  <a:srgbClr val="FC0128"/>
                </a:solidFill>
              </a:rPr>
              <a:t>alias headings</a:t>
            </a:r>
            <a:r>
              <a:rPr lang="en-US"/>
              <a:t> appear in uppercase. If the alias contains spaces or special characters (such as # or $), or is case sensitive, enclose the alias in double quotation marks (" ").</a:t>
            </a:r>
          </a:p>
          <a:p>
            <a:endParaRPr lang="en-US"/>
          </a:p>
          <a:p>
            <a:endParaRPr lang="en-US">
              <a:solidFill>
                <a:schemeClr val="accent2"/>
              </a:solidFill>
            </a:endParaRPr>
          </a:p>
          <a:p>
            <a:endParaRPr lang="en-US">
              <a:solidFill>
                <a:schemeClr val="accent2"/>
              </a:solidFill>
            </a:endParaRPr>
          </a:p>
          <a:p>
            <a:endParaRPr lang="en-US">
              <a:solidFill>
                <a:schemeClr val="accent2"/>
              </a:solidFill>
            </a:endParaRPr>
          </a:p>
          <a:p>
            <a:endParaRPr lang="en-US">
              <a:solidFill>
                <a:schemeClr val="accent2"/>
              </a:solidFill>
            </a:endParaRPr>
          </a:p>
          <a:p>
            <a:r>
              <a:rPr lang="en-US">
                <a:solidFill>
                  <a:srgbClr val="0000FF"/>
                </a:solidFill>
              </a:rPr>
              <a:t>Instructor Note</a:t>
            </a:r>
          </a:p>
          <a:p>
            <a:pPr lvl="1"/>
            <a:r>
              <a:rPr lang="en-US">
                <a:solidFill>
                  <a:srgbClr val="0000FF"/>
                </a:solidFill>
              </a:rPr>
              <a:t>Within a SQL statement, a column alias can be used in both the </a:t>
            </a:r>
            <a:r>
              <a:rPr lang="en-US">
                <a:solidFill>
                  <a:srgbClr val="0000FF"/>
                </a:solidFill>
                <a:latin typeface="Courier New" pitchFamily="49" charset="0"/>
              </a:rPr>
              <a:t>SELECT</a:t>
            </a:r>
            <a:r>
              <a:rPr lang="en-US">
                <a:solidFill>
                  <a:srgbClr val="0000FF"/>
                </a:solidFill>
              </a:rPr>
              <a:t> clause and the </a:t>
            </a:r>
            <a:r>
              <a:rPr lang="en-US">
                <a:solidFill>
                  <a:srgbClr val="0000FF"/>
                </a:solidFill>
                <a:latin typeface="Courier New" pitchFamily="49" charset="0"/>
              </a:rPr>
              <a:t>ORDER BY</a:t>
            </a:r>
            <a:r>
              <a:rPr lang="en-US">
                <a:solidFill>
                  <a:srgbClr val="0000FF"/>
                </a:solidFill>
              </a:rPr>
              <a:t> clause. You cannot use column aliases in the </a:t>
            </a:r>
            <a:r>
              <a:rPr lang="en-US">
                <a:solidFill>
                  <a:srgbClr val="0000FF"/>
                </a:solidFill>
                <a:latin typeface="Courier New" pitchFamily="49" charset="0"/>
              </a:rPr>
              <a:t>WHERE</a:t>
            </a:r>
            <a:r>
              <a:rPr lang="en-US">
                <a:solidFill>
                  <a:srgbClr val="0000FF"/>
                </a:solidFill>
              </a:rPr>
              <a:t> clause. Both alias features comply with the ANSI SQL 92 standard.</a:t>
            </a:r>
          </a:p>
          <a:p>
            <a:pPr lvl="1"/>
            <a:r>
              <a:rPr lang="en-US">
                <a:solidFill>
                  <a:srgbClr val="0000FF"/>
                </a:solidFill>
              </a:rPr>
              <a:t>Demo: </a:t>
            </a:r>
            <a:r>
              <a:rPr lang="en-US">
                <a:solidFill>
                  <a:srgbClr val="0000FF"/>
                </a:solidFill>
                <a:latin typeface="Courier New" pitchFamily="49" charset="0"/>
              </a:rPr>
              <a:t>1_alias.sql</a:t>
            </a:r>
          </a:p>
          <a:p>
            <a:pPr lvl="1"/>
            <a:r>
              <a:rPr lang="en-US">
                <a:solidFill>
                  <a:srgbClr val="0000FF"/>
                </a:solidFill>
              </a:rPr>
              <a:t>Purpose:</a:t>
            </a:r>
            <a:r>
              <a:rPr lang="en-US" i="1">
                <a:solidFill>
                  <a:srgbClr val="0000FF"/>
                </a:solidFill>
              </a:rPr>
              <a:t> </a:t>
            </a:r>
            <a:r>
              <a:rPr lang="en-US">
                <a:solidFill>
                  <a:srgbClr val="0000FF"/>
                </a:solidFill>
              </a:rPr>
              <a:t>To illustrate the use of aliases in expressions.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5FF5BA-E244-4DE0-B140-FFAAF3C52484}" type="slidenum">
              <a:rPr lang="en-US"/>
              <a:pPr/>
              <a:t>34</a:t>
            </a:fld>
            <a:endParaRPr lang="en-US"/>
          </a:p>
        </p:txBody>
      </p:sp>
      <p:sp>
        <p:nvSpPr>
          <p:cNvPr id="76802" name="Rectangle 2"/>
          <p:cNvSpPr>
            <a:spLocks noGrp="1" noChangeArrowheads="1"/>
          </p:cNvSpPr>
          <p:nvPr>
            <p:ph type="body" idx="1"/>
          </p:nvPr>
        </p:nvSpPr>
        <p:spPr>
          <a:xfrm>
            <a:off x="412750" y="4773613"/>
            <a:ext cx="6029325" cy="3754437"/>
          </a:xfrm>
          <a:noFill/>
          <a:ln/>
        </p:spPr>
        <p:txBody>
          <a:bodyPr lIns="91316" tIns="45658" rIns="91316" bIns="45658"/>
          <a:lstStyle/>
          <a:p>
            <a:pPr defTabSz="425450"/>
            <a:r>
              <a:rPr lang="en-US"/>
              <a:t>Column Aliases (continued)</a:t>
            </a:r>
          </a:p>
          <a:p>
            <a:pPr marL="119063" lvl="1" defTabSz="425450"/>
            <a:r>
              <a:rPr lang="en-US"/>
              <a:t>The first example displays the names and the commission percentages of all the employees. Notice that the optional </a:t>
            </a:r>
            <a:r>
              <a:rPr lang="en-US">
                <a:latin typeface="Courier New" pitchFamily="49" charset="0"/>
              </a:rPr>
              <a:t>AS</a:t>
            </a:r>
            <a:r>
              <a:rPr lang="en-US"/>
              <a:t> keyword has been used before the column </a:t>
            </a:r>
            <a:r>
              <a:rPr lang="en-US">
                <a:solidFill>
                  <a:srgbClr val="FC0128"/>
                </a:solidFill>
              </a:rPr>
              <a:t>alias</a:t>
            </a:r>
            <a:r>
              <a:rPr lang="en-US"/>
              <a:t> name. The result of the query is the same whether the </a:t>
            </a:r>
            <a:r>
              <a:rPr lang="en-US">
                <a:latin typeface="Courier New" pitchFamily="49" charset="0"/>
              </a:rPr>
              <a:t>AS</a:t>
            </a:r>
            <a:r>
              <a:rPr lang="en-US">
                <a:solidFill>
                  <a:srgbClr val="FC0128"/>
                </a:solidFill>
              </a:rPr>
              <a:t> </a:t>
            </a:r>
            <a:r>
              <a:rPr lang="en-US"/>
              <a:t>keyword is used or not. Also notice that the SQL statement has the column aliases, name and comm, in lowercase, whereas the result of the query displays the column headings in uppercase. As mentioned in a previous slide, column headings appear in uppercase by default. </a:t>
            </a:r>
          </a:p>
          <a:p>
            <a:pPr marL="119063" lvl="1" defTabSz="425450"/>
            <a:r>
              <a:rPr lang="en-US"/>
              <a:t>The second example displays the last names and annual salaries of all the employees. Because </a:t>
            </a:r>
            <a:r>
              <a:rPr lang="en-US">
                <a:latin typeface="Courier New" pitchFamily="49" charset="0"/>
              </a:rPr>
              <a:t>Annual Salary</a:t>
            </a:r>
            <a:r>
              <a:rPr lang="en-US"/>
              <a:t> contain a space, it has been enclosed in double quotation marks. Notice that the column heading in the output is exactly the same as the column alias.</a:t>
            </a:r>
          </a:p>
          <a:p>
            <a:pPr defTabSz="425450"/>
            <a:endParaRPr lang="en-US" b="1"/>
          </a:p>
          <a:p>
            <a:pPr defTabSz="425450"/>
            <a:endParaRPr lang="en-US" b="1"/>
          </a:p>
          <a:p>
            <a:pPr defTabSz="425450"/>
            <a:endParaRPr lang="en-US" b="1"/>
          </a:p>
          <a:p>
            <a:pPr defTabSz="425450"/>
            <a:endParaRPr lang="en-US" b="1"/>
          </a:p>
          <a:p>
            <a:pPr defTabSz="425450"/>
            <a:r>
              <a:rPr lang="en-US">
                <a:solidFill>
                  <a:srgbClr val="0000FF"/>
                </a:solidFill>
              </a:rPr>
              <a:t>Instructor Note </a:t>
            </a:r>
          </a:p>
          <a:p>
            <a:pPr marL="119063" lvl="1" defTabSz="425450"/>
            <a:r>
              <a:rPr lang="en-US">
                <a:solidFill>
                  <a:srgbClr val="0000FF"/>
                </a:solidFill>
              </a:rPr>
              <a:t>Point out the optional </a:t>
            </a:r>
            <a:r>
              <a:rPr lang="en-US">
                <a:solidFill>
                  <a:srgbClr val="0000FF"/>
                </a:solidFill>
                <a:latin typeface="Courier New" pitchFamily="49" charset="0"/>
              </a:rPr>
              <a:t>AS</a:t>
            </a:r>
            <a:r>
              <a:rPr lang="en-US">
                <a:solidFill>
                  <a:srgbClr val="0000FF"/>
                </a:solidFill>
              </a:rPr>
              <a:t> keyword in the first example and the double quotation marks in the second example. Also show that the aliases always appear in uppercase, unless enclosed within double quotation marks.</a:t>
            </a:r>
            <a:r>
              <a:rPr lang="en-US">
                <a:solidFill>
                  <a:schemeClr val="accent2"/>
                </a:solidFill>
              </a:rPr>
              <a:t> </a:t>
            </a:r>
          </a:p>
        </p:txBody>
      </p:sp>
      <p:sp>
        <p:nvSpPr>
          <p:cNvPr id="76803" name="Rectangle 3"/>
          <p:cNvSpPr>
            <a:spLocks noGrp="1" noRot="1" noChangeAspect="1" noChangeArrowheads="1" noTextEdit="1"/>
          </p:cNvSpPr>
          <p:nvPr>
            <p:ph type="sldImg"/>
          </p:nvPr>
        </p:nvSpPr>
        <p:spPr>
          <a:xfrm>
            <a:off x="485775" y="153988"/>
            <a:ext cx="5884863" cy="4413250"/>
          </a:xfrm>
          <a:ln w="12700" cap="flat">
            <a:solidFill>
              <a:schemeClr val="tx1"/>
            </a:solid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9EAFDE4-AE65-4C59-AEE5-B3DA1664B340}" type="slidenum">
              <a:rPr lang="en-US"/>
              <a:pPr/>
              <a:t>35</a:t>
            </a:fld>
            <a:endParaRPr lang="en-US"/>
          </a:p>
        </p:txBody>
      </p:sp>
      <p:sp>
        <p:nvSpPr>
          <p:cNvPr id="78850" name="Rectangle 2"/>
          <p:cNvSpPr>
            <a:spLocks noChangeArrowheads="1"/>
          </p:cNvSpPr>
          <p:nvPr/>
        </p:nvSpPr>
        <p:spPr bwMode="auto">
          <a:xfrm>
            <a:off x="3883025" y="-1588"/>
            <a:ext cx="2976563" cy="460376"/>
          </a:xfrm>
          <a:prstGeom prst="rect">
            <a:avLst/>
          </a:prstGeom>
          <a:noFill/>
          <a:ln w="9525">
            <a:noFill/>
            <a:miter lim="800000"/>
            <a:headEnd/>
            <a:tailEnd/>
          </a:ln>
          <a:effectLst/>
        </p:spPr>
        <p:txBody>
          <a:bodyPr wrap="none" anchor="ctr"/>
          <a:lstStyle/>
          <a:p>
            <a:endParaRPr lang="en-US"/>
          </a:p>
        </p:txBody>
      </p:sp>
      <p:sp>
        <p:nvSpPr>
          <p:cNvPr id="78851" name="Rectangle 3"/>
          <p:cNvSpPr>
            <a:spLocks noChangeArrowheads="1"/>
          </p:cNvSpPr>
          <p:nvPr/>
        </p:nvSpPr>
        <p:spPr bwMode="auto">
          <a:xfrm>
            <a:off x="-3175" y="-1588"/>
            <a:ext cx="2973388" cy="460376"/>
          </a:xfrm>
          <a:prstGeom prst="rect">
            <a:avLst/>
          </a:prstGeom>
          <a:noFill/>
          <a:ln w="9525">
            <a:noFill/>
            <a:miter lim="800000"/>
            <a:headEnd/>
            <a:tailEnd/>
          </a:ln>
          <a:effectLst/>
        </p:spPr>
        <p:txBody>
          <a:bodyPr wrap="none" anchor="ctr"/>
          <a:lstStyle/>
          <a:p>
            <a:endParaRPr lang="en-US"/>
          </a:p>
        </p:txBody>
      </p:sp>
      <p:sp>
        <p:nvSpPr>
          <p:cNvPr id="78852" name="Rectangle 4"/>
          <p:cNvSpPr>
            <a:spLocks noGrp="1" noChangeArrowheads="1"/>
          </p:cNvSpPr>
          <p:nvPr>
            <p:ph type="body" idx="1"/>
          </p:nvPr>
        </p:nvSpPr>
        <p:spPr>
          <a:xfrm>
            <a:off x="412750" y="4773613"/>
            <a:ext cx="6029325" cy="3754437"/>
          </a:xfrm>
          <a:noFill/>
          <a:ln/>
        </p:spPr>
        <p:txBody>
          <a:bodyPr lIns="91316" tIns="45658" rIns="91316" bIns="45658"/>
          <a:lstStyle/>
          <a:p>
            <a:pPr defTabSz="425450"/>
            <a:r>
              <a:rPr lang="en-US"/>
              <a:t>Concatenation Operator</a:t>
            </a:r>
          </a:p>
          <a:p>
            <a:pPr marL="119063" lvl="1" defTabSz="425450"/>
            <a:r>
              <a:rPr lang="en-US"/>
              <a:t>You can link columns to other columns, arithmetic expressions, or constant values to create a character expression by using the </a:t>
            </a:r>
            <a:r>
              <a:rPr lang="en-US">
                <a:solidFill>
                  <a:srgbClr val="FC0128"/>
                </a:solidFill>
              </a:rPr>
              <a:t>concatenation operator</a:t>
            </a:r>
            <a:r>
              <a:rPr lang="en-US"/>
              <a:t> (||). Columns on either side of the operator are combined to make a single output column.</a:t>
            </a:r>
          </a:p>
          <a:p>
            <a:pPr defTabSz="425450"/>
            <a:endParaRPr lang="en-US"/>
          </a:p>
          <a:p>
            <a:pPr defTabSz="425450"/>
            <a:endParaRPr lang="en-US"/>
          </a:p>
        </p:txBody>
      </p:sp>
      <p:sp>
        <p:nvSpPr>
          <p:cNvPr id="78853" name="Rectangle 5"/>
          <p:cNvSpPr>
            <a:spLocks noGrp="1" noRot="1" noChangeAspect="1" noChangeArrowheads="1" noTextEdit="1"/>
          </p:cNvSpPr>
          <p:nvPr>
            <p:ph type="sldImg"/>
          </p:nvPr>
        </p:nvSpPr>
        <p:spPr>
          <a:xfrm>
            <a:off x="485775" y="153988"/>
            <a:ext cx="5884863" cy="4413250"/>
          </a:xfrm>
          <a:ln w="12700" cap="flat">
            <a:solidFill>
              <a:schemeClr val="tx1"/>
            </a:solid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6508B4-E39A-4011-8B55-B2B49654038A}" type="slidenum">
              <a:rPr lang="en-US"/>
              <a:pPr/>
              <a:t>36</a:t>
            </a:fld>
            <a:endParaRPr lang="en-US"/>
          </a:p>
        </p:txBody>
      </p:sp>
      <p:sp>
        <p:nvSpPr>
          <p:cNvPr id="80898" name="Rectangle 2"/>
          <p:cNvSpPr>
            <a:spLocks noGrp="1" noRot="1" noChangeAspect="1" noChangeArrowheads="1" noTextEdit="1"/>
          </p:cNvSpPr>
          <p:nvPr>
            <p:ph type="sldImg"/>
          </p:nvPr>
        </p:nvSpPr>
        <p:spPr>
          <a:xfrm>
            <a:off x="485775" y="153988"/>
            <a:ext cx="5884863" cy="4413250"/>
          </a:xfrm>
          <a:ln w="12700" cap="flat">
            <a:solidFill>
              <a:schemeClr val="tx1"/>
            </a:solidFill>
          </a:ln>
        </p:spPr>
      </p:sp>
      <p:sp>
        <p:nvSpPr>
          <p:cNvPr id="80899" name="Rectangle 3"/>
          <p:cNvSpPr>
            <a:spLocks noGrp="1" noChangeArrowheads="1"/>
          </p:cNvSpPr>
          <p:nvPr>
            <p:ph type="body" idx="1"/>
          </p:nvPr>
        </p:nvSpPr>
        <p:spPr>
          <a:xfrm>
            <a:off x="412750" y="4773613"/>
            <a:ext cx="6029325" cy="3754437"/>
          </a:xfrm>
          <a:noFill/>
          <a:ln/>
        </p:spPr>
        <p:txBody>
          <a:bodyPr lIns="91316" tIns="45658" rIns="91316" bIns="45658"/>
          <a:lstStyle/>
          <a:p>
            <a:r>
              <a:rPr lang="en-US"/>
              <a:t>Concatenation Operator (continued)</a:t>
            </a:r>
          </a:p>
          <a:p>
            <a:pPr lvl="1"/>
            <a:r>
              <a:rPr lang="en-US"/>
              <a:t>In the example, </a:t>
            </a:r>
            <a:r>
              <a:rPr lang="en-US">
                <a:latin typeface="Courier New" pitchFamily="49" charset="0"/>
              </a:rPr>
              <a:t>LAST_NAME</a:t>
            </a:r>
            <a:r>
              <a:rPr lang="en-US"/>
              <a:t> and </a:t>
            </a:r>
            <a:r>
              <a:rPr lang="en-US">
                <a:latin typeface="Courier New" pitchFamily="49" charset="0"/>
              </a:rPr>
              <a:t>JOB_ID</a:t>
            </a:r>
            <a:r>
              <a:rPr lang="en-US"/>
              <a:t> are concatenated, and they are given the alias </a:t>
            </a:r>
            <a:r>
              <a:rPr lang="en-US">
                <a:latin typeface="Courier New" pitchFamily="49" charset="0"/>
              </a:rPr>
              <a:t>Employees</a:t>
            </a:r>
            <a:r>
              <a:rPr lang="en-US"/>
              <a:t>. Notice that the employee last name and job code are combined to make a single output column.</a:t>
            </a:r>
          </a:p>
          <a:p>
            <a:pPr lvl="1"/>
            <a:r>
              <a:rPr lang="en-US"/>
              <a:t>The </a:t>
            </a:r>
            <a:r>
              <a:rPr lang="en-US">
                <a:latin typeface="Courier New" pitchFamily="49" charset="0"/>
              </a:rPr>
              <a:t>AS</a:t>
            </a:r>
            <a:r>
              <a:rPr lang="en-US"/>
              <a:t> keyword before the alias name makes the </a:t>
            </a:r>
            <a:r>
              <a:rPr lang="en-US">
                <a:latin typeface="Courier New" pitchFamily="49" charset="0"/>
              </a:rPr>
              <a:t>SELECT</a:t>
            </a:r>
            <a:r>
              <a:rPr lang="en-US"/>
              <a:t> clause easier to read.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D6FB45B1-80FD-421A-BF01-0ECA87E4831F}" type="slidenum">
              <a:rPr lang="en-US"/>
              <a:pPr/>
              <a:t>37</a:t>
            </a:fld>
            <a:endParaRPr lang="en-US"/>
          </a:p>
        </p:txBody>
      </p:sp>
      <p:sp>
        <p:nvSpPr>
          <p:cNvPr id="82946" name="Rectangle 2"/>
          <p:cNvSpPr>
            <a:spLocks noChangeArrowheads="1"/>
          </p:cNvSpPr>
          <p:nvPr/>
        </p:nvSpPr>
        <p:spPr bwMode="auto">
          <a:xfrm>
            <a:off x="3883025" y="-1588"/>
            <a:ext cx="2976563" cy="460376"/>
          </a:xfrm>
          <a:prstGeom prst="rect">
            <a:avLst/>
          </a:prstGeom>
          <a:noFill/>
          <a:ln w="9525">
            <a:noFill/>
            <a:miter lim="800000"/>
            <a:headEnd/>
            <a:tailEnd/>
          </a:ln>
          <a:effectLst/>
        </p:spPr>
        <p:txBody>
          <a:bodyPr wrap="none" anchor="ctr"/>
          <a:lstStyle/>
          <a:p>
            <a:endParaRPr lang="en-US"/>
          </a:p>
        </p:txBody>
      </p:sp>
      <p:sp>
        <p:nvSpPr>
          <p:cNvPr id="82947" name="Rectangle 3"/>
          <p:cNvSpPr>
            <a:spLocks noChangeArrowheads="1"/>
          </p:cNvSpPr>
          <p:nvPr/>
        </p:nvSpPr>
        <p:spPr bwMode="auto">
          <a:xfrm>
            <a:off x="-3175" y="-1588"/>
            <a:ext cx="2973388" cy="460376"/>
          </a:xfrm>
          <a:prstGeom prst="rect">
            <a:avLst/>
          </a:prstGeom>
          <a:noFill/>
          <a:ln w="9525">
            <a:noFill/>
            <a:miter lim="800000"/>
            <a:headEnd/>
            <a:tailEnd/>
          </a:ln>
          <a:effectLst/>
        </p:spPr>
        <p:txBody>
          <a:bodyPr wrap="none" anchor="ctr"/>
          <a:lstStyle/>
          <a:p>
            <a:endParaRPr lang="en-US"/>
          </a:p>
        </p:txBody>
      </p:sp>
      <p:sp>
        <p:nvSpPr>
          <p:cNvPr id="82948" name="Rectangle 4"/>
          <p:cNvSpPr>
            <a:spLocks noGrp="1" noChangeArrowheads="1"/>
          </p:cNvSpPr>
          <p:nvPr>
            <p:ph type="body" idx="1"/>
          </p:nvPr>
        </p:nvSpPr>
        <p:spPr>
          <a:xfrm>
            <a:off x="412750" y="4773613"/>
            <a:ext cx="6029325" cy="3754437"/>
          </a:xfrm>
          <a:noFill/>
          <a:ln/>
        </p:spPr>
        <p:txBody>
          <a:bodyPr lIns="91316" tIns="45658" rIns="91316" bIns="45658"/>
          <a:lstStyle/>
          <a:p>
            <a:pPr defTabSz="425450"/>
            <a:r>
              <a:rPr lang="en-US"/>
              <a:t>Literal Character Strings</a:t>
            </a:r>
          </a:p>
          <a:p>
            <a:pPr marL="119063" lvl="1" defTabSz="425450"/>
            <a:r>
              <a:rPr lang="en-US"/>
              <a:t>A </a:t>
            </a:r>
            <a:r>
              <a:rPr lang="en-US">
                <a:solidFill>
                  <a:srgbClr val="FC0128"/>
                </a:solidFill>
              </a:rPr>
              <a:t>literal </a:t>
            </a:r>
            <a:r>
              <a:rPr lang="en-US"/>
              <a:t>is a character, a number, or a date that is included in the </a:t>
            </a:r>
            <a:r>
              <a:rPr lang="en-US">
                <a:latin typeface="Courier New" pitchFamily="49" charset="0"/>
              </a:rPr>
              <a:t>SELECT</a:t>
            </a:r>
            <a:r>
              <a:rPr lang="en-US"/>
              <a:t> list and that is not a column name or a column alias. It is printed for each row returned. Literal strings of free-format text can be included in the query result and are treated the same as a column in the </a:t>
            </a:r>
            <a:r>
              <a:rPr lang="en-US">
                <a:latin typeface="Courier New" pitchFamily="49" charset="0"/>
              </a:rPr>
              <a:t>SELECT</a:t>
            </a:r>
            <a:r>
              <a:rPr lang="en-US"/>
              <a:t> list.</a:t>
            </a:r>
            <a:r>
              <a:rPr lang="en-US" b="1"/>
              <a:t> </a:t>
            </a:r>
            <a:endParaRPr lang="en-US"/>
          </a:p>
          <a:p>
            <a:pPr marL="119063" lvl="1" defTabSz="425450"/>
            <a:r>
              <a:rPr lang="en-US"/>
              <a:t>Date and character literals </a:t>
            </a:r>
            <a:r>
              <a:rPr lang="en-US" i="1"/>
              <a:t>must </a:t>
            </a:r>
            <a:r>
              <a:rPr lang="en-US"/>
              <a:t>be enclosed within single quotation marks (</a:t>
            </a:r>
            <a:r>
              <a:rPr lang="en-US">
                <a:latin typeface="Courier New" pitchFamily="49" charset="0"/>
              </a:rPr>
              <a:t>'</a:t>
            </a:r>
            <a:r>
              <a:rPr lang="en-US"/>
              <a:t> </a:t>
            </a:r>
            <a:r>
              <a:rPr lang="en-US">
                <a:latin typeface="Courier New" pitchFamily="49" charset="0"/>
              </a:rPr>
              <a:t>'</a:t>
            </a:r>
            <a:r>
              <a:rPr lang="en-US"/>
              <a:t>); number literals need not.</a:t>
            </a:r>
            <a:endParaRPr lang="en-US" i="1"/>
          </a:p>
          <a:p>
            <a:pPr defTabSz="425450"/>
            <a:endParaRPr lang="en-US" b="1" i="1"/>
          </a:p>
        </p:txBody>
      </p:sp>
      <p:sp>
        <p:nvSpPr>
          <p:cNvPr id="82949" name="Rectangle 5"/>
          <p:cNvSpPr>
            <a:spLocks noGrp="1" noRot="1" noChangeAspect="1" noChangeArrowheads="1" noTextEdit="1"/>
          </p:cNvSpPr>
          <p:nvPr>
            <p:ph type="sldImg"/>
          </p:nvPr>
        </p:nvSpPr>
        <p:spPr>
          <a:xfrm>
            <a:off x="485775" y="153988"/>
            <a:ext cx="5884863" cy="4413250"/>
          </a:xfrm>
          <a:ln w="12700" cap="flat">
            <a:solidFill>
              <a:schemeClr val="tx1"/>
            </a:solid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4D3DBB6F-171A-47C2-8C0F-0B7340ED24B4}" type="slidenum">
              <a:rPr lang="en-US"/>
              <a:pPr/>
              <a:t>38</a:t>
            </a:fld>
            <a:endParaRPr lang="en-US"/>
          </a:p>
        </p:txBody>
      </p:sp>
      <p:sp>
        <p:nvSpPr>
          <p:cNvPr id="84994" name="Rectangle 2"/>
          <p:cNvSpPr>
            <a:spLocks noGrp="1" noChangeArrowheads="1"/>
          </p:cNvSpPr>
          <p:nvPr>
            <p:ph type="body" idx="1"/>
          </p:nvPr>
        </p:nvSpPr>
        <p:spPr>
          <a:xfrm>
            <a:off x="412750" y="4773613"/>
            <a:ext cx="6029325" cy="3754437"/>
          </a:xfrm>
          <a:noFill/>
          <a:ln/>
        </p:spPr>
        <p:txBody>
          <a:bodyPr lIns="91316" tIns="45658" rIns="91316" bIns="45658"/>
          <a:lstStyle/>
          <a:p>
            <a:pPr defTabSz="425450"/>
            <a:r>
              <a:rPr lang="en-US"/>
              <a:t>Literal Character Strings (continued)</a:t>
            </a:r>
          </a:p>
          <a:p>
            <a:pPr marL="119063" lvl="1" defTabSz="425450"/>
            <a:r>
              <a:rPr lang="en-US"/>
              <a:t>The example on the slide displays last names and job codes of all employees. The column has the heading Employee Details. Notice the spaces between the single quotation marks in the </a:t>
            </a:r>
            <a:r>
              <a:rPr lang="en-US">
                <a:latin typeface="Courier New" pitchFamily="49" charset="0"/>
              </a:rPr>
              <a:t>SELECT</a:t>
            </a:r>
            <a:r>
              <a:rPr lang="en-US"/>
              <a:t> statement. The spaces improve the readability of the output. </a:t>
            </a:r>
          </a:p>
          <a:p>
            <a:pPr marL="119063" lvl="1" defTabSz="425450"/>
            <a:r>
              <a:rPr lang="en-US"/>
              <a:t>In the following example, the last name and salary for each employee are concatenated with a literal to give the returned rows more meaning.</a:t>
            </a:r>
          </a:p>
          <a:p>
            <a:pPr marL="119063" lvl="1" defTabSz="425450"/>
            <a:endParaRPr lang="en-US" sz="700"/>
          </a:p>
          <a:p>
            <a:pPr marL="119063" lvl="1" defTabSz="425450">
              <a:spcBef>
                <a:spcPct val="0"/>
              </a:spcBef>
            </a:pPr>
            <a:r>
              <a:rPr lang="en-US">
                <a:latin typeface="Courier New" pitchFamily="49" charset="0"/>
              </a:rPr>
              <a:t>   SELECT last_name ||': 1 Month salary = '||salary Monthly</a:t>
            </a:r>
          </a:p>
          <a:p>
            <a:pPr marL="119063" lvl="1" defTabSz="425450">
              <a:spcBef>
                <a:spcPct val="0"/>
              </a:spcBef>
            </a:pPr>
            <a:r>
              <a:rPr lang="en-US">
                <a:latin typeface="Courier New" pitchFamily="49" charset="0"/>
              </a:rPr>
              <a:t>   FROM   employees;</a:t>
            </a:r>
          </a:p>
          <a:p>
            <a:pPr marL="119063" lvl="1" defTabSz="425450">
              <a:spcBef>
                <a:spcPct val="0"/>
              </a:spcBef>
            </a:pPr>
            <a:endParaRPr lang="en-US" sz="500">
              <a:latin typeface="Courier New" pitchFamily="49" charset="0"/>
            </a:endParaRPr>
          </a:p>
          <a:p>
            <a:pPr marL="119063" lvl="1" defTabSz="425450">
              <a:spcBef>
                <a:spcPct val="0"/>
              </a:spcBef>
            </a:pPr>
            <a:r>
              <a:rPr lang="en-US">
                <a:latin typeface="Courier New" pitchFamily="49" charset="0"/>
              </a:rPr>
              <a:t>                 </a:t>
            </a:r>
          </a:p>
        </p:txBody>
      </p:sp>
      <p:sp>
        <p:nvSpPr>
          <p:cNvPr id="84995" name="Rectangle 3"/>
          <p:cNvSpPr>
            <a:spLocks noGrp="1" noRot="1" noChangeAspect="1" noChangeArrowheads="1" noTextEdit="1"/>
          </p:cNvSpPr>
          <p:nvPr>
            <p:ph type="sldImg"/>
          </p:nvPr>
        </p:nvSpPr>
        <p:spPr>
          <a:xfrm>
            <a:off x="485775" y="153988"/>
            <a:ext cx="5884863" cy="4413250"/>
          </a:xfrm>
          <a:ln w="12700" cap="flat">
            <a:solidFill>
              <a:schemeClr val="tx1"/>
            </a:solidFill>
          </a:ln>
        </p:spPr>
      </p:sp>
      <p:pic>
        <p:nvPicPr>
          <p:cNvPr id="84996" name="Picture 4"/>
          <p:cNvPicPr>
            <a:picLocks noChangeAspect="1" noChangeArrowheads="1"/>
          </p:cNvPicPr>
          <p:nvPr/>
        </p:nvPicPr>
        <p:blipFill>
          <a:blip r:embed="rId3"/>
          <a:srcRect/>
          <a:stretch>
            <a:fillRect/>
          </a:stretch>
        </p:blipFill>
        <p:spPr bwMode="auto">
          <a:xfrm>
            <a:off x="647700" y="6375400"/>
            <a:ext cx="5033963" cy="1881188"/>
          </a:xfrm>
          <a:prstGeom prst="rect">
            <a:avLst/>
          </a:prstGeom>
          <a:noFill/>
          <a:ln w="25400">
            <a:noFill/>
            <a:miter lim="800000"/>
            <a:headEnd type="none" w="sm" len="sm"/>
            <a:tailEnd type="none" w="sm" len="sm"/>
          </a:ln>
          <a:effectLst/>
        </p:spPr>
      </p:pic>
      <p:pic>
        <p:nvPicPr>
          <p:cNvPr id="84997" name="Picture 5"/>
          <p:cNvPicPr>
            <a:picLocks noChangeAspect="1" noChangeArrowheads="1"/>
          </p:cNvPicPr>
          <p:nvPr/>
        </p:nvPicPr>
        <p:blipFill>
          <a:blip r:embed="rId4"/>
          <a:srcRect/>
          <a:stretch>
            <a:fillRect/>
          </a:stretch>
        </p:blipFill>
        <p:spPr bwMode="auto">
          <a:xfrm>
            <a:off x="715963" y="8362950"/>
            <a:ext cx="5024437" cy="219075"/>
          </a:xfrm>
          <a:prstGeom prst="rect">
            <a:avLst/>
          </a:prstGeom>
          <a:noFill/>
          <a:ln w="25400">
            <a:noFill/>
            <a:miter lim="800000"/>
            <a:headEnd type="none" w="sm" len="sm"/>
            <a:tailEnd type="none" w="sm" len="sm"/>
          </a:ln>
          <a:effectLst/>
        </p:spPr>
      </p:pic>
      <p:sp>
        <p:nvSpPr>
          <p:cNvPr id="84998" name="Text Box 6"/>
          <p:cNvSpPr txBox="1">
            <a:spLocks noChangeArrowheads="1"/>
          </p:cNvSpPr>
          <p:nvPr/>
        </p:nvSpPr>
        <p:spPr bwMode="auto">
          <a:xfrm>
            <a:off x="803275" y="8059738"/>
            <a:ext cx="349250" cy="376237"/>
          </a:xfrm>
          <a:prstGeom prst="rect">
            <a:avLst/>
          </a:prstGeom>
          <a:noFill/>
          <a:ln w="25400">
            <a:noFill/>
            <a:miter lim="800000"/>
            <a:headEnd type="none" w="sm" len="sm"/>
            <a:tailEnd type="none" w="med" len="lg"/>
          </a:ln>
          <a:effectLst/>
        </p:spPr>
        <p:txBody>
          <a:bodyPr lIns="12175" tIns="12175" rIns="12175" bIns="12175">
            <a:spAutoFit/>
          </a:bodyPr>
          <a:lstStyle/>
          <a:p>
            <a:pPr algn="ctr" defTabSz="788988">
              <a:buClr>
                <a:srgbClr val="000000"/>
              </a:buClr>
              <a:buFont typeface="Arial" charset="0"/>
              <a:buNone/>
            </a:pPr>
            <a:r>
              <a:rPr lang="en-US" sz="2300" b="1">
                <a:latin typeface="Arial" charset="0"/>
              </a:rPr>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983153-1109-4CD4-AD04-7CE305BB62B2}" type="slidenum">
              <a:rPr lang="en-US"/>
              <a:pPr/>
              <a:t>39</a:t>
            </a:fld>
            <a:endParaRPr lang="en-US"/>
          </a:p>
        </p:txBody>
      </p:sp>
      <p:sp>
        <p:nvSpPr>
          <p:cNvPr id="87042" name="Rectangle 2"/>
          <p:cNvSpPr>
            <a:spLocks noGrp="1" noRot="1" noChangeAspect="1" noChangeArrowheads="1" noTextEdit="1"/>
          </p:cNvSpPr>
          <p:nvPr>
            <p:ph type="sldImg"/>
          </p:nvPr>
        </p:nvSpPr>
        <p:spPr>
          <a:xfrm>
            <a:off x="485775" y="153988"/>
            <a:ext cx="5884863" cy="4413250"/>
          </a:xfrm>
          <a:ln w="12700" cap="flat">
            <a:solidFill>
              <a:schemeClr val="tx1"/>
            </a:solidFill>
          </a:ln>
        </p:spPr>
      </p:sp>
      <p:sp>
        <p:nvSpPr>
          <p:cNvPr id="87043" name="Rectangle 3"/>
          <p:cNvSpPr>
            <a:spLocks noGrp="1" noChangeArrowheads="1"/>
          </p:cNvSpPr>
          <p:nvPr>
            <p:ph type="body" idx="1"/>
          </p:nvPr>
        </p:nvSpPr>
        <p:spPr>
          <a:xfrm>
            <a:off x="412750" y="4773613"/>
            <a:ext cx="6029325" cy="3754437"/>
          </a:xfrm>
          <a:noFill/>
          <a:ln/>
        </p:spPr>
        <p:txBody>
          <a:bodyPr lIns="91316" tIns="45658" rIns="91316" bIns="45658"/>
          <a:lstStyle/>
          <a:p>
            <a:r>
              <a:rPr lang="en-US"/>
              <a:t>Duplicate Rows</a:t>
            </a:r>
          </a:p>
          <a:p>
            <a:pPr lvl="1"/>
            <a:r>
              <a:rPr lang="en-US"/>
              <a:t>Unless you indicate otherwise, </a:t>
            </a:r>
            <a:r>
              <a:rPr lang="en-US" i="1"/>
              <a:t>i</a:t>
            </a:r>
            <a:r>
              <a:rPr lang="en-US"/>
              <a:t>SQL*Plus displays the results of a query without eliminating duplicate rows. The example on the slide displays all the department numbers from the </a:t>
            </a:r>
            <a:r>
              <a:rPr lang="en-US">
                <a:latin typeface="Courier New" pitchFamily="49" charset="0"/>
              </a:rPr>
              <a:t>EMPLOYEES</a:t>
            </a:r>
            <a:r>
              <a:rPr lang="en-US"/>
              <a:t> table. Notice that the department numbers are repeated.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BB7E1C13-A039-4019-8E3F-533212AA4472}" type="slidenum">
              <a:rPr lang="en-US"/>
              <a:pPr/>
              <a:t>40</a:t>
            </a:fld>
            <a:endParaRPr lang="en-US"/>
          </a:p>
        </p:txBody>
      </p:sp>
      <p:pic>
        <p:nvPicPr>
          <p:cNvPr id="89090" name="Picture 2"/>
          <p:cNvPicPr>
            <a:picLocks noChangeAspect="1" noChangeArrowheads="1"/>
          </p:cNvPicPr>
          <p:nvPr/>
        </p:nvPicPr>
        <p:blipFill>
          <a:blip r:embed="rId3"/>
          <a:srcRect/>
          <a:stretch>
            <a:fillRect/>
          </a:stretch>
        </p:blipFill>
        <p:spPr bwMode="auto">
          <a:xfrm>
            <a:off x="838200" y="6629400"/>
            <a:ext cx="4810125" cy="1504950"/>
          </a:xfrm>
          <a:prstGeom prst="rect">
            <a:avLst/>
          </a:prstGeom>
          <a:noFill/>
          <a:ln w="25400">
            <a:noFill/>
            <a:miter lim="800000"/>
            <a:headEnd type="none" w="sm" len="sm"/>
            <a:tailEnd type="none" w="sm" len="sm"/>
          </a:ln>
          <a:effectLst/>
        </p:spPr>
      </p:pic>
      <p:pic>
        <p:nvPicPr>
          <p:cNvPr id="89091" name="Picture 3"/>
          <p:cNvPicPr>
            <a:picLocks noChangeAspect="1" noChangeArrowheads="1"/>
          </p:cNvPicPr>
          <p:nvPr/>
        </p:nvPicPr>
        <p:blipFill>
          <a:blip r:embed="rId4"/>
          <a:srcRect/>
          <a:stretch>
            <a:fillRect/>
          </a:stretch>
        </p:blipFill>
        <p:spPr bwMode="auto">
          <a:xfrm>
            <a:off x="838200" y="8229600"/>
            <a:ext cx="4810125" cy="600075"/>
          </a:xfrm>
          <a:prstGeom prst="rect">
            <a:avLst/>
          </a:prstGeom>
          <a:noFill/>
          <a:ln w="25400">
            <a:noFill/>
            <a:miter lim="800000"/>
            <a:headEnd type="none" w="sm" len="sm"/>
            <a:tailEnd type="none" w="sm" len="sm"/>
          </a:ln>
          <a:effectLst/>
        </p:spPr>
      </p:pic>
      <p:sp>
        <p:nvSpPr>
          <p:cNvPr id="89092" name="Rectangle 4"/>
          <p:cNvSpPr>
            <a:spLocks noGrp="1" noRot="1" noChangeAspect="1" noChangeArrowheads="1" noTextEdit="1"/>
          </p:cNvSpPr>
          <p:nvPr>
            <p:ph type="sldImg"/>
          </p:nvPr>
        </p:nvSpPr>
        <p:spPr>
          <a:xfrm>
            <a:off x="485775" y="153988"/>
            <a:ext cx="5884863" cy="4413250"/>
          </a:xfrm>
          <a:ln w="12700" cap="flat">
            <a:solidFill>
              <a:schemeClr val="tx1"/>
            </a:solidFill>
          </a:ln>
        </p:spPr>
      </p:sp>
      <p:sp>
        <p:nvSpPr>
          <p:cNvPr id="89093" name="Rectangle 5"/>
          <p:cNvSpPr>
            <a:spLocks noGrp="1" noChangeArrowheads="1"/>
          </p:cNvSpPr>
          <p:nvPr>
            <p:ph type="body" idx="1"/>
          </p:nvPr>
        </p:nvSpPr>
        <p:spPr>
          <a:xfrm>
            <a:off x="533400" y="4572000"/>
            <a:ext cx="6029325" cy="3754438"/>
          </a:xfrm>
          <a:noFill/>
          <a:ln/>
        </p:spPr>
        <p:txBody>
          <a:bodyPr lIns="91316" tIns="45658" rIns="91316" bIns="45658"/>
          <a:lstStyle/>
          <a:p>
            <a:r>
              <a:rPr lang="en-US"/>
              <a:t>Duplicate Rows (continued)</a:t>
            </a:r>
          </a:p>
          <a:p>
            <a:pPr lvl="1"/>
            <a:r>
              <a:rPr lang="en-US"/>
              <a:t>To eliminate duplicate rows in the result, include the </a:t>
            </a:r>
            <a:r>
              <a:rPr lang="en-US">
                <a:solidFill>
                  <a:srgbClr val="FC0128"/>
                </a:solidFill>
                <a:latin typeface="Courier New" pitchFamily="49" charset="0"/>
              </a:rPr>
              <a:t>DISTINCT</a:t>
            </a:r>
            <a:r>
              <a:rPr lang="en-US">
                <a:solidFill>
                  <a:srgbClr val="FC0128"/>
                </a:solidFill>
              </a:rPr>
              <a:t> </a:t>
            </a:r>
            <a:r>
              <a:rPr lang="en-US"/>
              <a:t>keyword in the </a:t>
            </a:r>
            <a:r>
              <a:rPr lang="en-US">
                <a:latin typeface="Courier New" pitchFamily="49" charset="0"/>
              </a:rPr>
              <a:t>SELECT</a:t>
            </a:r>
            <a:r>
              <a:rPr lang="en-US"/>
              <a:t> clause immediately after the </a:t>
            </a:r>
            <a:r>
              <a:rPr lang="en-US">
                <a:latin typeface="Courier New" pitchFamily="49" charset="0"/>
              </a:rPr>
              <a:t>SELECT</a:t>
            </a:r>
            <a:r>
              <a:rPr lang="en-US"/>
              <a:t> keyword. In the example on the slide, the </a:t>
            </a:r>
            <a:r>
              <a:rPr lang="en-US">
                <a:latin typeface="Courier New" pitchFamily="49" charset="0"/>
              </a:rPr>
              <a:t>EMPLOYEES</a:t>
            </a:r>
            <a:r>
              <a:rPr lang="en-US"/>
              <a:t> table actually contains 20</a:t>
            </a:r>
            <a:r>
              <a:rPr lang="en-US" i="1"/>
              <a:t> </a:t>
            </a:r>
            <a:r>
              <a:rPr lang="en-US"/>
              <a:t>rows but there are only seven unique department numbers in the table. </a:t>
            </a:r>
          </a:p>
          <a:p>
            <a:pPr lvl="1"/>
            <a:r>
              <a:rPr lang="en-US"/>
              <a:t>You can specify multiple columns after the </a:t>
            </a:r>
            <a:r>
              <a:rPr lang="en-US">
                <a:latin typeface="Courier New" pitchFamily="49" charset="0"/>
              </a:rPr>
              <a:t>DISTINCT</a:t>
            </a:r>
            <a:r>
              <a:rPr lang="en-US"/>
              <a:t> qualifier. The </a:t>
            </a:r>
            <a:r>
              <a:rPr lang="en-US">
                <a:latin typeface="Courier New" pitchFamily="49" charset="0"/>
              </a:rPr>
              <a:t>DISTINCT</a:t>
            </a:r>
            <a:r>
              <a:rPr lang="en-US"/>
              <a:t> qualifier affects all the selected columns, and the result is every distinct combination of the columns.</a:t>
            </a:r>
          </a:p>
          <a:p>
            <a:pPr lvl="1"/>
            <a:endParaRPr lang="en-US" sz="500"/>
          </a:p>
          <a:p>
            <a:pPr>
              <a:spcBef>
                <a:spcPct val="0"/>
              </a:spcBef>
            </a:pPr>
            <a:r>
              <a:rPr lang="en-US" b="1">
                <a:latin typeface="Courier New" pitchFamily="49" charset="0"/>
              </a:rPr>
              <a:t>    SELECT  DISTINCT department_id, job_id</a:t>
            </a:r>
          </a:p>
          <a:p>
            <a:pPr>
              <a:spcBef>
                <a:spcPct val="0"/>
              </a:spcBef>
            </a:pPr>
            <a:r>
              <a:rPr lang="en-US" b="1">
                <a:latin typeface="Courier New" pitchFamily="49" charset="0"/>
              </a:rPr>
              <a:t>    FROM    employees;</a:t>
            </a:r>
          </a:p>
          <a:p>
            <a:pPr>
              <a:spcBef>
                <a:spcPct val="0"/>
              </a:spcBef>
            </a:pPr>
            <a:endParaRPr lang="en-US" b="1">
              <a:latin typeface="Courier New" pitchFamily="49" charset="0"/>
            </a:endParaRPr>
          </a:p>
        </p:txBody>
      </p:sp>
      <p:sp>
        <p:nvSpPr>
          <p:cNvPr id="89094" name="Rectangle 6"/>
          <p:cNvSpPr>
            <a:spLocks noChangeArrowheads="1"/>
          </p:cNvSpPr>
          <p:nvPr/>
        </p:nvSpPr>
        <p:spPr bwMode="auto">
          <a:xfrm>
            <a:off x="609600" y="6629400"/>
            <a:ext cx="5618163" cy="1436688"/>
          </a:xfrm>
          <a:prstGeom prst="rect">
            <a:avLst/>
          </a:prstGeom>
          <a:noFill/>
          <a:ln w="9525">
            <a:noFill/>
            <a:miter lim="800000"/>
            <a:headEnd/>
            <a:tailEnd/>
          </a:ln>
          <a:effectLst/>
        </p:spPr>
        <p:txBody>
          <a:bodyPr wrap="none" anchor="ctr"/>
          <a:lstStyle/>
          <a:p>
            <a:endParaRPr lang="en-US"/>
          </a:p>
        </p:txBody>
      </p:sp>
      <p:sp>
        <p:nvSpPr>
          <p:cNvPr id="89095" name="Text Box 7"/>
          <p:cNvSpPr txBox="1">
            <a:spLocks noChangeArrowheads="1"/>
          </p:cNvSpPr>
          <p:nvPr/>
        </p:nvSpPr>
        <p:spPr bwMode="auto">
          <a:xfrm>
            <a:off x="1066800" y="7924800"/>
            <a:ext cx="349250" cy="376238"/>
          </a:xfrm>
          <a:prstGeom prst="rect">
            <a:avLst/>
          </a:prstGeom>
          <a:noFill/>
          <a:ln w="25400">
            <a:noFill/>
            <a:miter lim="800000"/>
            <a:headEnd type="none" w="sm" len="sm"/>
            <a:tailEnd type="none" w="med" len="lg"/>
          </a:ln>
          <a:effectLst/>
        </p:spPr>
        <p:txBody>
          <a:bodyPr lIns="12175" tIns="12175" rIns="12175" bIns="12175">
            <a:spAutoFit/>
          </a:bodyPr>
          <a:lstStyle/>
          <a:p>
            <a:pPr algn="ctr" defTabSz="788988">
              <a:buClr>
                <a:srgbClr val="000000"/>
              </a:buClr>
              <a:buFont typeface="Arial" charset="0"/>
              <a:buNone/>
            </a:pPr>
            <a:r>
              <a:rPr lang="en-US" sz="2300" b="1">
                <a:latin typeface="Arial" charset="0"/>
              </a:rPr>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2"/>
          <p:cNvSpPr>
            <a:spLocks noGrp="1" noChangeArrowheads="1"/>
          </p:cNvSpPr>
          <p:nvPr>
            <p:ph type="body" idx="1"/>
          </p:nvPr>
        </p:nvSpPr>
        <p:spPr>
          <a:xfrm>
            <a:off x="412750" y="4773613"/>
            <a:ext cx="6029325" cy="3754437"/>
          </a:xfrm>
          <a:noFill/>
          <a:ln/>
        </p:spPr>
        <p:txBody>
          <a:bodyPr lIns="91164" tIns="45582" rIns="91164" bIns="45582"/>
          <a:lstStyle/>
          <a:p>
            <a:pPr defTabSz="425450">
              <a:tabLst>
                <a:tab pos="1154113" algn="l"/>
                <a:tab pos="2314575" algn="l"/>
              </a:tabLst>
            </a:pPr>
            <a:endParaRPr lang="en-US"/>
          </a:p>
          <a:p>
            <a:pPr defTabSz="425450">
              <a:tabLst>
                <a:tab pos="1154113" algn="l"/>
                <a:tab pos="2314575" algn="l"/>
              </a:tabLst>
            </a:pPr>
            <a:endParaRPr lang="en-US"/>
          </a:p>
          <a:p>
            <a:pPr defTabSz="425450">
              <a:tabLst>
                <a:tab pos="1154113" algn="l"/>
                <a:tab pos="2314575" algn="l"/>
              </a:tabLst>
            </a:pPr>
            <a:endParaRPr lang="en-US"/>
          </a:p>
          <a:p>
            <a:pPr defTabSz="425450">
              <a:tabLst>
                <a:tab pos="1154113" algn="l"/>
                <a:tab pos="2314575" algn="l"/>
              </a:tabLst>
            </a:pPr>
            <a:endParaRPr lang="en-US"/>
          </a:p>
          <a:p>
            <a:pPr defTabSz="425450">
              <a:tabLst>
                <a:tab pos="1154113" algn="l"/>
                <a:tab pos="2314575" algn="l"/>
              </a:tabLst>
            </a:pPr>
            <a:endParaRPr lang="en-US"/>
          </a:p>
          <a:p>
            <a:pPr defTabSz="425450">
              <a:tabLst>
                <a:tab pos="1154113" algn="l"/>
                <a:tab pos="2314575" algn="l"/>
              </a:tabLst>
            </a:pPr>
            <a:endParaRPr lang="en-US"/>
          </a:p>
          <a:p>
            <a:pPr defTabSz="425450">
              <a:tabLst>
                <a:tab pos="1154113" algn="l"/>
                <a:tab pos="2314575" algn="l"/>
              </a:tabLst>
            </a:pPr>
            <a:endParaRPr lang="en-US"/>
          </a:p>
          <a:p>
            <a:pPr defTabSz="425450">
              <a:tabLst>
                <a:tab pos="1154113" algn="l"/>
                <a:tab pos="2314575" algn="l"/>
              </a:tabLst>
            </a:pPr>
            <a:endParaRPr lang="en-US"/>
          </a:p>
          <a:p>
            <a:pPr defTabSz="425450">
              <a:tabLst>
                <a:tab pos="1154113" algn="l"/>
                <a:tab pos="2314575" algn="l"/>
              </a:tabLst>
            </a:pPr>
            <a:endParaRPr lang="en-US"/>
          </a:p>
          <a:p>
            <a:pPr defTabSz="425450">
              <a:tabLst>
                <a:tab pos="1154113" algn="l"/>
                <a:tab pos="2314575" algn="l"/>
              </a:tabLst>
            </a:pPr>
            <a:endParaRPr lang="en-US"/>
          </a:p>
          <a:p>
            <a:pPr defTabSz="425450">
              <a:tabLst>
                <a:tab pos="1154113" algn="l"/>
                <a:tab pos="2314575" algn="l"/>
              </a:tabLst>
            </a:pPr>
            <a:endParaRPr lang="en-US"/>
          </a:p>
          <a:p>
            <a:pPr defTabSz="425450">
              <a:tabLst>
                <a:tab pos="1154113" algn="l"/>
                <a:tab pos="2314575" algn="l"/>
              </a:tabLst>
            </a:pPr>
            <a:endParaRPr lang="en-US"/>
          </a:p>
        </p:txBody>
      </p:sp>
      <p:sp>
        <p:nvSpPr>
          <p:cNvPr id="91139" name="Rectangle 3"/>
          <p:cNvSpPr>
            <a:spLocks noGrp="1" noRot="1" noChangeAspect="1" noChangeArrowheads="1" noTextEdit="1"/>
          </p:cNvSpPr>
          <p:nvPr>
            <p:ph type="sldImg"/>
          </p:nvPr>
        </p:nvSpPr>
        <p:spPr>
          <a:xfrm>
            <a:off x="487363" y="153988"/>
            <a:ext cx="5881687" cy="4411662"/>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BBEE89-3370-4511-802D-9ADEB6922FCA}" type="slidenum">
              <a:rPr lang="en-US"/>
              <a:pPr/>
              <a:t>22</a:t>
            </a:fld>
            <a:endParaRPr 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xfrm>
            <a:off x="685800" y="4343400"/>
            <a:ext cx="5486400" cy="4114800"/>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BFF5F9F-560D-4CA2-98B0-125C044F0281}" type="slidenum">
              <a:rPr lang="en-US"/>
              <a:pPr/>
              <a:t>42</a:t>
            </a:fld>
            <a:endParaRPr lang="en-US"/>
          </a:p>
        </p:txBody>
      </p:sp>
      <p:sp>
        <p:nvSpPr>
          <p:cNvPr id="93186" name="Rectangle 2"/>
          <p:cNvSpPr>
            <a:spLocks noChangeArrowheads="1"/>
          </p:cNvSpPr>
          <p:nvPr/>
        </p:nvSpPr>
        <p:spPr bwMode="auto">
          <a:xfrm>
            <a:off x="3883025" y="-1588"/>
            <a:ext cx="2974975" cy="460376"/>
          </a:xfrm>
          <a:prstGeom prst="rect">
            <a:avLst/>
          </a:prstGeom>
          <a:noFill/>
          <a:ln w="9525">
            <a:noFill/>
            <a:miter lim="800000"/>
            <a:headEnd/>
            <a:tailEnd/>
          </a:ln>
          <a:effectLst/>
        </p:spPr>
        <p:txBody>
          <a:bodyPr wrap="none" anchor="ctr"/>
          <a:lstStyle/>
          <a:p>
            <a:endParaRPr lang="en-US"/>
          </a:p>
        </p:txBody>
      </p:sp>
      <p:sp>
        <p:nvSpPr>
          <p:cNvPr id="93187" name="Rectangle 3"/>
          <p:cNvSpPr>
            <a:spLocks noChangeArrowheads="1"/>
          </p:cNvSpPr>
          <p:nvPr/>
        </p:nvSpPr>
        <p:spPr bwMode="auto">
          <a:xfrm>
            <a:off x="-1588" y="-1588"/>
            <a:ext cx="2970213" cy="460376"/>
          </a:xfrm>
          <a:prstGeom prst="rect">
            <a:avLst/>
          </a:prstGeom>
          <a:noFill/>
          <a:ln w="9525">
            <a:noFill/>
            <a:miter lim="800000"/>
            <a:headEnd/>
            <a:tailEnd/>
          </a:ln>
          <a:effectLst/>
        </p:spPr>
        <p:txBody>
          <a:bodyPr wrap="none" anchor="ctr"/>
          <a:lstStyle/>
          <a:p>
            <a:endParaRPr lang="en-US"/>
          </a:p>
        </p:txBody>
      </p:sp>
      <p:sp>
        <p:nvSpPr>
          <p:cNvPr id="93188" name="Rectangle 4"/>
          <p:cNvSpPr>
            <a:spLocks noGrp="1" noChangeArrowheads="1"/>
          </p:cNvSpPr>
          <p:nvPr>
            <p:ph type="body" idx="1"/>
          </p:nvPr>
        </p:nvSpPr>
        <p:spPr>
          <a:xfrm>
            <a:off x="412750" y="4773613"/>
            <a:ext cx="6029325" cy="3754437"/>
          </a:xfrm>
          <a:noFill/>
          <a:ln/>
        </p:spPr>
        <p:txBody>
          <a:bodyPr lIns="91164" tIns="45582" rIns="91164" bIns="45582"/>
          <a:lstStyle/>
          <a:p>
            <a:pPr defTabSz="425450"/>
            <a:r>
              <a:rPr lang="en-US"/>
              <a:t>Lesson Aim</a:t>
            </a:r>
          </a:p>
          <a:p>
            <a:pPr marL="119063" lvl="1" defTabSz="425450"/>
            <a:r>
              <a:rPr lang="en-US"/>
              <a:t>While retrieving data from the database, you may need to </a:t>
            </a:r>
            <a:r>
              <a:rPr lang="en-US">
                <a:solidFill>
                  <a:srgbClr val="FC0128"/>
                </a:solidFill>
              </a:rPr>
              <a:t>restrict the rows</a:t>
            </a:r>
            <a:r>
              <a:rPr lang="en-US"/>
              <a:t> of data that are displayed or specify the </a:t>
            </a:r>
            <a:r>
              <a:rPr lang="en-US">
                <a:solidFill>
                  <a:srgbClr val="FC0128"/>
                </a:solidFill>
              </a:rPr>
              <a:t>order</a:t>
            </a:r>
            <a:r>
              <a:rPr lang="en-US"/>
              <a:t> in which the rows are displayed. This lesson explains the SQL statements that you use to perform these actions.</a:t>
            </a:r>
          </a:p>
          <a:p>
            <a:pPr defTabSz="425450"/>
            <a:endParaRPr lang="en-US" b="1"/>
          </a:p>
        </p:txBody>
      </p:sp>
      <p:sp>
        <p:nvSpPr>
          <p:cNvPr id="93189" name="Rectangle 5"/>
          <p:cNvSpPr>
            <a:spLocks noGrp="1" noRot="1" noChangeAspect="1" noChangeArrowheads="1" noTextEdit="1"/>
          </p:cNvSpPr>
          <p:nvPr>
            <p:ph type="sldImg"/>
          </p:nvPr>
        </p:nvSpPr>
        <p:spPr>
          <a:xfrm>
            <a:off x="487363" y="153988"/>
            <a:ext cx="5881687" cy="4411662"/>
          </a:xfrm>
          <a:ln w="12700" cap="flat">
            <a:solidFill>
              <a:schemeClr val="tx1"/>
            </a:solid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AB66FF-7700-49A6-BA73-4EAFF8A2D815}" type="slidenum">
              <a:rPr lang="en-US"/>
              <a:pPr/>
              <a:t>43</a:t>
            </a:fld>
            <a:endParaRPr lang="en-US"/>
          </a:p>
        </p:txBody>
      </p:sp>
      <p:sp>
        <p:nvSpPr>
          <p:cNvPr id="95234" name="Rectangle 2"/>
          <p:cNvSpPr>
            <a:spLocks noGrp="1" noRot="1" noChangeAspect="1" noChangeArrowheads="1" noTextEdit="1"/>
          </p:cNvSpPr>
          <p:nvPr>
            <p:ph type="sldImg"/>
          </p:nvPr>
        </p:nvSpPr>
        <p:spPr>
          <a:xfrm>
            <a:off x="487363" y="153988"/>
            <a:ext cx="5881687" cy="4411662"/>
          </a:xfrm>
          <a:ln w="12700" cap="flat">
            <a:solidFill>
              <a:schemeClr val="tx1"/>
            </a:solidFill>
          </a:ln>
        </p:spPr>
      </p:sp>
      <p:sp>
        <p:nvSpPr>
          <p:cNvPr id="95235" name="Rectangle 3"/>
          <p:cNvSpPr>
            <a:spLocks noGrp="1" noChangeArrowheads="1"/>
          </p:cNvSpPr>
          <p:nvPr>
            <p:ph type="body" idx="1"/>
          </p:nvPr>
        </p:nvSpPr>
        <p:spPr>
          <a:xfrm>
            <a:off x="412750" y="4773613"/>
            <a:ext cx="6029325" cy="3754437"/>
          </a:xfrm>
          <a:noFill/>
          <a:ln/>
        </p:spPr>
        <p:txBody>
          <a:bodyPr lIns="91164" tIns="45582" rIns="91164" bIns="45582"/>
          <a:lstStyle/>
          <a:p>
            <a:r>
              <a:rPr lang="en-US"/>
              <a:t>Limiting the Rows Selected</a:t>
            </a:r>
          </a:p>
          <a:p>
            <a:pPr lvl="1"/>
            <a:r>
              <a:rPr lang="en-US"/>
              <a:t>You can restrict the rows returned from the query by using the </a:t>
            </a:r>
            <a:r>
              <a:rPr lang="en-US">
                <a:solidFill>
                  <a:srgbClr val="FC0128"/>
                </a:solidFill>
                <a:latin typeface="Courier New" pitchFamily="49" charset="0"/>
              </a:rPr>
              <a:t>WHERE</a:t>
            </a:r>
            <a:r>
              <a:rPr lang="en-US">
                <a:solidFill>
                  <a:srgbClr val="FC0128"/>
                </a:solidFill>
              </a:rPr>
              <a:t> clause</a:t>
            </a:r>
            <a:r>
              <a:rPr lang="en-US"/>
              <a:t>. A </a:t>
            </a:r>
            <a:r>
              <a:rPr lang="en-US">
                <a:latin typeface="Courier New" pitchFamily="49" charset="0"/>
              </a:rPr>
              <a:t>WHERE</a:t>
            </a:r>
            <a:r>
              <a:rPr lang="en-US"/>
              <a:t> clause contains a condition that must be met, and it directly follows the </a:t>
            </a:r>
            <a:r>
              <a:rPr lang="en-US">
                <a:latin typeface="Courier New" pitchFamily="49" charset="0"/>
              </a:rPr>
              <a:t>FROM</a:t>
            </a:r>
            <a:r>
              <a:rPr lang="en-US"/>
              <a:t> clause. If the condition is true, the row meeting the condition is returned.</a:t>
            </a:r>
          </a:p>
          <a:p>
            <a:pPr lvl="1"/>
            <a:r>
              <a:rPr lang="en-US">
                <a:solidFill>
                  <a:srgbClr val="000000"/>
                </a:solidFill>
              </a:rPr>
              <a:t>In the syntax:</a:t>
            </a:r>
          </a:p>
          <a:p>
            <a:r>
              <a:rPr lang="en-US" b="1"/>
              <a:t>	</a:t>
            </a:r>
            <a:r>
              <a:rPr lang="en-US" b="1">
                <a:latin typeface="Courier New" pitchFamily="49" charset="0"/>
              </a:rPr>
              <a:t>WHERE</a:t>
            </a:r>
            <a:r>
              <a:rPr lang="en-US"/>
              <a:t>		</a:t>
            </a:r>
            <a:r>
              <a:rPr lang="en-US" b="1"/>
              <a:t>restricts the query to rows that meet a condition</a:t>
            </a:r>
            <a:r>
              <a:rPr lang="en-US"/>
              <a:t>	</a:t>
            </a:r>
          </a:p>
          <a:p>
            <a:r>
              <a:rPr lang="en-US" b="1" i="1"/>
              <a:t>	</a:t>
            </a:r>
            <a:r>
              <a:rPr lang="en-US" b="1" i="1">
                <a:latin typeface="Courier New" pitchFamily="49" charset="0"/>
              </a:rPr>
              <a:t>condition</a:t>
            </a:r>
            <a:r>
              <a:rPr lang="en-US"/>
              <a:t>		</a:t>
            </a:r>
            <a:r>
              <a:rPr lang="en-US" b="1"/>
              <a:t>is composed of column names, expressions, 								constants, and a comparison operator</a:t>
            </a:r>
            <a:r>
              <a:rPr lang="en-US"/>
              <a:t>	</a:t>
            </a:r>
          </a:p>
          <a:p>
            <a:pPr lvl="1"/>
            <a:endParaRPr lang="en-US">
              <a:solidFill>
                <a:srgbClr val="000000"/>
              </a:solidFill>
            </a:endParaRPr>
          </a:p>
          <a:p>
            <a:pPr lvl="1"/>
            <a:r>
              <a:rPr lang="en-US">
                <a:solidFill>
                  <a:srgbClr val="000000"/>
                </a:solidFill>
              </a:rPr>
              <a:t>The </a:t>
            </a:r>
            <a:r>
              <a:rPr lang="en-US">
                <a:solidFill>
                  <a:srgbClr val="FF0033"/>
                </a:solidFill>
                <a:latin typeface="Courier New" pitchFamily="49" charset="0"/>
              </a:rPr>
              <a:t>WHERE</a:t>
            </a:r>
            <a:r>
              <a:rPr lang="en-US">
                <a:solidFill>
                  <a:srgbClr val="000000"/>
                </a:solidFill>
              </a:rPr>
              <a:t> clause can compare values in columns, literal values, arithmetic expressions, or functions. It consists of three elements:</a:t>
            </a:r>
          </a:p>
          <a:p>
            <a:pPr lvl="2"/>
            <a:r>
              <a:rPr lang="en-US">
                <a:solidFill>
                  <a:srgbClr val="000000"/>
                </a:solidFill>
              </a:rPr>
              <a:t>Column name</a:t>
            </a:r>
          </a:p>
          <a:p>
            <a:pPr lvl="2"/>
            <a:r>
              <a:rPr lang="en-US">
                <a:solidFill>
                  <a:srgbClr val="000000"/>
                </a:solidFill>
              </a:rPr>
              <a:t>Comparison condition</a:t>
            </a:r>
          </a:p>
          <a:p>
            <a:pPr lvl="2"/>
            <a:r>
              <a:rPr lang="en-US">
                <a:solidFill>
                  <a:srgbClr val="000000"/>
                </a:solidFill>
              </a:rPr>
              <a:t>Column name, constant, or list of values</a:t>
            </a:r>
            <a:endParaRPr lang="en-US">
              <a:solidFill>
                <a:schemeClr val="accent1"/>
              </a:solidFill>
            </a:endParaRPr>
          </a:p>
          <a:p>
            <a:endParaRPr lang="en-US">
              <a:solidFill>
                <a:schemeClr val="accent1"/>
              </a:solidFill>
            </a:endParaRPr>
          </a:p>
          <a:p>
            <a:endParaRPr lang="en-US">
              <a:solidFill>
                <a:schemeClr val="accent1"/>
              </a:solidFill>
            </a:endParaRPr>
          </a:p>
          <a:p>
            <a:pPr lvl="2"/>
            <a:endParaRPr lang="en-US"/>
          </a:p>
          <a:p>
            <a:endParaRPr lang="en-US" b="1"/>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348314-4150-4175-BDCB-E1DAC24EDE16}" type="slidenum">
              <a:rPr lang="en-US"/>
              <a:pPr/>
              <a:t>44</a:t>
            </a:fld>
            <a:endParaRPr lang="en-US"/>
          </a:p>
        </p:txBody>
      </p:sp>
      <p:sp>
        <p:nvSpPr>
          <p:cNvPr id="97282" name="Rectangle 2"/>
          <p:cNvSpPr>
            <a:spLocks noGrp="1" noRot="1" noChangeAspect="1" noChangeArrowheads="1" noTextEdit="1"/>
          </p:cNvSpPr>
          <p:nvPr>
            <p:ph type="sldImg"/>
          </p:nvPr>
        </p:nvSpPr>
        <p:spPr>
          <a:xfrm>
            <a:off x="487363" y="153988"/>
            <a:ext cx="5881687" cy="4411662"/>
          </a:xfrm>
          <a:ln w="12700" cap="flat">
            <a:solidFill>
              <a:schemeClr val="tx1"/>
            </a:solidFill>
          </a:ln>
        </p:spPr>
      </p:sp>
      <p:sp>
        <p:nvSpPr>
          <p:cNvPr id="97283" name="Rectangle 3"/>
          <p:cNvSpPr>
            <a:spLocks noGrp="1" noChangeArrowheads="1"/>
          </p:cNvSpPr>
          <p:nvPr>
            <p:ph type="body" idx="1"/>
          </p:nvPr>
        </p:nvSpPr>
        <p:spPr>
          <a:xfrm>
            <a:off x="412750" y="4773613"/>
            <a:ext cx="6029325" cy="3754437"/>
          </a:xfrm>
          <a:noFill/>
          <a:ln/>
        </p:spPr>
        <p:txBody>
          <a:bodyPr lIns="91164" tIns="45582" rIns="91164" bIns="45582"/>
          <a:lstStyle/>
          <a:p>
            <a:r>
              <a:rPr lang="en-US">
                <a:solidFill>
                  <a:srgbClr val="000000"/>
                </a:solidFill>
              </a:rPr>
              <a:t>Using the </a:t>
            </a:r>
            <a:r>
              <a:rPr lang="en-US">
                <a:solidFill>
                  <a:srgbClr val="000000"/>
                </a:solidFill>
                <a:latin typeface="Courier New" pitchFamily="49" charset="0"/>
              </a:rPr>
              <a:t>WHERE</a:t>
            </a:r>
            <a:r>
              <a:rPr lang="en-US">
                <a:solidFill>
                  <a:srgbClr val="000000"/>
                </a:solidFill>
              </a:rPr>
              <a:t> Clause</a:t>
            </a:r>
            <a:endParaRPr lang="en-US"/>
          </a:p>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job ID, and department number of all employees whose job ID is </a:t>
            </a:r>
            <a:r>
              <a:rPr lang="en-US">
                <a:solidFill>
                  <a:srgbClr val="000000"/>
                </a:solidFill>
                <a:latin typeface="Courier New" pitchFamily="49" charset="0"/>
              </a:rPr>
              <a:t>SA_REP</a:t>
            </a:r>
            <a:r>
              <a:rPr lang="en-US">
                <a:solidFill>
                  <a:srgbClr val="000000"/>
                </a:solidFill>
              </a:rPr>
              <a:t>. </a:t>
            </a:r>
          </a:p>
          <a:p>
            <a:pPr lvl="1"/>
            <a:r>
              <a:rPr lang="en-US">
                <a:solidFill>
                  <a:srgbClr val="000000"/>
                </a:solidFill>
              </a:rPr>
              <a:t>Note that the job title </a:t>
            </a:r>
            <a:r>
              <a:rPr lang="en-US">
                <a:solidFill>
                  <a:srgbClr val="000000"/>
                </a:solidFill>
                <a:latin typeface="Courier New" pitchFamily="49" charset="0"/>
              </a:rPr>
              <a:t>SA_REP</a:t>
            </a:r>
            <a:r>
              <a:rPr lang="en-US">
                <a:solidFill>
                  <a:srgbClr val="000000"/>
                </a:solidFill>
              </a:rPr>
              <a:t> has been specified in uppercase to ensure that it matches the job ID column in the </a:t>
            </a:r>
            <a:r>
              <a:rPr lang="en-US">
                <a:solidFill>
                  <a:srgbClr val="000000"/>
                </a:solidFill>
                <a:latin typeface="Courier New" pitchFamily="49" charset="0"/>
              </a:rPr>
              <a:t>EMPLOYEES</a:t>
            </a:r>
            <a:r>
              <a:rPr lang="en-US">
                <a:solidFill>
                  <a:srgbClr val="000000"/>
                </a:solidFill>
              </a:rPr>
              <a:t> table. </a:t>
            </a:r>
            <a:r>
              <a:rPr lang="en-US">
                <a:solidFill>
                  <a:srgbClr val="FC0128"/>
                </a:solidFill>
              </a:rPr>
              <a:t>Character strings</a:t>
            </a:r>
            <a:r>
              <a:rPr lang="en-US">
                <a:solidFill>
                  <a:srgbClr val="000000"/>
                </a:solidFill>
              </a:rPr>
              <a:t> are case sensitive.</a:t>
            </a:r>
          </a:p>
          <a:p>
            <a:endParaRPr lang="en-US" b="1">
              <a:solidFill>
                <a:srgbClr val="000000"/>
              </a:solidFill>
            </a:endParaRPr>
          </a:p>
          <a:p>
            <a:endParaRPr lang="en-US" b="1">
              <a:solidFill>
                <a:srgbClr val="000000"/>
              </a:solidFill>
            </a:endParaRPr>
          </a:p>
          <a:p>
            <a:endParaRPr lang="en-US" b="1">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21637E-7D07-4DEA-A9A9-DE653DE5D39E}" type="slidenum">
              <a:rPr lang="en-US"/>
              <a:pPr/>
              <a:t>45</a:t>
            </a:fld>
            <a:endParaRPr lang="en-US"/>
          </a:p>
        </p:txBody>
      </p:sp>
      <p:sp>
        <p:nvSpPr>
          <p:cNvPr id="99330" name="Rectangle 2"/>
          <p:cNvSpPr>
            <a:spLocks noGrp="1" noChangeArrowheads="1"/>
          </p:cNvSpPr>
          <p:nvPr>
            <p:ph type="body" idx="1"/>
          </p:nvPr>
        </p:nvSpPr>
        <p:spPr>
          <a:xfrm>
            <a:off x="412750" y="4773613"/>
            <a:ext cx="6029325" cy="3754437"/>
          </a:xfrm>
          <a:noFill/>
          <a:ln/>
        </p:spPr>
        <p:txBody>
          <a:bodyPr lIns="91164" tIns="45582" rIns="91164" bIns="45582"/>
          <a:lstStyle/>
          <a:p>
            <a:pPr defTabSz="425450"/>
            <a:r>
              <a:rPr lang="en-US"/>
              <a:t>Character Strings and Dates</a:t>
            </a:r>
          </a:p>
          <a:p>
            <a:pPr marL="119063" lvl="1" defTabSz="425450"/>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marL="119063" lvl="1" defTabSz="425450"/>
            <a:r>
              <a:rPr lang="en-US">
                <a:solidFill>
                  <a:srgbClr val="000000"/>
                </a:solidFill>
              </a:rPr>
              <a:t>All character searches are case sensitive. In the following example, no rows are returned because the </a:t>
            </a:r>
            <a:r>
              <a:rPr lang="en-US">
                <a:solidFill>
                  <a:srgbClr val="000000"/>
                </a:solidFill>
                <a:latin typeface="Courier New" pitchFamily="49" charset="0"/>
              </a:rPr>
              <a:t>EMPLOYEES</a:t>
            </a:r>
            <a:r>
              <a:rPr lang="en-US">
                <a:solidFill>
                  <a:srgbClr val="000000"/>
                </a:solidFill>
              </a:rPr>
              <a:t> table stores all the last names in mixed case:</a:t>
            </a:r>
          </a:p>
          <a:p>
            <a:pPr marL="119063" lvl="1" defTabSz="425450">
              <a:spcBef>
                <a:spcPct val="55000"/>
              </a:spcBef>
            </a:pPr>
            <a:r>
              <a:rPr lang="en-US" b="1">
                <a:solidFill>
                  <a:srgbClr val="000000"/>
                </a:solidFill>
                <a:latin typeface="Courier New" pitchFamily="49" charset="0"/>
              </a:rPr>
              <a:t>  </a:t>
            </a:r>
            <a:r>
              <a:rPr lang="en-US">
                <a:solidFill>
                  <a:srgbClr val="000000"/>
                </a:solidFill>
                <a:latin typeface="Courier New" pitchFamily="49" charset="0"/>
              </a:rPr>
              <a:t>SELECT last_name, job_id, department_id</a:t>
            </a:r>
          </a:p>
          <a:p>
            <a:pPr marL="119063" lvl="1" defTabSz="425450">
              <a:spcBef>
                <a:spcPct val="0"/>
              </a:spcBef>
            </a:pPr>
            <a:r>
              <a:rPr lang="en-US">
                <a:solidFill>
                  <a:srgbClr val="000000"/>
                </a:solidFill>
                <a:latin typeface="Courier New" pitchFamily="49" charset="0"/>
              </a:rPr>
              <a:t>  FROM   employees</a:t>
            </a:r>
          </a:p>
          <a:p>
            <a:pPr marL="119063" lvl="1" defTabSz="425450">
              <a:spcBef>
                <a:spcPct val="0"/>
              </a:spcBef>
            </a:pPr>
            <a:r>
              <a:rPr lang="en-US">
                <a:solidFill>
                  <a:srgbClr val="000000"/>
                </a:solidFill>
                <a:latin typeface="Courier New" pitchFamily="49" charset="0"/>
              </a:rPr>
              <a:t>  WHERE  last_name = 'WHALEN';</a:t>
            </a:r>
          </a:p>
          <a:p>
            <a:pPr marL="119063" lvl="1" defTabSz="425450">
              <a:spcBef>
                <a:spcPct val="65000"/>
              </a:spcBef>
            </a:pPr>
            <a:r>
              <a:rPr lang="en-US">
                <a:solidFill>
                  <a:srgbClr val="000000"/>
                </a:solidFill>
              </a:rPr>
              <a:t>Oracle databases store dates in an internal numeric format, representing the century, year, month, day, hours, minutes, and seconds. The </a:t>
            </a:r>
            <a:r>
              <a:rPr lang="en-US">
                <a:solidFill>
                  <a:srgbClr val="FC0128"/>
                </a:solidFill>
              </a:rPr>
              <a:t>default date display</a:t>
            </a:r>
            <a:r>
              <a:rPr lang="en-US">
                <a:solidFill>
                  <a:srgbClr val="000000"/>
                </a:solidFill>
              </a:rPr>
              <a:t> is DD-MON-RR. </a:t>
            </a:r>
          </a:p>
          <a:p>
            <a:pPr marL="119063" lvl="1" defTabSz="425450"/>
            <a:r>
              <a:rPr lang="en-US" b="1">
                <a:solidFill>
                  <a:srgbClr val="000000"/>
                </a:solidFill>
              </a:rPr>
              <a:t>Note:</a:t>
            </a:r>
            <a:r>
              <a:rPr lang="en-US">
                <a:solidFill>
                  <a:srgbClr val="000000"/>
                </a:solidFill>
              </a:rPr>
              <a:t> Changing the default date format is covered in a subsequent lesson.</a:t>
            </a:r>
          </a:p>
          <a:p>
            <a:pPr marL="119063" lvl="1" defTabSz="425450"/>
            <a:endParaRPr lang="en-US">
              <a:solidFill>
                <a:srgbClr val="000000"/>
              </a:solidFill>
            </a:endParaRPr>
          </a:p>
          <a:p>
            <a:pPr marL="119063" lvl="1" defTabSz="425450"/>
            <a:endParaRPr lang="en-US">
              <a:solidFill>
                <a:srgbClr val="000000"/>
              </a:solidFill>
            </a:endParaRPr>
          </a:p>
          <a:p>
            <a:pPr marL="119063" lvl="1" defTabSz="425450"/>
            <a:endParaRPr lang="en-US">
              <a:solidFill>
                <a:srgbClr val="000000"/>
              </a:solidFill>
            </a:endParaRPr>
          </a:p>
          <a:p>
            <a:pPr defTabSz="425450"/>
            <a:r>
              <a:rPr lang="en-US">
                <a:solidFill>
                  <a:srgbClr val="0000FF"/>
                </a:solidFill>
              </a:rPr>
              <a:t>Instructor Note </a:t>
            </a:r>
          </a:p>
          <a:p>
            <a:pPr marL="119063" lvl="1" defTabSz="425450"/>
            <a:r>
              <a:rPr lang="en-US">
                <a:solidFill>
                  <a:srgbClr val="0000FF"/>
                </a:solidFill>
              </a:rPr>
              <a:t>Some students may ask how to override the case sensitivity. Later in the course, we cover the use of single-row functions such as </a:t>
            </a:r>
            <a:r>
              <a:rPr lang="en-US">
                <a:solidFill>
                  <a:srgbClr val="0000FF"/>
                </a:solidFill>
                <a:latin typeface="Courier New" pitchFamily="49" charset="0"/>
              </a:rPr>
              <a:t>UPPER</a:t>
            </a:r>
            <a:r>
              <a:rPr lang="en-US">
                <a:solidFill>
                  <a:srgbClr val="0000FF"/>
                </a:solidFill>
              </a:rPr>
              <a:t> and </a:t>
            </a:r>
            <a:r>
              <a:rPr lang="en-US">
                <a:solidFill>
                  <a:srgbClr val="0000FF"/>
                </a:solidFill>
                <a:latin typeface="Courier New" pitchFamily="49" charset="0"/>
              </a:rPr>
              <a:t>LOWER</a:t>
            </a:r>
            <a:r>
              <a:rPr lang="en-US">
                <a:solidFill>
                  <a:srgbClr val="0000FF"/>
                </a:solidFill>
              </a:rPr>
              <a:t> to override the case sensitivity. </a:t>
            </a:r>
          </a:p>
        </p:txBody>
      </p:sp>
      <p:sp>
        <p:nvSpPr>
          <p:cNvPr id="99331" name="Rectangle 3"/>
          <p:cNvSpPr>
            <a:spLocks noGrp="1" noRot="1" noChangeAspect="1" noChangeArrowheads="1" noTextEdit="1"/>
          </p:cNvSpPr>
          <p:nvPr>
            <p:ph type="sldImg"/>
          </p:nvPr>
        </p:nvSpPr>
        <p:spPr>
          <a:xfrm>
            <a:off x="487363" y="153988"/>
            <a:ext cx="5881687" cy="4411662"/>
          </a:xfrm>
          <a:ln w="12700" cap="flat">
            <a:solidFill>
              <a:schemeClr val="tx1"/>
            </a:solid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F4509EA7-FC74-463B-B094-9F685779CB57}" type="slidenum">
              <a:rPr lang="en-US"/>
              <a:pPr/>
              <a:t>46</a:t>
            </a:fld>
            <a:endParaRPr lang="en-US"/>
          </a:p>
        </p:txBody>
      </p:sp>
      <p:sp>
        <p:nvSpPr>
          <p:cNvPr id="101378" name="Rectangle 2"/>
          <p:cNvSpPr>
            <a:spLocks noChangeArrowheads="1"/>
          </p:cNvSpPr>
          <p:nvPr/>
        </p:nvSpPr>
        <p:spPr bwMode="auto">
          <a:xfrm>
            <a:off x="3883025" y="-1588"/>
            <a:ext cx="2974975" cy="460376"/>
          </a:xfrm>
          <a:prstGeom prst="rect">
            <a:avLst/>
          </a:prstGeom>
          <a:noFill/>
          <a:ln w="9525">
            <a:noFill/>
            <a:miter lim="800000"/>
            <a:headEnd/>
            <a:tailEnd/>
          </a:ln>
          <a:effectLst/>
        </p:spPr>
        <p:txBody>
          <a:bodyPr wrap="none" anchor="ctr"/>
          <a:lstStyle/>
          <a:p>
            <a:endParaRPr lang="en-US"/>
          </a:p>
        </p:txBody>
      </p:sp>
      <p:sp>
        <p:nvSpPr>
          <p:cNvPr id="101379" name="Rectangle 3"/>
          <p:cNvSpPr>
            <a:spLocks noChangeArrowheads="1"/>
          </p:cNvSpPr>
          <p:nvPr/>
        </p:nvSpPr>
        <p:spPr bwMode="auto">
          <a:xfrm>
            <a:off x="-1588" y="-1588"/>
            <a:ext cx="2970213" cy="460376"/>
          </a:xfrm>
          <a:prstGeom prst="rect">
            <a:avLst/>
          </a:prstGeom>
          <a:noFill/>
          <a:ln w="9525">
            <a:noFill/>
            <a:miter lim="800000"/>
            <a:headEnd/>
            <a:tailEnd/>
          </a:ln>
          <a:effectLst/>
        </p:spPr>
        <p:txBody>
          <a:bodyPr wrap="none" anchor="ctr"/>
          <a:lstStyle/>
          <a:p>
            <a:endParaRPr lang="en-US"/>
          </a:p>
        </p:txBody>
      </p:sp>
      <p:sp>
        <p:nvSpPr>
          <p:cNvPr id="101380" name="Rectangle 4"/>
          <p:cNvSpPr>
            <a:spLocks noGrp="1" noChangeArrowheads="1"/>
          </p:cNvSpPr>
          <p:nvPr>
            <p:ph type="body" idx="1"/>
          </p:nvPr>
        </p:nvSpPr>
        <p:spPr>
          <a:xfrm>
            <a:off x="412750" y="4773613"/>
            <a:ext cx="6110288" cy="3754437"/>
          </a:xfrm>
          <a:noFill/>
          <a:ln/>
        </p:spPr>
        <p:txBody>
          <a:bodyPr lIns="91164" tIns="45582" rIns="91164" bIns="45582"/>
          <a:lstStyle/>
          <a:p>
            <a:pPr defTabSz="425450">
              <a:tabLst>
                <a:tab pos="420688" algn="l"/>
              </a:tabLst>
            </a:pPr>
            <a:r>
              <a:rPr lang="en-US"/>
              <a:t>Comparison Conditions</a:t>
            </a:r>
          </a:p>
          <a:p>
            <a:pPr marL="119063" lvl="1" defTabSz="425450">
              <a:tabLst>
                <a:tab pos="420688" algn="l"/>
              </a:tabLst>
            </a:pPr>
            <a:r>
              <a:rPr lang="en-US"/>
              <a:t>Comparison conditions are used in conditions that compare one expression to another value or expression. They are used in the </a:t>
            </a:r>
            <a:r>
              <a:rPr lang="en-US">
                <a:latin typeface="Courier New" pitchFamily="49" charset="0"/>
              </a:rPr>
              <a:t>WHERE</a:t>
            </a:r>
            <a:r>
              <a:rPr lang="en-US"/>
              <a:t> clause in the following format:</a:t>
            </a:r>
          </a:p>
          <a:p>
            <a:pPr marL="119063" lvl="1" defTabSz="425450">
              <a:tabLst>
                <a:tab pos="420688" algn="l"/>
              </a:tabLst>
            </a:pPr>
            <a:r>
              <a:rPr lang="en-US" b="1"/>
              <a:t>Syntax</a:t>
            </a:r>
            <a:r>
              <a:rPr lang="en-US"/>
              <a:t> </a:t>
            </a:r>
          </a:p>
          <a:p>
            <a:pPr defTabSz="425450">
              <a:lnSpc>
                <a:spcPct val="95000"/>
              </a:lnSpc>
              <a:tabLst>
                <a:tab pos="420688" algn="l"/>
              </a:tabLst>
            </a:pPr>
            <a:endParaRPr lang="en-US" sz="400"/>
          </a:p>
          <a:p>
            <a:pPr marL="119063" lvl="1" defTabSz="425450">
              <a:lnSpc>
                <a:spcPct val="95000"/>
              </a:lnSpc>
              <a:tabLst>
                <a:tab pos="420688" algn="l"/>
              </a:tabLst>
            </a:pPr>
            <a:r>
              <a:rPr lang="en-US" b="1">
                <a:latin typeface="Courier New" pitchFamily="49" charset="0"/>
              </a:rPr>
              <a:t> 	</a:t>
            </a:r>
            <a:r>
              <a:rPr lang="en-US">
                <a:latin typeface="Courier New" pitchFamily="49" charset="0"/>
              </a:rPr>
              <a:t>... WHERE </a:t>
            </a:r>
            <a:r>
              <a:rPr lang="en-US" i="1">
                <a:latin typeface="Courier New" pitchFamily="49" charset="0"/>
              </a:rPr>
              <a:t>expr operator value</a:t>
            </a:r>
          </a:p>
          <a:p>
            <a:pPr marL="119063" lvl="1" defTabSz="425450">
              <a:lnSpc>
                <a:spcPct val="95000"/>
              </a:lnSpc>
              <a:tabLst>
                <a:tab pos="420688" algn="l"/>
              </a:tabLst>
            </a:pPr>
            <a:endParaRPr lang="en-US" sz="500" i="1">
              <a:latin typeface="Courier New" pitchFamily="49" charset="0"/>
            </a:endParaRPr>
          </a:p>
          <a:p>
            <a:pPr marL="119063" lvl="1" defTabSz="425450">
              <a:tabLst>
                <a:tab pos="420688" algn="l"/>
              </a:tabLst>
            </a:pPr>
            <a:r>
              <a:rPr lang="en-US" b="1"/>
              <a:t>For Example</a:t>
            </a:r>
            <a:endParaRPr lang="en-US"/>
          </a:p>
          <a:p>
            <a:pPr defTabSz="425450">
              <a:lnSpc>
                <a:spcPct val="80000"/>
              </a:lnSpc>
              <a:spcBef>
                <a:spcPct val="0"/>
              </a:spcBef>
              <a:tabLst>
                <a:tab pos="420688" algn="l"/>
              </a:tabLst>
            </a:pPr>
            <a:endParaRPr lang="en-US" sz="400" i="1"/>
          </a:p>
          <a:p>
            <a:pPr marL="119063" lvl="1" defTabSz="425450">
              <a:tabLst>
                <a:tab pos="420688" algn="l"/>
              </a:tabLst>
            </a:pPr>
            <a:r>
              <a:rPr lang="en-US" b="1">
                <a:latin typeface="Courier New" pitchFamily="49" charset="0"/>
              </a:rPr>
              <a:t>	</a:t>
            </a:r>
            <a:r>
              <a:rPr lang="en-US">
                <a:latin typeface="Courier New" pitchFamily="49" charset="0"/>
              </a:rPr>
              <a:t>... WHERE hire_date='01-JAN-95'</a:t>
            </a:r>
          </a:p>
          <a:p>
            <a:pPr marL="119063" lvl="1" defTabSz="425450">
              <a:tabLst>
                <a:tab pos="420688" algn="l"/>
              </a:tabLst>
            </a:pPr>
            <a:r>
              <a:rPr lang="en-US">
                <a:latin typeface="Courier New" pitchFamily="49" charset="0"/>
              </a:rPr>
              <a:t>	... WHERE salary&gt;=6000</a:t>
            </a:r>
          </a:p>
          <a:p>
            <a:pPr marL="119063" lvl="1" defTabSz="425450">
              <a:tabLst>
                <a:tab pos="420688" algn="l"/>
              </a:tabLst>
            </a:pPr>
            <a:r>
              <a:rPr lang="en-US">
                <a:latin typeface="Courier New" pitchFamily="49" charset="0"/>
              </a:rPr>
              <a:t>	... WHERE last_name='Smith'</a:t>
            </a:r>
          </a:p>
          <a:p>
            <a:pPr marL="119063" lvl="1" defTabSz="425450">
              <a:tabLst>
                <a:tab pos="420688" algn="l"/>
              </a:tabLst>
            </a:pPr>
            <a:r>
              <a:rPr lang="en-US"/>
              <a:t>An </a:t>
            </a:r>
            <a:r>
              <a:rPr lang="en-US">
                <a:solidFill>
                  <a:srgbClr val="FC0128"/>
                </a:solidFill>
              </a:rPr>
              <a:t>alias cannot</a:t>
            </a:r>
            <a:r>
              <a:rPr lang="en-US"/>
              <a:t> be used in the </a:t>
            </a:r>
            <a:r>
              <a:rPr lang="en-US">
                <a:latin typeface="Courier New" pitchFamily="49" charset="0"/>
              </a:rPr>
              <a:t>WHERE</a:t>
            </a:r>
            <a:r>
              <a:rPr lang="en-US"/>
              <a:t> clause.</a:t>
            </a:r>
            <a:endParaRPr lang="en-US" b="1">
              <a:latin typeface="Courier New" pitchFamily="49" charset="0"/>
            </a:endParaRPr>
          </a:p>
          <a:p>
            <a:pPr marL="119063" lvl="1" defTabSz="425450">
              <a:tabLst>
                <a:tab pos="420688" algn="l"/>
              </a:tabLst>
            </a:pPr>
            <a:r>
              <a:rPr lang="en-US" b="1"/>
              <a:t>Note:</a:t>
            </a:r>
            <a:r>
              <a:rPr lang="en-US"/>
              <a:t> The symbol </a:t>
            </a:r>
            <a:r>
              <a:rPr lang="en-US">
                <a:latin typeface="Courier New" pitchFamily="49" charset="0"/>
              </a:rPr>
              <a:t>!=</a:t>
            </a:r>
            <a:r>
              <a:rPr lang="en-US"/>
              <a:t>  and </a:t>
            </a:r>
            <a:r>
              <a:rPr lang="en-US">
                <a:latin typeface="Courier New" pitchFamily="49" charset="0"/>
              </a:rPr>
              <a:t>^=</a:t>
            </a:r>
            <a:r>
              <a:rPr lang="en-US"/>
              <a:t> can also represent the </a:t>
            </a:r>
            <a:r>
              <a:rPr lang="en-US" i="1"/>
              <a:t>not equal to</a:t>
            </a:r>
            <a:r>
              <a:rPr lang="en-US"/>
              <a:t> condition.</a:t>
            </a:r>
          </a:p>
          <a:p>
            <a:pPr marL="119063" lvl="1" defTabSz="425450">
              <a:tabLst>
                <a:tab pos="420688" algn="l"/>
              </a:tabLst>
            </a:pPr>
            <a:endParaRPr lang="en-US"/>
          </a:p>
          <a:p>
            <a:pPr marL="119063" lvl="1" defTabSz="425450">
              <a:tabLst>
                <a:tab pos="420688" algn="l"/>
              </a:tabLst>
            </a:pPr>
            <a:endParaRPr lang="en-US"/>
          </a:p>
          <a:p>
            <a:pPr defTabSz="425450">
              <a:tabLst>
                <a:tab pos="420688" algn="l"/>
              </a:tabLst>
            </a:pPr>
            <a:endParaRPr lang="en-US" b="1"/>
          </a:p>
        </p:txBody>
      </p:sp>
      <p:sp>
        <p:nvSpPr>
          <p:cNvPr id="101381" name="Rectangle 5"/>
          <p:cNvSpPr>
            <a:spLocks noGrp="1" noRot="1" noChangeAspect="1" noChangeArrowheads="1" noTextEdit="1"/>
          </p:cNvSpPr>
          <p:nvPr>
            <p:ph type="sldImg"/>
          </p:nvPr>
        </p:nvSpPr>
        <p:spPr>
          <a:xfrm>
            <a:off x="487363" y="153988"/>
            <a:ext cx="5881687" cy="4411662"/>
          </a:xfrm>
          <a:ln w="12700" cap="flat">
            <a:solidFill>
              <a:schemeClr val="tx1"/>
            </a:solid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5AC49D-4B3C-48B9-A082-718BFA8FA36C}" type="slidenum">
              <a:rPr lang="en-US"/>
              <a:pPr/>
              <a:t>47</a:t>
            </a:fld>
            <a:endParaRPr lang="en-US"/>
          </a:p>
        </p:txBody>
      </p:sp>
      <p:sp>
        <p:nvSpPr>
          <p:cNvPr id="103426" name="Rectangle 2"/>
          <p:cNvSpPr>
            <a:spLocks noGrp="1" noRot="1" noChangeAspect="1" noChangeArrowheads="1" noTextEdit="1"/>
          </p:cNvSpPr>
          <p:nvPr>
            <p:ph type="sldImg"/>
          </p:nvPr>
        </p:nvSpPr>
        <p:spPr>
          <a:xfrm>
            <a:off x="487363" y="153988"/>
            <a:ext cx="5881687" cy="4411662"/>
          </a:xfrm>
          <a:ln w="12700" cap="flat">
            <a:solidFill>
              <a:schemeClr val="tx1"/>
            </a:solidFill>
          </a:ln>
        </p:spPr>
      </p:sp>
      <p:sp>
        <p:nvSpPr>
          <p:cNvPr id="103427" name="Rectangle 3"/>
          <p:cNvSpPr>
            <a:spLocks noGrp="1" noChangeArrowheads="1"/>
          </p:cNvSpPr>
          <p:nvPr>
            <p:ph type="body" idx="1"/>
          </p:nvPr>
        </p:nvSpPr>
        <p:spPr>
          <a:xfrm>
            <a:off x="412750" y="4773613"/>
            <a:ext cx="6029325" cy="3754437"/>
          </a:xfrm>
          <a:noFill/>
          <a:ln/>
        </p:spPr>
        <p:txBody>
          <a:bodyPr lIns="91164" tIns="45582" rIns="91164" bIns="45582"/>
          <a:lstStyle/>
          <a:p>
            <a:r>
              <a:rPr lang="en-US"/>
              <a:t>Using the Comparison Conditions</a:t>
            </a:r>
          </a:p>
          <a:p>
            <a:pPr lvl="1"/>
            <a:r>
              <a:rPr lang="en-US">
                <a:solidFill>
                  <a:srgbClr val="000000"/>
                </a:solidFill>
              </a:rPr>
              <a:t>In the example, the </a:t>
            </a:r>
            <a:r>
              <a:rPr lang="en-US">
                <a:solidFill>
                  <a:srgbClr val="FC0128"/>
                </a:solidFill>
                <a:latin typeface="Courier New" pitchFamily="49" charset="0"/>
              </a:rPr>
              <a:t>SELECT</a:t>
            </a:r>
            <a:r>
              <a:rPr lang="en-US">
                <a:solidFill>
                  <a:srgbClr val="FC0128"/>
                </a:solidFill>
              </a:rPr>
              <a:t> statement</a:t>
            </a:r>
            <a:r>
              <a:rPr lang="en-US">
                <a:solidFill>
                  <a:srgbClr val="000000"/>
                </a:solidFill>
              </a:rPr>
              <a:t> retrieves the last name and salary from the </a:t>
            </a:r>
            <a:r>
              <a:rPr lang="en-US">
                <a:solidFill>
                  <a:srgbClr val="000000"/>
                </a:solidFill>
                <a:latin typeface="Courier New" pitchFamily="49" charset="0"/>
              </a:rPr>
              <a:t>EMPLOYEES</a:t>
            </a:r>
            <a:r>
              <a:rPr lang="en-US">
                <a:solidFill>
                  <a:srgbClr val="000000"/>
                </a:solidFill>
              </a:rPr>
              <a:t> table, where the employee salary is less than or equal to 3000. Note that there is an explicit value supplied to the </a:t>
            </a:r>
            <a:r>
              <a:rPr lang="en-US">
                <a:solidFill>
                  <a:srgbClr val="000000"/>
                </a:solidFill>
                <a:latin typeface="Courier New" pitchFamily="49" charset="0"/>
              </a:rPr>
              <a:t>WHERE</a:t>
            </a:r>
            <a:r>
              <a:rPr lang="en-US">
                <a:solidFill>
                  <a:srgbClr val="000000"/>
                </a:solidFill>
              </a:rPr>
              <a:t> clause. The explicit value of 3000 is compared to the salary value in the </a:t>
            </a:r>
            <a:r>
              <a:rPr lang="en-US">
                <a:solidFill>
                  <a:srgbClr val="000000"/>
                </a:solidFill>
                <a:latin typeface="Courier New" pitchFamily="49" charset="0"/>
              </a:rPr>
              <a:t>SALARY</a:t>
            </a:r>
            <a:r>
              <a:rPr lang="en-US">
                <a:solidFill>
                  <a:srgbClr val="000000"/>
                </a:solidFill>
              </a:rPr>
              <a:t> column of the </a:t>
            </a:r>
            <a:r>
              <a:rPr lang="en-US">
                <a:solidFill>
                  <a:srgbClr val="000000"/>
                </a:solidFill>
                <a:latin typeface="Courier New" pitchFamily="49" charset="0"/>
              </a:rPr>
              <a:t>EMPLOYEES</a:t>
            </a:r>
            <a:r>
              <a:rPr lang="en-US">
                <a:solidFill>
                  <a:srgbClr val="000000"/>
                </a:solidFill>
              </a:rPr>
              <a:t> table.</a:t>
            </a:r>
          </a:p>
          <a:p>
            <a:endParaRPr lang="en-US" b="1">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8CB551-9B84-4338-98A6-853D6A954563}" type="slidenum">
              <a:rPr lang="en-US"/>
              <a:pPr/>
              <a:t>48</a:t>
            </a:fld>
            <a:endParaRPr lang="en-US"/>
          </a:p>
        </p:txBody>
      </p:sp>
      <p:sp>
        <p:nvSpPr>
          <p:cNvPr id="105474" name="Rectangle 2"/>
          <p:cNvSpPr>
            <a:spLocks noGrp="1" noRot="1" noChangeAspect="1" noChangeArrowheads="1" noTextEdit="1"/>
          </p:cNvSpPr>
          <p:nvPr>
            <p:ph type="sldImg"/>
          </p:nvPr>
        </p:nvSpPr>
        <p:spPr>
          <a:xfrm>
            <a:off x="487363" y="153988"/>
            <a:ext cx="5881687" cy="4411662"/>
          </a:xfrm>
          <a:ln w="12700" cap="flat">
            <a:solidFill>
              <a:schemeClr val="tx1"/>
            </a:solidFill>
          </a:ln>
        </p:spPr>
      </p:sp>
      <p:sp>
        <p:nvSpPr>
          <p:cNvPr id="105475" name="Rectangle 3"/>
          <p:cNvSpPr>
            <a:spLocks noGrp="1" noChangeArrowheads="1"/>
          </p:cNvSpPr>
          <p:nvPr>
            <p:ph type="body" idx="1"/>
          </p:nvPr>
        </p:nvSpPr>
        <p:spPr>
          <a:xfrm>
            <a:off x="412750" y="4773613"/>
            <a:ext cx="6029325" cy="3754437"/>
          </a:xfrm>
          <a:ln/>
        </p:spPr>
        <p:txBody>
          <a:bodyPr lIns="91164" tIns="45582" rIns="91164" bIns="45582"/>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C86433-CAB9-4D07-A7FD-519097414C68}" type="slidenum">
              <a:rPr lang="en-US"/>
              <a:pPr/>
              <a:t>49</a:t>
            </a:fld>
            <a:endParaRPr lang="en-US"/>
          </a:p>
        </p:txBody>
      </p:sp>
      <p:sp>
        <p:nvSpPr>
          <p:cNvPr id="107522" name="Rectangle 2"/>
          <p:cNvSpPr>
            <a:spLocks noGrp="1" noChangeArrowheads="1"/>
          </p:cNvSpPr>
          <p:nvPr>
            <p:ph type="body" idx="1"/>
          </p:nvPr>
        </p:nvSpPr>
        <p:spPr>
          <a:xfrm>
            <a:off x="412750" y="4773613"/>
            <a:ext cx="6029325" cy="3754437"/>
          </a:xfrm>
          <a:noFill/>
          <a:ln/>
        </p:spPr>
        <p:txBody>
          <a:bodyPr lIns="91164" tIns="45582" rIns="91164" bIns="45582"/>
          <a:lstStyle/>
          <a:p>
            <a:pPr defTabSz="425450"/>
            <a:r>
              <a:rPr lang="en-US"/>
              <a:t>The </a:t>
            </a:r>
            <a:r>
              <a:rPr lang="en-US">
                <a:latin typeface="Courier New" pitchFamily="49" charset="0"/>
              </a:rPr>
              <a:t>BETWEEN</a:t>
            </a:r>
            <a:r>
              <a:rPr lang="en-US"/>
              <a:t> Condition</a:t>
            </a:r>
          </a:p>
          <a:p>
            <a:pPr marL="119063" lvl="1" defTabSz="425450"/>
            <a:r>
              <a:rPr lang="en-US"/>
              <a:t>You can display rows based on a range of values using the </a:t>
            </a:r>
            <a:r>
              <a:rPr lang="en-US">
                <a:solidFill>
                  <a:srgbClr val="FC0128"/>
                </a:solidFill>
                <a:latin typeface="Courier New" pitchFamily="49" charset="0"/>
              </a:rPr>
              <a:t>BETWEEN</a:t>
            </a:r>
            <a:r>
              <a:rPr lang="en-US">
                <a:solidFill>
                  <a:srgbClr val="FC0128"/>
                </a:solidFill>
              </a:rPr>
              <a:t> range condition</a:t>
            </a:r>
            <a:r>
              <a:rPr lang="en-US"/>
              <a:t>. The range that you specify contains a lower limit and an upper limit.</a:t>
            </a:r>
          </a:p>
          <a:p>
            <a:pPr marL="119063" lvl="1" defTabSz="425450">
              <a:lnSpc>
                <a:spcPct val="95000"/>
              </a:lnSpc>
              <a:spcBef>
                <a:spcPct val="35000"/>
              </a:spcBef>
            </a:pPr>
            <a:r>
              <a:rPr lang="en-US"/>
              <a:t>The </a:t>
            </a:r>
            <a:r>
              <a:rPr lang="en-US">
                <a:latin typeface="Courier New" pitchFamily="49" charset="0"/>
              </a:rPr>
              <a:t>SELECT</a:t>
            </a:r>
            <a:r>
              <a:rPr lang="en-US"/>
              <a:t> statement on the slide returns rows from the </a:t>
            </a:r>
            <a:r>
              <a:rPr lang="en-US">
                <a:latin typeface="Courier New" pitchFamily="49" charset="0"/>
              </a:rPr>
              <a:t>EMPLOYEES</a:t>
            </a:r>
            <a:r>
              <a:rPr lang="en-US"/>
              <a:t> table for any employee whose salary is between $2,500 and $3,500.</a:t>
            </a:r>
            <a:endParaRPr lang="en-US" sz="2500" b="1">
              <a:effectLst>
                <a:outerShdw blurRad="38100" dist="38100" dir="2700000" algn="tl">
                  <a:srgbClr val="C0C0C0"/>
                </a:outerShdw>
              </a:effectLst>
            </a:endParaRPr>
          </a:p>
          <a:p>
            <a:pPr marL="119063" lvl="1" defTabSz="425450"/>
            <a:r>
              <a:rPr lang="en-US"/>
              <a:t>Values specified with the </a:t>
            </a:r>
            <a:r>
              <a:rPr lang="en-US">
                <a:latin typeface="Courier New" pitchFamily="49" charset="0"/>
              </a:rPr>
              <a:t>BETWEEN</a:t>
            </a:r>
            <a:r>
              <a:rPr lang="en-US"/>
              <a:t> condition are inclusive. You must specify the lower limit first.</a:t>
            </a:r>
          </a:p>
          <a:p>
            <a:pPr marL="119063" lvl="1" defTabSz="425450"/>
            <a:endParaRPr lang="en-US"/>
          </a:p>
          <a:p>
            <a:pPr marL="119063" lvl="1" defTabSz="425450"/>
            <a:endParaRPr lang="en-US"/>
          </a:p>
          <a:p>
            <a:pPr marL="119063" lvl="1" defTabSz="425450"/>
            <a:endParaRPr lang="en-US"/>
          </a:p>
          <a:p>
            <a:pPr marL="119063" lvl="1" defTabSz="425450"/>
            <a:endParaRPr lang="en-US"/>
          </a:p>
          <a:p>
            <a:pPr marL="119063" lvl="1" defTabSz="425450"/>
            <a:endParaRPr lang="en-US"/>
          </a:p>
          <a:p>
            <a:pPr defTabSz="425450"/>
            <a:r>
              <a:rPr lang="en-US">
                <a:solidFill>
                  <a:srgbClr val="0000FF"/>
                </a:solidFill>
              </a:rPr>
              <a:t>Instructor Note</a:t>
            </a:r>
          </a:p>
          <a:p>
            <a:pPr marL="119063" lvl="1" defTabSz="425450"/>
            <a:r>
              <a:rPr lang="en-US">
                <a:solidFill>
                  <a:srgbClr val="0000FF"/>
                </a:solidFill>
              </a:rPr>
              <a:t>Emphasize that the values specified with the </a:t>
            </a:r>
            <a:r>
              <a:rPr lang="en-US">
                <a:solidFill>
                  <a:srgbClr val="0000FF"/>
                </a:solidFill>
                <a:latin typeface="Courier New" pitchFamily="49" charset="0"/>
              </a:rPr>
              <a:t>BETWEEN</a:t>
            </a:r>
            <a:r>
              <a:rPr lang="en-US">
                <a:solidFill>
                  <a:srgbClr val="0000FF"/>
                </a:solidFill>
              </a:rPr>
              <a:t> operator in the example are inclusive. Explain that </a:t>
            </a:r>
            <a:r>
              <a:rPr lang="en-US">
                <a:solidFill>
                  <a:srgbClr val="0000FF"/>
                </a:solidFill>
                <a:latin typeface="Courier New" pitchFamily="49" charset="0"/>
              </a:rPr>
              <a:t>BETWEEN … AND …</a:t>
            </a:r>
            <a:r>
              <a:rPr lang="en-US">
                <a:solidFill>
                  <a:srgbClr val="0000FF"/>
                </a:solidFill>
              </a:rPr>
              <a:t> is actually translated by Oracle server to a pair of </a:t>
            </a:r>
            <a:r>
              <a:rPr lang="en-US">
                <a:solidFill>
                  <a:srgbClr val="0000FF"/>
                </a:solidFill>
                <a:latin typeface="Courier New" pitchFamily="49" charset="0"/>
              </a:rPr>
              <a:t>AND</a:t>
            </a:r>
            <a:r>
              <a:rPr lang="en-US">
                <a:solidFill>
                  <a:srgbClr val="0000FF"/>
                </a:solidFill>
              </a:rPr>
              <a:t> conditions: (</a:t>
            </a:r>
            <a:r>
              <a:rPr lang="en-US">
                <a:solidFill>
                  <a:srgbClr val="0000FF"/>
                </a:solidFill>
                <a:latin typeface="Courier New" pitchFamily="49" charset="0"/>
              </a:rPr>
              <a:t>a &gt;= lower limit</a:t>
            </a:r>
            <a:r>
              <a:rPr lang="en-US">
                <a:solidFill>
                  <a:srgbClr val="0000FF"/>
                </a:solidFill>
              </a:rPr>
              <a:t>) </a:t>
            </a:r>
            <a:r>
              <a:rPr lang="en-US">
                <a:solidFill>
                  <a:srgbClr val="0000FF"/>
                </a:solidFill>
                <a:latin typeface="Courier New" pitchFamily="49" charset="0"/>
              </a:rPr>
              <a:t>AND</a:t>
            </a:r>
            <a:r>
              <a:rPr lang="en-US">
                <a:solidFill>
                  <a:srgbClr val="0000FF"/>
                </a:solidFill>
              </a:rPr>
              <a:t> (</a:t>
            </a:r>
            <a:r>
              <a:rPr lang="en-US">
                <a:solidFill>
                  <a:srgbClr val="0000FF"/>
                </a:solidFill>
                <a:latin typeface="Courier New" pitchFamily="49" charset="0"/>
              </a:rPr>
              <a:t>a &lt;= higher limit</a:t>
            </a:r>
            <a:r>
              <a:rPr lang="en-US">
                <a:solidFill>
                  <a:srgbClr val="0000FF"/>
                </a:solidFill>
              </a:rPr>
              <a:t>). So using </a:t>
            </a:r>
            <a:r>
              <a:rPr lang="en-US">
                <a:solidFill>
                  <a:srgbClr val="0000FF"/>
                </a:solidFill>
                <a:latin typeface="Courier New" pitchFamily="49" charset="0"/>
              </a:rPr>
              <a:t>BETWEEN … AND …</a:t>
            </a:r>
            <a:r>
              <a:rPr lang="en-US">
                <a:solidFill>
                  <a:srgbClr val="0000FF"/>
                </a:solidFill>
              </a:rPr>
              <a:t> has no performance benefits, and it is used for logical simplicity.</a:t>
            </a:r>
          </a:p>
          <a:p>
            <a:pPr marL="119063" lvl="1" defTabSz="425450"/>
            <a:r>
              <a:rPr lang="en-US">
                <a:solidFill>
                  <a:srgbClr val="0000FF"/>
                </a:solidFill>
              </a:rPr>
              <a:t>Demo: </a:t>
            </a:r>
            <a:r>
              <a:rPr lang="en-US">
                <a:solidFill>
                  <a:srgbClr val="0000FF"/>
                </a:solidFill>
                <a:latin typeface="Courier New" pitchFamily="49" charset="0"/>
              </a:rPr>
              <a:t>2_betw.sql</a:t>
            </a:r>
          </a:p>
          <a:p>
            <a:pPr marL="119063" lvl="1" defTabSz="425450"/>
            <a:r>
              <a:rPr lang="en-US">
                <a:solidFill>
                  <a:srgbClr val="0000FF"/>
                </a:solidFill>
              </a:rPr>
              <a:t>Purpose: To illustrate using the </a:t>
            </a:r>
            <a:r>
              <a:rPr lang="en-US">
                <a:solidFill>
                  <a:srgbClr val="0000FF"/>
                </a:solidFill>
                <a:latin typeface="Courier New" pitchFamily="49" charset="0"/>
              </a:rPr>
              <a:t>BETWEEN</a:t>
            </a:r>
            <a:r>
              <a:rPr lang="en-US">
                <a:solidFill>
                  <a:srgbClr val="0000FF"/>
                </a:solidFill>
              </a:rPr>
              <a:t> operator.</a:t>
            </a:r>
          </a:p>
        </p:txBody>
      </p:sp>
      <p:sp>
        <p:nvSpPr>
          <p:cNvPr id="107523" name="Rectangle 3"/>
          <p:cNvSpPr>
            <a:spLocks noGrp="1" noRot="1" noChangeAspect="1" noChangeArrowheads="1" noTextEdit="1"/>
          </p:cNvSpPr>
          <p:nvPr>
            <p:ph type="sldImg"/>
          </p:nvPr>
        </p:nvSpPr>
        <p:spPr>
          <a:xfrm>
            <a:off x="487363" y="153988"/>
            <a:ext cx="5881687" cy="4411662"/>
          </a:xfrm>
          <a:ln w="12700" cap="flat">
            <a:solidFill>
              <a:schemeClr val="tx1"/>
            </a:solid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2CED0D-CA39-4031-A46F-9DB1C0E9F326}" type="slidenum">
              <a:rPr lang="en-US"/>
              <a:pPr/>
              <a:t>50</a:t>
            </a:fld>
            <a:endParaRPr lang="en-US"/>
          </a:p>
        </p:txBody>
      </p:sp>
      <p:sp>
        <p:nvSpPr>
          <p:cNvPr id="109570" name="Rectangle 2"/>
          <p:cNvSpPr>
            <a:spLocks noGrp="1" noRot="1" noChangeAspect="1" noChangeArrowheads="1" noTextEdit="1"/>
          </p:cNvSpPr>
          <p:nvPr>
            <p:ph type="sldImg"/>
          </p:nvPr>
        </p:nvSpPr>
        <p:spPr>
          <a:xfrm>
            <a:off x="487363" y="153988"/>
            <a:ext cx="5881687" cy="4411662"/>
          </a:xfrm>
          <a:ln w="12700" cap="flat">
            <a:solidFill>
              <a:schemeClr val="tx1"/>
            </a:solidFill>
          </a:ln>
        </p:spPr>
      </p:sp>
      <p:sp>
        <p:nvSpPr>
          <p:cNvPr id="109571" name="Rectangle 3"/>
          <p:cNvSpPr>
            <a:spLocks noGrp="1" noChangeArrowheads="1"/>
          </p:cNvSpPr>
          <p:nvPr>
            <p:ph type="body" idx="1"/>
          </p:nvPr>
        </p:nvSpPr>
        <p:spPr>
          <a:xfrm>
            <a:off x="381000" y="4800600"/>
            <a:ext cx="6029325" cy="3754438"/>
          </a:xfrm>
          <a:noFill/>
          <a:ln/>
        </p:spPr>
        <p:txBody>
          <a:bodyPr lIns="91164" tIns="45582" rIns="91164" bIns="45582"/>
          <a:lstStyle/>
          <a:p>
            <a:pPr defTabSz="425450"/>
            <a:r>
              <a:rPr lang="en-US"/>
              <a:t>The </a:t>
            </a:r>
            <a:r>
              <a:rPr lang="en-US">
                <a:latin typeface="Courier New" pitchFamily="49" charset="0"/>
              </a:rPr>
              <a:t>IN</a:t>
            </a:r>
            <a:r>
              <a:rPr lang="en-US"/>
              <a:t> Condition</a:t>
            </a:r>
          </a:p>
          <a:p>
            <a:pPr marL="119063" lvl="1" defTabSz="425450"/>
            <a:r>
              <a:rPr lang="en-US"/>
              <a:t>To test for values in a specified set of values, use the </a:t>
            </a:r>
            <a:r>
              <a:rPr lang="en-US">
                <a:solidFill>
                  <a:srgbClr val="FC0128"/>
                </a:solidFill>
                <a:latin typeface="Courier New" pitchFamily="49" charset="0"/>
              </a:rPr>
              <a:t>IN</a:t>
            </a:r>
            <a:r>
              <a:rPr lang="en-US">
                <a:solidFill>
                  <a:srgbClr val="FC0128"/>
                </a:solidFill>
              </a:rPr>
              <a:t> condition</a:t>
            </a:r>
            <a:r>
              <a:rPr lang="en-US"/>
              <a:t>. The </a:t>
            </a:r>
            <a:r>
              <a:rPr lang="en-US">
                <a:latin typeface="Courier New" pitchFamily="49" charset="0"/>
              </a:rPr>
              <a:t>IN</a:t>
            </a:r>
            <a:r>
              <a:rPr lang="en-US"/>
              <a:t> condition is also known as the </a:t>
            </a:r>
            <a:r>
              <a:rPr lang="en-US" i="1"/>
              <a:t>membership condition</a:t>
            </a:r>
            <a:r>
              <a:rPr lang="en-US"/>
              <a:t>.</a:t>
            </a:r>
          </a:p>
          <a:p>
            <a:pPr marL="119063" lvl="1" defTabSz="425450"/>
            <a:r>
              <a:rPr lang="en-US"/>
              <a:t>The slide example displays employee numbers, last names, salaries, and manager’s employee numbers for all the employees whose manager’s employee number is 100, 101, or 201.</a:t>
            </a:r>
          </a:p>
          <a:p>
            <a:pPr marL="119063" lvl="1" defTabSz="425450"/>
            <a:r>
              <a:rPr lang="en-US"/>
              <a:t>The </a:t>
            </a:r>
            <a:r>
              <a:rPr lang="en-US">
                <a:latin typeface="Courier New" pitchFamily="49" charset="0"/>
              </a:rPr>
              <a:t>IN</a:t>
            </a:r>
            <a:r>
              <a:rPr lang="en-US"/>
              <a:t> condition can be used with any data type. The following example </a:t>
            </a:r>
            <a:r>
              <a:rPr lang="en-US">
                <a:solidFill>
                  <a:srgbClr val="000000"/>
                </a:solidFill>
              </a:rPr>
              <a:t>returns a row from the </a:t>
            </a:r>
            <a:r>
              <a:rPr lang="en-US">
                <a:solidFill>
                  <a:srgbClr val="000000"/>
                </a:solidFill>
                <a:latin typeface="Courier New" pitchFamily="49" charset="0"/>
              </a:rPr>
              <a:t>EMPLOYEES</a:t>
            </a:r>
            <a:r>
              <a:rPr lang="en-US">
                <a:solidFill>
                  <a:srgbClr val="000000"/>
                </a:solidFill>
              </a:rPr>
              <a:t> table for any employee whose last name is included in the list of names in the </a:t>
            </a:r>
            <a:r>
              <a:rPr lang="en-US">
                <a:solidFill>
                  <a:srgbClr val="000000"/>
                </a:solidFill>
                <a:latin typeface="Courier New" pitchFamily="49" charset="0"/>
              </a:rPr>
              <a:t>WHERE</a:t>
            </a:r>
            <a:r>
              <a:rPr lang="en-US">
                <a:solidFill>
                  <a:srgbClr val="000000"/>
                </a:solidFill>
              </a:rPr>
              <a:t> clause:</a:t>
            </a:r>
          </a:p>
          <a:p>
            <a:pPr marL="119063" lvl="1" defTabSz="425450"/>
            <a:endParaRPr lang="en-US" sz="800"/>
          </a:p>
          <a:p>
            <a:pPr marL="119063" lvl="1" defTabSz="425450">
              <a:spcBef>
                <a:spcPct val="0"/>
              </a:spcBef>
            </a:pPr>
            <a:r>
              <a:rPr lang="en-US" b="1">
                <a:solidFill>
                  <a:srgbClr val="000000"/>
                </a:solidFill>
                <a:latin typeface="Courier New" pitchFamily="49" charset="0"/>
              </a:rPr>
              <a:t>   </a:t>
            </a:r>
            <a:r>
              <a:rPr lang="en-US">
                <a:solidFill>
                  <a:srgbClr val="000000"/>
                </a:solidFill>
                <a:latin typeface="Courier New" pitchFamily="49" charset="0"/>
              </a:rPr>
              <a:t>SELECT employee_id, manager_id, department_id</a:t>
            </a:r>
          </a:p>
          <a:p>
            <a:pPr marL="119063" lvl="1" defTabSz="425450">
              <a:spcBef>
                <a:spcPct val="0"/>
              </a:spcBef>
            </a:pPr>
            <a:r>
              <a:rPr lang="en-US">
                <a:solidFill>
                  <a:srgbClr val="000000"/>
                </a:solidFill>
                <a:latin typeface="Courier New" pitchFamily="49" charset="0"/>
              </a:rPr>
              <a:t>   FROM   employees</a:t>
            </a:r>
          </a:p>
          <a:p>
            <a:pPr marL="119063" lvl="1" defTabSz="425450">
              <a:spcBef>
                <a:spcPct val="0"/>
              </a:spcBef>
            </a:pPr>
            <a:r>
              <a:rPr lang="en-US">
                <a:solidFill>
                  <a:srgbClr val="000000"/>
                </a:solidFill>
                <a:latin typeface="Courier New" pitchFamily="49" charset="0"/>
              </a:rPr>
              <a:t>   WHERE  last_name IN ('Hartstein', 'Vargas');</a:t>
            </a:r>
          </a:p>
          <a:p>
            <a:pPr marL="119063" lvl="1" defTabSz="425450">
              <a:spcBef>
                <a:spcPct val="0"/>
              </a:spcBef>
            </a:pPr>
            <a:endParaRPr lang="en-US" sz="700"/>
          </a:p>
          <a:p>
            <a:pPr marL="119063" lvl="1" defTabSz="425450"/>
            <a:r>
              <a:rPr lang="en-US"/>
              <a:t>If characters or dates are used in the list, they must be enclosed in single quotation marks (</a:t>
            </a:r>
            <a:r>
              <a:rPr lang="en-US">
                <a:latin typeface="Courier New" pitchFamily="49" charset="0"/>
              </a:rPr>
              <a:t>''</a:t>
            </a:r>
            <a:r>
              <a:rPr lang="en-US"/>
              <a:t>).</a:t>
            </a:r>
            <a:endParaRPr lang="en-US">
              <a:solidFill>
                <a:srgbClr val="0000FF"/>
              </a:solidFill>
            </a:endParaRPr>
          </a:p>
          <a:p>
            <a:pPr defTabSz="425450"/>
            <a:r>
              <a:rPr lang="en-US">
                <a:solidFill>
                  <a:srgbClr val="0000FF"/>
                </a:solidFill>
              </a:rPr>
              <a:t>Instructor Note</a:t>
            </a:r>
          </a:p>
          <a:p>
            <a:pPr marL="119063" lvl="1" defTabSz="425450">
              <a:lnSpc>
                <a:spcPct val="90000"/>
              </a:lnSpc>
            </a:pPr>
            <a:r>
              <a:rPr lang="en-US">
                <a:solidFill>
                  <a:srgbClr val="0000FF"/>
                </a:solidFill>
              </a:rPr>
              <a:t>Explain that </a:t>
            </a:r>
            <a:r>
              <a:rPr lang="en-US">
                <a:solidFill>
                  <a:srgbClr val="0000FF"/>
                </a:solidFill>
                <a:latin typeface="Courier New" pitchFamily="49" charset="0"/>
              </a:rPr>
              <a:t>IN ( ... )</a:t>
            </a:r>
            <a:r>
              <a:rPr lang="en-US">
                <a:solidFill>
                  <a:srgbClr val="0000FF"/>
                </a:solidFill>
              </a:rPr>
              <a:t> is actually translated by Oracle server to a set of </a:t>
            </a:r>
            <a:r>
              <a:rPr lang="en-US">
                <a:solidFill>
                  <a:srgbClr val="0000FF"/>
                </a:solidFill>
                <a:latin typeface="Courier New" pitchFamily="49" charset="0"/>
              </a:rPr>
              <a:t>OR</a:t>
            </a:r>
            <a:r>
              <a:rPr lang="en-US">
                <a:solidFill>
                  <a:srgbClr val="0000FF"/>
                </a:solidFill>
              </a:rPr>
              <a:t> conditions: </a:t>
            </a:r>
            <a:r>
              <a:rPr lang="en-US">
                <a:solidFill>
                  <a:srgbClr val="0000FF"/>
                </a:solidFill>
                <a:latin typeface="Courier New" pitchFamily="49" charset="0"/>
              </a:rPr>
              <a:t>a = value1 OR a = value2 OR a = value3</a:t>
            </a:r>
            <a:r>
              <a:rPr lang="en-US">
                <a:solidFill>
                  <a:srgbClr val="0000FF"/>
                </a:solidFill>
              </a:rPr>
              <a:t>. So using </a:t>
            </a:r>
            <a:r>
              <a:rPr lang="en-US">
                <a:solidFill>
                  <a:srgbClr val="0000FF"/>
                </a:solidFill>
                <a:latin typeface="Courier New" pitchFamily="49" charset="0"/>
              </a:rPr>
              <a:t>IN ( ... )</a:t>
            </a:r>
            <a:r>
              <a:rPr lang="en-US">
                <a:solidFill>
                  <a:srgbClr val="0000FF"/>
                </a:solidFill>
              </a:rPr>
              <a:t> has no performance benefits, and it is used for logical simplicity.</a:t>
            </a:r>
          </a:p>
          <a:p>
            <a:pPr marL="119063" lvl="1" defTabSz="425450">
              <a:lnSpc>
                <a:spcPct val="90000"/>
              </a:lnSpc>
            </a:pPr>
            <a:r>
              <a:rPr lang="en-US">
                <a:solidFill>
                  <a:srgbClr val="0000FF"/>
                </a:solidFill>
              </a:rPr>
              <a:t>Demo: </a:t>
            </a:r>
            <a:r>
              <a:rPr lang="en-US">
                <a:solidFill>
                  <a:srgbClr val="0000FF"/>
                </a:solidFill>
                <a:latin typeface="Courier New" pitchFamily="49" charset="0"/>
              </a:rPr>
              <a:t>2_in.sql</a:t>
            </a:r>
          </a:p>
          <a:p>
            <a:pPr marL="119063" lvl="1" defTabSz="425450">
              <a:lnSpc>
                <a:spcPct val="90000"/>
              </a:lnSpc>
            </a:pPr>
            <a:r>
              <a:rPr lang="en-US">
                <a:solidFill>
                  <a:srgbClr val="0000FF"/>
                </a:solidFill>
              </a:rPr>
              <a:t>Purpose: To illustrate using the </a:t>
            </a:r>
            <a:r>
              <a:rPr lang="en-US">
                <a:solidFill>
                  <a:srgbClr val="0000FF"/>
                </a:solidFill>
                <a:latin typeface="Courier New" pitchFamily="49" charset="0"/>
              </a:rPr>
              <a:t>IN</a:t>
            </a:r>
            <a:r>
              <a:rPr lang="en-US">
                <a:solidFill>
                  <a:srgbClr val="0000FF"/>
                </a:solidFill>
              </a:rPr>
              <a:t> operator.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56BAE59-C7C1-47BA-AD86-3D9AE825EBFD}" type="slidenum">
              <a:rPr lang="en-US"/>
              <a:pPr/>
              <a:t>51</a:t>
            </a:fld>
            <a:endParaRPr lang="en-US"/>
          </a:p>
        </p:txBody>
      </p:sp>
      <p:sp>
        <p:nvSpPr>
          <p:cNvPr id="111618" name="Rectangle 2"/>
          <p:cNvSpPr>
            <a:spLocks noGrp="1" noChangeArrowheads="1"/>
          </p:cNvSpPr>
          <p:nvPr>
            <p:ph type="body" idx="1"/>
          </p:nvPr>
        </p:nvSpPr>
        <p:spPr>
          <a:xfrm>
            <a:off x="412750" y="4773613"/>
            <a:ext cx="6029325" cy="3754437"/>
          </a:xfrm>
          <a:noFill/>
          <a:ln/>
        </p:spPr>
        <p:txBody>
          <a:bodyPr lIns="91164" tIns="45582" rIns="91164" bIns="45582"/>
          <a:lstStyle/>
          <a:p>
            <a:pPr defTabSz="425450"/>
            <a:r>
              <a:rPr lang="en-US"/>
              <a:t>The </a:t>
            </a:r>
            <a:r>
              <a:rPr lang="en-US">
                <a:latin typeface="Courier New" pitchFamily="49" charset="0"/>
              </a:rPr>
              <a:t>LIKE</a:t>
            </a:r>
            <a:r>
              <a:rPr lang="en-US"/>
              <a:t> Condition</a:t>
            </a:r>
          </a:p>
          <a:p>
            <a:pPr marL="119063" lvl="1" defTabSz="425450"/>
            <a:r>
              <a:rPr lang="en-US"/>
              <a:t>You may not always know the exact value to search for. You can select rows that match a character pattern by using the </a:t>
            </a:r>
            <a:r>
              <a:rPr lang="en-US">
                <a:solidFill>
                  <a:srgbClr val="FC0128"/>
                </a:solidFill>
                <a:latin typeface="Courier New" pitchFamily="49" charset="0"/>
              </a:rPr>
              <a:t>LIKE</a:t>
            </a:r>
            <a:r>
              <a:rPr lang="en-US">
                <a:solidFill>
                  <a:srgbClr val="FC0128"/>
                </a:solidFill>
              </a:rPr>
              <a:t> condition</a:t>
            </a:r>
            <a:r>
              <a:rPr lang="en-US"/>
              <a:t>. The character pattern-matching operation is referred to as a </a:t>
            </a:r>
            <a:r>
              <a:rPr lang="en-US" i="1">
                <a:solidFill>
                  <a:srgbClr val="FC0128"/>
                </a:solidFill>
              </a:rPr>
              <a:t>wildcard </a:t>
            </a:r>
            <a:r>
              <a:rPr lang="en-US">
                <a:solidFill>
                  <a:srgbClr val="FC0128"/>
                </a:solidFill>
              </a:rPr>
              <a:t>search</a:t>
            </a:r>
            <a:r>
              <a:rPr lang="en-US"/>
              <a:t>. Two symbols can be used to construct the search string. </a:t>
            </a:r>
          </a:p>
          <a:p>
            <a:pPr marL="119063" lvl="1" defTabSz="425450"/>
            <a:endParaRPr lang="en-US"/>
          </a:p>
          <a:p>
            <a:pPr marL="119063" lvl="1" defTabSz="425450"/>
            <a:endParaRPr lang="en-US"/>
          </a:p>
          <a:p>
            <a:pPr marL="119063" lvl="1" defTabSz="425450"/>
            <a:endParaRPr lang="en-US" sz="500"/>
          </a:p>
          <a:p>
            <a:pPr marL="119063" lvl="1" defTabSz="425450">
              <a:spcBef>
                <a:spcPct val="0"/>
              </a:spcBef>
            </a:pPr>
            <a:endParaRPr lang="en-US"/>
          </a:p>
          <a:p>
            <a:pPr marL="119063" lvl="1" defTabSz="425450">
              <a:spcBef>
                <a:spcPct val="0"/>
              </a:spcBef>
            </a:pPr>
            <a:endParaRPr lang="en-US"/>
          </a:p>
          <a:p>
            <a:pPr marL="119063" lvl="1" defTabSz="425450">
              <a:spcBef>
                <a:spcPct val="0"/>
              </a:spcBef>
            </a:pPr>
            <a:endParaRPr lang="en-US"/>
          </a:p>
          <a:p>
            <a:pPr marL="119063" lvl="1" defTabSz="425450">
              <a:spcBef>
                <a:spcPct val="0"/>
              </a:spcBef>
            </a:pPr>
            <a:endParaRPr lang="en-US"/>
          </a:p>
          <a:p>
            <a:pPr marL="119063" lvl="1" defTabSz="425450">
              <a:spcBef>
                <a:spcPct val="0"/>
              </a:spcBef>
            </a:pPr>
            <a:r>
              <a:rPr lang="en-US"/>
              <a:t>The </a:t>
            </a:r>
            <a:r>
              <a:rPr lang="en-US">
                <a:latin typeface="Courier New" pitchFamily="49" charset="0"/>
              </a:rPr>
              <a:t>SELECT</a:t>
            </a:r>
            <a:r>
              <a:rPr lang="en-US"/>
              <a:t> statement on the slide returns the employee first name from the </a:t>
            </a:r>
            <a:r>
              <a:rPr lang="en-US">
                <a:latin typeface="Courier New" pitchFamily="49" charset="0"/>
              </a:rPr>
              <a:t>EMPLOYEES</a:t>
            </a:r>
            <a:r>
              <a:rPr lang="en-US"/>
              <a:t> table for any employee whose first name begins with an </a:t>
            </a:r>
            <a:r>
              <a:rPr lang="en-US" i="1"/>
              <a:t>S</a:t>
            </a:r>
            <a:r>
              <a:rPr lang="en-US"/>
              <a:t>. Note the uppercase </a:t>
            </a:r>
            <a:r>
              <a:rPr lang="en-US" i="1"/>
              <a:t>S</a:t>
            </a:r>
            <a:r>
              <a:rPr lang="en-US"/>
              <a:t>. Names beginning with an </a:t>
            </a:r>
            <a:r>
              <a:rPr lang="en-US" i="1"/>
              <a:t>s</a:t>
            </a:r>
            <a:r>
              <a:rPr lang="en-US"/>
              <a:t> are not returned. </a:t>
            </a:r>
          </a:p>
          <a:p>
            <a:pPr marL="119063" lvl="1" defTabSz="425450">
              <a:spcBef>
                <a:spcPct val="0"/>
              </a:spcBef>
            </a:pPr>
            <a:r>
              <a:rPr lang="en-US"/>
              <a:t>The </a:t>
            </a:r>
            <a:r>
              <a:rPr lang="en-US">
                <a:latin typeface="Courier New" pitchFamily="49" charset="0"/>
              </a:rPr>
              <a:t>LIKE</a:t>
            </a:r>
            <a:r>
              <a:rPr lang="en-US"/>
              <a:t> condition can be used as a shortcut for some </a:t>
            </a:r>
            <a:r>
              <a:rPr lang="en-US">
                <a:latin typeface="Courier New" pitchFamily="49" charset="0"/>
              </a:rPr>
              <a:t>BETWEEN</a:t>
            </a:r>
            <a:r>
              <a:rPr lang="en-US"/>
              <a:t> comparisons. The following example displays the last names and hire dates of all employees who joined between January 1995 and December 1995: </a:t>
            </a:r>
            <a:endParaRPr lang="en-US">
              <a:latin typeface="Courier New" pitchFamily="49" charset="0"/>
            </a:endParaRPr>
          </a:p>
          <a:p>
            <a:pPr marL="119063" lvl="1" defTabSz="425450">
              <a:spcBef>
                <a:spcPct val="0"/>
              </a:spcBef>
            </a:pPr>
            <a:endParaRPr lang="en-US" sz="500" b="1">
              <a:latin typeface="Courier New" pitchFamily="49" charset="0"/>
            </a:endParaRPr>
          </a:p>
          <a:p>
            <a:pPr marL="119063" lvl="1" defTabSz="425450">
              <a:spcBef>
                <a:spcPct val="0"/>
              </a:spcBef>
            </a:pPr>
            <a:r>
              <a:rPr lang="en-US" b="1">
                <a:latin typeface="Courier New" pitchFamily="49" charset="0"/>
              </a:rPr>
              <a:t>  </a:t>
            </a:r>
            <a:r>
              <a:rPr lang="en-US">
                <a:latin typeface="Courier New" pitchFamily="49" charset="0"/>
              </a:rPr>
              <a:t>SELECT last_name, hire_date</a:t>
            </a:r>
          </a:p>
          <a:p>
            <a:pPr marL="119063" lvl="1" defTabSz="425450">
              <a:spcBef>
                <a:spcPct val="0"/>
              </a:spcBef>
            </a:pPr>
            <a:r>
              <a:rPr lang="en-US">
                <a:latin typeface="Courier New" pitchFamily="49" charset="0"/>
              </a:rPr>
              <a:t>  FROM   employees</a:t>
            </a:r>
          </a:p>
          <a:p>
            <a:pPr marL="119063" lvl="1" defTabSz="425450">
              <a:spcBef>
                <a:spcPct val="0"/>
              </a:spcBef>
            </a:pPr>
            <a:r>
              <a:rPr lang="en-US">
                <a:latin typeface="Courier New" pitchFamily="49" charset="0"/>
              </a:rPr>
              <a:t>  WHERE  hire_date LIKE '%95';</a:t>
            </a:r>
          </a:p>
        </p:txBody>
      </p:sp>
      <p:sp>
        <p:nvSpPr>
          <p:cNvPr id="111619" name="Rectangle 3"/>
          <p:cNvSpPr>
            <a:spLocks noGrp="1" noRot="1" noChangeAspect="1" noChangeArrowheads="1" noTextEdit="1"/>
          </p:cNvSpPr>
          <p:nvPr>
            <p:ph type="sldImg"/>
          </p:nvPr>
        </p:nvSpPr>
        <p:spPr>
          <a:xfrm>
            <a:off x="487363" y="153988"/>
            <a:ext cx="5881687" cy="4411662"/>
          </a:xfrm>
          <a:ln w="12700" cap="flat">
            <a:solidFill>
              <a:schemeClr val="tx1"/>
            </a:solidFill>
          </a:ln>
        </p:spPr>
      </p:sp>
      <p:graphicFrame>
        <p:nvGraphicFramePr>
          <p:cNvPr id="111620" name="Object 4"/>
          <p:cNvGraphicFramePr>
            <a:graphicFrameLocks/>
          </p:cNvGraphicFramePr>
          <p:nvPr/>
        </p:nvGraphicFramePr>
        <p:xfrm>
          <a:off x="566738" y="5692775"/>
          <a:ext cx="5649912" cy="1012825"/>
        </p:xfrm>
        <a:graphic>
          <a:graphicData uri="http://schemas.openxmlformats.org/presentationml/2006/ole">
            <p:oleObj spid="_x0000_s2050" name="Document" r:id="rId4" imgW="5879880" imgH="1052280" progId="Word.Document.8">
              <p:embed/>
            </p:oleObj>
          </a:graphicData>
        </a:graphic>
      </p:graphicFrame>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F026F91-F8F9-4C4E-B217-E1A52B6E8497}" type="slidenum">
              <a:rPr lang="en-US"/>
              <a:pPr/>
              <a:t>24</a:t>
            </a:fld>
            <a:endParaRPr lang="en-US"/>
          </a:p>
        </p:txBody>
      </p:sp>
      <p:sp>
        <p:nvSpPr>
          <p:cNvPr id="55298" name="Rectangle 2"/>
          <p:cNvSpPr>
            <a:spLocks noGrp="1" noRot="1" noChangeAspect="1" noChangeArrowheads="1" noTextEdit="1"/>
          </p:cNvSpPr>
          <p:nvPr>
            <p:ph type="sldImg"/>
          </p:nvPr>
        </p:nvSpPr>
        <p:spPr>
          <a:xfrm>
            <a:off x="492125" y="161925"/>
            <a:ext cx="5872163" cy="4403725"/>
          </a:xfrm>
          <a:ln w="12700" cap="flat">
            <a:solidFill>
              <a:schemeClr val="tx1"/>
            </a:solidFill>
          </a:ln>
        </p:spPr>
      </p:sp>
      <p:sp>
        <p:nvSpPr>
          <p:cNvPr id="55299" name="Rectangle 3"/>
          <p:cNvSpPr>
            <a:spLocks noGrp="1" noChangeArrowheads="1"/>
          </p:cNvSpPr>
          <p:nvPr>
            <p:ph type="body" idx="1"/>
          </p:nvPr>
        </p:nvSpPr>
        <p:spPr>
          <a:xfrm>
            <a:off x="412750" y="4686300"/>
            <a:ext cx="6029325" cy="3757613"/>
          </a:xfrm>
          <a:noFill/>
          <a:ln/>
        </p:spPr>
        <p:txBody>
          <a:bodyPr lIns="91164" tIns="45582" rIns="91164" bIns="45582"/>
          <a:lstStyle/>
          <a:p>
            <a:pPr defTabSz="425450"/>
            <a:r>
              <a:rPr lang="en-US"/>
              <a:t>Data Types</a:t>
            </a:r>
          </a:p>
          <a:p>
            <a:pPr defTabSz="425450"/>
            <a:endParaRPr lang="en-US"/>
          </a:p>
          <a:p>
            <a:pPr defTabSz="425450"/>
            <a:endParaRPr lang="en-US"/>
          </a:p>
          <a:p>
            <a:pPr defTabSz="425450"/>
            <a:endParaRPr lang="en-US"/>
          </a:p>
          <a:p>
            <a:pPr defTabSz="425450"/>
            <a:r>
              <a:rPr lang="en-US"/>
              <a:t> </a:t>
            </a:r>
          </a:p>
          <a:p>
            <a:pPr marL="119063" lvl="1" defTabSz="425450"/>
            <a:endParaRPr lang="en-US"/>
          </a:p>
          <a:p>
            <a:pPr marL="119063" lvl="1" defTabSz="425450"/>
            <a:endParaRPr lang="en-US"/>
          </a:p>
          <a:p>
            <a:pPr marL="119063" lvl="1" defTabSz="425450"/>
            <a:endParaRPr lang="en-US"/>
          </a:p>
          <a:p>
            <a:pPr marL="119063" lvl="1" defTabSz="425450"/>
            <a:endParaRPr lang="en-US"/>
          </a:p>
          <a:p>
            <a:pPr marL="119063" lvl="1" defTabSz="425450"/>
            <a:endParaRPr lang="en-US"/>
          </a:p>
          <a:p>
            <a:pPr marL="119063" lvl="1" defTabSz="425450"/>
            <a:endParaRPr lang="en-US"/>
          </a:p>
          <a:p>
            <a:pPr marL="119063" lvl="1" defTabSz="425450"/>
            <a:endParaRPr lang="en-US"/>
          </a:p>
          <a:p>
            <a:pPr marL="119063" lvl="1" defTabSz="425450"/>
            <a:endParaRPr lang="en-US"/>
          </a:p>
          <a:p>
            <a:pPr marL="119063" lvl="1" defTabSz="425450"/>
            <a:endParaRPr lang="en-US"/>
          </a:p>
          <a:p>
            <a:pPr defTabSz="425450"/>
            <a:endParaRPr lang="en-US" b="1"/>
          </a:p>
        </p:txBody>
      </p:sp>
      <p:graphicFrame>
        <p:nvGraphicFramePr>
          <p:cNvPr id="55300" name="Object 4"/>
          <p:cNvGraphicFramePr>
            <a:graphicFrameLocks/>
          </p:cNvGraphicFramePr>
          <p:nvPr/>
        </p:nvGraphicFramePr>
        <p:xfrm>
          <a:off x="646113" y="4992688"/>
          <a:ext cx="5834062" cy="3340100"/>
        </p:xfrm>
        <a:graphic>
          <a:graphicData uri="http://schemas.openxmlformats.org/presentationml/2006/ole">
            <p:oleObj spid="_x0000_s1026" name="Document" r:id="rId4" imgW="6053040" imgH="3465360" progId="Word.Document.8">
              <p:embed/>
            </p:oleObj>
          </a:graphicData>
        </a:graphic>
      </p:graphicFrame>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D63B78B-13A8-4F31-910E-14D4C782CD47}" type="slidenum">
              <a:rPr lang="en-US"/>
              <a:pPr/>
              <a:t>52</a:t>
            </a:fld>
            <a:endParaRPr lang="en-US"/>
          </a:p>
        </p:txBody>
      </p:sp>
      <p:sp>
        <p:nvSpPr>
          <p:cNvPr id="113666" name="Rectangle 2"/>
          <p:cNvSpPr>
            <a:spLocks noGrp="1" noRot="1" noChangeAspect="1" noChangeArrowheads="1" noTextEdit="1"/>
          </p:cNvSpPr>
          <p:nvPr>
            <p:ph type="sldImg"/>
          </p:nvPr>
        </p:nvSpPr>
        <p:spPr>
          <a:xfrm>
            <a:off x="487363" y="153988"/>
            <a:ext cx="5881687" cy="4411662"/>
          </a:xfrm>
          <a:ln w="12700" cap="flat">
            <a:solidFill>
              <a:schemeClr val="tx1"/>
            </a:solidFill>
          </a:ln>
        </p:spPr>
      </p:sp>
      <p:sp>
        <p:nvSpPr>
          <p:cNvPr id="113667" name="Rectangle 3"/>
          <p:cNvSpPr>
            <a:spLocks noGrp="1" noChangeArrowheads="1"/>
          </p:cNvSpPr>
          <p:nvPr>
            <p:ph type="body" idx="1"/>
          </p:nvPr>
        </p:nvSpPr>
        <p:spPr>
          <a:xfrm>
            <a:off x="412750" y="4773613"/>
            <a:ext cx="6029325" cy="3754437"/>
          </a:xfrm>
          <a:noFill/>
          <a:ln/>
        </p:spPr>
        <p:txBody>
          <a:bodyPr lIns="91164" tIns="45582" rIns="91164" bIns="45582"/>
          <a:lstStyle/>
          <a:p>
            <a:r>
              <a:rPr lang="en-US"/>
              <a:t>Combining Wildcard Characters</a:t>
            </a:r>
          </a:p>
          <a:p>
            <a:pPr lvl="1"/>
            <a:r>
              <a:rPr lang="en-US"/>
              <a:t>The </a:t>
            </a:r>
            <a:r>
              <a:rPr lang="en-US">
                <a:latin typeface="Courier New" pitchFamily="49" charset="0"/>
              </a:rPr>
              <a:t>%</a:t>
            </a:r>
            <a:r>
              <a:rPr lang="en-US"/>
              <a:t> and </a:t>
            </a:r>
            <a:r>
              <a:rPr lang="en-US">
                <a:latin typeface="Courier New" pitchFamily="49" charset="0"/>
              </a:rPr>
              <a:t>_</a:t>
            </a:r>
            <a:r>
              <a:rPr lang="en-US"/>
              <a:t> symbols can be used in any combination with literal characters. The example on the slide displays the names of all employees whose last names have an </a:t>
            </a:r>
            <a:r>
              <a:rPr lang="en-US" i="1"/>
              <a:t>o</a:t>
            </a:r>
            <a:r>
              <a:rPr lang="en-US"/>
              <a:t> as the second character.</a:t>
            </a:r>
          </a:p>
          <a:p>
            <a:r>
              <a:rPr lang="en-US"/>
              <a:t>The </a:t>
            </a:r>
            <a:r>
              <a:rPr lang="en-US">
                <a:latin typeface="Courier New" pitchFamily="49" charset="0"/>
              </a:rPr>
              <a:t>ESCAPE</a:t>
            </a:r>
            <a:r>
              <a:rPr lang="en-US"/>
              <a:t> Option</a:t>
            </a:r>
          </a:p>
          <a:p>
            <a:pPr lvl="1"/>
            <a:r>
              <a:rPr lang="en-US"/>
              <a:t>When you need to have an exact match for the actual </a:t>
            </a:r>
            <a:r>
              <a:rPr lang="en-US" i="1"/>
              <a:t>%</a:t>
            </a:r>
            <a:r>
              <a:rPr lang="en-US"/>
              <a:t> and </a:t>
            </a:r>
            <a:r>
              <a:rPr lang="en-US" i="1"/>
              <a:t>_</a:t>
            </a:r>
            <a:r>
              <a:rPr lang="en-US"/>
              <a:t> characters, use the </a:t>
            </a:r>
            <a:r>
              <a:rPr lang="en-US">
                <a:solidFill>
                  <a:srgbClr val="FC0128"/>
                </a:solidFill>
                <a:latin typeface="Courier New" pitchFamily="49" charset="0"/>
              </a:rPr>
              <a:t>ESCAPE</a:t>
            </a:r>
            <a:r>
              <a:rPr lang="en-US">
                <a:solidFill>
                  <a:srgbClr val="FC0128"/>
                </a:solidFill>
              </a:rPr>
              <a:t> option</a:t>
            </a:r>
            <a:r>
              <a:rPr lang="en-US"/>
              <a:t>. This option specifies what the escape character is. If you want to search for strings that contain ‘SA_’, you can use the following SQL statement:</a:t>
            </a:r>
          </a:p>
          <a:p>
            <a:pPr lvl="1"/>
            <a:r>
              <a:rPr lang="en-US">
                <a:latin typeface="Courier New" pitchFamily="49" charset="0"/>
              </a:rPr>
              <a:t>  </a:t>
            </a:r>
            <a:endParaRPr lang="en-US"/>
          </a:p>
          <a:p>
            <a:pPr lvl="1">
              <a:spcBef>
                <a:spcPct val="0"/>
              </a:spcBef>
            </a:pPr>
            <a:r>
              <a:rPr lang="en-US">
                <a:latin typeface="Courier New" pitchFamily="49" charset="0"/>
              </a:rPr>
              <a:t>  SELECT employee_id, last_name, job_id</a:t>
            </a:r>
          </a:p>
          <a:p>
            <a:pPr lvl="1">
              <a:spcBef>
                <a:spcPct val="0"/>
              </a:spcBef>
            </a:pPr>
            <a:r>
              <a:rPr lang="en-US">
                <a:latin typeface="Courier New" pitchFamily="49" charset="0"/>
              </a:rPr>
              <a:t>  FROM   employees</a:t>
            </a:r>
          </a:p>
          <a:p>
            <a:pPr lvl="1">
              <a:spcBef>
                <a:spcPct val="0"/>
              </a:spcBef>
            </a:pPr>
            <a:r>
              <a:rPr lang="en-US">
                <a:latin typeface="Courier New" pitchFamily="49" charset="0"/>
              </a:rPr>
              <a:t>  WHERE  job_id LIKE '%SA\_%' ESCAPE '\';</a:t>
            </a:r>
          </a:p>
          <a:p>
            <a:pPr lvl="1">
              <a:spcBef>
                <a:spcPct val="0"/>
              </a:spcBef>
            </a:pPr>
            <a:endParaRPr lang="en-US">
              <a:latin typeface="Courier New" pitchFamily="49" charset="0"/>
            </a:endParaRPr>
          </a:p>
          <a:p>
            <a:pPr lvl="1">
              <a:spcBef>
                <a:spcPct val="0"/>
              </a:spcBef>
            </a:pPr>
            <a:r>
              <a:rPr lang="en-US">
                <a:latin typeface="Courier New" pitchFamily="49" charset="0"/>
              </a:rPr>
              <a:t>  </a:t>
            </a:r>
          </a:p>
          <a:p>
            <a:pPr lvl="1">
              <a:spcBef>
                <a:spcPct val="0"/>
              </a:spcBef>
            </a:pPr>
            <a:endParaRPr lang="en-US">
              <a:latin typeface="Courier New" pitchFamily="49" charset="0"/>
            </a:endParaRPr>
          </a:p>
          <a:p>
            <a:pPr lvl="1">
              <a:spcBef>
                <a:spcPct val="0"/>
              </a:spcBef>
            </a:pPr>
            <a:endParaRPr lang="en-US">
              <a:latin typeface="Courier New" pitchFamily="49" charset="0"/>
            </a:endParaRPr>
          </a:p>
          <a:p>
            <a:pPr lvl="1">
              <a:spcBef>
                <a:spcPct val="0"/>
              </a:spcBef>
            </a:pPr>
            <a:endParaRPr lang="en-US"/>
          </a:p>
          <a:p>
            <a:pPr lvl="1">
              <a:spcBef>
                <a:spcPct val="0"/>
              </a:spcBef>
            </a:pPr>
            <a:endParaRPr lang="en-US"/>
          </a:p>
          <a:p>
            <a:pPr lvl="1">
              <a:spcBef>
                <a:spcPct val="0"/>
              </a:spcBef>
            </a:pPr>
            <a:r>
              <a:rPr lang="en-US"/>
              <a:t>The </a:t>
            </a:r>
            <a:r>
              <a:rPr lang="en-US">
                <a:latin typeface="Courier New" pitchFamily="49" charset="0"/>
              </a:rPr>
              <a:t>ESCAPE</a:t>
            </a:r>
            <a:r>
              <a:rPr lang="en-US"/>
              <a:t> option identifies the backslash (\) as the escape character. In the pattern, the escape character precedes the underscore (_). This causes the Oracle Server to interpret the underscore literally. </a:t>
            </a:r>
          </a:p>
        </p:txBody>
      </p:sp>
      <p:pic>
        <p:nvPicPr>
          <p:cNvPr id="113668" name="Picture 4"/>
          <p:cNvPicPr>
            <a:picLocks noChangeAspect="1" noChangeArrowheads="1"/>
          </p:cNvPicPr>
          <p:nvPr/>
        </p:nvPicPr>
        <p:blipFill>
          <a:blip r:embed="rId3"/>
          <a:srcRect/>
          <a:stretch>
            <a:fillRect/>
          </a:stretch>
        </p:blipFill>
        <p:spPr bwMode="auto">
          <a:xfrm>
            <a:off x="725488" y="6886575"/>
            <a:ext cx="5405437" cy="1109663"/>
          </a:xfrm>
          <a:prstGeom prst="rect">
            <a:avLst/>
          </a:prstGeom>
          <a:noFill/>
          <a:ln w="25400">
            <a:noFill/>
            <a:miter lim="800000"/>
            <a:headEnd type="none" w="sm" len="sm"/>
            <a:tailEnd type="none" w="sm" len="sm"/>
          </a:ln>
          <a:effectLst/>
        </p:spPr>
      </p:pic>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FD6AC96C-CAEE-4E89-8AE9-696B22411E23}" type="slidenum">
              <a:rPr lang="en-US"/>
              <a:pPr/>
              <a:t>53</a:t>
            </a:fld>
            <a:endParaRPr lang="en-US"/>
          </a:p>
        </p:txBody>
      </p:sp>
      <p:sp>
        <p:nvSpPr>
          <p:cNvPr id="115714" name="Rectangle 2"/>
          <p:cNvSpPr>
            <a:spLocks noGrp="1" noChangeArrowheads="1"/>
          </p:cNvSpPr>
          <p:nvPr>
            <p:ph type="body" idx="1"/>
          </p:nvPr>
        </p:nvSpPr>
        <p:spPr>
          <a:xfrm>
            <a:off x="412750" y="4773613"/>
            <a:ext cx="6029325" cy="3754437"/>
          </a:xfrm>
          <a:noFill/>
          <a:ln/>
        </p:spPr>
        <p:txBody>
          <a:bodyPr lIns="91164" tIns="45582" rIns="91164" bIns="45582"/>
          <a:lstStyle/>
          <a:p>
            <a:pPr defTabSz="425450"/>
            <a:r>
              <a:rPr lang="en-US"/>
              <a:t>The </a:t>
            </a:r>
            <a:r>
              <a:rPr lang="en-US">
                <a:latin typeface="Courier New" pitchFamily="49" charset="0"/>
              </a:rPr>
              <a:t>NULL</a:t>
            </a:r>
            <a:r>
              <a:rPr lang="en-US"/>
              <a:t> Conditions</a:t>
            </a:r>
          </a:p>
          <a:p>
            <a:pPr marL="119063" lvl="1" defTabSz="425450"/>
            <a:r>
              <a:rPr lang="en-US"/>
              <a:t>The </a:t>
            </a:r>
            <a:r>
              <a:rPr lang="en-US">
                <a:solidFill>
                  <a:srgbClr val="FC0128"/>
                </a:solidFill>
                <a:latin typeface="Courier New" pitchFamily="49" charset="0"/>
              </a:rPr>
              <a:t>NULL</a:t>
            </a:r>
            <a:r>
              <a:rPr lang="en-US">
                <a:solidFill>
                  <a:srgbClr val="FC0128"/>
                </a:solidFill>
              </a:rPr>
              <a:t> conditions</a:t>
            </a:r>
            <a:r>
              <a:rPr lang="en-US"/>
              <a:t> include the </a:t>
            </a:r>
            <a:r>
              <a:rPr lang="en-US">
                <a:solidFill>
                  <a:srgbClr val="FC0128"/>
                </a:solidFill>
                <a:latin typeface="Courier New" pitchFamily="49" charset="0"/>
              </a:rPr>
              <a:t>IS NULL</a:t>
            </a:r>
            <a:r>
              <a:rPr lang="en-US">
                <a:solidFill>
                  <a:srgbClr val="FC0128"/>
                </a:solidFill>
              </a:rPr>
              <a:t> condition </a:t>
            </a:r>
            <a:r>
              <a:rPr lang="en-US"/>
              <a:t>and the </a:t>
            </a:r>
            <a:r>
              <a:rPr lang="en-US">
                <a:solidFill>
                  <a:srgbClr val="FC0128"/>
                </a:solidFill>
                <a:latin typeface="Courier New" pitchFamily="49" charset="0"/>
              </a:rPr>
              <a:t>IS NOT NULL</a:t>
            </a:r>
            <a:r>
              <a:rPr lang="en-US">
                <a:solidFill>
                  <a:srgbClr val="FC0128"/>
                </a:solidFill>
              </a:rPr>
              <a:t> condition</a:t>
            </a:r>
            <a:r>
              <a:rPr lang="en-US"/>
              <a:t>.</a:t>
            </a:r>
          </a:p>
          <a:p>
            <a:pPr marL="119063" lvl="1" defTabSz="425450"/>
            <a:r>
              <a:rPr lang="en-US"/>
              <a:t>The </a:t>
            </a:r>
            <a:r>
              <a:rPr lang="en-US">
                <a:latin typeface="Courier New" pitchFamily="49" charset="0"/>
              </a:rPr>
              <a:t>IS NULL</a:t>
            </a:r>
            <a:r>
              <a:rPr lang="en-US"/>
              <a:t> condition tests for nulls. A null value means the value is unavailable, unassigned, unknown, or inapplicable. Therefore, you cannot test with = because a null cannot be equal or unequal to any value. The slide example retrieves the last names and managers of all employees who do not have a manager.</a:t>
            </a:r>
          </a:p>
          <a:p>
            <a:pPr marL="119063" lvl="1" defTabSz="425450"/>
            <a:r>
              <a:rPr lang="en-US"/>
              <a:t>For another example, to display last name, job ID, and commission for all employees who are NOT entitled to get a commission, use the following SQL statement:</a:t>
            </a:r>
          </a:p>
          <a:p>
            <a:pPr marL="119063" lvl="1" defTabSz="425450"/>
            <a:endParaRPr lang="en-US" sz="500"/>
          </a:p>
          <a:p>
            <a:pPr marL="119063" lvl="1" defTabSz="425450">
              <a:spcBef>
                <a:spcPct val="0"/>
              </a:spcBef>
            </a:pPr>
            <a:r>
              <a:rPr lang="en-US">
                <a:latin typeface="Courier New" pitchFamily="49" charset="0"/>
              </a:rPr>
              <a:t>  SELECT last_name, job_id, commission_pct</a:t>
            </a:r>
          </a:p>
          <a:p>
            <a:pPr marL="119063" lvl="1" defTabSz="425450">
              <a:spcBef>
                <a:spcPct val="0"/>
              </a:spcBef>
            </a:pPr>
            <a:r>
              <a:rPr lang="en-US">
                <a:latin typeface="Courier New" pitchFamily="49" charset="0"/>
              </a:rPr>
              <a:t>  FROM   employees</a:t>
            </a:r>
          </a:p>
          <a:p>
            <a:pPr marL="119063" lvl="1" defTabSz="425450">
              <a:spcBef>
                <a:spcPct val="0"/>
              </a:spcBef>
            </a:pPr>
            <a:r>
              <a:rPr lang="en-US">
                <a:latin typeface="Courier New" pitchFamily="49" charset="0"/>
              </a:rPr>
              <a:t>  WHERE  commission_pct IS NULL;</a:t>
            </a:r>
          </a:p>
          <a:p>
            <a:pPr marL="119063" lvl="1" defTabSz="425450">
              <a:spcBef>
                <a:spcPct val="0"/>
              </a:spcBef>
            </a:pPr>
            <a:endParaRPr lang="en-US">
              <a:latin typeface="Courier New" pitchFamily="49" charset="0"/>
            </a:endParaRPr>
          </a:p>
          <a:p>
            <a:pPr marL="119063" lvl="1" defTabSz="425450">
              <a:spcBef>
                <a:spcPct val="0"/>
              </a:spcBef>
            </a:pPr>
            <a:r>
              <a:rPr lang="en-US">
                <a:latin typeface="Courier New" pitchFamily="49" charset="0"/>
              </a:rPr>
              <a:t>  </a:t>
            </a:r>
          </a:p>
        </p:txBody>
      </p:sp>
      <p:sp>
        <p:nvSpPr>
          <p:cNvPr id="115715" name="Rectangle 3"/>
          <p:cNvSpPr>
            <a:spLocks noGrp="1" noRot="1" noChangeAspect="1" noChangeArrowheads="1" noTextEdit="1"/>
          </p:cNvSpPr>
          <p:nvPr>
            <p:ph type="sldImg"/>
          </p:nvPr>
        </p:nvSpPr>
        <p:spPr>
          <a:xfrm>
            <a:off x="487363" y="153988"/>
            <a:ext cx="5881687" cy="4411662"/>
          </a:xfrm>
          <a:ln w="12700" cap="flat">
            <a:solidFill>
              <a:schemeClr val="tx1"/>
            </a:solidFill>
          </a:ln>
        </p:spPr>
      </p:sp>
      <p:sp>
        <p:nvSpPr>
          <p:cNvPr id="115716" name="Text Box 4"/>
          <p:cNvSpPr txBox="1">
            <a:spLocks noChangeArrowheads="1"/>
          </p:cNvSpPr>
          <p:nvPr/>
        </p:nvSpPr>
        <p:spPr bwMode="auto">
          <a:xfrm>
            <a:off x="769938" y="7408863"/>
            <a:ext cx="349250" cy="374650"/>
          </a:xfrm>
          <a:prstGeom prst="rect">
            <a:avLst/>
          </a:prstGeom>
          <a:noFill/>
          <a:ln w="25400">
            <a:noFill/>
            <a:miter lim="800000"/>
            <a:headEnd type="none" w="sm" len="sm"/>
            <a:tailEnd type="none" w="med" len="lg"/>
          </a:ln>
          <a:effectLst/>
        </p:spPr>
        <p:txBody>
          <a:bodyPr lIns="12155" tIns="12155" rIns="12155" bIns="12155">
            <a:spAutoFit/>
          </a:bodyPr>
          <a:lstStyle/>
          <a:p>
            <a:pPr algn="ctr" defTabSz="787400">
              <a:buClr>
                <a:srgbClr val="000000"/>
              </a:buClr>
              <a:buFont typeface="Arial" charset="0"/>
              <a:buNone/>
            </a:pPr>
            <a:r>
              <a:rPr lang="en-US" sz="2300" b="1">
                <a:latin typeface="Arial" charset="0"/>
              </a:rPr>
              <a:t>…</a:t>
            </a:r>
          </a:p>
        </p:txBody>
      </p:sp>
      <p:pic>
        <p:nvPicPr>
          <p:cNvPr id="115717" name="Picture 5"/>
          <p:cNvPicPr>
            <a:picLocks noChangeAspect="1" noChangeArrowheads="1"/>
          </p:cNvPicPr>
          <p:nvPr/>
        </p:nvPicPr>
        <p:blipFill>
          <a:blip r:embed="rId3"/>
          <a:srcRect/>
          <a:stretch>
            <a:fillRect/>
          </a:stretch>
        </p:blipFill>
        <p:spPr bwMode="auto">
          <a:xfrm>
            <a:off x="774700" y="6934200"/>
            <a:ext cx="5403850" cy="652463"/>
          </a:xfrm>
          <a:prstGeom prst="rect">
            <a:avLst/>
          </a:prstGeom>
          <a:noFill/>
          <a:ln w="25400">
            <a:noFill/>
            <a:miter lim="800000"/>
            <a:headEnd type="none" w="sm" len="sm"/>
            <a:tailEnd type="none" w="sm" len="sm"/>
          </a:ln>
          <a:effectLst/>
        </p:spPr>
      </p:pic>
      <p:pic>
        <p:nvPicPr>
          <p:cNvPr id="115718" name="Picture 6"/>
          <p:cNvPicPr>
            <a:picLocks noChangeAspect="1" noChangeArrowheads="1"/>
          </p:cNvPicPr>
          <p:nvPr/>
        </p:nvPicPr>
        <p:blipFill>
          <a:blip r:embed="rId4"/>
          <a:srcRect/>
          <a:stretch>
            <a:fillRect/>
          </a:stretch>
        </p:blipFill>
        <p:spPr bwMode="auto">
          <a:xfrm>
            <a:off x="568325" y="7770813"/>
            <a:ext cx="5586413" cy="715962"/>
          </a:xfrm>
          <a:prstGeom prst="rect">
            <a:avLst/>
          </a:prstGeom>
          <a:noFill/>
          <a:ln w="25400">
            <a:noFill/>
            <a:miter lim="800000"/>
            <a:headEnd type="none" w="sm" len="sm"/>
            <a:tailEnd type="none" w="sm" len="sm"/>
          </a:ln>
          <a:effectLst/>
        </p:spPr>
      </p:pic>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1CDE9C-E542-4E8D-9F3A-4CBB052B0CF8}" type="slidenum">
              <a:rPr lang="en-US"/>
              <a:pPr/>
              <a:t>54</a:t>
            </a:fld>
            <a:endParaRPr lang="en-US"/>
          </a:p>
        </p:txBody>
      </p:sp>
      <p:sp>
        <p:nvSpPr>
          <p:cNvPr id="117762" name="Rectangle 2"/>
          <p:cNvSpPr>
            <a:spLocks noGrp="1" noRot="1" noChangeAspect="1" noChangeArrowheads="1" noTextEdit="1"/>
          </p:cNvSpPr>
          <p:nvPr>
            <p:ph type="sldImg"/>
          </p:nvPr>
        </p:nvSpPr>
        <p:spPr>
          <a:xfrm>
            <a:off x="487363" y="153988"/>
            <a:ext cx="5881687" cy="4411662"/>
          </a:xfrm>
          <a:ln w="12700" cap="flat">
            <a:solidFill>
              <a:schemeClr val="tx1"/>
            </a:solidFill>
          </a:ln>
        </p:spPr>
      </p:sp>
      <p:sp>
        <p:nvSpPr>
          <p:cNvPr id="117763" name="Rectangle 3"/>
          <p:cNvSpPr>
            <a:spLocks noGrp="1" noChangeArrowheads="1"/>
          </p:cNvSpPr>
          <p:nvPr>
            <p:ph type="body" idx="1"/>
          </p:nvPr>
        </p:nvSpPr>
        <p:spPr>
          <a:xfrm>
            <a:off x="412750" y="4773613"/>
            <a:ext cx="6029325" cy="3754437"/>
          </a:xfrm>
          <a:noFill/>
          <a:ln/>
        </p:spPr>
        <p:txBody>
          <a:bodyPr lIns="91164" tIns="45582" rIns="91164" bIns="45582"/>
          <a:lstStyle/>
          <a:p>
            <a:r>
              <a:rPr lang="en-US"/>
              <a:t>Logical Conditions</a:t>
            </a:r>
          </a:p>
          <a:p>
            <a:pPr lvl="1"/>
            <a:r>
              <a:rPr lang="en-US"/>
              <a:t>A </a:t>
            </a:r>
            <a:r>
              <a:rPr lang="en-US">
                <a:solidFill>
                  <a:srgbClr val="FC0128"/>
                </a:solidFill>
              </a:rPr>
              <a:t>logical condition</a:t>
            </a:r>
            <a:r>
              <a:rPr lang="en-US"/>
              <a:t> combines the result of two component conditions to produce a single result based on them or inverts the result of a single condition. A row is returned only if the overall result of the condition is true. Three logical operators are available in SQL:</a:t>
            </a:r>
          </a:p>
          <a:p>
            <a:pPr lvl="2"/>
            <a:r>
              <a:rPr lang="en-US">
                <a:latin typeface="Courier New" pitchFamily="49" charset="0"/>
              </a:rPr>
              <a:t>AND</a:t>
            </a:r>
          </a:p>
          <a:p>
            <a:pPr lvl="2"/>
            <a:r>
              <a:rPr lang="en-US">
                <a:latin typeface="Courier New" pitchFamily="49" charset="0"/>
              </a:rPr>
              <a:t>OR</a:t>
            </a:r>
          </a:p>
          <a:p>
            <a:pPr lvl="2"/>
            <a:r>
              <a:rPr lang="en-US">
                <a:latin typeface="Courier New" pitchFamily="49" charset="0"/>
              </a:rPr>
              <a:t>NOT</a:t>
            </a:r>
          </a:p>
          <a:p>
            <a:pPr lvl="1"/>
            <a:r>
              <a:rPr lang="en-US">
                <a:solidFill>
                  <a:srgbClr val="000000"/>
                </a:solidFill>
              </a:rPr>
              <a:t>All the examples so far have specified only one condition in the </a:t>
            </a:r>
            <a:r>
              <a:rPr lang="en-US">
                <a:solidFill>
                  <a:srgbClr val="000000"/>
                </a:solidFill>
                <a:latin typeface="Courier New" pitchFamily="49" charset="0"/>
              </a:rPr>
              <a:t>WHERE</a:t>
            </a:r>
            <a:r>
              <a:rPr lang="en-US">
                <a:solidFill>
                  <a:srgbClr val="000000"/>
                </a:solidFill>
              </a:rPr>
              <a:t> clause. You can use several conditions in one </a:t>
            </a:r>
            <a:r>
              <a:rPr lang="en-US">
                <a:solidFill>
                  <a:srgbClr val="000000"/>
                </a:solidFill>
                <a:latin typeface="Courier New" pitchFamily="49" charset="0"/>
              </a:rPr>
              <a:t>WHERE</a:t>
            </a:r>
            <a:r>
              <a:rPr lang="en-US">
                <a:solidFill>
                  <a:srgbClr val="000000"/>
                </a:solidFill>
              </a:rPr>
              <a:t> clause using the </a:t>
            </a:r>
            <a:r>
              <a:rPr lang="en-US">
                <a:solidFill>
                  <a:srgbClr val="000000"/>
                </a:solidFill>
                <a:latin typeface="Courier New" pitchFamily="49" charset="0"/>
              </a:rPr>
              <a:t>AND</a:t>
            </a:r>
            <a:r>
              <a:rPr lang="en-US">
                <a:solidFill>
                  <a:srgbClr val="000000"/>
                </a:solidFill>
              </a:rPr>
              <a:t> and </a:t>
            </a:r>
            <a:r>
              <a:rPr lang="en-US">
                <a:solidFill>
                  <a:srgbClr val="000000"/>
                </a:solidFill>
                <a:latin typeface="Courier New" pitchFamily="49" charset="0"/>
              </a:rPr>
              <a:t>OR</a:t>
            </a:r>
            <a:r>
              <a:rPr lang="en-US">
                <a:solidFill>
                  <a:srgbClr val="000000"/>
                </a:solidFill>
              </a:rPr>
              <a:t> operators.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C41D0303-E7F8-4CC8-93BC-B3F21209F4E0}" type="slidenum">
              <a:rPr lang="en-US"/>
              <a:pPr/>
              <a:t>55</a:t>
            </a:fld>
            <a:endParaRPr lang="en-US"/>
          </a:p>
        </p:txBody>
      </p:sp>
      <p:sp>
        <p:nvSpPr>
          <p:cNvPr id="119810" name="Rectangle 2"/>
          <p:cNvSpPr>
            <a:spLocks noGrp="1" noChangeArrowheads="1"/>
          </p:cNvSpPr>
          <p:nvPr>
            <p:ph type="body" idx="1"/>
          </p:nvPr>
        </p:nvSpPr>
        <p:spPr>
          <a:xfrm>
            <a:off x="412750" y="4773613"/>
            <a:ext cx="6029325" cy="3754437"/>
          </a:xfrm>
          <a:noFill/>
          <a:ln/>
        </p:spPr>
        <p:txBody>
          <a:bodyPr lIns="91164" tIns="45582" rIns="91164" bIns="45582"/>
          <a:lstStyle/>
          <a:p>
            <a:pPr defTabSz="425450"/>
            <a:r>
              <a:rPr lang="en-US"/>
              <a:t>The </a:t>
            </a:r>
            <a:r>
              <a:rPr lang="en-US">
                <a:latin typeface="Courier New" pitchFamily="49" charset="0"/>
              </a:rPr>
              <a:t>AND</a:t>
            </a:r>
            <a:r>
              <a:rPr lang="en-US"/>
              <a:t> Operator</a:t>
            </a:r>
          </a:p>
          <a:p>
            <a:pPr marL="119063" lvl="1" defTabSz="425450"/>
            <a:r>
              <a:rPr lang="en-US">
                <a:solidFill>
                  <a:srgbClr val="000000"/>
                </a:solidFill>
              </a:rPr>
              <a:t>In the example, both conditions must be true for any record to be selected. Therefore, only employees who have a job title that contains the string MAN </a:t>
            </a:r>
            <a:r>
              <a:rPr lang="en-US" i="1">
                <a:solidFill>
                  <a:srgbClr val="000000"/>
                </a:solidFill>
              </a:rPr>
              <a:t>and</a:t>
            </a:r>
            <a:r>
              <a:rPr lang="en-US">
                <a:solidFill>
                  <a:srgbClr val="000000"/>
                </a:solidFill>
              </a:rPr>
              <a:t> earn $10,000 or more are selected.</a:t>
            </a:r>
          </a:p>
          <a:p>
            <a:pPr marL="119063" lvl="1" defTabSz="425450"/>
            <a:r>
              <a:rPr lang="en-US">
                <a:solidFill>
                  <a:srgbClr val="000000"/>
                </a:solidFill>
              </a:rPr>
              <a:t>All character searches are case sensitive. No rows are returned if MAN is not in uppercase. Character strings must be enclosed in quotation marks.</a:t>
            </a:r>
          </a:p>
          <a:p>
            <a:pPr marL="119063" lvl="1" defTabSz="425450"/>
            <a:r>
              <a:rPr lang="en-US" b="1">
                <a:latin typeface="Courier New" pitchFamily="49" charset="0"/>
              </a:rPr>
              <a:t>AND</a:t>
            </a:r>
            <a:r>
              <a:rPr lang="en-US" b="1"/>
              <a:t> Truth Table</a:t>
            </a:r>
            <a:endParaRPr lang="en-US"/>
          </a:p>
          <a:p>
            <a:pPr marL="119063" lvl="1" defTabSz="425450"/>
            <a:r>
              <a:rPr lang="en-US"/>
              <a:t>The following table shows the results of combining two expressions with </a:t>
            </a:r>
            <a:r>
              <a:rPr lang="en-US">
                <a:latin typeface="Courier New" pitchFamily="49" charset="0"/>
              </a:rPr>
              <a:t>AND</a:t>
            </a:r>
            <a:r>
              <a:rPr lang="en-US"/>
              <a:t>:</a:t>
            </a:r>
          </a:p>
          <a:p>
            <a:pPr marL="119063" lvl="1" defTabSz="425450"/>
            <a:endParaRPr lang="en-US"/>
          </a:p>
          <a:p>
            <a:pPr marL="119063" lvl="1" defTabSz="425450"/>
            <a:endParaRPr lang="en-US"/>
          </a:p>
          <a:p>
            <a:pPr marL="119063" lvl="1" defTabSz="425450"/>
            <a:endParaRPr lang="en-US"/>
          </a:p>
          <a:p>
            <a:pPr marL="119063" lvl="1" defTabSz="425450"/>
            <a:endParaRPr lang="en-US"/>
          </a:p>
          <a:p>
            <a:pPr marL="119063" lvl="1" defTabSz="425450"/>
            <a:endParaRPr lang="en-US"/>
          </a:p>
          <a:p>
            <a:pPr marL="119063" lvl="1" defTabSz="425450"/>
            <a:endParaRPr lang="en-US"/>
          </a:p>
          <a:p>
            <a:pPr marL="119063" lvl="1" defTabSz="425450"/>
            <a:endParaRPr lang="en-US"/>
          </a:p>
          <a:p>
            <a:pPr defTabSz="425450"/>
            <a:r>
              <a:rPr lang="en-US">
                <a:solidFill>
                  <a:srgbClr val="0000FF"/>
                </a:solidFill>
              </a:rPr>
              <a:t>Instructor Note</a:t>
            </a:r>
          </a:p>
          <a:p>
            <a:pPr marL="119063" lvl="1" defTabSz="425450"/>
            <a:r>
              <a:rPr lang="en-US">
                <a:solidFill>
                  <a:srgbClr val="0000FF"/>
                </a:solidFill>
              </a:rPr>
              <a:t>Demo: </a:t>
            </a:r>
            <a:r>
              <a:rPr lang="en-US">
                <a:solidFill>
                  <a:srgbClr val="0000FF"/>
                </a:solidFill>
                <a:latin typeface="Courier New" pitchFamily="49" charset="0"/>
              </a:rPr>
              <a:t>2_and.sql</a:t>
            </a:r>
          </a:p>
          <a:p>
            <a:pPr marL="119063" lvl="1" defTabSz="425450"/>
            <a:r>
              <a:rPr lang="en-US">
                <a:solidFill>
                  <a:srgbClr val="0000FF"/>
                </a:solidFill>
              </a:rPr>
              <a:t>Purpose: To illustrate using the </a:t>
            </a:r>
            <a:r>
              <a:rPr lang="en-US">
                <a:solidFill>
                  <a:srgbClr val="0000FF"/>
                </a:solidFill>
                <a:latin typeface="Courier New" pitchFamily="49" charset="0"/>
              </a:rPr>
              <a:t>AND</a:t>
            </a:r>
            <a:r>
              <a:rPr lang="en-US">
                <a:solidFill>
                  <a:srgbClr val="0000FF"/>
                </a:solidFill>
              </a:rPr>
              <a:t> operator. </a:t>
            </a:r>
          </a:p>
        </p:txBody>
      </p:sp>
      <p:sp>
        <p:nvSpPr>
          <p:cNvPr id="119811" name="Rectangle 3"/>
          <p:cNvSpPr>
            <a:spLocks noChangeArrowheads="1"/>
          </p:cNvSpPr>
          <p:nvPr/>
        </p:nvSpPr>
        <p:spPr bwMode="auto">
          <a:xfrm>
            <a:off x="3883025" y="-1588"/>
            <a:ext cx="2974975" cy="460376"/>
          </a:xfrm>
          <a:prstGeom prst="rect">
            <a:avLst/>
          </a:prstGeom>
          <a:noFill/>
          <a:ln w="9525">
            <a:noFill/>
            <a:miter lim="800000"/>
            <a:headEnd/>
            <a:tailEnd/>
          </a:ln>
          <a:effectLst/>
        </p:spPr>
        <p:txBody>
          <a:bodyPr wrap="none" anchor="ctr"/>
          <a:lstStyle/>
          <a:p>
            <a:endParaRPr lang="en-US"/>
          </a:p>
        </p:txBody>
      </p:sp>
      <p:sp>
        <p:nvSpPr>
          <p:cNvPr id="119812" name="Rectangle 4"/>
          <p:cNvSpPr>
            <a:spLocks noChangeArrowheads="1"/>
          </p:cNvSpPr>
          <p:nvPr/>
        </p:nvSpPr>
        <p:spPr bwMode="auto">
          <a:xfrm>
            <a:off x="-1588" y="-1588"/>
            <a:ext cx="2970213" cy="460376"/>
          </a:xfrm>
          <a:prstGeom prst="rect">
            <a:avLst/>
          </a:prstGeom>
          <a:noFill/>
          <a:ln w="9525">
            <a:noFill/>
            <a:miter lim="800000"/>
            <a:headEnd/>
            <a:tailEnd/>
          </a:ln>
          <a:effectLst/>
        </p:spPr>
        <p:txBody>
          <a:bodyPr wrap="none" anchor="ctr"/>
          <a:lstStyle/>
          <a:p>
            <a:endParaRPr lang="en-US"/>
          </a:p>
        </p:txBody>
      </p:sp>
      <p:sp>
        <p:nvSpPr>
          <p:cNvPr id="119813" name="Rectangle 5"/>
          <p:cNvSpPr>
            <a:spLocks noGrp="1" noRot="1" noChangeAspect="1" noChangeArrowheads="1" noTextEdit="1"/>
          </p:cNvSpPr>
          <p:nvPr>
            <p:ph type="sldImg"/>
          </p:nvPr>
        </p:nvSpPr>
        <p:spPr>
          <a:xfrm>
            <a:off x="487363" y="153988"/>
            <a:ext cx="5881687" cy="4411662"/>
          </a:xfrm>
          <a:ln w="12700" cap="flat">
            <a:solidFill>
              <a:schemeClr val="tx1"/>
            </a:solidFill>
          </a:ln>
        </p:spPr>
      </p:sp>
      <p:graphicFrame>
        <p:nvGraphicFramePr>
          <p:cNvPr id="119814" name="Object 6"/>
          <p:cNvGraphicFramePr>
            <a:graphicFrameLocks/>
          </p:cNvGraphicFramePr>
          <p:nvPr/>
        </p:nvGraphicFramePr>
        <p:xfrm>
          <a:off x="411163" y="6240463"/>
          <a:ext cx="5927725" cy="1047750"/>
        </p:xfrm>
        <a:graphic>
          <a:graphicData uri="http://schemas.openxmlformats.org/presentationml/2006/ole">
            <p:oleObj spid="_x0000_s3074" name="Document" r:id="rId4" imgW="6170400" imgH="1087200" progId="Word.Document.8">
              <p:embed/>
            </p:oleObj>
          </a:graphicData>
        </a:graphic>
      </p:graphicFrame>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DBFED9F-3F13-460E-8336-91FCA5C78274}" type="slidenum">
              <a:rPr lang="en-US"/>
              <a:pPr/>
              <a:t>56</a:t>
            </a:fld>
            <a:endParaRPr lang="en-US"/>
          </a:p>
        </p:txBody>
      </p:sp>
      <p:sp>
        <p:nvSpPr>
          <p:cNvPr id="121858" name="Rectangle 2"/>
          <p:cNvSpPr>
            <a:spLocks noGrp="1" noRot="1" noChangeAspect="1" noChangeArrowheads="1" noTextEdit="1"/>
          </p:cNvSpPr>
          <p:nvPr>
            <p:ph type="sldImg"/>
          </p:nvPr>
        </p:nvSpPr>
        <p:spPr>
          <a:xfrm>
            <a:off x="487363" y="153988"/>
            <a:ext cx="5881687" cy="4411662"/>
          </a:xfrm>
          <a:ln w="12700" cap="flat">
            <a:solidFill>
              <a:schemeClr val="tx1"/>
            </a:solidFill>
          </a:ln>
        </p:spPr>
      </p:sp>
      <p:sp>
        <p:nvSpPr>
          <p:cNvPr id="121859" name="Rectangle 3"/>
          <p:cNvSpPr>
            <a:spLocks noGrp="1" noChangeArrowheads="1"/>
          </p:cNvSpPr>
          <p:nvPr>
            <p:ph type="body" idx="1"/>
          </p:nvPr>
        </p:nvSpPr>
        <p:spPr>
          <a:xfrm>
            <a:off x="412750" y="4773613"/>
            <a:ext cx="6029325" cy="3754437"/>
          </a:xfrm>
          <a:noFill/>
          <a:ln/>
        </p:spPr>
        <p:txBody>
          <a:bodyPr lIns="91164" tIns="45582" rIns="91164" bIns="45582"/>
          <a:lstStyle/>
          <a:p>
            <a:r>
              <a:rPr lang="en-US"/>
              <a:t>The </a:t>
            </a:r>
            <a:r>
              <a:rPr lang="en-US">
                <a:latin typeface="Courier New" pitchFamily="49" charset="0"/>
              </a:rPr>
              <a:t>OR</a:t>
            </a:r>
            <a:r>
              <a:rPr lang="en-US"/>
              <a:t> Operator</a:t>
            </a:r>
          </a:p>
          <a:p>
            <a:pPr lvl="1"/>
            <a:r>
              <a:rPr lang="en-US">
                <a:solidFill>
                  <a:srgbClr val="000000"/>
                </a:solidFill>
              </a:rPr>
              <a:t>In the example, either condition can be true for any record to be selected. Therefore, any employee who has a job ID containing MAN </a:t>
            </a:r>
            <a:r>
              <a:rPr lang="en-US" i="1">
                <a:solidFill>
                  <a:srgbClr val="000000"/>
                </a:solidFill>
              </a:rPr>
              <a:t>or</a:t>
            </a:r>
            <a:r>
              <a:rPr lang="en-US" b="1">
                <a:solidFill>
                  <a:srgbClr val="000000"/>
                </a:solidFill>
              </a:rPr>
              <a:t> </a:t>
            </a:r>
            <a:r>
              <a:rPr lang="en-US">
                <a:solidFill>
                  <a:srgbClr val="000000"/>
                </a:solidFill>
              </a:rPr>
              <a:t>earns $10,000 or more is selected.</a:t>
            </a:r>
          </a:p>
          <a:p>
            <a:pPr lvl="1"/>
            <a:r>
              <a:rPr lang="en-US" b="1"/>
              <a:t>The </a:t>
            </a:r>
            <a:r>
              <a:rPr lang="en-US" b="1">
                <a:latin typeface="Courier New" pitchFamily="49" charset="0"/>
              </a:rPr>
              <a:t>OR</a:t>
            </a:r>
            <a:r>
              <a:rPr lang="en-US" b="1"/>
              <a:t> Truth Table</a:t>
            </a:r>
          </a:p>
          <a:p>
            <a:pPr lvl="1"/>
            <a:r>
              <a:rPr lang="en-US"/>
              <a:t>The following table shows the results of combining two expressions with </a:t>
            </a:r>
            <a:r>
              <a:rPr lang="en-US">
                <a:latin typeface="Courier New" pitchFamily="49" charset="0"/>
              </a:rPr>
              <a:t>OR</a:t>
            </a:r>
            <a:r>
              <a:rPr lang="en-US"/>
              <a:t>:</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solidFill>
                  <a:srgbClr val="0000FF"/>
                </a:solidFill>
              </a:rPr>
              <a:t>Instructor Note</a:t>
            </a:r>
          </a:p>
          <a:p>
            <a:pPr lvl="1"/>
            <a:r>
              <a:rPr lang="en-US">
                <a:solidFill>
                  <a:srgbClr val="0000FF"/>
                </a:solidFill>
              </a:rPr>
              <a:t>Demo: </a:t>
            </a:r>
            <a:r>
              <a:rPr lang="en-US">
                <a:solidFill>
                  <a:srgbClr val="0000FF"/>
                </a:solidFill>
                <a:latin typeface="Courier New" pitchFamily="49" charset="0"/>
              </a:rPr>
              <a:t>2_or.sql</a:t>
            </a:r>
          </a:p>
          <a:p>
            <a:pPr lvl="1"/>
            <a:r>
              <a:rPr lang="en-US">
                <a:solidFill>
                  <a:srgbClr val="0000FF"/>
                </a:solidFill>
              </a:rPr>
              <a:t>Purpose: To illustrate using the </a:t>
            </a:r>
            <a:r>
              <a:rPr lang="en-US">
                <a:solidFill>
                  <a:srgbClr val="0000FF"/>
                </a:solidFill>
                <a:latin typeface="Courier New" pitchFamily="49" charset="0"/>
              </a:rPr>
              <a:t>OR</a:t>
            </a:r>
            <a:r>
              <a:rPr lang="en-US">
                <a:solidFill>
                  <a:srgbClr val="0000FF"/>
                </a:solidFill>
              </a:rPr>
              <a:t> operator.</a:t>
            </a:r>
          </a:p>
        </p:txBody>
      </p:sp>
      <p:graphicFrame>
        <p:nvGraphicFramePr>
          <p:cNvPr id="121860" name="Object 4"/>
          <p:cNvGraphicFramePr>
            <a:graphicFrameLocks/>
          </p:cNvGraphicFramePr>
          <p:nvPr/>
        </p:nvGraphicFramePr>
        <p:xfrm>
          <a:off x="530225" y="5875338"/>
          <a:ext cx="5927725" cy="1047750"/>
        </p:xfrm>
        <a:graphic>
          <a:graphicData uri="http://schemas.openxmlformats.org/presentationml/2006/ole">
            <p:oleObj spid="_x0000_s4098" name="Document" r:id="rId4" imgW="6170400" imgH="1087200" progId="Word.Document.8">
              <p:embed/>
            </p:oleObj>
          </a:graphicData>
        </a:graphic>
      </p:graphicFrame>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2E4D3F1-C80D-42E2-ADED-B52367E34116}" type="slidenum">
              <a:rPr lang="en-US"/>
              <a:pPr/>
              <a:t>57</a:t>
            </a:fld>
            <a:endParaRPr lang="en-US"/>
          </a:p>
        </p:txBody>
      </p:sp>
      <p:sp>
        <p:nvSpPr>
          <p:cNvPr id="123906" name="Rectangle 2"/>
          <p:cNvSpPr>
            <a:spLocks noGrp="1" noRot="1" noChangeAspect="1" noChangeArrowheads="1" noTextEdit="1"/>
          </p:cNvSpPr>
          <p:nvPr>
            <p:ph type="sldImg"/>
          </p:nvPr>
        </p:nvSpPr>
        <p:spPr>
          <a:xfrm>
            <a:off x="487363" y="153988"/>
            <a:ext cx="5881687" cy="4411662"/>
          </a:xfrm>
          <a:ln w="12700" cap="flat">
            <a:solidFill>
              <a:schemeClr val="tx1"/>
            </a:solidFill>
          </a:ln>
        </p:spPr>
      </p:sp>
      <p:sp>
        <p:nvSpPr>
          <p:cNvPr id="123907" name="Rectangle 3"/>
          <p:cNvSpPr>
            <a:spLocks noGrp="1" noChangeArrowheads="1"/>
          </p:cNvSpPr>
          <p:nvPr>
            <p:ph type="body" idx="1"/>
          </p:nvPr>
        </p:nvSpPr>
        <p:spPr>
          <a:xfrm>
            <a:off x="412750" y="4773613"/>
            <a:ext cx="6029325" cy="3754437"/>
          </a:xfrm>
          <a:noFill/>
          <a:ln/>
        </p:spPr>
        <p:txBody>
          <a:bodyPr lIns="91164" tIns="45582" rIns="91164" bIns="45582"/>
          <a:lstStyle/>
          <a:p>
            <a:r>
              <a:rPr lang="en-US"/>
              <a:t>The </a:t>
            </a:r>
            <a:r>
              <a:rPr lang="en-US">
                <a:latin typeface="Courier New" pitchFamily="49" charset="0"/>
              </a:rPr>
              <a:t>NOT</a:t>
            </a:r>
            <a:r>
              <a:rPr lang="en-US"/>
              <a:t> Operator</a:t>
            </a:r>
          </a:p>
          <a:p>
            <a:pPr lvl="1"/>
            <a:r>
              <a:rPr lang="en-US"/>
              <a:t>The slide example displays the last name and job ID of all employees whose job ID </a:t>
            </a:r>
            <a:r>
              <a:rPr lang="en-US" i="1"/>
              <a:t>is not</a:t>
            </a:r>
            <a:r>
              <a:rPr lang="en-US"/>
              <a:t> IT_PROG, ST_CLERK, or SA_REP.</a:t>
            </a:r>
          </a:p>
          <a:p>
            <a:pPr lvl="1"/>
            <a:r>
              <a:rPr lang="en-US" b="1"/>
              <a:t>The </a:t>
            </a:r>
            <a:r>
              <a:rPr lang="en-US" b="1">
                <a:latin typeface="Courier New" pitchFamily="49" charset="0"/>
              </a:rPr>
              <a:t>NOT</a:t>
            </a:r>
            <a:r>
              <a:rPr lang="en-US" b="1"/>
              <a:t> Truth Table</a:t>
            </a:r>
            <a:endParaRPr lang="en-US"/>
          </a:p>
          <a:p>
            <a:pPr lvl="1"/>
            <a:r>
              <a:rPr lang="en-US"/>
              <a:t>The following table shows the result of applying the </a:t>
            </a:r>
            <a:r>
              <a:rPr lang="en-US">
                <a:solidFill>
                  <a:srgbClr val="FC0128"/>
                </a:solidFill>
                <a:latin typeface="Courier New" pitchFamily="49" charset="0"/>
              </a:rPr>
              <a:t>NOT</a:t>
            </a:r>
            <a:r>
              <a:rPr lang="en-US">
                <a:solidFill>
                  <a:srgbClr val="FC0128"/>
                </a:solidFill>
              </a:rPr>
              <a:t> operator</a:t>
            </a:r>
            <a:r>
              <a:rPr lang="en-US"/>
              <a:t> to a condition:</a:t>
            </a:r>
          </a:p>
          <a:p>
            <a:pPr lvl="1"/>
            <a:endParaRPr lang="en-US"/>
          </a:p>
          <a:p>
            <a:pPr lvl="1"/>
            <a:endParaRPr lang="en-US"/>
          </a:p>
          <a:p>
            <a:pPr lvl="1"/>
            <a:endParaRPr lang="en-US" sz="500"/>
          </a:p>
          <a:p>
            <a:pPr lvl="1"/>
            <a:r>
              <a:rPr lang="en-US" b="1"/>
              <a:t>Note: </a:t>
            </a:r>
            <a:r>
              <a:rPr lang="en-US"/>
              <a:t>The </a:t>
            </a:r>
            <a:r>
              <a:rPr lang="en-US">
                <a:latin typeface="Courier New" pitchFamily="49" charset="0"/>
              </a:rPr>
              <a:t>NOT</a:t>
            </a:r>
            <a:r>
              <a:rPr lang="en-US"/>
              <a:t> operator can also be used with other SQL operators, such as </a:t>
            </a:r>
            <a:r>
              <a:rPr lang="en-US">
                <a:latin typeface="Courier New" pitchFamily="49" charset="0"/>
              </a:rPr>
              <a:t>BETWEEN</a:t>
            </a:r>
            <a:r>
              <a:rPr lang="en-US"/>
              <a:t>, </a:t>
            </a:r>
            <a:r>
              <a:rPr lang="en-US">
                <a:latin typeface="Courier New" pitchFamily="49" charset="0"/>
              </a:rPr>
              <a:t>LIKE</a:t>
            </a:r>
            <a:r>
              <a:rPr lang="en-US"/>
              <a:t>, and </a:t>
            </a:r>
            <a:r>
              <a:rPr lang="en-US">
                <a:latin typeface="Courier New" pitchFamily="49" charset="0"/>
              </a:rPr>
              <a:t>NULL</a:t>
            </a:r>
            <a:r>
              <a:rPr lang="en-US"/>
              <a:t>.</a:t>
            </a:r>
          </a:p>
          <a:p>
            <a:pPr lvl="1"/>
            <a:endParaRPr lang="en-US" sz="500"/>
          </a:p>
          <a:p>
            <a:pPr lvl="1">
              <a:spcBef>
                <a:spcPct val="0"/>
              </a:spcBef>
            </a:pPr>
            <a:r>
              <a:rPr lang="en-US" b="1">
                <a:latin typeface="Courier New" pitchFamily="49" charset="0"/>
              </a:rPr>
              <a:t>   </a:t>
            </a:r>
            <a:r>
              <a:rPr lang="en-US">
                <a:latin typeface="Courier New" pitchFamily="49" charset="0"/>
              </a:rPr>
              <a:t>... WHERE  job_id    NOT  IN ('AC_ACCOUNT', 'AD_VP')</a:t>
            </a:r>
            <a:endParaRPr lang="en-US"/>
          </a:p>
          <a:p>
            <a:pPr lvl="1">
              <a:spcBef>
                <a:spcPct val="0"/>
              </a:spcBef>
            </a:pPr>
            <a:r>
              <a:rPr lang="en-US">
                <a:latin typeface="Courier New" pitchFamily="49" charset="0"/>
              </a:rPr>
              <a:t>   ... WHERE  salary    NOT  BETWEEN  10000 AND  15000</a:t>
            </a:r>
          </a:p>
          <a:p>
            <a:pPr lvl="1">
              <a:spcBef>
                <a:spcPct val="0"/>
              </a:spcBef>
            </a:pPr>
            <a:r>
              <a:rPr lang="en-US">
                <a:latin typeface="Courier New" pitchFamily="49" charset="0"/>
              </a:rPr>
              <a:t>   ... WHERE  last_name NOT  LIKE '%A%'</a:t>
            </a:r>
          </a:p>
          <a:p>
            <a:pPr lvl="1">
              <a:spcBef>
                <a:spcPct val="0"/>
              </a:spcBef>
            </a:pPr>
            <a:r>
              <a:rPr lang="en-US">
                <a:latin typeface="Courier New" pitchFamily="49" charset="0"/>
              </a:rPr>
              <a:t>   ... WHERE  commission_pct  IS   NOT  NULL</a:t>
            </a:r>
          </a:p>
        </p:txBody>
      </p:sp>
      <p:graphicFrame>
        <p:nvGraphicFramePr>
          <p:cNvPr id="123908" name="Object 4"/>
          <p:cNvGraphicFramePr>
            <a:graphicFrameLocks/>
          </p:cNvGraphicFramePr>
          <p:nvPr/>
        </p:nvGraphicFramePr>
        <p:xfrm>
          <a:off x="555625" y="5859463"/>
          <a:ext cx="5919788" cy="661987"/>
        </p:xfrm>
        <a:graphic>
          <a:graphicData uri="http://schemas.openxmlformats.org/presentationml/2006/ole">
            <p:oleObj spid="_x0000_s5122" name="Document" r:id="rId4" imgW="6161040" imgH="687240" progId="Word.Document.8">
              <p:embed/>
            </p:oleObj>
          </a:graphicData>
        </a:graphic>
      </p:graphicFrame>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A70B63-5101-44D9-B0D9-64CBE06E17B0}" type="slidenum">
              <a:rPr lang="en-US"/>
              <a:pPr/>
              <a:t>58</a:t>
            </a:fld>
            <a:endParaRPr lang="en-US"/>
          </a:p>
        </p:txBody>
      </p:sp>
      <p:sp>
        <p:nvSpPr>
          <p:cNvPr id="125954" name="Rectangle 2"/>
          <p:cNvSpPr>
            <a:spLocks noGrp="1" noChangeArrowheads="1"/>
          </p:cNvSpPr>
          <p:nvPr>
            <p:ph type="body" idx="1"/>
          </p:nvPr>
        </p:nvSpPr>
        <p:spPr>
          <a:xfrm>
            <a:off x="412750" y="4773613"/>
            <a:ext cx="6029325" cy="3754437"/>
          </a:xfrm>
          <a:noFill/>
          <a:ln/>
        </p:spPr>
        <p:txBody>
          <a:bodyPr lIns="91164" tIns="45582" rIns="91164" bIns="45582"/>
          <a:lstStyle/>
          <a:p>
            <a:pPr defTabSz="425450"/>
            <a:r>
              <a:rPr lang="en-US"/>
              <a:t>Rules of Precedence</a:t>
            </a:r>
          </a:p>
          <a:p>
            <a:pPr marL="119063" lvl="1" defTabSz="425450"/>
            <a:r>
              <a:rPr lang="en-US"/>
              <a:t>The </a:t>
            </a:r>
            <a:r>
              <a:rPr lang="en-US">
                <a:solidFill>
                  <a:srgbClr val="FC0128"/>
                </a:solidFill>
              </a:rPr>
              <a:t>rules of precedence</a:t>
            </a:r>
            <a:r>
              <a:rPr lang="en-US"/>
              <a:t> determine the order in which expressions are evaluated and calculated. The table lists the default order of precedence. You can override the default order by using parentheses around the expressions you want to calculate first.</a:t>
            </a:r>
          </a:p>
        </p:txBody>
      </p:sp>
      <p:sp>
        <p:nvSpPr>
          <p:cNvPr id="125955" name="Rectangle 3"/>
          <p:cNvSpPr>
            <a:spLocks noGrp="1" noRot="1" noChangeAspect="1" noChangeArrowheads="1" noTextEdit="1"/>
          </p:cNvSpPr>
          <p:nvPr>
            <p:ph type="sldImg"/>
          </p:nvPr>
        </p:nvSpPr>
        <p:spPr>
          <a:xfrm>
            <a:off x="487363" y="153988"/>
            <a:ext cx="5881687" cy="4411662"/>
          </a:xfrm>
          <a:ln w="12700" cap="flat">
            <a:solidFill>
              <a:schemeClr val="tx1"/>
            </a:solidFill>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DA30E44B-E552-4FB0-90AD-EC7CCAE97EE0}" type="slidenum">
              <a:rPr lang="en-US"/>
              <a:pPr/>
              <a:t>59</a:t>
            </a:fld>
            <a:endParaRPr lang="en-US"/>
          </a:p>
        </p:txBody>
      </p:sp>
      <p:sp>
        <p:nvSpPr>
          <p:cNvPr id="128002" name="Rectangle 2"/>
          <p:cNvSpPr>
            <a:spLocks noChangeArrowheads="1"/>
          </p:cNvSpPr>
          <p:nvPr/>
        </p:nvSpPr>
        <p:spPr bwMode="auto">
          <a:xfrm>
            <a:off x="3883025" y="-1588"/>
            <a:ext cx="2974975" cy="460376"/>
          </a:xfrm>
          <a:prstGeom prst="rect">
            <a:avLst/>
          </a:prstGeom>
          <a:noFill/>
          <a:ln w="9525">
            <a:noFill/>
            <a:miter lim="800000"/>
            <a:headEnd/>
            <a:tailEnd/>
          </a:ln>
          <a:effectLst/>
        </p:spPr>
        <p:txBody>
          <a:bodyPr wrap="none" anchor="ctr"/>
          <a:lstStyle/>
          <a:p>
            <a:endParaRPr lang="en-US"/>
          </a:p>
        </p:txBody>
      </p:sp>
      <p:sp>
        <p:nvSpPr>
          <p:cNvPr id="128003" name="Rectangle 3"/>
          <p:cNvSpPr>
            <a:spLocks noChangeArrowheads="1"/>
          </p:cNvSpPr>
          <p:nvPr/>
        </p:nvSpPr>
        <p:spPr bwMode="auto">
          <a:xfrm>
            <a:off x="-1588" y="-1588"/>
            <a:ext cx="2970213" cy="460376"/>
          </a:xfrm>
          <a:prstGeom prst="rect">
            <a:avLst/>
          </a:prstGeom>
          <a:noFill/>
          <a:ln w="9525">
            <a:noFill/>
            <a:miter lim="800000"/>
            <a:headEnd/>
            <a:tailEnd/>
          </a:ln>
          <a:effectLst/>
        </p:spPr>
        <p:txBody>
          <a:bodyPr wrap="none" anchor="ctr"/>
          <a:lstStyle/>
          <a:p>
            <a:endParaRPr lang="en-US"/>
          </a:p>
        </p:txBody>
      </p:sp>
      <p:sp>
        <p:nvSpPr>
          <p:cNvPr id="128004" name="Rectangle 4"/>
          <p:cNvSpPr>
            <a:spLocks noGrp="1" noChangeArrowheads="1"/>
          </p:cNvSpPr>
          <p:nvPr>
            <p:ph type="body" idx="1"/>
          </p:nvPr>
        </p:nvSpPr>
        <p:spPr>
          <a:xfrm>
            <a:off x="412750" y="4773613"/>
            <a:ext cx="6029325" cy="3754437"/>
          </a:xfrm>
          <a:noFill/>
          <a:ln/>
        </p:spPr>
        <p:txBody>
          <a:bodyPr lIns="91164" tIns="45582" rIns="91164" bIns="45582"/>
          <a:lstStyle/>
          <a:p>
            <a:pPr defTabSz="425450"/>
            <a:r>
              <a:rPr lang="en-US">
                <a:solidFill>
                  <a:srgbClr val="000000"/>
                </a:solidFill>
              </a:rPr>
              <a:t>Example of the Precedence of the </a:t>
            </a:r>
            <a:r>
              <a:rPr lang="en-US">
                <a:solidFill>
                  <a:srgbClr val="000000"/>
                </a:solidFill>
                <a:latin typeface="Courier New" pitchFamily="49" charset="0"/>
              </a:rPr>
              <a:t>AND</a:t>
            </a:r>
            <a:r>
              <a:rPr lang="en-US">
                <a:solidFill>
                  <a:srgbClr val="000000"/>
                </a:solidFill>
              </a:rPr>
              <a:t> Operator </a:t>
            </a:r>
          </a:p>
          <a:p>
            <a:pPr marL="119063" lvl="1" defTabSz="425450"/>
            <a:r>
              <a:rPr lang="en-US">
                <a:solidFill>
                  <a:srgbClr val="000000"/>
                </a:solidFill>
              </a:rPr>
              <a:t>In the slide example, there are two conditions:</a:t>
            </a:r>
          </a:p>
          <a:p>
            <a:pPr marL="465138" lvl="2" indent="-225425" defTabSz="425450"/>
            <a:r>
              <a:rPr lang="en-US">
                <a:solidFill>
                  <a:srgbClr val="000000"/>
                </a:solidFill>
              </a:rPr>
              <a:t>The first condition is that the job ID is AD_PRES </a:t>
            </a:r>
            <a:r>
              <a:rPr lang="en-US" i="1">
                <a:solidFill>
                  <a:srgbClr val="000000"/>
                </a:solidFill>
              </a:rPr>
              <a:t>and</a:t>
            </a:r>
            <a:r>
              <a:rPr lang="en-US">
                <a:solidFill>
                  <a:srgbClr val="000000"/>
                </a:solidFill>
              </a:rPr>
              <a:t> the salary is greater than 15,000. </a:t>
            </a:r>
          </a:p>
          <a:p>
            <a:pPr marL="465138" lvl="2" indent="-225425" defTabSz="425450"/>
            <a:r>
              <a:rPr lang="en-US">
                <a:solidFill>
                  <a:srgbClr val="000000"/>
                </a:solidFill>
              </a:rPr>
              <a:t>The second condition is that the job ID is SA_REP. </a:t>
            </a:r>
            <a:endParaRPr lang="en-US" b="1">
              <a:solidFill>
                <a:srgbClr val="000000"/>
              </a:solidFill>
            </a:endParaRPr>
          </a:p>
          <a:p>
            <a:pPr marL="119063" lvl="1" defTabSz="425450"/>
            <a:r>
              <a:rPr lang="en-US">
                <a:solidFill>
                  <a:srgbClr val="000000"/>
                </a:solidFill>
              </a:rPr>
              <a:t>Therefore, the </a:t>
            </a:r>
            <a:r>
              <a:rPr lang="en-US">
                <a:solidFill>
                  <a:srgbClr val="000000"/>
                </a:solidFill>
                <a:latin typeface="Courier New" pitchFamily="49" charset="0"/>
              </a:rPr>
              <a:t>SELECT</a:t>
            </a:r>
            <a:r>
              <a:rPr lang="en-US">
                <a:solidFill>
                  <a:srgbClr val="000000"/>
                </a:solidFill>
              </a:rPr>
              <a:t> statement reads as follows:</a:t>
            </a:r>
          </a:p>
          <a:p>
            <a:pPr marL="119063" lvl="1" defTabSz="425450"/>
            <a:r>
              <a:rPr lang="en-US">
                <a:solidFill>
                  <a:srgbClr val="000000"/>
                </a:solidFill>
              </a:rPr>
              <a:t>“Select the row if an employee is a president </a:t>
            </a:r>
            <a:r>
              <a:rPr lang="en-US" i="1">
                <a:solidFill>
                  <a:srgbClr val="000000"/>
                </a:solidFill>
              </a:rPr>
              <a:t>and</a:t>
            </a:r>
            <a:r>
              <a:rPr lang="en-US">
                <a:solidFill>
                  <a:srgbClr val="000000"/>
                </a:solidFill>
              </a:rPr>
              <a:t> earns more than $15,000, </a:t>
            </a:r>
            <a:r>
              <a:rPr lang="en-US" i="1">
                <a:solidFill>
                  <a:srgbClr val="000000"/>
                </a:solidFill>
              </a:rPr>
              <a:t>or</a:t>
            </a:r>
            <a:r>
              <a:rPr lang="en-US">
                <a:solidFill>
                  <a:srgbClr val="000000"/>
                </a:solidFill>
              </a:rPr>
              <a:t> if the employee is a sales representative.”</a:t>
            </a:r>
          </a:p>
          <a:p>
            <a:pPr marL="119063" lvl="1" defTabSz="425450"/>
            <a:endParaRPr lang="en-US">
              <a:solidFill>
                <a:srgbClr val="000000"/>
              </a:solidFill>
            </a:endParaRPr>
          </a:p>
          <a:p>
            <a:pPr marL="119063" lvl="1" defTabSz="425450"/>
            <a:endParaRPr lang="en-US">
              <a:solidFill>
                <a:srgbClr val="000000"/>
              </a:solidFill>
            </a:endParaRPr>
          </a:p>
          <a:p>
            <a:pPr marL="119063" lvl="1" defTabSz="425450"/>
            <a:endParaRPr lang="en-US">
              <a:solidFill>
                <a:srgbClr val="000000"/>
              </a:solidFill>
            </a:endParaRPr>
          </a:p>
          <a:p>
            <a:pPr marL="119063" lvl="1" defTabSz="425450"/>
            <a:endParaRPr lang="en-US">
              <a:solidFill>
                <a:srgbClr val="000000"/>
              </a:solidFill>
            </a:endParaRPr>
          </a:p>
          <a:p>
            <a:pPr marL="119063" lvl="1" defTabSz="425450"/>
            <a:endParaRPr lang="en-US">
              <a:solidFill>
                <a:srgbClr val="000000"/>
              </a:solidFill>
            </a:endParaRPr>
          </a:p>
          <a:p>
            <a:pPr marL="119063" lvl="1" defTabSz="425450"/>
            <a:endParaRPr lang="en-US">
              <a:solidFill>
                <a:srgbClr val="000000"/>
              </a:solidFill>
            </a:endParaRPr>
          </a:p>
          <a:p>
            <a:pPr marL="119063" lvl="1" defTabSz="425450"/>
            <a:endParaRPr lang="en-US">
              <a:solidFill>
                <a:srgbClr val="000000"/>
              </a:solidFill>
            </a:endParaRPr>
          </a:p>
          <a:p>
            <a:pPr defTabSz="425450"/>
            <a:r>
              <a:rPr lang="en-US">
                <a:solidFill>
                  <a:srgbClr val="0000FF"/>
                </a:solidFill>
              </a:rPr>
              <a:t>Instructor Note</a:t>
            </a:r>
          </a:p>
          <a:p>
            <a:pPr marL="119063" lvl="1" defTabSz="425450"/>
            <a:r>
              <a:rPr lang="en-US">
                <a:solidFill>
                  <a:srgbClr val="0000FF"/>
                </a:solidFill>
              </a:rPr>
              <a:t>Demo:</a:t>
            </a:r>
            <a:r>
              <a:rPr lang="en-US">
                <a:solidFill>
                  <a:srgbClr val="0000FF"/>
                </a:solidFill>
                <a:latin typeface="Courier New" pitchFamily="49" charset="0"/>
              </a:rPr>
              <a:t> 2_sal1.sql</a:t>
            </a:r>
          </a:p>
          <a:p>
            <a:pPr marL="119063" lvl="1" defTabSz="425450"/>
            <a:r>
              <a:rPr lang="en-US">
                <a:solidFill>
                  <a:srgbClr val="0000FF"/>
                </a:solidFill>
              </a:rPr>
              <a:t>Purpose: To illustrate the rules of precedence.</a:t>
            </a:r>
          </a:p>
        </p:txBody>
      </p:sp>
      <p:sp>
        <p:nvSpPr>
          <p:cNvPr id="128005" name="Rectangle 5"/>
          <p:cNvSpPr>
            <a:spLocks noGrp="1" noRot="1" noChangeAspect="1" noChangeArrowheads="1" noTextEdit="1"/>
          </p:cNvSpPr>
          <p:nvPr>
            <p:ph type="sldImg"/>
          </p:nvPr>
        </p:nvSpPr>
        <p:spPr>
          <a:xfrm>
            <a:off x="487363" y="153988"/>
            <a:ext cx="5881687" cy="4411662"/>
          </a:xfrm>
          <a:ln w="12700" cap="flat">
            <a:solidFill>
              <a:schemeClr val="tx1"/>
            </a:solid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02769A-A917-425E-9A28-F83217B3F9D7}" type="slidenum">
              <a:rPr lang="en-US"/>
              <a:pPr/>
              <a:t>60</a:t>
            </a:fld>
            <a:endParaRPr lang="en-US"/>
          </a:p>
        </p:txBody>
      </p:sp>
      <p:sp>
        <p:nvSpPr>
          <p:cNvPr id="130050" name="Rectangle 2"/>
          <p:cNvSpPr>
            <a:spLocks noGrp="1" noRot="1" noChangeAspect="1" noChangeArrowheads="1" noTextEdit="1"/>
          </p:cNvSpPr>
          <p:nvPr>
            <p:ph type="sldImg"/>
          </p:nvPr>
        </p:nvSpPr>
        <p:spPr>
          <a:xfrm>
            <a:off x="487363" y="153988"/>
            <a:ext cx="5881687" cy="4411662"/>
          </a:xfrm>
          <a:ln w="12700" cap="flat">
            <a:solidFill>
              <a:schemeClr val="tx1"/>
            </a:solidFill>
          </a:ln>
        </p:spPr>
      </p:sp>
      <p:sp>
        <p:nvSpPr>
          <p:cNvPr id="130051" name="Rectangle 3"/>
          <p:cNvSpPr>
            <a:spLocks noGrp="1" noChangeArrowheads="1"/>
          </p:cNvSpPr>
          <p:nvPr>
            <p:ph type="body" idx="1"/>
          </p:nvPr>
        </p:nvSpPr>
        <p:spPr>
          <a:xfrm>
            <a:off x="412750" y="4773613"/>
            <a:ext cx="6029325" cy="3754437"/>
          </a:xfrm>
          <a:noFill/>
          <a:ln/>
        </p:spPr>
        <p:txBody>
          <a:bodyPr lIns="91164" tIns="45582" rIns="91164" bIns="45582"/>
          <a:lstStyle/>
          <a:p>
            <a:r>
              <a:rPr lang="en-US"/>
              <a:t>Using Parentheses</a:t>
            </a:r>
          </a:p>
          <a:p>
            <a:pPr lvl="1"/>
            <a:r>
              <a:rPr lang="en-US">
                <a:solidFill>
                  <a:srgbClr val="000000"/>
                </a:solidFill>
              </a:rPr>
              <a:t>In the example, there are two conditions:</a:t>
            </a:r>
          </a:p>
          <a:p>
            <a:pPr lvl="2"/>
            <a:r>
              <a:rPr lang="en-US">
                <a:solidFill>
                  <a:srgbClr val="000000"/>
                </a:solidFill>
              </a:rPr>
              <a:t>The first condition is that the job ID is AD_PRES </a:t>
            </a:r>
            <a:r>
              <a:rPr lang="en-US" i="1">
                <a:solidFill>
                  <a:srgbClr val="000000"/>
                </a:solidFill>
              </a:rPr>
              <a:t>or</a:t>
            </a:r>
            <a:r>
              <a:rPr lang="en-US">
                <a:solidFill>
                  <a:srgbClr val="000000"/>
                </a:solidFill>
              </a:rPr>
              <a:t> SA_REP. </a:t>
            </a:r>
          </a:p>
          <a:p>
            <a:pPr lvl="2"/>
            <a:r>
              <a:rPr lang="en-US">
                <a:solidFill>
                  <a:srgbClr val="000000"/>
                </a:solidFill>
              </a:rPr>
              <a:t>The second condition is that salary is greater than $15,000. </a:t>
            </a:r>
            <a:endParaRPr lang="en-US" b="1">
              <a:solidFill>
                <a:srgbClr val="000000"/>
              </a:solidFill>
            </a:endParaRPr>
          </a:p>
          <a:p>
            <a:pPr lvl="1"/>
            <a:r>
              <a:rPr lang="en-US">
                <a:solidFill>
                  <a:srgbClr val="000000"/>
                </a:solidFill>
              </a:rPr>
              <a:t>Therefore, the </a:t>
            </a:r>
            <a:r>
              <a:rPr lang="en-US">
                <a:solidFill>
                  <a:srgbClr val="000000"/>
                </a:solidFill>
                <a:latin typeface="Courier New" pitchFamily="49" charset="0"/>
              </a:rPr>
              <a:t>SELECT</a:t>
            </a:r>
            <a:r>
              <a:rPr lang="en-US">
                <a:solidFill>
                  <a:srgbClr val="000000"/>
                </a:solidFill>
              </a:rPr>
              <a:t> statement reads as follows:</a:t>
            </a:r>
          </a:p>
          <a:p>
            <a:pPr lvl="1"/>
            <a:r>
              <a:rPr lang="en-US">
                <a:solidFill>
                  <a:srgbClr val="000000"/>
                </a:solidFill>
              </a:rPr>
              <a:t>“Select the row if an employee is a president </a:t>
            </a:r>
            <a:r>
              <a:rPr lang="en-US" i="1">
                <a:solidFill>
                  <a:srgbClr val="000000"/>
                </a:solidFill>
              </a:rPr>
              <a:t>or</a:t>
            </a:r>
            <a:r>
              <a:rPr lang="en-US">
                <a:solidFill>
                  <a:srgbClr val="000000"/>
                </a:solidFill>
              </a:rPr>
              <a:t> a sales representative, </a:t>
            </a:r>
            <a:r>
              <a:rPr lang="en-US" i="1">
                <a:solidFill>
                  <a:srgbClr val="000000"/>
                </a:solidFill>
              </a:rPr>
              <a:t>and</a:t>
            </a:r>
            <a:r>
              <a:rPr lang="en-US">
                <a:solidFill>
                  <a:srgbClr val="000000"/>
                </a:solidFill>
              </a:rPr>
              <a:t> if the employee earns more than $15,000.”</a:t>
            </a:r>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solidFill>
                  <a:srgbClr val="0000FF"/>
                </a:solidFill>
              </a:rPr>
              <a:t>Instructor Note</a:t>
            </a:r>
          </a:p>
          <a:p>
            <a:pPr lvl="1"/>
            <a:r>
              <a:rPr lang="en-US">
                <a:solidFill>
                  <a:srgbClr val="0000FF"/>
                </a:solidFill>
              </a:rPr>
              <a:t>Demo: </a:t>
            </a:r>
            <a:r>
              <a:rPr lang="en-US">
                <a:solidFill>
                  <a:srgbClr val="0000FF"/>
                </a:solidFill>
                <a:latin typeface="Courier New" pitchFamily="49" charset="0"/>
              </a:rPr>
              <a:t>2_sal2.sql</a:t>
            </a:r>
          </a:p>
          <a:p>
            <a:pPr lvl="1"/>
            <a:r>
              <a:rPr lang="en-US">
                <a:solidFill>
                  <a:srgbClr val="0000FF"/>
                </a:solidFill>
              </a:rPr>
              <a:t>Purpose: To illustrate the rules of precedence.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C03EA37-3696-4B36-A450-A2E27421AC3E}" type="slidenum">
              <a:rPr lang="en-US"/>
              <a:pPr/>
              <a:t>61</a:t>
            </a:fld>
            <a:endParaRPr lang="en-US"/>
          </a:p>
        </p:txBody>
      </p:sp>
      <p:sp>
        <p:nvSpPr>
          <p:cNvPr id="132098" name="Rectangle 2"/>
          <p:cNvSpPr>
            <a:spLocks noChangeArrowheads="1"/>
          </p:cNvSpPr>
          <p:nvPr/>
        </p:nvSpPr>
        <p:spPr bwMode="auto">
          <a:xfrm>
            <a:off x="3883025" y="-1588"/>
            <a:ext cx="2974975" cy="460376"/>
          </a:xfrm>
          <a:prstGeom prst="rect">
            <a:avLst/>
          </a:prstGeom>
          <a:noFill/>
          <a:ln w="9525">
            <a:noFill/>
            <a:miter lim="800000"/>
            <a:headEnd/>
            <a:tailEnd/>
          </a:ln>
          <a:effectLst/>
        </p:spPr>
        <p:txBody>
          <a:bodyPr wrap="none" anchor="ctr"/>
          <a:lstStyle/>
          <a:p>
            <a:endParaRPr lang="en-US"/>
          </a:p>
        </p:txBody>
      </p:sp>
      <p:sp>
        <p:nvSpPr>
          <p:cNvPr id="132099" name="Rectangle 3"/>
          <p:cNvSpPr>
            <a:spLocks noChangeArrowheads="1"/>
          </p:cNvSpPr>
          <p:nvPr/>
        </p:nvSpPr>
        <p:spPr bwMode="auto">
          <a:xfrm>
            <a:off x="-1588" y="-1588"/>
            <a:ext cx="2970213" cy="460376"/>
          </a:xfrm>
          <a:prstGeom prst="rect">
            <a:avLst/>
          </a:prstGeom>
          <a:noFill/>
          <a:ln w="9525">
            <a:noFill/>
            <a:miter lim="800000"/>
            <a:headEnd/>
            <a:tailEnd/>
          </a:ln>
          <a:effectLst/>
        </p:spPr>
        <p:txBody>
          <a:bodyPr wrap="none" anchor="ctr"/>
          <a:lstStyle/>
          <a:p>
            <a:endParaRPr lang="en-US"/>
          </a:p>
        </p:txBody>
      </p:sp>
      <p:sp>
        <p:nvSpPr>
          <p:cNvPr id="132100" name="Rectangle 4"/>
          <p:cNvSpPr>
            <a:spLocks noGrp="1" noChangeArrowheads="1"/>
          </p:cNvSpPr>
          <p:nvPr>
            <p:ph type="body" idx="1"/>
          </p:nvPr>
        </p:nvSpPr>
        <p:spPr>
          <a:xfrm>
            <a:off x="412750" y="4773613"/>
            <a:ext cx="6029325" cy="3754437"/>
          </a:xfrm>
          <a:noFill/>
          <a:ln/>
        </p:spPr>
        <p:txBody>
          <a:bodyPr lIns="91164" tIns="45582" rIns="91164" bIns="45582"/>
          <a:lstStyle/>
          <a:p>
            <a:pPr defTabSz="425450">
              <a:tabLst>
                <a:tab pos="471488" algn="l"/>
              </a:tabLst>
            </a:pPr>
            <a:r>
              <a:rPr lang="en-US"/>
              <a:t>The </a:t>
            </a:r>
            <a:r>
              <a:rPr lang="en-US">
                <a:latin typeface="Courier New" pitchFamily="49" charset="0"/>
              </a:rPr>
              <a:t>ORDER BY</a:t>
            </a:r>
            <a:r>
              <a:rPr lang="en-US"/>
              <a:t> Clause</a:t>
            </a:r>
          </a:p>
          <a:p>
            <a:pPr marL="119063" lvl="1" defTabSz="425450">
              <a:tabLst>
                <a:tab pos="471488" algn="l"/>
              </a:tabLst>
            </a:pPr>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marL="119063" lvl="1" defTabSz="425450">
              <a:tabLst>
                <a:tab pos="471488" algn="l"/>
              </a:tabLst>
            </a:pPr>
            <a:r>
              <a:rPr lang="en-US" b="1"/>
              <a:t>Syntax</a:t>
            </a:r>
          </a:p>
          <a:p>
            <a:pPr defTabSz="425450">
              <a:tabLst>
                <a:tab pos="471488" algn="l"/>
              </a:tabLst>
            </a:pPr>
            <a:endParaRPr lang="en-US" sz="500"/>
          </a:p>
          <a:p>
            <a:pPr algn="just" defTabSz="425450">
              <a:spcBef>
                <a:spcPct val="0"/>
              </a:spcBef>
              <a:tabLst>
                <a:tab pos="471488" algn="l"/>
              </a:tabLst>
            </a:pPr>
            <a:r>
              <a:rPr lang="en-US" b="1">
                <a:latin typeface="Courier New" pitchFamily="49" charset="0"/>
              </a:rPr>
              <a:t> 	SELECT</a:t>
            </a:r>
            <a:r>
              <a:rPr lang="en-US" b="1" i="1">
                <a:latin typeface="Courier New" pitchFamily="49" charset="0"/>
              </a:rPr>
              <a:t>	  	expr</a:t>
            </a:r>
            <a:r>
              <a:rPr lang="en-US" b="1">
                <a:latin typeface="Courier New" pitchFamily="49" charset="0"/>
              </a:rPr>
              <a:t> </a:t>
            </a:r>
          </a:p>
          <a:p>
            <a:pPr defTabSz="425450">
              <a:spcBef>
                <a:spcPct val="0"/>
              </a:spcBef>
              <a:tabLst>
                <a:tab pos="471488" algn="l"/>
              </a:tabLst>
            </a:pPr>
            <a:r>
              <a:rPr lang="en-US" b="1">
                <a:latin typeface="Courier New" pitchFamily="49" charset="0"/>
              </a:rPr>
              <a:t> 	FROM 	  	</a:t>
            </a:r>
            <a:r>
              <a:rPr lang="en-US" b="1" i="1">
                <a:latin typeface="Courier New" pitchFamily="49" charset="0"/>
              </a:rPr>
              <a:t>table</a:t>
            </a:r>
            <a:endParaRPr lang="en-US" b="1">
              <a:latin typeface="Courier New" pitchFamily="49" charset="0"/>
            </a:endParaRPr>
          </a:p>
          <a:p>
            <a:pPr defTabSz="425450">
              <a:spcBef>
                <a:spcPct val="0"/>
              </a:spcBef>
              <a:tabLst>
                <a:tab pos="471488" algn="l"/>
              </a:tabLst>
            </a:pPr>
            <a:r>
              <a:rPr lang="en-US" b="1">
                <a:latin typeface="Courier New" pitchFamily="49" charset="0"/>
              </a:rPr>
              <a:t> 	[WHERE 	  	</a:t>
            </a:r>
            <a:r>
              <a:rPr lang="en-US" b="1" i="1">
                <a:latin typeface="Courier New" pitchFamily="49" charset="0"/>
              </a:rPr>
              <a:t>condition(s)</a:t>
            </a:r>
            <a:r>
              <a:rPr lang="en-US" b="1">
                <a:latin typeface="Courier New" pitchFamily="49" charset="0"/>
              </a:rPr>
              <a:t>]</a:t>
            </a:r>
          </a:p>
          <a:p>
            <a:pPr defTabSz="425450">
              <a:spcBef>
                <a:spcPct val="0"/>
              </a:spcBef>
              <a:tabLst>
                <a:tab pos="471488" algn="l"/>
              </a:tabLst>
            </a:pPr>
            <a:r>
              <a:rPr lang="en-US" b="1">
                <a:latin typeface="Courier New" pitchFamily="49" charset="0"/>
              </a:rPr>
              <a:t> 	[ORDER BY	{</a:t>
            </a:r>
            <a:r>
              <a:rPr lang="en-US" b="1" i="1">
                <a:latin typeface="Courier New" pitchFamily="49" charset="0"/>
              </a:rPr>
              <a:t>column</a:t>
            </a:r>
            <a:r>
              <a:rPr lang="en-US" b="1">
                <a:latin typeface="Courier New" pitchFamily="49" charset="0"/>
              </a:rPr>
              <a:t>, </a:t>
            </a:r>
            <a:r>
              <a:rPr lang="en-US" b="1" i="1">
                <a:latin typeface="Courier New" pitchFamily="49" charset="0"/>
              </a:rPr>
              <a:t>expr</a:t>
            </a:r>
            <a:r>
              <a:rPr lang="en-US" b="1">
                <a:latin typeface="Courier New" pitchFamily="49" charset="0"/>
              </a:rPr>
              <a:t>} [ASC|DESC]];</a:t>
            </a:r>
          </a:p>
          <a:p>
            <a:pPr marL="119063" lvl="1" defTabSz="425450">
              <a:tabLst>
                <a:tab pos="471488" algn="l"/>
              </a:tabLst>
            </a:pPr>
            <a:r>
              <a:rPr lang="en-US">
                <a:solidFill>
                  <a:srgbClr val="000000"/>
                </a:solidFill>
              </a:rPr>
              <a:t>In the syntax:</a:t>
            </a:r>
          </a:p>
          <a:p>
            <a:pPr marL="119063" lvl="1" defTabSz="425450">
              <a:spcBef>
                <a:spcPct val="0"/>
              </a:spcBef>
              <a:tabLst>
                <a:tab pos="471488" algn="l"/>
              </a:tabLst>
            </a:pPr>
            <a:r>
              <a:rPr lang="en-US">
                <a:latin typeface="Courier New" pitchFamily="49" charset="0"/>
              </a:rPr>
              <a:t>	ORDER BY</a:t>
            </a:r>
            <a:r>
              <a:rPr lang="en-US"/>
              <a:t>		specifies the order in which the retrieved rows are displayed</a:t>
            </a:r>
            <a:endParaRPr lang="en-US" b="1"/>
          </a:p>
          <a:p>
            <a:pPr marL="119063" lvl="1" defTabSz="425450">
              <a:spcBef>
                <a:spcPct val="0"/>
              </a:spcBef>
              <a:tabLst>
                <a:tab pos="471488" algn="l"/>
              </a:tabLst>
            </a:pPr>
            <a:r>
              <a:rPr lang="en-US">
                <a:latin typeface="Times" pitchFamily="18" charset="0"/>
              </a:rPr>
              <a:t>	</a:t>
            </a:r>
            <a:r>
              <a:rPr lang="en-US">
                <a:latin typeface="Courier New" pitchFamily="49" charset="0"/>
              </a:rPr>
              <a:t>ASC</a:t>
            </a:r>
            <a:r>
              <a:rPr lang="en-US"/>
              <a:t>			orders the rows in ascending order (this is the default order)</a:t>
            </a:r>
          </a:p>
          <a:p>
            <a:pPr marL="119063" lvl="1" defTabSz="425450">
              <a:spcBef>
                <a:spcPct val="0"/>
              </a:spcBef>
              <a:tabLst>
                <a:tab pos="471488" algn="l"/>
              </a:tabLst>
            </a:pPr>
            <a:r>
              <a:rPr lang="en-US"/>
              <a:t>	</a:t>
            </a:r>
            <a:r>
              <a:rPr lang="en-US">
                <a:latin typeface="Courier New" pitchFamily="49" charset="0"/>
              </a:rPr>
              <a:t>DESC</a:t>
            </a:r>
            <a:r>
              <a:rPr lang="en-US"/>
              <a:t>	</a:t>
            </a:r>
            <a:r>
              <a:rPr lang="en-US">
                <a:latin typeface="Courier New" pitchFamily="49" charset="0"/>
              </a:rPr>
              <a:t>		</a:t>
            </a:r>
            <a:r>
              <a:rPr lang="en-US">
                <a:latin typeface="Times" pitchFamily="18" charset="0"/>
              </a:rPr>
              <a:t>orders the rows in descending order</a:t>
            </a:r>
          </a:p>
          <a:p>
            <a:pPr marL="119063" lvl="1" defTabSz="425450">
              <a:spcBef>
                <a:spcPct val="0"/>
              </a:spcBef>
              <a:tabLst>
                <a:tab pos="471488" algn="l"/>
              </a:tabLst>
            </a:pPr>
            <a:endParaRPr lang="en-US"/>
          </a:p>
          <a:p>
            <a:pPr marL="119063" lvl="1" defTabSz="425450">
              <a:spcBef>
                <a:spcPct val="0"/>
              </a:spcBef>
              <a:tabLst>
                <a:tab pos="471488" algn="l"/>
              </a:tabLst>
            </a:pPr>
            <a:r>
              <a:rPr lang="en-US"/>
              <a:t>If the </a:t>
            </a:r>
            <a:r>
              <a:rPr lang="en-US">
                <a:latin typeface="Courier New" pitchFamily="49" charset="0"/>
              </a:rPr>
              <a:t>ORDER BY</a:t>
            </a:r>
            <a:r>
              <a:rPr lang="en-US"/>
              <a:t> clause is not used, the sort order is undefined, and the Oracle server may not fetch rows in the same order for the same query twice. Use the </a:t>
            </a:r>
            <a:r>
              <a:rPr lang="en-US">
                <a:latin typeface="Courier New" pitchFamily="49" charset="0"/>
              </a:rPr>
              <a:t>ORDER BY</a:t>
            </a:r>
            <a:r>
              <a:rPr lang="en-US"/>
              <a:t> clause to display the rows in a specific order.</a:t>
            </a:r>
          </a:p>
          <a:p>
            <a:pPr defTabSz="425450">
              <a:tabLst>
                <a:tab pos="471488" algn="l"/>
              </a:tabLst>
            </a:pPr>
            <a:r>
              <a:rPr lang="en-US">
                <a:solidFill>
                  <a:srgbClr val="0000FF"/>
                </a:solidFill>
              </a:rPr>
              <a:t>Instructor Note</a:t>
            </a:r>
          </a:p>
          <a:p>
            <a:pPr marL="119063" lvl="1" defTabSz="425450">
              <a:tabLst>
                <a:tab pos="471488" algn="l"/>
              </a:tabLst>
            </a:pPr>
            <a:r>
              <a:rPr lang="en-US">
                <a:solidFill>
                  <a:srgbClr val="0000FF"/>
                </a:solidFill>
              </a:rPr>
              <a:t>Let the students know that the </a:t>
            </a:r>
            <a:r>
              <a:rPr lang="en-US">
                <a:solidFill>
                  <a:srgbClr val="0000FF"/>
                </a:solidFill>
                <a:latin typeface="Courier New" pitchFamily="49" charset="0"/>
              </a:rPr>
              <a:t>ORDER BY</a:t>
            </a:r>
            <a:r>
              <a:rPr lang="en-US">
                <a:solidFill>
                  <a:srgbClr val="0000FF"/>
                </a:solidFill>
              </a:rPr>
              <a:t> clause is executed last in query execution. It is placed last unless the </a:t>
            </a:r>
            <a:r>
              <a:rPr lang="en-US">
                <a:solidFill>
                  <a:srgbClr val="0000FF"/>
                </a:solidFill>
                <a:latin typeface="Courier New" pitchFamily="49" charset="0"/>
              </a:rPr>
              <a:t>FOR UPDATE</a:t>
            </a:r>
            <a:r>
              <a:rPr lang="en-US">
                <a:solidFill>
                  <a:srgbClr val="0000FF"/>
                </a:solidFill>
              </a:rPr>
              <a:t> clause is used.</a:t>
            </a:r>
          </a:p>
        </p:txBody>
      </p:sp>
      <p:sp>
        <p:nvSpPr>
          <p:cNvPr id="132101" name="Rectangle 5"/>
          <p:cNvSpPr>
            <a:spLocks noGrp="1" noRot="1" noChangeAspect="1" noChangeArrowheads="1" noTextEdit="1"/>
          </p:cNvSpPr>
          <p:nvPr>
            <p:ph type="sldImg"/>
          </p:nvPr>
        </p:nvSpPr>
        <p:spPr>
          <a:xfrm>
            <a:off x="487363" y="153988"/>
            <a:ext cx="5881687" cy="4411662"/>
          </a:xfrm>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xfrm>
            <a:off x="412750" y="4773613"/>
            <a:ext cx="6029325" cy="3754437"/>
          </a:xfrm>
          <a:noFill/>
          <a:ln/>
        </p:spPr>
        <p:txBody>
          <a:bodyPr lIns="91316" tIns="45658" rIns="91316" bIns="45658"/>
          <a:lstStyle/>
          <a:p>
            <a:pPr defTabSz="425450">
              <a:tabLst>
                <a:tab pos="1155700" algn="l"/>
                <a:tab pos="2316163" algn="l"/>
              </a:tabLst>
            </a:pPr>
            <a:endParaRPr lang="en-US"/>
          </a:p>
          <a:p>
            <a:pPr defTabSz="425450">
              <a:tabLst>
                <a:tab pos="1155700" algn="l"/>
                <a:tab pos="2316163" algn="l"/>
              </a:tabLst>
            </a:pPr>
            <a:endParaRPr lang="en-US"/>
          </a:p>
          <a:p>
            <a:pPr defTabSz="425450">
              <a:tabLst>
                <a:tab pos="1155700" algn="l"/>
                <a:tab pos="2316163" algn="l"/>
              </a:tabLst>
            </a:pPr>
            <a:endParaRPr lang="en-US"/>
          </a:p>
          <a:p>
            <a:pPr defTabSz="425450">
              <a:tabLst>
                <a:tab pos="1155700" algn="l"/>
                <a:tab pos="2316163" algn="l"/>
              </a:tabLst>
            </a:pPr>
            <a:endParaRPr lang="en-US"/>
          </a:p>
          <a:p>
            <a:pPr defTabSz="425450">
              <a:tabLst>
                <a:tab pos="1155700" algn="l"/>
                <a:tab pos="2316163" algn="l"/>
              </a:tabLst>
            </a:pPr>
            <a:endParaRPr lang="en-US"/>
          </a:p>
          <a:p>
            <a:pPr defTabSz="425450">
              <a:tabLst>
                <a:tab pos="1155700" algn="l"/>
                <a:tab pos="2316163" algn="l"/>
              </a:tabLst>
            </a:pPr>
            <a:endParaRPr lang="en-US"/>
          </a:p>
          <a:p>
            <a:pPr defTabSz="425450">
              <a:tabLst>
                <a:tab pos="1155700" algn="l"/>
                <a:tab pos="2316163" algn="l"/>
              </a:tabLst>
            </a:pPr>
            <a:endParaRPr lang="en-US"/>
          </a:p>
          <a:p>
            <a:pPr defTabSz="425450">
              <a:tabLst>
                <a:tab pos="1155700" algn="l"/>
                <a:tab pos="2316163" algn="l"/>
              </a:tabLst>
            </a:pPr>
            <a:endParaRPr lang="en-US"/>
          </a:p>
          <a:p>
            <a:pPr defTabSz="425450">
              <a:tabLst>
                <a:tab pos="1155700" algn="l"/>
                <a:tab pos="2316163" algn="l"/>
              </a:tabLst>
            </a:pPr>
            <a:endParaRPr lang="en-US"/>
          </a:p>
          <a:p>
            <a:pPr defTabSz="425450">
              <a:tabLst>
                <a:tab pos="1155700" algn="l"/>
                <a:tab pos="2316163" algn="l"/>
              </a:tabLst>
            </a:pPr>
            <a:endParaRPr lang="en-US"/>
          </a:p>
          <a:p>
            <a:pPr defTabSz="425450">
              <a:tabLst>
                <a:tab pos="1155700" algn="l"/>
                <a:tab pos="2316163" algn="l"/>
              </a:tabLst>
            </a:pPr>
            <a:endParaRPr lang="en-US"/>
          </a:p>
        </p:txBody>
      </p:sp>
      <p:sp>
        <p:nvSpPr>
          <p:cNvPr id="58371" name="Rectangle 3"/>
          <p:cNvSpPr>
            <a:spLocks noGrp="1" noRot="1" noChangeAspect="1" noChangeArrowheads="1" noTextEdit="1"/>
          </p:cNvSpPr>
          <p:nvPr>
            <p:ph type="sldImg"/>
          </p:nvPr>
        </p:nvSpPr>
        <p:spPr>
          <a:xfrm>
            <a:off x="485775" y="153988"/>
            <a:ext cx="5884863" cy="4413250"/>
          </a:xfrm>
          <a:ln w="12700" cap="flat">
            <a:solidFill>
              <a:schemeClr val="tx1"/>
            </a:solidFill>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3D6A6A-23DF-4D8A-8642-26295310209A}" type="slidenum">
              <a:rPr lang="en-US"/>
              <a:pPr/>
              <a:t>62</a:t>
            </a:fld>
            <a:endParaRPr lang="en-US"/>
          </a:p>
        </p:txBody>
      </p:sp>
      <p:sp>
        <p:nvSpPr>
          <p:cNvPr id="134146" name="Rectangle 2"/>
          <p:cNvSpPr>
            <a:spLocks noGrp="1" noRot="1" noChangeAspect="1" noChangeArrowheads="1" noTextEdit="1"/>
          </p:cNvSpPr>
          <p:nvPr>
            <p:ph type="sldImg"/>
          </p:nvPr>
        </p:nvSpPr>
        <p:spPr>
          <a:xfrm>
            <a:off x="487363" y="153988"/>
            <a:ext cx="5881687" cy="4411662"/>
          </a:xfrm>
          <a:ln w="12700" cap="flat">
            <a:solidFill>
              <a:schemeClr val="tx1"/>
            </a:solidFill>
          </a:ln>
        </p:spPr>
      </p:sp>
      <p:sp>
        <p:nvSpPr>
          <p:cNvPr id="134147" name="Rectangle 3"/>
          <p:cNvSpPr>
            <a:spLocks noGrp="1" noChangeArrowheads="1"/>
          </p:cNvSpPr>
          <p:nvPr>
            <p:ph type="body" idx="1"/>
          </p:nvPr>
        </p:nvSpPr>
        <p:spPr>
          <a:xfrm>
            <a:off x="412750" y="4773613"/>
            <a:ext cx="6029325" cy="3754437"/>
          </a:xfrm>
          <a:noFill/>
          <a:ln/>
        </p:spPr>
        <p:txBody>
          <a:bodyPr lIns="91164" tIns="45582" rIns="91164" bIns="45582"/>
          <a:lstStyle/>
          <a:p>
            <a:pPr>
              <a:lnSpc>
                <a:spcPct val="90000"/>
              </a:lnSpc>
            </a:pPr>
            <a:r>
              <a:rPr lang="en-US"/>
              <a:t>Default Ordering of Data</a:t>
            </a:r>
          </a:p>
          <a:p>
            <a:pPr lvl="1">
              <a:lnSpc>
                <a:spcPct val="90000"/>
              </a:lnSpc>
            </a:pPr>
            <a:r>
              <a:rPr lang="en-US"/>
              <a:t>The </a:t>
            </a:r>
            <a:r>
              <a:rPr lang="en-US">
                <a:solidFill>
                  <a:srgbClr val="FC0128"/>
                </a:solidFill>
              </a:rPr>
              <a:t>default sort order</a:t>
            </a:r>
            <a:r>
              <a:rPr lang="en-US"/>
              <a:t> is ascending:</a:t>
            </a:r>
          </a:p>
          <a:p>
            <a:pPr lvl="2">
              <a:lnSpc>
                <a:spcPct val="90000"/>
              </a:lnSpc>
            </a:pPr>
            <a:r>
              <a:rPr lang="en-US"/>
              <a:t>Numeric values are displayed with the lowest values first—for example, 1</a:t>
            </a:r>
            <a:r>
              <a:rPr lang="en-US">
                <a:latin typeface="Courier New" pitchFamily="49" charset="0"/>
              </a:rPr>
              <a:t>–</a:t>
            </a:r>
            <a:r>
              <a:rPr lang="en-US"/>
              <a:t>999.</a:t>
            </a:r>
          </a:p>
          <a:p>
            <a:pPr lvl="2">
              <a:lnSpc>
                <a:spcPct val="90000"/>
              </a:lnSpc>
            </a:pPr>
            <a:r>
              <a:rPr lang="en-US"/>
              <a:t>Date values are displayed with the earliest value first—for example, 01-JAN-92 before </a:t>
            </a:r>
            <a:br>
              <a:rPr lang="en-US"/>
            </a:br>
            <a:r>
              <a:rPr lang="en-US"/>
              <a:t>01-JAN-95.</a:t>
            </a:r>
          </a:p>
          <a:p>
            <a:pPr lvl="2">
              <a:lnSpc>
                <a:spcPct val="90000"/>
              </a:lnSpc>
            </a:pPr>
            <a:r>
              <a:rPr lang="en-US"/>
              <a:t>Character values are displayed in alphabetical order—for example, </a:t>
            </a:r>
            <a:r>
              <a:rPr lang="en-US" i="1"/>
              <a:t>A</a:t>
            </a:r>
            <a:r>
              <a:rPr lang="en-US"/>
              <a:t> first and </a:t>
            </a:r>
            <a:r>
              <a:rPr lang="en-US" i="1"/>
              <a:t>Z</a:t>
            </a:r>
            <a:r>
              <a:rPr lang="en-US"/>
              <a:t> last.</a:t>
            </a:r>
          </a:p>
          <a:p>
            <a:pPr lvl="2">
              <a:lnSpc>
                <a:spcPct val="90000"/>
              </a:lnSpc>
            </a:pPr>
            <a:r>
              <a:rPr lang="en-US"/>
              <a:t>Null values are displayed last for ascending sequences and first for descending sequences.</a:t>
            </a:r>
          </a:p>
          <a:p>
            <a:pPr>
              <a:lnSpc>
                <a:spcPct val="90000"/>
              </a:lnSpc>
            </a:pPr>
            <a:r>
              <a:rPr lang="en-US"/>
              <a:t>Reversing the Default Order</a:t>
            </a:r>
          </a:p>
          <a:p>
            <a:pPr lvl="1">
              <a:lnSpc>
                <a:spcPct val="90000"/>
              </a:lnSpc>
            </a:pPr>
            <a:r>
              <a:rPr lang="en-US"/>
              <a:t>To reverse the order in which rows are displayed, specify the </a:t>
            </a:r>
            <a:r>
              <a:rPr lang="en-US">
                <a:solidFill>
                  <a:srgbClr val="FC0128"/>
                </a:solidFill>
                <a:latin typeface="Courier New" pitchFamily="49" charset="0"/>
              </a:rPr>
              <a:t>DESC</a:t>
            </a:r>
            <a:r>
              <a:rPr lang="en-US">
                <a:solidFill>
                  <a:srgbClr val="FC0128"/>
                </a:solidFill>
              </a:rPr>
              <a:t> keyword</a:t>
            </a:r>
            <a:r>
              <a:rPr lang="en-US"/>
              <a:t> after the column name in the </a:t>
            </a:r>
            <a:r>
              <a:rPr lang="en-US">
                <a:latin typeface="Courier New" pitchFamily="49" charset="0"/>
              </a:rPr>
              <a:t>ORDER BY</a:t>
            </a:r>
            <a:r>
              <a:rPr lang="en-US"/>
              <a:t> clause. The slide example sorts the result by the most recently hired employee.</a:t>
            </a:r>
          </a:p>
          <a:p>
            <a:pPr lvl="1">
              <a:lnSpc>
                <a:spcPct val="90000"/>
              </a:lnSpc>
            </a:pPr>
            <a:r>
              <a:rPr lang="en-US">
                <a:solidFill>
                  <a:srgbClr val="0000FF"/>
                </a:solidFill>
              </a:rPr>
              <a:t>Instructor Note</a:t>
            </a:r>
          </a:p>
          <a:p>
            <a:pPr lvl="1">
              <a:lnSpc>
                <a:spcPct val="70000"/>
              </a:lnSpc>
            </a:pPr>
            <a:r>
              <a:rPr lang="en-US">
                <a:solidFill>
                  <a:srgbClr val="0000FF"/>
                </a:solidFill>
              </a:rPr>
              <a:t>Let the students know that you can also sort by a column number in the </a:t>
            </a:r>
            <a:r>
              <a:rPr lang="en-US">
                <a:solidFill>
                  <a:srgbClr val="0000FF"/>
                </a:solidFill>
                <a:latin typeface="Courier New" pitchFamily="49" charset="0"/>
              </a:rPr>
              <a:t>SELECT</a:t>
            </a:r>
            <a:r>
              <a:rPr lang="en-US">
                <a:solidFill>
                  <a:srgbClr val="0000FF"/>
                </a:solidFill>
              </a:rPr>
              <a:t> list. The following example sorts the output in the descending order by salary:</a:t>
            </a:r>
          </a:p>
          <a:p>
            <a:pPr lvl="1">
              <a:lnSpc>
                <a:spcPct val="70000"/>
              </a:lnSpc>
            </a:pPr>
            <a:endParaRPr lang="en-US" sz="500">
              <a:solidFill>
                <a:srgbClr val="0000FF"/>
              </a:solidFill>
            </a:endParaRPr>
          </a:p>
          <a:p>
            <a:pPr>
              <a:lnSpc>
                <a:spcPct val="70000"/>
              </a:lnSpc>
              <a:spcBef>
                <a:spcPct val="0"/>
              </a:spcBef>
            </a:pPr>
            <a:r>
              <a:rPr lang="en-US">
                <a:solidFill>
                  <a:srgbClr val="0000FF"/>
                </a:solidFill>
                <a:latin typeface="Courier New" pitchFamily="49" charset="0"/>
              </a:rPr>
              <a:t>     </a:t>
            </a:r>
            <a:r>
              <a:rPr lang="en-US" b="1">
                <a:solidFill>
                  <a:srgbClr val="0000FF"/>
                </a:solidFill>
                <a:latin typeface="Courier New" pitchFamily="49" charset="0"/>
              </a:rPr>
              <a:t>SELECT    last_name, salary </a:t>
            </a:r>
          </a:p>
          <a:p>
            <a:pPr>
              <a:lnSpc>
                <a:spcPct val="70000"/>
              </a:lnSpc>
              <a:spcBef>
                <a:spcPct val="0"/>
              </a:spcBef>
            </a:pPr>
            <a:r>
              <a:rPr lang="en-US" b="1">
                <a:solidFill>
                  <a:srgbClr val="0000FF"/>
                </a:solidFill>
                <a:latin typeface="Courier New" pitchFamily="49" charset="0"/>
              </a:rPr>
              <a:t>     FROM      employees</a:t>
            </a:r>
          </a:p>
          <a:p>
            <a:pPr>
              <a:lnSpc>
                <a:spcPct val="70000"/>
              </a:lnSpc>
              <a:spcBef>
                <a:spcPct val="0"/>
              </a:spcBef>
            </a:pPr>
            <a:r>
              <a:rPr lang="en-US" b="1">
                <a:solidFill>
                  <a:srgbClr val="0000FF"/>
                </a:solidFill>
                <a:latin typeface="Courier New" pitchFamily="49" charset="0"/>
              </a:rPr>
              <a:t>     ORDER BY  2  DESC;</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9F49B-C677-467D-9001-76EBEB3F30AC}" type="slidenum">
              <a:rPr lang="en-US"/>
              <a:pPr/>
              <a:t>63</a:t>
            </a:fld>
            <a:endParaRPr lang="en-US"/>
          </a:p>
        </p:txBody>
      </p:sp>
      <p:sp>
        <p:nvSpPr>
          <p:cNvPr id="136194" name="Rectangle 2"/>
          <p:cNvSpPr>
            <a:spLocks noGrp="1" noRot="1" noChangeAspect="1" noChangeArrowheads="1" noTextEdit="1"/>
          </p:cNvSpPr>
          <p:nvPr>
            <p:ph type="sldImg"/>
          </p:nvPr>
        </p:nvSpPr>
        <p:spPr>
          <a:xfrm>
            <a:off x="487363" y="153988"/>
            <a:ext cx="5881687" cy="4411662"/>
          </a:xfrm>
          <a:ln w="12700" cap="flat">
            <a:solidFill>
              <a:schemeClr val="tx1"/>
            </a:solidFill>
          </a:ln>
        </p:spPr>
      </p:sp>
      <p:sp>
        <p:nvSpPr>
          <p:cNvPr id="136195" name="Rectangle 3"/>
          <p:cNvSpPr>
            <a:spLocks noGrp="1" noChangeArrowheads="1"/>
          </p:cNvSpPr>
          <p:nvPr>
            <p:ph type="body" idx="1"/>
          </p:nvPr>
        </p:nvSpPr>
        <p:spPr>
          <a:xfrm>
            <a:off x="412750" y="4773613"/>
            <a:ext cx="6029325" cy="3754437"/>
          </a:xfrm>
          <a:noFill/>
          <a:ln/>
        </p:spPr>
        <p:txBody>
          <a:bodyPr lIns="91164" tIns="45582" rIns="91164" bIns="45582"/>
          <a:lstStyle/>
          <a:p>
            <a:r>
              <a:rPr lang="en-US"/>
              <a:t>Sorting by Column Aliases</a:t>
            </a:r>
          </a:p>
          <a:p>
            <a:pPr lvl="1"/>
            <a:r>
              <a:rPr lang="en-US"/>
              <a:t>You can use a column </a:t>
            </a:r>
            <a:r>
              <a:rPr lang="en-US">
                <a:solidFill>
                  <a:srgbClr val="FC0128"/>
                </a:solidFill>
              </a:rPr>
              <a:t>alias</a:t>
            </a:r>
            <a:r>
              <a:rPr lang="en-US"/>
              <a:t> in the </a:t>
            </a:r>
            <a:r>
              <a:rPr lang="en-US">
                <a:solidFill>
                  <a:srgbClr val="FC0128"/>
                </a:solidFill>
                <a:latin typeface="Courier New" pitchFamily="49" charset="0"/>
              </a:rPr>
              <a:t>ORDER</a:t>
            </a:r>
            <a:r>
              <a:rPr lang="en-US">
                <a:solidFill>
                  <a:srgbClr val="FC0128"/>
                </a:solidFill>
              </a:rPr>
              <a:t> </a:t>
            </a:r>
            <a:r>
              <a:rPr lang="en-US">
                <a:solidFill>
                  <a:srgbClr val="FC0128"/>
                </a:solidFill>
                <a:latin typeface="Courier New" pitchFamily="49" charset="0"/>
              </a:rPr>
              <a:t>BY</a:t>
            </a:r>
            <a:r>
              <a:rPr lang="en-US">
                <a:solidFill>
                  <a:srgbClr val="FC0128"/>
                </a:solidFill>
              </a:rPr>
              <a:t> clause</a:t>
            </a:r>
            <a:r>
              <a:rPr lang="en-US"/>
              <a:t>. The slide example sorts the data by annual salary. </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solidFill>
                <a:srgbClr val="0000FF"/>
              </a:solidFill>
            </a:endParaRPr>
          </a:p>
          <a:p>
            <a:r>
              <a:rPr lang="en-US">
                <a:solidFill>
                  <a:srgbClr val="0000FF"/>
                </a:solidFill>
              </a:rPr>
              <a:t>Instructor Note</a:t>
            </a:r>
          </a:p>
          <a:p>
            <a:pPr lvl="1"/>
            <a:r>
              <a:rPr lang="en-US">
                <a:solidFill>
                  <a:srgbClr val="0000FF"/>
                </a:solidFill>
              </a:rPr>
              <a:t>Internally, the order of execution for a </a:t>
            </a:r>
            <a:r>
              <a:rPr lang="en-US">
                <a:solidFill>
                  <a:srgbClr val="0000FF"/>
                </a:solidFill>
                <a:latin typeface="Courier New" pitchFamily="49" charset="0"/>
              </a:rPr>
              <a:t>SELECT</a:t>
            </a:r>
            <a:r>
              <a:rPr lang="en-US">
                <a:solidFill>
                  <a:srgbClr val="0000FF"/>
                </a:solidFill>
              </a:rPr>
              <a:t> statement is as follows:</a:t>
            </a:r>
          </a:p>
          <a:p>
            <a:pPr lvl="1"/>
            <a:r>
              <a:rPr lang="en-US">
                <a:solidFill>
                  <a:srgbClr val="0000FF"/>
                </a:solidFill>
                <a:latin typeface="Courier New" pitchFamily="49" charset="0"/>
              </a:rPr>
              <a:t>FROM </a:t>
            </a:r>
            <a:r>
              <a:rPr lang="en-US">
                <a:solidFill>
                  <a:srgbClr val="0000FF"/>
                </a:solidFill>
              </a:rPr>
              <a:t>clause</a:t>
            </a:r>
          </a:p>
          <a:p>
            <a:pPr lvl="1"/>
            <a:r>
              <a:rPr lang="en-US">
                <a:solidFill>
                  <a:srgbClr val="0000FF"/>
                </a:solidFill>
                <a:latin typeface="Courier New" pitchFamily="49" charset="0"/>
              </a:rPr>
              <a:t>WHERE</a:t>
            </a:r>
            <a:r>
              <a:rPr lang="en-US">
                <a:solidFill>
                  <a:srgbClr val="0000FF"/>
                </a:solidFill>
              </a:rPr>
              <a:t> clause</a:t>
            </a:r>
          </a:p>
          <a:p>
            <a:pPr lvl="1"/>
            <a:r>
              <a:rPr lang="en-US">
                <a:solidFill>
                  <a:srgbClr val="0000FF"/>
                </a:solidFill>
                <a:latin typeface="Courier New" pitchFamily="49" charset="0"/>
              </a:rPr>
              <a:t>SELECT</a:t>
            </a:r>
            <a:r>
              <a:rPr lang="en-US">
                <a:solidFill>
                  <a:srgbClr val="0000FF"/>
                </a:solidFill>
              </a:rPr>
              <a:t> clause</a:t>
            </a:r>
          </a:p>
          <a:p>
            <a:pPr lvl="1"/>
            <a:r>
              <a:rPr lang="en-US">
                <a:solidFill>
                  <a:srgbClr val="0000FF"/>
                </a:solidFill>
                <a:latin typeface="Courier New" pitchFamily="49" charset="0"/>
              </a:rPr>
              <a:t>ORDER BY</a:t>
            </a:r>
            <a:r>
              <a:rPr lang="en-US">
                <a:solidFill>
                  <a:srgbClr val="0000FF"/>
                </a:solidFill>
              </a:rPr>
              <a:t> clause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4C2E5E-FF5F-4827-91C4-0B42541952BE}" type="slidenum">
              <a:rPr lang="en-US"/>
              <a:pPr/>
              <a:t>64</a:t>
            </a:fld>
            <a:endParaRPr lang="en-US"/>
          </a:p>
        </p:txBody>
      </p:sp>
      <p:sp>
        <p:nvSpPr>
          <p:cNvPr id="138242" name="Rectangle 2"/>
          <p:cNvSpPr>
            <a:spLocks noGrp="1" noRot="1" noChangeAspect="1" noChangeArrowheads="1" noTextEdit="1"/>
          </p:cNvSpPr>
          <p:nvPr>
            <p:ph type="sldImg"/>
          </p:nvPr>
        </p:nvSpPr>
        <p:spPr>
          <a:xfrm>
            <a:off x="487363" y="153988"/>
            <a:ext cx="5881687" cy="4411662"/>
          </a:xfrm>
          <a:ln w="12700" cap="flat">
            <a:solidFill>
              <a:schemeClr val="tx1"/>
            </a:solidFill>
          </a:ln>
        </p:spPr>
      </p:sp>
      <p:sp>
        <p:nvSpPr>
          <p:cNvPr id="138243" name="Rectangle 3"/>
          <p:cNvSpPr>
            <a:spLocks noGrp="1" noChangeArrowheads="1"/>
          </p:cNvSpPr>
          <p:nvPr>
            <p:ph type="body" idx="1"/>
          </p:nvPr>
        </p:nvSpPr>
        <p:spPr>
          <a:xfrm>
            <a:off x="412750" y="4773613"/>
            <a:ext cx="6029325" cy="3754437"/>
          </a:xfrm>
          <a:noFill/>
          <a:ln/>
        </p:spPr>
        <p:txBody>
          <a:bodyPr lIns="91164" tIns="45582" rIns="91164" bIns="45582"/>
          <a:lstStyle/>
          <a:p>
            <a:r>
              <a:rPr lang="en-US"/>
              <a:t>Sorting by Multiple Columns</a:t>
            </a:r>
          </a:p>
          <a:p>
            <a:pPr lvl="1"/>
            <a:r>
              <a:rPr lang="en-US"/>
              <a:t>You can sort query results by more than one column. The sort limit is the number of columns in the given table.</a:t>
            </a:r>
          </a:p>
          <a:p>
            <a:pPr lvl="1"/>
            <a:r>
              <a:rPr lang="en-US"/>
              <a:t>In the </a:t>
            </a:r>
            <a:r>
              <a:rPr lang="en-US">
                <a:solidFill>
                  <a:srgbClr val="FC0128"/>
                </a:solidFill>
                <a:latin typeface="Courier New" pitchFamily="49" charset="0"/>
              </a:rPr>
              <a:t>ORDER</a:t>
            </a:r>
            <a:r>
              <a:rPr lang="en-US">
                <a:solidFill>
                  <a:srgbClr val="FC0128"/>
                </a:solidFill>
              </a:rPr>
              <a:t> </a:t>
            </a:r>
            <a:r>
              <a:rPr lang="en-US">
                <a:solidFill>
                  <a:srgbClr val="FC0128"/>
                </a:solidFill>
                <a:latin typeface="Courier New" pitchFamily="49" charset="0"/>
              </a:rPr>
              <a:t>BY</a:t>
            </a:r>
            <a:r>
              <a:rPr lang="en-US">
                <a:solidFill>
                  <a:srgbClr val="FC0128"/>
                </a:solidFill>
              </a:rPr>
              <a:t> clause</a:t>
            </a:r>
            <a:r>
              <a:rPr lang="en-US"/>
              <a:t>, specify the columns, and separate the column names using commas. If you want to reverse the order of a column, specify </a:t>
            </a:r>
            <a:r>
              <a:rPr lang="en-US">
                <a:latin typeface="Courier New" pitchFamily="49" charset="0"/>
              </a:rPr>
              <a:t>DESC</a:t>
            </a:r>
            <a:r>
              <a:rPr lang="en-US"/>
              <a:t> after its name. You can also order by columns that are not included in the </a:t>
            </a:r>
            <a:r>
              <a:rPr lang="en-US">
                <a:latin typeface="Courier New" pitchFamily="49" charset="0"/>
              </a:rPr>
              <a:t>SELECT</a:t>
            </a:r>
            <a:r>
              <a:rPr lang="en-US"/>
              <a:t> clause. </a:t>
            </a:r>
          </a:p>
          <a:p>
            <a:pPr lvl="1"/>
            <a:r>
              <a:rPr lang="en-US" b="1"/>
              <a:t>Example</a:t>
            </a:r>
            <a:endParaRPr lang="en-US"/>
          </a:p>
          <a:p>
            <a:pPr lvl="1"/>
            <a:r>
              <a:rPr lang="en-US"/>
              <a:t>Display the last names and salaries of all employees. Order the result by department number, and then in descending order by salary.</a:t>
            </a:r>
          </a:p>
          <a:p>
            <a:pPr lvl="1"/>
            <a:endParaRPr lang="en-US" sz="500"/>
          </a:p>
          <a:p>
            <a:pPr>
              <a:spcBef>
                <a:spcPct val="0"/>
              </a:spcBef>
            </a:pPr>
            <a:r>
              <a:rPr lang="en-US">
                <a:latin typeface="Courier New" pitchFamily="49" charset="0"/>
              </a:rPr>
              <a:t>   </a:t>
            </a:r>
            <a:r>
              <a:rPr lang="en-US" b="1">
                <a:latin typeface="Courier New" pitchFamily="49" charset="0"/>
              </a:rPr>
              <a:t>SELECT	  last_name, salary </a:t>
            </a:r>
          </a:p>
          <a:p>
            <a:pPr>
              <a:spcBef>
                <a:spcPct val="0"/>
              </a:spcBef>
            </a:pPr>
            <a:r>
              <a:rPr lang="en-US" b="1">
                <a:latin typeface="Courier New" pitchFamily="49" charset="0"/>
              </a:rPr>
              <a:t>   FROM     employees</a:t>
            </a:r>
          </a:p>
          <a:p>
            <a:pPr>
              <a:spcBef>
                <a:spcPct val="0"/>
              </a:spcBef>
            </a:pPr>
            <a:r>
              <a:rPr lang="en-US" b="1">
                <a:latin typeface="Courier New" pitchFamily="49" charset="0"/>
              </a:rPr>
              <a:t>   ORDER BY department_id, salary DESC;</a:t>
            </a:r>
            <a:endParaRPr lang="en-US"/>
          </a:p>
          <a:p>
            <a:pPr lvl="1"/>
            <a:endParaRPr lang="en-US"/>
          </a:p>
          <a:p>
            <a:pPr lvl="1"/>
            <a:endParaRPr lang="en-US"/>
          </a:p>
          <a:p>
            <a:pPr lvl="1"/>
            <a:endParaRPr lang="en-US"/>
          </a:p>
          <a:p>
            <a:r>
              <a:rPr lang="en-US">
                <a:solidFill>
                  <a:srgbClr val="0000FF"/>
                </a:solidFill>
              </a:rPr>
              <a:t>Instructor Note</a:t>
            </a:r>
          </a:p>
          <a:p>
            <a:pPr lvl="1"/>
            <a:r>
              <a:rPr lang="en-US">
                <a:solidFill>
                  <a:srgbClr val="0000FF"/>
                </a:solidFill>
              </a:rPr>
              <a:t>Show that the </a:t>
            </a:r>
            <a:r>
              <a:rPr lang="en-US">
                <a:solidFill>
                  <a:srgbClr val="0000FF"/>
                </a:solidFill>
                <a:latin typeface="Courier New" pitchFamily="49" charset="0"/>
              </a:rPr>
              <a:t>DEPARTMENT_ID</a:t>
            </a:r>
            <a:r>
              <a:rPr lang="en-US">
                <a:solidFill>
                  <a:srgbClr val="0000FF"/>
                </a:solidFill>
              </a:rPr>
              <a:t> column is sorted in ascending order and the </a:t>
            </a:r>
            <a:r>
              <a:rPr lang="en-US">
                <a:solidFill>
                  <a:srgbClr val="0000FF"/>
                </a:solidFill>
                <a:latin typeface="Courier New" pitchFamily="49" charset="0"/>
              </a:rPr>
              <a:t>SALARY</a:t>
            </a:r>
            <a:r>
              <a:rPr lang="en-US">
                <a:solidFill>
                  <a:srgbClr val="0000FF"/>
                </a:solidFill>
              </a:rPr>
              <a:t> column in descending order.</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47D36C-4FC5-400F-80FD-24DC7BAB6A9F}" type="slidenum">
              <a:rPr lang="en-US"/>
              <a:pPr/>
              <a:t>65</a:t>
            </a:fld>
            <a:endParaRPr lang="en-US"/>
          </a:p>
        </p:txBody>
      </p:sp>
      <p:sp>
        <p:nvSpPr>
          <p:cNvPr id="140290" name="Rectangle 2"/>
          <p:cNvSpPr>
            <a:spLocks noGrp="1" noChangeArrowheads="1"/>
          </p:cNvSpPr>
          <p:nvPr>
            <p:ph type="body" idx="1"/>
          </p:nvPr>
        </p:nvSpPr>
        <p:spPr>
          <a:xfrm>
            <a:off x="412750" y="4773613"/>
            <a:ext cx="6029325" cy="3754437"/>
          </a:xfrm>
          <a:noFill/>
          <a:ln/>
        </p:spPr>
        <p:txBody>
          <a:bodyPr lIns="91164" tIns="45582" rIns="91164" bIns="45582"/>
          <a:lstStyle/>
          <a:p>
            <a:pPr defTabSz="425450"/>
            <a:r>
              <a:rPr lang="en-US"/>
              <a:t>Summary</a:t>
            </a:r>
          </a:p>
          <a:p>
            <a:pPr marL="119063" lvl="1" defTabSz="425450"/>
            <a:r>
              <a:rPr lang="en-US"/>
              <a:t>In this lesson, you should have learned about restricting and sorting rows returned by the </a:t>
            </a:r>
            <a:r>
              <a:rPr lang="en-US">
                <a:latin typeface="Courier New" pitchFamily="49" charset="0"/>
              </a:rPr>
              <a:t>SELECT</a:t>
            </a:r>
            <a:r>
              <a:rPr lang="en-US"/>
              <a:t> statement. You should also have learned how to implement various operators and conditions.</a:t>
            </a:r>
          </a:p>
        </p:txBody>
      </p:sp>
      <p:sp>
        <p:nvSpPr>
          <p:cNvPr id="140291" name="Rectangle 3"/>
          <p:cNvSpPr>
            <a:spLocks noGrp="1" noRot="1" noChangeAspect="1" noChangeArrowheads="1" noTextEdit="1"/>
          </p:cNvSpPr>
          <p:nvPr>
            <p:ph type="sldImg"/>
          </p:nvPr>
        </p:nvSpPr>
        <p:spPr>
          <a:xfrm>
            <a:off x="487363" y="153988"/>
            <a:ext cx="5881687" cy="4411662"/>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A17D2AAF-F39F-40FD-BC3E-4F424A85A955}" type="slidenum">
              <a:rPr lang="en-US"/>
              <a:pPr/>
              <a:t>27</a:t>
            </a:fld>
            <a:endParaRPr lang="en-US"/>
          </a:p>
        </p:txBody>
      </p:sp>
      <p:sp>
        <p:nvSpPr>
          <p:cNvPr id="60418" name="Rectangle 2"/>
          <p:cNvSpPr>
            <a:spLocks noChangeArrowheads="1"/>
          </p:cNvSpPr>
          <p:nvPr/>
        </p:nvSpPr>
        <p:spPr bwMode="auto">
          <a:xfrm>
            <a:off x="3883025" y="-1588"/>
            <a:ext cx="2976563" cy="460376"/>
          </a:xfrm>
          <a:prstGeom prst="rect">
            <a:avLst/>
          </a:prstGeom>
          <a:noFill/>
          <a:ln w="9525">
            <a:noFill/>
            <a:miter lim="800000"/>
            <a:headEnd/>
            <a:tailEnd/>
          </a:ln>
          <a:effectLst/>
        </p:spPr>
        <p:txBody>
          <a:bodyPr wrap="none" anchor="ctr"/>
          <a:lstStyle/>
          <a:p>
            <a:endParaRPr lang="en-US"/>
          </a:p>
        </p:txBody>
      </p:sp>
      <p:sp>
        <p:nvSpPr>
          <p:cNvPr id="60419" name="Rectangle 3"/>
          <p:cNvSpPr>
            <a:spLocks noChangeArrowheads="1"/>
          </p:cNvSpPr>
          <p:nvPr/>
        </p:nvSpPr>
        <p:spPr bwMode="auto">
          <a:xfrm>
            <a:off x="-3175" y="-1588"/>
            <a:ext cx="2973388" cy="460376"/>
          </a:xfrm>
          <a:prstGeom prst="rect">
            <a:avLst/>
          </a:prstGeom>
          <a:noFill/>
          <a:ln w="9525">
            <a:noFill/>
            <a:miter lim="800000"/>
            <a:headEnd/>
            <a:tailEnd/>
          </a:ln>
          <a:effectLst/>
        </p:spPr>
        <p:txBody>
          <a:bodyPr wrap="none" anchor="ctr"/>
          <a:lstStyle/>
          <a:p>
            <a:endParaRPr lang="en-US"/>
          </a:p>
        </p:txBody>
      </p:sp>
      <p:sp>
        <p:nvSpPr>
          <p:cNvPr id="60420" name="Rectangle 4"/>
          <p:cNvSpPr>
            <a:spLocks noGrp="1" noChangeArrowheads="1"/>
          </p:cNvSpPr>
          <p:nvPr>
            <p:ph type="body" idx="1"/>
          </p:nvPr>
        </p:nvSpPr>
        <p:spPr>
          <a:xfrm>
            <a:off x="412750" y="4773613"/>
            <a:ext cx="6029325" cy="3754437"/>
          </a:xfrm>
          <a:noFill/>
          <a:ln/>
        </p:spPr>
        <p:txBody>
          <a:bodyPr lIns="91316" tIns="45658" rIns="91316" bIns="45658"/>
          <a:lstStyle/>
          <a:p>
            <a:pPr defTabSz="425450">
              <a:tabLst>
                <a:tab pos="471488" algn="l"/>
              </a:tabLst>
            </a:pPr>
            <a:r>
              <a:rPr lang="en-US"/>
              <a:t>Basic </a:t>
            </a:r>
            <a:r>
              <a:rPr lang="en-US">
                <a:latin typeface="Courier New" pitchFamily="49" charset="0"/>
              </a:rPr>
              <a:t>SELECT </a:t>
            </a:r>
            <a:r>
              <a:rPr lang="en-US"/>
              <a:t>Statement</a:t>
            </a:r>
          </a:p>
          <a:p>
            <a:pPr marL="119063" lvl="1" defTabSz="425450">
              <a:tabLst>
                <a:tab pos="471488" algn="l"/>
              </a:tabLst>
            </a:pPr>
            <a:r>
              <a:rPr lang="en-US"/>
              <a:t>In its simplest form, a </a:t>
            </a:r>
            <a:r>
              <a:rPr lang="en-US">
                <a:latin typeface="Courier New" pitchFamily="49" charset="0"/>
              </a:rPr>
              <a:t>SELECT</a:t>
            </a:r>
            <a:r>
              <a:rPr lang="en-US"/>
              <a:t> statement must include the following:</a:t>
            </a:r>
          </a:p>
          <a:p>
            <a:pPr marL="471488" lvl="2" indent="-234950" defTabSz="425450">
              <a:tabLst>
                <a:tab pos="471488" algn="l"/>
              </a:tabLst>
            </a:pPr>
            <a:r>
              <a:rPr lang="en-US"/>
              <a:t>A </a:t>
            </a:r>
            <a:r>
              <a:rPr lang="en-US">
                <a:solidFill>
                  <a:srgbClr val="FC0128"/>
                </a:solidFill>
                <a:latin typeface="Courier New" pitchFamily="49" charset="0"/>
              </a:rPr>
              <a:t>SELECT</a:t>
            </a:r>
            <a:r>
              <a:rPr lang="en-US">
                <a:solidFill>
                  <a:srgbClr val="FC0128"/>
                </a:solidFill>
              </a:rPr>
              <a:t> clause</a:t>
            </a:r>
            <a:r>
              <a:rPr lang="en-US"/>
              <a:t>, which specifies the columns to be displayed</a:t>
            </a:r>
          </a:p>
          <a:p>
            <a:pPr marL="471488" lvl="2" indent="-234950" defTabSz="425450">
              <a:tabLst>
                <a:tab pos="471488" algn="l"/>
              </a:tabLst>
            </a:pPr>
            <a:r>
              <a:rPr lang="en-US"/>
              <a:t>A </a:t>
            </a:r>
            <a:r>
              <a:rPr lang="en-US">
                <a:solidFill>
                  <a:srgbClr val="FC0128"/>
                </a:solidFill>
                <a:latin typeface="Courier New" pitchFamily="49" charset="0"/>
              </a:rPr>
              <a:t>FROM</a:t>
            </a:r>
            <a:r>
              <a:rPr lang="en-US">
                <a:solidFill>
                  <a:srgbClr val="FC0128"/>
                </a:solidFill>
              </a:rPr>
              <a:t> </a:t>
            </a:r>
            <a:r>
              <a:rPr lang="en-US"/>
              <a:t>clause, which specifies the table containing the columns listed in the </a:t>
            </a:r>
            <a:r>
              <a:rPr lang="en-US">
                <a:latin typeface="Courier New" pitchFamily="49" charset="0"/>
              </a:rPr>
              <a:t>SELECT</a:t>
            </a:r>
            <a:r>
              <a:rPr lang="en-US"/>
              <a:t> clause</a:t>
            </a:r>
            <a:endParaRPr lang="en-US" b="1"/>
          </a:p>
          <a:p>
            <a:pPr marL="119063" lvl="1" defTabSz="425450">
              <a:tabLst>
                <a:tab pos="471488" algn="l"/>
              </a:tabLst>
            </a:pPr>
            <a:r>
              <a:rPr lang="en-US"/>
              <a:t>In the syntax:</a:t>
            </a:r>
          </a:p>
          <a:p>
            <a:pPr marL="119063" lvl="1" defTabSz="425450">
              <a:tabLst>
                <a:tab pos="471488" algn="l"/>
              </a:tabLst>
            </a:pPr>
            <a:r>
              <a:rPr lang="en-US">
                <a:solidFill>
                  <a:srgbClr val="000000"/>
                </a:solidFill>
              </a:rPr>
              <a:t>	</a:t>
            </a:r>
            <a:r>
              <a:rPr lang="en-US">
                <a:solidFill>
                  <a:srgbClr val="000000"/>
                </a:solidFill>
                <a:latin typeface="Courier New" pitchFamily="49" charset="0"/>
              </a:rPr>
              <a:t>SELECT</a:t>
            </a:r>
            <a:r>
              <a:rPr lang="en-US">
                <a:solidFill>
                  <a:srgbClr val="000000"/>
                </a:solidFill>
              </a:rPr>
              <a:t>			is a list of one or more columns</a:t>
            </a:r>
            <a:endParaRPr lang="en-US" i="1">
              <a:solidFill>
                <a:srgbClr val="000000"/>
              </a:solidFill>
            </a:endParaRPr>
          </a:p>
          <a:p>
            <a:pPr marL="471488" lvl="2" indent="-234950" defTabSz="425450">
              <a:tabLst>
                <a:tab pos="471488" algn="l"/>
              </a:tabLst>
            </a:pPr>
            <a:r>
              <a:rPr lang="en-US">
                <a:solidFill>
                  <a:srgbClr val="000000"/>
                </a:solidFill>
              </a:rPr>
              <a:t>	</a:t>
            </a:r>
            <a:r>
              <a:rPr lang="en-US">
                <a:solidFill>
                  <a:srgbClr val="000000"/>
                </a:solidFill>
                <a:latin typeface="Courier New" pitchFamily="49" charset="0"/>
              </a:rPr>
              <a:t>*</a:t>
            </a:r>
            <a:r>
              <a:rPr lang="en-US" i="1">
                <a:solidFill>
                  <a:srgbClr val="000000"/>
                </a:solidFill>
                <a:latin typeface="Courier New" pitchFamily="49" charset="0"/>
              </a:rPr>
              <a:t> </a:t>
            </a:r>
            <a:r>
              <a:rPr lang="en-US" i="1">
                <a:solidFill>
                  <a:srgbClr val="000000"/>
                </a:solidFill>
              </a:rPr>
              <a:t> 				</a:t>
            </a:r>
            <a:r>
              <a:rPr lang="en-US">
                <a:solidFill>
                  <a:srgbClr val="000000"/>
                </a:solidFill>
              </a:rPr>
              <a:t>selects all columns</a:t>
            </a:r>
          </a:p>
          <a:p>
            <a:pPr marL="471488" lvl="2" indent="-234950" defTabSz="425450">
              <a:tabLst>
                <a:tab pos="471488" algn="l"/>
              </a:tabLst>
            </a:pPr>
            <a:r>
              <a:rPr lang="en-US">
                <a:solidFill>
                  <a:srgbClr val="000000"/>
                </a:solidFill>
              </a:rPr>
              <a:t>	</a:t>
            </a:r>
            <a:r>
              <a:rPr lang="en-US">
                <a:solidFill>
                  <a:srgbClr val="FC0128"/>
                </a:solidFill>
                <a:latin typeface="Courier New" pitchFamily="49" charset="0"/>
              </a:rPr>
              <a:t>DISTINCT</a:t>
            </a:r>
            <a:r>
              <a:rPr lang="en-US">
                <a:solidFill>
                  <a:srgbClr val="000000"/>
                </a:solidFill>
              </a:rPr>
              <a:t>			suppresses duplicates</a:t>
            </a:r>
          </a:p>
          <a:p>
            <a:pPr marL="471488" lvl="2" indent="-234950" defTabSz="425450">
              <a:tabLst>
                <a:tab pos="471488" algn="l"/>
              </a:tabLst>
            </a:pPr>
            <a:r>
              <a:rPr lang="en-US" i="1">
                <a:solidFill>
                  <a:srgbClr val="000000"/>
                </a:solidFill>
              </a:rPr>
              <a:t>	</a:t>
            </a:r>
            <a:r>
              <a:rPr lang="en-US" i="1">
                <a:solidFill>
                  <a:srgbClr val="000000"/>
                </a:solidFill>
                <a:latin typeface="Courier New" pitchFamily="49" charset="0"/>
              </a:rPr>
              <a:t>column|expression</a:t>
            </a:r>
            <a:r>
              <a:rPr lang="en-US">
                <a:solidFill>
                  <a:srgbClr val="000000"/>
                </a:solidFill>
              </a:rPr>
              <a:t>	selects the named column or the expression</a:t>
            </a:r>
          </a:p>
          <a:p>
            <a:pPr marL="471488" lvl="2" indent="-234950" defTabSz="425450">
              <a:tabLst>
                <a:tab pos="471488" algn="l"/>
              </a:tabLst>
            </a:pPr>
            <a:r>
              <a:rPr lang="en-US" i="1">
                <a:solidFill>
                  <a:srgbClr val="000000"/>
                </a:solidFill>
              </a:rPr>
              <a:t>	</a:t>
            </a:r>
            <a:r>
              <a:rPr lang="en-US" i="1">
                <a:solidFill>
                  <a:srgbClr val="FC0128"/>
                </a:solidFill>
                <a:latin typeface="Courier New" pitchFamily="49" charset="0"/>
              </a:rPr>
              <a:t>alias</a:t>
            </a:r>
            <a:r>
              <a:rPr lang="en-US" i="1">
                <a:solidFill>
                  <a:srgbClr val="000000"/>
                </a:solidFill>
                <a:latin typeface="Courier New" pitchFamily="49" charset="0"/>
              </a:rPr>
              <a:t>			</a:t>
            </a:r>
            <a:r>
              <a:rPr lang="en-US">
                <a:solidFill>
                  <a:srgbClr val="000000"/>
                </a:solidFill>
              </a:rPr>
              <a:t>gives selected columns different headings</a:t>
            </a:r>
          </a:p>
          <a:p>
            <a:pPr marL="471488" lvl="2" indent="-234950" defTabSz="425450">
              <a:tabLst>
                <a:tab pos="471488" algn="l"/>
              </a:tabLst>
            </a:pPr>
            <a:r>
              <a:rPr lang="en-US">
                <a:solidFill>
                  <a:srgbClr val="000000"/>
                </a:solidFill>
              </a:rPr>
              <a:t>	</a:t>
            </a:r>
            <a:r>
              <a:rPr lang="en-US">
                <a:solidFill>
                  <a:srgbClr val="000000"/>
                </a:solidFill>
                <a:latin typeface="Courier New" pitchFamily="49" charset="0"/>
              </a:rPr>
              <a:t>FROM</a:t>
            </a:r>
            <a:r>
              <a:rPr lang="en-US" i="1">
                <a:solidFill>
                  <a:srgbClr val="000000"/>
                </a:solidFill>
                <a:latin typeface="Courier New" pitchFamily="49" charset="0"/>
              </a:rPr>
              <a:t> table</a:t>
            </a:r>
            <a:r>
              <a:rPr lang="en-US" i="1">
                <a:solidFill>
                  <a:srgbClr val="000000"/>
                </a:solidFill>
              </a:rPr>
              <a:t> 		</a:t>
            </a:r>
            <a:r>
              <a:rPr lang="en-US">
                <a:solidFill>
                  <a:srgbClr val="000000"/>
                </a:solidFill>
              </a:rPr>
              <a:t>specifies the table containing the columns</a:t>
            </a:r>
          </a:p>
          <a:p>
            <a:pPr marL="119063" lvl="1" defTabSz="425450">
              <a:tabLst>
                <a:tab pos="471488" algn="l"/>
              </a:tabLst>
            </a:pPr>
            <a:r>
              <a:rPr lang="en-US" b="1"/>
              <a:t>Note: </a:t>
            </a:r>
            <a:r>
              <a:rPr lang="en-US"/>
              <a:t>Throughout this course, the words </a:t>
            </a:r>
            <a:r>
              <a:rPr lang="en-US" i="1"/>
              <a:t>keyword</a:t>
            </a:r>
            <a:r>
              <a:rPr lang="en-US"/>
              <a:t>, </a:t>
            </a:r>
            <a:r>
              <a:rPr lang="en-US" i="1"/>
              <a:t>clause</a:t>
            </a:r>
            <a:r>
              <a:rPr lang="en-US"/>
              <a:t>, and </a:t>
            </a:r>
            <a:r>
              <a:rPr lang="en-US" i="1"/>
              <a:t>statement</a:t>
            </a:r>
            <a:r>
              <a:rPr lang="en-US"/>
              <a:t> are used as follows:</a:t>
            </a:r>
          </a:p>
          <a:p>
            <a:pPr marL="471488" lvl="2" indent="-234950" defTabSz="425450">
              <a:lnSpc>
                <a:spcPct val="90000"/>
              </a:lnSpc>
              <a:spcBef>
                <a:spcPct val="25000"/>
              </a:spcBef>
              <a:tabLst>
                <a:tab pos="471488" algn="l"/>
              </a:tabLst>
            </a:pPr>
            <a:r>
              <a:rPr lang="en-US"/>
              <a:t>A </a:t>
            </a:r>
            <a:r>
              <a:rPr lang="en-US" i="1">
                <a:solidFill>
                  <a:srgbClr val="FC0128"/>
                </a:solidFill>
              </a:rPr>
              <a:t>keyword</a:t>
            </a:r>
            <a:r>
              <a:rPr lang="en-US"/>
              <a:t> refers to an individual SQL element.</a:t>
            </a:r>
            <a:br>
              <a:rPr lang="en-US"/>
            </a:br>
            <a:r>
              <a:rPr lang="en-US"/>
              <a:t>For example, </a:t>
            </a:r>
            <a:r>
              <a:rPr lang="en-US">
                <a:latin typeface="Courier New" pitchFamily="49" charset="0"/>
              </a:rPr>
              <a:t>SELECT</a:t>
            </a:r>
            <a:r>
              <a:rPr lang="en-US"/>
              <a:t> and </a:t>
            </a:r>
            <a:r>
              <a:rPr lang="en-US">
                <a:latin typeface="Courier New" pitchFamily="49" charset="0"/>
              </a:rPr>
              <a:t>FROM</a:t>
            </a:r>
            <a:r>
              <a:rPr lang="en-US"/>
              <a:t> are keywords.</a:t>
            </a:r>
          </a:p>
          <a:p>
            <a:pPr marL="471488" lvl="2" indent="-234950" defTabSz="425450">
              <a:lnSpc>
                <a:spcPct val="90000"/>
              </a:lnSpc>
              <a:spcBef>
                <a:spcPct val="25000"/>
              </a:spcBef>
              <a:tabLst>
                <a:tab pos="471488" algn="l"/>
              </a:tabLst>
            </a:pPr>
            <a:r>
              <a:rPr lang="en-US"/>
              <a:t>A </a:t>
            </a:r>
            <a:r>
              <a:rPr lang="en-US" i="1">
                <a:solidFill>
                  <a:srgbClr val="FC0128"/>
                </a:solidFill>
              </a:rPr>
              <a:t>clause</a:t>
            </a:r>
            <a:r>
              <a:rPr lang="en-US"/>
              <a:t> is a part of a SQL statement.</a:t>
            </a:r>
            <a:br>
              <a:rPr lang="en-US"/>
            </a:br>
            <a:r>
              <a:rPr lang="en-US"/>
              <a:t>For example, </a:t>
            </a:r>
            <a:r>
              <a:rPr lang="en-US">
                <a:latin typeface="Courier New" pitchFamily="49" charset="0"/>
              </a:rPr>
              <a:t>SELECT employee_id, last_name, ...</a:t>
            </a:r>
            <a:r>
              <a:rPr lang="en-US"/>
              <a:t> is a clause.</a:t>
            </a:r>
          </a:p>
          <a:p>
            <a:pPr marL="471488" lvl="2" indent="-234950" defTabSz="425450">
              <a:lnSpc>
                <a:spcPct val="90000"/>
              </a:lnSpc>
              <a:spcBef>
                <a:spcPct val="25000"/>
              </a:spcBef>
              <a:tabLst>
                <a:tab pos="471488" algn="l"/>
              </a:tabLst>
            </a:pPr>
            <a:r>
              <a:rPr lang="en-US"/>
              <a:t>A </a:t>
            </a:r>
            <a:r>
              <a:rPr lang="en-US" i="1">
                <a:solidFill>
                  <a:srgbClr val="FC0128"/>
                </a:solidFill>
              </a:rPr>
              <a:t>statement</a:t>
            </a:r>
            <a:r>
              <a:rPr lang="en-US" b="1" i="1"/>
              <a:t> </a:t>
            </a:r>
            <a:r>
              <a:rPr lang="en-US"/>
              <a:t>is a combination of two or more clauses.</a:t>
            </a:r>
            <a:br>
              <a:rPr lang="en-US"/>
            </a:br>
            <a:r>
              <a:rPr lang="en-US"/>
              <a:t>For example, </a:t>
            </a:r>
            <a:r>
              <a:rPr lang="en-US">
                <a:latin typeface="Courier New" pitchFamily="49" charset="0"/>
              </a:rPr>
              <a:t>SELECT * FROM employees</a:t>
            </a:r>
            <a:r>
              <a:rPr lang="en-US"/>
              <a:t> is a SQL statement.</a:t>
            </a:r>
          </a:p>
        </p:txBody>
      </p:sp>
      <p:sp>
        <p:nvSpPr>
          <p:cNvPr id="60421" name="Rectangle 5"/>
          <p:cNvSpPr>
            <a:spLocks noGrp="1" noRot="1" noChangeAspect="1" noChangeArrowheads="1" noTextEdit="1"/>
          </p:cNvSpPr>
          <p:nvPr>
            <p:ph type="sldImg"/>
          </p:nvPr>
        </p:nvSpPr>
        <p:spPr>
          <a:xfrm>
            <a:off x="485775" y="153988"/>
            <a:ext cx="5884863" cy="4413250"/>
          </a:xfrm>
          <a:ln w="12700"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409EDF-0AF4-4C33-87D7-970C2F36F7EC}" type="slidenum">
              <a:rPr lang="en-US"/>
              <a:pPr/>
              <a:t>28</a:t>
            </a:fld>
            <a:endParaRPr lang="en-US"/>
          </a:p>
        </p:txBody>
      </p:sp>
      <p:sp>
        <p:nvSpPr>
          <p:cNvPr id="62466" name="Rectangle 2"/>
          <p:cNvSpPr>
            <a:spLocks noGrp="1" noChangeArrowheads="1"/>
          </p:cNvSpPr>
          <p:nvPr>
            <p:ph type="body" idx="1"/>
          </p:nvPr>
        </p:nvSpPr>
        <p:spPr>
          <a:xfrm>
            <a:off x="412750" y="4773613"/>
            <a:ext cx="6029325" cy="3754437"/>
          </a:xfrm>
          <a:noFill/>
          <a:ln/>
        </p:spPr>
        <p:txBody>
          <a:bodyPr lIns="91316" tIns="45658" rIns="91316" bIns="45658"/>
          <a:lstStyle/>
          <a:p>
            <a:r>
              <a:rPr lang="en-US"/>
              <a:t>Selecting All Columns of All Rows</a:t>
            </a:r>
          </a:p>
          <a:p>
            <a:pPr lvl="1"/>
            <a:r>
              <a:rPr lang="en-US"/>
              <a:t>You can display all columns of data in a table by following the </a:t>
            </a:r>
            <a:r>
              <a:rPr lang="en-US">
                <a:latin typeface="Courier New" pitchFamily="49" charset="0"/>
              </a:rPr>
              <a:t>SELECT</a:t>
            </a:r>
            <a:r>
              <a:rPr lang="en-US"/>
              <a:t> keyword with an asterisk (</a:t>
            </a:r>
            <a:r>
              <a:rPr lang="en-US">
                <a:latin typeface="Courier New" pitchFamily="49" charset="0"/>
              </a:rPr>
              <a:t>*</a:t>
            </a:r>
            <a:r>
              <a:rPr lang="en-US"/>
              <a:t>). In the example on the slide, the department table contains four columns: </a:t>
            </a:r>
            <a:r>
              <a:rPr lang="en-US">
                <a:latin typeface="Courier New" pitchFamily="49" charset="0"/>
              </a:rPr>
              <a:t>DEPARTMENT_ID</a:t>
            </a:r>
            <a:r>
              <a:rPr lang="en-US"/>
              <a:t>, </a:t>
            </a:r>
            <a:r>
              <a:rPr lang="en-US">
                <a:latin typeface="Courier New" pitchFamily="49" charset="0"/>
              </a:rPr>
              <a:t>DEPARTMENT_NAME</a:t>
            </a:r>
            <a:r>
              <a:rPr lang="en-US"/>
              <a:t>, </a:t>
            </a:r>
            <a:r>
              <a:rPr lang="en-US">
                <a:latin typeface="Courier New" pitchFamily="49" charset="0"/>
              </a:rPr>
              <a:t>MANAGER_ID</a:t>
            </a:r>
            <a:r>
              <a:rPr lang="en-US"/>
              <a:t>, and </a:t>
            </a:r>
            <a:r>
              <a:rPr lang="en-US">
                <a:latin typeface="Courier New" pitchFamily="49" charset="0"/>
              </a:rPr>
              <a:t>LOCATION_ID</a:t>
            </a:r>
            <a:r>
              <a:rPr lang="en-US"/>
              <a:t>. The table contains seven rows, one for each department. </a:t>
            </a:r>
          </a:p>
          <a:p>
            <a:pPr lvl="1"/>
            <a:r>
              <a:rPr lang="en-US">
                <a:solidFill>
                  <a:srgbClr val="000000"/>
                </a:solidFill>
              </a:rPr>
              <a:t>You can also display all columns in the table by listing all the columns after the </a:t>
            </a:r>
            <a:r>
              <a:rPr lang="en-US">
                <a:solidFill>
                  <a:srgbClr val="000000"/>
                </a:solidFill>
                <a:latin typeface="Courier New" pitchFamily="49" charset="0"/>
              </a:rPr>
              <a:t>SELECT</a:t>
            </a:r>
            <a:r>
              <a:rPr lang="en-US">
                <a:solidFill>
                  <a:srgbClr val="000000"/>
                </a:solidFill>
              </a:rPr>
              <a:t> keyword. For example, the following SQL statement, like the example on the slide, displays all columns and all rows of the </a:t>
            </a:r>
            <a:r>
              <a:rPr lang="en-US">
                <a:solidFill>
                  <a:srgbClr val="000000"/>
                </a:solidFill>
                <a:latin typeface="Courier New" pitchFamily="49" charset="0"/>
              </a:rPr>
              <a:t>DEPARTMENTS</a:t>
            </a:r>
            <a:r>
              <a:rPr lang="en-US">
                <a:solidFill>
                  <a:srgbClr val="000000"/>
                </a:solidFill>
              </a:rPr>
              <a:t> table:</a:t>
            </a:r>
          </a:p>
          <a:p>
            <a:pPr lvl="1"/>
            <a:endParaRPr lang="en-US" sz="500">
              <a:solidFill>
                <a:srgbClr val="000000"/>
              </a:solidFill>
            </a:endParaRPr>
          </a:p>
          <a:p>
            <a:pPr>
              <a:spcBef>
                <a:spcPct val="0"/>
              </a:spcBef>
            </a:pPr>
            <a:r>
              <a:rPr lang="en-US" b="1">
                <a:latin typeface="Courier New" pitchFamily="49" charset="0"/>
              </a:rPr>
              <a:t>   SELECT  department_id, department_name, manager_id, location_id</a:t>
            </a:r>
          </a:p>
          <a:p>
            <a:pPr>
              <a:spcBef>
                <a:spcPct val="0"/>
              </a:spcBef>
            </a:pPr>
            <a:r>
              <a:rPr lang="en-US" b="1">
                <a:latin typeface="Courier New" pitchFamily="49" charset="0"/>
              </a:rPr>
              <a:t>   FROM    departments;</a:t>
            </a:r>
            <a:endParaRPr lang="en-US" b="1">
              <a:solidFill>
                <a:srgbClr val="000000"/>
              </a:solidFill>
            </a:endParaRPr>
          </a:p>
          <a:p>
            <a:pPr lvl="1"/>
            <a:endParaRPr lang="en-US">
              <a:solidFill>
                <a:srgbClr val="000000"/>
              </a:solidFill>
            </a:endParaRPr>
          </a:p>
          <a:p>
            <a:pPr lvl="1"/>
            <a:endParaRPr lang="en-US">
              <a:solidFill>
                <a:srgbClr val="000000"/>
              </a:solidFill>
            </a:endParaRPr>
          </a:p>
          <a:p>
            <a:pPr lvl="1"/>
            <a:endParaRPr lang="en-US" b="1">
              <a:solidFill>
                <a:schemeClr val="accent2"/>
              </a:solidFill>
            </a:endParaRPr>
          </a:p>
          <a:p>
            <a:pPr lvl="1"/>
            <a:endParaRPr lang="en-US" b="1">
              <a:solidFill>
                <a:schemeClr val="accent2"/>
              </a:solidFill>
            </a:endParaRPr>
          </a:p>
          <a:p>
            <a:pPr lvl="1"/>
            <a:endParaRPr lang="en-US" b="1">
              <a:solidFill>
                <a:schemeClr val="accent2"/>
              </a:solidFill>
            </a:endParaRPr>
          </a:p>
          <a:p>
            <a:pPr lvl="1"/>
            <a:endParaRPr lang="en-US" b="1">
              <a:solidFill>
                <a:schemeClr val="accent2"/>
              </a:solidFill>
            </a:endParaRPr>
          </a:p>
          <a:p>
            <a:pPr lvl="1"/>
            <a:r>
              <a:rPr lang="en-US" b="1">
                <a:solidFill>
                  <a:srgbClr val="0000FF"/>
                </a:solidFill>
              </a:rPr>
              <a:t>Instructor Note</a:t>
            </a:r>
            <a:r>
              <a:rPr lang="en-US">
                <a:solidFill>
                  <a:srgbClr val="0000FF"/>
                </a:solidFill>
              </a:rPr>
              <a:t> </a:t>
            </a:r>
            <a:endParaRPr lang="en-US" b="1">
              <a:solidFill>
                <a:srgbClr val="0000FF"/>
              </a:solidFill>
            </a:endParaRPr>
          </a:p>
          <a:p>
            <a:pPr lvl="2"/>
            <a:r>
              <a:rPr lang="en-US">
                <a:solidFill>
                  <a:srgbClr val="0000FF"/>
                </a:solidFill>
              </a:rPr>
              <a:t>Let the students know that details of all the tables are given in Appendix B.</a:t>
            </a:r>
          </a:p>
        </p:txBody>
      </p:sp>
      <p:sp>
        <p:nvSpPr>
          <p:cNvPr id="62467" name="Rectangle 3"/>
          <p:cNvSpPr>
            <a:spLocks noGrp="1" noRot="1" noChangeAspect="1" noChangeArrowheads="1" noTextEdit="1"/>
          </p:cNvSpPr>
          <p:nvPr>
            <p:ph type="sldImg"/>
          </p:nvPr>
        </p:nvSpPr>
        <p:spPr>
          <a:xfrm>
            <a:off x="485775" y="153988"/>
            <a:ext cx="5884863" cy="4413250"/>
          </a:xfrm>
          <a:ln w="12700" cap="flat">
            <a:solidFill>
              <a:schemeClr val="tx1"/>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DAFA5C-05D9-4F10-97A3-9BE39048DB61}" type="slidenum">
              <a:rPr lang="en-US"/>
              <a:pPr/>
              <a:t>29</a:t>
            </a:fld>
            <a:endParaRPr lang="en-US"/>
          </a:p>
        </p:txBody>
      </p:sp>
      <p:sp>
        <p:nvSpPr>
          <p:cNvPr id="66562" name="Rectangle 2"/>
          <p:cNvSpPr>
            <a:spLocks noChangeArrowheads="1"/>
          </p:cNvSpPr>
          <p:nvPr/>
        </p:nvSpPr>
        <p:spPr bwMode="auto">
          <a:xfrm>
            <a:off x="3883025" y="-1588"/>
            <a:ext cx="2976563" cy="460376"/>
          </a:xfrm>
          <a:prstGeom prst="rect">
            <a:avLst/>
          </a:prstGeom>
          <a:noFill/>
          <a:ln w="9525">
            <a:noFill/>
            <a:miter lim="800000"/>
            <a:headEnd/>
            <a:tailEnd/>
          </a:ln>
          <a:effectLst/>
        </p:spPr>
        <p:txBody>
          <a:bodyPr wrap="none" anchor="ctr"/>
          <a:lstStyle/>
          <a:p>
            <a:endParaRPr lang="en-US"/>
          </a:p>
        </p:txBody>
      </p:sp>
      <p:sp>
        <p:nvSpPr>
          <p:cNvPr id="66563" name="Rectangle 3"/>
          <p:cNvSpPr>
            <a:spLocks noChangeArrowheads="1"/>
          </p:cNvSpPr>
          <p:nvPr/>
        </p:nvSpPr>
        <p:spPr bwMode="auto">
          <a:xfrm>
            <a:off x="-3175" y="-1588"/>
            <a:ext cx="2973388" cy="460376"/>
          </a:xfrm>
          <a:prstGeom prst="rect">
            <a:avLst/>
          </a:prstGeom>
          <a:noFill/>
          <a:ln w="9525">
            <a:noFill/>
            <a:miter lim="800000"/>
            <a:headEnd/>
            <a:tailEnd/>
          </a:ln>
          <a:effectLst/>
        </p:spPr>
        <p:txBody>
          <a:bodyPr wrap="none" anchor="ctr"/>
          <a:lstStyle/>
          <a:p>
            <a:endParaRPr lang="en-US"/>
          </a:p>
        </p:txBody>
      </p:sp>
      <p:sp>
        <p:nvSpPr>
          <p:cNvPr id="66564" name="Rectangle 4"/>
          <p:cNvSpPr>
            <a:spLocks noGrp="1" noChangeArrowheads="1"/>
          </p:cNvSpPr>
          <p:nvPr>
            <p:ph type="body" idx="1"/>
          </p:nvPr>
        </p:nvSpPr>
        <p:spPr>
          <a:xfrm>
            <a:off x="412750" y="4773613"/>
            <a:ext cx="6029325" cy="3754437"/>
          </a:xfrm>
          <a:noFill/>
          <a:ln/>
        </p:spPr>
        <p:txBody>
          <a:bodyPr lIns="91316" tIns="45658" rIns="91316" bIns="45658"/>
          <a:lstStyle/>
          <a:p>
            <a:r>
              <a:rPr lang="en-US"/>
              <a:t>Writing SQL Statements</a:t>
            </a:r>
          </a:p>
          <a:p>
            <a:pPr lvl="1"/>
            <a:r>
              <a:rPr lang="en-US"/>
              <a:t>Using the following simple rules and guidelines, you can construct valid statements that are both easy to read and easy to edit:</a:t>
            </a:r>
          </a:p>
          <a:p>
            <a:pPr lvl="2"/>
            <a:r>
              <a:rPr lang="en-US"/>
              <a:t>•	SQL statements are not case sensitive, unless indicated.</a:t>
            </a:r>
          </a:p>
          <a:p>
            <a:pPr lvl="2"/>
            <a:r>
              <a:rPr lang="en-US"/>
              <a:t>SQL statements can be entered on one or many lines.</a:t>
            </a:r>
          </a:p>
          <a:p>
            <a:pPr lvl="2"/>
            <a:r>
              <a:rPr lang="en-US"/>
              <a:t>•	</a:t>
            </a:r>
            <a:r>
              <a:rPr lang="en-US">
                <a:solidFill>
                  <a:srgbClr val="FC0128"/>
                </a:solidFill>
              </a:rPr>
              <a:t>Keywords </a:t>
            </a:r>
            <a:r>
              <a:rPr lang="en-US"/>
              <a:t>cannot be split across lines or abbreviated.</a:t>
            </a:r>
          </a:p>
          <a:p>
            <a:pPr lvl="2"/>
            <a:r>
              <a:rPr lang="en-US"/>
              <a:t>Clauses are usually placed on separate lines for readability and ease of editing.</a:t>
            </a:r>
          </a:p>
          <a:p>
            <a:pPr lvl="2"/>
            <a:r>
              <a:rPr lang="en-US"/>
              <a:t>•	Indents should be used to make code more readable.</a:t>
            </a:r>
          </a:p>
          <a:p>
            <a:pPr lvl="2"/>
            <a:r>
              <a:rPr lang="en-US"/>
              <a:t>	Keywords typically are entered in uppercase; all other words, such as table names and columns, are entered in lowercase.</a:t>
            </a:r>
          </a:p>
          <a:p>
            <a:r>
              <a:rPr lang="en-US"/>
              <a:t>Executing SQL Statements</a:t>
            </a:r>
            <a:endParaRPr lang="en-US" b="1"/>
          </a:p>
          <a:p>
            <a:pPr lvl="2"/>
            <a:r>
              <a:rPr lang="en-US"/>
              <a:t>Using</a:t>
            </a:r>
            <a:r>
              <a:rPr lang="en-US" i="1"/>
              <a:t> </a:t>
            </a:r>
            <a:r>
              <a:rPr lang="en-US" i="1">
                <a:solidFill>
                  <a:srgbClr val="FC0128"/>
                </a:solidFill>
              </a:rPr>
              <a:t>i</a:t>
            </a:r>
            <a:r>
              <a:rPr lang="en-US">
                <a:solidFill>
                  <a:srgbClr val="FC0128"/>
                </a:solidFill>
              </a:rPr>
              <a:t>SQL*Plus</a:t>
            </a:r>
            <a:r>
              <a:rPr lang="en-US"/>
              <a:t>, click the </a:t>
            </a:r>
            <a:r>
              <a:rPr lang="en-US">
                <a:solidFill>
                  <a:srgbClr val="FC0128"/>
                </a:solidFill>
              </a:rPr>
              <a:t>Execute button</a:t>
            </a:r>
            <a:r>
              <a:rPr lang="en-US"/>
              <a:t> to run the command or commands in the editing</a:t>
            </a:r>
          </a:p>
          <a:p>
            <a:pPr lvl="2">
              <a:spcBef>
                <a:spcPct val="0"/>
              </a:spcBef>
            </a:pPr>
            <a:r>
              <a:rPr lang="en-US"/>
              <a:t>window.</a:t>
            </a:r>
          </a:p>
          <a:p>
            <a:endParaRPr lang="en-US">
              <a:solidFill>
                <a:schemeClr val="accent2"/>
              </a:solidFill>
            </a:endParaRPr>
          </a:p>
          <a:p>
            <a:r>
              <a:rPr lang="en-US">
                <a:solidFill>
                  <a:srgbClr val="0000FF"/>
                </a:solidFill>
              </a:rPr>
              <a:t>Instructor Note</a:t>
            </a:r>
          </a:p>
          <a:p>
            <a:pPr lvl="1"/>
            <a:r>
              <a:rPr lang="en-US">
                <a:solidFill>
                  <a:srgbClr val="0000FF"/>
                </a:solidFill>
              </a:rPr>
              <a:t>Although not required in </a:t>
            </a:r>
            <a:r>
              <a:rPr lang="en-US" i="1">
                <a:solidFill>
                  <a:srgbClr val="0000FF"/>
                </a:solidFill>
              </a:rPr>
              <a:t>i</a:t>
            </a:r>
            <a:r>
              <a:rPr lang="en-US">
                <a:solidFill>
                  <a:srgbClr val="0000FF"/>
                </a:solidFill>
              </a:rPr>
              <a:t>SQL*Plus, placing a semicolon (;) at the end of the last clause is recommended. Other environments, such as PL/SQL programs, require that the end of each statement contains a semicolon.</a:t>
            </a:r>
          </a:p>
        </p:txBody>
      </p:sp>
      <p:sp>
        <p:nvSpPr>
          <p:cNvPr id="66565" name="Rectangle 5"/>
          <p:cNvSpPr>
            <a:spLocks noGrp="1" noRot="1" noChangeAspect="1" noChangeArrowheads="1" noTextEdit="1"/>
          </p:cNvSpPr>
          <p:nvPr>
            <p:ph type="sldImg"/>
          </p:nvPr>
        </p:nvSpPr>
        <p:spPr>
          <a:xfrm>
            <a:off x="485775" y="153988"/>
            <a:ext cx="5884863" cy="4413250"/>
          </a:xfrm>
          <a:ln w="12700" cap="flat">
            <a:solidFill>
              <a:schemeClr val="tx1"/>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571EE9-D041-4A09-AD82-17D62BA06422}" type="slidenum">
              <a:rPr lang="en-US"/>
              <a:pPr/>
              <a:t>30</a:t>
            </a:fld>
            <a:endParaRPr lang="en-US"/>
          </a:p>
        </p:txBody>
      </p:sp>
      <p:sp>
        <p:nvSpPr>
          <p:cNvPr id="68610" name="Rectangle 2"/>
          <p:cNvSpPr>
            <a:spLocks noGrp="1" noChangeArrowheads="1"/>
          </p:cNvSpPr>
          <p:nvPr>
            <p:ph type="body" idx="1"/>
          </p:nvPr>
        </p:nvSpPr>
        <p:spPr>
          <a:xfrm>
            <a:off x="412750" y="4773613"/>
            <a:ext cx="6029325" cy="3754437"/>
          </a:xfrm>
          <a:noFill/>
          <a:ln/>
        </p:spPr>
        <p:txBody>
          <a:bodyPr lIns="91316" tIns="45658" rIns="91316" bIns="45658"/>
          <a:lstStyle/>
          <a:p>
            <a:pPr defTabSz="425450"/>
            <a:r>
              <a:rPr lang="en-US"/>
              <a:t>Using Arithmetic Operators</a:t>
            </a:r>
          </a:p>
          <a:p>
            <a:pPr marL="119063" lvl="1" defTabSz="425450"/>
            <a:r>
              <a:rPr lang="en-US">
                <a:solidFill>
                  <a:srgbClr val="000000"/>
                </a:solidFill>
              </a:rPr>
              <a:t>The example in the slide uses the addition operator to calculate a salary increase of $300 for all employees and displays a new </a:t>
            </a:r>
            <a:r>
              <a:rPr lang="en-US">
                <a:solidFill>
                  <a:srgbClr val="000000"/>
                </a:solidFill>
                <a:latin typeface="Courier New" pitchFamily="49" charset="0"/>
              </a:rPr>
              <a:t>SALARY+300</a:t>
            </a:r>
            <a:r>
              <a:rPr lang="en-US">
                <a:solidFill>
                  <a:srgbClr val="000000"/>
                </a:solidFill>
              </a:rPr>
              <a:t> column in the output. </a:t>
            </a:r>
          </a:p>
          <a:p>
            <a:pPr marL="119063" lvl="1" defTabSz="425450"/>
            <a:r>
              <a:rPr lang="en-US">
                <a:solidFill>
                  <a:srgbClr val="000000"/>
                </a:solidFill>
              </a:rPr>
              <a:t>Note that the resultant calculated column </a:t>
            </a:r>
            <a:r>
              <a:rPr lang="en-US">
                <a:solidFill>
                  <a:srgbClr val="000000"/>
                </a:solidFill>
                <a:latin typeface="Courier New" pitchFamily="49" charset="0"/>
              </a:rPr>
              <a:t>SALARY+300</a:t>
            </a:r>
            <a:r>
              <a:rPr lang="en-US">
                <a:solidFill>
                  <a:srgbClr val="000000"/>
                </a:solidFill>
              </a:rPr>
              <a:t> is not a new column in the </a:t>
            </a:r>
            <a:r>
              <a:rPr lang="en-US">
                <a:solidFill>
                  <a:srgbClr val="000000"/>
                </a:solidFill>
                <a:latin typeface="Courier New" pitchFamily="49" charset="0"/>
              </a:rPr>
              <a:t>EMPLOYEES</a:t>
            </a:r>
            <a:r>
              <a:rPr lang="en-US">
                <a:solidFill>
                  <a:srgbClr val="000000"/>
                </a:solidFill>
              </a:rPr>
              <a:t> table; it is for display only. By default, the name of a new column comes from the calculation that generated it</a:t>
            </a:r>
            <a:r>
              <a:rPr lang="en-US"/>
              <a:t>—</a:t>
            </a:r>
            <a:r>
              <a:rPr lang="en-US">
                <a:solidFill>
                  <a:srgbClr val="000000"/>
                </a:solidFill>
              </a:rPr>
              <a:t>in this case, </a:t>
            </a:r>
            <a:r>
              <a:rPr lang="en-US">
                <a:solidFill>
                  <a:srgbClr val="000000"/>
                </a:solidFill>
                <a:latin typeface="Courier New" pitchFamily="49" charset="0"/>
              </a:rPr>
              <a:t>salary+300</a:t>
            </a:r>
            <a:r>
              <a:rPr lang="en-US">
                <a:solidFill>
                  <a:srgbClr val="000000"/>
                </a:solidFill>
              </a:rPr>
              <a:t>.</a:t>
            </a:r>
          </a:p>
          <a:p>
            <a:pPr marL="119063" lvl="1" defTabSz="425450"/>
            <a:r>
              <a:rPr lang="en-US" b="1"/>
              <a:t>Note:</a:t>
            </a:r>
            <a:r>
              <a:rPr lang="en-US"/>
              <a:t> The Oracle9</a:t>
            </a:r>
            <a:r>
              <a:rPr lang="en-US" i="1"/>
              <a:t>i</a:t>
            </a:r>
            <a:r>
              <a:rPr lang="en-US"/>
              <a:t> server ignores blank spaces before and after the arithmetic operator.</a:t>
            </a:r>
          </a:p>
          <a:p>
            <a:pPr defTabSz="425450"/>
            <a:endParaRPr lang="en-US" b="1"/>
          </a:p>
        </p:txBody>
      </p:sp>
      <p:sp>
        <p:nvSpPr>
          <p:cNvPr id="68611" name="Rectangle 3"/>
          <p:cNvSpPr>
            <a:spLocks noGrp="1" noRot="1" noChangeAspect="1" noChangeArrowheads="1" noTextEdit="1"/>
          </p:cNvSpPr>
          <p:nvPr>
            <p:ph type="sldImg"/>
          </p:nvPr>
        </p:nvSpPr>
        <p:spPr>
          <a:xfrm>
            <a:off x="485775" y="153988"/>
            <a:ext cx="5884863" cy="4413250"/>
          </a:xfrm>
          <a:ln w="12700" cap="flat">
            <a:solidFill>
              <a:schemeClr val="tx1"/>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E0D1BB43-0B89-4C65-87A2-125FDD5BB888}" type="slidenum">
              <a:rPr lang="en-US"/>
              <a:pPr/>
              <a:t>31</a:t>
            </a:fld>
            <a:endParaRPr lang="en-US"/>
          </a:p>
        </p:txBody>
      </p:sp>
      <p:sp>
        <p:nvSpPr>
          <p:cNvPr id="70658" name="Rectangle 2"/>
          <p:cNvSpPr>
            <a:spLocks noChangeArrowheads="1"/>
          </p:cNvSpPr>
          <p:nvPr/>
        </p:nvSpPr>
        <p:spPr bwMode="auto">
          <a:xfrm>
            <a:off x="3884613" y="-4763"/>
            <a:ext cx="2976562" cy="460376"/>
          </a:xfrm>
          <a:prstGeom prst="rect">
            <a:avLst/>
          </a:prstGeom>
          <a:noFill/>
          <a:ln w="9525">
            <a:noFill/>
            <a:miter lim="800000"/>
            <a:headEnd/>
            <a:tailEnd/>
          </a:ln>
          <a:effectLst/>
        </p:spPr>
        <p:txBody>
          <a:bodyPr wrap="none" anchor="ctr"/>
          <a:lstStyle/>
          <a:p>
            <a:endParaRPr lang="en-US"/>
          </a:p>
        </p:txBody>
      </p:sp>
      <p:sp>
        <p:nvSpPr>
          <p:cNvPr id="70659" name="Rectangle 3"/>
          <p:cNvSpPr>
            <a:spLocks noChangeArrowheads="1"/>
          </p:cNvSpPr>
          <p:nvPr/>
        </p:nvSpPr>
        <p:spPr bwMode="auto">
          <a:xfrm>
            <a:off x="-4763" y="-4763"/>
            <a:ext cx="2974976" cy="460376"/>
          </a:xfrm>
          <a:prstGeom prst="rect">
            <a:avLst/>
          </a:prstGeom>
          <a:noFill/>
          <a:ln w="9525">
            <a:noFill/>
            <a:miter lim="800000"/>
            <a:headEnd/>
            <a:tailEnd/>
          </a:ln>
          <a:effectLst/>
        </p:spPr>
        <p:txBody>
          <a:bodyPr wrap="none" anchor="ctr"/>
          <a:lstStyle/>
          <a:p>
            <a:endParaRPr lang="en-US"/>
          </a:p>
        </p:txBody>
      </p:sp>
      <p:sp>
        <p:nvSpPr>
          <p:cNvPr id="70660" name="Rectangle 4"/>
          <p:cNvSpPr>
            <a:spLocks noGrp="1" noChangeArrowheads="1"/>
          </p:cNvSpPr>
          <p:nvPr>
            <p:ph type="body" idx="1"/>
          </p:nvPr>
        </p:nvSpPr>
        <p:spPr>
          <a:xfrm>
            <a:off x="412750" y="4773613"/>
            <a:ext cx="6029325" cy="3754437"/>
          </a:xfrm>
          <a:noFill/>
          <a:ln/>
        </p:spPr>
        <p:txBody>
          <a:bodyPr lIns="91316" tIns="45658" rIns="91316" bIns="45658"/>
          <a:lstStyle/>
          <a:p>
            <a:pPr defTabSz="474663"/>
            <a:r>
              <a:rPr lang="en-US"/>
              <a:t>Null Values</a:t>
            </a:r>
          </a:p>
          <a:p>
            <a:pPr marL="123825" lvl="1" defTabSz="474663"/>
            <a:r>
              <a:rPr lang="en-US"/>
              <a:t>If a row lacks the data value for a particular column, that value is said to be </a:t>
            </a:r>
            <a:r>
              <a:rPr lang="en-US" i="1"/>
              <a:t>null</a:t>
            </a:r>
            <a:r>
              <a:rPr lang="en-US"/>
              <a:t>, or to contain a </a:t>
            </a:r>
            <a:r>
              <a:rPr lang="en-US">
                <a:solidFill>
                  <a:srgbClr val="FC0128"/>
                </a:solidFill>
              </a:rPr>
              <a:t>null.</a:t>
            </a:r>
            <a:r>
              <a:rPr lang="en-US"/>
              <a:t> </a:t>
            </a:r>
          </a:p>
          <a:p>
            <a:pPr marL="123825" lvl="1" defTabSz="474663"/>
            <a:r>
              <a:rPr lang="en-US"/>
              <a:t>A null is a value that is unavailable, unassigned, unknown, or inapplicable. A null is not the same as zero or a space. Zero is a number, and a space is a character. </a:t>
            </a:r>
          </a:p>
          <a:p>
            <a:pPr marL="123825" lvl="1" defTabSz="474663"/>
            <a:r>
              <a:rPr lang="en-US"/>
              <a:t>Columns of any data type can contain nulls. However, some constraints, </a:t>
            </a:r>
            <a:r>
              <a:rPr lang="en-US">
                <a:latin typeface="Courier New" pitchFamily="49" charset="0"/>
              </a:rPr>
              <a:t>NOT NULL</a:t>
            </a:r>
            <a:r>
              <a:rPr lang="en-US"/>
              <a:t> and </a:t>
            </a:r>
            <a:r>
              <a:rPr lang="en-US">
                <a:latin typeface="Courier New" pitchFamily="49" charset="0"/>
              </a:rPr>
              <a:t>PRIMARY KEY</a:t>
            </a:r>
            <a:r>
              <a:rPr lang="en-US"/>
              <a:t>, prevent nulls from being used in the column. </a:t>
            </a:r>
          </a:p>
          <a:p>
            <a:pPr marL="123825" lvl="1" defTabSz="474663"/>
            <a:r>
              <a:rPr lang="en-US"/>
              <a:t>In the </a:t>
            </a:r>
            <a:r>
              <a:rPr lang="en-US">
                <a:latin typeface="Courier New" pitchFamily="49" charset="0"/>
              </a:rPr>
              <a:t>COMMISSION_PCT</a:t>
            </a:r>
            <a:r>
              <a:rPr lang="en-US"/>
              <a:t> column in the </a:t>
            </a:r>
            <a:r>
              <a:rPr lang="en-US">
                <a:latin typeface="Courier New" pitchFamily="49" charset="0"/>
              </a:rPr>
              <a:t>EMPLOYEES</a:t>
            </a:r>
            <a:r>
              <a:rPr lang="en-US"/>
              <a:t> table, notice that only a sales manager or sales representative can earn a commission. Other employees are not entitled to earn commissions. A null  represents that fact. </a:t>
            </a:r>
          </a:p>
          <a:p>
            <a:pPr marL="123825" lvl="1" defTabSz="474663"/>
            <a:endParaRPr lang="en-US"/>
          </a:p>
          <a:p>
            <a:pPr marL="123825" lvl="1" defTabSz="474663"/>
            <a:endParaRPr lang="en-US"/>
          </a:p>
          <a:p>
            <a:pPr marL="123825" lvl="1" defTabSz="474663"/>
            <a:endParaRPr lang="en-US"/>
          </a:p>
          <a:p>
            <a:pPr marL="123825" lvl="1" defTabSz="474663"/>
            <a:endParaRPr lang="en-US"/>
          </a:p>
          <a:p>
            <a:pPr marL="123825" lvl="1" defTabSz="474663"/>
            <a:endParaRPr lang="en-US"/>
          </a:p>
          <a:p>
            <a:pPr marL="123825" lvl="1" defTabSz="474663"/>
            <a:endParaRPr lang="en-US"/>
          </a:p>
          <a:p>
            <a:pPr defTabSz="474663"/>
            <a:r>
              <a:rPr lang="en-US">
                <a:solidFill>
                  <a:srgbClr val="0000FF"/>
                </a:solidFill>
              </a:rPr>
              <a:t>Instructor Note</a:t>
            </a:r>
          </a:p>
          <a:p>
            <a:pPr marL="123825" lvl="1" defTabSz="474663"/>
            <a:r>
              <a:rPr lang="en-US">
                <a:solidFill>
                  <a:srgbClr val="0000FF"/>
                </a:solidFill>
              </a:rPr>
              <a:t>Demo: </a:t>
            </a:r>
            <a:r>
              <a:rPr lang="en-US">
                <a:solidFill>
                  <a:srgbClr val="0000FF"/>
                </a:solidFill>
                <a:latin typeface="Courier New" pitchFamily="49" charset="0"/>
              </a:rPr>
              <a:t>1_null.sql</a:t>
            </a:r>
          </a:p>
          <a:p>
            <a:pPr marL="123825" lvl="1" defTabSz="474663"/>
            <a:r>
              <a:rPr lang="en-US">
                <a:solidFill>
                  <a:srgbClr val="0000FF"/>
                </a:solidFill>
              </a:rPr>
              <a:t>Purpose:</a:t>
            </a:r>
            <a:r>
              <a:rPr lang="en-US" i="1">
                <a:solidFill>
                  <a:srgbClr val="0000FF"/>
                </a:solidFill>
              </a:rPr>
              <a:t> </a:t>
            </a:r>
            <a:r>
              <a:rPr lang="en-US">
                <a:solidFill>
                  <a:srgbClr val="0000FF"/>
                </a:solidFill>
              </a:rPr>
              <a:t>To illustrate calculating with null values.</a:t>
            </a:r>
          </a:p>
        </p:txBody>
      </p:sp>
      <p:sp>
        <p:nvSpPr>
          <p:cNvPr id="70661" name="Rectangle 5"/>
          <p:cNvSpPr>
            <a:spLocks noGrp="1" noRot="1" noChangeAspect="1" noChangeArrowheads="1" noTextEdit="1"/>
          </p:cNvSpPr>
          <p:nvPr>
            <p:ph type="sldImg"/>
          </p:nvPr>
        </p:nvSpPr>
        <p:spPr>
          <a:xfrm>
            <a:off x="488950" y="157163"/>
            <a:ext cx="5880100" cy="4410075"/>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7" name="TextBox 20"/>
          <p:cNvSpPr txBox="1">
            <a:spLocks noChangeArrowheads="1"/>
          </p:cNvSpPr>
          <p:nvPr userDrawn="1"/>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a:t>
            </a:r>
            <a:r>
              <a:rPr lang="en-US" sz="800" kern="1200" smtClean="0">
                <a:solidFill>
                  <a:schemeClr val="accent3"/>
                </a:solidFill>
                <a:latin typeface="+mn-lt"/>
                <a:ea typeface="+mn-ea"/>
                <a:cs typeface="+mn-cs"/>
              </a:rPr>
              <a:t>Satyam 2010</a:t>
            </a:r>
            <a:endParaRPr lang="en-US" sz="800" kern="1200" dirty="0">
              <a:solidFill>
                <a:schemeClr val="accent3"/>
              </a:solidFill>
              <a:latin typeface="+mn-lt"/>
              <a:ea typeface="+mn-ea"/>
              <a:cs typeface="+mn-cs"/>
            </a:endParaRPr>
          </a:p>
        </p:txBody>
      </p:sp>
      <p:pic>
        <p:nvPicPr>
          <p:cNvPr id="8" name="Picture 7" descr="small.png"/>
          <p:cNvPicPr>
            <a:picLocks noChangeAspect="1"/>
          </p:cNvPicPr>
          <p:nvPr userDrawn="1"/>
        </p:nvPicPr>
        <p:blipFill>
          <a:blip r:embed="rId2"/>
          <a:stretch>
            <a:fillRect/>
          </a:stretch>
        </p:blipFill>
        <p:spPr>
          <a:xfrm>
            <a:off x="5498630" y="404815"/>
            <a:ext cx="3048000" cy="24648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5" name="Rectangle 4"/>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7" name="Picture 6" descr="PPT.jpg"/>
          <p:cNvPicPr>
            <a:picLocks noChangeAspect="1"/>
          </p:cNvPicPr>
          <p:nvPr userDrawn="1"/>
        </p:nvPicPr>
        <p:blipFill>
          <a:blip r:embed="rId2" cstate="screen"/>
          <a:srcRect b="89034"/>
          <a:stretch>
            <a:fillRect/>
          </a:stretch>
        </p:blipFill>
        <p:spPr>
          <a:xfrm>
            <a:off x="0" y="0"/>
            <a:ext cx="9144000" cy="752030"/>
          </a:xfrm>
          <a:prstGeom prst="rect">
            <a:avLst/>
          </a:prstGeom>
        </p:spPr>
      </p:pic>
      <p:sp>
        <p:nvSpPr>
          <p:cNvPr id="8" name="TextBox 20"/>
          <p:cNvSpPr txBox="1">
            <a:spLocks noChangeArrowheads="1"/>
          </p:cNvSpPr>
          <p:nvPr userDrawn="1"/>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a:t>
            </a:r>
            <a:r>
              <a:rPr lang="en-US" sz="800" kern="1200" smtClean="0">
                <a:solidFill>
                  <a:schemeClr val="accent3"/>
                </a:solidFill>
                <a:latin typeface="+mn-lt"/>
                <a:ea typeface="+mn-ea"/>
                <a:cs typeface="+mn-cs"/>
              </a:rPr>
              <a:t>Satyam 2010</a:t>
            </a:r>
            <a:endParaRPr lang="en-US" sz="800" kern="1200" dirty="0">
              <a:solidFill>
                <a:schemeClr val="accent3"/>
              </a:solidFill>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userDrawn="1"/>
        </p:nvSpPr>
        <p:spPr bwMode="gray">
          <a:xfrm>
            <a:off x="1366839" y="3517604"/>
            <a:ext cx="2372444"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mahindrasatyam.com</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userDrawn="1"/>
        </p:nvSpPr>
        <p:spPr bwMode="gray">
          <a:xfrm>
            <a:off x="1366839" y="4233113"/>
            <a:ext cx="6729412" cy="1184940"/>
          </a:xfrm>
          <a:prstGeom prst="rect">
            <a:avLst/>
          </a:prstGeom>
          <a:noFill/>
          <a:ln w="9525">
            <a:noFill/>
            <a:miter lim="800000"/>
            <a:headEnd/>
            <a:tailEnd/>
          </a:ln>
        </p:spPr>
        <p:txBody>
          <a:bodyPr wrap="square" lIns="0" tIns="0" rIns="0" bIns="0">
            <a:spAutoFit/>
          </a:bodyPr>
          <a:lstStyle/>
          <a:p>
            <a:pPr algn="just">
              <a:spcBef>
                <a:spcPts val="600"/>
              </a:spcBef>
            </a:pPr>
            <a:r>
              <a:rPr lang="en-US" sz="900" b="1" dirty="0" smtClean="0">
                <a:solidFill>
                  <a:schemeClr val="bg2"/>
                </a:solidFill>
              </a:rPr>
              <a:t>Safe Harbor</a:t>
            </a:r>
          </a:p>
          <a:p>
            <a:pPr algn="just">
              <a:spcBef>
                <a:spcPts val="600"/>
              </a:spcBef>
            </a:pPr>
            <a:r>
              <a:rPr lang="en-US" sz="900" dirty="0" smtClean="0">
                <a:solidFill>
                  <a:schemeClr val="bg2"/>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We undertake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a:xfrm>
            <a:off x="3124200" y="6553200"/>
            <a:ext cx="2895600" cy="247650"/>
          </a:xfrm>
          <a:prstGeom prst="rect">
            <a:avLst/>
          </a:prstGeom>
        </p:spPr>
        <p:txBody>
          <a:bodyPr/>
          <a:lstStyle>
            <a:lvl1pPr>
              <a:defRPr/>
            </a:lvl1pPr>
          </a:lstStyle>
          <a:p>
            <a:r>
              <a:rPr lang="en-US"/>
              <a:t>ORACLE</a:t>
            </a:r>
          </a:p>
        </p:txBody>
      </p:sp>
      <p:sp>
        <p:nvSpPr>
          <p:cNvPr id="4" name="Slide Number Placeholder 3"/>
          <p:cNvSpPr>
            <a:spLocks noGrp="1"/>
          </p:cNvSpPr>
          <p:nvPr>
            <p:ph type="sldNum" sz="quarter" idx="11"/>
          </p:nvPr>
        </p:nvSpPr>
        <p:spPr>
          <a:xfrm>
            <a:off x="6934200" y="6534150"/>
            <a:ext cx="2133600" cy="323850"/>
          </a:xfrm>
          <a:prstGeom prst="rect">
            <a:avLst/>
          </a:prstGeom>
        </p:spPr>
        <p:txBody>
          <a:bodyPr/>
          <a:lstStyle>
            <a:lvl1pPr>
              <a:defRPr/>
            </a:lvl1pPr>
          </a:lstStyle>
          <a:p>
            <a:fld id="{444CD39F-9FE6-4795-92FA-262E02B48A4F}" type="slidenum">
              <a:rPr lang="en-US"/>
              <a:pPr/>
              <a:t>‹#›</a:t>
            </a:fld>
            <a:r>
              <a:rPr lang="en-US"/>
              <a:t> of 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3124200" y="6553200"/>
            <a:ext cx="2895600" cy="247650"/>
          </a:xfrm>
          <a:prstGeom prst="rect">
            <a:avLst/>
          </a:prstGeom>
        </p:spPr>
        <p:txBody>
          <a:bodyPr/>
          <a:lstStyle>
            <a:lvl1pPr>
              <a:defRPr/>
            </a:lvl1pPr>
          </a:lstStyle>
          <a:p>
            <a:r>
              <a:rPr lang="en-US"/>
              <a:t>ORACLE</a:t>
            </a:r>
          </a:p>
        </p:txBody>
      </p:sp>
      <p:sp>
        <p:nvSpPr>
          <p:cNvPr id="5" name="Slide Number Placeholder 4"/>
          <p:cNvSpPr>
            <a:spLocks noGrp="1"/>
          </p:cNvSpPr>
          <p:nvPr>
            <p:ph type="sldNum" sz="quarter" idx="11"/>
          </p:nvPr>
        </p:nvSpPr>
        <p:spPr>
          <a:xfrm>
            <a:off x="6934200" y="6534150"/>
            <a:ext cx="2133600" cy="323850"/>
          </a:xfrm>
          <a:prstGeom prst="rect">
            <a:avLst/>
          </a:prstGeom>
        </p:spPr>
        <p:txBody>
          <a:bodyPr/>
          <a:lstStyle>
            <a:lvl1pPr>
              <a:defRPr/>
            </a:lvl1pPr>
          </a:lstStyle>
          <a:p>
            <a:fld id="{C54AF44F-FB75-4493-8B97-59167AC151F0}" type="slidenum">
              <a:rPr lang="en-US"/>
              <a:pPr/>
              <a:t>‹#›</a:t>
            </a:fld>
            <a:r>
              <a:rPr lang="en-US"/>
              <a:t> of 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small.png"/>
          <p:cNvPicPr>
            <a:picLocks noChangeAspect="1"/>
          </p:cNvPicPr>
          <p:nvPr/>
        </p:nvPicPr>
        <p:blipFill>
          <a:blip r:embed="rId10"/>
          <a:stretch>
            <a:fillRect/>
          </a:stretch>
        </p:blipFill>
        <p:spPr>
          <a:xfrm>
            <a:off x="6749430" y="153990"/>
            <a:ext cx="2061195" cy="166685"/>
          </a:xfrm>
          <a:prstGeom prst="rect">
            <a:avLst/>
          </a:prstGeom>
        </p:spPr>
      </p:pic>
      <p:sp>
        <p:nvSpPr>
          <p:cNvPr id="9" name="Rectangle 8"/>
          <p:cNvSpPr/>
          <p:nvPr/>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10" name="Slide Number Placeholder 5"/>
          <p:cNvSpPr txBox="1">
            <a:spLocks/>
          </p:cNvSpPr>
          <p:nvPr/>
        </p:nvSpPr>
        <p:spPr bwMode="auto">
          <a:xfrm>
            <a:off x="8718928" y="6705005"/>
            <a:ext cx="125034" cy="123111"/>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800">
                <a:solidFill>
                  <a:schemeClr val="accent3"/>
                </a:solidFill>
              </a:rPr>
              <a:pPr algn="r">
                <a:defRPr/>
              </a:pPr>
              <a:t>‹#›</a:t>
            </a:fld>
            <a:endParaRPr lang="en-US" sz="800" dirty="0">
              <a:solidFill>
                <a:schemeClr val="accent3"/>
              </a:solidFill>
            </a:endParaRPr>
          </a:p>
        </p:txBody>
      </p:sp>
      <p:sp>
        <p:nvSpPr>
          <p:cNvPr id="8" name="TextBox 20"/>
          <p:cNvSpPr txBox="1">
            <a:spLocks noChangeArrowheads="1"/>
          </p:cNvSpPr>
          <p:nvPr/>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2010</a:t>
            </a:r>
            <a:endParaRPr lang="en-US" sz="800" kern="1200" dirty="0">
              <a:solidFill>
                <a:schemeClr val="accent3"/>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7" r:id="rId2"/>
    <p:sldLayoutId id="2147483651" r:id="rId3"/>
    <p:sldLayoutId id="2147483658" r:id="rId4"/>
    <p:sldLayoutId id="2147483650" r:id="rId5"/>
    <p:sldLayoutId id="2147483656" r:id="rId6"/>
    <p:sldLayoutId id="2147483659" r:id="rId7"/>
    <p:sldLayoutId id="2147483660" r:id="rId8"/>
  </p:sldLayoutIdLst>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earchsqlserver.techtarget.com/sDefinition/0,,sid87_gci213669,00.html"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553200"/>
            <a:ext cx="2895600" cy="247650"/>
          </a:xfrm>
          <a:prstGeom prst="rect">
            <a:avLst/>
          </a:prstGeom>
        </p:spPr>
        <p:txBody>
          <a:bodyPr/>
          <a:lstStyle/>
          <a:p>
            <a:r>
              <a:rPr lang="en-US"/>
              <a:t>ORACLE</a:t>
            </a:r>
          </a:p>
        </p:txBody>
      </p:sp>
      <p:sp>
        <p:nvSpPr>
          <p:cNvPr id="5122" name="Rectangle 2"/>
          <p:cNvSpPr>
            <a:spLocks noGrp="1" noChangeArrowheads="1"/>
          </p:cNvSpPr>
          <p:nvPr>
            <p:ph type="ctrTitle"/>
          </p:nvPr>
        </p:nvSpPr>
        <p:spPr/>
        <p:txBody>
          <a:bodyPr/>
          <a:lstStyle/>
          <a:p>
            <a:r>
              <a:rPr lang="en-US"/>
              <a:t>ORACLE</a:t>
            </a:r>
          </a:p>
        </p:txBody>
      </p:sp>
      <p:sp>
        <p:nvSpPr>
          <p:cNvPr id="5123" name="Rectangle 3"/>
          <p:cNvSpPr>
            <a:spLocks noGrp="1" noChangeArrowheads="1"/>
          </p:cNvSpPr>
          <p:nvPr>
            <p:ph type="subTitle" idx="1"/>
          </p:nvPr>
        </p:nvSpPr>
        <p:spPr/>
        <p:txBody>
          <a:bodyPr/>
          <a:lstStyle/>
          <a:p>
            <a:r>
              <a:rPr lang="en-US"/>
              <a:t>Introduction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144386" name="Rectangle 2"/>
          <p:cNvSpPr>
            <a:spLocks noGrp="1" noChangeArrowheads="1"/>
          </p:cNvSpPr>
          <p:nvPr>
            <p:ph type="title"/>
          </p:nvPr>
        </p:nvSpPr>
        <p:spPr/>
        <p:txBody>
          <a:bodyPr/>
          <a:lstStyle/>
          <a:p>
            <a:r>
              <a:rPr lang="en-US"/>
              <a:t>Tablespace</a:t>
            </a:r>
          </a:p>
        </p:txBody>
      </p:sp>
      <p:sp>
        <p:nvSpPr>
          <p:cNvPr id="144387" name="Rectangle 3"/>
          <p:cNvSpPr>
            <a:spLocks noGrp="1" noChangeArrowheads="1"/>
          </p:cNvSpPr>
          <p:nvPr>
            <p:ph type="body" idx="1"/>
          </p:nvPr>
        </p:nvSpPr>
        <p:spPr/>
        <p:txBody>
          <a:bodyPr/>
          <a:lstStyle/>
          <a:p>
            <a:pPr>
              <a:lnSpc>
                <a:spcPct val="80000"/>
              </a:lnSpc>
            </a:pPr>
            <a:r>
              <a:rPr lang="en-US" sz="1600" b="1"/>
              <a:t>A database is a collection of different table spaces. </a:t>
            </a:r>
          </a:p>
          <a:p>
            <a:pPr>
              <a:lnSpc>
                <a:spcPct val="80000"/>
              </a:lnSpc>
              <a:buFont typeface="Wingdings" pitchFamily="2" charset="2"/>
              <a:buNone/>
            </a:pPr>
            <a:endParaRPr lang="en-US" sz="1600" b="1"/>
          </a:p>
          <a:p>
            <a:pPr algn="just">
              <a:lnSpc>
                <a:spcPct val="80000"/>
              </a:lnSpc>
            </a:pPr>
            <a:r>
              <a:rPr lang="en-US" sz="1600" b="1"/>
              <a:t>It is just similar to that of RAM in the computer. A part of the RAM is utilized by the Operating system which is called as main memory. Remaining space is utilized by the user. It is called as conventional memory.</a:t>
            </a:r>
          </a:p>
          <a:p>
            <a:pPr algn="just">
              <a:lnSpc>
                <a:spcPct val="80000"/>
              </a:lnSpc>
              <a:buFont typeface="Wingdings" pitchFamily="2" charset="2"/>
              <a:buNone/>
            </a:pPr>
            <a:endParaRPr lang="en-US" sz="1600" b="1"/>
          </a:p>
          <a:p>
            <a:pPr algn="just">
              <a:lnSpc>
                <a:spcPct val="80000"/>
              </a:lnSpc>
            </a:pPr>
            <a:r>
              <a:rPr lang="en-US" sz="1600" b="1"/>
              <a:t>In the same way, when we installed oracle, it automatically creates table space called as system table space which stores data dictionary. Similarly we can create our own table spaces.</a:t>
            </a:r>
          </a:p>
          <a:p>
            <a:pPr algn="just">
              <a:lnSpc>
                <a:spcPct val="80000"/>
              </a:lnSpc>
              <a:buFont typeface="Wingdings" pitchFamily="2" charset="2"/>
              <a:buNone/>
            </a:pPr>
            <a:endParaRPr lang="en-US" sz="1600" b="1"/>
          </a:p>
          <a:p>
            <a:pPr>
              <a:lnSpc>
                <a:spcPct val="80000"/>
              </a:lnSpc>
            </a:pPr>
            <a:r>
              <a:rPr lang="en-US" sz="1600" b="1"/>
              <a:t>So a database is a collection of System table space and user defined table spaces.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t>ORACLE</a:t>
            </a:r>
          </a:p>
        </p:txBody>
      </p:sp>
      <p:sp>
        <p:nvSpPr>
          <p:cNvPr id="31746" name="Rectangle 2"/>
          <p:cNvSpPr>
            <a:spLocks noGrp="1" noChangeArrowheads="1"/>
          </p:cNvSpPr>
          <p:nvPr>
            <p:ph type="title"/>
          </p:nvPr>
        </p:nvSpPr>
        <p:spPr/>
        <p:txBody>
          <a:bodyPr/>
          <a:lstStyle/>
          <a:p>
            <a:r>
              <a:rPr lang="en-US"/>
              <a:t>Tablespace</a:t>
            </a:r>
          </a:p>
        </p:txBody>
      </p:sp>
      <p:sp>
        <p:nvSpPr>
          <p:cNvPr id="31747" name="Text Box 3"/>
          <p:cNvSpPr txBox="1">
            <a:spLocks noChangeArrowheads="1"/>
          </p:cNvSpPr>
          <p:nvPr/>
        </p:nvSpPr>
        <p:spPr bwMode="auto">
          <a:xfrm>
            <a:off x="1524000" y="1752600"/>
            <a:ext cx="7239000" cy="1552575"/>
          </a:xfrm>
          <a:prstGeom prst="rect">
            <a:avLst/>
          </a:prstGeom>
          <a:noFill/>
          <a:ln w="12700" cap="sq">
            <a:noFill/>
            <a:miter lim="800000"/>
            <a:headEnd type="none" w="sm" len="sm"/>
            <a:tailEnd type="none" w="sm" len="sm"/>
          </a:ln>
          <a:effectLst/>
        </p:spPr>
        <p:txBody>
          <a:bodyPr>
            <a:spAutoFit/>
          </a:bodyPr>
          <a:lstStyle/>
          <a:p>
            <a:pPr algn="just">
              <a:spcBef>
                <a:spcPct val="50000"/>
              </a:spcBef>
            </a:pPr>
            <a:r>
              <a:rPr lang="en-US"/>
              <a:t>It is possible to make tablespace temporarily unavailable by making it off-line and make it available again by changing it to on-line.By making a tablespace off-line, DBA can take the backup.</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t>ORACLE</a:t>
            </a:r>
          </a:p>
        </p:txBody>
      </p:sp>
      <p:sp>
        <p:nvSpPr>
          <p:cNvPr id="32770" name="Rectangle 2"/>
          <p:cNvSpPr>
            <a:spLocks noGrp="1" noChangeArrowheads="1"/>
          </p:cNvSpPr>
          <p:nvPr>
            <p:ph type="title"/>
          </p:nvPr>
        </p:nvSpPr>
        <p:spPr>
          <a:xfrm>
            <a:off x="2362200" y="228600"/>
            <a:ext cx="6324600" cy="274638"/>
          </a:xfrm>
        </p:spPr>
        <p:txBody>
          <a:bodyPr/>
          <a:lstStyle/>
          <a:p>
            <a:r>
              <a:rPr lang="en-US" sz="2100" b="0"/>
              <a:t>SEGMENTS</a:t>
            </a:r>
          </a:p>
        </p:txBody>
      </p:sp>
      <p:sp>
        <p:nvSpPr>
          <p:cNvPr id="32771" name="Text Box 3"/>
          <p:cNvSpPr txBox="1">
            <a:spLocks noChangeArrowheads="1"/>
          </p:cNvSpPr>
          <p:nvPr/>
        </p:nvSpPr>
        <p:spPr bwMode="auto">
          <a:xfrm>
            <a:off x="1752600" y="1066800"/>
            <a:ext cx="7010400" cy="47498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t>Data into tablespaces comes in the form of segments. Example  Table is a segment</a:t>
            </a:r>
          </a:p>
          <a:p>
            <a:pPr>
              <a:spcBef>
                <a:spcPct val="50000"/>
              </a:spcBef>
            </a:pPr>
            <a:r>
              <a:rPr lang="en-US"/>
              <a:t>An Oracle database requires upto 4 types of segments</a:t>
            </a:r>
          </a:p>
          <a:p>
            <a:pPr>
              <a:spcBef>
                <a:spcPct val="50000"/>
              </a:spcBef>
              <a:buFont typeface="Wingdings" pitchFamily="2" charset="2"/>
              <a:buNone/>
            </a:pPr>
            <a:r>
              <a:rPr lang="en-US">
                <a:cs typeface="Times New Roman" pitchFamily="18" charset="0"/>
              </a:rPr>
              <a:t>•</a:t>
            </a:r>
            <a:r>
              <a:rPr lang="en-US"/>
              <a:t> </a:t>
            </a:r>
            <a:r>
              <a:rPr lang="en-US" b="1" u="sng"/>
              <a:t>Data segments</a:t>
            </a:r>
            <a:r>
              <a:rPr lang="en-US"/>
              <a:t>        It is used to store data of tables      </a:t>
            </a:r>
          </a:p>
          <a:p>
            <a:pPr>
              <a:spcBef>
                <a:spcPct val="50000"/>
              </a:spcBef>
              <a:buFont typeface="Wingdings" pitchFamily="2" charset="2"/>
              <a:buNone/>
            </a:pPr>
            <a:endParaRPr lang="en-US" sz="1200">
              <a:cs typeface="Times New Roman" pitchFamily="18" charset="0"/>
            </a:endParaRPr>
          </a:p>
          <a:p>
            <a:pPr>
              <a:spcBef>
                <a:spcPct val="50000"/>
              </a:spcBef>
              <a:buFont typeface="Wingdings" pitchFamily="2" charset="2"/>
              <a:buNone/>
            </a:pPr>
            <a:r>
              <a:rPr lang="en-US">
                <a:cs typeface="Times New Roman" pitchFamily="18" charset="0"/>
              </a:rPr>
              <a:t>• </a:t>
            </a:r>
            <a:r>
              <a:rPr lang="en-US" b="1" u="sng"/>
              <a:t>Index Segments</a:t>
            </a:r>
            <a:r>
              <a:rPr lang="en-US"/>
              <a:t>     used to store indexes</a:t>
            </a:r>
          </a:p>
          <a:p>
            <a:pPr>
              <a:spcBef>
                <a:spcPct val="50000"/>
              </a:spcBef>
              <a:buFont typeface="Wingdings" pitchFamily="2" charset="2"/>
              <a:buNone/>
            </a:pPr>
            <a:endParaRPr lang="en-US" sz="1200">
              <a:cs typeface="Times New Roman" pitchFamily="18" charset="0"/>
            </a:endParaRPr>
          </a:p>
          <a:p>
            <a:pPr>
              <a:spcBef>
                <a:spcPct val="50000"/>
              </a:spcBef>
              <a:buFont typeface="Wingdings" pitchFamily="2" charset="2"/>
              <a:buNone/>
            </a:pPr>
            <a:r>
              <a:rPr lang="en-US">
                <a:cs typeface="Times New Roman" pitchFamily="18" charset="0"/>
              </a:rPr>
              <a:t>•</a:t>
            </a:r>
            <a:r>
              <a:rPr lang="en-US"/>
              <a:t> </a:t>
            </a:r>
            <a:r>
              <a:rPr lang="en-US" b="1" u="sng"/>
              <a:t>Rollback segments</a:t>
            </a:r>
            <a:r>
              <a:rPr lang="en-US"/>
              <a:t>  Here Undo information is stored</a:t>
            </a:r>
          </a:p>
          <a:p>
            <a:pPr>
              <a:spcBef>
                <a:spcPct val="50000"/>
              </a:spcBef>
              <a:buFont typeface="Wingdings" pitchFamily="2" charset="2"/>
              <a:buNone/>
            </a:pPr>
            <a:endParaRPr lang="en-US" sz="1200"/>
          </a:p>
          <a:p>
            <a:pPr>
              <a:spcBef>
                <a:spcPct val="50000"/>
              </a:spcBef>
              <a:buFont typeface="Wingdings" pitchFamily="2" charset="2"/>
              <a:buNone/>
            </a:pPr>
            <a:r>
              <a:rPr lang="en-US"/>
              <a:t> </a:t>
            </a:r>
            <a:r>
              <a:rPr lang="en-US">
                <a:cs typeface="Times New Roman" pitchFamily="18" charset="0"/>
              </a:rPr>
              <a:t>•</a:t>
            </a:r>
            <a:r>
              <a:rPr lang="en-US"/>
              <a:t> </a:t>
            </a:r>
            <a:r>
              <a:rPr lang="en-US" b="1" u="sng"/>
              <a:t>Temporary segments</a:t>
            </a:r>
            <a:r>
              <a:rPr lang="en-US"/>
              <a:t> Oracle stores Temporary tables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2"/>
          <p:cNvSpPr>
            <a:spLocks noGrp="1"/>
          </p:cNvSpPr>
          <p:nvPr>
            <p:ph type="ftr" sz="quarter" idx="10"/>
          </p:nvPr>
        </p:nvSpPr>
        <p:spPr/>
        <p:txBody>
          <a:bodyPr/>
          <a:lstStyle/>
          <a:p>
            <a:r>
              <a:rPr lang="en-US"/>
              <a:t>ORACLE</a:t>
            </a:r>
          </a:p>
        </p:txBody>
      </p:sp>
      <p:sp>
        <p:nvSpPr>
          <p:cNvPr id="33794" name="Rectangle 2"/>
          <p:cNvSpPr>
            <a:spLocks noGrp="1" noChangeArrowheads="1"/>
          </p:cNvSpPr>
          <p:nvPr>
            <p:ph type="title"/>
          </p:nvPr>
        </p:nvSpPr>
        <p:spPr>
          <a:xfrm>
            <a:off x="2362200" y="228600"/>
            <a:ext cx="6324600" cy="457200"/>
          </a:xfrm>
        </p:spPr>
        <p:txBody>
          <a:bodyPr/>
          <a:lstStyle/>
          <a:p>
            <a:r>
              <a:rPr lang="en-US"/>
              <a:t>Extents</a:t>
            </a:r>
          </a:p>
        </p:txBody>
      </p:sp>
      <p:sp>
        <p:nvSpPr>
          <p:cNvPr id="33795" name="Text Box 3"/>
          <p:cNvSpPr txBox="1">
            <a:spLocks noChangeArrowheads="1"/>
          </p:cNvSpPr>
          <p:nvPr/>
        </p:nvSpPr>
        <p:spPr bwMode="auto">
          <a:xfrm>
            <a:off x="1447800" y="1371600"/>
            <a:ext cx="7315200" cy="3013075"/>
          </a:xfrm>
          <a:prstGeom prst="rect">
            <a:avLst/>
          </a:prstGeom>
          <a:noFill/>
          <a:ln w="12700" cap="sq">
            <a:noFill/>
            <a:miter lim="800000"/>
            <a:headEnd type="none" w="sm" len="sm"/>
            <a:tailEnd type="none" w="sm" len="sm"/>
          </a:ln>
          <a:effectLst/>
        </p:spPr>
        <p:txBody>
          <a:bodyPr>
            <a:spAutoFit/>
          </a:bodyPr>
          <a:lstStyle/>
          <a:p>
            <a:pPr>
              <a:spcBef>
                <a:spcPct val="50000"/>
              </a:spcBef>
            </a:pPr>
            <a:r>
              <a:rPr lang="en-US"/>
              <a:t>The storage space is allocated to segments is in the form of Extents.Each Tablespace contains 65536 data files</a:t>
            </a:r>
          </a:p>
          <a:p>
            <a:pPr>
              <a:spcBef>
                <a:spcPct val="50000"/>
              </a:spcBef>
            </a:pPr>
            <a:r>
              <a:rPr lang="en-US"/>
              <a:t>N number of such Table spaces creates a database.</a:t>
            </a:r>
          </a:p>
          <a:p>
            <a:pPr>
              <a:spcBef>
                <a:spcPct val="50000"/>
              </a:spcBef>
            </a:pPr>
            <a:r>
              <a:rPr lang="en-US"/>
              <a:t>An extent is made with in a data file</a:t>
            </a:r>
          </a:p>
          <a:p>
            <a:pPr>
              <a:spcBef>
                <a:spcPct val="50000"/>
              </a:spcBef>
            </a:pPr>
            <a:r>
              <a:rPr lang="en-US"/>
              <a:t>N Number of continuous db blocks make up an Extent</a:t>
            </a:r>
          </a:p>
          <a:p>
            <a:pPr>
              <a:spcBef>
                <a:spcPct val="50000"/>
              </a:spcBef>
            </a:pPr>
            <a:endParaRPr lang="en-US"/>
          </a:p>
        </p:txBody>
      </p:sp>
      <p:sp>
        <p:nvSpPr>
          <p:cNvPr id="33796" name="Oval 4"/>
          <p:cNvSpPr>
            <a:spLocks noChangeArrowheads="1"/>
          </p:cNvSpPr>
          <p:nvPr/>
        </p:nvSpPr>
        <p:spPr bwMode="auto">
          <a:xfrm>
            <a:off x="3657600" y="3886200"/>
            <a:ext cx="2133600" cy="457200"/>
          </a:xfrm>
          <a:prstGeom prst="ellipse">
            <a:avLst/>
          </a:prstGeom>
          <a:solidFill>
            <a:schemeClr val="accent1"/>
          </a:solidFill>
          <a:ln w="12700" cap="sq">
            <a:solidFill>
              <a:schemeClr val="tx1"/>
            </a:solidFill>
            <a:miter lim="800000"/>
            <a:headEnd type="none" w="sm" len="sm"/>
            <a:tailEnd type="none" w="sm" len="sm"/>
          </a:ln>
          <a:effectLst/>
        </p:spPr>
        <p:txBody>
          <a:bodyPr wrap="none" anchor="ctr"/>
          <a:lstStyle/>
          <a:p>
            <a:pPr algn="ctr"/>
            <a:r>
              <a:rPr lang="en-US"/>
              <a:t>Table</a:t>
            </a:r>
          </a:p>
        </p:txBody>
      </p:sp>
      <p:sp>
        <p:nvSpPr>
          <p:cNvPr id="33797" name="Rectangle 5"/>
          <p:cNvSpPr>
            <a:spLocks noChangeArrowheads="1"/>
          </p:cNvSpPr>
          <p:nvPr/>
        </p:nvSpPr>
        <p:spPr bwMode="auto">
          <a:xfrm>
            <a:off x="2438400" y="4419600"/>
            <a:ext cx="4724400" cy="6096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a:r>
              <a:rPr lang="en-US"/>
              <a:t>Table Segment</a:t>
            </a:r>
          </a:p>
        </p:txBody>
      </p:sp>
      <p:sp>
        <p:nvSpPr>
          <p:cNvPr id="33798" name="Rectangle 6"/>
          <p:cNvSpPr>
            <a:spLocks noChangeArrowheads="1"/>
          </p:cNvSpPr>
          <p:nvPr/>
        </p:nvSpPr>
        <p:spPr bwMode="auto">
          <a:xfrm>
            <a:off x="1676400" y="5257800"/>
            <a:ext cx="7010400" cy="12192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a:r>
              <a:rPr lang="en-US">
                <a:cs typeface="Times New Roman" pitchFamily="18" charset="0"/>
              </a:rPr>
              <a:t> </a:t>
            </a:r>
          </a:p>
        </p:txBody>
      </p:sp>
      <p:sp>
        <p:nvSpPr>
          <p:cNvPr id="33799" name="Oval 7"/>
          <p:cNvSpPr>
            <a:spLocks noChangeArrowheads="1"/>
          </p:cNvSpPr>
          <p:nvPr/>
        </p:nvSpPr>
        <p:spPr bwMode="auto">
          <a:xfrm>
            <a:off x="1981200" y="5410200"/>
            <a:ext cx="1600200" cy="381000"/>
          </a:xfrm>
          <a:prstGeom prst="ellipse">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33800" name="Line 8"/>
          <p:cNvSpPr>
            <a:spLocks noChangeShapeType="1"/>
          </p:cNvSpPr>
          <p:nvPr/>
        </p:nvSpPr>
        <p:spPr bwMode="auto">
          <a:xfrm>
            <a:off x="1905000" y="5638800"/>
            <a:ext cx="0" cy="762000"/>
          </a:xfrm>
          <a:prstGeom prst="line">
            <a:avLst/>
          </a:prstGeom>
          <a:noFill/>
          <a:ln w="12700" cap="sq">
            <a:solidFill>
              <a:schemeClr val="tx1"/>
            </a:solidFill>
            <a:miter lim="800000"/>
            <a:headEnd type="none" w="sm" len="sm"/>
            <a:tailEnd type="none" w="sm" len="sm"/>
          </a:ln>
          <a:effectLst/>
        </p:spPr>
        <p:txBody>
          <a:bodyPr wrap="none"/>
          <a:lstStyle/>
          <a:p>
            <a:endParaRPr lang="en-US"/>
          </a:p>
        </p:txBody>
      </p:sp>
      <p:sp>
        <p:nvSpPr>
          <p:cNvPr id="33801" name="Line 9"/>
          <p:cNvSpPr>
            <a:spLocks noChangeShapeType="1"/>
          </p:cNvSpPr>
          <p:nvPr/>
        </p:nvSpPr>
        <p:spPr bwMode="auto">
          <a:xfrm>
            <a:off x="3581400" y="5638800"/>
            <a:ext cx="0" cy="762000"/>
          </a:xfrm>
          <a:prstGeom prst="line">
            <a:avLst/>
          </a:prstGeom>
          <a:noFill/>
          <a:ln w="12700" cap="sq">
            <a:solidFill>
              <a:schemeClr val="tx1"/>
            </a:solidFill>
            <a:miter lim="800000"/>
            <a:headEnd type="none" w="sm" len="sm"/>
            <a:tailEnd type="none" w="sm" len="sm"/>
          </a:ln>
          <a:effectLst/>
        </p:spPr>
        <p:txBody>
          <a:bodyPr wrap="none"/>
          <a:lstStyle/>
          <a:p>
            <a:endParaRPr lang="en-US"/>
          </a:p>
        </p:txBody>
      </p:sp>
      <p:sp>
        <p:nvSpPr>
          <p:cNvPr id="33802" name="Line 10"/>
          <p:cNvSpPr>
            <a:spLocks noChangeShapeType="1"/>
          </p:cNvSpPr>
          <p:nvPr/>
        </p:nvSpPr>
        <p:spPr bwMode="auto">
          <a:xfrm>
            <a:off x="1981200" y="6400800"/>
            <a:ext cx="1524000" cy="0"/>
          </a:xfrm>
          <a:prstGeom prst="line">
            <a:avLst/>
          </a:prstGeom>
          <a:noFill/>
          <a:ln w="12700" cap="sq">
            <a:solidFill>
              <a:schemeClr val="tx1"/>
            </a:solidFill>
            <a:miter lim="800000"/>
            <a:headEnd type="none" w="sm" len="sm"/>
            <a:tailEnd type="none" w="sm" len="sm"/>
          </a:ln>
          <a:effectLst/>
        </p:spPr>
        <p:txBody>
          <a:bodyPr wrap="none"/>
          <a:lstStyle/>
          <a:p>
            <a:endParaRPr lang="en-US"/>
          </a:p>
        </p:txBody>
      </p:sp>
      <p:sp>
        <p:nvSpPr>
          <p:cNvPr id="33803" name="Oval 11"/>
          <p:cNvSpPr>
            <a:spLocks noChangeArrowheads="1"/>
          </p:cNvSpPr>
          <p:nvPr/>
        </p:nvSpPr>
        <p:spPr bwMode="auto">
          <a:xfrm>
            <a:off x="5867400" y="5334000"/>
            <a:ext cx="1600200" cy="381000"/>
          </a:xfrm>
          <a:prstGeom prst="ellipse">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33804" name="Line 12"/>
          <p:cNvSpPr>
            <a:spLocks noChangeShapeType="1"/>
          </p:cNvSpPr>
          <p:nvPr/>
        </p:nvSpPr>
        <p:spPr bwMode="auto">
          <a:xfrm>
            <a:off x="5867400" y="5638800"/>
            <a:ext cx="0" cy="762000"/>
          </a:xfrm>
          <a:prstGeom prst="line">
            <a:avLst/>
          </a:prstGeom>
          <a:noFill/>
          <a:ln w="12700" cap="sq">
            <a:solidFill>
              <a:schemeClr val="tx1"/>
            </a:solidFill>
            <a:miter lim="800000"/>
            <a:headEnd type="none" w="sm" len="sm"/>
            <a:tailEnd type="none" w="sm" len="sm"/>
          </a:ln>
          <a:effectLst/>
        </p:spPr>
        <p:txBody>
          <a:bodyPr wrap="none"/>
          <a:lstStyle/>
          <a:p>
            <a:endParaRPr lang="en-US"/>
          </a:p>
        </p:txBody>
      </p:sp>
      <p:sp>
        <p:nvSpPr>
          <p:cNvPr id="33805" name="Line 13"/>
          <p:cNvSpPr>
            <a:spLocks noChangeShapeType="1"/>
          </p:cNvSpPr>
          <p:nvPr/>
        </p:nvSpPr>
        <p:spPr bwMode="auto">
          <a:xfrm>
            <a:off x="7467600" y="5638800"/>
            <a:ext cx="0" cy="762000"/>
          </a:xfrm>
          <a:prstGeom prst="line">
            <a:avLst/>
          </a:prstGeom>
          <a:noFill/>
          <a:ln w="12700" cap="sq">
            <a:solidFill>
              <a:schemeClr val="tx1"/>
            </a:solidFill>
            <a:miter lim="800000"/>
            <a:headEnd type="none" w="sm" len="sm"/>
            <a:tailEnd type="none" w="sm" len="sm"/>
          </a:ln>
          <a:effectLst/>
        </p:spPr>
        <p:txBody>
          <a:bodyPr wrap="none"/>
          <a:lstStyle/>
          <a:p>
            <a:endParaRPr lang="en-US"/>
          </a:p>
        </p:txBody>
      </p:sp>
      <p:sp>
        <p:nvSpPr>
          <p:cNvPr id="33806" name="Line 14"/>
          <p:cNvSpPr>
            <a:spLocks noChangeShapeType="1"/>
          </p:cNvSpPr>
          <p:nvPr/>
        </p:nvSpPr>
        <p:spPr bwMode="auto">
          <a:xfrm>
            <a:off x="5867400" y="6400800"/>
            <a:ext cx="1524000" cy="0"/>
          </a:xfrm>
          <a:prstGeom prst="line">
            <a:avLst/>
          </a:prstGeom>
          <a:noFill/>
          <a:ln w="12700" cap="sq">
            <a:solidFill>
              <a:schemeClr val="tx1"/>
            </a:solidFill>
            <a:miter lim="800000"/>
            <a:headEnd type="none" w="sm" len="sm"/>
            <a:tailEnd type="none" w="sm" len="sm"/>
          </a:ln>
          <a:effectLst/>
        </p:spPr>
        <p:txBody>
          <a:bodyPr wrap="none"/>
          <a:lstStyle/>
          <a:p>
            <a:endParaRPr lang="en-US"/>
          </a:p>
        </p:txBody>
      </p:sp>
      <p:sp>
        <p:nvSpPr>
          <p:cNvPr id="33807" name="Line 15"/>
          <p:cNvSpPr>
            <a:spLocks noChangeShapeType="1"/>
          </p:cNvSpPr>
          <p:nvPr/>
        </p:nvSpPr>
        <p:spPr bwMode="auto">
          <a:xfrm flipV="1">
            <a:off x="7924800" y="4876800"/>
            <a:ext cx="533400" cy="304800"/>
          </a:xfrm>
          <a:prstGeom prst="line">
            <a:avLst/>
          </a:prstGeom>
          <a:noFill/>
          <a:ln w="12700" cap="sq">
            <a:solidFill>
              <a:schemeClr val="tx1"/>
            </a:solidFill>
            <a:miter lim="800000"/>
            <a:headEnd type="none" w="sm" len="sm"/>
            <a:tailEnd type="triangle" w="sm" len="sm"/>
          </a:ln>
          <a:effectLst/>
        </p:spPr>
        <p:txBody>
          <a:bodyPr wrap="none"/>
          <a:lstStyle/>
          <a:p>
            <a:endParaRPr lang="en-US"/>
          </a:p>
        </p:txBody>
      </p:sp>
      <p:sp>
        <p:nvSpPr>
          <p:cNvPr id="33808" name="Rectangle 16"/>
          <p:cNvSpPr>
            <a:spLocks noChangeArrowheads="1"/>
          </p:cNvSpPr>
          <p:nvPr/>
        </p:nvSpPr>
        <p:spPr bwMode="auto">
          <a:xfrm>
            <a:off x="6324600" y="5867400"/>
            <a:ext cx="838200" cy="3810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33809" name="Line 17"/>
          <p:cNvSpPr>
            <a:spLocks noChangeShapeType="1"/>
          </p:cNvSpPr>
          <p:nvPr/>
        </p:nvSpPr>
        <p:spPr bwMode="auto">
          <a:xfrm>
            <a:off x="6400800" y="6096000"/>
            <a:ext cx="838200" cy="0"/>
          </a:xfrm>
          <a:prstGeom prst="line">
            <a:avLst/>
          </a:prstGeom>
          <a:noFill/>
          <a:ln w="12700" cap="sq">
            <a:solidFill>
              <a:schemeClr val="tx1"/>
            </a:solidFill>
            <a:miter lim="800000"/>
            <a:headEnd type="none" w="sm" len="sm"/>
            <a:tailEnd type="none" w="sm" len="sm"/>
          </a:ln>
          <a:effectLst/>
        </p:spPr>
        <p:txBody>
          <a:bodyPr wrap="none"/>
          <a:lstStyle/>
          <a:p>
            <a:endParaRPr lang="en-US"/>
          </a:p>
        </p:txBody>
      </p:sp>
      <p:sp>
        <p:nvSpPr>
          <p:cNvPr id="33810" name="Line 18"/>
          <p:cNvSpPr>
            <a:spLocks noChangeShapeType="1"/>
          </p:cNvSpPr>
          <p:nvPr/>
        </p:nvSpPr>
        <p:spPr bwMode="auto">
          <a:xfrm>
            <a:off x="6781800" y="5867400"/>
            <a:ext cx="0" cy="381000"/>
          </a:xfrm>
          <a:prstGeom prst="line">
            <a:avLst/>
          </a:prstGeom>
          <a:noFill/>
          <a:ln w="12700" cap="sq">
            <a:solidFill>
              <a:schemeClr val="tx1"/>
            </a:solidFill>
            <a:miter lim="800000"/>
            <a:headEnd type="none" w="sm" len="sm"/>
            <a:tailEnd type="none" w="sm" len="sm"/>
          </a:ln>
          <a:effectLst/>
        </p:spPr>
        <p:txBody>
          <a:bodyPr wrap="none"/>
          <a:lstStyle/>
          <a:p>
            <a:endParaRPr lang="en-US"/>
          </a:p>
        </p:txBody>
      </p:sp>
      <p:sp>
        <p:nvSpPr>
          <p:cNvPr id="33811" name="Line 19"/>
          <p:cNvSpPr>
            <a:spLocks noChangeShapeType="1"/>
          </p:cNvSpPr>
          <p:nvPr/>
        </p:nvSpPr>
        <p:spPr bwMode="auto">
          <a:xfrm>
            <a:off x="6858000" y="6172200"/>
            <a:ext cx="228600" cy="685800"/>
          </a:xfrm>
          <a:prstGeom prst="line">
            <a:avLst/>
          </a:prstGeom>
          <a:noFill/>
          <a:ln w="12700" cap="sq">
            <a:solidFill>
              <a:schemeClr val="tx1"/>
            </a:solidFill>
            <a:miter lim="800000"/>
            <a:headEnd type="none" w="sm" len="sm"/>
            <a:tailEnd type="triangle" w="sm" len="sm"/>
          </a:ln>
          <a:effectLst/>
        </p:spPr>
        <p:txBody>
          <a:bodyPr wrap="none"/>
          <a:lstStyle/>
          <a:p>
            <a:endParaRPr lang="en-US"/>
          </a:p>
        </p:txBody>
      </p:sp>
      <p:sp>
        <p:nvSpPr>
          <p:cNvPr id="33812" name="Text Box 20"/>
          <p:cNvSpPr txBox="1">
            <a:spLocks noChangeArrowheads="1"/>
          </p:cNvSpPr>
          <p:nvPr/>
        </p:nvSpPr>
        <p:spPr bwMode="auto">
          <a:xfrm>
            <a:off x="7315200" y="6477000"/>
            <a:ext cx="12192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t>Extents</a:t>
            </a:r>
          </a:p>
        </p:txBody>
      </p:sp>
      <p:sp>
        <p:nvSpPr>
          <p:cNvPr id="33813" name="Text Box 21"/>
          <p:cNvSpPr txBox="1">
            <a:spLocks noChangeArrowheads="1"/>
          </p:cNvSpPr>
          <p:nvPr/>
        </p:nvSpPr>
        <p:spPr bwMode="auto">
          <a:xfrm>
            <a:off x="7543800" y="4495800"/>
            <a:ext cx="1219200" cy="822325"/>
          </a:xfrm>
          <a:prstGeom prst="rect">
            <a:avLst/>
          </a:prstGeom>
          <a:noFill/>
          <a:ln w="12700" cap="sq">
            <a:noFill/>
            <a:miter lim="800000"/>
            <a:headEnd type="none" w="sm" len="sm"/>
            <a:tailEnd type="none" w="sm" len="sm"/>
          </a:ln>
          <a:effectLst/>
        </p:spPr>
        <p:txBody>
          <a:bodyPr>
            <a:spAutoFit/>
          </a:bodyPr>
          <a:lstStyle/>
          <a:p>
            <a:pPr>
              <a:spcBef>
                <a:spcPct val="50000"/>
              </a:spcBef>
            </a:pPr>
            <a:r>
              <a:rPr lang="en-US"/>
              <a:t>Table space</a:t>
            </a:r>
          </a:p>
        </p:txBody>
      </p:sp>
      <p:cxnSp>
        <p:nvCxnSpPr>
          <p:cNvPr id="24" name="Straight Arrow Connector 23"/>
          <p:cNvCxnSpPr/>
          <p:nvPr/>
        </p:nvCxnSpPr>
        <p:spPr>
          <a:xfrm rot="10800000">
            <a:off x="952500" y="5029200"/>
            <a:ext cx="952500" cy="749300"/>
          </a:xfrm>
          <a:prstGeom prst="straightConnector1">
            <a:avLst/>
          </a:prstGeom>
          <a:ln w="25400" cmpd="thickThi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90500" y="4597400"/>
            <a:ext cx="1600200" cy="27699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Font typeface="Arial" pitchFamily="34" charset="0"/>
            </a:pPr>
            <a:r>
              <a:rPr lang="en-US" dirty="0" smtClean="0">
                <a:latin typeface="+mj-lt"/>
              </a:rPr>
              <a:t>Data </a:t>
            </a:r>
            <a:r>
              <a:rPr lang="en-US" dirty="0" err="1" smtClean="0">
                <a:latin typeface="+mj-lt"/>
              </a:rPr>
              <a:t>FIle</a:t>
            </a:r>
            <a:endParaRPr lang="en-US" dirty="0" smtClean="0">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3"/>
          <p:cNvSpPr>
            <a:spLocks noGrp="1"/>
          </p:cNvSpPr>
          <p:nvPr>
            <p:ph type="ftr" sz="quarter" idx="10"/>
          </p:nvPr>
        </p:nvSpPr>
        <p:spPr/>
        <p:txBody>
          <a:bodyPr/>
          <a:lstStyle/>
          <a:p>
            <a:r>
              <a:rPr lang="en-US"/>
              <a:t>ORACLE</a:t>
            </a:r>
          </a:p>
        </p:txBody>
      </p:sp>
      <p:sp>
        <p:nvSpPr>
          <p:cNvPr id="37890" name="Rectangle 1026"/>
          <p:cNvSpPr>
            <a:spLocks noGrp="1" noChangeArrowheads="1"/>
          </p:cNvSpPr>
          <p:nvPr>
            <p:ph type="title"/>
          </p:nvPr>
        </p:nvSpPr>
        <p:spPr>
          <a:xfrm>
            <a:off x="2362200" y="228600"/>
            <a:ext cx="6324600" cy="411163"/>
          </a:xfrm>
        </p:spPr>
        <p:txBody>
          <a:bodyPr/>
          <a:lstStyle/>
          <a:p>
            <a:r>
              <a:rPr lang="en-US"/>
              <a:t>QUERY PROCESS</a:t>
            </a:r>
          </a:p>
        </p:txBody>
      </p:sp>
      <p:sp>
        <p:nvSpPr>
          <p:cNvPr id="37892" name="AutoShape 1028"/>
          <p:cNvSpPr>
            <a:spLocks noChangeArrowheads="1"/>
          </p:cNvSpPr>
          <p:nvPr/>
        </p:nvSpPr>
        <p:spPr bwMode="auto">
          <a:xfrm>
            <a:off x="1600200" y="5029200"/>
            <a:ext cx="1981200" cy="990600"/>
          </a:xfrm>
          <a:prstGeom prst="irregularSeal2">
            <a:avLst/>
          </a:prstGeom>
          <a:solidFill>
            <a:srgbClr val="FFFFFF"/>
          </a:solidFill>
          <a:ln w="12700" cap="sq">
            <a:solidFill>
              <a:schemeClr val="tx1"/>
            </a:solidFill>
            <a:miter lim="800000"/>
            <a:headEnd type="none" w="sm" len="sm"/>
            <a:tailEnd type="none" w="sm" len="sm"/>
          </a:ln>
          <a:effectLst/>
        </p:spPr>
        <p:txBody>
          <a:bodyPr wrap="none" anchor="ctr"/>
          <a:lstStyle/>
          <a:p>
            <a:pPr algn="ctr"/>
            <a:r>
              <a:rPr lang="en-US" sz="1200"/>
              <a:t>CLIENT</a:t>
            </a:r>
          </a:p>
        </p:txBody>
      </p:sp>
      <p:sp>
        <p:nvSpPr>
          <p:cNvPr id="37893" name="AutoShape 1029"/>
          <p:cNvSpPr>
            <a:spLocks noChangeArrowheads="1"/>
          </p:cNvSpPr>
          <p:nvPr/>
        </p:nvSpPr>
        <p:spPr bwMode="auto">
          <a:xfrm>
            <a:off x="7010400" y="2286000"/>
            <a:ext cx="990600" cy="1600200"/>
          </a:xfrm>
          <a:prstGeom prst="can">
            <a:avLst>
              <a:gd name="adj" fmla="val 40385"/>
            </a:avLst>
          </a:prstGeom>
          <a:solidFill>
            <a:srgbClr val="FFFFFF"/>
          </a:solidFill>
          <a:ln w="12700" cap="sq">
            <a:solidFill>
              <a:schemeClr val="tx1"/>
            </a:solidFill>
            <a:miter lim="800000"/>
            <a:headEnd type="none" w="sm" len="sm"/>
            <a:tailEnd type="none" w="sm" len="sm"/>
          </a:ln>
          <a:effectLst/>
        </p:spPr>
        <p:txBody>
          <a:bodyPr wrap="none" anchor="ctr"/>
          <a:lstStyle/>
          <a:p>
            <a:pPr algn="ctr"/>
            <a:r>
              <a:rPr lang="en-US"/>
              <a:t>DB</a:t>
            </a:r>
          </a:p>
        </p:txBody>
      </p:sp>
      <p:sp>
        <p:nvSpPr>
          <p:cNvPr id="37894" name="Line 1030"/>
          <p:cNvSpPr>
            <a:spLocks noChangeShapeType="1"/>
          </p:cNvSpPr>
          <p:nvPr/>
        </p:nvSpPr>
        <p:spPr bwMode="auto">
          <a:xfrm flipV="1">
            <a:off x="3200400" y="3090863"/>
            <a:ext cx="3886200" cy="2243137"/>
          </a:xfrm>
          <a:prstGeom prst="line">
            <a:avLst/>
          </a:prstGeom>
          <a:noFill/>
          <a:ln w="12700" cap="sq">
            <a:solidFill>
              <a:schemeClr val="tx1"/>
            </a:solidFill>
            <a:miter lim="800000"/>
            <a:headEnd type="none" w="sm" len="sm"/>
            <a:tailEnd type="none" w="sm" len="sm"/>
          </a:ln>
          <a:effectLst/>
        </p:spPr>
        <p:txBody>
          <a:bodyPr wrap="none"/>
          <a:lstStyle/>
          <a:p>
            <a:endParaRPr lang="en-US"/>
          </a:p>
        </p:txBody>
      </p:sp>
      <p:sp>
        <p:nvSpPr>
          <p:cNvPr id="37895" name="Oval 1031"/>
          <p:cNvSpPr>
            <a:spLocks noChangeArrowheads="1"/>
          </p:cNvSpPr>
          <p:nvPr/>
        </p:nvSpPr>
        <p:spPr bwMode="auto">
          <a:xfrm>
            <a:off x="3505200" y="4572000"/>
            <a:ext cx="838200" cy="838200"/>
          </a:xfrm>
          <a:prstGeom prst="ellipse">
            <a:avLst/>
          </a:prstGeom>
          <a:solidFill>
            <a:srgbClr val="FFFFFF"/>
          </a:solidFill>
          <a:ln w="12700" cap="sq">
            <a:solidFill>
              <a:schemeClr val="tx1"/>
            </a:solidFill>
            <a:miter lim="800000"/>
            <a:headEnd type="none" w="sm" len="sm"/>
            <a:tailEnd type="none" w="sm" len="sm"/>
          </a:ln>
          <a:effectLst/>
        </p:spPr>
        <p:txBody>
          <a:bodyPr wrap="none" anchor="ctr"/>
          <a:lstStyle/>
          <a:p>
            <a:endParaRPr lang="en-US"/>
          </a:p>
        </p:txBody>
      </p:sp>
      <p:sp>
        <p:nvSpPr>
          <p:cNvPr id="37896" name="Oval 1032"/>
          <p:cNvSpPr>
            <a:spLocks noChangeArrowheads="1"/>
          </p:cNvSpPr>
          <p:nvPr/>
        </p:nvSpPr>
        <p:spPr bwMode="auto">
          <a:xfrm>
            <a:off x="5943600" y="2971800"/>
            <a:ext cx="990600" cy="914400"/>
          </a:xfrm>
          <a:prstGeom prst="ellipse">
            <a:avLst/>
          </a:prstGeom>
          <a:solidFill>
            <a:srgbClr val="FFFFFF"/>
          </a:solidFill>
          <a:ln w="12700" cap="sq">
            <a:solidFill>
              <a:schemeClr val="tx1"/>
            </a:solidFill>
            <a:miter lim="800000"/>
            <a:headEnd type="none" w="sm" len="sm"/>
            <a:tailEnd type="none" w="sm" len="sm"/>
          </a:ln>
          <a:effectLst/>
        </p:spPr>
        <p:txBody>
          <a:bodyPr wrap="none" anchor="ctr"/>
          <a:lstStyle/>
          <a:p>
            <a:pPr algn="ctr">
              <a:spcBef>
                <a:spcPct val="50000"/>
              </a:spcBef>
            </a:pPr>
            <a:r>
              <a:rPr lang="en-US" sz="1000"/>
              <a:t>SERVER PROCESS</a:t>
            </a:r>
          </a:p>
          <a:p>
            <a:pPr algn="ctr"/>
            <a:endParaRPr lang="en-US" sz="1200"/>
          </a:p>
        </p:txBody>
      </p:sp>
      <p:sp>
        <p:nvSpPr>
          <p:cNvPr id="37897" name="Text Box 1033"/>
          <p:cNvSpPr txBox="1">
            <a:spLocks noChangeArrowheads="1"/>
          </p:cNvSpPr>
          <p:nvPr/>
        </p:nvSpPr>
        <p:spPr bwMode="auto">
          <a:xfrm>
            <a:off x="3581400" y="4876800"/>
            <a:ext cx="685800" cy="365125"/>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900"/>
              <a:t>CLIENT PROCESS</a:t>
            </a:r>
          </a:p>
        </p:txBody>
      </p:sp>
      <p:sp>
        <p:nvSpPr>
          <p:cNvPr id="37901" name="Rectangle 1037"/>
          <p:cNvSpPr txBox="1">
            <a:spLocks noGrp="1" noChangeArrowheads="1"/>
          </p:cNvSpPr>
          <p:nvPr>
            <p:ph type="body" idx="1"/>
          </p:nvPr>
        </p:nvSpPr>
        <p:spPr>
          <a:ln/>
        </p:spPr>
        <p:txBody>
          <a:bodyPr/>
          <a:lstStyle/>
          <a:p>
            <a:pPr>
              <a:spcBef>
                <a:spcPct val="50000"/>
              </a:spcBef>
              <a:buFontTx/>
              <a:buNone/>
            </a:pPr>
            <a:endParaRPr lang="en-US" sz="800"/>
          </a:p>
        </p:txBody>
      </p:sp>
      <p:sp>
        <p:nvSpPr>
          <p:cNvPr id="37907" name="Freeform 1043"/>
          <p:cNvSpPr>
            <a:spLocks/>
          </p:cNvSpPr>
          <p:nvPr/>
        </p:nvSpPr>
        <p:spPr bwMode="auto">
          <a:xfrm>
            <a:off x="3886200" y="3332163"/>
            <a:ext cx="2081213" cy="1227137"/>
          </a:xfrm>
          <a:custGeom>
            <a:avLst/>
            <a:gdLst/>
            <a:ahLst/>
            <a:cxnLst>
              <a:cxn ang="0">
                <a:pos x="0" y="773"/>
              </a:cxn>
              <a:cxn ang="0">
                <a:pos x="106" y="614"/>
              </a:cxn>
              <a:cxn ang="0">
                <a:pos x="136" y="576"/>
              </a:cxn>
              <a:cxn ang="0">
                <a:pos x="205" y="531"/>
              </a:cxn>
              <a:cxn ang="0">
                <a:pos x="258" y="493"/>
              </a:cxn>
              <a:cxn ang="0">
                <a:pos x="379" y="364"/>
              </a:cxn>
              <a:cxn ang="0">
                <a:pos x="553" y="235"/>
              </a:cxn>
              <a:cxn ang="0">
                <a:pos x="872" y="69"/>
              </a:cxn>
              <a:cxn ang="0">
                <a:pos x="1228" y="0"/>
              </a:cxn>
              <a:cxn ang="0">
                <a:pos x="1311" y="8"/>
              </a:cxn>
            </a:cxnLst>
            <a:rect l="0" t="0" r="r" b="b"/>
            <a:pathLst>
              <a:path w="1311" h="773">
                <a:moveTo>
                  <a:pt x="0" y="773"/>
                </a:moveTo>
                <a:cubicBezTo>
                  <a:pt x="26" y="709"/>
                  <a:pt x="62" y="666"/>
                  <a:pt x="106" y="614"/>
                </a:cubicBezTo>
                <a:cubicBezTo>
                  <a:pt x="123" y="594"/>
                  <a:pt x="116" y="592"/>
                  <a:pt x="136" y="576"/>
                </a:cubicBezTo>
                <a:cubicBezTo>
                  <a:pt x="208" y="516"/>
                  <a:pt x="122" y="595"/>
                  <a:pt x="205" y="531"/>
                </a:cubicBezTo>
                <a:cubicBezTo>
                  <a:pt x="264" y="485"/>
                  <a:pt x="186" y="528"/>
                  <a:pt x="258" y="493"/>
                </a:cubicBezTo>
                <a:cubicBezTo>
                  <a:pt x="298" y="453"/>
                  <a:pt x="331" y="393"/>
                  <a:pt x="379" y="364"/>
                </a:cubicBezTo>
                <a:cubicBezTo>
                  <a:pt x="442" y="326"/>
                  <a:pt x="493" y="276"/>
                  <a:pt x="553" y="235"/>
                </a:cubicBezTo>
                <a:cubicBezTo>
                  <a:pt x="625" y="130"/>
                  <a:pt x="750" y="85"/>
                  <a:pt x="872" y="69"/>
                </a:cubicBezTo>
                <a:cubicBezTo>
                  <a:pt x="988" y="38"/>
                  <a:pt x="1109" y="18"/>
                  <a:pt x="1228" y="0"/>
                </a:cubicBezTo>
                <a:cubicBezTo>
                  <a:pt x="1256" y="3"/>
                  <a:pt x="1311" y="8"/>
                  <a:pt x="1311" y="8"/>
                </a:cubicBezTo>
              </a:path>
            </a:pathLst>
          </a:custGeom>
          <a:noFill/>
          <a:ln w="12700" cap="sq" cmpd="sng">
            <a:solidFill>
              <a:schemeClr val="tx1"/>
            </a:solidFill>
            <a:prstDash val="solid"/>
            <a:miter lim="800000"/>
            <a:headEnd type="none" w="sm" len="sm"/>
            <a:tailEnd type="none" w="sm" len="sm"/>
          </a:ln>
          <a:effectLst/>
        </p:spPr>
        <p:txBody>
          <a:bodyPr wrap="none"/>
          <a:lstStyle/>
          <a:p>
            <a:endParaRPr lang="en-US"/>
          </a:p>
        </p:txBody>
      </p:sp>
      <p:sp>
        <p:nvSpPr>
          <p:cNvPr id="37908" name="Freeform 1044"/>
          <p:cNvSpPr>
            <a:spLocks/>
          </p:cNvSpPr>
          <p:nvPr/>
        </p:nvSpPr>
        <p:spPr bwMode="auto">
          <a:xfrm>
            <a:off x="4356100" y="3910013"/>
            <a:ext cx="2020888" cy="1155700"/>
          </a:xfrm>
          <a:custGeom>
            <a:avLst/>
            <a:gdLst/>
            <a:ahLst/>
            <a:cxnLst>
              <a:cxn ang="0">
                <a:pos x="0" y="728"/>
              </a:cxn>
              <a:cxn ang="0">
                <a:pos x="98" y="690"/>
              </a:cxn>
              <a:cxn ang="0">
                <a:pos x="174" y="660"/>
              </a:cxn>
              <a:cxn ang="0">
                <a:pos x="341" y="606"/>
              </a:cxn>
              <a:cxn ang="0">
                <a:pos x="507" y="546"/>
              </a:cxn>
              <a:cxn ang="0">
                <a:pos x="697" y="462"/>
              </a:cxn>
              <a:cxn ang="0">
                <a:pos x="773" y="432"/>
              </a:cxn>
              <a:cxn ang="0">
                <a:pos x="856" y="394"/>
              </a:cxn>
              <a:cxn ang="0">
                <a:pos x="1068" y="250"/>
              </a:cxn>
              <a:cxn ang="0">
                <a:pos x="1152" y="182"/>
              </a:cxn>
              <a:cxn ang="0">
                <a:pos x="1250" y="46"/>
              </a:cxn>
              <a:cxn ang="0">
                <a:pos x="1265" y="23"/>
              </a:cxn>
              <a:cxn ang="0">
                <a:pos x="1273" y="0"/>
              </a:cxn>
            </a:cxnLst>
            <a:rect l="0" t="0" r="r" b="b"/>
            <a:pathLst>
              <a:path w="1273" h="728">
                <a:moveTo>
                  <a:pt x="0" y="728"/>
                </a:moveTo>
                <a:cubicBezTo>
                  <a:pt x="33" y="716"/>
                  <a:pt x="64" y="700"/>
                  <a:pt x="98" y="690"/>
                </a:cubicBezTo>
                <a:cubicBezTo>
                  <a:pt x="124" y="673"/>
                  <a:pt x="144" y="667"/>
                  <a:pt x="174" y="660"/>
                </a:cubicBezTo>
                <a:cubicBezTo>
                  <a:pt x="222" y="626"/>
                  <a:pt x="285" y="622"/>
                  <a:pt x="341" y="606"/>
                </a:cubicBezTo>
                <a:cubicBezTo>
                  <a:pt x="398" y="590"/>
                  <a:pt x="449" y="559"/>
                  <a:pt x="507" y="546"/>
                </a:cubicBezTo>
                <a:cubicBezTo>
                  <a:pt x="569" y="516"/>
                  <a:pt x="631" y="480"/>
                  <a:pt x="697" y="462"/>
                </a:cubicBezTo>
                <a:cubicBezTo>
                  <a:pt x="722" y="446"/>
                  <a:pt x="747" y="445"/>
                  <a:pt x="773" y="432"/>
                </a:cubicBezTo>
                <a:cubicBezTo>
                  <a:pt x="802" y="417"/>
                  <a:pt x="824" y="403"/>
                  <a:pt x="856" y="394"/>
                </a:cubicBezTo>
                <a:cubicBezTo>
                  <a:pt x="930" y="350"/>
                  <a:pt x="999" y="301"/>
                  <a:pt x="1068" y="250"/>
                </a:cubicBezTo>
                <a:cubicBezTo>
                  <a:pt x="1097" y="229"/>
                  <a:pt x="1152" y="182"/>
                  <a:pt x="1152" y="182"/>
                </a:cubicBezTo>
                <a:cubicBezTo>
                  <a:pt x="1183" y="134"/>
                  <a:pt x="1218" y="94"/>
                  <a:pt x="1250" y="46"/>
                </a:cubicBezTo>
                <a:cubicBezTo>
                  <a:pt x="1255" y="38"/>
                  <a:pt x="1260" y="31"/>
                  <a:pt x="1265" y="23"/>
                </a:cubicBezTo>
                <a:cubicBezTo>
                  <a:pt x="1269" y="16"/>
                  <a:pt x="1273" y="0"/>
                  <a:pt x="1273" y="0"/>
                </a:cubicBezTo>
              </a:path>
            </a:pathLst>
          </a:custGeom>
          <a:noFill/>
          <a:ln w="12700" cap="sq" cmpd="sng">
            <a:solidFill>
              <a:schemeClr val="tx1"/>
            </a:solidFill>
            <a:prstDash val="solid"/>
            <a:miter lim="800000"/>
            <a:headEnd type="none" w="sm" len="sm"/>
            <a:tailEnd type="none" w="sm" len="sm"/>
          </a:ln>
          <a:effectLst/>
        </p:spPr>
        <p:txBody>
          <a:bodyPr wrap="none"/>
          <a:lstStyle/>
          <a:p>
            <a:endParaRPr lang="en-US"/>
          </a:p>
        </p:txBody>
      </p:sp>
      <p:sp>
        <p:nvSpPr>
          <p:cNvPr id="37911" name="Text Box 1047"/>
          <p:cNvSpPr txBox="1">
            <a:spLocks noChangeArrowheads="1"/>
          </p:cNvSpPr>
          <p:nvPr/>
        </p:nvSpPr>
        <p:spPr bwMode="auto">
          <a:xfrm>
            <a:off x="4419600" y="3505200"/>
            <a:ext cx="3810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t>1</a:t>
            </a:r>
          </a:p>
        </p:txBody>
      </p:sp>
      <p:sp>
        <p:nvSpPr>
          <p:cNvPr id="37912" name="Freeform 1048"/>
          <p:cNvSpPr>
            <a:spLocks/>
          </p:cNvSpPr>
          <p:nvPr/>
        </p:nvSpPr>
        <p:spPr bwMode="auto">
          <a:xfrm>
            <a:off x="3549650" y="2995613"/>
            <a:ext cx="2609850" cy="1781175"/>
          </a:xfrm>
          <a:custGeom>
            <a:avLst/>
            <a:gdLst/>
            <a:ahLst/>
            <a:cxnLst>
              <a:cxn ang="0">
                <a:pos x="0" y="1122"/>
              </a:cxn>
              <a:cxn ang="0">
                <a:pos x="45" y="985"/>
              </a:cxn>
              <a:cxn ang="0">
                <a:pos x="106" y="713"/>
              </a:cxn>
              <a:cxn ang="0">
                <a:pos x="273" y="425"/>
              </a:cxn>
              <a:cxn ang="0">
                <a:pos x="386" y="303"/>
              </a:cxn>
              <a:cxn ang="0">
                <a:pos x="470" y="243"/>
              </a:cxn>
              <a:cxn ang="0">
                <a:pos x="492" y="220"/>
              </a:cxn>
              <a:cxn ang="0">
                <a:pos x="523" y="205"/>
              </a:cxn>
              <a:cxn ang="0">
                <a:pos x="697" y="114"/>
              </a:cxn>
              <a:cxn ang="0">
                <a:pos x="887" y="61"/>
              </a:cxn>
              <a:cxn ang="0">
                <a:pos x="1258" y="0"/>
              </a:cxn>
              <a:cxn ang="0">
                <a:pos x="1576" y="30"/>
              </a:cxn>
              <a:cxn ang="0">
                <a:pos x="1622" y="46"/>
              </a:cxn>
              <a:cxn ang="0">
                <a:pos x="1644" y="53"/>
              </a:cxn>
            </a:cxnLst>
            <a:rect l="0" t="0" r="r" b="b"/>
            <a:pathLst>
              <a:path w="1644" h="1122">
                <a:moveTo>
                  <a:pt x="0" y="1122"/>
                </a:moveTo>
                <a:cubicBezTo>
                  <a:pt x="39" y="1083"/>
                  <a:pt x="37" y="1038"/>
                  <a:pt x="45" y="985"/>
                </a:cubicBezTo>
                <a:cubicBezTo>
                  <a:pt x="57" y="905"/>
                  <a:pt x="60" y="781"/>
                  <a:pt x="106" y="713"/>
                </a:cubicBezTo>
                <a:cubicBezTo>
                  <a:pt x="139" y="605"/>
                  <a:pt x="204" y="513"/>
                  <a:pt x="273" y="425"/>
                </a:cubicBezTo>
                <a:cubicBezTo>
                  <a:pt x="308" y="380"/>
                  <a:pt x="338" y="336"/>
                  <a:pt x="386" y="303"/>
                </a:cubicBezTo>
                <a:cubicBezTo>
                  <a:pt x="406" y="273"/>
                  <a:pt x="438" y="264"/>
                  <a:pt x="470" y="243"/>
                </a:cubicBezTo>
                <a:cubicBezTo>
                  <a:pt x="479" y="237"/>
                  <a:pt x="483" y="226"/>
                  <a:pt x="492" y="220"/>
                </a:cubicBezTo>
                <a:cubicBezTo>
                  <a:pt x="501" y="213"/>
                  <a:pt x="513" y="210"/>
                  <a:pt x="523" y="205"/>
                </a:cubicBezTo>
                <a:cubicBezTo>
                  <a:pt x="568" y="158"/>
                  <a:pt x="635" y="133"/>
                  <a:pt x="697" y="114"/>
                </a:cubicBezTo>
                <a:cubicBezTo>
                  <a:pt x="753" y="78"/>
                  <a:pt x="823" y="71"/>
                  <a:pt x="887" y="61"/>
                </a:cubicBezTo>
                <a:cubicBezTo>
                  <a:pt x="1010" y="42"/>
                  <a:pt x="1136" y="26"/>
                  <a:pt x="1258" y="0"/>
                </a:cubicBezTo>
                <a:cubicBezTo>
                  <a:pt x="1389" y="5"/>
                  <a:pt x="1461" y="15"/>
                  <a:pt x="1576" y="30"/>
                </a:cubicBezTo>
                <a:cubicBezTo>
                  <a:pt x="1591" y="35"/>
                  <a:pt x="1607" y="41"/>
                  <a:pt x="1622" y="46"/>
                </a:cubicBezTo>
                <a:cubicBezTo>
                  <a:pt x="1629" y="48"/>
                  <a:pt x="1644" y="53"/>
                  <a:pt x="1644" y="53"/>
                </a:cubicBezTo>
              </a:path>
            </a:pathLst>
          </a:custGeom>
          <a:noFill/>
          <a:ln w="28575" cap="sq" cmpd="sng">
            <a:solidFill>
              <a:schemeClr val="tx1"/>
            </a:solidFill>
            <a:prstDash val="solid"/>
            <a:miter lim="800000"/>
            <a:headEnd type="none" w="sm" len="sm"/>
            <a:tailEnd type="none" w="sm" len="sm"/>
          </a:ln>
          <a:effectLst/>
        </p:spPr>
        <p:txBody>
          <a:bodyPr wrap="none"/>
          <a:lstStyle/>
          <a:p>
            <a:endParaRPr lang="en-US"/>
          </a:p>
        </p:txBody>
      </p:sp>
      <p:sp>
        <p:nvSpPr>
          <p:cNvPr id="37913" name="Freeform 1049"/>
          <p:cNvSpPr>
            <a:spLocks/>
          </p:cNvSpPr>
          <p:nvPr/>
        </p:nvSpPr>
        <p:spPr bwMode="auto">
          <a:xfrm>
            <a:off x="4162425" y="3838575"/>
            <a:ext cx="2551113" cy="1612900"/>
          </a:xfrm>
          <a:custGeom>
            <a:avLst/>
            <a:gdLst/>
            <a:ahLst/>
            <a:cxnLst>
              <a:cxn ang="0">
                <a:pos x="1607" y="0"/>
              </a:cxn>
              <a:cxn ang="0">
                <a:pos x="1562" y="98"/>
              </a:cxn>
              <a:cxn ang="0">
                <a:pos x="1539" y="151"/>
              </a:cxn>
              <a:cxn ang="0">
                <a:pos x="1509" y="227"/>
              </a:cxn>
              <a:cxn ang="0">
                <a:pos x="1478" y="295"/>
              </a:cxn>
              <a:cxn ang="0">
                <a:pos x="1418" y="432"/>
              </a:cxn>
              <a:cxn ang="0">
                <a:pos x="1357" y="507"/>
              </a:cxn>
              <a:cxn ang="0">
                <a:pos x="1304" y="583"/>
              </a:cxn>
              <a:cxn ang="0">
                <a:pos x="1167" y="712"/>
              </a:cxn>
              <a:cxn ang="0">
                <a:pos x="1122" y="742"/>
              </a:cxn>
              <a:cxn ang="0">
                <a:pos x="1023" y="803"/>
              </a:cxn>
              <a:cxn ang="0">
                <a:pos x="933" y="841"/>
              </a:cxn>
              <a:cxn ang="0">
                <a:pos x="819" y="886"/>
              </a:cxn>
              <a:cxn ang="0">
                <a:pos x="751" y="917"/>
              </a:cxn>
              <a:cxn ang="0">
                <a:pos x="705" y="939"/>
              </a:cxn>
              <a:cxn ang="0">
                <a:pos x="682" y="955"/>
              </a:cxn>
              <a:cxn ang="0">
                <a:pos x="614" y="977"/>
              </a:cxn>
              <a:cxn ang="0">
                <a:pos x="501" y="1015"/>
              </a:cxn>
              <a:cxn ang="0">
                <a:pos x="311" y="1000"/>
              </a:cxn>
              <a:cxn ang="0">
                <a:pos x="213" y="962"/>
              </a:cxn>
              <a:cxn ang="0">
                <a:pos x="91" y="939"/>
              </a:cxn>
              <a:cxn ang="0">
                <a:pos x="23" y="947"/>
              </a:cxn>
              <a:cxn ang="0">
                <a:pos x="0" y="955"/>
              </a:cxn>
            </a:cxnLst>
            <a:rect l="0" t="0" r="r" b="b"/>
            <a:pathLst>
              <a:path w="1607" h="1016">
                <a:moveTo>
                  <a:pt x="1607" y="0"/>
                </a:moveTo>
                <a:cubicBezTo>
                  <a:pt x="1591" y="33"/>
                  <a:pt x="1582" y="67"/>
                  <a:pt x="1562" y="98"/>
                </a:cubicBezTo>
                <a:cubicBezTo>
                  <a:pt x="1538" y="190"/>
                  <a:pt x="1571" y="77"/>
                  <a:pt x="1539" y="151"/>
                </a:cubicBezTo>
                <a:cubicBezTo>
                  <a:pt x="1527" y="180"/>
                  <a:pt x="1526" y="200"/>
                  <a:pt x="1509" y="227"/>
                </a:cubicBezTo>
                <a:cubicBezTo>
                  <a:pt x="1493" y="301"/>
                  <a:pt x="1514" y="232"/>
                  <a:pt x="1478" y="295"/>
                </a:cubicBezTo>
                <a:cubicBezTo>
                  <a:pt x="1455" y="336"/>
                  <a:pt x="1439" y="389"/>
                  <a:pt x="1418" y="432"/>
                </a:cubicBezTo>
                <a:cubicBezTo>
                  <a:pt x="1404" y="460"/>
                  <a:pt x="1377" y="483"/>
                  <a:pt x="1357" y="507"/>
                </a:cubicBezTo>
                <a:cubicBezTo>
                  <a:pt x="1337" y="531"/>
                  <a:pt x="1322" y="558"/>
                  <a:pt x="1304" y="583"/>
                </a:cubicBezTo>
                <a:cubicBezTo>
                  <a:pt x="1270" y="629"/>
                  <a:pt x="1223" y="695"/>
                  <a:pt x="1167" y="712"/>
                </a:cubicBezTo>
                <a:cubicBezTo>
                  <a:pt x="1101" y="781"/>
                  <a:pt x="1184" y="701"/>
                  <a:pt x="1122" y="742"/>
                </a:cubicBezTo>
                <a:cubicBezTo>
                  <a:pt x="1084" y="767"/>
                  <a:pt x="1070" y="791"/>
                  <a:pt x="1023" y="803"/>
                </a:cubicBezTo>
                <a:cubicBezTo>
                  <a:pt x="994" y="823"/>
                  <a:pt x="963" y="825"/>
                  <a:pt x="933" y="841"/>
                </a:cubicBezTo>
                <a:cubicBezTo>
                  <a:pt x="896" y="860"/>
                  <a:pt x="859" y="874"/>
                  <a:pt x="819" y="886"/>
                </a:cubicBezTo>
                <a:cubicBezTo>
                  <a:pt x="796" y="902"/>
                  <a:pt x="777" y="908"/>
                  <a:pt x="751" y="917"/>
                </a:cubicBezTo>
                <a:cubicBezTo>
                  <a:pt x="717" y="949"/>
                  <a:pt x="757" y="916"/>
                  <a:pt x="705" y="939"/>
                </a:cubicBezTo>
                <a:cubicBezTo>
                  <a:pt x="696" y="943"/>
                  <a:pt x="690" y="951"/>
                  <a:pt x="682" y="955"/>
                </a:cubicBezTo>
                <a:cubicBezTo>
                  <a:pt x="672" y="960"/>
                  <a:pt x="631" y="972"/>
                  <a:pt x="614" y="977"/>
                </a:cubicBezTo>
                <a:cubicBezTo>
                  <a:pt x="581" y="1000"/>
                  <a:pt x="541" y="1007"/>
                  <a:pt x="501" y="1015"/>
                </a:cubicBezTo>
                <a:cubicBezTo>
                  <a:pt x="387" y="1009"/>
                  <a:pt x="390" y="1016"/>
                  <a:pt x="311" y="1000"/>
                </a:cubicBezTo>
                <a:cubicBezTo>
                  <a:pt x="274" y="993"/>
                  <a:pt x="248" y="974"/>
                  <a:pt x="213" y="962"/>
                </a:cubicBezTo>
                <a:cubicBezTo>
                  <a:pt x="174" y="949"/>
                  <a:pt x="132" y="945"/>
                  <a:pt x="91" y="939"/>
                </a:cubicBezTo>
                <a:cubicBezTo>
                  <a:pt x="68" y="942"/>
                  <a:pt x="45" y="943"/>
                  <a:pt x="23" y="947"/>
                </a:cubicBezTo>
                <a:cubicBezTo>
                  <a:pt x="15" y="948"/>
                  <a:pt x="0" y="955"/>
                  <a:pt x="0" y="955"/>
                </a:cubicBezTo>
              </a:path>
            </a:pathLst>
          </a:custGeom>
          <a:noFill/>
          <a:ln w="19050" cap="sq" cmpd="sng">
            <a:solidFill>
              <a:schemeClr val="tx1"/>
            </a:solidFill>
            <a:prstDash val="solid"/>
            <a:miter lim="800000"/>
            <a:headEnd type="none" w="sm" len="sm"/>
            <a:tailEnd type="none" w="sm" len="sm"/>
          </a:ln>
          <a:effectLst/>
        </p:spPr>
        <p:txBody>
          <a:bodyPr wrap="none"/>
          <a:lstStyle/>
          <a:p>
            <a:endParaRPr lang="en-US"/>
          </a:p>
        </p:txBody>
      </p:sp>
      <p:sp>
        <p:nvSpPr>
          <p:cNvPr id="37914" name="Text Box 1050"/>
          <p:cNvSpPr txBox="1">
            <a:spLocks noChangeArrowheads="1"/>
          </p:cNvSpPr>
          <p:nvPr/>
        </p:nvSpPr>
        <p:spPr bwMode="auto">
          <a:xfrm>
            <a:off x="4800600" y="2895600"/>
            <a:ext cx="2286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t>2</a:t>
            </a:r>
          </a:p>
        </p:txBody>
      </p:sp>
      <p:sp>
        <p:nvSpPr>
          <p:cNvPr id="37915" name="Freeform 1051"/>
          <p:cNvSpPr>
            <a:spLocks/>
          </p:cNvSpPr>
          <p:nvPr/>
        </p:nvSpPr>
        <p:spPr bwMode="auto">
          <a:xfrm>
            <a:off x="3429000" y="2614613"/>
            <a:ext cx="3103563" cy="2390775"/>
          </a:xfrm>
          <a:custGeom>
            <a:avLst/>
            <a:gdLst/>
            <a:ahLst/>
            <a:cxnLst>
              <a:cxn ang="0">
                <a:pos x="30" y="1506"/>
              </a:cxn>
              <a:cxn ang="0">
                <a:pos x="0" y="1347"/>
              </a:cxn>
              <a:cxn ang="0">
                <a:pos x="8" y="884"/>
              </a:cxn>
              <a:cxn ang="0">
                <a:pos x="114" y="574"/>
              </a:cxn>
              <a:cxn ang="0">
                <a:pos x="167" y="483"/>
              </a:cxn>
              <a:cxn ang="0">
                <a:pos x="273" y="369"/>
              </a:cxn>
              <a:cxn ang="0">
                <a:pos x="311" y="339"/>
              </a:cxn>
              <a:cxn ang="0">
                <a:pos x="455" y="233"/>
              </a:cxn>
              <a:cxn ang="0">
                <a:pos x="493" y="202"/>
              </a:cxn>
              <a:cxn ang="0">
                <a:pos x="629" y="134"/>
              </a:cxn>
              <a:cxn ang="0">
                <a:pos x="667" y="111"/>
              </a:cxn>
              <a:cxn ang="0">
                <a:pos x="773" y="81"/>
              </a:cxn>
              <a:cxn ang="0">
                <a:pos x="826" y="51"/>
              </a:cxn>
              <a:cxn ang="0">
                <a:pos x="1016" y="28"/>
              </a:cxn>
              <a:cxn ang="0">
                <a:pos x="1258" y="36"/>
              </a:cxn>
              <a:cxn ang="0">
                <a:pos x="1773" y="134"/>
              </a:cxn>
              <a:cxn ang="0">
                <a:pos x="1834" y="164"/>
              </a:cxn>
              <a:cxn ang="0">
                <a:pos x="1910" y="233"/>
              </a:cxn>
              <a:cxn ang="0">
                <a:pos x="1933" y="225"/>
              </a:cxn>
              <a:cxn ang="0">
                <a:pos x="1955" y="210"/>
              </a:cxn>
            </a:cxnLst>
            <a:rect l="0" t="0" r="r" b="b"/>
            <a:pathLst>
              <a:path w="1955" h="1506">
                <a:moveTo>
                  <a:pt x="30" y="1506"/>
                </a:moveTo>
                <a:cubicBezTo>
                  <a:pt x="14" y="1454"/>
                  <a:pt x="14" y="1400"/>
                  <a:pt x="0" y="1347"/>
                </a:cubicBezTo>
                <a:cubicBezTo>
                  <a:pt x="3" y="1193"/>
                  <a:pt x="3" y="1038"/>
                  <a:pt x="8" y="884"/>
                </a:cubicBezTo>
                <a:cubicBezTo>
                  <a:pt x="11" y="798"/>
                  <a:pt x="48" y="637"/>
                  <a:pt x="114" y="574"/>
                </a:cubicBezTo>
                <a:cubicBezTo>
                  <a:pt x="126" y="533"/>
                  <a:pt x="141" y="516"/>
                  <a:pt x="167" y="483"/>
                </a:cubicBezTo>
                <a:cubicBezTo>
                  <a:pt x="214" y="423"/>
                  <a:pt x="205" y="410"/>
                  <a:pt x="273" y="369"/>
                </a:cubicBezTo>
                <a:cubicBezTo>
                  <a:pt x="308" y="316"/>
                  <a:pt x="266" y="369"/>
                  <a:pt x="311" y="339"/>
                </a:cubicBezTo>
                <a:cubicBezTo>
                  <a:pt x="361" y="306"/>
                  <a:pt x="402" y="264"/>
                  <a:pt x="455" y="233"/>
                </a:cubicBezTo>
                <a:cubicBezTo>
                  <a:pt x="543" y="182"/>
                  <a:pt x="422" y="248"/>
                  <a:pt x="493" y="202"/>
                </a:cubicBezTo>
                <a:cubicBezTo>
                  <a:pt x="536" y="174"/>
                  <a:pt x="584" y="157"/>
                  <a:pt x="629" y="134"/>
                </a:cubicBezTo>
                <a:cubicBezTo>
                  <a:pt x="642" y="127"/>
                  <a:pt x="653" y="116"/>
                  <a:pt x="667" y="111"/>
                </a:cubicBezTo>
                <a:cubicBezTo>
                  <a:pt x="765" y="73"/>
                  <a:pt x="691" y="117"/>
                  <a:pt x="773" y="81"/>
                </a:cubicBezTo>
                <a:cubicBezTo>
                  <a:pt x="798" y="70"/>
                  <a:pt x="796" y="58"/>
                  <a:pt x="826" y="51"/>
                </a:cubicBezTo>
                <a:cubicBezTo>
                  <a:pt x="884" y="37"/>
                  <a:pt x="958" y="34"/>
                  <a:pt x="1016" y="28"/>
                </a:cubicBezTo>
                <a:cubicBezTo>
                  <a:pt x="1094" y="0"/>
                  <a:pt x="1179" y="20"/>
                  <a:pt x="1258" y="36"/>
                </a:cubicBezTo>
                <a:cubicBezTo>
                  <a:pt x="1429" y="70"/>
                  <a:pt x="1609" y="74"/>
                  <a:pt x="1773" y="134"/>
                </a:cubicBezTo>
                <a:cubicBezTo>
                  <a:pt x="1792" y="152"/>
                  <a:pt x="1809" y="156"/>
                  <a:pt x="1834" y="164"/>
                </a:cubicBezTo>
                <a:cubicBezTo>
                  <a:pt x="1858" y="190"/>
                  <a:pt x="1886" y="208"/>
                  <a:pt x="1910" y="233"/>
                </a:cubicBezTo>
                <a:cubicBezTo>
                  <a:pt x="1918" y="230"/>
                  <a:pt x="1926" y="229"/>
                  <a:pt x="1933" y="225"/>
                </a:cubicBezTo>
                <a:cubicBezTo>
                  <a:pt x="1941" y="221"/>
                  <a:pt x="1955" y="210"/>
                  <a:pt x="1955" y="210"/>
                </a:cubicBezTo>
              </a:path>
            </a:pathLst>
          </a:custGeom>
          <a:noFill/>
          <a:ln w="38100" cap="sq" cmpd="sng">
            <a:solidFill>
              <a:schemeClr val="tx1"/>
            </a:solidFill>
            <a:prstDash val="solid"/>
            <a:miter lim="800000"/>
            <a:headEnd type="none" w="sm" len="sm"/>
            <a:tailEnd type="none" w="sm" len="sm"/>
          </a:ln>
          <a:effectLst/>
        </p:spPr>
        <p:txBody>
          <a:bodyPr wrap="none"/>
          <a:lstStyle/>
          <a:p>
            <a:endParaRPr lang="en-US"/>
          </a:p>
        </p:txBody>
      </p:sp>
      <p:sp>
        <p:nvSpPr>
          <p:cNvPr id="37916" name="Freeform 1052"/>
          <p:cNvSpPr>
            <a:spLocks/>
          </p:cNvSpPr>
          <p:nvPr/>
        </p:nvSpPr>
        <p:spPr bwMode="auto">
          <a:xfrm>
            <a:off x="3898900" y="3670300"/>
            <a:ext cx="2959100" cy="2120900"/>
          </a:xfrm>
          <a:custGeom>
            <a:avLst/>
            <a:gdLst/>
            <a:ahLst/>
            <a:cxnLst>
              <a:cxn ang="0">
                <a:pos x="1864" y="0"/>
              </a:cxn>
              <a:cxn ang="0">
                <a:pos x="1811" y="257"/>
              </a:cxn>
              <a:cxn ang="0">
                <a:pos x="1765" y="560"/>
              </a:cxn>
              <a:cxn ang="0">
                <a:pos x="1705" y="735"/>
              </a:cxn>
              <a:cxn ang="0">
                <a:pos x="1621" y="856"/>
              </a:cxn>
              <a:cxn ang="0">
                <a:pos x="1591" y="894"/>
              </a:cxn>
              <a:cxn ang="0">
                <a:pos x="1584" y="917"/>
              </a:cxn>
              <a:cxn ang="0">
                <a:pos x="1500" y="992"/>
              </a:cxn>
              <a:cxn ang="0">
                <a:pos x="1333" y="1121"/>
              </a:cxn>
              <a:cxn ang="0">
                <a:pos x="1311" y="1144"/>
              </a:cxn>
              <a:cxn ang="0">
                <a:pos x="1243" y="1182"/>
              </a:cxn>
              <a:cxn ang="0">
                <a:pos x="1129" y="1220"/>
              </a:cxn>
              <a:cxn ang="0">
                <a:pos x="1106" y="1235"/>
              </a:cxn>
              <a:cxn ang="0">
                <a:pos x="992" y="1265"/>
              </a:cxn>
              <a:cxn ang="0">
                <a:pos x="795" y="1258"/>
              </a:cxn>
              <a:cxn ang="0">
                <a:pos x="621" y="1220"/>
              </a:cxn>
              <a:cxn ang="0">
                <a:pos x="318" y="1167"/>
              </a:cxn>
              <a:cxn ang="0">
                <a:pos x="189" y="1152"/>
              </a:cxn>
              <a:cxn ang="0">
                <a:pos x="60" y="1121"/>
              </a:cxn>
              <a:cxn ang="0">
                <a:pos x="0" y="1068"/>
              </a:cxn>
            </a:cxnLst>
            <a:rect l="0" t="0" r="r" b="b"/>
            <a:pathLst>
              <a:path w="1864" h="1265">
                <a:moveTo>
                  <a:pt x="1864" y="0"/>
                </a:moveTo>
                <a:cubicBezTo>
                  <a:pt x="1833" y="84"/>
                  <a:pt x="1829" y="170"/>
                  <a:pt x="1811" y="257"/>
                </a:cubicBezTo>
                <a:cubicBezTo>
                  <a:pt x="1803" y="361"/>
                  <a:pt x="1785" y="458"/>
                  <a:pt x="1765" y="560"/>
                </a:cubicBezTo>
                <a:cubicBezTo>
                  <a:pt x="1753" y="620"/>
                  <a:pt x="1739" y="683"/>
                  <a:pt x="1705" y="735"/>
                </a:cubicBezTo>
                <a:cubicBezTo>
                  <a:pt x="1693" y="781"/>
                  <a:pt x="1655" y="822"/>
                  <a:pt x="1621" y="856"/>
                </a:cubicBezTo>
                <a:cubicBezTo>
                  <a:pt x="1603" y="914"/>
                  <a:pt x="1630" y="845"/>
                  <a:pt x="1591" y="894"/>
                </a:cubicBezTo>
                <a:cubicBezTo>
                  <a:pt x="1586" y="900"/>
                  <a:pt x="1588" y="910"/>
                  <a:pt x="1584" y="917"/>
                </a:cubicBezTo>
                <a:cubicBezTo>
                  <a:pt x="1565" y="948"/>
                  <a:pt x="1525" y="967"/>
                  <a:pt x="1500" y="992"/>
                </a:cubicBezTo>
                <a:cubicBezTo>
                  <a:pt x="1449" y="1043"/>
                  <a:pt x="1393" y="1082"/>
                  <a:pt x="1333" y="1121"/>
                </a:cubicBezTo>
                <a:cubicBezTo>
                  <a:pt x="1324" y="1127"/>
                  <a:pt x="1320" y="1138"/>
                  <a:pt x="1311" y="1144"/>
                </a:cubicBezTo>
                <a:cubicBezTo>
                  <a:pt x="1290" y="1159"/>
                  <a:pt x="1265" y="1168"/>
                  <a:pt x="1243" y="1182"/>
                </a:cubicBezTo>
                <a:cubicBezTo>
                  <a:pt x="1213" y="1202"/>
                  <a:pt x="1164" y="1208"/>
                  <a:pt x="1129" y="1220"/>
                </a:cubicBezTo>
                <a:cubicBezTo>
                  <a:pt x="1120" y="1223"/>
                  <a:pt x="1114" y="1231"/>
                  <a:pt x="1106" y="1235"/>
                </a:cubicBezTo>
                <a:cubicBezTo>
                  <a:pt x="1068" y="1252"/>
                  <a:pt x="1033" y="1259"/>
                  <a:pt x="992" y="1265"/>
                </a:cubicBezTo>
                <a:cubicBezTo>
                  <a:pt x="926" y="1263"/>
                  <a:pt x="861" y="1262"/>
                  <a:pt x="795" y="1258"/>
                </a:cubicBezTo>
                <a:cubicBezTo>
                  <a:pt x="736" y="1254"/>
                  <a:pt x="679" y="1228"/>
                  <a:pt x="621" y="1220"/>
                </a:cubicBezTo>
                <a:cubicBezTo>
                  <a:pt x="522" y="1193"/>
                  <a:pt x="420" y="1180"/>
                  <a:pt x="318" y="1167"/>
                </a:cubicBezTo>
                <a:cubicBezTo>
                  <a:pt x="257" y="1146"/>
                  <a:pt x="321" y="1166"/>
                  <a:pt x="189" y="1152"/>
                </a:cubicBezTo>
                <a:cubicBezTo>
                  <a:pt x="145" y="1147"/>
                  <a:pt x="101" y="1135"/>
                  <a:pt x="60" y="1121"/>
                </a:cubicBezTo>
                <a:cubicBezTo>
                  <a:pt x="40" y="1102"/>
                  <a:pt x="19" y="1087"/>
                  <a:pt x="0" y="1068"/>
                </a:cubicBezTo>
              </a:path>
            </a:pathLst>
          </a:custGeom>
          <a:noFill/>
          <a:ln w="38100" cap="sq" cmpd="sng">
            <a:solidFill>
              <a:schemeClr val="tx1"/>
            </a:solidFill>
            <a:prstDash val="solid"/>
            <a:miter lim="800000"/>
            <a:headEnd type="none" w="sm" len="sm"/>
            <a:tailEnd type="none" w="sm" len="sm"/>
          </a:ln>
          <a:effectLst/>
        </p:spPr>
        <p:txBody>
          <a:bodyPr wrap="none"/>
          <a:lstStyle/>
          <a:p>
            <a:endParaRPr lang="en-US"/>
          </a:p>
        </p:txBody>
      </p:sp>
      <p:sp>
        <p:nvSpPr>
          <p:cNvPr id="37917" name="Text Box 1053"/>
          <p:cNvSpPr txBox="1">
            <a:spLocks noChangeArrowheads="1"/>
          </p:cNvSpPr>
          <p:nvPr/>
        </p:nvSpPr>
        <p:spPr bwMode="auto">
          <a:xfrm>
            <a:off x="4724400" y="2362200"/>
            <a:ext cx="3810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t>3</a:t>
            </a:r>
          </a:p>
        </p:txBody>
      </p:sp>
      <p:sp>
        <p:nvSpPr>
          <p:cNvPr id="37918" name="Text Box 1054"/>
          <p:cNvSpPr txBox="1">
            <a:spLocks noChangeArrowheads="1"/>
          </p:cNvSpPr>
          <p:nvPr/>
        </p:nvSpPr>
        <p:spPr bwMode="auto">
          <a:xfrm>
            <a:off x="1524000" y="2286000"/>
            <a:ext cx="1447800" cy="823913"/>
          </a:xfrm>
          <a:prstGeom prst="rect">
            <a:avLst/>
          </a:prstGeom>
          <a:noFill/>
          <a:ln w="12700" cap="sq">
            <a:noFill/>
            <a:miter lim="800000"/>
            <a:headEnd type="none" w="sm" len="sm"/>
            <a:tailEnd type="none" w="sm" len="sm"/>
          </a:ln>
          <a:effectLst/>
        </p:spPr>
        <p:txBody>
          <a:bodyPr>
            <a:spAutoFit/>
          </a:bodyPr>
          <a:lstStyle/>
          <a:p>
            <a:pPr marL="457200" indent="-457200">
              <a:spcBef>
                <a:spcPct val="50000"/>
              </a:spcBef>
              <a:buFontTx/>
              <a:buAutoNum type="arabicPlain"/>
            </a:pPr>
            <a:r>
              <a:rPr lang="en-US" sz="1200"/>
              <a:t>PARSING</a:t>
            </a:r>
          </a:p>
          <a:p>
            <a:pPr marL="457200" indent="-457200">
              <a:spcBef>
                <a:spcPct val="50000"/>
              </a:spcBef>
              <a:buFontTx/>
              <a:buAutoNum type="arabicPlain" startAt="2"/>
            </a:pPr>
            <a:r>
              <a:rPr lang="en-US" sz="1200"/>
              <a:t>EXECUTE</a:t>
            </a:r>
          </a:p>
          <a:p>
            <a:pPr marL="457200" indent="-457200">
              <a:spcBef>
                <a:spcPct val="50000"/>
              </a:spcBef>
            </a:pPr>
            <a:r>
              <a:rPr lang="en-US" sz="1200"/>
              <a:t>3          FETCH</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t>ORACLE</a:t>
            </a:r>
          </a:p>
        </p:txBody>
      </p:sp>
      <p:sp>
        <p:nvSpPr>
          <p:cNvPr id="39938" name="Rectangle 2"/>
          <p:cNvSpPr>
            <a:spLocks noGrp="1" noChangeArrowheads="1"/>
          </p:cNvSpPr>
          <p:nvPr>
            <p:ph type="title"/>
          </p:nvPr>
        </p:nvSpPr>
        <p:spPr>
          <a:xfrm>
            <a:off x="2362200" y="228600"/>
            <a:ext cx="6324600" cy="366713"/>
          </a:xfrm>
        </p:spPr>
        <p:txBody>
          <a:bodyPr/>
          <a:lstStyle/>
          <a:p>
            <a:r>
              <a:rPr lang="en-US"/>
              <a:t>Oracle Instance</a:t>
            </a:r>
          </a:p>
        </p:txBody>
      </p:sp>
      <p:sp>
        <p:nvSpPr>
          <p:cNvPr id="39940" name="Text Box 4"/>
          <p:cNvSpPr txBox="1">
            <a:spLocks noChangeArrowheads="1"/>
          </p:cNvSpPr>
          <p:nvPr/>
        </p:nvSpPr>
        <p:spPr bwMode="auto">
          <a:xfrm>
            <a:off x="1828800" y="1447800"/>
            <a:ext cx="6629400" cy="32766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2200"/>
              <a:t>.</a:t>
            </a:r>
          </a:p>
          <a:p>
            <a:pPr algn="just">
              <a:spcBef>
                <a:spcPct val="50000"/>
              </a:spcBef>
            </a:pPr>
            <a:r>
              <a:rPr lang="en-US" sz="2200"/>
              <a:t>Every oracle database is associated with an Oracle Instance. Every time a database is started, a memory area called System Global Area(SGA) or Shared Global Area is allocated and one or more processes are started.</a:t>
            </a:r>
          </a:p>
          <a:p>
            <a:pPr algn="just">
              <a:spcBef>
                <a:spcPct val="50000"/>
              </a:spcBef>
            </a:pPr>
            <a:r>
              <a:rPr lang="en-US" sz="2200"/>
              <a:t>The combination of SGA and Oracle processes is called as Oracle Instance.</a:t>
            </a:r>
          </a:p>
          <a:p>
            <a:pPr algn="just">
              <a:spcBef>
                <a:spcPct val="50000"/>
              </a:spcBef>
            </a:pPr>
            <a:endParaRPr lang="en-US" sz="22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2"/>
          <p:cNvSpPr>
            <a:spLocks noGrp="1"/>
          </p:cNvSpPr>
          <p:nvPr>
            <p:ph type="ftr" sz="quarter" idx="10"/>
          </p:nvPr>
        </p:nvSpPr>
        <p:spPr/>
        <p:txBody>
          <a:bodyPr/>
          <a:lstStyle/>
          <a:p>
            <a:r>
              <a:rPr lang="en-US"/>
              <a:t>ORACLE</a:t>
            </a:r>
          </a:p>
        </p:txBody>
      </p:sp>
      <p:sp>
        <p:nvSpPr>
          <p:cNvPr id="7170" name="Rectangle 2"/>
          <p:cNvSpPr>
            <a:spLocks noGrp="1" noChangeArrowheads="1"/>
          </p:cNvSpPr>
          <p:nvPr>
            <p:ph type="title"/>
          </p:nvPr>
        </p:nvSpPr>
        <p:spPr/>
        <p:txBody>
          <a:bodyPr/>
          <a:lstStyle/>
          <a:p>
            <a:r>
              <a:rPr lang="en-US"/>
              <a:t>Features &amp; Benefits</a:t>
            </a:r>
          </a:p>
        </p:txBody>
      </p:sp>
      <p:sp>
        <p:nvSpPr>
          <p:cNvPr id="7171" name="Rectangle 3"/>
          <p:cNvSpPr>
            <a:spLocks noChangeArrowheads="1"/>
          </p:cNvSpPr>
          <p:nvPr/>
        </p:nvSpPr>
        <p:spPr bwMode="auto">
          <a:xfrm>
            <a:off x="3886200" y="1828800"/>
            <a:ext cx="2057400" cy="3200400"/>
          </a:xfrm>
          <a:prstGeom prst="rect">
            <a:avLst/>
          </a:prstGeom>
          <a:solidFill>
            <a:srgbClr val="FF9999"/>
          </a:solidFill>
          <a:ln w="9525">
            <a:solidFill>
              <a:schemeClr val="tx1"/>
            </a:solidFill>
            <a:miter lim="800000"/>
            <a:headEnd/>
            <a:tailEnd/>
          </a:ln>
          <a:effectLst/>
        </p:spPr>
        <p:txBody>
          <a:bodyPr wrap="none" anchor="ctr"/>
          <a:lstStyle/>
          <a:p>
            <a:pPr algn="ctr"/>
            <a:r>
              <a:rPr lang="en-US" sz="4800"/>
              <a:t>9i</a:t>
            </a:r>
          </a:p>
        </p:txBody>
      </p:sp>
      <p:sp>
        <p:nvSpPr>
          <p:cNvPr id="7172" name="Line 4"/>
          <p:cNvSpPr>
            <a:spLocks noChangeShapeType="1"/>
          </p:cNvSpPr>
          <p:nvPr/>
        </p:nvSpPr>
        <p:spPr bwMode="auto">
          <a:xfrm>
            <a:off x="3886200" y="2590800"/>
            <a:ext cx="2133600" cy="0"/>
          </a:xfrm>
          <a:prstGeom prst="line">
            <a:avLst/>
          </a:prstGeom>
          <a:noFill/>
          <a:ln w="9525">
            <a:solidFill>
              <a:schemeClr val="tx1"/>
            </a:solidFill>
            <a:round/>
            <a:headEnd/>
            <a:tailEnd/>
          </a:ln>
          <a:effectLst/>
        </p:spPr>
        <p:txBody>
          <a:bodyPr/>
          <a:lstStyle/>
          <a:p>
            <a:endParaRPr lang="en-US"/>
          </a:p>
        </p:txBody>
      </p:sp>
      <p:sp>
        <p:nvSpPr>
          <p:cNvPr id="7173" name="Text Box 5"/>
          <p:cNvSpPr txBox="1">
            <a:spLocks noChangeArrowheads="1"/>
          </p:cNvSpPr>
          <p:nvPr/>
        </p:nvSpPr>
        <p:spPr bwMode="auto">
          <a:xfrm>
            <a:off x="4038600" y="2057400"/>
            <a:ext cx="1676400" cy="457200"/>
          </a:xfrm>
          <a:prstGeom prst="rect">
            <a:avLst/>
          </a:prstGeom>
          <a:noFill/>
          <a:ln w="9525">
            <a:noFill/>
            <a:miter lim="800000"/>
            <a:headEnd/>
            <a:tailEnd/>
          </a:ln>
          <a:effectLst/>
        </p:spPr>
        <p:txBody>
          <a:bodyPr>
            <a:spAutoFit/>
          </a:bodyPr>
          <a:lstStyle/>
          <a:p>
            <a:pPr>
              <a:spcBef>
                <a:spcPct val="50000"/>
              </a:spcBef>
            </a:pPr>
            <a:r>
              <a:rPr lang="en-US"/>
              <a:t>ORACLE</a:t>
            </a:r>
          </a:p>
        </p:txBody>
      </p:sp>
      <p:sp>
        <p:nvSpPr>
          <p:cNvPr id="7174" name="Line 6"/>
          <p:cNvSpPr>
            <a:spLocks noChangeShapeType="1"/>
          </p:cNvSpPr>
          <p:nvPr/>
        </p:nvSpPr>
        <p:spPr bwMode="auto">
          <a:xfrm>
            <a:off x="3962400" y="4191000"/>
            <a:ext cx="1981200" cy="0"/>
          </a:xfrm>
          <a:prstGeom prst="line">
            <a:avLst/>
          </a:prstGeom>
          <a:noFill/>
          <a:ln w="9525">
            <a:solidFill>
              <a:schemeClr val="tx1"/>
            </a:solidFill>
            <a:round/>
            <a:headEnd/>
            <a:tailEnd/>
          </a:ln>
          <a:effectLst/>
        </p:spPr>
        <p:txBody>
          <a:bodyPr/>
          <a:lstStyle/>
          <a:p>
            <a:endParaRPr lang="en-US"/>
          </a:p>
        </p:txBody>
      </p:sp>
      <p:sp>
        <p:nvSpPr>
          <p:cNvPr id="7175" name="Text Box 7"/>
          <p:cNvSpPr txBox="1">
            <a:spLocks noChangeArrowheads="1"/>
          </p:cNvSpPr>
          <p:nvPr/>
        </p:nvSpPr>
        <p:spPr bwMode="auto">
          <a:xfrm>
            <a:off x="3962400" y="4419600"/>
            <a:ext cx="1828800" cy="457200"/>
          </a:xfrm>
          <a:prstGeom prst="rect">
            <a:avLst/>
          </a:prstGeom>
          <a:noFill/>
          <a:ln w="9525">
            <a:noFill/>
            <a:miter lim="800000"/>
            <a:headEnd/>
            <a:tailEnd/>
          </a:ln>
          <a:effectLst/>
        </p:spPr>
        <p:txBody>
          <a:bodyPr>
            <a:spAutoFit/>
          </a:bodyPr>
          <a:lstStyle/>
          <a:p>
            <a:pPr>
              <a:spcBef>
                <a:spcPct val="50000"/>
              </a:spcBef>
            </a:pPr>
            <a:r>
              <a:rPr lang="en-US"/>
              <a:t>INTERNET</a:t>
            </a:r>
          </a:p>
        </p:txBody>
      </p:sp>
      <p:sp>
        <p:nvSpPr>
          <p:cNvPr id="7176" name="Oval 8">
            <a:hlinkClick r:id="" action="ppaction://noaction" highlightClick="1"/>
          </p:cNvPr>
          <p:cNvSpPr>
            <a:spLocks noChangeArrowheads="1"/>
          </p:cNvSpPr>
          <p:nvPr/>
        </p:nvSpPr>
        <p:spPr bwMode="auto">
          <a:xfrm>
            <a:off x="457200" y="2209800"/>
            <a:ext cx="2590800" cy="1219200"/>
          </a:xfrm>
          <a:prstGeom prst="ellipse">
            <a:avLst/>
          </a:prstGeom>
          <a:solidFill>
            <a:schemeClr val="bg1"/>
          </a:solidFill>
          <a:ln w="9525">
            <a:solidFill>
              <a:schemeClr val="tx1"/>
            </a:solidFill>
            <a:round/>
            <a:headEnd/>
            <a:tailEnd/>
          </a:ln>
          <a:effectLst/>
        </p:spPr>
        <p:txBody>
          <a:bodyPr wrap="none" anchor="ctr"/>
          <a:lstStyle/>
          <a:p>
            <a:pPr algn="ctr"/>
            <a:r>
              <a:rPr lang="en-US"/>
              <a:t>Scalability</a:t>
            </a:r>
          </a:p>
        </p:txBody>
      </p:sp>
      <p:sp>
        <p:nvSpPr>
          <p:cNvPr id="7177" name="Oval 9"/>
          <p:cNvSpPr>
            <a:spLocks noChangeArrowheads="1"/>
          </p:cNvSpPr>
          <p:nvPr/>
        </p:nvSpPr>
        <p:spPr bwMode="auto">
          <a:xfrm>
            <a:off x="457200" y="4419600"/>
            <a:ext cx="2514600" cy="1143000"/>
          </a:xfrm>
          <a:prstGeom prst="ellipse">
            <a:avLst/>
          </a:prstGeom>
          <a:solidFill>
            <a:schemeClr val="bg1"/>
          </a:solidFill>
          <a:ln w="9525">
            <a:solidFill>
              <a:schemeClr val="tx1"/>
            </a:solidFill>
            <a:round/>
            <a:headEnd/>
            <a:tailEnd/>
          </a:ln>
          <a:effectLst/>
        </p:spPr>
        <p:txBody>
          <a:bodyPr wrap="none" anchor="ctr"/>
          <a:lstStyle/>
          <a:p>
            <a:pPr algn="ctr"/>
            <a:r>
              <a:rPr lang="en-US"/>
              <a:t>Reliability</a:t>
            </a:r>
          </a:p>
        </p:txBody>
      </p:sp>
      <p:sp>
        <p:nvSpPr>
          <p:cNvPr id="7178" name="Oval 10"/>
          <p:cNvSpPr>
            <a:spLocks noChangeArrowheads="1"/>
          </p:cNvSpPr>
          <p:nvPr/>
        </p:nvSpPr>
        <p:spPr bwMode="auto">
          <a:xfrm>
            <a:off x="3352800" y="5410200"/>
            <a:ext cx="2514600" cy="990600"/>
          </a:xfrm>
          <a:prstGeom prst="ellipse">
            <a:avLst/>
          </a:prstGeom>
          <a:solidFill>
            <a:schemeClr val="bg1"/>
          </a:solidFill>
          <a:ln w="9525">
            <a:solidFill>
              <a:schemeClr val="tx1"/>
            </a:solidFill>
            <a:round/>
            <a:headEnd/>
            <a:tailEnd/>
          </a:ln>
          <a:effectLst/>
        </p:spPr>
        <p:txBody>
          <a:bodyPr wrap="none" anchor="ctr"/>
          <a:lstStyle/>
          <a:p>
            <a:pPr algn="ctr"/>
            <a:r>
              <a:rPr lang="en-US"/>
              <a:t>Single Dev Model</a:t>
            </a:r>
          </a:p>
        </p:txBody>
      </p:sp>
      <p:sp>
        <p:nvSpPr>
          <p:cNvPr id="7179" name="Oval 11"/>
          <p:cNvSpPr>
            <a:spLocks noChangeArrowheads="1"/>
          </p:cNvSpPr>
          <p:nvPr/>
        </p:nvSpPr>
        <p:spPr bwMode="auto">
          <a:xfrm>
            <a:off x="6248400" y="4572000"/>
            <a:ext cx="2590800" cy="914400"/>
          </a:xfrm>
          <a:prstGeom prst="ellipse">
            <a:avLst/>
          </a:prstGeom>
          <a:solidFill>
            <a:schemeClr val="bg1"/>
          </a:solidFill>
          <a:ln w="9525">
            <a:solidFill>
              <a:schemeClr val="tx1"/>
            </a:solidFill>
            <a:round/>
            <a:headEnd/>
            <a:tailEnd/>
          </a:ln>
          <a:effectLst/>
        </p:spPr>
        <p:txBody>
          <a:bodyPr wrap="none" anchor="ctr"/>
          <a:lstStyle/>
          <a:p>
            <a:pPr algn="ctr"/>
            <a:r>
              <a:rPr lang="en-US"/>
              <a:t>Common Skill Sets</a:t>
            </a:r>
          </a:p>
        </p:txBody>
      </p:sp>
      <p:sp>
        <p:nvSpPr>
          <p:cNvPr id="7180" name="Oval 12"/>
          <p:cNvSpPr>
            <a:spLocks noChangeArrowheads="1"/>
          </p:cNvSpPr>
          <p:nvPr/>
        </p:nvSpPr>
        <p:spPr bwMode="auto">
          <a:xfrm>
            <a:off x="6477000" y="2209800"/>
            <a:ext cx="2362200" cy="1295400"/>
          </a:xfrm>
          <a:prstGeom prst="ellipse">
            <a:avLst/>
          </a:prstGeom>
          <a:solidFill>
            <a:schemeClr val="bg1"/>
          </a:solidFill>
          <a:ln w="9525">
            <a:solidFill>
              <a:schemeClr val="tx1"/>
            </a:solidFill>
            <a:round/>
            <a:headEnd/>
            <a:tailEnd/>
          </a:ln>
          <a:effectLst/>
        </p:spPr>
        <p:txBody>
          <a:bodyPr wrap="none" anchor="ctr"/>
          <a:lstStyle/>
          <a:p>
            <a:pPr algn="ctr"/>
            <a:r>
              <a:rPr lang="en-US"/>
              <a:t>One Management </a:t>
            </a:r>
          </a:p>
          <a:p>
            <a:pPr algn="ctr"/>
            <a:r>
              <a:rPr lang="en-US"/>
              <a:t>Interface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t>ORACLE</a:t>
            </a:r>
          </a:p>
        </p:txBody>
      </p:sp>
      <p:sp>
        <p:nvSpPr>
          <p:cNvPr id="10242" name="Rectangle 2"/>
          <p:cNvSpPr>
            <a:spLocks noGrp="1" noChangeArrowheads="1"/>
          </p:cNvSpPr>
          <p:nvPr>
            <p:ph type="title"/>
          </p:nvPr>
        </p:nvSpPr>
        <p:spPr/>
        <p:txBody>
          <a:bodyPr/>
          <a:lstStyle/>
          <a:p>
            <a:r>
              <a:rPr lang="en-US"/>
              <a:t>Features</a:t>
            </a:r>
          </a:p>
        </p:txBody>
      </p:sp>
      <p:sp>
        <p:nvSpPr>
          <p:cNvPr id="10243" name="Text Box 3"/>
          <p:cNvSpPr txBox="1">
            <a:spLocks noChangeArrowheads="1"/>
          </p:cNvSpPr>
          <p:nvPr/>
        </p:nvSpPr>
        <p:spPr bwMode="auto">
          <a:xfrm>
            <a:off x="1295400" y="1676400"/>
            <a:ext cx="7543800" cy="5751513"/>
          </a:xfrm>
          <a:prstGeom prst="rect">
            <a:avLst/>
          </a:prstGeom>
          <a:noFill/>
          <a:ln w="9525">
            <a:noFill/>
            <a:miter lim="800000"/>
            <a:headEnd/>
            <a:tailEnd/>
          </a:ln>
          <a:effectLst/>
        </p:spPr>
        <p:txBody>
          <a:bodyPr>
            <a:spAutoFit/>
          </a:bodyPr>
          <a:lstStyle/>
          <a:p>
            <a:pPr algn="just">
              <a:spcBef>
                <a:spcPct val="50000"/>
              </a:spcBef>
            </a:pPr>
            <a:r>
              <a:rPr lang="en-US"/>
              <a:t>            Oracle Offers a  comprehensive high performance                         infrastructure for e-business.It is called Oracle9i.It provides every thing needed to develop, deploy and manage Internet Applications.</a:t>
            </a:r>
          </a:p>
          <a:p>
            <a:pPr>
              <a:spcBef>
                <a:spcPct val="50000"/>
              </a:spcBef>
            </a:pPr>
            <a:r>
              <a:rPr lang="en-US" b="1" u="sng"/>
              <a:t>Benefits</a:t>
            </a:r>
          </a:p>
          <a:p>
            <a:pPr>
              <a:spcBef>
                <a:spcPct val="50000"/>
              </a:spcBef>
              <a:buFontTx/>
              <a:buChar char="•"/>
            </a:pPr>
            <a:r>
              <a:rPr lang="en-US"/>
              <a:t> Scalability from departments to enterprise e-business sites</a:t>
            </a:r>
          </a:p>
          <a:p>
            <a:pPr>
              <a:spcBef>
                <a:spcPct val="50000"/>
              </a:spcBef>
              <a:buFontTx/>
              <a:buChar char="•"/>
            </a:pPr>
            <a:r>
              <a:rPr lang="en-US"/>
              <a:t>Reliable, available and secure architecture</a:t>
            </a:r>
          </a:p>
          <a:p>
            <a:pPr>
              <a:spcBef>
                <a:spcPct val="50000"/>
              </a:spcBef>
              <a:buFontTx/>
              <a:buChar char="•"/>
            </a:pPr>
            <a:r>
              <a:rPr lang="en-US"/>
              <a:t>One development model, easy development options</a:t>
            </a:r>
          </a:p>
          <a:p>
            <a:pPr>
              <a:spcBef>
                <a:spcPct val="50000"/>
              </a:spcBef>
              <a:buFontTx/>
              <a:buChar char="•"/>
            </a:pPr>
            <a:r>
              <a:rPr lang="en-US"/>
              <a:t>Common skill sets including SQL, PL/SQL,JAVA and XML</a:t>
            </a:r>
          </a:p>
          <a:p>
            <a:pPr>
              <a:spcBef>
                <a:spcPct val="50000"/>
              </a:spcBef>
              <a:buFontTx/>
              <a:buChar char="•"/>
            </a:pPr>
            <a:r>
              <a:rPr lang="en-US"/>
              <a:t>One Management interface for all applications</a:t>
            </a:r>
          </a:p>
          <a:p>
            <a:pPr>
              <a:spcBef>
                <a:spcPct val="50000"/>
              </a:spcBef>
            </a:pP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2"/>
          <p:cNvSpPr>
            <a:spLocks noGrp="1"/>
          </p:cNvSpPr>
          <p:nvPr>
            <p:ph type="ftr" sz="quarter" idx="10"/>
          </p:nvPr>
        </p:nvSpPr>
        <p:spPr/>
        <p:txBody>
          <a:bodyPr/>
          <a:lstStyle/>
          <a:p>
            <a:r>
              <a:rPr lang="en-US"/>
              <a:t>ORACLE</a:t>
            </a:r>
          </a:p>
        </p:txBody>
      </p:sp>
      <p:sp>
        <p:nvSpPr>
          <p:cNvPr id="11266" name="Rectangle 2"/>
          <p:cNvSpPr>
            <a:spLocks noGrp="1" noChangeArrowheads="1"/>
          </p:cNvSpPr>
          <p:nvPr>
            <p:ph type="title"/>
          </p:nvPr>
        </p:nvSpPr>
        <p:spPr/>
        <p:txBody>
          <a:bodyPr/>
          <a:lstStyle/>
          <a:p>
            <a:r>
              <a:rPr lang="en-US"/>
              <a:t>9i Products</a:t>
            </a:r>
          </a:p>
        </p:txBody>
      </p:sp>
      <p:sp>
        <p:nvSpPr>
          <p:cNvPr id="11267" name="Rectangle 3"/>
          <p:cNvSpPr>
            <a:spLocks noChangeArrowheads="1"/>
          </p:cNvSpPr>
          <p:nvPr/>
        </p:nvSpPr>
        <p:spPr bwMode="auto">
          <a:xfrm>
            <a:off x="609600" y="2819400"/>
            <a:ext cx="3505200" cy="3733800"/>
          </a:xfrm>
          <a:prstGeom prst="rect">
            <a:avLst/>
          </a:prstGeom>
          <a:solidFill>
            <a:schemeClr val="bg1"/>
          </a:solidFill>
          <a:ln w="9525">
            <a:solidFill>
              <a:schemeClr val="tx1"/>
            </a:solidFill>
            <a:miter lim="800000"/>
            <a:headEnd/>
            <a:tailEnd/>
          </a:ln>
          <a:effectLst/>
        </p:spPr>
        <p:txBody>
          <a:bodyPr wrap="none" anchor="ctr"/>
          <a:lstStyle/>
          <a:p>
            <a:pPr algn="ctr"/>
            <a:endParaRPr lang="en-US"/>
          </a:p>
          <a:p>
            <a:pPr algn="ctr"/>
            <a:endParaRPr lang="en-US"/>
          </a:p>
          <a:p>
            <a:pPr algn="ctr"/>
            <a:r>
              <a:rPr lang="en-US" sz="6000"/>
              <a:t>9i</a:t>
            </a:r>
          </a:p>
        </p:txBody>
      </p:sp>
      <p:sp>
        <p:nvSpPr>
          <p:cNvPr id="11269" name="Line 5"/>
          <p:cNvSpPr>
            <a:spLocks noChangeShapeType="1"/>
          </p:cNvSpPr>
          <p:nvPr/>
        </p:nvSpPr>
        <p:spPr bwMode="auto">
          <a:xfrm>
            <a:off x="685800" y="4038600"/>
            <a:ext cx="3429000" cy="0"/>
          </a:xfrm>
          <a:prstGeom prst="line">
            <a:avLst/>
          </a:prstGeom>
          <a:noFill/>
          <a:ln w="9525">
            <a:solidFill>
              <a:schemeClr val="tx1"/>
            </a:solidFill>
            <a:round/>
            <a:headEnd/>
            <a:tailEnd/>
          </a:ln>
          <a:effectLst/>
        </p:spPr>
        <p:txBody>
          <a:bodyPr/>
          <a:lstStyle/>
          <a:p>
            <a:endParaRPr lang="en-US"/>
          </a:p>
        </p:txBody>
      </p:sp>
      <p:sp>
        <p:nvSpPr>
          <p:cNvPr id="11272" name="Text Box 8"/>
          <p:cNvSpPr txBox="1">
            <a:spLocks noChangeArrowheads="1"/>
          </p:cNvSpPr>
          <p:nvPr/>
        </p:nvSpPr>
        <p:spPr bwMode="auto">
          <a:xfrm>
            <a:off x="838200" y="3200400"/>
            <a:ext cx="3124200" cy="457200"/>
          </a:xfrm>
          <a:prstGeom prst="rect">
            <a:avLst/>
          </a:prstGeom>
          <a:noFill/>
          <a:ln w="9525">
            <a:noFill/>
            <a:miter lim="800000"/>
            <a:headEnd/>
            <a:tailEnd/>
          </a:ln>
          <a:effectLst/>
        </p:spPr>
        <p:txBody>
          <a:bodyPr>
            <a:spAutoFit/>
          </a:bodyPr>
          <a:lstStyle/>
          <a:p>
            <a:pPr algn="ctr">
              <a:spcBef>
                <a:spcPct val="50000"/>
              </a:spcBef>
            </a:pPr>
            <a:r>
              <a:rPr lang="en-US"/>
              <a:t>IAS</a:t>
            </a:r>
          </a:p>
        </p:txBody>
      </p:sp>
      <p:sp>
        <p:nvSpPr>
          <p:cNvPr id="11273" name="Rectangle 9"/>
          <p:cNvSpPr>
            <a:spLocks noChangeArrowheads="1"/>
          </p:cNvSpPr>
          <p:nvPr/>
        </p:nvSpPr>
        <p:spPr bwMode="auto">
          <a:xfrm>
            <a:off x="4800600" y="2819400"/>
            <a:ext cx="3505200" cy="3733800"/>
          </a:xfrm>
          <a:prstGeom prst="rect">
            <a:avLst/>
          </a:prstGeom>
          <a:solidFill>
            <a:schemeClr val="bg1"/>
          </a:solidFill>
          <a:ln w="9525">
            <a:solidFill>
              <a:schemeClr val="tx1"/>
            </a:solidFill>
            <a:miter lim="800000"/>
            <a:headEnd/>
            <a:tailEnd/>
          </a:ln>
          <a:effectLst/>
        </p:spPr>
        <p:txBody>
          <a:bodyPr wrap="none" anchor="ctr"/>
          <a:lstStyle/>
          <a:p>
            <a:pPr algn="ctr"/>
            <a:endParaRPr lang="en-US"/>
          </a:p>
          <a:p>
            <a:pPr algn="ctr"/>
            <a:endParaRPr lang="en-US"/>
          </a:p>
          <a:p>
            <a:pPr algn="ctr"/>
            <a:r>
              <a:rPr lang="en-US" sz="6000"/>
              <a:t>9i</a:t>
            </a:r>
          </a:p>
        </p:txBody>
      </p:sp>
      <p:sp>
        <p:nvSpPr>
          <p:cNvPr id="11274" name="Line 10"/>
          <p:cNvSpPr>
            <a:spLocks noChangeShapeType="1"/>
          </p:cNvSpPr>
          <p:nvPr/>
        </p:nvSpPr>
        <p:spPr bwMode="auto">
          <a:xfrm>
            <a:off x="4876800" y="4038600"/>
            <a:ext cx="3429000" cy="0"/>
          </a:xfrm>
          <a:prstGeom prst="line">
            <a:avLst/>
          </a:prstGeom>
          <a:noFill/>
          <a:ln w="9525">
            <a:solidFill>
              <a:schemeClr val="tx1"/>
            </a:solidFill>
            <a:round/>
            <a:headEnd/>
            <a:tailEnd/>
          </a:ln>
          <a:effectLst/>
        </p:spPr>
        <p:txBody>
          <a:bodyPr/>
          <a:lstStyle/>
          <a:p>
            <a:endParaRPr lang="en-US"/>
          </a:p>
        </p:txBody>
      </p:sp>
      <p:sp>
        <p:nvSpPr>
          <p:cNvPr id="11275" name="Text Box 11"/>
          <p:cNvSpPr txBox="1">
            <a:spLocks noChangeArrowheads="1"/>
          </p:cNvSpPr>
          <p:nvPr/>
        </p:nvSpPr>
        <p:spPr bwMode="auto">
          <a:xfrm>
            <a:off x="5105400" y="3200400"/>
            <a:ext cx="2819400" cy="457200"/>
          </a:xfrm>
          <a:prstGeom prst="rect">
            <a:avLst/>
          </a:prstGeom>
          <a:noFill/>
          <a:ln w="9525">
            <a:noFill/>
            <a:miter lim="800000"/>
            <a:headEnd/>
            <a:tailEnd/>
          </a:ln>
          <a:effectLst/>
        </p:spPr>
        <p:txBody>
          <a:bodyPr>
            <a:spAutoFit/>
          </a:bodyPr>
          <a:lstStyle/>
          <a:p>
            <a:pPr>
              <a:spcBef>
                <a:spcPct val="50000"/>
              </a:spcBef>
            </a:pPr>
            <a:r>
              <a:rPr lang="en-US"/>
              <a:t>DATABASE</a:t>
            </a:r>
          </a:p>
        </p:txBody>
      </p:sp>
      <p:sp>
        <p:nvSpPr>
          <p:cNvPr id="11276" name="Text Box 12"/>
          <p:cNvSpPr txBox="1">
            <a:spLocks noChangeArrowheads="1"/>
          </p:cNvSpPr>
          <p:nvPr/>
        </p:nvSpPr>
        <p:spPr bwMode="auto">
          <a:xfrm>
            <a:off x="1371600" y="1676400"/>
            <a:ext cx="7391400" cy="822325"/>
          </a:xfrm>
          <a:prstGeom prst="rect">
            <a:avLst/>
          </a:prstGeom>
          <a:noFill/>
          <a:ln w="9525">
            <a:noFill/>
            <a:miter lim="800000"/>
            <a:headEnd/>
            <a:tailEnd/>
          </a:ln>
          <a:effectLst/>
        </p:spPr>
        <p:txBody>
          <a:bodyPr>
            <a:spAutoFit/>
          </a:bodyPr>
          <a:lstStyle/>
          <a:p>
            <a:pPr>
              <a:spcBef>
                <a:spcPct val="50000"/>
              </a:spcBef>
            </a:pPr>
            <a:r>
              <a:rPr lang="en-US"/>
              <a:t>There are two products. They provide a complete and simple infrastructure for internet applications.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t>ORACLE</a:t>
            </a:r>
          </a:p>
        </p:txBody>
      </p:sp>
      <p:sp>
        <p:nvSpPr>
          <p:cNvPr id="12290" name="Rectangle 2"/>
          <p:cNvSpPr>
            <a:spLocks noGrp="1" noChangeArrowheads="1"/>
          </p:cNvSpPr>
          <p:nvPr>
            <p:ph type="title"/>
          </p:nvPr>
        </p:nvSpPr>
        <p:spPr/>
        <p:txBody>
          <a:bodyPr/>
          <a:lstStyle/>
          <a:p>
            <a:r>
              <a:rPr lang="en-US"/>
              <a:t>Application Server</a:t>
            </a:r>
          </a:p>
        </p:txBody>
      </p:sp>
      <p:sp>
        <p:nvSpPr>
          <p:cNvPr id="12291" name="Text Box 3"/>
          <p:cNvSpPr txBox="1">
            <a:spLocks noChangeArrowheads="1"/>
          </p:cNvSpPr>
          <p:nvPr/>
        </p:nvSpPr>
        <p:spPr bwMode="auto">
          <a:xfrm>
            <a:off x="1295400" y="1600200"/>
            <a:ext cx="7543800" cy="3560763"/>
          </a:xfrm>
          <a:prstGeom prst="rect">
            <a:avLst/>
          </a:prstGeom>
          <a:noFill/>
          <a:ln w="9525">
            <a:noFill/>
            <a:miter lim="800000"/>
            <a:headEnd/>
            <a:tailEnd/>
          </a:ln>
          <a:effectLst/>
        </p:spPr>
        <p:txBody>
          <a:bodyPr>
            <a:spAutoFit/>
          </a:bodyPr>
          <a:lstStyle/>
          <a:p>
            <a:pPr>
              <a:spcBef>
                <a:spcPct val="50000"/>
              </a:spcBef>
            </a:pPr>
            <a:r>
              <a:rPr lang="en-US"/>
              <a:t>9i Application server runs all the applications and 9i database stores our data.</a:t>
            </a:r>
          </a:p>
          <a:p>
            <a:pPr>
              <a:spcBef>
                <a:spcPct val="50000"/>
              </a:spcBef>
            </a:pPr>
            <a:r>
              <a:rPr lang="en-US"/>
              <a:t>Oracle 9i Application server runs</a:t>
            </a:r>
          </a:p>
          <a:p>
            <a:pPr>
              <a:spcBef>
                <a:spcPct val="50000"/>
              </a:spcBef>
              <a:buFont typeface="Wingdings" pitchFamily="2" charset="2"/>
              <a:buChar char="Ø"/>
            </a:pPr>
            <a:r>
              <a:rPr lang="en-US"/>
              <a:t>Portals or web sites</a:t>
            </a:r>
          </a:p>
          <a:p>
            <a:pPr>
              <a:spcBef>
                <a:spcPct val="50000"/>
              </a:spcBef>
              <a:buFont typeface="Wingdings" pitchFamily="2" charset="2"/>
              <a:buChar char="Ø"/>
            </a:pPr>
            <a:r>
              <a:rPr lang="en-US"/>
              <a:t>Java Transactional Applications</a:t>
            </a:r>
          </a:p>
          <a:p>
            <a:pPr>
              <a:spcBef>
                <a:spcPct val="50000"/>
              </a:spcBef>
              <a:buFont typeface="Wingdings" pitchFamily="2" charset="2"/>
              <a:buChar char="Ø"/>
            </a:pPr>
            <a:r>
              <a:rPr lang="en-US"/>
              <a:t>Provides integration between users, applications and data </a:t>
            </a:r>
          </a:p>
          <a:p>
            <a:pPr>
              <a:spcBef>
                <a:spcPct val="50000"/>
              </a:spcBef>
            </a:pP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t>ORACLE</a:t>
            </a:r>
          </a:p>
        </p:txBody>
      </p:sp>
      <p:sp>
        <p:nvSpPr>
          <p:cNvPr id="24578" name="Rectangle 2"/>
          <p:cNvSpPr>
            <a:spLocks noGrp="1" noChangeArrowheads="1"/>
          </p:cNvSpPr>
          <p:nvPr>
            <p:ph type="title"/>
          </p:nvPr>
        </p:nvSpPr>
        <p:spPr/>
        <p:txBody>
          <a:bodyPr/>
          <a:lstStyle/>
          <a:p>
            <a:r>
              <a:rPr lang="en-US" sz="2600"/>
              <a:t/>
            </a:r>
            <a:br>
              <a:rPr lang="en-US" sz="2600"/>
            </a:br>
            <a:r>
              <a:rPr lang="en-US" sz="2600"/>
              <a:t/>
            </a:r>
            <a:br>
              <a:rPr lang="en-US" sz="2600"/>
            </a:br>
            <a:r>
              <a:rPr lang="en-US" sz="2600"/>
              <a:t>ORACLE</a:t>
            </a:r>
            <a:br>
              <a:rPr lang="en-US" sz="2600"/>
            </a:br>
            <a:endParaRPr lang="en-US" sz="2600"/>
          </a:p>
        </p:txBody>
      </p:sp>
      <p:sp>
        <p:nvSpPr>
          <p:cNvPr id="24579" name="Text Box 3"/>
          <p:cNvSpPr txBox="1">
            <a:spLocks noChangeArrowheads="1"/>
          </p:cNvSpPr>
          <p:nvPr/>
        </p:nvSpPr>
        <p:spPr bwMode="auto">
          <a:xfrm>
            <a:off x="1600200" y="2819400"/>
            <a:ext cx="7086600" cy="2830513"/>
          </a:xfrm>
          <a:prstGeom prst="rect">
            <a:avLst/>
          </a:prstGeom>
          <a:noFill/>
          <a:ln w="12700" cap="sq">
            <a:noFill/>
            <a:miter lim="800000"/>
            <a:headEnd type="none" w="sm" len="sm"/>
            <a:tailEnd type="none" w="sm" len="sm"/>
          </a:ln>
          <a:effectLst/>
        </p:spPr>
        <p:txBody>
          <a:bodyPr>
            <a:spAutoFit/>
          </a:bodyPr>
          <a:lstStyle/>
          <a:p>
            <a:pPr algn="just">
              <a:spcBef>
                <a:spcPct val="50000"/>
              </a:spcBef>
            </a:pPr>
            <a:r>
              <a:rPr lang="en-US"/>
              <a:t>It is a DBMS, which manages a large amount of data in a multi user environment so that many users concurrently access the data. It Also provides security and Recovery. It stores and manages data using relational model.</a:t>
            </a:r>
          </a:p>
          <a:p>
            <a:pPr algn="just">
              <a:spcBef>
                <a:spcPct val="50000"/>
              </a:spcBef>
            </a:pPr>
            <a:r>
              <a:rPr lang="en-US"/>
              <a:t>Oracle is the name of database management system developed by Oracle corporation.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t>ORACLE</a:t>
            </a:r>
          </a:p>
        </p:txBody>
      </p:sp>
      <p:sp>
        <p:nvSpPr>
          <p:cNvPr id="13314" name="Rectangle 2"/>
          <p:cNvSpPr>
            <a:spLocks noGrp="1" noChangeArrowheads="1"/>
          </p:cNvSpPr>
          <p:nvPr>
            <p:ph type="title"/>
          </p:nvPr>
        </p:nvSpPr>
        <p:spPr/>
        <p:txBody>
          <a:bodyPr/>
          <a:lstStyle/>
          <a:p>
            <a:r>
              <a:rPr lang="en-US"/>
              <a:t>Oracle9i : OORDBMS</a:t>
            </a:r>
          </a:p>
        </p:txBody>
      </p:sp>
      <p:sp>
        <p:nvSpPr>
          <p:cNvPr id="13315" name="Text Box 3"/>
          <p:cNvSpPr txBox="1">
            <a:spLocks noChangeArrowheads="1"/>
          </p:cNvSpPr>
          <p:nvPr/>
        </p:nvSpPr>
        <p:spPr bwMode="auto">
          <a:xfrm>
            <a:off x="1295400" y="2133600"/>
            <a:ext cx="7467600" cy="3378200"/>
          </a:xfrm>
          <a:prstGeom prst="rect">
            <a:avLst/>
          </a:prstGeom>
          <a:noFill/>
          <a:ln w="9525">
            <a:noFill/>
            <a:miter lim="800000"/>
            <a:headEnd/>
            <a:tailEnd/>
          </a:ln>
          <a:effectLst/>
        </p:spPr>
        <p:txBody>
          <a:bodyPr>
            <a:spAutoFit/>
          </a:bodyPr>
          <a:lstStyle/>
          <a:p>
            <a:pPr>
              <a:spcBef>
                <a:spcPct val="50000"/>
              </a:spcBef>
              <a:buFont typeface="Wingdings" pitchFamily="2" charset="2"/>
              <a:buChar char="ü"/>
            </a:pPr>
            <a:r>
              <a:rPr lang="en-US"/>
              <a:t>User-Defined data types and objects</a:t>
            </a:r>
          </a:p>
          <a:p>
            <a:pPr>
              <a:spcBef>
                <a:spcPct val="50000"/>
              </a:spcBef>
              <a:buFont typeface="Wingdings" pitchFamily="2" charset="2"/>
              <a:buChar char="ü"/>
            </a:pPr>
            <a:r>
              <a:rPr lang="en-US"/>
              <a:t>Fully compatible with relational database</a:t>
            </a:r>
          </a:p>
          <a:p>
            <a:pPr>
              <a:spcBef>
                <a:spcPct val="50000"/>
              </a:spcBef>
              <a:buFont typeface="Wingdings" pitchFamily="2" charset="2"/>
              <a:buChar char="ü"/>
            </a:pPr>
            <a:r>
              <a:rPr lang="en-US"/>
              <a:t>Support of multimedia and Large objects</a:t>
            </a:r>
          </a:p>
          <a:p>
            <a:pPr>
              <a:spcBef>
                <a:spcPct val="50000"/>
              </a:spcBef>
              <a:buFont typeface="Wingdings" pitchFamily="2" charset="2"/>
              <a:buChar char="ü"/>
            </a:pPr>
            <a:r>
              <a:rPr lang="en-US"/>
              <a:t>It also support client server and web based applications</a:t>
            </a:r>
          </a:p>
          <a:p>
            <a:pPr>
              <a:spcBef>
                <a:spcPct val="50000"/>
              </a:spcBef>
              <a:buFont typeface="Wingdings" pitchFamily="2" charset="2"/>
              <a:buNone/>
            </a:pPr>
            <a:r>
              <a:rPr lang="en-US"/>
              <a:t>Oracle 9i can scale tens of thousands of  concurrent users and support up to 512 petabytes of data ( A peta byte is 1000 tera bytes)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t>ORACLE</a:t>
            </a:r>
          </a:p>
        </p:txBody>
      </p:sp>
      <p:sp>
        <p:nvSpPr>
          <p:cNvPr id="14338" name="Rectangle 2"/>
          <p:cNvSpPr>
            <a:spLocks noGrp="1" noChangeArrowheads="1"/>
          </p:cNvSpPr>
          <p:nvPr>
            <p:ph type="title"/>
          </p:nvPr>
        </p:nvSpPr>
        <p:spPr>
          <a:xfrm>
            <a:off x="2362200" y="228600"/>
            <a:ext cx="6324600" cy="411163"/>
          </a:xfrm>
        </p:spPr>
        <p:txBody>
          <a:bodyPr/>
          <a:lstStyle/>
          <a:p>
            <a:r>
              <a:rPr lang="en-US"/>
              <a:t>Environment</a:t>
            </a:r>
          </a:p>
        </p:txBody>
      </p:sp>
      <p:sp>
        <p:nvSpPr>
          <p:cNvPr id="14339" name="Text Box 3"/>
          <p:cNvSpPr txBox="1">
            <a:spLocks noChangeArrowheads="1"/>
          </p:cNvSpPr>
          <p:nvPr/>
        </p:nvSpPr>
        <p:spPr bwMode="auto">
          <a:xfrm>
            <a:off x="0" y="1828800"/>
            <a:ext cx="16002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4340" name="Text Box 4"/>
          <p:cNvSpPr txBox="1">
            <a:spLocks noChangeArrowheads="1"/>
          </p:cNvSpPr>
          <p:nvPr/>
        </p:nvSpPr>
        <p:spPr bwMode="auto">
          <a:xfrm>
            <a:off x="1371600" y="1447800"/>
            <a:ext cx="7391400" cy="5021263"/>
          </a:xfrm>
          <a:prstGeom prst="rect">
            <a:avLst/>
          </a:prstGeom>
          <a:noFill/>
          <a:ln w="9525">
            <a:noFill/>
            <a:miter lim="800000"/>
            <a:headEnd/>
            <a:tailEnd/>
          </a:ln>
          <a:effectLst/>
        </p:spPr>
        <p:txBody>
          <a:bodyPr>
            <a:spAutoFit/>
          </a:bodyPr>
          <a:lstStyle/>
          <a:p>
            <a:pPr>
              <a:spcBef>
                <a:spcPct val="50000"/>
              </a:spcBef>
            </a:pPr>
            <a:r>
              <a:rPr lang="en-US"/>
              <a:t>Oracle uses two types of Environments for executing our SQL statements. SQL*plus and iSQL*plus.</a:t>
            </a:r>
          </a:p>
          <a:p>
            <a:pPr>
              <a:spcBef>
                <a:spcPct val="50000"/>
              </a:spcBef>
            </a:pPr>
            <a:r>
              <a:rPr lang="en-US"/>
              <a:t>iSQL*plus is</a:t>
            </a:r>
          </a:p>
          <a:p>
            <a:pPr>
              <a:spcBef>
                <a:spcPct val="50000"/>
              </a:spcBef>
              <a:buFontTx/>
              <a:buChar char="o"/>
            </a:pPr>
            <a:r>
              <a:rPr lang="en-US"/>
              <a:t>An Environment</a:t>
            </a:r>
          </a:p>
          <a:p>
            <a:pPr>
              <a:spcBef>
                <a:spcPct val="50000"/>
              </a:spcBef>
              <a:buFontTx/>
              <a:buChar char="o"/>
            </a:pPr>
            <a:r>
              <a:rPr lang="en-US"/>
              <a:t>Oracle proprietary</a:t>
            </a:r>
          </a:p>
          <a:p>
            <a:pPr>
              <a:spcBef>
                <a:spcPct val="50000"/>
              </a:spcBef>
              <a:buFontTx/>
              <a:buChar char="o"/>
            </a:pPr>
            <a:r>
              <a:rPr lang="en-US"/>
              <a:t>Keywords can be abbreviated</a:t>
            </a:r>
          </a:p>
          <a:p>
            <a:pPr>
              <a:spcBef>
                <a:spcPct val="50000"/>
              </a:spcBef>
              <a:buFontTx/>
              <a:buChar char="o"/>
            </a:pPr>
            <a:r>
              <a:rPr lang="en-US"/>
              <a:t>Runs on a browser</a:t>
            </a:r>
          </a:p>
          <a:p>
            <a:pPr>
              <a:spcBef>
                <a:spcPct val="50000"/>
              </a:spcBef>
              <a:buFontTx/>
              <a:buChar char="o"/>
            </a:pPr>
            <a:r>
              <a:rPr lang="en-US"/>
              <a:t>Centrally loaded, does not have to be implemented on each   machine</a:t>
            </a:r>
          </a:p>
          <a:p>
            <a:pPr>
              <a:spcBef>
                <a:spcPct val="50000"/>
              </a:spcBef>
            </a:pP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46082" name="Rectangle 2"/>
          <p:cNvSpPr>
            <a:spLocks noGrp="1" noChangeArrowheads="1"/>
          </p:cNvSpPr>
          <p:nvPr>
            <p:ph type="title"/>
          </p:nvPr>
        </p:nvSpPr>
        <p:spPr/>
        <p:txBody>
          <a:bodyPr/>
          <a:lstStyle/>
          <a:p>
            <a:r>
              <a:rPr lang="en-US"/>
              <a:t>Tools of Oracle</a:t>
            </a:r>
          </a:p>
        </p:txBody>
      </p:sp>
      <p:sp>
        <p:nvSpPr>
          <p:cNvPr id="46083" name="Rectangle 3"/>
          <p:cNvSpPr>
            <a:spLocks noGrp="1" noChangeArrowheads="1"/>
          </p:cNvSpPr>
          <p:nvPr>
            <p:ph type="body" idx="1"/>
          </p:nvPr>
        </p:nvSpPr>
        <p:spPr>
          <a:xfrm>
            <a:off x="3429000" y="2514600"/>
            <a:ext cx="2819400" cy="2209800"/>
          </a:xfrm>
        </p:spPr>
        <p:txBody>
          <a:bodyPr/>
          <a:lstStyle/>
          <a:p>
            <a:r>
              <a:rPr lang="en-US" b="1"/>
              <a:t>SQL * PLUS</a:t>
            </a:r>
          </a:p>
          <a:p>
            <a:r>
              <a:rPr lang="en-US" b="1"/>
              <a:t>ISQLPLUS</a:t>
            </a:r>
          </a:p>
          <a:p>
            <a:r>
              <a:rPr lang="en-US" b="1"/>
              <a:t>PL/SQL</a:t>
            </a:r>
          </a:p>
          <a:p>
            <a:r>
              <a:rPr lang="en-US" b="1"/>
              <a:t>FORMS </a:t>
            </a:r>
          </a:p>
          <a:p>
            <a:r>
              <a:rPr lang="en-US" b="1"/>
              <a:t>REPORTS</a:t>
            </a:r>
          </a:p>
          <a:p>
            <a:pPr>
              <a:buFont typeface="Wingdings" pitchFamily="2" charset="2"/>
              <a:buNone/>
            </a:pPr>
            <a:endParaRPr lang="en-US" b="1"/>
          </a:p>
          <a:p>
            <a:pPr>
              <a:buFont typeface="Wingdings" pitchFamily="2" charset="2"/>
              <a:buNone/>
            </a:pPr>
            <a:endParaRPr lang="en-US" b="1"/>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3250" name="Rectangle 2"/>
          <p:cNvSpPr>
            <a:spLocks noGrp="1" noChangeArrowheads="1"/>
          </p:cNvSpPr>
          <p:nvPr>
            <p:ph type="title"/>
          </p:nvPr>
        </p:nvSpPr>
        <p:spPr/>
        <p:txBody>
          <a:bodyPr/>
          <a:lstStyle/>
          <a:p>
            <a:r>
              <a:rPr lang="en-US"/>
              <a:t>SQL commands</a:t>
            </a:r>
          </a:p>
        </p:txBody>
      </p:sp>
      <p:sp>
        <p:nvSpPr>
          <p:cNvPr id="53251" name="Rectangle 3"/>
          <p:cNvSpPr>
            <a:spLocks noGrp="1" noChangeArrowheads="1"/>
          </p:cNvSpPr>
          <p:nvPr>
            <p:ph type="body" idx="1"/>
          </p:nvPr>
        </p:nvSpPr>
        <p:spPr>
          <a:xfrm>
            <a:off x="381000" y="1600200"/>
            <a:ext cx="8534400" cy="4572000"/>
          </a:xfrm>
        </p:spPr>
        <p:txBody>
          <a:bodyPr/>
          <a:lstStyle/>
          <a:p>
            <a:r>
              <a:rPr lang="en-US" sz="2000" b="1"/>
              <a:t>Data Definition Language (DDL) : CREATE, ALTER, DROP, TRUNCATE </a:t>
            </a:r>
          </a:p>
          <a:p>
            <a:endParaRPr lang="en-US" sz="2000" b="1"/>
          </a:p>
          <a:p>
            <a:r>
              <a:rPr lang="en-US" sz="2000" b="1"/>
              <a:t>Data Manipulation Language (DML) : INSERT, UPDATE, DELETE</a:t>
            </a:r>
          </a:p>
          <a:p>
            <a:endParaRPr lang="en-US" sz="2000" b="1"/>
          </a:p>
          <a:p>
            <a:r>
              <a:rPr lang="en-US" sz="2000" b="1"/>
              <a:t>Transaction Control Language (TCL) : COMMIT, ROLLBACK, SAVEPOINT</a:t>
            </a:r>
          </a:p>
          <a:p>
            <a:endParaRPr lang="en-US" sz="2000" b="1"/>
          </a:p>
          <a:p>
            <a:r>
              <a:rPr lang="en-US" sz="2000" b="1"/>
              <a:t>Data Retrieval Language (DRL) : SELECT</a:t>
            </a:r>
          </a:p>
          <a:p>
            <a:pPr>
              <a:buFont typeface="Wingdings" pitchFamily="2" charset="2"/>
              <a:buNone/>
            </a:pPr>
            <a:endParaRPr lang="en-US" sz="2000" b="1"/>
          </a:p>
          <a:p>
            <a:r>
              <a:rPr lang="en-US" sz="2000" b="1"/>
              <a:t>Data Control Language (DCL) : GRANT, REVOKE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4274" name="Rectangle 2"/>
          <p:cNvSpPr>
            <a:spLocks noGrp="1" noChangeArrowheads="1"/>
          </p:cNvSpPr>
          <p:nvPr>
            <p:ph type="title"/>
          </p:nvPr>
        </p:nvSpPr>
        <p:spPr>
          <a:xfrm>
            <a:off x="2057400" y="0"/>
            <a:ext cx="6553200" cy="685800"/>
          </a:xfrm>
        </p:spPr>
        <p:txBody>
          <a:bodyPr/>
          <a:lstStyle/>
          <a:p>
            <a:r>
              <a:rPr lang="en-US"/>
              <a:t>Data Types</a:t>
            </a:r>
          </a:p>
        </p:txBody>
      </p:sp>
      <p:sp>
        <p:nvSpPr>
          <p:cNvPr id="54275" name="Rectangle 3"/>
          <p:cNvSpPr>
            <a:spLocks noChangeArrowheads="1"/>
          </p:cNvSpPr>
          <p:nvPr/>
        </p:nvSpPr>
        <p:spPr bwMode="auto">
          <a:xfrm>
            <a:off x="228600" y="1295400"/>
            <a:ext cx="8915400" cy="5239896"/>
          </a:xfrm>
          <a:prstGeom prst="rect">
            <a:avLst/>
          </a:prstGeom>
          <a:noFill/>
          <a:ln w="9525">
            <a:noFill/>
            <a:miter lim="800000"/>
            <a:headEnd/>
            <a:tailEnd/>
          </a:ln>
          <a:effectLst/>
        </p:spPr>
        <p:txBody>
          <a:bodyPr>
            <a:spAutoFit/>
          </a:bodyPr>
          <a:lstStyle/>
          <a:p>
            <a:r>
              <a:rPr lang="en-US" sz="1800" b="1" dirty="0">
                <a:latin typeface="Verdana" pitchFamily="34" charset="0"/>
              </a:rPr>
              <a:t>      </a:t>
            </a:r>
            <a:r>
              <a:rPr lang="en-US" b="1" u="sng" dirty="0">
                <a:latin typeface="Verdana" pitchFamily="34" charset="0"/>
              </a:rPr>
              <a:t>Data Type</a:t>
            </a:r>
            <a:r>
              <a:rPr lang="en-US" sz="1800" b="1" dirty="0">
                <a:latin typeface="Verdana" pitchFamily="34" charset="0"/>
              </a:rPr>
              <a:t>			</a:t>
            </a:r>
            <a:r>
              <a:rPr lang="en-US" b="1" u="sng" dirty="0">
                <a:latin typeface="Verdana" pitchFamily="34" charset="0"/>
              </a:rPr>
              <a:t>Description</a:t>
            </a:r>
          </a:p>
          <a:p>
            <a:r>
              <a:rPr lang="en-US" sz="1800" b="1" dirty="0">
                <a:latin typeface="Verdana" pitchFamily="34" charset="0"/>
              </a:rPr>
              <a:t>VARCHAR2(</a:t>
            </a:r>
            <a:r>
              <a:rPr lang="en-US" sz="1800" b="1" i="1" dirty="0">
                <a:latin typeface="Verdana" pitchFamily="34" charset="0"/>
              </a:rPr>
              <a:t>size</a:t>
            </a:r>
            <a:r>
              <a:rPr lang="en-US" sz="1800" b="1" dirty="0">
                <a:latin typeface="Verdana" pitchFamily="34" charset="0"/>
              </a:rPr>
              <a:t>)          	Variable-length character data(</a:t>
            </a:r>
            <a:r>
              <a:rPr lang="en-US" sz="1800" b="1" dirty="0">
                <a:solidFill>
                  <a:schemeClr val="accent2"/>
                </a:solidFill>
                <a:latin typeface="Verdana" pitchFamily="34" charset="0"/>
              </a:rPr>
              <a:t>4000</a:t>
            </a:r>
            <a:r>
              <a:rPr lang="en-US" sz="1800" b="1" dirty="0">
                <a:latin typeface="Verdana" pitchFamily="34" charset="0"/>
              </a:rPr>
              <a:t> bytes)                                     default is 1</a:t>
            </a:r>
          </a:p>
          <a:p>
            <a:endParaRPr lang="en-US" sz="1800" b="1" dirty="0">
              <a:latin typeface="Verdana" pitchFamily="34" charset="0"/>
            </a:endParaRPr>
          </a:p>
          <a:p>
            <a:r>
              <a:rPr lang="en-US" sz="1800" b="1" dirty="0">
                <a:latin typeface="Verdana" pitchFamily="34" charset="0"/>
              </a:rPr>
              <a:t>CHAR (size)                   	Fixed-length character data up to</a:t>
            </a:r>
            <a:r>
              <a:rPr lang="en-US" sz="1800" b="1" dirty="0">
                <a:solidFill>
                  <a:schemeClr val="accent2"/>
                </a:solidFill>
                <a:latin typeface="Verdana" pitchFamily="34" charset="0"/>
              </a:rPr>
              <a:t> 2000</a:t>
            </a:r>
            <a:r>
              <a:rPr lang="en-US" sz="1800" b="1" dirty="0">
                <a:latin typeface="Verdana" pitchFamily="34" charset="0"/>
              </a:rPr>
              <a:t> chars                                      Default is 1  </a:t>
            </a:r>
          </a:p>
          <a:p>
            <a:endParaRPr lang="en-US" sz="1800" b="1" dirty="0">
              <a:latin typeface="Verdana" pitchFamily="34" charset="0"/>
            </a:endParaRPr>
          </a:p>
          <a:p>
            <a:r>
              <a:rPr lang="en-US" sz="1800" b="1" dirty="0">
                <a:latin typeface="Verdana" pitchFamily="34" charset="0"/>
              </a:rPr>
              <a:t>NUMBER (</a:t>
            </a:r>
            <a:r>
              <a:rPr lang="en-US" sz="1800" b="1" i="1" dirty="0" err="1">
                <a:latin typeface="Verdana" pitchFamily="34" charset="0"/>
              </a:rPr>
              <a:t>p</a:t>
            </a:r>
            <a:r>
              <a:rPr lang="en-US" sz="1800" b="1" dirty="0" err="1">
                <a:latin typeface="Verdana" pitchFamily="34" charset="0"/>
              </a:rPr>
              <a:t>,</a:t>
            </a:r>
            <a:r>
              <a:rPr lang="en-US" sz="1800" b="1" i="1" dirty="0" err="1">
                <a:latin typeface="Verdana" pitchFamily="34" charset="0"/>
              </a:rPr>
              <a:t>s</a:t>
            </a:r>
            <a:r>
              <a:rPr lang="en-US" sz="1800" b="1" i="1" dirty="0">
                <a:latin typeface="Verdana" pitchFamily="34" charset="0"/>
              </a:rPr>
              <a:t>)</a:t>
            </a:r>
            <a:r>
              <a:rPr lang="en-US" sz="1800" b="1" dirty="0">
                <a:latin typeface="Verdana" pitchFamily="34" charset="0"/>
              </a:rPr>
              <a:t>               	Variable-length numeric data. </a:t>
            </a:r>
          </a:p>
          <a:p>
            <a:r>
              <a:rPr lang="en-US" sz="1800" b="1" dirty="0">
                <a:latin typeface="Verdana" pitchFamily="34" charset="0"/>
              </a:rPr>
              <a:t>                                               Maximum we can store </a:t>
            </a:r>
            <a:r>
              <a:rPr lang="en-US" sz="1800" b="1" dirty="0" err="1">
                <a:latin typeface="Verdana" pitchFamily="34" charset="0"/>
              </a:rPr>
              <a:t>upto</a:t>
            </a:r>
            <a:r>
              <a:rPr lang="en-US" sz="1800" b="1" dirty="0">
                <a:latin typeface="Verdana" pitchFamily="34" charset="0"/>
              </a:rPr>
              <a:t> 38 digits.</a:t>
            </a:r>
          </a:p>
          <a:p>
            <a:endParaRPr lang="en-US" sz="1050" b="1" dirty="0">
              <a:latin typeface="Verdana" pitchFamily="34" charset="0"/>
            </a:endParaRPr>
          </a:p>
          <a:p>
            <a:r>
              <a:rPr lang="en-US" sz="1800" b="1" dirty="0">
                <a:latin typeface="Verdana" pitchFamily="34" charset="0"/>
              </a:rPr>
              <a:t>DATE                             	</a:t>
            </a:r>
            <a:r>
              <a:rPr lang="en-US" sz="1800" b="1" dirty="0" err="1">
                <a:latin typeface="Verdana" pitchFamily="34" charset="0"/>
              </a:rPr>
              <a:t>Date</a:t>
            </a:r>
            <a:r>
              <a:rPr lang="en-US" sz="1800" b="1" dirty="0">
                <a:latin typeface="Verdana" pitchFamily="34" charset="0"/>
              </a:rPr>
              <a:t> and time values</a:t>
            </a:r>
          </a:p>
          <a:p>
            <a:endParaRPr lang="en-US" sz="1200" b="1" dirty="0">
              <a:latin typeface="Verdana" pitchFamily="34" charset="0"/>
            </a:endParaRPr>
          </a:p>
          <a:p>
            <a:r>
              <a:rPr lang="en-US" sz="1800" b="1" dirty="0">
                <a:latin typeface="Verdana" pitchFamily="34" charset="0"/>
              </a:rPr>
              <a:t>LONG                            Variable-length character data  </a:t>
            </a:r>
            <a:r>
              <a:rPr lang="en-US" sz="1800" b="1" dirty="0" err="1">
                <a:latin typeface="Verdana" pitchFamily="34" charset="0"/>
              </a:rPr>
              <a:t>upto</a:t>
            </a:r>
            <a:r>
              <a:rPr lang="en-US" sz="1800" b="1" dirty="0">
                <a:latin typeface="Verdana" pitchFamily="34" charset="0"/>
              </a:rPr>
              <a:t> </a:t>
            </a:r>
            <a:r>
              <a:rPr lang="en-US" sz="1800" b="1" dirty="0">
                <a:solidFill>
                  <a:schemeClr val="accent2"/>
                </a:solidFill>
                <a:latin typeface="Verdana" pitchFamily="34" charset="0"/>
              </a:rPr>
              <a:t>2  GB</a:t>
            </a:r>
          </a:p>
          <a:p>
            <a:r>
              <a:rPr lang="en-US" sz="1800" b="1" dirty="0" smtClean="0">
                <a:solidFill>
                  <a:schemeClr val="accent2"/>
                </a:solidFill>
                <a:latin typeface="Verdana" pitchFamily="34" charset="0"/>
              </a:rPr>
              <a:t>                                      </a:t>
            </a:r>
            <a:r>
              <a:rPr lang="en-US" sz="1800" b="1" dirty="0" smtClean="0">
                <a:latin typeface="Verdana" pitchFamily="34" charset="0"/>
              </a:rPr>
              <a:t>Only One LONG column allowed in a Table</a:t>
            </a:r>
            <a:endParaRPr lang="en-US" sz="1800" b="1" dirty="0">
              <a:latin typeface="Verdana" pitchFamily="34" charset="0"/>
            </a:endParaRPr>
          </a:p>
          <a:p>
            <a:r>
              <a:rPr lang="en-US" sz="1800" b="1" dirty="0">
                <a:latin typeface="Verdana" pitchFamily="34" charset="0"/>
              </a:rPr>
              <a:t>CLOB                             	Character data up to </a:t>
            </a:r>
            <a:r>
              <a:rPr lang="en-US" sz="1800" b="1" dirty="0">
                <a:solidFill>
                  <a:schemeClr val="accent2"/>
                </a:solidFill>
                <a:latin typeface="Verdana" pitchFamily="34" charset="0"/>
              </a:rPr>
              <a:t>4 GB</a:t>
            </a:r>
          </a:p>
          <a:p>
            <a:endParaRPr lang="en-US" sz="1200" b="1" dirty="0">
              <a:solidFill>
                <a:schemeClr val="accent2"/>
              </a:solidFill>
              <a:latin typeface="Verdana" pitchFamily="34" charset="0"/>
            </a:endParaRPr>
          </a:p>
          <a:p>
            <a:r>
              <a:rPr lang="en-US" sz="1800" b="1" dirty="0">
                <a:latin typeface="Verdana" pitchFamily="34" charset="0"/>
              </a:rPr>
              <a:t>RAW and LONG RAW   	</a:t>
            </a:r>
            <a:r>
              <a:rPr lang="en-US" sz="1800" b="1" dirty="0" err="1">
                <a:latin typeface="Verdana" pitchFamily="34" charset="0"/>
              </a:rPr>
              <a:t>Raw</a:t>
            </a:r>
            <a:r>
              <a:rPr lang="en-US" sz="1800" b="1" dirty="0">
                <a:latin typeface="Verdana" pitchFamily="34" charset="0"/>
              </a:rPr>
              <a:t> binary data (Raw is 2000 bytes 				and Long Raw is 2 GB. Allows to store </a:t>
            </a:r>
          </a:p>
          <a:p>
            <a:r>
              <a:rPr lang="en-US" sz="1800" b="1" dirty="0">
                <a:latin typeface="Verdana" pitchFamily="34" charset="0"/>
              </a:rPr>
              <a:t>                                               pictures)</a:t>
            </a:r>
          </a:p>
          <a:p>
            <a:endParaRPr lang="en-US" sz="1000" b="1" dirty="0">
              <a:latin typeface="Verdana" pitchFamily="34" charset="0"/>
            </a:endParaRP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6322" name="Rectangle 2"/>
          <p:cNvSpPr>
            <a:spLocks noGrp="1" noChangeArrowheads="1"/>
          </p:cNvSpPr>
          <p:nvPr>
            <p:ph type="title"/>
          </p:nvPr>
        </p:nvSpPr>
        <p:spPr/>
        <p:txBody>
          <a:bodyPr/>
          <a:lstStyle/>
          <a:p>
            <a:r>
              <a:rPr lang="en-US"/>
              <a:t>Data Types</a:t>
            </a:r>
          </a:p>
        </p:txBody>
      </p:sp>
      <p:sp>
        <p:nvSpPr>
          <p:cNvPr id="56323" name="Rectangle 3"/>
          <p:cNvSpPr>
            <a:spLocks noGrp="1" noChangeArrowheads="1"/>
          </p:cNvSpPr>
          <p:nvPr>
            <p:ph type="body" idx="1"/>
          </p:nvPr>
        </p:nvSpPr>
        <p:spPr>
          <a:xfrm>
            <a:off x="609600" y="1447800"/>
            <a:ext cx="8077200" cy="3385542"/>
          </a:xfrm>
        </p:spPr>
        <p:txBody>
          <a:bodyPr/>
          <a:lstStyle/>
          <a:p>
            <a:pPr>
              <a:spcBef>
                <a:spcPct val="0"/>
              </a:spcBef>
            </a:pPr>
            <a:r>
              <a:rPr lang="en-US" sz="2000" b="1" dirty="0"/>
              <a:t>BLOB                             	Binary data up to </a:t>
            </a:r>
            <a:r>
              <a:rPr lang="en-US" sz="2000" b="1" dirty="0">
                <a:solidFill>
                  <a:schemeClr val="accent2"/>
                </a:solidFill>
              </a:rPr>
              <a:t>4 GB</a:t>
            </a:r>
          </a:p>
          <a:p>
            <a:pPr>
              <a:buFont typeface="Wingdings" pitchFamily="2" charset="2"/>
              <a:buNone/>
            </a:pPr>
            <a:endParaRPr lang="en-US" sz="2000" b="1" dirty="0"/>
          </a:p>
          <a:p>
            <a:r>
              <a:rPr lang="en-US" sz="2000" b="1" dirty="0"/>
              <a:t>BFILE                  	</a:t>
            </a:r>
            <a:r>
              <a:rPr lang="en-US" sz="2000" b="1" dirty="0" smtClean="0"/>
              <a:t>             Binary </a:t>
            </a:r>
            <a:r>
              <a:rPr lang="en-US" sz="2000" b="1" dirty="0"/>
              <a:t>data stored in an 				          </a:t>
            </a:r>
            <a:r>
              <a:rPr lang="en-US" sz="2000" b="1" dirty="0" smtClean="0"/>
              <a:t>   external </a:t>
            </a:r>
            <a:r>
              <a:rPr lang="en-US" sz="2000" b="1" dirty="0"/>
              <a:t>file up to </a:t>
            </a:r>
            <a:r>
              <a:rPr lang="en-US" sz="2000" b="1" dirty="0">
                <a:solidFill>
                  <a:schemeClr val="accent2"/>
                </a:solidFill>
              </a:rPr>
              <a:t>4GB</a:t>
            </a:r>
            <a:r>
              <a:rPr lang="en-US" sz="2000" b="1" dirty="0"/>
              <a:t> </a:t>
            </a:r>
          </a:p>
          <a:p>
            <a:endParaRPr lang="en-US" sz="2000" b="1" dirty="0"/>
          </a:p>
          <a:p>
            <a:r>
              <a:rPr lang="en-US" sz="2000" b="1" dirty="0"/>
              <a:t>NVARCHAR2(size)       	</a:t>
            </a:r>
            <a:r>
              <a:rPr lang="en-US" sz="2000" b="1" dirty="0" smtClean="0"/>
              <a:t>            Variable-length </a:t>
            </a:r>
            <a:r>
              <a:rPr lang="en-US" sz="2000" b="1" dirty="0"/>
              <a:t>character 				</a:t>
            </a:r>
            <a:r>
              <a:rPr lang="en-US" sz="2000" b="1" dirty="0" smtClean="0"/>
              <a:t>            data(</a:t>
            </a:r>
            <a:r>
              <a:rPr lang="en-US" sz="2000" b="1" dirty="0" smtClean="0">
                <a:solidFill>
                  <a:schemeClr val="accent2"/>
                </a:solidFill>
              </a:rPr>
              <a:t>4000 </a:t>
            </a:r>
            <a:r>
              <a:rPr lang="en-US" sz="2000" b="1" dirty="0"/>
              <a:t>bytes/chars) 					</a:t>
            </a:r>
            <a:r>
              <a:rPr lang="en-US" sz="2000" b="1" dirty="0" smtClean="0"/>
              <a:t>            depending </a:t>
            </a:r>
            <a:r>
              <a:rPr lang="en-US" sz="2000" b="1" dirty="0"/>
              <a:t>upon National 				</a:t>
            </a:r>
            <a:r>
              <a:rPr lang="en-US" sz="2000" b="1" dirty="0" smtClean="0"/>
              <a:t>            Character </a:t>
            </a:r>
            <a:r>
              <a:rPr lang="en-US" sz="2000" b="1" dirty="0"/>
              <a:t>Set</a:t>
            </a:r>
          </a:p>
          <a:p>
            <a:r>
              <a:rPr lang="en-US" sz="2000" b="1" dirty="0"/>
              <a:t>TIMESTAMP (precision) </a:t>
            </a:r>
            <a:r>
              <a:rPr lang="en-US" sz="2000" b="1" dirty="0" smtClean="0"/>
              <a:t>          Date </a:t>
            </a:r>
            <a:r>
              <a:rPr lang="en-US" sz="2000" b="1" dirty="0"/>
              <a:t>plus time</a:t>
            </a:r>
          </a:p>
          <a:p>
            <a:pPr>
              <a:buFont typeface="Wingdings" pitchFamily="2" charset="2"/>
              <a:buNone/>
            </a:pPr>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4294967295"/>
          </p:nvPr>
        </p:nvSpPr>
        <p:spPr>
          <a:xfrm>
            <a:off x="3124200" y="6553200"/>
            <a:ext cx="2895600" cy="247650"/>
          </a:xfrm>
          <a:prstGeom prst="rect">
            <a:avLst/>
          </a:prstGeom>
        </p:spPr>
        <p:txBody>
          <a:bodyPr/>
          <a:lstStyle/>
          <a:p>
            <a:r>
              <a:rPr lang="en-US"/>
              <a:t>ORACLE</a:t>
            </a:r>
          </a:p>
        </p:txBody>
      </p:sp>
      <p:sp>
        <p:nvSpPr>
          <p:cNvPr id="57346" name="Rectangle 2"/>
          <p:cNvSpPr>
            <a:spLocks noGrp="1" noChangeArrowheads="1"/>
          </p:cNvSpPr>
          <p:nvPr>
            <p:ph type="ctrTitle"/>
          </p:nvPr>
        </p:nvSpPr>
        <p:spPr>
          <a:xfrm>
            <a:off x="685800" y="2797175"/>
            <a:ext cx="7772400" cy="1470025"/>
          </a:xfrm>
          <a:noFill/>
          <a:ln/>
        </p:spPr>
        <p:txBody>
          <a:bodyPr wrap="square" lIns="92075" tIns="46038" rIns="92075" bIns="46038" anchor="t"/>
          <a:lstStyle/>
          <a:p>
            <a:r>
              <a:rPr lang="en-US"/>
              <a:t>Writing Basic </a:t>
            </a:r>
            <a:br>
              <a:rPr lang="en-US"/>
            </a:br>
            <a:r>
              <a:rPr lang="en-US"/>
              <a:t>SQL SELECT Statements</a:t>
            </a: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ORACLE</a:t>
            </a:r>
          </a:p>
        </p:txBody>
      </p:sp>
      <p:sp>
        <p:nvSpPr>
          <p:cNvPr id="59394" name="Rectangle 2"/>
          <p:cNvSpPr>
            <a:spLocks noGrp="1" noChangeArrowheads="1"/>
          </p:cNvSpPr>
          <p:nvPr>
            <p:ph type="title"/>
          </p:nvPr>
        </p:nvSpPr>
        <p:spPr>
          <a:noFill/>
          <a:ln/>
        </p:spPr>
        <p:txBody>
          <a:bodyPr wrap="square" lIns="92075" tIns="46038" rIns="92075" bIns="46038" anchor="t"/>
          <a:lstStyle/>
          <a:p>
            <a:r>
              <a:rPr lang="en-US"/>
              <a:t>Basic </a:t>
            </a:r>
            <a:r>
              <a:rPr lang="en-US">
                <a:latin typeface="Courier New" pitchFamily="49" charset="0"/>
              </a:rPr>
              <a:t>SELECT</a:t>
            </a:r>
            <a:r>
              <a:rPr lang="en-US"/>
              <a:t> Statement</a:t>
            </a:r>
          </a:p>
        </p:txBody>
      </p:sp>
      <p:sp>
        <p:nvSpPr>
          <p:cNvPr id="59395" name="Rectangle 3"/>
          <p:cNvSpPr>
            <a:spLocks noChangeArrowheads="1"/>
          </p:cNvSpPr>
          <p:nvPr/>
        </p:nvSpPr>
        <p:spPr bwMode="blackWhite">
          <a:xfrm>
            <a:off x="889000" y="2500313"/>
            <a:ext cx="7385050" cy="9239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sz="1800" b="1">
                <a:solidFill>
                  <a:srgbClr val="000000"/>
                </a:solidFill>
                <a:latin typeface="Courier New" pitchFamily="49" charset="0"/>
              </a:rPr>
              <a:t>SELECT	*|{[DISTINCT] </a:t>
            </a:r>
            <a:r>
              <a:rPr lang="en-US" sz="1800" b="1" i="1">
                <a:solidFill>
                  <a:srgbClr val="000000"/>
                </a:solidFill>
                <a:latin typeface="Courier New" pitchFamily="49" charset="0"/>
              </a:rPr>
              <a:t>column</a:t>
            </a:r>
            <a:r>
              <a:rPr lang="en-US" sz="1800" b="1">
                <a:solidFill>
                  <a:srgbClr val="000000"/>
                </a:solidFill>
                <a:latin typeface="Courier New" pitchFamily="49" charset="0"/>
              </a:rPr>
              <a:t>|</a:t>
            </a:r>
            <a:r>
              <a:rPr lang="en-US" sz="1800" b="1" i="1">
                <a:solidFill>
                  <a:srgbClr val="000000"/>
                </a:solidFill>
                <a:latin typeface="Courier New" pitchFamily="49" charset="0"/>
              </a:rPr>
              <a:t>expression</a:t>
            </a:r>
            <a:r>
              <a:rPr lang="en-US" sz="1800" b="1">
                <a:solidFill>
                  <a:srgbClr val="000000"/>
                </a:solidFill>
                <a:latin typeface="Courier New" pitchFamily="49" charset="0"/>
              </a:rPr>
              <a:t> [</a:t>
            </a:r>
            <a:r>
              <a:rPr lang="en-US" sz="1800" b="1" i="1">
                <a:solidFill>
                  <a:srgbClr val="000000"/>
                </a:solidFill>
                <a:latin typeface="Courier New" pitchFamily="49" charset="0"/>
              </a:rPr>
              <a:t>alias</a:t>
            </a:r>
            <a:r>
              <a:rPr lang="en-US" sz="1800" b="1">
                <a:solidFill>
                  <a:srgbClr val="000000"/>
                </a:solidFill>
                <a:latin typeface="Courier New" pitchFamily="49" charset="0"/>
              </a:rPr>
              <a:t>],...}</a:t>
            </a:r>
          </a:p>
          <a:p>
            <a:pPr eaLnBrk="0" hangingPunct="0">
              <a:tabLst>
                <a:tab pos="1200150" algn="l"/>
              </a:tabLst>
            </a:pPr>
            <a:r>
              <a:rPr lang="en-US" sz="1800" b="1">
                <a:solidFill>
                  <a:srgbClr val="000000"/>
                </a:solidFill>
                <a:latin typeface="Courier New" pitchFamily="49" charset="0"/>
              </a:rPr>
              <a:t>FROM	</a:t>
            </a:r>
            <a:r>
              <a:rPr lang="en-US" sz="1800" b="1" i="1">
                <a:solidFill>
                  <a:srgbClr val="000000"/>
                </a:solidFill>
                <a:latin typeface="Courier New" pitchFamily="49" charset="0"/>
              </a:rPr>
              <a:t>table;</a:t>
            </a:r>
          </a:p>
        </p:txBody>
      </p:sp>
      <p:sp>
        <p:nvSpPr>
          <p:cNvPr id="59396" name="Rectangle 4"/>
          <p:cNvSpPr>
            <a:spLocks noGrp="1" noChangeArrowheads="1"/>
          </p:cNvSpPr>
          <p:nvPr>
            <p:ph type="body" idx="1"/>
          </p:nvPr>
        </p:nvSpPr>
        <p:spPr>
          <a:xfrm>
            <a:off x="3225800" y="4008438"/>
            <a:ext cx="4467225" cy="1625600"/>
          </a:xfrm>
          <a:noFill/>
          <a:ln/>
        </p:spPr>
        <p:txBody>
          <a:bodyPr lIns="92075" tIns="46038" rIns="92075" bIns="46038">
            <a:spAutoFit/>
          </a:bodyPr>
          <a:lstStyle/>
          <a:p>
            <a:r>
              <a:rPr lang="en-US">
                <a:latin typeface="Courier New" pitchFamily="49" charset="0"/>
              </a:rPr>
              <a:t>SELECT</a:t>
            </a:r>
            <a:r>
              <a:rPr lang="en-US"/>
              <a:t> identifies </a:t>
            </a:r>
            <a:r>
              <a:rPr lang="en-US" i="1"/>
              <a:t>what</a:t>
            </a:r>
            <a:r>
              <a:rPr lang="en-US"/>
              <a:t> columns</a:t>
            </a:r>
          </a:p>
          <a:p>
            <a:r>
              <a:rPr lang="en-US">
                <a:latin typeface="Courier New" pitchFamily="49" charset="0"/>
              </a:rPr>
              <a:t>FROM</a:t>
            </a:r>
            <a:r>
              <a:rPr lang="en-US"/>
              <a:t> identifies </a:t>
            </a:r>
            <a:r>
              <a:rPr lang="en-US" i="1"/>
              <a:t>which</a:t>
            </a:r>
            <a:r>
              <a:rPr lang="en-US"/>
              <a:t> table</a:t>
            </a: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ORACLE</a:t>
            </a:r>
          </a:p>
        </p:txBody>
      </p:sp>
      <p:sp>
        <p:nvSpPr>
          <p:cNvPr id="61442" name="Rectangle 2"/>
          <p:cNvSpPr>
            <a:spLocks noChangeArrowheads="1"/>
          </p:cNvSpPr>
          <p:nvPr/>
        </p:nvSpPr>
        <p:spPr bwMode="blackWhite">
          <a:xfrm>
            <a:off x="762000" y="2438400"/>
            <a:ext cx="6926263"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ctr">
              <a:tabLst>
                <a:tab pos="1200150" algn="l"/>
                <a:tab pos="1658938" algn="l"/>
              </a:tabLst>
            </a:pPr>
            <a:r>
              <a:rPr lang="en-US" sz="1800" b="1">
                <a:solidFill>
                  <a:srgbClr val="000000"/>
                </a:solidFill>
                <a:latin typeface="Verdana" pitchFamily="34" charset="0"/>
              </a:rPr>
              <a:t>SELECT *</a:t>
            </a:r>
          </a:p>
          <a:p>
            <a:pPr algn="ctr">
              <a:tabLst>
                <a:tab pos="1200150" algn="l"/>
                <a:tab pos="1658938" algn="l"/>
              </a:tabLst>
            </a:pPr>
            <a:r>
              <a:rPr lang="en-US" sz="1800" b="1">
                <a:solidFill>
                  <a:srgbClr val="000000"/>
                </a:solidFill>
                <a:latin typeface="Verdana" pitchFamily="34" charset="0"/>
              </a:rPr>
              <a:t>FROM   DEPT;</a:t>
            </a:r>
          </a:p>
        </p:txBody>
      </p:sp>
      <p:sp>
        <p:nvSpPr>
          <p:cNvPr id="61443" name="Rectangle 3"/>
          <p:cNvSpPr>
            <a:spLocks noChangeArrowheads="1"/>
          </p:cNvSpPr>
          <p:nvPr/>
        </p:nvSpPr>
        <p:spPr bwMode="blackWhite">
          <a:xfrm>
            <a:off x="1176338" y="2995613"/>
            <a:ext cx="3324225" cy="655637"/>
          </a:xfrm>
          <a:prstGeom prst="rect">
            <a:avLst/>
          </a:prstGeom>
          <a:noFill/>
          <a:ln w="9525">
            <a:noFill/>
            <a:miter lim="800000"/>
            <a:headEnd/>
            <a:tailEnd/>
          </a:ln>
          <a:effectLst/>
        </p:spPr>
        <p:txBody>
          <a:bodyPr wrap="none" lIns="92075" tIns="46038" rIns="92075" bIns="46038" anchor="ctr"/>
          <a:lstStyle/>
          <a:p>
            <a:pPr eaLnBrk="0" hangingPunct="0">
              <a:tabLst>
                <a:tab pos="1200150" algn="l"/>
                <a:tab pos="1658938" algn="l"/>
              </a:tabLst>
            </a:pPr>
            <a:endParaRPr lang="en-US" sz="1800" b="1">
              <a:solidFill>
                <a:srgbClr val="000000"/>
              </a:solidFill>
              <a:latin typeface="Courier New" pitchFamily="49" charset="0"/>
            </a:endParaRPr>
          </a:p>
        </p:txBody>
      </p:sp>
      <p:sp>
        <p:nvSpPr>
          <p:cNvPr id="61444" name="Rectangle 4"/>
          <p:cNvSpPr>
            <a:spLocks noGrp="1" noChangeArrowheads="1"/>
          </p:cNvSpPr>
          <p:nvPr>
            <p:ph type="title"/>
          </p:nvPr>
        </p:nvSpPr>
        <p:spPr>
          <a:noFill/>
          <a:ln/>
        </p:spPr>
        <p:txBody>
          <a:bodyPr wrap="square" lIns="92075" tIns="46038" rIns="92075" bIns="46038" anchor="t"/>
          <a:lstStyle/>
          <a:p>
            <a:r>
              <a:rPr lang="en-US" sz="2600"/>
              <a:t>Selecting All Tables and Columns</a:t>
            </a:r>
          </a:p>
        </p:txBody>
      </p:sp>
      <p:sp>
        <p:nvSpPr>
          <p:cNvPr id="61445" name="Rectangle 5"/>
          <p:cNvSpPr>
            <a:spLocks noChangeArrowheads="1"/>
          </p:cNvSpPr>
          <p:nvPr/>
        </p:nvSpPr>
        <p:spPr bwMode="blackWhite">
          <a:xfrm>
            <a:off x="762000" y="1447800"/>
            <a:ext cx="6926263"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ctr">
              <a:tabLst>
                <a:tab pos="1200150" algn="l"/>
                <a:tab pos="1658938" algn="l"/>
              </a:tabLst>
            </a:pPr>
            <a:r>
              <a:rPr lang="en-US" sz="1800" b="1">
                <a:solidFill>
                  <a:srgbClr val="000000"/>
                </a:solidFill>
                <a:latin typeface="Verdana" pitchFamily="34" charset="0"/>
              </a:rPr>
              <a:t>SELECT *</a:t>
            </a:r>
          </a:p>
          <a:p>
            <a:pPr algn="ctr">
              <a:tabLst>
                <a:tab pos="1200150" algn="l"/>
                <a:tab pos="1658938" algn="l"/>
              </a:tabLst>
            </a:pPr>
            <a:r>
              <a:rPr lang="en-US" sz="1800" b="1">
                <a:solidFill>
                  <a:srgbClr val="000000"/>
                </a:solidFill>
                <a:latin typeface="Verdana" pitchFamily="34" charset="0"/>
              </a:rPr>
              <a:t>FROM   TAB;</a:t>
            </a:r>
          </a:p>
        </p:txBody>
      </p:sp>
      <p:sp>
        <p:nvSpPr>
          <p:cNvPr id="61446" name="Rectangle 6"/>
          <p:cNvSpPr>
            <a:spLocks noChangeArrowheads="1"/>
          </p:cNvSpPr>
          <p:nvPr/>
        </p:nvSpPr>
        <p:spPr bwMode="blackWhite">
          <a:xfrm>
            <a:off x="685800" y="3429000"/>
            <a:ext cx="6926263"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ctr">
              <a:tabLst>
                <a:tab pos="1200150" algn="l"/>
                <a:tab pos="1658938" algn="l"/>
              </a:tabLst>
            </a:pPr>
            <a:r>
              <a:rPr lang="en-US" sz="1800" b="1">
                <a:solidFill>
                  <a:srgbClr val="000000"/>
                </a:solidFill>
                <a:latin typeface="Verdana" pitchFamily="34" charset="0"/>
              </a:rPr>
              <a:t>DESC[RIBE] DEPT</a:t>
            </a:r>
          </a:p>
        </p:txBody>
      </p:sp>
      <p:sp>
        <p:nvSpPr>
          <p:cNvPr id="61447" name="Rectangle 7"/>
          <p:cNvSpPr>
            <a:spLocks noChangeArrowheads="1"/>
          </p:cNvSpPr>
          <p:nvPr/>
        </p:nvSpPr>
        <p:spPr bwMode="blackWhite">
          <a:xfrm>
            <a:off x="685800" y="4876800"/>
            <a:ext cx="6921500"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ctr">
              <a:tabLst>
                <a:tab pos="1200150" algn="l"/>
                <a:tab pos="1658938" algn="l"/>
              </a:tabLst>
            </a:pPr>
            <a:endParaRPr lang="en-US" b="1">
              <a:solidFill>
                <a:srgbClr val="000000"/>
              </a:solidFill>
            </a:endParaRPr>
          </a:p>
          <a:p>
            <a:pPr algn="ctr">
              <a:tabLst>
                <a:tab pos="1200150" algn="l"/>
                <a:tab pos="1658938" algn="l"/>
              </a:tabLst>
            </a:pPr>
            <a:r>
              <a:rPr lang="en-US" sz="1800" b="1">
                <a:solidFill>
                  <a:srgbClr val="000000"/>
                </a:solidFill>
              </a:rPr>
              <a:t>SELECT DEPTNO,LOC</a:t>
            </a:r>
          </a:p>
          <a:p>
            <a:pPr algn="ctr">
              <a:tabLst>
                <a:tab pos="1200150" algn="l"/>
                <a:tab pos="1658938" algn="l"/>
              </a:tabLst>
            </a:pPr>
            <a:r>
              <a:rPr lang="en-US" sz="1800" b="1">
                <a:solidFill>
                  <a:srgbClr val="000000"/>
                </a:solidFill>
              </a:rPr>
              <a:t>FROM   DEPT;</a:t>
            </a:r>
          </a:p>
          <a:p>
            <a:pPr algn="ctr" eaLnBrk="0" hangingPunct="0">
              <a:tabLst>
                <a:tab pos="1200150" algn="l"/>
                <a:tab pos="1658938" algn="l"/>
              </a:tabLst>
            </a:pPr>
            <a:endParaRPr lang="en-US" sz="1800" b="1">
              <a:solidFill>
                <a:srgbClr val="000000"/>
              </a:solidFill>
              <a:latin typeface="Courier New" pitchFamily="49" charset="0"/>
            </a:endParaRP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65538" name="Rectangle 2"/>
          <p:cNvSpPr>
            <a:spLocks noGrp="1" noChangeArrowheads="1"/>
          </p:cNvSpPr>
          <p:nvPr>
            <p:ph type="title"/>
          </p:nvPr>
        </p:nvSpPr>
        <p:spPr>
          <a:noFill/>
          <a:ln/>
        </p:spPr>
        <p:txBody>
          <a:bodyPr wrap="square" lIns="92075" tIns="46038" rIns="92075" bIns="46038" anchor="t"/>
          <a:lstStyle/>
          <a:p>
            <a:r>
              <a:rPr lang="en-US"/>
              <a:t>Writing SQL Statements</a:t>
            </a:r>
          </a:p>
        </p:txBody>
      </p:sp>
      <p:sp>
        <p:nvSpPr>
          <p:cNvPr id="65539" name="Rectangle 3"/>
          <p:cNvSpPr>
            <a:spLocks noGrp="1" noChangeArrowheads="1"/>
          </p:cNvSpPr>
          <p:nvPr>
            <p:ph type="body" idx="1"/>
          </p:nvPr>
        </p:nvSpPr>
        <p:spPr>
          <a:xfrm>
            <a:off x="457200" y="2378075"/>
            <a:ext cx="8305800" cy="2574925"/>
          </a:xfrm>
          <a:noFill/>
          <a:ln/>
        </p:spPr>
        <p:txBody>
          <a:bodyPr lIns="92075" tIns="46038" rIns="92075" bIns="46038">
            <a:spAutoFit/>
          </a:bodyPr>
          <a:lstStyle/>
          <a:p>
            <a:r>
              <a:rPr lang="en-US"/>
              <a:t>SQL statements are not case sensitive. </a:t>
            </a:r>
          </a:p>
          <a:p>
            <a:r>
              <a:rPr lang="en-US"/>
              <a:t>SQL statements can be on one or more lines.</a:t>
            </a:r>
          </a:p>
          <a:p>
            <a:r>
              <a:rPr lang="en-US"/>
              <a:t>Keywords cannot be abbreviated or split</a:t>
            </a:r>
            <a:br>
              <a:rPr lang="en-US"/>
            </a:br>
            <a:r>
              <a:rPr lang="en-US"/>
              <a:t>across lines.</a:t>
            </a:r>
          </a:p>
          <a:p>
            <a:r>
              <a:rPr lang="en-US"/>
              <a:t>Clauses are usually placed on separate lines.</a:t>
            </a:r>
          </a:p>
          <a:p>
            <a:r>
              <a:rPr lang="en-US"/>
              <a:t>Indents are used to enhance readability.</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2"/>
          <p:cNvSpPr>
            <a:spLocks noGrp="1"/>
          </p:cNvSpPr>
          <p:nvPr>
            <p:ph type="ftr" sz="quarter" idx="10"/>
          </p:nvPr>
        </p:nvSpPr>
        <p:spPr/>
        <p:txBody>
          <a:bodyPr/>
          <a:lstStyle/>
          <a:p>
            <a:r>
              <a:rPr lang="en-US"/>
              <a:t>ORACLE</a:t>
            </a:r>
          </a:p>
        </p:txBody>
      </p:sp>
      <p:sp>
        <p:nvSpPr>
          <p:cNvPr id="34818" name="Rectangle 2"/>
          <p:cNvSpPr>
            <a:spLocks noGrp="1" noChangeArrowheads="1"/>
          </p:cNvSpPr>
          <p:nvPr>
            <p:ph type="title"/>
          </p:nvPr>
        </p:nvSpPr>
        <p:spPr/>
        <p:txBody>
          <a:bodyPr/>
          <a:lstStyle/>
          <a:p>
            <a:r>
              <a:rPr lang="en-US"/>
              <a:t>ORACLE</a:t>
            </a:r>
          </a:p>
        </p:txBody>
      </p:sp>
      <p:sp>
        <p:nvSpPr>
          <p:cNvPr id="34819" name="Text Box 3"/>
          <p:cNvSpPr txBox="1">
            <a:spLocks noChangeArrowheads="1"/>
          </p:cNvSpPr>
          <p:nvPr/>
        </p:nvSpPr>
        <p:spPr bwMode="auto">
          <a:xfrm>
            <a:off x="1676400" y="1828800"/>
            <a:ext cx="7086600" cy="1552575"/>
          </a:xfrm>
          <a:prstGeom prst="rect">
            <a:avLst/>
          </a:prstGeom>
          <a:noFill/>
          <a:ln w="12700" cap="sq">
            <a:noFill/>
            <a:miter lim="800000"/>
            <a:headEnd type="none" w="sm" len="sm"/>
            <a:tailEnd type="none" w="sm" len="sm"/>
          </a:ln>
          <a:effectLst/>
        </p:spPr>
        <p:txBody>
          <a:bodyPr>
            <a:spAutoFit/>
          </a:bodyPr>
          <a:lstStyle/>
          <a:p>
            <a:pPr algn="just">
              <a:spcBef>
                <a:spcPct val="50000"/>
              </a:spcBef>
            </a:pPr>
            <a:r>
              <a:rPr lang="en-US"/>
              <a:t>Oracle server manages data in the database. Users access Oracle server using SQL  commands. So Oracle server receives SQL commands from users and execute them on the database.</a:t>
            </a:r>
          </a:p>
        </p:txBody>
      </p:sp>
      <p:sp>
        <p:nvSpPr>
          <p:cNvPr id="34820" name="Rectangle 4"/>
          <p:cNvSpPr>
            <a:spLocks noChangeArrowheads="1"/>
          </p:cNvSpPr>
          <p:nvPr/>
        </p:nvSpPr>
        <p:spPr bwMode="auto">
          <a:xfrm>
            <a:off x="4953000" y="3505200"/>
            <a:ext cx="3810000" cy="29718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a:endParaRPr lang="en-US">
              <a:solidFill>
                <a:srgbClr val="FFFFFF"/>
              </a:solidFill>
            </a:endParaRPr>
          </a:p>
        </p:txBody>
      </p:sp>
      <p:sp>
        <p:nvSpPr>
          <p:cNvPr id="34821" name="Rectangle 5"/>
          <p:cNvSpPr>
            <a:spLocks noChangeArrowheads="1"/>
          </p:cNvSpPr>
          <p:nvPr/>
        </p:nvSpPr>
        <p:spPr bwMode="auto">
          <a:xfrm>
            <a:off x="5181600" y="3810000"/>
            <a:ext cx="3352800" cy="9906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a:r>
              <a:rPr lang="en-US"/>
              <a:t>ORACLE SERVER</a:t>
            </a:r>
          </a:p>
        </p:txBody>
      </p:sp>
      <p:sp>
        <p:nvSpPr>
          <p:cNvPr id="34822" name="Oval 6"/>
          <p:cNvSpPr>
            <a:spLocks noChangeArrowheads="1"/>
          </p:cNvSpPr>
          <p:nvPr/>
        </p:nvSpPr>
        <p:spPr bwMode="auto">
          <a:xfrm>
            <a:off x="5257800" y="5257800"/>
            <a:ext cx="3200400" cy="457200"/>
          </a:xfrm>
          <a:prstGeom prst="ellipse">
            <a:avLst/>
          </a:prstGeom>
          <a:solidFill>
            <a:schemeClr val="accent1"/>
          </a:solidFill>
          <a:ln w="12700" cap="sq">
            <a:solidFill>
              <a:schemeClr val="tx1"/>
            </a:solidFill>
            <a:miter lim="800000"/>
            <a:headEnd type="none" w="sm" len="sm"/>
            <a:tailEnd type="none" w="sm" len="sm"/>
          </a:ln>
          <a:effectLst/>
        </p:spPr>
        <p:txBody>
          <a:bodyPr wrap="none" anchor="ctr"/>
          <a:lstStyle/>
          <a:p>
            <a:pPr algn="ctr"/>
            <a:r>
              <a:rPr lang="en-US"/>
              <a:t>Database</a:t>
            </a:r>
          </a:p>
        </p:txBody>
      </p:sp>
      <p:sp>
        <p:nvSpPr>
          <p:cNvPr id="34823" name="Line 7"/>
          <p:cNvSpPr>
            <a:spLocks noChangeShapeType="1"/>
          </p:cNvSpPr>
          <p:nvPr/>
        </p:nvSpPr>
        <p:spPr bwMode="auto">
          <a:xfrm>
            <a:off x="5257800" y="5562600"/>
            <a:ext cx="0" cy="685800"/>
          </a:xfrm>
          <a:prstGeom prst="line">
            <a:avLst/>
          </a:prstGeom>
          <a:noFill/>
          <a:ln w="12700" cap="sq">
            <a:solidFill>
              <a:schemeClr val="tx1"/>
            </a:solidFill>
            <a:miter lim="800000"/>
            <a:headEnd type="none" w="sm" len="sm"/>
            <a:tailEnd type="none" w="sm" len="sm"/>
          </a:ln>
          <a:effectLst/>
        </p:spPr>
        <p:txBody>
          <a:bodyPr wrap="none"/>
          <a:lstStyle/>
          <a:p>
            <a:endParaRPr lang="en-US"/>
          </a:p>
        </p:txBody>
      </p:sp>
      <p:sp>
        <p:nvSpPr>
          <p:cNvPr id="34824" name="Line 8"/>
          <p:cNvSpPr>
            <a:spLocks noChangeShapeType="1"/>
          </p:cNvSpPr>
          <p:nvPr/>
        </p:nvSpPr>
        <p:spPr bwMode="auto">
          <a:xfrm>
            <a:off x="8458200" y="5410200"/>
            <a:ext cx="0" cy="914400"/>
          </a:xfrm>
          <a:prstGeom prst="line">
            <a:avLst/>
          </a:prstGeom>
          <a:noFill/>
          <a:ln w="12700" cap="sq">
            <a:solidFill>
              <a:schemeClr val="tx1"/>
            </a:solidFill>
            <a:miter lim="800000"/>
            <a:headEnd type="none" w="sm" len="sm"/>
            <a:tailEnd type="none" w="sm" len="sm"/>
          </a:ln>
          <a:effectLst/>
        </p:spPr>
        <p:txBody>
          <a:bodyPr wrap="none"/>
          <a:lstStyle/>
          <a:p>
            <a:endParaRPr lang="en-US"/>
          </a:p>
        </p:txBody>
      </p:sp>
      <p:sp>
        <p:nvSpPr>
          <p:cNvPr id="34825" name="Line 9"/>
          <p:cNvSpPr>
            <a:spLocks noChangeShapeType="1"/>
          </p:cNvSpPr>
          <p:nvPr/>
        </p:nvSpPr>
        <p:spPr bwMode="auto">
          <a:xfrm>
            <a:off x="5181600" y="6248400"/>
            <a:ext cx="3276600" cy="0"/>
          </a:xfrm>
          <a:prstGeom prst="line">
            <a:avLst/>
          </a:prstGeom>
          <a:noFill/>
          <a:ln w="12700" cap="sq">
            <a:solidFill>
              <a:schemeClr val="tx1"/>
            </a:solidFill>
            <a:miter lim="800000"/>
            <a:headEnd type="none" w="sm" len="sm"/>
            <a:tailEnd type="none" w="sm" len="sm"/>
          </a:ln>
          <a:effectLst/>
        </p:spPr>
        <p:txBody>
          <a:bodyPr wrap="none"/>
          <a:lstStyle/>
          <a:p>
            <a:endParaRPr lang="en-US"/>
          </a:p>
        </p:txBody>
      </p:sp>
      <p:sp>
        <p:nvSpPr>
          <p:cNvPr id="34826" name="Rectangle 10"/>
          <p:cNvSpPr>
            <a:spLocks noChangeArrowheads="1"/>
          </p:cNvSpPr>
          <p:nvPr/>
        </p:nvSpPr>
        <p:spPr bwMode="auto">
          <a:xfrm>
            <a:off x="1447800" y="3962400"/>
            <a:ext cx="2209800" cy="6858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a:r>
              <a:rPr lang="en-US"/>
              <a:t>CLIENT</a:t>
            </a:r>
          </a:p>
        </p:txBody>
      </p:sp>
      <p:sp>
        <p:nvSpPr>
          <p:cNvPr id="34827" name="Rectangle 11"/>
          <p:cNvSpPr>
            <a:spLocks noChangeArrowheads="1"/>
          </p:cNvSpPr>
          <p:nvPr/>
        </p:nvSpPr>
        <p:spPr bwMode="auto">
          <a:xfrm>
            <a:off x="1447800" y="5715000"/>
            <a:ext cx="2209800" cy="6858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a:r>
              <a:rPr lang="en-US"/>
              <a:t>CLIENT</a:t>
            </a:r>
          </a:p>
        </p:txBody>
      </p:sp>
      <p:sp>
        <p:nvSpPr>
          <p:cNvPr id="34828" name="Line 12"/>
          <p:cNvSpPr>
            <a:spLocks noChangeShapeType="1"/>
          </p:cNvSpPr>
          <p:nvPr/>
        </p:nvSpPr>
        <p:spPr bwMode="auto">
          <a:xfrm flipV="1">
            <a:off x="3657600" y="3976688"/>
            <a:ext cx="1447800" cy="387350"/>
          </a:xfrm>
          <a:prstGeom prst="line">
            <a:avLst/>
          </a:prstGeom>
          <a:noFill/>
          <a:ln w="12700" cap="sq">
            <a:solidFill>
              <a:schemeClr val="tx1"/>
            </a:solidFill>
            <a:miter lim="800000"/>
            <a:headEnd type="triangle" w="med" len="med"/>
            <a:tailEnd type="triangle" w="med" len="med"/>
          </a:ln>
          <a:effectLst/>
        </p:spPr>
        <p:txBody>
          <a:bodyPr wrap="none"/>
          <a:lstStyle/>
          <a:p>
            <a:endParaRPr lang="en-US"/>
          </a:p>
        </p:txBody>
      </p:sp>
      <p:sp>
        <p:nvSpPr>
          <p:cNvPr id="34829" name="Text Box 13"/>
          <p:cNvSpPr txBox="1">
            <a:spLocks noChangeArrowheads="1"/>
          </p:cNvSpPr>
          <p:nvPr/>
        </p:nvSpPr>
        <p:spPr bwMode="auto">
          <a:xfrm>
            <a:off x="2590800" y="3429000"/>
            <a:ext cx="22098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t>SQL commands</a:t>
            </a:r>
          </a:p>
        </p:txBody>
      </p:sp>
      <p:sp>
        <p:nvSpPr>
          <p:cNvPr id="34830" name="Text Box 14"/>
          <p:cNvSpPr txBox="1">
            <a:spLocks noChangeArrowheads="1"/>
          </p:cNvSpPr>
          <p:nvPr/>
        </p:nvSpPr>
        <p:spPr bwMode="auto">
          <a:xfrm>
            <a:off x="3657600" y="4572000"/>
            <a:ext cx="11430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t>Result</a:t>
            </a:r>
          </a:p>
        </p:txBody>
      </p:sp>
      <p:sp>
        <p:nvSpPr>
          <p:cNvPr id="34831" name="Line 15"/>
          <p:cNvSpPr>
            <a:spLocks noChangeShapeType="1"/>
          </p:cNvSpPr>
          <p:nvPr/>
        </p:nvSpPr>
        <p:spPr bwMode="auto">
          <a:xfrm flipV="1">
            <a:off x="3657600" y="4572000"/>
            <a:ext cx="1524000" cy="1524000"/>
          </a:xfrm>
          <a:prstGeom prst="line">
            <a:avLst/>
          </a:prstGeom>
          <a:noFill/>
          <a:ln w="12700" cap="sq">
            <a:solidFill>
              <a:schemeClr val="tx1"/>
            </a:solidFill>
            <a:miter lim="800000"/>
            <a:headEnd type="triangle" w="med" len="med"/>
            <a:tailEnd type="triangle" w="med" len="med"/>
          </a:ln>
          <a:effectLst/>
        </p:spPr>
        <p:txBody>
          <a:bodyPr wrap="none"/>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ORACLE</a:t>
            </a:r>
          </a:p>
        </p:txBody>
      </p:sp>
      <p:sp>
        <p:nvSpPr>
          <p:cNvPr id="67586" name="Rectangle 2"/>
          <p:cNvSpPr>
            <a:spLocks noChangeArrowheads="1"/>
          </p:cNvSpPr>
          <p:nvPr/>
        </p:nvSpPr>
        <p:spPr bwMode="blackWhite">
          <a:xfrm>
            <a:off x="957263" y="3127375"/>
            <a:ext cx="6948487"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 pos="1658938" algn="l"/>
              </a:tabLst>
            </a:pPr>
            <a:r>
              <a:rPr lang="en-US" sz="1800" b="1">
                <a:solidFill>
                  <a:srgbClr val="000000"/>
                </a:solidFill>
                <a:latin typeface="Courier New" pitchFamily="49" charset="0"/>
              </a:rPr>
              <a:t> </a:t>
            </a:r>
          </a:p>
        </p:txBody>
      </p:sp>
      <p:sp>
        <p:nvSpPr>
          <p:cNvPr id="67587" name="Rectangle 3"/>
          <p:cNvSpPr>
            <a:spLocks noGrp="1" noChangeArrowheads="1"/>
          </p:cNvSpPr>
          <p:nvPr>
            <p:ph type="title"/>
          </p:nvPr>
        </p:nvSpPr>
        <p:spPr>
          <a:noFill/>
          <a:ln/>
        </p:spPr>
        <p:txBody>
          <a:bodyPr wrap="square" lIns="92075" tIns="46038" rIns="92075" bIns="46038" anchor="t"/>
          <a:lstStyle/>
          <a:p>
            <a:r>
              <a:rPr lang="en-US"/>
              <a:t>Using Arithmetic Operators</a:t>
            </a:r>
          </a:p>
        </p:txBody>
      </p:sp>
      <p:sp>
        <p:nvSpPr>
          <p:cNvPr id="67588" name="Rectangle 4"/>
          <p:cNvSpPr>
            <a:spLocks noChangeArrowheads="1"/>
          </p:cNvSpPr>
          <p:nvPr/>
        </p:nvSpPr>
        <p:spPr bwMode="blackWhite">
          <a:xfrm>
            <a:off x="1014413" y="3114675"/>
            <a:ext cx="6834187" cy="847725"/>
          </a:xfrm>
          <a:prstGeom prst="rect">
            <a:avLst/>
          </a:prstGeom>
          <a:noFill/>
          <a:ln w="9525">
            <a:noFill/>
            <a:miter lim="800000"/>
            <a:headEnd/>
            <a:tailEnd/>
          </a:ln>
          <a:effectLst/>
        </p:spPr>
        <p:txBody>
          <a:bodyPr wrap="none" lIns="92075" tIns="46038" rIns="92075" bIns="46038" anchor="ctr"/>
          <a:lstStyle/>
          <a:p>
            <a:pPr eaLnBrk="0" hangingPunct="0">
              <a:tabLst>
                <a:tab pos="1200150" algn="l"/>
                <a:tab pos="1658938" algn="l"/>
              </a:tabLst>
            </a:pPr>
            <a:r>
              <a:rPr lang="en-US" sz="1800" b="1">
                <a:solidFill>
                  <a:srgbClr val="000000"/>
                </a:solidFill>
                <a:latin typeface="Courier New" pitchFamily="49" charset="0"/>
              </a:rPr>
              <a:t>SELECT ENAME, SAL, SAL + 300</a:t>
            </a:r>
          </a:p>
          <a:p>
            <a:pPr eaLnBrk="0" hangingPunct="0">
              <a:tabLst>
                <a:tab pos="1200150" algn="l"/>
                <a:tab pos="1658938" algn="l"/>
              </a:tabLst>
            </a:pPr>
            <a:r>
              <a:rPr lang="en-US" sz="1800" b="1">
                <a:solidFill>
                  <a:srgbClr val="000000"/>
                </a:solidFill>
                <a:latin typeface="Courier New" pitchFamily="49" charset="0"/>
              </a:rPr>
              <a:t>FROM   EMP;</a:t>
            </a:r>
          </a:p>
        </p:txBody>
      </p:sp>
      <p:sp>
        <p:nvSpPr>
          <p:cNvPr id="67589" name="Rectangle 5"/>
          <p:cNvSpPr>
            <a:spLocks noChangeArrowheads="1"/>
          </p:cNvSpPr>
          <p:nvPr/>
        </p:nvSpPr>
        <p:spPr bwMode="ltGray">
          <a:xfrm>
            <a:off x="3594100" y="3244850"/>
            <a:ext cx="1762125" cy="320675"/>
          </a:xfrm>
          <a:prstGeom prst="rect">
            <a:avLst/>
          </a:prstGeom>
          <a:noFill/>
          <a:ln w="25400">
            <a:solidFill>
              <a:schemeClr val="hlink"/>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ORACLE</a:t>
            </a:r>
          </a:p>
        </p:txBody>
      </p:sp>
      <p:sp>
        <p:nvSpPr>
          <p:cNvPr id="69634" name="Rectangle 2"/>
          <p:cNvSpPr>
            <a:spLocks noChangeArrowheads="1"/>
          </p:cNvSpPr>
          <p:nvPr/>
        </p:nvSpPr>
        <p:spPr bwMode="blackWhite">
          <a:xfrm>
            <a:off x="914400" y="3868738"/>
            <a:ext cx="6948488" cy="7794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601788" algn="l"/>
              </a:tabLst>
            </a:pPr>
            <a:r>
              <a:rPr lang="en-US" sz="1800" b="1">
                <a:solidFill>
                  <a:srgbClr val="000000"/>
                </a:solidFill>
                <a:latin typeface="Courier New" pitchFamily="49" charset="0"/>
              </a:rPr>
              <a:t> </a:t>
            </a:r>
          </a:p>
        </p:txBody>
      </p:sp>
      <p:sp>
        <p:nvSpPr>
          <p:cNvPr id="69635" name="Rectangle 3"/>
          <p:cNvSpPr>
            <a:spLocks noGrp="1" noChangeArrowheads="1"/>
          </p:cNvSpPr>
          <p:nvPr>
            <p:ph type="title"/>
          </p:nvPr>
        </p:nvSpPr>
        <p:spPr>
          <a:noFill/>
          <a:ln/>
        </p:spPr>
        <p:txBody>
          <a:bodyPr wrap="square" lIns="92075" tIns="46038" rIns="92075" bIns="46038" anchor="t"/>
          <a:lstStyle/>
          <a:p>
            <a:r>
              <a:rPr lang="en-US"/>
              <a:t>Defining a Null Value</a:t>
            </a:r>
          </a:p>
        </p:txBody>
      </p:sp>
      <p:sp>
        <p:nvSpPr>
          <p:cNvPr id="69636" name="Rectangle 4"/>
          <p:cNvSpPr>
            <a:spLocks noGrp="1" noChangeArrowheads="1"/>
          </p:cNvSpPr>
          <p:nvPr>
            <p:ph type="body" idx="1"/>
          </p:nvPr>
        </p:nvSpPr>
        <p:spPr>
          <a:xfrm>
            <a:off x="533400" y="2057400"/>
            <a:ext cx="8305800" cy="1066800"/>
          </a:xfrm>
          <a:noFill/>
          <a:ln/>
        </p:spPr>
        <p:txBody>
          <a:bodyPr lIns="92075" tIns="46038" rIns="92075" bIns="46038">
            <a:spAutoFit/>
          </a:bodyPr>
          <a:lstStyle/>
          <a:p>
            <a:r>
              <a:rPr lang="en-US" sz="2000" i="1"/>
              <a:t>null</a:t>
            </a:r>
            <a:r>
              <a:rPr lang="en-US" sz="2000"/>
              <a:t> is a value that is unavailable, unassigned, unknown, or inapplicable.</a:t>
            </a:r>
          </a:p>
          <a:p>
            <a:r>
              <a:rPr lang="en-US" sz="2000"/>
              <a:t>A null is not the same as zero or a blank space.</a:t>
            </a:r>
          </a:p>
        </p:txBody>
      </p:sp>
      <p:sp>
        <p:nvSpPr>
          <p:cNvPr id="69637" name="Rectangle 5"/>
          <p:cNvSpPr>
            <a:spLocks noChangeArrowheads="1"/>
          </p:cNvSpPr>
          <p:nvPr/>
        </p:nvSpPr>
        <p:spPr bwMode="blackWhite">
          <a:xfrm>
            <a:off x="944563" y="3983038"/>
            <a:ext cx="4008437" cy="588962"/>
          </a:xfrm>
          <a:prstGeom prst="rect">
            <a:avLst/>
          </a:prstGeom>
          <a:noFill/>
          <a:ln w="9525">
            <a:noFill/>
            <a:miter lim="800000"/>
            <a:headEnd/>
            <a:tailEnd/>
          </a:ln>
          <a:effectLst/>
        </p:spPr>
        <p:txBody>
          <a:bodyPr wrap="none" lIns="92075" tIns="46038" rIns="92075" bIns="46038" anchor="ctr"/>
          <a:lstStyle/>
          <a:p>
            <a:pPr eaLnBrk="0" hangingPunct="0">
              <a:tabLst>
                <a:tab pos="1601788" algn="l"/>
              </a:tabLst>
            </a:pPr>
            <a:r>
              <a:rPr lang="en-US" sz="1800" b="1">
                <a:solidFill>
                  <a:srgbClr val="000000"/>
                </a:solidFill>
                <a:latin typeface="Courier New" pitchFamily="49" charset="0"/>
              </a:rPr>
              <a:t>SELECT ENAME, JOB, SAL, COMM</a:t>
            </a:r>
          </a:p>
          <a:p>
            <a:pPr eaLnBrk="0" hangingPunct="0">
              <a:tabLst>
                <a:tab pos="1601788" algn="l"/>
              </a:tabLst>
            </a:pPr>
            <a:r>
              <a:rPr lang="en-US" sz="1800" b="1">
                <a:solidFill>
                  <a:srgbClr val="000000"/>
                </a:solidFill>
                <a:latin typeface="Courier New" pitchFamily="49" charset="0"/>
              </a:rPr>
              <a:t>FROM   EMP;</a:t>
            </a:r>
          </a:p>
        </p:txBody>
      </p:sp>
      <p:sp>
        <p:nvSpPr>
          <p:cNvPr id="69638" name="Rectangle 6"/>
          <p:cNvSpPr>
            <a:spLocks noChangeArrowheads="1"/>
          </p:cNvSpPr>
          <p:nvPr/>
        </p:nvSpPr>
        <p:spPr bwMode="ltGray">
          <a:xfrm>
            <a:off x="2895600" y="3997325"/>
            <a:ext cx="1952625" cy="346075"/>
          </a:xfrm>
          <a:prstGeom prst="rect">
            <a:avLst/>
          </a:prstGeom>
          <a:noFill/>
          <a:ln w="25400">
            <a:solidFill>
              <a:schemeClr val="hlink"/>
            </a:solidFill>
            <a:miter lim="800000"/>
            <a:headEnd/>
            <a:tailEnd/>
          </a:ln>
          <a:effectLst/>
        </p:spPr>
        <p:txBody>
          <a:bodyPr wrap="none" anchor="ctr"/>
          <a:lstStyle/>
          <a:p>
            <a:endParaRPr lang="en-US"/>
          </a:p>
        </p:txBody>
      </p:sp>
      <p:sp>
        <p:nvSpPr>
          <p:cNvPr id="69639" name="Text Box 7"/>
          <p:cNvSpPr txBox="1">
            <a:spLocks noChangeArrowheads="1"/>
          </p:cNvSpPr>
          <p:nvPr/>
        </p:nvSpPr>
        <p:spPr bwMode="auto">
          <a:xfrm>
            <a:off x="898525" y="4468813"/>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a:buClr>
                <a:srgbClr val="000000"/>
              </a:buClr>
              <a:buFont typeface="Arial" charset="0"/>
              <a:buNone/>
            </a:pPr>
            <a:endParaRPr lang="en-US" b="1">
              <a:latin typeface="Arial" charset="0"/>
            </a:endParaRPr>
          </a:p>
        </p:txBody>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71682" name="Rectangle 2"/>
          <p:cNvSpPr>
            <a:spLocks noChangeArrowheads="1"/>
          </p:cNvSpPr>
          <p:nvPr/>
        </p:nvSpPr>
        <p:spPr bwMode="blackWhite">
          <a:xfrm>
            <a:off x="896938" y="3554413"/>
            <a:ext cx="6921500" cy="6365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sz="1800" b="1">
                <a:solidFill>
                  <a:srgbClr val="000000"/>
                </a:solidFill>
                <a:latin typeface="Courier New" pitchFamily="49" charset="0"/>
              </a:rPr>
              <a:t> </a:t>
            </a:r>
          </a:p>
        </p:txBody>
      </p:sp>
      <p:sp>
        <p:nvSpPr>
          <p:cNvPr id="71683" name="Rectangle 3"/>
          <p:cNvSpPr>
            <a:spLocks noChangeArrowheads="1"/>
          </p:cNvSpPr>
          <p:nvPr/>
        </p:nvSpPr>
        <p:spPr bwMode="blackWhite">
          <a:xfrm>
            <a:off x="911225" y="3602038"/>
            <a:ext cx="6629400" cy="560387"/>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sz="1800" b="1">
                <a:solidFill>
                  <a:srgbClr val="000000"/>
                </a:solidFill>
                <a:latin typeface="Courier New" pitchFamily="49" charset="0"/>
              </a:rPr>
              <a:t>SELECT ENAME, 12*SAL*COMM</a:t>
            </a:r>
          </a:p>
          <a:p>
            <a:pPr eaLnBrk="0" hangingPunct="0">
              <a:tabLst>
                <a:tab pos="1200150" algn="l"/>
              </a:tabLst>
            </a:pPr>
            <a:r>
              <a:rPr lang="en-US" sz="1800" b="1">
                <a:solidFill>
                  <a:srgbClr val="000000"/>
                </a:solidFill>
                <a:latin typeface="Courier New" pitchFamily="49" charset="0"/>
              </a:rPr>
              <a:t>FROM   EMP;</a:t>
            </a:r>
          </a:p>
        </p:txBody>
      </p:sp>
      <p:sp>
        <p:nvSpPr>
          <p:cNvPr id="71684" name="Rectangle 4"/>
          <p:cNvSpPr>
            <a:spLocks noGrp="1" noChangeArrowheads="1"/>
          </p:cNvSpPr>
          <p:nvPr>
            <p:ph type="title"/>
          </p:nvPr>
        </p:nvSpPr>
        <p:spPr>
          <a:xfrm>
            <a:off x="1905000" y="228600"/>
            <a:ext cx="6324600" cy="685800"/>
          </a:xfrm>
          <a:noFill/>
          <a:ln/>
        </p:spPr>
        <p:txBody>
          <a:bodyPr wrap="square" lIns="92075" tIns="46038" rIns="92075" bIns="46038" anchor="t"/>
          <a:lstStyle/>
          <a:p>
            <a:r>
              <a:rPr lang="en-US"/>
              <a:t>Null Values </a:t>
            </a:r>
            <a:br>
              <a:rPr lang="en-US"/>
            </a:br>
            <a:r>
              <a:rPr lang="en-US"/>
              <a:t>in Arithmetic Expressions</a:t>
            </a:r>
          </a:p>
        </p:txBody>
      </p:sp>
      <p:sp>
        <p:nvSpPr>
          <p:cNvPr id="71685" name="Rectangle 5"/>
          <p:cNvSpPr>
            <a:spLocks noGrp="1" noChangeArrowheads="1"/>
          </p:cNvSpPr>
          <p:nvPr>
            <p:ph type="body" idx="1"/>
          </p:nvPr>
        </p:nvSpPr>
        <p:spPr>
          <a:xfrm>
            <a:off x="685800" y="1981200"/>
            <a:ext cx="7696200" cy="822325"/>
          </a:xfrm>
          <a:noFill/>
          <a:ln/>
        </p:spPr>
        <p:txBody>
          <a:bodyPr lIns="92075" tIns="46038" rIns="92075" bIns="46038">
            <a:spAutoFit/>
          </a:bodyPr>
          <a:lstStyle/>
          <a:p>
            <a:pPr>
              <a:spcBef>
                <a:spcPct val="0"/>
              </a:spcBef>
              <a:buFont typeface="Wingdings" pitchFamily="2" charset="2"/>
              <a:buNone/>
            </a:pPr>
            <a:r>
              <a:rPr lang="en-US"/>
              <a:t>Arithmetic expressions containing a null value </a:t>
            </a:r>
          </a:p>
          <a:p>
            <a:pPr>
              <a:spcBef>
                <a:spcPct val="0"/>
              </a:spcBef>
              <a:buFont typeface="Wingdings" pitchFamily="2" charset="2"/>
              <a:buNone/>
            </a:pPr>
            <a:r>
              <a:rPr lang="en-US"/>
              <a:t>evaluate to null.</a:t>
            </a:r>
          </a:p>
        </p:txBody>
      </p:sp>
      <p:sp>
        <p:nvSpPr>
          <p:cNvPr id="71686" name="Rectangle 6"/>
          <p:cNvSpPr>
            <a:spLocks noChangeArrowheads="1"/>
          </p:cNvSpPr>
          <p:nvPr/>
        </p:nvSpPr>
        <p:spPr bwMode="ltGray">
          <a:xfrm>
            <a:off x="2819400" y="3603625"/>
            <a:ext cx="3375025" cy="282575"/>
          </a:xfrm>
          <a:prstGeom prst="rect">
            <a:avLst/>
          </a:prstGeom>
          <a:noFill/>
          <a:ln w="25400">
            <a:solidFill>
              <a:schemeClr val="hlink"/>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73730" name="Rectangle 2"/>
          <p:cNvSpPr>
            <a:spLocks noGrp="1" noChangeArrowheads="1"/>
          </p:cNvSpPr>
          <p:nvPr>
            <p:ph type="title"/>
          </p:nvPr>
        </p:nvSpPr>
        <p:spPr>
          <a:noFill/>
          <a:ln/>
        </p:spPr>
        <p:txBody>
          <a:bodyPr wrap="square" lIns="92075" tIns="46038" rIns="92075" bIns="46038" anchor="t"/>
          <a:lstStyle/>
          <a:p>
            <a:r>
              <a:rPr lang="en-US"/>
              <a:t>Defining a Column Alias</a:t>
            </a:r>
          </a:p>
        </p:txBody>
      </p:sp>
      <p:sp>
        <p:nvSpPr>
          <p:cNvPr id="73731" name="Rectangle 3"/>
          <p:cNvSpPr>
            <a:spLocks noGrp="1" noChangeArrowheads="1"/>
          </p:cNvSpPr>
          <p:nvPr>
            <p:ph type="body" idx="1"/>
          </p:nvPr>
        </p:nvSpPr>
        <p:spPr>
          <a:xfrm>
            <a:off x="457200" y="2157413"/>
            <a:ext cx="8458200" cy="3305175"/>
          </a:xfrm>
          <a:noFill/>
          <a:ln/>
        </p:spPr>
        <p:txBody>
          <a:bodyPr lIns="92075" tIns="46038" rIns="92075" bIns="46038">
            <a:spAutoFit/>
          </a:bodyPr>
          <a:lstStyle/>
          <a:p>
            <a:pPr>
              <a:buFont typeface="Wingdings" pitchFamily="2" charset="2"/>
              <a:buNone/>
            </a:pPr>
            <a:r>
              <a:rPr lang="en-US"/>
              <a:t>A column alias:</a:t>
            </a:r>
          </a:p>
          <a:p>
            <a:r>
              <a:rPr lang="en-US"/>
              <a:t>Renames a column heading</a:t>
            </a:r>
          </a:p>
          <a:p>
            <a:r>
              <a:rPr lang="en-US"/>
              <a:t>Is useful with calculations</a:t>
            </a:r>
          </a:p>
          <a:p>
            <a:r>
              <a:rPr lang="en-US"/>
              <a:t>Immediately follows the column name - there can also be the optional </a:t>
            </a:r>
            <a:r>
              <a:rPr lang="en-US">
                <a:latin typeface="Courier New" pitchFamily="49" charset="0"/>
              </a:rPr>
              <a:t>AS</a:t>
            </a:r>
            <a:r>
              <a:rPr lang="en-US"/>
              <a:t> keyword between the column name and alias</a:t>
            </a:r>
          </a:p>
          <a:p>
            <a:r>
              <a:rPr lang="en-US"/>
              <a:t>Requires double quotation marks if it contains spaces or special characters or is case sensitive</a:t>
            </a:r>
          </a:p>
        </p:txBody>
      </p: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p:txBody>
          <a:bodyPr/>
          <a:lstStyle/>
          <a:p>
            <a:r>
              <a:rPr lang="en-US"/>
              <a:t>ORACLE</a:t>
            </a:r>
          </a:p>
        </p:txBody>
      </p:sp>
      <p:sp>
        <p:nvSpPr>
          <p:cNvPr id="75778" name="Rectangle 2"/>
          <p:cNvSpPr>
            <a:spLocks noChangeArrowheads="1"/>
          </p:cNvSpPr>
          <p:nvPr/>
        </p:nvSpPr>
        <p:spPr bwMode="blackWhite">
          <a:xfrm>
            <a:off x="990600" y="2155825"/>
            <a:ext cx="692785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sz="1800" b="1">
                <a:solidFill>
                  <a:srgbClr val="000000"/>
                </a:solidFill>
                <a:latin typeface="Courier New" pitchFamily="49" charset="0"/>
              </a:rPr>
              <a:t> </a:t>
            </a:r>
          </a:p>
        </p:txBody>
      </p:sp>
      <p:sp>
        <p:nvSpPr>
          <p:cNvPr id="75779" name="Rectangle 3"/>
          <p:cNvSpPr>
            <a:spLocks noChangeArrowheads="1"/>
          </p:cNvSpPr>
          <p:nvPr/>
        </p:nvSpPr>
        <p:spPr bwMode="blackWhite">
          <a:xfrm>
            <a:off x="971550" y="4187825"/>
            <a:ext cx="6953250" cy="6889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sz="1800" b="1">
                <a:solidFill>
                  <a:srgbClr val="000000"/>
                </a:solidFill>
                <a:latin typeface="Courier New" pitchFamily="49" charset="0"/>
              </a:rPr>
              <a:t> </a:t>
            </a:r>
          </a:p>
        </p:txBody>
      </p:sp>
      <p:sp>
        <p:nvSpPr>
          <p:cNvPr id="75780" name="Rectangle 4"/>
          <p:cNvSpPr>
            <a:spLocks noGrp="1" noChangeArrowheads="1"/>
          </p:cNvSpPr>
          <p:nvPr>
            <p:ph type="title"/>
          </p:nvPr>
        </p:nvSpPr>
        <p:spPr>
          <a:noFill/>
          <a:ln/>
        </p:spPr>
        <p:txBody>
          <a:bodyPr wrap="square" lIns="92075" tIns="46038" rIns="92075" bIns="46038" anchor="t"/>
          <a:lstStyle/>
          <a:p>
            <a:r>
              <a:rPr lang="en-US"/>
              <a:t>Using Column Aliases</a:t>
            </a:r>
          </a:p>
        </p:txBody>
      </p:sp>
      <p:sp>
        <p:nvSpPr>
          <p:cNvPr id="75781" name="Rectangle 5"/>
          <p:cNvSpPr>
            <a:spLocks noChangeArrowheads="1"/>
          </p:cNvSpPr>
          <p:nvPr/>
        </p:nvSpPr>
        <p:spPr bwMode="blackWhite">
          <a:xfrm>
            <a:off x="936625" y="4267200"/>
            <a:ext cx="6438900" cy="549275"/>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sz="1800" b="1">
                <a:latin typeface="Courier New" pitchFamily="49" charset="0"/>
              </a:rPr>
              <a:t>SELECT</a:t>
            </a:r>
            <a:r>
              <a:rPr lang="en-US" sz="1800" b="1">
                <a:solidFill>
                  <a:schemeClr val="bg1"/>
                </a:solidFill>
                <a:latin typeface="Courier New" pitchFamily="49" charset="0"/>
              </a:rPr>
              <a:t> </a:t>
            </a:r>
            <a:r>
              <a:rPr lang="en-US" sz="1800" b="1">
                <a:latin typeface="Courier New" pitchFamily="49" charset="0"/>
              </a:rPr>
              <a:t>EENAME "Name", SAL*12 "Annual Salary"</a:t>
            </a:r>
          </a:p>
          <a:p>
            <a:pPr eaLnBrk="0" hangingPunct="0">
              <a:tabLst>
                <a:tab pos="1200150" algn="l"/>
              </a:tabLst>
            </a:pPr>
            <a:r>
              <a:rPr lang="en-US" sz="1800" b="1">
                <a:latin typeface="Courier New" pitchFamily="49" charset="0"/>
              </a:rPr>
              <a:t>FROM   EMP;</a:t>
            </a:r>
          </a:p>
        </p:txBody>
      </p:sp>
      <p:sp>
        <p:nvSpPr>
          <p:cNvPr id="75782" name="Rectangle 6"/>
          <p:cNvSpPr>
            <a:spLocks noChangeArrowheads="1"/>
          </p:cNvSpPr>
          <p:nvPr/>
        </p:nvSpPr>
        <p:spPr bwMode="blackWhite">
          <a:xfrm>
            <a:off x="1101725" y="2168525"/>
            <a:ext cx="5108575" cy="727075"/>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sz="1800" b="1">
                <a:solidFill>
                  <a:srgbClr val="000000"/>
                </a:solidFill>
                <a:latin typeface="Courier New" pitchFamily="49" charset="0"/>
              </a:rPr>
              <a:t>SELECT ENAME AS name , COMM commission</a:t>
            </a:r>
          </a:p>
          <a:p>
            <a:pPr eaLnBrk="0" hangingPunct="0">
              <a:tabLst>
                <a:tab pos="1200150" algn="l"/>
              </a:tabLst>
            </a:pPr>
            <a:r>
              <a:rPr lang="en-US" sz="1800" b="1">
                <a:solidFill>
                  <a:srgbClr val="000000"/>
                </a:solidFill>
                <a:latin typeface="Courier New" pitchFamily="49" charset="0"/>
              </a:rPr>
              <a:t>FROM   EMP;</a:t>
            </a:r>
          </a:p>
        </p:txBody>
      </p:sp>
      <p:sp>
        <p:nvSpPr>
          <p:cNvPr id="75783" name="Rectangle 7"/>
          <p:cNvSpPr>
            <a:spLocks noChangeArrowheads="1"/>
          </p:cNvSpPr>
          <p:nvPr/>
        </p:nvSpPr>
        <p:spPr bwMode="ltGray">
          <a:xfrm>
            <a:off x="3343275" y="2232025"/>
            <a:ext cx="771525" cy="304800"/>
          </a:xfrm>
          <a:prstGeom prst="rect">
            <a:avLst/>
          </a:prstGeom>
          <a:noFill/>
          <a:ln w="25400">
            <a:solidFill>
              <a:schemeClr val="hlink"/>
            </a:solidFill>
            <a:miter lim="800000"/>
            <a:headEnd/>
            <a:tailEnd/>
          </a:ln>
          <a:effectLst/>
        </p:spPr>
        <p:txBody>
          <a:bodyPr wrap="none" anchor="ctr"/>
          <a:lstStyle/>
          <a:p>
            <a:endParaRPr lang="en-US"/>
          </a:p>
        </p:txBody>
      </p:sp>
      <p:sp>
        <p:nvSpPr>
          <p:cNvPr id="75784" name="Rectangle 8"/>
          <p:cNvSpPr>
            <a:spLocks noChangeArrowheads="1"/>
          </p:cNvSpPr>
          <p:nvPr/>
        </p:nvSpPr>
        <p:spPr bwMode="ltGray">
          <a:xfrm>
            <a:off x="2895600" y="4264025"/>
            <a:ext cx="885825" cy="231775"/>
          </a:xfrm>
          <a:prstGeom prst="rect">
            <a:avLst/>
          </a:prstGeom>
          <a:noFill/>
          <a:ln w="25400">
            <a:solidFill>
              <a:schemeClr val="hlink"/>
            </a:solidFill>
            <a:miter lim="800000"/>
            <a:headEnd/>
            <a:tailEnd/>
          </a:ln>
          <a:effectLst/>
        </p:spPr>
        <p:txBody>
          <a:bodyPr wrap="none" anchor="ctr"/>
          <a:lstStyle/>
          <a:p>
            <a:endParaRPr lang="en-US"/>
          </a:p>
        </p:txBody>
      </p:sp>
      <p:sp>
        <p:nvSpPr>
          <p:cNvPr id="75785" name="Rectangle 9"/>
          <p:cNvSpPr>
            <a:spLocks noChangeArrowheads="1"/>
          </p:cNvSpPr>
          <p:nvPr/>
        </p:nvSpPr>
        <p:spPr bwMode="ltGray">
          <a:xfrm>
            <a:off x="4953000" y="4264025"/>
            <a:ext cx="2079625" cy="231775"/>
          </a:xfrm>
          <a:prstGeom prst="rect">
            <a:avLst/>
          </a:prstGeom>
          <a:noFill/>
          <a:ln w="25400">
            <a:solidFill>
              <a:schemeClr val="hlink"/>
            </a:solidFill>
            <a:miter lim="800000"/>
            <a:headEnd/>
            <a:tailEnd/>
          </a:ln>
          <a:effectLst/>
        </p:spPr>
        <p:txBody>
          <a:bodyPr wrap="none" anchor="ctr"/>
          <a:lstStyle/>
          <a:p>
            <a:endParaRPr lang="en-US"/>
          </a:p>
        </p:txBody>
      </p:sp>
      <p:sp>
        <p:nvSpPr>
          <p:cNvPr id="75786" name="Rectangle 10"/>
          <p:cNvSpPr>
            <a:spLocks noChangeArrowheads="1"/>
          </p:cNvSpPr>
          <p:nvPr/>
        </p:nvSpPr>
        <p:spPr bwMode="ltGray">
          <a:xfrm>
            <a:off x="4953000" y="2232025"/>
            <a:ext cx="2286000" cy="304800"/>
          </a:xfrm>
          <a:prstGeom prst="rect">
            <a:avLst/>
          </a:prstGeom>
          <a:noFill/>
          <a:ln w="25400">
            <a:solidFill>
              <a:schemeClr val="hlink"/>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77826" name="Rectangle 2"/>
          <p:cNvSpPr>
            <a:spLocks noGrp="1" noChangeArrowheads="1"/>
          </p:cNvSpPr>
          <p:nvPr>
            <p:ph type="title"/>
          </p:nvPr>
        </p:nvSpPr>
        <p:spPr>
          <a:noFill/>
          <a:ln/>
        </p:spPr>
        <p:txBody>
          <a:bodyPr wrap="square" lIns="92075" tIns="46038" rIns="92075" bIns="46038" anchor="t"/>
          <a:lstStyle/>
          <a:p>
            <a:r>
              <a:rPr lang="en-US"/>
              <a:t>Concatenation Operator</a:t>
            </a:r>
          </a:p>
        </p:txBody>
      </p:sp>
      <p:sp>
        <p:nvSpPr>
          <p:cNvPr id="77827" name="Rectangle 3"/>
          <p:cNvSpPr>
            <a:spLocks noGrp="1" noChangeArrowheads="1"/>
          </p:cNvSpPr>
          <p:nvPr>
            <p:ph type="body" idx="1"/>
          </p:nvPr>
        </p:nvSpPr>
        <p:spPr>
          <a:xfrm>
            <a:off x="381000" y="2451100"/>
            <a:ext cx="8382000" cy="2501900"/>
          </a:xfrm>
          <a:noFill/>
          <a:ln/>
        </p:spPr>
        <p:txBody>
          <a:bodyPr lIns="92075" tIns="46038" rIns="92075" bIns="46038">
            <a:spAutoFit/>
          </a:bodyPr>
          <a:lstStyle/>
          <a:p>
            <a:pPr>
              <a:buFont typeface="Wingdings" pitchFamily="2" charset="2"/>
              <a:buNone/>
            </a:pPr>
            <a:r>
              <a:rPr lang="en-US"/>
              <a:t>A concatenation operator:</a:t>
            </a:r>
          </a:p>
          <a:p>
            <a:r>
              <a:rPr lang="en-US"/>
              <a:t>Concatenates columns or character strings to other columns </a:t>
            </a:r>
          </a:p>
          <a:p>
            <a:r>
              <a:rPr lang="en-US"/>
              <a:t>Is represented by two vertical bars (||)</a:t>
            </a:r>
          </a:p>
          <a:p>
            <a:r>
              <a:rPr lang="en-US"/>
              <a:t>Creates a resultant column that is a character expression</a:t>
            </a:r>
          </a:p>
        </p:txBody>
      </p:sp>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0"/>
          </p:nvPr>
        </p:nvSpPr>
        <p:spPr/>
        <p:txBody>
          <a:bodyPr/>
          <a:lstStyle/>
          <a:p>
            <a:r>
              <a:rPr lang="en-US"/>
              <a:t>ORACLE</a:t>
            </a:r>
          </a:p>
        </p:txBody>
      </p:sp>
      <p:sp>
        <p:nvSpPr>
          <p:cNvPr id="79874" name="Rectangle 2"/>
          <p:cNvSpPr>
            <a:spLocks noChangeArrowheads="1"/>
          </p:cNvSpPr>
          <p:nvPr/>
        </p:nvSpPr>
        <p:spPr bwMode="blackWhite">
          <a:xfrm>
            <a:off x="993775" y="2635250"/>
            <a:ext cx="7083425" cy="17081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p:txBody>
      </p:sp>
      <p:sp>
        <p:nvSpPr>
          <p:cNvPr id="79875" name="Rectangle 3"/>
          <p:cNvSpPr>
            <a:spLocks noGrp="1" noChangeArrowheads="1"/>
          </p:cNvSpPr>
          <p:nvPr>
            <p:ph type="title"/>
          </p:nvPr>
        </p:nvSpPr>
        <p:spPr>
          <a:xfrm>
            <a:off x="2057400" y="228600"/>
            <a:ext cx="6324600" cy="685800"/>
          </a:xfrm>
          <a:noFill/>
          <a:ln/>
        </p:spPr>
        <p:txBody>
          <a:bodyPr wrap="square" lIns="92075" tIns="46038" rIns="92075" bIns="46038" anchor="t"/>
          <a:lstStyle/>
          <a:p>
            <a:r>
              <a:rPr lang="en-US"/>
              <a:t>Using the Concatenation Operator</a:t>
            </a:r>
          </a:p>
        </p:txBody>
      </p:sp>
      <p:sp>
        <p:nvSpPr>
          <p:cNvPr id="79876" name="Rectangle 4"/>
          <p:cNvSpPr>
            <a:spLocks noChangeArrowheads="1"/>
          </p:cNvSpPr>
          <p:nvPr/>
        </p:nvSpPr>
        <p:spPr bwMode="blackWhite">
          <a:xfrm>
            <a:off x="981075" y="2622550"/>
            <a:ext cx="7153275" cy="727075"/>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endParaRPr lang="en-US" sz="1800" b="1">
              <a:latin typeface="Courier New" pitchFamily="49" charset="0"/>
            </a:endParaRPr>
          </a:p>
          <a:p>
            <a:pPr eaLnBrk="0" hangingPunct="0">
              <a:tabLst>
                <a:tab pos="1200150" algn="l"/>
              </a:tabLst>
            </a:pPr>
            <a:endParaRPr lang="en-US" sz="1800" b="1">
              <a:latin typeface="Courier New" pitchFamily="49" charset="0"/>
            </a:endParaRPr>
          </a:p>
          <a:p>
            <a:pPr eaLnBrk="0" hangingPunct="0">
              <a:tabLst>
                <a:tab pos="1200150" algn="l"/>
              </a:tabLst>
            </a:pPr>
            <a:endParaRPr lang="en-US" sz="1800" b="1">
              <a:latin typeface="Courier New" pitchFamily="49" charset="0"/>
            </a:endParaRPr>
          </a:p>
          <a:p>
            <a:pPr eaLnBrk="0" hangingPunct="0">
              <a:tabLst>
                <a:tab pos="1200150" algn="l"/>
              </a:tabLst>
            </a:pPr>
            <a:r>
              <a:rPr lang="en-US" sz="1800" b="1">
                <a:latin typeface="Courier New" pitchFamily="49" charset="0"/>
              </a:rPr>
              <a:t>SELECT	ENAME || JOB AS "Employees"</a:t>
            </a:r>
          </a:p>
          <a:p>
            <a:pPr eaLnBrk="0" hangingPunct="0">
              <a:tabLst>
                <a:tab pos="1200150" algn="l"/>
              </a:tabLst>
            </a:pPr>
            <a:endParaRPr lang="en-US" sz="1800" b="1">
              <a:latin typeface="Courier New" pitchFamily="49" charset="0"/>
            </a:endParaRPr>
          </a:p>
          <a:p>
            <a:pPr eaLnBrk="0" hangingPunct="0">
              <a:tabLst>
                <a:tab pos="1200150" algn="l"/>
              </a:tabLst>
            </a:pPr>
            <a:r>
              <a:rPr lang="en-US" sz="1800" b="1">
                <a:latin typeface="Courier New" pitchFamily="49" charset="0"/>
              </a:rPr>
              <a:t>FROM 	EMP;</a:t>
            </a:r>
          </a:p>
        </p:txBody>
      </p:sp>
      <p:sp>
        <p:nvSpPr>
          <p:cNvPr id="79877" name="Rectangle 5"/>
          <p:cNvSpPr>
            <a:spLocks noChangeArrowheads="1"/>
          </p:cNvSpPr>
          <p:nvPr/>
        </p:nvSpPr>
        <p:spPr bwMode="ltGray">
          <a:xfrm>
            <a:off x="2971800" y="2895600"/>
            <a:ext cx="457200" cy="381000"/>
          </a:xfrm>
          <a:prstGeom prst="rect">
            <a:avLst/>
          </a:prstGeom>
          <a:noFill/>
          <a:ln w="25400">
            <a:solidFill>
              <a:schemeClr val="hlink"/>
            </a:solidFill>
            <a:miter lim="800000"/>
            <a:headEnd/>
            <a:tailEnd/>
          </a:ln>
          <a:effectLst/>
        </p:spPr>
        <p:txBody>
          <a:bodyPr wrap="none" anchor="ctr"/>
          <a:lstStyle/>
          <a:p>
            <a:endParaRPr lang="en-US"/>
          </a:p>
        </p:txBody>
      </p:sp>
      <p:sp>
        <p:nvSpPr>
          <p:cNvPr id="79878" name="Text Box 6"/>
          <p:cNvSpPr txBox="1">
            <a:spLocks noChangeArrowheads="1"/>
          </p:cNvSpPr>
          <p:nvPr/>
        </p:nvSpPr>
        <p:spPr bwMode="auto">
          <a:xfrm>
            <a:off x="962025" y="4672013"/>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a:buClr>
                <a:srgbClr val="000000"/>
              </a:buClr>
              <a:buFont typeface="Arial" charset="0"/>
              <a:buNone/>
            </a:pPr>
            <a:endParaRPr lang="en-US" b="1">
              <a:latin typeface="Arial" charset="0"/>
            </a:endParaRPr>
          </a:p>
        </p:txBody>
      </p:sp>
    </p:spTree>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81922" name="Rectangle 2"/>
          <p:cNvSpPr>
            <a:spLocks noGrp="1" noChangeArrowheads="1"/>
          </p:cNvSpPr>
          <p:nvPr>
            <p:ph type="title"/>
          </p:nvPr>
        </p:nvSpPr>
        <p:spPr>
          <a:noFill/>
          <a:ln/>
        </p:spPr>
        <p:txBody>
          <a:bodyPr wrap="square" lIns="92075" tIns="46038" rIns="92075" bIns="46038" anchor="t"/>
          <a:lstStyle/>
          <a:p>
            <a:r>
              <a:rPr lang="en-US"/>
              <a:t>Literal Character Strings</a:t>
            </a:r>
          </a:p>
        </p:txBody>
      </p:sp>
      <p:sp>
        <p:nvSpPr>
          <p:cNvPr id="81923" name="Rectangle 3"/>
          <p:cNvSpPr>
            <a:spLocks noGrp="1" noChangeArrowheads="1"/>
          </p:cNvSpPr>
          <p:nvPr>
            <p:ph type="body" idx="1"/>
          </p:nvPr>
        </p:nvSpPr>
        <p:spPr>
          <a:xfrm>
            <a:off x="457200" y="2447925"/>
            <a:ext cx="8305800" cy="2428875"/>
          </a:xfrm>
          <a:noFill/>
          <a:ln/>
        </p:spPr>
        <p:txBody>
          <a:bodyPr lIns="92075" tIns="46038" rIns="92075" bIns="46038">
            <a:spAutoFit/>
          </a:bodyPr>
          <a:lstStyle/>
          <a:p>
            <a:r>
              <a:rPr lang="en-US"/>
              <a:t>A literal is a character, a number, or a date included in the </a:t>
            </a:r>
            <a:r>
              <a:rPr lang="en-US">
                <a:latin typeface="Courier New" pitchFamily="49" charset="0"/>
              </a:rPr>
              <a:t>SELECT</a:t>
            </a:r>
            <a:r>
              <a:rPr lang="en-US"/>
              <a:t> list.</a:t>
            </a:r>
          </a:p>
          <a:p>
            <a:r>
              <a:rPr lang="en-US"/>
              <a:t>Date and character literal values must be enclosed within single quotation marks.</a:t>
            </a:r>
          </a:p>
          <a:p>
            <a:r>
              <a:rPr lang="en-US"/>
              <a:t>Each character string is output once for each</a:t>
            </a:r>
            <a:br>
              <a:rPr lang="en-US"/>
            </a:br>
            <a:r>
              <a:rPr lang="en-US"/>
              <a:t>row returned.</a:t>
            </a:r>
          </a:p>
        </p:txBody>
      </p:sp>
    </p:spTree>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3970" name="Rectangle 2"/>
          <p:cNvSpPr>
            <a:spLocks noChangeArrowheads="1"/>
          </p:cNvSpPr>
          <p:nvPr/>
        </p:nvSpPr>
        <p:spPr bwMode="blackWhite">
          <a:xfrm>
            <a:off x="941388" y="3028950"/>
            <a:ext cx="6934200" cy="9191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 pos="2452688" algn="l"/>
              </a:tabLst>
            </a:pPr>
            <a:endParaRPr lang="en-US" sz="1800" b="1">
              <a:solidFill>
                <a:srgbClr val="000000"/>
              </a:solidFill>
              <a:latin typeface="Courier New" pitchFamily="49" charset="0"/>
            </a:endParaRPr>
          </a:p>
          <a:p>
            <a:pPr eaLnBrk="0" hangingPunct="0">
              <a:tabLst>
                <a:tab pos="1200150" algn="l"/>
                <a:tab pos="2452688" algn="l"/>
              </a:tabLst>
            </a:pPr>
            <a:endParaRPr lang="en-US" sz="1800" b="1">
              <a:solidFill>
                <a:srgbClr val="000000"/>
              </a:solidFill>
              <a:latin typeface="Courier New" pitchFamily="49" charset="0"/>
            </a:endParaRPr>
          </a:p>
        </p:txBody>
      </p:sp>
      <p:sp>
        <p:nvSpPr>
          <p:cNvPr id="83971" name="Rectangle 3"/>
          <p:cNvSpPr>
            <a:spLocks noGrp="1" noChangeArrowheads="1"/>
          </p:cNvSpPr>
          <p:nvPr>
            <p:ph type="title"/>
          </p:nvPr>
        </p:nvSpPr>
        <p:spPr>
          <a:xfrm>
            <a:off x="2590800" y="304800"/>
            <a:ext cx="5854700" cy="528638"/>
          </a:xfrm>
          <a:noFill/>
          <a:ln/>
        </p:spPr>
        <p:txBody>
          <a:bodyPr wrap="square" lIns="92075" tIns="46038" rIns="92075" bIns="46038" anchor="t"/>
          <a:lstStyle/>
          <a:p>
            <a:r>
              <a:rPr lang="en-US"/>
              <a:t>Using Literal Character Strings</a:t>
            </a:r>
          </a:p>
        </p:txBody>
      </p:sp>
      <p:sp>
        <p:nvSpPr>
          <p:cNvPr id="83972" name="Rectangle 4"/>
          <p:cNvSpPr>
            <a:spLocks noChangeArrowheads="1"/>
          </p:cNvSpPr>
          <p:nvPr/>
        </p:nvSpPr>
        <p:spPr bwMode="blackWhite">
          <a:xfrm>
            <a:off x="942975" y="3006725"/>
            <a:ext cx="7315200" cy="1031875"/>
          </a:xfrm>
          <a:prstGeom prst="rect">
            <a:avLst/>
          </a:prstGeom>
          <a:noFill/>
          <a:ln w="9525">
            <a:noFill/>
            <a:miter lim="800000"/>
            <a:headEnd/>
            <a:tailEnd/>
          </a:ln>
          <a:effectLst/>
        </p:spPr>
        <p:txBody>
          <a:bodyPr wrap="none" lIns="92075" tIns="46038" rIns="92075" bIns="46038" anchor="ctr"/>
          <a:lstStyle/>
          <a:p>
            <a:pPr eaLnBrk="0" hangingPunct="0">
              <a:tabLst>
                <a:tab pos="1200150" algn="l"/>
                <a:tab pos="2452688" algn="l"/>
              </a:tabLst>
            </a:pPr>
            <a:r>
              <a:rPr lang="en-US" sz="1800" b="1">
                <a:solidFill>
                  <a:srgbClr val="000000"/>
                </a:solidFill>
                <a:latin typeface="Courier New" pitchFamily="49" charset="0"/>
              </a:rPr>
              <a:t>SELECT ENAME	||' is a </a:t>
            </a:r>
            <a:r>
              <a:rPr lang="en-US" sz="1800" b="1">
                <a:solidFill>
                  <a:srgbClr val="000000"/>
                </a:solidFill>
                <a:latin typeface="Courier New" pitchFamily="49" charset="0"/>
                <a:cs typeface="Courier New" pitchFamily="49" charset="0"/>
              </a:rPr>
              <a:t>'</a:t>
            </a:r>
            <a:r>
              <a:rPr lang="en-US" sz="1800" b="1">
                <a:solidFill>
                  <a:srgbClr val="000000"/>
                </a:solidFill>
                <a:latin typeface="Courier New" pitchFamily="49" charset="0"/>
              </a:rPr>
              <a:t> ||JOB </a:t>
            </a:r>
          </a:p>
          <a:p>
            <a:pPr eaLnBrk="0" hangingPunct="0">
              <a:tabLst>
                <a:tab pos="1200150" algn="l"/>
                <a:tab pos="2452688" algn="l"/>
              </a:tabLst>
            </a:pPr>
            <a:r>
              <a:rPr lang="en-US" sz="1800" b="1">
                <a:solidFill>
                  <a:srgbClr val="000000"/>
                </a:solidFill>
                <a:latin typeface="Courier New" pitchFamily="49" charset="0"/>
              </a:rPr>
              <a:t>       AS "Employee Details"</a:t>
            </a:r>
          </a:p>
          <a:p>
            <a:pPr eaLnBrk="0" hangingPunct="0">
              <a:tabLst>
                <a:tab pos="1200150" algn="l"/>
                <a:tab pos="2452688" algn="l"/>
              </a:tabLst>
            </a:pPr>
            <a:r>
              <a:rPr lang="en-US" sz="1800" b="1">
                <a:solidFill>
                  <a:srgbClr val="000000"/>
                </a:solidFill>
                <a:latin typeface="Courier New" pitchFamily="49" charset="0"/>
              </a:rPr>
              <a:t>FROM   EMP;</a:t>
            </a:r>
          </a:p>
        </p:txBody>
      </p:sp>
      <p:sp>
        <p:nvSpPr>
          <p:cNvPr id="83973" name="Rectangle 5"/>
          <p:cNvSpPr>
            <a:spLocks noChangeArrowheads="1"/>
          </p:cNvSpPr>
          <p:nvPr/>
        </p:nvSpPr>
        <p:spPr bwMode="ltGray">
          <a:xfrm>
            <a:off x="3733800" y="3043238"/>
            <a:ext cx="1143000" cy="304800"/>
          </a:xfrm>
          <a:prstGeom prst="rect">
            <a:avLst/>
          </a:prstGeom>
          <a:noFill/>
          <a:ln w="25400">
            <a:solidFill>
              <a:srgbClr val="FF0066"/>
            </a:solidFill>
            <a:miter lim="800000"/>
            <a:headEnd/>
            <a:tailEnd/>
          </a:ln>
          <a:effectLst/>
        </p:spPr>
        <p:txBody>
          <a:bodyPr wrap="none" anchor="ctr"/>
          <a:lstStyle/>
          <a:p>
            <a:endParaRPr lang="en-US"/>
          </a:p>
        </p:txBody>
      </p:sp>
      <p:sp>
        <p:nvSpPr>
          <p:cNvPr id="83974" name="Text Box 6"/>
          <p:cNvSpPr txBox="1">
            <a:spLocks noChangeArrowheads="1"/>
          </p:cNvSpPr>
          <p:nvPr/>
        </p:nvSpPr>
        <p:spPr bwMode="auto">
          <a:xfrm>
            <a:off x="936625" y="5065713"/>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a:buClr>
                <a:srgbClr val="000000"/>
              </a:buClr>
              <a:buFont typeface="Arial" charset="0"/>
              <a:buNone/>
            </a:pPr>
            <a:endParaRPr lang="en-US" b="1">
              <a:latin typeface="Arial" charset="0"/>
            </a:endParaRPr>
          </a:p>
        </p:txBody>
      </p:sp>
    </p:spTree>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ORACLE</a:t>
            </a:r>
          </a:p>
        </p:txBody>
      </p:sp>
      <p:sp>
        <p:nvSpPr>
          <p:cNvPr id="86018" name="Rectangle 2"/>
          <p:cNvSpPr>
            <a:spLocks noGrp="1" noChangeArrowheads="1"/>
          </p:cNvSpPr>
          <p:nvPr>
            <p:ph type="title"/>
          </p:nvPr>
        </p:nvSpPr>
        <p:spPr>
          <a:noFill/>
          <a:ln/>
        </p:spPr>
        <p:txBody>
          <a:bodyPr wrap="square" lIns="92075" tIns="46038" rIns="92075" bIns="46038" anchor="t"/>
          <a:lstStyle/>
          <a:p>
            <a:r>
              <a:rPr lang="en-US"/>
              <a:t>Duplicate Rows</a:t>
            </a:r>
          </a:p>
        </p:txBody>
      </p:sp>
      <p:sp>
        <p:nvSpPr>
          <p:cNvPr id="86019" name="Rectangle 3"/>
          <p:cNvSpPr>
            <a:spLocks noGrp="1" noChangeArrowheads="1"/>
          </p:cNvSpPr>
          <p:nvPr>
            <p:ph type="body" idx="1"/>
          </p:nvPr>
        </p:nvSpPr>
        <p:spPr>
          <a:xfrm>
            <a:off x="457200" y="2178050"/>
            <a:ext cx="8153400" cy="641350"/>
          </a:xfrm>
          <a:noFill/>
          <a:ln/>
        </p:spPr>
        <p:txBody>
          <a:bodyPr lIns="92075" tIns="46038" rIns="92075" bIns="46038">
            <a:spAutoFit/>
          </a:bodyPr>
          <a:lstStyle/>
          <a:p>
            <a:pPr>
              <a:lnSpc>
                <a:spcPct val="65000"/>
              </a:lnSpc>
              <a:buFont typeface="Wingdings" pitchFamily="2" charset="2"/>
              <a:buNone/>
            </a:pPr>
            <a:r>
              <a:rPr lang="en-US"/>
              <a:t>The default display of queries is all rows, including </a:t>
            </a:r>
          </a:p>
          <a:p>
            <a:pPr>
              <a:lnSpc>
                <a:spcPct val="65000"/>
              </a:lnSpc>
              <a:buFont typeface="Wingdings" pitchFamily="2" charset="2"/>
              <a:buNone/>
            </a:pPr>
            <a:r>
              <a:rPr lang="en-US"/>
              <a:t>duplicate rows.</a:t>
            </a:r>
          </a:p>
        </p:txBody>
      </p:sp>
      <p:sp>
        <p:nvSpPr>
          <p:cNvPr id="86020" name="Rectangle 4"/>
          <p:cNvSpPr>
            <a:spLocks noChangeArrowheads="1"/>
          </p:cNvSpPr>
          <p:nvPr/>
        </p:nvSpPr>
        <p:spPr bwMode="blackWhite">
          <a:xfrm>
            <a:off x="838200" y="3717925"/>
            <a:ext cx="69088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sz="1800" b="1">
                <a:solidFill>
                  <a:srgbClr val="000000"/>
                </a:solidFill>
                <a:latin typeface="Courier New" pitchFamily="49" charset="0"/>
              </a:rPr>
              <a:t>SELECT DEPTNO</a:t>
            </a:r>
          </a:p>
          <a:p>
            <a:pPr eaLnBrk="0" hangingPunct="0">
              <a:tabLst>
                <a:tab pos="1200150" algn="l"/>
              </a:tabLst>
            </a:pPr>
            <a:r>
              <a:rPr lang="en-US" sz="1800" b="1">
                <a:solidFill>
                  <a:srgbClr val="000000"/>
                </a:solidFill>
                <a:latin typeface="Courier New" pitchFamily="49" charset="0"/>
              </a:rPr>
              <a:t>FROM   EMP;</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3"/>
          <p:cNvSpPr>
            <a:spLocks noGrp="1"/>
          </p:cNvSpPr>
          <p:nvPr>
            <p:ph type="ftr" sz="quarter" idx="10"/>
          </p:nvPr>
        </p:nvSpPr>
        <p:spPr/>
        <p:txBody>
          <a:bodyPr/>
          <a:lstStyle/>
          <a:p>
            <a:r>
              <a:rPr lang="en-US"/>
              <a:t>ORACLE</a:t>
            </a:r>
          </a:p>
        </p:txBody>
      </p:sp>
      <p:sp>
        <p:nvSpPr>
          <p:cNvPr id="41986" name="Rectangle 2"/>
          <p:cNvSpPr>
            <a:spLocks noGrp="1" noChangeArrowheads="1"/>
          </p:cNvSpPr>
          <p:nvPr>
            <p:ph type="title"/>
          </p:nvPr>
        </p:nvSpPr>
        <p:spPr>
          <a:xfrm>
            <a:off x="2362200" y="228600"/>
            <a:ext cx="6324600" cy="457200"/>
          </a:xfrm>
        </p:spPr>
        <p:txBody>
          <a:bodyPr/>
          <a:lstStyle/>
          <a:p>
            <a:r>
              <a:rPr lang="en-US" sz="2600"/>
              <a:t>DATABASE ARCHITECTURE</a:t>
            </a:r>
          </a:p>
        </p:txBody>
      </p:sp>
      <p:sp>
        <p:nvSpPr>
          <p:cNvPr id="41987" name="Rectangle 3"/>
          <p:cNvSpPr>
            <a:spLocks noGrp="1" noChangeArrowheads="1"/>
          </p:cNvSpPr>
          <p:nvPr>
            <p:ph type="body" idx="1"/>
          </p:nvPr>
        </p:nvSpPr>
        <p:spPr>
          <a:xfrm>
            <a:off x="2278063" y="1981200"/>
            <a:ext cx="6103937" cy="3733800"/>
          </a:xfrm>
        </p:spPr>
        <p:txBody>
          <a:bodyPr/>
          <a:lstStyle/>
          <a:p>
            <a:endParaRPr lang="en-US" sz="1600"/>
          </a:p>
        </p:txBody>
      </p:sp>
      <p:sp>
        <p:nvSpPr>
          <p:cNvPr id="41988" name="Rectangle 4"/>
          <p:cNvSpPr>
            <a:spLocks noChangeArrowheads="1"/>
          </p:cNvSpPr>
          <p:nvPr/>
        </p:nvSpPr>
        <p:spPr bwMode="auto">
          <a:xfrm>
            <a:off x="2133600" y="5334000"/>
            <a:ext cx="5867400" cy="609600"/>
          </a:xfrm>
          <a:prstGeom prst="rect">
            <a:avLst/>
          </a:prstGeom>
          <a:solidFill>
            <a:srgbClr val="FFFFFF"/>
          </a:solidFill>
          <a:ln w="12700" cap="sq">
            <a:solidFill>
              <a:schemeClr val="tx1"/>
            </a:solidFill>
            <a:miter lim="800000"/>
            <a:headEnd type="none" w="sm" len="sm"/>
            <a:tailEnd type="none" w="sm" len="sm"/>
          </a:ln>
          <a:effectLst/>
        </p:spPr>
        <p:txBody>
          <a:bodyPr wrap="none" anchor="ctr"/>
          <a:lstStyle/>
          <a:p>
            <a:pPr algn="ctr"/>
            <a:r>
              <a:rPr lang="en-US"/>
              <a:t>LOWER LEVEL STRUCTURE</a:t>
            </a:r>
          </a:p>
        </p:txBody>
      </p:sp>
      <p:sp>
        <p:nvSpPr>
          <p:cNvPr id="41989" name="Rectangle 5"/>
          <p:cNvSpPr>
            <a:spLocks noChangeArrowheads="1"/>
          </p:cNvSpPr>
          <p:nvPr/>
        </p:nvSpPr>
        <p:spPr bwMode="auto">
          <a:xfrm>
            <a:off x="2133600" y="3581400"/>
            <a:ext cx="5867400" cy="1295400"/>
          </a:xfrm>
          <a:prstGeom prst="rect">
            <a:avLst/>
          </a:prstGeom>
          <a:solidFill>
            <a:srgbClr val="FFFFFF"/>
          </a:solidFill>
          <a:ln w="12700" cap="sq">
            <a:solidFill>
              <a:schemeClr val="tx1"/>
            </a:solidFill>
            <a:miter lim="800000"/>
            <a:headEnd type="none" w="sm" len="sm"/>
            <a:tailEnd type="none" w="sm" len="sm"/>
          </a:ln>
          <a:effectLst/>
        </p:spPr>
        <p:txBody>
          <a:bodyPr wrap="none" anchor="ctr"/>
          <a:lstStyle/>
          <a:p>
            <a:endParaRPr lang="en-US"/>
          </a:p>
        </p:txBody>
      </p:sp>
      <p:sp>
        <p:nvSpPr>
          <p:cNvPr id="41990" name="Rectangle 6"/>
          <p:cNvSpPr>
            <a:spLocks noChangeArrowheads="1"/>
          </p:cNvSpPr>
          <p:nvPr/>
        </p:nvSpPr>
        <p:spPr bwMode="auto">
          <a:xfrm>
            <a:off x="2209800" y="2362200"/>
            <a:ext cx="5867400" cy="762000"/>
          </a:xfrm>
          <a:prstGeom prst="rect">
            <a:avLst/>
          </a:prstGeom>
          <a:solidFill>
            <a:srgbClr val="FFFFFF"/>
          </a:solidFill>
          <a:ln w="12700" cap="sq">
            <a:solidFill>
              <a:schemeClr val="tx1"/>
            </a:solidFill>
            <a:miter lim="800000"/>
            <a:headEnd type="none" w="sm" len="sm"/>
            <a:tailEnd type="none" w="sm" len="sm"/>
          </a:ln>
          <a:effectLst/>
        </p:spPr>
        <p:txBody>
          <a:bodyPr wrap="none" anchor="ctr"/>
          <a:lstStyle/>
          <a:p>
            <a:endParaRPr lang="en-US"/>
          </a:p>
        </p:txBody>
      </p:sp>
      <p:sp>
        <p:nvSpPr>
          <p:cNvPr id="41991" name="Text Box 7"/>
          <p:cNvSpPr txBox="1">
            <a:spLocks noChangeArrowheads="1"/>
          </p:cNvSpPr>
          <p:nvPr/>
        </p:nvSpPr>
        <p:spPr bwMode="auto">
          <a:xfrm>
            <a:off x="8153400" y="5410200"/>
            <a:ext cx="6858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t>PL</a:t>
            </a:r>
          </a:p>
        </p:txBody>
      </p:sp>
      <p:sp>
        <p:nvSpPr>
          <p:cNvPr id="41992" name="Text Box 8"/>
          <p:cNvSpPr txBox="1">
            <a:spLocks noChangeArrowheads="1"/>
          </p:cNvSpPr>
          <p:nvPr/>
        </p:nvSpPr>
        <p:spPr bwMode="auto">
          <a:xfrm>
            <a:off x="8153400" y="3962400"/>
            <a:ext cx="6858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t>LL</a:t>
            </a:r>
          </a:p>
        </p:txBody>
      </p:sp>
      <p:sp>
        <p:nvSpPr>
          <p:cNvPr id="41993" name="Text Box 9"/>
          <p:cNvSpPr txBox="1">
            <a:spLocks noChangeArrowheads="1"/>
          </p:cNvSpPr>
          <p:nvPr/>
        </p:nvSpPr>
        <p:spPr bwMode="auto">
          <a:xfrm>
            <a:off x="8229600" y="2514600"/>
            <a:ext cx="6096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t>VL</a:t>
            </a:r>
          </a:p>
        </p:txBody>
      </p:sp>
      <p:sp>
        <p:nvSpPr>
          <p:cNvPr id="41994" name="Rectangle 10"/>
          <p:cNvSpPr>
            <a:spLocks noChangeArrowheads="1"/>
          </p:cNvSpPr>
          <p:nvPr/>
        </p:nvSpPr>
        <p:spPr bwMode="auto">
          <a:xfrm>
            <a:off x="2362200" y="3810000"/>
            <a:ext cx="914400" cy="685800"/>
          </a:xfrm>
          <a:prstGeom prst="rect">
            <a:avLst/>
          </a:prstGeom>
          <a:solidFill>
            <a:srgbClr val="FFFFFF"/>
          </a:solidFill>
          <a:ln w="12700" cap="rnd">
            <a:solidFill>
              <a:schemeClr val="tx1"/>
            </a:solidFill>
            <a:prstDash val="sysDot"/>
            <a:miter lim="800000"/>
            <a:headEnd type="none" w="sm" len="sm"/>
            <a:tailEnd type="none" w="sm" len="sm"/>
          </a:ln>
          <a:effectLst/>
        </p:spPr>
        <p:txBody>
          <a:bodyPr wrap="none" anchor="ctr"/>
          <a:lstStyle/>
          <a:p>
            <a:pPr algn="ctr"/>
            <a:r>
              <a:rPr lang="en-US" sz="1000" b="1"/>
              <a:t>…………..</a:t>
            </a:r>
          </a:p>
          <a:p>
            <a:pPr algn="ctr"/>
            <a:r>
              <a:rPr lang="en-US" sz="1000" b="1"/>
              <a:t>…………..</a:t>
            </a:r>
          </a:p>
          <a:p>
            <a:pPr algn="ctr"/>
            <a:r>
              <a:rPr lang="en-US" sz="1000" b="1"/>
              <a:t>…………..</a:t>
            </a:r>
          </a:p>
        </p:txBody>
      </p:sp>
      <p:sp>
        <p:nvSpPr>
          <p:cNvPr id="41995" name="Rectangle 11"/>
          <p:cNvSpPr>
            <a:spLocks noChangeArrowheads="1"/>
          </p:cNvSpPr>
          <p:nvPr/>
        </p:nvSpPr>
        <p:spPr bwMode="auto">
          <a:xfrm>
            <a:off x="3962400" y="3810000"/>
            <a:ext cx="990600" cy="685800"/>
          </a:xfrm>
          <a:prstGeom prst="rect">
            <a:avLst/>
          </a:prstGeom>
          <a:solidFill>
            <a:srgbClr val="FFFFFF"/>
          </a:solidFill>
          <a:ln w="12700" cap="sq">
            <a:solidFill>
              <a:schemeClr val="tx1"/>
            </a:solidFill>
            <a:miter lim="800000"/>
            <a:headEnd type="none" w="sm" len="sm"/>
            <a:tailEnd type="none" w="sm" len="sm"/>
          </a:ln>
          <a:effectLst/>
        </p:spPr>
        <p:txBody>
          <a:bodyPr wrap="none" anchor="ctr"/>
          <a:lstStyle/>
          <a:p>
            <a:pPr algn="ctr"/>
            <a:r>
              <a:rPr lang="en-US" sz="1000" b="1"/>
              <a:t>…………..</a:t>
            </a:r>
          </a:p>
          <a:p>
            <a:pPr algn="ctr"/>
            <a:r>
              <a:rPr lang="en-US" sz="1000" b="1"/>
              <a:t>…………..</a:t>
            </a:r>
          </a:p>
          <a:p>
            <a:pPr algn="ctr"/>
            <a:r>
              <a:rPr lang="en-US" sz="1000" b="1"/>
              <a:t>…………..</a:t>
            </a:r>
          </a:p>
        </p:txBody>
      </p:sp>
      <p:sp>
        <p:nvSpPr>
          <p:cNvPr id="41996" name="Rectangle 12"/>
          <p:cNvSpPr>
            <a:spLocks noChangeArrowheads="1"/>
          </p:cNvSpPr>
          <p:nvPr/>
        </p:nvSpPr>
        <p:spPr bwMode="auto">
          <a:xfrm>
            <a:off x="5257800" y="3810000"/>
            <a:ext cx="838200" cy="685800"/>
          </a:xfrm>
          <a:prstGeom prst="rect">
            <a:avLst/>
          </a:prstGeom>
          <a:solidFill>
            <a:srgbClr val="FFFFFF"/>
          </a:solidFill>
          <a:ln w="12700" cap="sq">
            <a:solidFill>
              <a:schemeClr val="tx1"/>
            </a:solidFill>
            <a:miter lim="800000"/>
            <a:headEnd type="none" w="sm" len="sm"/>
            <a:tailEnd type="none" w="sm" len="sm"/>
          </a:ln>
          <a:effectLst/>
        </p:spPr>
        <p:txBody>
          <a:bodyPr wrap="none" anchor="ctr"/>
          <a:lstStyle/>
          <a:p>
            <a:pPr algn="ctr"/>
            <a:r>
              <a:rPr lang="en-US" sz="1000" b="1"/>
              <a:t>…………..</a:t>
            </a:r>
          </a:p>
          <a:p>
            <a:pPr algn="ctr"/>
            <a:r>
              <a:rPr lang="en-US" sz="1000" b="1"/>
              <a:t>…………..</a:t>
            </a:r>
          </a:p>
          <a:p>
            <a:pPr algn="ctr"/>
            <a:r>
              <a:rPr lang="en-US" sz="1000" b="1"/>
              <a:t>…………..</a:t>
            </a:r>
          </a:p>
        </p:txBody>
      </p:sp>
      <p:sp>
        <p:nvSpPr>
          <p:cNvPr id="41997" name="Line 13"/>
          <p:cNvSpPr>
            <a:spLocks noChangeShapeType="1"/>
          </p:cNvSpPr>
          <p:nvPr/>
        </p:nvSpPr>
        <p:spPr bwMode="auto">
          <a:xfrm>
            <a:off x="3276600" y="4191000"/>
            <a:ext cx="685800" cy="0"/>
          </a:xfrm>
          <a:prstGeom prst="line">
            <a:avLst/>
          </a:prstGeom>
          <a:noFill/>
          <a:ln w="12700" cap="sq">
            <a:solidFill>
              <a:schemeClr val="tx1"/>
            </a:solidFill>
            <a:miter lim="800000"/>
            <a:headEnd type="triangle" w="med" len="med"/>
            <a:tailEnd type="triangle" w="med" len="med"/>
          </a:ln>
          <a:effectLst/>
        </p:spPr>
        <p:txBody>
          <a:bodyPr wrap="none"/>
          <a:lstStyle/>
          <a:p>
            <a:endParaRPr lang="en-US"/>
          </a:p>
        </p:txBody>
      </p:sp>
      <p:sp>
        <p:nvSpPr>
          <p:cNvPr id="41998" name="Line 14"/>
          <p:cNvSpPr>
            <a:spLocks noChangeShapeType="1"/>
          </p:cNvSpPr>
          <p:nvPr/>
        </p:nvSpPr>
        <p:spPr bwMode="auto">
          <a:xfrm>
            <a:off x="4953000" y="4191000"/>
            <a:ext cx="381000" cy="0"/>
          </a:xfrm>
          <a:prstGeom prst="line">
            <a:avLst/>
          </a:prstGeom>
          <a:noFill/>
          <a:ln w="12700" cap="sq">
            <a:solidFill>
              <a:schemeClr val="tx1"/>
            </a:solidFill>
            <a:miter lim="800000"/>
            <a:headEnd type="triangle" w="med" len="med"/>
            <a:tailEnd type="triangle" w="med" len="med"/>
          </a:ln>
          <a:effectLst/>
        </p:spPr>
        <p:txBody>
          <a:bodyPr wrap="none"/>
          <a:lstStyle/>
          <a:p>
            <a:endParaRPr lang="en-US"/>
          </a:p>
        </p:txBody>
      </p:sp>
      <p:sp>
        <p:nvSpPr>
          <p:cNvPr id="41999" name="AutoShape 15"/>
          <p:cNvSpPr>
            <a:spLocks noChangeArrowheads="1"/>
          </p:cNvSpPr>
          <p:nvPr/>
        </p:nvSpPr>
        <p:spPr bwMode="auto">
          <a:xfrm>
            <a:off x="2514600" y="2590800"/>
            <a:ext cx="914400" cy="457200"/>
          </a:xfrm>
          <a:prstGeom prst="irregularSeal2">
            <a:avLst/>
          </a:prstGeom>
          <a:solidFill>
            <a:srgbClr val="FFFFFF"/>
          </a:solidFill>
          <a:ln w="12700" cap="sq">
            <a:solidFill>
              <a:schemeClr val="tx1"/>
            </a:solidFill>
            <a:miter lim="800000"/>
            <a:headEnd type="none" w="sm" len="sm"/>
            <a:tailEnd type="none" w="sm" len="sm"/>
          </a:ln>
          <a:effectLst/>
        </p:spPr>
        <p:txBody>
          <a:bodyPr wrap="none" anchor="ctr"/>
          <a:lstStyle/>
          <a:p>
            <a:pPr algn="ctr"/>
            <a:r>
              <a:rPr lang="en-US" sz="1200"/>
              <a:t>U1</a:t>
            </a:r>
          </a:p>
        </p:txBody>
      </p:sp>
      <p:sp>
        <p:nvSpPr>
          <p:cNvPr id="42000" name="AutoShape 16"/>
          <p:cNvSpPr>
            <a:spLocks noChangeArrowheads="1"/>
          </p:cNvSpPr>
          <p:nvPr/>
        </p:nvSpPr>
        <p:spPr bwMode="auto">
          <a:xfrm>
            <a:off x="4191000" y="2514600"/>
            <a:ext cx="838200" cy="533400"/>
          </a:xfrm>
          <a:prstGeom prst="irregularSeal2">
            <a:avLst/>
          </a:prstGeom>
          <a:solidFill>
            <a:srgbClr val="FFFFFF"/>
          </a:solidFill>
          <a:ln w="12700" cap="sq">
            <a:solidFill>
              <a:schemeClr val="tx1"/>
            </a:solidFill>
            <a:miter lim="800000"/>
            <a:headEnd type="none" w="sm" len="sm"/>
            <a:tailEnd type="none" w="sm" len="sm"/>
          </a:ln>
          <a:effectLst/>
        </p:spPr>
        <p:txBody>
          <a:bodyPr wrap="none" anchor="ctr"/>
          <a:lstStyle/>
          <a:p>
            <a:pPr algn="ctr"/>
            <a:r>
              <a:rPr lang="en-US" sz="1400"/>
              <a:t>U2</a:t>
            </a:r>
          </a:p>
        </p:txBody>
      </p:sp>
      <p:sp>
        <p:nvSpPr>
          <p:cNvPr id="42001" name="Rectangle 17"/>
          <p:cNvSpPr>
            <a:spLocks noChangeArrowheads="1"/>
          </p:cNvSpPr>
          <p:nvPr/>
        </p:nvSpPr>
        <p:spPr bwMode="auto">
          <a:xfrm>
            <a:off x="6553200" y="3733800"/>
            <a:ext cx="990600" cy="457200"/>
          </a:xfrm>
          <a:prstGeom prst="rect">
            <a:avLst/>
          </a:prstGeom>
          <a:solidFill>
            <a:srgbClr val="FFFFFF"/>
          </a:solidFill>
          <a:ln w="38100" cap="sq" cmpd="dbl">
            <a:solidFill>
              <a:schemeClr val="tx1"/>
            </a:solidFill>
            <a:miter lim="800000"/>
            <a:headEnd type="none" w="sm" len="sm"/>
            <a:tailEnd type="none" w="sm" len="sm"/>
          </a:ln>
          <a:effectLst/>
        </p:spPr>
        <p:txBody>
          <a:bodyPr wrap="none" anchor="ctr"/>
          <a:lstStyle/>
          <a:p>
            <a:pPr algn="ctr"/>
            <a:r>
              <a:rPr lang="en-US" sz="1000" b="1"/>
              <a:t>…………..</a:t>
            </a:r>
          </a:p>
          <a:p>
            <a:pPr algn="ctr"/>
            <a:r>
              <a:rPr lang="en-US" sz="1000" b="1"/>
              <a:t>…………..</a:t>
            </a:r>
          </a:p>
          <a:p>
            <a:pPr algn="ctr"/>
            <a:r>
              <a:rPr lang="en-US" sz="1000" b="1"/>
              <a:t>…………..</a:t>
            </a:r>
          </a:p>
        </p:txBody>
      </p:sp>
      <p:sp>
        <p:nvSpPr>
          <p:cNvPr id="42002" name="Line 18"/>
          <p:cNvSpPr>
            <a:spLocks noChangeShapeType="1"/>
          </p:cNvSpPr>
          <p:nvPr/>
        </p:nvSpPr>
        <p:spPr bwMode="auto">
          <a:xfrm flipH="1" flipV="1">
            <a:off x="4800600" y="2895600"/>
            <a:ext cx="2057400" cy="838200"/>
          </a:xfrm>
          <a:prstGeom prst="line">
            <a:avLst/>
          </a:prstGeom>
          <a:noFill/>
          <a:ln w="12700" cap="sq">
            <a:solidFill>
              <a:schemeClr val="tx1"/>
            </a:solidFill>
            <a:miter lim="800000"/>
            <a:headEnd type="diamond" w="med" len="med"/>
            <a:tailEnd type="triangle" w="med" len="med"/>
          </a:ln>
          <a:effectLst/>
        </p:spPr>
        <p:txBody>
          <a:bodyPr wrap="none"/>
          <a:lstStyle/>
          <a:p>
            <a:endParaRPr lang="en-US"/>
          </a:p>
        </p:txBody>
      </p:sp>
      <p:sp>
        <p:nvSpPr>
          <p:cNvPr id="42003" name="Line 19"/>
          <p:cNvSpPr>
            <a:spLocks noChangeShapeType="1"/>
          </p:cNvSpPr>
          <p:nvPr/>
        </p:nvSpPr>
        <p:spPr bwMode="auto">
          <a:xfrm>
            <a:off x="4343400" y="2971800"/>
            <a:ext cx="0" cy="609600"/>
          </a:xfrm>
          <a:prstGeom prst="line">
            <a:avLst/>
          </a:prstGeom>
          <a:noFill/>
          <a:ln w="12700" cap="sq">
            <a:solidFill>
              <a:schemeClr val="tx1"/>
            </a:solidFill>
            <a:miter lim="800000"/>
            <a:headEnd type="diamond" w="med" len="med"/>
            <a:tailEnd type="triangle" w="med" len="med"/>
          </a:ln>
          <a:effectLst/>
        </p:spPr>
        <p:txBody>
          <a:bodyPr wrap="none"/>
          <a:lstStyle/>
          <a:p>
            <a:endParaRPr lang="en-US"/>
          </a:p>
        </p:txBody>
      </p:sp>
      <p:sp>
        <p:nvSpPr>
          <p:cNvPr id="42004" name="Line 20"/>
          <p:cNvSpPr>
            <a:spLocks noChangeShapeType="1"/>
          </p:cNvSpPr>
          <p:nvPr/>
        </p:nvSpPr>
        <p:spPr bwMode="auto">
          <a:xfrm flipV="1">
            <a:off x="7315200" y="3352800"/>
            <a:ext cx="609600" cy="381000"/>
          </a:xfrm>
          <a:prstGeom prst="line">
            <a:avLst/>
          </a:prstGeom>
          <a:noFill/>
          <a:ln w="12700" cap="sq">
            <a:solidFill>
              <a:schemeClr val="tx1"/>
            </a:solidFill>
            <a:miter lim="800000"/>
            <a:headEnd type="none" w="sm" len="sm"/>
            <a:tailEnd type="triangle" w="sm" len="sm"/>
          </a:ln>
          <a:effectLst/>
        </p:spPr>
        <p:txBody>
          <a:bodyPr wrap="none"/>
          <a:lstStyle/>
          <a:p>
            <a:endParaRPr lang="en-US"/>
          </a:p>
        </p:txBody>
      </p:sp>
      <p:sp>
        <p:nvSpPr>
          <p:cNvPr id="42005" name="Text Box 21"/>
          <p:cNvSpPr txBox="1">
            <a:spLocks noChangeArrowheads="1"/>
          </p:cNvSpPr>
          <p:nvPr/>
        </p:nvSpPr>
        <p:spPr bwMode="auto">
          <a:xfrm>
            <a:off x="8001000" y="3200400"/>
            <a:ext cx="838200" cy="396875"/>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1000"/>
              <a:t>SHADOW PAGE</a:t>
            </a:r>
          </a:p>
        </p:txBody>
      </p:sp>
      <p:sp>
        <p:nvSpPr>
          <p:cNvPr id="42006" name="Text Box 22"/>
          <p:cNvSpPr txBox="1">
            <a:spLocks noChangeArrowheads="1"/>
          </p:cNvSpPr>
          <p:nvPr/>
        </p:nvSpPr>
        <p:spPr bwMode="auto">
          <a:xfrm>
            <a:off x="2590800" y="4572000"/>
            <a:ext cx="609600" cy="244475"/>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1000"/>
              <a:t>T1</a:t>
            </a:r>
          </a:p>
        </p:txBody>
      </p:sp>
      <p:sp>
        <p:nvSpPr>
          <p:cNvPr id="42007" name="Text Box 23"/>
          <p:cNvSpPr txBox="1">
            <a:spLocks noChangeArrowheads="1"/>
          </p:cNvSpPr>
          <p:nvPr/>
        </p:nvSpPr>
        <p:spPr bwMode="auto">
          <a:xfrm>
            <a:off x="4114800" y="4572000"/>
            <a:ext cx="685800" cy="274638"/>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1200"/>
              <a:t>T2</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8066" name="Rectangle 2"/>
          <p:cNvSpPr>
            <a:spLocks noChangeArrowheads="1"/>
          </p:cNvSpPr>
          <p:nvPr/>
        </p:nvSpPr>
        <p:spPr bwMode="blackWhite">
          <a:xfrm>
            <a:off x="935038" y="3746500"/>
            <a:ext cx="6937375"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sz="1800" b="1">
                <a:solidFill>
                  <a:srgbClr val="000000"/>
                </a:solidFill>
                <a:latin typeface="Courier New" pitchFamily="49" charset="0"/>
              </a:rPr>
              <a:t> </a:t>
            </a:r>
          </a:p>
        </p:txBody>
      </p:sp>
      <p:sp>
        <p:nvSpPr>
          <p:cNvPr id="88067" name="Rectangle 3"/>
          <p:cNvSpPr>
            <a:spLocks noGrp="1" noChangeArrowheads="1"/>
          </p:cNvSpPr>
          <p:nvPr>
            <p:ph type="title"/>
          </p:nvPr>
        </p:nvSpPr>
        <p:spPr>
          <a:noFill/>
          <a:ln/>
        </p:spPr>
        <p:txBody>
          <a:bodyPr wrap="square" lIns="92075" tIns="46038" rIns="92075" bIns="46038" anchor="t"/>
          <a:lstStyle/>
          <a:p>
            <a:r>
              <a:rPr lang="en-US"/>
              <a:t>Eliminating Duplicate Rows</a:t>
            </a:r>
          </a:p>
        </p:txBody>
      </p:sp>
      <p:sp>
        <p:nvSpPr>
          <p:cNvPr id="88068" name="Rectangle 4"/>
          <p:cNvSpPr>
            <a:spLocks noChangeArrowheads="1"/>
          </p:cNvSpPr>
          <p:nvPr/>
        </p:nvSpPr>
        <p:spPr bwMode="auto">
          <a:xfrm>
            <a:off x="457200" y="2320925"/>
            <a:ext cx="8305800" cy="727075"/>
          </a:xfrm>
          <a:prstGeom prst="rect">
            <a:avLst/>
          </a:prstGeom>
          <a:noFill/>
          <a:ln w="9525">
            <a:noFill/>
            <a:miter lim="800000"/>
            <a:headEnd/>
            <a:tailEnd/>
          </a:ln>
          <a:effectLst/>
        </p:spPr>
        <p:txBody>
          <a:bodyPr lIns="92075" tIns="46038" rIns="92075" bIns="46038">
            <a:spAutoFit/>
          </a:bodyPr>
          <a:lstStyle/>
          <a:p>
            <a:pPr defTabSz="822325" eaLnBrk="0" hangingPunct="0">
              <a:lnSpc>
                <a:spcPct val="95000"/>
              </a:lnSpc>
              <a:spcBef>
                <a:spcPct val="5000"/>
              </a:spcBef>
            </a:pPr>
            <a:r>
              <a:rPr lang="en-US" sz="2200">
                <a:latin typeface="Verdana" pitchFamily="34" charset="0"/>
              </a:rPr>
              <a:t>Eliminate duplicate rows by using the DISTINCT keyword in the SELECT clause.</a:t>
            </a:r>
          </a:p>
        </p:txBody>
      </p:sp>
      <p:sp>
        <p:nvSpPr>
          <p:cNvPr id="88069" name="Rectangle 5"/>
          <p:cNvSpPr>
            <a:spLocks noChangeArrowheads="1"/>
          </p:cNvSpPr>
          <p:nvPr/>
        </p:nvSpPr>
        <p:spPr bwMode="blackWhite">
          <a:xfrm>
            <a:off x="941388" y="3733800"/>
            <a:ext cx="4572000" cy="727075"/>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sz="1800" b="1">
                <a:solidFill>
                  <a:srgbClr val="000000"/>
                </a:solidFill>
                <a:latin typeface="Courier New" pitchFamily="49" charset="0"/>
              </a:rPr>
              <a:t>SELECT DISTINCT DEPTNO</a:t>
            </a:r>
          </a:p>
          <a:p>
            <a:pPr eaLnBrk="0" hangingPunct="0">
              <a:tabLst>
                <a:tab pos="1200150" algn="l"/>
              </a:tabLst>
            </a:pPr>
            <a:r>
              <a:rPr lang="en-US" sz="1800" b="1">
                <a:solidFill>
                  <a:srgbClr val="000000"/>
                </a:solidFill>
                <a:latin typeface="Courier New" pitchFamily="49" charset="0"/>
              </a:rPr>
              <a:t>FROM   EMP;</a:t>
            </a:r>
          </a:p>
        </p:txBody>
      </p:sp>
      <p:sp>
        <p:nvSpPr>
          <p:cNvPr id="88070" name="Rectangle 6"/>
          <p:cNvSpPr>
            <a:spLocks noChangeArrowheads="1"/>
          </p:cNvSpPr>
          <p:nvPr/>
        </p:nvSpPr>
        <p:spPr bwMode="ltGray">
          <a:xfrm>
            <a:off x="1935163" y="3803650"/>
            <a:ext cx="1228725" cy="282575"/>
          </a:xfrm>
          <a:prstGeom prst="rect">
            <a:avLst/>
          </a:prstGeom>
          <a:noFill/>
          <a:ln w="25400">
            <a:solidFill>
              <a:schemeClr val="hlink"/>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553200"/>
            <a:ext cx="2895600" cy="247650"/>
          </a:xfrm>
          <a:prstGeom prst="rect">
            <a:avLst/>
          </a:prstGeom>
        </p:spPr>
        <p:txBody>
          <a:bodyPr/>
          <a:lstStyle/>
          <a:p>
            <a:r>
              <a:rPr lang="en-US"/>
              <a:t>ORACLE</a:t>
            </a:r>
          </a:p>
        </p:txBody>
      </p:sp>
      <p:sp>
        <p:nvSpPr>
          <p:cNvPr id="90114" name="Rectangle 2"/>
          <p:cNvSpPr>
            <a:spLocks noGrp="1" noChangeArrowheads="1"/>
          </p:cNvSpPr>
          <p:nvPr>
            <p:ph type="ctrTitle"/>
          </p:nvPr>
        </p:nvSpPr>
        <p:spPr>
          <a:xfrm>
            <a:off x="762000" y="3349625"/>
            <a:ext cx="7772400" cy="688975"/>
          </a:xfrm>
          <a:noFill/>
          <a:ln/>
        </p:spPr>
        <p:txBody>
          <a:bodyPr wrap="square" lIns="92075" tIns="46038" rIns="92075" bIns="46038" anchor="t"/>
          <a:lstStyle/>
          <a:p>
            <a:r>
              <a:rPr lang="en-US"/>
              <a:t>Restricting and Sorting Data</a:t>
            </a:r>
          </a:p>
        </p:txBody>
      </p:sp>
      <p:sp>
        <p:nvSpPr>
          <p:cNvPr id="90115" name="Rectangle 3"/>
          <p:cNvSpPr>
            <a:spLocks noGrp="1" noChangeArrowheads="1"/>
          </p:cNvSpPr>
          <p:nvPr>
            <p:ph type="subTitle" idx="1"/>
          </p:nvPr>
        </p:nvSpPr>
        <p:spPr>
          <a:xfrm>
            <a:off x="1371600" y="3886200"/>
            <a:ext cx="6400800" cy="457200"/>
          </a:xfrm>
          <a:noFill/>
          <a:ln/>
        </p:spPr>
        <p:txBody>
          <a:bodyPr lIns="92075" tIns="46038" rIns="92075" bIns="46038">
            <a:spAutoFit/>
          </a:bodyPr>
          <a:lstStyle/>
          <a:p>
            <a:r>
              <a:rPr lang="en-US"/>
              <a:t> </a:t>
            </a:r>
          </a:p>
        </p:txBody>
      </p:sp>
    </p:spTree>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92162" name="Rectangle 2"/>
          <p:cNvSpPr>
            <a:spLocks noGrp="1" noChangeArrowheads="1"/>
          </p:cNvSpPr>
          <p:nvPr>
            <p:ph type="title"/>
          </p:nvPr>
        </p:nvSpPr>
        <p:spPr>
          <a:noFill/>
          <a:ln/>
        </p:spPr>
        <p:txBody>
          <a:bodyPr wrap="square" lIns="92075" tIns="46038" rIns="92075" bIns="46038" anchor="t"/>
          <a:lstStyle/>
          <a:p>
            <a:r>
              <a:rPr lang="en-US"/>
              <a:t>Objectives</a:t>
            </a:r>
          </a:p>
        </p:txBody>
      </p:sp>
      <p:sp>
        <p:nvSpPr>
          <p:cNvPr id="92163" name="Rectangle 3"/>
          <p:cNvSpPr>
            <a:spLocks noGrp="1" noChangeArrowheads="1"/>
          </p:cNvSpPr>
          <p:nvPr>
            <p:ph type="body" idx="1"/>
          </p:nvPr>
        </p:nvSpPr>
        <p:spPr>
          <a:xfrm>
            <a:off x="457200" y="2416175"/>
            <a:ext cx="8077200" cy="1698625"/>
          </a:xfrm>
          <a:noFill/>
          <a:ln/>
        </p:spPr>
        <p:txBody>
          <a:bodyPr lIns="92075" tIns="46038" rIns="92075" bIns="46038">
            <a:spAutoFit/>
          </a:bodyPr>
          <a:lstStyle/>
          <a:p>
            <a:pPr>
              <a:spcBef>
                <a:spcPct val="0"/>
              </a:spcBef>
              <a:buFont typeface="Wingdings" pitchFamily="2" charset="2"/>
              <a:buNone/>
            </a:pPr>
            <a:r>
              <a:rPr lang="en-US"/>
              <a:t>After completing this lesson, you should be able to </a:t>
            </a:r>
          </a:p>
          <a:p>
            <a:pPr>
              <a:spcBef>
                <a:spcPct val="0"/>
              </a:spcBef>
              <a:buFont typeface="Wingdings" pitchFamily="2" charset="2"/>
              <a:buNone/>
            </a:pPr>
            <a:r>
              <a:rPr lang="en-US"/>
              <a:t>do the following:</a:t>
            </a:r>
          </a:p>
          <a:p>
            <a:r>
              <a:rPr lang="en-US"/>
              <a:t>Limit the rows retrieved by a query</a:t>
            </a:r>
          </a:p>
          <a:p>
            <a:r>
              <a:rPr lang="en-US"/>
              <a:t>Sort the rows retrieved by a query</a:t>
            </a:r>
          </a:p>
        </p:txBody>
      </p:sp>
    </p:spTree>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94210" name="Rectangle 2"/>
          <p:cNvSpPr>
            <a:spLocks noGrp="1" noChangeArrowheads="1"/>
          </p:cNvSpPr>
          <p:nvPr>
            <p:ph type="title"/>
          </p:nvPr>
        </p:nvSpPr>
        <p:spPr>
          <a:noFill/>
          <a:ln/>
        </p:spPr>
        <p:txBody>
          <a:bodyPr wrap="square" lIns="92075" tIns="46038" rIns="92075" bIns="46038" anchor="t"/>
          <a:lstStyle/>
          <a:p>
            <a:r>
              <a:rPr lang="en-US"/>
              <a:t>Limiting the Rows Selected</a:t>
            </a:r>
          </a:p>
        </p:txBody>
      </p:sp>
      <p:sp>
        <p:nvSpPr>
          <p:cNvPr id="94211" name="Rectangle 3"/>
          <p:cNvSpPr>
            <a:spLocks noGrp="1" noChangeArrowheads="1"/>
          </p:cNvSpPr>
          <p:nvPr>
            <p:ph type="body" idx="1"/>
          </p:nvPr>
        </p:nvSpPr>
        <p:spPr>
          <a:xfrm>
            <a:off x="762000" y="2349500"/>
            <a:ext cx="7924800" cy="2247411"/>
          </a:xfrm>
          <a:noFill/>
          <a:ln/>
        </p:spPr>
        <p:txBody>
          <a:bodyPr lIns="92075" tIns="46038" rIns="92075" bIns="46038">
            <a:spAutoFit/>
          </a:bodyPr>
          <a:lstStyle/>
          <a:p>
            <a:r>
              <a:rPr lang="en-US" sz="2000" dirty="0"/>
              <a:t>Restrict the rows returned by using the WHERE clause.</a:t>
            </a:r>
          </a:p>
          <a:p>
            <a:pPr>
              <a:buFont typeface="Wingdings" pitchFamily="2" charset="2"/>
              <a:buNone/>
            </a:pPr>
            <a:endParaRPr lang="en-US" sz="2000" dirty="0"/>
          </a:p>
          <a:p>
            <a:pPr>
              <a:buFont typeface="Wingdings" pitchFamily="2" charset="2"/>
              <a:buNone/>
            </a:pPr>
            <a:endParaRPr lang="en-US" sz="2000" dirty="0"/>
          </a:p>
          <a:p>
            <a:pPr>
              <a:buFont typeface="Wingdings" pitchFamily="2" charset="2"/>
              <a:buNone/>
            </a:pPr>
            <a:endParaRPr lang="en-US" sz="2000" dirty="0"/>
          </a:p>
          <a:p>
            <a:pPr>
              <a:buFont typeface="Wingdings" pitchFamily="2" charset="2"/>
              <a:buNone/>
            </a:pPr>
            <a:endParaRPr lang="en-US" sz="2000" dirty="0"/>
          </a:p>
          <a:p>
            <a:endParaRPr lang="en-US" sz="2000" dirty="0" smtClean="0"/>
          </a:p>
          <a:p>
            <a:r>
              <a:rPr lang="en-US" sz="2000" dirty="0" smtClean="0"/>
              <a:t>The </a:t>
            </a:r>
            <a:r>
              <a:rPr lang="en-US" sz="2000" dirty="0"/>
              <a:t>WHERE clause follows the FROM clause.</a:t>
            </a:r>
          </a:p>
        </p:txBody>
      </p:sp>
      <p:sp>
        <p:nvSpPr>
          <p:cNvPr id="94212" name="Rectangle 4"/>
          <p:cNvSpPr>
            <a:spLocks noChangeArrowheads="1"/>
          </p:cNvSpPr>
          <p:nvPr/>
        </p:nvSpPr>
        <p:spPr bwMode="blackWhite">
          <a:xfrm>
            <a:off x="871538" y="2990850"/>
            <a:ext cx="7540625" cy="977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p:txBody>
      </p:sp>
      <p:sp>
        <p:nvSpPr>
          <p:cNvPr id="94213" name="Rectangle 5"/>
          <p:cNvSpPr>
            <a:spLocks noChangeArrowheads="1"/>
          </p:cNvSpPr>
          <p:nvPr/>
        </p:nvSpPr>
        <p:spPr bwMode="blackWhite">
          <a:xfrm>
            <a:off x="846138" y="2978150"/>
            <a:ext cx="7223125" cy="1003300"/>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sz="1800" b="1">
                <a:solidFill>
                  <a:srgbClr val="000000"/>
                </a:solidFill>
                <a:latin typeface="Courier New" pitchFamily="49" charset="0"/>
              </a:rPr>
              <a:t>SELECT	*|{[DISTINCT] </a:t>
            </a:r>
            <a:r>
              <a:rPr lang="en-US" sz="1800" b="1" i="1">
                <a:solidFill>
                  <a:srgbClr val="000000"/>
                </a:solidFill>
                <a:latin typeface="Courier New" pitchFamily="49" charset="0"/>
              </a:rPr>
              <a:t>column|expression</a:t>
            </a:r>
            <a:r>
              <a:rPr lang="en-US" sz="1800" b="1">
                <a:solidFill>
                  <a:srgbClr val="000000"/>
                </a:solidFill>
                <a:latin typeface="Courier New" pitchFamily="49" charset="0"/>
              </a:rPr>
              <a:t> [</a:t>
            </a:r>
            <a:r>
              <a:rPr lang="en-US" sz="1800" b="1" i="1">
                <a:solidFill>
                  <a:srgbClr val="000000"/>
                </a:solidFill>
                <a:latin typeface="Courier New" pitchFamily="49" charset="0"/>
              </a:rPr>
              <a:t>alias</a:t>
            </a:r>
            <a:r>
              <a:rPr lang="en-US" sz="1800" b="1">
                <a:solidFill>
                  <a:srgbClr val="000000"/>
                </a:solidFill>
                <a:latin typeface="Courier New" pitchFamily="49" charset="0"/>
              </a:rPr>
              <a:t>],...}</a:t>
            </a:r>
          </a:p>
          <a:p>
            <a:pPr eaLnBrk="0" hangingPunct="0">
              <a:tabLst>
                <a:tab pos="1200150" algn="l"/>
              </a:tabLst>
            </a:pPr>
            <a:r>
              <a:rPr lang="en-US" sz="1800" b="1">
                <a:solidFill>
                  <a:srgbClr val="000000"/>
                </a:solidFill>
                <a:latin typeface="Courier New" pitchFamily="49" charset="0"/>
              </a:rPr>
              <a:t>FROM	</a:t>
            </a:r>
            <a:r>
              <a:rPr lang="en-US" sz="1800" b="1" i="1">
                <a:solidFill>
                  <a:srgbClr val="000000"/>
                </a:solidFill>
                <a:latin typeface="Courier New" pitchFamily="49" charset="0"/>
              </a:rPr>
              <a:t>table</a:t>
            </a: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[WHERE	</a:t>
            </a:r>
            <a:r>
              <a:rPr lang="en-US" sz="1800" b="1" i="1">
                <a:solidFill>
                  <a:srgbClr val="000000"/>
                </a:solidFill>
                <a:latin typeface="Courier New" pitchFamily="49" charset="0"/>
              </a:rPr>
              <a:t>condition(s)</a:t>
            </a:r>
            <a:r>
              <a:rPr lang="en-US" sz="1800" b="1">
                <a:solidFill>
                  <a:srgbClr val="000000"/>
                </a:solidFill>
                <a:latin typeface="Courier New" pitchFamily="49" charset="0"/>
              </a:rPr>
              <a:t>];</a:t>
            </a:r>
          </a:p>
        </p:txBody>
      </p:sp>
      <p:sp>
        <p:nvSpPr>
          <p:cNvPr id="94214" name="Rectangle 6"/>
          <p:cNvSpPr>
            <a:spLocks noChangeArrowheads="1"/>
          </p:cNvSpPr>
          <p:nvPr/>
        </p:nvSpPr>
        <p:spPr bwMode="auto">
          <a:xfrm>
            <a:off x="914400" y="3609975"/>
            <a:ext cx="3009900" cy="263525"/>
          </a:xfrm>
          <a:prstGeom prst="rect">
            <a:avLst/>
          </a:prstGeom>
          <a:noFill/>
          <a:ln w="25400">
            <a:solidFill>
              <a:srgbClr val="FF0066"/>
            </a:solidFill>
            <a:miter lim="800000"/>
            <a:headEnd type="none" w="sm" len="sm"/>
            <a:tailEnd type="none" w="sm" len="sm"/>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ORACLE</a:t>
            </a:r>
          </a:p>
        </p:txBody>
      </p:sp>
      <p:sp>
        <p:nvSpPr>
          <p:cNvPr id="96258" name="Rectangle 2"/>
          <p:cNvSpPr>
            <a:spLocks noChangeArrowheads="1"/>
          </p:cNvSpPr>
          <p:nvPr/>
        </p:nvSpPr>
        <p:spPr bwMode="blackWhite">
          <a:xfrm>
            <a:off x="1111250" y="2590800"/>
            <a:ext cx="6942138" cy="17526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p:txBody>
      </p:sp>
      <p:sp>
        <p:nvSpPr>
          <p:cNvPr id="96259" name="Rectangle 3"/>
          <p:cNvSpPr>
            <a:spLocks noGrp="1" noChangeArrowheads="1"/>
          </p:cNvSpPr>
          <p:nvPr>
            <p:ph type="title"/>
          </p:nvPr>
        </p:nvSpPr>
        <p:spPr>
          <a:xfrm>
            <a:off x="2667000" y="228600"/>
            <a:ext cx="6019800" cy="609600"/>
          </a:xfrm>
          <a:noFill/>
          <a:ln/>
        </p:spPr>
        <p:txBody>
          <a:bodyPr wrap="square" lIns="92075" tIns="46038" rIns="92075" bIns="46038" anchor="t"/>
          <a:lstStyle/>
          <a:p>
            <a:r>
              <a:rPr lang="en-US" sz="2600"/>
              <a:t>Using the </a:t>
            </a:r>
            <a:r>
              <a:rPr lang="en-US" sz="2600">
                <a:latin typeface="Courier New" pitchFamily="49" charset="0"/>
              </a:rPr>
              <a:t>WHERE</a:t>
            </a:r>
            <a:r>
              <a:rPr lang="en-US" sz="2600"/>
              <a:t> Clause</a:t>
            </a:r>
          </a:p>
        </p:txBody>
      </p:sp>
      <p:sp>
        <p:nvSpPr>
          <p:cNvPr id="96260" name="Rectangle 4"/>
          <p:cNvSpPr>
            <a:spLocks noChangeArrowheads="1"/>
          </p:cNvSpPr>
          <p:nvPr/>
        </p:nvSpPr>
        <p:spPr bwMode="blackWhite">
          <a:xfrm>
            <a:off x="1177925" y="2960688"/>
            <a:ext cx="6899275" cy="941387"/>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sz="1600" b="1">
                <a:solidFill>
                  <a:srgbClr val="000000"/>
                </a:solidFill>
              </a:rPr>
              <a:t>SELECT EMPNO, ENAME, JOB, DEPTNO</a:t>
            </a:r>
          </a:p>
          <a:p>
            <a:pPr eaLnBrk="0" hangingPunct="0">
              <a:tabLst>
                <a:tab pos="1200150" algn="l"/>
              </a:tabLst>
            </a:pPr>
            <a:endParaRPr lang="en-US" sz="1600" b="1">
              <a:solidFill>
                <a:srgbClr val="000000"/>
              </a:solidFill>
            </a:endParaRPr>
          </a:p>
          <a:p>
            <a:pPr eaLnBrk="0" hangingPunct="0">
              <a:tabLst>
                <a:tab pos="1200150" algn="l"/>
              </a:tabLst>
            </a:pPr>
            <a:r>
              <a:rPr lang="en-US" sz="1600" b="1">
                <a:solidFill>
                  <a:srgbClr val="000000"/>
                </a:solidFill>
              </a:rPr>
              <a:t>FROM   EMP</a:t>
            </a:r>
          </a:p>
          <a:p>
            <a:pPr eaLnBrk="0" hangingPunct="0">
              <a:tabLst>
                <a:tab pos="1200150" algn="l"/>
              </a:tabLst>
            </a:pPr>
            <a:endParaRPr lang="en-US" sz="1600" b="1">
              <a:solidFill>
                <a:srgbClr val="000000"/>
              </a:solidFill>
            </a:endParaRPr>
          </a:p>
          <a:p>
            <a:pPr eaLnBrk="0" hangingPunct="0">
              <a:tabLst>
                <a:tab pos="1200150" algn="l"/>
              </a:tabLst>
            </a:pPr>
            <a:r>
              <a:rPr lang="en-US" sz="1600" b="1">
                <a:solidFill>
                  <a:srgbClr val="000000"/>
                </a:solidFill>
              </a:rPr>
              <a:t>WHERE  DEPTNO = 30</a:t>
            </a:r>
            <a:r>
              <a:rPr lang="en-US" sz="1600" b="1">
                <a:solidFill>
                  <a:srgbClr val="000000"/>
                </a:solidFill>
                <a:latin typeface="Courier New" pitchFamily="49" charset="0"/>
              </a:rPr>
              <a:t> ;</a:t>
            </a:r>
          </a:p>
        </p:txBody>
      </p:sp>
      <p:sp>
        <p:nvSpPr>
          <p:cNvPr id="96261" name="Rectangle 5"/>
          <p:cNvSpPr>
            <a:spLocks noChangeArrowheads="1"/>
          </p:cNvSpPr>
          <p:nvPr/>
        </p:nvSpPr>
        <p:spPr bwMode="auto">
          <a:xfrm>
            <a:off x="1187450" y="3733800"/>
            <a:ext cx="3167063" cy="298450"/>
          </a:xfrm>
          <a:prstGeom prst="rect">
            <a:avLst/>
          </a:prstGeom>
          <a:noFill/>
          <a:ln w="25400">
            <a:solidFill>
              <a:schemeClr val="hlink"/>
            </a:solidFill>
            <a:miter lim="800000"/>
            <a:headEnd type="none" w="sm" len="sm"/>
            <a:tailEnd type="none" w="sm" len="sm"/>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98306" name="Rectangle 2"/>
          <p:cNvSpPr>
            <a:spLocks noChangeArrowheads="1"/>
          </p:cNvSpPr>
          <p:nvPr/>
        </p:nvSpPr>
        <p:spPr bwMode="blackWhite">
          <a:xfrm>
            <a:off x="1095375" y="3841750"/>
            <a:ext cx="7591425" cy="18732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98307" name="Rectangle 3"/>
          <p:cNvSpPr>
            <a:spLocks noGrp="1" noChangeArrowheads="1"/>
          </p:cNvSpPr>
          <p:nvPr>
            <p:ph type="title"/>
          </p:nvPr>
        </p:nvSpPr>
        <p:spPr>
          <a:noFill/>
          <a:ln/>
        </p:spPr>
        <p:txBody>
          <a:bodyPr wrap="square" lIns="92075" tIns="46038" rIns="92075" bIns="46038" anchor="t"/>
          <a:lstStyle/>
          <a:p>
            <a:r>
              <a:rPr lang="en-US"/>
              <a:t>Character Strings and Dates</a:t>
            </a:r>
          </a:p>
        </p:txBody>
      </p:sp>
      <p:sp>
        <p:nvSpPr>
          <p:cNvPr id="98308" name="Rectangle 4"/>
          <p:cNvSpPr>
            <a:spLocks noGrp="1" noChangeArrowheads="1"/>
          </p:cNvSpPr>
          <p:nvPr>
            <p:ph type="body" idx="1"/>
          </p:nvPr>
        </p:nvSpPr>
        <p:spPr>
          <a:xfrm>
            <a:off x="304800" y="1463675"/>
            <a:ext cx="8610600" cy="1736725"/>
          </a:xfrm>
          <a:noFill/>
          <a:ln/>
        </p:spPr>
        <p:txBody>
          <a:bodyPr lIns="92075" tIns="46038" rIns="92075" bIns="46038">
            <a:spAutoFit/>
          </a:bodyPr>
          <a:lstStyle/>
          <a:p>
            <a:r>
              <a:rPr lang="en-US" sz="2000"/>
              <a:t>Character strings and date values are enclosed in single quotation marks.</a:t>
            </a:r>
          </a:p>
          <a:p>
            <a:r>
              <a:rPr lang="en-US" sz="2000"/>
              <a:t>Character values are case sensitive, and date values are format sensitive.</a:t>
            </a:r>
          </a:p>
          <a:p>
            <a:r>
              <a:rPr lang="en-US" sz="2000"/>
              <a:t>The default date format is DD-MON-RR.</a:t>
            </a:r>
          </a:p>
        </p:txBody>
      </p:sp>
      <p:sp>
        <p:nvSpPr>
          <p:cNvPr id="98309" name="Rectangle 5"/>
          <p:cNvSpPr>
            <a:spLocks noChangeArrowheads="1"/>
          </p:cNvSpPr>
          <p:nvPr/>
        </p:nvSpPr>
        <p:spPr bwMode="blackWhite">
          <a:xfrm>
            <a:off x="1120775" y="3838575"/>
            <a:ext cx="7340600" cy="1465263"/>
          </a:xfrm>
          <a:prstGeom prst="rect">
            <a:avLst/>
          </a:prstGeom>
          <a:noFill/>
          <a:ln w="9525">
            <a:noFill/>
            <a:miter lim="800000"/>
            <a:headEnd/>
            <a:tailEnd/>
          </a:ln>
          <a:effectLst/>
        </p:spPr>
        <p:txBody>
          <a:bodyPr lIns="92075" tIns="46038" rIns="92075" bIns="46038">
            <a:spAutoFit/>
          </a:bodyPr>
          <a:lstStyle/>
          <a:p>
            <a:pPr eaLnBrk="0" hangingPunct="0"/>
            <a:r>
              <a:rPr lang="en-US" sz="1800" b="1">
                <a:solidFill>
                  <a:srgbClr val="000000"/>
                </a:solidFill>
                <a:latin typeface="Courier New" pitchFamily="49" charset="0"/>
              </a:rPr>
              <a:t>SELECT ENAME, JOB, DEPTNO</a:t>
            </a:r>
          </a:p>
          <a:p>
            <a:pPr eaLnBrk="0" hangingPunct="0"/>
            <a:endParaRPr lang="en-US" sz="1800" b="1">
              <a:solidFill>
                <a:srgbClr val="000000"/>
              </a:solidFill>
              <a:latin typeface="Courier New" pitchFamily="49" charset="0"/>
            </a:endParaRPr>
          </a:p>
          <a:p>
            <a:pPr eaLnBrk="0" hangingPunct="0"/>
            <a:r>
              <a:rPr lang="en-US" sz="1800" b="1">
                <a:solidFill>
                  <a:srgbClr val="000000"/>
                </a:solidFill>
                <a:latin typeface="Courier New" pitchFamily="49" charset="0"/>
              </a:rPr>
              <a:t>FROM   EMP</a:t>
            </a:r>
          </a:p>
          <a:p>
            <a:pPr eaLnBrk="0" hangingPunct="0"/>
            <a:endParaRPr lang="en-US" sz="1800" b="1">
              <a:solidFill>
                <a:srgbClr val="000000"/>
              </a:solidFill>
              <a:latin typeface="Courier New" pitchFamily="49" charset="0"/>
            </a:endParaRPr>
          </a:p>
          <a:p>
            <a:pPr eaLnBrk="0" hangingPunct="0"/>
            <a:r>
              <a:rPr lang="en-US" sz="1800" b="1">
                <a:solidFill>
                  <a:srgbClr val="000000"/>
                </a:solidFill>
                <a:latin typeface="Courier New" pitchFamily="49" charset="0"/>
              </a:rPr>
              <a:t>WHERE  ENAME = 'WARD';</a:t>
            </a:r>
          </a:p>
        </p:txBody>
      </p:sp>
      <p:sp>
        <p:nvSpPr>
          <p:cNvPr id="98310" name="Rectangle 6"/>
          <p:cNvSpPr>
            <a:spLocks noChangeArrowheads="1"/>
          </p:cNvSpPr>
          <p:nvPr/>
        </p:nvSpPr>
        <p:spPr bwMode="auto">
          <a:xfrm>
            <a:off x="3200400" y="4953000"/>
            <a:ext cx="1284288" cy="307975"/>
          </a:xfrm>
          <a:prstGeom prst="rect">
            <a:avLst/>
          </a:prstGeom>
          <a:noFill/>
          <a:ln w="25400">
            <a:solidFill>
              <a:srgbClr val="FF0066"/>
            </a:solidFill>
            <a:miter lim="800000"/>
            <a:headEnd type="none" w="sm" len="sm"/>
            <a:tailEnd type="none" w="sm" len="sm"/>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p:txBody>
          <a:bodyPr/>
          <a:lstStyle/>
          <a:p>
            <a:r>
              <a:rPr lang="en-US"/>
              <a:t>ORACLE</a:t>
            </a:r>
          </a:p>
        </p:txBody>
      </p:sp>
      <p:sp>
        <p:nvSpPr>
          <p:cNvPr id="100354" name="Rectangle 2"/>
          <p:cNvSpPr>
            <a:spLocks noGrp="1" noChangeArrowheads="1"/>
          </p:cNvSpPr>
          <p:nvPr>
            <p:ph type="title"/>
          </p:nvPr>
        </p:nvSpPr>
        <p:spPr>
          <a:xfrm>
            <a:off x="2398713" y="228600"/>
            <a:ext cx="6284912" cy="685800"/>
          </a:xfrm>
          <a:noFill/>
          <a:ln/>
        </p:spPr>
        <p:txBody>
          <a:bodyPr wrap="square" lIns="92075" tIns="46038" rIns="92075" bIns="46038" anchor="t"/>
          <a:lstStyle/>
          <a:p>
            <a:r>
              <a:rPr lang="en-US"/>
              <a:t>Comparison Conditions</a:t>
            </a:r>
          </a:p>
        </p:txBody>
      </p:sp>
      <p:sp>
        <p:nvSpPr>
          <p:cNvPr id="100355" name="Rectangle 3"/>
          <p:cNvSpPr>
            <a:spLocks noChangeArrowheads="1"/>
          </p:cNvSpPr>
          <p:nvPr/>
        </p:nvSpPr>
        <p:spPr bwMode="blackWhite">
          <a:xfrm>
            <a:off x="2298700" y="1990725"/>
            <a:ext cx="1293813" cy="341947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eaLnBrk="0" hangingPunct="0">
              <a:lnSpc>
                <a:spcPct val="120000"/>
              </a:lnSpc>
              <a:spcBef>
                <a:spcPct val="60000"/>
              </a:spcBef>
            </a:pPr>
            <a:r>
              <a:rPr lang="en-US" sz="1800" b="1">
                <a:solidFill>
                  <a:srgbClr val="000000"/>
                </a:solidFill>
                <a:latin typeface="Arial" charset="0"/>
              </a:rPr>
              <a:t>Operator</a:t>
            </a:r>
          </a:p>
          <a:p>
            <a:pPr algn="ctr" eaLnBrk="0" hangingPunct="0">
              <a:lnSpc>
                <a:spcPct val="120000"/>
              </a:lnSpc>
              <a:spcBef>
                <a:spcPct val="60000"/>
              </a:spcBef>
            </a:pPr>
            <a:r>
              <a:rPr lang="en-US" sz="1800" b="1">
                <a:solidFill>
                  <a:srgbClr val="000000"/>
                </a:solidFill>
                <a:latin typeface="Arial" charset="0"/>
              </a:rPr>
              <a:t>=</a:t>
            </a:r>
          </a:p>
          <a:p>
            <a:pPr algn="ctr" eaLnBrk="0" hangingPunct="0">
              <a:lnSpc>
                <a:spcPct val="120000"/>
              </a:lnSpc>
              <a:spcBef>
                <a:spcPct val="60000"/>
              </a:spcBef>
            </a:pPr>
            <a:r>
              <a:rPr lang="en-US" sz="1800" b="1">
                <a:solidFill>
                  <a:srgbClr val="000000"/>
                </a:solidFill>
                <a:latin typeface="Arial" charset="0"/>
              </a:rPr>
              <a:t>&gt;</a:t>
            </a:r>
          </a:p>
          <a:p>
            <a:pPr algn="ctr" eaLnBrk="0" hangingPunct="0">
              <a:lnSpc>
                <a:spcPct val="120000"/>
              </a:lnSpc>
              <a:spcBef>
                <a:spcPct val="60000"/>
              </a:spcBef>
            </a:pPr>
            <a:r>
              <a:rPr lang="en-US" sz="1800" b="1">
                <a:solidFill>
                  <a:srgbClr val="000000"/>
                </a:solidFill>
                <a:latin typeface="Arial" charset="0"/>
              </a:rPr>
              <a:t>      &gt;=	</a:t>
            </a:r>
          </a:p>
          <a:p>
            <a:pPr algn="ctr" eaLnBrk="0" hangingPunct="0">
              <a:lnSpc>
                <a:spcPct val="120000"/>
              </a:lnSpc>
              <a:spcBef>
                <a:spcPct val="60000"/>
              </a:spcBef>
            </a:pPr>
            <a:r>
              <a:rPr lang="en-US" sz="1800" b="1">
                <a:solidFill>
                  <a:srgbClr val="000000"/>
                </a:solidFill>
                <a:latin typeface="Arial" charset="0"/>
              </a:rPr>
              <a:t>&lt;</a:t>
            </a:r>
          </a:p>
          <a:p>
            <a:pPr algn="ctr" eaLnBrk="0" hangingPunct="0">
              <a:lnSpc>
                <a:spcPct val="120000"/>
              </a:lnSpc>
              <a:spcBef>
                <a:spcPct val="60000"/>
              </a:spcBef>
            </a:pPr>
            <a:r>
              <a:rPr lang="en-US" sz="1800" b="1">
                <a:solidFill>
                  <a:srgbClr val="000000"/>
                </a:solidFill>
                <a:latin typeface="Arial" charset="0"/>
              </a:rPr>
              <a:t>      &lt;=	</a:t>
            </a:r>
          </a:p>
          <a:p>
            <a:pPr algn="ctr" eaLnBrk="0" hangingPunct="0">
              <a:lnSpc>
                <a:spcPct val="120000"/>
              </a:lnSpc>
              <a:spcBef>
                <a:spcPct val="60000"/>
              </a:spcBef>
            </a:pPr>
            <a:r>
              <a:rPr lang="en-US" sz="1800" b="1">
                <a:solidFill>
                  <a:srgbClr val="000000"/>
                </a:solidFill>
                <a:latin typeface="Arial" charset="0"/>
              </a:rPr>
              <a:t>&lt;&gt;</a:t>
            </a:r>
          </a:p>
        </p:txBody>
      </p:sp>
      <p:sp>
        <p:nvSpPr>
          <p:cNvPr id="100356" name="Rectangle 4"/>
          <p:cNvSpPr>
            <a:spLocks noChangeArrowheads="1"/>
          </p:cNvSpPr>
          <p:nvPr/>
        </p:nvSpPr>
        <p:spPr bwMode="blackWhite">
          <a:xfrm>
            <a:off x="3584575" y="1990725"/>
            <a:ext cx="3178175" cy="341947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eaLnBrk="0" hangingPunct="0">
              <a:lnSpc>
                <a:spcPct val="120000"/>
              </a:lnSpc>
              <a:spcBef>
                <a:spcPct val="60000"/>
              </a:spcBef>
            </a:pPr>
            <a:r>
              <a:rPr lang="en-US" sz="1800" b="1">
                <a:solidFill>
                  <a:srgbClr val="000000"/>
                </a:solidFill>
                <a:latin typeface="Arial" charset="0"/>
              </a:rPr>
              <a:t>Meaning</a:t>
            </a:r>
          </a:p>
          <a:p>
            <a:pPr eaLnBrk="0" hangingPunct="0">
              <a:lnSpc>
                <a:spcPct val="120000"/>
              </a:lnSpc>
              <a:spcBef>
                <a:spcPct val="60000"/>
              </a:spcBef>
            </a:pPr>
            <a:r>
              <a:rPr lang="en-US" sz="1800" b="1">
                <a:solidFill>
                  <a:srgbClr val="000000"/>
                </a:solidFill>
                <a:latin typeface="Arial" charset="0"/>
              </a:rPr>
              <a:t>Equal to</a:t>
            </a:r>
          </a:p>
          <a:p>
            <a:pPr eaLnBrk="0" hangingPunct="0">
              <a:lnSpc>
                <a:spcPct val="120000"/>
              </a:lnSpc>
              <a:spcBef>
                <a:spcPct val="60000"/>
              </a:spcBef>
            </a:pPr>
            <a:r>
              <a:rPr lang="en-US" sz="1800" b="1">
                <a:solidFill>
                  <a:srgbClr val="000000"/>
                </a:solidFill>
                <a:latin typeface="Arial" charset="0"/>
              </a:rPr>
              <a:t>Greater than </a:t>
            </a:r>
          </a:p>
          <a:p>
            <a:pPr eaLnBrk="0" hangingPunct="0">
              <a:lnSpc>
                <a:spcPct val="120000"/>
              </a:lnSpc>
              <a:spcBef>
                <a:spcPct val="60000"/>
              </a:spcBef>
            </a:pPr>
            <a:r>
              <a:rPr lang="en-US" sz="1800" b="1">
                <a:solidFill>
                  <a:srgbClr val="000000"/>
                </a:solidFill>
                <a:latin typeface="Arial" charset="0"/>
              </a:rPr>
              <a:t>Greater than or equal to </a:t>
            </a:r>
          </a:p>
          <a:p>
            <a:pPr eaLnBrk="0" hangingPunct="0">
              <a:lnSpc>
                <a:spcPct val="120000"/>
              </a:lnSpc>
              <a:spcBef>
                <a:spcPct val="60000"/>
              </a:spcBef>
            </a:pPr>
            <a:r>
              <a:rPr lang="en-US" sz="1800" b="1">
                <a:solidFill>
                  <a:srgbClr val="000000"/>
                </a:solidFill>
                <a:latin typeface="Arial" charset="0"/>
              </a:rPr>
              <a:t>Less than </a:t>
            </a:r>
          </a:p>
          <a:p>
            <a:pPr eaLnBrk="0" hangingPunct="0">
              <a:lnSpc>
                <a:spcPct val="120000"/>
              </a:lnSpc>
              <a:spcBef>
                <a:spcPct val="60000"/>
              </a:spcBef>
            </a:pPr>
            <a:r>
              <a:rPr lang="en-US" sz="1800" b="1">
                <a:solidFill>
                  <a:srgbClr val="000000"/>
                </a:solidFill>
                <a:latin typeface="Arial" charset="0"/>
              </a:rPr>
              <a:t>Less than or equal to</a:t>
            </a:r>
          </a:p>
          <a:p>
            <a:pPr eaLnBrk="0" hangingPunct="0">
              <a:lnSpc>
                <a:spcPct val="120000"/>
              </a:lnSpc>
              <a:spcBef>
                <a:spcPct val="60000"/>
              </a:spcBef>
            </a:pPr>
            <a:r>
              <a:rPr lang="en-US" sz="1800" b="1">
                <a:solidFill>
                  <a:srgbClr val="000000"/>
                </a:solidFill>
                <a:latin typeface="Arial" charset="0"/>
              </a:rPr>
              <a:t>Not equal to</a:t>
            </a:r>
          </a:p>
        </p:txBody>
      </p:sp>
      <p:sp>
        <p:nvSpPr>
          <p:cNvPr id="100357" name="Line 5"/>
          <p:cNvSpPr>
            <a:spLocks noChangeShapeType="1"/>
          </p:cNvSpPr>
          <p:nvPr/>
        </p:nvSpPr>
        <p:spPr bwMode="auto">
          <a:xfrm flipV="1">
            <a:off x="2279650" y="2387600"/>
            <a:ext cx="4459288" cy="4763"/>
          </a:xfrm>
          <a:prstGeom prst="line">
            <a:avLst/>
          </a:prstGeom>
          <a:noFill/>
          <a:ln w="50800">
            <a:solidFill>
              <a:srgbClr val="000000"/>
            </a:solidFill>
            <a:round/>
            <a:headEnd type="none" w="sm" len="sm"/>
            <a:tailEnd type="none" w="sm" len="sm"/>
          </a:ln>
          <a:effectLst/>
        </p:spPr>
        <p:txBody>
          <a:bodyPr/>
          <a:lstStyle/>
          <a:p>
            <a:endParaRPr lang="en-US"/>
          </a:p>
        </p:txBody>
      </p:sp>
      <p:sp>
        <p:nvSpPr>
          <p:cNvPr id="100358" name="Line 6"/>
          <p:cNvSpPr>
            <a:spLocks noChangeShapeType="1"/>
          </p:cNvSpPr>
          <p:nvPr/>
        </p:nvSpPr>
        <p:spPr bwMode="auto">
          <a:xfrm>
            <a:off x="2311400" y="3405188"/>
            <a:ext cx="4445000" cy="0"/>
          </a:xfrm>
          <a:prstGeom prst="line">
            <a:avLst/>
          </a:prstGeom>
          <a:noFill/>
          <a:ln w="25400">
            <a:solidFill>
              <a:srgbClr val="000000"/>
            </a:solidFill>
            <a:round/>
            <a:headEnd type="none" w="sm" len="sm"/>
            <a:tailEnd type="none" w="sm" len="sm"/>
          </a:ln>
          <a:effectLst/>
        </p:spPr>
        <p:txBody>
          <a:bodyPr/>
          <a:lstStyle/>
          <a:p>
            <a:endParaRPr lang="en-US"/>
          </a:p>
        </p:txBody>
      </p:sp>
      <p:sp>
        <p:nvSpPr>
          <p:cNvPr id="100359" name="Line 7"/>
          <p:cNvSpPr>
            <a:spLocks noChangeShapeType="1"/>
          </p:cNvSpPr>
          <p:nvPr/>
        </p:nvSpPr>
        <p:spPr bwMode="auto">
          <a:xfrm>
            <a:off x="2297113" y="2900363"/>
            <a:ext cx="4462462" cy="0"/>
          </a:xfrm>
          <a:prstGeom prst="line">
            <a:avLst/>
          </a:prstGeom>
          <a:noFill/>
          <a:ln w="25400">
            <a:solidFill>
              <a:srgbClr val="000000"/>
            </a:solidFill>
            <a:round/>
            <a:headEnd type="none" w="sm" len="sm"/>
            <a:tailEnd type="none" w="sm" len="sm"/>
          </a:ln>
          <a:effectLst/>
        </p:spPr>
        <p:txBody>
          <a:bodyPr/>
          <a:lstStyle/>
          <a:p>
            <a:endParaRPr lang="en-US"/>
          </a:p>
        </p:txBody>
      </p:sp>
      <p:sp>
        <p:nvSpPr>
          <p:cNvPr id="100360" name="Line 8"/>
          <p:cNvSpPr>
            <a:spLocks noChangeShapeType="1"/>
          </p:cNvSpPr>
          <p:nvPr/>
        </p:nvSpPr>
        <p:spPr bwMode="auto">
          <a:xfrm>
            <a:off x="2311400" y="3943350"/>
            <a:ext cx="4448175" cy="0"/>
          </a:xfrm>
          <a:prstGeom prst="line">
            <a:avLst/>
          </a:prstGeom>
          <a:noFill/>
          <a:ln w="25400">
            <a:solidFill>
              <a:srgbClr val="000000"/>
            </a:solidFill>
            <a:round/>
            <a:headEnd type="none" w="sm" len="sm"/>
            <a:tailEnd type="none" w="sm" len="sm"/>
          </a:ln>
          <a:effectLst/>
        </p:spPr>
        <p:txBody>
          <a:bodyPr/>
          <a:lstStyle/>
          <a:p>
            <a:endParaRPr lang="en-US"/>
          </a:p>
        </p:txBody>
      </p:sp>
      <p:sp>
        <p:nvSpPr>
          <p:cNvPr id="100361" name="Line 9"/>
          <p:cNvSpPr>
            <a:spLocks noChangeShapeType="1"/>
          </p:cNvSpPr>
          <p:nvPr/>
        </p:nvSpPr>
        <p:spPr bwMode="auto">
          <a:xfrm>
            <a:off x="2282825" y="4456113"/>
            <a:ext cx="4486275" cy="0"/>
          </a:xfrm>
          <a:prstGeom prst="line">
            <a:avLst/>
          </a:prstGeom>
          <a:noFill/>
          <a:ln w="25400">
            <a:solidFill>
              <a:srgbClr val="000000"/>
            </a:solidFill>
            <a:round/>
            <a:headEnd type="none" w="sm" len="sm"/>
            <a:tailEnd type="none" w="sm" len="sm"/>
          </a:ln>
          <a:effectLst/>
        </p:spPr>
        <p:txBody>
          <a:bodyPr/>
          <a:lstStyle/>
          <a:p>
            <a:endParaRPr lang="en-US"/>
          </a:p>
        </p:txBody>
      </p:sp>
      <p:sp>
        <p:nvSpPr>
          <p:cNvPr id="100362" name="Line 10"/>
          <p:cNvSpPr>
            <a:spLocks noChangeShapeType="1"/>
          </p:cNvSpPr>
          <p:nvPr/>
        </p:nvSpPr>
        <p:spPr bwMode="auto">
          <a:xfrm>
            <a:off x="2301875" y="4970463"/>
            <a:ext cx="4454525" cy="0"/>
          </a:xfrm>
          <a:prstGeom prst="line">
            <a:avLst/>
          </a:prstGeom>
          <a:noFill/>
          <a:ln w="25400">
            <a:solidFill>
              <a:srgbClr val="000000"/>
            </a:solidFill>
            <a:round/>
            <a:headEnd type="none" w="sm" len="sm"/>
            <a:tailEnd type="none" w="sm" len="sm"/>
          </a:ln>
          <a:effectLst/>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ORACLE</a:t>
            </a:r>
          </a:p>
        </p:txBody>
      </p:sp>
      <p:sp>
        <p:nvSpPr>
          <p:cNvPr id="102402" name="Rectangle 2"/>
          <p:cNvSpPr>
            <a:spLocks noChangeArrowheads="1"/>
          </p:cNvSpPr>
          <p:nvPr/>
        </p:nvSpPr>
        <p:spPr bwMode="blackWhite">
          <a:xfrm>
            <a:off x="925513" y="2520950"/>
            <a:ext cx="7313612" cy="21272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p:txBody>
      </p:sp>
      <p:sp>
        <p:nvSpPr>
          <p:cNvPr id="102403" name="Rectangle 3"/>
          <p:cNvSpPr>
            <a:spLocks noChangeArrowheads="1"/>
          </p:cNvSpPr>
          <p:nvPr/>
        </p:nvSpPr>
        <p:spPr bwMode="blackWhite">
          <a:xfrm>
            <a:off x="1066800" y="2895600"/>
            <a:ext cx="7315200" cy="941388"/>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sz="1800" b="1">
                <a:solidFill>
                  <a:srgbClr val="000000"/>
                </a:solidFill>
                <a:latin typeface="Courier New" pitchFamily="49" charset="0"/>
              </a:rPr>
              <a:t>SELECT ENAME, SAL</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FROM   EMP</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WHERE  SAL &lt;= 3000;</a:t>
            </a:r>
          </a:p>
        </p:txBody>
      </p:sp>
      <p:sp>
        <p:nvSpPr>
          <p:cNvPr id="102404" name="Rectangle 4"/>
          <p:cNvSpPr>
            <a:spLocks noGrp="1" noChangeArrowheads="1"/>
          </p:cNvSpPr>
          <p:nvPr>
            <p:ph type="title"/>
          </p:nvPr>
        </p:nvSpPr>
        <p:spPr>
          <a:xfrm>
            <a:off x="685800" y="0"/>
            <a:ext cx="6324600" cy="685800"/>
          </a:xfrm>
          <a:noFill/>
          <a:ln/>
        </p:spPr>
        <p:txBody>
          <a:bodyPr wrap="square" lIns="92075" tIns="46038" rIns="92075" bIns="46038" anchor="t"/>
          <a:lstStyle/>
          <a:p>
            <a:r>
              <a:rPr lang="en-US"/>
              <a:t>Using Comparison Conditions</a:t>
            </a:r>
          </a:p>
        </p:txBody>
      </p:sp>
      <p:sp>
        <p:nvSpPr>
          <p:cNvPr id="102405" name="Rectangle 5"/>
          <p:cNvSpPr>
            <a:spLocks noChangeArrowheads="1"/>
          </p:cNvSpPr>
          <p:nvPr/>
        </p:nvSpPr>
        <p:spPr bwMode="auto">
          <a:xfrm>
            <a:off x="2601913" y="3663950"/>
            <a:ext cx="1447800" cy="533400"/>
          </a:xfrm>
          <a:prstGeom prst="rect">
            <a:avLst/>
          </a:prstGeom>
          <a:noFill/>
          <a:ln w="25400">
            <a:solidFill>
              <a:srgbClr val="FF0066"/>
            </a:solidFill>
            <a:miter lim="800000"/>
            <a:headEnd type="none" w="sm" len="sm"/>
            <a:tailEnd type="none" w="sm" len="sm"/>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t>ORACLE</a:t>
            </a:r>
          </a:p>
        </p:txBody>
      </p:sp>
      <p:sp>
        <p:nvSpPr>
          <p:cNvPr id="104450" name="Rectangle 2"/>
          <p:cNvSpPr>
            <a:spLocks noGrp="1" noChangeArrowheads="1"/>
          </p:cNvSpPr>
          <p:nvPr>
            <p:ph type="title"/>
          </p:nvPr>
        </p:nvSpPr>
        <p:spPr>
          <a:xfrm>
            <a:off x="381000" y="152400"/>
            <a:ext cx="6324600" cy="685800"/>
          </a:xfrm>
          <a:noFill/>
          <a:ln/>
        </p:spPr>
        <p:txBody>
          <a:bodyPr wrap="square" lIns="92075" tIns="46038" rIns="92075" bIns="46038" anchor="t"/>
          <a:lstStyle/>
          <a:p>
            <a:r>
              <a:rPr lang="en-US"/>
              <a:t>Other Comparison Conditions</a:t>
            </a:r>
          </a:p>
        </p:txBody>
      </p:sp>
      <p:sp>
        <p:nvSpPr>
          <p:cNvPr id="104451" name="Rectangle 3"/>
          <p:cNvSpPr>
            <a:spLocks noChangeArrowheads="1"/>
          </p:cNvSpPr>
          <p:nvPr/>
        </p:nvSpPr>
        <p:spPr bwMode="blackWhite">
          <a:xfrm>
            <a:off x="1720850" y="2346325"/>
            <a:ext cx="1673225" cy="275907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eaLnBrk="0" hangingPunct="0">
              <a:lnSpc>
                <a:spcPct val="120000"/>
              </a:lnSpc>
              <a:spcBef>
                <a:spcPct val="60000"/>
              </a:spcBef>
            </a:pPr>
            <a:r>
              <a:rPr lang="en-US" sz="1800" b="1">
                <a:solidFill>
                  <a:srgbClr val="000000"/>
                </a:solidFill>
                <a:latin typeface="Arial" charset="0"/>
              </a:rPr>
              <a:t>Operator</a:t>
            </a:r>
          </a:p>
          <a:p>
            <a:pPr eaLnBrk="0" hangingPunct="0">
              <a:lnSpc>
                <a:spcPct val="120000"/>
              </a:lnSpc>
              <a:spcBef>
                <a:spcPct val="60000"/>
              </a:spcBef>
            </a:pPr>
            <a:r>
              <a:rPr lang="en-US" sz="1800" b="1">
                <a:solidFill>
                  <a:srgbClr val="000000"/>
                </a:solidFill>
                <a:latin typeface="Courier New" pitchFamily="49" charset="0"/>
              </a:rPr>
              <a:t>BETWEEN</a:t>
            </a:r>
            <a:br>
              <a:rPr lang="en-US" sz="1800" b="1">
                <a:solidFill>
                  <a:srgbClr val="000000"/>
                </a:solidFill>
                <a:latin typeface="Courier New" pitchFamily="49" charset="0"/>
              </a:rPr>
            </a:br>
            <a:r>
              <a:rPr lang="en-US" sz="1800" b="1">
                <a:solidFill>
                  <a:srgbClr val="000000"/>
                </a:solidFill>
                <a:latin typeface="Courier New" pitchFamily="49" charset="0"/>
              </a:rPr>
              <a:t>...AND...</a:t>
            </a:r>
          </a:p>
          <a:p>
            <a:pPr eaLnBrk="0" hangingPunct="0">
              <a:lnSpc>
                <a:spcPct val="120000"/>
              </a:lnSpc>
              <a:spcBef>
                <a:spcPct val="60000"/>
              </a:spcBef>
            </a:pPr>
            <a:r>
              <a:rPr lang="en-US" sz="1800" b="1">
                <a:solidFill>
                  <a:srgbClr val="000000"/>
                </a:solidFill>
                <a:latin typeface="Courier New" pitchFamily="49" charset="0"/>
              </a:rPr>
              <a:t>IN(set)</a:t>
            </a:r>
          </a:p>
          <a:p>
            <a:pPr eaLnBrk="0" hangingPunct="0">
              <a:lnSpc>
                <a:spcPct val="120000"/>
              </a:lnSpc>
              <a:spcBef>
                <a:spcPct val="60000"/>
              </a:spcBef>
            </a:pPr>
            <a:r>
              <a:rPr lang="en-US" sz="1800" b="1">
                <a:solidFill>
                  <a:srgbClr val="000000"/>
                </a:solidFill>
                <a:latin typeface="Courier New" pitchFamily="49" charset="0"/>
              </a:rPr>
              <a:t>LIKE</a:t>
            </a:r>
          </a:p>
          <a:p>
            <a:pPr eaLnBrk="0" hangingPunct="0">
              <a:lnSpc>
                <a:spcPct val="120000"/>
              </a:lnSpc>
              <a:spcBef>
                <a:spcPct val="60000"/>
              </a:spcBef>
            </a:pPr>
            <a:r>
              <a:rPr lang="en-US" sz="1800" b="1">
                <a:solidFill>
                  <a:srgbClr val="000000"/>
                </a:solidFill>
                <a:latin typeface="Courier New" pitchFamily="49" charset="0"/>
              </a:rPr>
              <a:t>IS NULL</a:t>
            </a:r>
          </a:p>
        </p:txBody>
      </p:sp>
      <p:sp>
        <p:nvSpPr>
          <p:cNvPr id="104452" name="Rectangle 4"/>
          <p:cNvSpPr>
            <a:spLocks noChangeArrowheads="1"/>
          </p:cNvSpPr>
          <p:nvPr/>
        </p:nvSpPr>
        <p:spPr bwMode="blackWhite">
          <a:xfrm>
            <a:off x="3376613" y="2346325"/>
            <a:ext cx="4090987" cy="275907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eaLnBrk="0" hangingPunct="0">
              <a:lnSpc>
                <a:spcPct val="120000"/>
              </a:lnSpc>
              <a:spcBef>
                <a:spcPct val="60000"/>
              </a:spcBef>
            </a:pPr>
            <a:r>
              <a:rPr lang="en-US" sz="1800" b="1">
                <a:solidFill>
                  <a:srgbClr val="000000"/>
                </a:solidFill>
                <a:latin typeface="Arial" charset="0"/>
              </a:rPr>
              <a:t>Meaning</a:t>
            </a:r>
          </a:p>
          <a:p>
            <a:pPr eaLnBrk="0" hangingPunct="0">
              <a:lnSpc>
                <a:spcPct val="120000"/>
              </a:lnSpc>
              <a:spcBef>
                <a:spcPct val="60000"/>
              </a:spcBef>
            </a:pPr>
            <a:r>
              <a:rPr lang="en-US" sz="1800" b="1">
                <a:solidFill>
                  <a:srgbClr val="000000"/>
                </a:solidFill>
                <a:latin typeface="Arial" charset="0"/>
              </a:rPr>
              <a:t>Between two values (inclusive),	</a:t>
            </a:r>
            <a:br>
              <a:rPr lang="en-US" sz="1800" b="1">
                <a:solidFill>
                  <a:srgbClr val="000000"/>
                </a:solidFill>
                <a:latin typeface="Arial" charset="0"/>
              </a:rPr>
            </a:br>
            <a:endParaRPr lang="en-US" sz="1800" b="1">
              <a:solidFill>
                <a:srgbClr val="000000"/>
              </a:solidFill>
              <a:latin typeface="Arial" charset="0"/>
            </a:endParaRPr>
          </a:p>
          <a:p>
            <a:pPr eaLnBrk="0" hangingPunct="0">
              <a:lnSpc>
                <a:spcPct val="120000"/>
              </a:lnSpc>
              <a:spcBef>
                <a:spcPct val="60000"/>
              </a:spcBef>
            </a:pPr>
            <a:r>
              <a:rPr lang="en-US" sz="1800" b="1">
                <a:solidFill>
                  <a:srgbClr val="000000"/>
                </a:solidFill>
                <a:latin typeface="Arial" charset="0"/>
              </a:rPr>
              <a:t>Match any of a list of values </a:t>
            </a:r>
          </a:p>
          <a:p>
            <a:pPr eaLnBrk="0" hangingPunct="0">
              <a:lnSpc>
                <a:spcPct val="120000"/>
              </a:lnSpc>
              <a:spcBef>
                <a:spcPct val="60000"/>
              </a:spcBef>
            </a:pPr>
            <a:r>
              <a:rPr lang="en-US" sz="1800" b="1">
                <a:solidFill>
                  <a:srgbClr val="000000"/>
                </a:solidFill>
                <a:latin typeface="Arial" charset="0"/>
              </a:rPr>
              <a:t>Match a character pattern </a:t>
            </a:r>
          </a:p>
          <a:p>
            <a:pPr eaLnBrk="0" hangingPunct="0">
              <a:lnSpc>
                <a:spcPct val="120000"/>
              </a:lnSpc>
              <a:spcBef>
                <a:spcPct val="60000"/>
              </a:spcBef>
            </a:pPr>
            <a:r>
              <a:rPr lang="en-US" sz="1800" b="1">
                <a:solidFill>
                  <a:srgbClr val="000000"/>
                </a:solidFill>
                <a:latin typeface="Arial" charset="0"/>
              </a:rPr>
              <a:t>Is a null value </a:t>
            </a:r>
          </a:p>
        </p:txBody>
      </p:sp>
      <p:sp>
        <p:nvSpPr>
          <p:cNvPr id="104453" name="Line 5"/>
          <p:cNvSpPr>
            <a:spLocks noChangeShapeType="1"/>
          </p:cNvSpPr>
          <p:nvPr/>
        </p:nvSpPr>
        <p:spPr bwMode="auto">
          <a:xfrm>
            <a:off x="1724025" y="2765425"/>
            <a:ext cx="5735638" cy="7938"/>
          </a:xfrm>
          <a:prstGeom prst="line">
            <a:avLst/>
          </a:prstGeom>
          <a:noFill/>
          <a:ln w="50800">
            <a:solidFill>
              <a:srgbClr val="000000"/>
            </a:solidFill>
            <a:round/>
            <a:headEnd type="none" w="sm" len="sm"/>
            <a:tailEnd type="none" w="sm" len="sm"/>
          </a:ln>
          <a:effectLst/>
        </p:spPr>
        <p:txBody>
          <a:bodyPr/>
          <a:lstStyle/>
          <a:p>
            <a:endParaRPr lang="en-US"/>
          </a:p>
        </p:txBody>
      </p:sp>
      <p:sp>
        <p:nvSpPr>
          <p:cNvPr id="104454" name="Line 6"/>
          <p:cNvSpPr>
            <a:spLocks noChangeShapeType="1"/>
          </p:cNvSpPr>
          <p:nvPr/>
        </p:nvSpPr>
        <p:spPr bwMode="auto">
          <a:xfrm>
            <a:off x="1724025" y="3627438"/>
            <a:ext cx="5743575" cy="0"/>
          </a:xfrm>
          <a:prstGeom prst="line">
            <a:avLst/>
          </a:prstGeom>
          <a:noFill/>
          <a:ln w="25400">
            <a:solidFill>
              <a:srgbClr val="000000"/>
            </a:solidFill>
            <a:round/>
            <a:headEnd type="none" w="sm" len="sm"/>
            <a:tailEnd type="none" w="sm" len="sm"/>
          </a:ln>
          <a:effectLst/>
        </p:spPr>
        <p:txBody>
          <a:bodyPr/>
          <a:lstStyle/>
          <a:p>
            <a:endParaRPr lang="en-US"/>
          </a:p>
        </p:txBody>
      </p:sp>
      <p:sp>
        <p:nvSpPr>
          <p:cNvPr id="104455" name="Line 7"/>
          <p:cNvSpPr>
            <a:spLocks noChangeShapeType="1"/>
          </p:cNvSpPr>
          <p:nvPr/>
        </p:nvSpPr>
        <p:spPr bwMode="auto">
          <a:xfrm>
            <a:off x="1720850" y="4127500"/>
            <a:ext cx="5746750" cy="0"/>
          </a:xfrm>
          <a:prstGeom prst="line">
            <a:avLst/>
          </a:prstGeom>
          <a:noFill/>
          <a:ln w="25400">
            <a:solidFill>
              <a:srgbClr val="000000"/>
            </a:solidFill>
            <a:round/>
            <a:headEnd type="none" w="sm" len="sm"/>
            <a:tailEnd type="none" w="sm" len="sm"/>
          </a:ln>
          <a:effectLst/>
        </p:spPr>
        <p:txBody>
          <a:bodyPr/>
          <a:lstStyle/>
          <a:p>
            <a:endParaRPr lang="en-US"/>
          </a:p>
        </p:txBody>
      </p:sp>
      <p:sp>
        <p:nvSpPr>
          <p:cNvPr id="104456" name="Line 8"/>
          <p:cNvSpPr>
            <a:spLocks noChangeShapeType="1"/>
          </p:cNvSpPr>
          <p:nvPr/>
        </p:nvSpPr>
        <p:spPr bwMode="auto">
          <a:xfrm>
            <a:off x="1720850" y="4621213"/>
            <a:ext cx="5746750" cy="0"/>
          </a:xfrm>
          <a:prstGeom prst="line">
            <a:avLst/>
          </a:prstGeom>
          <a:noFill/>
          <a:ln w="25400">
            <a:solidFill>
              <a:srgbClr val="000000"/>
            </a:solidFill>
            <a:round/>
            <a:headEnd type="none" w="sm" len="sm"/>
            <a:tailEnd type="none" w="sm" len="sm"/>
          </a:ln>
          <a:effectLst/>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p:txBody>
          <a:bodyPr/>
          <a:lstStyle/>
          <a:p>
            <a:r>
              <a:rPr lang="en-US"/>
              <a:t>ORACLE</a:t>
            </a:r>
          </a:p>
        </p:txBody>
      </p:sp>
      <p:sp>
        <p:nvSpPr>
          <p:cNvPr id="106498" name="Rectangle 2"/>
          <p:cNvSpPr>
            <a:spLocks noChangeArrowheads="1"/>
          </p:cNvSpPr>
          <p:nvPr/>
        </p:nvSpPr>
        <p:spPr bwMode="blackWhite">
          <a:xfrm>
            <a:off x="911225" y="2700338"/>
            <a:ext cx="7089775" cy="17954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p:txBody>
      </p:sp>
      <p:sp>
        <p:nvSpPr>
          <p:cNvPr id="106499" name="Rectangle 3"/>
          <p:cNvSpPr>
            <a:spLocks noGrp="1" noChangeArrowheads="1"/>
          </p:cNvSpPr>
          <p:nvPr>
            <p:ph type="title"/>
          </p:nvPr>
        </p:nvSpPr>
        <p:spPr>
          <a:noFill/>
          <a:ln/>
        </p:spPr>
        <p:txBody>
          <a:bodyPr wrap="square" lIns="92075" tIns="46038" rIns="92075" bIns="46038" anchor="t"/>
          <a:lstStyle/>
          <a:p>
            <a:r>
              <a:rPr lang="en-US"/>
              <a:t>Using the </a:t>
            </a:r>
            <a:r>
              <a:rPr lang="en-US">
                <a:latin typeface="Courier New" pitchFamily="49" charset="0"/>
              </a:rPr>
              <a:t>BETWEEN</a:t>
            </a:r>
            <a:r>
              <a:rPr lang="en-US"/>
              <a:t> Condition</a:t>
            </a:r>
          </a:p>
        </p:txBody>
      </p:sp>
      <p:sp>
        <p:nvSpPr>
          <p:cNvPr id="106500" name="Rectangle 4"/>
          <p:cNvSpPr>
            <a:spLocks noGrp="1" noChangeArrowheads="1"/>
          </p:cNvSpPr>
          <p:nvPr>
            <p:ph type="body" idx="1"/>
          </p:nvPr>
        </p:nvSpPr>
        <p:spPr>
          <a:xfrm>
            <a:off x="304800" y="1524000"/>
            <a:ext cx="8534400" cy="701675"/>
          </a:xfrm>
          <a:noFill/>
          <a:ln/>
        </p:spPr>
        <p:txBody>
          <a:bodyPr lIns="92075" tIns="46038" rIns="92075" bIns="46038">
            <a:spAutoFit/>
          </a:bodyPr>
          <a:lstStyle/>
          <a:p>
            <a:pPr marL="0" indent="0" defTabSz="346075">
              <a:buFont typeface="Wingdings" pitchFamily="2" charset="2"/>
              <a:buNone/>
              <a:tabLst>
                <a:tab pos="571500" algn="l"/>
              </a:tabLst>
            </a:pPr>
            <a:r>
              <a:rPr lang="en-US" sz="2000"/>
              <a:t>Use the </a:t>
            </a:r>
            <a:r>
              <a:rPr lang="en-US" sz="2000">
                <a:latin typeface="Courier New" pitchFamily="49" charset="0"/>
              </a:rPr>
              <a:t>BETWEEN</a:t>
            </a:r>
            <a:r>
              <a:rPr lang="en-US" sz="2000"/>
              <a:t> condition to display rows based on a range of values.</a:t>
            </a:r>
          </a:p>
        </p:txBody>
      </p:sp>
      <p:sp>
        <p:nvSpPr>
          <p:cNvPr id="106501" name="Rectangle 5"/>
          <p:cNvSpPr>
            <a:spLocks noChangeArrowheads="1"/>
          </p:cNvSpPr>
          <p:nvPr/>
        </p:nvSpPr>
        <p:spPr bwMode="blackWhite">
          <a:xfrm>
            <a:off x="904875" y="2687638"/>
            <a:ext cx="7291388" cy="941387"/>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endParaRPr lang="en-US" sz="1800" b="1">
              <a:solidFill>
                <a:schemeClr val="bg2"/>
              </a:solidFill>
              <a:latin typeface="Courier New" pitchFamily="49" charset="0"/>
            </a:endParaRPr>
          </a:p>
          <a:p>
            <a:pPr eaLnBrk="0" hangingPunct="0">
              <a:tabLst>
                <a:tab pos="1200150" algn="l"/>
              </a:tabLst>
            </a:pPr>
            <a:endParaRPr lang="en-US" sz="1800" b="1">
              <a:solidFill>
                <a:schemeClr val="bg2"/>
              </a:solidFill>
              <a:latin typeface="Courier New" pitchFamily="49" charset="0"/>
            </a:endParaRPr>
          </a:p>
          <a:p>
            <a:pPr eaLnBrk="0" hangingPunct="0">
              <a:tabLst>
                <a:tab pos="1200150" algn="l"/>
              </a:tabLst>
            </a:pPr>
            <a:endParaRPr lang="en-US" sz="1800" b="1">
              <a:solidFill>
                <a:schemeClr val="bg2"/>
              </a:solidFill>
              <a:latin typeface="Courier New" pitchFamily="49" charset="0"/>
            </a:endParaRPr>
          </a:p>
          <a:p>
            <a:pPr eaLnBrk="0" hangingPunct="0">
              <a:tabLst>
                <a:tab pos="1200150" algn="l"/>
              </a:tabLst>
            </a:pPr>
            <a:r>
              <a:rPr lang="en-US" sz="1800" b="1">
                <a:latin typeface="Courier New" pitchFamily="49" charset="0"/>
              </a:rPr>
              <a:t>SELECT ENAME, SAL</a:t>
            </a:r>
          </a:p>
          <a:p>
            <a:pPr eaLnBrk="0" hangingPunct="0">
              <a:tabLst>
                <a:tab pos="1200150" algn="l"/>
              </a:tabLst>
            </a:pPr>
            <a:endParaRPr lang="en-US" sz="1800" b="1">
              <a:latin typeface="Courier New" pitchFamily="49" charset="0"/>
            </a:endParaRPr>
          </a:p>
          <a:p>
            <a:pPr eaLnBrk="0" hangingPunct="0">
              <a:tabLst>
                <a:tab pos="1200150" algn="l"/>
              </a:tabLst>
            </a:pPr>
            <a:r>
              <a:rPr lang="en-US" sz="1800" b="1">
                <a:latin typeface="Courier New" pitchFamily="49" charset="0"/>
              </a:rPr>
              <a:t>FROM   EMP</a:t>
            </a:r>
          </a:p>
          <a:p>
            <a:pPr eaLnBrk="0" hangingPunct="0">
              <a:tabLst>
                <a:tab pos="1200150" algn="l"/>
              </a:tabLst>
            </a:pPr>
            <a:endParaRPr lang="en-US" sz="1800" b="1">
              <a:latin typeface="Courier New" pitchFamily="49" charset="0"/>
            </a:endParaRPr>
          </a:p>
          <a:p>
            <a:pPr eaLnBrk="0" hangingPunct="0">
              <a:tabLst>
                <a:tab pos="1200150" algn="l"/>
              </a:tabLst>
            </a:pPr>
            <a:r>
              <a:rPr lang="en-US" sz="1800" b="1">
                <a:latin typeface="Courier New" pitchFamily="49" charset="0"/>
              </a:rPr>
              <a:t>WHERE  SAL BETWEEN 2500 AND 3500;</a:t>
            </a:r>
          </a:p>
        </p:txBody>
      </p:sp>
      <p:sp>
        <p:nvSpPr>
          <p:cNvPr id="106502" name="Rectangle 6"/>
          <p:cNvSpPr>
            <a:spLocks noChangeArrowheads="1"/>
          </p:cNvSpPr>
          <p:nvPr/>
        </p:nvSpPr>
        <p:spPr bwMode="auto">
          <a:xfrm>
            <a:off x="3276600" y="5043488"/>
            <a:ext cx="1390650" cy="366712"/>
          </a:xfrm>
          <a:prstGeom prst="rect">
            <a:avLst/>
          </a:prstGeom>
          <a:noFill/>
          <a:ln w="9525">
            <a:noFill/>
            <a:miter lim="800000"/>
            <a:headEnd/>
            <a:tailEnd/>
          </a:ln>
          <a:effectLst/>
        </p:spPr>
        <p:txBody>
          <a:bodyPr wrap="none" lIns="92075" tIns="46038" rIns="92075" bIns="46038">
            <a:spAutoFit/>
          </a:bodyPr>
          <a:lstStyle/>
          <a:p>
            <a:pPr algn="ctr" eaLnBrk="0" hangingPunct="0">
              <a:spcBef>
                <a:spcPct val="60000"/>
              </a:spcBef>
            </a:pPr>
            <a:r>
              <a:rPr lang="en-US" sz="1800" b="1">
                <a:latin typeface="Arial" charset="0"/>
              </a:rPr>
              <a:t>Lower limit</a:t>
            </a:r>
          </a:p>
        </p:txBody>
      </p:sp>
      <p:sp>
        <p:nvSpPr>
          <p:cNvPr id="106503" name="Line 7"/>
          <p:cNvSpPr>
            <a:spLocks noChangeShapeType="1"/>
          </p:cNvSpPr>
          <p:nvPr/>
        </p:nvSpPr>
        <p:spPr bwMode="auto">
          <a:xfrm flipH="1">
            <a:off x="3886200" y="4611688"/>
            <a:ext cx="4763" cy="341312"/>
          </a:xfrm>
          <a:prstGeom prst="line">
            <a:avLst/>
          </a:prstGeom>
          <a:noFill/>
          <a:ln w="25400">
            <a:solidFill>
              <a:srgbClr val="FF0033"/>
            </a:solidFill>
            <a:round/>
            <a:headEnd type="stealth" w="med" len="lg"/>
            <a:tailEnd type="none" w="sm" len="sm"/>
          </a:ln>
          <a:effectLst/>
        </p:spPr>
        <p:txBody>
          <a:bodyPr/>
          <a:lstStyle/>
          <a:p>
            <a:endParaRPr lang="en-US"/>
          </a:p>
        </p:txBody>
      </p:sp>
      <p:sp>
        <p:nvSpPr>
          <p:cNvPr id="106504" name="Rectangle 8"/>
          <p:cNvSpPr>
            <a:spLocks noChangeArrowheads="1"/>
          </p:cNvSpPr>
          <p:nvPr/>
        </p:nvSpPr>
        <p:spPr bwMode="auto">
          <a:xfrm>
            <a:off x="4648200" y="5043488"/>
            <a:ext cx="1377950" cy="366712"/>
          </a:xfrm>
          <a:prstGeom prst="rect">
            <a:avLst/>
          </a:prstGeom>
          <a:noFill/>
          <a:ln w="9525">
            <a:noFill/>
            <a:miter lim="800000"/>
            <a:headEnd/>
            <a:tailEnd/>
          </a:ln>
          <a:effectLst/>
        </p:spPr>
        <p:txBody>
          <a:bodyPr wrap="none" lIns="92075" tIns="46038" rIns="92075" bIns="46038">
            <a:spAutoFit/>
          </a:bodyPr>
          <a:lstStyle/>
          <a:p>
            <a:pPr algn="ctr" eaLnBrk="0" hangingPunct="0">
              <a:spcBef>
                <a:spcPct val="60000"/>
              </a:spcBef>
            </a:pPr>
            <a:r>
              <a:rPr lang="en-US" sz="1800" b="1">
                <a:latin typeface="Arial" charset="0"/>
              </a:rPr>
              <a:t>Upper limit</a:t>
            </a:r>
          </a:p>
        </p:txBody>
      </p:sp>
      <p:sp>
        <p:nvSpPr>
          <p:cNvPr id="106505" name="Line 9"/>
          <p:cNvSpPr>
            <a:spLocks noChangeShapeType="1"/>
          </p:cNvSpPr>
          <p:nvPr/>
        </p:nvSpPr>
        <p:spPr bwMode="auto">
          <a:xfrm flipH="1">
            <a:off x="5105400" y="4687888"/>
            <a:ext cx="4763" cy="341312"/>
          </a:xfrm>
          <a:prstGeom prst="line">
            <a:avLst/>
          </a:prstGeom>
          <a:noFill/>
          <a:ln w="25400">
            <a:solidFill>
              <a:srgbClr val="FF0033"/>
            </a:solidFill>
            <a:round/>
            <a:headEnd type="stealth" w="med" len="lg"/>
            <a:tailEnd type="none" w="sm" len="sm"/>
          </a:ln>
          <a:effectLst/>
        </p:spPr>
        <p:txBody>
          <a:bodyPr/>
          <a:lstStyle/>
          <a:p>
            <a:endParaRPr lang="en-US"/>
          </a:p>
        </p:txBody>
      </p:sp>
      <p:sp>
        <p:nvSpPr>
          <p:cNvPr id="106506" name="Rectangle 10"/>
          <p:cNvSpPr>
            <a:spLocks noChangeArrowheads="1"/>
          </p:cNvSpPr>
          <p:nvPr/>
        </p:nvSpPr>
        <p:spPr bwMode="auto">
          <a:xfrm>
            <a:off x="2438400" y="3968750"/>
            <a:ext cx="2913063" cy="298450"/>
          </a:xfrm>
          <a:prstGeom prst="rect">
            <a:avLst/>
          </a:prstGeom>
          <a:noFill/>
          <a:ln w="25400">
            <a:solidFill>
              <a:srgbClr val="FF0066"/>
            </a:solidFill>
            <a:miter lim="800000"/>
            <a:headEnd type="none" w="sm" len="sm"/>
            <a:tailEnd type="none" w="sm" len="sm"/>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t>ORACLE</a:t>
            </a:r>
          </a:p>
        </p:txBody>
      </p:sp>
      <p:sp>
        <p:nvSpPr>
          <p:cNvPr id="27650" name="Rectangle 1026"/>
          <p:cNvSpPr>
            <a:spLocks noGrp="1" noChangeArrowheads="1"/>
          </p:cNvSpPr>
          <p:nvPr>
            <p:ph type="title"/>
          </p:nvPr>
        </p:nvSpPr>
        <p:spPr/>
        <p:txBody>
          <a:bodyPr/>
          <a:lstStyle/>
          <a:p>
            <a:r>
              <a:rPr lang="en-US"/>
              <a:t>Physical Level</a:t>
            </a:r>
          </a:p>
        </p:txBody>
      </p:sp>
      <p:sp>
        <p:nvSpPr>
          <p:cNvPr id="27651" name="Text Box 1027"/>
          <p:cNvSpPr txBox="1">
            <a:spLocks noChangeArrowheads="1"/>
          </p:cNvSpPr>
          <p:nvPr/>
        </p:nvSpPr>
        <p:spPr bwMode="auto">
          <a:xfrm>
            <a:off x="1600200" y="1676400"/>
            <a:ext cx="7086600" cy="4291013"/>
          </a:xfrm>
          <a:prstGeom prst="rect">
            <a:avLst/>
          </a:prstGeom>
          <a:noFill/>
          <a:ln w="12700" cap="sq">
            <a:noFill/>
            <a:miter lim="800000"/>
            <a:headEnd type="none" w="sm" len="sm"/>
            <a:tailEnd type="none" w="sm" len="sm"/>
          </a:ln>
          <a:effectLst/>
        </p:spPr>
        <p:txBody>
          <a:bodyPr>
            <a:spAutoFit/>
          </a:bodyPr>
          <a:lstStyle/>
          <a:p>
            <a:pPr>
              <a:spcBef>
                <a:spcPct val="50000"/>
              </a:spcBef>
            </a:pPr>
            <a:r>
              <a:rPr lang="en-US"/>
              <a:t>The Physical structure of the database is placed in Physical level. It is physically a set of  operating system files.  There are 3 types.</a:t>
            </a:r>
          </a:p>
          <a:p>
            <a:pPr>
              <a:spcBef>
                <a:spcPct val="50000"/>
              </a:spcBef>
              <a:buFont typeface="Wingdings" pitchFamily="2" charset="2"/>
              <a:buChar char="Ø"/>
            </a:pPr>
            <a:r>
              <a:rPr lang="en-US"/>
              <a:t> Data  Files</a:t>
            </a:r>
          </a:p>
          <a:p>
            <a:pPr>
              <a:spcBef>
                <a:spcPct val="50000"/>
              </a:spcBef>
              <a:buFont typeface="Wingdings" pitchFamily="2" charset="2"/>
              <a:buChar char="Ø"/>
            </a:pPr>
            <a:r>
              <a:rPr lang="en-US"/>
              <a:t> Redo log files</a:t>
            </a:r>
          </a:p>
          <a:p>
            <a:pPr>
              <a:spcBef>
                <a:spcPct val="50000"/>
              </a:spcBef>
              <a:buFont typeface="Wingdings" pitchFamily="2" charset="2"/>
              <a:buChar char="Ø"/>
            </a:pPr>
            <a:r>
              <a:rPr lang="en-US"/>
              <a:t> Control files</a:t>
            </a:r>
          </a:p>
          <a:p>
            <a:pPr>
              <a:spcBef>
                <a:spcPct val="50000"/>
              </a:spcBef>
              <a:buFont typeface="Wingdings" pitchFamily="2" charset="2"/>
              <a:buNone/>
            </a:pPr>
            <a:r>
              <a:rPr lang="en-US"/>
              <a:t>These files automatically creates when database is created.</a:t>
            </a:r>
          </a:p>
          <a:p>
            <a:pPr>
              <a:spcBef>
                <a:spcPct val="50000"/>
              </a:spcBef>
            </a:pPr>
            <a:endParaRPr lang="en-US" u="sng"/>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108546" name="Rectangle 2"/>
          <p:cNvSpPr>
            <a:spLocks noChangeArrowheads="1"/>
          </p:cNvSpPr>
          <p:nvPr/>
        </p:nvSpPr>
        <p:spPr bwMode="blackWhite">
          <a:xfrm>
            <a:off x="977900" y="2490788"/>
            <a:ext cx="7175500" cy="22336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p:txBody>
      </p:sp>
      <p:sp>
        <p:nvSpPr>
          <p:cNvPr id="108547" name="Rectangle 3"/>
          <p:cNvSpPr>
            <a:spLocks noChangeArrowheads="1"/>
          </p:cNvSpPr>
          <p:nvPr/>
        </p:nvSpPr>
        <p:spPr bwMode="blackWhite">
          <a:xfrm>
            <a:off x="950913" y="2478088"/>
            <a:ext cx="7354887" cy="2246312"/>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sz="1800" b="1">
                <a:solidFill>
                  <a:srgbClr val="000000"/>
                </a:solidFill>
                <a:latin typeface="Courier New" pitchFamily="49" charset="0"/>
              </a:rPr>
              <a:t>SELECT EMPNO, ENAME, SAL,  MGR</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FROM   EMP</a:t>
            </a:r>
          </a:p>
          <a:p>
            <a:pPr eaLnBrk="0" hangingPunct="0">
              <a:tabLst>
                <a:tab pos="1200150" algn="l"/>
              </a:tabLst>
            </a:pPr>
            <a:r>
              <a:rPr lang="en-US" sz="1800" b="1">
                <a:solidFill>
                  <a:srgbClr val="000000"/>
                </a:solidFill>
                <a:latin typeface="Courier New" pitchFamily="49" charset="0"/>
              </a:rPr>
              <a:t/>
            </a:r>
            <a:br>
              <a:rPr lang="en-US" sz="1800" b="1">
                <a:solidFill>
                  <a:srgbClr val="000000"/>
                </a:solidFill>
                <a:latin typeface="Courier New" pitchFamily="49" charset="0"/>
              </a:rPr>
            </a:br>
            <a:r>
              <a:rPr lang="en-US" sz="1800" b="1">
                <a:solidFill>
                  <a:srgbClr val="000000"/>
                </a:solidFill>
                <a:latin typeface="Courier New" pitchFamily="49" charset="0"/>
              </a:rPr>
              <a:t>WHERE  MGR IN (7900, 7566,7982 );</a:t>
            </a:r>
          </a:p>
        </p:txBody>
      </p:sp>
      <p:sp>
        <p:nvSpPr>
          <p:cNvPr id="108548" name="Rectangle 4"/>
          <p:cNvSpPr>
            <a:spLocks noGrp="1" noChangeArrowheads="1"/>
          </p:cNvSpPr>
          <p:nvPr>
            <p:ph type="title"/>
          </p:nvPr>
        </p:nvSpPr>
        <p:spPr>
          <a:noFill/>
          <a:ln/>
        </p:spPr>
        <p:txBody>
          <a:bodyPr wrap="square" lIns="92075" tIns="46038" rIns="92075" bIns="46038" anchor="t"/>
          <a:lstStyle/>
          <a:p>
            <a:r>
              <a:rPr lang="en-US"/>
              <a:t>Using the </a:t>
            </a:r>
            <a:r>
              <a:rPr lang="en-US">
                <a:latin typeface="Courier New" pitchFamily="49" charset="0"/>
              </a:rPr>
              <a:t>IN</a:t>
            </a:r>
            <a:r>
              <a:rPr lang="en-US"/>
              <a:t> Condition</a:t>
            </a:r>
          </a:p>
        </p:txBody>
      </p:sp>
      <p:sp>
        <p:nvSpPr>
          <p:cNvPr id="108549" name="Rectangle 5"/>
          <p:cNvSpPr>
            <a:spLocks noGrp="1" noChangeArrowheads="1"/>
          </p:cNvSpPr>
          <p:nvPr>
            <p:ph type="body" idx="1"/>
          </p:nvPr>
        </p:nvSpPr>
        <p:spPr>
          <a:xfrm>
            <a:off x="304800" y="1524000"/>
            <a:ext cx="8001000" cy="396875"/>
          </a:xfrm>
          <a:noFill/>
          <a:ln/>
        </p:spPr>
        <p:txBody>
          <a:bodyPr lIns="92075" tIns="46038" rIns="92075" bIns="46038">
            <a:spAutoFit/>
          </a:bodyPr>
          <a:lstStyle/>
          <a:p>
            <a:pPr>
              <a:buFont typeface="Wingdings" pitchFamily="2" charset="2"/>
              <a:buNone/>
            </a:pPr>
            <a:r>
              <a:rPr lang="en-US" sz="2000"/>
              <a:t>Use the </a:t>
            </a:r>
            <a:r>
              <a:rPr lang="en-US" sz="2000">
                <a:latin typeface="Courier New" pitchFamily="49" charset="0"/>
              </a:rPr>
              <a:t>IN</a:t>
            </a:r>
            <a:r>
              <a:rPr lang="en-US" sz="2000"/>
              <a:t> membership condition to test for values in a list.</a:t>
            </a:r>
          </a:p>
        </p:txBody>
      </p:sp>
      <p:sp>
        <p:nvSpPr>
          <p:cNvPr id="108550" name="Rectangle 6"/>
          <p:cNvSpPr>
            <a:spLocks noChangeArrowheads="1"/>
          </p:cNvSpPr>
          <p:nvPr/>
        </p:nvSpPr>
        <p:spPr bwMode="auto">
          <a:xfrm>
            <a:off x="2895600" y="3968750"/>
            <a:ext cx="2497138" cy="298450"/>
          </a:xfrm>
          <a:prstGeom prst="rect">
            <a:avLst/>
          </a:prstGeom>
          <a:noFill/>
          <a:ln w="25400">
            <a:solidFill>
              <a:srgbClr val="FF0066"/>
            </a:solidFill>
            <a:miter lim="800000"/>
            <a:headEnd type="none" w="sm" len="sm"/>
            <a:tailEnd type="none" w="sm" len="sm"/>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110594" name="Rectangle 2"/>
          <p:cNvSpPr>
            <a:spLocks noChangeArrowheads="1"/>
          </p:cNvSpPr>
          <p:nvPr/>
        </p:nvSpPr>
        <p:spPr bwMode="blackWhite">
          <a:xfrm>
            <a:off x="925513" y="4267200"/>
            <a:ext cx="7278687" cy="19050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p:txBody>
      </p:sp>
      <p:sp>
        <p:nvSpPr>
          <p:cNvPr id="110595" name="Rectangle 3"/>
          <p:cNvSpPr>
            <a:spLocks noGrp="1" noChangeArrowheads="1"/>
          </p:cNvSpPr>
          <p:nvPr>
            <p:ph type="title"/>
          </p:nvPr>
        </p:nvSpPr>
        <p:spPr>
          <a:noFill/>
          <a:ln/>
        </p:spPr>
        <p:txBody>
          <a:bodyPr wrap="square" lIns="92075" tIns="46038" rIns="92075" bIns="46038" anchor="t"/>
          <a:lstStyle/>
          <a:p>
            <a:r>
              <a:rPr lang="en-US"/>
              <a:t>Using the </a:t>
            </a:r>
            <a:r>
              <a:rPr lang="en-US">
                <a:latin typeface="Courier New" pitchFamily="49" charset="0"/>
              </a:rPr>
              <a:t>LIKE</a:t>
            </a:r>
            <a:r>
              <a:rPr lang="en-US"/>
              <a:t> Condition</a:t>
            </a:r>
          </a:p>
        </p:txBody>
      </p:sp>
      <p:sp>
        <p:nvSpPr>
          <p:cNvPr id="110596" name="Rectangle 4"/>
          <p:cNvSpPr>
            <a:spLocks noGrp="1" noChangeArrowheads="1"/>
          </p:cNvSpPr>
          <p:nvPr>
            <p:ph type="body" idx="1"/>
          </p:nvPr>
        </p:nvSpPr>
        <p:spPr>
          <a:xfrm>
            <a:off x="381000" y="1485900"/>
            <a:ext cx="8564563" cy="2247900"/>
          </a:xfrm>
          <a:noFill/>
          <a:ln/>
        </p:spPr>
        <p:txBody>
          <a:bodyPr lIns="92075" tIns="46038" rIns="92075" bIns="46038">
            <a:spAutoFit/>
          </a:bodyPr>
          <a:lstStyle/>
          <a:p>
            <a:r>
              <a:rPr lang="en-US" sz="2000"/>
              <a:t>Use the </a:t>
            </a:r>
            <a:r>
              <a:rPr lang="en-US" sz="2000">
                <a:latin typeface="Courier New" pitchFamily="49" charset="0"/>
              </a:rPr>
              <a:t>LIKE</a:t>
            </a:r>
            <a:r>
              <a:rPr lang="en-US" sz="2000"/>
              <a:t> condition to perform wildcard searches of valid search string values.</a:t>
            </a:r>
          </a:p>
          <a:p>
            <a:r>
              <a:rPr lang="en-US" sz="2000"/>
              <a:t>Search conditions can contain either literal characters or numbers:</a:t>
            </a:r>
          </a:p>
          <a:p>
            <a:pPr lvl="1"/>
            <a:r>
              <a:rPr lang="en-US">
                <a:latin typeface="Courier New" pitchFamily="49" charset="0"/>
              </a:rPr>
              <a:t>%</a:t>
            </a:r>
            <a:r>
              <a:rPr lang="en-US"/>
              <a:t> denotes zero or many characters.</a:t>
            </a:r>
          </a:p>
          <a:p>
            <a:pPr lvl="1"/>
            <a:r>
              <a:rPr lang="en-US">
                <a:latin typeface="Courier New" pitchFamily="49" charset="0"/>
              </a:rPr>
              <a:t>_</a:t>
            </a:r>
            <a:r>
              <a:rPr lang="en-US"/>
              <a:t> denotes one character.</a:t>
            </a:r>
          </a:p>
        </p:txBody>
      </p:sp>
      <p:sp>
        <p:nvSpPr>
          <p:cNvPr id="110597" name="Rectangle 5"/>
          <p:cNvSpPr>
            <a:spLocks noChangeArrowheads="1"/>
          </p:cNvSpPr>
          <p:nvPr/>
        </p:nvSpPr>
        <p:spPr bwMode="blackWhite">
          <a:xfrm>
            <a:off x="1001713" y="4687888"/>
            <a:ext cx="7138987" cy="860425"/>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sz="1800" b="1">
                <a:solidFill>
                  <a:srgbClr val="000000"/>
                </a:solidFill>
                <a:latin typeface="Courier New" pitchFamily="49" charset="0"/>
              </a:rPr>
              <a:t>SELECT	ENAME</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FROM 	EMP</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WHERE	ENAME LIKE 'S%';</a:t>
            </a:r>
          </a:p>
        </p:txBody>
      </p:sp>
      <p:sp>
        <p:nvSpPr>
          <p:cNvPr id="110598" name="Rectangle 6"/>
          <p:cNvSpPr>
            <a:spLocks noChangeArrowheads="1"/>
          </p:cNvSpPr>
          <p:nvPr/>
        </p:nvSpPr>
        <p:spPr bwMode="auto">
          <a:xfrm>
            <a:off x="3733800" y="5492750"/>
            <a:ext cx="1285875" cy="298450"/>
          </a:xfrm>
          <a:prstGeom prst="rect">
            <a:avLst/>
          </a:prstGeom>
          <a:noFill/>
          <a:ln w="25400">
            <a:solidFill>
              <a:schemeClr val="hlink"/>
            </a:solidFill>
            <a:miter lim="800000"/>
            <a:headEnd type="none" w="sm" len="sm"/>
            <a:tailEnd type="none" w="sm" len="sm"/>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112642" name="Rectangle 2"/>
          <p:cNvSpPr>
            <a:spLocks noGrp="1" noChangeArrowheads="1"/>
          </p:cNvSpPr>
          <p:nvPr>
            <p:ph type="body" idx="1"/>
          </p:nvPr>
        </p:nvSpPr>
        <p:spPr>
          <a:xfrm>
            <a:off x="815975" y="1447800"/>
            <a:ext cx="7648575" cy="3786294"/>
          </a:xfrm>
          <a:noFill/>
          <a:ln/>
        </p:spPr>
        <p:txBody>
          <a:bodyPr lIns="92075" tIns="46038" rIns="92075" bIns="46038">
            <a:spAutoFit/>
          </a:bodyPr>
          <a:lstStyle/>
          <a:p>
            <a:r>
              <a:rPr lang="en-US" sz="2000" dirty="0"/>
              <a:t>You can combine pattern-matching characters.</a:t>
            </a:r>
          </a:p>
          <a:p>
            <a:pPr>
              <a:buFont typeface="Wingdings" pitchFamily="2" charset="2"/>
              <a:buNone/>
            </a:pPr>
            <a:endParaRPr lang="en-US" sz="2000" dirty="0"/>
          </a:p>
          <a:p>
            <a:pPr>
              <a:buFont typeface="Wingdings" pitchFamily="2" charset="2"/>
              <a:buNone/>
            </a:pPr>
            <a:endParaRPr lang="en-US" sz="2000" dirty="0"/>
          </a:p>
          <a:p>
            <a:pPr>
              <a:buFont typeface="Wingdings" pitchFamily="2" charset="2"/>
              <a:buNone/>
            </a:pPr>
            <a:endParaRPr lang="en-US" sz="2000" dirty="0"/>
          </a:p>
          <a:p>
            <a:pPr>
              <a:buFont typeface="Wingdings" pitchFamily="2" charset="2"/>
              <a:buNone/>
            </a:pPr>
            <a:endParaRPr lang="en-US" sz="2000" dirty="0"/>
          </a:p>
          <a:p>
            <a:pPr>
              <a:buFont typeface="Wingdings" pitchFamily="2" charset="2"/>
              <a:buNone/>
            </a:pPr>
            <a:endParaRPr lang="en-US" sz="2000" dirty="0"/>
          </a:p>
          <a:p>
            <a:endParaRPr lang="en-US" sz="2000" dirty="0"/>
          </a:p>
          <a:p>
            <a:endParaRPr lang="en-US" sz="2000" dirty="0"/>
          </a:p>
          <a:p>
            <a:endParaRPr lang="en-US" sz="2000" dirty="0" smtClean="0"/>
          </a:p>
          <a:p>
            <a:endParaRPr lang="en-US" sz="2000" dirty="0"/>
          </a:p>
          <a:p>
            <a:r>
              <a:rPr lang="en-US" sz="2000" dirty="0" smtClean="0"/>
              <a:t>You </a:t>
            </a:r>
            <a:r>
              <a:rPr lang="en-US" sz="2000" dirty="0"/>
              <a:t>can use the ESCAPE identifier to search for the actual </a:t>
            </a:r>
            <a:r>
              <a:rPr lang="en-US" sz="2000" i="1" dirty="0"/>
              <a:t>%</a:t>
            </a:r>
            <a:r>
              <a:rPr lang="en-US" sz="2000" dirty="0"/>
              <a:t> and </a:t>
            </a:r>
            <a:r>
              <a:rPr lang="en-US" sz="2000" i="1" dirty="0"/>
              <a:t>_ </a:t>
            </a:r>
            <a:r>
              <a:rPr lang="en-US" sz="2000" dirty="0"/>
              <a:t>symbols.</a:t>
            </a:r>
          </a:p>
        </p:txBody>
      </p:sp>
      <p:sp>
        <p:nvSpPr>
          <p:cNvPr id="112643" name="Rectangle 3"/>
          <p:cNvSpPr>
            <a:spLocks noChangeArrowheads="1"/>
          </p:cNvSpPr>
          <p:nvPr/>
        </p:nvSpPr>
        <p:spPr bwMode="blackWhite">
          <a:xfrm>
            <a:off x="987425" y="2205038"/>
            <a:ext cx="6945313" cy="20621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p:txBody>
      </p:sp>
      <p:sp>
        <p:nvSpPr>
          <p:cNvPr id="112644" name="Rectangle 4"/>
          <p:cNvSpPr>
            <a:spLocks noGrp="1" noChangeArrowheads="1"/>
          </p:cNvSpPr>
          <p:nvPr>
            <p:ph type="title"/>
          </p:nvPr>
        </p:nvSpPr>
        <p:spPr>
          <a:noFill/>
          <a:ln/>
        </p:spPr>
        <p:txBody>
          <a:bodyPr wrap="square" lIns="92075" tIns="46038" rIns="92075" bIns="46038" anchor="t"/>
          <a:lstStyle/>
          <a:p>
            <a:r>
              <a:rPr lang="en-US"/>
              <a:t>Using the </a:t>
            </a:r>
            <a:r>
              <a:rPr lang="en-US">
                <a:latin typeface="Courier New" pitchFamily="49" charset="0"/>
              </a:rPr>
              <a:t>LIKE</a:t>
            </a:r>
            <a:r>
              <a:rPr lang="en-US"/>
              <a:t> Condition</a:t>
            </a:r>
          </a:p>
        </p:txBody>
      </p:sp>
      <p:sp>
        <p:nvSpPr>
          <p:cNvPr id="112645" name="Rectangle 5"/>
          <p:cNvSpPr>
            <a:spLocks noChangeArrowheads="1"/>
          </p:cNvSpPr>
          <p:nvPr/>
        </p:nvSpPr>
        <p:spPr bwMode="auto">
          <a:xfrm>
            <a:off x="1023938" y="2166938"/>
            <a:ext cx="3597275" cy="1739900"/>
          </a:xfrm>
          <a:prstGeom prst="rect">
            <a:avLst/>
          </a:prstGeom>
          <a:noFill/>
          <a:ln w="9525">
            <a:noFill/>
            <a:miter lim="800000"/>
            <a:headEnd/>
            <a:tailEnd/>
          </a:ln>
          <a:effectLst/>
        </p:spPr>
        <p:txBody>
          <a:bodyPr wrap="none" lIns="92075" tIns="46038" rIns="92075" bIns="46038">
            <a:spAutoFit/>
          </a:bodyPr>
          <a:lstStyle/>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SELECT ENAME</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FROM   EMP</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WHERE  ENAME  LIKE '_o%';</a:t>
            </a:r>
          </a:p>
        </p:txBody>
      </p:sp>
      <p:sp>
        <p:nvSpPr>
          <p:cNvPr id="112646" name="Rectangle 6"/>
          <p:cNvSpPr>
            <a:spLocks noChangeArrowheads="1"/>
          </p:cNvSpPr>
          <p:nvPr/>
        </p:nvSpPr>
        <p:spPr bwMode="auto">
          <a:xfrm>
            <a:off x="3641725" y="3587750"/>
            <a:ext cx="1463675" cy="298450"/>
          </a:xfrm>
          <a:prstGeom prst="rect">
            <a:avLst/>
          </a:prstGeom>
          <a:noFill/>
          <a:ln w="25400">
            <a:solidFill>
              <a:schemeClr val="hlink"/>
            </a:solidFill>
            <a:miter lim="800000"/>
            <a:headEnd type="none" w="sm" len="sm"/>
            <a:tailEnd type="none" w="sm" len="sm"/>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114690" name="Rectangle 2"/>
          <p:cNvSpPr>
            <a:spLocks noChangeArrowheads="1"/>
          </p:cNvSpPr>
          <p:nvPr/>
        </p:nvSpPr>
        <p:spPr bwMode="blackWhite">
          <a:xfrm>
            <a:off x="965200" y="2519363"/>
            <a:ext cx="6956425" cy="22812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p:txBody>
      </p:sp>
      <p:sp>
        <p:nvSpPr>
          <p:cNvPr id="114691" name="Rectangle 3"/>
          <p:cNvSpPr>
            <a:spLocks noGrp="1" noChangeArrowheads="1"/>
          </p:cNvSpPr>
          <p:nvPr>
            <p:ph type="title"/>
          </p:nvPr>
        </p:nvSpPr>
        <p:spPr>
          <a:noFill/>
          <a:ln/>
        </p:spPr>
        <p:txBody>
          <a:bodyPr wrap="square" lIns="92075" tIns="46038" rIns="92075" bIns="46038" anchor="t"/>
          <a:lstStyle/>
          <a:p>
            <a:r>
              <a:rPr lang="en-US"/>
              <a:t>Using the </a:t>
            </a:r>
            <a:r>
              <a:rPr lang="en-US">
                <a:latin typeface="Courier New" pitchFamily="49" charset="0"/>
              </a:rPr>
              <a:t>NULL</a:t>
            </a:r>
            <a:r>
              <a:rPr lang="en-US"/>
              <a:t> Conditions</a:t>
            </a:r>
          </a:p>
        </p:txBody>
      </p:sp>
      <p:sp>
        <p:nvSpPr>
          <p:cNvPr id="114692" name="Rectangle 4"/>
          <p:cNvSpPr>
            <a:spLocks noGrp="1" noChangeArrowheads="1"/>
          </p:cNvSpPr>
          <p:nvPr>
            <p:ph type="body" idx="1"/>
          </p:nvPr>
        </p:nvSpPr>
        <p:spPr>
          <a:xfrm>
            <a:off x="885825" y="1676400"/>
            <a:ext cx="7385050" cy="457200"/>
          </a:xfrm>
          <a:noFill/>
          <a:ln/>
        </p:spPr>
        <p:txBody>
          <a:bodyPr lIns="92075" tIns="46038" rIns="92075" bIns="46038">
            <a:spAutoFit/>
          </a:bodyPr>
          <a:lstStyle/>
          <a:p>
            <a:pPr>
              <a:buFont typeface="Wingdings" pitchFamily="2" charset="2"/>
              <a:buNone/>
            </a:pPr>
            <a:r>
              <a:rPr lang="en-US"/>
              <a:t>Test for nulls with the </a:t>
            </a:r>
            <a:r>
              <a:rPr lang="en-US">
                <a:latin typeface="Courier New" pitchFamily="49" charset="0"/>
              </a:rPr>
              <a:t>IS NULL</a:t>
            </a:r>
            <a:r>
              <a:rPr lang="en-US"/>
              <a:t> operator.</a:t>
            </a:r>
          </a:p>
        </p:txBody>
      </p:sp>
      <p:sp>
        <p:nvSpPr>
          <p:cNvPr id="114693" name="Rectangle 5"/>
          <p:cNvSpPr>
            <a:spLocks noChangeArrowheads="1"/>
          </p:cNvSpPr>
          <p:nvPr/>
        </p:nvSpPr>
        <p:spPr bwMode="blackWhite">
          <a:xfrm>
            <a:off x="950913" y="2514600"/>
            <a:ext cx="7315200" cy="941388"/>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SELECT ENAME, MGR</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FROM   EMP</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WHERE  MGR IS NULL;</a:t>
            </a:r>
          </a:p>
        </p:txBody>
      </p:sp>
      <p:sp>
        <p:nvSpPr>
          <p:cNvPr id="114694" name="Rectangle 6"/>
          <p:cNvSpPr>
            <a:spLocks noChangeArrowheads="1"/>
          </p:cNvSpPr>
          <p:nvPr/>
        </p:nvSpPr>
        <p:spPr bwMode="auto">
          <a:xfrm>
            <a:off x="1828800" y="3689350"/>
            <a:ext cx="2465388" cy="273050"/>
          </a:xfrm>
          <a:prstGeom prst="rect">
            <a:avLst/>
          </a:prstGeom>
          <a:noFill/>
          <a:ln w="25400">
            <a:solidFill>
              <a:srgbClr val="FF0066"/>
            </a:solidFill>
            <a:miter lim="800000"/>
            <a:headEnd type="none" w="sm" len="sm"/>
            <a:tailEnd type="none" w="sm" len="sm"/>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ORACLE</a:t>
            </a:r>
          </a:p>
        </p:txBody>
      </p:sp>
      <p:sp>
        <p:nvSpPr>
          <p:cNvPr id="116738" name="Rectangle 2"/>
          <p:cNvSpPr>
            <a:spLocks noGrp="1" noChangeArrowheads="1"/>
          </p:cNvSpPr>
          <p:nvPr>
            <p:ph type="title"/>
          </p:nvPr>
        </p:nvSpPr>
        <p:spPr>
          <a:noFill/>
          <a:ln/>
        </p:spPr>
        <p:txBody>
          <a:bodyPr wrap="square" lIns="92075" tIns="46038" rIns="92075" bIns="46038" anchor="t"/>
          <a:lstStyle/>
          <a:p>
            <a:r>
              <a:rPr lang="en-US"/>
              <a:t>Logical Conditions</a:t>
            </a:r>
          </a:p>
        </p:txBody>
      </p:sp>
      <p:sp>
        <p:nvSpPr>
          <p:cNvPr id="116739" name="Rectangle 3"/>
          <p:cNvSpPr>
            <a:spLocks noChangeArrowheads="1"/>
          </p:cNvSpPr>
          <p:nvPr/>
        </p:nvSpPr>
        <p:spPr bwMode="blackWhite">
          <a:xfrm>
            <a:off x="1473200" y="2233613"/>
            <a:ext cx="1758950" cy="2871787"/>
          </a:xfrm>
          <a:prstGeom prst="rect">
            <a:avLst/>
          </a:prstGeom>
          <a:solidFill>
            <a:srgbClr val="FFCC99"/>
          </a:solidFill>
          <a:ln w="25400">
            <a:solidFill>
              <a:srgbClr val="000000"/>
            </a:solidFill>
            <a:miter lim="800000"/>
            <a:headEnd/>
            <a:tailEnd/>
          </a:ln>
          <a:effectLst/>
        </p:spPr>
        <p:txBody>
          <a:bodyPr lIns="92075" tIns="46038" rIns="92075" bIns="46038"/>
          <a:lstStyle/>
          <a:p>
            <a:pPr eaLnBrk="0" hangingPunct="0">
              <a:lnSpc>
                <a:spcPct val="130000"/>
              </a:lnSpc>
              <a:spcBef>
                <a:spcPct val="60000"/>
              </a:spcBef>
            </a:pPr>
            <a:r>
              <a:rPr lang="en-US" sz="1800" b="1">
                <a:solidFill>
                  <a:srgbClr val="000000"/>
                </a:solidFill>
                <a:latin typeface="Arial" charset="0"/>
              </a:rPr>
              <a:t>Operator</a:t>
            </a:r>
          </a:p>
          <a:p>
            <a:pPr eaLnBrk="0" hangingPunct="0">
              <a:lnSpc>
                <a:spcPct val="130000"/>
              </a:lnSpc>
              <a:spcBef>
                <a:spcPct val="60000"/>
              </a:spcBef>
            </a:pPr>
            <a:r>
              <a:rPr lang="en-US" sz="1800" b="1">
                <a:solidFill>
                  <a:srgbClr val="000000"/>
                </a:solidFill>
                <a:latin typeface="Courier New" pitchFamily="49" charset="0"/>
              </a:rPr>
              <a:t>AND</a:t>
            </a:r>
            <a:br>
              <a:rPr lang="en-US" sz="1800" b="1">
                <a:solidFill>
                  <a:srgbClr val="000000"/>
                </a:solidFill>
                <a:latin typeface="Courier New" pitchFamily="49" charset="0"/>
              </a:rPr>
            </a:br>
            <a:r>
              <a:rPr lang="en-US" sz="1800" b="1">
                <a:solidFill>
                  <a:srgbClr val="000000"/>
                </a:solidFill>
                <a:latin typeface="Arial" charset="0"/>
              </a:rPr>
              <a:t/>
            </a:r>
            <a:br>
              <a:rPr lang="en-US" sz="1800" b="1">
                <a:solidFill>
                  <a:srgbClr val="000000"/>
                </a:solidFill>
                <a:latin typeface="Arial" charset="0"/>
              </a:rPr>
            </a:br>
            <a:r>
              <a:rPr lang="en-US" sz="1800" b="1">
                <a:solidFill>
                  <a:srgbClr val="000000"/>
                </a:solidFill>
                <a:latin typeface="Courier New" pitchFamily="49" charset="0"/>
              </a:rPr>
              <a:t>OR</a:t>
            </a:r>
          </a:p>
          <a:p>
            <a:pPr eaLnBrk="0" hangingPunct="0">
              <a:lnSpc>
                <a:spcPct val="130000"/>
              </a:lnSpc>
              <a:spcBef>
                <a:spcPct val="60000"/>
              </a:spcBef>
            </a:pPr>
            <a:r>
              <a:rPr lang="en-US" sz="1800" b="1">
                <a:solidFill>
                  <a:srgbClr val="000000"/>
                </a:solidFill>
                <a:latin typeface="Arial" charset="0"/>
              </a:rPr>
              <a:t/>
            </a:r>
            <a:br>
              <a:rPr lang="en-US" sz="1800" b="1">
                <a:solidFill>
                  <a:srgbClr val="000000"/>
                </a:solidFill>
                <a:latin typeface="Arial" charset="0"/>
              </a:rPr>
            </a:br>
            <a:r>
              <a:rPr lang="en-US" sz="1800" b="1">
                <a:solidFill>
                  <a:srgbClr val="000000"/>
                </a:solidFill>
                <a:latin typeface="Courier New" pitchFamily="49" charset="0"/>
              </a:rPr>
              <a:t>NOT</a:t>
            </a:r>
          </a:p>
        </p:txBody>
      </p:sp>
      <p:sp>
        <p:nvSpPr>
          <p:cNvPr id="116740" name="Rectangle 4"/>
          <p:cNvSpPr>
            <a:spLocks noChangeArrowheads="1"/>
          </p:cNvSpPr>
          <p:nvPr/>
        </p:nvSpPr>
        <p:spPr bwMode="blackWhite">
          <a:xfrm>
            <a:off x="3213100" y="2233613"/>
            <a:ext cx="4298950" cy="286702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eaLnBrk="0" hangingPunct="0">
              <a:lnSpc>
                <a:spcPct val="120000"/>
              </a:lnSpc>
              <a:spcBef>
                <a:spcPct val="60000"/>
              </a:spcBef>
            </a:pPr>
            <a:r>
              <a:rPr lang="en-US" sz="1800" b="1">
                <a:solidFill>
                  <a:srgbClr val="000000"/>
                </a:solidFill>
                <a:latin typeface="Arial" charset="0"/>
              </a:rPr>
              <a:t>Meaning</a:t>
            </a:r>
          </a:p>
          <a:p>
            <a:pPr eaLnBrk="0" hangingPunct="0">
              <a:lnSpc>
                <a:spcPct val="120000"/>
              </a:lnSpc>
              <a:spcBef>
                <a:spcPct val="60000"/>
              </a:spcBef>
            </a:pPr>
            <a:r>
              <a:rPr lang="en-US" sz="1800" b="1">
                <a:solidFill>
                  <a:srgbClr val="000000"/>
                </a:solidFill>
                <a:latin typeface="Arial" charset="0"/>
              </a:rPr>
              <a:t>Returns </a:t>
            </a:r>
            <a:r>
              <a:rPr lang="en-US" sz="1800" b="1">
                <a:solidFill>
                  <a:srgbClr val="000000"/>
                </a:solidFill>
                <a:latin typeface="Courier New" pitchFamily="49" charset="0"/>
              </a:rPr>
              <a:t>TRUE</a:t>
            </a:r>
            <a:r>
              <a:rPr lang="en-US" sz="1800" b="1">
                <a:solidFill>
                  <a:srgbClr val="000000"/>
                </a:solidFill>
                <a:latin typeface="Arial" charset="0"/>
              </a:rPr>
              <a:t> if </a:t>
            </a:r>
            <a:r>
              <a:rPr lang="en-US" sz="1800" b="1" i="1">
                <a:solidFill>
                  <a:srgbClr val="000000"/>
                </a:solidFill>
                <a:latin typeface="Arial" charset="0"/>
              </a:rPr>
              <a:t>both </a:t>
            </a:r>
            <a:r>
              <a:rPr lang="en-US" sz="1800" b="1">
                <a:solidFill>
                  <a:srgbClr val="000000"/>
                </a:solidFill>
                <a:latin typeface="Arial" charset="0"/>
              </a:rPr>
              <a:t>component conditions are true	</a:t>
            </a:r>
          </a:p>
          <a:p>
            <a:pPr eaLnBrk="0" hangingPunct="0">
              <a:lnSpc>
                <a:spcPct val="120000"/>
              </a:lnSpc>
              <a:spcBef>
                <a:spcPct val="60000"/>
              </a:spcBef>
            </a:pPr>
            <a:r>
              <a:rPr lang="en-US" sz="1800" b="1">
                <a:solidFill>
                  <a:srgbClr val="000000"/>
                </a:solidFill>
                <a:latin typeface="Arial" charset="0"/>
              </a:rPr>
              <a:t>Returns </a:t>
            </a:r>
            <a:r>
              <a:rPr lang="en-US" sz="1800" b="1">
                <a:solidFill>
                  <a:srgbClr val="000000"/>
                </a:solidFill>
                <a:latin typeface="Courier New" pitchFamily="49" charset="0"/>
              </a:rPr>
              <a:t>TRUE</a:t>
            </a:r>
            <a:r>
              <a:rPr lang="en-US" sz="1800" b="1">
                <a:solidFill>
                  <a:srgbClr val="000000"/>
                </a:solidFill>
                <a:latin typeface="Arial" charset="0"/>
              </a:rPr>
              <a:t> if </a:t>
            </a:r>
            <a:r>
              <a:rPr lang="en-US" sz="1800" b="1" i="1">
                <a:solidFill>
                  <a:srgbClr val="000000"/>
                </a:solidFill>
                <a:latin typeface="Arial" charset="0"/>
              </a:rPr>
              <a:t>either </a:t>
            </a:r>
            <a:r>
              <a:rPr lang="en-US" sz="1800" b="1">
                <a:solidFill>
                  <a:srgbClr val="000000"/>
                </a:solidFill>
                <a:latin typeface="Arial" charset="0"/>
              </a:rPr>
              <a:t>component condition is true</a:t>
            </a:r>
          </a:p>
          <a:p>
            <a:pPr eaLnBrk="0" hangingPunct="0">
              <a:lnSpc>
                <a:spcPct val="110000"/>
              </a:lnSpc>
              <a:spcBef>
                <a:spcPct val="60000"/>
              </a:spcBef>
            </a:pPr>
            <a:r>
              <a:rPr lang="en-US" sz="1800" b="1">
                <a:solidFill>
                  <a:srgbClr val="000000"/>
                </a:solidFill>
                <a:latin typeface="Arial" charset="0"/>
              </a:rPr>
              <a:t>Returns </a:t>
            </a:r>
            <a:r>
              <a:rPr lang="en-US" sz="1800" b="1">
                <a:solidFill>
                  <a:srgbClr val="000000"/>
                </a:solidFill>
                <a:latin typeface="Courier New" pitchFamily="49" charset="0"/>
              </a:rPr>
              <a:t>TRUE</a:t>
            </a:r>
            <a:r>
              <a:rPr lang="en-US" sz="1800" b="1">
                <a:solidFill>
                  <a:srgbClr val="000000"/>
                </a:solidFill>
                <a:latin typeface="Arial" charset="0"/>
              </a:rPr>
              <a:t> if the following  condition is false</a:t>
            </a:r>
          </a:p>
        </p:txBody>
      </p:sp>
      <p:sp>
        <p:nvSpPr>
          <p:cNvPr id="116741" name="Line 5"/>
          <p:cNvSpPr>
            <a:spLocks noChangeShapeType="1"/>
          </p:cNvSpPr>
          <p:nvPr/>
        </p:nvSpPr>
        <p:spPr bwMode="auto">
          <a:xfrm>
            <a:off x="1471613" y="2652713"/>
            <a:ext cx="6032500" cy="7937"/>
          </a:xfrm>
          <a:prstGeom prst="line">
            <a:avLst/>
          </a:prstGeom>
          <a:noFill/>
          <a:ln w="50800">
            <a:solidFill>
              <a:srgbClr val="000000"/>
            </a:solidFill>
            <a:round/>
            <a:headEnd type="none" w="sm" len="sm"/>
            <a:tailEnd type="none" w="sm" len="sm"/>
          </a:ln>
          <a:effectLst/>
        </p:spPr>
        <p:txBody>
          <a:bodyPr/>
          <a:lstStyle/>
          <a:p>
            <a:endParaRPr lang="en-US"/>
          </a:p>
        </p:txBody>
      </p:sp>
      <p:sp>
        <p:nvSpPr>
          <p:cNvPr id="116742" name="Line 6"/>
          <p:cNvSpPr>
            <a:spLocks noChangeShapeType="1"/>
          </p:cNvSpPr>
          <p:nvPr/>
        </p:nvSpPr>
        <p:spPr bwMode="auto">
          <a:xfrm>
            <a:off x="1470025" y="3521075"/>
            <a:ext cx="6035675" cy="0"/>
          </a:xfrm>
          <a:prstGeom prst="line">
            <a:avLst/>
          </a:prstGeom>
          <a:noFill/>
          <a:ln w="25400">
            <a:solidFill>
              <a:srgbClr val="000000"/>
            </a:solidFill>
            <a:round/>
            <a:headEnd type="none" w="sm" len="sm"/>
            <a:tailEnd type="none" w="sm" len="sm"/>
          </a:ln>
          <a:effectLst/>
        </p:spPr>
        <p:txBody>
          <a:bodyPr/>
          <a:lstStyle/>
          <a:p>
            <a:endParaRPr lang="en-US"/>
          </a:p>
        </p:txBody>
      </p:sp>
      <p:sp>
        <p:nvSpPr>
          <p:cNvPr id="116743" name="Line 7"/>
          <p:cNvSpPr>
            <a:spLocks noChangeShapeType="1"/>
          </p:cNvSpPr>
          <p:nvPr/>
        </p:nvSpPr>
        <p:spPr bwMode="auto">
          <a:xfrm>
            <a:off x="1470025" y="4351338"/>
            <a:ext cx="6048375" cy="0"/>
          </a:xfrm>
          <a:prstGeom prst="line">
            <a:avLst/>
          </a:prstGeom>
          <a:noFill/>
          <a:ln w="25400">
            <a:solidFill>
              <a:srgbClr val="000000"/>
            </a:solidFill>
            <a:round/>
            <a:headEnd type="none" w="sm" len="sm"/>
            <a:tailEnd type="none" w="sm" len="sm"/>
          </a:ln>
          <a:effectLst/>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0"/>
          </p:nvPr>
        </p:nvSpPr>
        <p:spPr/>
        <p:txBody>
          <a:bodyPr/>
          <a:lstStyle/>
          <a:p>
            <a:r>
              <a:rPr lang="en-US"/>
              <a:t>ORACLE</a:t>
            </a:r>
          </a:p>
        </p:txBody>
      </p:sp>
      <p:sp>
        <p:nvSpPr>
          <p:cNvPr id="118786" name="Rectangle 2"/>
          <p:cNvSpPr>
            <a:spLocks noChangeArrowheads="1"/>
          </p:cNvSpPr>
          <p:nvPr/>
        </p:nvSpPr>
        <p:spPr bwMode="blackWhite">
          <a:xfrm>
            <a:off x="984250" y="2346325"/>
            <a:ext cx="7169150" cy="27590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p:txBody>
      </p:sp>
      <p:sp>
        <p:nvSpPr>
          <p:cNvPr id="118787" name="Rectangle 3"/>
          <p:cNvSpPr>
            <a:spLocks noGrp="1" noChangeArrowheads="1"/>
          </p:cNvSpPr>
          <p:nvPr>
            <p:ph type="title"/>
          </p:nvPr>
        </p:nvSpPr>
        <p:spPr>
          <a:noFill/>
          <a:ln/>
        </p:spPr>
        <p:txBody>
          <a:bodyPr wrap="square" lIns="92075" tIns="46038" rIns="92075" bIns="46038" anchor="t"/>
          <a:lstStyle/>
          <a:p>
            <a:r>
              <a:rPr lang="en-US"/>
              <a:t>Using the </a:t>
            </a:r>
            <a:r>
              <a:rPr lang="en-US">
                <a:latin typeface="Courier New" pitchFamily="49" charset="0"/>
              </a:rPr>
              <a:t>AND</a:t>
            </a:r>
            <a:r>
              <a:rPr lang="en-US"/>
              <a:t> Operator</a:t>
            </a:r>
          </a:p>
        </p:txBody>
      </p:sp>
      <p:sp>
        <p:nvSpPr>
          <p:cNvPr id="118788" name="Rectangle 4"/>
          <p:cNvSpPr>
            <a:spLocks noChangeArrowheads="1"/>
          </p:cNvSpPr>
          <p:nvPr/>
        </p:nvSpPr>
        <p:spPr bwMode="auto">
          <a:xfrm>
            <a:off x="914400" y="1752600"/>
            <a:ext cx="5880100" cy="409575"/>
          </a:xfrm>
          <a:prstGeom prst="rect">
            <a:avLst/>
          </a:prstGeom>
          <a:noFill/>
          <a:ln w="9525">
            <a:noFill/>
            <a:miter lim="800000"/>
            <a:headEnd/>
            <a:tailEnd/>
          </a:ln>
          <a:effectLst/>
        </p:spPr>
        <p:txBody>
          <a:bodyPr wrap="none" lIns="92075" tIns="46038" rIns="92075" bIns="46038">
            <a:spAutoFit/>
          </a:bodyPr>
          <a:lstStyle/>
          <a:p>
            <a:pPr defTabSz="346075" eaLnBrk="0" hangingPunct="0">
              <a:lnSpc>
                <a:spcPct val="95000"/>
              </a:lnSpc>
              <a:spcBef>
                <a:spcPct val="35000"/>
              </a:spcBef>
              <a:tabLst>
                <a:tab pos="571500" algn="l"/>
              </a:tabLst>
            </a:pPr>
            <a:r>
              <a:rPr lang="en-US" sz="2200">
                <a:latin typeface="Verdana" pitchFamily="34" charset="0"/>
              </a:rPr>
              <a:t>AND requires both conditions to be true.</a:t>
            </a:r>
          </a:p>
        </p:txBody>
      </p:sp>
      <p:sp>
        <p:nvSpPr>
          <p:cNvPr id="118789" name="Rectangle 5"/>
          <p:cNvSpPr>
            <a:spLocks noChangeArrowheads="1"/>
          </p:cNvSpPr>
          <p:nvPr/>
        </p:nvSpPr>
        <p:spPr bwMode="blackWhite">
          <a:xfrm>
            <a:off x="965200" y="2333625"/>
            <a:ext cx="7315200" cy="2847975"/>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sz="1800" b="1">
                <a:solidFill>
                  <a:srgbClr val="000000"/>
                </a:solidFill>
                <a:latin typeface="Courier New" pitchFamily="49" charset="0"/>
              </a:rPr>
              <a:t>SELECT EMPNO, ENAME, JOB, SAL</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FROM   EMP</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WHERE  SAL &gt;=10000</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AND    JOB LIKE '%MAN%';</a:t>
            </a:r>
          </a:p>
        </p:txBody>
      </p:sp>
      <p:sp>
        <p:nvSpPr>
          <p:cNvPr id="118790" name="Rectangle 6"/>
          <p:cNvSpPr>
            <a:spLocks noChangeArrowheads="1"/>
          </p:cNvSpPr>
          <p:nvPr/>
        </p:nvSpPr>
        <p:spPr bwMode="auto">
          <a:xfrm>
            <a:off x="1952625" y="3733800"/>
            <a:ext cx="2662238" cy="1143000"/>
          </a:xfrm>
          <a:prstGeom prst="rect">
            <a:avLst/>
          </a:prstGeom>
          <a:noFill/>
          <a:ln w="25400">
            <a:solidFill>
              <a:srgbClr val="FF0066"/>
            </a:solidFill>
            <a:miter lim="800000"/>
            <a:headEnd type="none" w="sm" len="sm"/>
            <a:tailEnd type="none" w="sm" len="sm"/>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0"/>
          </p:nvPr>
        </p:nvSpPr>
        <p:spPr/>
        <p:txBody>
          <a:bodyPr/>
          <a:lstStyle/>
          <a:p>
            <a:r>
              <a:rPr lang="en-US"/>
              <a:t>ORACLE</a:t>
            </a:r>
          </a:p>
        </p:txBody>
      </p:sp>
      <p:sp>
        <p:nvSpPr>
          <p:cNvPr id="120834" name="Rectangle 2"/>
          <p:cNvSpPr>
            <a:spLocks noChangeArrowheads="1"/>
          </p:cNvSpPr>
          <p:nvPr/>
        </p:nvSpPr>
        <p:spPr bwMode="blackWhite">
          <a:xfrm>
            <a:off x="992188" y="2622550"/>
            <a:ext cx="6880225" cy="27876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p:txBody>
      </p:sp>
      <p:sp>
        <p:nvSpPr>
          <p:cNvPr id="120835" name="Rectangle 3"/>
          <p:cNvSpPr>
            <a:spLocks noGrp="1" noChangeArrowheads="1"/>
          </p:cNvSpPr>
          <p:nvPr>
            <p:ph type="title"/>
          </p:nvPr>
        </p:nvSpPr>
        <p:spPr>
          <a:noFill/>
          <a:ln/>
        </p:spPr>
        <p:txBody>
          <a:bodyPr wrap="square" lIns="92075" tIns="46038" rIns="92075" bIns="46038" anchor="t"/>
          <a:lstStyle/>
          <a:p>
            <a:r>
              <a:rPr lang="en-US"/>
              <a:t>Using the </a:t>
            </a:r>
            <a:r>
              <a:rPr lang="en-US">
                <a:latin typeface="Courier New" pitchFamily="49" charset="0"/>
              </a:rPr>
              <a:t>OR</a:t>
            </a:r>
            <a:r>
              <a:rPr lang="en-US"/>
              <a:t> Operator</a:t>
            </a:r>
          </a:p>
        </p:txBody>
      </p:sp>
      <p:sp>
        <p:nvSpPr>
          <p:cNvPr id="120836" name="Rectangle 4"/>
          <p:cNvSpPr>
            <a:spLocks noChangeArrowheads="1"/>
          </p:cNvSpPr>
          <p:nvPr/>
        </p:nvSpPr>
        <p:spPr bwMode="auto">
          <a:xfrm>
            <a:off x="990600" y="1600200"/>
            <a:ext cx="7010400" cy="419100"/>
          </a:xfrm>
          <a:prstGeom prst="rect">
            <a:avLst/>
          </a:prstGeom>
          <a:noFill/>
          <a:ln w="9525">
            <a:solidFill>
              <a:schemeClr val="accent2"/>
            </a:solidFill>
            <a:miter lim="800000"/>
            <a:headEnd/>
            <a:tailEnd/>
          </a:ln>
          <a:effectLst/>
        </p:spPr>
        <p:txBody>
          <a:bodyPr lIns="92075" tIns="46038" rIns="92075" bIns="46038">
            <a:spAutoFit/>
          </a:bodyPr>
          <a:lstStyle/>
          <a:p>
            <a:pPr marL="341313" lvl="1" indent="-227013" defTabSz="346075" eaLnBrk="0" hangingPunct="0">
              <a:lnSpc>
                <a:spcPct val="95000"/>
              </a:lnSpc>
              <a:spcBef>
                <a:spcPct val="35000"/>
              </a:spcBef>
              <a:tabLst>
                <a:tab pos="571500" algn="l"/>
              </a:tabLst>
            </a:pPr>
            <a:r>
              <a:rPr lang="en-US" sz="2200">
                <a:latin typeface="Verdana" pitchFamily="34" charset="0"/>
              </a:rPr>
              <a:t>OR requires either condition to be true.</a:t>
            </a:r>
          </a:p>
        </p:txBody>
      </p:sp>
      <p:sp>
        <p:nvSpPr>
          <p:cNvPr id="120837" name="Rectangle 5"/>
          <p:cNvSpPr>
            <a:spLocks noChangeArrowheads="1"/>
          </p:cNvSpPr>
          <p:nvPr/>
        </p:nvSpPr>
        <p:spPr bwMode="blackWhite">
          <a:xfrm>
            <a:off x="990600" y="2605088"/>
            <a:ext cx="6473825" cy="1216025"/>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SELECT EMPNO, ENAME, JOB, SAL</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FROM   EMP</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WHERE  SAL &gt;= 10000</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OR     JOB LIKE '%MAN%';</a:t>
            </a:r>
          </a:p>
        </p:txBody>
      </p:sp>
      <p:sp>
        <p:nvSpPr>
          <p:cNvPr id="120838" name="Rectangle 6"/>
          <p:cNvSpPr>
            <a:spLocks noChangeArrowheads="1"/>
          </p:cNvSpPr>
          <p:nvPr/>
        </p:nvSpPr>
        <p:spPr bwMode="auto">
          <a:xfrm>
            <a:off x="1947863" y="3962400"/>
            <a:ext cx="3028950" cy="914400"/>
          </a:xfrm>
          <a:prstGeom prst="rect">
            <a:avLst/>
          </a:prstGeom>
          <a:noFill/>
          <a:ln w="25400">
            <a:solidFill>
              <a:srgbClr val="FF0066"/>
            </a:solidFill>
            <a:miter lim="800000"/>
            <a:headEnd type="none" w="sm" len="sm"/>
            <a:tailEnd type="none" w="sm" len="sm"/>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t>ORACLE</a:t>
            </a:r>
          </a:p>
        </p:txBody>
      </p:sp>
      <p:sp>
        <p:nvSpPr>
          <p:cNvPr id="122882" name="Rectangle 2"/>
          <p:cNvSpPr>
            <a:spLocks noChangeArrowheads="1"/>
          </p:cNvSpPr>
          <p:nvPr/>
        </p:nvSpPr>
        <p:spPr bwMode="blackWhite">
          <a:xfrm>
            <a:off x="838200" y="1981200"/>
            <a:ext cx="7315200" cy="32766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p:txBody>
      </p:sp>
      <p:sp>
        <p:nvSpPr>
          <p:cNvPr id="122883" name="Rectangle 3"/>
          <p:cNvSpPr>
            <a:spLocks noChangeArrowheads="1"/>
          </p:cNvSpPr>
          <p:nvPr/>
        </p:nvSpPr>
        <p:spPr bwMode="blackWhite">
          <a:xfrm>
            <a:off x="914400" y="1981200"/>
            <a:ext cx="7315200" cy="3429000"/>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sz="1800" b="1">
                <a:solidFill>
                  <a:srgbClr val="000000"/>
                </a:solidFill>
                <a:latin typeface="Courier New" pitchFamily="49" charset="0"/>
              </a:rPr>
              <a:t>SELECT ENAME, JOB</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FROM   EMP</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WHERE  JOB </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       NOT IN (‘MANAGER', 'CLERK', 'SALESMAN');</a:t>
            </a:r>
          </a:p>
        </p:txBody>
      </p:sp>
      <p:sp>
        <p:nvSpPr>
          <p:cNvPr id="122884" name="Rectangle 4"/>
          <p:cNvSpPr>
            <a:spLocks noGrp="1" noChangeArrowheads="1"/>
          </p:cNvSpPr>
          <p:nvPr>
            <p:ph type="title"/>
          </p:nvPr>
        </p:nvSpPr>
        <p:spPr>
          <a:noFill/>
          <a:ln/>
        </p:spPr>
        <p:txBody>
          <a:bodyPr wrap="square" lIns="92075" tIns="46038" rIns="92075" bIns="46038" anchor="t"/>
          <a:lstStyle/>
          <a:p>
            <a:r>
              <a:rPr lang="en-US"/>
              <a:t>Using the </a:t>
            </a:r>
            <a:r>
              <a:rPr lang="en-US">
                <a:latin typeface="Courier New" pitchFamily="49" charset="0"/>
              </a:rPr>
              <a:t>NOT</a:t>
            </a:r>
            <a:r>
              <a:rPr lang="en-US"/>
              <a:t> Operator</a:t>
            </a:r>
          </a:p>
        </p:txBody>
      </p:sp>
      <p:sp>
        <p:nvSpPr>
          <p:cNvPr id="122885" name="Rectangle 5"/>
          <p:cNvSpPr>
            <a:spLocks noChangeArrowheads="1"/>
          </p:cNvSpPr>
          <p:nvPr/>
        </p:nvSpPr>
        <p:spPr bwMode="auto">
          <a:xfrm>
            <a:off x="1925638" y="3962400"/>
            <a:ext cx="5694362" cy="1193800"/>
          </a:xfrm>
          <a:prstGeom prst="rect">
            <a:avLst/>
          </a:prstGeom>
          <a:noFill/>
          <a:ln w="25400">
            <a:solidFill>
              <a:srgbClr val="FF0066"/>
            </a:solidFill>
            <a:miter lim="800000"/>
            <a:headEnd type="none" w="sm" len="sm"/>
            <a:tailEnd type="none" w="sm" len="sm"/>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2"/>
          <p:cNvSpPr>
            <a:spLocks noGrp="1"/>
          </p:cNvSpPr>
          <p:nvPr>
            <p:ph type="ftr" sz="quarter" idx="10"/>
          </p:nvPr>
        </p:nvSpPr>
        <p:spPr/>
        <p:txBody>
          <a:bodyPr/>
          <a:lstStyle/>
          <a:p>
            <a:r>
              <a:rPr lang="en-US"/>
              <a:t>ORACLE</a:t>
            </a:r>
          </a:p>
        </p:txBody>
      </p:sp>
      <p:sp>
        <p:nvSpPr>
          <p:cNvPr id="124930" name="Rectangle 2"/>
          <p:cNvSpPr>
            <a:spLocks noGrp="1" noChangeArrowheads="1"/>
          </p:cNvSpPr>
          <p:nvPr>
            <p:ph type="title"/>
          </p:nvPr>
        </p:nvSpPr>
        <p:spPr>
          <a:noFill/>
          <a:ln/>
        </p:spPr>
        <p:txBody>
          <a:bodyPr wrap="square" lIns="92075" tIns="46038" rIns="92075" bIns="46038" anchor="t"/>
          <a:lstStyle/>
          <a:p>
            <a:r>
              <a:rPr lang="en-US"/>
              <a:t>Rules of Precedence</a:t>
            </a:r>
          </a:p>
        </p:txBody>
      </p:sp>
      <p:sp>
        <p:nvSpPr>
          <p:cNvPr id="124931" name="Rectangle 3"/>
          <p:cNvSpPr>
            <a:spLocks noChangeArrowheads="1"/>
          </p:cNvSpPr>
          <p:nvPr/>
        </p:nvSpPr>
        <p:spPr bwMode="auto">
          <a:xfrm>
            <a:off x="844550" y="5534025"/>
            <a:ext cx="7766050" cy="409575"/>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tabLst>
                <a:tab pos="571500" algn="l"/>
              </a:tabLst>
            </a:pPr>
            <a:r>
              <a:rPr lang="en-US" sz="2200">
                <a:latin typeface="Verdana" pitchFamily="34" charset="0"/>
              </a:rPr>
              <a:t>Override rules of precedence by using parentheses.</a:t>
            </a:r>
          </a:p>
        </p:txBody>
      </p:sp>
      <p:sp>
        <p:nvSpPr>
          <p:cNvPr id="124932" name="Rectangle 4"/>
          <p:cNvSpPr>
            <a:spLocks noChangeArrowheads="1"/>
          </p:cNvSpPr>
          <p:nvPr/>
        </p:nvSpPr>
        <p:spPr bwMode="blackWhite">
          <a:xfrm>
            <a:off x="774700" y="1698625"/>
            <a:ext cx="7759700" cy="3622675"/>
          </a:xfrm>
          <a:prstGeom prst="rect">
            <a:avLst/>
          </a:prstGeom>
          <a:solidFill>
            <a:srgbClr val="FFCC99"/>
          </a:solidFill>
          <a:ln w="25400">
            <a:solidFill>
              <a:srgbClr val="000000"/>
            </a:solidFill>
            <a:miter lim="800000"/>
            <a:headEnd/>
            <a:tailEnd/>
          </a:ln>
          <a:effectLst/>
        </p:spPr>
        <p:txBody>
          <a:bodyPr wrap="none" anchor="ctr"/>
          <a:lstStyle/>
          <a:p>
            <a:endParaRPr lang="en-US"/>
          </a:p>
        </p:txBody>
      </p:sp>
      <p:sp>
        <p:nvSpPr>
          <p:cNvPr id="124933" name="Line 5"/>
          <p:cNvSpPr>
            <a:spLocks noChangeShapeType="1"/>
          </p:cNvSpPr>
          <p:nvPr/>
        </p:nvSpPr>
        <p:spPr bwMode="auto">
          <a:xfrm>
            <a:off x="774700" y="2252663"/>
            <a:ext cx="7620000" cy="1587"/>
          </a:xfrm>
          <a:prstGeom prst="line">
            <a:avLst/>
          </a:prstGeom>
          <a:noFill/>
          <a:ln w="50800">
            <a:solidFill>
              <a:srgbClr val="000000"/>
            </a:solidFill>
            <a:round/>
            <a:headEnd type="none" w="sm" len="sm"/>
            <a:tailEnd type="none" w="sm" len="sm"/>
          </a:ln>
          <a:effectLst/>
        </p:spPr>
        <p:txBody>
          <a:bodyPr/>
          <a:lstStyle/>
          <a:p>
            <a:endParaRPr lang="en-US"/>
          </a:p>
        </p:txBody>
      </p:sp>
      <p:sp>
        <p:nvSpPr>
          <p:cNvPr id="124934" name="Line 6"/>
          <p:cNvSpPr>
            <a:spLocks noChangeShapeType="1"/>
          </p:cNvSpPr>
          <p:nvPr/>
        </p:nvSpPr>
        <p:spPr bwMode="auto">
          <a:xfrm>
            <a:off x="758825" y="3395663"/>
            <a:ext cx="7626350" cy="1587"/>
          </a:xfrm>
          <a:prstGeom prst="line">
            <a:avLst/>
          </a:prstGeom>
          <a:noFill/>
          <a:ln w="25400">
            <a:solidFill>
              <a:srgbClr val="000000"/>
            </a:solidFill>
            <a:round/>
            <a:headEnd type="none" w="sm" len="sm"/>
            <a:tailEnd type="none" w="sm" len="sm"/>
          </a:ln>
          <a:effectLst/>
        </p:spPr>
        <p:txBody>
          <a:bodyPr/>
          <a:lstStyle/>
          <a:p>
            <a:endParaRPr lang="en-US"/>
          </a:p>
        </p:txBody>
      </p:sp>
      <p:sp>
        <p:nvSpPr>
          <p:cNvPr id="124935" name="Line 7"/>
          <p:cNvSpPr>
            <a:spLocks noChangeShapeType="1"/>
          </p:cNvSpPr>
          <p:nvPr/>
        </p:nvSpPr>
        <p:spPr bwMode="auto">
          <a:xfrm>
            <a:off x="4013200" y="1706563"/>
            <a:ext cx="0" cy="3652837"/>
          </a:xfrm>
          <a:prstGeom prst="line">
            <a:avLst/>
          </a:prstGeom>
          <a:noFill/>
          <a:ln w="25400">
            <a:solidFill>
              <a:srgbClr val="000000"/>
            </a:solidFill>
            <a:round/>
            <a:headEnd type="none" w="sm" len="sm"/>
            <a:tailEnd type="none" w="sm" len="sm"/>
          </a:ln>
          <a:effectLst/>
        </p:spPr>
        <p:txBody>
          <a:bodyPr/>
          <a:lstStyle/>
          <a:p>
            <a:endParaRPr lang="en-US"/>
          </a:p>
        </p:txBody>
      </p:sp>
      <p:sp>
        <p:nvSpPr>
          <p:cNvPr id="124936" name="Rectangle 8"/>
          <p:cNvSpPr>
            <a:spLocks noChangeArrowheads="1"/>
          </p:cNvSpPr>
          <p:nvPr/>
        </p:nvSpPr>
        <p:spPr bwMode="auto">
          <a:xfrm>
            <a:off x="838200" y="1905000"/>
            <a:ext cx="7654925" cy="3494227"/>
          </a:xfrm>
          <a:prstGeom prst="rect">
            <a:avLst/>
          </a:prstGeom>
          <a:noFill/>
          <a:ln w="9525">
            <a:noFill/>
            <a:miter lim="800000"/>
            <a:headEnd/>
            <a:tailEnd/>
          </a:ln>
          <a:effectLst/>
        </p:spPr>
        <p:txBody>
          <a:bodyPr lIns="92075" tIns="46038" rIns="92075" bIns="46038">
            <a:spAutoFit/>
          </a:bodyPr>
          <a:lstStyle/>
          <a:p>
            <a:pPr eaLnBrk="0" hangingPunct="0">
              <a:lnSpc>
                <a:spcPct val="80000"/>
              </a:lnSpc>
              <a:spcBef>
                <a:spcPct val="35000"/>
              </a:spcBef>
              <a:tabLst>
                <a:tab pos="1371600" algn="r"/>
                <a:tab pos="3270250" algn="l"/>
              </a:tabLst>
            </a:pPr>
            <a:r>
              <a:rPr lang="en-US" sz="2200" b="1" dirty="0">
                <a:latin typeface="Arial" charset="0"/>
              </a:rPr>
              <a:t>Order Evaluated	Operator</a:t>
            </a:r>
          </a:p>
          <a:p>
            <a:pPr eaLnBrk="0" hangingPunct="0">
              <a:lnSpc>
                <a:spcPct val="80000"/>
              </a:lnSpc>
              <a:spcBef>
                <a:spcPct val="35000"/>
              </a:spcBef>
              <a:tabLst>
                <a:tab pos="1371600" algn="r"/>
                <a:tab pos="3270250" algn="l"/>
              </a:tabLst>
            </a:pPr>
            <a:r>
              <a:rPr lang="en-US" sz="2200" b="1" dirty="0">
                <a:latin typeface="Arial" charset="0"/>
              </a:rPr>
              <a:t>    	1	Arithmetic operators </a:t>
            </a:r>
          </a:p>
          <a:p>
            <a:pPr eaLnBrk="0" hangingPunct="0">
              <a:lnSpc>
                <a:spcPct val="80000"/>
              </a:lnSpc>
              <a:spcBef>
                <a:spcPct val="35000"/>
              </a:spcBef>
              <a:tabLst>
                <a:tab pos="1371600" algn="r"/>
                <a:tab pos="3270250" algn="l"/>
              </a:tabLst>
            </a:pPr>
            <a:r>
              <a:rPr lang="en-US" sz="2200" b="1" dirty="0">
                <a:latin typeface="Arial" charset="0"/>
              </a:rPr>
              <a:t>	2	Concatenation operator</a:t>
            </a:r>
          </a:p>
          <a:p>
            <a:pPr eaLnBrk="0" hangingPunct="0">
              <a:lnSpc>
                <a:spcPct val="80000"/>
              </a:lnSpc>
              <a:spcBef>
                <a:spcPct val="35000"/>
              </a:spcBef>
              <a:tabLst>
                <a:tab pos="1371600" algn="r"/>
                <a:tab pos="3270250" algn="l"/>
              </a:tabLst>
            </a:pPr>
            <a:r>
              <a:rPr lang="en-US" sz="2200" b="1" dirty="0">
                <a:latin typeface="Arial" charset="0"/>
              </a:rPr>
              <a:t>	3	Comparison conditions</a:t>
            </a:r>
          </a:p>
          <a:p>
            <a:pPr eaLnBrk="0" hangingPunct="0">
              <a:lnSpc>
                <a:spcPct val="80000"/>
              </a:lnSpc>
              <a:spcBef>
                <a:spcPct val="35000"/>
              </a:spcBef>
              <a:tabLst>
                <a:tab pos="1371600" algn="r"/>
                <a:tab pos="3270250" algn="l"/>
              </a:tabLst>
            </a:pPr>
            <a:r>
              <a:rPr lang="en-US" sz="2200" b="1" dirty="0">
                <a:latin typeface="Arial" charset="0"/>
              </a:rPr>
              <a:t>	4	</a:t>
            </a:r>
            <a:r>
              <a:rPr lang="en-US" sz="2200" b="1" dirty="0">
                <a:latin typeface="Courier New" pitchFamily="49" charset="0"/>
              </a:rPr>
              <a:t>IS</a:t>
            </a:r>
            <a:r>
              <a:rPr lang="en-US" sz="2200" b="1" dirty="0"/>
              <a:t> </a:t>
            </a:r>
            <a:r>
              <a:rPr lang="en-US" sz="2200" b="1" dirty="0">
                <a:latin typeface="Courier New" pitchFamily="49" charset="0"/>
              </a:rPr>
              <a:t>[NOT]</a:t>
            </a:r>
            <a:r>
              <a:rPr lang="en-US" sz="2200" b="1" dirty="0"/>
              <a:t> </a:t>
            </a:r>
            <a:r>
              <a:rPr lang="en-US" sz="2200" b="1" dirty="0">
                <a:latin typeface="Courier New" pitchFamily="49" charset="0"/>
              </a:rPr>
              <a:t>NULL</a:t>
            </a:r>
            <a:r>
              <a:rPr lang="en-US" sz="2200" b="1" dirty="0"/>
              <a:t>, </a:t>
            </a:r>
            <a:r>
              <a:rPr lang="en-US" sz="2200" b="1" dirty="0">
                <a:latin typeface="Courier New" pitchFamily="49" charset="0"/>
              </a:rPr>
              <a:t>LIKE</a:t>
            </a:r>
            <a:r>
              <a:rPr lang="en-US" sz="2200" b="1" dirty="0"/>
              <a:t>, </a:t>
            </a:r>
            <a:r>
              <a:rPr lang="en-US" sz="2200" b="1" dirty="0">
                <a:latin typeface="Courier New" pitchFamily="49" charset="0"/>
              </a:rPr>
              <a:t>[</a:t>
            </a:r>
            <a:r>
              <a:rPr lang="en-US" sz="2200" b="1" dirty="0" smtClean="0">
                <a:latin typeface="Courier New" pitchFamily="49" charset="0"/>
              </a:rPr>
              <a:t>NOT]IN</a:t>
            </a:r>
            <a:endParaRPr lang="en-US" sz="2200" b="1" dirty="0">
              <a:latin typeface="Arial" charset="0"/>
            </a:endParaRPr>
          </a:p>
          <a:p>
            <a:pPr eaLnBrk="0" hangingPunct="0">
              <a:lnSpc>
                <a:spcPct val="80000"/>
              </a:lnSpc>
              <a:spcBef>
                <a:spcPct val="35000"/>
              </a:spcBef>
              <a:tabLst>
                <a:tab pos="1371600" algn="r"/>
                <a:tab pos="3270250" algn="l"/>
              </a:tabLst>
            </a:pPr>
            <a:r>
              <a:rPr lang="en-US" sz="2200" b="1" dirty="0">
                <a:latin typeface="Arial" charset="0"/>
              </a:rPr>
              <a:t>	5	</a:t>
            </a:r>
            <a:r>
              <a:rPr lang="en-US" sz="2200" b="1" dirty="0">
                <a:latin typeface="Courier New" pitchFamily="49" charset="0"/>
              </a:rPr>
              <a:t>[NOT] BETWEEN</a:t>
            </a:r>
          </a:p>
          <a:p>
            <a:pPr eaLnBrk="0" hangingPunct="0">
              <a:lnSpc>
                <a:spcPct val="80000"/>
              </a:lnSpc>
              <a:spcBef>
                <a:spcPct val="35000"/>
              </a:spcBef>
              <a:tabLst>
                <a:tab pos="1371600" algn="r"/>
                <a:tab pos="3270250" algn="l"/>
              </a:tabLst>
            </a:pPr>
            <a:r>
              <a:rPr lang="en-US" sz="2200" b="1" dirty="0">
                <a:latin typeface="Arial" charset="0"/>
              </a:rPr>
              <a:t>	6	</a:t>
            </a:r>
            <a:r>
              <a:rPr lang="en-US" sz="2200" b="1" dirty="0">
                <a:latin typeface="Courier New" pitchFamily="49" charset="0"/>
              </a:rPr>
              <a:t>NOT</a:t>
            </a:r>
            <a:r>
              <a:rPr lang="en-US" sz="2200" b="1" dirty="0">
                <a:latin typeface="Arial" charset="0"/>
              </a:rPr>
              <a:t> logical condition</a:t>
            </a:r>
          </a:p>
          <a:p>
            <a:pPr eaLnBrk="0" hangingPunct="0">
              <a:lnSpc>
                <a:spcPct val="80000"/>
              </a:lnSpc>
              <a:spcBef>
                <a:spcPct val="35000"/>
              </a:spcBef>
              <a:tabLst>
                <a:tab pos="1371600" algn="r"/>
                <a:tab pos="3270250" algn="l"/>
              </a:tabLst>
            </a:pPr>
            <a:r>
              <a:rPr lang="en-US" sz="2200" b="1" dirty="0">
                <a:latin typeface="Arial" charset="0"/>
              </a:rPr>
              <a:t>	7	</a:t>
            </a:r>
            <a:r>
              <a:rPr lang="en-US" sz="2200" b="1" dirty="0">
                <a:latin typeface="Courier New" pitchFamily="49" charset="0"/>
              </a:rPr>
              <a:t>AND</a:t>
            </a:r>
            <a:r>
              <a:rPr lang="en-US" sz="2200" b="1" dirty="0">
                <a:latin typeface="Arial" charset="0"/>
              </a:rPr>
              <a:t> logical condition</a:t>
            </a:r>
          </a:p>
          <a:p>
            <a:pPr eaLnBrk="0" hangingPunct="0">
              <a:lnSpc>
                <a:spcPct val="80000"/>
              </a:lnSpc>
              <a:spcBef>
                <a:spcPct val="35000"/>
              </a:spcBef>
              <a:tabLst>
                <a:tab pos="1371600" algn="r"/>
                <a:tab pos="3270250" algn="l"/>
              </a:tabLst>
            </a:pPr>
            <a:r>
              <a:rPr lang="en-US" sz="2200" b="1" dirty="0">
                <a:latin typeface="Arial" charset="0"/>
              </a:rPr>
              <a:t>	8	</a:t>
            </a:r>
            <a:r>
              <a:rPr lang="en-US" sz="2200" b="1" dirty="0">
                <a:latin typeface="Courier New" pitchFamily="49" charset="0"/>
              </a:rPr>
              <a:t>OR</a:t>
            </a:r>
            <a:r>
              <a:rPr lang="en-US" sz="2200" b="1" dirty="0">
                <a:latin typeface="Arial" charset="0"/>
              </a:rPr>
              <a:t> logical condition</a:t>
            </a:r>
          </a:p>
        </p:txBody>
      </p:sp>
      <p:sp>
        <p:nvSpPr>
          <p:cNvPr id="124937" name="Line 9"/>
          <p:cNvSpPr>
            <a:spLocks noChangeShapeType="1"/>
          </p:cNvSpPr>
          <p:nvPr/>
        </p:nvSpPr>
        <p:spPr bwMode="auto">
          <a:xfrm>
            <a:off x="760413" y="2652713"/>
            <a:ext cx="7623175" cy="1587"/>
          </a:xfrm>
          <a:prstGeom prst="line">
            <a:avLst/>
          </a:prstGeom>
          <a:noFill/>
          <a:ln w="25400">
            <a:solidFill>
              <a:srgbClr val="000000"/>
            </a:solidFill>
            <a:round/>
            <a:headEnd type="none" w="sm" len="sm"/>
            <a:tailEnd type="none" w="sm" len="sm"/>
          </a:ln>
          <a:effectLst/>
        </p:spPr>
        <p:txBody>
          <a:bodyPr/>
          <a:lstStyle/>
          <a:p>
            <a:endParaRPr lang="en-US"/>
          </a:p>
        </p:txBody>
      </p:sp>
      <p:sp>
        <p:nvSpPr>
          <p:cNvPr id="124938" name="Line 10"/>
          <p:cNvSpPr>
            <a:spLocks noChangeShapeType="1"/>
          </p:cNvSpPr>
          <p:nvPr/>
        </p:nvSpPr>
        <p:spPr bwMode="auto">
          <a:xfrm>
            <a:off x="762000" y="3810000"/>
            <a:ext cx="7621588" cy="1588"/>
          </a:xfrm>
          <a:prstGeom prst="line">
            <a:avLst/>
          </a:prstGeom>
          <a:noFill/>
          <a:ln w="25400">
            <a:solidFill>
              <a:srgbClr val="000000"/>
            </a:solidFill>
            <a:round/>
            <a:headEnd type="none" w="sm" len="sm"/>
            <a:tailEnd type="none" w="sm" len="sm"/>
          </a:ln>
          <a:effectLst/>
        </p:spPr>
        <p:txBody>
          <a:bodyPr/>
          <a:lstStyle/>
          <a:p>
            <a:endParaRPr lang="en-US"/>
          </a:p>
        </p:txBody>
      </p:sp>
      <p:sp>
        <p:nvSpPr>
          <p:cNvPr id="124939" name="Line 11"/>
          <p:cNvSpPr>
            <a:spLocks noChangeShapeType="1"/>
          </p:cNvSpPr>
          <p:nvPr/>
        </p:nvSpPr>
        <p:spPr bwMode="auto">
          <a:xfrm>
            <a:off x="758825" y="4527550"/>
            <a:ext cx="7623175" cy="1588"/>
          </a:xfrm>
          <a:prstGeom prst="line">
            <a:avLst/>
          </a:prstGeom>
          <a:noFill/>
          <a:ln w="25400">
            <a:solidFill>
              <a:srgbClr val="000000"/>
            </a:solidFill>
            <a:round/>
            <a:headEnd type="none" w="sm" len="sm"/>
            <a:tailEnd type="none" w="sm" len="sm"/>
          </a:ln>
          <a:effectLst/>
        </p:spPr>
        <p:txBody>
          <a:bodyPr/>
          <a:lstStyle/>
          <a:p>
            <a:endParaRPr lang="en-US"/>
          </a:p>
        </p:txBody>
      </p:sp>
      <p:sp>
        <p:nvSpPr>
          <p:cNvPr id="124940" name="Line 12"/>
          <p:cNvSpPr>
            <a:spLocks noChangeShapeType="1"/>
          </p:cNvSpPr>
          <p:nvPr/>
        </p:nvSpPr>
        <p:spPr bwMode="auto">
          <a:xfrm>
            <a:off x="758825" y="4152900"/>
            <a:ext cx="7623175" cy="1588"/>
          </a:xfrm>
          <a:prstGeom prst="line">
            <a:avLst/>
          </a:prstGeom>
          <a:noFill/>
          <a:ln w="25400">
            <a:solidFill>
              <a:srgbClr val="000000"/>
            </a:solidFill>
            <a:round/>
            <a:headEnd type="none" w="sm" len="sm"/>
            <a:tailEnd type="none" w="sm" len="sm"/>
          </a:ln>
          <a:effectLst/>
        </p:spPr>
        <p:txBody>
          <a:bodyPr/>
          <a:lstStyle/>
          <a:p>
            <a:endParaRPr lang="en-US"/>
          </a:p>
        </p:txBody>
      </p:sp>
      <p:sp>
        <p:nvSpPr>
          <p:cNvPr id="124941" name="Line 13"/>
          <p:cNvSpPr>
            <a:spLocks noChangeShapeType="1"/>
          </p:cNvSpPr>
          <p:nvPr/>
        </p:nvSpPr>
        <p:spPr bwMode="auto">
          <a:xfrm>
            <a:off x="760413" y="4948238"/>
            <a:ext cx="7623175" cy="1587"/>
          </a:xfrm>
          <a:prstGeom prst="line">
            <a:avLst/>
          </a:prstGeom>
          <a:noFill/>
          <a:ln w="25400">
            <a:solidFill>
              <a:srgbClr val="000000"/>
            </a:solidFill>
            <a:round/>
            <a:headEnd type="none" w="sm" len="sm"/>
            <a:tailEnd type="none" w="sm" len="sm"/>
          </a:ln>
          <a:effectLst/>
        </p:spPr>
        <p:txBody>
          <a:bodyPr/>
          <a:lstStyle/>
          <a:p>
            <a:endParaRPr lang="en-US"/>
          </a:p>
        </p:txBody>
      </p:sp>
      <p:sp>
        <p:nvSpPr>
          <p:cNvPr id="124942" name="Line 14"/>
          <p:cNvSpPr>
            <a:spLocks noChangeShapeType="1"/>
          </p:cNvSpPr>
          <p:nvPr/>
        </p:nvSpPr>
        <p:spPr bwMode="auto">
          <a:xfrm>
            <a:off x="762000" y="3048000"/>
            <a:ext cx="7626350" cy="1588"/>
          </a:xfrm>
          <a:prstGeom prst="line">
            <a:avLst/>
          </a:prstGeom>
          <a:noFill/>
          <a:ln w="25400">
            <a:solidFill>
              <a:srgbClr val="000000"/>
            </a:solidFill>
            <a:round/>
            <a:headEnd type="none" w="sm" len="sm"/>
            <a:tailEnd type="none" w="sm" len="sm"/>
          </a:ln>
          <a:effectLst/>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
          <p:cNvSpPr>
            <a:spLocks noGrp="1"/>
          </p:cNvSpPr>
          <p:nvPr>
            <p:ph type="ftr" sz="quarter" idx="10"/>
          </p:nvPr>
        </p:nvSpPr>
        <p:spPr/>
        <p:txBody>
          <a:bodyPr/>
          <a:lstStyle/>
          <a:p>
            <a:r>
              <a:rPr lang="en-US"/>
              <a:t>ORACLE</a:t>
            </a:r>
          </a:p>
        </p:txBody>
      </p:sp>
      <p:sp>
        <p:nvSpPr>
          <p:cNvPr id="126978" name="Rectangle 2"/>
          <p:cNvSpPr>
            <a:spLocks noChangeArrowheads="1"/>
          </p:cNvSpPr>
          <p:nvPr/>
        </p:nvSpPr>
        <p:spPr bwMode="blackWhite">
          <a:xfrm>
            <a:off x="1077913" y="2003425"/>
            <a:ext cx="7075487" cy="33305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p:txBody>
      </p:sp>
      <p:sp>
        <p:nvSpPr>
          <p:cNvPr id="126979" name="Rectangle 3"/>
          <p:cNvSpPr>
            <a:spLocks noChangeArrowheads="1"/>
          </p:cNvSpPr>
          <p:nvPr/>
        </p:nvSpPr>
        <p:spPr bwMode="blackWhite">
          <a:xfrm>
            <a:off x="1117600" y="2008188"/>
            <a:ext cx="6959600" cy="3325812"/>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sz="1800" b="1">
                <a:solidFill>
                  <a:srgbClr val="000000"/>
                </a:solidFill>
                <a:latin typeface="Courier New" pitchFamily="49" charset="0"/>
              </a:rPr>
              <a:t>SELECT ENAME, JOB, SAL</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FROM   EMP</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WHERE  JOB = 'SALESMAN'</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OR     JOB = 'PRESIDENT'</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AND    SAL &gt; 15000;</a:t>
            </a:r>
          </a:p>
        </p:txBody>
      </p:sp>
      <p:sp>
        <p:nvSpPr>
          <p:cNvPr id="126980" name="Rectangle 4"/>
          <p:cNvSpPr>
            <a:spLocks noGrp="1" noChangeArrowheads="1"/>
          </p:cNvSpPr>
          <p:nvPr>
            <p:ph type="title"/>
          </p:nvPr>
        </p:nvSpPr>
        <p:spPr>
          <a:noFill/>
          <a:ln/>
        </p:spPr>
        <p:txBody>
          <a:bodyPr wrap="square" lIns="92075" tIns="46038" rIns="92075" bIns="46038" anchor="t"/>
          <a:lstStyle/>
          <a:p>
            <a:r>
              <a:rPr lang="en-US"/>
              <a:t>Rules of Precedence</a:t>
            </a:r>
          </a:p>
        </p:txBody>
      </p:sp>
      <p:sp>
        <p:nvSpPr>
          <p:cNvPr id="126981" name="Freeform 5"/>
          <p:cNvSpPr>
            <a:spLocks/>
          </p:cNvSpPr>
          <p:nvPr/>
        </p:nvSpPr>
        <p:spPr bwMode="auto">
          <a:xfrm>
            <a:off x="1752600" y="4221163"/>
            <a:ext cx="361950" cy="233362"/>
          </a:xfrm>
          <a:custGeom>
            <a:avLst/>
            <a:gdLst/>
            <a:ahLst/>
            <a:cxnLst>
              <a:cxn ang="0">
                <a:pos x="0" y="146"/>
              </a:cxn>
              <a:cxn ang="0">
                <a:pos x="0" y="0"/>
              </a:cxn>
              <a:cxn ang="0">
                <a:pos x="227" y="0"/>
              </a:cxn>
            </a:cxnLst>
            <a:rect l="0" t="0" r="r" b="b"/>
            <a:pathLst>
              <a:path w="228" h="147">
                <a:moveTo>
                  <a:pt x="0" y="146"/>
                </a:moveTo>
                <a:lnTo>
                  <a:pt x="0" y="0"/>
                </a:lnTo>
                <a:lnTo>
                  <a:pt x="227" y="0"/>
                </a:lnTo>
              </a:path>
            </a:pathLst>
          </a:custGeom>
          <a:noFill/>
          <a:ln w="25400" cap="rnd" cmpd="sng">
            <a:solidFill>
              <a:srgbClr val="FF0033"/>
            </a:solidFill>
            <a:prstDash val="solid"/>
            <a:round/>
            <a:headEnd type="none" w="sm" len="sm"/>
            <a:tailEnd type="stealth" w="med" len="lg"/>
          </a:ln>
          <a:effectLst>
            <a:outerShdw dist="17961" dir="2700000" algn="ctr" rotWithShape="0">
              <a:srgbClr val="000000"/>
            </a:outerShdw>
          </a:effectLst>
        </p:spPr>
        <p:txBody>
          <a:bodyPr/>
          <a:lstStyle/>
          <a:p>
            <a:endParaRPr lang="en-US"/>
          </a:p>
        </p:txBody>
      </p:sp>
      <p:sp>
        <p:nvSpPr>
          <p:cNvPr id="126982" name="Line 6"/>
          <p:cNvSpPr>
            <a:spLocks noChangeShapeType="1"/>
          </p:cNvSpPr>
          <p:nvPr/>
        </p:nvSpPr>
        <p:spPr bwMode="auto">
          <a:xfrm>
            <a:off x="1762125" y="4724400"/>
            <a:ext cx="447675" cy="0"/>
          </a:xfrm>
          <a:prstGeom prst="line">
            <a:avLst/>
          </a:prstGeom>
          <a:noFill/>
          <a:ln w="25400">
            <a:solidFill>
              <a:srgbClr val="FF0033"/>
            </a:solidFill>
            <a:round/>
            <a:headEnd type="none" w="sm" len="sm"/>
            <a:tailEnd type="stealth" w="med" len="lg"/>
          </a:ln>
          <a:effectLst>
            <a:outerShdw dist="17961" dir="2700000" algn="ctr" rotWithShape="0">
              <a:srgbClr val="000000"/>
            </a:outerShdw>
          </a:effectLst>
        </p:spPr>
        <p:txBody>
          <a:bodyPr/>
          <a:lstStyle/>
          <a:p>
            <a:endParaRPr lang="en-US"/>
          </a:p>
        </p:txBody>
      </p:sp>
      <p:sp>
        <p:nvSpPr>
          <p:cNvPr id="126983" name="Rectangle 7"/>
          <p:cNvSpPr>
            <a:spLocks noChangeArrowheads="1"/>
          </p:cNvSpPr>
          <p:nvPr/>
        </p:nvSpPr>
        <p:spPr bwMode="auto">
          <a:xfrm>
            <a:off x="1127125" y="4038600"/>
            <a:ext cx="625475" cy="990600"/>
          </a:xfrm>
          <a:prstGeom prst="rect">
            <a:avLst/>
          </a:prstGeom>
          <a:noFill/>
          <a:ln w="25400">
            <a:solidFill>
              <a:srgbClr val="FF0066"/>
            </a:solidFill>
            <a:miter lim="800000"/>
            <a:headEnd type="none" w="sm" len="sm"/>
            <a:tailEnd type="none" w="sm" len="sm"/>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t>ORACLE</a:t>
            </a:r>
          </a:p>
        </p:txBody>
      </p:sp>
      <p:sp>
        <p:nvSpPr>
          <p:cNvPr id="28674" name="Rectangle 1026"/>
          <p:cNvSpPr>
            <a:spLocks noGrp="1" noChangeArrowheads="1"/>
          </p:cNvSpPr>
          <p:nvPr>
            <p:ph type="title"/>
          </p:nvPr>
        </p:nvSpPr>
        <p:spPr/>
        <p:txBody>
          <a:bodyPr/>
          <a:lstStyle/>
          <a:p>
            <a:r>
              <a:rPr lang="en-US"/>
              <a:t>Physical structure</a:t>
            </a:r>
          </a:p>
        </p:txBody>
      </p:sp>
      <p:sp>
        <p:nvSpPr>
          <p:cNvPr id="28675" name="Text Box 1027"/>
          <p:cNvSpPr txBox="1">
            <a:spLocks noChangeArrowheads="1"/>
          </p:cNvSpPr>
          <p:nvPr/>
        </p:nvSpPr>
        <p:spPr bwMode="auto">
          <a:xfrm>
            <a:off x="1600200" y="1828800"/>
            <a:ext cx="7010400" cy="3925888"/>
          </a:xfrm>
          <a:prstGeom prst="rect">
            <a:avLst/>
          </a:prstGeom>
          <a:noFill/>
          <a:ln w="12700" cap="sq">
            <a:noFill/>
            <a:miter lim="800000"/>
            <a:headEnd type="none" w="sm" len="sm"/>
            <a:tailEnd type="none" w="sm" len="sm"/>
          </a:ln>
          <a:effectLst/>
        </p:spPr>
        <p:txBody>
          <a:bodyPr>
            <a:spAutoFit/>
          </a:bodyPr>
          <a:lstStyle/>
          <a:p>
            <a:pPr algn="just">
              <a:spcBef>
                <a:spcPct val="50000"/>
              </a:spcBef>
            </a:pPr>
            <a:r>
              <a:rPr lang="en-US" u="sng"/>
              <a:t>Data Files </a:t>
            </a:r>
            <a:r>
              <a:rPr lang="en-US"/>
              <a:t> It contains the data of the database. Every table that is stored in the database is a part of these files. Only Oracle Server can interpret these data files.</a:t>
            </a:r>
          </a:p>
          <a:p>
            <a:pPr algn="just">
              <a:spcBef>
                <a:spcPct val="50000"/>
              </a:spcBef>
            </a:pPr>
            <a:r>
              <a:rPr lang="en-US" u="sng"/>
              <a:t>Redo Log Files </a:t>
            </a:r>
            <a:r>
              <a:rPr lang="en-US"/>
              <a:t> Every database has a set of two or more Redo Log files. The set of redo log files is known as database’s redo log.</a:t>
            </a:r>
          </a:p>
          <a:p>
            <a:pPr algn="just">
              <a:spcBef>
                <a:spcPct val="50000"/>
              </a:spcBef>
            </a:pPr>
            <a:r>
              <a:rPr lang="en-US"/>
              <a:t>Redo Log files are used in failure recovery.</a:t>
            </a:r>
          </a:p>
          <a:p>
            <a:pPr algn="just">
              <a:spcBef>
                <a:spcPct val="50000"/>
              </a:spcBef>
            </a:pPr>
            <a:r>
              <a:rPr lang="en-US"/>
              <a:t>All changes made to the database are written to redo log file.. ( filenames redo01.log)</a:t>
            </a:r>
            <a:endParaRPr lang="en-US" u="sng"/>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
          <p:cNvSpPr>
            <a:spLocks noGrp="1"/>
          </p:cNvSpPr>
          <p:nvPr>
            <p:ph type="ftr" sz="quarter" idx="10"/>
          </p:nvPr>
        </p:nvSpPr>
        <p:spPr/>
        <p:txBody>
          <a:bodyPr/>
          <a:lstStyle/>
          <a:p>
            <a:r>
              <a:rPr lang="en-US"/>
              <a:t>ORACLE</a:t>
            </a:r>
          </a:p>
        </p:txBody>
      </p:sp>
      <p:sp>
        <p:nvSpPr>
          <p:cNvPr id="129026" name="Rectangle 2"/>
          <p:cNvSpPr>
            <a:spLocks noChangeArrowheads="1"/>
          </p:cNvSpPr>
          <p:nvPr/>
        </p:nvSpPr>
        <p:spPr bwMode="blackWhite">
          <a:xfrm>
            <a:off x="939800" y="2570163"/>
            <a:ext cx="7213600" cy="30686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p:txBody>
      </p:sp>
      <p:sp>
        <p:nvSpPr>
          <p:cNvPr id="129027" name="Rectangle 3"/>
          <p:cNvSpPr>
            <a:spLocks noChangeArrowheads="1"/>
          </p:cNvSpPr>
          <p:nvPr/>
        </p:nvSpPr>
        <p:spPr bwMode="blackWhite">
          <a:xfrm>
            <a:off x="1006475" y="2560638"/>
            <a:ext cx="7146925" cy="3078162"/>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sz="1800" b="1">
                <a:solidFill>
                  <a:srgbClr val="000000"/>
                </a:solidFill>
                <a:latin typeface="Courier New" pitchFamily="49" charset="0"/>
              </a:rPr>
              <a:t>SELECT ENAME, JOB, SAL</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FROM   EMP</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WHERE   (JOB = 'SALESMAN'</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OR      JOB = 'PRESIDENT')</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AND    SAL &gt; 15000;</a:t>
            </a:r>
          </a:p>
        </p:txBody>
      </p:sp>
      <p:sp>
        <p:nvSpPr>
          <p:cNvPr id="129028" name="Rectangle 4"/>
          <p:cNvSpPr>
            <a:spLocks noGrp="1" noChangeArrowheads="1"/>
          </p:cNvSpPr>
          <p:nvPr>
            <p:ph type="title"/>
          </p:nvPr>
        </p:nvSpPr>
        <p:spPr>
          <a:noFill/>
          <a:ln/>
        </p:spPr>
        <p:txBody>
          <a:bodyPr wrap="square" lIns="92075" tIns="46038" rIns="92075" bIns="46038" anchor="t"/>
          <a:lstStyle/>
          <a:p>
            <a:r>
              <a:rPr lang="en-US"/>
              <a:t>Rules of Precedence</a:t>
            </a:r>
          </a:p>
        </p:txBody>
      </p:sp>
      <p:sp>
        <p:nvSpPr>
          <p:cNvPr id="129029" name="Rectangle 5"/>
          <p:cNvSpPr>
            <a:spLocks noChangeArrowheads="1"/>
          </p:cNvSpPr>
          <p:nvPr/>
        </p:nvSpPr>
        <p:spPr bwMode="auto">
          <a:xfrm>
            <a:off x="866775" y="1792288"/>
            <a:ext cx="5305425" cy="439737"/>
          </a:xfrm>
          <a:prstGeom prst="rect">
            <a:avLst/>
          </a:prstGeom>
          <a:noFill/>
          <a:ln w="9525">
            <a:noFill/>
            <a:miter lim="800000"/>
            <a:headEnd/>
            <a:tailEnd/>
          </a:ln>
          <a:effectLst/>
        </p:spPr>
        <p:txBody>
          <a:bodyPr wrap="none" lIns="92075" tIns="46038" rIns="92075" bIns="46038">
            <a:spAutoFit/>
          </a:bodyPr>
          <a:lstStyle/>
          <a:p>
            <a:pPr defTabSz="346075" eaLnBrk="0" hangingPunct="0">
              <a:lnSpc>
                <a:spcPct val="95000"/>
              </a:lnSpc>
              <a:spcBef>
                <a:spcPct val="35000"/>
              </a:spcBef>
              <a:tabLst>
                <a:tab pos="571500" algn="l"/>
              </a:tabLst>
            </a:pPr>
            <a:r>
              <a:rPr lang="en-US">
                <a:latin typeface="Verdana" pitchFamily="34" charset="0"/>
              </a:rPr>
              <a:t>Use parentheses to force priority</a:t>
            </a:r>
            <a:r>
              <a:rPr lang="en-US" sz="2200" b="1">
                <a:solidFill>
                  <a:srgbClr val="FFFFCC"/>
                </a:solidFill>
                <a:latin typeface="Arial" charset="0"/>
              </a:rPr>
              <a:t>.</a:t>
            </a:r>
          </a:p>
        </p:txBody>
      </p:sp>
      <p:sp>
        <p:nvSpPr>
          <p:cNvPr id="129030" name="Freeform 6"/>
          <p:cNvSpPr>
            <a:spLocks/>
          </p:cNvSpPr>
          <p:nvPr/>
        </p:nvSpPr>
        <p:spPr bwMode="auto">
          <a:xfrm>
            <a:off x="1828800" y="4114800"/>
            <a:ext cx="381000" cy="503238"/>
          </a:xfrm>
          <a:custGeom>
            <a:avLst/>
            <a:gdLst/>
            <a:ahLst/>
            <a:cxnLst>
              <a:cxn ang="0">
                <a:pos x="0" y="146"/>
              </a:cxn>
              <a:cxn ang="0">
                <a:pos x="0" y="0"/>
              </a:cxn>
              <a:cxn ang="0">
                <a:pos x="191" y="0"/>
              </a:cxn>
            </a:cxnLst>
            <a:rect l="0" t="0" r="r" b="b"/>
            <a:pathLst>
              <a:path w="192" h="147">
                <a:moveTo>
                  <a:pt x="0" y="146"/>
                </a:moveTo>
                <a:lnTo>
                  <a:pt x="0" y="0"/>
                </a:lnTo>
                <a:lnTo>
                  <a:pt x="191" y="0"/>
                </a:lnTo>
              </a:path>
            </a:pathLst>
          </a:custGeom>
          <a:noFill/>
          <a:ln w="25400" cap="rnd" cmpd="sng">
            <a:solidFill>
              <a:srgbClr val="FF0033"/>
            </a:solidFill>
            <a:prstDash val="solid"/>
            <a:round/>
            <a:headEnd type="none" w="sm" len="sm"/>
            <a:tailEnd type="stealth" w="med" len="lg"/>
          </a:ln>
          <a:effectLst>
            <a:outerShdw dist="17961" dir="2700000" algn="ctr" rotWithShape="0">
              <a:srgbClr val="000000"/>
            </a:outerShdw>
          </a:effectLst>
        </p:spPr>
        <p:txBody>
          <a:bodyPr/>
          <a:lstStyle/>
          <a:p>
            <a:endParaRPr lang="en-US"/>
          </a:p>
        </p:txBody>
      </p:sp>
      <p:sp>
        <p:nvSpPr>
          <p:cNvPr id="129031" name="Line 7"/>
          <p:cNvSpPr>
            <a:spLocks noChangeShapeType="1"/>
          </p:cNvSpPr>
          <p:nvPr/>
        </p:nvSpPr>
        <p:spPr bwMode="auto">
          <a:xfrm>
            <a:off x="1600200" y="4648200"/>
            <a:ext cx="533400" cy="0"/>
          </a:xfrm>
          <a:prstGeom prst="line">
            <a:avLst/>
          </a:prstGeom>
          <a:noFill/>
          <a:ln w="25400">
            <a:solidFill>
              <a:srgbClr val="FF0033"/>
            </a:solidFill>
            <a:round/>
            <a:headEnd type="none" w="sm" len="sm"/>
            <a:tailEnd type="stealth" w="med" len="lg"/>
          </a:ln>
          <a:effectLst>
            <a:outerShdw dist="17961" dir="2700000" algn="ctr" rotWithShape="0">
              <a:srgbClr val="000000"/>
            </a:outerShdw>
          </a:effectLst>
        </p:spPr>
        <p:txBody>
          <a:bodyPr/>
          <a:lstStyle/>
          <a:p>
            <a:endParaRPr lang="en-US"/>
          </a:p>
        </p:txBody>
      </p:sp>
      <p:sp>
        <p:nvSpPr>
          <p:cNvPr id="129032" name="Rectangle 8"/>
          <p:cNvSpPr>
            <a:spLocks noChangeArrowheads="1"/>
          </p:cNvSpPr>
          <p:nvPr/>
        </p:nvSpPr>
        <p:spPr bwMode="auto">
          <a:xfrm>
            <a:off x="1028700" y="4300538"/>
            <a:ext cx="574675" cy="500062"/>
          </a:xfrm>
          <a:prstGeom prst="rect">
            <a:avLst/>
          </a:prstGeom>
          <a:noFill/>
          <a:ln w="25400">
            <a:solidFill>
              <a:schemeClr val="hlink"/>
            </a:solidFill>
            <a:miter lim="800000"/>
            <a:headEnd type="none" w="sm" len="sm"/>
            <a:tailEnd type="none" w="sm" len="sm"/>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131074" name="Rectangle 2"/>
          <p:cNvSpPr>
            <a:spLocks noChangeArrowheads="1"/>
          </p:cNvSpPr>
          <p:nvPr/>
        </p:nvSpPr>
        <p:spPr bwMode="blackWhite">
          <a:xfrm>
            <a:off x="609600" y="3886200"/>
            <a:ext cx="7696200" cy="214471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p:txBody>
      </p:sp>
      <p:sp>
        <p:nvSpPr>
          <p:cNvPr id="131075" name="Rectangle 3"/>
          <p:cNvSpPr>
            <a:spLocks noChangeArrowheads="1"/>
          </p:cNvSpPr>
          <p:nvPr/>
        </p:nvSpPr>
        <p:spPr bwMode="blackWhite">
          <a:xfrm>
            <a:off x="754063" y="3862388"/>
            <a:ext cx="7316787" cy="2233612"/>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sz="1800" b="1">
                <a:solidFill>
                  <a:srgbClr val="000000"/>
                </a:solidFill>
                <a:latin typeface="Courier New" pitchFamily="49" charset="0"/>
              </a:rPr>
              <a:t>SELECT   ENAME, JOB, DEPTNO, HIREDATE</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FROM     EMP</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ORDER BY HIREDATE ;</a:t>
            </a:r>
          </a:p>
        </p:txBody>
      </p:sp>
      <p:sp>
        <p:nvSpPr>
          <p:cNvPr id="131076" name="Rectangle 4"/>
          <p:cNvSpPr>
            <a:spLocks noGrp="1" noChangeArrowheads="1"/>
          </p:cNvSpPr>
          <p:nvPr>
            <p:ph type="title"/>
          </p:nvPr>
        </p:nvSpPr>
        <p:spPr>
          <a:xfrm>
            <a:off x="2717800" y="347663"/>
            <a:ext cx="5613400" cy="528637"/>
          </a:xfrm>
          <a:noFill/>
          <a:ln/>
        </p:spPr>
        <p:txBody>
          <a:bodyPr wrap="square" lIns="92075" tIns="46038" rIns="92075" bIns="46038" anchor="t"/>
          <a:lstStyle/>
          <a:p>
            <a:r>
              <a:rPr lang="en-US">
                <a:latin typeface="Courier New" pitchFamily="49" charset="0"/>
              </a:rPr>
              <a:t>ORDER BY</a:t>
            </a:r>
            <a:r>
              <a:rPr lang="en-US"/>
              <a:t> Clause</a:t>
            </a:r>
          </a:p>
        </p:txBody>
      </p:sp>
      <p:sp>
        <p:nvSpPr>
          <p:cNvPr id="131077" name="Rectangle 5"/>
          <p:cNvSpPr>
            <a:spLocks noGrp="1" noChangeArrowheads="1"/>
          </p:cNvSpPr>
          <p:nvPr>
            <p:ph type="body" idx="1"/>
          </p:nvPr>
        </p:nvSpPr>
        <p:spPr>
          <a:xfrm>
            <a:off x="381000" y="1641475"/>
            <a:ext cx="8321675" cy="1711325"/>
          </a:xfrm>
          <a:noFill/>
          <a:ln/>
        </p:spPr>
        <p:txBody>
          <a:bodyPr lIns="92075" tIns="46038" rIns="92075" bIns="46038">
            <a:spAutoFit/>
          </a:bodyPr>
          <a:lstStyle/>
          <a:p>
            <a:r>
              <a:rPr lang="en-US" sz="2000"/>
              <a:t>Sort rows with the </a:t>
            </a:r>
            <a:r>
              <a:rPr lang="en-US" sz="2000">
                <a:latin typeface="Courier New" pitchFamily="49" charset="0"/>
              </a:rPr>
              <a:t>ORDER BY</a:t>
            </a:r>
            <a:r>
              <a:rPr lang="en-US" sz="2000"/>
              <a:t> clause</a:t>
            </a:r>
          </a:p>
          <a:p>
            <a:pPr lvl="1"/>
            <a:r>
              <a:rPr lang="en-US"/>
              <a:t>ASC: ascending order, default</a:t>
            </a:r>
          </a:p>
          <a:p>
            <a:pPr lvl="1"/>
            <a:r>
              <a:rPr lang="en-US"/>
              <a:t>DESC: descending order</a:t>
            </a:r>
          </a:p>
          <a:p>
            <a:r>
              <a:rPr lang="en-US" sz="2000"/>
              <a:t>The </a:t>
            </a:r>
            <a:r>
              <a:rPr lang="en-US" sz="2000">
                <a:latin typeface="Courier New" pitchFamily="49" charset="0"/>
              </a:rPr>
              <a:t>ORDER BY</a:t>
            </a:r>
            <a:r>
              <a:rPr lang="en-US" sz="2000"/>
              <a:t> clause comes last in the </a:t>
            </a:r>
            <a:r>
              <a:rPr lang="en-US" sz="2000">
                <a:latin typeface="Courier New" pitchFamily="49" charset="0"/>
              </a:rPr>
              <a:t>SELECT</a:t>
            </a:r>
            <a:r>
              <a:rPr lang="en-US" sz="2000"/>
              <a:t> statement</a:t>
            </a:r>
            <a:r>
              <a:rPr lang="en-US"/>
              <a:t>.</a:t>
            </a:r>
          </a:p>
        </p:txBody>
      </p:sp>
      <p:sp>
        <p:nvSpPr>
          <p:cNvPr id="131078" name="Rectangle 6"/>
          <p:cNvSpPr>
            <a:spLocks noChangeArrowheads="1"/>
          </p:cNvSpPr>
          <p:nvPr/>
        </p:nvSpPr>
        <p:spPr bwMode="auto">
          <a:xfrm>
            <a:off x="842963" y="5334000"/>
            <a:ext cx="2433637" cy="338138"/>
          </a:xfrm>
          <a:prstGeom prst="rect">
            <a:avLst/>
          </a:prstGeom>
          <a:noFill/>
          <a:ln w="25400">
            <a:solidFill>
              <a:schemeClr val="hlink"/>
            </a:solidFill>
            <a:miter lim="800000"/>
            <a:headEnd type="none" w="sm" len="sm"/>
            <a:tailEnd type="none" w="sm" len="sm"/>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t>ORACLE</a:t>
            </a:r>
          </a:p>
        </p:txBody>
      </p:sp>
      <p:sp>
        <p:nvSpPr>
          <p:cNvPr id="133122" name="Rectangle 2"/>
          <p:cNvSpPr>
            <a:spLocks noChangeArrowheads="1"/>
          </p:cNvSpPr>
          <p:nvPr/>
        </p:nvSpPr>
        <p:spPr bwMode="blackWhite">
          <a:xfrm>
            <a:off x="901700" y="2190750"/>
            <a:ext cx="7480300" cy="29908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p:txBody>
      </p:sp>
      <p:sp>
        <p:nvSpPr>
          <p:cNvPr id="133123" name="Rectangle 3"/>
          <p:cNvSpPr>
            <a:spLocks noGrp="1" noChangeArrowheads="1"/>
          </p:cNvSpPr>
          <p:nvPr>
            <p:ph type="title"/>
          </p:nvPr>
        </p:nvSpPr>
        <p:spPr>
          <a:noFill/>
          <a:ln/>
        </p:spPr>
        <p:txBody>
          <a:bodyPr wrap="square" lIns="92075" tIns="46038" rIns="92075" bIns="46038" anchor="t"/>
          <a:lstStyle/>
          <a:p>
            <a:r>
              <a:rPr lang="en-US"/>
              <a:t>Sorting in Descending Order</a:t>
            </a:r>
          </a:p>
        </p:txBody>
      </p:sp>
      <p:sp>
        <p:nvSpPr>
          <p:cNvPr id="133124" name="Rectangle 4"/>
          <p:cNvSpPr>
            <a:spLocks noChangeArrowheads="1"/>
          </p:cNvSpPr>
          <p:nvPr/>
        </p:nvSpPr>
        <p:spPr bwMode="blackWhite">
          <a:xfrm>
            <a:off x="889000" y="2128838"/>
            <a:ext cx="7493000" cy="3128962"/>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sz="1800" b="1">
                <a:solidFill>
                  <a:srgbClr val="000000"/>
                </a:solidFill>
                <a:latin typeface="Courier New" pitchFamily="49" charset="0"/>
              </a:rPr>
              <a:t>SELECT   ENAME, JOB, DEPTNO, HIREDATE</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FROM     EMP</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ORDER BY HIREDATE DESC ;</a:t>
            </a:r>
          </a:p>
        </p:txBody>
      </p:sp>
      <p:sp>
        <p:nvSpPr>
          <p:cNvPr id="133125" name="Rectangle 5"/>
          <p:cNvSpPr>
            <a:spLocks noChangeArrowheads="1"/>
          </p:cNvSpPr>
          <p:nvPr/>
        </p:nvSpPr>
        <p:spPr bwMode="auto">
          <a:xfrm>
            <a:off x="3433763" y="4349750"/>
            <a:ext cx="604837" cy="298450"/>
          </a:xfrm>
          <a:prstGeom prst="rect">
            <a:avLst/>
          </a:prstGeom>
          <a:noFill/>
          <a:ln w="25400">
            <a:solidFill>
              <a:schemeClr val="hlink"/>
            </a:solidFill>
            <a:miter lim="800000"/>
            <a:headEnd type="none" w="sm" len="sm"/>
            <a:tailEnd type="none" w="sm" len="sm"/>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0"/>
          </p:nvPr>
        </p:nvSpPr>
        <p:spPr/>
        <p:txBody>
          <a:bodyPr/>
          <a:lstStyle/>
          <a:p>
            <a:r>
              <a:rPr lang="en-US"/>
              <a:t>ORACLE</a:t>
            </a:r>
          </a:p>
        </p:txBody>
      </p:sp>
      <p:sp>
        <p:nvSpPr>
          <p:cNvPr id="135170" name="Rectangle 2"/>
          <p:cNvSpPr>
            <a:spLocks noChangeArrowheads="1"/>
          </p:cNvSpPr>
          <p:nvPr/>
        </p:nvSpPr>
        <p:spPr bwMode="blackWhite">
          <a:xfrm>
            <a:off x="846138" y="2298700"/>
            <a:ext cx="7548562" cy="30257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p:txBody>
      </p:sp>
      <p:sp>
        <p:nvSpPr>
          <p:cNvPr id="135171" name="Rectangle 3"/>
          <p:cNvSpPr>
            <a:spLocks noGrp="1" noChangeArrowheads="1"/>
          </p:cNvSpPr>
          <p:nvPr>
            <p:ph type="title"/>
          </p:nvPr>
        </p:nvSpPr>
        <p:spPr>
          <a:noFill/>
          <a:ln/>
        </p:spPr>
        <p:txBody>
          <a:bodyPr wrap="square" lIns="92075" tIns="46038" rIns="92075" bIns="46038" anchor="t"/>
          <a:lstStyle/>
          <a:p>
            <a:r>
              <a:rPr lang="en-US"/>
              <a:t>Sorting by Column Alias</a:t>
            </a:r>
          </a:p>
        </p:txBody>
      </p:sp>
      <p:sp>
        <p:nvSpPr>
          <p:cNvPr id="135172" name="Rectangle 4"/>
          <p:cNvSpPr>
            <a:spLocks noChangeArrowheads="1"/>
          </p:cNvSpPr>
          <p:nvPr/>
        </p:nvSpPr>
        <p:spPr bwMode="blackWhite">
          <a:xfrm>
            <a:off x="838200" y="2286000"/>
            <a:ext cx="7632700" cy="3038475"/>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sz="1800" b="1">
                <a:solidFill>
                  <a:srgbClr val="000000"/>
                </a:solidFill>
                <a:latin typeface="Courier New" pitchFamily="49" charset="0"/>
              </a:rPr>
              <a:t>SELECT EMPNO, ENAME, SAL*12 annsal</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FROM   EMP</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ORDER BY annsal;</a:t>
            </a:r>
          </a:p>
        </p:txBody>
      </p:sp>
      <p:sp>
        <p:nvSpPr>
          <p:cNvPr id="135173" name="Rectangle 5"/>
          <p:cNvSpPr>
            <a:spLocks noChangeArrowheads="1"/>
          </p:cNvSpPr>
          <p:nvPr/>
        </p:nvSpPr>
        <p:spPr bwMode="auto">
          <a:xfrm>
            <a:off x="4681538" y="3121025"/>
            <a:ext cx="893762" cy="298450"/>
          </a:xfrm>
          <a:prstGeom prst="rect">
            <a:avLst/>
          </a:prstGeom>
          <a:noFill/>
          <a:ln w="25400">
            <a:solidFill>
              <a:schemeClr val="hlink"/>
            </a:solidFill>
            <a:miter lim="800000"/>
            <a:headEnd type="none" w="sm" len="sm"/>
            <a:tailEnd type="none" w="sm" len="sm"/>
          </a:ln>
          <a:effectLst/>
        </p:spPr>
        <p:txBody>
          <a:bodyPr wrap="none" anchor="ctr"/>
          <a:lstStyle/>
          <a:p>
            <a:endParaRPr lang="en-US"/>
          </a:p>
        </p:txBody>
      </p:sp>
      <p:sp>
        <p:nvSpPr>
          <p:cNvPr id="135174" name="Rectangle 6"/>
          <p:cNvSpPr>
            <a:spLocks noChangeArrowheads="1"/>
          </p:cNvSpPr>
          <p:nvPr/>
        </p:nvSpPr>
        <p:spPr bwMode="auto">
          <a:xfrm>
            <a:off x="2111375" y="4187825"/>
            <a:ext cx="893763" cy="298450"/>
          </a:xfrm>
          <a:prstGeom prst="rect">
            <a:avLst/>
          </a:prstGeom>
          <a:noFill/>
          <a:ln w="25400">
            <a:solidFill>
              <a:schemeClr val="hlink"/>
            </a:solidFill>
            <a:miter lim="800000"/>
            <a:headEnd type="none" w="sm" len="sm"/>
            <a:tailEnd type="none" w="sm" len="sm"/>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137218" name="Rectangle 2"/>
          <p:cNvSpPr>
            <a:spLocks noGrp="1" noChangeArrowheads="1"/>
          </p:cNvSpPr>
          <p:nvPr>
            <p:ph type="body" idx="1"/>
          </p:nvPr>
        </p:nvSpPr>
        <p:spPr>
          <a:xfrm>
            <a:off x="381000" y="1828800"/>
            <a:ext cx="8458200" cy="3478517"/>
          </a:xfrm>
          <a:noFill/>
          <a:ln/>
        </p:spPr>
        <p:txBody>
          <a:bodyPr lIns="92075" tIns="46038" rIns="92075" bIns="46038">
            <a:spAutoFit/>
          </a:bodyPr>
          <a:lstStyle/>
          <a:p>
            <a:r>
              <a:rPr lang="en-US" sz="2000" dirty="0"/>
              <a:t>The order of </a:t>
            </a:r>
            <a:r>
              <a:rPr lang="en-US" sz="2000" dirty="0">
                <a:latin typeface="Courier New" pitchFamily="49" charset="0"/>
              </a:rPr>
              <a:t>ORDER BY</a:t>
            </a:r>
            <a:r>
              <a:rPr lang="en-US" sz="2000" dirty="0"/>
              <a:t> list is the order of sort.</a:t>
            </a:r>
          </a:p>
          <a:p>
            <a:pPr>
              <a:buFont typeface="Wingdings" pitchFamily="2" charset="2"/>
              <a:buNone/>
            </a:pPr>
            <a:endParaRPr lang="en-US" sz="2000" dirty="0"/>
          </a:p>
          <a:p>
            <a:pPr>
              <a:buFont typeface="Wingdings" pitchFamily="2" charset="2"/>
              <a:buNone/>
            </a:pPr>
            <a:endParaRPr lang="en-US" sz="2000" dirty="0"/>
          </a:p>
          <a:p>
            <a:pPr>
              <a:buFont typeface="Wingdings" pitchFamily="2" charset="2"/>
              <a:buNone/>
            </a:pPr>
            <a:endParaRPr lang="en-US" sz="2000" dirty="0"/>
          </a:p>
          <a:p>
            <a:pPr>
              <a:buFont typeface="Wingdings" pitchFamily="2" charset="2"/>
              <a:buNone/>
            </a:pPr>
            <a:endParaRPr lang="en-US" sz="2000" dirty="0"/>
          </a:p>
          <a:p>
            <a:pPr>
              <a:buFont typeface="Wingdings" pitchFamily="2" charset="2"/>
              <a:buNone/>
            </a:pPr>
            <a:endParaRPr lang="en-US" sz="2000" dirty="0"/>
          </a:p>
          <a:p>
            <a:pPr>
              <a:buFont typeface="Wingdings" pitchFamily="2" charset="2"/>
              <a:buNone/>
            </a:pPr>
            <a:endParaRPr lang="en-US" sz="2000" dirty="0"/>
          </a:p>
          <a:p>
            <a:pPr>
              <a:buFont typeface="Wingdings" pitchFamily="2" charset="2"/>
              <a:buNone/>
            </a:pPr>
            <a:endParaRPr lang="en-US" sz="2000" dirty="0"/>
          </a:p>
          <a:p>
            <a:pPr>
              <a:buFont typeface="Wingdings" pitchFamily="2" charset="2"/>
              <a:buNone/>
            </a:pPr>
            <a:endParaRPr lang="en-US" sz="2000" dirty="0"/>
          </a:p>
          <a:p>
            <a:endParaRPr lang="en-US" sz="2000" dirty="0" smtClean="0"/>
          </a:p>
          <a:p>
            <a:r>
              <a:rPr lang="en-US" sz="2000" dirty="0" smtClean="0"/>
              <a:t>You </a:t>
            </a:r>
            <a:r>
              <a:rPr lang="en-US" sz="2000" dirty="0"/>
              <a:t>can sort by a column that is not in the </a:t>
            </a:r>
            <a:r>
              <a:rPr lang="en-US" sz="2000" dirty="0" smtClean="0">
                <a:latin typeface="Courier New" pitchFamily="49" charset="0"/>
              </a:rPr>
              <a:t>SELECT</a:t>
            </a:r>
            <a:r>
              <a:rPr lang="en-US" sz="2000" dirty="0" smtClean="0"/>
              <a:t> </a:t>
            </a:r>
            <a:r>
              <a:rPr lang="en-US" sz="2000" dirty="0"/>
              <a:t>list.</a:t>
            </a:r>
          </a:p>
        </p:txBody>
      </p:sp>
      <p:sp>
        <p:nvSpPr>
          <p:cNvPr id="137219" name="Rectangle 3"/>
          <p:cNvSpPr>
            <a:spLocks noChangeArrowheads="1"/>
          </p:cNvSpPr>
          <p:nvPr/>
        </p:nvSpPr>
        <p:spPr bwMode="blackWhite">
          <a:xfrm>
            <a:off x="1066800" y="2327275"/>
            <a:ext cx="7572375" cy="25146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p:txBody>
      </p:sp>
      <p:sp>
        <p:nvSpPr>
          <p:cNvPr id="137220" name="Rectangle 4"/>
          <p:cNvSpPr>
            <a:spLocks noChangeArrowheads="1"/>
          </p:cNvSpPr>
          <p:nvPr/>
        </p:nvSpPr>
        <p:spPr bwMode="blackWhite">
          <a:xfrm>
            <a:off x="1214438" y="1870075"/>
            <a:ext cx="7548562" cy="3352800"/>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sz="1800" b="1">
                <a:solidFill>
                  <a:srgbClr val="000000"/>
                </a:solidFill>
                <a:latin typeface="Courier New" pitchFamily="49" charset="0"/>
              </a:rPr>
              <a:t>SELECT EMPNO, DEPTNO, SAL</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FROM   EMP</a:t>
            </a: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ORDER BY DEPTNO, SAL DESC;</a:t>
            </a:r>
          </a:p>
        </p:txBody>
      </p:sp>
      <p:sp>
        <p:nvSpPr>
          <p:cNvPr id="137221" name="Rectangle 5"/>
          <p:cNvSpPr>
            <a:spLocks noGrp="1" noChangeArrowheads="1"/>
          </p:cNvSpPr>
          <p:nvPr>
            <p:ph type="title"/>
          </p:nvPr>
        </p:nvSpPr>
        <p:spPr>
          <a:xfrm>
            <a:off x="457200" y="0"/>
            <a:ext cx="8229600" cy="762000"/>
          </a:xfrm>
          <a:noFill/>
          <a:ln/>
        </p:spPr>
        <p:txBody>
          <a:bodyPr wrap="square" lIns="92075" tIns="46038" rIns="92075" bIns="46038" anchor="t"/>
          <a:lstStyle/>
          <a:p>
            <a:r>
              <a:rPr lang="en-US" sz="2600"/>
              <a:t>Sorting by Multiple Columns</a:t>
            </a:r>
          </a:p>
        </p:txBody>
      </p:sp>
      <p:sp>
        <p:nvSpPr>
          <p:cNvPr id="137222" name="Rectangle 6"/>
          <p:cNvSpPr>
            <a:spLocks noChangeArrowheads="1"/>
          </p:cNvSpPr>
          <p:nvPr/>
        </p:nvSpPr>
        <p:spPr bwMode="auto">
          <a:xfrm>
            <a:off x="1292225" y="4232275"/>
            <a:ext cx="4800600" cy="298450"/>
          </a:xfrm>
          <a:prstGeom prst="rect">
            <a:avLst/>
          </a:prstGeom>
          <a:noFill/>
          <a:ln w="25400">
            <a:solidFill>
              <a:schemeClr val="hlink"/>
            </a:solidFill>
            <a:miter lim="800000"/>
            <a:headEnd type="none" w="sm" len="sm"/>
            <a:tailEnd type="none" w="sm" len="sm"/>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0"/>
          </p:nvPr>
        </p:nvSpPr>
        <p:spPr/>
        <p:txBody>
          <a:bodyPr/>
          <a:lstStyle/>
          <a:p>
            <a:r>
              <a:rPr lang="en-US"/>
              <a:t>ORACLE</a:t>
            </a:r>
          </a:p>
        </p:txBody>
      </p:sp>
      <p:sp>
        <p:nvSpPr>
          <p:cNvPr id="139266" name="Rectangle 2"/>
          <p:cNvSpPr>
            <a:spLocks noChangeArrowheads="1"/>
          </p:cNvSpPr>
          <p:nvPr/>
        </p:nvSpPr>
        <p:spPr bwMode="blackWhite">
          <a:xfrm>
            <a:off x="960438" y="4279900"/>
            <a:ext cx="7659687"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sz="1800" b="1">
              <a:solidFill>
                <a:srgbClr val="000000"/>
              </a:solidFill>
              <a:latin typeface="Courier New" pitchFamily="49" charset="0"/>
            </a:endParaRPr>
          </a:p>
          <a:p>
            <a:pPr eaLnBrk="0" hangingPunct="0">
              <a:tabLst>
                <a:tab pos="1200150" algn="l"/>
              </a:tabLst>
            </a:pPr>
            <a:endParaRPr lang="en-US" sz="1800" b="1">
              <a:solidFill>
                <a:srgbClr val="000000"/>
              </a:solidFill>
              <a:latin typeface="Courier New" pitchFamily="49" charset="0"/>
            </a:endParaRPr>
          </a:p>
        </p:txBody>
      </p:sp>
      <p:sp>
        <p:nvSpPr>
          <p:cNvPr id="139267" name="Rectangle 3"/>
          <p:cNvSpPr>
            <a:spLocks noGrp="1" noChangeArrowheads="1"/>
          </p:cNvSpPr>
          <p:nvPr>
            <p:ph type="title"/>
          </p:nvPr>
        </p:nvSpPr>
        <p:spPr>
          <a:noFill/>
          <a:ln/>
        </p:spPr>
        <p:txBody>
          <a:bodyPr wrap="square" lIns="92075" tIns="46038" rIns="92075" bIns="46038" anchor="t"/>
          <a:lstStyle/>
          <a:p>
            <a:r>
              <a:rPr lang="en-US"/>
              <a:t>Summary</a:t>
            </a:r>
          </a:p>
        </p:txBody>
      </p:sp>
      <p:sp>
        <p:nvSpPr>
          <p:cNvPr id="139268" name="Rectangle 4"/>
          <p:cNvSpPr>
            <a:spLocks noChangeArrowheads="1"/>
          </p:cNvSpPr>
          <p:nvPr/>
        </p:nvSpPr>
        <p:spPr bwMode="blackWhite">
          <a:xfrm>
            <a:off x="947738" y="4267200"/>
            <a:ext cx="7223125" cy="1216025"/>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sz="1800" b="1">
                <a:solidFill>
                  <a:srgbClr val="000000"/>
                </a:solidFill>
                <a:latin typeface="Courier New" pitchFamily="49" charset="0"/>
              </a:rPr>
              <a:t>SELECT     *|{[DISTINCT] </a:t>
            </a:r>
            <a:r>
              <a:rPr lang="en-US" sz="1800" b="1" i="1">
                <a:solidFill>
                  <a:srgbClr val="000000"/>
                </a:solidFill>
                <a:latin typeface="Courier New" pitchFamily="49" charset="0"/>
              </a:rPr>
              <a:t>column|expression</a:t>
            </a:r>
            <a:r>
              <a:rPr lang="en-US" sz="1800" b="1">
                <a:solidFill>
                  <a:srgbClr val="000000"/>
                </a:solidFill>
                <a:latin typeface="Courier New" pitchFamily="49" charset="0"/>
              </a:rPr>
              <a:t> [</a:t>
            </a:r>
            <a:r>
              <a:rPr lang="en-US" sz="1800" b="1" i="1">
                <a:solidFill>
                  <a:srgbClr val="000000"/>
                </a:solidFill>
                <a:latin typeface="Courier New" pitchFamily="49" charset="0"/>
              </a:rPr>
              <a:t>alias</a:t>
            </a:r>
            <a:r>
              <a:rPr lang="en-US" sz="1800" b="1">
                <a:solidFill>
                  <a:srgbClr val="000000"/>
                </a:solidFill>
                <a:latin typeface="Courier New" pitchFamily="49" charset="0"/>
              </a:rPr>
              <a:t>],...}</a:t>
            </a:r>
          </a:p>
          <a:p>
            <a:pPr eaLnBrk="0" hangingPunct="0">
              <a:tabLst>
                <a:tab pos="1200150" algn="l"/>
              </a:tabLst>
            </a:pPr>
            <a:r>
              <a:rPr lang="en-US" sz="1800" b="1">
                <a:solidFill>
                  <a:srgbClr val="000000"/>
                </a:solidFill>
                <a:latin typeface="Courier New" pitchFamily="49" charset="0"/>
              </a:rPr>
              <a:t>FROM       </a:t>
            </a:r>
            <a:r>
              <a:rPr lang="en-US" sz="1800" b="1" i="1">
                <a:solidFill>
                  <a:srgbClr val="000000"/>
                </a:solidFill>
                <a:latin typeface="Courier New" pitchFamily="49" charset="0"/>
              </a:rPr>
              <a:t>table</a:t>
            </a:r>
            <a:endParaRPr lang="en-US" sz="1800" b="1">
              <a:solidFill>
                <a:srgbClr val="000000"/>
              </a:solidFill>
              <a:latin typeface="Courier New" pitchFamily="49" charset="0"/>
            </a:endParaRPr>
          </a:p>
          <a:p>
            <a:pPr eaLnBrk="0" hangingPunct="0">
              <a:tabLst>
                <a:tab pos="1200150" algn="l"/>
              </a:tabLst>
            </a:pPr>
            <a:r>
              <a:rPr lang="en-US" sz="1800" b="1">
                <a:solidFill>
                  <a:srgbClr val="000000"/>
                </a:solidFill>
                <a:latin typeface="Courier New" pitchFamily="49" charset="0"/>
              </a:rPr>
              <a:t>[WHERE     </a:t>
            </a:r>
            <a:r>
              <a:rPr lang="en-US" sz="1800" b="1" i="1">
                <a:solidFill>
                  <a:srgbClr val="000000"/>
                </a:solidFill>
                <a:latin typeface="Courier New" pitchFamily="49" charset="0"/>
              </a:rPr>
              <a:t>condition(s)</a:t>
            </a:r>
            <a:r>
              <a:rPr lang="en-US" sz="1800" b="1">
                <a:solidFill>
                  <a:srgbClr val="000000"/>
                </a:solidFill>
                <a:latin typeface="Courier New" pitchFamily="49" charset="0"/>
              </a:rPr>
              <a:t>]</a:t>
            </a:r>
          </a:p>
          <a:p>
            <a:pPr eaLnBrk="0" hangingPunct="0">
              <a:tabLst>
                <a:tab pos="1200150" algn="l"/>
              </a:tabLst>
            </a:pPr>
            <a:r>
              <a:rPr lang="en-US" sz="1800" b="1">
                <a:solidFill>
                  <a:srgbClr val="000000"/>
                </a:solidFill>
                <a:latin typeface="Courier New" pitchFamily="49" charset="0"/>
              </a:rPr>
              <a:t>[ORDER BY  {</a:t>
            </a:r>
            <a:r>
              <a:rPr lang="en-US" sz="1800" b="1" i="1">
                <a:solidFill>
                  <a:srgbClr val="000000"/>
                </a:solidFill>
                <a:latin typeface="Courier New" pitchFamily="49" charset="0"/>
              </a:rPr>
              <a:t>column, expr, alias</a:t>
            </a:r>
            <a:r>
              <a:rPr lang="en-US" sz="1800" b="1">
                <a:solidFill>
                  <a:srgbClr val="000000"/>
                </a:solidFill>
                <a:latin typeface="Courier New" pitchFamily="49" charset="0"/>
              </a:rPr>
              <a:t>} [ASC|DESC]];</a:t>
            </a:r>
          </a:p>
        </p:txBody>
      </p:sp>
      <p:sp>
        <p:nvSpPr>
          <p:cNvPr id="139269" name="Rectangle 5"/>
          <p:cNvSpPr>
            <a:spLocks noChangeArrowheads="1"/>
          </p:cNvSpPr>
          <p:nvPr/>
        </p:nvSpPr>
        <p:spPr bwMode="auto">
          <a:xfrm>
            <a:off x="457200" y="1524000"/>
            <a:ext cx="8305800" cy="2584450"/>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tabLst>
                <a:tab pos="571500" algn="l"/>
              </a:tabLst>
            </a:pPr>
            <a:r>
              <a:rPr lang="en-US" sz="2200">
                <a:latin typeface="Verdana" pitchFamily="34" charset="0"/>
              </a:rPr>
              <a:t>In this lesson, you should have learned how to: </a:t>
            </a:r>
          </a:p>
          <a:p>
            <a:pPr marL="404813" indent="-404813" defTabSz="346075" eaLnBrk="0" hangingPunct="0">
              <a:lnSpc>
                <a:spcPct val="95000"/>
              </a:lnSpc>
              <a:spcBef>
                <a:spcPct val="35000"/>
              </a:spcBef>
              <a:buClr>
                <a:schemeClr val="hlink"/>
              </a:buClr>
              <a:buSzPct val="125000"/>
              <a:buFont typeface="Arial" charset="0"/>
              <a:buChar char="•"/>
              <a:tabLst>
                <a:tab pos="571500" algn="l"/>
              </a:tabLst>
            </a:pPr>
            <a:r>
              <a:rPr lang="en-US" sz="2200">
                <a:latin typeface="Verdana" pitchFamily="34" charset="0"/>
              </a:rPr>
              <a:t>Use the WHERE clause to restrict rows of output</a:t>
            </a:r>
          </a:p>
          <a:p>
            <a:pPr marL="919163" lvl="1" indent="-400050" defTabSz="346075" eaLnBrk="0" hangingPunct="0">
              <a:lnSpc>
                <a:spcPct val="95000"/>
              </a:lnSpc>
              <a:spcBef>
                <a:spcPct val="35000"/>
              </a:spcBef>
              <a:buClr>
                <a:schemeClr val="hlink"/>
              </a:buClr>
              <a:buFontTx/>
              <a:buChar char="–"/>
              <a:tabLst>
                <a:tab pos="571500" algn="l"/>
              </a:tabLst>
            </a:pPr>
            <a:r>
              <a:rPr lang="en-US" sz="2200">
                <a:latin typeface="Verdana" pitchFamily="34" charset="0"/>
              </a:rPr>
              <a:t>Use the comparison conditions</a:t>
            </a:r>
          </a:p>
          <a:p>
            <a:pPr marL="919163" lvl="1" indent="-400050" defTabSz="346075" eaLnBrk="0" hangingPunct="0">
              <a:lnSpc>
                <a:spcPct val="95000"/>
              </a:lnSpc>
              <a:spcBef>
                <a:spcPct val="35000"/>
              </a:spcBef>
              <a:buClr>
                <a:schemeClr val="hlink"/>
              </a:buClr>
              <a:buFontTx/>
              <a:buChar char="–"/>
              <a:tabLst>
                <a:tab pos="571500" algn="l"/>
              </a:tabLst>
            </a:pPr>
            <a:r>
              <a:rPr lang="en-US" sz="2200">
                <a:latin typeface="Verdana" pitchFamily="34" charset="0"/>
              </a:rPr>
              <a:t>Use the BETWEEN, IN, LIKE, and NULL conditions</a:t>
            </a:r>
          </a:p>
          <a:p>
            <a:pPr marL="919163" lvl="1" indent="-400050" defTabSz="346075" eaLnBrk="0" hangingPunct="0">
              <a:lnSpc>
                <a:spcPct val="95000"/>
              </a:lnSpc>
              <a:spcBef>
                <a:spcPct val="35000"/>
              </a:spcBef>
              <a:buClr>
                <a:schemeClr val="hlink"/>
              </a:buClr>
              <a:buFontTx/>
              <a:buChar char="–"/>
              <a:tabLst>
                <a:tab pos="571500" algn="l"/>
              </a:tabLst>
            </a:pPr>
            <a:r>
              <a:rPr lang="en-US" sz="2200">
                <a:latin typeface="Verdana" pitchFamily="34" charset="0"/>
              </a:rPr>
              <a:t>Apply the logical AND, OR, and NOT operators</a:t>
            </a:r>
          </a:p>
          <a:p>
            <a:pPr marL="404813" indent="-404813" defTabSz="346075" eaLnBrk="0" hangingPunct="0">
              <a:lnSpc>
                <a:spcPct val="95000"/>
              </a:lnSpc>
              <a:spcBef>
                <a:spcPct val="35000"/>
              </a:spcBef>
              <a:buClr>
                <a:schemeClr val="hlink"/>
              </a:buClr>
              <a:buSzPct val="125000"/>
              <a:buFont typeface="Arial" charset="0"/>
              <a:buChar char="•"/>
              <a:tabLst>
                <a:tab pos="571500" algn="l"/>
              </a:tabLst>
            </a:pPr>
            <a:r>
              <a:rPr lang="en-US" sz="2200">
                <a:latin typeface="Verdana" pitchFamily="34" charset="0"/>
              </a:rPr>
              <a:t>Use the ORDER BY clause to sort rows of output</a:t>
            </a:r>
          </a:p>
        </p:txBody>
      </p:sp>
      <p:sp>
        <p:nvSpPr>
          <p:cNvPr id="139270" name="Rectangle 6"/>
          <p:cNvSpPr>
            <a:spLocks noChangeArrowheads="1"/>
          </p:cNvSpPr>
          <p:nvPr/>
        </p:nvSpPr>
        <p:spPr bwMode="auto">
          <a:xfrm>
            <a:off x="1066800" y="4876800"/>
            <a:ext cx="6477000" cy="536575"/>
          </a:xfrm>
          <a:prstGeom prst="rect">
            <a:avLst/>
          </a:prstGeom>
          <a:noFill/>
          <a:ln w="25400">
            <a:solidFill>
              <a:schemeClr val="hlink"/>
            </a:solidFill>
            <a:miter lim="800000"/>
            <a:headEnd type="none" w="sm" len="sm"/>
            <a:tailEnd type="none" w="sm" len="sm"/>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141314" name="Rectangle 2"/>
          <p:cNvSpPr>
            <a:spLocks noGrp="1" noChangeArrowheads="1"/>
          </p:cNvSpPr>
          <p:nvPr>
            <p:ph type="title"/>
          </p:nvPr>
        </p:nvSpPr>
        <p:spPr/>
        <p:txBody>
          <a:bodyPr/>
          <a:lstStyle/>
          <a:p>
            <a:r>
              <a:rPr lang="en-US"/>
              <a:t>Exercise</a:t>
            </a:r>
          </a:p>
        </p:txBody>
      </p:sp>
      <p:sp>
        <p:nvSpPr>
          <p:cNvPr id="141315" name="Rectangle 3"/>
          <p:cNvSpPr>
            <a:spLocks noGrp="1" noChangeArrowheads="1"/>
          </p:cNvSpPr>
          <p:nvPr>
            <p:ph type="body" idx="1"/>
          </p:nvPr>
        </p:nvSpPr>
        <p:spPr>
          <a:xfrm>
            <a:off x="228600" y="1600200"/>
            <a:ext cx="8610600" cy="4114800"/>
          </a:xfrm>
        </p:spPr>
        <p:txBody>
          <a:bodyPr/>
          <a:lstStyle/>
          <a:p>
            <a:pPr marL="381000" indent="-381000">
              <a:lnSpc>
                <a:spcPct val="80000"/>
              </a:lnSpc>
            </a:pPr>
            <a:r>
              <a:rPr lang="en-US" sz="2000"/>
              <a:t>1) Display the names with single word</a:t>
            </a:r>
          </a:p>
          <a:p>
            <a:pPr marL="381000" indent="-381000">
              <a:lnSpc>
                <a:spcPct val="80000"/>
              </a:lnSpc>
            </a:pPr>
            <a:r>
              <a:rPr lang="en-US" sz="2000"/>
              <a:t>2) Display the names with two words</a:t>
            </a:r>
          </a:p>
          <a:p>
            <a:pPr marL="381000" indent="-381000">
              <a:lnSpc>
                <a:spcPct val="80000"/>
              </a:lnSpc>
            </a:pPr>
            <a:r>
              <a:rPr lang="en-US" sz="2000"/>
              <a:t>3) Display the names with exactly three words</a:t>
            </a:r>
          </a:p>
          <a:p>
            <a:pPr marL="381000" indent="-381000">
              <a:lnSpc>
                <a:spcPct val="80000"/>
              </a:lnSpc>
            </a:pPr>
            <a:r>
              <a:rPr lang="en-US" sz="2000"/>
              <a:t>4) Display all the salaries beginning with digit 2</a:t>
            </a:r>
          </a:p>
          <a:p>
            <a:pPr marL="381000" indent="-381000">
              <a:lnSpc>
                <a:spcPct val="80000"/>
              </a:lnSpc>
            </a:pPr>
            <a:r>
              <a:rPr lang="en-US" sz="2000"/>
              <a:t>5) Display all the names with second letter as ‘A’</a:t>
            </a:r>
          </a:p>
          <a:p>
            <a:pPr marL="381000" indent="-381000">
              <a:lnSpc>
                <a:spcPct val="80000"/>
              </a:lnSpc>
            </a:pPr>
            <a:r>
              <a:rPr lang="en-US" sz="2000"/>
              <a:t>6) Display the employees who joined between any two given</a:t>
            </a:r>
          </a:p>
          <a:p>
            <a:pPr marL="381000" indent="-381000">
              <a:lnSpc>
                <a:spcPct val="80000"/>
              </a:lnSpc>
              <a:buFont typeface="Wingdings" pitchFamily="2" charset="2"/>
              <a:buNone/>
            </a:pPr>
            <a:r>
              <a:rPr lang="en-US" sz="2000"/>
              <a:t>        dates</a:t>
            </a:r>
          </a:p>
          <a:p>
            <a:pPr marL="381000" indent="-381000">
              <a:lnSpc>
                <a:spcPct val="80000"/>
              </a:lnSpc>
            </a:pPr>
            <a:r>
              <a:rPr lang="en-US" sz="2000"/>
              <a:t>7) Display the names and experience of all the employees</a:t>
            </a:r>
          </a:p>
          <a:p>
            <a:pPr marL="381000" indent="-381000">
              <a:lnSpc>
                <a:spcPct val="80000"/>
              </a:lnSpc>
            </a:pPr>
            <a:r>
              <a:rPr lang="en-US" sz="2000"/>
              <a:t>8) How many employees does not draw salary between 5000</a:t>
            </a:r>
          </a:p>
          <a:p>
            <a:pPr marL="381000" indent="-381000">
              <a:lnSpc>
                <a:spcPct val="80000"/>
              </a:lnSpc>
              <a:buFont typeface="Wingdings" pitchFamily="2" charset="2"/>
              <a:buNone/>
            </a:pPr>
            <a:r>
              <a:rPr lang="en-US" sz="2000"/>
              <a:t>        and 10000</a:t>
            </a:r>
          </a:p>
          <a:p>
            <a:pPr marL="381000" indent="-381000">
              <a:lnSpc>
                <a:spcPct val="80000"/>
              </a:lnSpc>
            </a:pPr>
            <a:r>
              <a:rPr lang="en-US" sz="2000"/>
              <a:t>9) Display all the names whose names contain underscore(_)</a:t>
            </a:r>
          </a:p>
          <a:p>
            <a:pPr marL="381000" indent="-381000">
              <a:lnSpc>
                <a:spcPct val="80000"/>
              </a:lnSpc>
            </a:pPr>
            <a:r>
              <a:rPr lang="en-US" sz="2000"/>
              <a:t>10)Calculate the experience in years for each employee and</a:t>
            </a:r>
          </a:p>
          <a:p>
            <a:pPr marL="381000" indent="-381000">
              <a:lnSpc>
                <a:spcPct val="80000"/>
              </a:lnSpc>
            </a:pPr>
            <a:r>
              <a:rPr lang="en-US" sz="2000"/>
              <a:t>     display along with their names, in descending order.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t>ORACLE</a:t>
            </a:r>
          </a:p>
        </p:txBody>
      </p:sp>
      <p:sp>
        <p:nvSpPr>
          <p:cNvPr id="29698" name="Rectangle 2"/>
          <p:cNvSpPr>
            <a:spLocks noGrp="1" noChangeArrowheads="1"/>
          </p:cNvSpPr>
          <p:nvPr>
            <p:ph type="title"/>
          </p:nvPr>
        </p:nvSpPr>
        <p:spPr/>
        <p:txBody>
          <a:bodyPr/>
          <a:lstStyle/>
          <a:p>
            <a:r>
              <a:rPr lang="en-US"/>
              <a:t>Physical Structure</a:t>
            </a:r>
          </a:p>
        </p:txBody>
      </p:sp>
      <p:sp>
        <p:nvSpPr>
          <p:cNvPr id="29699" name="Text Box 3"/>
          <p:cNvSpPr txBox="1">
            <a:spLocks noChangeArrowheads="1"/>
          </p:cNvSpPr>
          <p:nvPr/>
        </p:nvSpPr>
        <p:spPr bwMode="auto">
          <a:xfrm>
            <a:off x="1676400" y="1828800"/>
            <a:ext cx="6858000" cy="3743325"/>
          </a:xfrm>
          <a:prstGeom prst="rect">
            <a:avLst/>
          </a:prstGeom>
          <a:noFill/>
          <a:ln w="12700" cap="sq">
            <a:noFill/>
            <a:miter lim="800000"/>
            <a:headEnd type="none" w="sm" len="sm"/>
            <a:tailEnd type="none" w="sm" len="sm"/>
          </a:ln>
          <a:effectLst/>
        </p:spPr>
        <p:txBody>
          <a:bodyPr>
            <a:spAutoFit/>
          </a:bodyPr>
          <a:lstStyle/>
          <a:p>
            <a:pPr>
              <a:spcBef>
                <a:spcPct val="50000"/>
              </a:spcBef>
            </a:pPr>
            <a:r>
              <a:rPr lang="en-US" u="sng"/>
              <a:t>Control Files </a:t>
            </a:r>
            <a:r>
              <a:rPr lang="en-US"/>
              <a:t>Every Oracle database has a control file. It contains vital data regarding the database. It contains ( Extension of file is ctl)</a:t>
            </a:r>
          </a:p>
          <a:p>
            <a:pPr>
              <a:spcBef>
                <a:spcPct val="50000"/>
              </a:spcBef>
              <a:buFont typeface="Wingdings" pitchFamily="2" charset="2"/>
              <a:buChar char="ü"/>
            </a:pPr>
            <a:r>
              <a:rPr lang="en-US"/>
              <a:t>Database Name</a:t>
            </a:r>
          </a:p>
          <a:p>
            <a:pPr>
              <a:spcBef>
                <a:spcPct val="50000"/>
              </a:spcBef>
              <a:buFont typeface="Wingdings" pitchFamily="2" charset="2"/>
              <a:buChar char="ü"/>
            </a:pPr>
            <a:r>
              <a:rPr lang="en-US"/>
              <a:t>Names and locations of data files and redo log files.</a:t>
            </a:r>
          </a:p>
          <a:p>
            <a:pPr>
              <a:spcBef>
                <a:spcPct val="50000"/>
              </a:spcBef>
              <a:buFont typeface="Wingdings" pitchFamily="2" charset="2"/>
              <a:buChar char="ü"/>
            </a:pPr>
            <a:endParaRPr lang="en-US"/>
          </a:p>
          <a:p>
            <a:pPr>
              <a:spcBef>
                <a:spcPct val="50000"/>
              </a:spcBef>
              <a:buFont typeface="Wingdings" pitchFamily="2" charset="2"/>
              <a:buNone/>
            </a:pPr>
            <a:r>
              <a:rPr lang="en-US"/>
              <a:t>Path   Oracle\oradata\orcl ( to see all the 3 types of files)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t>ORACLE</a:t>
            </a:r>
          </a:p>
        </p:txBody>
      </p:sp>
      <p:sp>
        <p:nvSpPr>
          <p:cNvPr id="30722" name="Rectangle 2"/>
          <p:cNvSpPr>
            <a:spLocks noGrp="1" noChangeArrowheads="1"/>
          </p:cNvSpPr>
          <p:nvPr>
            <p:ph type="title"/>
          </p:nvPr>
        </p:nvSpPr>
        <p:spPr/>
        <p:txBody>
          <a:bodyPr/>
          <a:lstStyle/>
          <a:p>
            <a:r>
              <a:rPr lang="en-US"/>
              <a:t>Logical Structure</a:t>
            </a:r>
          </a:p>
        </p:txBody>
      </p:sp>
      <p:sp>
        <p:nvSpPr>
          <p:cNvPr id="30723" name="Text Box 3"/>
          <p:cNvSpPr txBox="1">
            <a:spLocks noChangeArrowheads="1"/>
          </p:cNvSpPr>
          <p:nvPr/>
        </p:nvSpPr>
        <p:spPr bwMode="auto">
          <a:xfrm>
            <a:off x="1447800" y="1676400"/>
            <a:ext cx="7315200" cy="3013075"/>
          </a:xfrm>
          <a:prstGeom prst="rect">
            <a:avLst/>
          </a:prstGeom>
          <a:noFill/>
          <a:ln w="12700" cap="sq">
            <a:noFill/>
            <a:miter lim="800000"/>
            <a:headEnd type="none" w="sm" len="sm"/>
            <a:tailEnd type="none" w="sm" len="sm"/>
          </a:ln>
          <a:effectLst/>
        </p:spPr>
        <p:txBody>
          <a:bodyPr>
            <a:spAutoFit/>
          </a:bodyPr>
          <a:lstStyle/>
          <a:p>
            <a:pPr>
              <a:spcBef>
                <a:spcPct val="50000"/>
              </a:spcBef>
            </a:pPr>
            <a:r>
              <a:rPr lang="en-US"/>
              <a:t>Logical Structure is independent of Physical structure. Each Oracle database contains the following components.</a:t>
            </a:r>
          </a:p>
          <a:p>
            <a:pPr>
              <a:spcBef>
                <a:spcPct val="50000"/>
              </a:spcBef>
              <a:buFontTx/>
              <a:buChar char="o"/>
            </a:pPr>
            <a:r>
              <a:rPr lang="en-US"/>
              <a:t>Tablespaces</a:t>
            </a:r>
          </a:p>
          <a:p>
            <a:pPr>
              <a:spcBef>
                <a:spcPct val="50000"/>
              </a:spcBef>
              <a:buFontTx/>
              <a:buChar char="o"/>
            </a:pPr>
            <a:r>
              <a:rPr lang="en-US"/>
              <a:t>Segments</a:t>
            </a:r>
          </a:p>
          <a:p>
            <a:pPr>
              <a:spcBef>
                <a:spcPct val="50000"/>
              </a:spcBef>
              <a:buFontTx/>
              <a:buChar char="o"/>
            </a:pPr>
            <a:r>
              <a:rPr lang="en-US"/>
              <a:t>Extents</a:t>
            </a:r>
          </a:p>
          <a:p>
            <a:pPr>
              <a:spcBef>
                <a:spcPct val="50000"/>
              </a:spcBef>
              <a:buFontTx/>
              <a:buChar char="o"/>
            </a:pPr>
            <a:r>
              <a:rPr lang="en-US"/>
              <a:t>Blocks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143362" name="Rectangle 2"/>
          <p:cNvSpPr>
            <a:spLocks noGrp="1" noChangeArrowheads="1"/>
          </p:cNvSpPr>
          <p:nvPr>
            <p:ph type="title"/>
          </p:nvPr>
        </p:nvSpPr>
        <p:spPr/>
        <p:txBody>
          <a:bodyPr/>
          <a:lstStyle/>
          <a:p>
            <a:r>
              <a:rPr lang="en-US"/>
              <a:t>Tablespace</a:t>
            </a:r>
          </a:p>
        </p:txBody>
      </p:sp>
      <p:sp>
        <p:nvSpPr>
          <p:cNvPr id="143363" name="Rectangle 3"/>
          <p:cNvSpPr>
            <a:spLocks noGrp="1" noChangeArrowheads="1"/>
          </p:cNvSpPr>
          <p:nvPr>
            <p:ph type="body" idx="1"/>
          </p:nvPr>
        </p:nvSpPr>
        <p:spPr>
          <a:xfrm>
            <a:off x="1981200" y="1981200"/>
            <a:ext cx="6553200" cy="3733800"/>
          </a:xfrm>
        </p:spPr>
        <p:txBody>
          <a:bodyPr/>
          <a:lstStyle/>
          <a:p>
            <a:pPr algn="just">
              <a:lnSpc>
                <a:spcPct val="90000"/>
              </a:lnSpc>
            </a:pPr>
            <a:r>
              <a:rPr lang="en-US" sz="1800"/>
              <a:t>In a database management system (</a:t>
            </a:r>
            <a:r>
              <a:rPr lang="en-US" sz="1800">
                <a:hlinkClick r:id="rId2"/>
              </a:rPr>
              <a:t>DBMS</a:t>
            </a:r>
            <a:r>
              <a:rPr lang="en-US" sz="1800"/>
              <a:t>, a table space is a logical group of data files in a database. A typical database contains at least one tablespace, and usually two or more. In a database, a tablespace plays a role similar to that of a folder on the hard drive of a computer.</a:t>
            </a:r>
          </a:p>
          <a:p>
            <a:pPr algn="just">
              <a:lnSpc>
                <a:spcPct val="90000"/>
              </a:lnSpc>
              <a:buFont typeface="Wingdings" pitchFamily="2" charset="2"/>
              <a:buNone/>
            </a:pPr>
            <a:r>
              <a:rPr lang="en-US" sz="1800"/>
              <a:t> </a:t>
            </a:r>
          </a:p>
          <a:p>
            <a:pPr algn="just">
              <a:lnSpc>
                <a:spcPct val="90000"/>
              </a:lnSpc>
            </a:pPr>
            <a:r>
              <a:rPr lang="en-US" sz="1800"/>
              <a:t>Some database programs, such as Oracle, automatically create a tablespace called SYSTEM that contains general information about the structure and contents of the database. A small database can be entirely contained in the SYSTEM tablespace, but in most cases, user data is placed in other tablepaces.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hindra Satyam PPT Template_2010">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88715D36CCD664C92487F0B78E69BFE" ma:contentTypeVersion="0" ma:contentTypeDescription="Create a new document." ma:contentTypeScope="" ma:versionID="68ba96136a3f689d73eda38406cf5090">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C745C364-CC8C-4BB5-A6B4-50053F8DF331}">
  <ds:schemaRefs>
    <ds:schemaRef ds:uri="http://schemas.microsoft.com/sharepoint/v3/contenttype/forms"/>
  </ds:schemaRefs>
</ds:datastoreItem>
</file>

<file path=customXml/itemProps2.xml><?xml version="1.0" encoding="utf-8"?>
<ds:datastoreItem xmlns:ds="http://schemas.openxmlformats.org/officeDocument/2006/customXml" ds:itemID="{0242C922-48A9-448B-9D31-86F592EABA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6FD0560-CBEE-498C-8884-72515059B7F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Mahindra Satyam PPT Template_2010</Template>
  <TotalTime>11</TotalTime>
  <Words>5787</Words>
  <Application>Microsoft Office PowerPoint</Application>
  <PresentationFormat>On-screen Show (4:3)</PresentationFormat>
  <Paragraphs>1052</Paragraphs>
  <Slides>66</Slides>
  <Notes>43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68" baseType="lpstr">
      <vt:lpstr>Mahindra Satyam PPT Template_2010</vt:lpstr>
      <vt:lpstr>Document</vt:lpstr>
      <vt:lpstr>ORACLE</vt:lpstr>
      <vt:lpstr>  ORACLE </vt:lpstr>
      <vt:lpstr>ORACLE</vt:lpstr>
      <vt:lpstr>DATABASE ARCHITECTURE</vt:lpstr>
      <vt:lpstr>Physical Level</vt:lpstr>
      <vt:lpstr>Physical structure</vt:lpstr>
      <vt:lpstr>Physical Structure</vt:lpstr>
      <vt:lpstr>Logical Structure</vt:lpstr>
      <vt:lpstr>Tablespace</vt:lpstr>
      <vt:lpstr>Tablespace</vt:lpstr>
      <vt:lpstr>Tablespace</vt:lpstr>
      <vt:lpstr>SEGMENTS</vt:lpstr>
      <vt:lpstr>Extents</vt:lpstr>
      <vt:lpstr>QUERY PROCESS</vt:lpstr>
      <vt:lpstr>Oracle Instance</vt:lpstr>
      <vt:lpstr>Features &amp; Benefits</vt:lpstr>
      <vt:lpstr>Features</vt:lpstr>
      <vt:lpstr>9i Products</vt:lpstr>
      <vt:lpstr>Application Server</vt:lpstr>
      <vt:lpstr>Oracle9i : OORDBMS</vt:lpstr>
      <vt:lpstr>Environment</vt:lpstr>
      <vt:lpstr>Tools of Oracle</vt:lpstr>
      <vt:lpstr>SQL commands</vt:lpstr>
      <vt:lpstr>Data Types</vt:lpstr>
      <vt:lpstr>Data Types</vt:lpstr>
      <vt:lpstr>Writing Basic  SQL SELECT Statements</vt:lpstr>
      <vt:lpstr>Basic SELECT Statement</vt:lpstr>
      <vt:lpstr>Selecting All Tables and Columns</vt:lpstr>
      <vt:lpstr>Writing SQL Statements</vt:lpstr>
      <vt:lpstr>Using Arithmetic Operators</vt:lpstr>
      <vt:lpstr>Defining a Null Value</vt:lpstr>
      <vt:lpstr>Null Values  in Arithmetic Expressions</vt:lpstr>
      <vt:lpstr>Defining a Column Alias</vt:lpstr>
      <vt:lpstr>Using Column Aliases</vt:lpstr>
      <vt:lpstr>Concatenation Operator</vt:lpstr>
      <vt:lpstr>Using the Concatenation Operator</vt:lpstr>
      <vt:lpstr>Literal Character Strings</vt:lpstr>
      <vt:lpstr>Using Literal Character Strings</vt:lpstr>
      <vt:lpstr>Duplicate Rows</vt:lpstr>
      <vt:lpstr>Eliminating Duplicate Rows</vt:lpstr>
      <vt:lpstr>Restricting and Sorting Data</vt:lpstr>
      <vt:lpstr>Objectives</vt:lpstr>
      <vt:lpstr>Limiting the Rows Selected</vt:lpstr>
      <vt:lpstr>Using the WHERE Clause</vt:lpstr>
      <vt:lpstr>Character Strings and Dates</vt:lpstr>
      <vt:lpstr>Comparison Conditions</vt:lpstr>
      <vt:lpstr>Using Comparison Conditions</vt:lpstr>
      <vt:lpstr>Other Comparison Conditions</vt:lpstr>
      <vt:lpstr>Using the BETWEEN Condition</vt:lpstr>
      <vt:lpstr>Using the IN Condition</vt:lpstr>
      <vt:lpstr>Using the LIKE Condition</vt:lpstr>
      <vt:lpstr>Using the LIKE Condition</vt:lpstr>
      <vt:lpstr>Using the NULL Conditions</vt:lpstr>
      <vt:lpstr>Logical Conditions</vt:lpstr>
      <vt:lpstr>Using the AND Operator</vt:lpstr>
      <vt:lpstr>Using the OR Operator</vt:lpstr>
      <vt:lpstr>Using the NOT Operator</vt:lpstr>
      <vt:lpstr>Rules of Precedence</vt:lpstr>
      <vt:lpstr>Rules of Precedence</vt:lpstr>
      <vt:lpstr>Rules of Precedence</vt:lpstr>
      <vt:lpstr>ORDER BY Clause</vt:lpstr>
      <vt:lpstr>Sorting in Descending Order</vt:lpstr>
      <vt:lpstr>Sorting by Column Alias</vt:lpstr>
      <vt:lpstr>Sorting by Multiple Columns</vt:lpstr>
      <vt:lpstr>Summary</vt:lpstr>
      <vt:lpstr>Exercise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Arial 40 Points, Title Case</dc:title>
  <dc:creator>Administrator</dc:creator>
  <cp:lastModifiedBy>Administrator</cp:lastModifiedBy>
  <cp:revision>8</cp:revision>
  <dcterms:created xsi:type="dcterms:W3CDTF">2010-02-15T06:45:57Z</dcterms:created>
  <dcterms:modified xsi:type="dcterms:W3CDTF">2010-02-15T06:58:06Z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0x010100288715D36CCD664C92487F0B78E69BFE</vt:lpwstr>
  </property>
</Properties>
</file>