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6"/>
  </p:notesMasterIdLst>
  <p:sldIdLst>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86" r:id="rId100"/>
    <p:sldId id="387" r:id="rId101"/>
    <p:sldId id="388" r:id="rId102"/>
    <p:sldId id="389" r:id="rId103"/>
    <p:sldId id="390" r:id="rId104"/>
    <p:sldId id="391" r:id="rId105"/>
    <p:sldId id="392" r:id="rId106"/>
    <p:sldId id="393" r:id="rId107"/>
    <p:sldId id="394" r:id="rId108"/>
    <p:sldId id="395" r:id="rId109"/>
    <p:sldId id="396" r:id="rId110"/>
    <p:sldId id="397" r:id="rId111"/>
    <p:sldId id="398" r:id="rId112"/>
    <p:sldId id="399" r:id="rId113"/>
    <p:sldId id="400" r:id="rId114"/>
    <p:sldId id="401"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C000"/>
    <a:srgbClr val="BE3A3A"/>
    <a:srgbClr val="625753"/>
    <a:srgbClr val="A092B4"/>
    <a:srgbClr val="E6E3E2"/>
    <a:srgbClr val="968A86"/>
    <a:srgbClr val="B4ABA8"/>
    <a:srgbClr val="615753"/>
    <a:srgbClr val="6257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2" autoAdjust="0"/>
    <p:restoredTop sz="94619" autoAdjust="0"/>
  </p:normalViewPr>
  <p:slideViewPr>
    <p:cSldViewPr snapToGrid="0" showGuides="1">
      <p:cViewPr>
        <p:scale>
          <a:sx n="75" d="100"/>
          <a:sy n="75" d="100"/>
        </p:scale>
        <p:origin x="-762" y="-72"/>
      </p:cViewPr>
      <p:guideLst>
        <p:guide orient="horz" pos="243"/>
        <p:guide orient="horz" pos="4013"/>
        <p:guide pos="5576"/>
        <p:guide pos="1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60" d="100"/>
          <a:sy n="60" d="100"/>
        </p:scale>
        <p:origin x="-16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presProps" Target="pres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slide" Target="slides/slide106.xml"/><Relationship Id="rId115" Type="http://schemas.openxmlformats.org/officeDocument/2006/relationships/slide" Target="slides/slide11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2/15/2010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slide" Target="../slides/slide90.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oleObject" Target="../embeddings/Microsoft_Office_Word_97_-_2003_Document6.doc"/><Relationship Id="rId4" Type="http://schemas.openxmlformats.org/officeDocument/2006/relationships/oleObject" Target="../embeddings/Microsoft_Office_Word_97_-_2003_Document5.doc"/></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D75F4D-DD38-4162-B254-97BB4A830CEB}" type="slidenum">
              <a:rPr lang="en-US"/>
              <a:pPr/>
              <a:t>1</a:t>
            </a:fld>
            <a:endParaRPr lang="en-US"/>
          </a:p>
        </p:txBody>
      </p:sp>
      <p:sp>
        <p:nvSpPr>
          <p:cNvPr id="136194" name="Rectangle 2"/>
          <p:cNvSpPr>
            <a:spLocks noRo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F62F1-9687-4B43-B5A3-7EF423166AE5}" type="slidenum">
              <a:rPr lang="en-US"/>
              <a:pPr/>
              <a:t>10</a:t>
            </a:fld>
            <a:endParaRPr lang="en-US"/>
          </a:p>
        </p:txBody>
      </p:sp>
      <p:sp>
        <p:nvSpPr>
          <p:cNvPr id="22530" name="Rectangle 2"/>
          <p:cNvSpPr>
            <a:spLocks noRot="1" noChangeArrowheads="1" noTextEdit="1"/>
          </p:cNvSpPr>
          <p:nvPr>
            <p:ph type="sldImg"/>
          </p:nvPr>
        </p:nvSpPr>
        <p:spPr>
          <a:xfrm>
            <a:off x="512763" y="252413"/>
            <a:ext cx="5827712" cy="4370387"/>
          </a:xfrm>
          <a:ln w="12700" cap="flat">
            <a:solidFill>
              <a:schemeClr val="tx1"/>
            </a:solidFill>
          </a:ln>
        </p:spPr>
      </p:sp>
      <p:sp>
        <p:nvSpPr>
          <p:cNvPr id="22531" name="Rectangle 3"/>
          <p:cNvSpPr>
            <a:spLocks noGrp="1" noChangeArrowheads="1"/>
          </p:cNvSpPr>
          <p:nvPr>
            <p:ph type="body" idx="1"/>
          </p:nvPr>
        </p:nvSpPr>
        <p:spPr>
          <a:xfrm>
            <a:off x="481013" y="4767263"/>
            <a:ext cx="5856287" cy="3735387"/>
          </a:xfrm>
          <a:noFill/>
          <a:ln/>
        </p:spPr>
        <p:txBody>
          <a:bodyPr lIns="0" tIns="0" rIns="0" bIns="0"/>
          <a:lstStyle/>
          <a:p>
            <a:pPr defTabSz="465138">
              <a:tabLst>
                <a:tab pos="487363" algn="l"/>
              </a:tabLst>
            </a:pPr>
            <a:r>
              <a:rPr lang="en-US"/>
              <a:t>Benefits of Subprograms</a:t>
            </a:r>
          </a:p>
          <a:p>
            <a:pPr marL="123825" lvl="1" defTabSz="465138">
              <a:tabLst>
                <a:tab pos="487363" algn="l"/>
              </a:tabLst>
            </a:pPr>
            <a:r>
              <a:rPr lang="en-US">
                <a:solidFill>
                  <a:srgbClr val="000000"/>
                </a:solidFill>
              </a:rPr>
              <a:t>Stored procedures and functions have many </a:t>
            </a:r>
            <a:r>
              <a:rPr lang="en-US"/>
              <a:t>benefits</a:t>
            </a:r>
            <a:r>
              <a:rPr lang="en-US">
                <a:solidFill>
                  <a:srgbClr val="FC0128"/>
                </a:solidFill>
              </a:rPr>
              <a:t> </a:t>
            </a:r>
            <a:r>
              <a:rPr lang="en-US">
                <a:solidFill>
                  <a:srgbClr val="000000"/>
                </a:solidFill>
              </a:rPr>
              <a:t>in addition to modularizing application development:</a:t>
            </a:r>
          </a:p>
          <a:p>
            <a:pPr marL="481013" lvl="2" indent="-230188" defTabSz="465138">
              <a:tabLst>
                <a:tab pos="487363" algn="l"/>
              </a:tabLst>
            </a:pPr>
            <a:r>
              <a:rPr lang="en-US"/>
              <a:t>Easy maintenance that enables you to modify: </a:t>
            </a:r>
            <a:endParaRPr lang="en-US">
              <a:solidFill>
                <a:srgbClr val="FC0128"/>
              </a:solidFill>
            </a:endParaRPr>
          </a:p>
          <a:p>
            <a:pPr marL="915988" lvl="3" indent="-236538" defTabSz="465138">
              <a:tabLst>
                <a:tab pos="487363" algn="l"/>
              </a:tabLst>
            </a:pPr>
            <a:r>
              <a:rPr lang="en-US"/>
              <a:t>Routines online without interfering with other users</a:t>
            </a:r>
          </a:p>
          <a:p>
            <a:pPr marL="915988" lvl="3" indent="-236538" defTabSz="465138">
              <a:tabLst>
                <a:tab pos="487363" algn="l"/>
              </a:tabLst>
            </a:pPr>
            <a:r>
              <a:rPr lang="en-US"/>
              <a:t>One routine to affect multiple applications</a:t>
            </a:r>
          </a:p>
          <a:p>
            <a:pPr marL="915988" lvl="3" indent="-236538" defTabSz="465138">
              <a:tabLst>
                <a:tab pos="487363" algn="l"/>
              </a:tabLst>
            </a:pPr>
            <a:r>
              <a:rPr lang="en-US"/>
              <a:t>One routine to eliminate duplicate testing</a:t>
            </a:r>
            <a:endParaRPr lang="en-US" b="1"/>
          </a:p>
          <a:p>
            <a:pPr marL="481013" lvl="2" indent="-230188" defTabSz="465138">
              <a:tabLst>
                <a:tab pos="487363" algn="l"/>
              </a:tabLst>
            </a:pPr>
            <a:r>
              <a:rPr lang="en-US"/>
              <a:t>Improved data security and integrity by doing the following:</a:t>
            </a:r>
            <a:endParaRPr lang="en-US">
              <a:solidFill>
                <a:srgbClr val="FC0128"/>
              </a:solidFill>
            </a:endParaRPr>
          </a:p>
          <a:p>
            <a:pPr marL="915988" lvl="3" indent="-236538" defTabSz="465138">
              <a:tabLst>
                <a:tab pos="487363" algn="l"/>
              </a:tabLst>
            </a:pPr>
            <a:r>
              <a:rPr lang="en-US"/>
              <a:t>Control indirect access to database objects from nonprivileged users with security privileges</a:t>
            </a:r>
          </a:p>
          <a:p>
            <a:pPr marL="915988" lvl="3" indent="-236538" defTabSz="465138">
              <a:tabLst>
                <a:tab pos="487363" algn="l"/>
              </a:tabLst>
            </a:pPr>
            <a:r>
              <a:rPr lang="en-US"/>
              <a:t>Ensure that related actions are performed together, or not at all, by funneling activity for related tables through a single path</a:t>
            </a:r>
          </a:p>
          <a:p>
            <a:pPr marL="481013" lvl="2" indent="-230188" defTabSz="465138">
              <a:tabLst>
                <a:tab pos="487363" algn="l"/>
              </a:tabLst>
            </a:pPr>
            <a:r>
              <a:rPr lang="en-US"/>
              <a:t>Improved performance that allows you to do the following:</a:t>
            </a:r>
            <a:endParaRPr lang="en-US">
              <a:solidFill>
                <a:srgbClr val="FC0128"/>
              </a:solidFill>
            </a:endParaRPr>
          </a:p>
          <a:p>
            <a:pPr marL="915988" lvl="3" indent="-236538" defTabSz="465138">
              <a:tabLst>
                <a:tab pos="487363" algn="l"/>
              </a:tabLst>
            </a:pPr>
            <a:r>
              <a:rPr lang="en-US"/>
              <a:t>Avoid reparsing for multiple users by exploiting the shared SQL area</a:t>
            </a:r>
          </a:p>
          <a:p>
            <a:pPr marL="915988" lvl="3" indent="-236538" defTabSz="465138">
              <a:tabLst>
                <a:tab pos="487363" algn="l"/>
              </a:tabLst>
            </a:pPr>
            <a:r>
              <a:rPr lang="en-US"/>
              <a:t>Avoid PL/SQL parsing at run time by parsing at compile time</a:t>
            </a:r>
          </a:p>
          <a:p>
            <a:pPr marL="915988" lvl="3" indent="-236538" defTabSz="465138">
              <a:tabLst>
                <a:tab pos="487363" algn="l"/>
              </a:tabLst>
            </a:pPr>
            <a:r>
              <a:rPr lang="en-US"/>
              <a:t>Reduce the number of calls to the database and decrease network traffic by bundling commands</a:t>
            </a:r>
          </a:p>
          <a:p>
            <a:pPr marL="481013" lvl="2" indent="-230188" defTabSz="465138">
              <a:tabLst>
                <a:tab pos="487363" algn="l"/>
              </a:tabLst>
            </a:pPr>
            <a:r>
              <a:rPr lang="en-US"/>
              <a:t>Improved code clarity: Using appropriate identifier names to describe the action of the routines reduces the need for comments and enhances the clarity of the code.</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7CF56-A1BE-4867-97F5-7BFE9984D4DD}" type="slidenum">
              <a:rPr lang="en-US"/>
              <a:pPr/>
              <a:t>102</a:t>
            </a:fld>
            <a:endParaRPr lang="en-US"/>
          </a:p>
        </p:txBody>
      </p:sp>
      <p:sp>
        <p:nvSpPr>
          <p:cNvPr id="274434" name="Rectangle 2"/>
          <p:cNvSpPr>
            <a:spLocks noRot="1" noChangeArrowheads="1" noTextEdit="1"/>
          </p:cNvSpPr>
          <p:nvPr>
            <p:ph type="sldImg"/>
          </p:nvPr>
        </p:nvSpPr>
        <p:spPr>
          <a:xfrm>
            <a:off x="439738" y="174625"/>
            <a:ext cx="5981700" cy="4486275"/>
          </a:xfrm>
          <a:ln w="12700" cap="flat">
            <a:solidFill>
              <a:schemeClr val="tx1"/>
            </a:solidFill>
          </a:ln>
        </p:spPr>
      </p:sp>
      <p:sp>
        <p:nvSpPr>
          <p:cNvPr id="274435" name="Rectangle 3"/>
          <p:cNvSpPr>
            <a:spLocks noGrp="1" noChangeArrowheads="1"/>
          </p:cNvSpPr>
          <p:nvPr>
            <p:ph type="body" idx="1"/>
          </p:nvPr>
        </p:nvSpPr>
        <p:spPr>
          <a:xfrm>
            <a:off x="476250" y="4821238"/>
            <a:ext cx="5929313" cy="3743325"/>
          </a:xfrm>
          <a:noFill/>
          <a:ln/>
        </p:spPr>
        <p:txBody>
          <a:bodyPr lIns="90537" tIns="45269" rIns="90537" bIns="45269"/>
          <a:lstStyle/>
          <a:p>
            <a:pPr defTabSz="985838">
              <a:spcAft>
                <a:spcPct val="2000"/>
              </a:spcAft>
              <a:tabLst>
                <a:tab pos="457200" algn="l"/>
                <a:tab pos="1714500" algn="l"/>
              </a:tabLst>
            </a:pPr>
            <a:r>
              <a:rPr lang="en-US">
                <a:latin typeface="Courier New" pitchFamily="49" charset="0"/>
              </a:rPr>
              <a:t>CLOSE</a:t>
            </a:r>
            <a:r>
              <a:rPr lang="en-US">
                <a:latin typeface="Helvetica" pitchFamily="34" charset="0"/>
              </a:rPr>
              <a:t> Statement</a:t>
            </a:r>
          </a:p>
          <a:p>
            <a:pPr marL="114300" lvl="1" defTabSz="985838">
              <a:tabLst>
                <a:tab pos="457200" algn="l"/>
                <a:tab pos="1714500" algn="l"/>
              </a:tabLst>
            </a:pPr>
            <a:r>
              <a:rPr lang="en-US"/>
              <a:t>The </a:t>
            </a:r>
            <a:r>
              <a:rPr lang="en-US">
                <a:solidFill>
                  <a:srgbClr val="FC0128"/>
                </a:solidFill>
                <a:latin typeface="Courier New" pitchFamily="49" charset="0"/>
              </a:rPr>
              <a:t>CLOSE</a:t>
            </a:r>
            <a:r>
              <a:rPr lang="en-US">
                <a:solidFill>
                  <a:srgbClr val="FC0128"/>
                </a:solidFill>
              </a:rPr>
              <a:t> </a:t>
            </a:r>
            <a:r>
              <a:rPr lang="en-US"/>
              <a:t>statement disables the cursor, and the active set becomes undefined. Close the cursor after completing the processing of the </a:t>
            </a:r>
            <a:r>
              <a:rPr lang="en-US">
                <a:latin typeface="Courier New" pitchFamily="49" charset="0"/>
              </a:rPr>
              <a:t>SELECT</a:t>
            </a:r>
            <a:r>
              <a:rPr lang="en-US"/>
              <a:t> statement. This step allows the cursor to be reopened, if required. Therefore, you can establish an active set several times.</a:t>
            </a:r>
          </a:p>
          <a:p>
            <a:pPr marL="114300" lvl="1" defTabSz="985838">
              <a:tabLst>
                <a:tab pos="457200" algn="l"/>
                <a:tab pos="1714500" algn="l"/>
              </a:tabLst>
            </a:pPr>
            <a:r>
              <a:rPr lang="en-US"/>
              <a:t>In the syntax:</a:t>
            </a:r>
          </a:p>
          <a:p>
            <a:pPr defTabSz="985838">
              <a:spcAft>
                <a:spcPct val="2000"/>
              </a:spcAft>
              <a:tabLst>
                <a:tab pos="457200" algn="l"/>
                <a:tab pos="1714500" algn="l"/>
              </a:tabLst>
            </a:pPr>
            <a:r>
              <a:rPr lang="en-US" b="1">
                <a:latin typeface="Times" pitchFamily="18" charset="0"/>
              </a:rPr>
              <a:t>	</a:t>
            </a:r>
            <a:r>
              <a:rPr lang="en-US" b="1" i="1">
                <a:latin typeface="Times" pitchFamily="18" charset="0"/>
              </a:rPr>
              <a:t>cursor_name	</a:t>
            </a:r>
            <a:r>
              <a:rPr lang="en-US" b="1">
                <a:latin typeface="Times" pitchFamily="18" charset="0"/>
              </a:rPr>
              <a:t>is the name of the previously declared cursor.</a:t>
            </a:r>
          </a:p>
          <a:p>
            <a:pPr marL="114300" lvl="1" defTabSz="985838">
              <a:tabLst>
                <a:tab pos="457200" algn="l"/>
                <a:tab pos="1714500" algn="l"/>
              </a:tabLst>
            </a:pPr>
            <a:r>
              <a:rPr lang="en-US"/>
              <a:t>Do not attempt to fetch data from a cursor after it has been closed, or the </a:t>
            </a:r>
            <a:r>
              <a:rPr lang="en-US">
                <a:latin typeface="Courier New" pitchFamily="49" charset="0"/>
              </a:rPr>
              <a:t>INVALID_CURSOR </a:t>
            </a:r>
            <a:r>
              <a:rPr lang="en-US"/>
              <a:t>exception will be raised.</a:t>
            </a:r>
          </a:p>
          <a:p>
            <a:pPr marL="114300" lvl="1" defTabSz="985838">
              <a:tabLst>
                <a:tab pos="457200" algn="l"/>
                <a:tab pos="1714500" algn="l"/>
              </a:tabLst>
            </a:pPr>
            <a:r>
              <a:rPr lang="en-US" b="1"/>
              <a:t>Note:</a:t>
            </a:r>
            <a:r>
              <a:rPr lang="en-US">
                <a:latin typeface="Times" pitchFamily="18" charset="0"/>
              </a:rPr>
              <a:t> The </a:t>
            </a:r>
            <a:r>
              <a:rPr lang="en-US">
                <a:latin typeface="Courier New" pitchFamily="49" charset="0"/>
              </a:rPr>
              <a:t>CLOSE</a:t>
            </a:r>
            <a:r>
              <a:rPr lang="en-US">
                <a:latin typeface="Times" pitchFamily="18" charset="0"/>
              </a:rPr>
              <a:t> statement releases the context area.</a:t>
            </a:r>
          </a:p>
          <a:p>
            <a:pPr marL="114300" lvl="1" defTabSz="985838">
              <a:tabLst>
                <a:tab pos="457200" algn="l"/>
                <a:tab pos="1714500" algn="l"/>
              </a:tabLst>
            </a:pPr>
            <a:r>
              <a:rPr lang="en-US">
                <a:latin typeface="Times" pitchFamily="18" charset="0"/>
              </a:rPr>
              <a:t>Although it is possible to terminate the PL/SQL block without closing cursors, you should make it a  </a:t>
            </a:r>
            <a:br>
              <a:rPr lang="en-US">
                <a:latin typeface="Times" pitchFamily="18" charset="0"/>
              </a:rPr>
            </a:br>
            <a:r>
              <a:rPr lang="en-US">
                <a:latin typeface="Times" pitchFamily="18" charset="0"/>
              </a:rPr>
              <a:t>habit to close any cursor that you declare explicitly to free up resources. </a:t>
            </a:r>
            <a:br>
              <a:rPr lang="en-US">
                <a:latin typeface="Times" pitchFamily="18" charset="0"/>
              </a:rPr>
            </a:br>
            <a:r>
              <a:rPr lang="en-US">
                <a:latin typeface="Times" pitchFamily="18" charset="0"/>
              </a:rPr>
              <a:t>There is a maximum limit to the number of open cursors per user, which is determined by the </a:t>
            </a:r>
            <a:r>
              <a:rPr lang="en-US">
                <a:latin typeface="Courier New" pitchFamily="49" charset="0"/>
              </a:rPr>
              <a:t>OPEN_CURSORS</a:t>
            </a:r>
            <a:r>
              <a:rPr lang="en-US">
                <a:latin typeface="Times" pitchFamily="18" charset="0"/>
              </a:rPr>
              <a:t> parameter in the database parameter file. </a:t>
            </a:r>
            <a:r>
              <a:rPr lang="en-US">
                <a:latin typeface="Courier New" pitchFamily="49" charset="0"/>
              </a:rPr>
              <a:t>OPEN_CURSORS = 50</a:t>
            </a:r>
            <a:r>
              <a:rPr lang="en-US">
                <a:latin typeface="Times" pitchFamily="18" charset="0"/>
              </a:rPr>
              <a:t> by default.	</a:t>
            </a:r>
          </a:p>
          <a:p>
            <a:pPr defTabSz="985838">
              <a:lnSpc>
                <a:spcPct val="85000"/>
              </a:lnSpc>
              <a:spcBef>
                <a:spcPct val="20000"/>
              </a:spcBef>
              <a:tabLst>
                <a:tab pos="457200" algn="l"/>
                <a:tab pos="1714500" algn="l"/>
              </a:tabLst>
            </a:pPr>
            <a:r>
              <a:rPr lang="en-US" b="1">
                <a:latin typeface="Courier New" pitchFamily="49" charset="0"/>
              </a:rPr>
              <a:t>      OPEN emp_cursor </a:t>
            </a:r>
          </a:p>
          <a:p>
            <a:pPr defTabSz="985838">
              <a:lnSpc>
                <a:spcPct val="85000"/>
              </a:lnSpc>
              <a:spcBef>
                <a:spcPct val="20000"/>
              </a:spcBef>
              <a:tabLst>
                <a:tab pos="457200" algn="l"/>
                <a:tab pos="1714500" algn="l"/>
              </a:tabLst>
            </a:pPr>
            <a:r>
              <a:rPr lang="en-US" b="1">
                <a:latin typeface="Courier New" pitchFamily="49" charset="0"/>
              </a:rPr>
              <a:t>      FOR i IN 1..10 LOOP</a:t>
            </a:r>
          </a:p>
          <a:p>
            <a:pPr defTabSz="985838">
              <a:lnSpc>
                <a:spcPct val="85000"/>
              </a:lnSpc>
              <a:spcBef>
                <a:spcPct val="20000"/>
              </a:spcBef>
              <a:tabLst>
                <a:tab pos="457200" algn="l"/>
                <a:tab pos="1714500" algn="l"/>
              </a:tabLst>
            </a:pPr>
            <a:r>
              <a:rPr lang="en-US" b="1">
                <a:latin typeface="Courier New" pitchFamily="49" charset="0"/>
              </a:rPr>
              <a:t>        FETCH emp_cursor INTO v_empno, v_ename;</a:t>
            </a:r>
          </a:p>
          <a:p>
            <a:pPr defTabSz="985838">
              <a:lnSpc>
                <a:spcPct val="85000"/>
              </a:lnSpc>
              <a:spcBef>
                <a:spcPct val="20000"/>
              </a:spcBef>
              <a:tabLst>
                <a:tab pos="457200" algn="l"/>
                <a:tab pos="1714500" algn="l"/>
              </a:tabLst>
            </a:pPr>
            <a:r>
              <a:rPr lang="en-US" b="1">
                <a:latin typeface="Courier New" pitchFamily="49" charset="0"/>
              </a:rPr>
              <a:t>        ...</a:t>
            </a:r>
          </a:p>
          <a:p>
            <a:pPr defTabSz="985838">
              <a:lnSpc>
                <a:spcPct val="85000"/>
              </a:lnSpc>
              <a:spcBef>
                <a:spcPct val="20000"/>
              </a:spcBef>
              <a:tabLst>
                <a:tab pos="457200" algn="l"/>
                <a:tab pos="1714500" algn="l"/>
              </a:tabLst>
            </a:pPr>
            <a:r>
              <a:rPr lang="en-US" b="1">
                <a:latin typeface="Courier New" pitchFamily="49" charset="0"/>
              </a:rPr>
              <a:t>      END LOOP;</a:t>
            </a:r>
          </a:p>
          <a:p>
            <a:pPr defTabSz="985838">
              <a:lnSpc>
                <a:spcPct val="85000"/>
              </a:lnSpc>
              <a:spcBef>
                <a:spcPct val="20000"/>
              </a:spcBef>
              <a:tabLst>
                <a:tab pos="457200" algn="l"/>
                <a:tab pos="1714500" algn="l"/>
              </a:tabLst>
            </a:pPr>
            <a:r>
              <a:rPr lang="en-US" b="1">
                <a:latin typeface="Courier New" pitchFamily="49" charset="0"/>
              </a:rPr>
              <a:t>      CLOSE emp_cursor;</a:t>
            </a:r>
          </a:p>
          <a:p>
            <a:pPr defTabSz="985838">
              <a:lnSpc>
                <a:spcPct val="85000"/>
              </a:lnSpc>
              <a:spcBef>
                <a:spcPct val="20000"/>
              </a:spcBef>
              <a:tabLst>
                <a:tab pos="457200" algn="l"/>
                <a:tab pos="1714500" algn="l"/>
              </a:tabLst>
            </a:pPr>
            <a:r>
              <a:rPr lang="en-US" b="1">
                <a:latin typeface="Courier New" pitchFamily="49" charset="0"/>
              </a:rPr>
              <a:t>    END;</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6B7F0-0559-4EFC-A94B-53284770DD81}" type="slidenum">
              <a:rPr lang="en-US"/>
              <a:pPr/>
              <a:t>103</a:t>
            </a:fld>
            <a:endParaRPr lang="en-US"/>
          </a:p>
        </p:txBody>
      </p:sp>
      <p:sp>
        <p:nvSpPr>
          <p:cNvPr id="276482" name="Rectangle 2"/>
          <p:cNvSpPr>
            <a:spLocks noRot="1" noChangeArrowheads="1" noTextEdit="1"/>
          </p:cNvSpPr>
          <p:nvPr>
            <p:ph type="sldImg"/>
          </p:nvPr>
        </p:nvSpPr>
        <p:spPr>
          <a:xfrm>
            <a:off x="439738" y="174625"/>
            <a:ext cx="5981700" cy="4486275"/>
          </a:xfrm>
          <a:ln w="12700" cap="flat">
            <a:solidFill>
              <a:schemeClr val="tx1"/>
            </a:solidFill>
          </a:ln>
        </p:spPr>
      </p:sp>
      <p:sp>
        <p:nvSpPr>
          <p:cNvPr id="27648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Explicit Cursor Attributes</a:t>
            </a:r>
          </a:p>
          <a:p>
            <a:pPr lvl="1"/>
            <a:r>
              <a:rPr lang="en-US"/>
              <a:t>As with implicit cursors, there are four attributes for obtaining status information about a cursor. When appended to the cursor variable name, these attributes return useful information about the execution of a data manipulation statement. </a:t>
            </a:r>
          </a:p>
          <a:p>
            <a:pPr lvl="1"/>
            <a:r>
              <a:rPr lang="en-US" b="1"/>
              <a:t>Note:</a:t>
            </a:r>
            <a:r>
              <a:rPr lang="en-US"/>
              <a:t> You cannot reference </a:t>
            </a:r>
            <a:r>
              <a:rPr lang="en-US">
                <a:solidFill>
                  <a:srgbClr val="FC0128"/>
                </a:solidFill>
              </a:rPr>
              <a:t>cursor attributes </a:t>
            </a:r>
            <a:r>
              <a:rPr lang="en-US"/>
              <a:t>directly in a SQL statement.</a:t>
            </a:r>
          </a:p>
          <a:p>
            <a:endParaRPr lang="en-US" b="1"/>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4E7FB-2770-4C73-8FA3-D5EE92B2BF18}" type="slidenum">
              <a:rPr lang="en-US"/>
              <a:pPr/>
              <a:t>104</a:t>
            </a:fld>
            <a:endParaRPr lang="en-US"/>
          </a:p>
        </p:txBody>
      </p:sp>
      <p:sp>
        <p:nvSpPr>
          <p:cNvPr id="278530" name="Rectangle 2"/>
          <p:cNvSpPr>
            <a:spLocks noRot="1" noChangeArrowheads="1" noTextEdit="1"/>
          </p:cNvSpPr>
          <p:nvPr>
            <p:ph type="sldImg"/>
          </p:nvPr>
        </p:nvSpPr>
        <p:spPr>
          <a:xfrm>
            <a:off x="439738" y="174625"/>
            <a:ext cx="5981700" cy="4486275"/>
          </a:xfrm>
          <a:ln w="12700" cap="flat">
            <a:solidFill>
              <a:schemeClr val="tx1"/>
            </a:solidFill>
          </a:ln>
        </p:spPr>
      </p:sp>
      <p:sp>
        <p:nvSpPr>
          <p:cNvPr id="278531"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effectLst>
                  <a:outerShdw blurRad="38100" dist="38100" dir="2700000" algn="tl">
                    <a:srgbClr val="C0C0C0"/>
                  </a:outerShdw>
                </a:effectLst>
                <a:latin typeface="Helvetica" pitchFamily="34" charset="0"/>
              </a:rPr>
              <a:t>T</a:t>
            </a:r>
            <a:r>
              <a:rPr lang="en-US">
                <a:latin typeface="Helvetica" pitchFamily="34" charset="0"/>
              </a:rPr>
              <a:t>he </a:t>
            </a:r>
            <a:r>
              <a:rPr lang="en-US">
                <a:latin typeface="Courier New" pitchFamily="49" charset="0"/>
              </a:rPr>
              <a:t>%ISOPEN</a:t>
            </a:r>
            <a:r>
              <a:rPr lang="en-US">
                <a:latin typeface="Helvetica" pitchFamily="34" charset="0"/>
              </a:rPr>
              <a:t> Attribute</a:t>
            </a:r>
          </a:p>
          <a:p>
            <a:pPr lvl="2"/>
            <a:r>
              <a:rPr lang="en-US"/>
              <a:t>You can fetch rows only when the cursor is open. Use the </a:t>
            </a:r>
            <a:r>
              <a:rPr lang="en-US">
                <a:latin typeface="Courier New" pitchFamily="49" charset="0"/>
              </a:rPr>
              <a:t>%ISOPEN</a:t>
            </a:r>
            <a:r>
              <a:rPr lang="en-US"/>
              <a:t> cursor attribute to determine whether the cursor is open.</a:t>
            </a:r>
          </a:p>
          <a:p>
            <a:pPr lvl="2"/>
            <a:r>
              <a:rPr lang="en-US"/>
              <a:t>Fetch rows in a loop. Use cursor attributes to determine when to exit the loop.</a:t>
            </a:r>
          </a:p>
          <a:p>
            <a:pPr lvl="2"/>
            <a:r>
              <a:rPr lang="en-US"/>
              <a:t>Use the </a:t>
            </a:r>
            <a:r>
              <a:rPr lang="en-US">
                <a:latin typeface="Courier New" pitchFamily="49" charset="0"/>
              </a:rPr>
              <a:t>%ROWCOUNT</a:t>
            </a:r>
            <a:r>
              <a:rPr lang="en-US"/>
              <a:t> cursor attribute for the following:</a:t>
            </a:r>
          </a:p>
          <a:p>
            <a:pPr lvl="3"/>
            <a:r>
              <a:rPr lang="en-US"/>
              <a:t>To retrieve an exact number of rows</a:t>
            </a:r>
          </a:p>
          <a:p>
            <a:pPr lvl="3"/>
            <a:r>
              <a:rPr lang="en-US"/>
              <a:t>Fetch the rows in a numeric </a:t>
            </a:r>
            <a:r>
              <a:rPr lang="en-US">
                <a:latin typeface="Courier New" pitchFamily="49" charset="0"/>
              </a:rPr>
              <a:t>FOR</a:t>
            </a:r>
            <a:r>
              <a:rPr lang="en-US"/>
              <a:t> loop</a:t>
            </a:r>
          </a:p>
          <a:p>
            <a:pPr lvl="3"/>
            <a:r>
              <a:rPr lang="en-US"/>
              <a:t>Fetch the rows in a simple loop and determine when to exit the loop.</a:t>
            </a:r>
          </a:p>
          <a:p>
            <a:pPr lvl="1">
              <a:spcAft>
                <a:spcPct val="2000"/>
              </a:spcAft>
            </a:pPr>
            <a:r>
              <a:rPr lang="en-US" b="1"/>
              <a:t>Note: </a:t>
            </a:r>
            <a:r>
              <a:rPr lang="en-US">
                <a:solidFill>
                  <a:srgbClr val="FC0128"/>
                </a:solidFill>
                <a:latin typeface="Courier New" pitchFamily="49" charset="0"/>
              </a:rPr>
              <a:t>%ISOPEN</a:t>
            </a:r>
            <a:r>
              <a:rPr lang="en-US">
                <a:solidFill>
                  <a:srgbClr val="FC0128"/>
                </a:solidFill>
              </a:rPr>
              <a:t> </a:t>
            </a:r>
            <a:r>
              <a:rPr lang="en-US"/>
              <a:t>returns the status of the cursor: </a:t>
            </a:r>
            <a:r>
              <a:rPr lang="en-US">
                <a:latin typeface="Courier New" pitchFamily="49" charset="0"/>
              </a:rPr>
              <a:t>TRUE</a:t>
            </a:r>
            <a:r>
              <a:rPr lang="en-US"/>
              <a:t> if open and </a:t>
            </a:r>
            <a:r>
              <a:rPr lang="en-US">
                <a:latin typeface="Courier New" pitchFamily="49" charset="0"/>
              </a:rPr>
              <a:t>FALSE</a:t>
            </a:r>
            <a:r>
              <a:rPr lang="en-US"/>
              <a:t> if not. </a:t>
            </a:r>
            <a:endParaRPr lang="en-US">
              <a:latin typeface="Times" pitchFamily="18" charset="0"/>
            </a:endParaRPr>
          </a:p>
          <a:p>
            <a:r>
              <a:rPr lang="en-US"/>
              <a:t> </a:t>
            </a:r>
          </a:p>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BA6F1D4-484C-4B73-BF8A-5DD5EFF5DCA7}" type="slidenum">
              <a:rPr lang="en-US"/>
              <a:pPr/>
              <a:t>105</a:t>
            </a:fld>
            <a:endParaRPr lang="en-US"/>
          </a:p>
        </p:txBody>
      </p:sp>
      <p:sp>
        <p:nvSpPr>
          <p:cNvPr id="280578"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80579"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80580" name="Rectangle 4"/>
          <p:cNvSpPr>
            <a:spLocks noRot="1" noChangeArrowheads="1" noTextEdit="1"/>
          </p:cNvSpPr>
          <p:nvPr>
            <p:ph type="sldImg"/>
          </p:nvPr>
        </p:nvSpPr>
        <p:spPr>
          <a:xfrm>
            <a:off x="439738" y="174625"/>
            <a:ext cx="5981700" cy="4486275"/>
          </a:xfrm>
          <a:ln w="12700" cap="flat">
            <a:solidFill>
              <a:schemeClr val="tx1"/>
            </a:solidFill>
          </a:ln>
        </p:spPr>
      </p:sp>
      <p:sp>
        <p:nvSpPr>
          <p:cNvPr id="280581" name="Rectangle 5"/>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Controlling Multiple Fetches from Explicit Cursors</a:t>
            </a:r>
            <a:endParaRPr lang="en-US" b="1">
              <a:latin typeface="Helvetica" pitchFamily="34" charset="0"/>
            </a:endParaRPr>
          </a:p>
          <a:p>
            <a:pPr lvl="1">
              <a:spcAft>
                <a:spcPct val="2000"/>
              </a:spcAft>
            </a:pPr>
            <a:r>
              <a:rPr lang="en-US"/>
              <a:t>To process several rows from an explicit cursor, you typically define a loop to perform a fetch on each iteration. Eventually all rows in the active set are processed, and an unsuccessful fetch sets the </a:t>
            </a:r>
            <a:r>
              <a:rPr lang="en-US">
                <a:solidFill>
                  <a:srgbClr val="FC0128"/>
                </a:solidFill>
                <a:latin typeface="Courier New" pitchFamily="49" charset="0"/>
              </a:rPr>
              <a:t>%NOTFOUND</a:t>
            </a:r>
            <a:r>
              <a:rPr lang="en-US">
                <a:solidFill>
                  <a:srgbClr val="FC0128"/>
                </a:solidFill>
              </a:rPr>
              <a:t> </a:t>
            </a:r>
            <a:r>
              <a:rPr lang="en-US"/>
              <a:t>attribute to </a:t>
            </a:r>
            <a:r>
              <a:rPr lang="en-US">
                <a:latin typeface="Courier New" pitchFamily="49" charset="0"/>
              </a:rPr>
              <a:t>TRUE</a:t>
            </a:r>
            <a:r>
              <a:rPr lang="en-US"/>
              <a:t>. Use the explicit cursor attributes to test the success of each fetch before any further references are made to the cursor. If you omit an exit criterion, an infinite loop results.</a:t>
            </a:r>
          </a:p>
          <a:p>
            <a:pPr lvl="1"/>
            <a:r>
              <a:rPr lang="en-US"/>
              <a:t>For more information, see </a:t>
            </a:r>
            <a:r>
              <a:rPr lang="en-US" i="1"/>
              <a:t>PL/SQL User’s Guide and Reference, </a:t>
            </a:r>
            <a:r>
              <a:rPr lang="en-US"/>
              <a:t>“Interaction With Oracle.” </a:t>
            </a: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r>
              <a:rPr lang="en-US">
                <a:solidFill>
                  <a:srgbClr val="0000FF"/>
                </a:solidFill>
              </a:rPr>
              <a:t>The reference manual </a:t>
            </a:r>
            <a:r>
              <a:rPr lang="en-US" i="1">
                <a:solidFill>
                  <a:srgbClr val="0000FF"/>
                </a:solidFill>
              </a:rPr>
              <a:t>PL/SQL User’s Guide and Reference</a:t>
            </a:r>
            <a:r>
              <a:rPr lang="en-US">
                <a:solidFill>
                  <a:srgbClr val="0000FF"/>
                </a:solidFill>
              </a:rPr>
              <a:t> contains a table of cursor values, which is useful for evaluating the attribute value before and after each phase of the cursor management.</a:t>
            </a:r>
          </a:p>
          <a:p>
            <a:pPr lvl="1"/>
            <a:r>
              <a:rPr lang="en-US">
                <a:solidFill>
                  <a:srgbClr val="0000FF"/>
                </a:solidFill>
              </a:rPr>
              <a:t>Mention that fetching from a cursor that is not open will raise an exception.	</a:t>
            </a:r>
          </a:p>
          <a:p>
            <a:endParaRPr lang="en-US" b="1">
              <a:solidFill>
                <a:srgbClr val="0000FF"/>
              </a:solidFill>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F8731D3-4C26-4C87-A63A-C6CF6124827E}" type="slidenum">
              <a:rPr lang="en-US"/>
              <a:pPr/>
              <a:t>106</a:t>
            </a:fld>
            <a:endParaRPr lang="en-US"/>
          </a:p>
        </p:txBody>
      </p:sp>
      <p:sp>
        <p:nvSpPr>
          <p:cNvPr id="282626"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82627"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82628" name="Rectangle 4"/>
          <p:cNvSpPr>
            <a:spLocks noRot="1" noChangeArrowheads="1" noTextEdit="1"/>
          </p:cNvSpPr>
          <p:nvPr>
            <p:ph type="sldImg"/>
          </p:nvPr>
        </p:nvSpPr>
        <p:spPr>
          <a:xfrm>
            <a:off x="439738" y="174625"/>
            <a:ext cx="5981700" cy="4486275"/>
          </a:xfrm>
          <a:ln w="12700" cap="flat">
            <a:solidFill>
              <a:schemeClr val="tx1"/>
            </a:solidFill>
          </a:ln>
        </p:spPr>
      </p:sp>
      <p:sp>
        <p:nvSpPr>
          <p:cNvPr id="282629"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latin typeface="Helvetica" pitchFamily="34" charset="0"/>
              </a:rPr>
              <a:t>The </a:t>
            </a:r>
            <a:r>
              <a:rPr lang="en-US">
                <a:latin typeface="Courier New" pitchFamily="49" charset="0"/>
              </a:rPr>
              <a:t>%NOTFOUND</a:t>
            </a:r>
            <a:r>
              <a:rPr lang="en-US">
                <a:latin typeface="Helvetica" pitchFamily="34" charset="0"/>
              </a:rPr>
              <a:t> and </a:t>
            </a:r>
            <a:r>
              <a:rPr lang="en-US">
                <a:latin typeface="Courier New" pitchFamily="49" charset="0"/>
              </a:rPr>
              <a:t>%ROWCOUNT</a:t>
            </a:r>
            <a:r>
              <a:rPr lang="en-US">
                <a:latin typeface="Helvetica" pitchFamily="34" charset="0"/>
              </a:rPr>
              <a:t> Attributes</a:t>
            </a:r>
          </a:p>
          <a:p>
            <a:pPr>
              <a:lnSpc>
                <a:spcPct val="90000"/>
              </a:lnSpc>
            </a:pPr>
            <a:r>
              <a:rPr lang="en-US">
                <a:latin typeface="Courier New" pitchFamily="49" charset="0"/>
              </a:rPr>
              <a:t>%NOTFOUND</a:t>
            </a:r>
            <a:endParaRPr lang="en-US" b="1">
              <a:latin typeface="Courier New" pitchFamily="49" charset="0"/>
            </a:endParaRPr>
          </a:p>
          <a:p>
            <a:pPr>
              <a:lnSpc>
                <a:spcPct val="90000"/>
              </a:lnSpc>
            </a:pPr>
            <a:r>
              <a:rPr lang="en-US" b="1">
                <a:latin typeface="Courier New" pitchFamily="49" charset="0"/>
              </a:rPr>
              <a:t>%NOTFOUND</a:t>
            </a:r>
            <a:r>
              <a:rPr lang="en-US" b="1"/>
              <a:t> is the logical opposite of </a:t>
            </a:r>
            <a:r>
              <a:rPr lang="en-US" b="1">
                <a:latin typeface="Courier New" pitchFamily="49" charset="0"/>
              </a:rPr>
              <a:t>%FOUND</a:t>
            </a:r>
            <a:r>
              <a:rPr lang="en-US" b="1"/>
              <a:t>. </a:t>
            </a:r>
            <a:r>
              <a:rPr lang="en-US" b="1">
                <a:latin typeface="Courier New" pitchFamily="49" charset="0"/>
              </a:rPr>
              <a:t>%NOTFOUND</a:t>
            </a:r>
            <a:r>
              <a:rPr lang="en-US" b="1"/>
              <a:t> yields </a:t>
            </a:r>
            <a:r>
              <a:rPr lang="en-US" b="1">
                <a:latin typeface="Courier New" pitchFamily="49" charset="0"/>
              </a:rPr>
              <a:t>FALSE</a:t>
            </a:r>
            <a:r>
              <a:rPr lang="en-US" b="1"/>
              <a:t> if the last fetch returned a row, or </a:t>
            </a:r>
            <a:r>
              <a:rPr lang="en-US" b="1">
                <a:latin typeface="Courier New" pitchFamily="49" charset="0"/>
              </a:rPr>
              <a:t>TRUE</a:t>
            </a:r>
            <a:r>
              <a:rPr lang="en-US" b="1"/>
              <a:t> if the last fetch failed to return a row. In the following example, you use </a:t>
            </a:r>
            <a:r>
              <a:rPr lang="en-US" b="1">
                <a:latin typeface="Courier New" pitchFamily="49" charset="0"/>
              </a:rPr>
              <a:t>%NOTFOUND</a:t>
            </a:r>
            <a:r>
              <a:rPr lang="en-US" b="1"/>
              <a:t> to exit a loop when </a:t>
            </a:r>
            <a:r>
              <a:rPr lang="en-US" b="1">
                <a:latin typeface="Courier New" pitchFamily="49" charset="0"/>
              </a:rPr>
              <a:t>FETCH</a:t>
            </a:r>
            <a:r>
              <a:rPr lang="en-US" b="1"/>
              <a:t> fails to return a row: </a:t>
            </a:r>
          </a:p>
          <a:p>
            <a:pPr>
              <a:lnSpc>
                <a:spcPct val="90000"/>
              </a:lnSpc>
            </a:pPr>
            <a:endParaRPr lang="en-US" b="1"/>
          </a:p>
          <a:p>
            <a:pPr>
              <a:lnSpc>
                <a:spcPct val="90000"/>
              </a:lnSpc>
            </a:pPr>
            <a:r>
              <a:rPr lang="en-US" b="1">
                <a:latin typeface="Courier New" pitchFamily="49" charset="0"/>
              </a:rPr>
              <a:t>LOOP</a:t>
            </a:r>
          </a:p>
          <a:p>
            <a:pPr>
              <a:lnSpc>
                <a:spcPct val="90000"/>
              </a:lnSpc>
            </a:pPr>
            <a:r>
              <a:rPr lang="en-US" b="1">
                <a:latin typeface="Courier New" pitchFamily="49" charset="0"/>
              </a:rPr>
              <a:t>   FETCH c1 INTO my_ename, my_sal, my_hiredate;</a:t>
            </a:r>
          </a:p>
          <a:p>
            <a:pPr>
              <a:lnSpc>
                <a:spcPct val="90000"/>
              </a:lnSpc>
            </a:pPr>
            <a:r>
              <a:rPr lang="en-US" b="1">
                <a:latin typeface="Courier New" pitchFamily="49" charset="0"/>
              </a:rPr>
              <a:t>   EXIT WHEN c1%NOTFOUND;</a:t>
            </a:r>
          </a:p>
          <a:p>
            <a:pPr>
              <a:lnSpc>
                <a:spcPct val="90000"/>
              </a:lnSpc>
            </a:pPr>
            <a:r>
              <a:rPr lang="en-US" b="1">
                <a:latin typeface="Courier New" pitchFamily="49" charset="0"/>
              </a:rPr>
              <a:t>   ...</a:t>
            </a:r>
          </a:p>
          <a:p>
            <a:pPr>
              <a:lnSpc>
                <a:spcPct val="90000"/>
              </a:lnSpc>
            </a:pPr>
            <a:r>
              <a:rPr lang="en-US" b="1">
                <a:latin typeface="Courier New" pitchFamily="49" charset="0"/>
              </a:rPr>
              <a:t>END LOOP;</a:t>
            </a:r>
          </a:p>
          <a:p>
            <a:pPr>
              <a:lnSpc>
                <a:spcPct val="90000"/>
              </a:lnSpc>
            </a:pPr>
            <a:endParaRPr lang="en-US" b="1">
              <a:latin typeface="Courier New" pitchFamily="49" charset="0"/>
            </a:endParaRPr>
          </a:p>
          <a:p>
            <a:pPr>
              <a:lnSpc>
                <a:spcPct val="90000"/>
              </a:lnSpc>
            </a:pPr>
            <a:r>
              <a:rPr lang="en-US" b="1"/>
              <a:t>Before the first fetch, </a:t>
            </a:r>
            <a:r>
              <a:rPr lang="en-US" b="1">
                <a:latin typeface="Courier New" pitchFamily="49" charset="0"/>
              </a:rPr>
              <a:t>%NOTFOUND</a:t>
            </a:r>
            <a:r>
              <a:rPr lang="en-US" b="1"/>
              <a:t> evaluates to </a:t>
            </a:r>
            <a:r>
              <a:rPr lang="en-US" b="1">
                <a:latin typeface="Courier New" pitchFamily="49" charset="0"/>
              </a:rPr>
              <a:t>NULL</a:t>
            </a:r>
            <a:r>
              <a:rPr lang="en-US" b="1"/>
              <a:t>. So, if </a:t>
            </a:r>
            <a:r>
              <a:rPr lang="en-US" b="1">
                <a:latin typeface="Courier New" pitchFamily="49" charset="0"/>
              </a:rPr>
              <a:t>FETCH</a:t>
            </a:r>
            <a:r>
              <a:rPr lang="en-US" b="1"/>
              <a:t> never executes successfully, the loop is never exited. That is because the </a:t>
            </a:r>
            <a:r>
              <a:rPr lang="en-US" b="1">
                <a:latin typeface="Courier New" pitchFamily="49" charset="0"/>
              </a:rPr>
              <a:t>EXIT WHEN</a:t>
            </a:r>
            <a:r>
              <a:rPr lang="en-US" b="1"/>
              <a:t> statement executes only if its </a:t>
            </a:r>
            <a:r>
              <a:rPr lang="en-US" b="1">
                <a:latin typeface="Courier New" pitchFamily="49" charset="0"/>
              </a:rPr>
              <a:t>WHEN</a:t>
            </a:r>
            <a:r>
              <a:rPr lang="en-US" b="1"/>
              <a:t> condition is true. To be safe, use the following </a:t>
            </a:r>
            <a:r>
              <a:rPr lang="en-US" b="1">
                <a:latin typeface="Courier New" pitchFamily="49" charset="0"/>
              </a:rPr>
              <a:t>EXIT</a:t>
            </a:r>
            <a:r>
              <a:rPr lang="en-US" b="1"/>
              <a:t> statement instead: </a:t>
            </a:r>
          </a:p>
          <a:p>
            <a:pPr>
              <a:lnSpc>
                <a:spcPct val="90000"/>
              </a:lnSpc>
            </a:pPr>
            <a:r>
              <a:rPr lang="en-US" b="1">
                <a:latin typeface="Courier New" pitchFamily="49" charset="0"/>
              </a:rPr>
              <a:t>EXIT WHEN c1%NOTFOUND OR c1%NOTFOUND IS NULL;</a:t>
            </a:r>
          </a:p>
          <a:p>
            <a:pPr>
              <a:lnSpc>
                <a:spcPct val="90000"/>
              </a:lnSpc>
            </a:pPr>
            <a:r>
              <a:rPr lang="en-US" b="1"/>
              <a:t>If a cursor is not open, referencing it with </a:t>
            </a:r>
            <a:r>
              <a:rPr lang="en-US" b="1">
                <a:latin typeface="Courier New" pitchFamily="49" charset="0"/>
              </a:rPr>
              <a:t>%NOTFOUND</a:t>
            </a:r>
            <a:r>
              <a:rPr lang="en-US" b="1"/>
              <a:t> raises </a:t>
            </a:r>
            <a:r>
              <a:rPr lang="en-US" b="1">
                <a:latin typeface="Courier New" pitchFamily="49" charset="0"/>
              </a:rPr>
              <a:t>INVALID_CURSOR</a:t>
            </a:r>
            <a:r>
              <a:rPr lang="en-US" b="1"/>
              <a:t>. </a:t>
            </a:r>
          </a:p>
          <a:p>
            <a:pPr>
              <a:lnSpc>
                <a:spcPct val="90000"/>
              </a:lnSpc>
            </a:pPr>
            <a:endParaRPr lang="en-US" b="1"/>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1A82CE6-6B75-44FD-AF10-22C2462892A2}" type="slidenum">
              <a:rPr lang="en-US"/>
              <a:pPr/>
              <a:t>107</a:t>
            </a:fld>
            <a:endParaRPr lang="en-US"/>
          </a:p>
        </p:txBody>
      </p:sp>
      <p:sp>
        <p:nvSpPr>
          <p:cNvPr id="284674"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84675"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84676" name="Rectangle 4"/>
          <p:cNvSpPr>
            <a:spLocks noRot="1" noChangeArrowheads="1" noTextEdit="1"/>
          </p:cNvSpPr>
          <p:nvPr>
            <p:ph type="sldImg"/>
          </p:nvPr>
        </p:nvSpPr>
        <p:spPr>
          <a:xfrm>
            <a:off x="439738" y="174625"/>
            <a:ext cx="5981700" cy="4486275"/>
          </a:xfrm>
          <a:ln w="12700" cap="flat">
            <a:solidFill>
              <a:schemeClr val="tx1"/>
            </a:solidFill>
          </a:ln>
        </p:spPr>
      </p:sp>
      <p:sp>
        <p:nvSpPr>
          <p:cNvPr id="28467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latin typeface="Helvetica" pitchFamily="34" charset="0"/>
              </a:rPr>
              <a:t>Example</a:t>
            </a:r>
          </a:p>
          <a:p>
            <a:pPr lvl="1"/>
            <a:r>
              <a:rPr lang="en-US"/>
              <a:t>The example on the slide retrieves the first ten employees one by one. </a:t>
            </a:r>
          </a:p>
          <a:p>
            <a:pPr lvl="1"/>
            <a:r>
              <a:rPr lang="en-US" b="1"/>
              <a:t>Note:</a:t>
            </a:r>
            <a:r>
              <a:rPr lang="en-US"/>
              <a:t> Before the first fetch, </a:t>
            </a:r>
            <a:r>
              <a:rPr lang="en-US">
                <a:latin typeface="Courier New" pitchFamily="49" charset="0"/>
              </a:rPr>
              <a:t>%NOTFOUND </a:t>
            </a:r>
            <a:r>
              <a:rPr lang="en-US"/>
              <a:t>evaluates to </a:t>
            </a:r>
            <a:r>
              <a:rPr lang="en-US">
                <a:latin typeface="Courier New" pitchFamily="49" charset="0"/>
              </a:rPr>
              <a:t>NULL</a:t>
            </a:r>
            <a:r>
              <a:rPr lang="en-US"/>
              <a:t>. So if </a:t>
            </a:r>
            <a:r>
              <a:rPr lang="en-US">
                <a:latin typeface="Courier New" pitchFamily="49" charset="0"/>
              </a:rPr>
              <a:t>FETCH</a:t>
            </a:r>
            <a:r>
              <a:rPr lang="en-US"/>
              <a:t> never executes successfully, the loop is never exited. That is because the </a:t>
            </a:r>
            <a:r>
              <a:rPr lang="en-US">
                <a:latin typeface="Courier New" pitchFamily="49" charset="0"/>
              </a:rPr>
              <a:t>EXIT WHEN</a:t>
            </a:r>
            <a:r>
              <a:rPr lang="en-US"/>
              <a:t> statement executes only if its </a:t>
            </a:r>
            <a:r>
              <a:rPr lang="en-US">
                <a:latin typeface="Courier New" pitchFamily="49" charset="0"/>
              </a:rPr>
              <a:t>WHEN</a:t>
            </a:r>
            <a:r>
              <a:rPr lang="en-US"/>
              <a:t> condition is true. To be safe, use the following </a:t>
            </a:r>
            <a:r>
              <a:rPr lang="en-US">
                <a:latin typeface="Courier New" pitchFamily="49" charset="0"/>
              </a:rPr>
              <a:t>EXIT </a:t>
            </a:r>
            <a:r>
              <a:rPr lang="en-US"/>
              <a:t>statement: </a:t>
            </a:r>
            <a:br>
              <a:rPr lang="en-US"/>
            </a:br>
            <a:r>
              <a:rPr lang="en-US"/>
              <a:t>        </a:t>
            </a:r>
            <a:r>
              <a:rPr lang="en-US">
                <a:latin typeface="Courier New" pitchFamily="49" charset="0"/>
              </a:rPr>
              <a:t>EXIT WHEN emp_cursor%NOTFOUND OR emp_cursor%NOTFOUND IS NULL;</a:t>
            </a:r>
          </a:p>
          <a:p>
            <a:pPr lvl="1"/>
            <a:r>
              <a:rPr lang="en-US"/>
              <a:t>If using </a:t>
            </a:r>
            <a:r>
              <a:rPr lang="en-US">
                <a:latin typeface="Courier New" pitchFamily="49" charset="0"/>
              </a:rPr>
              <a:t>%ROWCOUNT</a:t>
            </a:r>
            <a:r>
              <a:rPr lang="en-US"/>
              <a:t>, add a test for no rows in the cursor by using the </a:t>
            </a:r>
            <a:r>
              <a:rPr lang="en-US">
                <a:latin typeface="Courier New" pitchFamily="49" charset="0"/>
              </a:rPr>
              <a:t>%NOTFOUND</a:t>
            </a:r>
            <a:r>
              <a:rPr lang="en-US"/>
              <a:t> attribute, because the row count is not incremented if the fetch does not retrieve any rows.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rgbClr val="0000FF"/>
                </a:solidFill>
              </a:rPr>
              <a:t>Instructor Note  (for 6-21)</a:t>
            </a:r>
          </a:p>
          <a:p>
            <a:pPr lvl="1"/>
            <a:r>
              <a:rPr lang="en-US">
                <a:solidFill>
                  <a:srgbClr val="0000FF"/>
                </a:solidFill>
              </a:rPr>
              <a:t>The code example for the code shown creates the </a:t>
            </a:r>
            <a:r>
              <a:rPr lang="en-US">
                <a:solidFill>
                  <a:srgbClr val="0000FF"/>
                </a:solidFill>
                <a:latin typeface="Courier New" pitchFamily="49" charset="0"/>
              </a:rPr>
              <a:t>TEMP_LIST</a:t>
            </a:r>
            <a:r>
              <a:rPr lang="en-US">
                <a:solidFill>
                  <a:srgbClr val="0000FF"/>
                </a:solidFill>
              </a:rPr>
              <a:t> table.</a:t>
            </a:r>
          </a:p>
          <a:p>
            <a:endParaRPr lang="en-US" b="1">
              <a:solidFill>
                <a:srgbClr val="0000FF"/>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DC553D0-A508-4E85-BED1-C9DCBF0FADD2}" type="slidenum">
              <a:rPr lang="en-US"/>
              <a:pPr/>
              <a:t>108</a:t>
            </a:fld>
            <a:endParaRPr lang="en-US"/>
          </a:p>
        </p:txBody>
      </p:sp>
      <p:sp>
        <p:nvSpPr>
          <p:cNvPr id="288770"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88771"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88772" name="Rectangle 4"/>
          <p:cNvSpPr>
            <a:spLocks noRot="1" noChangeArrowheads="1" noTextEdit="1"/>
          </p:cNvSpPr>
          <p:nvPr>
            <p:ph type="sldImg"/>
          </p:nvPr>
        </p:nvSpPr>
        <p:spPr>
          <a:xfrm>
            <a:off x="439738" y="174625"/>
            <a:ext cx="5981700" cy="4486275"/>
          </a:xfrm>
          <a:ln w="12700" cap="flat">
            <a:solidFill>
              <a:schemeClr val="tx1"/>
            </a:solidFill>
          </a:ln>
        </p:spPr>
      </p:sp>
      <p:sp>
        <p:nvSpPr>
          <p:cNvPr id="288773" name="Rectangle 5"/>
          <p:cNvSpPr>
            <a:spLocks noGrp="1" noChangeArrowheads="1"/>
          </p:cNvSpPr>
          <p:nvPr>
            <p:ph type="body" idx="1"/>
          </p:nvPr>
        </p:nvSpPr>
        <p:spPr>
          <a:xfrm>
            <a:off x="476250" y="4821238"/>
            <a:ext cx="5929313" cy="3743325"/>
          </a:xfrm>
          <a:noFill/>
          <a:ln/>
        </p:spPr>
        <p:txBody>
          <a:bodyPr lIns="90537" tIns="45269" rIns="90537" bIns="45269"/>
          <a:lstStyle/>
          <a:p>
            <a:pPr defTabSz="985838">
              <a:tabLst>
                <a:tab pos="457200" algn="l"/>
                <a:tab pos="1771650" algn="l"/>
              </a:tabLst>
            </a:pPr>
            <a:r>
              <a:rPr lang="en-US"/>
              <a:t>Cursor </a:t>
            </a:r>
            <a:r>
              <a:rPr lang="en-US">
                <a:latin typeface="Courier New" pitchFamily="49" charset="0"/>
              </a:rPr>
              <a:t>FOR</a:t>
            </a:r>
            <a:r>
              <a:rPr lang="en-US"/>
              <a:t> Loops</a:t>
            </a:r>
          </a:p>
          <a:p>
            <a:pPr marL="114300" lvl="1" defTabSz="985838">
              <a:tabLst>
                <a:tab pos="457200" algn="l"/>
                <a:tab pos="1771650" algn="l"/>
              </a:tabLst>
            </a:pPr>
            <a:r>
              <a:rPr lang="en-US"/>
              <a:t>A </a:t>
            </a:r>
            <a:r>
              <a:rPr lang="en-US">
                <a:solidFill>
                  <a:srgbClr val="FC0128"/>
                </a:solidFill>
              </a:rPr>
              <a:t>cursor </a:t>
            </a:r>
            <a:r>
              <a:rPr lang="en-US">
                <a:solidFill>
                  <a:srgbClr val="FC0128"/>
                </a:solidFill>
                <a:latin typeface="Courier New" pitchFamily="49" charset="0"/>
              </a:rPr>
              <a:t>FOR</a:t>
            </a:r>
            <a:r>
              <a:rPr lang="en-US">
                <a:solidFill>
                  <a:srgbClr val="FC0128"/>
                </a:solidFill>
              </a:rPr>
              <a:t> loop </a:t>
            </a:r>
            <a:r>
              <a:rPr lang="en-US"/>
              <a:t>processes rows in an explicit cursor. It is a shortcut because the cursor is opened, rows are fetched once for each iteration in the loop, the loop exits when the last row is processed, and the cursor is closed automatically. The loop itself is terminated automatically at the end of the iteration where the last row is fetched.</a:t>
            </a:r>
          </a:p>
          <a:p>
            <a:pPr marL="114300" lvl="1" defTabSz="985838">
              <a:tabLst>
                <a:tab pos="457200" algn="l"/>
                <a:tab pos="1771650" algn="l"/>
              </a:tabLst>
            </a:pPr>
            <a:r>
              <a:rPr lang="en-US"/>
              <a:t>In the syntax:</a:t>
            </a:r>
          </a:p>
          <a:p>
            <a:pPr marL="114300" lvl="1" defTabSz="985838">
              <a:tabLst>
                <a:tab pos="457200" algn="l"/>
                <a:tab pos="1771650" algn="l"/>
              </a:tabLst>
            </a:pPr>
            <a:r>
              <a:rPr lang="en-US"/>
              <a:t>	</a:t>
            </a:r>
            <a:r>
              <a:rPr lang="en-US" i="1"/>
              <a:t>record_name		</a:t>
            </a:r>
            <a:r>
              <a:rPr lang="en-US"/>
              <a:t>is the name of the implicitly declared record.</a:t>
            </a:r>
          </a:p>
          <a:p>
            <a:pPr marL="114300" lvl="1" defTabSz="985838">
              <a:tabLst>
                <a:tab pos="457200" algn="l"/>
                <a:tab pos="1771650" algn="l"/>
              </a:tabLst>
            </a:pPr>
            <a:r>
              <a:rPr lang="en-US"/>
              <a:t>	</a:t>
            </a:r>
            <a:r>
              <a:rPr lang="en-US" i="1"/>
              <a:t>cursor_name		</a:t>
            </a:r>
            <a:r>
              <a:rPr lang="en-US"/>
              <a:t>is a PL/SQL identifier for the previously declared cursor.</a:t>
            </a:r>
          </a:p>
          <a:p>
            <a:pPr defTabSz="985838">
              <a:tabLst>
                <a:tab pos="457200" algn="l"/>
                <a:tab pos="1771650" algn="l"/>
              </a:tabLst>
            </a:pPr>
            <a:r>
              <a:rPr lang="en-US"/>
              <a:t>Guidelines</a:t>
            </a:r>
          </a:p>
          <a:p>
            <a:pPr marL="457200" lvl="2" indent="-165100" defTabSz="985838">
              <a:tabLst>
                <a:tab pos="457200" algn="l"/>
                <a:tab pos="1771650" algn="l"/>
              </a:tabLst>
            </a:pPr>
            <a:r>
              <a:rPr lang="en-US"/>
              <a:t>Do not declare the record that controls the loop because it is declared implicitly.</a:t>
            </a:r>
          </a:p>
          <a:p>
            <a:pPr marL="457200" lvl="2" indent="-165100" defTabSz="985838">
              <a:tabLst>
                <a:tab pos="457200" algn="l"/>
                <a:tab pos="1771650" algn="l"/>
              </a:tabLst>
            </a:pPr>
            <a:r>
              <a:rPr lang="en-US"/>
              <a:t>Test the cursor attributes during the loop, if required.</a:t>
            </a:r>
          </a:p>
          <a:p>
            <a:pPr marL="457200" lvl="2" indent="-165100" defTabSz="985838">
              <a:tabLst>
                <a:tab pos="457200" algn="l"/>
                <a:tab pos="1771650" algn="l"/>
              </a:tabLst>
            </a:pPr>
            <a:r>
              <a:rPr lang="en-US"/>
              <a:t>Supply the parameters for a cursor, if required, in parentheses following the cursor name in the </a:t>
            </a:r>
            <a:r>
              <a:rPr lang="en-US">
                <a:latin typeface="Courier New" pitchFamily="49" charset="0"/>
              </a:rPr>
              <a:t>FOR</a:t>
            </a:r>
            <a:r>
              <a:rPr lang="en-US"/>
              <a:t> statement. More information on cursor parameters is covered in a subsequent lesson.</a:t>
            </a:r>
          </a:p>
          <a:p>
            <a:pPr marL="457200" lvl="2" indent="-165100" defTabSz="985838">
              <a:tabLst>
                <a:tab pos="457200" algn="l"/>
                <a:tab pos="1771650" algn="l"/>
              </a:tabLst>
            </a:pPr>
            <a:r>
              <a:rPr lang="en-US"/>
              <a:t>Do not use a cursor </a:t>
            </a:r>
            <a:r>
              <a:rPr lang="en-US">
                <a:latin typeface="Courier New" pitchFamily="49" charset="0"/>
              </a:rPr>
              <a:t>FOR</a:t>
            </a:r>
            <a:r>
              <a:rPr lang="en-US"/>
              <a:t> loop when the cursor operations must be handled explicitly.</a:t>
            </a:r>
          </a:p>
          <a:p>
            <a:pPr marL="114300" lvl="1" defTabSz="985838">
              <a:tabLst>
                <a:tab pos="457200" algn="l"/>
                <a:tab pos="1771650" algn="l"/>
              </a:tabLst>
            </a:pPr>
            <a:r>
              <a:rPr lang="en-US" b="1"/>
              <a:t>Note: </a:t>
            </a:r>
            <a:r>
              <a:rPr lang="en-US"/>
              <a:t>You can define a query at the start of the loop itself. The query expression is called a </a:t>
            </a:r>
            <a:r>
              <a:rPr lang="en-US">
                <a:latin typeface="Courier New" pitchFamily="49" charset="0"/>
              </a:rPr>
              <a:t>SELECT </a:t>
            </a:r>
            <a:r>
              <a:rPr lang="en-US"/>
              <a:t>substatement, and the cursor is internal to the </a:t>
            </a:r>
            <a:r>
              <a:rPr lang="en-US">
                <a:latin typeface="Courier New" pitchFamily="49" charset="0"/>
              </a:rPr>
              <a:t>FOR</a:t>
            </a:r>
            <a:r>
              <a:rPr lang="en-US"/>
              <a:t> loop. Because the cursor is not declared with a name, you cannot test its attributes.</a:t>
            </a:r>
          </a:p>
          <a:p>
            <a:pPr defTabSz="985838">
              <a:tabLst>
                <a:tab pos="457200" algn="l"/>
                <a:tab pos="1771650" algn="l"/>
              </a:tabLst>
            </a:pPr>
            <a:endParaRPr lang="en-US" b="1"/>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0B9A756-D591-4FF8-A79E-EAEC8257D2EA}" type="slidenum">
              <a:rPr lang="en-US"/>
              <a:pPr/>
              <a:t>109</a:t>
            </a:fld>
            <a:endParaRPr lang="en-US"/>
          </a:p>
        </p:txBody>
      </p:sp>
      <p:sp>
        <p:nvSpPr>
          <p:cNvPr id="290818"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90819"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90820" name="Rectangle 4"/>
          <p:cNvSpPr>
            <a:spLocks noRot="1" noChangeArrowheads="1" noTextEdit="1"/>
          </p:cNvSpPr>
          <p:nvPr>
            <p:ph type="sldImg"/>
          </p:nvPr>
        </p:nvSpPr>
        <p:spPr>
          <a:xfrm>
            <a:off x="439738" y="174625"/>
            <a:ext cx="5981700" cy="4486275"/>
          </a:xfrm>
          <a:ln w="12700" cap="flat">
            <a:solidFill>
              <a:schemeClr val="tx1"/>
            </a:solidFill>
          </a:ln>
        </p:spPr>
      </p:sp>
      <p:sp>
        <p:nvSpPr>
          <p:cNvPr id="290821"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Example</a:t>
            </a:r>
          </a:p>
          <a:p>
            <a:pPr lvl="1">
              <a:lnSpc>
                <a:spcPct val="90000"/>
              </a:lnSpc>
            </a:pPr>
            <a:r>
              <a:rPr lang="en-US"/>
              <a:t>Retrieve employees one by one and print out a list of those employees currently working in the sales department (</a:t>
            </a:r>
            <a:r>
              <a:rPr lang="en-US">
                <a:latin typeface="Courier New" pitchFamily="49" charset="0"/>
              </a:rPr>
              <a:t>DEPARTMENT_ID = 80</a:t>
            </a:r>
            <a:r>
              <a:rPr lang="en-US"/>
              <a:t>). The example from the slide is completed below.</a:t>
            </a:r>
          </a:p>
          <a:p>
            <a:pPr>
              <a:lnSpc>
                <a:spcPct val="85000"/>
              </a:lnSpc>
              <a:spcBef>
                <a:spcPct val="20000"/>
              </a:spcBef>
            </a:pPr>
            <a:r>
              <a:rPr lang="en-US" b="1">
                <a:latin typeface="Courier New" pitchFamily="49" charset="0"/>
              </a:rPr>
              <a:t>    </a:t>
            </a:r>
            <a:r>
              <a:rPr lang="en-US" sz="1100" b="1">
                <a:latin typeface="Courier New" pitchFamily="49" charset="0"/>
              </a:rPr>
              <a:t>SET SERVEROUTPUT ON</a:t>
            </a:r>
          </a:p>
          <a:p>
            <a:pPr>
              <a:lnSpc>
                <a:spcPct val="85000"/>
              </a:lnSpc>
              <a:spcBef>
                <a:spcPct val="20000"/>
              </a:spcBef>
            </a:pPr>
            <a:r>
              <a:rPr lang="en-US" sz="1100" b="1">
                <a:latin typeface="Courier New" pitchFamily="49" charset="0"/>
              </a:rPr>
              <a:t>    DECLARE</a:t>
            </a:r>
          </a:p>
          <a:p>
            <a:pPr>
              <a:lnSpc>
                <a:spcPct val="85000"/>
              </a:lnSpc>
              <a:spcBef>
                <a:spcPct val="20000"/>
              </a:spcBef>
            </a:pPr>
            <a:r>
              <a:rPr lang="en-US" sz="1100" b="1">
                <a:latin typeface="Courier New" pitchFamily="49" charset="0"/>
              </a:rPr>
              <a:t>      CURSOR emp_cursor IS</a:t>
            </a:r>
          </a:p>
          <a:p>
            <a:pPr>
              <a:lnSpc>
                <a:spcPct val="85000"/>
              </a:lnSpc>
              <a:spcBef>
                <a:spcPct val="20000"/>
              </a:spcBef>
            </a:pPr>
            <a:r>
              <a:rPr lang="en-US" sz="1100" b="1">
                <a:latin typeface="Courier New" pitchFamily="49" charset="0"/>
              </a:rPr>
              <a:t>        SELECT last_name, department_id</a:t>
            </a:r>
          </a:p>
          <a:p>
            <a:pPr>
              <a:lnSpc>
                <a:spcPct val="85000"/>
              </a:lnSpc>
              <a:spcBef>
                <a:spcPct val="20000"/>
              </a:spcBef>
            </a:pPr>
            <a:r>
              <a:rPr lang="en-US" sz="1100" b="1">
                <a:latin typeface="Courier New" pitchFamily="49" charset="0"/>
              </a:rPr>
              <a:t>        FROM   employees;</a:t>
            </a:r>
          </a:p>
          <a:p>
            <a:pPr>
              <a:lnSpc>
                <a:spcPct val="85000"/>
              </a:lnSpc>
              <a:spcBef>
                <a:spcPct val="20000"/>
              </a:spcBef>
            </a:pPr>
            <a:r>
              <a:rPr lang="en-US" sz="1100" b="1">
                <a:latin typeface="Courier New" pitchFamily="49" charset="0"/>
              </a:rPr>
              <a:t>    BEGIN</a:t>
            </a:r>
          </a:p>
          <a:p>
            <a:pPr>
              <a:lnSpc>
                <a:spcPct val="85000"/>
              </a:lnSpc>
              <a:spcBef>
                <a:spcPct val="20000"/>
              </a:spcBef>
            </a:pPr>
            <a:r>
              <a:rPr lang="en-US" sz="1100" b="1">
                <a:latin typeface="Courier New" pitchFamily="49" charset="0"/>
              </a:rPr>
              <a:t>      FOR emp_record IN emp_cursor LOOP</a:t>
            </a:r>
          </a:p>
          <a:p>
            <a:pPr>
              <a:lnSpc>
                <a:spcPct val="85000"/>
              </a:lnSpc>
              <a:spcBef>
                <a:spcPct val="20000"/>
              </a:spcBef>
            </a:pPr>
            <a:r>
              <a:rPr lang="en-US" sz="1100" b="1">
                <a:latin typeface="Courier New" pitchFamily="49" charset="0"/>
              </a:rPr>
              <a:t>             --implicit open and implicit fetch occur</a:t>
            </a:r>
          </a:p>
          <a:p>
            <a:pPr>
              <a:lnSpc>
                <a:spcPct val="85000"/>
              </a:lnSpc>
              <a:spcBef>
                <a:spcPct val="20000"/>
              </a:spcBef>
            </a:pPr>
            <a:r>
              <a:rPr lang="en-US" sz="1100" b="1">
                <a:latin typeface="Courier New" pitchFamily="49" charset="0"/>
              </a:rPr>
              <a:t>        IF emp_record.department_id = 80 THEN</a:t>
            </a:r>
          </a:p>
          <a:p>
            <a:pPr>
              <a:lnSpc>
                <a:spcPct val="85000"/>
              </a:lnSpc>
              <a:spcBef>
                <a:spcPct val="20000"/>
              </a:spcBef>
            </a:pPr>
            <a:r>
              <a:rPr lang="en-US" sz="1100" b="1">
                <a:latin typeface="Courier New" pitchFamily="49" charset="0"/>
              </a:rPr>
              <a:t>           DBMS_OUTPUT.PUT_LINE (</a:t>
            </a:r>
            <a:r>
              <a:rPr lang="en-US" sz="1100" b="1">
                <a:solidFill>
                  <a:srgbClr val="000000"/>
                </a:solidFill>
                <a:latin typeface="Courier New" pitchFamily="49" charset="0"/>
              </a:rPr>
              <a:t>'</a:t>
            </a:r>
            <a:r>
              <a:rPr lang="en-US" sz="1100" b="1">
                <a:latin typeface="Courier New" pitchFamily="49" charset="0"/>
              </a:rPr>
              <a:t>Employee </a:t>
            </a:r>
            <a:r>
              <a:rPr lang="en-US" sz="1100" b="1">
                <a:solidFill>
                  <a:srgbClr val="000000"/>
                </a:solidFill>
                <a:latin typeface="Courier New" pitchFamily="49" charset="0"/>
              </a:rPr>
              <a:t>'</a:t>
            </a:r>
            <a:r>
              <a:rPr lang="en-US" sz="1100" b="1">
                <a:latin typeface="Courier New" pitchFamily="49" charset="0"/>
              </a:rPr>
              <a:t> || emp_record.last_name </a:t>
            </a:r>
          </a:p>
          <a:p>
            <a:pPr>
              <a:lnSpc>
                <a:spcPct val="85000"/>
              </a:lnSpc>
              <a:spcBef>
                <a:spcPct val="20000"/>
              </a:spcBef>
            </a:pPr>
            <a:r>
              <a:rPr lang="en-US" sz="1100" b="1">
                <a:latin typeface="Courier New" pitchFamily="49" charset="0"/>
              </a:rPr>
              <a:t>                                || </a:t>
            </a:r>
            <a:r>
              <a:rPr lang="en-US" sz="1100" b="1">
                <a:solidFill>
                  <a:srgbClr val="000000"/>
                </a:solidFill>
                <a:latin typeface="Courier New" pitchFamily="49" charset="0"/>
              </a:rPr>
              <a:t>'</a:t>
            </a:r>
            <a:r>
              <a:rPr lang="en-US" sz="1100" b="1">
                <a:latin typeface="Courier New" pitchFamily="49" charset="0"/>
              </a:rPr>
              <a:t> works in the Sales Dept. </a:t>
            </a:r>
            <a:r>
              <a:rPr lang="en-US" sz="1100" b="1">
                <a:solidFill>
                  <a:srgbClr val="000000"/>
                </a:solidFill>
                <a:latin typeface="Courier New" pitchFamily="49" charset="0"/>
              </a:rPr>
              <a:t>'</a:t>
            </a:r>
            <a:r>
              <a:rPr lang="en-US" sz="1100" b="1">
                <a:latin typeface="Courier New" pitchFamily="49" charset="0"/>
              </a:rPr>
              <a:t>);</a:t>
            </a:r>
          </a:p>
          <a:p>
            <a:pPr>
              <a:lnSpc>
                <a:spcPct val="85000"/>
              </a:lnSpc>
              <a:spcBef>
                <a:spcPct val="20000"/>
              </a:spcBef>
            </a:pPr>
            <a:r>
              <a:rPr lang="en-US" sz="1100" b="1">
                <a:latin typeface="Courier New" pitchFamily="49" charset="0"/>
              </a:rPr>
              <a:t>        END IF;</a:t>
            </a:r>
          </a:p>
          <a:p>
            <a:pPr>
              <a:lnSpc>
                <a:spcPct val="85000"/>
              </a:lnSpc>
              <a:spcBef>
                <a:spcPct val="20000"/>
              </a:spcBef>
            </a:pPr>
            <a:r>
              <a:rPr lang="en-US" sz="1100" b="1">
                <a:latin typeface="Courier New" pitchFamily="49" charset="0"/>
              </a:rPr>
              <a:t>      END LOOP;   --implicit close and implicit loop exit</a:t>
            </a:r>
          </a:p>
          <a:p>
            <a:pPr>
              <a:lnSpc>
                <a:spcPct val="85000"/>
              </a:lnSpc>
              <a:spcBef>
                <a:spcPct val="20000"/>
              </a:spcBef>
            </a:pPr>
            <a:r>
              <a:rPr lang="en-US" sz="1100" b="1">
                <a:latin typeface="Courier New" pitchFamily="49" charset="0"/>
              </a:rPr>
              <a:t>    END ;           </a:t>
            </a:r>
          </a:p>
          <a:p>
            <a:pPr>
              <a:lnSpc>
                <a:spcPct val="85000"/>
              </a:lnSpc>
              <a:spcBef>
                <a:spcPct val="20000"/>
              </a:spcBef>
            </a:pPr>
            <a:r>
              <a:rPr lang="en-US" sz="1100" b="1">
                <a:latin typeface="Courier New" pitchFamily="49" charset="0"/>
              </a:rPr>
              <a:t>    /</a:t>
            </a:r>
            <a:endParaRPr lang="en-US" sz="1100" b="1">
              <a:solidFill>
                <a:schemeClr val="accent2"/>
              </a:solidFill>
            </a:endParaRPr>
          </a:p>
          <a:p>
            <a:pPr>
              <a:lnSpc>
                <a:spcPct val="85000"/>
              </a:lnSpc>
            </a:pPr>
            <a:r>
              <a:rPr lang="en-US">
                <a:solidFill>
                  <a:srgbClr val="0000FF"/>
                </a:solidFill>
              </a:rPr>
              <a:t>Instructor Note</a:t>
            </a:r>
          </a:p>
          <a:p>
            <a:pPr lvl="1">
              <a:lnSpc>
                <a:spcPct val="85000"/>
              </a:lnSpc>
            </a:pPr>
            <a:r>
              <a:rPr lang="en-US">
                <a:solidFill>
                  <a:srgbClr val="0000FF"/>
                </a:solidFill>
              </a:rPr>
              <a:t>Point out the similarities between a cursor </a:t>
            </a:r>
            <a:r>
              <a:rPr lang="en-US">
                <a:solidFill>
                  <a:srgbClr val="0000FF"/>
                </a:solidFill>
                <a:latin typeface="Courier New" pitchFamily="49" charset="0"/>
              </a:rPr>
              <a:t>FOR</a:t>
            </a:r>
            <a:r>
              <a:rPr lang="en-US">
                <a:solidFill>
                  <a:srgbClr val="0000FF"/>
                </a:solidFill>
              </a:rPr>
              <a:t> loop and a numeric </a:t>
            </a:r>
            <a:r>
              <a:rPr lang="en-US">
                <a:solidFill>
                  <a:srgbClr val="0000FF"/>
                </a:solidFill>
                <a:latin typeface="Courier New" pitchFamily="49" charset="0"/>
              </a:rPr>
              <a:t>FOR</a:t>
            </a:r>
            <a:r>
              <a:rPr lang="en-US">
                <a:solidFill>
                  <a:srgbClr val="0000FF"/>
                </a:solidFill>
              </a:rPr>
              <a:t> loop; a numeric </a:t>
            </a:r>
            <a:r>
              <a:rPr lang="en-US">
                <a:solidFill>
                  <a:srgbClr val="0000FF"/>
                </a:solidFill>
                <a:latin typeface="Courier New" pitchFamily="49" charset="0"/>
              </a:rPr>
              <a:t>FOR</a:t>
            </a:r>
            <a:r>
              <a:rPr lang="en-US">
                <a:solidFill>
                  <a:srgbClr val="0000FF"/>
                </a:solidFill>
              </a:rPr>
              <a:t> loop specifies a range of numeric values and then takes on each value within that range; a cursor </a:t>
            </a:r>
            <a:r>
              <a:rPr lang="en-US">
                <a:solidFill>
                  <a:srgbClr val="0000FF"/>
                </a:solidFill>
                <a:latin typeface="Courier New" pitchFamily="49" charset="0"/>
              </a:rPr>
              <a:t>FOR</a:t>
            </a:r>
            <a:r>
              <a:rPr lang="en-US">
                <a:solidFill>
                  <a:srgbClr val="0000FF"/>
                </a:solidFill>
              </a:rPr>
              <a:t> loop specifies a range of rows from a database table and then retrieves each row within that range.</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52144-2714-403F-A3E8-B5648AA1C826}" type="slidenum">
              <a:rPr lang="en-US"/>
              <a:pPr/>
              <a:t>110</a:t>
            </a:fld>
            <a:endParaRPr lang="en-US"/>
          </a:p>
        </p:txBody>
      </p:sp>
      <p:sp>
        <p:nvSpPr>
          <p:cNvPr id="296962" name="Rectangle 2"/>
          <p:cNvSpPr>
            <a:spLocks noRot="1" noChangeArrowheads="1" noTextEdit="1"/>
          </p:cNvSpPr>
          <p:nvPr>
            <p:ph type="sldImg"/>
          </p:nvPr>
        </p:nvSpPr>
        <p:spPr>
          <a:xfrm>
            <a:off x="439738" y="174625"/>
            <a:ext cx="5981700" cy="4486275"/>
          </a:xfrm>
          <a:ln w="12700" cap="flat">
            <a:solidFill>
              <a:schemeClr val="tx1"/>
            </a:solidFill>
          </a:ln>
        </p:spPr>
      </p:sp>
      <p:sp>
        <p:nvSpPr>
          <p:cNvPr id="29696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SQL Cursor Attributes (continued)</a:t>
            </a:r>
          </a:p>
          <a:p>
            <a:pPr lvl="1"/>
            <a:r>
              <a:rPr lang="en-US"/>
              <a:t>The example on the slide deletes the rows from the </a:t>
            </a:r>
            <a:r>
              <a:rPr lang="en-US">
                <a:latin typeface="Courier New" pitchFamily="49" charset="0"/>
              </a:rPr>
              <a:t>EMPLOYEES</a:t>
            </a:r>
            <a:r>
              <a:rPr lang="en-US"/>
              <a:t> table for </a:t>
            </a:r>
            <a:r>
              <a:rPr lang="en-US">
                <a:latin typeface="Courier New" pitchFamily="49" charset="0"/>
              </a:rPr>
              <a:t>EMPLOYEE_ID</a:t>
            </a:r>
            <a:r>
              <a:rPr lang="en-US"/>
              <a:t> 176. Using the </a:t>
            </a:r>
            <a:r>
              <a:rPr lang="en-US">
                <a:latin typeface="Courier New" pitchFamily="49" charset="0"/>
              </a:rPr>
              <a:t>SQL%ROWCOUNT</a:t>
            </a:r>
            <a:r>
              <a:rPr lang="en-US"/>
              <a:t> attribute, you can print the number of rows deleted.</a:t>
            </a:r>
          </a:p>
          <a:p>
            <a:pPr lvl="1"/>
            <a:endParaRPr lang="en-US"/>
          </a:p>
          <a:p>
            <a:pPr lvl="1"/>
            <a:endParaRPr lang="en-US"/>
          </a:p>
          <a:p>
            <a:pPr lvl="1"/>
            <a:endParaRPr lang="en-US"/>
          </a:p>
          <a:p>
            <a:pPr lvl="1"/>
            <a:endParaRPr lang="en-US"/>
          </a:p>
          <a:p>
            <a:pPr lvl="1"/>
            <a:endParaRPr lang="en-US"/>
          </a:p>
          <a:p>
            <a:pPr lvl="1"/>
            <a:endParaRPr lang="en-US"/>
          </a:p>
          <a:p>
            <a:pPr lvl="1"/>
            <a:endParaRPr lang="en-US"/>
          </a:p>
          <a:p>
            <a:endParaRPr lang="en-US"/>
          </a:p>
          <a:p>
            <a:r>
              <a:rPr lang="en-US">
                <a:solidFill>
                  <a:srgbClr val="0000FF"/>
                </a:solidFill>
              </a:rPr>
              <a:t>Instructor Note</a:t>
            </a:r>
          </a:p>
          <a:p>
            <a:pPr lvl="1"/>
            <a:r>
              <a:rPr lang="en-US">
                <a:solidFill>
                  <a:srgbClr val="0000FF"/>
                </a:solidFill>
              </a:rPr>
              <a:t>There is no code example available for the code on the slide. Deletes are not allowed into the </a:t>
            </a:r>
            <a:r>
              <a:rPr lang="en-US">
                <a:solidFill>
                  <a:srgbClr val="0000FF"/>
                </a:solidFill>
                <a:latin typeface="Courier New" pitchFamily="49" charset="0"/>
              </a:rPr>
              <a:t>EMPLOYEES</a:t>
            </a:r>
            <a:r>
              <a:rPr lang="en-US">
                <a:solidFill>
                  <a:srgbClr val="0000FF"/>
                </a:solidFill>
              </a:rPr>
              <a:t> table in the sample schema because this might affect the data in the </a:t>
            </a:r>
            <a:r>
              <a:rPr lang="en-US">
                <a:solidFill>
                  <a:srgbClr val="0000FF"/>
                </a:solidFill>
                <a:latin typeface="Courier New" pitchFamily="49" charset="0"/>
              </a:rPr>
              <a:t>EMPLOYEES</a:t>
            </a:r>
            <a:r>
              <a:rPr lang="en-US">
                <a:solidFill>
                  <a:srgbClr val="0000FF"/>
                </a:solidFill>
              </a:rPr>
              <a:t> table. </a:t>
            </a:r>
          </a:p>
          <a:p>
            <a:pPr lvl="1"/>
            <a:r>
              <a:rPr lang="en-US">
                <a:solidFill>
                  <a:srgbClr val="0000FF"/>
                </a:solidFill>
              </a:rPr>
              <a:t>The code example deletes a record from the </a:t>
            </a:r>
            <a:r>
              <a:rPr lang="en-US">
                <a:solidFill>
                  <a:srgbClr val="0000FF"/>
                </a:solidFill>
                <a:latin typeface="Courier New" pitchFamily="49" charset="0"/>
              </a:rPr>
              <a:t>EMP_DEMO</a:t>
            </a:r>
            <a:r>
              <a:rPr lang="en-US">
                <a:solidFill>
                  <a:srgbClr val="0000FF"/>
                </a:solidFill>
              </a:rPr>
              <a:t> table. </a:t>
            </a:r>
          </a:p>
          <a:p>
            <a:pPr lvl="1"/>
            <a:endParaRPr lang="en-US">
              <a:solidFill>
                <a:srgbClr val="0000FF"/>
              </a:solidFill>
            </a:endParaRPr>
          </a:p>
          <a:p>
            <a:pPr lvl="1"/>
            <a:endParaRPr lang="en-US">
              <a:solidFill>
                <a:srgbClr val="0000FF"/>
              </a:solidFill>
            </a:endParaRPr>
          </a:p>
          <a:p>
            <a:endParaRPr lang="en-US" b="1">
              <a:solidFill>
                <a:srgbClr val="0000FF"/>
              </a:solidFill>
            </a:endParaRPr>
          </a:p>
          <a:p>
            <a:endParaRPr lang="en-US" b="1">
              <a:solidFill>
                <a:srgbClr val="0000FF"/>
              </a:solidFill>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D1FEF9E-99B6-4AF0-8D8C-69AD46528A3B}" type="slidenum">
              <a:rPr lang="en-US"/>
              <a:pPr/>
              <a:t>111</a:t>
            </a:fld>
            <a:endParaRPr lang="en-US"/>
          </a:p>
        </p:txBody>
      </p:sp>
      <p:sp>
        <p:nvSpPr>
          <p:cNvPr id="299010" name="Rectangle 2"/>
          <p:cNvSpPr>
            <a:spLocks noRot="1" noChangeArrowheads="1" noTextEdit="1"/>
          </p:cNvSpPr>
          <p:nvPr>
            <p:ph type="sldImg"/>
          </p:nvPr>
        </p:nvSpPr>
        <p:spPr>
          <a:xfrm>
            <a:off x="439738" y="174625"/>
            <a:ext cx="5981700" cy="4486275"/>
          </a:xfrm>
          <a:ln w="12700" cap="flat">
            <a:solidFill>
              <a:schemeClr val="tx1"/>
            </a:solidFill>
          </a:ln>
        </p:spPr>
      </p:sp>
      <p:sp>
        <p:nvSpPr>
          <p:cNvPr id="29901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Oracle uses work areas to execute SQL statements and store processing information. A PL/SQL construct called a cursor allows you to name a work area and access its stored information. There are two kinds of cursors: implicit and explicit. PL/SQL implicitly declares a cursor for all SQL data manipulation statements, including queries that return only one row. For queries that return more than one row, you can explicitly declare a cursor to process the rows individually.</a:t>
            </a:r>
          </a:p>
          <a:p>
            <a:pPr lvl="1"/>
            <a:r>
              <a:rPr lang="en-US"/>
              <a:t>Every explicit cursor and cursor variable has four attributes: </a:t>
            </a:r>
            <a:r>
              <a:rPr lang="en-US">
                <a:latin typeface="Courier New" pitchFamily="49" charset="0"/>
              </a:rPr>
              <a:t>%FOUND</a:t>
            </a:r>
            <a:r>
              <a:rPr lang="en-US"/>
              <a:t>, </a:t>
            </a:r>
            <a:r>
              <a:rPr lang="en-US">
                <a:latin typeface="Courier New" pitchFamily="49" charset="0"/>
              </a:rPr>
              <a:t>%ISOPEN</a:t>
            </a:r>
            <a:r>
              <a:rPr lang="en-US"/>
              <a:t> </a:t>
            </a:r>
            <a:r>
              <a:rPr lang="en-US">
                <a:latin typeface="Courier New" pitchFamily="49" charset="0"/>
              </a:rPr>
              <a:t>%NOTFOUND</a:t>
            </a:r>
            <a:r>
              <a:rPr lang="en-US"/>
              <a:t>, and </a:t>
            </a:r>
            <a:r>
              <a:rPr lang="en-US">
                <a:latin typeface="Courier New" pitchFamily="49" charset="0"/>
              </a:rPr>
              <a:t>%ROWCOUNT</a:t>
            </a:r>
            <a:r>
              <a:rPr lang="en-US"/>
              <a:t>. When appended to the cursor or cursor variable, these attributes return useful information about the execution of a data manipulation statement. You can use cursor attributes in procedural statements but not in SQL statements. </a:t>
            </a:r>
          </a:p>
          <a:p>
            <a:pPr lvl="1"/>
            <a:endParaRPr lang="en-US"/>
          </a:p>
          <a:p>
            <a:pPr lvl="1"/>
            <a:endParaRPr lang="en-US"/>
          </a:p>
          <a:p>
            <a:pPr lvl="1"/>
            <a:endParaRPr lang="en-US"/>
          </a:p>
          <a:p>
            <a:pPr lvl="1"/>
            <a:r>
              <a:rPr lang="en-US">
                <a:solidFill>
                  <a:srgbClr val="0000FF"/>
                </a:solidFill>
              </a:rPr>
              <a:t>Instructor Note </a:t>
            </a:r>
          </a:p>
          <a:p>
            <a:pPr lvl="1"/>
            <a:r>
              <a:rPr lang="en-US" b="1">
                <a:solidFill>
                  <a:srgbClr val="0000FF"/>
                </a:solidFill>
              </a:rPr>
              <a:t>About Cursor </a:t>
            </a:r>
            <a:r>
              <a:rPr lang="en-US" b="1">
                <a:solidFill>
                  <a:srgbClr val="0000FF"/>
                </a:solidFill>
                <a:latin typeface="Courier New" pitchFamily="49" charset="0"/>
              </a:rPr>
              <a:t>FOR</a:t>
            </a:r>
            <a:r>
              <a:rPr lang="en-US" b="1">
                <a:solidFill>
                  <a:srgbClr val="0000FF"/>
                </a:solidFill>
              </a:rPr>
              <a:t> Loops</a:t>
            </a:r>
          </a:p>
          <a:p>
            <a:pPr lvl="1"/>
            <a:r>
              <a:rPr lang="en-US">
                <a:solidFill>
                  <a:srgbClr val="0000FF"/>
                </a:solidFill>
              </a:rPr>
              <a:t>Mention that you can exit from the cursor </a:t>
            </a:r>
            <a:r>
              <a:rPr lang="en-US">
                <a:solidFill>
                  <a:srgbClr val="0000FF"/>
                </a:solidFill>
                <a:latin typeface="Courier New" pitchFamily="49" charset="0"/>
              </a:rPr>
              <a:t>FOR LOOP</a:t>
            </a:r>
            <a:r>
              <a:rPr lang="en-US">
                <a:solidFill>
                  <a:srgbClr val="0000FF"/>
                </a:solidFill>
              </a:rPr>
              <a:t> with the </a:t>
            </a:r>
            <a:r>
              <a:rPr lang="en-US">
                <a:solidFill>
                  <a:srgbClr val="0000FF"/>
                </a:solidFill>
                <a:latin typeface="Courier New" pitchFamily="49" charset="0"/>
              </a:rPr>
              <a:t>EXIT</a:t>
            </a:r>
            <a:r>
              <a:rPr lang="en-US">
                <a:solidFill>
                  <a:srgbClr val="0000FF"/>
                </a:solidFill>
              </a:rPr>
              <a:t> statement and the cursor will automatically close, and so can be reused later.</a:t>
            </a:r>
          </a:p>
          <a:p>
            <a:pPr>
              <a:spcBef>
                <a:spcPct val="35000"/>
              </a:spcBef>
            </a:pPr>
            <a:endParaRPr lang="en-US" b="1">
              <a:solidFill>
                <a:srgbClr val="0000FF"/>
              </a:solidFill>
            </a:endParaRPr>
          </a:p>
          <a:p>
            <a:pPr>
              <a:spcBef>
                <a:spcPct val="35000"/>
              </a:spcBef>
            </a:pPr>
            <a:endParaRPr lang="en-US" b="1">
              <a:solidFill>
                <a:srgbClr val="0000FF"/>
              </a:solidFill>
            </a:endParaRPr>
          </a:p>
        </p:txBody>
      </p:sp>
      <p:sp>
        <p:nvSpPr>
          <p:cNvPr id="299012" name="Rectangle 4"/>
          <p:cNvSpPr>
            <a:spLocks noChangeArrowheads="1"/>
          </p:cNvSpPr>
          <p:nvPr/>
        </p:nvSpPr>
        <p:spPr bwMode="auto">
          <a:xfrm>
            <a:off x="403225" y="4911725"/>
            <a:ext cx="6019800" cy="4222750"/>
          </a:xfrm>
          <a:prstGeom prst="rect">
            <a:avLst/>
          </a:prstGeom>
          <a:noFill/>
          <a:ln w="9525">
            <a:noFill/>
            <a:miter lim="800000"/>
            <a:headEnd/>
            <a:tailEnd/>
          </a:ln>
          <a:effectLst/>
        </p:spPr>
        <p:txBody>
          <a:bodyPr lIns="90537" tIns="45269" rIns="90537" bIns="45269"/>
          <a:lstStyle/>
          <a:p>
            <a:pPr defTabSz="420688" eaLnBrk="0" hangingPunct="0">
              <a:spcBef>
                <a:spcPct val="35000"/>
              </a:spcBef>
            </a:pPr>
            <a:endParaRPr lang="en-US" sz="240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B20B37C-56B4-490C-BC26-D45404E31A87}" type="slidenum">
              <a:rPr lang="en-US"/>
              <a:pPr/>
              <a:t>11</a:t>
            </a:fld>
            <a:endParaRPr lang="en-US"/>
          </a:p>
        </p:txBody>
      </p:sp>
      <p:sp>
        <p:nvSpPr>
          <p:cNvPr id="24578" name="Rectangle 2"/>
          <p:cNvSpPr>
            <a:spLocks noGrp="1" noChangeArrowheads="1"/>
          </p:cNvSpPr>
          <p:nvPr>
            <p:ph type="body" idx="1"/>
          </p:nvPr>
        </p:nvSpPr>
        <p:spPr>
          <a:xfrm>
            <a:off x="320675" y="5181600"/>
            <a:ext cx="6197600" cy="3505200"/>
          </a:xfrm>
          <a:noFill/>
          <a:ln/>
        </p:spPr>
        <p:txBody>
          <a:bodyPr lIns="95250" tIns="47625" rIns="95250" bIns="47625"/>
          <a:lstStyle/>
          <a:p>
            <a:pPr defTabSz="436563"/>
            <a:endParaRPr lang="en-US"/>
          </a:p>
          <a:p>
            <a:pPr defTabSz="436563"/>
            <a:endParaRPr lang="en-US"/>
          </a:p>
        </p:txBody>
      </p:sp>
      <p:sp>
        <p:nvSpPr>
          <p:cNvPr id="24579" name="Rectangle 3"/>
          <p:cNvSpPr>
            <a:spLocks noChangeArrowheads="1"/>
          </p:cNvSpPr>
          <p:nvPr/>
        </p:nvSpPr>
        <p:spPr bwMode="auto">
          <a:xfrm>
            <a:off x="450850" y="5108575"/>
            <a:ext cx="6102350" cy="3502025"/>
          </a:xfrm>
          <a:prstGeom prst="rect">
            <a:avLst/>
          </a:prstGeom>
          <a:noFill/>
          <a:ln w="9525">
            <a:noFill/>
            <a:miter lim="800000"/>
            <a:headEnd/>
            <a:tailEnd/>
          </a:ln>
          <a:effectLst/>
        </p:spPr>
        <p:txBody>
          <a:bodyPr lIns="95250" tIns="47625" rIns="95250" bIns="47625"/>
          <a:lstStyle/>
          <a:p>
            <a:pPr defTabSz="436563" eaLnBrk="0" hangingPunct="0">
              <a:spcBef>
                <a:spcPct val="30000"/>
              </a:spcBef>
            </a:pPr>
            <a:r>
              <a:rPr lang="en-US" sz="1100" b="1"/>
              <a:t>Summary</a:t>
            </a:r>
          </a:p>
          <a:p>
            <a:pPr marL="119063" lvl="1" defTabSz="436563" eaLnBrk="0" hangingPunct="0">
              <a:spcBef>
                <a:spcPct val="30000"/>
              </a:spcBef>
            </a:pPr>
            <a:r>
              <a:rPr lang="en-US" sz="1100">
                <a:latin typeface="Times New Roman" pitchFamily="18" charset="0"/>
              </a:rPr>
              <a:t>PL/SQL is a language that has programming features that serve as an extension to SQL. It provides you with the ability to control the flow of constructs, and declare and use variables. PL/SQL applications can run on any platform or operating system on which Oracle runs.</a:t>
            </a:r>
          </a:p>
          <a:p>
            <a:pPr marL="119063" lvl="1" defTabSz="436563" eaLnBrk="0" hangingPunct="0">
              <a:spcBef>
                <a:spcPct val="30000"/>
              </a:spcBef>
            </a:pPr>
            <a:r>
              <a:rPr lang="en-US" sz="1100">
                <a:latin typeface="Times New Roman" pitchFamily="18" charset="0"/>
              </a:rPr>
              <a:t>Named PL/SQL blocks are also known as subprograms or program units. Procedures, functions, packages, and triggers are different PL/SQL constructs. You can invoke subprograms from different environments.</a:t>
            </a:r>
          </a:p>
        </p:txBody>
      </p:sp>
      <p:sp>
        <p:nvSpPr>
          <p:cNvPr id="24580" name="Rectangle 4"/>
          <p:cNvSpPr>
            <a:spLocks noRot="1" noChangeArrowheads="1" noTextEdit="1"/>
          </p:cNvSpPr>
          <p:nvPr>
            <p:ph type="sldImg"/>
          </p:nvPr>
        </p:nvSpPr>
        <p:spPr>
          <a:xfrm>
            <a:off x="341313" y="327025"/>
            <a:ext cx="6156325" cy="46164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Rot="1" noChangeArrowheads="1" noTextEdit="1"/>
          </p:cNvSpPr>
          <p:nvPr>
            <p:ph type="sldImg"/>
          </p:nvPr>
        </p:nvSpPr>
        <p:spPr>
          <a:xfrm>
            <a:off x="439738" y="174625"/>
            <a:ext cx="5981700" cy="4486275"/>
          </a:xfrm>
          <a:ln w="12700" cap="flat">
            <a:solidFill>
              <a:schemeClr val="tx1"/>
            </a:solidFill>
          </a:ln>
        </p:spPr>
      </p:sp>
      <p:sp>
        <p:nvSpPr>
          <p:cNvPr id="2662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r>
              <a:rPr lang="en-US">
                <a:solidFill>
                  <a:srgbClr val="0000FF"/>
                </a:solidFill>
              </a:rPr>
              <a:t>Schedule:	Timing	Topic</a:t>
            </a:r>
          </a:p>
          <a:p>
            <a:pPr lvl="1"/>
            <a:r>
              <a:rPr lang="en-US">
                <a:solidFill>
                  <a:srgbClr val="0000FF"/>
                </a:solidFill>
              </a:rPr>
              <a:t>		60 minutes	Lecture</a:t>
            </a:r>
          </a:p>
          <a:p>
            <a:pPr lvl="1"/>
            <a:r>
              <a:rPr lang="en-US">
                <a:solidFill>
                  <a:srgbClr val="0000FF"/>
                </a:solidFill>
              </a:rPr>
              <a:t>		30 minutes	Practice</a:t>
            </a:r>
          </a:p>
          <a:p>
            <a:pPr lvl="1"/>
            <a:r>
              <a:rPr lang="en-US">
                <a:solidFill>
                  <a:srgbClr val="0000FF"/>
                </a:solidFill>
              </a:rPr>
              <a:t>		90 minutes	Total</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5E7963A-3121-4F7F-BE11-41C1A81E58CE}" type="slidenum">
              <a:rPr lang="en-US"/>
              <a:pPr/>
              <a:t>13</a:t>
            </a:fld>
            <a:endParaRPr lang="en-US"/>
          </a:p>
        </p:txBody>
      </p:sp>
      <p:sp>
        <p:nvSpPr>
          <p:cNvPr id="28674"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anchor="ctr"/>
          <a:lstStyle/>
          <a:p>
            <a:endParaRPr lang="en-US"/>
          </a:p>
        </p:txBody>
      </p:sp>
      <p:sp>
        <p:nvSpPr>
          <p:cNvPr id="28676" name="Rectangle 4"/>
          <p:cNvSpPr>
            <a:spLocks noRot="1" noChangeArrowheads="1" noTextEdit="1"/>
          </p:cNvSpPr>
          <p:nvPr>
            <p:ph type="sldImg"/>
          </p:nvPr>
        </p:nvSpPr>
        <p:spPr>
          <a:xfrm>
            <a:off x="439738" y="174625"/>
            <a:ext cx="5981700" cy="4486275"/>
          </a:xfrm>
          <a:ln w="12700" cap="flat">
            <a:solidFill>
              <a:schemeClr val="tx1"/>
            </a:solidFill>
          </a:ln>
        </p:spPr>
      </p:sp>
      <p:sp>
        <p:nvSpPr>
          <p:cNvPr id="2867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This lesson presents the basic rules and structure for writing and executing PL/SQL blocks of code. It also shows you how to declare variables and assign data types to them.</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r>
              <a:rPr lang="en-US">
                <a:solidFill>
                  <a:srgbClr val="0000FF"/>
                </a:solidFill>
              </a:rPr>
              <a:t>Instructor Note</a:t>
            </a:r>
          </a:p>
          <a:p>
            <a:pPr lvl="1"/>
            <a:r>
              <a:rPr lang="en-US">
                <a:solidFill>
                  <a:srgbClr val="0000FF"/>
                </a:solidFill>
              </a:rPr>
              <a:t>Inform the class that </a:t>
            </a:r>
            <a:r>
              <a:rPr lang="en-US" i="1">
                <a:solidFill>
                  <a:srgbClr val="0000FF"/>
                </a:solidFill>
              </a:rPr>
              <a:t>i</a:t>
            </a:r>
            <a:r>
              <a:rPr lang="en-US">
                <a:solidFill>
                  <a:srgbClr val="0000FF"/>
                </a:solidFill>
              </a:rPr>
              <a:t>SQL*Plus is used throughout this course for the execution of demonstrations and lesson practices.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43E542AF-DC0C-4311-9EC5-EAC1FD77C5EB}" type="slidenum">
              <a:rPr lang="en-US"/>
              <a:pPr/>
              <a:t>14</a:t>
            </a:fld>
            <a:endParaRPr lang="en-US"/>
          </a:p>
        </p:txBody>
      </p:sp>
      <p:sp>
        <p:nvSpPr>
          <p:cNvPr id="30722"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anchor="ctr"/>
          <a:lstStyle/>
          <a:p>
            <a:endParaRPr lang="en-US"/>
          </a:p>
        </p:txBody>
      </p:sp>
      <p:sp>
        <p:nvSpPr>
          <p:cNvPr id="30723"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anchor="ctr"/>
          <a:lstStyle/>
          <a:p>
            <a:endParaRPr lang="en-US"/>
          </a:p>
        </p:txBody>
      </p:sp>
      <p:sp>
        <p:nvSpPr>
          <p:cNvPr id="30724" name="Rectangle 4"/>
          <p:cNvSpPr>
            <a:spLocks noRot="1" noChangeArrowheads="1" noTextEdit="1"/>
          </p:cNvSpPr>
          <p:nvPr>
            <p:ph type="sldImg"/>
          </p:nvPr>
        </p:nvSpPr>
        <p:spPr>
          <a:xfrm>
            <a:off x="439738" y="174625"/>
            <a:ext cx="5981700" cy="4486275"/>
          </a:xfrm>
          <a:ln w="12700" cap="flat">
            <a:solidFill>
              <a:schemeClr val="tx1"/>
            </a:solidFill>
          </a:ln>
        </p:spPr>
      </p:sp>
      <p:sp>
        <p:nvSpPr>
          <p:cNvPr id="3072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PL/SQL Block Structure</a:t>
            </a:r>
          </a:p>
          <a:p>
            <a:pPr lvl="1"/>
            <a:r>
              <a:rPr lang="en-US"/>
              <a:t>PL/SQL is a block-structured language, meaning that programs can be divided into logical blocks. A PL/SQL block consists of up to three sections: declarative (optional), executable (required), and exception handling (optional). The following table describes the three sections:</a:t>
            </a:r>
          </a:p>
          <a:p>
            <a:endParaRPr lang="en-US" b="1"/>
          </a:p>
        </p:txBody>
      </p:sp>
      <p:graphicFrame>
        <p:nvGraphicFramePr>
          <p:cNvPr id="30726" name="Object 6"/>
          <p:cNvGraphicFramePr>
            <a:graphicFrameLocks/>
          </p:cNvGraphicFramePr>
          <p:nvPr/>
        </p:nvGraphicFramePr>
        <p:xfrm>
          <a:off x="598488" y="5818188"/>
          <a:ext cx="5819775" cy="2363787"/>
        </p:xfrm>
        <a:graphic>
          <a:graphicData uri="http://schemas.openxmlformats.org/presentationml/2006/ole">
            <p:oleObj spid="_x0000_s1026" name="Document" r:id="rId4" imgW="5933880" imgH="2400120" progId="Word.Document.8">
              <p:embed/>
            </p:oleObj>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8AAA29E9-0104-4E03-9505-C191DF35BF7D}" type="slidenum">
              <a:rPr lang="en-US"/>
              <a:pPr/>
              <a:t>15</a:t>
            </a:fld>
            <a:endParaRPr lang="en-US"/>
          </a:p>
        </p:txBody>
      </p:sp>
      <p:sp>
        <p:nvSpPr>
          <p:cNvPr id="32770"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anchor="ctr"/>
          <a:lstStyle/>
          <a:p>
            <a:endParaRPr lang="en-US"/>
          </a:p>
        </p:txBody>
      </p:sp>
      <p:sp>
        <p:nvSpPr>
          <p:cNvPr id="32772" name="Rectangle 4"/>
          <p:cNvSpPr>
            <a:spLocks noRot="1" noChangeArrowheads="1" noTextEdit="1"/>
          </p:cNvSpPr>
          <p:nvPr>
            <p:ph type="sldImg"/>
          </p:nvPr>
        </p:nvSpPr>
        <p:spPr>
          <a:xfrm>
            <a:off x="439738" y="174625"/>
            <a:ext cx="5981700" cy="4486275"/>
          </a:xfrm>
          <a:ln w="12700" cap="flat">
            <a:solidFill>
              <a:schemeClr val="tx1"/>
            </a:solidFill>
          </a:ln>
        </p:spPr>
      </p:sp>
      <p:sp>
        <p:nvSpPr>
          <p:cNvPr id="3277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 Executing Statements and PL/SQL Blocks </a:t>
            </a:r>
          </a:p>
          <a:p>
            <a:pPr lvl="2">
              <a:spcAft>
                <a:spcPct val="24000"/>
              </a:spcAft>
            </a:pPr>
            <a:r>
              <a:rPr lang="en-US"/>
              <a:t>Place a semicolon (;) at the end of a SQL statement or PL/SQL control statement.</a:t>
            </a:r>
          </a:p>
          <a:p>
            <a:pPr lvl="2">
              <a:spcAft>
                <a:spcPct val="24000"/>
              </a:spcAft>
            </a:pPr>
            <a:r>
              <a:rPr lang="en-US"/>
              <a:t>When the block is executed successfully, without unhandled errors or compile errors, the message output should be as follows: </a:t>
            </a:r>
          </a:p>
          <a:p>
            <a:pPr lvl="2">
              <a:spcAft>
                <a:spcPct val="24000"/>
              </a:spcAft>
            </a:pPr>
            <a:endParaRPr lang="en-US"/>
          </a:p>
          <a:p>
            <a:pPr lvl="2">
              <a:spcAft>
                <a:spcPct val="24000"/>
              </a:spcAft>
            </a:pPr>
            <a:endParaRPr lang="en-US"/>
          </a:p>
          <a:p>
            <a:pPr lvl="2">
              <a:spcAft>
                <a:spcPct val="24000"/>
              </a:spcAft>
            </a:pPr>
            <a:r>
              <a:rPr lang="en-US"/>
              <a:t>Section keywords </a:t>
            </a:r>
            <a:r>
              <a:rPr lang="en-US">
                <a:latin typeface="Courier New" pitchFamily="49" charset="0"/>
              </a:rPr>
              <a:t>DECLARE</a:t>
            </a:r>
            <a:r>
              <a:rPr lang="en-US"/>
              <a:t>, </a:t>
            </a:r>
            <a:r>
              <a:rPr lang="en-US">
                <a:latin typeface="Courier New" pitchFamily="49" charset="0"/>
              </a:rPr>
              <a:t>BEGIN</a:t>
            </a:r>
            <a:r>
              <a:rPr lang="en-US"/>
              <a:t>, and </a:t>
            </a:r>
            <a:r>
              <a:rPr lang="en-US">
                <a:latin typeface="Courier New" pitchFamily="49" charset="0"/>
              </a:rPr>
              <a:t>EXCEPTION</a:t>
            </a:r>
            <a:r>
              <a:rPr lang="en-US"/>
              <a:t> are not followed by semicolons.</a:t>
            </a:r>
          </a:p>
          <a:p>
            <a:pPr lvl="2">
              <a:spcAft>
                <a:spcPct val="24000"/>
              </a:spcAft>
            </a:pPr>
            <a:r>
              <a:rPr lang="en-US">
                <a:latin typeface="Courier New" pitchFamily="49" charset="0"/>
              </a:rPr>
              <a:t>END</a:t>
            </a:r>
            <a:r>
              <a:rPr lang="en-US"/>
              <a:t> and all other PL/SQL statements require a semicolon to terminate the statement.</a:t>
            </a:r>
          </a:p>
          <a:p>
            <a:pPr lvl="2">
              <a:spcAft>
                <a:spcPct val="24000"/>
              </a:spcAft>
            </a:pPr>
            <a:r>
              <a:rPr lang="en-US"/>
              <a:t>You can string statements together on the same line, but this method is not recommended for clarity or editing.</a:t>
            </a:r>
          </a:p>
          <a:p>
            <a:pPr lvl="1"/>
            <a:r>
              <a:rPr lang="en-US" b="1"/>
              <a:t>Note: </a:t>
            </a:r>
            <a:r>
              <a:rPr lang="en-US"/>
              <a:t>In PL/SQL, an error is called an exception</a:t>
            </a:r>
            <a:r>
              <a:rPr lang="en-US" i="1"/>
              <a:t>.</a:t>
            </a:r>
          </a:p>
          <a:p>
            <a:pPr lvl="1"/>
            <a:r>
              <a:rPr lang="en-US"/>
              <a:t>With modularity you can break an application down into manageable, well-defined modules. Through successive refinement, you can reduce a complex problem to a set of simple problems that have easy-to-implement solutions. PL/SQL meets this need with program units, which include blocks, subprograms, and packages. </a:t>
            </a:r>
          </a:p>
          <a:p>
            <a:endParaRPr lang="en-US" b="1"/>
          </a:p>
        </p:txBody>
      </p:sp>
      <p:pic>
        <p:nvPicPr>
          <p:cNvPr id="32774" name="Picture 6"/>
          <p:cNvPicPr>
            <a:picLocks noChangeAspect="1" noChangeArrowheads="1"/>
          </p:cNvPicPr>
          <p:nvPr/>
        </p:nvPicPr>
        <p:blipFill>
          <a:blip r:embed="rId3"/>
          <a:srcRect/>
          <a:stretch>
            <a:fillRect/>
          </a:stretch>
        </p:blipFill>
        <p:spPr bwMode="auto">
          <a:xfrm>
            <a:off x="971550" y="5751513"/>
            <a:ext cx="2906713" cy="328612"/>
          </a:xfrm>
          <a:prstGeom prst="rect">
            <a:avLst/>
          </a:prstGeom>
          <a:noFill/>
          <a:ln w="25400">
            <a:noFill/>
            <a:miter lim="800000"/>
            <a:headEnd type="none" w="sm" len="sm"/>
            <a:tailEnd type="none" w="sm" len="sm"/>
          </a:ln>
          <a:effectLst/>
        </p:spPr>
      </p:pic>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80CAB-28FA-4483-AC3F-0E51E42CABD3}" type="slidenum">
              <a:rPr lang="en-US"/>
              <a:pPr/>
              <a:t>16</a:t>
            </a:fld>
            <a:endParaRPr lang="en-US"/>
          </a:p>
        </p:txBody>
      </p:sp>
      <p:sp>
        <p:nvSpPr>
          <p:cNvPr id="34818" name="Rectangle 2"/>
          <p:cNvSpPr>
            <a:spLocks noRot="1" noChangeArrowheads="1" noTextEdit="1"/>
          </p:cNvSpPr>
          <p:nvPr>
            <p:ph type="sldImg"/>
          </p:nvPr>
        </p:nvSpPr>
        <p:spPr>
          <a:xfrm>
            <a:off x="439738" y="174625"/>
            <a:ext cx="5981700" cy="4486275"/>
          </a:xfrm>
          <a:ln w="12700" cap="flat">
            <a:solidFill>
              <a:schemeClr val="tx1"/>
            </a:solidFill>
          </a:ln>
        </p:spPr>
      </p:sp>
      <p:sp>
        <p:nvSpPr>
          <p:cNvPr id="34819"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80000"/>
              </a:lnSpc>
            </a:pPr>
            <a:r>
              <a:rPr lang="en-US"/>
              <a:t>Block Types</a:t>
            </a:r>
          </a:p>
          <a:p>
            <a:pPr lvl="1">
              <a:lnSpc>
                <a:spcPct val="80000"/>
              </a:lnSpc>
            </a:pPr>
            <a:r>
              <a:rPr lang="en-US"/>
              <a:t>A PL/SQL program comprises one or more blocks. These blocks can be entirely separate or nested one within another. The basic units (procedures and functions, also known as subprograms, and anonymous blocks) that make up a PL/SQL program are logical blocks, which can contain any number of nested subblocks. Therefore, one block can represent a small part of another block, which in turn can be part of the whole unit of code. </a:t>
            </a:r>
          </a:p>
          <a:p>
            <a:pPr lvl="1">
              <a:lnSpc>
                <a:spcPct val="80000"/>
              </a:lnSpc>
            </a:pPr>
            <a:r>
              <a:rPr lang="en-US" b="1"/>
              <a:t>Anonymous Blocks</a:t>
            </a:r>
          </a:p>
          <a:p>
            <a:pPr lvl="1">
              <a:lnSpc>
                <a:spcPct val="80000"/>
              </a:lnSpc>
            </a:pPr>
            <a:r>
              <a:rPr lang="en-US">
                <a:solidFill>
                  <a:srgbClr val="FC0128"/>
                </a:solidFill>
              </a:rPr>
              <a:t>Anonymous blocks </a:t>
            </a:r>
            <a:r>
              <a:rPr lang="en-US"/>
              <a:t>are unnamed blocks. They are declared at the point in an application where they are to be executed and are passed to the PL/SQL engine for execution at run time. You can embed an anonymous block within a precompiler program and within </a:t>
            </a:r>
            <a:r>
              <a:rPr lang="en-US" i="1"/>
              <a:t>i</a:t>
            </a:r>
            <a:r>
              <a:rPr lang="en-US"/>
              <a:t>SQL*Plus or Server Manager. Triggers in Oracle Developer components consist of such blocks.</a:t>
            </a:r>
          </a:p>
          <a:p>
            <a:pPr lvl="1">
              <a:lnSpc>
                <a:spcPct val="80000"/>
              </a:lnSpc>
            </a:pPr>
            <a:r>
              <a:rPr lang="en-US" b="1"/>
              <a:t>Subprograms</a:t>
            </a:r>
          </a:p>
          <a:p>
            <a:pPr lvl="1">
              <a:lnSpc>
                <a:spcPct val="80000"/>
              </a:lnSpc>
            </a:pPr>
            <a:r>
              <a:rPr lang="en-US">
                <a:solidFill>
                  <a:srgbClr val="FC0128"/>
                </a:solidFill>
              </a:rPr>
              <a:t>Subprograms </a:t>
            </a:r>
            <a:r>
              <a:rPr lang="en-US"/>
              <a:t>are named PL/SQL blocks that can accept parameters and can be invoked. You can declare them either as procedures or as functions. Generally use a procedure to perform an action and a function to compute a value.</a:t>
            </a:r>
          </a:p>
          <a:p>
            <a:pPr lvl="1">
              <a:lnSpc>
                <a:spcPct val="80000"/>
              </a:lnSpc>
            </a:pPr>
            <a:r>
              <a:rPr lang="en-US"/>
              <a:t>You can store subprograms at the server or application level. Using Oracle Developer components (Forms, Reports, and Graphics), you can declare procedures and functions as part of the application (a form or report) and call them from other procedures, functions, and triggers (see next page) within the same application whenever necessary.</a:t>
            </a:r>
          </a:p>
          <a:p>
            <a:pPr lvl="1">
              <a:lnSpc>
                <a:spcPct val="80000"/>
              </a:lnSpc>
            </a:pPr>
            <a:r>
              <a:rPr lang="en-US" b="1"/>
              <a:t>Note:</a:t>
            </a:r>
            <a:r>
              <a:rPr lang="en-US"/>
              <a:t> A function is similar to a procedure, except that a function</a:t>
            </a:r>
            <a:r>
              <a:rPr lang="en-US" b="1"/>
              <a:t> </a:t>
            </a:r>
            <a:r>
              <a:rPr lang="en-US" i="1"/>
              <a:t>must</a:t>
            </a:r>
            <a:r>
              <a:rPr lang="en-US" b="1"/>
              <a:t> </a:t>
            </a:r>
            <a:r>
              <a:rPr lang="en-US"/>
              <a:t>return a value.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D1837A-47A9-4D09-9846-A8A8784C7FC2}" type="slidenum">
              <a:rPr lang="en-US"/>
              <a:pPr/>
              <a:t>17</a:t>
            </a:fld>
            <a:endParaRPr lang="en-US"/>
          </a:p>
        </p:txBody>
      </p:sp>
      <p:sp>
        <p:nvSpPr>
          <p:cNvPr id="36866" name="Rectangle 2"/>
          <p:cNvSpPr>
            <a:spLocks noRot="1" noChangeArrowheads="1" noTextEdit="1"/>
          </p:cNvSpPr>
          <p:nvPr>
            <p:ph type="sldImg"/>
          </p:nvPr>
        </p:nvSpPr>
        <p:spPr>
          <a:xfrm>
            <a:off x="439738" y="174625"/>
            <a:ext cx="5981700" cy="4486275"/>
          </a:xfrm>
          <a:ln w="12700" cap="flat">
            <a:solidFill>
              <a:schemeClr val="tx1"/>
            </a:solidFill>
          </a:ln>
        </p:spPr>
      </p:sp>
      <p:sp>
        <p:nvSpPr>
          <p:cNvPr id="3686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Use of Variables</a:t>
            </a:r>
          </a:p>
          <a:p>
            <a:pPr lvl="1"/>
            <a:r>
              <a:rPr lang="en-US"/>
              <a:t>With PL/SQL you can declare </a:t>
            </a:r>
            <a:r>
              <a:rPr lang="en-US">
                <a:solidFill>
                  <a:srgbClr val="FC0128"/>
                </a:solidFill>
              </a:rPr>
              <a:t>variables </a:t>
            </a:r>
            <a:r>
              <a:rPr lang="en-US"/>
              <a:t>and then use them in SQL and procedural statements anywhere that an expression can be used. Variables can be used for the following:</a:t>
            </a:r>
          </a:p>
          <a:p>
            <a:pPr lvl="2"/>
            <a:r>
              <a:rPr lang="en-US"/>
              <a:t>Temporary storage of data: Data can be temporarily stored in one or more variables for use when validating data input and for processing later in the data flow process.</a:t>
            </a:r>
          </a:p>
          <a:p>
            <a:pPr lvl="2"/>
            <a:r>
              <a:rPr lang="en-US"/>
              <a:t>Manipulation of stored values: Variables can be used for calculations and other data manipulations without accessing the database. </a:t>
            </a:r>
          </a:p>
          <a:p>
            <a:pPr lvl="2"/>
            <a:r>
              <a:rPr lang="en-US"/>
              <a:t>Reusability: After they are declared, variables can be used repeatedly in an application simply by referencing them in other statements, including other declarative statements.</a:t>
            </a:r>
          </a:p>
          <a:p>
            <a:pPr lvl="2"/>
            <a:r>
              <a:rPr lang="en-US"/>
              <a:t>Ease of maintenance: When using </a:t>
            </a:r>
            <a:r>
              <a:rPr lang="en-US">
                <a:latin typeface="Courier New" pitchFamily="49" charset="0"/>
              </a:rPr>
              <a:t>%TYPE</a:t>
            </a:r>
            <a:r>
              <a:rPr lang="en-US"/>
              <a:t> and </a:t>
            </a:r>
            <a:r>
              <a:rPr lang="en-US">
                <a:latin typeface="Courier New" pitchFamily="49" charset="0"/>
              </a:rPr>
              <a:t>%ROWTYPE</a:t>
            </a:r>
            <a:r>
              <a:rPr lang="en-US"/>
              <a:t> (more information on </a:t>
            </a:r>
            <a:r>
              <a:rPr lang="en-US">
                <a:latin typeface="Courier New" pitchFamily="49" charset="0"/>
              </a:rPr>
              <a:t>%ROWTYPE</a:t>
            </a:r>
            <a:r>
              <a:rPr lang="en-US"/>
              <a:t> is covered in a subsequent lesson), you declare variables, basing the declarations on the definitions of database columns. If an underlying definition changes, the variable declaration changes accordingly at run time. This provides data independence, reduces maintenance costs, and allows programs to adapt as the database changes to meet new business needs. More information on </a:t>
            </a:r>
            <a:r>
              <a:rPr lang="en-US">
                <a:latin typeface="Courier New" pitchFamily="49" charset="0"/>
              </a:rPr>
              <a:t>%TYPE</a:t>
            </a:r>
            <a:r>
              <a:rPr lang="en-US"/>
              <a:t> is covered later in this lesson.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92493C2-1AD1-4CEA-863B-811CD32568D3}" type="slidenum">
              <a:rPr lang="en-US"/>
              <a:pPr/>
              <a:t>18</a:t>
            </a:fld>
            <a:endParaRPr lang="en-US"/>
          </a:p>
        </p:txBody>
      </p:sp>
      <p:sp>
        <p:nvSpPr>
          <p:cNvPr id="38914"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lIns="85855" tIns="42147" rIns="85855" bIns="42147" anchor="ctr"/>
          <a:lstStyle/>
          <a:p>
            <a:pPr defTabSz="917575" eaLnBrk="0" hangingPunct="0">
              <a:spcBef>
                <a:spcPct val="50000"/>
              </a:spcBef>
            </a:pPr>
            <a:endParaRPr lang="en-US" sz="2400">
              <a:latin typeface="Times New Roman" pitchFamily="18" charset="0"/>
            </a:endParaRPr>
          </a:p>
        </p:txBody>
      </p:sp>
      <p:sp>
        <p:nvSpPr>
          <p:cNvPr id="38915"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lIns="85855" tIns="42147" rIns="85855" bIns="42147" anchor="ctr"/>
          <a:lstStyle/>
          <a:p>
            <a:pPr defTabSz="917575" eaLnBrk="0" hangingPunct="0">
              <a:spcBef>
                <a:spcPct val="50000"/>
              </a:spcBef>
            </a:pPr>
            <a:endParaRPr lang="en-US" sz="2400">
              <a:latin typeface="Times New Roman" pitchFamily="18" charset="0"/>
            </a:endParaRPr>
          </a:p>
        </p:txBody>
      </p:sp>
      <p:sp>
        <p:nvSpPr>
          <p:cNvPr id="38916" name="Rectangle 4"/>
          <p:cNvSpPr>
            <a:spLocks noRot="1" noChangeArrowheads="1" noTextEdit="1"/>
          </p:cNvSpPr>
          <p:nvPr>
            <p:ph type="sldImg"/>
          </p:nvPr>
        </p:nvSpPr>
        <p:spPr>
          <a:xfrm>
            <a:off x="439738" y="174625"/>
            <a:ext cx="5981700" cy="4486275"/>
          </a:xfrm>
          <a:ln w="12700" cap="flat">
            <a:solidFill>
              <a:schemeClr val="tx1"/>
            </a:solidFill>
          </a:ln>
        </p:spPr>
      </p:sp>
      <p:sp>
        <p:nvSpPr>
          <p:cNvPr id="3891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Handling Variables in PL/SQL</a:t>
            </a:r>
          </a:p>
          <a:p>
            <a:pPr lvl="1"/>
            <a:r>
              <a:rPr lang="en-US" b="1"/>
              <a:t>Declare and Initialize Variables in the Declaration Section</a:t>
            </a:r>
          </a:p>
          <a:p>
            <a:pPr lvl="1"/>
            <a:r>
              <a:rPr lang="en-US"/>
              <a:t>You can declare variables in the declarative part of any PL/SQL block, subprogram, or package. Declarations allocate storage space for a value, specify its data type, and name the storage location so that you can reference it. Declarations can also assign an initial value and impose the </a:t>
            </a:r>
            <a:r>
              <a:rPr lang="en-US">
                <a:latin typeface="Courier New" pitchFamily="49" charset="0"/>
              </a:rPr>
              <a:t>NOT NULL</a:t>
            </a:r>
            <a:r>
              <a:rPr lang="en-US"/>
              <a:t> constraint on the variable. Forward references are not allowed. You must declare a variable before referencing it in other statements, including other declarative statements.  </a:t>
            </a:r>
          </a:p>
          <a:p>
            <a:pPr lvl="1"/>
            <a:r>
              <a:rPr lang="en-US" b="1"/>
              <a:t>Assign New Values to Variables in the Executable Section</a:t>
            </a:r>
          </a:p>
          <a:p>
            <a:pPr lvl="1"/>
            <a:r>
              <a:rPr lang="en-US"/>
              <a:t>In the executable section, the existing value of the variable is replaced with the new value that is assigned to the variable. </a:t>
            </a:r>
          </a:p>
          <a:p>
            <a:pPr lvl="1"/>
            <a:r>
              <a:rPr lang="en-US" b="1"/>
              <a:t>Pass Values Into PL/SQL Subprograms Through Parameters</a:t>
            </a:r>
          </a:p>
          <a:p>
            <a:pPr lvl="1"/>
            <a:r>
              <a:rPr lang="en-US"/>
              <a:t>There are three parameter modes, </a:t>
            </a:r>
            <a:r>
              <a:rPr lang="en-US">
                <a:latin typeface="Courier New" pitchFamily="49" charset="0"/>
              </a:rPr>
              <a:t>IN</a:t>
            </a:r>
            <a:r>
              <a:rPr lang="en-US"/>
              <a:t> (the default), </a:t>
            </a:r>
            <a:r>
              <a:rPr lang="en-US">
                <a:latin typeface="Courier New" pitchFamily="49" charset="0"/>
              </a:rPr>
              <a:t>OUT</a:t>
            </a:r>
            <a:r>
              <a:rPr lang="en-US"/>
              <a:t>, and </a:t>
            </a:r>
            <a:r>
              <a:rPr lang="en-US">
                <a:latin typeface="Courier New" pitchFamily="49" charset="0"/>
              </a:rPr>
              <a:t>IN OUT</a:t>
            </a:r>
            <a:r>
              <a:rPr lang="en-US"/>
              <a:t>. Use the </a:t>
            </a:r>
            <a:r>
              <a:rPr lang="en-US">
                <a:latin typeface="Courier New" pitchFamily="49" charset="0"/>
              </a:rPr>
              <a:t>IN</a:t>
            </a:r>
            <a:r>
              <a:rPr lang="en-US"/>
              <a:t> parameter to pass values to the subprogram being called. Use the </a:t>
            </a:r>
            <a:r>
              <a:rPr lang="en-US">
                <a:latin typeface="Courier New" pitchFamily="49" charset="0"/>
              </a:rPr>
              <a:t>OUT</a:t>
            </a:r>
            <a:r>
              <a:rPr lang="en-US"/>
              <a:t> parameter to return values to the caller of a subprogram. And use the </a:t>
            </a:r>
            <a:r>
              <a:rPr lang="en-US">
                <a:latin typeface="Courier New" pitchFamily="49" charset="0"/>
              </a:rPr>
              <a:t>IN OUT</a:t>
            </a:r>
            <a:r>
              <a:rPr lang="en-US"/>
              <a:t> parameter to pass initial values to the subprogram being called and to return updated values to the caller. We pass values into anonymous block via </a:t>
            </a:r>
            <a:r>
              <a:rPr lang="en-US" i="1"/>
              <a:t>i</a:t>
            </a:r>
            <a:r>
              <a:rPr lang="en-US"/>
              <a:t>SQL*PLUS substitution variables.</a:t>
            </a:r>
          </a:p>
          <a:p>
            <a:pPr lvl="1"/>
            <a:r>
              <a:rPr lang="en-US" b="1"/>
              <a:t>Note: </a:t>
            </a:r>
            <a:r>
              <a:rPr lang="en-US"/>
              <a:t>Viewing the results from a PL/SQL block through output variables is discussed later in the lesson.</a:t>
            </a:r>
            <a:r>
              <a:rPr lang="en-US" b="1"/>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A5A6E-0D55-4488-821F-7F48405E7C9F}" type="slidenum">
              <a:rPr lang="en-US"/>
              <a:pPr/>
              <a:t>19</a:t>
            </a:fld>
            <a:endParaRPr lang="en-US"/>
          </a:p>
        </p:txBody>
      </p:sp>
      <p:sp>
        <p:nvSpPr>
          <p:cNvPr id="40962" name="Rectangle 2"/>
          <p:cNvSpPr>
            <a:spLocks noRot="1" noChangeArrowheads="1" noTextEdit="1"/>
          </p:cNvSpPr>
          <p:nvPr>
            <p:ph type="sldImg"/>
          </p:nvPr>
        </p:nvSpPr>
        <p:spPr>
          <a:xfrm>
            <a:off x="439738" y="174625"/>
            <a:ext cx="5981700" cy="4486275"/>
          </a:xfrm>
          <a:ln w="12700" cap="flat">
            <a:solidFill>
              <a:schemeClr val="tx1"/>
            </a:solidFill>
          </a:ln>
        </p:spPr>
      </p:sp>
      <p:sp>
        <p:nvSpPr>
          <p:cNvPr id="40963"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80000"/>
              </a:lnSpc>
            </a:pPr>
            <a:r>
              <a:rPr lang="en-US"/>
              <a:t>Types of Variables </a:t>
            </a:r>
          </a:p>
          <a:p>
            <a:pPr lvl="1">
              <a:lnSpc>
                <a:spcPct val="80000"/>
              </a:lnSpc>
            </a:pPr>
            <a:r>
              <a:rPr lang="en-US"/>
              <a:t>All PL/SQL variables have a data type, which specifies a storage format, constraints, and valid range of values. PL/SQL supports four data type categories—scalar, composite, reference, and </a:t>
            </a:r>
            <a:r>
              <a:rPr lang="en-US">
                <a:latin typeface="Courier New" pitchFamily="49" charset="0"/>
              </a:rPr>
              <a:t>LOB</a:t>
            </a:r>
            <a:r>
              <a:rPr lang="en-US"/>
              <a:t> (large object)—that you can use for declaring variables, constants, and pointers.</a:t>
            </a:r>
          </a:p>
          <a:p>
            <a:pPr lvl="2">
              <a:lnSpc>
                <a:spcPct val="80000"/>
              </a:lnSpc>
            </a:pPr>
            <a:r>
              <a:rPr lang="en-US">
                <a:solidFill>
                  <a:srgbClr val="FC0128"/>
                </a:solidFill>
              </a:rPr>
              <a:t>Scalar data types </a:t>
            </a:r>
            <a:r>
              <a:rPr lang="en-US"/>
              <a:t>hold a single value. The main data types are those that correspond to column types in Oracle server tables; PL/SQL also supports Boolean variables.</a:t>
            </a:r>
          </a:p>
          <a:p>
            <a:pPr lvl="2">
              <a:lnSpc>
                <a:spcPct val="80000"/>
              </a:lnSpc>
            </a:pPr>
            <a:r>
              <a:rPr lang="en-US">
                <a:solidFill>
                  <a:srgbClr val="FC0128"/>
                </a:solidFill>
              </a:rPr>
              <a:t>Composite data types, </a:t>
            </a:r>
            <a:r>
              <a:rPr lang="en-US"/>
              <a:t>such as records, allow groups of fields to be defined and manipulated in PL/SQL blocks. </a:t>
            </a:r>
          </a:p>
          <a:p>
            <a:pPr lvl="2">
              <a:lnSpc>
                <a:spcPct val="80000"/>
              </a:lnSpc>
            </a:pPr>
            <a:r>
              <a:rPr lang="en-US"/>
              <a:t>Reference data types hold values, called </a:t>
            </a:r>
            <a:r>
              <a:rPr lang="en-US">
                <a:solidFill>
                  <a:srgbClr val="FC0128"/>
                </a:solidFill>
              </a:rPr>
              <a:t>pointers</a:t>
            </a:r>
            <a:r>
              <a:rPr lang="en-US" i="1">
                <a:solidFill>
                  <a:srgbClr val="FC0128"/>
                </a:solidFill>
              </a:rPr>
              <a:t>,</a:t>
            </a:r>
            <a:r>
              <a:rPr lang="en-US"/>
              <a:t> that designate other program items. Reference data types are not covered in this course.</a:t>
            </a:r>
          </a:p>
          <a:p>
            <a:pPr lvl="2">
              <a:lnSpc>
                <a:spcPct val="80000"/>
              </a:lnSpc>
            </a:pPr>
            <a:r>
              <a:rPr lang="en-US">
                <a:latin typeface="Courier New" pitchFamily="49" charset="0"/>
              </a:rPr>
              <a:t>LOB</a:t>
            </a:r>
            <a:r>
              <a:rPr lang="en-US"/>
              <a:t> data types hold values, called </a:t>
            </a:r>
            <a:r>
              <a:rPr lang="en-US">
                <a:solidFill>
                  <a:srgbClr val="FC0128"/>
                </a:solidFill>
              </a:rPr>
              <a:t>locators</a:t>
            </a:r>
            <a:r>
              <a:rPr lang="en-US" i="1">
                <a:solidFill>
                  <a:srgbClr val="FC0128"/>
                </a:solidFill>
              </a:rPr>
              <a:t>,</a:t>
            </a:r>
            <a:r>
              <a:rPr lang="en-US"/>
              <a:t> that specify the location of large objects (such as graphic images) that are stored out of line. LOB data types are discussed in detail later in this course.</a:t>
            </a:r>
          </a:p>
          <a:p>
            <a:pPr lvl="1">
              <a:lnSpc>
                <a:spcPct val="80000"/>
              </a:lnSpc>
            </a:pPr>
            <a:r>
              <a:rPr lang="en-US"/>
              <a:t>Non-PL/SQL variables include host language variables declared in precompiler programs, screen fields in Forms applications, and </a:t>
            </a:r>
            <a:r>
              <a:rPr lang="en-US" i="1"/>
              <a:t>i</a:t>
            </a:r>
            <a:r>
              <a:rPr lang="en-US"/>
              <a:t>SQL*Plus host variables.</a:t>
            </a:r>
          </a:p>
          <a:p>
            <a:pPr lvl="1">
              <a:lnSpc>
                <a:spcPct val="80000"/>
              </a:lnSpc>
            </a:pPr>
            <a:r>
              <a:rPr lang="en-US"/>
              <a:t>For more information on LOBs, see </a:t>
            </a:r>
            <a:r>
              <a:rPr lang="en-US" i="1"/>
              <a:t>PL/SQL User’s Guide and Reference, </a:t>
            </a:r>
            <a:r>
              <a:rPr lang="en-US"/>
              <a:t>“Fundamentals.”</a:t>
            </a:r>
          </a:p>
          <a:p>
            <a:pPr lvl="1">
              <a:lnSpc>
                <a:spcPct val="80000"/>
              </a:lnSpc>
            </a:pPr>
            <a:endParaRPr lang="en-US"/>
          </a:p>
          <a:p>
            <a:pPr lvl="1">
              <a:lnSpc>
                <a:spcPct val="80000"/>
              </a:lnSpc>
            </a:pPr>
            <a:endParaRPr lang="en-US"/>
          </a:p>
          <a:p>
            <a:pPr>
              <a:lnSpc>
                <a:spcPct val="80000"/>
              </a:lnSpc>
            </a:pPr>
            <a:r>
              <a:rPr lang="en-US">
                <a:solidFill>
                  <a:srgbClr val="0000FF"/>
                </a:solidFill>
              </a:rPr>
              <a:t>Instructor Note</a:t>
            </a:r>
          </a:p>
          <a:p>
            <a:pPr>
              <a:lnSpc>
                <a:spcPct val="80000"/>
              </a:lnSpc>
            </a:pPr>
            <a:r>
              <a:rPr lang="en-US" b="1">
                <a:solidFill>
                  <a:srgbClr val="0000FF"/>
                </a:solidFill>
              </a:rPr>
              <a:t>Appendix D of this course covers </a:t>
            </a:r>
            <a:r>
              <a:rPr lang="en-US" b="1">
                <a:solidFill>
                  <a:srgbClr val="0000FF"/>
                </a:solidFill>
                <a:latin typeface="Courier New" pitchFamily="49" charset="0"/>
              </a:rPr>
              <a:t>REF</a:t>
            </a:r>
            <a:r>
              <a:rPr lang="en-US" b="1">
                <a:solidFill>
                  <a:srgbClr val="0000FF"/>
                </a:solidFill>
              </a:rPr>
              <a:t> cursors. You can use it in case of any queries.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Rot="1" noChangeArrowheads="1" noTextEdit="1"/>
          </p:cNvSpPr>
          <p:nvPr>
            <p:ph type="sldImg"/>
          </p:nvPr>
        </p:nvSpPr>
        <p:spPr>
          <a:xfrm>
            <a:off x="250825" y="258763"/>
            <a:ext cx="6338888" cy="4752975"/>
          </a:xfrm>
          <a:ln w="12700" cap="flat">
            <a:solidFill>
              <a:schemeClr val="tx1"/>
            </a:solidFill>
          </a:ln>
        </p:spPr>
      </p:sp>
      <p:sp>
        <p:nvSpPr>
          <p:cNvPr id="6147" name="Rectangle 3"/>
          <p:cNvSpPr>
            <a:spLocks noGrp="1" noChangeArrowheads="1"/>
          </p:cNvSpPr>
          <p:nvPr>
            <p:ph type="body" idx="1"/>
          </p:nvPr>
        </p:nvSpPr>
        <p:spPr>
          <a:xfrm>
            <a:off x="320675" y="5181600"/>
            <a:ext cx="6197600" cy="3505200"/>
          </a:xfrm>
          <a:noFill/>
          <a:ln/>
        </p:spPr>
        <p:txBody>
          <a:bodyPr lIns="95250" tIns="47625" rIns="95250" bIns="47625"/>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solidFill>
                  <a:srgbClr val="0000FF"/>
                </a:solidFill>
              </a:rPr>
              <a:t>Schedule:	Timing	Topic</a:t>
            </a:r>
          </a:p>
          <a:p>
            <a:pPr lvl="1"/>
            <a:r>
              <a:rPr lang="en-US">
                <a:solidFill>
                  <a:srgbClr val="0000FF"/>
                </a:solidFill>
              </a:rPr>
              <a:t>	30 minutes	Lecture</a:t>
            </a:r>
          </a:p>
          <a:p>
            <a:pPr lvl="1"/>
            <a:r>
              <a:rPr lang="en-US">
                <a:solidFill>
                  <a:srgbClr val="0000FF"/>
                </a:solidFill>
              </a:rPr>
              <a:t>	30 minutes	Total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5079AC-F951-41D0-A4BE-5CF746CB4055}" type="slidenum">
              <a:rPr lang="en-US"/>
              <a:pPr/>
              <a:t>20</a:t>
            </a:fld>
            <a:endParaRPr lang="en-US"/>
          </a:p>
        </p:txBody>
      </p:sp>
      <p:sp>
        <p:nvSpPr>
          <p:cNvPr id="43010" name="Rectangle 2"/>
          <p:cNvSpPr>
            <a:spLocks noRot="1" noChangeArrowheads="1" noTextEdit="1"/>
          </p:cNvSpPr>
          <p:nvPr>
            <p:ph type="sldImg"/>
          </p:nvPr>
        </p:nvSpPr>
        <p:spPr>
          <a:xfrm>
            <a:off x="439738" y="174625"/>
            <a:ext cx="5981700" cy="4486275"/>
          </a:xfrm>
          <a:ln w="12700" cap="flat">
            <a:solidFill>
              <a:schemeClr val="tx1"/>
            </a:solidFill>
          </a:ln>
        </p:spPr>
      </p:sp>
      <p:sp>
        <p:nvSpPr>
          <p:cNvPr id="4301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Using</a:t>
            </a:r>
            <a:r>
              <a:rPr lang="en-US" i="1"/>
              <a:t> i</a:t>
            </a:r>
            <a:r>
              <a:rPr lang="en-US"/>
              <a:t>SQL*Plus Variables Within PL/SQL Blocks</a:t>
            </a:r>
          </a:p>
          <a:p>
            <a:pPr lvl="1"/>
            <a:r>
              <a:rPr lang="en-US"/>
              <a:t>PL/SQL does not have input or output capability of its own. You must rely on the environment in which PL/SQL is executing to pass values into and out of a PL/SQL block.</a:t>
            </a:r>
          </a:p>
          <a:p>
            <a:pPr lvl="1"/>
            <a:r>
              <a:rPr lang="en-US"/>
              <a:t>In the</a:t>
            </a:r>
            <a:r>
              <a:rPr lang="en-US" i="1"/>
              <a:t> i</a:t>
            </a:r>
            <a:r>
              <a:rPr lang="en-US"/>
              <a:t>SQL*Plus environment, </a:t>
            </a:r>
            <a:r>
              <a:rPr lang="en-US" i="1"/>
              <a:t>i</a:t>
            </a:r>
            <a:r>
              <a:rPr lang="en-US"/>
              <a:t>SQL*Plus substitution variables can be used to pass run time values into a PL/SQL block. You can reference substitution variables within a PL/SQL block with a preceding ampersand in the same manner as you reference </a:t>
            </a:r>
            <a:r>
              <a:rPr lang="en-US" i="1"/>
              <a:t>i</a:t>
            </a:r>
            <a:r>
              <a:rPr lang="en-US"/>
              <a:t>SQL*Plus substitution variables in a SQL statement. The text values are substituted into the PL/SQL block before the PL/SQL block is executed. Therefore you cannot substitute different values for the substitution variables by using a loop. Only one value will replace the substitution variable.</a:t>
            </a:r>
          </a:p>
          <a:p>
            <a:pPr lvl="1"/>
            <a:r>
              <a:rPr lang="en-US" i="1"/>
              <a:t>i</a:t>
            </a:r>
            <a:r>
              <a:rPr lang="en-US"/>
              <a:t>SQL*Plus host variables can be used to pass run-time values out of the PL/SQL block back to the </a:t>
            </a:r>
            <a:r>
              <a:rPr lang="en-US" i="1"/>
              <a:t>i</a:t>
            </a:r>
            <a:r>
              <a:rPr lang="en-US"/>
              <a:t>SQL*Plus environment. You can reference host variables in a PL/SQL block with a preceding colon. </a:t>
            </a:r>
            <a:r>
              <a:rPr lang="en-US">
                <a:solidFill>
                  <a:srgbClr val="FC0128"/>
                </a:solidFill>
              </a:rPr>
              <a:t>Bind variables</a:t>
            </a:r>
            <a:r>
              <a:rPr lang="en-US"/>
              <a:t> are discussed in further detail later in this lesson.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57EF0-9141-4982-B31D-0C4C9C6B945C}" type="slidenum">
              <a:rPr lang="en-US"/>
              <a:pPr/>
              <a:t>21</a:t>
            </a:fld>
            <a:endParaRPr lang="en-US"/>
          </a:p>
        </p:txBody>
      </p:sp>
      <p:sp>
        <p:nvSpPr>
          <p:cNvPr id="47106" name="Rectangle 2"/>
          <p:cNvSpPr>
            <a:spLocks noRot="1" noChangeArrowheads="1" noTextEdit="1"/>
          </p:cNvSpPr>
          <p:nvPr>
            <p:ph type="sldImg"/>
          </p:nvPr>
        </p:nvSpPr>
        <p:spPr>
          <a:xfrm>
            <a:off x="439738" y="174625"/>
            <a:ext cx="5981700" cy="4486275"/>
          </a:xfrm>
          <a:ln w="12700" cap="flat">
            <a:solidFill>
              <a:schemeClr val="tx1"/>
            </a:solidFill>
          </a:ln>
        </p:spPr>
      </p:sp>
      <p:sp>
        <p:nvSpPr>
          <p:cNvPr id="47107"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80000"/>
              </a:lnSpc>
            </a:pPr>
            <a:r>
              <a:rPr lang="en-US"/>
              <a:t>Declaring PL/SQL Variables</a:t>
            </a:r>
          </a:p>
          <a:p>
            <a:pPr lvl="1">
              <a:lnSpc>
                <a:spcPct val="80000"/>
              </a:lnSpc>
            </a:pPr>
            <a:r>
              <a:rPr lang="en-US"/>
              <a:t>You must declare all PL/SQL identifiers in the </a:t>
            </a:r>
            <a:r>
              <a:rPr lang="en-US">
                <a:solidFill>
                  <a:srgbClr val="FC0128"/>
                </a:solidFill>
              </a:rPr>
              <a:t>declaration section</a:t>
            </a:r>
            <a:r>
              <a:rPr lang="en-US"/>
              <a:t> before referencing them in the PL/SQL block. You have the option to assign an initial value to a variable. You do not need to assign a value to a variable in order to declare it. If you refer to other variables in a declaration, you must be sure to declare them separately in a previous statement.</a:t>
            </a:r>
          </a:p>
          <a:p>
            <a:pPr lvl="1">
              <a:lnSpc>
                <a:spcPct val="80000"/>
              </a:lnSpc>
            </a:pPr>
            <a:r>
              <a:rPr lang="en-US"/>
              <a:t>In the syntax:</a:t>
            </a:r>
          </a:p>
          <a:p>
            <a:pPr algn="just">
              <a:lnSpc>
                <a:spcPct val="80000"/>
              </a:lnSpc>
              <a:spcAft>
                <a:spcPct val="24000"/>
              </a:spcAft>
            </a:pPr>
            <a:r>
              <a:rPr lang="en-US"/>
              <a:t>	</a:t>
            </a:r>
            <a:r>
              <a:rPr lang="en-US" b="1" i="1"/>
              <a:t>identifier 	</a:t>
            </a:r>
            <a:r>
              <a:rPr lang="en-US" b="1"/>
              <a:t>is the name of the variable.</a:t>
            </a:r>
          </a:p>
          <a:p>
            <a:pPr>
              <a:lnSpc>
                <a:spcPct val="80000"/>
              </a:lnSpc>
              <a:spcAft>
                <a:spcPct val="24000"/>
              </a:spcAft>
            </a:pPr>
            <a:r>
              <a:rPr lang="en-US" b="1">
                <a:latin typeface="Times" pitchFamily="18" charset="0"/>
              </a:rPr>
              <a:t>	</a:t>
            </a:r>
            <a:r>
              <a:rPr lang="en-US" b="1">
                <a:latin typeface="Courier New" pitchFamily="49" charset="0"/>
              </a:rPr>
              <a:t>CONSTANT</a:t>
            </a:r>
            <a:r>
              <a:rPr lang="en-US" b="1">
                <a:latin typeface="Times" pitchFamily="18" charset="0"/>
              </a:rPr>
              <a:t> 	</a:t>
            </a:r>
            <a:r>
              <a:rPr lang="en-US" b="1"/>
              <a:t>constrains the variable so that its value cannot change; constants must 			be initialized.</a:t>
            </a:r>
          </a:p>
          <a:p>
            <a:pPr>
              <a:lnSpc>
                <a:spcPct val="80000"/>
              </a:lnSpc>
              <a:spcAft>
                <a:spcPct val="24000"/>
              </a:spcAft>
            </a:pPr>
            <a:r>
              <a:rPr lang="en-US" b="1" i="1">
                <a:latin typeface="Times" pitchFamily="18" charset="0"/>
              </a:rPr>
              <a:t>	</a:t>
            </a:r>
            <a:r>
              <a:rPr lang="en-US" b="1" i="1"/>
              <a:t>data type 	</a:t>
            </a:r>
            <a:r>
              <a:rPr lang="en-US" b="1"/>
              <a:t>is a scalar, composite, reference, or</a:t>
            </a:r>
            <a:r>
              <a:rPr lang="en-US" b="1">
                <a:latin typeface="Times" pitchFamily="18" charset="0"/>
              </a:rPr>
              <a:t> </a:t>
            </a:r>
            <a:r>
              <a:rPr lang="en-US" b="1">
                <a:latin typeface="Courier New" pitchFamily="49" charset="0"/>
              </a:rPr>
              <a:t>LOB</a:t>
            </a:r>
            <a:r>
              <a:rPr lang="en-US" b="1">
                <a:latin typeface="Times" pitchFamily="18" charset="0"/>
              </a:rPr>
              <a:t> </a:t>
            </a:r>
            <a:r>
              <a:rPr lang="en-US" b="1"/>
              <a:t>data type. (This course 			covers only scalar, composite, and</a:t>
            </a:r>
            <a:r>
              <a:rPr lang="en-US" b="1">
                <a:latin typeface="Times" pitchFamily="18" charset="0"/>
              </a:rPr>
              <a:t> </a:t>
            </a:r>
            <a:r>
              <a:rPr lang="en-US" b="1">
                <a:latin typeface="Courier New" pitchFamily="49" charset="0"/>
              </a:rPr>
              <a:t>LOB</a:t>
            </a:r>
            <a:r>
              <a:rPr lang="en-US" b="1">
                <a:latin typeface="Times" pitchFamily="18" charset="0"/>
              </a:rPr>
              <a:t> </a:t>
            </a:r>
            <a:r>
              <a:rPr lang="en-US" b="1"/>
              <a:t>data types.)</a:t>
            </a:r>
          </a:p>
          <a:p>
            <a:pPr algn="just">
              <a:lnSpc>
                <a:spcPct val="80000"/>
              </a:lnSpc>
              <a:spcAft>
                <a:spcPct val="24000"/>
              </a:spcAft>
            </a:pPr>
            <a:r>
              <a:rPr lang="en-US" b="1">
                <a:latin typeface="Times" pitchFamily="18" charset="0"/>
              </a:rPr>
              <a:t>	</a:t>
            </a:r>
            <a:r>
              <a:rPr lang="en-US" b="1">
                <a:latin typeface="Courier New" pitchFamily="49" charset="0"/>
              </a:rPr>
              <a:t>NOT NULL</a:t>
            </a:r>
            <a:r>
              <a:rPr lang="en-US" b="1">
                <a:latin typeface="Times" pitchFamily="18" charset="0"/>
              </a:rPr>
              <a:t>	</a:t>
            </a:r>
            <a:r>
              <a:rPr lang="en-US" b="1"/>
              <a:t>constrains the variable so that it must contain a value. (</a:t>
            </a:r>
            <a:r>
              <a:rPr lang="en-US" b="1">
                <a:latin typeface="Courier New" pitchFamily="49" charset="0"/>
              </a:rPr>
              <a:t>NOT NULL</a:t>
            </a:r>
            <a:r>
              <a:rPr lang="en-US" b="1"/>
              <a:t> 			variables must be initialized.)</a:t>
            </a:r>
          </a:p>
          <a:p>
            <a:pPr algn="just">
              <a:lnSpc>
                <a:spcPct val="80000"/>
              </a:lnSpc>
              <a:spcAft>
                <a:spcPct val="24000"/>
              </a:spcAft>
            </a:pPr>
            <a:r>
              <a:rPr lang="en-US" b="1" i="1">
                <a:latin typeface="Times" pitchFamily="18" charset="0"/>
              </a:rPr>
              <a:t>	</a:t>
            </a:r>
            <a:r>
              <a:rPr lang="en-US" b="1" i="1"/>
              <a:t>expr 		</a:t>
            </a:r>
            <a:r>
              <a:rPr lang="en-US" b="1"/>
              <a:t>is any PL/SQL expression that can be a literal expression, another 			variable, or an expression involving operators and functions.</a:t>
            </a:r>
            <a:endParaRPr lang="en-US" b="1">
              <a:latin typeface="Times" pitchFamily="18" charset="0"/>
            </a:endParaRPr>
          </a:p>
          <a:p>
            <a:pPr algn="just">
              <a:lnSpc>
                <a:spcPct val="80000"/>
              </a:lnSpc>
              <a:spcAft>
                <a:spcPct val="24000"/>
              </a:spcAft>
            </a:pPr>
            <a:endParaRPr lang="en-US">
              <a:solidFill>
                <a:srgbClr val="0000FF"/>
              </a:solidFill>
            </a:endParaRPr>
          </a:p>
          <a:p>
            <a:pPr algn="just">
              <a:lnSpc>
                <a:spcPct val="80000"/>
              </a:lnSpc>
              <a:spcAft>
                <a:spcPct val="24000"/>
              </a:spcAft>
            </a:pPr>
            <a:r>
              <a:rPr lang="en-US">
                <a:solidFill>
                  <a:srgbClr val="0000FF"/>
                </a:solidFill>
              </a:rPr>
              <a:t>Instructor Note</a:t>
            </a:r>
            <a:endParaRPr lang="en-US" b="1">
              <a:solidFill>
                <a:srgbClr val="0000FF"/>
              </a:solidFill>
              <a:latin typeface="Times" pitchFamily="18" charset="0"/>
            </a:endParaRPr>
          </a:p>
          <a:p>
            <a:pPr lvl="1">
              <a:lnSpc>
                <a:spcPct val="80000"/>
              </a:lnSpc>
            </a:pPr>
            <a:r>
              <a:rPr lang="en-US">
                <a:solidFill>
                  <a:srgbClr val="0000FF"/>
                </a:solidFill>
              </a:rPr>
              <a:t>Explain that = and := are not the same</a:t>
            </a:r>
            <a:r>
              <a:rPr lang="en-US">
                <a:solidFill>
                  <a:srgbClr val="0000FF"/>
                </a:solidFill>
                <a:latin typeface="Times" pitchFamily="18" charset="0"/>
              </a:rPr>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6374B-EF7E-45A2-9279-DC7C6C45EA40}" type="slidenum">
              <a:rPr lang="en-US"/>
              <a:pPr/>
              <a:t>22</a:t>
            </a:fld>
            <a:endParaRPr lang="en-US"/>
          </a:p>
        </p:txBody>
      </p:sp>
      <p:sp>
        <p:nvSpPr>
          <p:cNvPr id="49154" name="Rectangle 2"/>
          <p:cNvSpPr>
            <a:spLocks noRot="1" noChangeArrowheads="1" noTextEdit="1"/>
          </p:cNvSpPr>
          <p:nvPr>
            <p:ph type="sldImg"/>
          </p:nvPr>
        </p:nvSpPr>
        <p:spPr>
          <a:xfrm>
            <a:off x="439738" y="174625"/>
            <a:ext cx="5981700" cy="4486275"/>
          </a:xfrm>
          <a:ln w="12700" cap="flat">
            <a:solidFill>
              <a:schemeClr val="tx1"/>
            </a:solidFill>
          </a:ln>
        </p:spPr>
      </p:sp>
      <p:sp>
        <p:nvSpPr>
          <p:cNvPr id="49155" name="Rectangle 3"/>
          <p:cNvSpPr>
            <a:spLocks noGrp="1" noChangeArrowheads="1"/>
          </p:cNvSpPr>
          <p:nvPr>
            <p:ph type="body" idx="1"/>
          </p:nvPr>
        </p:nvSpPr>
        <p:spPr>
          <a:xfrm>
            <a:off x="476250" y="4821238"/>
            <a:ext cx="5929313" cy="3743325"/>
          </a:xfrm>
          <a:noFill/>
          <a:ln/>
        </p:spPr>
        <p:txBody>
          <a:bodyPr lIns="90537" tIns="45269" rIns="90537" bIns="45269"/>
          <a:lstStyle/>
          <a:p>
            <a:pPr>
              <a:spcBef>
                <a:spcPct val="48000"/>
              </a:spcBef>
              <a:spcAft>
                <a:spcPct val="24000"/>
              </a:spcAft>
            </a:pPr>
            <a:r>
              <a:rPr lang="en-US">
                <a:latin typeface="Helvetica" pitchFamily="34" charset="0"/>
              </a:rPr>
              <a:t>Guidelines for Declaring PL/SQL Variables  </a:t>
            </a:r>
            <a:endParaRPr lang="en-US" b="1">
              <a:latin typeface="Helvetica" pitchFamily="34" charset="0"/>
            </a:endParaRPr>
          </a:p>
          <a:p>
            <a:pPr lvl="1"/>
            <a:r>
              <a:rPr lang="en-US"/>
              <a:t>Here are some guidelines to follow while declaring PL/SQL variables: </a:t>
            </a:r>
            <a:endParaRPr lang="en-US">
              <a:latin typeface="Times" pitchFamily="18" charset="0"/>
            </a:endParaRPr>
          </a:p>
          <a:p>
            <a:pPr lvl="2"/>
            <a:r>
              <a:rPr lang="en-US"/>
              <a:t>Name the identifier according to the same rules used for SQL objects.</a:t>
            </a:r>
          </a:p>
          <a:p>
            <a:pPr lvl="2"/>
            <a:r>
              <a:rPr lang="en-US"/>
              <a:t>You can use naming conventions—for example, </a:t>
            </a:r>
            <a:r>
              <a:rPr lang="en-US" i="1"/>
              <a:t>v_name</a:t>
            </a:r>
            <a:r>
              <a:rPr lang="en-US"/>
              <a:t> to represent a variable and </a:t>
            </a:r>
            <a:r>
              <a:rPr lang="en-US" i="1"/>
              <a:t>c_name</a:t>
            </a:r>
            <a:r>
              <a:rPr lang="en-US"/>
              <a:t> to represent a constant variable.</a:t>
            </a:r>
            <a:endParaRPr lang="en-US">
              <a:latin typeface="Times" pitchFamily="18" charset="0"/>
            </a:endParaRPr>
          </a:p>
          <a:p>
            <a:pPr lvl="2"/>
            <a:r>
              <a:rPr lang="en-US"/>
              <a:t>If you use the </a:t>
            </a:r>
            <a:r>
              <a:rPr lang="en-US">
                <a:latin typeface="Courier New" pitchFamily="49" charset="0"/>
              </a:rPr>
              <a:t>NOT NULL</a:t>
            </a:r>
            <a:r>
              <a:rPr lang="en-US"/>
              <a:t> constraint, you must assign a value.</a:t>
            </a:r>
          </a:p>
          <a:p>
            <a:pPr lvl="2"/>
            <a:r>
              <a:rPr lang="en-US"/>
              <a:t>Declaring only one identifier per line makes code easier to read and maintain.</a:t>
            </a:r>
          </a:p>
          <a:p>
            <a:pPr lvl="2"/>
            <a:r>
              <a:rPr lang="en-US">
                <a:latin typeface="Times" pitchFamily="18" charset="0"/>
              </a:rPr>
              <a:t>In constant declarations, the keyword </a:t>
            </a:r>
            <a:r>
              <a:rPr lang="en-US">
                <a:latin typeface="Courier New" pitchFamily="49" charset="0"/>
              </a:rPr>
              <a:t>CONSTANT</a:t>
            </a:r>
            <a:r>
              <a:rPr lang="en-US">
                <a:latin typeface="Times" pitchFamily="18" charset="0"/>
              </a:rPr>
              <a:t> must precede the type specifier. </a:t>
            </a:r>
            <a:r>
              <a:rPr lang="en-US"/>
              <a:t>The following declaration names a constant of </a:t>
            </a:r>
            <a:r>
              <a:rPr lang="en-US">
                <a:latin typeface="Courier New" pitchFamily="49" charset="0"/>
              </a:rPr>
              <a:t>NUMBER</a:t>
            </a:r>
            <a:r>
              <a:rPr lang="en-US"/>
              <a:t> subtype </a:t>
            </a:r>
            <a:r>
              <a:rPr lang="en-US">
                <a:latin typeface="Courier New" pitchFamily="49" charset="0"/>
              </a:rPr>
              <a:t>REAL</a:t>
            </a:r>
            <a:r>
              <a:rPr lang="en-US"/>
              <a:t> and assigns the value of 50000 to the constant. A constant must be initialized in its declaration; otherwise, you get a compilation error when the declaration is elaborated (compiled).</a:t>
            </a:r>
          </a:p>
          <a:p>
            <a:pPr lvl="2"/>
            <a:r>
              <a:rPr lang="en-US">
                <a:latin typeface="Courier New" pitchFamily="49" charset="0"/>
              </a:rPr>
              <a:t>  v_sal     CONSTANT REAL := 50000.00;</a:t>
            </a:r>
          </a:p>
          <a:p>
            <a:pPr lvl="2"/>
            <a:r>
              <a:rPr lang="en-US">
                <a:latin typeface="Times" pitchFamily="18" charset="0"/>
              </a:rPr>
              <a:t>Initialize the variable to an expression with the assignment operator (</a:t>
            </a:r>
            <a:r>
              <a:rPr lang="en-US">
                <a:latin typeface="Courier New" pitchFamily="49" charset="0"/>
              </a:rPr>
              <a:t>:=</a:t>
            </a:r>
            <a:r>
              <a:rPr lang="en-US">
                <a:latin typeface="Times" pitchFamily="18" charset="0"/>
              </a:rPr>
              <a:t>) or, equivalently, with the </a:t>
            </a:r>
            <a:r>
              <a:rPr lang="en-US">
                <a:latin typeface="Courier New" pitchFamily="49" charset="0"/>
              </a:rPr>
              <a:t>DEFAULT</a:t>
            </a:r>
            <a:r>
              <a:rPr lang="en-US">
                <a:latin typeface="Times" pitchFamily="18" charset="0"/>
              </a:rPr>
              <a:t> reserved word. If you do not assign an initial value, the new variable contains </a:t>
            </a:r>
            <a:r>
              <a:rPr lang="en-US">
                <a:latin typeface="Courier New" pitchFamily="49" charset="0"/>
              </a:rPr>
              <a:t>NULL</a:t>
            </a:r>
            <a:r>
              <a:rPr lang="en-US">
                <a:latin typeface="Times" pitchFamily="18" charset="0"/>
              </a:rPr>
              <a:t> by default until you assign a value later. </a:t>
            </a:r>
            <a:r>
              <a:rPr lang="en-US"/>
              <a:t>To assign or reassign a value to a variable, you write a PL/SQL assignment statement. You must explicitly name the variable to receive the new value to the left of the assignment operator (</a:t>
            </a:r>
            <a:r>
              <a:rPr lang="en-US">
                <a:latin typeface="Courier New" pitchFamily="49" charset="0"/>
              </a:rPr>
              <a:t>:=</a:t>
            </a:r>
            <a:r>
              <a:rPr lang="en-US"/>
              <a:t>). It is good programming practice to initialize all variables.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8BBC93-219F-43FE-B271-46FA4D110195}" type="slidenum">
              <a:rPr lang="en-US"/>
              <a:pPr/>
              <a:t>23</a:t>
            </a:fld>
            <a:endParaRPr lang="en-US"/>
          </a:p>
        </p:txBody>
      </p:sp>
      <p:sp>
        <p:nvSpPr>
          <p:cNvPr id="51202" name="Rectangle 2"/>
          <p:cNvSpPr>
            <a:spLocks noRot="1" noChangeArrowheads="1" noTextEdit="1"/>
          </p:cNvSpPr>
          <p:nvPr>
            <p:ph type="sldImg"/>
          </p:nvPr>
        </p:nvSpPr>
        <p:spPr>
          <a:xfrm>
            <a:off x="439738" y="174625"/>
            <a:ext cx="5981700" cy="4486275"/>
          </a:xfrm>
          <a:ln w="12700" cap="flat">
            <a:solidFill>
              <a:schemeClr val="tx1"/>
            </a:solidFill>
          </a:ln>
        </p:spPr>
      </p:sp>
      <p:sp>
        <p:nvSpPr>
          <p:cNvPr id="5120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Naming Rules</a:t>
            </a:r>
          </a:p>
          <a:p>
            <a:pPr lvl="1"/>
            <a:r>
              <a:rPr lang="en-US"/>
              <a:t>Two objects can have the same name, provided that they are defined in different blocks. Where they coexist, only the object declared in the current block can be used. </a:t>
            </a:r>
          </a:p>
          <a:p>
            <a:pPr lvl="1"/>
            <a:r>
              <a:rPr lang="en-US"/>
              <a:t>You should not choose the same name (identifier) for a variable as the name of table columns used in the block. If PL/SQL variables occur in SQL statements and have the same name as a column, the Oracle server assumes that it is the column that is being referenced. Although the example code in the slide works, code that is written using the same name for a database table and variable name is not easy to read or maintain.</a:t>
            </a:r>
          </a:p>
          <a:p>
            <a:pPr lvl="1"/>
            <a:r>
              <a:rPr lang="en-US"/>
              <a:t>Consider adopting a naming convention for various objects that are declared in the </a:t>
            </a:r>
            <a:r>
              <a:rPr lang="en-US">
                <a:latin typeface="Courier New" pitchFamily="49" charset="0"/>
              </a:rPr>
              <a:t>DECLARE</a:t>
            </a:r>
            <a:r>
              <a:rPr lang="en-US"/>
              <a:t> section of the PL/SQL block. Using </a:t>
            </a:r>
            <a:r>
              <a:rPr lang="en-US">
                <a:latin typeface="Courier New" pitchFamily="49" charset="0"/>
              </a:rPr>
              <a:t>v_</a:t>
            </a:r>
            <a:r>
              <a:rPr lang="en-US"/>
              <a:t> as a prefix representing </a:t>
            </a:r>
            <a:r>
              <a:rPr lang="en-US" i="1"/>
              <a:t>variable </a:t>
            </a:r>
            <a:r>
              <a:rPr lang="en-US"/>
              <a:t>avoids naming conflicts with database objects.</a:t>
            </a:r>
          </a:p>
          <a:p>
            <a:pPr lvl="3"/>
            <a:r>
              <a:rPr lang="en-US">
                <a:latin typeface="Courier New" pitchFamily="49" charset="0"/>
              </a:rPr>
              <a:t>DECLARE</a:t>
            </a:r>
          </a:p>
          <a:p>
            <a:pPr lvl="3"/>
            <a:r>
              <a:rPr lang="en-US">
                <a:latin typeface="Courier New" pitchFamily="49" charset="0"/>
              </a:rPr>
              <a:t>   v_hire_date	date;</a:t>
            </a:r>
          </a:p>
          <a:p>
            <a:pPr lvl="3"/>
            <a:r>
              <a:rPr lang="en-US">
                <a:latin typeface="Courier New" pitchFamily="49" charset="0"/>
              </a:rPr>
              <a:t>BEGIN</a:t>
            </a:r>
          </a:p>
          <a:p>
            <a:pPr lvl="3"/>
            <a:r>
              <a:rPr lang="en-US">
                <a:latin typeface="Courier New" pitchFamily="49" charset="0"/>
              </a:rPr>
              <a:t>...</a:t>
            </a:r>
          </a:p>
          <a:p>
            <a:pPr lvl="1"/>
            <a:r>
              <a:rPr lang="en-US" b="1"/>
              <a:t>Note: </a:t>
            </a:r>
            <a:r>
              <a:rPr lang="en-US"/>
              <a:t>The names of the variables must not be longer than 30 characters. The first character must be a letter; the remaining characters can be letters, numbers, or special symbols.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7B1386-130D-405F-B164-3ABE4661191B}" type="slidenum">
              <a:rPr lang="en-US"/>
              <a:pPr/>
              <a:t>24</a:t>
            </a:fld>
            <a:endParaRPr lang="en-US"/>
          </a:p>
        </p:txBody>
      </p:sp>
      <p:sp>
        <p:nvSpPr>
          <p:cNvPr id="53250" name="Rectangle 2"/>
          <p:cNvSpPr>
            <a:spLocks noRot="1" noChangeArrowheads="1" noTextEdit="1"/>
          </p:cNvSpPr>
          <p:nvPr>
            <p:ph type="sldImg"/>
          </p:nvPr>
        </p:nvSpPr>
        <p:spPr>
          <a:xfrm>
            <a:off x="439738" y="174625"/>
            <a:ext cx="5981700" cy="4486275"/>
          </a:xfrm>
          <a:ln w="12700" cap="flat">
            <a:solidFill>
              <a:schemeClr val="tx1"/>
            </a:solidFill>
          </a:ln>
        </p:spPr>
      </p:sp>
      <p:sp>
        <p:nvSpPr>
          <p:cNvPr id="53251" name="Rectangle 3"/>
          <p:cNvSpPr>
            <a:spLocks noGrp="1" noChangeArrowheads="1"/>
          </p:cNvSpPr>
          <p:nvPr>
            <p:ph type="body" idx="1"/>
          </p:nvPr>
        </p:nvSpPr>
        <p:spPr>
          <a:xfrm>
            <a:off x="476250" y="4821238"/>
            <a:ext cx="5929313" cy="3743325"/>
          </a:xfrm>
          <a:noFill/>
          <a:ln/>
        </p:spPr>
        <p:txBody>
          <a:bodyPr lIns="90537" tIns="45269" rIns="90537" bIns="45269"/>
          <a:lstStyle/>
          <a:p>
            <a:pPr defTabSz="985838">
              <a:lnSpc>
                <a:spcPct val="85000"/>
              </a:lnSpc>
              <a:spcBef>
                <a:spcPct val="35000"/>
              </a:spcBef>
              <a:tabLst>
                <a:tab pos="457200" algn="l"/>
                <a:tab pos="1257300" algn="l"/>
              </a:tabLst>
            </a:pPr>
            <a:r>
              <a:rPr lang="en-US"/>
              <a:t>Variable Initialization and Keywords </a:t>
            </a:r>
          </a:p>
          <a:p>
            <a:pPr marL="114300" lvl="1" defTabSz="985838">
              <a:lnSpc>
                <a:spcPct val="85000"/>
              </a:lnSpc>
              <a:spcBef>
                <a:spcPct val="35000"/>
              </a:spcBef>
              <a:tabLst>
                <a:tab pos="457200" algn="l"/>
                <a:tab pos="1257300" algn="l"/>
              </a:tabLst>
            </a:pPr>
            <a:r>
              <a:rPr lang="en-US"/>
              <a:t>In the syntax:</a:t>
            </a:r>
          </a:p>
          <a:p>
            <a:pPr algn="just" defTabSz="985838">
              <a:lnSpc>
                <a:spcPct val="85000"/>
              </a:lnSpc>
              <a:spcBef>
                <a:spcPct val="35000"/>
              </a:spcBef>
              <a:spcAft>
                <a:spcPct val="2000"/>
              </a:spcAft>
              <a:tabLst>
                <a:tab pos="457200" algn="l"/>
                <a:tab pos="1257300" algn="l"/>
              </a:tabLst>
            </a:pPr>
            <a:r>
              <a:rPr lang="en-US">
                <a:latin typeface="Times" pitchFamily="18" charset="0"/>
              </a:rPr>
              <a:t>	</a:t>
            </a:r>
            <a:r>
              <a:rPr lang="en-US" b="1" i="1">
                <a:latin typeface="Times" pitchFamily="18" charset="0"/>
              </a:rPr>
              <a:t>identifier	</a:t>
            </a:r>
            <a:r>
              <a:rPr lang="en-US" b="1">
                <a:latin typeface="Times" pitchFamily="18" charset="0"/>
              </a:rPr>
              <a:t>is the name of the scalar variable.</a:t>
            </a:r>
            <a:endParaRPr lang="en-US">
              <a:latin typeface="Times" pitchFamily="18" charset="0"/>
            </a:endParaRPr>
          </a:p>
          <a:p>
            <a:pPr defTabSz="985838">
              <a:lnSpc>
                <a:spcPct val="85000"/>
              </a:lnSpc>
              <a:spcBef>
                <a:spcPct val="35000"/>
              </a:spcBef>
              <a:spcAft>
                <a:spcPct val="2000"/>
              </a:spcAft>
              <a:tabLst>
                <a:tab pos="457200" algn="l"/>
                <a:tab pos="1257300" algn="l"/>
              </a:tabLst>
            </a:pPr>
            <a:r>
              <a:rPr lang="en-US" b="1" i="1">
                <a:latin typeface="Times" pitchFamily="18" charset="0"/>
              </a:rPr>
              <a:t>	expr	</a:t>
            </a:r>
            <a:r>
              <a:rPr lang="en-US" b="1">
                <a:latin typeface="Times" pitchFamily="18" charset="0"/>
              </a:rPr>
              <a:t>can be a variable, literal, or function call, but </a:t>
            </a:r>
            <a:r>
              <a:rPr lang="en-US" b="1" i="1">
                <a:latin typeface="Times" pitchFamily="18" charset="0"/>
              </a:rPr>
              <a:t>not</a:t>
            </a:r>
            <a:r>
              <a:rPr lang="en-US" b="1">
                <a:latin typeface="Times" pitchFamily="18" charset="0"/>
              </a:rPr>
              <a:t> a database column.</a:t>
            </a:r>
          </a:p>
          <a:p>
            <a:pPr marL="114300" lvl="1" defTabSz="985838">
              <a:lnSpc>
                <a:spcPct val="85000"/>
              </a:lnSpc>
              <a:spcBef>
                <a:spcPct val="35000"/>
              </a:spcBef>
              <a:tabLst>
                <a:tab pos="457200" algn="l"/>
                <a:tab pos="1257300" algn="l"/>
              </a:tabLst>
            </a:pPr>
            <a:r>
              <a:rPr lang="en-US"/>
              <a:t>The variable value assignment examples are defined as follows:</a:t>
            </a:r>
          </a:p>
          <a:p>
            <a:pPr marL="457200" lvl="2" indent="-165100" defTabSz="985838">
              <a:lnSpc>
                <a:spcPct val="85000"/>
              </a:lnSpc>
              <a:spcBef>
                <a:spcPct val="35000"/>
              </a:spcBef>
              <a:tabLst>
                <a:tab pos="457200" algn="l"/>
                <a:tab pos="1257300" algn="l"/>
              </a:tabLst>
            </a:pPr>
            <a:r>
              <a:rPr lang="en-US"/>
              <a:t>Set the identifier </a:t>
            </a:r>
            <a:r>
              <a:rPr lang="en-US">
                <a:latin typeface="Courier New" pitchFamily="49" charset="0"/>
              </a:rPr>
              <a:t>V_HIREDATE </a:t>
            </a:r>
            <a:r>
              <a:rPr lang="en-US"/>
              <a:t>to a value of 01-JAN-2001.</a:t>
            </a:r>
          </a:p>
          <a:p>
            <a:pPr marL="457200" lvl="2" indent="-165100" defTabSz="985838">
              <a:lnSpc>
                <a:spcPct val="85000"/>
              </a:lnSpc>
              <a:spcBef>
                <a:spcPct val="35000"/>
              </a:spcBef>
              <a:tabLst>
                <a:tab pos="457200" algn="l"/>
                <a:tab pos="1257300" algn="l"/>
              </a:tabLst>
            </a:pPr>
            <a:r>
              <a:rPr lang="en-US"/>
              <a:t>Store the name “Maduro” in the </a:t>
            </a:r>
            <a:r>
              <a:rPr lang="en-US">
                <a:latin typeface="Courier New" pitchFamily="49" charset="0"/>
              </a:rPr>
              <a:t>V_ENAME</a:t>
            </a:r>
            <a:r>
              <a:rPr lang="en-US"/>
              <a:t> identifier.</a:t>
            </a:r>
          </a:p>
          <a:p>
            <a:pPr marL="114300" lvl="1" defTabSz="985838">
              <a:lnSpc>
                <a:spcPct val="85000"/>
              </a:lnSpc>
              <a:spcBef>
                <a:spcPct val="35000"/>
              </a:spcBef>
              <a:tabLst>
                <a:tab pos="457200" algn="l"/>
                <a:tab pos="1257300" algn="l"/>
              </a:tabLst>
            </a:pPr>
            <a:r>
              <a:rPr lang="en-US"/>
              <a:t>Variables are initialized every time a block or subprogram is entered. By default, variables are initialized to </a:t>
            </a:r>
            <a:r>
              <a:rPr lang="en-US">
                <a:latin typeface="Courier New" pitchFamily="49" charset="0"/>
              </a:rPr>
              <a:t>NULL</a:t>
            </a:r>
            <a:r>
              <a:rPr lang="en-US"/>
              <a:t>. Unless you explicitly initialize a variable, its value is undefined.</a:t>
            </a:r>
          </a:p>
          <a:p>
            <a:pPr marL="114300" lvl="1" defTabSz="985838">
              <a:lnSpc>
                <a:spcPct val="85000"/>
              </a:lnSpc>
              <a:spcBef>
                <a:spcPct val="35000"/>
              </a:spcBef>
              <a:tabLst>
                <a:tab pos="457200" algn="l"/>
                <a:tab pos="1257300" algn="l"/>
              </a:tabLst>
            </a:pPr>
            <a:r>
              <a:rPr lang="en-US"/>
              <a:t>Use the assignment operator (:=) for variables that have no typical value.</a:t>
            </a:r>
          </a:p>
          <a:p>
            <a:pPr marL="457200" lvl="2" indent="-165100" defTabSz="985838">
              <a:lnSpc>
                <a:spcPct val="85000"/>
              </a:lnSpc>
              <a:spcBef>
                <a:spcPct val="35000"/>
              </a:spcBef>
              <a:tabLst>
                <a:tab pos="457200" algn="l"/>
                <a:tab pos="1257300" algn="l"/>
              </a:tabLst>
            </a:pPr>
            <a:r>
              <a:rPr lang="en-US">
                <a:latin typeface="Courier New" pitchFamily="49" charset="0"/>
              </a:rPr>
              <a:t>  v_hire_date := </a:t>
            </a:r>
            <a:r>
              <a:rPr lang="en-US">
                <a:solidFill>
                  <a:srgbClr val="000000"/>
                </a:solidFill>
                <a:latin typeface="Courier New" pitchFamily="49" charset="0"/>
              </a:rPr>
              <a:t>'</a:t>
            </a:r>
            <a:r>
              <a:rPr lang="en-US">
                <a:latin typeface="Courier New" pitchFamily="49" charset="0"/>
              </a:rPr>
              <a:t>15-SEP-1999</a:t>
            </a:r>
            <a:r>
              <a:rPr lang="en-US">
                <a:solidFill>
                  <a:srgbClr val="000000"/>
                </a:solidFill>
                <a:latin typeface="Courier New" pitchFamily="49" charset="0"/>
              </a:rPr>
              <a:t>'</a:t>
            </a:r>
            <a:endParaRPr lang="en-US"/>
          </a:p>
          <a:p>
            <a:pPr marL="114300" lvl="1" defTabSz="985838">
              <a:lnSpc>
                <a:spcPct val="85000"/>
              </a:lnSpc>
              <a:spcBef>
                <a:spcPct val="35000"/>
              </a:spcBef>
              <a:tabLst>
                <a:tab pos="457200" algn="l"/>
                <a:tab pos="1257300" algn="l"/>
              </a:tabLst>
            </a:pPr>
            <a:r>
              <a:rPr lang="en-US" b="1"/>
              <a:t>Note:</a:t>
            </a:r>
            <a:r>
              <a:rPr lang="en-US"/>
              <a:t> This four-digit value for year, YYYY, assignment is possible only in Oracle8</a:t>
            </a:r>
            <a:r>
              <a:rPr lang="en-US" i="1"/>
              <a:t>i </a:t>
            </a:r>
            <a:r>
              <a:rPr lang="en-US"/>
              <a:t>and later. Previous versions may require the use of the </a:t>
            </a:r>
            <a:r>
              <a:rPr lang="en-US">
                <a:solidFill>
                  <a:srgbClr val="FC0128"/>
                </a:solidFill>
                <a:latin typeface="Courier New" pitchFamily="49" charset="0"/>
              </a:rPr>
              <a:t>TO_DATE</a:t>
            </a:r>
            <a:r>
              <a:rPr lang="en-US"/>
              <a:t> function.</a:t>
            </a:r>
          </a:p>
          <a:p>
            <a:pPr marL="114300" lvl="1" defTabSz="985838">
              <a:lnSpc>
                <a:spcPct val="85000"/>
              </a:lnSpc>
              <a:spcBef>
                <a:spcPct val="35000"/>
              </a:spcBef>
              <a:tabLst>
                <a:tab pos="457200" algn="l"/>
                <a:tab pos="1257300" algn="l"/>
              </a:tabLst>
            </a:pPr>
            <a:r>
              <a:rPr lang="en-US">
                <a:solidFill>
                  <a:srgbClr val="FC0128"/>
                </a:solidFill>
                <a:latin typeface="Courier New" pitchFamily="49" charset="0"/>
              </a:rPr>
              <a:t>DEFAULT</a:t>
            </a:r>
            <a:r>
              <a:rPr lang="en-US"/>
              <a:t>: You can use the </a:t>
            </a:r>
            <a:r>
              <a:rPr lang="en-US">
                <a:solidFill>
                  <a:srgbClr val="FC0128"/>
                </a:solidFill>
                <a:latin typeface="Courier New" pitchFamily="49" charset="0"/>
              </a:rPr>
              <a:t>DEFAULT</a:t>
            </a:r>
            <a:r>
              <a:rPr lang="en-US">
                <a:solidFill>
                  <a:srgbClr val="FC0128"/>
                </a:solidFill>
              </a:rPr>
              <a:t> </a:t>
            </a:r>
            <a:r>
              <a:rPr lang="en-US"/>
              <a:t>keyword instead of the assignment operator to initialize variables. Use </a:t>
            </a:r>
            <a:r>
              <a:rPr lang="en-US">
                <a:solidFill>
                  <a:srgbClr val="FC0128"/>
                </a:solidFill>
                <a:latin typeface="Courier New" pitchFamily="49" charset="0"/>
              </a:rPr>
              <a:t>DEFAULT</a:t>
            </a:r>
            <a:r>
              <a:rPr lang="en-US"/>
              <a:t> for variables that have a typical value.</a:t>
            </a:r>
          </a:p>
          <a:p>
            <a:pPr marL="114300" lvl="1" defTabSz="985838">
              <a:lnSpc>
                <a:spcPct val="85000"/>
              </a:lnSpc>
              <a:spcBef>
                <a:spcPct val="35000"/>
              </a:spcBef>
              <a:tabLst>
                <a:tab pos="457200" algn="l"/>
                <a:tab pos="1257300" algn="l"/>
              </a:tabLst>
            </a:pPr>
            <a:r>
              <a:rPr lang="en-US"/>
              <a:t>	</a:t>
            </a:r>
            <a:r>
              <a:rPr lang="en-US">
                <a:latin typeface="Courier New" pitchFamily="49" charset="0"/>
              </a:rPr>
              <a:t>v_mgr	NUMBER(6) DEFAULT 100;</a:t>
            </a:r>
          </a:p>
          <a:p>
            <a:pPr marL="114300" lvl="1" defTabSz="985838">
              <a:lnSpc>
                <a:spcPct val="85000"/>
              </a:lnSpc>
              <a:spcBef>
                <a:spcPct val="35000"/>
              </a:spcBef>
              <a:tabLst>
                <a:tab pos="457200" algn="l"/>
                <a:tab pos="1257300" algn="l"/>
              </a:tabLst>
            </a:pPr>
            <a:r>
              <a:rPr lang="en-US">
                <a:latin typeface="Courier New" pitchFamily="49" charset="0"/>
              </a:rPr>
              <a:t>NOT NULL</a:t>
            </a:r>
            <a:r>
              <a:rPr lang="en-US"/>
              <a:t>: Impose the </a:t>
            </a:r>
            <a:r>
              <a:rPr lang="en-US">
                <a:latin typeface="Courier New" pitchFamily="49" charset="0"/>
              </a:rPr>
              <a:t>NOT NULL</a:t>
            </a:r>
            <a:r>
              <a:rPr lang="en-US"/>
              <a:t> constraint when the variable must contain a value.</a:t>
            </a:r>
          </a:p>
          <a:p>
            <a:pPr marL="114300" lvl="1" defTabSz="985838">
              <a:lnSpc>
                <a:spcPct val="85000"/>
              </a:lnSpc>
              <a:spcBef>
                <a:spcPct val="35000"/>
              </a:spcBef>
              <a:tabLst>
                <a:tab pos="457200" algn="l"/>
                <a:tab pos="1257300" algn="l"/>
              </a:tabLst>
            </a:pPr>
            <a:r>
              <a:rPr lang="en-US"/>
              <a:t>You cannot assign nulls to a variable defined as </a:t>
            </a:r>
            <a:r>
              <a:rPr lang="en-US">
                <a:latin typeface="Courier New" pitchFamily="49" charset="0"/>
              </a:rPr>
              <a:t>NOT NULL</a:t>
            </a:r>
            <a:r>
              <a:rPr lang="en-US"/>
              <a:t>. The </a:t>
            </a:r>
            <a:r>
              <a:rPr lang="en-US">
                <a:latin typeface="Courier New" pitchFamily="49" charset="0"/>
              </a:rPr>
              <a:t>NOT NULL</a:t>
            </a:r>
            <a:r>
              <a:rPr lang="en-US"/>
              <a:t> constraint must be followed by an initialization clause.</a:t>
            </a:r>
          </a:p>
          <a:p>
            <a:pPr marL="114300" lvl="1" defTabSz="985838">
              <a:lnSpc>
                <a:spcPct val="85000"/>
              </a:lnSpc>
              <a:spcBef>
                <a:spcPct val="35000"/>
              </a:spcBef>
              <a:tabLst>
                <a:tab pos="457200" algn="l"/>
                <a:tab pos="1257300" algn="l"/>
              </a:tabLst>
            </a:pPr>
            <a:r>
              <a:rPr lang="en-US"/>
              <a:t>	</a:t>
            </a:r>
            <a:r>
              <a:rPr lang="en-US">
                <a:latin typeface="Courier New" pitchFamily="49" charset="0"/>
              </a:rPr>
              <a:t>v_city 	VARCHAR2(30) NOT NULL := 'Oxford'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B7CCF07-7BB4-4B10-A37E-D9D4C3177588}" type="slidenum">
              <a:rPr lang="en-US"/>
              <a:pPr/>
              <a:t>25</a:t>
            </a:fld>
            <a:endParaRPr lang="en-US"/>
          </a:p>
        </p:txBody>
      </p:sp>
      <p:sp>
        <p:nvSpPr>
          <p:cNvPr id="55298"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anchor="ctr"/>
          <a:lstStyle/>
          <a:p>
            <a:endParaRPr lang="en-US"/>
          </a:p>
        </p:txBody>
      </p:sp>
      <p:sp>
        <p:nvSpPr>
          <p:cNvPr id="55300" name="Rectangle 4"/>
          <p:cNvSpPr>
            <a:spLocks noRot="1" noChangeArrowheads="1" noTextEdit="1"/>
          </p:cNvSpPr>
          <p:nvPr>
            <p:ph type="sldImg"/>
          </p:nvPr>
        </p:nvSpPr>
        <p:spPr>
          <a:xfrm>
            <a:off x="439738" y="174625"/>
            <a:ext cx="5981700" cy="4486275"/>
          </a:xfrm>
          <a:ln w="12700" cap="flat">
            <a:solidFill>
              <a:schemeClr val="tx1"/>
            </a:solidFill>
          </a:ln>
        </p:spPr>
      </p:sp>
      <p:sp>
        <p:nvSpPr>
          <p:cNvPr id="55301"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Scalar Data Types</a:t>
            </a:r>
          </a:p>
          <a:p>
            <a:pPr lvl="1">
              <a:spcAft>
                <a:spcPct val="30000"/>
              </a:spcAft>
            </a:pPr>
            <a:r>
              <a:rPr lang="en-US"/>
              <a:t>Every constant, variable, and parameter has a data type (or type), which specifies a storage format, constraints, and valid range of values. PL/SQL provides a variety of predefined data types. For instance, you can choose from integer, floating point, character, Boolean, date, collection, reference, and LOB types. In addition, This chapter covers the basic types that are used frequently in PL/SQL programs. Later chapters cover the more specialized types. </a:t>
            </a:r>
          </a:p>
          <a:p>
            <a:pPr lvl="1">
              <a:spcAft>
                <a:spcPct val="30000"/>
              </a:spcAft>
            </a:pPr>
            <a:r>
              <a:rPr lang="en-US"/>
              <a:t>A </a:t>
            </a:r>
            <a:r>
              <a:rPr lang="en-US">
                <a:solidFill>
                  <a:srgbClr val="FC0128"/>
                </a:solidFill>
              </a:rPr>
              <a:t>scalar data type </a:t>
            </a:r>
            <a:r>
              <a:rPr lang="en-US"/>
              <a:t>holds a single value and has no internal components. Scalar data types can be classified into four categories: number, character, date, and Boolean. Character and number data types have subtypes that associate a base type to a constraint. For example, </a:t>
            </a:r>
            <a:r>
              <a:rPr lang="en-US">
                <a:latin typeface="Courier New" pitchFamily="49" charset="0"/>
              </a:rPr>
              <a:t>INTEGER</a:t>
            </a:r>
            <a:r>
              <a:rPr lang="en-US"/>
              <a:t> and </a:t>
            </a:r>
            <a:r>
              <a:rPr lang="en-US">
                <a:latin typeface="Courier New" pitchFamily="49" charset="0"/>
              </a:rPr>
              <a:t>POSITIVE</a:t>
            </a:r>
            <a:r>
              <a:rPr lang="en-US"/>
              <a:t> are subtypes of the </a:t>
            </a:r>
            <a:r>
              <a:rPr lang="en-US">
                <a:latin typeface="Courier New" pitchFamily="49" charset="0"/>
              </a:rPr>
              <a:t>NUMBER </a:t>
            </a:r>
            <a:r>
              <a:rPr lang="en-US"/>
              <a:t>base type.</a:t>
            </a:r>
          </a:p>
          <a:p>
            <a:pPr lvl="1">
              <a:spcAft>
                <a:spcPct val="30000"/>
              </a:spcAft>
            </a:pPr>
            <a:r>
              <a:rPr lang="en-US"/>
              <a:t>For more information and the complete list of scalar data types, refer to </a:t>
            </a:r>
            <a:r>
              <a:rPr lang="en-US" i="1"/>
              <a:t>PL/SQL User’s Guide and Reference, </a:t>
            </a:r>
            <a:r>
              <a:rPr lang="en-US"/>
              <a:t>“Fundamentals.”</a:t>
            </a:r>
          </a:p>
          <a:p>
            <a:pPr lvl="1">
              <a:spcAft>
                <a:spcPct val="30000"/>
              </a:spcAft>
            </a:pPr>
            <a:endParaRPr lang="en-US"/>
          </a:p>
          <a:p>
            <a:pPr lvl="1">
              <a:spcAft>
                <a:spcPct val="30000"/>
              </a:spcAft>
            </a:pPr>
            <a:endParaRPr lang="en-US"/>
          </a:p>
          <a:p>
            <a:pPr lvl="1">
              <a:spcAft>
                <a:spcPct val="30000"/>
              </a:spcAft>
            </a:pPr>
            <a:r>
              <a:rPr lang="en-US">
                <a:solidFill>
                  <a:srgbClr val="0000FF"/>
                </a:solidFill>
              </a:rPr>
              <a:t>Instructor Note</a:t>
            </a:r>
          </a:p>
          <a:p>
            <a:pPr lvl="1">
              <a:spcAft>
                <a:spcPct val="999000"/>
              </a:spcAft>
            </a:pPr>
            <a:r>
              <a:rPr lang="en-US">
                <a:solidFill>
                  <a:srgbClr val="0000FF"/>
                </a:solidFill>
              </a:rPr>
              <a:t>Mention that the </a:t>
            </a:r>
            <a:r>
              <a:rPr lang="en-US">
                <a:solidFill>
                  <a:srgbClr val="0000FF"/>
                </a:solidFill>
                <a:latin typeface="Courier New" pitchFamily="49" charset="0"/>
              </a:rPr>
              <a:t>NUMBER</a:t>
            </a:r>
            <a:r>
              <a:rPr lang="en-US">
                <a:solidFill>
                  <a:srgbClr val="0000FF"/>
                </a:solidFill>
              </a:rPr>
              <a:t>, </a:t>
            </a:r>
            <a:r>
              <a:rPr lang="en-US">
                <a:solidFill>
                  <a:srgbClr val="0000FF"/>
                </a:solidFill>
                <a:latin typeface="Courier New" pitchFamily="49" charset="0"/>
              </a:rPr>
              <a:t>CHAR</a:t>
            </a:r>
            <a:r>
              <a:rPr lang="en-US">
                <a:solidFill>
                  <a:srgbClr val="0000FF"/>
                </a:solidFill>
              </a:rPr>
              <a:t>, and </a:t>
            </a:r>
            <a:r>
              <a:rPr lang="en-US">
                <a:solidFill>
                  <a:srgbClr val="0000FF"/>
                </a:solidFill>
                <a:latin typeface="Courier New" pitchFamily="49" charset="0"/>
              </a:rPr>
              <a:t>VARCHAR2</a:t>
            </a:r>
            <a:r>
              <a:rPr lang="en-US">
                <a:solidFill>
                  <a:srgbClr val="0000FF"/>
                </a:solidFill>
              </a:rPr>
              <a:t> data types have subtypes. Additional base types are </a:t>
            </a:r>
            <a:r>
              <a:rPr lang="en-US">
                <a:solidFill>
                  <a:srgbClr val="0000FF"/>
                </a:solidFill>
                <a:latin typeface="Courier New" pitchFamily="49" charset="0"/>
              </a:rPr>
              <a:t>RAW</a:t>
            </a:r>
            <a:r>
              <a:rPr lang="en-US">
                <a:solidFill>
                  <a:srgbClr val="0000FF"/>
                </a:solidFill>
              </a:rPr>
              <a:t> and </a:t>
            </a:r>
            <a:r>
              <a:rPr lang="en-US">
                <a:solidFill>
                  <a:srgbClr val="0000FF"/>
                </a:solidFill>
                <a:latin typeface="Courier New" pitchFamily="49" charset="0"/>
              </a:rPr>
              <a:t>ROWID</a:t>
            </a:r>
            <a:r>
              <a:rPr lang="en-US">
                <a:solidFill>
                  <a:srgbClr val="0000FF"/>
                </a:solidFill>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57CB1-E465-4FE0-9637-1B2B6A8EDDFD}" type="slidenum">
              <a:rPr lang="en-US"/>
              <a:pPr/>
              <a:t>26</a:t>
            </a:fld>
            <a:endParaRPr lang="en-US"/>
          </a:p>
        </p:txBody>
      </p:sp>
      <p:sp>
        <p:nvSpPr>
          <p:cNvPr id="57346" name="Rectangle 2"/>
          <p:cNvSpPr>
            <a:spLocks noRot="1" noChangeArrowheads="1" noTextEdit="1"/>
          </p:cNvSpPr>
          <p:nvPr>
            <p:ph type="sldImg"/>
          </p:nvPr>
        </p:nvSpPr>
        <p:spPr>
          <a:xfrm>
            <a:off x="439738" y="174625"/>
            <a:ext cx="5981700" cy="4486275"/>
          </a:xfrm>
          <a:ln w="12700" cap="flat">
            <a:solidFill>
              <a:schemeClr val="tx1"/>
            </a:solidFill>
          </a:ln>
        </p:spPr>
      </p:sp>
      <p:sp>
        <p:nvSpPr>
          <p:cNvPr id="57347" name="Rectangle 3"/>
          <p:cNvSpPr>
            <a:spLocks noGrp="1" noChangeArrowheads="1"/>
          </p:cNvSpPr>
          <p:nvPr>
            <p:ph type="body" idx="1"/>
          </p:nvPr>
        </p:nvSpPr>
        <p:spPr>
          <a:xfrm>
            <a:off x="476250" y="4821238"/>
            <a:ext cx="5929313" cy="3743325"/>
          </a:xfrm>
          <a:noFill/>
          <a:ln/>
        </p:spPr>
        <p:txBody>
          <a:bodyPr lIns="90537" tIns="45269" rIns="90537" bIns="45269"/>
          <a:lstStyle/>
          <a:p>
            <a:pPr>
              <a:spcBef>
                <a:spcPct val="72000"/>
              </a:spcBef>
              <a:spcAft>
                <a:spcPct val="48000"/>
              </a:spcAft>
            </a:pPr>
            <a:r>
              <a:rPr lang="en-US"/>
              <a:t>Base Scalar Data Types</a:t>
            </a:r>
          </a:p>
        </p:txBody>
      </p:sp>
      <p:graphicFrame>
        <p:nvGraphicFramePr>
          <p:cNvPr id="57348" name="Object 4"/>
          <p:cNvGraphicFramePr>
            <a:graphicFrameLocks/>
          </p:cNvGraphicFramePr>
          <p:nvPr/>
        </p:nvGraphicFramePr>
        <p:xfrm>
          <a:off x="449263" y="5207000"/>
          <a:ext cx="6286500" cy="3059113"/>
        </p:xfrm>
        <a:graphic>
          <a:graphicData uri="http://schemas.openxmlformats.org/presentationml/2006/ole">
            <p:oleObj spid="_x0000_s2050" name="Document" r:id="rId4" imgW="6411600" imgH="3354480" progId="Word.Document.8">
              <p:embed/>
            </p:oleObj>
          </a:graphicData>
        </a:graphic>
      </p:graphicFrame>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AC411-2D8F-4235-BC7C-99CBF0066FF5}" type="slidenum">
              <a:rPr lang="en-US"/>
              <a:pPr/>
              <a:t>27</a:t>
            </a:fld>
            <a:endParaRPr lang="en-US"/>
          </a:p>
        </p:txBody>
      </p:sp>
      <p:sp>
        <p:nvSpPr>
          <p:cNvPr id="61442" name="Rectangle 2"/>
          <p:cNvSpPr>
            <a:spLocks noRot="1" noChangeArrowheads="1" noTextEdit="1"/>
          </p:cNvSpPr>
          <p:nvPr>
            <p:ph type="sldImg"/>
          </p:nvPr>
        </p:nvSpPr>
        <p:spPr>
          <a:xfrm>
            <a:off x="439738" y="174625"/>
            <a:ext cx="5981700" cy="4486275"/>
          </a:xfrm>
          <a:ln w="12700" cap="flat">
            <a:solidFill>
              <a:schemeClr val="tx1"/>
            </a:solidFill>
          </a:ln>
        </p:spPr>
      </p:sp>
      <p:sp>
        <p:nvSpPr>
          <p:cNvPr id="61443"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4000"/>
              </a:spcAft>
            </a:pPr>
            <a:r>
              <a:rPr lang="en-US"/>
              <a:t>Declaring Scalar Variables</a:t>
            </a:r>
          </a:p>
          <a:p>
            <a:pPr lvl="1">
              <a:spcAft>
                <a:spcPct val="24000"/>
              </a:spcAft>
            </a:pPr>
            <a:r>
              <a:rPr lang="en-US"/>
              <a:t>The examples of variable declaration shown on the slide are defined as follows:</a:t>
            </a:r>
          </a:p>
          <a:p>
            <a:pPr lvl="2"/>
            <a:r>
              <a:rPr lang="en-US">
                <a:latin typeface="Courier New" pitchFamily="49" charset="0"/>
              </a:rPr>
              <a:t>v_job</a:t>
            </a:r>
            <a:r>
              <a:rPr lang="en-US"/>
              <a:t>: variable to store an employee job title</a:t>
            </a:r>
          </a:p>
          <a:p>
            <a:pPr lvl="2"/>
            <a:r>
              <a:rPr lang="en-US">
                <a:latin typeface="Courier New" pitchFamily="49" charset="0"/>
              </a:rPr>
              <a:t>v_count</a:t>
            </a:r>
            <a:r>
              <a:rPr lang="en-US"/>
              <a:t>: variable to count the iterations of a loop and initialized to 0</a:t>
            </a:r>
          </a:p>
          <a:p>
            <a:pPr lvl="2"/>
            <a:r>
              <a:rPr lang="en-US">
                <a:latin typeface="Courier New" pitchFamily="49" charset="0"/>
              </a:rPr>
              <a:t>v_total_sal</a:t>
            </a:r>
            <a:r>
              <a:rPr lang="en-US"/>
              <a:t>: variable to accumulate the total salary for a department and initialized to 0</a:t>
            </a:r>
          </a:p>
          <a:p>
            <a:pPr lvl="2"/>
            <a:r>
              <a:rPr lang="en-US">
                <a:latin typeface="Courier New" pitchFamily="49" charset="0"/>
              </a:rPr>
              <a:t>v_orderdate</a:t>
            </a:r>
            <a:r>
              <a:rPr lang="en-US"/>
              <a:t>: variable to store the ship date of an order and initialize to one week from today</a:t>
            </a:r>
          </a:p>
          <a:p>
            <a:pPr lvl="2"/>
            <a:r>
              <a:rPr lang="en-US">
                <a:latin typeface="Courier New" pitchFamily="49" charset="0"/>
              </a:rPr>
              <a:t>c_tax_rate</a:t>
            </a:r>
            <a:r>
              <a:rPr lang="en-US"/>
              <a:t>: a constant variable for the tax rate, which never changes throughout the PL/SQL block</a:t>
            </a:r>
          </a:p>
          <a:p>
            <a:pPr lvl="2"/>
            <a:r>
              <a:rPr lang="en-US">
                <a:latin typeface="Courier New" pitchFamily="49" charset="0"/>
              </a:rPr>
              <a:t>v_valid</a:t>
            </a:r>
            <a:r>
              <a:rPr lang="en-US"/>
              <a:t>: flag to indicate whether a piece of data is valid or invalid and initialized to </a:t>
            </a:r>
            <a:r>
              <a:rPr lang="en-US">
                <a:latin typeface="Courier New" pitchFamily="49" charset="0"/>
              </a:rPr>
              <a:t>TRUE</a:t>
            </a:r>
            <a:endParaRPr lang="en-US"/>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r>
              <a:rPr lang="en-US">
                <a:solidFill>
                  <a:srgbClr val="0000FF"/>
                </a:solidFill>
              </a:rPr>
              <a:t>Instructor Note</a:t>
            </a:r>
          </a:p>
          <a:p>
            <a:pPr lvl="1"/>
            <a:r>
              <a:rPr lang="en-US">
                <a:solidFill>
                  <a:srgbClr val="0000FF"/>
                </a:solidFill>
              </a:rPr>
              <a:t>Have a different student explain each declaration in the example on the slide. Students will understand the concept better and it will also break the monotony.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C28B085-CA51-4AA2-923D-74CFD4EC503D}" type="slidenum">
              <a:rPr lang="en-US"/>
              <a:pPr/>
              <a:t>28</a:t>
            </a:fld>
            <a:endParaRPr lang="en-US"/>
          </a:p>
        </p:txBody>
      </p:sp>
      <p:sp>
        <p:nvSpPr>
          <p:cNvPr id="63490" name="Rectangle 2"/>
          <p:cNvSpPr>
            <a:spLocks noChangeArrowheads="1"/>
          </p:cNvSpPr>
          <p:nvPr/>
        </p:nvSpPr>
        <p:spPr bwMode="auto">
          <a:xfrm>
            <a:off x="4062413" y="-6350"/>
            <a:ext cx="3114675" cy="525463"/>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4763" y="-6350"/>
            <a:ext cx="3113088" cy="525463"/>
          </a:xfrm>
          <a:prstGeom prst="rect">
            <a:avLst/>
          </a:prstGeom>
          <a:noFill/>
          <a:ln w="9525">
            <a:noFill/>
            <a:miter lim="800000"/>
            <a:headEnd/>
            <a:tailEnd/>
          </a:ln>
          <a:effectLst/>
        </p:spPr>
        <p:txBody>
          <a:bodyPr wrap="none" anchor="ctr"/>
          <a:lstStyle/>
          <a:p>
            <a:endParaRPr lang="en-US"/>
          </a:p>
        </p:txBody>
      </p:sp>
      <p:sp>
        <p:nvSpPr>
          <p:cNvPr id="63492" name="Rectangle 4"/>
          <p:cNvSpPr>
            <a:spLocks noRot="1" noChangeArrowheads="1" noTextEdit="1"/>
          </p:cNvSpPr>
          <p:nvPr>
            <p:ph type="sldImg"/>
          </p:nvPr>
        </p:nvSpPr>
        <p:spPr>
          <a:xfrm>
            <a:off x="439738" y="174625"/>
            <a:ext cx="5981700" cy="4486275"/>
          </a:xfrm>
          <a:ln w="12700" cap="flat">
            <a:solidFill>
              <a:schemeClr val="tx1"/>
            </a:solidFill>
          </a:ln>
        </p:spPr>
      </p:sp>
      <p:sp>
        <p:nvSpPr>
          <p:cNvPr id="6349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%TYPE</a:t>
            </a:r>
            <a:r>
              <a:rPr lang="en-US"/>
              <a:t> Attribute</a:t>
            </a:r>
          </a:p>
          <a:p>
            <a:pPr lvl="1"/>
            <a:r>
              <a:rPr lang="en-US"/>
              <a:t>When you declare PL/SQL variables to hold column values, you must ensure that the variable is of the correct data type and precision. If it is not, a PL/SQL error will occur during execution.</a:t>
            </a:r>
          </a:p>
          <a:p>
            <a:pPr lvl="1">
              <a:spcAft>
                <a:spcPct val="24000"/>
              </a:spcAft>
            </a:pPr>
            <a:r>
              <a:rPr lang="en-US"/>
              <a:t>Rather than hard coding the data type and precision of a variable, you can use the </a:t>
            </a:r>
            <a:r>
              <a:rPr lang="en-US">
                <a:solidFill>
                  <a:srgbClr val="FC0128"/>
                </a:solidFill>
                <a:latin typeface="Courier New" pitchFamily="49" charset="0"/>
              </a:rPr>
              <a:t>%TYPE</a:t>
            </a:r>
            <a:r>
              <a:rPr lang="en-US">
                <a:solidFill>
                  <a:srgbClr val="FC0128"/>
                </a:solidFill>
              </a:rPr>
              <a:t> attribute </a:t>
            </a:r>
            <a:r>
              <a:rPr lang="en-US"/>
              <a:t>to declare a variable according to another previously declared variable or database column. The </a:t>
            </a:r>
            <a:r>
              <a:rPr lang="en-US">
                <a:latin typeface="Courier New" pitchFamily="49" charset="0"/>
              </a:rPr>
              <a:t>%TYPE</a:t>
            </a:r>
            <a:r>
              <a:rPr lang="en-US"/>
              <a:t> attribute is most often used when the value stored in the variable will be derived from a table in the database. To use the attribute in place of the data type that is required in the variable declaration, prefix it with the database table and column name. If referring to a previously declared variable, prefix the variable name to the attribute.</a:t>
            </a:r>
          </a:p>
          <a:p>
            <a:pPr lvl="1">
              <a:spcAft>
                <a:spcPct val="24000"/>
              </a:spcAft>
            </a:pPr>
            <a:r>
              <a:rPr lang="en-US"/>
              <a:t>PL/SQL determines the data type and size of the variable when the block is compiled so that such variables are always compatible with the column that is used to populate it. This is a definite advantage for writing and maintaining code, because there is no need to be concerned with column data type changes made at the database level. You can also declare a variable according to another previously declared variable by prefixing the variable name to the attribute.</a:t>
            </a:r>
          </a:p>
          <a:p>
            <a:r>
              <a:rPr lang="en-US">
                <a:solidFill>
                  <a:srgbClr val="0000FF"/>
                </a:solidFill>
              </a:rPr>
              <a:t>Instructor Note</a:t>
            </a:r>
          </a:p>
          <a:p>
            <a:pPr lvl="1"/>
            <a:r>
              <a:rPr lang="en-US">
                <a:solidFill>
                  <a:srgbClr val="0000FF"/>
                </a:solidFill>
              </a:rPr>
              <a:t>The </a:t>
            </a:r>
            <a:r>
              <a:rPr lang="en-US">
                <a:solidFill>
                  <a:srgbClr val="0000FF"/>
                </a:solidFill>
                <a:latin typeface="Courier New" pitchFamily="49" charset="0"/>
              </a:rPr>
              <a:t>%TYPE</a:t>
            </a:r>
            <a:r>
              <a:rPr lang="en-US">
                <a:solidFill>
                  <a:srgbClr val="0000FF"/>
                </a:solidFill>
              </a:rPr>
              <a:t> attribute has some overhead, in that a </a:t>
            </a:r>
            <a:r>
              <a:rPr lang="en-US">
                <a:solidFill>
                  <a:srgbClr val="0000FF"/>
                </a:solidFill>
                <a:latin typeface="Courier New" pitchFamily="49" charset="0"/>
              </a:rPr>
              <a:t>SELECT</a:t>
            </a:r>
            <a:r>
              <a:rPr lang="en-US">
                <a:solidFill>
                  <a:srgbClr val="0000FF"/>
                </a:solidFill>
              </a:rPr>
              <a:t> statement is issued against the database to obtain the data type. If the PL/SQL code is in a client tool, the </a:t>
            </a:r>
            <a:r>
              <a:rPr lang="en-US">
                <a:solidFill>
                  <a:srgbClr val="0000FF"/>
                </a:solidFill>
                <a:latin typeface="Courier New" pitchFamily="49" charset="0"/>
              </a:rPr>
              <a:t>SELECT</a:t>
            </a:r>
            <a:r>
              <a:rPr lang="en-US">
                <a:solidFill>
                  <a:srgbClr val="0000FF"/>
                </a:solidFill>
              </a:rPr>
              <a:t> must be executed each time the block is executed.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5B146-77AD-4653-9576-F6A2F90E9BF2}" type="slidenum">
              <a:rPr lang="en-US"/>
              <a:pPr/>
              <a:t>29</a:t>
            </a:fld>
            <a:endParaRPr lang="en-US"/>
          </a:p>
        </p:txBody>
      </p:sp>
      <p:sp>
        <p:nvSpPr>
          <p:cNvPr id="65538" name="Rectangle 2"/>
          <p:cNvSpPr>
            <a:spLocks noRot="1" noChangeArrowheads="1" noTextEdit="1"/>
          </p:cNvSpPr>
          <p:nvPr>
            <p:ph type="sldImg"/>
          </p:nvPr>
        </p:nvSpPr>
        <p:spPr>
          <a:xfrm>
            <a:off x="439738" y="174625"/>
            <a:ext cx="5981700" cy="4486275"/>
          </a:xfrm>
          <a:ln w="12700" cap="flat">
            <a:solidFill>
              <a:schemeClr val="tx1"/>
            </a:solidFill>
          </a:ln>
        </p:spPr>
      </p:sp>
      <p:sp>
        <p:nvSpPr>
          <p:cNvPr id="6553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Declaring Variables with the </a:t>
            </a:r>
            <a:r>
              <a:rPr lang="en-US">
                <a:latin typeface="Courier New" pitchFamily="49" charset="0"/>
              </a:rPr>
              <a:t>%TYPE</a:t>
            </a:r>
            <a:r>
              <a:rPr lang="en-US"/>
              <a:t> Attribute</a:t>
            </a:r>
          </a:p>
          <a:p>
            <a:pPr lvl="1"/>
            <a:r>
              <a:rPr lang="en-US"/>
              <a:t>Declare variables to store the last name of an employee. The variable </a:t>
            </a:r>
            <a:r>
              <a:rPr lang="en-US">
                <a:latin typeface="Courier New" pitchFamily="49" charset="0"/>
              </a:rPr>
              <a:t>v_name</a:t>
            </a:r>
            <a:r>
              <a:rPr lang="en-US"/>
              <a:t> is defined to be of the same data type as the </a:t>
            </a:r>
            <a:r>
              <a:rPr lang="en-US">
                <a:latin typeface="Courier New" pitchFamily="49" charset="0"/>
              </a:rPr>
              <a:t>LAST_NAME</a:t>
            </a:r>
            <a:r>
              <a:rPr lang="en-US"/>
              <a:t> column in the </a:t>
            </a:r>
            <a:r>
              <a:rPr lang="en-US">
                <a:latin typeface="Courier New" pitchFamily="49" charset="0"/>
              </a:rPr>
              <a:t>EMPLOYEES</a:t>
            </a:r>
            <a:r>
              <a:rPr lang="en-US"/>
              <a:t> table. </a:t>
            </a:r>
            <a:r>
              <a:rPr lang="en-US">
                <a:latin typeface="Courier New" pitchFamily="49" charset="0"/>
              </a:rPr>
              <a:t>%TYPE</a:t>
            </a:r>
            <a:r>
              <a:rPr lang="en-US"/>
              <a:t> provides the data type of a database column:</a:t>
            </a:r>
          </a:p>
          <a:p>
            <a:pPr>
              <a:spcBef>
                <a:spcPct val="0"/>
              </a:spcBef>
            </a:pPr>
            <a:r>
              <a:rPr lang="en-US" b="1">
                <a:latin typeface="Courier New" pitchFamily="49" charset="0"/>
              </a:rPr>
              <a:t>    ...</a:t>
            </a:r>
          </a:p>
          <a:p>
            <a:pPr>
              <a:spcBef>
                <a:spcPct val="0"/>
              </a:spcBef>
            </a:pPr>
            <a:r>
              <a:rPr lang="en-US" b="1">
                <a:latin typeface="Courier New" pitchFamily="49" charset="0"/>
              </a:rPr>
              <a:t>    v_name      employees.last_name%TYPE;</a:t>
            </a:r>
          </a:p>
          <a:p>
            <a:pPr>
              <a:spcBef>
                <a:spcPct val="0"/>
              </a:spcBef>
            </a:pPr>
            <a:r>
              <a:rPr lang="en-US" b="1">
                <a:latin typeface="Courier New" pitchFamily="49" charset="0"/>
              </a:rPr>
              <a:t>    ...</a:t>
            </a:r>
          </a:p>
          <a:p>
            <a:pPr lvl="1"/>
            <a:r>
              <a:rPr lang="en-US"/>
              <a:t>Declare variables to store the balance of a bank account, as well as the minimum balance, which starts out as 10. The variable </a:t>
            </a:r>
            <a:r>
              <a:rPr lang="en-US">
                <a:latin typeface="Courier New" pitchFamily="49" charset="0"/>
              </a:rPr>
              <a:t>v_min_balance</a:t>
            </a:r>
            <a:r>
              <a:rPr lang="en-US"/>
              <a:t> is defined to be of the same data type as the variable </a:t>
            </a:r>
            <a:r>
              <a:rPr lang="en-US">
                <a:latin typeface="Courier New" pitchFamily="49" charset="0"/>
              </a:rPr>
              <a:t>v_balance.</a:t>
            </a:r>
            <a:r>
              <a:rPr lang="en-US"/>
              <a:t> </a:t>
            </a:r>
            <a:r>
              <a:rPr lang="en-US">
                <a:latin typeface="Courier New" pitchFamily="49" charset="0"/>
              </a:rPr>
              <a:t>%TYPE</a:t>
            </a:r>
            <a:r>
              <a:rPr lang="en-US"/>
              <a:t> provides the data type of a variable: </a:t>
            </a:r>
          </a:p>
          <a:p>
            <a:pPr>
              <a:spcBef>
                <a:spcPct val="0"/>
              </a:spcBef>
            </a:pPr>
            <a:r>
              <a:rPr lang="en-US" b="1">
                <a:latin typeface="Courier New" pitchFamily="49" charset="0"/>
              </a:rPr>
              <a:t>   ...</a:t>
            </a:r>
          </a:p>
          <a:p>
            <a:pPr>
              <a:spcBef>
                <a:spcPct val="0"/>
              </a:spcBef>
            </a:pPr>
            <a:r>
              <a:rPr lang="en-US" b="1">
                <a:latin typeface="Courier New" pitchFamily="49" charset="0"/>
              </a:rPr>
              <a:t>   v_balance	NUMBER(7,2);</a:t>
            </a:r>
          </a:p>
          <a:p>
            <a:pPr>
              <a:spcBef>
                <a:spcPct val="0"/>
              </a:spcBef>
            </a:pPr>
            <a:r>
              <a:rPr lang="en-US" b="1">
                <a:latin typeface="Courier New" pitchFamily="49" charset="0"/>
              </a:rPr>
              <a:t>   v_min_balance 	v_balance%TYPE := 10;</a:t>
            </a:r>
          </a:p>
          <a:p>
            <a:pPr>
              <a:spcBef>
                <a:spcPct val="0"/>
              </a:spcBef>
            </a:pPr>
            <a:r>
              <a:rPr lang="en-US" b="1">
                <a:latin typeface="Courier New" pitchFamily="49" charset="0"/>
              </a:rPr>
              <a:t>   ...</a:t>
            </a:r>
          </a:p>
          <a:p>
            <a:pPr lvl="1"/>
            <a:r>
              <a:rPr lang="en-US"/>
              <a:t>A </a:t>
            </a:r>
            <a:r>
              <a:rPr lang="en-US">
                <a:latin typeface="Courier New" pitchFamily="49" charset="0"/>
              </a:rPr>
              <a:t>NOT NULL</a:t>
            </a:r>
            <a:r>
              <a:rPr lang="en-US"/>
              <a:t> database column constraint does not apply to variables that are declared using </a:t>
            </a:r>
            <a:r>
              <a:rPr lang="en-US">
                <a:latin typeface="Courier New" pitchFamily="49" charset="0"/>
              </a:rPr>
              <a:t>%TYPE</a:t>
            </a:r>
            <a:r>
              <a:rPr lang="en-US"/>
              <a:t>. Therefore, if you declare a variable using the </a:t>
            </a:r>
            <a:r>
              <a:rPr lang="en-US">
                <a:latin typeface="Courier New" pitchFamily="49" charset="0"/>
              </a:rPr>
              <a:t>%TYPE</a:t>
            </a:r>
            <a:r>
              <a:rPr lang="en-US"/>
              <a:t> attribute that uses a database column defined as </a:t>
            </a:r>
            <a:r>
              <a:rPr lang="en-US">
                <a:latin typeface="Courier New" pitchFamily="49" charset="0"/>
              </a:rPr>
              <a:t>NOT NULL</a:t>
            </a:r>
            <a:r>
              <a:rPr lang="en-US"/>
              <a:t>, you can assign the </a:t>
            </a:r>
            <a:r>
              <a:rPr lang="en-US">
                <a:latin typeface="Courier New" pitchFamily="49" charset="0"/>
              </a:rPr>
              <a:t>NULL</a:t>
            </a:r>
            <a:r>
              <a:rPr lang="en-US"/>
              <a:t> value to the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4612059-6049-4441-A58B-90EB61F3F9DF}" type="slidenum">
              <a:rPr lang="en-US"/>
              <a:pPr/>
              <a:t>3</a:t>
            </a:fld>
            <a:endParaRPr lang="en-US"/>
          </a:p>
        </p:txBody>
      </p:sp>
      <p:sp>
        <p:nvSpPr>
          <p:cNvPr id="8194" name="Rectangle 2"/>
          <p:cNvSpPr>
            <a:spLocks noChangeArrowheads="1"/>
          </p:cNvSpPr>
          <p:nvPr/>
        </p:nvSpPr>
        <p:spPr bwMode="auto">
          <a:xfrm>
            <a:off x="3989388" y="-1588"/>
            <a:ext cx="3059112"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8195" name="Rectangle 3"/>
          <p:cNvSpPr>
            <a:spLocks noChangeArrowheads="1"/>
          </p:cNvSpPr>
          <p:nvPr/>
        </p:nvSpPr>
        <p:spPr bwMode="auto">
          <a:xfrm>
            <a:off x="-3175" y="-1588"/>
            <a:ext cx="3054350"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8196" name="Rectangle 4"/>
          <p:cNvSpPr>
            <a:spLocks noRot="1" noChangeArrowheads="1" noTextEdit="1"/>
          </p:cNvSpPr>
          <p:nvPr>
            <p:ph type="sldImg"/>
          </p:nvPr>
        </p:nvSpPr>
        <p:spPr>
          <a:xfrm>
            <a:off x="250825" y="258763"/>
            <a:ext cx="6338888" cy="4752975"/>
          </a:xfrm>
          <a:ln w="12700" cap="flat">
            <a:solidFill>
              <a:schemeClr val="tx1"/>
            </a:solidFill>
          </a:ln>
        </p:spPr>
      </p:sp>
      <p:sp>
        <p:nvSpPr>
          <p:cNvPr id="8197" name="Rectangle 5"/>
          <p:cNvSpPr>
            <a:spLocks noGrp="1" noChangeArrowheads="1"/>
          </p:cNvSpPr>
          <p:nvPr>
            <p:ph type="body" idx="1"/>
          </p:nvPr>
        </p:nvSpPr>
        <p:spPr>
          <a:xfrm>
            <a:off x="320675" y="5181600"/>
            <a:ext cx="6197600" cy="3505200"/>
          </a:xfrm>
          <a:noFill/>
          <a:ln/>
        </p:spPr>
        <p:txBody>
          <a:bodyPr lIns="95250" tIns="47625" rIns="95250" bIns="47625"/>
          <a:lstStyle/>
          <a:p>
            <a:r>
              <a:rPr lang="en-US"/>
              <a:t>Lesson Aim</a:t>
            </a:r>
          </a:p>
          <a:p>
            <a:pPr lvl="1"/>
            <a:r>
              <a:rPr lang="en-US"/>
              <a:t>In this course, you are introduced to the features and benefits of PL/SQL. You learn how to access the database using PL/SQL.</a:t>
            </a:r>
          </a:p>
          <a:p>
            <a:pPr lvl="1"/>
            <a:r>
              <a:rPr lang="en-US"/>
              <a:t>You can develop modularized applications with database procedures using database objects, such as the following:</a:t>
            </a:r>
          </a:p>
          <a:p>
            <a:pPr lvl="2"/>
            <a:r>
              <a:rPr lang="en-US"/>
              <a:t>Procedures and functions</a:t>
            </a:r>
          </a:p>
          <a:p>
            <a:pPr lvl="2"/>
            <a:r>
              <a:rPr lang="en-US"/>
              <a:t>Packages</a:t>
            </a:r>
          </a:p>
          <a:p>
            <a:pPr lvl="2"/>
            <a:r>
              <a:rPr lang="en-US"/>
              <a:t>Database triggers</a:t>
            </a:r>
          </a:p>
          <a:p>
            <a:pPr lvl="1"/>
            <a:r>
              <a:rPr lang="en-US"/>
              <a:t>Modular applications improve:</a:t>
            </a:r>
          </a:p>
          <a:p>
            <a:pPr lvl="2"/>
            <a:r>
              <a:rPr lang="en-US"/>
              <a:t>Functionality</a:t>
            </a:r>
          </a:p>
          <a:p>
            <a:pPr lvl="2"/>
            <a:r>
              <a:rPr lang="en-US"/>
              <a:t>Security</a:t>
            </a:r>
          </a:p>
          <a:p>
            <a:pPr lvl="2"/>
            <a:r>
              <a:rPr lang="en-US"/>
              <a:t>Overall performance</a:t>
            </a:r>
            <a:endParaRPr lang="en-US"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050AF1F-42ED-4B0D-9D3E-E073B6825400}" type="slidenum">
              <a:rPr lang="en-US"/>
              <a:pPr/>
              <a:t>30</a:t>
            </a:fld>
            <a:endParaRPr lang="en-US"/>
          </a:p>
        </p:txBody>
      </p:sp>
      <p:sp>
        <p:nvSpPr>
          <p:cNvPr id="67586" name="Rectangle 2"/>
          <p:cNvSpPr>
            <a:spLocks noChangeArrowheads="1"/>
          </p:cNvSpPr>
          <p:nvPr/>
        </p:nvSpPr>
        <p:spPr bwMode="auto">
          <a:xfrm>
            <a:off x="4025900" y="-63500"/>
            <a:ext cx="3094038" cy="571500"/>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47625" y="-63500"/>
            <a:ext cx="3119438" cy="571500"/>
          </a:xfrm>
          <a:prstGeom prst="rect">
            <a:avLst/>
          </a:prstGeom>
          <a:noFill/>
          <a:ln w="9525">
            <a:noFill/>
            <a:miter lim="800000"/>
            <a:headEnd/>
            <a:tailEnd/>
          </a:ln>
          <a:effectLst/>
        </p:spPr>
        <p:txBody>
          <a:bodyPr wrap="none" anchor="ctr"/>
          <a:lstStyle/>
          <a:p>
            <a:endParaRPr lang="en-US"/>
          </a:p>
        </p:txBody>
      </p:sp>
      <p:sp>
        <p:nvSpPr>
          <p:cNvPr id="67588" name="Rectangle 4"/>
          <p:cNvSpPr>
            <a:spLocks noRot="1" noChangeArrowheads="1" noTextEdit="1"/>
          </p:cNvSpPr>
          <p:nvPr>
            <p:ph type="sldImg"/>
          </p:nvPr>
        </p:nvSpPr>
        <p:spPr>
          <a:xfrm>
            <a:off x="439738" y="174625"/>
            <a:ext cx="5981700" cy="4486275"/>
          </a:xfrm>
          <a:ln w="12700" cap="flat">
            <a:solidFill>
              <a:schemeClr val="tx1"/>
            </a:solidFill>
          </a:ln>
        </p:spPr>
      </p:sp>
      <p:sp>
        <p:nvSpPr>
          <p:cNvPr id="67589"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 Declaring Records with the </a:t>
            </a:r>
            <a:r>
              <a:rPr lang="en-US">
                <a:latin typeface="Courier New" pitchFamily="49" charset="0"/>
              </a:rPr>
              <a:t>%ROWTYPE</a:t>
            </a:r>
            <a:r>
              <a:rPr lang="en-US"/>
              <a:t> Attribute</a:t>
            </a:r>
          </a:p>
          <a:p>
            <a:pPr lvl="1"/>
            <a:r>
              <a:rPr lang="en-US"/>
              <a:t>To declare a record based on a collection of columns in a database table or view, you use the </a:t>
            </a:r>
            <a:r>
              <a:rPr lang="en-US">
                <a:latin typeface="Courier New" pitchFamily="49" charset="0"/>
              </a:rPr>
              <a:t>%ROWTYPE</a:t>
            </a:r>
            <a:r>
              <a:rPr lang="en-US"/>
              <a:t> attribute. The fields in the record take their names and data types from the columns of the table or view. The record can also store an entire row of data fetched from a cursor or cursor variable.</a:t>
            </a:r>
          </a:p>
          <a:p>
            <a:pPr lvl="1"/>
            <a:r>
              <a:rPr lang="en-US"/>
              <a:t>In the following example, a record is declared using </a:t>
            </a:r>
            <a:r>
              <a:rPr lang="en-US">
                <a:latin typeface="Courier New" pitchFamily="49" charset="0"/>
              </a:rPr>
              <a:t>%ROWTYPE</a:t>
            </a:r>
            <a:r>
              <a:rPr lang="en-US"/>
              <a:t> as a data type specifier. </a:t>
            </a:r>
          </a:p>
          <a:p>
            <a:r>
              <a:rPr lang="en-US" b="1"/>
              <a:t>    </a:t>
            </a:r>
            <a:r>
              <a:rPr lang="en-US" b="1">
                <a:latin typeface="Courier New" pitchFamily="49" charset="0"/>
              </a:rPr>
              <a:t>DECLARE</a:t>
            </a:r>
            <a:br>
              <a:rPr lang="en-US" b="1">
                <a:latin typeface="Courier New" pitchFamily="49" charset="0"/>
              </a:rPr>
            </a:br>
            <a:r>
              <a:rPr lang="en-US" b="1">
                <a:latin typeface="Courier New" pitchFamily="49" charset="0"/>
              </a:rPr>
              <a:t>       emp_record     employees%ROWTYPE;</a:t>
            </a:r>
            <a:br>
              <a:rPr lang="en-US" b="1">
                <a:latin typeface="Courier New" pitchFamily="49" charset="0"/>
              </a:rPr>
            </a:br>
            <a:r>
              <a:rPr lang="en-US" b="1"/>
              <a:t>                ...</a:t>
            </a:r>
          </a:p>
          <a:p>
            <a:pPr lvl="1"/>
            <a:r>
              <a:rPr lang="en-US"/>
              <a:t>The </a:t>
            </a:r>
            <a:r>
              <a:rPr lang="en-US">
                <a:latin typeface="Courier New" pitchFamily="49" charset="0"/>
              </a:rPr>
              <a:t>emp_record</a:t>
            </a:r>
            <a:r>
              <a:rPr lang="en-US"/>
              <a:t> record will have a structure consisting of the following fields, each representing a column in the </a:t>
            </a:r>
            <a:r>
              <a:rPr lang="en-US">
                <a:latin typeface="Courier New" pitchFamily="49" charset="0"/>
              </a:rPr>
              <a:t>EMPLOYEES</a:t>
            </a:r>
            <a:r>
              <a:rPr lang="en-US"/>
              <a:t> table. </a:t>
            </a:r>
          </a:p>
          <a:p>
            <a:pPr lvl="1">
              <a:lnSpc>
                <a:spcPct val="90000"/>
              </a:lnSpc>
            </a:pPr>
            <a:r>
              <a:rPr lang="en-US" b="1"/>
              <a:t>Note:</a:t>
            </a:r>
            <a:r>
              <a:rPr lang="en-US"/>
              <a:t> This is not code, but simply the structure of the composite variable. </a:t>
            </a:r>
            <a:br>
              <a:rPr lang="en-US"/>
            </a:br>
            <a:r>
              <a:rPr lang="en-US" b="1"/>
              <a:t>    </a:t>
            </a:r>
            <a:r>
              <a:rPr lang="en-US">
                <a:latin typeface="Courier New" pitchFamily="49" charset="0"/>
              </a:rPr>
              <a:t>(employee_id       NUMBER(6),</a:t>
            </a:r>
            <a:br>
              <a:rPr lang="en-US">
                <a:latin typeface="Courier New" pitchFamily="49" charset="0"/>
              </a:rPr>
            </a:br>
            <a:r>
              <a:rPr lang="en-US">
                <a:latin typeface="Courier New" pitchFamily="49" charset="0"/>
              </a:rPr>
              <a:t>   first_name        VARCHAR2(20),</a:t>
            </a:r>
            <a:br>
              <a:rPr lang="en-US">
                <a:latin typeface="Courier New" pitchFamily="49" charset="0"/>
              </a:rPr>
            </a:br>
            <a:r>
              <a:rPr lang="en-US">
                <a:latin typeface="Courier New" pitchFamily="49" charset="0"/>
              </a:rPr>
              <a:t>   last_name         VARCHAR2(20),</a:t>
            </a:r>
            <a:br>
              <a:rPr lang="en-US">
                <a:latin typeface="Courier New" pitchFamily="49" charset="0"/>
              </a:rPr>
            </a:br>
            <a:r>
              <a:rPr lang="en-US">
                <a:latin typeface="Courier New" pitchFamily="49" charset="0"/>
              </a:rPr>
              <a:t>   email             VARCHAR2(20),</a:t>
            </a:r>
            <a:br>
              <a:rPr lang="en-US">
                <a:latin typeface="Courier New" pitchFamily="49" charset="0"/>
              </a:rPr>
            </a:br>
            <a:r>
              <a:rPr lang="en-US">
                <a:latin typeface="Courier New" pitchFamily="49" charset="0"/>
              </a:rPr>
              <a:t>   phone_number      VARCHAR2(20),</a:t>
            </a:r>
            <a:br>
              <a:rPr lang="en-US">
                <a:latin typeface="Courier New" pitchFamily="49" charset="0"/>
              </a:rPr>
            </a:br>
            <a:r>
              <a:rPr lang="en-US">
                <a:latin typeface="Courier New" pitchFamily="49" charset="0"/>
              </a:rPr>
              <a:t>   hire_date         DATE,</a:t>
            </a:r>
            <a:br>
              <a:rPr lang="en-US">
                <a:latin typeface="Courier New" pitchFamily="49" charset="0"/>
              </a:rPr>
            </a:br>
            <a:r>
              <a:rPr lang="en-US">
                <a:latin typeface="Courier New" pitchFamily="49" charset="0"/>
              </a:rPr>
              <a:t>   salary            NUMBER(8,2),</a:t>
            </a:r>
            <a:br>
              <a:rPr lang="en-US">
                <a:latin typeface="Courier New" pitchFamily="49" charset="0"/>
              </a:rPr>
            </a:br>
            <a:r>
              <a:rPr lang="en-US">
                <a:latin typeface="Courier New" pitchFamily="49" charset="0"/>
              </a:rPr>
              <a:t>   commission_pct    NUMBER(2,2),</a:t>
            </a:r>
            <a:br>
              <a:rPr lang="en-US">
                <a:latin typeface="Courier New" pitchFamily="49" charset="0"/>
              </a:rPr>
            </a:br>
            <a:r>
              <a:rPr lang="en-US">
                <a:latin typeface="Courier New" pitchFamily="49" charset="0"/>
              </a:rPr>
              <a:t>   manager_id        NUMBER(6),</a:t>
            </a:r>
            <a:br>
              <a:rPr lang="en-US">
                <a:latin typeface="Courier New" pitchFamily="49" charset="0"/>
              </a:rPr>
            </a:br>
            <a:r>
              <a:rPr lang="en-US">
                <a:latin typeface="Courier New" pitchFamily="49" charset="0"/>
              </a:rPr>
              <a:t>   department_id     NUMBER(4))</a:t>
            </a:r>
            <a:endParaRPr lang="en-US" b="1">
              <a:latin typeface="Courier New" pitchFamily="49"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4BC1F-13F0-40D7-851C-6EE84CC84B3E}" type="slidenum">
              <a:rPr lang="en-US"/>
              <a:pPr/>
              <a:t>31</a:t>
            </a:fld>
            <a:endParaRPr lang="en-US"/>
          </a:p>
        </p:txBody>
      </p:sp>
      <p:sp>
        <p:nvSpPr>
          <p:cNvPr id="70658" name="Rectangle 2"/>
          <p:cNvSpPr>
            <a:spLocks noRot="1" noChangeArrowheads="1" noTextEdit="1"/>
          </p:cNvSpPr>
          <p:nvPr>
            <p:ph type="sldImg"/>
          </p:nvPr>
        </p:nvSpPr>
        <p:spPr>
          <a:xfrm>
            <a:off x="439738" y="174625"/>
            <a:ext cx="5981700" cy="4486275"/>
          </a:xfrm>
          <a:ln w="12700" cap="flat">
            <a:solidFill>
              <a:schemeClr val="tx1"/>
            </a:solidFill>
          </a:ln>
        </p:spPr>
      </p:sp>
      <p:sp>
        <p:nvSpPr>
          <p:cNvPr id="7065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Advantages of Using </a:t>
            </a:r>
            <a:r>
              <a:rPr lang="en-US">
                <a:latin typeface="Courier New" pitchFamily="49" charset="0"/>
              </a:rPr>
              <a:t>%ROWTYPE </a:t>
            </a:r>
            <a:endParaRPr lang="en-US"/>
          </a:p>
          <a:p>
            <a:pPr lvl="1"/>
            <a:r>
              <a:rPr lang="en-US"/>
              <a:t>The advantages of using the </a:t>
            </a:r>
            <a:r>
              <a:rPr lang="en-US">
                <a:latin typeface="Courier New" pitchFamily="49" charset="0"/>
              </a:rPr>
              <a:t>%ROWTYPE</a:t>
            </a:r>
            <a:r>
              <a:rPr lang="en-US"/>
              <a:t> attribute are listed on the slide. Use the </a:t>
            </a:r>
            <a:r>
              <a:rPr lang="en-US">
                <a:latin typeface="Courier New" pitchFamily="49" charset="0"/>
              </a:rPr>
              <a:t>%ROWTYPE</a:t>
            </a:r>
            <a:r>
              <a:rPr lang="en-US"/>
              <a:t> attribute when you are not sure about the structure of the underlying database table. Using this attribute also ensures that the data types of the variables declared using this attribute change dynamically, in case the underlying table is altered. This attribute is particularly useful when you want to retrieve an entire row from a table. In the absence of this attribute, you would be forced to declare a variable for each of the columns retrieved by the </a:t>
            </a:r>
            <a:r>
              <a:rPr lang="en-US">
                <a:latin typeface="Courier New" pitchFamily="49" charset="0"/>
              </a:rPr>
              <a:t>SELECT *</a:t>
            </a:r>
            <a:r>
              <a:rPr lang="en-US"/>
              <a:t> statement. </a:t>
            </a:r>
          </a:p>
          <a:p>
            <a:pPr lvl="1"/>
            <a:r>
              <a:rPr lang="en-US"/>
              <a:t> </a:t>
            </a:r>
          </a:p>
          <a:p>
            <a:endParaRPr lang="en-US" b="1"/>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19A050-5344-4236-884B-69FACE6F31E9}" type="slidenum">
              <a:rPr lang="en-US"/>
              <a:pPr/>
              <a:t>32</a:t>
            </a:fld>
            <a:endParaRPr lang="en-US"/>
          </a:p>
        </p:txBody>
      </p:sp>
      <p:sp>
        <p:nvSpPr>
          <p:cNvPr id="72706" name="Rectangle 2"/>
          <p:cNvSpPr>
            <a:spLocks noRot="1" noChangeArrowheads="1" noTextEdit="1"/>
          </p:cNvSpPr>
          <p:nvPr>
            <p:ph type="sldImg"/>
          </p:nvPr>
        </p:nvSpPr>
        <p:spPr>
          <a:xfrm>
            <a:off x="439738" y="174625"/>
            <a:ext cx="5981700" cy="4486275"/>
          </a:xfrm>
          <a:ln w="12700" cap="flat">
            <a:solidFill>
              <a:schemeClr val="tx1"/>
            </a:solidFill>
          </a:ln>
        </p:spPr>
      </p:sp>
      <p:sp>
        <p:nvSpPr>
          <p:cNvPr id="7270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The </a:t>
            </a:r>
            <a:r>
              <a:rPr lang="en-US">
                <a:latin typeface="Courier New" pitchFamily="49" charset="0"/>
              </a:rPr>
              <a:t>%ROWTYPE</a:t>
            </a:r>
            <a:r>
              <a:rPr lang="en-US"/>
              <a:t> Attribute</a:t>
            </a:r>
            <a:r>
              <a:rPr lang="en-US" b="1"/>
              <a:t> </a:t>
            </a:r>
          </a:p>
          <a:p>
            <a:pPr lvl="1"/>
            <a:r>
              <a:rPr lang="en-US"/>
              <a:t>The first declaration on the slide creates a record with the same field names and field data types as a row in the </a:t>
            </a:r>
            <a:r>
              <a:rPr lang="en-US">
                <a:latin typeface="Courier New" pitchFamily="49" charset="0"/>
              </a:rPr>
              <a:t>DEPARTMENTS</a:t>
            </a:r>
            <a:r>
              <a:rPr lang="en-US"/>
              <a:t> table. The fields are </a:t>
            </a:r>
            <a:r>
              <a:rPr lang="en-US">
                <a:latin typeface="Courier New" pitchFamily="49" charset="0"/>
              </a:rPr>
              <a:t>DEPARTMENT_ID</a:t>
            </a:r>
            <a:r>
              <a:rPr lang="en-US"/>
              <a:t>, </a:t>
            </a:r>
            <a:r>
              <a:rPr lang="en-US">
                <a:latin typeface="Courier New" pitchFamily="49" charset="0"/>
              </a:rPr>
              <a:t>DEPARTMENT_NAME</a:t>
            </a:r>
            <a:r>
              <a:rPr lang="en-US"/>
              <a:t>, </a:t>
            </a:r>
            <a:r>
              <a:rPr lang="en-US">
                <a:latin typeface="Courier New" pitchFamily="49" charset="0"/>
              </a:rPr>
              <a:t>MANAGER_ID</a:t>
            </a:r>
            <a:r>
              <a:rPr lang="en-US"/>
              <a:t>, and </a:t>
            </a:r>
            <a:r>
              <a:rPr lang="en-US">
                <a:latin typeface="Courier New" pitchFamily="49" charset="0"/>
              </a:rPr>
              <a:t>LOCATION_ID</a:t>
            </a:r>
            <a:r>
              <a:rPr lang="en-US"/>
              <a:t>. The second declaration creates a record with the same field names, field data types, and order as a row in the </a:t>
            </a:r>
            <a:r>
              <a:rPr lang="en-US">
                <a:latin typeface="Courier New" pitchFamily="49" charset="0"/>
              </a:rPr>
              <a:t>EMPLOYEES</a:t>
            </a:r>
            <a:r>
              <a:rPr lang="en-US"/>
              <a:t> table. The fields are </a:t>
            </a:r>
            <a:r>
              <a:rPr lang="en-US">
                <a:latin typeface="Courier New" pitchFamily="49" charset="0"/>
              </a:rPr>
              <a:t>EMPLOYEE_ID</a:t>
            </a:r>
            <a:r>
              <a:rPr lang="en-US"/>
              <a:t>, </a:t>
            </a:r>
            <a:r>
              <a:rPr lang="en-US">
                <a:latin typeface="Courier New" pitchFamily="49" charset="0"/>
              </a:rPr>
              <a:t>FIRST_NAME</a:t>
            </a:r>
            <a:r>
              <a:rPr lang="en-US"/>
              <a:t>, </a:t>
            </a:r>
            <a:r>
              <a:rPr lang="en-US">
                <a:latin typeface="Courier New" pitchFamily="49" charset="0"/>
              </a:rPr>
              <a:t>LAST_NAME</a:t>
            </a:r>
            <a:r>
              <a:rPr lang="en-US"/>
              <a:t>, </a:t>
            </a:r>
            <a:r>
              <a:rPr lang="en-US">
                <a:latin typeface="Courier New" pitchFamily="49" charset="0"/>
              </a:rPr>
              <a:t>EMAIL</a:t>
            </a:r>
            <a:r>
              <a:rPr lang="en-US"/>
              <a:t>, </a:t>
            </a:r>
            <a:r>
              <a:rPr lang="en-US">
                <a:latin typeface="Courier New" pitchFamily="49" charset="0"/>
              </a:rPr>
              <a:t>PHONE_NUMBER</a:t>
            </a:r>
            <a:r>
              <a:rPr lang="en-US"/>
              <a:t>, </a:t>
            </a:r>
            <a:r>
              <a:rPr lang="en-US">
                <a:latin typeface="Courier New" pitchFamily="49" charset="0"/>
              </a:rPr>
              <a:t>HIRE_DATE</a:t>
            </a:r>
            <a:r>
              <a:rPr lang="en-US"/>
              <a:t>, </a:t>
            </a:r>
            <a:r>
              <a:rPr lang="en-US">
                <a:latin typeface="Courier New" pitchFamily="49" charset="0"/>
              </a:rPr>
              <a:t>JOB_ID</a:t>
            </a:r>
            <a:r>
              <a:rPr lang="en-US"/>
              <a:t>, </a:t>
            </a:r>
            <a:r>
              <a:rPr lang="en-US">
                <a:latin typeface="Courier New" pitchFamily="49" charset="0"/>
              </a:rPr>
              <a:t>SALARY</a:t>
            </a:r>
            <a:r>
              <a:rPr lang="en-US"/>
              <a:t>, </a:t>
            </a:r>
            <a:r>
              <a:rPr lang="en-US">
                <a:latin typeface="Courier New" pitchFamily="49" charset="0"/>
              </a:rPr>
              <a:t>COMMISSION_PCT</a:t>
            </a:r>
            <a:r>
              <a:rPr lang="en-US"/>
              <a:t>, </a:t>
            </a:r>
            <a:r>
              <a:rPr lang="en-US">
                <a:latin typeface="Courier New" pitchFamily="49" charset="0"/>
              </a:rPr>
              <a:t>MANAGER_ID</a:t>
            </a:r>
            <a:r>
              <a:rPr lang="en-US"/>
              <a:t>, </a:t>
            </a:r>
            <a:r>
              <a:rPr lang="en-US">
                <a:latin typeface="Courier New" pitchFamily="49" charset="0"/>
              </a:rPr>
              <a:t>DEPARTMENT_ID</a:t>
            </a:r>
            <a:r>
              <a:rPr lang="en-US"/>
              <a:t>.</a:t>
            </a:r>
          </a:p>
          <a:p>
            <a:endParaRPr lang="en-US" b="1"/>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02235-13E1-4C66-B15A-1E26CBC34D1C}" type="slidenum">
              <a:rPr lang="en-US"/>
              <a:pPr/>
              <a:t>33</a:t>
            </a:fld>
            <a:endParaRPr lang="en-US"/>
          </a:p>
        </p:txBody>
      </p:sp>
      <p:sp>
        <p:nvSpPr>
          <p:cNvPr id="75778" name="Rectangle 2"/>
          <p:cNvSpPr>
            <a:spLocks noRot="1" noChangeArrowheads="1" noTextEdit="1"/>
          </p:cNvSpPr>
          <p:nvPr>
            <p:ph type="sldImg"/>
          </p:nvPr>
        </p:nvSpPr>
        <p:spPr>
          <a:xfrm>
            <a:off x="439738" y="174625"/>
            <a:ext cx="5981700" cy="4486275"/>
          </a:xfrm>
          <a:ln w="12700" cap="flat">
            <a:solidFill>
              <a:schemeClr val="tx1"/>
            </a:solidFill>
          </a:ln>
        </p:spPr>
      </p:sp>
      <p:sp>
        <p:nvSpPr>
          <p:cNvPr id="7577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Declaring Boolean Variables</a:t>
            </a:r>
          </a:p>
          <a:p>
            <a:pPr lvl="1"/>
            <a:r>
              <a:rPr lang="en-US"/>
              <a:t>With PL/SQL you can compare variables in both SQL and procedural statements. These comparisons, called Boolean expressions, consist of simple or complex expressions separated by relational operators. In a SQL statement, you can use </a:t>
            </a:r>
            <a:r>
              <a:rPr lang="en-US">
                <a:solidFill>
                  <a:srgbClr val="FC0128"/>
                </a:solidFill>
              </a:rPr>
              <a:t>Boolean expressions </a:t>
            </a:r>
            <a:r>
              <a:rPr lang="en-US"/>
              <a:t>to specify the rows in a table that are affected by the statement. In a procedural statement, Boolean expressions are the basis for conditional control. </a:t>
            </a:r>
            <a:r>
              <a:rPr lang="en-US">
                <a:latin typeface="Courier New" pitchFamily="49" charset="0"/>
              </a:rPr>
              <a:t>NULL</a:t>
            </a:r>
            <a:r>
              <a:rPr lang="en-US"/>
              <a:t> stands for a missing, inapplicable, or unknown value.</a:t>
            </a:r>
          </a:p>
          <a:p>
            <a:r>
              <a:rPr lang="en-US"/>
              <a:t>Examples</a:t>
            </a:r>
          </a:p>
          <a:p>
            <a:r>
              <a:rPr lang="en-US"/>
              <a:t>         </a:t>
            </a:r>
          </a:p>
          <a:p>
            <a:pPr>
              <a:spcBef>
                <a:spcPct val="0"/>
              </a:spcBef>
            </a:pPr>
            <a:r>
              <a:rPr lang="en-US">
                <a:latin typeface="Courier New" pitchFamily="49" charset="0"/>
              </a:rPr>
              <a:t>   </a:t>
            </a:r>
            <a:r>
              <a:rPr lang="en-US" b="1">
                <a:latin typeface="Courier New" pitchFamily="49" charset="0"/>
              </a:rPr>
              <a:t>v_sal1 := 50000;</a:t>
            </a:r>
          </a:p>
          <a:p>
            <a:pPr>
              <a:spcBef>
                <a:spcPct val="0"/>
              </a:spcBef>
            </a:pPr>
            <a:r>
              <a:rPr lang="en-US" b="1">
                <a:latin typeface="Courier New" pitchFamily="49" charset="0"/>
              </a:rPr>
              <a:t>   v_sal2 := 60000;</a:t>
            </a:r>
            <a:endParaRPr lang="en-US" b="1"/>
          </a:p>
          <a:p>
            <a:pPr lvl="1"/>
            <a:r>
              <a:rPr lang="en-US"/>
              <a:t>The following expression yields </a:t>
            </a:r>
            <a:r>
              <a:rPr lang="en-US">
                <a:latin typeface="Courier New" pitchFamily="49" charset="0"/>
              </a:rPr>
              <a:t>TRUE</a:t>
            </a:r>
            <a:r>
              <a:rPr lang="en-US"/>
              <a:t>:</a:t>
            </a:r>
          </a:p>
          <a:p>
            <a:pPr lvl="1"/>
            <a:r>
              <a:rPr lang="en-US" b="1">
                <a:latin typeface="Courier New" pitchFamily="49" charset="0"/>
              </a:rPr>
              <a:t>  </a:t>
            </a:r>
            <a:r>
              <a:rPr lang="en-US">
                <a:latin typeface="Courier New" pitchFamily="49" charset="0"/>
              </a:rPr>
              <a:t>v_sal1 &lt; v_sal2</a:t>
            </a:r>
          </a:p>
          <a:p>
            <a:pPr lvl="1"/>
            <a:endParaRPr lang="en-US"/>
          </a:p>
          <a:p>
            <a:pPr lvl="1"/>
            <a:r>
              <a:rPr lang="en-US"/>
              <a:t>Declare and initialize a Boolean variable:</a:t>
            </a:r>
          </a:p>
          <a:p>
            <a:pPr lvl="1">
              <a:spcBef>
                <a:spcPct val="0"/>
              </a:spcBef>
            </a:pPr>
            <a:r>
              <a:rPr lang="en-US">
                <a:latin typeface="Courier New" pitchFamily="49" charset="0"/>
              </a:rPr>
              <a:t>DECLARE</a:t>
            </a:r>
          </a:p>
          <a:p>
            <a:pPr lvl="1">
              <a:spcBef>
                <a:spcPct val="0"/>
              </a:spcBef>
            </a:pPr>
            <a:r>
              <a:rPr lang="en-US">
                <a:latin typeface="Courier New" pitchFamily="49" charset="0"/>
              </a:rPr>
              <a:t>	v_flag BOOLEAN := FALSE;</a:t>
            </a:r>
          </a:p>
          <a:p>
            <a:pPr lvl="1">
              <a:spcBef>
                <a:spcPct val="0"/>
              </a:spcBef>
            </a:pPr>
            <a:r>
              <a:rPr lang="en-US">
                <a:latin typeface="Courier New" pitchFamily="49" charset="0"/>
              </a:rPr>
              <a:t>BEGIN</a:t>
            </a:r>
          </a:p>
          <a:p>
            <a:pPr lvl="1">
              <a:spcBef>
                <a:spcPct val="0"/>
              </a:spcBef>
            </a:pPr>
            <a:r>
              <a:rPr lang="en-US">
                <a:latin typeface="Courier New" pitchFamily="49" charset="0"/>
              </a:rPr>
              <a:t>	v_flag := TRUE;</a:t>
            </a:r>
          </a:p>
          <a:p>
            <a:pPr lvl="1">
              <a:spcBef>
                <a:spcPct val="0"/>
              </a:spcBef>
            </a:pPr>
            <a:r>
              <a:rPr lang="en-US">
                <a:latin typeface="Courier New" pitchFamily="49" charset="0"/>
              </a:rPr>
              <a:t>END;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2A4C3-699E-41C1-9DF9-F49E6F367CBB}" type="slidenum">
              <a:rPr lang="en-US"/>
              <a:pPr/>
              <a:t>34</a:t>
            </a:fld>
            <a:endParaRPr lang="en-US"/>
          </a:p>
        </p:txBody>
      </p:sp>
      <p:sp>
        <p:nvSpPr>
          <p:cNvPr id="79874" name="Rectangle 2"/>
          <p:cNvSpPr>
            <a:spLocks noRot="1" noChangeArrowheads="1" noTextEdit="1"/>
          </p:cNvSpPr>
          <p:nvPr>
            <p:ph type="sldImg"/>
          </p:nvPr>
        </p:nvSpPr>
        <p:spPr>
          <a:xfrm>
            <a:off x="439738" y="174625"/>
            <a:ext cx="5981700" cy="4486275"/>
          </a:xfrm>
          <a:ln w="12700" cap="flat">
            <a:solidFill>
              <a:schemeClr val="tx1"/>
            </a:solidFill>
          </a:ln>
        </p:spPr>
      </p:sp>
      <p:sp>
        <p:nvSpPr>
          <p:cNvPr id="7987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Bind Variables</a:t>
            </a:r>
          </a:p>
          <a:p>
            <a:pPr lvl="1"/>
            <a:r>
              <a:rPr lang="en-US"/>
              <a:t>A bind variable is a variable that you declare in a host environment. Bind variables can be used to pass </a:t>
            </a:r>
            <a:br>
              <a:rPr lang="en-US"/>
            </a:br>
            <a:r>
              <a:rPr lang="en-US"/>
              <a:t>run-time values, either number or character, into or out of one or more PL/SQL programs. The PL/SQL programs use bind variables as they would use any other variable. You can reference variables declared in the host or calling environment in PL/SQL statements, unless the statement is in a procedure, function, or package. This includes host language variables declared in precompiler programs, screen fields in Oracle Developer Forms applications, and </a:t>
            </a:r>
            <a:r>
              <a:rPr lang="en-US" i="1"/>
              <a:t>i</a:t>
            </a:r>
            <a:r>
              <a:rPr lang="en-US"/>
              <a:t>SQL*Plus bind variables. </a:t>
            </a:r>
          </a:p>
          <a:p>
            <a:r>
              <a:rPr lang="en-US"/>
              <a:t>Creating Bind Variables</a:t>
            </a:r>
          </a:p>
          <a:p>
            <a:pPr lvl="1"/>
            <a:r>
              <a:rPr lang="en-US"/>
              <a:t>To declare a bind variable in the</a:t>
            </a:r>
            <a:r>
              <a:rPr lang="en-US" i="1"/>
              <a:t> i</a:t>
            </a:r>
            <a:r>
              <a:rPr lang="en-US"/>
              <a:t>SQL*Plus environment, use the command </a:t>
            </a:r>
            <a:r>
              <a:rPr lang="en-US">
                <a:latin typeface="Courier New" pitchFamily="49" charset="0"/>
              </a:rPr>
              <a:t>VARIABLE</a:t>
            </a:r>
            <a:r>
              <a:rPr lang="en-US"/>
              <a:t>. For example, you declare a variable of type </a:t>
            </a:r>
            <a:r>
              <a:rPr lang="en-US">
                <a:latin typeface="Courier New" pitchFamily="49" charset="0"/>
              </a:rPr>
              <a:t>NUMBER</a:t>
            </a:r>
            <a:r>
              <a:rPr lang="en-US"/>
              <a:t> and </a:t>
            </a:r>
            <a:r>
              <a:rPr lang="en-US">
                <a:latin typeface="Courier New" pitchFamily="49" charset="0"/>
              </a:rPr>
              <a:t>VARCHAR2</a:t>
            </a:r>
            <a:r>
              <a:rPr lang="en-US"/>
              <a:t> as follows:</a:t>
            </a:r>
          </a:p>
          <a:p>
            <a:pPr lvl="2"/>
            <a:r>
              <a:rPr lang="en-US">
                <a:latin typeface="Courier New" pitchFamily="49" charset="0"/>
              </a:rPr>
              <a:t>VARIABLE return_code NUMBER</a:t>
            </a:r>
          </a:p>
          <a:p>
            <a:pPr lvl="2"/>
            <a:r>
              <a:rPr lang="en-US">
                <a:latin typeface="Courier New" pitchFamily="49" charset="0"/>
              </a:rPr>
              <a:t>VARIABLE return_msg  VARCHAR2(30)</a:t>
            </a:r>
          </a:p>
          <a:p>
            <a:pPr lvl="1"/>
            <a:r>
              <a:rPr lang="en-US"/>
              <a:t>Both SQL and</a:t>
            </a:r>
            <a:r>
              <a:rPr lang="en-US" i="1"/>
              <a:t> i</a:t>
            </a:r>
            <a:r>
              <a:rPr lang="en-US"/>
              <a:t>SQL*Plus can reference the bind variable, and </a:t>
            </a:r>
            <a:r>
              <a:rPr lang="en-US" i="1"/>
              <a:t>i</a:t>
            </a:r>
            <a:r>
              <a:rPr lang="en-US"/>
              <a:t>SQL*Plus can display its value through the </a:t>
            </a:r>
            <a:r>
              <a:rPr lang="en-US" i="1"/>
              <a:t>i</a:t>
            </a:r>
            <a:r>
              <a:rPr lang="en-US"/>
              <a:t>SQL*Plus </a:t>
            </a:r>
            <a:r>
              <a:rPr lang="en-US">
                <a:latin typeface="Courier New" pitchFamily="49" charset="0"/>
              </a:rPr>
              <a:t>PRINT</a:t>
            </a:r>
            <a:r>
              <a:rPr lang="en-US"/>
              <a:t> command.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A076E74-B84A-4A5C-B874-413DE86277C4}" type="slidenum">
              <a:rPr lang="en-US"/>
              <a:pPr/>
              <a:t>35</a:t>
            </a:fld>
            <a:endParaRPr lang="en-US"/>
          </a:p>
        </p:txBody>
      </p:sp>
      <p:sp>
        <p:nvSpPr>
          <p:cNvPr id="81922" name="Rectangle 2"/>
          <p:cNvSpPr>
            <a:spLocks noRot="1" noChangeArrowheads="1" noTextEdit="1"/>
          </p:cNvSpPr>
          <p:nvPr>
            <p:ph type="sldImg"/>
          </p:nvPr>
        </p:nvSpPr>
        <p:spPr>
          <a:xfrm>
            <a:off x="439738" y="174625"/>
            <a:ext cx="5981700" cy="4486275"/>
          </a:xfrm>
          <a:ln w="12700" cap="flat">
            <a:solidFill>
              <a:schemeClr val="tx1"/>
            </a:solidFill>
          </a:ln>
        </p:spPr>
      </p:sp>
      <p:sp>
        <p:nvSpPr>
          <p:cNvPr id="8192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Printing Bind Variables</a:t>
            </a:r>
          </a:p>
          <a:p>
            <a:pPr lvl="1"/>
            <a:r>
              <a:rPr lang="en-US"/>
              <a:t>In </a:t>
            </a:r>
            <a:r>
              <a:rPr lang="en-US" i="1"/>
              <a:t>i</a:t>
            </a:r>
            <a:r>
              <a:rPr lang="en-US"/>
              <a:t>SQL*Plus you can display the value of the bind variable using the </a:t>
            </a:r>
            <a:r>
              <a:rPr lang="en-US">
                <a:solidFill>
                  <a:srgbClr val="FC0128"/>
                </a:solidFill>
                <a:latin typeface="Courier New" pitchFamily="49" charset="0"/>
              </a:rPr>
              <a:t>PRINT</a:t>
            </a:r>
            <a:r>
              <a:rPr lang="en-US">
                <a:solidFill>
                  <a:srgbClr val="FC0128"/>
                </a:solidFill>
              </a:rPr>
              <a:t> </a:t>
            </a:r>
            <a:r>
              <a:rPr lang="en-US"/>
              <a:t>command.</a:t>
            </a:r>
          </a:p>
        </p:txBody>
      </p:sp>
      <p:pic>
        <p:nvPicPr>
          <p:cNvPr id="81924" name="Picture 4"/>
          <p:cNvPicPr>
            <a:picLocks noChangeAspect="1" noChangeArrowheads="1"/>
          </p:cNvPicPr>
          <p:nvPr/>
        </p:nvPicPr>
        <p:blipFill>
          <a:blip r:embed="rId3"/>
          <a:srcRect/>
          <a:stretch>
            <a:fillRect/>
          </a:stretch>
        </p:blipFill>
        <p:spPr bwMode="auto">
          <a:xfrm>
            <a:off x="598488" y="5329238"/>
            <a:ext cx="5418137" cy="506412"/>
          </a:xfrm>
          <a:prstGeom prst="rect">
            <a:avLst/>
          </a:prstGeom>
          <a:noFill/>
          <a:ln w="25400">
            <a:noFill/>
            <a:miter lim="800000"/>
            <a:headEnd type="none" w="sm" len="sm"/>
            <a:tailEnd type="none" w="sm" len="sm"/>
          </a:ln>
          <a:effectLst/>
        </p:spPr>
      </p:pic>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707FF63-25A0-4334-AECF-0F762D602BC3}" type="slidenum">
              <a:rPr lang="en-US"/>
              <a:pPr/>
              <a:t>36</a:t>
            </a:fld>
            <a:endParaRPr lang="en-US"/>
          </a:p>
        </p:txBody>
      </p:sp>
      <p:sp>
        <p:nvSpPr>
          <p:cNvPr id="83970" name="Rectangle 2"/>
          <p:cNvSpPr>
            <a:spLocks noRot="1" noChangeArrowheads="1" noTextEdit="1"/>
          </p:cNvSpPr>
          <p:nvPr>
            <p:ph type="sldImg"/>
          </p:nvPr>
        </p:nvSpPr>
        <p:spPr>
          <a:xfrm>
            <a:off x="439738" y="174625"/>
            <a:ext cx="5981700" cy="4486275"/>
          </a:xfrm>
          <a:ln w="12700" cap="flat">
            <a:solidFill>
              <a:schemeClr val="tx1"/>
            </a:solidFill>
          </a:ln>
        </p:spPr>
      </p:sp>
      <p:sp>
        <p:nvSpPr>
          <p:cNvPr id="83971"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5000"/>
              </a:lnSpc>
              <a:spcAft>
                <a:spcPct val="24000"/>
              </a:spcAft>
            </a:pPr>
            <a:r>
              <a:rPr lang="en-US"/>
              <a:t>Referencing Non-PL/SQL Variables</a:t>
            </a:r>
          </a:p>
          <a:p>
            <a:pPr lvl="1">
              <a:lnSpc>
                <a:spcPct val="95000"/>
              </a:lnSpc>
            </a:pPr>
            <a:r>
              <a:rPr lang="en-US"/>
              <a:t>To </a:t>
            </a:r>
            <a:r>
              <a:rPr lang="en-US">
                <a:solidFill>
                  <a:srgbClr val="FC0128"/>
                </a:solidFill>
              </a:rPr>
              <a:t>reference host variables,</a:t>
            </a:r>
            <a:r>
              <a:rPr lang="en-US"/>
              <a:t> you must prefix the references with a colon (</a:t>
            </a:r>
            <a:r>
              <a:rPr lang="en-US">
                <a:solidFill>
                  <a:srgbClr val="FC0128"/>
                </a:solidFill>
              </a:rPr>
              <a:t>:)</a:t>
            </a:r>
            <a:r>
              <a:rPr lang="en-US"/>
              <a:t> to distinguish them from declared PL/SQL variables.</a:t>
            </a:r>
          </a:p>
          <a:p>
            <a:pPr>
              <a:lnSpc>
                <a:spcPct val="95000"/>
              </a:lnSpc>
            </a:pPr>
            <a:r>
              <a:rPr lang="en-US"/>
              <a:t>Example</a:t>
            </a:r>
          </a:p>
          <a:p>
            <a:pPr lvl="1">
              <a:lnSpc>
                <a:spcPct val="95000"/>
              </a:lnSpc>
            </a:pPr>
            <a:r>
              <a:rPr lang="en-US"/>
              <a:t>This example computes the monthly salary, based upon the annual salary supplied by the user. This script contains both</a:t>
            </a:r>
            <a:r>
              <a:rPr lang="en-US" i="1"/>
              <a:t> i</a:t>
            </a:r>
            <a:r>
              <a:rPr lang="en-US"/>
              <a:t>SQL*Plus commands as well as a complete PL/SQL block.</a:t>
            </a:r>
          </a:p>
          <a:p>
            <a:pPr>
              <a:lnSpc>
                <a:spcPct val="95000"/>
              </a:lnSpc>
              <a:spcBef>
                <a:spcPct val="0"/>
              </a:spcBef>
            </a:pPr>
            <a:r>
              <a:rPr lang="en-US" b="1">
                <a:latin typeface="Courier New" pitchFamily="49" charset="0"/>
              </a:rPr>
              <a:t>	</a:t>
            </a:r>
          </a:p>
          <a:p>
            <a:pPr>
              <a:lnSpc>
                <a:spcPct val="95000"/>
              </a:lnSpc>
              <a:spcBef>
                <a:spcPct val="0"/>
              </a:spcBef>
            </a:pPr>
            <a:r>
              <a:rPr lang="en-US" b="1">
                <a:latin typeface="Courier New" pitchFamily="49" charset="0"/>
              </a:rPr>
              <a:t>	VARIABLE  g_monthly_sal  NUMBER</a:t>
            </a:r>
          </a:p>
          <a:p>
            <a:pPr>
              <a:lnSpc>
                <a:spcPct val="95000"/>
              </a:lnSpc>
              <a:spcBef>
                <a:spcPct val="0"/>
              </a:spcBef>
            </a:pPr>
            <a:r>
              <a:rPr lang="en-US" b="1">
                <a:latin typeface="Courier New" pitchFamily="49" charset="0"/>
              </a:rPr>
              <a:t>	DEFINE    p_annual_sal </a:t>
            </a:r>
            <a:r>
              <a:rPr lang="en-US" b="1">
                <a:solidFill>
                  <a:srgbClr val="000000"/>
                </a:solidFill>
                <a:latin typeface="Courier New" pitchFamily="49" charset="0"/>
              </a:rPr>
              <a:t>= 50000</a:t>
            </a:r>
          </a:p>
          <a:p>
            <a:pPr>
              <a:lnSpc>
                <a:spcPct val="95000"/>
              </a:lnSpc>
              <a:spcBef>
                <a:spcPct val="0"/>
              </a:spcBef>
            </a:pPr>
            <a:endParaRPr lang="en-US" b="1">
              <a:latin typeface="Courier New" pitchFamily="49" charset="0"/>
            </a:endParaRPr>
          </a:p>
          <a:p>
            <a:pPr>
              <a:lnSpc>
                <a:spcPct val="95000"/>
              </a:lnSpc>
              <a:spcBef>
                <a:spcPct val="0"/>
              </a:spcBef>
            </a:pPr>
            <a:r>
              <a:rPr lang="en-US" b="1">
                <a:latin typeface="Courier New" pitchFamily="49" charset="0"/>
              </a:rPr>
              <a:t> 	SET VERIFY OFF</a:t>
            </a:r>
          </a:p>
          <a:p>
            <a:pPr>
              <a:lnSpc>
                <a:spcPct val="95000"/>
              </a:lnSpc>
              <a:spcBef>
                <a:spcPct val="0"/>
              </a:spcBef>
            </a:pPr>
            <a:r>
              <a:rPr lang="en-US" b="1">
                <a:latin typeface="Courier New" pitchFamily="49" charset="0"/>
              </a:rPr>
              <a:t>	DECLARE</a:t>
            </a:r>
          </a:p>
          <a:p>
            <a:pPr>
              <a:lnSpc>
                <a:spcPct val="95000"/>
              </a:lnSpc>
              <a:spcBef>
                <a:spcPct val="0"/>
              </a:spcBef>
            </a:pPr>
            <a:r>
              <a:rPr lang="en-US" b="1">
                <a:latin typeface="Courier New" pitchFamily="49" charset="0"/>
              </a:rPr>
              <a:t>  		v_sal  NUMBER(9,2) := &amp;p_annual_sal;</a:t>
            </a:r>
          </a:p>
          <a:p>
            <a:pPr>
              <a:lnSpc>
                <a:spcPct val="95000"/>
              </a:lnSpc>
              <a:spcBef>
                <a:spcPct val="0"/>
              </a:spcBef>
            </a:pPr>
            <a:r>
              <a:rPr lang="en-US" b="1">
                <a:latin typeface="Courier New" pitchFamily="49" charset="0"/>
              </a:rPr>
              <a:t>	BEGIN</a:t>
            </a:r>
          </a:p>
          <a:p>
            <a:pPr>
              <a:lnSpc>
                <a:spcPct val="95000"/>
              </a:lnSpc>
              <a:spcBef>
                <a:spcPct val="0"/>
              </a:spcBef>
            </a:pPr>
            <a:r>
              <a:rPr lang="en-US" b="1">
                <a:latin typeface="Courier New" pitchFamily="49" charset="0"/>
              </a:rPr>
              <a:t>  		:g_monthly_sal := v_sal/12;</a:t>
            </a:r>
          </a:p>
          <a:p>
            <a:pPr>
              <a:lnSpc>
                <a:spcPct val="95000"/>
              </a:lnSpc>
              <a:spcBef>
                <a:spcPct val="0"/>
              </a:spcBef>
            </a:pPr>
            <a:r>
              <a:rPr lang="en-US" b="1">
                <a:latin typeface="Courier New" pitchFamily="49" charset="0"/>
              </a:rPr>
              <a:t>	END;</a:t>
            </a:r>
          </a:p>
          <a:p>
            <a:pPr>
              <a:lnSpc>
                <a:spcPct val="95000"/>
              </a:lnSpc>
              <a:spcBef>
                <a:spcPct val="0"/>
              </a:spcBef>
            </a:pPr>
            <a:r>
              <a:rPr lang="en-US" b="1">
                <a:latin typeface="Courier New" pitchFamily="49" charset="0"/>
              </a:rPr>
              <a:t>	/</a:t>
            </a:r>
          </a:p>
          <a:p>
            <a:pPr>
              <a:lnSpc>
                <a:spcPct val="95000"/>
              </a:lnSpc>
              <a:spcBef>
                <a:spcPct val="0"/>
              </a:spcBef>
            </a:pPr>
            <a:r>
              <a:rPr lang="en-US" b="1">
                <a:latin typeface="Courier New" pitchFamily="49" charset="0"/>
              </a:rPr>
              <a:t>	PRINT 	g_monthly_sal</a:t>
            </a:r>
            <a:endParaRPr lang="en-US" b="1"/>
          </a:p>
          <a:p>
            <a:pPr>
              <a:lnSpc>
                <a:spcPct val="95000"/>
              </a:lnSpc>
            </a:pPr>
            <a:r>
              <a:rPr lang="en-US" b="1"/>
              <a:t>The </a:t>
            </a:r>
            <a:r>
              <a:rPr lang="en-US" b="1">
                <a:latin typeface="Courier New" pitchFamily="49" charset="0"/>
              </a:rPr>
              <a:t>DEFINE</a:t>
            </a:r>
            <a:r>
              <a:rPr lang="en-US" b="1"/>
              <a:t> command specifies a user variable and assigns it a </a:t>
            </a:r>
            <a:r>
              <a:rPr lang="en-US" b="1">
                <a:latin typeface="Courier New" pitchFamily="49" charset="0"/>
              </a:rPr>
              <a:t>CHAR</a:t>
            </a:r>
            <a:r>
              <a:rPr lang="en-US" b="1"/>
              <a:t> value. Even though you enter the number 50000, </a:t>
            </a:r>
            <a:r>
              <a:rPr lang="en-US" b="1" i="1"/>
              <a:t>i</a:t>
            </a:r>
            <a:r>
              <a:rPr lang="en-US" b="1"/>
              <a:t>SQL*Plus assigns a </a:t>
            </a:r>
            <a:r>
              <a:rPr lang="en-US" b="1">
                <a:latin typeface="Courier New" pitchFamily="49" charset="0"/>
              </a:rPr>
              <a:t>CHAR</a:t>
            </a:r>
            <a:r>
              <a:rPr lang="en-US" b="1"/>
              <a:t> value to </a:t>
            </a:r>
            <a:r>
              <a:rPr lang="en-US" b="1">
                <a:latin typeface="Courier New" pitchFamily="49" charset="0"/>
              </a:rPr>
              <a:t>p_annual_sal</a:t>
            </a:r>
            <a:r>
              <a:rPr lang="en-US" b="1"/>
              <a:t> consisting of the characters, 5,0,0,0 and 0.</a:t>
            </a:r>
          </a:p>
        </p:txBody>
      </p:sp>
      <p:sp>
        <p:nvSpPr>
          <p:cNvPr id="83972" name="Rectangle 4"/>
          <p:cNvSpPr>
            <a:spLocks noChangeArrowheads="1"/>
          </p:cNvSpPr>
          <p:nvPr/>
        </p:nvSpPr>
        <p:spPr bwMode="auto">
          <a:xfrm>
            <a:off x="604838" y="7421563"/>
            <a:ext cx="5462587" cy="693737"/>
          </a:xfrm>
          <a:prstGeom prst="rect">
            <a:avLst/>
          </a:prstGeom>
          <a:noFill/>
          <a:ln w="9525">
            <a:noFill/>
            <a:miter lim="800000"/>
            <a:headEnd/>
            <a:tailEnd/>
          </a:ln>
          <a:effec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4ECC0E9D-02AE-4BC3-8A3B-9C0E1C3DE7CA}" type="slidenum">
              <a:rPr lang="en-US"/>
              <a:pPr/>
              <a:t>37</a:t>
            </a:fld>
            <a:endParaRPr lang="en-US"/>
          </a:p>
        </p:txBody>
      </p:sp>
      <p:sp>
        <p:nvSpPr>
          <p:cNvPr id="86018" name="Rectangle 2"/>
          <p:cNvSpPr>
            <a:spLocks noRot="1" noChangeArrowheads="1" noTextEdit="1"/>
          </p:cNvSpPr>
          <p:nvPr>
            <p:ph type="sldImg"/>
          </p:nvPr>
        </p:nvSpPr>
        <p:spPr>
          <a:xfrm>
            <a:off x="439738" y="174625"/>
            <a:ext cx="5981700" cy="4486275"/>
          </a:xfrm>
          <a:ln w="12700" cap="flat">
            <a:solidFill>
              <a:schemeClr val="tx1"/>
            </a:solidFill>
          </a:ln>
        </p:spPr>
      </p:sp>
      <p:sp>
        <p:nvSpPr>
          <p:cNvPr id="8601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DBMS_OUTPUT.PUT_LINE</a:t>
            </a:r>
            <a:endParaRPr lang="en-US"/>
          </a:p>
          <a:p>
            <a:pPr lvl="1"/>
            <a:r>
              <a:rPr lang="en-US"/>
              <a:t>You have seen that you can declare a host variable, reference it in a PL/SQL block, and then display its contents in </a:t>
            </a:r>
            <a:r>
              <a:rPr lang="en-US" i="1"/>
              <a:t>i</a:t>
            </a:r>
            <a:r>
              <a:rPr lang="en-US"/>
              <a:t>SQL*Plus using the </a:t>
            </a:r>
            <a:r>
              <a:rPr lang="en-US">
                <a:latin typeface="Courier New" pitchFamily="49" charset="0"/>
              </a:rPr>
              <a:t>PRINT</a:t>
            </a:r>
            <a:r>
              <a:rPr lang="en-US"/>
              <a:t> command. Another option for displaying information from a PL/SQL block is </a:t>
            </a:r>
            <a:r>
              <a:rPr lang="en-US">
                <a:latin typeface="Courier New" pitchFamily="49" charset="0"/>
              </a:rPr>
              <a:t>DBMS_OUTPUT.PUT_LINE</a:t>
            </a:r>
            <a:r>
              <a:rPr lang="en-US"/>
              <a:t>. </a:t>
            </a:r>
            <a:r>
              <a:rPr lang="en-US">
                <a:solidFill>
                  <a:srgbClr val="FC0128"/>
                </a:solidFill>
                <a:latin typeface="Courier New" pitchFamily="49" charset="0"/>
              </a:rPr>
              <a:t>DBMS_OUTPUT</a:t>
            </a:r>
            <a:r>
              <a:rPr lang="en-US">
                <a:solidFill>
                  <a:srgbClr val="FC0128"/>
                </a:solidFill>
              </a:rPr>
              <a:t> </a:t>
            </a:r>
            <a:r>
              <a:rPr lang="en-US"/>
              <a:t>is an Oracle-supplied package, and </a:t>
            </a:r>
            <a:r>
              <a:rPr lang="en-US">
                <a:latin typeface="Courier New" pitchFamily="49" charset="0"/>
              </a:rPr>
              <a:t>PUT_LINE</a:t>
            </a:r>
            <a:r>
              <a:rPr lang="en-US"/>
              <a:t> is a procedure within that package. </a:t>
            </a:r>
          </a:p>
          <a:p>
            <a:pPr lvl="1"/>
            <a:r>
              <a:rPr lang="en-US"/>
              <a:t>Within a PL/SQL block, reference </a:t>
            </a:r>
            <a:r>
              <a:rPr lang="en-US">
                <a:latin typeface="Courier New" pitchFamily="49" charset="0"/>
              </a:rPr>
              <a:t>DBMS_OUTPUT.PUT_LINE</a:t>
            </a:r>
            <a:r>
              <a:rPr lang="en-US"/>
              <a:t> and, in parentheses, specify the string that you want to print to the screen. The package must first be enabled in your </a:t>
            </a:r>
            <a:r>
              <a:rPr lang="en-US" i="1"/>
              <a:t>i</a:t>
            </a:r>
            <a:r>
              <a:rPr lang="en-US"/>
              <a:t>SQL*Plus session. To do this, execute the </a:t>
            </a:r>
            <a:r>
              <a:rPr lang="en-US" i="1"/>
              <a:t>i</a:t>
            </a:r>
            <a:r>
              <a:rPr lang="en-US"/>
              <a:t>SQL*Plus </a:t>
            </a:r>
            <a:r>
              <a:rPr lang="en-US">
                <a:latin typeface="Courier New" pitchFamily="49" charset="0"/>
              </a:rPr>
              <a:t>SET SERVEROUTPUT ON</a:t>
            </a:r>
            <a:r>
              <a:rPr lang="en-US"/>
              <a:t> command.</a:t>
            </a:r>
          </a:p>
          <a:p>
            <a:pPr lvl="1"/>
            <a:r>
              <a:rPr lang="en-US"/>
              <a:t>The example on the slide computes the monthly salary and prints it to the screen, using </a:t>
            </a:r>
            <a:r>
              <a:rPr lang="en-US">
                <a:latin typeface="Courier New" pitchFamily="49" charset="0"/>
              </a:rPr>
              <a:t>DBMS_OUTPUT.PUT_LINE</a:t>
            </a:r>
            <a:r>
              <a:rPr lang="en-US"/>
              <a:t>. The output is shown below:</a:t>
            </a:r>
          </a:p>
          <a:p>
            <a:pPr lvl="1"/>
            <a:endParaRPr lang="en-US"/>
          </a:p>
          <a:p>
            <a:pPr lvl="1"/>
            <a:endParaRPr lang="en-US"/>
          </a:p>
          <a:p>
            <a:pPr lvl="1"/>
            <a:endParaRPr lang="en-US"/>
          </a:p>
          <a:p>
            <a:pPr lvl="1"/>
            <a:endParaRPr lang="en-US"/>
          </a:p>
          <a:p>
            <a:pPr lvl="1"/>
            <a:endParaRPr lang="en-US"/>
          </a:p>
          <a:p>
            <a:r>
              <a:rPr lang="en-US">
                <a:solidFill>
                  <a:srgbClr val="0000FF"/>
                </a:solidFill>
              </a:rPr>
              <a:t>Instructor Note</a:t>
            </a:r>
          </a:p>
          <a:p>
            <a:pPr lvl="1"/>
            <a:r>
              <a:rPr lang="en-US">
                <a:solidFill>
                  <a:srgbClr val="0000FF"/>
                </a:solidFill>
              </a:rPr>
              <a:t>Mention that the </a:t>
            </a:r>
            <a:r>
              <a:rPr lang="en-US">
                <a:solidFill>
                  <a:srgbClr val="0000FF"/>
                </a:solidFill>
                <a:latin typeface="Courier New" pitchFamily="49" charset="0"/>
              </a:rPr>
              <a:t>TO_CHAR</a:t>
            </a:r>
            <a:r>
              <a:rPr lang="en-US">
                <a:solidFill>
                  <a:srgbClr val="0000FF"/>
                </a:solidFill>
              </a:rPr>
              <a:t> function in the </a:t>
            </a:r>
            <a:r>
              <a:rPr lang="en-US">
                <a:solidFill>
                  <a:srgbClr val="0000FF"/>
                </a:solidFill>
                <a:latin typeface="Courier New" pitchFamily="49" charset="0"/>
              </a:rPr>
              <a:t>DBMS_OUTPUT.PUT_LINE </a:t>
            </a:r>
            <a:r>
              <a:rPr lang="en-US">
                <a:solidFill>
                  <a:srgbClr val="0000FF"/>
                </a:solidFill>
              </a:rPr>
              <a:t>is optional. It is included only for explicit conversion for better performance benefits. </a:t>
            </a:r>
          </a:p>
        </p:txBody>
      </p:sp>
      <p:sp>
        <p:nvSpPr>
          <p:cNvPr id="86020" name="Rectangle 4"/>
          <p:cNvSpPr>
            <a:spLocks noChangeArrowheads="1"/>
          </p:cNvSpPr>
          <p:nvPr/>
        </p:nvSpPr>
        <p:spPr bwMode="auto">
          <a:xfrm>
            <a:off x="403225" y="7732713"/>
            <a:ext cx="6308725" cy="2022475"/>
          </a:xfrm>
          <a:prstGeom prst="rect">
            <a:avLst/>
          </a:prstGeom>
          <a:noFill/>
          <a:ln w="9525">
            <a:noFill/>
            <a:miter lim="800000"/>
            <a:headEnd/>
            <a:tailEnd/>
          </a:ln>
          <a:effectLst/>
        </p:spPr>
        <p:txBody>
          <a:bodyPr wrap="none" lIns="98343" tIns="49952" rIns="98343" bIns="49952"/>
          <a:lstStyle/>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a:p>
            <a:pPr defTabSz="992188" eaLnBrk="0" hangingPunct="0"/>
            <a:endParaRPr lang="en-US" sz="1000" b="1">
              <a:latin typeface="Courier New" pitchFamily="49" charset="0"/>
            </a:endParaRPr>
          </a:p>
        </p:txBody>
      </p:sp>
      <p:pic>
        <p:nvPicPr>
          <p:cNvPr id="86021" name="Picture 5"/>
          <p:cNvPicPr>
            <a:picLocks noChangeAspect="1" noChangeArrowheads="1"/>
          </p:cNvPicPr>
          <p:nvPr/>
        </p:nvPicPr>
        <p:blipFill>
          <a:blip r:embed="rId3"/>
          <a:srcRect/>
          <a:stretch>
            <a:fillRect/>
          </a:stretch>
        </p:blipFill>
        <p:spPr bwMode="auto">
          <a:xfrm>
            <a:off x="608013" y="6605588"/>
            <a:ext cx="3717925" cy="479425"/>
          </a:xfrm>
          <a:prstGeom prst="rect">
            <a:avLst/>
          </a:prstGeom>
          <a:noFill/>
          <a:ln w="25400">
            <a:noFill/>
            <a:miter lim="800000"/>
            <a:headEnd type="none" w="sm" len="sm"/>
            <a:tailEnd type="none" w="sm" len="sm"/>
          </a:ln>
          <a:effectLst/>
        </p:spPr>
      </p:pic>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5BEDB3-9593-4CB3-8319-57FD6E70902A}" type="slidenum">
              <a:rPr lang="en-US"/>
              <a:pPr/>
              <a:t>38</a:t>
            </a:fld>
            <a:endParaRPr lang="en-US"/>
          </a:p>
        </p:txBody>
      </p:sp>
      <p:sp>
        <p:nvSpPr>
          <p:cNvPr id="88066" name="Rectangle 2"/>
          <p:cNvSpPr>
            <a:spLocks noRot="1" noChangeArrowheads="1" noTextEdit="1"/>
          </p:cNvSpPr>
          <p:nvPr>
            <p:ph type="sldImg"/>
          </p:nvPr>
        </p:nvSpPr>
        <p:spPr>
          <a:xfrm>
            <a:off x="439738" y="174625"/>
            <a:ext cx="5981700" cy="4486275"/>
          </a:xfrm>
          <a:ln w="12700" cap="flat">
            <a:solidFill>
              <a:schemeClr val="tx1"/>
            </a:solidFill>
          </a:ln>
        </p:spPr>
      </p:sp>
      <p:sp>
        <p:nvSpPr>
          <p:cNvPr id="8806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A PL/SQL block is a basic, unnamed unit of a PL/SQL program. It consists of a set of SQL or PL/SQL statements and it performs a single logical function. The declarative part is the first part of a PL/SQL block and is used for declaring objects such as variables, constants, cursors, and definitions of error situations called exceptions. The executable part is the mandatory part of a PL/SQL block, and contains SQL and PL/SQL statements for querying and manipulating data. The exception-handling part is embedded inside the executable part of a block and is placed at the end of the executable part.</a:t>
            </a:r>
          </a:p>
          <a:p>
            <a:pPr lvl="1"/>
            <a:r>
              <a:rPr lang="en-US"/>
              <a:t>An anonymous PL/SQL block is the basic, unnamed unit of a PL/SQL program. Procedures and functions can be compiled separately and stored permanently in an Oracle database, ready to be executed.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Rot="1" noChangeArrowheads="1" noTextEdit="1"/>
          </p:cNvSpPr>
          <p:nvPr>
            <p:ph type="sldImg"/>
          </p:nvPr>
        </p:nvSpPr>
        <p:spPr>
          <a:xfrm>
            <a:off x="439738" y="174625"/>
            <a:ext cx="5981700" cy="4486275"/>
          </a:xfrm>
          <a:ln w="12700" cap="flat">
            <a:solidFill>
              <a:schemeClr val="tx1"/>
            </a:solidFill>
          </a:ln>
        </p:spPr>
      </p:sp>
      <p:sp>
        <p:nvSpPr>
          <p:cNvPr id="90115"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r>
              <a:rPr lang="en-US">
                <a:solidFill>
                  <a:srgbClr val="0000FF"/>
                </a:solidFill>
              </a:rPr>
              <a:t>Schedule:	Timing	Topic</a:t>
            </a:r>
          </a:p>
          <a:p>
            <a:pPr lvl="1"/>
            <a:r>
              <a:rPr lang="en-US">
                <a:solidFill>
                  <a:srgbClr val="0000FF"/>
                </a:solidFill>
              </a:rPr>
              <a:t>		30 minutes	Lecture</a:t>
            </a:r>
          </a:p>
          <a:p>
            <a:pPr lvl="1"/>
            <a:r>
              <a:rPr lang="en-US">
                <a:solidFill>
                  <a:srgbClr val="0000FF"/>
                </a:solidFill>
              </a:rPr>
              <a:t>		25 minutes	Practice</a:t>
            </a:r>
          </a:p>
          <a:p>
            <a:pPr lvl="1"/>
            <a:r>
              <a:rPr lang="en-US">
                <a:solidFill>
                  <a:srgbClr val="0000FF"/>
                </a:solidFill>
              </a:rPr>
              <a:t>		55 minutes	Total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4DA6F965-D813-4FA3-8F61-E2F7118392EB}" type="slidenum">
              <a:rPr lang="en-US"/>
              <a:pPr/>
              <a:t>4</a:t>
            </a:fld>
            <a:endParaRPr lang="en-US"/>
          </a:p>
        </p:txBody>
      </p:sp>
      <p:sp>
        <p:nvSpPr>
          <p:cNvPr id="10242" name="Rectangle 2"/>
          <p:cNvSpPr>
            <a:spLocks noChangeArrowheads="1"/>
          </p:cNvSpPr>
          <p:nvPr/>
        </p:nvSpPr>
        <p:spPr bwMode="auto">
          <a:xfrm>
            <a:off x="3989388" y="-1588"/>
            <a:ext cx="3059112"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0243" name="Rectangle 3"/>
          <p:cNvSpPr>
            <a:spLocks noChangeArrowheads="1"/>
          </p:cNvSpPr>
          <p:nvPr/>
        </p:nvSpPr>
        <p:spPr bwMode="auto">
          <a:xfrm>
            <a:off x="-3175" y="-1588"/>
            <a:ext cx="3054350"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0244" name="Rectangle 4"/>
          <p:cNvSpPr>
            <a:spLocks noGrp="1" noChangeArrowheads="1"/>
          </p:cNvSpPr>
          <p:nvPr>
            <p:ph type="body" idx="1"/>
          </p:nvPr>
        </p:nvSpPr>
        <p:spPr>
          <a:xfrm>
            <a:off x="403225" y="5070475"/>
            <a:ext cx="6197600" cy="4191000"/>
          </a:xfrm>
          <a:noFill/>
          <a:ln/>
        </p:spPr>
        <p:txBody>
          <a:bodyPr lIns="95250" tIns="47625" rIns="95250" bIns="47625"/>
          <a:lstStyle/>
          <a:p>
            <a:pPr defTabSz="436563"/>
            <a:r>
              <a:rPr lang="en-US"/>
              <a:t>About PL/SQL</a:t>
            </a:r>
          </a:p>
          <a:p>
            <a:pPr marL="119063" lvl="1" defTabSz="436563"/>
            <a:r>
              <a:rPr lang="en-US"/>
              <a:t>Procedural Language/SQL (</a:t>
            </a:r>
            <a:r>
              <a:rPr lang="en-US">
                <a:solidFill>
                  <a:srgbClr val="FC0128"/>
                </a:solidFill>
              </a:rPr>
              <a:t>PL/SQL</a:t>
            </a:r>
            <a:r>
              <a:rPr lang="en-US"/>
              <a:t>) is Oracle Corporation’s procedural language extension to SQL, the standard data access language for relational databases. PL/SQL offers modern software engineering features such as data encapsulation, exception handling, information hiding, object orientation, and brings state-of-the-art programming to the Oracle Server and toolset.</a:t>
            </a:r>
            <a:endParaRPr lang="en-US" b="1"/>
          </a:p>
          <a:p>
            <a:pPr marL="119063" lvl="1" defTabSz="436563"/>
            <a:r>
              <a:rPr lang="en-US"/>
              <a:t>PL/SQL incorporates many of the advanced features of programming languages that were designed during the 1970s and 1980s. It allows the data manipulation and query statements of SQL to be included in block-structured and procedural units of code, making PL/SQL a powerful transaction processing language. With PL/SQL, you can use SQL statements to finesse Oracle data, and PL/SQL control statements to process the data.</a:t>
            </a:r>
          </a:p>
        </p:txBody>
      </p:sp>
      <p:sp>
        <p:nvSpPr>
          <p:cNvPr id="10245" name="Rectangle 5"/>
          <p:cNvSpPr>
            <a:spLocks noRot="1" noChangeArrowheads="1" noTextEdit="1"/>
          </p:cNvSpPr>
          <p:nvPr>
            <p:ph type="sldImg"/>
          </p:nvPr>
        </p:nvSpPr>
        <p:spPr>
          <a:xfrm>
            <a:off x="341313" y="327025"/>
            <a:ext cx="6156325" cy="4616450"/>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A1DB79-7BAC-4ADA-94BF-3CD0608B1FC8}" type="slidenum">
              <a:rPr lang="en-US"/>
              <a:pPr/>
              <a:t>40</a:t>
            </a:fld>
            <a:endParaRPr lang="en-US"/>
          </a:p>
        </p:txBody>
      </p:sp>
      <p:sp>
        <p:nvSpPr>
          <p:cNvPr id="92162" name="Rectangle 2"/>
          <p:cNvSpPr>
            <a:spLocks noRot="1" noChangeArrowheads="1" noTextEdit="1"/>
          </p:cNvSpPr>
          <p:nvPr>
            <p:ph type="sldImg"/>
          </p:nvPr>
        </p:nvSpPr>
        <p:spPr>
          <a:xfrm>
            <a:off x="439738" y="174625"/>
            <a:ext cx="5981700" cy="4486275"/>
          </a:xfrm>
          <a:ln w="12700" cap="flat">
            <a:solidFill>
              <a:schemeClr val="tx1"/>
            </a:solidFill>
          </a:ln>
        </p:spPr>
      </p:sp>
      <p:sp>
        <p:nvSpPr>
          <p:cNvPr id="9216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how to write executable code in the PL/SQL block. You also learn the rules for nesting PL/SQL blocks of code, as well as how to execute and test PL/SQL code.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423F319-776B-4757-8976-F85ADC351383}" type="slidenum">
              <a:rPr lang="en-US"/>
              <a:pPr/>
              <a:t>41</a:t>
            </a:fld>
            <a:endParaRPr lang="en-US"/>
          </a:p>
        </p:txBody>
      </p:sp>
      <p:sp>
        <p:nvSpPr>
          <p:cNvPr id="94210" name="Rectangle 2"/>
          <p:cNvSpPr>
            <a:spLocks noChangeArrowheads="1"/>
          </p:cNvSpPr>
          <p:nvPr/>
        </p:nvSpPr>
        <p:spPr bwMode="auto">
          <a:xfrm>
            <a:off x="4195763" y="0"/>
            <a:ext cx="3221037" cy="584200"/>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94211" name="Rectangle 3"/>
          <p:cNvSpPr>
            <a:spLocks noChangeArrowheads="1"/>
          </p:cNvSpPr>
          <p:nvPr/>
        </p:nvSpPr>
        <p:spPr bwMode="auto">
          <a:xfrm>
            <a:off x="-4763" y="0"/>
            <a:ext cx="3216276" cy="584200"/>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94212" name="Rectangle 4"/>
          <p:cNvSpPr>
            <a:spLocks noRot="1" noChangeArrowheads="1" noTextEdit="1"/>
          </p:cNvSpPr>
          <p:nvPr>
            <p:ph type="sldImg"/>
          </p:nvPr>
        </p:nvSpPr>
        <p:spPr>
          <a:xfrm>
            <a:off x="439738" y="174625"/>
            <a:ext cx="5981700" cy="4486275"/>
          </a:xfrm>
          <a:ln w="12700" cap="flat">
            <a:solidFill>
              <a:schemeClr val="tx1"/>
            </a:solidFill>
          </a:ln>
        </p:spPr>
      </p:sp>
      <p:sp>
        <p:nvSpPr>
          <p:cNvPr id="9421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PL/SQL Block Syntax and Guidelines</a:t>
            </a:r>
          </a:p>
          <a:p>
            <a:pPr lvl="1"/>
            <a:r>
              <a:rPr lang="en-US"/>
              <a:t>Because PL/SQL is an extension of SQL, the general syntax rules that apply to SQL also apply to the PL/SQL language.</a:t>
            </a:r>
          </a:p>
          <a:p>
            <a:pPr lvl="2"/>
            <a:r>
              <a:rPr lang="en-US"/>
              <a:t>A line of PL/SQL text contains groups of characters known as lexical units, which can be classified as follows: </a:t>
            </a:r>
          </a:p>
          <a:p>
            <a:pPr lvl="3"/>
            <a:r>
              <a:rPr lang="en-US"/>
              <a:t>     Delimiters (simple and compound symbols) </a:t>
            </a:r>
          </a:p>
          <a:p>
            <a:pPr lvl="3"/>
            <a:r>
              <a:rPr lang="en-US"/>
              <a:t>     Identifiers, which include reserved words </a:t>
            </a:r>
          </a:p>
          <a:p>
            <a:pPr lvl="3"/>
            <a:r>
              <a:rPr lang="en-US"/>
              <a:t>     Literals </a:t>
            </a:r>
          </a:p>
          <a:p>
            <a:pPr lvl="3"/>
            <a:r>
              <a:rPr lang="en-US"/>
              <a:t>     Comments </a:t>
            </a:r>
          </a:p>
          <a:p>
            <a:pPr lvl="2"/>
            <a:r>
              <a:rPr lang="en-US"/>
              <a:t>To improve readability, you can separate lexical units by spaces. In fact, you must separate adjacent identifiers by a space or punctuation.</a:t>
            </a:r>
          </a:p>
          <a:p>
            <a:pPr lvl="2"/>
            <a:r>
              <a:rPr lang="en-US"/>
              <a:t>You cannot embed spaces in lexical units except for string literals and comments.</a:t>
            </a:r>
          </a:p>
          <a:p>
            <a:pPr lvl="2"/>
            <a:r>
              <a:rPr lang="en-US"/>
              <a:t>Statements can be split across lines, but keywords must not be split.</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59174-689C-419F-A621-5341FDFBF50B}" type="slidenum">
              <a:rPr lang="en-US"/>
              <a:pPr/>
              <a:t>42</a:t>
            </a:fld>
            <a:endParaRPr lang="en-US"/>
          </a:p>
        </p:txBody>
      </p:sp>
      <p:sp>
        <p:nvSpPr>
          <p:cNvPr id="99330" name="Rectangle 2"/>
          <p:cNvSpPr>
            <a:spLocks noRot="1" noChangeArrowheads="1" noTextEdit="1"/>
          </p:cNvSpPr>
          <p:nvPr>
            <p:ph type="sldImg"/>
          </p:nvPr>
        </p:nvSpPr>
        <p:spPr>
          <a:xfrm>
            <a:off x="439738" y="174625"/>
            <a:ext cx="5981700" cy="4486275"/>
          </a:xfrm>
          <a:ln w="12700" cap="flat">
            <a:solidFill>
              <a:schemeClr val="tx1"/>
            </a:solidFill>
          </a:ln>
        </p:spPr>
      </p:sp>
      <p:sp>
        <p:nvSpPr>
          <p:cNvPr id="9933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PL/SQL Block Syntax and Guidelines</a:t>
            </a:r>
          </a:p>
          <a:p>
            <a:r>
              <a:rPr lang="en-US" b="1"/>
              <a:t>A literal is an explicit numeric, character, string, or Boolean value that is not represented by an identifier.</a:t>
            </a:r>
          </a:p>
          <a:p>
            <a:pPr lvl="2"/>
            <a:r>
              <a:rPr lang="en-US"/>
              <a:t>Character literals include all the printable characters in the PL/SQL character set: letters, numerals, spaces, and special symbols.</a:t>
            </a:r>
          </a:p>
          <a:p>
            <a:pPr lvl="2"/>
            <a:r>
              <a:rPr lang="en-US"/>
              <a:t>Numeric literals can be represented either by a simple value (for example, –32.5) or by a scientific notation (for example, </a:t>
            </a:r>
            <a:r>
              <a:rPr lang="en-US">
                <a:latin typeface="Courier New" pitchFamily="49" charset="0"/>
              </a:rPr>
              <a:t>2E5</a:t>
            </a:r>
            <a:r>
              <a:rPr lang="en-US"/>
              <a:t>, meaning </a:t>
            </a:r>
            <a:r>
              <a:rPr lang="en-US">
                <a:latin typeface="Courier New" pitchFamily="49" charset="0"/>
              </a:rPr>
              <a:t>2* (10 to the power of 5) = 200000</a:t>
            </a:r>
            <a:r>
              <a:rPr lang="en-US"/>
              <a:t>).</a:t>
            </a:r>
          </a:p>
          <a:p>
            <a:r>
              <a:rPr lang="en-US" b="1"/>
              <a:t>A PL/SQL program is terminated and executed by a slash (</a:t>
            </a:r>
            <a:r>
              <a:rPr lang="en-US" b="1">
                <a:latin typeface="Courier New" pitchFamily="49" charset="0"/>
              </a:rPr>
              <a:t>/</a:t>
            </a:r>
            <a:r>
              <a:rPr lang="en-US" b="1"/>
              <a:t>) on a line by itself.</a:t>
            </a:r>
          </a:p>
          <a:p>
            <a:endParaRPr lang="en-US"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9676B-8E09-4F07-A58C-AC85765758AF}" type="slidenum">
              <a:rPr lang="en-US"/>
              <a:pPr/>
              <a:t>43</a:t>
            </a:fld>
            <a:endParaRPr lang="en-US"/>
          </a:p>
        </p:txBody>
      </p:sp>
      <p:sp>
        <p:nvSpPr>
          <p:cNvPr id="101378" name="Rectangle 2"/>
          <p:cNvSpPr>
            <a:spLocks noRot="1" noChangeArrowheads="1" noTextEdit="1"/>
          </p:cNvSpPr>
          <p:nvPr>
            <p:ph type="sldImg"/>
          </p:nvPr>
        </p:nvSpPr>
        <p:spPr>
          <a:xfrm>
            <a:off x="439738" y="174625"/>
            <a:ext cx="5981700" cy="4486275"/>
          </a:xfrm>
          <a:ln w="12700" cap="flat">
            <a:solidFill>
              <a:schemeClr val="tx1"/>
            </a:solidFill>
          </a:ln>
        </p:spPr>
      </p:sp>
      <p:sp>
        <p:nvSpPr>
          <p:cNvPr id="10137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Commenting Code</a:t>
            </a:r>
          </a:p>
          <a:p>
            <a:pPr lvl="1"/>
            <a:r>
              <a:rPr lang="en-US"/>
              <a:t>Comment code to document each phase and to assist debugging. Comment the PL/SQL code with two dashes (</a:t>
            </a:r>
            <a:r>
              <a:rPr lang="en-US">
                <a:latin typeface="Courier New" pitchFamily="49" charset="0"/>
              </a:rPr>
              <a:t>--</a:t>
            </a:r>
            <a:r>
              <a:rPr lang="en-US"/>
              <a:t>) if the comment is on a single line, or enclose the comment between the symbols </a:t>
            </a:r>
            <a:r>
              <a:rPr lang="en-US">
                <a:latin typeface="Courier New" pitchFamily="49" charset="0"/>
              </a:rPr>
              <a:t>/*</a:t>
            </a:r>
            <a:r>
              <a:rPr lang="en-US"/>
              <a:t> and </a:t>
            </a:r>
            <a:r>
              <a:rPr lang="en-US">
                <a:latin typeface="Courier New" pitchFamily="49" charset="0"/>
              </a:rPr>
              <a:t>*/ </a:t>
            </a:r>
            <a:r>
              <a:rPr lang="en-US"/>
              <a:t>if the comment spans several lines. Comments are strictly informational and do not enforce any conditions or behavior on behavioral logic or data. Well-placed </a:t>
            </a:r>
            <a:r>
              <a:rPr lang="en-US">
                <a:solidFill>
                  <a:srgbClr val="FC0128"/>
                </a:solidFill>
              </a:rPr>
              <a:t>comments </a:t>
            </a:r>
            <a:r>
              <a:rPr lang="en-US"/>
              <a:t>are extremely valuable for code readability and future code maintenance.</a:t>
            </a:r>
          </a:p>
          <a:p>
            <a:r>
              <a:rPr lang="en-US"/>
              <a:t>Example</a:t>
            </a:r>
          </a:p>
          <a:p>
            <a:pPr lvl="1"/>
            <a:r>
              <a:rPr lang="en-US"/>
              <a:t>In the example on the slide, the line enclosed within</a:t>
            </a:r>
            <a:r>
              <a:rPr lang="en-US">
                <a:latin typeface="Courier New" pitchFamily="49" charset="0"/>
              </a:rPr>
              <a:t> /*</a:t>
            </a:r>
            <a:r>
              <a:rPr lang="en-US"/>
              <a:t> and </a:t>
            </a:r>
            <a:r>
              <a:rPr lang="en-US">
                <a:latin typeface="Courier New" pitchFamily="49" charset="0"/>
              </a:rPr>
              <a:t>*/</a:t>
            </a:r>
            <a:r>
              <a:rPr lang="en-US"/>
              <a:t> is the comment that explains the code that follows it.</a:t>
            </a:r>
          </a:p>
          <a:p>
            <a:pPr lvl="1"/>
            <a:endParaRPr lang="en-US"/>
          </a:p>
          <a:p>
            <a:pPr lvl="1"/>
            <a:endParaRPr lang="en-US"/>
          </a:p>
          <a:p>
            <a:pPr lvl="1"/>
            <a:endParaRPr lang="en-US"/>
          </a:p>
          <a:p>
            <a:pPr lvl="1"/>
            <a:endParaRPr lang="en-US"/>
          </a:p>
          <a:p>
            <a:pPr lvl="1"/>
            <a:endParaRPr lang="en-US"/>
          </a:p>
          <a:p>
            <a:pPr lvl="1"/>
            <a:r>
              <a:rPr lang="en-US">
                <a:solidFill>
                  <a:srgbClr val="0000FF"/>
                </a:solidFill>
              </a:rPr>
              <a:t>Instructor Note</a:t>
            </a:r>
          </a:p>
          <a:p>
            <a:r>
              <a:rPr lang="en-US" b="1">
                <a:solidFill>
                  <a:srgbClr val="0000FF"/>
                </a:solidFill>
              </a:rPr>
              <a:t>Explain that permanent comments should use the </a:t>
            </a:r>
            <a:r>
              <a:rPr lang="en-US" b="1">
                <a:solidFill>
                  <a:srgbClr val="0000FF"/>
                </a:solidFill>
                <a:latin typeface="Courier New" pitchFamily="49" charset="0"/>
              </a:rPr>
              <a:t>/*</a:t>
            </a:r>
            <a:r>
              <a:rPr lang="en-US" b="1">
                <a:solidFill>
                  <a:srgbClr val="0000FF"/>
                </a:solidFill>
              </a:rPr>
              <a:t> , </a:t>
            </a:r>
            <a:r>
              <a:rPr lang="en-US" b="1">
                <a:solidFill>
                  <a:srgbClr val="0000FF"/>
                </a:solidFill>
                <a:latin typeface="Courier New" pitchFamily="49" charset="0"/>
              </a:rPr>
              <a:t>*/</a:t>
            </a:r>
            <a:r>
              <a:rPr lang="en-US" b="1">
                <a:solidFill>
                  <a:srgbClr val="0000FF"/>
                </a:solidFill>
              </a:rPr>
              <a:t> syntax. This is good coding practice not only because it is the same as other comment languages (C and Java) but because imbedding the" </a:t>
            </a:r>
            <a:r>
              <a:rPr lang="en-US" b="1">
                <a:solidFill>
                  <a:srgbClr val="0000FF"/>
                </a:solidFill>
                <a:latin typeface="Courier New" pitchFamily="49" charset="0"/>
              </a:rPr>
              <a:t>--</a:t>
            </a:r>
            <a:r>
              <a:rPr lang="en-US" b="1">
                <a:solidFill>
                  <a:srgbClr val="0000FF"/>
                </a:solidFill>
              </a:rPr>
              <a:t>" syntax causes problems when using PL/SQL in some of our precompilers.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2D96A-B1DE-4672-A678-D0091BB77DBE}" type="slidenum">
              <a:rPr lang="en-US"/>
              <a:pPr/>
              <a:t>44</a:t>
            </a:fld>
            <a:endParaRPr lang="en-US"/>
          </a:p>
        </p:txBody>
      </p:sp>
      <p:sp>
        <p:nvSpPr>
          <p:cNvPr id="103426" name="Rectangle 2"/>
          <p:cNvSpPr>
            <a:spLocks noRot="1" noChangeArrowheads="1" noTextEdit="1"/>
          </p:cNvSpPr>
          <p:nvPr>
            <p:ph type="sldImg"/>
          </p:nvPr>
        </p:nvSpPr>
        <p:spPr>
          <a:xfrm>
            <a:off x="439738" y="174625"/>
            <a:ext cx="5981700" cy="4486275"/>
          </a:xfrm>
          <a:ln w="12700" cap="flat">
            <a:solidFill>
              <a:schemeClr val="tx1"/>
            </a:solidFill>
          </a:ln>
        </p:spPr>
      </p:sp>
      <p:sp>
        <p:nvSpPr>
          <p:cNvPr id="10342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SQL Functions in PL/SQL</a:t>
            </a:r>
          </a:p>
          <a:p>
            <a:pPr lvl="1"/>
            <a:r>
              <a:rPr lang="en-US"/>
              <a:t>Most of the functions available in SQL are also valid in PL/SQL expressions:</a:t>
            </a:r>
          </a:p>
          <a:p>
            <a:pPr lvl="2"/>
            <a:r>
              <a:rPr lang="en-US"/>
              <a:t>Single-row number functions</a:t>
            </a:r>
          </a:p>
          <a:p>
            <a:pPr lvl="2"/>
            <a:r>
              <a:rPr lang="en-US"/>
              <a:t>Single-row character functions</a:t>
            </a:r>
          </a:p>
          <a:p>
            <a:pPr lvl="2"/>
            <a:r>
              <a:rPr lang="en-US"/>
              <a:t>Data type conversion functions</a:t>
            </a:r>
          </a:p>
          <a:p>
            <a:pPr lvl="2"/>
            <a:r>
              <a:rPr lang="en-US"/>
              <a:t>Date functions</a:t>
            </a:r>
          </a:p>
          <a:p>
            <a:pPr lvl="2"/>
            <a:r>
              <a:rPr lang="en-US"/>
              <a:t>Timestamp functions</a:t>
            </a:r>
          </a:p>
          <a:p>
            <a:pPr lvl="2"/>
            <a:r>
              <a:rPr lang="en-US">
                <a:latin typeface="Courier New" pitchFamily="49" charset="0"/>
              </a:rPr>
              <a:t>GREATEST</a:t>
            </a:r>
            <a:r>
              <a:rPr lang="en-US"/>
              <a:t>, </a:t>
            </a:r>
            <a:r>
              <a:rPr lang="en-US">
                <a:latin typeface="Courier New" pitchFamily="49" charset="0"/>
              </a:rPr>
              <a:t>LEAST</a:t>
            </a:r>
          </a:p>
          <a:p>
            <a:pPr lvl="2"/>
            <a:r>
              <a:rPr lang="en-US"/>
              <a:t>Miscellaneous functions</a:t>
            </a:r>
          </a:p>
          <a:p>
            <a:pPr lvl="1"/>
            <a:r>
              <a:rPr lang="en-US"/>
              <a:t>The following functions are not available in procedural statements:</a:t>
            </a:r>
          </a:p>
          <a:p>
            <a:pPr lvl="2"/>
            <a:r>
              <a:rPr lang="en-US">
                <a:latin typeface="Courier New" pitchFamily="49" charset="0"/>
              </a:rPr>
              <a:t>DECODE</a:t>
            </a:r>
            <a:r>
              <a:rPr lang="en-US"/>
              <a:t>.</a:t>
            </a:r>
          </a:p>
          <a:p>
            <a:pPr lvl="2"/>
            <a:r>
              <a:rPr lang="en-US"/>
              <a:t>Group functions: </a:t>
            </a:r>
            <a:r>
              <a:rPr lang="en-US">
                <a:latin typeface="Courier New" pitchFamily="49" charset="0"/>
              </a:rPr>
              <a:t>AVG</a:t>
            </a:r>
            <a:r>
              <a:rPr lang="en-US"/>
              <a:t>, </a:t>
            </a:r>
            <a:r>
              <a:rPr lang="en-US">
                <a:latin typeface="Courier New" pitchFamily="49" charset="0"/>
              </a:rPr>
              <a:t>MIN</a:t>
            </a:r>
            <a:r>
              <a:rPr lang="en-US"/>
              <a:t>, </a:t>
            </a:r>
            <a:r>
              <a:rPr lang="en-US">
                <a:latin typeface="Courier New" pitchFamily="49" charset="0"/>
              </a:rPr>
              <a:t>MAX</a:t>
            </a:r>
            <a:r>
              <a:rPr lang="en-US"/>
              <a:t>, </a:t>
            </a:r>
            <a:r>
              <a:rPr lang="en-US">
                <a:latin typeface="Courier New" pitchFamily="49" charset="0"/>
              </a:rPr>
              <a:t>COUNT</a:t>
            </a:r>
            <a:r>
              <a:rPr lang="en-US"/>
              <a:t>, </a:t>
            </a:r>
            <a:r>
              <a:rPr lang="en-US">
                <a:latin typeface="Courier New" pitchFamily="49" charset="0"/>
              </a:rPr>
              <a:t>SUM</a:t>
            </a:r>
            <a:r>
              <a:rPr lang="en-US"/>
              <a:t>, </a:t>
            </a:r>
            <a:r>
              <a:rPr lang="en-US">
                <a:latin typeface="Courier New" pitchFamily="49" charset="0"/>
              </a:rPr>
              <a:t>STDDEV</a:t>
            </a:r>
            <a:r>
              <a:rPr lang="en-US"/>
              <a:t>, and </a:t>
            </a:r>
            <a:r>
              <a:rPr lang="en-US">
                <a:latin typeface="Courier New" pitchFamily="49" charset="0"/>
              </a:rPr>
              <a:t>VARIANCE</a:t>
            </a:r>
            <a:r>
              <a:rPr lang="en-US"/>
              <a:t>. Group functions apply to groups of rows in a table and therefore are available only in SQL statements in a PL/SQL block.</a:t>
            </a:r>
          </a:p>
          <a:p>
            <a:endParaRPr lang="en-US">
              <a:solidFill>
                <a:srgbClr val="0000FF"/>
              </a:solidFill>
            </a:endParaRPr>
          </a:p>
          <a:p>
            <a:endParaRPr lang="en-US">
              <a:solidFill>
                <a:srgbClr val="0000FF"/>
              </a:solidFill>
            </a:endParaRPr>
          </a:p>
          <a:p>
            <a:r>
              <a:rPr lang="en-US">
                <a:solidFill>
                  <a:srgbClr val="0000FF"/>
                </a:solidFill>
              </a:rPr>
              <a:t>Instructor Note</a:t>
            </a:r>
          </a:p>
          <a:p>
            <a:pPr lvl="1"/>
            <a:r>
              <a:rPr lang="en-US">
                <a:solidFill>
                  <a:srgbClr val="0000FF"/>
                </a:solidFill>
              </a:rPr>
              <a:t>Please look at the instructor note on 2-27.</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888B5-C6CD-43D8-929D-A1D534C29CE2}" type="slidenum">
              <a:rPr lang="en-US"/>
              <a:pPr/>
              <a:t>45</a:t>
            </a:fld>
            <a:endParaRPr lang="en-US"/>
          </a:p>
        </p:txBody>
      </p:sp>
      <p:sp>
        <p:nvSpPr>
          <p:cNvPr id="105474" name="Rectangle 2"/>
          <p:cNvSpPr>
            <a:spLocks noRot="1" noChangeArrowheads="1" noTextEdit="1"/>
          </p:cNvSpPr>
          <p:nvPr>
            <p:ph type="sldImg"/>
          </p:nvPr>
        </p:nvSpPr>
        <p:spPr>
          <a:xfrm>
            <a:off x="439738" y="174625"/>
            <a:ext cx="5981700" cy="4486275"/>
          </a:xfrm>
          <a:ln w="12700" cap="flat">
            <a:solidFill>
              <a:schemeClr val="tx1"/>
            </a:solidFill>
          </a:ln>
        </p:spPr>
      </p:sp>
      <p:sp>
        <p:nvSpPr>
          <p:cNvPr id="105475"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SQL Functions in PL/SQL: Examples</a:t>
            </a:r>
          </a:p>
          <a:p>
            <a:pPr lvl="1">
              <a:lnSpc>
                <a:spcPct val="90000"/>
              </a:lnSpc>
            </a:pPr>
            <a:r>
              <a:rPr lang="en-US"/>
              <a:t>Most of the SQL functions can be used in PL/SQL. These built-in functions help you to manipulate data; they fall into the following categories:</a:t>
            </a:r>
          </a:p>
          <a:p>
            <a:pPr lvl="2">
              <a:lnSpc>
                <a:spcPct val="70000"/>
              </a:lnSpc>
              <a:spcAft>
                <a:spcPct val="24000"/>
              </a:spcAft>
            </a:pPr>
            <a:r>
              <a:rPr lang="en-US"/>
              <a:t>Number</a:t>
            </a:r>
          </a:p>
          <a:p>
            <a:pPr lvl="2">
              <a:lnSpc>
                <a:spcPct val="70000"/>
              </a:lnSpc>
              <a:spcAft>
                <a:spcPct val="24000"/>
              </a:spcAft>
            </a:pPr>
            <a:r>
              <a:rPr lang="en-US"/>
              <a:t>Character</a:t>
            </a:r>
          </a:p>
          <a:p>
            <a:pPr lvl="2">
              <a:lnSpc>
                <a:spcPct val="70000"/>
              </a:lnSpc>
              <a:spcAft>
                <a:spcPct val="24000"/>
              </a:spcAft>
            </a:pPr>
            <a:r>
              <a:rPr lang="en-US"/>
              <a:t>Conversion</a:t>
            </a:r>
          </a:p>
          <a:p>
            <a:pPr lvl="2">
              <a:lnSpc>
                <a:spcPct val="70000"/>
              </a:lnSpc>
              <a:spcAft>
                <a:spcPct val="24000"/>
              </a:spcAft>
            </a:pPr>
            <a:r>
              <a:rPr lang="en-US"/>
              <a:t>Date</a:t>
            </a:r>
          </a:p>
          <a:p>
            <a:pPr lvl="2">
              <a:lnSpc>
                <a:spcPct val="70000"/>
              </a:lnSpc>
              <a:spcAft>
                <a:spcPct val="24000"/>
              </a:spcAft>
            </a:pPr>
            <a:r>
              <a:rPr lang="en-US"/>
              <a:t>Miscellaneous</a:t>
            </a:r>
          </a:p>
          <a:p>
            <a:pPr lvl="1">
              <a:lnSpc>
                <a:spcPct val="90000"/>
              </a:lnSpc>
              <a:spcAft>
                <a:spcPct val="24000"/>
              </a:spcAft>
            </a:pPr>
            <a:r>
              <a:rPr lang="en-US"/>
              <a:t>The function examples in the slide are defined as follows:</a:t>
            </a:r>
          </a:p>
          <a:p>
            <a:pPr lvl="2">
              <a:lnSpc>
                <a:spcPct val="90000"/>
              </a:lnSpc>
            </a:pPr>
            <a:r>
              <a:rPr lang="en-US"/>
              <a:t>Build the mailing address for a company.</a:t>
            </a:r>
          </a:p>
          <a:p>
            <a:pPr lvl="2">
              <a:lnSpc>
                <a:spcPct val="90000"/>
              </a:lnSpc>
              <a:spcAft>
                <a:spcPct val="24000"/>
              </a:spcAft>
            </a:pPr>
            <a:r>
              <a:rPr lang="en-US"/>
              <a:t>Convert the name to lowercase.</a:t>
            </a:r>
          </a:p>
          <a:p>
            <a:pPr lvl="1">
              <a:lnSpc>
                <a:spcPct val="90000"/>
              </a:lnSpc>
            </a:pPr>
            <a:r>
              <a:rPr lang="en-US">
                <a:latin typeface="Courier New" pitchFamily="49" charset="0"/>
              </a:rPr>
              <a:t>CHR</a:t>
            </a:r>
            <a:r>
              <a:rPr lang="en-US"/>
              <a:t> is the SQL function that converts an ASCII code to its corresponding character; 10 is the code for a line feed.</a:t>
            </a:r>
          </a:p>
          <a:p>
            <a:pPr lvl="1">
              <a:lnSpc>
                <a:spcPct val="90000"/>
              </a:lnSpc>
            </a:pPr>
            <a:r>
              <a:rPr lang="en-US"/>
              <a:t>PL/SQL has its own error handling functions which are:</a:t>
            </a:r>
          </a:p>
          <a:p>
            <a:pPr lvl="2">
              <a:lnSpc>
                <a:spcPct val="80000"/>
              </a:lnSpc>
            </a:pPr>
            <a:r>
              <a:rPr lang="en-US">
                <a:latin typeface="Courier New" pitchFamily="49" charset="0"/>
              </a:rPr>
              <a:t>SQLCODE</a:t>
            </a:r>
          </a:p>
          <a:p>
            <a:pPr lvl="2">
              <a:lnSpc>
                <a:spcPct val="80000"/>
              </a:lnSpc>
            </a:pPr>
            <a:r>
              <a:rPr lang="en-US">
                <a:latin typeface="Courier New" pitchFamily="49" charset="0"/>
              </a:rPr>
              <a:t>SQLERRM</a:t>
            </a:r>
            <a:r>
              <a:rPr lang="en-US"/>
              <a:t> (These error handling functions are discussed later in this course)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53FA1-AFB6-4C34-A5F3-E9FCD0F3E6A2}" type="slidenum">
              <a:rPr lang="en-US"/>
              <a:pPr/>
              <a:t>46</a:t>
            </a:fld>
            <a:endParaRPr lang="en-US"/>
          </a:p>
        </p:txBody>
      </p:sp>
      <p:sp>
        <p:nvSpPr>
          <p:cNvPr id="113666" name="Rectangle 2"/>
          <p:cNvSpPr>
            <a:spLocks noRot="1" noChangeArrowheads="1" noTextEdit="1"/>
          </p:cNvSpPr>
          <p:nvPr>
            <p:ph type="sldImg"/>
          </p:nvPr>
        </p:nvSpPr>
        <p:spPr>
          <a:xfrm>
            <a:off x="439738" y="174625"/>
            <a:ext cx="5981700" cy="4486275"/>
          </a:xfrm>
          <a:ln w="12700" cap="flat">
            <a:solidFill>
              <a:schemeClr val="tx1"/>
            </a:solidFill>
          </a:ln>
        </p:spPr>
      </p:sp>
      <p:sp>
        <p:nvSpPr>
          <p:cNvPr id="113667"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4000"/>
              </a:spcAft>
            </a:pPr>
            <a:r>
              <a:rPr lang="en-US"/>
              <a:t>Nested Blocks</a:t>
            </a:r>
            <a:endParaRPr lang="en-US">
              <a:latin typeface="Helvetica" pitchFamily="34" charset="0"/>
            </a:endParaRPr>
          </a:p>
          <a:p>
            <a:pPr lvl="1">
              <a:spcAft>
                <a:spcPct val="24000"/>
              </a:spcAft>
            </a:pPr>
            <a:r>
              <a:rPr lang="en-US"/>
              <a:t>One of the advantages that PL/SQL has over SQL is the ability to nest statements. You can nest blocks wherever an executable statement is allowed, thus making the nested block a statement. Therefore, you can break down the executable part of a block into smaller blocks. The exception section can also contain </a:t>
            </a:r>
            <a:r>
              <a:rPr lang="en-US">
                <a:solidFill>
                  <a:srgbClr val="FC0128"/>
                </a:solidFill>
              </a:rPr>
              <a:t>nested blocks.</a:t>
            </a:r>
            <a:endParaRPr lang="en-US"/>
          </a:p>
          <a:p>
            <a:r>
              <a:rPr lang="en-US"/>
              <a:t>Variable Scope</a:t>
            </a:r>
          </a:p>
          <a:p>
            <a:pPr lvl="1">
              <a:spcAft>
                <a:spcPct val="24000"/>
              </a:spcAft>
            </a:pPr>
            <a:r>
              <a:rPr lang="en-US"/>
              <a:t>References to an identifier are resolved according to its scope and visibility. The scope of an identifier is that region of a program unit (block, subprogram, or package) from which you can reference the identifier. An identifier is visible only in the regions from which you can reference the identifier using an unqualified name. Identifiers declared in a PL/SQL block are considered local to that block and global to all its subblocks. If a global identifier is redeclared in a subblock, both identifiers remain in scope. Within the subblock, however, only the local identifier is visible because you must use a qualified name to reference the global identifier. </a:t>
            </a:r>
          </a:p>
          <a:p>
            <a:pPr lvl="1">
              <a:spcAft>
                <a:spcPct val="24000"/>
              </a:spcAft>
            </a:pPr>
            <a:r>
              <a:rPr lang="en-US"/>
              <a:t>Although you cannot declare an identifier twice in the same block, you can declare the same identifier in two different blocks. The two items represented by the identifier are distinct, and any change in one does not affect the other. However, a block cannot reference identifiers declared in other blocks at the same level because those identifiers are neither local nor global to the block.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60C78B-CB4C-4170-8D89-0DB4FB7520CC}" type="slidenum">
              <a:rPr lang="en-US"/>
              <a:pPr/>
              <a:t>47</a:t>
            </a:fld>
            <a:endParaRPr lang="en-US"/>
          </a:p>
        </p:txBody>
      </p:sp>
      <p:sp>
        <p:nvSpPr>
          <p:cNvPr id="123906" name="Rectangle 2"/>
          <p:cNvSpPr>
            <a:spLocks noRot="1" noChangeArrowheads="1" noTextEdit="1"/>
          </p:cNvSpPr>
          <p:nvPr>
            <p:ph type="sldImg"/>
          </p:nvPr>
        </p:nvSpPr>
        <p:spPr>
          <a:xfrm>
            <a:off x="439738" y="174625"/>
            <a:ext cx="5981700" cy="4486275"/>
          </a:xfrm>
          <a:ln w="12700" cap="flat">
            <a:solidFill>
              <a:schemeClr val="tx1"/>
            </a:solidFill>
          </a:ln>
        </p:spPr>
      </p:sp>
      <p:sp>
        <p:nvSpPr>
          <p:cNvPr id="12390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Order of Operations</a:t>
            </a:r>
          </a:p>
          <a:p>
            <a:pPr lvl="1"/>
            <a:r>
              <a:rPr lang="en-US"/>
              <a:t>The operations within an expression are performed in a particular order depending on their precedence (priority). The following table shows the default order of operations from high priority to low priority:</a:t>
            </a:r>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endParaRPr lang="en-US" b="1"/>
          </a:p>
          <a:p>
            <a:pPr lvl="1"/>
            <a:r>
              <a:rPr lang="en-US" b="1"/>
              <a:t>Note:</a:t>
            </a:r>
            <a:r>
              <a:rPr lang="en-US"/>
              <a:t> It is not necessary to use parentheses with Boolean expressions, but it does make the text easier to read.</a:t>
            </a:r>
            <a:r>
              <a:rPr lang="en-US" b="1"/>
              <a:t> </a:t>
            </a:r>
          </a:p>
        </p:txBody>
      </p:sp>
      <p:graphicFrame>
        <p:nvGraphicFramePr>
          <p:cNvPr id="123908" name="Object 4"/>
          <p:cNvGraphicFramePr>
            <a:graphicFrameLocks/>
          </p:cNvGraphicFramePr>
          <p:nvPr/>
        </p:nvGraphicFramePr>
        <p:xfrm>
          <a:off x="546100" y="5529263"/>
          <a:ext cx="5646738" cy="1960562"/>
        </p:xfrm>
        <a:graphic>
          <a:graphicData uri="http://schemas.openxmlformats.org/presentationml/2006/ole">
            <p:oleObj spid="_x0000_s3074" name="Document" r:id="rId4" imgW="5756040" imgH="1989000" progId="Word.Document.8">
              <p:embed/>
            </p:oleObj>
          </a:graphicData>
        </a:graphic>
      </p:graphicFrame>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93F415F-085A-4FBD-B4B9-9CA8F62F5C6C}" type="slidenum">
              <a:rPr lang="en-US"/>
              <a:pPr/>
              <a:t>48</a:t>
            </a:fld>
            <a:endParaRPr lang="en-US"/>
          </a:p>
        </p:txBody>
      </p:sp>
      <p:sp>
        <p:nvSpPr>
          <p:cNvPr id="128002" name="Rectangle 2"/>
          <p:cNvSpPr>
            <a:spLocks noRot="1" noChangeArrowheads="1" noTextEdit="1"/>
          </p:cNvSpPr>
          <p:nvPr>
            <p:ph type="sldImg"/>
          </p:nvPr>
        </p:nvSpPr>
        <p:spPr>
          <a:xfrm>
            <a:off x="439738" y="174625"/>
            <a:ext cx="5981700" cy="4486275"/>
          </a:xfrm>
          <a:ln w="12700" cap="flat">
            <a:solidFill>
              <a:schemeClr val="tx1"/>
            </a:solidFill>
          </a:ln>
        </p:spPr>
      </p:sp>
      <p:sp>
        <p:nvSpPr>
          <p:cNvPr id="12800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Programming Guidelines</a:t>
            </a:r>
          </a:p>
          <a:p>
            <a:pPr lvl="1"/>
            <a:r>
              <a:rPr lang="en-US"/>
              <a:t>Follow </a:t>
            </a:r>
            <a:r>
              <a:rPr lang="en-US">
                <a:solidFill>
                  <a:srgbClr val="FC0128"/>
                </a:solidFill>
              </a:rPr>
              <a:t>programming guidelines </a:t>
            </a:r>
            <a:r>
              <a:rPr lang="en-US"/>
              <a:t>shown on the slide to produce clear code and reduce maintenance when developing a PL/SQL block.</a:t>
            </a:r>
          </a:p>
          <a:p>
            <a:r>
              <a:rPr lang="en-US"/>
              <a:t>Code Conventions</a:t>
            </a:r>
          </a:p>
          <a:p>
            <a:pPr lvl="1"/>
            <a:r>
              <a:rPr lang="en-US"/>
              <a:t>The following table provides guidelines for writing code in uppercase or lowercase to help you distinguish keywords from named objects.</a:t>
            </a:r>
          </a:p>
        </p:txBody>
      </p:sp>
      <p:graphicFrame>
        <p:nvGraphicFramePr>
          <p:cNvPr id="128004" name="Object 4"/>
          <p:cNvGraphicFramePr>
            <a:graphicFrameLocks/>
          </p:cNvGraphicFramePr>
          <p:nvPr/>
        </p:nvGraphicFramePr>
        <p:xfrm>
          <a:off x="563563" y="6061075"/>
          <a:ext cx="7115175" cy="2101850"/>
        </p:xfrm>
        <a:graphic>
          <a:graphicData uri="http://schemas.openxmlformats.org/presentationml/2006/ole">
            <p:oleObj spid="_x0000_s4098" name="Document" r:id="rId4" imgW="7253280" imgH="2133360" progId="Word.Document.8">
              <p:embed/>
            </p:oleObj>
          </a:graphicData>
        </a:graphic>
      </p:graphicFrame>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32E31-5091-4A0F-889D-0E572674976C}" type="slidenum">
              <a:rPr lang="en-US"/>
              <a:pPr/>
              <a:t>49</a:t>
            </a:fld>
            <a:endParaRPr lang="en-US"/>
          </a:p>
        </p:txBody>
      </p:sp>
      <p:sp>
        <p:nvSpPr>
          <p:cNvPr id="130050" name="Rectangle 2"/>
          <p:cNvSpPr>
            <a:spLocks noRot="1" noChangeArrowheads="1" noTextEdit="1"/>
          </p:cNvSpPr>
          <p:nvPr>
            <p:ph type="sldImg"/>
          </p:nvPr>
        </p:nvSpPr>
        <p:spPr>
          <a:xfrm>
            <a:off x="439738" y="174625"/>
            <a:ext cx="5981700" cy="4486275"/>
          </a:xfrm>
          <a:ln w="12700" cap="flat">
            <a:solidFill>
              <a:schemeClr val="tx1"/>
            </a:solidFill>
          </a:ln>
        </p:spPr>
      </p:sp>
      <p:sp>
        <p:nvSpPr>
          <p:cNvPr id="13005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Indenting Code</a:t>
            </a:r>
          </a:p>
          <a:p>
            <a:pPr lvl="1"/>
            <a:r>
              <a:rPr lang="en-US"/>
              <a:t>For clarity, and to enhance readability, indent each level of code. To show structure, you can divide lines using carriage returns and indent lines using spaces or tabs. Compare the following </a:t>
            </a:r>
            <a:r>
              <a:rPr lang="en-US">
                <a:latin typeface="Courier New" pitchFamily="49" charset="0"/>
              </a:rPr>
              <a:t>IF</a:t>
            </a:r>
            <a:r>
              <a:rPr lang="en-US"/>
              <a:t> statements for readability:</a:t>
            </a:r>
          </a:p>
          <a:p>
            <a:pPr lvl="1"/>
            <a:r>
              <a:rPr lang="en-US">
                <a:latin typeface="Courier New" pitchFamily="49" charset="0"/>
              </a:rPr>
              <a:t>IF x&gt;y THEN v_max:=x;ELSE v_max:=y;END IF;</a:t>
            </a:r>
          </a:p>
          <a:p>
            <a:pPr lvl="1"/>
            <a:endParaRPr lang="en-US">
              <a:latin typeface="Courier New" pitchFamily="49" charset="0"/>
            </a:endParaRPr>
          </a:p>
          <a:p>
            <a:r>
              <a:rPr lang="en-US" b="1">
                <a:latin typeface="Courier New" pitchFamily="49" charset="0"/>
              </a:rPr>
              <a:t>  IF x &gt; y THEN</a:t>
            </a:r>
          </a:p>
          <a:p>
            <a:r>
              <a:rPr lang="en-US" b="1">
                <a:latin typeface="Courier New" pitchFamily="49" charset="0"/>
              </a:rPr>
              <a:t>     v_max := x;</a:t>
            </a:r>
          </a:p>
          <a:p>
            <a:r>
              <a:rPr lang="en-US" b="1">
                <a:latin typeface="Courier New" pitchFamily="49" charset="0"/>
              </a:rPr>
              <a:t>  ELSE </a:t>
            </a:r>
          </a:p>
          <a:p>
            <a:r>
              <a:rPr lang="en-US" b="1">
                <a:latin typeface="Courier New" pitchFamily="49" charset="0"/>
              </a:rPr>
              <a:t>     v_max := y;</a:t>
            </a:r>
          </a:p>
          <a:p>
            <a:r>
              <a:rPr lang="en-US" b="1">
                <a:latin typeface="Courier New" pitchFamily="49" charset="0"/>
              </a:rPr>
              <a:t>  END IF;</a:t>
            </a:r>
            <a:endParaRPr lang="en-US" b="1"/>
          </a:p>
          <a:p>
            <a:pPr lvl="1"/>
            <a:endParaRPr lang="en-US"/>
          </a:p>
          <a:p>
            <a:pPr lvl="1"/>
            <a:r>
              <a:rPr lang="en-US">
                <a:solidFill>
                  <a:srgbClr val="0000FF"/>
                </a:solidFill>
              </a:rPr>
              <a:t>Instructor Note</a:t>
            </a:r>
          </a:p>
          <a:p>
            <a:pPr lvl="1"/>
            <a:r>
              <a:rPr lang="en-US">
                <a:solidFill>
                  <a:srgbClr val="0000FF"/>
                </a:solidFill>
              </a:rPr>
              <a:t>It is not important that students adopt the particular conventions suggested here for case and names, but they should adopt some convention. One of the main benefits of adopting a standard is to avoid the ambiguous reference that may arise between</a:t>
            </a:r>
            <a:r>
              <a:rPr lang="en-US" b="1">
                <a:solidFill>
                  <a:srgbClr val="0000FF"/>
                </a:solidFill>
              </a:rPr>
              <a:t> </a:t>
            </a:r>
            <a:r>
              <a:rPr lang="en-US">
                <a:solidFill>
                  <a:srgbClr val="0000FF"/>
                </a:solidFill>
              </a:rPr>
              <a:t>database column names and PL/SQL variable names. Also, mention that indenting three spaces is sufficient. Overdoing the indent can make the code more difficult to 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3B17832-4B18-4F82-B058-A0006B037791}" type="slidenum">
              <a:rPr lang="en-US"/>
              <a:pPr/>
              <a:t>5</a:t>
            </a:fld>
            <a:endParaRPr lang="en-US"/>
          </a:p>
        </p:txBody>
      </p:sp>
      <p:sp>
        <p:nvSpPr>
          <p:cNvPr id="12290" name="Rectangle 2"/>
          <p:cNvSpPr>
            <a:spLocks noRot="1" noChangeArrowheads="1" noTextEdit="1"/>
          </p:cNvSpPr>
          <p:nvPr>
            <p:ph type="sldImg"/>
          </p:nvPr>
        </p:nvSpPr>
        <p:spPr>
          <a:xfrm>
            <a:off x="341313" y="327025"/>
            <a:ext cx="6156325" cy="4616450"/>
          </a:xfrm>
          <a:ln w="12700" cap="flat">
            <a:solidFill>
              <a:schemeClr val="tx1"/>
            </a:solidFill>
          </a:ln>
        </p:spPr>
      </p:sp>
      <p:sp>
        <p:nvSpPr>
          <p:cNvPr id="12291" name="Rectangle 3"/>
          <p:cNvSpPr>
            <a:spLocks noGrp="1" noChangeArrowheads="1"/>
          </p:cNvSpPr>
          <p:nvPr>
            <p:ph type="body" idx="1"/>
          </p:nvPr>
        </p:nvSpPr>
        <p:spPr>
          <a:xfrm>
            <a:off x="320675" y="5181600"/>
            <a:ext cx="6197600" cy="3505200"/>
          </a:xfrm>
          <a:noFill/>
          <a:ln/>
        </p:spPr>
        <p:txBody>
          <a:bodyPr lIns="95250" tIns="47625" rIns="95250" bIns="47625"/>
          <a:lstStyle/>
          <a:p>
            <a:pPr defTabSz="436563"/>
            <a:r>
              <a:rPr lang="en-US"/>
              <a:t>	</a:t>
            </a:r>
          </a:p>
        </p:txBody>
      </p:sp>
      <p:sp>
        <p:nvSpPr>
          <p:cNvPr id="12292" name="Rectangle 4"/>
          <p:cNvSpPr>
            <a:spLocks noChangeArrowheads="1"/>
          </p:cNvSpPr>
          <p:nvPr/>
        </p:nvSpPr>
        <p:spPr bwMode="auto">
          <a:xfrm>
            <a:off x="403225" y="5091113"/>
            <a:ext cx="6302375" cy="3748087"/>
          </a:xfrm>
          <a:prstGeom prst="rect">
            <a:avLst/>
          </a:prstGeom>
          <a:noFill/>
          <a:ln w="9525">
            <a:noFill/>
            <a:miter lim="800000"/>
            <a:headEnd/>
            <a:tailEnd/>
          </a:ln>
          <a:effectLst/>
        </p:spPr>
        <p:txBody>
          <a:bodyPr lIns="95250" tIns="47625" rIns="95250" bIns="47625"/>
          <a:lstStyle/>
          <a:p>
            <a:pPr defTabSz="436563" eaLnBrk="0" hangingPunct="0">
              <a:spcBef>
                <a:spcPct val="30000"/>
              </a:spcBef>
            </a:pPr>
            <a:r>
              <a:rPr lang="en-US" sz="1100" b="1"/>
              <a:t>PL/SQL Environment</a:t>
            </a:r>
          </a:p>
          <a:p>
            <a:pPr marL="119063" lvl="1" defTabSz="436563" eaLnBrk="0" hangingPunct="0">
              <a:spcBef>
                <a:spcPct val="30000"/>
              </a:spcBef>
            </a:pPr>
            <a:r>
              <a:rPr lang="en-US" sz="1100">
                <a:latin typeface="Times New Roman" pitchFamily="18" charset="0"/>
              </a:rPr>
              <a:t>PL/SQL is not an Oracle product in its own right; it is a technology used by the Oracle server and by certain Oracle tools. Blocks of PL/SQL are passed to and processed by a PL/SQL engine, which may reside within the tool or within the Oracle server. The </a:t>
            </a:r>
            <a:r>
              <a:rPr lang="en-US" sz="1100">
                <a:solidFill>
                  <a:srgbClr val="FC0128"/>
                </a:solidFill>
                <a:latin typeface="Times New Roman" pitchFamily="18" charset="0"/>
              </a:rPr>
              <a:t>engine</a:t>
            </a:r>
            <a:r>
              <a:rPr lang="en-US" sz="1100">
                <a:latin typeface="Times New Roman" pitchFamily="18" charset="0"/>
              </a:rPr>
              <a:t> that is used depends on where the PL/SQL block is being invoked from.</a:t>
            </a:r>
          </a:p>
          <a:p>
            <a:pPr marL="119063" lvl="1" defTabSz="436563" eaLnBrk="0" hangingPunct="0">
              <a:spcBef>
                <a:spcPct val="30000"/>
              </a:spcBef>
            </a:pPr>
            <a:r>
              <a:rPr lang="en-US" sz="1100">
                <a:latin typeface="Times New Roman" pitchFamily="18" charset="0"/>
              </a:rPr>
              <a:t>When you submit PL/SQL blocks from a Oracle precompiler such as Pro*C or Pro*Cobol program, user-exit, </a:t>
            </a:r>
            <a:r>
              <a:rPr lang="en-US" sz="1100" i="1">
                <a:latin typeface="Times New Roman" pitchFamily="18" charset="0"/>
              </a:rPr>
              <a:t>i</a:t>
            </a:r>
            <a:r>
              <a:rPr lang="en-US" sz="1100">
                <a:latin typeface="Times New Roman" pitchFamily="18" charset="0"/>
              </a:rPr>
              <a:t>SQL*Plus, or Server Manager, the PL/SQL engine in the Oracle Server processes them. It separates the SQL statements and sends them individually to the SQL statements executor. </a:t>
            </a:r>
          </a:p>
          <a:p>
            <a:pPr marL="119063" lvl="1" defTabSz="436563" eaLnBrk="0" hangingPunct="0">
              <a:spcBef>
                <a:spcPct val="30000"/>
              </a:spcBef>
            </a:pPr>
            <a:r>
              <a:rPr lang="en-US" sz="1100">
                <a:latin typeface="Times New Roman" pitchFamily="18" charset="0"/>
              </a:rPr>
              <a:t>A single transfer is required to send the block from the application to the Oracle Server, thus improving performance, especially in a client-server network. PL/SQL code can also be stored in the Oracle Server as subprograms that can be referenced by any number of applications connected to the database.</a:t>
            </a:r>
            <a:endParaRPr lang="en-US" sz="1100"/>
          </a:p>
          <a:p>
            <a:pPr defTabSz="436563" eaLnBrk="0" hangingPunct="0">
              <a:spcBef>
                <a:spcPct val="30000"/>
              </a:spcBef>
            </a:pPr>
            <a:endParaRPr lang="en-US" sz="1100"/>
          </a:p>
          <a:p>
            <a:pPr marL="119063" lvl="1" defTabSz="436563" eaLnBrk="0" hangingPunct="0">
              <a:spcBef>
                <a:spcPct val="30000"/>
              </a:spcBef>
            </a:pPr>
            <a:endParaRPr lang="en-US" sz="1100"/>
          </a:p>
          <a:p>
            <a:pPr defTabSz="436563" eaLnBrk="0" hangingPunct="0">
              <a:spcBef>
                <a:spcPct val="30000"/>
              </a:spcBef>
              <a:spcAft>
                <a:spcPct val="24000"/>
              </a:spcAft>
            </a:pPr>
            <a:endParaRPr lang="en-US" sz="1100" b="1">
              <a:solidFill>
                <a:srgbClr val="0000FF"/>
              </a:solidFill>
              <a:latin typeface="Helvetica" pitchFamily="34" charset="0"/>
            </a:endParaRPr>
          </a:p>
          <a:p>
            <a:pPr defTabSz="436563" eaLnBrk="0" hangingPunct="0">
              <a:spcBef>
                <a:spcPct val="30000"/>
              </a:spcBef>
              <a:spcAft>
                <a:spcPct val="24000"/>
              </a:spcAft>
            </a:pPr>
            <a:r>
              <a:rPr lang="en-US" sz="1100" b="1">
                <a:solidFill>
                  <a:srgbClr val="0000FF"/>
                </a:solidFill>
                <a:latin typeface="Helvetica" pitchFamily="34" charset="0"/>
              </a:rPr>
              <a:t>Instructor Note</a:t>
            </a:r>
            <a:endParaRPr lang="en-US" sz="1100" b="1">
              <a:solidFill>
                <a:srgbClr val="0000FF"/>
              </a:solidFill>
              <a:latin typeface="Times" pitchFamily="18" charset="0"/>
            </a:endParaRPr>
          </a:p>
          <a:p>
            <a:pPr marL="119063" lvl="1" defTabSz="436563" eaLnBrk="0" hangingPunct="0">
              <a:spcBef>
                <a:spcPct val="30000"/>
              </a:spcBef>
            </a:pPr>
            <a:r>
              <a:rPr lang="en-US" sz="1100">
                <a:solidFill>
                  <a:srgbClr val="0000FF"/>
                </a:solidFill>
                <a:latin typeface="Times" pitchFamily="18" charset="0"/>
              </a:rPr>
              <a:t>For more information on the PL/SQL engine, refer to: </a:t>
            </a:r>
            <a:r>
              <a:rPr lang="en-US" sz="1100" i="1">
                <a:solidFill>
                  <a:srgbClr val="0000FF"/>
                </a:solidFill>
                <a:latin typeface="Times" pitchFamily="18" charset="0"/>
              </a:rPr>
              <a:t>PL/SQL User’s Guide and Reference,</a:t>
            </a:r>
            <a:r>
              <a:rPr lang="en-US" sz="1100">
                <a:solidFill>
                  <a:srgbClr val="0000FF"/>
                </a:solidFill>
                <a:latin typeface="Times" pitchFamily="18" charset="0"/>
              </a:rPr>
              <a:t> “Architecture.”</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2175A-89E2-4747-82B1-FA35B1FA2593}" type="slidenum">
              <a:rPr lang="en-US"/>
              <a:pPr/>
              <a:t>50</a:t>
            </a:fld>
            <a:endParaRPr lang="en-US"/>
          </a:p>
        </p:txBody>
      </p:sp>
      <p:sp>
        <p:nvSpPr>
          <p:cNvPr id="132098" name="Rectangle 2"/>
          <p:cNvSpPr>
            <a:spLocks noRot="1" noChangeArrowheads="1" noTextEdit="1"/>
          </p:cNvSpPr>
          <p:nvPr>
            <p:ph type="sldImg"/>
          </p:nvPr>
        </p:nvSpPr>
        <p:spPr>
          <a:xfrm>
            <a:off x="438150" y="150813"/>
            <a:ext cx="5978525" cy="4484687"/>
          </a:xfrm>
          <a:ln w="12700" cap="flat">
            <a:solidFill>
              <a:schemeClr val="tx1"/>
            </a:solidFill>
          </a:ln>
        </p:spPr>
      </p:sp>
      <p:sp>
        <p:nvSpPr>
          <p:cNvPr id="13209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Because PL/SQL is an extension of SQL, the general syntax rules that apply to SQL also apply to the PL/SQL language. </a:t>
            </a:r>
          </a:p>
          <a:p>
            <a:pPr lvl="1"/>
            <a:r>
              <a:rPr lang="en-US"/>
              <a:t>Identifiers are used to name PL/SQL program items and units, which include constants, variables, exceptions, cursors, cursor variables, subprograms, and packages.</a:t>
            </a:r>
          </a:p>
          <a:p>
            <a:pPr lvl="1"/>
            <a:r>
              <a:rPr lang="en-US"/>
              <a:t>A block can have any number of nested blocks defined within its executable part. Blocks defined within a block are called subblocks. You can nest blocks only in the executable part of a block.</a:t>
            </a:r>
          </a:p>
          <a:p>
            <a:pPr lvl="1"/>
            <a:r>
              <a:rPr lang="en-US"/>
              <a:t>Most of the functions available in SQL are also valid in PL/SQL expressions. Conversion functions convert a value from one data type to another. Generally, the form of the function follows the </a:t>
            </a:r>
            <a:r>
              <a:rPr lang="en-US" i="1"/>
              <a:t>data type</a:t>
            </a:r>
            <a:r>
              <a:rPr lang="en-US"/>
              <a:t> </a:t>
            </a:r>
            <a:r>
              <a:rPr lang="en-US">
                <a:latin typeface="Courier New" pitchFamily="49" charset="0"/>
              </a:rPr>
              <a:t>TO</a:t>
            </a:r>
            <a:r>
              <a:rPr lang="en-US"/>
              <a:t> </a:t>
            </a:r>
            <a:r>
              <a:rPr lang="en-US" i="1"/>
              <a:t>data type </a:t>
            </a:r>
            <a:r>
              <a:rPr lang="en-US"/>
              <a:t>convention</a:t>
            </a:r>
            <a:r>
              <a:rPr lang="en-US" i="1"/>
              <a:t>. </a:t>
            </a:r>
            <a:r>
              <a:rPr lang="en-US"/>
              <a:t>The first data type is the input data type. The second data type is the output data type. </a:t>
            </a:r>
          </a:p>
          <a:p>
            <a:pPr lvl="1"/>
            <a:r>
              <a:rPr lang="en-US"/>
              <a:t>Comparison operators compare one expression to another. The result is always </a:t>
            </a:r>
            <a:r>
              <a:rPr lang="en-US">
                <a:latin typeface="Courier New" pitchFamily="49" charset="0"/>
              </a:rPr>
              <a:t>TRUE</a:t>
            </a:r>
            <a:r>
              <a:rPr lang="en-US"/>
              <a:t>, </a:t>
            </a:r>
            <a:r>
              <a:rPr lang="en-US">
                <a:latin typeface="Courier New" pitchFamily="49" charset="0"/>
              </a:rPr>
              <a:t>FALSE</a:t>
            </a:r>
            <a:r>
              <a:rPr lang="en-US"/>
              <a:t>, or </a:t>
            </a:r>
            <a:r>
              <a:rPr lang="en-US">
                <a:latin typeface="Courier New" pitchFamily="49" charset="0"/>
              </a:rPr>
              <a:t>NULL</a:t>
            </a:r>
            <a:r>
              <a:rPr lang="en-US"/>
              <a:t>. Typically, you use comparison operators in conditional control statements and in the </a:t>
            </a:r>
            <a:r>
              <a:rPr lang="en-US">
                <a:latin typeface="Courier New" pitchFamily="49" charset="0"/>
              </a:rPr>
              <a:t>WHERE</a:t>
            </a:r>
            <a:r>
              <a:rPr lang="en-US"/>
              <a:t> clause of SQL data manipulation statements. The relational operators allow you to compare arbitrarily complex expressions.</a:t>
            </a:r>
          </a:p>
          <a:p>
            <a:pPr lvl="1"/>
            <a:r>
              <a:rPr lang="en-US"/>
              <a:t>Variables declared in</a:t>
            </a:r>
            <a:r>
              <a:rPr lang="en-US" i="1"/>
              <a:t> i</a:t>
            </a:r>
            <a:r>
              <a:rPr lang="en-US"/>
              <a:t>SQL*Plus are called bind variables. To reference these variables in PL/SQL programs, they should be preceded by a colon.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Rectangle 2"/>
          <p:cNvSpPr>
            <a:spLocks noRot="1" noChangeArrowheads="1" noTextEdit="1"/>
          </p:cNvSpPr>
          <p:nvPr>
            <p:ph type="sldImg"/>
          </p:nvPr>
        </p:nvSpPr>
        <p:spPr>
          <a:xfrm>
            <a:off x="439738" y="174625"/>
            <a:ext cx="5981700" cy="4486275"/>
          </a:xfrm>
          <a:ln w="12700" cap="flat">
            <a:solidFill>
              <a:schemeClr val="tx1"/>
            </a:solidFill>
          </a:ln>
        </p:spPr>
      </p:sp>
      <p:sp>
        <p:nvSpPr>
          <p:cNvPr id="14438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solidFill>
                  <a:srgbClr val="0000FF"/>
                </a:solidFill>
              </a:rPr>
              <a:t>Schedule:	Timing	Topic</a:t>
            </a:r>
          </a:p>
          <a:p>
            <a:pPr lvl="1"/>
            <a:r>
              <a:rPr lang="en-US">
                <a:solidFill>
                  <a:srgbClr val="0000FF"/>
                </a:solidFill>
              </a:rPr>
              <a:t>		45 minutes	Lecture</a:t>
            </a:r>
          </a:p>
          <a:p>
            <a:pPr lvl="1"/>
            <a:r>
              <a:rPr lang="en-US">
                <a:solidFill>
                  <a:srgbClr val="0000FF"/>
                </a:solidFill>
              </a:rPr>
              <a:t>		40 minutes	Practice</a:t>
            </a:r>
          </a:p>
          <a:p>
            <a:pPr lvl="1"/>
            <a:r>
              <a:rPr lang="en-US">
                <a:solidFill>
                  <a:srgbClr val="0000FF"/>
                </a:solidFill>
              </a:rPr>
              <a:t>		85 minutes	Total</a:t>
            </a:r>
          </a:p>
          <a:p>
            <a:endParaRPr lang="en-US" b="1">
              <a:solidFill>
                <a:srgbClr val="0000FF"/>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702950F-DA7D-414F-8FC6-1E1678F88014}" type="slidenum">
              <a:rPr lang="en-US"/>
              <a:pPr/>
              <a:t>52</a:t>
            </a:fld>
            <a:endParaRPr lang="en-US"/>
          </a:p>
        </p:txBody>
      </p:sp>
      <p:sp>
        <p:nvSpPr>
          <p:cNvPr id="146434"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46435"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46436" name="Rectangle 4"/>
          <p:cNvSpPr>
            <a:spLocks noRot="1" noChangeArrowheads="1" noTextEdit="1"/>
          </p:cNvSpPr>
          <p:nvPr>
            <p:ph type="sldImg"/>
          </p:nvPr>
        </p:nvSpPr>
        <p:spPr>
          <a:xfrm>
            <a:off x="439738" y="174625"/>
            <a:ext cx="5981700" cy="4486275"/>
          </a:xfrm>
          <a:ln w="12700" cap="flat">
            <a:solidFill>
              <a:schemeClr val="tx1"/>
            </a:solidFill>
          </a:ln>
        </p:spPr>
      </p:sp>
      <p:sp>
        <p:nvSpPr>
          <p:cNvPr id="14643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to embed standard SQL </a:t>
            </a:r>
            <a:r>
              <a:rPr lang="en-US">
                <a:latin typeface="Courier New" pitchFamily="49" charset="0"/>
              </a:rPr>
              <a:t>SELECT</a:t>
            </a:r>
            <a:r>
              <a:rPr lang="en-US"/>
              <a:t>, </a:t>
            </a:r>
            <a:r>
              <a:rPr lang="en-US">
                <a:latin typeface="Courier New" pitchFamily="49" charset="0"/>
              </a:rPr>
              <a:t>INSERT</a:t>
            </a:r>
            <a:r>
              <a:rPr lang="en-US"/>
              <a:t>, </a:t>
            </a:r>
            <a:r>
              <a:rPr lang="en-US">
                <a:latin typeface="Courier New" pitchFamily="49" charset="0"/>
              </a:rPr>
              <a:t>UPDATE</a:t>
            </a:r>
            <a:r>
              <a:rPr lang="en-US"/>
              <a:t>, and </a:t>
            </a:r>
            <a:r>
              <a:rPr lang="en-US">
                <a:latin typeface="Courier New" pitchFamily="49" charset="0"/>
              </a:rPr>
              <a:t>DELETE</a:t>
            </a:r>
            <a:r>
              <a:rPr lang="en-US"/>
              <a:t> statements in PL/SQL blocks. You also learn to control transactions and determine the outcome of SQL data manipulation language (DML) statements in PL/SQL.</a:t>
            </a:r>
          </a:p>
          <a:p>
            <a:endParaRPr lang="en-US"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98CB1D4-BF85-4C34-AB22-748F8A45914B}" type="slidenum">
              <a:rPr lang="en-US"/>
              <a:pPr/>
              <a:t>53</a:t>
            </a:fld>
            <a:endParaRPr lang="en-US"/>
          </a:p>
        </p:txBody>
      </p:sp>
      <p:sp>
        <p:nvSpPr>
          <p:cNvPr id="148482"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48483"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48484" name="Rectangle 4"/>
          <p:cNvSpPr>
            <a:spLocks noRot="1" noChangeArrowheads="1" noTextEdit="1"/>
          </p:cNvSpPr>
          <p:nvPr>
            <p:ph type="sldImg"/>
          </p:nvPr>
        </p:nvSpPr>
        <p:spPr>
          <a:xfrm>
            <a:off x="439738" y="174625"/>
            <a:ext cx="5981700" cy="4486275"/>
          </a:xfrm>
          <a:ln w="12700" cap="flat">
            <a:solidFill>
              <a:schemeClr val="tx1"/>
            </a:solidFill>
          </a:ln>
        </p:spPr>
      </p:sp>
      <p:sp>
        <p:nvSpPr>
          <p:cNvPr id="14848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SQL Statements in PL/SQL</a:t>
            </a:r>
          </a:p>
          <a:p>
            <a:pPr lvl="1"/>
            <a:r>
              <a:rPr lang="en-US"/>
              <a:t>When you extract information from or apply changes to the database, you must use SQL. PL/SQL supports data manipulation language and transaction control commands of SQL. You can use </a:t>
            </a:r>
            <a:r>
              <a:rPr lang="en-US">
                <a:latin typeface="Courier New" pitchFamily="49" charset="0"/>
              </a:rPr>
              <a:t>SELECT</a:t>
            </a:r>
            <a:r>
              <a:rPr lang="en-US"/>
              <a:t> statements to populate variables with values queried from a row in a table. You can use DML commands to modify the data in a database table. However, remember the following points about PL/SQL blocks while using DML statements and transaction control commands in PL/SQL blocks: </a:t>
            </a:r>
          </a:p>
          <a:p>
            <a:pPr lvl="2"/>
            <a:r>
              <a:rPr lang="en-US"/>
              <a:t>The keyword </a:t>
            </a:r>
            <a:r>
              <a:rPr lang="en-US">
                <a:latin typeface="Courier New" pitchFamily="49" charset="0"/>
              </a:rPr>
              <a:t>END</a:t>
            </a:r>
            <a:r>
              <a:rPr lang="en-US"/>
              <a:t> signals the end of a PL/SQL block, not the end of a transaction. Just as a block can span multiple transactions, a transaction can span multiple blocks. </a:t>
            </a:r>
          </a:p>
          <a:p>
            <a:pPr lvl="2"/>
            <a:r>
              <a:rPr lang="en-US"/>
              <a:t>PL/SQL does not directly support data definition language (DDL) statements, such as </a:t>
            </a:r>
            <a:r>
              <a:rPr lang="en-US">
                <a:latin typeface="Courier New" pitchFamily="49" charset="0"/>
              </a:rPr>
              <a:t>CREATE TABLE</a:t>
            </a:r>
            <a:r>
              <a:rPr lang="en-US"/>
              <a:t>, </a:t>
            </a:r>
            <a:r>
              <a:rPr lang="en-US">
                <a:latin typeface="Courier New" pitchFamily="49" charset="0"/>
              </a:rPr>
              <a:t>ALTER TABLE</a:t>
            </a:r>
            <a:r>
              <a:rPr lang="en-US"/>
              <a:t>, or </a:t>
            </a:r>
            <a:r>
              <a:rPr lang="en-US">
                <a:latin typeface="Courier New" pitchFamily="49" charset="0"/>
              </a:rPr>
              <a:t>DROP TABLE</a:t>
            </a:r>
            <a:r>
              <a:rPr lang="en-US"/>
              <a:t>.</a:t>
            </a:r>
          </a:p>
          <a:p>
            <a:pPr lvl="2"/>
            <a:r>
              <a:rPr lang="en-US"/>
              <a:t>PL/SQL does not support data control language (DCL) statements, such as </a:t>
            </a:r>
            <a:r>
              <a:rPr lang="en-US">
                <a:latin typeface="Courier New" pitchFamily="49" charset="0"/>
              </a:rPr>
              <a:t>GRANT</a:t>
            </a:r>
            <a:r>
              <a:rPr lang="en-US"/>
              <a:t> or </a:t>
            </a:r>
            <a:r>
              <a:rPr lang="en-US">
                <a:latin typeface="Courier New" pitchFamily="49" charset="0"/>
              </a:rPr>
              <a:t>REVOKE</a:t>
            </a:r>
            <a:r>
              <a:rPr lang="en-US"/>
              <a:t>.</a:t>
            </a: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DDL can be supported in PL/SQL by using Native Dynamic SQL or the DBMS_SQL Package. Ask the students to refer to </a:t>
            </a:r>
            <a:r>
              <a:rPr lang="en-US" i="1">
                <a:solidFill>
                  <a:srgbClr val="0000FF"/>
                </a:solidFill>
              </a:rPr>
              <a:t>Oracle9i Application Developer's Guide - Fundamentals Release 9.0.0</a:t>
            </a:r>
            <a:r>
              <a:rPr lang="en-US">
                <a:solidFill>
                  <a:srgbClr val="0000FF"/>
                </a:solidFill>
              </a:rPr>
              <a:t> or </a:t>
            </a:r>
            <a:r>
              <a:rPr lang="en-US">
                <a:solidFill>
                  <a:srgbClr val="0000FF"/>
                </a:solidFill>
                <a:latin typeface="Courier New" pitchFamily="49" charset="0"/>
              </a:rPr>
              <a:t>http://st-doc.us.oracle.com/9.0/900/appdev.900/a86797/adg09dy5.htm#26586</a:t>
            </a:r>
            <a:r>
              <a:rPr lang="en-US">
                <a:solidFill>
                  <a:srgbClr val="0000FF"/>
                </a:solidFill>
              </a:rPr>
              <a:t> in case of any queries.</a:t>
            </a:r>
          </a:p>
          <a:p>
            <a:pPr lvl="1"/>
            <a:r>
              <a:rPr lang="en-US" b="1"/>
              <a:t> </a:t>
            </a:r>
          </a:p>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3EE6F74-1E3A-455B-9B03-1CD767F9E2BF}" type="slidenum">
              <a:rPr lang="en-US"/>
              <a:pPr/>
              <a:t>54</a:t>
            </a:fld>
            <a:endParaRPr lang="en-US"/>
          </a:p>
        </p:txBody>
      </p:sp>
      <p:sp>
        <p:nvSpPr>
          <p:cNvPr id="150530"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50531"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50532" name="Rectangle 4"/>
          <p:cNvSpPr>
            <a:spLocks noRot="1" noChangeArrowheads="1" noTextEdit="1"/>
          </p:cNvSpPr>
          <p:nvPr>
            <p:ph type="sldImg"/>
          </p:nvPr>
        </p:nvSpPr>
        <p:spPr>
          <a:xfrm>
            <a:off x="439738" y="174625"/>
            <a:ext cx="5981700" cy="4486275"/>
          </a:xfrm>
          <a:ln w="12700" cap="flat">
            <a:solidFill>
              <a:schemeClr val="tx1"/>
            </a:solidFill>
          </a:ln>
        </p:spPr>
      </p:sp>
      <p:sp>
        <p:nvSpPr>
          <p:cNvPr id="15053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Retrieving Data Using PL/SQL</a:t>
            </a:r>
          </a:p>
          <a:p>
            <a:r>
              <a:rPr lang="en-US" b="1">
                <a:latin typeface="Times" pitchFamily="18" charset="0"/>
              </a:rPr>
              <a:t>Use the </a:t>
            </a:r>
            <a:r>
              <a:rPr lang="en-US" b="1">
                <a:latin typeface="Courier New" pitchFamily="49" charset="0"/>
              </a:rPr>
              <a:t>SELECT</a:t>
            </a:r>
            <a:r>
              <a:rPr lang="en-US" b="1">
                <a:latin typeface="Times" pitchFamily="18" charset="0"/>
              </a:rPr>
              <a:t> statement to retrieve data from the database. In the syntax:</a:t>
            </a:r>
          </a:p>
          <a:p>
            <a:pPr>
              <a:spcAft>
                <a:spcPct val="24000"/>
              </a:spcAft>
            </a:pPr>
            <a:r>
              <a:rPr lang="en-US" b="1" i="1">
                <a:latin typeface="Times" pitchFamily="18" charset="0"/>
              </a:rPr>
              <a:t>select_list	</a:t>
            </a:r>
            <a:r>
              <a:rPr lang="en-US" b="1">
                <a:latin typeface="Times" pitchFamily="18" charset="0"/>
              </a:rPr>
              <a:t>is a list of at least one column and can include SQL expressions, row			functions, or group functions.</a:t>
            </a:r>
          </a:p>
          <a:p>
            <a:pPr>
              <a:spcAft>
                <a:spcPct val="24000"/>
              </a:spcAft>
            </a:pPr>
            <a:r>
              <a:rPr lang="en-US" b="1" i="1">
                <a:latin typeface="Times" pitchFamily="18" charset="0"/>
              </a:rPr>
              <a:t>variable_name	</a:t>
            </a:r>
            <a:r>
              <a:rPr lang="en-US" b="1">
                <a:latin typeface="Times" pitchFamily="18" charset="0"/>
              </a:rPr>
              <a:t>is the scalar variable that holds the retrieved value.</a:t>
            </a:r>
          </a:p>
          <a:p>
            <a:pPr>
              <a:spcAft>
                <a:spcPct val="24000"/>
              </a:spcAft>
            </a:pPr>
            <a:r>
              <a:rPr lang="en-US" b="1" i="1">
                <a:latin typeface="Times" pitchFamily="18" charset="0"/>
              </a:rPr>
              <a:t>record_name	</a:t>
            </a:r>
            <a:r>
              <a:rPr lang="en-US" b="1">
                <a:latin typeface="Times" pitchFamily="18" charset="0"/>
              </a:rPr>
              <a:t>is the PL/SQL </a:t>
            </a:r>
            <a:r>
              <a:rPr lang="en-US" b="1">
                <a:latin typeface="Courier New" pitchFamily="49" charset="0"/>
              </a:rPr>
              <a:t>RECORD</a:t>
            </a:r>
            <a:r>
              <a:rPr lang="en-US" b="1">
                <a:latin typeface="Times" pitchFamily="18" charset="0"/>
              </a:rPr>
              <a:t> that holds the retrieved values.</a:t>
            </a:r>
          </a:p>
          <a:p>
            <a:pPr>
              <a:spcAft>
                <a:spcPct val="24000"/>
              </a:spcAft>
            </a:pPr>
            <a:r>
              <a:rPr lang="en-US" b="1" i="1">
                <a:latin typeface="Times" pitchFamily="18" charset="0"/>
              </a:rPr>
              <a:t>table		</a:t>
            </a:r>
            <a:r>
              <a:rPr lang="en-US" b="1">
                <a:latin typeface="Times" pitchFamily="18" charset="0"/>
              </a:rPr>
              <a:t>specifies the database table name.</a:t>
            </a:r>
          </a:p>
          <a:p>
            <a:pPr>
              <a:spcAft>
                <a:spcPct val="24000"/>
              </a:spcAft>
            </a:pPr>
            <a:r>
              <a:rPr lang="en-US" b="1" i="1">
                <a:latin typeface="Times" pitchFamily="18" charset="0"/>
              </a:rPr>
              <a:t>condition</a:t>
            </a:r>
            <a:r>
              <a:rPr lang="en-US" b="1">
                <a:latin typeface="Times" pitchFamily="18" charset="0"/>
              </a:rPr>
              <a:t>	is composed of column names, expressions, constants, and comparison operators, 		including PL/SQL variables and constants.</a:t>
            </a:r>
          </a:p>
          <a:p>
            <a:r>
              <a:rPr lang="en-US"/>
              <a:t>Guidelines for Retrieving Data in PL/SQL</a:t>
            </a:r>
          </a:p>
          <a:p>
            <a:pPr lvl="2"/>
            <a:r>
              <a:rPr lang="en-US"/>
              <a:t>Terminate each SQL statement with a semicolon (</a:t>
            </a:r>
            <a:r>
              <a:rPr lang="en-US">
                <a:latin typeface="Courier New" pitchFamily="49" charset="0"/>
              </a:rPr>
              <a:t>;</a:t>
            </a:r>
            <a:r>
              <a:rPr lang="en-US"/>
              <a:t>).</a:t>
            </a:r>
          </a:p>
          <a:p>
            <a:pPr lvl="2"/>
            <a:r>
              <a:rPr lang="en-US"/>
              <a:t>The </a:t>
            </a:r>
            <a:r>
              <a:rPr lang="en-US">
                <a:latin typeface="Courier New" pitchFamily="49" charset="0"/>
              </a:rPr>
              <a:t>INTO</a:t>
            </a:r>
            <a:r>
              <a:rPr lang="en-US"/>
              <a:t> clause is required for the </a:t>
            </a:r>
            <a:r>
              <a:rPr lang="en-US">
                <a:latin typeface="Courier New" pitchFamily="49" charset="0"/>
              </a:rPr>
              <a:t>SELECT</a:t>
            </a:r>
            <a:r>
              <a:rPr lang="en-US"/>
              <a:t> statement when it is embedded in PL/SQL. </a:t>
            </a:r>
          </a:p>
          <a:p>
            <a:pPr lvl="2"/>
            <a:r>
              <a:rPr lang="en-US"/>
              <a:t>The </a:t>
            </a:r>
            <a:r>
              <a:rPr lang="en-US">
                <a:latin typeface="Courier New" pitchFamily="49" charset="0"/>
              </a:rPr>
              <a:t>WHERE</a:t>
            </a:r>
            <a:r>
              <a:rPr lang="en-US"/>
              <a:t> clause is optional and can be used to specify input variables, constants, literals, or PL/SQL expressions.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EF8477-CBA8-4A77-BCCB-3336286B4F4C}" type="slidenum">
              <a:rPr lang="en-US"/>
              <a:pPr/>
              <a:t>55</a:t>
            </a:fld>
            <a:endParaRPr lang="en-US"/>
          </a:p>
        </p:txBody>
      </p:sp>
      <p:sp>
        <p:nvSpPr>
          <p:cNvPr id="152578" name="Rectangle 2"/>
          <p:cNvSpPr>
            <a:spLocks noRot="1" noChangeArrowheads="1" noTextEdit="1"/>
          </p:cNvSpPr>
          <p:nvPr>
            <p:ph type="sldImg"/>
          </p:nvPr>
        </p:nvSpPr>
        <p:spPr>
          <a:xfrm>
            <a:off x="439738" y="174625"/>
            <a:ext cx="5981700" cy="4486275"/>
          </a:xfrm>
          <a:ln w="12700" cap="flat">
            <a:solidFill>
              <a:schemeClr val="tx1"/>
            </a:solidFill>
          </a:ln>
        </p:spPr>
      </p:sp>
      <p:sp>
        <p:nvSpPr>
          <p:cNvPr id="15257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SELECT</a:t>
            </a:r>
            <a:r>
              <a:rPr lang="en-US"/>
              <a:t> Statements in PL/SQL</a:t>
            </a:r>
          </a:p>
          <a:p>
            <a:pPr lvl="1"/>
            <a:r>
              <a:rPr lang="en-US" b="1">
                <a:latin typeface="Courier New" pitchFamily="49" charset="0"/>
              </a:rPr>
              <a:t>INTO</a:t>
            </a:r>
            <a:r>
              <a:rPr lang="en-US" b="1"/>
              <a:t> Clause</a:t>
            </a:r>
            <a:endParaRPr lang="en-US"/>
          </a:p>
          <a:p>
            <a:pPr lvl="1"/>
            <a:r>
              <a:rPr lang="en-US"/>
              <a:t>The </a:t>
            </a:r>
            <a:r>
              <a:rPr lang="en-US">
                <a:solidFill>
                  <a:srgbClr val="FC0128"/>
                </a:solidFill>
                <a:latin typeface="Courier New" pitchFamily="49" charset="0"/>
              </a:rPr>
              <a:t>INTO</a:t>
            </a:r>
            <a:r>
              <a:rPr lang="en-US">
                <a:solidFill>
                  <a:srgbClr val="FC0128"/>
                </a:solidFill>
              </a:rPr>
              <a:t> clause </a:t>
            </a:r>
            <a:r>
              <a:rPr lang="en-US"/>
              <a:t>is mandatory and occurs between the </a:t>
            </a:r>
            <a:r>
              <a:rPr lang="en-US">
                <a:latin typeface="Courier New" pitchFamily="49" charset="0"/>
              </a:rPr>
              <a:t>SELECT</a:t>
            </a:r>
            <a:r>
              <a:rPr lang="en-US"/>
              <a:t> and </a:t>
            </a:r>
            <a:r>
              <a:rPr lang="en-US">
                <a:latin typeface="Courier New" pitchFamily="49" charset="0"/>
              </a:rPr>
              <a:t>FROM</a:t>
            </a:r>
            <a:r>
              <a:rPr lang="en-US"/>
              <a:t> clauses. It is used to specify the names of variables that hold the values that SQL returns from the </a:t>
            </a:r>
            <a:r>
              <a:rPr lang="en-US">
                <a:latin typeface="Courier New" pitchFamily="49" charset="0"/>
              </a:rPr>
              <a:t>SELECT </a:t>
            </a:r>
            <a:r>
              <a:rPr lang="en-US"/>
              <a:t>clause. You must specify one variable for each item selected, and the order of the variables must correspond with the items selected.</a:t>
            </a:r>
          </a:p>
          <a:p>
            <a:pPr lvl="1"/>
            <a:r>
              <a:rPr lang="en-US"/>
              <a:t>Use the </a:t>
            </a:r>
            <a:r>
              <a:rPr lang="en-US">
                <a:latin typeface="Courier New" pitchFamily="49" charset="0"/>
              </a:rPr>
              <a:t>INTO</a:t>
            </a:r>
            <a:r>
              <a:rPr lang="en-US"/>
              <a:t> clause to populate either PL/SQL variables or host variables.</a:t>
            </a:r>
          </a:p>
          <a:p>
            <a:pPr lvl="1"/>
            <a:r>
              <a:rPr lang="en-US" b="1"/>
              <a:t>Queries Must Return One and Only One Row</a:t>
            </a:r>
          </a:p>
          <a:p>
            <a:pPr lvl="1"/>
            <a:r>
              <a:rPr lang="en-US"/>
              <a:t>SELECT statements within a PL/SQL block fall into the ANSI classification of embedded SQL, for which the following rule applies: queries must return one and only one row. A query that returns more than one row or no row generates an error.</a:t>
            </a:r>
          </a:p>
          <a:p>
            <a:pPr lvl="1"/>
            <a:r>
              <a:rPr lang="en-US"/>
              <a:t>PL/SQL manages these errors by raising standard exceptions, which you can trap in the exception section of the block with the </a:t>
            </a:r>
            <a:r>
              <a:rPr lang="en-US">
                <a:latin typeface="Courier New" pitchFamily="49" charset="0"/>
              </a:rPr>
              <a:t>NO_DATA_FOUND</a:t>
            </a:r>
            <a:r>
              <a:rPr lang="en-US"/>
              <a:t> and </a:t>
            </a:r>
            <a:r>
              <a:rPr lang="en-US">
                <a:latin typeface="Courier New" pitchFamily="49" charset="0"/>
              </a:rPr>
              <a:t>TOO_MANY_ROWS </a:t>
            </a:r>
            <a:r>
              <a:rPr lang="en-US"/>
              <a:t>exceptions (exception handling is covered in a subsequent lesson). Code </a:t>
            </a:r>
            <a:r>
              <a:rPr lang="en-US">
                <a:latin typeface="Courier New" pitchFamily="49" charset="0"/>
              </a:rPr>
              <a:t>SELECT</a:t>
            </a:r>
            <a:r>
              <a:rPr lang="en-US"/>
              <a:t> statements to return a single row.</a:t>
            </a:r>
          </a:p>
          <a:p>
            <a:r>
              <a:rPr lang="en-US">
                <a:solidFill>
                  <a:srgbClr val="0000FF"/>
                </a:solidFill>
              </a:rPr>
              <a:t>Instructor Note</a:t>
            </a:r>
          </a:p>
          <a:p>
            <a:pPr lvl="1"/>
            <a:r>
              <a:rPr lang="en-US">
                <a:solidFill>
                  <a:srgbClr val="0000FF"/>
                </a:solidFill>
              </a:rPr>
              <a:t>The </a:t>
            </a:r>
            <a:r>
              <a:rPr lang="en-US">
                <a:solidFill>
                  <a:srgbClr val="0000FF"/>
                </a:solidFill>
                <a:latin typeface="Courier New" pitchFamily="49" charset="0"/>
              </a:rPr>
              <a:t>INTO</a:t>
            </a:r>
            <a:r>
              <a:rPr lang="en-US">
                <a:solidFill>
                  <a:srgbClr val="0000FF"/>
                </a:solidFill>
              </a:rPr>
              <a:t> clause is required in a </a:t>
            </a:r>
            <a:r>
              <a:rPr lang="en-US">
                <a:solidFill>
                  <a:srgbClr val="0000FF"/>
                </a:solidFill>
                <a:latin typeface="Courier New" pitchFamily="49" charset="0"/>
              </a:rPr>
              <a:t>SELECT</a:t>
            </a:r>
            <a:r>
              <a:rPr lang="en-US">
                <a:solidFill>
                  <a:srgbClr val="0000FF"/>
                </a:solidFill>
              </a:rPr>
              <a:t> statement</a:t>
            </a:r>
            <a:r>
              <a:rPr lang="en-US" b="1">
                <a:solidFill>
                  <a:srgbClr val="0000FF"/>
                </a:solidFill>
              </a:rPr>
              <a:t> </a:t>
            </a:r>
            <a:r>
              <a:rPr lang="en-US">
                <a:solidFill>
                  <a:srgbClr val="0000FF"/>
                </a:solidFill>
              </a:rPr>
              <a:t>in PL/SQL. This is in contrast to SQL, where the </a:t>
            </a:r>
            <a:r>
              <a:rPr lang="en-US">
                <a:solidFill>
                  <a:srgbClr val="0000FF"/>
                </a:solidFill>
                <a:latin typeface="Courier New" pitchFamily="49" charset="0"/>
              </a:rPr>
              <a:t>INTO</a:t>
            </a:r>
            <a:r>
              <a:rPr lang="en-US">
                <a:solidFill>
                  <a:srgbClr val="0000FF"/>
                </a:solidFill>
              </a:rPr>
              <a:t> clause is not supported. </a:t>
            </a:r>
            <a:r>
              <a:rPr lang="en-US">
                <a:solidFill>
                  <a:srgbClr val="0000FF"/>
                </a:solidFill>
                <a:latin typeface="Courier New" pitchFamily="49" charset="0"/>
              </a:rPr>
              <a:t>SELECT</a:t>
            </a:r>
            <a:r>
              <a:rPr lang="en-US">
                <a:solidFill>
                  <a:srgbClr val="0000FF"/>
                </a:solidFill>
              </a:rPr>
              <a:t> with group function always returns one row, even if the </a:t>
            </a:r>
            <a:r>
              <a:rPr lang="en-US">
                <a:solidFill>
                  <a:srgbClr val="0000FF"/>
                </a:solidFill>
                <a:latin typeface="Courier New" pitchFamily="49" charset="0"/>
              </a:rPr>
              <a:t>WHERE</a:t>
            </a:r>
            <a:r>
              <a:rPr lang="en-US">
                <a:solidFill>
                  <a:srgbClr val="0000FF"/>
                </a:solidFill>
              </a:rPr>
              <a:t> condition evaluates as false; for example, the server never raises the </a:t>
            </a:r>
            <a:r>
              <a:rPr lang="en-US">
                <a:solidFill>
                  <a:srgbClr val="0000FF"/>
                </a:solidFill>
                <a:latin typeface="Courier New" pitchFamily="49" charset="0"/>
              </a:rPr>
              <a:t>NO_DATA_FOUND</a:t>
            </a:r>
            <a:r>
              <a:rPr lang="en-US">
                <a:solidFill>
                  <a:srgbClr val="0000FF"/>
                </a:solidFill>
              </a:rPr>
              <a:t> exception in this case</a:t>
            </a:r>
            <a:r>
              <a:rPr lang="en-US">
                <a:solidFill>
                  <a:schemeClr val="accent2"/>
                </a:solidFill>
              </a:rPr>
              <a: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C2E25-BCAD-4C68-B0EB-D39B59769F06}" type="slidenum">
              <a:rPr lang="en-US"/>
              <a:pPr/>
              <a:t>56</a:t>
            </a:fld>
            <a:endParaRPr lang="en-US"/>
          </a:p>
        </p:txBody>
      </p:sp>
      <p:sp>
        <p:nvSpPr>
          <p:cNvPr id="154626" name="Rectangle 2"/>
          <p:cNvSpPr>
            <a:spLocks noRot="1" noChangeArrowheads="1" noTextEdit="1"/>
          </p:cNvSpPr>
          <p:nvPr>
            <p:ph type="sldImg"/>
          </p:nvPr>
        </p:nvSpPr>
        <p:spPr>
          <a:xfrm>
            <a:off x="439738" y="174625"/>
            <a:ext cx="5981700" cy="4486275"/>
          </a:xfrm>
          <a:ln w="12700" cap="flat">
            <a:solidFill>
              <a:schemeClr val="tx1"/>
            </a:solidFill>
          </a:ln>
        </p:spPr>
      </p:sp>
      <p:sp>
        <p:nvSpPr>
          <p:cNvPr id="15462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Retrieving Data in PL/SQL </a:t>
            </a:r>
          </a:p>
          <a:p>
            <a:pPr lvl="1"/>
            <a:r>
              <a:rPr lang="en-US"/>
              <a:t>In the example on the slide, the variables </a:t>
            </a:r>
            <a:r>
              <a:rPr lang="en-US">
                <a:latin typeface="Courier New" pitchFamily="49" charset="0"/>
              </a:rPr>
              <a:t>v_hire_date </a:t>
            </a:r>
            <a:r>
              <a:rPr lang="en-US"/>
              <a:t>and </a:t>
            </a:r>
            <a:r>
              <a:rPr lang="en-US">
                <a:latin typeface="Courier New" pitchFamily="49" charset="0"/>
              </a:rPr>
              <a:t>v_salary</a:t>
            </a:r>
            <a:r>
              <a:rPr lang="en-US"/>
              <a:t> are declared in the </a:t>
            </a:r>
            <a:r>
              <a:rPr lang="en-US">
                <a:latin typeface="Courier New" pitchFamily="49" charset="0"/>
              </a:rPr>
              <a:t>DECLARE</a:t>
            </a:r>
            <a:r>
              <a:rPr lang="en-US"/>
              <a:t> section of the PL/SQL block. In the executable section, the values of the columns </a:t>
            </a:r>
            <a:r>
              <a:rPr lang="en-US">
                <a:latin typeface="Courier New" pitchFamily="49" charset="0"/>
              </a:rPr>
              <a:t>HIRE_DATE</a:t>
            </a:r>
            <a:r>
              <a:rPr lang="en-US"/>
              <a:t> and </a:t>
            </a:r>
            <a:r>
              <a:rPr lang="en-US">
                <a:latin typeface="Courier New" pitchFamily="49" charset="0"/>
              </a:rPr>
              <a:t>SALARY</a:t>
            </a:r>
            <a:r>
              <a:rPr lang="en-US"/>
              <a:t> for the employee with the </a:t>
            </a:r>
            <a:r>
              <a:rPr lang="en-US">
                <a:latin typeface="Courier New" pitchFamily="49" charset="0"/>
              </a:rPr>
              <a:t>EMPLOYEE_ID</a:t>
            </a:r>
            <a:r>
              <a:rPr lang="en-US"/>
              <a:t> 100 is retrieved from the </a:t>
            </a:r>
            <a:r>
              <a:rPr lang="en-US">
                <a:latin typeface="Courier New" pitchFamily="49" charset="0"/>
              </a:rPr>
              <a:t>EMPLOYEES</a:t>
            </a:r>
            <a:r>
              <a:rPr lang="en-US"/>
              <a:t> table and stored in the </a:t>
            </a:r>
            <a:r>
              <a:rPr lang="en-US">
                <a:latin typeface="Courier New" pitchFamily="49" charset="0"/>
              </a:rPr>
              <a:t>v_hire_date </a:t>
            </a:r>
            <a:r>
              <a:rPr lang="en-US"/>
              <a:t>and </a:t>
            </a:r>
            <a:r>
              <a:rPr lang="en-US">
                <a:latin typeface="Courier New" pitchFamily="49" charset="0"/>
              </a:rPr>
              <a:t>v_salary </a:t>
            </a:r>
            <a:r>
              <a:rPr lang="en-US"/>
              <a:t>variables, respectively. Observe how the </a:t>
            </a:r>
            <a:r>
              <a:rPr lang="en-US">
                <a:latin typeface="Courier New" pitchFamily="49" charset="0"/>
              </a:rPr>
              <a:t>INTO</a:t>
            </a:r>
            <a:r>
              <a:rPr lang="en-US"/>
              <a:t> clause, along with the </a:t>
            </a:r>
            <a:r>
              <a:rPr lang="en-US">
                <a:latin typeface="Courier New" pitchFamily="49" charset="0"/>
              </a:rPr>
              <a:t>SELECT</a:t>
            </a:r>
            <a:r>
              <a:rPr lang="en-US"/>
              <a:t> statement, retrieves the database column values into the PL/SQL variables.</a:t>
            </a:r>
          </a:p>
          <a:p>
            <a:pPr lvl="2"/>
            <a:endParaRPr lang="en-US"/>
          </a:p>
          <a:p>
            <a:pPr lvl="2"/>
            <a:endParaRPr lang="en-US"/>
          </a:p>
          <a:p>
            <a:pPr lvl="2"/>
            <a:endParaRPr lang="en-US"/>
          </a:p>
          <a:p>
            <a:pPr lvl="2"/>
            <a:endParaRPr lang="en-US"/>
          </a:p>
          <a:p>
            <a:pPr lvl="2"/>
            <a:endParaRPr lang="en-US"/>
          </a:p>
          <a:p>
            <a:r>
              <a:rPr lang="en-US">
                <a:solidFill>
                  <a:srgbClr val="0000FF"/>
                </a:solidFill>
              </a:rPr>
              <a:t>Instructor Note</a:t>
            </a:r>
          </a:p>
          <a:p>
            <a:pPr lvl="1"/>
            <a:r>
              <a:rPr lang="en-US">
                <a:solidFill>
                  <a:srgbClr val="0000FF"/>
                </a:solidFill>
              </a:rPr>
              <a:t>Output variables are PL/SQL variables through which values pass from the database to the PL/SQL block. The data type of an output variable must be compatible with the data type of the source column, although the source column may be an expression; in particular, Boolean variables are not permitted.</a:t>
            </a:r>
          </a:p>
          <a:p>
            <a:pPr lvl="1"/>
            <a:r>
              <a:rPr lang="en-US">
                <a:solidFill>
                  <a:srgbClr val="0000FF"/>
                </a:solidFill>
              </a:rPr>
              <a:t>Input variables are PL/SQL variables through which values pass from the PL/SQL block into the database.</a:t>
            </a:r>
          </a:p>
          <a:p>
            <a:endParaRPr lang="en-US" b="1">
              <a:solidFill>
                <a:srgbClr val="0000FF"/>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7B3A2EEA-63B8-44F4-A2A5-22725C124A60}" type="slidenum">
              <a:rPr lang="en-US"/>
              <a:pPr/>
              <a:t>57</a:t>
            </a:fld>
            <a:endParaRPr lang="en-US"/>
          </a:p>
        </p:txBody>
      </p:sp>
      <p:sp>
        <p:nvSpPr>
          <p:cNvPr id="156674"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56675"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56676" name="Rectangle 4"/>
          <p:cNvSpPr>
            <a:spLocks noRot="1" noChangeArrowheads="1" noTextEdit="1"/>
          </p:cNvSpPr>
          <p:nvPr>
            <p:ph type="sldImg"/>
          </p:nvPr>
        </p:nvSpPr>
        <p:spPr>
          <a:xfrm>
            <a:off x="439738" y="174625"/>
            <a:ext cx="5981700" cy="4486275"/>
          </a:xfrm>
          <a:ln w="12700" cap="flat">
            <a:solidFill>
              <a:schemeClr val="tx1"/>
            </a:solidFill>
          </a:ln>
        </p:spPr>
      </p:sp>
      <p:sp>
        <p:nvSpPr>
          <p:cNvPr id="15667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Retrieving Data in PL/SQL </a:t>
            </a:r>
          </a:p>
          <a:p>
            <a:pPr lvl="1"/>
            <a:r>
              <a:rPr lang="en-US"/>
              <a:t>In the example on the slide, the </a:t>
            </a:r>
            <a:r>
              <a:rPr lang="en-US">
                <a:latin typeface="Courier New" pitchFamily="49" charset="0"/>
              </a:rPr>
              <a:t>v_sum_sal</a:t>
            </a:r>
            <a:r>
              <a:rPr lang="en-US"/>
              <a:t> and </a:t>
            </a:r>
            <a:r>
              <a:rPr lang="en-US">
                <a:latin typeface="Courier New" pitchFamily="49" charset="0"/>
              </a:rPr>
              <a:t>v_deptno</a:t>
            </a:r>
            <a:r>
              <a:rPr lang="en-US"/>
              <a:t> variables are declared in the </a:t>
            </a:r>
            <a:r>
              <a:rPr lang="en-US">
                <a:latin typeface="Courier New" pitchFamily="49" charset="0"/>
              </a:rPr>
              <a:t>DECLARE</a:t>
            </a:r>
            <a:r>
              <a:rPr lang="en-US"/>
              <a:t> section of the PL/SQL block. In the executable section, the total salary for the department with the </a:t>
            </a:r>
            <a:r>
              <a:rPr lang="en-US">
                <a:latin typeface="Courier New" pitchFamily="49" charset="0"/>
              </a:rPr>
              <a:t>DEPARTMENT_ID</a:t>
            </a:r>
            <a:r>
              <a:rPr lang="en-US"/>
              <a:t> 60 is computed using the SQL aggregate function </a:t>
            </a:r>
            <a:r>
              <a:rPr lang="en-US">
                <a:latin typeface="Courier New" pitchFamily="49" charset="0"/>
              </a:rPr>
              <a:t>SUM</a:t>
            </a:r>
            <a:r>
              <a:rPr lang="en-US"/>
              <a:t>, and assigned to the </a:t>
            </a:r>
            <a:r>
              <a:rPr lang="en-US">
                <a:latin typeface="Courier New" pitchFamily="49" charset="0"/>
              </a:rPr>
              <a:t>v_sum_sal </a:t>
            </a:r>
            <a:r>
              <a:rPr lang="en-US"/>
              <a:t>variable. Note that group functions cannot be used in PL/SQL syntax. They are used in SQL statements within a PL/SQL block.</a:t>
            </a:r>
          </a:p>
          <a:p>
            <a:pPr lvl="1"/>
            <a:r>
              <a:rPr lang="en-US"/>
              <a:t>The output of the PL/SQL block in the slide is shown below:</a:t>
            </a:r>
          </a:p>
          <a:p>
            <a:endParaRPr lang="en-US" b="1"/>
          </a:p>
          <a:p>
            <a:endParaRPr lang="en-US" b="1"/>
          </a:p>
          <a:p>
            <a:r>
              <a:rPr lang="en-US">
                <a:solidFill>
                  <a:srgbClr val="0000FF"/>
                </a:solidFill>
              </a:rPr>
              <a:t>Instructor Note</a:t>
            </a:r>
            <a:endParaRPr lang="en-US" b="1"/>
          </a:p>
          <a:p>
            <a:pPr lvl="1"/>
            <a:r>
              <a:rPr lang="en-US">
                <a:solidFill>
                  <a:srgbClr val="0000FF"/>
                </a:solidFill>
              </a:rPr>
              <a:t>On the board, write: </a:t>
            </a:r>
          </a:p>
          <a:p>
            <a:pPr lvl="1"/>
            <a:r>
              <a:rPr lang="en-US">
                <a:solidFill>
                  <a:srgbClr val="0000FF"/>
                </a:solidFill>
                <a:latin typeface="Courier New" pitchFamily="49" charset="0"/>
              </a:rPr>
              <a:t>v_sum_salaries := SUM(employees.salary);</a:t>
            </a:r>
          </a:p>
          <a:p>
            <a:pPr lvl="1"/>
            <a:r>
              <a:rPr lang="en-US">
                <a:solidFill>
                  <a:srgbClr val="0000FF"/>
                </a:solidFill>
              </a:rPr>
              <a:t>and draw a line through it to emphasize that group functions must be used in a SQL statement.</a:t>
            </a:r>
          </a:p>
          <a:p>
            <a:pPr lvl="1"/>
            <a:r>
              <a:rPr lang="en-US">
                <a:solidFill>
                  <a:srgbClr val="0000FF"/>
                </a:solidFill>
              </a:rPr>
              <a:t>Also point out that you should </a:t>
            </a:r>
            <a:r>
              <a:rPr lang="en-US" i="1">
                <a:solidFill>
                  <a:srgbClr val="0000FF"/>
                </a:solidFill>
              </a:rPr>
              <a:t>never</a:t>
            </a:r>
            <a:r>
              <a:rPr lang="en-US">
                <a:solidFill>
                  <a:srgbClr val="0000FF"/>
                </a:solidFill>
              </a:rPr>
              <a:t> define variables using </a:t>
            </a:r>
            <a:r>
              <a:rPr lang="en-US">
                <a:solidFill>
                  <a:srgbClr val="0000FF"/>
                </a:solidFill>
                <a:latin typeface="Courier New" pitchFamily="49" charset="0"/>
              </a:rPr>
              <a:t>&lt;column&gt;%TYPE</a:t>
            </a:r>
            <a:r>
              <a:rPr lang="en-US">
                <a:solidFill>
                  <a:srgbClr val="0000FF"/>
                </a:solidFill>
              </a:rPr>
              <a:t> to hold sum or count variables because the result could be bigger than the variable can hold. This results in a “value error” exception. For example, in the slide </a:t>
            </a:r>
            <a:r>
              <a:rPr lang="en-US">
                <a:solidFill>
                  <a:srgbClr val="0000FF"/>
                </a:solidFill>
                <a:latin typeface="Courier New" pitchFamily="49" charset="0"/>
              </a:rPr>
              <a:t>v_sum_sal</a:t>
            </a:r>
            <a:r>
              <a:rPr lang="en-US">
                <a:solidFill>
                  <a:srgbClr val="0000FF"/>
                </a:solidFill>
              </a:rPr>
              <a:t> should not be declared as </a:t>
            </a:r>
            <a:r>
              <a:rPr lang="en-US">
                <a:solidFill>
                  <a:srgbClr val="0000FF"/>
                </a:solidFill>
                <a:latin typeface="Courier New" pitchFamily="49" charset="0"/>
              </a:rPr>
              <a:t>v_sum_sal employees.salary%TYPE;</a:t>
            </a:r>
          </a:p>
          <a:p>
            <a:endParaRPr lang="en-US" b="1">
              <a:solidFill>
                <a:srgbClr val="0000FF"/>
              </a:solidFill>
              <a:latin typeface="Courier New" pitchFamily="49" charset="0"/>
            </a:endParaRPr>
          </a:p>
          <a:p>
            <a:endParaRPr lang="en-US" b="1">
              <a:solidFill>
                <a:srgbClr val="0000FF"/>
              </a:solidFill>
              <a:latin typeface="Courier New" pitchFamily="49" charset="0"/>
            </a:endParaRPr>
          </a:p>
        </p:txBody>
      </p:sp>
      <p:pic>
        <p:nvPicPr>
          <p:cNvPr id="156678" name="Picture 6"/>
          <p:cNvPicPr>
            <a:picLocks noChangeAspect="1" noChangeArrowheads="1"/>
          </p:cNvPicPr>
          <p:nvPr/>
        </p:nvPicPr>
        <p:blipFill>
          <a:blip r:embed="rId3"/>
          <a:srcRect/>
          <a:stretch>
            <a:fillRect/>
          </a:stretch>
        </p:blipFill>
        <p:spPr bwMode="auto">
          <a:xfrm>
            <a:off x="598488" y="6080125"/>
            <a:ext cx="3157537" cy="469900"/>
          </a:xfrm>
          <a:prstGeom prst="rect">
            <a:avLst/>
          </a:prstGeom>
          <a:noFill/>
          <a:ln w="25400">
            <a:noFill/>
            <a:miter lim="800000"/>
            <a:headEnd type="none" w="sm" len="sm"/>
            <a:tailEnd type="none" w="sm" len="sm"/>
          </a:ln>
          <a:effectLst/>
        </p:spPr>
      </p:pic>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62217-D8E2-45CC-9F27-6246CBE19DEA}" type="slidenum">
              <a:rPr lang="en-US"/>
              <a:pPr/>
              <a:t>58</a:t>
            </a:fld>
            <a:endParaRPr lang="en-US"/>
          </a:p>
        </p:txBody>
      </p:sp>
      <p:sp>
        <p:nvSpPr>
          <p:cNvPr id="178178" name="Rectangle 2"/>
          <p:cNvSpPr>
            <a:spLocks noRot="1" noChangeArrowheads="1" noTextEdit="1"/>
          </p:cNvSpPr>
          <p:nvPr>
            <p:ph type="sldImg"/>
          </p:nvPr>
        </p:nvSpPr>
        <p:spPr>
          <a:xfrm>
            <a:off x="439738" y="174625"/>
            <a:ext cx="5981700" cy="4486275"/>
          </a:xfrm>
          <a:ln w="12700" cap="flat">
            <a:solidFill>
              <a:schemeClr val="tx1"/>
            </a:solidFill>
          </a:ln>
        </p:spPr>
      </p:sp>
      <p:sp>
        <p:nvSpPr>
          <p:cNvPr id="17817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Manipulating Data Using PL/SQL</a:t>
            </a:r>
          </a:p>
          <a:p>
            <a:pPr lvl="1"/>
            <a:r>
              <a:rPr lang="en-US"/>
              <a:t>You manipulate data in the database by using the DML commands. You can issue the DML commands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r>
              <a:rPr lang="en-US"/>
              <a:t> and </a:t>
            </a:r>
            <a:r>
              <a:rPr lang="en-US">
                <a:latin typeface="Courier New" pitchFamily="49" charset="0"/>
              </a:rPr>
              <a:t>MERGE </a:t>
            </a:r>
            <a:r>
              <a:rPr lang="en-US"/>
              <a:t>without restriction in PL/SQL. Row locks (and table locks) are released by including </a:t>
            </a:r>
            <a:r>
              <a:rPr lang="en-US">
                <a:latin typeface="Courier New" pitchFamily="49" charset="0"/>
              </a:rPr>
              <a:t>COMMIT</a:t>
            </a:r>
            <a:r>
              <a:rPr lang="en-US"/>
              <a:t> or </a:t>
            </a:r>
            <a:r>
              <a:rPr lang="en-US">
                <a:latin typeface="Courier New" pitchFamily="49" charset="0"/>
              </a:rPr>
              <a:t>ROLLBACK</a:t>
            </a:r>
            <a:r>
              <a:rPr lang="en-US"/>
              <a:t> statements in the PL/SQL code.</a:t>
            </a:r>
          </a:p>
          <a:p>
            <a:pPr lvl="2"/>
            <a:r>
              <a:rPr lang="en-US"/>
              <a:t>The </a:t>
            </a:r>
            <a:r>
              <a:rPr lang="en-US">
                <a:latin typeface="Courier New" pitchFamily="49" charset="0"/>
              </a:rPr>
              <a:t>INSERT</a:t>
            </a:r>
            <a:r>
              <a:rPr lang="en-US"/>
              <a:t> statement adds new rows of data to the table.</a:t>
            </a:r>
          </a:p>
          <a:p>
            <a:pPr lvl="2"/>
            <a:r>
              <a:rPr lang="en-US"/>
              <a:t>The </a:t>
            </a:r>
            <a:r>
              <a:rPr lang="en-US">
                <a:latin typeface="Courier New" pitchFamily="49" charset="0"/>
              </a:rPr>
              <a:t>UPDATE</a:t>
            </a:r>
            <a:r>
              <a:rPr lang="en-US"/>
              <a:t> statement modifies existing rows in the table.</a:t>
            </a:r>
          </a:p>
          <a:p>
            <a:pPr lvl="2"/>
            <a:r>
              <a:rPr lang="en-US"/>
              <a:t>The </a:t>
            </a:r>
            <a:r>
              <a:rPr lang="en-US">
                <a:latin typeface="Courier New" pitchFamily="49" charset="0"/>
              </a:rPr>
              <a:t>DELETE</a:t>
            </a:r>
            <a:r>
              <a:rPr lang="en-US"/>
              <a:t> statement removes unwanted rows from the table.</a:t>
            </a:r>
          </a:p>
          <a:p>
            <a:pPr lvl="2"/>
            <a:r>
              <a:rPr lang="en-US"/>
              <a:t>The </a:t>
            </a:r>
            <a:r>
              <a:rPr lang="en-US">
                <a:latin typeface="Courier New" pitchFamily="49" charset="0"/>
              </a:rPr>
              <a:t>MERGE</a:t>
            </a:r>
            <a:r>
              <a:rPr lang="en-US"/>
              <a:t> statement selects rows from one table to update or insert into another table. The decision whether to update or insert into the target table is based on a condition in the </a:t>
            </a:r>
            <a:r>
              <a:rPr lang="en-US">
                <a:latin typeface="Courier New" pitchFamily="49" charset="0"/>
              </a:rPr>
              <a:t>ON</a:t>
            </a:r>
            <a:r>
              <a:rPr lang="en-US"/>
              <a:t> clause.</a:t>
            </a:r>
          </a:p>
          <a:p>
            <a:pPr lvl="1"/>
            <a:r>
              <a:rPr lang="en-US" b="1"/>
              <a:t>Note: </a:t>
            </a:r>
            <a:r>
              <a:rPr lang="en-US">
                <a:latin typeface="Courier New" pitchFamily="49" charset="0"/>
              </a:rPr>
              <a:t>MERGE</a:t>
            </a:r>
            <a:r>
              <a:rPr lang="en-US"/>
              <a:t> is a deterministic statement. That is, you cannot update the same row of the target table multiple times in the same </a:t>
            </a:r>
            <a:r>
              <a:rPr lang="en-US">
                <a:latin typeface="Courier New" pitchFamily="49" charset="0"/>
              </a:rPr>
              <a:t>MERGE</a:t>
            </a:r>
            <a:r>
              <a:rPr lang="en-US"/>
              <a:t> statement. You must have </a:t>
            </a:r>
            <a:r>
              <a:rPr lang="en-US">
                <a:latin typeface="Courier New" pitchFamily="49" charset="0"/>
              </a:rPr>
              <a:t>INSERT</a:t>
            </a:r>
            <a:r>
              <a:rPr lang="en-US"/>
              <a:t> and </a:t>
            </a:r>
            <a:r>
              <a:rPr lang="en-US">
                <a:latin typeface="Courier New" pitchFamily="49" charset="0"/>
              </a:rPr>
              <a:t>UPDATE</a:t>
            </a:r>
            <a:r>
              <a:rPr lang="en-US"/>
              <a:t> object privileges in the target table and the </a:t>
            </a:r>
            <a:r>
              <a:rPr lang="en-US">
                <a:latin typeface="Courier New" pitchFamily="49" charset="0"/>
              </a:rPr>
              <a:t>SELECT </a:t>
            </a:r>
            <a:r>
              <a:rPr lang="en-US"/>
              <a:t>privilege on the source table. </a:t>
            </a:r>
          </a:p>
          <a:p>
            <a:pPr lvl="2"/>
            <a:endParaRPr lang="en-US"/>
          </a:p>
          <a:p>
            <a:pPr lvl="2"/>
            <a:endParaRPr lang="en-US"/>
          </a:p>
          <a:p>
            <a:r>
              <a:rPr lang="en-US">
                <a:solidFill>
                  <a:srgbClr val="0000FF"/>
                </a:solidFill>
              </a:rPr>
              <a:t>Instructor Note</a:t>
            </a:r>
          </a:p>
          <a:p>
            <a:pPr lvl="1"/>
            <a:r>
              <a:rPr lang="en-US">
                <a:solidFill>
                  <a:srgbClr val="0000FF"/>
                </a:solidFill>
                <a:latin typeface="Courier New" pitchFamily="49" charset="0"/>
              </a:rPr>
              <a:t>MERGE</a:t>
            </a:r>
            <a:r>
              <a:rPr lang="en-US">
                <a:solidFill>
                  <a:srgbClr val="0000FF"/>
                </a:solidFill>
              </a:rPr>
              <a:t> is introduced in Oracle9</a:t>
            </a:r>
            <a:r>
              <a:rPr lang="en-US" i="1">
                <a:solidFill>
                  <a:srgbClr val="0000FF"/>
                </a:solidFill>
              </a:rPr>
              <a:t>i </a:t>
            </a:r>
            <a:r>
              <a:rPr lang="en-US">
                <a:solidFill>
                  <a:srgbClr val="0000FF"/>
                </a:solidFill>
              </a:rPr>
              <a:t>and is not available in earlier versions of the Oracle server. </a:t>
            </a:r>
          </a:p>
          <a:p>
            <a:endParaRPr lang="en-US" b="1">
              <a:solidFill>
                <a:srgbClr val="0000FF"/>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8F43893-9993-456C-A28E-6948E6C162B1}" type="slidenum">
              <a:rPr lang="en-US"/>
              <a:pPr/>
              <a:t>59</a:t>
            </a:fld>
            <a:endParaRPr lang="en-US"/>
          </a:p>
        </p:txBody>
      </p:sp>
      <p:sp>
        <p:nvSpPr>
          <p:cNvPr id="180226"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80227"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80228" name="Rectangle 4"/>
          <p:cNvSpPr>
            <a:spLocks noRot="1" noChangeArrowheads="1" noTextEdit="1"/>
          </p:cNvSpPr>
          <p:nvPr>
            <p:ph type="sldImg"/>
          </p:nvPr>
        </p:nvSpPr>
        <p:spPr>
          <a:xfrm>
            <a:off x="439738" y="174625"/>
            <a:ext cx="5981700" cy="4486275"/>
          </a:xfrm>
          <a:ln w="12700" cap="flat">
            <a:solidFill>
              <a:schemeClr val="tx1"/>
            </a:solidFill>
          </a:ln>
        </p:spPr>
      </p:sp>
      <p:sp>
        <p:nvSpPr>
          <p:cNvPr id="180229"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Inserting Data</a:t>
            </a:r>
          </a:p>
          <a:p>
            <a:pPr lvl="1">
              <a:lnSpc>
                <a:spcPct val="95000"/>
              </a:lnSpc>
            </a:pPr>
            <a:r>
              <a:rPr lang="en-US"/>
              <a:t>In the example on the slide, an </a:t>
            </a:r>
            <a:r>
              <a:rPr lang="en-US">
                <a:latin typeface="Courier New" pitchFamily="49" charset="0"/>
              </a:rPr>
              <a:t>INSERT</a:t>
            </a:r>
            <a:r>
              <a:rPr lang="en-US"/>
              <a:t> statement is used within a PL/SQL block to insert a record into the </a:t>
            </a:r>
            <a:r>
              <a:rPr lang="en-US">
                <a:latin typeface="Courier New" pitchFamily="49" charset="0"/>
              </a:rPr>
              <a:t>EMPLOYEES</a:t>
            </a:r>
            <a:r>
              <a:rPr lang="en-US"/>
              <a:t> table. While using the </a:t>
            </a:r>
            <a:r>
              <a:rPr lang="en-US">
                <a:latin typeface="Courier New" pitchFamily="49" charset="0"/>
              </a:rPr>
              <a:t>INSERT</a:t>
            </a:r>
            <a:r>
              <a:rPr lang="en-US"/>
              <a:t> command in a PL/SQL block, you can: </a:t>
            </a:r>
          </a:p>
          <a:p>
            <a:pPr lvl="2">
              <a:lnSpc>
                <a:spcPct val="95000"/>
              </a:lnSpc>
            </a:pPr>
            <a:r>
              <a:rPr lang="en-US"/>
              <a:t>Use SQL functions, such as </a:t>
            </a:r>
            <a:r>
              <a:rPr lang="en-US">
                <a:latin typeface="Courier New" pitchFamily="49" charset="0"/>
              </a:rPr>
              <a:t>USER</a:t>
            </a:r>
            <a:r>
              <a:rPr lang="en-US"/>
              <a:t> and </a:t>
            </a:r>
            <a:r>
              <a:rPr lang="en-US">
                <a:latin typeface="Courier New" pitchFamily="49" charset="0"/>
              </a:rPr>
              <a:t>SYSDATE</a:t>
            </a:r>
          </a:p>
          <a:p>
            <a:pPr lvl="2">
              <a:lnSpc>
                <a:spcPct val="95000"/>
              </a:lnSpc>
            </a:pPr>
            <a:r>
              <a:rPr lang="en-US"/>
              <a:t>Generate primary key values by using database sequences</a:t>
            </a:r>
          </a:p>
          <a:p>
            <a:pPr lvl="2">
              <a:lnSpc>
                <a:spcPct val="95000"/>
              </a:lnSpc>
            </a:pPr>
            <a:r>
              <a:rPr lang="en-US"/>
              <a:t>Derive values in the PL/SQL block</a:t>
            </a:r>
          </a:p>
          <a:p>
            <a:pPr lvl="2">
              <a:lnSpc>
                <a:spcPct val="95000"/>
              </a:lnSpc>
            </a:pPr>
            <a:r>
              <a:rPr lang="en-US"/>
              <a:t>Add column default values</a:t>
            </a:r>
          </a:p>
          <a:p>
            <a:pPr lvl="1">
              <a:lnSpc>
                <a:spcPct val="95000"/>
              </a:lnSpc>
            </a:pPr>
            <a:r>
              <a:rPr lang="en-US" b="1"/>
              <a:t>Note:</a:t>
            </a:r>
            <a:r>
              <a:rPr lang="en-US"/>
              <a:t> There is no possibility for ambiguity with identifiers and column names in the </a:t>
            </a:r>
            <a:r>
              <a:rPr lang="en-US">
                <a:latin typeface="Courier New" pitchFamily="49" charset="0"/>
              </a:rPr>
              <a:t>INSERT</a:t>
            </a:r>
            <a:r>
              <a:rPr lang="en-US"/>
              <a:t> statement. Any identifier in the </a:t>
            </a:r>
            <a:r>
              <a:rPr lang="en-US">
                <a:latin typeface="Courier New" pitchFamily="49" charset="0"/>
              </a:rPr>
              <a:t>INSERT</a:t>
            </a:r>
            <a:r>
              <a:rPr lang="en-US"/>
              <a:t> clause must be a database column name.</a:t>
            </a:r>
          </a:p>
          <a:p>
            <a:pPr>
              <a:lnSpc>
                <a:spcPct val="95000"/>
              </a:lnSpc>
            </a:pPr>
            <a:r>
              <a:rPr lang="en-US">
                <a:solidFill>
                  <a:srgbClr val="0000FF"/>
                </a:solidFill>
              </a:rPr>
              <a:t>Instructor Note</a:t>
            </a:r>
          </a:p>
          <a:p>
            <a:pPr lvl="1">
              <a:lnSpc>
                <a:spcPct val="95000"/>
              </a:lnSpc>
            </a:pPr>
            <a:r>
              <a:rPr lang="en-US">
                <a:solidFill>
                  <a:srgbClr val="0000FF"/>
                </a:solidFill>
              </a:rPr>
              <a:t>Demonstration: </a:t>
            </a:r>
            <a:r>
              <a:rPr lang="en-US">
                <a:solidFill>
                  <a:srgbClr val="0000FF"/>
                </a:solidFill>
                <a:latin typeface="Courier New" pitchFamily="49" charset="0"/>
              </a:rPr>
              <a:t>03_insert.sql</a:t>
            </a:r>
          </a:p>
          <a:p>
            <a:pPr lvl="1">
              <a:lnSpc>
                <a:spcPct val="95000"/>
              </a:lnSpc>
            </a:pPr>
            <a:r>
              <a:rPr lang="en-US">
                <a:solidFill>
                  <a:srgbClr val="0000FF"/>
                </a:solidFill>
              </a:rPr>
              <a:t>Purpose: This example demonstrates how to use the </a:t>
            </a:r>
            <a:r>
              <a:rPr lang="en-US">
                <a:solidFill>
                  <a:srgbClr val="0000FF"/>
                </a:solidFill>
                <a:latin typeface="Courier New" pitchFamily="49" charset="0"/>
              </a:rPr>
              <a:t>INSERT</a:t>
            </a:r>
            <a:r>
              <a:rPr lang="en-US">
                <a:solidFill>
                  <a:srgbClr val="0000FF"/>
                </a:solidFill>
              </a:rPr>
              <a:t> statement in an anonymous block. Note that all the demonstrations in this lesson use the </a:t>
            </a:r>
            <a:r>
              <a:rPr lang="en-US">
                <a:solidFill>
                  <a:srgbClr val="0000FF"/>
                </a:solidFill>
                <a:latin typeface="Courier New" pitchFamily="49" charset="0"/>
              </a:rPr>
              <a:t>EMP_DEMO</a:t>
            </a:r>
            <a:r>
              <a:rPr lang="en-US">
                <a:solidFill>
                  <a:srgbClr val="0000FF"/>
                </a:solidFill>
              </a:rPr>
              <a:t> table that is a replica of the </a:t>
            </a:r>
            <a:r>
              <a:rPr lang="en-US">
                <a:solidFill>
                  <a:srgbClr val="0000FF"/>
                </a:solidFill>
                <a:latin typeface="Courier New" pitchFamily="49" charset="0"/>
              </a:rPr>
              <a:t>EMPLOYEES</a:t>
            </a:r>
            <a:r>
              <a:rPr lang="en-US">
                <a:solidFill>
                  <a:srgbClr val="0000FF"/>
                </a:solidFill>
              </a:rPr>
              <a:t> table. This example first creates the </a:t>
            </a:r>
            <a:r>
              <a:rPr lang="en-US">
                <a:solidFill>
                  <a:srgbClr val="0000FF"/>
                </a:solidFill>
                <a:latin typeface="Courier New" pitchFamily="49" charset="0"/>
              </a:rPr>
              <a:t>EMP_DEMO</a:t>
            </a:r>
            <a:r>
              <a:rPr lang="en-US">
                <a:solidFill>
                  <a:srgbClr val="0000FF"/>
                </a:solidFill>
              </a:rPr>
              <a:t> table and then inserts a record in the table. Verify the change to the table. Enter </a:t>
            </a:r>
            <a:r>
              <a:rPr lang="en-US">
                <a:solidFill>
                  <a:srgbClr val="0000FF"/>
                </a:solidFill>
                <a:latin typeface="Courier New" pitchFamily="49" charset="0"/>
              </a:rPr>
              <a:t>SELECT * FROM emp_demo where EMPLOYEE_ID = 200; </a:t>
            </a:r>
            <a:r>
              <a:rPr lang="en-US">
                <a:solidFill>
                  <a:srgbClr val="0000FF"/>
                </a:solidFill>
              </a:rPr>
              <a:t>There is no code example available for the example on the slide because inserts are not allowed into the </a:t>
            </a:r>
            <a:r>
              <a:rPr lang="en-US">
                <a:solidFill>
                  <a:srgbClr val="0000FF"/>
                </a:solidFill>
                <a:latin typeface="Courier New" pitchFamily="49" charset="0"/>
              </a:rPr>
              <a:t>EMPLOYEES</a:t>
            </a:r>
            <a:r>
              <a:rPr lang="en-US">
                <a:solidFill>
                  <a:srgbClr val="0000FF"/>
                </a:solidFill>
              </a:rPr>
              <a:t> table in the sample schema; this might affect the data in the </a:t>
            </a:r>
            <a:r>
              <a:rPr lang="en-US">
                <a:solidFill>
                  <a:srgbClr val="0000FF"/>
                </a:solidFill>
                <a:latin typeface="Courier New" pitchFamily="49" charset="0"/>
              </a:rPr>
              <a:t>EMPLOYEES</a:t>
            </a:r>
            <a:r>
              <a:rPr lang="en-US">
                <a:solidFill>
                  <a:srgbClr val="0000FF"/>
                </a:solidFill>
              </a:rPr>
              <a:t> table. </a:t>
            </a:r>
          </a:p>
          <a:p>
            <a:pPr>
              <a:lnSpc>
                <a:spcPct val="95000"/>
              </a:lnSpc>
            </a:pPr>
            <a:endParaRPr lang="en-US" b="1">
              <a:solidFill>
                <a:srgbClr val="0000FF"/>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431AD3B-6F5B-4117-AC43-25D1FCB6D854}" type="slidenum">
              <a:rPr lang="en-US"/>
              <a:pPr/>
              <a:t>6</a:t>
            </a:fld>
            <a:endParaRPr lang="en-US"/>
          </a:p>
        </p:txBody>
      </p:sp>
      <p:sp>
        <p:nvSpPr>
          <p:cNvPr id="14338" name="Rectangle 2"/>
          <p:cNvSpPr>
            <a:spLocks noRot="1" noChangeArrowheads="1" noTextEdit="1"/>
          </p:cNvSpPr>
          <p:nvPr>
            <p:ph type="sldImg"/>
          </p:nvPr>
        </p:nvSpPr>
        <p:spPr>
          <a:xfrm>
            <a:off x="250825" y="258763"/>
            <a:ext cx="6338888" cy="4752975"/>
          </a:xfrm>
          <a:ln w="12700" cap="flat">
            <a:solidFill>
              <a:schemeClr val="tx1"/>
            </a:solidFill>
          </a:ln>
        </p:spPr>
      </p:sp>
      <p:sp>
        <p:nvSpPr>
          <p:cNvPr id="14339" name="Rectangle 3"/>
          <p:cNvSpPr>
            <a:spLocks noGrp="1" noChangeArrowheads="1"/>
          </p:cNvSpPr>
          <p:nvPr>
            <p:ph type="body" idx="1"/>
          </p:nvPr>
        </p:nvSpPr>
        <p:spPr>
          <a:xfrm>
            <a:off x="304800" y="5029200"/>
            <a:ext cx="6172200" cy="3505200"/>
          </a:xfrm>
          <a:noFill/>
          <a:ln/>
        </p:spPr>
        <p:txBody>
          <a:bodyPr lIns="95250" tIns="47625" rIns="95250" bIns="47625"/>
          <a:lstStyle/>
          <a:p>
            <a:pPr>
              <a:lnSpc>
                <a:spcPct val="80000"/>
              </a:lnSpc>
            </a:pPr>
            <a:r>
              <a:rPr lang="en-US"/>
              <a:t>Benefits of PL/SQL (continued)</a:t>
            </a:r>
          </a:p>
          <a:p>
            <a:pPr lvl="1">
              <a:lnSpc>
                <a:spcPct val="80000"/>
              </a:lnSpc>
            </a:pPr>
            <a:r>
              <a:rPr lang="en-US" b="1"/>
              <a:t>Improved Performance</a:t>
            </a:r>
          </a:p>
          <a:p>
            <a:pPr lvl="1">
              <a:lnSpc>
                <a:spcPct val="80000"/>
              </a:lnSpc>
            </a:pPr>
            <a:r>
              <a:rPr lang="en-US"/>
              <a:t>PL/SQL can improve the performance of an application. The benefits differ depending on the execution environment.</a:t>
            </a:r>
          </a:p>
          <a:p>
            <a:pPr lvl="2">
              <a:lnSpc>
                <a:spcPct val="80000"/>
              </a:lnSpc>
            </a:pPr>
            <a:r>
              <a:rPr lang="en-US"/>
              <a:t>PL/SQL can be used to group SQL statements together within a single block and to send the</a:t>
            </a:r>
            <a:br>
              <a:rPr lang="en-US"/>
            </a:br>
            <a:r>
              <a:rPr lang="en-US"/>
              <a:t>entire block to the server in a single call, thereby reducing networking traffic. Without PL/SQL, the SQL statements are sent to the Oracle server one at a time. Each SQL statement results in another call to the Oracle server and higher performance overhead. In a networked environment, the overhead can become significant. As the slide illustrates, if the application is SQL intensive, you can use PL/SQL blocks and subprograms to group SQL statements before sending them to the Oracle server for execution.</a:t>
            </a:r>
          </a:p>
          <a:p>
            <a:pPr lvl="2">
              <a:lnSpc>
                <a:spcPct val="80000"/>
              </a:lnSpc>
            </a:pPr>
            <a:r>
              <a:rPr lang="en-US"/>
              <a:t>PL/SQL can also operate with Oracle Server application development tools such as Oracle Forms and Oracle Reports. By adding procedural processing power to these tools, PL/SQL enhances performance.</a:t>
            </a:r>
          </a:p>
          <a:p>
            <a:pPr lvl="1">
              <a:lnSpc>
                <a:spcPct val="80000"/>
              </a:lnSpc>
            </a:pPr>
            <a:r>
              <a:rPr lang="en-US" b="1"/>
              <a:t>Note:</a:t>
            </a:r>
            <a:r>
              <a:rPr lang="en-US"/>
              <a:t> Procedures and functions that are declared as part of a Oracle Forms or Reports Developer application are distinct from those stored in the database, although their general structure is the same. Stored subprograms are database objects and are stored in the data dictionary. They can be accessed by any number of applications, including Oracle Forms or Reports Developer applications.</a:t>
            </a:r>
          </a:p>
          <a:p>
            <a:pPr lvl="2">
              <a:lnSpc>
                <a:spcPct val="80000"/>
              </a:lnSpc>
            </a:pPr>
            <a:endParaRPr lang="en-US"/>
          </a:p>
        </p:txBody>
      </p:sp>
      <p:sp>
        <p:nvSpPr>
          <p:cNvPr id="14340" name="Rectangle 4"/>
          <p:cNvSpPr>
            <a:spLocks noChangeArrowheads="1"/>
          </p:cNvSpPr>
          <p:nvPr/>
        </p:nvSpPr>
        <p:spPr bwMode="auto">
          <a:xfrm>
            <a:off x="441325" y="5106988"/>
            <a:ext cx="6245225" cy="3978275"/>
          </a:xfrm>
          <a:prstGeom prst="rect">
            <a:avLst/>
          </a:prstGeom>
          <a:noFill/>
          <a:ln w="9525">
            <a:noFill/>
            <a:miter lim="800000"/>
            <a:headEnd/>
            <a:tailEnd/>
          </a:ln>
          <a:effectLst/>
        </p:spPr>
        <p:txBody>
          <a:bodyPr lIns="95250" tIns="47625" rIns="95250" bIns="47625"/>
          <a:lstStyle/>
          <a:p>
            <a:pPr defTabSz="436563" eaLnBrk="0" hangingPunct="0">
              <a:spcBef>
                <a:spcPct val="30000"/>
              </a:spcBef>
            </a:pPr>
            <a:endParaRPr lang="en-US" sz="2400">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90441-AC63-45DD-95B1-DE7C63EE4F89}" type="slidenum">
              <a:rPr lang="en-US"/>
              <a:pPr/>
              <a:t>60</a:t>
            </a:fld>
            <a:endParaRPr lang="en-US"/>
          </a:p>
        </p:txBody>
      </p:sp>
      <p:sp>
        <p:nvSpPr>
          <p:cNvPr id="182274" name="Rectangle 2"/>
          <p:cNvSpPr>
            <a:spLocks noRot="1" noChangeArrowheads="1" noTextEdit="1"/>
          </p:cNvSpPr>
          <p:nvPr>
            <p:ph type="sldImg"/>
          </p:nvPr>
        </p:nvSpPr>
        <p:spPr>
          <a:xfrm>
            <a:off x="439738" y="174625"/>
            <a:ext cx="5981700" cy="4486275"/>
          </a:xfrm>
          <a:ln w="12700" cap="flat">
            <a:solidFill>
              <a:schemeClr val="tx1"/>
            </a:solidFill>
          </a:ln>
        </p:spPr>
      </p:sp>
      <p:sp>
        <p:nvSpPr>
          <p:cNvPr id="182275"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spcAft>
                <a:spcPct val="24000"/>
              </a:spcAft>
            </a:pPr>
            <a:r>
              <a:rPr lang="en-US"/>
              <a:t>Updating Data</a:t>
            </a:r>
            <a:endParaRPr lang="en-US">
              <a:latin typeface="Helvetica" pitchFamily="34" charset="0"/>
            </a:endParaRPr>
          </a:p>
          <a:p>
            <a:pPr lvl="1">
              <a:lnSpc>
                <a:spcPct val="90000"/>
              </a:lnSpc>
              <a:spcAft>
                <a:spcPct val="24000"/>
              </a:spcAft>
            </a:pPr>
            <a:r>
              <a:rPr lang="en-US"/>
              <a:t>There may be ambiguity in the </a:t>
            </a:r>
            <a:r>
              <a:rPr lang="en-US">
                <a:latin typeface="Courier New" pitchFamily="49" charset="0"/>
              </a:rPr>
              <a:t>SET</a:t>
            </a:r>
            <a:r>
              <a:rPr lang="en-US"/>
              <a:t> clause of the </a:t>
            </a:r>
            <a:r>
              <a:rPr lang="en-US">
                <a:solidFill>
                  <a:srgbClr val="FC0128"/>
                </a:solidFill>
                <a:latin typeface="Courier New" pitchFamily="49" charset="0"/>
              </a:rPr>
              <a:t>UPDATE</a:t>
            </a:r>
            <a:r>
              <a:rPr lang="en-US">
                <a:solidFill>
                  <a:srgbClr val="FC0128"/>
                </a:solidFill>
              </a:rPr>
              <a:t> </a:t>
            </a:r>
            <a:r>
              <a:rPr lang="en-US"/>
              <a:t>statement because although the identifier on the left of the assignment operator is always a database column, the identifier on the right can be either a database column or a PL/SQL variable. </a:t>
            </a:r>
          </a:p>
          <a:p>
            <a:pPr lvl="1">
              <a:lnSpc>
                <a:spcPct val="90000"/>
              </a:lnSpc>
              <a:spcAft>
                <a:spcPct val="24000"/>
              </a:spcAft>
            </a:pPr>
            <a:r>
              <a:rPr lang="en-US"/>
              <a:t>Remember that the </a:t>
            </a:r>
            <a:r>
              <a:rPr lang="en-US">
                <a:latin typeface="Courier New" pitchFamily="49" charset="0"/>
              </a:rPr>
              <a:t>WHERE</a:t>
            </a:r>
            <a:r>
              <a:rPr lang="en-US"/>
              <a:t> clause is used to determine which rows are affected. If no rows are modified, no error occurs, unlike the </a:t>
            </a:r>
            <a:r>
              <a:rPr lang="en-US">
                <a:latin typeface="Courier New" pitchFamily="49" charset="0"/>
              </a:rPr>
              <a:t>SELECT</a:t>
            </a:r>
            <a:r>
              <a:rPr lang="en-US"/>
              <a:t> statement in PL/SQL.</a:t>
            </a:r>
          </a:p>
          <a:p>
            <a:pPr lvl="1">
              <a:lnSpc>
                <a:spcPct val="90000"/>
              </a:lnSpc>
            </a:pPr>
            <a:r>
              <a:rPr lang="en-US" b="1"/>
              <a:t>Note:</a:t>
            </a:r>
            <a:r>
              <a:rPr lang="en-US"/>
              <a:t> PL/SQL variable assignments always use </a:t>
            </a:r>
            <a:r>
              <a:rPr lang="en-US">
                <a:latin typeface="Courier New" pitchFamily="49" charset="0"/>
              </a:rPr>
              <a:t>:=</a:t>
            </a:r>
            <a:r>
              <a:rPr lang="en-US"/>
              <a:t>, and SQL column assignments always use </a:t>
            </a:r>
            <a:r>
              <a:rPr lang="en-US">
                <a:latin typeface="Courier New" pitchFamily="49" charset="0"/>
              </a:rPr>
              <a:t>=</a:t>
            </a:r>
            <a:r>
              <a:rPr lang="en-US"/>
              <a:t>.</a:t>
            </a:r>
            <a:r>
              <a:rPr lang="en-US" b="1"/>
              <a:t/>
            </a:r>
            <a:br>
              <a:rPr lang="en-US" b="1"/>
            </a:br>
            <a:r>
              <a:rPr lang="en-US"/>
              <a:t>Recall that if column names and identifier names are identical in the </a:t>
            </a:r>
            <a:r>
              <a:rPr lang="en-US">
                <a:latin typeface="Courier New" pitchFamily="49" charset="0"/>
              </a:rPr>
              <a:t>WHERE</a:t>
            </a:r>
            <a:r>
              <a:rPr lang="en-US"/>
              <a:t> clause, the Oracle server looks to the database first for the name.</a:t>
            </a:r>
          </a:p>
          <a:p>
            <a:pPr>
              <a:lnSpc>
                <a:spcPct val="90000"/>
              </a:lnSpc>
            </a:pPr>
            <a:endParaRPr lang="en-US">
              <a:solidFill>
                <a:schemeClr val="accent2"/>
              </a:solidFill>
            </a:endParaRPr>
          </a:p>
          <a:p>
            <a:pPr>
              <a:lnSpc>
                <a:spcPct val="90000"/>
              </a:lnSpc>
            </a:pPr>
            <a:r>
              <a:rPr lang="en-US">
                <a:solidFill>
                  <a:srgbClr val="0000FF"/>
                </a:solidFill>
              </a:rPr>
              <a:t>Instructor Note</a:t>
            </a:r>
          </a:p>
          <a:p>
            <a:pPr lvl="1">
              <a:lnSpc>
                <a:spcPct val="90000"/>
              </a:lnSpc>
            </a:pPr>
            <a:r>
              <a:rPr lang="en-US">
                <a:solidFill>
                  <a:srgbClr val="0000FF"/>
                </a:solidFill>
              </a:rPr>
              <a:t>Demonstration: </a:t>
            </a:r>
            <a:r>
              <a:rPr lang="en-US">
                <a:solidFill>
                  <a:srgbClr val="0000FF"/>
                </a:solidFill>
                <a:latin typeface="Courier New" pitchFamily="49" charset="0"/>
              </a:rPr>
              <a:t>03_update.sql</a:t>
            </a:r>
            <a:endParaRPr lang="en-US">
              <a:solidFill>
                <a:srgbClr val="0000FF"/>
              </a:solidFill>
            </a:endParaRPr>
          </a:p>
          <a:p>
            <a:pPr lvl="1">
              <a:lnSpc>
                <a:spcPct val="90000"/>
              </a:lnSpc>
            </a:pPr>
            <a:r>
              <a:rPr lang="en-US">
                <a:solidFill>
                  <a:srgbClr val="0000FF"/>
                </a:solidFill>
              </a:rPr>
              <a:t>Purpose: This example demonstrates how to use the </a:t>
            </a:r>
            <a:r>
              <a:rPr lang="en-US">
                <a:solidFill>
                  <a:srgbClr val="0000FF"/>
                </a:solidFill>
                <a:latin typeface="Courier New" pitchFamily="49" charset="0"/>
              </a:rPr>
              <a:t>UPDATE</a:t>
            </a:r>
            <a:r>
              <a:rPr lang="en-US">
                <a:solidFill>
                  <a:srgbClr val="0000FF"/>
                </a:solidFill>
              </a:rPr>
              <a:t> statement in an anonymous block. </a:t>
            </a:r>
          </a:p>
          <a:p>
            <a:pPr lvl="1">
              <a:lnSpc>
                <a:spcPct val="90000"/>
              </a:lnSpc>
            </a:pPr>
            <a:r>
              <a:rPr lang="en-US">
                <a:solidFill>
                  <a:srgbClr val="0000FF"/>
                </a:solidFill>
              </a:rPr>
              <a:t>Verify the change to the table. Enter </a:t>
            </a:r>
            <a:r>
              <a:rPr lang="en-US">
                <a:solidFill>
                  <a:srgbClr val="0000FF"/>
                </a:solidFill>
                <a:latin typeface="Courier New" pitchFamily="49" charset="0"/>
              </a:rPr>
              <a:t>SELECT * FROM EMP_DEMO;</a:t>
            </a:r>
            <a:r>
              <a:rPr lang="en-US">
                <a:solidFill>
                  <a:srgbClr val="0000FF"/>
                </a:solidFill>
              </a:rPr>
              <a:t>.</a:t>
            </a:r>
          </a:p>
          <a:p>
            <a:pPr lvl="1">
              <a:lnSpc>
                <a:spcPct val="90000"/>
              </a:lnSpc>
            </a:pPr>
            <a:r>
              <a:rPr lang="en-US">
                <a:solidFill>
                  <a:srgbClr val="0000FF"/>
                </a:solidFill>
              </a:rPr>
              <a:t>There is no code example available for the example on the slide. Updates are not allowed into the </a:t>
            </a:r>
            <a:r>
              <a:rPr lang="en-US">
                <a:solidFill>
                  <a:srgbClr val="0000FF"/>
                </a:solidFill>
                <a:latin typeface="Courier New" pitchFamily="49" charset="0"/>
              </a:rPr>
              <a:t>EMPLOYEES</a:t>
            </a:r>
            <a:r>
              <a:rPr lang="en-US">
                <a:solidFill>
                  <a:srgbClr val="0000FF"/>
                </a:solidFill>
              </a:rPr>
              <a:t> table in the sample schema because this might affect the data in the </a:t>
            </a:r>
            <a:r>
              <a:rPr lang="en-US">
                <a:solidFill>
                  <a:srgbClr val="0000FF"/>
                </a:solidFill>
                <a:latin typeface="Courier New" pitchFamily="49" charset="0"/>
              </a:rPr>
              <a:t>EMPLOYEES</a:t>
            </a:r>
            <a:r>
              <a:rPr lang="en-US">
                <a:solidFill>
                  <a:srgbClr val="0000FF"/>
                </a:solidFill>
              </a:rPr>
              <a:t> table. </a:t>
            </a:r>
          </a:p>
          <a:p>
            <a:pPr>
              <a:lnSpc>
                <a:spcPct val="90000"/>
              </a:lnSpc>
            </a:pPr>
            <a:endParaRPr lang="en-US" b="1">
              <a:solidFill>
                <a:srgbClr val="0000FF"/>
              </a:solidFill>
            </a:endParaRPr>
          </a:p>
          <a:p>
            <a:pPr>
              <a:lnSpc>
                <a:spcPct val="90000"/>
              </a:lnSpc>
            </a:pPr>
            <a:endParaRPr lang="en-US" b="1">
              <a:solidFill>
                <a:srgbClr val="0000FF"/>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57E6524-BACF-48D3-B86C-89A8F147BE8A}" type="slidenum">
              <a:rPr lang="en-US"/>
              <a:pPr/>
              <a:t>61</a:t>
            </a:fld>
            <a:endParaRPr lang="en-US"/>
          </a:p>
        </p:txBody>
      </p:sp>
      <p:sp>
        <p:nvSpPr>
          <p:cNvPr id="184322"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84323"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3659" tIns="45269" rIns="93659" bIns="45269" anchor="ctr"/>
          <a:lstStyle/>
          <a:p>
            <a:pPr eaLnBrk="0" hangingPunct="0">
              <a:spcBef>
                <a:spcPct val="50000"/>
              </a:spcBef>
            </a:pPr>
            <a:endParaRPr lang="en-US" sz="2400">
              <a:latin typeface="Times New Roman" pitchFamily="18" charset="0"/>
            </a:endParaRPr>
          </a:p>
        </p:txBody>
      </p:sp>
      <p:sp>
        <p:nvSpPr>
          <p:cNvPr id="184324" name="Rectangle 4"/>
          <p:cNvSpPr>
            <a:spLocks noRot="1" noChangeArrowheads="1" noTextEdit="1"/>
          </p:cNvSpPr>
          <p:nvPr>
            <p:ph type="sldImg"/>
          </p:nvPr>
        </p:nvSpPr>
        <p:spPr>
          <a:xfrm>
            <a:off x="439738" y="174625"/>
            <a:ext cx="5981700" cy="4486275"/>
          </a:xfrm>
          <a:ln w="12700" cap="flat">
            <a:solidFill>
              <a:schemeClr val="tx1"/>
            </a:solidFill>
          </a:ln>
        </p:spPr>
      </p:sp>
      <p:sp>
        <p:nvSpPr>
          <p:cNvPr id="18432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Deleting Data</a:t>
            </a:r>
          </a:p>
          <a:p>
            <a:pPr lvl="1"/>
            <a:r>
              <a:rPr lang="en-US"/>
              <a:t>The </a:t>
            </a:r>
            <a:r>
              <a:rPr lang="en-US">
                <a:latin typeface="Courier New" pitchFamily="49" charset="0"/>
              </a:rPr>
              <a:t>DELETE</a:t>
            </a:r>
            <a:r>
              <a:rPr lang="en-US"/>
              <a:t> statement removes unwanted rows from a table. Without the use of a </a:t>
            </a:r>
            <a:r>
              <a:rPr lang="en-US">
                <a:latin typeface="Courier New" pitchFamily="49" charset="0"/>
              </a:rPr>
              <a:t>WHERE</a:t>
            </a:r>
            <a:r>
              <a:rPr lang="en-US"/>
              <a:t> clause, the entire contents of a table can be removed, provided there are no integrity constraints.</a:t>
            </a:r>
          </a:p>
          <a:p>
            <a:pPr lvl="2"/>
            <a:endParaRPr lang="en-US"/>
          </a:p>
          <a:p>
            <a:pPr>
              <a:spcBef>
                <a:spcPct val="0"/>
              </a:spcBef>
            </a:pPr>
            <a:r>
              <a:rPr lang="en-US" b="1">
                <a:latin typeface="Courier New" pitchFamily="49" charset="0"/>
              </a:rPr>
              <a:t>    </a:t>
            </a:r>
          </a:p>
          <a:p>
            <a:pPr>
              <a:spcBef>
                <a:spcPct val="0"/>
              </a:spcBef>
            </a:pPr>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rgbClr val="0000FF"/>
                </a:solidFill>
              </a:rPr>
              <a:t>Instructor Note</a:t>
            </a:r>
          </a:p>
          <a:p>
            <a:pPr lvl="1"/>
            <a:r>
              <a:rPr lang="en-US">
                <a:solidFill>
                  <a:srgbClr val="0000FF"/>
                </a:solidFill>
              </a:rPr>
              <a:t>Demonstration: </a:t>
            </a:r>
            <a:r>
              <a:rPr lang="en-US">
                <a:solidFill>
                  <a:srgbClr val="0000FF"/>
                </a:solidFill>
                <a:latin typeface="Courier New" pitchFamily="49" charset="0"/>
              </a:rPr>
              <a:t>03_delete.sql</a:t>
            </a:r>
          </a:p>
          <a:p>
            <a:pPr lvl="1"/>
            <a:r>
              <a:rPr lang="en-US">
                <a:solidFill>
                  <a:srgbClr val="0000FF"/>
                </a:solidFill>
              </a:rPr>
              <a:t>Purpose: This example demonstrates how to use the </a:t>
            </a:r>
            <a:r>
              <a:rPr lang="en-US">
                <a:solidFill>
                  <a:srgbClr val="0000FF"/>
                </a:solidFill>
                <a:latin typeface="Courier New" pitchFamily="49" charset="0"/>
              </a:rPr>
              <a:t>DELETE</a:t>
            </a:r>
            <a:r>
              <a:rPr lang="en-US">
                <a:solidFill>
                  <a:srgbClr val="0000FF"/>
                </a:solidFill>
              </a:rPr>
              <a:t> statement in an anonymous block.</a:t>
            </a:r>
          </a:p>
          <a:p>
            <a:pPr lvl="1"/>
            <a:r>
              <a:rPr lang="en-US">
                <a:solidFill>
                  <a:srgbClr val="0000FF"/>
                </a:solidFill>
              </a:rPr>
              <a:t>Verify the change to the table. Attempt to select the data just deleted and observe that no rows are selected</a:t>
            </a:r>
            <a:r>
              <a:rPr lang="en-US">
                <a:solidFill>
                  <a:srgbClr val="0000FF"/>
                </a:solidFill>
                <a:latin typeface="Courier New" pitchFamily="49" charset="0"/>
              </a:rPr>
              <a:t>.</a:t>
            </a:r>
            <a:r>
              <a:rPr lang="en-US">
                <a:solidFill>
                  <a:srgbClr val="0000FF"/>
                </a:solidFill>
              </a:rPr>
              <a:t> </a:t>
            </a:r>
          </a:p>
          <a:p>
            <a:pPr lvl="1"/>
            <a:r>
              <a:rPr lang="en-US">
                <a:solidFill>
                  <a:srgbClr val="0000FF"/>
                </a:solidFill>
              </a:rPr>
              <a:t>There is no code example available for the example on the slide. Deletes are not allowed into the </a:t>
            </a:r>
            <a:r>
              <a:rPr lang="en-US">
                <a:solidFill>
                  <a:srgbClr val="0000FF"/>
                </a:solidFill>
                <a:latin typeface="Courier New" pitchFamily="49" charset="0"/>
              </a:rPr>
              <a:t>EMPLOYEES</a:t>
            </a:r>
            <a:r>
              <a:rPr lang="en-US">
                <a:solidFill>
                  <a:srgbClr val="0000FF"/>
                </a:solidFill>
              </a:rPr>
              <a:t> table in the sample schema because this might affect the data in the </a:t>
            </a:r>
            <a:r>
              <a:rPr lang="en-US">
                <a:solidFill>
                  <a:srgbClr val="0000FF"/>
                </a:solidFill>
                <a:latin typeface="Courier New" pitchFamily="49" charset="0"/>
              </a:rPr>
              <a:t>EMPLOYEES</a:t>
            </a:r>
            <a:r>
              <a:rPr lang="en-US">
                <a:solidFill>
                  <a:srgbClr val="0000FF"/>
                </a:solidFill>
              </a:rPr>
              <a:t> table. </a:t>
            </a:r>
            <a:endParaRPr lang="en-US" b="1">
              <a:solidFill>
                <a:srgbClr val="0000FF"/>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Rot="1" noChangeArrowheads="1" noTextEdit="1"/>
          </p:cNvSpPr>
          <p:nvPr>
            <p:ph type="sldImg"/>
          </p:nvPr>
        </p:nvSpPr>
        <p:spPr>
          <a:xfrm>
            <a:off x="438150" y="150813"/>
            <a:ext cx="5978525" cy="4484687"/>
          </a:xfrm>
          <a:ln w="12700" cap="flat">
            <a:solidFill>
              <a:schemeClr val="tx1"/>
            </a:solidFill>
          </a:ln>
        </p:spPr>
      </p:sp>
      <p:sp>
        <p:nvSpPr>
          <p:cNvPr id="19046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solidFill>
                <a:srgbClr val="0000FF"/>
              </a:solidFill>
            </a:endParaRPr>
          </a:p>
          <a:p>
            <a:r>
              <a:rPr lang="en-US">
                <a:solidFill>
                  <a:srgbClr val="0000FF"/>
                </a:solidFill>
              </a:rPr>
              <a:t>Schedule:	Timing	Topic</a:t>
            </a:r>
          </a:p>
          <a:p>
            <a:pPr lvl="1"/>
            <a:r>
              <a:rPr lang="en-US">
                <a:solidFill>
                  <a:srgbClr val="0000FF"/>
                </a:solidFill>
              </a:rPr>
              <a:t>		30 minutes	Lecture</a:t>
            </a:r>
          </a:p>
          <a:p>
            <a:pPr lvl="1"/>
            <a:r>
              <a:rPr lang="en-US">
                <a:solidFill>
                  <a:srgbClr val="0000FF"/>
                </a:solidFill>
              </a:rPr>
              <a:t>		45 minutes	Practice</a:t>
            </a:r>
          </a:p>
          <a:p>
            <a:pPr lvl="1"/>
            <a:r>
              <a:rPr lang="en-US">
                <a:solidFill>
                  <a:srgbClr val="0000FF"/>
                </a:solidFill>
              </a:rPr>
              <a:t>		75 minutes	Total</a:t>
            </a:r>
          </a:p>
          <a:p>
            <a:endParaRPr lang="en-US" b="1">
              <a:solidFill>
                <a:srgbClr val="0000FF"/>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98B0682-57FA-4021-BC82-41837306C092}" type="slidenum">
              <a:rPr lang="en-US"/>
              <a:pPr/>
              <a:t>63</a:t>
            </a:fld>
            <a:endParaRPr lang="en-US"/>
          </a:p>
        </p:txBody>
      </p:sp>
      <p:sp>
        <p:nvSpPr>
          <p:cNvPr id="192514"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2515"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2516" name="Rectangle 4"/>
          <p:cNvSpPr>
            <a:spLocks noRot="1" noChangeArrowheads="1" noTextEdit="1"/>
          </p:cNvSpPr>
          <p:nvPr>
            <p:ph type="sldImg"/>
          </p:nvPr>
        </p:nvSpPr>
        <p:spPr>
          <a:xfrm>
            <a:off x="439738" y="174625"/>
            <a:ext cx="5981700" cy="4486275"/>
          </a:xfrm>
          <a:ln w="12700" cap="flat">
            <a:solidFill>
              <a:schemeClr val="tx1"/>
            </a:solidFill>
          </a:ln>
        </p:spPr>
      </p:sp>
      <p:sp>
        <p:nvSpPr>
          <p:cNvPr id="19251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about conditional control within the PL/SQL block by using </a:t>
            </a:r>
            <a:r>
              <a:rPr lang="en-US">
                <a:latin typeface="Courier New" pitchFamily="49" charset="0"/>
              </a:rPr>
              <a:t>IF</a:t>
            </a:r>
            <a:r>
              <a:rPr lang="en-US"/>
              <a:t> statements and loops.</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B886B86-5E51-420E-AB73-D9B99FFF7BBC}" type="slidenum">
              <a:rPr lang="en-US"/>
              <a:pPr/>
              <a:t>64</a:t>
            </a:fld>
            <a:endParaRPr lang="en-US"/>
          </a:p>
        </p:txBody>
      </p:sp>
      <p:sp>
        <p:nvSpPr>
          <p:cNvPr id="194562"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4563"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4564" name="Rectangle 4"/>
          <p:cNvSpPr>
            <a:spLocks noRot="1" noChangeArrowheads="1" noTextEdit="1"/>
          </p:cNvSpPr>
          <p:nvPr>
            <p:ph type="sldImg"/>
          </p:nvPr>
        </p:nvSpPr>
        <p:spPr>
          <a:xfrm>
            <a:off x="439738" y="174625"/>
            <a:ext cx="5981700" cy="4486275"/>
          </a:xfrm>
          <a:ln w="12700" cap="flat">
            <a:solidFill>
              <a:schemeClr val="tx1"/>
            </a:solidFill>
          </a:ln>
        </p:spPr>
      </p:sp>
      <p:sp>
        <p:nvSpPr>
          <p:cNvPr id="194565"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Controlling PL/SQL Flow of Execution</a:t>
            </a:r>
            <a:r>
              <a:rPr lang="en-US" b="1"/>
              <a:t> </a:t>
            </a:r>
          </a:p>
          <a:p>
            <a:pPr lvl="1">
              <a:lnSpc>
                <a:spcPct val="90000"/>
              </a:lnSpc>
            </a:pPr>
            <a:r>
              <a:rPr lang="en-US"/>
              <a:t>You can change the logical flow of statements within the PL/SQL block with a number of </a:t>
            </a:r>
            <a:r>
              <a:rPr lang="en-US" i="1"/>
              <a:t>control structures</a:t>
            </a:r>
            <a:r>
              <a:rPr lang="en-US"/>
              <a:t>. This lesson addresses three types of PL/SQL control structures: conditional constructs with the </a:t>
            </a:r>
            <a:r>
              <a:rPr lang="en-US">
                <a:solidFill>
                  <a:srgbClr val="FC0128"/>
                </a:solidFill>
                <a:latin typeface="Courier New" pitchFamily="49" charset="0"/>
              </a:rPr>
              <a:t>IF</a:t>
            </a:r>
            <a:r>
              <a:rPr lang="en-US">
                <a:solidFill>
                  <a:srgbClr val="FC0128"/>
                </a:solidFill>
              </a:rPr>
              <a:t> statement</a:t>
            </a:r>
            <a:r>
              <a:rPr lang="en-US"/>
              <a:t>, </a:t>
            </a:r>
            <a:r>
              <a:rPr lang="en-US">
                <a:solidFill>
                  <a:srgbClr val="FC0128"/>
                </a:solidFill>
                <a:latin typeface="Courier New" pitchFamily="49" charset="0"/>
              </a:rPr>
              <a:t>CASE</a:t>
            </a:r>
            <a:r>
              <a:rPr lang="en-US">
                <a:solidFill>
                  <a:srgbClr val="FC0128"/>
                </a:solidFill>
              </a:rPr>
              <a:t> expressions, </a:t>
            </a:r>
            <a:r>
              <a:rPr lang="en-US"/>
              <a:t>and </a:t>
            </a:r>
            <a:r>
              <a:rPr lang="en-US">
                <a:solidFill>
                  <a:srgbClr val="FC0128"/>
                </a:solidFill>
                <a:latin typeface="Courier New" pitchFamily="49" charset="0"/>
              </a:rPr>
              <a:t>LOOP</a:t>
            </a:r>
            <a:r>
              <a:rPr lang="en-US">
                <a:solidFill>
                  <a:srgbClr val="FC0128"/>
                </a:solidFill>
              </a:rPr>
              <a:t> control structures </a:t>
            </a:r>
            <a:r>
              <a:rPr lang="en-US"/>
              <a:t>(covered later in this lesson). </a:t>
            </a:r>
          </a:p>
          <a:p>
            <a:pPr lvl="1">
              <a:lnSpc>
                <a:spcPct val="90000"/>
              </a:lnSpc>
            </a:pPr>
            <a:r>
              <a:rPr lang="en-US"/>
              <a:t>There are three forms of </a:t>
            </a:r>
            <a:r>
              <a:rPr lang="en-US">
                <a:latin typeface="Courier New" pitchFamily="49" charset="0"/>
              </a:rPr>
              <a:t>IF</a:t>
            </a:r>
            <a:r>
              <a:rPr lang="en-US"/>
              <a:t> statements: </a:t>
            </a:r>
          </a:p>
          <a:p>
            <a:pPr lvl="2">
              <a:lnSpc>
                <a:spcPct val="90000"/>
              </a:lnSpc>
            </a:pPr>
            <a:r>
              <a:rPr lang="en-US">
                <a:latin typeface="Courier New" pitchFamily="49" charset="0"/>
              </a:rPr>
              <a:t>IF-THEN-END IF</a:t>
            </a:r>
          </a:p>
          <a:p>
            <a:pPr lvl="2">
              <a:lnSpc>
                <a:spcPct val="90000"/>
              </a:lnSpc>
            </a:pPr>
            <a:r>
              <a:rPr lang="en-US">
                <a:latin typeface="Courier New" pitchFamily="49" charset="0"/>
              </a:rPr>
              <a:t>IF-THEN-ELSE-END IF</a:t>
            </a:r>
          </a:p>
          <a:p>
            <a:pPr lvl="2">
              <a:lnSpc>
                <a:spcPct val="90000"/>
              </a:lnSpc>
            </a:pPr>
            <a:r>
              <a:rPr lang="en-US">
                <a:latin typeface="Courier New" pitchFamily="49" charset="0"/>
              </a:rPr>
              <a:t>IF-THEN-ELSIF-END IF</a:t>
            </a:r>
          </a:p>
          <a:p>
            <a:pPr>
              <a:lnSpc>
                <a:spcPct val="90000"/>
              </a:lnSpc>
            </a:pPr>
            <a:endParaRPr lang="en-US">
              <a:solidFill>
                <a:srgbClr val="0000FF"/>
              </a:solidFill>
            </a:endParaRPr>
          </a:p>
          <a:p>
            <a:pPr>
              <a:lnSpc>
                <a:spcPct val="90000"/>
              </a:lnSpc>
            </a:pPr>
            <a:r>
              <a:rPr lang="en-US">
                <a:solidFill>
                  <a:srgbClr val="0000FF"/>
                </a:solidFill>
              </a:rPr>
              <a:t>Instructor Note</a:t>
            </a:r>
          </a:p>
          <a:p>
            <a:pPr lvl="1">
              <a:lnSpc>
                <a:spcPct val="90000"/>
              </a:lnSpc>
            </a:pPr>
            <a:r>
              <a:rPr lang="en-US">
                <a:solidFill>
                  <a:srgbClr val="0000FF"/>
                </a:solidFill>
              </a:rPr>
              <a:t>Mention the </a:t>
            </a:r>
            <a:r>
              <a:rPr lang="en-US">
                <a:solidFill>
                  <a:srgbClr val="0000FF"/>
                </a:solidFill>
                <a:latin typeface="Courier New" pitchFamily="49" charset="0"/>
              </a:rPr>
              <a:t>GOTO</a:t>
            </a:r>
            <a:r>
              <a:rPr lang="en-US">
                <a:solidFill>
                  <a:srgbClr val="0000FF"/>
                </a:solidFill>
              </a:rPr>
              <a:t> statement, which unconditionally transfers control to a different sequence of statements. You can branch to a label within the same block or to a sequence of statements, or to a label within an outer block. Emphasize that using </a:t>
            </a:r>
            <a:r>
              <a:rPr lang="en-US">
                <a:solidFill>
                  <a:srgbClr val="0000FF"/>
                </a:solidFill>
                <a:latin typeface="Courier New" pitchFamily="49" charset="0"/>
              </a:rPr>
              <a:t>GOTO</a:t>
            </a:r>
            <a:r>
              <a:rPr lang="en-US">
                <a:solidFill>
                  <a:srgbClr val="0000FF"/>
                </a:solidFill>
              </a:rPr>
              <a:t> is not recommended. </a:t>
            </a:r>
          </a:p>
          <a:p>
            <a:pPr lvl="1">
              <a:lnSpc>
                <a:spcPct val="90000"/>
              </a:lnSpc>
            </a:pPr>
            <a:r>
              <a:rPr lang="en-US" b="1">
                <a:solidFill>
                  <a:srgbClr val="0000FF"/>
                </a:solidFill>
              </a:rPr>
              <a:t>Example</a:t>
            </a:r>
            <a:r>
              <a:rPr lang="en-US" sz="500">
                <a:solidFill>
                  <a:srgbClr val="0000FF"/>
                </a:solidFill>
              </a:rPr>
              <a:t>  </a:t>
            </a:r>
          </a:p>
          <a:p>
            <a:pPr lvl="1">
              <a:lnSpc>
                <a:spcPct val="90000"/>
              </a:lnSpc>
            </a:pPr>
            <a:r>
              <a:rPr lang="en-US">
                <a:solidFill>
                  <a:srgbClr val="0000FF"/>
                </a:solidFill>
                <a:latin typeface="Courier New" pitchFamily="49" charset="0"/>
              </a:rPr>
              <a:t>  BEGIN ... &lt;&lt;update_row&gt;&gt;</a:t>
            </a:r>
          </a:p>
          <a:p>
            <a:pPr>
              <a:lnSpc>
                <a:spcPct val="90000"/>
              </a:lnSpc>
              <a:spcBef>
                <a:spcPct val="0"/>
              </a:spcBef>
            </a:pPr>
            <a:r>
              <a:rPr lang="en-US" b="1">
                <a:solidFill>
                  <a:srgbClr val="0000FF"/>
                </a:solidFill>
                <a:latin typeface="Courier New" pitchFamily="49" charset="0"/>
              </a:rPr>
              <a:t>     BEGIN</a:t>
            </a:r>
          </a:p>
          <a:p>
            <a:pPr>
              <a:lnSpc>
                <a:spcPct val="90000"/>
              </a:lnSpc>
              <a:spcBef>
                <a:spcPct val="0"/>
              </a:spcBef>
            </a:pPr>
            <a:r>
              <a:rPr lang="en-US" b="1">
                <a:solidFill>
                  <a:srgbClr val="0000FF"/>
                </a:solidFill>
                <a:latin typeface="Courier New" pitchFamily="49" charset="0"/>
              </a:rPr>
              <a:t>       UPDATE employees ...</a:t>
            </a:r>
          </a:p>
          <a:p>
            <a:pPr>
              <a:lnSpc>
                <a:spcPct val="90000"/>
              </a:lnSpc>
              <a:spcBef>
                <a:spcPct val="0"/>
              </a:spcBef>
            </a:pPr>
            <a:r>
              <a:rPr lang="en-US" b="1">
                <a:solidFill>
                  <a:srgbClr val="0000FF"/>
                </a:solidFill>
                <a:latin typeface="Courier New" pitchFamily="49" charset="0"/>
              </a:rPr>
              <a:t>     END  update_row; ...</a:t>
            </a:r>
          </a:p>
          <a:p>
            <a:pPr>
              <a:lnSpc>
                <a:spcPct val="90000"/>
              </a:lnSpc>
              <a:spcBef>
                <a:spcPct val="0"/>
              </a:spcBef>
            </a:pPr>
            <a:r>
              <a:rPr lang="en-US" b="1">
                <a:solidFill>
                  <a:srgbClr val="0000FF"/>
                </a:solidFill>
                <a:latin typeface="Courier New" pitchFamily="49" charset="0"/>
              </a:rPr>
              <a:t>     GOTO update_row; ...</a:t>
            </a:r>
          </a:p>
          <a:p>
            <a:pPr>
              <a:lnSpc>
                <a:spcPct val="90000"/>
              </a:lnSpc>
              <a:spcBef>
                <a:spcPct val="0"/>
              </a:spcBef>
            </a:pPr>
            <a:r>
              <a:rPr lang="en-US" b="1">
                <a:solidFill>
                  <a:srgbClr val="0000FF"/>
                </a:solidFill>
                <a:latin typeface="Courier New" pitchFamily="49" charset="0"/>
              </a:rPr>
              <a:t>   END; </a:t>
            </a:r>
          </a:p>
          <a:p>
            <a:pPr>
              <a:lnSpc>
                <a:spcPct val="90000"/>
              </a:lnSpc>
              <a:spcBef>
                <a:spcPct val="0"/>
              </a:spcBef>
            </a:pPr>
            <a:endParaRPr lang="en-US" b="1">
              <a:solidFill>
                <a:srgbClr val="0000FF"/>
              </a:solidFill>
              <a:latin typeface="Courier New" pitchFamily="49"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D23DDBF1-F2AA-4D5C-AD19-C97AEFFF0AD6}" type="slidenum">
              <a:rPr lang="en-US"/>
              <a:pPr/>
              <a:t>65</a:t>
            </a:fld>
            <a:endParaRPr lang="en-US"/>
          </a:p>
        </p:txBody>
      </p:sp>
      <p:sp>
        <p:nvSpPr>
          <p:cNvPr id="196610" name="Rectangle 2"/>
          <p:cNvSpPr>
            <a:spLocks noChangeArrowheads="1"/>
          </p:cNvSpPr>
          <p:nvPr/>
        </p:nvSpPr>
        <p:spPr bwMode="auto">
          <a:xfrm>
            <a:off x="4146550" y="-1588"/>
            <a:ext cx="3181350" cy="576263"/>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6611" name="Rectangle 3"/>
          <p:cNvSpPr>
            <a:spLocks noChangeArrowheads="1"/>
          </p:cNvSpPr>
          <p:nvPr/>
        </p:nvSpPr>
        <p:spPr bwMode="auto">
          <a:xfrm>
            <a:off x="-4763" y="-1588"/>
            <a:ext cx="3178176" cy="576263"/>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196612" name="Rectangle 4"/>
          <p:cNvSpPr>
            <a:spLocks noRot="1" noChangeArrowheads="1" noTextEdit="1"/>
          </p:cNvSpPr>
          <p:nvPr>
            <p:ph type="sldImg"/>
          </p:nvPr>
        </p:nvSpPr>
        <p:spPr>
          <a:xfrm>
            <a:off x="439738" y="174625"/>
            <a:ext cx="5981700" cy="4486275"/>
          </a:xfrm>
          <a:ln w="12700" cap="flat">
            <a:solidFill>
              <a:schemeClr val="tx1"/>
            </a:solidFill>
          </a:ln>
        </p:spPr>
      </p:sp>
      <p:sp>
        <p:nvSpPr>
          <p:cNvPr id="196613" name="Rectangle 5"/>
          <p:cNvSpPr>
            <a:spLocks noGrp="1" noChangeArrowheads="1"/>
          </p:cNvSpPr>
          <p:nvPr>
            <p:ph type="body" idx="1"/>
          </p:nvPr>
        </p:nvSpPr>
        <p:spPr>
          <a:xfrm>
            <a:off x="476250" y="4821238"/>
            <a:ext cx="5929313" cy="3743325"/>
          </a:xfrm>
          <a:noFill/>
          <a:ln/>
        </p:spPr>
        <p:txBody>
          <a:bodyPr lIns="90537" tIns="45269" rIns="90537" bIns="45269"/>
          <a:lstStyle/>
          <a:p>
            <a:pPr defTabSz="985838">
              <a:tabLst>
                <a:tab pos="457200" algn="l"/>
                <a:tab pos="1371600" algn="l"/>
              </a:tabLst>
            </a:pPr>
            <a:r>
              <a:rPr lang="en-US">
                <a:latin typeface="Courier New" pitchFamily="49" charset="0"/>
              </a:rPr>
              <a:t>IF</a:t>
            </a:r>
            <a:r>
              <a:rPr lang="en-US"/>
              <a:t> Statements</a:t>
            </a:r>
          </a:p>
          <a:p>
            <a:pPr marL="114300" lvl="1" defTabSz="985838">
              <a:tabLst>
                <a:tab pos="457200" algn="l"/>
                <a:tab pos="1371600" algn="l"/>
              </a:tabLst>
            </a:pPr>
            <a:r>
              <a:rPr lang="en-US"/>
              <a:t>The structure of the PL/SQL </a:t>
            </a:r>
            <a:r>
              <a:rPr lang="en-US">
                <a:solidFill>
                  <a:srgbClr val="FC0128"/>
                </a:solidFill>
                <a:latin typeface="Courier New" pitchFamily="49" charset="0"/>
              </a:rPr>
              <a:t>IF</a:t>
            </a:r>
            <a:r>
              <a:rPr lang="en-US">
                <a:solidFill>
                  <a:srgbClr val="FC0128"/>
                </a:solidFill>
              </a:rPr>
              <a:t> statement </a:t>
            </a:r>
            <a:r>
              <a:rPr lang="en-US"/>
              <a:t>is similar to the structure of </a:t>
            </a:r>
            <a:r>
              <a:rPr lang="en-US">
                <a:latin typeface="Courier New" pitchFamily="49" charset="0"/>
              </a:rPr>
              <a:t>IF</a:t>
            </a:r>
            <a:r>
              <a:rPr lang="en-US"/>
              <a:t> statements in other procedural languages. It allows PL/SQL to perform actions selectively based on conditions.</a:t>
            </a:r>
          </a:p>
          <a:p>
            <a:pPr marL="114300" lvl="1" defTabSz="985838">
              <a:tabLst>
                <a:tab pos="457200" algn="l"/>
                <a:tab pos="1371600" algn="l"/>
              </a:tabLst>
            </a:pPr>
            <a:r>
              <a:rPr lang="en-US"/>
              <a:t>In the syntax:</a:t>
            </a:r>
          </a:p>
          <a:p>
            <a:pPr marL="114300" lvl="1" defTabSz="985838">
              <a:tabLst>
                <a:tab pos="457200" algn="l"/>
                <a:tab pos="1371600" algn="l"/>
              </a:tabLst>
            </a:pPr>
            <a:r>
              <a:rPr lang="en-US"/>
              <a:t>	</a:t>
            </a:r>
            <a:r>
              <a:rPr lang="en-US" i="1"/>
              <a:t>condition	</a:t>
            </a:r>
            <a:r>
              <a:rPr lang="en-US"/>
              <a:t>is a Boolean variable or expression (</a:t>
            </a:r>
            <a:r>
              <a:rPr lang="en-US">
                <a:latin typeface="Courier New" pitchFamily="49" charset="0"/>
              </a:rPr>
              <a:t>TRUE</a:t>
            </a:r>
            <a:r>
              <a:rPr lang="en-US"/>
              <a:t>, </a:t>
            </a:r>
            <a:r>
              <a:rPr lang="en-US">
                <a:latin typeface="Courier New" pitchFamily="49" charset="0"/>
              </a:rPr>
              <a:t>FALSE</a:t>
            </a:r>
            <a:r>
              <a:rPr lang="en-US"/>
              <a:t>, or </a:t>
            </a:r>
            <a:r>
              <a:rPr lang="en-US">
                <a:latin typeface="Courier New" pitchFamily="49" charset="0"/>
              </a:rPr>
              <a:t>NULL</a:t>
            </a:r>
            <a:r>
              <a:rPr lang="en-US"/>
              <a:t>). (It		is associated with a sequence of statements, which is executed only		if the expression yields </a:t>
            </a:r>
            <a:r>
              <a:rPr lang="en-US">
                <a:latin typeface="Courier New" pitchFamily="49" charset="0"/>
              </a:rPr>
              <a:t>TRUE</a:t>
            </a:r>
            <a:r>
              <a:rPr lang="en-US"/>
              <a:t>.)</a:t>
            </a:r>
          </a:p>
          <a:p>
            <a:pPr marL="114300" lvl="1" defTabSz="985838">
              <a:tabLst>
                <a:tab pos="457200" algn="l"/>
                <a:tab pos="1371600" algn="l"/>
              </a:tabLst>
            </a:pPr>
            <a:r>
              <a:rPr lang="en-US"/>
              <a:t>	</a:t>
            </a:r>
            <a:r>
              <a:rPr lang="en-US">
                <a:latin typeface="Courier New" pitchFamily="49" charset="0"/>
              </a:rPr>
              <a:t>THEN</a:t>
            </a:r>
            <a:r>
              <a:rPr lang="en-US"/>
              <a:t>	is a clause that associates the Boolean expression that precedes it		with the sequence of statements that follows it. </a:t>
            </a:r>
          </a:p>
          <a:p>
            <a:pPr marL="114300" lvl="1" defTabSz="985838">
              <a:tabLst>
                <a:tab pos="457200" algn="l"/>
                <a:tab pos="1371600" algn="l"/>
              </a:tabLst>
            </a:pPr>
            <a:r>
              <a:rPr lang="en-US"/>
              <a:t>	</a:t>
            </a:r>
            <a:r>
              <a:rPr lang="en-US" i="1"/>
              <a:t>statements	</a:t>
            </a:r>
            <a:r>
              <a:rPr lang="en-US"/>
              <a:t>can be one or more PL/SQL or SQL statements. (They may include		further </a:t>
            </a:r>
            <a:r>
              <a:rPr lang="en-US">
                <a:latin typeface="Courier New" pitchFamily="49" charset="0"/>
              </a:rPr>
              <a:t>IF</a:t>
            </a:r>
            <a:r>
              <a:rPr lang="en-US"/>
              <a:t> statements containing several nested </a:t>
            </a:r>
            <a:r>
              <a:rPr lang="en-US">
                <a:latin typeface="Courier New" pitchFamily="49" charset="0"/>
              </a:rPr>
              <a:t>IF</a:t>
            </a:r>
            <a:r>
              <a:rPr lang="en-US"/>
              <a:t>, </a:t>
            </a:r>
            <a:r>
              <a:rPr lang="en-US">
                <a:latin typeface="Courier New" pitchFamily="49" charset="0"/>
              </a:rPr>
              <a:t>ELSE</a:t>
            </a:r>
            <a:r>
              <a:rPr lang="en-US"/>
              <a:t>, and </a:t>
            </a:r>
            <a:r>
              <a:rPr lang="en-US">
                <a:latin typeface="Courier New" pitchFamily="49" charset="0"/>
              </a:rPr>
              <a:t>ELSIF</a:t>
            </a:r>
            <a:r>
              <a:rPr lang="en-US"/>
              <a:t> 		statements.)</a:t>
            </a:r>
            <a:endParaRPr lang="en-US" i="1"/>
          </a:p>
          <a:p>
            <a:pPr marL="114300" lvl="1" defTabSz="985838">
              <a:tabLst>
                <a:tab pos="457200" algn="l"/>
                <a:tab pos="1371600" algn="l"/>
              </a:tabLst>
            </a:pPr>
            <a:r>
              <a:rPr lang="en-US" i="1"/>
              <a:t>	</a:t>
            </a:r>
            <a:r>
              <a:rPr lang="en-US">
                <a:latin typeface="Courier New" pitchFamily="49" charset="0"/>
              </a:rPr>
              <a:t>ELSIF</a:t>
            </a:r>
            <a:r>
              <a:rPr lang="en-US"/>
              <a:t>	is a keyword that introduces a Boolean expression. (If the first condition 		yields </a:t>
            </a:r>
            <a:r>
              <a:rPr lang="en-US">
                <a:latin typeface="Courier New" pitchFamily="49" charset="0"/>
              </a:rPr>
              <a:t>FALSE</a:t>
            </a:r>
            <a:r>
              <a:rPr lang="en-US"/>
              <a:t> or </a:t>
            </a:r>
            <a:r>
              <a:rPr lang="en-US">
                <a:latin typeface="Courier New" pitchFamily="49" charset="0"/>
              </a:rPr>
              <a:t>NULL</a:t>
            </a:r>
            <a:r>
              <a:rPr lang="en-US"/>
              <a:t> then the </a:t>
            </a:r>
            <a:r>
              <a:rPr lang="en-US">
                <a:latin typeface="Courier New" pitchFamily="49" charset="0"/>
              </a:rPr>
              <a:t>ELSIF</a:t>
            </a:r>
            <a:r>
              <a:rPr lang="en-US"/>
              <a:t> keyword introduces additional 		conditions.) </a:t>
            </a:r>
          </a:p>
          <a:p>
            <a:pPr marL="114300" lvl="1" defTabSz="985838">
              <a:tabLst>
                <a:tab pos="457200" algn="l"/>
                <a:tab pos="1371600" algn="l"/>
              </a:tabLst>
            </a:pPr>
            <a:r>
              <a:rPr lang="en-US"/>
              <a:t>	</a:t>
            </a:r>
            <a:r>
              <a:rPr lang="en-US">
                <a:latin typeface="Courier New" pitchFamily="49" charset="0"/>
              </a:rPr>
              <a:t>ELSE</a:t>
            </a:r>
            <a:r>
              <a:rPr lang="en-US"/>
              <a:t>	 is a keyword that executes the sequence of statements that follows 		 it if the control reaches it.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FAF11-C130-41BD-AF05-72A884C425AD}" type="slidenum">
              <a:rPr lang="en-US"/>
              <a:pPr/>
              <a:t>66</a:t>
            </a:fld>
            <a:endParaRPr lang="en-US"/>
          </a:p>
        </p:txBody>
      </p:sp>
      <p:sp>
        <p:nvSpPr>
          <p:cNvPr id="198658" name="Rectangle 2"/>
          <p:cNvSpPr>
            <a:spLocks noRot="1" noChangeArrowheads="1" noTextEdit="1"/>
          </p:cNvSpPr>
          <p:nvPr>
            <p:ph type="sldImg"/>
          </p:nvPr>
        </p:nvSpPr>
        <p:spPr>
          <a:xfrm>
            <a:off x="439738" y="174625"/>
            <a:ext cx="5981700" cy="4486275"/>
          </a:xfrm>
          <a:ln w="12700" cap="flat">
            <a:solidFill>
              <a:schemeClr val="tx1"/>
            </a:solidFill>
          </a:ln>
        </p:spPr>
      </p:sp>
      <p:sp>
        <p:nvSpPr>
          <p:cNvPr id="198659"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Simple </a:t>
            </a:r>
            <a:r>
              <a:rPr lang="en-US">
                <a:latin typeface="Courier New" pitchFamily="49" charset="0"/>
              </a:rPr>
              <a:t>IF</a:t>
            </a:r>
            <a:r>
              <a:rPr lang="en-US"/>
              <a:t> Statements</a:t>
            </a:r>
          </a:p>
          <a:p>
            <a:pPr lvl="1">
              <a:lnSpc>
                <a:spcPct val="90000"/>
              </a:lnSpc>
            </a:pPr>
            <a:r>
              <a:rPr lang="en-US"/>
              <a:t>In the example on the slide, PL/SQL assigns values to the following variables, only if the condition is </a:t>
            </a:r>
            <a:r>
              <a:rPr lang="en-US">
                <a:latin typeface="Courier New" pitchFamily="49" charset="0"/>
              </a:rPr>
              <a:t>TRUE</a:t>
            </a:r>
            <a:r>
              <a:rPr lang="en-US"/>
              <a:t>:</a:t>
            </a:r>
          </a:p>
          <a:p>
            <a:pPr lvl="2">
              <a:lnSpc>
                <a:spcPct val="90000"/>
              </a:lnSpc>
            </a:pPr>
            <a:r>
              <a:rPr lang="en-US">
                <a:latin typeface="Courier New" pitchFamily="49" charset="0"/>
              </a:rPr>
              <a:t>	v_job</a:t>
            </a:r>
            <a:r>
              <a:rPr lang="en-US"/>
              <a:t> and </a:t>
            </a:r>
            <a:r>
              <a:rPr lang="en-US">
                <a:latin typeface="Courier New" pitchFamily="49" charset="0"/>
              </a:rPr>
              <a:t>v_deptno</a:t>
            </a:r>
          </a:p>
          <a:p>
            <a:pPr lvl="1">
              <a:lnSpc>
                <a:spcPct val="90000"/>
              </a:lnSpc>
            </a:pPr>
            <a:r>
              <a:rPr lang="en-US"/>
              <a:t>If the condition is </a:t>
            </a:r>
            <a:r>
              <a:rPr lang="en-US">
                <a:latin typeface="Courier New" pitchFamily="49" charset="0"/>
              </a:rPr>
              <a:t>FALSE</a:t>
            </a:r>
            <a:r>
              <a:rPr lang="en-US"/>
              <a:t> or </a:t>
            </a:r>
            <a:r>
              <a:rPr lang="en-US">
                <a:latin typeface="Courier New" pitchFamily="49" charset="0"/>
              </a:rPr>
              <a:t>NULL</a:t>
            </a:r>
            <a:r>
              <a:rPr lang="en-US"/>
              <a:t>, PL/SQL ignores the statements in the </a:t>
            </a:r>
            <a:r>
              <a:rPr lang="en-US">
                <a:latin typeface="Courier New" pitchFamily="49" charset="0"/>
              </a:rPr>
              <a:t>IF</a:t>
            </a:r>
            <a:r>
              <a:rPr lang="en-US"/>
              <a:t> block. In either case, control resumes at the next statement in the program following the </a:t>
            </a:r>
            <a:r>
              <a:rPr lang="en-US">
                <a:latin typeface="Courier New" pitchFamily="49" charset="0"/>
              </a:rPr>
              <a:t>END IF</a:t>
            </a:r>
            <a:r>
              <a:rPr lang="en-US"/>
              <a:t>.</a:t>
            </a:r>
          </a:p>
          <a:p>
            <a:pPr>
              <a:lnSpc>
                <a:spcPct val="90000"/>
              </a:lnSpc>
            </a:pPr>
            <a:r>
              <a:rPr lang="en-US"/>
              <a:t>Guidelines</a:t>
            </a:r>
          </a:p>
          <a:p>
            <a:pPr lvl="2">
              <a:lnSpc>
                <a:spcPct val="90000"/>
              </a:lnSpc>
              <a:spcAft>
                <a:spcPct val="30000"/>
              </a:spcAft>
            </a:pPr>
            <a:r>
              <a:rPr lang="en-US"/>
              <a:t>You can perform actions selectively based on conditions that are being met.</a:t>
            </a:r>
          </a:p>
          <a:p>
            <a:pPr lvl="2">
              <a:lnSpc>
                <a:spcPct val="90000"/>
              </a:lnSpc>
            </a:pPr>
            <a:r>
              <a:rPr lang="en-US"/>
              <a:t>When writing code, remember the spelling of the keywords:</a:t>
            </a:r>
          </a:p>
          <a:p>
            <a:pPr lvl="3">
              <a:lnSpc>
                <a:spcPct val="90000"/>
              </a:lnSpc>
              <a:spcAft>
                <a:spcPct val="30000"/>
              </a:spcAft>
              <a:buFont typeface="Arial" charset="0"/>
              <a:buNone/>
            </a:pPr>
            <a:r>
              <a:rPr lang="en-US">
                <a:solidFill>
                  <a:srgbClr val="FC0128"/>
                </a:solidFill>
                <a:latin typeface="Courier New" pitchFamily="49" charset="0"/>
              </a:rPr>
              <a:t>ELSIF</a:t>
            </a:r>
            <a:r>
              <a:rPr lang="en-US">
                <a:solidFill>
                  <a:srgbClr val="FC0128"/>
                </a:solidFill>
              </a:rPr>
              <a:t> </a:t>
            </a:r>
            <a:r>
              <a:rPr lang="en-US"/>
              <a:t>is one word.</a:t>
            </a:r>
          </a:p>
          <a:p>
            <a:pPr lvl="3">
              <a:lnSpc>
                <a:spcPct val="90000"/>
              </a:lnSpc>
              <a:spcAft>
                <a:spcPct val="30000"/>
              </a:spcAft>
              <a:buFont typeface="Arial" charset="0"/>
              <a:buNone/>
            </a:pPr>
            <a:r>
              <a:rPr lang="en-US">
                <a:solidFill>
                  <a:srgbClr val="FC0128"/>
                </a:solidFill>
                <a:latin typeface="Courier New" pitchFamily="49" charset="0"/>
              </a:rPr>
              <a:t>END IF</a:t>
            </a:r>
            <a:r>
              <a:rPr lang="en-US">
                <a:solidFill>
                  <a:srgbClr val="FC0128"/>
                </a:solidFill>
              </a:rPr>
              <a:t> </a:t>
            </a:r>
            <a:r>
              <a:rPr lang="en-US"/>
              <a:t>is two words.</a:t>
            </a:r>
          </a:p>
          <a:p>
            <a:pPr lvl="2">
              <a:lnSpc>
                <a:spcPct val="90000"/>
              </a:lnSpc>
              <a:spcAft>
                <a:spcPct val="30000"/>
              </a:spcAft>
            </a:pPr>
            <a:r>
              <a:rPr lang="en-US"/>
              <a:t>If the controlling Boolean condition is </a:t>
            </a:r>
            <a:r>
              <a:rPr lang="en-US">
                <a:latin typeface="Courier New" pitchFamily="49" charset="0"/>
              </a:rPr>
              <a:t>TRUE</a:t>
            </a:r>
            <a:r>
              <a:rPr lang="en-US"/>
              <a:t>, the associated sequence of statements is executed; if the controlling Boolean condition is </a:t>
            </a:r>
            <a:r>
              <a:rPr lang="en-US">
                <a:latin typeface="Courier New" pitchFamily="49" charset="0"/>
              </a:rPr>
              <a:t>FALSE</a:t>
            </a:r>
            <a:r>
              <a:rPr lang="en-US"/>
              <a:t> or </a:t>
            </a:r>
            <a:r>
              <a:rPr lang="en-US">
                <a:latin typeface="Courier New" pitchFamily="49" charset="0"/>
              </a:rPr>
              <a:t>NULL</a:t>
            </a:r>
            <a:r>
              <a:rPr lang="en-US"/>
              <a:t>, the associated sequence of statements is passed over. Any number of </a:t>
            </a:r>
            <a:r>
              <a:rPr lang="en-US">
                <a:latin typeface="Courier New" pitchFamily="49" charset="0"/>
              </a:rPr>
              <a:t>ELSIF</a:t>
            </a:r>
            <a:r>
              <a:rPr lang="en-US"/>
              <a:t> clauses are permitted.</a:t>
            </a:r>
          </a:p>
          <a:p>
            <a:pPr lvl="2">
              <a:lnSpc>
                <a:spcPct val="90000"/>
              </a:lnSpc>
              <a:spcAft>
                <a:spcPct val="30000"/>
              </a:spcAft>
            </a:pPr>
            <a:r>
              <a:rPr lang="en-US"/>
              <a:t>Indent the conditionally executed statements for clarity.</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A00E5-1AB1-487C-BC34-7169BA663ACE}" type="slidenum">
              <a:rPr lang="en-US"/>
              <a:pPr/>
              <a:t>67</a:t>
            </a:fld>
            <a:endParaRPr lang="en-US"/>
          </a:p>
        </p:txBody>
      </p:sp>
      <p:sp>
        <p:nvSpPr>
          <p:cNvPr id="200706" name="Rectangle 2"/>
          <p:cNvSpPr>
            <a:spLocks noRot="1" noChangeArrowheads="1" noTextEdit="1"/>
          </p:cNvSpPr>
          <p:nvPr>
            <p:ph type="sldImg"/>
          </p:nvPr>
        </p:nvSpPr>
        <p:spPr>
          <a:xfrm>
            <a:off x="439738" y="174625"/>
            <a:ext cx="5981700" cy="4486275"/>
          </a:xfrm>
          <a:ln w="12700" cap="flat">
            <a:solidFill>
              <a:schemeClr val="tx1"/>
            </a:solidFill>
          </a:ln>
        </p:spPr>
      </p:sp>
      <p:sp>
        <p:nvSpPr>
          <p:cNvPr id="20070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Compound </a:t>
            </a:r>
            <a:r>
              <a:rPr lang="en-US">
                <a:latin typeface="Courier New" pitchFamily="49" charset="0"/>
              </a:rPr>
              <a:t>IF</a:t>
            </a:r>
            <a:r>
              <a:rPr lang="en-US"/>
              <a:t> Statements</a:t>
            </a:r>
          </a:p>
          <a:p>
            <a:pPr lvl="1"/>
            <a:r>
              <a:rPr lang="en-US"/>
              <a:t>Compound </a:t>
            </a:r>
            <a:r>
              <a:rPr lang="en-US">
                <a:latin typeface="Courier New" pitchFamily="49" charset="0"/>
              </a:rPr>
              <a:t>IF</a:t>
            </a:r>
            <a:r>
              <a:rPr lang="en-US"/>
              <a:t> statements use logical operators like </a:t>
            </a:r>
            <a:r>
              <a:rPr lang="en-US">
                <a:latin typeface="Courier New" pitchFamily="49" charset="0"/>
              </a:rPr>
              <a:t>AND</a:t>
            </a:r>
            <a:r>
              <a:rPr lang="en-US"/>
              <a:t> and </a:t>
            </a:r>
            <a:r>
              <a:rPr lang="en-US">
                <a:latin typeface="Courier New" pitchFamily="49" charset="0"/>
              </a:rPr>
              <a:t>NOT</a:t>
            </a:r>
            <a:r>
              <a:rPr lang="en-US"/>
              <a:t>. In the example on the slide, the </a:t>
            </a:r>
            <a:r>
              <a:rPr lang="en-US">
                <a:latin typeface="Courier New" pitchFamily="49" charset="0"/>
              </a:rPr>
              <a:t>IF</a:t>
            </a:r>
            <a:r>
              <a:rPr lang="en-US"/>
              <a:t> statement has two conditions to evaluate:</a:t>
            </a:r>
          </a:p>
          <a:p>
            <a:pPr lvl="2"/>
            <a:r>
              <a:rPr lang="en-US"/>
              <a:t>Last name should be Vargas</a:t>
            </a:r>
          </a:p>
          <a:p>
            <a:pPr lvl="2"/>
            <a:r>
              <a:rPr lang="en-US"/>
              <a:t>Salary should be greater than 6500</a:t>
            </a:r>
          </a:p>
          <a:p>
            <a:pPr lvl="1"/>
            <a:r>
              <a:rPr lang="en-US"/>
              <a:t>Only if both the above conditions are evaluated as </a:t>
            </a:r>
            <a:r>
              <a:rPr lang="en-US">
                <a:latin typeface="Courier New" pitchFamily="49" charset="0"/>
              </a:rPr>
              <a:t>TRUE</a:t>
            </a:r>
            <a:r>
              <a:rPr lang="en-US"/>
              <a:t>, </a:t>
            </a:r>
            <a:r>
              <a:rPr lang="en-US">
                <a:latin typeface="Courier New" pitchFamily="49" charset="0"/>
              </a:rPr>
              <a:t>v_deptno</a:t>
            </a:r>
            <a:r>
              <a:rPr lang="en-US"/>
              <a:t> is set to 60. </a:t>
            </a:r>
          </a:p>
          <a:p>
            <a:pPr lvl="1"/>
            <a:r>
              <a:rPr lang="en-US"/>
              <a:t>Consider the following example:</a:t>
            </a:r>
          </a:p>
          <a:p>
            <a:pPr lvl="1"/>
            <a:r>
              <a:rPr lang="en-US">
                <a:latin typeface="Courier New" pitchFamily="49" charset="0"/>
              </a:rPr>
              <a:t>. . .</a:t>
            </a:r>
          </a:p>
          <a:p>
            <a:pPr lvl="1"/>
            <a:r>
              <a:rPr lang="en-US">
                <a:latin typeface="Courier New" pitchFamily="49" charset="0"/>
              </a:rPr>
              <a:t>IF v_department = '60' OR v_hiredate &gt; '01-Dec-1999' THEN</a:t>
            </a:r>
          </a:p>
          <a:p>
            <a:pPr lvl="1"/>
            <a:r>
              <a:rPr lang="en-US">
                <a:latin typeface="Courier New" pitchFamily="49" charset="0"/>
              </a:rPr>
              <a:t>      v_mgr := 101; </a:t>
            </a:r>
          </a:p>
          <a:p>
            <a:pPr lvl="1"/>
            <a:r>
              <a:rPr lang="en-US">
                <a:latin typeface="Courier New" pitchFamily="49" charset="0"/>
              </a:rPr>
              <a:t>END IF;</a:t>
            </a:r>
          </a:p>
          <a:p>
            <a:pPr lvl="1"/>
            <a:r>
              <a:rPr lang="en-US">
                <a:latin typeface="Courier New" pitchFamily="49" charset="0"/>
              </a:rPr>
              <a:t>. . . </a:t>
            </a:r>
          </a:p>
          <a:p>
            <a:pPr lvl="1"/>
            <a:r>
              <a:rPr lang="en-US"/>
              <a:t>In the above example , the </a:t>
            </a:r>
            <a:r>
              <a:rPr lang="en-US">
                <a:latin typeface="Courier New" pitchFamily="49" charset="0"/>
              </a:rPr>
              <a:t>IF</a:t>
            </a:r>
            <a:r>
              <a:rPr lang="en-US"/>
              <a:t> statement has two conditions to evaluate:</a:t>
            </a:r>
          </a:p>
          <a:p>
            <a:pPr lvl="2"/>
            <a:r>
              <a:rPr lang="en-US"/>
              <a:t>Department ID should be 60</a:t>
            </a:r>
          </a:p>
          <a:p>
            <a:pPr lvl="2"/>
            <a:r>
              <a:rPr lang="en-US"/>
              <a:t>Hire date should be greater than 01-Dec-1999</a:t>
            </a:r>
          </a:p>
          <a:p>
            <a:pPr lvl="1"/>
            <a:r>
              <a:rPr lang="en-US"/>
              <a:t>If either of the above conditions are evaluated as </a:t>
            </a:r>
            <a:r>
              <a:rPr lang="en-US">
                <a:latin typeface="Courier New" pitchFamily="49" charset="0"/>
              </a:rPr>
              <a:t>TRUE</a:t>
            </a:r>
            <a:r>
              <a:rPr lang="en-US"/>
              <a:t>, </a:t>
            </a:r>
            <a:r>
              <a:rPr lang="en-US">
                <a:latin typeface="Courier New" pitchFamily="49" charset="0"/>
              </a:rPr>
              <a:t>v_mgr </a:t>
            </a:r>
            <a:r>
              <a:rPr lang="en-US"/>
              <a:t>is set to 101.</a:t>
            </a:r>
          </a:p>
          <a:p>
            <a:pPr>
              <a:spcAft>
                <a:spcPct val="24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r>
              <a:rPr lang="en-US">
                <a:solidFill>
                  <a:srgbClr val="0000FF"/>
                </a:solidFill>
              </a:rPr>
              <a:t>Please look at instructor note on 4-10.</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41FF4D-7D7E-4811-A76F-5BBAD66EE7C8}" type="slidenum">
              <a:rPr lang="en-US"/>
              <a:pPr/>
              <a:t>68</a:t>
            </a:fld>
            <a:endParaRPr lang="en-US"/>
          </a:p>
        </p:txBody>
      </p:sp>
      <p:sp>
        <p:nvSpPr>
          <p:cNvPr id="202754" name="Rectangle 2"/>
          <p:cNvSpPr>
            <a:spLocks noRot="1" noChangeArrowheads="1" noTextEdit="1"/>
          </p:cNvSpPr>
          <p:nvPr>
            <p:ph type="sldImg"/>
          </p:nvPr>
        </p:nvSpPr>
        <p:spPr>
          <a:xfrm>
            <a:off x="439738" y="174625"/>
            <a:ext cx="5981700" cy="4486275"/>
          </a:xfrm>
          <a:ln w="12700" cap="flat">
            <a:solidFill>
              <a:schemeClr val="tx1"/>
            </a:solidFill>
          </a:ln>
        </p:spPr>
      </p:sp>
      <p:sp>
        <p:nvSpPr>
          <p:cNvPr id="20275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IF-THEN-ELSE </a:t>
            </a:r>
            <a:r>
              <a:rPr lang="en-US"/>
              <a:t>Statement Execution Flow</a:t>
            </a:r>
          </a:p>
          <a:p>
            <a:pPr lvl="1">
              <a:spcAft>
                <a:spcPct val="30000"/>
              </a:spcAft>
            </a:pPr>
            <a:r>
              <a:rPr lang="en-US"/>
              <a:t>While writing an </a:t>
            </a:r>
            <a:r>
              <a:rPr lang="en-US">
                <a:latin typeface="Courier New" pitchFamily="49" charset="0"/>
              </a:rPr>
              <a:t>IF</a:t>
            </a:r>
            <a:r>
              <a:rPr lang="en-US"/>
              <a:t> construct, if the condition is </a:t>
            </a:r>
            <a:r>
              <a:rPr lang="en-US">
                <a:latin typeface="Courier New" pitchFamily="49" charset="0"/>
              </a:rPr>
              <a:t>FALSE</a:t>
            </a:r>
            <a:r>
              <a:rPr lang="en-US"/>
              <a:t> or </a:t>
            </a:r>
            <a:r>
              <a:rPr lang="en-US">
                <a:latin typeface="Courier New" pitchFamily="49" charset="0"/>
              </a:rPr>
              <a:t>NULL</a:t>
            </a:r>
            <a:r>
              <a:rPr lang="en-US"/>
              <a:t>, you can use the </a:t>
            </a:r>
            <a:r>
              <a:rPr lang="en-US">
                <a:latin typeface="Courier New" pitchFamily="49" charset="0"/>
              </a:rPr>
              <a:t>ELSE</a:t>
            </a:r>
            <a:r>
              <a:rPr lang="en-US"/>
              <a:t> clause to carry out other actions. As with the simple </a:t>
            </a:r>
            <a:r>
              <a:rPr lang="en-US">
                <a:latin typeface="Courier New" pitchFamily="49" charset="0"/>
              </a:rPr>
              <a:t>IF</a:t>
            </a:r>
            <a:r>
              <a:rPr lang="en-US"/>
              <a:t> statement, control resumes in the program from the </a:t>
            </a:r>
            <a:r>
              <a:rPr lang="en-US">
                <a:latin typeface="Courier New" pitchFamily="49" charset="0"/>
              </a:rPr>
              <a:t>END</a:t>
            </a:r>
            <a:r>
              <a:rPr lang="en-US"/>
              <a:t> </a:t>
            </a:r>
            <a:r>
              <a:rPr lang="en-US">
                <a:latin typeface="Courier New" pitchFamily="49" charset="0"/>
              </a:rPr>
              <a:t>IF</a:t>
            </a:r>
            <a:r>
              <a:rPr lang="en-US"/>
              <a:t> clause. For example:</a:t>
            </a:r>
          </a:p>
          <a:p>
            <a:pPr>
              <a:spcBef>
                <a:spcPct val="0"/>
              </a:spcBef>
            </a:pPr>
            <a:r>
              <a:rPr lang="en-US" b="1">
                <a:latin typeface="Courier New" pitchFamily="49" charset="0"/>
              </a:rPr>
              <a:t>    IF condition1 THEN </a:t>
            </a:r>
          </a:p>
          <a:p>
            <a:pPr>
              <a:spcBef>
                <a:spcPct val="0"/>
              </a:spcBef>
            </a:pPr>
            <a:r>
              <a:rPr lang="en-US" b="1">
                <a:latin typeface="Courier New" pitchFamily="49" charset="0"/>
              </a:rPr>
              <a:t>      statement1;</a:t>
            </a:r>
          </a:p>
          <a:p>
            <a:pPr>
              <a:spcBef>
                <a:spcPct val="0"/>
              </a:spcBef>
            </a:pPr>
            <a:r>
              <a:rPr lang="en-US" b="1">
                <a:latin typeface="Courier New" pitchFamily="49" charset="0"/>
              </a:rPr>
              <a:t>    ELSE </a:t>
            </a:r>
          </a:p>
          <a:p>
            <a:pPr>
              <a:spcBef>
                <a:spcPct val="0"/>
              </a:spcBef>
            </a:pPr>
            <a:r>
              <a:rPr lang="en-US" b="1">
                <a:latin typeface="Courier New" pitchFamily="49" charset="0"/>
              </a:rPr>
              <a:t>      statement2;</a:t>
            </a:r>
          </a:p>
          <a:p>
            <a:pPr>
              <a:spcBef>
                <a:spcPct val="0"/>
              </a:spcBef>
            </a:pPr>
            <a:r>
              <a:rPr lang="en-US" b="1">
                <a:latin typeface="Courier New" pitchFamily="49" charset="0"/>
              </a:rPr>
              <a:t>    END IF;</a:t>
            </a:r>
            <a:endParaRPr lang="en-US" b="1"/>
          </a:p>
          <a:p>
            <a:r>
              <a:rPr lang="en-US"/>
              <a:t>Nested </a:t>
            </a:r>
            <a:r>
              <a:rPr lang="en-US">
                <a:latin typeface="Courier New" pitchFamily="49" charset="0"/>
              </a:rPr>
              <a:t>IF</a:t>
            </a:r>
            <a:r>
              <a:rPr lang="en-US"/>
              <a:t> Statements</a:t>
            </a:r>
          </a:p>
          <a:p>
            <a:pPr lvl="1">
              <a:spcAft>
                <a:spcPct val="30000"/>
              </a:spcAft>
            </a:pPr>
            <a:r>
              <a:rPr lang="en-US"/>
              <a:t>Either set of actions of the result of the first </a:t>
            </a:r>
            <a:r>
              <a:rPr lang="en-US">
                <a:latin typeface="Courier New" pitchFamily="49" charset="0"/>
              </a:rPr>
              <a:t>IF</a:t>
            </a:r>
            <a:r>
              <a:rPr lang="en-US"/>
              <a:t> statement can include further </a:t>
            </a:r>
            <a:r>
              <a:rPr lang="en-US">
                <a:latin typeface="Courier New" pitchFamily="49" charset="0"/>
              </a:rPr>
              <a:t>IF</a:t>
            </a:r>
            <a:r>
              <a:rPr lang="en-US"/>
              <a:t> statements before specific actions are performed. The </a:t>
            </a:r>
            <a:r>
              <a:rPr lang="en-US">
                <a:latin typeface="Courier New" pitchFamily="49" charset="0"/>
              </a:rPr>
              <a:t>THEN</a:t>
            </a:r>
            <a:r>
              <a:rPr lang="en-US"/>
              <a:t> and </a:t>
            </a:r>
            <a:r>
              <a:rPr lang="en-US">
                <a:latin typeface="Courier New" pitchFamily="49" charset="0"/>
              </a:rPr>
              <a:t>ELSE</a:t>
            </a:r>
            <a:r>
              <a:rPr lang="en-US"/>
              <a:t> clauses can include </a:t>
            </a:r>
            <a:r>
              <a:rPr lang="en-US">
                <a:latin typeface="Courier New" pitchFamily="49" charset="0"/>
              </a:rPr>
              <a:t>IF</a:t>
            </a:r>
            <a:r>
              <a:rPr lang="en-US"/>
              <a:t> statements. Each nested </a:t>
            </a:r>
            <a:r>
              <a:rPr lang="en-US">
                <a:latin typeface="Courier New" pitchFamily="49" charset="0"/>
              </a:rPr>
              <a:t>IF</a:t>
            </a:r>
            <a:r>
              <a:rPr lang="en-US"/>
              <a:t> statement must be terminated with a corresponding </a:t>
            </a:r>
            <a:r>
              <a:rPr lang="en-US">
                <a:latin typeface="Courier New" pitchFamily="49" charset="0"/>
              </a:rPr>
              <a:t>END IF</a:t>
            </a:r>
            <a:r>
              <a:rPr lang="en-US"/>
              <a:t> clause.</a:t>
            </a:r>
          </a:p>
          <a:p>
            <a:pPr>
              <a:spcBef>
                <a:spcPct val="0"/>
              </a:spcBef>
            </a:pPr>
            <a:r>
              <a:rPr lang="en-US">
                <a:latin typeface="Courier New" pitchFamily="49" charset="0"/>
              </a:rPr>
              <a:t>    </a:t>
            </a:r>
            <a:r>
              <a:rPr lang="en-US" b="1">
                <a:latin typeface="Courier New" pitchFamily="49" charset="0"/>
              </a:rPr>
              <a:t>IF condition1 THEN </a:t>
            </a:r>
          </a:p>
          <a:p>
            <a:pPr>
              <a:spcBef>
                <a:spcPct val="0"/>
              </a:spcBef>
            </a:pPr>
            <a:r>
              <a:rPr lang="en-US" b="1">
                <a:latin typeface="Courier New" pitchFamily="49" charset="0"/>
              </a:rPr>
              <a:t>      statement1;</a:t>
            </a:r>
          </a:p>
          <a:p>
            <a:pPr>
              <a:spcBef>
                <a:spcPct val="0"/>
              </a:spcBef>
            </a:pPr>
            <a:r>
              <a:rPr lang="en-US" b="1">
                <a:latin typeface="Courier New" pitchFamily="49" charset="0"/>
              </a:rPr>
              <a:t>    ELSE </a:t>
            </a:r>
          </a:p>
          <a:p>
            <a:pPr>
              <a:spcBef>
                <a:spcPct val="0"/>
              </a:spcBef>
            </a:pPr>
            <a:r>
              <a:rPr lang="en-US" b="1">
                <a:latin typeface="Courier New" pitchFamily="49" charset="0"/>
              </a:rPr>
              <a:t>      IF condition2 THEN </a:t>
            </a:r>
          </a:p>
          <a:p>
            <a:pPr>
              <a:spcBef>
                <a:spcPct val="0"/>
              </a:spcBef>
            </a:pPr>
            <a:r>
              <a:rPr lang="en-US" b="1">
                <a:latin typeface="Courier New" pitchFamily="49" charset="0"/>
              </a:rPr>
              <a:t>        statement2;</a:t>
            </a:r>
          </a:p>
          <a:p>
            <a:pPr>
              <a:spcBef>
                <a:spcPct val="0"/>
              </a:spcBef>
            </a:pPr>
            <a:r>
              <a:rPr lang="en-US" b="1">
                <a:latin typeface="Courier New" pitchFamily="49" charset="0"/>
              </a:rPr>
              <a:t>      END IF;</a:t>
            </a:r>
          </a:p>
          <a:p>
            <a:pPr>
              <a:spcBef>
                <a:spcPct val="0"/>
              </a:spcBef>
            </a:pPr>
            <a:r>
              <a:rPr lang="en-US" b="1">
                <a:latin typeface="Courier New" pitchFamily="49" charset="0"/>
              </a:rPr>
              <a:t>    END IF;</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F195D0-4DFB-43A2-AE14-A030355881A8}" type="slidenum">
              <a:rPr lang="en-US"/>
              <a:pPr/>
              <a:t>69</a:t>
            </a:fld>
            <a:endParaRPr lang="en-US"/>
          </a:p>
        </p:txBody>
      </p:sp>
      <p:sp>
        <p:nvSpPr>
          <p:cNvPr id="204802"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04803"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04804" name="Rectangle 4"/>
          <p:cNvSpPr>
            <a:spLocks noRot="1" noChangeArrowheads="1" noTextEdit="1"/>
          </p:cNvSpPr>
          <p:nvPr>
            <p:ph type="sldImg"/>
          </p:nvPr>
        </p:nvSpPr>
        <p:spPr>
          <a:xfrm>
            <a:off x="439738" y="174625"/>
            <a:ext cx="5981700" cy="4486275"/>
          </a:xfrm>
          <a:ln w="12700" cap="flat">
            <a:solidFill>
              <a:schemeClr val="tx1"/>
            </a:solidFill>
          </a:ln>
        </p:spPr>
      </p:sp>
      <p:sp>
        <p:nvSpPr>
          <p:cNvPr id="204805"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latin typeface="Courier New" pitchFamily="49" charset="0"/>
              </a:rPr>
              <a:t>IF-THEN-ELSE</a:t>
            </a:r>
            <a:r>
              <a:rPr lang="en-US"/>
              <a:t> Statements: Example</a:t>
            </a:r>
          </a:p>
          <a:p>
            <a:pPr lvl="1">
              <a:lnSpc>
                <a:spcPct val="90000"/>
              </a:lnSpc>
            </a:pPr>
            <a:r>
              <a:rPr lang="en-US"/>
              <a:t>In the example on the slide, the </a:t>
            </a:r>
            <a:r>
              <a:rPr lang="en-US">
                <a:latin typeface="Courier New" pitchFamily="49" charset="0"/>
              </a:rPr>
              <a:t>MONTHS_BETWEEN</a:t>
            </a:r>
            <a:r>
              <a:rPr lang="en-US"/>
              <a:t> function is used to find out the difference in months between the current date and the </a:t>
            </a:r>
            <a:r>
              <a:rPr lang="en-US">
                <a:latin typeface="Courier New" pitchFamily="49" charset="0"/>
              </a:rPr>
              <a:t>v_hire_date </a:t>
            </a:r>
            <a:r>
              <a:rPr lang="en-US"/>
              <a:t>variable. Because the result is the difference of the number of months between the two dates, the resulting value is divided by 12 to convert the result into years. If the resulting value is greater than 5, the Boolean flag is set to </a:t>
            </a:r>
            <a:r>
              <a:rPr lang="en-US">
                <a:latin typeface="Courier New" pitchFamily="49" charset="0"/>
              </a:rPr>
              <a:t>TRUE;</a:t>
            </a:r>
            <a:r>
              <a:rPr lang="en-US"/>
              <a:t> otherwise, the Boolean flag is set to </a:t>
            </a:r>
            <a:r>
              <a:rPr lang="en-US">
                <a:latin typeface="Courier New" pitchFamily="49" charset="0"/>
              </a:rPr>
              <a:t>FALSE</a:t>
            </a:r>
            <a:r>
              <a:rPr lang="en-US"/>
              <a:t>.</a:t>
            </a:r>
          </a:p>
          <a:p>
            <a:pPr lvl="1">
              <a:lnSpc>
                <a:spcPct val="90000"/>
              </a:lnSpc>
            </a:pPr>
            <a:r>
              <a:rPr lang="en-US"/>
              <a:t>Consider the following example: Check the value in the</a:t>
            </a:r>
            <a:r>
              <a:rPr lang="en-US">
                <a:latin typeface="Courier New" pitchFamily="49" charset="0"/>
              </a:rPr>
              <a:t> v_ename </a:t>
            </a:r>
            <a:r>
              <a:rPr lang="en-US"/>
              <a:t>variable. If the value is King, set the </a:t>
            </a:r>
            <a:r>
              <a:rPr lang="en-US">
                <a:latin typeface="Courier New" pitchFamily="49" charset="0"/>
              </a:rPr>
              <a:t>v_job</a:t>
            </a:r>
            <a:r>
              <a:rPr lang="en-US"/>
              <a:t> variable to </a:t>
            </a:r>
            <a:r>
              <a:rPr lang="en-US">
                <a:latin typeface="Courier New" pitchFamily="49" charset="0"/>
              </a:rPr>
              <a:t>AD_PRES</a:t>
            </a:r>
            <a:r>
              <a:rPr lang="en-US"/>
              <a:t>. Otherwise, set the </a:t>
            </a:r>
            <a:r>
              <a:rPr lang="en-US">
                <a:latin typeface="Courier New" pitchFamily="49" charset="0"/>
              </a:rPr>
              <a:t>v_job </a:t>
            </a:r>
            <a:r>
              <a:rPr lang="en-US"/>
              <a:t>variable to </a:t>
            </a:r>
            <a:r>
              <a:rPr lang="en-US">
                <a:latin typeface="Courier New" pitchFamily="49" charset="0"/>
              </a:rPr>
              <a:t>ST_CLERK</a:t>
            </a:r>
            <a:r>
              <a:rPr lang="en-US"/>
              <a:t>.</a:t>
            </a:r>
          </a:p>
          <a:p>
            <a:pPr lvl="1">
              <a:lnSpc>
                <a:spcPct val="90000"/>
              </a:lnSpc>
            </a:pPr>
            <a:endParaRPr lang="en-US"/>
          </a:p>
          <a:p>
            <a:pPr>
              <a:lnSpc>
                <a:spcPct val="90000"/>
              </a:lnSpc>
              <a:spcBef>
                <a:spcPct val="0"/>
              </a:spcBef>
            </a:pPr>
            <a:r>
              <a:rPr lang="en-US">
                <a:latin typeface="Courier New" pitchFamily="49" charset="0"/>
              </a:rPr>
              <a:t>    </a:t>
            </a:r>
            <a:r>
              <a:rPr lang="en-US" b="1">
                <a:latin typeface="Courier New" pitchFamily="49" charset="0"/>
              </a:rPr>
              <a:t>IF v_ename  = </a:t>
            </a:r>
            <a:r>
              <a:rPr lang="en-US" b="1">
                <a:solidFill>
                  <a:srgbClr val="000000"/>
                </a:solidFill>
                <a:latin typeface="Courier New" pitchFamily="49" charset="0"/>
              </a:rPr>
              <a:t>'</a:t>
            </a:r>
            <a:r>
              <a:rPr lang="en-US" b="1">
                <a:latin typeface="Courier New" pitchFamily="49" charset="0"/>
              </a:rPr>
              <a:t>King</a:t>
            </a:r>
            <a:r>
              <a:rPr lang="en-US" b="1">
                <a:solidFill>
                  <a:srgbClr val="000000"/>
                </a:solidFill>
                <a:latin typeface="Courier New" pitchFamily="49" charset="0"/>
              </a:rPr>
              <a:t>'</a:t>
            </a:r>
            <a:r>
              <a:rPr lang="en-US" b="1">
                <a:latin typeface="Courier New" pitchFamily="49" charset="0"/>
              </a:rPr>
              <a:t> THEN</a:t>
            </a:r>
          </a:p>
          <a:p>
            <a:pPr>
              <a:lnSpc>
                <a:spcPct val="90000"/>
              </a:lnSpc>
              <a:spcBef>
                <a:spcPct val="0"/>
              </a:spcBef>
            </a:pPr>
            <a:r>
              <a:rPr lang="en-US" b="1">
                <a:latin typeface="Courier New" pitchFamily="49" charset="0"/>
              </a:rPr>
              <a:t>       v_job   := </a:t>
            </a:r>
            <a:r>
              <a:rPr lang="en-US" b="1">
                <a:solidFill>
                  <a:srgbClr val="000000"/>
                </a:solidFill>
                <a:latin typeface="Courier New" pitchFamily="49" charset="0"/>
              </a:rPr>
              <a:t>'</a:t>
            </a:r>
            <a:r>
              <a:rPr lang="en-US" b="1">
                <a:latin typeface="Courier New" pitchFamily="49" charset="0"/>
              </a:rPr>
              <a:t>AD_PRES</a:t>
            </a:r>
            <a:r>
              <a:rPr lang="en-US" b="1">
                <a:solidFill>
                  <a:srgbClr val="000000"/>
                </a:solidFill>
                <a:latin typeface="Courier New" pitchFamily="49" charset="0"/>
              </a:rPr>
              <a:t>'</a:t>
            </a:r>
            <a:r>
              <a:rPr lang="en-US" b="1">
                <a:latin typeface="Courier New" pitchFamily="49" charset="0"/>
              </a:rPr>
              <a:t>;</a:t>
            </a:r>
          </a:p>
          <a:p>
            <a:pPr>
              <a:lnSpc>
                <a:spcPct val="90000"/>
              </a:lnSpc>
              <a:spcBef>
                <a:spcPct val="0"/>
              </a:spcBef>
            </a:pPr>
            <a:r>
              <a:rPr lang="en-US" b="1">
                <a:latin typeface="Courier New" pitchFamily="49" charset="0"/>
              </a:rPr>
              <a:t>    ELSE </a:t>
            </a:r>
          </a:p>
          <a:p>
            <a:pPr>
              <a:lnSpc>
                <a:spcPct val="90000"/>
              </a:lnSpc>
              <a:spcBef>
                <a:spcPct val="0"/>
              </a:spcBef>
            </a:pPr>
            <a:r>
              <a:rPr lang="en-US" b="1">
                <a:latin typeface="Courier New" pitchFamily="49" charset="0"/>
              </a:rPr>
              <a:t>       v_job   := </a:t>
            </a:r>
            <a:r>
              <a:rPr lang="en-US" b="1">
                <a:solidFill>
                  <a:srgbClr val="000000"/>
                </a:solidFill>
                <a:latin typeface="Courier New" pitchFamily="49" charset="0"/>
              </a:rPr>
              <a:t>'ST_</a:t>
            </a:r>
            <a:r>
              <a:rPr lang="en-US" b="1">
                <a:latin typeface="Courier New" pitchFamily="49" charset="0"/>
              </a:rPr>
              <a:t>CLERK</a:t>
            </a:r>
            <a:r>
              <a:rPr lang="en-US" b="1">
                <a:solidFill>
                  <a:srgbClr val="000000"/>
                </a:solidFill>
                <a:latin typeface="Courier New" pitchFamily="49" charset="0"/>
              </a:rPr>
              <a:t>'</a:t>
            </a:r>
            <a:r>
              <a:rPr lang="en-US" b="1">
                <a:latin typeface="Courier New" pitchFamily="49" charset="0"/>
              </a:rPr>
              <a:t>;</a:t>
            </a:r>
          </a:p>
          <a:p>
            <a:pPr>
              <a:lnSpc>
                <a:spcPct val="90000"/>
              </a:lnSpc>
              <a:spcBef>
                <a:spcPct val="0"/>
              </a:spcBef>
            </a:pPr>
            <a:r>
              <a:rPr lang="en-US" b="1">
                <a:latin typeface="Courier New" pitchFamily="49" charset="0"/>
              </a:rPr>
              <a:t>    END IF;</a:t>
            </a:r>
            <a:endParaRPr lang="en-US" b="1"/>
          </a:p>
          <a:p>
            <a:pPr>
              <a:lnSpc>
                <a:spcPct val="90000"/>
              </a:lnSpc>
            </a:pPr>
            <a:endParaRPr lang="en-US">
              <a:solidFill>
                <a:srgbClr val="0000FF"/>
              </a:solidFill>
            </a:endParaRPr>
          </a:p>
          <a:p>
            <a:pPr>
              <a:lnSpc>
                <a:spcPct val="90000"/>
              </a:lnSpc>
            </a:pPr>
            <a:endParaRPr lang="en-US">
              <a:solidFill>
                <a:srgbClr val="0000FF"/>
              </a:solidFill>
            </a:endParaRPr>
          </a:p>
          <a:p>
            <a:pPr>
              <a:lnSpc>
                <a:spcPct val="90000"/>
              </a:lnSpc>
            </a:pPr>
            <a:r>
              <a:rPr lang="en-US">
                <a:solidFill>
                  <a:srgbClr val="0000FF"/>
                </a:solidFill>
              </a:rPr>
              <a:t>Instructor Note</a:t>
            </a:r>
          </a:p>
          <a:p>
            <a:pPr lvl="1">
              <a:lnSpc>
                <a:spcPct val="90000"/>
              </a:lnSpc>
            </a:pPr>
            <a:r>
              <a:rPr lang="en-US">
                <a:solidFill>
                  <a:srgbClr val="0000FF"/>
                </a:solidFill>
              </a:rPr>
              <a:t>Demonstration: </a:t>
            </a:r>
            <a:r>
              <a:rPr lang="en-US">
                <a:solidFill>
                  <a:srgbClr val="0000FF"/>
                </a:solidFill>
                <a:latin typeface="Courier New" pitchFamily="49" charset="0"/>
              </a:rPr>
              <a:t>04_ifthe.sql</a:t>
            </a:r>
          </a:p>
          <a:p>
            <a:pPr lvl="1">
              <a:lnSpc>
                <a:spcPct val="90000"/>
              </a:lnSpc>
            </a:pPr>
            <a:r>
              <a:rPr lang="en-US">
                <a:solidFill>
                  <a:srgbClr val="0000FF"/>
                </a:solidFill>
              </a:rPr>
              <a:t>Purpose: This example demonstrates how to use the </a:t>
            </a:r>
            <a:r>
              <a:rPr lang="en-US">
                <a:solidFill>
                  <a:srgbClr val="0000FF"/>
                </a:solidFill>
                <a:latin typeface="Courier New" pitchFamily="49" charset="0"/>
              </a:rPr>
              <a:t>IF-THEN-ELSE</a:t>
            </a:r>
            <a:r>
              <a:rPr lang="en-US">
                <a:solidFill>
                  <a:srgbClr val="0000FF"/>
                </a:solidFill>
              </a:rPr>
              <a:t> statement in an anonymous block.</a:t>
            </a:r>
          </a:p>
          <a:p>
            <a:pPr>
              <a:lnSpc>
                <a:spcPct val="90000"/>
              </a:lnSpc>
            </a:pPr>
            <a:endParaRPr lang="en-US" b="1">
              <a:solidFill>
                <a:srgbClr val="0000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26377DB-BC66-415F-A4E5-23DE49BEDE5E}" type="slidenum">
              <a:rPr lang="en-US"/>
              <a:pPr/>
              <a:t>7</a:t>
            </a:fld>
            <a:endParaRPr lang="en-US"/>
          </a:p>
        </p:txBody>
      </p:sp>
      <p:sp>
        <p:nvSpPr>
          <p:cNvPr id="16386" name="Rectangle 2"/>
          <p:cNvSpPr>
            <a:spLocks noChangeArrowheads="1"/>
          </p:cNvSpPr>
          <p:nvPr/>
        </p:nvSpPr>
        <p:spPr bwMode="auto">
          <a:xfrm>
            <a:off x="3989388" y="-1588"/>
            <a:ext cx="3059112"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6387" name="Rectangle 3"/>
          <p:cNvSpPr>
            <a:spLocks noChangeArrowheads="1"/>
          </p:cNvSpPr>
          <p:nvPr/>
        </p:nvSpPr>
        <p:spPr bwMode="auto">
          <a:xfrm>
            <a:off x="-3175" y="-1588"/>
            <a:ext cx="3054350"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6388" name="Rectangle 4"/>
          <p:cNvSpPr>
            <a:spLocks noRot="1" noChangeArrowheads="1" noTextEdit="1"/>
          </p:cNvSpPr>
          <p:nvPr>
            <p:ph type="sldImg"/>
          </p:nvPr>
        </p:nvSpPr>
        <p:spPr>
          <a:xfrm>
            <a:off x="250825" y="258763"/>
            <a:ext cx="6338888" cy="4752975"/>
          </a:xfrm>
          <a:ln w="12700" cap="flat">
            <a:solidFill>
              <a:schemeClr val="tx1"/>
            </a:solidFill>
          </a:ln>
        </p:spPr>
      </p:sp>
      <p:sp>
        <p:nvSpPr>
          <p:cNvPr id="16389" name="Rectangle 5"/>
          <p:cNvSpPr>
            <a:spLocks noGrp="1" noChangeArrowheads="1"/>
          </p:cNvSpPr>
          <p:nvPr>
            <p:ph type="body" idx="1"/>
          </p:nvPr>
        </p:nvSpPr>
        <p:spPr>
          <a:xfrm>
            <a:off x="228600" y="5029200"/>
            <a:ext cx="6324600" cy="3505200"/>
          </a:xfrm>
          <a:noFill/>
          <a:ln/>
        </p:spPr>
        <p:txBody>
          <a:bodyPr lIns="95250" tIns="47625" rIns="95250" bIns="47625"/>
          <a:lstStyle/>
          <a:p>
            <a:r>
              <a:rPr lang="en-US"/>
              <a:t>Benefits of PL/SQL (continued)</a:t>
            </a:r>
          </a:p>
          <a:p>
            <a:pPr lvl="1"/>
            <a:r>
              <a:rPr lang="en-US"/>
              <a:t>You can take advantage of the </a:t>
            </a:r>
            <a:r>
              <a:rPr lang="en-US">
                <a:solidFill>
                  <a:srgbClr val="FC0128"/>
                </a:solidFill>
              </a:rPr>
              <a:t>procedural capabilities</a:t>
            </a:r>
            <a:r>
              <a:rPr lang="en-US"/>
              <a:t> of PL/SQL, which are not available in SQL.</a:t>
            </a:r>
          </a:p>
          <a:p>
            <a:pPr lvl="1"/>
            <a:r>
              <a:rPr lang="en-US" b="1"/>
              <a:t>PL/SQL Block Structure</a:t>
            </a:r>
          </a:p>
          <a:p>
            <a:pPr lvl="1">
              <a:spcAft>
                <a:spcPct val="24000"/>
              </a:spcAft>
            </a:pPr>
            <a:r>
              <a:rPr lang="en-US"/>
              <a:t>Every unit of PL/SQL comprises one or more blocks. These blocks can be entirely separate or nested one within another. The basic units (procedures, functions, and anonymous blocks) that make up a PL/SQL program are logical blocks, which can contain any number of nested subblocks. Therefore, one block can represent a small part of another block, which in turn can be part of the whole unit of code.</a:t>
            </a:r>
          </a:p>
          <a:p>
            <a:pPr lvl="1"/>
            <a:r>
              <a:rPr lang="en-US" b="1"/>
              <a:t>Modularized Program Development</a:t>
            </a:r>
            <a:endParaRPr lang="en-US"/>
          </a:p>
          <a:p>
            <a:pPr lvl="2">
              <a:spcAft>
                <a:spcPct val="24000"/>
              </a:spcAft>
            </a:pPr>
            <a:r>
              <a:rPr lang="en-US"/>
              <a:t>Group logically related statements within blocks.</a:t>
            </a:r>
            <a:endParaRPr lang="en-US" b="1"/>
          </a:p>
          <a:p>
            <a:pPr lvl="2">
              <a:spcAft>
                <a:spcPct val="24000"/>
              </a:spcAft>
            </a:pPr>
            <a:r>
              <a:rPr lang="en-US"/>
              <a:t>Nest subblocks inside larger blocks to build powerful programs.</a:t>
            </a:r>
          </a:p>
          <a:p>
            <a:pPr lvl="2">
              <a:spcAft>
                <a:spcPct val="24000"/>
              </a:spcAft>
            </a:pPr>
            <a:r>
              <a:rPr lang="en-US"/>
              <a:t>Break down a complex problem into a set of manageable, well-defined, logical modules and implement the modules with blocks.</a:t>
            </a:r>
          </a:p>
          <a:p>
            <a:pPr lvl="2">
              <a:spcAft>
                <a:spcPct val="24000"/>
              </a:spcAft>
            </a:pPr>
            <a:r>
              <a:rPr lang="en-US"/>
              <a:t>Place reusable PL/SQL code in libraries to be shared between Oracle Forms and Oracle Reports applications or store it in an Oracle server to make it accessible to any application that can interact with an Oracle database.</a:t>
            </a:r>
            <a:endParaRPr lang="en-US" b="1"/>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C7A05B-0B5B-409F-954B-2F6761E6E646}" type="slidenum">
              <a:rPr lang="en-US"/>
              <a:pPr/>
              <a:t>70</a:t>
            </a:fld>
            <a:endParaRPr lang="en-US"/>
          </a:p>
        </p:txBody>
      </p:sp>
      <p:sp>
        <p:nvSpPr>
          <p:cNvPr id="206850" name="Rectangle 2"/>
          <p:cNvSpPr>
            <a:spLocks noRot="1" noChangeArrowheads="1" noTextEdit="1"/>
          </p:cNvSpPr>
          <p:nvPr>
            <p:ph type="sldImg"/>
          </p:nvPr>
        </p:nvSpPr>
        <p:spPr>
          <a:xfrm>
            <a:off x="439738" y="174625"/>
            <a:ext cx="5981700" cy="4486275"/>
          </a:xfrm>
          <a:ln w="12700" cap="flat">
            <a:solidFill>
              <a:schemeClr val="tx1"/>
            </a:solidFill>
          </a:ln>
        </p:spPr>
      </p:sp>
      <p:sp>
        <p:nvSpPr>
          <p:cNvPr id="20685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IF-THEN-ELSIF</a:t>
            </a:r>
            <a:r>
              <a:rPr lang="en-US"/>
              <a:t> Statement Execution Flow</a:t>
            </a:r>
          </a:p>
          <a:p>
            <a:pPr lvl="1"/>
            <a:r>
              <a:rPr lang="en-US"/>
              <a:t>Sometimes you want to select an action from several mutually exclusive alternatives. The third form of </a:t>
            </a:r>
            <a:r>
              <a:rPr lang="en-US">
                <a:latin typeface="Courier New" pitchFamily="49" charset="0"/>
              </a:rPr>
              <a:t>IF</a:t>
            </a:r>
            <a:r>
              <a:rPr lang="en-US"/>
              <a:t> statement uses the keyword </a:t>
            </a:r>
            <a:r>
              <a:rPr lang="en-US">
                <a:latin typeface="Courier New" pitchFamily="49" charset="0"/>
              </a:rPr>
              <a:t>ELSIF </a:t>
            </a:r>
            <a:r>
              <a:rPr lang="en-US"/>
              <a:t>(not </a:t>
            </a:r>
            <a:r>
              <a:rPr lang="en-US">
                <a:latin typeface="Courier New" pitchFamily="49" charset="0"/>
              </a:rPr>
              <a:t>ELSEIF</a:t>
            </a:r>
            <a:r>
              <a:rPr lang="en-US"/>
              <a:t>) to introduce additional conditions, as follows: </a:t>
            </a:r>
          </a:p>
          <a:p>
            <a:pPr lvl="1"/>
            <a:r>
              <a:rPr lang="en-US">
                <a:latin typeface="Courier New" pitchFamily="49" charset="0"/>
              </a:rPr>
              <a:t>IF condition1 THEN</a:t>
            </a:r>
          </a:p>
          <a:p>
            <a:pPr lvl="1"/>
            <a:r>
              <a:rPr lang="en-US">
                <a:latin typeface="Courier New" pitchFamily="49" charset="0"/>
              </a:rPr>
              <a:t>   sequence_of_statements1;</a:t>
            </a:r>
          </a:p>
          <a:p>
            <a:pPr lvl="1"/>
            <a:r>
              <a:rPr lang="en-US">
                <a:latin typeface="Courier New" pitchFamily="49" charset="0"/>
              </a:rPr>
              <a:t>ELSIF condition2 THEN</a:t>
            </a:r>
          </a:p>
          <a:p>
            <a:pPr lvl="1"/>
            <a:r>
              <a:rPr lang="en-US">
                <a:latin typeface="Courier New" pitchFamily="49" charset="0"/>
              </a:rPr>
              <a:t>   sequence_of_statements2;</a:t>
            </a:r>
          </a:p>
          <a:p>
            <a:pPr lvl="1"/>
            <a:r>
              <a:rPr lang="en-US">
                <a:latin typeface="Courier New" pitchFamily="49" charset="0"/>
              </a:rPr>
              <a:t>ELSE</a:t>
            </a:r>
          </a:p>
          <a:p>
            <a:pPr lvl="1"/>
            <a:r>
              <a:rPr lang="en-US">
                <a:latin typeface="Courier New" pitchFamily="49" charset="0"/>
              </a:rPr>
              <a:t>   sequence_of_statements3;</a:t>
            </a:r>
          </a:p>
          <a:p>
            <a:pPr lvl="1"/>
            <a:r>
              <a:rPr lang="en-US">
                <a:latin typeface="Courier New" pitchFamily="49" charset="0"/>
              </a:rPr>
              <a:t>END IF;</a:t>
            </a:r>
          </a:p>
          <a:p>
            <a:endParaRPr lang="en-US" b="1">
              <a:latin typeface="Courier New" pitchFamily="49"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4CA31E-FC2A-4F1B-ADE4-13C2947AD5C7}" type="slidenum">
              <a:rPr lang="en-US"/>
              <a:pPr/>
              <a:t>71</a:t>
            </a:fld>
            <a:endParaRPr lang="en-US"/>
          </a:p>
        </p:txBody>
      </p:sp>
      <p:sp>
        <p:nvSpPr>
          <p:cNvPr id="208898" name="Rectangle 2"/>
          <p:cNvSpPr>
            <a:spLocks noRot="1" noChangeArrowheads="1" noTextEdit="1"/>
          </p:cNvSpPr>
          <p:nvPr>
            <p:ph type="sldImg"/>
          </p:nvPr>
        </p:nvSpPr>
        <p:spPr>
          <a:xfrm>
            <a:off x="439738" y="174625"/>
            <a:ext cx="5981700" cy="4486275"/>
          </a:xfrm>
          <a:ln w="12700" cap="flat">
            <a:solidFill>
              <a:schemeClr val="tx1"/>
            </a:solidFill>
          </a:ln>
        </p:spPr>
      </p:sp>
      <p:sp>
        <p:nvSpPr>
          <p:cNvPr id="20889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IF-THEN-ELSIF</a:t>
            </a:r>
            <a:r>
              <a:rPr lang="en-US"/>
              <a:t> Statements</a:t>
            </a:r>
          </a:p>
          <a:p>
            <a:pPr lvl="1"/>
            <a:r>
              <a:rPr lang="en-US"/>
              <a:t>When possible, use the </a:t>
            </a:r>
            <a:r>
              <a:rPr lang="en-US">
                <a:latin typeface="Courier New" pitchFamily="49" charset="0"/>
              </a:rPr>
              <a:t>ELSIF</a:t>
            </a:r>
            <a:r>
              <a:rPr lang="en-US"/>
              <a:t> clause instead of nesting </a:t>
            </a:r>
            <a:r>
              <a:rPr lang="en-US">
                <a:latin typeface="Courier New" pitchFamily="49" charset="0"/>
              </a:rPr>
              <a:t>IF</a:t>
            </a:r>
            <a:r>
              <a:rPr lang="en-US"/>
              <a:t> statements. The code is easier to read and understand, and the logic is clearly identified. If the action in the </a:t>
            </a:r>
            <a:r>
              <a:rPr lang="en-US">
                <a:latin typeface="Courier New" pitchFamily="49" charset="0"/>
              </a:rPr>
              <a:t>ELSE</a:t>
            </a:r>
            <a:r>
              <a:rPr lang="en-US"/>
              <a:t> clause consists purely of another </a:t>
            </a:r>
            <a:r>
              <a:rPr lang="en-US">
                <a:latin typeface="Courier New" pitchFamily="49" charset="0"/>
              </a:rPr>
              <a:t>IF</a:t>
            </a:r>
            <a:r>
              <a:rPr lang="en-US"/>
              <a:t> statement, it is more convenient to use the </a:t>
            </a:r>
            <a:r>
              <a:rPr lang="en-US">
                <a:latin typeface="Courier New" pitchFamily="49" charset="0"/>
              </a:rPr>
              <a:t>ELSIF</a:t>
            </a:r>
            <a:r>
              <a:rPr lang="en-US"/>
              <a:t> clause. This makes the code clearer by removing the need for nested </a:t>
            </a:r>
            <a:r>
              <a:rPr lang="en-US">
                <a:latin typeface="Courier New" pitchFamily="49" charset="0"/>
              </a:rPr>
              <a:t>END IF</a:t>
            </a:r>
            <a:r>
              <a:rPr lang="en-US"/>
              <a:t> statements at the end of each further set of conditions and actions.</a:t>
            </a:r>
          </a:p>
          <a:p>
            <a:pPr lvl="1"/>
            <a:r>
              <a:rPr lang="en-US" b="1"/>
              <a:t>Example</a:t>
            </a:r>
            <a:endParaRPr lang="en-US"/>
          </a:p>
          <a:p>
            <a:pPr>
              <a:spcBef>
                <a:spcPct val="0"/>
              </a:spcBef>
            </a:pPr>
            <a:r>
              <a:rPr lang="en-US" b="1">
                <a:latin typeface="Courier New" pitchFamily="49" charset="0"/>
              </a:rPr>
              <a:t>    IF condition1 THEN </a:t>
            </a:r>
          </a:p>
          <a:p>
            <a:pPr>
              <a:spcBef>
                <a:spcPct val="0"/>
              </a:spcBef>
            </a:pPr>
            <a:r>
              <a:rPr lang="en-US" b="1">
                <a:latin typeface="Courier New" pitchFamily="49" charset="0"/>
              </a:rPr>
              <a:t>      statement1;</a:t>
            </a:r>
          </a:p>
          <a:p>
            <a:pPr>
              <a:spcBef>
                <a:spcPct val="0"/>
              </a:spcBef>
            </a:pPr>
            <a:r>
              <a:rPr lang="en-US" b="1">
                <a:latin typeface="Courier New" pitchFamily="49" charset="0"/>
              </a:rPr>
              <a:t>    ELSIF condition2 THEN </a:t>
            </a:r>
          </a:p>
          <a:p>
            <a:pPr>
              <a:spcBef>
                <a:spcPct val="0"/>
              </a:spcBef>
            </a:pPr>
            <a:r>
              <a:rPr lang="en-US" b="1">
                <a:latin typeface="Courier New" pitchFamily="49" charset="0"/>
              </a:rPr>
              <a:t>      statement2;</a:t>
            </a:r>
          </a:p>
          <a:p>
            <a:pPr>
              <a:spcBef>
                <a:spcPct val="0"/>
              </a:spcBef>
            </a:pPr>
            <a:r>
              <a:rPr lang="en-US" b="1">
                <a:latin typeface="Courier New" pitchFamily="49" charset="0"/>
              </a:rPr>
              <a:t>    ELSIF condition3 THEN</a:t>
            </a:r>
          </a:p>
          <a:p>
            <a:pPr>
              <a:spcBef>
                <a:spcPct val="0"/>
              </a:spcBef>
            </a:pPr>
            <a:r>
              <a:rPr lang="en-US" b="1">
                <a:latin typeface="Courier New" pitchFamily="49" charset="0"/>
              </a:rPr>
              <a:t>      statement3;</a:t>
            </a:r>
          </a:p>
          <a:p>
            <a:pPr>
              <a:spcBef>
                <a:spcPct val="0"/>
              </a:spcBef>
            </a:pPr>
            <a:r>
              <a:rPr lang="en-US" b="1">
                <a:latin typeface="Courier New" pitchFamily="49" charset="0"/>
              </a:rPr>
              <a:t>    END IF;</a:t>
            </a:r>
            <a:endParaRPr lang="en-US" b="1"/>
          </a:p>
          <a:p>
            <a:pPr lvl="1"/>
            <a:r>
              <a:rPr lang="en-US"/>
              <a:t>The example </a:t>
            </a:r>
            <a:r>
              <a:rPr lang="en-US">
                <a:latin typeface="Courier New" pitchFamily="49" charset="0"/>
              </a:rPr>
              <a:t>IF-THEN-ELSIF</a:t>
            </a:r>
            <a:r>
              <a:rPr lang="en-US"/>
              <a:t> statement above is further defined as follows:</a:t>
            </a:r>
          </a:p>
          <a:p>
            <a:pPr lvl="1"/>
            <a:r>
              <a:rPr lang="en-US"/>
              <a:t>For a given value, calculate a percentage of the original value. If the value is more than 100, then the calculated value is two times the starting value. If the value is between 50 and 100, then the calculated value is 50% of the starting value. If the entered value is less than 50, then the calculated value is 10% of the starting value. </a:t>
            </a:r>
          </a:p>
          <a:p>
            <a:pPr lvl="1"/>
            <a:r>
              <a:rPr lang="en-US" b="1"/>
              <a:t>Note:</a:t>
            </a:r>
            <a:r>
              <a:rPr lang="en-US"/>
              <a:t> Any arithmetic expression containing null values evaluates to null.</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D272CA-512C-47CD-90EF-2A84EFBE5145}" type="slidenum">
              <a:rPr lang="en-US"/>
              <a:pPr/>
              <a:t>72</a:t>
            </a:fld>
            <a:endParaRPr lang="en-US"/>
          </a:p>
        </p:txBody>
      </p:sp>
      <p:sp>
        <p:nvSpPr>
          <p:cNvPr id="210946" name="Rectangle 2"/>
          <p:cNvSpPr>
            <a:spLocks noRot="1" noChangeArrowheads="1" noTextEdit="1"/>
          </p:cNvSpPr>
          <p:nvPr>
            <p:ph type="sldImg"/>
          </p:nvPr>
        </p:nvSpPr>
        <p:spPr>
          <a:xfrm>
            <a:off x="439738" y="174625"/>
            <a:ext cx="5981700" cy="4486275"/>
          </a:xfrm>
          <a:ln w="12700" cap="flat">
            <a:solidFill>
              <a:schemeClr val="tx1"/>
            </a:solidFill>
          </a:ln>
        </p:spPr>
      </p:sp>
      <p:sp>
        <p:nvSpPr>
          <p:cNvPr id="21094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CASE</a:t>
            </a:r>
            <a:r>
              <a:rPr lang="en-US"/>
              <a:t> Expressions</a:t>
            </a:r>
          </a:p>
          <a:p>
            <a:pPr lvl="1"/>
            <a:r>
              <a:rPr lang="en-US"/>
              <a:t>A </a:t>
            </a:r>
            <a:r>
              <a:rPr lang="en-US">
                <a:latin typeface="Courier New" pitchFamily="49" charset="0"/>
              </a:rPr>
              <a:t>CASE</a:t>
            </a:r>
            <a:r>
              <a:rPr lang="en-US"/>
              <a:t> expression selects a result and returns it. To select the result, the </a:t>
            </a:r>
            <a:r>
              <a:rPr lang="en-US">
                <a:latin typeface="Courier New" pitchFamily="49" charset="0"/>
              </a:rPr>
              <a:t>CASE</a:t>
            </a:r>
            <a:r>
              <a:rPr lang="en-US"/>
              <a:t> expression uses a selector, an expression whose value is used to select one of several alternatives. The selector is followed by one or more </a:t>
            </a:r>
            <a:r>
              <a:rPr lang="en-US">
                <a:latin typeface="Courier New" pitchFamily="49" charset="0"/>
              </a:rPr>
              <a:t>WHEN</a:t>
            </a:r>
            <a:r>
              <a:rPr lang="en-US"/>
              <a:t> clauses, which are checked sequentially. The value of the selector determines which clause is executed. If the value of the selector equals the value of a </a:t>
            </a:r>
            <a:r>
              <a:rPr lang="en-US">
                <a:latin typeface="Courier New" pitchFamily="49" charset="0"/>
              </a:rPr>
              <a:t>WHEN</a:t>
            </a:r>
            <a:r>
              <a:rPr lang="en-US"/>
              <a:t>-clause expression, that </a:t>
            </a:r>
            <a:r>
              <a:rPr lang="en-US">
                <a:latin typeface="Courier New" pitchFamily="49" charset="0"/>
              </a:rPr>
              <a:t>WHEN</a:t>
            </a:r>
            <a:r>
              <a:rPr lang="en-US"/>
              <a:t> clause is executed. </a:t>
            </a:r>
          </a:p>
          <a:p>
            <a:pPr lvl="1"/>
            <a:r>
              <a:rPr lang="en-US"/>
              <a:t>PL/SQL also provides a searched </a:t>
            </a:r>
            <a:r>
              <a:rPr lang="en-US">
                <a:latin typeface="Courier New" pitchFamily="49" charset="0"/>
              </a:rPr>
              <a:t>CASE</a:t>
            </a:r>
            <a:r>
              <a:rPr lang="en-US"/>
              <a:t> expression, which has the form: </a:t>
            </a:r>
          </a:p>
          <a:p>
            <a:pPr lvl="1">
              <a:lnSpc>
                <a:spcPct val="90000"/>
              </a:lnSpc>
            </a:pPr>
            <a:r>
              <a:rPr lang="en-US">
                <a:latin typeface="Courier New" pitchFamily="49" charset="0"/>
              </a:rPr>
              <a:t>CASE</a:t>
            </a:r>
          </a:p>
          <a:p>
            <a:pPr lvl="1">
              <a:lnSpc>
                <a:spcPct val="90000"/>
              </a:lnSpc>
            </a:pPr>
            <a:r>
              <a:rPr lang="en-US">
                <a:latin typeface="Courier New" pitchFamily="49" charset="0"/>
              </a:rPr>
              <a:t>   WHEN search_condition1 THEN result1</a:t>
            </a:r>
          </a:p>
          <a:p>
            <a:pPr lvl="1">
              <a:lnSpc>
                <a:spcPct val="90000"/>
              </a:lnSpc>
            </a:pPr>
            <a:r>
              <a:rPr lang="en-US">
                <a:latin typeface="Courier New" pitchFamily="49" charset="0"/>
              </a:rPr>
              <a:t>   WHEN search_condition2 THEN result2</a:t>
            </a:r>
          </a:p>
          <a:p>
            <a:pPr lvl="1">
              <a:lnSpc>
                <a:spcPct val="90000"/>
              </a:lnSpc>
            </a:pPr>
            <a:r>
              <a:rPr lang="en-US">
                <a:latin typeface="Courier New" pitchFamily="49" charset="0"/>
              </a:rPr>
              <a:t>   ...</a:t>
            </a:r>
          </a:p>
          <a:p>
            <a:pPr lvl="1">
              <a:lnSpc>
                <a:spcPct val="90000"/>
              </a:lnSpc>
            </a:pPr>
            <a:r>
              <a:rPr lang="en-US">
                <a:latin typeface="Courier New" pitchFamily="49" charset="0"/>
              </a:rPr>
              <a:t>   WHEN search_conditionN THEN resultN</a:t>
            </a:r>
          </a:p>
          <a:p>
            <a:pPr lvl="1">
              <a:lnSpc>
                <a:spcPct val="90000"/>
              </a:lnSpc>
            </a:pPr>
            <a:r>
              <a:rPr lang="en-US">
                <a:latin typeface="Courier New" pitchFamily="49" charset="0"/>
              </a:rPr>
              <a:t>  [ELSE resultN+1;]</a:t>
            </a:r>
          </a:p>
          <a:p>
            <a:pPr lvl="1">
              <a:lnSpc>
                <a:spcPct val="90000"/>
              </a:lnSpc>
            </a:pPr>
            <a:r>
              <a:rPr lang="en-US">
                <a:latin typeface="Courier New" pitchFamily="49" charset="0"/>
              </a:rPr>
              <a:t>END;</a:t>
            </a:r>
          </a:p>
          <a:p>
            <a:pPr lvl="1">
              <a:lnSpc>
                <a:spcPct val="90000"/>
              </a:lnSpc>
            </a:pPr>
            <a:r>
              <a:rPr lang="en-US">
                <a:latin typeface="Courier New" pitchFamily="49" charset="0"/>
              </a:rPr>
              <a:t>/</a:t>
            </a:r>
          </a:p>
          <a:p>
            <a:pPr lvl="1"/>
            <a:r>
              <a:rPr lang="en-US"/>
              <a:t>A searched </a:t>
            </a:r>
            <a:r>
              <a:rPr lang="en-US">
                <a:latin typeface="Courier New" pitchFamily="49" charset="0"/>
              </a:rPr>
              <a:t>CASE</a:t>
            </a:r>
            <a:r>
              <a:rPr lang="en-US"/>
              <a:t> expression has no selector. Also, its </a:t>
            </a:r>
            <a:r>
              <a:rPr lang="en-US">
                <a:latin typeface="Courier New" pitchFamily="49" charset="0"/>
              </a:rPr>
              <a:t>WHEN</a:t>
            </a:r>
            <a:r>
              <a:rPr lang="en-US"/>
              <a:t> clauses contain search conditions that yield a Boolean value, not expressions that can yield a value of any type.</a:t>
            </a:r>
          </a:p>
          <a:p>
            <a:endParaRPr lang="en-US" b="1"/>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8547535-73AA-41A8-BEAA-527544186885}" type="slidenum">
              <a:rPr lang="en-US"/>
              <a:pPr/>
              <a:t>73</a:t>
            </a:fld>
            <a:endParaRPr lang="en-US"/>
          </a:p>
        </p:txBody>
      </p:sp>
      <p:sp>
        <p:nvSpPr>
          <p:cNvPr id="212994" name="Rectangle 2"/>
          <p:cNvSpPr>
            <a:spLocks noRot="1" noChangeArrowheads="1" noTextEdit="1"/>
          </p:cNvSpPr>
          <p:nvPr>
            <p:ph type="sldImg"/>
          </p:nvPr>
        </p:nvSpPr>
        <p:spPr>
          <a:xfrm>
            <a:off x="439738" y="174625"/>
            <a:ext cx="5981700" cy="4486275"/>
          </a:xfrm>
          <a:ln w="12700" cap="flat">
            <a:solidFill>
              <a:schemeClr val="tx1"/>
            </a:solidFill>
          </a:ln>
        </p:spPr>
      </p:sp>
      <p:sp>
        <p:nvSpPr>
          <p:cNvPr id="21299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CASE</a:t>
            </a:r>
            <a:r>
              <a:rPr lang="en-US"/>
              <a:t> Expressions: Example</a:t>
            </a:r>
          </a:p>
          <a:p>
            <a:pPr lvl="1"/>
            <a:r>
              <a:rPr lang="en-US"/>
              <a:t>In the example on the slide, the </a:t>
            </a:r>
            <a:r>
              <a:rPr lang="en-US">
                <a:latin typeface="Courier New" pitchFamily="49" charset="0"/>
              </a:rPr>
              <a:t>CASE</a:t>
            </a:r>
            <a:r>
              <a:rPr lang="en-US"/>
              <a:t> expression uses the value in the </a:t>
            </a:r>
            <a:r>
              <a:rPr lang="en-US">
                <a:latin typeface="Courier New" pitchFamily="49" charset="0"/>
              </a:rPr>
              <a:t>v_grade</a:t>
            </a:r>
            <a:r>
              <a:rPr lang="en-US"/>
              <a:t> variable as the expression. This value is accepted from the user using a substitution variable. Based on the value entered by the user, the </a:t>
            </a:r>
            <a:r>
              <a:rPr lang="en-US">
                <a:latin typeface="Courier New" pitchFamily="49" charset="0"/>
              </a:rPr>
              <a:t>CASE</a:t>
            </a:r>
            <a:r>
              <a:rPr lang="en-US"/>
              <a:t> expression evaluates the value of the </a:t>
            </a:r>
            <a:r>
              <a:rPr lang="en-US">
                <a:latin typeface="Courier New" pitchFamily="49" charset="0"/>
              </a:rPr>
              <a:t>v_appraisal</a:t>
            </a:r>
            <a:r>
              <a:rPr lang="en-US"/>
              <a:t> variable based on the value of the </a:t>
            </a:r>
            <a:r>
              <a:rPr lang="en-US">
                <a:latin typeface="Courier New" pitchFamily="49" charset="0"/>
              </a:rPr>
              <a:t>v_grade</a:t>
            </a:r>
            <a:r>
              <a:rPr lang="en-US"/>
              <a:t> value. The output of the above example will be as follows:</a:t>
            </a: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lvl="1"/>
            <a:endParaRPr lang="en-US">
              <a:latin typeface="Courier New" pitchFamily="49" charset="0"/>
            </a:endParaRPr>
          </a:p>
          <a:p>
            <a:pPr>
              <a:spcAft>
                <a:spcPct val="24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spcAft>
                <a:spcPct val="24000"/>
              </a:spcAft>
            </a:pPr>
            <a:r>
              <a:rPr lang="en-US">
                <a:solidFill>
                  <a:srgbClr val="0000FF"/>
                </a:solidFill>
              </a:rPr>
              <a:t>The result can be of any data type, as long as it matches with the data type of the variable into which the result value is being assigned. </a:t>
            </a:r>
          </a:p>
          <a:p>
            <a:pPr>
              <a:spcAft>
                <a:spcPct val="24000"/>
              </a:spcAft>
            </a:pPr>
            <a:endParaRPr lang="en-US" b="1">
              <a:solidFill>
                <a:srgbClr val="0000FF"/>
              </a:solidFill>
            </a:endParaRPr>
          </a:p>
        </p:txBody>
      </p:sp>
      <p:pic>
        <p:nvPicPr>
          <p:cNvPr id="212996" name="Picture 4"/>
          <p:cNvPicPr>
            <a:picLocks noChangeAspect="1" noChangeArrowheads="1"/>
          </p:cNvPicPr>
          <p:nvPr/>
        </p:nvPicPr>
        <p:blipFill>
          <a:blip r:embed="rId3"/>
          <a:srcRect/>
          <a:stretch>
            <a:fillRect/>
          </a:stretch>
        </p:blipFill>
        <p:spPr bwMode="auto">
          <a:xfrm>
            <a:off x="625475" y="5854700"/>
            <a:ext cx="4157663" cy="750888"/>
          </a:xfrm>
          <a:prstGeom prst="rect">
            <a:avLst/>
          </a:prstGeom>
          <a:noFill/>
          <a:ln w="25400">
            <a:noFill/>
            <a:miter lim="800000"/>
            <a:headEnd type="none" w="sm" len="sm"/>
            <a:tailEnd type="none" w="sm" len="sm"/>
          </a:ln>
          <a:effectLst/>
        </p:spPr>
      </p:pic>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C317EFD5-AD05-4050-93F5-99F4370E09BD}" type="slidenum">
              <a:rPr lang="en-US"/>
              <a:pPr/>
              <a:t>74</a:t>
            </a:fld>
            <a:endParaRPr lang="en-US"/>
          </a:p>
        </p:txBody>
      </p:sp>
      <p:sp>
        <p:nvSpPr>
          <p:cNvPr id="215042"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15043"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15044" name="Rectangle 4"/>
          <p:cNvSpPr>
            <a:spLocks noRot="1" noChangeArrowheads="1" noTextEdit="1"/>
          </p:cNvSpPr>
          <p:nvPr>
            <p:ph type="sldImg"/>
          </p:nvPr>
        </p:nvSpPr>
        <p:spPr>
          <a:xfrm>
            <a:off x="439738" y="174625"/>
            <a:ext cx="5981700" cy="4486275"/>
          </a:xfrm>
          <a:ln w="12700" cap="flat">
            <a:solidFill>
              <a:schemeClr val="tx1"/>
            </a:solidFill>
          </a:ln>
        </p:spPr>
      </p:sp>
      <p:sp>
        <p:nvSpPr>
          <p:cNvPr id="215045"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Handling Nulls</a:t>
            </a:r>
          </a:p>
          <a:p>
            <a:pPr lvl="1">
              <a:lnSpc>
                <a:spcPct val="90000"/>
              </a:lnSpc>
            </a:pPr>
            <a:r>
              <a:rPr lang="en-US"/>
              <a:t>In the following example, you might expect the sequence of statements to execute because </a:t>
            </a:r>
            <a:r>
              <a:rPr lang="en-US" i="1"/>
              <a:t>x</a:t>
            </a:r>
            <a:r>
              <a:rPr lang="en-US"/>
              <a:t> and </a:t>
            </a:r>
            <a:r>
              <a:rPr lang="en-US" i="1"/>
              <a:t>y</a:t>
            </a:r>
            <a:r>
              <a:rPr lang="en-US"/>
              <a:t> seem unequal. But, nulls are indeterminate. Whether or not </a:t>
            </a:r>
            <a:r>
              <a:rPr lang="en-US" i="1"/>
              <a:t>x</a:t>
            </a:r>
            <a:r>
              <a:rPr lang="en-US"/>
              <a:t> is equal to </a:t>
            </a:r>
            <a:r>
              <a:rPr lang="en-US" i="1"/>
              <a:t>y</a:t>
            </a:r>
            <a:r>
              <a:rPr lang="en-US"/>
              <a:t> is unknown. Therefore, the </a:t>
            </a:r>
            <a:r>
              <a:rPr lang="en-US">
                <a:latin typeface="Courier New" pitchFamily="49" charset="0"/>
              </a:rPr>
              <a:t>IF</a:t>
            </a:r>
            <a:r>
              <a:rPr lang="en-US"/>
              <a:t> condition yields </a:t>
            </a:r>
            <a:r>
              <a:rPr lang="en-US">
                <a:latin typeface="Courier New" pitchFamily="49" charset="0"/>
              </a:rPr>
              <a:t>NULL</a:t>
            </a:r>
            <a:r>
              <a:rPr lang="en-US"/>
              <a:t> and the sequence of statements is bypassed. </a:t>
            </a:r>
          </a:p>
          <a:p>
            <a:pPr lvl="1">
              <a:lnSpc>
                <a:spcPct val="70000"/>
              </a:lnSpc>
            </a:pPr>
            <a:r>
              <a:rPr lang="en-US">
                <a:latin typeface="Courier New" pitchFamily="49" charset="0"/>
              </a:rPr>
              <a:t>x := 5;</a:t>
            </a:r>
          </a:p>
          <a:p>
            <a:pPr lvl="1">
              <a:lnSpc>
                <a:spcPct val="70000"/>
              </a:lnSpc>
            </a:pPr>
            <a:r>
              <a:rPr lang="en-US">
                <a:latin typeface="Courier New" pitchFamily="49" charset="0"/>
              </a:rPr>
              <a:t>y := NULL;</a:t>
            </a:r>
          </a:p>
          <a:p>
            <a:pPr lvl="1">
              <a:lnSpc>
                <a:spcPct val="70000"/>
              </a:lnSpc>
            </a:pPr>
            <a:r>
              <a:rPr lang="en-US">
                <a:latin typeface="Courier New" pitchFamily="49" charset="0"/>
              </a:rPr>
              <a:t>...</a:t>
            </a:r>
          </a:p>
          <a:p>
            <a:pPr lvl="1">
              <a:lnSpc>
                <a:spcPct val="70000"/>
              </a:lnSpc>
            </a:pPr>
            <a:r>
              <a:rPr lang="en-US">
                <a:latin typeface="Courier New" pitchFamily="49" charset="0"/>
              </a:rPr>
              <a:t>IF x != y THEN  -- yields NULL, not TRUE</a:t>
            </a:r>
          </a:p>
          <a:p>
            <a:pPr lvl="1">
              <a:lnSpc>
                <a:spcPct val="70000"/>
              </a:lnSpc>
            </a:pPr>
            <a:r>
              <a:rPr lang="en-US">
                <a:latin typeface="Courier New" pitchFamily="49" charset="0"/>
              </a:rPr>
              <a:t>   sequence_of_statements;  -- not executed</a:t>
            </a:r>
          </a:p>
          <a:p>
            <a:pPr lvl="1">
              <a:lnSpc>
                <a:spcPct val="70000"/>
              </a:lnSpc>
            </a:pPr>
            <a:r>
              <a:rPr lang="en-US">
                <a:latin typeface="Courier New" pitchFamily="49" charset="0"/>
              </a:rPr>
              <a:t>END IF;</a:t>
            </a:r>
          </a:p>
          <a:p>
            <a:pPr lvl="1">
              <a:lnSpc>
                <a:spcPct val="90000"/>
              </a:lnSpc>
            </a:pPr>
            <a:r>
              <a:rPr lang="en-US"/>
              <a:t>In the next example, you might expect the sequence of statements to execute because </a:t>
            </a:r>
            <a:r>
              <a:rPr lang="en-US" i="1"/>
              <a:t>a</a:t>
            </a:r>
            <a:r>
              <a:rPr lang="en-US"/>
              <a:t> and </a:t>
            </a:r>
            <a:r>
              <a:rPr lang="en-US" i="1"/>
              <a:t>b</a:t>
            </a:r>
            <a:r>
              <a:rPr lang="en-US"/>
              <a:t> seem equal. But, again, that is unknown, so the </a:t>
            </a:r>
            <a:r>
              <a:rPr lang="en-US">
                <a:latin typeface="Courier New" pitchFamily="49" charset="0"/>
              </a:rPr>
              <a:t>IF</a:t>
            </a:r>
            <a:r>
              <a:rPr lang="en-US"/>
              <a:t> condition yields </a:t>
            </a:r>
            <a:r>
              <a:rPr lang="en-US">
                <a:latin typeface="Courier New" pitchFamily="49" charset="0"/>
              </a:rPr>
              <a:t>NULL</a:t>
            </a:r>
            <a:r>
              <a:rPr lang="en-US"/>
              <a:t> and the sequence of statements is bypassed. </a:t>
            </a:r>
          </a:p>
          <a:p>
            <a:pPr lvl="1">
              <a:lnSpc>
                <a:spcPct val="70000"/>
              </a:lnSpc>
            </a:pPr>
            <a:r>
              <a:rPr lang="en-US">
                <a:latin typeface="Courier New" pitchFamily="49" charset="0"/>
              </a:rPr>
              <a:t>a := NULL;</a:t>
            </a:r>
          </a:p>
          <a:p>
            <a:pPr lvl="1">
              <a:lnSpc>
                <a:spcPct val="70000"/>
              </a:lnSpc>
            </a:pPr>
            <a:r>
              <a:rPr lang="en-US">
                <a:latin typeface="Courier New" pitchFamily="49" charset="0"/>
              </a:rPr>
              <a:t>b := NULL;</a:t>
            </a:r>
          </a:p>
          <a:p>
            <a:pPr lvl="1">
              <a:lnSpc>
                <a:spcPct val="70000"/>
              </a:lnSpc>
            </a:pPr>
            <a:r>
              <a:rPr lang="en-US" b="1">
                <a:latin typeface="Courier New" pitchFamily="49" charset="0"/>
              </a:rPr>
              <a:t>...</a:t>
            </a:r>
          </a:p>
          <a:p>
            <a:pPr lvl="1">
              <a:lnSpc>
                <a:spcPct val="70000"/>
              </a:lnSpc>
            </a:pPr>
            <a:r>
              <a:rPr lang="en-US">
                <a:latin typeface="Courier New" pitchFamily="49" charset="0"/>
              </a:rPr>
              <a:t>IF a = b THEN  -- yields NULL, not TRUE</a:t>
            </a:r>
          </a:p>
          <a:p>
            <a:pPr lvl="1">
              <a:lnSpc>
                <a:spcPct val="70000"/>
              </a:lnSpc>
            </a:pPr>
            <a:r>
              <a:rPr lang="en-US">
                <a:latin typeface="Courier New" pitchFamily="49" charset="0"/>
              </a:rPr>
              <a:t>   sequence_of_statements;  -- not executed</a:t>
            </a:r>
          </a:p>
          <a:p>
            <a:pPr lvl="1">
              <a:lnSpc>
                <a:spcPct val="70000"/>
              </a:lnSpc>
            </a:pPr>
            <a:r>
              <a:rPr lang="en-US">
                <a:latin typeface="Courier New" pitchFamily="49" charset="0"/>
              </a:rPr>
              <a:t>END IF;</a:t>
            </a:r>
          </a:p>
          <a:p>
            <a:pPr>
              <a:lnSpc>
                <a:spcPct val="70000"/>
              </a:lnSpc>
            </a:pPr>
            <a:endParaRPr lang="en-US" b="1">
              <a:latin typeface="Courier New" pitchFamily="49"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B9D18-30D6-4DD4-8259-BDEF56EE29D7}" type="slidenum">
              <a:rPr lang="en-US"/>
              <a:pPr/>
              <a:t>75</a:t>
            </a:fld>
            <a:endParaRPr lang="en-US"/>
          </a:p>
        </p:txBody>
      </p:sp>
      <p:sp>
        <p:nvSpPr>
          <p:cNvPr id="217090" name="Rectangle 2"/>
          <p:cNvSpPr>
            <a:spLocks noRot="1" noChangeArrowheads="1" noTextEdit="1"/>
          </p:cNvSpPr>
          <p:nvPr>
            <p:ph type="sldImg"/>
          </p:nvPr>
        </p:nvSpPr>
        <p:spPr>
          <a:xfrm>
            <a:off x="439738" y="174625"/>
            <a:ext cx="5981700" cy="4486275"/>
          </a:xfrm>
          <a:ln w="12700" cap="flat">
            <a:solidFill>
              <a:schemeClr val="tx1"/>
            </a:solidFill>
          </a:ln>
        </p:spPr>
      </p:sp>
      <p:sp>
        <p:nvSpPr>
          <p:cNvPr id="21709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Boolean Conditions with Logical Operators</a:t>
            </a:r>
          </a:p>
          <a:p>
            <a:pPr lvl="1"/>
            <a:r>
              <a:rPr lang="en-US"/>
              <a:t>You can build a simple Boolean condition by combining number, character, or date expressions with comparison operators. </a:t>
            </a:r>
          </a:p>
          <a:p>
            <a:pPr lvl="1"/>
            <a:r>
              <a:rPr lang="en-US"/>
              <a:t>You can build a complex Boolean condition by combining simple Boolean conditions with the logical operators </a:t>
            </a:r>
            <a:r>
              <a:rPr lang="en-US">
                <a:latin typeface="Courier New" pitchFamily="49" charset="0"/>
              </a:rPr>
              <a:t>AND</a:t>
            </a:r>
            <a:r>
              <a:rPr lang="en-US"/>
              <a:t>, </a:t>
            </a:r>
            <a:r>
              <a:rPr lang="en-US">
                <a:latin typeface="Courier New" pitchFamily="49" charset="0"/>
              </a:rPr>
              <a:t>OR</a:t>
            </a:r>
            <a:r>
              <a:rPr lang="en-US"/>
              <a:t>, and </a:t>
            </a:r>
            <a:r>
              <a:rPr lang="en-US">
                <a:latin typeface="Courier New" pitchFamily="49" charset="0"/>
              </a:rPr>
              <a:t>NOT</a:t>
            </a:r>
            <a:r>
              <a:rPr lang="en-US"/>
              <a:t>. In the logic tables shown in the slide:</a:t>
            </a:r>
          </a:p>
          <a:p>
            <a:pPr lvl="2"/>
            <a:r>
              <a:rPr lang="en-US">
                <a:latin typeface="Courier New" pitchFamily="49" charset="0"/>
              </a:rPr>
              <a:t>FALSE</a:t>
            </a:r>
            <a:r>
              <a:rPr lang="en-US"/>
              <a:t> takes precedence in an </a:t>
            </a:r>
            <a:r>
              <a:rPr lang="en-US">
                <a:latin typeface="Courier New" pitchFamily="49" charset="0"/>
              </a:rPr>
              <a:t>AND</a:t>
            </a:r>
            <a:r>
              <a:rPr lang="en-US"/>
              <a:t> condition and </a:t>
            </a:r>
            <a:r>
              <a:rPr lang="en-US">
                <a:latin typeface="Courier New" pitchFamily="49" charset="0"/>
              </a:rPr>
              <a:t>TRUE</a:t>
            </a:r>
            <a:r>
              <a:rPr lang="en-US"/>
              <a:t> takes precedence in an OR condition. </a:t>
            </a:r>
          </a:p>
          <a:p>
            <a:pPr lvl="2"/>
            <a:r>
              <a:rPr lang="en-US">
                <a:latin typeface="Courier New" pitchFamily="49" charset="0"/>
              </a:rPr>
              <a:t>AND</a:t>
            </a:r>
            <a:r>
              <a:rPr lang="en-US"/>
              <a:t> returns </a:t>
            </a:r>
            <a:r>
              <a:rPr lang="en-US">
                <a:latin typeface="Courier New" pitchFamily="49" charset="0"/>
              </a:rPr>
              <a:t>TRUE</a:t>
            </a:r>
            <a:r>
              <a:rPr lang="en-US"/>
              <a:t> only if both of its operands are </a:t>
            </a:r>
            <a:r>
              <a:rPr lang="en-US">
                <a:latin typeface="Courier New" pitchFamily="49" charset="0"/>
              </a:rPr>
              <a:t>TRUE</a:t>
            </a:r>
            <a:r>
              <a:rPr lang="en-US"/>
              <a:t>. </a:t>
            </a:r>
          </a:p>
          <a:p>
            <a:pPr lvl="2"/>
            <a:r>
              <a:rPr lang="en-US">
                <a:latin typeface="Courier New" pitchFamily="49" charset="0"/>
              </a:rPr>
              <a:t>OR</a:t>
            </a:r>
            <a:r>
              <a:rPr lang="en-US"/>
              <a:t> returns </a:t>
            </a:r>
            <a:r>
              <a:rPr lang="en-US">
                <a:latin typeface="Courier New" pitchFamily="49" charset="0"/>
              </a:rPr>
              <a:t>FALSE</a:t>
            </a:r>
            <a:r>
              <a:rPr lang="en-US"/>
              <a:t> only if both of its operands are </a:t>
            </a:r>
            <a:r>
              <a:rPr lang="en-US">
                <a:latin typeface="Courier New" pitchFamily="49" charset="0"/>
              </a:rPr>
              <a:t>FALSE</a:t>
            </a:r>
            <a:r>
              <a:rPr lang="en-US"/>
              <a:t>. </a:t>
            </a:r>
          </a:p>
          <a:p>
            <a:pPr lvl="2"/>
            <a:r>
              <a:rPr lang="en-US">
                <a:latin typeface="Courier New" pitchFamily="49" charset="0"/>
              </a:rPr>
              <a:t>NULL</a:t>
            </a:r>
            <a:r>
              <a:rPr lang="en-US"/>
              <a:t> </a:t>
            </a:r>
            <a:r>
              <a:rPr lang="en-US">
                <a:latin typeface="Courier New" pitchFamily="49" charset="0"/>
              </a:rPr>
              <a:t>AND</a:t>
            </a:r>
            <a:r>
              <a:rPr lang="en-US"/>
              <a:t> </a:t>
            </a:r>
            <a:r>
              <a:rPr lang="en-US">
                <a:latin typeface="Courier New" pitchFamily="49" charset="0"/>
              </a:rPr>
              <a:t>TRUE</a:t>
            </a:r>
            <a:r>
              <a:rPr lang="en-US"/>
              <a:t> always evaluate to </a:t>
            </a:r>
            <a:r>
              <a:rPr lang="en-US">
                <a:latin typeface="Courier New" pitchFamily="49" charset="0"/>
              </a:rPr>
              <a:t>NULL</a:t>
            </a:r>
            <a:r>
              <a:rPr lang="en-US"/>
              <a:t> because it is not known whether the second operand evaluates to </a:t>
            </a:r>
            <a:r>
              <a:rPr lang="en-US">
                <a:latin typeface="Courier New" pitchFamily="49" charset="0"/>
              </a:rPr>
              <a:t>TRUE</a:t>
            </a:r>
            <a:r>
              <a:rPr lang="en-US"/>
              <a:t> or not.</a:t>
            </a:r>
          </a:p>
          <a:p>
            <a:pPr lvl="1">
              <a:spcAft>
                <a:spcPct val="24000"/>
              </a:spcAft>
            </a:pPr>
            <a:r>
              <a:rPr lang="en-US" b="1"/>
              <a:t>Note:</a:t>
            </a:r>
            <a:r>
              <a:rPr lang="en-US"/>
              <a:t> The negation of </a:t>
            </a:r>
            <a:r>
              <a:rPr lang="en-US">
                <a:latin typeface="Courier New" pitchFamily="49" charset="0"/>
              </a:rPr>
              <a:t>NULL</a:t>
            </a:r>
            <a:r>
              <a:rPr lang="en-US"/>
              <a:t> (</a:t>
            </a:r>
            <a:r>
              <a:rPr lang="en-US">
                <a:latin typeface="Courier New" pitchFamily="49" charset="0"/>
              </a:rPr>
              <a:t>NOT NULL</a:t>
            </a:r>
            <a:r>
              <a:rPr lang="en-US"/>
              <a:t>) results in a null value because null values are indeterminate.	</a:t>
            </a:r>
          </a:p>
          <a:p>
            <a:pPr>
              <a:spcAft>
                <a:spcPct val="24000"/>
              </a:spcAft>
            </a:pPr>
            <a:endParaRPr lang="en-US" b="1"/>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88A95-3732-4186-8E96-11474C4E3B02}" type="slidenum">
              <a:rPr lang="en-US"/>
              <a:pPr/>
              <a:t>76</a:t>
            </a:fld>
            <a:endParaRPr lang="en-US"/>
          </a:p>
        </p:txBody>
      </p:sp>
      <p:sp>
        <p:nvSpPr>
          <p:cNvPr id="219138" name="Rectangle 2"/>
          <p:cNvSpPr>
            <a:spLocks noRot="1" noChangeArrowheads="1" noTextEdit="1"/>
          </p:cNvSpPr>
          <p:nvPr>
            <p:ph type="sldImg"/>
          </p:nvPr>
        </p:nvSpPr>
        <p:spPr>
          <a:xfrm>
            <a:off x="439738" y="174625"/>
            <a:ext cx="5981700" cy="4486275"/>
          </a:xfrm>
          <a:ln w="12700" cap="flat">
            <a:solidFill>
              <a:schemeClr val="tx1"/>
            </a:solidFill>
          </a:ln>
        </p:spPr>
      </p:sp>
      <p:sp>
        <p:nvSpPr>
          <p:cNvPr id="21913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Building Logical Conditions</a:t>
            </a:r>
          </a:p>
          <a:p>
            <a:pPr lvl="1">
              <a:spcAft>
                <a:spcPct val="24000"/>
              </a:spcAft>
            </a:pPr>
            <a:r>
              <a:rPr lang="en-US"/>
              <a:t>The </a:t>
            </a:r>
            <a:r>
              <a:rPr lang="en-US">
                <a:latin typeface="Courier New" pitchFamily="49" charset="0"/>
              </a:rPr>
              <a:t>AND</a:t>
            </a:r>
            <a:r>
              <a:rPr lang="en-US"/>
              <a:t> logic table can help you evaluate the possibilities for the Boolean condition on the slide.</a:t>
            </a:r>
            <a:endParaRPr lang="en-US">
              <a:solidFill>
                <a:schemeClr val="accent2"/>
              </a:solidFill>
              <a:latin typeface="Helvetica" pitchFamily="34" charset="0"/>
            </a:endParaRPr>
          </a:p>
          <a:p>
            <a:pPr lvl="1"/>
            <a:r>
              <a:rPr lang="en-US" b="1"/>
              <a:t>Answers</a:t>
            </a:r>
            <a:endParaRPr lang="en-US"/>
          </a:p>
          <a:p>
            <a:pPr lvl="2"/>
            <a:r>
              <a:rPr lang="en-US"/>
              <a:t>1.	</a:t>
            </a:r>
            <a:r>
              <a:rPr lang="en-US">
                <a:latin typeface="Courier New" pitchFamily="49" charset="0"/>
              </a:rPr>
              <a:t>TRUE</a:t>
            </a:r>
          </a:p>
          <a:p>
            <a:pPr lvl="2"/>
            <a:r>
              <a:rPr lang="en-US"/>
              <a:t>2.	</a:t>
            </a:r>
            <a:r>
              <a:rPr lang="en-US">
                <a:latin typeface="Courier New" pitchFamily="49" charset="0"/>
              </a:rPr>
              <a:t>FALSE</a:t>
            </a:r>
          </a:p>
          <a:p>
            <a:pPr lvl="2"/>
            <a:r>
              <a:rPr lang="en-US"/>
              <a:t>3.	</a:t>
            </a:r>
            <a:r>
              <a:rPr lang="en-US">
                <a:latin typeface="Courier New" pitchFamily="49" charset="0"/>
              </a:rPr>
              <a:t>NULL</a:t>
            </a:r>
          </a:p>
          <a:p>
            <a:pPr lvl="2"/>
            <a:r>
              <a:rPr lang="en-US"/>
              <a:t>4.	</a:t>
            </a:r>
            <a:r>
              <a:rPr lang="en-US">
                <a:latin typeface="Courier New" pitchFamily="49" charset="0"/>
              </a:rPr>
              <a:t>FALSE</a:t>
            </a:r>
          </a:p>
          <a:p>
            <a:pPr>
              <a:spcAft>
                <a:spcPct val="24000"/>
              </a:spcAft>
            </a:pPr>
            <a:endParaRPr lang="en-US">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r>
              <a:rPr lang="en-US">
                <a:solidFill>
                  <a:srgbClr val="0000FF"/>
                </a:solidFill>
              </a:rPr>
              <a:t>Ask the students the value for </a:t>
            </a:r>
            <a:r>
              <a:rPr lang="en-US">
                <a:solidFill>
                  <a:srgbClr val="0000FF"/>
                </a:solidFill>
                <a:latin typeface="Courier New" pitchFamily="49" charset="0"/>
              </a:rPr>
              <a:t>v_flag</a:t>
            </a:r>
            <a:r>
              <a:rPr lang="en-US">
                <a:solidFill>
                  <a:srgbClr val="0000FF"/>
                </a:solidFill>
              </a:rPr>
              <a:t> before revealing the answer.</a:t>
            </a:r>
            <a:br>
              <a:rPr lang="en-US">
                <a:solidFill>
                  <a:srgbClr val="0000FF"/>
                </a:solidFill>
              </a:rPr>
            </a:br>
            <a:endParaRPr lang="en-US">
              <a:solidFill>
                <a:srgbClr val="0000FF"/>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F0DA8F-0869-4D89-A6A2-C03496612B84}" type="slidenum">
              <a:rPr lang="en-US"/>
              <a:pPr/>
              <a:t>77</a:t>
            </a:fld>
            <a:endParaRPr lang="en-US"/>
          </a:p>
        </p:txBody>
      </p:sp>
      <p:sp>
        <p:nvSpPr>
          <p:cNvPr id="221186" name="Rectangle 2"/>
          <p:cNvSpPr>
            <a:spLocks noRot="1" noChangeArrowheads="1" noTextEdit="1"/>
          </p:cNvSpPr>
          <p:nvPr>
            <p:ph type="sldImg"/>
          </p:nvPr>
        </p:nvSpPr>
        <p:spPr>
          <a:xfrm>
            <a:off x="439738" y="174625"/>
            <a:ext cx="5981700" cy="4486275"/>
          </a:xfrm>
          <a:ln w="12700" cap="flat">
            <a:solidFill>
              <a:schemeClr val="tx1"/>
            </a:solidFill>
          </a:ln>
        </p:spPr>
      </p:sp>
      <p:sp>
        <p:nvSpPr>
          <p:cNvPr id="221187"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Iterative Control: </a:t>
            </a:r>
            <a:r>
              <a:rPr lang="en-US">
                <a:latin typeface="Courier New" pitchFamily="49" charset="0"/>
              </a:rPr>
              <a:t>LOOP</a:t>
            </a:r>
            <a:r>
              <a:rPr lang="en-US"/>
              <a:t> Statements</a:t>
            </a:r>
          </a:p>
          <a:p>
            <a:pPr lvl="1"/>
            <a:r>
              <a:rPr lang="en-US"/>
              <a:t>PL/SQL provides a number of facilities to structure loops to repeat a statement or sequence of statements multiple times.</a:t>
            </a:r>
          </a:p>
          <a:p>
            <a:pPr lvl="1"/>
            <a:r>
              <a:rPr lang="en-US"/>
              <a:t>Looping constructs are the second type of control structure. PL/SQL provides the following types of loops:</a:t>
            </a:r>
          </a:p>
          <a:p>
            <a:pPr lvl="2"/>
            <a:r>
              <a:rPr lang="en-US"/>
              <a:t>Basic loop that perform repetitive actions without overall conditions</a:t>
            </a:r>
          </a:p>
          <a:p>
            <a:pPr lvl="2"/>
            <a:r>
              <a:rPr lang="en-US">
                <a:latin typeface="Courier New" pitchFamily="49" charset="0"/>
              </a:rPr>
              <a:t>FOR</a:t>
            </a:r>
            <a:r>
              <a:rPr lang="en-US"/>
              <a:t> loops that perform iterative control of actions based on a count</a:t>
            </a:r>
          </a:p>
          <a:p>
            <a:pPr lvl="2"/>
            <a:r>
              <a:rPr lang="en-US">
                <a:latin typeface="Courier New" pitchFamily="49" charset="0"/>
              </a:rPr>
              <a:t>WHILE</a:t>
            </a:r>
            <a:r>
              <a:rPr lang="en-US"/>
              <a:t> loops that perform iterative control of actions based on a condition</a:t>
            </a:r>
          </a:p>
          <a:p>
            <a:pPr lvl="2"/>
            <a:r>
              <a:rPr lang="en-US"/>
              <a:t>Use the </a:t>
            </a:r>
            <a:r>
              <a:rPr lang="en-US">
                <a:latin typeface="Courier New" pitchFamily="49" charset="0"/>
              </a:rPr>
              <a:t>EXIT</a:t>
            </a:r>
            <a:r>
              <a:rPr lang="en-US"/>
              <a:t> statement to terminate loops.</a:t>
            </a:r>
          </a:p>
          <a:p>
            <a:pPr lvl="1"/>
            <a:r>
              <a:rPr lang="en-US"/>
              <a:t>For more information, refer to </a:t>
            </a:r>
            <a:r>
              <a:rPr lang="en-US" i="1"/>
              <a:t>PL/SQL User’s Guide and Reference, </a:t>
            </a:r>
            <a:r>
              <a:rPr lang="en-US"/>
              <a:t>“Control Structures.”</a:t>
            </a:r>
          </a:p>
          <a:p>
            <a:pPr lvl="1"/>
            <a:r>
              <a:rPr lang="en-US" b="1"/>
              <a:t>Note:</a:t>
            </a:r>
            <a:r>
              <a:rPr lang="en-US"/>
              <a:t> Another type of </a:t>
            </a:r>
            <a:r>
              <a:rPr lang="en-US">
                <a:latin typeface="Courier New" pitchFamily="49" charset="0"/>
              </a:rPr>
              <a:t>FOR LOOP</a:t>
            </a:r>
            <a:r>
              <a:rPr lang="en-US"/>
              <a:t>, cursor </a:t>
            </a:r>
            <a:r>
              <a:rPr lang="en-US">
                <a:latin typeface="Courier New" pitchFamily="49" charset="0"/>
              </a:rPr>
              <a:t>FOR LOOP</a:t>
            </a:r>
            <a:r>
              <a:rPr lang="en-US"/>
              <a:t>, is discussed in a subsequent lesson.</a:t>
            </a:r>
          </a:p>
          <a:p>
            <a:pPr lvl="1"/>
            <a:endParaRPr lang="en-US"/>
          </a:p>
          <a:p>
            <a:endParaRPr lang="en-US" b="1"/>
          </a:p>
          <a:p>
            <a:endParaRPr lang="en-US" b="1"/>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3FE325-B9BD-4E74-B88D-D8F3542990F9}" type="slidenum">
              <a:rPr lang="en-US"/>
              <a:pPr/>
              <a:t>80</a:t>
            </a:fld>
            <a:endParaRPr lang="en-US"/>
          </a:p>
        </p:txBody>
      </p:sp>
      <p:sp>
        <p:nvSpPr>
          <p:cNvPr id="223234" name="Rectangle 2"/>
          <p:cNvSpPr>
            <a:spLocks noRot="1" noChangeArrowheads="1" noTextEdit="1"/>
          </p:cNvSpPr>
          <p:nvPr>
            <p:ph type="sldImg"/>
          </p:nvPr>
        </p:nvSpPr>
        <p:spPr>
          <a:xfrm>
            <a:off x="439738" y="174625"/>
            <a:ext cx="5981700" cy="4486275"/>
          </a:xfrm>
          <a:ln w="12700" cap="flat">
            <a:solidFill>
              <a:schemeClr val="tx1"/>
            </a:solidFill>
          </a:ln>
        </p:spPr>
      </p:sp>
      <p:sp>
        <p:nvSpPr>
          <p:cNvPr id="22323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Basic Loops</a:t>
            </a:r>
          </a:p>
          <a:p>
            <a:pPr lvl="1"/>
            <a:r>
              <a:rPr lang="en-US"/>
              <a:t>The simplest form of </a:t>
            </a:r>
            <a:r>
              <a:rPr lang="en-US">
                <a:latin typeface="Courier New" pitchFamily="49" charset="0"/>
              </a:rPr>
              <a:t>LOOP</a:t>
            </a:r>
            <a:r>
              <a:rPr lang="en-US"/>
              <a:t> statement is the basic (or infinite) loop, which encloses a sequence of statements between the keywords </a:t>
            </a:r>
            <a:r>
              <a:rPr lang="en-US">
                <a:latin typeface="Courier New" pitchFamily="49" charset="0"/>
              </a:rPr>
              <a:t>LOOP</a:t>
            </a:r>
            <a:r>
              <a:rPr lang="en-US"/>
              <a:t> and </a:t>
            </a:r>
            <a:r>
              <a:rPr lang="en-US">
                <a:latin typeface="Courier New" pitchFamily="49" charset="0"/>
              </a:rPr>
              <a:t>END LOOP</a:t>
            </a:r>
            <a:r>
              <a:rPr lang="en-US"/>
              <a:t>. Each time the flow of execution reaches the </a:t>
            </a:r>
            <a:r>
              <a:rPr lang="en-US">
                <a:latin typeface="Courier New" pitchFamily="49" charset="0"/>
              </a:rPr>
              <a:t>END LOOP</a:t>
            </a:r>
            <a:r>
              <a:rPr lang="en-US"/>
              <a:t> statement, control is returned to the corresponding </a:t>
            </a:r>
            <a:r>
              <a:rPr lang="en-US">
                <a:latin typeface="Courier New" pitchFamily="49" charset="0"/>
              </a:rPr>
              <a:t>LOOP</a:t>
            </a:r>
            <a:r>
              <a:rPr lang="en-US"/>
              <a:t> statement above it. A </a:t>
            </a:r>
            <a:r>
              <a:rPr lang="en-US">
                <a:solidFill>
                  <a:srgbClr val="FC0128"/>
                </a:solidFill>
              </a:rPr>
              <a:t>basic loop </a:t>
            </a:r>
            <a:r>
              <a:rPr lang="en-US"/>
              <a:t>allows execution of its statement at least once, even if the condition is already met upon entering the loop. Without the </a:t>
            </a:r>
            <a:r>
              <a:rPr lang="en-US">
                <a:latin typeface="Courier New" pitchFamily="49" charset="0"/>
              </a:rPr>
              <a:t>EXIT </a:t>
            </a:r>
            <a:r>
              <a:rPr lang="en-US"/>
              <a:t>statement, the loop would be infinite.</a:t>
            </a:r>
          </a:p>
          <a:p>
            <a:pPr lvl="1"/>
            <a:r>
              <a:rPr lang="en-US" b="1"/>
              <a:t>The </a:t>
            </a:r>
            <a:r>
              <a:rPr lang="en-US" b="1">
                <a:latin typeface="Courier New" pitchFamily="49" charset="0"/>
              </a:rPr>
              <a:t>EXIT</a:t>
            </a:r>
            <a:r>
              <a:rPr lang="en-US" b="1"/>
              <a:t> Statement</a:t>
            </a:r>
          </a:p>
          <a:p>
            <a:pPr lvl="1">
              <a:spcAft>
                <a:spcPct val="30000"/>
              </a:spcAft>
            </a:pPr>
            <a:r>
              <a:rPr lang="en-US"/>
              <a:t>You can use the </a:t>
            </a:r>
            <a:r>
              <a:rPr lang="en-US">
                <a:solidFill>
                  <a:srgbClr val="FC0128"/>
                </a:solidFill>
                <a:latin typeface="Courier New" pitchFamily="49" charset="0"/>
              </a:rPr>
              <a:t>EXIT</a:t>
            </a:r>
            <a:r>
              <a:rPr lang="en-US">
                <a:solidFill>
                  <a:srgbClr val="FC0128"/>
                </a:solidFill>
              </a:rPr>
              <a:t> statement </a:t>
            </a:r>
            <a:r>
              <a:rPr lang="en-US"/>
              <a:t>to terminate a loop. Control passes to the next statement after the </a:t>
            </a:r>
            <a:r>
              <a:rPr lang="en-US">
                <a:latin typeface="Courier New" pitchFamily="49" charset="0"/>
              </a:rPr>
              <a:t>END LOOP </a:t>
            </a:r>
            <a:r>
              <a:rPr lang="en-US"/>
              <a:t>statement. You can issue </a:t>
            </a:r>
            <a:r>
              <a:rPr lang="en-US">
                <a:latin typeface="Courier New" pitchFamily="49" charset="0"/>
              </a:rPr>
              <a:t>EXIT </a:t>
            </a:r>
            <a:r>
              <a:rPr lang="en-US"/>
              <a:t>either as an action within an </a:t>
            </a:r>
            <a:r>
              <a:rPr lang="en-US">
                <a:latin typeface="Courier New" pitchFamily="49" charset="0"/>
              </a:rPr>
              <a:t>IF</a:t>
            </a:r>
            <a:r>
              <a:rPr lang="en-US"/>
              <a:t> statement or as a stand-alone statement within the loop. The </a:t>
            </a:r>
            <a:r>
              <a:rPr lang="en-US">
                <a:latin typeface="Courier New" pitchFamily="49" charset="0"/>
              </a:rPr>
              <a:t>EXIT</a:t>
            </a:r>
            <a:r>
              <a:rPr lang="en-US"/>
              <a:t> statement must be placed inside a loop. In the latter case, you can attach a </a:t>
            </a:r>
            <a:r>
              <a:rPr lang="en-US">
                <a:latin typeface="Courier New" pitchFamily="49" charset="0"/>
              </a:rPr>
              <a:t>WHEN</a:t>
            </a:r>
            <a:r>
              <a:rPr lang="en-US"/>
              <a:t> clause to allow conditional termination of the loop. When the </a:t>
            </a:r>
            <a:r>
              <a:rPr lang="en-US">
                <a:latin typeface="Courier New" pitchFamily="49" charset="0"/>
              </a:rPr>
              <a:t>EXIT</a:t>
            </a:r>
            <a:r>
              <a:rPr lang="en-US"/>
              <a:t> statement is encountered, the condition in the </a:t>
            </a:r>
            <a:r>
              <a:rPr lang="en-US">
                <a:latin typeface="Courier New" pitchFamily="49" charset="0"/>
              </a:rPr>
              <a:t>WHEN</a:t>
            </a:r>
            <a:r>
              <a:rPr lang="en-US"/>
              <a:t> clause is evaluated. If the condition yields </a:t>
            </a:r>
            <a:r>
              <a:rPr lang="en-US">
                <a:latin typeface="Courier New" pitchFamily="49" charset="0"/>
              </a:rPr>
              <a:t>TRUE</a:t>
            </a:r>
            <a:r>
              <a:rPr lang="en-US"/>
              <a:t>, the loop ends and control passes to the next statement after the loop. A basic loop can contain multiple </a:t>
            </a:r>
            <a:r>
              <a:rPr lang="en-US">
                <a:latin typeface="Courier New" pitchFamily="49" charset="0"/>
              </a:rPr>
              <a:t>EXIT</a:t>
            </a:r>
            <a:r>
              <a:rPr lang="en-US"/>
              <a:t> statements.</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7E382F-755B-4E46-8C40-39E62CCF2062}" type="slidenum">
              <a:rPr lang="en-US"/>
              <a:pPr/>
              <a:t>81</a:t>
            </a:fld>
            <a:endParaRPr lang="en-US"/>
          </a:p>
        </p:txBody>
      </p:sp>
      <p:sp>
        <p:nvSpPr>
          <p:cNvPr id="225282" name="Rectangle 2"/>
          <p:cNvSpPr>
            <a:spLocks noRot="1" noChangeArrowheads="1" noTextEdit="1"/>
          </p:cNvSpPr>
          <p:nvPr>
            <p:ph type="sldImg"/>
          </p:nvPr>
        </p:nvSpPr>
        <p:spPr>
          <a:xfrm>
            <a:off x="439738" y="174625"/>
            <a:ext cx="5981700" cy="4486275"/>
          </a:xfrm>
          <a:ln w="12700" cap="flat">
            <a:solidFill>
              <a:schemeClr val="tx1"/>
            </a:solidFill>
          </a:ln>
        </p:spPr>
      </p:sp>
      <p:sp>
        <p:nvSpPr>
          <p:cNvPr id="22528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Basic Loops (continued)</a:t>
            </a:r>
          </a:p>
          <a:p>
            <a:pPr lvl="1"/>
            <a:r>
              <a:rPr lang="en-US"/>
              <a:t>The basic loop example shown on the slide is defined as follows: Insert three new locations IDs for the country code of CA and the city of Montreal.</a:t>
            </a:r>
          </a:p>
          <a:p>
            <a:pPr lvl="1"/>
            <a:r>
              <a:rPr lang="en-US" b="1"/>
              <a:t>Note:</a:t>
            </a:r>
            <a:r>
              <a:rPr lang="en-US"/>
              <a:t> A basic loop allows execution of its statements at least once, even if the condition has been met upon entering the loop, provided the condition is placed in the loop so that it is not checked until after these statements. However, if the exit condition is placed at the top of the loop, before any of the other executable statements, and that condition is true, the loop will exit and the statements will never execute.</a:t>
            </a: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endParaRPr lang="en-US">
              <a:solidFill>
                <a:schemeClr val="accent2"/>
              </a:solidFill>
              <a:latin typeface="Helvetica" pitchFamily="34" charset="0"/>
            </a:endParaRPr>
          </a:p>
          <a:p>
            <a:pPr>
              <a:spcAft>
                <a:spcPct val="24000"/>
              </a:spcAft>
            </a:pPr>
            <a:r>
              <a:rPr lang="en-US">
                <a:solidFill>
                  <a:srgbClr val="0000FF"/>
                </a:solidFill>
              </a:rPr>
              <a:t>Instructor Note</a:t>
            </a:r>
          </a:p>
          <a:p>
            <a:pPr lvl="1"/>
            <a:r>
              <a:rPr lang="en-US">
                <a:solidFill>
                  <a:srgbClr val="0000FF"/>
                </a:solidFill>
              </a:rPr>
              <a:t>Remind students that they can use the </a:t>
            </a:r>
            <a:r>
              <a:rPr lang="en-US">
                <a:solidFill>
                  <a:srgbClr val="0000FF"/>
                </a:solidFill>
                <a:latin typeface="Courier New" pitchFamily="49" charset="0"/>
              </a:rPr>
              <a:t>EXIT</a:t>
            </a:r>
            <a:r>
              <a:rPr lang="en-US">
                <a:solidFill>
                  <a:srgbClr val="0000FF"/>
                </a:solidFill>
              </a:rPr>
              <a:t> statement in all of these loops to set additional conditions to exit the loop. You can use the </a:t>
            </a:r>
            <a:r>
              <a:rPr lang="en-US">
                <a:solidFill>
                  <a:srgbClr val="0000FF"/>
                </a:solidFill>
                <a:latin typeface="Courier New" pitchFamily="49" charset="0"/>
              </a:rPr>
              <a:t>EXIT</a:t>
            </a:r>
            <a:r>
              <a:rPr lang="en-US">
                <a:solidFill>
                  <a:srgbClr val="0000FF"/>
                </a:solidFill>
              </a:rPr>
              <a:t> statement in a </a:t>
            </a:r>
            <a:r>
              <a:rPr lang="en-US">
                <a:solidFill>
                  <a:srgbClr val="0000FF"/>
                </a:solidFill>
                <a:latin typeface="Courier New" pitchFamily="49" charset="0"/>
              </a:rPr>
              <a:t>WHILE</a:t>
            </a:r>
            <a:r>
              <a:rPr lang="en-US">
                <a:solidFill>
                  <a:srgbClr val="0000FF"/>
                </a:solidFill>
              </a:rPr>
              <a:t> and </a:t>
            </a:r>
            <a:r>
              <a:rPr lang="en-US">
                <a:solidFill>
                  <a:srgbClr val="0000FF"/>
                </a:solidFill>
                <a:latin typeface="Courier New" pitchFamily="49" charset="0"/>
              </a:rPr>
              <a:t>FOR</a:t>
            </a:r>
            <a:r>
              <a:rPr lang="en-US">
                <a:solidFill>
                  <a:srgbClr val="0000FF"/>
                </a:solidFill>
              </a:rPr>
              <a:t> loop. The </a:t>
            </a:r>
            <a:r>
              <a:rPr lang="en-US">
                <a:solidFill>
                  <a:srgbClr val="0000FF"/>
                </a:solidFill>
                <a:latin typeface="Courier New" pitchFamily="49" charset="0"/>
              </a:rPr>
              <a:t>EXIT</a:t>
            </a:r>
            <a:r>
              <a:rPr lang="en-US">
                <a:solidFill>
                  <a:srgbClr val="0000FF"/>
                </a:solidFill>
              </a:rPr>
              <a:t> (or </a:t>
            </a:r>
            <a:r>
              <a:rPr lang="en-US">
                <a:solidFill>
                  <a:srgbClr val="0000FF"/>
                </a:solidFill>
                <a:latin typeface="Courier New" pitchFamily="49" charset="0"/>
              </a:rPr>
              <a:t>EXIT WHEN</a:t>
            </a:r>
            <a:r>
              <a:rPr lang="en-US">
                <a:solidFill>
                  <a:srgbClr val="0000FF"/>
                </a:solidFill>
              </a:rPr>
              <a:t>) statement should be used only to terminate the basic loop. </a:t>
            </a:r>
            <a:r>
              <a:rPr lang="en-US">
                <a:solidFill>
                  <a:srgbClr val="0000FF"/>
                </a:solidFill>
                <a:latin typeface="Courier New" pitchFamily="49" charset="0"/>
              </a:rPr>
              <a:t>FOR</a:t>
            </a:r>
            <a:r>
              <a:rPr lang="en-US">
                <a:solidFill>
                  <a:srgbClr val="0000FF"/>
                </a:solidFill>
              </a:rPr>
              <a:t> and </a:t>
            </a:r>
            <a:r>
              <a:rPr lang="en-US">
                <a:solidFill>
                  <a:srgbClr val="0000FF"/>
                </a:solidFill>
                <a:latin typeface="Courier New" pitchFamily="49" charset="0"/>
              </a:rPr>
              <a:t>WHILE </a:t>
            </a:r>
            <a:r>
              <a:rPr lang="en-US">
                <a:solidFill>
                  <a:srgbClr val="0000FF"/>
                </a:solidFill>
              </a:rPr>
              <a:t>loops should rely on their mechanisms for exit (good structured programming habits). </a:t>
            </a:r>
          </a:p>
          <a:p>
            <a:endParaRPr lang="en-US" b="1">
              <a:solidFill>
                <a:srgbClr val="0000F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7BD3BBD-BC58-4705-9B08-DE9C1208031C}" type="slidenum">
              <a:rPr lang="en-US"/>
              <a:pPr/>
              <a:t>8</a:t>
            </a:fld>
            <a:endParaRPr lang="en-US"/>
          </a:p>
        </p:txBody>
      </p:sp>
      <p:sp>
        <p:nvSpPr>
          <p:cNvPr id="18434" name="Rectangle 2"/>
          <p:cNvSpPr>
            <a:spLocks noChangeArrowheads="1"/>
          </p:cNvSpPr>
          <p:nvPr/>
        </p:nvSpPr>
        <p:spPr bwMode="auto">
          <a:xfrm>
            <a:off x="3989388" y="-1588"/>
            <a:ext cx="3059112"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8435" name="Rectangle 3"/>
          <p:cNvSpPr>
            <a:spLocks noChangeArrowheads="1"/>
          </p:cNvSpPr>
          <p:nvPr/>
        </p:nvSpPr>
        <p:spPr bwMode="auto">
          <a:xfrm>
            <a:off x="-3175" y="-1588"/>
            <a:ext cx="3054350"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8436" name="Rectangle 4"/>
          <p:cNvSpPr>
            <a:spLocks noRot="1" noChangeArrowheads="1" noTextEdit="1"/>
          </p:cNvSpPr>
          <p:nvPr>
            <p:ph type="sldImg"/>
          </p:nvPr>
        </p:nvSpPr>
        <p:spPr>
          <a:xfrm>
            <a:off x="250825" y="258763"/>
            <a:ext cx="6338888" cy="4752975"/>
          </a:xfrm>
          <a:ln w="12700" cap="flat">
            <a:solidFill>
              <a:schemeClr val="tx1"/>
            </a:solidFill>
          </a:ln>
        </p:spPr>
      </p:sp>
      <p:sp>
        <p:nvSpPr>
          <p:cNvPr id="18437" name="Rectangle 5"/>
          <p:cNvSpPr>
            <a:spLocks noGrp="1" noChangeArrowheads="1"/>
          </p:cNvSpPr>
          <p:nvPr>
            <p:ph type="body" idx="1"/>
          </p:nvPr>
        </p:nvSpPr>
        <p:spPr>
          <a:xfrm>
            <a:off x="320675" y="5105400"/>
            <a:ext cx="6197600" cy="3505200"/>
          </a:xfrm>
          <a:noFill/>
          <a:ln/>
        </p:spPr>
        <p:txBody>
          <a:bodyPr lIns="95250" tIns="47625" rIns="95250" bIns="47625"/>
          <a:lstStyle/>
          <a:p>
            <a:r>
              <a:rPr lang="en-US"/>
              <a:t>Benefits of PL/SQL (continued)</a:t>
            </a:r>
          </a:p>
          <a:p>
            <a:pPr lvl="1"/>
            <a:r>
              <a:rPr lang="en-US" b="1"/>
              <a:t>Portability</a:t>
            </a:r>
            <a:endParaRPr lang="en-US"/>
          </a:p>
          <a:p>
            <a:pPr lvl="2"/>
            <a:r>
              <a:rPr lang="en-US"/>
              <a:t>Because PL/SQL is native to the Oracle server, you can move programs to any host environment (operating system or platform) that supports the Oracle server and PL/SQL. In other words, PL/SQL programs can run anywhere the Oracle server can run; you do not need to tailor them to each new environment.</a:t>
            </a:r>
          </a:p>
          <a:p>
            <a:pPr lvl="2"/>
            <a:r>
              <a:rPr lang="en-US"/>
              <a:t>You can also move code between the Oracle server and your application. You can write portable program packages and create libraries that can be reused in different environments.</a:t>
            </a:r>
          </a:p>
          <a:p>
            <a:pPr lvl="1"/>
            <a:r>
              <a:rPr lang="en-US" b="1"/>
              <a:t>Identifiers:</a:t>
            </a:r>
            <a:endParaRPr lang="en-US"/>
          </a:p>
          <a:p>
            <a:pPr lvl="2"/>
            <a:r>
              <a:rPr lang="en-US"/>
              <a:t>In PL/SQL you can use identifiers to do the following:</a:t>
            </a:r>
          </a:p>
          <a:p>
            <a:pPr lvl="2"/>
            <a:r>
              <a:rPr lang="en-US"/>
              <a:t>Declare variables, cursors, constants, and exceptions and then use them in SQL and procedural statements</a:t>
            </a:r>
          </a:p>
          <a:p>
            <a:pPr lvl="2"/>
            <a:r>
              <a:rPr lang="en-US"/>
              <a:t>Declare variables belonging to scalar, reference, composite, and large object (</a:t>
            </a:r>
            <a:r>
              <a:rPr lang="en-US">
                <a:latin typeface="Courier New" pitchFamily="49" charset="0"/>
              </a:rPr>
              <a:t>LOB</a:t>
            </a:r>
            <a:r>
              <a:rPr lang="en-US"/>
              <a:t>) data types</a:t>
            </a:r>
            <a:endParaRPr lang="en-US" b="1"/>
          </a:p>
          <a:p>
            <a:pPr lvl="2">
              <a:spcAft>
                <a:spcPct val="657000"/>
              </a:spcAft>
            </a:pPr>
            <a:r>
              <a:rPr lang="en-US"/>
              <a:t>Declare variables dynamically based on the data structure of tables and columns in the database</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AFF53B97-0683-4FA4-A4F7-3345FB4DAA22}" type="slidenum">
              <a:rPr lang="en-US"/>
              <a:pPr/>
              <a:t>82</a:t>
            </a:fld>
            <a:endParaRPr lang="en-US"/>
          </a:p>
        </p:txBody>
      </p:sp>
      <p:sp>
        <p:nvSpPr>
          <p:cNvPr id="227330"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27331"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27332" name="Rectangle 4"/>
          <p:cNvSpPr>
            <a:spLocks noRot="1" noChangeArrowheads="1" noTextEdit="1"/>
          </p:cNvSpPr>
          <p:nvPr>
            <p:ph type="sldImg"/>
          </p:nvPr>
        </p:nvSpPr>
        <p:spPr>
          <a:xfrm>
            <a:off x="439738" y="174625"/>
            <a:ext cx="5981700" cy="4486275"/>
          </a:xfrm>
          <a:ln w="12700" cap="flat">
            <a:solidFill>
              <a:schemeClr val="tx1"/>
            </a:solidFill>
          </a:ln>
        </p:spPr>
      </p:sp>
      <p:sp>
        <p:nvSpPr>
          <p:cNvPr id="227333" name="Rectangle 5"/>
          <p:cNvSpPr>
            <a:spLocks noGrp="1" noChangeArrowheads="1"/>
          </p:cNvSpPr>
          <p:nvPr>
            <p:ph type="body" idx="1"/>
          </p:nvPr>
        </p:nvSpPr>
        <p:spPr>
          <a:xfrm>
            <a:off x="476250" y="4821238"/>
            <a:ext cx="5929313" cy="3743325"/>
          </a:xfrm>
          <a:noFill/>
          <a:ln/>
        </p:spPr>
        <p:txBody>
          <a:bodyPr lIns="90537" tIns="45269" rIns="90537" bIns="45269"/>
          <a:lstStyle/>
          <a:p>
            <a:pPr defTabSz="985838">
              <a:tabLst>
                <a:tab pos="457200" algn="l"/>
                <a:tab pos="1200150" algn="l"/>
              </a:tabLst>
            </a:pPr>
            <a:r>
              <a:rPr lang="en-US">
                <a:latin typeface="Courier New" pitchFamily="49" charset="0"/>
              </a:rPr>
              <a:t>WHILE</a:t>
            </a:r>
            <a:r>
              <a:rPr lang="en-US"/>
              <a:t> Loops</a:t>
            </a:r>
          </a:p>
          <a:p>
            <a:pPr marL="114300" lvl="1" defTabSz="985838">
              <a:tabLst>
                <a:tab pos="457200" algn="l"/>
                <a:tab pos="1200150" algn="l"/>
              </a:tabLst>
            </a:pPr>
            <a:r>
              <a:rPr lang="en-US"/>
              <a:t>You can use the </a:t>
            </a:r>
            <a:r>
              <a:rPr lang="en-US">
                <a:solidFill>
                  <a:srgbClr val="FC0128"/>
                </a:solidFill>
                <a:latin typeface="Courier New" pitchFamily="49" charset="0"/>
              </a:rPr>
              <a:t>WHILE</a:t>
            </a:r>
            <a:r>
              <a:rPr lang="en-US">
                <a:solidFill>
                  <a:srgbClr val="FC0128"/>
                </a:solidFill>
              </a:rPr>
              <a:t> loop </a:t>
            </a:r>
            <a:r>
              <a:rPr lang="en-US"/>
              <a:t>to repeat a sequence of statements until the controlling condition is no longer </a:t>
            </a:r>
            <a:r>
              <a:rPr lang="en-US">
                <a:latin typeface="Courier New" pitchFamily="49" charset="0"/>
              </a:rPr>
              <a:t>TRUE</a:t>
            </a:r>
            <a:r>
              <a:rPr lang="en-US"/>
              <a:t>. The condition is evaluated at the start of each iteration. The loop terminates when the condition is </a:t>
            </a:r>
            <a:r>
              <a:rPr lang="en-US">
                <a:latin typeface="Courier New" pitchFamily="49" charset="0"/>
              </a:rPr>
              <a:t>FALSE</a:t>
            </a:r>
            <a:r>
              <a:rPr lang="en-US"/>
              <a:t>. If the condition is </a:t>
            </a:r>
            <a:r>
              <a:rPr lang="en-US">
                <a:latin typeface="Courier New" pitchFamily="49" charset="0"/>
              </a:rPr>
              <a:t>FALSE </a:t>
            </a:r>
            <a:r>
              <a:rPr lang="en-US"/>
              <a:t>at the start of the loop, then no further iterations are performed.</a:t>
            </a:r>
          </a:p>
          <a:p>
            <a:pPr marL="114300" lvl="1" defTabSz="985838">
              <a:tabLst>
                <a:tab pos="457200" algn="l"/>
                <a:tab pos="1200150" algn="l"/>
              </a:tabLst>
            </a:pPr>
            <a:r>
              <a:rPr lang="en-US"/>
              <a:t>In the syntax:</a:t>
            </a:r>
          </a:p>
          <a:p>
            <a:pPr defTabSz="985838">
              <a:spcAft>
                <a:spcPct val="2000"/>
              </a:spcAft>
              <a:tabLst>
                <a:tab pos="457200" algn="l"/>
                <a:tab pos="1200150" algn="l"/>
              </a:tabLst>
            </a:pPr>
            <a:r>
              <a:rPr lang="en-US" b="1">
                <a:latin typeface="Courier" pitchFamily="49" charset="0"/>
              </a:rPr>
              <a:t> 	</a:t>
            </a:r>
            <a:r>
              <a:rPr lang="en-US" b="1" i="1">
                <a:latin typeface="Times" pitchFamily="18" charset="0"/>
              </a:rPr>
              <a:t>condition	</a:t>
            </a:r>
            <a:r>
              <a:rPr lang="en-US" b="1">
                <a:latin typeface="Times" pitchFamily="18" charset="0"/>
              </a:rPr>
              <a:t>is a Boolean variable or expression (</a:t>
            </a:r>
            <a:r>
              <a:rPr lang="en-US" b="1">
                <a:latin typeface="Courier New" pitchFamily="49" charset="0"/>
              </a:rPr>
              <a:t>TRUE</a:t>
            </a:r>
            <a:r>
              <a:rPr lang="en-US" b="1">
                <a:latin typeface="Times" pitchFamily="18" charset="0"/>
              </a:rPr>
              <a:t>, </a:t>
            </a:r>
            <a:r>
              <a:rPr lang="en-US" b="1">
                <a:latin typeface="Courier New" pitchFamily="49" charset="0"/>
              </a:rPr>
              <a:t>FALSE</a:t>
            </a:r>
            <a:r>
              <a:rPr lang="en-US" b="1">
                <a:latin typeface="Times" pitchFamily="18" charset="0"/>
              </a:rPr>
              <a:t>, or </a:t>
            </a:r>
            <a:r>
              <a:rPr lang="en-US" b="1">
                <a:latin typeface="Courier New" pitchFamily="49" charset="0"/>
              </a:rPr>
              <a:t>NULL</a:t>
            </a:r>
            <a:r>
              <a:rPr lang="en-US" b="1">
                <a:latin typeface="Times" pitchFamily="18" charset="0"/>
              </a:rPr>
              <a:t>).</a:t>
            </a:r>
          </a:p>
          <a:p>
            <a:pPr marL="114300" lvl="1" defTabSz="985838">
              <a:tabLst>
                <a:tab pos="457200" algn="l"/>
                <a:tab pos="1200150" algn="l"/>
              </a:tabLst>
            </a:pPr>
            <a:r>
              <a:rPr lang="en-US" i="1"/>
              <a:t>	statement	</a:t>
            </a:r>
            <a:r>
              <a:rPr lang="en-US"/>
              <a:t>can be one or more PL/SQL or SQL statements.</a:t>
            </a:r>
            <a:endParaRPr lang="en-US" i="1"/>
          </a:p>
          <a:p>
            <a:pPr marL="114300" lvl="1" defTabSz="985838">
              <a:tabLst>
                <a:tab pos="457200" algn="l"/>
                <a:tab pos="1200150" algn="l"/>
              </a:tabLst>
            </a:pPr>
            <a:r>
              <a:rPr lang="en-US"/>
              <a:t>If the variables involved in the conditions do not change during the body of the loop, then the condition remains </a:t>
            </a:r>
            <a:r>
              <a:rPr lang="en-US">
                <a:latin typeface="Courier New" pitchFamily="49" charset="0"/>
              </a:rPr>
              <a:t>TRUE </a:t>
            </a:r>
            <a:r>
              <a:rPr lang="en-US"/>
              <a:t>and the loop does not terminate.</a:t>
            </a:r>
          </a:p>
          <a:p>
            <a:pPr marL="114300" lvl="1" defTabSz="985838">
              <a:tabLst>
                <a:tab pos="457200" algn="l"/>
                <a:tab pos="1200150" algn="l"/>
              </a:tabLst>
            </a:pPr>
            <a:r>
              <a:rPr lang="en-US" b="1"/>
              <a:t>Note:</a:t>
            </a:r>
            <a:r>
              <a:rPr lang="en-US"/>
              <a:t> If the condition yields </a:t>
            </a:r>
            <a:r>
              <a:rPr lang="en-US">
                <a:latin typeface="Courier New" pitchFamily="49" charset="0"/>
              </a:rPr>
              <a:t>NULL</a:t>
            </a:r>
            <a:r>
              <a:rPr lang="en-US"/>
              <a:t>, the loop is bypassed and control passes to the next statement. </a:t>
            </a:r>
          </a:p>
          <a:p>
            <a:pPr defTabSz="985838">
              <a:tabLst>
                <a:tab pos="457200" algn="l"/>
                <a:tab pos="1200150" algn="l"/>
              </a:tabLst>
            </a:pPr>
            <a:endParaRPr lang="en-US" b="1"/>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61044-AE31-40A4-8F96-7E83237F704B}" type="slidenum">
              <a:rPr lang="en-US"/>
              <a:pPr/>
              <a:t>83</a:t>
            </a:fld>
            <a:endParaRPr lang="en-US"/>
          </a:p>
        </p:txBody>
      </p:sp>
      <p:sp>
        <p:nvSpPr>
          <p:cNvPr id="229378" name="Rectangle 2"/>
          <p:cNvSpPr>
            <a:spLocks noRot="1" noChangeArrowheads="1" noTextEdit="1"/>
          </p:cNvSpPr>
          <p:nvPr>
            <p:ph type="sldImg"/>
          </p:nvPr>
        </p:nvSpPr>
        <p:spPr>
          <a:xfrm>
            <a:off x="439738" y="174625"/>
            <a:ext cx="5981700" cy="4486275"/>
          </a:xfrm>
          <a:ln w="12700" cap="flat">
            <a:solidFill>
              <a:schemeClr val="tx1"/>
            </a:solidFill>
          </a:ln>
        </p:spPr>
      </p:sp>
      <p:sp>
        <p:nvSpPr>
          <p:cNvPr id="229379"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WHILE</a:t>
            </a:r>
            <a:r>
              <a:rPr lang="en-US"/>
              <a:t> Loops (continued)</a:t>
            </a:r>
          </a:p>
          <a:p>
            <a:pPr lvl="1"/>
            <a:r>
              <a:rPr lang="en-US"/>
              <a:t>In the example on the slide, three new locations IDs for the country code of CA and the city of Montreal are being added.</a:t>
            </a:r>
          </a:p>
          <a:p>
            <a:pPr lvl="1"/>
            <a:r>
              <a:rPr lang="en-US"/>
              <a:t>With each iteration through the </a:t>
            </a:r>
            <a:r>
              <a:rPr lang="en-US">
                <a:latin typeface="Courier New" pitchFamily="49" charset="0"/>
              </a:rPr>
              <a:t>WHILE</a:t>
            </a:r>
            <a:r>
              <a:rPr lang="en-US"/>
              <a:t> loop, a counter (</a:t>
            </a:r>
            <a:r>
              <a:rPr lang="en-US">
                <a:latin typeface="Courier New" pitchFamily="49" charset="0"/>
              </a:rPr>
              <a:t>v_counter</a:t>
            </a:r>
            <a:r>
              <a:rPr lang="en-US"/>
              <a:t>) is incremented. If the number of iterations is less than or equal to the number 3, the code within the loop is executed and a row is inserted into the </a:t>
            </a:r>
            <a:r>
              <a:rPr lang="en-US">
                <a:latin typeface="Courier New" pitchFamily="49" charset="0"/>
              </a:rPr>
              <a:t>LOCATIONS</a:t>
            </a:r>
            <a:r>
              <a:rPr lang="en-US"/>
              <a:t> table. After the counter exceeds the number of items for this location, the condition that controls the loop evaluates to </a:t>
            </a:r>
            <a:r>
              <a:rPr lang="en-US">
                <a:latin typeface="Courier New" pitchFamily="49" charset="0"/>
              </a:rPr>
              <a:t>FALSE</a:t>
            </a:r>
            <a:r>
              <a:rPr lang="en-US"/>
              <a:t> and the loop is terminated.</a:t>
            </a: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pPr>
              <a:spcAft>
                <a:spcPct val="2000"/>
              </a:spcAft>
            </a:pPr>
            <a:endParaRPr lang="en-US">
              <a:solidFill>
                <a:schemeClr val="accent2"/>
              </a:solidFill>
              <a:latin typeface="Helvetica" pitchFamily="34" charset="0"/>
            </a:endParaRPr>
          </a:p>
          <a:p>
            <a:endParaRPr lang="en-US">
              <a:solidFill>
                <a:schemeClr val="accent2"/>
              </a:solidFill>
              <a:latin typeface="Helvetica" pitchFamily="34" charset="0"/>
            </a:endParaRPr>
          </a:p>
          <a:p>
            <a:endParaRPr lang="en-US">
              <a:solidFill>
                <a:schemeClr val="accent2"/>
              </a:solidFill>
              <a:latin typeface="Helvetica"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1AF9301-C0E7-4522-9F95-76582D4060C9}" type="slidenum">
              <a:rPr lang="en-US"/>
              <a:pPr/>
              <a:t>84</a:t>
            </a:fld>
            <a:endParaRPr lang="en-US"/>
          </a:p>
        </p:txBody>
      </p:sp>
      <p:sp>
        <p:nvSpPr>
          <p:cNvPr id="231426"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31427"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31428" name="Rectangle 4"/>
          <p:cNvSpPr>
            <a:spLocks noRot="1" noChangeArrowheads="1" noTextEdit="1"/>
          </p:cNvSpPr>
          <p:nvPr>
            <p:ph type="sldImg"/>
          </p:nvPr>
        </p:nvSpPr>
        <p:spPr>
          <a:xfrm>
            <a:off x="439738" y="174625"/>
            <a:ext cx="5981700" cy="4486275"/>
          </a:xfrm>
          <a:ln w="12700" cap="flat">
            <a:solidFill>
              <a:schemeClr val="tx1"/>
            </a:solidFill>
          </a:ln>
        </p:spPr>
      </p:sp>
      <p:sp>
        <p:nvSpPr>
          <p:cNvPr id="231429" name="Rectangle 5"/>
          <p:cNvSpPr>
            <a:spLocks noGrp="1" noChangeArrowheads="1"/>
          </p:cNvSpPr>
          <p:nvPr>
            <p:ph type="body" idx="1"/>
          </p:nvPr>
        </p:nvSpPr>
        <p:spPr>
          <a:xfrm>
            <a:off x="476250" y="4821238"/>
            <a:ext cx="5929313" cy="3743325"/>
          </a:xfrm>
          <a:noFill/>
          <a:ln/>
        </p:spPr>
        <p:txBody>
          <a:bodyPr lIns="90537" tIns="45269" rIns="90537" bIns="45269"/>
          <a:lstStyle/>
          <a:p>
            <a:pPr defTabSz="271463">
              <a:tabLst>
                <a:tab pos="457200" algn="l"/>
                <a:tab pos="1143000" algn="l"/>
              </a:tabLst>
            </a:pPr>
            <a:r>
              <a:rPr lang="en-US">
                <a:latin typeface="Courier New" pitchFamily="49" charset="0"/>
              </a:rPr>
              <a:t>FOR</a:t>
            </a:r>
            <a:r>
              <a:rPr lang="en-US"/>
              <a:t> Loops</a:t>
            </a:r>
          </a:p>
          <a:p>
            <a:pPr marL="114300" lvl="1" defTabSz="271463">
              <a:tabLst>
                <a:tab pos="457200" algn="l"/>
                <a:tab pos="1143000" algn="l"/>
              </a:tabLst>
            </a:pPr>
            <a:r>
              <a:rPr lang="en-US">
                <a:solidFill>
                  <a:srgbClr val="FC0128"/>
                </a:solidFill>
                <a:latin typeface="Courier New" pitchFamily="49" charset="0"/>
              </a:rPr>
              <a:t>FOR</a:t>
            </a:r>
            <a:r>
              <a:rPr lang="en-US">
                <a:solidFill>
                  <a:srgbClr val="FC0128"/>
                </a:solidFill>
              </a:rPr>
              <a:t> loops </a:t>
            </a:r>
            <a:r>
              <a:rPr lang="en-US"/>
              <a:t>have the same general structure as the basic loop. In addition, they have a control statement before the </a:t>
            </a:r>
            <a:r>
              <a:rPr lang="en-US">
                <a:latin typeface="Courier New" pitchFamily="49" charset="0"/>
              </a:rPr>
              <a:t>LOOP</a:t>
            </a:r>
            <a:r>
              <a:rPr lang="en-US"/>
              <a:t> keyword to determine the number of iterations that PL/SQL performs. In the syntax:</a:t>
            </a:r>
          </a:p>
          <a:p>
            <a:pPr marL="114300" lvl="1" defTabSz="271463">
              <a:tabLst>
                <a:tab pos="457200" algn="l"/>
                <a:tab pos="1143000" algn="l"/>
              </a:tabLst>
            </a:pPr>
            <a:r>
              <a:rPr lang="en-US" i="1"/>
              <a:t>counter	</a:t>
            </a:r>
            <a:r>
              <a:rPr lang="en-US"/>
              <a:t>is an implicitly declared integer whose value automatically increases or 			            		decreases (decreases if the </a:t>
            </a:r>
            <a:r>
              <a:rPr lang="en-US">
                <a:latin typeface="Courier New" pitchFamily="49" charset="0"/>
              </a:rPr>
              <a:t>REVERSE</a:t>
            </a:r>
            <a:r>
              <a:rPr lang="en-US"/>
              <a:t> keyword is used) by 1 on each iteration of the 		loop until the upper or lower bound is reached. </a:t>
            </a:r>
          </a:p>
          <a:p>
            <a:pPr marL="114300" lvl="1" defTabSz="271463">
              <a:tabLst>
                <a:tab pos="457200" algn="l"/>
                <a:tab pos="1143000" algn="l"/>
              </a:tabLst>
            </a:pPr>
            <a:r>
              <a:rPr lang="en-US">
                <a:latin typeface="Courier New" pitchFamily="49" charset="0"/>
              </a:rPr>
              <a:t>REVERSE</a:t>
            </a:r>
            <a:r>
              <a:rPr lang="en-US"/>
              <a:t>	causes the counter to decrement with each iteration from the upper bound to the 			lower bound. (Note that the lower bound is still referenced first.)</a:t>
            </a:r>
          </a:p>
          <a:p>
            <a:pPr marL="114300" lvl="1" defTabSz="271463">
              <a:tabLst>
                <a:tab pos="457200" algn="l"/>
                <a:tab pos="1143000" algn="l"/>
              </a:tabLst>
            </a:pPr>
            <a:r>
              <a:rPr lang="en-US" i="1"/>
              <a:t>lower_bound	</a:t>
            </a:r>
            <a:r>
              <a:rPr lang="en-US"/>
              <a:t>specifies the lower bound for the range of counter values.</a:t>
            </a:r>
          </a:p>
          <a:p>
            <a:pPr marL="114300" lvl="1" defTabSz="271463">
              <a:tabLst>
                <a:tab pos="457200" algn="l"/>
                <a:tab pos="1143000" algn="l"/>
              </a:tabLst>
            </a:pPr>
            <a:r>
              <a:rPr lang="en-US" i="1"/>
              <a:t>upper_bound	</a:t>
            </a:r>
            <a:r>
              <a:rPr lang="en-US"/>
              <a:t>specifies the upper bound for the range of counter values.</a:t>
            </a:r>
          </a:p>
          <a:p>
            <a:pPr marL="114300" lvl="1" defTabSz="271463">
              <a:tabLst>
                <a:tab pos="457200" algn="l"/>
                <a:tab pos="1143000" algn="l"/>
              </a:tabLst>
            </a:pPr>
            <a:r>
              <a:rPr lang="en-US"/>
              <a:t>Do not declare the counter; it is declared implicitly as an integer.</a:t>
            </a:r>
          </a:p>
          <a:p>
            <a:pPr marL="114300" lvl="1" defTabSz="271463">
              <a:tabLst>
                <a:tab pos="457200" algn="l"/>
                <a:tab pos="1143000" algn="l"/>
              </a:tabLst>
            </a:pPr>
            <a:r>
              <a:rPr lang="en-US" b="1"/>
              <a:t>Note:</a:t>
            </a:r>
            <a:r>
              <a:rPr lang="en-US"/>
              <a:t> </a:t>
            </a:r>
            <a:r>
              <a:rPr lang="en-US">
                <a:latin typeface="Times" pitchFamily="18" charset="0"/>
              </a:rPr>
              <a:t>The sequence of statements is executed each time the counter is incremented, as determined by the two bounds. The lower bound and upper bound of the loop range can be literals, variables, or expressions, but must evaluate to integers. The lower bound and upper bound are inclusive in the loop range . If the lower bound of the loop range evaluates to a larger integer than the upper bound, the sequence of statements will not be executed, provided </a:t>
            </a:r>
            <a:r>
              <a:rPr lang="en-US">
                <a:latin typeface="Courier New" pitchFamily="49" charset="0"/>
              </a:rPr>
              <a:t>REVERSE</a:t>
            </a:r>
            <a:r>
              <a:rPr lang="en-US">
                <a:latin typeface="Times" pitchFamily="18" charset="0"/>
              </a:rPr>
              <a:t> has not been used. For example the following, statement is executed only once:</a:t>
            </a:r>
            <a:br>
              <a:rPr lang="en-US">
                <a:latin typeface="Times" pitchFamily="18" charset="0"/>
              </a:rPr>
            </a:br>
            <a:r>
              <a:rPr lang="en-US">
                <a:latin typeface="Courier New" pitchFamily="49" charset="0"/>
              </a:rPr>
              <a:t>FOR i IN 3..3 LOOP </a:t>
            </a:r>
            <a:r>
              <a:rPr lang="en-US" i="1">
                <a:latin typeface="Courier New" pitchFamily="49" charset="0"/>
              </a:rPr>
              <a:t>statement1; </a:t>
            </a:r>
            <a:r>
              <a:rPr lang="en-US">
                <a:latin typeface="Courier New" pitchFamily="49" charset="0"/>
              </a:rPr>
              <a:t>END LOOP;</a:t>
            </a:r>
          </a:p>
          <a:p>
            <a:pPr defTabSz="271463">
              <a:tabLst>
                <a:tab pos="457200" algn="l"/>
                <a:tab pos="1143000" algn="l"/>
              </a:tabLst>
            </a:pPr>
            <a:endParaRPr lang="en-US" b="1">
              <a:latin typeface="Courier New" pitchFamily="49"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D2FD0A-621E-4D15-A7D0-D5D10519A48A}" type="slidenum">
              <a:rPr lang="en-US"/>
              <a:pPr/>
              <a:t>85</a:t>
            </a:fld>
            <a:endParaRPr lang="en-US"/>
          </a:p>
        </p:txBody>
      </p:sp>
      <p:sp>
        <p:nvSpPr>
          <p:cNvPr id="233474" name="Rectangle 2"/>
          <p:cNvSpPr>
            <a:spLocks noRot="1" noChangeArrowheads="1" noTextEdit="1"/>
          </p:cNvSpPr>
          <p:nvPr>
            <p:ph type="sldImg"/>
          </p:nvPr>
        </p:nvSpPr>
        <p:spPr>
          <a:xfrm>
            <a:off x="439738" y="174625"/>
            <a:ext cx="5981700" cy="4486275"/>
          </a:xfrm>
          <a:ln w="12700" cap="flat">
            <a:solidFill>
              <a:schemeClr val="tx1"/>
            </a:solidFill>
          </a:ln>
        </p:spPr>
      </p:sp>
      <p:sp>
        <p:nvSpPr>
          <p:cNvPr id="23347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Courier New" pitchFamily="49" charset="0"/>
              </a:rPr>
              <a:t>FOR</a:t>
            </a:r>
            <a:r>
              <a:rPr lang="en-US"/>
              <a:t> Loops (continued)</a:t>
            </a:r>
          </a:p>
          <a:p>
            <a:pPr lvl="1"/>
            <a:r>
              <a:rPr lang="en-US"/>
              <a:t>The example shown on the slide is defined as follows: Insert three new locations for the country code of CA and the city of Montreal.</a:t>
            </a:r>
          </a:p>
          <a:p>
            <a:pPr lvl="1"/>
            <a:r>
              <a:rPr lang="en-US"/>
              <a:t>This is done using a </a:t>
            </a:r>
            <a:r>
              <a:rPr lang="en-US">
                <a:latin typeface="Courier New" pitchFamily="49" charset="0"/>
              </a:rPr>
              <a:t>FOR</a:t>
            </a:r>
            <a:r>
              <a:rPr lang="en-US"/>
              <a:t> loop.</a:t>
            </a:r>
          </a:p>
          <a:p>
            <a:endParaRPr lang="en-US">
              <a:solidFill>
                <a:schemeClr val="accent2"/>
              </a:solidFill>
            </a:endParaRPr>
          </a:p>
          <a:p>
            <a:endParaRPr lang="en-US">
              <a:solidFill>
                <a:schemeClr val="accent2"/>
              </a:solidFill>
            </a:endParaRPr>
          </a:p>
          <a:p>
            <a:endParaRPr lang="en-US">
              <a:solidFill>
                <a:schemeClr val="accent2"/>
              </a:solidFill>
            </a:endParaRPr>
          </a:p>
          <a:p>
            <a:pPr>
              <a:spcAft>
                <a:spcPct val="2000"/>
              </a:spcAft>
            </a:pPr>
            <a:r>
              <a:rPr lang="en-US">
                <a:solidFill>
                  <a:srgbClr val="0000FF"/>
                </a:solidFill>
                <a:latin typeface="Helvetica" pitchFamily="34" charset="0"/>
              </a:rPr>
              <a:t>Instructor Note	</a:t>
            </a:r>
          </a:p>
          <a:p>
            <a:pPr lvl="1"/>
            <a:r>
              <a:rPr lang="en-US">
                <a:solidFill>
                  <a:srgbClr val="0000FF"/>
                </a:solidFill>
              </a:rPr>
              <a:t>Emphasize that the value of the counter automatically increases by 1 on each iteration of the loop until the upper bound is reached. </a:t>
            </a:r>
          </a:p>
          <a:p>
            <a:pPr lvl="1">
              <a:spcAft>
                <a:spcPct val="30000"/>
              </a:spcAft>
            </a:pPr>
            <a:r>
              <a:rPr lang="en-US">
                <a:solidFill>
                  <a:srgbClr val="0000FF"/>
                </a:solidFill>
              </a:rPr>
              <a:t>Note that because </a:t>
            </a:r>
            <a:r>
              <a:rPr lang="en-US">
                <a:solidFill>
                  <a:srgbClr val="0000FF"/>
                </a:solidFill>
                <a:latin typeface="Courier New" pitchFamily="49" charset="0"/>
              </a:rPr>
              <a:t>i</a:t>
            </a:r>
            <a:r>
              <a:rPr lang="en-US">
                <a:solidFill>
                  <a:srgbClr val="0000FF"/>
                </a:solidFill>
              </a:rPr>
              <a:t> is such a traditional name for the counter of a numeric </a:t>
            </a:r>
            <a:r>
              <a:rPr lang="en-US">
                <a:solidFill>
                  <a:srgbClr val="0000FF"/>
                </a:solidFill>
                <a:latin typeface="Courier New" pitchFamily="49" charset="0"/>
              </a:rPr>
              <a:t>FOR</a:t>
            </a:r>
            <a:r>
              <a:rPr lang="en-US">
                <a:solidFill>
                  <a:srgbClr val="0000FF"/>
                </a:solidFill>
              </a:rPr>
              <a:t> loop, the convention for naming variables with the </a:t>
            </a:r>
            <a:r>
              <a:rPr lang="en-US">
                <a:solidFill>
                  <a:srgbClr val="0000FF"/>
                </a:solidFill>
                <a:latin typeface="Courier New" pitchFamily="49" charset="0"/>
              </a:rPr>
              <a:t>v_</a:t>
            </a:r>
            <a:r>
              <a:rPr lang="en-US">
                <a:solidFill>
                  <a:srgbClr val="0000FF"/>
                </a:solidFill>
              </a:rPr>
              <a:t> prefix is relaxed.</a:t>
            </a:r>
          </a:p>
          <a:p>
            <a:pPr lvl="1"/>
            <a:r>
              <a:rPr lang="en-US">
                <a:solidFill>
                  <a:srgbClr val="0000FF"/>
                </a:solidFill>
              </a:rPr>
              <a:t>Point out the differences between the </a:t>
            </a:r>
            <a:r>
              <a:rPr lang="en-US">
                <a:solidFill>
                  <a:srgbClr val="0000FF"/>
                </a:solidFill>
                <a:latin typeface="Courier New" pitchFamily="49" charset="0"/>
              </a:rPr>
              <a:t>WHILE</a:t>
            </a:r>
            <a:r>
              <a:rPr lang="en-US">
                <a:solidFill>
                  <a:srgbClr val="0000FF"/>
                </a:solidFill>
              </a:rPr>
              <a:t> and numeric </a:t>
            </a:r>
            <a:r>
              <a:rPr lang="en-US">
                <a:solidFill>
                  <a:srgbClr val="0000FF"/>
                </a:solidFill>
                <a:latin typeface="Courier New" pitchFamily="49" charset="0"/>
              </a:rPr>
              <a:t>FOR </a:t>
            </a:r>
            <a:r>
              <a:rPr lang="en-US">
                <a:solidFill>
                  <a:srgbClr val="0000FF"/>
                </a:solidFill>
              </a:rPr>
              <a:t>loops. The </a:t>
            </a:r>
            <a:r>
              <a:rPr lang="en-US">
                <a:solidFill>
                  <a:srgbClr val="0000FF"/>
                </a:solidFill>
                <a:latin typeface="Courier New" pitchFamily="49" charset="0"/>
              </a:rPr>
              <a:t>FOR</a:t>
            </a:r>
            <a:r>
              <a:rPr lang="en-US">
                <a:solidFill>
                  <a:srgbClr val="0000FF"/>
                </a:solidFill>
              </a:rPr>
              <a:t> loop has an implicit counter and automatically increments each time through the loop. The </a:t>
            </a:r>
            <a:r>
              <a:rPr lang="en-US">
                <a:solidFill>
                  <a:srgbClr val="0000FF"/>
                </a:solidFill>
                <a:latin typeface="Courier New" pitchFamily="49" charset="0"/>
              </a:rPr>
              <a:t>WHILE</a:t>
            </a:r>
            <a:r>
              <a:rPr lang="en-US">
                <a:solidFill>
                  <a:srgbClr val="0000FF"/>
                </a:solidFill>
              </a:rPr>
              <a:t> loop can have an explicit counter, and if so, must contain a statement to increment the counter. The </a:t>
            </a:r>
            <a:r>
              <a:rPr lang="en-US">
                <a:solidFill>
                  <a:srgbClr val="0000FF"/>
                </a:solidFill>
                <a:latin typeface="Courier New" pitchFamily="49" charset="0"/>
              </a:rPr>
              <a:t>WHILE</a:t>
            </a:r>
            <a:r>
              <a:rPr lang="en-US">
                <a:solidFill>
                  <a:srgbClr val="0000FF"/>
                </a:solidFill>
              </a:rPr>
              <a:t> loop must have an explicit condition, and there must be one or more statements in the loop that perform operations that could alter the condition. Point out that there is no explicit </a:t>
            </a:r>
            <a:r>
              <a:rPr lang="en-US">
                <a:solidFill>
                  <a:srgbClr val="0000FF"/>
                </a:solidFill>
                <a:latin typeface="Courier New" pitchFamily="49" charset="0"/>
              </a:rPr>
              <a:t>EXIT</a:t>
            </a:r>
            <a:r>
              <a:rPr lang="en-US">
                <a:solidFill>
                  <a:srgbClr val="0000FF"/>
                </a:solidFill>
              </a:rPr>
              <a:t> statement. The condition determines when the loop is terminated.		</a:t>
            </a:r>
          </a:p>
          <a:p>
            <a:endParaRPr lang="en-US" b="1">
              <a:solidFill>
                <a:srgbClr val="0000FF"/>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4EF0-8C7C-41FF-B8B0-E486FE93CDA6}" type="slidenum">
              <a:rPr lang="en-US"/>
              <a:pPr/>
              <a:t>86</a:t>
            </a:fld>
            <a:endParaRPr lang="en-US"/>
          </a:p>
        </p:txBody>
      </p:sp>
      <p:sp>
        <p:nvSpPr>
          <p:cNvPr id="235522" name="Rectangle 2"/>
          <p:cNvSpPr>
            <a:spLocks noRot="1" noChangeArrowheads="1" noTextEdit="1"/>
          </p:cNvSpPr>
          <p:nvPr>
            <p:ph type="sldImg"/>
          </p:nvPr>
        </p:nvSpPr>
        <p:spPr>
          <a:xfrm>
            <a:off x="439738" y="174625"/>
            <a:ext cx="5981700" cy="4486275"/>
          </a:xfrm>
          <a:ln w="12700" cap="flat">
            <a:solidFill>
              <a:schemeClr val="tx1"/>
            </a:solidFill>
          </a:ln>
        </p:spPr>
      </p:sp>
      <p:sp>
        <p:nvSpPr>
          <p:cNvPr id="235523"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latin typeface="Courier New" pitchFamily="49" charset="0"/>
              </a:rPr>
              <a:t>FOR</a:t>
            </a:r>
            <a:r>
              <a:rPr lang="en-US"/>
              <a:t> Loops (continued)</a:t>
            </a:r>
          </a:p>
          <a:p>
            <a:pPr lvl="1">
              <a:lnSpc>
                <a:spcPct val="90000"/>
              </a:lnSpc>
            </a:pPr>
            <a:r>
              <a:rPr lang="en-US"/>
              <a:t>The slide lists the guidelines to follow while writing </a:t>
            </a:r>
            <a:r>
              <a:rPr lang="en-US">
                <a:latin typeface="Courier New" pitchFamily="49" charset="0"/>
              </a:rPr>
              <a:t>a FOR</a:t>
            </a:r>
            <a:r>
              <a:rPr lang="en-US"/>
              <a:t> Loop.</a:t>
            </a:r>
          </a:p>
          <a:p>
            <a:pPr lvl="1">
              <a:lnSpc>
                <a:spcPct val="90000"/>
              </a:lnSpc>
            </a:pPr>
            <a:r>
              <a:rPr lang="en-US" b="1"/>
              <a:t>Note:</a:t>
            </a:r>
            <a:r>
              <a:rPr lang="en-US"/>
              <a:t> While writing a </a:t>
            </a:r>
            <a:r>
              <a:rPr lang="en-US">
                <a:latin typeface="Courier New" pitchFamily="49" charset="0"/>
              </a:rPr>
              <a:t>FOR</a:t>
            </a:r>
            <a:r>
              <a:rPr lang="en-US"/>
              <a:t> loop, the lower and upper bounds of a </a:t>
            </a:r>
            <a:r>
              <a:rPr lang="en-US">
                <a:latin typeface="Courier New" pitchFamily="49" charset="0"/>
              </a:rPr>
              <a:t>LOOP</a:t>
            </a:r>
            <a:r>
              <a:rPr lang="en-US"/>
              <a:t> statement do not need to be numeric literals. They can be expressions that convert to numeric values.</a:t>
            </a:r>
          </a:p>
          <a:p>
            <a:pPr lvl="1">
              <a:lnSpc>
                <a:spcPct val="90000"/>
              </a:lnSpc>
            </a:pPr>
            <a:r>
              <a:rPr lang="en-US" b="1"/>
              <a:t>Example</a:t>
            </a:r>
            <a:endParaRPr lang="en-US"/>
          </a:p>
          <a:p>
            <a:pPr>
              <a:lnSpc>
                <a:spcPct val="90000"/>
              </a:lnSpc>
              <a:spcBef>
                <a:spcPct val="0"/>
              </a:spcBef>
            </a:pPr>
            <a:r>
              <a:rPr lang="en-US" b="1">
                <a:latin typeface="Courier New" pitchFamily="49" charset="0"/>
              </a:rPr>
              <a:t>    DECLARE</a:t>
            </a:r>
          </a:p>
          <a:p>
            <a:pPr>
              <a:lnSpc>
                <a:spcPct val="90000"/>
              </a:lnSpc>
              <a:spcBef>
                <a:spcPct val="0"/>
              </a:spcBef>
            </a:pPr>
            <a:r>
              <a:rPr lang="en-US" b="1">
                <a:latin typeface="Courier New" pitchFamily="49" charset="0"/>
              </a:rPr>
              <a:t>      v_lower	NUMBER := 1;</a:t>
            </a:r>
          </a:p>
          <a:p>
            <a:pPr>
              <a:lnSpc>
                <a:spcPct val="90000"/>
              </a:lnSpc>
              <a:spcBef>
                <a:spcPct val="0"/>
              </a:spcBef>
            </a:pPr>
            <a:r>
              <a:rPr lang="en-US" b="1">
                <a:latin typeface="Courier New" pitchFamily="49" charset="0"/>
              </a:rPr>
              <a:t>      v_upper	NUMBER := 100;</a:t>
            </a:r>
          </a:p>
          <a:p>
            <a:pPr>
              <a:lnSpc>
                <a:spcPct val="90000"/>
              </a:lnSpc>
              <a:spcBef>
                <a:spcPct val="0"/>
              </a:spcBef>
            </a:pPr>
            <a:r>
              <a:rPr lang="en-US" b="1">
                <a:latin typeface="Courier New" pitchFamily="49" charset="0"/>
              </a:rPr>
              <a:t>    BEGIN</a:t>
            </a:r>
          </a:p>
          <a:p>
            <a:pPr>
              <a:lnSpc>
                <a:spcPct val="90000"/>
              </a:lnSpc>
              <a:spcBef>
                <a:spcPct val="0"/>
              </a:spcBef>
            </a:pPr>
            <a:r>
              <a:rPr lang="en-US" b="1">
                <a:latin typeface="Courier New" pitchFamily="49" charset="0"/>
              </a:rPr>
              <a:t>      FOR i IN v_lower..v_upper LOOP</a:t>
            </a:r>
          </a:p>
          <a:p>
            <a:pPr>
              <a:lnSpc>
                <a:spcPct val="90000"/>
              </a:lnSpc>
              <a:spcBef>
                <a:spcPct val="0"/>
              </a:spcBef>
            </a:pPr>
            <a:r>
              <a:rPr lang="en-US" b="1">
                <a:latin typeface="Courier New" pitchFamily="49" charset="0"/>
              </a:rPr>
              <a:t>      ...</a:t>
            </a:r>
          </a:p>
          <a:p>
            <a:pPr>
              <a:lnSpc>
                <a:spcPct val="90000"/>
              </a:lnSpc>
              <a:spcBef>
                <a:spcPct val="0"/>
              </a:spcBef>
            </a:pPr>
            <a:r>
              <a:rPr lang="en-US" b="1">
                <a:latin typeface="Courier New" pitchFamily="49" charset="0"/>
              </a:rPr>
              <a:t>      END LOOP;</a:t>
            </a:r>
          </a:p>
          <a:p>
            <a:pPr>
              <a:lnSpc>
                <a:spcPct val="90000"/>
              </a:lnSpc>
              <a:spcBef>
                <a:spcPct val="0"/>
              </a:spcBef>
            </a:pPr>
            <a:r>
              <a:rPr lang="en-US" b="1">
                <a:latin typeface="Courier New" pitchFamily="49" charset="0"/>
              </a:rPr>
              <a:t>    END;</a:t>
            </a:r>
            <a:endParaRPr lang="en-US" b="1"/>
          </a:p>
          <a:p>
            <a:pPr>
              <a:lnSpc>
                <a:spcPct val="90000"/>
              </a:lnSpc>
              <a:spcAft>
                <a:spcPct val="2000"/>
              </a:spcAft>
            </a:pPr>
            <a:endParaRPr lang="en-US">
              <a:solidFill>
                <a:srgbClr val="0000FF"/>
              </a:solidFill>
              <a:latin typeface="Helvetica" pitchFamily="34" charset="0"/>
            </a:endParaRPr>
          </a:p>
          <a:p>
            <a:pPr>
              <a:lnSpc>
                <a:spcPct val="90000"/>
              </a:lnSpc>
              <a:spcAft>
                <a:spcPct val="2000"/>
              </a:spcAft>
            </a:pPr>
            <a:r>
              <a:rPr lang="en-US">
                <a:solidFill>
                  <a:srgbClr val="0000FF"/>
                </a:solidFill>
                <a:latin typeface="Helvetica" pitchFamily="34" charset="0"/>
              </a:rPr>
              <a:t>Instructor Note</a:t>
            </a:r>
          </a:p>
          <a:p>
            <a:pPr lvl="1">
              <a:lnSpc>
                <a:spcPct val="90000"/>
              </a:lnSpc>
            </a:pPr>
            <a:r>
              <a:rPr lang="en-US">
                <a:solidFill>
                  <a:srgbClr val="0000FF"/>
                </a:solidFill>
              </a:rPr>
              <a:t>Demonstration: </a:t>
            </a:r>
            <a:r>
              <a:rPr lang="en-US">
                <a:solidFill>
                  <a:srgbClr val="0000FF"/>
                </a:solidFill>
                <a:latin typeface="Courier New" pitchFamily="49" charset="0"/>
              </a:rPr>
              <a:t>04_forloop.sql</a:t>
            </a:r>
            <a:endParaRPr lang="en-US">
              <a:solidFill>
                <a:srgbClr val="0000FF"/>
              </a:solidFill>
            </a:endParaRPr>
          </a:p>
          <a:p>
            <a:pPr lvl="1">
              <a:lnSpc>
                <a:spcPct val="90000"/>
              </a:lnSpc>
            </a:pPr>
            <a:r>
              <a:rPr lang="en-US">
                <a:solidFill>
                  <a:srgbClr val="0000FF"/>
                </a:solidFill>
              </a:rPr>
              <a:t>Purpose: This example demonstrates how to use the </a:t>
            </a:r>
            <a:r>
              <a:rPr lang="en-US">
                <a:solidFill>
                  <a:srgbClr val="0000FF"/>
                </a:solidFill>
                <a:latin typeface="Courier New" pitchFamily="49" charset="0"/>
              </a:rPr>
              <a:t>FOR LOOP</a:t>
            </a:r>
            <a:r>
              <a:rPr lang="en-US">
                <a:solidFill>
                  <a:srgbClr val="0000FF"/>
                </a:solidFill>
              </a:rPr>
              <a:t> statement in an anonymous block.</a:t>
            </a:r>
          </a:p>
          <a:p>
            <a:pPr lvl="1">
              <a:lnSpc>
                <a:spcPct val="90000"/>
              </a:lnSpc>
            </a:pPr>
            <a:r>
              <a:rPr lang="en-US" b="1">
                <a:solidFill>
                  <a:srgbClr val="0000FF"/>
                </a:solidFill>
              </a:rPr>
              <a:t>Note:</a:t>
            </a:r>
            <a:r>
              <a:rPr lang="en-US">
                <a:solidFill>
                  <a:srgbClr val="0000FF"/>
                </a:solidFill>
              </a:rPr>
              <a:t> After executing the demonstration once, uncomment the </a:t>
            </a:r>
            <a:r>
              <a:rPr lang="en-US">
                <a:solidFill>
                  <a:srgbClr val="0000FF"/>
                </a:solidFill>
                <a:latin typeface="Courier New" pitchFamily="49" charset="0"/>
              </a:rPr>
              <a:t>REVERSE</a:t>
            </a:r>
            <a:r>
              <a:rPr lang="en-US">
                <a:solidFill>
                  <a:srgbClr val="0000FF"/>
                </a:solidFill>
              </a:rPr>
              <a:t> keyword and run the demonstration again</a:t>
            </a:r>
            <a:r>
              <a:rPr lang="en-US">
                <a:solidFill>
                  <a:schemeClr val="accent2"/>
                </a:solidFill>
              </a:rPr>
              <a:t>. </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2848852B-6853-4977-90B1-83260CD12F40}" type="slidenum">
              <a:rPr lang="en-US"/>
              <a:pPr/>
              <a:t>87</a:t>
            </a:fld>
            <a:endParaRPr lang="en-US"/>
          </a:p>
        </p:txBody>
      </p:sp>
      <p:sp>
        <p:nvSpPr>
          <p:cNvPr id="243714" name="Rectangle 2"/>
          <p:cNvSpPr>
            <a:spLocks noChangeArrowheads="1"/>
          </p:cNvSpPr>
          <p:nvPr/>
        </p:nvSpPr>
        <p:spPr bwMode="auto">
          <a:xfrm>
            <a:off x="4146550" y="-1588"/>
            <a:ext cx="3181350"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43715" name="Rectangle 3"/>
          <p:cNvSpPr>
            <a:spLocks noChangeArrowheads="1"/>
          </p:cNvSpPr>
          <p:nvPr/>
        </p:nvSpPr>
        <p:spPr bwMode="auto">
          <a:xfrm>
            <a:off x="-4763" y="-1588"/>
            <a:ext cx="3178176" cy="574676"/>
          </a:xfrm>
          <a:prstGeom prst="rect">
            <a:avLst/>
          </a:prstGeom>
          <a:noFill/>
          <a:ln w="9525">
            <a:noFill/>
            <a:miter lim="800000"/>
            <a:headEnd/>
            <a:tailEnd/>
          </a:ln>
          <a:effectLst/>
        </p:spPr>
        <p:txBody>
          <a:bodyPr wrap="none" lIns="90537" tIns="43708" rIns="90537" bIns="43708" anchor="ctr"/>
          <a:lstStyle/>
          <a:p>
            <a:pPr eaLnBrk="0" hangingPunct="0">
              <a:spcBef>
                <a:spcPct val="50000"/>
              </a:spcBef>
            </a:pPr>
            <a:endParaRPr lang="en-US" sz="2400">
              <a:latin typeface="Times New Roman" pitchFamily="18" charset="0"/>
            </a:endParaRPr>
          </a:p>
        </p:txBody>
      </p:sp>
      <p:sp>
        <p:nvSpPr>
          <p:cNvPr id="243716" name="Rectangle 4"/>
          <p:cNvSpPr>
            <a:spLocks noRot="1" noChangeArrowheads="1" noTextEdit="1"/>
          </p:cNvSpPr>
          <p:nvPr>
            <p:ph type="sldImg"/>
          </p:nvPr>
        </p:nvSpPr>
        <p:spPr>
          <a:xfrm>
            <a:off x="439738" y="174625"/>
            <a:ext cx="5981700" cy="4486275"/>
          </a:xfrm>
          <a:ln w="12700" cap="flat">
            <a:solidFill>
              <a:schemeClr val="tx1"/>
            </a:solidFill>
          </a:ln>
        </p:spPr>
      </p:sp>
      <p:sp>
        <p:nvSpPr>
          <p:cNvPr id="243717"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Summary</a:t>
            </a:r>
          </a:p>
          <a:p>
            <a:pPr lvl="1"/>
            <a:r>
              <a:rPr lang="en-US"/>
              <a:t>A conditional control construct checks for the validity of a condition and performs a corresponding action accordingly. You use the </a:t>
            </a:r>
            <a:r>
              <a:rPr lang="en-US">
                <a:latin typeface="Courier New" pitchFamily="49" charset="0"/>
              </a:rPr>
              <a:t>IF </a:t>
            </a:r>
            <a:r>
              <a:rPr lang="en-US"/>
              <a:t>construct to perform a conditional execution of statements.</a:t>
            </a:r>
          </a:p>
          <a:p>
            <a:pPr lvl="1"/>
            <a:r>
              <a:rPr lang="en-US"/>
              <a:t>An iterative control construct executes a sequence of statements repeatedly, as long as a specified condition holds </a:t>
            </a:r>
            <a:r>
              <a:rPr lang="en-US">
                <a:latin typeface="Courier New" pitchFamily="49" charset="0"/>
              </a:rPr>
              <a:t>TRUE</a:t>
            </a:r>
            <a:r>
              <a:rPr lang="en-US"/>
              <a:t>. You use the various loop constructs to perform iterative operations.</a:t>
            </a:r>
            <a:endParaRPr lang="en-US" b="1"/>
          </a:p>
          <a:p>
            <a:pPr>
              <a:spcAft>
                <a:spcPct val="24000"/>
              </a:spcAft>
            </a:pPr>
            <a:endParaRPr lang="en-US" b="1"/>
          </a:p>
          <a:p>
            <a:endParaRPr lang="en-US"/>
          </a:p>
          <a:p>
            <a:endParaRPr lang="en-US"/>
          </a:p>
          <a:p>
            <a:endParaRPr lang="en-US"/>
          </a:p>
        </p:txBody>
      </p:sp>
      <p:sp>
        <p:nvSpPr>
          <p:cNvPr id="243718" name="Rectangle 6"/>
          <p:cNvSpPr>
            <a:spLocks noChangeArrowheads="1"/>
          </p:cNvSpPr>
          <p:nvPr/>
        </p:nvSpPr>
        <p:spPr bwMode="auto">
          <a:xfrm>
            <a:off x="442913" y="5505450"/>
            <a:ext cx="6254750" cy="5045075"/>
          </a:xfrm>
          <a:prstGeom prst="rect">
            <a:avLst/>
          </a:prstGeom>
          <a:noFill/>
          <a:ln w="9525">
            <a:noFill/>
            <a:miter lim="800000"/>
            <a:headEnd/>
            <a:tailEnd/>
          </a:ln>
          <a:effectLst/>
        </p:spPr>
        <p:txBody>
          <a:bodyPr lIns="96781" tIns="49952" rIns="96781" bIns="49952"/>
          <a:lstStyle/>
          <a:p>
            <a:pPr defTabSz="444500" eaLnBrk="0" hangingPunct="0">
              <a:spcBef>
                <a:spcPct val="50000"/>
              </a:spcBef>
            </a:pPr>
            <a:endParaRPr lang="en-US" sz="2400">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206D642-D6E2-43BA-B7B1-A3234432E80B}" type="slidenum">
              <a:rPr lang="en-US"/>
              <a:pPr/>
              <a:t>88</a:t>
            </a:fld>
            <a:endParaRPr lang="en-US"/>
          </a:p>
        </p:txBody>
      </p:sp>
      <p:sp>
        <p:nvSpPr>
          <p:cNvPr id="245762"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45763"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45764" name="Rectangle 4"/>
          <p:cNvSpPr>
            <a:spLocks noRot="1" noChangeArrowheads="1" noTextEdit="1"/>
          </p:cNvSpPr>
          <p:nvPr>
            <p:ph type="sldImg"/>
          </p:nvPr>
        </p:nvSpPr>
        <p:spPr>
          <a:xfrm>
            <a:off x="439738" y="174625"/>
            <a:ext cx="5981700" cy="4486275"/>
          </a:xfrm>
          <a:ln w="12700" cap="flat">
            <a:solidFill>
              <a:schemeClr val="tx1"/>
            </a:solidFill>
          </a:ln>
        </p:spPr>
      </p:sp>
      <p:sp>
        <p:nvSpPr>
          <p:cNvPr id="245765"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Lesson Aim</a:t>
            </a:r>
          </a:p>
          <a:p>
            <a:pPr lvl="1"/>
            <a:r>
              <a:rPr lang="en-US"/>
              <a:t>In this lesson, you learn the difference between implicit and explicit cursors. You also learn when and why to use an explicit cursor. You may need to use a multiple-row </a:t>
            </a:r>
            <a:r>
              <a:rPr lang="en-US">
                <a:latin typeface="Courier New" pitchFamily="49" charset="0"/>
              </a:rPr>
              <a:t>SELECT</a:t>
            </a:r>
            <a:r>
              <a:rPr lang="en-US"/>
              <a:t> statement in PL/SQL to process many rows. To accomplish this, you declare and control explicit cursors.</a:t>
            </a:r>
          </a:p>
          <a:p>
            <a:endParaRPr lang="en-US" b="1"/>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AC6FB-9387-4332-BE95-4EF3516A009B}" type="slidenum">
              <a:rPr lang="en-US"/>
              <a:pPr/>
              <a:t>89</a:t>
            </a:fld>
            <a:endParaRPr lang="en-US"/>
          </a:p>
        </p:txBody>
      </p:sp>
      <p:sp>
        <p:nvSpPr>
          <p:cNvPr id="247810" name="Rectangle 2"/>
          <p:cNvSpPr>
            <a:spLocks noRot="1" noChangeArrowheads="1" noTextEdit="1"/>
          </p:cNvSpPr>
          <p:nvPr>
            <p:ph type="sldImg"/>
          </p:nvPr>
        </p:nvSpPr>
        <p:spPr>
          <a:xfrm>
            <a:off x="439738" y="174625"/>
            <a:ext cx="5981700" cy="4486275"/>
          </a:xfrm>
          <a:ln w="12700" cap="flat">
            <a:solidFill>
              <a:schemeClr val="tx1"/>
            </a:solidFill>
          </a:ln>
        </p:spPr>
      </p:sp>
      <p:sp>
        <p:nvSpPr>
          <p:cNvPr id="247811"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SQL Cursor</a:t>
            </a:r>
          </a:p>
          <a:p>
            <a:pPr lvl="1"/>
            <a:r>
              <a:rPr lang="en-US"/>
              <a:t>Whenever you issue a SQL statement, the Oracle server opens an area of memory in which the command is parsed and executed. This area is called a </a:t>
            </a:r>
            <a:r>
              <a:rPr lang="en-US">
                <a:solidFill>
                  <a:srgbClr val="FC0128"/>
                </a:solidFill>
              </a:rPr>
              <a:t>cursor.</a:t>
            </a:r>
            <a:endParaRPr lang="en-US"/>
          </a:p>
          <a:p>
            <a:pPr lvl="1"/>
            <a:r>
              <a:rPr lang="en-US"/>
              <a:t>When the executable part of a block issues a SQL statement, PL/SQL creates an </a:t>
            </a:r>
            <a:r>
              <a:rPr lang="en-US">
                <a:solidFill>
                  <a:srgbClr val="FC0128"/>
                </a:solidFill>
              </a:rPr>
              <a:t>implicit cursor,</a:t>
            </a:r>
            <a:r>
              <a:rPr lang="en-US"/>
              <a:t> which PL/SQL manages automatically. The programmer explicitly declares and names an explicit cursor. There are four attributes available in PL/SQL that can be applied to cursors.</a:t>
            </a:r>
          </a:p>
          <a:p>
            <a:pPr lvl="1"/>
            <a:r>
              <a:rPr lang="en-US" b="1"/>
              <a:t>Note:</a:t>
            </a:r>
            <a:r>
              <a:rPr lang="en-US"/>
              <a:t> More information about explicit cursors is covered in a subsequent lesson.</a:t>
            </a:r>
          </a:p>
          <a:p>
            <a:pPr lvl="1"/>
            <a:r>
              <a:rPr lang="en-US"/>
              <a:t>For more information, refer to </a:t>
            </a:r>
            <a:r>
              <a:rPr lang="en-US" i="1"/>
              <a:t>PL/SQL User’s Guide and Reference, </a:t>
            </a:r>
            <a:r>
              <a:rPr lang="en-US"/>
              <a:t>“Interaction with Oracle.”</a:t>
            </a:r>
            <a:br>
              <a:rPr lang="en-US"/>
            </a:br>
            <a:endParaRPr lang="en-US"/>
          </a:p>
          <a:p>
            <a:pPr lvl="1"/>
            <a:r>
              <a:rPr lang="en-US"/>
              <a:t/>
            </a:r>
            <a:br>
              <a:rPr lang="en-US"/>
            </a:br>
            <a:endParaRPr lang="en-US"/>
          </a:p>
          <a:p>
            <a:endParaRPr lang="en-US" b="1"/>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AF2DDD70-8725-4B15-9DD1-FC17CD1E74E9}" type="slidenum">
              <a:rPr lang="en-US"/>
              <a:pPr/>
              <a:t>90</a:t>
            </a:fld>
            <a:endParaRPr lang="en-US"/>
          </a:p>
        </p:txBody>
      </p:sp>
      <p:sp>
        <p:nvSpPr>
          <p:cNvPr id="249858"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49859"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49860" name="Rectangle 4"/>
          <p:cNvSpPr>
            <a:spLocks noRot="1" noChangeArrowheads="1" noTextEdit="1"/>
          </p:cNvSpPr>
          <p:nvPr>
            <p:ph type="sldImg"/>
          </p:nvPr>
        </p:nvSpPr>
        <p:spPr>
          <a:xfrm>
            <a:off x="439738" y="174625"/>
            <a:ext cx="5981700" cy="4486275"/>
          </a:xfrm>
          <a:ln w="12700" cap="flat">
            <a:solidFill>
              <a:schemeClr val="tx1"/>
            </a:solidFill>
          </a:ln>
        </p:spPr>
      </p:sp>
      <p:sp>
        <p:nvSpPr>
          <p:cNvPr id="249861"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Implicit and Explicit Cursors</a:t>
            </a:r>
            <a:endParaRPr lang="en-US" b="1">
              <a:latin typeface="Helvetica" pitchFamily="34" charset="0"/>
            </a:endParaRPr>
          </a:p>
          <a:p>
            <a:pPr lvl="1"/>
            <a:r>
              <a:rPr lang="en-US"/>
              <a:t>The Oracle server uses work areas, called private SQL areas</a:t>
            </a:r>
            <a:r>
              <a:rPr lang="en-US" i="1"/>
              <a:t>,</a:t>
            </a:r>
            <a:r>
              <a:rPr lang="en-US"/>
              <a:t> to execute SQL statements and to store processing information. You can use PL/SQL cursors to name a private SQL area and access its stored information. </a:t>
            </a:r>
            <a:endParaRPr lang="en-US">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pPr>
              <a:spcAft>
                <a:spcPct val="24000"/>
              </a:spcAft>
            </a:pPr>
            <a:endParaRPr lang="en-US" b="1">
              <a:latin typeface="Times" pitchFamily="18" charset="0"/>
            </a:endParaRPr>
          </a:p>
          <a:p>
            <a:endParaRPr lang="en-US"/>
          </a:p>
          <a:p>
            <a:pPr lvl="1"/>
            <a:endParaRPr lang="en-US"/>
          </a:p>
          <a:p>
            <a:pPr lvl="1"/>
            <a:endParaRPr lang="en-US"/>
          </a:p>
          <a:p>
            <a:pPr lvl="1"/>
            <a:r>
              <a:rPr lang="en-US"/>
              <a:t>The Oracle server implicitly opens a cursor to process each SQL statement not associated with an explicitly declared cursor. PL/SQL allows you to refer to the most recent implicit cursor as the </a:t>
            </a:r>
            <a:r>
              <a:rPr lang="en-US" i="1"/>
              <a:t>SQL</a:t>
            </a:r>
            <a:r>
              <a:rPr lang="en-US"/>
              <a:t> cursor. </a:t>
            </a:r>
          </a:p>
          <a:p>
            <a:pPr lvl="1"/>
            <a:endParaRPr lang="en-US"/>
          </a:p>
          <a:p>
            <a:pPr lvl="1"/>
            <a:endParaRPr lang="en-US"/>
          </a:p>
          <a:p>
            <a:pPr>
              <a:spcAft>
                <a:spcPct val="2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r>
              <a:rPr lang="en-US">
                <a:solidFill>
                  <a:srgbClr val="0000FF"/>
                </a:solidFill>
              </a:rPr>
              <a:t>Mention that “cursor” is an acronym meaning current set of rows.</a:t>
            </a:r>
          </a:p>
          <a:p>
            <a:endParaRPr lang="en-US" b="1">
              <a:solidFill>
                <a:srgbClr val="0000FF"/>
              </a:solidFill>
            </a:endParaRPr>
          </a:p>
        </p:txBody>
      </p:sp>
      <p:graphicFrame>
        <p:nvGraphicFramePr>
          <p:cNvPr id="249862" name="Object 6"/>
          <p:cNvGraphicFramePr>
            <a:graphicFrameLocks/>
          </p:cNvGraphicFramePr>
          <p:nvPr/>
        </p:nvGraphicFramePr>
        <p:xfrm>
          <a:off x="811213" y="7826375"/>
          <a:ext cx="4556125" cy="293688"/>
        </p:xfrm>
        <a:graphic>
          <a:graphicData uri="http://schemas.openxmlformats.org/presentationml/2006/ole">
            <p:oleObj spid="_x0000_s5122" name="Document" r:id="rId4" imgW="4644720" imgH="298440" progId="Word.Document.8">
              <p:embed/>
            </p:oleObj>
          </a:graphicData>
        </a:graphic>
      </p:graphicFrame>
      <p:graphicFrame>
        <p:nvGraphicFramePr>
          <p:cNvPr id="249863" name="Object 7"/>
          <p:cNvGraphicFramePr>
            <a:graphicFrameLocks/>
          </p:cNvGraphicFramePr>
          <p:nvPr/>
        </p:nvGraphicFramePr>
        <p:xfrm>
          <a:off x="598488" y="5667375"/>
          <a:ext cx="5334000" cy="1519238"/>
        </p:xfrm>
        <a:graphic>
          <a:graphicData uri="http://schemas.openxmlformats.org/presentationml/2006/ole">
            <p:oleObj spid="_x0000_s5123" name="Document" r:id="rId5" imgW="5438520" imgH="1541160" progId="Word.Document.8">
              <p:embed/>
            </p:oleObj>
          </a:graphicData>
        </a:graphic>
      </p:graphicFrame>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1906" name="Rectangle 2"/>
          <p:cNvSpPr>
            <a:spLocks noRot="1" noChangeArrowheads="1" noTextEdit="1"/>
          </p:cNvSpPr>
          <p:nvPr>
            <p:ph type="sldImg"/>
          </p:nvPr>
        </p:nvSpPr>
        <p:spPr>
          <a:xfrm>
            <a:off x="439738" y="174625"/>
            <a:ext cx="5981700" cy="4486275"/>
          </a:xfrm>
          <a:ln w="12700" cap="flat">
            <a:solidFill>
              <a:schemeClr val="tx1"/>
            </a:solidFill>
          </a:ln>
        </p:spPr>
      </p:sp>
      <p:sp>
        <p:nvSpPr>
          <p:cNvPr id="251907" name="Rectangle 3"/>
          <p:cNvSpPr>
            <a:spLocks noGrp="1" noChangeArrowheads="1"/>
          </p:cNvSpPr>
          <p:nvPr>
            <p:ph type="body" idx="1"/>
          </p:nvPr>
        </p:nvSpPr>
        <p:spPr>
          <a:xfrm>
            <a:off x="476250" y="4821238"/>
            <a:ext cx="5929313" cy="3743325"/>
          </a:xfrm>
          <a:noFill/>
          <a:ln/>
        </p:spPr>
        <p:txBody>
          <a:bodyPr lIns="90537" tIns="45269" rIns="90537" bIns="45269"/>
          <a:lstStyle/>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endParaRPr lang="en-US">
              <a:solidFill>
                <a:srgbClr val="0000FF"/>
              </a:solidFill>
            </a:endParaRPr>
          </a:p>
          <a:p>
            <a:r>
              <a:rPr lang="en-US">
                <a:solidFill>
                  <a:srgbClr val="0000FF"/>
                </a:solidFill>
              </a:rPr>
              <a:t>Schedule:	Timing	Topic</a:t>
            </a:r>
          </a:p>
          <a:p>
            <a:pPr lvl="1"/>
            <a:r>
              <a:rPr lang="en-US">
                <a:solidFill>
                  <a:srgbClr val="0000FF"/>
                </a:solidFill>
              </a:rPr>
              <a:t>		45 minutes	Lecture</a:t>
            </a:r>
          </a:p>
          <a:p>
            <a:pPr lvl="1"/>
            <a:r>
              <a:rPr lang="en-US">
                <a:solidFill>
                  <a:srgbClr val="0000FF"/>
                </a:solidFill>
              </a:rPr>
              <a:t>		25 minutes	Practice</a:t>
            </a:r>
          </a:p>
          <a:p>
            <a:pPr lvl="1"/>
            <a:r>
              <a:rPr lang="en-US">
                <a:solidFill>
                  <a:srgbClr val="0000FF"/>
                </a:solidFill>
              </a:rPr>
              <a:t>		70 minutes	Total</a:t>
            </a:r>
          </a:p>
          <a:p>
            <a:endParaRPr lang="en-US" b="1">
              <a:solidFill>
                <a:srgbClr val="0000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4685664-2651-40A1-9F0E-08C11EDD0365}" type="slidenum">
              <a:rPr lang="en-US"/>
              <a:pPr/>
              <a:t>9</a:t>
            </a:fld>
            <a:endParaRPr lang="en-US"/>
          </a:p>
        </p:txBody>
      </p:sp>
      <p:sp>
        <p:nvSpPr>
          <p:cNvPr id="20482" name="Rectangle 2"/>
          <p:cNvSpPr>
            <a:spLocks noChangeArrowheads="1"/>
          </p:cNvSpPr>
          <p:nvPr/>
        </p:nvSpPr>
        <p:spPr bwMode="auto">
          <a:xfrm>
            <a:off x="3989388" y="-1588"/>
            <a:ext cx="3059112"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0483" name="Rectangle 3"/>
          <p:cNvSpPr>
            <a:spLocks noChangeArrowheads="1"/>
          </p:cNvSpPr>
          <p:nvPr/>
        </p:nvSpPr>
        <p:spPr bwMode="auto">
          <a:xfrm>
            <a:off x="-3175" y="-1588"/>
            <a:ext cx="3054350" cy="514351"/>
          </a:xfrm>
          <a:prstGeom prst="rect">
            <a:avLst/>
          </a:prstGeom>
          <a:no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0484" name="Rectangle 4"/>
          <p:cNvSpPr>
            <a:spLocks noGrp="1" noChangeArrowheads="1"/>
          </p:cNvSpPr>
          <p:nvPr>
            <p:ph type="body" idx="1"/>
          </p:nvPr>
        </p:nvSpPr>
        <p:spPr>
          <a:xfrm>
            <a:off x="498475" y="5108575"/>
            <a:ext cx="6197600" cy="4191000"/>
          </a:xfrm>
          <a:noFill/>
          <a:ln/>
        </p:spPr>
        <p:txBody>
          <a:bodyPr lIns="95250" tIns="47625" rIns="95250" bIns="47625"/>
          <a:lstStyle/>
          <a:p>
            <a:pPr defTabSz="436563"/>
            <a:r>
              <a:rPr lang="en-US"/>
              <a:t>Benefits of PL/SQL (continued)</a:t>
            </a:r>
          </a:p>
          <a:p>
            <a:pPr marL="119063" lvl="1" defTabSz="436563"/>
            <a:r>
              <a:rPr lang="en-US" b="1"/>
              <a:t>Procedural Language Control Structures:</a:t>
            </a:r>
          </a:p>
          <a:p>
            <a:pPr marL="119063" lvl="1" defTabSz="436563"/>
            <a:r>
              <a:rPr lang="en-US"/>
              <a:t>Procedural Language Control Structures allow you to do the following:</a:t>
            </a:r>
          </a:p>
          <a:p>
            <a:pPr marL="469900" lvl="2" indent="-227013" defTabSz="436563">
              <a:spcAft>
                <a:spcPct val="24000"/>
              </a:spcAft>
            </a:pPr>
            <a:r>
              <a:rPr lang="en-US"/>
              <a:t>Execute a sequence of statements conditionally</a:t>
            </a:r>
          </a:p>
          <a:p>
            <a:pPr marL="469900" lvl="2" indent="-227013" defTabSz="436563">
              <a:spcAft>
                <a:spcPct val="24000"/>
              </a:spcAft>
            </a:pPr>
            <a:r>
              <a:rPr lang="en-US"/>
              <a:t>Execute a sequence of statements iteratively in a loop</a:t>
            </a:r>
          </a:p>
          <a:p>
            <a:pPr marL="469900" lvl="2" indent="-227013" defTabSz="436563">
              <a:spcAft>
                <a:spcPct val="24000"/>
              </a:spcAft>
            </a:pPr>
            <a:r>
              <a:rPr lang="en-US"/>
              <a:t>Process individually the rows returned by a multiple-row query with an explicit cursor</a:t>
            </a:r>
          </a:p>
          <a:p>
            <a:pPr marL="119063" lvl="1" defTabSz="436563"/>
            <a:r>
              <a:rPr lang="en-US" b="1"/>
              <a:t>Errors:</a:t>
            </a:r>
            <a:endParaRPr lang="en-US"/>
          </a:p>
          <a:p>
            <a:pPr marL="119063" lvl="1" defTabSz="436563"/>
            <a:r>
              <a:rPr lang="en-US"/>
              <a:t>The Error handling functionality in PL/SQL allows you to do the following:</a:t>
            </a:r>
          </a:p>
          <a:p>
            <a:pPr marL="469900" lvl="2" indent="-227013" defTabSz="436563">
              <a:spcAft>
                <a:spcPct val="24000"/>
              </a:spcAft>
            </a:pPr>
            <a:r>
              <a:rPr lang="en-US"/>
              <a:t>Process Oracle server errors with exception-handling routines</a:t>
            </a:r>
          </a:p>
          <a:p>
            <a:pPr marL="469900" lvl="2" indent="-227013" defTabSz="436563">
              <a:spcAft>
                <a:spcPct val="24000"/>
              </a:spcAft>
            </a:pPr>
            <a:r>
              <a:rPr lang="en-US"/>
              <a:t>Declare user-defined error conditions and process them with exception-handling routines</a:t>
            </a:r>
          </a:p>
        </p:txBody>
      </p:sp>
      <p:sp>
        <p:nvSpPr>
          <p:cNvPr id="20485" name="Rectangle 5"/>
          <p:cNvSpPr>
            <a:spLocks noRot="1" noChangeArrowheads="1" noTextEdit="1"/>
          </p:cNvSpPr>
          <p:nvPr>
            <p:ph type="sldImg"/>
          </p:nvPr>
        </p:nvSpPr>
        <p:spPr>
          <a:xfrm>
            <a:off x="341313" y="327025"/>
            <a:ext cx="6156325" cy="4616450"/>
          </a:xfrm>
          <a:ln w="12700" cap="flat">
            <a:solidFill>
              <a:schemeClr val="tx1"/>
            </a:solidFill>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6FD6165-BC30-41C5-B1E0-3C06FFACCFFF}" type="slidenum">
              <a:rPr lang="en-US"/>
              <a:pPr/>
              <a:t>92</a:t>
            </a:fld>
            <a:endParaRPr lang="en-US"/>
          </a:p>
        </p:txBody>
      </p:sp>
      <p:sp>
        <p:nvSpPr>
          <p:cNvPr id="253954"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53955"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53956" name="Rectangle 4"/>
          <p:cNvSpPr>
            <a:spLocks noRot="1" noChangeArrowheads="1" noTextEdit="1"/>
          </p:cNvSpPr>
          <p:nvPr>
            <p:ph type="sldImg"/>
          </p:nvPr>
        </p:nvSpPr>
        <p:spPr>
          <a:xfrm>
            <a:off x="439738" y="174625"/>
            <a:ext cx="5981700" cy="4486275"/>
          </a:xfrm>
          <a:ln w="12700" cap="flat">
            <a:solidFill>
              <a:schemeClr val="tx1"/>
            </a:solidFill>
          </a:ln>
        </p:spPr>
      </p:sp>
      <p:sp>
        <p:nvSpPr>
          <p:cNvPr id="253957" name="Rectangle 5"/>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Helvetica" pitchFamily="34" charset="0"/>
              </a:rPr>
              <a:t>Explicit Cursors</a:t>
            </a:r>
          </a:p>
          <a:p>
            <a:pPr lvl="1"/>
            <a:r>
              <a:rPr lang="en-US"/>
              <a:t>Use </a:t>
            </a:r>
            <a:r>
              <a:rPr lang="en-US">
                <a:solidFill>
                  <a:srgbClr val="FC0128"/>
                </a:solidFill>
              </a:rPr>
              <a:t>explicit cursors </a:t>
            </a:r>
            <a:r>
              <a:rPr lang="en-US"/>
              <a:t>to individually process each row returned by a multiple-row </a:t>
            </a:r>
            <a:r>
              <a:rPr lang="en-US">
                <a:latin typeface="Courier New" pitchFamily="49" charset="0"/>
              </a:rPr>
              <a:t>SELECT</a:t>
            </a:r>
            <a:r>
              <a:rPr lang="en-US"/>
              <a:t> statement.</a:t>
            </a:r>
          </a:p>
          <a:p>
            <a:pPr lvl="1">
              <a:spcAft>
                <a:spcPct val="2000"/>
              </a:spcAft>
            </a:pPr>
            <a:r>
              <a:rPr lang="en-US"/>
              <a:t>The set of rows returned by a multiple-row query is called the active set</a:t>
            </a:r>
            <a:r>
              <a:rPr lang="en-US" i="1"/>
              <a:t>. </a:t>
            </a:r>
            <a:r>
              <a:rPr lang="en-US"/>
              <a:t>Its size is the number of rows that meet your search criteria. The diagram on the slide shows how an explicit cursor “points” to the </a:t>
            </a:r>
            <a:r>
              <a:rPr lang="en-US" i="1"/>
              <a:t>current row</a:t>
            </a:r>
            <a:r>
              <a:rPr lang="en-US"/>
              <a:t> in the </a:t>
            </a:r>
            <a:r>
              <a:rPr lang="en-US">
                <a:solidFill>
                  <a:srgbClr val="FC0128"/>
                </a:solidFill>
              </a:rPr>
              <a:t>active set.</a:t>
            </a:r>
            <a:r>
              <a:rPr lang="en-US"/>
              <a:t> This allows your program to process the rows one at a time.</a:t>
            </a:r>
          </a:p>
          <a:p>
            <a:pPr lvl="1">
              <a:spcAft>
                <a:spcPct val="2000"/>
              </a:spcAft>
            </a:pPr>
            <a:r>
              <a:rPr lang="en-US"/>
              <a:t>A PL/SQL program opens a cursor, processes rows returned by a query, and then closes the cursor. The cursor marks the current position in the active set.</a:t>
            </a:r>
          </a:p>
          <a:p>
            <a:pPr lvl="1"/>
            <a:r>
              <a:rPr lang="en-US"/>
              <a:t>Explicit cursor functions:</a:t>
            </a:r>
          </a:p>
          <a:p>
            <a:pPr lvl="2"/>
            <a:r>
              <a:rPr lang="en-US"/>
              <a:t>Can process beyond the first row returned by the query, row by row </a:t>
            </a:r>
          </a:p>
          <a:p>
            <a:pPr lvl="2"/>
            <a:r>
              <a:rPr lang="en-US"/>
              <a:t>Keep track of which row is currently being processed</a:t>
            </a:r>
          </a:p>
          <a:p>
            <a:pPr lvl="2"/>
            <a:r>
              <a:rPr lang="en-US"/>
              <a:t>Allow the programmer to manually control explicit cursors</a:t>
            </a:r>
            <a:r>
              <a:rPr lang="en-US">
                <a:solidFill>
                  <a:srgbClr val="FC0128"/>
                </a:solidFill>
              </a:rPr>
              <a:t> </a:t>
            </a:r>
            <a:r>
              <a:rPr lang="en-US"/>
              <a:t>in the PL/SQL block</a:t>
            </a:r>
          </a:p>
          <a:p>
            <a:pPr lvl="2"/>
            <a:endParaRPr lang="en-US"/>
          </a:p>
          <a:p>
            <a:pPr lvl="2"/>
            <a:endParaRPr lang="en-US"/>
          </a:p>
          <a:p>
            <a:pPr lvl="2"/>
            <a:endParaRPr lang="en-US"/>
          </a:p>
          <a:p>
            <a:r>
              <a:rPr lang="en-US">
                <a:solidFill>
                  <a:srgbClr val="0000FF"/>
                </a:solidFill>
              </a:rPr>
              <a:t>Instructor Note</a:t>
            </a:r>
          </a:p>
          <a:p>
            <a:pPr lvl="1"/>
            <a:r>
              <a:rPr lang="en-US">
                <a:solidFill>
                  <a:srgbClr val="0000FF"/>
                </a:solidFill>
              </a:rPr>
              <a:t>The active set has only the ROWIDs when declared.</a:t>
            </a:r>
            <a:r>
              <a:rPr lang="en-US">
                <a:solidFill>
                  <a:schemeClr val="accent2"/>
                </a:solidFill>
              </a:rPr>
              <a:t>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CF5D2-44AE-461E-9906-A6D67F787E39}" type="slidenum">
              <a:rPr lang="en-US"/>
              <a:pPr/>
              <a:t>93</a:t>
            </a:fld>
            <a:endParaRPr lang="en-US"/>
          </a:p>
        </p:txBody>
      </p:sp>
      <p:sp>
        <p:nvSpPr>
          <p:cNvPr id="256002" name="Rectangle 2"/>
          <p:cNvSpPr>
            <a:spLocks noRot="1" noChangeArrowheads="1" noTextEdit="1"/>
          </p:cNvSpPr>
          <p:nvPr>
            <p:ph type="sldImg"/>
          </p:nvPr>
        </p:nvSpPr>
        <p:spPr>
          <a:xfrm>
            <a:off x="439738" y="174625"/>
            <a:ext cx="5981700" cy="4486275"/>
          </a:xfrm>
          <a:ln w="12700" cap="flat">
            <a:solidFill>
              <a:schemeClr val="tx1"/>
            </a:solidFill>
          </a:ln>
        </p:spPr>
      </p:sp>
      <p:sp>
        <p:nvSpPr>
          <p:cNvPr id="256003" name="Rectangle 3"/>
          <p:cNvSpPr>
            <a:spLocks noGrp="1" noChangeArrowheads="1"/>
          </p:cNvSpPr>
          <p:nvPr>
            <p:ph type="body" idx="1"/>
          </p:nvPr>
        </p:nvSpPr>
        <p:spPr>
          <a:xfrm>
            <a:off x="476250" y="4821238"/>
            <a:ext cx="5929313" cy="3743325"/>
          </a:xfrm>
          <a:noFill/>
          <a:ln/>
        </p:spPr>
        <p:txBody>
          <a:bodyPr lIns="90537" tIns="45269" rIns="90537" bIns="45269"/>
          <a:lstStyle/>
          <a:p>
            <a:r>
              <a:rPr lang="en-US"/>
              <a:t>Explicit Cursors (continued)</a:t>
            </a:r>
          </a:p>
          <a:p>
            <a:pPr lvl="1"/>
            <a:r>
              <a:rPr lang="en-US"/>
              <a:t>Now that you have a conceptual understanding of cursors, review the steps to use them. The syntax for each step can be found on the following pages.</a:t>
            </a:r>
          </a:p>
          <a:p>
            <a:pPr lvl="1"/>
            <a:r>
              <a:rPr lang="en-US" b="1"/>
              <a:t>Controlling Explicit Cursors</a:t>
            </a:r>
            <a:endParaRPr lang="en-US"/>
          </a:p>
          <a:p>
            <a:pPr lvl="2"/>
            <a:r>
              <a:rPr lang="en-US"/>
              <a:t>1. 	Declare the cursor by naming it and defining the structure of the query to be performed </a:t>
            </a:r>
            <a:br>
              <a:rPr lang="en-US"/>
            </a:br>
            <a:r>
              <a:rPr lang="en-US"/>
              <a:t>within it.</a:t>
            </a:r>
          </a:p>
          <a:p>
            <a:pPr lvl="2"/>
            <a:r>
              <a:rPr lang="en-US"/>
              <a:t>2. 	Open the cursor. </a:t>
            </a:r>
            <a:r>
              <a:rPr lang="en-US">
                <a:latin typeface="Times" pitchFamily="18" charset="0"/>
              </a:rPr>
              <a:t>The </a:t>
            </a:r>
            <a:r>
              <a:rPr lang="en-US">
                <a:latin typeface="Courier New" pitchFamily="49" charset="0"/>
              </a:rPr>
              <a:t>OPEN</a:t>
            </a:r>
            <a:r>
              <a:rPr lang="en-US">
                <a:latin typeface="Times" pitchFamily="18" charset="0"/>
              </a:rPr>
              <a:t> statement executes the query and binds any variables that are referenced. Rows identified by the query are called the active set and are now available for fetching.</a:t>
            </a:r>
          </a:p>
          <a:p>
            <a:pPr lvl="2"/>
            <a:r>
              <a:rPr lang="en-US"/>
              <a:t>3. 	Fetch data from the cursor. </a:t>
            </a:r>
            <a:r>
              <a:rPr lang="en-US">
                <a:latin typeface="Times" pitchFamily="18" charset="0"/>
              </a:rPr>
              <a:t>In the flow diagram shown on the slide, after each fetch you test the cursor for any existing row. If there are no more rows to process, then you must close the cursor.</a:t>
            </a:r>
          </a:p>
          <a:p>
            <a:pPr lvl="2"/>
            <a:r>
              <a:rPr lang="en-US"/>
              <a:t>4. 	Close the cursor. </a:t>
            </a:r>
            <a:r>
              <a:rPr lang="en-US">
                <a:latin typeface="Times" pitchFamily="18" charset="0"/>
              </a:rPr>
              <a:t>The </a:t>
            </a:r>
            <a:r>
              <a:rPr lang="en-US">
                <a:latin typeface="Courier New" pitchFamily="49" charset="0"/>
              </a:rPr>
              <a:t>CLOSE</a:t>
            </a:r>
            <a:r>
              <a:rPr lang="en-US">
                <a:latin typeface="Times" pitchFamily="18" charset="0"/>
              </a:rPr>
              <a:t> statement releases the active set of rows. It is now possible to reopen the cursor to establish a fresh active set.</a:t>
            </a:r>
          </a:p>
          <a:p>
            <a:pPr lvl="1"/>
            <a:r>
              <a:rPr lang="en-US"/>
              <a:t/>
            </a:r>
            <a:br>
              <a:rPr lang="en-US"/>
            </a:br>
            <a:r>
              <a:rPr lang="en-US"/>
              <a:t/>
            </a:r>
            <a:br>
              <a:rPr lang="en-US"/>
            </a:br>
            <a:endParaRPr lang="en-US" b="1"/>
          </a:p>
          <a:p>
            <a:endParaRPr lang="en-US"/>
          </a:p>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1B240FFD-F09E-439A-901C-B8B6359A8DA1}" type="slidenum">
              <a:rPr lang="en-US"/>
              <a:pPr/>
              <a:t>94</a:t>
            </a:fld>
            <a:endParaRPr lang="en-US"/>
          </a:p>
        </p:txBody>
      </p:sp>
      <p:sp>
        <p:nvSpPr>
          <p:cNvPr id="258050"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58051"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58052" name="Rectangle 4"/>
          <p:cNvSpPr>
            <a:spLocks noRot="1" noChangeArrowheads="1" noTextEdit="1"/>
          </p:cNvSpPr>
          <p:nvPr>
            <p:ph type="sldImg"/>
          </p:nvPr>
        </p:nvSpPr>
        <p:spPr>
          <a:xfrm>
            <a:off x="439738" y="174625"/>
            <a:ext cx="5981700" cy="4486275"/>
          </a:xfrm>
          <a:ln w="12700" cap="flat">
            <a:solidFill>
              <a:schemeClr val="tx1"/>
            </a:solidFill>
          </a:ln>
        </p:spPr>
      </p:sp>
      <p:sp>
        <p:nvSpPr>
          <p:cNvPr id="258053"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Explicit Cursors (continued)</a:t>
            </a:r>
          </a:p>
          <a:p>
            <a:pPr lvl="1"/>
            <a:r>
              <a:rPr lang="en-US"/>
              <a:t>You use the </a:t>
            </a:r>
            <a:r>
              <a:rPr lang="en-US">
                <a:latin typeface="Courier New" pitchFamily="49" charset="0"/>
              </a:rPr>
              <a:t>OPEN</a:t>
            </a:r>
            <a:r>
              <a:rPr lang="en-US"/>
              <a:t>, </a:t>
            </a:r>
            <a:r>
              <a:rPr lang="en-US">
                <a:latin typeface="Courier New" pitchFamily="49" charset="0"/>
              </a:rPr>
              <a:t>FETCH</a:t>
            </a:r>
            <a:r>
              <a:rPr lang="en-US"/>
              <a:t>, and </a:t>
            </a:r>
            <a:r>
              <a:rPr lang="en-US">
                <a:latin typeface="Courier New" pitchFamily="49" charset="0"/>
              </a:rPr>
              <a:t>CLOSE</a:t>
            </a:r>
            <a:r>
              <a:rPr lang="en-US"/>
              <a:t> statements to control a cursor.</a:t>
            </a:r>
          </a:p>
          <a:p>
            <a:pPr lvl="1"/>
            <a:r>
              <a:rPr lang="en-US"/>
              <a:t>The </a:t>
            </a:r>
            <a:r>
              <a:rPr lang="en-US">
                <a:latin typeface="Courier New" pitchFamily="49" charset="0"/>
              </a:rPr>
              <a:t>OPEN</a:t>
            </a:r>
            <a:r>
              <a:rPr lang="en-US"/>
              <a:t> statement executes the query associated with the cursor, identifies the result set, and positions the cursor before the first row. </a:t>
            </a:r>
          </a:p>
          <a:p>
            <a:endParaRPr lang="en-US" b="1"/>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193549B-CCDC-49C1-A921-8F452B8C9AA9}" type="slidenum">
              <a:rPr lang="en-US"/>
              <a:pPr/>
              <a:t>95</a:t>
            </a:fld>
            <a:endParaRPr lang="en-US"/>
          </a:p>
        </p:txBody>
      </p:sp>
      <p:sp>
        <p:nvSpPr>
          <p:cNvPr id="260098"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60099"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60100" name="Rectangle 4"/>
          <p:cNvSpPr>
            <a:spLocks noRot="1" noChangeArrowheads="1" noTextEdit="1"/>
          </p:cNvSpPr>
          <p:nvPr>
            <p:ph type="sldImg"/>
          </p:nvPr>
        </p:nvSpPr>
        <p:spPr>
          <a:xfrm>
            <a:off x="439738" y="174625"/>
            <a:ext cx="5981700" cy="4486275"/>
          </a:xfrm>
          <a:ln w="12700" cap="flat">
            <a:solidFill>
              <a:schemeClr val="tx1"/>
            </a:solidFill>
          </a:ln>
        </p:spPr>
      </p:sp>
      <p:sp>
        <p:nvSpPr>
          <p:cNvPr id="260101"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Explicit Cursors (continued)</a:t>
            </a:r>
          </a:p>
          <a:p>
            <a:pPr lvl="1"/>
            <a:r>
              <a:rPr lang="en-US"/>
              <a:t>The </a:t>
            </a:r>
            <a:r>
              <a:rPr lang="en-US">
                <a:latin typeface="Courier New" pitchFamily="49" charset="0"/>
              </a:rPr>
              <a:t>FETCH</a:t>
            </a:r>
            <a:r>
              <a:rPr lang="en-US"/>
              <a:t> statement retrieves the current row and advances the cursor to the next row until either there are no more rows or until the specified condition is met.</a:t>
            </a:r>
            <a:endParaRPr lang="en-US" b="1"/>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279F4D-217F-43F4-B92C-F8D971EE1E89}" type="slidenum">
              <a:rPr lang="en-US"/>
              <a:pPr/>
              <a:t>96</a:t>
            </a:fld>
            <a:endParaRPr lang="en-US"/>
          </a:p>
        </p:txBody>
      </p:sp>
      <p:sp>
        <p:nvSpPr>
          <p:cNvPr id="262146"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62147"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62148" name="Rectangle 4"/>
          <p:cNvSpPr>
            <a:spLocks noRot="1" noChangeArrowheads="1" noTextEdit="1"/>
          </p:cNvSpPr>
          <p:nvPr>
            <p:ph type="sldImg"/>
          </p:nvPr>
        </p:nvSpPr>
        <p:spPr>
          <a:xfrm>
            <a:off x="439738" y="174625"/>
            <a:ext cx="5981700" cy="4486275"/>
          </a:xfrm>
          <a:ln w="12700" cap="flat">
            <a:solidFill>
              <a:schemeClr val="tx1"/>
            </a:solidFill>
          </a:ln>
        </p:spPr>
      </p:sp>
      <p:sp>
        <p:nvSpPr>
          <p:cNvPr id="262149" name="Rectangle 5"/>
          <p:cNvSpPr>
            <a:spLocks noGrp="1" noChangeArrowheads="1"/>
          </p:cNvSpPr>
          <p:nvPr>
            <p:ph type="body" idx="1"/>
          </p:nvPr>
        </p:nvSpPr>
        <p:spPr>
          <a:xfrm>
            <a:off x="476250" y="4821238"/>
            <a:ext cx="5929313" cy="3743325"/>
          </a:xfrm>
          <a:noFill/>
          <a:ln/>
        </p:spPr>
        <p:txBody>
          <a:bodyPr lIns="90537" tIns="45269" rIns="90537" bIns="45269"/>
          <a:lstStyle/>
          <a:p>
            <a:r>
              <a:rPr lang="en-US"/>
              <a:t>Explicit Cursors (continued)</a:t>
            </a:r>
          </a:p>
          <a:p>
            <a:pPr lvl="1"/>
            <a:r>
              <a:rPr lang="en-US"/>
              <a:t>Close the cursor when the last row has been processed. The </a:t>
            </a:r>
            <a:r>
              <a:rPr lang="en-US">
                <a:latin typeface="Courier New" pitchFamily="49" charset="0"/>
              </a:rPr>
              <a:t>CLOSE</a:t>
            </a:r>
            <a:r>
              <a:rPr lang="en-US"/>
              <a:t> statement disables the cursor. </a:t>
            </a:r>
          </a:p>
          <a:p>
            <a:endParaRPr lang="en-US" b="1"/>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B00FB-1B0D-47AD-91A6-3D7BCDD1A190}" type="slidenum">
              <a:rPr lang="en-US"/>
              <a:pPr/>
              <a:t>97</a:t>
            </a:fld>
            <a:endParaRPr lang="en-US"/>
          </a:p>
        </p:txBody>
      </p:sp>
      <p:sp>
        <p:nvSpPr>
          <p:cNvPr id="264194" name="Rectangle 2"/>
          <p:cNvSpPr>
            <a:spLocks noRot="1" noChangeArrowheads="1" noTextEdit="1"/>
          </p:cNvSpPr>
          <p:nvPr>
            <p:ph type="sldImg"/>
          </p:nvPr>
        </p:nvSpPr>
        <p:spPr>
          <a:xfrm>
            <a:off x="439738" y="174625"/>
            <a:ext cx="5981700" cy="4486275"/>
          </a:xfrm>
          <a:ln w="12700" cap="flat">
            <a:solidFill>
              <a:schemeClr val="tx1"/>
            </a:solidFill>
          </a:ln>
        </p:spPr>
      </p:sp>
      <p:sp>
        <p:nvSpPr>
          <p:cNvPr id="264195" name="Rectangle 3"/>
          <p:cNvSpPr>
            <a:spLocks noGrp="1" noChangeArrowheads="1"/>
          </p:cNvSpPr>
          <p:nvPr>
            <p:ph type="body" idx="1"/>
          </p:nvPr>
        </p:nvSpPr>
        <p:spPr>
          <a:xfrm>
            <a:off x="476250" y="4821238"/>
            <a:ext cx="5929313" cy="3743325"/>
          </a:xfrm>
          <a:noFill/>
          <a:ln/>
        </p:spPr>
        <p:txBody>
          <a:bodyPr lIns="90537" tIns="45269" rIns="90537" bIns="45269"/>
          <a:lstStyle/>
          <a:p>
            <a:r>
              <a:rPr lang="en-US">
                <a:latin typeface="Helvetica" pitchFamily="34" charset="0"/>
              </a:rPr>
              <a:t>Declaring the Cursor </a:t>
            </a:r>
          </a:p>
          <a:p>
            <a:pPr lvl="1"/>
            <a:r>
              <a:rPr lang="en-US"/>
              <a:t>Use the </a:t>
            </a:r>
            <a:r>
              <a:rPr lang="en-US">
                <a:latin typeface="Courier New" pitchFamily="49" charset="0"/>
              </a:rPr>
              <a:t>CURSOR</a:t>
            </a:r>
            <a:r>
              <a:rPr lang="en-US"/>
              <a:t> statement to </a:t>
            </a:r>
            <a:r>
              <a:rPr lang="en-US">
                <a:solidFill>
                  <a:srgbClr val="FC0128"/>
                </a:solidFill>
              </a:rPr>
              <a:t>declare an explicit cursor.</a:t>
            </a:r>
            <a:r>
              <a:rPr lang="en-US"/>
              <a:t> You can reference variables within the query, but you must declare them before the </a:t>
            </a:r>
            <a:r>
              <a:rPr lang="en-US">
                <a:latin typeface="Courier New" pitchFamily="49" charset="0"/>
              </a:rPr>
              <a:t>CURSOR</a:t>
            </a:r>
            <a:r>
              <a:rPr lang="en-US"/>
              <a:t> statement.</a:t>
            </a:r>
          </a:p>
          <a:p>
            <a:pPr lvl="1"/>
            <a:r>
              <a:rPr lang="en-US"/>
              <a:t>In the syntax:</a:t>
            </a:r>
          </a:p>
          <a:p>
            <a:r>
              <a:rPr lang="en-US"/>
              <a:t>	</a:t>
            </a:r>
            <a:r>
              <a:rPr lang="en-US" b="1" i="1"/>
              <a:t>cursor_name	</a:t>
            </a:r>
            <a:r>
              <a:rPr lang="en-US" b="1"/>
              <a:t>is a PL/SQL identifier.</a:t>
            </a:r>
          </a:p>
          <a:p>
            <a:r>
              <a:rPr lang="en-US" b="1"/>
              <a:t>	</a:t>
            </a:r>
            <a:r>
              <a:rPr lang="en-US" b="1" i="1"/>
              <a:t>select_statement	</a:t>
            </a:r>
            <a:r>
              <a:rPr lang="en-US" b="1"/>
              <a:t>is a </a:t>
            </a:r>
            <a:r>
              <a:rPr lang="en-US" b="1">
                <a:latin typeface="Courier New" pitchFamily="49" charset="0"/>
              </a:rPr>
              <a:t>SELECT</a:t>
            </a:r>
            <a:r>
              <a:rPr lang="en-US" b="1"/>
              <a:t> statement without an </a:t>
            </a:r>
            <a:r>
              <a:rPr lang="en-US" b="1">
                <a:latin typeface="Courier New" pitchFamily="49" charset="0"/>
              </a:rPr>
              <a:t>INTO</a:t>
            </a:r>
            <a:r>
              <a:rPr lang="en-US" b="1"/>
              <a:t> clause.</a:t>
            </a:r>
          </a:p>
          <a:p>
            <a:r>
              <a:rPr lang="en-US"/>
              <a:t>Note </a:t>
            </a:r>
          </a:p>
          <a:p>
            <a:pPr lvl="2"/>
            <a:r>
              <a:rPr lang="en-US"/>
              <a:t>Do not include the </a:t>
            </a:r>
            <a:r>
              <a:rPr lang="en-US">
                <a:latin typeface="Courier New" pitchFamily="49" charset="0"/>
              </a:rPr>
              <a:t>INTO</a:t>
            </a:r>
            <a:r>
              <a:rPr lang="en-US"/>
              <a:t> clause in the cursor declaration because it appears later in the </a:t>
            </a:r>
            <a:r>
              <a:rPr lang="en-US">
                <a:latin typeface="Courier New" pitchFamily="49" charset="0"/>
              </a:rPr>
              <a:t>FETCH </a:t>
            </a:r>
            <a:r>
              <a:rPr lang="en-US"/>
              <a:t>statement.</a:t>
            </a:r>
          </a:p>
          <a:p>
            <a:pPr lvl="2"/>
            <a:r>
              <a:rPr lang="en-US"/>
              <a:t>The cursor can be any valid </a:t>
            </a:r>
            <a:r>
              <a:rPr lang="en-US">
                <a:latin typeface="Courier New" pitchFamily="49" charset="0"/>
              </a:rPr>
              <a:t>ANSI SELECT</a:t>
            </a:r>
            <a:r>
              <a:rPr lang="en-US"/>
              <a:t> statement, to include joins, and so on.</a:t>
            </a:r>
          </a:p>
          <a:p>
            <a:pPr lvl="1"/>
            <a:r>
              <a:rPr lang="en-US"/>
              <a:t> </a:t>
            </a:r>
          </a:p>
          <a:p>
            <a:pPr lvl="1"/>
            <a:endParaRPr lang="en-US"/>
          </a:p>
          <a:p>
            <a:pPr lvl="1"/>
            <a:endParaRPr lang="en-US"/>
          </a:p>
          <a:p>
            <a:pPr lvl="1"/>
            <a:r>
              <a:rPr lang="en-US">
                <a:solidFill>
                  <a:srgbClr val="0000FF"/>
                </a:solidFill>
              </a:rPr>
              <a:t>Instructor Note</a:t>
            </a:r>
          </a:p>
          <a:p>
            <a:pPr lvl="1"/>
            <a:r>
              <a:rPr lang="en-US">
                <a:solidFill>
                  <a:srgbClr val="0000FF"/>
                </a:solidFill>
              </a:rPr>
              <a:t>The parameter element of the cursor definition and syntax is covered in a subsequent lesson.</a:t>
            </a:r>
          </a:p>
          <a:p>
            <a:endParaRPr lang="en-US" b="1">
              <a:solidFill>
                <a:srgbClr val="0000FF"/>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F19FF98-0AE7-44B2-8411-7D9531F2DFDC}" type="slidenum">
              <a:rPr lang="en-US"/>
              <a:pPr/>
              <a:t>98</a:t>
            </a:fld>
            <a:endParaRPr lang="en-US"/>
          </a:p>
        </p:txBody>
      </p:sp>
      <p:sp>
        <p:nvSpPr>
          <p:cNvPr id="266242" name="Rectangle 2"/>
          <p:cNvSpPr>
            <a:spLocks noChangeArrowheads="1"/>
          </p:cNvSpPr>
          <p:nvPr/>
        </p:nvSpPr>
        <p:spPr bwMode="auto">
          <a:xfrm>
            <a:off x="3989388" y="0"/>
            <a:ext cx="3059112" cy="508000"/>
          </a:xfrm>
          <a:prstGeom prst="rect">
            <a:avLst/>
          </a:prstGeom>
          <a:noFill/>
          <a:ln w="9525">
            <a:noFill/>
            <a:miter lim="800000"/>
            <a:headEnd/>
            <a:tailEnd/>
          </a:ln>
          <a:effectLst/>
        </p:spPr>
        <p:txBody>
          <a:bodyPr wrap="none" anchor="ctr"/>
          <a:lstStyle/>
          <a:p>
            <a:endParaRPr lang="en-US"/>
          </a:p>
        </p:txBody>
      </p:sp>
      <p:sp>
        <p:nvSpPr>
          <p:cNvPr id="266243" name="Rectangle 3"/>
          <p:cNvSpPr>
            <a:spLocks noChangeArrowheads="1"/>
          </p:cNvSpPr>
          <p:nvPr/>
        </p:nvSpPr>
        <p:spPr bwMode="auto">
          <a:xfrm>
            <a:off x="-4763" y="0"/>
            <a:ext cx="3055938" cy="508000"/>
          </a:xfrm>
          <a:prstGeom prst="rect">
            <a:avLst/>
          </a:prstGeom>
          <a:noFill/>
          <a:ln w="9525">
            <a:noFill/>
            <a:miter lim="800000"/>
            <a:headEnd/>
            <a:tailEnd/>
          </a:ln>
          <a:effectLst/>
        </p:spPr>
        <p:txBody>
          <a:bodyPr wrap="none" anchor="ctr"/>
          <a:lstStyle/>
          <a:p>
            <a:endParaRPr lang="en-US"/>
          </a:p>
        </p:txBody>
      </p:sp>
      <p:sp>
        <p:nvSpPr>
          <p:cNvPr id="266244" name="Rectangle 4"/>
          <p:cNvSpPr>
            <a:spLocks noRot="1" noChangeArrowheads="1" noTextEdit="1"/>
          </p:cNvSpPr>
          <p:nvPr>
            <p:ph type="sldImg"/>
          </p:nvPr>
        </p:nvSpPr>
        <p:spPr>
          <a:xfrm>
            <a:off x="439738" y="174625"/>
            <a:ext cx="5981700" cy="4486275"/>
          </a:xfrm>
          <a:ln w="12700" cap="flat">
            <a:solidFill>
              <a:schemeClr val="tx1"/>
            </a:solidFill>
          </a:ln>
        </p:spPr>
      </p:sp>
      <p:sp>
        <p:nvSpPr>
          <p:cNvPr id="266245" name="Rectangle 5"/>
          <p:cNvSpPr>
            <a:spLocks noGrp="1" noChangeArrowheads="1"/>
          </p:cNvSpPr>
          <p:nvPr>
            <p:ph type="body" idx="1"/>
          </p:nvPr>
        </p:nvSpPr>
        <p:spPr>
          <a:xfrm>
            <a:off x="476250" y="4821238"/>
            <a:ext cx="5929313" cy="3743325"/>
          </a:xfrm>
          <a:noFill/>
          <a:ln/>
        </p:spPr>
        <p:txBody>
          <a:bodyPr lIns="90537" tIns="45269" rIns="90537" bIns="45269"/>
          <a:lstStyle/>
          <a:p>
            <a:pPr>
              <a:lnSpc>
                <a:spcPct val="90000"/>
              </a:lnSpc>
            </a:pPr>
            <a:r>
              <a:rPr lang="en-US"/>
              <a:t>Declaring the Cursor (continued)</a:t>
            </a:r>
          </a:p>
          <a:p>
            <a:pPr lvl="1">
              <a:lnSpc>
                <a:spcPct val="90000"/>
              </a:lnSpc>
            </a:pPr>
            <a:r>
              <a:rPr lang="en-US"/>
              <a:t>In the example on the slide, the cursor </a:t>
            </a:r>
            <a:r>
              <a:rPr lang="en-US">
                <a:latin typeface="Courier New" pitchFamily="49" charset="0"/>
              </a:rPr>
              <a:t>emp_cursor</a:t>
            </a:r>
            <a:r>
              <a:rPr lang="en-US"/>
              <a:t> is declared to retrieve the </a:t>
            </a:r>
            <a:r>
              <a:rPr lang="en-US">
                <a:latin typeface="Courier New" pitchFamily="49" charset="0"/>
              </a:rPr>
              <a:t>EMPLOYEE_ID</a:t>
            </a:r>
            <a:r>
              <a:rPr lang="en-US"/>
              <a:t> and </a:t>
            </a:r>
            <a:r>
              <a:rPr lang="en-US">
                <a:latin typeface="Courier New" pitchFamily="49" charset="0"/>
              </a:rPr>
              <a:t>LAST_NAME</a:t>
            </a:r>
            <a:r>
              <a:rPr lang="en-US"/>
              <a:t> columns from the </a:t>
            </a:r>
            <a:r>
              <a:rPr lang="en-US">
                <a:latin typeface="Courier New" pitchFamily="49" charset="0"/>
              </a:rPr>
              <a:t>EMPLOYEES</a:t>
            </a:r>
            <a:r>
              <a:rPr lang="en-US"/>
              <a:t> table. Similarly, the cursor </a:t>
            </a:r>
            <a:r>
              <a:rPr lang="en-US">
                <a:latin typeface="Courier New" pitchFamily="49" charset="0"/>
              </a:rPr>
              <a:t>DEPT_CURSOR</a:t>
            </a:r>
            <a:r>
              <a:rPr lang="en-US"/>
              <a:t> is declared to retrieve all the details for the department with the </a:t>
            </a:r>
            <a:r>
              <a:rPr lang="en-US">
                <a:latin typeface="Courier New" pitchFamily="49" charset="0"/>
              </a:rPr>
              <a:t>LOCATION_ID 170</a:t>
            </a:r>
            <a:r>
              <a:rPr lang="en-US"/>
              <a:t>. </a:t>
            </a:r>
          </a:p>
          <a:p>
            <a:pPr>
              <a:lnSpc>
                <a:spcPct val="90000"/>
              </a:lnSpc>
              <a:spcBef>
                <a:spcPct val="20000"/>
              </a:spcBef>
            </a:pPr>
            <a:r>
              <a:rPr lang="en-US" b="1">
                <a:latin typeface="Courier New" pitchFamily="49" charset="0"/>
              </a:rPr>
              <a:t>    DECLARE</a:t>
            </a:r>
          </a:p>
          <a:p>
            <a:pPr>
              <a:lnSpc>
                <a:spcPct val="90000"/>
              </a:lnSpc>
              <a:spcBef>
                <a:spcPct val="20000"/>
              </a:spcBef>
            </a:pPr>
            <a:r>
              <a:rPr lang="en-US" b="1">
                <a:latin typeface="Courier New" pitchFamily="49" charset="0"/>
              </a:rPr>
              <a:t>      v_empno    employees.employee_id%TYPE;</a:t>
            </a:r>
          </a:p>
          <a:p>
            <a:pPr>
              <a:lnSpc>
                <a:spcPct val="90000"/>
              </a:lnSpc>
              <a:spcBef>
                <a:spcPct val="20000"/>
              </a:spcBef>
            </a:pPr>
            <a:r>
              <a:rPr lang="en-US" b="1">
                <a:latin typeface="Courier New" pitchFamily="49" charset="0"/>
              </a:rPr>
              <a:t>      v_ename    employees.last_name%TYPE;</a:t>
            </a:r>
          </a:p>
          <a:p>
            <a:pPr>
              <a:lnSpc>
                <a:spcPct val="90000"/>
              </a:lnSpc>
              <a:spcBef>
                <a:spcPct val="20000"/>
              </a:spcBef>
            </a:pPr>
            <a:r>
              <a:rPr lang="en-US" b="1">
                <a:latin typeface="Courier New" pitchFamily="49" charset="0"/>
              </a:rPr>
              <a:t>      CURSOR emp_cursor IS</a:t>
            </a:r>
          </a:p>
          <a:p>
            <a:pPr>
              <a:lnSpc>
                <a:spcPct val="90000"/>
              </a:lnSpc>
              <a:spcBef>
                <a:spcPct val="20000"/>
              </a:spcBef>
            </a:pPr>
            <a:r>
              <a:rPr lang="en-US" b="1">
                <a:latin typeface="Courier New" pitchFamily="49" charset="0"/>
              </a:rPr>
              <a:t>        SELECT employee_id, last_name</a:t>
            </a:r>
          </a:p>
          <a:p>
            <a:pPr>
              <a:lnSpc>
                <a:spcPct val="90000"/>
              </a:lnSpc>
              <a:spcBef>
                <a:spcPct val="20000"/>
              </a:spcBef>
            </a:pPr>
            <a:r>
              <a:rPr lang="en-US" b="1">
                <a:latin typeface="Courier New" pitchFamily="49" charset="0"/>
              </a:rPr>
              <a:t>        FROM   employees;</a:t>
            </a:r>
          </a:p>
          <a:p>
            <a:pPr>
              <a:lnSpc>
                <a:spcPct val="90000"/>
              </a:lnSpc>
              <a:spcBef>
                <a:spcPct val="20000"/>
              </a:spcBef>
            </a:pPr>
            <a:r>
              <a:rPr lang="en-US" b="1">
                <a:latin typeface="Courier New" pitchFamily="49" charset="0"/>
              </a:rPr>
              <a:t>    BEGIN</a:t>
            </a:r>
          </a:p>
          <a:p>
            <a:pPr>
              <a:lnSpc>
                <a:spcPct val="90000"/>
              </a:lnSpc>
              <a:spcBef>
                <a:spcPct val="20000"/>
              </a:spcBef>
            </a:pPr>
            <a:r>
              <a:rPr lang="en-US" b="1">
                <a:latin typeface="Courier New" pitchFamily="49" charset="0"/>
              </a:rPr>
              <a:t>    . . .</a:t>
            </a:r>
          </a:p>
          <a:p>
            <a:pPr>
              <a:lnSpc>
                <a:spcPct val="90000"/>
              </a:lnSpc>
              <a:spcBef>
                <a:spcPct val="20000"/>
              </a:spcBef>
            </a:pPr>
            <a:r>
              <a:rPr lang="en-US" b="1"/>
              <a:t>Fetching the values retrieved by the cursor into the variables declared in the </a:t>
            </a:r>
            <a:r>
              <a:rPr lang="en-US" b="1">
                <a:latin typeface="Courier New" pitchFamily="49" charset="0"/>
              </a:rPr>
              <a:t>DECLARE</a:t>
            </a:r>
            <a:r>
              <a:rPr lang="en-US" b="1"/>
              <a:t> section is covered later in this lesson. </a:t>
            </a:r>
          </a:p>
          <a:p>
            <a:pPr>
              <a:lnSpc>
                <a:spcPct val="90000"/>
              </a:lnSpc>
              <a:spcAft>
                <a:spcPct val="2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a:lnSpc>
                <a:spcPct val="90000"/>
              </a:lnSpc>
            </a:pPr>
            <a:r>
              <a:rPr lang="en-US" b="1">
                <a:solidFill>
                  <a:srgbClr val="0000FF"/>
                </a:solidFill>
              </a:rPr>
              <a:t>Mention that prior to 9</a:t>
            </a:r>
            <a:r>
              <a:rPr lang="en-US" b="1" i="1">
                <a:solidFill>
                  <a:srgbClr val="0000FF"/>
                </a:solidFill>
              </a:rPr>
              <a:t>i </a:t>
            </a:r>
            <a:r>
              <a:rPr lang="en-US" b="1">
                <a:solidFill>
                  <a:srgbClr val="0000FF"/>
                </a:solidFill>
              </a:rPr>
              <a:t>we could not fetch rows back, our work area can be read only ahead.</a:t>
            </a:r>
          </a:p>
          <a:p>
            <a:pPr>
              <a:lnSpc>
                <a:spcPct val="90000"/>
              </a:lnSpc>
            </a:pPr>
            <a:r>
              <a:rPr lang="en-US" b="1">
                <a:solidFill>
                  <a:srgbClr val="0000FF"/>
                </a:solidFill>
              </a:rPr>
              <a:t>We can issue SQL statements for the those tables which are involved in the cursor declaration. Emphasize that implicit cursors don't influence the behavior of the opened cursor.</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3E6FE-9567-470F-959C-22E3069C4299}" type="slidenum">
              <a:rPr lang="en-US"/>
              <a:pPr/>
              <a:t>99</a:t>
            </a:fld>
            <a:endParaRPr lang="en-US"/>
          </a:p>
        </p:txBody>
      </p:sp>
      <p:sp>
        <p:nvSpPr>
          <p:cNvPr id="268290" name="Rectangle 2"/>
          <p:cNvSpPr>
            <a:spLocks noRot="1" noChangeArrowheads="1" noTextEdit="1"/>
          </p:cNvSpPr>
          <p:nvPr>
            <p:ph type="sldImg"/>
          </p:nvPr>
        </p:nvSpPr>
        <p:spPr>
          <a:xfrm>
            <a:off x="439738" y="174625"/>
            <a:ext cx="5981700" cy="4486275"/>
          </a:xfrm>
          <a:ln w="12700" cap="flat">
            <a:solidFill>
              <a:schemeClr val="tx1"/>
            </a:solidFill>
          </a:ln>
        </p:spPr>
      </p:sp>
      <p:sp>
        <p:nvSpPr>
          <p:cNvPr id="268291" name="Rectangle 3"/>
          <p:cNvSpPr>
            <a:spLocks noGrp="1" noChangeArrowheads="1"/>
          </p:cNvSpPr>
          <p:nvPr>
            <p:ph type="body" idx="1"/>
          </p:nvPr>
        </p:nvSpPr>
        <p:spPr>
          <a:xfrm>
            <a:off x="476250" y="4821238"/>
            <a:ext cx="5929313" cy="3743325"/>
          </a:xfrm>
          <a:noFill/>
          <a:ln/>
        </p:spPr>
        <p:txBody>
          <a:bodyPr lIns="90537" tIns="45269" rIns="90537" bIns="45269"/>
          <a:lstStyle/>
          <a:p>
            <a:pPr>
              <a:spcAft>
                <a:spcPct val="2000"/>
              </a:spcAft>
            </a:pPr>
            <a:r>
              <a:rPr lang="en-US">
                <a:latin typeface="Courier New" pitchFamily="49" charset="0"/>
              </a:rPr>
              <a:t>OPEN</a:t>
            </a:r>
            <a:r>
              <a:rPr lang="en-US">
                <a:latin typeface="Helvetica" pitchFamily="34" charset="0"/>
              </a:rPr>
              <a:t> Statement</a:t>
            </a:r>
          </a:p>
          <a:p>
            <a:pPr lvl="1">
              <a:spcAft>
                <a:spcPct val="2000"/>
              </a:spcAft>
            </a:pPr>
            <a:r>
              <a:rPr lang="en-US"/>
              <a:t>The </a:t>
            </a:r>
            <a:r>
              <a:rPr lang="en-US">
                <a:latin typeface="Courier New" pitchFamily="49" charset="0"/>
              </a:rPr>
              <a:t>OPEN</a:t>
            </a:r>
            <a:r>
              <a:rPr lang="en-US"/>
              <a:t> statement executes the query associated with the cursor, identifies the result set, and positions the cursor before the first row. </a:t>
            </a:r>
          </a:p>
          <a:p>
            <a:pPr lvl="1">
              <a:spcAft>
                <a:spcPct val="2000"/>
              </a:spcAft>
            </a:pPr>
            <a:r>
              <a:rPr lang="en-US"/>
              <a:t>In the syntax: </a:t>
            </a:r>
          </a:p>
          <a:p>
            <a:pPr lvl="1">
              <a:spcAft>
                <a:spcPct val="2000"/>
              </a:spcAft>
            </a:pPr>
            <a:r>
              <a:rPr lang="en-US" i="1">
                <a:latin typeface="Times" pitchFamily="18" charset="0"/>
              </a:rPr>
              <a:t>cursor_name	</a:t>
            </a:r>
            <a:r>
              <a:rPr lang="en-US">
                <a:latin typeface="Times" pitchFamily="18" charset="0"/>
              </a:rPr>
              <a:t>is the name of the previously declared cursor.</a:t>
            </a:r>
          </a:p>
          <a:p>
            <a:pPr lvl="1">
              <a:spcAft>
                <a:spcPct val="2000"/>
              </a:spcAft>
            </a:pPr>
            <a:r>
              <a:rPr lang="en-US">
                <a:solidFill>
                  <a:srgbClr val="FC0128"/>
                </a:solidFill>
                <a:latin typeface="Courier New" pitchFamily="49" charset="0"/>
              </a:rPr>
              <a:t>OPEN</a:t>
            </a:r>
            <a:r>
              <a:rPr lang="en-US">
                <a:solidFill>
                  <a:srgbClr val="FC0128"/>
                </a:solidFill>
              </a:rPr>
              <a:t> </a:t>
            </a:r>
            <a:r>
              <a:rPr lang="en-US"/>
              <a:t>is an executable statement that performs the following operations:</a:t>
            </a:r>
          </a:p>
          <a:p>
            <a:pPr lvl="2"/>
            <a:r>
              <a:rPr lang="en-US"/>
              <a:t>1.	Dynamically allocates memory for a context area that eventually contains crucial processing information.</a:t>
            </a:r>
          </a:p>
          <a:p>
            <a:pPr lvl="2"/>
            <a:r>
              <a:rPr lang="en-US"/>
              <a:t>2.	Parses the </a:t>
            </a:r>
            <a:r>
              <a:rPr lang="en-US">
                <a:latin typeface="Courier New" pitchFamily="49" charset="0"/>
              </a:rPr>
              <a:t>SELECT</a:t>
            </a:r>
            <a:r>
              <a:rPr lang="en-US"/>
              <a:t> statement.</a:t>
            </a:r>
          </a:p>
          <a:p>
            <a:pPr lvl="2"/>
            <a:r>
              <a:rPr lang="en-US"/>
              <a:t>3. 	Binds the input variables—sets the value for the input variables by obtaining their memory addresses.</a:t>
            </a:r>
          </a:p>
          <a:p>
            <a:pPr lvl="2"/>
            <a:r>
              <a:rPr lang="en-US"/>
              <a:t>4.	Identifies the active set—the set of rows that satisfy the search criteria. Rows in the active set are not retrieved into variables when the </a:t>
            </a:r>
            <a:r>
              <a:rPr lang="en-US">
                <a:latin typeface="Courier New" pitchFamily="49" charset="0"/>
              </a:rPr>
              <a:t>OPEN</a:t>
            </a:r>
            <a:r>
              <a:rPr lang="en-US"/>
              <a:t> statement is executed. Rather, the </a:t>
            </a:r>
            <a:r>
              <a:rPr lang="en-US">
                <a:latin typeface="Courier New" pitchFamily="49" charset="0"/>
              </a:rPr>
              <a:t>FETCH</a:t>
            </a:r>
            <a:r>
              <a:rPr lang="en-US"/>
              <a:t> statement retrieves the rows.</a:t>
            </a:r>
          </a:p>
          <a:p>
            <a:pPr lvl="2"/>
            <a:r>
              <a:rPr lang="en-US"/>
              <a:t>5.	Positions the pointer just before the first row in the active set.</a:t>
            </a:r>
          </a:p>
          <a:p>
            <a:pPr lvl="1">
              <a:spcAft>
                <a:spcPct val="2000"/>
              </a:spcAft>
            </a:pPr>
            <a:r>
              <a:rPr lang="en-US"/>
              <a:t>For cursors declared using the </a:t>
            </a:r>
            <a:r>
              <a:rPr lang="en-US">
                <a:latin typeface="Courier New" pitchFamily="49" charset="0"/>
              </a:rPr>
              <a:t>FOR UPDATE</a:t>
            </a:r>
            <a:r>
              <a:rPr lang="en-US"/>
              <a:t> clause, the </a:t>
            </a:r>
            <a:r>
              <a:rPr lang="en-US">
                <a:latin typeface="Courier New" pitchFamily="49" charset="0"/>
              </a:rPr>
              <a:t>OPEN</a:t>
            </a:r>
            <a:r>
              <a:rPr lang="en-US"/>
              <a:t> statement also locks those rows. The </a:t>
            </a:r>
            <a:r>
              <a:rPr lang="en-US">
                <a:latin typeface="Courier New" pitchFamily="49" charset="0"/>
              </a:rPr>
              <a:t>FOR UPDATE</a:t>
            </a:r>
            <a:r>
              <a:rPr lang="en-US"/>
              <a:t> clause is discussed in a later lesson.</a:t>
            </a:r>
          </a:p>
          <a:p>
            <a:pPr lvl="1">
              <a:spcAft>
                <a:spcPct val="2000"/>
              </a:spcAft>
            </a:pPr>
            <a:r>
              <a:rPr lang="en-US" b="1"/>
              <a:t>Note: </a:t>
            </a:r>
            <a:r>
              <a:rPr lang="en-US"/>
              <a:t>If the query returns no rows when the cursor is opened, PL/SQL does not raise an exception. However, you can test the status of the cursor after a fetch using the </a:t>
            </a:r>
            <a:r>
              <a:rPr lang="en-US">
                <a:latin typeface="Courier New" pitchFamily="49" charset="0"/>
              </a:rPr>
              <a:t>SQL%ROWCOUNT</a:t>
            </a:r>
            <a:r>
              <a:rPr lang="en-US"/>
              <a:t> cursor attribute.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D4F3F8-A626-4401-AA32-680AFA91A9CA}" type="slidenum">
              <a:rPr lang="en-US"/>
              <a:pPr/>
              <a:t>100</a:t>
            </a:fld>
            <a:endParaRPr lang="en-US"/>
          </a:p>
        </p:txBody>
      </p:sp>
      <p:sp>
        <p:nvSpPr>
          <p:cNvPr id="270338" name="Rectangle 2"/>
          <p:cNvSpPr>
            <a:spLocks noRot="1" noChangeArrowheads="1" noTextEdit="1"/>
          </p:cNvSpPr>
          <p:nvPr>
            <p:ph type="sldImg"/>
          </p:nvPr>
        </p:nvSpPr>
        <p:spPr>
          <a:xfrm>
            <a:off x="439738" y="174625"/>
            <a:ext cx="5981700" cy="4486275"/>
          </a:xfrm>
          <a:ln w="12700" cap="flat">
            <a:solidFill>
              <a:schemeClr val="tx1"/>
            </a:solidFill>
          </a:ln>
        </p:spPr>
      </p:sp>
      <p:sp>
        <p:nvSpPr>
          <p:cNvPr id="270339" name="Rectangle 3"/>
          <p:cNvSpPr>
            <a:spLocks noGrp="1" noChangeArrowheads="1"/>
          </p:cNvSpPr>
          <p:nvPr>
            <p:ph type="body" idx="1"/>
          </p:nvPr>
        </p:nvSpPr>
        <p:spPr>
          <a:xfrm>
            <a:off x="476250" y="4821238"/>
            <a:ext cx="5929313" cy="3743325"/>
          </a:xfrm>
          <a:noFill/>
          <a:ln/>
        </p:spPr>
        <p:txBody>
          <a:bodyPr lIns="90537" tIns="45269" rIns="90537" bIns="45269"/>
          <a:lstStyle/>
          <a:p>
            <a:pPr defTabSz="985838">
              <a:lnSpc>
                <a:spcPct val="90000"/>
              </a:lnSpc>
              <a:tabLst>
                <a:tab pos="457200" algn="l"/>
                <a:tab pos="1714500" algn="l"/>
              </a:tabLst>
            </a:pPr>
            <a:r>
              <a:rPr lang="en-US">
                <a:latin typeface="Courier New" pitchFamily="49" charset="0"/>
              </a:rPr>
              <a:t>FETCH</a:t>
            </a:r>
            <a:r>
              <a:rPr lang="en-US"/>
              <a:t> Statement</a:t>
            </a:r>
          </a:p>
          <a:p>
            <a:pPr marL="114300" lvl="1" defTabSz="985838">
              <a:lnSpc>
                <a:spcPct val="90000"/>
              </a:lnSpc>
              <a:tabLst>
                <a:tab pos="457200" algn="l"/>
                <a:tab pos="1714500" algn="l"/>
              </a:tabLst>
            </a:pPr>
            <a:r>
              <a:rPr lang="en-US"/>
              <a:t>The </a:t>
            </a:r>
            <a:r>
              <a:rPr lang="en-US">
                <a:solidFill>
                  <a:srgbClr val="FC0128"/>
                </a:solidFill>
                <a:latin typeface="Courier New" pitchFamily="49" charset="0"/>
              </a:rPr>
              <a:t>FETCH</a:t>
            </a:r>
            <a:r>
              <a:rPr lang="en-US">
                <a:solidFill>
                  <a:srgbClr val="FC0128"/>
                </a:solidFill>
              </a:rPr>
              <a:t> </a:t>
            </a:r>
            <a:r>
              <a:rPr lang="en-US"/>
              <a:t>statement retrieves the rows in the active set one at a time. After each fetch, the cursor advances to the next row in the active set.</a:t>
            </a:r>
          </a:p>
          <a:p>
            <a:pPr marL="114300" lvl="1" defTabSz="985838">
              <a:lnSpc>
                <a:spcPct val="90000"/>
              </a:lnSpc>
              <a:tabLst>
                <a:tab pos="457200" algn="l"/>
                <a:tab pos="1714500" algn="l"/>
              </a:tabLst>
            </a:pPr>
            <a:r>
              <a:rPr lang="en-US"/>
              <a:t>In the syntax:</a:t>
            </a:r>
          </a:p>
          <a:p>
            <a:pPr defTabSz="985838">
              <a:lnSpc>
                <a:spcPct val="90000"/>
              </a:lnSpc>
              <a:tabLst>
                <a:tab pos="457200" algn="l"/>
                <a:tab pos="1714500" algn="l"/>
              </a:tabLst>
            </a:pPr>
            <a:r>
              <a:rPr lang="en-US"/>
              <a:t> 	</a:t>
            </a:r>
            <a:r>
              <a:rPr lang="en-US" b="1" i="1"/>
              <a:t>cursor_name		</a:t>
            </a:r>
            <a:r>
              <a:rPr lang="en-US" b="1"/>
              <a:t>is the name of the previously declared cursor.</a:t>
            </a:r>
          </a:p>
          <a:p>
            <a:pPr defTabSz="985838">
              <a:lnSpc>
                <a:spcPct val="90000"/>
              </a:lnSpc>
              <a:tabLst>
                <a:tab pos="457200" algn="l"/>
                <a:tab pos="1714500" algn="l"/>
              </a:tabLst>
            </a:pPr>
            <a:r>
              <a:rPr lang="en-US" b="1" i="1"/>
              <a:t>	variable		</a:t>
            </a:r>
            <a:r>
              <a:rPr lang="en-US" b="1"/>
              <a:t>is an output variable to store the results.</a:t>
            </a:r>
          </a:p>
          <a:p>
            <a:pPr defTabSz="985838">
              <a:lnSpc>
                <a:spcPct val="90000"/>
              </a:lnSpc>
              <a:tabLst>
                <a:tab pos="457200" algn="l"/>
                <a:tab pos="1714500" algn="l"/>
              </a:tabLst>
            </a:pPr>
            <a:r>
              <a:rPr lang="en-US" b="1"/>
              <a:t>	</a:t>
            </a:r>
            <a:r>
              <a:rPr lang="en-US" b="1" i="1"/>
              <a:t>record_name		</a:t>
            </a:r>
            <a:r>
              <a:rPr lang="en-US" b="1"/>
              <a:t>is the name of the record in which the retrieved data is stored. (The 			record variable can be declared using the </a:t>
            </a:r>
            <a:r>
              <a:rPr lang="en-US" b="1">
                <a:latin typeface="Courier New" pitchFamily="49" charset="0"/>
              </a:rPr>
              <a:t>%ROWTYPE</a:t>
            </a:r>
            <a:r>
              <a:rPr lang="en-US" b="1"/>
              <a:t> attribute.)</a:t>
            </a:r>
          </a:p>
          <a:p>
            <a:pPr marL="114300" lvl="1" defTabSz="985838">
              <a:lnSpc>
                <a:spcPct val="90000"/>
              </a:lnSpc>
              <a:tabLst>
                <a:tab pos="457200" algn="l"/>
                <a:tab pos="1714500" algn="l"/>
              </a:tabLst>
            </a:pPr>
            <a:r>
              <a:rPr lang="en-US"/>
              <a:t>Guidelines:</a:t>
            </a:r>
          </a:p>
          <a:p>
            <a:pPr marL="457200" lvl="2" indent="-165100" defTabSz="985838">
              <a:lnSpc>
                <a:spcPct val="90000"/>
              </a:lnSpc>
              <a:tabLst>
                <a:tab pos="457200" algn="l"/>
                <a:tab pos="1714500" algn="l"/>
              </a:tabLst>
            </a:pPr>
            <a:r>
              <a:rPr lang="en-US"/>
              <a:t>Include the same number of variables in the </a:t>
            </a:r>
            <a:r>
              <a:rPr lang="en-US">
                <a:latin typeface="Courier New" pitchFamily="49" charset="0"/>
              </a:rPr>
              <a:t>INTO</a:t>
            </a:r>
            <a:r>
              <a:rPr lang="en-US"/>
              <a:t> clause of the </a:t>
            </a:r>
            <a:r>
              <a:rPr lang="en-US">
                <a:latin typeface="Courier New" pitchFamily="49" charset="0"/>
              </a:rPr>
              <a:t>FETCH</a:t>
            </a:r>
            <a:r>
              <a:rPr lang="en-US"/>
              <a:t> statement as columns in the </a:t>
            </a:r>
            <a:r>
              <a:rPr lang="en-US">
                <a:latin typeface="Courier New" pitchFamily="49" charset="0"/>
              </a:rPr>
              <a:t>SELECT</a:t>
            </a:r>
            <a:r>
              <a:rPr lang="en-US"/>
              <a:t> statement, and be sure that the data types are compatible.</a:t>
            </a:r>
          </a:p>
          <a:p>
            <a:pPr marL="457200" lvl="2" indent="-165100" defTabSz="985838">
              <a:lnSpc>
                <a:spcPct val="90000"/>
              </a:lnSpc>
              <a:tabLst>
                <a:tab pos="457200" algn="l"/>
                <a:tab pos="1714500" algn="l"/>
              </a:tabLst>
            </a:pPr>
            <a:r>
              <a:rPr lang="en-US"/>
              <a:t>Match each variable to correspond to the columns positionally.</a:t>
            </a:r>
          </a:p>
          <a:p>
            <a:pPr marL="457200" lvl="2" indent="-165100" defTabSz="985838">
              <a:lnSpc>
                <a:spcPct val="90000"/>
              </a:lnSpc>
              <a:tabLst>
                <a:tab pos="457200" algn="l"/>
                <a:tab pos="1714500" algn="l"/>
              </a:tabLst>
            </a:pPr>
            <a:r>
              <a:rPr lang="en-US"/>
              <a:t>Alternatively, define a record for the cursor and reference the record in the </a:t>
            </a:r>
            <a:r>
              <a:rPr lang="en-US">
                <a:latin typeface="Courier New" pitchFamily="49" charset="0"/>
              </a:rPr>
              <a:t>FETCH INTO</a:t>
            </a:r>
            <a:r>
              <a:rPr lang="en-US"/>
              <a:t> clause.</a:t>
            </a:r>
          </a:p>
          <a:p>
            <a:pPr marL="457200" lvl="2" indent="-165100" defTabSz="985838">
              <a:lnSpc>
                <a:spcPct val="90000"/>
              </a:lnSpc>
              <a:tabLst>
                <a:tab pos="457200" algn="l"/>
                <a:tab pos="1714500" algn="l"/>
              </a:tabLst>
            </a:pPr>
            <a:r>
              <a:rPr lang="en-US"/>
              <a:t>Test to see whether the cursor contains rows. If a fetch acquires no values, there are no rows left to process in the active set and no error is recorded.</a:t>
            </a:r>
          </a:p>
          <a:p>
            <a:pPr marL="114300" lvl="1" defTabSz="985838">
              <a:lnSpc>
                <a:spcPct val="90000"/>
              </a:lnSpc>
              <a:tabLst>
                <a:tab pos="457200" algn="l"/>
                <a:tab pos="1714500" algn="l"/>
              </a:tabLst>
            </a:pPr>
            <a:r>
              <a:rPr lang="en-US" b="1"/>
              <a:t>Note:</a:t>
            </a:r>
            <a:r>
              <a:rPr lang="en-US"/>
              <a:t> The </a:t>
            </a:r>
            <a:r>
              <a:rPr lang="en-US">
                <a:latin typeface="Courier New" pitchFamily="49" charset="0"/>
              </a:rPr>
              <a:t>FETCH</a:t>
            </a:r>
            <a:r>
              <a:rPr lang="en-US"/>
              <a:t> statement performs the following operations:</a:t>
            </a:r>
          </a:p>
          <a:p>
            <a:pPr marL="457200" lvl="2" indent="-165100" defTabSz="985838">
              <a:lnSpc>
                <a:spcPct val="90000"/>
              </a:lnSpc>
              <a:tabLst>
                <a:tab pos="457200" algn="l"/>
                <a:tab pos="1714500" algn="l"/>
              </a:tabLst>
            </a:pPr>
            <a:r>
              <a:rPr lang="en-US"/>
              <a:t>1.	Reads the data for the current row into the output PL/SQL variables.</a:t>
            </a:r>
          </a:p>
          <a:p>
            <a:pPr marL="457200" lvl="2" indent="-165100" defTabSz="985838">
              <a:lnSpc>
                <a:spcPct val="90000"/>
              </a:lnSpc>
              <a:tabLst>
                <a:tab pos="457200" algn="l"/>
                <a:tab pos="1714500" algn="l"/>
              </a:tabLst>
            </a:pPr>
            <a:r>
              <a:rPr lang="en-US"/>
              <a:t>2.	Advances the pointer to the next row in the identified set.</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AEE543-FC0E-4723-97C6-55D43D24C216}" type="slidenum">
              <a:rPr lang="en-US"/>
              <a:pPr/>
              <a:t>101</a:t>
            </a:fld>
            <a:endParaRPr lang="en-US"/>
          </a:p>
        </p:txBody>
      </p:sp>
      <p:sp>
        <p:nvSpPr>
          <p:cNvPr id="272386" name="Rectangle 2"/>
          <p:cNvSpPr>
            <a:spLocks noRot="1" noChangeArrowheads="1" noTextEdit="1"/>
          </p:cNvSpPr>
          <p:nvPr>
            <p:ph type="sldImg"/>
          </p:nvPr>
        </p:nvSpPr>
        <p:spPr>
          <a:xfrm>
            <a:off x="439738" y="174625"/>
            <a:ext cx="5981700" cy="4486275"/>
          </a:xfrm>
          <a:ln w="12700" cap="flat">
            <a:solidFill>
              <a:schemeClr val="tx1"/>
            </a:solidFill>
          </a:ln>
        </p:spPr>
      </p:sp>
      <p:sp>
        <p:nvSpPr>
          <p:cNvPr id="272387" name="Rectangle 3"/>
          <p:cNvSpPr>
            <a:spLocks noGrp="1" noChangeArrowheads="1"/>
          </p:cNvSpPr>
          <p:nvPr>
            <p:ph type="body" idx="1"/>
          </p:nvPr>
        </p:nvSpPr>
        <p:spPr>
          <a:xfrm>
            <a:off x="476250" y="4821238"/>
            <a:ext cx="5929313" cy="3743325"/>
          </a:xfrm>
          <a:noFill/>
          <a:ln/>
        </p:spPr>
        <p:txBody>
          <a:bodyPr lIns="90537" tIns="45269" rIns="90537" bIns="45269"/>
          <a:lstStyle/>
          <a:p>
            <a:pPr>
              <a:lnSpc>
                <a:spcPct val="80000"/>
              </a:lnSpc>
            </a:pPr>
            <a:r>
              <a:rPr lang="en-US">
                <a:latin typeface="Courier New" pitchFamily="49" charset="0"/>
              </a:rPr>
              <a:t>FETCH</a:t>
            </a:r>
            <a:r>
              <a:rPr lang="en-US"/>
              <a:t> Statement (continued)</a:t>
            </a:r>
          </a:p>
          <a:p>
            <a:pPr lvl="1">
              <a:lnSpc>
                <a:spcPct val="80000"/>
              </a:lnSpc>
            </a:pPr>
            <a:r>
              <a:rPr lang="en-US"/>
              <a:t>You use the </a:t>
            </a:r>
            <a:r>
              <a:rPr lang="en-US">
                <a:latin typeface="Courier New" pitchFamily="49" charset="0"/>
              </a:rPr>
              <a:t>FETCH </a:t>
            </a:r>
            <a:r>
              <a:rPr lang="en-US"/>
              <a:t>statement to retrieve the current row values into output variables. After the fetch, you can manipulate the data in the variables. For each column value returned by the query associated with the cursor, there must be a corresponding variable in the </a:t>
            </a:r>
            <a:r>
              <a:rPr lang="en-US">
                <a:latin typeface="Courier New" pitchFamily="49" charset="0"/>
              </a:rPr>
              <a:t>INTO</a:t>
            </a:r>
            <a:r>
              <a:rPr lang="en-US"/>
              <a:t> list. Also, their data types must be compatible.</a:t>
            </a:r>
          </a:p>
          <a:p>
            <a:pPr lvl="1">
              <a:lnSpc>
                <a:spcPct val="80000"/>
              </a:lnSpc>
            </a:pPr>
            <a:r>
              <a:rPr lang="en-US"/>
              <a:t>Retrieve the first 10 employees one by one.</a:t>
            </a:r>
          </a:p>
          <a:p>
            <a:pPr lvl="1">
              <a:lnSpc>
                <a:spcPct val="80000"/>
              </a:lnSpc>
            </a:pPr>
            <a:r>
              <a:rPr lang="en-US" sz="1100">
                <a:latin typeface="Courier New" pitchFamily="49" charset="0"/>
              </a:rPr>
              <a:t>SET SERVEROUTPUT ON    </a:t>
            </a:r>
          </a:p>
          <a:p>
            <a:pPr>
              <a:lnSpc>
                <a:spcPct val="80000"/>
              </a:lnSpc>
            </a:pPr>
            <a:r>
              <a:rPr lang="en-US" sz="1100" b="1">
                <a:latin typeface="Courier New" pitchFamily="49" charset="0"/>
              </a:rPr>
              <a:t>	DECLARE</a:t>
            </a:r>
          </a:p>
          <a:p>
            <a:pPr>
              <a:lnSpc>
                <a:spcPct val="80000"/>
              </a:lnSpc>
            </a:pPr>
            <a:r>
              <a:rPr lang="en-US" sz="1100" b="1">
                <a:latin typeface="Courier New" pitchFamily="49" charset="0"/>
              </a:rPr>
              <a:t>      v_empno  employees.employee_id%TYPE;</a:t>
            </a:r>
          </a:p>
          <a:p>
            <a:pPr>
              <a:lnSpc>
                <a:spcPct val="80000"/>
              </a:lnSpc>
            </a:pPr>
            <a:r>
              <a:rPr lang="en-US" sz="1100" b="1">
                <a:latin typeface="Courier New" pitchFamily="49" charset="0"/>
              </a:rPr>
              <a:t>      v_ename  employees.last_name%TYPE;</a:t>
            </a:r>
          </a:p>
          <a:p>
            <a:pPr>
              <a:lnSpc>
                <a:spcPct val="80000"/>
              </a:lnSpc>
            </a:pPr>
            <a:r>
              <a:rPr lang="en-US" sz="1100" b="1">
                <a:latin typeface="Courier New" pitchFamily="49" charset="0"/>
              </a:rPr>
              <a:t>      CURSOR   emp_cursor IS</a:t>
            </a:r>
          </a:p>
          <a:p>
            <a:pPr>
              <a:lnSpc>
                <a:spcPct val="80000"/>
              </a:lnSpc>
            </a:pPr>
            <a:r>
              <a:rPr lang="en-US" sz="1100" b="1">
                <a:latin typeface="Courier New" pitchFamily="49" charset="0"/>
              </a:rPr>
              <a:t>        SELECT employee_id, last_name</a:t>
            </a:r>
          </a:p>
          <a:p>
            <a:pPr>
              <a:lnSpc>
                <a:spcPct val="80000"/>
              </a:lnSpc>
            </a:pPr>
            <a:r>
              <a:rPr lang="en-US" sz="1100" b="1">
                <a:latin typeface="Courier New" pitchFamily="49" charset="0"/>
              </a:rPr>
              <a:t>        FROM   employees;</a:t>
            </a:r>
          </a:p>
          <a:p>
            <a:pPr>
              <a:lnSpc>
                <a:spcPct val="80000"/>
              </a:lnSpc>
            </a:pPr>
            <a:r>
              <a:rPr lang="en-US" sz="1100" b="1">
                <a:latin typeface="Courier New" pitchFamily="49" charset="0"/>
              </a:rPr>
              <a:t>    BEGIN</a:t>
            </a:r>
          </a:p>
          <a:p>
            <a:pPr>
              <a:lnSpc>
                <a:spcPct val="80000"/>
              </a:lnSpc>
            </a:pPr>
            <a:r>
              <a:rPr lang="en-US" sz="1100" b="1">
                <a:latin typeface="Courier New" pitchFamily="49" charset="0"/>
              </a:rPr>
              <a:t>      OPEN emp_cursor;</a:t>
            </a:r>
          </a:p>
          <a:p>
            <a:pPr>
              <a:lnSpc>
                <a:spcPct val="80000"/>
              </a:lnSpc>
            </a:pPr>
            <a:r>
              <a:rPr lang="en-US" sz="1100" b="1">
                <a:latin typeface="Courier New" pitchFamily="49" charset="0"/>
              </a:rPr>
              <a:t>      FOR i IN 1..10 LOOP</a:t>
            </a:r>
          </a:p>
          <a:p>
            <a:pPr>
              <a:lnSpc>
                <a:spcPct val="80000"/>
              </a:lnSpc>
            </a:pPr>
            <a:r>
              <a:rPr lang="en-US" sz="1100" b="1">
                <a:latin typeface="Courier New" pitchFamily="49" charset="0"/>
              </a:rPr>
              <a:t>        FETCH emp_cursor INTO v_empno, v_ename;        </a:t>
            </a:r>
          </a:p>
          <a:p>
            <a:pPr>
              <a:lnSpc>
                <a:spcPct val="80000"/>
              </a:lnSpc>
            </a:pPr>
            <a:r>
              <a:rPr lang="en-US" sz="1100" b="1">
                <a:latin typeface="Courier New" pitchFamily="49" charset="0"/>
              </a:rPr>
              <a:t>        DBMS_OUTPUT.PUT_LINE (TO_CHAR(v_empno)                            </a:t>
            </a:r>
            <a:br>
              <a:rPr lang="en-US" sz="1100" b="1">
                <a:latin typeface="Courier New" pitchFamily="49" charset="0"/>
              </a:rPr>
            </a:br>
            <a:r>
              <a:rPr lang="en-US" sz="1100" b="1">
                <a:latin typeface="Courier New" pitchFamily="49" charset="0"/>
              </a:rPr>
              <a:t>        ||'	'|| v_ename);</a:t>
            </a:r>
          </a:p>
          <a:p>
            <a:pPr>
              <a:lnSpc>
                <a:spcPct val="80000"/>
              </a:lnSpc>
            </a:pPr>
            <a:r>
              <a:rPr lang="en-US" sz="1100" b="1">
                <a:latin typeface="Courier New" pitchFamily="49" charset="0"/>
              </a:rPr>
              <a:t>      END LOOP;</a:t>
            </a:r>
          </a:p>
          <a:p>
            <a:pPr>
              <a:lnSpc>
                <a:spcPct val="80000"/>
              </a:lnSpc>
            </a:pPr>
            <a:r>
              <a:rPr lang="en-US" sz="1100" b="1">
                <a:latin typeface="Courier New" pitchFamily="49" charset="0"/>
              </a:rPr>
              <a:t>    END ;</a:t>
            </a:r>
            <a:r>
              <a:rPr lang="en-US" sz="1100" b="1"/>
              <a:t> </a:t>
            </a:r>
          </a:p>
          <a:p>
            <a:pPr>
              <a:lnSpc>
                <a:spcPct val="80000"/>
              </a:lnSpc>
              <a:spcAft>
                <a:spcPct val="2000"/>
              </a:spcAft>
            </a:pPr>
            <a:r>
              <a:rPr lang="en-US">
                <a:solidFill>
                  <a:srgbClr val="0000FF"/>
                </a:solidFill>
                <a:latin typeface="Helvetica" pitchFamily="34" charset="0"/>
              </a:rPr>
              <a:t>Instructor Note</a:t>
            </a:r>
            <a:endParaRPr lang="en-US" b="1">
              <a:solidFill>
                <a:srgbClr val="0000FF"/>
              </a:solidFill>
              <a:latin typeface="Helvetica" pitchFamily="34" charset="0"/>
            </a:endParaRPr>
          </a:p>
          <a:p>
            <a:pPr lvl="1">
              <a:lnSpc>
                <a:spcPct val="80000"/>
              </a:lnSpc>
            </a:pPr>
            <a:r>
              <a:rPr lang="en-US">
                <a:solidFill>
                  <a:srgbClr val="0000FF"/>
                </a:solidFill>
              </a:rPr>
              <a:t>Mention that a </a:t>
            </a:r>
            <a:r>
              <a:rPr lang="en-US">
                <a:solidFill>
                  <a:srgbClr val="0000FF"/>
                </a:solidFill>
                <a:latin typeface="Courier New" pitchFamily="49" charset="0"/>
              </a:rPr>
              <a:t>FETCH</a:t>
            </a:r>
            <a:r>
              <a:rPr lang="en-US">
                <a:solidFill>
                  <a:srgbClr val="0000FF"/>
                </a:solidFill>
              </a:rPr>
              <a:t> after a </a:t>
            </a:r>
            <a:r>
              <a:rPr lang="en-US">
                <a:solidFill>
                  <a:srgbClr val="0000FF"/>
                </a:solidFill>
                <a:latin typeface="Courier New" pitchFamily="49" charset="0"/>
              </a:rPr>
              <a:t>COMMIT</a:t>
            </a:r>
            <a:r>
              <a:rPr lang="en-US">
                <a:solidFill>
                  <a:srgbClr val="0000FF"/>
                </a:solidFill>
              </a:rPr>
              <a:t> fetches data from the rollback segment.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7"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pic>
        <p:nvPicPr>
          <p:cNvPr id="8" name="Picture 7" descr="small.png"/>
          <p:cNvPicPr>
            <a:picLocks noChangeAspect="1"/>
          </p:cNvPicPr>
          <p:nvPr userDrawn="1"/>
        </p:nvPicPr>
        <p:blipFill>
          <a:blip r:embed="rId2"/>
          <a:stretch>
            <a:fillRect/>
          </a:stretch>
        </p:blipFill>
        <p:spPr>
          <a:xfrm>
            <a:off x="5498630" y="404815"/>
            <a:ext cx="3048000" cy="2464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sp>
        <p:nvSpPr>
          <p:cNvPr id="5" name="Rectangle 4"/>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7" name="Picture 6" descr="PPT.jpg"/>
          <p:cNvPicPr>
            <a:picLocks noChangeAspect="1"/>
          </p:cNvPicPr>
          <p:nvPr userDrawn="1"/>
        </p:nvPicPr>
        <p:blipFill>
          <a:blip r:embed="rId2" cstate="screen"/>
          <a:srcRect b="89034"/>
          <a:stretch>
            <a:fillRect/>
          </a:stretch>
        </p:blipFill>
        <p:spPr>
          <a:xfrm>
            <a:off x="0" y="0"/>
            <a:ext cx="9144000" cy="752030"/>
          </a:xfrm>
          <a:prstGeom prst="rect">
            <a:avLst/>
          </a:prstGeom>
        </p:spPr>
      </p:pic>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a:t>
            </a:r>
            <a:r>
              <a:rPr lang="en-US" sz="800" kern="1200" smtClean="0">
                <a:solidFill>
                  <a:schemeClr val="accent3"/>
                </a:solidFill>
                <a:latin typeface="+mn-lt"/>
                <a:ea typeface="+mn-ea"/>
                <a:cs typeface="+mn-cs"/>
              </a:rPr>
              <a:t>Satyam 2010</a:t>
            </a:r>
            <a:endParaRPr lang="en-US" sz="800" kern="1200" dirty="0">
              <a:solidFill>
                <a:schemeClr val="accent3"/>
              </a:solidFill>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37244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mahindrasatyam.com</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We undertake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5" name="Slide Number Placeholder 4"/>
          <p:cNvSpPr>
            <a:spLocks noGrp="1"/>
          </p:cNvSpPr>
          <p:nvPr>
            <p:ph type="sldNum" sz="quarter" idx="11"/>
          </p:nvPr>
        </p:nvSpPr>
        <p:spPr>
          <a:xfrm>
            <a:off x="6934200" y="6534150"/>
            <a:ext cx="2133600" cy="323850"/>
          </a:xfrm>
          <a:prstGeom prst="rect">
            <a:avLst/>
          </a:prstGeom>
        </p:spPr>
        <p:txBody>
          <a:bodyPr/>
          <a:lstStyle>
            <a:lvl1pPr>
              <a:defRPr/>
            </a:lvl1pPr>
          </a:lstStyle>
          <a:p>
            <a:fld id="{6F03B419-2E5F-4BEB-A00D-45BF151D7473}" type="slidenum">
              <a:rPr lang="en-US"/>
              <a:pPr/>
              <a:t>‹#›</a:t>
            </a:fld>
            <a:r>
              <a:rPr lang="en-US"/>
              <a:t> of 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a:xfrm>
            <a:off x="3124200" y="6553200"/>
            <a:ext cx="2895600" cy="247650"/>
          </a:xfrm>
          <a:prstGeom prst="rect">
            <a:avLst/>
          </a:prstGeom>
        </p:spPr>
        <p:txBody>
          <a:bodyPr/>
          <a:lstStyle>
            <a:lvl1pPr>
              <a:defRPr/>
            </a:lvl1pPr>
          </a:lstStyle>
          <a:p>
            <a:r>
              <a:rPr lang="en-US"/>
              <a:t>PL/SQL</a:t>
            </a:r>
          </a:p>
        </p:txBody>
      </p:sp>
      <p:sp>
        <p:nvSpPr>
          <p:cNvPr id="4" name="Slide Number Placeholder 3"/>
          <p:cNvSpPr>
            <a:spLocks noGrp="1"/>
          </p:cNvSpPr>
          <p:nvPr>
            <p:ph type="sldNum" sz="quarter" idx="11"/>
          </p:nvPr>
        </p:nvSpPr>
        <p:spPr>
          <a:xfrm>
            <a:off x="6934200" y="6534150"/>
            <a:ext cx="2133600" cy="323850"/>
          </a:xfrm>
          <a:prstGeom prst="rect">
            <a:avLst/>
          </a:prstGeom>
        </p:spPr>
        <p:txBody>
          <a:bodyPr/>
          <a:lstStyle>
            <a:lvl1pPr>
              <a:defRPr/>
            </a:lvl1pPr>
          </a:lstStyle>
          <a:p>
            <a:fld id="{2443B41D-F6B1-4CC2-B7C3-A1FFFC1EDE06}" type="slidenum">
              <a:rPr lang="en-US"/>
              <a:pPr/>
              <a:t>‹#›</a:t>
            </a:fld>
            <a:r>
              <a:rPr lang="en-US"/>
              <a:t> of 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p:nvPicPr>
        <p:blipFill>
          <a:blip r:embed="rId10"/>
          <a:stretch>
            <a:fillRect/>
          </a:stretch>
        </p:blipFill>
        <p:spPr>
          <a:xfrm>
            <a:off x="6749430" y="153990"/>
            <a:ext cx="2061195" cy="166685"/>
          </a:xfrm>
          <a:prstGeom prst="rect">
            <a:avLst/>
          </a:prstGeom>
        </p:spPr>
      </p:pic>
      <p:sp>
        <p:nvSpPr>
          <p:cNvPr id="9" name="Rectangle 8"/>
          <p:cNvSpPr/>
          <p:nvPr/>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2010</a:t>
            </a:r>
            <a:endParaRPr lang="en-US" sz="8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7" r:id="rId2"/>
    <p:sldLayoutId id="2147483651" r:id="rId3"/>
    <p:sldLayoutId id="2147483658" r:id="rId4"/>
    <p:sldLayoutId id="2147483650" r:id="rId5"/>
    <p:sldLayoutId id="2147483656" r:id="rId6"/>
    <p:sldLayoutId id="2147483659" r:id="rId7"/>
    <p:sldLayoutId id="2147483660" r:id="rId8"/>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F1088B67-8AB2-48E2-A420-AD08DC5BAE79}" type="slidenum">
              <a:rPr lang="en-US"/>
              <a:pPr/>
              <a:t>1</a:t>
            </a:fld>
            <a:r>
              <a:rPr lang="en-US"/>
              <a:t> of 1</a:t>
            </a:r>
          </a:p>
        </p:txBody>
      </p:sp>
      <p:sp>
        <p:nvSpPr>
          <p:cNvPr id="3074" name="Rectangle 2"/>
          <p:cNvSpPr>
            <a:spLocks noGrp="1" noChangeArrowheads="1"/>
          </p:cNvSpPr>
          <p:nvPr>
            <p:ph type="ctrTitle"/>
          </p:nvPr>
        </p:nvSpPr>
        <p:spPr>
          <a:xfrm>
            <a:off x="685800" y="1600200"/>
            <a:ext cx="7772400" cy="1066800"/>
          </a:xfrm>
        </p:spPr>
        <p:txBody>
          <a:bodyPr/>
          <a:lstStyle/>
          <a:p>
            <a:r>
              <a:rPr lang="en-US" sz="6400"/>
              <a:t>Oracle 9i</a:t>
            </a:r>
          </a:p>
        </p:txBody>
      </p:sp>
      <p:sp>
        <p:nvSpPr>
          <p:cNvPr id="3075" name="Rectangle 3"/>
          <p:cNvSpPr>
            <a:spLocks noGrp="1" noChangeArrowheads="1"/>
          </p:cNvSpPr>
          <p:nvPr>
            <p:ph type="subTitle" idx="1"/>
          </p:nvPr>
        </p:nvSpPr>
        <p:spPr>
          <a:xfrm>
            <a:off x="3352800" y="2590800"/>
            <a:ext cx="4495800" cy="1295400"/>
          </a:xfrm>
        </p:spPr>
        <p:txBody>
          <a:bodyPr/>
          <a:lstStyle/>
          <a:p>
            <a:r>
              <a:rPr lang="en-US" sz="8000"/>
              <a:t>PL/SQL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52E5321-34DD-43ED-9116-9216F30AB54B}" type="slidenum">
              <a:rPr lang="en-US"/>
              <a:pPr/>
              <a:t>10</a:t>
            </a:fld>
            <a:r>
              <a:rPr lang="en-US"/>
              <a:t> of 1</a:t>
            </a:r>
          </a:p>
        </p:txBody>
      </p:sp>
      <p:sp>
        <p:nvSpPr>
          <p:cNvPr id="21506" name="Rectangle 2"/>
          <p:cNvSpPr>
            <a:spLocks noGrp="1" noChangeArrowheads="1"/>
          </p:cNvSpPr>
          <p:nvPr>
            <p:ph type="title"/>
          </p:nvPr>
        </p:nvSpPr>
        <p:spPr>
          <a:noFill/>
          <a:ln/>
        </p:spPr>
        <p:txBody>
          <a:bodyPr wrap="square" lIns="92075" tIns="46038" rIns="92075" bIns="46038" anchor="t"/>
          <a:lstStyle/>
          <a:p>
            <a:r>
              <a:rPr lang="en-US"/>
              <a:t>Benefits of Subprograms</a:t>
            </a:r>
          </a:p>
        </p:txBody>
      </p:sp>
      <p:sp>
        <p:nvSpPr>
          <p:cNvPr id="21507" name="Rectangle 3"/>
          <p:cNvSpPr>
            <a:spLocks noGrp="1" noChangeArrowheads="1"/>
          </p:cNvSpPr>
          <p:nvPr>
            <p:ph type="body" idx="1"/>
          </p:nvPr>
        </p:nvSpPr>
        <p:spPr>
          <a:xfrm>
            <a:off x="1981200" y="1981200"/>
            <a:ext cx="6400800" cy="1771650"/>
          </a:xfrm>
          <a:noFill/>
          <a:ln/>
        </p:spPr>
        <p:txBody>
          <a:bodyPr lIns="92075" tIns="46038" rIns="92075" bIns="46038">
            <a:spAutoFit/>
          </a:bodyPr>
          <a:lstStyle/>
          <a:p>
            <a:r>
              <a:rPr lang="en-US"/>
              <a:t>Easy maintenance</a:t>
            </a:r>
          </a:p>
          <a:p>
            <a:r>
              <a:rPr lang="en-US"/>
              <a:t>Improved data security and integrity</a:t>
            </a:r>
          </a:p>
          <a:p>
            <a:r>
              <a:rPr lang="en-US"/>
              <a:t>Improved performance</a:t>
            </a:r>
          </a:p>
          <a:p>
            <a:r>
              <a:rPr lang="en-US"/>
              <a:t>Improved code clarity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BB561951-D59A-4720-8C3C-1E48E268BF0B}" type="slidenum">
              <a:rPr lang="en-US"/>
              <a:pPr/>
              <a:t>100</a:t>
            </a:fld>
            <a:r>
              <a:rPr lang="en-US"/>
              <a:t> of 1</a:t>
            </a:r>
          </a:p>
        </p:txBody>
      </p:sp>
      <p:sp>
        <p:nvSpPr>
          <p:cNvPr id="2693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693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69316" name="Rectangle 4"/>
          <p:cNvSpPr>
            <a:spLocks noGrp="1" noChangeArrowheads="1"/>
          </p:cNvSpPr>
          <p:nvPr>
            <p:ph type="title"/>
          </p:nvPr>
        </p:nvSpPr>
        <p:spPr>
          <a:noFill/>
          <a:ln/>
        </p:spPr>
        <p:txBody>
          <a:bodyPr wrap="square" lIns="92075" tIns="46038" rIns="92075" bIns="46038" anchor="t"/>
          <a:lstStyle/>
          <a:p>
            <a:r>
              <a:rPr lang="en-US"/>
              <a:t>Fetching Data from the Cursor</a:t>
            </a:r>
          </a:p>
        </p:txBody>
      </p:sp>
      <p:sp>
        <p:nvSpPr>
          <p:cNvPr id="269317" name="Rectangle 5"/>
          <p:cNvSpPr>
            <a:spLocks noGrp="1" noChangeArrowheads="1"/>
          </p:cNvSpPr>
          <p:nvPr>
            <p:ph type="body" idx="1"/>
          </p:nvPr>
        </p:nvSpPr>
        <p:spPr>
          <a:xfrm>
            <a:off x="685800" y="1524000"/>
            <a:ext cx="8077200" cy="3656013"/>
          </a:xfrm>
          <a:noFill/>
          <a:ln/>
        </p:spPr>
        <p:txBody>
          <a:bodyPr lIns="92075" tIns="46038" rIns="92075" bIns="46038">
            <a:spAutoFit/>
          </a:bodyPr>
          <a:lstStyle/>
          <a:p>
            <a:pPr marL="404813" indent="-404813" defTabSz="346075">
              <a:lnSpc>
                <a:spcPct val="90000"/>
              </a:lnSpc>
              <a:buFont typeface="Wingdings" pitchFamily="2" charset="2"/>
              <a:buNone/>
            </a:pPr>
            <a:r>
              <a:rPr lang="en-US" sz="2000"/>
              <a:t>Syntax:</a:t>
            </a:r>
          </a:p>
          <a:p>
            <a:pPr marL="404813" indent="-404813" defTabSz="346075">
              <a:lnSpc>
                <a:spcPct val="90000"/>
              </a:lnSpc>
              <a:buFont typeface="Wingdings" pitchFamily="2" charset="2"/>
              <a:buNone/>
            </a:pPr>
            <a:endParaRPr lang="en-US" sz="2000"/>
          </a:p>
          <a:p>
            <a:pPr marL="404813" indent="-404813" defTabSz="346075">
              <a:lnSpc>
                <a:spcPct val="90000"/>
              </a:lnSpc>
              <a:buFont typeface="Wingdings" pitchFamily="2" charset="2"/>
              <a:buNone/>
            </a:pPr>
            <a:endParaRPr lang="en-US" sz="2000"/>
          </a:p>
          <a:p>
            <a:pPr marL="404813" indent="-404813" defTabSz="346075">
              <a:lnSpc>
                <a:spcPct val="90000"/>
              </a:lnSpc>
              <a:buFont typeface="Wingdings" pitchFamily="2" charset="2"/>
              <a:buNone/>
            </a:pPr>
            <a:endParaRPr lang="en-US" sz="2000"/>
          </a:p>
          <a:p>
            <a:pPr marL="404813" indent="-404813" defTabSz="346075">
              <a:lnSpc>
                <a:spcPct val="90000"/>
              </a:lnSpc>
              <a:buFont typeface="Wingdings" pitchFamily="2" charset="2"/>
              <a:buNone/>
            </a:pPr>
            <a:endParaRPr lang="en-US" sz="2000"/>
          </a:p>
          <a:p>
            <a:pPr marL="404813" indent="-404813" defTabSz="346075">
              <a:lnSpc>
                <a:spcPct val="90000"/>
              </a:lnSpc>
              <a:buFont typeface="Wingdings" pitchFamily="2" charset="2"/>
              <a:buNone/>
            </a:pPr>
            <a:endParaRPr lang="en-US" sz="2000"/>
          </a:p>
          <a:p>
            <a:pPr marL="404813" indent="-404813" defTabSz="346075">
              <a:lnSpc>
                <a:spcPct val="90000"/>
              </a:lnSpc>
            </a:pPr>
            <a:r>
              <a:rPr lang="en-US" sz="2000"/>
              <a:t>Retrieve the current row values into variables.</a:t>
            </a:r>
          </a:p>
          <a:p>
            <a:pPr marL="404813" indent="-404813" defTabSz="346075">
              <a:lnSpc>
                <a:spcPct val="90000"/>
              </a:lnSpc>
            </a:pPr>
            <a:r>
              <a:rPr lang="en-US" sz="2000"/>
              <a:t>Include the same number of variables.</a:t>
            </a:r>
          </a:p>
          <a:p>
            <a:pPr marL="404813" indent="-404813" defTabSz="346075">
              <a:lnSpc>
                <a:spcPct val="90000"/>
              </a:lnSpc>
            </a:pPr>
            <a:r>
              <a:rPr lang="en-US" sz="2000"/>
              <a:t>Match each variable to correspond to the columns positionally.</a:t>
            </a:r>
          </a:p>
          <a:p>
            <a:pPr marL="404813" indent="-404813" defTabSz="346075">
              <a:lnSpc>
                <a:spcPct val="90000"/>
              </a:lnSpc>
            </a:pPr>
            <a:r>
              <a:rPr lang="en-US" sz="2000"/>
              <a:t>Test to see whether the cursor contains rows.</a:t>
            </a:r>
          </a:p>
        </p:txBody>
      </p:sp>
      <p:sp>
        <p:nvSpPr>
          <p:cNvPr id="269318" name="Arc 6"/>
          <p:cNvSpPr>
            <a:spLocks/>
          </p:cNvSpPr>
          <p:nvPr/>
        </p:nvSpPr>
        <p:spPr bwMode="auto">
          <a:xfrm>
            <a:off x="5464175" y="326548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69319" name="Rectangle 7"/>
          <p:cNvSpPr>
            <a:spLocks noChangeArrowheads="1"/>
          </p:cNvSpPr>
          <p:nvPr/>
        </p:nvSpPr>
        <p:spPr bwMode="auto">
          <a:xfrm>
            <a:off x="912813" y="2420938"/>
            <a:ext cx="7310437" cy="7905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FETCH</a:t>
            </a:r>
            <a:r>
              <a:rPr lang="en-US" i="1">
                <a:solidFill>
                  <a:srgbClr val="000000"/>
                </a:solidFill>
                <a:latin typeface="Verdana" pitchFamily="34" charset="0"/>
              </a:rPr>
              <a:t> cursor_name </a:t>
            </a:r>
            <a:r>
              <a:rPr lang="en-US">
                <a:solidFill>
                  <a:srgbClr val="000000"/>
                </a:solidFill>
                <a:latin typeface="Verdana" pitchFamily="34" charset="0"/>
              </a:rPr>
              <a:t>INTO</a:t>
            </a:r>
            <a:r>
              <a:rPr lang="en-US" i="1">
                <a:solidFill>
                  <a:srgbClr val="000000"/>
                </a:solidFill>
                <a:latin typeface="Verdana" pitchFamily="34" charset="0"/>
              </a:rPr>
              <a:t>	</a:t>
            </a:r>
            <a:r>
              <a:rPr lang="en-US">
                <a:solidFill>
                  <a:srgbClr val="000000"/>
                </a:solidFill>
                <a:latin typeface="Verdana" pitchFamily="34" charset="0"/>
              </a:rPr>
              <a:t>[</a:t>
            </a:r>
            <a:r>
              <a:rPr lang="en-US" i="1">
                <a:solidFill>
                  <a:srgbClr val="000000"/>
                </a:solidFill>
                <a:latin typeface="Verdana" pitchFamily="34" charset="0"/>
              </a:rPr>
              <a:t>variable1, variable2, ...</a:t>
            </a:r>
            <a:r>
              <a:rPr lang="en-US">
                <a:solidFill>
                  <a:srgbClr val="000000"/>
                </a:solidFill>
                <a:latin typeface="Verdana" pitchFamily="34" charset="0"/>
              </a:rPr>
              <a:t>]</a:t>
            </a:r>
            <a:endParaRPr lang="en-US" i="1">
              <a:solidFill>
                <a:srgbClr val="000000"/>
              </a:solidFill>
              <a:latin typeface="Verdana" pitchFamily="34" charset="0"/>
            </a:endParaRPr>
          </a:p>
          <a:p>
            <a:pPr defTabSz="400050" eaLnBrk="0" hangingPunct="0">
              <a:lnSpc>
                <a:spcPct val="125000"/>
              </a:lnSpc>
              <a:tabLst>
                <a:tab pos="400050" algn="r"/>
                <a:tab pos="673100" algn="l"/>
              </a:tabLst>
            </a:pPr>
            <a:r>
              <a:rPr lang="en-US" i="1">
                <a:solidFill>
                  <a:srgbClr val="000000"/>
                </a:solidFill>
                <a:latin typeface="Verdana" pitchFamily="34" charset="0"/>
              </a:rPr>
              <a:t>									| record_name</a:t>
            </a:r>
            <a:r>
              <a:rPr lang="en-US">
                <a:solidFill>
                  <a:srgbClr val="000000"/>
                </a:solidFill>
                <a:latin typeface="Verdana" pitchFamily="34" charset="0"/>
              </a:rPr>
              <a:t>]</a:t>
            </a:r>
            <a:r>
              <a:rPr lang="en-US" i="1">
                <a:solidFill>
                  <a:srgbClr val="000000"/>
                </a:solidFill>
                <a:latin typeface="Verdana" pitchFamily="34" charset="0"/>
              </a:rPr>
              <a:t>;   </a:t>
            </a:r>
          </a:p>
        </p:txBody>
      </p:sp>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1F16E43D-2014-4998-8A55-62E78ED477AE}" type="slidenum">
              <a:rPr lang="en-US"/>
              <a:pPr/>
              <a:t>101</a:t>
            </a:fld>
            <a:r>
              <a:rPr lang="en-US"/>
              <a:t> of 1</a:t>
            </a:r>
          </a:p>
        </p:txBody>
      </p:sp>
      <p:sp>
        <p:nvSpPr>
          <p:cNvPr id="2713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13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1364" name="Rectangle 4"/>
          <p:cNvSpPr>
            <a:spLocks noGrp="1" noChangeArrowheads="1"/>
          </p:cNvSpPr>
          <p:nvPr>
            <p:ph type="title"/>
          </p:nvPr>
        </p:nvSpPr>
        <p:spPr>
          <a:noFill/>
          <a:ln/>
        </p:spPr>
        <p:txBody>
          <a:bodyPr wrap="square" lIns="92075" tIns="46038" rIns="92075" bIns="46038" anchor="t"/>
          <a:lstStyle/>
          <a:p>
            <a:r>
              <a:rPr lang="en-US"/>
              <a:t>Fetching Data from the Cursor</a:t>
            </a:r>
          </a:p>
        </p:txBody>
      </p:sp>
      <p:sp>
        <p:nvSpPr>
          <p:cNvPr id="271365" name="Rectangle 5"/>
          <p:cNvSpPr>
            <a:spLocks noGrp="1" noChangeArrowheads="1"/>
          </p:cNvSpPr>
          <p:nvPr>
            <p:ph type="body" idx="1"/>
          </p:nvPr>
        </p:nvSpPr>
        <p:spPr>
          <a:xfrm>
            <a:off x="1143000" y="2044700"/>
            <a:ext cx="6937375" cy="457200"/>
          </a:xfrm>
          <a:noFill/>
          <a:ln/>
        </p:spPr>
        <p:txBody>
          <a:bodyPr lIns="92075" tIns="46038" rIns="92075" bIns="46038">
            <a:spAutoFit/>
          </a:bodyPr>
          <a:lstStyle/>
          <a:p>
            <a:pPr marL="404813" indent="-404813" defTabSz="346075">
              <a:buFont typeface="Wingdings" pitchFamily="2" charset="2"/>
              <a:buNone/>
            </a:pPr>
            <a:r>
              <a:rPr lang="en-US"/>
              <a:t>Example: </a:t>
            </a:r>
          </a:p>
        </p:txBody>
      </p:sp>
      <p:sp>
        <p:nvSpPr>
          <p:cNvPr id="271366" name="Rectangle 6"/>
          <p:cNvSpPr>
            <a:spLocks noChangeArrowheads="1"/>
          </p:cNvSpPr>
          <p:nvPr/>
        </p:nvSpPr>
        <p:spPr bwMode="auto">
          <a:xfrm>
            <a:off x="1219200" y="2971800"/>
            <a:ext cx="7088188" cy="23018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tabLst>
                <a:tab pos="400050" algn="r"/>
                <a:tab pos="673100" algn="l"/>
              </a:tabLst>
            </a:pPr>
            <a:r>
              <a:rPr lang="en-US">
                <a:solidFill>
                  <a:srgbClr val="000000"/>
                </a:solidFill>
                <a:latin typeface="Verdana" pitchFamily="34" charset="0"/>
              </a:rPr>
              <a:t>LOOP</a:t>
            </a:r>
          </a:p>
          <a:p>
            <a:pPr defTabSz="400050" eaLnBrk="0" hangingPunct="0">
              <a:tabLst>
                <a:tab pos="400050" algn="r"/>
                <a:tab pos="673100" algn="l"/>
              </a:tabLst>
            </a:pPr>
            <a:r>
              <a:rPr lang="en-US">
                <a:solidFill>
                  <a:srgbClr val="000000"/>
                </a:solidFill>
                <a:latin typeface="Verdana" pitchFamily="34" charset="0"/>
              </a:rPr>
              <a:t>  FETCH </a:t>
            </a:r>
            <a:r>
              <a:rPr lang="en-US" i="1">
                <a:solidFill>
                  <a:srgbClr val="000000"/>
                </a:solidFill>
                <a:latin typeface="Verdana" pitchFamily="34" charset="0"/>
              </a:rPr>
              <a:t>emp_cursor </a:t>
            </a:r>
            <a:r>
              <a:rPr lang="en-US">
                <a:solidFill>
                  <a:srgbClr val="000000"/>
                </a:solidFill>
                <a:latin typeface="Verdana" pitchFamily="34" charset="0"/>
              </a:rPr>
              <a:t>INTO v_empno,v_ename;</a:t>
            </a:r>
            <a:endParaRPr lang="en-US" i="1">
              <a:solidFill>
                <a:srgbClr val="000000"/>
              </a:solidFill>
              <a:latin typeface="Verdana" pitchFamily="34" charset="0"/>
            </a:endParaRPr>
          </a:p>
          <a:p>
            <a:pPr defTabSz="400050" eaLnBrk="0" hangingPunct="0">
              <a:tabLst>
                <a:tab pos="400050" algn="r"/>
                <a:tab pos="673100" algn="l"/>
              </a:tabLst>
            </a:pPr>
            <a:r>
              <a:rPr lang="en-US">
                <a:solidFill>
                  <a:srgbClr val="000000"/>
                </a:solidFill>
                <a:latin typeface="Verdana" pitchFamily="34" charset="0"/>
              </a:rPr>
              <a:t>  EXIT WHEN ...;</a:t>
            </a:r>
          </a:p>
          <a:p>
            <a:pPr defTabSz="400050" eaLnBrk="0" hangingPunct="0">
              <a:tabLst>
                <a:tab pos="400050" algn="r"/>
                <a:tab pos="673100" algn="l"/>
              </a:tabLst>
            </a:pPr>
            <a:r>
              <a:rPr lang="en-US">
                <a:solidFill>
                  <a:srgbClr val="000000"/>
                </a:solidFill>
                <a:latin typeface="Verdana" pitchFamily="34" charset="0"/>
              </a:rPr>
              <a:t>  ...</a:t>
            </a:r>
          </a:p>
          <a:p>
            <a:pPr defTabSz="400050" eaLnBrk="0" hangingPunct="0">
              <a:tabLst>
                <a:tab pos="400050" algn="r"/>
                <a:tab pos="673100" algn="l"/>
              </a:tabLst>
            </a:pPr>
            <a:r>
              <a:rPr lang="en-US">
                <a:solidFill>
                  <a:srgbClr val="000000"/>
                </a:solidFill>
                <a:latin typeface="Verdana" pitchFamily="34" charset="0"/>
              </a:rPr>
              <a:t>    -- Process the retrieved data</a:t>
            </a:r>
          </a:p>
          <a:p>
            <a:pPr defTabSz="400050" eaLnBrk="0" hangingPunct="0">
              <a:tabLst>
                <a:tab pos="400050" algn="r"/>
                <a:tab pos="673100" algn="l"/>
              </a:tabLst>
            </a:pPr>
            <a:r>
              <a:rPr lang="en-US">
                <a:solidFill>
                  <a:srgbClr val="000000"/>
                </a:solidFill>
                <a:latin typeface="Verdana" pitchFamily="34" charset="0"/>
              </a:rPr>
              <a:t>  …</a:t>
            </a:r>
          </a:p>
          <a:p>
            <a:pPr defTabSz="400050" eaLnBrk="0" hangingPunct="0">
              <a:tabLst>
                <a:tab pos="400050" algn="r"/>
                <a:tab pos="673100" algn="l"/>
              </a:tabLst>
            </a:pPr>
            <a:r>
              <a:rPr lang="en-US">
                <a:solidFill>
                  <a:srgbClr val="000000"/>
                </a:solidFill>
                <a:latin typeface="Verdana" pitchFamily="34" charset="0"/>
              </a:rPr>
              <a:t>END LOOP;</a:t>
            </a:r>
          </a:p>
          <a:p>
            <a:pPr defTabSz="400050" eaLnBrk="0" hangingPunct="0">
              <a:tabLst>
                <a:tab pos="400050" algn="r"/>
                <a:tab pos="673100" algn="l"/>
              </a:tabLst>
            </a:pPr>
            <a:endParaRPr lang="en-US">
              <a:solidFill>
                <a:srgbClr val="000000"/>
              </a:solidFill>
              <a:latin typeface="Verdana" pitchFamily="34" charset="0"/>
            </a:endParaRPr>
          </a:p>
        </p:txBody>
      </p:sp>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2313D181-DA42-4C5C-B789-7E04B67BE447}" type="slidenum">
              <a:rPr lang="en-US"/>
              <a:pPr/>
              <a:t>102</a:t>
            </a:fld>
            <a:r>
              <a:rPr lang="en-US"/>
              <a:t> of 1</a:t>
            </a:r>
          </a:p>
        </p:txBody>
      </p:sp>
      <p:sp>
        <p:nvSpPr>
          <p:cNvPr id="2734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34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3412" name="Rectangle 4"/>
          <p:cNvSpPr>
            <a:spLocks noGrp="1" noChangeArrowheads="1"/>
          </p:cNvSpPr>
          <p:nvPr>
            <p:ph type="title"/>
          </p:nvPr>
        </p:nvSpPr>
        <p:spPr>
          <a:noFill/>
          <a:ln/>
        </p:spPr>
        <p:txBody>
          <a:bodyPr wrap="square" lIns="92075" tIns="46038" rIns="92075" bIns="46038" anchor="t"/>
          <a:lstStyle/>
          <a:p>
            <a:r>
              <a:rPr lang="en-US"/>
              <a:t>Closing the Cursor</a:t>
            </a:r>
          </a:p>
        </p:txBody>
      </p:sp>
      <p:sp>
        <p:nvSpPr>
          <p:cNvPr id="273413" name="Rectangle 5"/>
          <p:cNvSpPr>
            <a:spLocks noGrp="1" noChangeArrowheads="1"/>
          </p:cNvSpPr>
          <p:nvPr>
            <p:ph type="body" idx="1"/>
          </p:nvPr>
        </p:nvSpPr>
        <p:spPr>
          <a:xfrm>
            <a:off x="533400" y="1524000"/>
            <a:ext cx="8153400" cy="3816350"/>
          </a:xfrm>
          <a:noFill/>
          <a:ln/>
        </p:spPr>
        <p:txBody>
          <a:bodyPr lIns="92075" tIns="46038" rIns="92075" bIns="46038">
            <a:spAutoFit/>
          </a:bodyPr>
          <a:lstStyle/>
          <a:p>
            <a:pPr marL="404813" indent="-404813" defTabSz="346075">
              <a:buFont typeface="Wingdings" pitchFamily="2" charset="2"/>
              <a:buNone/>
            </a:pPr>
            <a:r>
              <a:rPr lang="en-US"/>
              <a:t>Syntax:</a:t>
            </a:r>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r>
              <a:rPr lang="en-US"/>
              <a:t>Close the cursor after completing the processing of the rows.</a:t>
            </a:r>
          </a:p>
          <a:p>
            <a:pPr marL="404813" indent="-404813" defTabSz="346075"/>
            <a:r>
              <a:rPr lang="en-US"/>
              <a:t>Reopen the cursor, if required.</a:t>
            </a:r>
          </a:p>
          <a:p>
            <a:pPr marL="404813" indent="-404813" defTabSz="346075"/>
            <a:r>
              <a:rPr lang="en-US"/>
              <a:t>Do not attempt to fetch data from a cursor after it has been closed.</a:t>
            </a:r>
          </a:p>
        </p:txBody>
      </p:sp>
      <p:sp>
        <p:nvSpPr>
          <p:cNvPr id="273414" name="Rectangle 6"/>
          <p:cNvSpPr>
            <a:spLocks noChangeArrowheads="1"/>
          </p:cNvSpPr>
          <p:nvPr/>
        </p:nvSpPr>
        <p:spPr bwMode="auto">
          <a:xfrm>
            <a:off x="942975" y="2370138"/>
            <a:ext cx="6778625" cy="4476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CLOSE		</a:t>
            </a:r>
            <a:r>
              <a:rPr lang="en-US" i="1">
                <a:solidFill>
                  <a:srgbClr val="000000"/>
                </a:solidFill>
                <a:latin typeface="Verdana" pitchFamily="34" charset="0"/>
              </a:rPr>
              <a:t>cursor_name</a:t>
            </a:r>
            <a:r>
              <a:rPr lang="en-US">
                <a:solidFill>
                  <a:srgbClr val="000000"/>
                </a:solidFill>
                <a:latin typeface="Verdana" pitchFamily="34" charset="0"/>
              </a:rPr>
              <a:t>;</a:t>
            </a:r>
          </a:p>
        </p:txBody>
      </p:sp>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a:t>PL/SQL</a:t>
            </a:r>
          </a:p>
        </p:txBody>
      </p:sp>
      <p:sp>
        <p:nvSpPr>
          <p:cNvPr id="14" name="Slide Number Placeholder 4"/>
          <p:cNvSpPr>
            <a:spLocks noGrp="1"/>
          </p:cNvSpPr>
          <p:nvPr>
            <p:ph type="sldNum" sz="quarter" idx="11"/>
          </p:nvPr>
        </p:nvSpPr>
        <p:spPr/>
        <p:txBody>
          <a:bodyPr/>
          <a:lstStyle/>
          <a:p>
            <a:fld id="{0CDA897A-973B-454A-8E83-29C110C514F0}" type="slidenum">
              <a:rPr lang="en-US"/>
              <a:pPr/>
              <a:t>103</a:t>
            </a:fld>
            <a:r>
              <a:rPr lang="en-US"/>
              <a:t> of 1</a:t>
            </a:r>
          </a:p>
        </p:txBody>
      </p:sp>
      <p:sp>
        <p:nvSpPr>
          <p:cNvPr id="2754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54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5460" name="Rectangle 4"/>
          <p:cNvSpPr>
            <a:spLocks noGrp="1" noChangeArrowheads="1"/>
          </p:cNvSpPr>
          <p:nvPr>
            <p:ph type="title"/>
          </p:nvPr>
        </p:nvSpPr>
        <p:spPr>
          <a:noFill/>
          <a:ln/>
        </p:spPr>
        <p:txBody>
          <a:bodyPr wrap="square" lIns="92075" tIns="46038" rIns="92075" bIns="46038" anchor="t"/>
          <a:lstStyle/>
          <a:p>
            <a:r>
              <a:rPr lang="en-US"/>
              <a:t>Explicit Cursor Attributes</a:t>
            </a:r>
          </a:p>
        </p:txBody>
      </p:sp>
      <p:sp>
        <p:nvSpPr>
          <p:cNvPr id="275461" name="Rectangle 5"/>
          <p:cNvSpPr>
            <a:spLocks noGrp="1" noChangeArrowheads="1"/>
          </p:cNvSpPr>
          <p:nvPr>
            <p:ph type="body" idx="1"/>
          </p:nvPr>
        </p:nvSpPr>
        <p:spPr>
          <a:xfrm>
            <a:off x="2044700" y="2170113"/>
            <a:ext cx="5745163" cy="822325"/>
          </a:xfrm>
          <a:noFill/>
          <a:ln/>
        </p:spPr>
        <p:txBody>
          <a:bodyPr lIns="92075" tIns="46038" rIns="92075" bIns="46038">
            <a:spAutoFit/>
          </a:bodyPr>
          <a:lstStyle/>
          <a:p>
            <a:pPr marL="404813" indent="-404813" defTabSz="346075">
              <a:buFont typeface="Wingdings" pitchFamily="2" charset="2"/>
              <a:buNone/>
            </a:pPr>
            <a:r>
              <a:rPr lang="en-US"/>
              <a:t>Obtain status information about a cursor.</a:t>
            </a:r>
          </a:p>
        </p:txBody>
      </p:sp>
      <p:sp>
        <p:nvSpPr>
          <p:cNvPr id="275462" name="Rectangle 6"/>
          <p:cNvSpPr>
            <a:spLocks noChangeArrowheads="1"/>
          </p:cNvSpPr>
          <p:nvPr/>
        </p:nvSpPr>
        <p:spPr bwMode="auto">
          <a:xfrm>
            <a:off x="676275" y="2235200"/>
            <a:ext cx="7791450" cy="3511550"/>
          </a:xfrm>
          <a:prstGeom prst="rect">
            <a:avLst/>
          </a:prstGeom>
          <a:solidFill>
            <a:schemeClr val="accent1"/>
          </a:solidFill>
          <a:ln w="12700">
            <a:solidFill>
              <a:schemeClr val="bg2"/>
            </a:solidFill>
            <a:miter lim="800000"/>
            <a:headEnd/>
            <a:tailEnd/>
          </a:ln>
          <a:effectLst/>
        </p:spPr>
        <p:txBody>
          <a:bodyPr lIns="92075" tIns="46038" rIns="92075" bIns="46038">
            <a:spAutoFit/>
          </a:bodyPr>
          <a:lstStyle/>
          <a:p>
            <a:pPr eaLnBrk="0" hangingPunct="0">
              <a:spcBef>
                <a:spcPct val="60000"/>
              </a:spcBef>
              <a:tabLst>
                <a:tab pos="2049463" algn="l"/>
                <a:tab pos="3429000" algn="l"/>
              </a:tabLst>
            </a:pPr>
            <a:r>
              <a:rPr lang="en-US">
                <a:solidFill>
                  <a:srgbClr val="000000"/>
                </a:solidFill>
                <a:latin typeface="Verdana" pitchFamily="34" charset="0"/>
              </a:rPr>
              <a:t>Attribute	Type 	Description</a:t>
            </a:r>
          </a:p>
          <a:p>
            <a:pPr eaLnBrk="0" hangingPunct="0">
              <a:spcBef>
                <a:spcPct val="60000"/>
              </a:spcBef>
              <a:tabLst>
                <a:tab pos="2049463" algn="l"/>
                <a:tab pos="3429000" algn="l"/>
              </a:tabLst>
            </a:pPr>
            <a:r>
              <a:rPr lang="en-US">
                <a:solidFill>
                  <a:srgbClr val="000000"/>
                </a:solidFill>
                <a:latin typeface="Verdana" pitchFamily="34" charset="0"/>
              </a:rPr>
              <a:t>%ISOPEN	Boolean 	Evaluates to TRUE if the cursor 			is open</a:t>
            </a:r>
          </a:p>
          <a:p>
            <a:pPr eaLnBrk="0" hangingPunct="0">
              <a:spcBef>
                <a:spcPct val="60000"/>
              </a:spcBef>
              <a:tabLst>
                <a:tab pos="2049463" algn="l"/>
                <a:tab pos="3429000" algn="l"/>
              </a:tabLst>
            </a:pPr>
            <a:r>
              <a:rPr lang="en-US">
                <a:solidFill>
                  <a:srgbClr val="000000"/>
                </a:solidFill>
                <a:latin typeface="Verdana" pitchFamily="34" charset="0"/>
              </a:rPr>
              <a:t>%NOTFOUND	Boolean 	Evaluates to TRUE if the most 			recent fetch does not return a row</a:t>
            </a:r>
          </a:p>
          <a:p>
            <a:pPr eaLnBrk="0" hangingPunct="0">
              <a:spcBef>
                <a:spcPct val="60000"/>
              </a:spcBef>
              <a:tabLst>
                <a:tab pos="2049463" algn="l"/>
                <a:tab pos="3429000" algn="l"/>
              </a:tabLst>
            </a:pPr>
            <a:r>
              <a:rPr lang="en-US">
                <a:solidFill>
                  <a:srgbClr val="000000"/>
                </a:solidFill>
                <a:latin typeface="Verdana" pitchFamily="34" charset="0"/>
              </a:rPr>
              <a:t>%FOUND	Boolean 	Evaluates to TRUE if the most			recent fetch returns a row; 			complement of %NOTFOUND</a:t>
            </a:r>
          </a:p>
          <a:p>
            <a:pPr eaLnBrk="0" hangingPunct="0">
              <a:spcBef>
                <a:spcPct val="60000"/>
              </a:spcBef>
              <a:tabLst>
                <a:tab pos="2049463" algn="l"/>
                <a:tab pos="3429000" algn="l"/>
              </a:tabLst>
            </a:pPr>
            <a:r>
              <a:rPr lang="en-US">
                <a:solidFill>
                  <a:srgbClr val="000000"/>
                </a:solidFill>
                <a:latin typeface="Verdana" pitchFamily="34" charset="0"/>
              </a:rPr>
              <a:t>%ROWCOUNT	Number	Evaluates to the total number of 		                 rows returned so far</a:t>
            </a:r>
          </a:p>
        </p:txBody>
      </p:sp>
      <p:sp>
        <p:nvSpPr>
          <p:cNvPr id="275463" name="Line 7"/>
          <p:cNvSpPr>
            <a:spLocks noChangeShapeType="1"/>
          </p:cNvSpPr>
          <p:nvPr/>
        </p:nvSpPr>
        <p:spPr bwMode="auto">
          <a:xfrm>
            <a:off x="668338" y="2659063"/>
            <a:ext cx="7808912" cy="0"/>
          </a:xfrm>
          <a:prstGeom prst="line">
            <a:avLst/>
          </a:prstGeom>
          <a:noFill/>
          <a:ln w="12700">
            <a:solidFill>
              <a:schemeClr val="bg1"/>
            </a:solidFill>
            <a:round/>
            <a:headEnd type="none" w="sm" len="sm"/>
            <a:tailEnd type="none" w="sm" len="sm"/>
          </a:ln>
          <a:effectLst/>
        </p:spPr>
        <p:txBody>
          <a:bodyPr/>
          <a:lstStyle/>
          <a:p>
            <a:endParaRPr lang="en-US"/>
          </a:p>
        </p:txBody>
      </p:sp>
      <p:sp>
        <p:nvSpPr>
          <p:cNvPr id="275464" name="Line 8"/>
          <p:cNvSpPr>
            <a:spLocks noChangeShapeType="1"/>
          </p:cNvSpPr>
          <p:nvPr/>
        </p:nvSpPr>
        <p:spPr bwMode="auto">
          <a:xfrm>
            <a:off x="666750" y="3352800"/>
            <a:ext cx="7810500" cy="0"/>
          </a:xfrm>
          <a:prstGeom prst="line">
            <a:avLst/>
          </a:prstGeom>
          <a:noFill/>
          <a:ln w="12700">
            <a:solidFill>
              <a:schemeClr val="bg1"/>
            </a:solidFill>
            <a:round/>
            <a:headEnd type="none" w="sm" len="sm"/>
            <a:tailEnd type="none" w="sm" len="sm"/>
          </a:ln>
          <a:effectLst/>
        </p:spPr>
        <p:txBody>
          <a:bodyPr/>
          <a:lstStyle/>
          <a:p>
            <a:endParaRPr lang="en-US"/>
          </a:p>
        </p:txBody>
      </p:sp>
      <p:sp>
        <p:nvSpPr>
          <p:cNvPr id="275465" name="Line 9"/>
          <p:cNvSpPr>
            <a:spLocks noChangeShapeType="1"/>
          </p:cNvSpPr>
          <p:nvPr/>
        </p:nvSpPr>
        <p:spPr bwMode="auto">
          <a:xfrm>
            <a:off x="658813" y="4114800"/>
            <a:ext cx="7818437" cy="0"/>
          </a:xfrm>
          <a:prstGeom prst="line">
            <a:avLst/>
          </a:prstGeom>
          <a:noFill/>
          <a:ln w="12700">
            <a:solidFill>
              <a:schemeClr val="bg1"/>
            </a:solidFill>
            <a:round/>
            <a:headEnd type="none" w="sm" len="sm"/>
            <a:tailEnd type="none" w="sm" len="sm"/>
          </a:ln>
          <a:effectLst/>
        </p:spPr>
        <p:txBody>
          <a:bodyPr/>
          <a:lstStyle/>
          <a:p>
            <a:endParaRPr lang="en-US"/>
          </a:p>
        </p:txBody>
      </p:sp>
      <p:sp>
        <p:nvSpPr>
          <p:cNvPr id="275466" name="Line 10"/>
          <p:cNvSpPr>
            <a:spLocks noChangeShapeType="1"/>
          </p:cNvSpPr>
          <p:nvPr/>
        </p:nvSpPr>
        <p:spPr bwMode="auto">
          <a:xfrm>
            <a:off x="655638" y="5029200"/>
            <a:ext cx="7821612" cy="0"/>
          </a:xfrm>
          <a:prstGeom prst="line">
            <a:avLst/>
          </a:prstGeom>
          <a:noFill/>
          <a:ln w="12700">
            <a:solidFill>
              <a:schemeClr val="bg1"/>
            </a:solidFill>
            <a:round/>
            <a:headEnd type="none" w="sm" len="sm"/>
            <a:tailEnd type="none" w="sm" len="sm"/>
          </a:ln>
          <a:effectLst/>
        </p:spPr>
        <p:txBody>
          <a:bodyPr/>
          <a:lstStyle/>
          <a:p>
            <a:endParaRPr lang="en-US"/>
          </a:p>
        </p:txBody>
      </p:sp>
      <p:sp>
        <p:nvSpPr>
          <p:cNvPr id="275467" name="Line 11"/>
          <p:cNvSpPr>
            <a:spLocks noChangeShapeType="1"/>
          </p:cNvSpPr>
          <p:nvPr/>
        </p:nvSpPr>
        <p:spPr bwMode="auto">
          <a:xfrm>
            <a:off x="3981450" y="2222500"/>
            <a:ext cx="0" cy="3898900"/>
          </a:xfrm>
          <a:prstGeom prst="line">
            <a:avLst/>
          </a:prstGeom>
          <a:noFill/>
          <a:ln w="12700">
            <a:solidFill>
              <a:schemeClr val="bg1"/>
            </a:solidFill>
            <a:round/>
            <a:headEnd type="none" w="sm" len="sm"/>
            <a:tailEnd type="none" w="sm" len="sm"/>
          </a:ln>
          <a:effectLst/>
        </p:spPr>
        <p:txBody>
          <a:bodyPr/>
          <a:lstStyle/>
          <a:p>
            <a:endParaRPr lang="en-US"/>
          </a:p>
        </p:txBody>
      </p:sp>
      <p:sp>
        <p:nvSpPr>
          <p:cNvPr id="275468" name="Line 12"/>
          <p:cNvSpPr>
            <a:spLocks noChangeShapeType="1"/>
          </p:cNvSpPr>
          <p:nvPr/>
        </p:nvSpPr>
        <p:spPr bwMode="auto">
          <a:xfrm>
            <a:off x="2732088" y="2220913"/>
            <a:ext cx="0" cy="3890962"/>
          </a:xfrm>
          <a:prstGeom prst="line">
            <a:avLst/>
          </a:prstGeom>
          <a:noFill/>
          <a:ln w="12700">
            <a:solidFill>
              <a:schemeClr val="bg1"/>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AA10FD99-EB3F-4C34-B6F6-70C9559A44A9}" type="slidenum">
              <a:rPr lang="en-US"/>
              <a:pPr/>
              <a:t>104</a:t>
            </a:fld>
            <a:r>
              <a:rPr lang="en-US"/>
              <a:t> of 1</a:t>
            </a:r>
          </a:p>
        </p:txBody>
      </p:sp>
      <p:sp>
        <p:nvSpPr>
          <p:cNvPr id="2775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75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7508" name="Rectangle 4"/>
          <p:cNvSpPr>
            <a:spLocks noGrp="1" noChangeArrowheads="1"/>
          </p:cNvSpPr>
          <p:nvPr>
            <p:ph type="title"/>
          </p:nvPr>
        </p:nvSpPr>
        <p:spPr>
          <a:noFill/>
          <a:ln/>
        </p:spPr>
        <p:txBody>
          <a:bodyPr wrap="square" lIns="92075" tIns="46038" rIns="92075" bIns="46038" anchor="t"/>
          <a:lstStyle/>
          <a:p>
            <a:r>
              <a:rPr lang="en-US">
                <a:effectLst>
                  <a:outerShdw blurRad="38100" dist="38100" dir="2700000" algn="tl">
                    <a:srgbClr val="C0C0C0"/>
                  </a:outerShdw>
                </a:effectLst>
              </a:rPr>
              <a:t>T</a:t>
            </a:r>
            <a:r>
              <a:rPr lang="en-US"/>
              <a:t>he </a:t>
            </a:r>
            <a:r>
              <a:rPr lang="en-US">
                <a:latin typeface="Courier New" pitchFamily="49" charset="0"/>
              </a:rPr>
              <a:t>%ISOPEN</a:t>
            </a:r>
            <a:r>
              <a:rPr lang="en-US"/>
              <a:t> Attribute</a:t>
            </a:r>
          </a:p>
        </p:txBody>
      </p:sp>
      <p:sp>
        <p:nvSpPr>
          <p:cNvPr id="277509" name="Rectangle 5"/>
          <p:cNvSpPr>
            <a:spLocks noGrp="1" noChangeArrowheads="1"/>
          </p:cNvSpPr>
          <p:nvPr>
            <p:ph type="body" idx="1"/>
          </p:nvPr>
        </p:nvSpPr>
        <p:spPr>
          <a:xfrm>
            <a:off x="609600" y="1981200"/>
            <a:ext cx="8153400" cy="2063750"/>
          </a:xfrm>
          <a:noFill/>
          <a:ln/>
        </p:spPr>
        <p:txBody>
          <a:bodyPr lIns="92075" tIns="46038" rIns="92075" bIns="46038">
            <a:spAutoFit/>
          </a:bodyPr>
          <a:lstStyle/>
          <a:p>
            <a:pPr marL="404813" indent="-404813" defTabSz="346075"/>
            <a:r>
              <a:rPr lang="en-US"/>
              <a:t>Fetch rows only when the cursor is open. </a:t>
            </a:r>
          </a:p>
          <a:p>
            <a:pPr marL="404813" indent="-404813" defTabSz="346075"/>
            <a:r>
              <a:rPr lang="en-US"/>
              <a:t>Use the %ISOPEN cursor attribute before performing a fetch to test whether the cursor is open.</a:t>
            </a:r>
          </a:p>
          <a:p>
            <a:pPr marL="404813" indent="-404813" defTabSz="346075">
              <a:buFont typeface="Wingdings" pitchFamily="2" charset="2"/>
              <a:buNone/>
            </a:pPr>
            <a:r>
              <a:rPr lang="en-US"/>
              <a:t>Example:</a:t>
            </a:r>
          </a:p>
        </p:txBody>
      </p:sp>
      <p:sp>
        <p:nvSpPr>
          <p:cNvPr id="277510" name="Rectangle 6"/>
          <p:cNvSpPr>
            <a:spLocks noChangeArrowheads="1"/>
          </p:cNvSpPr>
          <p:nvPr/>
        </p:nvSpPr>
        <p:spPr bwMode="auto">
          <a:xfrm>
            <a:off x="1066800" y="4343400"/>
            <a:ext cx="6616700" cy="154940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05000"/>
              </a:lnSpc>
              <a:tabLst>
                <a:tab pos="460375" algn="l"/>
              </a:tabLst>
            </a:pPr>
            <a:r>
              <a:rPr lang="en-US">
                <a:solidFill>
                  <a:srgbClr val="000000"/>
                </a:solidFill>
                <a:latin typeface="Verdana" pitchFamily="34" charset="0"/>
              </a:rPr>
              <a:t>IF NOT emp_cursor%ISOPEN THEN</a:t>
            </a:r>
          </a:p>
          <a:p>
            <a:pPr defTabSz="400050" eaLnBrk="0" hangingPunct="0">
              <a:lnSpc>
                <a:spcPct val="105000"/>
              </a:lnSpc>
              <a:tabLst>
                <a:tab pos="460375" algn="l"/>
              </a:tabLst>
            </a:pPr>
            <a:r>
              <a:rPr lang="en-US">
                <a:solidFill>
                  <a:srgbClr val="000000"/>
                </a:solidFill>
                <a:latin typeface="Verdana" pitchFamily="34" charset="0"/>
              </a:rPr>
              <a:t>	OPEN emp_cursor;</a:t>
            </a:r>
          </a:p>
          <a:p>
            <a:pPr defTabSz="400050" eaLnBrk="0" hangingPunct="0">
              <a:lnSpc>
                <a:spcPct val="105000"/>
              </a:lnSpc>
              <a:tabLst>
                <a:tab pos="460375" algn="l"/>
              </a:tabLst>
            </a:pPr>
            <a:r>
              <a:rPr lang="en-US">
                <a:solidFill>
                  <a:srgbClr val="000000"/>
                </a:solidFill>
                <a:latin typeface="Verdana" pitchFamily="34" charset="0"/>
              </a:rPr>
              <a:t>END IF;</a:t>
            </a:r>
          </a:p>
          <a:p>
            <a:pPr defTabSz="400050" eaLnBrk="0" hangingPunct="0">
              <a:lnSpc>
                <a:spcPct val="105000"/>
              </a:lnSpc>
              <a:tabLst>
                <a:tab pos="460375" algn="l"/>
              </a:tabLst>
            </a:pPr>
            <a:r>
              <a:rPr lang="en-US">
                <a:solidFill>
                  <a:srgbClr val="000000"/>
                </a:solidFill>
                <a:latin typeface="Verdana" pitchFamily="34" charset="0"/>
              </a:rPr>
              <a:t>LOOP</a:t>
            </a:r>
          </a:p>
          <a:p>
            <a:pPr defTabSz="400050" eaLnBrk="0" hangingPunct="0">
              <a:lnSpc>
                <a:spcPct val="105000"/>
              </a:lnSpc>
              <a:tabLst>
                <a:tab pos="460375" algn="l"/>
              </a:tabLst>
            </a:pPr>
            <a:r>
              <a:rPr lang="en-US">
                <a:solidFill>
                  <a:srgbClr val="000000"/>
                </a:solidFill>
                <a:latin typeface="Verdana" pitchFamily="34" charset="0"/>
              </a:rPr>
              <a:t>  FETCH emp_cursor...</a:t>
            </a:r>
          </a:p>
        </p:txBody>
      </p:sp>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40D04E1B-00FF-4C79-9A1C-93B5FCB9E7F0}" type="slidenum">
              <a:rPr lang="en-US"/>
              <a:pPr/>
              <a:t>105</a:t>
            </a:fld>
            <a:r>
              <a:rPr lang="en-US"/>
              <a:t> of 1</a:t>
            </a:r>
          </a:p>
        </p:txBody>
      </p:sp>
      <p:sp>
        <p:nvSpPr>
          <p:cNvPr id="279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9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9556" name="Rectangle 4"/>
          <p:cNvSpPr>
            <a:spLocks noGrp="1" noChangeArrowheads="1"/>
          </p:cNvSpPr>
          <p:nvPr>
            <p:ph type="title"/>
          </p:nvPr>
        </p:nvSpPr>
        <p:spPr>
          <a:noFill/>
          <a:ln/>
        </p:spPr>
        <p:txBody>
          <a:bodyPr wrap="square" lIns="92075" tIns="46038" rIns="92075" bIns="46038" anchor="t"/>
          <a:lstStyle/>
          <a:p>
            <a:r>
              <a:rPr lang="en-US"/>
              <a:t>Controlling Multiple Fetches</a:t>
            </a:r>
          </a:p>
        </p:txBody>
      </p:sp>
      <p:sp>
        <p:nvSpPr>
          <p:cNvPr id="279557" name="Rectangle 5"/>
          <p:cNvSpPr>
            <a:spLocks noGrp="1" noChangeArrowheads="1"/>
          </p:cNvSpPr>
          <p:nvPr>
            <p:ph type="body" idx="1"/>
          </p:nvPr>
        </p:nvSpPr>
        <p:spPr>
          <a:xfrm>
            <a:off x="990600" y="2160588"/>
            <a:ext cx="7391400" cy="2063750"/>
          </a:xfrm>
          <a:noFill/>
          <a:ln/>
        </p:spPr>
        <p:txBody>
          <a:bodyPr lIns="92075" tIns="46038" rIns="92075" bIns="46038">
            <a:spAutoFit/>
          </a:bodyPr>
          <a:lstStyle/>
          <a:p>
            <a:pPr marL="404813" indent="-404813" defTabSz="346075"/>
            <a:r>
              <a:rPr lang="en-US"/>
              <a:t>Process several rows from an explicit cursor using a loop.</a:t>
            </a:r>
          </a:p>
          <a:p>
            <a:pPr marL="404813" indent="-404813" defTabSz="346075"/>
            <a:r>
              <a:rPr lang="en-US"/>
              <a:t>Fetch a row with each iteration.</a:t>
            </a:r>
          </a:p>
          <a:p>
            <a:pPr marL="404813" indent="-404813" defTabSz="346075"/>
            <a:r>
              <a:rPr lang="en-US"/>
              <a:t>Use explicit cursor attributes to test the success of each fetch.</a:t>
            </a:r>
          </a:p>
        </p:txBody>
      </p:sp>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D29FB05-0E20-4C60-9FD8-8D94C7CD3323}" type="slidenum">
              <a:rPr lang="en-US"/>
              <a:pPr/>
              <a:t>106</a:t>
            </a:fld>
            <a:r>
              <a:rPr lang="en-US"/>
              <a:t> of 1</a:t>
            </a:r>
          </a:p>
        </p:txBody>
      </p:sp>
      <p:sp>
        <p:nvSpPr>
          <p:cNvPr id="281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81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81604" name="Rectangle 4"/>
          <p:cNvSpPr>
            <a:spLocks noGrp="1" noChangeArrowheads="1"/>
          </p:cNvSpPr>
          <p:nvPr>
            <p:ph type="title"/>
          </p:nvPr>
        </p:nvSpPr>
        <p:spPr>
          <a:noFill/>
          <a:ln/>
        </p:spPr>
        <p:txBody>
          <a:bodyPr wrap="square" lIns="92075" tIns="46038" rIns="92075" bIns="46038" anchor="t"/>
          <a:lstStyle/>
          <a:p>
            <a:r>
              <a:rPr lang="en-US" sz="2600"/>
              <a:t>The %NOTFOUND </a:t>
            </a:r>
            <a:br>
              <a:rPr lang="en-US" sz="2600"/>
            </a:br>
            <a:r>
              <a:rPr lang="en-US" sz="2600"/>
              <a:t>and %ROWCOUNT Attributes</a:t>
            </a:r>
          </a:p>
        </p:txBody>
      </p:sp>
      <p:sp>
        <p:nvSpPr>
          <p:cNvPr id="281605" name="Rectangle 5"/>
          <p:cNvSpPr>
            <a:spLocks noGrp="1" noChangeArrowheads="1"/>
          </p:cNvSpPr>
          <p:nvPr>
            <p:ph type="body" idx="1"/>
          </p:nvPr>
        </p:nvSpPr>
        <p:spPr>
          <a:xfrm>
            <a:off x="762000" y="2170113"/>
            <a:ext cx="7772400" cy="1625600"/>
          </a:xfrm>
          <a:noFill/>
          <a:ln/>
        </p:spPr>
        <p:txBody>
          <a:bodyPr lIns="92075" tIns="46038" rIns="92075" bIns="46038">
            <a:spAutoFit/>
          </a:bodyPr>
          <a:lstStyle/>
          <a:p>
            <a:pPr marL="404813" indent="-404813" defTabSz="346075"/>
            <a:r>
              <a:rPr lang="en-US"/>
              <a:t>Use the %ROWCOUNT cursor attribute to retrieve an exact number of rows.</a:t>
            </a:r>
          </a:p>
          <a:p>
            <a:pPr marL="404813" indent="-404813" defTabSz="346075"/>
            <a:r>
              <a:rPr lang="en-US"/>
              <a:t>Use the %NOTFOUND cursor attribute to determine when to exit the loop.</a:t>
            </a:r>
          </a:p>
        </p:txBody>
      </p:sp>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2FEE489C-578F-4EC5-B941-BD794C69B9C5}" type="slidenum">
              <a:rPr lang="en-US"/>
              <a:pPr/>
              <a:t>107</a:t>
            </a:fld>
            <a:r>
              <a:rPr lang="en-US"/>
              <a:t> of 1</a:t>
            </a:r>
          </a:p>
        </p:txBody>
      </p:sp>
      <p:sp>
        <p:nvSpPr>
          <p:cNvPr id="2836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836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83652" name="Rectangle 4"/>
          <p:cNvSpPr>
            <a:spLocks noGrp="1" noChangeArrowheads="1"/>
          </p:cNvSpPr>
          <p:nvPr>
            <p:ph type="title"/>
          </p:nvPr>
        </p:nvSpPr>
        <p:spPr>
          <a:noFill/>
          <a:ln/>
        </p:spPr>
        <p:txBody>
          <a:bodyPr wrap="square" lIns="92075" tIns="46038" rIns="92075" bIns="46038" anchor="t"/>
          <a:lstStyle/>
          <a:p>
            <a:r>
              <a:rPr lang="en-US"/>
              <a:t>Example</a:t>
            </a:r>
          </a:p>
        </p:txBody>
      </p:sp>
      <p:sp>
        <p:nvSpPr>
          <p:cNvPr id="283653" name="Rectangle 5"/>
          <p:cNvSpPr>
            <a:spLocks noChangeArrowheads="1"/>
          </p:cNvSpPr>
          <p:nvPr/>
        </p:nvSpPr>
        <p:spPr bwMode="auto">
          <a:xfrm>
            <a:off x="368300" y="1525588"/>
            <a:ext cx="8345488" cy="4583112"/>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75000"/>
              </a:lnSpc>
              <a:spcBef>
                <a:spcPct val="20000"/>
              </a:spcBef>
              <a:tabLst>
                <a:tab pos="460375" algn="l"/>
              </a:tabLst>
            </a:pPr>
            <a:r>
              <a:rPr lang="en-US">
                <a:solidFill>
                  <a:srgbClr val="000000"/>
                </a:solidFill>
                <a:latin typeface="Verdana" pitchFamily="34" charset="0"/>
              </a:rPr>
              <a:t>DECLARE</a:t>
            </a:r>
          </a:p>
          <a:p>
            <a:pPr defTabSz="400050" eaLnBrk="0" hangingPunct="0">
              <a:lnSpc>
                <a:spcPct val="75000"/>
              </a:lnSpc>
              <a:spcBef>
                <a:spcPct val="20000"/>
              </a:spcBef>
              <a:tabLst>
                <a:tab pos="460375" algn="l"/>
              </a:tabLst>
            </a:pPr>
            <a:r>
              <a:rPr lang="en-US">
                <a:solidFill>
                  <a:srgbClr val="000000"/>
                </a:solidFill>
                <a:latin typeface="Verdana" pitchFamily="34" charset="0"/>
              </a:rPr>
              <a:t>      v_empno	employees.employee_id%TYPE;</a:t>
            </a:r>
          </a:p>
          <a:p>
            <a:pPr defTabSz="400050" eaLnBrk="0" hangingPunct="0">
              <a:lnSpc>
                <a:spcPct val="75000"/>
              </a:lnSpc>
              <a:spcBef>
                <a:spcPct val="20000"/>
              </a:spcBef>
              <a:tabLst>
                <a:tab pos="460375" algn="l"/>
              </a:tabLst>
            </a:pPr>
            <a:r>
              <a:rPr lang="en-US">
                <a:solidFill>
                  <a:srgbClr val="000000"/>
                </a:solidFill>
                <a:latin typeface="Verdana" pitchFamily="34" charset="0"/>
              </a:rPr>
              <a:t>      v_ename	employees.last_name%TYPE;</a:t>
            </a:r>
          </a:p>
          <a:p>
            <a:pPr defTabSz="400050" eaLnBrk="0" hangingPunct="0">
              <a:lnSpc>
                <a:spcPct val="75000"/>
              </a:lnSpc>
              <a:spcBef>
                <a:spcPct val="20000"/>
              </a:spcBef>
              <a:tabLst>
                <a:tab pos="460375" algn="l"/>
              </a:tabLst>
            </a:pPr>
            <a:r>
              <a:rPr lang="en-US">
                <a:solidFill>
                  <a:srgbClr val="000000"/>
                </a:solidFill>
                <a:latin typeface="Verdana" pitchFamily="34" charset="0"/>
              </a:rPr>
              <a:t>      CURSOR emp_cursor IS</a:t>
            </a:r>
          </a:p>
          <a:p>
            <a:pPr defTabSz="400050" eaLnBrk="0" hangingPunct="0">
              <a:lnSpc>
                <a:spcPct val="75000"/>
              </a:lnSpc>
              <a:spcBef>
                <a:spcPct val="20000"/>
              </a:spcBef>
              <a:tabLst>
                <a:tab pos="460375" algn="l"/>
              </a:tabLst>
            </a:pPr>
            <a:r>
              <a:rPr lang="en-US">
                <a:solidFill>
                  <a:srgbClr val="000000"/>
                </a:solidFill>
                <a:latin typeface="Verdana" pitchFamily="34" charset="0"/>
              </a:rPr>
              <a:t>        SELECT employee_id, last_name</a:t>
            </a:r>
          </a:p>
          <a:p>
            <a:pPr defTabSz="400050" eaLnBrk="0" hangingPunct="0">
              <a:lnSpc>
                <a:spcPct val="75000"/>
              </a:lnSpc>
              <a:spcBef>
                <a:spcPct val="20000"/>
              </a:spcBef>
              <a:tabLst>
                <a:tab pos="460375" algn="l"/>
              </a:tabLst>
            </a:pPr>
            <a:r>
              <a:rPr lang="en-US">
                <a:solidFill>
                  <a:srgbClr val="000000"/>
                </a:solidFill>
                <a:latin typeface="Verdana" pitchFamily="34" charset="0"/>
              </a:rPr>
              <a:t>        FROM   employees;</a:t>
            </a:r>
          </a:p>
          <a:p>
            <a:pPr defTabSz="400050" eaLnBrk="0" hangingPunct="0">
              <a:lnSpc>
                <a:spcPct val="75000"/>
              </a:lnSpc>
              <a:spcBef>
                <a:spcPct val="20000"/>
              </a:spcBef>
              <a:tabLst>
                <a:tab pos="460375" algn="l"/>
              </a:tabLst>
            </a:pPr>
            <a:r>
              <a:rPr lang="en-US">
                <a:solidFill>
                  <a:srgbClr val="000000"/>
                </a:solidFill>
                <a:latin typeface="Verdana" pitchFamily="34" charset="0"/>
              </a:rPr>
              <a:t>    BEGIN</a:t>
            </a:r>
          </a:p>
          <a:p>
            <a:pPr defTabSz="400050" eaLnBrk="0" hangingPunct="0">
              <a:lnSpc>
                <a:spcPct val="75000"/>
              </a:lnSpc>
              <a:spcBef>
                <a:spcPct val="20000"/>
              </a:spcBef>
              <a:tabLst>
                <a:tab pos="460375" algn="l"/>
              </a:tabLst>
            </a:pPr>
            <a:r>
              <a:rPr lang="en-US">
                <a:solidFill>
                  <a:srgbClr val="000000"/>
                </a:solidFill>
                <a:latin typeface="Verdana" pitchFamily="34" charset="0"/>
              </a:rPr>
              <a:t>      OPEN emp_cursor;</a:t>
            </a:r>
          </a:p>
          <a:p>
            <a:pPr defTabSz="400050" eaLnBrk="0" hangingPunct="0">
              <a:lnSpc>
                <a:spcPct val="75000"/>
              </a:lnSpc>
              <a:spcBef>
                <a:spcPct val="20000"/>
              </a:spcBef>
              <a:tabLst>
                <a:tab pos="460375" algn="l"/>
              </a:tabLst>
            </a:pPr>
            <a:r>
              <a:rPr lang="en-US">
                <a:solidFill>
                  <a:srgbClr val="000000"/>
                </a:solidFill>
                <a:latin typeface="Verdana" pitchFamily="34" charset="0"/>
              </a:rPr>
              <a:t>      LOOP</a:t>
            </a:r>
          </a:p>
          <a:p>
            <a:pPr defTabSz="400050" eaLnBrk="0" hangingPunct="0">
              <a:lnSpc>
                <a:spcPct val="85000"/>
              </a:lnSpc>
              <a:spcBef>
                <a:spcPct val="20000"/>
              </a:spcBef>
              <a:tabLst>
                <a:tab pos="460375" algn="l"/>
              </a:tabLst>
            </a:pPr>
            <a:r>
              <a:rPr lang="en-US">
                <a:solidFill>
                  <a:srgbClr val="000000"/>
                </a:solidFill>
                <a:latin typeface="Verdana" pitchFamily="34" charset="0"/>
              </a:rPr>
              <a:t>        FETCH emp_cursor INTO v_empno, v_ename;</a:t>
            </a:r>
          </a:p>
          <a:p>
            <a:pPr defTabSz="400050" eaLnBrk="0" hangingPunct="0">
              <a:lnSpc>
                <a:spcPct val="85000"/>
              </a:lnSpc>
              <a:spcBef>
                <a:spcPct val="20000"/>
              </a:spcBef>
              <a:tabLst>
                <a:tab pos="460375" algn="l"/>
              </a:tabLst>
            </a:pPr>
            <a:r>
              <a:rPr lang="en-US">
                <a:solidFill>
                  <a:srgbClr val="000000"/>
                </a:solidFill>
                <a:latin typeface="Verdana" pitchFamily="34" charset="0"/>
              </a:rPr>
              <a:t>        EXIT WHEN emp_cursor%ROWCOUNT &gt; 10 OR  </a:t>
            </a:r>
          </a:p>
          <a:p>
            <a:pPr defTabSz="400050" eaLnBrk="0" hangingPunct="0">
              <a:lnSpc>
                <a:spcPct val="85000"/>
              </a:lnSpc>
              <a:spcBef>
                <a:spcPct val="20000"/>
              </a:spcBef>
              <a:tabLst>
                <a:tab pos="460375" algn="l"/>
              </a:tabLst>
            </a:pPr>
            <a:r>
              <a:rPr lang="en-US">
                <a:solidFill>
                  <a:srgbClr val="000000"/>
                </a:solidFill>
                <a:latin typeface="Verdana" pitchFamily="34" charset="0"/>
              </a:rPr>
              <a:t>                          emp_cursor%NOTFOUND;        </a:t>
            </a:r>
          </a:p>
          <a:p>
            <a:pPr defTabSz="400050" eaLnBrk="0" hangingPunct="0">
              <a:lnSpc>
                <a:spcPct val="75000"/>
              </a:lnSpc>
              <a:spcBef>
                <a:spcPct val="20000"/>
              </a:spcBef>
              <a:tabLst>
                <a:tab pos="460375" algn="l"/>
              </a:tabLst>
            </a:pPr>
            <a:r>
              <a:rPr lang="en-US">
                <a:solidFill>
                  <a:srgbClr val="000000"/>
                </a:solidFill>
                <a:latin typeface="Verdana" pitchFamily="34" charset="0"/>
              </a:rPr>
              <a:t>        DBMS_OUTPUT.PUT_LINE (TO_CHAR(v_empno) </a:t>
            </a:r>
          </a:p>
          <a:p>
            <a:pPr defTabSz="400050" eaLnBrk="0" hangingPunct="0">
              <a:lnSpc>
                <a:spcPct val="75000"/>
              </a:lnSpc>
              <a:spcBef>
                <a:spcPct val="20000"/>
              </a:spcBef>
              <a:tabLst>
                <a:tab pos="460375" algn="l"/>
              </a:tabLst>
            </a:pPr>
            <a:r>
              <a:rPr lang="en-US">
                <a:solidFill>
                  <a:srgbClr val="000000"/>
                </a:solidFill>
                <a:latin typeface="Verdana" pitchFamily="34" charset="0"/>
              </a:rPr>
              <a:t>                              ||'	'|| v_ename);</a:t>
            </a:r>
          </a:p>
          <a:p>
            <a:pPr defTabSz="400050" eaLnBrk="0" hangingPunct="0">
              <a:lnSpc>
                <a:spcPct val="75000"/>
              </a:lnSpc>
              <a:spcBef>
                <a:spcPct val="20000"/>
              </a:spcBef>
              <a:tabLst>
                <a:tab pos="460375" algn="l"/>
              </a:tabLst>
            </a:pPr>
            <a:r>
              <a:rPr lang="en-US">
                <a:solidFill>
                  <a:srgbClr val="000000"/>
                </a:solidFill>
                <a:latin typeface="Verdana" pitchFamily="34" charset="0"/>
              </a:rPr>
              <a:t>      END LOOP;</a:t>
            </a:r>
          </a:p>
          <a:p>
            <a:pPr defTabSz="400050" eaLnBrk="0" hangingPunct="0">
              <a:lnSpc>
                <a:spcPct val="75000"/>
              </a:lnSpc>
              <a:spcBef>
                <a:spcPct val="20000"/>
              </a:spcBef>
              <a:tabLst>
                <a:tab pos="460375" algn="l"/>
              </a:tabLst>
            </a:pPr>
            <a:r>
              <a:rPr lang="en-US">
                <a:solidFill>
                  <a:srgbClr val="000000"/>
                </a:solidFill>
                <a:latin typeface="Verdana" pitchFamily="34" charset="0"/>
              </a:rPr>
              <a:t>      CLOSE emp_cursor;</a:t>
            </a:r>
          </a:p>
          <a:p>
            <a:pPr defTabSz="400050" eaLnBrk="0" hangingPunct="0">
              <a:lnSpc>
                <a:spcPct val="75000"/>
              </a:lnSpc>
              <a:spcBef>
                <a:spcPct val="20000"/>
              </a:spcBef>
              <a:tabLst>
                <a:tab pos="460375" algn="l"/>
              </a:tabLst>
            </a:pPr>
            <a:r>
              <a:rPr lang="en-US">
                <a:solidFill>
                  <a:srgbClr val="000000"/>
                </a:solidFill>
                <a:latin typeface="Verdana" pitchFamily="34" charset="0"/>
              </a:rPr>
              <a:t>END ;</a:t>
            </a:r>
          </a:p>
        </p:txBody>
      </p:sp>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05C42A78-88D7-4A85-B9DA-0B0074717BDA}" type="slidenum">
              <a:rPr lang="en-US"/>
              <a:pPr/>
              <a:t>108</a:t>
            </a:fld>
            <a:r>
              <a:rPr lang="en-US"/>
              <a:t> of 1</a:t>
            </a:r>
          </a:p>
        </p:txBody>
      </p:sp>
      <p:sp>
        <p:nvSpPr>
          <p:cNvPr id="2877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877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87748" name="Rectangle 4"/>
          <p:cNvSpPr>
            <a:spLocks noGrp="1" noChangeArrowheads="1"/>
          </p:cNvSpPr>
          <p:nvPr>
            <p:ph type="body" idx="1"/>
          </p:nvPr>
        </p:nvSpPr>
        <p:spPr>
          <a:xfrm>
            <a:off x="914400" y="1524000"/>
            <a:ext cx="7385050" cy="4352925"/>
          </a:xfrm>
          <a:noFill/>
          <a:ln/>
        </p:spPr>
        <p:txBody>
          <a:bodyPr lIns="92075" tIns="46038" rIns="92075" bIns="46038">
            <a:spAutoFit/>
          </a:bodyPr>
          <a:lstStyle/>
          <a:p>
            <a:pPr marL="404813" indent="-404813" defTabSz="346075">
              <a:buFont typeface="Wingdings" pitchFamily="2" charset="2"/>
              <a:buNone/>
              <a:tabLst>
                <a:tab pos="454025" algn="l"/>
                <a:tab pos="1054100" algn="l"/>
              </a:tabLst>
            </a:pPr>
            <a:r>
              <a:rPr lang="en-US" sz="2000"/>
              <a:t>Syntax:</a:t>
            </a:r>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buFont typeface="Wingdings" pitchFamily="2" charset="2"/>
              <a:buNone/>
              <a:tabLst>
                <a:tab pos="454025" algn="l"/>
                <a:tab pos="1054100" algn="l"/>
              </a:tabLst>
            </a:pPr>
            <a:endParaRPr lang="en-US" sz="2000"/>
          </a:p>
          <a:p>
            <a:pPr marL="404813" indent="-404813" defTabSz="346075">
              <a:tabLst>
                <a:tab pos="454025" algn="l"/>
                <a:tab pos="1054100" algn="l"/>
              </a:tabLst>
            </a:pPr>
            <a:r>
              <a:rPr lang="en-US" sz="2000"/>
              <a:t>The cursor FOR loop is a shortcut to process explicit cursors.</a:t>
            </a:r>
          </a:p>
          <a:p>
            <a:pPr marL="404813" indent="-404813" defTabSz="346075">
              <a:tabLst>
                <a:tab pos="454025" algn="l"/>
                <a:tab pos="1054100" algn="l"/>
              </a:tabLst>
            </a:pPr>
            <a:r>
              <a:rPr lang="en-US" sz="2000"/>
              <a:t>Implicit open, fetch, exit, and close occur.</a:t>
            </a:r>
          </a:p>
          <a:p>
            <a:pPr marL="404813" indent="-404813" defTabSz="346075">
              <a:tabLst>
                <a:tab pos="454025" algn="l"/>
                <a:tab pos="1054100" algn="l"/>
              </a:tabLst>
            </a:pPr>
            <a:r>
              <a:rPr lang="en-US" sz="2000"/>
              <a:t>The record is implicitly declared.</a:t>
            </a:r>
          </a:p>
        </p:txBody>
      </p:sp>
      <p:sp>
        <p:nvSpPr>
          <p:cNvPr id="287749" name="Rectangle 5"/>
          <p:cNvSpPr>
            <a:spLocks noGrp="1" noChangeArrowheads="1"/>
          </p:cNvSpPr>
          <p:nvPr>
            <p:ph type="title"/>
          </p:nvPr>
        </p:nvSpPr>
        <p:spPr>
          <a:noFill/>
          <a:ln/>
        </p:spPr>
        <p:txBody>
          <a:bodyPr wrap="square" lIns="92075" tIns="46038" rIns="92075" bIns="46038" anchor="t"/>
          <a:lstStyle/>
          <a:p>
            <a:r>
              <a:rPr lang="en-US"/>
              <a:t>Cursor </a:t>
            </a:r>
            <a:r>
              <a:rPr lang="en-US">
                <a:latin typeface="Courier New" pitchFamily="49" charset="0"/>
              </a:rPr>
              <a:t>FOR</a:t>
            </a:r>
            <a:r>
              <a:rPr lang="en-US"/>
              <a:t> Loops</a:t>
            </a:r>
          </a:p>
        </p:txBody>
      </p:sp>
      <p:sp>
        <p:nvSpPr>
          <p:cNvPr id="287750" name="Rectangle 6"/>
          <p:cNvSpPr>
            <a:spLocks noChangeArrowheads="1"/>
          </p:cNvSpPr>
          <p:nvPr/>
        </p:nvSpPr>
        <p:spPr bwMode="auto">
          <a:xfrm>
            <a:off x="920750" y="2357438"/>
            <a:ext cx="6773863" cy="18192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FOR </a:t>
            </a:r>
            <a:r>
              <a:rPr lang="en-US" i="1">
                <a:solidFill>
                  <a:srgbClr val="000000"/>
                </a:solidFill>
                <a:latin typeface="Verdana" pitchFamily="34" charset="0"/>
              </a:rPr>
              <a:t>record_name</a:t>
            </a:r>
            <a:r>
              <a:rPr lang="en-US">
                <a:solidFill>
                  <a:srgbClr val="000000"/>
                </a:solidFill>
                <a:latin typeface="Verdana" pitchFamily="34" charset="0"/>
              </a:rPr>
              <a:t> IN </a:t>
            </a:r>
            <a:r>
              <a:rPr lang="en-US" i="1">
                <a:solidFill>
                  <a:srgbClr val="000000"/>
                </a:solidFill>
                <a:latin typeface="Verdana" pitchFamily="34" charset="0"/>
              </a:rPr>
              <a:t>cursor_name</a:t>
            </a:r>
            <a:r>
              <a:rPr lang="en-US">
                <a:solidFill>
                  <a:srgbClr val="000000"/>
                </a:solidFill>
                <a:latin typeface="Verdana" pitchFamily="34" charset="0"/>
              </a:rPr>
              <a:t> LOOP   </a:t>
            </a:r>
          </a:p>
          <a:p>
            <a:pPr defTabSz="400050" eaLnBrk="0" hangingPunct="0">
              <a:lnSpc>
                <a:spcPct val="125000"/>
              </a:lnSpc>
              <a:tabLst>
                <a:tab pos="400050" algn="r"/>
                <a:tab pos="673100" algn="l"/>
              </a:tabLst>
            </a:pPr>
            <a:r>
              <a:rPr lang="en-US">
                <a:solidFill>
                  <a:srgbClr val="000000"/>
                </a:solidFill>
                <a:latin typeface="Verdana" pitchFamily="34" charset="0"/>
              </a:rPr>
              <a:t>  </a:t>
            </a:r>
            <a:r>
              <a:rPr lang="en-US" i="1">
                <a:solidFill>
                  <a:srgbClr val="000000"/>
                </a:solidFill>
                <a:latin typeface="Verdana" pitchFamily="34" charset="0"/>
              </a:rPr>
              <a:t>statement1</a:t>
            </a:r>
            <a:r>
              <a:rPr lang="en-US">
                <a:solidFill>
                  <a:srgbClr val="000000"/>
                </a:solidFill>
                <a:latin typeface="Verdana" pitchFamily="34" charset="0"/>
              </a:rPr>
              <a:t>;</a:t>
            </a:r>
            <a:endParaRPr lang="en-US" i="1">
              <a:solidFill>
                <a:srgbClr val="000000"/>
              </a:solidFill>
              <a:latin typeface="Verdana" pitchFamily="34" charset="0"/>
            </a:endParaRPr>
          </a:p>
          <a:p>
            <a:pPr defTabSz="400050" eaLnBrk="0" hangingPunct="0">
              <a:lnSpc>
                <a:spcPct val="125000"/>
              </a:lnSpc>
              <a:tabLst>
                <a:tab pos="400050" algn="r"/>
                <a:tab pos="673100" algn="l"/>
              </a:tabLst>
            </a:pPr>
            <a:r>
              <a:rPr lang="en-US" i="1">
                <a:solidFill>
                  <a:srgbClr val="000000"/>
                </a:solidFill>
                <a:latin typeface="Verdana" pitchFamily="34" charset="0"/>
              </a:rPr>
              <a:t>  statement2</a:t>
            </a:r>
            <a:r>
              <a:rPr lang="en-US">
                <a:solidFill>
                  <a:srgbClr val="000000"/>
                </a:solidFill>
                <a:latin typeface="Verdana" pitchFamily="34" charset="0"/>
              </a:rPr>
              <a:t>;</a:t>
            </a:r>
          </a:p>
          <a:p>
            <a:pPr defTabSz="400050" eaLnBrk="0" hangingPunct="0">
              <a:lnSpc>
                <a:spcPct val="125000"/>
              </a:lnSpc>
              <a:tabLst>
                <a:tab pos="400050" algn="r"/>
                <a:tab pos="673100" algn="l"/>
              </a:tabLst>
            </a:pPr>
            <a:r>
              <a:rPr lang="en-US">
                <a:solidFill>
                  <a:srgbClr val="000000"/>
                </a:solidFill>
                <a:latin typeface="Verdana" pitchFamily="34" charset="0"/>
              </a:rPr>
              <a:t>  . . .</a:t>
            </a:r>
          </a:p>
          <a:p>
            <a:pPr defTabSz="400050" eaLnBrk="0" hangingPunct="0">
              <a:lnSpc>
                <a:spcPct val="125000"/>
              </a:lnSpc>
              <a:tabLst>
                <a:tab pos="400050" algn="r"/>
                <a:tab pos="673100" algn="l"/>
              </a:tabLst>
            </a:pPr>
            <a:r>
              <a:rPr lang="en-US">
                <a:solidFill>
                  <a:srgbClr val="000000"/>
                </a:solidFill>
                <a:latin typeface="Verdana" pitchFamily="34" charset="0"/>
              </a:rPr>
              <a:t>END LOOP;</a:t>
            </a:r>
          </a:p>
        </p:txBody>
      </p:sp>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7F4B6FA7-FA24-4D96-864F-DD8FE0FF4200}" type="slidenum">
              <a:rPr lang="en-US"/>
              <a:pPr/>
              <a:t>109</a:t>
            </a:fld>
            <a:r>
              <a:rPr lang="en-US"/>
              <a:t> of 1</a:t>
            </a:r>
          </a:p>
        </p:txBody>
      </p:sp>
      <p:sp>
        <p:nvSpPr>
          <p:cNvPr id="289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89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89796" name="Rectangle 4"/>
          <p:cNvSpPr>
            <a:spLocks noGrp="1" noChangeArrowheads="1"/>
          </p:cNvSpPr>
          <p:nvPr>
            <p:ph type="title"/>
          </p:nvPr>
        </p:nvSpPr>
        <p:spPr>
          <a:noFill/>
          <a:ln/>
        </p:spPr>
        <p:txBody>
          <a:bodyPr wrap="square" lIns="92075" tIns="46038" rIns="92075" bIns="46038" anchor="t"/>
          <a:lstStyle/>
          <a:p>
            <a:r>
              <a:rPr lang="en-US"/>
              <a:t>Cursor </a:t>
            </a:r>
            <a:r>
              <a:rPr lang="en-US">
                <a:latin typeface="Courier New" pitchFamily="49" charset="0"/>
              </a:rPr>
              <a:t>FOR</a:t>
            </a:r>
            <a:r>
              <a:rPr lang="en-US"/>
              <a:t> Loops</a:t>
            </a:r>
          </a:p>
        </p:txBody>
      </p:sp>
      <p:sp>
        <p:nvSpPr>
          <p:cNvPr id="289797" name="Rectangle 5"/>
          <p:cNvSpPr>
            <a:spLocks noGrp="1" noChangeArrowheads="1"/>
          </p:cNvSpPr>
          <p:nvPr>
            <p:ph type="body" idx="1"/>
          </p:nvPr>
        </p:nvSpPr>
        <p:spPr>
          <a:xfrm>
            <a:off x="685800" y="1295400"/>
            <a:ext cx="7385050" cy="822325"/>
          </a:xfrm>
          <a:noFill/>
          <a:ln/>
        </p:spPr>
        <p:txBody>
          <a:bodyPr lIns="92075" tIns="46038" rIns="92075" bIns="46038">
            <a:spAutoFit/>
          </a:bodyPr>
          <a:lstStyle/>
          <a:p>
            <a:pPr marL="0" indent="0" defTabSz="346075">
              <a:buFont typeface="Wingdings" pitchFamily="2" charset="2"/>
              <a:buNone/>
            </a:pPr>
            <a:r>
              <a:rPr lang="en-US"/>
              <a:t>Print a list of the employees who work for the sales department.</a:t>
            </a:r>
          </a:p>
        </p:txBody>
      </p:sp>
      <p:sp>
        <p:nvSpPr>
          <p:cNvPr id="289798" name="Rectangle 6"/>
          <p:cNvSpPr>
            <a:spLocks noChangeArrowheads="1"/>
          </p:cNvSpPr>
          <p:nvPr/>
        </p:nvSpPr>
        <p:spPr bwMode="auto">
          <a:xfrm>
            <a:off x="920750" y="2638425"/>
            <a:ext cx="7426325" cy="32289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a:solidFill>
                  <a:srgbClr val="000000"/>
                </a:solidFill>
                <a:latin typeface="Verdana" pitchFamily="34" charset="0"/>
              </a:rPr>
              <a:t>DECLARE</a:t>
            </a:r>
          </a:p>
          <a:p>
            <a:pPr defTabSz="400050" eaLnBrk="0" hangingPunct="0">
              <a:lnSpc>
                <a:spcPct val="95000"/>
              </a:lnSpc>
              <a:tabLst>
                <a:tab pos="400050" algn="r"/>
                <a:tab pos="673100" algn="l"/>
              </a:tabLst>
            </a:pPr>
            <a:r>
              <a:rPr lang="en-US">
                <a:solidFill>
                  <a:srgbClr val="000000"/>
                </a:solidFill>
                <a:latin typeface="Verdana" pitchFamily="34" charset="0"/>
              </a:rPr>
              <a:t>  CURSOR emp_cursor IS</a:t>
            </a:r>
          </a:p>
          <a:p>
            <a:pPr defTabSz="400050" eaLnBrk="0" hangingPunct="0">
              <a:lnSpc>
                <a:spcPct val="95000"/>
              </a:lnSpc>
              <a:tabLst>
                <a:tab pos="400050" algn="r"/>
                <a:tab pos="673100" algn="l"/>
              </a:tabLst>
            </a:pPr>
            <a:r>
              <a:rPr lang="en-US">
                <a:solidFill>
                  <a:srgbClr val="000000"/>
                </a:solidFill>
                <a:latin typeface="Verdana" pitchFamily="34" charset="0"/>
              </a:rPr>
              <a:t>    SELECT last_name, department_id</a:t>
            </a:r>
          </a:p>
          <a:p>
            <a:pPr defTabSz="400050" eaLnBrk="0" hangingPunct="0">
              <a:lnSpc>
                <a:spcPct val="95000"/>
              </a:lnSpc>
              <a:tabLst>
                <a:tab pos="400050" algn="r"/>
                <a:tab pos="673100" algn="l"/>
              </a:tabLst>
            </a:pPr>
            <a:r>
              <a:rPr lang="en-US">
                <a:solidFill>
                  <a:srgbClr val="000000"/>
                </a:solidFill>
                <a:latin typeface="Verdana" pitchFamily="34" charset="0"/>
              </a:rPr>
              <a:t>    FROM   employees;</a:t>
            </a:r>
          </a:p>
          <a:p>
            <a:pPr defTabSz="400050" eaLnBrk="0" hangingPunct="0">
              <a:lnSpc>
                <a:spcPct val="95000"/>
              </a:lnSpc>
              <a:tabLst>
                <a:tab pos="400050" algn="r"/>
                <a:tab pos="673100" algn="l"/>
              </a:tabLst>
            </a:pPr>
            <a:r>
              <a:rPr lang="en-US">
                <a:solidFill>
                  <a:srgbClr val="000000"/>
                </a:solidFill>
                <a:latin typeface="Verdana" pitchFamily="34" charset="0"/>
              </a:rPr>
              <a:t>BEGIN</a:t>
            </a:r>
          </a:p>
          <a:p>
            <a:pPr defTabSz="400050" eaLnBrk="0" hangingPunct="0">
              <a:lnSpc>
                <a:spcPct val="95000"/>
              </a:lnSpc>
              <a:tabLst>
                <a:tab pos="400050" algn="r"/>
                <a:tab pos="673100" algn="l"/>
              </a:tabLst>
            </a:pPr>
            <a:r>
              <a:rPr lang="en-US">
                <a:solidFill>
                  <a:srgbClr val="000000"/>
                </a:solidFill>
                <a:latin typeface="Verdana" pitchFamily="34" charset="0"/>
              </a:rPr>
              <a:t>  FOR emp_record IN emp_cursor LOOP</a:t>
            </a:r>
          </a:p>
          <a:p>
            <a:pPr defTabSz="400050" eaLnBrk="0" hangingPunct="0">
              <a:lnSpc>
                <a:spcPct val="95000"/>
              </a:lnSpc>
              <a:tabLst>
                <a:tab pos="400050" algn="r"/>
                <a:tab pos="673100" algn="l"/>
              </a:tabLst>
            </a:pPr>
            <a:r>
              <a:rPr lang="en-US">
                <a:solidFill>
                  <a:srgbClr val="000000"/>
                </a:solidFill>
                <a:latin typeface="Verdana" pitchFamily="34" charset="0"/>
              </a:rPr>
              <a:t>         -- implicit open and implicit fetch occur</a:t>
            </a:r>
          </a:p>
          <a:p>
            <a:pPr defTabSz="400050" eaLnBrk="0" hangingPunct="0">
              <a:lnSpc>
                <a:spcPct val="95000"/>
              </a:lnSpc>
              <a:tabLst>
                <a:tab pos="400050" algn="r"/>
                <a:tab pos="673100" algn="l"/>
              </a:tabLst>
            </a:pPr>
            <a:r>
              <a:rPr lang="en-US">
                <a:solidFill>
                  <a:srgbClr val="000000"/>
                </a:solidFill>
                <a:latin typeface="Verdana" pitchFamily="34" charset="0"/>
              </a:rPr>
              <a:t>    IF emp_record.department_id = 80 THEN</a:t>
            </a:r>
          </a:p>
          <a:p>
            <a:pPr defTabSz="400050" eaLnBrk="0" hangingPunct="0">
              <a:lnSpc>
                <a:spcPct val="95000"/>
              </a:lnSpc>
              <a:tabLst>
                <a:tab pos="400050" algn="r"/>
                <a:tab pos="673100" algn="l"/>
              </a:tabLst>
            </a:pPr>
            <a:r>
              <a:rPr lang="en-US">
                <a:solidFill>
                  <a:srgbClr val="000000"/>
                </a:solidFill>
                <a:latin typeface="Verdana" pitchFamily="34" charset="0"/>
              </a:rPr>
              <a:t>      ...</a:t>
            </a:r>
          </a:p>
          <a:p>
            <a:pPr defTabSz="400050" eaLnBrk="0" hangingPunct="0">
              <a:lnSpc>
                <a:spcPct val="95000"/>
              </a:lnSpc>
              <a:tabLst>
                <a:tab pos="400050" algn="r"/>
                <a:tab pos="673100" algn="l"/>
              </a:tabLst>
            </a:pPr>
            <a:r>
              <a:rPr lang="en-US">
                <a:solidFill>
                  <a:srgbClr val="000000"/>
                </a:solidFill>
                <a:latin typeface="Verdana" pitchFamily="34" charset="0"/>
              </a:rPr>
              <a:t>  END LOOP; -- implicit close occurs</a:t>
            </a:r>
          </a:p>
          <a:p>
            <a:pPr defTabSz="400050" eaLnBrk="0" hangingPunct="0">
              <a:lnSpc>
                <a:spcPct val="95000"/>
              </a:lnSpc>
              <a:tabLst>
                <a:tab pos="400050" algn="r"/>
                <a:tab pos="673100" algn="l"/>
              </a:tabLst>
            </a:pPr>
            <a:r>
              <a:rPr lang="en-US">
                <a:solidFill>
                  <a:srgbClr val="000000"/>
                </a:solidFill>
                <a:latin typeface="Verdana" pitchFamily="34" charset="0"/>
              </a:rPr>
              <a:t>END;</a:t>
            </a:r>
          </a:p>
          <a:p>
            <a:pPr defTabSz="400050" eaLnBrk="0" hangingPunct="0">
              <a:lnSpc>
                <a:spcPct val="95000"/>
              </a:lnSpc>
              <a:tabLst>
                <a:tab pos="400050" algn="r"/>
                <a:tab pos="673100" algn="l"/>
              </a:tabLst>
            </a:pPr>
            <a:r>
              <a:rPr lang="en-US">
                <a:solidFill>
                  <a:srgbClr val="000000"/>
                </a:solidFill>
                <a:latin typeface="Verdana" pitchFamily="34" charset="0"/>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FDE3B929-37A1-46D1-803A-11010D57A699}" type="slidenum">
              <a:rPr lang="en-US"/>
              <a:pPr/>
              <a:t>11</a:t>
            </a:fld>
            <a:r>
              <a:rPr lang="en-US"/>
              <a:t> of 1</a:t>
            </a:r>
          </a:p>
        </p:txBody>
      </p:sp>
      <p:sp>
        <p:nvSpPr>
          <p:cNvPr id="23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3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3556"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55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558" name="Rectangle 6"/>
          <p:cNvSpPr>
            <a:spLocks noGrp="1" noChangeArrowheads="1"/>
          </p:cNvSpPr>
          <p:nvPr>
            <p:ph type="title"/>
          </p:nvPr>
        </p:nvSpPr>
        <p:spPr>
          <a:noFill/>
          <a:ln/>
        </p:spPr>
        <p:txBody>
          <a:bodyPr wrap="square" lIns="92075" tIns="46038" rIns="92075" bIns="46038" anchor="t"/>
          <a:lstStyle/>
          <a:p>
            <a:r>
              <a:rPr lang="en-US"/>
              <a:t>Summary</a:t>
            </a:r>
          </a:p>
        </p:txBody>
      </p:sp>
      <p:sp>
        <p:nvSpPr>
          <p:cNvPr id="23559" name="Rectangle 7"/>
          <p:cNvSpPr>
            <a:spLocks noGrp="1" noChangeArrowheads="1"/>
          </p:cNvSpPr>
          <p:nvPr>
            <p:ph type="body" idx="1"/>
          </p:nvPr>
        </p:nvSpPr>
        <p:spPr>
          <a:xfrm>
            <a:off x="735013" y="1162050"/>
            <a:ext cx="7385050" cy="4003675"/>
          </a:xfrm>
          <a:noFill/>
          <a:ln/>
        </p:spPr>
        <p:txBody>
          <a:bodyPr lIns="92075" tIns="46038" rIns="92075" bIns="46038">
            <a:spAutoFit/>
          </a:bodyPr>
          <a:lstStyle/>
          <a:p>
            <a:pPr>
              <a:lnSpc>
                <a:spcPct val="90000"/>
              </a:lnSpc>
            </a:pPr>
            <a:r>
              <a:rPr lang="en-US" sz="2000"/>
              <a:t>PL/SQL is an extension to SQL.</a:t>
            </a:r>
          </a:p>
          <a:p>
            <a:pPr>
              <a:lnSpc>
                <a:spcPct val="90000"/>
              </a:lnSpc>
            </a:pPr>
            <a:r>
              <a:rPr lang="en-US" sz="2000"/>
              <a:t>Blocks of PL/SQL code are passed to and processed by a PL/SQL engine.</a:t>
            </a:r>
          </a:p>
          <a:p>
            <a:pPr>
              <a:lnSpc>
                <a:spcPct val="90000"/>
              </a:lnSpc>
            </a:pPr>
            <a:r>
              <a:rPr lang="en-US" sz="2000"/>
              <a:t>Benefits of PL/SQL:</a:t>
            </a:r>
          </a:p>
          <a:p>
            <a:pPr lvl="1">
              <a:lnSpc>
                <a:spcPct val="90000"/>
              </a:lnSpc>
              <a:buSzPct val="125000"/>
            </a:pPr>
            <a:r>
              <a:rPr lang="en-US" sz="2200"/>
              <a:t>Integration</a:t>
            </a:r>
          </a:p>
          <a:p>
            <a:pPr lvl="1">
              <a:lnSpc>
                <a:spcPct val="90000"/>
              </a:lnSpc>
              <a:buSzPct val="125000"/>
            </a:pPr>
            <a:r>
              <a:rPr lang="en-US" sz="2200"/>
              <a:t>Improved performance</a:t>
            </a:r>
          </a:p>
          <a:p>
            <a:pPr lvl="1">
              <a:lnSpc>
                <a:spcPct val="90000"/>
              </a:lnSpc>
              <a:buSzPct val="125000"/>
            </a:pPr>
            <a:r>
              <a:rPr lang="en-US" sz="2200"/>
              <a:t>Portability</a:t>
            </a:r>
          </a:p>
          <a:p>
            <a:pPr lvl="1">
              <a:lnSpc>
                <a:spcPct val="90000"/>
              </a:lnSpc>
              <a:buSzPct val="125000"/>
            </a:pPr>
            <a:r>
              <a:rPr lang="en-US" sz="2200"/>
              <a:t>Modularity of program development</a:t>
            </a:r>
          </a:p>
          <a:p>
            <a:pPr>
              <a:lnSpc>
                <a:spcPct val="90000"/>
              </a:lnSpc>
            </a:pPr>
            <a:r>
              <a:rPr lang="en-US" sz="2000"/>
              <a:t>Subprograms are named PL/SQL blocks, declared as either procedures or functions.</a:t>
            </a:r>
          </a:p>
          <a:p>
            <a:pPr>
              <a:lnSpc>
                <a:spcPct val="90000"/>
              </a:lnSpc>
            </a:pPr>
            <a:r>
              <a:rPr lang="en-US" sz="2000"/>
              <a:t>You can invoke subprograms from different environments.</a:t>
            </a:r>
            <a:endParaRPr lang="en-US" sz="2100"/>
          </a:p>
        </p:txBody>
      </p:sp>
    </p:spTree>
  </p:cSld>
  <p:clrMapOvr>
    <a:masterClrMapping/>
  </p:clrMapOvr>
  <p:transition spd="slow">
    <p:cu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FBEC218A-0BFB-466D-9A53-4DF518101725}" type="slidenum">
              <a:rPr lang="en-US"/>
              <a:pPr/>
              <a:t>110</a:t>
            </a:fld>
            <a:r>
              <a:rPr lang="en-US"/>
              <a:t> of 1</a:t>
            </a:r>
          </a:p>
        </p:txBody>
      </p:sp>
      <p:sp>
        <p:nvSpPr>
          <p:cNvPr id="295938" name="Rectangle 2"/>
          <p:cNvSpPr>
            <a:spLocks noGrp="1" noChangeArrowheads="1"/>
          </p:cNvSpPr>
          <p:nvPr>
            <p:ph type="title"/>
          </p:nvPr>
        </p:nvSpPr>
        <p:spPr>
          <a:noFill/>
          <a:ln/>
        </p:spPr>
        <p:txBody>
          <a:bodyPr wrap="square" lIns="92075" tIns="46038" rIns="92075" bIns="46038" anchor="t"/>
          <a:lstStyle/>
          <a:p>
            <a:r>
              <a:rPr lang="en-US"/>
              <a:t>SQL Cursor Attributes</a:t>
            </a:r>
          </a:p>
        </p:txBody>
      </p:sp>
      <p:sp>
        <p:nvSpPr>
          <p:cNvPr id="295939" name="Rectangle 3"/>
          <p:cNvSpPr>
            <a:spLocks noGrp="1" noChangeArrowheads="1"/>
          </p:cNvSpPr>
          <p:nvPr>
            <p:ph type="body" idx="1"/>
          </p:nvPr>
        </p:nvSpPr>
        <p:spPr>
          <a:xfrm>
            <a:off x="304800" y="1377950"/>
            <a:ext cx="8458200" cy="1625600"/>
          </a:xfrm>
          <a:noFill/>
          <a:ln/>
        </p:spPr>
        <p:txBody>
          <a:bodyPr lIns="92075" tIns="46038" rIns="92075" bIns="46038">
            <a:spAutoFit/>
          </a:bodyPr>
          <a:lstStyle/>
          <a:p>
            <a:pPr marL="0" indent="0" defTabSz="346075">
              <a:buFont typeface="Wingdings" pitchFamily="2" charset="2"/>
              <a:buNone/>
            </a:pPr>
            <a:r>
              <a:rPr lang="en-US"/>
              <a:t>Delete rows that have the specified employee ID from the EMPLOYEES table. Print the number of rows deleted.</a:t>
            </a:r>
          </a:p>
          <a:p>
            <a:pPr marL="0" indent="0" defTabSz="346075">
              <a:buFont typeface="Wingdings" pitchFamily="2" charset="2"/>
              <a:buNone/>
            </a:pPr>
            <a:r>
              <a:rPr lang="en-US"/>
              <a:t>Example:</a:t>
            </a:r>
          </a:p>
        </p:txBody>
      </p:sp>
      <p:grpSp>
        <p:nvGrpSpPr>
          <p:cNvPr id="2" name="Group 4"/>
          <p:cNvGrpSpPr>
            <a:grpSpLocks/>
          </p:cNvGrpSpPr>
          <p:nvPr/>
        </p:nvGrpSpPr>
        <p:grpSpPr bwMode="auto">
          <a:xfrm>
            <a:off x="990600" y="2971800"/>
            <a:ext cx="7183438" cy="3048000"/>
            <a:chOff x="624" y="2400"/>
            <a:chExt cx="4525" cy="1920"/>
          </a:xfrm>
        </p:grpSpPr>
        <p:sp>
          <p:nvSpPr>
            <p:cNvPr id="295941" name="Rectangle 5"/>
            <p:cNvSpPr>
              <a:spLocks noChangeArrowheads="1"/>
            </p:cNvSpPr>
            <p:nvPr/>
          </p:nvSpPr>
          <p:spPr bwMode="auto">
            <a:xfrm>
              <a:off x="624" y="2466"/>
              <a:ext cx="4510" cy="1854"/>
            </a:xfrm>
            <a:prstGeom prst="rect">
              <a:avLst/>
            </a:prstGeom>
            <a:solidFill>
              <a:srgbClr val="FFFFCC"/>
            </a:solidFill>
            <a:ln w="127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95942" name="Rectangle 6"/>
            <p:cNvSpPr>
              <a:spLocks noChangeArrowheads="1"/>
            </p:cNvSpPr>
            <p:nvPr/>
          </p:nvSpPr>
          <p:spPr bwMode="auto">
            <a:xfrm>
              <a:off x="624" y="2400"/>
              <a:ext cx="4525" cy="1908"/>
            </a:xfrm>
            <a:prstGeom prst="rect">
              <a:avLst/>
            </a:prstGeom>
            <a:noFill/>
            <a:ln w="9525">
              <a:noFill/>
              <a:miter lim="800000"/>
              <a:headEnd/>
              <a:tailEnd/>
            </a:ln>
            <a:effectLst/>
          </p:spPr>
          <p:txBody>
            <a:bodyPr lIns="92075" tIns="46038" rIns="92075" bIns="46038">
              <a:spAutoFit/>
            </a:bodyPr>
            <a:lstStyle/>
            <a:p>
              <a:pPr eaLnBrk="0" hangingPunct="0">
                <a:lnSpc>
                  <a:spcPct val="45000"/>
                </a:lnSpc>
                <a:spcBef>
                  <a:spcPct val="40000"/>
                </a:spcBef>
              </a:pPr>
              <a:r>
                <a:rPr lang="en-US" sz="2000" b="1">
                  <a:solidFill>
                    <a:srgbClr val="000000"/>
                  </a:solidFill>
                  <a:latin typeface="Courier New" pitchFamily="49" charset="0"/>
                </a:rPr>
                <a:t> </a:t>
              </a:r>
            </a:p>
            <a:p>
              <a:pPr eaLnBrk="0" hangingPunct="0">
                <a:lnSpc>
                  <a:spcPct val="45000"/>
                </a:lnSpc>
                <a:spcBef>
                  <a:spcPct val="40000"/>
                </a:spcBef>
              </a:pPr>
              <a:r>
                <a:rPr lang="en-US">
                  <a:solidFill>
                    <a:srgbClr val="000000"/>
                  </a:solidFill>
                  <a:latin typeface="Verdana" pitchFamily="34" charset="0"/>
                </a:rPr>
                <a:t>VARIABLE rows_deleted VARCHAR2(30)</a:t>
              </a:r>
            </a:p>
            <a:p>
              <a:pPr eaLnBrk="0" hangingPunct="0">
                <a:lnSpc>
                  <a:spcPct val="45000"/>
                </a:lnSpc>
                <a:spcBef>
                  <a:spcPct val="40000"/>
                </a:spcBef>
              </a:pPr>
              <a:r>
                <a:rPr lang="en-US">
                  <a:solidFill>
                    <a:srgbClr val="000000"/>
                  </a:solidFill>
                  <a:latin typeface="Verdana" pitchFamily="34" charset="0"/>
                </a:rPr>
                <a:t>DECLARE</a:t>
              </a:r>
            </a:p>
            <a:p>
              <a:pPr eaLnBrk="0" hangingPunct="0">
                <a:lnSpc>
                  <a:spcPct val="45000"/>
                </a:lnSpc>
                <a:spcBef>
                  <a:spcPct val="40000"/>
                </a:spcBef>
              </a:pPr>
              <a:r>
                <a:rPr lang="en-US">
                  <a:solidFill>
                    <a:srgbClr val="000000"/>
                  </a:solidFill>
                  <a:latin typeface="Verdana" pitchFamily="34" charset="0"/>
                </a:rPr>
                <a:t>  v_employee_id employees.employee_id%TYPE := 176;</a:t>
              </a:r>
            </a:p>
            <a:p>
              <a:pPr eaLnBrk="0" hangingPunct="0">
                <a:lnSpc>
                  <a:spcPct val="45000"/>
                </a:lnSpc>
                <a:spcBef>
                  <a:spcPct val="40000"/>
                </a:spcBef>
              </a:pPr>
              <a:r>
                <a:rPr lang="en-US">
                  <a:solidFill>
                    <a:srgbClr val="000000"/>
                  </a:solidFill>
                  <a:latin typeface="Verdana" pitchFamily="34" charset="0"/>
                </a:rPr>
                <a:t>BEGIN</a:t>
              </a:r>
            </a:p>
            <a:p>
              <a:pPr eaLnBrk="0" hangingPunct="0">
                <a:lnSpc>
                  <a:spcPct val="45000"/>
                </a:lnSpc>
                <a:spcBef>
                  <a:spcPct val="40000"/>
                </a:spcBef>
              </a:pPr>
              <a:r>
                <a:rPr lang="en-US">
                  <a:solidFill>
                    <a:srgbClr val="000000"/>
                  </a:solidFill>
                  <a:latin typeface="Verdana" pitchFamily="34" charset="0"/>
                </a:rPr>
                <a:t>  DELETE FROM  employees</a:t>
              </a:r>
            </a:p>
            <a:p>
              <a:pPr eaLnBrk="0" hangingPunct="0">
                <a:lnSpc>
                  <a:spcPct val="45000"/>
                </a:lnSpc>
                <a:spcBef>
                  <a:spcPct val="40000"/>
                </a:spcBef>
              </a:pPr>
              <a:r>
                <a:rPr lang="en-US">
                  <a:solidFill>
                    <a:srgbClr val="000000"/>
                  </a:solidFill>
                  <a:latin typeface="Verdana" pitchFamily="34" charset="0"/>
                </a:rPr>
                <a:t>  WHERE        employee_id = v_employee_id;</a:t>
              </a:r>
            </a:p>
            <a:p>
              <a:pPr eaLnBrk="0" hangingPunct="0">
                <a:lnSpc>
                  <a:spcPct val="45000"/>
                </a:lnSpc>
                <a:spcBef>
                  <a:spcPct val="40000"/>
                </a:spcBef>
              </a:pPr>
              <a:endParaRPr lang="en-US">
                <a:solidFill>
                  <a:srgbClr val="000000"/>
                </a:solidFill>
                <a:latin typeface="Verdana" pitchFamily="34" charset="0"/>
              </a:endParaRPr>
            </a:p>
            <a:p>
              <a:pPr eaLnBrk="0" hangingPunct="0">
                <a:lnSpc>
                  <a:spcPct val="45000"/>
                </a:lnSpc>
                <a:spcBef>
                  <a:spcPct val="40000"/>
                </a:spcBef>
              </a:pPr>
              <a:r>
                <a:rPr lang="en-US">
                  <a:solidFill>
                    <a:srgbClr val="000000"/>
                  </a:solidFill>
                  <a:latin typeface="Verdana" pitchFamily="34" charset="0"/>
                </a:rPr>
                <a:t>  :rows_deleted := (SQL % ROWCOUNT ||</a:t>
              </a:r>
            </a:p>
            <a:p>
              <a:pPr eaLnBrk="0" hangingPunct="0">
                <a:lnSpc>
                  <a:spcPct val="45000"/>
                </a:lnSpc>
                <a:spcBef>
                  <a:spcPct val="40000"/>
                </a:spcBef>
              </a:pPr>
              <a:r>
                <a:rPr lang="en-US">
                  <a:solidFill>
                    <a:srgbClr val="000000"/>
                  </a:solidFill>
                  <a:latin typeface="Verdana" pitchFamily="34" charset="0"/>
                </a:rPr>
                <a:t>                       ' row deleted.');</a:t>
              </a:r>
            </a:p>
            <a:p>
              <a:pPr eaLnBrk="0" hangingPunct="0">
                <a:lnSpc>
                  <a:spcPct val="45000"/>
                </a:lnSpc>
                <a:spcBef>
                  <a:spcPct val="40000"/>
                </a:spcBef>
              </a:pPr>
              <a:r>
                <a:rPr lang="en-US">
                  <a:solidFill>
                    <a:srgbClr val="000000"/>
                  </a:solidFill>
                  <a:latin typeface="Verdana" pitchFamily="34" charset="0"/>
                </a:rPr>
                <a:t>END;</a:t>
              </a:r>
            </a:p>
            <a:p>
              <a:pPr eaLnBrk="0" hangingPunct="0">
                <a:lnSpc>
                  <a:spcPct val="45000"/>
                </a:lnSpc>
                <a:spcBef>
                  <a:spcPct val="40000"/>
                </a:spcBef>
              </a:pPr>
              <a:r>
                <a:rPr lang="en-US">
                  <a:solidFill>
                    <a:srgbClr val="000000"/>
                  </a:solidFill>
                  <a:latin typeface="Verdana" pitchFamily="34" charset="0"/>
                </a:rPr>
                <a:t>/</a:t>
              </a:r>
            </a:p>
            <a:p>
              <a:pPr eaLnBrk="0" hangingPunct="0">
                <a:lnSpc>
                  <a:spcPct val="45000"/>
                </a:lnSpc>
                <a:spcBef>
                  <a:spcPct val="40000"/>
                </a:spcBef>
              </a:pPr>
              <a:r>
                <a:rPr lang="en-US">
                  <a:solidFill>
                    <a:srgbClr val="000000"/>
                  </a:solidFill>
                  <a:latin typeface="Verdana" pitchFamily="34" charset="0"/>
                </a:rPr>
                <a:t>PRINT rows_deleted</a:t>
              </a:r>
            </a:p>
          </p:txBody>
        </p:sp>
      </p:grpSp>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03E31591-A6B1-4EFB-9A6D-9ED78A9D3EF0}" type="slidenum">
              <a:rPr lang="en-US"/>
              <a:pPr/>
              <a:t>111</a:t>
            </a:fld>
            <a:r>
              <a:rPr lang="en-US"/>
              <a:t> of 1</a:t>
            </a:r>
          </a:p>
        </p:txBody>
      </p:sp>
      <p:sp>
        <p:nvSpPr>
          <p:cNvPr id="2979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979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97988"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297989" name="Rectangle 5"/>
          <p:cNvSpPr>
            <a:spLocks noGrp="1" noChangeArrowheads="1"/>
          </p:cNvSpPr>
          <p:nvPr>
            <p:ph type="body" idx="1"/>
          </p:nvPr>
        </p:nvSpPr>
        <p:spPr>
          <a:xfrm>
            <a:off x="457200" y="1676400"/>
            <a:ext cx="8001000" cy="3816350"/>
          </a:xfrm>
          <a:noFill/>
          <a:ln/>
        </p:spPr>
        <p:txBody>
          <a:bodyPr lIns="92075" tIns="46038" rIns="92075" bIns="46038">
            <a:spAutoFit/>
          </a:bodyPr>
          <a:lstStyle/>
          <a:p>
            <a:pPr marL="404813" indent="-404813" defTabSz="346075">
              <a:lnSpc>
                <a:spcPct val="90000"/>
              </a:lnSpc>
              <a:buFont typeface="Wingdings" pitchFamily="2" charset="2"/>
              <a:buNone/>
            </a:pPr>
            <a:r>
              <a:rPr lang="en-US"/>
              <a:t>In this lesson you should have learned to: </a:t>
            </a:r>
          </a:p>
          <a:p>
            <a:pPr marL="404813" indent="-404813" defTabSz="346075">
              <a:lnSpc>
                <a:spcPct val="90000"/>
              </a:lnSpc>
            </a:pPr>
            <a:r>
              <a:rPr lang="en-US"/>
              <a:t>Distinguish cursor types:</a:t>
            </a:r>
          </a:p>
          <a:p>
            <a:pPr marL="919163" lvl="1" indent="-400050" defTabSz="346075">
              <a:lnSpc>
                <a:spcPct val="90000"/>
              </a:lnSpc>
            </a:pPr>
            <a:r>
              <a:rPr lang="en-US"/>
              <a:t>Implicit cursors: used for all DML statements and single-row queries</a:t>
            </a:r>
          </a:p>
          <a:p>
            <a:pPr marL="919163" lvl="1" indent="-400050" defTabSz="346075">
              <a:lnSpc>
                <a:spcPct val="90000"/>
              </a:lnSpc>
            </a:pPr>
            <a:r>
              <a:rPr lang="en-US"/>
              <a:t>Explicit cursors: used for queries of zero, one, or more rows</a:t>
            </a:r>
          </a:p>
          <a:p>
            <a:pPr marL="404813" indent="-404813" defTabSz="346075">
              <a:lnSpc>
                <a:spcPct val="90000"/>
              </a:lnSpc>
            </a:pPr>
            <a:r>
              <a:rPr lang="en-US"/>
              <a:t>Manipulate explicit cursors</a:t>
            </a:r>
          </a:p>
          <a:p>
            <a:pPr marL="404813" indent="-404813" defTabSz="346075">
              <a:lnSpc>
                <a:spcPct val="90000"/>
              </a:lnSpc>
            </a:pPr>
            <a:r>
              <a:rPr lang="en-US"/>
              <a:t>Evaluate the cursor status by using cursor attributes</a:t>
            </a:r>
          </a:p>
          <a:p>
            <a:pPr marL="404813" indent="-404813" defTabSz="346075">
              <a:lnSpc>
                <a:spcPct val="90000"/>
              </a:lnSpc>
            </a:pPr>
            <a:r>
              <a:rPr lang="en-US"/>
              <a:t>Use cursor FOR loops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6" name="Slide Number Placeholder 4"/>
          <p:cNvSpPr>
            <a:spLocks noGrp="1"/>
          </p:cNvSpPr>
          <p:nvPr>
            <p:ph type="sldNum" sz="quarter" idx="4294967295"/>
          </p:nvPr>
        </p:nvSpPr>
        <p:spPr>
          <a:xfrm>
            <a:off x="6934200" y="6534150"/>
            <a:ext cx="2133600" cy="323850"/>
          </a:xfrm>
          <a:prstGeom prst="rect">
            <a:avLst/>
          </a:prstGeom>
        </p:spPr>
        <p:txBody>
          <a:bodyPr/>
          <a:lstStyle/>
          <a:p>
            <a:fld id="{B67BA89E-B017-466A-8E37-A8610DD8334D}" type="slidenum">
              <a:rPr lang="en-US"/>
              <a:pPr/>
              <a:t>12</a:t>
            </a:fld>
            <a:r>
              <a:rPr lang="en-US"/>
              <a:t> of 1</a:t>
            </a:r>
          </a:p>
        </p:txBody>
      </p:sp>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604" name="Rectangle 4"/>
          <p:cNvSpPr>
            <a:spLocks noGrp="1" noChangeArrowheads="1"/>
          </p:cNvSpPr>
          <p:nvPr>
            <p:ph type="ctrTitle"/>
          </p:nvPr>
        </p:nvSpPr>
        <p:spPr/>
        <p:txBody>
          <a:bodyPr/>
          <a:lstStyle/>
          <a:p>
            <a:r>
              <a:rPr lang="en-US"/>
              <a:t>Declaring Variables</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C423EAEA-8FF7-41DA-A2F1-0CFDFBC20A3F}" type="slidenum">
              <a:rPr lang="en-US"/>
              <a:pPr/>
              <a:t>13</a:t>
            </a:fld>
            <a:r>
              <a:rPr lang="en-US"/>
              <a:t> of 1</a:t>
            </a:r>
          </a:p>
        </p:txBody>
      </p:sp>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7652"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27653" name="Rectangle 5"/>
          <p:cNvSpPr>
            <a:spLocks noGrp="1" noChangeArrowheads="1"/>
          </p:cNvSpPr>
          <p:nvPr>
            <p:ph type="body" idx="1"/>
          </p:nvPr>
        </p:nvSpPr>
        <p:spPr>
          <a:xfrm>
            <a:off x="1066800" y="1600200"/>
            <a:ext cx="6973888" cy="3670300"/>
          </a:xfrm>
          <a:noFill/>
          <a:ln/>
        </p:spPr>
        <p:txBody>
          <a:bodyPr lIns="92075" tIns="46038" rIns="92075" bIns="46038">
            <a:spAutoFit/>
          </a:bodyPr>
          <a:lstStyle/>
          <a:p>
            <a:pPr marL="404813" indent="-404813" defTabSz="346075">
              <a:spcBef>
                <a:spcPct val="0"/>
              </a:spcBef>
              <a:buFont typeface="Wingdings" pitchFamily="2" charset="2"/>
              <a:buNone/>
            </a:pPr>
            <a:r>
              <a:rPr lang="en-US"/>
              <a:t>After completing this lesson, you should be able to</a:t>
            </a:r>
          </a:p>
          <a:p>
            <a:pPr marL="404813" indent="-404813" defTabSz="346075">
              <a:spcBef>
                <a:spcPct val="0"/>
              </a:spcBef>
              <a:buFont typeface="Wingdings" pitchFamily="2" charset="2"/>
              <a:buNone/>
            </a:pPr>
            <a:r>
              <a:rPr lang="en-US"/>
              <a:t>do the following:</a:t>
            </a:r>
          </a:p>
          <a:p>
            <a:pPr marL="404813" indent="-404813" defTabSz="346075"/>
            <a:r>
              <a:rPr lang="en-US"/>
              <a:t>Recognize the basic PL/SQL block and its sections</a:t>
            </a:r>
          </a:p>
          <a:p>
            <a:pPr marL="404813" indent="-404813" defTabSz="346075"/>
            <a:r>
              <a:rPr lang="en-US"/>
              <a:t>Describe the significance of variables in PL/SQL</a:t>
            </a:r>
          </a:p>
          <a:p>
            <a:pPr marL="404813" indent="-404813" defTabSz="346075"/>
            <a:r>
              <a:rPr lang="en-US"/>
              <a:t>Declare PL/SQL variables</a:t>
            </a:r>
          </a:p>
          <a:p>
            <a:pPr marL="404813" indent="-404813" defTabSz="346075"/>
            <a:r>
              <a:rPr lang="en-US"/>
              <a:t>Execute a PL/SQL block</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PL/SQL</a:t>
            </a:r>
          </a:p>
        </p:txBody>
      </p:sp>
      <p:sp>
        <p:nvSpPr>
          <p:cNvPr id="19" name="Slide Number Placeholder 4"/>
          <p:cNvSpPr>
            <a:spLocks noGrp="1"/>
          </p:cNvSpPr>
          <p:nvPr>
            <p:ph type="sldNum" sz="quarter" idx="11"/>
          </p:nvPr>
        </p:nvSpPr>
        <p:spPr/>
        <p:txBody>
          <a:bodyPr/>
          <a:lstStyle/>
          <a:p>
            <a:fld id="{54747596-02F5-4E7F-8465-5559408EFA7F}" type="slidenum">
              <a:rPr lang="en-US"/>
              <a:pPr/>
              <a:t>14</a:t>
            </a:fld>
            <a:r>
              <a:rPr lang="en-US"/>
              <a:t> of 1</a:t>
            </a:r>
          </a:p>
        </p:txBody>
      </p:sp>
      <p:sp>
        <p:nvSpPr>
          <p:cNvPr id="296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96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9700" name="Rectangle 4"/>
          <p:cNvSpPr>
            <a:spLocks noGrp="1" noChangeArrowheads="1"/>
          </p:cNvSpPr>
          <p:nvPr>
            <p:ph type="title"/>
          </p:nvPr>
        </p:nvSpPr>
        <p:spPr>
          <a:xfrm>
            <a:off x="2538413" y="292100"/>
            <a:ext cx="5972175" cy="503238"/>
          </a:xfrm>
          <a:noFill/>
          <a:ln/>
        </p:spPr>
        <p:txBody>
          <a:bodyPr wrap="square" lIns="92075" tIns="46038" rIns="92075" bIns="46038" anchor="t"/>
          <a:lstStyle/>
          <a:p>
            <a:r>
              <a:rPr lang="en-US"/>
              <a:t>PL/SQL Block Structure</a:t>
            </a:r>
          </a:p>
        </p:txBody>
      </p:sp>
      <p:sp>
        <p:nvSpPr>
          <p:cNvPr id="29701" name="Rectangle 5"/>
          <p:cNvSpPr>
            <a:spLocks noGrp="1" noChangeArrowheads="1"/>
          </p:cNvSpPr>
          <p:nvPr>
            <p:ph type="body" idx="1"/>
          </p:nvPr>
        </p:nvSpPr>
        <p:spPr>
          <a:xfrm>
            <a:off x="1600200" y="1295400"/>
            <a:ext cx="5486400" cy="2332038"/>
          </a:xfrm>
          <a:solidFill>
            <a:srgbClr val="FFFFCC"/>
          </a:solidFill>
          <a:ln w="12700" cap="flat">
            <a:solidFill>
              <a:schemeClr val="bg2"/>
            </a:solidFill>
          </a:ln>
        </p:spPr>
        <p:txBody>
          <a:bodyPr lIns="92075" tIns="46038" rIns="92075" bIns="46038">
            <a:spAutoFit/>
          </a:bodyPr>
          <a:lstStyle/>
          <a:p>
            <a:pPr marL="285750" indent="-285750">
              <a:buFont typeface="Wingdings" pitchFamily="2" charset="2"/>
              <a:buNone/>
              <a:tabLst>
                <a:tab pos="461963" algn="l"/>
              </a:tabLst>
            </a:pPr>
            <a:r>
              <a:rPr lang="en-US" sz="1500">
                <a:solidFill>
                  <a:srgbClr val="000000"/>
                </a:solidFill>
                <a:latin typeface="Courier New" pitchFamily="49" charset="0"/>
              </a:rPr>
              <a:t>DECLARE</a:t>
            </a:r>
            <a:r>
              <a:rPr lang="en-US" sz="1500">
                <a:solidFill>
                  <a:srgbClr val="000000"/>
                </a:solidFill>
              </a:rPr>
              <a:t> (Optional)</a:t>
            </a:r>
          </a:p>
          <a:p>
            <a:pPr marL="685800" lvl="1" indent="-228600">
              <a:buFont typeface="Wingdings" pitchFamily="2" charset="2"/>
              <a:buNone/>
              <a:tabLst>
                <a:tab pos="461963" algn="l"/>
              </a:tabLst>
            </a:pPr>
            <a:r>
              <a:rPr lang="en-US" sz="1600">
                <a:solidFill>
                  <a:srgbClr val="000000"/>
                </a:solidFill>
              </a:rPr>
              <a:t>		Variables, cursors, user-defined exceptions</a:t>
            </a:r>
          </a:p>
          <a:p>
            <a:pPr marL="285750" indent="-285750">
              <a:buFont typeface="Wingdings" pitchFamily="2" charset="2"/>
              <a:buNone/>
              <a:tabLst>
                <a:tab pos="461963" algn="l"/>
              </a:tabLst>
            </a:pPr>
            <a:r>
              <a:rPr lang="en-US" sz="1500">
                <a:solidFill>
                  <a:srgbClr val="000000"/>
                </a:solidFill>
                <a:latin typeface="Courier New" pitchFamily="49" charset="0"/>
              </a:rPr>
              <a:t>BEGIN</a:t>
            </a:r>
            <a:r>
              <a:rPr lang="en-US" sz="1500">
                <a:solidFill>
                  <a:srgbClr val="000000"/>
                </a:solidFill>
              </a:rPr>
              <a:t> (Mandatory)</a:t>
            </a:r>
          </a:p>
          <a:p>
            <a:pPr marL="685800" lvl="1" indent="-228600">
              <a:buClr>
                <a:srgbClr val="000000"/>
              </a:buClr>
              <a:buSzPct val="125000"/>
              <a:tabLst>
                <a:tab pos="461963" algn="l"/>
              </a:tabLst>
            </a:pPr>
            <a:r>
              <a:rPr lang="en-US" sz="1600">
                <a:solidFill>
                  <a:srgbClr val="000000"/>
                </a:solidFill>
              </a:rPr>
              <a:t>SQL statements</a:t>
            </a:r>
          </a:p>
          <a:p>
            <a:pPr marL="685800" lvl="1" indent="-228600">
              <a:buClr>
                <a:srgbClr val="000000"/>
              </a:buClr>
              <a:buSzPct val="125000"/>
              <a:tabLst>
                <a:tab pos="461963" algn="l"/>
              </a:tabLst>
            </a:pPr>
            <a:r>
              <a:rPr lang="en-US" sz="1600">
                <a:solidFill>
                  <a:srgbClr val="000000"/>
                </a:solidFill>
              </a:rPr>
              <a:t>PL/SQL statements</a:t>
            </a:r>
          </a:p>
          <a:p>
            <a:pPr marL="285750" indent="-285750">
              <a:buFont typeface="Wingdings" pitchFamily="2" charset="2"/>
              <a:buNone/>
              <a:tabLst>
                <a:tab pos="461963" algn="l"/>
              </a:tabLst>
            </a:pPr>
            <a:r>
              <a:rPr lang="en-US" sz="1500">
                <a:solidFill>
                  <a:srgbClr val="000000"/>
                </a:solidFill>
                <a:latin typeface="Courier New" pitchFamily="49" charset="0"/>
              </a:rPr>
              <a:t>EXCEPTION</a:t>
            </a:r>
            <a:r>
              <a:rPr lang="en-US" sz="1500">
                <a:solidFill>
                  <a:srgbClr val="000000"/>
                </a:solidFill>
              </a:rPr>
              <a:t> (Optional)</a:t>
            </a:r>
          </a:p>
          <a:p>
            <a:pPr marL="685800" lvl="1" indent="-228600">
              <a:buFont typeface="Wingdings" pitchFamily="2" charset="2"/>
              <a:buNone/>
              <a:tabLst>
                <a:tab pos="461963" algn="l"/>
              </a:tabLst>
            </a:pPr>
            <a:r>
              <a:rPr lang="en-US" sz="1600">
                <a:solidFill>
                  <a:srgbClr val="000000"/>
                </a:solidFill>
              </a:rPr>
              <a:t>		Actions to perform when errors occur</a:t>
            </a:r>
          </a:p>
          <a:p>
            <a:pPr marL="285750" indent="-285750">
              <a:buFont typeface="Wingdings" pitchFamily="2" charset="2"/>
              <a:buNone/>
              <a:tabLst>
                <a:tab pos="461963" algn="l"/>
              </a:tabLst>
            </a:pPr>
            <a:r>
              <a:rPr lang="en-US" sz="1500">
                <a:solidFill>
                  <a:srgbClr val="000000"/>
                </a:solidFill>
                <a:latin typeface="Courier New" pitchFamily="49" charset="0"/>
              </a:rPr>
              <a:t>END;</a:t>
            </a:r>
            <a:r>
              <a:rPr lang="en-US" sz="1500">
                <a:solidFill>
                  <a:srgbClr val="000000"/>
                </a:solidFill>
              </a:rPr>
              <a:t> (Mandatory)</a:t>
            </a:r>
          </a:p>
        </p:txBody>
      </p:sp>
      <p:sp>
        <p:nvSpPr>
          <p:cNvPr id="29702" name="Rectangle 6"/>
          <p:cNvSpPr>
            <a:spLocks noChangeArrowheads="1"/>
          </p:cNvSpPr>
          <p:nvPr/>
        </p:nvSpPr>
        <p:spPr bwMode="auto">
          <a:xfrm>
            <a:off x="3957638" y="3924300"/>
            <a:ext cx="739775" cy="758825"/>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grpSp>
        <p:nvGrpSpPr>
          <p:cNvPr id="2" name="Group 7"/>
          <p:cNvGrpSpPr>
            <a:grpSpLocks/>
          </p:cNvGrpSpPr>
          <p:nvPr/>
        </p:nvGrpSpPr>
        <p:grpSpPr bwMode="auto">
          <a:xfrm>
            <a:off x="3505200" y="4191000"/>
            <a:ext cx="1498600" cy="2185988"/>
            <a:chOff x="2416" y="2481"/>
            <a:chExt cx="944" cy="1377"/>
          </a:xfrm>
        </p:grpSpPr>
        <p:sp>
          <p:nvSpPr>
            <p:cNvPr id="29704" name="Freeform 8"/>
            <p:cNvSpPr>
              <a:spLocks/>
            </p:cNvSpPr>
            <p:nvPr/>
          </p:nvSpPr>
          <p:spPr bwMode="auto">
            <a:xfrm>
              <a:off x="2416" y="2481"/>
              <a:ext cx="944" cy="1369"/>
            </a:xfrm>
            <a:custGeom>
              <a:avLst/>
              <a:gdLst/>
              <a:ahLst/>
              <a:cxnLst>
                <a:cxn ang="0">
                  <a:pos x="943" y="1326"/>
                </a:cxn>
                <a:cxn ang="0">
                  <a:pos x="943" y="0"/>
                </a:cxn>
                <a:cxn ang="0">
                  <a:pos x="0" y="0"/>
                </a:cxn>
                <a:cxn ang="0">
                  <a:pos x="0" y="1326"/>
                </a:cxn>
                <a:cxn ang="0">
                  <a:pos x="943" y="1326"/>
                </a:cxn>
              </a:cxnLst>
              <a:rect l="0" t="0" r="r" b="b"/>
              <a:pathLst>
                <a:path w="944" h="1327">
                  <a:moveTo>
                    <a:pt x="943" y="1326"/>
                  </a:moveTo>
                  <a:lnTo>
                    <a:pt x="943" y="0"/>
                  </a:lnTo>
                  <a:lnTo>
                    <a:pt x="0" y="0"/>
                  </a:lnTo>
                  <a:lnTo>
                    <a:pt x="0" y="1326"/>
                  </a:lnTo>
                  <a:lnTo>
                    <a:pt x="943" y="1326"/>
                  </a:lnTo>
                </a:path>
              </a:pathLst>
            </a:custGeom>
            <a:gradFill rotWithShape="0">
              <a:gsLst>
                <a:gs pos="0">
                  <a:srgbClr val="339933"/>
                </a:gs>
                <a:gs pos="50000">
                  <a:srgbClr val="339933">
                    <a:gamma/>
                    <a:tint val="50196"/>
                    <a:invGamma/>
                  </a:srgbClr>
                </a:gs>
                <a:gs pos="100000">
                  <a:srgbClr val="339933"/>
                </a:gs>
              </a:gsLst>
              <a:lin ang="2700000" scaled="1"/>
            </a:gradFill>
            <a:ln w="12700" cap="rnd" cmpd="sng">
              <a:solidFill>
                <a:schemeClr val="bg2"/>
              </a:solidFill>
              <a:prstDash val="solid"/>
              <a:round/>
              <a:headEnd type="none" w="sm" len="sm"/>
              <a:tailEnd type="none" w="sm" len="sm"/>
            </a:ln>
            <a:effectLst/>
          </p:spPr>
          <p:txBody>
            <a:bodyPr/>
            <a:lstStyle/>
            <a:p>
              <a:endParaRPr lang="en-US"/>
            </a:p>
          </p:txBody>
        </p:sp>
        <p:sp>
          <p:nvSpPr>
            <p:cNvPr id="29705" name="Freeform 9"/>
            <p:cNvSpPr>
              <a:spLocks/>
            </p:cNvSpPr>
            <p:nvPr/>
          </p:nvSpPr>
          <p:spPr bwMode="auto">
            <a:xfrm>
              <a:off x="2485" y="2742"/>
              <a:ext cx="803" cy="150"/>
            </a:xfrm>
            <a:custGeom>
              <a:avLst/>
              <a:gdLst/>
              <a:ahLst/>
              <a:cxnLst>
                <a:cxn ang="0">
                  <a:pos x="802" y="144"/>
                </a:cxn>
                <a:cxn ang="0">
                  <a:pos x="802" y="0"/>
                </a:cxn>
                <a:cxn ang="0">
                  <a:pos x="0" y="0"/>
                </a:cxn>
                <a:cxn ang="0">
                  <a:pos x="0" y="144"/>
                </a:cxn>
                <a:cxn ang="0">
                  <a:pos x="802" y="144"/>
                </a:cxn>
              </a:cxnLst>
              <a:rect l="0" t="0" r="r" b="b"/>
              <a:pathLst>
                <a:path w="803" h="145">
                  <a:moveTo>
                    <a:pt x="802" y="144"/>
                  </a:moveTo>
                  <a:lnTo>
                    <a:pt x="802" y="0"/>
                  </a:lnTo>
                  <a:lnTo>
                    <a:pt x="0" y="0"/>
                  </a:lnTo>
                  <a:lnTo>
                    <a:pt x="0" y="144"/>
                  </a:lnTo>
                  <a:lnTo>
                    <a:pt x="802"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29706" name="Freeform 10"/>
            <p:cNvSpPr>
              <a:spLocks/>
            </p:cNvSpPr>
            <p:nvPr/>
          </p:nvSpPr>
          <p:spPr bwMode="auto">
            <a:xfrm>
              <a:off x="2490" y="3103"/>
              <a:ext cx="802" cy="150"/>
            </a:xfrm>
            <a:custGeom>
              <a:avLst/>
              <a:gdLst/>
              <a:ahLst/>
              <a:cxnLst>
                <a:cxn ang="0">
                  <a:pos x="801" y="144"/>
                </a:cxn>
                <a:cxn ang="0">
                  <a:pos x="801" y="0"/>
                </a:cxn>
                <a:cxn ang="0">
                  <a:pos x="0" y="0"/>
                </a:cxn>
                <a:cxn ang="0">
                  <a:pos x="0" y="144"/>
                </a:cxn>
                <a:cxn ang="0">
                  <a:pos x="801" y="144"/>
                </a:cxn>
              </a:cxnLst>
              <a:rect l="0" t="0" r="r" b="b"/>
              <a:pathLst>
                <a:path w="802" h="145">
                  <a:moveTo>
                    <a:pt x="801" y="144"/>
                  </a:moveTo>
                  <a:lnTo>
                    <a:pt x="801" y="0"/>
                  </a:lnTo>
                  <a:lnTo>
                    <a:pt x="0" y="0"/>
                  </a:lnTo>
                  <a:lnTo>
                    <a:pt x="0" y="144"/>
                  </a:lnTo>
                  <a:lnTo>
                    <a:pt x="801"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29707" name="Rectangle 11"/>
            <p:cNvSpPr>
              <a:spLocks noChangeArrowheads="1"/>
            </p:cNvSpPr>
            <p:nvPr/>
          </p:nvSpPr>
          <p:spPr bwMode="auto">
            <a:xfrm>
              <a:off x="2444" y="2544"/>
              <a:ext cx="694"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DECLARE</a:t>
              </a:r>
            </a:p>
          </p:txBody>
        </p:sp>
        <p:sp>
          <p:nvSpPr>
            <p:cNvPr id="29708" name="Rectangle 12"/>
            <p:cNvSpPr>
              <a:spLocks noChangeArrowheads="1"/>
            </p:cNvSpPr>
            <p:nvPr/>
          </p:nvSpPr>
          <p:spPr bwMode="auto">
            <a:xfrm>
              <a:off x="2444" y="2907"/>
              <a:ext cx="522"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BEGIN</a:t>
              </a:r>
            </a:p>
          </p:txBody>
        </p:sp>
        <p:sp>
          <p:nvSpPr>
            <p:cNvPr id="29709" name="Rectangle 13"/>
            <p:cNvSpPr>
              <a:spLocks noChangeArrowheads="1"/>
            </p:cNvSpPr>
            <p:nvPr/>
          </p:nvSpPr>
          <p:spPr bwMode="auto">
            <a:xfrm>
              <a:off x="2444" y="3639"/>
              <a:ext cx="436"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END;</a:t>
              </a:r>
            </a:p>
          </p:txBody>
        </p:sp>
        <p:sp>
          <p:nvSpPr>
            <p:cNvPr id="29710" name="Freeform 14"/>
            <p:cNvSpPr>
              <a:spLocks/>
            </p:cNvSpPr>
            <p:nvPr/>
          </p:nvSpPr>
          <p:spPr bwMode="auto">
            <a:xfrm>
              <a:off x="2486" y="3463"/>
              <a:ext cx="803" cy="152"/>
            </a:xfrm>
            <a:custGeom>
              <a:avLst/>
              <a:gdLst/>
              <a:ahLst/>
              <a:cxnLst>
                <a:cxn ang="0">
                  <a:pos x="802" y="146"/>
                </a:cxn>
                <a:cxn ang="0">
                  <a:pos x="802" y="0"/>
                </a:cxn>
                <a:cxn ang="0">
                  <a:pos x="0" y="0"/>
                </a:cxn>
                <a:cxn ang="0">
                  <a:pos x="0" y="146"/>
                </a:cxn>
                <a:cxn ang="0">
                  <a:pos x="802" y="146"/>
                </a:cxn>
              </a:cxnLst>
              <a:rect l="0" t="0" r="r" b="b"/>
              <a:pathLst>
                <a:path w="803" h="147">
                  <a:moveTo>
                    <a:pt x="802" y="146"/>
                  </a:moveTo>
                  <a:lnTo>
                    <a:pt x="802" y="0"/>
                  </a:lnTo>
                  <a:lnTo>
                    <a:pt x="0" y="0"/>
                  </a:lnTo>
                  <a:lnTo>
                    <a:pt x="0" y="146"/>
                  </a:lnTo>
                  <a:lnTo>
                    <a:pt x="802" y="1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29711" name="Rectangle 15"/>
            <p:cNvSpPr>
              <a:spLocks noChangeArrowheads="1"/>
            </p:cNvSpPr>
            <p:nvPr/>
          </p:nvSpPr>
          <p:spPr bwMode="auto">
            <a:xfrm>
              <a:off x="2444" y="3275"/>
              <a:ext cx="866"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EXCEPTION</a:t>
              </a:r>
            </a:p>
          </p:txBody>
        </p:sp>
        <p:sp>
          <p:nvSpPr>
            <p:cNvPr id="29712" name="Rectangle 16"/>
            <p:cNvSpPr>
              <a:spLocks noChangeArrowheads="1"/>
            </p:cNvSpPr>
            <p:nvPr/>
          </p:nvSpPr>
          <p:spPr bwMode="auto">
            <a:xfrm>
              <a:off x="2493" y="3177"/>
              <a:ext cx="466" cy="47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29713" name="Rectangle 17"/>
            <p:cNvSpPr>
              <a:spLocks noChangeArrowheads="1"/>
            </p:cNvSpPr>
            <p:nvPr/>
          </p:nvSpPr>
          <p:spPr bwMode="auto">
            <a:xfrm>
              <a:off x="2493" y="2825"/>
              <a:ext cx="466" cy="47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gr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2"/>
          <p:cNvSpPr>
            <a:spLocks noGrp="1"/>
          </p:cNvSpPr>
          <p:nvPr>
            <p:ph type="ftr" sz="quarter" idx="10"/>
          </p:nvPr>
        </p:nvSpPr>
        <p:spPr/>
        <p:txBody>
          <a:bodyPr/>
          <a:lstStyle/>
          <a:p>
            <a:r>
              <a:rPr lang="en-US"/>
              <a:t>PL/SQL</a:t>
            </a:r>
          </a:p>
        </p:txBody>
      </p:sp>
      <p:sp>
        <p:nvSpPr>
          <p:cNvPr id="20" name="Slide Number Placeholder 3"/>
          <p:cNvSpPr>
            <a:spLocks noGrp="1"/>
          </p:cNvSpPr>
          <p:nvPr>
            <p:ph type="sldNum" sz="quarter" idx="11"/>
          </p:nvPr>
        </p:nvSpPr>
        <p:spPr/>
        <p:txBody>
          <a:bodyPr/>
          <a:lstStyle/>
          <a:p>
            <a:fld id="{ED69630B-8466-4E7A-B689-E36A1DF5A3EB}" type="slidenum">
              <a:rPr lang="en-US"/>
              <a:pPr/>
              <a:t>15</a:t>
            </a:fld>
            <a:r>
              <a:rPr lang="en-US"/>
              <a:t> of 1</a:t>
            </a:r>
          </a:p>
        </p:txBody>
      </p:sp>
      <p:sp>
        <p:nvSpPr>
          <p:cNvPr id="317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317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31748" name="Rectangle 4"/>
          <p:cNvSpPr>
            <a:spLocks noGrp="1" noChangeArrowheads="1"/>
          </p:cNvSpPr>
          <p:nvPr>
            <p:ph type="title"/>
          </p:nvPr>
        </p:nvSpPr>
        <p:spPr>
          <a:noFill/>
          <a:ln/>
        </p:spPr>
        <p:txBody>
          <a:bodyPr wrap="square" lIns="92075" tIns="46038" rIns="92075" bIns="46038" anchor="t"/>
          <a:lstStyle/>
          <a:p>
            <a:r>
              <a:rPr lang="en-US"/>
              <a:t>Executing Statements and PL/SQL Blocks</a:t>
            </a:r>
          </a:p>
        </p:txBody>
      </p:sp>
      <p:sp>
        <p:nvSpPr>
          <p:cNvPr id="31749" name="Rectangle 5"/>
          <p:cNvSpPr>
            <a:spLocks noChangeArrowheads="1"/>
          </p:cNvSpPr>
          <p:nvPr/>
        </p:nvSpPr>
        <p:spPr bwMode="auto">
          <a:xfrm>
            <a:off x="457200" y="1981200"/>
            <a:ext cx="4651375" cy="2868613"/>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b="1">
                <a:solidFill>
                  <a:srgbClr val="000000"/>
                </a:solidFill>
                <a:latin typeface="Courier New" pitchFamily="49" charset="0"/>
              </a:rPr>
              <a:t>DECLARE</a:t>
            </a:r>
          </a:p>
          <a:p>
            <a:pPr eaLnBrk="0" hangingPunct="0">
              <a:lnSpc>
                <a:spcPct val="65000"/>
              </a:lnSpc>
              <a:spcBef>
                <a:spcPct val="40000"/>
              </a:spcBef>
            </a:pPr>
            <a:r>
              <a:rPr lang="en-US" b="1">
                <a:solidFill>
                  <a:srgbClr val="000000"/>
                </a:solidFill>
                <a:latin typeface="Courier New" pitchFamily="49" charset="0"/>
              </a:rPr>
              <a:t>  v_variable  VARCHAR2(5);</a:t>
            </a:r>
          </a:p>
          <a:p>
            <a:pPr eaLnBrk="0" hangingPunct="0">
              <a:lnSpc>
                <a:spcPct val="65000"/>
              </a:lnSpc>
              <a:spcBef>
                <a:spcPct val="40000"/>
              </a:spcBef>
            </a:pPr>
            <a:r>
              <a:rPr lang="en-US" b="1">
                <a:solidFill>
                  <a:srgbClr val="000000"/>
                </a:solidFill>
                <a:latin typeface="Courier New" pitchFamily="49" charset="0"/>
              </a:rPr>
              <a:t>BEGIN</a:t>
            </a:r>
          </a:p>
          <a:p>
            <a:pPr eaLnBrk="0" hangingPunct="0">
              <a:lnSpc>
                <a:spcPct val="65000"/>
              </a:lnSpc>
              <a:spcBef>
                <a:spcPct val="40000"/>
              </a:spcBef>
            </a:pPr>
            <a:r>
              <a:rPr lang="en-US" b="1">
                <a:solidFill>
                  <a:srgbClr val="000000"/>
                </a:solidFill>
                <a:latin typeface="Courier New" pitchFamily="49" charset="0"/>
              </a:rPr>
              <a:t>  SELECT column_name</a:t>
            </a:r>
          </a:p>
          <a:p>
            <a:pPr eaLnBrk="0" hangingPunct="0">
              <a:lnSpc>
                <a:spcPct val="65000"/>
              </a:lnSpc>
              <a:spcBef>
                <a:spcPct val="40000"/>
              </a:spcBef>
            </a:pPr>
            <a:r>
              <a:rPr lang="en-US" b="1">
                <a:solidFill>
                  <a:srgbClr val="000000"/>
                </a:solidFill>
                <a:latin typeface="Courier New" pitchFamily="49" charset="0"/>
              </a:rPr>
              <a:t>  INTO	v_variable</a:t>
            </a:r>
          </a:p>
          <a:p>
            <a:pPr eaLnBrk="0" hangingPunct="0">
              <a:lnSpc>
                <a:spcPct val="65000"/>
              </a:lnSpc>
              <a:spcBef>
                <a:spcPct val="40000"/>
              </a:spcBef>
            </a:pPr>
            <a:r>
              <a:rPr lang="en-US" b="1">
                <a:solidFill>
                  <a:srgbClr val="000000"/>
                </a:solidFill>
                <a:latin typeface="Courier New" pitchFamily="49" charset="0"/>
              </a:rPr>
              <a:t>  FROM	table_name;</a:t>
            </a:r>
          </a:p>
          <a:p>
            <a:pPr eaLnBrk="0" hangingPunct="0">
              <a:lnSpc>
                <a:spcPct val="65000"/>
              </a:lnSpc>
              <a:spcBef>
                <a:spcPct val="40000"/>
              </a:spcBef>
            </a:pPr>
            <a:r>
              <a:rPr lang="en-US" b="1">
                <a:solidFill>
                  <a:srgbClr val="000000"/>
                </a:solidFill>
                <a:latin typeface="Courier New" pitchFamily="49" charset="0"/>
              </a:rPr>
              <a:t>EXCEPTION</a:t>
            </a:r>
          </a:p>
          <a:p>
            <a:pPr eaLnBrk="0" hangingPunct="0">
              <a:lnSpc>
                <a:spcPct val="65000"/>
              </a:lnSpc>
              <a:spcBef>
                <a:spcPct val="40000"/>
              </a:spcBef>
            </a:pPr>
            <a:r>
              <a:rPr lang="en-US" b="1">
                <a:solidFill>
                  <a:srgbClr val="000000"/>
                </a:solidFill>
                <a:latin typeface="Courier New" pitchFamily="49" charset="0"/>
              </a:rPr>
              <a:t>  WHEN exception_name THEN</a:t>
            </a:r>
          </a:p>
          <a:p>
            <a:pPr eaLnBrk="0" hangingPunct="0">
              <a:lnSpc>
                <a:spcPct val="65000"/>
              </a:lnSpc>
              <a:spcBef>
                <a:spcPct val="40000"/>
              </a:spcBef>
            </a:pPr>
            <a:r>
              <a:rPr lang="en-US" b="1">
                <a:solidFill>
                  <a:srgbClr val="000000"/>
                </a:solidFill>
                <a:latin typeface="Courier New" pitchFamily="49" charset="0"/>
              </a:rPr>
              <a:t>  ...</a:t>
            </a:r>
          </a:p>
          <a:p>
            <a:pPr eaLnBrk="0" hangingPunct="0">
              <a:lnSpc>
                <a:spcPct val="65000"/>
              </a:lnSpc>
              <a:spcBef>
                <a:spcPct val="40000"/>
              </a:spcBef>
            </a:pPr>
            <a:r>
              <a:rPr lang="en-US" b="1">
                <a:solidFill>
                  <a:srgbClr val="000000"/>
                </a:solidFill>
                <a:latin typeface="Courier New" pitchFamily="49" charset="0"/>
              </a:rPr>
              <a:t>END;</a:t>
            </a:r>
          </a:p>
        </p:txBody>
      </p:sp>
      <p:grpSp>
        <p:nvGrpSpPr>
          <p:cNvPr id="2" name="Group 6"/>
          <p:cNvGrpSpPr>
            <a:grpSpLocks/>
          </p:cNvGrpSpPr>
          <p:nvPr/>
        </p:nvGrpSpPr>
        <p:grpSpPr bwMode="auto">
          <a:xfrm>
            <a:off x="6629400" y="2209800"/>
            <a:ext cx="1524000" cy="2090738"/>
            <a:chOff x="2416" y="2629"/>
            <a:chExt cx="940" cy="1317"/>
          </a:xfrm>
        </p:grpSpPr>
        <p:sp>
          <p:nvSpPr>
            <p:cNvPr id="31751" name="Freeform 7"/>
            <p:cNvSpPr>
              <a:spLocks/>
            </p:cNvSpPr>
            <p:nvPr/>
          </p:nvSpPr>
          <p:spPr bwMode="auto">
            <a:xfrm>
              <a:off x="2416" y="2629"/>
              <a:ext cx="940" cy="1317"/>
            </a:xfrm>
            <a:custGeom>
              <a:avLst/>
              <a:gdLst/>
              <a:ahLst/>
              <a:cxnLst>
                <a:cxn ang="0">
                  <a:pos x="943" y="1326"/>
                </a:cxn>
                <a:cxn ang="0">
                  <a:pos x="943" y="0"/>
                </a:cxn>
                <a:cxn ang="0">
                  <a:pos x="0" y="0"/>
                </a:cxn>
                <a:cxn ang="0">
                  <a:pos x="0" y="1326"/>
                </a:cxn>
                <a:cxn ang="0">
                  <a:pos x="943" y="1326"/>
                </a:cxn>
              </a:cxnLst>
              <a:rect l="0" t="0" r="r" b="b"/>
              <a:pathLst>
                <a:path w="944" h="1327">
                  <a:moveTo>
                    <a:pt x="943" y="1326"/>
                  </a:moveTo>
                  <a:lnTo>
                    <a:pt x="943" y="0"/>
                  </a:lnTo>
                  <a:lnTo>
                    <a:pt x="0" y="0"/>
                  </a:lnTo>
                  <a:lnTo>
                    <a:pt x="0" y="1326"/>
                  </a:lnTo>
                  <a:lnTo>
                    <a:pt x="943" y="1326"/>
                  </a:lnTo>
                </a:path>
              </a:pathLst>
            </a:custGeom>
            <a:gradFill rotWithShape="0">
              <a:gsLst>
                <a:gs pos="0">
                  <a:srgbClr val="339933"/>
                </a:gs>
                <a:gs pos="50000">
                  <a:srgbClr val="339933">
                    <a:gamma/>
                    <a:tint val="50196"/>
                    <a:invGamma/>
                  </a:srgbClr>
                </a:gs>
                <a:gs pos="100000">
                  <a:srgbClr val="339933"/>
                </a:gs>
              </a:gsLst>
              <a:lin ang="2700000" scaled="1"/>
            </a:gradFill>
            <a:ln w="12700" cap="rnd" cmpd="sng">
              <a:solidFill>
                <a:schemeClr val="bg2"/>
              </a:solidFill>
              <a:prstDash val="solid"/>
              <a:round/>
              <a:headEnd type="none" w="sm" len="sm"/>
              <a:tailEnd type="none" w="sm" len="sm"/>
            </a:ln>
            <a:effectLst/>
          </p:spPr>
          <p:txBody>
            <a:bodyPr/>
            <a:lstStyle/>
            <a:p>
              <a:endParaRPr lang="en-US"/>
            </a:p>
          </p:txBody>
        </p:sp>
        <p:grpSp>
          <p:nvGrpSpPr>
            <p:cNvPr id="3" name="Group 8"/>
            <p:cNvGrpSpPr>
              <a:grpSpLocks/>
            </p:cNvGrpSpPr>
            <p:nvPr/>
          </p:nvGrpSpPr>
          <p:grpSpPr bwMode="auto">
            <a:xfrm>
              <a:off x="2444" y="2640"/>
              <a:ext cx="868" cy="1306"/>
              <a:chOff x="2444" y="2630"/>
              <a:chExt cx="872" cy="1316"/>
            </a:xfrm>
          </p:grpSpPr>
          <p:sp>
            <p:nvSpPr>
              <p:cNvPr id="31753" name="Freeform 9"/>
              <p:cNvSpPr>
                <a:spLocks/>
              </p:cNvSpPr>
              <p:nvPr/>
            </p:nvSpPr>
            <p:spPr bwMode="auto">
              <a:xfrm>
                <a:off x="2485" y="2832"/>
                <a:ext cx="827" cy="156"/>
              </a:xfrm>
              <a:custGeom>
                <a:avLst/>
                <a:gdLst/>
                <a:ahLst/>
                <a:cxnLst>
                  <a:cxn ang="0">
                    <a:pos x="802" y="144"/>
                  </a:cxn>
                  <a:cxn ang="0">
                    <a:pos x="802" y="0"/>
                  </a:cxn>
                  <a:cxn ang="0">
                    <a:pos x="0" y="0"/>
                  </a:cxn>
                  <a:cxn ang="0">
                    <a:pos x="0" y="144"/>
                  </a:cxn>
                  <a:cxn ang="0">
                    <a:pos x="802" y="144"/>
                  </a:cxn>
                </a:cxnLst>
                <a:rect l="0" t="0" r="r" b="b"/>
                <a:pathLst>
                  <a:path w="803" h="145">
                    <a:moveTo>
                      <a:pt x="802" y="144"/>
                    </a:moveTo>
                    <a:lnTo>
                      <a:pt x="802" y="0"/>
                    </a:lnTo>
                    <a:lnTo>
                      <a:pt x="0" y="0"/>
                    </a:lnTo>
                    <a:lnTo>
                      <a:pt x="0" y="144"/>
                    </a:lnTo>
                    <a:lnTo>
                      <a:pt x="802"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31754" name="Freeform 10"/>
              <p:cNvSpPr>
                <a:spLocks/>
              </p:cNvSpPr>
              <p:nvPr/>
            </p:nvSpPr>
            <p:spPr bwMode="auto">
              <a:xfrm>
                <a:off x="2490" y="3193"/>
                <a:ext cx="826" cy="156"/>
              </a:xfrm>
              <a:custGeom>
                <a:avLst/>
                <a:gdLst/>
                <a:ahLst/>
                <a:cxnLst>
                  <a:cxn ang="0">
                    <a:pos x="801" y="144"/>
                  </a:cxn>
                  <a:cxn ang="0">
                    <a:pos x="801" y="0"/>
                  </a:cxn>
                  <a:cxn ang="0">
                    <a:pos x="0" y="0"/>
                  </a:cxn>
                  <a:cxn ang="0">
                    <a:pos x="0" y="144"/>
                  </a:cxn>
                  <a:cxn ang="0">
                    <a:pos x="801" y="144"/>
                  </a:cxn>
                </a:cxnLst>
                <a:rect l="0" t="0" r="r" b="b"/>
                <a:pathLst>
                  <a:path w="802" h="145">
                    <a:moveTo>
                      <a:pt x="801" y="144"/>
                    </a:moveTo>
                    <a:lnTo>
                      <a:pt x="801" y="0"/>
                    </a:lnTo>
                    <a:lnTo>
                      <a:pt x="0" y="0"/>
                    </a:lnTo>
                    <a:lnTo>
                      <a:pt x="0" y="144"/>
                    </a:lnTo>
                    <a:lnTo>
                      <a:pt x="801"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31755" name="Rectangle 11"/>
              <p:cNvSpPr>
                <a:spLocks noChangeArrowheads="1"/>
              </p:cNvSpPr>
              <p:nvPr/>
            </p:nvSpPr>
            <p:spPr bwMode="auto">
              <a:xfrm>
                <a:off x="2444" y="2630"/>
                <a:ext cx="683" cy="221"/>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DECLARE</a:t>
                </a:r>
              </a:p>
            </p:txBody>
          </p:sp>
          <p:sp>
            <p:nvSpPr>
              <p:cNvPr id="31756" name="Rectangle 12"/>
              <p:cNvSpPr>
                <a:spLocks noChangeArrowheads="1"/>
              </p:cNvSpPr>
              <p:nvPr/>
            </p:nvSpPr>
            <p:spPr bwMode="auto">
              <a:xfrm>
                <a:off x="2444" y="2993"/>
                <a:ext cx="514" cy="220"/>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BEGIN</a:t>
                </a:r>
              </a:p>
            </p:txBody>
          </p:sp>
          <p:sp>
            <p:nvSpPr>
              <p:cNvPr id="31757" name="Rectangle 13"/>
              <p:cNvSpPr>
                <a:spLocks noChangeArrowheads="1"/>
              </p:cNvSpPr>
              <p:nvPr/>
            </p:nvSpPr>
            <p:spPr bwMode="auto">
              <a:xfrm>
                <a:off x="2444" y="3725"/>
                <a:ext cx="429" cy="221"/>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END;</a:t>
                </a:r>
              </a:p>
            </p:txBody>
          </p:sp>
          <p:sp>
            <p:nvSpPr>
              <p:cNvPr id="31758" name="Freeform 14"/>
              <p:cNvSpPr>
                <a:spLocks/>
              </p:cNvSpPr>
              <p:nvPr/>
            </p:nvSpPr>
            <p:spPr bwMode="auto">
              <a:xfrm>
                <a:off x="2486" y="3553"/>
                <a:ext cx="827" cy="158"/>
              </a:xfrm>
              <a:custGeom>
                <a:avLst/>
                <a:gdLst/>
                <a:ahLst/>
                <a:cxnLst>
                  <a:cxn ang="0">
                    <a:pos x="802" y="146"/>
                  </a:cxn>
                  <a:cxn ang="0">
                    <a:pos x="802" y="0"/>
                  </a:cxn>
                  <a:cxn ang="0">
                    <a:pos x="0" y="0"/>
                  </a:cxn>
                  <a:cxn ang="0">
                    <a:pos x="0" y="146"/>
                  </a:cxn>
                  <a:cxn ang="0">
                    <a:pos x="802" y="146"/>
                  </a:cxn>
                </a:cxnLst>
                <a:rect l="0" t="0" r="r" b="b"/>
                <a:pathLst>
                  <a:path w="803" h="147">
                    <a:moveTo>
                      <a:pt x="802" y="146"/>
                    </a:moveTo>
                    <a:lnTo>
                      <a:pt x="802" y="0"/>
                    </a:lnTo>
                    <a:lnTo>
                      <a:pt x="0" y="0"/>
                    </a:lnTo>
                    <a:lnTo>
                      <a:pt x="0" y="146"/>
                    </a:lnTo>
                    <a:lnTo>
                      <a:pt x="802" y="1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31759" name="Rectangle 15"/>
              <p:cNvSpPr>
                <a:spLocks noChangeArrowheads="1"/>
              </p:cNvSpPr>
              <p:nvPr/>
            </p:nvSpPr>
            <p:spPr bwMode="auto">
              <a:xfrm>
                <a:off x="2444" y="3361"/>
                <a:ext cx="852" cy="220"/>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EXCEPTION</a:t>
                </a:r>
              </a:p>
            </p:txBody>
          </p:sp>
          <p:sp>
            <p:nvSpPr>
              <p:cNvPr id="31760" name="Rectangle 16"/>
              <p:cNvSpPr>
                <a:spLocks noChangeArrowheads="1"/>
              </p:cNvSpPr>
              <p:nvPr/>
            </p:nvSpPr>
            <p:spPr bwMode="auto">
              <a:xfrm>
                <a:off x="2493" y="3236"/>
                <a:ext cx="459" cy="481"/>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31761" name="Rectangle 17"/>
              <p:cNvSpPr>
                <a:spLocks noChangeArrowheads="1"/>
              </p:cNvSpPr>
              <p:nvPr/>
            </p:nvSpPr>
            <p:spPr bwMode="auto">
              <a:xfrm>
                <a:off x="2493" y="2900"/>
                <a:ext cx="459" cy="482"/>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grpSp>
      </p:grpSp>
      <p:sp>
        <p:nvSpPr>
          <p:cNvPr id="31762" name="Rectangle 18"/>
          <p:cNvSpPr>
            <a:spLocks noChangeArrowheads="1"/>
          </p:cNvSpPr>
          <p:nvPr/>
        </p:nvSpPr>
        <p:spPr bwMode="auto">
          <a:xfrm>
            <a:off x="6858000" y="2057400"/>
            <a:ext cx="739775" cy="758825"/>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76770CAA-1C87-4556-A11F-B69B64EFEA24}" type="slidenum">
              <a:rPr lang="en-US"/>
              <a:pPr/>
              <a:t>16</a:t>
            </a:fld>
            <a:r>
              <a:rPr lang="en-US"/>
              <a:t> of 1</a:t>
            </a:r>
          </a:p>
        </p:txBody>
      </p:sp>
      <p:sp>
        <p:nvSpPr>
          <p:cNvPr id="33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33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33796" name="Rectangle 4"/>
          <p:cNvSpPr>
            <a:spLocks noGrp="1" noChangeArrowheads="1"/>
          </p:cNvSpPr>
          <p:nvPr>
            <p:ph type="title"/>
          </p:nvPr>
        </p:nvSpPr>
        <p:spPr>
          <a:xfrm>
            <a:off x="914400" y="549275"/>
            <a:ext cx="7372350" cy="881063"/>
          </a:xfrm>
          <a:noFill/>
          <a:ln/>
        </p:spPr>
        <p:txBody>
          <a:bodyPr wrap="square" lIns="92075" tIns="46038" rIns="92075" bIns="46038" anchor="t"/>
          <a:lstStyle/>
          <a:p>
            <a:r>
              <a:rPr lang="en-US"/>
              <a:t>Block Types</a:t>
            </a:r>
          </a:p>
        </p:txBody>
      </p:sp>
      <p:sp>
        <p:nvSpPr>
          <p:cNvPr id="33797" name="Rectangle 5"/>
          <p:cNvSpPr>
            <a:spLocks noGrp="1" noChangeArrowheads="1"/>
          </p:cNvSpPr>
          <p:nvPr>
            <p:ph type="body" idx="1"/>
          </p:nvPr>
        </p:nvSpPr>
        <p:spPr>
          <a:xfrm>
            <a:off x="914400" y="1295400"/>
            <a:ext cx="7620000" cy="457200"/>
          </a:xfrm>
          <a:noFill/>
          <a:ln/>
        </p:spPr>
        <p:txBody>
          <a:bodyPr lIns="92075" tIns="46038" rIns="92075" bIns="46038">
            <a:spAutoFit/>
          </a:bodyPr>
          <a:lstStyle/>
          <a:p>
            <a:pPr>
              <a:buFont typeface="Wingdings" pitchFamily="2" charset="2"/>
              <a:buNone/>
            </a:pPr>
            <a:r>
              <a:rPr lang="en-US"/>
              <a:t>Anonymous		Procedure		Function</a:t>
            </a:r>
          </a:p>
        </p:txBody>
      </p:sp>
      <p:sp>
        <p:nvSpPr>
          <p:cNvPr id="33798" name="Rectangle 6"/>
          <p:cNvSpPr>
            <a:spLocks noChangeArrowheads="1"/>
          </p:cNvSpPr>
          <p:nvPr/>
        </p:nvSpPr>
        <p:spPr bwMode="auto">
          <a:xfrm>
            <a:off x="823913" y="2338388"/>
            <a:ext cx="2117725" cy="2851150"/>
          </a:xfrm>
          <a:prstGeom prst="rect">
            <a:avLst/>
          </a:prstGeom>
          <a:solidFill>
            <a:srgbClr val="FFFFCC"/>
          </a:solidFill>
          <a:ln w="12700">
            <a:solidFill>
              <a:schemeClr val="bg1"/>
            </a:solid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[DECLARE]</a:t>
            </a:r>
          </a:p>
          <a:p>
            <a:pPr eaLnBrk="0" hangingPunct="0"/>
            <a:endParaRPr lang="en-US" b="1">
              <a:solidFill>
                <a:srgbClr val="000000"/>
              </a:solidFill>
              <a:latin typeface="Courier New" pitchFamily="49" charset="0"/>
            </a:endParaRP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BEGIN</a:t>
            </a:r>
          </a:p>
          <a:p>
            <a:pPr eaLnBrk="0" hangingPunct="0"/>
            <a:r>
              <a:rPr lang="en-US" b="1">
                <a:solidFill>
                  <a:srgbClr val="000000"/>
                </a:solidFill>
                <a:latin typeface="Courier New" pitchFamily="49" charset="0"/>
              </a:rPr>
              <a:t>  --statements</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[EXCEPTION]</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END;</a:t>
            </a:r>
          </a:p>
          <a:p>
            <a:pPr eaLnBrk="0" hangingPunct="0"/>
            <a:endParaRPr lang="en-US" b="1">
              <a:solidFill>
                <a:srgbClr val="000000"/>
              </a:solidFill>
              <a:latin typeface="Courier New" pitchFamily="49" charset="0"/>
            </a:endParaRPr>
          </a:p>
        </p:txBody>
      </p:sp>
      <p:sp>
        <p:nvSpPr>
          <p:cNvPr id="33799" name="Rectangle 7"/>
          <p:cNvSpPr>
            <a:spLocks noChangeArrowheads="1"/>
          </p:cNvSpPr>
          <p:nvPr/>
        </p:nvSpPr>
        <p:spPr bwMode="auto">
          <a:xfrm>
            <a:off x="3419475" y="2338388"/>
            <a:ext cx="2117725" cy="2851150"/>
          </a:xfrm>
          <a:prstGeom prst="rect">
            <a:avLst/>
          </a:prstGeom>
          <a:solidFill>
            <a:srgbClr val="FFFFCC"/>
          </a:solidFill>
          <a:ln w="12700">
            <a:solidFill>
              <a:schemeClr val="bg1"/>
            </a:solid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PROCEDURE name</a:t>
            </a:r>
          </a:p>
          <a:p>
            <a:pPr eaLnBrk="0" hangingPunct="0"/>
            <a:r>
              <a:rPr lang="en-US" b="1">
                <a:solidFill>
                  <a:srgbClr val="000000"/>
                </a:solidFill>
                <a:latin typeface="Courier New" pitchFamily="49" charset="0"/>
              </a:rPr>
              <a:t>IS</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BEGIN</a:t>
            </a:r>
          </a:p>
          <a:p>
            <a:pPr eaLnBrk="0" hangingPunct="0"/>
            <a:r>
              <a:rPr lang="en-US" b="1">
                <a:solidFill>
                  <a:srgbClr val="000000"/>
                </a:solidFill>
                <a:latin typeface="Courier New" pitchFamily="49" charset="0"/>
              </a:rPr>
              <a:t>  --statements</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[EXCEPTION]</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END;</a:t>
            </a:r>
          </a:p>
          <a:p>
            <a:pPr eaLnBrk="0" hangingPunct="0"/>
            <a:endParaRPr lang="en-US" b="1">
              <a:solidFill>
                <a:srgbClr val="000000"/>
              </a:solidFill>
              <a:latin typeface="Courier New" pitchFamily="49" charset="0"/>
            </a:endParaRPr>
          </a:p>
        </p:txBody>
      </p:sp>
      <p:sp>
        <p:nvSpPr>
          <p:cNvPr id="33800" name="Rectangle 8"/>
          <p:cNvSpPr>
            <a:spLocks noChangeArrowheads="1"/>
          </p:cNvSpPr>
          <p:nvPr/>
        </p:nvSpPr>
        <p:spPr bwMode="auto">
          <a:xfrm>
            <a:off x="5984875" y="2338388"/>
            <a:ext cx="2244725" cy="2851150"/>
          </a:xfrm>
          <a:prstGeom prst="rect">
            <a:avLst/>
          </a:prstGeom>
          <a:solidFill>
            <a:srgbClr val="FFFFCC"/>
          </a:solidFill>
          <a:ln w="12700">
            <a:solidFill>
              <a:schemeClr val="bg1"/>
            </a:solid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FUNCTION name</a:t>
            </a:r>
          </a:p>
          <a:p>
            <a:pPr eaLnBrk="0" hangingPunct="0"/>
            <a:r>
              <a:rPr lang="en-US" b="1">
                <a:solidFill>
                  <a:srgbClr val="000000"/>
                </a:solidFill>
                <a:latin typeface="Courier New" pitchFamily="49" charset="0"/>
              </a:rPr>
              <a:t>RETURN datatype</a:t>
            </a:r>
          </a:p>
          <a:p>
            <a:pPr eaLnBrk="0" hangingPunct="0"/>
            <a:r>
              <a:rPr lang="en-US" b="1">
                <a:solidFill>
                  <a:srgbClr val="000000"/>
                </a:solidFill>
                <a:latin typeface="Courier New" pitchFamily="49" charset="0"/>
              </a:rPr>
              <a:t>IS</a:t>
            </a:r>
          </a:p>
          <a:p>
            <a:pPr eaLnBrk="0" hangingPunct="0"/>
            <a:r>
              <a:rPr lang="en-US" b="1">
                <a:solidFill>
                  <a:srgbClr val="000000"/>
                </a:solidFill>
                <a:latin typeface="Courier New" pitchFamily="49" charset="0"/>
              </a:rPr>
              <a:t>BEGIN</a:t>
            </a:r>
          </a:p>
          <a:p>
            <a:pPr eaLnBrk="0" hangingPunct="0"/>
            <a:r>
              <a:rPr lang="en-US" b="1">
                <a:solidFill>
                  <a:srgbClr val="000000"/>
                </a:solidFill>
                <a:latin typeface="Courier New" pitchFamily="49" charset="0"/>
              </a:rPr>
              <a:t>  --statements</a:t>
            </a:r>
          </a:p>
          <a:p>
            <a:pPr eaLnBrk="0" hangingPunct="0"/>
            <a:r>
              <a:rPr lang="en-US" b="1">
                <a:solidFill>
                  <a:srgbClr val="000000"/>
                </a:solidFill>
                <a:latin typeface="Courier New" pitchFamily="49" charset="0"/>
              </a:rPr>
              <a:t>  RETURN value;</a:t>
            </a:r>
          </a:p>
          <a:p>
            <a:pPr eaLnBrk="0" hangingPunct="0"/>
            <a:r>
              <a:rPr lang="en-US" b="1">
                <a:solidFill>
                  <a:srgbClr val="000000"/>
                </a:solidFill>
                <a:latin typeface="Courier New" pitchFamily="49" charset="0"/>
              </a:rPr>
              <a:t>[EXCEPTION]</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END;</a:t>
            </a:r>
          </a:p>
          <a:p>
            <a:pPr eaLnBrk="0" hangingPunct="0"/>
            <a:endParaRPr lang="en-US" b="1">
              <a:solidFill>
                <a:srgbClr val="000000"/>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F400D54D-E0A1-441D-A15B-662D8B4A999D}" type="slidenum">
              <a:rPr lang="en-US"/>
              <a:pPr/>
              <a:t>17</a:t>
            </a:fld>
            <a:r>
              <a:rPr lang="en-US"/>
              <a:t> of 1</a:t>
            </a:r>
          </a:p>
        </p:txBody>
      </p:sp>
      <p:sp>
        <p:nvSpPr>
          <p:cNvPr id="358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358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35844" name="Rectangle 4"/>
          <p:cNvSpPr>
            <a:spLocks noGrp="1" noChangeArrowheads="1"/>
          </p:cNvSpPr>
          <p:nvPr>
            <p:ph type="title"/>
          </p:nvPr>
        </p:nvSpPr>
        <p:spPr>
          <a:noFill/>
          <a:ln/>
        </p:spPr>
        <p:txBody>
          <a:bodyPr wrap="square" lIns="92075" tIns="46038" rIns="92075" bIns="46038" anchor="t"/>
          <a:lstStyle/>
          <a:p>
            <a:r>
              <a:rPr lang="en-US"/>
              <a:t>Use of Variables</a:t>
            </a:r>
          </a:p>
        </p:txBody>
      </p:sp>
      <p:sp>
        <p:nvSpPr>
          <p:cNvPr id="35845" name="Rectangle 5"/>
          <p:cNvSpPr>
            <a:spLocks noGrp="1" noChangeArrowheads="1"/>
          </p:cNvSpPr>
          <p:nvPr>
            <p:ph type="body" idx="1"/>
          </p:nvPr>
        </p:nvSpPr>
        <p:spPr>
          <a:xfrm>
            <a:off x="2293938" y="2141538"/>
            <a:ext cx="5891212" cy="2209800"/>
          </a:xfrm>
          <a:noFill/>
          <a:ln/>
        </p:spPr>
        <p:txBody>
          <a:bodyPr lIns="92075" tIns="46038" rIns="92075" bIns="46038">
            <a:spAutoFit/>
          </a:bodyPr>
          <a:lstStyle/>
          <a:p>
            <a:pPr marL="404813" indent="-404813" defTabSz="346075">
              <a:buFont typeface="Wingdings" pitchFamily="2" charset="2"/>
              <a:buNone/>
            </a:pPr>
            <a:r>
              <a:rPr lang="en-US"/>
              <a:t>Variables can be used for:</a:t>
            </a:r>
          </a:p>
          <a:p>
            <a:pPr marL="404813" indent="-404813" defTabSz="346075"/>
            <a:r>
              <a:rPr lang="en-US"/>
              <a:t>Temporary storage of data</a:t>
            </a:r>
          </a:p>
          <a:p>
            <a:pPr marL="404813" indent="-404813" defTabSz="346075"/>
            <a:r>
              <a:rPr lang="en-US"/>
              <a:t>Manipulation of stored values</a:t>
            </a:r>
          </a:p>
          <a:p>
            <a:pPr marL="404813" indent="-404813" defTabSz="346075"/>
            <a:r>
              <a:rPr lang="en-US"/>
              <a:t>Reusability</a:t>
            </a:r>
          </a:p>
          <a:p>
            <a:pPr marL="404813" indent="-404813" defTabSz="346075"/>
            <a:r>
              <a:rPr lang="en-US"/>
              <a:t>Ease of maintenance</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B8DA2DA-9A5D-47F7-9E2E-82AA88B47BE9}" type="slidenum">
              <a:rPr lang="en-US"/>
              <a:pPr/>
              <a:t>18</a:t>
            </a:fld>
            <a:r>
              <a:rPr lang="en-US"/>
              <a:t> of 1</a:t>
            </a:r>
          </a:p>
        </p:txBody>
      </p:sp>
      <p:sp>
        <p:nvSpPr>
          <p:cNvPr id="378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378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37892" name="Rectangle 4"/>
          <p:cNvSpPr>
            <a:spLocks noGrp="1" noChangeArrowheads="1"/>
          </p:cNvSpPr>
          <p:nvPr>
            <p:ph type="title"/>
          </p:nvPr>
        </p:nvSpPr>
        <p:spPr>
          <a:noFill/>
          <a:ln/>
        </p:spPr>
        <p:txBody>
          <a:bodyPr wrap="square" lIns="92075" tIns="46038" rIns="92075" bIns="46038" anchor="t"/>
          <a:lstStyle/>
          <a:p>
            <a:r>
              <a:rPr lang="en-US"/>
              <a:t>Handling Variables in PL/SQL</a:t>
            </a:r>
          </a:p>
        </p:txBody>
      </p:sp>
      <p:sp>
        <p:nvSpPr>
          <p:cNvPr id="37893" name="Rectangle 5"/>
          <p:cNvSpPr>
            <a:spLocks noGrp="1" noChangeArrowheads="1"/>
          </p:cNvSpPr>
          <p:nvPr>
            <p:ph type="body" idx="1"/>
          </p:nvPr>
        </p:nvSpPr>
        <p:spPr>
          <a:xfrm>
            <a:off x="2295525" y="2157413"/>
            <a:ext cx="5743575" cy="3232150"/>
          </a:xfrm>
          <a:noFill/>
          <a:ln/>
        </p:spPr>
        <p:txBody>
          <a:bodyPr lIns="92075" tIns="46038" rIns="92075" bIns="46038">
            <a:spAutoFit/>
          </a:bodyPr>
          <a:lstStyle/>
          <a:p>
            <a:pPr marL="404813" indent="-404813" defTabSz="346075"/>
            <a:r>
              <a:rPr lang="en-US"/>
              <a:t>Declare and initialize variables in the declaration section.</a:t>
            </a:r>
          </a:p>
          <a:p>
            <a:pPr marL="404813" indent="-404813" defTabSz="346075"/>
            <a:r>
              <a:rPr lang="en-US"/>
              <a:t>Assign new values to variables in the executable section.</a:t>
            </a:r>
          </a:p>
          <a:p>
            <a:pPr marL="404813" indent="-404813" defTabSz="346075"/>
            <a:r>
              <a:rPr lang="en-US"/>
              <a:t>Pass values into PL/SQL blocks through parameters.</a:t>
            </a:r>
          </a:p>
          <a:p>
            <a:pPr marL="404813" indent="-404813" defTabSz="346075"/>
            <a:r>
              <a:rPr lang="en-US"/>
              <a:t>View results through output variables.</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B8ADEDC-793F-4F33-B1D3-5F7341CF3AD7}" type="slidenum">
              <a:rPr lang="en-US"/>
              <a:pPr/>
              <a:t>19</a:t>
            </a:fld>
            <a:r>
              <a:rPr lang="en-US"/>
              <a:t> of 1</a:t>
            </a:r>
          </a:p>
        </p:txBody>
      </p:sp>
      <p:sp>
        <p:nvSpPr>
          <p:cNvPr id="399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399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39940" name="Rectangle 4"/>
          <p:cNvSpPr>
            <a:spLocks noGrp="1" noChangeArrowheads="1"/>
          </p:cNvSpPr>
          <p:nvPr>
            <p:ph type="title"/>
          </p:nvPr>
        </p:nvSpPr>
        <p:spPr>
          <a:noFill/>
          <a:ln/>
        </p:spPr>
        <p:txBody>
          <a:bodyPr wrap="square" lIns="92075" tIns="46038" rIns="92075" bIns="46038" anchor="t"/>
          <a:lstStyle/>
          <a:p>
            <a:r>
              <a:rPr lang="en-US"/>
              <a:t>Types of Variables</a:t>
            </a:r>
          </a:p>
        </p:txBody>
      </p:sp>
      <p:sp>
        <p:nvSpPr>
          <p:cNvPr id="39941" name="Rectangle 5"/>
          <p:cNvSpPr>
            <a:spLocks noGrp="1" noChangeArrowheads="1"/>
          </p:cNvSpPr>
          <p:nvPr>
            <p:ph type="body" idx="1"/>
          </p:nvPr>
        </p:nvSpPr>
        <p:spPr>
          <a:xfrm>
            <a:off x="2293938" y="2141538"/>
            <a:ext cx="5745162" cy="3013075"/>
          </a:xfrm>
          <a:noFill/>
          <a:ln/>
        </p:spPr>
        <p:txBody>
          <a:bodyPr lIns="92075" tIns="46038" rIns="92075" bIns="46038">
            <a:spAutoFit/>
          </a:bodyPr>
          <a:lstStyle/>
          <a:p>
            <a:pPr marL="404813" indent="-404813" defTabSz="346075"/>
            <a:r>
              <a:rPr lang="en-US"/>
              <a:t>PL/SQL variables:</a:t>
            </a:r>
          </a:p>
          <a:p>
            <a:pPr marL="404813" indent="-404813" defTabSz="346075">
              <a:buFont typeface="Wingdings" pitchFamily="2" charset="2"/>
              <a:buNone/>
            </a:pPr>
            <a:endParaRPr lang="en-US"/>
          </a:p>
          <a:p>
            <a:pPr marL="919163" lvl="1" indent="-400050" defTabSz="346075"/>
            <a:r>
              <a:rPr lang="en-US"/>
              <a:t>Scalar</a:t>
            </a:r>
          </a:p>
          <a:p>
            <a:pPr marL="919163" lvl="1" indent="-400050" defTabSz="346075"/>
            <a:r>
              <a:rPr lang="en-US"/>
              <a:t>Composite</a:t>
            </a:r>
          </a:p>
          <a:p>
            <a:pPr marL="919163" lvl="1" indent="-400050" defTabSz="346075">
              <a:buFont typeface="Wingdings" pitchFamily="2" charset="2"/>
              <a:buNone/>
            </a:pPr>
            <a:endParaRPr lang="en-US"/>
          </a:p>
          <a:p>
            <a:pPr marL="404813" indent="-404813" defTabSz="346075"/>
            <a:r>
              <a:rPr lang="en-US"/>
              <a:t>Non-PL/SQL variables: Bind and host variables</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8" name="Slide Number Placeholder 4"/>
          <p:cNvSpPr>
            <a:spLocks noGrp="1"/>
          </p:cNvSpPr>
          <p:nvPr>
            <p:ph type="sldNum" sz="quarter" idx="4294967295"/>
          </p:nvPr>
        </p:nvSpPr>
        <p:spPr>
          <a:xfrm>
            <a:off x="6934200" y="6534150"/>
            <a:ext cx="2133600" cy="323850"/>
          </a:xfrm>
          <a:prstGeom prst="rect">
            <a:avLst/>
          </a:prstGeom>
        </p:spPr>
        <p:txBody>
          <a:bodyPr/>
          <a:lstStyle/>
          <a:p>
            <a:fld id="{1DA368A6-0A1A-45D3-9CCA-BBAF7E25C35A}" type="slidenum">
              <a:rPr lang="en-US"/>
              <a:pPr/>
              <a:t>2</a:t>
            </a:fld>
            <a:r>
              <a:rPr lang="en-US"/>
              <a:t> of 1</a:t>
            </a:r>
          </a:p>
        </p:txBody>
      </p:sp>
      <p:sp>
        <p:nvSpPr>
          <p:cNvPr id="40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40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410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410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4102" name="Rectangle 6"/>
          <p:cNvSpPr>
            <a:spLocks noGrp="1" noChangeArrowheads="1"/>
          </p:cNvSpPr>
          <p:nvPr>
            <p:ph type="ctrTitle"/>
          </p:nvPr>
        </p:nvSpPr>
        <p:spPr/>
        <p:txBody>
          <a:bodyPr/>
          <a:lstStyle/>
          <a:p>
            <a:r>
              <a:rPr lang="en-US"/>
              <a:t>Overview of PL/SQL</a:t>
            </a: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205188AF-5D50-44DA-A232-A484A291BF2F}" type="slidenum">
              <a:rPr lang="en-US"/>
              <a:pPr/>
              <a:t>20</a:t>
            </a:fld>
            <a:r>
              <a:rPr lang="en-US"/>
              <a:t> of 1</a:t>
            </a:r>
          </a:p>
        </p:txBody>
      </p:sp>
      <p:sp>
        <p:nvSpPr>
          <p:cNvPr id="419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419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41988" name="Rectangle 4"/>
          <p:cNvSpPr>
            <a:spLocks noGrp="1" noChangeArrowheads="1"/>
          </p:cNvSpPr>
          <p:nvPr>
            <p:ph type="title"/>
          </p:nvPr>
        </p:nvSpPr>
        <p:spPr>
          <a:noFill/>
          <a:ln/>
        </p:spPr>
        <p:txBody>
          <a:bodyPr wrap="square" lIns="92075" tIns="46038" rIns="92075" bIns="46038" anchor="t"/>
          <a:lstStyle/>
          <a:p>
            <a:r>
              <a:rPr lang="en-US"/>
              <a:t>Using </a:t>
            </a:r>
            <a:r>
              <a:rPr lang="en-US" i="1"/>
              <a:t>i</a:t>
            </a:r>
            <a:r>
              <a:rPr lang="en-US"/>
              <a:t>SQL*Plus Variables Within PL/SQL Blocks</a:t>
            </a:r>
            <a:br>
              <a:rPr lang="en-US"/>
            </a:br>
            <a:endParaRPr lang="en-US"/>
          </a:p>
        </p:txBody>
      </p:sp>
      <p:sp>
        <p:nvSpPr>
          <p:cNvPr id="41989" name="Rectangle 5"/>
          <p:cNvSpPr>
            <a:spLocks noGrp="1" noChangeArrowheads="1"/>
          </p:cNvSpPr>
          <p:nvPr>
            <p:ph type="body" idx="1"/>
          </p:nvPr>
        </p:nvSpPr>
        <p:spPr>
          <a:xfrm>
            <a:off x="1065213" y="2159000"/>
            <a:ext cx="6975475" cy="2563813"/>
          </a:xfrm>
          <a:noFill/>
          <a:ln/>
        </p:spPr>
        <p:txBody>
          <a:bodyPr lIns="92075" tIns="46038" rIns="92075" bIns="46038">
            <a:spAutoFit/>
          </a:bodyPr>
          <a:lstStyle/>
          <a:p>
            <a:pPr marL="404813" indent="-404813" defTabSz="346075">
              <a:lnSpc>
                <a:spcPct val="90000"/>
              </a:lnSpc>
              <a:spcBef>
                <a:spcPct val="0"/>
              </a:spcBef>
            </a:pPr>
            <a:r>
              <a:rPr lang="en-US" sz="2000"/>
              <a:t>PL/SQL does not have input or output capability of its own.</a:t>
            </a:r>
            <a:br>
              <a:rPr lang="en-US" sz="2000"/>
            </a:br>
            <a:endParaRPr lang="en-US" sz="2000"/>
          </a:p>
          <a:p>
            <a:pPr marL="404813" indent="-404813" defTabSz="346075">
              <a:lnSpc>
                <a:spcPct val="90000"/>
              </a:lnSpc>
              <a:spcBef>
                <a:spcPct val="0"/>
              </a:spcBef>
            </a:pPr>
            <a:r>
              <a:rPr lang="en-US" sz="2000"/>
              <a:t>You can reference substitution variables within a PL/SQL block with a preceding ampersand.</a:t>
            </a:r>
            <a:br>
              <a:rPr lang="en-US" sz="2000"/>
            </a:br>
            <a:endParaRPr lang="en-US" sz="2000"/>
          </a:p>
          <a:p>
            <a:pPr marL="404813" indent="-404813" defTabSz="346075">
              <a:lnSpc>
                <a:spcPct val="90000"/>
              </a:lnSpc>
              <a:spcBef>
                <a:spcPct val="0"/>
              </a:spcBef>
            </a:pPr>
            <a:r>
              <a:rPr lang="en-US" sz="2000" i="1"/>
              <a:t>i</a:t>
            </a:r>
            <a:r>
              <a:rPr lang="en-US" sz="2000"/>
              <a:t>SQL*Plus host (or “bind”) variables can be used to pass run time values out of the PL/SQL block back to the</a:t>
            </a:r>
            <a:r>
              <a:rPr lang="en-US" sz="2000" i="1"/>
              <a:t> i</a:t>
            </a:r>
            <a:r>
              <a:rPr lang="en-US" sz="2000"/>
              <a:t>SQL*Plus environment. </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64415096-171B-4C1B-B5E1-64C1D4E6FDE1}" type="slidenum">
              <a:rPr lang="en-US"/>
              <a:pPr/>
              <a:t>21</a:t>
            </a:fld>
            <a:r>
              <a:rPr lang="en-US"/>
              <a:t> of 1</a:t>
            </a:r>
          </a:p>
        </p:txBody>
      </p:sp>
      <p:sp>
        <p:nvSpPr>
          <p:cNvPr id="460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460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46084" name="Rectangle 4"/>
          <p:cNvSpPr>
            <a:spLocks noGrp="1" noChangeArrowheads="1"/>
          </p:cNvSpPr>
          <p:nvPr>
            <p:ph type="title"/>
          </p:nvPr>
        </p:nvSpPr>
        <p:spPr>
          <a:xfrm>
            <a:off x="2590800" y="228600"/>
            <a:ext cx="5610225" cy="528638"/>
          </a:xfrm>
          <a:noFill/>
          <a:ln/>
          <a:effectLst>
            <a:outerShdw dist="53882" dir="2700000" algn="ctr" rotWithShape="0">
              <a:srgbClr val="000000"/>
            </a:outerShdw>
          </a:effectLst>
        </p:spPr>
        <p:txBody>
          <a:bodyPr wrap="square" lIns="92075" tIns="46038" rIns="92075" bIns="46038" anchor="t"/>
          <a:lstStyle/>
          <a:p>
            <a:r>
              <a:rPr lang="en-US"/>
              <a:t>Declaring PL/SQL Variables</a:t>
            </a:r>
          </a:p>
        </p:txBody>
      </p:sp>
      <p:sp>
        <p:nvSpPr>
          <p:cNvPr id="46085" name="Rectangle 5"/>
          <p:cNvSpPr>
            <a:spLocks noChangeArrowheads="1"/>
          </p:cNvSpPr>
          <p:nvPr/>
        </p:nvSpPr>
        <p:spPr bwMode="auto">
          <a:xfrm>
            <a:off x="882650" y="1820863"/>
            <a:ext cx="7334250" cy="21494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t>Syntax:</a:t>
            </a:r>
            <a:endParaRPr lang="en-US" sz="2200" b="1">
              <a:solidFill>
                <a:srgbClr val="FFFFCC"/>
              </a:solidFill>
              <a:effectLst>
                <a:outerShdw blurRad="38100" dist="38100" dir="2700000" algn="tl">
                  <a:srgbClr val="C0C0C0"/>
                </a:outerShdw>
              </a:effectLst>
            </a:endParaRPr>
          </a:p>
          <a:p>
            <a:pPr defTabSz="346075" eaLnBrk="0" hangingPunct="0">
              <a:lnSpc>
                <a:spcPct val="95000"/>
              </a:lnSpc>
              <a:spcBef>
                <a:spcPct val="35000"/>
              </a:spcBef>
              <a:tabLst>
                <a:tab pos="571500" algn="l"/>
              </a:tabLst>
            </a:pPr>
            <a:endParaRPr lang="en-US" sz="2200" b="1">
              <a:solidFill>
                <a:srgbClr val="FFFFCC"/>
              </a:solidFill>
              <a:effectLst>
                <a:outerShdw blurRad="38100" dist="38100" dir="2700000" algn="tl">
                  <a:srgbClr val="C0C0C0"/>
                </a:outerShdw>
              </a:effectLst>
            </a:endParaRPr>
          </a:p>
          <a:p>
            <a:pPr defTabSz="346075" eaLnBrk="0" hangingPunct="0">
              <a:lnSpc>
                <a:spcPct val="95000"/>
              </a:lnSpc>
              <a:spcBef>
                <a:spcPct val="35000"/>
              </a:spcBef>
              <a:tabLst>
                <a:tab pos="571500" algn="l"/>
              </a:tabLst>
            </a:pPr>
            <a:endParaRPr lang="en-US" sz="2200" b="1">
              <a:solidFill>
                <a:srgbClr val="FFFFCC"/>
              </a:solidFill>
              <a:effectLst>
                <a:outerShdw blurRad="38100" dist="38100" dir="2700000" algn="tl">
                  <a:srgbClr val="C0C0C0"/>
                </a:outerShdw>
              </a:effectLst>
            </a:endParaRPr>
          </a:p>
          <a:p>
            <a:pPr defTabSz="346075" eaLnBrk="0" hangingPunct="0">
              <a:lnSpc>
                <a:spcPct val="95000"/>
              </a:lnSpc>
              <a:spcBef>
                <a:spcPct val="35000"/>
              </a:spcBef>
              <a:tabLst>
                <a:tab pos="571500" algn="l"/>
              </a:tabLst>
            </a:pPr>
            <a:endParaRPr lang="en-US" sz="2200" b="1">
              <a:solidFill>
                <a:srgbClr val="FFFFCC"/>
              </a:solidFill>
              <a:effectLst>
                <a:outerShdw blurRad="38100" dist="38100" dir="2700000" algn="tl">
                  <a:srgbClr val="C0C0C0"/>
                </a:outerShdw>
              </a:effectLst>
            </a:endParaRPr>
          </a:p>
          <a:p>
            <a:pPr defTabSz="346075" eaLnBrk="0" hangingPunct="0">
              <a:lnSpc>
                <a:spcPct val="95000"/>
              </a:lnSpc>
              <a:spcBef>
                <a:spcPct val="35000"/>
              </a:spcBef>
              <a:tabLst>
                <a:tab pos="571500" algn="l"/>
              </a:tabLst>
            </a:pPr>
            <a:r>
              <a:rPr lang="en-US" sz="2200" b="1"/>
              <a:t>Examples:</a:t>
            </a:r>
          </a:p>
        </p:txBody>
      </p:sp>
      <p:grpSp>
        <p:nvGrpSpPr>
          <p:cNvPr id="2" name="Group 6"/>
          <p:cNvGrpSpPr>
            <a:grpSpLocks/>
          </p:cNvGrpSpPr>
          <p:nvPr/>
        </p:nvGrpSpPr>
        <p:grpSpPr bwMode="auto">
          <a:xfrm>
            <a:off x="976313" y="2344738"/>
            <a:ext cx="7158037" cy="3124200"/>
            <a:chOff x="615" y="1477"/>
            <a:chExt cx="4509" cy="1968"/>
          </a:xfrm>
        </p:grpSpPr>
        <p:sp>
          <p:nvSpPr>
            <p:cNvPr id="46087" name="Rectangle 7"/>
            <p:cNvSpPr>
              <a:spLocks noChangeArrowheads="1"/>
            </p:cNvSpPr>
            <p:nvPr/>
          </p:nvSpPr>
          <p:spPr bwMode="auto">
            <a:xfrm>
              <a:off x="616" y="1477"/>
              <a:ext cx="4508" cy="394"/>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i="1">
                  <a:solidFill>
                    <a:srgbClr val="000000"/>
                  </a:solidFill>
                  <a:latin typeface="Courier New" pitchFamily="49" charset="0"/>
                </a:rPr>
                <a:t>identifier</a:t>
              </a:r>
              <a:r>
                <a:rPr lang="en-US" b="1">
                  <a:solidFill>
                    <a:srgbClr val="000000"/>
                  </a:solidFill>
                  <a:latin typeface="Courier New" pitchFamily="49" charset="0"/>
                </a:rPr>
                <a:t> [CONSTANT] </a:t>
              </a:r>
              <a:r>
                <a:rPr lang="en-US" b="1" i="1">
                  <a:solidFill>
                    <a:srgbClr val="000000"/>
                  </a:solidFill>
                  <a:latin typeface="Courier New" pitchFamily="49" charset="0"/>
                </a:rPr>
                <a:t>datatype</a:t>
              </a:r>
              <a:r>
                <a:rPr lang="en-US" b="1">
                  <a:solidFill>
                    <a:srgbClr val="000000"/>
                  </a:solidFill>
                  <a:latin typeface="Courier New" pitchFamily="49" charset="0"/>
                </a:rPr>
                <a:t> [NOT NULL]   </a:t>
              </a:r>
            </a:p>
            <a:p>
              <a:pPr defTabSz="400050" eaLnBrk="0" hangingPunct="0">
                <a:lnSpc>
                  <a:spcPct val="95000"/>
                </a:lnSpc>
                <a:tabLst>
                  <a:tab pos="400050" algn="r"/>
                  <a:tab pos="673100" algn="l"/>
                </a:tabLst>
              </a:pPr>
              <a:r>
                <a:rPr lang="en-US" b="1">
                  <a:solidFill>
                    <a:srgbClr val="000000"/>
                  </a:solidFill>
                  <a:latin typeface="Courier New" pitchFamily="49" charset="0"/>
                </a:rPr>
                <a:t>		[:= | DEFAULT </a:t>
              </a:r>
              <a:r>
                <a:rPr lang="en-US" b="1" i="1">
                  <a:solidFill>
                    <a:srgbClr val="000000"/>
                  </a:solidFill>
                  <a:latin typeface="Courier New" pitchFamily="49" charset="0"/>
                </a:rPr>
                <a:t>expr</a:t>
              </a:r>
              <a:r>
                <a:rPr lang="en-US" b="1">
                  <a:solidFill>
                    <a:srgbClr val="000000"/>
                  </a:solidFill>
                  <a:latin typeface="Courier New" pitchFamily="49" charset="0"/>
                </a:rPr>
                <a:t>];</a:t>
              </a:r>
            </a:p>
          </p:txBody>
        </p:sp>
        <p:sp>
          <p:nvSpPr>
            <p:cNvPr id="46088" name="Rectangle 8"/>
            <p:cNvSpPr>
              <a:spLocks noChangeArrowheads="1"/>
            </p:cNvSpPr>
            <p:nvPr/>
          </p:nvSpPr>
          <p:spPr bwMode="auto">
            <a:xfrm>
              <a:off x="615" y="2541"/>
              <a:ext cx="4508" cy="904"/>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DECLARE</a:t>
              </a:r>
            </a:p>
            <a:p>
              <a:pPr defTabSz="400050" eaLnBrk="0" hangingPunct="0">
                <a:lnSpc>
                  <a:spcPct val="95000"/>
                </a:lnSpc>
                <a:tabLst>
                  <a:tab pos="400050" algn="r"/>
                  <a:tab pos="673100" algn="l"/>
                </a:tabLst>
              </a:pPr>
              <a:r>
                <a:rPr lang="en-US" b="1">
                  <a:solidFill>
                    <a:srgbClr val="000000"/>
                  </a:solidFill>
                  <a:latin typeface="Courier New" pitchFamily="49" charset="0"/>
                </a:rPr>
                <a:t>	  v_hiredate		DATE;		</a:t>
              </a:r>
            </a:p>
            <a:p>
              <a:pPr defTabSz="400050" eaLnBrk="0" hangingPunct="0">
                <a:lnSpc>
                  <a:spcPct val="95000"/>
                </a:lnSpc>
                <a:tabLst>
                  <a:tab pos="400050" algn="r"/>
                  <a:tab pos="673100" algn="l"/>
                </a:tabLst>
              </a:pPr>
              <a:r>
                <a:rPr lang="en-US" b="1">
                  <a:solidFill>
                    <a:srgbClr val="000000"/>
                  </a:solidFill>
                  <a:latin typeface="Courier New" pitchFamily="49" charset="0"/>
                </a:rPr>
                <a:t>  v_deptno			NUMBER(2) NOT NULL := 10;</a:t>
              </a:r>
            </a:p>
            <a:p>
              <a:pPr defTabSz="400050" eaLnBrk="0" hangingPunct="0">
                <a:lnSpc>
                  <a:spcPct val="95000"/>
                </a:lnSpc>
                <a:tabLst>
                  <a:tab pos="400050" algn="r"/>
                  <a:tab pos="673100" algn="l"/>
                </a:tabLst>
              </a:pPr>
              <a:r>
                <a:rPr lang="en-US" b="1">
                  <a:solidFill>
                    <a:srgbClr val="000000"/>
                  </a:solidFill>
                  <a:latin typeface="Courier New" pitchFamily="49" charset="0"/>
                </a:rPr>
                <a:t>	  v_location		VARCHAR2(13) := 'Atlanta';</a:t>
              </a:r>
            </a:p>
            <a:p>
              <a:pPr defTabSz="400050" eaLnBrk="0" hangingPunct="0">
                <a:lnSpc>
                  <a:spcPct val="95000"/>
                </a:lnSpc>
                <a:tabLst>
                  <a:tab pos="400050" algn="r"/>
                  <a:tab pos="673100" algn="l"/>
                </a:tabLst>
              </a:pPr>
              <a:r>
                <a:rPr lang="en-US" b="1">
                  <a:solidFill>
                    <a:srgbClr val="000000"/>
                  </a:solidFill>
                  <a:latin typeface="Courier New" pitchFamily="49" charset="0"/>
                </a:rPr>
                <a:t>  c_comm				CONSTANT NUMBER := 1400;</a:t>
              </a:r>
              <a:r>
                <a:rPr lang="en-US" sz="2000" b="1">
                  <a:solidFill>
                    <a:srgbClr val="000000"/>
                  </a:solidFill>
                  <a:latin typeface="Courier New" pitchFamily="49" charset="0"/>
                </a:rPr>
                <a:t> </a:t>
              </a:r>
            </a:p>
          </p:txBody>
        </p:sp>
      </p:gr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F03B23CF-4751-4B07-8805-A6EB7A1DB30E}" type="slidenum">
              <a:rPr lang="en-US"/>
              <a:pPr/>
              <a:t>22</a:t>
            </a:fld>
            <a:r>
              <a:rPr lang="en-US"/>
              <a:t> of 1</a:t>
            </a:r>
          </a:p>
        </p:txBody>
      </p:sp>
      <p:sp>
        <p:nvSpPr>
          <p:cNvPr id="481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481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48132" name="Rectangle 4"/>
          <p:cNvSpPr>
            <a:spLocks noGrp="1" noChangeArrowheads="1"/>
          </p:cNvSpPr>
          <p:nvPr>
            <p:ph type="title"/>
          </p:nvPr>
        </p:nvSpPr>
        <p:spPr>
          <a:noFill/>
          <a:ln/>
        </p:spPr>
        <p:txBody>
          <a:bodyPr wrap="square" lIns="92075" tIns="46038" rIns="92075" bIns="46038" anchor="t"/>
          <a:lstStyle/>
          <a:p>
            <a:r>
              <a:rPr lang="en-US"/>
              <a:t>Guidelines for Declaring PL/SQL Variables</a:t>
            </a:r>
          </a:p>
        </p:txBody>
      </p:sp>
      <p:sp>
        <p:nvSpPr>
          <p:cNvPr id="48133" name="Rectangle 5"/>
          <p:cNvSpPr>
            <a:spLocks noGrp="1" noChangeArrowheads="1"/>
          </p:cNvSpPr>
          <p:nvPr>
            <p:ph type="body" idx="1"/>
          </p:nvPr>
        </p:nvSpPr>
        <p:spPr>
          <a:xfrm>
            <a:off x="2341563" y="2001838"/>
            <a:ext cx="5743575" cy="2867025"/>
          </a:xfrm>
          <a:noFill/>
          <a:ln/>
        </p:spPr>
        <p:txBody>
          <a:bodyPr lIns="92075" tIns="46038" rIns="92075" bIns="46038">
            <a:spAutoFit/>
          </a:bodyPr>
          <a:lstStyle/>
          <a:p>
            <a:pPr marL="404813" indent="-404813" defTabSz="346075"/>
            <a:r>
              <a:rPr lang="en-US"/>
              <a:t>Follow naming conventions.</a:t>
            </a:r>
          </a:p>
          <a:p>
            <a:pPr marL="404813" indent="-404813" defTabSz="346075"/>
            <a:r>
              <a:rPr lang="en-US"/>
              <a:t>Initialize variables designated as </a:t>
            </a:r>
            <a:r>
              <a:rPr lang="en-US">
                <a:latin typeface="Courier New" pitchFamily="49" charset="0"/>
              </a:rPr>
              <a:t>NOT NULL</a:t>
            </a:r>
            <a:r>
              <a:rPr lang="en-US"/>
              <a:t> and </a:t>
            </a:r>
            <a:r>
              <a:rPr lang="en-US">
                <a:latin typeface="Courier New" pitchFamily="49" charset="0"/>
              </a:rPr>
              <a:t>CONSTANT</a:t>
            </a:r>
            <a:r>
              <a:rPr lang="en-US"/>
              <a:t>.</a:t>
            </a:r>
          </a:p>
          <a:p>
            <a:pPr marL="404813" indent="-404813" defTabSz="346075"/>
            <a:r>
              <a:rPr lang="en-US"/>
              <a:t>Declare one identifier per line.</a:t>
            </a:r>
          </a:p>
          <a:p>
            <a:pPr marL="404813" indent="-404813" defTabSz="346075"/>
            <a:r>
              <a:rPr lang="en-US"/>
              <a:t>Initialize identifiers by using the assignment operator (</a:t>
            </a:r>
            <a:r>
              <a:rPr lang="en-US">
                <a:latin typeface="Courier New" pitchFamily="49" charset="0"/>
              </a:rPr>
              <a:t>:=</a:t>
            </a:r>
            <a:r>
              <a:rPr lang="en-US"/>
              <a:t>) or the </a:t>
            </a:r>
            <a:r>
              <a:rPr lang="en-US">
                <a:latin typeface="Courier New" pitchFamily="49" charset="0"/>
              </a:rPr>
              <a:t>DEFAULT</a:t>
            </a:r>
            <a:r>
              <a:rPr lang="en-US"/>
              <a:t> reserved word.</a:t>
            </a:r>
          </a:p>
        </p:txBody>
      </p:sp>
      <p:sp>
        <p:nvSpPr>
          <p:cNvPr id="48134" name="Rectangle 6"/>
          <p:cNvSpPr>
            <a:spLocks noChangeArrowheads="1"/>
          </p:cNvSpPr>
          <p:nvPr/>
        </p:nvSpPr>
        <p:spPr bwMode="auto">
          <a:xfrm>
            <a:off x="1676400" y="5029200"/>
            <a:ext cx="5467350"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i="1">
                <a:solidFill>
                  <a:srgbClr val="000000"/>
                </a:solidFill>
                <a:latin typeface="Courier New" pitchFamily="49" charset="0"/>
              </a:rPr>
              <a:t>identifier</a:t>
            </a:r>
            <a:r>
              <a:rPr lang="en-US" b="1">
                <a:solidFill>
                  <a:srgbClr val="000000"/>
                </a:solidFill>
                <a:latin typeface="Courier New" pitchFamily="49" charset="0"/>
              </a:rPr>
              <a:t> := </a:t>
            </a:r>
            <a:r>
              <a:rPr lang="en-US" b="1" i="1">
                <a:solidFill>
                  <a:srgbClr val="000000"/>
                </a:solidFill>
                <a:latin typeface="Courier New" pitchFamily="49" charset="0"/>
              </a:rPr>
              <a:t>expr</a:t>
            </a: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021AE127-B6CC-4611-840D-A89E17B48982}" type="slidenum">
              <a:rPr lang="en-US"/>
              <a:pPr/>
              <a:t>23</a:t>
            </a:fld>
            <a:r>
              <a:rPr lang="en-US"/>
              <a:t> of 1</a:t>
            </a:r>
          </a:p>
        </p:txBody>
      </p:sp>
      <p:sp>
        <p:nvSpPr>
          <p:cNvPr id="501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501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50180" name="Rectangle 4"/>
          <p:cNvSpPr>
            <a:spLocks noGrp="1" noChangeArrowheads="1"/>
          </p:cNvSpPr>
          <p:nvPr>
            <p:ph type="title"/>
          </p:nvPr>
        </p:nvSpPr>
        <p:spPr>
          <a:noFill/>
          <a:ln/>
        </p:spPr>
        <p:txBody>
          <a:bodyPr wrap="square" lIns="92075" tIns="46038" rIns="92075" bIns="46038" anchor="t"/>
          <a:lstStyle/>
          <a:p>
            <a:r>
              <a:rPr lang="en-US"/>
              <a:t>Naming Rules</a:t>
            </a:r>
          </a:p>
        </p:txBody>
      </p:sp>
      <p:sp>
        <p:nvSpPr>
          <p:cNvPr id="50181" name="Rectangle 5"/>
          <p:cNvSpPr>
            <a:spLocks noGrp="1" noChangeArrowheads="1"/>
          </p:cNvSpPr>
          <p:nvPr>
            <p:ph type="body" idx="1"/>
          </p:nvPr>
        </p:nvSpPr>
        <p:spPr>
          <a:xfrm>
            <a:off x="628650" y="1220788"/>
            <a:ext cx="7893050" cy="1990725"/>
          </a:xfrm>
          <a:noFill/>
          <a:ln/>
        </p:spPr>
        <p:txBody>
          <a:bodyPr lIns="92075" tIns="46038" rIns="92075" bIns="46038">
            <a:spAutoFit/>
          </a:bodyPr>
          <a:lstStyle/>
          <a:p>
            <a:pPr marL="404813" indent="-404813" defTabSz="346075"/>
            <a:r>
              <a:rPr lang="en-US"/>
              <a:t>Two variables can have the same name, provided they are in different blocks.</a:t>
            </a:r>
          </a:p>
          <a:p>
            <a:pPr marL="404813" indent="-404813" defTabSz="346075"/>
            <a:r>
              <a:rPr lang="en-US"/>
              <a:t>The variable name (identifier) should not be the same as the name of table columns used in the block.</a:t>
            </a:r>
          </a:p>
        </p:txBody>
      </p:sp>
      <p:sp>
        <p:nvSpPr>
          <p:cNvPr id="50182" name="Rectangle 6"/>
          <p:cNvSpPr>
            <a:spLocks noChangeArrowheads="1"/>
          </p:cNvSpPr>
          <p:nvPr/>
        </p:nvSpPr>
        <p:spPr bwMode="auto">
          <a:xfrm>
            <a:off x="762000" y="3886200"/>
            <a:ext cx="4829175" cy="247650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DECLARE</a:t>
            </a:r>
          </a:p>
          <a:p>
            <a:pPr defTabSz="400050" eaLnBrk="0" hangingPunct="0">
              <a:lnSpc>
                <a:spcPct val="95000"/>
              </a:lnSpc>
              <a:tabLst>
                <a:tab pos="400050" algn="r"/>
                <a:tab pos="673100" algn="l"/>
              </a:tabLst>
            </a:pPr>
            <a:r>
              <a:rPr lang="en-US" b="1">
                <a:solidFill>
                  <a:srgbClr val="000000"/>
                </a:solidFill>
                <a:latin typeface="Courier New" pitchFamily="49" charset="0"/>
              </a:rPr>
              <a:t>  employee_id	NUMBER(6);</a:t>
            </a:r>
          </a:p>
          <a:p>
            <a:pPr defTabSz="400050" eaLnBrk="0" hangingPunct="0">
              <a:lnSpc>
                <a:spcPct val="95000"/>
              </a:lnSpc>
              <a:tabLst>
                <a:tab pos="400050" algn="r"/>
                <a:tab pos="673100" algn="l"/>
              </a:tabLst>
            </a:pPr>
            <a:r>
              <a:rPr lang="en-US" b="1">
                <a:solidFill>
                  <a:srgbClr val="000000"/>
                </a:solidFill>
                <a:latin typeface="Courier New" pitchFamily="49" charset="0"/>
              </a:rPr>
              <a:t>BEGIN</a:t>
            </a:r>
          </a:p>
          <a:p>
            <a:pPr defTabSz="400050" eaLnBrk="0" hangingPunct="0">
              <a:lnSpc>
                <a:spcPct val="95000"/>
              </a:lnSpc>
              <a:tabLst>
                <a:tab pos="400050" algn="r"/>
                <a:tab pos="673100" algn="l"/>
              </a:tabLst>
            </a:pPr>
            <a:r>
              <a:rPr lang="en-US" b="1">
                <a:solidFill>
                  <a:srgbClr val="000000"/>
                </a:solidFill>
                <a:latin typeface="Courier New" pitchFamily="49" charset="0"/>
              </a:rPr>
              <a:t>  SELECT		employee_id</a:t>
            </a:r>
          </a:p>
          <a:p>
            <a:pPr defTabSz="400050" eaLnBrk="0" hangingPunct="0">
              <a:lnSpc>
                <a:spcPct val="95000"/>
              </a:lnSpc>
              <a:tabLst>
                <a:tab pos="400050" algn="r"/>
                <a:tab pos="673100" algn="l"/>
              </a:tabLst>
            </a:pPr>
            <a:r>
              <a:rPr lang="en-US" b="1">
                <a:solidFill>
                  <a:srgbClr val="000000"/>
                </a:solidFill>
                <a:latin typeface="Courier New" pitchFamily="49" charset="0"/>
              </a:rPr>
              <a:t>	  INTO		employee_id</a:t>
            </a:r>
          </a:p>
          <a:p>
            <a:pPr defTabSz="400050" eaLnBrk="0" hangingPunct="0">
              <a:lnSpc>
                <a:spcPct val="105000"/>
              </a:lnSpc>
              <a:tabLst>
                <a:tab pos="400050" algn="r"/>
                <a:tab pos="673100" algn="l"/>
              </a:tabLst>
            </a:pPr>
            <a:r>
              <a:rPr lang="en-US" b="1">
                <a:solidFill>
                  <a:srgbClr val="000000"/>
                </a:solidFill>
                <a:latin typeface="Courier New" pitchFamily="49" charset="0"/>
              </a:rPr>
              <a:t>	  FROM		employees</a:t>
            </a:r>
          </a:p>
          <a:p>
            <a:pPr defTabSz="400050" eaLnBrk="0" hangingPunct="0">
              <a:lnSpc>
                <a:spcPct val="95000"/>
              </a:lnSpc>
              <a:tabLst>
                <a:tab pos="400050" algn="r"/>
                <a:tab pos="673100" algn="l"/>
              </a:tabLst>
            </a:pPr>
            <a:r>
              <a:rPr lang="en-US" b="1">
                <a:solidFill>
                  <a:srgbClr val="000000"/>
                </a:solidFill>
                <a:latin typeface="Courier New" pitchFamily="49" charset="0"/>
              </a:rPr>
              <a:t>  WHERE 		last_name = 'Kochhar';</a:t>
            </a:r>
          </a:p>
          <a:p>
            <a:pPr defTabSz="400050" eaLnBrk="0" hangingPunct="0">
              <a:lnSpc>
                <a:spcPct val="95000"/>
              </a:lnSpc>
              <a:tabLst>
                <a:tab pos="400050" algn="r"/>
                <a:tab pos="673100" algn="l"/>
              </a:tabLst>
            </a:pPr>
            <a:r>
              <a:rPr lang="en-US" b="1">
                <a:solidFill>
                  <a:srgbClr val="000000"/>
                </a:solidFill>
                <a:latin typeface="Courier New" pitchFamily="49" charset="0"/>
              </a:rPr>
              <a:t>END;</a:t>
            </a:r>
          </a:p>
          <a:p>
            <a:pPr defTabSz="400050" eaLnBrk="0" hangingPunct="0">
              <a:lnSpc>
                <a:spcPct val="95000"/>
              </a:lnSpc>
              <a:tabLst>
                <a:tab pos="400050" algn="r"/>
                <a:tab pos="673100" algn="l"/>
              </a:tabLst>
            </a:pPr>
            <a:r>
              <a:rPr lang="en-US" b="1">
                <a:solidFill>
                  <a:srgbClr val="000000"/>
                </a:solidFill>
                <a:latin typeface="Courier New" pitchFamily="49" charset="0"/>
              </a:rPr>
              <a:t>/</a:t>
            </a:r>
          </a:p>
        </p:txBody>
      </p:sp>
      <p:sp>
        <p:nvSpPr>
          <p:cNvPr id="50183" name="Rectangle 7"/>
          <p:cNvSpPr>
            <a:spLocks noChangeArrowheads="1"/>
          </p:cNvSpPr>
          <p:nvPr/>
        </p:nvSpPr>
        <p:spPr bwMode="auto">
          <a:xfrm rot="21601403">
            <a:off x="5638800" y="3309938"/>
            <a:ext cx="3228975" cy="1917700"/>
          </a:xfrm>
          <a:prstGeom prst="rect">
            <a:avLst/>
          </a:prstGeom>
          <a:noFill/>
          <a:ln w="9525">
            <a:noFill/>
            <a:miter lim="800000"/>
            <a:headEnd/>
            <a:tailEnd/>
          </a:ln>
          <a:effectLst/>
        </p:spPr>
        <p:txBody>
          <a:bodyPr lIns="92075" tIns="46038" rIns="92075" bIns="46038">
            <a:spAutoFit/>
          </a:bodyPr>
          <a:lstStyle/>
          <a:p>
            <a:pPr algn="ctr" eaLnBrk="0" hangingPunct="0"/>
            <a:r>
              <a:rPr lang="en-US" sz="2400" b="1">
                <a:solidFill>
                  <a:schemeClr val="accent2"/>
                </a:solidFill>
              </a:rPr>
              <a:t>Adopt a naming convention for </a:t>
            </a:r>
          </a:p>
          <a:p>
            <a:pPr algn="ctr" eaLnBrk="0" hangingPunct="0"/>
            <a:r>
              <a:rPr lang="en-US" sz="2400" b="1">
                <a:solidFill>
                  <a:schemeClr val="accent2"/>
                </a:solidFill>
              </a:rPr>
              <a:t>PL/SQL identifiers:</a:t>
            </a:r>
          </a:p>
          <a:p>
            <a:pPr algn="ctr" eaLnBrk="0" hangingPunct="0"/>
            <a:r>
              <a:rPr lang="en-US" sz="2400" b="1">
                <a:solidFill>
                  <a:schemeClr val="accent2"/>
                </a:solidFill>
              </a:rPr>
              <a:t>for example, v_employee_id</a:t>
            </a:r>
          </a:p>
        </p:txBody>
      </p:sp>
      <p:sp>
        <p:nvSpPr>
          <p:cNvPr id="50184" name="Rectangle 8"/>
          <p:cNvSpPr>
            <a:spLocks noChangeArrowheads="1"/>
          </p:cNvSpPr>
          <p:nvPr/>
        </p:nvSpPr>
        <p:spPr bwMode="auto">
          <a:xfrm>
            <a:off x="990600" y="4114800"/>
            <a:ext cx="3429000" cy="381000"/>
          </a:xfrm>
          <a:prstGeom prst="rect">
            <a:avLst/>
          </a:prstGeom>
          <a:noFill/>
          <a:ln w="25400">
            <a:solidFill>
              <a:srgbClr val="FF0000"/>
            </a:solidFill>
            <a:miter lim="800000"/>
            <a:headEnd/>
            <a:tailEnd/>
          </a:ln>
          <a:effectLst/>
        </p:spPr>
        <p:txBody>
          <a:bodyPr wrap="none" anchor="ctr"/>
          <a:lstStyle/>
          <a:p>
            <a:pPr algn="ctr" defTabSz="822325" eaLnBrk="0" hangingPunct="0">
              <a:spcBef>
                <a:spcPct val="50000"/>
              </a:spcBef>
            </a:pPr>
            <a:endParaRPr lang="en-US" b="1">
              <a:solidFill>
                <a:schemeClr val="hlink"/>
              </a:solidFill>
            </a:endParaRPr>
          </a:p>
        </p:txBody>
      </p:sp>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FA321BF1-17D8-4235-87A5-448213942CBC}" type="slidenum">
              <a:rPr lang="en-US"/>
              <a:pPr/>
              <a:t>24</a:t>
            </a:fld>
            <a:r>
              <a:rPr lang="en-US"/>
              <a:t> of 1</a:t>
            </a:r>
          </a:p>
        </p:txBody>
      </p:sp>
      <p:sp>
        <p:nvSpPr>
          <p:cNvPr id="522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522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52228" name="Rectangle 4"/>
          <p:cNvSpPr>
            <a:spLocks noGrp="1" noChangeArrowheads="1"/>
          </p:cNvSpPr>
          <p:nvPr>
            <p:ph type="title"/>
          </p:nvPr>
        </p:nvSpPr>
        <p:spPr>
          <a:noFill/>
          <a:ln/>
        </p:spPr>
        <p:txBody>
          <a:bodyPr wrap="square" lIns="92075" tIns="46038" rIns="92075" bIns="46038" anchor="t"/>
          <a:lstStyle/>
          <a:p>
            <a:r>
              <a:rPr lang="en-US"/>
              <a:t>Variable Initialization and Keywords</a:t>
            </a:r>
          </a:p>
        </p:txBody>
      </p:sp>
      <p:sp>
        <p:nvSpPr>
          <p:cNvPr id="52229" name="Rectangle 5"/>
          <p:cNvSpPr>
            <a:spLocks noGrp="1" noChangeArrowheads="1"/>
          </p:cNvSpPr>
          <p:nvPr>
            <p:ph type="body" idx="1"/>
          </p:nvPr>
        </p:nvSpPr>
        <p:spPr>
          <a:xfrm>
            <a:off x="2286000" y="1600200"/>
            <a:ext cx="5743575" cy="2447925"/>
          </a:xfrm>
          <a:noFill/>
          <a:ln/>
        </p:spPr>
        <p:txBody>
          <a:bodyPr lIns="92075" tIns="46038" rIns="92075" bIns="46038">
            <a:spAutoFit/>
          </a:bodyPr>
          <a:lstStyle/>
          <a:p>
            <a:pPr marL="404813" indent="-404813" defTabSz="346075">
              <a:buFont typeface="Wingdings" pitchFamily="2" charset="2"/>
              <a:buNone/>
            </a:pPr>
            <a:endParaRPr lang="en-US"/>
          </a:p>
          <a:p>
            <a:pPr marL="404813" indent="-404813" defTabSz="346075"/>
            <a:r>
              <a:rPr lang="en-US"/>
              <a:t>Assignment operator (</a:t>
            </a:r>
            <a:r>
              <a:rPr lang="en-US">
                <a:latin typeface="Courier New" pitchFamily="49" charset="0"/>
              </a:rPr>
              <a:t>:=</a:t>
            </a:r>
            <a:r>
              <a:rPr lang="en-US"/>
              <a:t>)</a:t>
            </a:r>
          </a:p>
          <a:p>
            <a:pPr marL="404813" indent="-404813" defTabSz="346075"/>
            <a:r>
              <a:rPr lang="en-US">
                <a:latin typeface="Courier New" pitchFamily="49" charset="0"/>
              </a:rPr>
              <a:t>DEFAULT</a:t>
            </a:r>
            <a:r>
              <a:rPr lang="en-US"/>
              <a:t> keyword</a:t>
            </a:r>
          </a:p>
          <a:p>
            <a:pPr marL="404813" indent="-404813" defTabSz="346075"/>
            <a:r>
              <a:rPr lang="en-US">
                <a:latin typeface="Courier New" pitchFamily="49" charset="0"/>
              </a:rPr>
              <a:t>NOT NULL</a:t>
            </a:r>
            <a:r>
              <a:rPr lang="en-US"/>
              <a:t> constraint</a:t>
            </a:r>
          </a:p>
          <a:p>
            <a:pPr marL="404813" indent="-404813" defTabSz="346075">
              <a:lnSpc>
                <a:spcPct val="45000"/>
              </a:lnSpc>
              <a:buFont typeface="Wingdings" pitchFamily="2" charset="2"/>
              <a:buNone/>
            </a:pPr>
            <a:r>
              <a:rPr lang="en-US"/>
              <a:t>	Syntax:</a:t>
            </a:r>
          </a:p>
          <a:p>
            <a:pPr marL="404813" indent="-404813" defTabSz="346075">
              <a:buFont typeface="Wingdings" pitchFamily="2" charset="2"/>
              <a:buNone/>
            </a:pPr>
            <a:r>
              <a:rPr lang="en-US"/>
              <a:t>	Examples:</a:t>
            </a:r>
          </a:p>
        </p:txBody>
      </p:sp>
      <p:sp>
        <p:nvSpPr>
          <p:cNvPr id="52230" name="Rectangle 6"/>
          <p:cNvSpPr>
            <a:spLocks noChangeArrowheads="1"/>
          </p:cNvSpPr>
          <p:nvPr/>
        </p:nvSpPr>
        <p:spPr bwMode="auto">
          <a:xfrm>
            <a:off x="2895600" y="4419600"/>
            <a:ext cx="5467350"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i="1">
                <a:solidFill>
                  <a:srgbClr val="000000"/>
                </a:solidFill>
                <a:latin typeface="Courier New" pitchFamily="49" charset="0"/>
              </a:rPr>
              <a:t>identifier</a:t>
            </a:r>
            <a:r>
              <a:rPr lang="en-US" b="1">
                <a:solidFill>
                  <a:srgbClr val="000000"/>
                </a:solidFill>
                <a:latin typeface="Courier New" pitchFamily="49" charset="0"/>
              </a:rPr>
              <a:t> := </a:t>
            </a:r>
            <a:r>
              <a:rPr lang="en-US" b="1" i="1">
                <a:solidFill>
                  <a:srgbClr val="000000"/>
                </a:solidFill>
                <a:latin typeface="Courier New" pitchFamily="49" charset="0"/>
              </a:rPr>
              <a:t>expr</a:t>
            </a:r>
            <a:r>
              <a:rPr lang="en-US" b="1">
                <a:solidFill>
                  <a:srgbClr val="000000"/>
                </a:solidFill>
                <a:latin typeface="Courier New" pitchFamily="49" charset="0"/>
              </a:rPr>
              <a:t>;</a:t>
            </a:r>
          </a:p>
        </p:txBody>
      </p:sp>
      <p:sp>
        <p:nvSpPr>
          <p:cNvPr id="52231" name="Rectangle 7"/>
          <p:cNvSpPr>
            <a:spLocks noChangeArrowheads="1"/>
          </p:cNvSpPr>
          <p:nvPr/>
        </p:nvSpPr>
        <p:spPr bwMode="auto">
          <a:xfrm>
            <a:off x="1600200" y="5334000"/>
            <a:ext cx="5487988"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v_hiredate := '01-JAN-2001';</a:t>
            </a:r>
          </a:p>
        </p:txBody>
      </p:sp>
      <p:sp>
        <p:nvSpPr>
          <p:cNvPr id="52232" name="Rectangle 8"/>
          <p:cNvSpPr>
            <a:spLocks noChangeArrowheads="1"/>
          </p:cNvSpPr>
          <p:nvPr/>
        </p:nvSpPr>
        <p:spPr bwMode="auto">
          <a:xfrm>
            <a:off x="1600200" y="5867400"/>
            <a:ext cx="5487988"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v_ename := 'Maduro';</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PL/SQL</a:t>
            </a:r>
          </a:p>
        </p:txBody>
      </p:sp>
      <p:sp>
        <p:nvSpPr>
          <p:cNvPr id="13" name="Slide Number Placeholder 4"/>
          <p:cNvSpPr>
            <a:spLocks noGrp="1"/>
          </p:cNvSpPr>
          <p:nvPr>
            <p:ph type="sldNum" sz="quarter" idx="11"/>
          </p:nvPr>
        </p:nvSpPr>
        <p:spPr/>
        <p:txBody>
          <a:bodyPr/>
          <a:lstStyle/>
          <a:p>
            <a:fld id="{D7B96C1D-A891-4BB1-B63C-9C90D4B4EB98}" type="slidenum">
              <a:rPr lang="en-US"/>
              <a:pPr/>
              <a:t>25</a:t>
            </a:fld>
            <a:r>
              <a:rPr lang="en-US"/>
              <a:t> of 1</a:t>
            </a:r>
          </a:p>
        </p:txBody>
      </p:sp>
      <p:sp>
        <p:nvSpPr>
          <p:cNvPr id="542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542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54276" name="Rectangle 4"/>
          <p:cNvSpPr>
            <a:spLocks noGrp="1" noChangeArrowheads="1"/>
          </p:cNvSpPr>
          <p:nvPr>
            <p:ph type="title"/>
          </p:nvPr>
        </p:nvSpPr>
        <p:spPr>
          <a:noFill/>
          <a:ln/>
        </p:spPr>
        <p:txBody>
          <a:bodyPr wrap="square" lIns="92075" tIns="46038" rIns="92075" bIns="46038" anchor="t"/>
          <a:lstStyle/>
          <a:p>
            <a:r>
              <a:rPr lang="en-US"/>
              <a:t>Scalar Data Types</a:t>
            </a:r>
          </a:p>
        </p:txBody>
      </p:sp>
      <p:sp>
        <p:nvSpPr>
          <p:cNvPr id="54277" name="Rectangle 5"/>
          <p:cNvSpPr>
            <a:spLocks noChangeArrowheads="1"/>
          </p:cNvSpPr>
          <p:nvPr/>
        </p:nvSpPr>
        <p:spPr bwMode="auto">
          <a:xfrm>
            <a:off x="873125" y="1835150"/>
            <a:ext cx="7334250" cy="844550"/>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b="1"/>
              <a:t>Hold a single value</a:t>
            </a:r>
          </a:p>
          <a:p>
            <a:pPr marL="404813" indent="-404813" defTabSz="346075" eaLnBrk="0" hangingPunct="0">
              <a:lnSpc>
                <a:spcPct val="95000"/>
              </a:lnSpc>
              <a:spcBef>
                <a:spcPct val="35000"/>
              </a:spcBef>
              <a:buClr>
                <a:schemeClr val="hlink"/>
              </a:buClr>
              <a:buSzPct val="125000"/>
              <a:buFont typeface="Arial" charset="0"/>
              <a:buChar char="•"/>
              <a:tabLst>
                <a:tab pos="571500" algn="l"/>
              </a:tabLst>
            </a:pPr>
            <a:r>
              <a:rPr lang="en-US" sz="2200" b="1"/>
              <a:t>Have no internal components</a:t>
            </a:r>
          </a:p>
        </p:txBody>
      </p:sp>
      <p:sp>
        <p:nvSpPr>
          <p:cNvPr id="54278" name="Rectangle 6"/>
          <p:cNvSpPr>
            <a:spLocks noChangeArrowheads="1"/>
          </p:cNvSpPr>
          <p:nvPr/>
        </p:nvSpPr>
        <p:spPr bwMode="auto">
          <a:xfrm>
            <a:off x="647700" y="2801938"/>
            <a:ext cx="2216150" cy="676275"/>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eaLnBrk="0" hangingPunct="0">
              <a:lnSpc>
                <a:spcPct val="120000"/>
              </a:lnSpc>
              <a:spcBef>
                <a:spcPct val="60000"/>
              </a:spcBef>
            </a:pPr>
            <a:r>
              <a:rPr lang="en-US" sz="3200" b="1">
                <a:solidFill>
                  <a:srgbClr val="00FFFF"/>
                </a:solidFill>
              </a:rPr>
              <a:t>25-OCT-99</a:t>
            </a:r>
          </a:p>
        </p:txBody>
      </p:sp>
      <p:sp>
        <p:nvSpPr>
          <p:cNvPr id="54279" name="Freeform 7"/>
          <p:cNvSpPr>
            <a:spLocks/>
          </p:cNvSpPr>
          <p:nvPr/>
        </p:nvSpPr>
        <p:spPr bwMode="auto">
          <a:xfrm>
            <a:off x="2578100" y="3314700"/>
            <a:ext cx="4243388" cy="2554288"/>
          </a:xfrm>
          <a:custGeom>
            <a:avLst/>
            <a:gdLst/>
            <a:ahLst/>
            <a:cxnLst>
              <a:cxn ang="0">
                <a:pos x="0" y="1608"/>
              </a:cxn>
              <a:cxn ang="0">
                <a:pos x="0" y="0"/>
              </a:cxn>
              <a:cxn ang="0">
                <a:pos x="2544" y="0"/>
              </a:cxn>
              <a:cxn ang="0">
                <a:pos x="2558" y="63"/>
              </a:cxn>
              <a:cxn ang="0">
                <a:pos x="2530" y="150"/>
              </a:cxn>
              <a:cxn ang="0">
                <a:pos x="2558" y="191"/>
              </a:cxn>
              <a:cxn ang="0">
                <a:pos x="2594" y="232"/>
              </a:cxn>
              <a:cxn ang="0">
                <a:pos x="2544" y="290"/>
              </a:cxn>
              <a:cxn ang="0">
                <a:pos x="2565" y="330"/>
              </a:cxn>
              <a:cxn ang="0">
                <a:pos x="2594" y="406"/>
              </a:cxn>
              <a:cxn ang="0">
                <a:pos x="2516" y="446"/>
              </a:cxn>
              <a:cxn ang="0">
                <a:pos x="2530" y="487"/>
              </a:cxn>
              <a:cxn ang="0">
                <a:pos x="2565" y="534"/>
              </a:cxn>
              <a:cxn ang="0">
                <a:pos x="2622" y="597"/>
              </a:cxn>
              <a:cxn ang="0">
                <a:pos x="2594" y="638"/>
              </a:cxn>
              <a:cxn ang="0">
                <a:pos x="2579" y="690"/>
              </a:cxn>
              <a:cxn ang="0">
                <a:pos x="2579" y="789"/>
              </a:cxn>
              <a:cxn ang="0">
                <a:pos x="2636" y="853"/>
              </a:cxn>
              <a:cxn ang="0">
                <a:pos x="2672" y="946"/>
              </a:cxn>
              <a:cxn ang="0">
                <a:pos x="2636" y="1021"/>
              </a:cxn>
              <a:cxn ang="0">
                <a:pos x="2586" y="1126"/>
              </a:cxn>
              <a:cxn ang="0">
                <a:pos x="2431" y="1219"/>
              </a:cxn>
              <a:cxn ang="0">
                <a:pos x="2268" y="1224"/>
              </a:cxn>
              <a:cxn ang="0">
                <a:pos x="2204" y="1288"/>
              </a:cxn>
              <a:cxn ang="0">
                <a:pos x="2041" y="1346"/>
              </a:cxn>
              <a:cxn ang="0">
                <a:pos x="1892" y="1369"/>
              </a:cxn>
              <a:cxn ang="0">
                <a:pos x="1828" y="1335"/>
              </a:cxn>
              <a:cxn ang="0">
                <a:pos x="1778" y="1381"/>
              </a:cxn>
              <a:cxn ang="0">
                <a:pos x="1693" y="1428"/>
              </a:cxn>
              <a:cxn ang="0">
                <a:pos x="1601" y="1404"/>
              </a:cxn>
              <a:cxn ang="0">
                <a:pos x="1502" y="1468"/>
              </a:cxn>
              <a:cxn ang="0">
                <a:pos x="1254" y="1451"/>
              </a:cxn>
              <a:cxn ang="0">
                <a:pos x="1219" y="1520"/>
              </a:cxn>
              <a:cxn ang="0">
                <a:pos x="1155" y="1515"/>
              </a:cxn>
              <a:cxn ang="0">
                <a:pos x="1077" y="1538"/>
              </a:cxn>
              <a:cxn ang="0">
                <a:pos x="871" y="1584"/>
              </a:cxn>
              <a:cxn ang="0">
                <a:pos x="786" y="1532"/>
              </a:cxn>
              <a:cxn ang="0">
                <a:pos x="701" y="1538"/>
              </a:cxn>
              <a:cxn ang="0">
                <a:pos x="574" y="1561"/>
              </a:cxn>
              <a:cxn ang="0">
                <a:pos x="510" y="1520"/>
              </a:cxn>
              <a:cxn ang="0">
                <a:pos x="340" y="1555"/>
              </a:cxn>
              <a:cxn ang="0">
                <a:pos x="191" y="1532"/>
              </a:cxn>
              <a:cxn ang="0">
                <a:pos x="163" y="1590"/>
              </a:cxn>
              <a:cxn ang="0">
                <a:pos x="106" y="1549"/>
              </a:cxn>
              <a:cxn ang="0">
                <a:pos x="85" y="1590"/>
              </a:cxn>
              <a:cxn ang="0">
                <a:pos x="0" y="1608"/>
              </a:cxn>
            </a:cxnLst>
            <a:rect l="0" t="0" r="r" b="b"/>
            <a:pathLst>
              <a:path w="2673" h="1609">
                <a:moveTo>
                  <a:pt x="0" y="1608"/>
                </a:moveTo>
                <a:lnTo>
                  <a:pt x="0" y="0"/>
                </a:lnTo>
                <a:lnTo>
                  <a:pt x="2544" y="0"/>
                </a:lnTo>
                <a:lnTo>
                  <a:pt x="2558" y="63"/>
                </a:lnTo>
                <a:lnTo>
                  <a:pt x="2530" y="150"/>
                </a:lnTo>
                <a:lnTo>
                  <a:pt x="2558" y="191"/>
                </a:lnTo>
                <a:lnTo>
                  <a:pt x="2594" y="232"/>
                </a:lnTo>
                <a:lnTo>
                  <a:pt x="2544" y="290"/>
                </a:lnTo>
                <a:lnTo>
                  <a:pt x="2565" y="330"/>
                </a:lnTo>
                <a:lnTo>
                  <a:pt x="2594" y="406"/>
                </a:lnTo>
                <a:lnTo>
                  <a:pt x="2516" y="446"/>
                </a:lnTo>
                <a:lnTo>
                  <a:pt x="2530" y="487"/>
                </a:lnTo>
                <a:lnTo>
                  <a:pt x="2565" y="534"/>
                </a:lnTo>
                <a:lnTo>
                  <a:pt x="2622" y="597"/>
                </a:lnTo>
                <a:lnTo>
                  <a:pt x="2594" y="638"/>
                </a:lnTo>
                <a:lnTo>
                  <a:pt x="2579" y="690"/>
                </a:lnTo>
                <a:lnTo>
                  <a:pt x="2579" y="789"/>
                </a:lnTo>
                <a:lnTo>
                  <a:pt x="2636" y="853"/>
                </a:lnTo>
                <a:lnTo>
                  <a:pt x="2672" y="946"/>
                </a:lnTo>
                <a:lnTo>
                  <a:pt x="2636" y="1021"/>
                </a:lnTo>
                <a:lnTo>
                  <a:pt x="2586" y="1126"/>
                </a:lnTo>
                <a:lnTo>
                  <a:pt x="2431" y="1219"/>
                </a:lnTo>
                <a:lnTo>
                  <a:pt x="2268" y="1224"/>
                </a:lnTo>
                <a:lnTo>
                  <a:pt x="2204" y="1288"/>
                </a:lnTo>
                <a:lnTo>
                  <a:pt x="2041" y="1346"/>
                </a:lnTo>
                <a:lnTo>
                  <a:pt x="1892" y="1369"/>
                </a:lnTo>
                <a:lnTo>
                  <a:pt x="1828" y="1335"/>
                </a:lnTo>
                <a:lnTo>
                  <a:pt x="1778" y="1381"/>
                </a:lnTo>
                <a:lnTo>
                  <a:pt x="1693" y="1428"/>
                </a:lnTo>
                <a:lnTo>
                  <a:pt x="1601" y="1404"/>
                </a:lnTo>
                <a:lnTo>
                  <a:pt x="1502" y="1468"/>
                </a:lnTo>
                <a:lnTo>
                  <a:pt x="1254" y="1451"/>
                </a:lnTo>
                <a:lnTo>
                  <a:pt x="1219" y="1520"/>
                </a:lnTo>
                <a:lnTo>
                  <a:pt x="1155" y="1515"/>
                </a:lnTo>
                <a:lnTo>
                  <a:pt x="1077" y="1538"/>
                </a:lnTo>
                <a:lnTo>
                  <a:pt x="871" y="1584"/>
                </a:lnTo>
                <a:lnTo>
                  <a:pt x="786" y="1532"/>
                </a:lnTo>
                <a:lnTo>
                  <a:pt x="701" y="1538"/>
                </a:lnTo>
                <a:lnTo>
                  <a:pt x="574" y="1561"/>
                </a:lnTo>
                <a:lnTo>
                  <a:pt x="510" y="1520"/>
                </a:lnTo>
                <a:lnTo>
                  <a:pt x="340" y="1555"/>
                </a:lnTo>
                <a:lnTo>
                  <a:pt x="191" y="1532"/>
                </a:lnTo>
                <a:lnTo>
                  <a:pt x="163" y="1590"/>
                </a:lnTo>
                <a:lnTo>
                  <a:pt x="106" y="1549"/>
                </a:lnTo>
                <a:lnTo>
                  <a:pt x="85" y="1590"/>
                </a:lnTo>
                <a:lnTo>
                  <a:pt x="0" y="1608"/>
                </a:lnTo>
              </a:path>
            </a:pathLst>
          </a:custGeom>
          <a:solidFill>
            <a:srgbClr val="FFFFCC"/>
          </a:solidFill>
          <a:ln w="12700" cap="rnd" cmpd="sng">
            <a:solidFill>
              <a:schemeClr val="bg1"/>
            </a:solidFill>
            <a:prstDash val="solid"/>
            <a:round/>
            <a:headEnd type="none" w="sm" len="sm"/>
            <a:tailEnd type="none" w="sm" len="sm"/>
          </a:ln>
          <a:effectLst>
            <a:outerShdw dist="89803" dir="2700000" algn="ctr" rotWithShape="0">
              <a:srgbClr val="000000"/>
            </a:outerShdw>
          </a:effectLst>
        </p:spPr>
        <p:txBody>
          <a:bodyPr/>
          <a:lstStyle/>
          <a:p>
            <a:endParaRPr lang="en-US"/>
          </a:p>
        </p:txBody>
      </p:sp>
      <p:sp>
        <p:nvSpPr>
          <p:cNvPr id="54280" name="Rectangle 8"/>
          <p:cNvSpPr>
            <a:spLocks noChangeArrowheads="1"/>
          </p:cNvSpPr>
          <p:nvPr/>
        </p:nvSpPr>
        <p:spPr bwMode="auto">
          <a:xfrm>
            <a:off x="4903788" y="5243513"/>
            <a:ext cx="1952625" cy="750887"/>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eaLnBrk="0" hangingPunct="0">
              <a:lnSpc>
                <a:spcPct val="120000"/>
              </a:lnSpc>
              <a:spcBef>
                <a:spcPct val="60000"/>
              </a:spcBef>
            </a:pPr>
            <a:r>
              <a:rPr lang="en-US" sz="3600" b="1">
                <a:solidFill>
                  <a:srgbClr val="FF3399"/>
                </a:solidFill>
                <a:latin typeface="Century Schoolbook" pitchFamily="18" charset="0"/>
              </a:rPr>
              <a:t>Atlanta</a:t>
            </a:r>
          </a:p>
        </p:txBody>
      </p:sp>
      <p:sp>
        <p:nvSpPr>
          <p:cNvPr id="54281" name="Rectangle 9"/>
          <p:cNvSpPr>
            <a:spLocks noChangeArrowheads="1"/>
          </p:cNvSpPr>
          <p:nvPr/>
        </p:nvSpPr>
        <p:spPr bwMode="auto">
          <a:xfrm>
            <a:off x="2700338" y="3340100"/>
            <a:ext cx="4030662" cy="2427288"/>
          </a:xfrm>
          <a:prstGeom prst="rect">
            <a:avLst/>
          </a:prstGeom>
          <a:noFill/>
          <a:ln w="9525">
            <a:noFill/>
            <a:miter lim="800000"/>
            <a:headEnd/>
            <a:tailEnd/>
          </a:ln>
          <a:effectLst/>
        </p:spPr>
        <p:txBody>
          <a:bodyPr lIns="92075" tIns="46038" rIns="92075" bIns="46038">
            <a:spAutoFit/>
          </a:bodyPr>
          <a:lstStyle/>
          <a:p>
            <a:pPr eaLnBrk="0" hangingPunct="0">
              <a:lnSpc>
                <a:spcPct val="70000"/>
              </a:lnSpc>
              <a:spcBef>
                <a:spcPct val="60000"/>
              </a:spcBef>
            </a:pPr>
            <a:r>
              <a:rPr lang="en-US" b="1">
                <a:solidFill>
                  <a:srgbClr val="000000"/>
                </a:solidFill>
                <a:latin typeface="Courier New" pitchFamily="49" charset="0"/>
              </a:rPr>
              <a:t>“Four score and seven years</a:t>
            </a:r>
          </a:p>
          <a:p>
            <a:pPr eaLnBrk="0" hangingPunct="0">
              <a:lnSpc>
                <a:spcPct val="70000"/>
              </a:lnSpc>
              <a:spcBef>
                <a:spcPct val="60000"/>
              </a:spcBef>
            </a:pPr>
            <a:r>
              <a:rPr lang="en-US" b="1">
                <a:solidFill>
                  <a:srgbClr val="000000"/>
                </a:solidFill>
                <a:latin typeface="Courier New" pitchFamily="49" charset="0"/>
              </a:rPr>
              <a:t> ago our fathers brought </a:t>
            </a:r>
          </a:p>
          <a:p>
            <a:pPr eaLnBrk="0" hangingPunct="0">
              <a:lnSpc>
                <a:spcPct val="70000"/>
              </a:lnSpc>
              <a:spcBef>
                <a:spcPct val="60000"/>
              </a:spcBef>
            </a:pPr>
            <a:r>
              <a:rPr lang="en-US" b="1">
                <a:solidFill>
                  <a:srgbClr val="000000"/>
                </a:solidFill>
                <a:latin typeface="Courier New" pitchFamily="49" charset="0"/>
              </a:rPr>
              <a:t>forth upon this continent, a</a:t>
            </a:r>
          </a:p>
          <a:p>
            <a:pPr eaLnBrk="0" hangingPunct="0">
              <a:lnSpc>
                <a:spcPct val="70000"/>
              </a:lnSpc>
              <a:spcBef>
                <a:spcPct val="60000"/>
              </a:spcBef>
            </a:pPr>
            <a:r>
              <a:rPr lang="en-US" b="1">
                <a:solidFill>
                  <a:srgbClr val="000000"/>
                </a:solidFill>
                <a:latin typeface="Courier New" pitchFamily="49" charset="0"/>
              </a:rPr>
              <a:t> new nation, conceived in </a:t>
            </a:r>
          </a:p>
          <a:p>
            <a:pPr eaLnBrk="0" hangingPunct="0">
              <a:lnSpc>
                <a:spcPct val="70000"/>
              </a:lnSpc>
              <a:spcBef>
                <a:spcPct val="60000"/>
              </a:spcBef>
            </a:pPr>
            <a:r>
              <a:rPr lang="en-US" b="1">
                <a:solidFill>
                  <a:srgbClr val="000000"/>
                </a:solidFill>
                <a:latin typeface="Courier New" pitchFamily="49" charset="0"/>
              </a:rPr>
              <a:t>LIBERTY, and dedicated to </a:t>
            </a:r>
          </a:p>
          <a:p>
            <a:pPr eaLnBrk="0" hangingPunct="0">
              <a:lnSpc>
                <a:spcPct val="70000"/>
              </a:lnSpc>
              <a:spcBef>
                <a:spcPct val="60000"/>
              </a:spcBef>
            </a:pPr>
            <a:r>
              <a:rPr lang="en-US" b="1">
                <a:solidFill>
                  <a:srgbClr val="000000"/>
                </a:solidFill>
                <a:latin typeface="Courier New" pitchFamily="49" charset="0"/>
              </a:rPr>
              <a:t>the proposition that all men</a:t>
            </a:r>
          </a:p>
          <a:p>
            <a:pPr eaLnBrk="0" hangingPunct="0">
              <a:lnSpc>
                <a:spcPct val="70000"/>
              </a:lnSpc>
              <a:spcBef>
                <a:spcPct val="60000"/>
              </a:spcBef>
            </a:pPr>
            <a:r>
              <a:rPr lang="en-US" b="1">
                <a:solidFill>
                  <a:srgbClr val="000000"/>
                </a:solidFill>
                <a:latin typeface="Courier New" pitchFamily="49" charset="0"/>
              </a:rPr>
              <a:t> are created equal.”</a:t>
            </a:r>
          </a:p>
        </p:txBody>
      </p:sp>
      <p:sp>
        <p:nvSpPr>
          <p:cNvPr id="54282" name="Rectangle 10"/>
          <p:cNvSpPr>
            <a:spLocks noChangeArrowheads="1"/>
          </p:cNvSpPr>
          <p:nvPr/>
        </p:nvSpPr>
        <p:spPr bwMode="auto">
          <a:xfrm>
            <a:off x="5418138" y="3208338"/>
            <a:ext cx="1647825" cy="969962"/>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eaLnBrk="0" hangingPunct="0">
              <a:lnSpc>
                <a:spcPct val="120000"/>
              </a:lnSpc>
              <a:spcBef>
                <a:spcPct val="60000"/>
              </a:spcBef>
            </a:pPr>
            <a:r>
              <a:rPr lang="en-US" sz="4800" b="1">
                <a:solidFill>
                  <a:schemeClr val="hlink"/>
                </a:solidFill>
                <a:latin typeface="Courier New" pitchFamily="49" charset="0"/>
              </a:rPr>
              <a:t>TRUE</a:t>
            </a:r>
          </a:p>
        </p:txBody>
      </p:sp>
      <p:sp>
        <p:nvSpPr>
          <p:cNvPr id="54283" name="Rectangle 11"/>
          <p:cNvSpPr>
            <a:spLocks noChangeArrowheads="1"/>
          </p:cNvSpPr>
          <p:nvPr/>
        </p:nvSpPr>
        <p:spPr bwMode="auto">
          <a:xfrm>
            <a:off x="254000" y="4452938"/>
            <a:ext cx="2105025" cy="676275"/>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spAutoFit/>
          </a:bodyPr>
          <a:lstStyle/>
          <a:p>
            <a:pPr algn="ctr" eaLnBrk="0" hangingPunct="0">
              <a:lnSpc>
                <a:spcPct val="120000"/>
              </a:lnSpc>
              <a:spcBef>
                <a:spcPct val="60000"/>
              </a:spcBef>
            </a:pPr>
            <a:r>
              <a:rPr lang="en-US" sz="3200" b="1">
                <a:solidFill>
                  <a:srgbClr val="FFFFCC"/>
                </a:solidFill>
              </a:rPr>
              <a:t>256120.08</a:t>
            </a: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0D88E2CC-9C78-48D7-AD98-E7D27DF028E5}" type="slidenum">
              <a:rPr lang="en-US"/>
              <a:pPr/>
              <a:t>26</a:t>
            </a:fld>
            <a:r>
              <a:rPr lang="en-US"/>
              <a:t> of 1</a:t>
            </a:r>
          </a:p>
        </p:txBody>
      </p:sp>
      <p:sp>
        <p:nvSpPr>
          <p:cNvPr id="563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563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56324" name="Rectangle 4"/>
          <p:cNvSpPr>
            <a:spLocks noGrp="1" noChangeArrowheads="1"/>
          </p:cNvSpPr>
          <p:nvPr>
            <p:ph type="title"/>
          </p:nvPr>
        </p:nvSpPr>
        <p:spPr>
          <a:noFill/>
          <a:ln/>
        </p:spPr>
        <p:txBody>
          <a:bodyPr wrap="square" lIns="92075" tIns="46038" rIns="92075" bIns="46038" anchor="t"/>
          <a:lstStyle/>
          <a:p>
            <a:r>
              <a:rPr lang="en-US"/>
              <a:t>Base Scalar Data Types</a:t>
            </a:r>
          </a:p>
        </p:txBody>
      </p:sp>
      <p:sp>
        <p:nvSpPr>
          <p:cNvPr id="56325" name="Rectangle 5"/>
          <p:cNvSpPr>
            <a:spLocks noGrp="1" noChangeArrowheads="1"/>
          </p:cNvSpPr>
          <p:nvPr>
            <p:ph type="body" idx="1"/>
          </p:nvPr>
        </p:nvSpPr>
        <p:spPr>
          <a:xfrm>
            <a:off x="838200" y="1447800"/>
            <a:ext cx="6973888" cy="3524250"/>
          </a:xfrm>
          <a:noFill/>
          <a:ln/>
        </p:spPr>
        <p:txBody>
          <a:bodyPr lIns="92075" tIns="46038" rIns="92075" bIns="46038">
            <a:spAutoFit/>
          </a:bodyPr>
          <a:lstStyle/>
          <a:p>
            <a:pPr marL="404813" indent="-404813" defTabSz="346075"/>
            <a:r>
              <a:rPr lang="en-US">
                <a:latin typeface="Courier New" pitchFamily="49" charset="0"/>
              </a:rPr>
              <a:t>CHAR [(</a:t>
            </a:r>
            <a:r>
              <a:rPr lang="en-US" i="1">
                <a:latin typeface="Courier New" pitchFamily="49" charset="0"/>
              </a:rPr>
              <a:t>maximum_length</a:t>
            </a:r>
            <a:r>
              <a:rPr lang="en-US">
                <a:latin typeface="Courier New" pitchFamily="49" charset="0"/>
              </a:rPr>
              <a:t>)]</a:t>
            </a:r>
          </a:p>
          <a:p>
            <a:pPr marL="404813" indent="-404813" defTabSz="346075"/>
            <a:r>
              <a:rPr lang="en-US">
                <a:latin typeface="Courier New" pitchFamily="49" charset="0"/>
              </a:rPr>
              <a:t>VARCHAR2</a:t>
            </a:r>
            <a:r>
              <a:rPr lang="en-US"/>
              <a:t> </a:t>
            </a:r>
            <a:r>
              <a:rPr lang="en-US">
                <a:latin typeface="Courier New" pitchFamily="49" charset="0"/>
              </a:rPr>
              <a:t>(</a:t>
            </a:r>
            <a:r>
              <a:rPr lang="en-US" i="1">
                <a:latin typeface="Courier New" pitchFamily="49" charset="0"/>
              </a:rPr>
              <a:t>maximum_length</a:t>
            </a:r>
            <a:r>
              <a:rPr lang="en-US">
                <a:latin typeface="Courier New" pitchFamily="49" charset="0"/>
              </a:rPr>
              <a:t>)</a:t>
            </a:r>
          </a:p>
          <a:p>
            <a:pPr marL="404813" indent="-404813" defTabSz="346075"/>
            <a:r>
              <a:rPr lang="en-US">
                <a:latin typeface="Courier New" pitchFamily="49" charset="0"/>
              </a:rPr>
              <a:t>LONG</a:t>
            </a:r>
          </a:p>
          <a:p>
            <a:pPr marL="404813" indent="-404813" defTabSz="346075"/>
            <a:r>
              <a:rPr lang="en-US">
                <a:latin typeface="Courier New" pitchFamily="49" charset="0"/>
              </a:rPr>
              <a:t>LONG RAW</a:t>
            </a:r>
          </a:p>
          <a:p>
            <a:pPr marL="404813" indent="-404813" defTabSz="346075"/>
            <a:r>
              <a:rPr lang="en-US">
                <a:latin typeface="Courier New" pitchFamily="49" charset="0"/>
              </a:rPr>
              <a:t>NUMBER [(</a:t>
            </a:r>
            <a:r>
              <a:rPr lang="en-US" i="1">
                <a:latin typeface="Courier New" pitchFamily="49" charset="0"/>
              </a:rPr>
              <a:t>precision, scale</a:t>
            </a:r>
            <a:r>
              <a:rPr lang="en-US">
                <a:latin typeface="Courier New" pitchFamily="49" charset="0"/>
              </a:rPr>
              <a:t>)]</a:t>
            </a:r>
          </a:p>
          <a:p>
            <a:pPr marL="404813" indent="-404813" defTabSz="346075"/>
            <a:r>
              <a:rPr lang="en-US">
                <a:latin typeface="Courier New" pitchFamily="49" charset="0"/>
              </a:rPr>
              <a:t>BOOLEAN</a:t>
            </a:r>
          </a:p>
          <a:p>
            <a:pPr marL="404813" indent="-404813" defTabSz="346075"/>
            <a:r>
              <a:rPr lang="en-US">
                <a:latin typeface="Courier New" pitchFamily="49" charset="0"/>
              </a:rPr>
              <a:t>DATE</a:t>
            </a:r>
          </a:p>
          <a:p>
            <a:pPr marL="404813" indent="-404813" defTabSz="346075"/>
            <a:r>
              <a:rPr lang="en-US">
                <a:latin typeface="Courier New" pitchFamily="49" charset="0"/>
              </a:rPr>
              <a:t>TIMESTAMP</a:t>
            </a: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7EBE2D95-D675-4954-87F8-835E29CDEFD1}" type="slidenum">
              <a:rPr lang="en-US"/>
              <a:pPr/>
              <a:t>27</a:t>
            </a:fld>
            <a:r>
              <a:rPr lang="en-US"/>
              <a:t> of 1</a:t>
            </a:r>
          </a:p>
        </p:txBody>
      </p:sp>
      <p:sp>
        <p:nvSpPr>
          <p:cNvPr id="604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604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60420" name="Rectangle 4"/>
          <p:cNvSpPr>
            <a:spLocks noGrp="1" noChangeArrowheads="1"/>
          </p:cNvSpPr>
          <p:nvPr>
            <p:ph type="title"/>
          </p:nvPr>
        </p:nvSpPr>
        <p:spPr>
          <a:noFill/>
          <a:ln/>
        </p:spPr>
        <p:txBody>
          <a:bodyPr wrap="square" lIns="92075" tIns="46038" rIns="92075" bIns="46038" anchor="t"/>
          <a:lstStyle/>
          <a:p>
            <a:r>
              <a:rPr lang="en-US"/>
              <a:t>Scalar Variable Declarations</a:t>
            </a:r>
          </a:p>
        </p:txBody>
      </p:sp>
      <p:sp>
        <p:nvSpPr>
          <p:cNvPr id="60421" name="Rectangle 5"/>
          <p:cNvSpPr>
            <a:spLocks noChangeArrowheads="1"/>
          </p:cNvSpPr>
          <p:nvPr/>
        </p:nvSpPr>
        <p:spPr bwMode="auto">
          <a:xfrm>
            <a:off x="973138" y="2454275"/>
            <a:ext cx="7407275" cy="226060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DECLARE</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v_job				VARCHAR2(9);</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v_total_sal		NUMBER(9,2) := 0;</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v_orderdate		DATE := SYSDATE + 7;</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c_tax_rate		CONSTANT NUMBER(3,2) := 8.25;</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v_valid			BOOLEAN NOT NULL := TRUE;</a:t>
            </a:r>
          </a:p>
          <a:p>
            <a:pPr defTabSz="400050" eaLnBrk="0" hangingPunct="0">
              <a:lnSpc>
                <a:spcPct val="95000"/>
              </a:lnSpc>
              <a:spcBef>
                <a:spcPct val="20000"/>
              </a:spcBef>
              <a:tabLst>
                <a:tab pos="400050" algn="r"/>
                <a:tab pos="673100" algn="l"/>
              </a:tabLst>
            </a:pPr>
            <a:r>
              <a:rPr lang="en-US" b="1">
                <a:solidFill>
                  <a:srgbClr val="000000"/>
                </a:solidFill>
                <a:latin typeface="Courier New" pitchFamily="49" charset="0"/>
              </a:rPr>
              <a:t>  ... </a:t>
            </a:r>
          </a:p>
        </p:txBody>
      </p:sp>
      <p:sp>
        <p:nvSpPr>
          <p:cNvPr id="60422" name="Text Box 6"/>
          <p:cNvSpPr txBox="1">
            <a:spLocks noChangeArrowheads="1"/>
          </p:cNvSpPr>
          <p:nvPr/>
        </p:nvSpPr>
        <p:spPr bwMode="auto">
          <a:xfrm>
            <a:off x="1127125" y="1466850"/>
            <a:ext cx="1900238" cy="579438"/>
          </a:xfrm>
          <a:prstGeom prst="rect">
            <a:avLst/>
          </a:prstGeom>
          <a:noFill/>
          <a:ln w="9525">
            <a:noFill/>
            <a:miter lim="800000"/>
            <a:headEnd/>
            <a:tailEnd/>
          </a:ln>
          <a:effectLst/>
        </p:spPr>
        <p:txBody>
          <a:bodyPr wrap="none">
            <a:spAutoFit/>
          </a:bodyPr>
          <a:lstStyle/>
          <a:p>
            <a:r>
              <a:rPr lang="en-US" sz="3200">
                <a:latin typeface="Times New Roman" pitchFamily="18" charset="0"/>
              </a:rPr>
              <a:t>Examples:</a:t>
            </a: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23ED388A-768F-4D34-82C5-BAA8FBA8E064}" type="slidenum">
              <a:rPr lang="en-US"/>
              <a:pPr/>
              <a:t>28</a:t>
            </a:fld>
            <a:r>
              <a:rPr lang="en-US"/>
              <a:t> of 1</a:t>
            </a:r>
          </a:p>
        </p:txBody>
      </p:sp>
      <p:sp>
        <p:nvSpPr>
          <p:cNvPr id="624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624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62468"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%TYPE</a:t>
            </a:r>
            <a:r>
              <a:rPr lang="en-US"/>
              <a:t> Attribute</a:t>
            </a:r>
          </a:p>
        </p:txBody>
      </p:sp>
      <p:sp>
        <p:nvSpPr>
          <p:cNvPr id="62469" name="Rectangle 5"/>
          <p:cNvSpPr>
            <a:spLocks noGrp="1" noChangeArrowheads="1"/>
          </p:cNvSpPr>
          <p:nvPr>
            <p:ph type="body" idx="1"/>
          </p:nvPr>
        </p:nvSpPr>
        <p:spPr>
          <a:xfrm>
            <a:off x="2295525" y="2179638"/>
            <a:ext cx="5743575" cy="3743325"/>
          </a:xfrm>
          <a:noFill/>
          <a:ln/>
        </p:spPr>
        <p:txBody>
          <a:bodyPr lIns="92075" tIns="46038" rIns="92075" bIns="46038">
            <a:spAutoFit/>
          </a:bodyPr>
          <a:lstStyle/>
          <a:p>
            <a:pPr marL="404813" indent="-404813" defTabSz="346075"/>
            <a:r>
              <a:rPr lang="en-US"/>
              <a:t>Declare a variable according to: </a:t>
            </a:r>
          </a:p>
          <a:p>
            <a:pPr marL="919163" lvl="1" indent="-400050" defTabSz="346075"/>
            <a:r>
              <a:rPr lang="en-US"/>
              <a:t>A database column definition</a:t>
            </a:r>
          </a:p>
          <a:p>
            <a:pPr marL="919163" lvl="1" indent="-400050" defTabSz="346075"/>
            <a:r>
              <a:rPr lang="en-US"/>
              <a:t>Another previously declared variable</a:t>
            </a:r>
          </a:p>
          <a:p>
            <a:pPr marL="404813" indent="-404813" defTabSz="346075"/>
            <a:r>
              <a:rPr lang="en-US"/>
              <a:t>Prefix </a:t>
            </a:r>
            <a:r>
              <a:rPr lang="en-US">
                <a:latin typeface="Courier New" pitchFamily="49" charset="0"/>
              </a:rPr>
              <a:t>%TYPE</a:t>
            </a:r>
            <a:r>
              <a:rPr lang="en-US"/>
              <a:t> with:</a:t>
            </a:r>
          </a:p>
          <a:p>
            <a:pPr marL="919163" lvl="1" indent="-400050" defTabSz="346075"/>
            <a:r>
              <a:rPr lang="en-US"/>
              <a:t>The database table and column</a:t>
            </a:r>
          </a:p>
          <a:p>
            <a:pPr marL="919163" lvl="1" indent="-400050" defTabSz="346075"/>
            <a:r>
              <a:rPr lang="en-US"/>
              <a:t>The previously declared variable name</a:t>
            </a:r>
          </a:p>
        </p:txBody>
      </p:sp>
    </p:spTree>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37C8F968-0F51-4D62-8774-796F9D7F3969}" type="slidenum">
              <a:rPr lang="en-US"/>
              <a:pPr/>
              <a:t>29</a:t>
            </a:fld>
            <a:r>
              <a:rPr lang="en-US"/>
              <a:t> of 1</a:t>
            </a:r>
          </a:p>
        </p:txBody>
      </p:sp>
      <p:sp>
        <p:nvSpPr>
          <p:cNvPr id="645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645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64516" name="Rectangle 4"/>
          <p:cNvSpPr>
            <a:spLocks noGrp="1" noChangeArrowheads="1"/>
          </p:cNvSpPr>
          <p:nvPr>
            <p:ph type="title"/>
          </p:nvPr>
        </p:nvSpPr>
        <p:spPr>
          <a:noFill/>
          <a:ln/>
        </p:spPr>
        <p:txBody>
          <a:bodyPr wrap="square" lIns="92075" tIns="46038" rIns="92075" bIns="46038" anchor="t"/>
          <a:lstStyle/>
          <a:p>
            <a:r>
              <a:rPr lang="en-US"/>
              <a:t>Declaring Variables </a:t>
            </a:r>
            <a:br>
              <a:rPr lang="en-US"/>
            </a:br>
            <a:r>
              <a:rPr lang="en-US"/>
              <a:t>with the </a:t>
            </a:r>
            <a:r>
              <a:rPr lang="en-US">
                <a:latin typeface="Courier New" pitchFamily="49" charset="0"/>
              </a:rPr>
              <a:t>%TYPE</a:t>
            </a:r>
            <a:r>
              <a:rPr lang="en-US"/>
              <a:t> Attribute</a:t>
            </a:r>
          </a:p>
        </p:txBody>
      </p:sp>
      <p:sp>
        <p:nvSpPr>
          <p:cNvPr id="64517" name="Rectangle 5"/>
          <p:cNvSpPr>
            <a:spLocks noGrp="1" noChangeArrowheads="1"/>
          </p:cNvSpPr>
          <p:nvPr>
            <p:ph type="body" idx="1"/>
          </p:nvPr>
        </p:nvSpPr>
        <p:spPr>
          <a:xfrm>
            <a:off x="2444750" y="3478213"/>
            <a:ext cx="5745163" cy="457200"/>
          </a:xfrm>
          <a:noFill/>
          <a:ln/>
        </p:spPr>
        <p:txBody>
          <a:bodyPr lIns="92075" tIns="46038" rIns="92075" bIns="46038">
            <a:spAutoFit/>
          </a:bodyPr>
          <a:lstStyle/>
          <a:p>
            <a:pPr marL="404813" indent="-404813" defTabSz="346075">
              <a:buFont typeface="Wingdings" pitchFamily="2" charset="2"/>
              <a:buNone/>
            </a:pPr>
            <a:r>
              <a:rPr lang="en-US"/>
              <a:t>Examples:</a:t>
            </a:r>
          </a:p>
        </p:txBody>
      </p:sp>
      <p:sp>
        <p:nvSpPr>
          <p:cNvPr id="64518" name="Rectangle 6"/>
          <p:cNvSpPr>
            <a:spLocks noChangeArrowheads="1"/>
          </p:cNvSpPr>
          <p:nvPr/>
        </p:nvSpPr>
        <p:spPr bwMode="auto">
          <a:xfrm>
            <a:off x="1143000" y="4572000"/>
            <a:ext cx="6451600" cy="14065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a:t>
            </a:r>
            <a:endParaRPr lang="en-US" b="1" i="1">
              <a:solidFill>
                <a:srgbClr val="000000"/>
              </a:solidFill>
              <a:latin typeface="Courier New" pitchFamily="49" charset="0"/>
            </a:endParaRPr>
          </a:p>
          <a:p>
            <a:pPr defTabSz="400050" eaLnBrk="0" hangingPunct="0">
              <a:lnSpc>
                <a:spcPct val="95000"/>
              </a:lnSpc>
              <a:tabLst>
                <a:tab pos="400050" algn="r"/>
                <a:tab pos="673100" algn="l"/>
              </a:tabLst>
            </a:pPr>
            <a:r>
              <a:rPr lang="en-US" b="1">
                <a:solidFill>
                  <a:srgbClr val="000000"/>
                </a:solidFill>
                <a:latin typeface="Courier New" pitchFamily="49" charset="0"/>
              </a:rPr>
              <a:t>  v_name           employees.last_name%TYPE;</a:t>
            </a:r>
          </a:p>
          <a:p>
            <a:pPr defTabSz="400050" eaLnBrk="0" hangingPunct="0">
              <a:lnSpc>
                <a:spcPct val="95000"/>
              </a:lnSpc>
              <a:tabLst>
                <a:tab pos="400050" algn="r"/>
                <a:tab pos="673100" algn="l"/>
              </a:tabLst>
            </a:pPr>
            <a:r>
              <a:rPr lang="en-US" b="1">
                <a:solidFill>
                  <a:srgbClr val="000000"/>
                </a:solidFill>
                <a:latin typeface="Courier New" pitchFamily="49" charset="0"/>
              </a:rPr>
              <a:t>  v_balance        NUMBER(7,2);</a:t>
            </a:r>
          </a:p>
          <a:p>
            <a:pPr defTabSz="400050" eaLnBrk="0" hangingPunct="0">
              <a:lnSpc>
                <a:spcPct val="95000"/>
              </a:lnSpc>
              <a:tabLst>
                <a:tab pos="400050" algn="r"/>
                <a:tab pos="673100" algn="l"/>
              </a:tabLst>
            </a:pPr>
            <a:r>
              <a:rPr lang="en-US" b="1">
                <a:solidFill>
                  <a:srgbClr val="000000"/>
                </a:solidFill>
                <a:latin typeface="Courier New" pitchFamily="49" charset="0"/>
              </a:rPr>
              <a:t>	  v_min_balance    v_balance%TYPE := 10;</a:t>
            </a:r>
          </a:p>
          <a:p>
            <a:pPr defTabSz="400050" eaLnBrk="0" hangingPunct="0">
              <a:lnSpc>
                <a:spcPct val="95000"/>
              </a:lnSpc>
              <a:tabLst>
                <a:tab pos="400050" algn="r"/>
                <a:tab pos="673100" algn="l"/>
              </a:tabLst>
            </a:pPr>
            <a:r>
              <a:rPr lang="en-US" b="1">
                <a:solidFill>
                  <a:srgbClr val="000000"/>
                </a:solidFill>
                <a:latin typeface="Courier New" pitchFamily="49" charset="0"/>
              </a:rPr>
              <a:t>...		</a:t>
            </a:r>
          </a:p>
        </p:txBody>
      </p:sp>
      <p:sp>
        <p:nvSpPr>
          <p:cNvPr id="64519" name="Rectangle 7"/>
          <p:cNvSpPr>
            <a:spLocks noChangeArrowheads="1"/>
          </p:cNvSpPr>
          <p:nvPr/>
        </p:nvSpPr>
        <p:spPr bwMode="auto">
          <a:xfrm>
            <a:off x="1219200" y="2743200"/>
            <a:ext cx="6451600"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i="1">
                <a:solidFill>
                  <a:srgbClr val="000000"/>
                </a:solidFill>
                <a:latin typeface="Courier New" pitchFamily="49" charset="0"/>
              </a:rPr>
              <a:t>identifier</a:t>
            </a:r>
            <a:r>
              <a:rPr lang="en-US" b="1">
                <a:solidFill>
                  <a:srgbClr val="000000"/>
                </a:solidFill>
                <a:latin typeface="Courier New" pitchFamily="49" charset="0"/>
              </a:rPr>
              <a:t>		Table.column_name%TYPE;</a:t>
            </a:r>
          </a:p>
        </p:txBody>
      </p:sp>
      <p:sp>
        <p:nvSpPr>
          <p:cNvPr id="64520" name="Rectangle 8"/>
          <p:cNvSpPr>
            <a:spLocks noChangeArrowheads="1"/>
          </p:cNvSpPr>
          <p:nvPr/>
        </p:nvSpPr>
        <p:spPr bwMode="auto">
          <a:xfrm>
            <a:off x="990600" y="2133600"/>
            <a:ext cx="7385050" cy="409575"/>
          </a:xfrm>
          <a:prstGeom prst="rect">
            <a:avLst/>
          </a:prstGeom>
          <a:noFill/>
          <a:ln w="9525">
            <a:noFill/>
            <a:miter lim="800000"/>
            <a:headEnd/>
            <a:tailEnd/>
          </a:ln>
          <a:effectLst/>
        </p:spPr>
        <p:txBody>
          <a:bodyPr lIns="92075" tIns="46038" rIns="92075" bIns="46038">
            <a:spAutoFit/>
          </a:bodyPr>
          <a:lstStyle/>
          <a:p>
            <a:pPr marL="404813" indent="-404813" defTabSz="346075" eaLnBrk="0" hangingPunct="0">
              <a:lnSpc>
                <a:spcPct val="95000"/>
              </a:lnSpc>
              <a:spcBef>
                <a:spcPct val="35000"/>
              </a:spcBef>
            </a:pPr>
            <a:r>
              <a:rPr lang="en-US" sz="2200" b="1"/>
              <a:t>Syntax:</a:t>
            </a: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E26CF18E-AF57-455B-8687-B5AD1F60C0E1}" type="slidenum">
              <a:rPr lang="en-US"/>
              <a:pPr/>
              <a:t>3</a:t>
            </a:fld>
            <a:r>
              <a:rPr lang="en-US"/>
              <a:t> of 1</a:t>
            </a:r>
          </a:p>
        </p:txBody>
      </p:sp>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7172"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7173"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7174" name="Rectangle 6"/>
          <p:cNvSpPr>
            <a:spLocks noGrp="1" noChangeArrowheads="1"/>
          </p:cNvSpPr>
          <p:nvPr>
            <p:ph type="title"/>
          </p:nvPr>
        </p:nvSpPr>
        <p:spPr>
          <a:noFill/>
          <a:ln/>
        </p:spPr>
        <p:txBody>
          <a:bodyPr wrap="square" lIns="92075" tIns="46038" rIns="92075" bIns="46038" anchor="t"/>
          <a:lstStyle/>
          <a:p>
            <a:r>
              <a:rPr lang="en-US"/>
              <a:t>Course Objectives</a:t>
            </a:r>
          </a:p>
        </p:txBody>
      </p:sp>
      <p:sp>
        <p:nvSpPr>
          <p:cNvPr id="7175" name="Rectangle 7"/>
          <p:cNvSpPr>
            <a:spLocks noGrp="1" noChangeArrowheads="1"/>
          </p:cNvSpPr>
          <p:nvPr>
            <p:ph type="body" idx="1"/>
          </p:nvPr>
        </p:nvSpPr>
        <p:spPr>
          <a:xfrm>
            <a:off x="838200" y="1295400"/>
            <a:ext cx="7280275" cy="3139963"/>
          </a:xfrm>
          <a:noFill/>
          <a:ln/>
        </p:spPr>
        <p:txBody>
          <a:bodyPr lIns="92075" tIns="46038" rIns="92075" bIns="46038">
            <a:spAutoFit/>
          </a:bodyPr>
          <a:lstStyle/>
          <a:p>
            <a:pPr>
              <a:lnSpc>
                <a:spcPct val="90000"/>
              </a:lnSpc>
              <a:spcBef>
                <a:spcPct val="0"/>
              </a:spcBef>
              <a:buFont typeface="Wingdings" pitchFamily="2" charset="2"/>
              <a:buNone/>
            </a:pPr>
            <a:r>
              <a:rPr lang="en-US" sz="2000" dirty="0"/>
              <a:t> After completing this course, you should be able to</a:t>
            </a:r>
          </a:p>
          <a:p>
            <a:pPr>
              <a:lnSpc>
                <a:spcPct val="90000"/>
              </a:lnSpc>
              <a:spcBef>
                <a:spcPct val="0"/>
              </a:spcBef>
              <a:buFont typeface="Wingdings" pitchFamily="2" charset="2"/>
              <a:buNone/>
            </a:pPr>
            <a:r>
              <a:rPr lang="en-US" sz="2000" dirty="0"/>
              <a:t>do the following:</a:t>
            </a:r>
          </a:p>
          <a:p>
            <a:pPr>
              <a:lnSpc>
                <a:spcPct val="90000"/>
              </a:lnSpc>
              <a:buFont typeface="Arial" pitchFamily="34" charset="0"/>
              <a:buChar char="•"/>
            </a:pPr>
            <a:r>
              <a:rPr lang="en-US" sz="2000" dirty="0"/>
              <a:t>Describe the purpose of PL/SQL </a:t>
            </a:r>
          </a:p>
          <a:p>
            <a:pPr>
              <a:lnSpc>
                <a:spcPct val="90000"/>
              </a:lnSpc>
              <a:buFont typeface="Arial" pitchFamily="34" charset="0"/>
              <a:buChar char="•"/>
            </a:pPr>
            <a:r>
              <a:rPr lang="en-US" sz="2000" dirty="0"/>
              <a:t>Describe the use of PL/SQL for the developer as well as the DBA</a:t>
            </a:r>
          </a:p>
          <a:p>
            <a:pPr>
              <a:lnSpc>
                <a:spcPct val="90000"/>
              </a:lnSpc>
              <a:buFont typeface="Arial" pitchFamily="34" charset="0"/>
              <a:buChar char="•"/>
            </a:pPr>
            <a:r>
              <a:rPr lang="en-US" sz="2000" dirty="0"/>
              <a:t>Explain the benefits of PL/SQL</a:t>
            </a:r>
          </a:p>
          <a:p>
            <a:pPr>
              <a:lnSpc>
                <a:spcPct val="90000"/>
              </a:lnSpc>
              <a:buFont typeface="Arial" pitchFamily="34" charset="0"/>
              <a:buChar char="•"/>
            </a:pPr>
            <a:r>
              <a:rPr lang="en-US" sz="2000" dirty="0"/>
              <a:t>Create, execute, and maintain procedures, functions, packages, and database triggers</a:t>
            </a:r>
          </a:p>
          <a:p>
            <a:pPr>
              <a:lnSpc>
                <a:spcPct val="90000"/>
              </a:lnSpc>
              <a:buFont typeface="Arial" pitchFamily="34" charset="0"/>
              <a:buChar char="•"/>
            </a:pPr>
            <a:r>
              <a:rPr lang="en-US" sz="2000" dirty="0"/>
              <a:t>Manage PL/SQL subprograms and triggers</a:t>
            </a:r>
          </a:p>
          <a:p>
            <a:pPr>
              <a:lnSpc>
                <a:spcPct val="90000"/>
              </a:lnSpc>
              <a:buFont typeface="Arial" pitchFamily="34" charset="0"/>
              <a:buChar char="•"/>
            </a:pPr>
            <a:r>
              <a:rPr lang="en-US" sz="2000" dirty="0"/>
              <a:t>Describe Oracle supplied packages</a:t>
            </a:r>
          </a:p>
          <a:p>
            <a:pPr>
              <a:lnSpc>
                <a:spcPct val="90000"/>
              </a:lnSpc>
              <a:buFont typeface="Arial" pitchFamily="34" charset="0"/>
              <a:buChar char="•"/>
            </a:pPr>
            <a:r>
              <a:rPr lang="en-US" sz="2000" dirty="0"/>
              <a:t>Manipulate large objects (LOBs)</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0EBB9826-941D-4313-A9DA-706994630E4F}" type="slidenum">
              <a:rPr lang="en-US"/>
              <a:pPr/>
              <a:t>30</a:t>
            </a:fld>
            <a:r>
              <a:rPr lang="en-US"/>
              <a:t> of 1</a:t>
            </a:r>
          </a:p>
        </p:txBody>
      </p:sp>
      <p:sp>
        <p:nvSpPr>
          <p:cNvPr id="665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665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66564" name="Rectangle 4"/>
          <p:cNvSpPr>
            <a:spLocks noGrp="1" noChangeArrowheads="1"/>
          </p:cNvSpPr>
          <p:nvPr>
            <p:ph type="title"/>
          </p:nvPr>
        </p:nvSpPr>
        <p:spPr>
          <a:noFill/>
          <a:ln/>
        </p:spPr>
        <p:txBody>
          <a:bodyPr wrap="square" lIns="92075" tIns="46038" rIns="92075" bIns="46038" anchor="t"/>
          <a:lstStyle/>
          <a:p>
            <a:r>
              <a:rPr lang="en-US"/>
              <a:t>The </a:t>
            </a:r>
            <a:r>
              <a:rPr lang="en-US">
                <a:latin typeface="Courier New" pitchFamily="49" charset="0"/>
              </a:rPr>
              <a:t>%ROWTYPE</a:t>
            </a:r>
            <a:r>
              <a:rPr lang="en-US"/>
              <a:t> Attribute</a:t>
            </a:r>
          </a:p>
        </p:txBody>
      </p:sp>
      <p:sp>
        <p:nvSpPr>
          <p:cNvPr id="66565" name="Rectangle 5"/>
          <p:cNvSpPr>
            <a:spLocks noGrp="1" noChangeArrowheads="1"/>
          </p:cNvSpPr>
          <p:nvPr>
            <p:ph type="body" idx="1"/>
          </p:nvPr>
        </p:nvSpPr>
        <p:spPr>
          <a:xfrm>
            <a:off x="2293938" y="2160588"/>
            <a:ext cx="5745162" cy="3159125"/>
          </a:xfrm>
          <a:noFill/>
          <a:ln/>
        </p:spPr>
        <p:txBody>
          <a:bodyPr lIns="92075" tIns="46038" rIns="92075" bIns="46038">
            <a:spAutoFit/>
          </a:bodyPr>
          <a:lstStyle/>
          <a:p>
            <a:r>
              <a:rPr lang="en-US"/>
              <a:t>Declare a variable according to a collection of columns in a database table or view.</a:t>
            </a:r>
          </a:p>
          <a:p>
            <a:r>
              <a:rPr lang="en-US"/>
              <a:t>Prefix </a:t>
            </a:r>
            <a:r>
              <a:rPr lang="en-US">
                <a:latin typeface="Courier New" pitchFamily="49" charset="0"/>
              </a:rPr>
              <a:t>%ROWTYPE</a:t>
            </a:r>
            <a:r>
              <a:rPr lang="en-US"/>
              <a:t> with the database table.</a:t>
            </a:r>
          </a:p>
          <a:p>
            <a:r>
              <a:rPr lang="en-US"/>
              <a:t>Fields in the record take their names and data types from the columns of the table or view.</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D82F77B8-1495-4E28-8258-269F1DE0DEC8}" type="slidenum">
              <a:rPr lang="en-US"/>
              <a:pPr/>
              <a:t>31</a:t>
            </a:fld>
            <a:r>
              <a:rPr lang="en-US"/>
              <a:t> of 1</a:t>
            </a:r>
          </a:p>
        </p:txBody>
      </p:sp>
      <p:sp>
        <p:nvSpPr>
          <p:cNvPr id="696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696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69636" name="Rectangle 4"/>
          <p:cNvSpPr>
            <a:spLocks noGrp="1" noChangeArrowheads="1"/>
          </p:cNvSpPr>
          <p:nvPr>
            <p:ph type="title"/>
          </p:nvPr>
        </p:nvSpPr>
        <p:spPr>
          <a:noFill/>
          <a:ln/>
        </p:spPr>
        <p:txBody>
          <a:bodyPr wrap="square" lIns="92075" tIns="46038" rIns="92075" bIns="46038" anchor="t"/>
          <a:lstStyle/>
          <a:p>
            <a:r>
              <a:rPr lang="en-US"/>
              <a:t>Advantages of Using </a:t>
            </a:r>
            <a:r>
              <a:rPr lang="en-US">
                <a:latin typeface="Courier New" pitchFamily="49" charset="0"/>
              </a:rPr>
              <a:t>%ROWTYPE</a:t>
            </a:r>
          </a:p>
        </p:txBody>
      </p:sp>
      <p:sp>
        <p:nvSpPr>
          <p:cNvPr id="69637" name="Rectangle 5"/>
          <p:cNvSpPr>
            <a:spLocks noGrp="1" noChangeArrowheads="1"/>
          </p:cNvSpPr>
          <p:nvPr>
            <p:ph type="body" idx="1"/>
          </p:nvPr>
        </p:nvSpPr>
        <p:spPr>
          <a:xfrm>
            <a:off x="2133600" y="1524000"/>
            <a:ext cx="5745163" cy="4692650"/>
          </a:xfrm>
          <a:noFill/>
          <a:ln/>
        </p:spPr>
        <p:txBody>
          <a:bodyPr lIns="92075" tIns="46038" rIns="92075" bIns="46038">
            <a:spAutoFit/>
          </a:bodyPr>
          <a:lstStyle/>
          <a:p>
            <a:r>
              <a:rPr lang="en-US"/>
              <a:t>The number and data types of the underlying database columns need not be known.</a:t>
            </a:r>
          </a:p>
          <a:p>
            <a:r>
              <a:rPr lang="en-US"/>
              <a:t>The number and data types of the underlying database column may change at run time.</a:t>
            </a:r>
          </a:p>
          <a:p>
            <a:r>
              <a:rPr lang="en-US"/>
              <a:t>The attribute is useful when retrieving a row with the </a:t>
            </a:r>
            <a:r>
              <a:rPr lang="en-US">
                <a:latin typeface="Courier New" pitchFamily="49" charset="0"/>
              </a:rPr>
              <a:t>SELECT *</a:t>
            </a:r>
            <a:r>
              <a:rPr lang="en-US"/>
              <a:t> statement.</a:t>
            </a:r>
          </a:p>
          <a:p>
            <a:r>
              <a:rPr lang="en-US"/>
              <a:t>We can gain data independence using  Scalar and composite data types </a:t>
            </a:r>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25EBEBC8-AC07-469B-BFE8-92118AA11038}" type="slidenum">
              <a:rPr lang="en-US"/>
              <a:pPr/>
              <a:t>32</a:t>
            </a:fld>
            <a:r>
              <a:rPr lang="en-US"/>
              <a:t> of 1</a:t>
            </a:r>
          </a:p>
        </p:txBody>
      </p:sp>
      <p:sp>
        <p:nvSpPr>
          <p:cNvPr id="716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lnSpc>
                <a:spcPct val="120000"/>
              </a:lnSpc>
              <a:spcBef>
                <a:spcPct val="60000"/>
              </a:spcBef>
            </a:pPr>
            <a:endParaRPr lang="en-US" sz="2400">
              <a:latin typeface="Times New Roman" pitchFamily="18" charset="0"/>
            </a:endParaRPr>
          </a:p>
        </p:txBody>
      </p:sp>
      <p:sp>
        <p:nvSpPr>
          <p:cNvPr id="716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lnSpc>
                <a:spcPct val="120000"/>
              </a:lnSpc>
              <a:spcBef>
                <a:spcPct val="60000"/>
              </a:spcBef>
            </a:pPr>
            <a:endParaRPr lang="en-US" sz="2400">
              <a:latin typeface="Times New Roman" pitchFamily="18" charset="0"/>
            </a:endParaRPr>
          </a:p>
        </p:txBody>
      </p:sp>
      <p:sp>
        <p:nvSpPr>
          <p:cNvPr id="71684" name="Rectangle 4"/>
          <p:cNvSpPr>
            <a:spLocks noGrp="1" noChangeArrowheads="1"/>
          </p:cNvSpPr>
          <p:nvPr>
            <p:ph type="title"/>
          </p:nvPr>
        </p:nvSpPr>
        <p:spPr>
          <a:xfrm>
            <a:off x="2406650" y="231775"/>
            <a:ext cx="6243638" cy="652463"/>
          </a:xfrm>
          <a:noFill/>
          <a:ln/>
        </p:spPr>
        <p:txBody>
          <a:bodyPr wrap="square" lIns="92075" tIns="46038" rIns="92075" bIns="46038" anchor="t"/>
          <a:lstStyle/>
          <a:p>
            <a:r>
              <a:rPr lang="en-US"/>
              <a:t>The </a:t>
            </a:r>
            <a:r>
              <a:rPr lang="en-US">
                <a:latin typeface="Courier New" pitchFamily="49" charset="0"/>
              </a:rPr>
              <a:t>%ROWTYPE</a:t>
            </a:r>
            <a:r>
              <a:rPr lang="en-US"/>
              <a:t> Attribute</a:t>
            </a:r>
          </a:p>
        </p:txBody>
      </p:sp>
      <p:sp>
        <p:nvSpPr>
          <p:cNvPr id="71685" name="Rectangle 5"/>
          <p:cNvSpPr>
            <a:spLocks noGrp="1" noChangeArrowheads="1"/>
          </p:cNvSpPr>
          <p:nvPr>
            <p:ph type="body" idx="1"/>
          </p:nvPr>
        </p:nvSpPr>
        <p:spPr>
          <a:xfrm>
            <a:off x="1143000" y="1371600"/>
            <a:ext cx="6973888" cy="3232150"/>
          </a:xfrm>
          <a:noFill/>
          <a:ln/>
        </p:spPr>
        <p:txBody>
          <a:bodyPr lIns="92075" tIns="46038" rIns="92075" bIns="46038">
            <a:spAutoFit/>
          </a:bodyPr>
          <a:lstStyle/>
          <a:p>
            <a:pPr marL="0" indent="0" defTabSz="346075">
              <a:buFont typeface="Wingdings" pitchFamily="2" charset="2"/>
              <a:buNone/>
            </a:pPr>
            <a:r>
              <a:rPr lang="en-US"/>
              <a:t>Examples:</a:t>
            </a:r>
          </a:p>
          <a:p>
            <a:pPr marL="0" indent="0" defTabSz="346075">
              <a:buFont typeface="Wingdings" pitchFamily="2" charset="2"/>
              <a:buNone/>
            </a:pPr>
            <a:r>
              <a:rPr lang="en-US"/>
              <a:t>Declare a variable to store the information about a department from the </a:t>
            </a:r>
            <a:r>
              <a:rPr lang="en-US">
                <a:latin typeface="Courier New" pitchFamily="49" charset="0"/>
              </a:rPr>
              <a:t>DEPARTMENTS</a:t>
            </a:r>
            <a:r>
              <a:rPr lang="en-US"/>
              <a:t> table. </a:t>
            </a:r>
          </a:p>
          <a:p>
            <a:pPr marL="0" indent="0" defTabSz="346075">
              <a:buFont typeface="Wingdings" pitchFamily="2" charset="2"/>
              <a:buNone/>
            </a:pPr>
            <a:endParaRPr lang="en-US"/>
          </a:p>
          <a:p>
            <a:pPr marL="0" indent="0" defTabSz="346075">
              <a:buFont typeface="Wingdings" pitchFamily="2" charset="2"/>
              <a:buNone/>
            </a:pPr>
            <a:r>
              <a:rPr lang="en-US"/>
              <a:t>Declare a variable to store the information about an employee from the </a:t>
            </a:r>
            <a:r>
              <a:rPr lang="en-US">
                <a:latin typeface="Courier New" pitchFamily="49" charset="0"/>
              </a:rPr>
              <a:t>EMPLOYEES</a:t>
            </a:r>
            <a:r>
              <a:rPr lang="en-US"/>
              <a:t> table.</a:t>
            </a:r>
          </a:p>
        </p:txBody>
      </p:sp>
      <p:sp>
        <p:nvSpPr>
          <p:cNvPr id="71686" name="Rectangle 6"/>
          <p:cNvSpPr>
            <a:spLocks noChangeArrowheads="1"/>
          </p:cNvSpPr>
          <p:nvPr/>
        </p:nvSpPr>
        <p:spPr bwMode="auto">
          <a:xfrm>
            <a:off x="1219200" y="3429000"/>
            <a:ext cx="7124700" cy="4476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b="1">
                <a:solidFill>
                  <a:srgbClr val="000000"/>
                </a:solidFill>
                <a:latin typeface="Courier New" pitchFamily="49" charset="0"/>
              </a:rPr>
              <a:t>	dept_record		departments%ROWTYPE;        </a:t>
            </a:r>
          </a:p>
        </p:txBody>
      </p:sp>
      <p:sp>
        <p:nvSpPr>
          <p:cNvPr id="71687" name="Rectangle 7"/>
          <p:cNvSpPr>
            <a:spLocks noChangeArrowheads="1"/>
          </p:cNvSpPr>
          <p:nvPr/>
        </p:nvSpPr>
        <p:spPr bwMode="auto">
          <a:xfrm>
            <a:off x="1219200" y="5715000"/>
            <a:ext cx="7124700" cy="4476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b="1">
                <a:solidFill>
                  <a:srgbClr val="000000"/>
                </a:solidFill>
                <a:latin typeface="Courier New" pitchFamily="49" charset="0"/>
              </a:rPr>
              <a:t>	emp_record		employees%ROWTYPE;        </a:t>
            </a:r>
          </a:p>
        </p:txBody>
      </p:sp>
    </p:spTree>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1ABB9FD3-8CF9-4D56-944B-5CF7EE7558BE}" type="slidenum">
              <a:rPr lang="en-US"/>
              <a:pPr/>
              <a:t>33</a:t>
            </a:fld>
            <a:r>
              <a:rPr lang="en-US"/>
              <a:t> of 1</a:t>
            </a:r>
          </a:p>
        </p:txBody>
      </p:sp>
      <p:sp>
        <p:nvSpPr>
          <p:cNvPr id="747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747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74756" name="Rectangle 4"/>
          <p:cNvSpPr>
            <a:spLocks noGrp="1" noChangeArrowheads="1"/>
          </p:cNvSpPr>
          <p:nvPr>
            <p:ph type="title"/>
          </p:nvPr>
        </p:nvSpPr>
        <p:spPr>
          <a:noFill/>
          <a:ln/>
        </p:spPr>
        <p:txBody>
          <a:bodyPr wrap="square" lIns="92075" tIns="46038" rIns="92075" bIns="46038" anchor="t"/>
          <a:lstStyle/>
          <a:p>
            <a:r>
              <a:rPr lang="en-US"/>
              <a:t>Declaring Boolean Variables</a:t>
            </a:r>
          </a:p>
        </p:txBody>
      </p:sp>
      <p:sp>
        <p:nvSpPr>
          <p:cNvPr id="74757" name="Rectangle 5"/>
          <p:cNvSpPr>
            <a:spLocks noGrp="1" noChangeArrowheads="1"/>
          </p:cNvSpPr>
          <p:nvPr>
            <p:ph type="body" idx="1"/>
          </p:nvPr>
        </p:nvSpPr>
        <p:spPr>
          <a:xfrm>
            <a:off x="2341563" y="2170113"/>
            <a:ext cx="5743575" cy="3016250"/>
          </a:xfrm>
          <a:noFill/>
          <a:ln/>
        </p:spPr>
        <p:txBody>
          <a:bodyPr lIns="92075" tIns="46038" rIns="92075" bIns="46038">
            <a:spAutoFit/>
          </a:bodyPr>
          <a:lstStyle/>
          <a:p>
            <a:pPr marL="404813" indent="-404813" defTabSz="346075"/>
            <a:r>
              <a:rPr lang="en-US" sz="2000"/>
              <a:t>Only the values </a:t>
            </a:r>
            <a:r>
              <a:rPr lang="en-US" sz="2000">
                <a:latin typeface="Courier New" pitchFamily="49" charset="0"/>
              </a:rPr>
              <a:t>TRUE</a:t>
            </a:r>
            <a:r>
              <a:rPr lang="en-US" sz="2000"/>
              <a:t>, </a:t>
            </a:r>
            <a:r>
              <a:rPr lang="en-US" sz="2000">
                <a:latin typeface="Courier New" pitchFamily="49" charset="0"/>
              </a:rPr>
              <a:t>FALSE</a:t>
            </a:r>
            <a:r>
              <a:rPr lang="en-US" sz="2000"/>
              <a:t>, and </a:t>
            </a:r>
            <a:r>
              <a:rPr lang="en-US" sz="2000">
                <a:latin typeface="Courier New" pitchFamily="49" charset="0"/>
              </a:rPr>
              <a:t>NULL</a:t>
            </a:r>
            <a:r>
              <a:rPr lang="en-US" sz="2000"/>
              <a:t> can be assigned to a Boolean variable.</a:t>
            </a:r>
          </a:p>
          <a:p>
            <a:pPr marL="404813" indent="-404813" defTabSz="346075"/>
            <a:r>
              <a:rPr lang="en-US" sz="2000"/>
              <a:t>The variables are compared by the logical operators </a:t>
            </a:r>
            <a:r>
              <a:rPr lang="en-US" sz="2000">
                <a:latin typeface="Courier New" pitchFamily="49" charset="0"/>
              </a:rPr>
              <a:t>AND</a:t>
            </a:r>
            <a:r>
              <a:rPr lang="en-US" sz="2000"/>
              <a:t>, </a:t>
            </a:r>
            <a:r>
              <a:rPr lang="en-US" sz="2000">
                <a:latin typeface="Courier New" pitchFamily="49" charset="0"/>
              </a:rPr>
              <a:t>OR</a:t>
            </a:r>
            <a:r>
              <a:rPr lang="en-US" sz="2000"/>
              <a:t>, and </a:t>
            </a:r>
            <a:r>
              <a:rPr lang="en-US" sz="2000">
                <a:latin typeface="Courier New" pitchFamily="49" charset="0"/>
              </a:rPr>
              <a:t>NOT</a:t>
            </a:r>
            <a:r>
              <a:rPr lang="en-US" sz="2000"/>
              <a:t>.</a:t>
            </a:r>
          </a:p>
          <a:p>
            <a:pPr marL="404813" indent="-404813" defTabSz="346075"/>
            <a:r>
              <a:rPr lang="en-US" sz="2000"/>
              <a:t>The variables always yield </a:t>
            </a:r>
            <a:r>
              <a:rPr lang="en-US" sz="2000">
                <a:latin typeface="Courier New" pitchFamily="49" charset="0"/>
              </a:rPr>
              <a:t>TRUE</a:t>
            </a:r>
            <a:r>
              <a:rPr lang="en-US" sz="2000"/>
              <a:t>, </a:t>
            </a:r>
            <a:r>
              <a:rPr lang="en-US" sz="2000">
                <a:latin typeface="Courier New" pitchFamily="49" charset="0"/>
              </a:rPr>
              <a:t>FALSE</a:t>
            </a:r>
            <a:r>
              <a:rPr lang="en-US" sz="2000"/>
              <a:t>, or </a:t>
            </a:r>
            <a:r>
              <a:rPr lang="en-US" sz="2000">
                <a:latin typeface="Courier New" pitchFamily="49" charset="0"/>
              </a:rPr>
              <a:t>NULL</a:t>
            </a:r>
            <a:r>
              <a:rPr lang="en-US" sz="2000"/>
              <a:t>.</a:t>
            </a:r>
          </a:p>
          <a:p>
            <a:pPr marL="404813" indent="-404813" defTabSz="346075"/>
            <a:r>
              <a:rPr lang="en-US" sz="2000"/>
              <a:t>Arithmetic, character, and date expressions can be used to return a Boolean value.</a:t>
            </a: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2"/>
          <p:cNvSpPr>
            <a:spLocks noGrp="1"/>
          </p:cNvSpPr>
          <p:nvPr>
            <p:ph type="ftr" sz="quarter" idx="10"/>
          </p:nvPr>
        </p:nvSpPr>
        <p:spPr/>
        <p:txBody>
          <a:bodyPr/>
          <a:lstStyle/>
          <a:p>
            <a:r>
              <a:rPr lang="en-US"/>
              <a:t>PL/SQL</a:t>
            </a:r>
          </a:p>
        </p:txBody>
      </p:sp>
      <p:sp>
        <p:nvSpPr>
          <p:cNvPr id="23" name="Slide Number Placeholder 3"/>
          <p:cNvSpPr>
            <a:spLocks noGrp="1"/>
          </p:cNvSpPr>
          <p:nvPr>
            <p:ph type="sldNum" sz="quarter" idx="11"/>
          </p:nvPr>
        </p:nvSpPr>
        <p:spPr/>
        <p:txBody>
          <a:bodyPr/>
          <a:lstStyle/>
          <a:p>
            <a:fld id="{6902C197-FD17-4151-A83C-A572A03CD357}" type="slidenum">
              <a:rPr lang="en-US"/>
              <a:pPr/>
              <a:t>34</a:t>
            </a:fld>
            <a:r>
              <a:rPr lang="en-US"/>
              <a:t> of 1</a:t>
            </a:r>
          </a:p>
        </p:txBody>
      </p:sp>
      <p:sp>
        <p:nvSpPr>
          <p:cNvPr id="788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788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78852" name="Freeform 4"/>
          <p:cNvSpPr>
            <a:spLocks/>
          </p:cNvSpPr>
          <p:nvPr/>
        </p:nvSpPr>
        <p:spPr bwMode="auto">
          <a:xfrm>
            <a:off x="2278063" y="2400300"/>
            <a:ext cx="3419475" cy="2668588"/>
          </a:xfrm>
          <a:custGeom>
            <a:avLst/>
            <a:gdLst/>
            <a:ahLst/>
            <a:cxnLst>
              <a:cxn ang="0">
                <a:pos x="1973" y="0"/>
              </a:cxn>
              <a:cxn ang="0">
                <a:pos x="0" y="0"/>
              </a:cxn>
              <a:cxn ang="0">
                <a:pos x="0" y="1680"/>
              </a:cxn>
              <a:cxn ang="0">
                <a:pos x="2153" y="1680"/>
              </a:cxn>
            </a:cxnLst>
            <a:rect l="0" t="0" r="r" b="b"/>
            <a:pathLst>
              <a:path w="2154" h="1681">
                <a:moveTo>
                  <a:pt x="1973" y="0"/>
                </a:moveTo>
                <a:lnTo>
                  <a:pt x="0" y="0"/>
                </a:lnTo>
                <a:lnTo>
                  <a:pt x="0" y="1680"/>
                </a:lnTo>
                <a:lnTo>
                  <a:pt x="2153" y="1680"/>
                </a:lnTo>
              </a:path>
            </a:pathLst>
          </a:custGeom>
          <a:noFill/>
          <a:ln w="12700" cap="rnd" cmpd="sng">
            <a:solidFill>
              <a:schemeClr val="tx2"/>
            </a:solidFill>
            <a:prstDash val="solid"/>
            <a:round/>
            <a:headEnd type="stealth" w="med" len="med"/>
            <a:tailEnd type="stealth" w="med" len="med"/>
          </a:ln>
          <a:effectLst/>
        </p:spPr>
        <p:txBody>
          <a:bodyPr/>
          <a:lstStyle/>
          <a:p>
            <a:endParaRPr lang="en-US"/>
          </a:p>
        </p:txBody>
      </p:sp>
      <p:sp>
        <p:nvSpPr>
          <p:cNvPr id="78853" name="Rectangle 5"/>
          <p:cNvSpPr>
            <a:spLocks noGrp="1" noChangeArrowheads="1"/>
          </p:cNvSpPr>
          <p:nvPr>
            <p:ph type="title"/>
          </p:nvPr>
        </p:nvSpPr>
        <p:spPr>
          <a:noFill/>
          <a:ln/>
        </p:spPr>
        <p:txBody>
          <a:bodyPr wrap="square" lIns="92075" tIns="46038" rIns="92075" bIns="46038" anchor="t"/>
          <a:lstStyle/>
          <a:p>
            <a:r>
              <a:rPr lang="en-US"/>
              <a:t>Bind Variables</a:t>
            </a:r>
          </a:p>
        </p:txBody>
      </p:sp>
      <p:grpSp>
        <p:nvGrpSpPr>
          <p:cNvPr id="2" name="Group 6"/>
          <p:cNvGrpSpPr>
            <a:grpSpLocks/>
          </p:cNvGrpSpPr>
          <p:nvPr/>
        </p:nvGrpSpPr>
        <p:grpSpPr bwMode="auto">
          <a:xfrm>
            <a:off x="5732463" y="4214813"/>
            <a:ext cx="2128837" cy="1719262"/>
            <a:chOff x="3611" y="2655"/>
            <a:chExt cx="1341" cy="1083"/>
          </a:xfrm>
        </p:grpSpPr>
        <p:sp>
          <p:nvSpPr>
            <p:cNvPr id="78855" name="Rectangle 7"/>
            <p:cNvSpPr>
              <a:spLocks noChangeArrowheads="1"/>
            </p:cNvSpPr>
            <p:nvPr/>
          </p:nvSpPr>
          <p:spPr bwMode="auto">
            <a:xfrm>
              <a:off x="3611" y="2875"/>
              <a:ext cx="1341" cy="649"/>
            </a:xfrm>
            <a:prstGeom prst="rect">
              <a:avLst/>
            </a:prstGeom>
            <a:gradFill rotWithShape="0">
              <a:gsLst>
                <a:gs pos="0">
                  <a:srgbClr val="969696">
                    <a:gamma/>
                    <a:shade val="0"/>
                    <a:invGamma/>
                  </a:srgbClr>
                </a:gs>
                <a:gs pos="50000">
                  <a:srgbClr val="969696"/>
                </a:gs>
                <a:gs pos="100000">
                  <a:srgbClr val="969696">
                    <a:gamma/>
                    <a:shade val="0"/>
                    <a:invGamma/>
                  </a:srgbClr>
                </a:gs>
              </a:gsLst>
              <a:lin ang="0" scaled="1"/>
            </a:gra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56" name="Oval 8"/>
            <p:cNvSpPr>
              <a:spLocks noChangeArrowheads="1"/>
            </p:cNvSpPr>
            <p:nvPr/>
          </p:nvSpPr>
          <p:spPr bwMode="auto">
            <a:xfrm>
              <a:off x="3611" y="2655"/>
              <a:ext cx="1341" cy="416"/>
            </a:xfrm>
            <a:prstGeom prst="ellipse">
              <a:avLst/>
            </a:prstGeom>
            <a:gradFill rotWithShape="0">
              <a:gsLst>
                <a:gs pos="0">
                  <a:srgbClr val="969696">
                    <a:gamma/>
                    <a:shade val="0"/>
                    <a:invGamma/>
                  </a:srgbClr>
                </a:gs>
                <a:gs pos="100000">
                  <a:srgbClr val="969696"/>
                </a:gs>
              </a:gsLst>
              <a:lin ang="5400000" scaled="1"/>
            </a:gradFill>
            <a:ln w="9525">
              <a:no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57" name="Oval 9"/>
            <p:cNvSpPr>
              <a:spLocks noChangeArrowheads="1"/>
            </p:cNvSpPr>
            <p:nvPr/>
          </p:nvSpPr>
          <p:spPr bwMode="auto">
            <a:xfrm>
              <a:off x="3611" y="3322"/>
              <a:ext cx="1341" cy="416"/>
            </a:xfrm>
            <a:prstGeom prst="ellipse">
              <a:avLst/>
            </a:prstGeom>
            <a:gradFill rotWithShape="0">
              <a:gsLst>
                <a:gs pos="0">
                  <a:srgbClr val="969696">
                    <a:gamma/>
                    <a:shade val="0"/>
                    <a:invGamma/>
                  </a:srgbClr>
                </a:gs>
                <a:gs pos="50000">
                  <a:srgbClr val="969696"/>
                </a:gs>
                <a:gs pos="100000">
                  <a:srgbClr val="969696">
                    <a:gamma/>
                    <a:shade val="0"/>
                    <a:invGamma/>
                  </a:srgbClr>
                </a:gs>
              </a:gsLst>
              <a:lin ang="0" scaled="1"/>
            </a:gradFill>
            <a:ln w="9525">
              <a:no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58" name="Rectangle 10"/>
            <p:cNvSpPr>
              <a:spLocks noChangeArrowheads="1"/>
            </p:cNvSpPr>
            <p:nvPr/>
          </p:nvSpPr>
          <p:spPr bwMode="auto">
            <a:xfrm>
              <a:off x="3850" y="2714"/>
              <a:ext cx="714" cy="288"/>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a:t>Server</a:t>
              </a:r>
            </a:p>
          </p:txBody>
        </p:sp>
        <p:sp>
          <p:nvSpPr>
            <p:cNvPr id="78859" name="Rectangle 11"/>
            <p:cNvSpPr>
              <a:spLocks noChangeArrowheads="1"/>
            </p:cNvSpPr>
            <p:nvPr/>
          </p:nvSpPr>
          <p:spPr bwMode="auto">
            <a:xfrm>
              <a:off x="3906" y="3155"/>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0" name="Rectangle 12"/>
            <p:cNvSpPr>
              <a:spLocks noChangeArrowheads="1"/>
            </p:cNvSpPr>
            <p:nvPr/>
          </p:nvSpPr>
          <p:spPr bwMode="auto">
            <a:xfrm>
              <a:off x="4177" y="3155"/>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1" name="Rectangle 13"/>
            <p:cNvSpPr>
              <a:spLocks noChangeArrowheads="1"/>
            </p:cNvSpPr>
            <p:nvPr/>
          </p:nvSpPr>
          <p:spPr bwMode="auto">
            <a:xfrm>
              <a:off x="4446" y="3155"/>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2" name="Rectangle 14"/>
            <p:cNvSpPr>
              <a:spLocks noChangeArrowheads="1"/>
            </p:cNvSpPr>
            <p:nvPr/>
          </p:nvSpPr>
          <p:spPr bwMode="auto">
            <a:xfrm>
              <a:off x="3905" y="3332"/>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3" name="Rectangle 15"/>
            <p:cNvSpPr>
              <a:spLocks noChangeArrowheads="1"/>
            </p:cNvSpPr>
            <p:nvPr/>
          </p:nvSpPr>
          <p:spPr bwMode="auto">
            <a:xfrm>
              <a:off x="4176" y="3332"/>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4" name="Rectangle 16"/>
            <p:cNvSpPr>
              <a:spLocks noChangeArrowheads="1"/>
            </p:cNvSpPr>
            <p:nvPr/>
          </p:nvSpPr>
          <p:spPr bwMode="auto">
            <a:xfrm>
              <a:off x="4445" y="3332"/>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5" name="Rectangle 17"/>
            <p:cNvSpPr>
              <a:spLocks noChangeArrowheads="1"/>
            </p:cNvSpPr>
            <p:nvPr/>
          </p:nvSpPr>
          <p:spPr bwMode="auto">
            <a:xfrm>
              <a:off x="3906" y="3503"/>
              <a:ext cx="222" cy="126"/>
            </a:xfrm>
            <a:prstGeom prst="rect">
              <a:avLst/>
            </a:prstGeom>
            <a:solidFill>
              <a:srgbClr val="3366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6" name="Rectangle 18"/>
            <p:cNvSpPr>
              <a:spLocks noChangeArrowheads="1"/>
            </p:cNvSpPr>
            <p:nvPr/>
          </p:nvSpPr>
          <p:spPr bwMode="auto">
            <a:xfrm>
              <a:off x="4177" y="3503"/>
              <a:ext cx="222" cy="126"/>
            </a:xfrm>
            <a:prstGeom prst="rect">
              <a:avLst/>
            </a:prstGeom>
            <a:solidFill>
              <a:srgbClr val="CC33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78867" name="Rectangle 19"/>
            <p:cNvSpPr>
              <a:spLocks noChangeArrowheads="1"/>
            </p:cNvSpPr>
            <p:nvPr/>
          </p:nvSpPr>
          <p:spPr bwMode="auto">
            <a:xfrm>
              <a:off x="4446" y="3503"/>
              <a:ext cx="222" cy="126"/>
            </a:xfrm>
            <a:prstGeom prst="rect">
              <a:avLst/>
            </a:prstGeom>
            <a:solidFill>
              <a:srgbClr val="3366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grpSp>
      <p:pic>
        <p:nvPicPr>
          <p:cNvPr id="78868" name="Picture 20"/>
          <p:cNvPicPr>
            <a:picLocks noChangeArrowheads="1"/>
          </p:cNvPicPr>
          <p:nvPr/>
        </p:nvPicPr>
        <p:blipFill>
          <a:blip r:embed="rId3"/>
          <a:srcRect/>
          <a:stretch>
            <a:fillRect/>
          </a:stretch>
        </p:blipFill>
        <p:spPr bwMode="auto">
          <a:xfrm>
            <a:off x="5389563" y="1727200"/>
            <a:ext cx="2838450" cy="2058988"/>
          </a:xfrm>
          <a:prstGeom prst="rect">
            <a:avLst/>
          </a:prstGeom>
          <a:noFill/>
          <a:ln w="9525">
            <a:noFill/>
            <a:miter lim="800000"/>
            <a:headEnd/>
            <a:tailEnd/>
          </a:ln>
          <a:effectLst/>
        </p:spPr>
      </p:pic>
      <p:sp>
        <p:nvSpPr>
          <p:cNvPr id="78869" name="Rectangle 21"/>
          <p:cNvSpPr>
            <a:spLocks noChangeArrowheads="1"/>
          </p:cNvSpPr>
          <p:nvPr/>
        </p:nvSpPr>
        <p:spPr bwMode="auto">
          <a:xfrm>
            <a:off x="1127125" y="3209925"/>
            <a:ext cx="2339975" cy="1025525"/>
          </a:xfrm>
          <a:prstGeom prst="rect">
            <a:avLst/>
          </a:prstGeom>
          <a:solidFill>
            <a:srgbClr val="FFFFCC"/>
          </a:solidFill>
          <a:ln w="12700">
            <a:solidFill>
              <a:schemeClr val="bg1"/>
            </a:solidFill>
            <a:miter lim="800000"/>
            <a:headEnd/>
            <a:tailEnd/>
          </a:ln>
          <a:effectLst/>
        </p:spPr>
        <p:txBody>
          <a:bodyPr wrap="none" lIns="92075" tIns="46038" rIns="92075" bIns="46038" anchor="ctr"/>
          <a:lstStyle/>
          <a:p>
            <a:pPr algn="ctr" eaLnBrk="0" hangingPunct="0"/>
            <a:r>
              <a:rPr lang="en-US" sz="2400" b="1">
                <a:solidFill>
                  <a:srgbClr val="000000"/>
                </a:solidFill>
              </a:rPr>
              <a:t>O/S</a:t>
            </a:r>
          </a:p>
          <a:p>
            <a:pPr algn="ctr" eaLnBrk="0" hangingPunct="0"/>
            <a:r>
              <a:rPr lang="en-US" sz="2400" b="1">
                <a:solidFill>
                  <a:srgbClr val="000000"/>
                </a:solidFill>
              </a:rPr>
              <a:t>Bind variable</a:t>
            </a:r>
          </a:p>
        </p:txBody>
      </p:sp>
    </p:spTree>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9EFD9AE1-FDE6-4420-AEB3-43F7A86CD3AC}" type="slidenum">
              <a:rPr lang="en-US"/>
              <a:pPr/>
              <a:t>35</a:t>
            </a:fld>
            <a:r>
              <a:rPr lang="en-US"/>
              <a:t> of 1</a:t>
            </a:r>
          </a:p>
        </p:txBody>
      </p:sp>
      <p:sp>
        <p:nvSpPr>
          <p:cNvPr id="808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808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80900" name="Rectangle 4"/>
          <p:cNvSpPr>
            <a:spLocks noGrp="1" noChangeArrowheads="1"/>
          </p:cNvSpPr>
          <p:nvPr>
            <p:ph type="title"/>
          </p:nvPr>
        </p:nvSpPr>
        <p:spPr>
          <a:noFill/>
          <a:ln/>
        </p:spPr>
        <p:txBody>
          <a:bodyPr wrap="square" lIns="92075" tIns="46038" rIns="92075" bIns="46038" anchor="t"/>
          <a:lstStyle/>
          <a:p>
            <a:r>
              <a:rPr lang="en-US"/>
              <a:t>Using Bind Variables</a:t>
            </a:r>
          </a:p>
        </p:txBody>
      </p:sp>
      <p:sp>
        <p:nvSpPr>
          <p:cNvPr id="80901" name="Rectangle 5"/>
          <p:cNvSpPr>
            <a:spLocks noGrp="1" noChangeArrowheads="1"/>
          </p:cNvSpPr>
          <p:nvPr>
            <p:ph type="body" idx="1"/>
          </p:nvPr>
        </p:nvSpPr>
        <p:spPr>
          <a:xfrm>
            <a:off x="2278063" y="1981200"/>
            <a:ext cx="5748337" cy="1662113"/>
          </a:xfrm>
          <a:noFill/>
          <a:ln/>
        </p:spPr>
        <p:txBody>
          <a:bodyPr lIns="92075" tIns="46038" rIns="92075" bIns="46038">
            <a:spAutoFit/>
          </a:bodyPr>
          <a:lstStyle/>
          <a:p>
            <a:pPr marL="0" indent="0" defTabSz="346075">
              <a:spcBef>
                <a:spcPct val="30000"/>
              </a:spcBef>
              <a:buFont typeface="Wingdings" pitchFamily="2" charset="2"/>
              <a:buNone/>
            </a:pPr>
            <a:r>
              <a:rPr lang="en-US"/>
              <a:t>To reference a bind variable in PL/SQL, you must prefix its name with a colon (:).</a:t>
            </a:r>
          </a:p>
          <a:p>
            <a:pPr marL="0" indent="0" defTabSz="346075">
              <a:spcBef>
                <a:spcPct val="30000"/>
              </a:spcBef>
              <a:buFont typeface="Wingdings" pitchFamily="2" charset="2"/>
              <a:buNone/>
            </a:pPr>
            <a:r>
              <a:rPr lang="en-US"/>
              <a:t>Example:</a:t>
            </a:r>
          </a:p>
        </p:txBody>
      </p:sp>
      <p:sp>
        <p:nvSpPr>
          <p:cNvPr id="80902" name="Rectangle 6"/>
          <p:cNvSpPr>
            <a:spLocks noChangeArrowheads="1"/>
          </p:cNvSpPr>
          <p:nvPr/>
        </p:nvSpPr>
        <p:spPr bwMode="auto">
          <a:xfrm>
            <a:off x="1066800" y="3657600"/>
            <a:ext cx="6618288" cy="274955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110000"/>
              </a:lnSpc>
              <a:spcBef>
                <a:spcPct val="40000"/>
              </a:spcBef>
            </a:pPr>
            <a:r>
              <a:rPr lang="en-US" b="1">
                <a:solidFill>
                  <a:srgbClr val="000000"/>
                </a:solidFill>
                <a:latin typeface="Courier New" pitchFamily="49" charset="0"/>
              </a:rPr>
              <a:t>VARIABLE 	g_salary NUMBER</a:t>
            </a:r>
          </a:p>
          <a:p>
            <a:pPr eaLnBrk="0" hangingPunct="0">
              <a:lnSpc>
                <a:spcPct val="55000"/>
              </a:lnSpc>
              <a:spcBef>
                <a:spcPct val="40000"/>
              </a:spcBef>
            </a:pPr>
            <a:r>
              <a:rPr lang="en-US" b="1">
                <a:solidFill>
                  <a:srgbClr val="000000"/>
                </a:solidFill>
                <a:latin typeface="Courier New" pitchFamily="49" charset="0"/>
              </a:rPr>
              <a:t>BEGIN</a:t>
            </a:r>
          </a:p>
          <a:p>
            <a:pPr eaLnBrk="0" hangingPunct="0">
              <a:lnSpc>
                <a:spcPct val="55000"/>
              </a:lnSpc>
              <a:spcBef>
                <a:spcPct val="40000"/>
              </a:spcBef>
            </a:pPr>
            <a:r>
              <a:rPr lang="en-US" b="1">
                <a:solidFill>
                  <a:srgbClr val="000000"/>
                </a:solidFill>
                <a:latin typeface="Courier New" pitchFamily="49" charset="0"/>
              </a:rPr>
              <a:t>   SELECT	salary</a:t>
            </a:r>
          </a:p>
          <a:p>
            <a:pPr eaLnBrk="0" hangingPunct="0">
              <a:lnSpc>
                <a:spcPct val="55000"/>
              </a:lnSpc>
              <a:spcBef>
                <a:spcPct val="40000"/>
              </a:spcBef>
            </a:pPr>
            <a:r>
              <a:rPr lang="en-US" b="1">
                <a:solidFill>
                  <a:srgbClr val="000000"/>
                </a:solidFill>
                <a:latin typeface="Courier New" pitchFamily="49" charset="0"/>
              </a:rPr>
              <a:t>   INTO	:g_salary </a:t>
            </a:r>
          </a:p>
          <a:p>
            <a:pPr eaLnBrk="0" hangingPunct="0">
              <a:lnSpc>
                <a:spcPct val="55000"/>
              </a:lnSpc>
              <a:spcBef>
                <a:spcPct val="40000"/>
              </a:spcBef>
            </a:pPr>
            <a:r>
              <a:rPr lang="en-US" b="1">
                <a:solidFill>
                  <a:srgbClr val="000000"/>
                </a:solidFill>
                <a:latin typeface="Courier New" pitchFamily="49" charset="0"/>
              </a:rPr>
              <a:t>   FROM	employees</a:t>
            </a:r>
          </a:p>
          <a:p>
            <a:pPr eaLnBrk="0" hangingPunct="0">
              <a:lnSpc>
                <a:spcPct val="55000"/>
              </a:lnSpc>
              <a:spcBef>
                <a:spcPct val="40000"/>
              </a:spcBef>
            </a:pPr>
            <a:r>
              <a:rPr lang="en-US" b="1">
                <a:solidFill>
                  <a:srgbClr val="000000"/>
                </a:solidFill>
                <a:latin typeface="Courier New" pitchFamily="49" charset="0"/>
              </a:rPr>
              <a:t>   WHERE	employee_id = 178;  </a:t>
            </a:r>
          </a:p>
          <a:p>
            <a:pPr eaLnBrk="0" hangingPunct="0">
              <a:lnSpc>
                <a:spcPct val="55000"/>
              </a:lnSpc>
              <a:spcBef>
                <a:spcPct val="40000"/>
              </a:spcBef>
            </a:pPr>
            <a:r>
              <a:rPr lang="en-US" b="1">
                <a:solidFill>
                  <a:srgbClr val="000000"/>
                </a:solidFill>
                <a:latin typeface="Courier New" pitchFamily="49" charset="0"/>
              </a:rPr>
              <a:t>END;</a:t>
            </a:r>
          </a:p>
          <a:p>
            <a:pPr eaLnBrk="0" hangingPunct="0">
              <a:lnSpc>
                <a:spcPct val="55000"/>
              </a:lnSpc>
              <a:spcBef>
                <a:spcPct val="40000"/>
              </a:spcBef>
            </a:pPr>
            <a:r>
              <a:rPr lang="en-US" b="1">
                <a:solidFill>
                  <a:srgbClr val="000000"/>
                </a:solidFill>
                <a:latin typeface="Courier New" pitchFamily="49" charset="0"/>
              </a:rPr>
              <a:t>/</a:t>
            </a:r>
          </a:p>
          <a:p>
            <a:pPr eaLnBrk="0" hangingPunct="0">
              <a:lnSpc>
                <a:spcPct val="55000"/>
              </a:lnSpc>
              <a:spcBef>
                <a:spcPct val="40000"/>
              </a:spcBef>
            </a:pPr>
            <a:r>
              <a:rPr lang="en-US" b="1">
                <a:solidFill>
                  <a:srgbClr val="000000"/>
                </a:solidFill>
                <a:latin typeface="Courier New" pitchFamily="49" charset="0"/>
              </a:rPr>
              <a:t>PRINT g_salary</a:t>
            </a:r>
          </a:p>
          <a:p>
            <a:pPr eaLnBrk="0" hangingPunct="0">
              <a:lnSpc>
                <a:spcPct val="55000"/>
              </a:lnSpc>
              <a:spcBef>
                <a:spcPct val="40000"/>
              </a:spcBef>
            </a:pPr>
            <a:endParaRPr lang="en-US" b="1">
              <a:solidFill>
                <a:srgbClr val="000000"/>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18D3A56E-D150-4937-9013-74278CB6DE34}" type="slidenum">
              <a:rPr lang="en-US"/>
              <a:pPr/>
              <a:t>36</a:t>
            </a:fld>
            <a:r>
              <a:rPr lang="en-US"/>
              <a:t> of 1</a:t>
            </a:r>
          </a:p>
        </p:txBody>
      </p:sp>
      <p:sp>
        <p:nvSpPr>
          <p:cNvPr id="829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829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82948" name="Rectangle 4"/>
          <p:cNvSpPr>
            <a:spLocks noGrp="1" noChangeArrowheads="1"/>
          </p:cNvSpPr>
          <p:nvPr>
            <p:ph type="title"/>
          </p:nvPr>
        </p:nvSpPr>
        <p:spPr>
          <a:noFill/>
          <a:ln/>
        </p:spPr>
        <p:txBody>
          <a:bodyPr wrap="square" lIns="92075" tIns="46038" rIns="92075" bIns="46038" anchor="t"/>
          <a:lstStyle/>
          <a:p>
            <a:r>
              <a:rPr lang="en-US"/>
              <a:t>Referencing Non-PL/SQL Variables</a:t>
            </a:r>
          </a:p>
        </p:txBody>
      </p:sp>
      <p:sp>
        <p:nvSpPr>
          <p:cNvPr id="82949" name="Rectangle 5"/>
          <p:cNvSpPr>
            <a:spLocks noGrp="1" noChangeArrowheads="1"/>
          </p:cNvSpPr>
          <p:nvPr>
            <p:ph type="body" idx="1"/>
          </p:nvPr>
        </p:nvSpPr>
        <p:spPr>
          <a:xfrm>
            <a:off x="2398713" y="2170113"/>
            <a:ext cx="5743575" cy="3508375"/>
          </a:xfrm>
          <a:noFill/>
          <a:ln/>
        </p:spPr>
        <p:txBody>
          <a:bodyPr lIns="92075" tIns="46038" rIns="92075" bIns="46038">
            <a:spAutoFit/>
          </a:bodyPr>
          <a:lstStyle/>
          <a:p>
            <a:pPr marL="0" indent="0" defTabSz="346075">
              <a:buFont typeface="Wingdings" pitchFamily="2" charset="2"/>
              <a:buNone/>
            </a:pPr>
            <a:r>
              <a:rPr lang="en-US"/>
              <a:t>Store the annual salary into a </a:t>
            </a:r>
            <a:r>
              <a:rPr lang="en-US" i="1"/>
              <a:t>i</a:t>
            </a:r>
            <a:r>
              <a:rPr lang="en-US"/>
              <a:t>SQL*Plus host variable.</a:t>
            </a:r>
          </a:p>
          <a:p>
            <a:pPr marL="0" indent="0" defTabSz="346075">
              <a:buFont typeface="Wingdings" pitchFamily="2" charset="2"/>
              <a:buNone/>
            </a:pPr>
            <a:endParaRPr lang="en-US"/>
          </a:p>
          <a:p>
            <a:pPr marL="0" indent="0" defTabSz="346075">
              <a:buFont typeface="Wingdings" pitchFamily="2" charset="2"/>
              <a:buNone/>
            </a:pPr>
            <a:endParaRPr lang="en-US"/>
          </a:p>
          <a:p>
            <a:pPr marL="514350" lvl="1" indent="-400050" defTabSz="346075">
              <a:buSzPct val="125000"/>
              <a:buFontTx/>
              <a:buChar char="•"/>
            </a:pPr>
            <a:r>
              <a:rPr lang="en-US" sz="2700"/>
              <a:t>Reference non-PL/SQL variables as host variables.</a:t>
            </a:r>
          </a:p>
          <a:p>
            <a:pPr marL="514350" lvl="1" indent="-400050" defTabSz="346075">
              <a:buSzPct val="125000"/>
              <a:buFontTx/>
              <a:buChar char="•"/>
            </a:pPr>
            <a:r>
              <a:rPr lang="en-US" sz="2700"/>
              <a:t>Prefix the references with a colon (:).</a:t>
            </a:r>
          </a:p>
        </p:txBody>
      </p:sp>
      <p:sp>
        <p:nvSpPr>
          <p:cNvPr id="82950" name="Rectangle 6"/>
          <p:cNvSpPr>
            <a:spLocks noChangeArrowheads="1"/>
          </p:cNvSpPr>
          <p:nvPr/>
        </p:nvSpPr>
        <p:spPr bwMode="auto">
          <a:xfrm>
            <a:off x="1143000" y="3124200"/>
            <a:ext cx="6189663" cy="3651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:g_monthly_sal := v_sal / 12;</a:t>
            </a: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F9ACE9DA-8ED0-495A-A2D1-78533E491D12}" type="slidenum">
              <a:rPr lang="en-US"/>
              <a:pPr/>
              <a:t>37</a:t>
            </a:fld>
            <a:r>
              <a:rPr lang="en-US"/>
              <a:t> of 1</a:t>
            </a:r>
          </a:p>
        </p:txBody>
      </p:sp>
      <p:sp>
        <p:nvSpPr>
          <p:cNvPr id="849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849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84996" name="Rectangle 4"/>
          <p:cNvSpPr>
            <a:spLocks noGrp="1" noChangeArrowheads="1"/>
          </p:cNvSpPr>
          <p:nvPr>
            <p:ph type="title"/>
          </p:nvPr>
        </p:nvSpPr>
        <p:spPr>
          <a:xfrm>
            <a:off x="685800" y="304800"/>
            <a:ext cx="7772400" cy="1143000"/>
          </a:xfrm>
          <a:noFill/>
          <a:ln/>
        </p:spPr>
        <p:txBody>
          <a:bodyPr wrap="square" lIns="92075" tIns="46038" rIns="92075" bIns="46038" anchor="t"/>
          <a:lstStyle/>
          <a:p>
            <a:r>
              <a:rPr lang="en-US">
                <a:latin typeface="Courier New" pitchFamily="49" charset="0"/>
              </a:rPr>
              <a:t>DBMS_OUTPUT.PUT_LINE</a:t>
            </a:r>
          </a:p>
        </p:txBody>
      </p:sp>
      <p:sp>
        <p:nvSpPr>
          <p:cNvPr id="84997" name="Rectangle 5"/>
          <p:cNvSpPr>
            <a:spLocks noGrp="1" noChangeArrowheads="1"/>
          </p:cNvSpPr>
          <p:nvPr>
            <p:ph type="body" idx="1"/>
          </p:nvPr>
        </p:nvSpPr>
        <p:spPr>
          <a:xfrm>
            <a:off x="685800" y="1066800"/>
            <a:ext cx="7931150" cy="1900238"/>
          </a:xfrm>
          <a:noFill/>
          <a:ln/>
        </p:spPr>
        <p:txBody>
          <a:bodyPr lIns="92075" tIns="46038" rIns="92075" bIns="46038">
            <a:spAutoFit/>
          </a:bodyPr>
          <a:lstStyle/>
          <a:p>
            <a:pPr marL="404813" indent="-404813" defTabSz="346075"/>
            <a:r>
              <a:rPr lang="en-US" sz="2200"/>
              <a:t>An Oracle-supplied packaged procedure</a:t>
            </a:r>
          </a:p>
          <a:p>
            <a:pPr marL="404813" indent="-404813" defTabSz="346075"/>
            <a:r>
              <a:rPr lang="en-US" sz="2200"/>
              <a:t>An alternative for displaying data from a PL/SQL block</a:t>
            </a:r>
          </a:p>
          <a:p>
            <a:pPr marL="404813" indent="-404813" defTabSz="346075"/>
            <a:r>
              <a:rPr lang="en-US" sz="2200"/>
              <a:t>Must be enabled in</a:t>
            </a:r>
            <a:r>
              <a:rPr lang="en-US" sz="2200" i="1"/>
              <a:t> i</a:t>
            </a:r>
            <a:r>
              <a:rPr lang="en-US" sz="2200"/>
              <a:t>SQL*Plus with </a:t>
            </a:r>
            <a:br>
              <a:rPr lang="en-US" sz="2200"/>
            </a:br>
            <a:r>
              <a:rPr lang="en-US" sz="2200">
                <a:latin typeface="Courier New" pitchFamily="49" charset="0"/>
              </a:rPr>
              <a:t>SET SERVEROUTPUT ON</a:t>
            </a:r>
          </a:p>
        </p:txBody>
      </p:sp>
      <p:sp>
        <p:nvSpPr>
          <p:cNvPr id="84998" name="Rectangle 6"/>
          <p:cNvSpPr>
            <a:spLocks noChangeArrowheads="1"/>
          </p:cNvSpPr>
          <p:nvPr/>
        </p:nvSpPr>
        <p:spPr bwMode="auto">
          <a:xfrm>
            <a:off x="762000" y="3962400"/>
            <a:ext cx="7531100" cy="221615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95000"/>
              </a:lnSpc>
              <a:spcBef>
                <a:spcPct val="40000"/>
              </a:spcBef>
            </a:pPr>
            <a:r>
              <a:rPr lang="en-US" b="1">
                <a:solidFill>
                  <a:srgbClr val="000000"/>
                </a:solidFill>
                <a:latin typeface="Courier New" pitchFamily="49" charset="0"/>
              </a:rPr>
              <a:t>DECLARE</a:t>
            </a:r>
          </a:p>
          <a:p>
            <a:pPr eaLnBrk="0" hangingPunct="0">
              <a:lnSpc>
                <a:spcPct val="55000"/>
              </a:lnSpc>
              <a:spcBef>
                <a:spcPct val="40000"/>
              </a:spcBef>
            </a:pPr>
            <a:r>
              <a:rPr lang="en-US" b="1">
                <a:solidFill>
                  <a:srgbClr val="000000"/>
                </a:solidFill>
                <a:latin typeface="Courier New" pitchFamily="49" charset="0"/>
              </a:rPr>
              <a:t>  v_sal NUMBER(9,2) := &amp;p_annual_sal;</a:t>
            </a:r>
          </a:p>
          <a:p>
            <a:pPr eaLnBrk="0" hangingPunct="0">
              <a:lnSpc>
                <a:spcPct val="55000"/>
              </a:lnSpc>
              <a:spcBef>
                <a:spcPct val="40000"/>
              </a:spcBef>
            </a:pPr>
            <a:r>
              <a:rPr lang="en-US" b="1">
                <a:solidFill>
                  <a:srgbClr val="000000"/>
                </a:solidFill>
                <a:latin typeface="Courier New" pitchFamily="49" charset="0"/>
              </a:rPr>
              <a:t>BEGIN</a:t>
            </a:r>
          </a:p>
          <a:p>
            <a:pPr eaLnBrk="0" hangingPunct="0">
              <a:lnSpc>
                <a:spcPct val="55000"/>
              </a:lnSpc>
              <a:spcBef>
                <a:spcPct val="40000"/>
              </a:spcBef>
            </a:pPr>
            <a:r>
              <a:rPr lang="en-US" b="1">
                <a:solidFill>
                  <a:srgbClr val="000000"/>
                </a:solidFill>
                <a:latin typeface="Courier New" pitchFamily="49" charset="0"/>
              </a:rPr>
              <a:t>  v_sal := v_sal/12;</a:t>
            </a:r>
          </a:p>
          <a:p>
            <a:pPr eaLnBrk="0" hangingPunct="0">
              <a:lnSpc>
                <a:spcPct val="55000"/>
              </a:lnSpc>
              <a:spcBef>
                <a:spcPct val="40000"/>
              </a:spcBef>
            </a:pPr>
            <a:r>
              <a:rPr lang="en-US" b="1">
                <a:solidFill>
                  <a:srgbClr val="000000"/>
                </a:solidFill>
                <a:latin typeface="Courier New" pitchFamily="49" charset="0"/>
              </a:rPr>
              <a:t>  DBMS_OUTPUT.PUT_LINE ('The monthly salary is ' ||</a:t>
            </a:r>
          </a:p>
          <a:p>
            <a:pPr eaLnBrk="0" hangingPunct="0">
              <a:lnSpc>
                <a:spcPct val="55000"/>
              </a:lnSpc>
              <a:spcBef>
                <a:spcPct val="40000"/>
              </a:spcBef>
            </a:pPr>
            <a:r>
              <a:rPr lang="en-US" b="1">
                <a:solidFill>
                  <a:srgbClr val="000000"/>
                </a:solidFill>
                <a:latin typeface="Courier New" pitchFamily="49" charset="0"/>
              </a:rPr>
              <a:t>                         TO_CHAR(v_sal));</a:t>
            </a:r>
          </a:p>
          <a:p>
            <a:pPr eaLnBrk="0" hangingPunct="0"/>
            <a:r>
              <a:rPr lang="en-US" b="1">
                <a:solidFill>
                  <a:srgbClr val="000000"/>
                </a:solidFill>
                <a:latin typeface="Courier New" pitchFamily="49" charset="0"/>
              </a:rPr>
              <a:t>END;</a:t>
            </a:r>
          </a:p>
          <a:p>
            <a:pPr eaLnBrk="0" hangingPunct="0"/>
            <a:r>
              <a:rPr lang="en-US" b="1">
                <a:solidFill>
                  <a:srgbClr val="000000"/>
                </a:solidFill>
                <a:latin typeface="Courier New" pitchFamily="49" charset="0"/>
              </a:rPr>
              <a:t>/</a:t>
            </a:r>
          </a:p>
        </p:txBody>
      </p:sp>
      <p:sp>
        <p:nvSpPr>
          <p:cNvPr id="84999" name="Rectangle 7"/>
          <p:cNvSpPr>
            <a:spLocks noChangeArrowheads="1"/>
          </p:cNvSpPr>
          <p:nvPr/>
        </p:nvSpPr>
        <p:spPr bwMode="auto">
          <a:xfrm>
            <a:off x="685800" y="3048000"/>
            <a:ext cx="7531100" cy="681038"/>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115000"/>
              </a:lnSpc>
              <a:spcBef>
                <a:spcPct val="40000"/>
              </a:spcBef>
            </a:pPr>
            <a:r>
              <a:rPr lang="en-US" b="1">
                <a:solidFill>
                  <a:srgbClr val="000000"/>
                </a:solidFill>
                <a:latin typeface="Courier New" pitchFamily="49" charset="0"/>
              </a:rPr>
              <a:t>SET SERVEROUTPUT ON</a:t>
            </a:r>
          </a:p>
          <a:p>
            <a:pPr eaLnBrk="0" hangingPunct="0">
              <a:lnSpc>
                <a:spcPct val="55000"/>
              </a:lnSpc>
              <a:spcBef>
                <a:spcPct val="40000"/>
              </a:spcBef>
            </a:pPr>
            <a:r>
              <a:rPr lang="en-US" b="1">
                <a:solidFill>
                  <a:srgbClr val="000000"/>
                </a:solidFill>
                <a:latin typeface="Courier New" pitchFamily="49" charset="0"/>
              </a:rPr>
              <a:t>DEFINE p_annual_sal = 60000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PL/SQL</a:t>
            </a:r>
          </a:p>
        </p:txBody>
      </p:sp>
      <p:sp>
        <p:nvSpPr>
          <p:cNvPr id="19" name="Slide Number Placeholder 4"/>
          <p:cNvSpPr>
            <a:spLocks noGrp="1"/>
          </p:cNvSpPr>
          <p:nvPr>
            <p:ph type="sldNum" sz="quarter" idx="11"/>
          </p:nvPr>
        </p:nvSpPr>
        <p:spPr/>
        <p:txBody>
          <a:bodyPr/>
          <a:lstStyle/>
          <a:p>
            <a:fld id="{741A2A2E-7B43-44C9-BCF1-5147482D2E45}" type="slidenum">
              <a:rPr lang="en-US"/>
              <a:pPr/>
              <a:t>38</a:t>
            </a:fld>
            <a:r>
              <a:rPr lang="en-US"/>
              <a:t> of 1</a:t>
            </a:r>
          </a:p>
        </p:txBody>
      </p:sp>
      <p:sp>
        <p:nvSpPr>
          <p:cNvPr id="870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870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87044"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87045" name="Rectangle 5"/>
          <p:cNvSpPr>
            <a:spLocks noGrp="1" noChangeArrowheads="1"/>
          </p:cNvSpPr>
          <p:nvPr>
            <p:ph type="body" idx="1"/>
          </p:nvPr>
        </p:nvSpPr>
        <p:spPr>
          <a:xfrm>
            <a:off x="228600" y="1371600"/>
            <a:ext cx="7043738" cy="3378200"/>
          </a:xfrm>
          <a:noFill/>
          <a:ln/>
        </p:spPr>
        <p:txBody>
          <a:bodyPr lIns="92075" tIns="46038" rIns="92075" bIns="46038">
            <a:spAutoFit/>
          </a:bodyPr>
          <a:lstStyle/>
          <a:p>
            <a:pPr marL="404813" indent="-404813" defTabSz="346075">
              <a:buFont typeface="Wingdings" pitchFamily="2" charset="2"/>
              <a:buNone/>
            </a:pPr>
            <a:r>
              <a:rPr lang="en-US"/>
              <a:t>In this lesson you should have learned that: </a:t>
            </a:r>
          </a:p>
          <a:p>
            <a:pPr marL="404813" indent="-404813" defTabSz="346075"/>
            <a:r>
              <a:rPr lang="en-US"/>
              <a:t>PL/SQL blocks are composed of the following sections: </a:t>
            </a:r>
          </a:p>
          <a:p>
            <a:pPr marL="919163" lvl="1" indent="-400050" defTabSz="346075"/>
            <a:r>
              <a:rPr lang="en-US"/>
              <a:t>Declarative (optional)</a:t>
            </a:r>
          </a:p>
          <a:p>
            <a:pPr marL="919163" lvl="1" indent="-400050" defTabSz="346075"/>
            <a:r>
              <a:rPr lang="en-US"/>
              <a:t>Executable (required)</a:t>
            </a:r>
          </a:p>
          <a:p>
            <a:pPr marL="919163" lvl="1" indent="-400050" defTabSz="346075"/>
            <a:r>
              <a:rPr lang="en-US"/>
              <a:t>Exception handling (optional)</a:t>
            </a:r>
          </a:p>
          <a:p>
            <a:pPr marL="404813" indent="-404813" defTabSz="346075"/>
            <a:r>
              <a:rPr lang="en-US"/>
              <a:t>A PL/SQL block can be an anonymous </a:t>
            </a:r>
            <a:br>
              <a:rPr lang="en-US"/>
            </a:br>
            <a:r>
              <a:rPr lang="en-US"/>
              <a:t>block, procedure, or function.  </a:t>
            </a:r>
          </a:p>
        </p:txBody>
      </p:sp>
      <p:grpSp>
        <p:nvGrpSpPr>
          <p:cNvPr id="2" name="Group 6"/>
          <p:cNvGrpSpPr>
            <a:grpSpLocks/>
          </p:cNvGrpSpPr>
          <p:nvPr/>
        </p:nvGrpSpPr>
        <p:grpSpPr bwMode="auto">
          <a:xfrm>
            <a:off x="7239000" y="3429000"/>
            <a:ext cx="1498600" cy="2576513"/>
            <a:chOff x="4680" y="2416"/>
            <a:chExt cx="944" cy="1386"/>
          </a:xfrm>
        </p:grpSpPr>
        <p:sp>
          <p:nvSpPr>
            <p:cNvPr id="87047" name="Freeform 7"/>
            <p:cNvSpPr>
              <a:spLocks/>
            </p:cNvSpPr>
            <p:nvPr/>
          </p:nvSpPr>
          <p:spPr bwMode="auto">
            <a:xfrm>
              <a:off x="4680" y="2475"/>
              <a:ext cx="944" cy="1327"/>
            </a:xfrm>
            <a:custGeom>
              <a:avLst/>
              <a:gdLst/>
              <a:ahLst/>
              <a:cxnLst>
                <a:cxn ang="0">
                  <a:pos x="943" y="1326"/>
                </a:cxn>
                <a:cxn ang="0">
                  <a:pos x="943" y="0"/>
                </a:cxn>
                <a:cxn ang="0">
                  <a:pos x="0" y="0"/>
                </a:cxn>
                <a:cxn ang="0">
                  <a:pos x="0" y="1326"/>
                </a:cxn>
                <a:cxn ang="0">
                  <a:pos x="943" y="1326"/>
                </a:cxn>
              </a:cxnLst>
              <a:rect l="0" t="0" r="r" b="b"/>
              <a:pathLst>
                <a:path w="944" h="1327">
                  <a:moveTo>
                    <a:pt x="943" y="1326"/>
                  </a:moveTo>
                  <a:lnTo>
                    <a:pt x="943" y="0"/>
                  </a:lnTo>
                  <a:lnTo>
                    <a:pt x="0" y="0"/>
                  </a:lnTo>
                  <a:lnTo>
                    <a:pt x="0" y="1326"/>
                  </a:lnTo>
                  <a:lnTo>
                    <a:pt x="943" y="1326"/>
                  </a:lnTo>
                </a:path>
              </a:pathLst>
            </a:custGeom>
            <a:gradFill rotWithShape="0">
              <a:gsLst>
                <a:gs pos="0">
                  <a:srgbClr val="339933"/>
                </a:gs>
                <a:gs pos="50000">
                  <a:srgbClr val="339933">
                    <a:gamma/>
                    <a:tint val="50196"/>
                    <a:invGamma/>
                  </a:srgbClr>
                </a:gs>
                <a:gs pos="100000">
                  <a:srgbClr val="339933"/>
                </a:gs>
              </a:gsLst>
              <a:lin ang="2700000" scaled="1"/>
            </a:gradFill>
            <a:ln w="12700" cap="rnd" cmpd="sng">
              <a:solidFill>
                <a:schemeClr val="bg2"/>
              </a:solidFill>
              <a:prstDash val="solid"/>
              <a:round/>
              <a:headEnd type="none" w="sm" len="sm"/>
              <a:tailEnd type="none" w="sm" len="sm"/>
            </a:ln>
            <a:effectLst/>
          </p:spPr>
          <p:txBody>
            <a:bodyPr/>
            <a:lstStyle/>
            <a:p>
              <a:endParaRPr lang="en-US"/>
            </a:p>
          </p:txBody>
        </p:sp>
        <p:sp>
          <p:nvSpPr>
            <p:cNvPr id="87048" name="Freeform 8"/>
            <p:cNvSpPr>
              <a:spLocks/>
            </p:cNvSpPr>
            <p:nvPr/>
          </p:nvSpPr>
          <p:spPr bwMode="auto">
            <a:xfrm>
              <a:off x="4749" y="2699"/>
              <a:ext cx="803" cy="145"/>
            </a:xfrm>
            <a:custGeom>
              <a:avLst/>
              <a:gdLst/>
              <a:ahLst/>
              <a:cxnLst>
                <a:cxn ang="0">
                  <a:pos x="802" y="144"/>
                </a:cxn>
                <a:cxn ang="0">
                  <a:pos x="802" y="0"/>
                </a:cxn>
                <a:cxn ang="0">
                  <a:pos x="0" y="0"/>
                </a:cxn>
                <a:cxn ang="0">
                  <a:pos x="0" y="144"/>
                </a:cxn>
                <a:cxn ang="0">
                  <a:pos x="802" y="144"/>
                </a:cxn>
              </a:cxnLst>
              <a:rect l="0" t="0" r="r" b="b"/>
              <a:pathLst>
                <a:path w="803" h="145">
                  <a:moveTo>
                    <a:pt x="802" y="144"/>
                  </a:moveTo>
                  <a:lnTo>
                    <a:pt x="802" y="0"/>
                  </a:lnTo>
                  <a:lnTo>
                    <a:pt x="0" y="0"/>
                  </a:lnTo>
                  <a:lnTo>
                    <a:pt x="0" y="144"/>
                  </a:lnTo>
                  <a:lnTo>
                    <a:pt x="802"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87049" name="Freeform 9"/>
            <p:cNvSpPr>
              <a:spLocks/>
            </p:cNvSpPr>
            <p:nvPr/>
          </p:nvSpPr>
          <p:spPr bwMode="auto">
            <a:xfrm>
              <a:off x="4754" y="3060"/>
              <a:ext cx="802" cy="145"/>
            </a:xfrm>
            <a:custGeom>
              <a:avLst/>
              <a:gdLst/>
              <a:ahLst/>
              <a:cxnLst>
                <a:cxn ang="0">
                  <a:pos x="801" y="144"/>
                </a:cxn>
                <a:cxn ang="0">
                  <a:pos x="801" y="0"/>
                </a:cxn>
                <a:cxn ang="0">
                  <a:pos x="0" y="0"/>
                </a:cxn>
                <a:cxn ang="0">
                  <a:pos x="0" y="144"/>
                </a:cxn>
                <a:cxn ang="0">
                  <a:pos x="801" y="144"/>
                </a:cxn>
              </a:cxnLst>
              <a:rect l="0" t="0" r="r" b="b"/>
              <a:pathLst>
                <a:path w="802" h="145">
                  <a:moveTo>
                    <a:pt x="801" y="144"/>
                  </a:moveTo>
                  <a:lnTo>
                    <a:pt x="801" y="0"/>
                  </a:lnTo>
                  <a:lnTo>
                    <a:pt x="0" y="0"/>
                  </a:lnTo>
                  <a:lnTo>
                    <a:pt x="0" y="144"/>
                  </a:lnTo>
                  <a:lnTo>
                    <a:pt x="801"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87050" name="Rectangle 10"/>
            <p:cNvSpPr>
              <a:spLocks noChangeArrowheads="1"/>
            </p:cNvSpPr>
            <p:nvPr/>
          </p:nvSpPr>
          <p:spPr bwMode="auto">
            <a:xfrm>
              <a:off x="4708" y="2503"/>
              <a:ext cx="694" cy="187"/>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DECLARE</a:t>
              </a:r>
            </a:p>
          </p:txBody>
        </p:sp>
        <p:sp>
          <p:nvSpPr>
            <p:cNvPr id="87051" name="Rectangle 11"/>
            <p:cNvSpPr>
              <a:spLocks noChangeArrowheads="1"/>
            </p:cNvSpPr>
            <p:nvPr/>
          </p:nvSpPr>
          <p:spPr bwMode="auto">
            <a:xfrm>
              <a:off x="4708" y="2866"/>
              <a:ext cx="522" cy="187"/>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BEGIN</a:t>
              </a:r>
            </a:p>
          </p:txBody>
        </p:sp>
        <p:sp>
          <p:nvSpPr>
            <p:cNvPr id="87052" name="Rectangle 12"/>
            <p:cNvSpPr>
              <a:spLocks noChangeArrowheads="1"/>
            </p:cNvSpPr>
            <p:nvPr/>
          </p:nvSpPr>
          <p:spPr bwMode="auto">
            <a:xfrm>
              <a:off x="4708" y="3598"/>
              <a:ext cx="436" cy="187"/>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END;</a:t>
              </a:r>
            </a:p>
          </p:txBody>
        </p:sp>
        <p:sp>
          <p:nvSpPr>
            <p:cNvPr id="87053" name="Freeform 13"/>
            <p:cNvSpPr>
              <a:spLocks/>
            </p:cNvSpPr>
            <p:nvPr/>
          </p:nvSpPr>
          <p:spPr bwMode="auto">
            <a:xfrm>
              <a:off x="4750" y="3420"/>
              <a:ext cx="803" cy="147"/>
            </a:xfrm>
            <a:custGeom>
              <a:avLst/>
              <a:gdLst/>
              <a:ahLst/>
              <a:cxnLst>
                <a:cxn ang="0">
                  <a:pos x="802" y="146"/>
                </a:cxn>
                <a:cxn ang="0">
                  <a:pos x="802" y="0"/>
                </a:cxn>
                <a:cxn ang="0">
                  <a:pos x="0" y="0"/>
                </a:cxn>
                <a:cxn ang="0">
                  <a:pos x="0" y="146"/>
                </a:cxn>
                <a:cxn ang="0">
                  <a:pos x="802" y="146"/>
                </a:cxn>
              </a:cxnLst>
              <a:rect l="0" t="0" r="r" b="b"/>
              <a:pathLst>
                <a:path w="803" h="147">
                  <a:moveTo>
                    <a:pt x="802" y="146"/>
                  </a:moveTo>
                  <a:lnTo>
                    <a:pt x="802" y="0"/>
                  </a:lnTo>
                  <a:lnTo>
                    <a:pt x="0" y="0"/>
                  </a:lnTo>
                  <a:lnTo>
                    <a:pt x="0" y="146"/>
                  </a:lnTo>
                  <a:lnTo>
                    <a:pt x="802" y="1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87054" name="Rectangle 14"/>
            <p:cNvSpPr>
              <a:spLocks noChangeArrowheads="1"/>
            </p:cNvSpPr>
            <p:nvPr/>
          </p:nvSpPr>
          <p:spPr bwMode="auto">
            <a:xfrm>
              <a:off x="4708" y="3234"/>
              <a:ext cx="866" cy="187"/>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chemeClr val="bg1"/>
                  </a:solidFill>
                  <a:latin typeface="Courier New" pitchFamily="49" charset="0"/>
                </a:rPr>
                <a:t>EXCEPTION</a:t>
              </a:r>
            </a:p>
          </p:txBody>
        </p:sp>
        <p:sp>
          <p:nvSpPr>
            <p:cNvPr id="87055" name="Rectangle 15"/>
            <p:cNvSpPr>
              <a:spLocks noChangeArrowheads="1"/>
            </p:cNvSpPr>
            <p:nvPr/>
          </p:nvSpPr>
          <p:spPr bwMode="auto">
            <a:xfrm>
              <a:off x="4757" y="3128"/>
              <a:ext cx="466" cy="40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87056" name="Rectangle 16"/>
            <p:cNvSpPr>
              <a:spLocks noChangeArrowheads="1"/>
            </p:cNvSpPr>
            <p:nvPr/>
          </p:nvSpPr>
          <p:spPr bwMode="auto">
            <a:xfrm>
              <a:off x="4757" y="2792"/>
              <a:ext cx="466" cy="40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87057" name="Rectangle 17"/>
            <p:cNvSpPr>
              <a:spLocks noChangeArrowheads="1"/>
            </p:cNvSpPr>
            <p:nvPr/>
          </p:nvSpPr>
          <p:spPr bwMode="auto">
            <a:xfrm>
              <a:off x="4709" y="2416"/>
              <a:ext cx="466" cy="40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grpSp>
    </p:spTree>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7" name="Slide Number Placeholder 4"/>
          <p:cNvSpPr>
            <a:spLocks noGrp="1"/>
          </p:cNvSpPr>
          <p:nvPr>
            <p:ph type="sldNum" sz="quarter" idx="4294967295"/>
          </p:nvPr>
        </p:nvSpPr>
        <p:spPr>
          <a:xfrm>
            <a:off x="6934200" y="6534150"/>
            <a:ext cx="2133600" cy="323850"/>
          </a:xfrm>
          <a:prstGeom prst="rect">
            <a:avLst/>
          </a:prstGeom>
        </p:spPr>
        <p:txBody>
          <a:bodyPr/>
          <a:lstStyle/>
          <a:p>
            <a:fld id="{37DBBBD6-5BF9-4A24-A2CA-5BE352111AD8}" type="slidenum">
              <a:rPr lang="en-US"/>
              <a:pPr/>
              <a:t>39</a:t>
            </a:fld>
            <a:r>
              <a:rPr lang="en-US"/>
              <a:t> of 1</a:t>
            </a:r>
          </a:p>
        </p:txBody>
      </p:sp>
      <p:sp>
        <p:nvSpPr>
          <p:cNvPr id="890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890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89092" name="Rectangle 4"/>
          <p:cNvSpPr>
            <a:spLocks noGrp="1" noChangeArrowheads="1"/>
          </p:cNvSpPr>
          <p:nvPr>
            <p:ph type="ctrTitle"/>
          </p:nvPr>
        </p:nvSpPr>
        <p:spPr/>
        <p:txBody>
          <a:bodyPr/>
          <a:lstStyle/>
          <a:p>
            <a:r>
              <a:rPr lang="en-US"/>
              <a:t>Writing Executable Statements</a:t>
            </a:r>
          </a:p>
        </p:txBody>
      </p:sp>
      <p:sp>
        <p:nvSpPr>
          <p:cNvPr id="89093" name="Rectangle 5"/>
          <p:cNvSpPr>
            <a:spLocks noGrp="1" noChangeArrowheads="1"/>
          </p:cNvSpPr>
          <p:nvPr>
            <p:ph type="subTitle" idx="1"/>
          </p:nvPr>
        </p:nvSpPr>
        <p:spPr/>
        <p:txBody>
          <a:bodyPr/>
          <a:lstStyle/>
          <a:p>
            <a:r>
              <a:rPr lang="en-US"/>
              <a:t> </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0AF5A271-10AC-4262-B218-1BD71FD9FA86}" type="slidenum">
              <a:rPr lang="en-US"/>
              <a:pPr/>
              <a:t>4</a:t>
            </a:fld>
            <a:r>
              <a:rPr lang="en-US"/>
              <a:t> of 1</a:t>
            </a:r>
          </a:p>
        </p:txBody>
      </p:sp>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922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22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222" name="Rectangle 6"/>
          <p:cNvSpPr>
            <a:spLocks noGrp="1" noChangeArrowheads="1"/>
          </p:cNvSpPr>
          <p:nvPr>
            <p:ph type="title"/>
          </p:nvPr>
        </p:nvSpPr>
        <p:spPr>
          <a:noFill/>
          <a:ln/>
        </p:spPr>
        <p:txBody>
          <a:bodyPr wrap="square" lIns="92075" tIns="46038" rIns="92075" bIns="46038" anchor="t"/>
          <a:lstStyle/>
          <a:p>
            <a:r>
              <a:rPr lang="en-US"/>
              <a:t>About PL/SQL</a:t>
            </a:r>
          </a:p>
        </p:txBody>
      </p:sp>
      <p:sp>
        <p:nvSpPr>
          <p:cNvPr id="9223" name="Rectangle 7"/>
          <p:cNvSpPr>
            <a:spLocks noGrp="1" noChangeArrowheads="1"/>
          </p:cNvSpPr>
          <p:nvPr>
            <p:ph type="body" idx="1"/>
          </p:nvPr>
        </p:nvSpPr>
        <p:spPr>
          <a:xfrm>
            <a:off x="2455863" y="2106613"/>
            <a:ext cx="5422900" cy="3086100"/>
          </a:xfrm>
          <a:noFill/>
          <a:ln/>
        </p:spPr>
        <p:txBody>
          <a:bodyPr lIns="92075" tIns="46038" rIns="92075" bIns="46038">
            <a:spAutoFit/>
          </a:bodyPr>
          <a:lstStyle/>
          <a:p>
            <a:r>
              <a:rPr lang="en-US"/>
              <a:t>PL/SQL is the procedural Structured Query Language, extension to SQL with design features of programming languages.</a:t>
            </a:r>
          </a:p>
          <a:p>
            <a:r>
              <a:rPr lang="en-US"/>
              <a:t>Data manipulation and query statements of SQL are included within procedural units of code.</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F48DD3E9-173B-4B97-8653-0330B3A994FB}" type="slidenum">
              <a:rPr lang="en-US"/>
              <a:pPr/>
              <a:t>40</a:t>
            </a:fld>
            <a:r>
              <a:rPr lang="en-US"/>
              <a:t> of 1</a:t>
            </a:r>
          </a:p>
        </p:txBody>
      </p:sp>
      <p:sp>
        <p:nvSpPr>
          <p:cNvPr id="911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11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1140"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91141" name="Rectangle 5"/>
          <p:cNvSpPr>
            <a:spLocks noGrp="1" noChangeArrowheads="1"/>
          </p:cNvSpPr>
          <p:nvPr>
            <p:ph type="body" idx="1"/>
          </p:nvPr>
        </p:nvSpPr>
        <p:spPr>
          <a:xfrm>
            <a:off x="1143000" y="1295400"/>
            <a:ext cx="6973888" cy="3816350"/>
          </a:xfrm>
          <a:noFill/>
          <a:ln/>
        </p:spPr>
        <p:txBody>
          <a:bodyPr lIns="92075" tIns="46038" rIns="92075" bIns="46038">
            <a:spAutoFit/>
          </a:bodyPr>
          <a:lstStyle/>
          <a:p>
            <a:pPr marL="404813" indent="-404813" defTabSz="346075">
              <a:lnSpc>
                <a:spcPct val="90000"/>
              </a:lnSpc>
              <a:spcBef>
                <a:spcPct val="0"/>
              </a:spcBef>
              <a:buFont typeface="Wingdings" pitchFamily="2" charset="2"/>
              <a:buNone/>
            </a:pPr>
            <a:r>
              <a:rPr lang="en-US"/>
              <a:t>After completing this session, you should be able to do the following:</a:t>
            </a:r>
          </a:p>
          <a:p>
            <a:pPr marL="404813" indent="-404813" defTabSz="346075">
              <a:lnSpc>
                <a:spcPct val="90000"/>
              </a:lnSpc>
            </a:pPr>
            <a:r>
              <a:rPr lang="en-US"/>
              <a:t>Describe the significance of the executable section</a:t>
            </a:r>
          </a:p>
          <a:p>
            <a:pPr marL="404813" indent="-404813" defTabSz="346075">
              <a:lnSpc>
                <a:spcPct val="90000"/>
              </a:lnSpc>
            </a:pPr>
            <a:r>
              <a:rPr lang="en-US"/>
              <a:t>Use identifiers correctly  </a:t>
            </a:r>
          </a:p>
          <a:p>
            <a:pPr marL="404813" indent="-404813" defTabSz="346075">
              <a:lnSpc>
                <a:spcPct val="90000"/>
              </a:lnSpc>
            </a:pPr>
            <a:r>
              <a:rPr lang="en-US"/>
              <a:t>Write statements in the executable section</a:t>
            </a:r>
          </a:p>
          <a:p>
            <a:pPr marL="404813" indent="-404813" defTabSz="346075">
              <a:lnSpc>
                <a:spcPct val="90000"/>
              </a:lnSpc>
            </a:pPr>
            <a:r>
              <a:rPr lang="en-US"/>
              <a:t>Describe the rules of nested blocks</a:t>
            </a:r>
          </a:p>
          <a:p>
            <a:pPr marL="404813" indent="-404813" defTabSz="346075">
              <a:lnSpc>
                <a:spcPct val="90000"/>
              </a:lnSpc>
            </a:pPr>
            <a:r>
              <a:rPr lang="en-US"/>
              <a:t>Execute and test a PL/SQL block</a:t>
            </a:r>
          </a:p>
          <a:p>
            <a:pPr marL="404813" indent="-404813" defTabSz="346075">
              <a:lnSpc>
                <a:spcPct val="90000"/>
              </a:lnSpc>
            </a:pPr>
            <a:r>
              <a:rPr lang="en-US"/>
              <a:t>Use coding conventions</a:t>
            </a:r>
          </a:p>
        </p:txBody>
      </p:sp>
    </p:spTree>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696AFA1E-32A0-434E-A435-24D67544982D}" type="slidenum">
              <a:rPr lang="en-US"/>
              <a:pPr/>
              <a:t>41</a:t>
            </a:fld>
            <a:r>
              <a:rPr lang="en-US"/>
              <a:t> of 1</a:t>
            </a:r>
          </a:p>
        </p:txBody>
      </p:sp>
      <p:sp>
        <p:nvSpPr>
          <p:cNvPr id="931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31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3188" name="Rectangle 4"/>
          <p:cNvSpPr>
            <a:spLocks noGrp="1" noChangeArrowheads="1"/>
          </p:cNvSpPr>
          <p:nvPr>
            <p:ph type="title"/>
          </p:nvPr>
        </p:nvSpPr>
        <p:spPr>
          <a:noFill/>
          <a:ln/>
        </p:spPr>
        <p:txBody>
          <a:bodyPr wrap="square" lIns="92075" tIns="46038" rIns="92075" bIns="46038" anchor="t"/>
          <a:lstStyle/>
          <a:p>
            <a:r>
              <a:rPr lang="en-US"/>
              <a:t>PL/SQL Block Syntax and Guidelines</a:t>
            </a:r>
          </a:p>
        </p:txBody>
      </p:sp>
      <p:sp>
        <p:nvSpPr>
          <p:cNvPr id="93189" name="Rectangle 5"/>
          <p:cNvSpPr>
            <a:spLocks noGrp="1" noChangeArrowheads="1"/>
          </p:cNvSpPr>
          <p:nvPr>
            <p:ph type="body" idx="1"/>
          </p:nvPr>
        </p:nvSpPr>
        <p:spPr>
          <a:xfrm>
            <a:off x="2306638" y="2157413"/>
            <a:ext cx="5743575" cy="3378200"/>
          </a:xfrm>
          <a:noFill/>
          <a:ln/>
        </p:spPr>
        <p:txBody>
          <a:bodyPr lIns="92075" tIns="46038" rIns="92075" bIns="46038">
            <a:spAutoFit/>
          </a:bodyPr>
          <a:lstStyle/>
          <a:p>
            <a:r>
              <a:rPr lang="en-US"/>
              <a:t>Statements can continue over several lines.</a:t>
            </a:r>
          </a:p>
          <a:p>
            <a:r>
              <a:rPr lang="en-US"/>
              <a:t>Lexical units can be classified as: 	</a:t>
            </a:r>
          </a:p>
          <a:p>
            <a:pPr lvl="1"/>
            <a:r>
              <a:rPr lang="en-US"/>
              <a:t>Delimiters</a:t>
            </a:r>
          </a:p>
          <a:p>
            <a:pPr lvl="1"/>
            <a:r>
              <a:rPr lang="en-US"/>
              <a:t>Identifiers</a:t>
            </a:r>
          </a:p>
          <a:p>
            <a:pPr lvl="1"/>
            <a:r>
              <a:rPr lang="en-US"/>
              <a:t>Literals</a:t>
            </a:r>
          </a:p>
          <a:p>
            <a:pPr lvl="1"/>
            <a:r>
              <a:rPr lang="en-US"/>
              <a:t>Comments</a:t>
            </a:r>
          </a:p>
        </p:txBody>
      </p:sp>
    </p:spTree>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C2507F83-D697-4EA6-9966-774D576A61F3}" type="slidenum">
              <a:rPr lang="en-US"/>
              <a:pPr/>
              <a:t>42</a:t>
            </a:fld>
            <a:r>
              <a:rPr lang="en-US"/>
              <a:t> of 1</a:t>
            </a:r>
          </a:p>
        </p:txBody>
      </p:sp>
      <p:sp>
        <p:nvSpPr>
          <p:cNvPr id="983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83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98308" name="Rectangle 4"/>
          <p:cNvSpPr>
            <a:spLocks noGrp="1" noChangeArrowheads="1"/>
          </p:cNvSpPr>
          <p:nvPr>
            <p:ph type="title"/>
          </p:nvPr>
        </p:nvSpPr>
        <p:spPr>
          <a:noFill/>
          <a:ln/>
        </p:spPr>
        <p:txBody>
          <a:bodyPr wrap="square" lIns="92075" tIns="46038" rIns="92075" bIns="46038" anchor="t"/>
          <a:lstStyle/>
          <a:p>
            <a:r>
              <a:rPr lang="en-US"/>
              <a:t>PL/SQL Block Syntax and Guidelines</a:t>
            </a:r>
          </a:p>
        </p:txBody>
      </p:sp>
      <p:sp>
        <p:nvSpPr>
          <p:cNvPr id="98309" name="Rectangle 5"/>
          <p:cNvSpPr>
            <a:spLocks noGrp="1" noChangeArrowheads="1"/>
          </p:cNvSpPr>
          <p:nvPr>
            <p:ph type="body" idx="1"/>
          </p:nvPr>
        </p:nvSpPr>
        <p:spPr>
          <a:xfrm>
            <a:off x="2295525" y="2157413"/>
            <a:ext cx="5743575" cy="4035425"/>
          </a:xfrm>
          <a:noFill/>
          <a:ln/>
        </p:spPr>
        <p:txBody>
          <a:bodyPr lIns="92075" tIns="46038" rIns="92075" bIns="46038">
            <a:spAutoFit/>
          </a:bodyPr>
          <a:lstStyle/>
          <a:p>
            <a:pPr marL="404813" indent="-404813" defTabSz="346075"/>
            <a:r>
              <a:rPr lang="en-US"/>
              <a:t>Literals</a:t>
            </a:r>
          </a:p>
          <a:p>
            <a:pPr marL="919163" lvl="1" indent="-400050" defTabSz="346075"/>
            <a:r>
              <a:rPr lang="en-US"/>
              <a:t>Character and date literals must be enclosed in single quotation marks.</a:t>
            </a:r>
          </a:p>
          <a:p>
            <a:pPr marL="919163" lvl="1" indent="-400050" defTabSz="346075">
              <a:buFont typeface="Wingdings" pitchFamily="2" charset="2"/>
              <a:buNone/>
            </a:pPr>
            <a:endParaRPr lang="en-US"/>
          </a:p>
          <a:p>
            <a:pPr marL="919163" lvl="1" indent="-400050" defTabSz="346075"/>
            <a:r>
              <a:rPr lang="en-US"/>
              <a:t>Numbers can be simple values or scientific notation.</a:t>
            </a:r>
          </a:p>
          <a:p>
            <a:pPr marL="404813" indent="-404813" defTabSz="346075"/>
            <a:r>
              <a:rPr lang="en-US"/>
              <a:t>A slash ( </a:t>
            </a:r>
            <a:r>
              <a:rPr lang="en-US">
                <a:latin typeface="Courier New" pitchFamily="49" charset="0"/>
              </a:rPr>
              <a:t>/</a:t>
            </a:r>
            <a:r>
              <a:rPr lang="en-US"/>
              <a:t> ) runs the PL/SQL block in a script file or in some tools such as </a:t>
            </a:r>
            <a:r>
              <a:rPr lang="en-US" i="1"/>
              <a:t>i</a:t>
            </a:r>
            <a:r>
              <a:rPr lang="en-US"/>
              <a:t>SQL*PLUS.</a:t>
            </a:r>
          </a:p>
        </p:txBody>
      </p:sp>
      <p:sp>
        <p:nvSpPr>
          <p:cNvPr id="98310" name="Rectangle 6"/>
          <p:cNvSpPr>
            <a:spLocks noChangeArrowheads="1"/>
          </p:cNvSpPr>
          <p:nvPr/>
        </p:nvSpPr>
        <p:spPr bwMode="auto">
          <a:xfrm>
            <a:off x="2057400" y="3429000"/>
            <a:ext cx="5683250" cy="2825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b="1">
                <a:solidFill>
                  <a:srgbClr val="000000"/>
                </a:solidFill>
                <a:latin typeface="Courier New" pitchFamily="49" charset="0"/>
              </a:rPr>
              <a:t>v_name := 'Henderson';</a:t>
            </a:r>
          </a:p>
        </p:txBody>
      </p:sp>
    </p:spTree>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A899E0A5-D58E-4384-AF47-ADF3FAF7566F}" type="slidenum">
              <a:rPr lang="en-US"/>
              <a:pPr/>
              <a:t>43</a:t>
            </a:fld>
            <a:r>
              <a:rPr lang="en-US"/>
              <a:t> of 1</a:t>
            </a:r>
          </a:p>
        </p:txBody>
      </p:sp>
      <p:sp>
        <p:nvSpPr>
          <p:cNvPr id="1003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003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00356" name="Rectangle 4"/>
          <p:cNvSpPr>
            <a:spLocks noGrp="1" noChangeArrowheads="1"/>
          </p:cNvSpPr>
          <p:nvPr>
            <p:ph type="title"/>
          </p:nvPr>
        </p:nvSpPr>
        <p:spPr>
          <a:noFill/>
          <a:ln/>
        </p:spPr>
        <p:txBody>
          <a:bodyPr wrap="square" lIns="92075" tIns="46038" rIns="92075" bIns="46038" anchor="t"/>
          <a:lstStyle/>
          <a:p>
            <a:r>
              <a:rPr lang="en-US"/>
              <a:t>Commenting Code</a:t>
            </a:r>
          </a:p>
        </p:txBody>
      </p:sp>
      <p:sp>
        <p:nvSpPr>
          <p:cNvPr id="100357" name="Rectangle 5"/>
          <p:cNvSpPr>
            <a:spLocks noGrp="1" noChangeArrowheads="1"/>
          </p:cNvSpPr>
          <p:nvPr>
            <p:ph type="body" idx="1"/>
          </p:nvPr>
        </p:nvSpPr>
        <p:spPr>
          <a:xfrm>
            <a:off x="990600" y="1447800"/>
            <a:ext cx="7175500" cy="2063750"/>
          </a:xfrm>
          <a:noFill/>
          <a:ln/>
        </p:spPr>
        <p:txBody>
          <a:bodyPr lIns="92075" tIns="46038" rIns="92075" bIns="46038">
            <a:spAutoFit/>
          </a:bodyPr>
          <a:lstStyle/>
          <a:p>
            <a:pPr marL="404813" indent="-404813" defTabSz="346075"/>
            <a:r>
              <a:rPr lang="en-US"/>
              <a:t>Prefix single-line comments with two dashes (</a:t>
            </a:r>
            <a:r>
              <a:rPr lang="en-US">
                <a:latin typeface="Courier New" pitchFamily="49" charset="0"/>
              </a:rPr>
              <a:t>--</a:t>
            </a:r>
            <a:r>
              <a:rPr lang="en-US"/>
              <a:t>).</a:t>
            </a:r>
          </a:p>
          <a:p>
            <a:pPr marL="404813" indent="-404813" defTabSz="346075"/>
            <a:r>
              <a:rPr lang="en-US"/>
              <a:t>Place multiple-line comments between the symbols </a:t>
            </a:r>
            <a:r>
              <a:rPr lang="en-US">
                <a:latin typeface="Courier New" pitchFamily="49" charset="0"/>
              </a:rPr>
              <a:t>/*</a:t>
            </a:r>
            <a:r>
              <a:rPr lang="en-US"/>
              <a:t> and </a:t>
            </a:r>
            <a:r>
              <a:rPr lang="en-US">
                <a:latin typeface="Courier New" pitchFamily="49" charset="0"/>
              </a:rPr>
              <a:t>*/</a:t>
            </a:r>
            <a:r>
              <a:rPr lang="en-US"/>
              <a:t>.</a:t>
            </a:r>
          </a:p>
          <a:p>
            <a:pPr marL="404813" indent="-404813" defTabSz="346075">
              <a:buFont typeface="Wingdings" pitchFamily="2" charset="2"/>
              <a:buNone/>
            </a:pPr>
            <a:r>
              <a:rPr lang="en-US"/>
              <a:t>	Example:</a:t>
            </a:r>
          </a:p>
        </p:txBody>
      </p:sp>
      <p:sp>
        <p:nvSpPr>
          <p:cNvPr id="100358" name="Rectangle 6"/>
          <p:cNvSpPr>
            <a:spLocks noChangeArrowheads="1"/>
          </p:cNvSpPr>
          <p:nvPr/>
        </p:nvSpPr>
        <p:spPr bwMode="auto">
          <a:xfrm>
            <a:off x="1447800" y="3657600"/>
            <a:ext cx="6591300" cy="24479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b="1">
                <a:solidFill>
                  <a:srgbClr val="000000"/>
                </a:solidFill>
                <a:latin typeface="Courier New" pitchFamily="49" charset="0"/>
              </a:rPr>
              <a:t>DECLARE</a:t>
            </a:r>
          </a:p>
          <a:p>
            <a:pPr defTabSz="400050" eaLnBrk="0" hangingPunct="0">
              <a:lnSpc>
                <a:spcPct val="95000"/>
              </a:lnSpc>
              <a:tabLst>
                <a:tab pos="400050" algn="r"/>
                <a:tab pos="673100" algn="l"/>
              </a:tabLst>
            </a:pPr>
            <a:r>
              <a:rPr lang="en-US" b="1">
                <a:solidFill>
                  <a:srgbClr val="000000"/>
                </a:solidFill>
                <a:latin typeface="Courier New" pitchFamily="49" charset="0"/>
              </a:rPr>
              <a:t>...</a:t>
            </a:r>
          </a:p>
          <a:p>
            <a:pPr defTabSz="400050" eaLnBrk="0" hangingPunct="0">
              <a:lnSpc>
                <a:spcPct val="95000"/>
              </a:lnSpc>
              <a:tabLst>
                <a:tab pos="400050" algn="r"/>
                <a:tab pos="673100" algn="l"/>
              </a:tabLst>
            </a:pPr>
            <a:r>
              <a:rPr lang="en-US" b="1">
                <a:solidFill>
                  <a:srgbClr val="000000"/>
                </a:solidFill>
                <a:latin typeface="Courier New" pitchFamily="49" charset="0"/>
              </a:rPr>
              <a:t>  v_sal NUMBER (9,2);</a:t>
            </a:r>
          </a:p>
          <a:p>
            <a:pPr defTabSz="400050" eaLnBrk="0" hangingPunct="0">
              <a:lnSpc>
                <a:spcPct val="95000"/>
              </a:lnSpc>
              <a:tabLst>
                <a:tab pos="400050" algn="r"/>
                <a:tab pos="673100" algn="l"/>
              </a:tabLst>
            </a:pPr>
            <a:r>
              <a:rPr lang="en-US" b="1">
                <a:solidFill>
                  <a:srgbClr val="000000"/>
                </a:solidFill>
                <a:latin typeface="Courier New" pitchFamily="49" charset="0"/>
              </a:rPr>
              <a:t>BEGIN</a:t>
            </a:r>
          </a:p>
          <a:p>
            <a:pPr defTabSz="400050" eaLnBrk="0" hangingPunct="0">
              <a:lnSpc>
                <a:spcPct val="95000"/>
              </a:lnSpc>
              <a:tabLst>
                <a:tab pos="400050" algn="r"/>
                <a:tab pos="673100" algn="l"/>
              </a:tabLst>
            </a:pPr>
            <a:r>
              <a:rPr lang="en-US" b="1">
                <a:solidFill>
                  <a:srgbClr val="000000"/>
                </a:solidFill>
                <a:latin typeface="Courier New" pitchFamily="49" charset="0"/>
              </a:rPr>
              <a:t>  /* Compute the annual salary based on the       </a:t>
            </a:r>
          </a:p>
          <a:p>
            <a:pPr defTabSz="400050" eaLnBrk="0" hangingPunct="0">
              <a:lnSpc>
                <a:spcPct val="95000"/>
              </a:lnSpc>
              <a:tabLst>
                <a:tab pos="400050" algn="r"/>
                <a:tab pos="673100" algn="l"/>
              </a:tabLst>
            </a:pPr>
            <a:r>
              <a:rPr lang="en-US" b="1">
                <a:solidFill>
                  <a:srgbClr val="000000"/>
                </a:solidFill>
                <a:latin typeface="Courier New" pitchFamily="49" charset="0"/>
              </a:rPr>
              <a:t>     monthly salary input from the user */</a:t>
            </a:r>
          </a:p>
          <a:p>
            <a:pPr defTabSz="400050" eaLnBrk="0" hangingPunct="0">
              <a:lnSpc>
                <a:spcPct val="95000"/>
              </a:lnSpc>
              <a:tabLst>
                <a:tab pos="400050" algn="r"/>
                <a:tab pos="673100" algn="l"/>
              </a:tabLst>
            </a:pPr>
            <a:r>
              <a:rPr lang="en-US" b="1">
                <a:solidFill>
                  <a:srgbClr val="000000"/>
                </a:solidFill>
                <a:latin typeface="Courier New" pitchFamily="49" charset="0"/>
              </a:rPr>
              <a:t>  v_sal := :g_monthly_sal * 12;</a:t>
            </a:r>
          </a:p>
          <a:p>
            <a:pPr defTabSz="400050" eaLnBrk="0" hangingPunct="0">
              <a:lnSpc>
                <a:spcPct val="95000"/>
              </a:lnSpc>
              <a:tabLst>
                <a:tab pos="400050" algn="r"/>
                <a:tab pos="673100" algn="l"/>
              </a:tabLst>
            </a:pPr>
            <a:r>
              <a:rPr lang="en-US" b="1">
                <a:solidFill>
                  <a:srgbClr val="000000"/>
                </a:solidFill>
                <a:latin typeface="Courier New" pitchFamily="49" charset="0"/>
              </a:rPr>
              <a:t>END; 		-- This is the end of the block</a:t>
            </a:r>
          </a:p>
          <a:p>
            <a:pPr defTabSz="400050" eaLnBrk="0" hangingPunct="0">
              <a:lnSpc>
                <a:spcPct val="95000"/>
              </a:lnSpc>
              <a:tabLst>
                <a:tab pos="400050" algn="r"/>
                <a:tab pos="673100" algn="l"/>
              </a:tabLst>
            </a:pPr>
            <a:endParaRPr lang="en-US" b="1">
              <a:solidFill>
                <a:srgbClr val="000000"/>
              </a:solidFill>
              <a:latin typeface="Courier New" pitchFamily="49" charset="0"/>
            </a:endParaRPr>
          </a:p>
        </p:txBody>
      </p:sp>
    </p:spTree>
  </p:cSld>
  <p:clrMapOvr>
    <a:masterClrMapping/>
  </p:clrMapOvr>
  <p:transition spd="slow">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F9068D88-90F4-4F1B-B1B8-50927A0481C1}" type="slidenum">
              <a:rPr lang="en-US"/>
              <a:pPr/>
              <a:t>44</a:t>
            </a:fld>
            <a:r>
              <a:rPr lang="en-US"/>
              <a:t> of 1</a:t>
            </a:r>
          </a:p>
        </p:txBody>
      </p:sp>
      <p:sp>
        <p:nvSpPr>
          <p:cNvPr id="1024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024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02404" name="Rectangle 4"/>
          <p:cNvSpPr>
            <a:spLocks noGrp="1" noChangeArrowheads="1"/>
          </p:cNvSpPr>
          <p:nvPr>
            <p:ph type="title"/>
          </p:nvPr>
        </p:nvSpPr>
        <p:spPr>
          <a:noFill/>
          <a:ln/>
        </p:spPr>
        <p:txBody>
          <a:bodyPr wrap="square" lIns="92075" tIns="46038" rIns="92075" bIns="46038" anchor="t"/>
          <a:lstStyle/>
          <a:p>
            <a:r>
              <a:rPr lang="en-US"/>
              <a:t>SQL Functions in PL/SQL</a:t>
            </a:r>
          </a:p>
        </p:txBody>
      </p:sp>
      <p:sp>
        <p:nvSpPr>
          <p:cNvPr id="102405" name="Rectangle 5"/>
          <p:cNvSpPr>
            <a:spLocks noGrp="1" noChangeArrowheads="1"/>
          </p:cNvSpPr>
          <p:nvPr>
            <p:ph type="body" idx="1"/>
          </p:nvPr>
        </p:nvSpPr>
        <p:spPr>
          <a:xfrm>
            <a:off x="1058863" y="1676400"/>
            <a:ext cx="6975475" cy="3633788"/>
          </a:xfrm>
          <a:noFill/>
          <a:ln/>
        </p:spPr>
        <p:txBody>
          <a:bodyPr lIns="92075" tIns="46038" rIns="92075" bIns="46038">
            <a:spAutoFit/>
          </a:bodyPr>
          <a:lstStyle/>
          <a:p>
            <a:pPr marL="404813" indent="-404813" defTabSz="346075"/>
            <a:r>
              <a:rPr lang="en-US" sz="2000"/>
              <a:t>Available in procedural statements:</a:t>
            </a:r>
          </a:p>
          <a:p>
            <a:pPr marL="919163" lvl="1" indent="-400050" defTabSz="346075">
              <a:lnSpc>
                <a:spcPct val="85000"/>
              </a:lnSpc>
            </a:pPr>
            <a:r>
              <a:rPr lang="en-US" sz="2000"/>
              <a:t>Single-row number </a:t>
            </a:r>
          </a:p>
          <a:p>
            <a:pPr marL="919163" lvl="1" indent="-400050" defTabSz="346075">
              <a:lnSpc>
                <a:spcPct val="85000"/>
              </a:lnSpc>
            </a:pPr>
            <a:r>
              <a:rPr lang="en-US" sz="2000"/>
              <a:t>Single-row character</a:t>
            </a:r>
          </a:p>
          <a:p>
            <a:pPr marL="919163" lvl="1" indent="-400050" defTabSz="346075">
              <a:lnSpc>
                <a:spcPct val="85000"/>
              </a:lnSpc>
            </a:pPr>
            <a:r>
              <a:rPr lang="en-US" sz="2000"/>
              <a:t>Data type conversion</a:t>
            </a:r>
          </a:p>
          <a:p>
            <a:pPr marL="919163" lvl="1" indent="-400050" defTabSz="346075">
              <a:lnSpc>
                <a:spcPct val="85000"/>
              </a:lnSpc>
            </a:pPr>
            <a:r>
              <a:rPr lang="en-US" sz="2000"/>
              <a:t>Date</a:t>
            </a:r>
          </a:p>
          <a:p>
            <a:pPr marL="919163" lvl="1" indent="-400050" defTabSz="346075">
              <a:lnSpc>
                <a:spcPct val="85000"/>
              </a:lnSpc>
            </a:pPr>
            <a:r>
              <a:rPr lang="en-US" sz="2000"/>
              <a:t>Timestamp</a:t>
            </a:r>
          </a:p>
          <a:p>
            <a:pPr marL="919163" lvl="1" indent="-400050" defTabSz="346075">
              <a:lnSpc>
                <a:spcPct val="85000"/>
              </a:lnSpc>
            </a:pPr>
            <a:r>
              <a:rPr lang="en-US" sz="2000">
                <a:latin typeface="Courier New" pitchFamily="49" charset="0"/>
              </a:rPr>
              <a:t>GREATEST</a:t>
            </a:r>
            <a:r>
              <a:rPr lang="en-US" sz="2000"/>
              <a:t> and </a:t>
            </a:r>
            <a:r>
              <a:rPr lang="en-US" sz="2000">
                <a:latin typeface="Courier New" pitchFamily="49" charset="0"/>
              </a:rPr>
              <a:t>LEAST</a:t>
            </a:r>
          </a:p>
          <a:p>
            <a:pPr marL="919163" lvl="1" indent="-400050" defTabSz="346075">
              <a:lnSpc>
                <a:spcPct val="85000"/>
              </a:lnSpc>
            </a:pPr>
            <a:r>
              <a:rPr lang="en-US" sz="2000"/>
              <a:t>Miscellaneous functions</a:t>
            </a:r>
          </a:p>
          <a:p>
            <a:pPr marL="404813" indent="-404813" defTabSz="346075"/>
            <a:r>
              <a:rPr lang="en-US" sz="2000"/>
              <a:t>Not available in procedural statements:</a:t>
            </a:r>
          </a:p>
          <a:p>
            <a:pPr marL="919163" lvl="1" indent="-400050" defTabSz="346075">
              <a:lnSpc>
                <a:spcPct val="85000"/>
              </a:lnSpc>
            </a:pPr>
            <a:r>
              <a:rPr lang="en-US" sz="2000">
                <a:latin typeface="Courier New" pitchFamily="49" charset="0"/>
              </a:rPr>
              <a:t>DECODE</a:t>
            </a:r>
            <a:endParaRPr lang="en-US" sz="2000"/>
          </a:p>
          <a:p>
            <a:pPr marL="919163" lvl="1" indent="-400050" defTabSz="346075">
              <a:lnSpc>
                <a:spcPct val="85000"/>
              </a:lnSpc>
            </a:pPr>
            <a:r>
              <a:rPr lang="en-US" sz="2000"/>
              <a:t>Group functions</a:t>
            </a:r>
          </a:p>
        </p:txBody>
      </p:sp>
      <p:sp>
        <p:nvSpPr>
          <p:cNvPr id="102406" name="Rectangle 6"/>
          <p:cNvSpPr>
            <a:spLocks noChangeArrowheads="1"/>
          </p:cNvSpPr>
          <p:nvPr/>
        </p:nvSpPr>
        <p:spPr bwMode="auto">
          <a:xfrm>
            <a:off x="5791200" y="3124200"/>
            <a:ext cx="2487613"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accent2"/>
                </a:solidFill>
              </a:rPr>
              <a:t>Same as in SQL</a:t>
            </a:r>
          </a:p>
        </p:txBody>
      </p:sp>
      <p:sp>
        <p:nvSpPr>
          <p:cNvPr id="102407" name="Rectangle 7"/>
          <p:cNvSpPr>
            <a:spLocks noChangeArrowheads="1"/>
          </p:cNvSpPr>
          <p:nvPr/>
        </p:nvSpPr>
        <p:spPr bwMode="auto">
          <a:xfrm>
            <a:off x="5184775" y="2187575"/>
            <a:ext cx="615950" cy="1920875"/>
          </a:xfrm>
          <a:prstGeom prst="rect">
            <a:avLst/>
          </a:prstGeom>
          <a:noFill/>
          <a:ln w="9525">
            <a:noFill/>
            <a:miter lim="800000"/>
            <a:headEnd/>
            <a:tailEnd/>
          </a:ln>
          <a:effectLst>
            <a:outerShdw dist="35921" dir="2700000" algn="ctr" rotWithShape="0">
              <a:srgbClr val="000000"/>
            </a:outerShdw>
          </a:effectLst>
        </p:spPr>
        <p:txBody>
          <a:bodyPr lIns="92075" tIns="46038" rIns="92075" bIns="46038">
            <a:spAutoFit/>
          </a:bodyPr>
          <a:lstStyle/>
          <a:p>
            <a:pPr eaLnBrk="0" hangingPunct="0"/>
            <a:r>
              <a:rPr lang="en-US" sz="12000">
                <a:solidFill>
                  <a:srgbClr val="FFFFCC"/>
                </a:solidFill>
              </a:rPr>
              <a:t>}</a:t>
            </a:r>
          </a:p>
        </p:txBody>
      </p:sp>
    </p:spTree>
  </p:cSld>
  <p:clrMapOvr>
    <a:masterClrMapping/>
  </p:clrMapOvr>
  <p:transition spd="slow">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FBE0127E-5C42-4E12-B9AC-BBDB84008F28}" type="slidenum">
              <a:rPr lang="en-US"/>
              <a:pPr/>
              <a:t>45</a:t>
            </a:fld>
            <a:r>
              <a:rPr lang="en-US"/>
              <a:t> of 1</a:t>
            </a:r>
          </a:p>
        </p:txBody>
      </p:sp>
      <p:sp>
        <p:nvSpPr>
          <p:cNvPr id="1044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04451" name="Rectangle 3"/>
          <p:cNvSpPr>
            <a:spLocks noGrp="1" noChangeArrowheads="1"/>
          </p:cNvSpPr>
          <p:nvPr>
            <p:ph type="title"/>
          </p:nvPr>
        </p:nvSpPr>
        <p:spPr>
          <a:noFill/>
          <a:ln/>
        </p:spPr>
        <p:txBody>
          <a:bodyPr wrap="square" lIns="92075" tIns="46038" rIns="92075" bIns="46038" anchor="t"/>
          <a:lstStyle/>
          <a:p>
            <a:r>
              <a:rPr lang="en-US"/>
              <a:t>SQL Functions in PL/SQL: Examples</a:t>
            </a:r>
          </a:p>
        </p:txBody>
      </p:sp>
      <p:sp>
        <p:nvSpPr>
          <p:cNvPr id="104452" name="Rectangle 4"/>
          <p:cNvSpPr>
            <a:spLocks noGrp="1" noChangeArrowheads="1"/>
          </p:cNvSpPr>
          <p:nvPr>
            <p:ph type="body" idx="1"/>
          </p:nvPr>
        </p:nvSpPr>
        <p:spPr>
          <a:xfrm>
            <a:off x="860425" y="1358900"/>
            <a:ext cx="7699375" cy="3063875"/>
          </a:xfrm>
          <a:noFill/>
          <a:ln/>
        </p:spPr>
        <p:txBody>
          <a:bodyPr lIns="92075" tIns="46038" rIns="92075" bIns="46038">
            <a:spAutoFit/>
          </a:bodyPr>
          <a:lstStyle/>
          <a:p>
            <a:pPr marL="404813" indent="-404813" defTabSz="346075">
              <a:buFont typeface="Wingdings" pitchFamily="2" charset="2"/>
              <a:buNone/>
            </a:pPr>
            <a:endParaRPr lang="en-US"/>
          </a:p>
          <a:p>
            <a:pPr marL="404813" indent="-404813" defTabSz="346075"/>
            <a:r>
              <a:rPr lang="en-US"/>
              <a:t>Build the mailing list for a company.</a:t>
            </a:r>
          </a:p>
          <a:p>
            <a:pPr marL="404813" indent="-404813" defTabSz="346075">
              <a:buFont typeface="Wingdings" pitchFamily="2" charset="2"/>
              <a:buNone/>
            </a:pPr>
            <a:endParaRPr lang="en-US" sz="1900">
              <a:solidFill>
                <a:srgbClr val="FFFFFF"/>
              </a:solidFill>
            </a:endParaRPr>
          </a:p>
          <a:p>
            <a:pPr marL="404813" indent="-404813" defTabSz="346075">
              <a:buFont typeface="Wingdings" pitchFamily="2" charset="2"/>
              <a:buNone/>
            </a:pPr>
            <a:endParaRPr lang="en-US" sz="1900">
              <a:solidFill>
                <a:srgbClr val="FFFFFF"/>
              </a:solidFill>
            </a:endParaRPr>
          </a:p>
          <a:p>
            <a:pPr marL="404813" indent="-404813" defTabSz="346075">
              <a:buFont typeface="Wingdings" pitchFamily="2" charset="2"/>
              <a:buNone/>
            </a:pPr>
            <a:endParaRPr lang="en-US" sz="1900">
              <a:solidFill>
                <a:srgbClr val="FFFFFF"/>
              </a:solidFill>
            </a:endParaRPr>
          </a:p>
          <a:p>
            <a:pPr marL="404813" indent="-404813" defTabSz="346075">
              <a:buFont typeface="Wingdings" pitchFamily="2" charset="2"/>
              <a:buNone/>
            </a:pPr>
            <a:endParaRPr lang="en-US" sz="1900">
              <a:solidFill>
                <a:srgbClr val="FFFFFF"/>
              </a:solidFill>
            </a:endParaRPr>
          </a:p>
          <a:p>
            <a:pPr marL="404813" indent="-404813" defTabSz="346075">
              <a:buFont typeface="Wingdings" pitchFamily="2" charset="2"/>
              <a:buNone/>
            </a:pPr>
            <a:endParaRPr lang="en-US" sz="1900">
              <a:solidFill>
                <a:srgbClr val="FFFFFF"/>
              </a:solidFill>
            </a:endParaRPr>
          </a:p>
          <a:p>
            <a:pPr marL="404813" indent="-404813" defTabSz="346075">
              <a:buFont typeface="Wingdings" pitchFamily="2" charset="2"/>
              <a:buNone/>
            </a:pPr>
            <a:r>
              <a:rPr lang="en-US"/>
              <a:t>Convert the employee name to lowercase.</a:t>
            </a:r>
          </a:p>
        </p:txBody>
      </p:sp>
      <p:sp>
        <p:nvSpPr>
          <p:cNvPr id="104453" name="Rectangle 5"/>
          <p:cNvSpPr>
            <a:spLocks noChangeArrowheads="1"/>
          </p:cNvSpPr>
          <p:nvPr/>
        </p:nvSpPr>
        <p:spPr bwMode="auto">
          <a:xfrm>
            <a:off x="1066800" y="2743200"/>
            <a:ext cx="7062788" cy="10763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95000"/>
              </a:lnSpc>
            </a:pPr>
            <a:r>
              <a:rPr lang="en-US" b="1">
                <a:solidFill>
                  <a:srgbClr val="000000"/>
                </a:solidFill>
                <a:latin typeface="Courier New" pitchFamily="49" charset="0"/>
              </a:rPr>
              <a:t>v_mailing_address := v_name||CHR(10)||</a:t>
            </a:r>
          </a:p>
          <a:p>
            <a:pPr eaLnBrk="0" hangingPunct="0">
              <a:lnSpc>
                <a:spcPct val="65000"/>
              </a:lnSpc>
            </a:pPr>
            <a:r>
              <a:rPr lang="en-US" b="1">
                <a:solidFill>
                  <a:srgbClr val="000000"/>
                </a:solidFill>
                <a:latin typeface="Courier New" pitchFamily="49" charset="0"/>
              </a:rPr>
              <a:t>										 v_address||CHR(10)||v_state||</a:t>
            </a:r>
          </a:p>
          <a:p>
            <a:pPr eaLnBrk="0" hangingPunct="0">
              <a:lnSpc>
                <a:spcPct val="65000"/>
              </a:lnSpc>
            </a:pPr>
            <a:r>
              <a:rPr lang="en-US" b="1">
                <a:solidFill>
                  <a:srgbClr val="000000"/>
                </a:solidFill>
                <a:latin typeface="Courier New" pitchFamily="49" charset="0"/>
              </a:rPr>
              <a:t>										 CHR(10)||v_zip;</a:t>
            </a:r>
          </a:p>
        </p:txBody>
      </p:sp>
      <p:sp>
        <p:nvSpPr>
          <p:cNvPr id="104454" name="Rectangle 6"/>
          <p:cNvSpPr>
            <a:spLocks noChangeArrowheads="1"/>
          </p:cNvSpPr>
          <p:nvPr/>
        </p:nvSpPr>
        <p:spPr bwMode="auto">
          <a:xfrm>
            <a:off x="1066800" y="5183188"/>
            <a:ext cx="7096125" cy="379412"/>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spcBef>
                <a:spcPct val="40000"/>
              </a:spcBef>
            </a:pPr>
            <a:r>
              <a:rPr lang="en-US" b="1">
                <a:solidFill>
                  <a:srgbClr val="000000"/>
                </a:solidFill>
                <a:latin typeface="Courier New" pitchFamily="49" charset="0"/>
              </a:rPr>
              <a:t>v_ename	:= LOWER(v_ename);</a:t>
            </a:r>
          </a:p>
        </p:txBody>
      </p:sp>
    </p:spTree>
  </p:cSld>
  <p:clrMapOvr>
    <a:masterClrMapping/>
  </p:clrMapOvr>
  <p:transition spd="slow">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E3CD421C-BCF0-4055-AB84-F81839EDDB8C}" type="slidenum">
              <a:rPr lang="en-US"/>
              <a:pPr/>
              <a:t>46</a:t>
            </a:fld>
            <a:r>
              <a:rPr lang="en-US"/>
              <a:t> of 1</a:t>
            </a:r>
          </a:p>
        </p:txBody>
      </p:sp>
      <p:sp>
        <p:nvSpPr>
          <p:cNvPr id="1126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126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12644" name="Rectangle 4"/>
          <p:cNvSpPr>
            <a:spLocks noGrp="1" noChangeArrowheads="1"/>
          </p:cNvSpPr>
          <p:nvPr>
            <p:ph type="title"/>
          </p:nvPr>
        </p:nvSpPr>
        <p:spPr>
          <a:noFill/>
          <a:ln/>
        </p:spPr>
        <p:txBody>
          <a:bodyPr wrap="square" lIns="92075" tIns="46038" rIns="92075" bIns="46038" anchor="t"/>
          <a:lstStyle/>
          <a:p>
            <a:r>
              <a:rPr lang="en-US"/>
              <a:t>Nested Blocks </a:t>
            </a:r>
            <a:br>
              <a:rPr lang="en-US"/>
            </a:br>
            <a:r>
              <a:rPr lang="en-US"/>
              <a:t>and Variable Scope</a:t>
            </a:r>
          </a:p>
        </p:txBody>
      </p:sp>
      <p:sp>
        <p:nvSpPr>
          <p:cNvPr id="112645" name="Rectangle 5"/>
          <p:cNvSpPr>
            <a:spLocks noGrp="1" noChangeArrowheads="1"/>
          </p:cNvSpPr>
          <p:nvPr>
            <p:ph type="body" idx="1"/>
          </p:nvPr>
        </p:nvSpPr>
        <p:spPr>
          <a:xfrm>
            <a:off x="1065213" y="2159000"/>
            <a:ext cx="6975475" cy="2406650"/>
          </a:xfrm>
          <a:noFill/>
          <a:ln/>
        </p:spPr>
        <p:txBody>
          <a:bodyPr lIns="92075" tIns="46038" rIns="92075" bIns="46038">
            <a:spAutoFit/>
          </a:bodyPr>
          <a:lstStyle/>
          <a:p>
            <a:pPr marL="404813" indent="-404813" defTabSz="346075"/>
            <a:r>
              <a:rPr lang="en-US" sz="2000"/>
              <a:t>PL/SQL blocks can be nested wherever an executable statement is allowed.</a:t>
            </a:r>
          </a:p>
          <a:p>
            <a:pPr marL="404813" indent="-404813" defTabSz="346075"/>
            <a:r>
              <a:rPr lang="en-US" sz="2000"/>
              <a:t>A nested block becomes a statement.</a:t>
            </a:r>
          </a:p>
          <a:p>
            <a:pPr marL="404813" indent="-404813" defTabSz="346075"/>
            <a:r>
              <a:rPr lang="en-US" sz="2000"/>
              <a:t>An exception section can contain nested blocks.</a:t>
            </a:r>
          </a:p>
          <a:p>
            <a:pPr marL="404813" indent="-404813" defTabSz="346075"/>
            <a:r>
              <a:rPr lang="en-US" sz="2000"/>
              <a:t>The scope of an identifier is that region of a program unit (block, subprogram, or package) from which you can reference the identifier.</a:t>
            </a:r>
          </a:p>
        </p:txBody>
      </p:sp>
    </p:spTree>
  </p:cSld>
  <p:clrMapOvr>
    <a:masterClrMapping/>
  </p:clrMapOvr>
  <p:transition spd="slow">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CC6D073B-1DF8-4147-826A-EC5EC2FE16A6}" type="slidenum">
              <a:rPr lang="en-US"/>
              <a:pPr/>
              <a:t>47</a:t>
            </a:fld>
            <a:r>
              <a:rPr lang="en-US"/>
              <a:t> of 1</a:t>
            </a:r>
          </a:p>
        </p:txBody>
      </p:sp>
      <p:sp>
        <p:nvSpPr>
          <p:cNvPr id="1228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28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2884" name="Rectangle 4"/>
          <p:cNvSpPr>
            <a:spLocks noGrp="1" noChangeArrowheads="1"/>
          </p:cNvSpPr>
          <p:nvPr>
            <p:ph type="title"/>
          </p:nvPr>
        </p:nvSpPr>
        <p:spPr>
          <a:noFill/>
          <a:ln/>
        </p:spPr>
        <p:txBody>
          <a:bodyPr wrap="square" lIns="92075" tIns="46038" rIns="92075" bIns="46038" anchor="t"/>
          <a:lstStyle/>
          <a:p>
            <a:r>
              <a:rPr lang="en-US"/>
              <a:t>Operators in PL/SQL</a:t>
            </a:r>
          </a:p>
        </p:txBody>
      </p:sp>
      <p:sp>
        <p:nvSpPr>
          <p:cNvPr id="122885" name="Rectangle 5"/>
          <p:cNvSpPr>
            <a:spLocks noGrp="1" noChangeArrowheads="1"/>
          </p:cNvSpPr>
          <p:nvPr>
            <p:ph type="body" idx="1"/>
          </p:nvPr>
        </p:nvSpPr>
        <p:spPr>
          <a:xfrm>
            <a:off x="2293938" y="2044700"/>
            <a:ext cx="5745162" cy="2574925"/>
          </a:xfrm>
          <a:noFill/>
          <a:ln/>
        </p:spPr>
        <p:txBody>
          <a:bodyPr lIns="92075" tIns="46038" rIns="92075" bIns="46038">
            <a:spAutoFit/>
          </a:bodyPr>
          <a:lstStyle/>
          <a:p>
            <a:pPr marL="404813" indent="-404813" defTabSz="346075"/>
            <a:r>
              <a:rPr lang="en-US"/>
              <a:t>Logical</a:t>
            </a:r>
          </a:p>
          <a:p>
            <a:pPr marL="404813" indent="-404813" defTabSz="346075"/>
            <a:r>
              <a:rPr lang="en-US"/>
              <a:t>Arithmetic</a:t>
            </a:r>
          </a:p>
          <a:p>
            <a:pPr marL="404813" indent="-404813" defTabSz="346075"/>
            <a:r>
              <a:rPr lang="en-US"/>
              <a:t>Concatenation </a:t>
            </a:r>
          </a:p>
          <a:p>
            <a:pPr marL="404813" indent="-404813" defTabSz="346075"/>
            <a:r>
              <a:rPr lang="en-US"/>
              <a:t>Parentheses to control order </a:t>
            </a:r>
            <a:br>
              <a:rPr lang="en-US"/>
            </a:br>
            <a:r>
              <a:rPr lang="en-US"/>
              <a:t>of operations</a:t>
            </a:r>
          </a:p>
          <a:p>
            <a:pPr marL="404813" indent="-404813" defTabSz="346075">
              <a:buFont typeface="Wingdings" pitchFamily="2" charset="2"/>
              <a:buNone/>
            </a:pPr>
            <a:r>
              <a:rPr lang="en-US"/>
              <a:t>Exponential operator (</a:t>
            </a:r>
            <a:r>
              <a:rPr lang="en-US">
                <a:latin typeface="Courier New" pitchFamily="49" charset="0"/>
              </a:rPr>
              <a:t>**</a:t>
            </a:r>
            <a:r>
              <a:rPr lang="en-US"/>
              <a:t>)</a:t>
            </a:r>
          </a:p>
        </p:txBody>
      </p:sp>
      <p:sp>
        <p:nvSpPr>
          <p:cNvPr id="122886" name="Rectangle 6"/>
          <p:cNvSpPr>
            <a:spLocks noChangeArrowheads="1"/>
          </p:cNvSpPr>
          <p:nvPr/>
        </p:nvSpPr>
        <p:spPr bwMode="auto">
          <a:xfrm>
            <a:off x="6316663" y="2286000"/>
            <a:ext cx="2598737" cy="457200"/>
          </a:xfrm>
          <a:prstGeom prst="rect">
            <a:avLst/>
          </a:prstGeom>
          <a:noFill/>
          <a:ln w="9525">
            <a:noFill/>
            <a:miter lim="800000"/>
            <a:headEnd/>
            <a:tailEnd/>
          </a:ln>
          <a:effectLst/>
        </p:spPr>
        <p:txBody>
          <a:bodyPr lIns="92075" tIns="46038" rIns="92075" bIns="46038">
            <a:spAutoFit/>
          </a:bodyPr>
          <a:lstStyle/>
          <a:p>
            <a:pPr algn="ctr" eaLnBrk="0" hangingPunct="0"/>
            <a:r>
              <a:rPr lang="en-US" sz="2400" b="1">
                <a:solidFill>
                  <a:schemeClr val="accent2"/>
                </a:solidFill>
              </a:rPr>
              <a:t>Same as in SQL</a:t>
            </a:r>
          </a:p>
        </p:txBody>
      </p:sp>
      <p:sp>
        <p:nvSpPr>
          <p:cNvPr id="122887" name="Rectangle 7"/>
          <p:cNvSpPr>
            <a:spLocks noChangeArrowheads="1"/>
          </p:cNvSpPr>
          <p:nvPr/>
        </p:nvSpPr>
        <p:spPr bwMode="auto">
          <a:xfrm>
            <a:off x="5524500" y="990600"/>
            <a:ext cx="1081088" cy="2606675"/>
          </a:xfrm>
          <a:prstGeom prst="rect">
            <a:avLst/>
          </a:prstGeom>
          <a:noFill/>
          <a:ln w="9525">
            <a:noFill/>
            <a:miter lim="800000"/>
            <a:headEnd/>
            <a:tailEnd/>
          </a:ln>
          <a:effectLst>
            <a:outerShdw dist="35921" dir="2700000" algn="ctr" rotWithShape="0">
              <a:srgbClr val="000000"/>
            </a:outerShdw>
          </a:effectLst>
        </p:spPr>
        <p:txBody>
          <a:bodyPr lIns="92075" tIns="46038" rIns="92075" bIns="46038">
            <a:spAutoFit/>
          </a:bodyPr>
          <a:lstStyle/>
          <a:p>
            <a:pPr eaLnBrk="0" hangingPunct="0"/>
            <a:r>
              <a:rPr lang="en-US" sz="16500">
                <a:solidFill>
                  <a:srgbClr val="FFFFCC"/>
                </a:solidFill>
              </a:rPr>
              <a:t>}</a:t>
            </a:r>
          </a:p>
        </p:txBody>
      </p:sp>
    </p:spTree>
  </p:cSld>
  <p:clrMapOvr>
    <a:masterClrMapping/>
  </p:clrMapOvr>
  <p:transition spd="slow">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3C3F1E3F-9CF0-46D0-9127-A01A8087CB06}" type="slidenum">
              <a:rPr lang="en-US"/>
              <a:pPr/>
              <a:t>48</a:t>
            </a:fld>
            <a:r>
              <a:rPr lang="en-US"/>
              <a:t> of 1</a:t>
            </a:r>
          </a:p>
        </p:txBody>
      </p:sp>
      <p:sp>
        <p:nvSpPr>
          <p:cNvPr id="1269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69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6980" name="Rectangle 4"/>
          <p:cNvSpPr>
            <a:spLocks noGrp="1" noChangeArrowheads="1"/>
          </p:cNvSpPr>
          <p:nvPr>
            <p:ph type="title"/>
          </p:nvPr>
        </p:nvSpPr>
        <p:spPr>
          <a:noFill/>
          <a:ln/>
        </p:spPr>
        <p:txBody>
          <a:bodyPr wrap="square" lIns="92075" tIns="46038" rIns="92075" bIns="46038" anchor="t"/>
          <a:lstStyle/>
          <a:p>
            <a:r>
              <a:rPr lang="en-US"/>
              <a:t>Programming Guidelines</a:t>
            </a:r>
          </a:p>
        </p:txBody>
      </p:sp>
      <p:sp>
        <p:nvSpPr>
          <p:cNvPr id="126981" name="Rectangle 5"/>
          <p:cNvSpPr>
            <a:spLocks noGrp="1" noChangeArrowheads="1"/>
          </p:cNvSpPr>
          <p:nvPr>
            <p:ph type="body" idx="1"/>
          </p:nvPr>
        </p:nvSpPr>
        <p:spPr>
          <a:xfrm>
            <a:off x="2293938" y="2141538"/>
            <a:ext cx="5745162" cy="3670300"/>
          </a:xfrm>
          <a:noFill/>
          <a:ln/>
        </p:spPr>
        <p:txBody>
          <a:bodyPr lIns="92075" tIns="46038" rIns="92075" bIns="46038">
            <a:spAutoFit/>
          </a:bodyPr>
          <a:lstStyle/>
          <a:p>
            <a:pPr marL="404813" indent="-404813" defTabSz="346075">
              <a:buFont typeface="Wingdings" pitchFamily="2" charset="2"/>
              <a:buNone/>
            </a:pPr>
            <a:r>
              <a:rPr lang="en-US"/>
              <a:t>Make code maintenance easier by:</a:t>
            </a:r>
          </a:p>
          <a:p>
            <a:pPr marL="404813" indent="-404813" defTabSz="346075"/>
            <a:r>
              <a:rPr lang="en-US"/>
              <a:t>Documenting code with comments</a:t>
            </a:r>
          </a:p>
          <a:p>
            <a:pPr marL="404813" indent="-404813" defTabSz="346075"/>
            <a:r>
              <a:rPr lang="en-US"/>
              <a:t>Developing a case convention for the code</a:t>
            </a:r>
          </a:p>
          <a:p>
            <a:pPr marL="404813" indent="-404813" defTabSz="346075"/>
            <a:r>
              <a:rPr lang="en-US"/>
              <a:t>Developing naming conventions for identifiers and other objects</a:t>
            </a:r>
          </a:p>
          <a:p>
            <a:pPr marL="404813" indent="-404813" defTabSz="346075"/>
            <a:r>
              <a:rPr lang="en-US"/>
              <a:t>Enhancing readability by indenting</a:t>
            </a:r>
          </a:p>
        </p:txBody>
      </p:sp>
    </p:spTree>
  </p:cSld>
  <p:clrMapOvr>
    <a:masterClrMapping/>
  </p:clrMapOvr>
  <p:transition spd="slow">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06A6F3EE-B0C5-4C14-B29B-1A246A15F712}" type="slidenum">
              <a:rPr lang="en-US"/>
              <a:pPr/>
              <a:t>49</a:t>
            </a:fld>
            <a:r>
              <a:rPr lang="en-US"/>
              <a:t> of 1</a:t>
            </a:r>
          </a:p>
        </p:txBody>
      </p:sp>
      <p:sp>
        <p:nvSpPr>
          <p:cNvPr id="1290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90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29028" name="Rectangle 4"/>
          <p:cNvSpPr>
            <a:spLocks noGrp="1" noChangeArrowheads="1"/>
          </p:cNvSpPr>
          <p:nvPr>
            <p:ph type="title"/>
          </p:nvPr>
        </p:nvSpPr>
        <p:spPr>
          <a:noFill/>
          <a:ln/>
        </p:spPr>
        <p:txBody>
          <a:bodyPr wrap="square" lIns="92075" tIns="46038" rIns="92075" bIns="46038" anchor="t"/>
          <a:lstStyle/>
          <a:p>
            <a:r>
              <a:rPr lang="en-US"/>
              <a:t>Indenting Code</a:t>
            </a:r>
          </a:p>
        </p:txBody>
      </p:sp>
      <p:sp>
        <p:nvSpPr>
          <p:cNvPr id="129029" name="Rectangle 5"/>
          <p:cNvSpPr>
            <a:spLocks noGrp="1" noChangeArrowheads="1"/>
          </p:cNvSpPr>
          <p:nvPr>
            <p:ph type="body" idx="1"/>
          </p:nvPr>
        </p:nvSpPr>
        <p:spPr>
          <a:xfrm>
            <a:off x="858838" y="1381125"/>
            <a:ext cx="7385050" cy="895350"/>
          </a:xfrm>
          <a:noFill/>
          <a:ln/>
        </p:spPr>
        <p:txBody>
          <a:bodyPr lIns="92075" tIns="46038" rIns="92075" bIns="46038">
            <a:spAutoFit/>
          </a:bodyPr>
          <a:lstStyle/>
          <a:p>
            <a:pPr marL="404813" indent="-404813" defTabSz="346075">
              <a:buFont typeface="Wingdings" pitchFamily="2" charset="2"/>
              <a:buNone/>
            </a:pPr>
            <a:r>
              <a:rPr lang="en-US"/>
              <a:t>For clarity, indent each level of code.</a:t>
            </a:r>
          </a:p>
          <a:p>
            <a:pPr marL="404813" indent="-404813" defTabSz="346075">
              <a:buFont typeface="Wingdings" pitchFamily="2" charset="2"/>
              <a:buNone/>
            </a:pPr>
            <a:r>
              <a:rPr lang="en-US"/>
              <a:t>Example:</a:t>
            </a:r>
          </a:p>
        </p:txBody>
      </p:sp>
      <p:sp>
        <p:nvSpPr>
          <p:cNvPr id="129030" name="Rectangle 6"/>
          <p:cNvSpPr>
            <a:spLocks noChangeArrowheads="1"/>
          </p:cNvSpPr>
          <p:nvPr/>
        </p:nvSpPr>
        <p:spPr bwMode="auto">
          <a:xfrm>
            <a:off x="1238250" y="2638425"/>
            <a:ext cx="2433638" cy="14319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eaLnBrk="0" hangingPunct="0">
              <a:lnSpc>
                <a:spcPct val="65000"/>
              </a:lnSpc>
              <a:spcBef>
                <a:spcPct val="40000"/>
              </a:spcBef>
            </a:pPr>
            <a:r>
              <a:rPr lang="en-US" b="1">
                <a:solidFill>
                  <a:srgbClr val="000000"/>
                </a:solidFill>
                <a:latin typeface="Courier New" pitchFamily="49" charset="0"/>
              </a:rPr>
              <a:t>BEGIN</a:t>
            </a:r>
          </a:p>
          <a:p>
            <a:pPr eaLnBrk="0" hangingPunct="0">
              <a:lnSpc>
                <a:spcPct val="65000"/>
              </a:lnSpc>
              <a:spcBef>
                <a:spcPct val="40000"/>
              </a:spcBef>
            </a:pPr>
            <a:r>
              <a:rPr lang="en-US" b="1">
                <a:solidFill>
                  <a:srgbClr val="000000"/>
                </a:solidFill>
                <a:latin typeface="Courier New" pitchFamily="49" charset="0"/>
              </a:rPr>
              <a:t>  IF x=0 THEN</a:t>
            </a:r>
          </a:p>
          <a:p>
            <a:pPr eaLnBrk="0" hangingPunct="0">
              <a:lnSpc>
                <a:spcPct val="65000"/>
              </a:lnSpc>
              <a:spcBef>
                <a:spcPct val="40000"/>
              </a:spcBef>
            </a:pPr>
            <a:r>
              <a:rPr lang="en-US" b="1">
                <a:solidFill>
                  <a:srgbClr val="000000"/>
                </a:solidFill>
                <a:latin typeface="Courier New" pitchFamily="49" charset="0"/>
              </a:rPr>
              <a:t>     y:=1;</a:t>
            </a:r>
          </a:p>
          <a:p>
            <a:pPr eaLnBrk="0" hangingPunct="0">
              <a:lnSpc>
                <a:spcPct val="65000"/>
              </a:lnSpc>
              <a:spcBef>
                <a:spcPct val="40000"/>
              </a:spcBef>
            </a:pPr>
            <a:r>
              <a:rPr lang="en-US" b="1">
                <a:solidFill>
                  <a:srgbClr val="000000"/>
                </a:solidFill>
                <a:latin typeface="Courier New" pitchFamily="49" charset="0"/>
              </a:rPr>
              <a:t>  END IF;</a:t>
            </a:r>
          </a:p>
          <a:p>
            <a:pPr eaLnBrk="0" hangingPunct="0">
              <a:lnSpc>
                <a:spcPct val="65000"/>
              </a:lnSpc>
              <a:spcBef>
                <a:spcPct val="40000"/>
              </a:spcBef>
            </a:pPr>
            <a:r>
              <a:rPr lang="en-US" b="1">
                <a:solidFill>
                  <a:srgbClr val="000000"/>
                </a:solidFill>
                <a:latin typeface="Courier New" pitchFamily="49" charset="0"/>
              </a:rPr>
              <a:t>END;</a:t>
            </a:r>
          </a:p>
        </p:txBody>
      </p:sp>
      <p:sp>
        <p:nvSpPr>
          <p:cNvPr id="129031" name="Rectangle 7"/>
          <p:cNvSpPr>
            <a:spLocks noChangeArrowheads="1"/>
          </p:cNvSpPr>
          <p:nvPr/>
        </p:nvSpPr>
        <p:spPr bwMode="auto">
          <a:xfrm>
            <a:off x="4038600" y="2057400"/>
            <a:ext cx="4305300" cy="4305300"/>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57200" eaLnBrk="0" hangingPunct="0">
              <a:lnSpc>
                <a:spcPct val="65000"/>
              </a:lnSpc>
              <a:spcBef>
                <a:spcPct val="40000"/>
              </a:spcBef>
            </a:pPr>
            <a:endParaRPr lang="en-US" b="1">
              <a:solidFill>
                <a:srgbClr val="000000"/>
              </a:solidFill>
              <a:latin typeface="Courier New" pitchFamily="49" charset="0"/>
            </a:endParaRPr>
          </a:p>
          <a:p>
            <a:pPr defTabSz="457200" eaLnBrk="0" hangingPunct="0">
              <a:lnSpc>
                <a:spcPct val="65000"/>
              </a:lnSpc>
              <a:spcBef>
                <a:spcPct val="40000"/>
              </a:spcBef>
            </a:pPr>
            <a:r>
              <a:rPr lang="en-US" b="1">
                <a:solidFill>
                  <a:srgbClr val="000000"/>
                </a:solidFill>
                <a:latin typeface="Courier New" pitchFamily="49" charset="0"/>
              </a:rPr>
              <a:t>DECLARE</a:t>
            </a:r>
          </a:p>
          <a:p>
            <a:pPr defTabSz="457200" eaLnBrk="0" hangingPunct="0">
              <a:lnSpc>
                <a:spcPct val="65000"/>
              </a:lnSpc>
              <a:spcBef>
                <a:spcPct val="40000"/>
              </a:spcBef>
            </a:pPr>
            <a:r>
              <a:rPr lang="en-US" b="1">
                <a:solidFill>
                  <a:srgbClr val="000000"/>
                </a:solidFill>
                <a:latin typeface="Courier New" pitchFamily="49" charset="0"/>
              </a:rPr>
              <a:t>  v_deptno	       NUMBER(4);</a:t>
            </a:r>
          </a:p>
          <a:p>
            <a:pPr defTabSz="457200" eaLnBrk="0" hangingPunct="0">
              <a:lnSpc>
                <a:spcPct val="65000"/>
              </a:lnSpc>
              <a:spcBef>
                <a:spcPct val="40000"/>
              </a:spcBef>
            </a:pPr>
            <a:r>
              <a:rPr lang="en-US" b="1">
                <a:solidFill>
                  <a:srgbClr val="000000"/>
                </a:solidFill>
                <a:latin typeface="Courier New" pitchFamily="49" charset="0"/>
              </a:rPr>
              <a:t>  v_location_id  NUMBER(4);</a:t>
            </a:r>
          </a:p>
          <a:p>
            <a:pPr defTabSz="457200" eaLnBrk="0" hangingPunct="0">
              <a:lnSpc>
                <a:spcPct val="65000"/>
              </a:lnSpc>
              <a:spcBef>
                <a:spcPct val="40000"/>
              </a:spcBef>
            </a:pPr>
            <a:r>
              <a:rPr lang="en-US" b="1">
                <a:solidFill>
                  <a:srgbClr val="000000"/>
                </a:solidFill>
                <a:latin typeface="Courier New" pitchFamily="49" charset="0"/>
              </a:rPr>
              <a:t>BEGIN</a:t>
            </a:r>
          </a:p>
          <a:p>
            <a:pPr defTabSz="457200" eaLnBrk="0" hangingPunct="0">
              <a:lnSpc>
                <a:spcPct val="65000"/>
              </a:lnSpc>
              <a:spcBef>
                <a:spcPct val="40000"/>
              </a:spcBef>
            </a:pPr>
            <a:r>
              <a:rPr lang="en-US" b="1">
                <a:solidFill>
                  <a:srgbClr val="000000"/>
                </a:solidFill>
                <a:latin typeface="Courier New" pitchFamily="49" charset="0"/>
              </a:rPr>
              <a:t>  SELECT	department_id,</a:t>
            </a:r>
          </a:p>
          <a:p>
            <a:pPr defTabSz="457200" eaLnBrk="0" hangingPunct="0">
              <a:lnSpc>
                <a:spcPct val="65000"/>
              </a:lnSpc>
              <a:spcBef>
                <a:spcPct val="40000"/>
              </a:spcBef>
            </a:pPr>
            <a:r>
              <a:rPr lang="en-US" b="1">
                <a:solidFill>
                  <a:srgbClr val="000000"/>
                </a:solidFill>
                <a:latin typeface="Courier New" pitchFamily="49" charset="0"/>
              </a:rPr>
              <a:t>         	location_id</a:t>
            </a:r>
          </a:p>
          <a:p>
            <a:pPr defTabSz="457200" eaLnBrk="0" hangingPunct="0">
              <a:lnSpc>
                <a:spcPct val="65000"/>
              </a:lnSpc>
              <a:spcBef>
                <a:spcPct val="40000"/>
              </a:spcBef>
            </a:pPr>
            <a:r>
              <a:rPr lang="en-US" b="1">
                <a:solidFill>
                  <a:srgbClr val="000000"/>
                </a:solidFill>
                <a:latin typeface="Courier New" pitchFamily="49" charset="0"/>
              </a:rPr>
              <a:t>  INTO		v_deptno,</a:t>
            </a:r>
          </a:p>
          <a:p>
            <a:pPr defTabSz="457200" eaLnBrk="0" hangingPunct="0">
              <a:lnSpc>
                <a:spcPct val="65000"/>
              </a:lnSpc>
              <a:spcBef>
                <a:spcPct val="40000"/>
              </a:spcBef>
            </a:pPr>
            <a:r>
              <a:rPr lang="en-US" b="1">
                <a:solidFill>
                  <a:srgbClr val="000000"/>
                </a:solidFill>
                <a:latin typeface="Courier New" pitchFamily="49" charset="0"/>
              </a:rPr>
              <a:t>			v_location_id</a:t>
            </a:r>
          </a:p>
          <a:p>
            <a:pPr defTabSz="457200" eaLnBrk="0" hangingPunct="0">
              <a:lnSpc>
                <a:spcPct val="65000"/>
              </a:lnSpc>
              <a:spcBef>
                <a:spcPct val="40000"/>
              </a:spcBef>
            </a:pPr>
            <a:r>
              <a:rPr lang="en-US" b="1">
                <a:solidFill>
                  <a:srgbClr val="000000"/>
                </a:solidFill>
                <a:latin typeface="Courier New" pitchFamily="49" charset="0"/>
              </a:rPr>
              <a:t>  FROM		departments</a:t>
            </a:r>
          </a:p>
          <a:p>
            <a:pPr defTabSz="457200" eaLnBrk="0" hangingPunct="0">
              <a:lnSpc>
                <a:spcPct val="65000"/>
              </a:lnSpc>
              <a:spcBef>
                <a:spcPct val="40000"/>
              </a:spcBef>
            </a:pPr>
            <a:r>
              <a:rPr lang="en-US" b="1">
                <a:solidFill>
                  <a:srgbClr val="000000"/>
                </a:solidFill>
                <a:latin typeface="Courier New" pitchFamily="49" charset="0"/>
              </a:rPr>
              <a:t>  WHERE	department_name </a:t>
            </a:r>
          </a:p>
          <a:p>
            <a:pPr defTabSz="457200" eaLnBrk="0" hangingPunct="0">
              <a:lnSpc>
                <a:spcPct val="65000"/>
              </a:lnSpc>
              <a:spcBef>
                <a:spcPct val="40000"/>
              </a:spcBef>
            </a:pPr>
            <a:r>
              <a:rPr lang="en-US" b="1">
                <a:solidFill>
                  <a:srgbClr val="000000"/>
                </a:solidFill>
                <a:latin typeface="Courier New" pitchFamily="49" charset="0"/>
              </a:rPr>
              <a:t>          = 'Sales';   </a:t>
            </a:r>
          </a:p>
          <a:p>
            <a:pPr defTabSz="457200" eaLnBrk="0" hangingPunct="0">
              <a:lnSpc>
                <a:spcPct val="65000"/>
              </a:lnSpc>
              <a:spcBef>
                <a:spcPct val="40000"/>
              </a:spcBef>
            </a:pPr>
            <a:r>
              <a:rPr lang="en-US" b="1">
                <a:solidFill>
                  <a:srgbClr val="000000"/>
                </a:solidFill>
                <a:latin typeface="Courier New" pitchFamily="49" charset="0"/>
              </a:rPr>
              <a:t>...</a:t>
            </a:r>
          </a:p>
          <a:p>
            <a:pPr defTabSz="457200" eaLnBrk="0" hangingPunct="0">
              <a:lnSpc>
                <a:spcPct val="65000"/>
              </a:lnSpc>
              <a:spcBef>
                <a:spcPct val="40000"/>
              </a:spcBef>
            </a:pPr>
            <a:r>
              <a:rPr lang="en-US" b="1">
                <a:solidFill>
                  <a:srgbClr val="000000"/>
                </a:solidFill>
                <a:latin typeface="Courier New" pitchFamily="49" charset="0"/>
              </a:rPr>
              <a:t>END;</a:t>
            </a:r>
          </a:p>
          <a:p>
            <a:pPr defTabSz="457200" eaLnBrk="0" hangingPunct="0">
              <a:lnSpc>
                <a:spcPct val="65000"/>
              </a:lnSpc>
              <a:spcBef>
                <a:spcPct val="40000"/>
              </a:spcBef>
            </a:pPr>
            <a:r>
              <a:rPr lang="en-US" b="1">
                <a:solidFill>
                  <a:srgbClr val="000000"/>
                </a:solidFill>
                <a:latin typeface="Courier New" pitchFamily="49" charset="0"/>
              </a:rPr>
              <a:t>/</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0"/>
          </p:nvPr>
        </p:nvSpPr>
        <p:spPr/>
        <p:txBody>
          <a:bodyPr/>
          <a:lstStyle/>
          <a:p>
            <a:r>
              <a:rPr lang="en-US"/>
              <a:t>PL/SQL</a:t>
            </a:r>
          </a:p>
        </p:txBody>
      </p:sp>
      <p:sp>
        <p:nvSpPr>
          <p:cNvPr id="26" name="Slide Number Placeholder 4"/>
          <p:cNvSpPr>
            <a:spLocks noGrp="1"/>
          </p:cNvSpPr>
          <p:nvPr>
            <p:ph type="sldNum" sz="quarter" idx="11"/>
          </p:nvPr>
        </p:nvSpPr>
        <p:spPr/>
        <p:txBody>
          <a:bodyPr/>
          <a:lstStyle/>
          <a:p>
            <a:fld id="{346DE659-6BBF-467B-B75D-AD9122A250F1}" type="slidenum">
              <a:rPr lang="en-US"/>
              <a:pPr/>
              <a:t>5</a:t>
            </a:fld>
            <a:r>
              <a:rPr lang="en-US"/>
              <a:t> of 1</a:t>
            </a:r>
          </a:p>
        </p:txBody>
      </p:sp>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11268"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1269"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1270" name="Rectangle 6"/>
          <p:cNvSpPr>
            <a:spLocks noGrp="1" noChangeArrowheads="1"/>
          </p:cNvSpPr>
          <p:nvPr>
            <p:ph type="title"/>
          </p:nvPr>
        </p:nvSpPr>
        <p:spPr>
          <a:noFill/>
          <a:ln/>
        </p:spPr>
        <p:txBody>
          <a:bodyPr wrap="square" lIns="92075" tIns="46038" rIns="92075" bIns="46038" anchor="t"/>
          <a:lstStyle/>
          <a:p>
            <a:r>
              <a:rPr lang="en-US"/>
              <a:t>PL/SQL Environment</a:t>
            </a:r>
          </a:p>
        </p:txBody>
      </p:sp>
      <p:sp>
        <p:nvSpPr>
          <p:cNvPr id="11271" name="Line 7"/>
          <p:cNvSpPr>
            <a:spLocks noChangeShapeType="1"/>
          </p:cNvSpPr>
          <p:nvPr/>
        </p:nvSpPr>
        <p:spPr bwMode="auto">
          <a:xfrm flipH="1">
            <a:off x="2457450" y="2551113"/>
            <a:ext cx="812800" cy="0"/>
          </a:xfrm>
          <a:prstGeom prst="line">
            <a:avLst/>
          </a:prstGeom>
          <a:noFill/>
          <a:ln w="12700">
            <a:solidFill>
              <a:schemeClr val="tx1"/>
            </a:solidFill>
            <a:round/>
            <a:headEnd type="stealth" w="med" len="med"/>
            <a:tailEnd type="none" w="sm" len="sm"/>
          </a:ln>
          <a:effectLst/>
        </p:spPr>
        <p:txBody>
          <a:bodyPr/>
          <a:lstStyle/>
          <a:p>
            <a:endParaRPr lang="en-US"/>
          </a:p>
        </p:txBody>
      </p:sp>
      <p:sp>
        <p:nvSpPr>
          <p:cNvPr id="11272" name="Rectangle 8"/>
          <p:cNvSpPr>
            <a:spLocks noChangeArrowheads="1"/>
          </p:cNvSpPr>
          <p:nvPr/>
        </p:nvSpPr>
        <p:spPr bwMode="ltGray">
          <a:xfrm>
            <a:off x="1179513" y="2022475"/>
            <a:ext cx="1336675" cy="1057275"/>
          </a:xfrm>
          <a:prstGeom prst="rect">
            <a:avLst/>
          </a:prstGeom>
          <a:solidFill>
            <a:srgbClr val="CC6600"/>
          </a:solidFill>
          <a:ln w="127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73" name="Rectangle 9"/>
          <p:cNvSpPr>
            <a:spLocks noChangeArrowheads="1"/>
          </p:cNvSpPr>
          <p:nvPr/>
        </p:nvSpPr>
        <p:spPr bwMode="auto">
          <a:xfrm>
            <a:off x="1343025" y="2230438"/>
            <a:ext cx="1009650" cy="641350"/>
          </a:xfrm>
          <a:prstGeom prst="rect">
            <a:avLst/>
          </a:prstGeom>
          <a:noFill/>
          <a:ln w="9525">
            <a:noFill/>
            <a:miter lim="800000"/>
            <a:headEnd/>
            <a:tailEnd/>
          </a:ln>
          <a:effectLst/>
        </p:spPr>
        <p:txBody>
          <a:bodyPr wrap="none" lIns="92075" tIns="46038" rIns="92075" bIns="46038">
            <a:spAutoFit/>
          </a:bodyPr>
          <a:lstStyle/>
          <a:p>
            <a:pPr algn="ctr" eaLnBrk="0" hangingPunct="0"/>
            <a:r>
              <a:rPr lang="en-US" b="1"/>
              <a:t>PL/SQL</a:t>
            </a:r>
          </a:p>
          <a:p>
            <a:pPr algn="ctr" eaLnBrk="0" hangingPunct="0"/>
            <a:r>
              <a:rPr lang="en-US" b="1"/>
              <a:t>block</a:t>
            </a:r>
          </a:p>
        </p:txBody>
      </p:sp>
      <p:sp>
        <p:nvSpPr>
          <p:cNvPr id="11274" name="AutoShape 10"/>
          <p:cNvSpPr>
            <a:spLocks noChangeArrowheads="1"/>
          </p:cNvSpPr>
          <p:nvPr/>
        </p:nvSpPr>
        <p:spPr bwMode="auto">
          <a:xfrm>
            <a:off x="3308350" y="1582738"/>
            <a:ext cx="4733925" cy="1839912"/>
          </a:xfrm>
          <a:prstGeom prst="roundRect">
            <a:avLst>
              <a:gd name="adj" fmla="val 12454"/>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75" name="Line 11"/>
          <p:cNvSpPr>
            <a:spLocks noChangeShapeType="1"/>
          </p:cNvSpPr>
          <p:nvPr/>
        </p:nvSpPr>
        <p:spPr bwMode="auto">
          <a:xfrm flipH="1" flipV="1">
            <a:off x="4659313" y="2778125"/>
            <a:ext cx="1065212" cy="1588"/>
          </a:xfrm>
          <a:prstGeom prst="line">
            <a:avLst/>
          </a:prstGeom>
          <a:noFill/>
          <a:ln w="12700">
            <a:solidFill>
              <a:schemeClr val="tx1"/>
            </a:solidFill>
            <a:round/>
            <a:headEnd type="none" w="sm" len="sm"/>
            <a:tailEnd type="none" w="sm" len="sm"/>
          </a:ln>
          <a:effectLst/>
        </p:spPr>
        <p:txBody>
          <a:bodyPr/>
          <a:lstStyle/>
          <a:p>
            <a:endParaRPr lang="en-US"/>
          </a:p>
        </p:txBody>
      </p:sp>
      <p:sp>
        <p:nvSpPr>
          <p:cNvPr id="11276" name="Rectangle 12"/>
          <p:cNvSpPr>
            <a:spLocks noChangeArrowheads="1"/>
          </p:cNvSpPr>
          <p:nvPr/>
        </p:nvSpPr>
        <p:spPr bwMode="auto">
          <a:xfrm>
            <a:off x="5075238" y="1671638"/>
            <a:ext cx="1809750" cy="366712"/>
          </a:xfrm>
          <a:prstGeom prst="rect">
            <a:avLst/>
          </a:prstGeom>
          <a:noFill/>
          <a:ln w="9525">
            <a:noFill/>
            <a:miter lim="800000"/>
            <a:headEnd/>
            <a:tailEnd/>
          </a:ln>
          <a:effectLst/>
        </p:spPr>
        <p:txBody>
          <a:bodyPr wrap="none" lIns="92075" tIns="46038" rIns="92075" bIns="46038">
            <a:spAutoFit/>
          </a:bodyPr>
          <a:lstStyle/>
          <a:p>
            <a:pPr algn="ctr" eaLnBrk="0" hangingPunct="0"/>
            <a:r>
              <a:rPr lang="en-US" b="1"/>
              <a:t>PL/SQL engine</a:t>
            </a:r>
          </a:p>
        </p:txBody>
      </p:sp>
      <p:sp>
        <p:nvSpPr>
          <p:cNvPr id="11277" name="AutoShape 13"/>
          <p:cNvSpPr>
            <a:spLocks noChangeArrowheads="1"/>
          </p:cNvSpPr>
          <p:nvPr/>
        </p:nvSpPr>
        <p:spPr bwMode="auto">
          <a:xfrm>
            <a:off x="3308350" y="3890963"/>
            <a:ext cx="4733925" cy="1839912"/>
          </a:xfrm>
          <a:prstGeom prst="roundRect">
            <a:avLst>
              <a:gd name="adj" fmla="val 12454"/>
            </a:avLst>
          </a:prstGeom>
          <a:solidFill>
            <a:srgbClr val="FFCCFF">
              <a:alpha val="50000"/>
            </a:srgbClr>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78" name="Rectangle 14"/>
          <p:cNvSpPr>
            <a:spLocks noChangeArrowheads="1"/>
          </p:cNvSpPr>
          <p:nvPr/>
        </p:nvSpPr>
        <p:spPr bwMode="auto">
          <a:xfrm>
            <a:off x="4911725" y="5326063"/>
            <a:ext cx="1646238" cy="366712"/>
          </a:xfrm>
          <a:prstGeom prst="rect">
            <a:avLst/>
          </a:prstGeom>
          <a:noFill/>
          <a:ln w="9525">
            <a:noFill/>
            <a:miter lim="800000"/>
            <a:headEnd/>
            <a:tailEnd/>
          </a:ln>
          <a:effectLst/>
        </p:spPr>
        <p:txBody>
          <a:bodyPr wrap="none" lIns="92075" tIns="46038" rIns="92075" bIns="46038">
            <a:spAutoFit/>
          </a:bodyPr>
          <a:lstStyle/>
          <a:p>
            <a:pPr algn="ctr" eaLnBrk="0" hangingPunct="0"/>
            <a:r>
              <a:rPr lang="en-US" b="1"/>
              <a:t>Oracle server</a:t>
            </a:r>
          </a:p>
        </p:txBody>
      </p:sp>
      <p:sp>
        <p:nvSpPr>
          <p:cNvPr id="11279" name="Line 15"/>
          <p:cNvSpPr>
            <a:spLocks noChangeShapeType="1"/>
          </p:cNvSpPr>
          <p:nvPr/>
        </p:nvSpPr>
        <p:spPr bwMode="auto">
          <a:xfrm flipH="1">
            <a:off x="4679950" y="2363788"/>
            <a:ext cx="1682750" cy="0"/>
          </a:xfrm>
          <a:prstGeom prst="line">
            <a:avLst/>
          </a:prstGeom>
          <a:noFill/>
          <a:ln w="12700">
            <a:solidFill>
              <a:schemeClr val="tx1"/>
            </a:solidFill>
            <a:round/>
            <a:headEnd type="stealth" w="med" len="med"/>
            <a:tailEnd type="none" w="sm" len="sm"/>
          </a:ln>
          <a:effectLst/>
        </p:spPr>
        <p:txBody>
          <a:bodyPr/>
          <a:lstStyle/>
          <a:p>
            <a:endParaRPr lang="en-US"/>
          </a:p>
        </p:txBody>
      </p:sp>
      <p:sp>
        <p:nvSpPr>
          <p:cNvPr id="11280" name="AutoShape 16"/>
          <p:cNvSpPr>
            <a:spLocks noChangeArrowheads="1"/>
          </p:cNvSpPr>
          <p:nvPr/>
        </p:nvSpPr>
        <p:spPr bwMode="auto">
          <a:xfrm>
            <a:off x="6386513" y="2071688"/>
            <a:ext cx="1501775" cy="958850"/>
          </a:xfrm>
          <a:prstGeom prst="roundRect">
            <a:avLst>
              <a:gd name="adj" fmla="val 12454"/>
            </a:avLst>
          </a:prstGeom>
          <a:solidFill>
            <a:srgbClr val="CC99FF"/>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81" name="Rectangle 17"/>
          <p:cNvSpPr>
            <a:spLocks noChangeArrowheads="1"/>
          </p:cNvSpPr>
          <p:nvPr/>
        </p:nvSpPr>
        <p:spPr bwMode="auto">
          <a:xfrm>
            <a:off x="6470650" y="2057400"/>
            <a:ext cx="1377950" cy="915988"/>
          </a:xfrm>
          <a:prstGeom prst="rect">
            <a:avLst/>
          </a:prstGeom>
          <a:noFill/>
          <a:ln w="9525">
            <a:noFill/>
            <a:miter lim="800000"/>
            <a:headEnd/>
            <a:tailEnd/>
          </a:ln>
          <a:effectLst/>
        </p:spPr>
        <p:txBody>
          <a:bodyPr wrap="none" lIns="92075" tIns="46038" rIns="92075" bIns="46038">
            <a:spAutoFit/>
          </a:bodyPr>
          <a:lstStyle/>
          <a:p>
            <a:pPr algn="ctr" eaLnBrk="0" hangingPunct="0"/>
            <a:r>
              <a:rPr lang="en-US" b="1"/>
              <a:t>Procedural</a:t>
            </a:r>
          </a:p>
          <a:p>
            <a:pPr algn="ctr" eaLnBrk="0" hangingPunct="0"/>
            <a:r>
              <a:rPr lang="en-US" b="1"/>
              <a:t>statement</a:t>
            </a:r>
          </a:p>
          <a:p>
            <a:pPr algn="ctr" eaLnBrk="0" hangingPunct="0"/>
            <a:r>
              <a:rPr lang="en-US" b="1"/>
              <a:t>executor</a:t>
            </a:r>
          </a:p>
        </p:txBody>
      </p:sp>
      <p:sp>
        <p:nvSpPr>
          <p:cNvPr id="11282" name="Line 18"/>
          <p:cNvSpPr>
            <a:spLocks noChangeShapeType="1"/>
          </p:cNvSpPr>
          <p:nvPr/>
        </p:nvSpPr>
        <p:spPr bwMode="auto">
          <a:xfrm>
            <a:off x="5741988" y="2789238"/>
            <a:ext cx="0" cy="1787525"/>
          </a:xfrm>
          <a:prstGeom prst="line">
            <a:avLst/>
          </a:prstGeom>
          <a:noFill/>
          <a:ln w="12700">
            <a:solidFill>
              <a:schemeClr val="tx1"/>
            </a:solidFill>
            <a:round/>
            <a:headEnd type="none" w="sm" len="sm"/>
            <a:tailEnd type="stealth" w="med" len="med"/>
          </a:ln>
          <a:effectLst/>
        </p:spPr>
        <p:txBody>
          <a:bodyPr/>
          <a:lstStyle/>
          <a:p>
            <a:endParaRPr lang="en-US"/>
          </a:p>
        </p:txBody>
      </p:sp>
      <p:sp>
        <p:nvSpPr>
          <p:cNvPr id="11283" name="Rectangle 19"/>
          <p:cNvSpPr>
            <a:spLocks noChangeArrowheads="1"/>
          </p:cNvSpPr>
          <p:nvPr/>
        </p:nvSpPr>
        <p:spPr bwMode="auto">
          <a:xfrm>
            <a:off x="4778375" y="2063750"/>
            <a:ext cx="1009650"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t>PL/SQL</a:t>
            </a:r>
          </a:p>
        </p:txBody>
      </p:sp>
      <p:sp>
        <p:nvSpPr>
          <p:cNvPr id="11284" name="Rectangle 20"/>
          <p:cNvSpPr>
            <a:spLocks noChangeArrowheads="1"/>
          </p:cNvSpPr>
          <p:nvPr/>
        </p:nvSpPr>
        <p:spPr bwMode="auto">
          <a:xfrm>
            <a:off x="4778375" y="2487613"/>
            <a:ext cx="654050" cy="366712"/>
          </a:xfrm>
          <a:prstGeom prst="rect">
            <a:avLst/>
          </a:prstGeom>
          <a:noFill/>
          <a:ln w="9525">
            <a:noFill/>
            <a:miter lim="800000"/>
            <a:headEnd/>
            <a:tailEnd/>
          </a:ln>
          <a:effectLst/>
        </p:spPr>
        <p:txBody>
          <a:bodyPr wrap="none" lIns="92075" tIns="46038" rIns="92075" bIns="46038">
            <a:spAutoFit/>
          </a:bodyPr>
          <a:lstStyle/>
          <a:p>
            <a:pPr eaLnBrk="0" hangingPunct="0"/>
            <a:r>
              <a:rPr lang="en-US" b="1"/>
              <a:t>SQL</a:t>
            </a:r>
          </a:p>
        </p:txBody>
      </p:sp>
      <p:sp>
        <p:nvSpPr>
          <p:cNvPr id="11285" name="Rectangle 21"/>
          <p:cNvSpPr>
            <a:spLocks noChangeArrowheads="1"/>
          </p:cNvSpPr>
          <p:nvPr/>
        </p:nvSpPr>
        <p:spPr bwMode="auto">
          <a:xfrm>
            <a:off x="3884613" y="4592638"/>
            <a:ext cx="3582987" cy="442912"/>
          </a:xfrm>
          <a:prstGeom prst="rect">
            <a:avLst/>
          </a:prstGeom>
          <a:solidFill>
            <a:srgbClr val="FFFF66">
              <a:alpha val="50000"/>
            </a:srgbClr>
          </a:solidFill>
          <a:ln w="127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86" name="Rectangle 22"/>
          <p:cNvSpPr>
            <a:spLocks noChangeArrowheads="1"/>
          </p:cNvSpPr>
          <p:nvPr/>
        </p:nvSpPr>
        <p:spPr bwMode="auto">
          <a:xfrm>
            <a:off x="4270375" y="4630738"/>
            <a:ext cx="2813050" cy="366712"/>
          </a:xfrm>
          <a:prstGeom prst="rect">
            <a:avLst/>
          </a:prstGeom>
          <a:noFill/>
          <a:ln w="9525">
            <a:noFill/>
            <a:miter lim="800000"/>
            <a:headEnd/>
            <a:tailEnd/>
          </a:ln>
          <a:effectLst/>
        </p:spPr>
        <p:txBody>
          <a:bodyPr wrap="none" lIns="92075" tIns="46038" rIns="92075" bIns="46038">
            <a:spAutoFit/>
          </a:bodyPr>
          <a:lstStyle/>
          <a:p>
            <a:pPr eaLnBrk="0" hangingPunct="0"/>
            <a:r>
              <a:rPr lang="en-US" b="1"/>
              <a:t>SQL statement executor</a:t>
            </a:r>
          </a:p>
        </p:txBody>
      </p:sp>
      <p:sp>
        <p:nvSpPr>
          <p:cNvPr id="11287" name="Rectangle 23"/>
          <p:cNvSpPr>
            <a:spLocks noChangeArrowheads="1"/>
          </p:cNvSpPr>
          <p:nvPr/>
        </p:nvSpPr>
        <p:spPr bwMode="ltGray">
          <a:xfrm>
            <a:off x="3565525" y="2133600"/>
            <a:ext cx="1077913" cy="833438"/>
          </a:xfrm>
          <a:prstGeom prst="rect">
            <a:avLst/>
          </a:prstGeom>
          <a:solidFill>
            <a:srgbClr val="CC6600"/>
          </a:solidFill>
          <a:ln w="12700">
            <a:solidFill>
              <a:schemeClr val="bg2"/>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1288" name="Rectangle 24"/>
          <p:cNvSpPr>
            <a:spLocks noChangeArrowheads="1"/>
          </p:cNvSpPr>
          <p:nvPr/>
        </p:nvSpPr>
        <p:spPr bwMode="auto">
          <a:xfrm>
            <a:off x="3594100" y="2255838"/>
            <a:ext cx="1020763" cy="641350"/>
          </a:xfrm>
          <a:prstGeom prst="rect">
            <a:avLst/>
          </a:prstGeom>
          <a:noFill/>
          <a:ln w="9525">
            <a:noFill/>
            <a:miter lim="800000"/>
            <a:headEnd/>
            <a:tailEnd/>
          </a:ln>
          <a:effectLst/>
        </p:spPr>
        <p:txBody>
          <a:bodyPr lIns="92075" tIns="46038" rIns="92075" bIns="46038">
            <a:spAutoFit/>
          </a:bodyPr>
          <a:lstStyle/>
          <a:p>
            <a:pPr algn="ctr" eaLnBrk="0" hangingPunct="0"/>
            <a:r>
              <a:rPr lang="en-US" b="1"/>
              <a:t>PL/SQL</a:t>
            </a:r>
          </a:p>
          <a:p>
            <a:pPr algn="ctr" eaLnBrk="0" hangingPunct="0"/>
            <a:r>
              <a:rPr lang="en-US" b="1"/>
              <a:t>block</a:t>
            </a:r>
          </a:p>
        </p:txBody>
      </p:sp>
    </p:spTree>
  </p:cSld>
  <p:clrMapOvr>
    <a:masterClrMapping/>
  </p:clrMapOvr>
  <p:transition spd="slow">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PL/SQL</a:t>
            </a:r>
          </a:p>
        </p:txBody>
      </p:sp>
      <p:sp>
        <p:nvSpPr>
          <p:cNvPr id="19" name="Slide Number Placeholder 4"/>
          <p:cNvSpPr>
            <a:spLocks noGrp="1"/>
          </p:cNvSpPr>
          <p:nvPr>
            <p:ph type="sldNum" sz="quarter" idx="11"/>
          </p:nvPr>
        </p:nvSpPr>
        <p:spPr/>
        <p:txBody>
          <a:bodyPr/>
          <a:lstStyle/>
          <a:p>
            <a:fld id="{D51EE0FA-CF63-478A-BBE1-E93CF3F22DAC}" type="slidenum">
              <a:rPr lang="en-US"/>
              <a:pPr/>
              <a:t>50</a:t>
            </a:fld>
            <a:r>
              <a:rPr lang="en-US"/>
              <a:t> of 1</a:t>
            </a:r>
          </a:p>
        </p:txBody>
      </p:sp>
      <p:sp>
        <p:nvSpPr>
          <p:cNvPr id="1310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310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31076"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131077" name="Rectangle 5"/>
          <p:cNvSpPr>
            <a:spLocks noGrp="1" noChangeArrowheads="1"/>
          </p:cNvSpPr>
          <p:nvPr>
            <p:ph type="body" idx="1"/>
          </p:nvPr>
        </p:nvSpPr>
        <p:spPr>
          <a:xfrm>
            <a:off x="1079500" y="1828800"/>
            <a:ext cx="6961188" cy="3321050"/>
          </a:xfrm>
          <a:noFill/>
          <a:ln/>
        </p:spPr>
        <p:txBody>
          <a:bodyPr lIns="92075" tIns="46038" rIns="92075" bIns="46038">
            <a:spAutoFit/>
          </a:bodyPr>
          <a:lstStyle/>
          <a:p>
            <a:pPr marL="404813" indent="-404813" defTabSz="346075">
              <a:lnSpc>
                <a:spcPct val="90000"/>
              </a:lnSpc>
              <a:buFont typeface="Wingdings" pitchFamily="2" charset="2"/>
              <a:buNone/>
            </a:pPr>
            <a:r>
              <a:rPr lang="en-US" sz="2000"/>
              <a:t>In this lesson you should have learned that: </a:t>
            </a:r>
          </a:p>
          <a:p>
            <a:pPr marL="404813" indent="-404813" defTabSz="346075">
              <a:lnSpc>
                <a:spcPct val="90000"/>
              </a:lnSpc>
            </a:pPr>
            <a:r>
              <a:rPr lang="en-US" sz="2000"/>
              <a:t>PL/SQL block syntax and guidelines</a:t>
            </a:r>
          </a:p>
          <a:p>
            <a:pPr marL="404813" indent="-404813" defTabSz="346075">
              <a:lnSpc>
                <a:spcPct val="90000"/>
              </a:lnSpc>
            </a:pPr>
            <a:r>
              <a:rPr lang="en-US" sz="2000"/>
              <a:t>How to use identifiers correctly</a:t>
            </a:r>
          </a:p>
          <a:p>
            <a:pPr marL="404813" indent="-404813" defTabSz="346075">
              <a:lnSpc>
                <a:spcPct val="90000"/>
              </a:lnSpc>
            </a:pPr>
            <a:r>
              <a:rPr lang="en-US" sz="2000"/>
              <a:t>PL/SQL block structure: nesting blocks and scoping rules</a:t>
            </a:r>
          </a:p>
          <a:p>
            <a:pPr marL="404813" indent="-404813" defTabSz="346075">
              <a:lnSpc>
                <a:spcPct val="90000"/>
              </a:lnSpc>
            </a:pPr>
            <a:r>
              <a:rPr lang="en-US" sz="2000"/>
              <a:t>PL/SQL programming:</a:t>
            </a:r>
          </a:p>
          <a:p>
            <a:pPr marL="919163" lvl="1" indent="-400050" defTabSz="346075">
              <a:lnSpc>
                <a:spcPct val="90000"/>
              </a:lnSpc>
            </a:pPr>
            <a:r>
              <a:rPr lang="en-US" sz="2000"/>
              <a:t>Functions</a:t>
            </a:r>
          </a:p>
          <a:p>
            <a:pPr marL="919163" lvl="1" indent="-400050" defTabSz="346075">
              <a:lnSpc>
                <a:spcPct val="90000"/>
              </a:lnSpc>
            </a:pPr>
            <a:r>
              <a:rPr lang="en-US" sz="2000"/>
              <a:t>Data type conversions</a:t>
            </a:r>
          </a:p>
          <a:p>
            <a:pPr marL="919163" lvl="1" indent="-400050" defTabSz="346075">
              <a:lnSpc>
                <a:spcPct val="90000"/>
              </a:lnSpc>
            </a:pPr>
            <a:r>
              <a:rPr lang="en-US" sz="2000"/>
              <a:t>Operators</a:t>
            </a:r>
          </a:p>
          <a:p>
            <a:pPr marL="919163" lvl="1" indent="-400050" defTabSz="346075">
              <a:lnSpc>
                <a:spcPct val="90000"/>
              </a:lnSpc>
            </a:pPr>
            <a:r>
              <a:rPr lang="en-US" sz="2000"/>
              <a:t>Conventions and guidelines</a:t>
            </a:r>
          </a:p>
        </p:txBody>
      </p:sp>
      <p:grpSp>
        <p:nvGrpSpPr>
          <p:cNvPr id="2" name="Group 6"/>
          <p:cNvGrpSpPr>
            <a:grpSpLocks/>
          </p:cNvGrpSpPr>
          <p:nvPr/>
        </p:nvGrpSpPr>
        <p:grpSpPr bwMode="auto">
          <a:xfrm>
            <a:off x="7315200" y="4038600"/>
            <a:ext cx="1498600" cy="2236788"/>
            <a:chOff x="4468" y="2417"/>
            <a:chExt cx="944" cy="1409"/>
          </a:xfrm>
        </p:grpSpPr>
        <p:sp>
          <p:nvSpPr>
            <p:cNvPr id="131079" name="Freeform 7"/>
            <p:cNvSpPr>
              <a:spLocks/>
            </p:cNvSpPr>
            <p:nvPr/>
          </p:nvSpPr>
          <p:spPr bwMode="auto">
            <a:xfrm>
              <a:off x="4468" y="2476"/>
              <a:ext cx="944" cy="1327"/>
            </a:xfrm>
            <a:custGeom>
              <a:avLst/>
              <a:gdLst/>
              <a:ahLst/>
              <a:cxnLst>
                <a:cxn ang="0">
                  <a:pos x="943" y="1326"/>
                </a:cxn>
                <a:cxn ang="0">
                  <a:pos x="943" y="0"/>
                </a:cxn>
                <a:cxn ang="0">
                  <a:pos x="0" y="0"/>
                </a:cxn>
                <a:cxn ang="0">
                  <a:pos x="0" y="1326"/>
                </a:cxn>
                <a:cxn ang="0">
                  <a:pos x="943" y="1326"/>
                </a:cxn>
              </a:cxnLst>
              <a:rect l="0" t="0" r="r" b="b"/>
              <a:pathLst>
                <a:path w="944" h="1327">
                  <a:moveTo>
                    <a:pt x="943" y="1326"/>
                  </a:moveTo>
                  <a:lnTo>
                    <a:pt x="943" y="0"/>
                  </a:lnTo>
                  <a:lnTo>
                    <a:pt x="0" y="0"/>
                  </a:lnTo>
                  <a:lnTo>
                    <a:pt x="0" y="1326"/>
                  </a:lnTo>
                  <a:lnTo>
                    <a:pt x="943" y="1326"/>
                  </a:lnTo>
                </a:path>
              </a:pathLst>
            </a:custGeom>
            <a:gradFill rotWithShape="0">
              <a:gsLst>
                <a:gs pos="0">
                  <a:srgbClr val="339933"/>
                </a:gs>
                <a:gs pos="50000">
                  <a:srgbClr val="339933">
                    <a:gamma/>
                    <a:tint val="30196"/>
                    <a:invGamma/>
                  </a:srgbClr>
                </a:gs>
                <a:gs pos="100000">
                  <a:srgbClr val="339933"/>
                </a:gs>
              </a:gsLst>
              <a:lin ang="2700000" scaled="1"/>
            </a:gradFill>
            <a:ln w="12700" cap="rnd" cmpd="sng">
              <a:solidFill>
                <a:schemeClr val="bg2"/>
              </a:solidFill>
              <a:prstDash val="solid"/>
              <a:round/>
              <a:headEnd type="none" w="sm" len="sm"/>
              <a:tailEnd type="none" w="sm" len="sm"/>
            </a:ln>
            <a:effectLst/>
          </p:spPr>
          <p:txBody>
            <a:bodyPr/>
            <a:lstStyle/>
            <a:p>
              <a:endParaRPr lang="en-US"/>
            </a:p>
          </p:txBody>
        </p:sp>
        <p:sp>
          <p:nvSpPr>
            <p:cNvPr id="131080" name="Freeform 8"/>
            <p:cNvSpPr>
              <a:spLocks/>
            </p:cNvSpPr>
            <p:nvPr/>
          </p:nvSpPr>
          <p:spPr bwMode="auto">
            <a:xfrm>
              <a:off x="4537" y="2700"/>
              <a:ext cx="803" cy="145"/>
            </a:xfrm>
            <a:custGeom>
              <a:avLst/>
              <a:gdLst/>
              <a:ahLst/>
              <a:cxnLst>
                <a:cxn ang="0">
                  <a:pos x="802" y="144"/>
                </a:cxn>
                <a:cxn ang="0">
                  <a:pos x="802" y="0"/>
                </a:cxn>
                <a:cxn ang="0">
                  <a:pos x="0" y="0"/>
                </a:cxn>
                <a:cxn ang="0">
                  <a:pos x="0" y="144"/>
                </a:cxn>
                <a:cxn ang="0">
                  <a:pos x="802" y="144"/>
                </a:cxn>
              </a:cxnLst>
              <a:rect l="0" t="0" r="r" b="b"/>
              <a:pathLst>
                <a:path w="803" h="145">
                  <a:moveTo>
                    <a:pt x="802" y="144"/>
                  </a:moveTo>
                  <a:lnTo>
                    <a:pt x="802" y="0"/>
                  </a:lnTo>
                  <a:lnTo>
                    <a:pt x="0" y="0"/>
                  </a:lnTo>
                  <a:lnTo>
                    <a:pt x="0" y="144"/>
                  </a:lnTo>
                  <a:lnTo>
                    <a:pt x="802"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31081" name="Freeform 9"/>
            <p:cNvSpPr>
              <a:spLocks/>
            </p:cNvSpPr>
            <p:nvPr/>
          </p:nvSpPr>
          <p:spPr bwMode="auto">
            <a:xfrm>
              <a:off x="4542" y="3061"/>
              <a:ext cx="802" cy="145"/>
            </a:xfrm>
            <a:custGeom>
              <a:avLst/>
              <a:gdLst/>
              <a:ahLst/>
              <a:cxnLst>
                <a:cxn ang="0">
                  <a:pos x="801" y="144"/>
                </a:cxn>
                <a:cxn ang="0">
                  <a:pos x="801" y="0"/>
                </a:cxn>
                <a:cxn ang="0">
                  <a:pos x="0" y="0"/>
                </a:cxn>
                <a:cxn ang="0">
                  <a:pos x="0" y="144"/>
                </a:cxn>
                <a:cxn ang="0">
                  <a:pos x="801" y="144"/>
                </a:cxn>
              </a:cxnLst>
              <a:rect l="0" t="0" r="r" b="b"/>
              <a:pathLst>
                <a:path w="802" h="145">
                  <a:moveTo>
                    <a:pt x="801" y="144"/>
                  </a:moveTo>
                  <a:lnTo>
                    <a:pt x="801" y="0"/>
                  </a:lnTo>
                  <a:lnTo>
                    <a:pt x="0" y="0"/>
                  </a:lnTo>
                  <a:lnTo>
                    <a:pt x="0" y="144"/>
                  </a:lnTo>
                  <a:lnTo>
                    <a:pt x="801" y="144"/>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31082" name="Rectangle 10"/>
            <p:cNvSpPr>
              <a:spLocks noChangeArrowheads="1"/>
            </p:cNvSpPr>
            <p:nvPr/>
          </p:nvSpPr>
          <p:spPr bwMode="auto">
            <a:xfrm>
              <a:off x="4504" y="2512"/>
              <a:ext cx="694"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rgbClr val="000000"/>
                  </a:solidFill>
                  <a:latin typeface="Courier New" pitchFamily="49" charset="0"/>
                </a:rPr>
                <a:t>DECLARE</a:t>
              </a:r>
            </a:p>
          </p:txBody>
        </p:sp>
        <p:sp>
          <p:nvSpPr>
            <p:cNvPr id="131083" name="Rectangle 11"/>
            <p:cNvSpPr>
              <a:spLocks noChangeArrowheads="1"/>
            </p:cNvSpPr>
            <p:nvPr/>
          </p:nvSpPr>
          <p:spPr bwMode="auto">
            <a:xfrm>
              <a:off x="4504" y="2875"/>
              <a:ext cx="522"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rgbClr val="000000"/>
                  </a:solidFill>
                  <a:latin typeface="Courier New" pitchFamily="49" charset="0"/>
                </a:rPr>
                <a:t>BEGIN</a:t>
              </a:r>
            </a:p>
          </p:txBody>
        </p:sp>
        <p:sp>
          <p:nvSpPr>
            <p:cNvPr id="131084" name="Rectangle 12"/>
            <p:cNvSpPr>
              <a:spLocks noChangeArrowheads="1"/>
            </p:cNvSpPr>
            <p:nvPr/>
          </p:nvSpPr>
          <p:spPr bwMode="auto">
            <a:xfrm>
              <a:off x="4504" y="3607"/>
              <a:ext cx="436"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rgbClr val="000000"/>
                  </a:solidFill>
                  <a:latin typeface="Courier New" pitchFamily="49" charset="0"/>
                </a:rPr>
                <a:t>END;</a:t>
              </a:r>
            </a:p>
          </p:txBody>
        </p:sp>
        <p:sp>
          <p:nvSpPr>
            <p:cNvPr id="131085" name="Freeform 13"/>
            <p:cNvSpPr>
              <a:spLocks/>
            </p:cNvSpPr>
            <p:nvPr/>
          </p:nvSpPr>
          <p:spPr bwMode="auto">
            <a:xfrm>
              <a:off x="4538" y="3421"/>
              <a:ext cx="803" cy="147"/>
            </a:xfrm>
            <a:custGeom>
              <a:avLst/>
              <a:gdLst/>
              <a:ahLst/>
              <a:cxnLst>
                <a:cxn ang="0">
                  <a:pos x="802" y="146"/>
                </a:cxn>
                <a:cxn ang="0">
                  <a:pos x="802" y="0"/>
                </a:cxn>
                <a:cxn ang="0">
                  <a:pos x="0" y="0"/>
                </a:cxn>
                <a:cxn ang="0">
                  <a:pos x="0" y="146"/>
                </a:cxn>
                <a:cxn ang="0">
                  <a:pos x="802" y="146"/>
                </a:cxn>
              </a:cxnLst>
              <a:rect l="0" t="0" r="r" b="b"/>
              <a:pathLst>
                <a:path w="803" h="147">
                  <a:moveTo>
                    <a:pt x="802" y="146"/>
                  </a:moveTo>
                  <a:lnTo>
                    <a:pt x="802" y="0"/>
                  </a:lnTo>
                  <a:lnTo>
                    <a:pt x="0" y="0"/>
                  </a:lnTo>
                  <a:lnTo>
                    <a:pt x="0" y="146"/>
                  </a:lnTo>
                  <a:lnTo>
                    <a:pt x="802" y="1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31086" name="Rectangle 14"/>
            <p:cNvSpPr>
              <a:spLocks noChangeArrowheads="1"/>
            </p:cNvSpPr>
            <p:nvPr/>
          </p:nvSpPr>
          <p:spPr bwMode="auto">
            <a:xfrm>
              <a:off x="4504" y="3243"/>
              <a:ext cx="866" cy="219"/>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b="1">
                  <a:solidFill>
                    <a:srgbClr val="000000"/>
                  </a:solidFill>
                  <a:latin typeface="Courier New" pitchFamily="49" charset="0"/>
                </a:rPr>
                <a:t>EXCEPTION</a:t>
              </a:r>
            </a:p>
          </p:txBody>
        </p:sp>
        <p:sp>
          <p:nvSpPr>
            <p:cNvPr id="131087" name="Rectangle 15"/>
            <p:cNvSpPr>
              <a:spLocks noChangeArrowheads="1"/>
            </p:cNvSpPr>
            <p:nvPr/>
          </p:nvSpPr>
          <p:spPr bwMode="auto">
            <a:xfrm>
              <a:off x="4553" y="2417"/>
              <a:ext cx="466" cy="47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131088" name="Rectangle 16"/>
            <p:cNvSpPr>
              <a:spLocks noChangeArrowheads="1"/>
            </p:cNvSpPr>
            <p:nvPr/>
          </p:nvSpPr>
          <p:spPr bwMode="auto">
            <a:xfrm>
              <a:off x="4553" y="3137"/>
              <a:ext cx="466" cy="47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sp>
          <p:nvSpPr>
            <p:cNvPr id="131089" name="Rectangle 17"/>
            <p:cNvSpPr>
              <a:spLocks noChangeArrowheads="1"/>
            </p:cNvSpPr>
            <p:nvPr/>
          </p:nvSpPr>
          <p:spPr bwMode="auto">
            <a:xfrm>
              <a:off x="4553" y="2801"/>
              <a:ext cx="466" cy="478"/>
            </a:xfrm>
            <a:prstGeom prst="rect">
              <a:avLst/>
            </a:prstGeom>
            <a:noFill/>
            <a:ln w="9525">
              <a:noFill/>
              <a:miter lim="800000"/>
              <a:headEnd/>
              <a:tailEnd/>
            </a:ln>
            <a:effectLst/>
          </p:spPr>
          <p:txBody>
            <a:bodyPr wrap="none" lIns="90488" tIns="44450" rIns="90488" bIns="44450">
              <a:spAutoFit/>
            </a:bodyPr>
            <a:lstStyle/>
            <a:p>
              <a:pPr eaLnBrk="0" hangingPunct="0"/>
              <a:r>
                <a:rPr lang="en-US" sz="4400">
                  <a:solidFill>
                    <a:schemeClr val="bg2"/>
                  </a:solidFill>
                  <a:latin typeface="Times New Roman" pitchFamily="18" charset="0"/>
                </a:rPr>
                <a:t>…</a:t>
              </a:r>
            </a:p>
          </p:txBody>
        </p:sp>
      </p:grpSp>
    </p:spTree>
  </p:cSld>
  <p:clrMapOvr>
    <a:masterClrMapping/>
  </p:clrMapOvr>
  <p:transition spd="slow">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5" name="Slide Number Placeholder 4"/>
          <p:cNvSpPr>
            <a:spLocks noGrp="1"/>
          </p:cNvSpPr>
          <p:nvPr>
            <p:ph type="sldNum" sz="quarter" idx="4294967295"/>
          </p:nvPr>
        </p:nvSpPr>
        <p:spPr>
          <a:xfrm>
            <a:off x="6934200" y="6534150"/>
            <a:ext cx="2133600" cy="323850"/>
          </a:xfrm>
          <a:prstGeom prst="rect">
            <a:avLst/>
          </a:prstGeom>
        </p:spPr>
        <p:txBody>
          <a:bodyPr/>
          <a:lstStyle/>
          <a:p>
            <a:fld id="{8220105A-F00B-478B-96E5-4AFE203492B3}" type="slidenum">
              <a:rPr lang="en-US"/>
              <a:pPr/>
              <a:t>51</a:t>
            </a:fld>
            <a:r>
              <a:rPr lang="en-US"/>
              <a:t> of 1</a:t>
            </a:r>
          </a:p>
        </p:txBody>
      </p:sp>
      <p:sp>
        <p:nvSpPr>
          <p:cNvPr id="143362" name="Rectangle 2"/>
          <p:cNvSpPr>
            <a:spLocks noGrp="1" noChangeArrowheads="1"/>
          </p:cNvSpPr>
          <p:nvPr>
            <p:ph type="ctrTitle"/>
          </p:nvPr>
        </p:nvSpPr>
        <p:spPr/>
        <p:txBody>
          <a:bodyPr/>
          <a:lstStyle/>
          <a:p>
            <a:r>
              <a:rPr lang="en-US"/>
              <a:t>Interacting with</a:t>
            </a:r>
            <a:br>
              <a:rPr lang="en-US"/>
            </a:br>
            <a:r>
              <a:rPr lang="en-US"/>
              <a:t>the Oracle Server</a:t>
            </a:r>
          </a:p>
        </p:txBody>
      </p:sp>
      <p:sp>
        <p:nvSpPr>
          <p:cNvPr id="143363" name="Rectangle 3"/>
          <p:cNvSpPr>
            <a:spLocks noGrp="1" noChangeArrowheads="1"/>
          </p:cNvSpPr>
          <p:nvPr>
            <p:ph type="subTitle" idx="1"/>
          </p:nvPr>
        </p:nvSpPr>
        <p:spPr/>
        <p:txBody>
          <a:bodyPr/>
          <a:lstStyle/>
          <a:p>
            <a:r>
              <a:rPr lang="en-US"/>
              <a:t> </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F15E5015-6A32-489C-B0AE-A87006675DCD}" type="slidenum">
              <a:rPr lang="en-US"/>
              <a:pPr/>
              <a:t>52</a:t>
            </a:fld>
            <a:r>
              <a:rPr lang="en-US"/>
              <a:t> of 1</a:t>
            </a:r>
          </a:p>
        </p:txBody>
      </p:sp>
      <p:sp>
        <p:nvSpPr>
          <p:cNvPr id="145410" name="Rectangle 2"/>
          <p:cNvSpPr>
            <a:spLocks noGrp="1" noChangeArrowheads="1"/>
          </p:cNvSpPr>
          <p:nvPr>
            <p:ph type="title"/>
          </p:nvPr>
        </p:nvSpPr>
        <p:spPr>
          <a:noFill/>
          <a:ln/>
        </p:spPr>
        <p:txBody>
          <a:bodyPr wrap="square" lIns="92075" tIns="46038" rIns="92075" bIns="46038" anchor="t"/>
          <a:lstStyle/>
          <a:p>
            <a:r>
              <a:rPr lang="en-US"/>
              <a:t>Objectives</a:t>
            </a:r>
          </a:p>
        </p:txBody>
      </p:sp>
      <p:sp>
        <p:nvSpPr>
          <p:cNvPr id="145411" name="Rectangle 3"/>
          <p:cNvSpPr>
            <a:spLocks noGrp="1" noChangeArrowheads="1"/>
          </p:cNvSpPr>
          <p:nvPr>
            <p:ph type="body" idx="1"/>
          </p:nvPr>
        </p:nvSpPr>
        <p:spPr>
          <a:xfrm>
            <a:off x="1065213" y="2189163"/>
            <a:ext cx="6975475" cy="2466975"/>
          </a:xfrm>
          <a:noFill/>
          <a:ln/>
        </p:spPr>
        <p:txBody>
          <a:bodyPr lIns="92075" tIns="46038" rIns="92075" bIns="46038">
            <a:spAutoFit/>
          </a:bodyPr>
          <a:lstStyle/>
          <a:p>
            <a:pPr marL="404813" indent="-404813" defTabSz="346075">
              <a:spcBef>
                <a:spcPct val="0"/>
              </a:spcBef>
              <a:buFont typeface="Wingdings" pitchFamily="2" charset="2"/>
              <a:buNone/>
            </a:pPr>
            <a:r>
              <a:rPr lang="en-US" sz="2000"/>
              <a:t>After completing this lesson, you should be able to</a:t>
            </a:r>
          </a:p>
          <a:p>
            <a:pPr marL="404813" indent="-404813" defTabSz="346075">
              <a:spcBef>
                <a:spcPct val="0"/>
              </a:spcBef>
              <a:buFont typeface="Wingdings" pitchFamily="2" charset="2"/>
              <a:buNone/>
            </a:pPr>
            <a:r>
              <a:rPr lang="en-US" sz="2000"/>
              <a:t>do the following:</a:t>
            </a:r>
          </a:p>
          <a:p>
            <a:pPr marL="404813" indent="-404813" defTabSz="346075"/>
            <a:r>
              <a:rPr lang="en-US" sz="2000"/>
              <a:t>Write a successful </a:t>
            </a:r>
            <a:r>
              <a:rPr lang="en-US" sz="2000">
                <a:latin typeface="Courier New" pitchFamily="49" charset="0"/>
              </a:rPr>
              <a:t>SELECT</a:t>
            </a:r>
            <a:r>
              <a:rPr lang="en-US" sz="2000"/>
              <a:t> statement in PL/SQL</a:t>
            </a:r>
          </a:p>
          <a:p>
            <a:pPr marL="404813" indent="-404813" defTabSz="346075"/>
            <a:r>
              <a:rPr lang="en-US" sz="2000"/>
              <a:t>Write DML statements in PL/SQL</a:t>
            </a:r>
          </a:p>
          <a:p>
            <a:pPr marL="404813" indent="-404813" defTabSz="346075"/>
            <a:r>
              <a:rPr lang="en-US" sz="2000"/>
              <a:t>Control transactions in PL/SQL</a:t>
            </a:r>
          </a:p>
          <a:p>
            <a:pPr marL="404813" indent="-404813" defTabSz="346075"/>
            <a:r>
              <a:rPr lang="en-US" sz="2000"/>
              <a:t>Determine the outcome of SQL data manipulation language (DML) statements</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869F7CE5-387C-4275-8B16-A6F429EAF373}" type="slidenum">
              <a:rPr lang="en-US"/>
              <a:pPr/>
              <a:t>53</a:t>
            </a:fld>
            <a:r>
              <a:rPr lang="en-US"/>
              <a:t> of 1</a:t>
            </a:r>
          </a:p>
        </p:txBody>
      </p:sp>
      <p:sp>
        <p:nvSpPr>
          <p:cNvPr id="147458" name="Rectangle 2"/>
          <p:cNvSpPr>
            <a:spLocks noGrp="1" noChangeArrowheads="1"/>
          </p:cNvSpPr>
          <p:nvPr>
            <p:ph type="title"/>
          </p:nvPr>
        </p:nvSpPr>
        <p:spPr>
          <a:noFill/>
          <a:ln/>
        </p:spPr>
        <p:txBody>
          <a:bodyPr wrap="square" lIns="92075" tIns="46038" rIns="92075" bIns="46038" anchor="t"/>
          <a:lstStyle/>
          <a:p>
            <a:r>
              <a:rPr lang="en-US"/>
              <a:t>SQL Statements in PL/SQL</a:t>
            </a:r>
          </a:p>
        </p:txBody>
      </p:sp>
      <p:sp>
        <p:nvSpPr>
          <p:cNvPr id="147459" name="Rectangle 3"/>
          <p:cNvSpPr>
            <a:spLocks noGrp="1" noChangeArrowheads="1"/>
          </p:cNvSpPr>
          <p:nvPr>
            <p:ph type="body" idx="1"/>
          </p:nvPr>
        </p:nvSpPr>
        <p:spPr>
          <a:xfrm>
            <a:off x="2293938" y="2159000"/>
            <a:ext cx="5745162" cy="2711450"/>
          </a:xfrm>
          <a:noFill/>
          <a:ln/>
        </p:spPr>
        <p:txBody>
          <a:bodyPr lIns="92075" tIns="46038" rIns="92075" bIns="46038">
            <a:spAutoFit/>
          </a:bodyPr>
          <a:lstStyle/>
          <a:p>
            <a:pPr marL="404813" indent="-404813" defTabSz="346075"/>
            <a:r>
              <a:rPr lang="en-US" sz="2000"/>
              <a:t>Extract a row of data from the database by using the </a:t>
            </a:r>
            <a:r>
              <a:rPr lang="en-US" sz="2000">
                <a:latin typeface="Courier New" pitchFamily="49" charset="0"/>
              </a:rPr>
              <a:t>SELECT</a:t>
            </a:r>
            <a:r>
              <a:rPr lang="en-US" sz="2000"/>
              <a:t> command. </a:t>
            </a:r>
          </a:p>
          <a:p>
            <a:pPr marL="404813" indent="-404813" defTabSz="346075"/>
            <a:r>
              <a:rPr lang="en-US" sz="2000"/>
              <a:t>Make changes to rows in the database by using DML commands.</a:t>
            </a:r>
          </a:p>
          <a:p>
            <a:pPr marL="404813" indent="-404813" defTabSz="346075"/>
            <a:r>
              <a:rPr lang="en-US" sz="2000"/>
              <a:t>Control a transaction with the </a:t>
            </a:r>
            <a:r>
              <a:rPr lang="en-US" sz="2000">
                <a:latin typeface="Courier New" pitchFamily="49" charset="0"/>
              </a:rPr>
              <a:t>COMMIT</a:t>
            </a:r>
            <a:r>
              <a:rPr lang="en-US" sz="2000"/>
              <a:t>, </a:t>
            </a:r>
            <a:r>
              <a:rPr lang="en-US" sz="2000">
                <a:latin typeface="Courier New" pitchFamily="49" charset="0"/>
              </a:rPr>
              <a:t>ROLLBACK</a:t>
            </a:r>
            <a:r>
              <a:rPr lang="en-US" sz="2000"/>
              <a:t>, or </a:t>
            </a:r>
            <a:r>
              <a:rPr lang="en-US" sz="2000">
                <a:latin typeface="Courier New" pitchFamily="49" charset="0"/>
              </a:rPr>
              <a:t>SAVEPOINT</a:t>
            </a:r>
            <a:r>
              <a:rPr lang="en-US" sz="2000"/>
              <a:t> command.</a:t>
            </a:r>
          </a:p>
          <a:p>
            <a:pPr marL="404813" indent="-404813" defTabSz="346075"/>
            <a:r>
              <a:rPr lang="en-US" sz="2000"/>
              <a:t>Determine DML outcome with implicit cursor attributes.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a:t>PL/SQL</a:t>
            </a:r>
          </a:p>
        </p:txBody>
      </p:sp>
      <p:sp>
        <p:nvSpPr>
          <p:cNvPr id="13" name="Slide Number Placeholder 4"/>
          <p:cNvSpPr>
            <a:spLocks noGrp="1"/>
          </p:cNvSpPr>
          <p:nvPr>
            <p:ph type="sldNum" sz="quarter" idx="11"/>
          </p:nvPr>
        </p:nvSpPr>
        <p:spPr/>
        <p:txBody>
          <a:bodyPr/>
          <a:lstStyle/>
          <a:p>
            <a:fld id="{635A8718-50A5-4196-BF6C-19E9BBF28A74}" type="slidenum">
              <a:rPr lang="en-US"/>
              <a:pPr/>
              <a:t>54</a:t>
            </a:fld>
            <a:r>
              <a:rPr lang="en-US"/>
              <a:t> of 1</a:t>
            </a:r>
          </a:p>
        </p:txBody>
      </p:sp>
      <p:sp>
        <p:nvSpPr>
          <p:cNvPr id="149506" name="Rectangle 2"/>
          <p:cNvSpPr>
            <a:spLocks noGrp="1" noChangeArrowheads="1"/>
          </p:cNvSpPr>
          <p:nvPr>
            <p:ph type="title"/>
          </p:nvPr>
        </p:nvSpPr>
        <p:spPr>
          <a:noFill/>
          <a:ln/>
        </p:spPr>
        <p:txBody>
          <a:bodyPr wrap="square" lIns="92075" tIns="46038" rIns="92075" bIns="46038" anchor="t"/>
          <a:lstStyle/>
          <a:p>
            <a:r>
              <a:rPr lang="en-US">
                <a:latin typeface="Courier New" pitchFamily="49" charset="0"/>
              </a:rPr>
              <a:t>SELECT</a:t>
            </a:r>
            <a:r>
              <a:rPr lang="en-US"/>
              <a:t> Statements in PL/SQL</a:t>
            </a:r>
          </a:p>
        </p:txBody>
      </p:sp>
      <p:sp>
        <p:nvSpPr>
          <p:cNvPr id="149507" name="Rectangle 3"/>
          <p:cNvSpPr>
            <a:spLocks noGrp="1" noChangeArrowheads="1"/>
          </p:cNvSpPr>
          <p:nvPr>
            <p:ph type="body" idx="1"/>
          </p:nvPr>
        </p:nvSpPr>
        <p:spPr>
          <a:xfrm>
            <a:off x="533400" y="1524000"/>
            <a:ext cx="7848600" cy="1260475"/>
          </a:xfrm>
          <a:noFill/>
          <a:ln/>
        </p:spPr>
        <p:txBody>
          <a:bodyPr lIns="92075" tIns="46038" rIns="92075" bIns="46038">
            <a:spAutoFit/>
          </a:bodyPr>
          <a:lstStyle/>
          <a:p>
            <a:pPr marL="0" indent="0" defTabSz="346075">
              <a:buFont typeface="Wingdings" pitchFamily="2" charset="2"/>
              <a:buNone/>
            </a:pPr>
            <a:r>
              <a:rPr lang="en-US"/>
              <a:t>Retrieve data from the database with a SELECT statement.</a:t>
            </a:r>
          </a:p>
          <a:p>
            <a:pPr marL="0" indent="0" defTabSz="346075">
              <a:buFont typeface="Wingdings" pitchFamily="2" charset="2"/>
              <a:buNone/>
            </a:pPr>
            <a:r>
              <a:rPr lang="en-US"/>
              <a:t>Syntax:</a:t>
            </a:r>
          </a:p>
        </p:txBody>
      </p:sp>
      <p:sp>
        <p:nvSpPr>
          <p:cNvPr id="149508" name="Rectangle 4"/>
          <p:cNvSpPr>
            <a:spLocks noChangeArrowheads="1"/>
          </p:cNvSpPr>
          <p:nvPr/>
        </p:nvSpPr>
        <p:spPr bwMode="auto">
          <a:xfrm>
            <a:off x="1046163" y="3098800"/>
            <a:ext cx="7399337" cy="2006600"/>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65000"/>
              </a:lnSpc>
              <a:spcBef>
                <a:spcPct val="40000"/>
              </a:spcBef>
            </a:pPr>
            <a:endParaRPr lang="en-US" b="1">
              <a:solidFill>
                <a:srgbClr val="000000"/>
              </a:solidFill>
              <a:latin typeface="Courier New" pitchFamily="49" charset="0"/>
            </a:endParaRPr>
          </a:p>
          <a:p>
            <a:pPr eaLnBrk="0" hangingPunct="0">
              <a:lnSpc>
                <a:spcPct val="65000"/>
              </a:lnSpc>
              <a:spcBef>
                <a:spcPct val="40000"/>
              </a:spcBef>
            </a:pPr>
            <a:r>
              <a:rPr lang="en-US" b="1">
                <a:solidFill>
                  <a:srgbClr val="000000"/>
                </a:solidFill>
                <a:latin typeface="Verdana" pitchFamily="34" charset="0"/>
              </a:rPr>
              <a:t>SELECT  </a:t>
            </a:r>
            <a:r>
              <a:rPr lang="en-US" b="1" i="1">
                <a:solidFill>
                  <a:srgbClr val="000000"/>
                </a:solidFill>
                <a:latin typeface="Verdana" pitchFamily="34" charset="0"/>
              </a:rPr>
              <a:t>select_list</a:t>
            </a:r>
            <a:endParaRPr lang="en-US" b="1">
              <a:solidFill>
                <a:srgbClr val="000000"/>
              </a:solidFill>
              <a:latin typeface="Verdana" pitchFamily="34" charset="0"/>
            </a:endParaRPr>
          </a:p>
          <a:p>
            <a:pPr eaLnBrk="0" hangingPunct="0">
              <a:lnSpc>
                <a:spcPct val="65000"/>
              </a:lnSpc>
              <a:spcBef>
                <a:spcPct val="40000"/>
              </a:spcBef>
            </a:pPr>
            <a:r>
              <a:rPr lang="en-US" b="1">
                <a:solidFill>
                  <a:srgbClr val="000000"/>
                </a:solidFill>
                <a:latin typeface="Verdana" pitchFamily="34" charset="0"/>
              </a:rPr>
              <a:t>INTO	 {</a:t>
            </a:r>
            <a:r>
              <a:rPr lang="en-US" b="1" i="1">
                <a:solidFill>
                  <a:srgbClr val="000000"/>
                </a:solidFill>
                <a:latin typeface="Verdana" pitchFamily="34" charset="0"/>
              </a:rPr>
              <a:t>variable_name</a:t>
            </a:r>
            <a:r>
              <a:rPr lang="en-US" b="1">
                <a:solidFill>
                  <a:srgbClr val="000000"/>
                </a:solidFill>
                <a:latin typeface="Verdana" pitchFamily="34" charset="0"/>
              </a:rPr>
              <a:t>[,</a:t>
            </a:r>
            <a:r>
              <a:rPr lang="en-US" b="1" i="1">
                <a:solidFill>
                  <a:srgbClr val="000000"/>
                </a:solidFill>
                <a:latin typeface="Verdana" pitchFamily="34" charset="0"/>
              </a:rPr>
              <a:t> variable_name</a:t>
            </a:r>
            <a:r>
              <a:rPr lang="en-US" b="1">
                <a:solidFill>
                  <a:srgbClr val="000000"/>
                </a:solidFill>
                <a:latin typeface="Verdana" pitchFamily="34" charset="0"/>
              </a:rPr>
              <a:t>]</a:t>
            </a:r>
            <a:r>
              <a:rPr lang="en-US" b="1" i="1">
                <a:solidFill>
                  <a:srgbClr val="000000"/>
                </a:solidFill>
                <a:latin typeface="Verdana" pitchFamily="34" charset="0"/>
              </a:rPr>
              <a:t>...</a:t>
            </a:r>
          </a:p>
          <a:p>
            <a:pPr eaLnBrk="0" hangingPunct="0">
              <a:lnSpc>
                <a:spcPct val="65000"/>
              </a:lnSpc>
              <a:spcBef>
                <a:spcPct val="40000"/>
              </a:spcBef>
            </a:pPr>
            <a:r>
              <a:rPr lang="en-US" b="1">
                <a:solidFill>
                  <a:srgbClr val="000000"/>
                </a:solidFill>
                <a:latin typeface="Verdana" pitchFamily="34" charset="0"/>
              </a:rPr>
              <a:t>	 | </a:t>
            </a:r>
            <a:r>
              <a:rPr lang="en-US" b="1" i="1">
                <a:solidFill>
                  <a:srgbClr val="000000"/>
                </a:solidFill>
                <a:latin typeface="Verdana" pitchFamily="34" charset="0"/>
              </a:rPr>
              <a:t>record_name</a:t>
            </a:r>
            <a:r>
              <a:rPr lang="en-US" b="1">
                <a:solidFill>
                  <a:srgbClr val="000000"/>
                </a:solidFill>
                <a:latin typeface="Verdana" pitchFamily="34" charset="0"/>
              </a:rPr>
              <a:t>}</a:t>
            </a:r>
            <a:r>
              <a:rPr lang="en-US" b="1" i="1">
                <a:solidFill>
                  <a:srgbClr val="000000"/>
                </a:solidFill>
                <a:latin typeface="Verdana" pitchFamily="34" charset="0"/>
              </a:rPr>
              <a:t>  </a:t>
            </a:r>
            <a:endParaRPr lang="en-US" b="1">
              <a:solidFill>
                <a:srgbClr val="000000"/>
              </a:solidFill>
              <a:latin typeface="Verdana" pitchFamily="34" charset="0"/>
            </a:endParaRPr>
          </a:p>
          <a:p>
            <a:pPr eaLnBrk="0" hangingPunct="0">
              <a:lnSpc>
                <a:spcPct val="65000"/>
              </a:lnSpc>
              <a:spcBef>
                <a:spcPct val="40000"/>
              </a:spcBef>
            </a:pPr>
            <a:r>
              <a:rPr lang="en-US" b="1">
                <a:solidFill>
                  <a:srgbClr val="000000"/>
                </a:solidFill>
                <a:latin typeface="Verdana" pitchFamily="34" charset="0"/>
              </a:rPr>
              <a:t>FROM	 </a:t>
            </a:r>
            <a:r>
              <a:rPr lang="en-US" b="1" i="1">
                <a:solidFill>
                  <a:srgbClr val="000000"/>
                </a:solidFill>
                <a:latin typeface="Verdana" pitchFamily="34" charset="0"/>
              </a:rPr>
              <a:t>table</a:t>
            </a:r>
            <a:endParaRPr lang="en-US" b="1">
              <a:solidFill>
                <a:srgbClr val="000000"/>
              </a:solidFill>
              <a:latin typeface="Verdana" pitchFamily="34" charset="0"/>
            </a:endParaRPr>
          </a:p>
          <a:p>
            <a:pPr eaLnBrk="0" hangingPunct="0">
              <a:lnSpc>
                <a:spcPct val="65000"/>
              </a:lnSpc>
              <a:spcBef>
                <a:spcPct val="40000"/>
              </a:spcBef>
            </a:pPr>
            <a:r>
              <a:rPr lang="en-US" b="1">
                <a:solidFill>
                  <a:srgbClr val="000000"/>
                </a:solidFill>
                <a:latin typeface="Verdana" pitchFamily="34" charset="0"/>
              </a:rPr>
              <a:t>[WHERE	 </a:t>
            </a:r>
            <a:r>
              <a:rPr lang="en-US" b="1" i="1">
                <a:solidFill>
                  <a:srgbClr val="000000"/>
                </a:solidFill>
                <a:latin typeface="Verdana" pitchFamily="34" charset="0"/>
              </a:rPr>
              <a:t>condition</a:t>
            </a:r>
            <a:r>
              <a:rPr lang="en-US" b="1">
                <a:solidFill>
                  <a:srgbClr val="000000"/>
                </a:solidFill>
                <a:latin typeface="Verdana" pitchFamily="34" charset="0"/>
              </a:rPr>
              <a:t>];</a:t>
            </a:r>
          </a:p>
          <a:p>
            <a:pPr eaLnBrk="0" hangingPunct="0">
              <a:lnSpc>
                <a:spcPct val="65000"/>
              </a:lnSpc>
              <a:spcBef>
                <a:spcPct val="40000"/>
              </a:spcBef>
            </a:pPr>
            <a:endParaRPr lang="en-US" b="1">
              <a:solidFill>
                <a:srgbClr val="000000"/>
              </a:solidFill>
              <a:latin typeface="Verdana" pitchFamily="34" charset="0"/>
            </a:endParaRPr>
          </a:p>
        </p:txBody>
      </p:sp>
      <p:grpSp>
        <p:nvGrpSpPr>
          <p:cNvPr id="2" name="Group 5"/>
          <p:cNvGrpSpPr>
            <a:grpSpLocks/>
          </p:cNvGrpSpPr>
          <p:nvPr/>
        </p:nvGrpSpPr>
        <p:grpSpPr bwMode="auto">
          <a:xfrm>
            <a:off x="8386763" y="6286500"/>
            <a:ext cx="414337" cy="292100"/>
            <a:chOff x="5283" y="3960"/>
            <a:chExt cx="261" cy="184"/>
          </a:xfrm>
        </p:grpSpPr>
        <p:sp>
          <p:nvSpPr>
            <p:cNvPr id="149510" name="Rectangle 6"/>
            <p:cNvSpPr>
              <a:spLocks noChangeArrowheads="1"/>
            </p:cNvSpPr>
            <p:nvPr/>
          </p:nvSpPr>
          <p:spPr bwMode="hidden">
            <a:xfrm>
              <a:off x="5297" y="3976"/>
              <a:ext cx="31" cy="168"/>
            </a:xfrm>
            <a:prstGeom prst="rect">
              <a:avLst/>
            </a:prstGeom>
            <a:solidFill>
              <a:srgbClr val="0000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49511" name="Rectangle 7"/>
            <p:cNvSpPr>
              <a:spLocks noChangeArrowheads="1"/>
            </p:cNvSpPr>
            <p:nvPr/>
          </p:nvSpPr>
          <p:spPr bwMode="hidden">
            <a:xfrm>
              <a:off x="5283" y="3960"/>
              <a:ext cx="31" cy="168"/>
            </a:xfrm>
            <a:prstGeom prst="rect">
              <a:avLst/>
            </a:prstGeom>
            <a:solidFill>
              <a:srgbClr val="7FC1EB"/>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useBgFill="1">
          <p:nvSpPr>
            <p:cNvPr id="149512" name="Rectangle 8"/>
            <p:cNvSpPr>
              <a:spLocks noChangeArrowheads="1"/>
            </p:cNvSpPr>
            <p:nvPr/>
          </p:nvSpPr>
          <p:spPr bwMode="hidden">
            <a:xfrm>
              <a:off x="5291" y="3968"/>
              <a:ext cx="31" cy="169"/>
            </a:xfrm>
            <a:prstGeom prst="rect">
              <a:avLst/>
            </a:prstGeom>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49513" name="Freeform 9"/>
            <p:cNvSpPr>
              <a:spLocks/>
            </p:cNvSpPr>
            <p:nvPr/>
          </p:nvSpPr>
          <p:spPr bwMode="hidden">
            <a:xfrm>
              <a:off x="5374" y="3975"/>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000000"/>
            </a:solidFill>
            <a:ln w="9525" cap="rnd">
              <a:noFill/>
              <a:round/>
              <a:headEnd type="none" w="sm" len="sm"/>
              <a:tailEnd type="none" w="sm" len="sm"/>
            </a:ln>
            <a:effectLst/>
          </p:spPr>
          <p:txBody>
            <a:bodyPr/>
            <a:lstStyle/>
            <a:p>
              <a:endParaRPr lang="en-US"/>
            </a:p>
          </p:txBody>
        </p:sp>
        <p:sp>
          <p:nvSpPr>
            <p:cNvPr id="149514" name="Freeform 10"/>
            <p:cNvSpPr>
              <a:spLocks/>
            </p:cNvSpPr>
            <p:nvPr/>
          </p:nvSpPr>
          <p:spPr bwMode="hidden">
            <a:xfrm>
              <a:off x="5354" y="3960"/>
              <a:ext cx="170" cy="169"/>
            </a:xfrm>
            <a:custGeom>
              <a:avLst/>
              <a:gdLst/>
              <a:ahLst/>
              <a:cxnLst>
                <a:cxn ang="0">
                  <a:pos x="169" y="84"/>
                </a:cxn>
                <a:cxn ang="0">
                  <a:pos x="0" y="0"/>
                </a:cxn>
                <a:cxn ang="0">
                  <a:pos x="0" y="168"/>
                </a:cxn>
                <a:cxn ang="0">
                  <a:pos x="169" y="84"/>
                </a:cxn>
              </a:cxnLst>
              <a:rect l="0" t="0" r="r" b="b"/>
              <a:pathLst>
                <a:path w="170" h="169">
                  <a:moveTo>
                    <a:pt x="169" y="84"/>
                  </a:moveTo>
                  <a:lnTo>
                    <a:pt x="0" y="0"/>
                  </a:lnTo>
                  <a:lnTo>
                    <a:pt x="0" y="168"/>
                  </a:lnTo>
                  <a:lnTo>
                    <a:pt x="169" y="84"/>
                  </a:lnTo>
                </a:path>
              </a:pathLst>
            </a:custGeom>
            <a:solidFill>
              <a:srgbClr val="7FC1EB"/>
            </a:solidFill>
            <a:ln w="9525" cap="rnd">
              <a:noFill/>
              <a:round/>
              <a:headEnd type="none" w="sm" len="sm"/>
              <a:tailEnd type="none" w="sm" len="sm"/>
            </a:ln>
            <a:effectLst/>
          </p:spPr>
          <p:txBody>
            <a:bodyPr/>
            <a:lstStyle/>
            <a:p>
              <a:endParaRPr lang="en-US"/>
            </a:p>
          </p:txBody>
        </p:sp>
        <p:sp useBgFill="1">
          <p:nvSpPr>
            <p:cNvPr id="149515" name="Freeform 11"/>
            <p:cNvSpPr>
              <a:spLocks/>
            </p:cNvSpPr>
            <p:nvPr/>
          </p:nvSpPr>
          <p:spPr bwMode="hidden">
            <a:xfrm>
              <a:off x="5361" y="3969"/>
              <a:ext cx="168" cy="169"/>
            </a:xfrm>
            <a:custGeom>
              <a:avLst/>
              <a:gdLst/>
              <a:ahLst/>
              <a:cxnLst>
                <a:cxn ang="0">
                  <a:pos x="167" y="84"/>
                </a:cxn>
                <a:cxn ang="0">
                  <a:pos x="0" y="0"/>
                </a:cxn>
                <a:cxn ang="0">
                  <a:pos x="0" y="168"/>
                </a:cxn>
                <a:cxn ang="0">
                  <a:pos x="167" y="84"/>
                </a:cxn>
              </a:cxnLst>
              <a:rect l="0" t="0" r="r" b="b"/>
              <a:pathLst>
                <a:path w="168" h="169">
                  <a:moveTo>
                    <a:pt x="167" y="84"/>
                  </a:moveTo>
                  <a:lnTo>
                    <a:pt x="0" y="0"/>
                  </a:lnTo>
                  <a:lnTo>
                    <a:pt x="0" y="168"/>
                  </a:lnTo>
                  <a:lnTo>
                    <a:pt x="167" y="84"/>
                  </a:lnTo>
                </a:path>
              </a:pathLst>
            </a:custGeom>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PL/SQL</a:t>
            </a:r>
          </a:p>
        </p:txBody>
      </p:sp>
      <p:sp>
        <p:nvSpPr>
          <p:cNvPr id="6" name="Slide Number Placeholder 4"/>
          <p:cNvSpPr>
            <a:spLocks noGrp="1"/>
          </p:cNvSpPr>
          <p:nvPr>
            <p:ph type="sldNum" sz="quarter" idx="11"/>
          </p:nvPr>
        </p:nvSpPr>
        <p:spPr/>
        <p:txBody>
          <a:bodyPr/>
          <a:lstStyle/>
          <a:p>
            <a:fld id="{3364C727-0DB2-488B-A939-06C7B666107C}" type="slidenum">
              <a:rPr lang="en-US"/>
              <a:pPr/>
              <a:t>55</a:t>
            </a:fld>
            <a:r>
              <a:rPr lang="en-US"/>
              <a:t> of 1</a:t>
            </a:r>
          </a:p>
        </p:txBody>
      </p:sp>
      <p:sp>
        <p:nvSpPr>
          <p:cNvPr id="151554" name="Rectangle 2"/>
          <p:cNvSpPr>
            <a:spLocks noGrp="1" noChangeArrowheads="1"/>
          </p:cNvSpPr>
          <p:nvPr>
            <p:ph type="title"/>
          </p:nvPr>
        </p:nvSpPr>
        <p:spPr>
          <a:xfrm>
            <a:off x="2362200" y="76200"/>
            <a:ext cx="6324600" cy="685800"/>
          </a:xfrm>
          <a:noFill/>
          <a:ln/>
        </p:spPr>
        <p:txBody>
          <a:bodyPr wrap="square" lIns="92075" tIns="46038" rIns="92075" bIns="46038" anchor="t"/>
          <a:lstStyle/>
          <a:p>
            <a:r>
              <a:rPr lang="en-US"/>
              <a:t>SELECT Statements in PL/SQL</a:t>
            </a:r>
          </a:p>
        </p:txBody>
      </p:sp>
      <p:sp>
        <p:nvSpPr>
          <p:cNvPr id="151555" name="Rectangle 3"/>
          <p:cNvSpPr>
            <a:spLocks noGrp="1" noChangeArrowheads="1"/>
          </p:cNvSpPr>
          <p:nvPr>
            <p:ph type="body" idx="1"/>
          </p:nvPr>
        </p:nvSpPr>
        <p:spPr>
          <a:xfrm>
            <a:off x="914400" y="1524000"/>
            <a:ext cx="6975475" cy="1698625"/>
          </a:xfrm>
          <a:noFill/>
          <a:ln/>
        </p:spPr>
        <p:txBody>
          <a:bodyPr lIns="92075" tIns="46038" rIns="92075" bIns="46038">
            <a:spAutoFit/>
          </a:bodyPr>
          <a:lstStyle/>
          <a:p>
            <a:pPr marL="404813" indent="-404813" defTabSz="346075"/>
            <a:r>
              <a:rPr lang="en-US"/>
              <a:t>The INTO clause is required.</a:t>
            </a:r>
          </a:p>
          <a:p>
            <a:pPr marL="404813" indent="-404813" defTabSz="346075"/>
            <a:r>
              <a:rPr lang="en-US"/>
              <a:t>Queries must return one and only one row.</a:t>
            </a:r>
          </a:p>
          <a:p>
            <a:pPr marL="404813" indent="-404813" defTabSz="346075">
              <a:buFont typeface="Wingdings" pitchFamily="2" charset="2"/>
              <a:buNone/>
            </a:pPr>
            <a:r>
              <a:rPr lang="en-US"/>
              <a:t>Example:</a:t>
            </a:r>
          </a:p>
        </p:txBody>
      </p:sp>
      <p:sp>
        <p:nvSpPr>
          <p:cNvPr id="151556" name="Rectangle 4"/>
          <p:cNvSpPr>
            <a:spLocks noChangeArrowheads="1"/>
          </p:cNvSpPr>
          <p:nvPr/>
        </p:nvSpPr>
        <p:spPr bwMode="auto">
          <a:xfrm>
            <a:off x="990600" y="3505200"/>
            <a:ext cx="7380288" cy="2805113"/>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75000"/>
              </a:lnSpc>
              <a:spcBef>
                <a:spcPct val="40000"/>
              </a:spcBef>
            </a:pPr>
            <a:r>
              <a:rPr lang="en-US" b="1">
                <a:solidFill>
                  <a:srgbClr val="000000"/>
                </a:solidFill>
                <a:latin typeface="Verdana" pitchFamily="34" charset="0"/>
              </a:rPr>
              <a:t>DECLARE</a:t>
            </a:r>
          </a:p>
          <a:p>
            <a:pPr eaLnBrk="0" hangingPunct="0">
              <a:lnSpc>
                <a:spcPct val="55000"/>
              </a:lnSpc>
              <a:spcBef>
                <a:spcPct val="40000"/>
              </a:spcBef>
            </a:pPr>
            <a:r>
              <a:rPr lang="en-US" b="1">
                <a:solidFill>
                  <a:srgbClr val="000000"/>
                </a:solidFill>
                <a:latin typeface="Verdana" pitchFamily="34" charset="0"/>
              </a:rPr>
              <a:t>  v_deptno	       NUMBER(4);</a:t>
            </a:r>
          </a:p>
          <a:p>
            <a:pPr eaLnBrk="0" hangingPunct="0">
              <a:lnSpc>
                <a:spcPct val="55000"/>
              </a:lnSpc>
              <a:spcBef>
                <a:spcPct val="40000"/>
              </a:spcBef>
            </a:pPr>
            <a:r>
              <a:rPr lang="en-US" b="1">
                <a:solidFill>
                  <a:srgbClr val="000000"/>
                </a:solidFill>
                <a:latin typeface="Verdana" pitchFamily="34" charset="0"/>
              </a:rPr>
              <a:t>  v_location_id	NUMBER(4);</a:t>
            </a:r>
          </a:p>
          <a:p>
            <a:pPr eaLnBrk="0" hangingPunct="0">
              <a:lnSpc>
                <a:spcPct val="55000"/>
              </a:lnSpc>
              <a:spcBef>
                <a:spcPct val="40000"/>
              </a:spcBef>
            </a:pPr>
            <a:r>
              <a:rPr lang="en-US" b="1">
                <a:solidFill>
                  <a:srgbClr val="000000"/>
                </a:solidFill>
                <a:latin typeface="Verdana" pitchFamily="34" charset="0"/>
              </a:rPr>
              <a:t>BEGIN</a:t>
            </a:r>
          </a:p>
          <a:p>
            <a:pPr eaLnBrk="0" hangingPunct="0">
              <a:lnSpc>
                <a:spcPct val="55000"/>
              </a:lnSpc>
              <a:spcBef>
                <a:spcPct val="40000"/>
              </a:spcBef>
            </a:pPr>
            <a:r>
              <a:rPr lang="en-US" b="1">
                <a:solidFill>
                  <a:srgbClr val="000000"/>
                </a:solidFill>
                <a:latin typeface="Verdana" pitchFamily="34" charset="0"/>
              </a:rPr>
              <a:t>  SELECT	department_id, location_id</a:t>
            </a:r>
          </a:p>
          <a:p>
            <a:pPr eaLnBrk="0" hangingPunct="0">
              <a:lnSpc>
                <a:spcPct val="55000"/>
              </a:lnSpc>
              <a:spcBef>
                <a:spcPct val="40000"/>
              </a:spcBef>
            </a:pPr>
            <a:r>
              <a:rPr lang="en-US" b="1">
                <a:solidFill>
                  <a:srgbClr val="000000"/>
                </a:solidFill>
                <a:latin typeface="Verdana" pitchFamily="34" charset="0"/>
              </a:rPr>
              <a:t>  INTO		v_deptno, v_location_id</a:t>
            </a:r>
          </a:p>
          <a:p>
            <a:pPr eaLnBrk="0" hangingPunct="0">
              <a:lnSpc>
                <a:spcPct val="55000"/>
              </a:lnSpc>
              <a:spcBef>
                <a:spcPct val="40000"/>
              </a:spcBef>
            </a:pPr>
            <a:r>
              <a:rPr lang="en-US" b="1">
                <a:solidFill>
                  <a:srgbClr val="000000"/>
                </a:solidFill>
                <a:latin typeface="Verdana" pitchFamily="34" charset="0"/>
              </a:rPr>
              <a:t>  FROM		departments</a:t>
            </a:r>
          </a:p>
          <a:p>
            <a:pPr eaLnBrk="0" hangingPunct="0">
              <a:lnSpc>
                <a:spcPct val="55000"/>
              </a:lnSpc>
              <a:spcBef>
                <a:spcPct val="40000"/>
              </a:spcBef>
            </a:pPr>
            <a:r>
              <a:rPr lang="en-US" b="1">
                <a:solidFill>
                  <a:srgbClr val="000000"/>
                </a:solidFill>
                <a:latin typeface="Verdana" pitchFamily="34" charset="0"/>
              </a:rPr>
              <a:t>  WHERE	department_name = 'Sales';   </a:t>
            </a:r>
            <a:br>
              <a:rPr lang="en-US" b="1">
                <a:solidFill>
                  <a:srgbClr val="000000"/>
                </a:solidFill>
                <a:latin typeface="Verdana" pitchFamily="34" charset="0"/>
              </a:rPr>
            </a:br>
            <a:r>
              <a:rPr lang="en-US" b="1">
                <a:solidFill>
                  <a:srgbClr val="000000"/>
                </a:solidFill>
                <a:latin typeface="Verdana" pitchFamily="34" charset="0"/>
              </a:rPr>
              <a:t>  ...</a:t>
            </a:r>
          </a:p>
          <a:p>
            <a:pPr eaLnBrk="0" hangingPunct="0">
              <a:lnSpc>
                <a:spcPct val="55000"/>
              </a:lnSpc>
              <a:spcBef>
                <a:spcPct val="40000"/>
              </a:spcBef>
            </a:pPr>
            <a:r>
              <a:rPr lang="en-US" b="1">
                <a:solidFill>
                  <a:srgbClr val="000000"/>
                </a:solidFill>
                <a:latin typeface="Verdana" pitchFamily="34" charset="0"/>
              </a:rPr>
              <a:t>END;</a:t>
            </a:r>
          </a:p>
          <a:p>
            <a:pPr eaLnBrk="0" hangingPunct="0">
              <a:lnSpc>
                <a:spcPct val="55000"/>
              </a:lnSpc>
              <a:spcBef>
                <a:spcPct val="40000"/>
              </a:spcBef>
            </a:pPr>
            <a:r>
              <a:rPr lang="en-US" b="1">
                <a:solidFill>
                  <a:srgbClr val="000000"/>
                </a:solidFill>
                <a:latin typeface="Courier New" pitchFamily="49" charset="0"/>
              </a:rPr>
              <a:t>/</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PL/SQL</a:t>
            </a:r>
          </a:p>
        </p:txBody>
      </p:sp>
      <p:sp>
        <p:nvSpPr>
          <p:cNvPr id="6" name="Slide Number Placeholder 4"/>
          <p:cNvSpPr>
            <a:spLocks noGrp="1"/>
          </p:cNvSpPr>
          <p:nvPr>
            <p:ph type="sldNum" sz="quarter" idx="11"/>
          </p:nvPr>
        </p:nvSpPr>
        <p:spPr/>
        <p:txBody>
          <a:bodyPr/>
          <a:lstStyle/>
          <a:p>
            <a:fld id="{468667B9-852C-448E-91C0-CA22457C4B47}" type="slidenum">
              <a:rPr lang="en-US"/>
              <a:pPr/>
              <a:t>56</a:t>
            </a:fld>
            <a:r>
              <a:rPr lang="en-US"/>
              <a:t> of 1</a:t>
            </a:r>
          </a:p>
        </p:txBody>
      </p:sp>
      <p:sp>
        <p:nvSpPr>
          <p:cNvPr id="153602" name="Rectangle 2"/>
          <p:cNvSpPr>
            <a:spLocks noGrp="1" noChangeArrowheads="1"/>
          </p:cNvSpPr>
          <p:nvPr>
            <p:ph type="title"/>
          </p:nvPr>
        </p:nvSpPr>
        <p:spPr>
          <a:noFill/>
          <a:ln/>
        </p:spPr>
        <p:txBody>
          <a:bodyPr wrap="square" lIns="92075" tIns="46038" rIns="92075" bIns="46038" anchor="t"/>
          <a:lstStyle/>
          <a:p>
            <a:r>
              <a:rPr lang="en-US"/>
              <a:t>Retrieving Data in PL/SQL</a:t>
            </a:r>
          </a:p>
        </p:txBody>
      </p:sp>
      <p:sp>
        <p:nvSpPr>
          <p:cNvPr id="153603" name="Rectangle 3"/>
          <p:cNvSpPr>
            <a:spLocks noGrp="1" noChangeArrowheads="1"/>
          </p:cNvSpPr>
          <p:nvPr>
            <p:ph type="body" idx="1"/>
          </p:nvPr>
        </p:nvSpPr>
        <p:spPr>
          <a:xfrm>
            <a:off x="304800" y="1447800"/>
            <a:ext cx="8610600" cy="2136775"/>
          </a:xfrm>
          <a:noFill/>
          <a:ln/>
        </p:spPr>
        <p:txBody>
          <a:bodyPr lIns="92075" tIns="46038" rIns="92075" bIns="46038">
            <a:spAutoFit/>
          </a:bodyPr>
          <a:lstStyle/>
          <a:p>
            <a:pPr>
              <a:buFont typeface="Wingdings" pitchFamily="2" charset="2"/>
              <a:buNone/>
            </a:pPr>
            <a:r>
              <a:rPr lang="en-US"/>
              <a:t>Retrieve the hire date and the salary for the specified </a:t>
            </a:r>
          </a:p>
          <a:p>
            <a:pPr>
              <a:spcBef>
                <a:spcPct val="0"/>
              </a:spcBef>
              <a:buFont typeface="Wingdings" pitchFamily="2" charset="2"/>
              <a:buNone/>
            </a:pPr>
            <a:r>
              <a:rPr lang="en-US"/>
              <a:t>employee.</a:t>
            </a:r>
          </a:p>
          <a:p>
            <a:pPr>
              <a:buFont typeface="Wingdings" pitchFamily="2" charset="2"/>
              <a:buNone/>
            </a:pPr>
            <a:r>
              <a:rPr lang="en-US"/>
              <a:t>Example:</a:t>
            </a:r>
          </a:p>
          <a:p>
            <a:endParaRPr lang="en-US"/>
          </a:p>
          <a:p>
            <a:endParaRPr lang="en-US"/>
          </a:p>
        </p:txBody>
      </p:sp>
      <p:sp>
        <p:nvSpPr>
          <p:cNvPr id="153604" name="Rectangle 4"/>
          <p:cNvSpPr>
            <a:spLocks noChangeArrowheads="1"/>
          </p:cNvSpPr>
          <p:nvPr/>
        </p:nvSpPr>
        <p:spPr bwMode="auto">
          <a:xfrm>
            <a:off x="914400" y="3276600"/>
            <a:ext cx="7154863" cy="2914650"/>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75000"/>
              </a:lnSpc>
              <a:spcBef>
                <a:spcPct val="40000"/>
              </a:spcBef>
            </a:pPr>
            <a:r>
              <a:rPr lang="en-US" b="1">
                <a:solidFill>
                  <a:srgbClr val="000000"/>
                </a:solidFill>
                <a:latin typeface="Verdana" pitchFamily="34" charset="0"/>
              </a:rPr>
              <a:t>DECLARE</a:t>
            </a:r>
          </a:p>
          <a:p>
            <a:pPr eaLnBrk="0" hangingPunct="0">
              <a:lnSpc>
                <a:spcPct val="55000"/>
              </a:lnSpc>
              <a:spcBef>
                <a:spcPct val="40000"/>
              </a:spcBef>
            </a:pPr>
            <a:r>
              <a:rPr lang="en-US" b="1">
                <a:solidFill>
                  <a:srgbClr val="000000"/>
                </a:solidFill>
                <a:latin typeface="Verdana" pitchFamily="34" charset="0"/>
              </a:rPr>
              <a:t>  v_hire_date   employees.hire_date%TYPE;</a:t>
            </a:r>
          </a:p>
          <a:p>
            <a:pPr eaLnBrk="0" hangingPunct="0">
              <a:lnSpc>
                <a:spcPct val="55000"/>
              </a:lnSpc>
              <a:spcBef>
                <a:spcPct val="40000"/>
              </a:spcBef>
            </a:pPr>
            <a:r>
              <a:rPr lang="en-US" b="1">
                <a:solidFill>
                  <a:srgbClr val="000000"/>
                </a:solidFill>
                <a:latin typeface="Verdana" pitchFamily="34" charset="0"/>
              </a:rPr>
              <a:t>  v_salary      employees.salary%TYPE;  </a:t>
            </a:r>
          </a:p>
          <a:p>
            <a:pPr eaLnBrk="0" hangingPunct="0">
              <a:lnSpc>
                <a:spcPct val="55000"/>
              </a:lnSpc>
              <a:spcBef>
                <a:spcPct val="40000"/>
              </a:spcBef>
            </a:pPr>
            <a:r>
              <a:rPr lang="en-US" b="1">
                <a:solidFill>
                  <a:srgbClr val="000000"/>
                </a:solidFill>
                <a:latin typeface="Verdana" pitchFamily="34" charset="0"/>
              </a:rPr>
              <a:t>BEGIN</a:t>
            </a:r>
          </a:p>
          <a:p>
            <a:pPr eaLnBrk="0" hangingPunct="0">
              <a:lnSpc>
                <a:spcPct val="55000"/>
              </a:lnSpc>
              <a:spcBef>
                <a:spcPct val="40000"/>
              </a:spcBef>
            </a:pPr>
            <a:r>
              <a:rPr lang="en-US" b="1">
                <a:solidFill>
                  <a:srgbClr val="000000"/>
                </a:solidFill>
                <a:latin typeface="Verdana" pitchFamily="34" charset="0"/>
              </a:rPr>
              <a:t>  SELECT   hire_date, salary</a:t>
            </a:r>
          </a:p>
          <a:p>
            <a:pPr eaLnBrk="0" hangingPunct="0">
              <a:lnSpc>
                <a:spcPct val="55000"/>
              </a:lnSpc>
              <a:spcBef>
                <a:spcPct val="40000"/>
              </a:spcBef>
            </a:pPr>
            <a:r>
              <a:rPr lang="en-US" b="1">
                <a:solidFill>
                  <a:srgbClr val="000000"/>
                </a:solidFill>
                <a:latin typeface="Verdana" pitchFamily="34" charset="0"/>
              </a:rPr>
              <a:t>  INTO     v_hire_date, v_salary</a:t>
            </a:r>
          </a:p>
          <a:p>
            <a:pPr eaLnBrk="0" hangingPunct="0">
              <a:lnSpc>
                <a:spcPct val="55000"/>
              </a:lnSpc>
              <a:spcBef>
                <a:spcPct val="40000"/>
              </a:spcBef>
            </a:pPr>
            <a:r>
              <a:rPr lang="en-US" b="1">
                <a:solidFill>
                  <a:srgbClr val="000000"/>
                </a:solidFill>
                <a:latin typeface="Verdana" pitchFamily="34" charset="0"/>
              </a:rPr>
              <a:t>  FROM     employees</a:t>
            </a:r>
          </a:p>
          <a:p>
            <a:pPr eaLnBrk="0" hangingPunct="0">
              <a:lnSpc>
                <a:spcPct val="55000"/>
              </a:lnSpc>
              <a:spcBef>
                <a:spcPct val="40000"/>
              </a:spcBef>
            </a:pPr>
            <a:r>
              <a:rPr lang="en-US" b="1">
                <a:solidFill>
                  <a:srgbClr val="000000"/>
                </a:solidFill>
                <a:latin typeface="Verdana" pitchFamily="34" charset="0"/>
              </a:rPr>
              <a:t>  WHERE    employee_id = 100;</a:t>
            </a:r>
          </a:p>
          <a:p>
            <a:pPr eaLnBrk="0" hangingPunct="0">
              <a:lnSpc>
                <a:spcPct val="55000"/>
              </a:lnSpc>
              <a:spcBef>
                <a:spcPct val="40000"/>
              </a:spcBef>
            </a:pPr>
            <a:r>
              <a:rPr lang="en-US" b="1">
                <a:solidFill>
                  <a:srgbClr val="000000"/>
                </a:solidFill>
                <a:latin typeface="Verdana" pitchFamily="34" charset="0"/>
              </a:rPr>
              <a:t>  ...</a:t>
            </a:r>
          </a:p>
          <a:p>
            <a:pPr eaLnBrk="0" hangingPunct="0">
              <a:lnSpc>
                <a:spcPct val="55000"/>
              </a:lnSpc>
              <a:spcBef>
                <a:spcPct val="40000"/>
              </a:spcBef>
            </a:pPr>
            <a:r>
              <a:rPr lang="en-US" b="1">
                <a:solidFill>
                  <a:srgbClr val="000000"/>
                </a:solidFill>
                <a:latin typeface="Verdana" pitchFamily="34" charset="0"/>
              </a:rPr>
              <a:t>END;</a:t>
            </a:r>
          </a:p>
          <a:p>
            <a:pPr eaLnBrk="0" hangingPunct="0">
              <a:lnSpc>
                <a:spcPct val="55000"/>
              </a:lnSpc>
              <a:spcBef>
                <a:spcPct val="40000"/>
              </a:spcBef>
            </a:pPr>
            <a:r>
              <a:rPr lang="en-US" b="1">
                <a:solidFill>
                  <a:srgbClr val="000000"/>
                </a:solidFill>
                <a:latin typeface="Verdana" pitchFamily="34" charset="0"/>
              </a:rPr>
              <a:t>/</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7C80AB67-25E4-480E-8E37-630C36188187}" type="slidenum">
              <a:rPr lang="en-US"/>
              <a:pPr/>
              <a:t>57</a:t>
            </a:fld>
            <a:r>
              <a:rPr lang="en-US"/>
              <a:t> of 1</a:t>
            </a:r>
          </a:p>
        </p:txBody>
      </p:sp>
      <p:sp>
        <p:nvSpPr>
          <p:cNvPr id="155650" name="Rectangle 2"/>
          <p:cNvSpPr>
            <a:spLocks noGrp="1" noChangeArrowheads="1"/>
          </p:cNvSpPr>
          <p:nvPr>
            <p:ph type="title"/>
          </p:nvPr>
        </p:nvSpPr>
        <p:spPr>
          <a:noFill/>
          <a:ln/>
        </p:spPr>
        <p:txBody>
          <a:bodyPr wrap="square" lIns="92075" tIns="46038" rIns="92075" bIns="46038" anchor="t"/>
          <a:lstStyle/>
          <a:p>
            <a:r>
              <a:rPr lang="en-US"/>
              <a:t>Retrieving Data in PL/SQL</a:t>
            </a:r>
          </a:p>
        </p:txBody>
      </p:sp>
      <p:sp>
        <p:nvSpPr>
          <p:cNvPr id="155651" name="Rectangle 3"/>
          <p:cNvSpPr>
            <a:spLocks noGrp="1" noChangeArrowheads="1"/>
          </p:cNvSpPr>
          <p:nvPr>
            <p:ph type="body" idx="1"/>
          </p:nvPr>
        </p:nvSpPr>
        <p:spPr>
          <a:xfrm>
            <a:off x="228600" y="1406525"/>
            <a:ext cx="8686800" cy="1260475"/>
          </a:xfrm>
          <a:noFill/>
          <a:ln/>
        </p:spPr>
        <p:txBody>
          <a:bodyPr lIns="92075" tIns="46038" rIns="92075" bIns="46038">
            <a:spAutoFit/>
          </a:bodyPr>
          <a:lstStyle/>
          <a:p>
            <a:pPr marL="0" indent="0" defTabSz="346075">
              <a:buFont typeface="Wingdings" pitchFamily="2" charset="2"/>
              <a:buNone/>
            </a:pPr>
            <a:r>
              <a:rPr lang="en-US"/>
              <a:t>Return the sum of the salaries for all employees in the specified department.</a:t>
            </a:r>
          </a:p>
          <a:p>
            <a:pPr marL="0" indent="0" defTabSz="346075">
              <a:buFont typeface="Wingdings" pitchFamily="2" charset="2"/>
              <a:buNone/>
            </a:pPr>
            <a:r>
              <a:rPr lang="en-US"/>
              <a:t>Example:</a:t>
            </a:r>
          </a:p>
        </p:txBody>
      </p:sp>
      <p:grpSp>
        <p:nvGrpSpPr>
          <p:cNvPr id="2" name="Group 4"/>
          <p:cNvGrpSpPr>
            <a:grpSpLocks/>
          </p:cNvGrpSpPr>
          <p:nvPr/>
        </p:nvGrpSpPr>
        <p:grpSpPr bwMode="auto">
          <a:xfrm>
            <a:off x="990600" y="2743200"/>
            <a:ext cx="7124700" cy="3559175"/>
            <a:chOff x="624" y="1920"/>
            <a:chExt cx="4488" cy="2242"/>
          </a:xfrm>
        </p:grpSpPr>
        <p:sp>
          <p:nvSpPr>
            <p:cNvPr id="155653" name="Rectangle 5"/>
            <p:cNvSpPr>
              <a:spLocks noChangeArrowheads="1"/>
            </p:cNvSpPr>
            <p:nvPr/>
          </p:nvSpPr>
          <p:spPr bwMode="auto">
            <a:xfrm>
              <a:off x="624" y="1920"/>
              <a:ext cx="4488" cy="2242"/>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Lst>
              </a:pPr>
              <a:endParaRPr lang="en-US" b="1">
                <a:solidFill>
                  <a:srgbClr val="000000"/>
                </a:solidFill>
                <a:latin typeface="Courier New" pitchFamily="49" charset="0"/>
              </a:endParaRPr>
            </a:p>
            <a:p>
              <a:pPr eaLnBrk="0" hangingPunct="0">
                <a:tabLst>
                  <a:tab pos="1200150" algn="l"/>
                </a:tabLst>
              </a:pPr>
              <a:endParaRPr lang="en-US" b="1">
                <a:solidFill>
                  <a:srgbClr val="000000"/>
                </a:solidFill>
                <a:latin typeface="Courier New" pitchFamily="49" charset="0"/>
              </a:endParaRPr>
            </a:p>
          </p:txBody>
        </p:sp>
        <p:sp>
          <p:nvSpPr>
            <p:cNvPr id="155654" name="Rectangle 6"/>
            <p:cNvSpPr>
              <a:spLocks noChangeArrowheads="1"/>
            </p:cNvSpPr>
            <p:nvPr/>
          </p:nvSpPr>
          <p:spPr bwMode="auto">
            <a:xfrm>
              <a:off x="624" y="1971"/>
              <a:ext cx="4457" cy="2191"/>
            </a:xfrm>
            <a:prstGeom prst="rect">
              <a:avLst/>
            </a:prstGeom>
            <a:noFill/>
            <a:ln w="9525">
              <a:noFill/>
              <a:miter lim="800000"/>
              <a:headEnd/>
              <a:tailEnd/>
            </a:ln>
            <a:effectLst/>
          </p:spPr>
          <p:txBody>
            <a:bodyPr lIns="92075" tIns="46038" rIns="92075" bIns="46038">
              <a:spAutoFit/>
            </a:bodyPr>
            <a:lstStyle/>
            <a:p>
              <a:pPr eaLnBrk="0" hangingPunct="0">
                <a:lnSpc>
                  <a:spcPct val="75000"/>
                </a:lnSpc>
                <a:spcBef>
                  <a:spcPct val="40000"/>
                </a:spcBef>
              </a:pPr>
              <a:r>
                <a:rPr lang="en-US" b="1">
                  <a:solidFill>
                    <a:srgbClr val="000000"/>
                  </a:solidFill>
                  <a:latin typeface="Verdana" pitchFamily="34" charset="0"/>
                </a:rPr>
                <a:t>SET SERVEROUTPUT ON</a:t>
              </a:r>
            </a:p>
            <a:p>
              <a:pPr eaLnBrk="0" hangingPunct="0">
                <a:lnSpc>
                  <a:spcPct val="75000"/>
                </a:lnSpc>
                <a:spcBef>
                  <a:spcPct val="40000"/>
                </a:spcBef>
              </a:pPr>
              <a:r>
                <a:rPr lang="en-US" b="1">
                  <a:solidFill>
                    <a:srgbClr val="000000"/>
                  </a:solidFill>
                  <a:latin typeface="Verdana" pitchFamily="34" charset="0"/>
                </a:rPr>
                <a:t>DECLARE    </a:t>
              </a:r>
            </a:p>
            <a:p>
              <a:pPr eaLnBrk="0" hangingPunct="0">
                <a:lnSpc>
                  <a:spcPct val="55000"/>
                </a:lnSpc>
                <a:spcBef>
                  <a:spcPct val="40000"/>
                </a:spcBef>
              </a:pPr>
              <a:r>
                <a:rPr lang="en-US" b="1">
                  <a:solidFill>
                    <a:srgbClr val="000000"/>
                  </a:solidFill>
                  <a:latin typeface="Verdana" pitchFamily="34" charset="0"/>
                </a:rPr>
                <a:t>  v_sum_sal   NUMBER(10,2); </a:t>
              </a:r>
            </a:p>
            <a:p>
              <a:pPr eaLnBrk="0" hangingPunct="0">
                <a:lnSpc>
                  <a:spcPct val="55000"/>
                </a:lnSpc>
                <a:spcBef>
                  <a:spcPct val="40000"/>
                </a:spcBef>
              </a:pPr>
              <a:r>
                <a:rPr lang="en-US" b="1">
                  <a:solidFill>
                    <a:srgbClr val="000000"/>
                  </a:solidFill>
                  <a:latin typeface="Verdana" pitchFamily="34" charset="0"/>
                </a:rPr>
                <a:t>  v_deptno	 NUMBER NOT NULL := 60;           </a:t>
              </a:r>
            </a:p>
            <a:p>
              <a:pPr eaLnBrk="0" hangingPunct="0">
                <a:lnSpc>
                  <a:spcPct val="55000"/>
                </a:lnSpc>
                <a:spcBef>
                  <a:spcPct val="40000"/>
                </a:spcBef>
              </a:pPr>
              <a:r>
                <a:rPr lang="en-US" b="1">
                  <a:solidFill>
                    <a:srgbClr val="000000"/>
                  </a:solidFill>
                  <a:latin typeface="Verdana" pitchFamily="34" charset="0"/>
                </a:rPr>
                <a:t>BEGIN</a:t>
              </a:r>
            </a:p>
            <a:p>
              <a:pPr eaLnBrk="0" hangingPunct="0">
                <a:lnSpc>
                  <a:spcPct val="55000"/>
                </a:lnSpc>
                <a:spcBef>
                  <a:spcPct val="40000"/>
                </a:spcBef>
              </a:pPr>
              <a:r>
                <a:rPr lang="en-US" b="1">
                  <a:solidFill>
                    <a:srgbClr val="000000"/>
                  </a:solidFill>
                  <a:latin typeface="Verdana" pitchFamily="34" charset="0"/>
                </a:rPr>
                <a:t>  SELECT	SUM(salary)  -- group function</a:t>
              </a:r>
            </a:p>
            <a:p>
              <a:pPr eaLnBrk="0" hangingPunct="0">
                <a:lnSpc>
                  <a:spcPct val="55000"/>
                </a:lnSpc>
                <a:spcBef>
                  <a:spcPct val="40000"/>
                </a:spcBef>
              </a:pPr>
              <a:r>
                <a:rPr lang="en-US" b="1">
                  <a:solidFill>
                    <a:srgbClr val="000000"/>
                  </a:solidFill>
                  <a:latin typeface="Verdana" pitchFamily="34" charset="0"/>
                </a:rPr>
                <a:t>  INTO		v_sum_sal</a:t>
              </a:r>
            </a:p>
            <a:p>
              <a:pPr eaLnBrk="0" hangingPunct="0">
                <a:lnSpc>
                  <a:spcPct val="55000"/>
                </a:lnSpc>
                <a:spcBef>
                  <a:spcPct val="40000"/>
                </a:spcBef>
              </a:pPr>
              <a:r>
                <a:rPr lang="en-US" b="1">
                  <a:solidFill>
                    <a:srgbClr val="000000"/>
                  </a:solidFill>
                  <a:latin typeface="Verdana" pitchFamily="34" charset="0"/>
                </a:rPr>
                <a:t>  FROM		employees</a:t>
              </a:r>
            </a:p>
            <a:p>
              <a:pPr eaLnBrk="0" hangingPunct="0">
                <a:lnSpc>
                  <a:spcPct val="55000"/>
                </a:lnSpc>
                <a:spcBef>
                  <a:spcPct val="40000"/>
                </a:spcBef>
              </a:pPr>
              <a:r>
                <a:rPr lang="en-US" b="1">
                  <a:solidFill>
                    <a:srgbClr val="000000"/>
                  </a:solidFill>
                  <a:latin typeface="Verdana" pitchFamily="34" charset="0"/>
                </a:rPr>
                <a:t>  WHERE	department_id = v_deptno;</a:t>
              </a:r>
            </a:p>
            <a:p>
              <a:pPr eaLnBrk="0" hangingPunct="0">
                <a:lnSpc>
                  <a:spcPct val="55000"/>
                </a:lnSpc>
                <a:spcBef>
                  <a:spcPct val="40000"/>
                </a:spcBef>
              </a:pPr>
              <a:r>
                <a:rPr lang="en-US" b="1">
                  <a:solidFill>
                    <a:srgbClr val="000000"/>
                  </a:solidFill>
                  <a:latin typeface="Verdana" pitchFamily="34" charset="0"/>
                </a:rPr>
                <a:t>  DBMS_OUTPUT.PUT_LINE ('The sum salary is ' ||</a:t>
              </a:r>
            </a:p>
            <a:p>
              <a:pPr eaLnBrk="0" hangingPunct="0">
                <a:lnSpc>
                  <a:spcPct val="55000"/>
                </a:lnSpc>
                <a:spcBef>
                  <a:spcPct val="40000"/>
                </a:spcBef>
              </a:pPr>
              <a:r>
                <a:rPr lang="en-US" b="1">
                  <a:solidFill>
                    <a:srgbClr val="000000"/>
                  </a:solidFill>
                  <a:latin typeface="Verdana" pitchFamily="34" charset="0"/>
                </a:rPr>
                <a:t>                        TO_CHAR(v_sum_sal));</a:t>
              </a:r>
            </a:p>
            <a:p>
              <a:pPr eaLnBrk="0" hangingPunct="0">
                <a:lnSpc>
                  <a:spcPct val="55000"/>
                </a:lnSpc>
                <a:spcBef>
                  <a:spcPct val="40000"/>
                </a:spcBef>
              </a:pPr>
              <a:r>
                <a:rPr lang="en-US" b="1">
                  <a:solidFill>
                    <a:srgbClr val="000000"/>
                  </a:solidFill>
                  <a:latin typeface="Verdana" pitchFamily="34" charset="0"/>
                </a:rPr>
                <a:t>END;</a:t>
              </a:r>
            </a:p>
            <a:p>
              <a:pPr eaLnBrk="0" hangingPunct="0">
                <a:lnSpc>
                  <a:spcPct val="55000"/>
                </a:lnSpc>
                <a:spcBef>
                  <a:spcPct val="40000"/>
                </a:spcBef>
              </a:pPr>
              <a:r>
                <a:rPr lang="en-US" b="1">
                  <a:solidFill>
                    <a:srgbClr val="000000"/>
                  </a:solidFill>
                  <a:latin typeface="Verdana" pitchFamily="34" charset="0"/>
                </a:rPr>
                <a:t>/</a:t>
              </a:r>
            </a:p>
          </p:txBody>
        </p:sp>
        <p:sp>
          <p:nvSpPr>
            <p:cNvPr id="155655" name="Rectangle 7"/>
            <p:cNvSpPr>
              <a:spLocks noChangeArrowheads="1"/>
            </p:cNvSpPr>
            <p:nvPr/>
          </p:nvSpPr>
          <p:spPr bwMode="auto">
            <a:xfrm>
              <a:off x="1920" y="2496"/>
              <a:ext cx="840" cy="184"/>
            </a:xfrm>
            <a:prstGeom prst="rect">
              <a:avLst/>
            </a:prstGeom>
            <a:noFill/>
            <a:ln w="25400">
              <a:solidFill>
                <a:schemeClr val="hlink"/>
              </a:solidFill>
              <a:miter lim="800000"/>
              <a:headEnd type="none" w="sm" len="sm"/>
              <a:tailEnd type="none" w="sm" len="sm"/>
            </a:ln>
            <a:effectLst/>
          </p:spPr>
          <p:txBody>
            <a:bodyPr wrap="none" anchor="ctr"/>
            <a:lstStyle/>
            <a:p>
              <a:endParaRPr lang="en-US"/>
            </a:p>
          </p:txBody>
        </p:sp>
      </p:gr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oter Placeholder 3"/>
          <p:cNvSpPr>
            <a:spLocks noGrp="1"/>
          </p:cNvSpPr>
          <p:nvPr>
            <p:ph type="ftr" sz="quarter" idx="10"/>
          </p:nvPr>
        </p:nvSpPr>
        <p:spPr/>
        <p:txBody>
          <a:bodyPr/>
          <a:lstStyle/>
          <a:p>
            <a:r>
              <a:rPr lang="en-US"/>
              <a:t>PL/SQL</a:t>
            </a:r>
          </a:p>
        </p:txBody>
      </p:sp>
      <p:sp>
        <p:nvSpPr>
          <p:cNvPr id="82" name="Slide Number Placeholder 4"/>
          <p:cNvSpPr>
            <a:spLocks noGrp="1"/>
          </p:cNvSpPr>
          <p:nvPr>
            <p:ph type="sldNum" sz="quarter" idx="11"/>
          </p:nvPr>
        </p:nvSpPr>
        <p:spPr/>
        <p:txBody>
          <a:bodyPr/>
          <a:lstStyle/>
          <a:p>
            <a:fld id="{40D99AF5-C964-40B3-BD11-3CDE5BF97C69}" type="slidenum">
              <a:rPr lang="en-US"/>
              <a:pPr/>
              <a:t>58</a:t>
            </a:fld>
            <a:r>
              <a:rPr lang="en-US"/>
              <a:t> of 1</a:t>
            </a:r>
          </a:p>
        </p:txBody>
      </p:sp>
      <p:grpSp>
        <p:nvGrpSpPr>
          <p:cNvPr id="2" name="Group 2"/>
          <p:cNvGrpSpPr>
            <a:grpSpLocks/>
          </p:cNvGrpSpPr>
          <p:nvPr/>
        </p:nvGrpSpPr>
        <p:grpSpPr bwMode="auto">
          <a:xfrm>
            <a:off x="4927600" y="2620963"/>
            <a:ext cx="2047875" cy="2711450"/>
            <a:chOff x="3104" y="1651"/>
            <a:chExt cx="1290" cy="1708"/>
          </a:xfrm>
        </p:grpSpPr>
        <p:sp>
          <p:nvSpPr>
            <p:cNvPr id="177155" name="Freeform 3"/>
            <p:cNvSpPr>
              <a:spLocks/>
            </p:cNvSpPr>
            <p:nvPr/>
          </p:nvSpPr>
          <p:spPr bwMode="auto">
            <a:xfrm>
              <a:off x="3104" y="1651"/>
              <a:ext cx="1290" cy="1708"/>
            </a:xfrm>
            <a:custGeom>
              <a:avLst/>
              <a:gdLst/>
              <a:ahLst/>
              <a:cxnLst>
                <a:cxn ang="0">
                  <a:pos x="1289" y="1359"/>
                </a:cxn>
                <a:cxn ang="0">
                  <a:pos x="0" y="1707"/>
                </a:cxn>
                <a:cxn ang="0">
                  <a:pos x="0" y="346"/>
                </a:cxn>
                <a:cxn ang="0">
                  <a:pos x="1289" y="0"/>
                </a:cxn>
                <a:cxn ang="0">
                  <a:pos x="1289" y="1359"/>
                </a:cxn>
              </a:cxnLst>
              <a:rect l="0" t="0" r="r" b="b"/>
              <a:pathLst>
                <a:path w="1290" h="1708">
                  <a:moveTo>
                    <a:pt x="1289" y="1359"/>
                  </a:moveTo>
                  <a:lnTo>
                    <a:pt x="0" y="1707"/>
                  </a:lnTo>
                  <a:lnTo>
                    <a:pt x="0" y="346"/>
                  </a:lnTo>
                  <a:lnTo>
                    <a:pt x="1289" y="0"/>
                  </a:lnTo>
                  <a:lnTo>
                    <a:pt x="1289" y="1359"/>
                  </a:lnTo>
                </a:path>
              </a:pathLst>
            </a:custGeom>
            <a:solidFill>
              <a:srgbClr val="7F7F7F"/>
            </a:solidFill>
            <a:ln w="9525" cap="rnd">
              <a:noFill/>
              <a:round/>
              <a:headEnd type="none" w="sm" len="sm"/>
              <a:tailEnd type="none" w="sm" len="sm"/>
            </a:ln>
            <a:effectLst/>
          </p:spPr>
          <p:txBody>
            <a:bodyPr/>
            <a:lstStyle/>
            <a:p>
              <a:endParaRPr lang="en-US"/>
            </a:p>
          </p:txBody>
        </p:sp>
        <p:sp>
          <p:nvSpPr>
            <p:cNvPr id="177156" name="Freeform 4"/>
            <p:cNvSpPr>
              <a:spLocks/>
            </p:cNvSpPr>
            <p:nvPr/>
          </p:nvSpPr>
          <p:spPr bwMode="auto">
            <a:xfrm>
              <a:off x="3158" y="1721"/>
              <a:ext cx="1179" cy="1568"/>
            </a:xfrm>
            <a:custGeom>
              <a:avLst/>
              <a:gdLst/>
              <a:ahLst/>
              <a:cxnLst>
                <a:cxn ang="0">
                  <a:pos x="1178" y="1251"/>
                </a:cxn>
                <a:cxn ang="0">
                  <a:pos x="0" y="1567"/>
                </a:cxn>
                <a:cxn ang="0">
                  <a:pos x="0" y="314"/>
                </a:cxn>
                <a:cxn ang="0">
                  <a:pos x="1178" y="0"/>
                </a:cxn>
                <a:cxn ang="0">
                  <a:pos x="1178" y="1251"/>
                </a:cxn>
              </a:cxnLst>
              <a:rect l="0" t="0" r="r" b="b"/>
              <a:pathLst>
                <a:path w="1179" h="1568">
                  <a:moveTo>
                    <a:pt x="1178" y="1251"/>
                  </a:moveTo>
                  <a:lnTo>
                    <a:pt x="0" y="1567"/>
                  </a:lnTo>
                  <a:lnTo>
                    <a:pt x="0" y="314"/>
                  </a:lnTo>
                  <a:lnTo>
                    <a:pt x="1178" y="0"/>
                  </a:lnTo>
                  <a:lnTo>
                    <a:pt x="1178" y="1251"/>
                  </a:lnTo>
                </a:path>
              </a:pathLst>
            </a:custGeom>
            <a:solidFill>
              <a:srgbClr val="FFFFD1"/>
            </a:solidFill>
            <a:ln w="9525" cap="rnd">
              <a:noFill/>
              <a:round/>
              <a:headEnd type="none" w="sm" len="sm"/>
              <a:tailEnd type="none" w="sm" len="sm"/>
            </a:ln>
            <a:effectLst/>
          </p:spPr>
          <p:txBody>
            <a:bodyPr/>
            <a:lstStyle/>
            <a:p>
              <a:endParaRPr lang="en-US"/>
            </a:p>
          </p:txBody>
        </p:sp>
        <p:sp>
          <p:nvSpPr>
            <p:cNvPr id="177157" name="Freeform 5"/>
            <p:cNvSpPr>
              <a:spLocks/>
            </p:cNvSpPr>
            <p:nvPr/>
          </p:nvSpPr>
          <p:spPr bwMode="auto">
            <a:xfrm>
              <a:off x="3214" y="2032"/>
              <a:ext cx="160" cy="186"/>
            </a:xfrm>
            <a:custGeom>
              <a:avLst/>
              <a:gdLst/>
              <a:ahLst/>
              <a:cxnLst>
                <a:cxn ang="0">
                  <a:pos x="159" y="142"/>
                </a:cxn>
                <a:cxn ang="0">
                  <a:pos x="159" y="0"/>
                </a:cxn>
                <a:cxn ang="0">
                  <a:pos x="0" y="41"/>
                </a:cxn>
                <a:cxn ang="0">
                  <a:pos x="0" y="185"/>
                </a:cxn>
                <a:cxn ang="0">
                  <a:pos x="159" y="142"/>
                </a:cxn>
              </a:cxnLst>
              <a:rect l="0" t="0" r="r" b="b"/>
              <a:pathLst>
                <a:path w="160" h="186">
                  <a:moveTo>
                    <a:pt x="159" y="142"/>
                  </a:moveTo>
                  <a:lnTo>
                    <a:pt x="159" y="0"/>
                  </a:lnTo>
                  <a:lnTo>
                    <a:pt x="0" y="41"/>
                  </a:lnTo>
                  <a:lnTo>
                    <a:pt x="0" y="185"/>
                  </a:lnTo>
                  <a:lnTo>
                    <a:pt x="159" y="142"/>
                  </a:lnTo>
                </a:path>
              </a:pathLst>
            </a:custGeom>
            <a:solidFill>
              <a:srgbClr val="B2B2B2"/>
            </a:solidFill>
            <a:ln w="9525" cap="rnd">
              <a:noFill/>
              <a:round/>
              <a:headEnd type="none" w="sm" len="sm"/>
              <a:tailEnd type="none" w="sm" len="sm"/>
            </a:ln>
            <a:effectLst/>
          </p:spPr>
          <p:txBody>
            <a:bodyPr/>
            <a:lstStyle/>
            <a:p>
              <a:endParaRPr lang="en-US"/>
            </a:p>
          </p:txBody>
        </p:sp>
        <p:sp>
          <p:nvSpPr>
            <p:cNvPr id="177158" name="Freeform 6"/>
            <p:cNvSpPr>
              <a:spLocks/>
            </p:cNvSpPr>
            <p:nvPr/>
          </p:nvSpPr>
          <p:spPr bwMode="auto">
            <a:xfrm>
              <a:off x="3441" y="1972"/>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a:effectLst/>
          </p:spPr>
          <p:txBody>
            <a:bodyPr/>
            <a:lstStyle/>
            <a:p>
              <a:endParaRPr lang="en-US"/>
            </a:p>
          </p:txBody>
        </p:sp>
        <p:sp>
          <p:nvSpPr>
            <p:cNvPr id="177159" name="Freeform 7"/>
            <p:cNvSpPr>
              <a:spLocks/>
            </p:cNvSpPr>
            <p:nvPr/>
          </p:nvSpPr>
          <p:spPr bwMode="auto">
            <a:xfrm>
              <a:off x="3666" y="1911"/>
              <a:ext cx="155" cy="186"/>
            </a:xfrm>
            <a:custGeom>
              <a:avLst/>
              <a:gdLst/>
              <a:ahLst/>
              <a:cxnLst>
                <a:cxn ang="0">
                  <a:pos x="154" y="142"/>
                </a:cxn>
                <a:cxn ang="0">
                  <a:pos x="154" y="0"/>
                </a:cxn>
                <a:cxn ang="0">
                  <a:pos x="0" y="41"/>
                </a:cxn>
                <a:cxn ang="0">
                  <a:pos x="0" y="185"/>
                </a:cxn>
                <a:cxn ang="0">
                  <a:pos x="154" y="142"/>
                </a:cxn>
              </a:cxnLst>
              <a:rect l="0" t="0" r="r" b="b"/>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a:effectLst/>
          </p:spPr>
          <p:txBody>
            <a:bodyPr/>
            <a:lstStyle/>
            <a:p>
              <a:endParaRPr lang="en-US"/>
            </a:p>
          </p:txBody>
        </p:sp>
        <p:sp>
          <p:nvSpPr>
            <p:cNvPr id="177160" name="Freeform 8"/>
            <p:cNvSpPr>
              <a:spLocks/>
            </p:cNvSpPr>
            <p:nvPr/>
          </p:nvSpPr>
          <p:spPr bwMode="auto">
            <a:xfrm>
              <a:off x="3890" y="1851"/>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a:effectLst/>
          </p:spPr>
          <p:txBody>
            <a:bodyPr/>
            <a:lstStyle/>
            <a:p>
              <a:endParaRPr lang="en-US"/>
            </a:p>
          </p:txBody>
        </p:sp>
        <p:sp>
          <p:nvSpPr>
            <p:cNvPr id="177161" name="Freeform 9"/>
            <p:cNvSpPr>
              <a:spLocks/>
            </p:cNvSpPr>
            <p:nvPr/>
          </p:nvSpPr>
          <p:spPr bwMode="auto">
            <a:xfrm>
              <a:off x="4115" y="1790"/>
              <a:ext cx="157" cy="186"/>
            </a:xfrm>
            <a:custGeom>
              <a:avLst/>
              <a:gdLst/>
              <a:ahLst/>
              <a:cxnLst>
                <a:cxn ang="0">
                  <a:pos x="156" y="145"/>
                </a:cxn>
                <a:cxn ang="0">
                  <a:pos x="156" y="0"/>
                </a:cxn>
                <a:cxn ang="0">
                  <a:pos x="0" y="41"/>
                </a:cxn>
                <a:cxn ang="0">
                  <a:pos x="0" y="185"/>
                </a:cxn>
                <a:cxn ang="0">
                  <a:pos x="156" y="145"/>
                </a:cxn>
              </a:cxnLst>
              <a:rect l="0" t="0" r="r" b="b"/>
              <a:pathLst>
                <a:path w="157" h="186">
                  <a:moveTo>
                    <a:pt x="156" y="145"/>
                  </a:moveTo>
                  <a:lnTo>
                    <a:pt x="156" y="0"/>
                  </a:lnTo>
                  <a:lnTo>
                    <a:pt x="0" y="41"/>
                  </a:lnTo>
                  <a:lnTo>
                    <a:pt x="0" y="185"/>
                  </a:lnTo>
                  <a:lnTo>
                    <a:pt x="156" y="145"/>
                  </a:lnTo>
                </a:path>
              </a:pathLst>
            </a:custGeom>
            <a:solidFill>
              <a:srgbClr val="B2B2B2"/>
            </a:solidFill>
            <a:ln w="9525" cap="rnd">
              <a:noFill/>
              <a:round/>
              <a:headEnd type="none" w="sm" len="sm"/>
              <a:tailEnd type="none" w="sm" len="sm"/>
            </a:ln>
            <a:effectLst/>
          </p:spPr>
          <p:txBody>
            <a:bodyPr/>
            <a:lstStyle/>
            <a:p>
              <a:endParaRPr lang="en-US"/>
            </a:p>
          </p:txBody>
        </p:sp>
        <p:sp>
          <p:nvSpPr>
            <p:cNvPr id="177162" name="Freeform 10"/>
            <p:cNvSpPr>
              <a:spLocks/>
            </p:cNvSpPr>
            <p:nvPr/>
          </p:nvSpPr>
          <p:spPr bwMode="auto">
            <a:xfrm>
              <a:off x="3214" y="2232"/>
              <a:ext cx="160" cy="186"/>
            </a:xfrm>
            <a:custGeom>
              <a:avLst/>
              <a:gdLst/>
              <a:ahLst/>
              <a:cxnLst>
                <a:cxn ang="0">
                  <a:pos x="159" y="142"/>
                </a:cxn>
                <a:cxn ang="0">
                  <a:pos x="159" y="0"/>
                </a:cxn>
                <a:cxn ang="0">
                  <a:pos x="0" y="39"/>
                </a:cxn>
                <a:cxn ang="0">
                  <a:pos x="0" y="185"/>
                </a:cxn>
                <a:cxn ang="0">
                  <a:pos x="159" y="142"/>
                </a:cxn>
              </a:cxnLst>
              <a:rect l="0" t="0" r="r" b="b"/>
              <a:pathLst>
                <a:path w="160" h="186">
                  <a:moveTo>
                    <a:pt x="159" y="142"/>
                  </a:moveTo>
                  <a:lnTo>
                    <a:pt x="159" y="0"/>
                  </a:lnTo>
                  <a:lnTo>
                    <a:pt x="0" y="39"/>
                  </a:lnTo>
                  <a:lnTo>
                    <a:pt x="0" y="185"/>
                  </a:lnTo>
                  <a:lnTo>
                    <a:pt x="159" y="142"/>
                  </a:lnTo>
                </a:path>
              </a:pathLst>
            </a:custGeom>
            <a:solidFill>
              <a:srgbClr val="B2B2B2"/>
            </a:solidFill>
            <a:ln w="9525" cap="rnd">
              <a:noFill/>
              <a:round/>
              <a:headEnd type="none" w="sm" len="sm"/>
              <a:tailEnd type="none" w="sm" len="sm"/>
            </a:ln>
            <a:effectLst/>
          </p:spPr>
          <p:txBody>
            <a:bodyPr/>
            <a:lstStyle/>
            <a:p>
              <a:endParaRPr lang="en-US"/>
            </a:p>
          </p:txBody>
        </p:sp>
        <p:sp>
          <p:nvSpPr>
            <p:cNvPr id="177163" name="Freeform 11"/>
            <p:cNvSpPr>
              <a:spLocks/>
            </p:cNvSpPr>
            <p:nvPr/>
          </p:nvSpPr>
          <p:spPr bwMode="auto">
            <a:xfrm>
              <a:off x="3441" y="2172"/>
              <a:ext cx="157" cy="184"/>
            </a:xfrm>
            <a:custGeom>
              <a:avLst/>
              <a:gdLst/>
              <a:ahLst/>
              <a:cxnLst>
                <a:cxn ang="0">
                  <a:pos x="156" y="140"/>
                </a:cxn>
                <a:cxn ang="0">
                  <a:pos x="156" y="0"/>
                </a:cxn>
                <a:cxn ang="0">
                  <a:pos x="0" y="41"/>
                </a:cxn>
                <a:cxn ang="0">
                  <a:pos x="0" y="183"/>
                </a:cxn>
                <a:cxn ang="0">
                  <a:pos x="156" y="140"/>
                </a:cxn>
              </a:cxnLst>
              <a:rect l="0" t="0" r="r" b="b"/>
              <a:pathLst>
                <a:path w="157" h="184">
                  <a:moveTo>
                    <a:pt x="156" y="140"/>
                  </a:moveTo>
                  <a:lnTo>
                    <a:pt x="156" y="0"/>
                  </a:lnTo>
                  <a:lnTo>
                    <a:pt x="0" y="41"/>
                  </a:lnTo>
                  <a:lnTo>
                    <a:pt x="0" y="183"/>
                  </a:lnTo>
                  <a:lnTo>
                    <a:pt x="156" y="140"/>
                  </a:lnTo>
                </a:path>
              </a:pathLst>
            </a:custGeom>
            <a:solidFill>
              <a:srgbClr val="B2B2B2"/>
            </a:solidFill>
            <a:ln w="9525" cap="rnd">
              <a:noFill/>
              <a:round/>
              <a:headEnd type="none" w="sm" len="sm"/>
              <a:tailEnd type="none" w="sm" len="sm"/>
            </a:ln>
            <a:effectLst/>
          </p:spPr>
          <p:txBody>
            <a:bodyPr/>
            <a:lstStyle/>
            <a:p>
              <a:endParaRPr lang="en-US"/>
            </a:p>
          </p:txBody>
        </p:sp>
        <p:sp>
          <p:nvSpPr>
            <p:cNvPr id="177164" name="Freeform 12"/>
            <p:cNvSpPr>
              <a:spLocks/>
            </p:cNvSpPr>
            <p:nvPr/>
          </p:nvSpPr>
          <p:spPr bwMode="auto">
            <a:xfrm>
              <a:off x="3666" y="2111"/>
              <a:ext cx="155" cy="186"/>
            </a:xfrm>
            <a:custGeom>
              <a:avLst/>
              <a:gdLst/>
              <a:ahLst/>
              <a:cxnLst>
                <a:cxn ang="0">
                  <a:pos x="154" y="142"/>
                </a:cxn>
                <a:cxn ang="0">
                  <a:pos x="154" y="0"/>
                </a:cxn>
                <a:cxn ang="0">
                  <a:pos x="0" y="41"/>
                </a:cxn>
                <a:cxn ang="0">
                  <a:pos x="0" y="185"/>
                </a:cxn>
                <a:cxn ang="0">
                  <a:pos x="154" y="142"/>
                </a:cxn>
              </a:cxnLst>
              <a:rect l="0" t="0" r="r" b="b"/>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a:effectLst/>
          </p:spPr>
          <p:txBody>
            <a:bodyPr/>
            <a:lstStyle/>
            <a:p>
              <a:endParaRPr lang="en-US"/>
            </a:p>
          </p:txBody>
        </p:sp>
        <p:sp>
          <p:nvSpPr>
            <p:cNvPr id="177165" name="Freeform 13"/>
            <p:cNvSpPr>
              <a:spLocks/>
            </p:cNvSpPr>
            <p:nvPr/>
          </p:nvSpPr>
          <p:spPr bwMode="auto">
            <a:xfrm>
              <a:off x="3890" y="2050"/>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a:effectLst/>
          </p:spPr>
          <p:txBody>
            <a:bodyPr/>
            <a:lstStyle/>
            <a:p>
              <a:endParaRPr lang="en-US"/>
            </a:p>
          </p:txBody>
        </p:sp>
        <p:sp>
          <p:nvSpPr>
            <p:cNvPr id="177166" name="Freeform 14"/>
            <p:cNvSpPr>
              <a:spLocks/>
            </p:cNvSpPr>
            <p:nvPr/>
          </p:nvSpPr>
          <p:spPr bwMode="auto">
            <a:xfrm>
              <a:off x="4115" y="1990"/>
              <a:ext cx="157" cy="186"/>
            </a:xfrm>
            <a:custGeom>
              <a:avLst/>
              <a:gdLst/>
              <a:ahLst/>
              <a:cxnLst>
                <a:cxn ang="0">
                  <a:pos x="156" y="142"/>
                </a:cxn>
                <a:cxn ang="0">
                  <a:pos x="156" y="0"/>
                </a:cxn>
                <a:cxn ang="0">
                  <a:pos x="0" y="41"/>
                </a:cxn>
                <a:cxn ang="0">
                  <a:pos x="0" y="185"/>
                </a:cxn>
                <a:cxn ang="0">
                  <a:pos x="156" y="142"/>
                </a:cxn>
              </a:cxnLst>
              <a:rect l="0" t="0" r="r" b="b"/>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a:effectLst/>
          </p:spPr>
          <p:txBody>
            <a:bodyPr/>
            <a:lstStyle/>
            <a:p>
              <a:endParaRPr lang="en-US"/>
            </a:p>
          </p:txBody>
        </p:sp>
        <p:sp>
          <p:nvSpPr>
            <p:cNvPr id="177167" name="Freeform 15"/>
            <p:cNvSpPr>
              <a:spLocks/>
            </p:cNvSpPr>
            <p:nvPr/>
          </p:nvSpPr>
          <p:spPr bwMode="auto">
            <a:xfrm>
              <a:off x="3214" y="2430"/>
              <a:ext cx="160" cy="186"/>
            </a:xfrm>
            <a:custGeom>
              <a:avLst/>
              <a:gdLst/>
              <a:ahLst/>
              <a:cxnLst>
                <a:cxn ang="0">
                  <a:pos x="159" y="142"/>
                </a:cxn>
                <a:cxn ang="0">
                  <a:pos x="159" y="0"/>
                </a:cxn>
                <a:cxn ang="0">
                  <a:pos x="0" y="41"/>
                </a:cxn>
                <a:cxn ang="0">
                  <a:pos x="0" y="185"/>
                </a:cxn>
                <a:cxn ang="0">
                  <a:pos x="159" y="142"/>
                </a:cxn>
              </a:cxnLst>
              <a:rect l="0" t="0" r="r" b="b"/>
              <a:pathLst>
                <a:path w="160" h="186">
                  <a:moveTo>
                    <a:pt x="159" y="142"/>
                  </a:moveTo>
                  <a:lnTo>
                    <a:pt x="159" y="0"/>
                  </a:lnTo>
                  <a:lnTo>
                    <a:pt x="0" y="41"/>
                  </a:lnTo>
                  <a:lnTo>
                    <a:pt x="0" y="185"/>
                  </a:lnTo>
                  <a:lnTo>
                    <a:pt x="159" y="142"/>
                  </a:lnTo>
                </a:path>
              </a:pathLst>
            </a:custGeom>
            <a:solidFill>
              <a:srgbClr val="00ADE5"/>
            </a:solidFill>
            <a:ln w="9525" cap="rnd">
              <a:noFill/>
              <a:round/>
              <a:headEnd type="none" w="sm" len="sm"/>
              <a:tailEnd type="none" w="sm" len="sm"/>
            </a:ln>
            <a:effectLst/>
          </p:spPr>
          <p:txBody>
            <a:bodyPr/>
            <a:lstStyle/>
            <a:p>
              <a:endParaRPr lang="en-US"/>
            </a:p>
          </p:txBody>
        </p:sp>
        <p:sp>
          <p:nvSpPr>
            <p:cNvPr id="177168" name="Freeform 16"/>
            <p:cNvSpPr>
              <a:spLocks/>
            </p:cNvSpPr>
            <p:nvPr/>
          </p:nvSpPr>
          <p:spPr bwMode="auto">
            <a:xfrm>
              <a:off x="3441" y="2372"/>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a:effectLst/>
          </p:spPr>
          <p:txBody>
            <a:bodyPr/>
            <a:lstStyle/>
            <a:p>
              <a:endParaRPr lang="en-US"/>
            </a:p>
          </p:txBody>
        </p:sp>
        <p:sp>
          <p:nvSpPr>
            <p:cNvPr id="177169" name="Freeform 17"/>
            <p:cNvSpPr>
              <a:spLocks/>
            </p:cNvSpPr>
            <p:nvPr/>
          </p:nvSpPr>
          <p:spPr bwMode="auto">
            <a:xfrm>
              <a:off x="3666" y="2310"/>
              <a:ext cx="155" cy="185"/>
            </a:xfrm>
            <a:custGeom>
              <a:avLst/>
              <a:gdLst/>
              <a:ahLst/>
              <a:cxnLst>
                <a:cxn ang="0">
                  <a:pos x="154" y="141"/>
                </a:cxn>
                <a:cxn ang="0">
                  <a:pos x="154" y="0"/>
                </a:cxn>
                <a:cxn ang="0">
                  <a:pos x="0" y="41"/>
                </a:cxn>
                <a:cxn ang="0">
                  <a:pos x="0" y="184"/>
                </a:cxn>
                <a:cxn ang="0">
                  <a:pos x="154" y="141"/>
                </a:cxn>
              </a:cxnLst>
              <a:rect l="0" t="0" r="r" b="b"/>
              <a:pathLst>
                <a:path w="155" h="185">
                  <a:moveTo>
                    <a:pt x="154" y="141"/>
                  </a:moveTo>
                  <a:lnTo>
                    <a:pt x="154" y="0"/>
                  </a:lnTo>
                  <a:lnTo>
                    <a:pt x="0" y="41"/>
                  </a:lnTo>
                  <a:lnTo>
                    <a:pt x="0" y="184"/>
                  </a:lnTo>
                  <a:lnTo>
                    <a:pt x="154" y="141"/>
                  </a:lnTo>
                </a:path>
              </a:pathLst>
            </a:custGeom>
            <a:solidFill>
              <a:srgbClr val="00ADE5"/>
            </a:solidFill>
            <a:ln w="9525" cap="rnd">
              <a:noFill/>
              <a:round/>
              <a:headEnd type="none" w="sm" len="sm"/>
              <a:tailEnd type="none" w="sm" len="sm"/>
            </a:ln>
            <a:effectLst/>
          </p:spPr>
          <p:txBody>
            <a:bodyPr/>
            <a:lstStyle/>
            <a:p>
              <a:endParaRPr lang="en-US"/>
            </a:p>
          </p:txBody>
        </p:sp>
        <p:sp>
          <p:nvSpPr>
            <p:cNvPr id="177170" name="Freeform 18"/>
            <p:cNvSpPr>
              <a:spLocks/>
            </p:cNvSpPr>
            <p:nvPr/>
          </p:nvSpPr>
          <p:spPr bwMode="auto">
            <a:xfrm>
              <a:off x="3890" y="2251"/>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a:effectLst/>
          </p:spPr>
          <p:txBody>
            <a:bodyPr/>
            <a:lstStyle/>
            <a:p>
              <a:endParaRPr lang="en-US"/>
            </a:p>
          </p:txBody>
        </p:sp>
        <p:sp>
          <p:nvSpPr>
            <p:cNvPr id="177171" name="Freeform 19"/>
            <p:cNvSpPr>
              <a:spLocks/>
            </p:cNvSpPr>
            <p:nvPr/>
          </p:nvSpPr>
          <p:spPr bwMode="auto">
            <a:xfrm>
              <a:off x="4115" y="2189"/>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00ADE5"/>
            </a:solidFill>
            <a:ln w="9525" cap="rnd">
              <a:noFill/>
              <a:round/>
              <a:headEnd type="none" w="sm" len="sm"/>
              <a:tailEnd type="none" w="sm" len="sm"/>
            </a:ln>
            <a:effectLst/>
          </p:spPr>
          <p:txBody>
            <a:bodyPr/>
            <a:lstStyle/>
            <a:p>
              <a:endParaRPr lang="en-US"/>
            </a:p>
          </p:txBody>
        </p:sp>
        <p:sp>
          <p:nvSpPr>
            <p:cNvPr id="177172" name="Freeform 20"/>
            <p:cNvSpPr>
              <a:spLocks/>
            </p:cNvSpPr>
            <p:nvPr/>
          </p:nvSpPr>
          <p:spPr bwMode="auto">
            <a:xfrm>
              <a:off x="3214" y="2628"/>
              <a:ext cx="160" cy="188"/>
            </a:xfrm>
            <a:custGeom>
              <a:avLst/>
              <a:gdLst/>
              <a:ahLst/>
              <a:cxnLst>
                <a:cxn ang="0">
                  <a:pos x="159" y="144"/>
                </a:cxn>
                <a:cxn ang="0">
                  <a:pos x="159" y="0"/>
                </a:cxn>
                <a:cxn ang="0">
                  <a:pos x="0" y="41"/>
                </a:cxn>
                <a:cxn ang="0">
                  <a:pos x="0" y="187"/>
                </a:cxn>
                <a:cxn ang="0">
                  <a:pos x="159" y="144"/>
                </a:cxn>
              </a:cxnLst>
              <a:rect l="0" t="0" r="r" b="b"/>
              <a:pathLst>
                <a:path w="160" h="188">
                  <a:moveTo>
                    <a:pt x="159" y="144"/>
                  </a:moveTo>
                  <a:lnTo>
                    <a:pt x="159" y="0"/>
                  </a:lnTo>
                  <a:lnTo>
                    <a:pt x="0" y="41"/>
                  </a:lnTo>
                  <a:lnTo>
                    <a:pt x="0" y="187"/>
                  </a:lnTo>
                  <a:lnTo>
                    <a:pt x="159" y="144"/>
                  </a:lnTo>
                </a:path>
              </a:pathLst>
            </a:custGeom>
            <a:solidFill>
              <a:srgbClr val="B2B2B2"/>
            </a:solidFill>
            <a:ln w="9525" cap="rnd">
              <a:noFill/>
              <a:round/>
              <a:headEnd type="none" w="sm" len="sm"/>
              <a:tailEnd type="none" w="sm" len="sm"/>
            </a:ln>
            <a:effectLst/>
          </p:spPr>
          <p:txBody>
            <a:bodyPr/>
            <a:lstStyle/>
            <a:p>
              <a:endParaRPr lang="en-US"/>
            </a:p>
          </p:txBody>
        </p:sp>
        <p:sp>
          <p:nvSpPr>
            <p:cNvPr id="177173" name="Freeform 21"/>
            <p:cNvSpPr>
              <a:spLocks/>
            </p:cNvSpPr>
            <p:nvPr/>
          </p:nvSpPr>
          <p:spPr bwMode="auto">
            <a:xfrm>
              <a:off x="3441" y="2569"/>
              <a:ext cx="157" cy="188"/>
            </a:xfrm>
            <a:custGeom>
              <a:avLst/>
              <a:gdLst/>
              <a:ahLst/>
              <a:cxnLst>
                <a:cxn ang="0">
                  <a:pos x="156" y="144"/>
                </a:cxn>
                <a:cxn ang="0">
                  <a:pos x="156" y="0"/>
                </a:cxn>
                <a:cxn ang="0">
                  <a:pos x="0" y="41"/>
                </a:cxn>
                <a:cxn ang="0">
                  <a:pos x="0" y="187"/>
                </a:cxn>
                <a:cxn ang="0">
                  <a:pos x="156" y="144"/>
                </a:cxn>
              </a:cxnLst>
              <a:rect l="0" t="0" r="r" b="b"/>
              <a:pathLst>
                <a:path w="157" h="188">
                  <a:moveTo>
                    <a:pt x="156" y="144"/>
                  </a:moveTo>
                  <a:lnTo>
                    <a:pt x="156" y="0"/>
                  </a:lnTo>
                  <a:lnTo>
                    <a:pt x="0" y="41"/>
                  </a:lnTo>
                  <a:lnTo>
                    <a:pt x="0" y="187"/>
                  </a:lnTo>
                  <a:lnTo>
                    <a:pt x="156" y="144"/>
                  </a:lnTo>
                </a:path>
              </a:pathLst>
            </a:custGeom>
            <a:solidFill>
              <a:srgbClr val="B2B2B2"/>
            </a:solidFill>
            <a:ln w="9525" cap="rnd">
              <a:noFill/>
              <a:round/>
              <a:headEnd type="none" w="sm" len="sm"/>
              <a:tailEnd type="none" w="sm" len="sm"/>
            </a:ln>
            <a:effectLst/>
          </p:spPr>
          <p:txBody>
            <a:bodyPr/>
            <a:lstStyle/>
            <a:p>
              <a:endParaRPr lang="en-US"/>
            </a:p>
          </p:txBody>
        </p:sp>
        <p:sp>
          <p:nvSpPr>
            <p:cNvPr id="177174" name="Freeform 22"/>
            <p:cNvSpPr>
              <a:spLocks/>
            </p:cNvSpPr>
            <p:nvPr/>
          </p:nvSpPr>
          <p:spPr bwMode="auto">
            <a:xfrm>
              <a:off x="3666" y="2510"/>
              <a:ext cx="155" cy="185"/>
            </a:xfrm>
            <a:custGeom>
              <a:avLst/>
              <a:gdLst/>
              <a:ahLst/>
              <a:cxnLst>
                <a:cxn ang="0">
                  <a:pos x="154" y="141"/>
                </a:cxn>
                <a:cxn ang="0">
                  <a:pos x="154" y="0"/>
                </a:cxn>
                <a:cxn ang="0">
                  <a:pos x="0" y="41"/>
                </a:cxn>
                <a:cxn ang="0">
                  <a:pos x="0" y="184"/>
                </a:cxn>
                <a:cxn ang="0">
                  <a:pos x="154" y="141"/>
                </a:cxn>
              </a:cxnLst>
              <a:rect l="0" t="0" r="r" b="b"/>
              <a:pathLst>
                <a:path w="155" h="185">
                  <a:moveTo>
                    <a:pt x="154" y="141"/>
                  </a:moveTo>
                  <a:lnTo>
                    <a:pt x="154" y="0"/>
                  </a:lnTo>
                  <a:lnTo>
                    <a:pt x="0" y="41"/>
                  </a:lnTo>
                  <a:lnTo>
                    <a:pt x="0" y="184"/>
                  </a:lnTo>
                  <a:lnTo>
                    <a:pt x="154" y="141"/>
                  </a:lnTo>
                </a:path>
              </a:pathLst>
            </a:custGeom>
            <a:solidFill>
              <a:srgbClr val="B2B2B2"/>
            </a:solidFill>
            <a:ln w="9525" cap="rnd">
              <a:noFill/>
              <a:round/>
              <a:headEnd type="none" w="sm" len="sm"/>
              <a:tailEnd type="none" w="sm" len="sm"/>
            </a:ln>
            <a:effectLst/>
          </p:spPr>
          <p:txBody>
            <a:bodyPr/>
            <a:lstStyle/>
            <a:p>
              <a:endParaRPr lang="en-US"/>
            </a:p>
          </p:txBody>
        </p:sp>
        <p:sp>
          <p:nvSpPr>
            <p:cNvPr id="177175" name="Freeform 23"/>
            <p:cNvSpPr>
              <a:spLocks/>
            </p:cNvSpPr>
            <p:nvPr/>
          </p:nvSpPr>
          <p:spPr bwMode="auto">
            <a:xfrm>
              <a:off x="3890" y="2449"/>
              <a:ext cx="157" cy="187"/>
            </a:xfrm>
            <a:custGeom>
              <a:avLst/>
              <a:gdLst/>
              <a:ahLst/>
              <a:cxnLst>
                <a:cxn ang="0">
                  <a:pos x="156" y="143"/>
                </a:cxn>
                <a:cxn ang="0">
                  <a:pos x="156" y="0"/>
                </a:cxn>
                <a:cxn ang="0">
                  <a:pos x="0" y="41"/>
                </a:cxn>
                <a:cxn ang="0">
                  <a:pos x="0" y="186"/>
                </a:cxn>
                <a:cxn ang="0">
                  <a:pos x="156" y="143"/>
                </a:cxn>
              </a:cxnLst>
              <a:rect l="0" t="0" r="r" b="b"/>
              <a:pathLst>
                <a:path w="157" h="187">
                  <a:moveTo>
                    <a:pt x="156" y="143"/>
                  </a:moveTo>
                  <a:lnTo>
                    <a:pt x="156" y="0"/>
                  </a:lnTo>
                  <a:lnTo>
                    <a:pt x="0" y="41"/>
                  </a:lnTo>
                  <a:lnTo>
                    <a:pt x="0" y="186"/>
                  </a:lnTo>
                  <a:lnTo>
                    <a:pt x="156" y="143"/>
                  </a:lnTo>
                </a:path>
              </a:pathLst>
            </a:custGeom>
            <a:solidFill>
              <a:srgbClr val="B2B2B2"/>
            </a:solidFill>
            <a:ln w="9525" cap="rnd">
              <a:noFill/>
              <a:round/>
              <a:headEnd type="none" w="sm" len="sm"/>
              <a:tailEnd type="none" w="sm" len="sm"/>
            </a:ln>
            <a:effectLst/>
          </p:spPr>
          <p:txBody>
            <a:bodyPr/>
            <a:lstStyle/>
            <a:p>
              <a:endParaRPr lang="en-US"/>
            </a:p>
          </p:txBody>
        </p:sp>
        <p:sp>
          <p:nvSpPr>
            <p:cNvPr id="177176" name="Freeform 24"/>
            <p:cNvSpPr>
              <a:spLocks/>
            </p:cNvSpPr>
            <p:nvPr/>
          </p:nvSpPr>
          <p:spPr bwMode="auto">
            <a:xfrm>
              <a:off x="4115" y="2389"/>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a:effectLst/>
          </p:spPr>
          <p:txBody>
            <a:bodyPr/>
            <a:lstStyle/>
            <a:p>
              <a:endParaRPr lang="en-US"/>
            </a:p>
          </p:txBody>
        </p:sp>
        <p:sp>
          <p:nvSpPr>
            <p:cNvPr id="177177" name="Freeform 25"/>
            <p:cNvSpPr>
              <a:spLocks/>
            </p:cNvSpPr>
            <p:nvPr/>
          </p:nvSpPr>
          <p:spPr bwMode="auto">
            <a:xfrm>
              <a:off x="3214" y="2828"/>
              <a:ext cx="160" cy="187"/>
            </a:xfrm>
            <a:custGeom>
              <a:avLst/>
              <a:gdLst/>
              <a:ahLst/>
              <a:cxnLst>
                <a:cxn ang="0">
                  <a:pos x="159" y="145"/>
                </a:cxn>
                <a:cxn ang="0">
                  <a:pos x="159" y="0"/>
                </a:cxn>
                <a:cxn ang="0">
                  <a:pos x="0" y="42"/>
                </a:cxn>
                <a:cxn ang="0">
                  <a:pos x="0" y="186"/>
                </a:cxn>
                <a:cxn ang="0">
                  <a:pos x="159" y="145"/>
                </a:cxn>
              </a:cxnLst>
              <a:rect l="0" t="0" r="r" b="b"/>
              <a:pathLst>
                <a:path w="160" h="187">
                  <a:moveTo>
                    <a:pt x="159" y="145"/>
                  </a:moveTo>
                  <a:lnTo>
                    <a:pt x="159" y="0"/>
                  </a:lnTo>
                  <a:lnTo>
                    <a:pt x="0" y="42"/>
                  </a:lnTo>
                  <a:lnTo>
                    <a:pt x="0" y="186"/>
                  </a:lnTo>
                  <a:lnTo>
                    <a:pt x="159" y="145"/>
                  </a:lnTo>
                </a:path>
              </a:pathLst>
            </a:custGeom>
            <a:solidFill>
              <a:srgbClr val="B2B2B2"/>
            </a:solidFill>
            <a:ln w="9525" cap="rnd">
              <a:noFill/>
              <a:round/>
              <a:headEnd type="none" w="sm" len="sm"/>
              <a:tailEnd type="none" w="sm" len="sm"/>
            </a:ln>
            <a:effectLst/>
          </p:spPr>
          <p:txBody>
            <a:bodyPr/>
            <a:lstStyle/>
            <a:p>
              <a:endParaRPr lang="en-US"/>
            </a:p>
          </p:txBody>
        </p:sp>
        <p:sp>
          <p:nvSpPr>
            <p:cNvPr id="177178" name="Freeform 26"/>
            <p:cNvSpPr>
              <a:spLocks/>
            </p:cNvSpPr>
            <p:nvPr/>
          </p:nvSpPr>
          <p:spPr bwMode="auto">
            <a:xfrm>
              <a:off x="3441" y="2768"/>
              <a:ext cx="157" cy="188"/>
            </a:xfrm>
            <a:custGeom>
              <a:avLst/>
              <a:gdLst/>
              <a:ahLst/>
              <a:cxnLst>
                <a:cxn ang="0">
                  <a:pos x="156" y="144"/>
                </a:cxn>
                <a:cxn ang="0">
                  <a:pos x="156" y="0"/>
                </a:cxn>
                <a:cxn ang="0">
                  <a:pos x="0" y="41"/>
                </a:cxn>
                <a:cxn ang="0">
                  <a:pos x="0" y="187"/>
                </a:cxn>
                <a:cxn ang="0">
                  <a:pos x="156" y="144"/>
                </a:cxn>
              </a:cxnLst>
              <a:rect l="0" t="0" r="r" b="b"/>
              <a:pathLst>
                <a:path w="157" h="188">
                  <a:moveTo>
                    <a:pt x="156" y="144"/>
                  </a:moveTo>
                  <a:lnTo>
                    <a:pt x="156" y="0"/>
                  </a:lnTo>
                  <a:lnTo>
                    <a:pt x="0" y="41"/>
                  </a:lnTo>
                  <a:lnTo>
                    <a:pt x="0" y="187"/>
                  </a:lnTo>
                  <a:lnTo>
                    <a:pt x="156" y="144"/>
                  </a:lnTo>
                </a:path>
              </a:pathLst>
            </a:custGeom>
            <a:solidFill>
              <a:srgbClr val="B2B2B2"/>
            </a:solidFill>
            <a:ln w="9525" cap="rnd">
              <a:noFill/>
              <a:round/>
              <a:headEnd type="none" w="sm" len="sm"/>
              <a:tailEnd type="none" w="sm" len="sm"/>
            </a:ln>
            <a:effectLst/>
          </p:spPr>
          <p:txBody>
            <a:bodyPr/>
            <a:lstStyle/>
            <a:p>
              <a:endParaRPr lang="en-US"/>
            </a:p>
          </p:txBody>
        </p:sp>
        <p:sp>
          <p:nvSpPr>
            <p:cNvPr id="177179" name="Freeform 27"/>
            <p:cNvSpPr>
              <a:spLocks/>
            </p:cNvSpPr>
            <p:nvPr/>
          </p:nvSpPr>
          <p:spPr bwMode="auto">
            <a:xfrm>
              <a:off x="3666" y="2710"/>
              <a:ext cx="155" cy="186"/>
            </a:xfrm>
            <a:custGeom>
              <a:avLst/>
              <a:gdLst/>
              <a:ahLst/>
              <a:cxnLst>
                <a:cxn ang="0">
                  <a:pos x="154" y="142"/>
                </a:cxn>
                <a:cxn ang="0">
                  <a:pos x="154" y="0"/>
                </a:cxn>
                <a:cxn ang="0">
                  <a:pos x="0" y="41"/>
                </a:cxn>
                <a:cxn ang="0">
                  <a:pos x="0" y="185"/>
                </a:cxn>
                <a:cxn ang="0">
                  <a:pos x="154" y="142"/>
                </a:cxn>
              </a:cxnLst>
              <a:rect l="0" t="0" r="r" b="b"/>
              <a:pathLst>
                <a:path w="155" h="186">
                  <a:moveTo>
                    <a:pt x="154" y="142"/>
                  </a:moveTo>
                  <a:lnTo>
                    <a:pt x="154" y="0"/>
                  </a:lnTo>
                  <a:lnTo>
                    <a:pt x="0" y="41"/>
                  </a:lnTo>
                  <a:lnTo>
                    <a:pt x="0" y="185"/>
                  </a:lnTo>
                  <a:lnTo>
                    <a:pt x="154" y="142"/>
                  </a:lnTo>
                </a:path>
              </a:pathLst>
            </a:custGeom>
            <a:solidFill>
              <a:srgbClr val="B2B2B2"/>
            </a:solidFill>
            <a:ln w="9525" cap="rnd">
              <a:noFill/>
              <a:round/>
              <a:headEnd type="none" w="sm" len="sm"/>
              <a:tailEnd type="none" w="sm" len="sm"/>
            </a:ln>
            <a:effectLst/>
          </p:spPr>
          <p:txBody>
            <a:bodyPr/>
            <a:lstStyle/>
            <a:p>
              <a:endParaRPr lang="en-US"/>
            </a:p>
          </p:txBody>
        </p:sp>
        <p:sp>
          <p:nvSpPr>
            <p:cNvPr id="177180" name="Freeform 28"/>
            <p:cNvSpPr>
              <a:spLocks/>
            </p:cNvSpPr>
            <p:nvPr/>
          </p:nvSpPr>
          <p:spPr bwMode="auto">
            <a:xfrm>
              <a:off x="3890" y="2649"/>
              <a:ext cx="157" cy="186"/>
            </a:xfrm>
            <a:custGeom>
              <a:avLst/>
              <a:gdLst/>
              <a:ahLst/>
              <a:cxnLst>
                <a:cxn ang="0">
                  <a:pos x="156" y="142"/>
                </a:cxn>
                <a:cxn ang="0">
                  <a:pos x="156" y="0"/>
                </a:cxn>
                <a:cxn ang="0">
                  <a:pos x="0" y="41"/>
                </a:cxn>
                <a:cxn ang="0">
                  <a:pos x="0" y="185"/>
                </a:cxn>
                <a:cxn ang="0">
                  <a:pos x="156" y="142"/>
                </a:cxn>
              </a:cxnLst>
              <a:rect l="0" t="0" r="r" b="b"/>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a:effectLst/>
          </p:spPr>
          <p:txBody>
            <a:bodyPr/>
            <a:lstStyle/>
            <a:p>
              <a:endParaRPr lang="en-US"/>
            </a:p>
          </p:txBody>
        </p:sp>
        <p:sp>
          <p:nvSpPr>
            <p:cNvPr id="177181" name="Freeform 29"/>
            <p:cNvSpPr>
              <a:spLocks/>
            </p:cNvSpPr>
            <p:nvPr/>
          </p:nvSpPr>
          <p:spPr bwMode="auto">
            <a:xfrm>
              <a:off x="4115" y="2589"/>
              <a:ext cx="157" cy="186"/>
            </a:xfrm>
            <a:custGeom>
              <a:avLst/>
              <a:gdLst/>
              <a:ahLst/>
              <a:cxnLst>
                <a:cxn ang="0">
                  <a:pos x="156" y="142"/>
                </a:cxn>
                <a:cxn ang="0">
                  <a:pos x="156" y="0"/>
                </a:cxn>
                <a:cxn ang="0">
                  <a:pos x="0" y="41"/>
                </a:cxn>
                <a:cxn ang="0">
                  <a:pos x="0" y="185"/>
                </a:cxn>
                <a:cxn ang="0">
                  <a:pos x="156" y="142"/>
                </a:cxn>
              </a:cxnLst>
              <a:rect l="0" t="0" r="r" b="b"/>
              <a:pathLst>
                <a:path w="157" h="186">
                  <a:moveTo>
                    <a:pt x="156" y="142"/>
                  </a:moveTo>
                  <a:lnTo>
                    <a:pt x="156" y="0"/>
                  </a:lnTo>
                  <a:lnTo>
                    <a:pt x="0" y="41"/>
                  </a:lnTo>
                  <a:lnTo>
                    <a:pt x="0" y="185"/>
                  </a:lnTo>
                  <a:lnTo>
                    <a:pt x="156" y="142"/>
                  </a:lnTo>
                </a:path>
              </a:pathLst>
            </a:custGeom>
            <a:solidFill>
              <a:srgbClr val="B2B2B2"/>
            </a:solidFill>
            <a:ln w="9525" cap="rnd">
              <a:noFill/>
              <a:round/>
              <a:headEnd type="none" w="sm" len="sm"/>
              <a:tailEnd type="none" w="sm" len="sm"/>
            </a:ln>
            <a:effectLst/>
          </p:spPr>
          <p:txBody>
            <a:bodyPr/>
            <a:lstStyle/>
            <a:p>
              <a:endParaRPr lang="en-US"/>
            </a:p>
          </p:txBody>
        </p:sp>
        <p:sp>
          <p:nvSpPr>
            <p:cNvPr id="177182" name="Freeform 30"/>
            <p:cNvSpPr>
              <a:spLocks/>
            </p:cNvSpPr>
            <p:nvPr/>
          </p:nvSpPr>
          <p:spPr bwMode="auto">
            <a:xfrm>
              <a:off x="3214" y="3028"/>
              <a:ext cx="160" cy="187"/>
            </a:xfrm>
            <a:custGeom>
              <a:avLst/>
              <a:gdLst/>
              <a:ahLst/>
              <a:cxnLst>
                <a:cxn ang="0">
                  <a:pos x="159" y="144"/>
                </a:cxn>
                <a:cxn ang="0">
                  <a:pos x="159" y="0"/>
                </a:cxn>
                <a:cxn ang="0">
                  <a:pos x="0" y="41"/>
                </a:cxn>
                <a:cxn ang="0">
                  <a:pos x="0" y="186"/>
                </a:cxn>
                <a:cxn ang="0">
                  <a:pos x="159" y="144"/>
                </a:cxn>
              </a:cxnLst>
              <a:rect l="0" t="0" r="r" b="b"/>
              <a:pathLst>
                <a:path w="160" h="187">
                  <a:moveTo>
                    <a:pt x="159" y="144"/>
                  </a:moveTo>
                  <a:lnTo>
                    <a:pt x="159" y="0"/>
                  </a:lnTo>
                  <a:lnTo>
                    <a:pt x="0" y="41"/>
                  </a:lnTo>
                  <a:lnTo>
                    <a:pt x="0" y="186"/>
                  </a:lnTo>
                  <a:lnTo>
                    <a:pt x="159" y="144"/>
                  </a:lnTo>
                </a:path>
              </a:pathLst>
            </a:custGeom>
            <a:solidFill>
              <a:srgbClr val="B2B2B2"/>
            </a:solidFill>
            <a:ln w="9525" cap="rnd">
              <a:noFill/>
              <a:round/>
              <a:headEnd type="none" w="sm" len="sm"/>
              <a:tailEnd type="none" w="sm" len="sm"/>
            </a:ln>
            <a:effectLst/>
          </p:spPr>
          <p:txBody>
            <a:bodyPr/>
            <a:lstStyle/>
            <a:p>
              <a:endParaRPr lang="en-US"/>
            </a:p>
          </p:txBody>
        </p:sp>
        <p:sp>
          <p:nvSpPr>
            <p:cNvPr id="177183" name="Freeform 31"/>
            <p:cNvSpPr>
              <a:spLocks/>
            </p:cNvSpPr>
            <p:nvPr/>
          </p:nvSpPr>
          <p:spPr bwMode="auto">
            <a:xfrm>
              <a:off x="3441" y="2968"/>
              <a:ext cx="157" cy="189"/>
            </a:xfrm>
            <a:custGeom>
              <a:avLst/>
              <a:gdLst/>
              <a:ahLst/>
              <a:cxnLst>
                <a:cxn ang="0">
                  <a:pos x="156" y="145"/>
                </a:cxn>
                <a:cxn ang="0">
                  <a:pos x="156" y="0"/>
                </a:cxn>
                <a:cxn ang="0">
                  <a:pos x="0" y="41"/>
                </a:cxn>
                <a:cxn ang="0">
                  <a:pos x="0" y="188"/>
                </a:cxn>
                <a:cxn ang="0">
                  <a:pos x="156" y="145"/>
                </a:cxn>
              </a:cxnLst>
              <a:rect l="0" t="0" r="r" b="b"/>
              <a:pathLst>
                <a:path w="157" h="189">
                  <a:moveTo>
                    <a:pt x="156" y="145"/>
                  </a:moveTo>
                  <a:lnTo>
                    <a:pt x="156" y="0"/>
                  </a:lnTo>
                  <a:lnTo>
                    <a:pt x="0" y="41"/>
                  </a:lnTo>
                  <a:lnTo>
                    <a:pt x="0" y="188"/>
                  </a:lnTo>
                  <a:lnTo>
                    <a:pt x="156" y="145"/>
                  </a:lnTo>
                </a:path>
              </a:pathLst>
            </a:custGeom>
            <a:solidFill>
              <a:srgbClr val="B2B2B2"/>
            </a:solidFill>
            <a:ln w="9525" cap="rnd">
              <a:noFill/>
              <a:round/>
              <a:headEnd type="none" w="sm" len="sm"/>
              <a:tailEnd type="none" w="sm" len="sm"/>
            </a:ln>
            <a:effectLst/>
          </p:spPr>
          <p:txBody>
            <a:bodyPr/>
            <a:lstStyle/>
            <a:p>
              <a:endParaRPr lang="en-US"/>
            </a:p>
          </p:txBody>
        </p:sp>
        <p:sp>
          <p:nvSpPr>
            <p:cNvPr id="177184" name="Freeform 32"/>
            <p:cNvSpPr>
              <a:spLocks/>
            </p:cNvSpPr>
            <p:nvPr/>
          </p:nvSpPr>
          <p:spPr bwMode="auto">
            <a:xfrm>
              <a:off x="3666" y="2907"/>
              <a:ext cx="155" cy="188"/>
            </a:xfrm>
            <a:custGeom>
              <a:avLst/>
              <a:gdLst/>
              <a:ahLst/>
              <a:cxnLst>
                <a:cxn ang="0">
                  <a:pos x="154" y="144"/>
                </a:cxn>
                <a:cxn ang="0">
                  <a:pos x="154" y="0"/>
                </a:cxn>
                <a:cxn ang="0">
                  <a:pos x="0" y="41"/>
                </a:cxn>
                <a:cxn ang="0">
                  <a:pos x="0" y="187"/>
                </a:cxn>
                <a:cxn ang="0">
                  <a:pos x="154" y="144"/>
                </a:cxn>
              </a:cxnLst>
              <a:rect l="0" t="0" r="r" b="b"/>
              <a:pathLst>
                <a:path w="155" h="188">
                  <a:moveTo>
                    <a:pt x="154" y="144"/>
                  </a:moveTo>
                  <a:lnTo>
                    <a:pt x="154" y="0"/>
                  </a:lnTo>
                  <a:lnTo>
                    <a:pt x="0" y="41"/>
                  </a:lnTo>
                  <a:lnTo>
                    <a:pt x="0" y="187"/>
                  </a:lnTo>
                  <a:lnTo>
                    <a:pt x="154" y="144"/>
                  </a:lnTo>
                </a:path>
              </a:pathLst>
            </a:custGeom>
            <a:solidFill>
              <a:srgbClr val="B2B2B2"/>
            </a:solidFill>
            <a:ln w="9525" cap="rnd">
              <a:noFill/>
              <a:round/>
              <a:headEnd type="none" w="sm" len="sm"/>
              <a:tailEnd type="none" w="sm" len="sm"/>
            </a:ln>
            <a:effectLst/>
          </p:spPr>
          <p:txBody>
            <a:bodyPr/>
            <a:lstStyle/>
            <a:p>
              <a:endParaRPr lang="en-US"/>
            </a:p>
          </p:txBody>
        </p:sp>
        <p:sp>
          <p:nvSpPr>
            <p:cNvPr id="177185" name="Freeform 33"/>
            <p:cNvSpPr>
              <a:spLocks/>
            </p:cNvSpPr>
            <p:nvPr/>
          </p:nvSpPr>
          <p:spPr bwMode="auto">
            <a:xfrm>
              <a:off x="3890" y="2848"/>
              <a:ext cx="157" cy="187"/>
            </a:xfrm>
            <a:custGeom>
              <a:avLst/>
              <a:gdLst/>
              <a:ahLst/>
              <a:cxnLst>
                <a:cxn ang="0">
                  <a:pos x="156" y="143"/>
                </a:cxn>
                <a:cxn ang="0">
                  <a:pos x="156" y="0"/>
                </a:cxn>
                <a:cxn ang="0">
                  <a:pos x="0" y="41"/>
                </a:cxn>
                <a:cxn ang="0">
                  <a:pos x="0" y="186"/>
                </a:cxn>
                <a:cxn ang="0">
                  <a:pos x="156" y="143"/>
                </a:cxn>
              </a:cxnLst>
              <a:rect l="0" t="0" r="r" b="b"/>
              <a:pathLst>
                <a:path w="157" h="187">
                  <a:moveTo>
                    <a:pt x="156" y="143"/>
                  </a:moveTo>
                  <a:lnTo>
                    <a:pt x="156" y="0"/>
                  </a:lnTo>
                  <a:lnTo>
                    <a:pt x="0" y="41"/>
                  </a:lnTo>
                  <a:lnTo>
                    <a:pt x="0" y="186"/>
                  </a:lnTo>
                  <a:lnTo>
                    <a:pt x="156" y="143"/>
                  </a:lnTo>
                </a:path>
              </a:pathLst>
            </a:custGeom>
            <a:solidFill>
              <a:srgbClr val="B2B2B2"/>
            </a:solidFill>
            <a:ln w="9525" cap="rnd">
              <a:noFill/>
              <a:round/>
              <a:headEnd type="none" w="sm" len="sm"/>
              <a:tailEnd type="none" w="sm" len="sm"/>
            </a:ln>
            <a:effectLst/>
          </p:spPr>
          <p:txBody>
            <a:bodyPr/>
            <a:lstStyle/>
            <a:p>
              <a:endParaRPr lang="en-US"/>
            </a:p>
          </p:txBody>
        </p:sp>
        <p:sp>
          <p:nvSpPr>
            <p:cNvPr id="177186" name="Freeform 34"/>
            <p:cNvSpPr>
              <a:spLocks/>
            </p:cNvSpPr>
            <p:nvPr/>
          </p:nvSpPr>
          <p:spPr bwMode="auto">
            <a:xfrm>
              <a:off x="4115" y="2789"/>
              <a:ext cx="157" cy="185"/>
            </a:xfrm>
            <a:custGeom>
              <a:avLst/>
              <a:gdLst/>
              <a:ahLst/>
              <a:cxnLst>
                <a:cxn ang="0">
                  <a:pos x="156" y="141"/>
                </a:cxn>
                <a:cxn ang="0">
                  <a:pos x="156" y="0"/>
                </a:cxn>
                <a:cxn ang="0">
                  <a:pos x="0" y="41"/>
                </a:cxn>
                <a:cxn ang="0">
                  <a:pos x="0" y="184"/>
                </a:cxn>
                <a:cxn ang="0">
                  <a:pos x="156" y="141"/>
                </a:cxn>
              </a:cxnLst>
              <a:rect l="0" t="0" r="r" b="b"/>
              <a:pathLst>
                <a:path w="157" h="185">
                  <a:moveTo>
                    <a:pt x="156" y="141"/>
                  </a:moveTo>
                  <a:lnTo>
                    <a:pt x="156" y="0"/>
                  </a:lnTo>
                  <a:lnTo>
                    <a:pt x="0" y="41"/>
                  </a:lnTo>
                  <a:lnTo>
                    <a:pt x="0" y="184"/>
                  </a:lnTo>
                  <a:lnTo>
                    <a:pt x="156" y="141"/>
                  </a:lnTo>
                </a:path>
              </a:pathLst>
            </a:custGeom>
            <a:solidFill>
              <a:srgbClr val="B2B2B2"/>
            </a:solidFill>
            <a:ln w="9525" cap="rnd">
              <a:noFill/>
              <a:round/>
              <a:headEnd type="none" w="sm" len="sm"/>
              <a:tailEnd type="none" w="sm" len="sm"/>
            </a:ln>
            <a:effectLst/>
          </p:spPr>
          <p:txBody>
            <a:bodyPr/>
            <a:lstStyle/>
            <a:p>
              <a:endParaRPr lang="en-US"/>
            </a:p>
          </p:txBody>
        </p:sp>
      </p:grpSp>
      <p:grpSp>
        <p:nvGrpSpPr>
          <p:cNvPr id="3" name="Group 35"/>
          <p:cNvGrpSpPr>
            <a:grpSpLocks/>
          </p:cNvGrpSpPr>
          <p:nvPr/>
        </p:nvGrpSpPr>
        <p:grpSpPr bwMode="auto">
          <a:xfrm>
            <a:off x="3181350" y="2971800"/>
            <a:ext cx="1638300" cy="723900"/>
            <a:chOff x="2004" y="1872"/>
            <a:chExt cx="1032" cy="456"/>
          </a:xfrm>
        </p:grpSpPr>
        <p:sp>
          <p:nvSpPr>
            <p:cNvPr id="177188" name="AutoShape 36"/>
            <p:cNvSpPr>
              <a:spLocks noChangeArrowheads="1"/>
            </p:cNvSpPr>
            <p:nvPr/>
          </p:nvSpPr>
          <p:spPr bwMode="auto">
            <a:xfrm>
              <a:off x="2004" y="1872"/>
              <a:ext cx="1032" cy="456"/>
            </a:xfrm>
            <a:prstGeom prst="rightArrow">
              <a:avLst>
                <a:gd name="adj1" fmla="val 50000"/>
                <a:gd name="adj2" fmla="val 113315"/>
              </a:avLst>
            </a:prstGeom>
            <a:solidFill>
              <a:srgbClr val="FFCC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77189" name="Rectangle 37"/>
            <p:cNvSpPr>
              <a:spLocks noChangeArrowheads="1"/>
            </p:cNvSpPr>
            <p:nvPr/>
          </p:nvSpPr>
          <p:spPr bwMode="auto">
            <a:xfrm>
              <a:off x="2175" y="1988"/>
              <a:ext cx="703" cy="288"/>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2000" b="1">
                  <a:solidFill>
                    <a:srgbClr val="000000"/>
                  </a:solidFill>
                </a:rPr>
                <a:t>INSERT</a:t>
              </a:r>
            </a:p>
          </p:txBody>
        </p:sp>
      </p:grpSp>
      <p:grpSp>
        <p:nvGrpSpPr>
          <p:cNvPr id="4" name="Group 38"/>
          <p:cNvGrpSpPr>
            <a:grpSpLocks/>
          </p:cNvGrpSpPr>
          <p:nvPr/>
        </p:nvGrpSpPr>
        <p:grpSpPr bwMode="auto">
          <a:xfrm>
            <a:off x="3181350" y="3848100"/>
            <a:ext cx="1638300" cy="723900"/>
            <a:chOff x="2004" y="2424"/>
            <a:chExt cx="1032" cy="456"/>
          </a:xfrm>
        </p:grpSpPr>
        <p:sp>
          <p:nvSpPr>
            <p:cNvPr id="177191" name="AutoShape 39"/>
            <p:cNvSpPr>
              <a:spLocks noChangeArrowheads="1"/>
            </p:cNvSpPr>
            <p:nvPr/>
          </p:nvSpPr>
          <p:spPr bwMode="auto">
            <a:xfrm>
              <a:off x="2004" y="2424"/>
              <a:ext cx="1032" cy="456"/>
            </a:xfrm>
            <a:prstGeom prst="rightArrow">
              <a:avLst>
                <a:gd name="adj1" fmla="val 50000"/>
                <a:gd name="adj2" fmla="val 113315"/>
              </a:avLst>
            </a:prstGeom>
            <a:solidFill>
              <a:srgbClr val="FFCC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77192" name="Rectangle 40"/>
            <p:cNvSpPr>
              <a:spLocks noChangeArrowheads="1"/>
            </p:cNvSpPr>
            <p:nvPr/>
          </p:nvSpPr>
          <p:spPr bwMode="auto">
            <a:xfrm>
              <a:off x="2154" y="2540"/>
              <a:ext cx="774" cy="288"/>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2000" b="1">
                  <a:solidFill>
                    <a:srgbClr val="000000"/>
                  </a:solidFill>
                </a:rPr>
                <a:t>UPDATE</a:t>
              </a:r>
            </a:p>
          </p:txBody>
        </p:sp>
      </p:grpSp>
      <p:grpSp>
        <p:nvGrpSpPr>
          <p:cNvPr id="5" name="Group 41"/>
          <p:cNvGrpSpPr>
            <a:grpSpLocks/>
          </p:cNvGrpSpPr>
          <p:nvPr/>
        </p:nvGrpSpPr>
        <p:grpSpPr bwMode="auto">
          <a:xfrm>
            <a:off x="3181350" y="4724400"/>
            <a:ext cx="1638300" cy="723900"/>
            <a:chOff x="2004" y="2976"/>
            <a:chExt cx="1032" cy="456"/>
          </a:xfrm>
        </p:grpSpPr>
        <p:sp>
          <p:nvSpPr>
            <p:cNvPr id="177194" name="AutoShape 42"/>
            <p:cNvSpPr>
              <a:spLocks noChangeArrowheads="1"/>
            </p:cNvSpPr>
            <p:nvPr/>
          </p:nvSpPr>
          <p:spPr bwMode="auto">
            <a:xfrm>
              <a:off x="2004" y="2976"/>
              <a:ext cx="1032" cy="456"/>
            </a:xfrm>
            <a:prstGeom prst="rightArrow">
              <a:avLst>
                <a:gd name="adj1" fmla="val 50000"/>
                <a:gd name="adj2" fmla="val 113315"/>
              </a:avLst>
            </a:prstGeom>
            <a:solidFill>
              <a:srgbClr val="FFCC00"/>
            </a:soli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77195" name="Rectangle 43"/>
            <p:cNvSpPr>
              <a:spLocks noChangeArrowheads="1"/>
            </p:cNvSpPr>
            <p:nvPr/>
          </p:nvSpPr>
          <p:spPr bwMode="auto">
            <a:xfrm>
              <a:off x="2164" y="3092"/>
              <a:ext cx="747" cy="288"/>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2000" b="1">
                  <a:solidFill>
                    <a:srgbClr val="000000"/>
                  </a:solidFill>
                </a:rPr>
                <a:t>DELETE</a:t>
              </a:r>
            </a:p>
          </p:txBody>
        </p:sp>
      </p:grpSp>
      <p:sp>
        <p:nvSpPr>
          <p:cNvPr id="177196" name="Rectangle 44"/>
          <p:cNvSpPr>
            <a:spLocks noGrp="1" noChangeArrowheads="1"/>
          </p:cNvSpPr>
          <p:nvPr>
            <p:ph type="title"/>
          </p:nvPr>
        </p:nvSpPr>
        <p:spPr>
          <a:xfrm>
            <a:off x="2362200" y="152400"/>
            <a:ext cx="6324600" cy="685800"/>
          </a:xfrm>
          <a:noFill/>
          <a:ln/>
        </p:spPr>
        <p:txBody>
          <a:bodyPr wrap="square" lIns="92075" tIns="46038" rIns="92075" bIns="46038" anchor="t"/>
          <a:lstStyle/>
          <a:p>
            <a:r>
              <a:rPr lang="en-US"/>
              <a:t>Manipulating Data Using PL/SQL</a:t>
            </a:r>
          </a:p>
        </p:txBody>
      </p:sp>
      <p:sp>
        <p:nvSpPr>
          <p:cNvPr id="177197" name="Rectangle 45"/>
          <p:cNvSpPr>
            <a:spLocks noGrp="1" noChangeArrowheads="1"/>
          </p:cNvSpPr>
          <p:nvPr>
            <p:ph type="body" idx="1"/>
          </p:nvPr>
        </p:nvSpPr>
        <p:spPr>
          <a:xfrm>
            <a:off x="457200" y="2606675"/>
            <a:ext cx="8382000" cy="2574925"/>
          </a:xfrm>
          <a:noFill/>
          <a:ln/>
        </p:spPr>
        <p:txBody>
          <a:bodyPr lIns="92075" tIns="46038" rIns="92075" bIns="46038">
            <a:spAutoFit/>
          </a:bodyPr>
          <a:lstStyle/>
          <a:p>
            <a:pPr marL="404813" indent="-404813" defTabSz="346075">
              <a:buFont typeface="Wingdings" pitchFamily="2" charset="2"/>
              <a:buNone/>
            </a:pPr>
            <a:r>
              <a:rPr lang="en-US"/>
              <a:t>Make changes to database tables by using DML </a:t>
            </a:r>
          </a:p>
          <a:p>
            <a:pPr marL="404813" indent="-404813" defTabSz="346075">
              <a:spcBef>
                <a:spcPct val="0"/>
              </a:spcBef>
              <a:buFont typeface="Wingdings" pitchFamily="2" charset="2"/>
              <a:buNone/>
            </a:pPr>
            <a:r>
              <a:rPr lang="en-US"/>
              <a:t>commands:</a:t>
            </a:r>
          </a:p>
          <a:p>
            <a:pPr marL="404813" indent="-404813" defTabSz="346075"/>
            <a:r>
              <a:rPr lang="en-US"/>
              <a:t>INSERT</a:t>
            </a:r>
          </a:p>
          <a:p>
            <a:pPr marL="404813" indent="-404813" defTabSz="346075"/>
            <a:r>
              <a:rPr lang="en-US"/>
              <a:t>UPDATE</a:t>
            </a:r>
          </a:p>
          <a:p>
            <a:pPr marL="404813" indent="-404813" defTabSz="346075"/>
            <a:r>
              <a:rPr lang="en-US"/>
              <a:t>DELETE</a:t>
            </a:r>
          </a:p>
          <a:p>
            <a:pPr marL="404813" indent="-404813" defTabSz="346075"/>
            <a:r>
              <a:rPr lang="en-US"/>
              <a:t>MERGE</a:t>
            </a:r>
          </a:p>
        </p:txBody>
      </p:sp>
      <p:grpSp>
        <p:nvGrpSpPr>
          <p:cNvPr id="6" name="Group 46"/>
          <p:cNvGrpSpPr>
            <a:grpSpLocks/>
          </p:cNvGrpSpPr>
          <p:nvPr/>
        </p:nvGrpSpPr>
        <p:grpSpPr bwMode="auto">
          <a:xfrm>
            <a:off x="6842125" y="3662363"/>
            <a:ext cx="1262063" cy="1068387"/>
            <a:chOff x="4310" y="2307"/>
            <a:chExt cx="795" cy="673"/>
          </a:xfrm>
        </p:grpSpPr>
        <p:sp>
          <p:nvSpPr>
            <p:cNvPr id="177199" name="Freeform 47"/>
            <p:cNvSpPr>
              <a:spLocks/>
            </p:cNvSpPr>
            <p:nvPr/>
          </p:nvSpPr>
          <p:spPr bwMode="auto">
            <a:xfrm>
              <a:off x="4310" y="2307"/>
              <a:ext cx="730" cy="673"/>
            </a:xfrm>
            <a:custGeom>
              <a:avLst/>
              <a:gdLst/>
              <a:ahLst/>
              <a:cxnLst>
                <a:cxn ang="0">
                  <a:pos x="729" y="672"/>
                </a:cxn>
                <a:cxn ang="0">
                  <a:pos x="303" y="580"/>
                </a:cxn>
                <a:cxn ang="0">
                  <a:pos x="375" y="500"/>
                </a:cxn>
                <a:cxn ang="0">
                  <a:pos x="0" y="163"/>
                </a:cxn>
                <a:cxn ang="0">
                  <a:pos x="147" y="0"/>
                </a:cxn>
                <a:cxn ang="0">
                  <a:pos x="521" y="337"/>
                </a:cxn>
                <a:cxn ang="0">
                  <a:pos x="594" y="257"/>
                </a:cxn>
                <a:cxn ang="0">
                  <a:pos x="729" y="672"/>
                </a:cxn>
              </a:cxnLst>
              <a:rect l="0" t="0" r="r" b="b"/>
              <a:pathLst>
                <a:path w="730" h="673">
                  <a:moveTo>
                    <a:pt x="729" y="672"/>
                  </a:moveTo>
                  <a:lnTo>
                    <a:pt x="303" y="580"/>
                  </a:lnTo>
                  <a:lnTo>
                    <a:pt x="375" y="500"/>
                  </a:lnTo>
                  <a:lnTo>
                    <a:pt x="0" y="163"/>
                  </a:lnTo>
                  <a:lnTo>
                    <a:pt x="147" y="0"/>
                  </a:lnTo>
                  <a:lnTo>
                    <a:pt x="521" y="337"/>
                  </a:lnTo>
                  <a:lnTo>
                    <a:pt x="594" y="257"/>
                  </a:lnTo>
                  <a:lnTo>
                    <a:pt x="729" y="672"/>
                  </a:lnTo>
                </a:path>
              </a:pathLst>
            </a:custGeom>
            <a:solidFill>
              <a:srgbClr val="FFCC00"/>
            </a:solidFill>
            <a:ln w="9525" cap="rnd">
              <a:noFill/>
              <a:round/>
              <a:headEnd type="none" w="sm" len="sm"/>
              <a:tailEnd type="none" w="sm" len="sm"/>
            </a:ln>
            <a:effectLst/>
          </p:spPr>
          <p:txBody>
            <a:bodyPr/>
            <a:lstStyle/>
            <a:p>
              <a:endParaRPr lang="en-US"/>
            </a:p>
          </p:txBody>
        </p:sp>
        <p:sp>
          <p:nvSpPr>
            <p:cNvPr id="177200" name="Rectangle 48"/>
            <p:cNvSpPr>
              <a:spLocks noChangeArrowheads="1"/>
            </p:cNvSpPr>
            <p:nvPr/>
          </p:nvSpPr>
          <p:spPr bwMode="auto">
            <a:xfrm rot="2280000">
              <a:off x="4402" y="2574"/>
              <a:ext cx="703" cy="288"/>
            </a:xfrm>
            <a:prstGeom prst="rect">
              <a:avLst/>
            </a:prstGeom>
            <a:noFill/>
            <a:ln w="9525">
              <a:noFill/>
              <a:miter lim="800000"/>
              <a:headEnd/>
              <a:tailEnd/>
            </a:ln>
            <a:effectLst/>
          </p:spPr>
          <p:txBody>
            <a:bodyPr wrap="none" lIns="92075" tIns="46038" rIns="92075" bIns="46038">
              <a:spAutoFit/>
            </a:bodyPr>
            <a:lstStyle/>
            <a:p>
              <a:pPr algn="ctr" eaLnBrk="0" hangingPunct="0">
                <a:lnSpc>
                  <a:spcPct val="120000"/>
                </a:lnSpc>
                <a:spcBef>
                  <a:spcPct val="60000"/>
                </a:spcBef>
              </a:pPr>
              <a:r>
                <a:rPr lang="en-US" sz="2000" b="1">
                  <a:solidFill>
                    <a:srgbClr val="000000"/>
                  </a:solidFill>
                </a:rPr>
                <a:t>MERGE</a:t>
              </a:r>
            </a:p>
          </p:txBody>
        </p:sp>
      </p:grpSp>
      <p:grpSp>
        <p:nvGrpSpPr>
          <p:cNvPr id="7" name="Group 49"/>
          <p:cNvGrpSpPr>
            <a:grpSpLocks/>
          </p:cNvGrpSpPr>
          <p:nvPr/>
        </p:nvGrpSpPr>
        <p:grpSpPr bwMode="auto">
          <a:xfrm>
            <a:off x="7620000" y="4572000"/>
            <a:ext cx="1066800" cy="1371600"/>
            <a:chOff x="4800" y="2880"/>
            <a:chExt cx="672" cy="864"/>
          </a:xfrm>
        </p:grpSpPr>
        <p:sp>
          <p:nvSpPr>
            <p:cNvPr id="177202" name="Freeform 50"/>
            <p:cNvSpPr>
              <a:spLocks/>
            </p:cNvSpPr>
            <p:nvPr/>
          </p:nvSpPr>
          <p:spPr bwMode="auto">
            <a:xfrm>
              <a:off x="4800" y="2880"/>
              <a:ext cx="672" cy="864"/>
            </a:xfrm>
            <a:custGeom>
              <a:avLst/>
              <a:gdLst/>
              <a:ahLst/>
              <a:cxnLst>
                <a:cxn ang="0">
                  <a:pos x="671" y="687"/>
                </a:cxn>
                <a:cxn ang="0">
                  <a:pos x="0" y="863"/>
                </a:cxn>
                <a:cxn ang="0">
                  <a:pos x="0" y="175"/>
                </a:cxn>
                <a:cxn ang="0">
                  <a:pos x="671" y="0"/>
                </a:cxn>
                <a:cxn ang="0">
                  <a:pos x="671" y="687"/>
                </a:cxn>
              </a:cxnLst>
              <a:rect l="0" t="0" r="r" b="b"/>
              <a:pathLst>
                <a:path w="672" h="864">
                  <a:moveTo>
                    <a:pt x="671" y="687"/>
                  </a:moveTo>
                  <a:lnTo>
                    <a:pt x="0" y="863"/>
                  </a:lnTo>
                  <a:lnTo>
                    <a:pt x="0" y="175"/>
                  </a:lnTo>
                  <a:lnTo>
                    <a:pt x="671" y="0"/>
                  </a:lnTo>
                  <a:lnTo>
                    <a:pt x="671" y="687"/>
                  </a:lnTo>
                </a:path>
              </a:pathLst>
            </a:custGeom>
            <a:solidFill>
              <a:srgbClr val="FFFFCC"/>
            </a:solidFill>
            <a:ln w="9525" cap="rnd">
              <a:noFill/>
              <a:round/>
              <a:headEnd type="none" w="sm" len="sm"/>
              <a:tailEnd type="none" w="sm" len="sm"/>
            </a:ln>
            <a:effectLst/>
          </p:spPr>
          <p:txBody>
            <a:bodyPr/>
            <a:lstStyle/>
            <a:p>
              <a:endParaRPr lang="en-US"/>
            </a:p>
          </p:txBody>
        </p:sp>
        <p:sp>
          <p:nvSpPr>
            <p:cNvPr id="177203" name="Freeform 51"/>
            <p:cNvSpPr>
              <a:spLocks/>
            </p:cNvSpPr>
            <p:nvPr/>
          </p:nvSpPr>
          <p:spPr bwMode="auto">
            <a:xfrm>
              <a:off x="4858" y="3073"/>
              <a:ext cx="83" cy="94"/>
            </a:xfrm>
            <a:custGeom>
              <a:avLst/>
              <a:gdLst/>
              <a:ahLst/>
              <a:cxnLst>
                <a:cxn ang="0">
                  <a:pos x="82" y="71"/>
                </a:cxn>
                <a:cxn ang="0">
                  <a:pos x="82" y="0"/>
                </a:cxn>
                <a:cxn ang="0">
                  <a:pos x="0" y="20"/>
                </a:cxn>
                <a:cxn ang="0">
                  <a:pos x="0" y="93"/>
                </a:cxn>
                <a:cxn ang="0">
                  <a:pos x="82" y="71"/>
                </a:cxn>
              </a:cxnLst>
              <a:rect l="0" t="0" r="r" b="b"/>
              <a:pathLst>
                <a:path w="83" h="94">
                  <a:moveTo>
                    <a:pt x="82" y="71"/>
                  </a:moveTo>
                  <a:lnTo>
                    <a:pt x="82" y="0"/>
                  </a:lnTo>
                  <a:lnTo>
                    <a:pt x="0" y="20"/>
                  </a:lnTo>
                  <a:lnTo>
                    <a:pt x="0" y="93"/>
                  </a:lnTo>
                  <a:lnTo>
                    <a:pt x="82" y="71"/>
                  </a:lnTo>
                </a:path>
              </a:pathLst>
            </a:custGeom>
            <a:solidFill>
              <a:srgbClr val="B2B2B2"/>
            </a:solidFill>
            <a:ln w="9525" cap="rnd">
              <a:noFill/>
              <a:round/>
              <a:headEnd type="none" w="sm" len="sm"/>
              <a:tailEnd type="none" w="sm" len="sm"/>
            </a:ln>
            <a:effectLst/>
          </p:spPr>
          <p:txBody>
            <a:bodyPr/>
            <a:lstStyle/>
            <a:p>
              <a:endParaRPr lang="en-US"/>
            </a:p>
          </p:txBody>
        </p:sp>
        <p:sp>
          <p:nvSpPr>
            <p:cNvPr id="177204" name="Freeform 52"/>
            <p:cNvSpPr>
              <a:spLocks/>
            </p:cNvSpPr>
            <p:nvPr/>
          </p:nvSpPr>
          <p:spPr bwMode="auto">
            <a:xfrm>
              <a:off x="4975" y="3042"/>
              <a:ext cx="82" cy="94"/>
            </a:xfrm>
            <a:custGeom>
              <a:avLst/>
              <a:gdLst/>
              <a:ahLst/>
              <a:cxnLst>
                <a:cxn ang="0">
                  <a:pos x="81" y="71"/>
                </a:cxn>
                <a:cxn ang="0">
                  <a:pos x="81" y="0"/>
                </a:cxn>
                <a:cxn ang="0">
                  <a:pos x="0" y="20"/>
                </a:cxn>
                <a:cxn ang="0">
                  <a:pos x="0" y="93"/>
                </a:cxn>
                <a:cxn ang="0">
                  <a:pos x="81" y="71"/>
                </a:cxn>
              </a:cxnLst>
              <a:rect l="0" t="0" r="r" b="b"/>
              <a:pathLst>
                <a:path w="82" h="94">
                  <a:moveTo>
                    <a:pt x="81" y="71"/>
                  </a:moveTo>
                  <a:lnTo>
                    <a:pt x="81" y="0"/>
                  </a:lnTo>
                  <a:lnTo>
                    <a:pt x="0" y="20"/>
                  </a:lnTo>
                  <a:lnTo>
                    <a:pt x="0" y="93"/>
                  </a:lnTo>
                  <a:lnTo>
                    <a:pt x="81" y="71"/>
                  </a:lnTo>
                </a:path>
              </a:pathLst>
            </a:custGeom>
            <a:solidFill>
              <a:srgbClr val="B2B2B2"/>
            </a:solidFill>
            <a:ln w="9525" cap="rnd">
              <a:noFill/>
              <a:round/>
              <a:headEnd type="none" w="sm" len="sm"/>
              <a:tailEnd type="none" w="sm" len="sm"/>
            </a:ln>
            <a:effectLst/>
          </p:spPr>
          <p:txBody>
            <a:bodyPr/>
            <a:lstStyle/>
            <a:p>
              <a:endParaRPr lang="en-US"/>
            </a:p>
          </p:txBody>
        </p:sp>
        <p:sp>
          <p:nvSpPr>
            <p:cNvPr id="177205" name="Freeform 53"/>
            <p:cNvSpPr>
              <a:spLocks/>
            </p:cNvSpPr>
            <p:nvPr/>
          </p:nvSpPr>
          <p:spPr bwMode="auto">
            <a:xfrm>
              <a:off x="5093" y="3011"/>
              <a:ext cx="80" cy="95"/>
            </a:xfrm>
            <a:custGeom>
              <a:avLst/>
              <a:gdLst/>
              <a:ahLst/>
              <a:cxnLst>
                <a:cxn ang="0">
                  <a:pos x="79" y="72"/>
                </a:cxn>
                <a:cxn ang="0">
                  <a:pos x="79" y="0"/>
                </a:cxn>
                <a:cxn ang="0">
                  <a:pos x="0" y="20"/>
                </a:cxn>
                <a:cxn ang="0">
                  <a:pos x="0" y="94"/>
                </a:cxn>
                <a:cxn ang="0">
                  <a:pos x="79" y="72"/>
                </a:cxn>
              </a:cxnLst>
              <a:rect l="0" t="0" r="r" b="b"/>
              <a:pathLst>
                <a:path w="80" h="95">
                  <a:moveTo>
                    <a:pt x="79" y="72"/>
                  </a:moveTo>
                  <a:lnTo>
                    <a:pt x="79" y="0"/>
                  </a:lnTo>
                  <a:lnTo>
                    <a:pt x="0" y="20"/>
                  </a:lnTo>
                  <a:lnTo>
                    <a:pt x="0" y="94"/>
                  </a:lnTo>
                  <a:lnTo>
                    <a:pt x="79" y="72"/>
                  </a:lnTo>
                </a:path>
              </a:pathLst>
            </a:custGeom>
            <a:solidFill>
              <a:srgbClr val="B2B2B2"/>
            </a:solidFill>
            <a:ln w="9525" cap="rnd">
              <a:noFill/>
              <a:round/>
              <a:headEnd type="none" w="sm" len="sm"/>
              <a:tailEnd type="none" w="sm" len="sm"/>
            </a:ln>
            <a:effectLst/>
          </p:spPr>
          <p:txBody>
            <a:bodyPr/>
            <a:lstStyle/>
            <a:p>
              <a:endParaRPr lang="en-US"/>
            </a:p>
          </p:txBody>
        </p:sp>
        <p:sp>
          <p:nvSpPr>
            <p:cNvPr id="177206" name="Freeform 54"/>
            <p:cNvSpPr>
              <a:spLocks/>
            </p:cNvSpPr>
            <p:nvPr/>
          </p:nvSpPr>
          <p:spPr bwMode="auto">
            <a:xfrm>
              <a:off x="5209" y="2981"/>
              <a:ext cx="83" cy="94"/>
            </a:xfrm>
            <a:custGeom>
              <a:avLst/>
              <a:gdLst/>
              <a:ahLst/>
              <a:cxnLst>
                <a:cxn ang="0">
                  <a:pos x="82" y="71"/>
                </a:cxn>
                <a:cxn ang="0">
                  <a:pos x="82" y="0"/>
                </a:cxn>
                <a:cxn ang="0">
                  <a:pos x="0" y="20"/>
                </a:cxn>
                <a:cxn ang="0">
                  <a:pos x="0" y="93"/>
                </a:cxn>
                <a:cxn ang="0">
                  <a:pos x="82" y="71"/>
                </a:cxn>
              </a:cxnLst>
              <a:rect l="0" t="0" r="r" b="b"/>
              <a:pathLst>
                <a:path w="83" h="94">
                  <a:moveTo>
                    <a:pt x="82" y="71"/>
                  </a:moveTo>
                  <a:lnTo>
                    <a:pt x="82" y="0"/>
                  </a:lnTo>
                  <a:lnTo>
                    <a:pt x="0" y="20"/>
                  </a:lnTo>
                  <a:lnTo>
                    <a:pt x="0" y="93"/>
                  </a:lnTo>
                  <a:lnTo>
                    <a:pt x="82" y="71"/>
                  </a:lnTo>
                </a:path>
              </a:pathLst>
            </a:custGeom>
            <a:solidFill>
              <a:srgbClr val="B2B2B2"/>
            </a:solidFill>
            <a:ln w="9525" cap="rnd">
              <a:noFill/>
              <a:round/>
              <a:headEnd type="none" w="sm" len="sm"/>
              <a:tailEnd type="none" w="sm" len="sm"/>
            </a:ln>
            <a:effectLst/>
          </p:spPr>
          <p:txBody>
            <a:bodyPr/>
            <a:lstStyle/>
            <a:p>
              <a:endParaRPr lang="en-US"/>
            </a:p>
          </p:txBody>
        </p:sp>
        <p:sp>
          <p:nvSpPr>
            <p:cNvPr id="177207" name="Freeform 55"/>
            <p:cNvSpPr>
              <a:spLocks/>
            </p:cNvSpPr>
            <p:nvPr/>
          </p:nvSpPr>
          <p:spPr bwMode="auto">
            <a:xfrm>
              <a:off x="5327" y="2950"/>
              <a:ext cx="82" cy="94"/>
            </a:xfrm>
            <a:custGeom>
              <a:avLst/>
              <a:gdLst/>
              <a:ahLst/>
              <a:cxnLst>
                <a:cxn ang="0">
                  <a:pos x="81" y="73"/>
                </a:cxn>
                <a:cxn ang="0">
                  <a:pos x="81" y="0"/>
                </a:cxn>
                <a:cxn ang="0">
                  <a:pos x="0" y="20"/>
                </a:cxn>
                <a:cxn ang="0">
                  <a:pos x="0" y="93"/>
                </a:cxn>
                <a:cxn ang="0">
                  <a:pos x="81" y="73"/>
                </a:cxn>
              </a:cxnLst>
              <a:rect l="0" t="0" r="r" b="b"/>
              <a:pathLst>
                <a:path w="82" h="94">
                  <a:moveTo>
                    <a:pt x="81" y="73"/>
                  </a:moveTo>
                  <a:lnTo>
                    <a:pt x="81" y="0"/>
                  </a:lnTo>
                  <a:lnTo>
                    <a:pt x="0" y="20"/>
                  </a:lnTo>
                  <a:lnTo>
                    <a:pt x="0" y="93"/>
                  </a:lnTo>
                  <a:lnTo>
                    <a:pt x="81" y="73"/>
                  </a:lnTo>
                </a:path>
              </a:pathLst>
            </a:custGeom>
            <a:solidFill>
              <a:srgbClr val="B2B2B2"/>
            </a:solidFill>
            <a:ln w="9525" cap="rnd">
              <a:noFill/>
              <a:round/>
              <a:headEnd type="none" w="sm" len="sm"/>
              <a:tailEnd type="none" w="sm" len="sm"/>
            </a:ln>
            <a:effectLst/>
          </p:spPr>
          <p:txBody>
            <a:bodyPr/>
            <a:lstStyle/>
            <a:p>
              <a:endParaRPr lang="en-US"/>
            </a:p>
          </p:txBody>
        </p:sp>
        <p:sp>
          <p:nvSpPr>
            <p:cNvPr id="177208" name="Freeform 56"/>
            <p:cNvSpPr>
              <a:spLocks/>
            </p:cNvSpPr>
            <p:nvPr/>
          </p:nvSpPr>
          <p:spPr bwMode="auto">
            <a:xfrm>
              <a:off x="4858" y="3174"/>
              <a:ext cx="83" cy="94"/>
            </a:xfrm>
            <a:custGeom>
              <a:avLst/>
              <a:gdLst/>
              <a:ahLst/>
              <a:cxnLst>
                <a:cxn ang="0">
                  <a:pos x="82" y="71"/>
                </a:cxn>
                <a:cxn ang="0">
                  <a:pos x="82" y="0"/>
                </a:cxn>
                <a:cxn ang="0">
                  <a:pos x="0" y="19"/>
                </a:cxn>
                <a:cxn ang="0">
                  <a:pos x="0" y="93"/>
                </a:cxn>
                <a:cxn ang="0">
                  <a:pos x="82" y="71"/>
                </a:cxn>
              </a:cxnLst>
              <a:rect l="0" t="0" r="r" b="b"/>
              <a:pathLst>
                <a:path w="83" h="94">
                  <a:moveTo>
                    <a:pt x="82" y="71"/>
                  </a:moveTo>
                  <a:lnTo>
                    <a:pt x="82" y="0"/>
                  </a:lnTo>
                  <a:lnTo>
                    <a:pt x="0" y="19"/>
                  </a:lnTo>
                  <a:lnTo>
                    <a:pt x="0" y="93"/>
                  </a:lnTo>
                  <a:lnTo>
                    <a:pt x="82" y="71"/>
                  </a:lnTo>
                </a:path>
              </a:pathLst>
            </a:custGeom>
            <a:solidFill>
              <a:srgbClr val="B2B2B2"/>
            </a:solidFill>
            <a:ln w="9525" cap="rnd">
              <a:noFill/>
              <a:round/>
              <a:headEnd type="none" w="sm" len="sm"/>
              <a:tailEnd type="none" w="sm" len="sm"/>
            </a:ln>
            <a:effectLst/>
          </p:spPr>
          <p:txBody>
            <a:bodyPr/>
            <a:lstStyle/>
            <a:p>
              <a:endParaRPr lang="en-US"/>
            </a:p>
          </p:txBody>
        </p:sp>
        <p:sp>
          <p:nvSpPr>
            <p:cNvPr id="177209" name="Freeform 57"/>
            <p:cNvSpPr>
              <a:spLocks/>
            </p:cNvSpPr>
            <p:nvPr/>
          </p:nvSpPr>
          <p:spPr bwMode="auto">
            <a:xfrm>
              <a:off x="4975" y="3144"/>
              <a:ext cx="82" cy="92"/>
            </a:xfrm>
            <a:custGeom>
              <a:avLst/>
              <a:gdLst/>
              <a:ahLst/>
              <a:cxnLst>
                <a:cxn ang="0">
                  <a:pos x="81" y="70"/>
                </a:cxn>
                <a:cxn ang="0">
                  <a:pos x="81" y="0"/>
                </a:cxn>
                <a:cxn ang="0">
                  <a:pos x="0" y="20"/>
                </a:cxn>
                <a:cxn ang="0">
                  <a:pos x="0" y="91"/>
                </a:cxn>
                <a:cxn ang="0">
                  <a:pos x="81" y="70"/>
                </a:cxn>
              </a:cxnLst>
              <a:rect l="0" t="0" r="r" b="b"/>
              <a:pathLst>
                <a:path w="82" h="92">
                  <a:moveTo>
                    <a:pt x="81" y="70"/>
                  </a:moveTo>
                  <a:lnTo>
                    <a:pt x="81" y="0"/>
                  </a:lnTo>
                  <a:lnTo>
                    <a:pt x="0" y="20"/>
                  </a:lnTo>
                  <a:lnTo>
                    <a:pt x="0" y="91"/>
                  </a:lnTo>
                  <a:lnTo>
                    <a:pt x="81" y="70"/>
                  </a:lnTo>
                </a:path>
              </a:pathLst>
            </a:custGeom>
            <a:solidFill>
              <a:srgbClr val="B2B2B2"/>
            </a:solidFill>
            <a:ln w="9525" cap="rnd">
              <a:noFill/>
              <a:round/>
              <a:headEnd type="none" w="sm" len="sm"/>
              <a:tailEnd type="none" w="sm" len="sm"/>
            </a:ln>
            <a:effectLst/>
          </p:spPr>
          <p:txBody>
            <a:bodyPr/>
            <a:lstStyle/>
            <a:p>
              <a:endParaRPr lang="en-US"/>
            </a:p>
          </p:txBody>
        </p:sp>
        <p:sp>
          <p:nvSpPr>
            <p:cNvPr id="177210" name="Freeform 58"/>
            <p:cNvSpPr>
              <a:spLocks/>
            </p:cNvSpPr>
            <p:nvPr/>
          </p:nvSpPr>
          <p:spPr bwMode="auto">
            <a:xfrm>
              <a:off x="5093" y="3113"/>
              <a:ext cx="80" cy="94"/>
            </a:xfrm>
            <a:custGeom>
              <a:avLst/>
              <a:gdLst/>
              <a:ahLst/>
              <a:cxnLst>
                <a:cxn ang="0">
                  <a:pos x="79" y="71"/>
                </a:cxn>
                <a:cxn ang="0">
                  <a:pos x="79" y="0"/>
                </a:cxn>
                <a:cxn ang="0">
                  <a:pos x="0" y="20"/>
                </a:cxn>
                <a:cxn ang="0">
                  <a:pos x="0" y="93"/>
                </a:cxn>
                <a:cxn ang="0">
                  <a:pos x="79" y="71"/>
                </a:cxn>
              </a:cxnLst>
              <a:rect l="0" t="0" r="r" b="b"/>
              <a:pathLst>
                <a:path w="80" h="94">
                  <a:moveTo>
                    <a:pt x="79" y="71"/>
                  </a:moveTo>
                  <a:lnTo>
                    <a:pt x="79" y="0"/>
                  </a:lnTo>
                  <a:lnTo>
                    <a:pt x="0" y="20"/>
                  </a:lnTo>
                  <a:lnTo>
                    <a:pt x="0" y="93"/>
                  </a:lnTo>
                  <a:lnTo>
                    <a:pt x="79" y="71"/>
                  </a:lnTo>
                </a:path>
              </a:pathLst>
            </a:custGeom>
            <a:solidFill>
              <a:srgbClr val="B2B2B2"/>
            </a:solidFill>
            <a:ln w="9525" cap="rnd">
              <a:noFill/>
              <a:round/>
              <a:headEnd type="none" w="sm" len="sm"/>
              <a:tailEnd type="none" w="sm" len="sm"/>
            </a:ln>
            <a:effectLst/>
          </p:spPr>
          <p:txBody>
            <a:bodyPr/>
            <a:lstStyle/>
            <a:p>
              <a:endParaRPr lang="en-US"/>
            </a:p>
          </p:txBody>
        </p:sp>
        <p:sp>
          <p:nvSpPr>
            <p:cNvPr id="177211" name="Freeform 59"/>
            <p:cNvSpPr>
              <a:spLocks/>
            </p:cNvSpPr>
            <p:nvPr/>
          </p:nvSpPr>
          <p:spPr bwMode="auto">
            <a:xfrm>
              <a:off x="5209" y="3082"/>
              <a:ext cx="83" cy="93"/>
            </a:xfrm>
            <a:custGeom>
              <a:avLst/>
              <a:gdLst/>
              <a:ahLst/>
              <a:cxnLst>
                <a:cxn ang="0">
                  <a:pos x="82" y="70"/>
                </a:cxn>
                <a:cxn ang="0">
                  <a:pos x="82" y="0"/>
                </a:cxn>
                <a:cxn ang="0">
                  <a:pos x="0" y="20"/>
                </a:cxn>
                <a:cxn ang="0">
                  <a:pos x="0" y="92"/>
                </a:cxn>
                <a:cxn ang="0">
                  <a:pos x="82" y="70"/>
                </a:cxn>
              </a:cxnLst>
              <a:rect l="0" t="0" r="r" b="b"/>
              <a:pathLst>
                <a:path w="83" h="93">
                  <a:moveTo>
                    <a:pt x="82" y="70"/>
                  </a:moveTo>
                  <a:lnTo>
                    <a:pt x="82" y="0"/>
                  </a:lnTo>
                  <a:lnTo>
                    <a:pt x="0" y="20"/>
                  </a:lnTo>
                  <a:lnTo>
                    <a:pt x="0" y="92"/>
                  </a:lnTo>
                  <a:lnTo>
                    <a:pt x="82" y="70"/>
                  </a:lnTo>
                </a:path>
              </a:pathLst>
            </a:custGeom>
            <a:solidFill>
              <a:srgbClr val="B2B2B2"/>
            </a:solidFill>
            <a:ln w="9525" cap="rnd">
              <a:noFill/>
              <a:round/>
              <a:headEnd type="none" w="sm" len="sm"/>
              <a:tailEnd type="none" w="sm" len="sm"/>
            </a:ln>
            <a:effectLst/>
          </p:spPr>
          <p:txBody>
            <a:bodyPr/>
            <a:lstStyle/>
            <a:p>
              <a:endParaRPr lang="en-US"/>
            </a:p>
          </p:txBody>
        </p:sp>
        <p:sp>
          <p:nvSpPr>
            <p:cNvPr id="177212" name="Freeform 60"/>
            <p:cNvSpPr>
              <a:spLocks/>
            </p:cNvSpPr>
            <p:nvPr/>
          </p:nvSpPr>
          <p:spPr bwMode="auto">
            <a:xfrm>
              <a:off x="5327" y="3052"/>
              <a:ext cx="82" cy="94"/>
            </a:xfrm>
            <a:custGeom>
              <a:avLst/>
              <a:gdLst/>
              <a:ahLst/>
              <a:cxnLst>
                <a:cxn ang="0">
                  <a:pos x="81" y="71"/>
                </a:cxn>
                <a:cxn ang="0">
                  <a:pos x="81" y="0"/>
                </a:cxn>
                <a:cxn ang="0">
                  <a:pos x="0" y="20"/>
                </a:cxn>
                <a:cxn ang="0">
                  <a:pos x="0" y="93"/>
                </a:cxn>
                <a:cxn ang="0">
                  <a:pos x="81" y="71"/>
                </a:cxn>
              </a:cxnLst>
              <a:rect l="0" t="0" r="r" b="b"/>
              <a:pathLst>
                <a:path w="82" h="94">
                  <a:moveTo>
                    <a:pt x="81" y="71"/>
                  </a:moveTo>
                  <a:lnTo>
                    <a:pt x="81" y="0"/>
                  </a:lnTo>
                  <a:lnTo>
                    <a:pt x="0" y="20"/>
                  </a:lnTo>
                  <a:lnTo>
                    <a:pt x="0" y="93"/>
                  </a:lnTo>
                  <a:lnTo>
                    <a:pt x="81" y="71"/>
                  </a:lnTo>
                </a:path>
              </a:pathLst>
            </a:custGeom>
            <a:solidFill>
              <a:srgbClr val="B2B2B2"/>
            </a:solidFill>
            <a:ln w="9525" cap="rnd">
              <a:noFill/>
              <a:round/>
              <a:headEnd type="none" w="sm" len="sm"/>
              <a:tailEnd type="none" w="sm" len="sm"/>
            </a:ln>
            <a:effectLst/>
          </p:spPr>
          <p:txBody>
            <a:bodyPr/>
            <a:lstStyle/>
            <a:p>
              <a:endParaRPr lang="en-US"/>
            </a:p>
          </p:txBody>
        </p:sp>
        <p:sp>
          <p:nvSpPr>
            <p:cNvPr id="177213" name="Freeform 61"/>
            <p:cNvSpPr>
              <a:spLocks/>
            </p:cNvSpPr>
            <p:nvPr/>
          </p:nvSpPr>
          <p:spPr bwMode="auto">
            <a:xfrm>
              <a:off x="4858" y="3274"/>
              <a:ext cx="83" cy="94"/>
            </a:xfrm>
            <a:custGeom>
              <a:avLst/>
              <a:gdLst/>
              <a:ahLst/>
              <a:cxnLst>
                <a:cxn ang="0">
                  <a:pos x="82" y="71"/>
                </a:cxn>
                <a:cxn ang="0">
                  <a:pos x="82" y="0"/>
                </a:cxn>
                <a:cxn ang="0">
                  <a:pos x="0" y="20"/>
                </a:cxn>
                <a:cxn ang="0">
                  <a:pos x="0" y="93"/>
                </a:cxn>
                <a:cxn ang="0">
                  <a:pos x="82" y="71"/>
                </a:cxn>
              </a:cxnLst>
              <a:rect l="0" t="0" r="r" b="b"/>
              <a:pathLst>
                <a:path w="83" h="94">
                  <a:moveTo>
                    <a:pt x="82" y="71"/>
                  </a:moveTo>
                  <a:lnTo>
                    <a:pt x="82" y="0"/>
                  </a:lnTo>
                  <a:lnTo>
                    <a:pt x="0" y="20"/>
                  </a:lnTo>
                  <a:lnTo>
                    <a:pt x="0" y="93"/>
                  </a:lnTo>
                  <a:lnTo>
                    <a:pt x="82" y="71"/>
                  </a:lnTo>
                </a:path>
              </a:pathLst>
            </a:custGeom>
            <a:solidFill>
              <a:schemeClr val="hlink">
                <a:alpha val="50000"/>
              </a:schemeClr>
            </a:solidFill>
            <a:ln w="9525" cap="rnd">
              <a:noFill/>
              <a:round/>
              <a:headEnd type="none" w="sm" len="sm"/>
              <a:tailEnd type="none" w="sm" len="sm"/>
            </a:ln>
            <a:effectLst/>
          </p:spPr>
          <p:txBody>
            <a:bodyPr/>
            <a:lstStyle/>
            <a:p>
              <a:endParaRPr lang="en-US"/>
            </a:p>
          </p:txBody>
        </p:sp>
        <p:sp>
          <p:nvSpPr>
            <p:cNvPr id="177214" name="Freeform 62"/>
            <p:cNvSpPr>
              <a:spLocks/>
            </p:cNvSpPr>
            <p:nvPr/>
          </p:nvSpPr>
          <p:spPr bwMode="auto">
            <a:xfrm>
              <a:off x="4975" y="3245"/>
              <a:ext cx="82" cy="93"/>
            </a:xfrm>
            <a:custGeom>
              <a:avLst/>
              <a:gdLst/>
              <a:ahLst/>
              <a:cxnLst>
                <a:cxn ang="0">
                  <a:pos x="81" y="70"/>
                </a:cxn>
                <a:cxn ang="0">
                  <a:pos x="81" y="0"/>
                </a:cxn>
                <a:cxn ang="0">
                  <a:pos x="0" y="20"/>
                </a:cxn>
                <a:cxn ang="0">
                  <a:pos x="0" y="92"/>
                </a:cxn>
                <a:cxn ang="0">
                  <a:pos x="81" y="70"/>
                </a:cxn>
              </a:cxnLst>
              <a:rect l="0" t="0" r="r" b="b"/>
              <a:pathLst>
                <a:path w="82" h="93">
                  <a:moveTo>
                    <a:pt x="81" y="70"/>
                  </a:moveTo>
                  <a:lnTo>
                    <a:pt x="81" y="0"/>
                  </a:lnTo>
                  <a:lnTo>
                    <a:pt x="0" y="20"/>
                  </a:lnTo>
                  <a:lnTo>
                    <a:pt x="0" y="92"/>
                  </a:lnTo>
                  <a:lnTo>
                    <a:pt x="81" y="70"/>
                  </a:lnTo>
                </a:path>
              </a:pathLst>
            </a:custGeom>
            <a:solidFill>
              <a:schemeClr val="hlink">
                <a:alpha val="50000"/>
              </a:schemeClr>
            </a:solidFill>
            <a:ln w="9525" cap="rnd">
              <a:noFill/>
              <a:round/>
              <a:headEnd type="none" w="sm" len="sm"/>
              <a:tailEnd type="none" w="sm" len="sm"/>
            </a:ln>
            <a:effectLst/>
          </p:spPr>
          <p:txBody>
            <a:bodyPr/>
            <a:lstStyle/>
            <a:p>
              <a:endParaRPr lang="en-US"/>
            </a:p>
          </p:txBody>
        </p:sp>
        <p:sp>
          <p:nvSpPr>
            <p:cNvPr id="177215" name="Freeform 63"/>
            <p:cNvSpPr>
              <a:spLocks/>
            </p:cNvSpPr>
            <p:nvPr/>
          </p:nvSpPr>
          <p:spPr bwMode="auto">
            <a:xfrm>
              <a:off x="5093" y="3214"/>
              <a:ext cx="80" cy="94"/>
            </a:xfrm>
            <a:custGeom>
              <a:avLst/>
              <a:gdLst/>
              <a:ahLst/>
              <a:cxnLst>
                <a:cxn ang="0">
                  <a:pos x="79" y="71"/>
                </a:cxn>
                <a:cxn ang="0">
                  <a:pos x="79" y="0"/>
                </a:cxn>
                <a:cxn ang="0">
                  <a:pos x="0" y="20"/>
                </a:cxn>
                <a:cxn ang="0">
                  <a:pos x="0" y="93"/>
                </a:cxn>
                <a:cxn ang="0">
                  <a:pos x="79" y="71"/>
                </a:cxn>
              </a:cxnLst>
              <a:rect l="0" t="0" r="r" b="b"/>
              <a:pathLst>
                <a:path w="80" h="94">
                  <a:moveTo>
                    <a:pt x="79" y="71"/>
                  </a:moveTo>
                  <a:lnTo>
                    <a:pt x="79" y="0"/>
                  </a:lnTo>
                  <a:lnTo>
                    <a:pt x="0" y="20"/>
                  </a:lnTo>
                  <a:lnTo>
                    <a:pt x="0" y="93"/>
                  </a:lnTo>
                  <a:lnTo>
                    <a:pt x="79" y="71"/>
                  </a:lnTo>
                </a:path>
              </a:pathLst>
            </a:custGeom>
            <a:solidFill>
              <a:schemeClr val="hlink">
                <a:alpha val="50000"/>
              </a:schemeClr>
            </a:solidFill>
            <a:ln w="9525" cap="rnd">
              <a:noFill/>
              <a:round/>
              <a:headEnd type="none" w="sm" len="sm"/>
              <a:tailEnd type="none" w="sm" len="sm"/>
            </a:ln>
            <a:effectLst/>
          </p:spPr>
          <p:txBody>
            <a:bodyPr/>
            <a:lstStyle/>
            <a:p>
              <a:endParaRPr lang="en-US"/>
            </a:p>
          </p:txBody>
        </p:sp>
        <p:sp>
          <p:nvSpPr>
            <p:cNvPr id="177216" name="Freeform 64"/>
            <p:cNvSpPr>
              <a:spLocks/>
            </p:cNvSpPr>
            <p:nvPr/>
          </p:nvSpPr>
          <p:spPr bwMode="auto">
            <a:xfrm>
              <a:off x="5209" y="3184"/>
              <a:ext cx="83" cy="93"/>
            </a:xfrm>
            <a:custGeom>
              <a:avLst/>
              <a:gdLst/>
              <a:ahLst/>
              <a:cxnLst>
                <a:cxn ang="0">
                  <a:pos x="82" y="70"/>
                </a:cxn>
                <a:cxn ang="0">
                  <a:pos x="82" y="0"/>
                </a:cxn>
                <a:cxn ang="0">
                  <a:pos x="0" y="20"/>
                </a:cxn>
                <a:cxn ang="0">
                  <a:pos x="0" y="92"/>
                </a:cxn>
                <a:cxn ang="0">
                  <a:pos x="82" y="70"/>
                </a:cxn>
              </a:cxnLst>
              <a:rect l="0" t="0" r="r" b="b"/>
              <a:pathLst>
                <a:path w="83" h="93">
                  <a:moveTo>
                    <a:pt x="82" y="70"/>
                  </a:moveTo>
                  <a:lnTo>
                    <a:pt x="82" y="0"/>
                  </a:lnTo>
                  <a:lnTo>
                    <a:pt x="0" y="20"/>
                  </a:lnTo>
                  <a:lnTo>
                    <a:pt x="0" y="92"/>
                  </a:lnTo>
                  <a:lnTo>
                    <a:pt x="82" y="70"/>
                  </a:lnTo>
                </a:path>
              </a:pathLst>
            </a:custGeom>
            <a:solidFill>
              <a:schemeClr val="hlink">
                <a:alpha val="50000"/>
              </a:schemeClr>
            </a:solidFill>
            <a:ln w="9525" cap="rnd">
              <a:noFill/>
              <a:round/>
              <a:headEnd type="none" w="sm" len="sm"/>
              <a:tailEnd type="none" w="sm" len="sm"/>
            </a:ln>
            <a:effectLst/>
          </p:spPr>
          <p:txBody>
            <a:bodyPr/>
            <a:lstStyle/>
            <a:p>
              <a:endParaRPr lang="en-US"/>
            </a:p>
          </p:txBody>
        </p:sp>
        <p:sp>
          <p:nvSpPr>
            <p:cNvPr id="177217" name="Freeform 65"/>
            <p:cNvSpPr>
              <a:spLocks/>
            </p:cNvSpPr>
            <p:nvPr/>
          </p:nvSpPr>
          <p:spPr bwMode="auto">
            <a:xfrm>
              <a:off x="5327" y="3152"/>
              <a:ext cx="82" cy="93"/>
            </a:xfrm>
            <a:custGeom>
              <a:avLst/>
              <a:gdLst/>
              <a:ahLst/>
              <a:cxnLst>
                <a:cxn ang="0">
                  <a:pos x="81" y="70"/>
                </a:cxn>
                <a:cxn ang="0">
                  <a:pos x="81" y="0"/>
                </a:cxn>
                <a:cxn ang="0">
                  <a:pos x="0" y="20"/>
                </a:cxn>
                <a:cxn ang="0">
                  <a:pos x="0" y="92"/>
                </a:cxn>
                <a:cxn ang="0">
                  <a:pos x="81" y="70"/>
                </a:cxn>
              </a:cxnLst>
              <a:rect l="0" t="0" r="r" b="b"/>
              <a:pathLst>
                <a:path w="82" h="93">
                  <a:moveTo>
                    <a:pt x="81" y="70"/>
                  </a:moveTo>
                  <a:lnTo>
                    <a:pt x="81" y="0"/>
                  </a:lnTo>
                  <a:lnTo>
                    <a:pt x="0" y="20"/>
                  </a:lnTo>
                  <a:lnTo>
                    <a:pt x="0" y="92"/>
                  </a:lnTo>
                  <a:lnTo>
                    <a:pt x="81" y="70"/>
                  </a:lnTo>
                </a:path>
              </a:pathLst>
            </a:custGeom>
            <a:solidFill>
              <a:schemeClr val="hlink">
                <a:alpha val="50000"/>
              </a:schemeClr>
            </a:solidFill>
            <a:ln w="9525" cap="rnd">
              <a:noFill/>
              <a:round/>
              <a:headEnd type="none" w="sm" len="sm"/>
              <a:tailEnd type="none" w="sm" len="sm"/>
            </a:ln>
            <a:effectLst/>
          </p:spPr>
          <p:txBody>
            <a:bodyPr/>
            <a:lstStyle/>
            <a:p>
              <a:endParaRPr lang="en-US"/>
            </a:p>
          </p:txBody>
        </p:sp>
        <p:sp>
          <p:nvSpPr>
            <p:cNvPr id="177218" name="Freeform 66"/>
            <p:cNvSpPr>
              <a:spLocks/>
            </p:cNvSpPr>
            <p:nvPr/>
          </p:nvSpPr>
          <p:spPr bwMode="auto">
            <a:xfrm>
              <a:off x="4858" y="3374"/>
              <a:ext cx="83" cy="96"/>
            </a:xfrm>
            <a:custGeom>
              <a:avLst/>
              <a:gdLst/>
              <a:ahLst/>
              <a:cxnLst>
                <a:cxn ang="0">
                  <a:pos x="82" y="73"/>
                </a:cxn>
                <a:cxn ang="0">
                  <a:pos x="82" y="0"/>
                </a:cxn>
                <a:cxn ang="0">
                  <a:pos x="0" y="20"/>
                </a:cxn>
                <a:cxn ang="0">
                  <a:pos x="0" y="95"/>
                </a:cxn>
                <a:cxn ang="0">
                  <a:pos x="82" y="73"/>
                </a:cxn>
              </a:cxnLst>
              <a:rect l="0" t="0" r="r" b="b"/>
              <a:pathLst>
                <a:path w="83" h="96">
                  <a:moveTo>
                    <a:pt x="82" y="73"/>
                  </a:moveTo>
                  <a:lnTo>
                    <a:pt x="82" y="0"/>
                  </a:lnTo>
                  <a:lnTo>
                    <a:pt x="0" y="20"/>
                  </a:lnTo>
                  <a:lnTo>
                    <a:pt x="0" y="95"/>
                  </a:lnTo>
                  <a:lnTo>
                    <a:pt x="82" y="73"/>
                  </a:lnTo>
                </a:path>
              </a:pathLst>
            </a:custGeom>
            <a:solidFill>
              <a:srgbClr val="B2B2B2"/>
            </a:solidFill>
            <a:ln w="9525" cap="rnd">
              <a:noFill/>
              <a:round/>
              <a:headEnd type="none" w="sm" len="sm"/>
              <a:tailEnd type="none" w="sm" len="sm"/>
            </a:ln>
            <a:effectLst/>
          </p:spPr>
          <p:txBody>
            <a:bodyPr/>
            <a:lstStyle/>
            <a:p>
              <a:endParaRPr lang="en-US"/>
            </a:p>
          </p:txBody>
        </p:sp>
        <p:sp>
          <p:nvSpPr>
            <p:cNvPr id="177219" name="Freeform 67"/>
            <p:cNvSpPr>
              <a:spLocks/>
            </p:cNvSpPr>
            <p:nvPr/>
          </p:nvSpPr>
          <p:spPr bwMode="auto">
            <a:xfrm>
              <a:off x="4975" y="3345"/>
              <a:ext cx="82" cy="95"/>
            </a:xfrm>
            <a:custGeom>
              <a:avLst/>
              <a:gdLst/>
              <a:ahLst/>
              <a:cxnLst>
                <a:cxn ang="0">
                  <a:pos x="81" y="72"/>
                </a:cxn>
                <a:cxn ang="0">
                  <a:pos x="81" y="0"/>
                </a:cxn>
                <a:cxn ang="0">
                  <a:pos x="0" y="20"/>
                </a:cxn>
                <a:cxn ang="0">
                  <a:pos x="0" y="94"/>
                </a:cxn>
                <a:cxn ang="0">
                  <a:pos x="81" y="72"/>
                </a:cxn>
              </a:cxnLst>
              <a:rect l="0" t="0" r="r" b="b"/>
              <a:pathLst>
                <a:path w="82" h="95">
                  <a:moveTo>
                    <a:pt x="81" y="72"/>
                  </a:moveTo>
                  <a:lnTo>
                    <a:pt x="81" y="0"/>
                  </a:lnTo>
                  <a:lnTo>
                    <a:pt x="0" y="20"/>
                  </a:lnTo>
                  <a:lnTo>
                    <a:pt x="0" y="94"/>
                  </a:lnTo>
                  <a:lnTo>
                    <a:pt x="81" y="72"/>
                  </a:lnTo>
                </a:path>
              </a:pathLst>
            </a:custGeom>
            <a:solidFill>
              <a:srgbClr val="B2B2B2"/>
            </a:solidFill>
            <a:ln w="9525" cap="rnd">
              <a:noFill/>
              <a:round/>
              <a:headEnd type="none" w="sm" len="sm"/>
              <a:tailEnd type="none" w="sm" len="sm"/>
            </a:ln>
            <a:effectLst/>
          </p:spPr>
          <p:txBody>
            <a:bodyPr/>
            <a:lstStyle/>
            <a:p>
              <a:endParaRPr lang="en-US"/>
            </a:p>
          </p:txBody>
        </p:sp>
        <p:sp>
          <p:nvSpPr>
            <p:cNvPr id="177220" name="Freeform 68"/>
            <p:cNvSpPr>
              <a:spLocks/>
            </p:cNvSpPr>
            <p:nvPr/>
          </p:nvSpPr>
          <p:spPr bwMode="auto">
            <a:xfrm>
              <a:off x="5093" y="3314"/>
              <a:ext cx="80" cy="94"/>
            </a:xfrm>
            <a:custGeom>
              <a:avLst/>
              <a:gdLst/>
              <a:ahLst/>
              <a:cxnLst>
                <a:cxn ang="0">
                  <a:pos x="79" y="71"/>
                </a:cxn>
                <a:cxn ang="0">
                  <a:pos x="79" y="0"/>
                </a:cxn>
                <a:cxn ang="0">
                  <a:pos x="0" y="20"/>
                </a:cxn>
                <a:cxn ang="0">
                  <a:pos x="0" y="93"/>
                </a:cxn>
                <a:cxn ang="0">
                  <a:pos x="79" y="71"/>
                </a:cxn>
              </a:cxnLst>
              <a:rect l="0" t="0" r="r" b="b"/>
              <a:pathLst>
                <a:path w="80" h="94">
                  <a:moveTo>
                    <a:pt x="79" y="71"/>
                  </a:moveTo>
                  <a:lnTo>
                    <a:pt x="79" y="0"/>
                  </a:lnTo>
                  <a:lnTo>
                    <a:pt x="0" y="20"/>
                  </a:lnTo>
                  <a:lnTo>
                    <a:pt x="0" y="93"/>
                  </a:lnTo>
                  <a:lnTo>
                    <a:pt x="79" y="71"/>
                  </a:lnTo>
                </a:path>
              </a:pathLst>
            </a:custGeom>
            <a:solidFill>
              <a:srgbClr val="B2B2B2"/>
            </a:solidFill>
            <a:ln w="9525" cap="rnd">
              <a:noFill/>
              <a:round/>
              <a:headEnd type="none" w="sm" len="sm"/>
              <a:tailEnd type="none" w="sm" len="sm"/>
            </a:ln>
            <a:effectLst/>
          </p:spPr>
          <p:txBody>
            <a:bodyPr/>
            <a:lstStyle/>
            <a:p>
              <a:endParaRPr lang="en-US"/>
            </a:p>
          </p:txBody>
        </p:sp>
        <p:sp>
          <p:nvSpPr>
            <p:cNvPr id="177221" name="Freeform 69"/>
            <p:cNvSpPr>
              <a:spLocks/>
            </p:cNvSpPr>
            <p:nvPr/>
          </p:nvSpPr>
          <p:spPr bwMode="auto">
            <a:xfrm>
              <a:off x="5209" y="3283"/>
              <a:ext cx="83" cy="96"/>
            </a:xfrm>
            <a:custGeom>
              <a:avLst/>
              <a:gdLst/>
              <a:ahLst/>
              <a:cxnLst>
                <a:cxn ang="0">
                  <a:pos x="82" y="73"/>
                </a:cxn>
                <a:cxn ang="0">
                  <a:pos x="82" y="0"/>
                </a:cxn>
                <a:cxn ang="0">
                  <a:pos x="0" y="21"/>
                </a:cxn>
                <a:cxn ang="0">
                  <a:pos x="0" y="95"/>
                </a:cxn>
                <a:cxn ang="0">
                  <a:pos x="82" y="73"/>
                </a:cxn>
              </a:cxnLst>
              <a:rect l="0" t="0" r="r" b="b"/>
              <a:pathLst>
                <a:path w="83" h="96">
                  <a:moveTo>
                    <a:pt x="82" y="73"/>
                  </a:moveTo>
                  <a:lnTo>
                    <a:pt x="82" y="0"/>
                  </a:lnTo>
                  <a:lnTo>
                    <a:pt x="0" y="21"/>
                  </a:lnTo>
                  <a:lnTo>
                    <a:pt x="0" y="95"/>
                  </a:lnTo>
                  <a:lnTo>
                    <a:pt x="82" y="73"/>
                  </a:lnTo>
                </a:path>
              </a:pathLst>
            </a:custGeom>
            <a:solidFill>
              <a:srgbClr val="B2B2B2"/>
            </a:solidFill>
            <a:ln w="9525" cap="rnd">
              <a:noFill/>
              <a:round/>
              <a:headEnd type="none" w="sm" len="sm"/>
              <a:tailEnd type="none" w="sm" len="sm"/>
            </a:ln>
            <a:effectLst/>
          </p:spPr>
          <p:txBody>
            <a:bodyPr/>
            <a:lstStyle/>
            <a:p>
              <a:endParaRPr lang="en-US"/>
            </a:p>
          </p:txBody>
        </p:sp>
        <p:sp>
          <p:nvSpPr>
            <p:cNvPr id="177222" name="Freeform 70"/>
            <p:cNvSpPr>
              <a:spLocks/>
            </p:cNvSpPr>
            <p:nvPr/>
          </p:nvSpPr>
          <p:spPr bwMode="auto">
            <a:xfrm>
              <a:off x="5327" y="3253"/>
              <a:ext cx="82" cy="94"/>
            </a:xfrm>
            <a:custGeom>
              <a:avLst/>
              <a:gdLst/>
              <a:ahLst/>
              <a:cxnLst>
                <a:cxn ang="0">
                  <a:pos x="81" y="71"/>
                </a:cxn>
                <a:cxn ang="0">
                  <a:pos x="81" y="0"/>
                </a:cxn>
                <a:cxn ang="0">
                  <a:pos x="0" y="20"/>
                </a:cxn>
                <a:cxn ang="0">
                  <a:pos x="0" y="93"/>
                </a:cxn>
                <a:cxn ang="0">
                  <a:pos x="81" y="71"/>
                </a:cxn>
              </a:cxnLst>
              <a:rect l="0" t="0" r="r" b="b"/>
              <a:pathLst>
                <a:path w="82" h="94">
                  <a:moveTo>
                    <a:pt x="81" y="71"/>
                  </a:moveTo>
                  <a:lnTo>
                    <a:pt x="81" y="0"/>
                  </a:lnTo>
                  <a:lnTo>
                    <a:pt x="0" y="20"/>
                  </a:lnTo>
                  <a:lnTo>
                    <a:pt x="0" y="93"/>
                  </a:lnTo>
                  <a:lnTo>
                    <a:pt x="81" y="71"/>
                  </a:lnTo>
                </a:path>
              </a:pathLst>
            </a:custGeom>
            <a:solidFill>
              <a:srgbClr val="B2B2B2"/>
            </a:solidFill>
            <a:ln w="9525" cap="rnd">
              <a:noFill/>
              <a:round/>
              <a:headEnd type="none" w="sm" len="sm"/>
              <a:tailEnd type="none" w="sm" len="sm"/>
            </a:ln>
            <a:effectLst/>
          </p:spPr>
          <p:txBody>
            <a:bodyPr/>
            <a:lstStyle/>
            <a:p>
              <a:endParaRPr lang="en-US"/>
            </a:p>
          </p:txBody>
        </p:sp>
        <p:sp>
          <p:nvSpPr>
            <p:cNvPr id="177223" name="Freeform 71"/>
            <p:cNvSpPr>
              <a:spLocks/>
            </p:cNvSpPr>
            <p:nvPr/>
          </p:nvSpPr>
          <p:spPr bwMode="auto">
            <a:xfrm>
              <a:off x="4858" y="3475"/>
              <a:ext cx="83" cy="95"/>
            </a:xfrm>
            <a:custGeom>
              <a:avLst/>
              <a:gdLst/>
              <a:ahLst/>
              <a:cxnLst>
                <a:cxn ang="0">
                  <a:pos x="82" y="73"/>
                </a:cxn>
                <a:cxn ang="0">
                  <a:pos x="82" y="0"/>
                </a:cxn>
                <a:cxn ang="0">
                  <a:pos x="0" y="21"/>
                </a:cxn>
                <a:cxn ang="0">
                  <a:pos x="0" y="94"/>
                </a:cxn>
                <a:cxn ang="0">
                  <a:pos x="82" y="73"/>
                </a:cxn>
              </a:cxnLst>
              <a:rect l="0" t="0" r="r" b="b"/>
              <a:pathLst>
                <a:path w="83" h="95">
                  <a:moveTo>
                    <a:pt x="82" y="73"/>
                  </a:moveTo>
                  <a:lnTo>
                    <a:pt x="82" y="0"/>
                  </a:lnTo>
                  <a:lnTo>
                    <a:pt x="0" y="21"/>
                  </a:lnTo>
                  <a:lnTo>
                    <a:pt x="0" y="94"/>
                  </a:lnTo>
                  <a:lnTo>
                    <a:pt x="82" y="73"/>
                  </a:lnTo>
                </a:path>
              </a:pathLst>
            </a:custGeom>
            <a:solidFill>
              <a:srgbClr val="B2B2B2"/>
            </a:solidFill>
            <a:ln w="9525" cap="rnd">
              <a:noFill/>
              <a:round/>
              <a:headEnd type="none" w="sm" len="sm"/>
              <a:tailEnd type="none" w="sm" len="sm"/>
            </a:ln>
            <a:effectLst/>
          </p:spPr>
          <p:txBody>
            <a:bodyPr/>
            <a:lstStyle/>
            <a:p>
              <a:endParaRPr lang="en-US"/>
            </a:p>
          </p:txBody>
        </p:sp>
        <p:sp>
          <p:nvSpPr>
            <p:cNvPr id="177224" name="Freeform 72"/>
            <p:cNvSpPr>
              <a:spLocks/>
            </p:cNvSpPr>
            <p:nvPr/>
          </p:nvSpPr>
          <p:spPr bwMode="auto">
            <a:xfrm>
              <a:off x="4975" y="3444"/>
              <a:ext cx="82" cy="96"/>
            </a:xfrm>
            <a:custGeom>
              <a:avLst/>
              <a:gdLst/>
              <a:ahLst/>
              <a:cxnLst>
                <a:cxn ang="0">
                  <a:pos x="81" y="73"/>
                </a:cxn>
                <a:cxn ang="0">
                  <a:pos x="81" y="0"/>
                </a:cxn>
                <a:cxn ang="0">
                  <a:pos x="0" y="20"/>
                </a:cxn>
                <a:cxn ang="0">
                  <a:pos x="0" y="95"/>
                </a:cxn>
                <a:cxn ang="0">
                  <a:pos x="81" y="73"/>
                </a:cxn>
              </a:cxnLst>
              <a:rect l="0" t="0" r="r" b="b"/>
              <a:pathLst>
                <a:path w="82" h="96">
                  <a:moveTo>
                    <a:pt x="81" y="73"/>
                  </a:moveTo>
                  <a:lnTo>
                    <a:pt x="81" y="0"/>
                  </a:lnTo>
                  <a:lnTo>
                    <a:pt x="0" y="20"/>
                  </a:lnTo>
                  <a:lnTo>
                    <a:pt x="0" y="95"/>
                  </a:lnTo>
                  <a:lnTo>
                    <a:pt x="81" y="73"/>
                  </a:lnTo>
                </a:path>
              </a:pathLst>
            </a:custGeom>
            <a:solidFill>
              <a:srgbClr val="B2B2B2"/>
            </a:solidFill>
            <a:ln w="9525" cap="rnd">
              <a:noFill/>
              <a:round/>
              <a:headEnd type="none" w="sm" len="sm"/>
              <a:tailEnd type="none" w="sm" len="sm"/>
            </a:ln>
            <a:effectLst/>
          </p:spPr>
          <p:txBody>
            <a:bodyPr/>
            <a:lstStyle/>
            <a:p>
              <a:endParaRPr lang="en-US"/>
            </a:p>
          </p:txBody>
        </p:sp>
        <p:sp>
          <p:nvSpPr>
            <p:cNvPr id="177225" name="Freeform 73"/>
            <p:cNvSpPr>
              <a:spLocks/>
            </p:cNvSpPr>
            <p:nvPr/>
          </p:nvSpPr>
          <p:spPr bwMode="auto">
            <a:xfrm>
              <a:off x="5093" y="3416"/>
              <a:ext cx="80" cy="94"/>
            </a:xfrm>
            <a:custGeom>
              <a:avLst/>
              <a:gdLst/>
              <a:ahLst/>
              <a:cxnLst>
                <a:cxn ang="0">
                  <a:pos x="79" y="71"/>
                </a:cxn>
                <a:cxn ang="0">
                  <a:pos x="79" y="0"/>
                </a:cxn>
                <a:cxn ang="0">
                  <a:pos x="0" y="20"/>
                </a:cxn>
                <a:cxn ang="0">
                  <a:pos x="0" y="93"/>
                </a:cxn>
                <a:cxn ang="0">
                  <a:pos x="79" y="71"/>
                </a:cxn>
              </a:cxnLst>
              <a:rect l="0" t="0" r="r" b="b"/>
              <a:pathLst>
                <a:path w="80" h="94">
                  <a:moveTo>
                    <a:pt x="79" y="71"/>
                  </a:moveTo>
                  <a:lnTo>
                    <a:pt x="79" y="0"/>
                  </a:lnTo>
                  <a:lnTo>
                    <a:pt x="0" y="20"/>
                  </a:lnTo>
                  <a:lnTo>
                    <a:pt x="0" y="93"/>
                  </a:lnTo>
                  <a:lnTo>
                    <a:pt x="79" y="71"/>
                  </a:lnTo>
                </a:path>
              </a:pathLst>
            </a:custGeom>
            <a:solidFill>
              <a:srgbClr val="B2B2B2"/>
            </a:solidFill>
            <a:ln w="9525" cap="rnd">
              <a:noFill/>
              <a:round/>
              <a:headEnd type="none" w="sm" len="sm"/>
              <a:tailEnd type="none" w="sm" len="sm"/>
            </a:ln>
            <a:effectLst/>
          </p:spPr>
          <p:txBody>
            <a:bodyPr/>
            <a:lstStyle/>
            <a:p>
              <a:endParaRPr lang="en-US"/>
            </a:p>
          </p:txBody>
        </p:sp>
        <p:sp>
          <p:nvSpPr>
            <p:cNvPr id="177226" name="Freeform 74"/>
            <p:cNvSpPr>
              <a:spLocks/>
            </p:cNvSpPr>
            <p:nvPr/>
          </p:nvSpPr>
          <p:spPr bwMode="auto">
            <a:xfrm>
              <a:off x="5209" y="3385"/>
              <a:ext cx="83" cy="94"/>
            </a:xfrm>
            <a:custGeom>
              <a:avLst/>
              <a:gdLst/>
              <a:ahLst/>
              <a:cxnLst>
                <a:cxn ang="0">
                  <a:pos x="82" y="71"/>
                </a:cxn>
                <a:cxn ang="0">
                  <a:pos x="82" y="0"/>
                </a:cxn>
                <a:cxn ang="0">
                  <a:pos x="0" y="20"/>
                </a:cxn>
                <a:cxn ang="0">
                  <a:pos x="0" y="93"/>
                </a:cxn>
                <a:cxn ang="0">
                  <a:pos x="82" y="71"/>
                </a:cxn>
              </a:cxnLst>
              <a:rect l="0" t="0" r="r" b="b"/>
              <a:pathLst>
                <a:path w="83" h="94">
                  <a:moveTo>
                    <a:pt x="82" y="71"/>
                  </a:moveTo>
                  <a:lnTo>
                    <a:pt x="82" y="0"/>
                  </a:lnTo>
                  <a:lnTo>
                    <a:pt x="0" y="20"/>
                  </a:lnTo>
                  <a:lnTo>
                    <a:pt x="0" y="93"/>
                  </a:lnTo>
                  <a:lnTo>
                    <a:pt x="82" y="71"/>
                  </a:lnTo>
                </a:path>
              </a:pathLst>
            </a:custGeom>
            <a:solidFill>
              <a:srgbClr val="B2B2B2"/>
            </a:solidFill>
            <a:ln w="9525" cap="rnd">
              <a:noFill/>
              <a:round/>
              <a:headEnd type="none" w="sm" len="sm"/>
              <a:tailEnd type="none" w="sm" len="sm"/>
            </a:ln>
            <a:effectLst/>
          </p:spPr>
          <p:txBody>
            <a:bodyPr/>
            <a:lstStyle/>
            <a:p>
              <a:endParaRPr lang="en-US"/>
            </a:p>
          </p:txBody>
        </p:sp>
        <p:sp>
          <p:nvSpPr>
            <p:cNvPr id="177227" name="Freeform 75"/>
            <p:cNvSpPr>
              <a:spLocks/>
            </p:cNvSpPr>
            <p:nvPr/>
          </p:nvSpPr>
          <p:spPr bwMode="auto">
            <a:xfrm>
              <a:off x="5327" y="3354"/>
              <a:ext cx="82" cy="95"/>
            </a:xfrm>
            <a:custGeom>
              <a:avLst/>
              <a:gdLst/>
              <a:ahLst/>
              <a:cxnLst>
                <a:cxn ang="0">
                  <a:pos x="81" y="72"/>
                </a:cxn>
                <a:cxn ang="0">
                  <a:pos x="81" y="0"/>
                </a:cxn>
                <a:cxn ang="0">
                  <a:pos x="0" y="20"/>
                </a:cxn>
                <a:cxn ang="0">
                  <a:pos x="0" y="94"/>
                </a:cxn>
                <a:cxn ang="0">
                  <a:pos x="81" y="72"/>
                </a:cxn>
              </a:cxnLst>
              <a:rect l="0" t="0" r="r" b="b"/>
              <a:pathLst>
                <a:path w="82" h="95">
                  <a:moveTo>
                    <a:pt x="81" y="72"/>
                  </a:moveTo>
                  <a:lnTo>
                    <a:pt x="81" y="0"/>
                  </a:lnTo>
                  <a:lnTo>
                    <a:pt x="0" y="20"/>
                  </a:lnTo>
                  <a:lnTo>
                    <a:pt x="0" y="94"/>
                  </a:lnTo>
                  <a:lnTo>
                    <a:pt x="81" y="72"/>
                  </a:lnTo>
                </a:path>
              </a:pathLst>
            </a:custGeom>
            <a:solidFill>
              <a:srgbClr val="B2B2B2"/>
            </a:solidFill>
            <a:ln w="9525" cap="rnd">
              <a:noFill/>
              <a:round/>
              <a:headEnd type="none" w="sm" len="sm"/>
              <a:tailEnd type="none" w="sm" len="sm"/>
            </a:ln>
            <a:effectLst/>
          </p:spPr>
          <p:txBody>
            <a:bodyPr/>
            <a:lstStyle/>
            <a:p>
              <a:endParaRPr lang="en-US"/>
            </a:p>
          </p:txBody>
        </p:sp>
        <p:sp>
          <p:nvSpPr>
            <p:cNvPr id="177228" name="Freeform 76"/>
            <p:cNvSpPr>
              <a:spLocks/>
            </p:cNvSpPr>
            <p:nvPr/>
          </p:nvSpPr>
          <p:spPr bwMode="auto">
            <a:xfrm>
              <a:off x="4858" y="3577"/>
              <a:ext cx="83" cy="94"/>
            </a:xfrm>
            <a:custGeom>
              <a:avLst/>
              <a:gdLst/>
              <a:ahLst/>
              <a:cxnLst>
                <a:cxn ang="0">
                  <a:pos x="82" y="72"/>
                </a:cxn>
                <a:cxn ang="0">
                  <a:pos x="82" y="0"/>
                </a:cxn>
                <a:cxn ang="0">
                  <a:pos x="0" y="20"/>
                </a:cxn>
                <a:cxn ang="0">
                  <a:pos x="0" y="93"/>
                </a:cxn>
                <a:cxn ang="0">
                  <a:pos x="82" y="72"/>
                </a:cxn>
              </a:cxnLst>
              <a:rect l="0" t="0" r="r" b="b"/>
              <a:pathLst>
                <a:path w="83" h="94">
                  <a:moveTo>
                    <a:pt x="82" y="72"/>
                  </a:moveTo>
                  <a:lnTo>
                    <a:pt x="82" y="0"/>
                  </a:lnTo>
                  <a:lnTo>
                    <a:pt x="0" y="20"/>
                  </a:lnTo>
                  <a:lnTo>
                    <a:pt x="0" y="93"/>
                  </a:lnTo>
                  <a:lnTo>
                    <a:pt x="82" y="72"/>
                  </a:lnTo>
                </a:path>
              </a:pathLst>
            </a:custGeom>
            <a:solidFill>
              <a:srgbClr val="B2B2B2"/>
            </a:solidFill>
            <a:ln w="9525" cap="rnd">
              <a:noFill/>
              <a:round/>
              <a:headEnd type="none" w="sm" len="sm"/>
              <a:tailEnd type="none" w="sm" len="sm"/>
            </a:ln>
            <a:effectLst/>
          </p:spPr>
          <p:txBody>
            <a:bodyPr/>
            <a:lstStyle/>
            <a:p>
              <a:endParaRPr lang="en-US"/>
            </a:p>
          </p:txBody>
        </p:sp>
        <p:sp>
          <p:nvSpPr>
            <p:cNvPr id="177229" name="Freeform 77"/>
            <p:cNvSpPr>
              <a:spLocks/>
            </p:cNvSpPr>
            <p:nvPr/>
          </p:nvSpPr>
          <p:spPr bwMode="auto">
            <a:xfrm>
              <a:off x="4975" y="3546"/>
              <a:ext cx="82" cy="95"/>
            </a:xfrm>
            <a:custGeom>
              <a:avLst/>
              <a:gdLst/>
              <a:ahLst/>
              <a:cxnLst>
                <a:cxn ang="0">
                  <a:pos x="81" y="72"/>
                </a:cxn>
                <a:cxn ang="0">
                  <a:pos x="81" y="0"/>
                </a:cxn>
                <a:cxn ang="0">
                  <a:pos x="0" y="20"/>
                </a:cxn>
                <a:cxn ang="0">
                  <a:pos x="0" y="94"/>
                </a:cxn>
                <a:cxn ang="0">
                  <a:pos x="81" y="72"/>
                </a:cxn>
              </a:cxnLst>
              <a:rect l="0" t="0" r="r" b="b"/>
              <a:pathLst>
                <a:path w="82" h="95">
                  <a:moveTo>
                    <a:pt x="81" y="72"/>
                  </a:moveTo>
                  <a:lnTo>
                    <a:pt x="81" y="0"/>
                  </a:lnTo>
                  <a:lnTo>
                    <a:pt x="0" y="20"/>
                  </a:lnTo>
                  <a:lnTo>
                    <a:pt x="0" y="94"/>
                  </a:lnTo>
                  <a:lnTo>
                    <a:pt x="81" y="72"/>
                  </a:lnTo>
                </a:path>
              </a:pathLst>
            </a:custGeom>
            <a:solidFill>
              <a:srgbClr val="B2B2B2"/>
            </a:solidFill>
            <a:ln w="9525" cap="rnd">
              <a:noFill/>
              <a:round/>
              <a:headEnd type="none" w="sm" len="sm"/>
              <a:tailEnd type="none" w="sm" len="sm"/>
            </a:ln>
            <a:effectLst/>
          </p:spPr>
          <p:txBody>
            <a:bodyPr/>
            <a:lstStyle/>
            <a:p>
              <a:endParaRPr lang="en-US"/>
            </a:p>
          </p:txBody>
        </p:sp>
        <p:sp>
          <p:nvSpPr>
            <p:cNvPr id="177230" name="Freeform 78"/>
            <p:cNvSpPr>
              <a:spLocks/>
            </p:cNvSpPr>
            <p:nvPr/>
          </p:nvSpPr>
          <p:spPr bwMode="auto">
            <a:xfrm>
              <a:off x="5093" y="3515"/>
              <a:ext cx="80" cy="96"/>
            </a:xfrm>
            <a:custGeom>
              <a:avLst/>
              <a:gdLst/>
              <a:ahLst/>
              <a:cxnLst>
                <a:cxn ang="0">
                  <a:pos x="79" y="73"/>
                </a:cxn>
                <a:cxn ang="0">
                  <a:pos x="79" y="0"/>
                </a:cxn>
                <a:cxn ang="0">
                  <a:pos x="0" y="20"/>
                </a:cxn>
                <a:cxn ang="0">
                  <a:pos x="0" y="95"/>
                </a:cxn>
                <a:cxn ang="0">
                  <a:pos x="79" y="73"/>
                </a:cxn>
              </a:cxnLst>
              <a:rect l="0" t="0" r="r" b="b"/>
              <a:pathLst>
                <a:path w="80" h="96">
                  <a:moveTo>
                    <a:pt x="79" y="73"/>
                  </a:moveTo>
                  <a:lnTo>
                    <a:pt x="79" y="0"/>
                  </a:lnTo>
                  <a:lnTo>
                    <a:pt x="0" y="20"/>
                  </a:lnTo>
                  <a:lnTo>
                    <a:pt x="0" y="95"/>
                  </a:lnTo>
                  <a:lnTo>
                    <a:pt x="79" y="73"/>
                  </a:lnTo>
                </a:path>
              </a:pathLst>
            </a:custGeom>
            <a:solidFill>
              <a:srgbClr val="B2B2B2"/>
            </a:solidFill>
            <a:ln w="9525" cap="rnd">
              <a:noFill/>
              <a:round/>
              <a:headEnd type="none" w="sm" len="sm"/>
              <a:tailEnd type="none" w="sm" len="sm"/>
            </a:ln>
            <a:effectLst/>
          </p:spPr>
          <p:txBody>
            <a:bodyPr/>
            <a:lstStyle/>
            <a:p>
              <a:endParaRPr lang="en-US"/>
            </a:p>
          </p:txBody>
        </p:sp>
        <p:sp>
          <p:nvSpPr>
            <p:cNvPr id="177231" name="Freeform 79"/>
            <p:cNvSpPr>
              <a:spLocks/>
            </p:cNvSpPr>
            <p:nvPr/>
          </p:nvSpPr>
          <p:spPr bwMode="auto">
            <a:xfrm>
              <a:off x="5209" y="3486"/>
              <a:ext cx="83" cy="94"/>
            </a:xfrm>
            <a:custGeom>
              <a:avLst/>
              <a:gdLst/>
              <a:ahLst/>
              <a:cxnLst>
                <a:cxn ang="0">
                  <a:pos x="82" y="71"/>
                </a:cxn>
                <a:cxn ang="0">
                  <a:pos x="82" y="0"/>
                </a:cxn>
                <a:cxn ang="0">
                  <a:pos x="0" y="20"/>
                </a:cxn>
                <a:cxn ang="0">
                  <a:pos x="0" y="93"/>
                </a:cxn>
                <a:cxn ang="0">
                  <a:pos x="82" y="71"/>
                </a:cxn>
              </a:cxnLst>
              <a:rect l="0" t="0" r="r" b="b"/>
              <a:pathLst>
                <a:path w="83" h="94">
                  <a:moveTo>
                    <a:pt x="82" y="71"/>
                  </a:moveTo>
                  <a:lnTo>
                    <a:pt x="82" y="0"/>
                  </a:lnTo>
                  <a:lnTo>
                    <a:pt x="0" y="20"/>
                  </a:lnTo>
                  <a:lnTo>
                    <a:pt x="0" y="93"/>
                  </a:lnTo>
                  <a:lnTo>
                    <a:pt x="82" y="71"/>
                  </a:lnTo>
                </a:path>
              </a:pathLst>
            </a:custGeom>
            <a:solidFill>
              <a:srgbClr val="B2B2B2"/>
            </a:solidFill>
            <a:ln w="9525" cap="rnd">
              <a:noFill/>
              <a:round/>
              <a:headEnd type="none" w="sm" len="sm"/>
              <a:tailEnd type="none" w="sm" len="sm"/>
            </a:ln>
            <a:effectLst/>
          </p:spPr>
          <p:txBody>
            <a:bodyPr/>
            <a:lstStyle/>
            <a:p>
              <a:endParaRPr lang="en-US"/>
            </a:p>
          </p:txBody>
        </p:sp>
        <p:sp>
          <p:nvSpPr>
            <p:cNvPr id="177232" name="Freeform 80"/>
            <p:cNvSpPr>
              <a:spLocks/>
            </p:cNvSpPr>
            <p:nvPr/>
          </p:nvSpPr>
          <p:spPr bwMode="auto">
            <a:xfrm>
              <a:off x="5327" y="3456"/>
              <a:ext cx="82" cy="93"/>
            </a:xfrm>
            <a:custGeom>
              <a:avLst/>
              <a:gdLst/>
              <a:ahLst/>
              <a:cxnLst>
                <a:cxn ang="0">
                  <a:pos x="81" y="70"/>
                </a:cxn>
                <a:cxn ang="0">
                  <a:pos x="81" y="0"/>
                </a:cxn>
                <a:cxn ang="0">
                  <a:pos x="0" y="20"/>
                </a:cxn>
                <a:cxn ang="0">
                  <a:pos x="0" y="92"/>
                </a:cxn>
                <a:cxn ang="0">
                  <a:pos x="81" y="70"/>
                </a:cxn>
              </a:cxnLst>
              <a:rect l="0" t="0" r="r" b="b"/>
              <a:pathLst>
                <a:path w="82" h="93">
                  <a:moveTo>
                    <a:pt x="81" y="70"/>
                  </a:moveTo>
                  <a:lnTo>
                    <a:pt x="81" y="0"/>
                  </a:lnTo>
                  <a:lnTo>
                    <a:pt x="0" y="20"/>
                  </a:lnTo>
                  <a:lnTo>
                    <a:pt x="0" y="92"/>
                  </a:lnTo>
                  <a:lnTo>
                    <a:pt x="81" y="70"/>
                  </a:lnTo>
                </a:path>
              </a:pathLst>
            </a:custGeom>
            <a:solidFill>
              <a:srgbClr val="B2B2B2"/>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PL/SQL</a:t>
            </a:r>
          </a:p>
        </p:txBody>
      </p:sp>
      <p:sp>
        <p:nvSpPr>
          <p:cNvPr id="6" name="Slide Number Placeholder 4"/>
          <p:cNvSpPr>
            <a:spLocks noGrp="1"/>
          </p:cNvSpPr>
          <p:nvPr>
            <p:ph type="sldNum" sz="quarter" idx="11"/>
          </p:nvPr>
        </p:nvSpPr>
        <p:spPr/>
        <p:txBody>
          <a:bodyPr/>
          <a:lstStyle/>
          <a:p>
            <a:fld id="{00E9F43C-FE9E-4C2B-B371-6D4DB94EBEA1}" type="slidenum">
              <a:rPr lang="en-US"/>
              <a:pPr/>
              <a:t>59</a:t>
            </a:fld>
            <a:r>
              <a:rPr lang="en-US"/>
              <a:t> of 1</a:t>
            </a:r>
          </a:p>
        </p:txBody>
      </p:sp>
      <p:sp>
        <p:nvSpPr>
          <p:cNvPr id="179202" name="Rectangle 2"/>
          <p:cNvSpPr>
            <a:spLocks noGrp="1" noChangeArrowheads="1"/>
          </p:cNvSpPr>
          <p:nvPr>
            <p:ph type="title"/>
          </p:nvPr>
        </p:nvSpPr>
        <p:spPr>
          <a:noFill/>
          <a:ln/>
        </p:spPr>
        <p:txBody>
          <a:bodyPr wrap="square" lIns="92075" tIns="46038" rIns="92075" bIns="46038" anchor="t"/>
          <a:lstStyle/>
          <a:p>
            <a:r>
              <a:rPr lang="en-US"/>
              <a:t>Inserting Data</a:t>
            </a:r>
          </a:p>
        </p:txBody>
      </p:sp>
      <p:sp>
        <p:nvSpPr>
          <p:cNvPr id="179203" name="Rectangle 3"/>
          <p:cNvSpPr>
            <a:spLocks noGrp="1" noChangeArrowheads="1"/>
          </p:cNvSpPr>
          <p:nvPr>
            <p:ph type="body" idx="1"/>
          </p:nvPr>
        </p:nvSpPr>
        <p:spPr>
          <a:xfrm>
            <a:off x="990600" y="1676400"/>
            <a:ext cx="7467600" cy="1260475"/>
          </a:xfrm>
          <a:noFill/>
          <a:ln/>
        </p:spPr>
        <p:txBody>
          <a:bodyPr lIns="92075" tIns="46038" rIns="92075" bIns="46038">
            <a:spAutoFit/>
          </a:bodyPr>
          <a:lstStyle/>
          <a:p>
            <a:pPr marL="0" indent="0" defTabSz="346075">
              <a:buFont typeface="Wingdings" pitchFamily="2" charset="2"/>
              <a:buNone/>
            </a:pPr>
            <a:r>
              <a:rPr lang="en-US"/>
              <a:t>Add new employee information to the EMPLOYEES table.</a:t>
            </a:r>
          </a:p>
          <a:p>
            <a:pPr marL="0" indent="0" defTabSz="346075">
              <a:buFont typeface="Wingdings" pitchFamily="2" charset="2"/>
              <a:buNone/>
            </a:pPr>
            <a:r>
              <a:rPr lang="en-US"/>
              <a:t>Example:</a:t>
            </a:r>
          </a:p>
        </p:txBody>
      </p:sp>
      <p:sp>
        <p:nvSpPr>
          <p:cNvPr id="179204" name="Rectangle 4"/>
          <p:cNvSpPr>
            <a:spLocks noChangeArrowheads="1"/>
          </p:cNvSpPr>
          <p:nvPr/>
        </p:nvSpPr>
        <p:spPr bwMode="auto">
          <a:xfrm>
            <a:off x="1042988" y="3086100"/>
            <a:ext cx="7478712" cy="2205038"/>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defTabSz="400050" eaLnBrk="0" hangingPunct="0">
              <a:lnSpc>
                <a:spcPct val="85000"/>
              </a:lnSpc>
              <a:tabLst>
                <a:tab pos="400050" algn="r"/>
                <a:tab pos="673100" algn="l"/>
              </a:tabLst>
            </a:pPr>
            <a:r>
              <a:rPr lang="en-US">
                <a:solidFill>
                  <a:srgbClr val="000000"/>
                </a:solidFill>
                <a:latin typeface="Verdana" pitchFamily="34" charset="0"/>
              </a:rPr>
              <a:t>BEGIN</a:t>
            </a:r>
          </a:p>
          <a:p>
            <a:pPr defTabSz="400050" eaLnBrk="0" hangingPunct="0">
              <a:lnSpc>
                <a:spcPct val="85000"/>
              </a:lnSpc>
              <a:tabLst>
                <a:tab pos="400050" algn="r"/>
                <a:tab pos="673100" algn="l"/>
              </a:tabLst>
            </a:pPr>
            <a:r>
              <a:rPr lang="en-US">
                <a:solidFill>
                  <a:srgbClr val="000000"/>
                </a:solidFill>
                <a:latin typeface="Verdana" pitchFamily="34" charset="0"/>
              </a:rPr>
              <a:t>  INSERT INTO employees</a:t>
            </a:r>
          </a:p>
          <a:p>
            <a:pPr defTabSz="400050" eaLnBrk="0" hangingPunct="0">
              <a:lnSpc>
                <a:spcPct val="85000"/>
              </a:lnSpc>
              <a:tabLst>
                <a:tab pos="400050" algn="r"/>
                <a:tab pos="673100" algn="l"/>
              </a:tabLst>
            </a:pPr>
            <a:r>
              <a:rPr lang="en-US">
                <a:solidFill>
                  <a:srgbClr val="000000"/>
                </a:solidFill>
                <a:latin typeface="Verdana" pitchFamily="34" charset="0"/>
              </a:rPr>
              <a:t>  (employee_id, first_name, last_name, email,     </a:t>
            </a:r>
          </a:p>
          <a:p>
            <a:pPr defTabSz="400050" eaLnBrk="0" hangingPunct="0">
              <a:lnSpc>
                <a:spcPct val="85000"/>
              </a:lnSpc>
              <a:tabLst>
                <a:tab pos="400050" algn="r"/>
                <a:tab pos="673100" algn="l"/>
              </a:tabLst>
            </a:pPr>
            <a:r>
              <a:rPr lang="en-US">
                <a:solidFill>
                  <a:srgbClr val="000000"/>
                </a:solidFill>
                <a:latin typeface="Verdana" pitchFamily="34" charset="0"/>
              </a:rPr>
              <a:t>   hire_date, job_id, salary)</a:t>
            </a:r>
          </a:p>
          <a:p>
            <a:pPr defTabSz="400050" eaLnBrk="0" hangingPunct="0">
              <a:lnSpc>
                <a:spcPct val="85000"/>
              </a:lnSpc>
              <a:tabLst>
                <a:tab pos="400050" algn="r"/>
                <a:tab pos="673100" algn="l"/>
              </a:tabLst>
            </a:pPr>
            <a:r>
              <a:rPr lang="en-US">
                <a:solidFill>
                  <a:srgbClr val="000000"/>
                </a:solidFill>
                <a:latin typeface="Verdana" pitchFamily="34" charset="0"/>
              </a:rPr>
              <a:t>  VALUES</a:t>
            </a:r>
          </a:p>
          <a:p>
            <a:pPr defTabSz="400050" eaLnBrk="0" hangingPunct="0">
              <a:lnSpc>
                <a:spcPct val="85000"/>
              </a:lnSpc>
              <a:tabLst>
                <a:tab pos="400050" algn="r"/>
                <a:tab pos="673100" algn="l"/>
              </a:tabLst>
            </a:pPr>
            <a:r>
              <a:rPr lang="en-US">
                <a:solidFill>
                  <a:srgbClr val="000000"/>
                </a:solidFill>
                <a:latin typeface="Verdana" pitchFamily="34" charset="0"/>
              </a:rPr>
              <a:t>   (employees_seq.NEXTVAL, 'Ruth', 'Cores', 'RCORES',</a:t>
            </a:r>
          </a:p>
          <a:p>
            <a:pPr defTabSz="400050" eaLnBrk="0" hangingPunct="0">
              <a:lnSpc>
                <a:spcPct val="85000"/>
              </a:lnSpc>
              <a:tabLst>
                <a:tab pos="400050" algn="r"/>
                <a:tab pos="673100" algn="l"/>
              </a:tabLst>
            </a:pPr>
            <a:r>
              <a:rPr lang="en-US">
                <a:solidFill>
                  <a:srgbClr val="000000"/>
                </a:solidFill>
                <a:latin typeface="Verdana" pitchFamily="34" charset="0"/>
              </a:rPr>
              <a:t>    sysdate, 'AD_ASST', 4000);</a:t>
            </a:r>
          </a:p>
          <a:p>
            <a:pPr defTabSz="400050" eaLnBrk="0" hangingPunct="0">
              <a:lnSpc>
                <a:spcPct val="85000"/>
              </a:lnSpc>
              <a:tabLst>
                <a:tab pos="400050" algn="r"/>
                <a:tab pos="673100" algn="l"/>
              </a:tabLst>
            </a:pPr>
            <a:r>
              <a:rPr lang="en-US">
                <a:solidFill>
                  <a:srgbClr val="000000"/>
                </a:solidFill>
                <a:latin typeface="Verdana" pitchFamily="34" charset="0"/>
              </a:rPr>
              <a:t>END;</a:t>
            </a:r>
          </a:p>
          <a:p>
            <a:pPr defTabSz="400050" eaLnBrk="0" hangingPunct="0">
              <a:lnSpc>
                <a:spcPct val="85000"/>
              </a:lnSpc>
              <a:tabLst>
                <a:tab pos="400050" algn="r"/>
                <a:tab pos="673100" algn="l"/>
              </a:tabLst>
            </a:pPr>
            <a:r>
              <a:rPr lang="en-US">
                <a:solidFill>
                  <a:srgbClr val="000000"/>
                </a:solidFill>
                <a:latin typeface="Verdana" pitchFamily="34" charset="0"/>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p:cNvSpPr>
            <a:spLocks noGrp="1"/>
          </p:cNvSpPr>
          <p:nvPr>
            <p:ph type="ftr" sz="quarter" idx="10"/>
          </p:nvPr>
        </p:nvSpPr>
        <p:spPr/>
        <p:txBody>
          <a:bodyPr/>
          <a:lstStyle/>
          <a:p>
            <a:r>
              <a:rPr lang="en-US"/>
              <a:t>PL/SQL</a:t>
            </a:r>
          </a:p>
        </p:txBody>
      </p:sp>
      <p:sp>
        <p:nvSpPr>
          <p:cNvPr id="30" name="Slide Number Placeholder 4"/>
          <p:cNvSpPr>
            <a:spLocks noGrp="1"/>
          </p:cNvSpPr>
          <p:nvPr>
            <p:ph type="sldNum" sz="quarter" idx="11"/>
          </p:nvPr>
        </p:nvSpPr>
        <p:spPr/>
        <p:txBody>
          <a:bodyPr/>
          <a:lstStyle/>
          <a:p>
            <a:fld id="{5FC6989C-D507-474C-B73C-C1427AF692ED}" type="slidenum">
              <a:rPr lang="en-US"/>
              <a:pPr/>
              <a:t>6</a:t>
            </a:fld>
            <a:r>
              <a:rPr lang="en-US"/>
              <a:t> of 1</a:t>
            </a:r>
          </a:p>
        </p:txBody>
      </p:sp>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13316"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3317"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3318" name="Rectangle 6"/>
          <p:cNvSpPr>
            <a:spLocks noGrp="1" noChangeArrowheads="1"/>
          </p:cNvSpPr>
          <p:nvPr>
            <p:ph type="title"/>
          </p:nvPr>
        </p:nvSpPr>
        <p:spPr>
          <a:xfrm>
            <a:off x="2362200" y="228600"/>
            <a:ext cx="6324600" cy="541338"/>
          </a:xfrm>
          <a:noFill/>
          <a:ln/>
        </p:spPr>
        <p:txBody>
          <a:bodyPr wrap="square" lIns="92075" tIns="46038" rIns="92075" bIns="46038" anchor="t"/>
          <a:lstStyle/>
          <a:p>
            <a:r>
              <a:rPr lang="en-US"/>
              <a:t>Benefits of PL/SQL</a:t>
            </a:r>
          </a:p>
        </p:txBody>
      </p:sp>
      <p:sp>
        <p:nvSpPr>
          <p:cNvPr id="13319" name="Rectangle 7"/>
          <p:cNvSpPr>
            <a:spLocks noGrp="1" noChangeArrowheads="1"/>
          </p:cNvSpPr>
          <p:nvPr>
            <p:ph type="body" idx="1"/>
          </p:nvPr>
        </p:nvSpPr>
        <p:spPr>
          <a:xfrm>
            <a:off x="990600" y="1371600"/>
            <a:ext cx="6975475" cy="457200"/>
          </a:xfrm>
          <a:noFill/>
          <a:ln/>
          <a:effectLst>
            <a:outerShdw dist="53882" dir="2700000" algn="ctr" rotWithShape="0">
              <a:srgbClr val="000000"/>
            </a:outerShdw>
          </a:effectLst>
        </p:spPr>
        <p:txBody>
          <a:bodyPr lIns="92075" tIns="46038" rIns="92075" bIns="46038">
            <a:spAutoFit/>
          </a:bodyPr>
          <a:lstStyle/>
          <a:p>
            <a:pPr>
              <a:buFont typeface="Wingdings" pitchFamily="2" charset="2"/>
              <a:buNone/>
            </a:pPr>
            <a:r>
              <a:rPr lang="en-US"/>
              <a:t>Improved performance</a:t>
            </a:r>
          </a:p>
        </p:txBody>
      </p:sp>
      <p:grpSp>
        <p:nvGrpSpPr>
          <p:cNvPr id="2" name="Group 8"/>
          <p:cNvGrpSpPr>
            <a:grpSpLocks/>
          </p:cNvGrpSpPr>
          <p:nvPr/>
        </p:nvGrpSpPr>
        <p:grpSpPr bwMode="auto">
          <a:xfrm>
            <a:off x="1398588" y="2216150"/>
            <a:ext cx="6338887" cy="1276350"/>
            <a:chOff x="881" y="1396"/>
            <a:chExt cx="3993" cy="804"/>
          </a:xfrm>
        </p:grpSpPr>
        <p:sp>
          <p:nvSpPr>
            <p:cNvPr id="13321" name="Line 9"/>
            <p:cNvSpPr>
              <a:spLocks noChangeShapeType="1"/>
            </p:cNvSpPr>
            <p:nvPr/>
          </p:nvSpPr>
          <p:spPr bwMode="auto">
            <a:xfrm flipH="1">
              <a:off x="1731" y="1866"/>
              <a:ext cx="2134" cy="1"/>
            </a:xfrm>
            <a:prstGeom prst="line">
              <a:avLst/>
            </a:prstGeom>
            <a:noFill/>
            <a:ln w="12700">
              <a:solidFill>
                <a:schemeClr val="tx2"/>
              </a:solidFill>
              <a:round/>
              <a:headEnd type="stealth" w="med" len="med"/>
              <a:tailEnd type="none" w="sm" len="sm"/>
            </a:ln>
            <a:effectLst/>
          </p:spPr>
          <p:txBody>
            <a:bodyPr/>
            <a:lstStyle/>
            <a:p>
              <a:endParaRPr lang="en-US"/>
            </a:p>
          </p:txBody>
        </p:sp>
        <p:sp>
          <p:nvSpPr>
            <p:cNvPr id="13322" name="Line 10"/>
            <p:cNvSpPr>
              <a:spLocks noChangeShapeType="1"/>
            </p:cNvSpPr>
            <p:nvPr/>
          </p:nvSpPr>
          <p:spPr bwMode="auto">
            <a:xfrm flipH="1">
              <a:off x="1731" y="1506"/>
              <a:ext cx="2134" cy="1"/>
            </a:xfrm>
            <a:prstGeom prst="line">
              <a:avLst/>
            </a:prstGeom>
            <a:noFill/>
            <a:ln w="12700">
              <a:solidFill>
                <a:schemeClr val="tx2"/>
              </a:solidFill>
              <a:round/>
              <a:headEnd type="stealth" w="med" len="med"/>
              <a:tailEnd type="none" w="sm" len="sm"/>
            </a:ln>
            <a:effectLst/>
          </p:spPr>
          <p:txBody>
            <a:bodyPr/>
            <a:lstStyle/>
            <a:p>
              <a:endParaRPr lang="en-US"/>
            </a:p>
          </p:txBody>
        </p:sp>
        <p:sp>
          <p:nvSpPr>
            <p:cNvPr id="13323" name="Line 11"/>
            <p:cNvSpPr>
              <a:spLocks noChangeShapeType="1"/>
            </p:cNvSpPr>
            <p:nvPr/>
          </p:nvSpPr>
          <p:spPr bwMode="auto">
            <a:xfrm flipH="1">
              <a:off x="1739" y="1690"/>
              <a:ext cx="2134" cy="1"/>
            </a:xfrm>
            <a:prstGeom prst="line">
              <a:avLst/>
            </a:prstGeom>
            <a:noFill/>
            <a:ln w="12700">
              <a:solidFill>
                <a:schemeClr val="tx2"/>
              </a:solidFill>
              <a:round/>
              <a:headEnd type="stealth" w="med" len="med"/>
              <a:tailEnd type="none" w="sm" len="sm"/>
            </a:ln>
            <a:effectLst/>
          </p:spPr>
          <p:txBody>
            <a:bodyPr/>
            <a:lstStyle/>
            <a:p>
              <a:endParaRPr lang="en-US"/>
            </a:p>
          </p:txBody>
        </p:sp>
        <p:sp>
          <p:nvSpPr>
            <p:cNvPr id="13324" name="Line 12"/>
            <p:cNvSpPr>
              <a:spLocks noChangeShapeType="1"/>
            </p:cNvSpPr>
            <p:nvPr/>
          </p:nvSpPr>
          <p:spPr bwMode="auto">
            <a:xfrm flipH="1">
              <a:off x="1739" y="2067"/>
              <a:ext cx="2134" cy="1"/>
            </a:xfrm>
            <a:prstGeom prst="line">
              <a:avLst/>
            </a:prstGeom>
            <a:noFill/>
            <a:ln w="12700">
              <a:solidFill>
                <a:schemeClr val="tx2"/>
              </a:solidFill>
              <a:round/>
              <a:headEnd type="stealth" w="med" len="med"/>
              <a:tailEnd type="none" w="sm" len="sm"/>
            </a:ln>
            <a:effectLst/>
          </p:spPr>
          <p:txBody>
            <a:bodyPr/>
            <a:lstStyle/>
            <a:p>
              <a:endParaRPr lang="en-US"/>
            </a:p>
          </p:txBody>
        </p:sp>
        <p:sp>
          <p:nvSpPr>
            <p:cNvPr id="13325" name="Rectangle 13"/>
            <p:cNvSpPr>
              <a:spLocks noChangeArrowheads="1"/>
            </p:cNvSpPr>
            <p:nvPr/>
          </p:nvSpPr>
          <p:spPr bwMode="ltGray">
            <a:xfrm>
              <a:off x="881" y="1485"/>
              <a:ext cx="842" cy="641"/>
            </a:xfrm>
            <a:prstGeom prst="rect">
              <a:avLst/>
            </a:prstGeom>
            <a:solidFill>
              <a:srgbClr val="CC6600"/>
            </a:solidFill>
            <a:ln w="12700">
              <a:solidFill>
                <a:schemeClr val="bg2"/>
              </a:solidFill>
              <a:miter lim="800000"/>
              <a:headEnd/>
              <a:tailEnd/>
            </a:ln>
            <a:effectLst/>
          </p:spPr>
          <p:txBody>
            <a:bodyPr wrap="none" lIns="92075" tIns="46038" rIns="92075" bIns="46038" anchor="ctr"/>
            <a:lstStyle/>
            <a:p>
              <a:pPr algn="ctr" eaLnBrk="0" hangingPunct="0"/>
              <a:r>
                <a:rPr lang="en-US" b="1"/>
                <a:t>Application</a:t>
              </a:r>
            </a:p>
          </p:txBody>
        </p:sp>
        <p:sp>
          <p:nvSpPr>
            <p:cNvPr id="13326" name="AutoShape 14"/>
            <p:cNvSpPr>
              <a:spLocks noChangeArrowheads="1"/>
            </p:cNvSpPr>
            <p:nvPr/>
          </p:nvSpPr>
          <p:spPr bwMode="ltGray">
            <a:xfrm>
              <a:off x="3884" y="1440"/>
              <a:ext cx="990" cy="724"/>
            </a:xfrm>
            <a:prstGeom prst="roundRect">
              <a:avLst>
                <a:gd name="adj" fmla="val 12454"/>
              </a:avLst>
            </a:prstGeom>
            <a:solidFill>
              <a:srgbClr val="003399"/>
            </a:solidFill>
            <a:ln w="12700">
              <a:solidFill>
                <a:schemeClr val="bg2"/>
              </a:solidFill>
              <a:round/>
              <a:headEnd/>
              <a:tailEnd/>
            </a:ln>
            <a:effectLst/>
          </p:spPr>
          <p:txBody>
            <a:bodyPr wrap="none" lIns="92075" tIns="46038" rIns="92075" bIns="46038" anchor="ctr"/>
            <a:lstStyle/>
            <a:p>
              <a:pPr algn="ctr" eaLnBrk="0" hangingPunct="0"/>
              <a:r>
                <a:rPr lang="en-US" b="1"/>
                <a:t>Other DBMSs</a:t>
              </a:r>
            </a:p>
          </p:txBody>
        </p:sp>
        <p:sp>
          <p:nvSpPr>
            <p:cNvPr id="13327" name="Oval 15"/>
            <p:cNvSpPr>
              <a:spLocks noChangeArrowheads="1"/>
            </p:cNvSpPr>
            <p:nvPr/>
          </p:nvSpPr>
          <p:spPr bwMode="ltGray">
            <a:xfrm>
              <a:off x="2804" y="2016"/>
              <a:ext cx="450" cy="147"/>
            </a:xfrm>
            <a:prstGeom prst="ellipse">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3328" name="Rectangle 16"/>
            <p:cNvSpPr>
              <a:spLocks noChangeArrowheads="1"/>
            </p:cNvSpPr>
            <p:nvPr/>
          </p:nvSpPr>
          <p:spPr bwMode="auto">
            <a:xfrm>
              <a:off x="2847" y="1988"/>
              <a:ext cx="379" cy="212"/>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t>SQL</a:t>
              </a:r>
            </a:p>
          </p:txBody>
        </p:sp>
        <p:sp>
          <p:nvSpPr>
            <p:cNvPr id="13329" name="Oval 17"/>
            <p:cNvSpPr>
              <a:spLocks noChangeArrowheads="1"/>
            </p:cNvSpPr>
            <p:nvPr/>
          </p:nvSpPr>
          <p:spPr bwMode="ltGray">
            <a:xfrm>
              <a:off x="2151" y="1801"/>
              <a:ext cx="450" cy="147"/>
            </a:xfrm>
            <a:prstGeom prst="ellipse">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3330" name="Rectangle 18"/>
            <p:cNvSpPr>
              <a:spLocks noChangeArrowheads="1"/>
            </p:cNvSpPr>
            <p:nvPr/>
          </p:nvSpPr>
          <p:spPr bwMode="auto">
            <a:xfrm>
              <a:off x="2194" y="1774"/>
              <a:ext cx="379" cy="212"/>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t>SQL</a:t>
              </a:r>
            </a:p>
          </p:txBody>
        </p:sp>
        <p:sp>
          <p:nvSpPr>
            <p:cNvPr id="13331" name="Oval 19"/>
            <p:cNvSpPr>
              <a:spLocks noChangeArrowheads="1"/>
            </p:cNvSpPr>
            <p:nvPr/>
          </p:nvSpPr>
          <p:spPr bwMode="ltGray">
            <a:xfrm>
              <a:off x="3056" y="1623"/>
              <a:ext cx="450" cy="147"/>
            </a:xfrm>
            <a:prstGeom prst="ellipse">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3332" name="Rectangle 20"/>
            <p:cNvSpPr>
              <a:spLocks noChangeArrowheads="1"/>
            </p:cNvSpPr>
            <p:nvPr/>
          </p:nvSpPr>
          <p:spPr bwMode="auto">
            <a:xfrm>
              <a:off x="3099" y="1595"/>
              <a:ext cx="379" cy="212"/>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t>SQL</a:t>
              </a:r>
            </a:p>
          </p:txBody>
        </p:sp>
        <p:sp>
          <p:nvSpPr>
            <p:cNvPr id="13333" name="Oval 21"/>
            <p:cNvSpPr>
              <a:spLocks noChangeArrowheads="1"/>
            </p:cNvSpPr>
            <p:nvPr/>
          </p:nvSpPr>
          <p:spPr bwMode="ltGray">
            <a:xfrm>
              <a:off x="1885" y="1423"/>
              <a:ext cx="450" cy="147"/>
            </a:xfrm>
            <a:prstGeom prst="ellipse">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3334" name="Rectangle 22"/>
            <p:cNvSpPr>
              <a:spLocks noChangeArrowheads="1"/>
            </p:cNvSpPr>
            <p:nvPr/>
          </p:nvSpPr>
          <p:spPr bwMode="auto">
            <a:xfrm>
              <a:off x="1928" y="1396"/>
              <a:ext cx="379" cy="212"/>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t>SQL</a:t>
              </a:r>
            </a:p>
          </p:txBody>
        </p:sp>
      </p:grpSp>
      <p:grpSp>
        <p:nvGrpSpPr>
          <p:cNvPr id="3" name="Group 23"/>
          <p:cNvGrpSpPr>
            <a:grpSpLocks/>
          </p:cNvGrpSpPr>
          <p:nvPr/>
        </p:nvGrpSpPr>
        <p:grpSpPr bwMode="auto">
          <a:xfrm>
            <a:off x="1398588" y="3930650"/>
            <a:ext cx="6348412" cy="1976438"/>
            <a:chOff x="881" y="2476"/>
            <a:chExt cx="3999" cy="1245"/>
          </a:xfrm>
        </p:grpSpPr>
        <p:sp>
          <p:nvSpPr>
            <p:cNvPr id="13336" name="Rectangle 24"/>
            <p:cNvSpPr>
              <a:spLocks noChangeArrowheads="1"/>
            </p:cNvSpPr>
            <p:nvPr/>
          </p:nvSpPr>
          <p:spPr bwMode="ltGray">
            <a:xfrm>
              <a:off x="881" y="2763"/>
              <a:ext cx="842" cy="671"/>
            </a:xfrm>
            <a:prstGeom prst="rect">
              <a:avLst/>
            </a:prstGeom>
            <a:solidFill>
              <a:srgbClr val="CC6600"/>
            </a:solidFill>
            <a:ln w="12700">
              <a:solidFill>
                <a:schemeClr val="bg2"/>
              </a:solidFill>
              <a:miter lim="800000"/>
              <a:headEnd/>
              <a:tailEnd/>
            </a:ln>
            <a:effectLst/>
          </p:spPr>
          <p:txBody>
            <a:bodyPr wrap="none" lIns="92075" tIns="46038" rIns="92075" bIns="46038" anchor="ctr"/>
            <a:lstStyle/>
            <a:p>
              <a:pPr algn="ctr" eaLnBrk="0" hangingPunct="0"/>
              <a:r>
                <a:rPr lang="en-US" b="1"/>
                <a:t>Application</a:t>
              </a:r>
            </a:p>
          </p:txBody>
        </p:sp>
        <p:sp>
          <p:nvSpPr>
            <p:cNvPr id="13337" name="AutoShape 25"/>
            <p:cNvSpPr>
              <a:spLocks noChangeArrowheads="1"/>
            </p:cNvSpPr>
            <p:nvPr/>
          </p:nvSpPr>
          <p:spPr bwMode="ltGray">
            <a:xfrm>
              <a:off x="3890" y="2688"/>
              <a:ext cx="990" cy="758"/>
            </a:xfrm>
            <a:prstGeom prst="roundRect">
              <a:avLst>
                <a:gd name="adj" fmla="val 12454"/>
              </a:avLst>
            </a:prstGeom>
            <a:solidFill>
              <a:srgbClr val="003399"/>
            </a:solidFill>
            <a:ln w="12700">
              <a:solidFill>
                <a:schemeClr val="bg2"/>
              </a:solidFill>
              <a:round/>
              <a:headEnd/>
              <a:tailEnd/>
            </a:ln>
            <a:effectLst/>
          </p:spPr>
          <p:txBody>
            <a:bodyPr wrap="none" lIns="92075" tIns="46038" rIns="92075" bIns="46038" anchor="ctr"/>
            <a:lstStyle/>
            <a:p>
              <a:pPr algn="ctr" eaLnBrk="0" hangingPunct="0"/>
              <a:r>
                <a:rPr lang="en-US" b="1"/>
                <a:t>Oracle with </a:t>
              </a:r>
              <a:br>
                <a:rPr lang="en-US" b="1"/>
              </a:br>
              <a:r>
                <a:rPr lang="en-US" b="1"/>
                <a:t>PL/SQL</a:t>
              </a:r>
            </a:p>
          </p:txBody>
        </p:sp>
        <p:sp>
          <p:nvSpPr>
            <p:cNvPr id="13338" name="Line 26"/>
            <p:cNvSpPr>
              <a:spLocks noChangeShapeType="1"/>
            </p:cNvSpPr>
            <p:nvPr/>
          </p:nvSpPr>
          <p:spPr bwMode="auto">
            <a:xfrm flipH="1">
              <a:off x="1745" y="3101"/>
              <a:ext cx="2134" cy="1"/>
            </a:xfrm>
            <a:prstGeom prst="line">
              <a:avLst/>
            </a:prstGeom>
            <a:noFill/>
            <a:ln w="12700">
              <a:solidFill>
                <a:schemeClr val="tx2"/>
              </a:solidFill>
              <a:round/>
              <a:headEnd type="stealth" w="med" len="med"/>
              <a:tailEnd type="none" w="sm" len="sm"/>
            </a:ln>
            <a:effectLst/>
          </p:spPr>
          <p:txBody>
            <a:bodyPr/>
            <a:lstStyle/>
            <a:p>
              <a:endParaRPr lang="en-US"/>
            </a:p>
          </p:txBody>
        </p:sp>
        <p:sp>
          <p:nvSpPr>
            <p:cNvPr id="13339" name="Oval 27"/>
            <p:cNvSpPr>
              <a:spLocks noChangeArrowheads="1"/>
            </p:cNvSpPr>
            <p:nvPr/>
          </p:nvSpPr>
          <p:spPr bwMode="ltGray">
            <a:xfrm>
              <a:off x="2207" y="2476"/>
              <a:ext cx="1138" cy="1245"/>
            </a:xfrm>
            <a:prstGeom prst="ellipse">
              <a:avLst/>
            </a:prstGeom>
            <a:solidFill>
              <a:srgbClr val="008080"/>
            </a:solidFill>
            <a:ln w="12700">
              <a:solidFill>
                <a:schemeClr val="bg2"/>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13340" name="Rectangle 28"/>
            <p:cNvSpPr>
              <a:spLocks noChangeArrowheads="1"/>
            </p:cNvSpPr>
            <p:nvPr/>
          </p:nvSpPr>
          <p:spPr bwMode="auto">
            <a:xfrm>
              <a:off x="2411" y="2595"/>
              <a:ext cx="890" cy="1066"/>
            </a:xfrm>
            <a:prstGeom prst="rect">
              <a:avLst/>
            </a:prstGeom>
            <a:noFill/>
            <a:ln w="9525">
              <a:noFill/>
              <a:miter lim="800000"/>
              <a:headEnd/>
              <a:tailEnd/>
            </a:ln>
            <a:effectLst/>
          </p:spPr>
          <p:txBody>
            <a:bodyPr wrap="none" lIns="92075" tIns="46038" rIns="92075" bIns="46038">
              <a:spAutoFit/>
            </a:bodyPr>
            <a:lstStyle/>
            <a:p>
              <a:pPr eaLnBrk="0" hangingPunct="0">
                <a:lnSpc>
                  <a:spcPts val="1800"/>
                </a:lnSpc>
                <a:tabLst>
                  <a:tab pos="341313" algn="l"/>
                </a:tabLst>
              </a:pPr>
              <a:r>
                <a:rPr lang="en-US" b="1">
                  <a:latin typeface="Courier New" pitchFamily="49" charset="0"/>
                </a:rPr>
                <a:t>SQL</a:t>
              </a:r>
            </a:p>
            <a:p>
              <a:pPr eaLnBrk="0" hangingPunct="0">
                <a:lnSpc>
                  <a:spcPts val="1800"/>
                </a:lnSpc>
                <a:tabLst>
                  <a:tab pos="341313" algn="l"/>
                </a:tabLst>
              </a:pPr>
              <a:r>
                <a:rPr lang="en-US" b="1">
                  <a:latin typeface="Courier New" pitchFamily="49" charset="0"/>
                </a:rPr>
                <a:t>IF...THEN</a:t>
              </a:r>
            </a:p>
            <a:p>
              <a:pPr eaLnBrk="0" hangingPunct="0">
                <a:lnSpc>
                  <a:spcPts val="1800"/>
                </a:lnSpc>
                <a:tabLst>
                  <a:tab pos="341313" algn="l"/>
                </a:tabLst>
              </a:pPr>
              <a:r>
                <a:rPr lang="en-US" b="1">
                  <a:latin typeface="Courier New" pitchFamily="49" charset="0"/>
                </a:rPr>
                <a:t>	SQL</a:t>
              </a:r>
            </a:p>
            <a:p>
              <a:pPr eaLnBrk="0" hangingPunct="0">
                <a:lnSpc>
                  <a:spcPts val="1800"/>
                </a:lnSpc>
                <a:tabLst>
                  <a:tab pos="341313" algn="l"/>
                </a:tabLst>
              </a:pPr>
              <a:r>
                <a:rPr lang="en-US" b="1">
                  <a:latin typeface="Courier New" pitchFamily="49" charset="0"/>
                </a:rPr>
                <a:t>ELSE</a:t>
              </a:r>
            </a:p>
            <a:p>
              <a:pPr eaLnBrk="0" hangingPunct="0">
                <a:lnSpc>
                  <a:spcPts val="1800"/>
                </a:lnSpc>
                <a:tabLst>
                  <a:tab pos="341313" algn="l"/>
                </a:tabLst>
              </a:pPr>
              <a:r>
                <a:rPr lang="en-US" b="1">
                  <a:latin typeface="Courier New" pitchFamily="49" charset="0"/>
                </a:rPr>
                <a:t>	SQL</a:t>
              </a:r>
            </a:p>
            <a:p>
              <a:pPr eaLnBrk="0" hangingPunct="0">
                <a:lnSpc>
                  <a:spcPts val="1800"/>
                </a:lnSpc>
                <a:tabLst>
                  <a:tab pos="341313" algn="l"/>
                </a:tabLst>
              </a:pPr>
              <a:r>
                <a:rPr lang="en-US" b="1">
                  <a:latin typeface="Courier New" pitchFamily="49" charset="0"/>
                </a:rPr>
                <a:t>END IF;</a:t>
              </a:r>
            </a:p>
            <a:p>
              <a:pPr eaLnBrk="0" hangingPunct="0">
                <a:lnSpc>
                  <a:spcPts val="1800"/>
                </a:lnSpc>
                <a:tabLst>
                  <a:tab pos="341313" algn="l"/>
                </a:tabLst>
              </a:pPr>
              <a:r>
                <a:rPr lang="en-US" b="1">
                  <a:latin typeface="Courier New" pitchFamily="49" charset="0"/>
                </a:rPr>
                <a:t>SQL</a:t>
              </a:r>
            </a:p>
          </p:txBody>
        </p:sp>
      </p:grpSp>
    </p:spTree>
  </p:cSld>
  <p:clrMapOvr>
    <a:masterClrMapping/>
  </p:clrMapOvr>
  <p:transition spd="slow">
    <p:cu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C89C9490-5EDD-4193-A0F4-6FF92278F68C}" type="slidenum">
              <a:rPr lang="en-US"/>
              <a:pPr/>
              <a:t>60</a:t>
            </a:fld>
            <a:r>
              <a:rPr lang="en-US"/>
              <a:t> of 1</a:t>
            </a:r>
          </a:p>
        </p:txBody>
      </p:sp>
      <p:sp>
        <p:nvSpPr>
          <p:cNvPr id="181250" name="Rectangle 2"/>
          <p:cNvSpPr>
            <a:spLocks noGrp="1" noChangeArrowheads="1"/>
          </p:cNvSpPr>
          <p:nvPr>
            <p:ph type="title"/>
          </p:nvPr>
        </p:nvSpPr>
        <p:spPr>
          <a:noFill/>
          <a:ln/>
        </p:spPr>
        <p:txBody>
          <a:bodyPr wrap="square" lIns="92075" tIns="46038" rIns="92075" bIns="46038" anchor="t"/>
          <a:lstStyle/>
          <a:p>
            <a:r>
              <a:rPr lang="en-US"/>
              <a:t>Updating Data</a:t>
            </a:r>
          </a:p>
        </p:txBody>
      </p:sp>
      <p:sp>
        <p:nvSpPr>
          <p:cNvPr id="181251" name="Rectangle 3"/>
          <p:cNvSpPr>
            <a:spLocks noGrp="1" noChangeArrowheads="1"/>
          </p:cNvSpPr>
          <p:nvPr>
            <p:ph type="body" idx="1"/>
          </p:nvPr>
        </p:nvSpPr>
        <p:spPr>
          <a:xfrm>
            <a:off x="762000" y="2154238"/>
            <a:ext cx="7696200" cy="1260475"/>
          </a:xfrm>
          <a:noFill/>
          <a:ln/>
        </p:spPr>
        <p:txBody>
          <a:bodyPr lIns="92075" tIns="46038" rIns="92075" bIns="46038">
            <a:spAutoFit/>
          </a:bodyPr>
          <a:lstStyle/>
          <a:p>
            <a:pPr marL="0" indent="0" defTabSz="346075">
              <a:buFont typeface="Wingdings" pitchFamily="2" charset="2"/>
              <a:buNone/>
            </a:pPr>
            <a:r>
              <a:rPr lang="en-US"/>
              <a:t>Increase the salary of all employees who are stock clerks.</a:t>
            </a:r>
          </a:p>
          <a:p>
            <a:pPr marL="0" indent="0" defTabSz="346075">
              <a:buFont typeface="Wingdings" pitchFamily="2" charset="2"/>
              <a:buNone/>
            </a:pPr>
            <a:r>
              <a:rPr lang="en-US"/>
              <a:t>Example:</a:t>
            </a:r>
          </a:p>
        </p:txBody>
      </p:sp>
      <p:grpSp>
        <p:nvGrpSpPr>
          <p:cNvPr id="2" name="Group 4"/>
          <p:cNvGrpSpPr>
            <a:grpSpLocks/>
          </p:cNvGrpSpPr>
          <p:nvPr/>
        </p:nvGrpSpPr>
        <p:grpSpPr bwMode="auto">
          <a:xfrm>
            <a:off x="1066800" y="3886200"/>
            <a:ext cx="7221538" cy="2306638"/>
            <a:chOff x="624" y="2208"/>
            <a:chExt cx="4549" cy="1453"/>
          </a:xfrm>
        </p:grpSpPr>
        <p:sp>
          <p:nvSpPr>
            <p:cNvPr id="181253" name="Rectangle 5"/>
            <p:cNvSpPr>
              <a:spLocks noChangeArrowheads="1"/>
            </p:cNvSpPr>
            <p:nvPr/>
          </p:nvSpPr>
          <p:spPr bwMode="auto">
            <a:xfrm>
              <a:off x="624" y="2208"/>
              <a:ext cx="4549" cy="1453"/>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a:p>
              <a:pPr eaLnBrk="0" hangingPunct="0">
                <a:lnSpc>
                  <a:spcPct val="55000"/>
                </a:lnSpc>
                <a:spcBef>
                  <a:spcPct val="40000"/>
                </a:spcBef>
              </a:pPr>
              <a:endParaRPr lang="en-US" sz="2000" b="1">
                <a:solidFill>
                  <a:srgbClr val="000000"/>
                </a:solidFill>
                <a:latin typeface="Courier New" pitchFamily="49" charset="0"/>
              </a:endParaRPr>
            </a:p>
          </p:txBody>
        </p:sp>
        <p:sp>
          <p:nvSpPr>
            <p:cNvPr id="181254" name="Rectangle 6"/>
            <p:cNvSpPr>
              <a:spLocks noChangeArrowheads="1"/>
            </p:cNvSpPr>
            <p:nvPr/>
          </p:nvSpPr>
          <p:spPr bwMode="auto">
            <a:xfrm>
              <a:off x="624" y="2256"/>
              <a:ext cx="4541" cy="1301"/>
            </a:xfrm>
            <a:prstGeom prst="rect">
              <a:avLst/>
            </a:prstGeom>
            <a:noFill/>
            <a:ln w="9525">
              <a:noFill/>
              <a:miter lim="800000"/>
              <a:headEnd/>
              <a:tailEnd/>
            </a:ln>
            <a:effectLst/>
          </p:spPr>
          <p:txBody>
            <a:bodyPr lIns="92075" tIns="46038" rIns="92075" bIns="46038">
              <a:spAutoFit/>
            </a:bodyPr>
            <a:lstStyle/>
            <a:p>
              <a:pPr eaLnBrk="0" hangingPunct="0">
                <a:lnSpc>
                  <a:spcPct val="55000"/>
                </a:lnSpc>
                <a:spcBef>
                  <a:spcPct val="40000"/>
                </a:spcBef>
              </a:pPr>
              <a:r>
                <a:rPr lang="en-US">
                  <a:solidFill>
                    <a:srgbClr val="000000"/>
                  </a:solidFill>
                  <a:latin typeface="Verdana" pitchFamily="34" charset="0"/>
                </a:rPr>
                <a:t>DECLARE					</a:t>
              </a:r>
            </a:p>
            <a:p>
              <a:pPr eaLnBrk="0" hangingPunct="0">
                <a:lnSpc>
                  <a:spcPct val="55000"/>
                </a:lnSpc>
                <a:spcBef>
                  <a:spcPct val="40000"/>
                </a:spcBef>
              </a:pPr>
              <a:r>
                <a:rPr lang="en-US">
                  <a:solidFill>
                    <a:srgbClr val="000000"/>
                  </a:solidFill>
                  <a:latin typeface="Verdana" pitchFamily="34" charset="0"/>
                </a:rPr>
                <a:t>  v_sal_increase   employees.salary%TYPE := 800;   </a:t>
              </a:r>
            </a:p>
            <a:p>
              <a:pPr eaLnBrk="0" hangingPunct="0">
                <a:lnSpc>
                  <a:spcPct val="55000"/>
                </a:lnSpc>
                <a:spcBef>
                  <a:spcPct val="40000"/>
                </a:spcBef>
              </a:pPr>
              <a:r>
                <a:rPr lang="en-US">
                  <a:solidFill>
                    <a:srgbClr val="000000"/>
                  </a:solidFill>
                  <a:latin typeface="Verdana" pitchFamily="34" charset="0"/>
                </a:rPr>
                <a:t>BEGIN</a:t>
              </a:r>
            </a:p>
            <a:p>
              <a:pPr eaLnBrk="0" hangingPunct="0">
                <a:lnSpc>
                  <a:spcPct val="55000"/>
                </a:lnSpc>
                <a:spcBef>
                  <a:spcPct val="40000"/>
                </a:spcBef>
              </a:pPr>
              <a:r>
                <a:rPr lang="en-US">
                  <a:solidFill>
                    <a:srgbClr val="000000"/>
                  </a:solidFill>
                  <a:latin typeface="Verdana" pitchFamily="34" charset="0"/>
                </a:rPr>
                <a:t>  UPDATE	employees</a:t>
              </a:r>
            </a:p>
            <a:p>
              <a:pPr eaLnBrk="0" hangingPunct="0">
                <a:lnSpc>
                  <a:spcPct val="55000"/>
                </a:lnSpc>
                <a:spcBef>
                  <a:spcPct val="40000"/>
                </a:spcBef>
              </a:pPr>
              <a:r>
                <a:rPr lang="en-US">
                  <a:solidFill>
                    <a:srgbClr val="000000"/>
                  </a:solidFill>
                  <a:latin typeface="Verdana" pitchFamily="34" charset="0"/>
                </a:rPr>
                <a:t>  SET		salary = salary + v_sal_increase</a:t>
              </a:r>
            </a:p>
            <a:p>
              <a:pPr eaLnBrk="0" hangingPunct="0">
                <a:lnSpc>
                  <a:spcPct val="55000"/>
                </a:lnSpc>
                <a:spcBef>
                  <a:spcPct val="40000"/>
                </a:spcBef>
              </a:pPr>
              <a:r>
                <a:rPr lang="en-US">
                  <a:solidFill>
                    <a:srgbClr val="000000"/>
                  </a:solidFill>
                  <a:latin typeface="Verdana" pitchFamily="34" charset="0"/>
                </a:rPr>
                <a:t>  WHERE	job_id = 'ST_CLERK';</a:t>
              </a:r>
            </a:p>
            <a:p>
              <a:pPr eaLnBrk="0" hangingPunct="0">
                <a:lnSpc>
                  <a:spcPct val="55000"/>
                </a:lnSpc>
                <a:spcBef>
                  <a:spcPct val="40000"/>
                </a:spcBef>
              </a:pPr>
              <a:r>
                <a:rPr lang="en-US">
                  <a:solidFill>
                    <a:srgbClr val="000000"/>
                  </a:solidFill>
                  <a:latin typeface="Verdana" pitchFamily="34" charset="0"/>
                </a:rPr>
                <a:t>END;</a:t>
              </a:r>
            </a:p>
            <a:p>
              <a:pPr eaLnBrk="0" hangingPunct="0">
                <a:lnSpc>
                  <a:spcPct val="55000"/>
                </a:lnSpc>
                <a:spcBef>
                  <a:spcPct val="40000"/>
                </a:spcBef>
              </a:pPr>
              <a:r>
                <a:rPr lang="en-US">
                  <a:solidFill>
                    <a:srgbClr val="000000"/>
                  </a:solidFill>
                  <a:latin typeface="Verdana" pitchFamily="34" charset="0"/>
                </a:rPr>
                <a:t>/</a:t>
              </a:r>
            </a:p>
          </p:txBody>
        </p:sp>
      </p:gr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PL/SQL</a:t>
            </a:r>
          </a:p>
        </p:txBody>
      </p:sp>
      <p:sp>
        <p:nvSpPr>
          <p:cNvPr id="6" name="Slide Number Placeholder 4"/>
          <p:cNvSpPr>
            <a:spLocks noGrp="1"/>
          </p:cNvSpPr>
          <p:nvPr>
            <p:ph type="sldNum" sz="quarter" idx="11"/>
          </p:nvPr>
        </p:nvSpPr>
        <p:spPr/>
        <p:txBody>
          <a:bodyPr/>
          <a:lstStyle/>
          <a:p>
            <a:fld id="{B29D3099-9938-4301-B7E6-9572ECB6C0BA}" type="slidenum">
              <a:rPr lang="en-US"/>
              <a:pPr/>
              <a:t>61</a:t>
            </a:fld>
            <a:r>
              <a:rPr lang="en-US"/>
              <a:t> of 1</a:t>
            </a:r>
          </a:p>
        </p:txBody>
      </p:sp>
      <p:sp>
        <p:nvSpPr>
          <p:cNvPr id="183298" name="Rectangle 2"/>
          <p:cNvSpPr>
            <a:spLocks noGrp="1" noChangeArrowheads="1"/>
          </p:cNvSpPr>
          <p:nvPr>
            <p:ph type="title"/>
          </p:nvPr>
        </p:nvSpPr>
        <p:spPr>
          <a:noFill/>
          <a:ln/>
        </p:spPr>
        <p:txBody>
          <a:bodyPr wrap="square" lIns="92075" tIns="46038" rIns="92075" bIns="46038" anchor="t"/>
          <a:lstStyle/>
          <a:p>
            <a:r>
              <a:rPr lang="en-US"/>
              <a:t>Deleting Data</a:t>
            </a:r>
          </a:p>
        </p:txBody>
      </p:sp>
      <p:sp>
        <p:nvSpPr>
          <p:cNvPr id="183299" name="Rectangle 3"/>
          <p:cNvSpPr>
            <a:spLocks noGrp="1" noChangeArrowheads="1"/>
          </p:cNvSpPr>
          <p:nvPr>
            <p:ph type="body" idx="1"/>
          </p:nvPr>
        </p:nvSpPr>
        <p:spPr>
          <a:xfrm>
            <a:off x="838200" y="1828800"/>
            <a:ext cx="7543800" cy="1260475"/>
          </a:xfrm>
          <a:noFill/>
          <a:ln/>
        </p:spPr>
        <p:txBody>
          <a:bodyPr lIns="92075" tIns="46038" rIns="92075" bIns="46038">
            <a:spAutoFit/>
          </a:bodyPr>
          <a:lstStyle/>
          <a:p>
            <a:pPr marL="0" indent="0" defTabSz="346075">
              <a:buFont typeface="Wingdings" pitchFamily="2" charset="2"/>
              <a:buNone/>
            </a:pPr>
            <a:r>
              <a:rPr lang="en-US"/>
              <a:t>Delete rows that belong to department 10 from the EMPLOYEES table.</a:t>
            </a:r>
          </a:p>
          <a:p>
            <a:pPr marL="0" indent="0" defTabSz="346075">
              <a:buFont typeface="Wingdings" pitchFamily="2" charset="2"/>
              <a:buNone/>
            </a:pPr>
            <a:r>
              <a:rPr lang="en-US"/>
              <a:t>Example:</a:t>
            </a:r>
          </a:p>
        </p:txBody>
      </p:sp>
      <p:sp>
        <p:nvSpPr>
          <p:cNvPr id="183300" name="Rectangle 4"/>
          <p:cNvSpPr>
            <a:spLocks noChangeArrowheads="1"/>
          </p:cNvSpPr>
          <p:nvPr/>
        </p:nvSpPr>
        <p:spPr bwMode="auto">
          <a:xfrm>
            <a:off x="990600" y="3886200"/>
            <a:ext cx="7313613" cy="1900238"/>
          </a:xfrm>
          <a:prstGeom prst="rect">
            <a:avLst/>
          </a:prstGeom>
          <a:solidFill>
            <a:srgbClr val="FFFFCC"/>
          </a:solidFill>
          <a:ln w="12700">
            <a:solidFill>
              <a:schemeClr val="tx1"/>
            </a:solidFill>
            <a:miter lim="800000"/>
            <a:headEnd/>
            <a:tailEnd/>
          </a:ln>
          <a:effectLst/>
        </p:spPr>
        <p:txBody>
          <a:bodyPr lIns="92075" tIns="46038" rIns="92075" bIns="46038">
            <a:spAutoFit/>
          </a:bodyPr>
          <a:lstStyle/>
          <a:p>
            <a:pPr eaLnBrk="0" hangingPunct="0">
              <a:lnSpc>
                <a:spcPct val="85000"/>
              </a:lnSpc>
              <a:spcBef>
                <a:spcPct val="40000"/>
              </a:spcBef>
            </a:pPr>
            <a:r>
              <a:rPr lang="en-US" b="1">
                <a:solidFill>
                  <a:srgbClr val="000000"/>
                </a:solidFill>
                <a:latin typeface="Verdana" pitchFamily="34" charset="0"/>
              </a:rPr>
              <a:t>DECLARE</a:t>
            </a:r>
          </a:p>
          <a:p>
            <a:pPr eaLnBrk="0" hangingPunct="0">
              <a:lnSpc>
                <a:spcPct val="55000"/>
              </a:lnSpc>
              <a:spcBef>
                <a:spcPct val="40000"/>
              </a:spcBef>
            </a:pPr>
            <a:r>
              <a:rPr lang="en-US" b="1">
                <a:solidFill>
                  <a:srgbClr val="000000"/>
                </a:solidFill>
                <a:latin typeface="Verdana" pitchFamily="34" charset="0"/>
              </a:rPr>
              <a:t>  v_deptno   employees.department_id%TYPE := 10;               </a:t>
            </a:r>
          </a:p>
          <a:p>
            <a:pPr eaLnBrk="0" hangingPunct="0">
              <a:lnSpc>
                <a:spcPct val="55000"/>
              </a:lnSpc>
              <a:spcBef>
                <a:spcPct val="40000"/>
              </a:spcBef>
            </a:pPr>
            <a:r>
              <a:rPr lang="en-US" b="1">
                <a:solidFill>
                  <a:srgbClr val="000000"/>
                </a:solidFill>
                <a:latin typeface="Verdana" pitchFamily="34" charset="0"/>
              </a:rPr>
              <a:t>BEGIN							</a:t>
            </a:r>
          </a:p>
          <a:p>
            <a:pPr eaLnBrk="0" hangingPunct="0">
              <a:lnSpc>
                <a:spcPct val="55000"/>
              </a:lnSpc>
              <a:spcBef>
                <a:spcPct val="40000"/>
              </a:spcBef>
            </a:pPr>
            <a:r>
              <a:rPr lang="en-US" b="1">
                <a:solidFill>
                  <a:srgbClr val="000000"/>
                </a:solidFill>
                <a:latin typeface="Verdana" pitchFamily="34" charset="0"/>
              </a:rPr>
              <a:t>  DELETE FROM   employees</a:t>
            </a:r>
          </a:p>
          <a:p>
            <a:pPr eaLnBrk="0" hangingPunct="0">
              <a:lnSpc>
                <a:spcPct val="55000"/>
              </a:lnSpc>
              <a:spcBef>
                <a:spcPct val="40000"/>
              </a:spcBef>
            </a:pPr>
            <a:r>
              <a:rPr lang="en-US" b="1">
                <a:solidFill>
                  <a:srgbClr val="000000"/>
                </a:solidFill>
                <a:latin typeface="Verdana" pitchFamily="34" charset="0"/>
              </a:rPr>
              <a:t>  WHERE         department_id = v_deptno;</a:t>
            </a:r>
          </a:p>
          <a:p>
            <a:pPr eaLnBrk="0" hangingPunct="0">
              <a:lnSpc>
                <a:spcPct val="55000"/>
              </a:lnSpc>
              <a:spcBef>
                <a:spcPct val="40000"/>
              </a:spcBef>
            </a:pPr>
            <a:r>
              <a:rPr lang="en-US" b="1">
                <a:solidFill>
                  <a:srgbClr val="000000"/>
                </a:solidFill>
                <a:latin typeface="Verdana" pitchFamily="34" charset="0"/>
              </a:rPr>
              <a:t>END;</a:t>
            </a:r>
          </a:p>
          <a:p>
            <a:pPr eaLnBrk="0" hangingPunct="0">
              <a:lnSpc>
                <a:spcPct val="55000"/>
              </a:lnSpc>
              <a:spcBef>
                <a:spcPct val="40000"/>
              </a:spcBef>
            </a:pPr>
            <a:r>
              <a:rPr lang="en-US" b="1">
                <a:solidFill>
                  <a:srgbClr val="000000"/>
                </a:solidFill>
                <a:latin typeface="Verdana" pitchFamily="34" charset="0"/>
              </a:rPr>
              <a:t>/</a:t>
            </a: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7" name="Slide Number Placeholder 4"/>
          <p:cNvSpPr>
            <a:spLocks noGrp="1"/>
          </p:cNvSpPr>
          <p:nvPr>
            <p:ph type="sldNum" sz="quarter" idx="4294967295"/>
          </p:nvPr>
        </p:nvSpPr>
        <p:spPr>
          <a:xfrm>
            <a:off x="6934200" y="6534150"/>
            <a:ext cx="2133600" cy="323850"/>
          </a:xfrm>
          <a:prstGeom prst="rect">
            <a:avLst/>
          </a:prstGeom>
        </p:spPr>
        <p:txBody>
          <a:bodyPr/>
          <a:lstStyle/>
          <a:p>
            <a:fld id="{0B5795CE-5621-43F6-BAAF-58C34040EE0A}" type="slidenum">
              <a:rPr lang="en-US"/>
              <a:pPr/>
              <a:t>62</a:t>
            </a:fld>
            <a:r>
              <a:rPr lang="en-US"/>
              <a:t> of 1</a:t>
            </a:r>
          </a:p>
        </p:txBody>
      </p:sp>
      <p:sp>
        <p:nvSpPr>
          <p:cNvPr id="1894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894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89444" name="Rectangle 4"/>
          <p:cNvSpPr>
            <a:spLocks noGrp="1" noChangeArrowheads="1"/>
          </p:cNvSpPr>
          <p:nvPr>
            <p:ph type="ctrTitle"/>
          </p:nvPr>
        </p:nvSpPr>
        <p:spPr/>
        <p:txBody>
          <a:bodyPr/>
          <a:lstStyle/>
          <a:p>
            <a:r>
              <a:rPr lang="en-US"/>
              <a:t>Writing Control Structures</a:t>
            </a:r>
          </a:p>
        </p:txBody>
      </p:sp>
      <p:sp>
        <p:nvSpPr>
          <p:cNvPr id="189445" name="Rectangle 5"/>
          <p:cNvSpPr>
            <a:spLocks noGrp="1" noChangeArrowheads="1"/>
          </p:cNvSpPr>
          <p:nvPr>
            <p:ph type="subTitle" idx="1"/>
          </p:nvPr>
        </p:nvSpPr>
        <p:spPr/>
        <p:txBody>
          <a:bodyPr/>
          <a:lstStyle/>
          <a:p>
            <a:r>
              <a:rPr lang="en-US"/>
              <a:t> </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CF9B679C-08E1-4CD3-BC06-8AC557D80E36}" type="slidenum">
              <a:rPr lang="en-US"/>
              <a:pPr/>
              <a:t>63</a:t>
            </a:fld>
            <a:r>
              <a:rPr lang="en-US"/>
              <a:t> of 1</a:t>
            </a:r>
          </a:p>
        </p:txBody>
      </p:sp>
      <p:sp>
        <p:nvSpPr>
          <p:cNvPr id="1914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14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1492"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191493" name="Rectangle 5"/>
          <p:cNvSpPr>
            <a:spLocks noGrp="1" noChangeArrowheads="1"/>
          </p:cNvSpPr>
          <p:nvPr>
            <p:ph type="body" idx="1"/>
          </p:nvPr>
        </p:nvSpPr>
        <p:spPr>
          <a:xfrm>
            <a:off x="1066800" y="1371600"/>
            <a:ext cx="6975475" cy="2651125"/>
          </a:xfrm>
          <a:noFill/>
          <a:ln/>
        </p:spPr>
        <p:txBody>
          <a:bodyPr lIns="92075" tIns="46038" rIns="92075" bIns="46038">
            <a:spAutoFit/>
          </a:bodyPr>
          <a:lstStyle/>
          <a:p>
            <a:pPr marL="404813" indent="-404813" defTabSz="346075">
              <a:lnSpc>
                <a:spcPct val="90000"/>
              </a:lnSpc>
              <a:spcBef>
                <a:spcPct val="0"/>
              </a:spcBef>
              <a:buFont typeface="Wingdings" pitchFamily="2" charset="2"/>
              <a:buNone/>
            </a:pPr>
            <a:r>
              <a:rPr lang="en-US" sz="2000"/>
              <a:t>After completing this lesson, you should be able to</a:t>
            </a:r>
          </a:p>
          <a:p>
            <a:pPr marL="404813" indent="-404813" defTabSz="346075">
              <a:lnSpc>
                <a:spcPct val="90000"/>
              </a:lnSpc>
              <a:spcBef>
                <a:spcPct val="0"/>
              </a:spcBef>
              <a:buFont typeface="Wingdings" pitchFamily="2" charset="2"/>
              <a:buNone/>
            </a:pPr>
            <a:r>
              <a:rPr lang="en-US" sz="2000"/>
              <a:t>do the following:</a:t>
            </a:r>
          </a:p>
          <a:p>
            <a:pPr marL="404813" indent="-404813" defTabSz="346075">
              <a:lnSpc>
                <a:spcPct val="90000"/>
              </a:lnSpc>
            </a:pPr>
            <a:r>
              <a:rPr lang="en-US" sz="2000"/>
              <a:t>Identify the uses and types of control structures</a:t>
            </a:r>
          </a:p>
          <a:p>
            <a:pPr marL="404813" indent="-404813" defTabSz="346075">
              <a:lnSpc>
                <a:spcPct val="90000"/>
              </a:lnSpc>
            </a:pPr>
            <a:r>
              <a:rPr lang="en-US" sz="2000"/>
              <a:t>Construct an </a:t>
            </a:r>
            <a:r>
              <a:rPr lang="en-US" sz="2000">
                <a:latin typeface="Courier New" pitchFamily="49" charset="0"/>
              </a:rPr>
              <a:t>IF</a:t>
            </a:r>
            <a:r>
              <a:rPr lang="en-US" sz="2000"/>
              <a:t> statement</a:t>
            </a:r>
          </a:p>
          <a:p>
            <a:pPr marL="404813" indent="-404813" defTabSz="346075">
              <a:lnSpc>
                <a:spcPct val="90000"/>
              </a:lnSpc>
            </a:pPr>
            <a:r>
              <a:rPr lang="en-US" sz="2000"/>
              <a:t>Use </a:t>
            </a:r>
            <a:r>
              <a:rPr lang="en-US" sz="2000">
                <a:latin typeface="Courier New" pitchFamily="49" charset="0"/>
              </a:rPr>
              <a:t>CASE</a:t>
            </a:r>
            <a:r>
              <a:rPr lang="en-US" sz="2000"/>
              <a:t> expressions</a:t>
            </a:r>
          </a:p>
          <a:p>
            <a:pPr marL="404813" indent="-404813" defTabSz="346075">
              <a:lnSpc>
                <a:spcPct val="90000"/>
              </a:lnSpc>
            </a:pPr>
            <a:r>
              <a:rPr lang="en-US" sz="2000"/>
              <a:t>Construct and identify different loop statements</a:t>
            </a:r>
          </a:p>
          <a:p>
            <a:pPr marL="404813" indent="-404813" defTabSz="346075">
              <a:lnSpc>
                <a:spcPct val="90000"/>
              </a:lnSpc>
            </a:pPr>
            <a:r>
              <a:rPr lang="en-US" sz="2000"/>
              <a:t>Use logic tables </a:t>
            </a:r>
          </a:p>
          <a:p>
            <a:pPr marL="404813" indent="-404813" defTabSz="346075">
              <a:lnSpc>
                <a:spcPct val="90000"/>
              </a:lnSpc>
            </a:pPr>
            <a:r>
              <a:rPr lang="en-US" sz="2000"/>
              <a:t>Control block flow using nested loops and labels</a:t>
            </a:r>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PL/SQL</a:t>
            </a:r>
          </a:p>
        </p:txBody>
      </p:sp>
      <p:sp>
        <p:nvSpPr>
          <p:cNvPr id="17" name="Slide Number Placeholder 4"/>
          <p:cNvSpPr>
            <a:spLocks noGrp="1"/>
          </p:cNvSpPr>
          <p:nvPr>
            <p:ph type="sldNum" sz="quarter" idx="11"/>
          </p:nvPr>
        </p:nvSpPr>
        <p:spPr/>
        <p:txBody>
          <a:bodyPr/>
          <a:lstStyle/>
          <a:p>
            <a:fld id="{42AA9DB5-C018-48F9-B738-91AD96F9484C}" type="slidenum">
              <a:rPr lang="en-US"/>
              <a:pPr/>
              <a:t>64</a:t>
            </a:fld>
            <a:r>
              <a:rPr lang="en-US"/>
              <a:t> of 1</a:t>
            </a:r>
          </a:p>
        </p:txBody>
      </p:sp>
      <p:sp>
        <p:nvSpPr>
          <p:cNvPr id="1935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35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grpSp>
        <p:nvGrpSpPr>
          <p:cNvPr id="2" name="Group 4"/>
          <p:cNvGrpSpPr>
            <a:grpSpLocks/>
          </p:cNvGrpSpPr>
          <p:nvPr/>
        </p:nvGrpSpPr>
        <p:grpSpPr bwMode="auto">
          <a:xfrm>
            <a:off x="6459538" y="4119563"/>
            <a:ext cx="1420812" cy="1693862"/>
            <a:chOff x="4069" y="2595"/>
            <a:chExt cx="895" cy="1067"/>
          </a:xfrm>
        </p:grpSpPr>
        <p:sp>
          <p:nvSpPr>
            <p:cNvPr id="193541" name="Freeform 5"/>
            <p:cNvSpPr>
              <a:spLocks/>
            </p:cNvSpPr>
            <p:nvPr/>
          </p:nvSpPr>
          <p:spPr bwMode="auto">
            <a:xfrm>
              <a:off x="4140" y="2595"/>
              <a:ext cx="482" cy="430"/>
            </a:xfrm>
            <a:custGeom>
              <a:avLst/>
              <a:gdLst/>
              <a:ahLst/>
              <a:cxnLst>
                <a:cxn ang="0">
                  <a:pos x="249" y="0"/>
                </a:cxn>
                <a:cxn ang="0">
                  <a:pos x="481" y="0"/>
                </a:cxn>
                <a:cxn ang="0">
                  <a:pos x="446" y="12"/>
                </a:cxn>
                <a:cxn ang="0">
                  <a:pos x="416" y="30"/>
                </a:cxn>
                <a:cxn ang="0">
                  <a:pos x="389" y="55"/>
                </a:cxn>
                <a:cxn ang="0">
                  <a:pos x="365" y="83"/>
                </a:cxn>
                <a:cxn ang="0">
                  <a:pos x="340" y="125"/>
                </a:cxn>
                <a:cxn ang="0">
                  <a:pos x="319" y="168"/>
                </a:cxn>
                <a:cxn ang="0">
                  <a:pos x="300" y="217"/>
                </a:cxn>
                <a:cxn ang="0">
                  <a:pos x="284" y="279"/>
                </a:cxn>
                <a:cxn ang="0">
                  <a:pos x="272" y="331"/>
                </a:cxn>
                <a:cxn ang="0">
                  <a:pos x="263" y="385"/>
                </a:cxn>
                <a:cxn ang="0">
                  <a:pos x="258" y="429"/>
                </a:cxn>
                <a:cxn ang="0">
                  <a:pos x="0" y="429"/>
                </a:cxn>
                <a:cxn ang="0">
                  <a:pos x="4" y="392"/>
                </a:cxn>
                <a:cxn ang="0">
                  <a:pos x="10" y="353"/>
                </a:cxn>
                <a:cxn ang="0">
                  <a:pos x="17" y="319"/>
                </a:cxn>
                <a:cxn ang="0">
                  <a:pos x="22" y="291"/>
                </a:cxn>
                <a:cxn ang="0">
                  <a:pos x="30" y="257"/>
                </a:cxn>
                <a:cxn ang="0">
                  <a:pos x="42" y="217"/>
                </a:cxn>
                <a:cxn ang="0">
                  <a:pos x="53" y="188"/>
                </a:cxn>
                <a:cxn ang="0">
                  <a:pos x="66" y="158"/>
                </a:cxn>
                <a:cxn ang="0">
                  <a:pos x="73" y="143"/>
                </a:cxn>
                <a:cxn ang="0">
                  <a:pos x="83" y="122"/>
                </a:cxn>
                <a:cxn ang="0">
                  <a:pos x="94" y="103"/>
                </a:cxn>
                <a:cxn ang="0">
                  <a:pos x="109" y="81"/>
                </a:cxn>
                <a:cxn ang="0">
                  <a:pos x="120" y="67"/>
                </a:cxn>
                <a:cxn ang="0">
                  <a:pos x="130" y="55"/>
                </a:cxn>
                <a:cxn ang="0">
                  <a:pos x="142" y="43"/>
                </a:cxn>
                <a:cxn ang="0">
                  <a:pos x="156" y="31"/>
                </a:cxn>
                <a:cxn ang="0">
                  <a:pos x="168" y="22"/>
                </a:cxn>
                <a:cxn ang="0">
                  <a:pos x="185" y="12"/>
                </a:cxn>
                <a:cxn ang="0">
                  <a:pos x="202" y="5"/>
                </a:cxn>
                <a:cxn ang="0">
                  <a:pos x="217" y="2"/>
                </a:cxn>
                <a:cxn ang="0">
                  <a:pos x="232" y="0"/>
                </a:cxn>
                <a:cxn ang="0">
                  <a:pos x="249" y="0"/>
                </a:cxn>
              </a:cxnLst>
              <a:rect l="0" t="0" r="r" b="b"/>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000000"/>
            </a:solidFill>
            <a:ln w="9525" cap="rnd">
              <a:noFill/>
              <a:round/>
              <a:headEnd type="none" w="sm" len="sm"/>
              <a:tailEnd type="none" w="sm" len="sm"/>
            </a:ln>
            <a:effectLst/>
          </p:spPr>
          <p:txBody>
            <a:bodyPr/>
            <a:lstStyle/>
            <a:p>
              <a:endParaRPr lang="en-US"/>
            </a:p>
          </p:txBody>
        </p:sp>
        <p:sp>
          <p:nvSpPr>
            <p:cNvPr id="193542" name="Freeform 6"/>
            <p:cNvSpPr>
              <a:spLocks/>
            </p:cNvSpPr>
            <p:nvPr/>
          </p:nvSpPr>
          <p:spPr bwMode="auto">
            <a:xfrm>
              <a:off x="4386" y="2595"/>
              <a:ext cx="578" cy="580"/>
            </a:xfrm>
            <a:custGeom>
              <a:avLst/>
              <a:gdLst/>
              <a:ahLst/>
              <a:cxnLst>
                <a:cxn ang="0">
                  <a:pos x="239" y="0"/>
                </a:cxn>
                <a:cxn ang="0">
                  <a:pos x="253" y="0"/>
                </a:cxn>
                <a:cxn ang="0">
                  <a:pos x="276" y="2"/>
                </a:cxn>
                <a:cxn ang="0">
                  <a:pos x="302" y="9"/>
                </a:cxn>
                <a:cxn ang="0">
                  <a:pos x="321" y="21"/>
                </a:cxn>
                <a:cxn ang="0">
                  <a:pos x="340" y="35"/>
                </a:cxn>
                <a:cxn ang="0">
                  <a:pos x="357" y="50"/>
                </a:cxn>
                <a:cxn ang="0">
                  <a:pos x="370" y="66"/>
                </a:cxn>
                <a:cxn ang="0">
                  <a:pos x="388" y="89"/>
                </a:cxn>
                <a:cxn ang="0">
                  <a:pos x="403" y="112"/>
                </a:cxn>
                <a:cxn ang="0">
                  <a:pos x="417" y="138"/>
                </a:cxn>
                <a:cxn ang="0">
                  <a:pos x="432" y="169"/>
                </a:cxn>
                <a:cxn ang="0">
                  <a:pos x="446" y="204"/>
                </a:cxn>
                <a:cxn ang="0">
                  <a:pos x="455" y="230"/>
                </a:cxn>
                <a:cxn ang="0">
                  <a:pos x="462" y="255"/>
                </a:cxn>
                <a:cxn ang="0">
                  <a:pos x="469" y="280"/>
                </a:cxn>
                <a:cxn ang="0">
                  <a:pos x="474" y="302"/>
                </a:cxn>
                <a:cxn ang="0">
                  <a:pos x="477" y="320"/>
                </a:cxn>
                <a:cxn ang="0">
                  <a:pos x="481" y="342"/>
                </a:cxn>
                <a:cxn ang="0">
                  <a:pos x="485" y="366"/>
                </a:cxn>
                <a:cxn ang="0">
                  <a:pos x="488" y="395"/>
                </a:cxn>
                <a:cxn ang="0">
                  <a:pos x="493" y="430"/>
                </a:cxn>
                <a:cxn ang="0">
                  <a:pos x="577" y="430"/>
                </a:cxn>
                <a:cxn ang="0">
                  <a:pos x="377" y="579"/>
                </a:cxn>
                <a:cxn ang="0">
                  <a:pos x="136" y="430"/>
                </a:cxn>
                <a:cxn ang="0">
                  <a:pos x="231" y="430"/>
                </a:cxn>
                <a:cxn ang="0">
                  <a:pos x="227" y="407"/>
                </a:cxn>
                <a:cxn ang="0">
                  <a:pos x="223" y="380"/>
                </a:cxn>
                <a:cxn ang="0">
                  <a:pos x="218" y="350"/>
                </a:cxn>
                <a:cxn ang="0">
                  <a:pos x="214" y="321"/>
                </a:cxn>
                <a:cxn ang="0">
                  <a:pos x="207" y="295"/>
                </a:cxn>
                <a:cxn ang="0">
                  <a:pos x="202" y="272"/>
                </a:cxn>
                <a:cxn ang="0">
                  <a:pos x="191" y="232"/>
                </a:cxn>
                <a:cxn ang="0">
                  <a:pos x="179" y="198"/>
                </a:cxn>
                <a:cxn ang="0">
                  <a:pos x="170" y="174"/>
                </a:cxn>
                <a:cxn ang="0">
                  <a:pos x="162" y="154"/>
                </a:cxn>
                <a:cxn ang="0">
                  <a:pos x="152" y="134"/>
                </a:cxn>
                <a:cxn ang="0">
                  <a:pos x="144" y="118"/>
                </a:cxn>
                <a:cxn ang="0">
                  <a:pos x="134" y="102"/>
                </a:cxn>
                <a:cxn ang="0">
                  <a:pos x="126" y="89"/>
                </a:cxn>
                <a:cxn ang="0">
                  <a:pos x="117" y="77"/>
                </a:cxn>
                <a:cxn ang="0">
                  <a:pos x="108" y="66"/>
                </a:cxn>
                <a:cxn ang="0">
                  <a:pos x="97" y="53"/>
                </a:cxn>
                <a:cxn ang="0">
                  <a:pos x="87" y="44"/>
                </a:cxn>
                <a:cxn ang="0">
                  <a:pos x="76" y="34"/>
                </a:cxn>
                <a:cxn ang="0">
                  <a:pos x="65" y="25"/>
                </a:cxn>
                <a:cxn ang="0">
                  <a:pos x="54" y="18"/>
                </a:cxn>
                <a:cxn ang="0">
                  <a:pos x="44" y="12"/>
                </a:cxn>
                <a:cxn ang="0">
                  <a:pos x="32" y="8"/>
                </a:cxn>
                <a:cxn ang="0">
                  <a:pos x="22" y="4"/>
                </a:cxn>
                <a:cxn ang="0">
                  <a:pos x="13" y="2"/>
                </a:cxn>
                <a:cxn ang="0">
                  <a:pos x="0" y="0"/>
                </a:cxn>
                <a:cxn ang="0">
                  <a:pos x="239" y="0"/>
                </a:cxn>
              </a:cxnLst>
              <a:rect l="0" t="0" r="r" b="b"/>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000000"/>
            </a:solidFill>
            <a:ln w="9525" cap="rnd">
              <a:noFill/>
              <a:round/>
              <a:headEnd type="none" w="sm" len="sm"/>
              <a:tailEnd type="none" w="sm" len="sm"/>
            </a:ln>
            <a:effectLst/>
          </p:spPr>
          <p:txBody>
            <a:bodyPr/>
            <a:lstStyle/>
            <a:p>
              <a:endParaRPr lang="en-US"/>
            </a:p>
          </p:txBody>
        </p:sp>
        <p:sp>
          <p:nvSpPr>
            <p:cNvPr id="193543" name="Freeform 7"/>
            <p:cNvSpPr>
              <a:spLocks/>
            </p:cNvSpPr>
            <p:nvPr/>
          </p:nvSpPr>
          <p:spPr bwMode="auto">
            <a:xfrm>
              <a:off x="4069" y="3082"/>
              <a:ext cx="578" cy="580"/>
            </a:xfrm>
            <a:custGeom>
              <a:avLst/>
              <a:gdLst/>
              <a:ahLst/>
              <a:cxnLst>
                <a:cxn ang="0">
                  <a:pos x="338" y="579"/>
                </a:cxn>
                <a:cxn ang="0">
                  <a:pos x="324" y="579"/>
                </a:cxn>
                <a:cxn ang="0">
                  <a:pos x="301" y="577"/>
                </a:cxn>
                <a:cxn ang="0">
                  <a:pos x="275" y="570"/>
                </a:cxn>
                <a:cxn ang="0">
                  <a:pos x="256" y="558"/>
                </a:cxn>
                <a:cxn ang="0">
                  <a:pos x="237" y="544"/>
                </a:cxn>
                <a:cxn ang="0">
                  <a:pos x="220" y="529"/>
                </a:cxn>
                <a:cxn ang="0">
                  <a:pos x="207" y="513"/>
                </a:cxn>
                <a:cxn ang="0">
                  <a:pos x="189" y="490"/>
                </a:cxn>
                <a:cxn ang="0">
                  <a:pos x="174" y="467"/>
                </a:cxn>
                <a:cxn ang="0">
                  <a:pos x="160" y="441"/>
                </a:cxn>
                <a:cxn ang="0">
                  <a:pos x="145" y="410"/>
                </a:cxn>
                <a:cxn ang="0">
                  <a:pos x="131" y="375"/>
                </a:cxn>
                <a:cxn ang="0">
                  <a:pos x="122" y="349"/>
                </a:cxn>
                <a:cxn ang="0">
                  <a:pos x="115" y="324"/>
                </a:cxn>
                <a:cxn ang="0">
                  <a:pos x="108" y="299"/>
                </a:cxn>
                <a:cxn ang="0">
                  <a:pos x="103" y="277"/>
                </a:cxn>
                <a:cxn ang="0">
                  <a:pos x="100" y="259"/>
                </a:cxn>
                <a:cxn ang="0">
                  <a:pos x="96" y="237"/>
                </a:cxn>
                <a:cxn ang="0">
                  <a:pos x="92" y="213"/>
                </a:cxn>
                <a:cxn ang="0">
                  <a:pos x="89" y="184"/>
                </a:cxn>
                <a:cxn ang="0">
                  <a:pos x="84" y="149"/>
                </a:cxn>
                <a:cxn ang="0">
                  <a:pos x="0" y="149"/>
                </a:cxn>
                <a:cxn ang="0">
                  <a:pos x="201" y="0"/>
                </a:cxn>
                <a:cxn ang="0">
                  <a:pos x="441" y="149"/>
                </a:cxn>
                <a:cxn ang="0">
                  <a:pos x="346" y="149"/>
                </a:cxn>
                <a:cxn ang="0">
                  <a:pos x="350" y="172"/>
                </a:cxn>
                <a:cxn ang="0">
                  <a:pos x="354" y="199"/>
                </a:cxn>
                <a:cxn ang="0">
                  <a:pos x="359" y="229"/>
                </a:cxn>
                <a:cxn ang="0">
                  <a:pos x="363" y="258"/>
                </a:cxn>
                <a:cxn ang="0">
                  <a:pos x="370" y="284"/>
                </a:cxn>
                <a:cxn ang="0">
                  <a:pos x="375" y="307"/>
                </a:cxn>
                <a:cxn ang="0">
                  <a:pos x="386" y="347"/>
                </a:cxn>
                <a:cxn ang="0">
                  <a:pos x="398" y="381"/>
                </a:cxn>
                <a:cxn ang="0">
                  <a:pos x="407" y="405"/>
                </a:cxn>
                <a:cxn ang="0">
                  <a:pos x="415" y="425"/>
                </a:cxn>
                <a:cxn ang="0">
                  <a:pos x="425" y="445"/>
                </a:cxn>
                <a:cxn ang="0">
                  <a:pos x="433" y="461"/>
                </a:cxn>
                <a:cxn ang="0">
                  <a:pos x="443" y="477"/>
                </a:cxn>
                <a:cxn ang="0">
                  <a:pos x="451" y="490"/>
                </a:cxn>
                <a:cxn ang="0">
                  <a:pos x="460" y="502"/>
                </a:cxn>
                <a:cxn ang="0">
                  <a:pos x="469" y="513"/>
                </a:cxn>
                <a:cxn ang="0">
                  <a:pos x="480" y="526"/>
                </a:cxn>
                <a:cxn ang="0">
                  <a:pos x="490" y="535"/>
                </a:cxn>
                <a:cxn ang="0">
                  <a:pos x="501" y="545"/>
                </a:cxn>
                <a:cxn ang="0">
                  <a:pos x="512" y="554"/>
                </a:cxn>
                <a:cxn ang="0">
                  <a:pos x="523" y="561"/>
                </a:cxn>
                <a:cxn ang="0">
                  <a:pos x="533" y="567"/>
                </a:cxn>
                <a:cxn ang="0">
                  <a:pos x="545" y="571"/>
                </a:cxn>
                <a:cxn ang="0">
                  <a:pos x="555" y="575"/>
                </a:cxn>
                <a:cxn ang="0">
                  <a:pos x="564" y="577"/>
                </a:cxn>
                <a:cxn ang="0">
                  <a:pos x="577" y="579"/>
                </a:cxn>
                <a:cxn ang="0">
                  <a:pos x="338" y="579"/>
                </a:cxn>
              </a:cxnLst>
              <a:rect l="0" t="0" r="r" b="b"/>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000000"/>
            </a:solidFill>
            <a:ln w="9525" cap="rnd">
              <a:noFill/>
              <a:round/>
              <a:headEnd type="none" w="sm" len="sm"/>
              <a:tailEnd type="none" w="sm" len="sm"/>
            </a:ln>
            <a:effectLst/>
          </p:spPr>
          <p:txBody>
            <a:bodyPr/>
            <a:lstStyle/>
            <a:p>
              <a:endParaRPr lang="en-US"/>
            </a:p>
          </p:txBody>
        </p:sp>
        <p:sp>
          <p:nvSpPr>
            <p:cNvPr id="193544" name="Freeform 8"/>
            <p:cNvSpPr>
              <a:spLocks/>
            </p:cNvSpPr>
            <p:nvPr/>
          </p:nvSpPr>
          <p:spPr bwMode="auto">
            <a:xfrm>
              <a:off x="4410" y="3232"/>
              <a:ext cx="482" cy="430"/>
            </a:xfrm>
            <a:custGeom>
              <a:avLst/>
              <a:gdLst/>
              <a:ahLst/>
              <a:cxnLst>
                <a:cxn ang="0">
                  <a:pos x="232" y="429"/>
                </a:cxn>
                <a:cxn ang="0">
                  <a:pos x="0" y="429"/>
                </a:cxn>
                <a:cxn ang="0">
                  <a:pos x="35" y="417"/>
                </a:cxn>
                <a:cxn ang="0">
                  <a:pos x="65" y="399"/>
                </a:cxn>
                <a:cxn ang="0">
                  <a:pos x="92" y="374"/>
                </a:cxn>
                <a:cxn ang="0">
                  <a:pos x="116" y="346"/>
                </a:cxn>
                <a:cxn ang="0">
                  <a:pos x="141" y="304"/>
                </a:cxn>
                <a:cxn ang="0">
                  <a:pos x="162" y="261"/>
                </a:cxn>
                <a:cxn ang="0">
                  <a:pos x="181" y="212"/>
                </a:cxn>
                <a:cxn ang="0">
                  <a:pos x="197" y="150"/>
                </a:cxn>
                <a:cxn ang="0">
                  <a:pos x="209" y="98"/>
                </a:cxn>
                <a:cxn ang="0">
                  <a:pos x="218" y="44"/>
                </a:cxn>
                <a:cxn ang="0">
                  <a:pos x="223" y="0"/>
                </a:cxn>
                <a:cxn ang="0">
                  <a:pos x="481" y="0"/>
                </a:cxn>
                <a:cxn ang="0">
                  <a:pos x="477" y="37"/>
                </a:cxn>
                <a:cxn ang="0">
                  <a:pos x="471" y="76"/>
                </a:cxn>
                <a:cxn ang="0">
                  <a:pos x="464" y="110"/>
                </a:cxn>
                <a:cxn ang="0">
                  <a:pos x="459" y="138"/>
                </a:cxn>
                <a:cxn ang="0">
                  <a:pos x="451" y="172"/>
                </a:cxn>
                <a:cxn ang="0">
                  <a:pos x="439" y="212"/>
                </a:cxn>
                <a:cxn ang="0">
                  <a:pos x="428" y="241"/>
                </a:cxn>
                <a:cxn ang="0">
                  <a:pos x="415" y="271"/>
                </a:cxn>
                <a:cxn ang="0">
                  <a:pos x="408" y="286"/>
                </a:cxn>
                <a:cxn ang="0">
                  <a:pos x="398" y="307"/>
                </a:cxn>
                <a:cxn ang="0">
                  <a:pos x="387" y="326"/>
                </a:cxn>
                <a:cxn ang="0">
                  <a:pos x="372" y="348"/>
                </a:cxn>
                <a:cxn ang="0">
                  <a:pos x="361" y="362"/>
                </a:cxn>
                <a:cxn ang="0">
                  <a:pos x="351" y="374"/>
                </a:cxn>
                <a:cxn ang="0">
                  <a:pos x="339" y="386"/>
                </a:cxn>
                <a:cxn ang="0">
                  <a:pos x="326" y="398"/>
                </a:cxn>
                <a:cxn ang="0">
                  <a:pos x="313" y="407"/>
                </a:cxn>
                <a:cxn ang="0">
                  <a:pos x="296" y="417"/>
                </a:cxn>
                <a:cxn ang="0">
                  <a:pos x="279" y="424"/>
                </a:cxn>
                <a:cxn ang="0">
                  <a:pos x="264" y="427"/>
                </a:cxn>
                <a:cxn ang="0">
                  <a:pos x="249" y="429"/>
                </a:cxn>
                <a:cxn ang="0">
                  <a:pos x="232" y="429"/>
                </a:cxn>
              </a:cxnLst>
              <a:rect l="0" t="0" r="r" b="b"/>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000000"/>
            </a:solidFill>
            <a:ln w="9525" cap="rnd">
              <a:noFill/>
              <a:round/>
              <a:headEnd type="none" w="sm" len="sm"/>
              <a:tailEnd type="none" w="sm" len="sm"/>
            </a:ln>
            <a:effectLst/>
          </p:spPr>
          <p:txBody>
            <a:bodyPr/>
            <a:lstStyle/>
            <a:p>
              <a:endParaRPr lang="en-US"/>
            </a:p>
          </p:txBody>
        </p:sp>
      </p:grpSp>
      <p:sp>
        <p:nvSpPr>
          <p:cNvPr id="193545" name="Rectangle 9"/>
          <p:cNvSpPr>
            <a:spLocks noGrp="1" noChangeArrowheads="1"/>
          </p:cNvSpPr>
          <p:nvPr>
            <p:ph type="title"/>
          </p:nvPr>
        </p:nvSpPr>
        <p:spPr>
          <a:noFill/>
          <a:ln/>
        </p:spPr>
        <p:txBody>
          <a:bodyPr wrap="square" lIns="92075" tIns="46038" rIns="92075" bIns="46038" anchor="t"/>
          <a:lstStyle/>
          <a:p>
            <a:r>
              <a:rPr lang="en-US"/>
              <a:t>Controlling PL/SQL Flow of Execution</a:t>
            </a:r>
          </a:p>
        </p:txBody>
      </p:sp>
      <p:sp>
        <p:nvSpPr>
          <p:cNvPr id="193546" name="Rectangle 10"/>
          <p:cNvSpPr>
            <a:spLocks noGrp="1" noChangeArrowheads="1"/>
          </p:cNvSpPr>
          <p:nvPr>
            <p:ph type="body" idx="1"/>
          </p:nvPr>
        </p:nvSpPr>
        <p:spPr>
          <a:xfrm>
            <a:off x="2295525" y="2171700"/>
            <a:ext cx="5815013" cy="3305175"/>
          </a:xfrm>
          <a:noFill/>
          <a:ln/>
        </p:spPr>
        <p:txBody>
          <a:bodyPr lIns="92075" tIns="46038" rIns="92075" bIns="46038">
            <a:spAutoFit/>
          </a:bodyPr>
          <a:lstStyle/>
          <a:p>
            <a:pPr marL="404813" indent="-404813" defTabSz="346075"/>
            <a:r>
              <a:rPr lang="en-US"/>
              <a:t>You can change the logical execution of statements using conditional </a:t>
            </a:r>
            <a:r>
              <a:rPr lang="en-US">
                <a:latin typeface="Courier New" pitchFamily="49" charset="0"/>
              </a:rPr>
              <a:t>IF</a:t>
            </a:r>
            <a:r>
              <a:rPr lang="en-US"/>
              <a:t> statements and loop control structures. </a:t>
            </a:r>
          </a:p>
          <a:p>
            <a:pPr marL="404813" indent="-404813" defTabSz="346075"/>
            <a:r>
              <a:rPr lang="en-US"/>
              <a:t>Conditional </a:t>
            </a:r>
            <a:r>
              <a:rPr lang="en-US">
                <a:latin typeface="Courier New" pitchFamily="49" charset="0"/>
              </a:rPr>
              <a:t>IF</a:t>
            </a:r>
            <a:r>
              <a:rPr lang="en-US"/>
              <a:t> statements:</a:t>
            </a:r>
          </a:p>
          <a:p>
            <a:pPr marL="919163" lvl="1" indent="-400050" defTabSz="346075">
              <a:buSzPct val="125000"/>
            </a:pPr>
            <a:r>
              <a:rPr lang="en-US">
                <a:latin typeface="Courier New" pitchFamily="49" charset="0"/>
              </a:rPr>
              <a:t>IF-THEN-END IF</a:t>
            </a:r>
          </a:p>
          <a:p>
            <a:pPr marL="919163" lvl="1" indent="-400050" defTabSz="346075">
              <a:buSzPct val="125000"/>
            </a:pPr>
            <a:r>
              <a:rPr lang="en-US">
                <a:latin typeface="Courier New" pitchFamily="49" charset="0"/>
              </a:rPr>
              <a:t>IF-THEN-ELSE-END IF</a:t>
            </a:r>
          </a:p>
          <a:p>
            <a:pPr marL="919163" lvl="1" indent="-400050" defTabSz="346075">
              <a:buSzPct val="125000"/>
            </a:pPr>
            <a:r>
              <a:rPr lang="en-US">
                <a:latin typeface="Courier New" pitchFamily="49" charset="0"/>
              </a:rPr>
              <a:t>IF-THEN-ELSIF-END IF</a:t>
            </a:r>
          </a:p>
        </p:txBody>
      </p:sp>
      <p:grpSp>
        <p:nvGrpSpPr>
          <p:cNvPr id="3" name="Group 11"/>
          <p:cNvGrpSpPr>
            <a:grpSpLocks/>
          </p:cNvGrpSpPr>
          <p:nvPr/>
        </p:nvGrpSpPr>
        <p:grpSpPr bwMode="auto">
          <a:xfrm>
            <a:off x="6421438" y="4067175"/>
            <a:ext cx="1420812" cy="1693863"/>
            <a:chOff x="4045" y="2562"/>
            <a:chExt cx="895" cy="1067"/>
          </a:xfrm>
        </p:grpSpPr>
        <p:sp>
          <p:nvSpPr>
            <p:cNvPr id="193548" name="Freeform 12"/>
            <p:cNvSpPr>
              <a:spLocks/>
            </p:cNvSpPr>
            <p:nvPr/>
          </p:nvSpPr>
          <p:spPr bwMode="auto">
            <a:xfrm>
              <a:off x="4116" y="2562"/>
              <a:ext cx="482" cy="430"/>
            </a:xfrm>
            <a:custGeom>
              <a:avLst/>
              <a:gdLst/>
              <a:ahLst/>
              <a:cxnLst>
                <a:cxn ang="0">
                  <a:pos x="249" y="0"/>
                </a:cxn>
                <a:cxn ang="0">
                  <a:pos x="481" y="0"/>
                </a:cxn>
                <a:cxn ang="0">
                  <a:pos x="446" y="12"/>
                </a:cxn>
                <a:cxn ang="0">
                  <a:pos x="416" y="30"/>
                </a:cxn>
                <a:cxn ang="0">
                  <a:pos x="389" y="55"/>
                </a:cxn>
                <a:cxn ang="0">
                  <a:pos x="365" y="83"/>
                </a:cxn>
                <a:cxn ang="0">
                  <a:pos x="340" y="125"/>
                </a:cxn>
                <a:cxn ang="0">
                  <a:pos x="319" y="168"/>
                </a:cxn>
                <a:cxn ang="0">
                  <a:pos x="300" y="217"/>
                </a:cxn>
                <a:cxn ang="0">
                  <a:pos x="284" y="279"/>
                </a:cxn>
                <a:cxn ang="0">
                  <a:pos x="272" y="331"/>
                </a:cxn>
                <a:cxn ang="0">
                  <a:pos x="263" y="385"/>
                </a:cxn>
                <a:cxn ang="0">
                  <a:pos x="258" y="429"/>
                </a:cxn>
                <a:cxn ang="0">
                  <a:pos x="0" y="429"/>
                </a:cxn>
                <a:cxn ang="0">
                  <a:pos x="4" y="392"/>
                </a:cxn>
                <a:cxn ang="0">
                  <a:pos x="10" y="353"/>
                </a:cxn>
                <a:cxn ang="0">
                  <a:pos x="17" y="319"/>
                </a:cxn>
                <a:cxn ang="0">
                  <a:pos x="22" y="291"/>
                </a:cxn>
                <a:cxn ang="0">
                  <a:pos x="30" y="257"/>
                </a:cxn>
                <a:cxn ang="0">
                  <a:pos x="42" y="217"/>
                </a:cxn>
                <a:cxn ang="0">
                  <a:pos x="53" y="188"/>
                </a:cxn>
                <a:cxn ang="0">
                  <a:pos x="66" y="158"/>
                </a:cxn>
                <a:cxn ang="0">
                  <a:pos x="73" y="143"/>
                </a:cxn>
                <a:cxn ang="0">
                  <a:pos x="83" y="122"/>
                </a:cxn>
                <a:cxn ang="0">
                  <a:pos x="94" y="103"/>
                </a:cxn>
                <a:cxn ang="0">
                  <a:pos x="109" y="81"/>
                </a:cxn>
                <a:cxn ang="0">
                  <a:pos x="120" y="67"/>
                </a:cxn>
                <a:cxn ang="0">
                  <a:pos x="130" y="55"/>
                </a:cxn>
                <a:cxn ang="0">
                  <a:pos x="142" y="43"/>
                </a:cxn>
                <a:cxn ang="0">
                  <a:pos x="156" y="31"/>
                </a:cxn>
                <a:cxn ang="0">
                  <a:pos x="168" y="22"/>
                </a:cxn>
                <a:cxn ang="0">
                  <a:pos x="185" y="12"/>
                </a:cxn>
                <a:cxn ang="0">
                  <a:pos x="202" y="5"/>
                </a:cxn>
                <a:cxn ang="0">
                  <a:pos x="217" y="2"/>
                </a:cxn>
                <a:cxn ang="0">
                  <a:pos x="232" y="0"/>
                </a:cxn>
                <a:cxn ang="0">
                  <a:pos x="249" y="0"/>
                </a:cxn>
              </a:cxnLst>
              <a:rect l="0" t="0" r="r" b="b"/>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CC3300"/>
            </a:solidFill>
            <a:ln w="9525" cap="rnd">
              <a:noFill/>
              <a:round/>
              <a:headEnd type="none" w="sm" len="sm"/>
              <a:tailEnd type="none" w="sm" len="sm"/>
            </a:ln>
            <a:effectLst/>
          </p:spPr>
          <p:txBody>
            <a:bodyPr/>
            <a:lstStyle/>
            <a:p>
              <a:endParaRPr lang="en-US"/>
            </a:p>
          </p:txBody>
        </p:sp>
        <p:sp>
          <p:nvSpPr>
            <p:cNvPr id="193549" name="Freeform 13"/>
            <p:cNvSpPr>
              <a:spLocks/>
            </p:cNvSpPr>
            <p:nvPr/>
          </p:nvSpPr>
          <p:spPr bwMode="auto">
            <a:xfrm>
              <a:off x="4362" y="2562"/>
              <a:ext cx="578" cy="580"/>
            </a:xfrm>
            <a:custGeom>
              <a:avLst/>
              <a:gdLst/>
              <a:ahLst/>
              <a:cxnLst>
                <a:cxn ang="0">
                  <a:pos x="239" y="0"/>
                </a:cxn>
                <a:cxn ang="0">
                  <a:pos x="253" y="0"/>
                </a:cxn>
                <a:cxn ang="0">
                  <a:pos x="276" y="2"/>
                </a:cxn>
                <a:cxn ang="0">
                  <a:pos x="302" y="9"/>
                </a:cxn>
                <a:cxn ang="0">
                  <a:pos x="321" y="21"/>
                </a:cxn>
                <a:cxn ang="0">
                  <a:pos x="340" y="35"/>
                </a:cxn>
                <a:cxn ang="0">
                  <a:pos x="357" y="50"/>
                </a:cxn>
                <a:cxn ang="0">
                  <a:pos x="370" y="66"/>
                </a:cxn>
                <a:cxn ang="0">
                  <a:pos x="388" y="89"/>
                </a:cxn>
                <a:cxn ang="0">
                  <a:pos x="403" y="112"/>
                </a:cxn>
                <a:cxn ang="0">
                  <a:pos x="417" y="138"/>
                </a:cxn>
                <a:cxn ang="0">
                  <a:pos x="432" y="169"/>
                </a:cxn>
                <a:cxn ang="0">
                  <a:pos x="446" y="204"/>
                </a:cxn>
                <a:cxn ang="0">
                  <a:pos x="455" y="230"/>
                </a:cxn>
                <a:cxn ang="0">
                  <a:pos x="462" y="255"/>
                </a:cxn>
                <a:cxn ang="0">
                  <a:pos x="469" y="280"/>
                </a:cxn>
                <a:cxn ang="0">
                  <a:pos x="474" y="302"/>
                </a:cxn>
                <a:cxn ang="0">
                  <a:pos x="477" y="320"/>
                </a:cxn>
                <a:cxn ang="0">
                  <a:pos x="481" y="342"/>
                </a:cxn>
                <a:cxn ang="0">
                  <a:pos x="485" y="366"/>
                </a:cxn>
                <a:cxn ang="0">
                  <a:pos x="488" y="395"/>
                </a:cxn>
                <a:cxn ang="0">
                  <a:pos x="493" y="430"/>
                </a:cxn>
                <a:cxn ang="0">
                  <a:pos x="577" y="430"/>
                </a:cxn>
                <a:cxn ang="0">
                  <a:pos x="377" y="579"/>
                </a:cxn>
                <a:cxn ang="0">
                  <a:pos x="136" y="430"/>
                </a:cxn>
                <a:cxn ang="0">
                  <a:pos x="231" y="430"/>
                </a:cxn>
                <a:cxn ang="0">
                  <a:pos x="227" y="407"/>
                </a:cxn>
                <a:cxn ang="0">
                  <a:pos x="223" y="380"/>
                </a:cxn>
                <a:cxn ang="0">
                  <a:pos x="218" y="350"/>
                </a:cxn>
                <a:cxn ang="0">
                  <a:pos x="214" y="321"/>
                </a:cxn>
                <a:cxn ang="0">
                  <a:pos x="207" y="295"/>
                </a:cxn>
                <a:cxn ang="0">
                  <a:pos x="202" y="272"/>
                </a:cxn>
                <a:cxn ang="0">
                  <a:pos x="191" y="232"/>
                </a:cxn>
                <a:cxn ang="0">
                  <a:pos x="179" y="198"/>
                </a:cxn>
                <a:cxn ang="0">
                  <a:pos x="170" y="174"/>
                </a:cxn>
                <a:cxn ang="0">
                  <a:pos x="162" y="154"/>
                </a:cxn>
                <a:cxn ang="0">
                  <a:pos x="152" y="134"/>
                </a:cxn>
                <a:cxn ang="0">
                  <a:pos x="144" y="118"/>
                </a:cxn>
                <a:cxn ang="0">
                  <a:pos x="134" y="102"/>
                </a:cxn>
                <a:cxn ang="0">
                  <a:pos x="126" y="89"/>
                </a:cxn>
                <a:cxn ang="0">
                  <a:pos x="117" y="77"/>
                </a:cxn>
                <a:cxn ang="0">
                  <a:pos x="108" y="66"/>
                </a:cxn>
                <a:cxn ang="0">
                  <a:pos x="97" y="53"/>
                </a:cxn>
                <a:cxn ang="0">
                  <a:pos x="87" y="44"/>
                </a:cxn>
                <a:cxn ang="0">
                  <a:pos x="76" y="34"/>
                </a:cxn>
                <a:cxn ang="0">
                  <a:pos x="65" y="25"/>
                </a:cxn>
                <a:cxn ang="0">
                  <a:pos x="54" y="18"/>
                </a:cxn>
                <a:cxn ang="0">
                  <a:pos x="44" y="12"/>
                </a:cxn>
                <a:cxn ang="0">
                  <a:pos x="32" y="8"/>
                </a:cxn>
                <a:cxn ang="0">
                  <a:pos x="22" y="4"/>
                </a:cxn>
                <a:cxn ang="0">
                  <a:pos x="13" y="2"/>
                </a:cxn>
                <a:cxn ang="0">
                  <a:pos x="0" y="0"/>
                </a:cxn>
                <a:cxn ang="0">
                  <a:pos x="239" y="0"/>
                </a:cxn>
              </a:cxnLst>
              <a:rect l="0" t="0" r="r" b="b"/>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FF6633"/>
            </a:solidFill>
            <a:ln w="9525" cap="rnd">
              <a:noFill/>
              <a:round/>
              <a:headEnd type="none" w="sm" len="sm"/>
              <a:tailEnd type="none" w="sm" len="sm"/>
            </a:ln>
            <a:effectLst/>
          </p:spPr>
          <p:txBody>
            <a:bodyPr/>
            <a:lstStyle/>
            <a:p>
              <a:endParaRPr lang="en-US"/>
            </a:p>
          </p:txBody>
        </p:sp>
        <p:sp>
          <p:nvSpPr>
            <p:cNvPr id="193550" name="Freeform 14"/>
            <p:cNvSpPr>
              <a:spLocks/>
            </p:cNvSpPr>
            <p:nvPr/>
          </p:nvSpPr>
          <p:spPr bwMode="auto">
            <a:xfrm>
              <a:off x="4045" y="3049"/>
              <a:ext cx="578" cy="580"/>
            </a:xfrm>
            <a:custGeom>
              <a:avLst/>
              <a:gdLst/>
              <a:ahLst/>
              <a:cxnLst>
                <a:cxn ang="0">
                  <a:pos x="338" y="579"/>
                </a:cxn>
                <a:cxn ang="0">
                  <a:pos x="324" y="579"/>
                </a:cxn>
                <a:cxn ang="0">
                  <a:pos x="301" y="577"/>
                </a:cxn>
                <a:cxn ang="0">
                  <a:pos x="275" y="570"/>
                </a:cxn>
                <a:cxn ang="0">
                  <a:pos x="256" y="558"/>
                </a:cxn>
                <a:cxn ang="0">
                  <a:pos x="237" y="544"/>
                </a:cxn>
                <a:cxn ang="0">
                  <a:pos x="220" y="529"/>
                </a:cxn>
                <a:cxn ang="0">
                  <a:pos x="207" y="513"/>
                </a:cxn>
                <a:cxn ang="0">
                  <a:pos x="189" y="490"/>
                </a:cxn>
                <a:cxn ang="0">
                  <a:pos x="174" y="467"/>
                </a:cxn>
                <a:cxn ang="0">
                  <a:pos x="160" y="441"/>
                </a:cxn>
                <a:cxn ang="0">
                  <a:pos x="145" y="410"/>
                </a:cxn>
                <a:cxn ang="0">
                  <a:pos x="131" y="375"/>
                </a:cxn>
                <a:cxn ang="0">
                  <a:pos x="122" y="349"/>
                </a:cxn>
                <a:cxn ang="0">
                  <a:pos x="115" y="324"/>
                </a:cxn>
                <a:cxn ang="0">
                  <a:pos x="108" y="299"/>
                </a:cxn>
                <a:cxn ang="0">
                  <a:pos x="103" y="277"/>
                </a:cxn>
                <a:cxn ang="0">
                  <a:pos x="100" y="259"/>
                </a:cxn>
                <a:cxn ang="0">
                  <a:pos x="96" y="237"/>
                </a:cxn>
                <a:cxn ang="0">
                  <a:pos x="92" y="213"/>
                </a:cxn>
                <a:cxn ang="0">
                  <a:pos x="89" y="184"/>
                </a:cxn>
                <a:cxn ang="0">
                  <a:pos x="84" y="149"/>
                </a:cxn>
                <a:cxn ang="0">
                  <a:pos x="0" y="149"/>
                </a:cxn>
                <a:cxn ang="0">
                  <a:pos x="201" y="0"/>
                </a:cxn>
                <a:cxn ang="0">
                  <a:pos x="441" y="149"/>
                </a:cxn>
                <a:cxn ang="0">
                  <a:pos x="346" y="149"/>
                </a:cxn>
                <a:cxn ang="0">
                  <a:pos x="350" y="172"/>
                </a:cxn>
                <a:cxn ang="0">
                  <a:pos x="354" y="199"/>
                </a:cxn>
                <a:cxn ang="0">
                  <a:pos x="359" y="229"/>
                </a:cxn>
                <a:cxn ang="0">
                  <a:pos x="363" y="258"/>
                </a:cxn>
                <a:cxn ang="0">
                  <a:pos x="370" y="284"/>
                </a:cxn>
                <a:cxn ang="0">
                  <a:pos x="375" y="307"/>
                </a:cxn>
                <a:cxn ang="0">
                  <a:pos x="386" y="347"/>
                </a:cxn>
                <a:cxn ang="0">
                  <a:pos x="398" y="381"/>
                </a:cxn>
                <a:cxn ang="0">
                  <a:pos x="407" y="405"/>
                </a:cxn>
                <a:cxn ang="0">
                  <a:pos x="415" y="425"/>
                </a:cxn>
                <a:cxn ang="0">
                  <a:pos x="425" y="445"/>
                </a:cxn>
                <a:cxn ang="0">
                  <a:pos x="433" y="461"/>
                </a:cxn>
                <a:cxn ang="0">
                  <a:pos x="443" y="477"/>
                </a:cxn>
                <a:cxn ang="0">
                  <a:pos x="451" y="490"/>
                </a:cxn>
                <a:cxn ang="0">
                  <a:pos x="460" y="502"/>
                </a:cxn>
                <a:cxn ang="0">
                  <a:pos x="469" y="513"/>
                </a:cxn>
                <a:cxn ang="0">
                  <a:pos x="480" y="526"/>
                </a:cxn>
                <a:cxn ang="0">
                  <a:pos x="490" y="535"/>
                </a:cxn>
                <a:cxn ang="0">
                  <a:pos x="501" y="545"/>
                </a:cxn>
                <a:cxn ang="0">
                  <a:pos x="512" y="554"/>
                </a:cxn>
                <a:cxn ang="0">
                  <a:pos x="523" y="561"/>
                </a:cxn>
                <a:cxn ang="0">
                  <a:pos x="533" y="567"/>
                </a:cxn>
                <a:cxn ang="0">
                  <a:pos x="545" y="571"/>
                </a:cxn>
                <a:cxn ang="0">
                  <a:pos x="555" y="575"/>
                </a:cxn>
                <a:cxn ang="0">
                  <a:pos x="564" y="577"/>
                </a:cxn>
                <a:cxn ang="0">
                  <a:pos x="577" y="579"/>
                </a:cxn>
                <a:cxn ang="0">
                  <a:pos x="338" y="579"/>
                </a:cxn>
              </a:cxnLst>
              <a:rect l="0" t="0" r="r" b="b"/>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CC3300"/>
            </a:solidFill>
            <a:ln w="9525" cap="rnd">
              <a:noFill/>
              <a:round/>
              <a:headEnd type="none" w="sm" len="sm"/>
              <a:tailEnd type="none" w="sm" len="sm"/>
            </a:ln>
            <a:effectLst/>
          </p:spPr>
          <p:txBody>
            <a:bodyPr/>
            <a:lstStyle/>
            <a:p>
              <a:endParaRPr lang="en-US"/>
            </a:p>
          </p:txBody>
        </p:sp>
        <p:sp>
          <p:nvSpPr>
            <p:cNvPr id="193551" name="Freeform 15"/>
            <p:cNvSpPr>
              <a:spLocks/>
            </p:cNvSpPr>
            <p:nvPr/>
          </p:nvSpPr>
          <p:spPr bwMode="auto">
            <a:xfrm>
              <a:off x="4386" y="3199"/>
              <a:ext cx="482" cy="430"/>
            </a:xfrm>
            <a:custGeom>
              <a:avLst/>
              <a:gdLst/>
              <a:ahLst/>
              <a:cxnLst>
                <a:cxn ang="0">
                  <a:pos x="232" y="429"/>
                </a:cxn>
                <a:cxn ang="0">
                  <a:pos x="0" y="429"/>
                </a:cxn>
                <a:cxn ang="0">
                  <a:pos x="35" y="417"/>
                </a:cxn>
                <a:cxn ang="0">
                  <a:pos x="65" y="399"/>
                </a:cxn>
                <a:cxn ang="0">
                  <a:pos x="92" y="374"/>
                </a:cxn>
                <a:cxn ang="0">
                  <a:pos x="116" y="346"/>
                </a:cxn>
                <a:cxn ang="0">
                  <a:pos x="141" y="304"/>
                </a:cxn>
                <a:cxn ang="0">
                  <a:pos x="162" y="261"/>
                </a:cxn>
                <a:cxn ang="0">
                  <a:pos x="181" y="212"/>
                </a:cxn>
                <a:cxn ang="0">
                  <a:pos x="197" y="150"/>
                </a:cxn>
                <a:cxn ang="0">
                  <a:pos x="209" y="98"/>
                </a:cxn>
                <a:cxn ang="0">
                  <a:pos x="218" y="44"/>
                </a:cxn>
                <a:cxn ang="0">
                  <a:pos x="223" y="0"/>
                </a:cxn>
                <a:cxn ang="0">
                  <a:pos x="481" y="0"/>
                </a:cxn>
                <a:cxn ang="0">
                  <a:pos x="477" y="37"/>
                </a:cxn>
                <a:cxn ang="0">
                  <a:pos x="471" y="76"/>
                </a:cxn>
                <a:cxn ang="0">
                  <a:pos x="464" y="110"/>
                </a:cxn>
                <a:cxn ang="0">
                  <a:pos x="459" y="138"/>
                </a:cxn>
                <a:cxn ang="0">
                  <a:pos x="451" y="172"/>
                </a:cxn>
                <a:cxn ang="0">
                  <a:pos x="439" y="212"/>
                </a:cxn>
                <a:cxn ang="0">
                  <a:pos x="428" y="241"/>
                </a:cxn>
                <a:cxn ang="0">
                  <a:pos x="415" y="271"/>
                </a:cxn>
                <a:cxn ang="0">
                  <a:pos x="408" y="286"/>
                </a:cxn>
                <a:cxn ang="0">
                  <a:pos x="398" y="307"/>
                </a:cxn>
                <a:cxn ang="0">
                  <a:pos x="387" y="326"/>
                </a:cxn>
                <a:cxn ang="0">
                  <a:pos x="372" y="348"/>
                </a:cxn>
                <a:cxn ang="0">
                  <a:pos x="361" y="362"/>
                </a:cxn>
                <a:cxn ang="0">
                  <a:pos x="351" y="374"/>
                </a:cxn>
                <a:cxn ang="0">
                  <a:pos x="339" y="386"/>
                </a:cxn>
                <a:cxn ang="0">
                  <a:pos x="326" y="398"/>
                </a:cxn>
                <a:cxn ang="0">
                  <a:pos x="313" y="407"/>
                </a:cxn>
                <a:cxn ang="0">
                  <a:pos x="296" y="417"/>
                </a:cxn>
                <a:cxn ang="0">
                  <a:pos x="279" y="424"/>
                </a:cxn>
                <a:cxn ang="0">
                  <a:pos x="264" y="427"/>
                </a:cxn>
                <a:cxn ang="0">
                  <a:pos x="249" y="429"/>
                </a:cxn>
                <a:cxn ang="0">
                  <a:pos x="232" y="429"/>
                </a:cxn>
              </a:cxnLst>
              <a:rect l="0" t="0" r="r" b="b"/>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FF6633"/>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440E5B53-A157-4256-A108-9534D1549E88}" type="slidenum">
              <a:rPr lang="en-US"/>
              <a:pPr/>
              <a:t>65</a:t>
            </a:fld>
            <a:r>
              <a:rPr lang="en-US"/>
              <a:t> of 1</a:t>
            </a:r>
          </a:p>
        </p:txBody>
      </p:sp>
      <p:sp>
        <p:nvSpPr>
          <p:cNvPr id="1955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55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5588"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IF</a:t>
            </a:r>
            <a:r>
              <a:rPr lang="en-US"/>
              <a:t> Statements</a:t>
            </a:r>
          </a:p>
        </p:txBody>
      </p:sp>
      <p:sp>
        <p:nvSpPr>
          <p:cNvPr id="195589" name="Rectangle 5"/>
          <p:cNvSpPr>
            <a:spLocks noChangeArrowheads="1"/>
          </p:cNvSpPr>
          <p:nvPr/>
        </p:nvSpPr>
        <p:spPr bwMode="auto">
          <a:xfrm>
            <a:off x="1066800" y="2085975"/>
            <a:ext cx="7502525" cy="202882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a:solidFill>
                  <a:srgbClr val="000000"/>
                </a:solidFill>
                <a:latin typeface="Verdana" pitchFamily="34" charset="0"/>
              </a:rPr>
              <a:t>IF </a:t>
            </a:r>
            <a:r>
              <a:rPr lang="en-US" b="1" i="1">
                <a:solidFill>
                  <a:srgbClr val="000000"/>
                </a:solidFill>
                <a:latin typeface="Verdana" pitchFamily="34" charset="0"/>
              </a:rPr>
              <a:t>condition</a:t>
            </a:r>
            <a:r>
              <a:rPr lang="en-US" b="1">
                <a:solidFill>
                  <a:srgbClr val="000000"/>
                </a:solidFill>
                <a:latin typeface="Verdana" pitchFamily="34" charset="0"/>
              </a:rPr>
              <a:t> THEN</a:t>
            </a:r>
          </a:p>
          <a:p>
            <a:pPr eaLnBrk="0" hangingPunct="0">
              <a:tabLst>
                <a:tab pos="1200150" algn="l"/>
                <a:tab pos="1658938" algn="l"/>
              </a:tabLst>
            </a:pPr>
            <a:r>
              <a:rPr lang="en-US" b="1">
                <a:solidFill>
                  <a:srgbClr val="000000"/>
                </a:solidFill>
                <a:latin typeface="Verdana" pitchFamily="34" charset="0"/>
              </a:rPr>
              <a:t>  </a:t>
            </a:r>
            <a:r>
              <a:rPr lang="en-US" b="1" i="1">
                <a:solidFill>
                  <a:srgbClr val="000000"/>
                </a:solidFill>
                <a:latin typeface="Verdana" pitchFamily="34" charset="0"/>
              </a:rPr>
              <a:t>statements</a:t>
            </a:r>
            <a:r>
              <a:rPr lang="en-US" b="1">
                <a:solidFill>
                  <a:srgbClr val="000000"/>
                </a:solidFill>
                <a:latin typeface="Verdana" pitchFamily="34" charset="0"/>
              </a:rPr>
              <a:t>;</a:t>
            </a:r>
          </a:p>
          <a:p>
            <a:pPr eaLnBrk="0" hangingPunct="0">
              <a:tabLst>
                <a:tab pos="1200150" algn="l"/>
                <a:tab pos="1658938" algn="l"/>
              </a:tabLst>
            </a:pPr>
            <a:r>
              <a:rPr lang="en-US" b="1">
                <a:solidFill>
                  <a:srgbClr val="000000"/>
                </a:solidFill>
                <a:latin typeface="Verdana" pitchFamily="34" charset="0"/>
              </a:rPr>
              <a:t>[ELSIF </a:t>
            </a:r>
            <a:r>
              <a:rPr lang="en-US" b="1" i="1">
                <a:solidFill>
                  <a:srgbClr val="000000"/>
                </a:solidFill>
                <a:latin typeface="Verdana" pitchFamily="34" charset="0"/>
              </a:rPr>
              <a:t>condition</a:t>
            </a:r>
            <a:r>
              <a:rPr lang="en-US" b="1">
                <a:solidFill>
                  <a:srgbClr val="000000"/>
                </a:solidFill>
                <a:latin typeface="Verdana" pitchFamily="34" charset="0"/>
              </a:rPr>
              <a:t> THEN </a:t>
            </a:r>
          </a:p>
          <a:p>
            <a:pPr eaLnBrk="0" hangingPunct="0">
              <a:tabLst>
                <a:tab pos="1200150" algn="l"/>
                <a:tab pos="1658938" algn="l"/>
              </a:tabLst>
            </a:pPr>
            <a:r>
              <a:rPr lang="en-US" b="1" i="1">
                <a:solidFill>
                  <a:srgbClr val="000000"/>
                </a:solidFill>
                <a:latin typeface="Verdana" pitchFamily="34" charset="0"/>
              </a:rPr>
              <a:t>  statements</a:t>
            </a:r>
            <a:r>
              <a:rPr lang="en-US" b="1">
                <a:solidFill>
                  <a:srgbClr val="000000"/>
                </a:solidFill>
                <a:latin typeface="Verdana" pitchFamily="34" charset="0"/>
              </a:rPr>
              <a:t>;]</a:t>
            </a:r>
          </a:p>
          <a:p>
            <a:pPr eaLnBrk="0" hangingPunct="0">
              <a:tabLst>
                <a:tab pos="1200150" algn="l"/>
                <a:tab pos="1658938" algn="l"/>
              </a:tabLst>
            </a:pPr>
            <a:r>
              <a:rPr lang="en-US" b="1">
                <a:solidFill>
                  <a:srgbClr val="000000"/>
                </a:solidFill>
                <a:latin typeface="Verdana" pitchFamily="34" charset="0"/>
              </a:rPr>
              <a:t>[ELSE </a:t>
            </a:r>
          </a:p>
          <a:p>
            <a:pPr eaLnBrk="0" hangingPunct="0">
              <a:tabLst>
                <a:tab pos="1200150" algn="l"/>
                <a:tab pos="1658938" algn="l"/>
              </a:tabLst>
            </a:pPr>
            <a:r>
              <a:rPr lang="en-US" b="1" i="1">
                <a:solidFill>
                  <a:srgbClr val="000000"/>
                </a:solidFill>
                <a:latin typeface="Verdana" pitchFamily="34" charset="0"/>
              </a:rPr>
              <a:t>  statements</a:t>
            </a:r>
            <a:r>
              <a:rPr lang="en-US" b="1">
                <a:solidFill>
                  <a:srgbClr val="000000"/>
                </a:solidFill>
                <a:latin typeface="Verdana" pitchFamily="34" charset="0"/>
              </a:rPr>
              <a:t>;]</a:t>
            </a:r>
          </a:p>
          <a:p>
            <a:pPr eaLnBrk="0" hangingPunct="0">
              <a:tabLst>
                <a:tab pos="1200150" algn="l"/>
                <a:tab pos="1658938" algn="l"/>
              </a:tabLst>
            </a:pPr>
            <a:r>
              <a:rPr lang="en-US" b="1">
                <a:solidFill>
                  <a:srgbClr val="000000"/>
                </a:solidFill>
                <a:latin typeface="Verdana" pitchFamily="34" charset="0"/>
              </a:rPr>
              <a:t>END IF;</a:t>
            </a:r>
          </a:p>
        </p:txBody>
      </p:sp>
      <p:sp>
        <p:nvSpPr>
          <p:cNvPr id="195590" name="Rectangle 6"/>
          <p:cNvSpPr>
            <a:spLocks noChangeArrowheads="1"/>
          </p:cNvSpPr>
          <p:nvPr/>
        </p:nvSpPr>
        <p:spPr bwMode="auto">
          <a:xfrm>
            <a:off x="838200" y="1600200"/>
            <a:ext cx="7596188" cy="33369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sz="2200" b="1">
                <a:latin typeface="Verdana" pitchFamily="34" charset="0"/>
              </a:rPr>
              <a:t>Syntax:</a:t>
            </a:r>
          </a:p>
          <a:p>
            <a:pPr defTabSz="346075" eaLnBrk="0" hangingPunct="0">
              <a:lnSpc>
                <a:spcPct val="95000"/>
              </a:lnSpc>
              <a:spcBef>
                <a:spcPct val="35000"/>
              </a:spcBef>
              <a:tabLst>
                <a:tab pos="571500" algn="l"/>
              </a:tabLst>
            </a:pPr>
            <a:endParaRPr lang="en-US" sz="2200" b="1">
              <a:latin typeface="Verdana" pitchFamily="34" charset="0"/>
            </a:endParaRPr>
          </a:p>
          <a:p>
            <a:pPr defTabSz="346075" eaLnBrk="0" hangingPunct="0">
              <a:lnSpc>
                <a:spcPct val="95000"/>
              </a:lnSpc>
              <a:spcBef>
                <a:spcPct val="35000"/>
              </a:spcBef>
              <a:tabLst>
                <a:tab pos="571500" algn="l"/>
              </a:tabLst>
            </a:pPr>
            <a:endParaRPr lang="en-US" sz="2200" b="1">
              <a:latin typeface="Verdana" pitchFamily="34" charset="0"/>
            </a:endParaRPr>
          </a:p>
          <a:p>
            <a:pPr defTabSz="346075" eaLnBrk="0" hangingPunct="0">
              <a:lnSpc>
                <a:spcPct val="95000"/>
              </a:lnSpc>
              <a:spcBef>
                <a:spcPct val="35000"/>
              </a:spcBef>
              <a:tabLst>
                <a:tab pos="571500" algn="l"/>
              </a:tabLst>
            </a:pPr>
            <a:endParaRPr lang="en-US" sz="2200" b="1">
              <a:latin typeface="Verdana" pitchFamily="34" charset="0"/>
            </a:endParaRPr>
          </a:p>
          <a:p>
            <a:pPr defTabSz="346075" eaLnBrk="0" hangingPunct="0">
              <a:lnSpc>
                <a:spcPct val="95000"/>
              </a:lnSpc>
              <a:spcBef>
                <a:spcPct val="35000"/>
              </a:spcBef>
              <a:tabLst>
                <a:tab pos="571500" algn="l"/>
              </a:tabLst>
            </a:pPr>
            <a:endParaRPr lang="en-US" sz="2200" b="1">
              <a:latin typeface="Verdana" pitchFamily="34" charset="0"/>
            </a:endParaRPr>
          </a:p>
          <a:p>
            <a:pPr defTabSz="346075" eaLnBrk="0" hangingPunct="0">
              <a:lnSpc>
                <a:spcPct val="95000"/>
              </a:lnSpc>
              <a:spcBef>
                <a:spcPct val="35000"/>
              </a:spcBef>
              <a:tabLst>
                <a:tab pos="571500" algn="l"/>
              </a:tabLst>
            </a:pPr>
            <a:endParaRPr lang="en-US" sz="2200" b="1">
              <a:latin typeface="Verdana" pitchFamily="34" charset="0"/>
            </a:endParaRPr>
          </a:p>
          <a:p>
            <a:pPr defTabSz="346075" eaLnBrk="0" hangingPunct="0">
              <a:lnSpc>
                <a:spcPct val="95000"/>
              </a:lnSpc>
              <a:spcBef>
                <a:spcPct val="35000"/>
              </a:spcBef>
              <a:tabLst>
                <a:tab pos="571500" algn="l"/>
              </a:tabLst>
            </a:pPr>
            <a:r>
              <a:rPr lang="en-US" sz="2200" b="1">
                <a:latin typeface="Verdana" pitchFamily="34" charset="0"/>
              </a:rPr>
              <a:t>If the employee name is Gietz, set the Manager ID to 102.</a:t>
            </a:r>
          </a:p>
        </p:txBody>
      </p:sp>
      <p:sp>
        <p:nvSpPr>
          <p:cNvPr id="195591" name="Rectangle 7"/>
          <p:cNvSpPr>
            <a:spLocks noChangeArrowheads="1"/>
          </p:cNvSpPr>
          <p:nvPr/>
        </p:nvSpPr>
        <p:spPr bwMode="auto">
          <a:xfrm>
            <a:off x="1073150" y="5070475"/>
            <a:ext cx="7499350" cy="839788"/>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IF UPPER(v_last_name) = 'GIETZ' THEN </a:t>
            </a:r>
          </a:p>
          <a:p>
            <a:pPr eaLnBrk="0" hangingPunct="0">
              <a:tabLst>
                <a:tab pos="1200150" algn="l"/>
                <a:tab pos="1658938" algn="l"/>
              </a:tabLst>
            </a:pPr>
            <a:r>
              <a:rPr lang="en-US">
                <a:solidFill>
                  <a:srgbClr val="000000"/>
                </a:solidFill>
                <a:latin typeface="Verdana" pitchFamily="34" charset="0"/>
              </a:rPr>
              <a:t>  v_mgr := 102;</a:t>
            </a:r>
          </a:p>
          <a:p>
            <a:pPr eaLnBrk="0" hangingPunct="0">
              <a:tabLst>
                <a:tab pos="1200150" algn="l"/>
                <a:tab pos="1658938" algn="l"/>
              </a:tabLst>
            </a:pPr>
            <a:r>
              <a:rPr lang="en-US">
                <a:solidFill>
                  <a:srgbClr val="000000"/>
                </a:solidFill>
                <a:latin typeface="Verdana" pitchFamily="34" charset="0"/>
              </a:rPr>
              <a:t>END IF;</a:t>
            </a:r>
            <a:r>
              <a:rPr lang="en-US" b="1">
                <a:solidFill>
                  <a:srgbClr val="000000"/>
                </a:solidFill>
                <a:latin typeface="Courier New" pitchFamily="49" charset="0"/>
              </a:rPr>
              <a:t> </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EF70969B-0F2C-4F3D-8105-BF7A29B40C66}" type="slidenum">
              <a:rPr lang="en-US"/>
              <a:pPr/>
              <a:t>66</a:t>
            </a:fld>
            <a:r>
              <a:rPr lang="en-US"/>
              <a:t> of 1</a:t>
            </a:r>
          </a:p>
        </p:txBody>
      </p:sp>
      <p:sp>
        <p:nvSpPr>
          <p:cNvPr id="1976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76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7636" name="Rectangle 4"/>
          <p:cNvSpPr>
            <a:spLocks noGrp="1" noChangeArrowheads="1"/>
          </p:cNvSpPr>
          <p:nvPr>
            <p:ph type="title"/>
          </p:nvPr>
        </p:nvSpPr>
        <p:spPr>
          <a:noFill/>
          <a:ln/>
        </p:spPr>
        <p:txBody>
          <a:bodyPr wrap="square" lIns="92075" tIns="46038" rIns="92075" bIns="46038" anchor="t"/>
          <a:lstStyle/>
          <a:p>
            <a:r>
              <a:rPr lang="en-US"/>
              <a:t>Simple IF Statements</a:t>
            </a:r>
          </a:p>
        </p:txBody>
      </p:sp>
      <p:sp>
        <p:nvSpPr>
          <p:cNvPr id="197637" name="Rectangle 5"/>
          <p:cNvSpPr>
            <a:spLocks noGrp="1" noChangeArrowheads="1"/>
          </p:cNvSpPr>
          <p:nvPr>
            <p:ph type="body" idx="1"/>
          </p:nvPr>
        </p:nvSpPr>
        <p:spPr>
          <a:xfrm>
            <a:off x="1981200" y="1981200"/>
            <a:ext cx="6400800" cy="1333500"/>
          </a:xfrm>
          <a:noFill/>
          <a:ln/>
        </p:spPr>
        <p:txBody>
          <a:bodyPr lIns="92075" tIns="46038" rIns="92075" bIns="46038">
            <a:spAutoFit/>
          </a:bodyPr>
          <a:lstStyle/>
          <a:p>
            <a:pPr>
              <a:buFont typeface="Wingdings" pitchFamily="2" charset="2"/>
              <a:buNone/>
            </a:pPr>
            <a:r>
              <a:rPr lang="en-US"/>
              <a:t>If the last name is Vargas:</a:t>
            </a:r>
          </a:p>
          <a:p>
            <a:r>
              <a:rPr lang="en-US"/>
              <a:t>Set job ID to SA_REP</a:t>
            </a:r>
          </a:p>
          <a:p>
            <a:r>
              <a:rPr lang="en-US"/>
              <a:t>Set department number to 80</a:t>
            </a:r>
          </a:p>
        </p:txBody>
      </p:sp>
      <p:sp>
        <p:nvSpPr>
          <p:cNvPr id="197638" name="Rectangle 6"/>
          <p:cNvSpPr>
            <a:spLocks noChangeArrowheads="1"/>
          </p:cNvSpPr>
          <p:nvPr/>
        </p:nvSpPr>
        <p:spPr bwMode="auto">
          <a:xfrm>
            <a:off x="914400" y="4038600"/>
            <a:ext cx="7080250" cy="174307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a:solidFill>
                  <a:srgbClr val="000000"/>
                </a:solidFill>
                <a:latin typeface="Courier New" pitchFamily="49" charset="0"/>
              </a:rPr>
              <a:t>. . .</a:t>
            </a:r>
          </a:p>
          <a:p>
            <a:pPr eaLnBrk="0" hangingPunct="0">
              <a:tabLst>
                <a:tab pos="1200150" algn="l"/>
                <a:tab pos="1658938" algn="l"/>
              </a:tabLst>
            </a:pPr>
            <a:r>
              <a:rPr lang="en-US" b="1">
                <a:solidFill>
                  <a:srgbClr val="000000"/>
                </a:solidFill>
                <a:latin typeface="Verdana" pitchFamily="34" charset="0"/>
              </a:rPr>
              <a:t>IF v_ename      = 'Vargas' THEN</a:t>
            </a:r>
          </a:p>
          <a:p>
            <a:pPr eaLnBrk="0" hangingPunct="0">
              <a:tabLst>
                <a:tab pos="1200150" algn="l"/>
                <a:tab pos="1658938" algn="l"/>
              </a:tabLst>
            </a:pPr>
            <a:r>
              <a:rPr lang="en-US" b="1">
                <a:solidFill>
                  <a:srgbClr val="000000"/>
                </a:solidFill>
                <a:latin typeface="Verdana" pitchFamily="34" charset="0"/>
              </a:rPr>
              <a:t>   v_job       := 'SA_REP';     </a:t>
            </a:r>
          </a:p>
          <a:p>
            <a:pPr eaLnBrk="0" hangingPunct="0">
              <a:tabLst>
                <a:tab pos="1200150" algn="l"/>
                <a:tab pos="1658938" algn="l"/>
              </a:tabLst>
            </a:pPr>
            <a:r>
              <a:rPr lang="en-US" b="1">
                <a:solidFill>
                  <a:srgbClr val="000000"/>
                </a:solidFill>
                <a:latin typeface="Verdana" pitchFamily="34" charset="0"/>
              </a:rPr>
              <a:t>   v_deptno    := 80;   </a:t>
            </a:r>
          </a:p>
          <a:p>
            <a:pPr eaLnBrk="0" hangingPunct="0">
              <a:tabLst>
                <a:tab pos="1200150" algn="l"/>
                <a:tab pos="1658938" algn="l"/>
              </a:tabLst>
            </a:pPr>
            <a:r>
              <a:rPr lang="en-US" b="1">
                <a:solidFill>
                  <a:srgbClr val="000000"/>
                </a:solidFill>
                <a:latin typeface="Verdana" pitchFamily="34" charset="0"/>
              </a:rPr>
              <a:t>END IF;</a:t>
            </a:r>
          </a:p>
          <a:p>
            <a:pPr eaLnBrk="0" hangingPunct="0">
              <a:tabLst>
                <a:tab pos="1200150" algn="l"/>
                <a:tab pos="1658938" algn="l"/>
              </a:tabLst>
            </a:pPr>
            <a:r>
              <a:rPr lang="en-US" b="1">
                <a:solidFill>
                  <a:srgbClr val="000000"/>
                </a:solidFill>
                <a:latin typeface="Verdana" pitchFamily="34" charset="0"/>
              </a:rPr>
              <a:t>. . .</a:t>
            </a:r>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89B18F41-E532-4D28-86E4-0321E5D09C23}" type="slidenum">
              <a:rPr lang="en-US"/>
              <a:pPr/>
              <a:t>67</a:t>
            </a:fld>
            <a:r>
              <a:rPr lang="en-US"/>
              <a:t> of 1</a:t>
            </a:r>
          </a:p>
        </p:txBody>
      </p:sp>
      <p:sp>
        <p:nvSpPr>
          <p:cNvPr id="1996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96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9684" name="Rectangle 4"/>
          <p:cNvSpPr>
            <a:spLocks noGrp="1" noChangeArrowheads="1"/>
          </p:cNvSpPr>
          <p:nvPr>
            <p:ph type="title"/>
          </p:nvPr>
        </p:nvSpPr>
        <p:spPr>
          <a:noFill/>
          <a:ln/>
        </p:spPr>
        <p:txBody>
          <a:bodyPr wrap="square" lIns="92075" tIns="46038" rIns="92075" bIns="46038" anchor="t"/>
          <a:lstStyle/>
          <a:p>
            <a:r>
              <a:rPr lang="en-US"/>
              <a:t>Compound IF Statements</a:t>
            </a:r>
          </a:p>
        </p:txBody>
      </p:sp>
      <p:sp>
        <p:nvSpPr>
          <p:cNvPr id="199685" name="Rectangle 5"/>
          <p:cNvSpPr>
            <a:spLocks noGrp="1" noChangeArrowheads="1"/>
          </p:cNvSpPr>
          <p:nvPr>
            <p:ph type="body" idx="1"/>
          </p:nvPr>
        </p:nvSpPr>
        <p:spPr>
          <a:xfrm>
            <a:off x="381000" y="1981200"/>
            <a:ext cx="8458200" cy="1625600"/>
          </a:xfrm>
          <a:noFill/>
          <a:ln/>
        </p:spPr>
        <p:txBody>
          <a:bodyPr lIns="92075" tIns="46038" rIns="92075" bIns="46038">
            <a:spAutoFit/>
          </a:bodyPr>
          <a:lstStyle/>
          <a:p>
            <a:pPr>
              <a:buFont typeface="Wingdings" pitchFamily="2" charset="2"/>
              <a:buNone/>
            </a:pPr>
            <a:r>
              <a:rPr lang="en-US"/>
              <a:t>If the last name is Vargas and the salary is more than </a:t>
            </a:r>
          </a:p>
          <a:p>
            <a:pPr>
              <a:spcBef>
                <a:spcPct val="0"/>
              </a:spcBef>
              <a:buFont typeface="Wingdings" pitchFamily="2" charset="2"/>
              <a:buNone/>
            </a:pPr>
            <a:r>
              <a:rPr lang="en-US"/>
              <a:t>6500:</a:t>
            </a:r>
          </a:p>
          <a:p>
            <a:pPr>
              <a:buFont typeface="Wingdings" pitchFamily="2" charset="2"/>
              <a:buNone/>
            </a:pPr>
            <a:r>
              <a:rPr lang="en-US"/>
              <a:t>Set department number to 60.</a:t>
            </a:r>
          </a:p>
        </p:txBody>
      </p:sp>
      <p:sp>
        <p:nvSpPr>
          <p:cNvPr id="199686" name="Rectangle 6"/>
          <p:cNvSpPr>
            <a:spLocks noChangeArrowheads="1"/>
          </p:cNvSpPr>
          <p:nvPr/>
        </p:nvSpPr>
        <p:spPr bwMode="auto">
          <a:xfrm>
            <a:off x="838200" y="4572000"/>
            <a:ext cx="7080250" cy="1562100"/>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 . .</a:t>
            </a:r>
          </a:p>
          <a:p>
            <a:pPr eaLnBrk="0" hangingPunct="0">
              <a:tabLst>
                <a:tab pos="1200150" algn="l"/>
                <a:tab pos="1658938" algn="l"/>
              </a:tabLst>
            </a:pPr>
            <a:r>
              <a:rPr lang="en-US">
                <a:solidFill>
                  <a:srgbClr val="000000"/>
                </a:solidFill>
                <a:latin typeface="Verdana" pitchFamily="34" charset="0"/>
              </a:rPr>
              <a:t>IF v_ename  = 'Vargas' AND salary &gt; 6500 THEN</a:t>
            </a:r>
          </a:p>
          <a:p>
            <a:pPr eaLnBrk="0" hangingPunct="0">
              <a:tabLst>
                <a:tab pos="1200150" algn="l"/>
                <a:tab pos="1658938" algn="l"/>
              </a:tabLst>
            </a:pPr>
            <a:r>
              <a:rPr lang="en-US">
                <a:solidFill>
                  <a:srgbClr val="000000"/>
                </a:solidFill>
                <a:latin typeface="Verdana" pitchFamily="34" charset="0"/>
              </a:rPr>
              <a:t>   v_deptno := 60;</a:t>
            </a:r>
          </a:p>
          <a:p>
            <a:pPr eaLnBrk="0" hangingPunct="0">
              <a:tabLst>
                <a:tab pos="1200150" algn="l"/>
                <a:tab pos="1658938" algn="l"/>
              </a:tabLst>
            </a:pPr>
            <a:r>
              <a:rPr lang="en-US">
                <a:solidFill>
                  <a:srgbClr val="000000"/>
                </a:solidFill>
                <a:latin typeface="Verdana" pitchFamily="34" charset="0"/>
              </a:rPr>
              <a:t>END IF;</a:t>
            </a:r>
          </a:p>
          <a:p>
            <a:pPr eaLnBrk="0" hangingPunct="0">
              <a:tabLst>
                <a:tab pos="1200150" algn="l"/>
                <a:tab pos="1658938" algn="l"/>
              </a:tabLst>
            </a:pPr>
            <a:r>
              <a:rPr lang="en-US">
                <a:solidFill>
                  <a:srgbClr val="000000"/>
                </a:solidFill>
                <a:latin typeface="Verdana" pitchFamily="34" charset="0"/>
              </a:rPr>
              <a:t>. . .</a:t>
            </a: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p:txBody>
          <a:bodyPr/>
          <a:lstStyle/>
          <a:p>
            <a:r>
              <a:rPr lang="en-US"/>
              <a:t>PL/SQL</a:t>
            </a:r>
          </a:p>
        </p:txBody>
      </p:sp>
      <p:sp>
        <p:nvSpPr>
          <p:cNvPr id="21" name="Slide Number Placeholder 3"/>
          <p:cNvSpPr>
            <a:spLocks noGrp="1"/>
          </p:cNvSpPr>
          <p:nvPr>
            <p:ph type="sldNum" sz="quarter" idx="11"/>
          </p:nvPr>
        </p:nvSpPr>
        <p:spPr/>
        <p:txBody>
          <a:bodyPr/>
          <a:lstStyle/>
          <a:p>
            <a:fld id="{BADAD0A5-5726-449B-8241-4271D0FBE1EA}" type="slidenum">
              <a:rPr lang="en-US"/>
              <a:pPr/>
              <a:t>68</a:t>
            </a:fld>
            <a:r>
              <a:rPr lang="en-US"/>
              <a:t> of 1</a:t>
            </a:r>
          </a:p>
        </p:txBody>
      </p:sp>
      <p:sp>
        <p:nvSpPr>
          <p:cNvPr id="2017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17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1732" name="Rectangle 4"/>
          <p:cNvSpPr>
            <a:spLocks noGrp="1" noChangeArrowheads="1"/>
          </p:cNvSpPr>
          <p:nvPr>
            <p:ph type="title"/>
          </p:nvPr>
        </p:nvSpPr>
        <p:spPr>
          <a:xfrm>
            <a:off x="2362200" y="152400"/>
            <a:ext cx="6324600" cy="685800"/>
          </a:xfrm>
          <a:noFill/>
          <a:ln/>
        </p:spPr>
        <p:txBody>
          <a:bodyPr wrap="square" lIns="92075" tIns="46038" rIns="92075" bIns="46038" anchor="t"/>
          <a:lstStyle/>
          <a:p>
            <a:r>
              <a:rPr lang="en-US">
                <a:latin typeface="Courier New" pitchFamily="49" charset="0"/>
              </a:rPr>
              <a:t>IF-THEN-ELSE</a:t>
            </a:r>
            <a:r>
              <a:rPr lang="en-US"/>
              <a:t> Statement Execution Flow</a:t>
            </a:r>
          </a:p>
        </p:txBody>
      </p:sp>
      <p:sp>
        <p:nvSpPr>
          <p:cNvPr id="201733" name="Line 5"/>
          <p:cNvSpPr>
            <a:spLocks noChangeShapeType="1"/>
          </p:cNvSpPr>
          <p:nvPr/>
        </p:nvSpPr>
        <p:spPr bwMode="auto">
          <a:xfrm>
            <a:off x="4521200" y="1295400"/>
            <a:ext cx="0" cy="609600"/>
          </a:xfrm>
          <a:prstGeom prst="line">
            <a:avLst/>
          </a:prstGeom>
          <a:noFill/>
          <a:ln w="12700">
            <a:solidFill>
              <a:srgbClr val="FFCC00"/>
            </a:solidFill>
            <a:round/>
            <a:headEnd type="none" w="sm" len="sm"/>
            <a:tailEnd type="none" w="sm" len="sm"/>
          </a:ln>
          <a:effectLst/>
        </p:spPr>
        <p:txBody>
          <a:bodyPr/>
          <a:lstStyle/>
          <a:p>
            <a:endParaRPr lang="en-US"/>
          </a:p>
        </p:txBody>
      </p:sp>
      <p:sp>
        <p:nvSpPr>
          <p:cNvPr id="201734" name="AutoShape 6"/>
          <p:cNvSpPr>
            <a:spLocks noChangeArrowheads="1"/>
          </p:cNvSpPr>
          <p:nvPr/>
        </p:nvSpPr>
        <p:spPr bwMode="auto">
          <a:xfrm>
            <a:off x="3462338" y="1873250"/>
            <a:ext cx="2151062" cy="1204913"/>
          </a:xfrm>
          <a:prstGeom prst="diamond">
            <a:avLst/>
          </a:prstGeom>
          <a:noFill/>
          <a:ln w="12700">
            <a:solidFill>
              <a:schemeClr val="tx1"/>
            </a:solidFill>
            <a:miter lim="800000"/>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IF condition</a:t>
            </a:r>
          </a:p>
        </p:txBody>
      </p:sp>
      <p:grpSp>
        <p:nvGrpSpPr>
          <p:cNvPr id="2" name="Group 7"/>
          <p:cNvGrpSpPr>
            <a:grpSpLocks/>
          </p:cNvGrpSpPr>
          <p:nvPr/>
        </p:nvGrpSpPr>
        <p:grpSpPr bwMode="auto">
          <a:xfrm>
            <a:off x="914400" y="2133600"/>
            <a:ext cx="2655888" cy="3078163"/>
            <a:chOff x="580" y="1303"/>
            <a:chExt cx="1673" cy="1939"/>
          </a:xfrm>
        </p:grpSpPr>
        <p:sp>
          <p:nvSpPr>
            <p:cNvPr id="201736" name="Rectangle 8"/>
            <p:cNvSpPr>
              <a:spLocks noChangeArrowheads="1"/>
            </p:cNvSpPr>
            <p:nvPr/>
          </p:nvSpPr>
          <p:spPr bwMode="auto">
            <a:xfrm>
              <a:off x="966" y="1303"/>
              <a:ext cx="54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chemeClr val="accent2"/>
                  </a:solidFill>
                  <a:latin typeface="Verdana" pitchFamily="34" charset="0"/>
                </a:rPr>
                <a:t>TRUE</a:t>
              </a:r>
            </a:p>
          </p:txBody>
        </p:sp>
        <p:sp>
          <p:nvSpPr>
            <p:cNvPr id="201737" name="Freeform 9"/>
            <p:cNvSpPr>
              <a:spLocks/>
            </p:cNvSpPr>
            <p:nvPr/>
          </p:nvSpPr>
          <p:spPr bwMode="auto">
            <a:xfrm>
              <a:off x="1417" y="1597"/>
              <a:ext cx="767" cy="509"/>
            </a:xfrm>
            <a:custGeom>
              <a:avLst/>
              <a:gdLst/>
              <a:ahLst/>
              <a:cxnLst>
                <a:cxn ang="0">
                  <a:pos x="0" y="508"/>
                </a:cxn>
                <a:cxn ang="0">
                  <a:pos x="0" y="0"/>
                </a:cxn>
                <a:cxn ang="0">
                  <a:pos x="766" y="0"/>
                </a:cxn>
              </a:cxnLst>
              <a:rect l="0" t="0" r="r" b="b"/>
              <a:pathLst>
                <a:path w="767" h="509">
                  <a:moveTo>
                    <a:pt x="0" y="508"/>
                  </a:moveTo>
                  <a:lnTo>
                    <a:pt x="0" y="0"/>
                  </a:lnTo>
                  <a:lnTo>
                    <a:pt x="766" y="0"/>
                  </a:lnTo>
                </a:path>
              </a:pathLst>
            </a:custGeom>
            <a:noFill/>
            <a:ln w="12700" cap="rnd" cmpd="sng">
              <a:solidFill>
                <a:srgbClr val="FFCC00"/>
              </a:solidFill>
              <a:prstDash val="solid"/>
              <a:round/>
              <a:headEnd type="stealth" w="med" len="med"/>
              <a:tailEnd type="none" w="sm" len="sm"/>
            </a:ln>
            <a:effectLst/>
          </p:spPr>
          <p:txBody>
            <a:bodyPr/>
            <a:lstStyle/>
            <a:p>
              <a:endParaRPr lang="en-US"/>
            </a:p>
          </p:txBody>
        </p:sp>
        <p:sp>
          <p:nvSpPr>
            <p:cNvPr id="201738" name="AutoShape 10"/>
            <p:cNvSpPr>
              <a:spLocks noChangeArrowheads="1"/>
            </p:cNvSpPr>
            <p:nvPr/>
          </p:nvSpPr>
          <p:spPr bwMode="auto">
            <a:xfrm>
              <a:off x="580" y="2134"/>
              <a:ext cx="1673" cy="713"/>
            </a:xfrm>
            <a:prstGeom prst="roundRect">
              <a:avLst>
                <a:gd name="adj" fmla="val 12431"/>
              </a:avLst>
            </a:prstGeom>
            <a:noFill/>
            <a:ln w="12700">
              <a:solidFill>
                <a:schemeClr val="tx1"/>
              </a:solidFill>
              <a:round/>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THEN actions</a:t>
              </a:r>
            </a:p>
            <a:p>
              <a:pPr algn="ctr" eaLnBrk="0" hangingPunct="0"/>
              <a:r>
                <a:rPr lang="en-US" b="1">
                  <a:solidFill>
                    <a:schemeClr val="accent2"/>
                  </a:solidFill>
                  <a:latin typeface="Verdana" pitchFamily="34" charset="0"/>
                </a:rPr>
                <a:t>(including further IF </a:t>
              </a:r>
            </a:p>
            <a:p>
              <a:pPr algn="ctr" eaLnBrk="0" hangingPunct="0"/>
              <a:r>
                <a:rPr lang="en-US" b="1">
                  <a:solidFill>
                    <a:schemeClr val="accent2"/>
                  </a:solidFill>
                  <a:latin typeface="Verdana" pitchFamily="34" charset="0"/>
                </a:rPr>
                <a:t>statements)</a:t>
              </a:r>
            </a:p>
          </p:txBody>
        </p:sp>
        <p:sp>
          <p:nvSpPr>
            <p:cNvPr id="201739" name="Line 11"/>
            <p:cNvSpPr>
              <a:spLocks noChangeShapeType="1"/>
            </p:cNvSpPr>
            <p:nvPr/>
          </p:nvSpPr>
          <p:spPr bwMode="auto">
            <a:xfrm>
              <a:off x="1410" y="2857"/>
              <a:ext cx="0" cy="385"/>
            </a:xfrm>
            <a:prstGeom prst="line">
              <a:avLst/>
            </a:prstGeom>
            <a:noFill/>
            <a:ln w="12700">
              <a:solidFill>
                <a:srgbClr val="FFCC00"/>
              </a:solidFill>
              <a:round/>
              <a:headEnd type="none" w="sm" len="sm"/>
              <a:tailEnd type="stealth" w="med" len="med"/>
            </a:ln>
            <a:effectLst/>
          </p:spPr>
          <p:txBody>
            <a:bodyPr/>
            <a:lstStyle/>
            <a:p>
              <a:endParaRPr lang="en-US"/>
            </a:p>
          </p:txBody>
        </p:sp>
      </p:grpSp>
      <p:grpSp>
        <p:nvGrpSpPr>
          <p:cNvPr id="3" name="Group 12"/>
          <p:cNvGrpSpPr>
            <a:grpSpLocks/>
          </p:cNvGrpSpPr>
          <p:nvPr/>
        </p:nvGrpSpPr>
        <p:grpSpPr bwMode="auto">
          <a:xfrm>
            <a:off x="5594350" y="1993900"/>
            <a:ext cx="2659063" cy="3152775"/>
            <a:chOff x="3524" y="1256"/>
            <a:chExt cx="1675" cy="1986"/>
          </a:xfrm>
        </p:grpSpPr>
        <p:sp>
          <p:nvSpPr>
            <p:cNvPr id="201741" name="Rectangle 13"/>
            <p:cNvSpPr>
              <a:spLocks noChangeArrowheads="1"/>
            </p:cNvSpPr>
            <p:nvPr/>
          </p:nvSpPr>
          <p:spPr bwMode="auto">
            <a:xfrm>
              <a:off x="3824" y="1256"/>
              <a:ext cx="933" cy="231"/>
            </a:xfrm>
            <a:prstGeom prst="rect">
              <a:avLst/>
            </a:prstGeom>
            <a:noFill/>
            <a:ln w="9525">
              <a:noFill/>
              <a:miter lim="800000"/>
              <a:headEnd/>
              <a:tailEnd/>
            </a:ln>
            <a:effectLst/>
          </p:spPr>
          <p:txBody>
            <a:bodyPr wrap="none" lIns="92075" tIns="46038" rIns="92075" bIns="46038">
              <a:spAutoFit/>
            </a:bodyPr>
            <a:lstStyle/>
            <a:p>
              <a:pPr algn="ctr" eaLnBrk="0" hangingPunct="0"/>
              <a:r>
                <a:rPr lang="en-US" b="1">
                  <a:solidFill>
                    <a:schemeClr val="accent2"/>
                  </a:solidFill>
                  <a:latin typeface="Verdana" pitchFamily="34" charset="0"/>
                </a:rPr>
                <a:t>NOT TRUE</a:t>
              </a:r>
            </a:p>
          </p:txBody>
        </p:sp>
        <p:sp>
          <p:nvSpPr>
            <p:cNvPr id="201742" name="Freeform 14"/>
            <p:cNvSpPr>
              <a:spLocks/>
            </p:cNvSpPr>
            <p:nvPr/>
          </p:nvSpPr>
          <p:spPr bwMode="auto">
            <a:xfrm>
              <a:off x="3524" y="1597"/>
              <a:ext cx="837" cy="509"/>
            </a:xfrm>
            <a:custGeom>
              <a:avLst/>
              <a:gdLst/>
              <a:ahLst/>
              <a:cxnLst>
                <a:cxn ang="0">
                  <a:pos x="836" y="508"/>
                </a:cxn>
                <a:cxn ang="0">
                  <a:pos x="836" y="0"/>
                </a:cxn>
                <a:cxn ang="0">
                  <a:pos x="0" y="0"/>
                </a:cxn>
              </a:cxnLst>
              <a:rect l="0" t="0" r="r" b="b"/>
              <a:pathLst>
                <a:path w="837" h="509">
                  <a:moveTo>
                    <a:pt x="836" y="508"/>
                  </a:moveTo>
                  <a:lnTo>
                    <a:pt x="836" y="0"/>
                  </a:lnTo>
                  <a:lnTo>
                    <a:pt x="0" y="0"/>
                  </a:lnTo>
                </a:path>
              </a:pathLst>
            </a:custGeom>
            <a:noFill/>
            <a:ln w="12700" cap="rnd" cmpd="sng">
              <a:solidFill>
                <a:srgbClr val="FFCC00"/>
              </a:solidFill>
              <a:prstDash val="solid"/>
              <a:round/>
              <a:headEnd type="stealth" w="med" len="med"/>
              <a:tailEnd type="none" w="sm" len="sm"/>
            </a:ln>
            <a:effectLst/>
          </p:spPr>
          <p:txBody>
            <a:bodyPr/>
            <a:lstStyle/>
            <a:p>
              <a:endParaRPr lang="en-US"/>
            </a:p>
          </p:txBody>
        </p:sp>
        <p:sp>
          <p:nvSpPr>
            <p:cNvPr id="201743" name="AutoShape 15"/>
            <p:cNvSpPr>
              <a:spLocks noChangeArrowheads="1"/>
            </p:cNvSpPr>
            <p:nvPr/>
          </p:nvSpPr>
          <p:spPr bwMode="auto">
            <a:xfrm>
              <a:off x="3538" y="2134"/>
              <a:ext cx="1661" cy="723"/>
            </a:xfrm>
            <a:prstGeom prst="roundRect">
              <a:avLst>
                <a:gd name="adj" fmla="val 12431"/>
              </a:avLst>
            </a:prstGeom>
            <a:noFill/>
            <a:ln w="12700">
              <a:solidFill>
                <a:schemeClr val="tx1"/>
              </a:solidFill>
              <a:round/>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ELSE actions</a:t>
              </a:r>
            </a:p>
            <a:p>
              <a:pPr algn="ctr" eaLnBrk="0" hangingPunct="0"/>
              <a:r>
                <a:rPr lang="en-US" b="1">
                  <a:solidFill>
                    <a:schemeClr val="accent2"/>
                  </a:solidFill>
                  <a:latin typeface="Verdana" pitchFamily="34" charset="0"/>
                </a:rPr>
                <a:t>(including further IF </a:t>
              </a:r>
            </a:p>
            <a:p>
              <a:pPr algn="ctr" eaLnBrk="0" hangingPunct="0"/>
              <a:r>
                <a:rPr lang="en-US" b="1">
                  <a:solidFill>
                    <a:schemeClr val="accent2"/>
                  </a:solidFill>
                  <a:latin typeface="Verdana" pitchFamily="34" charset="0"/>
                </a:rPr>
                <a:t>statements</a:t>
              </a:r>
              <a:r>
                <a:rPr lang="en-US" b="1">
                  <a:solidFill>
                    <a:schemeClr val="accent2"/>
                  </a:solidFill>
                  <a:latin typeface="Courier New" pitchFamily="49" charset="0"/>
                </a:rPr>
                <a:t>)</a:t>
              </a:r>
            </a:p>
          </p:txBody>
        </p:sp>
        <p:sp>
          <p:nvSpPr>
            <p:cNvPr id="201744" name="Line 16"/>
            <p:cNvSpPr>
              <a:spLocks noChangeShapeType="1"/>
            </p:cNvSpPr>
            <p:nvPr/>
          </p:nvSpPr>
          <p:spPr bwMode="auto">
            <a:xfrm>
              <a:off x="4356" y="2866"/>
              <a:ext cx="0" cy="376"/>
            </a:xfrm>
            <a:prstGeom prst="line">
              <a:avLst/>
            </a:prstGeom>
            <a:noFill/>
            <a:ln w="12700">
              <a:solidFill>
                <a:srgbClr val="FFCC00"/>
              </a:solidFill>
              <a:round/>
              <a:headEnd type="none" w="sm" len="sm"/>
              <a:tailEnd type="stealth" w="med" len="med"/>
            </a:ln>
            <a:effectLst/>
          </p:spPr>
          <p:txBody>
            <a:bodyPr/>
            <a:lstStyle/>
            <a:p>
              <a:endParaRPr lang="en-US"/>
            </a:p>
          </p:txBody>
        </p:sp>
      </p:grpSp>
      <p:grpSp>
        <p:nvGrpSpPr>
          <p:cNvPr id="4" name="Group 17"/>
          <p:cNvGrpSpPr>
            <a:grpSpLocks/>
          </p:cNvGrpSpPr>
          <p:nvPr/>
        </p:nvGrpSpPr>
        <p:grpSpPr bwMode="auto">
          <a:xfrm>
            <a:off x="2233613" y="5160963"/>
            <a:ext cx="4681537" cy="706437"/>
            <a:chOff x="1407" y="3269"/>
            <a:chExt cx="2949" cy="445"/>
          </a:xfrm>
        </p:grpSpPr>
        <p:sp>
          <p:nvSpPr>
            <p:cNvPr id="201746" name="Line 18"/>
            <p:cNvSpPr>
              <a:spLocks noChangeShapeType="1"/>
            </p:cNvSpPr>
            <p:nvPr/>
          </p:nvSpPr>
          <p:spPr bwMode="auto">
            <a:xfrm>
              <a:off x="2871" y="3287"/>
              <a:ext cx="0" cy="427"/>
            </a:xfrm>
            <a:prstGeom prst="line">
              <a:avLst/>
            </a:prstGeom>
            <a:noFill/>
            <a:ln w="12700">
              <a:solidFill>
                <a:srgbClr val="FFCC00"/>
              </a:solidFill>
              <a:round/>
              <a:headEnd type="none" w="sm" len="sm"/>
              <a:tailEnd type="stealth" w="med" len="med"/>
            </a:ln>
            <a:effectLst/>
          </p:spPr>
          <p:txBody>
            <a:bodyPr/>
            <a:lstStyle/>
            <a:p>
              <a:endParaRPr lang="en-US"/>
            </a:p>
          </p:txBody>
        </p:sp>
        <p:sp>
          <p:nvSpPr>
            <p:cNvPr id="201747" name="Line 19"/>
            <p:cNvSpPr>
              <a:spLocks noChangeShapeType="1"/>
            </p:cNvSpPr>
            <p:nvPr/>
          </p:nvSpPr>
          <p:spPr bwMode="auto">
            <a:xfrm>
              <a:off x="1407" y="3269"/>
              <a:ext cx="2949" cy="0"/>
            </a:xfrm>
            <a:prstGeom prst="line">
              <a:avLst/>
            </a:prstGeom>
            <a:noFill/>
            <a:ln w="12700">
              <a:solidFill>
                <a:srgbClr val="FFCC00"/>
              </a:solid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7898C8C7-C2D4-43A7-8FB7-6E4B26C2DE85}" type="slidenum">
              <a:rPr lang="en-US"/>
              <a:pPr/>
              <a:t>69</a:t>
            </a:fld>
            <a:r>
              <a:rPr lang="en-US"/>
              <a:t> of 1</a:t>
            </a:r>
          </a:p>
        </p:txBody>
      </p:sp>
      <p:sp>
        <p:nvSpPr>
          <p:cNvPr id="2037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37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3780"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IF-THEN-ELSE</a:t>
            </a:r>
            <a:r>
              <a:rPr lang="en-US"/>
              <a:t> Statements</a:t>
            </a:r>
          </a:p>
        </p:txBody>
      </p:sp>
      <p:sp>
        <p:nvSpPr>
          <p:cNvPr id="203781" name="Rectangle 5"/>
          <p:cNvSpPr>
            <a:spLocks noGrp="1" noChangeArrowheads="1"/>
          </p:cNvSpPr>
          <p:nvPr>
            <p:ph type="body" idx="1"/>
          </p:nvPr>
        </p:nvSpPr>
        <p:spPr>
          <a:xfrm>
            <a:off x="533400" y="1447800"/>
            <a:ext cx="8229600" cy="1187450"/>
          </a:xfrm>
          <a:noFill/>
          <a:ln/>
        </p:spPr>
        <p:txBody>
          <a:bodyPr lIns="92075" tIns="46038" rIns="92075" bIns="46038">
            <a:spAutoFit/>
          </a:bodyPr>
          <a:lstStyle/>
          <a:p>
            <a:pPr marL="0" indent="0" defTabSz="346075">
              <a:buFont typeface="Wingdings" pitchFamily="2" charset="2"/>
              <a:buNone/>
            </a:pPr>
            <a:r>
              <a:rPr lang="en-US"/>
              <a:t>Set a Boolean flag to TRUE if the hire date is greater than five years; otherwise, set the Boolean flag to FALSE.</a:t>
            </a:r>
          </a:p>
        </p:txBody>
      </p:sp>
      <p:sp>
        <p:nvSpPr>
          <p:cNvPr id="203782" name="Rectangle 6"/>
          <p:cNvSpPr>
            <a:spLocks noChangeArrowheads="1"/>
          </p:cNvSpPr>
          <p:nvPr/>
        </p:nvSpPr>
        <p:spPr bwMode="auto">
          <a:xfrm>
            <a:off x="990600" y="3124200"/>
            <a:ext cx="7031038" cy="3086100"/>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DECLARE</a:t>
            </a:r>
          </a:p>
          <a:p>
            <a:pPr eaLnBrk="0" hangingPunct="0">
              <a:tabLst>
                <a:tab pos="1200150" algn="l"/>
                <a:tab pos="1658938" algn="l"/>
              </a:tabLst>
            </a:pPr>
            <a:r>
              <a:rPr lang="en-US">
                <a:solidFill>
                  <a:srgbClr val="000000"/>
                </a:solidFill>
                <a:latin typeface="Verdana" pitchFamily="34" charset="0"/>
              </a:rPr>
              <a:t>   v_hire_date  DATE := '12-Dec-1990';</a:t>
            </a:r>
          </a:p>
          <a:p>
            <a:pPr eaLnBrk="0" hangingPunct="0">
              <a:tabLst>
                <a:tab pos="1200150" algn="l"/>
                <a:tab pos="1658938" algn="l"/>
              </a:tabLst>
            </a:pPr>
            <a:r>
              <a:rPr lang="en-US">
                <a:solidFill>
                  <a:srgbClr val="000000"/>
                </a:solidFill>
                <a:latin typeface="Verdana" pitchFamily="34" charset="0"/>
              </a:rPr>
              <a:t>   v_five_years BOOLEAN;</a:t>
            </a:r>
          </a:p>
          <a:p>
            <a:pPr eaLnBrk="0" hangingPunct="0">
              <a:tabLst>
                <a:tab pos="1200150" algn="l"/>
                <a:tab pos="1658938" algn="l"/>
              </a:tabLst>
            </a:pPr>
            <a:r>
              <a:rPr lang="en-US">
                <a:solidFill>
                  <a:srgbClr val="000000"/>
                </a:solidFill>
                <a:latin typeface="Verdana" pitchFamily="34" charset="0"/>
              </a:rPr>
              <a:t>BEGIN</a:t>
            </a:r>
          </a:p>
          <a:p>
            <a:pPr eaLnBrk="0" hangingPunct="0">
              <a:tabLst>
                <a:tab pos="1200150" algn="l"/>
                <a:tab pos="1658938" algn="l"/>
              </a:tabLst>
            </a:pPr>
            <a:r>
              <a:rPr lang="en-US">
                <a:solidFill>
                  <a:srgbClr val="000000"/>
                </a:solidFill>
                <a:latin typeface="Verdana" pitchFamily="34" charset="0"/>
              </a:rPr>
              <a:t>. . .</a:t>
            </a:r>
          </a:p>
          <a:p>
            <a:pPr eaLnBrk="0" hangingPunct="0">
              <a:tabLst>
                <a:tab pos="1200150" algn="l"/>
                <a:tab pos="1658938" algn="l"/>
              </a:tabLst>
            </a:pPr>
            <a:r>
              <a:rPr lang="en-US">
                <a:solidFill>
                  <a:srgbClr val="000000"/>
                </a:solidFill>
                <a:latin typeface="Verdana" pitchFamily="34" charset="0"/>
              </a:rPr>
              <a:t>IF MONTHS_BETWEEN(SYSDATE,v_hire_date)/12 &gt; 5 THEN  </a:t>
            </a:r>
          </a:p>
          <a:p>
            <a:pPr eaLnBrk="0" hangingPunct="0">
              <a:tabLst>
                <a:tab pos="1200150" algn="l"/>
                <a:tab pos="1658938" algn="l"/>
              </a:tabLst>
            </a:pPr>
            <a:r>
              <a:rPr lang="en-US">
                <a:solidFill>
                  <a:srgbClr val="000000"/>
                </a:solidFill>
                <a:latin typeface="Verdana" pitchFamily="34" charset="0"/>
              </a:rPr>
              <a:t>   v_five_years := TRUE;</a:t>
            </a:r>
          </a:p>
          <a:p>
            <a:pPr eaLnBrk="0" hangingPunct="0">
              <a:tabLst>
                <a:tab pos="1200150" algn="l"/>
                <a:tab pos="1658938" algn="l"/>
              </a:tabLst>
            </a:pPr>
            <a:r>
              <a:rPr lang="en-US">
                <a:solidFill>
                  <a:srgbClr val="000000"/>
                </a:solidFill>
                <a:latin typeface="Verdana" pitchFamily="34" charset="0"/>
              </a:rPr>
              <a:t>ELSE</a:t>
            </a:r>
          </a:p>
          <a:p>
            <a:pPr eaLnBrk="0" hangingPunct="0">
              <a:tabLst>
                <a:tab pos="1200150" algn="l"/>
                <a:tab pos="1658938" algn="l"/>
              </a:tabLst>
            </a:pPr>
            <a:r>
              <a:rPr lang="en-US">
                <a:solidFill>
                  <a:srgbClr val="000000"/>
                </a:solidFill>
                <a:latin typeface="Verdana" pitchFamily="34" charset="0"/>
              </a:rPr>
              <a:t>   v_five_years := FALSE;</a:t>
            </a:r>
          </a:p>
          <a:p>
            <a:pPr eaLnBrk="0" hangingPunct="0">
              <a:tabLst>
                <a:tab pos="1200150" algn="l"/>
                <a:tab pos="1658938" algn="l"/>
              </a:tabLst>
            </a:pPr>
            <a:r>
              <a:rPr lang="en-US">
                <a:solidFill>
                  <a:srgbClr val="000000"/>
                </a:solidFill>
                <a:latin typeface="Verdana" pitchFamily="34" charset="0"/>
              </a:rPr>
              <a:t>END IF;</a:t>
            </a:r>
          </a:p>
          <a:p>
            <a:pPr eaLnBrk="0" hangingPunct="0">
              <a:tabLst>
                <a:tab pos="1200150" algn="l"/>
                <a:tab pos="1658938" algn="l"/>
              </a:tabLst>
            </a:pPr>
            <a:r>
              <a:rPr lang="en-US">
                <a:solidFill>
                  <a:srgbClr val="000000"/>
                </a:solidFill>
                <a:latin typeface="Verdana" pitchFamily="34" charset="0"/>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a:t>PL/SQL</a:t>
            </a:r>
          </a:p>
        </p:txBody>
      </p:sp>
      <p:sp>
        <p:nvSpPr>
          <p:cNvPr id="20" name="Slide Number Placeholder 4"/>
          <p:cNvSpPr>
            <a:spLocks noGrp="1"/>
          </p:cNvSpPr>
          <p:nvPr>
            <p:ph type="sldNum" sz="quarter" idx="11"/>
          </p:nvPr>
        </p:nvSpPr>
        <p:spPr/>
        <p:txBody>
          <a:bodyPr/>
          <a:lstStyle/>
          <a:p>
            <a:fld id="{5A2EE355-D901-4920-9E1D-6504B790268F}" type="slidenum">
              <a:rPr lang="en-US"/>
              <a:pPr/>
              <a:t>7</a:t>
            </a:fld>
            <a:r>
              <a:rPr lang="en-US"/>
              <a:t> of 1</a:t>
            </a:r>
          </a:p>
        </p:txBody>
      </p:sp>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15364"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536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5366" name="Rectangle 6"/>
          <p:cNvSpPr>
            <a:spLocks noChangeArrowheads="1"/>
          </p:cNvSpPr>
          <p:nvPr/>
        </p:nvSpPr>
        <p:spPr bwMode="auto">
          <a:xfrm>
            <a:off x="1074738" y="663575"/>
            <a:ext cx="7299325" cy="881063"/>
          </a:xfrm>
          <a:prstGeom prst="rect">
            <a:avLst/>
          </a:prstGeom>
          <a:noFill/>
          <a:ln w="9525">
            <a:noFill/>
            <a:miter lim="800000"/>
            <a:headEnd/>
            <a:tailEnd/>
          </a:ln>
          <a:effectLst/>
        </p:spPr>
        <p:txBody>
          <a:bodyPr lIns="92075" tIns="46038" rIns="92075" bIns="46038"/>
          <a:lstStyle/>
          <a:p>
            <a:pPr algn="ctr" eaLnBrk="0" hangingPunct="0"/>
            <a:r>
              <a:rPr lang="en-US" sz="2800" b="1"/>
              <a:t>Benefits of PL/SQL</a:t>
            </a:r>
          </a:p>
        </p:txBody>
      </p:sp>
      <p:sp>
        <p:nvSpPr>
          <p:cNvPr id="15367" name="Rectangle 7"/>
          <p:cNvSpPr>
            <a:spLocks noGrp="1" noChangeArrowheads="1"/>
          </p:cNvSpPr>
          <p:nvPr>
            <p:ph type="body" idx="1"/>
          </p:nvPr>
        </p:nvSpPr>
        <p:spPr>
          <a:xfrm>
            <a:off x="1143000" y="1524000"/>
            <a:ext cx="6973888" cy="457200"/>
          </a:xfrm>
          <a:noFill/>
          <a:ln/>
        </p:spPr>
        <p:txBody>
          <a:bodyPr lIns="92075" tIns="46038" rIns="92075" bIns="46038">
            <a:spAutoFit/>
          </a:bodyPr>
          <a:lstStyle/>
          <a:p>
            <a:pPr>
              <a:buFont typeface="Wingdings" pitchFamily="2" charset="2"/>
              <a:buNone/>
            </a:pPr>
            <a:r>
              <a:rPr lang="en-US"/>
              <a:t>Modularize program development</a:t>
            </a:r>
          </a:p>
        </p:txBody>
      </p:sp>
      <p:sp>
        <p:nvSpPr>
          <p:cNvPr id="15368" name="Freeform 8"/>
          <p:cNvSpPr>
            <a:spLocks/>
          </p:cNvSpPr>
          <p:nvPr/>
        </p:nvSpPr>
        <p:spPr bwMode="auto">
          <a:xfrm>
            <a:off x="3282950" y="2413000"/>
            <a:ext cx="2562225" cy="3605213"/>
          </a:xfrm>
          <a:custGeom>
            <a:avLst/>
            <a:gdLst/>
            <a:ahLst/>
            <a:cxnLst>
              <a:cxn ang="0">
                <a:pos x="1613" y="2270"/>
              </a:cxn>
              <a:cxn ang="0">
                <a:pos x="1613" y="0"/>
              </a:cxn>
              <a:cxn ang="0">
                <a:pos x="0" y="0"/>
              </a:cxn>
              <a:cxn ang="0">
                <a:pos x="0" y="2270"/>
              </a:cxn>
              <a:cxn ang="0">
                <a:pos x="1613" y="2270"/>
              </a:cxn>
            </a:cxnLst>
            <a:rect l="0" t="0" r="r" b="b"/>
            <a:pathLst>
              <a:path w="1614" h="2271">
                <a:moveTo>
                  <a:pt x="1613" y="2270"/>
                </a:moveTo>
                <a:lnTo>
                  <a:pt x="1613" y="0"/>
                </a:lnTo>
                <a:lnTo>
                  <a:pt x="0" y="0"/>
                </a:lnTo>
                <a:lnTo>
                  <a:pt x="0" y="2270"/>
                </a:lnTo>
                <a:lnTo>
                  <a:pt x="1613" y="2270"/>
                </a:lnTo>
              </a:path>
            </a:pathLst>
          </a:custGeom>
          <a:gradFill rotWithShape="0">
            <a:gsLst>
              <a:gs pos="0">
                <a:srgbClr val="339933"/>
              </a:gs>
              <a:gs pos="50000">
                <a:srgbClr val="339933">
                  <a:gamma/>
                  <a:tint val="10196"/>
                  <a:invGamma/>
                </a:srgbClr>
              </a:gs>
              <a:gs pos="100000">
                <a:srgbClr val="339933"/>
              </a:gs>
            </a:gsLst>
            <a:lin ang="2700000" scaled="1"/>
          </a:gradFill>
          <a:ln w="12700" cap="rnd" cmpd="sng">
            <a:solidFill>
              <a:schemeClr val="bg2"/>
            </a:solidFill>
            <a:prstDash val="solid"/>
            <a:round/>
            <a:headEnd type="none" w="sm" len="sm"/>
            <a:tailEnd type="none" w="sm" len="sm"/>
          </a:ln>
          <a:effectLst/>
        </p:spPr>
        <p:txBody>
          <a:bodyPr/>
          <a:lstStyle/>
          <a:p>
            <a:endParaRPr lang="en-US"/>
          </a:p>
        </p:txBody>
      </p:sp>
      <p:sp>
        <p:nvSpPr>
          <p:cNvPr id="15369" name="Freeform 9"/>
          <p:cNvSpPr>
            <a:spLocks/>
          </p:cNvSpPr>
          <p:nvPr/>
        </p:nvSpPr>
        <p:spPr bwMode="auto">
          <a:xfrm>
            <a:off x="3470275" y="3022600"/>
            <a:ext cx="2181225" cy="392113"/>
          </a:xfrm>
          <a:custGeom>
            <a:avLst/>
            <a:gdLst/>
            <a:ahLst/>
            <a:cxnLst>
              <a:cxn ang="0">
                <a:pos x="1373" y="246"/>
              </a:cxn>
              <a:cxn ang="0">
                <a:pos x="1373" y="0"/>
              </a:cxn>
              <a:cxn ang="0">
                <a:pos x="0" y="0"/>
              </a:cxn>
              <a:cxn ang="0">
                <a:pos x="0" y="246"/>
              </a:cxn>
              <a:cxn ang="0">
                <a:pos x="1373" y="246"/>
              </a:cxn>
            </a:cxnLst>
            <a:rect l="0" t="0" r="r" b="b"/>
            <a:pathLst>
              <a:path w="1374" h="247">
                <a:moveTo>
                  <a:pt x="1373" y="246"/>
                </a:moveTo>
                <a:lnTo>
                  <a:pt x="1373" y="0"/>
                </a:lnTo>
                <a:lnTo>
                  <a:pt x="0" y="0"/>
                </a:lnTo>
                <a:lnTo>
                  <a:pt x="0" y="246"/>
                </a:lnTo>
                <a:lnTo>
                  <a:pt x="1373" y="2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5370" name="Freeform 10"/>
          <p:cNvSpPr>
            <a:spLocks/>
          </p:cNvSpPr>
          <p:nvPr/>
        </p:nvSpPr>
        <p:spPr bwMode="auto">
          <a:xfrm>
            <a:off x="3482975" y="4003675"/>
            <a:ext cx="2178050" cy="392113"/>
          </a:xfrm>
          <a:custGeom>
            <a:avLst/>
            <a:gdLst/>
            <a:ahLst/>
            <a:cxnLst>
              <a:cxn ang="0">
                <a:pos x="1371" y="246"/>
              </a:cxn>
              <a:cxn ang="0">
                <a:pos x="1371" y="0"/>
              </a:cxn>
              <a:cxn ang="0">
                <a:pos x="0" y="0"/>
              </a:cxn>
              <a:cxn ang="0">
                <a:pos x="0" y="246"/>
              </a:cxn>
              <a:cxn ang="0">
                <a:pos x="1371" y="246"/>
              </a:cxn>
            </a:cxnLst>
            <a:rect l="0" t="0" r="r" b="b"/>
            <a:pathLst>
              <a:path w="1372" h="247">
                <a:moveTo>
                  <a:pt x="1371" y="246"/>
                </a:moveTo>
                <a:lnTo>
                  <a:pt x="1371" y="0"/>
                </a:lnTo>
                <a:lnTo>
                  <a:pt x="0" y="0"/>
                </a:lnTo>
                <a:lnTo>
                  <a:pt x="0" y="246"/>
                </a:lnTo>
                <a:lnTo>
                  <a:pt x="1371" y="246"/>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5371" name="Rectangle 11"/>
          <p:cNvSpPr>
            <a:spLocks noChangeArrowheads="1"/>
          </p:cNvSpPr>
          <p:nvPr/>
        </p:nvSpPr>
        <p:spPr bwMode="auto">
          <a:xfrm>
            <a:off x="3363913" y="2492375"/>
            <a:ext cx="1373187" cy="377825"/>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rgbClr val="000000"/>
                </a:solidFill>
              </a:rPr>
              <a:t>DECLARE</a:t>
            </a:r>
          </a:p>
        </p:txBody>
      </p:sp>
      <p:sp>
        <p:nvSpPr>
          <p:cNvPr id="15372" name="Rectangle 12"/>
          <p:cNvSpPr>
            <a:spLocks noChangeArrowheads="1"/>
          </p:cNvSpPr>
          <p:nvPr/>
        </p:nvSpPr>
        <p:spPr bwMode="auto">
          <a:xfrm>
            <a:off x="3363913" y="3479800"/>
            <a:ext cx="950912" cy="377825"/>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rgbClr val="000000"/>
                </a:solidFill>
              </a:rPr>
              <a:t>BEGIN</a:t>
            </a:r>
          </a:p>
        </p:txBody>
      </p:sp>
      <p:sp>
        <p:nvSpPr>
          <p:cNvPr id="15373" name="Rectangle 13"/>
          <p:cNvSpPr>
            <a:spLocks noChangeArrowheads="1"/>
          </p:cNvSpPr>
          <p:nvPr/>
        </p:nvSpPr>
        <p:spPr bwMode="auto">
          <a:xfrm>
            <a:off x="3363913" y="5468938"/>
            <a:ext cx="766762" cy="377825"/>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rgbClr val="000000"/>
                </a:solidFill>
              </a:rPr>
              <a:t>END;</a:t>
            </a:r>
          </a:p>
        </p:txBody>
      </p:sp>
      <p:sp>
        <p:nvSpPr>
          <p:cNvPr id="15374" name="Freeform 14"/>
          <p:cNvSpPr>
            <a:spLocks/>
          </p:cNvSpPr>
          <p:nvPr/>
        </p:nvSpPr>
        <p:spPr bwMode="auto">
          <a:xfrm>
            <a:off x="3473450" y="4983163"/>
            <a:ext cx="2181225" cy="395287"/>
          </a:xfrm>
          <a:custGeom>
            <a:avLst/>
            <a:gdLst/>
            <a:ahLst/>
            <a:cxnLst>
              <a:cxn ang="0">
                <a:pos x="1373" y="248"/>
              </a:cxn>
              <a:cxn ang="0">
                <a:pos x="1373" y="0"/>
              </a:cxn>
              <a:cxn ang="0">
                <a:pos x="0" y="0"/>
              </a:cxn>
              <a:cxn ang="0">
                <a:pos x="0" y="248"/>
              </a:cxn>
              <a:cxn ang="0">
                <a:pos x="1373" y="248"/>
              </a:cxn>
            </a:cxnLst>
            <a:rect l="0" t="0" r="r" b="b"/>
            <a:pathLst>
              <a:path w="1374" h="249">
                <a:moveTo>
                  <a:pt x="1373" y="248"/>
                </a:moveTo>
                <a:lnTo>
                  <a:pt x="1373" y="0"/>
                </a:lnTo>
                <a:lnTo>
                  <a:pt x="0" y="0"/>
                </a:lnTo>
                <a:lnTo>
                  <a:pt x="0" y="248"/>
                </a:lnTo>
                <a:lnTo>
                  <a:pt x="1373" y="248"/>
                </a:lnTo>
              </a:path>
            </a:pathLst>
          </a:custGeom>
          <a:solidFill>
            <a:srgbClr val="FFCC66"/>
          </a:solidFill>
          <a:ln w="12700" cap="rnd" cmpd="sng">
            <a:solidFill>
              <a:schemeClr val="bg2"/>
            </a:solidFill>
            <a:prstDash val="solid"/>
            <a:round/>
            <a:headEnd type="none" w="sm" len="sm"/>
            <a:tailEnd type="none" w="sm" len="sm"/>
          </a:ln>
          <a:effectLst/>
        </p:spPr>
        <p:txBody>
          <a:bodyPr/>
          <a:lstStyle/>
          <a:p>
            <a:endParaRPr lang="en-US"/>
          </a:p>
        </p:txBody>
      </p:sp>
      <p:sp>
        <p:nvSpPr>
          <p:cNvPr id="15375" name="Rectangle 15"/>
          <p:cNvSpPr>
            <a:spLocks noChangeArrowheads="1"/>
          </p:cNvSpPr>
          <p:nvPr/>
        </p:nvSpPr>
        <p:spPr bwMode="auto">
          <a:xfrm>
            <a:off x="3363913" y="4481513"/>
            <a:ext cx="1614487" cy="377825"/>
          </a:xfrm>
          <a:prstGeom prst="rect">
            <a:avLst/>
          </a:prstGeom>
          <a:noFill/>
          <a:ln w="9525">
            <a:noFill/>
            <a:miter lim="800000"/>
            <a:headEnd/>
            <a:tailEnd/>
          </a:ln>
          <a:effectLst/>
        </p:spPr>
        <p:txBody>
          <a:bodyPr wrap="none" lIns="73025" tIns="36513" rIns="73025" bIns="36513">
            <a:spAutoFit/>
          </a:bodyPr>
          <a:lstStyle/>
          <a:p>
            <a:pPr defTabSz="525463" eaLnBrk="0" hangingPunct="0">
              <a:spcBef>
                <a:spcPct val="50000"/>
              </a:spcBef>
            </a:pPr>
            <a:r>
              <a:rPr lang="en-US" sz="2000" b="1">
                <a:solidFill>
                  <a:srgbClr val="000000"/>
                </a:solidFill>
              </a:rPr>
              <a:t>EXCEPTION</a:t>
            </a:r>
          </a:p>
        </p:txBody>
      </p:sp>
      <p:sp>
        <p:nvSpPr>
          <p:cNvPr id="15376" name="Rectangle 16"/>
          <p:cNvSpPr>
            <a:spLocks noChangeArrowheads="1"/>
          </p:cNvSpPr>
          <p:nvPr/>
        </p:nvSpPr>
        <p:spPr bwMode="auto">
          <a:xfrm>
            <a:off x="3482975" y="2171700"/>
            <a:ext cx="1298575" cy="1430338"/>
          </a:xfrm>
          <a:prstGeom prst="rect">
            <a:avLst/>
          </a:prstGeom>
          <a:noFill/>
          <a:ln w="9525">
            <a:noFill/>
            <a:miter lim="800000"/>
            <a:headEnd/>
            <a:tailEnd/>
          </a:ln>
          <a:effectLst/>
        </p:spPr>
        <p:txBody>
          <a:bodyPr wrap="none" lIns="90488" tIns="44450" rIns="90488" bIns="44450">
            <a:spAutoFit/>
          </a:bodyPr>
          <a:lstStyle/>
          <a:p>
            <a:pPr eaLnBrk="0" hangingPunct="0"/>
            <a:r>
              <a:rPr lang="en-US" sz="8800">
                <a:solidFill>
                  <a:schemeClr val="bg2"/>
                </a:solidFill>
                <a:latin typeface="Times New Roman" pitchFamily="18" charset="0"/>
              </a:rPr>
              <a:t>…</a:t>
            </a:r>
          </a:p>
        </p:txBody>
      </p:sp>
      <p:sp>
        <p:nvSpPr>
          <p:cNvPr id="15377" name="Rectangle 17"/>
          <p:cNvSpPr>
            <a:spLocks noChangeArrowheads="1"/>
          </p:cNvSpPr>
          <p:nvPr/>
        </p:nvSpPr>
        <p:spPr bwMode="auto">
          <a:xfrm>
            <a:off x="3495675" y="3162300"/>
            <a:ext cx="1298575" cy="1430338"/>
          </a:xfrm>
          <a:prstGeom prst="rect">
            <a:avLst/>
          </a:prstGeom>
          <a:noFill/>
          <a:ln w="9525">
            <a:noFill/>
            <a:miter lim="800000"/>
            <a:headEnd/>
            <a:tailEnd/>
          </a:ln>
          <a:effectLst/>
        </p:spPr>
        <p:txBody>
          <a:bodyPr wrap="none" lIns="90488" tIns="44450" rIns="90488" bIns="44450">
            <a:spAutoFit/>
          </a:bodyPr>
          <a:lstStyle/>
          <a:p>
            <a:pPr eaLnBrk="0" hangingPunct="0"/>
            <a:r>
              <a:rPr lang="en-US" sz="8800">
                <a:solidFill>
                  <a:schemeClr val="bg2"/>
                </a:solidFill>
                <a:latin typeface="Times New Roman" pitchFamily="18" charset="0"/>
              </a:rPr>
              <a:t>…</a:t>
            </a:r>
          </a:p>
        </p:txBody>
      </p:sp>
      <p:sp>
        <p:nvSpPr>
          <p:cNvPr id="15378" name="Rectangle 18"/>
          <p:cNvSpPr>
            <a:spLocks noChangeArrowheads="1"/>
          </p:cNvSpPr>
          <p:nvPr/>
        </p:nvSpPr>
        <p:spPr bwMode="auto">
          <a:xfrm>
            <a:off x="3482975" y="4108450"/>
            <a:ext cx="1298575" cy="1430338"/>
          </a:xfrm>
          <a:prstGeom prst="rect">
            <a:avLst/>
          </a:prstGeom>
          <a:noFill/>
          <a:ln w="9525">
            <a:noFill/>
            <a:miter lim="800000"/>
            <a:headEnd/>
            <a:tailEnd/>
          </a:ln>
          <a:effectLst/>
        </p:spPr>
        <p:txBody>
          <a:bodyPr wrap="none" lIns="90488" tIns="44450" rIns="90488" bIns="44450">
            <a:spAutoFit/>
          </a:bodyPr>
          <a:lstStyle/>
          <a:p>
            <a:pPr eaLnBrk="0" hangingPunct="0"/>
            <a:r>
              <a:rPr lang="en-US" sz="8800">
                <a:solidFill>
                  <a:schemeClr val="bg2"/>
                </a:solidFill>
                <a:latin typeface="Times New Roman" pitchFamily="18" charset="0"/>
              </a:rPr>
              <a:t>…</a:t>
            </a:r>
          </a:p>
        </p:txBody>
      </p:sp>
    </p:spTree>
  </p:cSld>
  <p:clrMapOvr>
    <a:masterClrMapping/>
  </p:clrMapOvr>
  <p:transition spd="slow">
    <p:cu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p:cNvSpPr>
            <a:spLocks noGrp="1"/>
          </p:cNvSpPr>
          <p:nvPr>
            <p:ph type="ftr" sz="quarter" idx="10"/>
          </p:nvPr>
        </p:nvSpPr>
        <p:spPr/>
        <p:txBody>
          <a:bodyPr/>
          <a:lstStyle/>
          <a:p>
            <a:r>
              <a:rPr lang="en-US"/>
              <a:t>PL/SQL</a:t>
            </a:r>
          </a:p>
        </p:txBody>
      </p:sp>
      <p:sp>
        <p:nvSpPr>
          <p:cNvPr id="29" name="Slide Number Placeholder 3"/>
          <p:cNvSpPr>
            <a:spLocks noGrp="1"/>
          </p:cNvSpPr>
          <p:nvPr>
            <p:ph type="sldNum" sz="quarter" idx="11"/>
          </p:nvPr>
        </p:nvSpPr>
        <p:spPr/>
        <p:txBody>
          <a:bodyPr/>
          <a:lstStyle/>
          <a:p>
            <a:fld id="{409FBC4B-D885-4F56-8918-4782E2C548B9}" type="slidenum">
              <a:rPr lang="en-US"/>
              <a:pPr/>
              <a:t>70</a:t>
            </a:fld>
            <a:r>
              <a:rPr lang="en-US"/>
              <a:t> of 1</a:t>
            </a:r>
          </a:p>
        </p:txBody>
      </p:sp>
      <p:sp>
        <p:nvSpPr>
          <p:cNvPr id="2058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58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5828"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IF-THEN-ELSIF </a:t>
            </a:r>
            <a:br>
              <a:rPr lang="en-US">
                <a:latin typeface="Courier New" pitchFamily="49" charset="0"/>
              </a:rPr>
            </a:br>
            <a:r>
              <a:rPr lang="en-US"/>
              <a:t>Statement Execution Flow</a:t>
            </a:r>
          </a:p>
        </p:txBody>
      </p:sp>
      <p:sp>
        <p:nvSpPr>
          <p:cNvPr id="205829" name="AutoShape 5"/>
          <p:cNvSpPr>
            <a:spLocks noChangeArrowheads="1"/>
          </p:cNvSpPr>
          <p:nvPr/>
        </p:nvSpPr>
        <p:spPr bwMode="auto">
          <a:xfrm>
            <a:off x="2554288" y="1657350"/>
            <a:ext cx="2151062" cy="1204913"/>
          </a:xfrm>
          <a:prstGeom prst="diamond">
            <a:avLst/>
          </a:prstGeom>
          <a:noFill/>
          <a:ln w="12700">
            <a:solidFill>
              <a:schemeClr val="tx1"/>
            </a:solidFill>
            <a:miter lim="800000"/>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IF condition</a:t>
            </a:r>
          </a:p>
        </p:txBody>
      </p:sp>
      <p:sp>
        <p:nvSpPr>
          <p:cNvPr id="205830" name="Rectangle 6"/>
          <p:cNvSpPr>
            <a:spLocks noChangeArrowheads="1"/>
          </p:cNvSpPr>
          <p:nvPr/>
        </p:nvSpPr>
        <p:spPr bwMode="auto">
          <a:xfrm>
            <a:off x="1763713" y="2362200"/>
            <a:ext cx="860425" cy="366713"/>
          </a:xfrm>
          <a:prstGeom prst="rect">
            <a:avLst/>
          </a:prstGeom>
          <a:noFill/>
          <a:ln w="9525">
            <a:noFill/>
            <a:miter lim="800000"/>
            <a:headEnd/>
            <a:tailEnd/>
          </a:ln>
          <a:effectLst/>
        </p:spPr>
        <p:txBody>
          <a:bodyPr wrap="none" lIns="92075" tIns="46038" rIns="92075" bIns="46038">
            <a:spAutoFit/>
          </a:bodyPr>
          <a:lstStyle/>
          <a:p>
            <a:pPr algn="ctr" eaLnBrk="0" hangingPunct="0"/>
            <a:r>
              <a:rPr lang="en-US" b="1">
                <a:solidFill>
                  <a:schemeClr val="accent2"/>
                </a:solidFill>
                <a:latin typeface="Verdana" pitchFamily="34" charset="0"/>
              </a:rPr>
              <a:t>TRUE</a:t>
            </a:r>
          </a:p>
        </p:txBody>
      </p:sp>
      <p:sp>
        <p:nvSpPr>
          <p:cNvPr id="205831" name="Freeform 7"/>
          <p:cNvSpPr>
            <a:spLocks/>
          </p:cNvSpPr>
          <p:nvPr/>
        </p:nvSpPr>
        <p:spPr bwMode="auto">
          <a:xfrm>
            <a:off x="1733550" y="2260600"/>
            <a:ext cx="822325" cy="622300"/>
          </a:xfrm>
          <a:custGeom>
            <a:avLst/>
            <a:gdLst/>
            <a:ahLst/>
            <a:cxnLst>
              <a:cxn ang="0">
                <a:pos x="517" y="0"/>
              </a:cxn>
              <a:cxn ang="0">
                <a:pos x="0" y="0"/>
              </a:cxn>
              <a:cxn ang="0">
                <a:pos x="0" y="391"/>
              </a:cxn>
            </a:cxnLst>
            <a:rect l="0" t="0" r="r" b="b"/>
            <a:pathLst>
              <a:path w="518" h="392">
                <a:moveTo>
                  <a:pt x="517" y="0"/>
                </a:moveTo>
                <a:lnTo>
                  <a:pt x="0" y="0"/>
                </a:lnTo>
                <a:lnTo>
                  <a:pt x="0" y="391"/>
                </a:lnTo>
              </a:path>
            </a:pathLst>
          </a:custGeom>
          <a:noFill/>
          <a:ln w="12700" cap="rnd" cmpd="sng">
            <a:solidFill>
              <a:srgbClr val="FFCC00"/>
            </a:solidFill>
            <a:prstDash val="solid"/>
            <a:round/>
            <a:headEnd type="none" w="sm" len="sm"/>
            <a:tailEnd type="stealth" w="med" len="med"/>
          </a:ln>
          <a:effectLst/>
        </p:spPr>
        <p:txBody>
          <a:bodyPr/>
          <a:lstStyle/>
          <a:p>
            <a:endParaRPr lang="en-US"/>
          </a:p>
        </p:txBody>
      </p:sp>
      <p:sp>
        <p:nvSpPr>
          <p:cNvPr id="205832" name="AutoShape 8"/>
          <p:cNvSpPr>
            <a:spLocks noChangeArrowheads="1"/>
          </p:cNvSpPr>
          <p:nvPr/>
        </p:nvSpPr>
        <p:spPr bwMode="auto">
          <a:xfrm>
            <a:off x="827088" y="2911475"/>
            <a:ext cx="1812925" cy="1131888"/>
          </a:xfrm>
          <a:prstGeom prst="roundRect">
            <a:avLst>
              <a:gd name="adj" fmla="val 12431"/>
            </a:avLst>
          </a:prstGeom>
          <a:noFill/>
          <a:ln w="12700">
            <a:solidFill>
              <a:schemeClr val="tx1"/>
            </a:solidFill>
            <a:round/>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THEN actions</a:t>
            </a:r>
          </a:p>
        </p:txBody>
      </p:sp>
      <p:sp>
        <p:nvSpPr>
          <p:cNvPr id="205833" name="Rectangle 9"/>
          <p:cNvSpPr>
            <a:spLocks noChangeArrowheads="1"/>
          </p:cNvSpPr>
          <p:nvPr/>
        </p:nvSpPr>
        <p:spPr bwMode="auto">
          <a:xfrm>
            <a:off x="6200775" y="2359025"/>
            <a:ext cx="1481138"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chemeClr val="accent2"/>
                </a:solidFill>
                <a:latin typeface="Verdana" pitchFamily="34" charset="0"/>
              </a:rPr>
              <a:t>NOT TRUE</a:t>
            </a:r>
          </a:p>
        </p:txBody>
      </p:sp>
      <p:sp>
        <p:nvSpPr>
          <p:cNvPr id="205834" name="Freeform 10"/>
          <p:cNvSpPr>
            <a:spLocks/>
          </p:cNvSpPr>
          <p:nvPr/>
        </p:nvSpPr>
        <p:spPr bwMode="auto">
          <a:xfrm>
            <a:off x="4725988" y="2260600"/>
            <a:ext cx="1246187" cy="376238"/>
          </a:xfrm>
          <a:custGeom>
            <a:avLst/>
            <a:gdLst/>
            <a:ahLst/>
            <a:cxnLst>
              <a:cxn ang="0">
                <a:pos x="0" y="0"/>
              </a:cxn>
              <a:cxn ang="0">
                <a:pos x="784" y="0"/>
              </a:cxn>
              <a:cxn ang="0">
                <a:pos x="784" y="236"/>
              </a:cxn>
            </a:cxnLst>
            <a:rect l="0" t="0" r="r" b="b"/>
            <a:pathLst>
              <a:path w="785" h="237">
                <a:moveTo>
                  <a:pt x="0" y="0"/>
                </a:moveTo>
                <a:lnTo>
                  <a:pt x="784" y="0"/>
                </a:lnTo>
                <a:lnTo>
                  <a:pt x="784" y="236"/>
                </a:lnTo>
              </a:path>
            </a:pathLst>
          </a:custGeom>
          <a:noFill/>
          <a:ln w="12700" cap="rnd" cmpd="sng">
            <a:solidFill>
              <a:srgbClr val="FFCC00"/>
            </a:solidFill>
            <a:prstDash val="solid"/>
            <a:round/>
            <a:headEnd type="none" w="sm" len="sm"/>
            <a:tailEnd type="stealth" w="med" len="med"/>
          </a:ln>
          <a:effectLst/>
        </p:spPr>
        <p:txBody>
          <a:bodyPr/>
          <a:lstStyle/>
          <a:p>
            <a:endParaRPr lang="en-US"/>
          </a:p>
        </p:txBody>
      </p:sp>
      <p:sp>
        <p:nvSpPr>
          <p:cNvPr id="205835" name="AutoShape 11"/>
          <p:cNvSpPr>
            <a:spLocks noChangeArrowheads="1"/>
          </p:cNvSpPr>
          <p:nvPr/>
        </p:nvSpPr>
        <p:spPr bwMode="auto">
          <a:xfrm>
            <a:off x="4891088" y="2622550"/>
            <a:ext cx="2151062" cy="1204913"/>
          </a:xfrm>
          <a:prstGeom prst="diamond">
            <a:avLst/>
          </a:prstGeom>
          <a:noFill/>
          <a:ln w="12700">
            <a:solidFill>
              <a:schemeClr val="tx1"/>
            </a:solidFill>
            <a:miter lim="800000"/>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ELSIF</a:t>
            </a:r>
          </a:p>
          <a:p>
            <a:pPr algn="ctr" eaLnBrk="0" hangingPunct="0"/>
            <a:r>
              <a:rPr lang="en-US" b="1">
                <a:solidFill>
                  <a:schemeClr val="accent2"/>
                </a:solidFill>
                <a:latin typeface="Verdana" pitchFamily="34" charset="0"/>
              </a:rPr>
              <a:t>condition</a:t>
            </a:r>
          </a:p>
        </p:txBody>
      </p:sp>
      <p:sp>
        <p:nvSpPr>
          <p:cNvPr id="205836" name="Rectangle 12"/>
          <p:cNvSpPr>
            <a:spLocks noChangeArrowheads="1"/>
          </p:cNvSpPr>
          <p:nvPr/>
        </p:nvSpPr>
        <p:spPr bwMode="auto">
          <a:xfrm>
            <a:off x="3308350" y="3698875"/>
            <a:ext cx="860425" cy="366713"/>
          </a:xfrm>
          <a:prstGeom prst="rect">
            <a:avLst/>
          </a:prstGeom>
          <a:noFill/>
          <a:ln w="9525">
            <a:noFill/>
            <a:miter lim="800000"/>
            <a:headEnd/>
            <a:tailEnd/>
          </a:ln>
          <a:effectLst/>
        </p:spPr>
        <p:txBody>
          <a:bodyPr wrap="none" lIns="92075" tIns="46038" rIns="92075" bIns="46038">
            <a:spAutoFit/>
          </a:bodyPr>
          <a:lstStyle/>
          <a:p>
            <a:pPr algn="ctr" eaLnBrk="0" hangingPunct="0"/>
            <a:r>
              <a:rPr lang="en-US" b="1">
                <a:solidFill>
                  <a:schemeClr val="accent2"/>
                </a:solidFill>
                <a:latin typeface="Verdana" pitchFamily="34" charset="0"/>
              </a:rPr>
              <a:t>TRUE</a:t>
            </a:r>
          </a:p>
        </p:txBody>
      </p:sp>
      <p:sp>
        <p:nvSpPr>
          <p:cNvPr id="205837" name="Freeform 13"/>
          <p:cNvSpPr>
            <a:spLocks/>
          </p:cNvSpPr>
          <p:nvPr/>
        </p:nvSpPr>
        <p:spPr bwMode="auto">
          <a:xfrm>
            <a:off x="4510088" y="3227388"/>
            <a:ext cx="323850" cy="795337"/>
          </a:xfrm>
          <a:custGeom>
            <a:avLst/>
            <a:gdLst/>
            <a:ahLst/>
            <a:cxnLst>
              <a:cxn ang="0">
                <a:pos x="203" y="0"/>
              </a:cxn>
              <a:cxn ang="0">
                <a:pos x="0" y="0"/>
              </a:cxn>
              <a:cxn ang="0">
                <a:pos x="0" y="500"/>
              </a:cxn>
            </a:cxnLst>
            <a:rect l="0" t="0" r="r" b="b"/>
            <a:pathLst>
              <a:path w="204" h="501">
                <a:moveTo>
                  <a:pt x="203" y="0"/>
                </a:moveTo>
                <a:lnTo>
                  <a:pt x="0" y="0"/>
                </a:lnTo>
                <a:lnTo>
                  <a:pt x="0" y="500"/>
                </a:lnTo>
              </a:path>
            </a:pathLst>
          </a:custGeom>
          <a:noFill/>
          <a:ln w="12700" cap="rnd" cmpd="sng">
            <a:solidFill>
              <a:srgbClr val="FFCC00"/>
            </a:solidFill>
            <a:prstDash val="solid"/>
            <a:round/>
            <a:headEnd type="none" w="sm" len="sm"/>
            <a:tailEnd type="stealth" w="med" len="med"/>
          </a:ln>
          <a:effectLst/>
        </p:spPr>
        <p:txBody>
          <a:bodyPr/>
          <a:lstStyle/>
          <a:p>
            <a:endParaRPr lang="en-US"/>
          </a:p>
        </p:txBody>
      </p:sp>
      <p:sp>
        <p:nvSpPr>
          <p:cNvPr id="205838" name="AutoShape 14"/>
          <p:cNvSpPr>
            <a:spLocks noChangeArrowheads="1"/>
          </p:cNvSpPr>
          <p:nvPr/>
        </p:nvSpPr>
        <p:spPr bwMode="auto">
          <a:xfrm>
            <a:off x="3617913" y="4103688"/>
            <a:ext cx="1812925" cy="1131887"/>
          </a:xfrm>
          <a:prstGeom prst="roundRect">
            <a:avLst>
              <a:gd name="adj" fmla="val 12431"/>
            </a:avLst>
          </a:prstGeom>
          <a:noFill/>
          <a:ln w="12700">
            <a:solidFill>
              <a:schemeClr val="tx1"/>
            </a:solidFill>
            <a:round/>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THEN actions</a:t>
            </a:r>
          </a:p>
        </p:txBody>
      </p:sp>
      <p:sp>
        <p:nvSpPr>
          <p:cNvPr id="205839" name="Rectangle 15"/>
          <p:cNvSpPr>
            <a:spLocks noChangeArrowheads="1"/>
          </p:cNvSpPr>
          <p:nvPr/>
        </p:nvSpPr>
        <p:spPr bwMode="auto">
          <a:xfrm>
            <a:off x="7602538" y="3698875"/>
            <a:ext cx="1481137" cy="366713"/>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chemeClr val="accent2"/>
                </a:solidFill>
                <a:latin typeface="Verdana" pitchFamily="34" charset="0"/>
              </a:rPr>
              <a:t>NOT</a:t>
            </a:r>
            <a:r>
              <a:rPr lang="en-US" b="1">
                <a:solidFill>
                  <a:srgbClr val="FFFFCC"/>
                </a:solidFill>
                <a:latin typeface="Verdana" pitchFamily="34" charset="0"/>
              </a:rPr>
              <a:t> </a:t>
            </a:r>
            <a:r>
              <a:rPr lang="en-US" b="1">
                <a:solidFill>
                  <a:schemeClr val="accent2"/>
                </a:solidFill>
                <a:latin typeface="Verdana" pitchFamily="34" charset="0"/>
              </a:rPr>
              <a:t>TRUE</a:t>
            </a:r>
          </a:p>
        </p:txBody>
      </p:sp>
      <p:sp>
        <p:nvSpPr>
          <p:cNvPr id="205840" name="Freeform 16"/>
          <p:cNvSpPr>
            <a:spLocks/>
          </p:cNvSpPr>
          <p:nvPr/>
        </p:nvSpPr>
        <p:spPr bwMode="auto">
          <a:xfrm>
            <a:off x="7032625" y="3214688"/>
            <a:ext cx="260350" cy="830262"/>
          </a:xfrm>
          <a:custGeom>
            <a:avLst/>
            <a:gdLst/>
            <a:ahLst/>
            <a:cxnLst>
              <a:cxn ang="0">
                <a:pos x="0" y="0"/>
              </a:cxn>
              <a:cxn ang="0">
                <a:pos x="163" y="0"/>
              </a:cxn>
              <a:cxn ang="0">
                <a:pos x="163" y="522"/>
              </a:cxn>
            </a:cxnLst>
            <a:rect l="0" t="0" r="r" b="b"/>
            <a:pathLst>
              <a:path w="164" h="523">
                <a:moveTo>
                  <a:pt x="0" y="0"/>
                </a:moveTo>
                <a:lnTo>
                  <a:pt x="163" y="0"/>
                </a:lnTo>
                <a:lnTo>
                  <a:pt x="163" y="522"/>
                </a:lnTo>
              </a:path>
            </a:pathLst>
          </a:custGeom>
          <a:noFill/>
          <a:ln w="12700" cap="rnd" cmpd="sng">
            <a:solidFill>
              <a:srgbClr val="FFCC00"/>
            </a:solidFill>
            <a:prstDash val="solid"/>
            <a:round/>
            <a:headEnd type="none" w="sm" len="sm"/>
            <a:tailEnd type="stealth" w="med" len="med"/>
          </a:ln>
          <a:effectLst/>
        </p:spPr>
        <p:txBody>
          <a:bodyPr/>
          <a:lstStyle/>
          <a:p>
            <a:endParaRPr lang="en-US"/>
          </a:p>
        </p:txBody>
      </p:sp>
      <p:sp>
        <p:nvSpPr>
          <p:cNvPr id="205841" name="AutoShape 17"/>
          <p:cNvSpPr>
            <a:spLocks noChangeArrowheads="1"/>
          </p:cNvSpPr>
          <p:nvPr/>
        </p:nvSpPr>
        <p:spPr bwMode="auto">
          <a:xfrm>
            <a:off x="6497638" y="4130675"/>
            <a:ext cx="1579562" cy="1139825"/>
          </a:xfrm>
          <a:prstGeom prst="roundRect">
            <a:avLst>
              <a:gd name="adj" fmla="val 12431"/>
            </a:avLst>
          </a:prstGeom>
          <a:noFill/>
          <a:ln w="12700">
            <a:solidFill>
              <a:schemeClr val="tx1"/>
            </a:solidFill>
            <a:round/>
            <a:headEnd/>
            <a:tailEnd/>
          </a:ln>
          <a:effectLst/>
        </p:spPr>
        <p:txBody>
          <a:bodyPr wrap="none" lIns="92075" tIns="46038" rIns="92075" bIns="46038" anchor="ctr"/>
          <a:lstStyle/>
          <a:p>
            <a:pPr algn="ctr" eaLnBrk="0" hangingPunct="0"/>
            <a:r>
              <a:rPr lang="en-US" b="1">
                <a:solidFill>
                  <a:schemeClr val="accent2"/>
                </a:solidFill>
                <a:latin typeface="Verdana" pitchFamily="34" charset="0"/>
              </a:rPr>
              <a:t>ELSE</a:t>
            </a:r>
          </a:p>
          <a:p>
            <a:pPr algn="ctr" eaLnBrk="0" hangingPunct="0"/>
            <a:r>
              <a:rPr lang="en-US" b="1">
                <a:solidFill>
                  <a:schemeClr val="accent2"/>
                </a:solidFill>
                <a:latin typeface="Verdana" pitchFamily="34" charset="0"/>
              </a:rPr>
              <a:t>actions</a:t>
            </a:r>
          </a:p>
        </p:txBody>
      </p:sp>
      <p:grpSp>
        <p:nvGrpSpPr>
          <p:cNvPr id="2" name="Group 18"/>
          <p:cNvGrpSpPr>
            <a:grpSpLocks/>
          </p:cNvGrpSpPr>
          <p:nvPr/>
        </p:nvGrpSpPr>
        <p:grpSpPr bwMode="auto">
          <a:xfrm>
            <a:off x="1728788" y="4059238"/>
            <a:ext cx="5576887" cy="2228850"/>
            <a:chOff x="1089" y="2557"/>
            <a:chExt cx="3513" cy="1404"/>
          </a:xfrm>
        </p:grpSpPr>
        <p:sp>
          <p:nvSpPr>
            <p:cNvPr id="205843" name="Line 19"/>
            <p:cNvSpPr>
              <a:spLocks noChangeShapeType="1"/>
            </p:cNvSpPr>
            <p:nvPr/>
          </p:nvSpPr>
          <p:spPr bwMode="auto">
            <a:xfrm>
              <a:off x="1091" y="3620"/>
              <a:ext cx="3509" cy="0"/>
            </a:xfrm>
            <a:prstGeom prst="line">
              <a:avLst/>
            </a:prstGeom>
            <a:noFill/>
            <a:ln w="12700">
              <a:solidFill>
                <a:srgbClr val="FFCC00"/>
              </a:solidFill>
              <a:round/>
              <a:headEnd type="none" w="sm" len="sm"/>
              <a:tailEnd type="none" w="sm" len="sm"/>
            </a:ln>
            <a:effectLst/>
          </p:spPr>
          <p:txBody>
            <a:bodyPr/>
            <a:lstStyle/>
            <a:p>
              <a:endParaRPr lang="en-US"/>
            </a:p>
          </p:txBody>
        </p:sp>
        <p:sp>
          <p:nvSpPr>
            <p:cNvPr id="205844" name="Line 20"/>
            <p:cNvSpPr>
              <a:spLocks noChangeShapeType="1"/>
            </p:cNvSpPr>
            <p:nvPr/>
          </p:nvSpPr>
          <p:spPr bwMode="auto">
            <a:xfrm flipV="1">
              <a:off x="2844" y="3308"/>
              <a:ext cx="0" cy="307"/>
            </a:xfrm>
            <a:prstGeom prst="line">
              <a:avLst/>
            </a:prstGeom>
            <a:noFill/>
            <a:ln w="12700">
              <a:solidFill>
                <a:srgbClr val="FFCC00"/>
              </a:solidFill>
              <a:round/>
              <a:headEnd type="stealth" w="med" len="med"/>
              <a:tailEnd type="none" w="sm" len="sm"/>
            </a:ln>
            <a:effectLst/>
          </p:spPr>
          <p:txBody>
            <a:bodyPr/>
            <a:lstStyle/>
            <a:p>
              <a:endParaRPr lang="en-US"/>
            </a:p>
          </p:txBody>
        </p:sp>
        <p:sp>
          <p:nvSpPr>
            <p:cNvPr id="205845" name="Line 21"/>
            <p:cNvSpPr>
              <a:spLocks noChangeShapeType="1"/>
            </p:cNvSpPr>
            <p:nvPr/>
          </p:nvSpPr>
          <p:spPr bwMode="auto">
            <a:xfrm flipV="1">
              <a:off x="4602" y="3334"/>
              <a:ext cx="0" cy="281"/>
            </a:xfrm>
            <a:prstGeom prst="line">
              <a:avLst/>
            </a:prstGeom>
            <a:noFill/>
            <a:ln w="12700">
              <a:solidFill>
                <a:srgbClr val="FFCC00"/>
              </a:solidFill>
              <a:round/>
              <a:headEnd type="stealth" w="med" len="med"/>
              <a:tailEnd type="none" w="sm" len="sm"/>
            </a:ln>
            <a:effectLst/>
          </p:spPr>
          <p:txBody>
            <a:bodyPr/>
            <a:lstStyle/>
            <a:p>
              <a:endParaRPr lang="en-US"/>
            </a:p>
          </p:txBody>
        </p:sp>
        <p:sp>
          <p:nvSpPr>
            <p:cNvPr id="205846" name="Line 22"/>
            <p:cNvSpPr>
              <a:spLocks noChangeShapeType="1"/>
            </p:cNvSpPr>
            <p:nvPr/>
          </p:nvSpPr>
          <p:spPr bwMode="auto">
            <a:xfrm>
              <a:off x="2843" y="3634"/>
              <a:ext cx="0" cy="327"/>
            </a:xfrm>
            <a:prstGeom prst="line">
              <a:avLst/>
            </a:prstGeom>
            <a:noFill/>
            <a:ln w="12700">
              <a:solidFill>
                <a:srgbClr val="FFCC00"/>
              </a:solidFill>
              <a:round/>
              <a:headEnd type="none" w="sm" len="sm"/>
              <a:tailEnd type="stealth" w="med" len="med"/>
            </a:ln>
            <a:effectLst/>
          </p:spPr>
          <p:txBody>
            <a:bodyPr/>
            <a:lstStyle/>
            <a:p>
              <a:endParaRPr lang="en-US"/>
            </a:p>
          </p:txBody>
        </p:sp>
        <p:sp>
          <p:nvSpPr>
            <p:cNvPr id="205847" name="Line 23"/>
            <p:cNvSpPr>
              <a:spLocks noChangeShapeType="1"/>
            </p:cNvSpPr>
            <p:nvPr/>
          </p:nvSpPr>
          <p:spPr bwMode="auto">
            <a:xfrm flipV="1">
              <a:off x="1089" y="2557"/>
              <a:ext cx="0" cy="1066"/>
            </a:xfrm>
            <a:prstGeom prst="line">
              <a:avLst/>
            </a:prstGeom>
            <a:noFill/>
            <a:ln w="12700">
              <a:solidFill>
                <a:srgbClr val="FFCC00"/>
              </a:solidFill>
              <a:round/>
              <a:headEnd type="stealth" w="med" len="med"/>
              <a:tailEnd type="none" w="sm" len="sm"/>
            </a:ln>
            <a:effectLst/>
          </p:spPr>
          <p:txBody>
            <a:bodyPr/>
            <a:lstStyle/>
            <a:p>
              <a:endParaRPr lang="en-US"/>
            </a:p>
          </p:txBody>
        </p:sp>
      </p:grpSp>
      <p:sp>
        <p:nvSpPr>
          <p:cNvPr id="205848" name="Line 24"/>
          <p:cNvSpPr>
            <a:spLocks noChangeShapeType="1"/>
          </p:cNvSpPr>
          <p:nvPr/>
        </p:nvSpPr>
        <p:spPr bwMode="auto">
          <a:xfrm flipV="1">
            <a:off x="6226175" y="4067175"/>
            <a:ext cx="1084263" cy="630238"/>
          </a:xfrm>
          <a:prstGeom prst="line">
            <a:avLst/>
          </a:prstGeom>
          <a:noFill/>
          <a:ln w="9525">
            <a:noFill/>
            <a:round/>
            <a:headEnd type="none" w="sm" len="sm"/>
            <a:tailEnd type="none" w="sm" len="sm"/>
          </a:ln>
          <a:effectLst/>
        </p:spPr>
        <p:txBody>
          <a:bodyPr/>
          <a:lstStyle/>
          <a:p>
            <a:endParaRPr lang="en-US"/>
          </a:p>
        </p:txBody>
      </p:sp>
      <p:sp>
        <p:nvSpPr>
          <p:cNvPr id="205849" name="Line 25"/>
          <p:cNvSpPr>
            <a:spLocks noChangeShapeType="1"/>
          </p:cNvSpPr>
          <p:nvPr/>
        </p:nvSpPr>
        <p:spPr bwMode="auto">
          <a:xfrm flipV="1">
            <a:off x="7316788" y="4673600"/>
            <a:ext cx="1084262" cy="630238"/>
          </a:xfrm>
          <a:prstGeom prst="line">
            <a:avLst/>
          </a:prstGeom>
          <a:noFill/>
          <a:ln w="9525">
            <a:noFill/>
            <a:round/>
            <a:headEnd type="none" w="sm" len="sm"/>
            <a:tailEnd type="none" w="sm" len="sm"/>
          </a:ln>
          <a:effectLst/>
        </p:spPr>
        <p:txBody>
          <a:bodyPr/>
          <a:lstStyle/>
          <a:p>
            <a:endParaRPr lang="en-US"/>
          </a:p>
        </p:txBody>
      </p:sp>
      <p:sp>
        <p:nvSpPr>
          <p:cNvPr id="205850" name="Line 26"/>
          <p:cNvSpPr>
            <a:spLocks noChangeShapeType="1"/>
          </p:cNvSpPr>
          <p:nvPr/>
        </p:nvSpPr>
        <p:spPr bwMode="auto">
          <a:xfrm>
            <a:off x="7348538" y="4079875"/>
            <a:ext cx="1055687" cy="630238"/>
          </a:xfrm>
          <a:prstGeom prst="line">
            <a:avLst/>
          </a:prstGeom>
          <a:noFill/>
          <a:ln w="9525">
            <a:noFill/>
            <a:round/>
            <a:headEnd type="none" w="sm" len="sm"/>
            <a:tailEnd type="none" w="sm" len="sm"/>
          </a:ln>
          <a:effectLst/>
        </p:spPr>
        <p:txBody>
          <a:bodyPr/>
          <a:lstStyle/>
          <a:p>
            <a:endParaRPr lang="en-US"/>
          </a:p>
        </p:txBody>
      </p:sp>
      <p:sp>
        <p:nvSpPr>
          <p:cNvPr id="205851" name="Line 27"/>
          <p:cNvSpPr>
            <a:spLocks noChangeShapeType="1"/>
          </p:cNvSpPr>
          <p:nvPr/>
        </p:nvSpPr>
        <p:spPr bwMode="auto">
          <a:xfrm>
            <a:off x="6327775" y="4745038"/>
            <a:ext cx="1055688" cy="630237"/>
          </a:xfrm>
          <a:prstGeom prst="line">
            <a:avLst/>
          </a:prstGeom>
          <a:noFill/>
          <a:ln w="9525">
            <a:noFill/>
            <a:round/>
            <a:headEnd type="none" w="sm" len="sm"/>
            <a:tailEnd type="none" w="sm" len="sm"/>
          </a:ln>
          <a:effectLst/>
        </p:spPr>
        <p:txBody>
          <a:bodyPr/>
          <a:lstStyle/>
          <a:p>
            <a:endParaRPr lang="en-US"/>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BCC0FF01-B45B-4E75-968E-568E26CFD8B1}" type="slidenum">
              <a:rPr lang="en-US"/>
              <a:pPr/>
              <a:t>71</a:t>
            </a:fld>
            <a:r>
              <a:rPr lang="en-US"/>
              <a:t> of 1</a:t>
            </a:r>
          </a:p>
        </p:txBody>
      </p:sp>
      <p:sp>
        <p:nvSpPr>
          <p:cNvPr id="2078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78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7876" name="Rectangle 4"/>
          <p:cNvSpPr>
            <a:spLocks noGrp="1" noChangeArrowheads="1"/>
          </p:cNvSpPr>
          <p:nvPr>
            <p:ph type="title"/>
          </p:nvPr>
        </p:nvSpPr>
        <p:spPr>
          <a:noFill/>
          <a:ln/>
        </p:spPr>
        <p:txBody>
          <a:bodyPr wrap="square" lIns="92075" tIns="46038" rIns="92075" bIns="46038" anchor="t"/>
          <a:lstStyle/>
          <a:p>
            <a:r>
              <a:rPr lang="en-US"/>
              <a:t>IF-THEN-ELSIF Statements</a:t>
            </a:r>
          </a:p>
        </p:txBody>
      </p:sp>
      <p:sp>
        <p:nvSpPr>
          <p:cNvPr id="207877" name="Rectangle 5"/>
          <p:cNvSpPr>
            <a:spLocks noGrp="1" noChangeArrowheads="1"/>
          </p:cNvSpPr>
          <p:nvPr>
            <p:ph type="body" idx="1"/>
          </p:nvPr>
        </p:nvSpPr>
        <p:spPr>
          <a:xfrm>
            <a:off x="685800" y="1371600"/>
            <a:ext cx="7772400" cy="1625600"/>
          </a:xfrm>
          <a:noFill/>
          <a:ln/>
        </p:spPr>
        <p:txBody>
          <a:bodyPr lIns="92075" tIns="46038" rIns="92075" bIns="46038">
            <a:spAutoFit/>
          </a:bodyPr>
          <a:lstStyle/>
          <a:p>
            <a:pPr>
              <a:buFont typeface="Wingdings" pitchFamily="2" charset="2"/>
              <a:buNone/>
            </a:pPr>
            <a:r>
              <a:rPr lang="en-US"/>
              <a:t>For a given value, calculate a percentage of that value </a:t>
            </a:r>
          </a:p>
          <a:p>
            <a:pPr>
              <a:spcBef>
                <a:spcPct val="0"/>
              </a:spcBef>
              <a:buFont typeface="Wingdings" pitchFamily="2" charset="2"/>
              <a:buNone/>
            </a:pPr>
            <a:r>
              <a:rPr lang="en-US"/>
              <a:t>based on a condition.</a:t>
            </a:r>
          </a:p>
          <a:p>
            <a:pPr>
              <a:buFont typeface="Wingdings" pitchFamily="2" charset="2"/>
              <a:buNone/>
            </a:pPr>
            <a:r>
              <a:rPr lang="en-US"/>
              <a:t>Example:</a:t>
            </a:r>
          </a:p>
        </p:txBody>
      </p:sp>
      <p:sp>
        <p:nvSpPr>
          <p:cNvPr id="207878" name="Rectangle 6"/>
          <p:cNvSpPr>
            <a:spLocks noChangeArrowheads="1"/>
          </p:cNvSpPr>
          <p:nvPr/>
        </p:nvSpPr>
        <p:spPr bwMode="auto">
          <a:xfrm>
            <a:off x="990600" y="3657600"/>
            <a:ext cx="6937375" cy="2551113"/>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 . .</a:t>
            </a:r>
          </a:p>
          <a:p>
            <a:pPr eaLnBrk="0" hangingPunct="0">
              <a:tabLst>
                <a:tab pos="1200150" algn="l"/>
                <a:tab pos="1658938" algn="l"/>
              </a:tabLst>
            </a:pPr>
            <a:r>
              <a:rPr lang="en-US">
                <a:solidFill>
                  <a:srgbClr val="000000"/>
                </a:solidFill>
                <a:latin typeface="Verdana" pitchFamily="34" charset="0"/>
              </a:rPr>
              <a:t>IF    v_start &gt; 100 THEN</a:t>
            </a:r>
          </a:p>
          <a:p>
            <a:pPr eaLnBrk="0" hangingPunct="0">
              <a:tabLst>
                <a:tab pos="1200150" algn="l"/>
                <a:tab pos="1658938" algn="l"/>
              </a:tabLst>
            </a:pPr>
            <a:r>
              <a:rPr lang="en-US">
                <a:solidFill>
                  <a:srgbClr val="000000"/>
                </a:solidFill>
                <a:latin typeface="Verdana" pitchFamily="34" charset="0"/>
              </a:rPr>
              <a:t>      v_start := 0.2 * v_start;</a:t>
            </a:r>
          </a:p>
          <a:p>
            <a:pPr eaLnBrk="0" hangingPunct="0">
              <a:tabLst>
                <a:tab pos="1200150" algn="l"/>
                <a:tab pos="1658938" algn="l"/>
              </a:tabLst>
            </a:pPr>
            <a:r>
              <a:rPr lang="en-US">
                <a:solidFill>
                  <a:srgbClr val="000000"/>
                </a:solidFill>
                <a:latin typeface="Verdana" pitchFamily="34" charset="0"/>
              </a:rPr>
              <a:t>ELSIF v_start &gt;= 50 THEN              </a:t>
            </a:r>
          </a:p>
          <a:p>
            <a:pPr eaLnBrk="0" hangingPunct="0">
              <a:tabLst>
                <a:tab pos="1200150" algn="l"/>
                <a:tab pos="1658938" algn="l"/>
              </a:tabLst>
            </a:pPr>
            <a:r>
              <a:rPr lang="en-US">
                <a:solidFill>
                  <a:srgbClr val="000000"/>
                </a:solidFill>
                <a:latin typeface="Verdana" pitchFamily="34" charset="0"/>
              </a:rPr>
              <a:t>      v_start := 0.5 * v_start;</a:t>
            </a:r>
          </a:p>
          <a:p>
            <a:pPr eaLnBrk="0" hangingPunct="0">
              <a:tabLst>
                <a:tab pos="1200150" algn="l"/>
                <a:tab pos="1658938" algn="l"/>
              </a:tabLst>
            </a:pPr>
            <a:r>
              <a:rPr lang="en-US">
                <a:solidFill>
                  <a:srgbClr val="000000"/>
                </a:solidFill>
                <a:latin typeface="Verdana" pitchFamily="34" charset="0"/>
              </a:rPr>
              <a:t>ELSE</a:t>
            </a:r>
          </a:p>
          <a:p>
            <a:pPr eaLnBrk="0" hangingPunct="0">
              <a:tabLst>
                <a:tab pos="1200150" algn="l"/>
                <a:tab pos="1658938" algn="l"/>
              </a:tabLst>
            </a:pPr>
            <a:r>
              <a:rPr lang="en-US">
                <a:solidFill>
                  <a:srgbClr val="000000"/>
                </a:solidFill>
                <a:latin typeface="Verdana" pitchFamily="34" charset="0"/>
              </a:rPr>
              <a:t>      v_start := 0.1 * v_start;</a:t>
            </a:r>
          </a:p>
          <a:p>
            <a:pPr eaLnBrk="0" hangingPunct="0">
              <a:tabLst>
                <a:tab pos="1200150" algn="l"/>
                <a:tab pos="1658938" algn="l"/>
              </a:tabLst>
            </a:pPr>
            <a:r>
              <a:rPr lang="en-US">
                <a:solidFill>
                  <a:srgbClr val="000000"/>
                </a:solidFill>
                <a:latin typeface="Verdana" pitchFamily="34" charset="0"/>
              </a:rPr>
              <a:t>END IF;</a:t>
            </a:r>
          </a:p>
          <a:p>
            <a:pPr eaLnBrk="0" hangingPunct="0">
              <a:tabLst>
                <a:tab pos="1200150" algn="l"/>
                <a:tab pos="1658938" algn="l"/>
              </a:tabLst>
            </a:pPr>
            <a:r>
              <a:rPr lang="en-US">
                <a:solidFill>
                  <a:srgbClr val="000000"/>
                </a:solidFill>
                <a:latin typeface="Verdana" pitchFamily="34" charset="0"/>
              </a:rPr>
              <a:t>. . .</a:t>
            </a: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53A7DD61-4E78-4B5F-B4E6-3BCB3B52B708}" type="slidenum">
              <a:rPr lang="en-US"/>
              <a:pPr/>
              <a:t>72</a:t>
            </a:fld>
            <a:r>
              <a:rPr lang="en-US"/>
              <a:t> of 1</a:t>
            </a:r>
          </a:p>
        </p:txBody>
      </p:sp>
      <p:sp>
        <p:nvSpPr>
          <p:cNvPr id="2099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99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09924"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CASE</a:t>
            </a:r>
            <a:r>
              <a:rPr lang="en-US"/>
              <a:t> Expressions</a:t>
            </a:r>
          </a:p>
        </p:txBody>
      </p:sp>
      <p:sp>
        <p:nvSpPr>
          <p:cNvPr id="209925" name="Rectangle 5"/>
          <p:cNvSpPr>
            <a:spLocks noGrp="1" noChangeArrowheads="1"/>
          </p:cNvSpPr>
          <p:nvPr>
            <p:ph type="body" idx="1"/>
          </p:nvPr>
        </p:nvSpPr>
        <p:spPr>
          <a:xfrm>
            <a:off x="762000" y="1371600"/>
            <a:ext cx="7772400" cy="1990725"/>
          </a:xfrm>
          <a:noFill/>
          <a:ln/>
        </p:spPr>
        <p:txBody>
          <a:bodyPr lIns="92075" tIns="46038" rIns="92075" bIns="46038">
            <a:spAutoFit/>
          </a:bodyPr>
          <a:lstStyle/>
          <a:p>
            <a:r>
              <a:rPr lang="en-US"/>
              <a:t>A CASE expression selects a result and returns it. </a:t>
            </a:r>
          </a:p>
          <a:p>
            <a:r>
              <a:rPr lang="en-US"/>
              <a:t>To select the result, the CASE expression uses an expression whose value is used to select one of several alternatives. </a:t>
            </a:r>
          </a:p>
        </p:txBody>
      </p:sp>
      <p:sp>
        <p:nvSpPr>
          <p:cNvPr id="209926" name="Rectangle 6"/>
          <p:cNvSpPr>
            <a:spLocks noChangeArrowheads="1"/>
          </p:cNvSpPr>
          <p:nvPr/>
        </p:nvSpPr>
        <p:spPr bwMode="auto">
          <a:xfrm>
            <a:off x="1066800" y="4038600"/>
            <a:ext cx="6937375" cy="2209800"/>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CASE selector</a:t>
            </a:r>
          </a:p>
          <a:p>
            <a:pPr eaLnBrk="0" hangingPunct="0">
              <a:tabLst>
                <a:tab pos="1200150" algn="l"/>
                <a:tab pos="1658938" algn="l"/>
              </a:tabLst>
            </a:pPr>
            <a:r>
              <a:rPr lang="en-US">
                <a:solidFill>
                  <a:srgbClr val="000000"/>
                </a:solidFill>
                <a:latin typeface="Verdana" pitchFamily="34" charset="0"/>
              </a:rPr>
              <a:t>   WHEN expression1 THEN result1</a:t>
            </a:r>
          </a:p>
          <a:p>
            <a:pPr eaLnBrk="0" hangingPunct="0">
              <a:tabLst>
                <a:tab pos="1200150" algn="l"/>
                <a:tab pos="1658938" algn="l"/>
              </a:tabLst>
            </a:pPr>
            <a:r>
              <a:rPr lang="en-US">
                <a:solidFill>
                  <a:srgbClr val="000000"/>
                </a:solidFill>
                <a:latin typeface="Verdana" pitchFamily="34" charset="0"/>
              </a:rPr>
              <a:t>   WHEN expression2 THEN result2</a:t>
            </a:r>
          </a:p>
          <a:p>
            <a:pPr eaLnBrk="0" hangingPunct="0">
              <a:tabLst>
                <a:tab pos="1200150" algn="l"/>
                <a:tab pos="1658938" algn="l"/>
              </a:tabLst>
            </a:pPr>
            <a:r>
              <a:rPr lang="en-US">
                <a:solidFill>
                  <a:srgbClr val="000000"/>
                </a:solidFill>
                <a:latin typeface="Verdana" pitchFamily="34" charset="0"/>
              </a:rPr>
              <a:t>   ...</a:t>
            </a:r>
          </a:p>
          <a:p>
            <a:pPr eaLnBrk="0" hangingPunct="0">
              <a:tabLst>
                <a:tab pos="1200150" algn="l"/>
                <a:tab pos="1658938" algn="l"/>
              </a:tabLst>
            </a:pPr>
            <a:r>
              <a:rPr lang="en-US">
                <a:solidFill>
                  <a:srgbClr val="000000"/>
                </a:solidFill>
                <a:latin typeface="Verdana" pitchFamily="34" charset="0"/>
              </a:rPr>
              <a:t>   WHEN expressionN THEN resultN</a:t>
            </a:r>
          </a:p>
          <a:p>
            <a:pPr eaLnBrk="0" hangingPunct="0">
              <a:tabLst>
                <a:tab pos="1200150" algn="l"/>
                <a:tab pos="1658938" algn="l"/>
              </a:tabLst>
            </a:pPr>
            <a:r>
              <a:rPr lang="en-US">
                <a:solidFill>
                  <a:srgbClr val="000000"/>
                </a:solidFill>
                <a:latin typeface="Verdana" pitchFamily="34" charset="0"/>
              </a:rPr>
              <a:t>  [ELSE resultN+1;]</a:t>
            </a:r>
          </a:p>
          <a:p>
            <a:pPr eaLnBrk="0" hangingPunct="0">
              <a:tabLst>
                <a:tab pos="1200150" algn="l"/>
                <a:tab pos="1658938" algn="l"/>
              </a:tabLst>
            </a:pPr>
            <a:r>
              <a:rPr lang="en-US">
                <a:solidFill>
                  <a:srgbClr val="000000"/>
                </a:solidFill>
                <a:latin typeface="Verdana" pitchFamily="34" charset="0"/>
              </a:rPr>
              <a:t>END;</a:t>
            </a: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1D00FE7F-FD8D-4C8F-9735-5141B26F4641}" type="slidenum">
              <a:rPr lang="en-US"/>
              <a:pPr/>
              <a:t>73</a:t>
            </a:fld>
            <a:r>
              <a:rPr lang="en-US"/>
              <a:t> of 1</a:t>
            </a:r>
          </a:p>
        </p:txBody>
      </p:sp>
      <p:sp>
        <p:nvSpPr>
          <p:cNvPr id="2119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19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1972"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CASE</a:t>
            </a:r>
            <a:r>
              <a:rPr lang="en-US"/>
              <a:t> Expressions: Example</a:t>
            </a:r>
          </a:p>
        </p:txBody>
      </p:sp>
      <p:sp>
        <p:nvSpPr>
          <p:cNvPr id="211973" name="Rectangle 5"/>
          <p:cNvSpPr>
            <a:spLocks noChangeArrowheads="1"/>
          </p:cNvSpPr>
          <p:nvPr/>
        </p:nvSpPr>
        <p:spPr bwMode="auto">
          <a:xfrm>
            <a:off x="990600" y="1371600"/>
            <a:ext cx="7286625" cy="466407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SET SERVEROUTPUT ON</a:t>
            </a:r>
          </a:p>
          <a:p>
            <a:pPr eaLnBrk="0" hangingPunct="0">
              <a:tabLst>
                <a:tab pos="1200150" algn="l"/>
                <a:tab pos="1658938" algn="l"/>
              </a:tabLst>
            </a:pPr>
            <a:r>
              <a:rPr lang="en-US">
                <a:solidFill>
                  <a:srgbClr val="000000"/>
                </a:solidFill>
                <a:latin typeface="Verdana" pitchFamily="34" charset="0"/>
              </a:rPr>
              <a:t>DECLARE</a:t>
            </a:r>
          </a:p>
          <a:p>
            <a:pPr eaLnBrk="0" hangingPunct="0">
              <a:tabLst>
                <a:tab pos="1200150" algn="l"/>
                <a:tab pos="1658938" algn="l"/>
              </a:tabLst>
            </a:pPr>
            <a:r>
              <a:rPr lang="en-US">
                <a:solidFill>
                  <a:srgbClr val="000000"/>
                </a:solidFill>
                <a:latin typeface="Verdana" pitchFamily="34" charset="0"/>
              </a:rPr>
              <a:t>   v_grade CHAR(1) := UPPER('&amp;p_grade');</a:t>
            </a:r>
          </a:p>
          <a:p>
            <a:pPr eaLnBrk="0" hangingPunct="0">
              <a:tabLst>
                <a:tab pos="1200150" algn="l"/>
                <a:tab pos="1658938" algn="l"/>
              </a:tabLst>
            </a:pPr>
            <a:r>
              <a:rPr lang="en-US">
                <a:solidFill>
                  <a:srgbClr val="000000"/>
                </a:solidFill>
                <a:latin typeface="Verdana" pitchFamily="34" charset="0"/>
              </a:rPr>
              <a:t>   v_appraisal VARCHAR2(20);</a:t>
            </a:r>
          </a:p>
          <a:p>
            <a:pPr eaLnBrk="0" hangingPunct="0">
              <a:tabLst>
                <a:tab pos="1200150" algn="l"/>
                <a:tab pos="1658938" algn="l"/>
              </a:tabLst>
            </a:pPr>
            <a:r>
              <a:rPr lang="en-US">
                <a:solidFill>
                  <a:srgbClr val="000000"/>
                </a:solidFill>
                <a:latin typeface="Verdana" pitchFamily="34" charset="0"/>
              </a:rPr>
              <a:t>BEGIN</a:t>
            </a:r>
          </a:p>
          <a:p>
            <a:pPr eaLnBrk="0" hangingPunct="0">
              <a:tabLst>
                <a:tab pos="1200150" algn="l"/>
                <a:tab pos="1658938" algn="l"/>
              </a:tabLst>
            </a:pPr>
            <a:r>
              <a:rPr lang="en-US">
                <a:solidFill>
                  <a:srgbClr val="000000"/>
                </a:solidFill>
                <a:latin typeface="Verdana" pitchFamily="34" charset="0"/>
              </a:rPr>
              <a:t>    v_appraisal := </a:t>
            </a:r>
          </a:p>
          <a:p>
            <a:pPr eaLnBrk="0" hangingPunct="0">
              <a:tabLst>
                <a:tab pos="1200150" algn="l"/>
                <a:tab pos="1658938" algn="l"/>
              </a:tabLst>
            </a:pPr>
            <a:r>
              <a:rPr lang="en-US">
                <a:solidFill>
                  <a:srgbClr val="000000"/>
                </a:solidFill>
                <a:latin typeface="Verdana" pitchFamily="34" charset="0"/>
              </a:rPr>
              <a:t>      CASE v_grade</a:t>
            </a:r>
          </a:p>
          <a:p>
            <a:pPr eaLnBrk="0" hangingPunct="0">
              <a:tabLst>
                <a:tab pos="1200150" algn="l"/>
                <a:tab pos="1658938" algn="l"/>
              </a:tabLst>
            </a:pPr>
            <a:r>
              <a:rPr lang="en-US">
                <a:solidFill>
                  <a:srgbClr val="000000"/>
                </a:solidFill>
                <a:latin typeface="Verdana" pitchFamily="34" charset="0"/>
              </a:rPr>
              <a:t>         WHEN 'A' THEN 'Excellent'</a:t>
            </a:r>
          </a:p>
          <a:p>
            <a:pPr eaLnBrk="0" hangingPunct="0">
              <a:tabLst>
                <a:tab pos="1200150" algn="l"/>
                <a:tab pos="1658938" algn="l"/>
              </a:tabLst>
            </a:pPr>
            <a:r>
              <a:rPr lang="en-US">
                <a:solidFill>
                  <a:srgbClr val="000000"/>
                </a:solidFill>
                <a:latin typeface="Verdana" pitchFamily="34" charset="0"/>
              </a:rPr>
              <a:t>         WHEN 'B' THEN 'Very Good'</a:t>
            </a:r>
          </a:p>
          <a:p>
            <a:pPr eaLnBrk="0" hangingPunct="0">
              <a:tabLst>
                <a:tab pos="1200150" algn="l"/>
                <a:tab pos="1658938" algn="l"/>
              </a:tabLst>
            </a:pPr>
            <a:r>
              <a:rPr lang="en-US">
                <a:solidFill>
                  <a:srgbClr val="000000"/>
                </a:solidFill>
                <a:latin typeface="Verdana" pitchFamily="34" charset="0"/>
              </a:rPr>
              <a:t>         WHEN 'C' THEN 'Good'</a:t>
            </a:r>
          </a:p>
          <a:p>
            <a:pPr eaLnBrk="0" hangingPunct="0">
              <a:tabLst>
                <a:tab pos="1200150" algn="l"/>
                <a:tab pos="1658938" algn="l"/>
              </a:tabLst>
            </a:pPr>
            <a:r>
              <a:rPr lang="en-US">
                <a:solidFill>
                  <a:srgbClr val="000000"/>
                </a:solidFill>
                <a:latin typeface="Verdana" pitchFamily="34" charset="0"/>
              </a:rPr>
              <a:t>         ELSE 'No such grade'</a:t>
            </a:r>
          </a:p>
          <a:p>
            <a:pPr eaLnBrk="0" hangingPunct="0">
              <a:tabLst>
                <a:tab pos="1200150" algn="l"/>
                <a:tab pos="1658938" algn="l"/>
              </a:tabLst>
            </a:pPr>
            <a:r>
              <a:rPr lang="en-US">
                <a:solidFill>
                  <a:srgbClr val="000000"/>
                </a:solidFill>
                <a:latin typeface="Verdana" pitchFamily="34" charset="0"/>
              </a:rPr>
              <a:t>      END;</a:t>
            </a:r>
          </a:p>
          <a:p>
            <a:pPr eaLnBrk="0" hangingPunct="0">
              <a:tabLst>
                <a:tab pos="1200150" algn="l"/>
                <a:tab pos="1658938" algn="l"/>
              </a:tabLst>
            </a:pPr>
            <a:r>
              <a:rPr lang="en-US">
                <a:solidFill>
                  <a:srgbClr val="000000"/>
                </a:solidFill>
                <a:latin typeface="Verdana" pitchFamily="34" charset="0"/>
              </a:rPr>
              <a:t>DBMS_OUTPUT.PUT_LINE ('Grade: '|| v_grade || ' </a:t>
            </a:r>
            <a:br>
              <a:rPr lang="en-US">
                <a:solidFill>
                  <a:srgbClr val="000000"/>
                </a:solidFill>
                <a:latin typeface="Verdana" pitchFamily="34" charset="0"/>
              </a:rPr>
            </a:br>
            <a:r>
              <a:rPr lang="en-US">
                <a:solidFill>
                  <a:srgbClr val="000000"/>
                </a:solidFill>
                <a:latin typeface="Verdana" pitchFamily="34" charset="0"/>
              </a:rPr>
              <a:t>                       Appraisal ' || v_appraisal);</a:t>
            </a:r>
          </a:p>
          <a:p>
            <a:pPr eaLnBrk="0" hangingPunct="0">
              <a:tabLst>
                <a:tab pos="1200150" algn="l"/>
                <a:tab pos="1658938" algn="l"/>
              </a:tabLst>
            </a:pPr>
            <a:r>
              <a:rPr lang="en-US">
                <a:solidFill>
                  <a:srgbClr val="000000"/>
                </a:solidFill>
                <a:latin typeface="Verdana" pitchFamily="34" charset="0"/>
              </a:rPr>
              <a:t>END;</a:t>
            </a:r>
          </a:p>
          <a:p>
            <a:pPr eaLnBrk="0" hangingPunct="0">
              <a:tabLst>
                <a:tab pos="1200150" algn="l"/>
                <a:tab pos="1658938" algn="l"/>
              </a:tabLst>
            </a:pPr>
            <a:r>
              <a:rPr lang="en-US">
                <a:solidFill>
                  <a:srgbClr val="000000"/>
                </a:solidFill>
                <a:latin typeface="Verdana" pitchFamily="34" charset="0"/>
              </a:rPr>
              <a:t>/</a:t>
            </a: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FBBE8787-7281-4C17-B0E7-BEAE543103C7}" type="slidenum">
              <a:rPr lang="en-US"/>
              <a:pPr/>
              <a:t>74</a:t>
            </a:fld>
            <a:r>
              <a:rPr lang="en-US"/>
              <a:t> of 1</a:t>
            </a:r>
          </a:p>
        </p:txBody>
      </p:sp>
      <p:sp>
        <p:nvSpPr>
          <p:cNvPr id="2140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40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4020" name="Rectangle 4"/>
          <p:cNvSpPr>
            <a:spLocks noGrp="1" noChangeArrowheads="1"/>
          </p:cNvSpPr>
          <p:nvPr>
            <p:ph type="title"/>
          </p:nvPr>
        </p:nvSpPr>
        <p:spPr>
          <a:noFill/>
          <a:ln/>
        </p:spPr>
        <p:txBody>
          <a:bodyPr wrap="square" lIns="92075" tIns="46038" rIns="92075" bIns="46038" anchor="t"/>
          <a:lstStyle/>
          <a:p>
            <a:r>
              <a:rPr lang="en-US"/>
              <a:t>Handling Nulls</a:t>
            </a:r>
          </a:p>
        </p:txBody>
      </p:sp>
      <p:sp>
        <p:nvSpPr>
          <p:cNvPr id="214021" name="Rectangle 5"/>
          <p:cNvSpPr>
            <a:spLocks noGrp="1" noChangeArrowheads="1"/>
          </p:cNvSpPr>
          <p:nvPr>
            <p:ph type="body" idx="1"/>
          </p:nvPr>
        </p:nvSpPr>
        <p:spPr>
          <a:xfrm>
            <a:off x="1066800" y="1600200"/>
            <a:ext cx="6975475" cy="3321050"/>
          </a:xfrm>
          <a:noFill/>
          <a:ln/>
        </p:spPr>
        <p:txBody>
          <a:bodyPr lIns="92075" tIns="46038" rIns="92075" bIns="46038">
            <a:spAutoFit/>
          </a:bodyPr>
          <a:lstStyle/>
          <a:p>
            <a:pPr>
              <a:spcBef>
                <a:spcPct val="0"/>
              </a:spcBef>
              <a:buFont typeface="Wingdings" pitchFamily="2" charset="2"/>
              <a:buNone/>
            </a:pPr>
            <a:r>
              <a:rPr lang="en-US" sz="2000"/>
              <a:t>When working with nulls, you can avoid some </a:t>
            </a:r>
          </a:p>
          <a:p>
            <a:pPr>
              <a:spcBef>
                <a:spcPct val="0"/>
              </a:spcBef>
              <a:buFont typeface="Wingdings" pitchFamily="2" charset="2"/>
              <a:buNone/>
            </a:pPr>
            <a:r>
              <a:rPr lang="en-US" sz="2000"/>
              <a:t>common mistakes by keeping in mind the following </a:t>
            </a:r>
          </a:p>
          <a:p>
            <a:pPr>
              <a:spcBef>
                <a:spcPct val="0"/>
              </a:spcBef>
              <a:buFont typeface="Wingdings" pitchFamily="2" charset="2"/>
              <a:buNone/>
            </a:pPr>
            <a:r>
              <a:rPr lang="en-US" sz="2000"/>
              <a:t>rules: </a:t>
            </a:r>
          </a:p>
          <a:p>
            <a:r>
              <a:rPr lang="en-US" sz="2000"/>
              <a:t>Simple comparisons involving nulls always yield NULL. </a:t>
            </a:r>
          </a:p>
          <a:p>
            <a:r>
              <a:rPr lang="en-US" sz="2000"/>
              <a:t>Applying the logical operator NOT to a null yields NULL. </a:t>
            </a:r>
          </a:p>
          <a:p>
            <a:r>
              <a:rPr lang="en-US" sz="2000"/>
              <a:t>In conditional control statements, if the condition yields NULL, its associated sequence of statements is not executed. </a:t>
            </a: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ooter Placeholder 3"/>
          <p:cNvSpPr>
            <a:spLocks noGrp="1"/>
          </p:cNvSpPr>
          <p:nvPr>
            <p:ph type="ftr" sz="quarter" idx="10"/>
          </p:nvPr>
        </p:nvSpPr>
        <p:spPr/>
        <p:txBody>
          <a:bodyPr/>
          <a:lstStyle/>
          <a:p>
            <a:r>
              <a:rPr lang="en-US"/>
              <a:t>PL/SQL</a:t>
            </a:r>
          </a:p>
        </p:txBody>
      </p:sp>
      <p:sp>
        <p:nvSpPr>
          <p:cNvPr id="65" name="Slide Number Placeholder 4"/>
          <p:cNvSpPr>
            <a:spLocks noGrp="1"/>
          </p:cNvSpPr>
          <p:nvPr>
            <p:ph type="sldNum" sz="quarter" idx="11"/>
          </p:nvPr>
        </p:nvSpPr>
        <p:spPr/>
        <p:txBody>
          <a:bodyPr/>
          <a:lstStyle/>
          <a:p>
            <a:fld id="{2B41E026-FA36-45BC-AAE5-EFAFEAE578E2}" type="slidenum">
              <a:rPr lang="en-US"/>
              <a:pPr/>
              <a:t>75</a:t>
            </a:fld>
            <a:r>
              <a:rPr lang="en-US"/>
              <a:t> of 1</a:t>
            </a:r>
          </a:p>
        </p:txBody>
      </p:sp>
      <p:sp>
        <p:nvSpPr>
          <p:cNvPr id="2160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60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6068" name="Rectangle 4"/>
          <p:cNvSpPr>
            <a:spLocks noGrp="1" noChangeArrowheads="1"/>
          </p:cNvSpPr>
          <p:nvPr>
            <p:ph type="title"/>
          </p:nvPr>
        </p:nvSpPr>
        <p:spPr>
          <a:noFill/>
          <a:ln/>
        </p:spPr>
        <p:txBody>
          <a:bodyPr wrap="square" lIns="92075" tIns="46038" rIns="92075" bIns="46038" anchor="t"/>
          <a:lstStyle/>
          <a:p>
            <a:r>
              <a:rPr lang="en-US"/>
              <a:t>Logic Tables</a:t>
            </a:r>
          </a:p>
        </p:txBody>
      </p:sp>
      <p:sp>
        <p:nvSpPr>
          <p:cNvPr id="216069" name="Rectangle 5"/>
          <p:cNvSpPr>
            <a:spLocks noGrp="1" noChangeArrowheads="1"/>
          </p:cNvSpPr>
          <p:nvPr>
            <p:ph type="body" idx="1"/>
          </p:nvPr>
        </p:nvSpPr>
        <p:spPr>
          <a:xfrm>
            <a:off x="914400" y="1447800"/>
            <a:ext cx="6973888" cy="822325"/>
          </a:xfrm>
          <a:noFill/>
          <a:ln/>
        </p:spPr>
        <p:txBody>
          <a:bodyPr lIns="92075" tIns="46038" rIns="92075" bIns="46038">
            <a:spAutoFit/>
          </a:bodyPr>
          <a:lstStyle/>
          <a:p>
            <a:pPr marL="0" indent="0" defTabSz="346075">
              <a:buFont typeface="Wingdings" pitchFamily="2" charset="2"/>
              <a:buNone/>
            </a:pPr>
            <a:r>
              <a:rPr lang="en-US"/>
              <a:t>Build a simple Boolean condition with a comparison operator.</a:t>
            </a:r>
          </a:p>
        </p:txBody>
      </p:sp>
      <p:sp>
        <p:nvSpPr>
          <p:cNvPr id="216070" name="Rectangle 6"/>
          <p:cNvSpPr>
            <a:spLocks noChangeArrowheads="1"/>
          </p:cNvSpPr>
          <p:nvPr/>
        </p:nvSpPr>
        <p:spPr bwMode="auto">
          <a:xfrm>
            <a:off x="3786188" y="2686050"/>
            <a:ext cx="3076575" cy="3016250"/>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16071" name="Line 7"/>
          <p:cNvSpPr>
            <a:spLocks noChangeShapeType="1"/>
          </p:cNvSpPr>
          <p:nvPr/>
        </p:nvSpPr>
        <p:spPr bwMode="auto">
          <a:xfrm>
            <a:off x="4537075" y="2692400"/>
            <a:ext cx="0" cy="3025775"/>
          </a:xfrm>
          <a:prstGeom prst="line">
            <a:avLst/>
          </a:prstGeom>
          <a:noFill/>
          <a:ln w="12700">
            <a:solidFill>
              <a:schemeClr val="bg1"/>
            </a:solidFill>
            <a:round/>
            <a:headEnd type="none" w="sm" len="sm"/>
            <a:tailEnd type="none" w="sm" len="sm"/>
          </a:ln>
          <a:effectLst/>
        </p:spPr>
        <p:txBody>
          <a:bodyPr/>
          <a:lstStyle/>
          <a:p>
            <a:endParaRPr lang="en-US"/>
          </a:p>
        </p:txBody>
      </p:sp>
      <p:sp>
        <p:nvSpPr>
          <p:cNvPr id="216072" name="Line 8"/>
          <p:cNvSpPr>
            <a:spLocks noChangeShapeType="1"/>
          </p:cNvSpPr>
          <p:nvPr/>
        </p:nvSpPr>
        <p:spPr bwMode="auto">
          <a:xfrm>
            <a:off x="5311775" y="2689225"/>
            <a:ext cx="0" cy="3030538"/>
          </a:xfrm>
          <a:prstGeom prst="line">
            <a:avLst/>
          </a:prstGeom>
          <a:noFill/>
          <a:ln w="12700">
            <a:solidFill>
              <a:schemeClr val="bg1"/>
            </a:solidFill>
            <a:round/>
            <a:headEnd type="none" w="sm" len="sm"/>
            <a:tailEnd type="none" w="sm" len="sm"/>
          </a:ln>
          <a:effectLst/>
        </p:spPr>
        <p:txBody>
          <a:bodyPr/>
          <a:lstStyle/>
          <a:p>
            <a:endParaRPr lang="en-US"/>
          </a:p>
        </p:txBody>
      </p:sp>
      <p:sp>
        <p:nvSpPr>
          <p:cNvPr id="216073" name="Line 9"/>
          <p:cNvSpPr>
            <a:spLocks noChangeShapeType="1"/>
          </p:cNvSpPr>
          <p:nvPr/>
        </p:nvSpPr>
        <p:spPr bwMode="auto">
          <a:xfrm>
            <a:off x="6069013" y="2687638"/>
            <a:ext cx="0" cy="3021012"/>
          </a:xfrm>
          <a:prstGeom prst="line">
            <a:avLst/>
          </a:prstGeom>
          <a:noFill/>
          <a:ln w="12700">
            <a:solidFill>
              <a:schemeClr val="bg1"/>
            </a:solidFill>
            <a:round/>
            <a:headEnd type="none" w="sm" len="sm"/>
            <a:tailEnd type="none" w="sm" len="sm"/>
          </a:ln>
          <a:effectLst/>
        </p:spPr>
        <p:txBody>
          <a:bodyPr/>
          <a:lstStyle/>
          <a:p>
            <a:endParaRPr lang="en-US"/>
          </a:p>
        </p:txBody>
      </p:sp>
      <p:sp>
        <p:nvSpPr>
          <p:cNvPr id="216074" name="Line 10"/>
          <p:cNvSpPr>
            <a:spLocks noChangeShapeType="1"/>
          </p:cNvSpPr>
          <p:nvPr/>
        </p:nvSpPr>
        <p:spPr bwMode="auto">
          <a:xfrm flipV="1">
            <a:off x="3790950" y="3373438"/>
            <a:ext cx="3054350" cy="9525"/>
          </a:xfrm>
          <a:prstGeom prst="line">
            <a:avLst/>
          </a:prstGeom>
          <a:noFill/>
          <a:ln w="12700">
            <a:solidFill>
              <a:schemeClr val="bg1"/>
            </a:solidFill>
            <a:round/>
            <a:headEnd type="none" w="sm" len="sm"/>
            <a:tailEnd type="none" w="sm" len="sm"/>
          </a:ln>
          <a:effectLst/>
        </p:spPr>
        <p:txBody>
          <a:bodyPr/>
          <a:lstStyle/>
          <a:p>
            <a:endParaRPr lang="en-US"/>
          </a:p>
        </p:txBody>
      </p:sp>
      <p:sp>
        <p:nvSpPr>
          <p:cNvPr id="216075" name="Line 11"/>
          <p:cNvSpPr>
            <a:spLocks noChangeShapeType="1"/>
          </p:cNvSpPr>
          <p:nvPr/>
        </p:nvSpPr>
        <p:spPr bwMode="auto">
          <a:xfrm>
            <a:off x="3781425" y="4935538"/>
            <a:ext cx="3081338" cy="0"/>
          </a:xfrm>
          <a:prstGeom prst="line">
            <a:avLst/>
          </a:prstGeom>
          <a:noFill/>
          <a:ln w="12700">
            <a:solidFill>
              <a:schemeClr val="bg1"/>
            </a:solidFill>
            <a:round/>
            <a:headEnd type="none" w="sm" len="sm"/>
            <a:tailEnd type="none" w="sm" len="sm"/>
          </a:ln>
          <a:effectLst/>
        </p:spPr>
        <p:txBody>
          <a:bodyPr/>
          <a:lstStyle/>
          <a:p>
            <a:endParaRPr lang="en-US"/>
          </a:p>
        </p:txBody>
      </p:sp>
      <p:sp>
        <p:nvSpPr>
          <p:cNvPr id="216076" name="Line 12"/>
          <p:cNvSpPr>
            <a:spLocks noChangeShapeType="1"/>
          </p:cNvSpPr>
          <p:nvPr/>
        </p:nvSpPr>
        <p:spPr bwMode="auto">
          <a:xfrm>
            <a:off x="3787775" y="4129088"/>
            <a:ext cx="3060700" cy="0"/>
          </a:xfrm>
          <a:prstGeom prst="line">
            <a:avLst/>
          </a:prstGeom>
          <a:noFill/>
          <a:ln w="12700">
            <a:solidFill>
              <a:schemeClr val="bg1"/>
            </a:solidFill>
            <a:round/>
            <a:headEnd type="none" w="sm" len="sm"/>
            <a:tailEnd type="none" w="sm" len="sm"/>
          </a:ln>
          <a:effectLst/>
        </p:spPr>
        <p:txBody>
          <a:bodyPr/>
          <a:lstStyle/>
          <a:p>
            <a:endParaRPr lang="en-US"/>
          </a:p>
        </p:txBody>
      </p:sp>
      <p:sp>
        <p:nvSpPr>
          <p:cNvPr id="216077" name="Rectangle 13"/>
          <p:cNvSpPr>
            <a:spLocks noChangeArrowheads="1"/>
          </p:cNvSpPr>
          <p:nvPr/>
        </p:nvSpPr>
        <p:spPr bwMode="auto">
          <a:xfrm>
            <a:off x="7019925" y="2686050"/>
            <a:ext cx="1524000" cy="3025775"/>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16078" name="Line 14"/>
          <p:cNvSpPr>
            <a:spLocks noChangeShapeType="1"/>
          </p:cNvSpPr>
          <p:nvPr/>
        </p:nvSpPr>
        <p:spPr bwMode="auto">
          <a:xfrm>
            <a:off x="7772400" y="2681288"/>
            <a:ext cx="0" cy="3036887"/>
          </a:xfrm>
          <a:prstGeom prst="line">
            <a:avLst/>
          </a:prstGeom>
          <a:noFill/>
          <a:ln w="12700">
            <a:solidFill>
              <a:schemeClr val="bg1"/>
            </a:solidFill>
            <a:round/>
            <a:headEnd type="none" w="sm" len="sm"/>
            <a:tailEnd type="none" w="sm" len="sm"/>
          </a:ln>
          <a:effectLst/>
        </p:spPr>
        <p:txBody>
          <a:bodyPr/>
          <a:lstStyle/>
          <a:p>
            <a:endParaRPr lang="en-US"/>
          </a:p>
        </p:txBody>
      </p:sp>
      <p:sp>
        <p:nvSpPr>
          <p:cNvPr id="216079" name="Line 15"/>
          <p:cNvSpPr>
            <a:spLocks noChangeShapeType="1"/>
          </p:cNvSpPr>
          <p:nvPr/>
        </p:nvSpPr>
        <p:spPr bwMode="auto">
          <a:xfrm>
            <a:off x="7031038" y="3386138"/>
            <a:ext cx="1516062" cy="0"/>
          </a:xfrm>
          <a:prstGeom prst="line">
            <a:avLst/>
          </a:prstGeom>
          <a:noFill/>
          <a:ln w="12700">
            <a:solidFill>
              <a:schemeClr val="bg1"/>
            </a:solidFill>
            <a:round/>
            <a:headEnd type="none" w="sm" len="sm"/>
            <a:tailEnd type="none" w="sm" len="sm"/>
          </a:ln>
          <a:effectLst/>
        </p:spPr>
        <p:txBody>
          <a:bodyPr/>
          <a:lstStyle/>
          <a:p>
            <a:endParaRPr lang="en-US"/>
          </a:p>
        </p:txBody>
      </p:sp>
      <p:sp>
        <p:nvSpPr>
          <p:cNvPr id="216080" name="Line 16"/>
          <p:cNvSpPr>
            <a:spLocks noChangeShapeType="1"/>
          </p:cNvSpPr>
          <p:nvPr/>
        </p:nvSpPr>
        <p:spPr bwMode="auto">
          <a:xfrm>
            <a:off x="7007225" y="4921250"/>
            <a:ext cx="1536700" cy="6350"/>
          </a:xfrm>
          <a:prstGeom prst="line">
            <a:avLst/>
          </a:prstGeom>
          <a:noFill/>
          <a:ln w="12700">
            <a:solidFill>
              <a:schemeClr val="bg1"/>
            </a:solidFill>
            <a:round/>
            <a:headEnd type="none" w="sm" len="sm"/>
            <a:tailEnd type="none" w="sm" len="sm"/>
          </a:ln>
          <a:effectLst/>
        </p:spPr>
        <p:txBody>
          <a:bodyPr/>
          <a:lstStyle/>
          <a:p>
            <a:endParaRPr lang="en-US"/>
          </a:p>
        </p:txBody>
      </p:sp>
      <p:sp>
        <p:nvSpPr>
          <p:cNvPr id="216081" name="Line 17"/>
          <p:cNvSpPr>
            <a:spLocks noChangeShapeType="1"/>
          </p:cNvSpPr>
          <p:nvPr/>
        </p:nvSpPr>
        <p:spPr bwMode="auto">
          <a:xfrm>
            <a:off x="7013575" y="4143375"/>
            <a:ext cx="1560513" cy="0"/>
          </a:xfrm>
          <a:prstGeom prst="line">
            <a:avLst/>
          </a:prstGeom>
          <a:noFill/>
          <a:ln w="12700">
            <a:solidFill>
              <a:schemeClr val="bg1"/>
            </a:solidFill>
            <a:round/>
            <a:headEnd type="none" w="sm" len="sm"/>
            <a:tailEnd type="none" w="sm" len="sm"/>
          </a:ln>
          <a:effectLst/>
        </p:spPr>
        <p:txBody>
          <a:bodyPr/>
          <a:lstStyle/>
          <a:p>
            <a:endParaRPr lang="en-US"/>
          </a:p>
        </p:txBody>
      </p:sp>
      <p:sp>
        <p:nvSpPr>
          <p:cNvPr id="216082" name="Rectangle 18"/>
          <p:cNvSpPr>
            <a:spLocks noChangeArrowheads="1"/>
          </p:cNvSpPr>
          <p:nvPr/>
        </p:nvSpPr>
        <p:spPr bwMode="auto">
          <a:xfrm>
            <a:off x="7065963" y="2892425"/>
            <a:ext cx="615950" cy="336550"/>
          </a:xfrm>
          <a:prstGeom prst="rect">
            <a:avLst/>
          </a:prstGeom>
          <a:noFill/>
          <a:ln w="9525">
            <a:noFill/>
            <a:miter lim="800000"/>
            <a:headEnd/>
            <a:tailEnd/>
          </a:ln>
          <a:effectLst/>
        </p:spPr>
        <p:txBody>
          <a:bodyPr lIns="92075" tIns="46038" rIns="92075" bIns="46038">
            <a:spAutoFit/>
          </a:bodyPr>
          <a:lstStyle/>
          <a:p>
            <a:pPr eaLnBrk="0" hangingPunct="0"/>
            <a:r>
              <a:rPr lang="en-US" sz="1600" b="1">
                <a:solidFill>
                  <a:srgbClr val="000000"/>
                </a:solidFill>
                <a:latin typeface="Courier New" pitchFamily="49" charset="0"/>
              </a:rPr>
              <a:t>NOT</a:t>
            </a:r>
          </a:p>
        </p:txBody>
      </p:sp>
      <p:sp>
        <p:nvSpPr>
          <p:cNvPr id="216083" name="Rectangle 19"/>
          <p:cNvSpPr>
            <a:spLocks noChangeArrowheads="1"/>
          </p:cNvSpPr>
          <p:nvPr/>
        </p:nvSpPr>
        <p:spPr bwMode="auto">
          <a:xfrm>
            <a:off x="3776663" y="365442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TRUE</a:t>
            </a:r>
          </a:p>
        </p:txBody>
      </p:sp>
      <p:sp>
        <p:nvSpPr>
          <p:cNvPr id="216084" name="Rectangle 20"/>
          <p:cNvSpPr>
            <a:spLocks noChangeArrowheads="1"/>
          </p:cNvSpPr>
          <p:nvPr/>
        </p:nvSpPr>
        <p:spPr bwMode="auto">
          <a:xfrm>
            <a:off x="3725863"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FALSE</a:t>
            </a:r>
          </a:p>
        </p:txBody>
      </p:sp>
      <p:sp>
        <p:nvSpPr>
          <p:cNvPr id="216085" name="Rectangle 21"/>
          <p:cNvSpPr>
            <a:spLocks noChangeArrowheads="1"/>
          </p:cNvSpPr>
          <p:nvPr/>
        </p:nvSpPr>
        <p:spPr bwMode="auto">
          <a:xfrm>
            <a:off x="3795713"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NULL</a:t>
            </a:r>
          </a:p>
        </p:txBody>
      </p:sp>
      <p:sp>
        <p:nvSpPr>
          <p:cNvPr id="216086" name="Rectangle 22"/>
          <p:cNvSpPr>
            <a:spLocks noChangeArrowheads="1"/>
          </p:cNvSpPr>
          <p:nvPr/>
        </p:nvSpPr>
        <p:spPr bwMode="auto">
          <a:xfrm>
            <a:off x="3916363" y="2914650"/>
            <a:ext cx="428625"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b="1">
                <a:solidFill>
                  <a:srgbClr val="000000"/>
                </a:solidFill>
                <a:latin typeface="Courier New" pitchFamily="49" charset="0"/>
              </a:rPr>
              <a:t>OR</a:t>
            </a:r>
          </a:p>
        </p:txBody>
      </p:sp>
      <p:sp>
        <p:nvSpPr>
          <p:cNvPr id="216087" name="Rectangle 23"/>
          <p:cNvSpPr>
            <a:spLocks noChangeArrowheads="1"/>
          </p:cNvSpPr>
          <p:nvPr/>
        </p:nvSpPr>
        <p:spPr bwMode="auto">
          <a:xfrm>
            <a:off x="6996113" y="365442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TRUE</a:t>
            </a:r>
          </a:p>
        </p:txBody>
      </p:sp>
      <p:sp>
        <p:nvSpPr>
          <p:cNvPr id="216088" name="Rectangle 24"/>
          <p:cNvSpPr>
            <a:spLocks noChangeArrowheads="1"/>
          </p:cNvSpPr>
          <p:nvPr/>
        </p:nvSpPr>
        <p:spPr bwMode="auto">
          <a:xfrm>
            <a:off x="6945313"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FALSE</a:t>
            </a:r>
          </a:p>
        </p:txBody>
      </p:sp>
      <p:sp>
        <p:nvSpPr>
          <p:cNvPr id="216089" name="Rectangle 25"/>
          <p:cNvSpPr>
            <a:spLocks noChangeArrowheads="1"/>
          </p:cNvSpPr>
          <p:nvPr/>
        </p:nvSpPr>
        <p:spPr bwMode="auto">
          <a:xfrm>
            <a:off x="7015163"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NULL</a:t>
            </a:r>
          </a:p>
        </p:txBody>
      </p:sp>
      <p:sp>
        <p:nvSpPr>
          <p:cNvPr id="216090" name="Rectangle 26"/>
          <p:cNvSpPr>
            <a:spLocks noChangeArrowheads="1"/>
          </p:cNvSpPr>
          <p:nvPr/>
        </p:nvSpPr>
        <p:spPr bwMode="auto">
          <a:xfrm>
            <a:off x="4540250" y="2914650"/>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TRUE</a:t>
            </a:r>
          </a:p>
        </p:txBody>
      </p:sp>
      <p:sp>
        <p:nvSpPr>
          <p:cNvPr id="216091" name="Rectangle 27"/>
          <p:cNvSpPr>
            <a:spLocks noChangeArrowheads="1"/>
          </p:cNvSpPr>
          <p:nvPr/>
        </p:nvSpPr>
        <p:spPr bwMode="auto">
          <a:xfrm>
            <a:off x="5262563" y="2914650"/>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FALSE</a:t>
            </a:r>
          </a:p>
        </p:txBody>
      </p:sp>
      <p:sp>
        <p:nvSpPr>
          <p:cNvPr id="216092" name="Rectangle 28"/>
          <p:cNvSpPr>
            <a:spLocks noChangeArrowheads="1"/>
          </p:cNvSpPr>
          <p:nvPr/>
        </p:nvSpPr>
        <p:spPr bwMode="auto">
          <a:xfrm>
            <a:off x="6099175" y="2914650"/>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NULL</a:t>
            </a:r>
          </a:p>
        </p:txBody>
      </p:sp>
      <p:sp>
        <p:nvSpPr>
          <p:cNvPr id="216093" name="Rectangle 29"/>
          <p:cNvSpPr>
            <a:spLocks noChangeArrowheads="1"/>
          </p:cNvSpPr>
          <p:nvPr/>
        </p:nvSpPr>
        <p:spPr bwMode="auto">
          <a:xfrm>
            <a:off x="7762875" y="365442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094" name="Rectangle 30"/>
          <p:cNvSpPr>
            <a:spLocks noChangeArrowheads="1"/>
          </p:cNvSpPr>
          <p:nvPr/>
        </p:nvSpPr>
        <p:spPr bwMode="auto">
          <a:xfrm>
            <a:off x="7799388" y="437197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095" name="Rectangle 31"/>
          <p:cNvSpPr>
            <a:spLocks noChangeArrowheads="1"/>
          </p:cNvSpPr>
          <p:nvPr/>
        </p:nvSpPr>
        <p:spPr bwMode="auto">
          <a:xfrm>
            <a:off x="7818438"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096" name="Rectangle 32"/>
          <p:cNvSpPr>
            <a:spLocks noChangeArrowheads="1"/>
          </p:cNvSpPr>
          <p:nvPr/>
        </p:nvSpPr>
        <p:spPr bwMode="auto">
          <a:xfrm>
            <a:off x="498475" y="2686050"/>
            <a:ext cx="3143250" cy="3005138"/>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16097" name="Line 33"/>
          <p:cNvSpPr>
            <a:spLocks noChangeShapeType="1"/>
          </p:cNvSpPr>
          <p:nvPr/>
        </p:nvSpPr>
        <p:spPr bwMode="auto">
          <a:xfrm>
            <a:off x="1306513" y="2673350"/>
            <a:ext cx="0" cy="3036888"/>
          </a:xfrm>
          <a:prstGeom prst="line">
            <a:avLst/>
          </a:prstGeom>
          <a:noFill/>
          <a:ln w="12700">
            <a:solidFill>
              <a:schemeClr val="bg1"/>
            </a:solidFill>
            <a:round/>
            <a:headEnd type="none" w="sm" len="sm"/>
            <a:tailEnd type="none" w="sm" len="sm"/>
          </a:ln>
          <a:effectLst/>
        </p:spPr>
        <p:txBody>
          <a:bodyPr/>
          <a:lstStyle/>
          <a:p>
            <a:endParaRPr lang="en-US"/>
          </a:p>
        </p:txBody>
      </p:sp>
      <p:sp>
        <p:nvSpPr>
          <p:cNvPr id="216098" name="Line 34"/>
          <p:cNvSpPr>
            <a:spLocks noChangeShapeType="1"/>
          </p:cNvSpPr>
          <p:nvPr/>
        </p:nvSpPr>
        <p:spPr bwMode="auto">
          <a:xfrm>
            <a:off x="2133600" y="2689225"/>
            <a:ext cx="0" cy="3003550"/>
          </a:xfrm>
          <a:prstGeom prst="line">
            <a:avLst/>
          </a:prstGeom>
          <a:noFill/>
          <a:ln w="12700">
            <a:solidFill>
              <a:schemeClr val="bg1"/>
            </a:solidFill>
            <a:round/>
            <a:headEnd type="none" w="sm" len="sm"/>
            <a:tailEnd type="none" w="sm" len="sm"/>
          </a:ln>
          <a:effectLst/>
        </p:spPr>
        <p:txBody>
          <a:bodyPr/>
          <a:lstStyle/>
          <a:p>
            <a:endParaRPr lang="en-US"/>
          </a:p>
        </p:txBody>
      </p:sp>
      <p:sp>
        <p:nvSpPr>
          <p:cNvPr id="216099" name="Line 35"/>
          <p:cNvSpPr>
            <a:spLocks noChangeShapeType="1"/>
          </p:cNvSpPr>
          <p:nvPr/>
        </p:nvSpPr>
        <p:spPr bwMode="auto">
          <a:xfrm>
            <a:off x="2922588" y="2687638"/>
            <a:ext cx="0" cy="3032125"/>
          </a:xfrm>
          <a:prstGeom prst="line">
            <a:avLst/>
          </a:prstGeom>
          <a:noFill/>
          <a:ln w="12700">
            <a:solidFill>
              <a:schemeClr val="bg1"/>
            </a:solidFill>
            <a:round/>
            <a:headEnd type="none" w="sm" len="sm"/>
            <a:tailEnd type="none" w="sm" len="sm"/>
          </a:ln>
          <a:effectLst/>
        </p:spPr>
        <p:txBody>
          <a:bodyPr/>
          <a:lstStyle/>
          <a:p>
            <a:endParaRPr lang="en-US"/>
          </a:p>
        </p:txBody>
      </p:sp>
      <p:sp>
        <p:nvSpPr>
          <p:cNvPr id="216100" name="Line 36"/>
          <p:cNvSpPr>
            <a:spLocks noChangeShapeType="1"/>
          </p:cNvSpPr>
          <p:nvPr/>
        </p:nvSpPr>
        <p:spPr bwMode="auto">
          <a:xfrm>
            <a:off x="492125" y="4935538"/>
            <a:ext cx="3148013" cy="0"/>
          </a:xfrm>
          <a:prstGeom prst="line">
            <a:avLst/>
          </a:prstGeom>
          <a:noFill/>
          <a:ln w="12700">
            <a:solidFill>
              <a:schemeClr val="bg1"/>
            </a:solidFill>
            <a:round/>
            <a:headEnd type="none" w="sm" len="sm"/>
            <a:tailEnd type="none" w="sm" len="sm"/>
          </a:ln>
          <a:effectLst/>
        </p:spPr>
        <p:txBody>
          <a:bodyPr/>
          <a:lstStyle/>
          <a:p>
            <a:endParaRPr lang="en-US"/>
          </a:p>
        </p:txBody>
      </p:sp>
      <p:sp>
        <p:nvSpPr>
          <p:cNvPr id="216101" name="Line 37"/>
          <p:cNvSpPr>
            <a:spLocks noChangeShapeType="1"/>
          </p:cNvSpPr>
          <p:nvPr/>
        </p:nvSpPr>
        <p:spPr bwMode="auto">
          <a:xfrm>
            <a:off x="492125" y="4129088"/>
            <a:ext cx="3148013" cy="0"/>
          </a:xfrm>
          <a:prstGeom prst="line">
            <a:avLst/>
          </a:prstGeom>
          <a:noFill/>
          <a:ln w="12700">
            <a:solidFill>
              <a:schemeClr val="bg1"/>
            </a:solidFill>
            <a:round/>
            <a:headEnd type="none" w="sm" len="sm"/>
            <a:tailEnd type="none" w="sm" len="sm"/>
          </a:ln>
          <a:effectLst/>
        </p:spPr>
        <p:txBody>
          <a:bodyPr/>
          <a:lstStyle/>
          <a:p>
            <a:endParaRPr lang="en-US"/>
          </a:p>
        </p:txBody>
      </p:sp>
      <p:sp>
        <p:nvSpPr>
          <p:cNvPr id="216102" name="Rectangle 38"/>
          <p:cNvSpPr>
            <a:spLocks noChangeArrowheads="1"/>
          </p:cNvSpPr>
          <p:nvPr/>
        </p:nvSpPr>
        <p:spPr bwMode="auto">
          <a:xfrm>
            <a:off x="573088" y="2914650"/>
            <a:ext cx="549275"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b="1">
                <a:solidFill>
                  <a:srgbClr val="000000"/>
                </a:solidFill>
                <a:latin typeface="Courier New" pitchFamily="49" charset="0"/>
              </a:rPr>
              <a:t>AND</a:t>
            </a:r>
          </a:p>
        </p:txBody>
      </p:sp>
      <p:sp>
        <p:nvSpPr>
          <p:cNvPr id="216103" name="Rectangle 39"/>
          <p:cNvSpPr>
            <a:spLocks noChangeArrowheads="1"/>
          </p:cNvSpPr>
          <p:nvPr/>
        </p:nvSpPr>
        <p:spPr bwMode="auto">
          <a:xfrm>
            <a:off x="509588" y="365442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TRUE</a:t>
            </a:r>
          </a:p>
        </p:txBody>
      </p:sp>
      <p:sp>
        <p:nvSpPr>
          <p:cNvPr id="216104" name="Rectangle 40"/>
          <p:cNvSpPr>
            <a:spLocks noChangeArrowheads="1"/>
          </p:cNvSpPr>
          <p:nvPr/>
        </p:nvSpPr>
        <p:spPr bwMode="auto">
          <a:xfrm>
            <a:off x="436563"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FALSE</a:t>
            </a:r>
          </a:p>
        </p:txBody>
      </p:sp>
      <p:sp>
        <p:nvSpPr>
          <p:cNvPr id="216105" name="Rectangle 41"/>
          <p:cNvSpPr>
            <a:spLocks noChangeArrowheads="1"/>
          </p:cNvSpPr>
          <p:nvPr/>
        </p:nvSpPr>
        <p:spPr bwMode="auto">
          <a:xfrm>
            <a:off x="528638"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NULL</a:t>
            </a:r>
          </a:p>
        </p:txBody>
      </p:sp>
      <p:sp>
        <p:nvSpPr>
          <p:cNvPr id="216106" name="Rectangle 42"/>
          <p:cNvSpPr>
            <a:spLocks noChangeArrowheads="1"/>
          </p:cNvSpPr>
          <p:nvPr/>
        </p:nvSpPr>
        <p:spPr bwMode="auto">
          <a:xfrm>
            <a:off x="1323975" y="2914650"/>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TRUE</a:t>
            </a:r>
          </a:p>
        </p:txBody>
      </p:sp>
      <p:sp>
        <p:nvSpPr>
          <p:cNvPr id="216107" name="Rectangle 43"/>
          <p:cNvSpPr>
            <a:spLocks noChangeArrowheads="1"/>
          </p:cNvSpPr>
          <p:nvPr/>
        </p:nvSpPr>
        <p:spPr bwMode="auto">
          <a:xfrm>
            <a:off x="2089150" y="2914650"/>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FALSE</a:t>
            </a:r>
          </a:p>
        </p:txBody>
      </p:sp>
      <p:sp>
        <p:nvSpPr>
          <p:cNvPr id="216108" name="Rectangle 44"/>
          <p:cNvSpPr>
            <a:spLocks noChangeArrowheads="1"/>
          </p:cNvSpPr>
          <p:nvPr/>
        </p:nvSpPr>
        <p:spPr bwMode="auto">
          <a:xfrm>
            <a:off x="2954338" y="2914650"/>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i="1">
                <a:solidFill>
                  <a:srgbClr val="FC0128"/>
                </a:solidFill>
                <a:latin typeface="Courier New" pitchFamily="49" charset="0"/>
              </a:rPr>
              <a:t>NULL</a:t>
            </a:r>
          </a:p>
        </p:txBody>
      </p:sp>
      <p:sp>
        <p:nvSpPr>
          <p:cNvPr id="216109" name="Rectangle 45"/>
          <p:cNvSpPr>
            <a:spLocks noChangeArrowheads="1"/>
          </p:cNvSpPr>
          <p:nvPr/>
        </p:nvSpPr>
        <p:spPr bwMode="auto">
          <a:xfrm>
            <a:off x="1323975" y="3654425"/>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10" name="Rectangle 46"/>
          <p:cNvSpPr>
            <a:spLocks noChangeArrowheads="1"/>
          </p:cNvSpPr>
          <p:nvPr/>
        </p:nvSpPr>
        <p:spPr bwMode="auto">
          <a:xfrm>
            <a:off x="1343025" y="5195888"/>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11" name="Rectangle 47"/>
          <p:cNvSpPr>
            <a:spLocks noChangeArrowheads="1"/>
          </p:cNvSpPr>
          <p:nvPr/>
        </p:nvSpPr>
        <p:spPr bwMode="auto">
          <a:xfrm>
            <a:off x="2954338"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12" name="Rectangle 48"/>
          <p:cNvSpPr>
            <a:spLocks noChangeArrowheads="1"/>
          </p:cNvSpPr>
          <p:nvPr/>
        </p:nvSpPr>
        <p:spPr bwMode="auto">
          <a:xfrm>
            <a:off x="2954338" y="365442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13" name="Rectangle 49"/>
          <p:cNvSpPr>
            <a:spLocks noChangeArrowheads="1"/>
          </p:cNvSpPr>
          <p:nvPr/>
        </p:nvSpPr>
        <p:spPr bwMode="auto">
          <a:xfrm>
            <a:off x="1273175"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14" name="Rectangle 50"/>
          <p:cNvSpPr>
            <a:spLocks noChangeArrowheads="1"/>
          </p:cNvSpPr>
          <p:nvPr/>
        </p:nvSpPr>
        <p:spPr bwMode="auto">
          <a:xfrm>
            <a:off x="2884488"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15" name="Rectangle 51"/>
          <p:cNvSpPr>
            <a:spLocks noChangeArrowheads="1"/>
          </p:cNvSpPr>
          <p:nvPr/>
        </p:nvSpPr>
        <p:spPr bwMode="auto">
          <a:xfrm>
            <a:off x="2089150" y="365442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16" name="Rectangle 52"/>
          <p:cNvSpPr>
            <a:spLocks noChangeArrowheads="1"/>
          </p:cNvSpPr>
          <p:nvPr/>
        </p:nvSpPr>
        <p:spPr bwMode="auto">
          <a:xfrm>
            <a:off x="2089150"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17" name="Rectangle 53"/>
          <p:cNvSpPr>
            <a:spLocks noChangeArrowheads="1"/>
          </p:cNvSpPr>
          <p:nvPr/>
        </p:nvSpPr>
        <p:spPr bwMode="auto">
          <a:xfrm>
            <a:off x="2089150" y="5195888"/>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18" name="Rectangle 54"/>
          <p:cNvSpPr>
            <a:spLocks noChangeArrowheads="1"/>
          </p:cNvSpPr>
          <p:nvPr/>
        </p:nvSpPr>
        <p:spPr bwMode="auto">
          <a:xfrm>
            <a:off x="4540250" y="3654425"/>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19" name="Rectangle 55"/>
          <p:cNvSpPr>
            <a:spLocks noChangeArrowheads="1"/>
          </p:cNvSpPr>
          <p:nvPr/>
        </p:nvSpPr>
        <p:spPr bwMode="auto">
          <a:xfrm>
            <a:off x="4540250" y="5195888"/>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20" name="Rectangle 56"/>
          <p:cNvSpPr>
            <a:spLocks noChangeArrowheads="1"/>
          </p:cNvSpPr>
          <p:nvPr/>
        </p:nvSpPr>
        <p:spPr bwMode="auto">
          <a:xfrm>
            <a:off x="4540250" y="4371975"/>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21" name="Rectangle 57"/>
          <p:cNvSpPr>
            <a:spLocks noChangeArrowheads="1"/>
          </p:cNvSpPr>
          <p:nvPr/>
        </p:nvSpPr>
        <p:spPr bwMode="auto">
          <a:xfrm>
            <a:off x="6080125" y="3654425"/>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22" name="Rectangle 58"/>
          <p:cNvSpPr>
            <a:spLocks noChangeArrowheads="1"/>
          </p:cNvSpPr>
          <p:nvPr/>
        </p:nvSpPr>
        <p:spPr bwMode="auto">
          <a:xfrm>
            <a:off x="5313363" y="3654425"/>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TRUE</a:t>
            </a:r>
          </a:p>
        </p:txBody>
      </p:sp>
      <p:sp>
        <p:nvSpPr>
          <p:cNvPr id="216123" name="Rectangle 59"/>
          <p:cNvSpPr>
            <a:spLocks noChangeArrowheads="1"/>
          </p:cNvSpPr>
          <p:nvPr/>
        </p:nvSpPr>
        <p:spPr bwMode="auto">
          <a:xfrm>
            <a:off x="5262563" y="4371975"/>
            <a:ext cx="7937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FALSE</a:t>
            </a:r>
          </a:p>
        </p:txBody>
      </p:sp>
      <p:sp>
        <p:nvSpPr>
          <p:cNvPr id="216124" name="Rectangle 60"/>
          <p:cNvSpPr>
            <a:spLocks noChangeArrowheads="1"/>
          </p:cNvSpPr>
          <p:nvPr/>
        </p:nvSpPr>
        <p:spPr bwMode="auto">
          <a:xfrm>
            <a:off x="5332413" y="5195888"/>
            <a:ext cx="671512"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25" name="Rectangle 61"/>
          <p:cNvSpPr>
            <a:spLocks noChangeArrowheads="1"/>
          </p:cNvSpPr>
          <p:nvPr/>
        </p:nvSpPr>
        <p:spPr bwMode="auto">
          <a:xfrm>
            <a:off x="6099175" y="5195888"/>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26" name="Rectangle 62"/>
          <p:cNvSpPr>
            <a:spLocks noChangeArrowheads="1"/>
          </p:cNvSpPr>
          <p:nvPr/>
        </p:nvSpPr>
        <p:spPr bwMode="auto">
          <a:xfrm>
            <a:off x="6099175" y="4371975"/>
            <a:ext cx="67151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solidFill>
                  <a:srgbClr val="000000"/>
                </a:solidFill>
                <a:latin typeface="Courier New" pitchFamily="49" charset="0"/>
              </a:rPr>
              <a:t>NULL</a:t>
            </a:r>
          </a:p>
        </p:txBody>
      </p:sp>
      <p:sp>
        <p:nvSpPr>
          <p:cNvPr id="216127" name="Line 63"/>
          <p:cNvSpPr>
            <a:spLocks noChangeShapeType="1"/>
          </p:cNvSpPr>
          <p:nvPr/>
        </p:nvSpPr>
        <p:spPr bwMode="auto">
          <a:xfrm flipV="1">
            <a:off x="492125" y="3363913"/>
            <a:ext cx="3155950" cy="1587"/>
          </a:xfrm>
          <a:prstGeom prst="line">
            <a:avLst/>
          </a:prstGeom>
          <a:noFill/>
          <a:ln w="12700">
            <a:solidFill>
              <a:schemeClr val="bg1"/>
            </a:solidFill>
            <a:round/>
            <a:headEnd type="none" w="sm" len="sm"/>
            <a:tailEnd type="none" w="sm" len="sm"/>
          </a:ln>
          <a:effectLst/>
        </p:spPr>
        <p:txBody>
          <a:bodyPr/>
          <a:lstStyle/>
          <a:p>
            <a:endParaRPr lang="en-US"/>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a:t>PL/SQL</a:t>
            </a:r>
          </a:p>
        </p:txBody>
      </p:sp>
      <p:sp>
        <p:nvSpPr>
          <p:cNvPr id="22" name="Slide Number Placeholder 4"/>
          <p:cNvSpPr>
            <a:spLocks noGrp="1"/>
          </p:cNvSpPr>
          <p:nvPr>
            <p:ph type="sldNum" sz="quarter" idx="11"/>
          </p:nvPr>
        </p:nvSpPr>
        <p:spPr/>
        <p:txBody>
          <a:bodyPr/>
          <a:lstStyle/>
          <a:p>
            <a:fld id="{A9701456-3E5B-4847-AE5F-A3BFDA72590B}" type="slidenum">
              <a:rPr lang="en-US"/>
              <a:pPr/>
              <a:t>76</a:t>
            </a:fld>
            <a:r>
              <a:rPr lang="en-US"/>
              <a:t> of 1</a:t>
            </a:r>
          </a:p>
        </p:txBody>
      </p:sp>
      <p:sp>
        <p:nvSpPr>
          <p:cNvPr id="2181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8115" name="Rectangle 3"/>
          <p:cNvSpPr>
            <a:spLocks noChangeArrowheads="1"/>
          </p:cNvSpPr>
          <p:nvPr/>
        </p:nvSpPr>
        <p:spPr bwMode="auto">
          <a:xfrm>
            <a:off x="30480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18116" name="Rectangle 4"/>
          <p:cNvSpPr>
            <a:spLocks noGrp="1" noChangeArrowheads="1"/>
          </p:cNvSpPr>
          <p:nvPr>
            <p:ph type="title"/>
          </p:nvPr>
        </p:nvSpPr>
        <p:spPr>
          <a:noFill/>
          <a:ln/>
        </p:spPr>
        <p:txBody>
          <a:bodyPr wrap="square" lIns="92075" tIns="46038" rIns="92075" bIns="46038" anchor="t"/>
          <a:lstStyle/>
          <a:p>
            <a:r>
              <a:rPr lang="en-US"/>
              <a:t>Boolean Conditions</a:t>
            </a:r>
          </a:p>
        </p:txBody>
      </p:sp>
      <p:sp>
        <p:nvSpPr>
          <p:cNvPr id="218117" name="Rectangle 5"/>
          <p:cNvSpPr>
            <a:spLocks noGrp="1" noChangeArrowheads="1"/>
          </p:cNvSpPr>
          <p:nvPr>
            <p:ph type="body" idx="1"/>
          </p:nvPr>
        </p:nvSpPr>
        <p:spPr>
          <a:xfrm>
            <a:off x="2455863" y="1981200"/>
            <a:ext cx="5548312" cy="822325"/>
          </a:xfrm>
          <a:noFill/>
          <a:ln/>
        </p:spPr>
        <p:txBody>
          <a:bodyPr lIns="92075" tIns="46038" rIns="92075" bIns="46038">
            <a:spAutoFit/>
          </a:bodyPr>
          <a:lstStyle/>
          <a:p>
            <a:pPr marL="404813" indent="-404813" defTabSz="346075">
              <a:buFont typeface="Wingdings" pitchFamily="2" charset="2"/>
              <a:buNone/>
            </a:pPr>
            <a:r>
              <a:rPr lang="en-US"/>
              <a:t>What is the value of </a:t>
            </a:r>
            <a:r>
              <a:rPr lang="en-US">
                <a:latin typeface="Courier New" pitchFamily="49" charset="0"/>
              </a:rPr>
              <a:t>V_FLAG</a:t>
            </a:r>
            <a:r>
              <a:rPr lang="en-US"/>
              <a:t> in each case?</a:t>
            </a:r>
          </a:p>
        </p:txBody>
      </p:sp>
      <p:sp>
        <p:nvSpPr>
          <p:cNvPr id="218118" name="Arc 6"/>
          <p:cNvSpPr>
            <a:spLocks/>
          </p:cNvSpPr>
          <p:nvPr/>
        </p:nvSpPr>
        <p:spPr bwMode="auto">
          <a:xfrm>
            <a:off x="54721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18119" name="Rectangle 7"/>
          <p:cNvSpPr>
            <a:spLocks noChangeArrowheads="1"/>
          </p:cNvSpPr>
          <p:nvPr/>
        </p:nvSpPr>
        <p:spPr bwMode="auto">
          <a:xfrm>
            <a:off x="1066800" y="2895600"/>
            <a:ext cx="6832600" cy="628650"/>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a:solidFill>
                  <a:srgbClr val="000000"/>
                </a:solidFill>
                <a:latin typeface="Courier New" pitchFamily="49" charset="0"/>
              </a:rPr>
              <a:t>v_flag := v_reorder_flag AND v_available_flag;  </a:t>
            </a:r>
          </a:p>
        </p:txBody>
      </p:sp>
      <p:grpSp>
        <p:nvGrpSpPr>
          <p:cNvPr id="2" name="Group 8"/>
          <p:cNvGrpSpPr>
            <a:grpSpLocks/>
          </p:cNvGrpSpPr>
          <p:nvPr/>
        </p:nvGrpSpPr>
        <p:grpSpPr bwMode="auto">
          <a:xfrm>
            <a:off x="914400" y="3733800"/>
            <a:ext cx="6981825" cy="2560638"/>
            <a:chOff x="566" y="2126"/>
            <a:chExt cx="4398" cy="1613"/>
          </a:xfrm>
        </p:grpSpPr>
        <p:sp>
          <p:nvSpPr>
            <p:cNvPr id="218121" name="Rectangle 9"/>
            <p:cNvSpPr>
              <a:spLocks noChangeArrowheads="1"/>
            </p:cNvSpPr>
            <p:nvPr/>
          </p:nvSpPr>
          <p:spPr bwMode="auto">
            <a:xfrm>
              <a:off x="624" y="2160"/>
              <a:ext cx="4340" cy="1579"/>
            </a:xfrm>
            <a:prstGeom prst="rect">
              <a:avLst/>
            </a:prstGeom>
            <a:solidFill>
              <a:schemeClr val="accent1"/>
            </a:solidFill>
            <a:ln w="12700">
              <a:solidFill>
                <a:schemeClr val="tx1"/>
              </a:solid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18122" name="Rectangle 10"/>
            <p:cNvSpPr>
              <a:spLocks noChangeArrowheads="1"/>
            </p:cNvSpPr>
            <p:nvPr/>
          </p:nvSpPr>
          <p:spPr bwMode="auto">
            <a:xfrm>
              <a:off x="640" y="2148"/>
              <a:ext cx="1320"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V_REORDER_FLAG</a:t>
              </a:r>
            </a:p>
          </p:txBody>
        </p:sp>
        <p:sp>
          <p:nvSpPr>
            <p:cNvPr id="218123" name="Rectangle 11"/>
            <p:cNvSpPr>
              <a:spLocks noChangeArrowheads="1"/>
            </p:cNvSpPr>
            <p:nvPr/>
          </p:nvSpPr>
          <p:spPr bwMode="auto">
            <a:xfrm>
              <a:off x="2394" y="2148"/>
              <a:ext cx="149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V_AVAILABLE_FLAG</a:t>
              </a:r>
            </a:p>
          </p:txBody>
        </p:sp>
        <p:sp>
          <p:nvSpPr>
            <p:cNvPr id="218124" name="Rectangle 12"/>
            <p:cNvSpPr>
              <a:spLocks noChangeArrowheads="1"/>
            </p:cNvSpPr>
            <p:nvPr/>
          </p:nvSpPr>
          <p:spPr bwMode="auto">
            <a:xfrm>
              <a:off x="4202" y="2148"/>
              <a:ext cx="63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000000"/>
                  </a:solidFill>
                  <a:latin typeface="Courier New" pitchFamily="49" charset="0"/>
                </a:rPr>
                <a:t>V_FLAG</a:t>
              </a:r>
            </a:p>
          </p:txBody>
        </p:sp>
        <p:sp>
          <p:nvSpPr>
            <p:cNvPr id="218125" name="Rectangle 13"/>
            <p:cNvSpPr>
              <a:spLocks noChangeArrowheads="1"/>
            </p:cNvSpPr>
            <p:nvPr/>
          </p:nvSpPr>
          <p:spPr bwMode="auto">
            <a:xfrm>
              <a:off x="998" y="2454"/>
              <a:ext cx="2586" cy="1206"/>
            </a:xfrm>
            <a:prstGeom prst="rect">
              <a:avLst/>
            </a:prstGeom>
            <a:noFill/>
            <a:ln w="9525">
              <a:noFill/>
              <a:miter lim="800000"/>
              <a:headEnd/>
              <a:tailEnd/>
            </a:ln>
            <a:effectLst/>
          </p:spPr>
          <p:txBody>
            <a:bodyPr lIns="92075" tIns="46038" rIns="92075" bIns="46038"/>
            <a:lstStyle/>
            <a:p>
              <a:pPr eaLnBrk="0" hangingPunct="0"/>
              <a:r>
                <a:rPr lang="en-US" b="1">
                  <a:solidFill>
                    <a:srgbClr val="000000"/>
                  </a:solidFill>
                  <a:latin typeface="Courier New" pitchFamily="49" charset="0"/>
                </a:rPr>
                <a:t>TRUE			TRUE</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TRUE			FALSE</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NULL			TRUE</a:t>
              </a:r>
            </a:p>
            <a:p>
              <a:pPr eaLnBrk="0" hangingPunct="0"/>
              <a:endParaRPr lang="en-US" b="1">
                <a:solidFill>
                  <a:srgbClr val="000000"/>
                </a:solidFill>
                <a:latin typeface="Courier New" pitchFamily="49" charset="0"/>
              </a:endParaRPr>
            </a:p>
            <a:p>
              <a:pPr eaLnBrk="0" hangingPunct="0"/>
              <a:r>
                <a:rPr lang="en-US" b="1">
                  <a:solidFill>
                    <a:srgbClr val="000000"/>
                  </a:solidFill>
                  <a:latin typeface="Courier New" pitchFamily="49" charset="0"/>
                </a:rPr>
                <a:t>NULL			FALSE</a:t>
              </a:r>
            </a:p>
          </p:txBody>
        </p:sp>
        <p:sp>
          <p:nvSpPr>
            <p:cNvPr id="218126" name="Line 14"/>
            <p:cNvSpPr>
              <a:spLocks noChangeShapeType="1"/>
            </p:cNvSpPr>
            <p:nvPr/>
          </p:nvSpPr>
          <p:spPr bwMode="auto">
            <a:xfrm>
              <a:off x="566" y="2363"/>
              <a:ext cx="4367" cy="0"/>
            </a:xfrm>
            <a:prstGeom prst="line">
              <a:avLst/>
            </a:prstGeom>
            <a:noFill/>
            <a:ln w="12700">
              <a:solidFill>
                <a:schemeClr val="bg1"/>
              </a:solidFill>
              <a:round/>
              <a:headEnd type="none" w="sm" len="sm"/>
              <a:tailEnd type="none" w="sm" len="sm"/>
            </a:ln>
            <a:effectLst/>
          </p:spPr>
          <p:txBody>
            <a:bodyPr/>
            <a:lstStyle/>
            <a:p>
              <a:endParaRPr lang="en-US"/>
            </a:p>
          </p:txBody>
        </p:sp>
        <p:sp>
          <p:nvSpPr>
            <p:cNvPr id="218127" name="Line 15"/>
            <p:cNvSpPr>
              <a:spLocks noChangeShapeType="1"/>
            </p:cNvSpPr>
            <p:nvPr/>
          </p:nvSpPr>
          <p:spPr bwMode="auto">
            <a:xfrm>
              <a:off x="2269" y="2129"/>
              <a:ext cx="0" cy="1606"/>
            </a:xfrm>
            <a:prstGeom prst="line">
              <a:avLst/>
            </a:prstGeom>
            <a:noFill/>
            <a:ln w="12700">
              <a:solidFill>
                <a:schemeClr val="bg1"/>
              </a:solidFill>
              <a:round/>
              <a:headEnd type="none" w="sm" len="sm"/>
              <a:tailEnd type="none" w="sm" len="sm"/>
            </a:ln>
            <a:effectLst/>
          </p:spPr>
          <p:txBody>
            <a:bodyPr/>
            <a:lstStyle/>
            <a:p>
              <a:endParaRPr lang="en-US"/>
            </a:p>
          </p:txBody>
        </p:sp>
        <p:sp>
          <p:nvSpPr>
            <p:cNvPr id="218128" name="Line 16"/>
            <p:cNvSpPr>
              <a:spLocks noChangeShapeType="1"/>
            </p:cNvSpPr>
            <p:nvPr/>
          </p:nvSpPr>
          <p:spPr bwMode="auto">
            <a:xfrm>
              <a:off x="4075" y="2126"/>
              <a:ext cx="0" cy="1609"/>
            </a:xfrm>
            <a:prstGeom prst="line">
              <a:avLst/>
            </a:prstGeom>
            <a:noFill/>
            <a:ln w="12700">
              <a:solidFill>
                <a:schemeClr val="bg1"/>
              </a:solidFill>
              <a:round/>
              <a:headEnd type="none" w="sm" len="sm"/>
              <a:tailEnd type="none" w="sm" len="sm"/>
            </a:ln>
            <a:effectLst/>
          </p:spPr>
          <p:txBody>
            <a:bodyPr/>
            <a:lstStyle/>
            <a:p>
              <a:endParaRPr lang="en-US"/>
            </a:p>
          </p:txBody>
        </p:sp>
        <p:sp>
          <p:nvSpPr>
            <p:cNvPr id="218129" name="Rectangle 17"/>
            <p:cNvSpPr>
              <a:spLocks noChangeArrowheads="1"/>
            </p:cNvSpPr>
            <p:nvPr/>
          </p:nvSpPr>
          <p:spPr bwMode="auto">
            <a:xfrm>
              <a:off x="4112" y="2437"/>
              <a:ext cx="20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3300"/>
                  </a:solidFill>
                  <a:latin typeface="Courier New" pitchFamily="49" charset="0"/>
                </a:rPr>
                <a:t>?</a:t>
              </a:r>
            </a:p>
          </p:txBody>
        </p:sp>
        <p:sp>
          <p:nvSpPr>
            <p:cNvPr id="218130" name="Rectangle 18"/>
            <p:cNvSpPr>
              <a:spLocks noChangeArrowheads="1"/>
            </p:cNvSpPr>
            <p:nvPr/>
          </p:nvSpPr>
          <p:spPr bwMode="auto">
            <a:xfrm>
              <a:off x="4103" y="2751"/>
              <a:ext cx="20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3300"/>
                  </a:solidFill>
                  <a:latin typeface="Courier New" pitchFamily="49" charset="0"/>
                </a:rPr>
                <a:t>?</a:t>
              </a:r>
            </a:p>
          </p:txBody>
        </p:sp>
        <p:sp>
          <p:nvSpPr>
            <p:cNvPr id="218131" name="Rectangle 19"/>
            <p:cNvSpPr>
              <a:spLocks noChangeArrowheads="1"/>
            </p:cNvSpPr>
            <p:nvPr/>
          </p:nvSpPr>
          <p:spPr bwMode="auto">
            <a:xfrm>
              <a:off x="4115" y="3101"/>
              <a:ext cx="20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3300"/>
                  </a:solidFill>
                  <a:latin typeface="Courier New" pitchFamily="49" charset="0"/>
                </a:rPr>
                <a:t>?</a:t>
              </a:r>
            </a:p>
          </p:txBody>
        </p:sp>
        <p:sp>
          <p:nvSpPr>
            <p:cNvPr id="218132" name="Rectangle 20"/>
            <p:cNvSpPr>
              <a:spLocks noChangeArrowheads="1"/>
            </p:cNvSpPr>
            <p:nvPr/>
          </p:nvSpPr>
          <p:spPr bwMode="auto">
            <a:xfrm>
              <a:off x="4107" y="3444"/>
              <a:ext cx="202" cy="231"/>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3300"/>
                  </a:solidFill>
                  <a:latin typeface="Courier New" pitchFamily="49" charset="0"/>
                </a:rPr>
                <a:t>?</a:t>
              </a:r>
            </a:p>
          </p:txBody>
        </p:sp>
      </p:gr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PL/SQL</a:t>
            </a:r>
          </a:p>
        </p:txBody>
      </p:sp>
      <p:sp>
        <p:nvSpPr>
          <p:cNvPr id="17" name="Slide Number Placeholder 4"/>
          <p:cNvSpPr>
            <a:spLocks noGrp="1"/>
          </p:cNvSpPr>
          <p:nvPr>
            <p:ph type="sldNum" sz="quarter" idx="11"/>
          </p:nvPr>
        </p:nvSpPr>
        <p:spPr/>
        <p:txBody>
          <a:bodyPr/>
          <a:lstStyle/>
          <a:p>
            <a:fld id="{37969C11-77A9-4305-A7EE-5BBE2EEF471F}" type="slidenum">
              <a:rPr lang="en-US"/>
              <a:pPr/>
              <a:t>77</a:t>
            </a:fld>
            <a:r>
              <a:rPr lang="en-US"/>
              <a:t> of 1</a:t>
            </a:r>
          </a:p>
        </p:txBody>
      </p:sp>
      <p:sp>
        <p:nvSpPr>
          <p:cNvPr id="2201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01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grpSp>
        <p:nvGrpSpPr>
          <p:cNvPr id="2" name="Group 4"/>
          <p:cNvGrpSpPr>
            <a:grpSpLocks/>
          </p:cNvGrpSpPr>
          <p:nvPr/>
        </p:nvGrpSpPr>
        <p:grpSpPr bwMode="auto">
          <a:xfrm>
            <a:off x="6459538" y="4119563"/>
            <a:ext cx="1420812" cy="1693862"/>
            <a:chOff x="4069" y="2595"/>
            <a:chExt cx="895" cy="1067"/>
          </a:xfrm>
        </p:grpSpPr>
        <p:sp>
          <p:nvSpPr>
            <p:cNvPr id="220165" name="Freeform 5"/>
            <p:cNvSpPr>
              <a:spLocks/>
            </p:cNvSpPr>
            <p:nvPr/>
          </p:nvSpPr>
          <p:spPr bwMode="auto">
            <a:xfrm>
              <a:off x="4140" y="2595"/>
              <a:ext cx="482" cy="430"/>
            </a:xfrm>
            <a:custGeom>
              <a:avLst/>
              <a:gdLst/>
              <a:ahLst/>
              <a:cxnLst>
                <a:cxn ang="0">
                  <a:pos x="249" y="0"/>
                </a:cxn>
                <a:cxn ang="0">
                  <a:pos x="481" y="0"/>
                </a:cxn>
                <a:cxn ang="0">
                  <a:pos x="446" y="12"/>
                </a:cxn>
                <a:cxn ang="0">
                  <a:pos x="416" y="30"/>
                </a:cxn>
                <a:cxn ang="0">
                  <a:pos x="389" y="55"/>
                </a:cxn>
                <a:cxn ang="0">
                  <a:pos x="365" y="83"/>
                </a:cxn>
                <a:cxn ang="0">
                  <a:pos x="340" y="125"/>
                </a:cxn>
                <a:cxn ang="0">
                  <a:pos x="319" y="168"/>
                </a:cxn>
                <a:cxn ang="0">
                  <a:pos x="300" y="217"/>
                </a:cxn>
                <a:cxn ang="0">
                  <a:pos x="284" y="279"/>
                </a:cxn>
                <a:cxn ang="0">
                  <a:pos x="272" y="331"/>
                </a:cxn>
                <a:cxn ang="0">
                  <a:pos x="263" y="385"/>
                </a:cxn>
                <a:cxn ang="0">
                  <a:pos x="258" y="429"/>
                </a:cxn>
                <a:cxn ang="0">
                  <a:pos x="0" y="429"/>
                </a:cxn>
                <a:cxn ang="0">
                  <a:pos x="4" y="392"/>
                </a:cxn>
                <a:cxn ang="0">
                  <a:pos x="10" y="353"/>
                </a:cxn>
                <a:cxn ang="0">
                  <a:pos x="17" y="319"/>
                </a:cxn>
                <a:cxn ang="0">
                  <a:pos x="22" y="291"/>
                </a:cxn>
                <a:cxn ang="0">
                  <a:pos x="30" y="257"/>
                </a:cxn>
                <a:cxn ang="0">
                  <a:pos x="42" y="217"/>
                </a:cxn>
                <a:cxn ang="0">
                  <a:pos x="53" y="188"/>
                </a:cxn>
                <a:cxn ang="0">
                  <a:pos x="66" y="158"/>
                </a:cxn>
                <a:cxn ang="0">
                  <a:pos x="73" y="143"/>
                </a:cxn>
                <a:cxn ang="0">
                  <a:pos x="83" y="122"/>
                </a:cxn>
                <a:cxn ang="0">
                  <a:pos x="94" y="103"/>
                </a:cxn>
                <a:cxn ang="0">
                  <a:pos x="109" y="81"/>
                </a:cxn>
                <a:cxn ang="0">
                  <a:pos x="120" y="67"/>
                </a:cxn>
                <a:cxn ang="0">
                  <a:pos x="130" y="55"/>
                </a:cxn>
                <a:cxn ang="0">
                  <a:pos x="142" y="43"/>
                </a:cxn>
                <a:cxn ang="0">
                  <a:pos x="156" y="31"/>
                </a:cxn>
                <a:cxn ang="0">
                  <a:pos x="168" y="22"/>
                </a:cxn>
                <a:cxn ang="0">
                  <a:pos x="185" y="12"/>
                </a:cxn>
                <a:cxn ang="0">
                  <a:pos x="202" y="5"/>
                </a:cxn>
                <a:cxn ang="0">
                  <a:pos x="217" y="2"/>
                </a:cxn>
                <a:cxn ang="0">
                  <a:pos x="232" y="0"/>
                </a:cxn>
                <a:cxn ang="0">
                  <a:pos x="249" y="0"/>
                </a:cxn>
              </a:cxnLst>
              <a:rect l="0" t="0" r="r" b="b"/>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000000"/>
            </a:solidFill>
            <a:ln w="9525" cap="rnd">
              <a:noFill/>
              <a:round/>
              <a:headEnd type="none" w="sm" len="sm"/>
              <a:tailEnd type="none" w="sm" len="sm"/>
            </a:ln>
            <a:effectLst/>
          </p:spPr>
          <p:txBody>
            <a:bodyPr/>
            <a:lstStyle/>
            <a:p>
              <a:endParaRPr lang="en-US"/>
            </a:p>
          </p:txBody>
        </p:sp>
        <p:sp>
          <p:nvSpPr>
            <p:cNvPr id="220166" name="Freeform 6"/>
            <p:cNvSpPr>
              <a:spLocks/>
            </p:cNvSpPr>
            <p:nvPr/>
          </p:nvSpPr>
          <p:spPr bwMode="auto">
            <a:xfrm>
              <a:off x="4386" y="2595"/>
              <a:ext cx="578" cy="580"/>
            </a:xfrm>
            <a:custGeom>
              <a:avLst/>
              <a:gdLst/>
              <a:ahLst/>
              <a:cxnLst>
                <a:cxn ang="0">
                  <a:pos x="239" y="0"/>
                </a:cxn>
                <a:cxn ang="0">
                  <a:pos x="253" y="0"/>
                </a:cxn>
                <a:cxn ang="0">
                  <a:pos x="276" y="2"/>
                </a:cxn>
                <a:cxn ang="0">
                  <a:pos x="302" y="9"/>
                </a:cxn>
                <a:cxn ang="0">
                  <a:pos x="321" y="21"/>
                </a:cxn>
                <a:cxn ang="0">
                  <a:pos x="340" y="35"/>
                </a:cxn>
                <a:cxn ang="0">
                  <a:pos x="357" y="50"/>
                </a:cxn>
                <a:cxn ang="0">
                  <a:pos x="370" y="66"/>
                </a:cxn>
                <a:cxn ang="0">
                  <a:pos x="388" y="89"/>
                </a:cxn>
                <a:cxn ang="0">
                  <a:pos x="403" y="112"/>
                </a:cxn>
                <a:cxn ang="0">
                  <a:pos x="417" y="138"/>
                </a:cxn>
                <a:cxn ang="0">
                  <a:pos x="432" y="169"/>
                </a:cxn>
                <a:cxn ang="0">
                  <a:pos x="446" y="204"/>
                </a:cxn>
                <a:cxn ang="0">
                  <a:pos x="455" y="230"/>
                </a:cxn>
                <a:cxn ang="0">
                  <a:pos x="462" y="255"/>
                </a:cxn>
                <a:cxn ang="0">
                  <a:pos x="469" y="280"/>
                </a:cxn>
                <a:cxn ang="0">
                  <a:pos x="474" y="302"/>
                </a:cxn>
                <a:cxn ang="0">
                  <a:pos x="477" y="320"/>
                </a:cxn>
                <a:cxn ang="0">
                  <a:pos x="481" y="342"/>
                </a:cxn>
                <a:cxn ang="0">
                  <a:pos x="485" y="366"/>
                </a:cxn>
                <a:cxn ang="0">
                  <a:pos x="488" y="395"/>
                </a:cxn>
                <a:cxn ang="0">
                  <a:pos x="493" y="430"/>
                </a:cxn>
                <a:cxn ang="0">
                  <a:pos x="577" y="430"/>
                </a:cxn>
                <a:cxn ang="0">
                  <a:pos x="377" y="579"/>
                </a:cxn>
                <a:cxn ang="0">
                  <a:pos x="136" y="430"/>
                </a:cxn>
                <a:cxn ang="0">
                  <a:pos x="231" y="430"/>
                </a:cxn>
                <a:cxn ang="0">
                  <a:pos x="227" y="407"/>
                </a:cxn>
                <a:cxn ang="0">
                  <a:pos x="223" y="380"/>
                </a:cxn>
                <a:cxn ang="0">
                  <a:pos x="218" y="350"/>
                </a:cxn>
                <a:cxn ang="0">
                  <a:pos x="214" y="321"/>
                </a:cxn>
                <a:cxn ang="0">
                  <a:pos x="207" y="295"/>
                </a:cxn>
                <a:cxn ang="0">
                  <a:pos x="202" y="272"/>
                </a:cxn>
                <a:cxn ang="0">
                  <a:pos x="191" y="232"/>
                </a:cxn>
                <a:cxn ang="0">
                  <a:pos x="179" y="198"/>
                </a:cxn>
                <a:cxn ang="0">
                  <a:pos x="170" y="174"/>
                </a:cxn>
                <a:cxn ang="0">
                  <a:pos x="162" y="154"/>
                </a:cxn>
                <a:cxn ang="0">
                  <a:pos x="152" y="134"/>
                </a:cxn>
                <a:cxn ang="0">
                  <a:pos x="144" y="118"/>
                </a:cxn>
                <a:cxn ang="0">
                  <a:pos x="134" y="102"/>
                </a:cxn>
                <a:cxn ang="0">
                  <a:pos x="126" y="89"/>
                </a:cxn>
                <a:cxn ang="0">
                  <a:pos x="117" y="77"/>
                </a:cxn>
                <a:cxn ang="0">
                  <a:pos x="108" y="66"/>
                </a:cxn>
                <a:cxn ang="0">
                  <a:pos x="97" y="53"/>
                </a:cxn>
                <a:cxn ang="0">
                  <a:pos x="87" y="44"/>
                </a:cxn>
                <a:cxn ang="0">
                  <a:pos x="76" y="34"/>
                </a:cxn>
                <a:cxn ang="0">
                  <a:pos x="65" y="25"/>
                </a:cxn>
                <a:cxn ang="0">
                  <a:pos x="54" y="18"/>
                </a:cxn>
                <a:cxn ang="0">
                  <a:pos x="44" y="12"/>
                </a:cxn>
                <a:cxn ang="0">
                  <a:pos x="32" y="8"/>
                </a:cxn>
                <a:cxn ang="0">
                  <a:pos x="22" y="4"/>
                </a:cxn>
                <a:cxn ang="0">
                  <a:pos x="13" y="2"/>
                </a:cxn>
                <a:cxn ang="0">
                  <a:pos x="0" y="0"/>
                </a:cxn>
                <a:cxn ang="0">
                  <a:pos x="239" y="0"/>
                </a:cxn>
              </a:cxnLst>
              <a:rect l="0" t="0" r="r" b="b"/>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000000"/>
            </a:solidFill>
            <a:ln w="9525" cap="rnd">
              <a:noFill/>
              <a:round/>
              <a:headEnd type="none" w="sm" len="sm"/>
              <a:tailEnd type="none" w="sm" len="sm"/>
            </a:ln>
            <a:effectLst/>
          </p:spPr>
          <p:txBody>
            <a:bodyPr/>
            <a:lstStyle/>
            <a:p>
              <a:endParaRPr lang="en-US"/>
            </a:p>
          </p:txBody>
        </p:sp>
        <p:sp>
          <p:nvSpPr>
            <p:cNvPr id="220167" name="Freeform 7"/>
            <p:cNvSpPr>
              <a:spLocks/>
            </p:cNvSpPr>
            <p:nvPr/>
          </p:nvSpPr>
          <p:spPr bwMode="auto">
            <a:xfrm>
              <a:off x="4069" y="3082"/>
              <a:ext cx="578" cy="580"/>
            </a:xfrm>
            <a:custGeom>
              <a:avLst/>
              <a:gdLst/>
              <a:ahLst/>
              <a:cxnLst>
                <a:cxn ang="0">
                  <a:pos x="338" y="579"/>
                </a:cxn>
                <a:cxn ang="0">
                  <a:pos x="324" y="579"/>
                </a:cxn>
                <a:cxn ang="0">
                  <a:pos x="301" y="577"/>
                </a:cxn>
                <a:cxn ang="0">
                  <a:pos x="275" y="570"/>
                </a:cxn>
                <a:cxn ang="0">
                  <a:pos x="256" y="558"/>
                </a:cxn>
                <a:cxn ang="0">
                  <a:pos x="237" y="544"/>
                </a:cxn>
                <a:cxn ang="0">
                  <a:pos x="220" y="529"/>
                </a:cxn>
                <a:cxn ang="0">
                  <a:pos x="207" y="513"/>
                </a:cxn>
                <a:cxn ang="0">
                  <a:pos x="189" y="490"/>
                </a:cxn>
                <a:cxn ang="0">
                  <a:pos x="174" y="467"/>
                </a:cxn>
                <a:cxn ang="0">
                  <a:pos x="160" y="441"/>
                </a:cxn>
                <a:cxn ang="0">
                  <a:pos x="145" y="410"/>
                </a:cxn>
                <a:cxn ang="0">
                  <a:pos x="131" y="375"/>
                </a:cxn>
                <a:cxn ang="0">
                  <a:pos x="122" y="349"/>
                </a:cxn>
                <a:cxn ang="0">
                  <a:pos x="115" y="324"/>
                </a:cxn>
                <a:cxn ang="0">
                  <a:pos x="108" y="299"/>
                </a:cxn>
                <a:cxn ang="0">
                  <a:pos x="103" y="277"/>
                </a:cxn>
                <a:cxn ang="0">
                  <a:pos x="100" y="259"/>
                </a:cxn>
                <a:cxn ang="0">
                  <a:pos x="96" y="237"/>
                </a:cxn>
                <a:cxn ang="0">
                  <a:pos x="92" y="213"/>
                </a:cxn>
                <a:cxn ang="0">
                  <a:pos x="89" y="184"/>
                </a:cxn>
                <a:cxn ang="0">
                  <a:pos x="84" y="149"/>
                </a:cxn>
                <a:cxn ang="0">
                  <a:pos x="0" y="149"/>
                </a:cxn>
                <a:cxn ang="0">
                  <a:pos x="201" y="0"/>
                </a:cxn>
                <a:cxn ang="0">
                  <a:pos x="441" y="149"/>
                </a:cxn>
                <a:cxn ang="0">
                  <a:pos x="346" y="149"/>
                </a:cxn>
                <a:cxn ang="0">
                  <a:pos x="350" y="172"/>
                </a:cxn>
                <a:cxn ang="0">
                  <a:pos x="354" y="199"/>
                </a:cxn>
                <a:cxn ang="0">
                  <a:pos x="359" y="229"/>
                </a:cxn>
                <a:cxn ang="0">
                  <a:pos x="363" y="258"/>
                </a:cxn>
                <a:cxn ang="0">
                  <a:pos x="370" y="284"/>
                </a:cxn>
                <a:cxn ang="0">
                  <a:pos x="375" y="307"/>
                </a:cxn>
                <a:cxn ang="0">
                  <a:pos x="386" y="347"/>
                </a:cxn>
                <a:cxn ang="0">
                  <a:pos x="398" y="381"/>
                </a:cxn>
                <a:cxn ang="0">
                  <a:pos x="407" y="405"/>
                </a:cxn>
                <a:cxn ang="0">
                  <a:pos x="415" y="425"/>
                </a:cxn>
                <a:cxn ang="0">
                  <a:pos x="425" y="445"/>
                </a:cxn>
                <a:cxn ang="0">
                  <a:pos x="433" y="461"/>
                </a:cxn>
                <a:cxn ang="0">
                  <a:pos x="443" y="477"/>
                </a:cxn>
                <a:cxn ang="0">
                  <a:pos x="451" y="490"/>
                </a:cxn>
                <a:cxn ang="0">
                  <a:pos x="460" y="502"/>
                </a:cxn>
                <a:cxn ang="0">
                  <a:pos x="469" y="513"/>
                </a:cxn>
                <a:cxn ang="0">
                  <a:pos x="480" y="526"/>
                </a:cxn>
                <a:cxn ang="0">
                  <a:pos x="490" y="535"/>
                </a:cxn>
                <a:cxn ang="0">
                  <a:pos x="501" y="545"/>
                </a:cxn>
                <a:cxn ang="0">
                  <a:pos x="512" y="554"/>
                </a:cxn>
                <a:cxn ang="0">
                  <a:pos x="523" y="561"/>
                </a:cxn>
                <a:cxn ang="0">
                  <a:pos x="533" y="567"/>
                </a:cxn>
                <a:cxn ang="0">
                  <a:pos x="545" y="571"/>
                </a:cxn>
                <a:cxn ang="0">
                  <a:pos x="555" y="575"/>
                </a:cxn>
                <a:cxn ang="0">
                  <a:pos x="564" y="577"/>
                </a:cxn>
                <a:cxn ang="0">
                  <a:pos x="577" y="579"/>
                </a:cxn>
                <a:cxn ang="0">
                  <a:pos x="338" y="579"/>
                </a:cxn>
              </a:cxnLst>
              <a:rect l="0" t="0" r="r" b="b"/>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000000"/>
            </a:solidFill>
            <a:ln w="9525" cap="rnd">
              <a:noFill/>
              <a:round/>
              <a:headEnd type="none" w="sm" len="sm"/>
              <a:tailEnd type="none" w="sm" len="sm"/>
            </a:ln>
            <a:effectLst/>
          </p:spPr>
          <p:txBody>
            <a:bodyPr/>
            <a:lstStyle/>
            <a:p>
              <a:endParaRPr lang="en-US"/>
            </a:p>
          </p:txBody>
        </p:sp>
        <p:sp>
          <p:nvSpPr>
            <p:cNvPr id="220168" name="Freeform 8"/>
            <p:cNvSpPr>
              <a:spLocks/>
            </p:cNvSpPr>
            <p:nvPr/>
          </p:nvSpPr>
          <p:spPr bwMode="auto">
            <a:xfrm>
              <a:off x="4410" y="3232"/>
              <a:ext cx="482" cy="430"/>
            </a:xfrm>
            <a:custGeom>
              <a:avLst/>
              <a:gdLst/>
              <a:ahLst/>
              <a:cxnLst>
                <a:cxn ang="0">
                  <a:pos x="232" y="429"/>
                </a:cxn>
                <a:cxn ang="0">
                  <a:pos x="0" y="429"/>
                </a:cxn>
                <a:cxn ang="0">
                  <a:pos x="35" y="417"/>
                </a:cxn>
                <a:cxn ang="0">
                  <a:pos x="65" y="399"/>
                </a:cxn>
                <a:cxn ang="0">
                  <a:pos x="92" y="374"/>
                </a:cxn>
                <a:cxn ang="0">
                  <a:pos x="116" y="346"/>
                </a:cxn>
                <a:cxn ang="0">
                  <a:pos x="141" y="304"/>
                </a:cxn>
                <a:cxn ang="0">
                  <a:pos x="162" y="261"/>
                </a:cxn>
                <a:cxn ang="0">
                  <a:pos x="181" y="212"/>
                </a:cxn>
                <a:cxn ang="0">
                  <a:pos x="197" y="150"/>
                </a:cxn>
                <a:cxn ang="0">
                  <a:pos x="209" y="98"/>
                </a:cxn>
                <a:cxn ang="0">
                  <a:pos x="218" y="44"/>
                </a:cxn>
                <a:cxn ang="0">
                  <a:pos x="223" y="0"/>
                </a:cxn>
                <a:cxn ang="0">
                  <a:pos x="481" y="0"/>
                </a:cxn>
                <a:cxn ang="0">
                  <a:pos x="477" y="37"/>
                </a:cxn>
                <a:cxn ang="0">
                  <a:pos x="471" y="76"/>
                </a:cxn>
                <a:cxn ang="0">
                  <a:pos x="464" y="110"/>
                </a:cxn>
                <a:cxn ang="0">
                  <a:pos x="459" y="138"/>
                </a:cxn>
                <a:cxn ang="0">
                  <a:pos x="451" y="172"/>
                </a:cxn>
                <a:cxn ang="0">
                  <a:pos x="439" y="212"/>
                </a:cxn>
                <a:cxn ang="0">
                  <a:pos x="428" y="241"/>
                </a:cxn>
                <a:cxn ang="0">
                  <a:pos x="415" y="271"/>
                </a:cxn>
                <a:cxn ang="0">
                  <a:pos x="408" y="286"/>
                </a:cxn>
                <a:cxn ang="0">
                  <a:pos x="398" y="307"/>
                </a:cxn>
                <a:cxn ang="0">
                  <a:pos x="387" y="326"/>
                </a:cxn>
                <a:cxn ang="0">
                  <a:pos x="372" y="348"/>
                </a:cxn>
                <a:cxn ang="0">
                  <a:pos x="361" y="362"/>
                </a:cxn>
                <a:cxn ang="0">
                  <a:pos x="351" y="374"/>
                </a:cxn>
                <a:cxn ang="0">
                  <a:pos x="339" y="386"/>
                </a:cxn>
                <a:cxn ang="0">
                  <a:pos x="326" y="398"/>
                </a:cxn>
                <a:cxn ang="0">
                  <a:pos x="313" y="407"/>
                </a:cxn>
                <a:cxn ang="0">
                  <a:pos x="296" y="417"/>
                </a:cxn>
                <a:cxn ang="0">
                  <a:pos x="279" y="424"/>
                </a:cxn>
                <a:cxn ang="0">
                  <a:pos x="264" y="427"/>
                </a:cxn>
                <a:cxn ang="0">
                  <a:pos x="249" y="429"/>
                </a:cxn>
                <a:cxn ang="0">
                  <a:pos x="232" y="429"/>
                </a:cxn>
              </a:cxnLst>
              <a:rect l="0" t="0" r="r" b="b"/>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000000"/>
            </a:solidFill>
            <a:ln w="9525" cap="rnd">
              <a:noFill/>
              <a:round/>
              <a:headEnd type="none" w="sm" len="sm"/>
              <a:tailEnd type="none" w="sm" len="sm"/>
            </a:ln>
            <a:effectLst/>
          </p:spPr>
          <p:txBody>
            <a:bodyPr/>
            <a:lstStyle/>
            <a:p>
              <a:endParaRPr lang="en-US"/>
            </a:p>
          </p:txBody>
        </p:sp>
      </p:grpSp>
      <p:sp>
        <p:nvSpPr>
          <p:cNvPr id="220169" name="Rectangle 9"/>
          <p:cNvSpPr>
            <a:spLocks noGrp="1" noChangeArrowheads="1"/>
          </p:cNvSpPr>
          <p:nvPr>
            <p:ph type="title"/>
          </p:nvPr>
        </p:nvSpPr>
        <p:spPr>
          <a:noFill/>
          <a:ln/>
        </p:spPr>
        <p:txBody>
          <a:bodyPr wrap="square" lIns="92075" tIns="46038" rIns="92075" bIns="46038" anchor="t"/>
          <a:lstStyle/>
          <a:p>
            <a:r>
              <a:rPr lang="en-US"/>
              <a:t>Iterative Control: </a:t>
            </a:r>
            <a:r>
              <a:rPr lang="en-US">
                <a:latin typeface="Courier New" pitchFamily="49" charset="0"/>
              </a:rPr>
              <a:t>LOOP</a:t>
            </a:r>
            <a:r>
              <a:rPr lang="en-US"/>
              <a:t> Statements</a:t>
            </a:r>
          </a:p>
        </p:txBody>
      </p:sp>
      <p:sp>
        <p:nvSpPr>
          <p:cNvPr id="220170" name="Rectangle 10"/>
          <p:cNvSpPr>
            <a:spLocks noGrp="1" noChangeArrowheads="1"/>
          </p:cNvSpPr>
          <p:nvPr>
            <p:ph type="body" idx="1"/>
          </p:nvPr>
        </p:nvSpPr>
        <p:spPr>
          <a:xfrm>
            <a:off x="685800" y="2286000"/>
            <a:ext cx="7543800" cy="2574925"/>
          </a:xfrm>
          <a:noFill/>
          <a:ln/>
        </p:spPr>
        <p:txBody>
          <a:bodyPr lIns="92075" tIns="46038" rIns="92075" bIns="46038">
            <a:spAutoFit/>
          </a:bodyPr>
          <a:lstStyle/>
          <a:p>
            <a:pPr marL="404813" indent="-404813" defTabSz="346075"/>
            <a:r>
              <a:rPr lang="en-US"/>
              <a:t>Loops repeat a statement or sequence of statements multiple times.</a:t>
            </a:r>
          </a:p>
          <a:p>
            <a:pPr marL="404813" indent="-404813" defTabSz="346075"/>
            <a:r>
              <a:rPr lang="en-US"/>
              <a:t>There are three loop types:</a:t>
            </a:r>
          </a:p>
          <a:p>
            <a:pPr marL="919163" lvl="1" indent="-400050" defTabSz="346075">
              <a:buSzPct val="125000"/>
            </a:pPr>
            <a:r>
              <a:rPr lang="en-US"/>
              <a:t>Basic loop</a:t>
            </a:r>
          </a:p>
          <a:p>
            <a:pPr marL="919163" lvl="1" indent="-400050" defTabSz="346075">
              <a:buSzPct val="125000"/>
            </a:pPr>
            <a:r>
              <a:rPr lang="en-US"/>
              <a:t>FOR loop</a:t>
            </a:r>
          </a:p>
          <a:p>
            <a:pPr marL="919163" lvl="1" indent="-400050" defTabSz="346075">
              <a:buSzPct val="125000"/>
            </a:pPr>
            <a:r>
              <a:rPr lang="en-US"/>
              <a:t>WHILE loop</a:t>
            </a:r>
          </a:p>
        </p:txBody>
      </p:sp>
      <p:grpSp>
        <p:nvGrpSpPr>
          <p:cNvPr id="3" name="Group 11"/>
          <p:cNvGrpSpPr>
            <a:grpSpLocks/>
          </p:cNvGrpSpPr>
          <p:nvPr/>
        </p:nvGrpSpPr>
        <p:grpSpPr bwMode="auto">
          <a:xfrm>
            <a:off x="6421438" y="4067175"/>
            <a:ext cx="1420812" cy="1693863"/>
            <a:chOff x="4045" y="2562"/>
            <a:chExt cx="895" cy="1067"/>
          </a:xfrm>
        </p:grpSpPr>
        <p:sp>
          <p:nvSpPr>
            <p:cNvPr id="220172" name="Freeform 12"/>
            <p:cNvSpPr>
              <a:spLocks/>
            </p:cNvSpPr>
            <p:nvPr/>
          </p:nvSpPr>
          <p:spPr bwMode="auto">
            <a:xfrm>
              <a:off x="4116" y="2562"/>
              <a:ext cx="482" cy="430"/>
            </a:xfrm>
            <a:custGeom>
              <a:avLst/>
              <a:gdLst/>
              <a:ahLst/>
              <a:cxnLst>
                <a:cxn ang="0">
                  <a:pos x="249" y="0"/>
                </a:cxn>
                <a:cxn ang="0">
                  <a:pos x="481" y="0"/>
                </a:cxn>
                <a:cxn ang="0">
                  <a:pos x="446" y="12"/>
                </a:cxn>
                <a:cxn ang="0">
                  <a:pos x="416" y="30"/>
                </a:cxn>
                <a:cxn ang="0">
                  <a:pos x="389" y="55"/>
                </a:cxn>
                <a:cxn ang="0">
                  <a:pos x="365" y="83"/>
                </a:cxn>
                <a:cxn ang="0">
                  <a:pos x="340" y="125"/>
                </a:cxn>
                <a:cxn ang="0">
                  <a:pos x="319" y="168"/>
                </a:cxn>
                <a:cxn ang="0">
                  <a:pos x="300" y="217"/>
                </a:cxn>
                <a:cxn ang="0">
                  <a:pos x="284" y="279"/>
                </a:cxn>
                <a:cxn ang="0">
                  <a:pos x="272" y="331"/>
                </a:cxn>
                <a:cxn ang="0">
                  <a:pos x="263" y="385"/>
                </a:cxn>
                <a:cxn ang="0">
                  <a:pos x="258" y="429"/>
                </a:cxn>
                <a:cxn ang="0">
                  <a:pos x="0" y="429"/>
                </a:cxn>
                <a:cxn ang="0">
                  <a:pos x="4" y="392"/>
                </a:cxn>
                <a:cxn ang="0">
                  <a:pos x="10" y="353"/>
                </a:cxn>
                <a:cxn ang="0">
                  <a:pos x="17" y="319"/>
                </a:cxn>
                <a:cxn ang="0">
                  <a:pos x="22" y="291"/>
                </a:cxn>
                <a:cxn ang="0">
                  <a:pos x="30" y="257"/>
                </a:cxn>
                <a:cxn ang="0">
                  <a:pos x="42" y="217"/>
                </a:cxn>
                <a:cxn ang="0">
                  <a:pos x="53" y="188"/>
                </a:cxn>
                <a:cxn ang="0">
                  <a:pos x="66" y="158"/>
                </a:cxn>
                <a:cxn ang="0">
                  <a:pos x="73" y="143"/>
                </a:cxn>
                <a:cxn ang="0">
                  <a:pos x="83" y="122"/>
                </a:cxn>
                <a:cxn ang="0">
                  <a:pos x="94" y="103"/>
                </a:cxn>
                <a:cxn ang="0">
                  <a:pos x="109" y="81"/>
                </a:cxn>
                <a:cxn ang="0">
                  <a:pos x="120" y="67"/>
                </a:cxn>
                <a:cxn ang="0">
                  <a:pos x="130" y="55"/>
                </a:cxn>
                <a:cxn ang="0">
                  <a:pos x="142" y="43"/>
                </a:cxn>
                <a:cxn ang="0">
                  <a:pos x="156" y="31"/>
                </a:cxn>
                <a:cxn ang="0">
                  <a:pos x="168" y="22"/>
                </a:cxn>
                <a:cxn ang="0">
                  <a:pos x="185" y="12"/>
                </a:cxn>
                <a:cxn ang="0">
                  <a:pos x="202" y="5"/>
                </a:cxn>
                <a:cxn ang="0">
                  <a:pos x="217" y="2"/>
                </a:cxn>
                <a:cxn ang="0">
                  <a:pos x="232" y="0"/>
                </a:cxn>
                <a:cxn ang="0">
                  <a:pos x="249" y="0"/>
                </a:cxn>
              </a:cxnLst>
              <a:rect l="0" t="0" r="r" b="b"/>
              <a:pathLst>
                <a:path w="482" h="430">
                  <a:moveTo>
                    <a:pt x="249" y="0"/>
                  </a:moveTo>
                  <a:lnTo>
                    <a:pt x="481" y="0"/>
                  </a:lnTo>
                  <a:lnTo>
                    <a:pt x="446" y="12"/>
                  </a:lnTo>
                  <a:lnTo>
                    <a:pt x="416" y="30"/>
                  </a:lnTo>
                  <a:lnTo>
                    <a:pt x="389" y="55"/>
                  </a:lnTo>
                  <a:lnTo>
                    <a:pt x="365" y="83"/>
                  </a:lnTo>
                  <a:lnTo>
                    <a:pt x="340" y="125"/>
                  </a:lnTo>
                  <a:lnTo>
                    <a:pt x="319" y="168"/>
                  </a:lnTo>
                  <a:lnTo>
                    <a:pt x="300" y="217"/>
                  </a:lnTo>
                  <a:lnTo>
                    <a:pt x="284" y="279"/>
                  </a:lnTo>
                  <a:lnTo>
                    <a:pt x="272" y="331"/>
                  </a:lnTo>
                  <a:lnTo>
                    <a:pt x="263" y="385"/>
                  </a:lnTo>
                  <a:lnTo>
                    <a:pt x="258" y="429"/>
                  </a:lnTo>
                  <a:lnTo>
                    <a:pt x="0" y="429"/>
                  </a:lnTo>
                  <a:lnTo>
                    <a:pt x="4" y="392"/>
                  </a:lnTo>
                  <a:lnTo>
                    <a:pt x="10" y="353"/>
                  </a:lnTo>
                  <a:lnTo>
                    <a:pt x="17" y="319"/>
                  </a:lnTo>
                  <a:lnTo>
                    <a:pt x="22" y="291"/>
                  </a:lnTo>
                  <a:lnTo>
                    <a:pt x="30" y="257"/>
                  </a:lnTo>
                  <a:lnTo>
                    <a:pt x="42" y="217"/>
                  </a:lnTo>
                  <a:lnTo>
                    <a:pt x="53" y="188"/>
                  </a:lnTo>
                  <a:lnTo>
                    <a:pt x="66" y="158"/>
                  </a:lnTo>
                  <a:lnTo>
                    <a:pt x="73" y="143"/>
                  </a:lnTo>
                  <a:lnTo>
                    <a:pt x="83" y="122"/>
                  </a:lnTo>
                  <a:lnTo>
                    <a:pt x="94" y="103"/>
                  </a:lnTo>
                  <a:lnTo>
                    <a:pt x="109" y="81"/>
                  </a:lnTo>
                  <a:lnTo>
                    <a:pt x="120" y="67"/>
                  </a:lnTo>
                  <a:lnTo>
                    <a:pt x="130" y="55"/>
                  </a:lnTo>
                  <a:lnTo>
                    <a:pt x="142" y="43"/>
                  </a:lnTo>
                  <a:lnTo>
                    <a:pt x="156" y="31"/>
                  </a:lnTo>
                  <a:lnTo>
                    <a:pt x="168" y="22"/>
                  </a:lnTo>
                  <a:lnTo>
                    <a:pt x="185" y="12"/>
                  </a:lnTo>
                  <a:lnTo>
                    <a:pt x="202" y="5"/>
                  </a:lnTo>
                  <a:lnTo>
                    <a:pt x="217" y="2"/>
                  </a:lnTo>
                  <a:lnTo>
                    <a:pt x="232" y="0"/>
                  </a:lnTo>
                  <a:lnTo>
                    <a:pt x="249" y="0"/>
                  </a:lnTo>
                </a:path>
              </a:pathLst>
            </a:custGeom>
            <a:solidFill>
              <a:srgbClr val="CC3300"/>
            </a:solidFill>
            <a:ln w="9525" cap="rnd">
              <a:noFill/>
              <a:round/>
              <a:headEnd type="none" w="sm" len="sm"/>
              <a:tailEnd type="none" w="sm" len="sm"/>
            </a:ln>
            <a:effectLst/>
          </p:spPr>
          <p:txBody>
            <a:bodyPr/>
            <a:lstStyle/>
            <a:p>
              <a:endParaRPr lang="en-US"/>
            </a:p>
          </p:txBody>
        </p:sp>
        <p:sp>
          <p:nvSpPr>
            <p:cNvPr id="220173" name="Freeform 13"/>
            <p:cNvSpPr>
              <a:spLocks/>
            </p:cNvSpPr>
            <p:nvPr/>
          </p:nvSpPr>
          <p:spPr bwMode="auto">
            <a:xfrm>
              <a:off x="4362" y="2562"/>
              <a:ext cx="578" cy="580"/>
            </a:xfrm>
            <a:custGeom>
              <a:avLst/>
              <a:gdLst/>
              <a:ahLst/>
              <a:cxnLst>
                <a:cxn ang="0">
                  <a:pos x="239" y="0"/>
                </a:cxn>
                <a:cxn ang="0">
                  <a:pos x="253" y="0"/>
                </a:cxn>
                <a:cxn ang="0">
                  <a:pos x="276" y="2"/>
                </a:cxn>
                <a:cxn ang="0">
                  <a:pos x="302" y="9"/>
                </a:cxn>
                <a:cxn ang="0">
                  <a:pos x="321" y="21"/>
                </a:cxn>
                <a:cxn ang="0">
                  <a:pos x="340" y="35"/>
                </a:cxn>
                <a:cxn ang="0">
                  <a:pos x="357" y="50"/>
                </a:cxn>
                <a:cxn ang="0">
                  <a:pos x="370" y="66"/>
                </a:cxn>
                <a:cxn ang="0">
                  <a:pos x="388" y="89"/>
                </a:cxn>
                <a:cxn ang="0">
                  <a:pos x="403" y="112"/>
                </a:cxn>
                <a:cxn ang="0">
                  <a:pos x="417" y="138"/>
                </a:cxn>
                <a:cxn ang="0">
                  <a:pos x="432" y="169"/>
                </a:cxn>
                <a:cxn ang="0">
                  <a:pos x="446" y="204"/>
                </a:cxn>
                <a:cxn ang="0">
                  <a:pos x="455" y="230"/>
                </a:cxn>
                <a:cxn ang="0">
                  <a:pos x="462" y="255"/>
                </a:cxn>
                <a:cxn ang="0">
                  <a:pos x="469" y="280"/>
                </a:cxn>
                <a:cxn ang="0">
                  <a:pos x="474" y="302"/>
                </a:cxn>
                <a:cxn ang="0">
                  <a:pos x="477" y="320"/>
                </a:cxn>
                <a:cxn ang="0">
                  <a:pos x="481" y="342"/>
                </a:cxn>
                <a:cxn ang="0">
                  <a:pos x="485" y="366"/>
                </a:cxn>
                <a:cxn ang="0">
                  <a:pos x="488" y="395"/>
                </a:cxn>
                <a:cxn ang="0">
                  <a:pos x="493" y="430"/>
                </a:cxn>
                <a:cxn ang="0">
                  <a:pos x="577" y="430"/>
                </a:cxn>
                <a:cxn ang="0">
                  <a:pos x="377" y="579"/>
                </a:cxn>
                <a:cxn ang="0">
                  <a:pos x="136" y="430"/>
                </a:cxn>
                <a:cxn ang="0">
                  <a:pos x="231" y="430"/>
                </a:cxn>
                <a:cxn ang="0">
                  <a:pos x="227" y="407"/>
                </a:cxn>
                <a:cxn ang="0">
                  <a:pos x="223" y="380"/>
                </a:cxn>
                <a:cxn ang="0">
                  <a:pos x="218" y="350"/>
                </a:cxn>
                <a:cxn ang="0">
                  <a:pos x="214" y="321"/>
                </a:cxn>
                <a:cxn ang="0">
                  <a:pos x="207" y="295"/>
                </a:cxn>
                <a:cxn ang="0">
                  <a:pos x="202" y="272"/>
                </a:cxn>
                <a:cxn ang="0">
                  <a:pos x="191" y="232"/>
                </a:cxn>
                <a:cxn ang="0">
                  <a:pos x="179" y="198"/>
                </a:cxn>
                <a:cxn ang="0">
                  <a:pos x="170" y="174"/>
                </a:cxn>
                <a:cxn ang="0">
                  <a:pos x="162" y="154"/>
                </a:cxn>
                <a:cxn ang="0">
                  <a:pos x="152" y="134"/>
                </a:cxn>
                <a:cxn ang="0">
                  <a:pos x="144" y="118"/>
                </a:cxn>
                <a:cxn ang="0">
                  <a:pos x="134" y="102"/>
                </a:cxn>
                <a:cxn ang="0">
                  <a:pos x="126" y="89"/>
                </a:cxn>
                <a:cxn ang="0">
                  <a:pos x="117" y="77"/>
                </a:cxn>
                <a:cxn ang="0">
                  <a:pos x="108" y="66"/>
                </a:cxn>
                <a:cxn ang="0">
                  <a:pos x="97" y="53"/>
                </a:cxn>
                <a:cxn ang="0">
                  <a:pos x="87" y="44"/>
                </a:cxn>
                <a:cxn ang="0">
                  <a:pos x="76" y="34"/>
                </a:cxn>
                <a:cxn ang="0">
                  <a:pos x="65" y="25"/>
                </a:cxn>
                <a:cxn ang="0">
                  <a:pos x="54" y="18"/>
                </a:cxn>
                <a:cxn ang="0">
                  <a:pos x="44" y="12"/>
                </a:cxn>
                <a:cxn ang="0">
                  <a:pos x="32" y="8"/>
                </a:cxn>
                <a:cxn ang="0">
                  <a:pos x="22" y="4"/>
                </a:cxn>
                <a:cxn ang="0">
                  <a:pos x="13" y="2"/>
                </a:cxn>
                <a:cxn ang="0">
                  <a:pos x="0" y="0"/>
                </a:cxn>
                <a:cxn ang="0">
                  <a:pos x="239" y="0"/>
                </a:cxn>
              </a:cxnLst>
              <a:rect l="0" t="0" r="r" b="b"/>
              <a:pathLst>
                <a:path w="578" h="580">
                  <a:moveTo>
                    <a:pt x="239" y="0"/>
                  </a:moveTo>
                  <a:lnTo>
                    <a:pt x="253" y="0"/>
                  </a:lnTo>
                  <a:lnTo>
                    <a:pt x="276" y="2"/>
                  </a:lnTo>
                  <a:lnTo>
                    <a:pt x="302" y="9"/>
                  </a:lnTo>
                  <a:lnTo>
                    <a:pt x="321" y="21"/>
                  </a:lnTo>
                  <a:lnTo>
                    <a:pt x="340" y="35"/>
                  </a:lnTo>
                  <a:lnTo>
                    <a:pt x="357" y="50"/>
                  </a:lnTo>
                  <a:lnTo>
                    <a:pt x="370" y="66"/>
                  </a:lnTo>
                  <a:lnTo>
                    <a:pt x="388" y="89"/>
                  </a:lnTo>
                  <a:lnTo>
                    <a:pt x="403" y="112"/>
                  </a:lnTo>
                  <a:lnTo>
                    <a:pt x="417" y="138"/>
                  </a:lnTo>
                  <a:lnTo>
                    <a:pt x="432" y="169"/>
                  </a:lnTo>
                  <a:lnTo>
                    <a:pt x="446" y="204"/>
                  </a:lnTo>
                  <a:lnTo>
                    <a:pt x="455" y="230"/>
                  </a:lnTo>
                  <a:lnTo>
                    <a:pt x="462" y="255"/>
                  </a:lnTo>
                  <a:lnTo>
                    <a:pt x="469" y="280"/>
                  </a:lnTo>
                  <a:lnTo>
                    <a:pt x="474" y="302"/>
                  </a:lnTo>
                  <a:lnTo>
                    <a:pt x="477" y="320"/>
                  </a:lnTo>
                  <a:lnTo>
                    <a:pt x="481" y="342"/>
                  </a:lnTo>
                  <a:lnTo>
                    <a:pt x="485" y="366"/>
                  </a:lnTo>
                  <a:lnTo>
                    <a:pt x="488" y="395"/>
                  </a:lnTo>
                  <a:lnTo>
                    <a:pt x="493" y="430"/>
                  </a:lnTo>
                  <a:lnTo>
                    <a:pt x="577" y="430"/>
                  </a:lnTo>
                  <a:lnTo>
                    <a:pt x="377" y="579"/>
                  </a:lnTo>
                  <a:lnTo>
                    <a:pt x="136" y="430"/>
                  </a:lnTo>
                  <a:lnTo>
                    <a:pt x="231" y="430"/>
                  </a:lnTo>
                  <a:lnTo>
                    <a:pt x="227" y="407"/>
                  </a:lnTo>
                  <a:lnTo>
                    <a:pt x="223" y="380"/>
                  </a:lnTo>
                  <a:lnTo>
                    <a:pt x="218" y="350"/>
                  </a:lnTo>
                  <a:lnTo>
                    <a:pt x="214" y="321"/>
                  </a:lnTo>
                  <a:lnTo>
                    <a:pt x="207" y="295"/>
                  </a:lnTo>
                  <a:lnTo>
                    <a:pt x="202" y="272"/>
                  </a:lnTo>
                  <a:lnTo>
                    <a:pt x="191" y="232"/>
                  </a:lnTo>
                  <a:lnTo>
                    <a:pt x="179" y="198"/>
                  </a:lnTo>
                  <a:lnTo>
                    <a:pt x="170" y="174"/>
                  </a:lnTo>
                  <a:lnTo>
                    <a:pt x="162" y="154"/>
                  </a:lnTo>
                  <a:lnTo>
                    <a:pt x="152" y="134"/>
                  </a:lnTo>
                  <a:lnTo>
                    <a:pt x="144" y="118"/>
                  </a:lnTo>
                  <a:lnTo>
                    <a:pt x="134" y="102"/>
                  </a:lnTo>
                  <a:lnTo>
                    <a:pt x="126" y="89"/>
                  </a:lnTo>
                  <a:lnTo>
                    <a:pt x="117" y="77"/>
                  </a:lnTo>
                  <a:lnTo>
                    <a:pt x="108" y="66"/>
                  </a:lnTo>
                  <a:lnTo>
                    <a:pt x="97" y="53"/>
                  </a:lnTo>
                  <a:lnTo>
                    <a:pt x="87" y="44"/>
                  </a:lnTo>
                  <a:lnTo>
                    <a:pt x="76" y="34"/>
                  </a:lnTo>
                  <a:lnTo>
                    <a:pt x="65" y="25"/>
                  </a:lnTo>
                  <a:lnTo>
                    <a:pt x="54" y="18"/>
                  </a:lnTo>
                  <a:lnTo>
                    <a:pt x="44" y="12"/>
                  </a:lnTo>
                  <a:lnTo>
                    <a:pt x="32" y="8"/>
                  </a:lnTo>
                  <a:lnTo>
                    <a:pt x="22" y="4"/>
                  </a:lnTo>
                  <a:lnTo>
                    <a:pt x="13" y="2"/>
                  </a:lnTo>
                  <a:lnTo>
                    <a:pt x="0" y="0"/>
                  </a:lnTo>
                  <a:lnTo>
                    <a:pt x="239" y="0"/>
                  </a:lnTo>
                </a:path>
              </a:pathLst>
            </a:custGeom>
            <a:solidFill>
              <a:srgbClr val="FF6633"/>
            </a:solidFill>
            <a:ln w="9525" cap="rnd">
              <a:noFill/>
              <a:round/>
              <a:headEnd type="none" w="sm" len="sm"/>
              <a:tailEnd type="none" w="sm" len="sm"/>
            </a:ln>
            <a:effectLst/>
          </p:spPr>
          <p:txBody>
            <a:bodyPr/>
            <a:lstStyle/>
            <a:p>
              <a:endParaRPr lang="en-US"/>
            </a:p>
          </p:txBody>
        </p:sp>
        <p:sp>
          <p:nvSpPr>
            <p:cNvPr id="220174" name="Freeform 14"/>
            <p:cNvSpPr>
              <a:spLocks/>
            </p:cNvSpPr>
            <p:nvPr/>
          </p:nvSpPr>
          <p:spPr bwMode="auto">
            <a:xfrm>
              <a:off x="4045" y="3049"/>
              <a:ext cx="578" cy="580"/>
            </a:xfrm>
            <a:custGeom>
              <a:avLst/>
              <a:gdLst/>
              <a:ahLst/>
              <a:cxnLst>
                <a:cxn ang="0">
                  <a:pos x="338" y="579"/>
                </a:cxn>
                <a:cxn ang="0">
                  <a:pos x="324" y="579"/>
                </a:cxn>
                <a:cxn ang="0">
                  <a:pos x="301" y="577"/>
                </a:cxn>
                <a:cxn ang="0">
                  <a:pos x="275" y="570"/>
                </a:cxn>
                <a:cxn ang="0">
                  <a:pos x="256" y="558"/>
                </a:cxn>
                <a:cxn ang="0">
                  <a:pos x="237" y="544"/>
                </a:cxn>
                <a:cxn ang="0">
                  <a:pos x="220" y="529"/>
                </a:cxn>
                <a:cxn ang="0">
                  <a:pos x="207" y="513"/>
                </a:cxn>
                <a:cxn ang="0">
                  <a:pos x="189" y="490"/>
                </a:cxn>
                <a:cxn ang="0">
                  <a:pos x="174" y="467"/>
                </a:cxn>
                <a:cxn ang="0">
                  <a:pos x="160" y="441"/>
                </a:cxn>
                <a:cxn ang="0">
                  <a:pos x="145" y="410"/>
                </a:cxn>
                <a:cxn ang="0">
                  <a:pos x="131" y="375"/>
                </a:cxn>
                <a:cxn ang="0">
                  <a:pos x="122" y="349"/>
                </a:cxn>
                <a:cxn ang="0">
                  <a:pos x="115" y="324"/>
                </a:cxn>
                <a:cxn ang="0">
                  <a:pos x="108" y="299"/>
                </a:cxn>
                <a:cxn ang="0">
                  <a:pos x="103" y="277"/>
                </a:cxn>
                <a:cxn ang="0">
                  <a:pos x="100" y="259"/>
                </a:cxn>
                <a:cxn ang="0">
                  <a:pos x="96" y="237"/>
                </a:cxn>
                <a:cxn ang="0">
                  <a:pos x="92" y="213"/>
                </a:cxn>
                <a:cxn ang="0">
                  <a:pos x="89" y="184"/>
                </a:cxn>
                <a:cxn ang="0">
                  <a:pos x="84" y="149"/>
                </a:cxn>
                <a:cxn ang="0">
                  <a:pos x="0" y="149"/>
                </a:cxn>
                <a:cxn ang="0">
                  <a:pos x="201" y="0"/>
                </a:cxn>
                <a:cxn ang="0">
                  <a:pos x="441" y="149"/>
                </a:cxn>
                <a:cxn ang="0">
                  <a:pos x="346" y="149"/>
                </a:cxn>
                <a:cxn ang="0">
                  <a:pos x="350" y="172"/>
                </a:cxn>
                <a:cxn ang="0">
                  <a:pos x="354" y="199"/>
                </a:cxn>
                <a:cxn ang="0">
                  <a:pos x="359" y="229"/>
                </a:cxn>
                <a:cxn ang="0">
                  <a:pos x="363" y="258"/>
                </a:cxn>
                <a:cxn ang="0">
                  <a:pos x="370" y="284"/>
                </a:cxn>
                <a:cxn ang="0">
                  <a:pos x="375" y="307"/>
                </a:cxn>
                <a:cxn ang="0">
                  <a:pos x="386" y="347"/>
                </a:cxn>
                <a:cxn ang="0">
                  <a:pos x="398" y="381"/>
                </a:cxn>
                <a:cxn ang="0">
                  <a:pos x="407" y="405"/>
                </a:cxn>
                <a:cxn ang="0">
                  <a:pos x="415" y="425"/>
                </a:cxn>
                <a:cxn ang="0">
                  <a:pos x="425" y="445"/>
                </a:cxn>
                <a:cxn ang="0">
                  <a:pos x="433" y="461"/>
                </a:cxn>
                <a:cxn ang="0">
                  <a:pos x="443" y="477"/>
                </a:cxn>
                <a:cxn ang="0">
                  <a:pos x="451" y="490"/>
                </a:cxn>
                <a:cxn ang="0">
                  <a:pos x="460" y="502"/>
                </a:cxn>
                <a:cxn ang="0">
                  <a:pos x="469" y="513"/>
                </a:cxn>
                <a:cxn ang="0">
                  <a:pos x="480" y="526"/>
                </a:cxn>
                <a:cxn ang="0">
                  <a:pos x="490" y="535"/>
                </a:cxn>
                <a:cxn ang="0">
                  <a:pos x="501" y="545"/>
                </a:cxn>
                <a:cxn ang="0">
                  <a:pos x="512" y="554"/>
                </a:cxn>
                <a:cxn ang="0">
                  <a:pos x="523" y="561"/>
                </a:cxn>
                <a:cxn ang="0">
                  <a:pos x="533" y="567"/>
                </a:cxn>
                <a:cxn ang="0">
                  <a:pos x="545" y="571"/>
                </a:cxn>
                <a:cxn ang="0">
                  <a:pos x="555" y="575"/>
                </a:cxn>
                <a:cxn ang="0">
                  <a:pos x="564" y="577"/>
                </a:cxn>
                <a:cxn ang="0">
                  <a:pos x="577" y="579"/>
                </a:cxn>
                <a:cxn ang="0">
                  <a:pos x="338" y="579"/>
                </a:cxn>
              </a:cxnLst>
              <a:rect l="0" t="0" r="r" b="b"/>
              <a:pathLst>
                <a:path w="578" h="580">
                  <a:moveTo>
                    <a:pt x="338" y="579"/>
                  </a:moveTo>
                  <a:lnTo>
                    <a:pt x="324" y="579"/>
                  </a:lnTo>
                  <a:lnTo>
                    <a:pt x="301" y="577"/>
                  </a:lnTo>
                  <a:lnTo>
                    <a:pt x="275" y="570"/>
                  </a:lnTo>
                  <a:lnTo>
                    <a:pt x="256" y="558"/>
                  </a:lnTo>
                  <a:lnTo>
                    <a:pt x="237" y="544"/>
                  </a:lnTo>
                  <a:lnTo>
                    <a:pt x="220" y="529"/>
                  </a:lnTo>
                  <a:lnTo>
                    <a:pt x="207" y="513"/>
                  </a:lnTo>
                  <a:lnTo>
                    <a:pt x="189" y="490"/>
                  </a:lnTo>
                  <a:lnTo>
                    <a:pt x="174" y="467"/>
                  </a:lnTo>
                  <a:lnTo>
                    <a:pt x="160" y="441"/>
                  </a:lnTo>
                  <a:lnTo>
                    <a:pt x="145" y="410"/>
                  </a:lnTo>
                  <a:lnTo>
                    <a:pt x="131" y="375"/>
                  </a:lnTo>
                  <a:lnTo>
                    <a:pt x="122" y="349"/>
                  </a:lnTo>
                  <a:lnTo>
                    <a:pt x="115" y="324"/>
                  </a:lnTo>
                  <a:lnTo>
                    <a:pt x="108" y="299"/>
                  </a:lnTo>
                  <a:lnTo>
                    <a:pt x="103" y="277"/>
                  </a:lnTo>
                  <a:lnTo>
                    <a:pt x="100" y="259"/>
                  </a:lnTo>
                  <a:lnTo>
                    <a:pt x="96" y="237"/>
                  </a:lnTo>
                  <a:lnTo>
                    <a:pt x="92" y="213"/>
                  </a:lnTo>
                  <a:lnTo>
                    <a:pt x="89" y="184"/>
                  </a:lnTo>
                  <a:lnTo>
                    <a:pt x="84" y="149"/>
                  </a:lnTo>
                  <a:lnTo>
                    <a:pt x="0" y="149"/>
                  </a:lnTo>
                  <a:lnTo>
                    <a:pt x="201" y="0"/>
                  </a:lnTo>
                  <a:lnTo>
                    <a:pt x="441" y="149"/>
                  </a:lnTo>
                  <a:lnTo>
                    <a:pt x="346" y="149"/>
                  </a:lnTo>
                  <a:lnTo>
                    <a:pt x="350" y="172"/>
                  </a:lnTo>
                  <a:lnTo>
                    <a:pt x="354" y="199"/>
                  </a:lnTo>
                  <a:lnTo>
                    <a:pt x="359" y="229"/>
                  </a:lnTo>
                  <a:lnTo>
                    <a:pt x="363" y="258"/>
                  </a:lnTo>
                  <a:lnTo>
                    <a:pt x="370" y="284"/>
                  </a:lnTo>
                  <a:lnTo>
                    <a:pt x="375" y="307"/>
                  </a:lnTo>
                  <a:lnTo>
                    <a:pt x="386" y="347"/>
                  </a:lnTo>
                  <a:lnTo>
                    <a:pt x="398" y="381"/>
                  </a:lnTo>
                  <a:lnTo>
                    <a:pt x="407" y="405"/>
                  </a:lnTo>
                  <a:lnTo>
                    <a:pt x="415" y="425"/>
                  </a:lnTo>
                  <a:lnTo>
                    <a:pt x="425" y="445"/>
                  </a:lnTo>
                  <a:lnTo>
                    <a:pt x="433" y="461"/>
                  </a:lnTo>
                  <a:lnTo>
                    <a:pt x="443" y="477"/>
                  </a:lnTo>
                  <a:lnTo>
                    <a:pt x="451" y="490"/>
                  </a:lnTo>
                  <a:lnTo>
                    <a:pt x="460" y="502"/>
                  </a:lnTo>
                  <a:lnTo>
                    <a:pt x="469" y="513"/>
                  </a:lnTo>
                  <a:lnTo>
                    <a:pt x="480" y="526"/>
                  </a:lnTo>
                  <a:lnTo>
                    <a:pt x="490" y="535"/>
                  </a:lnTo>
                  <a:lnTo>
                    <a:pt x="501" y="545"/>
                  </a:lnTo>
                  <a:lnTo>
                    <a:pt x="512" y="554"/>
                  </a:lnTo>
                  <a:lnTo>
                    <a:pt x="523" y="561"/>
                  </a:lnTo>
                  <a:lnTo>
                    <a:pt x="533" y="567"/>
                  </a:lnTo>
                  <a:lnTo>
                    <a:pt x="545" y="571"/>
                  </a:lnTo>
                  <a:lnTo>
                    <a:pt x="555" y="575"/>
                  </a:lnTo>
                  <a:lnTo>
                    <a:pt x="564" y="577"/>
                  </a:lnTo>
                  <a:lnTo>
                    <a:pt x="577" y="579"/>
                  </a:lnTo>
                  <a:lnTo>
                    <a:pt x="338" y="579"/>
                  </a:lnTo>
                </a:path>
              </a:pathLst>
            </a:custGeom>
            <a:solidFill>
              <a:srgbClr val="CC3300"/>
            </a:solidFill>
            <a:ln w="9525" cap="rnd">
              <a:noFill/>
              <a:round/>
              <a:headEnd type="none" w="sm" len="sm"/>
              <a:tailEnd type="none" w="sm" len="sm"/>
            </a:ln>
            <a:effectLst/>
          </p:spPr>
          <p:txBody>
            <a:bodyPr/>
            <a:lstStyle/>
            <a:p>
              <a:endParaRPr lang="en-US"/>
            </a:p>
          </p:txBody>
        </p:sp>
        <p:sp>
          <p:nvSpPr>
            <p:cNvPr id="220175" name="Freeform 15"/>
            <p:cNvSpPr>
              <a:spLocks/>
            </p:cNvSpPr>
            <p:nvPr/>
          </p:nvSpPr>
          <p:spPr bwMode="auto">
            <a:xfrm>
              <a:off x="4386" y="3199"/>
              <a:ext cx="482" cy="430"/>
            </a:xfrm>
            <a:custGeom>
              <a:avLst/>
              <a:gdLst/>
              <a:ahLst/>
              <a:cxnLst>
                <a:cxn ang="0">
                  <a:pos x="232" y="429"/>
                </a:cxn>
                <a:cxn ang="0">
                  <a:pos x="0" y="429"/>
                </a:cxn>
                <a:cxn ang="0">
                  <a:pos x="35" y="417"/>
                </a:cxn>
                <a:cxn ang="0">
                  <a:pos x="65" y="399"/>
                </a:cxn>
                <a:cxn ang="0">
                  <a:pos x="92" y="374"/>
                </a:cxn>
                <a:cxn ang="0">
                  <a:pos x="116" y="346"/>
                </a:cxn>
                <a:cxn ang="0">
                  <a:pos x="141" y="304"/>
                </a:cxn>
                <a:cxn ang="0">
                  <a:pos x="162" y="261"/>
                </a:cxn>
                <a:cxn ang="0">
                  <a:pos x="181" y="212"/>
                </a:cxn>
                <a:cxn ang="0">
                  <a:pos x="197" y="150"/>
                </a:cxn>
                <a:cxn ang="0">
                  <a:pos x="209" y="98"/>
                </a:cxn>
                <a:cxn ang="0">
                  <a:pos x="218" y="44"/>
                </a:cxn>
                <a:cxn ang="0">
                  <a:pos x="223" y="0"/>
                </a:cxn>
                <a:cxn ang="0">
                  <a:pos x="481" y="0"/>
                </a:cxn>
                <a:cxn ang="0">
                  <a:pos x="477" y="37"/>
                </a:cxn>
                <a:cxn ang="0">
                  <a:pos x="471" y="76"/>
                </a:cxn>
                <a:cxn ang="0">
                  <a:pos x="464" y="110"/>
                </a:cxn>
                <a:cxn ang="0">
                  <a:pos x="459" y="138"/>
                </a:cxn>
                <a:cxn ang="0">
                  <a:pos x="451" y="172"/>
                </a:cxn>
                <a:cxn ang="0">
                  <a:pos x="439" y="212"/>
                </a:cxn>
                <a:cxn ang="0">
                  <a:pos x="428" y="241"/>
                </a:cxn>
                <a:cxn ang="0">
                  <a:pos x="415" y="271"/>
                </a:cxn>
                <a:cxn ang="0">
                  <a:pos x="408" y="286"/>
                </a:cxn>
                <a:cxn ang="0">
                  <a:pos x="398" y="307"/>
                </a:cxn>
                <a:cxn ang="0">
                  <a:pos x="387" y="326"/>
                </a:cxn>
                <a:cxn ang="0">
                  <a:pos x="372" y="348"/>
                </a:cxn>
                <a:cxn ang="0">
                  <a:pos x="361" y="362"/>
                </a:cxn>
                <a:cxn ang="0">
                  <a:pos x="351" y="374"/>
                </a:cxn>
                <a:cxn ang="0">
                  <a:pos x="339" y="386"/>
                </a:cxn>
                <a:cxn ang="0">
                  <a:pos x="326" y="398"/>
                </a:cxn>
                <a:cxn ang="0">
                  <a:pos x="313" y="407"/>
                </a:cxn>
                <a:cxn ang="0">
                  <a:pos x="296" y="417"/>
                </a:cxn>
                <a:cxn ang="0">
                  <a:pos x="279" y="424"/>
                </a:cxn>
                <a:cxn ang="0">
                  <a:pos x="264" y="427"/>
                </a:cxn>
                <a:cxn ang="0">
                  <a:pos x="249" y="429"/>
                </a:cxn>
                <a:cxn ang="0">
                  <a:pos x="232" y="429"/>
                </a:cxn>
              </a:cxnLst>
              <a:rect l="0" t="0" r="r" b="b"/>
              <a:pathLst>
                <a:path w="482" h="430">
                  <a:moveTo>
                    <a:pt x="232" y="429"/>
                  </a:moveTo>
                  <a:lnTo>
                    <a:pt x="0" y="429"/>
                  </a:lnTo>
                  <a:lnTo>
                    <a:pt x="35" y="417"/>
                  </a:lnTo>
                  <a:lnTo>
                    <a:pt x="65" y="399"/>
                  </a:lnTo>
                  <a:lnTo>
                    <a:pt x="92" y="374"/>
                  </a:lnTo>
                  <a:lnTo>
                    <a:pt x="116" y="346"/>
                  </a:lnTo>
                  <a:lnTo>
                    <a:pt x="141" y="304"/>
                  </a:lnTo>
                  <a:lnTo>
                    <a:pt x="162" y="261"/>
                  </a:lnTo>
                  <a:lnTo>
                    <a:pt x="181" y="212"/>
                  </a:lnTo>
                  <a:lnTo>
                    <a:pt x="197" y="150"/>
                  </a:lnTo>
                  <a:lnTo>
                    <a:pt x="209" y="98"/>
                  </a:lnTo>
                  <a:lnTo>
                    <a:pt x="218" y="44"/>
                  </a:lnTo>
                  <a:lnTo>
                    <a:pt x="223" y="0"/>
                  </a:lnTo>
                  <a:lnTo>
                    <a:pt x="481" y="0"/>
                  </a:lnTo>
                  <a:lnTo>
                    <a:pt x="477" y="37"/>
                  </a:lnTo>
                  <a:lnTo>
                    <a:pt x="471" y="76"/>
                  </a:lnTo>
                  <a:lnTo>
                    <a:pt x="464" y="110"/>
                  </a:lnTo>
                  <a:lnTo>
                    <a:pt x="459" y="138"/>
                  </a:lnTo>
                  <a:lnTo>
                    <a:pt x="451" y="172"/>
                  </a:lnTo>
                  <a:lnTo>
                    <a:pt x="439" y="212"/>
                  </a:lnTo>
                  <a:lnTo>
                    <a:pt x="428" y="241"/>
                  </a:lnTo>
                  <a:lnTo>
                    <a:pt x="415" y="271"/>
                  </a:lnTo>
                  <a:lnTo>
                    <a:pt x="408" y="286"/>
                  </a:lnTo>
                  <a:lnTo>
                    <a:pt x="398" y="307"/>
                  </a:lnTo>
                  <a:lnTo>
                    <a:pt x="387" y="326"/>
                  </a:lnTo>
                  <a:lnTo>
                    <a:pt x="372" y="348"/>
                  </a:lnTo>
                  <a:lnTo>
                    <a:pt x="361" y="362"/>
                  </a:lnTo>
                  <a:lnTo>
                    <a:pt x="351" y="374"/>
                  </a:lnTo>
                  <a:lnTo>
                    <a:pt x="339" y="386"/>
                  </a:lnTo>
                  <a:lnTo>
                    <a:pt x="326" y="398"/>
                  </a:lnTo>
                  <a:lnTo>
                    <a:pt x="313" y="407"/>
                  </a:lnTo>
                  <a:lnTo>
                    <a:pt x="296" y="417"/>
                  </a:lnTo>
                  <a:lnTo>
                    <a:pt x="279" y="424"/>
                  </a:lnTo>
                  <a:lnTo>
                    <a:pt x="264" y="427"/>
                  </a:lnTo>
                  <a:lnTo>
                    <a:pt x="249" y="429"/>
                  </a:lnTo>
                  <a:lnTo>
                    <a:pt x="232" y="429"/>
                  </a:lnTo>
                </a:path>
              </a:pathLst>
            </a:custGeom>
            <a:solidFill>
              <a:srgbClr val="FF6633"/>
            </a:solidFill>
            <a:ln w="9525" cap="rnd">
              <a:noFill/>
              <a:round/>
              <a:headEnd type="none" w="sm" len="sm"/>
              <a:tailEnd type="none" w="sm" len="sm"/>
            </a:ln>
            <a:effectLst/>
          </p:spPr>
          <p:txBody>
            <a:bodyPr/>
            <a:lstStyle/>
            <a:p>
              <a:endParaRPr lang="en-US"/>
            </a:p>
          </p:txBody>
        </p:sp>
      </p:gr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E93BB294-AA44-4105-9DF2-06993C65963F}" type="slidenum">
              <a:rPr lang="en-US"/>
              <a:pPr/>
              <a:t>78</a:t>
            </a:fld>
            <a:r>
              <a:rPr lang="en-US"/>
              <a:t> of 1</a:t>
            </a:r>
          </a:p>
        </p:txBody>
      </p:sp>
      <p:sp>
        <p:nvSpPr>
          <p:cNvPr id="300034" name="Rectangle 2"/>
          <p:cNvSpPr>
            <a:spLocks noGrp="1" noChangeArrowheads="1"/>
          </p:cNvSpPr>
          <p:nvPr>
            <p:ph type="title"/>
          </p:nvPr>
        </p:nvSpPr>
        <p:spPr/>
        <p:txBody>
          <a:bodyPr/>
          <a:lstStyle/>
          <a:p>
            <a:r>
              <a:rPr lang="en-US"/>
              <a:t>Exercise</a:t>
            </a:r>
          </a:p>
        </p:txBody>
      </p:sp>
      <p:sp>
        <p:nvSpPr>
          <p:cNvPr id="300035" name="Rectangle 3"/>
          <p:cNvSpPr>
            <a:spLocks noGrp="1" noChangeArrowheads="1"/>
          </p:cNvSpPr>
          <p:nvPr>
            <p:ph type="body" idx="1"/>
          </p:nvPr>
        </p:nvSpPr>
        <p:spPr/>
        <p:txBody>
          <a:bodyPr/>
          <a:lstStyle/>
          <a:p>
            <a:pPr>
              <a:lnSpc>
                <a:spcPct val="90000"/>
              </a:lnSpc>
            </a:pPr>
            <a:r>
              <a:rPr lang="en-US" sz="2000"/>
              <a:t>Write a pl/sql block to generate the employee number, and to input ename and basic  to  calculate DA,HRA, and gross for the employee details</a:t>
            </a:r>
          </a:p>
          <a:p>
            <a:pPr>
              <a:lnSpc>
                <a:spcPct val="90000"/>
              </a:lnSpc>
            </a:pPr>
            <a:r>
              <a:rPr lang="en-US" sz="2000"/>
              <a:t>Empno</a:t>
            </a:r>
          </a:p>
          <a:p>
            <a:pPr>
              <a:lnSpc>
                <a:spcPct val="90000"/>
              </a:lnSpc>
            </a:pPr>
            <a:r>
              <a:rPr lang="en-US" sz="2000"/>
              <a:t>Ename</a:t>
            </a:r>
          </a:p>
          <a:p>
            <a:pPr>
              <a:lnSpc>
                <a:spcPct val="90000"/>
              </a:lnSpc>
            </a:pPr>
            <a:r>
              <a:rPr lang="en-US" sz="2000"/>
              <a:t>Basic</a:t>
            </a:r>
          </a:p>
          <a:p>
            <a:pPr>
              <a:lnSpc>
                <a:spcPct val="90000"/>
              </a:lnSpc>
            </a:pPr>
            <a:r>
              <a:rPr lang="en-US" sz="2000"/>
              <a:t>Da</a:t>
            </a:r>
          </a:p>
          <a:p>
            <a:pPr>
              <a:lnSpc>
                <a:spcPct val="90000"/>
              </a:lnSpc>
            </a:pPr>
            <a:r>
              <a:rPr lang="en-US" sz="2000"/>
              <a:t>Hra</a:t>
            </a:r>
          </a:p>
          <a:p>
            <a:pPr>
              <a:lnSpc>
                <a:spcPct val="90000"/>
              </a:lnSpc>
            </a:pPr>
            <a:r>
              <a:rPr lang="en-US" sz="2000"/>
              <a:t>Gross</a:t>
            </a:r>
          </a:p>
          <a:p>
            <a:pPr>
              <a:lnSpc>
                <a:spcPct val="90000"/>
              </a:lnSpc>
              <a:buFont typeface="Wingdings" pitchFamily="2" charset="2"/>
              <a:buNone/>
            </a:pPr>
            <a:r>
              <a:rPr lang="en-US" sz="200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484108C2-01F6-4F08-B271-56ADC1E3CED3}" type="slidenum">
              <a:rPr lang="en-US"/>
              <a:pPr/>
              <a:t>79</a:t>
            </a:fld>
            <a:r>
              <a:rPr lang="en-US"/>
              <a:t> of 1</a:t>
            </a:r>
          </a:p>
        </p:txBody>
      </p:sp>
      <p:sp>
        <p:nvSpPr>
          <p:cNvPr id="301058" name="Rectangle 2"/>
          <p:cNvSpPr>
            <a:spLocks noGrp="1" noChangeArrowheads="1"/>
          </p:cNvSpPr>
          <p:nvPr>
            <p:ph type="title"/>
          </p:nvPr>
        </p:nvSpPr>
        <p:spPr/>
        <p:txBody>
          <a:bodyPr/>
          <a:lstStyle/>
          <a:p>
            <a:r>
              <a:rPr lang="en-US"/>
              <a:t>Exercise</a:t>
            </a:r>
          </a:p>
        </p:txBody>
      </p:sp>
      <p:sp>
        <p:nvSpPr>
          <p:cNvPr id="301059" name="Rectangle 3"/>
          <p:cNvSpPr>
            <a:spLocks noGrp="1" noChangeArrowheads="1"/>
          </p:cNvSpPr>
          <p:nvPr>
            <p:ph type="body" idx="1"/>
          </p:nvPr>
        </p:nvSpPr>
        <p:spPr>
          <a:xfrm>
            <a:off x="533400" y="1981200"/>
            <a:ext cx="7848600" cy="3733800"/>
          </a:xfrm>
        </p:spPr>
        <p:txBody>
          <a:bodyPr/>
          <a:lstStyle/>
          <a:p>
            <a:pPr marL="457200" indent="-457200"/>
            <a:r>
              <a:rPr lang="en-US" sz="2000"/>
              <a:t>Given the following table </a:t>
            </a:r>
          </a:p>
          <a:p>
            <a:pPr marL="457200" indent="-457200">
              <a:buFont typeface="Wingdings" pitchFamily="2" charset="2"/>
              <a:buNone/>
            </a:pPr>
            <a:r>
              <a:rPr lang="en-US" sz="2000"/>
              <a:t>     Cashbook(Vchno, vchdate, trntype, amount balance)</a:t>
            </a:r>
          </a:p>
          <a:p>
            <a:pPr marL="457200" indent="-457200">
              <a:buFont typeface="Wingdings" pitchFamily="2" charset="2"/>
              <a:buNone/>
            </a:pPr>
            <a:r>
              <a:rPr lang="en-US" sz="2000"/>
              <a:t> Write a program to</a:t>
            </a:r>
          </a:p>
          <a:p>
            <a:pPr marL="457200" indent="-457200">
              <a:buFont typeface="Wingdings" pitchFamily="2" charset="2"/>
              <a:buNone/>
            </a:pPr>
            <a:r>
              <a:rPr lang="en-US" sz="2000"/>
              <a:t>1)   Generate voucher number automatically</a:t>
            </a:r>
          </a:p>
          <a:p>
            <a:pPr marL="457200" indent="-457200">
              <a:buFont typeface="Wingdings" pitchFamily="2" charset="2"/>
              <a:buAutoNum type="arabicParenR" startAt="2"/>
            </a:pPr>
            <a:r>
              <a:rPr lang="en-US" sz="2000"/>
              <a:t>Get the cash opening balance based on the vchno   (Assume opening balance is 0 for first voucher, and for</a:t>
            </a:r>
          </a:p>
          <a:p>
            <a:pPr marL="457200" indent="-457200">
              <a:buFont typeface="Wingdings" pitchFamily="2" charset="2"/>
              <a:buNone/>
            </a:pPr>
            <a:r>
              <a:rPr lang="en-US" sz="2000"/>
              <a:t>       the remaining vouchers, the previous vouchers closing</a:t>
            </a:r>
          </a:p>
          <a:p>
            <a:pPr marL="457200" indent="-457200">
              <a:buFont typeface="Wingdings" pitchFamily="2" charset="2"/>
              <a:buNone/>
            </a:pPr>
            <a:r>
              <a:rPr lang="en-US" sz="2000"/>
              <a:t>      balance is taken as  the opening balance)</a:t>
            </a:r>
          </a:p>
          <a:p>
            <a:pPr marL="457200" indent="-457200">
              <a:buFont typeface="Wingdings" pitchFamily="2" charset="2"/>
              <a:buNone/>
            </a:pPr>
            <a:r>
              <a:rPr lang="en-US" sz="2000"/>
              <a:t>3)  Trntype should be only (r)eceipt/ (p)ayment</a:t>
            </a:r>
          </a:p>
          <a:p>
            <a:pPr marL="457200" indent="-457200">
              <a:buFont typeface="Wingdings" pitchFamily="2" charset="2"/>
              <a:buNone/>
            </a:pPr>
            <a:r>
              <a:rPr lang="en-US" sz="200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F44003A9-EC51-4213-B6A5-EFA6668A1469}" type="slidenum">
              <a:rPr lang="en-US"/>
              <a:pPr/>
              <a:t>8</a:t>
            </a:fld>
            <a:r>
              <a:rPr lang="en-US"/>
              <a:t> of 1</a:t>
            </a:r>
          </a:p>
        </p:txBody>
      </p:sp>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174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17412"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7413"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7414" name="Rectangle 6"/>
          <p:cNvSpPr>
            <a:spLocks noGrp="1" noChangeArrowheads="1"/>
          </p:cNvSpPr>
          <p:nvPr>
            <p:ph type="title"/>
          </p:nvPr>
        </p:nvSpPr>
        <p:spPr>
          <a:noFill/>
          <a:ln/>
        </p:spPr>
        <p:txBody>
          <a:bodyPr wrap="square" lIns="92075" tIns="46038" rIns="92075" bIns="46038" anchor="t"/>
          <a:lstStyle/>
          <a:p>
            <a:r>
              <a:rPr lang="en-US"/>
              <a:t>Benefits of PL/SQL</a:t>
            </a:r>
          </a:p>
        </p:txBody>
      </p:sp>
      <p:sp>
        <p:nvSpPr>
          <p:cNvPr id="17415" name="Rectangle 7"/>
          <p:cNvSpPr>
            <a:spLocks noGrp="1" noChangeArrowheads="1"/>
          </p:cNvSpPr>
          <p:nvPr>
            <p:ph type="body" idx="1"/>
          </p:nvPr>
        </p:nvSpPr>
        <p:spPr>
          <a:xfrm>
            <a:off x="1981200" y="1981200"/>
            <a:ext cx="6400800" cy="895350"/>
          </a:xfrm>
          <a:noFill/>
          <a:ln/>
        </p:spPr>
        <p:txBody>
          <a:bodyPr lIns="92075" tIns="46038" rIns="92075" bIns="46038">
            <a:spAutoFit/>
          </a:bodyPr>
          <a:lstStyle/>
          <a:p>
            <a:r>
              <a:rPr lang="en-US"/>
              <a:t>PL/SQL is portable.</a:t>
            </a:r>
          </a:p>
          <a:p>
            <a:r>
              <a:rPr lang="en-US"/>
              <a:t>You can declare variables.</a:t>
            </a:r>
          </a:p>
        </p:txBody>
      </p:sp>
    </p:spTree>
  </p:cSld>
  <p:clrMapOvr>
    <a:masterClrMapping/>
  </p:clrMapOvr>
  <p:transition spd="slow">
    <p:cu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t>PL/SQL</a:t>
            </a:r>
          </a:p>
        </p:txBody>
      </p:sp>
      <p:sp>
        <p:nvSpPr>
          <p:cNvPr id="10" name="Slide Number Placeholder 4"/>
          <p:cNvSpPr>
            <a:spLocks noGrp="1"/>
          </p:cNvSpPr>
          <p:nvPr>
            <p:ph type="sldNum" sz="quarter" idx="11"/>
          </p:nvPr>
        </p:nvSpPr>
        <p:spPr/>
        <p:txBody>
          <a:bodyPr/>
          <a:lstStyle/>
          <a:p>
            <a:fld id="{933E75B0-A9F7-47BB-ABB6-C77FC9989F2C}" type="slidenum">
              <a:rPr lang="en-US"/>
              <a:pPr/>
              <a:t>80</a:t>
            </a:fld>
            <a:r>
              <a:rPr lang="en-US"/>
              <a:t> of 1</a:t>
            </a:r>
          </a:p>
        </p:txBody>
      </p:sp>
      <p:sp>
        <p:nvSpPr>
          <p:cNvPr id="2222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22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2212" name="Rectangle 4"/>
          <p:cNvSpPr>
            <a:spLocks noGrp="1" noChangeArrowheads="1"/>
          </p:cNvSpPr>
          <p:nvPr>
            <p:ph type="title"/>
          </p:nvPr>
        </p:nvSpPr>
        <p:spPr>
          <a:noFill/>
          <a:ln/>
        </p:spPr>
        <p:txBody>
          <a:bodyPr wrap="square" lIns="92075" tIns="46038" rIns="92075" bIns="46038" anchor="t"/>
          <a:lstStyle/>
          <a:p>
            <a:r>
              <a:rPr lang="en-US"/>
              <a:t>Basic Loops</a:t>
            </a:r>
          </a:p>
        </p:txBody>
      </p:sp>
      <p:sp>
        <p:nvSpPr>
          <p:cNvPr id="222213" name="Rectangle 5"/>
          <p:cNvSpPr>
            <a:spLocks noGrp="1" noChangeArrowheads="1"/>
          </p:cNvSpPr>
          <p:nvPr>
            <p:ph type="body" idx="1"/>
          </p:nvPr>
        </p:nvSpPr>
        <p:spPr>
          <a:xfrm>
            <a:off x="2271713" y="2170113"/>
            <a:ext cx="5745162" cy="457200"/>
          </a:xfrm>
          <a:noFill/>
          <a:ln/>
        </p:spPr>
        <p:txBody>
          <a:bodyPr lIns="92075" tIns="46038" rIns="92075" bIns="46038">
            <a:spAutoFit/>
          </a:bodyPr>
          <a:lstStyle/>
          <a:p>
            <a:pPr marL="404813" indent="-404813" defTabSz="346075">
              <a:buFont typeface="Wingdings" pitchFamily="2" charset="2"/>
              <a:buNone/>
            </a:pPr>
            <a:r>
              <a:rPr lang="en-US"/>
              <a:t>Syntax:</a:t>
            </a:r>
          </a:p>
        </p:txBody>
      </p:sp>
      <p:sp>
        <p:nvSpPr>
          <p:cNvPr id="222214" name="Rectangle 6"/>
          <p:cNvSpPr>
            <a:spLocks noChangeArrowheads="1"/>
          </p:cNvSpPr>
          <p:nvPr/>
        </p:nvSpPr>
        <p:spPr bwMode="auto">
          <a:xfrm>
            <a:off x="938213" y="2338388"/>
            <a:ext cx="7138987" cy="1582737"/>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a:solidFill>
                  <a:srgbClr val="000000"/>
                </a:solidFill>
                <a:latin typeface="Verdana" pitchFamily="34" charset="0"/>
              </a:rPr>
              <a:t>LOOP                      </a:t>
            </a:r>
          </a:p>
          <a:p>
            <a:pPr eaLnBrk="0" hangingPunct="0">
              <a:tabLst>
                <a:tab pos="1200150" algn="l"/>
                <a:tab pos="1658938" algn="l"/>
              </a:tabLst>
            </a:pPr>
            <a:r>
              <a:rPr lang="en-US" b="1">
                <a:solidFill>
                  <a:srgbClr val="000000"/>
                </a:solidFill>
                <a:latin typeface="Verdana" pitchFamily="34" charset="0"/>
              </a:rPr>
              <a:t>  </a:t>
            </a:r>
            <a:r>
              <a:rPr lang="en-US" b="1" i="1">
                <a:solidFill>
                  <a:srgbClr val="000000"/>
                </a:solidFill>
                <a:latin typeface="Verdana" pitchFamily="34" charset="0"/>
              </a:rPr>
              <a:t>statement1</a:t>
            </a:r>
            <a:r>
              <a:rPr lang="en-US" b="1">
                <a:solidFill>
                  <a:srgbClr val="000000"/>
                </a:solidFill>
                <a:latin typeface="Verdana" pitchFamily="34" charset="0"/>
              </a:rPr>
              <a:t>;</a:t>
            </a:r>
          </a:p>
          <a:p>
            <a:pPr eaLnBrk="0" hangingPunct="0">
              <a:tabLst>
                <a:tab pos="1200150" algn="l"/>
                <a:tab pos="1658938" algn="l"/>
              </a:tabLst>
            </a:pPr>
            <a:r>
              <a:rPr lang="en-US" b="1" i="1">
                <a:solidFill>
                  <a:srgbClr val="000000"/>
                </a:solidFill>
                <a:latin typeface="Verdana" pitchFamily="34" charset="0"/>
              </a:rPr>
              <a:t>  </a:t>
            </a:r>
            <a:r>
              <a:rPr lang="en-US" b="1">
                <a:solidFill>
                  <a:srgbClr val="000000"/>
                </a:solidFill>
                <a:latin typeface="Verdana" pitchFamily="34" charset="0"/>
              </a:rPr>
              <a:t>. . .</a:t>
            </a:r>
          </a:p>
          <a:p>
            <a:pPr eaLnBrk="0" hangingPunct="0">
              <a:tabLst>
                <a:tab pos="1200150" algn="l"/>
                <a:tab pos="1658938" algn="l"/>
              </a:tabLst>
            </a:pPr>
            <a:r>
              <a:rPr lang="en-US" b="1">
                <a:solidFill>
                  <a:srgbClr val="000000"/>
                </a:solidFill>
                <a:latin typeface="Verdana" pitchFamily="34" charset="0"/>
              </a:rPr>
              <a:t>  EXIT [WHEN </a:t>
            </a:r>
            <a:r>
              <a:rPr lang="en-US" b="1" i="1">
                <a:solidFill>
                  <a:srgbClr val="000000"/>
                </a:solidFill>
                <a:latin typeface="Verdana" pitchFamily="34" charset="0"/>
              </a:rPr>
              <a:t>condition</a:t>
            </a:r>
            <a:r>
              <a:rPr lang="en-US" b="1">
                <a:solidFill>
                  <a:srgbClr val="000000"/>
                </a:solidFill>
                <a:latin typeface="Verdana" pitchFamily="34" charset="0"/>
              </a:rPr>
              <a:t>];</a:t>
            </a:r>
          </a:p>
          <a:p>
            <a:pPr eaLnBrk="0" hangingPunct="0">
              <a:tabLst>
                <a:tab pos="1200150" algn="l"/>
                <a:tab pos="1658938" algn="l"/>
              </a:tabLst>
            </a:pPr>
            <a:r>
              <a:rPr lang="en-US" b="1">
                <a:solidFill>
                  <a:srgbClr val="000000"/>
                </a:solidFill>
                <a:latin typeface="Verdana" pitchFamily="34" charset="0"/>
              </a:rPr>
              <a:t>END LOOP;</a:t>
            </a:r>
          </a:p>
        </p:txBody>
      </p:sp>
      <p:sp>
        <p:nvSpPr>
          <p:cNvPr id="222215" name="Rectangle 7"/>
          <p:cNvSpPr>
            <a:spLocks noChangeArrowheads="1"/>
          </p:cNvSpPr>
          <p:nvPr/>
        </p:nvSpPr>
        <p:spPr bwMode="auto">
          <a:xfrm>
            <a:off x="942975" y="4448175"/>
            <a:ext cx="7148513" cy="885825"/>
          </a:xfrm>
          <a:prstGeom prst="rect">
            <a:avLst/>
          </a:prstGeom>
          <a:solidFill>
            <a:srgbClr val="DDDDDD"/>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i="1">
                <a:solidFill>
                  <a:srgbClr val="000000"/>
                </a:solidFill>
                <a:latin typeface="Verdana" pitchFamily="34" charset="0"/>
              </a:rPr>
              <a:t>condition		</a:t>
            </a:r>
            <a:r>
              <a:rPr lang="en-US" b="1">
                <a:solidFill>
                  <a:srgbClr val="000000"/>
                </a:solidFill>
                <a:latin typeface="Verdana" pitchFamily="34" charset="0"/>
              </a:rPr>
              <a:t>is a Boolean variable or </a:t>
            </a:r>
          </a:p>
          <a:p>
            <a:pPr eaLnBrk="0" hangingPunct="0">
              <a:tabLst>
                <a:tab pos="1200150" algn="l"/>
                <a:tab pos="1658938" algn="l"/>
              </a:tabLst>
            </a:pPr>
            <a:r>
              <a:rPr lang="en-US" b="1">
                <a:solidFill>
                  <a:srgbClr val="000000"/>
                </a:solidFill>
                <a:latin typeface="Verdana" pitchFamily="34" charset="0"/>
              </a:rPr>
              <a:t>			expression (TRUE, FALSE, or NULL);</a:t>
            </a:r>
          </a:p>
        </p:txBody>
      </p:sp>
      <p:sp>
        <p:nvSpPr>
          <p:cNvPr id="222216" name="Rectangle 8"/>
          <p:cNvSpPr>
            <a:spLocks noChangeArrowheads="1"/>
          </p:cNvSpPr>
          <p:nvPr/>
        </p:nvSpPr>
        <p:spPr bwMode="auto">
          <a:xfrm>
            <a:off x="5187950" y="2447925"/>
            <a:ext cx="2481263" cy="1463675"/>
          </a:xfrm>
          <a:prstGeom prst="rect">
            <a:avLst/>
          </a:prstGeom>
          <a:noFill/>
          <a:ln w="9525">
            <a:noFill/>
            <a:miter lim="800000"/>
            <a:headEnd/>
            <a:tailEnd/>
          </a:ln>
          <a:effectLst/>
        </p:spPr>
        <p:txBody>
          <a:bodyPr wrap="none" lIns="92075" tIns="46038" rIns="92075" bIns="46038">
            <a:spAutoFit/>
          </a:bodyPr>
          <a:lstStyle/>
          <a:p>
            <a:pPr eaLnBrk="0" hangingPunct="0">
              <a:lnSpc>
                <a:spcPct val="80000"/>
              </a:lnSpc>
              <a:spcBef>
                <a:spcPct val="60000"/>
              </a:spcBef>
            </a:pPr>
            <a:r>
              <a:rPr lang="en-US" b="1">
                <a:solidFill>
                  <a:srgbClr val="FF3300"/>
                </a:solidFill>
                <a:latin typeface="Courier New" pitchFamily="49" charset="0"/>
              </a:rPr>
              <a:t>-- </a:t>
            </a:r>
            <a:r>
              <a:rPr lang="en-US" b="1">
                <a:solidFill>
                  <a:srgbClr val="FF3300"/>
                </a:solidFill>
                <a:latin typeface="Verdana" pitchFamily="34" charset="0"/>
              </a:rPr>
              <a:t>delimiter</a:t>
            </a:r>
          </a:p>
          <a:p>
            <a:pPr eaLnBrk="0" hangingPunct="0">
              <a:lnSpc>
                <a:spcPct val="80000"/>
              </a:lnSpc>
              <a:spcBef>
                <a:spcPct val="60000"/>
              </a:spcBef>
            </a:pPr>
            <a:r>
              <a:rPr lang="en-US" b="1">
                <a:solidFill>
                  <a:srgbClr val="FF3300"/>
                </a:solidFill>
                <a:latin typeface="Verdana" pitchFamily="34" charset="0"/>
              </a:rPr>
              <a:t>-- statements</a:t>
            </a:r>
          </a:p>
          <a:p>
            <a:pPr eaLnBrk="0" hangingPunct="0">
              <a:lnSpc>
                <a:spcPct val="80000"/>
              </a:lnSpc>
              <a:spcBef>
                <a:spcPct val="60000"/>
              </a:spcBef>
            </a:pPr>
            <a:r>
              <a:rPr lang="en-US" b="1">
                <a:solidFill>
                  <a:srgbClr val="FF3300"/>
                </a:solidFill>
                <a:latin typeface="Verdana" pitchFamily="34" charset="0"/>
              </a:rPr>
              <a:t>-- EXIT statement</a:t>
            </a:r>
          </a:p>
          <a:p>
            <a:pPr eaLnBrk="0" hangingPunct="0">
              <a:lnSpc>
                <a:spcPct val="80000"/>
              </a:lnSpc>
              <a:spcBef>
                <a:spcPct val="60000"/>
              </a:spcBef>
            </a:pPr>
            <a:r>
              <a:rPr lang="en-US" b="1">
                <a:solidFill>
                  <a:srgbClr val="FF3300"/>
                </a:solidFill>
                <a:latin typeface="Verdana" pitchFamily="34" charset="0"/>
              </a:rPr>
              <a:t>-- delimiter</a:t>
            </a:r>
          </a:p>
        </p:txBody>
      </p:sp>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1A9AE07D-E8A8-4EF7-87EA-65019064E679}" type="slidenum">
              <a:rPr lang="en-US"/>
              <a:pPr/>
              <a:t>81</a:t>
            </a:fld>
            <a:r>
              <a:rPr lang="en-US"/>
              <a:t> of 1</a:t>
            </a:r>
          </a:p>
        </p:txBody>
      </p:sp>
      <p:sp>
        <p:nvSpPr>
          <p:cNvPr id="2242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42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4260" name="Rectangle 4"/>
          <p:cNvSpPr>
            <a:spLocks noChangeArrowheads="1"/>
          </p:cNvSpPr>
          <p:nvPr/>
        </p:nvSpPr>
        <p:spPr bwMode="auto">
          <a:xfrm>
            <a:off x="609600" y="1755775"/>
            <a:ext cx="8077200" cy="456882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DECLARE</a:t>
            </a:r>
          </a:p>
          <a:p>
            <a:pPr eaLnBrk="0" hangingPunct="0">
              <a:tabLst>
                <a:tab pos="1200150" algn="l"/>
                <a:tab pos="1658938" algn="l"/>
              </a:tabLst>
            </a:pPr>
            <a:r>
              <a:rPr lang="en-US">
                <a:solidFill>
                  <a:srgbClr val="000000"/>
                </a:solidFill>
                <a:latin typeface="Verdana" pitchFamily="34" charset="0"/>
              </a:rPr>
              <a:t>  v_country_id    locations.country_id%TYPE := 'CA';</a:t>
            </a:r>
          </a:p>
          <a:p>
            <a:pPr eaLnBrk="0" hangingPunct="0">
              <a:tabLst>
                <a:tab pos="1200150" algn="l"/>
                <a:tab pos="1658938" algn="l"/>
              </a:tabLst>
            </a:pPr>
            <a:r>
              <a:rPr lang="en-US">
                <a:solidFill>
                  <a:srgbClr val="000000"/>
                </a:solidFill>
                <a:latin typeface="Verdana" pitchFamily="34" charset="0"/>
              </a:rPr>
              <a:t>  v_location_id   locations.location_id%TYPE;</a:t>
            </a:r>
          </a:p>
          <a:p>
            <a:pPr eaLnBrk="0" hangingPunct="0">
              <a:tabLst>
                <a:tab pos="1200150" algn="l"/>
                <a:tab pos="1658938" algn="l"/>
              </a:tabLst>
            </a:pPr>
            <a:r>
              <a:rPr lang="en-US">
                <a:solidFill>
                  <a:srgbClr val="000000"/>
                </a:solidFill>
                <a:latin typeface="Verdana" pitchFamily="34" charset="0"/>
              </a:rPr>
              <a:t>  v_counter		   NUMBER(2) := 1;</a:t>
            </a:r>
          </a:p>
          <a:p>
            <a:pPr eaLnBrk="0" hangingPunct="0">
              <a:tabLst>
                <a:tab pos="1200150" algn="l"/>
                <a:tab pos="1658938" algn="l"/>
              </a:tabLst>
            </a:pPr>
            <a:r>
              <a:rPr lang="en-US">
                <a:solidFill>
                  <a:srgbClr val="000000"/>
                </a:solidFill>
                <a:latin typeface="Verdana" pitchFamily="34" charset="0"/>
              </a:rPr>
              <a:t>  v_city          locations.city%TYPE := 'Montreal';</a:t>
            </a:r>
          </a:p>
          <a:p>
            <a:pPr eaLnBrk="0" hangingPunct="0">
              <a:tabLst>
                <a:tab pos="1200150" algn="l"/>
                <a:tab pos="1658938" algn="l"/>
              </a:tabLst>
            </a:pPr>
            <a:r>
              <a:rPr lang="en-US">
                <a:solidFill>
                  <a:srgbClr val="000000"/>
                </a:solidFill>
                <a:latin typeface="Verdana" pitchFamily="34" charset="0"/>
              </a:rPr>
              <a:t>BEGIN</a:t>
            </a:r>
          </a:p>
          <a:p>
            <a:pPr eaLnBrk="0" hangingPunct="0">
              <a:tabLst>
                <a:tab pos="1200150" algn="l"/>
                <a:tab pos="1658938" algn="l"/>
              </a:tabLst>
            </a:pPr>
            <a:r>
              <a:rPr lang="en-US">
                <a:solidFill>
                  <a:srgbClr val="000000"/>
                </a:solidFill>
                <a:latin typeface="Verdana" pitchFamily="34" charset="0"/>
              </a:rPr>
              <a:t>  SELECT MAX(location_id) INTO v_location_id FROM locations</a:t>
            </a:r>
          </a:p>
          <a:p>
            <a:pPr eaLnBrk="0" hangingPunct="0">
              <a:tabLst>
                <a:tab pos="1200150" algn="l"/>
                <a:tab pos="1658938" algn="l"/>
              </a:tabLst>
            </a:pPr>
            <a:r>
              <a:rPr lang="en-US">
                <a:solidFill>
                  <a:srgbClr val="000000"/>
                </a:solidFill>
                <a:latin typeface="Verdana" pitchFamily="34" charset="0"/>
              </a:rPr>
              <a:t>  WHERE country_id = v_country_id;</a:t>
            </a:r>
          </a:p>
          <a:p>
            <a:pPr eaLnBrk="0" hangingPunct="0">
              <a:tabLst>
                <a:tab pos="1200150" algn="l"/>
                <a:tab pos="1658938" algn="l"/>
              </a:tabLst>
            </a:pPr>
            <a:r>
              <a:rPr lang="en-US">
                <a:solidFill>
                  <a:srgbClr val="000000"/>
                </a:solidFill>
                <a:latin typeface="Verdana" pitchFamily="34" charset="0"/>
              </a:rPr>
              <a:t>  LOOP</a:t>
            </a:r>
          </a:p>
          <a:p>
            <a:pPr eaLnBrk="0" hangingPunct="0">
              <a:tabLst>
                <a:tab pos="1200150" algn="l"/>
                <a:tab pos="1658938" algn="l"/>
              </a:tabLst>
            </a:pPr>
            <a:r>
              <a:rPr lang="en-US">
                <a:solidFill>
                  <a:srgbClr val="000000"/>
                </a:solidFill>
                <a:latin typeface="Verdana" pitchFamily="34" charset="0"/>
              </a:rPr>
              <a:t>    INSERT INTO locations(location_id, city, country_id)   </a:t>
            </a:r>
          </a:p>
          <a:p>
            <a:pPr eaLnBrk="0" hangingPunct="0">
              <a:tabLst>
                <a:tab pos="1200150" algn="l"/>
                <a:tab pos="1658938" algn="l"/>
              </a:tabLst>
            </a:pPr>
            <a:r>
              <a:rPr lang="en-US">
                <a:solidFill>
                  <a:srgbClr val="000000"/>
                </a:solidFill>
                <a:latin typeface="Verdana" pitchFamily="34" charset="0"/>
              </a:rPr>
              <a:t>    VALUES((v_location_id + v_counter),v_city, v_country_id);</a:t>
            </a:r>
          </a:p>
          <a:p>
            <a:pPr eaLnBrk="0" hangingPunct="0">
              <a:tabLst>
                <a:tab pos="1200150" algn="l"/>
                <a:tab pos="1658938" algn="l"/>
              </a:tabLst>
            </a:pPr>
            <a:r>
              <a:rPr lang="en-US">
                <a:solidFill>
                  <a:srgbClr val="000000"/>
                </a:solidFill>
                <a:latin typeface="Verdana" pitchFamily="34" charset="0"/>
              </a:rPr>
              <a:t>    v_counter := v_counter + 1;</a:t>
            </a:r>
          </a:p>
          <a:p>
            <a:pPr eaLnBrk="0" hangingPunct="0">
              <a:tabLst>
                <a:tab pos="1200150" algn="l"/>
                <a:tab pos="1658938" algn="l"/>
              </a:tabLst>
            </a:pPr>
            <a:r>
              <a:rPr lang="en-US">
                <a:solidFill>
                  <a:srgbClr val="000000"/>
                </a:solidFill>
                <a:latin typeface="Verdana" pitchFamily="34" charset="0"/>
              </a:rPr>
              <a:t>    EXIT WHEN v_counter &gt; 3;</a:t>
            </a:r>
          </a:p>
          <a:p>
            <a:pPr eaLnBrk="0" hangingPunct="0">
              <a:tabLst>
                <a:tab pos="1200150" algn="l"/>
                <a:tab pos="1658938" algn="l"/>
              </a:tabLst>
            </a:pPr>
            <a:r>
              <a:rPr lang="en-US">
                <a:solidFill>
                  <a:srgbClr val="000000"/>
                </a:solidFill>
                <a:latin typeface="Verdana" pitchFamily="34" charset="0"/>
              </a:rPr>
              <a:t>  END LOOP;</a:t>
            </a:r>
          </a:p>
          <a:p>
            <a:pPr eaLnBrk="0" hangingPunct="0">
              <a:tabLst>
                <a:tab pos="1200150" algn="l"/>
                <a:tab pos="1658938" algn="l"/>
              </a:tabLst>
            </a:pPr>
            <a:r>
              <a:rPr lang="en-US">
                <a:solidFill>
                  <a:srgbClr val="000000"/>
                </a:solidFill>
                <a:latin typeface="Verdana" pitchFamily="34" charset="0"/>
              </a:rPr>
              <a:t>END;</a:t>
            </a:r>
          </a:p>
          <a:p>
            <a:pPr eaLnBrk="0" hangingPunct="0">
              <a:tabLst>
                <a:tab pos="1200150" algn="l"/>
                <a:tab pos="1658938" algn="l"/>
              </a:tabLst>
            </a:pPr>
            <a:r>
              <a:rPr lang="en-US">
                <a:solidFill>
                  <a:srgbClr val="000000"/>
                </a:solidFill>
                <a:latin typeface="Verdana" pitchFamily="34" charset="0"/>
              </a:rPr>
              <a:t>/</a:t>
            </a:r>
          </a:p>
        </p:txBody>
      </p:sp>
      <p:sp>
        <p:nvSpPr>
          <p:cNvPr id="224261" name="Rectangle 5"/>
          <p:cNvSpPr>
            <a:spLocks noGrp="1" noChangeArrowheads="1"/>
          </p:cNvSpPr>
          <p:nvPr>
            <p:ph type="title"/>
          </p:nvPr>
        </p:nvSpPr>
        <p:spPr>
          <a:noFill/>
          <a:ln/>
        </p:spPr>
        <p:txBody>
          <a:bodyPr wrap="square" lIns="92075" tIns="46038" rIns="92075" bIns="46038" anchor="t"/>
          <a:lstStyle/>
          <a:p>
            <a:r>
              <a:rPr lang="en-US"/>
              <a:t>Basic Loops</a:t>
            </a:r>
          </a:p>
        </p:txBody>
      </p:sp>
      <p:sp>
        <p:nvSpPr>
          <p:cNvPr id="224262" name="Rectangle 6"/>
          <p:cNvSpPr>
            <a:spLocks noGrp="1" noChangeArrowheads="1"/>
          </p:cNvSpPr>
          <p:nvPr>
            <p:ph type="body" idx="1"/>
          </p:nvPr>
        </p:nvSpPr>
        <p:spPr>
          <a:xfrm>
            <a:off x="685800" y="1219200"/>
            <a:ext cx="7766050" cy="457200"/>
          </a:xfrm>
          <a:noFill/>
          <a:ln/>
        </p:spPr>
        <p:txBody>
          <a:bodyPr lIns="92075" tIns="46038" rIns="92075" bIns="46038">
            <a:spAutoFit/>
          </a:bodyPr>
          <a:lstStyle/>
          <a:p>
            <a:pPr marL="404813" indent="-404813" defTabSz="346075">
              <a:buFont typeface="Wingdings" pitchFamily="2" charset="2"/>
              <a:buNone/>
            </a:pPr>
            <a:r>
              <a:rPr lang="en-US"/>
              <a:t>Example:</a:t>
            </a:r>
          </a:p>
        </p:txBody>
      </p:sp>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PL/SQL</a:t>
            </a:r>
          </a:p>
        </p:txBody>
      </p:sp>
      <p:sp>
        <p:nvSpPr>
          <p:cNvPr id="11" name="Slide Number Placeholder 4"/>
          <p:cNvSpPr>
            <a:spLocks noGrp="1"/>
          </p:cNvSpPr>
          <p:nvPr>
            <p:ph type="sldNum" sz="quarter" idx="11"/>
          </p:nvPr>
        </p:nvSpPr>
        <p:spPr/>
        <p:txBody>
          <a:bodyPr/>
          <a:lstStyle/>
          <a:p>
            <a:fld id="{A0ED43C3-CFCE-41D2-9935-AA790F8236AA}" type="slidenum">
              <a:rPr lang="en-US"/>
              <a:pPr/>
              <a:t>82</a:t>
            </a:fld>
            <a:r>
              <a:rPr lang="en-US"/>
              <a:t> of 1</a:t>
            </a:r>
          </a:p>
        </p:txBody>
      </p:sp>
      <p:sp>
        <p:nvSpPr>
          <p:cNvPr id="2263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63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6308"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WHILE</a:t>
            </a:r>
            <a:r>
              <a:rPr lang="en-US"/>
              <a:t> Loops</a:t>
            </a:r>
          </a:p>
        </p:txBody>
      </p:sp>
      <p:sp>
        <p:nvSpPr>
          <p:cNvPr id="226309" name="Rectangle 5"/>
          <p:cNvSpPr>
            <a:spLocks noGrp="1" noChangeArrowheads="1"/>
          </p:cNvSpPr>
          <p:nvPr>
            <p:ph type="body" idx="1"/>
          </p:nvPr>
        </p:nvSpPr>
        <p:spPr>
          <a:xfrm>
            <a:off x="762000" y="2163763"/>
            <a:ext cx="7277100" cy="3451225"/>
          </a:xfrm>
          <a:noFill/>
          <a:ln/>
        </p:spPr>
        <p:txBody>
          <a:bodyPr lIns="92075" tIns="46038" rIns="92075" bIns="46038">
            <a:spAutoFit/>
          </a:bodyPr>
          <a:lstStyle/>
          <a:p>
            <a:pPr marL="0" indent="0" defTabSz="346075">
              <a:buFont typeface="Wingdings" pitchFamily="2" charset="2"/>
              <a:buNone/>
            </a:pPr>
            <a:r>
              <a:rPr lang="en-US"/>
              <a:t>Syntax:</a:t>
            </a:r>
          </a:p>
          <a:p>
            <a:pPr marL="0" indent="0" defTabSz="346075">
              <a:buFont typeface="Wingdings" pitchFamily="2" charset="2"/>
              <a:buNone/>
            </a:pPr>
            <a:endParaRPr lang="en-US"/>
          </a:p>
          <a:p>
            <a:pPr marL="0" indent="0" defTabSz="346075">
              <a:buFont typeface="Wingdings" pitchFamily="2" charset="2"/>
              <a:buNone/>
            </a:pPr>
            <a:endParaRPr lang="en-US"/>
          </a:p>
          <a:p>
            <a:pPr marL="0" indent="0" defTabSz="346075">
              <a:buFont typeface="Wingdings" pitchFamily="2" charset="2"/>
              <a:buNone/>
            </a:pPr>
            <a:endParaRPr lang="en-US"/>
          </a:p>
          <a:p>
            <a:pPr marL="0" indent="0" defTabSz="346075">
              <a:buFont typeface="Wingdings" pitchFamily="2" charset="2"/>
              <a:buNone/>
            </a:pPr>
            <a:endParaRPr lang="en-US"/>
          </a:p>
          <a:p>
            <a:pPr marL="0" indent="0" defTabSz="346075">
              <a:buFont typeface="Wingdings" pitchFamily="2" charset="2"/>
              <a:buNone/>
            </a:pPr>
            <a:endParaRPr lang="en-US"/>
          </a:p>
          <a:p>
            <a:pPr marL="0" indent="0" defTabSz="346075">
              <a:buFont typeface="Wingdings" pitchFamily="2" charset="2"/>
              <a:buNone/>
            </a:pPr>
            <a:r>
              <a:rPr lang="en-US"/>
              <a:t>Use the WHILE loop to repeat statements while a condition is TRUE.</a:t>
            </a:r>
          </a:p>
        </p:txBody>
      </p:sp>
      <p:sp>
        <p:nvSpPr>
          <p:cNvPr id="226310" name="Rectangle 6"/>
          <p:cNvSpPr>
            <a:spLocks noChangeArrowheads="1"/>
          </p:cNvSpPr>
          <p:nvPr/>
        </p:nvSpPr>
        <p:spPr bwMode="auto">
          <a:xfrm>
            <a:off x="990600" y="3048000"/>
            <a:ext cx="6731000" cy="1439863"/>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WHILE </a:t>
            </a:r>
            <a:r>
              <a:rPr lang="en-US" i="1">
                <a:solidFill>
                  <a:srgbClr val="000000"/>
                </a:solidFill>
                <a:latin typeface="Verdana" pitchFamily="34" charset="0"/>
              </a:rPr>
              <a:t>condition</a:t>
            </a:r>
            <a:r>
              <a:rPr lang="en-US">
                <a:solidFill>
                  <a:srgbClr val="000000"/>
                </a:solidFill>
                <a:latin typeface="Verdana" pitchFamily="34" charset="0"/>
              </a:rPr>
              <a:t> LOOP</a:t>
            </a:r>
          </a:p>
          <a:p>
            <a:pPr eaLnBrk="0" hangingPunct="0">
              <a:tabLst>
                <a:tab pos="1200150" algn="l"/>
                <a:tab pos="1658938" algn="l"/>
              </a:tabLst>
            </a:pPr>
            <a:r>
              <a:rPr lang="en-US">
                <a:solidFill>
                  <a:srgbClr val="000000"/>
                </a:solidFill>
                <a:latin typeface="Verdana" pitchFamily="34" charset="0"/>
              </a:rPr>
              <a:t>  </a:t>
            </a:r>
            <a:r>
              <a:rPr lang="en-US" i="1">
                <a:solidFill>
                  <a:srgbClr val="000000"/>
                </a:solidFill>
                <a:latin typeface="Verdana" pitchFamily="34" charset="0"/>
              </a:rPr>
              <a:t>statement1</a:t>
            </a:r>
            <a:r>
              <a:rPr lang="en-US">
                <a:solidFill>
                  <a:srgbClr val="000000"/>
                </a:solidFill>
                <a:latin typeface="Verdana" pitchFamily="34" charset="0"/>
              </a:rPr>
              <a:t>;</a:t>
            </a:r>
          </a:p>
          <a:p>
            <a:pPr eaLnBrk="0" hangingPunct="0">
              <a:tabLst>
                <a:tab pos="1200150" algn="l"/>
                <a:tab pos="1658938" algn="l"/>
              </a:tabLst>
            </a:pPr>
            <a:r>
              <a:rPr lang="en-US" i="1">
                <a:solidFill>
                  <a:srgbClr val="000000"/>
                </a:solidFill>
                <a:latin typeface="Verdana" pitchFamily="34" charset="0"/>
              </a:rPr>
              <a:t>  statement2</a:t>
            </a:r>
            <a:r>
              <a:rPr lang="en-US">
                <a:solidFill>
                  <a:srgbClr val="000000"/>
                </a:solidFill>
                <a:latin typeface="Verdana" pitchFamily="34" charset="0"/>
              </a:rPr>
              <a:t>;</a:t>
            </a:r>
          </a:p>
          <a:p>
            <a:pPr eaLnBrk="0" hangingPunct="0">
              <a:tabLst>
                <a:tab pos="1200150" algn="l"/>
                <a:tab pos="1658938" algn="l"/>
              </a:tabLst>
            </a:pPr>
            <a:r>
              <a:rPr lang="en-US">
                <a:solidFill>
                  <a:srgbClr val="000000"/>
                </a:solidFill>
                <a:latin typeface="Verdana" pitchFamily="34" charset="0"/>
              </a:rPr>
              <a:t>  . . .</a:t>
            </a:r>
          </a:p>
          <a:p>
            <a:pPr eaLnBrk="0" hangingPunct="0">
              <a:tabLst>
                <a:tab pos="1200150" algn="l"/>
                <a:tab pos="1658938" algn="l"/>
              </a:tabLst>
            </a:pPr>
            <a:r>
              <a:rPr lang="en-US">
                <a:solidFill>
                  <a:srgbClr val="000000"/>
                </a:solidFill>
                <a:latin typeface="Verdana" pitchFamily="34" charset="0"/>
              </a:rPr>
              <a:t>END LOOP;</a:t>
            </a:r>
          </a:p>
        </p:txBody>
      </p:sp>
      <p:grpSp>
        <p:nvGrpSpPr>
          <p:cNvPr id="2" name="Group 7"/>
          <p:cNvGrpSpPr>
            <a:grpSpLocks/>
          </p:cNvGrpSpPr>
          <p:nvPr/>
        </p:nvGrpSpPr>
        <p:grpSpPr bwMode="auto">
          <a:xfrm>
            <a:off x="3657600" y="3152775"/>
            <a:ext cx="4054475" cy="1190625"/>
            <a:chOff x="2498" y="1585"/>
            <a:chExt cx="2554" cy="750"/>
          </a:xfrm>
        </p:grpSpPr>
        <p:sp>
          <p:nvSpPr>
            <p:cNvPr id="226312" name="Rectangle 8"/>
            <p:cNvSpPr>
              <a:spLocks noChangeArrowheads="1"/>
            </p:cNvSpPr>
            <p:nvPr/>
          </p:nvSpPr>
          <p:spPr bwMode="auto">
            <a:xfrm>
              <a:off x="3565" y="1585"/>
              <a:ext cx="1487" cy="750"/>
            </a:xfrm>
            <a:prstGeom prst="rect">
              <a:avLst/>
            </a:prstGeom>
            <a:noFill/>
            <a:ln w="9525">
              <a:noFill/>
              <a:miter lim="800000"/>
              <a:headEnd/>
              <a:tailEnd/>
            </a:ln>
            <a:effectLst/>
          </p:spPr>
          <p:txBody>
            <a:bodyPr wrap="none" lIns="92075" tIns="46038" rIns="92075" bIns="46038">
              <a:spAutoFit/>
            </a:bodyPr>
            <a:lstStyle/>
            <a:p>
              <a:pPr eaLnBrk="0" hangingPunct="0"/>
              <a:r>
                <a:rPr lang="en-US" b="1">
                  <a:solidFill>
                    <a:srgbClr val="FF3300"/>
                  </a:solidFill>
                  <a:latin typeface="Verdana" pitchFamily="34" charset="0"/>
                </a:rPr>
                <a:t>Condition is</a:t>
              </a:r>
            </a:p>
            <a:p>
              <a:pPr eaLnBrk="0" hangingPunct="0"/>
              <a:r>
                <a:rPr lang="en-US" b="1">
                  <a:solidFill>
                    <a:srgbClr val="FF3300"/>
                  </a:solidFill>
                  <a:latin typeface="Verdana" pitchFamily="34" charset="0"/>
                </a:rPr>
                <a:t>evaluated at the </a:t>
              </a:r>
            </a:p>
            <a:p>
              <a:pPr eaLnBrk="0" hangingPunct="0"/>
              <a:r>
                <a:rPr lang="en-US" b="1">
                  <a:solidFill>
                    <a:srgbClr val="FF3300"/>
                  </a:solidFill>
                  <a:latin typeface="Verdana" pitchFamily="34" charset="0"/>
                </a:rPr>
                <a:t>beginning of</a:t>
              </a:r>
            </a:p>
            <a:p>
              <a:pPr eaLnBrk="0" hangingPunct="0"/>
              <a:r>
                <a:rPr lang="en-US" b="1">
                  <a:solidFill>
                    <a:srgbClr val="FF3300"/>
                  </a:solidFill>
                  <a:latin typeface="Verdana" pitchFamily="34" charset="0"/>
                </a:rPr>
                <a:t>each iteration.</a:t>
              </a:r>
            </a:p>
          </p:txBody>
        </p:sp>
        <p:sp>
          <p:nvSpPr>
            <p:cNvPr id="226313" name="Line 9"/>
            <p:cNvSpPr>
              <a:spLocks noChangeShapeType="1"/>
            </p:cNvSpPr>
            <p:nvPr/>
          </p:nvSpPr>
          <p:spPr bwMode="auto">
            <a:xfrm flipH="1" flipV="1">
              <a:off x="2498" y="1654"/>
              <a:ext cx="1044" cy="2"/>
            </a:xfrm>
            <a:prstGeom prst="line">
              <a:avLst/>
            </a:prstGeom>
            <a:noFill/>
            <a:ln w="25400">
              <a:solidFill>
                <a:schemeClr val="hlink"/>
              </a:solidFill>
              <a:round/>
              <a:headEnd type="none" w="sm" len="sm"/>
              <a:tailEnd type="stealth" w="med" len="lg"/>
            </a:ln>
            <a:effectLst/>
          </p:spPr>
          <p:txBody>
            <a:bodyPr/>
            <a:lstStyle/>
            <a:p>
              <a:endParaRPr lang="en-US"/>
            </a:p>
          </p:txBody>
        </p:sp>
      </p:gr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C5DBF2FF-DC25-4999-BC48-00E506688336}" type="slidenum">
              <a:rPr lang="en-US"/>
              <a:pPr/>
              <a:t>83</a:t>
            </a:fld>
            <a:r>
              <a:rPr lang="en-US"/>
              <a:t> of 1</a:t>
            </a:r>
          </a:p>
        </p:txBody>
      </p:sp>
      <p:sp>
        <p:nvSpPr>
          <p:cNvPr id="2283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83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28356"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WHILE</a:t>
            </a:r>
            <a:r>
              <a:rPr lang="en-US"/>
              <a:t> Loops</a:t>
            </a:r>
          </a:p>
        </p:txBody>
      </p:sp>
      <p:sp>
        <p:nvSpPr>
          <p:cNvPr id="228357" name="Rectangle 5"/>
          <p:cNvSpPr>
            <a:spLocks noGrp="1" noChangeArrowheads="1"/>
          </p:cNvSpPr>
          <p:nvPr>
            <p:ph type="body" idx="1"/>
          </p:nvPr>
        </p:nvSpPr>
        <p:spPr>
          <a:xfrm>
            <a:off x="828675" y="1209675"/>
            <a:ext cx="7385050" cy="457200"/>
          </a:xfrm>
          <a:noFill/>
          <a:ln/>
        </p:spPr>
        <p:txBody>
          <a:bodyPr lIns="92075" tIns="46038" rIns="92075" bIns="46038">
            <a:spAutoFit/>
          </a:bodyPr>
          <a:lstStyle/>
          <a:p>
            <a:pPr marL="404813" indent="-404813" defTabSz="346075">
              <a:buFont typeface="Wingdings" pitchFamily="2" charset="2"/>
              <a:buNone/>
            </a:pPr>
            <a:r>
              <a:rPr lang="en-US"/>
              <a:t>Example:</a:t>
            </a:r>
          </a:p>
        </p:txBody>
      </p:sp>
      <p:sp>
        <p:nvSpPr>
          <p:cNvPr id="228358" name="Rectangle 6"/>
          <p:cNvSpPr>
            <a:spLocks noChangeArrowheads="1"/>
          </p:cNvSpPr>
          <p:nvPr/>
        </p:nvSpPr>
        <p:spPr bwMode="auto">
          <a:xfrm>
            <a:off x="762000" y="1828800"/>
            <a:ext cx="7848600" cy="4108450"/>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DECLARE</a:t>
            </a:r>
          </a:p>
          <a:p>
            <a:pPr eaLnBrk="0" hangingPunct="0">
              <a:tabLst>
                <a:tab pos="1200150" algn="l"/>
                <a:tab pos="1658938" algn="l"/>
              </a:tabLst>
            </a:pPr>
            <a:r>
              <a:rPr lang="en-US">
                <a:solidFill>
                  <a:srgbClr val="000000"/>
                </a:solidFill>
                <a:latin typeface="Verdana" pitchFamily="34" charset="0"/>
              </a:rPr>
              <a:t>  v_country_id      locations.country_id%TYPE := 'CA';</a:t>
            </a:r>
          </a:p>
          <a:p>
            <a:pPr eaLnBrk="0" hangingPunct="0">
              <a:tabLst>
                <a:tab pos="1200150" algn="l"/>
                <a:tab pos="1658938" algn="l"/>
              </a:tabLst>
            </a:pPr>
            <a:r>
              <a:rPr lang="en-US">
                <a:solidFill>
                  <a:srgbClr val="000000"/>
                </a:solidFill>
                <a:latin typeface="Verdana" pitchFamily="34" charset="0"/>
              </a:rPr>
              <a:t>  v_location_id     locations.location_id%TYPE;</a:t>
            </a:r>
          </a:p>
          <a:p>
            <a:pPr eaLnBrk="0" hangingPunct="0">
              <a:tabLst>
                <a:tab pos="1200150" algn="l"/>
                <a:tab pos="1658938" algn="l"/>
              </a:tabLst>
            </a:pPr>
            <a:r>
              <a:rPr lang="en-US">
                <a:solidFill>
                  <a:srgbClr val="000000"/>
                </a:solidFill>
                <a:latin typeface="Verdana" pitchFamily="34" charset="0"/>
              </a:rPr>
              <a:t>  v_city            locations.city%TYPE := 'Montreal';</a:t>
            </a:r>
          </a:p>
          <a:p>
            <a:pPr eaLnBrk="0" hangingPunct="0">
              <a:tabLst>
                <a:tab pos="1200150" algn="l"/>
                <a:tab pos="1658938" algn="l"/>
              </a:tabLst>
            </a:pPr>
            <a:r>
              <a:rPr lang="en-US">
                <a:solidFill>
                  <a:srgbClr val="000000"/>
                </a:solidFill>
                <a:latin typeface="Verdana" pitchFamily="34" charset="0"/>
              </a:rPr>
              <a:t>  v_counter         NUMBER  := 1;</a:t>
            </a:r>
          </a:p>
          <a:p>
            <a:pPr eaLnBrk="0" hangingPunct="0">
              <a:tabLst>
                <a:tab pos="1200150" algn="l"/>
                <a:tab pos="1658938" algn="l"/>
              </a:tabLst>
            </a:pPr>
            <a:r>
              <a:rPr lang="en-US">
                <a:solidFill>
                  <a:srgbClr val="000000"/>
                </a:solidFill>
                <a:latin typeface="Verdana" pitchFamily="34" charset="0"/>
              </a:rPr>
              <a:t>BEGIN</a:t>
            </a:r>
          </a:p>
          <a:p>
            <a:pPr eaLnBrk="0" hangingPunct="0">
              <a:tabLst>
                <a:tab pos="1200150" algn="l"/>
                <a:tab pos="1658938" algn="l"/>
              </a:tabLst>
            </a:pPr>
            <a:r>
              <a:rPr lang="en-US">
                <a:solidFill>
                  <a:srgbClr val="000000"/>
                </a:solidFill>
                <a:latin typeface="Verdana" pitchFamily="34" charset="0"/>
              </a:rPr>
              <a:t>  SELECT MAX(location_id) INTO v_location_id FROM locations</a:t>
            </a:r>
          </a:p>
          <a:p>
            <a:pPr eaLnBrk="0" hangingPunct="0">
              <a:tabLst>
                <a:tab pos="1200150" algn="l"/>
                <a:tab pos="1658938" algn="l"/>
              </a:tabLst>
            </a:pPr>
            <a:r>
              <a:rPr lang="en-US">
                <a:solidFill>
                  <a:srgbClr val="000000"/>
                </a:solidFill>
                <a:latin typeface="Verdana" pitchFamily="34" charset="0"/>
              </a:rPr>
              <a:t>  WHERE country_id = v_country_id;</a:t>
            </a:r>
          </a:p>
          <a:p>
            <a:pPr eaLnBrk="0" hangingPunct="0">
              <a:tabLst>
                <a:tab pos="1200150" algn="l"/>
                <a:tab pos="1658938" algn="l"/>
              </a:tabLst>
            </a:pPr>
            <a:r>
              <a:rPr lang="en-US">
                <a:solidFill>
                  <a:srgbClr val="000000"/>
                </a:solidFill>
                <a:latin typeface="Verdana" pitchFamily="34" charset="0"/>
              </a:rPr>
              <a:t>  WHILE v_counter &lt;= 3 LOOP</a:t>
            </a:r>
          </a:p>
          <a:p>
            <a:pPr eaLnBrk="0" hangingPunct="0">
              <a:tabLst>
                <a:tab pos="1200150" algn="l"/>
                <a:tab pos="1658938" algn="l"/>
              </a:tabLst>
            </a:pPr>
            <a:r>
              <a:rPr lang="en-US">
                <a:solidFill>
                  <a:srgbClr val="000000"/>
                </a:solidFill>
                <a:latin typeface="Verdana" pitchFamily="34" charset="0"/>
              </a:rPr>
              <a:t>    INSERT INTO locations(location_id, city, country_id)   </a:t>
            </a:r>
          </a:p>
          <a:p>
            <a:pPr eaLnBrk="0" hangingPunct="0">
              <a:tabLst>
                <a:tab pos="1200150" algn="l"/>
                <a:tab pos="1658938" algn="l"/>
              </a:tabLst>
            </a:pPr>
            <a:r>
              <a:rPr lang="en-US">
                <a:solidFill>
                  <a:srgbClr val="000000"/>
                </a:solidFill>
                <a:latin typeface="Verdana" pitchFamily="34" charset="0"/>
              </a:rPr>
              <a:t>    VALUES((v_location_id + v_counter), v_city, v_country_id);</a:t>
            </a:r>
          </a:p>
          <a:p>
            <a:pPr eaLnBrk="0" hangingPunct="0">
              <a:tabLst>
                <a:tab pos="1200150" algn="l"/>
                <a:tab pos="1658938" algn="l"/>
              </a:tabLst>
            </a:pPr>
            <a:r>
              <a:rPr lang="en-US">
                <a:solidFill>
                  <a:srgbClr val="000000"/>
                </a:solidFill>
                <a:latin typeface="Verdana" pitchFamily="34" charset="0"/>
              </a:rPr>
              <a:t>    v_counter := v_counter + 1;</a:t>
            </a:r>
          </a:p>
          <a:p>
            <a:pPr eaLnBrk="0" hangingPunct="0">
              <a:tabLst>
                <a:tab pos="1200150" algn="l"/>
                <a:tab pos="1658938" algn="l"/>
              </a:tabLst>
            </a:pPr>
            <a:r>
              <a:rPr lang="en-US">
                <a:solidFill>
                  <a:srgbClr val="000000"/>
                </a:solidFill>
                <a:latin typeface="Verdana" pitchFamily="34" charset="0"/>
              </a:rPr>
              <a:t>  END LOOP;</a:t>
            </a:r>
          </a:p>
          <a:p>
            <a:pPr eaLnBrk="0" hangingPunct="0">
              <a:tabLst>
                <a:tab pos="1200150" algn="l"/>
                <a:tab pos="1658938" algn="l"/>
              </a:tabLst>
            </a:pPr>
            <a:r>
              <a:rPr lang="en-US">
                <a:solidFill>
                  <a:srgbClr val="000000"/>
                </a:solidFill>
                <a:latin typeface="Verdana" pitchFamily="34" charset="0"/>
              </a:rPr>
              <a:t>END;</a:t>
            </a:r>
          </a:p>
          <a:p>
            <a:pPr eaLnBrk="0" hangingPunct="0">
              <a:tabLst>
                <a:tab pos="1200150" algn="l"/>
                <a:tab pos="1658938" algn="l"/>
              </a:tabLst>
            </a:pPr>
            <a:r>
              <a:rPr lang="en-US">
                <a:solidFill>
                  <a:srgbClr val="000000"/>
                </a:solidFill>
                <a:latin typeface="Verdana" pitchFamily="34" charset="0"/>
              </a:rPr>
              <a:t>/</a:t>
            </a:r>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7531B4CF-00FA-4734-AABD-9914737F2FFF}" type="slidenum">
              <a:rPr lang="en-US"/>
              <a:pPr/>
              <a:t>84</a:t>
            </a:fld>
            <a:r>
              <a:rPr lang="en-US"/>
              <a:t> of 1</a:t>
            </a:r>
          </a:p>
        </p:txBody>
      </p:sp>
      <p:sp>
        <p:nvSpPr>
          <p:cNvPr id="2304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0403" name="Rectangle 3"/>
          <p:cNvSpPr>
            <a:spLocks noGrp="1" noChangeArrowheads="1"/>
          </p:cNvSpPr>
          <p:nvPr>
            <p:ph type="title"/>
          </p:nvPr>
        </p:nvSpPr>
        <p:spPr>
          <a:noFill/>
          <a:ln/>
        </p:spPr>
        <p:txBody>
          <a:bodyPr wrap="square" lIns="92075" tIns="46038" rIns="92075" bIns="46038" anchor="t"/>
          <a:lstStyle/>
          <a:p>
            <a:r>
              <a:rPr lang="en-US">
                <a:latin typeface="Courier New" pitchFamily="49" charset="0"/>
              </a:rPr>
              <a:t>FOR</a:t>
            </a:r>
            <a:r>
              <a:rPr lang="en-US"/>
              <a:t> Loops</a:t>
            </a:r>
          </a:p>
        </p:txBody>
      </p:sp>
      <p:sp>
        <p:nvSpPr>
          <p:cNvPr id="230404" name="Rectangle 4"/>
          <p:cNvSpPr>
            <a:spLocks noGrp="1" noChangeArrowheads="1"/>
          </p:cNvSpPr>
          <p:nvPr>
            <p:ph type="body" idx="1"/>
          </p:nvPr>
        </p:nvSpPr>
        <p:spPr>
          <a:xfrm>
            <a:off x="879475" y="1233488"/>
            <a:ext cx="7385050" cy="4733925"/>
          </a:xfrm>
          <a:noFill/>
          <a:ln/>
        </p:spPr>
        <p:txBody>
          <a:bodyPr lIns="92075" tIns="46038" rIns="92075" bIns="46038">
            <a:spAutoFit/>
          </a:bodyPr>
          <a:lstStyle/>
          <a:p>
            <a:pPr marL="404813" indent="-404813" defTabSz="346075">
              <a:lnSpc>
                <a:spcPct val="85000"/>
              </a:lnSpc>
              <a:buFont typeface="Wingdings" pitchFamily="2" charset="2"/>
              <a:buNone/>
            </a:pPr>
            <a:r>
              <a:rPr lang="en-US"/>
              <a:t>Syntax:</a:t>
            </a:r>
          </a:p>
          <a:p>
            <a:pPr marL="404813" indent="-404813" defTabSz="346075">
              <a:lnSpc>
                <a:spcPct val="85000"/>
              </a:lnSpc>
              <a:buFont typeface="Wingdings" pitchFamily="2" charset="2"/>
              <a:buNone/>
            </a:pPr>
            <a:endParaRPr lang="en-US"/>
          </a:p>
          <a:p>
            <a:pPr marL="404813" indent="-404813" defTabSz="346075">
              <a:lnSpc>
                <a:spcPct val="85000"/>
              </a:lnSpc>
              <a:buFont typeface="Wingdings" pitchFamily="2" charset="2"/>
              <a:buNone/>
            </a:pPr>
            <a:endParaRPr lang="en-US"/>
          </a:p>
          <a:p>
            <a:pPr marL="404813" indent="-404813" defTabSz="346075">
              <a:lnSpc>
                <a:spcPct val="85000"/>
              </a:lnSpc>
              <a:buFont typeface="Wingdings" pitchFamily="2" charset="2"/>
              <a:buNone/>
            </a:pPr>
            <a:endParaRPr lang="en-US"/>
          </a:p>
          <a:p>
            <a:pPr marL="919163" lvl="1" indent="-400050" defTabSz="346075">
              <a:lnSpc>
                <a:spcPct val="85000"/>
              </a:lnSpc>
              <a:buFont typeface="Wingdings" pitchFamily="2" charset="2"/>
              <a:buNone/>
            </a:pPr>
            <a:endParaRPr lang="en-US"/>
          </a:p>
          <a:p>
            <a:pPr marL="919163" lvl="1" indent="-400050" defTabSz="346075">
              <a:lnSpc>
                <a:spcPct val="85000"/>
              </a:lnSpc>
              <a:buFont typeface="Wingdings" pitchFamily="2" charset="2"/>
              <a:buNone/>
            </a:pPr>
            <a:endParaRPr lang="en-US"/>
          </a:p>
          <a:p>
            <a:pPr marL="404813" indent="-404813" defTabSz="346075"/>
            <a:r>
              <a:rPr lang="en-US"/>
              <a:t>Use a FOR loop to shortcut the test for the number of iterations.</a:t>
            </a:r>
          </a:p>
          <a:p>
            <a:pPr marL="404813" indent="-404813" defTabSz="346075"/>
            <a:r>
              <a:rPr lang="en-US"/>
              <a:t>Do not declare the counter; it is declared implicitly.</a:t>
            </a:r>
          </a:p>
          <a:p>
            <a:pPr marL="404813" indent="-404813" defTabSz="346075"/>
            <a:r>
              <a:rPr lang="en-US"/>
              <a:t>'lower_bound .. upper_bound' is required syntax.</a:t>
            </a:r>
          </a:p>
        </p:txBody>
      </p:sp>
      <p:sp>
        <p:nvSpPr>
          <p:cNvPr id="230405" name="Rectangle 5"/>
          <p:cNvSpPr>
            <a:spLocks noChangeArrowheads="1"/>
          </p:cNvSpPr>
          <p:nvPr/>
        </p:nvSpPr>
        <p:spPr bwMode="auto">
          <a:xfrm>
            <a:off x="969963" y="1695450"/>
            <a:ext cx="6683375" cy="1700213"/>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a:solidFill>
                  <a:srgbClr val="000000"/>
                </a:solidFill>
                <a:latin typeface="Verdana" pitchFamily="34" charset="0"/>
              </a:rPr>
              <a:t>FOR </a:t>
            </a:r>
            <a:r>
              <a:rPr lang="en-US" i="1">
                <a:solidFill>
                  <a:srgbClr val="000000"/>
                </a:solidFill>
                <a:latin typeface="Verdana" pitchFamily="34" charset="0"/>
              </a:rPr>
              <a:t>counter</a:t>
            </a:r>
            <a:r>
              <a:rPr lang="en-US">
                <a:solidFill>
                  <a:srgbClr val="000000"/>
                </a:solidFill>
                <a:latin typeface="Verdana" pitchFamily="34" charset="0"/>
              </a:rPr>
              <a:t> IN [REVERSE] </a:t>
            </a:r>
          </a:p>
          <a:p>
            <a:pPr eaLnBrk="0" hangingPunct="0">
              <a:tabLst>
                <a:tab pos="1200150" algn="l"/>
                <a:tab pos="1658938" algn="l"/>
              </a:tabLst>
            </a:pPr>
            <a:r>
              <a:rPr lang="en-US">
                <a:solidFill>
                  <a:srgbClr val="000000"/>
                </a:solidFill>
                <a:latin typeface="Verdana" pitchFamily="34" charset="0"/>
              </a:rPr>
              <a:t>    </a:t>
            </a:r>
            <a:r>
              <a:rPr lang="en-US" i="1">
                <a:solidFill>
                  <a:srgbClr val="000000"/>
                </a:solidFill>
                <a:latin typeface="Verdana" pitchFamily="34" charset="0"/>
              </a:rPr>
              <a:t>lower_bound..upper_bound</a:t>
            </a:r>
            <a:r>
              <a:rPr lang="en-US">
                <a:solidFill>
                  <a:srgbClr val="000000"/>
                </a:solidFill>
                <a:latin typeface="Verdana" pitchFamily="34" charset="0"/>
              </a:rPr>
              <a:t> LOOP  </a:t>
            </a:r>
          </a:p>
          <a:p>
            <a:pPr eaLnBrk="0" hangingPunct="0">
              <a:tabLst>
                <a:tab pos="1200150" algn="l"/>
                <a:tab pos="1658938" algn="l"/>
              </a:tabLst>
            </a:pPr>
            <a:r>
              <a:rPr lang="en-US">
                <a:solidFill>
                  <a:srgbClr val="000000"/>
                </a:solidFill>
                <a:latin typeface="Verdana" pitchFamily="34" charset="0"/>
              </a:rPr>
              <a:t>  </a:t>
            </a:r>
            <a:r>
              <a:rPr lang="en-US" i="1">
                <a:solidFill>
                  <a:srgbClr val="000000"/>
                </a:solidFill>
                <a:latin typeface="Verdana" pitchFamily="34" charset="0"/>
              </a:rPr>
              <a:t>statement1</a:t>
            </a:r>
            <a:r>
              <a:rPr lang="en-US">
                <a:solidFill>
                  <a:srgbClr val="000000"/>
                </a:solidFill>
                <a:latin typeface="Verdana" pitchFamily="34" charset="0"/>
              </a:rPr>
              <a:t>;</a:t>
            </a:r>
          </a:p>
          <a:p>
            <a:pPr eaLnBrk="0" hangingPunct="0">
              <a:tabLst>
                <a:tab pos="1200150" algn="l"/>
                <a:tab pos="1658938" algn="l"/>
              </a:tabLst>
            </a:pPr>
            <a:r>
              <a:rPr lang="en-US" i="1">
                <a:solidFill>
                  <a:srgbClr val="000000"/>
                </a:solidFill>
                <a:latin typeface="Verdana" pitchFamily="34" charset="0"/>
              </a:rPr>
              <a:t>  statement2</a:t>
            </a:r>
            <a:r>
              <a:rPr lang="en-US">
                <a:solidFill>
                  <a:srgbClr val="000000"/>
                </a:solidFill>
                <a:latin typeface="Verdana" pitchFamily="34" charset="0"/>
              </a:rPr>
              <a:t>;</a:t>
            </a:r>
          </a:p>
          <a:p>
            <a:pPr eaLnBrk="0" hangingPunct="0">
              <a:tabLst>
                <a:tab pos="1200150" algn="l"/>
                <a:tab pos="1658938" algn="l"/>
              </a:tabLst>
            </a:pPr>
            <a:r>
              <a:rPr lang="en-US">
                <a:solidFill>
                  <a:srgbClr val="000000"/>
                </a:solidFill>
                <a:latin typeface="Verdana" pitchFamily="34" charset="0"/>
              </a:rPr>
              <a:t>  . . .</a:t>
            </a:r>
          </a:p>
          <a:p>
            <a:pPr eaLnBrk="0" hangingPunct="0">
              <a:tabLst>
                <a:tab pos="1200150" algn="l"/>
                <a:tab pos="1658938" algn="l"/>
              </a:tabLst>
            </a:pPr>
            <a:r>
              <a:rPr lang="en-US">
                <a:solidFill>
                  <a:srgbClr val="000000"/>
                </a:solidFill>
                <a:latin typeface="Verdana" pitchFamily="34" charset="0"/>
              </a:rPr>
              <a:t>END LOOP;</a:t>
            </a:r>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CE75C936-78B6-41C8-8021-EF703DDE13C1}" type="slidenum">
              <a:rPr lang="en-US"/>
              <a:pPr/>
              <a:t>85</a:t>
            </a:fld>
            <a:r>
              <a:rPr lang="en-US"/>
              <a:t> of 1</a:t>
            </a:r>
          </a:p>
        </p:txBody>
      </p:sp>
      <p:sp>
        <p:nvSpPr>
          <p:cNvPr id="2324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24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2452"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FOR</a:t>
            </a:r>
            <a:r>
              <a:rPr lang="en-US"/>
              <a:t> Loops</a:t>
            </a:r>
          </a:p>
        </p:txBody>
      </p:sp>
      <p:sp>
        <p:nvSpPr>
          <p:cNvPr id="232453" name="Rectangle 5"/>
          <p:cNvSpPr>
            <a:spLocks noGrp="1" noChangeArrowheads="1"/>
          </p:cNvSpPr>
          <p:nvPr>
            <p:ph type="body" idx="1"/>
          </p:nvPr>
        </p:nvSpPr>
        <p:spPr>
          <a:xfrm>
            <a:off x="914400" y="1371600"/>
            <a:ext cx="7334250" cy="822325"/>
          </a:xfrm>
          <a:noFill/>
          <a:ln/>
        </p:spPr>
        <p:txBody>
          <a:bodyPr lIns="92075" tIns="46038" rIns="92075" bIns="46038">
            <a:spAutoFit/>
          </a:bodyPr>
          <a:lstStyle/>
          <a:p>
            <a:pPr marL="0" indent="0" defTabSz="346075">
              <a:buFont typeface="Wingdings" pitchFamily="2" charset="2"/>
              <a:buNone/>
            </a:pPr>
            <a:r>
              <a:rPr lang="en-US"/>
              <a:t>Insert three new locations IDs for the country code of CA and the city of Montreal.</a:t>
            </a:r>
          </a:p>
        </p:txBody>
      </p:sp>
      <p:sp>
        <p:nvSpPr>
          <p:cNvPr id="232454" name="Rectangle 6"/>
          <p:cNvSpPr>
            <a:spLocks noChangeArrowheads="1"/>
          </p:cNvSpPr>
          <p:nvPr/>
        </p:nvSpPr>
        <p:spPr bwMode="auto">
          <a:xfrm>
            <a:off x="533400" y="2514600"/>
            <a:ext cx="8229600" cy="3825875"/>
          </a:xfrm>
          <a:prstGeom prst="rect">
            <a:avLst/>
          </a:prstGeom>
          <a:solidFill>
            <a:srgbClr val="FFFFCC"/>
          </a:solidFill>
          <a:ln w="12700">
            <a:solidFill>
              <a:schemeClr val="tx1"/>
            </a:solidFill>
            <a:miter lim="800000"/>
            <a:headEnd/>
            <a:tailEnd/>
          </a:ln>
          <a:effectLst/>
        </p:spPr>
        <p:txBody>
          <a:bodyPr wrap="none" lIns="92075" tIns="46038" rIns="92075" bIns="46038" anchor="ctr"/>
          <a:lstStyle/>
          <a:p>
            <a:pPr eaLnBrk="0" hangingPunct="0">
              <a:tabLst>
                <a:tab pos="1200150" algn="l"/>
                <a:tab pos="1658938" algn="l"/>
              </a:tabLst>
            </a:pPr>
            <a:r>
              <a:rPr lang="en-US" b="1">
                <a:solidFill>
                  <a:srgbClr val="000000"/>
                </a:solidFill>
                <a:latin typeface="Verdana" pitchFamily="34" charset="0"/>
              </a:rPr>
              <a:t>DECLARE</a:t>
            </a:r>
          </a:p>
          <a:p>
            <a:pPr eaLnBrk="0" hangingPunct="0">
              <a:tabLst>
                <a:tab pos="1200150" algn="l"/>
                <a:tab pos="1658938" algn="l"/>
              </a:tabLst>
            </a:pPr>
            <a:r>
              <a:rPr lang="en-US" b="1">
                <a:solidFill>
                  <a:srgbClr val="000000"/>
                </a:solidFill>
                <a:latin typeface="Verdana" pitchFamily="34" charset="0"/>
              </a:rPr>
              <a:t>  v_country_id    locations.country_id%TYPE := 'CA';</a:t>
            </a:r>
          </a:p>
          <a:p>
            <a:pPr eaLnBrk="0" hangingPunct="0">
              <a:tabLst>
                <a:tab pos="1200150" algn="l"/>
                <a:tab pos="1658938" algn="l"/>
              </a:tabLst>
            </a:pPr>
            <a:r>
              <a:rPr lang="en-US" b="1">
                <a:solidFill>
                  <a:srgbClr val="000000"/>
                </a:solidFill>
                <a:latin typeface="Verdana" pitchFamily="34" charset="0"/>
              </a:rPr>
              <a:t>  v_location_id   locations.location_id%TYPE;</a:t>
            </a:r>
          </a:p>
          <a:p>
            <a:pPr eaLnBrk="0" hangingPunct="0">
              <a:tabLst>
                <a:tab pos="1200150" algn="l"/>
                <a:tab pos="1658938" algn="l"/>
              </a:tabLst>
            </a:pPr>
            <a:r>
              <a:rPr lang="en-US" b="1">
                <a:solidFill>
                  <a:srgbClr val="000000"/>
                </a:solidFill>
                <a:latin typeface="Verdana" pitchFamily="34" charset="0"/>
              </a:rPr>
              <a:t>  v_city          locations.city%TYPE := 'Montreal';</a:t>
            </a:r>
          </a:p>
          <a:p>
            <a:pPr eaLnBrk="0" hangingPunct="0">
              <a:tabLst>
                <a:tab pos="1200150" algn="l"/>
                <a:tab pos="1658938" algn="l"/>
              </a:tabLst>
            </a:pPr>
            <a:r>
              <a:rPr lang="en-US" b="1">
                <a:solidFill>
                  <a:srgbClr val="000000"/>
                </a:solidFill>
                <a:latin typeface="Verdana" pitchFamily="34" charset="0"/>
              </a:rPr>
              <a:t>BEGIN</a:t>
            </a:r>
          </a:p>
          <a:p>
            <a:pPr eaLnBrk="0" hangingPunct="0">
              <a:tabLst>
                <a:tab pos="1200150" algn="l"/>
                <a:tab pos="1658938" algn="l"/>
              </a:tabLst>
            </a:pPr>
            <a:r>
              <a:rPr lang="en-US" b="1">
                <a:solidFill>
                  <a:srgbClr val="000000"/>
                </a:solidFill>
                <a:latin typeface="Verdana" pitchFamily="34" charset="0"/>
              </a:rPr>
              <a:t>  SELECT MAX(location_id) INTO v_location_id </a:t>
            </a:r>
          </a:p>
          <a:p>
            <a:pPr eaLnBrk="0" hangingPunct="0">
              <a:tabLst>
                <a:tab pos="1200150" algn="l"/>
                <a:tab pos="1658938" algn="l"/>
              </a:tabLst>
            </a:pPr>
            <a:r>
              <a:rPr lang="en-US" b="1">
                <a:solidFill>
                  <a:srgbClr val="000000"/>
                </a:solidFill>
                <a:latin typeface="Verdana" pitchFamily="34" charset="0"/>
              </a:rPr>
              <a:t>    FROM locations</a:t>
            </a:r>
          </a:p>
          <a:p>
            <a:pPr eaLnBrk="0" hangingPunct="0">
              <a:tabLst>
                <a:tab pos="1200150" algn="l"/>
                <a:tab pos="1658938" algn="l"/>
              </a:tabLst>
            </a:pPr>
            <a:r>
              <a:rPr lang="en-US" b="1">
                <a:solidFill>
                  <a:srgbClr val="000000"/>
                </a:solidFill>
                <a:latin typeface="Verdana" pitchFamily="34" charset="0"/>
              </a:rPr>
              <a:t>    WHERE country_id = v_country_id;</a:t>
            </a:r>
          </a:p>
          <a:p>
            <a:pPr eaLnBrk="0" hangingPunct="0">
              <a:tabLst>
                <a:tab pos="1200150" algn="l"/>
                <a:tab pos="1658938" algn="l"/>
              </a:tabLst>
            </a:pPr>
            <a:r>
              <a:rPr lang="en-US" b="1">
                <a:solidFill>
                  <a:srgbClr val="000000"/>
                </a:solidFill>
                <a:latin typeface="Verdana" pitchFamily="34" charset="0"/>
              </a:rPr>
              <a:t>  FOR i IN 1..3 LOOP</a:t>
            </a:r>
          </a:p>
          <a:p>
            <a:pPr eaLnBrk="0" hangingPunct="0">
              <a:tabLst>
                <a:tab pos="1200150" algn="l"/>
                <a:tab pos="1658938" algn="l"/>
              </a:tabLst>
            </a:pPr>
            <a:r>
              <a:rPr lang="en-US" b="1">
                <a:solidFill>
                  <a:srgbClr val="000000"/>
                </a:solidFill>
                <a:latin typeface="Verdana" pitchFamily="34" charset="0"/>
              </a:rPr>
              <a:t>    INSERT INTO locations(location_id, city, country_id)   </a:t>
            </a:r>
          </a:p>
          <a:p>
            <a:pPr eaLnBrk="0" hangingPunct="0">
              <a:tabLst>
                <a:tab pos="1200150" algn="l"/>
                <a:tab pos="1658938" algn="l"/>
              </a:tabLst>
            </a:pPr>
            <a:r>
              <a:rPr lang="en-US" b="1">
                <a:solidFill>
                  <a:srgbClr val="000000"/>
                </a:solidFill>
                <a:latin typeface="Verdana" pitchFamily="34" charset="0"/>
              </a:rPr>
              <a:t>    VALUES((v_location_id + i), v_city, v_country_id );</a:t>
            </a:r>
          </a:p>
          <a:p>
            <a:pPr eaLnBrk="0" hangingPunct="0">
              <a:tabLst>
                <a:tab pos="1200150" algn="l"/>
                <a:tab pos="1658938" algn="l"/>
              </a:tabLst>
            </a:pPr>
            <a:r>
              <a:rPr lang="en-US" b="1">
                <a:solidFill>
                  <a:srgbClr val="000000"/>
                </a:solidFill>
                <a:latin typeface="Verdana" pitchFamily="34" charset="0"/>
              </a:rPr>
              <a:t>  END LOOP;</a:t>
            </a:r>
          </a:p>
          <a:p>
            <a:pPr eaLnBrk="0" hangingPunct="0">
              <a:tabLst>
                <a:tab pos="1200150" algn="l"/>
                <a:tab pos="1658938" algn="l"/>
              </a:tabLst>
            </a:pPr>
            <a:r>
              <a:rPr lang="en-US" b="1">
                <a:solidFill>
                  <a:srgbClr val="000000"/>
                </a:solidFill>
                <a:latin typeface="Verdana" pitchFamily="34" charset="0"/>
              </a:rPr>
              <a:t>END;</a:t>
            </a:r>
          </a:p>
          <a:p>
            <a:pPr eaLnBrk="0" hangingPunct="0">
              <a:tabLst>
                <a:tab pos="1200150" algn="l"/>
                <a:tab pos="1658938" algn="l"/>
              </a:tabLst>
            </a:pPr>
            <a:r>
              <a:rPr lang="en-US" b="1">
                <a:solidFill>
                  <a:srgbClr val="000000"/>
                </a:solidFill>
                <a:latin typeface="Verdana" pitchFamily="34" charset="0"/>
              </a:rPr>
              <a:t>/</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10CD55FF-F72B-4FB7-9B38-31F8CAE00E44}" type="slidenum">
              <a:rPr lang="en-US"/>
              <a:pPr/>
              <a:t>86</a:t>
            </a:fld>
            <a:r>
              <a:rPr lang="en-US"/>
              <a:t> of 1</a:t>
            </a:r>
          </a:p>
        </p:txBody>
      </p:sp>
      <p:sp>
        <p:nvSpPr>
          <p:cNvPr id="2344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44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34500" name="Rectangle 4"/>
          <p:cNvSpPr>
            <a:spLocks noGrp="1" noChangeArrowheads="1"/>
          </p:cNvSpPr>
          <p:nvPr>
            <p:ph type="title"/>
          </p:nvPr>
        </p:nvSpPr>
        <p:spPr>
          <a:noFill/>
          <a:ln/>
        </p:spPr>
        <p:txBody>
          <a:bodyPr wrap="square" lIns="92075" tIns="46038" rIns="92075" bIns="46038" anchor="t"/>
          <a:lstStyle/>
          <a:p>
            <a:r>
              <a:rPr lang="en-US">
                <a:latin typeface="Courier New" pitchFamily="49" charset="0"/>
              </a:rPr>
              <a:t>FOR</a:t>
            </a:r>
            <a:r>
              <a:rPr lang="en-US"/>
              <a:t> Loops</a:t>
            </a:r>
          </a:p>
        </p:txBody>
      </p:sp>
      <p:sp>
        <p:nvSpPr>
          <p:cNvPr id="234501" name="Rectangle 5"/>
          <p:cNvSpPr>
            <a:spLocks noGrp="1" noChangeArrowheads="1"/>
          </p:cNvSpPr>
          <p:nvPr>
            <p:ph type="body" idx="1"/>
          </p:nvPr>
        </p:nvSpPr>
        <p:spPr>
          <a:xfrm>
            <a:off x="1143000" y="2170113"/>
            <a:ext cx="7191375" cy="2063750"/>
          </a:xfrm>
          <a:noFill/>
          <a:ln/>
        </p:spPr>
        <p:txBody>
          <a:bodyPr lIns="92075" tIns="46038" rIns="92075" bIns="46038">
            <a:spAutoFit/>
          </a:bodyPr>
          <a:lstStyle/>
          <a:p>
            <a:pPr marL="404813" indent="-404813" defTabSz="346075">
              <a:buFont typeface="Wingdings" pitchFamily="2" charset="2"/>
              <a:buNone/>
            </a:pPr>
            <a:r>
              <a:rPr lang="en-US"/>
              <a:t>Guidelines</a:t>
            </a:r>
          </a:p>
          <a:p>
            <a:pPr marL="404813" indent="-404813" defTabSz="346075"/>
            <a:r>
              <a:rPr lang="en-US"/>
              <a:t>Reference the counter within the loop only; it is undefined outside the loop.</a:t>
            </a:r>
          </a:p>
          <a:p>
            <a:pPr marL="404813" indent="-404813" defTabSz="346075"/>
            <a:r>
              <a:rPr lang="en-US"/>
              <a:t>Do </a:t>
            </a:r>
            <a:r>
              <a:rPr lang="en-US" i="1"/>
              <a:t>not</a:t>
            </a:r>
            <a:r>
              <a:rPr lang="en-US"/>
              <a:t> reference the counter as the target of an assignment.</a:t>
            </a:r>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65A8353A-AC5B-4D41-99EE-026277C64BF6}" type="slidenum">
              <a:rPr lang="en-US"/>
              <a:pPr/>
              <a:t>87</a:t>
            </a:fld>
            <a:r>
              <a:rPr lang="en-US"/>
              <a:t> of 1</a:t>
            </a:r>
          </a:p>
        </p:txBody>
      </p:sp>
      <p:sp>
        <p:nvSpPr>
          <p:cNvPr id="2426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426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242692" name="Rectangle 4"/>
          <p:cNvSpPr>
            <a:spLocks noGrp="1" noChangeArrowheads="1"/>
          </p:cNvSpPr>
          <p:nvPr>
            <p:ph type="title"/>
          </p:nvPr>
        </p:nvSpPr>
        <p:spPr>
          <a:noFill/>
          <a:ln/>
        </p:spPr>
        <p:txBody>
          <a:bodyPr wrap="square" lIns="92075" tIns="46038" rIns="92075" bIns="46038" anchor="t"/>
          <a:lstStyle/>
          <a:p>
            <a:r>
              <a:rPr lang="en-US"/>
              <a:t>Summary</a:t>
            </a:r>
          </a:p>
        </p:txBody>
      </p:sp>
      <p:sp>
        <p:nvSpPr>
          <p:cNvPr id="242693" name="Rectangle 5"/>
          <p:cNvSpPr>
            <a:spLocks noGrp="1" noChangeArrowheads="1"/>
          </p:cNvSpPr>
          <p:nvPr>
            <p:ph type="body" idx="1"/>
          </p:nvPr>
        </p:nvSpPr>
        <p:spPr>
          <a:xfrm>
            <a:off x="1143000" y="1371600"/>
            <a:ext cx="6975475" cy="3622675"/>
          </a:xfrm>
          <a:noFill/>
          <a:ln/>
        </p:spPr>
        <p:txBody>
          <a:bodyPr lIns="92075" tIns="46038" rIns="92075" bIns="46038">
            <a:spAutoFit/>
          </a:bodyPr>
          <a:lstStyle/>
          <a:p>
            <a:pPr>
              <a:spcBef>
                <a:spcPct val="0"/>
              </a:spcBef>
              <a:buFont typeface="Wingdings" pitchFamily="2" charset="2"/>
              <a:buNone/>
            </a:pPr>
            <a:r>
              <a:rPr lang="en-US" sz="2000"/>
              <a:t>In this lesson you should have learned to: </a:t>
            </a:r>
          </a:p>
          <a:p>
            <a:pPr>
              <a:buFont typeface="Wingdings" pitchFamily="2" charset="2"/>
              <a:buNone/>
            </a:pPr>
            <a:r>
              <a:rPr lang="en-US" sz="2000"/>
              <a:t>Change the logical flow of statements by using </a:t>
            </a:r>
          </a:p>
          <a:p>
            <a:pPr>
              <a:spcBef>
                <a:spcPct val="0"/>
              </a:spcBef>
              <a:buFont typeface="Wingdings" pitchFamily="2" charset="2"/>
              <a:buNone/>
            </a:pPr>
            <a:r>
              <a:rPr lang="en-US" sz="2000"/>
              <a:t>control structures.</a:t>
            </a:r>
          </a:p>
          <a:p>
            <a:r>
              <a:rPr lang="en-US" sz="2000"/>
              <a:t>Conditional (IF statement)</a:t>
            </a:r>
          </a:p>
          <a:p>
            <a:r>
              <a:rPr lang="en-US" sz="2000"/>
              <a:t>CASE Expressions</a:t>
            </a:r>
          </a:p>
          <a:p>
            <a:r>
              <a:rPr lang="en-US" sz="2000"/>
              <a:t>Loops:</a:t>
            </a:r>
          </a:p>
          <a:p>
            <a:pPr lvl="1"/>
            <a:r>
              <a:rPr lang="en-US" sz="2000"/>
              <a:t>Basic loop</a:t>
            </a:r>
          </a:p>
          <a:p>
            <a:pPr lvl="1"/>
            <a:r>
              <a:rPr lang="en-US" sz="2000"/>
              <a:t>FOR loop</a:t>
            </a:r>
          </a:p>
          <a:p>
            <a:pPr lvl="1"/>
            <a:r>
              <a:rPr lang="en-US" sz="2000"/>
              <a:t>WHILE loop</a:t>
            </a:r>
          </a:p>
          <a:p>
            <a:r>
              <a:rPr lang="en-US" sz="2000"/>
              <a:t>EXIT statements</a:t>
            </a:r>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A0998BD7-509A-4552-B0CF-C1733943C56B}" type="slidenum">
              <a:rPr lang="en-US"/>
              <a:pPr/>
              <a:t>88</a:t>
            </a:fld>
            <a:r>
              <a:rPr lang="en-US"/>
              <a:t> of 1</a:t>
            </a:r>
          </a:p>
        </p:txBody>
      </p:sp>
      <p:sp>
        <p:nvSpPr>
          <p:cNvPr id="2447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447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44740" name="Rectangle 4"/>
          <p:cNvSpPr>
            <a:spLocks noGrp="1" noChangeArrowheads="1"/>
          </p:cNvSpPr>
          <p:nvPr>
            <p:ph type="title"/>
          </p:nvPr>
        </p:nvSpPr>
        <p:spPr>
          <a:noFill/>
          <a:ln/>
        </p:spPr>
        <p:txBody>
          <a:bodyPr wrap="square" lIns="92075" tIns="46038" rIns="92075" bIns="46038" anchor="t"/>
          <a:lstStyle/>
          <a:p>
            <a:r>
              <a:rPr lang="en-US"/>
              <a:t>Objectives</a:t>
            </a:r>
          </a:p>
        </p:txBody>
      </p:sp>
      <p:sp>
        <p:nvSpPr>
          <p:cNvPr id="244741" name="Rectangle 5"/>
          <p:cNvSpPr>
            <a:spLocks noGrp="1" noChangeArrowheads="1"/>
          </p:cNvSpPr>
          <p:nvPr>
            <p:ph type="body" idx="1"/>
          </p:nvPr>
        </p:nvSpPr>
        <p:spPr>
          <a:xfrm>
            <a:off x="533400" y="2159000"/>
            <a:ext cx="8229600" cy="2501900"/>
          </a:xfrm>
          <a:noFill/>
          <a:ln/>
        </p:spPr>
        <p:txBody>
          <a:bodyPr lIns="92075" tIns="46038" rIns="92075" bIns="46038">
            <a:spAutoFit/>
          </a:bodyPr>
          <a:lstStyle/>
          <a:p>
            <a:pPr marL="404813" indent="-404813" defTabSz="346075">
              <a:spcBef>
                <a:spcPct val="0"/>
              </a:spcBef>
              <a:buFont typeface="Wingdings" pitchFamily="2" charset="2"/>
              <a:buNone/>
            </a:pPr>
            <a:r>
              <a:rPr lang="en-US"/>
              <a:t>After completing this lesson, you should be able to</a:t>
            </a:r>
          </a:p>
          <a:p>
            <a:pPr marL="404813" indent="-404813" defTabSz="346075">
              <a:spcBef>
                <a:spcPct val="0"/>
              </a:spcBef>
              <a:buFont typeface="Wingdings" pitchFamily="2" charset="2"/>
              <a:buNone/>
            </a:pPr>
            <a:r>
              <a:rPr lang="en-US"/>
              <a:t>do the following:</a:t>
            </a:r>
          </a:p>
          <a:p>
            <a:pPr marL="404813" indent="-404813" defTabSz="346075"/>
            <a:r>
              <a:rPr lang="en-US"/>
              <a:t>Distinguish between an implicit and an explicit cursor</a:t>
            </a:r>
          </a:p>
          <a:p>
            <a:pPr marL="404813" indent="-404813" defTabSz="346075"/>
            <a:r>
              <a:rPr lang="en-US"/>
              <a:t>Discuss when and why to use an explicit cursor</a:t>
            </a:r>
          </a:p>
          <a:p>
            <a:pPr marL="404813" indent="-404813" defTabSz="346075"/>
            <a:r>
              <a:rPr lang="en-US"/>
              <a:t>Write a cursor FOR loop</a:t>
            </a:r>
          </a:p>
        </p:txBody>
      </p:sp>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PL/SQL</a:t>
            </a:r>
          </a:p>
        </p:txBody>
      </p:sp>
      <p:sp>
        <p:nvSpPr>
          <p:cNvPr id="5" name="Slide Number Placeholder 4"/>
          <p:cNvSpPr>
            <a:spLocks noGrp="1"/>
          </p:cNvSpPr>
          <p:nvPr>
            <p:ph type="sldNum" sz="quarter" idx="11"/>
          </p:nvPr>
        </p:nvSpPr>
        <p:spPr/>
        <p:txBody>
          <a:bodyPr/>
          <a:lstStyle/>
          <a:p>
            <a:fld id="{D0659790-0A81-4CDC-915A-AAAE8F42F788}" type="slidenum">
              <a:rPr lang="en-US"/>
              <a:pPr/>
              <a:t>89</a:t>
            </a:fld>
            <a:r>
              <a:rPr lang="en-US"/>
              <a:t> of 1</a:t>
            </a:r>
          </a:p>
        </p:txBody>
      </p:sp>
      <p:sp>
        <p:nvSpPr>
          <p:cNvPr id="246786" name="Rectangle 2"/>
          <p:cNvSpPr>
            <a:spLocks noGrp="1" noChangeArrowheads="1"/>
          </p:cNvSpPr>
          <p:nvPr>
            <p:ph type="title"/>
          </p:nvPr>
        </p:nvSpPr>
        <p:spPr>
          <a:noFill/>
          <a:ln/>
        </p:spPr>
        <p:txBody>
          <a:bodyPr wrap="square" lIns="92075" tIns="46038" rIns="92075" bIns="46038" anchor="t"/>
          <a:lstStyle/>
          <a:p>
            <a:r>
              <a:rPr lang="en-US"/>
              <a:t>SQL Cursor</a:t>
            </a:r>
          </a:p>
        </p:txBody>
      </p:sp>
      <p:sp>
        <p:nvSpPr>
          <p:cNvPr id="246787" name="Rectangle 3"/>
          <p:cNvSpPr>
            <a:spLocks noGrp="1" noChangeArrowheads="1"/>
          </p:cNvSpPr>
          <p:nvPr>
            <p:ph type="body" idx="1"/>
          </p:nvPr>
        </p:nvSpPr>
        <p:spPr>
          <a:xfrm>
            <a:off x="457200" y="2174875"/>
            <a:ext cx="8153400" cy="3086100"/>
          </a:xfrm>
          <a:noFill/>
          <a:ln/>
        </p:spPr>
        <p:txBody>
          <a:bodyPr lIns="92075" tIns="46038" rIns="92075" bIns="46038">
            <a:spAutoFit/>
          </a:bodyPr>
          <a:lstStyle/>
          <a:p>
            <a:pPr marL="404813" indent="-404813" defTabSz="346075">
              <a:lnSpc>
                <a:spcPct val="90000"/>
              </a:lnSpc>
            </a:pPr>
            <a:r>
              <a:rPr lang="en-US"/>
              <a:t>A cursor is a private SQL work area.</a:t>
            </a:r>
          </a:p>
          <a:p>
            <a:pPr marL="404813" indent="-404813" defTabSz="346075">
              <a:lnSpc>
                <a:spcPct val="90000"/>
              </a:lnSpc>
            </a:pPr>
            <a:r>
              <a:rPr lang="en-US"/>
              <a:t>There are two types of cursors:</a:t>
            </a:r>
          </a:p>
          <a:p>
            <a:pPr marL="919163" lvl="1" indent="-400050" defTabSz="346075">
              <a:lnSpc>
                <a:spcPct val="90000"/>
              </a:lnSpc>
              <a:buSzPct val="125000"/>
            </a:pPr>
            <a:r>
              <a:rPr lang="en-US"/>
              <a:t>Implicit cursors</a:t>
            </a:r>
          </a:p>
          <a:p>
            <a:pPr marL="919163" lvl="1" indent="-400050" defTabSz="346075">
              <a:lnSpc>
                <a:spcPct val="90000"/>
              </a:lnSpc>
              <a:buSzPct val="125000"/>
            </a:pPr>
            <a:r>
              <a:rPr lang="en-US"/>
              <a:t>Explicit cursors</a:t>
            </a:r>
          </a:p>
          <a:p>
            <a:pPr marL="404813" indent="-404813" defTabSz="346075">
              <a:lnSpc>
                <a:spcPct val="90000"/>
              </a:lnSpc>
            </a:pPr>
            <a:r>
              <a:rPr lang="en-US"/>
              <a:t>The Oracle server uses implicit cursors to parse and execute your SQL statements.</a:t>
            </a:r>
          </a:p>
          <a:p>
            <a:pPr marL="404813" indent="-404813" defTabSz="346075">
              <a:lnSpc>
                <a:spcPct val="90000"/>
              </a:lnSpc>
            </a:pPr>
            <a:r>
              <a:rPr lang="en-US"/>
              <a:t>Explicit cursors are explicitly declared by the programmer.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PL/SQL</a:t>
            </a:r>
          </a:p>
        </p:txBody>
      </p:sp>
      <p:sp>
        <p:nvSpPr>
          <p:cNvPr id="9" name="Slide Number Placeholder 4"/>
          <p:cNvSpPr>
            <a:spLocks noGrp="1"/>
          </p:cNvSpPr>
          <p:nvPr>
            <p:ph type="sldNum" sz="quarter" idx="11"/>
          </p:nvPr>
        </p:nvSpPr>
        <p:spPr/>
        <p:txBody>
          <a:bodyPr/>
          <a:lstStyle/>
          <a:p>
            <a:fld id="{EAE6027F-8641-4AFC-B0E9-5999CA5A7CF8}" type="slidenum">
              <a:rPr lang="en-US"/>
              <a:pPr/>
              <a:t>9</a:t>
            </a:fld>
            <a:r>
              <a:rPr lang="en-US"/>
              <a:t> of 1</a:t>
            </a:r>
          </a:p>
        </p:txBody>
      </p:sp>
      <p:sp>
        <p:nvSpPr>
          <p:cNvPr id="194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194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19460" name="Rectangle 4"/>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461"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eaLnBrk="0" hangingPunct="0">
              <a:spcBef>
                <a:spcPct val="50000"/>
              </a:spcBef>
            </a:pPr>
            <a:endParaRPr lang="en-US" sz="2400">
              <a:latin typeface="Times New Roman" pitchFamily="18" charset="0"/>
            </a:endParaRPr>
          </a:p>
        </p:txBody>
      </p:sp>
      <p:sp>
        <p:nvSpPr>
          <p:cNvPr id="19462" name="Rectangle 6"/>
          <p:cNvSpPr>
            <a:spLocks noGrp="1" noChangeArrowheads="1"/>
          </p:cNvSpPr>
          <p:nvPr>
            <p:ph type="title"/>
          </p:nvPr>
        </p:nvSpPr>
        <p:spPr>
          <a:noFill/>
          <a:ln/>
        </p:spPr>
        <p:txBody>
          <a:bodyPr wrap="square" lIns="92075" tIns="46038" rIns="92075" bIns="46038" anchor="t"/>
          <a:lstStyle/>
          <a:p>
            <a:r>
              <a:rPr lang="en-US"/>
              <a:t>Benefits of PL/SQL</a:t>
            </a:r>
          </a:p>
        </p:txBody>
      </p:sp>
      <p:sp>
        <p:nvSpPr>
          <p:cNvPr id="19463" name="Rectangle 7"/>
          <p:cNvSpPr>
            <a:spLocks noGrp="1" noChangeArrowheads="1"/>
          </p:cNvSpPr>
          <p:nvPr>
            <p:ph type="body" idx="1"/>
          </p:nvPr>
        </p:nvSpPr>
        <p:spPr>
          <a:xfrm>
            <a:off x="2278063" y="2170113"/>
            <a:ext cx="5743575" cy="2428875"/>
          </a:xfrm>
          <a:noFill/>
          <a:ln/>
        </p:spPr>
        <p:txBody>
          <a:bodyPr lIns="92075" tIns="46038" rIns="92075" bIns="46038">
            <a:spAutoFit/>
          </a:bodyPr>
          <a:lstStyle/>
          <a:p>
            <a:r>
              <a:rPr lang="en-US"/>
              <a:t>You can program with procedural language control structures.</a:t>
            </a:r>
          </a:p>
          <a:p>
            <a:r>
              <a:rPr lang="en-US"/>
              <a:t>PL/SQL can handle errors.</a:t>
            </a:r>
          </a:p>
          <a:p>
            <a:r>
              <a:rPr lang="en-US"/>
              <a:t>PL/SQL engine reduces the network traffic by sending a block of statements.</a:t>
            </a:r>
          </a:p>
        </p:txBody>
      </p:sp>
    </p:spTree>
  </p:cSld>
  <p:clrMapOvr>
    <a:masterClrMapping/>
  </p:clrMapOvr>
  <p:transition spd="slow">
    <p:cu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PL/SQL</a:t>
            </a:r>
          </a:p>
        </p:txBody>
      </p:sp>
      <p:sp>
        <p:nvSpPr>
          <p:cNvPr id="7" name="Slide Number Placeholder 4"/>
          <p:cNvSpPr>
            <a:spLocks noGrp="1"/>
          </p:cNvSpPr>
          <p:nvPr>
            <p:ph type="sldNum" sz="quarter" idx="11"/>
          </p:nvPr>
        </p:nvSpPr>
        <p:spPr/>
        <p:txBody>
          <a:bodyPr/>
          <a:lstStyle/>
          <a:p>
            <a:fld id="{F465FF6B-917B-4213-980D-0F7037828ED1}" type="slidenum">
              <a:rPr lang="en-US"/>
              <a:pPr/>
              <a:t>90</a:t>
            </a:fld>
            <a:r>
              <a:rPr lang="en-US"/>
              <a:t> of 1</a:t>
            </a:r>
          </a:p>
        </p:txBody>
      </p:sp>
      <p:sp>
        <p:nvSpPr>
          <p:cNvPr id="2488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488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48836" name="Rectangle 4"/>
          <p:cNvSpPr>
            <a:spLocks noGrp="1" noChangeArrowheads="1"/>
          </p:cNvSpPr>
          <p:nvPr>
            <p:ph type="title"/>
          </p:nvPr>
        </p:nvSpPr>
        <p:spPr>
          <a:noFill/>
          <a:ln/>
        </p:spPr>
        <p:txBody>
          <a:bodyPr wrap="square" lIns="92075" tIns="46038" rIns="92075" bIns="46038" anchor="t"/>
          <a:lstStyle/>
          <a:p>
            <a:r>
              <a:rPr lang="en-US"/>
              <a:t>About Cursors</a:t>
            </a:r>
          </a:p>
        </p:txBody>
      </p:sp>
      <p:sp>
        <p:nvSpPr>
          <p:cNvPr id="248837" name="Rectangle 5"/>
          <p:cNvSpPr>
            <a:spLocks noGrp="1" noChangeArrowheads="1"/>
          </p:cNvSpPr>
          <p:nvPr>
            <p:ph type="body" idx="1"/>
          </p:nvPr>
        </p:nvSpPr>
        <p:spPr>
          <a:xfrm>
            <a:off x="1066800" y="2157413"/>
            <a:ext cx="6983413" cy="2794000"/>
          </a:xfrm>
          <a:noFill/>
          <a:ln/>
        </p:spPr>
        <p:txBody>
          <a:bodyPr lIns="92075" tIns="46038" rIns="92075" bIns="46038">
            <a:spAutoFit/>
          </a:bodyPr>
          <a:lstStyle/>
          <a:p>
            <a:pPr>
              <a:buFont typeface="Wingdings" pitchFamily="2" charset="2"/>
              <a:buNone/>
            </a:pPr>
            <a:r>
              <a:rPr lang="en-US"/>
              <a:t>Every SQL statement executed by the Oracle Server </a:t>
            </a:r>
          </a:p>
          <a:p>
            <a:pPr>
              <a:spcBef>
                <a:spcPct val="0"/>
              </a:spcBef>
              <a:buFont typeface="Wingdings" pitchFamily="2" charset="2"/>
              <a:buNone/>
            </a:pPr>
            <a:r>
              <a:rPr lang="en-US"/>
              <a:t>has an individual cursor associated with it:</a:t>
            </a:r>
          </a:p>
          <a:p>
            <a:r>
              <a:rPr lang="en-US"/>
              <a:t>Implicit cursors: Declared for all DML and PL/SQL SELECT statements</a:t>
            </a:r>
          </a:p>
          <a:p>
            <a:r>
              <a:rPr lang="en-US"/>
              <a:t>Explicit cursors: Declared and named by the programmer</a:t>
            </a:r>
          </a:p>
        </p:txBody>
      </p:sp>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3124200" y="6553200"/>
            <a:ext cx="2895600" cy="247650"/>
          </a:xfrm>
          <a:prstGeom prst="rect">
            <a:avLst/>
          </a:prstGeom>
        </p:spPr>
        <p:txBody>
          <a:bodyPr/>
          <a:lstStyle/>
          <a:p>
            <a:r>
              <a:rPr lang="en-US"/>
              <a:t>PL/SQL</a:t>
            </a:r>
          </a:p>
        </p:txBody>
      </p:sp>
      <p:sp>
        <p:nvSpPr>
          <p:cNvPr id="7" name="Slide Number Placeholder 4"/>
          <p:cNvSpPr>
            <a:spLocks noGrp="1"/>
          </p:cNvSpPr>
          <p:nvPr>
            <p:ph type="sldNum" sz="quarter" idx="4294967295"/>
          </p:nvPr>
        </p:nvSpPr>
        <p:spPr>
          <a:xfrm>
            <a:off x="6934200" y="6534150"/>
            <a:ext cx="2133600" cy="323850"/>
          </a:xfrm>
          <a:prstGeom prst="rect">
            <a:avLst/>
          </a:prstGeom>
        </p:spPr>
        <p:txBody>
          <a:bodyPr/>
          <a:lstStyle/>
          <a:p>
            <a:fld id="{AE8D245D-2F48-43FE-905E-855CC3507728}" type="slidenum">
              <a:rPr lang="en-US"/>
              <a:pPr/>
              <a:t>91</a:t>
            </a:fld>
            <a:r>
              <a:rPr lang="en-US"/>
              <a:t> of 1</a:t>
            </a:r>
          </a:p>
        </p:txBody>
      </p:sp>
      <p:sp>
        <p:nvSpPr>
          <p:cNvPr id="2508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08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0884" name="Rectangle 4"/>
          <p:cNvSpPr>
            <a:spLocks noGrp="1" noChangeArrowheads="1"/>
          </p:cNvSpPr>
          <p:nvPr>
            <p:ph type="ctrTitle"/>
          </p:nvPr>
        </p:nvSpPr>
        <p:spPr/>
        <p:txBody>
          <a:bodyPr/>
          <a:lstStyle/>
          <a:p>
            <a:r>
              <a:rPr lang="en-US"/>
              <a:t>Writing Explicit Cursors</a:t>
            </a:r>
          </a:p>
        </p:txBody>
      </p:sp>
      <p:sp>
        <p:nvSpPr>
          <p:cNvPr id="250885" name="Rectangle 5"/>
          <p:cNvSpPr>
            <a:spLocks noGrp="1" noChangeArrowheads="1"/>
          </p:cNvSpPr>
          <p:nvPr>
            <p:ph type="subTitle" idx="1"/>
          </p:nvPr>
        </p:nvSpPr>
        <p:spPr/>
        <p:txBody>
          <a:bodyPr/>
          <a:lstStyle/>
          <a:p>
            <a:r>
              <a:rPr lang="en-US"/>
              <a:t> </a:t>
            </a:r>
          </a:p>
        </p:txBody>
      </p:sp>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2"/>
          <p:cNvSpPr>
            <a:spLocks noGrp="1"/>
          </p:cNvSpPr>
          <p:nvPr>
            <p:ph type="ftr" sz="quarter" idx="10"/>
          </p:nvPr>
        </p:nvSpPr>
        <p:spPr/>
        <p:txBody>
          <a:bodyPr/>
          <a:lstStyle/>
          <a:p>
            <a:r>
              <a:rPr lang="en-US"/>
              <a:t>PL/SQL</a:t>
            </a:r>
          </a:p>
        </p:txBody>
      </p:sp>
      <p:sp>
        <p:nvSpPr>
          <p:cNvPr id="21" name="Slide Number Placeholder 3"/>
          <p:cNvSpPr>
            <a:spLocks noGrp="1"/>
          </p:cNvSpPr>
          <p:nvPr>
            <p:ph type="sldNum" sz="quarter" idx="11"/>
          </p:nvPr>
        </p:nvSpPr>
        <p:spPr/>
        <p:txBody>
          <a:bodyPr/>
          <a:lstStyle/>
          <a:p>
            <a:fld id="{BD253DF1-BAD9-4248-B356-20632925970B}" type="slidenum">
              <a:rPr lang="en-US"/>
              <a:pPr/>
              <a:t>92</a:t>
            </a:fld>
            <a:r>
              <a:rPr lang="en-US"/>
              <a:t> of 1</a:t>
            </a:r>
          </a:p>
        </p:txBody>
      </p:sp>
      <p:sp>
        <p:nvSpPr>
          <p:cNvPr id="2529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29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2932" name="Rectangle 4"/>
          <p:cNvSpPr>
            <a:spLocks noGrp="1" noChangeArrowheads="1"/>
          </p:cNvSpPr>
          <p:nvPr>
            <p:ph type="title"/>
          </p:nvPr>
        </p:nvSpPr>
        <p:spPr>
          <a:noFill/>
          <a:ln/>
        </p:spPr>
        <p:txBody>
          <a:bodyPr wrap="square" lIns="92075" tIns="46038" rIns="92075" bIns="46038" anchor="t"/>
          <a:lstStyle/>
          <a:p>
            <a:r>
              <a:rPr lang="en-US"/>
              <a:t>Explicit Cursor Functions</a:t>
            </a:r>
          </a:p>
        </p:txBody>
      </p:sp>
      <p:sp>
        <p:nvSpPr>
          <p:cNvPr id="252933" name="Rectangle 5"/>
          <p:cNvSpPr>
            <a:spLocks noChangeArrowheads="1"/>
          </p:cNvSpPr>
          <p:nvPr/>
        </p:nvSpPr>
        <p:spPr bwMode="auto">
          <a:xfrm>
            <a:off x="2324100" y="2117725"/>
            <a:ext cx="1825625" cy="381000"/>
          </a:xfrm>
          <a:prstGeom prst="rect">
            <a:avLst/>
          </a:prstGeom>
          <a:noFill/>
          <a:ln w="9525">
            <a:noFill/>
            <a:miter lim="800000"/>
            <a:headEnd/>
            <a:tailEnd/>
          </a:ln>
          <a:effectLst/>
        </p:spPr>
        <p:txBody>
          <a:bodyPr lIns="92075" tIns="46038" rIns="92075" bIns="46038">
            <a:spAutoFit/>
          </a:bodyPr>
          <a:lstStyle/>
          <a:p>
            <a:pPr algn="ctr" defTabSz="346075" eaLnBrk="0" hangingPunct="0">
              <a:lnSpc>
                <a:spcPct val="95000"/>
              </a:lnSpc>
              <a:spcBef>
                <a:spcPct val="35000"/>
              </a:spcBef>
              <a:tabLst>
                <a:tab pos="571500" algn="l"/>
              </a:tabLst>
            </a:pPr>
            <a:r>
              <a:rPr lang="en-US" sz="2000" b="1">
                <a:solidFill>
                  <a:schemeClr val="accent2"/>
                </a:solidFill>
                <a:latin typeface="Verdana" pitchFamily="34" charset="0"/>
              </a:rPr>
              <a:t>Active set</a:t>
            </a:r>
          </a:p>
        </p:txBody>
      </p:sp>
      <p:grpSp>
        <p:nvGrpSpPr>
          <p:cNvPr id="2" name="Group 6"/>
          <p:cNvGrpSpPr>
            <a:grpSpLocks/>
          </p:cNvGrpSpPr>
          <p:nvPr/>
        </p:nvGrpSpPr>
        <p:grpSpPr bwMode="auto">
          <a:xfrm>
            <a:off x="125413" y="2562225"/>
            <a:ext cx="1466850" cy="352425"/>
            <a:chOff x="79" y="1614"/>
            <a:chExt cx="924" cy="222"/>
          </a:xfrm>
        </p:grpSpPr>
        <p:sp>
          <p:nvSpPr>
            <p:cNvPr id="252935" name="Rectangle 7"/>
            <p:cNvSpPr>
              <a:spLocks noChangeArrowheads="1"/>
            </p:cNvSpPr>
            <p:nvPr/>
          </p:nvSpPr>
          <p:spPr bwMode="auto">
            <a:xfrm>
              <a:off x="79" y="1630"/>
              <a:ext cx="924" cy="205"/>
            </a:xfrm>
            <a:prstGeom prst="rect">
              <a:avLst/>
            </a:prstGeom>
            <a:solidFill>
              <a:srgbClr val="FFCC00"/>
            </a:solidFill>
            <a:ln w="9525">
              <a:noFill/>
              <a:miter lim="800000"/>
              <a:headEnd/>
              <a:tailEnd/>
            </a:ln>
            <a:effectLst/>
          </p:spPr>
          <p:txBody>
            <a:bodyPr wrap="none" anchor="ctr"/>
            <a:lstStyle/>
            <a:p>
              <a:endParaRPr lang="en-US"/>
            </a:p>
          </p:txBody>
        </p:sp>
        <p:sp>
          <p:nvSpPr>
            <p:cNvPr id="252936" name="Rectangle 8"/>
            <p:cNvSpPr>
              <a:spLocks noChangeArrowheads="1"/>
            </p:cNvSpPr>
            <p:nvPr/>
          </p:nvSpPr>
          <p:spPr bwMode="auto">
            <a:xfrm>
              <a:off x="154" y="1614"/>
              <a:ext cx="652" cy="222"/>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571500" algn="l"/>
                </a:tabLst>
              </a:pPr>
              <a:r>
                <a:rPr lang="en-US" b="1">
                  <a:solidFill>
                    <a:schemeClr val="bg1"/>
                  </a:solidFill>
                  <a:latin typeface="Verdana" pitchFamily="34" charset="0"/>
                </a:rPr>
                <a:t>Cursor</a:t>
              </a:r>
            </a:p>
          </p:txBody>
        </p:sp>
      </p:grpSp>
      <p:sp>
        <p:nvSpPr>
          <p:cNvPr id="252937" name="Rectangle 9"/>
          <p:cNvSpPr>
            <a:spLocks noChangeArrowheads="1"/>
          </p:cNvSpPr>
          <p:nvPr/>
        </p:nvSpPr>
        <p:spPr bwMode="auto">
          <a:xfrm>
            <a:off x="2347913" y="2608263"/>
            <a:ext cx="1692275" cy="157956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52938" name="Line 10"/>
          <p:cNvSpPr>
            <a:spLocks noChangeShapeType="1"/>
          </p:cNvSpPr>
          <p:nvPr/>
        </p:nvSpPr>
        <p:spPr bwMode="auto">
          <a:xfrm>
            <a:off x="2341563" y="3416300"/>
            <a:ext cx="1704975" cy="0"/>
          </a:xfrm>
          <a:prstGeom prst="line">
            <a:avLst/>
          </a:prstGeom>
          <a:noFill/>
          <a:ln w="12700">
            <a:solidFill>
              <a:schemeClr val="bg1"/>
            </a:solidFill>
            <a:round/>
            <a:headEnd type="none" w="sm" len="sm"/>
            <a:tailEnd type="none" w="sm" len="sm"/>
          </a:ln>
          <a:effectLst/>
        </p:spPr>
        <p:txBody>
          <a:bodyPr/>
          <a:lstStyle/>
          <a:p>
            <a:endParaRPr lang="en-US"/>
          </a:p>
        </p:txBody>
      </p:sp>
      <p:sp>
        <p:nvSpPr>
          <p:cNvPr id="252939" name="Line 11"/>
          <p:cNvSpPr>
            <a:spLocks noChangeShapeType="1"/>
          </p:cNvSpPr>
          <p:nvPr/>
        </p:nvSpPr>
        <p:spPr bwMode="auto">
          <a:xfrm>
            <a:off x="2343150" y="3144838"/>
            <a:ext cx="1703388" cy="0"/>
          </a:xfrm>
          <a:prstGeom prst="line">
            <a:avLst/>
          </a:prstGeom>
          <a:noFill/>
          <a:ln w="12700">
            <a:solidFill>
              <a:schemeClr val="bg1"/>
            </a:solidFill>
            <a:round/>
            <a:headEnd type="none" w="sm" len="sm"/>
            <a:tailEnd type="none" w="sm" len="sm"/>
          </a:ln>
          <a:effectLst/>
        </p:spPr>
        <p:txBody>
          <a:bodyPr/>
          <a:lstStyle/>
          <a:p>
            <a:endParaRPr lang="en-US"/>
          </a:p>
        </p:txBody>
      </p:sp>
      <p:sp>
        <p:nvSpPr>
          <p:cNvPr id="252940" name="Line 12"/>
          <p:cNvSpPr>
            <a:spLocks noChangeShapeType="1"/>
          </p:cNvSpPr>
          <p:nvPr/>
        </p:nvSpPr>
        <p:spPr bwMode="auto">
          <a:xfrm>
            <a:off x="2354263" y="2878138"/>
            <a:ext cx="1704975" cy="0"/>
          </a:xfrm>
          <a:prstGeom prst="line">
            <a:avLst/>
          </a:prstGeom>
          <a:noFill/>
          <a:ln w="12700">
            <a:solidFill>
              <a:schemeClr val="bg1"/>
            </a:solidFill>
            <a:round/>
            <a:headEnd type="none" w="sm" len="sm"/>
            <a:tailEnd type="none" w="sm" len="sm"/>
          </a:ln>
          <a:effectLst/>
        </p:spPr>
        <p:txBody>
          <a:bodyPr/>
          <a:lstStyle/>
          <a:p>
            <a:endParaRPr lang="en-US"/>
          </a:p>
        </p:txBody>
      </p:sp>
      <p:sp>
        <p:nvSpPr>
          <p:cNvPr id="252941" name="Line 13"/>
          <p:cNvSpPr>
            <a:spLocks noChangeShapeType="1"/>
          </p:cNvSpPr>
          <p:nvPr/>
        </p:nvSpPr>
        <p:spPr bwMode="auto">
          <a:xfrm>
            <a:off x="2317750" y="3708400"/>
            <a:ext cx="1741488" cy="0"/>
          </a:xfrm>
          <a:prstGeom prst="line">
            <a:avLst/>
          </a:prstGeom>
          <a:noFill/>
          <a:ln w="12700">
            <a:solidFill>
              <a:schemeClr val="bg1"/>
            </a:solidFill>
            <a:round/>
            <a:headEnd type="none" w="sm" len="sm"/>
            <a:tailEnd type="none" w="sm" len="sm"/>
          </a:ln>
          <a:effectLst/>
        </p:spPr>
        <p:txBody>
          <a:bodyPr/>
          <a:lstStyle/>
          <a:p>
            <a:endParaRPr lang="en-US"/>
          </a:p>
        </p:txBody>
      </p:sp>
      <p:sp>
        <p:nvSpPr>
          <p:cNvPr id="252942" name="Line 14"/>
          <p:cNvSpPr>
            <a:spLocks noChangeShapeType="1"/>
          </p:cNvSpPr>
          <p:nvPr/>
        </p:nvSpPr>
        <p:spPr bwMode="auto">
          <a:xfrm>
            <a:off x="2328863" y="3968750"/>
            <a:ext cx="1717675" cy="0"/>
          </a:xfrm>
          <a:prstGeom prst="line">
            <a:avLst/>
          </a:prstGeom>
          <a:noFill/>
          <a:ln w="12700">
            <a:solidFill>
              <a:schemeClr val="bg1"/>
            </a:solidFill>
            <a:round/>
            <a:headEnd type="none" w="sm" len="sm"/>
            <a:tailEnd type="none" w="sm" len="sm"/>
          </a:ln>
          <a:effectLst/>
        </p:spPr>
        <p:txBody>
          <a:bodyPr/>
          <a:lstStyle/>
          <a:p>
            <a:endParaRPr lang="en-US"/>
          </a:p>
        </p:txBody>
      </p:sp>
      <p:sp>
        <p:nvSpPr>
          <p:cNvPr id="252943" name="Line 15"/>
          <p:cNvSpPr>
            <a:spLocks noChangeShapeType="1"/>
          </p:cNvSpPr>
          <p:nvPr/>
        </p:nvSpPr>
        <p:spPr bwMode="auto">
          <a:xfrm>
            <a:off x="1676400" y="2752725"/>
            <a:ext cx="627063" cy="0"/>
          </a:xfrm>
          <a:prstGeom prst="line">
            <a:avLst/>
          </a:prstGeom>
          <a:noFill/>
          <a:ln w="25400">
            <a:solidFill>
              <a:schemeClr val="hlink"/>
            </a:solidFill>
            <a:round/>
            <a:headEnd type="none" w="sm" len="sm"/>
            <a:tailEnd type="stealth" w="med" len="lg"/>
          </a:ln>
          <a:effectLst/>
        </p:spPr>
        <p:txBody>
          <a:bodyPr/>
          <a:lstStyle/>
          <a:p>
            <a:endParaRPr lang="en-US"/>
          </a:p>
        </p:txBody>
      </p:sp>
      <p:sp>
        <p:nvSpPr>
          <p:cNvPr id="252944" name="Rectangle 16"/>
          <p:cNvSpPr>
            <a:spLocks noChangeArrowheads="1"/>
          </p:cNvSpPr>
          <p:nvPr/>
        </p:nvSpPr>
        <p:spPr bwMode="auto">
          <a:xfrm>
            <a:off x="5969000" y="1581150"/>
            <a:ext cx="2971800" cy="3633788"/>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252945" name="Rectangle 17"/>
          <p:cNvSpPr>
            <a:spLocks noChangeArrowheads="1"/>
          </p:cNvSpPr>
          <p:nvPr/>
        </p:nvSpPr>
        <p:spPr bwMode="auto">
          <a:xfrm>
            <a:off x="6858000" y="1219200"/>
            <a:ext cx="1825625" cy="381000"/>
          </a:xfrm>
          <a:prstGeom prst="rect">
            <a:avLst/>
          </a:prstGeom>
          <a:noFill/>
          <a:ln w="9525">
            <a:noFill/>
            <a:miter lim="800000"/>
            <a:headEnd/>
            <a:tailEnd/>
          </a:ln>
          <a:effectLst/>
        </p:spPr>
        <p:txBody>
          <a:bodyPr lIns="92075" tIns="46038" rIns="92075" bIns="46038">
            <a:spAutoFit/>
          </a:bodyPr>
          <a:lstStyle/>
          <a:p>
            <a:pPr algn="ctr" defTabSz="346075" eaLnBrk="0" hangingPunct="0">
              <a:lnSpc>
                <a:spcPct val="95000"/>
              </a:lnSpc>
              <a:spcBef>
                <a:spcPct val="35000"/>
              </a:spcBef>
              <a:tabLst>
                <a:tab pos="571500" algn="l"/>
              </a:tabLst>
            </a:pPr>
            <a:r>
              <a:rPr lang="en-US" sz="2000" b="1">
                <a:solidFill>
                  <a:schemeClr val="accent2"/>
                </a:solidFill>
                <a:latin typeface="Verdana" pitchFamily="34" charset="0"/>
              </a:rPr>
              <a:t>Table</a:t>
            </a:r>
          </a:p>
        </p:txBody>
      </p:sp>
      <p:sp>
        <p:nvSpPr>
          <p:cNvPr id="252946" name="AutoShape 18"/>
          <p:cNvSpPr>
            <a:spLocks noChangeArrowheads="1"/>
          </p:cNvSpPr>
          <p:nvPr/>
        </p:nvSpPr>
        <p:spPr bwMode="auto">
          <a:xfrm rot="-5400000" flipH="1" flipV="1">
            <a:off x="3403600" y="2520950"/>
            <a:ext cx="3168650" cy="1752600"/>
          </a:xfrm>
          <a:custGeom>
            <a:avLst/>
            <a:gdLst>
              <a:gd name="G0" fmla="+- 5391 0 0"/>
              <a:gd name="G1" fmla="+- 21600 0 5391"/>
              <a:gd name="G2" fmla="*/ 5391 1 2"/>
              <a:gd name="G3" fmla="+- 21600 0 G2"/>
              <a:gd name="G4" fmla="+/ 5391 21600 2"/>
              <a:gd name="G5" fmla="+/ G1 0 2"/>
              <a:gd name="G6" fmla="*/ 21600 21600 5391"/>
              <a:gd name="G7" fmla="*/ G6 1 2"/>
              <a:gd name="G8" fmla="+- 21600 0 G7"/>
              <a:gd name="G9" fmla="*/ 21600 1 2"/>
              <a:gd name="G10" fmla="+- 5391 0 G9"/>
              <a:gd name="G11" fmla="?: G10 G8 0"/>
              <a:gd name="G12" fmla="?: G10 G7 21600"/>
              <a:gd name="T0" fmla="*/ 18904 w 21600"/>
              <a:gd name="T1" fmla="*/ 10800 h 21600"/>
              <a:gd name="T2" fmla="*/ 10800 w 21600"/>
              <a:gd name="T3" fmla="*/ 21600 h 21600"/>
              <a:gd name="T4" fmla="*/ 2696 w 21600"/>
              <a:gd name="T5" fmla="*/ 10800 h 21600"/>
              <a:gd name="T6" fmla="*/ 10800 w 21600"/>
              <a:gd name="T7" fmla="*/ 0 h 21600"/>
              <a:gd name="T8" fmla="*/ 4496 w 21600"/>
              <a:gd name="T9" fmla="*/ 4496 h 21600"/>
              <a:gd name="T10" fmla="*/ 17104 w 21600"/>
              <a:gd name="T11" fmla="*/ 17104 h 21600"/>
            </a:gdLst>
            <a:ahLst/>
            <a:cxnLst>
              <a:cxn ang="0">
                <a:pos x="T0" y="T1"/>
              </a:cxn>
              <a:cxn ang="0">
                <a:pos x="T2" y="T3"/>
              </a:cxn>
              <a:cxn ang="0">
                <a:pos x="T4" y="T5"/>
              </a:cxn>
              <a:cxn ang="0">
                <a:pos x="T6" y="T7"/>
              </a:cxn>
            </a:cxnLst>
            <a:rect l="T8" t="T9" r="T10" b="T11"/>
            <a:pathLst>
              <a:path w="21600" h="21600">
                <a:moveTo>
                  <a:pt x="0" y="0"/>
                </a:moveTo>
                <a:lnTo>
                  <a:pt x="5391" y="21600"/>
                </a:lnTo>
                <a:lnTo>
                  <a:pt x="16209" y="21600"/>
                </a:lnTo>
                <a:lnTo>
                  <a:pt x="21600" y="0"/>
                </a:lnTo>
                <a:close/>
              </a:path>
            </a:pathLst>
          </a:custGeom>
          <a:solidFill>
            <a:srgbClr val="FFCCCC">
              <a:alpha val="50000"/>
            </a:srgbClr>
          </a:solidFill>
          <a:ln w="9525">
            <a:noFill/>
            <a:miter lim="800000"/>
            <a:headEnd/>
            <a:tailEnd/>
          </a:ln>
          <a:effectLst/>
        </p:spPr>
        <p:txBody>
          <a:bodyPr wrap="none" anchor="ctr"/>
          <a:lstStyle/>
          <a:p>
            <a:endParaRPr lang="en-US"/>
          </a:p>
        </p:txBody>
      </p:sp>
      <p:sp>
        <p:nvSpPr>
          <p:cNvPr id="252947" name="Rectangle 19"/>
          <p:cNvSpPr>
            <a:spLocks noChangeArrowheads="1"/>
          </p:cNvSpPr>
          <p:nvPr/>
        </p:nvSpPr>
        <p:spPr bwMode="auto">
          <a:xfrm>
            <a:off x="6064250" y="1752600"/>
            <a:ext cx="3079750" cy="4327525"/>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100 King    AD_PRES</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101 Kochhar AD_VP</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102 De Haan AD_VP</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   .       .</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   .       .</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   .       .</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139 Seo    ST_CLERK</a:t>
            </a:r>
          </a:p>
          <a:p>
            <a:pPr defTabSz="346075" eaLnBrk="0" hangingPunct="0">
              <a:lnSpc>
                <a:spcPct val="95000"/>
              </a:lnSpc>
              <a:spcBef>
                <a:spcPct val="35000"/>
              </a:spcBef>
              <a:tabLst>
                <a:tab pos="793750" algn="l"/>
                <a:tab pos="2006600" algn="l"/>
              </a:tabLst>
            </a:pPr>
            <a:r>
              <a:rPr lang="en-US" b="1">
                <a:solidFill>
                  <a:schemeClr val="tx2"/>
                </a:solidFill>
                <a:latin typeface="Verdana" pitchFamily="34" charset="0"/>
              </a:rPr>
              <a:t>140 Patel  ST_CLERK</a:t>
            </a:r>
          </a:p>
          <a:p>
            <a:pPr defTabSz="346075" eaLnBrk="0" hangingPunct="0">
              <a:lnSpc>
                <a:spcPct val="95000"/>
              </a:lnSpc>
              <a:spcBef>
                <a:spcPct val="35000"/>
              </a:spcBef>
              <a:tabLst>
                <a:tab pos="793750" algn="l"/>
                <a:tab pos="2006600" algn="l"/>
              </a:tabLst>
            </a:pPr>
            <a:r>
              <a:rPr lang="en-US" sz="2000" b="1">
                <a:solidFill>
                  <a:schemeClr val="tx2"/>
                </a:solidFill>
                <a:latin typeface="Courier New" pitchFamily="49" charset="0"/>
              </a:rPr>
              <a:t>.   .      .</a:t>
            </a:r>
          </a:p>
          <a:p>
            <a:pPr defTabSz="346075" eaLnBrk="0" hangingPunct="0">
              <a:lnSpc>
                <a:spcPct val="95000"/>
              </a:lnSpc>
              <a:spcBef>
                <a:spcPct val="35000"/>
              </a:spcBef>
              <a:tabLst>
                <a:tab pos="793750" algn="l"/>
                <a:tab pos="2006600" algn="l"/>
              </a:tabLst>
            </a:pPr>
            <a:endParaRPr lang="en-US" sz="2000" b="1">
              <a:solidFill>
                <a:schemeClr val="tx2"/>
              </a:solidFill>
              <a:latin typeface="Courier New" pitchFamily="49" charset="0"/>
            </a:endParaRPr>
          </a:p>
          <a:p>
            <a:pPr defTabSz="346075" eaLnBrk="0" hangingPunct="0">
              <a:lnSpc>
                <a:spcPct val="95000"/>
              </a:lnSpc>
              <a:spcBef>
                <a:spcPct val="35000"/>
              </a:spcBef>
              <a:tabLst>
                <a:tab pos="793750" algn="l"/>
                <a:tab pos="2006600" algn="l"/>
              </a:tabLst>
            </a:pPr>
            <a:r>
              <a:rPr lang="en-US" sz="2000" b="1">
                <a:latin typeface="Courier New" pitchFamily="49" charset="0"/>
              </a:rPr>
              <a:t/>
            </a:r>
            <a:br>
              <a:rPr lang="en-US" sz="2000" b="1">
                <a:latin typeface="Courier New" pitchFamily="49" charset="0"/>
              </a:rPr>
            </a:br>
            <a:endParaRPr lang="en-US" sz="2000" b="1">
              <a:latin typeface="Courier New" pitchFamily="49" charset="0"/>
            </a:endParaRPr>
          </a:p>
        </p:txBody>
      </p:sp>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p:cNvSpPr>
            <a:spLocks noGrp="1"/>
          </p:cNvSpPr>
          <p:nvPr>
            <p:ph type="ftr" sz="quarter" idx="10"/>
          </p:nvPr>
        </p:nvSpPr>
        <p:spPr/>
        <p:txBody>
          <a:bodyPr/>
          <a:lstStyle/>
          <a:p>
            <a:r>
              <a:rPr lang="en-US"/>
              <a:t>PL/SQL</a:t>
            </a:r>
          </a:p>
        </p:txBody>
      </p:sp>
      <p:sp>
        <p:nvSpPr>
          <p:cNvPr id="31" name="Slide Number Placeholder 4"/>
          <p:cNvSpPr>
            <a:spLocks noGrp="1"/>
          </p:cNvSpPr>
          <p:nvPr>
            <p:ph type="sldNum" sz="quarter" idx="11"/>
          </p:nvPr>
        </p:nvSpPr>
        <p:spPr/>
        <p:txBody>
          <a:bodyPr/>
          <a:lstStyle/>
          <a:p>
            <a:fld id="{BC0389B3-78FC-4A3F-B87B-475BD3398FAA}" type="slidenum">
              <a:rPr lang="en-US"/>
              <a:pPr/>
              <a:t>93</a:t>
            </a:fld>
            <a:r>
              <a:rPr lang="en-US"/>
              <a:t> of 1</a:t>
            </a:r>
          </a:p>
        </p:txBody>
      </p:sp>
      <p:sp>
        <p:nvSpPr>
          <p:cNvPr id="2549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49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4980" name="Rectangle 4"/>
          <p:cNvSpPr>
            <a:spLocks noGrp="1" noChangeArrowheads="1"/>
          </p:cNvSpPr>
          <p:nvPr>
            <p:ph type="title"/>
          </p:nvPr>
        </p:nvSpPr>
        <p:spPr>
          <a:noFill/>
          <a:ln/>
        </p:spPr>
        <p:txBody>
          <a:bodyPr wrap="square" lIns="92075" tIns="46038" rIns="92075" bIns="46038" anchor="t"/>
          <a:lstStyle/>
          <a:p>
            <a:r>
              <a:rPr lang="en-US"/>
              <a:t>Controlling Explicit Cursors</a:t>
            </a:r>
          </a:p>
        </p:txBody>
      </p:sp>
      <p:grpSp>
        <p:nvGrpSpPr>
          <p:cNvPr id="2" name="Group 5"/>
          <p:cNvGrpSpPr>
            <a:grpSpLocks/>
          </p:cNvGrpSpPr>
          <p:nvPr/>
        </p:nvGrpSpPr>
        <p:grpSpPr bwMode="auto">
          <a:xfrm>
            <a:off x="365125" y="2400300"/>
            <a:ext cx="1541463" cy="2182813"/>
            <a:chOff x="230" y="1512"/>
            <a:chExt cx="971" cy="1375"/>
          </a:xfrm>
        </p:grpSpPr>
        <p:sp>
          <p:nvSpPr>
            <p:cNvPr id="254982" name="Rectangle 6"/>
            <p:cNvSpPr>
              <a:spLocks noChangeArrowheads="1"/>
            </p:cNvSpPr>
            <p:nvPr/>
          </p:nvSpPr>
          <p:spPr bwMode="auto">
            <a:xfrm>
              <a:off x="230" y="2307"/>
              <a:ext cx="971" cy="580"/>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sz="2000" b="1"/>
                <a:t>Create a named SQL area</a:t>
              </a:r>
            </a:p>
          </p:txBody>
        </p:sp>
        <p:sp>
          <p:nvSpPr>
            <p:cNvPr id="254983" name="Rectangle 7"/>
            <p:cNvSpPr>
              <a:spLocks noChangeArrowheads="1"/>
            </p:cNvSpPr>
            <p:nvPr/>
          </p:nvSpPr>
          <p:spPr bwMode="auto">
            <a:xfrm>
              <a:off x="276" y="1512"/>
              <a:ext cx="816" cy="639"/>
            </a:xfrm>
            <a:prstGeom prst="rect">
              <a:avLst/>
            </a:prstGeom>
            <a:gradFill rotWithShape="0">
              <a:gsLst>
                <a:gs pos="0">
                  <a:srgbClr val="0033CC"/>
                </a:gs>
                <a:gs pos="50000">
                  <a:srgbClr val="FFFFFF"/>
                </a:gs>
                <a:gs pos="100000">
                  <a:srgbClr val="0033CC"/>
                </a:gs>
              </a:gsLst>
              <a:lin ang="18900000" scaled="1"/>
            </a:gradFill>
            <a:ln w="12700">
              <a:solidFill>
                <a:schemeClr val="bg1"/>
              </a:solidFill>
              <a:miter lim="800000"/>
              <a:headEnd/>
              <a:tailEnd/>
            </a:ln>
            <a:effectLst/>
          </p:spPr>
          <p:txBody>
            <a:bodyPr wrap="none" lIns="92075" tIns="46038" rIns="92075" bIns="46038" anchor="ctr"/>
            <a:lstStyle/>
            <a:p>
              <a:pPr algn="ctr" eaLnBrk="0" hangingPunct="0"/>
              <a:r>
                <a:rPr lang="en-US" b="1">
                  <a:solidFill>
                    <a:srgbClr val="000000"/>
                  </a:solidFill>
                  <a:effectLst>
                    <a:outerShdw blurRad="38100" dist="38100" dir="2700000" algn="tl">
                      <a:srgbClr val="FFFFFF"/>
                    </a:outerShdw>
                  </a:effectLst>
                  <a:latin typeface="Verdana" pitchFamily="34" charset="0"/>
                </a:rPr>
                <a:t>DECLARE</a:t>
              </a:r>
            </a:p>
          </p:txBody>
        </p:sp>
      </p:grpSp>
      <p:grpSp>
        <p:nvGrpSpPr>
          <p:cNvPr id="3" name="Group 8"/>
          <p:cNvGrpSpPr>
            <a:grpSpLocks/>
          </p:cNvGrpSpPr>
          <p:nvPr/>
        </p:nvGrpSpPr>
        <p:grpSpPr bwMode="auto">
          <a:xfrm>
            <a:off x="1746250" y="2400300"/>
            <a:ext cx="1947863" cy="1989138"/>
            <a:chOff x="1100" y="1512"/>
            <a:chExt cx="1227" cy="1253"/>
          </a:xfrm>
        </p:grpSpPr>
        <p:sp>
          <p:nvSpPr>
            <p:cNvPr id="254985" name="Rectangle 9"/>
            <p:cNvSpPr>
              <a:spLocks noChangeArrowheads="1"/>
            </p:cNvSpPr>
            <p:nvPr/>
          </p:nvSpPr>
          <p:spPr bwMode="auto">
            <a:xfrm>
              <a:off x="1231" y="2307"/>
              <a:ext cx="1096" cy="458"/>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b="1">
                  <a:latin typeface="Verdana" pitchFamily="34" charset="0"/>
                </a:rPr>
                <a:t>Identify the active set</a:t>
              </a:r>
            </a:p>
          </p:txBody>
        </p:sp>
        <p:sp>
          <p:nvSpPr>
            <p:cNvPr id="254986" name="Rectangle 10"/>
            <p:cNvSpPr>
              <a:spLocks noChangeArrowheads="1"/>
            </p:cNvSpPr>
            <p:nvPr/>
          </p:nvSpPr>
          <p:spPr bwMode="auto">
            <a:xfrm>
              <a:off x="1409" y="1512"/>
              <a:ext cx="750" cy="639"/>
            </a:xfrm>
            <a:prstGeom prst="rect">
              <a:avLst/>
            </a:prstGeom>
            <a:gradFill rotWithShape="0">
              <a:gsLst>
                <a:gs pos="0">
                  <a:srgbClr val="0033CC"/>
                </a:gs>
                <a:gs pos="50000">
                  <a:srgbClr val="FFFFFF"/>
                </a:gs>
                <a:gs pos="100000">
                  <a:srgbClr val="0033CC"/>
                </a:gs>
              </a:gsLst>
              <a:lin ang="18900000" scaled="1"/>
            </a:gradFill>
            <a:ln w="12700">
              <a:solidFill>
                <a:schemeClr val="bg1"/>
              </a:solidFill>
              <a:miter lim="800000"/>
              <a:headEnd/>
              <a:tailEnd/>
            </a:ln>
            <a:effectLst/>
          </p:spPr>
          <p:txBody>
            <a:bodyPr wrap="none" lIns="92075" tIns="46038" rIns="92075" bIns="46038" anchor="ctr"/>
            <a:lstStyle/>
            <a:p>
              <a:pPr algn="ctr" eaLnBrk="0" hangingPunct="0"/>
              <a:r>
                <a:rPr lang="en-US" b="1">
                  <a:solidFill>
                    <a:srgbClr val="000000"/>
                  </a:solidFill>
                  <a:effectLst>
                    <a:outerShdw blurRad="38100" dist="38100" dir="2700000" algn="tl">
                      <a:srgbClr val="FFFFFF"/>
                    </a:outerShdw>
                  </a:effectLst>
                  <a:latin typeface="Verdana" pitchFamily="34" charset="0"/>
                </a:rPr>
                <a:t>OPEN</a:t>
              </a:r>
            </a:p>
          </p:txBody>
        </p:sp>
        <p:sp>
          <p:nvSpPr>
            <p:cNvPr id="254987" name="Line 11"/>
            <p:cNvSpPr>
              <a:spLocks noChangeShapeType="1"/>
            </p:cNvSpPr>
            <p:nvPr/>
          </p:nvSpPr>
          <p:spPr bwMode="auto">
            <a:xfrm>
              <a:off x="1100" y="1811"/>
              <a:ext cx="300" cy="0"/>
            </a:xfrm>
            <a:prstGeom prst="line">
              <a:avLst/>
            </a:prstGeom>
            <a:noFill/>
            <a:ln w="12700">
              <a:solidFill>
                <a:srgbClr val="FFCC00"/>
              </a:solidFill>
              <a:round/>
              <a:headEnd type="none" w="sm" len="sm"/>
              <a:tailEnd type="stealth" w="med" len="med"/>
            </a:ln>
            <a:effectLst/>
          </p:spPr>
          <p:txBody>
            <a:bodyPr/>
            <a:lstStyle/>
            <a:p>
              <a:endParaRPr lang="en-US"/>
            </a:p>
          </p:txBody>
        </p:sp>
      </p:grpSp>
      <p:grpSp>
        <p:nvGrpSpPr>
          <p:cNvPr id="4" name="Group 12"/>
          <p:cNvGrpSpPr>
            <a:grpSpLocks/>
          </p:cNvGrpSpPr>
          <p:nvPr/>
        </p:nvGrpSpPr>
        <p:grpSpPr bwMode="auto">
          <a:xfrm>
            <a:off x="3451225" y="2400300"/>
            <a:ext cx="1947863" cy="2562225"/>
            <a:chOff x="2174" y="1512"/>
            <a:chExt cx="1227" cy="1614"/>
          </a:xfrm>
        </p:grpSpPr>
        <p:sp>
          <p:nvSpPr>
            <p:cNvPr id="254989" name="Rectangle 13"/>
            <p:cNvSpPr>
              <a:spLocks noChangeArrowheads="1"/>
            </p:cNvSpPr>
            <p:nvPr/>
          </p:nvSpPr>
          <p:spPr bwMode="auto">
            <a:xfrm>
              <a:off x="2320" y="2307"/>
              <a:ext cx="1081" cy="819"/>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b="1">
                  <a:latin typeface="Verdana" pitchFamily="34" charset="0"/>
                </a:rPr>
                <a:t>Load the current row into variables</a:t>
              </a:r>
            </a:p>
          </p:txBody>
        </p:sp>
        <p:sp>
          <p:nvSpPr>
            <p:cNvPr id="254990" name="Line 14"/>
            <p:cNvSpPr>
              <a:spLocks noChangeShapeType="1"/>
            </p:cNvSpPr>
            <p:nvPr/>
          </p:nvSpPr>
          <p:spPr bwMode="auto">
            <a:xfrm>
              <a:off x="2174" y="1794"/>
              <a:ext cx="286" cy="0"/>
            </a:xfrm>
            <a:prstGeom prst="line">
              <a:avLst/>
            </a:prstGeom>
            <a:noFill/>
            <a:ln w="12700">
              <a:solidFill>
                <a:srgbClr val="FFCC00"/>
              </a:solidFill>
              <a:round/>
              <a:headEnd type="none" w="sm" len="sm"/>
              <a:tailEnd type="stealth" w="med" len="med"/>
            </a:ln>
            <a:effectLst/>
          </p:spPr>
          <p:txBody>
            <a:bodyPr/>
            <a:lstStyle/>
            <a:p>
              <a:endParaRPr lang="en-US"/>
            </a:p>
          </p:txBody>
        </p:sp>
        <p:sp>
          <p:nvSpPr>
            <p:cNvPr id="254991" name="Rectangle 15"/>
            <p:cNvSpPr>
              <a:spLocks noChangeArrowheads="1"/>
            </p:cNvSpPr>
            <p:nvPr/>
          </p:nvSpPr>
          <p:spPr bwMode="auto">
            <a:xfrm>
              <a:off x="2473" y="1512"/>
              <a:ext cx="750" cy="639"/>
            </a:xfrm>
            <a:prstGeom prst="rect">
              <a:avLst/>
            </a:prstGeom>
            <a:gradFill rotWithShape="0">
              <a:gsLst>
                <a:gs pos="0">
                  <a:srgbClr val="0033CC"/>
                </a:gs>
                <a:gs pos="50000">
                  <a:srgbClr val="FFFFFF"/>
                </a:gs>
                <a:gs pos="100000">
                  <a:srgbClr val="0033CC"/>
                </a:gs>
              </a:gsLst>
              <a:lin ang="18900000" scaled="1"/>
            </a:gradFill>
            <a:ln w="12700">
              <a:solidFill>
                <a:schemeClr val="bg1"/>
              </a:solidFill>
              <a:miter lim="800000"/>
              <a:headEnd/>
              <a:tailEnd/>
            </a:ln>
            <a:effectLst/>
          </p:spPr>
          <p:txBody>
            <a:bodyPr wrap="none" lIns="92075" tIns="46038" rIns="92075" bIns="46038" anchor="ctr"/>
            <a:lstStyle/>
            <a:p>
              <a:pPr algn="ctr" eaLnBrk="0" hangingPunct="0"/>
              <a:r>
                <a:rPr lang="en-US" b="1">
                  <a:solidFill>
                    <a:srgbClr val="000000"/>
                  </a:solidFill>
                  <a:effectLst>
                    <a:outerShdw blurRad="38100" dist="38100" dir="2700000" algn="tl">
                      <a:srgbClr val="FFFFFF"/>
                    </a:outerShdw>
                  </a:effectLst>
                  <a:latin typeface="Verdana" pitchFamily="34" charset="0"/>
                </a:rPr>
                <a:t>FETCH</a:t>
              </a:r>
            </a:p>
          </p:txBody>
        </p:sp>
      </p:grpSp>
      <p:grpSp>
        <p:nvGrpSpPr>
          <p:cNvPr id="5" name="Group 16"/>
          <p:cNvGrpSpPr>
            <a:grpSpLocks/>
          </p:cNvGrpSpPr>
          <p:nvPr/>
        </p:nvGrpSpPr>
        <p:grpSpPr bwMode="auto">
          <a:xfrm>
            <a:off x="4864100" y="1647825"/>
            <a:ext cx="2395538" cy="4851400"/>
            <a:chOff x="3064" y="1038"/>
            <a:chExt cx="1509" cy="3056"/>
          </a:xfrm>
        </p:grpSpPr>
        <p:sp>
          <p:nvSpPr>
            <p:cNvPr id="254993" name="Rectangle 17"/>
            <p:cNvSpPr>
              <a:spLocks noChangeArrowheads="1"/>
            </p:cNvSpPr>
            <p:nvPr/>
          </p:nvSpPr>
          <p:spPr bwMode="auto">
            <a:xfrm>
              <a:off x="3481" y="2307"/>
              <a:ext cx="1092" cy="705"/>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b="1">
                  <a:latin typeface="Verdana" pitchFamily="34" charset="0"/>
                </a:rPr>
                <a:t>Test for existing rows</a:t>
              </a:r>
            </a:p>
          </p:txBody>
        </p:sp>
        <p:sp>
          <p:nvSpPr>
            <p:cNvPr id="254994" name="Line 18"/>
            <p:cNvSpPr>
              <a:spLocks noChangeShapeType="1"/>
            </p:cNvSpPr>
            <p:nvPr/>
          </p:nvSpPr>
          <p:spPr bwMode="auto">
            <a:xfrm>
              <a:off x="3233" y="1816"/>
              <a:ext cx="320" cy="2"/>
            </a:xfrm>
            <a:prstGeom prst="line">
              <a:avLst/>
            </a:prstGeom>
            <a:noFill/>
            <a:ln w="12700">
              <a:solidFill>
                <a:srgbClr val="FFCC00"/>
              </a:solidFill>
              <a:round/>
              <a:headEnd type="none" w="sm" len="sm"/>
              <a:tailEnd type="stealth" w="med" len="med"/>
            </a:ln>
            <a:effectLst/>
          </p:spPr>
          <p:txBody>
            <a:bodyPr/>
            <a:lstStyle/>
            <a:p>
              <a:endParaRPr lang="en-US"/>
            </a:p>
          </p:txBody>
        </p:sp>
        <p:sp>
          <p:nvSpPr>
            <p:cNvPr id="254995" name="Rectangle 19"/>
            <p:cNvSpPr>
              <a:spLocks noChangeArrowheads="1"/>
            </p:cNvSpPr>
            <p:nvPr/>
          </p:nvSpPr>
          <p:spPr bwMode="auto">
            <a:xfrm rot="18900000">
              <a:off x="3656" y="1495"/>
              <a:ext cx="620" cy="620"/>
            </a:xfrm>
            <a:prstGeom prst="rect">
              <a:avLst/>
            </a:prstGeom>
            <a:gradFill rotWithShape="0">
              <a:gsLst>
                <a:gs pos="0">
                  <a:srgbClr val="FF9933"/>
                </a:gs>
                <a:gs pos="50000">
                  <a:srgbClr val="FFFFFF"/>
                </a:gs>
                <a:gs pos="100000">
                  <a:srgbClr val="FF9933"/>
                </a:gs>
              </a:gsLst>
              <a:lin ang="18900000" scaled="1"/>
            </a:gradFill>
            <a:ln w="9525">
              <a:noFill/>
              <a:miter lim="800000"/>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4996" name="Rectangle 20"/>
            <p:cNvSpPr>
              <a:spLocks noChangeArrowheads="1"/>
            </p:cNvSpPr>
            <p:nvPr/>
          </p:nvSpPr>
          <p:spPr bwMode="auto">
            <a:xfrm>
              <a:off x="3637" y="1726"/>
              <a:ext cx="678" cy="212"/>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a:solidFill>
                    <a:srgbClr val="000000"/>
                  </a:solidFill>
                  <a:effectLst>
                    <a:outerShdw blurRad="38100" dist="38100" dir="2700000" algn="tl">
                      <a:srgbClr val="C0C0C0"/>
                    </a:outerShdw>
                  </a:effectLst>
                  <a:latin typeface="Verdana" pitchFamily="34" charset="0"/>
                </a:rPr>
                <a:t>EMPTY?</a:t>
              </a:r>
            </a:p>
          </p:txBody>
        </p:sp>
        <p:sp>
          <p:nvSpPr>
            <p:cNvPr id="254997" name="Rectangle 21"/>
            <p:cNvSpPr>
              <a:spLocks noChangeArrowheads="1"/>
            </p:cNvSpPr>
            <p:nvPr/>
          </p:nvSpPr>
          <p:spPr bwMode="auto">
            <a:xfrm>
              <a:off x="3481" y="2940"/>
              <a:ext cx="1092" cy="1154"/>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b="1">
                  <a:latin typeface="Verdana" pitchFamily="34" charset="0"/>
                </a:rPr>
                <a:t>Return to FETCH if rows are found</a:t>
              </a:r>
            </a:p>
          </p:txBody>
        </p:sp>
        <p:sp>
          <p:nvSpPr>
            <p:cNvPr id="254998" name="Rectangle 22"/>
            <p:cNvSpPr>
              <a:spLocks noChangeArrowheads="1"/>
            </p:cNvSpPr>
            <p:nvPr/>
          </p:nvSpPr>
          <p:spPr bwMode="auto">
            <a:xfrm>
              <a:off x="3967" y="1104"/>
              <a:ext cx="308" cy="231"/>
            </a:xfrm>
            <a:prstGeom prst="rect">
              <a:avLst/>
            </a:prstGeom>
            <a:noFill/>
            <a:ln w="9525">
              <a:noFill/>
              <a:miter lim="800000"/>
              <a:headEnd/>
              <a:tailEnd/>
            </a:ln>
            <a:effectLst/>
          </p:spPr>
          <p:txBody>
            <a:bodyPr wrap="none" lIns="92075" tIns="46038" rIns="92075" bIns="46038">
              <a:spAutoFit/>
            </a:bodyPr>
            <a:lstStyle/>
            <a:p>
              <a:pPr eaLnBrk="0" hangingPunct="0"/>
              <a:r>
                <a:rPr lang="en-US" b="1"/>
                <a:t>No</a:t>
              </a:r>
            </a:p>
          </p:txBody>
        </p:sp>
        <p:sp>
          <p:nvSpPr>
            <p:cNvPr id="254999" name="Freeform 23"/>
            <p:cNvSpPr>
              <a:spLocks/>
            </p:cNvSpPr>
            <p:nvPr/>
          </p:nvSpPr>
          <p:spPr bwMode="auto">
            <a:xfrm>
              <a:off x="3066" y="1044"/>
              <a:ext cx="903" cy="323"/>
            </a:xfrm>
            <a:custGeom>
              <a:avLst/>
              <a:gdLst/>
              <a:ahLst/>
              <a:cxnLst>
                <a:cxn ang="0">
                  <a:pos x="902" y="322"/>
                </a:cxn>
                <a:cxn ang="0">
                  <a:pos x="902" y="0"/>
                </a:cxn>
                <a:cxn ang="0">
                  <a:pos x="0" y="0"/>
                </a:cxn>
              </a:cxnLst>
              <a:rect l="0" t="0" r="r" b="b"/>
              <a:pathLst>
                <a:path w="903" h="323">
                  <a:moveTo>
                    <a:pt x="902" y="322"/>
                  </a:moveTo>
                  <a:lnTo>
                    <a:pt x="902" y="0"/>
                  </a:lnTo>
                  <a:lnTo>
                    <a:pt x="0" y="0"/>
                  </a:lnTo>
                </a:path>
              </a:pathLst>
            </a:custGeom>
            <a:noFill/>
            <a:ln w="12700" cap="rnd" cmpd="sng">
              <a:solidFill>
                <a:srgbClr val="FFCC00"/>
              </a:solidFill>
              <a:prstDash val="solid"/>
              <a:round/>
              <a:headEnd type="none" w="sm" len="sm"/>
              <a:tailEnd type="none" w="sm" len="sm"/>
            </a:ln>
            <a:effectLst/>
          </p:spPr>
          <p:txBody>
            <a:bodyPr/>
            <a:lstStyle/>
            <a:p>
              <a:endParaRPr lang="en-US"/>
            </a:p>
          </p:txBody>
        </p:sp>
        <p:sp>
          <p:nvSpPr>
            <p:cNvPr id="255000" name="Line 24"/>
            <p:cNvSpPr>
              <a:spLocks noChangeShapeType="1"/>
            </p:cNvSpPr>
            <p:nvPr/>
          </p:nvSpPr>
          <p:spPr bwMode="auto">
            <a:xfrm flipV="1">
              <a:off x="3064" y="1038"/>
              <a:ext cx="2" cy="452"/>
            </a:xfrm>
            <a:prstGeom prst="line">
              <a:avLst/>
            </a:prstGeom>
            <a:noFill/>
            <a:ln w="12700">
              <a:solidFill>
                <a:srgbClr val="FFCC00"/>
              </a:solidFill>
              <a:round/>
              <a:headEnd type="stealth" w="med" len="med"/>
              <a:tailEnd type="none" w="sm" len="sm"/>
            </a:ln>
            <a:effectLst/>
          </p:spPr>
          <p:txBody>
            <a:bodyPr/>
            <a:lstStyle/>
            <a:p>
              <a:endParaRPr lang="en-US"/>
            </a:p>
          </p:txBody>
        </p:sp>
      </p:grpSp>
      <p:grpSp>
        <p:nvGrpSpPr>
          <p:cNvPr id="6" name="Group 25"/>
          <p:cNvGrpSpPr>
            <a:grpSpLocks/>
          </p:cNvGrpSpPr>
          <p:nvPr/>
        </p:nvGrpSpPr>
        <p:grpSpPr bwMode="auto">
          <a:xfrm>
            <a:off x="6884988" y="2400300"/>
            <a:ext cx="2058987" cy="1989138"/>
            <a:chOff x="4337" y="1512"/>
            <a:chExt cx="1297" cy="1253"/>
          </a:xfrm>
        </p:grpSpPr>
        <p:sp>
          <p:nvSpPr>
            <p:cNvPr id="255002" name="Rectangle 26"/>
            <p:cNvSpPr>
              <a:spLocks noChangeArrowheads="1"/>
            </p:cNvSpPr>
            <p:nvPr/>
          </p:nvSpPr>
          <p:spPr bwMode="auto">
            <a:xfrm>
              <a:off x="4538" y="2307"/>
              <a:ext cx="1096" cy="458"/>
            </a:xfrm>
            <a:prstGeom prst="rect">
              <a:avLst/>
            </a:prstGeom>
            <a:noFill/>
            <a:ln w="9525">
              <a:noFill/>
              <a:miter lim="800000"/>
              <a:headEnd/>
              <a:tailEnd/>
            </a:ln>
            <a:effectLst/>
          </p:spPr>
          <p:txBody>
            <a:bodyPr lIns="92075" tIns="46038" rIns="92075" bIns="46038"/>
            <a:lstStyle/>
            <a:p>
              <a:pPr marL="227013" indent="-227013" eaLnBrk="0" hangingPunct="0">
                <a:spcBef>
                  <a:spcPct val="30000"/>
                </a:spcBef>
                <a:buClr>
                  <a:srgbClr val="FFCC00"/>
                </a:buClr>
                <a:buSzPct val="120000"/>
                <a:buFont typeface="Arial" charset="0"/>
                <a:buChar char="•"/>
              </a:pPr>
              <a:r>
                <a:rPr lang="en-US" b="1">
                  <a:latin typeface="Verdana" pitchFamily="34" charset="0"/>
                </a:rPr>
                <a:t>Release the active set</a:t>
              </a:r>
            </a:p>
          </p:txBody>
        </p:sp>
        <p:sp>
          <p:nvSpPr>
            <p:cNvPr id="255003" name="Line 27"/>
            <p:cNvSpPr>
              <a:spLocks noChangeShapeType="1"/>
            </p:cNvSpPr>
            <p:nvPr/>
          </p:nvSpPr>
          <p:spPr bwMode="auto">
            <a:xfrm>
              <a:off x="4404" y="1808"/>
              <a:ext cx="287" cy="0"/>
            </a:xfrm>
            <a:prstGeom prst="line">
              <a:avLst/>
            </a:prstGeom>
            <a:noFill/>
            <a:ln w="12700">
              <a:solidFill>
                <a:srgbClr val="FFCC00"/>
              </a:solidFill>
              <a:round/>
              <a:headEnd type="none" w="sm" len="sm"/>
              <a:tailEnd type="stealth" w="med" len="med"/>
            </a:ln>
            <a:effectLst/>
          </p:spPr>
          <p:txBody>
            <a:bodyPr/>
            <a:lstStyle/>
            <a:p>
              <a:endParaRPr lang="en-US"/>
            </a:p>
          </p:txBody>
        </p:sp>
        <p:sp>
          <p:nvSpPr>
            <p:cNvPr id="255004" name="Rectangle 28"/>
            <p:cNvSpPr>
              <a:spLocks noChangeArrowheads="1"/>
            </p:cNvSpPr>
            <p:nvPr/>
          </p:nvSpPr>
          <p:spPr bwMode="auto">
            <a:xfrm>
              <a:off x="4699" y="1512"/>
              <a:ext cx="750" cy="639"/>
            </a:xfrm>
            <a:prstGeom prst="rect">
              <a:avLst/>
            </a:prstGeom>
            <a:gradFill rotWithShape="0">
              <a:gsLst>
                <a:gs pos="0">
                  <a:srgbClr val="0033CC"/>
                </a:gs>
                <a:gs pos="50000">
                  <a:srgbClr val="FFFFFF"/>
                </a:gs>
                <a:gs pos="100000">
                  <a:srgbClr val="0033CC"/>
                </a:gs>
              </a:gsLst>
              <a:lin ang="18900000" scaled="1"/>
            </a:gradFill>
            <a:ln w="12700">
              <a:solidFill>
                <a:schemeClr val="bg1"/>
              </a:solidFill>
              <a:miter lim="800000"/>
              <a:headEnd/>
              <a:tailEnd/>
            </a:ln>
            <a:effectLst/>
          </p:spPr>
          <p:txBody>
            <a:bodyPr wrap="none" lIns="92075" tIns="46038" rIns="92075" bIns="46038" anchor="ctr"/>
            <a:lstStyle/>
            <a:p>
              <a:pPr algn="ctr" eaLnBrk="0" hangingPunct="0"/>
              <a:r>
                <a:rPr lang="en-US" b="1">
                  <a:solidFill>
                    <a:srgbClr val="000000"/>
                  </a:solidFill>
                  <a:effectLst>
                    <a:outerShdw blurRad="38100" dist="38100" dir="2700000" algn="tl">
                      <a:srgbClr val="FFFFFF"/>
                    </a:outerShdw>
                  </a:effectLst>
                  <a:latin typeface="Verdana" pitchFamily="34" charset="0"/>
                </a:rPr>
                <a:t>CLOSE</a:t>
              </a:r>
            </a:p>
          </p:txBody>
        </p:sp>
        <p:sp>
          <p:nvSpPr>
            <p:cNvPr id="255005" name="Rectangle 29"/>
            <p:cNvSpPr>
              <a:spLocks noChangeArrowheads="1"/>
            </p:cNvSpPr>
            <p:nvPr/>
          </p:nvSpPr>
          <p:spPr bwMode="auto">
            <a:xfrm>
              <a:off x="4337" y="1561"/>
              <a:ext cx="403" cy="231"/>
            </a:xfrm>
            <a:prstGeom prst="rect">
              <a:avLst/>
            </a:prstGeom>
            <a:noFill/>
            <a:ln w="9525">
              <a:noFill/>
              <a:miter lim="800000"/>
              <a:headEnd/>
              <a:tailEnd/>
            </a:ln>
            <a:effectLst/>
          </p:spPr>
          <p:txBody>
            <a:bodyPr wrap="none" lIns="92075" tIns="46038" rIns="92075" bIns="46038">
              <a:spAutoFit/>
            </a:bodyPr>
            <a:lstStyle/>
            <a:p>
              <a:pPr eaLnBrk="0" hangingPunct="0"/>
              <a:r>
                <a:rPr lang="en-US" b="1">
                  <a:latin typeface="Verdana" pitchFamily="34" charset="0"/>
                </a:rPr>
                <a:t>Yes</a:t>
              </a:r>
            </a:p>
          </p:txBody>
        </p:sp>
      </p:grpSp>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p>
            <a:r>
              <a:rPr lang="en-US"/>
              <a:t>PL/SQL</a:t>
            </a:r>
          </a:p>
        </p:txBody>
      </p:sp>
      <p:sp>
        <p:nvSpPr>
          <p:cNvPr id="17" name="Slide Number Placeholder 4"/>
          <p:cNvSpPr>
            <a:spLocks noGrp="1"/>
          </p:cNvSpPr>
          <p:nvPr>
            <p:ph type="sldNum" sz="quarter" idx="11"/>
          </p:nvPr>
        </p:nvSpPr>
        <p:spPr/>
        <p:txBody>
          <a:bodyPr/>
          <a:lstStyle/>
          <a:p>
            <a:fld id="{8AA6452D-E905-45C7-99B3-B452EF691FB9}" type="slidenum">
              <a:rPr lang="en-US"/>
              <a:pPr/>
              <a:t>94</a:t>
            </a:fld>
            <a:r>
              <a:rPr lang="en-US"/>
              <a:t> of 1</a:t>
            </a:r>
          </a:p>
        </p:txBody>
      </p:sp>
      <p:sp>
        <p:nvSpPr>
          <p:cNvPr id="2570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70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7028" name="Rectangle 4"/>
          <p:cNvSpPr>
            <a:spLocks noGrp="1" noChangeArrowheads="1"/>
          </p:cNvSpPr>
          <p:nvPr>
            <p:ph type="title"/>
          </p:nvPr>
        </p:nvSpPr>
        <p:spPr>
          <a:noFill/>
          <a:ln/>
        </p:spPr>
        <p:txBody>
          <a:bodyPr wrap="square" lIns="92075" tIns="46038" rIns="92075" bIns="46038" anchor="t"/>
          <a:lstStyle/>
          <a:p>
            <a:r>
              <a:rPr lang="en-US"/>
              <a:t>Controlling Explicit Cursors</a:t>
            </a:r>
          </a:p>
        </p:txBody>
      </p:sp>
      <p:sp>
        <p:nvSpPr>
          <p:cNvPr id="257029" name="Rectangle 5"/>
          <p:cNvSpPr>
            <a:spLocks noChangeArrowheads="1"/>
          </p:cNvSpPr>
          <p:nvPr/>
        </p:nvSpPr>
        <p:spPr bwMode="auto">
          <a:xfrm>
            <a:off x="2349500" y="3302000"/>
            <a:ext cx="2825750"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b="1">
                <a:solidFill>
                  <a:schemeClr val="accent2"/>
                </a:solidFill>
                <a:latin typeface="Verdana" pitchFamily="34" charset="0"/>
              </a:rPr>
              <a:t>1. Open the cursor</a:t>
            </a:r>
            <a:r>
              <a:rPr lang="en-US" sz="2000" b="1">
                <a:solidFill>
                  <a:srgbClr val="FFFFCC"/>
                </a:solidFill>
              </a:rPr>
              <a:t>.</a:t>
            </a:r>
          </a:p>
        </p:txBody>
      </p:sp>
      <p:sp>
        <p:nvSpPr>
          <p:cNvPr id="257030" name="AutoShape 6"/>
          <p:cNvSpPr>
            <a:spLocks noChangeArrowheads="1"/>
          </p:cNvSpPr>
          <p:nvPr/>
        </p:nvSpPr>
        <p:spPr bwMode="auto">
          <a:xfrm>
            <a:off x="2816225" y="3840163"/>
            <a:ext cx="1677988" cy="812800"/>
          </a:xfrm>
          <a:prstGeom prst="roundRect">
            <a:avLst>
              <a:gd name="adj" fmla="val 12440"/>
            </a:avLst>
          </a:prstGeom>
          <a:gradFill rotWithShape="0">
            <a:gsLst>
              <a:gs pos="0">
                <a:srgbClr val="0033CC"/>
              </a:gs>
              <a:gs pos="50000">
                <a:srgbClr val="FFFFFF"/>
              </a:gs>
              <a:gs pos="100000">
                <a:srgbClr val="0033CC"/>
              </a:gs>
            </a:gsLst>
            <a:lin ang="2700000" scaled="1"/>
          </a:gra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7031" name="Rectangle 7"/>
          <p:cNvSpPr>
            <a:spLocks noChangeArrowheads="1"/>
          </p:cNvSpPr>
          <p:nvPr/>
        </p:nvSpPr>
        <p:spPr bwMode="auto">
          <a:xfrm>
            <a:off x="2809875" y="4456113"/>
            <a:ext cx="719138" cy="269875"/>
          </a:xfrm>
          <a:prstGeom prst="rect">
            <a:avLst/>
          </a:prstGeom>
          <a:noFill/>
          <a:ln w="9525">
            <a:noFill/>
            <a:miter lim="800000"/>
            <a:headEnd/>
            <a:tailEnd/>
          </a:ln>
          <a:effectLst/>
        </p:spPr>
        <p:txBody>
          <a:bodyPr wrap="none" anchor="ctr"/>
          <a:lstStyle/>
          <a:p>
            <a:endParaRPr lang="en-US"/>
          </a:p>
        </p:txBody>
      </p:sp>
      <p:sp>
        <p:nvSpPr>
          <p:cNvPr id="257032" name="Rectangle 8"/>
          <p:cNvSpPr>
            <a:spLocks noChangeArrowheads="1"/>
          </p:cNvSpPr>
          <p:nvPr/>
        </p:nvSpPr>
        <p:spPr bwMode="auto">
          <a:xfrm>
            <a:off x="5715000" y="3810000"/>
            <a:ext cx="1223963" cy="595313"/>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65000"/>
              </a:lnSpc>
              <a:spcBef>
                <a:spcPct val="35000"/>
              </a:spcBef>
            </a:pPr>
            <a:r>
              <a:rPr lang="en-US" sz="2000" b="1">
                <a:solidFill>
                  <a:srgbClr val="CC0099"/>
                </a:solidFill>
                <a:latin typeface="Verdana" pitchFamily="34" charset="0"/>
              </a:rPr>
              <a:t>Cursor</a:t>
            </a:r>
          </a:p>
          <a:p>
            <a:pPr marL="342900" indent="-342900" algn="ctr" eaLnBrk="0" hangingPunct="0">
              <a:lnSpc>
                <a:spcPct val="65000"/>
              </a:lnSpc>
              <a:spcBef>
                <a:spcPct val="35000"/>
              </a:spcBef>
            </a:pPr>
            <a:r>
              <a:rPr lang="en-US" sz="2000" b="1">
                <a:solidFill>
                  <a:srgbClr val="CC0099"/>
                </a:solidFill>
                <a:latin typeface="Verdana" pitchFamily="34" charset="0"/>
              </a:rPr>
              <a:t>pointer</a:t>
            </a:r>
          </a:p>
        </p:txBody>
      </p:sp>
      <p:sp>
        <p:nvSpPr>
          <p:cNvPr id="257033" name="Line 9"/>
          <p:cNvSpPr>
            <a:spLocks noChangeShapeType="1"/>
          </p:cNvSpPr>
          <p:nvPr/>
        </p:nvSpPr>
        <p:spPr bwMode="auto">
          <a:xfrm flipH="1" flipV="1">
            <a:off x="3983038" y="3935413"/>
            <a:ext cx="1868487" cy="1587"/>
          </a:xfrm>
          <a:prstGeom prst="line">
            <a:avLst/>
          </a:prstGeom>
          <a:noFill/>
          <a:ln w="25400">
            <a:solidFill>
              <a:srgbClr val="FFCC00"/>
            </a:solidFill>
            <a:round/>
            <a:headEnd type="none" w="sm" len="sm"/>
            <a:tailEnd type="stealth" w="med" len="med"/>
          </a:ln>
          <a:effectLst/>
        </p:spPr>
        <p:txBody>
          <a:bodyPr/>
          <a:lstStyle/>
          <a:p>
            <a:endParaRPr lang="en-US"/>
          </a:p>
        </p:txBody>
      </p:sp>
      <p:sp>
        <p:nvSpPr>
          <p:cNvPr id="257034" name="AutoShape 10"/>
          <p:cNvSpPr>
            <a:spLocks noChangeArrowheads="1"/>
          </p:cNvSpPr>
          <p:nvPr/>
        </p:nvSpPr>
        <p:spPr bwMode="auto">
          <a:xfrm>
            <a:off x="3373438" y="3919538"/>
            <a:ext cx="614362" cy="58737"/>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7035" name="AutoShape 11"/>
          <p:cNvSpPr>
            <a:spLocks noChangeArrowheads="1"/>
          </p:cNvSpPr>
          <p:nvPr/>
        </p:nvSpPr>
        <p:spPr bwMode="auto">
          <a:xfrm>
            <a:off x="3411538" y="4062413"/>
            <a:ext cx="614362"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7036" name="AutoShape 12"/>
          <p:cNvSpPr>
            <a:spLocks noChangeArrowheads="1"/>
          </p:cNvSpPr>
          <p:nvPr/>
        </p:nvSpPr>
        <p:spPr bwMode="auto">
          <a:xfrm>
            <a:off x="3449638" y="4202113"/>
            <a:ext cx="614362"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7037" name="AutoShape 13"/>
          <p:cNvSpPr>
            <a:spLocks noChangeArrowheads="1"/>
          </p:cNvSpPr>
          <p:nvPr/>
        </p:nvSpPr>
        <p:spPr bwMode="auto">
          <a:xfrm>
            <a:off x="3484563" y="4348163"/>
            <a:ext cx="612775"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7038" name="AutoShape 14"/>
          <p:cNvSpPr>
            <a:spLocks noChangeArrowheads="1"/>
          </p:cNvSpPr>
          <p:nvPr/>
        </p:nvSpPr>
        <p:spPr bwMode="auto">
          <a:xfrm>
            <a:off x="3536950" y="4540250"/>
            <a:ext cx="614363"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7039" name="Rectangle 15"/>
          <p:cNvSpPr>
            <a:spLocks noChangeArrowheads="1"/>
          </p:cNvSpPr>
          <p:nvPr/>
        </p:nvSpPr>
        <p:spPr bwMode="auto">
          <a:xfrm>
            <a:off x="749300" y="1358900"/>
            <a:ext cx="2825750" cy="1066800"/>
          </a:xfrm>
          <a:prstGeom prst="rect">
            <a:avLst/>
          </a:prstGeom>
          <a:noFill/>
          <a:ln w="9525">
            <a:noFill/>
            <a:miter lim="800000"/>
            <a:headEnd/>
            <a:tailEnd/>
          </a:ln>
          <a:effectLst/>
        </p:spPr>
        <p:txBody>
          <a:bodyPr lIns="92075" tIns="46038" rIns="92075" bIns="46038">
            <a:spAutoFit/>
          </a:bodyPr>
          <a:lstStyle/>
          <a:p>
            <a:pPr marL="457200" indent="-457200" eaLnBrk="0" hangingPunct="0">
              <a:lnSpc>
                <a:spcPct val="95000"/>
              </a:lnSpc>
              <a:spcBef>
                <a:spcPct val="35000"/>
              </a:spcBef>
              <a:buFontTx/>
              <a:buAutoNum type="arabicPeriod"/>
            </a:pPr>
            <a:r>
              <a:rPr lang="en-US" b="1">
                <a:solidFill>
                  <a:schemeClr val="accent2"/>
                </a:solidFill>
                <a:latin typeface="Verdana" pitchFamily="34" charset="0"/>
              </a:rPr>
              <a:t>Open the cursor</a:t>
            </a:r>
          </a:p>
          <a:p>
            <a:pPr marL="457200" indent="-457200" eaLnBrk="0" hangingPunct="0">
              <a:lnSpc>
                <a:spcPct val="95000"/>
              </a:lnSpc>
              <a:spcBef>
                <a:spcPct val="35000"/>
              </a:spcBef>
              <a:buFontTx/>
              <a:buAutoNum type="arabicPeriod"/>
            </a:pPr>
            <a:r>
              <a:rPr lang="en-US" b="1">
                <a:latin typeface="Verdana" pitchFamily="34" charset="0"/>
              </a:rPr>
              <a:t>Fetch a row</a:t>
            </a:r>
          </a:p>
          <a:p>
            <a:pPr marL="457200" indent="-457200" eaLnBrk="0" hangingPunct="0">
              <a:lnSpc>
                <a:spcPct val="95000"/>
              </a:lnSpc>
              <a:spcBef>
                <a:spcPct val="35000"/>
              </a:spcBef>
              <a:buFontTx/>
              <a:buAutoNum type="arabicPeriod"/>
            </a:pPr>
            <a:r>
              <a:rPr lang="en-US" b="1">
                <a:solidFill>
                  <a:srgbClr val="800000"/>
                </a:solidFill>
                <a:latin typeface="Verdana" pitchFamily="34" charset="0"/>
              </a:rPr>
              <a:t>Close the Cursor</a:t>
            </a:r>
          </a:p>
        </p:txBody>
      </p:sp>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r>
              <a:rPr lang="en-US"/>
              <a:t>PL/SQL</a:t>
            </a:r>
          </a:p>
        </p:txBody>
      </p:sp>
      <p:sp>
        <p:nvSpPr>
          <p:cNvPr id="21" name="Slide Number Placeholder 4"/>
          <p:cNvSpPr>
            <a:spLocks noGrp="1"/>
          </p:cNvSpPr>
          <p:nvPr>
            <p:ph type="sldNum" sz="quarter" idx="11"/>
          </p:nvPr>
        </p:nvSpPr>
        <p:spPr/>
        <p:txBody>
          <a:bodyPr/>
          <a:lstStyle/>
          <a:p>
            <a:fld id="{D9BDA066-6BA5-479A-88FC-8AC59B927244}" type="slidenum">
              <a:rPr lang="en-US"/>
              <a:pPr/>
              <a:t>95</a:t>
            </a:fld>
            <a:r>
              <a:rPr lang="en-US"/>
              <a:t> of 1</a:t>
            </a:r>
          </a:p>
        </p:txBody>
      </p:sp>
      <p:sp>
        <p:nvSpPr>
          <p:cNvPr id="2590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590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59076" name="Rectangle 4"/>
          <p:cNvSpPr>
            <a:spLocks noGrp="1" noChangeArrowheads="1"/>
          </p:cNvSpPr>
          <p:nvPr>
            <p:ph type="title"/>
          </p:nvPr>
        </p:nvSpPr>
        <p:spPr>
          <a:noFill/>
          <a:ln/>
        </p:spPr>
        <p:txBody>
          <a:bodyPr wrap="square" lIns="92075" tIns="46038" rIns="92075" bIns="46038" anchor="t"/>
          <a:lstStyle/>
          <a:p>
            <a:r>
              <a:rPr lang="en-US"/>
              <a:t>Controlling Explicit Cursors</a:t>
            </a:r>
          </a:p>
        </p:txBody>
      </p:sp>
      <p:sp>
        <p:nvSpPr>
          <p:cNvPr id="259077" name="AutoShape 5"/>
          <p:cNvSpPr>
            <a:spLocks noChangeArrowheads="1"/>
          </p:cNvSpPr>
          <p:nvPr/>
        </p:nvSpPr>
        <p:spPr bwMode="auto">
          <a:xfrm>
            <a:off x="3197225" y="3697288"/>
            <a:ext cx="1677988" cy="812800"/>
          </a:xfrm>
          <a:prstGeom prst="roundRect">
            <a:avLst>
              <a:gd name="adj" fmla="val 12440"/>
            </a:avLst>
          </a:prstGeom>
          <a:gradFill rotWithShape="0">
            <a:gsLst>
              <a:gs pos="0">
                <a:srgbClr val="0033CC"/>
              </a:gs>
              <a:gs pos="50000">
                <a:srgbClr val="FFFFFF"/>
              </a:gs>
              <a:gs pos="100000">
                <a:srgbClr val="0033CC"/>
              </a:gs>
            </a:gsLst>
            <a:lin ang="2700000" scaled="1"/>
          </a:gra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9078" name="Rectangle 6"/>
          <p:cNvSpPr>
            <a:spLocks noChangeArrowheads="1"/>
          </p:cNvSpPr>
          <p:nvPr/>
        </p:nvSpPr>
        <p:spPr bwMode="auto">
          <a:xfrm>
            <a:off x="3190875" y="4316413"/>
            <a:ext cx="677863" cy="269875"/>
          </a:xfrm>
          <a:prstGeom prst="rect">
            <a:avLst/>
          </a:prstGeom>
          <a:noFill/>
          <a:ln w="9525">
            <a:noFill/>
            <a:miter lim="800000"/>
            <a:headEnd/>
            <a:tailEnd/>
          </a:ln>
          <a:effectLst/>
        </p:spPr>
        <p:txBody>
          <a:bodyPr wrap="none" anchor="ctr"/>
          <a:lstStyle/>
          <a:p>
            <a:endParaRPr lang="en-US"/>
          </a:p>
        </p:txBody>
      </p:sp>
      <p:sp>
        <p:nvSpPr>
          <p:cNvPr id="259079" name="Rectangle 7"/>
          <p:cNvSpPr>
            <a:spLocks noChangeArrowheads="1"/>
          </p:cNvSpPr>
          <p:nvPr/>
        </p:nvSpPr>
        <p:spPr bwMode="auto">
          <a:xfrm>
            <a:off x="5981700" y="3762375"/>
            <a:ext cx="1235075" cy="544513"/>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65000"/>
              </a:lnSpc>
              <a:spcBef>
                <a:spcPct val="35000"/>
              </a:spcBef>
            </a:pPr>
            <a:r>
              <a:rPr lang="en-US" b="1">
                <a:solidFill>
                  <a:srgbClr val="CC0099"/>
                </a:solidFill>
                <a:latin typeface="Verdana" pitchFamily="34" charset="0"/>
              </a:rPr>
              <a:t>Cursor</a:t>
            </a:r>
          </a:p>
          <a:p>
            <a:pPr marL="342900" indent="-342900" algn="ctr" eaLnBrk="0" hangingPunct="0">
              <a:lnSpc>
                <a:spcPct val="65000"/>
              </a:lnSpc>
              <a:spcBef>
                <a:spcPct val="35000"/>
              </a:spcBef>
            </a:pPr>
            <a:r>
              <a:rPr lang="en-US" b="1">
                <a:solidFill>
                  <a:srgbClr val="CC0099"/>
                </a:solidFill>
                <a:latin typeface="Verdana" pitchFamily="34" charset="0"/>
              </a:rPr>
              <a:t>pointer</a:t>
            </a:r>
          </a:p>
        </p:txBody>
      </p:sp>
      <p:sp>
        <p:nvSpPr>
          <p:cNvPr id="259080" name="Line 8"/>
          <p:cNvSpPr>
            <a:spLocks noChangeShapeType="1"/>
          </p:cNvSpPr>
          <p:nvPr/>
        </p:nvSpPr>
        <p:spPr bwMode="auto">
          <a:xfrm flipH="1">
            <a:off x="4705350" y="3910013"/>
            <a:ext cx="1382713" cy="0"/>
          </a:xfrm>
          <a:prstGeom prst="line">
            <a:avLst/>
          </a:prstGeom>
          <a:noFill/>
          <a:ln w="25400">
            <a:solidFill>
              <a:srgbClr val="FFCC00"/>
            </a:solidFill>
            <a:round/>
            <a:headEnd type="none" w="sm" len="sm"/>
            <a:tailEnd type="stealth" w="med" len="med"/>
          </a:ln>
          <a:effectLst/>
        </p:spPr>
        <p:txBody>
          <a:bodyPr/>
          <a:lstStyle/>
          <a:p>
            <a:endParaRPr lang="en-US"/>
          </a:p>
        </p:txBody>
      </p:sp>
      <p:sp>
        <p:nvSpPr>
          <p:cNvPr id="259081" name="Rectangle 9"/>
          <p:cNvSpPr>
            <a:spLocks noChangeArrowheads="1"/>
          </p:cNvSpPr>
          <p:nvPr/>
        </p:nvSpPr>
        <p:spPr bwMode="auto">
          <a:xfrm>
            <a:off x="2446338" y="2895600"/>
            <a:ext cx="4106862"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sz="2000" b="1">
                <a:solidFill>
                  <a:schemeClr val="accent1"/>
                </a:solidFill>
              </a:rPr>
              <a:t>2.  </a:t>
            </a:r>
            <a:r>
              <a:rPr lang="en-US" b="1"/>
              <a:t>Fetch a row using </a:t>
            </a:r>
            <a:r>
              <a:rPr lang="en-US" b="1">
                <a:latin typeface="Verdana" pitchFamily="34" charset="0"/>
              </a:rPr>
              <a:t>the</a:t>
            </a:r>
            <a:r>
              <a:rPr lang="en-US" b="1"/>
              <a:t> cursor.</a:t>
            </a:r>
          </a:p>
        </p:txBody>
      </p:sp>
      <p:sp>
        <p:nvSpPr>
          <p:cNvPr id="259082" name="AutoShape 10"/>
          <p:cNvSpPr>
            <a:spLocks noChangeArrowheads="1"/>
          </p:cNvSpPr>
          <p:nvPr/>
        </p:nvSpPr>
        <p:spPr bwMode="auto">
          <a:xfrm>
            <a:off x="4070350" y="3881438"/>
            <a:ext cx="612775"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9083" name="AutoShape 11"/>
          <p:cNvSpPr>
            <a:spLocks noChangeArrowheads="1"/>
          </p:cNvSpPr>
          <p:nvPr/>
        </p:nvSpPr>
        <p:spPr bwMode="auto">
          <a:xfrm>
            <a:off x="4108450" y="4025900"/>
            <a:ext cx="612775" cy="58738"/>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9084" name="AutoShape 12"/>
          <p:cNvSpPr>
            <a:spLocks noChangeArrowheads="1"/>
          </p:cNvSpPr>
          <p:nvPr/>
        </p:nvSpPr>
        <p:spPr bwMode="auto">
          <a:xfrm>
            <a:off x="4146550" y="4165600"/>
            <a:ext cx="612775" cy="58738"/>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9085" name="AutoShape 13"/>
          <p:cNvSpPr>
            <a:spLocks noChangeArrowheads="1"/>
          </p:cNvSpPr>
          <p:nvPr/>
        </p:nvSpPr>
        <p:spPr bwMode="auto">
          <a:xfrm>
            <a:off x="4181475" y="4311650"/>
            <a:ext cx="612775" cy="58738"/>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9086" name="Oval 14"/>
          <p:cNvSpPr>
            <a:spLocks noChangeArrowheads="1"/>
          </p:cNvSpPr>
          <p:nvPr/>
        </p:nvSpPr>
        <p:spPr bwMode="auto">
          <a:xfrm>
            <a:off x="4046538" y="3805238"/>
            <a:ext cx="1587" cy="0"/>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9087" name="Oval 15"/>
          <p:cNvSpPr>
            <a:spLocks noChangeArrowheads="1"/>
          </p:cNvSpPr>
          <p:nvPr/>
        </p:nvSpPr>
        <p:spPr bwMode="auto">
          <a:xfrm>
            <a:off x="4046538" y="3709988"/>
            <a:ext cx="1587" cy="0"/>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9088" name="Oval 16"/>
          <p:cNvSpPr>
            <a:spLocks noChangeArrowheads="1"/>
          </p:cNvSpPr>
          <p:nvPr/>
        </p:nvSpPr>
        <p:spPr bwMode="auto">
          <a:xfrm>
            <a:off x="4046538" y="3629025"/>
            <a:ext cx="1587" cy="1588"/>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59089" name="AutoShape 17"/>
          <p:cNvSpPr>
            <a:spLocks noChangeArrowheads="1"/>
          </p:cNvSpPr>
          <p:nvPr/>
        </p:nvSpPr>
        <p:spPr bwMode="auto">
          <a:xfrm>
            <a:off x="3711575" y="3508375"/>
            <a:ext cx="614363" cy="60325"/>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59090" name="Rectangle 18"/>
          <p:cNvSpPr>
            <a:spLocks noChangeArrowheads="1"/>
          </p:cNvSpPr>
          <p:nvPr/>
        </p:nvSpPr>
        <p:spPr bwMode="auto">
          <a:xfrm>
            <a:off x="2289175" y="4560888"/>
            <a:ext cx="3232150" cy="352425"/>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b="1">
                <a:solidFill>
                  <a:schemeClr val="accent2"/>
                </a:solidFill>
                <a:latin typeface="Verdana" pitchFamily="34" charset="0"/>
              </a:rPr>
              <a:t>Continue until empty.</a:t>
            </a:r>
          </a:p>
        </p:txBody>
      </p:sp>
      <p:sp>
        <p:nvSpPr>
          <p:cNvPr id="259091" name="Rectangle 19"/>
          <p:cNvSpPr>
            <a:spLocks noChangeArrowheads="1"/>
          </p:cNvSpPr>
          <p:nvPr/>
        </p:nvSpPr>
        <p:spPr bwMode="auto">
          <a:xfrm>
            <a:off x="749300" y="1358900"/>
            <a:ext cx="2825750" cy="1066800"/>
          </a:xfrm>
          <a:prstGeom prst="rect">
            <a:avLst/>
          </a:prstGeom>
          <a:noFill/>
          <a:ln w="9525">
            <a:noFill/>
            <a:miter lim="800000"/>
            <a:headEnd/>
            <a:tailEnd/>
          </a:ln>
          <a:effectLst/>
        </p:spPr>
        <p:txBody>
          <a:bodyPr lIns="92075" tIns="46038" rIns="92075" bIns="46038">
            <a:spAutoFit/>
          </a:bodyPr>
          <a:lstStyle/>
          <a:p>
            <a:pPr marL="457200" indent="-457200" eaLnBrk="0" hangingPunct="0">
              <a:lnSpc>
                <a:spcPct val="95000"/>
              </a:lnSpc>
              <a:spcBef>
                <a:spcPct val="35000"/>
              </a:spcBef>
              <a:buFontTx/>
              <a:buAutoNum type="arabicPeriod"/>
            </a:pPr>
            <a:r>
              <a:rPr lang="en-US" b="1">
                <a:solidFill>
                  <a:schemeClr val="accent2"/>
                </a:solidFill>
                <a:latin typeface="Verdana" pitchFamily="34" charset="0"/>
              </a:rPr>
              <a:t>Open the cursor</a:t>
            </a:r>
          </a:p>
          <a:p>
            <a:pPr marL="457200" indent="-457200" eaLnBrk="0" hangingPunct="0">
              <a:lnSpc>
                <a:spcPct val="95000"/>
              </a:lnSpc>
              <a:spcBef>
                <a:spcPct val="35000"/>
              </a:spcBef>
              <a:buFontTx/>
              <a:buAutoNum type="arabicPeriod"/>
            </a:pPr>
            <a:r>
              <a:rPr lang="en-US" b="1">
                <a:latin typeface="Verdana" pitchFamily="34" charset="0"/>
              </a:rPr>
              <a:t>Fetch a row</a:t>
            </a:r>
          </a:p>
          <a:p>
            <a:pPr marL="457200" indent="-457200" eaLnBrk="0" hangingPunct="0">
              <a:lnSpc>
                <a:spcPct val="95000"/>
              </a:lnSpc>
              <a:spcBef>
                <a:spcPct val="35000"/>
              </a:spcBef>
              <a:buFontTx/>
              <a:buAutoNum type="arabicPeriod"/>
            </a:pPr>
            <a:r>
              <a:rPr lang="en-US" b="1">
                <a:solidFill>
                  <a:srgbClr val="800000"/>
                </a:solidFill>
                <a:latin typeface="Verdana" pitchFamily="34" charset="0"/>
              </a:rPr>
              <a:t>Close the Cursor</a:t>
            </a:r>
          </a:p>
        </p:txBody>
      </p:sp>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US"/>
              <a:t>PL/SQL</a:t>
            </a:r>
          </a:p>
        </p:txBody>
      </p:sp>
      <p:sp>
        <p:nvSpPr>
          <p:cNvPr id="16" name="Slide Number Placeholder 4"/>
          <p:cNvSpPr>
            <a:spLocks noGrp="1"/>
          </p:cNvSpPr>
          <p:nvPr>
            <p:ph type="sldNum" sz="quarter" idx="11"/>
          </p:nvPr>
        </p:nvSpPr>
        <p:spPr/>
        <p:txBody>
          <a:bodyPr/>
          <a:lstStyle/>
          <a:p>
            <a:fld id="{FF7B8ED4-DD99-4FEC-8AC6-3BA4685423DF}" type="slidenum">
              <a:rPr lang="en-US"/>
              <a:pPr/>
              <a:t>96</a:t>
            </a:fld>
            <a:r>
              <a:rPr lang="en-US"/>
              <a:t> of 1</a:t>
            </a:r>
          </a:p>
        </p:txBody>
      </p:sp>
      <p:sp>
        <p:nvSpPr>
          <p:cNvPr id="2611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611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61124" name="Rectangle 4"/>
          <p:cNvSpPr>
            <a:spLocks noGrp="1" noChangeArrowheads="1"/>
          </p:cNvSpPr>
          <p:nvPr>
            <p:ph type="title"/>
          </p:nvPr>
        </p:nvSpPr>
        <p:spPr>
          <a:noFill/>
          <a:ln/>
        </p:spPr>
        <p:txBody>
          <a:bodyPr wrap="square" lIns="92075" tIns="46038" rIns="92075" bIns="46038" anchor="t"/>
          <a:lstStyle/>
          <a:p>
            <a:r>
              <a:rPr lang="en-US"/>
              <a:t>Controlling Explicit Cursors</a:t>
            </a:r>
          </a:p>
        </p:txBody>
      </p:sp>
      <p:sp>
        <p:nvSpPr>
          <p:cNvPr id="261125" name="Oval 5"/>
          <p:cNvSpPr>
            <a:spLocks noChangeArrowheads="1"/>
          </p:cNvSpPr>
          <p:nvPr/>
        </p:nvSpPr>
        <p:spPr bwMode="auto">
          <a:xfrm>
            <a:off x="4046538" y="4094163"/>
            <a:ext cx="1587" cy="1587"/>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61126" name="Oval 6"/>
          <p:cNvSpPr>
            <a:spLocks noChangeArrowheads="1"/>
          </p:cNvSpPr>
          <p:nvPr/>
        </p:nvSpPr>
        <p:spPr bwMode="auto">
          <a:xfrm>
            <a:off x="4046538" y="3998913"/>
            <a:ext cx="1587" cy="1587"/>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61127" name="Oval 7"/>
          <p:cNvSpPr>
            <a:spLocks noChangeArrowheads="1"/>
          </p:cNvSpPr>
          <p:nvPr/>
        </p:nvSpPr>
        <p:spPr bwMode="auto">
          <a:xfrm>
            <a:off x="4046538" y="3919538"/>
            <a:ext cx="1587" cy="0"/>
          </a:xfrm>
          <a:prstGeom prst="ellipse">
            <a:avLst/>
          </a:prstGeom>
          <a:solidFill>
            <a:srgbClr val="FFFFCC"/>
          </a:soli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61128" name="AutoShape 8"/>
          <p:cNvSpPr>
            <a:spLocks noChangeArrowheads="1"/>
          </p:cNvSpPr>
          <p:nvPr/>
        </p:nvSpPr>
        <p:spPr bwMode="auto">
          <a:xfrm>
            <a:off x="3711575" y="3798888"/>
            <a:ext cx="614363" cy="58737"/>
          </a:xfrm>
          <a:prstGeom prst="roundRect">
            <a:avLst>
              <a:gd name="adj" fmla="val 12440"/>
            </a:avLst>
          </a:prstGeom>
          <a:solidFill>
            <a:srgbClr val="FF3300"/>
          </a:solidFill>
          <a:ln w="12700">
            <a:solidFill>
              <a:schemeClr val="tx1"/>
            </a:solidFill>
            <a:round/>
            <a:headEnd/>
            <a:tailEnd/>
          </a:ln>
          <a:effectLst/>
        </p:spPr>
        <p:txBody>
          <a:bodyPr wrap="none" lIns="39688" tIns="19050" rIns="39688" bIns="19050"/>
          <a:lstStyle/>
          <a:p>
            <a:pPr defTabSz="160338" eaLnBrk="0" hangingPunct="0"/>
            <a:endParaRPr lang="en-US" sz="800" b="1">
              <a:solidFill>
                <a:srgbClr val="000000"/>
              </a:solidFill>
            </a:endParaRPr>
          </a:p>
          <a:p>
            <a:pPr defTabSz="160338" eaLnBrk="0" hangingPunct="0"/>
            <a:endParaRPr lang="en-US" sz="800" b="1">
              <a:solidFill>
                <a:srgbClr val="000000"/>
              </a:solidFill>
            </a:endParaRPr>
          </a:p>
        </p:txBody>
      </p:sp>
      <p:sp>
        <p:nvSpPr>
          <p:cNvPr id="261129" name="AutoShape 9"/>
          <p:cNvSpPr>
            <a:spLocks noChangeArrowheads="1"/>
          </p:cNvSpPr>
          <p:nvPr/>
        </p:nvSpPr>
        <p:spPr bwMode="auto">
          <a:xfrm>
            <a:off x="3197225" y="4030663"/>
            <a:ext cx="1677988" cy="812800"/>
          </a:xfrm>
          <a:prstGeom prst="roundRect">
            <a:avLst>
              <a:gd name="adj" fmla="val 12440"/>
            </a:avLst>
          </a:prstGeom>
          <a:gradFill rotWithShape="0">
            <a:gsLst>
              <a:gs pos="0">
                <a:srgbClr val="0033CC"/>
              </a:gs>
              <a:gs pos="50000">
                <a:srgbClr val="FFFFFF"/>
              </a:gs>
              <a:gs pos="100000">
                <a:srgbClr val="0033CC"/>
              </a:gs>
            </a:gsLst>
            <a:lin ang="2700000" scaled="1"/>
          </a:gradFill>
          <a:ln w="12700">
            <a:solidFill>
              <a:schemeClr val="tx1"/>
            </a:solidFill>
            <a:round/>
            <a:headEnd/>
            <a:tailEnd/>
          </a:ln>
          <a:effectLst/>
        </p:spPr>
        <p:txBody>
          <a:bodyPr wrap="none" lIns="90488" tIns="44450" rIns="90488" bIns="44450" anchor="ctr"/>
          <a:lstStyle/>
          <a:p>
            <a:pPr eaLnBrk="0" hangingPunct="0">
              <a:spcBef>
                <a:spcPct val="50000"/>
              </a:spcBef>
            </a:pPr>
            <a:endParaRPr lang="en-US" sz="2400">
              <a:latin typeface="Times New Roman" pitchFamily="18" charset="0"/>
            </a:endParaRPr>
          </a:p>
        </p:txBody>
      </p:sp>
      <p:sp>
        <p:nvSpPr>
          <p:cNvPr id="261130" name="Rectangle 10"/>
          <p:cNvSpPr>
            <a:spLocks noChangeArrowheads="1"/>
          </p:cNvSpPr>
          <p:nvPr/>
        </p:nvSpPr>
        <p:spPr bwMode="auto">
          <a:xfrm>
            <a:off x="3190875" y="4656138"/>
            <a:ext cx="733425" cy="269875"/>
          </a:xfrm>
          <a:prstGeom prst="rect">
            <a:avLst/>
          </a:prstGeom>
          <a:noFill/>
          <a:ln w="9525">
            <a:noFill/>
            <a:miter lim="800000"/>
            <a:headEnd/>
            <a:tailEnd/>
          </a:ln>
          <a:effectLst/>
        </p:spPr>
        <p:txBody>
          <a:bodyPr wrap="none" anchor="ctr"/>
          <a:lstStyle/>
          <a:p>
            <a:endParaRPr lang="en-US"/>
          </a:p>
        </p:txBody>
      </p:sp>
      <p:sp>
        <p:nvSpPr>
          <p:cNvPr id="261131" name="Rectangle 11"/>
          <p:cNvSpPr>
            <a:spLocks noChangeArrowheads="1"/>
          </p:cNvSpPr>
          <p:nvPr/>
        </p:nvSpPr>
        <p:spPr bwMode="auto">
          <a:xfrm>
            <a:off x="5946775" y="4014788"/>
            <a:ext cx="1243013" cy="595312"/>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65000"/>
              </a:lnSpc>
              <a:spcBef>
                <a:spcPct val="35000"/>
              </a:spcBef>
            </a:pPr>
            <a:r>
              <a:rPr lang="en-US" sz="2000" b="1">
                <a:solidFill>
                  <a:srgbClr val="CC0099"/>
                </a:solidFill>
                <a:latin typeface="Verdana" pitchFamily="34" charset="0"/>
              </a:rPr>
              <a:t>Cursor</a:t>
            </a:r>
          </a:p>
          <a:p>
            <a:pPr marL="342900" indent="-342900" algn="ctr" eaLnBrk="0" hangingPunct="0">
              <a:lnSpc>
                <a:spcPct val="65000"/>
              </a:lnSpc>
              <a:spcBef>
                <a:spcPct val="35000"/>
              </a:spcBef>
            </a:pPr>
            <a:r>
              <a:rPr lang="en-US" sz="2000" b="1">
                <a:solidFill>
                  <a:srgbClr val="CC0099"/>
                </a:solidFill>
                <a:latin typeface="Verdana" pitchFamily="34" charset="0"/>
              </a:rPr>
              <a:t>pointer</a:t>
            </a:r>
          </a:p>
        </p:txBody>
      </p:sp>
      <p:sp>
        <p:nvSpPr>
          <p:cNvPr id="261132" name="Line 12"/>
          <p:cNvSpPr>
            <a:spLocks noChangeShapeType="1"/>
          </p:cNvSpPr>
          <p:nvPr/>
        </p:nvSpPr>
        <p:spPr bwMode="auto">
          <a:xfrm flipH="1">
            <a:off x="4672013" y="4175125"/>
            <a:ext cx="1379537" cy="0"/>
          </a:xfrm>
          <a:prstGeom prst="line">
            <a:avLst/>
          </a:prstGeom>
          <a:noFill/>
          <a:ln w="25400">
            <a:solidFill>
              <a:srgbClr val="FFCC00"/>
            </a:solidFill>
            <a:round/>
            <a:headEnd type="none" w="sm" len="sm"/>
            <a:tailEnd type="stealth" w="med" len="med"/>
          </a:ln>
          <a:effectLst/>
        </p:spPr>
        <p:txBody>
          <a:bodyPr/>
          <a:lstStyle/>
          <a:p>
            <a:endParaRPr lang="en-US"/>
          </a:p>
        </p:txBody>
      </p:sp>
      <p:sp>
        <p:nvSpPr>
          <p:cNvPr id="261133" name="Rectangle 13"/>
          <p:cNvSpPr>
            <a:spLocks noChangeArrowheads="1"/>
          </p:cNvSpPr>
          <p:nvPr/>
        </p:nvSpPr>
        <p:spPr bwMode="auto">
          <a:xfrm>
            <a:off x="2667000" y="3303588"/>
            <a:ext cx="2825750" cy="381000"/>
          </a:xfrm>
          <a:prstGeom prst="rect">
            <a:avLst/>
          </a:prstGeom>
          <a:noFill/>
          <a:ln w="9525">
            <a:noFill/>
            <a:miter lim="800000"/>
            <a:headEnd/>
            <a:tailEnd/>
          </a:ln>
          <a:effectLst/>
        </p:spPr>
        <p:txBody>
          <a:bodyPr lIns="92075" tIns="46038" rIns="92075" bIns="46038">
            <a:spAutoFit/>
          </a:bodyPr>
          <a:lstStyle/>
          <a:p>
            <a:pPr marL="342900" indent="-342900" algn="ctr" eaLnBrk="0" hangingPunct="0">
              <a:lnSpc>
                <a:spcPct val="95000"/>
              </a:lnSpc>
              <a:spcBef>
                <a:spcPct val="35000"/>
              </a:spcBef>
            </a:pPr>
            <a:r>
              <a:rPr lang="en-US" b="1">
                <a:solidFill>
                  <a:srgbClr val="800000"/>
                </a:solidFill>
                <a:latin typeface="Verdana" pitchFamily="34" charset="0"/>
              </a:rPr>
              <a:t>3.  Close the cursor</a:t>
            </a:r>
            <a:r>
              <a:rPr lang="en-US" sz="2000" b="1">
                <a:solidFill>
                  <a:srgbClr val="800000"/>
                </a:solidFill>
              </a:rPr>
              <a:t>.</a:t>
            </a:r>
          </a:p>
        </p:txBody>
      </p:sp>
      <p:sp>
        <p:nvSpPr>
          <p:cNvPr id="261134" name="Rectangle 14"/>
          <p:cNvSpPr>
            <a:spLocks noChangeArrowheads="1"/>
          </p:cNvSpPr>
          <p:nvPr/>
        </p:nvSpPr>
        <p:spPr bwMode="auto">
          <a:xfrm>
            <a:off x="749300" y="1358900"/>
            <a:ext cx="2825750" cy="1066800"/>
          </a:xfrm>
          <a:prstGeom prst="rect">
            <a:avLst/>
          </a:prstGeom>
          <a:noFill/>
          <a:ln w="9525">
            <a:noFill/>
            <a:miter lim="800000"/>
            <a:headEnd/>
            <a:tailEnd/>
          </a:ln>
          <a:effectLst/>
        </p:spPr>
        <p:txBody>
          <a:bodyPr lIns="92075" tIns="46038" rIns="92075" bIns="46038">
            <a:spAutoFit/>
          </a:bodyPr>
          <a:lstStyle/>
          <a:p>
            <a:pPr marL="457200" indent="-457200" eaLnBrk="0" hangingPunct="0">
              <a:lnSpc>
                <a:spcPct val="95000"/>
              </a:lnSpc>
              <a:spcBef>
                <a:spcPct val="35000"/>
              </a:spcBef>
              <a:buFontTx/>
              <a:buAutoNum type="arabicPeriod"/>
            </a:pPr>
            <a:r>
              <a:rPr lang="en-US" b="1">
                <a:solidFill>
                  <a:schemeClr val="accent2"/>
                </a:solidFill>
                <a:latin typeface="Verdana" pitchFamily="34" charset="0"/>
              </a:rPr>
              <a:t>Open the cursor</a:t>
            </a:r>
          </a:p>
          <a:p>
            <a:pPr marL="457200" indent="-457200" eaLnBrk="0" hangingPunct="0">
              <a:lnSpc>
                <a:spcPct val="95000"/>
              </a:lnSpc>
              <a:spcBef>
                <a:spcPct val="35000"/>
              </a:spcBef>
              <a:buFontTx/>
              <a:buAutoNum type="arabicPeriod"/>
            </a:pPr>
            <a:r>
              <a:rPr lang="en-US" b="1">
                <a:latin typeface="Verdana" pitchFamily="34" charset="0"/>
              </a:rPr>
              <a:t>Fetch a row</a:t>
            </a:r>
          </a:p>
          <a:p>
            <a:pPr marL="457200" indent="-457200" eaLnBrk="0" hangingPunct="0">
              <a:lnSpc>
                <a:spcPct val="95000"/>
              </a:lnSpc>
              <a:spcBef>
                <a:spcPct val="35000"/>
              </a:spcBef>
              <a:buFontTx/>
              <a:buAutoNum type="arabicPeriod"/>
            </a:pPr>
            <a:r>
              <a:rPr lang="en-US" b="1">
                <a:solidFill>
                  <a:srgbClr val="800000"/>
                </a:solidFill>
                <a:latin typeface="Verdana" pitchFamily="34" charset="0"/>
              </a:rPr>
              <a:t>Close the Cursor</a:t>
            </a:r>
          </a:p>
        </p:txBody>
      </p:sp>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BC2C3E3E-7017-4DA1-9782-3C0C33BDDFAB}" type="slidenum">
              <a:rPr lang="en-US"/>
              <a:pPr/>
              <a:t>97</a:t>
            </a:fld>
            <a:r>
              <a:rPr lang="en-US"/>
              <a:t> of 1</a:t>
            </a:r>
          </a:p>
        </p:txBody>
      </p:sp>
      <p:sp>
        <p:nvSpPr>
          <p:cNvPr id="2631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631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63172" name="Rectangle 4"/>
          <p:cNvSpPr>
            <a:spLocks noGrp="1" noChangeArrowheads="1"/>
          </p:cNvSpPr>
          <p:nvPr>
            <p:ph type="title"/>
          </p:nvPr>
        </p:nvSpPr>
        <p:spPr>
          <a:noFill/>
          <a:ln/>
        </p:spPr>
        <p:txBody>
          <a:bodyPr wrap="square" lIns="92075" tIns="46038" rIns="92075" bIns="46038" anchor="t"/>
          <a:lstStyle/>
          <a:p>
            <a:r>
              <a:rPr lang="en-US"/>
              <a:t>Declaring the Cursor</a:t>
            </a:r>
          </a:p>
        </p:txBody>
      </p:sp>
      <p:sp>
        <p:nvSpPr>
          <p:cNvPr id="263173" name="Rectangle 5"/>
          <p:cNvSpPr>
            <a:spLocks noGrp="1" noChangeArrowheads="1"/>
          </p:cNvSpPr>
          <p:nvPr>
            <p:ph type="body" idx="1"/>
          </p:nvPr>
        </p:nvSpPr>
        <p:spPr>
          <a:xfrm>
            <a:off x="457200" y="1752600"/>
            <a:ext cx="8382000" cy="3733800"/>
          </a:xfrm>
          <a:noFill/>
          <a:ln/>
        </p:spPr>
        <p:txBody>
          <a:bodyPr lIns="92075" tIns="46038" rIns="92075" bIns="46038"/>
          <a:lstStyle/>
          <a:p>
            <a:pPr marL="404813" indent="-404813" defTabSz="346075">
              <a:lnSpc>
                <a:spcPct val="85000"/>
              </a:lnSpc>
              <a:buFont typeface="Wingdings" pitchFamily="2" charset="2"/>
              <a:buNone/>
            </a:pPr>
            <a:r>
              <a:rPr lang="en-US" sz="2000"/>
              <a:t>Syntax:</a:t>
            </a:r>
          </a:p>
          <a:p>
            <a:pPr marL="404813" indent="-404813" defTabSz="346075">
              <a:lnSpc>
                <a:spcPct val="85000"/>
              </a:lnSpc>
              <a:buFont typeface="Wingdings" pitchFamily="2" charset="2"/>
              <a:buNone/>
            </a:pPr>
            <a:endParaRPr lang="en-US" sz="2000"/>
          </a:p>
          <a:p>
            <a:pPr marL="404813" indent="-404813" defTabSz="346075">
              <a:lnSpc>
                <a:spcPct val="85000"/>
              </a:lnSpc>
              <a:buFont typeface="Wingdings" pitchFamily="2" charset="2"/>
              <a:buNone/>
            </a:pPr>
            <a:endParaRPr lang="en-US" sz="2000"/>
          </a:p>
          <a:p>
            <a:pPr marL="404813" indent="-404813" defTabSz="346075">
              <a:lnSpc>
                <a:spcPct val="85000"/>
              </a:lnSpc>
              <a:buFont typeface="Wingdings" pitchFamily="2" charset="2"/>
              <a:buNone/>
            </a:pPr>
            <a:endParaRPr lang="en-US" sz="2000"/>
          </a:p>
          <a:p>
            <a:pPr marL="404813" indent="-404813" defTabSz="346075">
              <a:lnSpc>
                <a:spcPct val="85000"/>
              </a:lnSpc>
              <a:buFont typeface="Wingdings" pitchFamily="2" charset="2"/>
              <a:buNone/>
            </a:pPr>
            <a:endParaRPr lang="en-US" sz="2000"/>
          </a:p>
          <a:p>
            <a:pPr marL="404813" indent="-404813" defTabSz="346075">
              <a:lnSpc>
                <a:spcPct val="85000"/>
              </a:lnSpc>
              <a:buFont typeface="Wingdings" pitchFamily="2" charset="2"/>
              <a:buNone/>
            </a:pPr>
            <a:endParaRPr lang="en-US" sz="2000"/>
          </a:p>
          <a:p>
            <a:pPr marL="404813" indent="-404813" defTabSz="346075">
              <a:lnSpc>
                <a:spcPct val="85000"/>
              </a:lnSpc>
              <a:buFont typeface="Wingdings" pitchFamily="2" charset="2"/>
              <a:buNone/>
            </a:pPr>
            <a:endParaRPr lang="en-US" sz="2000"/>
          </a:p>
          <a:p>
            <a:pPr marL="404813" indent="-404813" defTabSz="346075">
              <a:lnSpc>
                <a:spcPct val="85000"/>
              </a:lnSpc>
            </a:pPr>
            <a:r>
              <a:rPr lang="en-US" sz="2000"/>
              <a:t>Do not include the INTO clause in the cursor declaration.</a:t>
            </a:r>
          </a:p>
          <a:p>
            <a:pPr marL="404813" indent="-404813" defTabSz="346075">
              <a:lnSpc>
                <a:spcPct val="85000"/>
              </a:lnSpc>
            </a:pPr>
            <a:r>
              <a:rPr lang="en-US" sz="2000"/>
              <a:t>If processing rows in a specific sequence is required, use the ORDER BY clause in the query.</a:t>
            </a:r>
          </a:p>
        </p:txBody>
      </p:sp>
      <p:sp>
        <p:nvSpPr>
          <p:cNvPr id="263174" name="Rectangle 6"/>
          <p:cNvSpPr>
            <a:spLocks noChangeArrowheads="1"/>
          </p:cNvSpPr>
          <p:nvPr/>
        </p:nvSpPr>
        <p:spPr bwMode="auto">
          <a:xfrm>
            <a:off x="1066800" y="2743200"/>
            <a:ext cx="6794500" cy="7905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CURSOR </a:t>
            </a:r>
            <a:r>
              <a:rPr lang="en-US" i="1">
                <a:solidFill>
                  <a:srgbClr val="000000"/>
                </a:solidFill>
                <a:latin typeface="Verdana" pitchFamily="34" charset="0"/>
              </a:rPr>
              <a:t>cursor_name </a:t>
            </a:r>
            <a:r>
              <a:rPr lang="en-US">
                <a:solidFill>
                  <a:srgbClr val="000000"/>
                </a:solidFill>
                <a:latin typeface="Verdana" pitchFamily="34" charset="0"/>
              </a:rPr>
              <a:t>IS</a:t>
            </a:r>
          </a:p>
          <a:p>
            <a:pPr defTabSz="400050" eaLnBrk="0" hangingPunct="0">
              <a:lnSpc>
                <a:spcPct val="125000"/>
              </a:lnSpc>
              <a:tabLst>
                <a:tab pos="400050" algn="r"/>
                <a:tab pos="673100" algn="l"/>
              </a:tabLst>
            </a:pPr>
            <a:r>
              <a:rPr lang="en-US">
                <a:solidFill>
                  <a:srgbClr val="000000"/>
                </a:solidFill>
                <a:latin typeface="Verdana" pitchFamily="34" charset="0"/>
              </a:rPr>
              <a:t>     </a:t>
            </a:r>
            <a:r>
              <a:rPr lang="en-US" i="1">
                <a:solidFill>
                  <a:srgbClr val="000000"/>
                </a:solidFill>
                <a:latin typeface="Verdana" pitchFamily="34" charset="0"/>
              </a:rPr>
              <a:t>select_statement;</a:t>
            </a:r>
          </a:p>
        </p:txBody>
      </p:sp>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FAE7C2D4-1806-438B-B31F-6E68857E912E}" type="slidenum">
              <a:rPr lang="en-US"/>
              <a:pPr/>
              <a:t>98</a:t>
            </a:fld>
            <a:r>
              <a:rPr lang="en-US"/>
              <a:t> of 1</a:t>
            </a:r>
          </a:p>
        </p:txBody>
      </p:sp>
      <p:sp>
        <p:nvSpPr>
          <p:cNvPr id="2652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652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65220" name="Rectangle 4"/>
          <p:cNvSpPr>
            <a:spLocks noGrp="1" noChangeArrowheads="1"/>
          </p:cNvSpPr>
          <p:nvPr>
            <p:ph type="title"/>
          </p:nvPr>
        </p:nvSpPr>
        <p:spPr>
          <a:noFill/>
          <a:ln/>
        </p:spPr>
        <p:txBody>
          <a:bodyPr wrap="square" lIns="92075" tIns="46038" rIns="92075" bIns="46038" anchor="t"/>
          <a:lstStyle/>
          <a:p>
            <a:r>
              <a:rPr lang="en-US"/>
              <a:t>Declaring the Cursor</a:t>
            </a:r>
          </a:p>
        </p:txBody>
      </p:sp>
      <p:sp>
        <p:nvSpPr>
          <p:cNvPr id="265221" name="Rectangle 5"/>
          <p:cNvSpPr>
            <a:spLocks noGrp="1" noChangeArrowheads="1"/>
          </p:cNvSpPr>
          <p:nvPr>
            <p:ph type="body" idx="1"/>
          </p:nvPr>
        </p:nvSpPr>
        <p:spPr>
          <a:xfrm>
            <a:off x="1295400" y="2170113"/>
            <a:ext cx="6726238" cy="457200"/>
          </a:xfrm>
          <a:noFill/>
          <a:ln/>
        </p:spPr>
        <p:txBody>
          <a:bodyPr lIns="92075" tIns="46038" rIns="92075" bIns="46038">
            <a:spAutoFit/>
          </a:bodyPr>
          <a:lstStyle/>
          <a:p>
            <a:pPr marL="404813" indent="-404813" defTabSz="346075">
              <a:buFont typeface="Wingdings" pitchFamily="2" charset="2"/>
              <a:buNone/>
            </a:pPr>
            <a:r>
              <a:rPr lang="en-US"/>
              <a:t>Example:</a:t>
            </a:r>
          </a:p>
        </p:txBody>
      </p:sp>
      <p:sp>
        <p:nvSpPr>
          <p:cNvPr id="265222" name="Rectangle 6"/>
          <p:cNvSpPr>
            <a:spLocks noChangeArrowheads="1"/>
          </p:cNvSpPr>
          <p:nvPr/>
        </p:nvSpPr>
        <p:spPr bwMode="auto">
          <a:xfrm>
            <a:off x="1143000" y="3048000"/>
            <a:ext cx="7107238" cy="296862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95000"/>
              </a:lnSpc>
              <a:tabLst>
                <a:tab pos="400050" algn="r"/>
                <a:tab pos="673100" algn="l"/>
              </a:tabLst>
            </a:pPr>
            <a:r>
              <a:rPr lang="en-US">
                <a:solidFill>
                  <a:srgbClr val="000000"/>
                </a:solidFill>
                <a:latin typeface="Verdana" pitchFamily="34" charset="0"/>
              </a:rPr>
              <a:t>DECLARE</a:t>
            </a:r>
          </a:p>
          <a:p>
            <a:pPr defTabSz="400050" eaLnBrk="0" hangingPunct="0">
              <a:lnSpc>
                <a:spcPct val="95000"/>
              </a:lnSpc>
              <a:tabLst>
                <a:tab pos="400050" algn="r"/>
                <a:tab pos="673100" algn="l"/>
              </a:tabLst>
            </a:pPr>
            <a:r>
              <a:rPr lang="en-US">
                <a:solidFill>
                  <a:srgbClr val="000000"/>
                </a:solidFill>
                <a:latin typeface="Verdana" pitchFamily="34" charset="0"/>
              </a:rPr>
              <a:t>  CURSOR emp_cursor IS </a:t>
            </a:r>
          </a:p>
          <a:p>
            <a:pPr defTabSz="400050" eaLnBrk="0" hangingPunct="0">
              <a:lnSpc>
                <a:spcPct val="95000"/>
              </a:lnSpc>
              <a:tabLst>
                <a:tab pos="400050" algn="r"/>
                <a:tab pos="673100" algn="l"/>
              </a:tabLst>
            </a:pPr>
            <a:r>
              <a:rPr lang="en-US">
                <a:solidFill>
                  <a:srgbClr val="000000"/>
                </a:solidFill>
                <a:latin typeface="Verdana" pitchFamily="34" charset="0"/>
              </a:rPr>
              <a:t>    SELECT employee_id, last_name</a:t>
            </a:r>
          </a:p>
          <a:p>
            <a:pPr defTabSz="400050" eaLnBrk="0" hangingPunct="0">
              <a:lnSpc>
                <a:spcPct val="95000"/>
              </a:lnSpc>
              <a:tabLst>
                <a:tab pos="400050" algn="r"/>
                <a:tab pos="673100" algn="l"/>
              </a:tabLst>
            </a:pPr>
            <a:r>
              <a:rPr lang="en-US">
                <a:solidFill>
                  <a:srgbClr val="000000"/>
                </a:solidFill>
                <a:latin typeface="Verdana" pitchFamily="34" charset="0"/>
              </a:rPr>
              <a:t>	    FROM   employees;</a:t>
            </a:r>
          </a:p>
          <a:p>
            <a:pPr defTabSz="400050" eaLnBrk="0" hangingPunct="0">
              <a:lnSpc>
                <a:spcPct val="95000"/>
              </a:lnSpc>
              <a:tabLst>
                <a:tab pos="400050" algn="r"/>
                <a:tab pos="673100" algn="l"/>
              </a:tabLst>
            </a:pPr>
            <a:endParaRPr lang="en-US">
              <a:solidFill>
                <a:srgbClr val="000000"/>
              </a:solidFill>
              <a:latin typeface="Verdana" pitchFamily="34" charset="0"/>
            </a:endParaRPr>
          </a:p>
          <a:p>
            <a:pPr defTabSz="400050" eaLnBrk="0" hangingPunct="0">
              <a:lnSpc>
                <a:spcPct val="95000"/>
              </a:lnSpc>
              <a:tabLst>
                <a:tab pos="400050" algn="r"/>
                <a:tab pos="673100" algn="l"/>
              </a:tabLst>
            </a:pPr>
            <a:r>
              <a:rPr lang="en-US">
                <a:solidFill>
                  <a:srgbClr val="000000"/>
                </a:solidFill>
                <a:latin typeface="Verdana" pitchFamily="34" charset="0"/>
              </a:rPr>
              <a:t>  CURSOR dept_cursor IS</a:t>
            </a:r>
          </a:p>
          <a:p>
            <a:pPr defTabSz="400050" eaLnBrk="0" hangingPunct="0">
              <a:lnSpc>
                <a:spcPct val="95000"/>
              </a:lnSpc>
              <a:tabLst>
                <a:tab pos="400050" algn="r"/>
                <a:tab pos="673100" algn="l"/>
              </a:tabLst>
            </a:pPr>
            <a:r>
              <a:rPr lang="en-US">
                <a:solidFill>
                  <a:srgbClr val="000000"/>
                </a:solidFill>
                <a:latin typeface="Verdana" pitchFamily="34" charset="0"/>
              </a:rPr>
              <a:t>    SELECT *</a:t>
            </a:r>
          </a:p>
          <a:p>
            <a:pPr defTabSz="400050" eaLnBrk="0" hangingPunct="0">
              <a:lnSpc>
                <a:spcPct val="95000"/>
              </a:lnSpc>
              <a:tabLst>
                <a:tab pos="400050" algn="r"/>
                <a:tab pos="673100" algn="l"/>
              </a:tabLst>
            </a:pPr>
            <a:r>
              <a:rPr lang="en-US">
                <a:solidFill>
                  <a:srgbClr val="000000"/>
                </a:solidFill>
                <a:latin typeface="Verdana" pitchFamily="34" charset="0"/>
              </a:rPr>
              <a:t>    FROM   departments</a:t>
            </a:r>
          </a:p>
          <a:p>
            <a:pPr defTabSz="400050" eaLnBrk="0" hangingPunct="0">
              <a:lnSpc>
                <a:spcPct val="95000"/>
              </a:lnSpc>
              <a:tabLst>
                <a:tab pos="400050" algn="r"/>
                <a:tab pos="673100" algn="l"/>
              </a:tabLst>
            </a:pPr>
            <a:r>
              <a:rPr lang="en-US">
                <a:solidFill>
                  <a:srgbClr val="000000"/>
                </a:solidFill>
                <a:latin typeface="Verdana" pitchFamily="34" charset="0"/>
              </a:rPr>
              <a:t>    WHERE  location_id = 170;</a:t>
            </a:r>
          </a:p>
          <a:p>
            <a:pPr defTabSz="400050" eaLnBrk="0" hangingPunct="0">
              <a:lnSpc>
                <a:spcPct val="95000"/>
              </a:lnSpc>
              <a:tabLst>
                <a:tab pos="400050" algn="r"/>
                <a:tab pos="673100" algn="l"/>
              </a:tabLst>
            </a:pPr>
            <a:r>
              <a:rPr lang="en-US">
                <a:solidFill>
                  <a:srgbClr val="000000"/>
                </a:solidFill>
                <a:latin typeface="Verdana" pitchFamily="34" charset="0"/>
              </a:rPr>
              <a:t>BEGIN</a:t>
            </a:r>
          </a:p>
          <a:p>
            <a:pPr defTabSz="400050" eaLnBrk="0" hangingPunct="0">
              <a:lnSpc>
                <a:spcPct val="95000"/>
              </a:lnSpc>
              <a:tabLst>
                <a:tab pos="400050" algn="r"/>
                <a:tab pos="673100" algn="l"/>
              </a:tabLst>
            </a:pPr>
            <a:r>
              <a:rPr lang="en-US">
                <a:solidFill>
                  <a:srgbClr val="000000"/>
                </a:solidFill>
                <a:latin typeface="Verdana" pitchFamily="34" charset="0"/>
              </a:rPr>
              <a:t>  ...</a:t>
            </a:r>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PL/SQL</a:t>
            </a:r>
          </a:p>
        </p:txBody>
      </p:sp>
      <p:sp>
        <p:nvSpPr>
          <p:cNvPr id="8" name="Slide Number Placeholder 4"/>
          <p:cNvSpPr>
            <a:spLocks noGrp="1"/>
          </p:cNvSpPr>
          <p:nvPr>
            <p:ph type="sldNum" sz="quarter" idx="11"/>
          </p:nvPr>
        </p:nvSpPr>
        <p:spPr/>
        <p:txBody>
          <a:bodyPr/>
          <a:lstStyle/>
          <a:p>
            <a:fld id="{B7C3FF35-6968-437D-9056-6B7DE020FD40}" type="slidenum">
              <a:rPr lang="en-US"/>
              <a:pPr/>
              <a:t>99</a:t>
            </a:fld>
            <a:r>
              <a:rPr lang="en-US"/>
              <a:t> of 1</a:t>
            </a:r>
          </a:p>
        </p:txBody>
      </p:sp>
      <p:sp>
        <p:nvSpPr>
          <p:cNvPr id="2672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lIns="92075" tIns="46038" rIns="92075" bIns="46038" anchor="ctr"/>
          <a:lstStyle/>
          <a:p>
            <a:pPr eaLnBrk="0" hangingPunct="0"/>
            <a:endParaRPr lang="en-US" sz="2400">
              <a:latin typeface="Times New Roman" pitchFamily="18" charset="0"/>
            </a:endParaRPr>
          </a:p>
        </p:txBody>
      </p:sp>
      <p:sp>
        <p:nvSpPr>
          <p:cNvPr id="2672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lIns="92075" tIns="46038" rIns="92075" bIns="46038" anchor="ctr"/>
          <a:lstStyle/>
          <a:p>
            <a:pPr algn="ctr" eaLnBrk="0" hangingPunct="0"/>
            <a:endParaRPr lang="en-US" sz="2400">
              <a:latin typeface="Times New Roman" pitchFamily="18" charset="0"/>
            </a:endParaRPr>
          </a:p>
        </p:txBody>
      </p:sp>
      <p:sp>
        <p:nvSpPr>
          <p:cNvPr id="267268" name="Rectangle 4"/>
          <p:cNvSpPr>
            <a:spLocks noGrp="1" noChangeArrowheads="1"/>
          </p:cNvSpPr>
          <p:nvPr>
            <p:ph type="title"/>
          </p:nvPr>
        </p:nvSpPr>
        <p:spPr>
          <a:noFill/>
          <a:ln/>
        </p:spPr>
        <p:txBody>
          <a:bodyPr wrap="square" lIns="92075" tIns="46038" rIns="92075" bIns="46038" anchor="t"/>
          <a:lstStyle/>
          <a:p>
            <a:r>
              <a:rPr lang="en-US"/>
              <a:t>Opening the Cursor</a:t>
            </a:r>
          </a:p>
        </p:txBody>
      </p:sp>
      <p:sp>
        <p:nvSpPr>
          <p:cNvPr id="267269" name="Rectangle 5"/>
          <p:cNvSpPr>
            <a:spLocks noGrp="1" noChangeArrowheads="1"/>
          </p:cNvSpPr>
          <p:nvPr>
            <p:ph type="body" idx="1"/>
          </p:nvPr>
        </p:nvSpPr>
        <p:spPr>
          <a:xfrm>
            <a:off x="533400" y="1600200"/>
            <a:ext cx="8001000" cy="3743325"/>
          </a:xfrm>
          <a:noFill/>
          <a:ln/>
        </p:spPr>
        <p:txBody>
          <a:bodyPr lIns="92075" tIns="46038" rIns="92075" bIns="46038">
            <a:spAutoFit/>
          </a:bodyPr>
          <a:lstStyle/>
          <a:p>
            <a:pPr marL="404813" indent="-404813" defTabSz="346075">
              <a:buFont typeface="Wingdings" pitchFamily="2" charset="2"/>
              <a:buNone/>
            </a:pPr>
            <a:r>
              <a:rPr lang="en-US"/>
              <a:t>Syntax:</a:t>
            </a:r>
          </a:p>
          <a:p>
            <a:pPr marL="404813" indent="-404813" defTabSz="346075">
              <a:buFont typeface="Wingdings" pitchFamily="2" charset="2"/>
              <a:buNone/>
            </a:pPr>
            <a:endParaRPr lang="en-US"/>
          </a:p>
          <a:p>
            <a:pPr marL="404813" indent="-404813" defTabSz="346075">
              <a:buFont typeface="Wingdings" pitchFamily="2" charset="2"/>
              <a:buNone/>
            </a:pPr>
            <a:endParaRPr lang="en-US"/>
          </a:p>
          <a:p>
            <a:pPr marL="404813" indent="-404813" defTabSz="346075"/>
            <a:r>
              <a:rPr lang="en-US"/>
              <a:t>Open the cursor to execute the query and identify the active set.</a:t>
            </a:r>
          </a:p>
          <a:p>
            <a:pPr marL="404813" indent="-404813" defTabSz="346075"/>
            <a:r>
              <a:rPr lang="en-US"/>
              <a:t>If the query returns no rows, no exception is raised.</a:t>
            </a:r>
          </a:p>
          <a:p>
            <a:pPr marL="404813" indent="-404813" defTabSz="346075"/>
            <a:r>
              <a:rPr lang="en-US"/>
              <a:t>Use cursor attributes to test the outcome after a fetch.</a:t>
            </a:r>
          </a:p>
        </p:txBody>
      </p:sp>
      <p:sp>
        <p:nvSpPr>
          <p:cNvPr id="267270" name="Rectangle 6"/>
          <p:cNvSpPr>
            <a:spLocks noChangeArrowheads="1"/>
          </p:cNvSpPr>
          <p:nvPr/>
        </p:nvSpPr>
        <p:spPr bwMode="auto">
          <a:xfrm>
            <a:off x="908050" y="2390775"/>
            <a:ext cx="6824663" cy="447675"/>
          </a:xfrm>
          <a:prstGeom prst="rect">
            <a:avLst/>
          </a:prstGeom>
          <a:solidFill>
            <a:srgbClr val="FFFFCC"/>
          </a:solidFill>
          <a:ln w="12700">
            <a:solidFill>
              <a:schemeClr val="bg2"/>
            </a:solidFill>
            <a:miter lim="800000"/>
            <a:headEnd/>
            <a:tailEnd/>
          </a:ln>
          <a:effectLst/>
        </p:spPr>
        <p:txBody>
          <a:bodyPr lIns="92075" tIns="46038" rIns="92075" bIns="46038">
            <a:spAutoFit/>
          </a:bodyPr>
          <a:lstStyle/>
          <a:p>
            <a:pPr defTabSz="400050" eaLnBrk="0" hangingPunct="0">
              <a:lnSpc>
                <a:spcPct val="125000"/>
              </a:lnSpc>
              <a:tabLst>
                <a:tab pos="400050" algn="r"/>
                <a:tab pos="673100" algn="l"/>
              </a:tabLst>
            </a:pPr>
            <a:r>
              <a:rPr lang="en-US">
                <a:solidFill>
                  <a:srgbClr val="000000"/>
                </a:solidFill>
                <a:latin typeface="Verdana" pitchFamily="34" charset="0"/>
              </a:rPr>
              <a:t>OPEN		</a:t>
            </a:r>
            <a:r>
              <a:rPr lang="en-US" i="1">
                <a:solidFill>
                  <a:srgbClr val="000000"/>
                </a:solidFill>
                <a:latin typeface="Verdana" pitchFamily="34" charset="0"/>
              </a:rPr>
              <a:t>cursor_name</a:t>
            </a:r>
            <a:r>
              <a:rPr lang="en-US">
                <a:solidFill>
                  <a:srgbClr val="000000"/>
                </a:solidFill>
                <a:latin typeface="Verdana" pitchFamily="34" charset="0"/>
              </a:rPr>
              <a:t>;</a:t>
            </a:r>
          </a:p>
        </p:txBody>
      </p:sp>
    </p:spTree>
  </p:cSld>
  <p:clrMapOvr>
    <a:masterClrMapping/>
  </p:clrMapOvr>
  <p:transition spd="slow">
    <p:cut/>
  </p:transition>
</p:sld>
</file>

<file path=ppt/theme/theme1.xml><?xml version="1.0" encoding="utf-8"?>
<a:theme xmlns:a="http://schemas.openxmlformats.org/drawingml/2006/main" name="Mahindra Satyam PPT Template_2010">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8715D36CCD664C92487F0B78E69BFE" ma:contentTypeVersion="0" ma:contentTypeDescription="Create a new document." ma:contentTypeScope="" ma:versionID="68ba96136a3f689d73eda38406cf509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6FD0560-CBEE-498C-8884-72515059B7F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C745C364-CC8C-4BB5-A6B4-50053F8DF331}">
  <ds:schemaRefs>
    <ds:schemaRef ds:uri="http://schemas.microsoft.com/sharepoint/v3/contenttype/forms"/>
  </ds:schemaRefs>
</ds:datastoreItem>
</file>

<file path=customXml/itemProps3.xml><?xml version="1.0" encoding="utf-8"?>
<ds:datastoreItem xmlns:ds="http://schemas.openxmlformats.org/officeDocument/2006/customXml" ds:itemID="{0242C922-48A9-448B-9D31-86F592EABA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Mahindra Satyam PPT Template_2010</Template>
  <TotalTime>4</TotalTime>
  <Words>16238</Words>
  <Application>Microsoft Office PowerPoint</Application>
  <PresentationFormat>On-screen Show (4:3)</PresentationFormat>
  <Paragraphs>2538</Paragraphs>
  <Slides>111</Slides>
  <Notes>109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14" baseType="lpstr">
      <vt:lpstr>Mahindra Satyam PPT Template_2010</vt:lpstr>
      <vt:lpstr>Document</vt:lpstr>
      <vt:lpstr>Microsoft Word Document</vt:lpstr>
      <vt:lpstr>Oracle 9i</vt:lpstr>
      <vt:lpstr>Overview of PL/SQL</vt:lpstr>
      <vt:lpstr>Course Objectives</vt:lpstr>
      <vt:lpstr>About PL/SQL</vt:lpstr>
      <vt:lpstr>PL/SQL Environment</vt:lpstr>
      <vt:lpstr>Benefits of PL/SQL</vt:lpstr>
      <vt:lpstr>Slide 7</vt:lpstr>
      <vt:lpstr>Benefits of PL/SQL</vt:lpstr>
      <vt:lpstr>Benefits of PL/SQL</vt:lpstr>
      <vt:lpstr>Benefits of Subprograms</vt:lpstr>
      <vt:lpstr>Summary</vt:lpstr>
      <vt:lpstr>Declaring Variables</vt:lpstr>
      <vt:lpstr>Objectives</vt:lpstr>
      <vt:lpstr>PL/SQL Block Structure</vt:lpstr>
      <vt:lpstr>Executing Statements and PL/SQL Blocks</vt:lpstr>
      <vt:lpstr>Block Types</vt:lpstr>
      <vt:lpstr>Use of Variables</vt:lpstr>
      <vt:lpstr>Handling Variables in PL/SQL</vt:lpstr>
      <vt:lpstr>Types of Variables</vt:lpstr>
      <vt:lpstr>Using iSQL*Plus Variables Within PL/SQL Blocks </vt:lpstr>
      <vt:lpstr>Declaring PL/SQL Variables</vt:lpstr>
      <vt:lpstr>Guidelines for Declaring PL/SQL Variables</vt:lpstr>
      <vt:lpstr>Naming Rules</vt:lpstr>
      <vt:lpstr>Variable Initialization and Keywords</vt:lpstr>
      <vt:lpstr>Scalar Data Types</vt:lpstr>
      <vt:lpstr>Base Scalar Data Types</vt:lpstr>
      <vt:lpstr>Scalar Variable Declarations</vt:lpstr>
      <vt:lpstr>The %TYPE Attribute</vt:lpstr>
      <vt:lpstr>Declaring Variables  with the %TYPE Attribute</vt:lpstr>
      <vt:lpstr>The %ROWTYPE Attribute</vt:lpstr>
      <vt:lpstr>Advantages of Using %ROWTYPE</vt:lpstr>
      <vt:lpstr>The %ROWTYPE Attribute</vt:lpstr>
      <vt:lpstr>Declaring Boolean Variables</vt:lpstr>
      <vt:lpstr>Bind Variables</vt:lpstr>
      <vt:lpstr>Using Bind Variables</vt:lpstr>
      <vt:lpstr>Referencing Non-PL/SQL Variables</vt:lpstr>
      <vt:lpstr>DBMS_OUTPUT.PUT_LINE</vt:lpstr>
      <vt:lpstr>Summary</vt:lpstr>
      <vt:lpstr>Writing Executable Statements</vt:lpstr>
      <vt:lpstr>Objectives</vt:lpstr>
      <vt:lpstr>PL/SQL Block Syntax and Guidelines</vt:lpstr>
      <vt:lpstr>PL/SQL Block Syntax and Guidelines</vt:lpstr>
      <vt:lpstr>Commenting Code</vt:lpstr>
      <vt:lpstr>SQL Functions in PL/SQL</vt:lpstr>
      <vt:lpstr>SQL Functions in PL/SQL: Examples</vt:lpstr>
      <vt:lpstr>Nested Blocks  and Variable Scope</vt:lpstr>
      <vt:lpstr>Operators in PL/SQL</vt:lpstr>
      <vt:lpstr>Programming Guidelines</vt:lpstr>
      <vt:lpstr>Indenting Code</vt:lpstr>
      <vt:lpstr>Summary</vt:lpstr>
      <vt:lpstr>Interacting with the Oracle Server</vt:lpstr>
      <vt:lpstr>Objectives</vt:lpstr>
      <vt:lpstr>SQL Statements in PL/SQL</vt:lpstr>
      <vt:lpstr>SELECT Statements in PL/SQL</vt:lpstr>
      <vt:lpstr>SELECT Statements in PL/SQL</vt:lpstr>
      <vt:lpstr>Retrieving Data in PL/SQL</vt:lpstr>
      <vt:lpstr>Retrieving Data in PL/SQL</vt:lpstr>
      <vt:lpstr>Manipulating Data Using PL/SQL</vt:lpstr>
      <vt:lpstr>Inserting Data</vt:lpstr>
      <vt:lpstr>Updating Data</vt:lpstr>
      <vt:lpstr>Deleting Data</vt:lpstr>
      <vt:lpstr>Writing Control Structures</vt:lpstr>
      <vt:lpstr>Objectives</vt:lpstr>
      <vt:lpstr>Controlling PL/SQL Flow of Execution</vt:lpstr>
      <vt:lpstr>IF Statements</vt:lpstr>
      <vt:lpstr>Simple IF Statements</vt:lpstr>
      <vt:lpstr>Compound IF Statements</vt:lpstr>
      <vt:lpstr>IF-THEN-ELSE Statement Execution Flow</vt:lpstr>
      <vt:lpstr>IF-THEN-ELSE Statements</vt:lpstr>
      <vt:lpstr>IF-THEN-ELSIF  Statement Execution Flow</vt:lpstr>
      <vt:lpstr>IF-THEN-ELSIF Statements</vt:lpstr>
      <vt:lpstr>CASE Expressions</vt:lpstr>
      <vt:lpstr>CASE Expressions: Example</vt:lpstr>
      <vt:lpstr>Handling Nulls</vt:lpstr>
      <vt:lpstr>Logic Tables</vt:lpstr>
      <vt:lpstr>Boolean Conditions</vt:lpstr>
      <vt:lpstr>Iterative Control: LOOP Statements</vt:lpstr>
      <vt:lpstr>Exercise</vt:lpstr>
      <vt:lpstr>Exercise</vt:lpstr>
      <vt:lpstr>Basic Loops</vt:lpstr>
      <vt:lpstr>Basic Loops</vt:lpstr>
      <vt:lpstr>WHILE Loops</vt:lpstr>
      <vt:lpstr>WHILE Loops</vt:lpstr>
      <vt:lpstr>FOR Loops</vt:lpstr>
      <vt:lpstr>FOR Loops</vt:lpstr>
      <vt:lpstr>FOR Loops</vt:lpstr>
      <vt:lpstr>Summary</vt:lpstr>
      <vt:lpstr>Objectives</vt:lpstr>
      <vt:lpstr>SQL Cursor</vt:lpstr>
      <vt:lpstr>About Cursors</vt:lpstr>
      <vt:lpstr>Writing Explicit Cursors</vt:lpstr>
      <vt:lpstr>Explicit Cursor Functions</vt:lpstr>
      <vt:lpstr>Controlling Explicit Cursors</vt:lpstr>
      <vt:lpstr>Controlling Explicit Cursors</vt:lpstr>
      <vt:lpstr>Controlling Explicit Cursors</vt:lpstr>
      <vt:lpstr>Controlling Explicit Cursors</vt:lpstr>
      <vt:lpstr>Declaring the Cursor</vt:lpstr>
      <vt:lpstr>Declaring the Cursor</vt:lpstr>
      <vt:lpstr>Opening the Cursor</vt:lpstr>
      <vt:lpstr>Fetching Data from the Cursor</vt:lpstr>
      <vt:lpstr>Fetching Data from the Cursor</vt:lpstr>
      <vt:lpstr>Closing the Cursor</vt:lpstr>
      <vt:lpstr>Explicit Cursor Attributes</vt:lpstr>
      <vt:lpstr>The %ISOPEN Attribute</vt:lpstr>
      <vt:lpstr>Controlling Multiple Fetches</vt:lpstr>
      <vt:lpstr>The %NOTFOUND  and %ROWCOUNT Attributes</vt:lpstr>
      <vt:lpstr>Example</vt:lpstr>
      <vt:lpstr>Cursor FOR Loops</vt:lpstr>
      <vt:lpstr>Cursor FOR Loops</vt:lpstr>
      <vt:lpstr>SQL Cursor Attributes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9i</dc:title>
  <dc:creator>Administrator</dc:creator>
  <cp:lastModifiedBy>Administrator</cp:lastModifiedBy>
  <cp:revision>2</cp:revision>
  <dcterms:created xsi:type="dcterms:W3CDTF">2010-02-15T09:27:35Z</dcterms:created>
  <dcterms:modified xsi:type="dcterms:W3CDTF">2010-02-15T09:31:52Z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0x010100288715D36CCD664C92487F0B78E69BFE</vt:lpwstr>
  </property>
</Properties>
</file>