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4"/>
  </p:sldMasterIdLst>
  <p:notesMasterIdLst>
    <p:notesMasterId r:id="rId42"/>
  </p:notesMasterIdLst>
  <p:sldIdLst>
    <p:sldId id="256" r:id="rId5"/>
    <p:sldId id="257" r:id="rId6"/>
    <p:sldId id="264" r:id="rId7"/>
    <p:sldId id="265" r:id="rId8"/>
    <p:sldId id="266" r:id="rId9"/>
    <p:sldId id="267" r:id="rId10"/>
    <p:sldId id="268" r:id="rId11"/>
    <p:sldId id="269" r:id="rId12"/>
    <p:sldId id="270" r:id="rId13"/>
    <p:sldId id="275"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5" r:id="rId32"/>
    <p:sldId id="296" r:id="rId33"/>
    <p:sldId id="297" r:id="rId34"/>
    <p:sldId id="298" r:id="rId35"/>
    <p:sldId id="299" r:id="rId36"/>
    <p:sldId id="300" r:id="rId37"/>
    <p:sldId id="301" r:id="rId38"/>
    <p:sldId id="302" r:id="rId39"/>
    <p:sldId id="303" r:id="rId40"/>
    <p:sldId id="3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94637" autoAdjust="0"/>
  </p:normalViewPr>
  <p:slideViewPr>
    <p:cSldViewPr snapToGrid="0" showGuides="1">
      <p:cViewPr varScale="1">
        <p:scale>
          <a:sx n="45" d="100"/>
          <a:sy n="45" d="100"/>
        </p:scale>
        <p:origin x="-672" y="-96"/>
      </p:cViewPr>
      <p:guideLst>
        <p:guide orient="horz"/>
        <p:guide orient="horz" pos="3946"/>
        <p:guide orient="horz" pos="4319"/>
        <p:guide pos="5565"/>
        <p:guide pos="202"/>
        <p:guide pos="510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A239F-DDBE-45BA-B6AE-43E324C95266}" type="slidenum">
              <a:rPr lang="en-US"/>
              <a:pPr/>
              <a:t>4</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a:t>7</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22"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marL="0" algn="l" defTabSz="914400" rtl="0" eaLnBrk="1" latinLnBrk="0" hangingPunct="1">
              <a:defRPr/>
            </a:pPr>
            <a:r>
              <a:rPr lang="en-US" sz="800" kern="1200" dirty="0">
                <a:solidFill>
                  <a:schemeClr val="bg2"/>
                </a:solidFill>
                <a:latin typeface="+mn-lt"/>
                <a:ea typeface="+mn-ea"/>
                <a:cs typeface="+mn-cs"/>
              </a:rPr>
              <a:t>© Satyam </a:t>
            </a:r>
            <a:r>
              <a:rPr lang="en-US" sz="800" kern="1200" dirty="0" smtClean="0">
                <a:solidFill>
                  <a:schemeClr val="bg2"/>
                </a:solidFill>
                <a:latin typeface="+mn-lt"/>
                <a:ea typeface="+mn-ea"/>
                <a:cs typeface="+mn-cs"/>
              </a:rPr>
              <a:t>2009</a:t>
            </a:r>
            <a:endParaRPr lang="en-US" sz="800" kern="1200" dirty="0">
              <a:solidFill>
                <a:schemeClr val="bg2"/>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6" name="Picture 5"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1333698"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l">
              <a:spcBef>
                <a:spcPts val="600"/>
              </a:spcBef>
            </a:pPr>
            <a:r>
              <a:rPr lang="en-US" sz="900" b="1" dirty="0" smtClean="0">
                <a:solidFill>
                  <a:schemeClr val="bg2"/>
                </a:solidFill>
              </a:rPr>
              <a:t>Safe Harbor</a:t>
            </a:r>
          </a:p>
          <a:p>
            <a:pPr algn="l">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371600" y="6248400"/>
            <a:ext cx="16764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429000" y="6248400"/>
            <a:ext cx="34290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7239000" y="6248400"/>
            <a:ext cx="1905000" cy="457200"/>
          </a:xfrm>
          <a:prstGeom prst="rect">
            <a:avLst/>
          </a:prstGeom>
        </p:spPr>
        <p:txBody>
          <a:bodyPr/>
          <a:lstStyle>
            <a:lvl1pPr>
              <a:defRPr/>
            </a:lvl1pPr>
          </a:lstStyle>
          <a:p>
            <a:fld id="{1BE13F94-AA40-4B60-B4A3-83E2C2C574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371600" y="6248400"/>
            <a:ext cx="1676400" cy="45720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429000" y="6248400"/>
            <a:ext cx="34290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7239000" y="6248400"/>
            <a:ext cx="1905000" cy="457200"/>
          </a:xfrm>
          <a:prstGeom prst="rect">
            <a:avLst/>
          </a:prstGeom>
        </p:spPr>
        <p:txBody>
          <a:bodyPr/>
          <a:lstStyle>
            <a:lvl1pPr>
              <a:defRPr/>
            </a:lvl1pPr>
          </a:lstStyle>
          <a:p>
            <a:fld id="{9E5EFCC4-A2EE-42E8-BCF5-E219A091CD9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71600" y="6248400"/>
            <a:ext cx="16764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429000" y="6248400"/>
            <a:ext cx="34290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7239000" y="6248400"/>
            <a:ext cx="1905000" cy="457200"/>
          </a:xfrm>
          <a:prstGeom prst="rect">
            <a:avLst/>
          </a:prstGeom>
        </p:spPr>
        <p:txBody>
          <a:bodyPr/>
          <a:lstStyle>
            <a:lvl1pPr>
              <a:defRPr/>
            </a:lvl1pPr>
          </a:lstStyle>
          <a:p>
            <a:fld id="{E7FF2C2F-D0C1-4308-AD6A-EE0B1987DBF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9"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algn="l">
              <a:defRPr/>
            </a:pPr>
            <a:r>
              <a:rPr lang="en-US" sz="800" dirty="0">
                <a:solidFill>
                  <a:schemeClr val="bg2"/>
                </a:solidFill>
              </a:rPr>
              <a:t>© Satyam </a:t>
            </a:r>
            <a:r>
              <a:rPr lang="en-US" sz="800" dirty="0" smtClean="0">
                <a:solidFill>
                  <a:schemeClr val="bg2"/>
                </a:solidFill>
              </a:rPr>
              <a:t>2009</a:t>
            </a:r>
            <a:endParaRPr lang="en-US" sz="800" dirty="0">
              <a:solidFill>
                <a:schemeClr val="bg2"/>
              </a:solidFill>
            </a:endParaRPr>
          </a:p>
        </p:txBody>
      </p:sp>
      <p:sp>
        <p:nvSpPr>
          <p:cNvPr id="10" name="Slide Number Placeholder 5"/>
          <p:cNvSpPr txBox="1">
            <a:spLocks/>
          </p:cNvSpPr>
          <p:nvPr userDrawn="1"/>
        </p:nvSpPr>
        <p:spPr bwMode="auto">
          <a:xfrm>
            <a:off x="4509483" y="6662738"/>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2"/>
                </a:solidFill>
              </a:rPr>
              <a:pPr algn="ctr">
                <a:defRPr/>
              </a:pPr>
              <a:t>‹#›</a:t>
            </a:fld>
            <a:endParaRPr lang="en-US" sz="800" dirty="0">
              <a:solidFill>
                <a:schemeClr val="bg2"/>
              </a:solidFill>
            </a:endParaRPr>
          </a:p>
        </p:txBody>
      </p:sp>
      <p:pic>
        <p:nvPicPr>
          <p:cNvPr id="35" name="Picture 34" descr="PPT.jpg"/>
          <p:cNvPicPr>
            <a:picLocks noChangeAspect="1"/>
          </p:cNvPicPr>
          <p:nvPr userDrawn="1"/>
        </p:nvPicPr>
        <p:blipFill>
          <a:blip r:embed="rId11" cstate="screen"/>
          <a:srcRect/>
          <a:stretch>
            <a:fillRect/>
          </a:stretch>
        </p:blipFill>
        <p:spPr>
          <a:xfrm>
            <a:off x="6719888" y="104040"/>
            <a:ext cx="2133600" cy="304800"/>
          </a:xfrm>
          <a:prstGeom prst="rect">
            <a:avLst/>
          </a:prstGeom>
        </p:spPr>
      </p:pic>
      <p:pic>
        <p:nvPicPr>
          <p:cNvPr id="36" name="Picture 35" descr="PPT.jpg"/>
          <p:cNvPicPr>
            <a:picLocks noChangeAspect="1"/>
          </p:cNvPicPr>
          <p:nvPr userDrawn="1"/>
        </p:nvPicPr>
        <p:blipFill>
          <a:blip r:embed="rId12" cstate="screen"/>
          <a:srcRect/>
          <a:stretch>
            <a:fillRect/>
          </a:stretch>
        </p:blipFill>
        <p:spPr>
          <a:xfrm>
            <a:off x="7371470" y="6183380"/>
            <a:ext cx="1772529" cy="6746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 id="2147483661" r:id="rId9"/>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839" y="2214563"/>
            <a:ext cx="5341936" cy="1231106"/>
          </a:xfrm>
        </p:spPr>
        <p:txBody>
          <a:bodyPr>
            <a:spAutoFit/>
          </a:bodyPr>
          <a:lstStyle/>
          <a:p>
            <a:r>
              <a:rPr dirty="0" smtClean="0"/>
              <a:t>Oracle Supplied Packages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DBMS_METADATA</a:t>
            </a:r>
            <a:endParaRPr lang="en-US" dirty="0"/>
          </a:p>
        </p:txBody>
      </p:sp>
      <p:sp>
        <p:nvSpPr>
          <p:cNvPr id="3" name="Text Placeholder 2"/>
          <p:cNvSpPr>
            <a:spLocks noGrp="1"/>
          </p:cNvSpPr>
          <p:nvPr>
            <p:ph type="body" sz="quarter" idx="10"/>
          </p:nvPr>
        </p:nvSpPr>
        <p:spPr>
          <a:xfrm>
            <a:off x="302931" y="1465507"/>
            <a:ext cx="8544207" cy="2492990"/>
          </a:xfrm>
        </p:spPr>
        <p:txBody>
          <a:bodyPr/>
          <a:lstStyle/>
          <a:p>
            <a:r>
              <a:rPr lang="en-US" dirty="0" smtClean="0"/>
              <a:t>Used to view the definition of objects like index, view, Table etc</a:t>
            </a:r>
          </a:p>
          <a:p>
            <a:endParaRPr lang="en-US" dirty="0" smtClean="0"/>
          </a:p>
          <a:p>
            <a:r>
              <a:rPr lang="en-US" dirty="0" smtClean="0"/>
              <a:t>Example : </a:t>
            </a:r>
          </a:p>
          <a:p>
            <a:endParaRPr lang="en-US" dirty="0" smtClean="0"/>
          </a:p>
          <a:p>
            <a:pPr marL="342900" indent="-342900">
              <a:buAutoNum type="arabicPeriod"/>
            </a:pPr>
            <a:r>
              <a:rPr lang="en-US" dirty="0" smtClean="0"/>
              <a:t>SELECT DBMS_METADATA.GET_DDL(OBJECT_TYPE,OBJECT_NAME) FROM DUAL;</a:t>
            </a:r>
          </a:p>
          <a:p>
            <a:pPr marL="342900" indent="-342900">
              <a:buAutoNum type="arabicPeriod"/>
            </a:pPr>
            <a:endParaRPr lang="en-US" dirty="0" smtClean="0"/>
          </a:p>
          <a:p>
            <a:pPr marL="342900" indent="-342900"/>
            <a:r>
              <a:rPr lang="en-US" dirty="0" smtClean="0"/>
              <a:t>SET LONG 1000    </a:t>
            </a:r>
          </a:p>
          <a:p>
            <a:pPr marL="342900" indent="-342900"/>
            <a:r>
              <a:rPr lang="en-US" dirty="0" smtClean="0"/>
              <a:t>SELECT DBMS_METADATA.GET_DDL(‘TABLE’,’EMP’) FROM DUAL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a:xfrm>
            <a:off x="1366839" y="2214563"/>
            <a:ext cx="5341936" cy="615553"/>
          </a:xfrm>
        </p:spPr>
        <p:txBody>
          <a:bodyPr/>
          <a:lstStyle/>
          <a:p>
            <a:r>
              <a:rPr lang="en-US" dirty="0" smtClean="0"/>
              <a:t>DBMS_LOB</a:t>
            </a:r>
            <a:endParaRPr lang="en-US" dirty="0"/>
          </a:p>
        </p:txBody>
      </p:sp>
      <p:sp>
        <p:nvSpPr>
          <p:cNvPr id="2051" name="Rectangle 1027"/>
          <p:cNvSpPr>
            <a:spLocks noGrp="1" noChangeArrowheads="1"/>
          </p:cNvSpPr>
          <p:nvPr>
            <p:ph type="subTitle" idx="1"/>
          </p:nvPr>
        </p:nvSpPr>
        <p:spPr/>
        <p:txBody>
          <a:bodyPr/>
          <a:lstStyle/>
          <a:p>
            <a:r>
              <a:rPr lang="en-US"/>
              <a:t>PL/SQL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02931" y="1465507"/>
            <a:ext cx="8544207" cy="3185487"/>
          </a:xfrm>
        </p:spPr>
        <p:txBody>
          <a:bodyPr/>
          <a:lstStyle/>
          <a:p>
            <a:pPr>
              <a:lnSpc>
                <a:spcPct val="150000"/>
              </a:lnSpc>
              <a:buFont typeface="Wingdings" pitchFamily="2" charset="2"/>
              <a:buChar char="§"/>
            </a:pPr>
            <a:r>
              <a:rPr lang="en-US" b="1" dirty="0" smtClean="0"/>
              <a:t>Using Large Objects</a:t>
            </a:r>
            <a:endParaRPr lang="en-US" dirty="0" smtClean="0"/>
          </a:p>
          <a:p>
            <a:pPr>
              <a:lnSpc>
                <a:spcPct val="150000"/>
              </a:lnSpc>
              <a:buFont typeface="Wingdings" pitchFamily="2" charset="2"/>
              <a:buChar char="§"/>
            </a:pPr>
            <a:r>
              <a:rPr lang="en-US" b="1" dirty="0" smtClean="0"/>
              <a:t>Working with LOBs</a:t>
            </a:r>
            <a:endParaRPr lang="en-US" dirty="0" smtClean="0"/>
          </a:p>
          <a:p>
            <a:pPr>
              <a:lnSpc>
                <a:spcPct val="150000"/>
              </a:lnSpc>
              <a:buFont typeface="Wingdings" pitchFamily="2" charset="2"/>
              <a:buChar char="§"/>
            </a:pPr>
            <a:r>
              <a:rPr lang="en-US" b="1" dirty="0" smtClean="0"/>
              <a:t>Large Object Types </a:t>
            </a:r>
            <a:endParaRPr lang="en-US" dirty="0" smtClean="0"/>
          </a:p>
          <a:p>
            <a:pPr>
              <a:lnSpc>
                <a:spcPct val="150000"/>
              </a:lnSpc>
              <a:buFont typeface="Wingdings" pitchFamily="2" charset="2"/>
              <a:buChar char="§"/>
            </a:pPr>
            <a:r>
              <a:rPr lang="en-US" b="1" dirty="0" smtClean="0"/>
              <a:t>Internal LOBs </a:t>
            </a:r>
            <a:endParaRPr lang="en-US" dirty="0" smtClean="0"/>
          </a:p>
          <a:p>
            <a:pPr>
              <a:lnSpc>
                <a:spcPct val="150000"/>
              </a:lnSpc>
              <a:buFont typeface="Wingdings" pitchFamily="2" charset="2"/>
              <a:buChar char="§"/>
            </a:pPr>
            <a:r>
              <a:rPr lang="en-US" b="1" dirty="0" smtClean="0"/>
              <a:t>External LOBs </a:t>
            </a:r>
            <a:endParaRPr lang="en-US" dirty="0" smtClean="0"/>
          </a:p>
          <a:p>
            <a:pPr>
              <a:lnSpc>
                <a:spcPct val="150000"/>
              </a:lnSpc>
              <a:buFont typeface="Wingdings" pitchFamily="2" charset="2"/>
              <a:buChar char="§"/>
            </a:pPr>
            <a:r>
              <a:rPr lang="en-US" b="1" dirty="0" smtClean="0"/>
              <a:t>Temporary LOBs </a:t>
            </a:r>
            <a:endParaRPr lang="en-US" dirty="0" smtClean="0"/>
          </a:p>
          <a:p>
            <a:pPr>
              <a:lnSpc>
                <a:spcPct val="150000"/>
              </a:lnSpc>
              <a:buFont typeface="Wingdings" pitchFamily="2" charset="2"/>
              <a:buChar char="§"/>
            </a:pPr>
            <a:r>
              <a:rPr lang="en-US" b="1" dirty="0" smtClean="0"/>
              <a:t>The DBMS_LOB Package</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Large objects</a:t>
            </a:r>
            <a:endParaRPr lang="en-US" dirty="0"/>
          </a:p>
        </p:txBody>
      </p:sp>
      <p:sp>
        <p:nvSpPr>
          <p:cNvPr id="3" name="Text Placeholder 2"/>
          <p:cNvSpPr>
            <a:spLocks noGrp="1"/>
          </p:cNvSpPr>
          <p:nvPr>
            <p:ph type="body" sz="quarter" idx="10"/>
          </p:nvPr>
        </p:nvSpPr>
        <p:spPr>
          <a:xfrm>
            <a:off x="302931" y="1465507"/>
            <a:ext cx="8544207" cy="1523494"/>
          </a:xfrm>
        </p:spPr>
        <p:txBody>
          <a:bodyPr/>
          <a:lstStyle/>
          <a:p>
            <a:pPr algn="just">
              <a:lnSpc>
                <a:spcPct val="150000"/>
              </a:lnSpc>
            </a:pPr>
            <a:r>
              <a:rPr lang="en-US" dirty="0" smtClean="0"/>
              <a:t>We can use LONG data type to store character data up to 2GB in length per row. In place of LONG and LONG RAW , you can also use the LOB data types(BLOB, CLOB, NCLOB and BFILE) for storage of long data up to 4GB in length.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LOBs?</a:t>
            </a:r>
            <a:endParaRPr lang="en-US" dirty="0"/>
          </a:p>
        </p:txBody>
      </p:sp>
      <p:sp>
        <p:nvSpPr>
          <p:cNvPr id="3" name="Text Placeholder 2"/>
          <p:cNvSpPr>
            <a:spLocks noGrp="1"/>
          </p:cNvSpPr>
          <p:nvPr>
            <p:ph type="body" sz="quarter" idx="10"/>
          </p:nvPr>
        </p:nvSpPr>
        <p:spPr>
          <a:xfrm>
            <a:off x="302931" y="1465507"/>
            <a:ext cx="8544207" cy="1938992"/>
          </a:xfrm>
        </p:spPr>
        <p:txBody>
          <a:bodyPr/>
          <a:lstStyle/>
          <a:p>
            <a:r>
              <a:rPr lang="en-US" dirty="0" smtClean="0"/>
              <a:t>Basically, LOBs (Large Objects) are designed to support large unstructured data such as text, graphic images, still video clips, full motion video, and sound waveforms. </a:t>
            </a:r>
          </a:p>
          <a:p>
            <a:endParaRPr lang="en-US" dirty="0" smtClean="0"/>
          </a:p>
          <a:p>
            <a:r>
              <a:rPr lang="en-US" dirty="0" smtClean="0"/>
              <a:t>A typical employee record may be a few hundred bytes, but even small amounts of multimedia data can be thousands of times larger.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LOBs</a:t>
            </a:r>
            <a:endParaRPr lang="en-US" dirty="0"/>
          </a:p>
        </p:txBody>
      </p:sp>
      <p:sp>
        <p:nvSpPr>
          <p:cNvPr id="3" name="Text Placeholder 2"/>
          <p:cNvSpPr>
            <a:spLocks noGrp="1"/>
          </p:cNvSpPr>
          <p:nvPr>
            <p:ph type="body" sz="quarter" idx="10"/>
          </p:nvPr>
        </p:nvSpPr>
        <p:spPr>
          <a:xfrm>
            <a:off x="302931" y="1465507"/>
            <a:ext cx="8544207" cy="3877985"/>
          </a:xfrm>
        </p:spPr>
        <p:txBody>
          <a:bodyPr/>
          <a:lstStyle/>
          <a:p>
            <a:r>
              <a:rPr lang="en-US" dirty="0" smtClean="0"/>
              <a:t>Oracle supports the following two types of LOBs:</a:t>
            </a:r>
          </a:p>
          <a:p>
            <a:r>
              <a:rPr lang="en-US" dirty="0" smtClean="0"/>
              <a:t>                        1.   CLOB</a:t>
            </a:r>
          </a:p>
          <a:p>
            <a:r>
              <a:rPr lang="en-US" dirty="0" smtClean="0"/>
              <a:t>	          2.   BLOB</a:t>
            </a:r>
          </a:p>
          <a:p>
            <a:endParaRPr lang="en-US" dirty="0" smtClean="0"/>
          </a:p>
          <a:p>
            <a:pPr lvl="2" algn="just"/>
            <a:r>
              <a:rPr lang="en-US" dirty="0" smtClean="0"/>
              <a:t>They are stored in the database either in-line in the table or in a separate segment or table space, such as BLOB(Binary LOB), CLOB (Character LOB) and, NCLOB (National Character LOB).</a:t>
            </a:r>
          </a:p>
          <a:p>
            <a:pPr lvl="2" algn="just">
              <a:buFont typeface="Arial" pitchFamily="34" charset="0"/>
              <a:buChar char="•"/>
            </a:pPr>
            <a:endParaRPr lang="en-US" dirty="0" smtClean="0"/>
          </a:p>
          <a:p>
            <a:pPr lvl="2" algn="just"/>
            <a:r>
              <a:rPr lang="en-US" dirty="0" smtClean="0"/>
              <a:t>As the name signifies, BLOB holds binary data while the CLOB holds textual data and the NCLOB holds, character data that corresponds to the national character set defined for the Oracle database.</a:t>
            </a:r>
          </a:p>
          <a:p>
            <a:pPr lvl="2" algn="just"/>
            <a:endParaRPr lang="en-US" dirty="0" smtClean="0"/>
          </a:p>
          <a:p>
            <a:pPr lvl="2">
              <a:buFont typeface="Arial" pitchFamily="34" charset="0"/>
              <a:buChar char="•"/>
            </a:pPr>
            <a:r>
              <a:rPr lang="en-US" dirty="0" smtClean="0"/>
              <a:t>Those stored as operating system files, such as BFILEs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Why Not Use LONGs?</a:t>
            </a:r>
            <a:br>
              <a:rPr lang="en-US" dirty="0" smtClean="0"/>
            </a:br>
            <a:endParaRPr lang="en-US" dirty="0"/>
          </a:p>
        </p:txBody>
      </p:sp>
      <p:sp>
        <p:nvSpPr>
          <p:cNvPr id="3" name="Text Placeholder 2"/>
          <p:cNvSpPr>
            <a:spLocks noGrp="1"/>
          </p:cNvSpPr>
          <p:nvPr>
            <p:ph type="body" sz="quarter" idx="10"/>
          </p:nvPr>
        </p:nvSpPr>
        <p:spPr>
          <a:xfrm>
            <a:off x="302931" y="1465507"/>
            <a:ext cx="8544207" cy="2492990"/>
          </a:xfrm>
        </p:spPr>
        <p:txBody>
          <a:bodyPr/>
          <a:lstStyle/>
          <a:p>
            <a:pPr>
              <a:buFont typeface="Wingdings" pitchFamily="2" charset="2"/>
              <a:buChar char="§"/>
            </a:pPr>
            <a:r>
              <a:rPr lang="en-US" dirty="0" smtClean="0"/>
              <a:t>In Oracle7, most applications storing large amounts of unstructured data used the LONG or LONG RAW data type.</a:t>
            </a:r>
          </a:p>
          <a:p>
            <a:pPr>
              <a:buFont typeface="Wingdings" pitchFamily="2" charset="2"/>
              <a:buChar char="§"/>
            </a:pPr>
            <a:endParaRPr lang="en-US" dirty="0" smtClean="0"/>
          </a:p>
          <a:p>
            <a:pPr>
              <a:buFont typeface="Wingdings" pitchFamily="2" charset="2"/>
              <a:buChar char="§"/>
            </a:pPr>
            <a:r>
              <a:rPr lang="en-US" dirty="0" smtClean="0"/>
              <a:t>Oracle</a:t>
            </a:r>
            <a:r>
              <a:rPr lang="en-US" i="1" dirty="0" smtClean="0"/>
              <a:t>8</a:t>
            </a:r>
            <a:r>
              <a:rPr lang="en-US" dirty="0" smtClean="0"/>
              <a:t>i and Oracle9i's support for LOB data types is preferred over support for LONG and LONG RAWs in Oracle7 in the following ways:</a:t>
            </a:r>
          </a:p>
          <a:p>
            <a:pPr>
              <a:buFont typeface="Wingdings" pitchFamily="2" charset="2"/>
              <a:buChar char="§"/>
            </a:pPr>
            <a:endParaRPr lang="en-US" dirty="0" smtClean="0"/>
          </a:p>
          <a:p>
            <a:pPr lvl="0">
              <a:buFont typeface="Wingdings" pitchFamily="2" charset="2"/>
              <a:buChar char="§"/>
            </a:pPr>
            <a:r>
              <a:rPr lang="en-US" b="1" i="1" dirty="0" smtClean="0"/>
              <a:t>LOB Capacity:</a:t>
            </a:r>
            <a:r>
              <a:rPr lang="en-US" dirty="0" smtClean="0"/>
              <a:t> With Oracle8 and Oracle</a:t>
            </a:r>
            <a:r>
              <a:rPr lang="en-US" i="1" dirty="0" smtClean="0"/>
              <a:t>8i</a:t>
            </a:r>
            <a:r>
              <a:rPr lang="en-US" dirty="0" smtClean="0"/>
              <a:t>, LOBs can store up to 4GB of data. This doubles the 2GB of data that LONG and LONG RAW data types could store.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The LOB </a:t>
            </a:r>
            <a:r>
              <a:rPr lang="en-US" dirty="0" err="1" smtClean="0"/>
              <a:t>Datatype</a:t>
            </a:r>
            <a:r>
              <a:rPr lang="en-US" dirty="0" smtClean="0"/>
              <a:t/>
            </a:r>
            <a:br>
              <a:rPr lang="en-US" dirty="0" smtClean="0"/>
            </a:br>
            <a:endParaRPr lang="en-US" dirty="0"/>
          </a:p>
        </p:txBody>
      </p:sp>
      <p:sp>
        <p:nvSpPr>
          <p:cNvPr id="3" name="Text Placeholder 2"/>
          <p:cNvSpPr>
            <a:spLocks noGrp="1"/>
          </p:cNvSpPr>
          <p:nvPr>
            <p:ph type="body" sz="quarter" idx="10"/>
          </p:nvPr>
        </p:nvSpPr>
        <p:spPr>
          <a:xfrm>
            <a:off x="302931" y="1465507"/>
            <a:ext cx="8544207" cy="2215991"/>
          </a:xfrm>
        </p:spPr>
        <p:txBody>
          <a:bodyPr/>
          <a:lstStyle/>
          <a:p>
            <a:r>
              <a:rPr lang="en-US" dirty="0" smtClean="0"/>
              <a:t>Oracle</a:t>
            </a:r>
            <a:r>
              <a:rPr lang="en-US" i="1" dirty="0" smtClean="0"/>
              <a:t>9i</a:t>
            </a:r>
            <a:r>
              <a:rPr lang="en-US" dirty="0" smtClean="0"/>
              <a:t> regards LOBs as being of two kinds depending on their location with regard to the database </a:t>
            </a:r>
          </a:p>
          <a:p>
            <a:endParaRPr lang="en-US" dirty="0" smtClean="0"/>
          </a:p>
          <a:p>
            <a:r>
              <a:rPr lang="en-US" dirty="0" smtClean="0"/>
              <a:t>-- </a:t>
            </a:r>
            <a:r>
              <a:rPr lang="en-US" b="1" dirty="0" smtClean="0"/>
              <a:t>internal LOBs</a:t>
            </a:r>
            <a:r>
              <a:rPr lang="en-US" dirty="0" smtClean="0"/>
              <a:t> and </a:t>
            </a:r>
          </a:p>
          <a:p>
            <a:endParaRPr lang="en-US" b="1" dirty="0" smtClean="0"/>
          </a:p>
          <a:p>
            <a:r>
              <a:rPr lang="en-US" b="1" dirty="0" smtClean="0"/>
              <a:t>-- external LOBs</a:t>
            </a:r>
            <a:r>
              <a:rPr lang="en-US" dirty="0" smtClean="0"/>
              <a:t>, also referred to as </a:t>
            </a:r>
            <a:r>
              <a:rPr lang="en-US" b="1" dirty="0" smtClean="0"/>
              <a:t>BFILEs</a:t>
            </a:r>
            <a:r>
              <a:rPr lang="en-US" dirty="0" smtClean="0"/>
              <a:t> (binary files)</a:t>
            </a:r>
            <a:r>
              <a:rPr lang="en-US" i="1" dirty="0" smtClean="0"/>
              <a:t>.</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LOBs</a:t>
            </a:r>
            <a:endParaRPr lang="en-US" dirty="0"/>
          </a:p>
        </p:txBody>
      </p:sp>
      <p:sp>
        <p:nvSpPr>
          <p:cNvPr id="3" name="Text Placeholder 2"/>
          <p:cNvSpPr>
            <a:spLocks noGrp="1"/>
          </p:cNvSpPr>
          <p:nvPr>
            <p:ph type="body" sz="quarter" idx="10"/>
          </p:nvPr>
        </p:nvSpPr>
        <p:spPr>
          <a:xfrm>
            <a:off x="302931" y="1465507"/>
            <a:ext cx="8544207" cy="2769989"/>
          </a:xfrm>
        </p:spPr>
        <p:txBody>
          <a:bodyPr/>
          <a:lstStyle/>
          <a:p>
            <a:r>
              <a:rPr lang="en-US" i="1" dirty="0" smtClean="0"/>
              <a:t>Internal</a:t>
            </a:r>
            <a:r>
              <a:rPr lang="en-US" dirty="0" smtClean="0"/>
              <a:t> LOBs, as their name suggests, are stored inside database </a:t>
            </a:r>
            <a:r>
              <a:rPr lang="en-US" dirty="0" err="1" smtClean="0"/>
              <a:t>tablespaces</a:t>
            </a:r>
            <a:r>
              <a:rPr lang="en-US" dirty="0" smtClean="0"/>
              <a:t> in a way that optimizes space and provides efficient access. Internal LOBs participate in the transactional model of the server. </a:t>
            </a:r>
          </a:p>
          <a:p>
            <a:endParaRPr lang="en-US" dirty="0" smtClean="0"/>
          </a:p>
          <a:p>
            <a:r>
              <a:rPr lang="en-US" dirty="0" smtClean="0"/>
              <a:t>You can recover internal LOBs in the event of transaction or media failure, and any changes to a internal LOB value can be committed or rolled back. </a:t>
            </a:r>
          </a:p>
          <a:p>
            <a:endParaRPr lang="en-US" dirty="0" smtClean="0"/>
          </a:p>
          <a:p>
            <a:pPr algn="just"/>
            <a:r>
              <a:rPr lang="en-US" dirty="0" smtClean="0"/>
              <a:t>In other words, all the ACID  properties that pertain to using database objects pertain to using internal LOBs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i="1" dirty="0" smtClean="0"/>
              <a:t>Number of LOB columns in a table</a:t>
            </a:r>
            <a:endParaRPr lang="en-US" dirty="0"/>
          </a:p>
        </p:txBody>
      </p:sp>
      <p:sp>
        <p:nvSpPr>
          <p:cNvPr id="3" name="Text Placeholder 2"/>
          <p:cNvSpPr>
            <a:spLocks noGrp="1"/>
          </p:cNvSpPr>
          <p:nvPr>
            <p:ph type="body" sz="quarter" idx="10"/>
          </p:nvPr>
        </p:nvSpPr>
        <p:spPr>
          <a:xfrm>
            <a:off x="302931" y="1465507"/>
            <a:ext cx="8544207" cy="1661993"/>
          </a:xfrm>
        </p:spPr>
        <p:txBody>
          <a:bodyPr/>
          <a:lstStyle/>
          <a:p>
            <a:pPr lvl="0"/>
            <a:r>
              <a:rPr lang="en-US" dirty="0" smtClean="0"/>
              <a:t>An Oracle8, Oracle</a:t>
            </a:r>
            <a:r>
              <a:rPr lang="en-US" i="1" dirty="0" smtClean="0"/>
              <a:t>8i,</a:t>
            </a:r>
            <a:r>
              <a:rPr lang="en-US" dirty="0" smtClean="0"/>
              <a:t> or Oracle9</a:t>
            </a:r>
            <a:r>
              <a:rPr lang="en-US" i="1" dirty="0" smtClean="0"/>
              <a:t>i</a:t>
            </a:r>
            <a:r>
              <a:rPr lang="en-US" dirty="0" smtClean="0"/>
              <a:t> table can have multiple LOB columns. Each LOB column in the same table can be of a different type. In Oracle7 Release 7.3 and higher, tables are limited to a single LONG or LONG RAW column. </a:t>
            </a:r>
          </a:p>
          <a:p>
            <a:endParaRPr lang="en-US" dirty="0" smtClean="0"/>
          </a:p>
          <a:p>
            <a:r>
              <a:rPr lang="en-US" b="1" i="1" dirty="0" smtClean="0"/>
              <a:t>Random piece-wise access:</a:t>
            </a:r>
            <a:r>
              <a:rPr lang="en-US" dirty="0" smtClean="0"/>
              <a:t> LOBs support random access to data, but LONGs support only sequential access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Supplied Packages</a:t>
            </a:r>
          </a:p>
        </p:txBody>
      </p:sp>
      <p:sp>
        <p:nvSpPr>
          <p:cNvPr id="3" name="Text Placeholder 2"/>
          <p:cNvSpPr>
            <a:spLocks noGrp="1"/>
          </p:cNvSpPr>
          <p:nvPr>
            <p:ph type="body" sz="quarter" idx="10"/>
          </p:nvPr>
        </p:nvSpPr>
        <p:spPr>
          <a:xfrm>
            <a:off x="302931" y="1465507"/>
            <a:ext cx="8544207" cy="2215991"/>
          </a:xfrm>
        </p:spPr>
        <p:txBody>
          <a:bodyPr/>
          <a:lstStyle/>
          <a:p>
            <a:r>
              <a:rPr lang="en-US" b="1" dirty="0" smtClean="0"/>
              <a:t>Oracle-supplied packages:</a:t>
            </a:r>
          </a:p>
          <a:p>
            <a:endParaRPr lang="en-US" b="1" dirty="0" smtClean="0"/>
          </a:p>
          <a:p>
            <a:pPr>
              <a:lnSpc>
                <a:spcPct val="150000"/>
              </a:lnSpc>
              <a:buFont typeface="Wingdings" pitchFamily="2" charset="2"/>
              <a:buChar char="§"/>
            </a:pPr>
            <a:r>
              <a:rPr lang="en-US" dirty="0" smtClean="0"/>
              <a:t>• </a:t>
            </a:r>
            <a:r>
              <a:rPr lang="en-US" b="1" dirty="0" smtClean="0"/>
              <a:t>Are provided with the Oracle server</a:t>
            </a:r>
          </a:p>
          <a:p>
            <a:pPr>
              <a:lnSpc>
                <a:spcPct val="150000"/>
              </a:lnSpc>
              <a:buFont typeface="Wingdings" pitchFamily="2" charset="2"/>
              <a:buChar char="§"/>
            </a:pPr>
            <a:r>
              <a:rPr lang="en-US" dirty="0" smtClean="0"/>
              <a:t>• </a:t>
            </a:r>
            <a:r>
              <a:rPr lang="en-US" b="1" dirty="0" smtClean="0"/>
              <a:t>Extend the functionality of the database</a:t>
            </a:r>
          </a:p>
          <a:p>
            <a:pPr>
              <a:lnSpc>
                <a:spcPct val="150000"/>
              </a:lnSpc>
              <a:buFont typeface="Wingdings" pitchFamily="2" charset="2"/>
              <a:buChar char="§"/>
            </a:pPr>
            <a:r>
              <a:rPr lang="en-US" dirty="0" smtClean="0"/>
              <a:t>• </a:t>
            </a:r>
            <a:r>
              <a:rPr lang="en-US" b="1" dirty="0" smtClean="0"/>
              <a:t>Enable access to certain SQL features normally restricted for PL/SQL</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i="1" dirty="0" smtClean="0"/>
              <a:t>External LOBs</a:t>
            </a:r>
            <a:br>
              <a:rPr lang="en-US" i="1" dirty="0" smtClean="0"/>
            </a:br>
            <a:endParaRPr lang="en-US" dirty="0"/>
          </a:p>
        </p:txBody>
      </p:sp>
      <p:sp>
        <p:nvSpPr>
          <p:cNvPr id="3" name="Text Placeholder 2"/>
          <p:cNvSpPr>
            <a:spLocks noGrp="1"/>
          </p:cNvSpPr>
          <p:nvPr>
            <p:ph type="body" sz="quarter" idx="10"/>
          </p:nvPr>
        </p:nvSpPr>
        <p:spPr>
          <a:xfrm>
            <a:off x="302931" y="1465507"/>
            <a:ext cx="8544207" cy="3877985"/>
          </a:xfrm>
        </p:spPr>
        <p:txBody>
          <a:bodyPr/>
          <a:lstStyle/>
          <a:p>
            <a:r>
              <a:rPr lang="en-US" i="1" dirty="0" smtClean="0"/>
              <a:t>External</a:t>
            </a:r>
            <a:r>
              <a:rPr lang="en-US" dirty="0" smtClean="0"/>
              <a:t> LOBs (BFILES) are large binary data objects stored in operating system files outside database </a:t>
            </a:r>
            <a:r>
              <a:rPr lang="en-US" dirty="0" err="1" smtClean="0"/>
              <a:t>tablespaces</a:t>
            </a:r>
            <a:r>
              <a:rPr lang="en-US" dirty="0" smtClean="0"/>
              <a:t>. </a:t>
            </a:r>
          </a:p>
          <a:p>
            <a:endParaRPr lang="en-US" dirty="0" smtClean="0"/>
          </a:p>
          <a:p>
            <a:r>
              <a:rPr lang="en-US" dirty="0" smtClean="0"/>
              <a:t> Apart from conventional secondary storage devices such as hard disks, BFILEs may also be located on tertiary block storage devices such as CD-ROMs, </a:t>
            </a:r>
            <a:r>
              <a:rPr lang="en-US" dirty="0" err="1" smtClean="0"/>
              <a:t>PhotoCDs</a:t>
            </a:r>
            <a:r>
              <a:rPr lang="en-US" dirty="0" smtClean="0"/>
              <a:t> and DVDs.</a:t>
            </a:r>
          </a:p>
          <a:p>
            <a:endParaRPr lang="en-US" dirty="0" smtClean="0"/>
          </a:p>
          <a:p>
            <a:r>
              <a:rPr lang="en-US" b="1" dirty="0" smtClean="0"/>
              <a:t>Internal LOBs Use Copy Semantics, External LOBs Use Reference Semantics</a:t>
            </a:r>
          </a:p>
          <a:p>
            <a:pPr lvl="0"/>
            <a:endParaRPr lang="en-US" dirty="0" smtClean="0"/>
          </a:p>
          <a:p>
            <a:pPr lvl="0">
              <a:buFont typeface="Wingdings" pitchFamily="2" charset="2"/>
              <a:buChar char="§"/>
            </a:pPr>
            <a:r>
              <a:rPr lang="en-US" dirty="0" smtClean="0"/>
              <a:t>Copy semantics: Both LOB locator and value are copied </a:t>
            </a:r>
          </a:p>
          <a:p>
            <a:pPr lvl="0"/>
            <a:endParaRPr lang="en-US" dirty="0" smtClean="0"/>
          </a:p>
          <a:p>
            <a:pPr lvl="0">
              <a:buFont typeface="Wingdings" pitchFamily="2" charset="2"/>
              <a:buChar char="§"/>
            </a:pPr>
            <a:r>
              <a:rPr lang="en-US" dirty="0" smtClean="0"/>
              <a:t>Reference semantics: Only LOB locator is copied </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Benefits of LOBs</a:t>
            </a:r>
            <a:br>
              <a:rPr lang="en-US" dirty="0" smtClean="0"/>
            </a:br>
            <a:endParaRPr lang="en-US" dirty="0"/>
          </a:p>
        </p:txBody>
      </p:sp>
      <p:sp>
        <p:nvSpPr>
          <p:cNvPr id="3" name="Text Placeholder 2"/>
          <p:cNvSpPr>
            <a:spLocks noGrp="1"/>
          </p:cNvSpPr>
          <p:nvPr>
            <p:ph type="body" sz="quarter" idx="10"/>
          </p:nvPr>
        </p:nvSpPr>
        <p:spPr>
          <a:xfrm>
            <a:off x="302931" y="1465507"/>
            <a:ext cx="8544207" cy="2354491"/>
          </a:xfrm>
        </p:spPr>
        <p:txBody>
          <a:bodyPr/>
          <a:lstStyle/>
          <a:p>
            <a:pPr marL="342900" lvl="0" indent="-342900">
              <a:lnSpc>
                <a:spcPct val="150000"/>
              </a:lnSpc>
              <a:buFont typeface="+mj-lt"/>
              <a:buAutoNum type="arabicPeriod"/>
            </a:pPr>
            <a:r>
              <a:rPr lang="en-US" dirty="0" smtClean="0"/>
              <a:t>LOB columns can reach the size of 4G. </a:t>
            </a:r>
          </a:p>
          <a:p>
            <a:pPr marL="342900" lvl="0" indent="-342900">
              <a:lnSpc>
                <a:spcPct val="150000"/>
              </a:lnSpc>
              <a:buFont typeface="+mj-lt"/>
              <a:buAutoNum type="arabicPeriod"/>
            </a:pPr>
            <a:r>
              <a:rPr lang="en-US" dirty="0" smtClean="0"/>
              <a:t>You can store LOB data internally within a table or externally. </a:t>
            </a:r>
          </a:p>
          <a:p>
            <a:pPr marL="342900" lvl="0" indent="-342900">
              <a:lnSpc>
                <a:spcPct val="150000"/>
              </a:lnSpc>
              <a:buFont typeface="+mj-lt"/>
              <a:buAutoNum type="arabicPeriod"/>
            </a:pPr>
            <a:r>
              <a:rPr lang="en-US" dirty="0" smtClean="0"/>
              <a:t>You can perform random access to the LOB data. </a:t>
            </a:r>
          </a:p>
          <a:p>
            <a:pPr marL="342900" lvl="0" indent="-342900">
              <a:lnSpc>
                <a:spcPct val="150000"/>
              </a:lnSpc>
              <a:buFont typeface="+mj-lt"/>
              <a:buAutoNum type="arabicPeriod"/>
            </a:pPr>
            <a:r>
              <a:rPr lang="en-US" dirty="0" smtClean="0"/>
              <a:t>It is easier to do transformations on LOB columns. </a:t>
            </a:r>
          </a:p>
          <a:p>
            <a:pPr marL="342900" lvl="0" indent="-342900">
              <a:lnSpc>
                <a:spcPct val="150000"/>
              </a:lnSpc>
              <a:buFont typeface="+mj-lt"/>
              <a:buAutoNum type="arabicPeriod"/>
            </a:pPr>
            <a:r>
              <a:rPr lang="en-US" dirty="0" smtClean="0"/>
              <a:t>You can replicate the tables that contain LOB columns.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Text Placeholder 2"/>
          <p:cNvSpPr>
            <a:spLocks noGrp="1"/>
          </p:cNvSpPr>
          <p:nvPr>
            <p:ph type="body" sz="quarter" idx="10"/>
          </p:nvPr>
        </p:nvSpPr>
        <p:spPr>
          <a:xfrm>
            <a:off x="302931" y="1465507"/>
            <a:ext cx="8544207" cy="4154984"/>
          </a:xfrm>
        </p:spPr>
        <p:txBody>
          <a:bodyPr/>
          <a:lstStyle/>
          <a:p>
            <a:r>
              <a:rPr lang="en-US" b="1" dirty="0" smtClean="0"/>
              <a:t>Create table test(t1 </a:t>
            </a:r>
            <a:r>
              <a:rPr lang="en-US" b="1" dirty="0" err="1" smtClean="0"/>
              <a:t>clob</a:t>
            </a:r>
            <a:r>
              <a:rPr lang="en-US" b="1" dirty="0" smtClean="0"/>
              <a:t>, t2 </a:t>
            </a:r>
            <a:r>
              <a:rPr lang="en-US" b="1" dirty="0" err="1" smtClean="0"/>
              <a:t>clob</a:t>
            </a:r>
            <a:r>
              <a:rPr lang="en-US" b="1" dirty="0" smtClean="0"/>
              <a:t>, s number primary key);</a:t>
            </a:r>
            <a:endParaRPr lang="en-US" dirty="0" smtClean="0"/>
          </a:p>
          <a:p>
            <a:r>
              <a:rPr lang="en-US" b="1" dirty="0" smtClean="0"/>
              <a:t>insert into test values('this is my source ' ,'this is my destination',1);</a:t>
            </a:r>
            <a:endParaRPr lang="en-US" dirty="0" smtClean="0"/>
          </a:p>
          <a:p>
            <a:r>
              <a:rPr lang="en-US" b="1" dirty="0" smtClean="0"/>
              <a:t>commit;</a:t>
            </a:r>
            <a:endParaRPr lang="en-US" dirty="0" smtClean="0"/>
          </a:p>
          <a:p>
            <a:r>
              <a:rPr lang="en-US" b="1" dirty="0" smtClean="0"/>
              <a:t>program</a:t>
            </a:r>
            <a:endParaRPr lang="en-US" dirty="0" smtClean="0"/>
          </a:p>
          <a:p>
            <a:r>
              <a:rPr lang="en-US" b="1" dirty="0" smtClean="0"/>
              <a:t> </a:t>
            </a:r>
            <a:endParaRPr lang="en-US" dirty="0" smtClean="0"/>
          </a:p>
          <a:p>
            <a:r>
              <a:rPr lang="en-US" b="1" dirty="0" smtClean="0"/>
              <a:t>declare</a:t>
            </a:r>
            <a:endParaRPr lang="en-US" dirty="0" smtClean="0"/>
          </a:p>
          <a:p>
            <a:r>
              <a:rPr lang="en-US" b="1" dirty="0" smtClean="0"/>
              <a:t>    b1 </a:t>
            </a:r>
            <a:r>
              <a:rPr lang="en-US" b="1" dirty="0" err="1" smtClean="0"/>
              <a:t>clob</a:t>
            </a:r>
            <a:r>
              <a:rPr lang="en-US" b="1" dirty="0" smtClean="0"/>
              <a:t>;</a:t>
            </a:r>
            <a:endParaRPr lang="en-US" dirty="0" smtClean="0"/>
          </a:p>
          <a:p>
            <a:r>
              <a:rPr lang="en-US" b="1" dirty="0" smtClean="0"/>
              <a:t>    b2 </a:t>
            </a:r>
            <a:r>
              <a:rPr lang="en-US" b="1" dirty="0" err="1" smtClean="0"/>
              <a:t>clob</a:t>
            </a:r>
            <a:r>
              <a:rPr lang="en-US" b="1" dirty="0" smtClean="0"/>
              <a:t>;</a:t>
            </a:r>
            <a:endParaRPr lang="en-US" dirty="0" smtClean="0"/>
          </a:p>
          <a:p>
            <a:r>
              <a:rPr lang="en-US" b="1" dirty="0" smtClean="0"/>
              <a:t> begin</a:t>
            </a:r>
            <a:endParaRPr lang="en-US" dirty="0" smtClean="0"/>
          </a:p>
          <a:p>
            <a:r>
              <a:rPr lang="en-US" b="1" dirty="0" smtClean="0"/>
              <a:t>    select t1 into b1 from </a:t>
            </a:r>
            <a:r>
              <a:rPr lang="en-US" b="1" smtClean="0"/>
              <a:t>test where s = 1  for update;</a:t>
            </a:r>
            <a:endParaRPr lang="en-US" dirty="0" smtClean="0"/>
          </a:p>
          <a:p>
            <a:r>
              <a:rPr lang="en-US" b="1" dirty="0" smtClean="0"/>
              <a:t>    select t2 into b2 from test;</a:t>
            </a:r>
            <a:endParaRPr lang="en-US" dirty="0" smtClean="0"/>
          </a:p>
          <a:p>
            <a:r>
              <a:rPr lang="en-US" b="1" dirty="0" smtClean="0"/>
              <a:t>    </a:t>
            </a:r>
            <a:r>
              <a:rPr lang="en-US" b="1" dirty="0" err="1" smtClean="0"/>
              <a:t>dbms_lob.append</a:t>
            </a:r>
            <a:r>
              <a:rPr lang="en-US" b="1" dirty="0" smtClean="0"/>
              <a:t>(b1,b2);</a:t>
            </a:r>
            <a:endParaRPr lang="en-US" dirty="0" smtClean="0"/>
          </a:p>
          <a:p>
            <a:r>
              <a:rPr lang="en-US" b="1" dirty="0" smtClean="0"/>
              <a:t> commit;</a:t>
            </a:r>
            <a:endParaRPr lang="en-US" dirty="0" smtClean="0"/>
          </a:p>
          <a:p>
            <a:r>
              <a:rPr lang="en-US" b="1" dirty="0" smtClean="0"/>
              <a:t> end;</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substr</a:t>
            </a:r>
            <a:endParaRPr lang="en-US" dirty="0"/>
          </a:p>
        </p:txBody>
      </p:sp>
      <p:sp>
        <p:nvSpPr>
          <p:cNvPr id="3" name="Text Placeholder 2"/>
          <p:cNvSpPr>
            <a:spLocks noGrp="1"/>
          </p:cNvSpPr>
          <p:nvPr>
            <p:ph type="body" sz="quarter" idx="10"/>
          </p:nvPr>
        </p:nvSpPr>
        <p:spPr>
          <a:xfrm>
            <a:off x="302931" y="1465507"/>
            <a:ext cx="8544207" cy="1661993"/>
          </a:xfrm>
        </p:spPr>
        <p:txBody>
          <a:bodyPr/>
          <a:lstStyle/>
          <a:p>
            <a:r>
              <a:rPr lang="en-US" dirty="0" smtClean="0"/>
              <a:t>The method DBMS_LOB.SUBSTR can return only 4000 characters which is the limit of a varchar2 in Oracle.</a:t>
            </a:r>
          </a:p>
          <a:p>
            <a:endParaRPr lang="en-US" dirty="0" smtClean="0"/>
          </a:p>
          <a:p>
            <a:r>
              <a:rPr lang="en-US" b="1" dirty="0" smtClean="0"/>
              <a:t>select s, </a:t>
            </a:r>
            <a:r>
              <a:rPr lang="en-US" b="1" dirty="0" err="1" smtClean="0"/>
              <a:t>dbms_lob.getlength</a:t>
            </a:r>
            <a:r>
              <a:rPr lang="en-US" b="1" dirty="0" smtClean="0"/>
              <a:t>(t1) </a:t>
            </a:r>
            <a:r>
              <a:rPr lang="en-US" b="1" dirty="0" err="1" smtClean="0"/>
              <a:t>len</a:t>
            </a:r>
            <a:r>
              <a:rPr lang="en-US" b="1" dirty="0" smtClean="0"/>
              <a:t>, </a:t>
            </a:r>
            <a:r>
              <a:rPr lang="en-US" b="1" dirty="0" err="1" smtClean="0"/>
              <a:t>dbms_lob.substr</a:t>
            </a:r>
            <a:r>
              <a:rPr lang="en-US" b="1" dirty="0" smtClean="0"/>
              <a:t>(t1,40,10) </a:t>
            </a:r>
            <a:r>
              <a:rPr lang="en-US" b="1" dirty="0" err="1" smtClean="0"/>
              <a:t>raw_data</a:t>
            </a:r>
            <a:endParaRPr lang="en-US" dirty="0" smtClean="0"/>
          </a:p>
          <a:p>
            <a:r>
              <a:rPr lang="en-US" b="1" dirty="0" smtClean="0"/>
              <a:t>  from test  where s=1</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02931" y="1465507"/>
            <a:ext cx="8544207" cy="4154984"/>
          </a:xfrm>
        </p:spPr>
        <p:txBody>
          <a:bodyPr/>
          <a:lstStyle/>
          <a:p>
            <a:r>
              <a:rPr lang="en-US" b="1" dirty="0" smtClean="0"/>
              <a:t>Write a procedure to read character by character from CLOB column</a:t>
            </a:r>
          </a:p>
          <a:p>
            <a:endParaRPr lang="en-US" dirty="0" smtClean="0"/>
          </a:p>
          <a:p>
            <a:r>
              <a:rPr lang="en-US" b="1" dirty="0" smtClean="0"/>
              <a:t>create or replace procedure </a:t>
            </a:r>
            <a:r>
              <a:rPr lang="en-US" b="1" dirty="0" err="1" smtClean="0"/>
              <a:t>print_clob</a:t>
            </a:r>
            <a:r>
              <a:rPr lang="en-US" b="1" dirty="0" smtClean="0"/>
              <a:t>( </a:t>
            </a:r>
            <a:r>
              <a:rPr lang="en-US" b="1" dirty="0" err="1" smtClean="0"/>
              <a:t>p_clob</a:t>
            </a:r>
            <a:r>
              <a:rPr lang="en-US" b="1" dirty="0" smtClean="0"/>
              <a:t> in </a:t>
            </a:r>
            <a:r>
              <a:rPr lang="en-US" b="1" dirty="0" err="1" smtClean="0"/>
              <a:t>clob</a:t>
            </a:r>
            <a:r>
              <a:rPr lang="en-US" b="1" dirty="0" smtClean="0"/>
              <a:t> )</a:t>
            </a:r>
            <a:endParaRPr lang="en-US" dirty="0" smtClean="0"/>
          </a:p>
          <a:p>
            <a:r>
              <a:rPr lang="en-US" b="1" dirty="0" smtClean="0"/>
              <a:t>    as</a:t>
            </a:r>
            <a:endParaRPr lang="en-US" dirty="0" smtClean="0"/>
          </a:p>
          <a:p>
            <a:r>
              <a:rPr lang="en-US" b="1" dirty="0" smtClean="0"/>
              <a:t>         </a:t>
            </a:r>
            <a:r>
              <a:rPr lang="en-US" b="1" dirty="0" err="1" smtClean="0"/>
              <a:t>l_offset</a:t>
            </a:r>
            <a:r>
              <a:rPr lang="en-US" b="1" dirty="0" smtClean="0"/>
              <a:t> number default 1;</a:t>
            </a:r>
            <a:endParaRPr lang="en-US" dirty="0" smtClean="0"/>
          </a:p>
          <a:p>
            <a:r>
              <a:rPr lang="en-US" b="1" dirty="0" smtClean="0"/>
              <a:t>    begin</a:t>
            </a:r>
            <a:endParaRPr lang="en-US" dirty="0" smtClean="0"/>
          </a:p>
          <a:p>
            <a:r>
              <a:rPr lang="en-US" b="1" dirty="0" smtClean="0"/>
              <a:t>      </a:t>
            </a:r>
            <a:r>
              <a:rPr lang="en-US" b="1" dirty="0" err="1" smtClean="0"/>
              <a:t>dbms_output.new_line</a:t>
            </a:r>
            <a:r>
              <a:rPr lang="en-US" b="1" dirty="0" smtClean="0"/>
              <a:t>;</a:t>
            </a:r>
            <a:endParaRPr lang="en-US" dirty="0" smtClean="0"/>
          </a:p>
          <a:p>
            <a:r>
              <a:rPr lang="en-US" b="1" dirty="0" smtClean="0"/>
              <a:t>       loop</a:t>
            </a:r>
            <a:endParaRPr lang="en-US" dirty="0" smtClean="0"/>
          </a:p>
          <a:p>
            <a:r>
              <a:rPr lang="en-US" b="1" dirty="0" smtClean="0"/>
              <a:t>         exit when </a:t>
            </a:r>
            <a:r>
              <a:rPr lang="en-US" b="1" dirty="0" err="1" smtClean="0"/>
              <a:t>l_offset</a:t>
            </a:r>
            <a:r>
              <a:rPr lang="en-US" b="1" dirty="0" smtClean="0"/>
              <a:t> &gt; </a:t>
            </a:r>
            <a:r>
              <a:rPr lang="en-US" b="1" dirty="0" err="1" smtClean="0"/>
              <a:t>dbms_lob.getlength</a:t>
            </a:r>
            <a:r>
              <a:rPr lang="en-US" b="1" dirty="0" smtClean="0"/>
              <a:t>(</a:t>
            </a:r>
            <a:r>
              <a:rPr lang="en-US" b="1" dirty="0" err="1" smtClean="0"/>
              <a:t>p_clob</a:t>
            </a:r>
            <a:r>
              <a:rPr lang="en-US" b="1" dirty="0" smtClean="0"/>
              <a:t>);</a:t>
            </a:r>
            <a:endParaRPr lang="en-US" dirty="0" smtClean="0"/>
          </a:p>
          <a:p>
            <a:r>
              <a:rPr lang="en-US" b="1" dirty="0" smtClean="0"/>
              <a:t>         dbms_output.put( </a:t>
            </a:r>
            <a:r>
              <a:rPr lang="en-US" b="1" dirty="0" err="1" smtClean="0"/>
              <a:t>dbms_lob.substr</a:t>
            </a:r>
            <a:r>
              <a:rPr lang="en-US" b="1" dirty="0" smtClean="0"/>
              <a:t>( </a:t>
            </a:r>
            <a:r>
              <a:rPr lang="en-US" b="1" dirty="0" err="1" smtClean="0"/>
              <a:t>p_clob</a:t>
            </a:r>
            <a:r>
              <a:rPr lang="en-US" b="1" dirty="0" smtClean="0"/>
              <a:t>, 1, </a:t>
            </a:r>
            <a:r>
              <a:rPr lang="en-US" b="1" dirty="0" err="1" smtClean="0"/>
              <a:t>l_offset</a:t>
            </a:r>
            <a:r>
              <a:rPr lang="en-US" b="1" dirty="0" smtClean="0"/>
              <a:t> ) );</a:t>
            </a:r>
            <a:endParaRPr lang="en-US" dirty="0" smtClean="0"/>
          </a:p>
          <a:p>
            <a:r>
              <a:rPr lang="en-US" b="1" dirty="0" smtClean="0"/>
              <a:t>         </a:t>
            </a:r>
            <a:r>
              <a:rPr lang="en-US" b="1" dirty="0" err="1" smtClean="0"/>
              <a:t>dbms_output.new_line</a:t>
            </a:r>
            <a:r>
              <a:rPr lang="en-US" b="1" dirty="0" smtClean="0"/>
              <a:t>;</a:t>
            </a:r>
            <a:endParaRPr lang="en-US" dirty="0" smtClean="0"/>
          </a:p>
          <a:p>
            <a:r>
              <a:rPr lang="en-US" b="1" dirty="0" smtClean="0"/>
              <a:t>         </a:t>
            </a:r>
            <a:r>
              <a:rPr lang="en-US" b="1" dirty="0" err="1" smtClean="0"/>
              <a:t>l_offset</a:t>
            </a:r>
            <a:r>
              <a:rPr lang="en-US" b="1" dirty="0" smtClean="0"/>
              <a:t> := </a:t>
            </a:r>
            <a:r>
              <a:rPr lang="en-US" b="1" dirty="0" err="1" smtClean="0"/>
              <a:t>l_offset</a:t>
            </a:r>
            <a:r>
              <a:rPr lang="en-US" b="1" dirty="0" smtClean="0"/>
              <a:t> + 1;</a:t>
            </a:r>
            <a:endParaRPr lang="en-US" dirty="0" smtClean="0"/>
          </a:p>
          <a:p>
            <a:r>
              <a:rPr lang="en-US" b="1" dirty="0" smtClean="0"/>
              <a:t>       end loop;</a:t>
            </a:r>
            <a:endParaRPr lang="en-US" dirty="0" smtClean="0"/>
          </a:p>
          <a:p>
            <a:r>
              <a:rPr lang="en-US" b="1" dirty="0" smtClean="0"/>
              <a:t>   end;</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Text Placeholder 2"/>
          <p:cNvSpPr>
            <a:spLocks noGrp="1"/>
          </p:cNvSpPr>
          <p:nvPr>
            <p:ph type="body" sz="quarter" idx="10"/>
          </p:nvPr>
        </p:nvSpPr>
        <p:spPr>
          <a:xfrm>
            <a:off x="302931" y="1465507"/>
            <a:ext cx="8544207" cy="2492990"/>
          </a:xfrm>
        </p:spPr>
        <p:txBody>
          <a:bodyPr/>
          <a:lstStyle/>
          <a:p>
            <a:r>
              <a:rPr lang="en-US" b="1" dirty="0" smtClean="0"/>
              <a:t>Write PLSQL code to execute above procedure</a:t>
            </a:r>
            <a:endParaRPr lang="en-US" dirty="0" smtClean="0"/>
          </a:p>
          <a:p>
            <a:r>
              <a:rPr lang="en-US" b="1" dirty="0" smtClean="0"/>
              <a:t>declare</a:t>
            </a:r>
            <a:endParaRPr lang="en-US" dirty="0" smtClean="0"/>
          </a:p>
          <a:p>
            <a:r>
              <a:rPr lang="en-US" b="1" dirty="0" smtClean="0"/>
              <a:t>   y </a:t>
            </a:r>
            <a:r>
              <a:rPr lang="en-US" b="1" dirty="0" err="1" smtClean="0"/>
              <a:t>clob</a:t>
            </a:r>
            <a:r>
              <a:rPr lang="en-US" b="1" dirty="0" smtClean="0"/>
              <a:t>;</a:t>
            </a:r>
            <a:endParaRPr lang="en-US" dirty="0" smtClean="0"/>
          </a:p>
          <a:p>
            <a:r>
              <a:rPr lang="en-US" b="1" dirty="0" smtClean="0"/>
              <a:t>begin</a:t>
            </a:r>
            <a:endParaRPr lang="en-US" dirty="0" smtClean="0"/>
          </a:p>
          <a:p>
            <a:r>
              <a:rPr lang="en-US" b="1" dirty="0" smtClean="0"/>
              <a:t>  select t1 into y from test;</a:t>
            </a:r>
            <a:endParaRPr lang="en-US" dirty="0" smtClean="0"/>
          </a:p>
          <a:p>
            <a:r>
              <a:rPr lang="en-US" b="1" dirty="0" smtClean="0"/>
              <a:t>  </a:t>
            </a:r>
            <a:r>
              <a:rPr lang="en-US" b="1" dirty="0" err="1" smtClean="0"/>
              <a:t>print_clob</a:t>
            </a:r>
            <a:r>
              <a:rPr lang="en-US" b="1" dirty="0" smtClean="0"/>
              <a:t>(y);</a:t>
            </a:r>
            <a:endParaRPr lang="en-US" dirty="0" smtClean="0"/>
          </a:p>
          <a:p>
            <a:r>
              <a:rPr lang="en-US" b="1" dirty="0" smtClean="0"/>
              <a:t>end;</a:t>
            </a:r>
            <a:endParaRPr lang="en-US" dirty="0" smtClean="0"/>
          </a:p>
          <a:p>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Text Placeholder 2"/>
          <p:cNvSpPr>
            <a:spLocks noGrp="1"/>
          </p:cNvSpPr>
          <p:nvPr>
            <p:ph type="body" sz="quarter" idx="10"/>
          </p:nvPr>
        </p:nvSpPr>
        <p:spPr>
          <a:xfrm>
            <a:off x="302931" y="1465507"/>
            <a:ext cx="8544207" cy="3046988"/>
          </a:xfrm>
        </p:spPr>
        <p:txBody>
          <a:bodyPr/>
          <a:lstStyle/>
          <a:p>
            <a:r>
              <a:rPr lang="en-US" b="1" dirty="0" smtClean="0"/>
              <a:t>declare</a:t>
            </a:r>
            <a:endParaRPr lang="en-US" dirty="0" smtClean="0"/>
          </a:p>
          <a:p>
            <a:r>
              <a:rPr lang="en-US" b="1" dirty="0" smtClean="0"/>
              <a:t>      </a:t>
            </a:r>
            <a:r>
              <a:rPr lang="en-US" b="1" dirty="0" err="1" smtClean="0"/>
              <a:t>v_amount</a:t>
            </a:r>
            <a:r>
              <a:rPr lang="en-US" b="1" dirty="0" smtClean="0"/>
              <a:t> number:=1000;</a:t>
            </a:r>
            <a:endParaRPr lang="en-US" dirty="0" smtClean="0"/>
          </a:p>
          <a:p>
            <a:r>
              <a:rPr lang="en-US" b="1" dirty="0" smtClean="0"/>
              <a:t>      </a:t>
            </a:r>
            <a:r>
              <a:rPr lang="en-US" b="1" dirty="0" err="1" smtClean="0"/>
              <a:t>v_offset</a:t>
            </a:r>
            <a:r>
              <a:rPr lang="en-US" b="1" dirty="0" smtClean="0"/>
              <a:t> number:=10;</a:t>
            </a:r>
            <a:endParaRPr lang="en-US" dirty="0" smtClean="0"/>
          </a:p>
          <a:p>
            <a:r>
              <a:rPr lang="en-US" b="1" dirty="0" smtClean="0"/>
              <a:t>      </a:t>
            </a:r>
            <a:r>
              <a:rPr lang="en-US" b="1" dirty="0" err="1" smtClean="0"/>
              <a:t>v_buffer</a:t>
            </a:r>
            <a:r>
              <a:rPr lang="en-US" b="1" dirty="0" smtClean="0"/>
              <a:t> </a:t>
            </a:r>
            <a:r>
              <a:rPr lang="en-US" b="1" dirty="0" err="1" smtClean="0"/>
              <a:t>clob</a:t>
            </a:r>
            <a:r>
              <a:rPr lang="en-US" b="1" dirty="0" smtClean="0"/>
              <a:t>;</a:t>
            </a:r>
            <a:endParaRPr lang="en-US" dirty="0" smtClean="0"/>
          </a:p>
          <a:p>
            <a:r>
              <a:rPr lang="en-US" b="1" dirty="0" smtClean="0"/>
              <a:t>      clobvalue1 </a:t>
            </a:r>
            <a:r>
              <a:rPr lang="en-US" b="1" dirty="0" err="1" smtClean="0"/>
              <a:t>clob</a:t>
            </a:r>
            <a:r>
              <a:rPr lang="en-US" b="1" dirty="0" smtClean="0"/>
              <a:t>;</a:t>
            </a:r>
            <a:endParaRPr lang="en-US" dirty="0" smtClean="0"/>
          </a:p>
          <a:p>
            <a:r>
              <a:rPr lang="en-US" b="1" dirty="0" smtClean="0"/>
              <a:t> begin</a:t>
            </a:r>
            <a:endParaRPr lang="en-US" dirty="0" smtClean="0"/>
          </a:p>
          <a:p>
            <a:r>
              <a:rPr lang="en-US" b="1" dirty="0" smtClean="0"/>
              <a:t>    select t1 into clobvalue1 from test where s = 1;</a:t>
            </a:r>
            <a:endParaRPr lang="en-US" dirty="0" smtClean="0"/>
          </a:p>
          <a:p>
            <a:r>
              <a:rPr lang="en-US" b="1" dirty="0" smtClean="0"/>
              <a:t>    </a:t>
            </a:r>
            <a:r>
              <a:rPr lang="en-US" b="1" dirty="0" err="1" smtClean="0"/>
              <a:t>dbms_lob.read</a:t>
            </a:r>
            <a:r>
              <a:rPr lang="en-US" b="1" dirty="0" smtClean="0"/>
              <a:t>(clobvalue1,v_amount,v_offset,v_buffer);</a:t>
            </a:r>
            <a:endParaRPr lang="en-US" dirty="0" smtClean="0"/>
          </a:p>
          <a:p>
            <a:r>
              <a:rPr lang="en-US" b="1" dirty="0" smtClean="0"/>
              <a:t> </a:t>
            </a:r>
            <a:r>
              <a:rPr lang="en-US" b="1" dirty="0" err="1" smtClean="0"/>
              <a:t>dbms_output.put_line</a:t>
            </a:r>
            <a:r>
              <a:rPr lang="en-US" b="1" dirty="0" smtClean="0"/>
              <a:t>(</a:t>
            </a:r>
            <a:r>
              <a:rPr lang="en-US" b="1" dirty="0" err="1" smtClean="0"/>
              <a:t>v_buffer</a:t>
            </a:r>
            <a:r>
              <a:rPr lang="en-US" b="1" dirty="0" smtClean="0"/>
              <a:t>);</a:t>
            </a:r>
            <a:endParaRPr lang="en-US" dirty="0" smtClean="0"/>
          </a:p>
          <a:p>
            <a:r>
              <a:rPr lang="en-US" b="1" dirty="0" smtClean="0"/>
              <a:t> end;</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a:t>
            </a:r>
            <a:endParaRPr lang="en-US" dirty="0"/>
          </a:p>
        </p:txBody>
      </p:sp>
      <p:sp>
        <p:nvSpPr>
          <p:cNvPr id="3" name="Text Placeholder 2"/>
          <p:cNvSpPr>
            <a:spLocks noGrp="1"/>
          </p:cNvSpPr>
          <p:nvPr>
            <p:ph type="body" sz="quarter" idx="10"/>
          </p:nvPr>
        </p:nvSpPr>
        <p:spPr>
          <a:xfrm>
            <a:off x="302931" y="1465507"/>
            <a:ext cx="8544207" cy="4708981"/>
          </a:xfrm>
        </p:spPr>
        <p:txBody>
          <a:bodyPr/>
          <a:lstStyle/>
          <a:p>
            <a:r>
              <a:rPr lang="en-US" b="1" dirty="0" smtClean="0"/>
              <a:t>declare</a:t>
            </a:r>
            <a:endParaRPr lang="en-US" dirty="0" smtClean="0"/>
          </a:p>
          <a:p>
            <a:r>
              <a:rPr lang="en-US" b="1" dirty="0" smtClean="0"/>
              <a:t>    </a:t>
            </a:r>
            <a:r>
              <a:rPr lang="en-US" b="1" dirty="0" err="1" smtClean="0"/>
              <a:t>v_amount</a:t>
            </a:r>
            <a:r>
              <a:rPr lang="en-US" b="1" dirty="0" smtClean="0"/>
              <a:t> number:=3000;</a:t>
            </a:r>
            <a:endParaRPr lang="en-US" dirty="0" smtClean="0"/>
          </a:p>
          <a:p>
            <a:r>
              <a:rPr lang="en-US" b="1" dirty="0" smtClean="0"/>
              <a:t>    </a:t>
            </a:r>
            <a:r>
              <a:rPr lang="en-US" b="1" dirty="0" err="1" smtClean="0"/>
              <a:t>v_offset</a:t>
            </a:r>
            <a:r>
              <a:rPr lang="en-US" b="1" dirty="0" smtClean="0"/>
              <a:t> number:=1;</a:t>
            </a:r>
            <a:endParaRPr lang="en-US" dirty="0" smtClean="0"/>
          </a:p>
          <a:p>
            <a:r>
              <a:rPr lang="en-US" b="1" dirty="0" smtClean="0"/>
              <a:t>    </a:t>
            </a:r>
            <a:r>
              <a:rPr lang="en-US" b="1" dirty="0" err="1" smtClean="0"/>
              <a:t>v_buffer</a:t>
            </a:r>
            <a:r>
              <a:rPr lang="en-US" b="1" dirty="0" smtClean="0"/>
              <a:t> </a:t>
            </a:r>
            <a:r>
              <a:rPr lang="en-US" b="1" dirty="0" err="1" smtClean="0"/>
              <a:t>clob</a:t>
            </a:r>
            <a:r>
              <a:rPr lang="en-US" b="1" dirty="0" smtClean="0"/>
              <a:t>;</a:t>
            </a:r>
            <a:endParaRPr lang="en-US" dirty="0" smtClean="0"/>
          </a:p>
          <a:p>
            <a:r>
              <a:rPr lang="en-US" b="1" dirty="0" smtClean="0"/>
              <a:t>    clobvalue1 </a:t>
            </a:r>
            <a:r>
              <a:rPr lang="en-US" b="1" dirty="0" err="1" smtClean="0"/>
              <a:t>clob</a:t>
            </a:r>
            <a:r>
              <a:rPr lang="en-US" b="1" dirty="0" smtClean="0"/>
              <a:t>;</a:t>
            </a:r>
            <a:endParaRPr lang="en-US" dirty="0" smtClean="0"/>
          </a:p>
          <a:p>
            <a:r>
              <a:rPr lang="en-US" b="1" dirty="0" smtClean="0"/>
              <a:t>    clobvalue2 </a:t>
            </a:r>
            <a:r>
              <a:rPr lang="en-US" b="1" dirty="0" err="1" smtClean="0"/>
              <a:t>clob</a:t>
            </a:r>
            <a:r>
              <a:rPr lang="en-US" b="1" dirty="0" smtClean="0"/>
              <a:t>;</a:t>
            </a:r>
            <a:endParaRPr lang="en-US" dirty="0" smtClean="0"/>
          </a:p>
          <a:p>
            <a:r>
              <a:rPr lang="en-US" b="1" dirty="0" smtClean="0"/>
              <a:t> begin</a:t>
            </a:r>
            <a:endParaRPr lang="en-US" dirty="0" smtClean="0"/>
          </a:p>
          <a:p>
            <a:r>
              <a:rPr lang="en-US" b="1" dirty="0" smtClean="0"/>
              <a:t>  select t1 into clobvalue1 from test where s = 3 for update;</a:t>
            </a:r>
            <a:endParaRPr lang="en-US" dirty="0" smtClean="0"/>
          </a:p>
          <a:p>
            <a:r>
              <a:rPr lang="en-US" b="1" dirty="0" smtClean="0"/>
              <a:t>  select t2 into clobvalue2 from test where s = 3;</a:t>
            </a:r>
            <a:endParaRPr lang="en-US" dirty="0" smtClean="0"/>
          </a:p>
          <a:p>
            <a:r>
              <a:rPr lang="en-US" b="1" dirty="0" smtClean="0"/>
              <a:t>  </a:t>
            </a:r>
            <a:r>
              <a:rPr lang="en-US" b="1" dirty="0" err="1" smtClean="0"/>
              <a:t>dbms_lob.read</a:t>
            </a:r>
            <a:r>
              <a:rPr lang="en-US" b="1" dirty="0" smtClean="0"/>
              <a:t>(clobvalue1,v_amount,v_offset,v_buffer);</a:t>
            </a:r>
            <a:endParaRPr lang="en-US" dirty="0" smtClean="0"/>
          </a:p>
          <a:p>
            <a:r>
              <a:rPr lang="en-US" b="1" dirty="0" smtClean="0"/>
              <a:t>   </a:t>
            </a:r>
            <a:r>
              <a:rPr lang="en-US" b="1" dirty="0" err="1" smtClean="0"/>
              <a:t>dbms_output.put_line</a:t>
            </a:r>
            <a:r>
              <a:rPr lang="en-US" b="1" dirty="0" smtClean="0"/>
              <a:t>(</a:t>
            </a:r>
            <a:r>
              <a:rPr lang="en-US" b="1" dirty="0" err="1" smtClean="0"/>
              <a:t>v_buffer</a:t>
            </a:r>
            <a:r>
              <a:rPr lang="en-US" b="1" dirty="0" smtClean="0"/>
              <a:t>);</a:t>
            </a:r>
            <a:endParaRPr lang="en-US" dirty="0" smtClean="0"/>
          </a:p>
          <a:p>
            <a:r>
              <a:rPr lang="en-US" b="1" dirty="0" smtClean="0"/>
              <a:t> DBMS_LOB.COPY (clobValue1, clobValue2,2000,dbms_lob.getlength(clobvalue1)+2,1);</a:t>
            </a:r>
            <a:endParaRPr lang="en-US" dirty="0" smtClean="0"/>
          </a:p>
          <a:p>
            <a:r>
              <a:rPr lang="en-US" b="1" dirty="0" smtClean="0"/>
              <a:t> </a:t>
            </a:r>
            <a:r>
              <a:rPr lang="en-US" b="1" dirty="0" err="1" smtClean="0"/>
              <a:t>dbms_output.put_line</a:t>
            </a:r>
            <a:r>
              <a:rPr lang="en-US" b="1" dirty="0" smtClean="0"/>
              <a:t>(clobvalue2);</a:t>
            </a:r>
            <a:endParaRPr lang="en-US" dirty="0" smtClean="0"/>
          </a:p>
          <a:p>
            <a:r>
              <a:rPr lang="en-US" b="1" dirty="0" smtClean="0"/>
              <a:t>end;</a:t>
            </a:r>
            <a:endParaRPr lang="en-US" dirty="0" smtClean="0"/>
          </a:p>
          <a:p>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839" y="2214563"/>
            <a:ext cx="5341936" cy="615553"/>
          </a:xfrm>
        </p:spPr>
        <p:txBody>
          <a:bodyPr>
            <a:spAutoFit/>
          </a:bodyPr>
          <a:lstStyle/>
          <a:p>
            <a:r>
              <a:rPr dirty="0" smtClean="0"/>
              <a:t>DBMS_JOB</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DBMS_JOB PROCEDURES</a:t>
            </a:r>
            <a:endParaRPr lang="en-US" dirty="0"/>
          </a:p>
        </p:txBody>
      </p:sp>
      <p:graphicFrame>
        <p:nvGraphicFramePr>
          <p:cNvPr id="4" name="Table 3"/>
          <p:cNvGraphicFramePr>
            <a:graphicFrameLocks noGrp="1"/>
          </p:cNvGraphicFramePr>
          <p:nvPr/>
        </p:nvGraphicFramePr>
        <p:xfrm>
          <a:off x="327544" y="1526286"/>
          <a:ext cx="8393374" cy="4716780"/>
        </p:xfrm>
        <a:graphic>
          <a:graphicData uri="http://schemas.openxmlformats.org/drawingml/2006/table">
            <a:tbl>
              <a:tblPr/>
              <a:tblGrid>
                <a:gridCol w="2634020"/>
                <a:gridCol w="5759354"/>
              </a:tblGrid>
              <a:tr h="0">
                <a:tc>
                  <a:txBody>
                    <a:bodyPr/>
                    <a:lstStyle/>
                    <a:p>
                      <a:pPr marL="0" marR="0">
                        <a:lnSpc>
                          <a:spcPct val="115000"/>
                        </a:lnSpc>
                        <a:spcBef>
                          <a:spcPts val="0"/>
                        </a:spcBef>
                        <a:spcAft>
                          <a:spcPts val="0"/>
                        </a:spcAft>
                      </a:pPr>
                      <a:r>
                        <a:rPr lang="en-US" sz="1800" b="1" dirty="0">
                          <a:latin typeface="Arial"/>
                          <a:ea typeface="Times New Roman"/>
                          <a:cs typeface="Times New Roman"/>
                        </a:rPr>
                        <a:t>Subprogram</a:t>
                      </a:r>
                      <a:endParaRPr lang="en-US" sz="1600" dirty="0">
                        <a:latin typeface="Calibri"/>
                        <a:ea typeface="Calibri"/>
                        <a:cs typeface="Times New Roman"/>
                      </a:endParaRPr>
                    </a:p>
                  </a:txBody>
                  <a:tcPr marL="28575" marR="28575" marT="28575" marB="28575" anchor="b">
                    <a:lnL>
                      <a:noFill/>
                    </a:lnL>
                    <a:lnR>
                      <a:noFill/>
                    </a:lnR>
                    <a:lnT>
                      <a:noFill/>
                    </a:lnT>
                    <a:lnB>
                      <a:noFill/>
                    </a:lnB>
                  </a:tcPr>
                </a:tc>
                <a:tc>
                  <a:txBody>
                    <a:bodyPr/>
                    <a:lstStyle/>
                    <a:p>
                      <a:pPr marL="0" marR="0">
                        <a:lnSpc>
                          <a:spcPct val="115000"/>
                        </a:lnSpc>
                        <a:spcBef>
                          <a:spcPts val="0"/>
                        </a:spcBef>
                        <a:spcAft>
                          <a:spcPts val="0"/>
                        </a:spcAft>
                      </a:pPr>
                      <a:r>
                        <a:rPr lang="en-US" sz="1800" b="1">
                          <a:latin typeface="Arial"/>
                          <a:ea typeface="Times New Roman"/>
                          <a:cs typeface="Times New Roman"/>
                        </a:rPr>
                        <a:t>Description</a:t>
                      </a:r>
                      <a:endParaRPr lang="en-US" sz="1600">
                        <a:latin typeface="Calibri"/>
                        <a:ea typeface="Calibri"/>
                        <a:cs typeface="Times New Roman"/>
                      </a:endParaRPr>
                    </a:p>
                  </a:txBody>
                  <a:tcPr marL="28575" marR="28575" marT="28575" marB="28575" anchor="b">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SUBMIT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Submits a new job to the job queue.</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REMOVE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Removes specified job from the job queue.</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CHANGE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Alters any of the user-definable parameters associated with a job.</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WHAT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Alters the job description for a specified job.</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NEXT_DATE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Alters the next execution time for a specified job.</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INSTANCE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Assigns a job to be run by a instance.</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INTERVAL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Alters the interval between executions for a specified job.</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BROKEN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Disables job execution.</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u="sng" dirty="0">
                          <a:solidFill>
                            <a:srgbClr val="0000FF"/>
                          </a:solidFill>
                          <a:latin typeface="Times New Roman"/>
                          <a:ea typeface="Times New Roman"/>
                          <a:cs typeface="Times New Roman"/>
                        </a:rPr>
                        <a:t>RUN Procedure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Forces a specified job to run.</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a:lnSpc>
                          <a:spcPct val="115000"/>
                        </a:lnSpc>
                      </a:pPr>
                      <a:endParaRPr lang="en-US" sz="1600" dirty="0">
                        <a:latin typeface="Calibri"/>
                        <a:ea typeface="Times New Roman"/>
                      </a:endParaRPr>
                    </a:p>
                  </a:txBody>
                  <a:tcPr marL="28575" marR="28575" marT="28575" marB="28575">
                    <a:lnL>
                      <a:noFill/>
                    </a:lnL>
                    <a:lnR>
                      <a:noFill/>
                    </a:lnR>
                    <a:lnT>
                      <a:noFill/>
                    </a:lnT>
                    <a:lnB>
                      <a:noFill/>
                    </a:lnB>
                  </a:tcPr>
                </a:tc>
                <a:tc>
                  <a:txBody>
                    <a:bodyPr/>
                    <a:lstStyle/>
                    <a:p>
                      <a:pPr>
                        <a:lnSpc>
                          <a:spcPct val="115000"/>
                        </a:lnSpc>
                      </a:pPr>
                      <a:endParaRPr lang="en-US" sz="1600">
                        <a:latin typeface="Calibri"/>
                        <a:ea typeface="Times New Roman"/>
                      </a:endParaRPr>
                    </a:p>
                  </a:txBody>
                  <a:tcPr marL="28575" marR="28575" marT="28575" marB="28575">
                    <a:lnL>
                      <a:noFill/>
                    </a:lnL>
                    <a:lnR>
                      <a:noFill/>
                    </a:lnR>
                    <a:lnT>
                      <a:noFill/>
                    </a:lnT>
                    <a:lnB>
                      <a:noFill/>
                    </a:lnB>
                  </a:tcPr>
                </a:tc>
              </a:tr>
              <a:tr h="0">
                <a:tc>
                  <a:txBody>
                    <a:bodyPr/>
                    <a:lstStyle/>
                    <a:p>
                      <a:pPr>
                        <a:lnSpc>
                          <a:spcPct val="115000"/>
                        </a:lnSpc>
                      </a:pPr>
                      <a:endParaRPr lang="en-US" sz="1600" dirty="0">
                        <a:latin typeface="Calibri"/>
                        <a:ea typeface="Times New Roman"/>
                      </a:endParaRPr>
                    </a:p>
                  </a:txBody>
                  <a:tcPr marL="28575" marR="28575" marT="28575" marB="28575">
                    <a:lnL>
                      <a:noFill/>
                    </a:lnL>
                    <a:lnR>
                      <a:noFill/>
                    </a:lnR>
                    <a:lnT>
                      <a:noFill/>
                    </a:lnT>
                    <a:lnB>
                      <a:noFill/>
                    </a:lnB>
                  </a:tcPr>
                </a:tc>
                <a:tc>
                  <a:txBody>
                    <a:bodyPr/>
                    <a:lstStyle/>
                    <a:p>
                      <a:pPr>
                        <a:lnSpc>
                          <a:spcPct val="115000"/>
                        </a:lnSpc>
                      </a:pPr>
                      <a:endParaRPr lang="en-US" sz="1600" dirty="0">
                        <a:latin typeface="Calibri"/>
                        <a:ea typeface="Times New Roman"/>
                      </a:endParaRPr>
                    </a:p>
                  </a:txBody>
                  <a:tcPr marL="28575" marR="28575" marT="28575" marB="28575">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p:txBody>
          <a:bodyPr/>
          <a:lstStyle/>
          <a:p>
            <a:r>
              <a:rPr lang="en-US"/>
              <a:t>DYNAMIC SQL</a:t>
            </a:r>
          </a:p>
        </p:txBody>
      </p:sp>
      <p:sp>
        <p:nvSpPr>
          <p:cNvPr id="2051" name="Rectangle 1027"/>
          <p:cNvSpPr>
            <a:spLocks noGrp="1" noChangeArrowheads="1"/>
          </p:cNvSpPr>
          <p:nvPr>
            <p:ph type="subTitle" idx="1"/>
          </p:nvPr>
        </p:nvSpPr>
        <p:spPr/>
        <p:txBody>
          <a:bodyPr/>
          <a:lstStyle/>
          <a:p>
            <a:r>
              <a:rPr lang="en-US"/>
              <a:t>PL/SQL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SUBMIT Procedure</a:t>
            </a:r>
            <a:br>
              <a:rPr lang="en-US" dirty="0" smtClean="0"/>
            </a:br>
            <a:endParaRPr lang="en-US" dirty="0"/>
          </a:p>
        </p:txBody>
      </p:sp>
      <p:sp>
        <p:nvSpPr>
          <p:cNvPr id="3" name="Text Placeholder 2"/>
          <p:cNvSpPr>
            <a:spLocks noGrp="1"/>
          </p:cNvSpPr>
          <p:nvPr>
            <p:ph type="body" sz="quarter" idx="10"/>
          </p:nvPr>
        </p:nvSpPr>
        <p:spPr>
          <a:xfrm>
            <a:off x="302931" y="1465507"/>
            <a:ext cx="8544207" cy="3046988"/>
          </a:xfrm>
        </p:spPr>
        <p:txBody>
          <a:bodyPr/>
          <a:lstStyle/>
          <a:p>
            <a:r>
              <a:rPr lang="en-US" dirty="0" smtClean="0"/>
              <a:t>This procedure submits a new job. It chooses the job from the sequence </a:t>
            </a:r>
            <a:r>
              <a:rPr lang="en-US" dirty="0" err="1" smtClean="0"/>
              <a:t>sys.jobseq</a:t>
            </a:r>
            <a:r>
              <a:rPr lang="en-US" dirty="0" smtClean="0"/>
              <a:t>.</a:t>
            </a:r>
          </a:p>
          <a:p>
            <a:r>
              <a:rPr lang="en-US" b="1" dirty="0" smtClean="0"/>
              <a:t>Syntax</a:t>
            </a:r>
            <a:endParaRPr lang="en-US" dirty="0" smtClean="0"/>
          </a:p>
          <a:p>
            <a:r>
              <a:rPr lang="en-US" dirty="0" smtClean="0"/>
              <a:t>DBMS_JOB.SUBMIT ( </a:t>
            </a:r>
          </a:p>
          <a:p>
            <a:r>
              <a:rPr lang="en-US" dirty="0" smtClean="0"/>
              <a:t>   job       OUT BINARY_INTEGER,</a:t>
            </a:r>
          </a:p>
          <a:p>
            <a:r>
              <a:rPr lang="en-US" dirty="0" smtClean="0"/>
              <a:t>   what      IN  VARCHAR2,</a:t>
            </a:r>
          </a:p>
          <a:p>
            <a:r>
              <a:rPr lang="en-US" dirty="0" smtClean="0"/>
              <a:t>   </a:t>
            </a:r>
            <a:r>
              <a:rPr lang="en-US" dirty="0" err="1" smtClean="0"/>
              <a:t>next_date</a:t>
            </a:r>
            <a:r>
              <a:rPr lang="en-US" dirty="0" smtClean="0"/>
              <a:t> IN  DATE DEFAULT </a:t>
            </a:r>
            <a:r>
              <a:rPr lang="en-US" dirty="0" err="1" smtClean="0"/>
              <a:t>sysdate</a:t>
            </a:r>
            <a:r>
              <a:rPr lang="en-US" dirty="0" smtClean="0"/>
              <a:t>,</a:t>
            </a:r>
          </a:p>
          <a:p>
            <a:r>
              <a:rPr lang="en-US" dirty="0" smtClean="0"/>
              <a:t>   interval  IN  VARCHAR2 DEFAULT 'null',</a:t>
            </a:r>
          </a:p>
          <a:p>
            <a:r>
              <a:rPr lang="en-US" dirty="0" smtClean="0"/>
              <a:t>   </a:t>
            </a:r>
            <a:r>
              <a:rPr lang="en-US" dirty="0" err="1" smtClean="0"/>
              <a:t>no_parse</a:t>
            </a:r>
            <a:r>
              <a:rPr lang="en-US" dirty="0" smtClean="0"/>
              <a:t>  IN  BOOLEAN DEFAULT FALSE,</a:t>
            </a:r>
          </a:p>
          <a:p>
            <a:r>
              <a:rPr lang="en-US" dirty="0" smtClean="0"/>
              <a:t>   instance  IN  BINARY_INTEGER DEFAULT </a:t>
            </a:r>
            <a:r>
              <a:rPr lang="en-US" dirty="0" err="1" smtClean="0"/>
              <a:t>any_instance</a:t>
            </a:r>
            <a:r>
              <a:rPr lang="en-US" dirty="0" smtClean="0"/>
              <a:t>,</a:t>
            </a:r>
          </a:p>
          <a:p>
            <a:r>
              <a:rPr lang="en-US" dirty="0" smtClean="0"/>
              <a:t>   force     IN  BOOLEAN DEFAULT FALSE);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Parameters</a:t>
            </a:r>
            <a:br>
              <a:rPr lang="en-US" dirty="0" smtClean="0"/>
            </a:br>
            <a:endParaRPr lang="en-US" dirty="0"/>
          </a:p>
        </p:txBody>
      </p:sp>
      <p:graphicFrame>
        <p:nvGraphicFramePr>
          <p:cNvPr id="4" name="Table 3"/>
          <p:cNvGraphicFramePr>
            <a:graphicFrameLocks noGrp="1"/>
          </p:cNvGraphicFramePr>
          <p:nvPr/>
        </p:nvGraphicFramePr>
        <p:xfrm>
          <a:off x="245658" y="1397000"/>
          <a:ext cx="8379726" cy="4389384"/>
        </p:xfrm>
        <a:graphic>
          <a:graphicData uri="http://schemas.openxmlformats.org/drawingml/2006/table">
            <a:tbl>
              <a:tblPr/>
              <a:tblGrid>
                <a:gridCol w="1924336"/>
                <a:gridCol w="6455390"/>
              </a:tblGrid>
              <a:tr h="208588">
                <a:tc>
                  <a:txBody>
                    <a:bodyPr/>
                    <a:lstStyle/>
                    <a:p>
                      <a:pPr marL="0" marR="0">
                        <a:lnSpc>
                          <a:spcPct val="115000"/>
                        </a:lnSpc>
                        <a:spcBef>
                          <a:spcPts val="0"/>
                        </a:spcBef>
                        <a:spcAft>
                          <a:spcPts val="0"/>
                        </a:spcAft>
                      </a:pPr>
                      <a:r>
                        <a:rPr lang="en-US" sz="1400" b="1" dirty="0">
                          <a:latin typeface="Arial"/>
                          <a:ea typeface="Times New Roman"/>
                          <a:cs typeface="Times New Roman"/>
                        </a:rPr>
                        <a:t>Parameter</a:t>
                      </a:r>
                      <a:endParaRPr lang="en-US" sz="1400" dirty="0">
                        <a:latin typeface="Calibri"/>
                        <a:ea typeface="Calibri"/>
                        <a:cs typeface="Times New Roman"/>
                      </a:endParaRPr>
                    </a:p>
                  </a:txBody>
                  <a:tcPr marL="22285" marR="22285" marT="22285" marB="22285" anchor="b">
                    <a:lnL>
                      <a:noFill/>
                    </a:lnL>
                    <a:lnR>
                      <a:noFill/>
                    </a:lnR>
                    <a:lnT>
                      <a:noFill/>
                    </a:lnT>
                    <a:lnB>
                      <a:noFill/>
                    </a:lnB>
                  </a:tcPr>
                </a:tc>
                <a:tc>
                  <a:txBody>
                    <a:bodyPr/>
                    <a:lstStyle/>
                    <a:p>
                      <a:pPr marL="0" marR="0">
                        <a:lnSpc>
                          <a:spcPct val="115000"/>
                        </a:lnSpc>
                        <a:spcBef>
                          <a:spcPts val="0"/>
                        </a:spcBef>
                        <a:spcAft>
                          <a:spcPts val="0"/>
                        </a:spcAft>
                      </a:pPr>
                      <a:r>
                        <a:rPr lang="en-US" sz="1400" b="1">
                          <a:latin typeface="Arial"/>
                          <a:ea typeface="Times New Roman"/>
                          <a:cs typeface="Times New Roman"/>
                        </a:rPr>
                        <a:t>Description</a:t>
                      </a:r>
                      <a:endParaRPr lang="en-US" sz="1400">
                        <a:latin typeface="Calibri"/>
                        <a:ea typeface="Calibri"/>
                        <a:cs typeface="Times New Roman"/>
                      </a:endParaRPr>
                    </a:p>
                  </a:txBody>
                  <a:tcPr marL="22285" marR="22285" marT="22285" marB="22285" anchor="b">
                    <a:lnL>
                      <a:noFill/>
                    </a:lnL>
                    <a:lnR>
                      <a:noFill/>
                    </a:lnR>
                    <a:lnT>
                      <a:noFill/>
                    </a:lnT>
                    <a:lnB>
                      <a:noFill/>
                    </a:lnB>
                  </a:tcPr>
                </a:tc>
              </a:tr>
              <a:tr h="208588">
                <a:tc>
                  <a:txBody>
                    <a:bodyPr/>
                    <a:lstStyle/>
                    <a:p>
                      <a:pPr marL="0" marR="0">
                        <a:lnSpc>
                          <a:spcPct val="115000"/>
                        </a:lnSpc>
                        <a:spcBef>
                          <a:spcPts val="0"/>
                        </a:spcBef>
                        <a:spcAft>
                          <a:spcPts val="1000"/>
                        </a:spcAft>
                      </a:pPr>
                      <a:r>
                        <a:rPr lang="en-US" sz="1400" dirty="0">
                          <a:latin typeface="Times New Roman"/>
                          <a:ea typeface="Times New Roman"/>
                          <a:cs typeface="Times New Roman"/>
                        </a:rPr>
                        <a:t>Job</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Number of the job being run.</a:t>
                      </a:r>
                      <a:endParaRPr lang="en-US" sz="1400">
                        <a:latin typeface="Calibri"/>
                        <a:ea typeface="Calibri"/>
                        <a:cs typeface="Times New Roman"/>
                      </a:endParaRPr>
                    </a:p>
                  </a:txBody>
                  <a:tcPr marL="22285" marR="22285" marT="22285" marB="22285">
                    <a:lnL>
                      <a:noFill/>
                    </a:lnL>
                    <a:lnR>
                      <a:noFill/>
                    </a:lnR>
                    <a:lnT>
                      <a:noFill/>
                    </a:lnT>
                    <a:lnB>
                      <a:noFill/>
                    </a:lnB>
                  </a:tcPr>
                </a:tc>
              </a:tr>
              <a:tr h="208588">
                <a:tc>
                  <a:txBody>
                    <a:bodyPr/>
                    <a:lstStyle/>
                    <a:p>
                      <a:pPr marL="0" marR="0">
                        <a:lnSpc>
                          <a:spcPct val="115000"/>
                        </a:lnSpc>
                        <a:spcBef>
                          <a:spcPts val="0"/>
                        </a:spcBef>
                        <a:spcAft>
                          <a:spcPts val="1000"/>
                        </a:spcAft>
                      </a:pPr>
                      <a:r>
                        <a:rPr lang="en-US" sz="1400" dirty="0">
                          <a:latin typeface="Times New Roman"/>
                          <a:ea typeface="Times New Roman"/>
                          <a:cs typeface="Times New Roman"/>
                        </a:rPr>
                        <a:t>What</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PL/SQL procedure to run.</a:t>
                      </a:r>
                      <a:endParaRPr lang="en-US" sz="1400">
                        <a:latin typeface="Calibri"/>
                        <a:ea typeface="Calibri"/>
                        <a:cs typeface="Times New Roman"/>
                      </a:endParaRPr>
                    </a:p>
                  </a:txBody>
                  <a:tcPr marL="22285" marR="22285" marT="22285" marB="22285">
                    <a:lnL>
                      <a:noFill/>
                    </a:lnL>
                    <a:lnR>
                      <a:noFill/>
                    </a:lnR>
                    <a:lnT>
                      <a:noFill/>
                    </a:lnT>
                    <a:lnB>
                      <a:noFill/>
                    </a:lnB>
                  </a:tcPr>
                </a:tc>
              </a:tr>
              <a:tr h="208588">
                <a:tc>
                  <a:txBody>
                    <a:bodyPr/>
                    <a:lstStyle/>
                    <a:p>
                      <a:pPr marL="0" marR="0">
                        <a:lnSpc>
                          <a:spcPct val="115000"/>
                        </a:lnSpc>
                        <a:spcBef>
                          <a:spcPts val="0"/>
                        </a:spcBef>
                        <a:spcAft>
                          <a:spcPts val="1000"/>
                        </a:spcAft>
                      </a:pPr>
                      <a:r>
                        <a:rPr lang="en-US" sz="1400" dirty="0" err="1">
                          <a:latin typeface="Times New Roman"/>
                          <a:ea typeface="Times New Roman"/>
                          <a:cs typeface="Times New Roman"/>
                        </a:rPr>
                        <a:t>next_date</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Next date when the job will be run.</a:t>
                      </a:r>
                      <a:endParaRPr lang="en-US" sz="1400">
                        <a:latin typeface="Calibri"/>
                        <a:ea typeface="Calibri"/>
                        <a:cs typeface="Times New Roman"/>
                      </a:endParaRPr>
                    </a:p>
                  </a:txBody>
                  <a:tcPr marL="22285" marR="22285" marT="22285" marB="22285">
                    <a:lnL>
                      <a:noFill/>
                    </a:lnL>
                    <a:lnR>
                      <a:noFill/>
                    </a:lnR>
                    <a:lnT>
                      <a:noFill/>
                    </a:lnT>
                    <a:lnB>
                      <a:noFill/>
                    </a:lnB>
                  </a:tcPr>
                </a:tc>
              </a:tr>
              <a:tr h="536624">
                <a:tc>
                  <a:txBody>
                    <a:bodyPr/>
                    <a:lstStyle/>
                    <a:p>
                      <a:pPr marL="0" marR="0">
                        <a:lnSpc>
                          <a:spcPct val="115000"/>
                        </a:lnSpc>
                        <a:spcBef>
                          <a:spcPts val="0"/>
                        </a:spcBef>
                        <a:spcAft>
                          <a:spcPts val="1000"/>
                        </a:spcAft>
                      </a:pPr>
                      <a:r>
                        <a:rPr lang="en-US" sz="1400" dirty="0">
                          <a:latin typeface="Times New Roman"/>
                          <a:ea typeface="Times New Roman"/>
                          <a:cs typeface="Times New Roman"/>
                        </a:rPr>
                        <a:t>interval</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Date function that calculates the next time to run the job. The default is </a:t>
                      </a:r>
                      <a:r>
                        <a:rPr lang="en-US" sz="1400">
                          <a:latin typeface="Courier New"/>
                          <a:ea typeface="Times New Roman"/>
                          <a:cs typeface="Times New Roman"/>
                        </a:rPr>
                        <a:t>NULL</a:t>
                      </a:r>
                      <a:r>
                        <a:rPr lang="en-US" sz="1400">
                          <a:latin typeface="Times New Roman"/>
                          <a:ea typeface="Times New Roman"/>
                          <a:cs typeface="Times New Roman"/>
                        </a:rPr>
                        <a:t>. This must evaluate to a either a future point in time or </a:t>
                      </a:r>
                      <a:r>
                        <a:rPr lang="en-US" sz="1400">
                          <a:latin typeface="Courier New"/>
                          <a:ea typeface="Times New Roman"/>
                          <a:cs typeface="Times New Roman"/>
                        </a:rPr>
                        <a:t>NULL</a:t>
                      </a:r>
                      <a:r>
                        <a:rPr lang="en-US" sz="1400">
                          <a:latin typeface="Times New Roman"/>
                          <a:ea typeface="Times New Roman"/>
                          <a:cs typeface="Times New Roman"/>
                        </a:rPr>
                        <a:t>.</a:t>
                      </a:r>
                      <a:endParaRPr lang="en-US" sz="1400">
                        <a:latin typeface="Calibri"/>
                        <a:ea typeface="Calibri"/>
                        <a:cs typeface="Times New Roman"/>
                      </a:endParaRPr>
                    </a:p>
                  </a:txBody>
                  <a:tcPr marL="22285" marR="22285" marT="22285" marB="22285">
                    <a:lnL>
                      <a:noFill/>
                    </a:lnL>
                    <a:lnR>
                      <a:noFill/>
                    </a:lnR>
                    <a:lnT>
                      <a:noFill/>
                    </a:lnT>
                    <a:lnB>
                      <a:noFill/>
                    </a:lnB>
                  </a:tcPr>
                </a:tc>
              </a:tr>
              <a:tr h="1455758">
                <a:tc>
                  <a:txBody>
                    <a:bodyPr/>
                    <a:lstStyle/>
                    <a:p>
                      <a:pPr marL="0" marR="0">
                        <a:lnSpc>
                          <a:spcPct val="115000"/>
                        </a:lnSpc>
                        <a:spcBef>
                          <a:spcPts val="0"/>
                        </a:spcBef>
                        <a:spcAft>
                          <a:spcPts val="1000"/>
                        </a:spcAft>
                      </a:pPr>
                      <a:r>
                        <a:rPr lang="en-US" sz="1400" dirty="0" err="1">
                          <a:latin typeface="Times New Roman"/>
                          <a:ea typeface="Times New Roman"/>
                          <a:cs typeface="Times New Roman"/>
                        </a:rPr>
                        <a:t>no_parse</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A flag. The default is </a:t>
                      </a:r>
                      <a:r>
                        <a:rPr lang="en-US" sz="1400">
                          <a:latin typeface="Courier New"/>
                          <a:ea typeface="Times New Roman"/>
                          <a:cs typeface="Times New Roman"/>
                        </a:rPr>
                        <a:t>FALSE</a:t>
                      </a:r>
                      <a:r>
                        <a:rPr lang="en-US" sz="1400">
                          <a:latin typeface="Times New Roman"/>
                          <a:ea typeface="Times New Roman"/>
                          <a:cs typeface="Times New Roman"/>
                        </a:rPr>
                        <a:t>. If this is set to </a:t>
                      </a:r>
                      <a:r>
                        <a:rPr lang="en-US" sz="1400">
                          <a:latin typeface="Courier New"/>
                          <a:ea typeface="Times New Roman"/>
                          <a:cs typeface="Times New Roman"/>
                        </a:rPr>
                        <a:t>FALSE</a:t>
                      </a:r>
                      <a:r>
                        <a:rPr lang="en-US" sz="1400">
                          <a:latin typeface="Times New Roman"/>
                          <a:ea typeface="Times New Roman"/>
                          <a:cs typeface="Times New Roman"/>
                        </a:rPr>
                        <a:t>, then Oracle parses the procedure associated with the job. If this is set to </a:t>
                      </a:r>
                      <a:r>
                        <a:rPr lang="en-US" sz="1400">
                          <a:latin typeface="Courier New"/>
                          <a:ea typeface="Times New Roman"/>
                          <a:cs typeface="Times New Roman"/>
                        </a:rPr>
                        <a:t>TRUE</a:t>
                      </a:r>
                      <a:r>
                        <a:rPr lang="en-US" sz="1400">
                          <a:latin typeface="Times New Roman"/>
                          <a:ea typeface="Times New Roman"/>
                          <a:cs typeface="Times New Roman"/>
                        </a:rPr>
                        <a:t>, then Oracle parses the procedure associated with the job the first time that the job is run. </a:t>
                      </a:r>
                      <a:endParaRPr lang="en-US" sz="1400">
                        <a:latin typeface="Calibri"/>
                        <a:ea typeface="Calibri"/>
                        <a:cs typeface="Times New Roman"/>
                      </a:endParaRPr>
                    </a:p>
                    <a:p>
                      <a:pPr marL="0" marR="0">
                        <a:lnSpc>
                          <a:spcPct val="115000"/>
                        </a:lnSpc>
                        <a:spcBef>
                          <a:spcPts val="0"/>
                        </a:spcBef>
                        <a:spcAft>
                          <a:spcPts val="1000"/>
                        </a:spcAft>
                      </a:pPr>
                      <a:r>
                        <a:rPr lang="en-US" sz="1400">
                          <a:latin typeface="Times New Roman"/>
                          <a:ea typeface="Times New Roman"/>
                          <a:cs typeface="Times New Roman"/>
                        </a:rPr>
                        <a:t>For example, if you want to submit a job before you have created the tables associated with the job, then set this to </a:t>
                      </a:r>
                      <a:r>
                        <a:rPr lang="en-US" sz="1400">
                          <a:latin typeface="Courier New"/>
                          <a:ea typeface="Times New Roman"/>
                          <a:cs typeface="Times New Roman"/>
                        </a:rPr>
                        <a:t>TRUE</a:t>
                      </a:r>
                      <a:r>
                        <a:rPr lang="en-US" sz="1400">
                          <a:latin typeface="Times New Roman"/>
                          <a:ea typeface="Times New Roman"/>
                          <a:cs typeface="Times New Roman"/>
                        </a:rPr>
                        <a:t>.</a:t>
                      </a:r>
                      <a:endParaRPr lang="en-US" sz="1400">
                        <a:latin typeface="Calibri"/>
                        <a:ea typeface="Calibri"/>
                        <a:cs typeface="Times New Roman"/>
                      </a:endParaRPr>
                    </a:p>
                  </a:txBody>
                  <a:tcPr marL="22285" marR="22285" marT="22285" marB="22285">
                    <a:lnL>
                      <a:noFill/>
                    </a:lnL>
                    <a:lnR>
                      <a:noFill/>
                    </a:lnR>
                    <a:lnT>
                      <a:noFill/>
                    </a:lnT>
                    <a:lnB>
                      <a:noFill/>
                    </a:lnB>
                  </a:tcPr>
                </a:tc>
              </a:tr>
              <a:tr h="372606">
                <a:tc>
                  <a:txBody>
                    <a:bodyPr/>
                    <a:lstStyle/>
                    <a:p>
                      <a:pPr marL="0" marR="0">
                        <a:lnSpc>
                          <a:spcPct val="115000"/>
                        </a:lnSpc>
                        <a:spcBef>
                          <a:spcPts val="0"/>
                        </a:spcBef>
                        <a:spcAft>
                          <a:spcPts val="1000"/>
                        </a:spcAft>
                      </a:pPr>
                      <a:r>
                        <a:rPr lang="en-US" sz="1400" dirty="0">
                          <a:latin typeface="Times New Roman"/>
                          <a:ea typeface="Times New Roman"/>
                          <a:cs typeface="Times New Roman"/>
                        </a:rPr>
                        <a:t>instance</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a:latin typeface="Times New Roman"/>
                          <a:ea typeface="Times New Roman"/>
                          <a:cs typeface="Times New Roman"/>
                        </a:rPr>
                        <a:t>When a job is submitted, specifies which instance can run the job.</a:t>
                      </a:r>
                      <a:endParaRPr lang="en-US" sz="1400">
                        <a:latin typeface="Calibri"/>
                        <a:ea typeface="Calibri"/>
                        <a:cs typeface="Times New Roman"/>
                      </a:endParaRPr>
                    </a:p>
                  </a:txBody>
                  <a:tcPr marL="22285" marR="22285" marT="22285" marB="22285">
                    <a:lnL>
                      <a:noFill/>
                    </a:lnL>
                    <a:lnR>
                      <a:noFill/>
                    </a:lnR>
                    <a:lnT>
                      <a:noFill/>
                    </a:lnT>
                    <a:lnB>
                      <a:noFill/>
                    </a:lnB>
                  </a:tcPr>
                </a:tc>
              </a:tr>
              <a:tr h="864660">
                <a:tc>
                  <a:txBody>
                    <a:bodyPr/>
                    <a:lstStyle/>
                    <a:p>
                      <a:pPr marL="0" marR="0">
                        <a:lnSpc>
                          <a:spcPct val="115000"/>
                        </a:lnSpc>
                        <a:spcBef>
                          <a:spcPts val="0"/>
                        </a:spcBef>
                        <a:spcAft>
                          <a:spcPts val="1000"/>
                        </a:spcAft>
                      </a:pPr>
                      <a:r>
                        <a:rPr lang="en-US" sz="1400" dirty="0">
                          <a:latin typeface="Times New Roman"/>
                          <a:ea typeface="Times New Roman"/>
                          <a:cs typeface="Times New Roman"/>
                        </a:rPr>
                        <a:t>Force</a:t>
                      </a:r>
                      <a:endParaRPr lang="en-US" sz="1400" dirty="0">
                        <a:latin typeface="Calibri"/>
                        <a:ea typeface="Calibri"/>
                        <a:cs typeface="Times New Roman"/>
                      </a:endParaRPr>
                    </a:p>
                  </a:txBody>
                  <a:tcPr marL="22285" marR="22285" marT="22285" marB="22285">
                    <a:lnL>
                      <a:noFill/>
                    </a:lnL>
                    <a:lnR>
                      <a:noFill/>
                    </a:lnR>
                    <a:lnT>
                      <a:noFill/>
                    </a:lnT>
                    <a:lnB>
                      <a:noFill/>
                    </a:lnB>
                  </a:tcPr>
                </a:tc>
                <a:tc>
                  <a:txBody>
                    <a:bodyPr/>
                    <a:lstStyle/>
                    <a:p>
                      <a:pPr marL="0" marR="0">
                        <a:lnSpc>
                          <a:spcPct val="115000"/>
                        </a:lnSpc>
                        <a:spcBef>
                          <a:spcPts val="0"/>
                        </a:spcBef>
                        <a:spcAft>
                          <a:spcPts val="1000"/>
                        </a:spcAft>
                      </a:pPr>
                      <a:r>
                        <a:rPr lang="en-US" sz="1400" dirty="0">
                          <a:latin typeface="Times New Roman"/>
                          <a:ea typeface="Times New Roman"/>
                          <a:cs typeface="Times New Roman"/>
                        </a:rPr>
                        <a:t>If this is </a:t>
                      </a:r>
                      <a:r>
                        <a:rPr lang="en-US" sz="1400" dirty="0">
                          <a:latin typeface="Courier New"/>
                          <a:ea typeface="Times New Roman"/>
                          <a:cs typeface="Times New Roman"/>
                        </a:rPr>
                        <a:t>TRUE</a:t>
                      </a:r>
                      <a:r>
                        <a:rPr lang="en-US" sz="1400" dirty="0">
                          <a:latin typeface="Times New Roman"/>
                          <a:ea typeface="Times New Roman"/>
                          <a:cs typeface="Times New Roman"/>
                        </a:rPr>
                        <a:t>, then any positive integer is acceptable as the job instance. If this is </a:t>
                      </a:r>
                      <a:r>
                        <a:rPr lang="en-US" sz="1400" dirty="0">
                          <a:latin typeface="Courier New"/>
                          <a:ea typeface="Times New Roman"/>
                          <a:cs typeface="Times New Roman"/>
                        </a:rPr>
                        <a:t>FALSE</a:t>
                      </a:r>
                      <a:r>
                        <a:rPr lang="en-US" sz="1400" dirty="0">
                          <a:latin typeface="Times New Roman"/>
                          <a:ea typeface="Times New Roman"/>
                          <a:cs typeface="Times New Roman"/>
                        </a:rPr>
                        <a:t> (the default), then the specified instance must be running; otherwise the routine raises an exception.</a:t>
                      </a:r>
                      <a:endParaRPr lang="en-US" sz="1400" dirty="0">
                        <a:latin typeface="Calibri"/>
                        <a:ea typeface="Calibri"/>
                        <a:cs typeface="Times New Roman"/>
                      </a:endParaRPr>
                    </a:p>
                  </a:txBody>
                  <a:tcPr marL="22285" marR="22285" marT="22285" marB="22285">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02931" y="1465507"/>
            <a:ext cx="8544207" cy="3046988"/>
          </a:xfrm>
        </p:spPr>
        <p:txBody>
          <a:bodyPr/>
          <a:lstStyle/>
          <a:p>
            <a:r>
              <a:rPr lang="en-US" dirty="0" smtClean="0"/>
              <a:t>create or replace procedure </a:t>
            </a:r>
            <a:r>
              <a:rPr lang="en-US" dirty="0" err="1" smtClean="0"/>
              <a:t>testproc</a:t>
            </a:r>
            <a:endParaRPr lang="en-US" dirty="0" smtClean="0"/>
          </a:p>
          <a:p>
            <a:r>
              <a:rPr lang="en-US" dirty="0" smtClean="0"/>
              <a:t> is</a:t>
            </a:r>
          </a:p>
          <a:p>
            <a:r>
              <a:rPr lang="en-US" dirty="0" smtClean="0"/>
              <a:t> </a:t>
            </a:r>
            <a:r>
              <a:rPr lang="en-US" dirty="0" err="1" smtClean="0"/>
              <a:t>vsal</a:t>
            </a:r>
            <a:r>
              <a:rPr lang="en-US" dirty="0" smtClean="0"/>
              <a:t> number;</a:t>
            </a:r>
          </a:p>
          <a:p>
            <a:r>
              <a:rPr lang="en-US" dirty="0" smtClean="0"/>
              <a:t> begin</a:t>
            </a:r>
          </a:p>
          <a:p>
            <a:r>
              <a:rPr lang="en-US" dirty="0" smtClean="0"/>
              <a:t>   update </a:t>
            </a:r>
            <a:r>
              <a:rPr lang="en-US" dirty="0" err="1" smtClean="0"/>
              <a:t>emp</a:t>
            </a:r>
            <a:r>
              <a:rPr lang="en-US" dirty="0" smtClean="0"/>
              <a:t> set </a:t>
            </a:r>
            <a:r>
              <a:rPr lang="en-US" dirty="0" err="1" smtClean="0"/>
              <a:t>sal</a:t>
            </a:r>
            <a:r>
              <a:rPr lang="en-US" dirty="0" smtClean="0"/>
              <a:t> = 9000 where </a:t>
            </a:r>
            <a:r>
              <a:rPr lang="en-US" dirty="0" err="1" smtClean="0"/>
              <a:t>empno</a:t>
            </a:r>
            <a:r>
              <a:rPr lang="en-US" dirty="0" smtClean="0"/>
              <a:t> = 7521;</a:t>
            </a:r>
          </a:p>
          <a:p>
            <a:r>
              <a:rPr lang="en-US" dirty="0" smtClean="0"/>
              <a:t>   select </a:t>
            </a:r>
            <a:r>
              <a:rPr lang="en-US" dirty="0" err="1" smtClean="0"/>
              <a:t>sal</a:t>
            </a:r>
            <a:r>
              <a:rPr lang="en-US" dirty="0" smtClean="0"/>
              <a:t> into </a:t>
            </a:r>
            <a:r>
              <a:rPr lang="en-US" dirty="0" err="1" smtClean="0"/>
              <a:t>vsal</a:t>
            </a:r>
            <a:r>
              <a:rPr lang="en-US" dirty="0" smtClean="0"/>
              <a:t> from </a:t>
            </a:r>
            <a:r>
              <a:rPr lang="en-US" dirty="0" err="1" smtClean="0"/>
              <a:t>emp</a:t>
            </a:r>
            <a:r>
              <a:rPr lang="en-US" dirty="0" smtClean="0"/>
              <a:t> where </a:t>
            </a:r>
            <a:r>
              <a:rPr lang="en-US" dirty="0" err="1" smtClean="0"/>
              <a:t>empno</a:t>
            </a:r>
            <a:r>
              <a:rPr lang="en-US" dirty="0" smtClean="0"/>
              <a:t> = 7521;</a:t>
            </a:r>
          </a:p>
          <a:p>
            <a:r>
              <a:rPr lang="en-US" dirty="0" smtClean="0"/>
              <a:t>   insert into em1 values(</a:t>
            </a:r>
            <a:r>
              <a:rPr lang="en-US" dirty="0" err="1" smtClean="0"/>
              <a:t>vsal</a:t>
            </a:r>
            <a:r>
              <a:rPr lang="en-US" dirty="0" smtClean="0"/>
              <a:t>);</a:t>
            </a:r>
          </a:p>
          <a:p>
            <a:r>
              <a:rPr lang="en-US" dirty="0" smtClean="0"/>
              <a:t> commit;</a:t>
            </a:r>
          </a:p>
          <a:p>
            <a:r>
              <a:rPr lang="en-US" dirty="0" smtClean="0"/>
              <a:t> end;</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JOB</a:t>
            </a:r>
            <a:endParaRPr lang="en-US" dirty="0"/>
          </a:p>
        </p:txBody>
      </p:sp>
      <p:sp>
        <p:nvSpPr>
          <p:cNvPr id="3" name="Text Placeholder 2"/>
          <p:cNvSpPr>
            <a:spLocks noGrp="1"/>
          </p:cNvSpPr>
          <p:nvPr>
            <p:ph type="body" sz="quarter" idx="10"/>
          </p:nvPr>
        </p:nvSpPr>
        <p:spPr>
          <a:xfrm>
            <a:off x="302931" y="1465507"/>
            <a:ext cx="8544207" cy="1384995"/>
          </a:xfrm>
        </p:spPr>
        <p:txBody>
          <a:bodyPr/>
          <a:lstStyle/>
          <a:p>
            <a:r>
              <a:rPr lang="en-US" dirty="0" smtClean="0"/>
              <a:t>begin</a:t>
            </a:r>
          </a:p>
          <a:p>
            <a:r>
              <a:rPr lang="en-US" dirty="0" err="1" smtClean="0"/>
              <a:t>dbms_job.submit</a:t>
            </a:r>
            <a:r>
              <a:rPr lang="en-US" dirty="0" smtClean="0"/>
              <a:t>(:</a:t>
            </a:r>
            <a:r>
              <a:rPr lang="en-US" dirty="0" err="1" smtClean="0"/>
              <a:t>jobno,'testproc;',sysdate,'sysdate</a:t>
            </a:r>
            <a:r>
              <a:rPr lang="en-US" dirty="0" smtClean="0"/>
              <a:t>+(1/(24 * 60))');</a:t>
            </a:r>
          </a:p>
          <a:p>
            <a:r>
              <a:rPr lang="en-US" dirty="0" smtClean="0"/>
              <a:t>commit;</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REMOVE Procedure</a:t>
            </a:r>
            <a:br>
              <a:rPr lang="en-US" dirty="0" smtClean="0"/>
            </a:br>
            <a:endParaRPr lang="en-US" dirty="0"/>
          </a:p>
        </p:txBody>
      </p:sp>
      <p:sp>
        <p:nvSpPr>
          <p:cNvPr id="3" name="Text Placeholder 2"/>
          <p:cNvSpPr>
            <a:spLocks noGrp="1"/>
          </p:cNvSpPr>
          <p:nvPr>
            <p:ph type="body" sz="quarter" idx="10"/>
          </p:nvPr>
        </p:nvSpPr>
        <p:spPr>
          <a:xfrm>
            <a:off x="302931" y="1465507"/>
            <a:ext cx="8544207" cy="2215991"/>
          </a:xfrm>
        </p:spPr>
        <p:txBody>
          <a:bodyPr/>
          <a:lstStyle/>
          <a:p>
            <a:r>
              <a:rPr lang="en-US" dirty="0" smtClean="0"/>
              <a:t>This procedure removes an existing job from the job queue. This currently does not stop a running job.</a:t>
            </a:r>
          </a:p>
          <a:p>
            <a:endParaRPr lang="en-US" dirty="0" smtClean="0"/>
          </a:p>
          <a:p>
            <a:r>
              <a:rPr lang="en-US" b="1" dirty="0" smtClean="0"/>
              <a:t>Syntax</a:t>
            </a:r>
          </a:p>
          <a:p>
            <a:endParaRPr lang="en-US" dirty="0" smtClean="0"/>
          </a:p>
          <a:p>
            <a:r>
              <a:rPr lang="en-US" dirty="0" smtClean="0"/>
              <a:t>DBMS_JOB.REMOVE ( </a:t>
            </a:r>
          </a:p>
          <a:p>
            <a:r>
              <a:rPr lang="en-US" dirty="0" smtClean="0"/>
              <a:t>   job       IN  BINARY_INTEGER );</a:t>
            </a:r>
          </a:p>
          <a:p>
            <a:endParaRPr lang="en-US" dirty="0"/>
          </a:p>
        </p:txBody>
      </p:sp>
      <p:graphicFrame>
        <p:nvGraphicFramePr>
          <p:cNvPr id="4" name="Table 3"/>
          <p:cNvGraphicFramePr>
            <a:graphicFrameLocks noGrp="1"/>
          </p:cNvGraphicFramePr>
          <p:nvPr/>
        </p:nvGraphicFramePr>
        <p:xfrm>
          <a:off x="232011" y="3748390"/>
          <a:ext cx="7415284" cy="1044346"/>
        </p:xfrm>
        <a:graphic>
          <a:graphicData uri="http://schemas.openxmlformats.org/drawingml/2006/table">
            <a:tbl>
              <a:tblPr/>
              <a:tblGrid>
                <a:gridCol w="3707642"/>
                <a:gridCol w="3707642"/>
              </a:tblGrid>
              <a:tr h="496064">
                <a:tc>
                  <a:txBody>
                    <a:bodyPr/>
                    <a:lstStyle/>
                    <a:p>
                      <a:pPr marL="0" marR="0">
                        <a:lnSpc>
                          <a:spcPct val="115000"/>
                        </a:lnSpc>
                        <a:spcBef>
                          <a:spcPts val="0"/>
                        </a:spcBef>
                        <a:spcAft>
                          <a:spcPts val="0"/>
                        </a:spcAft>
                      </a:pPr>
                      <a:r>
                        <a:rPr lang="en-US" sz="1800" b="1" dirty="0">
                          <a:latin typeface="Arial"/>
                          <a:ea typeface="Times New Roman"/>
                          <a:cs typeface="Times New Roman"/>
                        </a:rPr>
                        <a:t>Parameter</a:t>
                      </a:r>
                      <a:endParaRPr lang="en-US" sz="1600" dirty="0">
                        <a:latin typeface="Calibri"/>
                        <a:ea typeface="Calibri"/>
                        <a:cs typeface="Times New Roman"/>
                      </a:endParaRPr>
                    </a:p>
                  </a:txBody>
                  <a:tcPr marL="28575" marR="28575" marT="28575" marB="28575" anchor="b">
                    <a:lnL>
                      <a:noFill/>
                    </a:lnL>
                    <a:lnR>
                      <a:noFill/>
                    </a:lnR>
                    <a:lnT>
                      <a:noFill/>
                    </a:lnT>
                    <a:lnB>
                      <a:noFill/>
                    </a:lnB>
                  </a:tcPr>
                </a:tc>
                <a:tc>
                  <a:txBody>
                    <a:bodyPr/>
                    <a:lstStyle/>
                    <a:p>
                      <a:pPr marL="0" marR="0">
                        <a:lnSpc>
                          <a:spcPct val="115000"/>
                        </a:lnSpc>
                        <a:spcBef>
                          <a:spcPts val="0"/>
                        </a:spcBef>
                        <a:spcAft>
                          <a:spcPts val="0"/>
                        </a:spcAft>
                      </a:pPr>
                      <a:r>
                        <a:rPr lang="en-US" sz="1800" b="1" dirty="0">
                          <a:latin typeface="Arial"/>
                          <a:ea typeface="Times New Roman"/>
                          <a:cs typeface="Times New Roman"/>
                        </a:rPr>
                        <a:t>Description</a:t>
                      </a:r>
                      <a:endParaRPr lang="en-US" sz="1600" dirty="0">
                        <a:latin typeface="Calibri"/>
                        <a:ea typeface="Calibri"/>
                        <a:cs typeface="Times New Roman"/>
                      </a:endParaRPr>
                    </a:p>
                  </a:txBody>
                  <a:tcPr marL="28575" marR="28575" marT="28575" marB="28575" anchor="b">
                    <a:lnL>
                      <a:noFill/>
                    </a:lnL>
                    <a:lnR>
                      <a:noFill/>
                    </a:lnR>
                    <a:lnT>
                      <a:noFill/>
                    </a:lnT>
                    <a:lnB>
                      <a:noFill/>
                    </a:lnB>
                  </a:tcPr>
                </a:tc>
              </a:tr>
              <a:tr h="548282">
                <a:tc>
                  <a:txBody>
                    <a:bodyPr/>
                    <a:lstStyle/>
                    <a:p>
                      <a:pPr marL="0" marR="0">
                        <a:lnSpc>
                          <a:spcPct val="115000"/>
                        </a:lnSpc>
                        <a:spcBef>
                          <a:spcPts val="0"/>
                        </a:spcBef>
                        <a:spcAft>
                          <a:spcPts val="1000"/>
                        </a:spcAft>
                      </a:pPr>
                      <a:r>
                        <a:rPr lang="en-US" sz="1800" dirty="0">
                          <a:latin typeface="Times New Roman"/>
                          <a:ea typeface="Times New Roman"/>
                          <a:cs typeface="Times New Roman"/>
                        </a:rPr>
                        <a:t>job</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dirty="0">
                          <a:latin typeface="Times New Roman"/>
                          <a:ea typeface="Times New Roman"/>
                          <a:cs typeface="Times New Roman"/>
                        </a:rPr>
                        <a:t>Number of the job being run.</a:t>
                      </a:r>
                      <a:endParaRPr lang="en-US" sz="1600" dirty="0">
                        <a:latin typeface="Calibri"/>
                        <a:ea typeface="Calibri"/>
                        <a:cs typeface="Times New Roman"/>
                      </a:endParaRPr>
                    </a:p>
                  </a:txBody>
                  <a:tcPr marL="28575" marR="28575" marT="28575" marB="28575">
                    <a:lnL>
                      <a:noFill/>
                    </a:lnL>
                    <a:lnR>
                      <a:noFill/>
                    </a:lnR>
                    <a:lnT>
                      <a:noFill/>
                    </a:lnT>
                    <a:lnB>
                      <a:noFill/>
                    </a:lnB>
                  </a:tcPr>
                </a:tc>
              </a:tr>
            </a:tbl>
          </a:graphicData>
        </a:graphic>
      </p:graphicFrame>
      <p:sp>
        <p:nvSpPr>
          <p:cNvPr id="50177" name="Rectangle 1"/>
          <p:cNvSpPr>
            <a:spLocks noChangeArrowheads="1"/>
          </p:cNvSpPr>
          <p:nvPr/>
        </p:nvSpPr>
        <p:spPr bwMode="auto">
          <a:xfrm>
            <a:off x="655091" y="4843624"/>
            <a:ext cx="6482687"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1" i="0" u="none" strike="noStrike" cap="none" normalizeH="0" baseline="0" dirty="0" smtClean="0">
                <a:ln>
                  <a:noFill/>
                </a:ln>
                <a:solidFill>
                  <a:srgbClr val="330099"/>
                </a:solidFill>
                <a:effectLst/>
                <a:latin typeface="Arial" pitchFamily="34" charset="0"/>
                <a:ea typeface="Times New Roman" pitchFamily="18" charset="0"/>
                <a:cs typeface="Arial" pitchFamily="34" charset="0"/>
              </a:rPr>
              <a:t>Example</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EXECUTE DBMS_JOB.REMOVE(14144); </a:t>
            </a:r>
            <a:endParaRPr kumimoji="0" lang="en-US" sz="4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CHANGE Procedure</a:t>
            </a:r>
            <a:br>
              <a:rPr lang="en-US" dirty="0" smtClean="0"/>
            </a:br>
            <a:endParaRPr lang="en-US" dirty="0"/>
          </a:p>
        </p:txBody>
      </p:sp>
      <p:sp>
        <p:nvSpPr>
          <p:cNvPr id="3" name="Text Placeholder 2"/>
          <p:cNvSpPr>
            <a:spLocks noGrp="1"/>
          </p:cNvSpPr>
          <p:nvPr>
            <p:ph type="body" sz="quarter" idx="10"/>
          </p:nvPr>
        </p:nvSpPr>
        <p:spPr>
          <a:xfrm>
            <a:off x="302931" y="1465507"/>
            <a:ext cx="8544207" cy="3877985"/>
          </a:xfrm>
        </p:spPr>
        <p:txBody>
          <a:bodyPr/>
          <a:lstStyle/>
          <a:p>
            <a:r>
              <a:rPr lang="en-US" dirty="0" smtClean="0"/>
              <a:t>This procedure changes any of the user-settable fields in a job.</a:t>
            </a:r>
          </a:p>
          <a:p>
            <a:r>
              <a:rPr lang="en-US" b="1" dirty="0" smtClean="0"/>
              <a:t>Syntax</a:t>
            </a:r>
            <a:endParaRPr lang="en-US" dirty="0" smtClean="0"/>
          </a:p>
          <a:p>
            <a:r>
              <a:rPr lang="en-US" dirty="0" smtClean="0"/>
              <a:t>DBMS_JOB.CHANGE ( </a:t>
            </a:r>
          </a:p>
          <a:p>
            <a:r>
              <a:rPr lang="en-US" dirty="0" smtClean="0"/>
              <a:t>   job       IN  BINARY_INTEGER,</a:t>
            </a:r>
          </a:p>
          <a:p>
            <a:r>
              <a:rPr lang="en-US" dirty="0" smtClean="0"/>
              <a:t>   what      IN  VARCHAR2,</a:t>
            </a:r>
          </a:p>
          <a:p>
            <a:r>
              <a:rPr lang="en-US" dirty="0" smtClean="0"/>
              <a:t>   </a:t>
            </a:r>
            <a:r>
              <a:rPr lang="en-US" dirty="0" err="1" smtClean="0"/>
              <a:t>next_date</a:t>
            </a:r>
            <a:r>
              <a:rPr lang="en-US" dirty="0" smtClean="0"/>
              <a:t> IN  DATE,</a:t>
            </a:r>
          </a:p>
          <a:p>
            <a:r>
              <a:rPr lang="en-US" dirty="0" smtClean="0"/>
              <a:t>   interval  IN  VARCHAR2,</a:t>
            </a:r>
          </a:p>
          <a:p>
            <a:r>
              <a:rPr lang="en-US" dirty="0" smtClean="0"/>
              <a:t>   instance  IN  BINARY_INTEGER DEFAULT NULL,</a:t>
            </a:r>
          </a:p>
          <a:p>
            <a:r>
              <a:rPr lang="en-US" dirty="0" smtClean="0"/>
              <a:t>   force     IN  BOOLEAN DEFAULT FALSE);</a:t>
            </a:r>
          </a:p>
          <a:p>
            <a:endParaRPr lang="en-US" dirty="0" smtClean="0"/>
          </a:p>
          <a:p>
            <a:r>
              <a:rPr lang="en-US" b="1" dirty="0" smtClean="0"/>
              <a:t>Example</a:t>
            </a:r>
            <a:endParaRPr lang="en-US" dirty="0" smtClean="0"/>
          </a:p>
          <a:p>
            <a:r>
              <a:rPr lang="en-US" dirty="0" smtClean="0"/>
              <a:t>EXECUTE DBMS_JOB.CHANGE(14144, null, null, 'sysdate+3'); </a:t>
            </a:r>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BROKEN Procedure</a:t>
            </a:r>
            <a:br>
              <a:rPr lang="en-US" dirty="0" smtClean="0"/>
            </a:br>
            <a:endParaRPr lang="en-US" dirty="0"/>
          </a:p>
        </p:txBody>
      </p:sp>
      <p:sp>
        <p:nvSpPr>
          <p:cNvPr id="3" name="Text Placeholder 2"/>
          <p:cNvSpPr>
            <a:spLocks noGrp="1"/>
          </p:cNvSpPr>
          <p:nvPr>
            <p:ph type="body" sz="quarter" idx="10"/>
          </p:nvPr>
        </p:nvSpPr>
        <p:spPr>
          <a:xfrm>
            <a:off x="248340" y="1137961"/>
            <a:ext cx="8544207" cy="1938992"/>
          </a:xfrm>
        </p:spPr>
        <p:txBody>
          <a:bodyPr/>
          <a:lstStyle/>
          <a:p>
            <a:r>
              <a:rPr lang="en-US" dirty="0" smtClean="0"/>
              <a:t>This procedure sets the broken flag. Broken jobs are never run.</a:t>
            </a:r>
          </a:p>
          <a:p>
            <a:r>
              <a:rPr lang="en-US" b="1" dirty="0" smtClean="0"/>
              <a:t>Syntax</a:t>
            </a:r>
            <a:endParaRPr lang="en-US" dirty="0" smtClean="0"/>
          </a:p>
          <a:p>
            <a:r>
              <a:rPr lang="en-US" dirty="0" smtClean="0"/>
              <a:t>DBMS_JOB.BROKEN ( </a:t>
            </a:r>
          </a:p>
          <a:p>
            <a:r>
              <a:rPr lang="en-US" dirty="0" smtClean="0"/>
              <a:t>   job       IN  BINARY_INTEGER,</a:t>
            </a:r>
          </a:p>
          <a:p>
            <a:r>
              <a:rPr lang="en-US" dirty="0" smtClean="0"/>
              <a:t>   broken    IN  BOOLEAN,</a:t>
            </a:r>
          </a:p>
          <a:p>
            <a:r>
              <a:rPr lang="en-US" dirty="0" smtClean="0"/>
              <a:t>   </a:t>
            </a:r>
            <a:r>
              <a:rPr lang="en-US" dirty="0" err="1" smtClean="0"/>
              <a:t>next_date</a:t>
            </a:r>
            <a:r>
              <a:rPr lang="en-US" dirty="0" smtClean="0"/>
              <a:t> IN  DATE DEFAULT SYSDATE);</a:t>
            </a:r>
          </a:p>
          <a:p>
            <a:endParaRPr lang="en-US" dirty="0"/>
          </a:p>
        </p:txBody>
      </p:sp>
      <p:graphicFrame>
        <p:nvGraphicFramePr>
          <p:cNvPr id="4" name="Table 3"/>
          <p:cNvGraphicFramePr>
            <a:graphicFrameLocks noGrp="1"/>
          </p:cNvGraphicFramePr>
          <p:nvPr/>
        </p:nvGraphicFramePr>
        <p:xfrm>
          <a:off x="436728" y="3562828"/>
          <a:ext cx="8161362" cy="1490472"/>
        </p:xfrm>
        <a:graphic>
          <a:graphicData uri="http://schemas.openxmlformats.org/drawingml/2006/table">
            <a:tbl>
              <a:tblPr/>
              <a:tblGrid>
                <a:gridCol w="1924335"/>
                <a:gridCol w="6237027"/>
              </a:tblGrid>
              <a:tr h="0">
                <a:tc>
                  <a:txBody>
                    <a:bodyPr/>
                    <a:lstStyle/>
                    <a:p>
                      <a:pPr marL="0" marR="0">
                        <a:lnSpc>
                          <a:spcPct val="115000"/>
                        </a:lnSpc>
                        <a:spcBef>
                          <a:spcPts val="0"/>
                        </a:spcBef>
                        <a:spcAft>
                          <a:spcPts val="0"/>
                        </a:spcAft>
                      </a:pPr>
                      <a:r>
                        <a:rPr lang="en-US" sz="1800" b="1" dirty="0">
                          <a:latin typeface="Arial"/>
                          <a:ea typeface="Times New Roman"/>
                          <a:cs typeface="Times New Roman"/>
                        </a:rPr>
                        <a:t>Parameter</a:t>
                      </a:r>
                      <a:endParaRPr lang="en-US" sz="1600" dirty="0">
                        <a:latin typeface="Calibri"/>
                        <a:ea typeface="Calibri"/>
                        <a:cs typeface="Times New Roman"/>
                      </a:endParaRPr>
                    </a:p>
                  </a:txBody>
                  <a:tcPr marL="28575" marR="28575" marT="28575" marB="28575" anchor="b">
                    <a:lnL>
                      <a:noFill/>
                    </a:lnL>
                    <a:lnR>
                      <a:noFill/>
                    </a:lnR>
                    <a:lnT>
                      <a:noFill/>
                    </a:lnT>
                    <a:lnB>
                      <a:noFill/>
                    </a:lnB>
                  </a:tcPr>
                </a:tc>
                <a:tc>
                  <a:txBody>
                    <a:bodyPr/>
                    <a:lstStyle/>
                    <a:p>
                      <a:pPr marL="0" marR="0">
                        <a:lnSpc>
                          <a:spcPct val="115000"/>
                        </a:lnSpc>
                        <a:spcBef>
                          <a:spcPts val="0"/>
                        </a:spcBef>
                        <a:spcAft>
                          <a:spcPts val="0"/>
                        </a:spcAft>
                      </a:pPr>
                      <a:r>
                        <a:rPr lang="en-US" sz="1800" b="1" dirty="0">
                          <a:latin typeface="Arial"/>
                          <a:ea typeface="Times New Roman"/>
                          <a:cs typeface="Times New Roman"/>
                        </a:rPr>
                        <a:t>Description</a:t>
                      </a:r>
                      <a:endParaRPr lang="en-US" sz="1600" dirty="0">
                        <a:latin typeface="Calibri"/>
                        <a:ea typeface="Calibri"/>
                        <a:cs typeface="Times New Roman"/>
                      </a:endParaRPr>
                    </a:p>
                  </a:txBody>
                  <a:tcPr marL="28575" marR="28575" marT="28575" marB="28575" anchor="b">
                    <a:lnL>
                      <a:noFill/>
                    </a:lnL>
                    <a:lnR>
                      <a:noFill/>
                    </a:lnR>
                    <a:lnT>
                      <a:noFill/>
                    </a:lnT>
                    <a:lnB>
                      <a:noFill/>
                    </a:lnB>
                  </a:tcPr>
                </a:tc>
              </a:tr>
              <a:tr h="0">
                <a:tc>
                  <a:txBody>
                    <a:bodyPr/>
                    <a:lstStyle/>
                    <a:p>
                      <a:pPr marL="0" marR="0">
                        <a:lnSpc>
                          <a:spcPct val="115000"/>
                        </a:lnSpc>
                        <a:spcBef>
                          <a:spcPts val="0"/>
                        </a:spcBef>
                        <a:spcAft>
                          <a:spcPts val="1000"/>
                        </a:spcAft>
                      </a:pPr>
                      <a:r>
                        <a:rPr lang="en-US" sz="1800" dirty="0">
                          <a:latin typeface="Times New Roman"/>
                          <a:ea typeface="Times New Roman"/>
                          <a:cs typeface="Times New Roman"/>
                        </a:rPr>
                        <a:t>Job</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Number of the job being run.</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dirty="0">
                          <a:latin typeface="Times New Roman"/>
                          <a:ea typeface="Times New Roman"/>
                          <a:cs typeface="Times New Roman"/>
                        </a:rPr>
                        <a:t>Broken</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dirty="0">
                          <a:latin typeface="Times New Roman"/>
                          <a:ea typeface="Times New Roman"/>
                          <a:cs typeface="Times New Roman"/>
                        </a:rPr>
                        <a:t>Job broken: </a:t>
                      </a:r>
                      <a:r>
                        <a:rPr lang="en-US" sz="1200" dirty="0">
                          <a:latin typeface="Courier New"/>
                          <a:ea typeface="Times New Roman"/>
                          <a:cs typeface="Times New Roman"/>
                        </a:rPr>
                        <a:t>IN</a:t>
                      </a:r>
                      <a:r>
                        <a:rPr lang="en-US" sz="1800" dirty="0">
                          <a:latin typeface="Times New Roman"/>
                          <a:ea typeface="Times New Roman"/>
                          <a:cs typeface="Times New Roman"/>
                        </a:rPr>
                        <a:t> value is </a:t>
                      </a:r>
                      <a:r>
                        <a:rPr lang="en-US" sz="1200" dirty="0">
                          <a:latin typeface="Courier New"/>
                          <a:ea typeface="Times New Roman"/>
                          <a:cs typeface="Times New Roman"/>
                        </a:rPr>
                        <a:t>FALSE</a:t>
                      </a:r>
                      <a:r>
                        <a:rPr lang="en-US" sz="1800" dirty="0">
                          <a:latin typeface="Times New Roman"/>
                          <a:ea typeface="Times New Roman"/>
                          <a:cs typeface="Times New Roman"/>
                        </a:rPr>
                        <a:t>.</a:t>
                      </a:r>
                      <a:endParaRPr lang="en-US" sz="1600" dirty="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dirty="0" err="1">
                          <a:latin typeface="Times New Roman"/>
                          <a:ea typeface="Times New Roman"/>
                          <a:cs typeface="Times New Roman"/>
                        </a:rPr>
                        <a:t>next_data</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dirty="0">
                          <a:latin typeface="Times New Roman"/>
                          <a:ea typeface="Times New Roman"/>
                          <a:cs typeface="Times New Roman"/>
                        </a:rPr>
                        <a:t>Date of the next refresh.</a:t>
                      </a:r>
                      <a:endParaRPr lang="en-US" sz="1600" dirty="0">
                        <a:latin typeface="Calibri"/>
                        <a:ea typeface="Calibri"/>
                        <a:cs typeface="Times New Roman"/>
                      </a:endParaRPr>
                    </a:p>
                  </a:txBody>
                  <a:tcPr marL="28575" marR="28575" marT="28575" marB="28575">
                    <a:lnL>
                      <a:noFill/>
                    </a:lnL>
                    <a:lnR>
                      <a:noFill/>
                    </a:lnR>
                    <a:lnT>
                      <a:noFill/>
                    </a:lnT>
                    <a:lnB>
                      <a:noFill/>
                    </a:lnB>
                  </a:tcPr>
                </a:tc>
              </a:tr>
            </a:tbl>
          </a:graphicData>
        </a:graphic>
      </p:graphicFrame>
      <p:sp>
        <p:nvSpPr>
          <p:cNvPr id="6" name="TextBox 5"/>
          <p:cNvSpPr txBox="1"/>
          <p:nvPr/>
        </p:nvSpPr>
        <p:spPr>
          <a:xfrm>
            <a:off x="409433" y="5145206"/>
            <a:ext cx="7342495" cy="138499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smtClean="0"/>
              <a:t>Note:</a:t>
            </a:r>
            <a:r>
              <a:rPr lang="en-US" dirty="0" smtClean="0"/>
              <a:t> </a:t>
            </a:r>
          </a:p>
          <a:p>
            <a:r>
              <a:rPr lang="en-US" dirty="0" smtClean="0"/>
              <a:t>If you set job as broken while it is running, Oracle resets the job's status to normal after the job completes. Therefore, only execute this procedure for jobs that are not running.</a:t>
            </a:r>
          </a:p>
          <a:p>
            <a:pPr fontAlgn="base">
              <a:buFont typeface="Arial" pitchFamily="34" charset="0"/>
            </a:pPr>
            <a:endParaRPr lang="en-US" dirty="0" smtClean="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677108"/>
          </a:xfrm>
        </p:spPr>
        <p:txBody>
          <a:bodyPr/>
          <a:lstStyle/>
          <a:p>
            <a:r>
              <a:rPr lang="en-US" dirty="0" smtClean="0"/>
              <a:t>RUN Procedure</a:t>
            </a:r>
            <a:br>
              <a:rPr lang="en-US" dirty="0" smtClean="0"/>
            </a:br>
            <a:endParaRPr lang="en-US" dirty="0"/>
          </a:p>
        </p:txBody>
      </p:sp>
      <p:sp>
        <p:nvSpPr>
          <p:cNvPr id="3" name="Text Placeholder 2"/>
          <p:cNvSpPr>
            <a:spLocks noGrp="1"/>
          </p:cNvSpPr>
          <p:nvPr>
            <p:ph type="body" sz="quarter" idx="10"/>
          </p:nvPr>
        </p:nvSpPr>
        <p:spPr>
          <a:xfrm>
            <a:off x="302931" y="1465507"/>
            <a:ext cx="8544207" cy="1938992"/>
          </a:xfrm>
        </p:spPr>
        <p:txBody>
          <a:bodyPr/>
          <a:lstStyle/>
          <a:p>
            <a:r>
              <a:rPr lang="en-US" dirty="0" smtClean="0"/>
              <a:t>This procedure runs job </a:t>
            </a:r>
            <a:r>
              <a:rPr lang="en-US" dirty="0" err="1" smtClean="0"/>
              <a:t>JOB</a:t>
            </a:r>
            <a:r>
              <a:rPr lang="en-US" dirty="0" smtClean="0"/>
              <a:t> now. It runs it even if it is broken.</a:t>
            </a:r>
          </a:p>
          <a:p>
            <a:r>
              <a:rPr lang="en-US" dirty="0" smtClean="0"/>
              <a:t>Running the job </a:t>
            </a:r>
            <a:r>
              <a:rPr lang="en-US" dirty="0" err="1" smtClean="0"/>
              <a:t>recomputes</a:t>
            </a:r>
            <a:r>
              <a:rPr lang="en-US" dirty="0" smtClean="0"/>
              <a:t> </a:t>
            </a:r>
            <a:r>
              <a:rPr lang="en-US" dirty="0" err="1" smtClean="0"/>
              <a:t>next_date</a:t>
            </a:r>
            <a:r>
              <a:rPr lang="en-US" dirty="0" smtClean="0"/>
              <a:t>. See view </a:t>
            </a:r>
            <a:r>
              <a:rPr lang="en-US" dirty="0" err="1" smtClean="0"/>
              <a:t>user_jobs</a:t>
            </a:r>
            <a:r>
              <a:rPr lang="en-US" dirty="0" smtClean="0"/>
              <a:t>.</a:t>
            </a:r>
          </a:p>
          <a:p>
            <a:r>
              <a:rPr lang="en-US" b="1" dirty="0" smtClean="0"/>
              <a:t>Syntax</a:t>
            </a:r>
            <a:endParaRPr lang="en-US" dirty="0" smtClean="0"/>
          </a:p>
          <a:p>
            <a:r>
              <a:rPr lang="en-US" dirty="0" smtClean="0"/>
              <a:t>DBMS_JOB.RUN ( </a:t>
            </a:r>
          </a:p>
          <a:p>
            <a:r>
              <a:rPr lang="en-US" dirty="0" smtClean="0"/>
              <a:t>   job       IN  BINARY_INTEGER,</a:t>
            </a:r>
          </a:p>
          <a:p>
            <a:r>
              <a:rPr lang="en-US" dirty="0" smtClean="0"/>
              <a:t>   force     IN  BOOLEAN DEFAULT FALSE);</a:t>
            </a:r>
          </a:p>
          <a:p>
            <a:endParaRPr lang="en-US" dirty="0"/>
          </a:p>
        </p:txBody>
      </p:sp>
      <p:graphicFrame>
        <p:nvGraphicFramePr>
          <p:cNvPr id="4" name="Table 3"/>
          <p:cNvGraphicFramePr>
            <a:graphicFrameLocks noGrp="1"/>
          </p:cNvGraphicFramePr>
          <p:nvPr/>
        </p:nvGraphicFramePr>
        <p:xfrm>
          <a:off x="322976" y="3299203"/>
          <a:ext cx="8247818" cy="2379726"/>
        </p:xfrm>
        <a:graphic>
          <a:graphicData uri="http://schemas.openxmlformats.org/drawingml/2006/table">
            <a:tbl>
              <a:tblPr/>
              <a:tblGrid>
                <a:gridCol w="4123909"/>
                <a:gridCol w="4123909"/>
              </a:tblGrid>
              <a:tr h="0">
                <a:tc>
                  <a:txBody>
                    <a:bodyPr/>
                    <a:lstStyle/>
                    <a:p>
                      <a:pPr marL="0" marR="0">
                        <a:lnSpc>
                          <a:spcPct val="115000"/>
                        </a:lnSpc>
                        <a:spcBef>
                          <a:spcPts val="0"/>
                        </a:spcBef>
                        <a:spcAft>
                          <a:spcPts val="0"/>
                        </a:spcAft>
                      </a:pPr>
                      <a:r>
                        <a:rPr lang="en-US" sz="1800" b="1" dirty="0">
                          <a:latin typeface="Arial"/>
                          <a:ea typeface="Times New Roman"/>
                          <a:cs typeface="Times New Roman"/>
                        </a:rPr>
                        <a:t>Parameter</a:t>
                      </a:r>
                      <a:endParaRPr lang="en-US" sz="1600" dirty="0">
                        <a:latin typeface="Calibri"/>
                        <a:ea typeface="Calibri"/>
                        <a:cs typeface="Times New Roman"/>
                      </a:endParaRPr>
                    </a:p>
                  </a:txBody>
                  <a:tcPr marL="28575" marR="28575" marT="28575" marB="28575" anchor="b">
                    <a:lnL>
                      <a:noFill/>
                    </a:lnL>
                    <a:lnR>
                      <a:noFill/>
                    </a:lnR>
                    <a:lnT>
                      <a:noFill/>
                    </a:lnT>
                    <a:lnB>
                      <a:noFill/>
                    </a:lnB>
                  </a:tcPr>
                </a:tc>
                <a:tc>
                  <a:txBody>
                    <a:bodyPr/>
                    <a:lstStyle/>
                    <a:p>
                      <a:pPr marL="0" marR="0">
                        <a:lnSpc>
                          <a:spcPct val="115000"/>
                        </a:lnSpc>
                        <a:spcBef>
                          <a:spcPts val="0"/>
                        </a:spcBef>
                        <a:spcAft>
                          <a:spcPts val="0"/>
                        </a:spcAft>
                      </a:pPr>
                      <a:r>
                        <a:rPr lang="en-US" sz="1800" b="1">
                          <a:latin typeface="Arial"/>
                          <a:ea typeface="Times New Roman"/>
                          <a:cs typeface="Times New Roman"/>
                        </a:rPr>
                        <a:t>Description</a:t>
                      </a:r>
                      <a:endParaRPr lang="en-US" sz="1600">
                        <a:latin typeface="Calibri"/>
                        <a:ea typeface="Calibri"/>
                        <a:cs typeface="Times New Roman"/>
                      </a:endParaRPr>
                    </a:p>
                  </a:txBody>
                  <a:tcPr marL="28575" marR="28575" marT="28575" marB="28575" anchor="b">
                    <a:lnL>
                      <a:noFill/>
                    </a:lnL>
                    <a:lnR>
                      <a:noFill/>
                    </a:lnR>
                    <a:lnT>
                      <a:noFill/>
                    </a:lnT>
                    <a:lnB>
                      <a:noFill/>
                    </a:lnB>
                  </a:tcPr>
                </a:tc>
              </a:tr>
              <a:tr h="0">
                <a:tc>
                  <a:txBody>
                    <a:bodyPr/>
                    <a:lstStyle/>
                    <a:p>
                      <a:pPr marL="0" marR="0">
                        <a:lnSpc>
                          <a:spcPct val="115000"/>
                        </a:lnSpc>
                        <a:spcBef>
                          <a:spcPts val="0"/>
                        </a:spcBef>
                        <a:spcAft>
                          <a:spcPts val="1000"/>
                        </a:spcAft>
                      </a:pPr>
                      <a:r>
                        <a:rPr lang="en-US" sz="1800" dirty="0">
                          <a:latin typeface="Times New Roman"/>
                          <a:ea typeface="Times New Roman"/>
                          <a:cs typeface="Times New Roman"/>
                        </a:rPr>
                        <a:t>job</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a:latin typeface="Times New Roman"/>
                          <a:ea typeface="Times New Roman"/>
                          <a:cs typeface="Times New Roman"/>
                        </a:rPr>
                        <a:t>Number of the job being run.</a:t>
                      </a:r>
                      <a:endParaRPr lang="en-US" sz="1600">
                        <a:latin typeface="Calibri"/>
                        <a:ea typeface="Calibri"/>
                        <a:cs typeface="Times New Roman"/>
                      </a:endParaRPr>
                    </a:p>
                  </a:txBody>
                  <a:tcPr marL="28575" marR="28575" marT="28575" marB="28575">
                    <a:lnL>
                      <a:noFill/>
                    </a:lnL>
                    <a:lnR>
                      <a:noFill/>
                    </a:lnR>
                    <a:lnT>
                      <a:noFill/>
                    </a:lnT>
                    <a:lnB>
                      <a:noFill/>
                    </a:lnB>
                  </a:tcPr>
                </a:tc>
              </a:tr>
              <a:tr h="0">
                <a:tc>
                  <a:txBody>
                    <a:bodyPr/>
                    <a:lstStyle/>
                    <a:p>
                      <a:pPr marL="0" marR="0">
                        <a:lnSpc>
                          <a:spcPct val="115000"/>
                        </a:lnSpc>
                        <a:spcBef>
                          <a:spcPts val="0"/>
                        </a:spcBef>
                        <a:spcAft>
                          <a:spcPts val="1000"/>
                        </a:spcAft>
                      </a:pPr>
                      <a:r>
                        <a:rPr lang="en-US" sz="1800" dirty="0">
                          <a:latin typeface="Times New Roman"/>
                          <a:ea typeface="Times New Roman"/>
                          <a:cs typeface="Times New Roman"/>
                        </a:rPr>
                        <a:t>force</a:t>
                      </a:r>
                      <a:endParaRPr lang="en-US" sz="1600" dirty="0">
                        <a:latin typeface="Calibri"/>
                        <a:ea typeface="Calibri"/>
                        <a:cs typeface="Times New Roman"/>
                      </a:endParaRPr>
                    </a:p>
                  </a:txBody>
                  <a:tcPr marL="28575" marR="28575" marT="28575" marB="28575">
                    <a:lnL>
                      <a:noFill/>
                    </a:lnL>
                    <a:lnR>
                      <a:noFill/>
                    </a:lnR>
                    <a:lnT>
                      <a:noFill/>
                    </a:lnT>
                    <a:lnB>
                      <a:noFill/>
                    </a:lnB>
                  </a:tcPr>
                </a:tc>
                <a:tc>
                  <a:txBody>
                    <a:bodyPr/>
                    <a:lstStyle/>
                    <a:p>
                      <a:pPr marL="0" marR="0">
                        <a:lnSpc>
                          <a:spcPct val="115000"/>
                        </a:lnSpc>
                        <a:spcBef>
                          <a:spcPts val="0"/>
                        </a:spcBef>
                        <a:spcAft>
                          <a:spcPts val="1000"/>
                        </a:spcAft>
                      </a:pPr>
                      <a:r>
                        <a:rPr lang="en-US" sz="1800" dirty="0">
                          <a:latin typeface="Times New Roman"/>
                          <a:ea typeface="Times New Roman"/>
                          <a:cs typeface="Times New Roman"/>
                        </a:rPr>
                        <a:t>If this is </a:t>
                      </a:r>
                      <a:r>
                        <a:rPr lang="en-US" sz="1200" dirty="0">
                          <a:latin typeface="Courier New"/>
                          <a:ea typeface="Times New Roman"/>
                          <a:cs typeface="Times New Roman"/>
                        </a:rPr>
                        <a:t>TRUE</a:t>
                      </a:r>
                      <a:r>
                        <a:rPr lang="en-US" sz="1800" dirty="0">
                          <a:latin typeface="Times New Roman"/>
                          <a:ea typeface="Times New Roman"/>
                          <a:cs typeface="Times New Roman"/>
                        </a:rPr>
                        <a:t>, then instance affinity is irrelevant for running jobs in the foreground process. If this is </a:t>
                      </a:r>
                      <a:r>
                        <a:rPr lang="en-US" sz="1200" dirty="0">
                          <a:latin typeface="Courier New"/>
                          <a:ea typeface="Times New Roman"/>
                          <a:cs typeface="Times New Roman"/>
                        </a:rPr>
                        <a:t>FALSE</a:t>
                      </a:r>
                      <a:r>
                        <a:rPr lang="en-US" sz="1800" dirty="0">
                          <a:latin typeface="Times New Roman"/>
                          <a:ea typeface="Times New Roman"/>
                          <a:cs typeface="Times New Roman"/>
                        </a:rPr>
                        <a:t>, then the job can be run in the foreground only in the specified instance.</a:t>
                      </a:r>
                      <a:endParaRPr lang="en-US" sz="1600" dirty="0">
                        <a:latin typeface="Calibri"/>
                        <a:ea typeface="Calibri"/>
                        <a:cs typeface="Times New Roman"/>
                      </a:endParaRPr>
                    </a:p>
                  </a:txBody>
                  <a:tcPr marL="28575" marR="28575" marT="28575" marB="28575">
                    <a:lnL>
                      <a:noFill/>
                    </a:lnL>
                    <a:lnR>
                      <a:noFill/>
                    </a:lnR>
                    <a:lnT>
                      <a:noFill/>
                    </a:lnT>
                    <a:lnB>
                      <a:noFill/>
                    </a:lnB>
                  </a:tcPr>
                </a:tc>
              </a:tr>
            </a:tbl>
          </a:graphicData>
        </a:graphic>
      </p:graphicFrame>
      <p:sp>
        <p:nvSpPr>
          <p:cNvPr id="5" name="TextBox 4"/>
          <p:cNvSpPr txBox="1"/>
          <p:nvPr/>
        </p:nvSpPr>
        <p:spPr>
          <a:xfrm>
            <a:off x="313899" y="5800299"/>
            <a:ext cx="6728346"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smtClean="0"/>
              <a:t>Example</a:t>
            </a:r>
            <a:endParaRPr lang="en-US" dirty="0" smtClean="0"/>
          </a:p>
          <a:p>
            <a:r>
              <a:rPr lang="en-US" dirty="0" smtClean="0"/>
              <a:t>EXECUTE DBMS_JOB.RUN(14144);</a:t>
            </a:r>
          </a:p>
          <a:p>
            <a:pPr fontAlgn="base">
              <a:buFont typeface="Arial" pitchFamily="34" charset="0"/>
            </a:pPr>
            <a:endParaRPr lang="en-US"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Dynamic SQL</a:t>
            </a:r>
          </a:p>
        </p:txBody>
      </p:sp>
      <p:sp>
        <p:nvSpPr>
          <p:cNvPr id="3075" name="Rectangle 3"/>
          <p:cNvSpPr>
            <a:spLocks noGrp="1" noChangeArrowheads="1"/>
          </p:cNvSpPr>
          <p:nvPr>
            <p:ph type="body" idx="1"/>
          </p:nvPr>
        </p:nvSpPr>
        <p:spPr>
          <a:xfrm>
            <a:off x="304799" y="1262568"/>
            <a:ext cx="8539164" cy="1195199"/>
          </a:xfrm>
        </p:spPr>
        <p:txBody>
          <a:bodyPr/>
          <a:lstStyle/>
          <a:p>
            <a:pPr>
              <a:lnSpc>
                <a:spcPct val="150000"/>
              </a:lnSpc>
              <a:buFont typeface="Wingdings" pitchFamily="2" charset="2"/>
              <a:buChar char="§"/>
            </a:pPr>
            <a:r>
              <a:rPr lang="en-US" dirty="0"/>
              <a:t>It is an SQL statement that contains variables which can change at runtime.</a:t>
            </a:r>
          </a:p>
          <a:p>
            <a:pPr>
              <a:lnSpc>
                <a:spcPct val="150000"/>
              </a:lnSpc>
              <a:buFont typeface="Wingdings" pitchFamily="2" charset="2"/>
              <a:buChar char="§"/>
            </a:pPr>
            <a:r>
              <a:rPr lang="en-US" dirty="0"/>
              <a:t>It is a SQL statement and is stored as a character string</a:t>
            </a:r>
          </a:p>
          <a:p>
            <a:pPr>
              <a:lnSpc>
                <a:spcPct val="150000"/>
              </a:lnSpc>
              <a:buFont typeface="Wingdings" pitchFamily="2" charset="2"/>
              <a:buChar char="§"/>
            </a:pPr>
            <a:r>
              <a:rPr lang="en-US" dirty="0"/>
              <a:t>It enables to write general purpose code to be written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Dynamic SQL</a:t>
            </a:r>
          </a:p>
        </p:txBody>
      </p:sp>
      <p:sp>
        <p:nvSpPr>
          <p:cNvPr id="6147" name="Rectangle 3"/>
          <p:cNvSpPr>
            <a:spLocks noGrp="1" noChangeArrowheads="1"/>
          </p:cNvSpPr>
          <p:nvPr>
            <p:ph type="body" idx="1"/>
          </p:nvPr>
        </p:nvSpPr>
        <p:spPr>
          <a:xfrm>
            <a:off x="304799" y="1262568"/>
            <a:ext cx="8539164" cy="1938992"/>
          </a:xfrm>
        </p:spPr>
        <p:txBody>
          <a:bodyPr/>
          <a:lstStyle/>
          <a:p>
            <a:pPr>
              <a:lnSpc>
                <a:spcPct val="150000"/>
              </a:lnSpc>
              <a:buFont typeface="Wingdings" pitchFamily="2" charset="2"/>
              <a:buChar char="§"/>
            </a:pPr>
            <a:r>
              <a:rPr lang="en-US" dirty="0"/>
              <a:t>It Enables data definition, data-control to be written and executed from PL/SQL.</a:t>
            </a:r>
          </a:p>
          <a:p>
            <a:pPr>
              <a:lnSpc>
                <a:spcPct val="150000"/>
              </a:lnSpc>
              <a:buFont typeface="Wingdings" pitchFamily="2" charset="2"/>
              <a:buChar char="§"/>
            </a:pPr>
            <a:r>
              <a:rPr lang="en-US" dirty="0"/>
              <a:t>It is written using either DBMS_SQL package or native dynamic SQL.</a:t>
            </a:r>
          </a:p>
          <a:p>
            <a:pPr>
              <a:lnSpc>
                <a:spcPct val="150000"/>
              </a:lnSpc>
              <a:buFont typeface="Wingdings" pitchFamily="2" charset="2"/>
              <a:buChar char="§"/>
            </a:pPr>
            <a:r>
              <a:rPr lang="en-US" dirty="0"/>
              <a:t>We can use Dynamic SQL to create a procedure that operates on a table whose name is not known until runtime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Dynamic SQL</a:t>
            </a:r>
          </a:p>
        </p:txBody>
      </p:sp>
      <p:sp>
        <p:nvSpPr>
          <p:cNvPr id="7171" name="Rectangle 3"/>
          <p:cNvSpPr>
            <a:spLocks noGrp="1" noChangeArrowheads="1"/>
          </p:cNvSpPr>
          <p:nvPr>
            <p:ph type="body" idx="1"/>
          </p:nvPr>
        </p:nvSpPr>
        <p:spPr>
          <a:xfrm>
            <a:off x="304799" y="1262568"/>
            <a:ext cx="8539164" cy="1195199"/>
          </a:xfrm>
        </p:spPr>
        <p:txBody>
          <a:bodyPr/>
          <a:lstStyle/>
          <a:p>
            <a:pPr>
              <a:lnSpc>
                <a:spcPct val="150000"/>
              </a:lnSpc>
              <a:buFont typeface="Wingdings" pitchFamily="2" charset="2"/>
              <a:buChar char="§"/>
            </a:pPr>
            <a:r>
              <a:rPr lang="en-US" dirty="0"/>
              <a:t>In Oracle 8, and earlier, we have to  use DBMS_SQL to write dynamic SQL</a:t>
            </a:r>
          </a:p>
          <a:p>
            <a:pPr>
              <a:lnSpc>
                <a:spcPct val="150000"/>
              </a:lnSpc>
              <a:buFont typeface="Wingdings" pitchFamily="2" charset="2"/>
              <a:buChar char="§"/>
            </a:pPr>
            <a:r>
              <a:rPr lang="en-US" dirty="0"/>
              <a:t>In Oracle 8i , we can use DBMS_SQL or native dynamic SQL .</a:t>
            </a:r>
          </a:p>
          <a:p>
            <a:pPr>
              <a:lnSpc>
                <a:spcPct val="150000"/>
              </a:lnSpc>
              <a:buFont typeface="Wingdings" pitchFamily="2" charset="2"/>
              <a:buChar char="§"/>
            </a:pPr>
            <a:r>
              <a:rPr lang="en-US" dirty="0"/>
              <a:t>The EXECUTE IMMEDIATE statement can perform dynamic single row queries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a:t>Dynamic SQL using EXECUTE IMMEDIATE</a:t>
            </a:r>
          </a:p>
        </p:txBody>
      </p:sp>
      <p:sp>
        <p:nvSpPr>
          <p:cNvPr id="12291" name="Text Box 3"/>
          <p:cNvSpPr txBox="1">
            <a:spLocks noChangeArrowheads="1"/>
          </p:cNvSpPr>
          <p:nvPr/>
        </p:nvSpPr>
        <p:spPr bwMode="auto">
          <a:xfrm>
            <a:off x="0" y="1905000"/>
            <a:ext cx="16002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2" name="Text Box 4"/>
          <p:cNvSpPr txBox="1">
            <a:spLocks noChangeArrowheads="1"/>
          </p:cNvSpPr>
          <p:nvPr/>
        </p:nvSpPr>
        <p:spPr bwMode="auto">
          <a:xfrm>
            <a:off x="457200" y="1752600"/>
            <a:ext cx="8305800" cy="3743325"/>
          </a:xfrm>
          <a:prstGeom prst="rect">
            <a:avLst/>
          </a:prstGeom>
          <a:noFill/>
          <a:ln w="9525">
            <a:noFill/>
            <a:miter lim="800000"/>
            <a:headEnd/>
            <a:tailEnd/>
          </a:ln>
          <a:effectLst/>
        </p:spPr>
        <p:txBody>
          <a:bodyPr>
            <a:spAutoFit/>
          </a:bodyPr>
          <a:lstStyle/>
          <a:p>
            <a:pPr>
              <a:spcBef>
                <a:spcPct val="50000"/>
              </a:spcBef>
            </a:pPr>
            <a:r>
              <a:rPr lang="en-US" dirty="0"/>
              <a:t>                create or replace procedure </a:t>
            </a:r>
            <a:r>
              <a:rPr lang="en-US" dirty="0" err="1"/>
              <a:t>del_all_rows</a:t>
            </a:r>
            <a:r>
              <a:rPr lang="en-US" dirty="0"/>
              <a:t>(</a:t>
            </a:r>
          </a:p>
          <a:p>
            <a:pPr>
              <a:spcBef>
                <a:spcPct val="50000"/>
              </a:spcBef>
            </a:pPr>
            <a:r>
              <a:rPr lang="en-US" dirty="0"/>
              <a:t>                </a:t>
            </a:r>
            <a:r>
              <a:rPr lang="en-US" dirty="0" err="1"/>
              <a:t>p_tab_name</a:t>
            </a:r>
            <a:r>
              <a:rPr lang="en-US" dirty="0"/>
              <a:t> in varchar2, </a:t>
            </a:r>
            <a:r>
              <a:rPr lang="en-US" dirty="0" err="1"/>
              <a:t>p_rows_del</a:t>
            </a:r>
            <a:r>
              <a:rPr lang="en-US" dirty="0"/>
              <a:t> out number)</a:t>
            </a:r>
          </a:p>
          <a:p>
            <a:pPr>
              <a:spcBef>
                <a:spcPct val="50000"/>
              </a:spcBef>
            </a:pPr>
            <a:r>
              <a:rPr lang="en-US" dirty="0"/>
              <a:t>                is</a:t>
            </a:r>
          </a:p>
          <a:p>
            <a:pPr>
              <a:spcBef>
                <a:spcPct val="50000"/>
              </a:spcBef>
            </a:pPr>
            <a:r>
              <a:rPr lang="en-US" dirty="0"/>
              <a:t>                begin</a:t>
            </a:r>
          </a:p>
          <a:p>
            <a:pPr>
              <a:spcBef>
                <a:spcPct val="50000"/>
              </a:spcBef>
            </a:pPr>
            <a:r>
              <a:rPr lang="en-US" dirty="0"/>
              <a:t>                execute immediate 'delete from ' || </a:t>
            </a:r>
            <a:r>
              <a:rPr lang="en-US" dirty="0" err="1"/>
              <a:t>p_tab_name</a:t>
            </a:r>
            <a:r>
              <a:rPr lang="en-US" dirty="0"/>
              <a:t>;</a:t>
            </a:r>
          </a:p>
          <a:p>
            <a:pPr>
              <a:spcBef>
                <a:spcPct val="50000"/>
              </a:spcBef>
            </a:pPr>
            <a:r>
              <a:rPr lang="en-US" dirty="0"/>
              <a:t>                P_ROWS_DEL := SQL%ROWCOUNT;</a:t>
            </a:r>
          </a:p>
          <a:p>
            <a:pPr>
              <a:spcBef>
                <a:spcPct val="50000"/>
              </a:spcBef>
            </a:pPr>
            <a:r>
              <a:rPr lang="en-US" dirty="0"/>
              <a:t>               END;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EXAMPLE</a:t>
            </a:r>
          </a:p>
        </p:txBody>
      </p:sp>
      <p:sp>
        <p:nvSpPr>
          <p:cNvPr id="15363" name="Rectangle 3"/>
          <p:cNvSpPr>
            <a:spLocks noGrp="1" noChangeArrowheads="1"/>
          </p:cNvSpPr>
          <p:nvPr>
            <p:ph type="body" idx="1"/>
          </p:nvPr>
        </p:nvSpPr>
        <p:spPr>
          <a:xfrm>
            <a:off x="304799" y="1262568"/>
            <a:ext cx="8539164" cy="2708434"/>
          </a:xfrm>
        </p:spPr>
        <p:txBody>
          <a:bodyPr/>
          <a:lstStyle/>
          <a:p>
            <a:pPr>
              <a:lnSpc>
                <a:spcPct val="80000"/>
              </a:lnSpc>
              <a:buFont typeface="Wingdings" pitchFamily="2" charset="2"/>
              <a:buNone/>
            </a:pPr>
            <a:r>
              <a:rPr lang="en-US" sz="2000" dirty="0"/>
              <a:t>create or replace procedure </a:t>
            </a:r>
            <a:r>
              <a:rPr lang="en-US" sz="2000" dirty="0" err="1"/>
              <a:t>UPDATE_rows</a:t>
            </a:r>
            <a:r>
              <a:rPr lang="en-US" sz="2000" dirty="0"/>
              <a:t>(</a:t>
            </a:r>
          </a:p>
          <a:p>
            <a:pPr>
              <a:lnSpc>
                <a:spcPct val="80000"/>
              </a:lnSpc>
              <a:buFont typeface="Wingdings" pitchFamily="2" charset="2"/>
              <a:buNone/>
            </a:pPr>
            <a:r>
              <a:rPr lang="en-US" sz="2000" dirty="0"/>
              <a:t>                </a:t>
            </a:r>
            <a:r>
              <a:rPr lang="en-US" sz="2000" dirty="0" err="1"/>
              <a:t>p_tab_name</a:t>
            </a:r>
            <a:r>
              <a:rPr lang="en-US" sz="2000" dirty="0"/>
              <a:t> in varchar2, COL1 IN VARCHAR2,</a:t>
            </a:r>
          </a:p>
          <a:p>
            <a:pPr>
              <a:lnSpc>
                <a:spcPct val="80000"/>
              </a:lnSpc>
              <a:buFont typeface="Wingdings" pitchFamily="2" charset="2"/>
              <a:buNone/>
            </a:pPr>
            <a:r>
              <a:rPr lang="en-US" sz="2000" dirty="0"/>
              <a:t>                VAL1 IN NUMBER,COL2 IN VARCHAR2,VAL2 IN NUMBER)</a:t>
            </a:r>
          </a:p>
          <a:p>
            <a:pPr>
              <a:lnSpc>
                <a:spcPct val="80000"/>
              </a:lnSpc>
              <a:buFont typeface="Wingdings" pitchFamily="2" charset="2"/>
              <a:buNone/>
            </a:pPr>
            <a:r>
              <a:rPr lang="en-US" sz="2000" dirty="0"/>
              <a:t>                is</a:t>
            </a:r>
          </a:p>
          <a:p>
            <a:pPr>
              <a:lnSpc>
                <a:spcPct val="80000"/>
              </a:lnSpc>
              <a:buFont typeface="Wingdings" pitchFamily="2" charset="2"/>
              <a:buNone/>
            </a:pPr>
            <a:r>
              <a:rPr lang="en-US" sz="2000" dirty="0"/>
              <a:t>                begin</a:t>
            </a:r>
          </a:p>
          <a:p>
            <a:pPr>
              <a:lnSpc>
                <a:spcPct val="80000"/>
              </a:lnSpc>
              <a:buFont typeface="Wingdings" pitchFamily="2" charset="2"/>
              <a:buNone/>
            </a:pPr>
            <a:r>
              <a:rPr lang="en-US" sz="2000" dirty="0"/>
              <a:t>        execute immediate </a:t>
            </a:r>
            <a:r>
              <a:rPr lang="en-US" sz="2000" dirty="0" smtClean="0"/>
              <a:t>'UPDATE  </a:t>
            </a:r>
            <a:r>
              <a:rPr lang="en-US" sz="2000" dirty="0"/>
              <a:t>' || P_TAB_NAME || ' SET ' || COL1 || ' = ' || VAL1 || ' WHERE ' || COL2 || ' = ' ||  </a:t>
            </a:r>
          </a:p>
          <a:p>
            <a:pPr>
              <a:lnSpc>
                <a:spcPct val="80000"/>
              </a:lnSpc>
              <a:buFont typeface="Wingdings" pitchFamily="2" charset="2"/>
              <a:buNone/>
            </a:pPr>
            <a:r>
              <a:rPr lang="en-US" sz="2000" dirty="0"/>
              <a:t>           VAL2 ; </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               END;</a:t>
            </a:r>
          </a:p>
          <a:p>
            <a:pPr>
              <a:lnSpc>
                <a:spcPct val="80000"/>
              </a:lnSpc>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71600" y="533400"/>
            <a:ext cx="7543800" cy="990600"/>
          </a:xfrm>
        </p:spPr>
        <p:txBody>
          <a:bodyPr/>
          <a:lstStyle/>
          <a:p>
            <a:r>
              <a:rPr lang="en-US" sz="3200">
                <a:latin typeface="Verdana" pitchFamily="34" charset="0"/>
              </a:rPr>
              <a:t>Using DDL in PL/SQL program</a:t>
            </a:r>
          </a:p>
        </p:txBody>
      </p:sp>
      <p:sp>
        <p:nvSpPr>
          <p:cNvPr id="20483" name="Text Box 3"/>
          <p:cNvSpPr txBox="1">
            <a:spLocks noChangeArrowheads="1"/>
          </p:cNvSpPr>
          <p:nvPr/>
        </p:nvSpPr>
        <p:spPr bwMode="auto">
          <a:xfrm>
            <a:off x="1524000" y="1676400"/>
            <a:ext cx="6781800" cy="4248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a:latin typeface="Verdana" pitchFamily="34" charset="0"/>
              </a:rPr>
              <a:t>Execute Immediate statement can also perform DDL operations</a:t>
            </a:r>
          </a:p>
          <a:p>
            <a:pPr>
              <a:spcBef>
                <a:spcPct val="50000"/>
              </a:spcBef>
            </a:pPr>
            <a:r>
              <a:rPr lang="en-US" sz="1600">
                <a:latin typeface="Verdana" pitchFamily="34" charset="0"/>
              </a:rPr>
              <a:t>CREATE OR REPLACE PROCEDURE ddl_add_table(TNAME VARCHAR2) is</a:t>
            </a:r>
          </a:p>
          <a:p>
            <a:pPr>
              <a:spcBef>
                <a:spcPct val="50000"/>
              </a:spcBef>
            </a:pPr>
            <a:r>
              <a:rPr lang="en-US" sz="1600">
                <a:latin typeface="Verdana" pitchFamily="34" charset="0"/>
              </a:rPr>
              <a:t>BEGIN</a:t>
            </a:r>
          </a:p>
          <a:p>
            <a:pPr>
              <a:spcBef>
                <a:spcPct val="50000"/>
              </a:spcBef>
            </a:pPr>
            <a:r>
              <a:rPr lang="en-US" sz="1600">
                <a:latin typeface="Verdana" pitchFamily="34" charset="0"/>
              </a:rPr>
              <a:t>  EXECUTE IMMEDIATE</a:t>
            </a:r>
          </a:p>
          <a:p>
            <a:pPr>
              <a:spcBef>
                <a:spcPct val="50000"/>
              </a:spcBef>
            </a:pPr>
            <a:r>
              <a:rPr lang="en-US" sz="1600">
                <a:latin typeface="Verdana" pitchFamily="34" charset="0"/>
              </a:rPr>
              <a:t>    'CREATE TABLE ' || TNAME ||</a:t>
            </a:r>
          </a:p>
          <a:p>
            <a:pPr>
              <a:spcBef>
                <a:spcPct val="50000"/>
              </a:spcBef>
            </a:pPr>
            <a:r>
              <a:rPr lang="en-US" sz="1600">
                <a:latin typeface="Verdana" pitchFamily="34" charset="0"/>
              </a:rPr>
              <a:t>       '(EMPNO NUMBER(3) PRIMARY KEY,</a:t>
            </a:r>
          </a:p>
          <a:p>
            <a:pPr>
              <a:spcBef>
                <a:spcPct val="50000"/>
              </a:spcBef>
            </a:pPr>
            <a:r>
              <a:rPr lang="en-US" sz="1600">
                <a:latin typeface="Verdana" pitchFamily="34" charset="0"/>
              </a:rPr>
              <a:t>        ENAME VARCHAR2(30),</a:t>
            </a:r>
          </a:p>
          <a:p>
            <a:pPr>
              <a:spcBef>
                <a:spcPct val="50000"/>
              </a:spcBef>
            </a:pPr>
            <a:r>
              <a:rPr lang="en-US" sz="1600">
                <a:latin typeface="Verdana" pitchFamily="34" charset="0"/>
              </a:rPr>
              <a:t>        SAL NUMBER(8,2)</a:t>
            </a:r>
          </a:p>
          <a:p>
            <a:pPr>
              <a:spcBef>
                <a:spcPct val="50000"/>
              </a:spcBef>
            </a:pPr>
            <a:r>
              <a:rPr lang="en-US" sz="1600">
                <a:latin typeface="Verdana" pitchFamily="34" charset="0"/>
              </a:rPr>
              <a:t>       )' ;</a:t>
            </a:r>
          </a:p>
          <a:p>
            <a:pPr>
              <a:spcBef>
                <a:spcPct val="50000"/>
              </a:spcBef>
            </a:pPr>
            <a:r>
              <a:rPr lang="en-US" sz="1600">
                <a:latin typeface="Verdana" pitchFamily="34" charset="0"/>
              </a:rPr>
              <a:t>END;</a:t>
            </a:r>
          </a:p>
          <a:p>
            <a:pPr>
              <a:spcBef>
                <a:spcPct val="50000"/>
              </a:spcBef>
            </a:pPr>
            <a:r>
              <a:rPr lang="en-US" sz="1600">
                <a:latin typeface="Verdana"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2.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3238</TotalTime>
  <Words>1949</Words>
  <Application>Microsoft Office PowerPoint</Application>
  <PresentationFormat>On-screen Show (4:3)</PresentationFormat>
  <Paragraphs>323</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Satyam Corporate Template</vt:lpstr>
      <vt:lpstr>Oracle Supplied Packages</vt:lpstr>
      <vt:lpstr>Using Supplied Packages</vt:lpstr>
      <vt:lpstr>DYNAMIC SQL</vt:lpstr>
      <vt:lpstr>Dynamic SQL</vt:lpstr>
      <vt:lpstr>Dynamic SQL</vt:lpstr>
      <vt:lpstr>Dynamic SQL</vt:lpstr>
      <vt:lpstr>Dynamic SQL using EXECUTE IMMEDIATE</vt:lpstr>
      <vt:lpstr>EXAMPLE</vt:lpstr>
      <vt:lpstr>Using DDL in PL/SQL program</vt:lpstr>
      <vt:lpstr>DBMS_METADATA</vt:lpstr>
      <vt:lpstr>DBMS_LOB</vt:lpstr>
      <vt:lpstr>Agenda</vt:lpstr>
      <vt:lpstr>Why Large objects</vt:lpstr>
      <vt:lpstr>What are LOBs?</vt:lpstr>
      <vt:lpstr>Types of LOBs</vt:lpstr>
      <vt:lpstr>Why Not Use LONGs? </vt:lpstr>
      <vt:lpstr>The LOB Datatype </vt:lpstr>
      <vt:lpstr>Internal LOBs</vt:lpstr>
      <vt:lpstr>Number of LOB columns in a table</vt:lpstr>
      <vt:lpstr>External LOBs </vt:lpstr>
      <vt:lpstr>Benefits of LOBs </vt:lpstr>
      <vt:lpstr>Append</vt:lpstr>
      <vt:lpstr>substr</vt:lpstr>
      <vt:lpstr>Example</vt:lpstr>
      <vt:lpstr>Execution</vt:lpstr>
      <vt:lpstr>READ</vt:lpstr>
      <vt:lpstr>COPY</vt:lpstr>
      <vt:lpstr>DBMS_JOB</vt:lpstr>
      <vt:lpstr>DBMS_JOB PROCEDURES</vt:lpstr>
      <vt:lpstr>SUBMIT Procedure </vt:lpstr>
      <vt:lpstr>Parameters </vt:lpstr>
      <vt:lpstr>EXAMPLE</vt:lpstr>
      <vt:lpstr>SUBMIT JOB</vt:lpstr>
      <vt:lpstr>REMOVE Procedure </vt:lpstr>
      <vt:lpstr>CHANGE Procedure </vt:lpstr>
      <vt:lpstr>BROKEN Procedure </vt:lpstr>
      <vt:lpstr>RUN Procedure </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Satyam Powerpoint Template</dc:title>
  <dc:creator>Satyam</dc:creator>
  <cp:lastModifiedBy>satyam</cp:lastModifiedBy>
  <cp:revision>438</cp:revision>
  <dcterms:created xsi:type="dcterms:W3CDTF">2008-12-11T11:38:48Z</dcterms:created>
  <dcterms:modified xsi:type="dcterms:W3CDTF">2011-01-09T15:06:56Z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