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4992" autoAdjust="0"/>
    <p:restoredTop sz="94619" autoAdjust="0"/>
  </p:normalViewPr>
  <p:slideViewPr>
    <p:cSldViewPr snapToGrid="0" showGuides="1">
      <p:cViewPr>
        <p:scale>
          <a:sx n="75" d="100"/>
          <a:sy n="75" d="100"/>
        </p:scale>
        <p:origin x="-762" y="-72"/>
      </p:cViewPr>
      <p:guideLst>
        <p:guide orient="horz" pos="243"/>
        <p:guide orient="horz" pos="4013"/>
        <p:guide pos="5576"/>
        <p:guide pos="1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2/15/2010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oleObject1.bin"/></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vmlDrawing" Target="../drawings/vmlDrawing6.vml"/><Relationship Id="rId4" Type="http://schemas.openxmlformats.org/officeDocument/2006/relationships/oleObject" Target="../embeddings/Microsoft_Office_Word_97_-_2003_Document5.doc"/></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vmlDrawing" Target="../drawings/vmlDrawing7.vml"/><Relationship Id="rId4" Type="http://schemas.openxmlformats.org/officeDocument/2006/relationships/oleObject" Target="../embeddings/Microsoft_Office_Word_97_-_2003_Document6.doc"/></Relationships>
</file>

<file path=ppt/notesSlides/_rels/note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vmlDrawing" Target="../drawings/vmlDrawing8.vml"/><Relationship Id="rId4" Type="http://schemas.openxmlformats.org/officeDocument/2006/relationships/oleObject" Target="../embeddings/oleObject2.bin"/></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vmlDrawing" Target="../drawings/vmlDrawing9.vml"/><Relationship Id="rId4" Type="http://schemas.openxmlformats.org/officeDocument/2006/relationships/oleObject" Target="../embeddings/Microsoft_Office_Word_97_-_2003_Document7.doc"/></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vmlDrawing" Target="../drawings/vmlDrawing10.vml"/><Relationship Id="rId4" Type="http://schemas.openxmlformats.org/officeDocument/2006/relationships/oleObject" Target="../embeddings/Microsoft_Office_Word_97_-_2003_Document8.doc"/></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Rot="1" noChangeArrowheads="1" noTextEdit="1"/>
          </p:cNvSpPr>
          <p:nvPr>
            <p:ph type="sldImg"/>
          </p:nvPr>
        </p:nvSpPr>
        <p:spPr>
          <a:xfrm>
            <a:off x="512763" y="225425"/>
            <a:ext cx="5875337" cy="4406900"/>
          </a:xfrm>
          <a:ln w="12700" cap="flat">
            <a:solidFill>
              <a:schemeClr val="tx1"/>
            </a:solidFill>
          </a:ln>
        </p:spPr>
      </p:sp>
      <p:sp>
        <p:nvSpPr>
          <p:cNvPr id="112643" name="Rectangle 3"/>
          <p:cNvSpPr>
            <a:spLocks noGrp="1" noChangeArrowheads="1"/>
          </p:cNvSpPr>
          <p:nvPr>
            <p:ph type="body" idx="1"/>
          </p:nvPr>
        </p:nvSpPr>
        <p:spPr>
          <a:xfrm>
            <a:off x="455613" y="4768850"/>
            <a:ext cx="5343525" cy="3802063"/>
          </a:xfrm>
          <a:noFill/>
          <a:ln/>
        </p:spPr>
        <p:txBody>
          <a:bodyPr lIns="0" tIns="0" rIns="0" bIns="0"/>
          <a:lstStyle/>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a:p>
            <a:pPr defTabSz="492125">
              <a:tabLst>
                <a:tab pos="455613" algn="l"/>
              </a:tabLst>
            </a:pPr>
            <a:endParaRPr lang="en-US">
              <a:solidFill>
                <a:schemeClr val="accent1"/>
              </a:solidFill>
            </a:endParaRPr>
          </a:p>
        </p:txBody>
      </p:sp>
      <p:sp>
        <p:nvSpPr>
          <p:cNvPr id="112644" name="Rectangle 4"/>
          <p:cNvSpPr>
            <a:spLocks noChangeArrowheads="1"/>
          </p:cNvSpPr>
          <p:nvPr/>
        </p:nvSpPr>
        <p:spPr bwMode="auto">
          <a:xfrm>
            <a:off x="455613" y="4768850"/>
            <a:ext cx="5992812" cy="3802063"/>
          </a:xfrm>
          <a:prstGeom prst="rect">
            <a:avLst/>
          </a:prstGeom>
          <a:noFill/>
          <a:ln w="9525">
            <a:noFill/>
            <a:miter lim="800000"/>
            <a:headEnd/>
            <a:tailEnd/>
          </a:ln>
          <a:effectLst/>
        </p:spPr>
        <p:txBody>
          <a:bodyPr lIns="0" tIns="0" rIns="0" bIns="0"/>
          <a:lstStyle/>
          <a:p>
            <a:pPr marL="112713" lvl="1" defTabSz="484188" eaLnBrk="0" hangingPunct="0">
              <a:spcBef>
                <a:spcPct val="30000"/>
              </a:spcBef>
              <a:tabLst>
                <a:tab pos="447675" algn="l"/>
              </a:tabLst>
            </a:pPr>
            <a:endParaRPr lang="en-US" sz="1100">
              <a:solidFill>
                <a:srgbClr val="000000"/>
              </a:solidFill>
              <a:latin typeface="Times New Roman" pitchFamily="18" charset="0"/>
            </a:endParaRPr>
          </a:p>
          <a:p>
            <a:pPr marL="112713" lvl="1" defTabSz="484188" eaLnBrk="0" hangingPunct="0">
              <a:spcBef>
                <a:spcPct val="30000"/>
              </a:spcBef>
              <a:tabLst>
                <a:tab pos="447675" algn="l"/>
              </a:tabLst>
            </a:pPr>
            <a:endParaRPr lang="en-US" sz="1100">
              <a:solidFill>
                <a:srgbClr val="000000"/>
              </a:solidFill>
              <a:latin typeface="Times New Roman" pitchFamily="18" charset="0"/>
            </a:endParaRPr>
          </a:p>
          <a:p>
            <a:pPr defTabSz="484188" eaLnBrk="0" hangingPunct="0">
              <a:spcBef>
                <a:spcPct val="30000"/>
              </a:spcBef>
              <a:tabLst>
                <a:tab pos="447675" algn="l"/>
              </a:tabLst>
            </a:pPr>
            <a:endParaRPr lang="en-US" sz="1100" b="1">
              <a:solidFill>
                <a:srgbClr val="000000"/>
              </a:solidFill>
              <a:latin typeface="Arial" charset="0"/>
            </a:endParaRPr>
          </a:p>
          <a:p>
            <a:pPr defTabSz="484188" eaLnBrk="0" hangingPunct="0">
              <a:spcBef>
                <a:spcPct val="30000"/>
              </a:spcBef>
              <a:tabLst>
                <a:tab pos="447675" algn="l"/>
              </a:tabLst>
            </a:pPr>
            <a:endParaRPr lang="en-US" sz="1100" b="1">
              <a:solidFill>
                <a:srgbClr val="000000"/>
              </a:solidFill>
              <a:latin typeface="Arial" charset="0"/>
            </a:endParaRPr>
          </a:p>
          <a:p>
            <a:pPr defTabSz="484188" eaLnBrk="0" hangingPunct="0">
              <a:spcBef>
                <a:spcPct val="30000"/>
              </a:spcBef>
              <a:tabLst>
                <a:tab pos="447675" algn="l"/>
              </a:tabLst>
            </a:pPr>
            <a:endParaRPr lang="en-US" sz="1100" b="1">
              <a:solidFill>
                <a:srgbClr val="000000"/>
              </a:solidFill>
              <a:latin typeface="Arial" charset="0"/>
            </a:endParaRPr>
          </a:p>
          <a:p>
            <a:pPr defTabSz="484188" eaLnBrk="0" hangingPunct="0">
              <a:spcBef>
                <a:spcPct val="30000"/>
              </a:spcBef>
              <a:tabLst>
                <a:tab pos="447675" algn="l"/>
              </a:tabLst>
            </a:pPr>
            <a:endParaRPr lang="en-US" sz="1100" b="1">
              <a:solidFill>
                <a:srgbClr val="000000"/>
              </a:solidFill>
              <a:latin typeface="Arial" charset="0"/>
            </a:endParaRPr>
          </a:p>
          <a:p>
            <a:pPr defTabSz="484188" eaLnBrk="0" hangingPunct="0">
              <a:spcBef>
                <a:spcPct val="30000"/>
              </a:spcBef>
              <a:tabLst>
                <a:tab pos="447675" algn="l"/>
              </a:tabLst>
            </a:pPr>
            <a:endParaRPr lang="en-US" sz="1100" b="1">
              <a:solidFill>
                <a:srgbClr val="000000"/>
              </a:solidFill>
              <a:latin typeface="Arial" charset="0"/>
            </a:endParaRPr>
          </a:p>
          <a:p>
            <a:pPr defTabSz="484188" eaLnBrk="0" hangingPunct="0">
              <a:spcBef>
                <a:spcPct val="30000"/>
              </a:spcBef>
              <a:tabLst>
                <a:tab pos="447675" algn="l"/>
              </a:tabLst>
            </a:pPr>
            <a:endParaRPr lang="en-US" sz="1100" b="1">
              <a:solidFill>
                <a:srgbClr val="000000"/>
              </a:solidFill>
              <a:latin typeface="Arial" charset="0"/>
            </a:endParaRPr>
          </a:p>
          <a:p>
            <a:pPr defTabSz="484188" eaLnBrk="0" hangingPunct="0">
              <a:spcBef>
                <a:spcPct val="30000"/>
              </a:spcBef>
              <a:tabLst>
                <a:tab pos="447675" algn="l"/>
              </a:tabLst>
            </a:pPr>
            <a:endParaRPr lang="en-US" sz="1100" b="1">
              <a:solidFill>
                <a:srgbClr val="000000"/>
              </a:solidFill>
              <a:latin typeface="Arial" charset="0"/>
            </a:endParaRPr>
          </a:p>
          <a:p>
            <a:pPr defTabSz="484188" eaLnBrk="0" hangingPunct="0">
              <a:spcBef>
                <a:spcPct val="30000"/>
              </a:spcBef>
              <a:tabLst>
                <a:tab pos="447675" algn="l"/>
              </a:tabLst>
            </a:pPr>
            <a:endParaRPr lang="en-US" sz="1100" b="1">
              <a:solidFill>
                <a:srgbClr val="000000"/>
              </a:solidFill>
              <a:latin typeface="Arial" charset="0"/>
            </a:endParaRPr>
          </a:p>
          <a:p>
            <a:pPr defTabSz="484188" eaLnBrk="0" hangingPunct="0">
              <a:spcBef>
                <a:spcPct val="30000"/>
              </a:spcBef>
              <a:tabLst>
                <a:tab pos="447675" algn="l"/>
              </a:tabLst>
            </a:pPr>
            <a:endParaRPr lang="en-US" sz="1100" b="1">
              <a:solidFill>
                <a:srgbClr val="000000"/>
              </a:solidFill>
              <a:latin typeface="Arial" charset="0"/>
            </a:endParaRPr>
          </a:p>
          <a:p>
            <a:pPr defTabSz="484188" eaLnBrk="0" hangingPunct="0">
              <a:spcBef>
                <a:spcPct val="30000"/>
              </a:spcBef>
              <a:tabLst>
                <a:tab pos="447675" algn="l"/>
              </a:tabLst>
            </a:pPr>
            <a:endParaRPr lang="en-US" sz="1100" b="1">
              <a:solidFill>
                <a:srgbClr val="000000"/>
              </a:solidFill>
              <a:latin typeface="Arial" charset="0"/>
            </a:endParaRPr>
          </a:p>
          <a:p>
            <a:pPr defTabSz="484188" eaLnBrk="0" hangingPunct="0">
              <a:spcBef>
                <a:spcPct val="30000"/>
              </a:spcBef>
              <a:tabLst>
                <a:tab pos="447675" algn="l"/>
              </a:tabLst>
            </a:pPr>
            <a:r>
              <a:rPr lang="en-US" sz="1100" b="1">
                <a:solidFill>
                  <a:srgbClr val="0000FF"/>
                </a:solidFill>
                <a:latin typeface="Arial" charset="0"/>
              </a:rPr>
              <a:t>Schedule:	Timing		Topic</a:t>
            </a:r>
          </a:p>
          <a:p>
            <a:pPr marL="112713" lvl="1" defTabSz="484188" eaLnBrk="0" hangingPunct="0">
              <a:spcBef>
                <a:spcPct val="30000"/>
              </a:spcBef>
              <a:tabLst>
                <a:tab pos="447675" algn="l"/>
              </a:tabLst>
            </a:pPr>
            <a:r>
              <a:rPr lang="en-US" sz="1100">
                <a:solidFill>
                  <a:srgbClr val="0000FF"/>
                </a:solidFill>
                <a:latin typeface="Times New Roman" pitchFamily="18" charset="0"/>
              </a:rPr>
              <a:t>			 60 minutes	Lecture</a:t>
            </a:r>
          </a:p>
          <a:p>
            <a:pPr marL="112713" lvl="1" defTabSz="484188" eaLnBrk="0" hangingPunct="0">
              <a:spcBef>
                <a:spcPct val="30000"/>
              </a:spcBef>
              <a:tabLst>
                <a:tab pos="447675" algn="l"/>
              </a:tabLst>
            </a:pPr>
            <a:r>
              <a:rPr lang="en-US" sz="1100">
                <a:solidFill>
                  <a:srgbClr val="0000FF"/>
                </a:solidFill>
                <a:latin typeface="Times New Roman" pitchFamily="18" charset="0"/>
              </a:rPr>
              <a:t>	 		 65 minutes	Practice</a:t>
            </a:r>
          </a:p>
          <a:p>
            <a:pPr marL="112713" lvl="1" defTabSz="484188" eaLnBrk="0" hangingPunct="0">
              <a:spcBef>
                <a:spcPct val="30000"/>
              </a:spcBef>
              <a:tabLst>
                <a:tab pos="447675" algn="l"/>
              </a:tabLst>
            </a:pPr>
            <a:r>
              <a:rPr lang="en-US" sz="1100">
                <a:solidFill>
                  <a:srgbClr val="0000FF"/>
                </a:solidFill>
                <a:latin typeface="Times New Roman" pitchFamily="18" charset="0"/>
              </a:rPr>
              <a:t>	                125 minutes	Total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BB1BFE-EE2D-48BD-B08D-3582071832A8}" type="slidenum">
              <a:rPr lang="en-US"/>
              <a:pPr/>
              <a:t>10</a:t>
            </a:fld>
            <a:endParaRPr lang="en-US"/>
          </a:p>
        </p:txBody>
      </p:sp>
      <p:sp>
        <p:nvSpPr>
          <p:cNvPr id="131074" name="Rectangle 2"/>
          <p:cNvSpPr>
            <a:spLocks noRot="1" noChangeArrowheads="1" noTextEdit="1"/>
          </p:cNvSpPr>
          <p:nvPr>
            <p:ph type="sldImg"/>
          </p:nvPr>
        </p:nvSpPr>
        <p:spPr>
          <a:xfrm>
            <a:off x="492125" y="195263"/>
            <a:ext cx="5873750" cy="4405312"/>
          </a:xfrm>
          <a:ln w="12700" cap="flat">
            <a:solidFill>
              <a:schemeClr val="tx1"/>
            </a:solidFill>
          </a:ln>
        </p:spPr>
      </p:sp>
      <p:sp>
        <p:nvSpPr>
          <p:cNvPr id="131075" name="Rectangle 3"/>
          <p:cNvSpPr>
            <a:spLocks noGrp="1" noChangeArrowheads="1"/>
          </p:cNvSpPr>
          <p:nvPr>
            <p:ph type="body" idx="1"/>
          </p:nvPr>
        </p:nvSpPr>
        <p:spPr>
          <a:xfrm>
            <a:off x="479425" y="4768850"/>
            <a:ext cx="5946775" cy="3802063"/>
          </a:xfrm>
          <a:noFill/>
          <a:ln/>
        </p:spPr>
        <p:txBody>
          <a:bodyPr lIns="0" tIns="0" rIns="0" bIns="0"/>
          <a:lstStyle/>
          <a:p>
            <a:pPr defTabSz="492125">
              <a:tabLst>
                <a:tab pos="455613" algn="l"/>
              </a:tabLst>
            </a:pPr>
            <a:r>
              <a:rPr lang="en-US"/>
              <a:t>Package Specification for </a:t>
            </a:r>
            <a:r>
              <a:rPr lang="en-US">
                <a:latin typeface="Courier New" pitchFamily="49" charset="0"/>
              </a:rPr>
              <a:t>COMM_PACKAGE</a:t>
            </a:r>
            <a:r>
              <a:rPr lang="en-US"/>
              <a:t> </a:t>
            </a:r>
          </a:p>
          <a:p>
            <a:pPr marL="115888" lvl="1" defTabSz="492125">
              <a:tabLst>
                <a:tab pos="455613" algn="l"/>
              </a:tabLst>
            </a:pPr>
            <a:r>
              <a:rPr lang="en-US"/>
              <a:t>In the slide, the variable </a:t>
            </a:r>
            <a:r>
              <a:rPr lang="en-US">
                <a:latin typeface="Courier New" pitchFamily="49" charset="0"/>
              </a:rPr>
              <a:t>G_COMM</a:t>
            </a:r>
            <a:r>
              <a:rPr lang="en-US"/>
              <a:t> and the procedure </a:t>
            </a:r>
            <a:r>
              <a:rPr lang="en-US">
                <a:latin typeface="Courier New" pitchFamily="49" charset="0"/>
              </a:rPr>
              <a:t>RESET_COMM</a:t>
            </a:r>
            <a:r>
              <a:rPr lang="en-US"/>
              <a:t> are public constructs.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DCF229E-0229-4D85-9EFF-2AA538DB2193}" type="slidenum">
              <a:rPr lang="en-US"/>
              <a:pPr/>
              <a:t>11</a:t>
            </a:fld>
            <a:endParaRPr lang="en-US"/>
          </a:p>
        </p:txBody>
      </p:sp>
      <p:sp>
        <p:nvSpPr>
          <p:cNvPr id="133122" name="Rectangle 2"/>
          <p:cNvSpPr>
            <a:spLocks noGrp="1" noChangeArrowheads="1"/>
          </p:cNvSpPr>
          <p:nvPr>
            <p:ph type="body" idx="1"/>
          </p:nvPr>
        </p:nvSpPr>
        <p:spPr>
          <a:xfrm>
            <a:off x="479425" y="4768850"/>
            <a:ext cx="5946775" cy="3802063"/>
          </a:xfrm>
          <a:noFill/>
          <a:ln/>
        </p:spPr>
        <p:txBody>
          <a:bodyPr lIns="0" tIns="0" rIns="0" bIns="0"/>
          <a:lstStyle/>
          <a:p>
            <a:pPr defTabSz="492125">
              <a:tabLst>
                <a:tab pos="455613" algn="l"/>
              </a:tabLst>
            </a:pPr>
            <a:r>
              <a:rPr lang="en-US"/>
              <a:t>Creating the Package Body</a:t>
            </a:r>
          </a:p>
          <a:p>
            <a:pPr marL="115888" lvl="1" defTabSz="492125">
              <a:tabLst>
                <a:tab pos="455613" algn="l"/>
              </a:tabLst>
            </a:pPr>
            <a:r>
              <a:rPr lang="en-US"/>
              <a:t>To create packages, define all public and private constructs within the package body.</a:t>
            </a:r>
          </a:p>
          <a:p>
            <a:pPr marL="452438" lvl="2" indent="-222250" defTabSz="492125">
              <a:tabLst>
                <a:tab pos="455613" algn="l"/>
              </a:tabLst>
            </a:pPr>
            <a:r>
              <a:rPr lang="en-US"/>
              <a:t>Specify the </a:t>
            </a:r>
            <a:r>
              <a:rPr lang="en-US">
                <a:latin typeface="Courier New" pitchFamily="49" charset="0"/>
              </a:rPr>
              <a:t>REPLACE</a:t>
            </a:r>
            <a:r>
              <a:rPr lang="en-US"/>
              <a:t> option when the package body already exists.</a:t>
            </a:r>
          </a:p>
          <a:p>
            <a:pPr marL="452438" lvl="2" indent="-222250" defTabSz="492125">
              <a:tabLst>
                <a:tab pos="455613" algn="l"/>
              </a:tabLst>
            </a:pPr>
            <a:r>
              <a:rPr lang="en-US"/>
              <a:t>The order in which subprograms are defined within the package body is important: you must declare a variable before another variable or subprogram can refer to it, and you must declare or define private subprograms before calling them from other subprograms. It is quite common in the </a:t>
            </a:r>
            <a:r>
              <a:rPr lang="en-US">
                <a:solidFill>
                  <a:srgbClr val="FC0128"/>
                </a:solidFill>
              </a:rPr>
              <a:t>package body</a:t>
            </a:r>
            <a:r>
              <a:rPr lang="en-US"/>
              <a:t> to see all private variables and subprograms defined first and the public subprograms defined last.</a:t>
            </a:r>
          </a:p>
          <a:p>
            <a:pPr marL="115888" lvl="1" defTabSz="492125">
              <a:tabLst>
                <a:tab pos="455613" algn="l"/>
              </a:tabLst>
            </a:pPr>
            <a:r>
              <a:rPr lang="en-US" b="1"/>
              <a:t>Syntax Definition</a:t>
            </a:r>
          </a:p>
          <a:p>
            <a:pPr marL="115888" lvl="1" defTabSz="492125">
              <a:tabLst>
                <a:tab pos="455613" algn="l"/>
              </a:tabLst>
            </a:pPr>
            <a:r>
              <a:rPr lang="en-US"/>
              <a:t>Define all public and private procedures and functions in the package body.</a:t>
            </a:r>
          </a:p>
          <a:p>
            <a:pPr defTabSz="492125">
              <a:tabLst>
                <a:tab pos="455613" algn="l"/>
              </a:tabLst>
            </a:pPr>
            <a:endParaRPr lang="en-US"/>
          </a:p>
          <a:p>
            <a:pPr defTabSz="492125">
              <a:tabLst>
                <a:tab pos="455613" algn="l"/>
              </a:tabLst>
            </a:pPr>
            <a:endParaRPr lang="en-US"/>
          </a:p>
          <a:p>
            <a:pPr defTabSz="492125">
              <a:tabLst>
                <a:tab pos="455613" algn="l"/>
              </a:tabLst>
            </a:pPr>
            <a:endParaRPr lang="en-US"/>
          </a:p>
          <a:p>
            <a:pPr defTabSz="492125">
              <a:tabLst>
                <a:tab pos="455613" algn="l"/>
              </a:tabLst>
            </a:pPr>
            <a:endParaRPr lang="en-US"/>
          </a:p>
          <a:p>
            <a:pPr defTabSz="492125">
              <a:tabLst>
                <a:tab pos="455613" algn="l"/>
              </a:tabLst>
            </a:pPr>
            <a:endParaRPr lang="en-US"/>
          </a:p>
        </p:txBody>
      </p:sp>
      <p:sp>
        <p:nvSpPr>
          <p:cNvPr id="133123" name="Rectangle 3"/>
          <p:cNvSpPr>
            <a:spLocks noRot="1" noChangeArrowheads="1" noTextEdit="1"/>
          </p:cNvSpPr>
          <p:nvPr>
            <p:ph type="sldImg"/>
          </p:nvPr>
        </p:nvSpPr>
        <p:spPr>
          <a:xfrm>
            <a:off x="492125" y="195263"/>
            <a:ext cx="5873750" cy="4405312"/>
          </a:xfrm>
          <a:ln w="12700" cap="flat">
            <a:solidFill>
              <a:schemeClr val="tx1"/>
            </a:solidFill>
          </a:ln>
        </p:spPr>
      </p:sp>
      <p:graphicFrame>
        <p:nvGraphicFramePr>
          <p:cNvPr id="133124" name="Object 4"/>
          <p:cNvGraphicFramePr>
            <a:graphicFrameLocks/>
          </p:cNvGraphicFramePr>
          <p:nvPr/>
        </p:nvGraphicFramePr>
        <p:xfrm>
          <a:off x="541338" y="6777038"/>
          <a:ext cx="5181600" cy="1268412"/>
        </p:xfrm>
        <a:graphic>
          <a:graphicData uri="http://schemas.openxmlformats.org/presentationml/2006/ole">
            <p:oleObj spid="_x0000_s4098" name="Document" r:id="rId4" imgW="5340240" imgH="1415880" progId="Word.Document.8">
              <p:embed/>
            </p:oleObj>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A25EBB-8376-459C-BB74-B5520F76EB84}" type="slidenum">
              <a:rPr lang="en-US"/>
              <a:pPr/>
              <a:t>12</a:t>
            </a:fld>
            <a:endParaRPr lang="en-US"/>
          </a:p>
        </p:txBody>
      </p:sp>
      <p:sp>
        <p:nvSpPr>
          <p:cNvPr id="135170" name="Rectangle 2"/>
          <p:cNvSpPr>
            <a:spLocks noRot="1" noChangeArrowheads="1" noTextEdit="1"/>
          </p:cNvSpPr>
          <p:nvPr>
            <p:ph type="sldImg"/>
          </p:nvPr>
        </p:nvSpPr>
        <p:spPr>
          <a:xfrm>
            <a:off x="492125" y="195263"/>
            <a:ext cx="5873750" cy="4405312"/>
          </a:xfrm>
          <a:ln w="12700" cap="flat">
            <a:solidFill>
              <a:schemeClr val="tx1"/>
            </a:solidFill>
          </a:ln>
        </p:spPr>
      </p:sp>
      <p:sp>
        <p:nvSpPr>
          <p:cNvPr id="135171" name="Rectangle 3"/>
          <p:cNvSpPr>
            <a:spLocks noGrp="1" noChangeArrowheads="1"/>
          </p:cNvSpPr>
          <p:nvPr>
            <p:ph type="body" idx="1"/>
          </p:nvPr>
        </p:nvSpPr>
        <p:spPr>
          <a:xfrm>
            <a:off x="455613" y="4694238"/>
            <a:ext cx="5980112" cy="3803650"/>
          </a:xfrm>
          <a:noFill/>
          <a:ln/>
        </p:spPr>
        <p:txBody>
          <a:bodyPr lIns="0" tIns="0" rIns="0" bIns="0"/>
          <a:lstStyle/>
          <a:p>
            <a:pPr defTabSz="492125"/>
            <a:r>
              <a:rPr lang="en-US"/>
              <a:t>Create a Package Body Example</a:t>
            </a:r>
          </a:p>
          <a:p>
            <a:pPr marL="115888" lvl="1" defTabSz="492125"/>
            <a:r>
              <a:rPr lang="en-US"/>
              <a:t>In the slide on this page:</a:t>
            </a:r>
          </a:p>
          <a:p>
            <a:pPr marL="452438" lvl="2" indent="-222250" defTabSz="492125"/>
            <a:r>
              <a:rPr lang="en-US"/>
              <a:t>1 is a public (global) variable</a:t>
            </a:r>
          </a:p>
          <a:p>
            <a:pPr marL="452438" lvl="2" indent="-222250" defTabSz="492125"/>
            <a:r>
              <a:rPr lang="en-US"/>
              <a:t>2 is a public procedure </a:t>
            </a:r>
          </a:p>
          <a:p>
            <a:pPr marL="452438" lvl="2" indent="-222250" defTabSz="492125"/>
            <a:r>
              <a:rPr lang="en-US"/>
              <a:t>3 is a private function </a:t>
            </a:r>
          </a:p>
          <a:p>
            <a:pPr marL="115888" lvl="1" defTabSz="492125"/>
            <a:r>
              <a:rPr lang="en-US"/>
              <a:t>You can define a private procedure or function to modularize and clarify the code of public procedures and functions.</a:t>
            </a:r>
          </a:p>
          <a:p>
            <a:pPr marL="115888" lvl="1" defTabSz="492125"/>
            <a:r>
              <a:rPr lang="en-US" b="1"/>
              <a:t>Note:</a:t>
            </a:r>
            <a:r>
              <a:rPr lang="en-US"/>
              <a:t> In the slide, the private function is shown above the public procedure. When you are coding the package body, the definition of the private function has to be above the definition of the public procedure.</a:t>
            </a:r>
          </a:p>
          <a:p>
            <a:pPr marL="115888" lvl="1" defTabSz="492125"/>
            <a:r>
              <a:rPr lang="en-US"/>
              <a:t>Only subprograms and cursors declarations without body in a package specification have an underlying implementation in the package body. So if a specification declares only types, constants, variables, exceptions, and call specifications, the package body is unnecessary. However, the body can still be used to initialize items declared in the package specification.</a:t>
            </a:r>
          </a:p>
          <a:p>
            <a:pPr defTabSz="492125"/>
            <a:endParaRPr 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D20DF5-A445-48E4-97B2-9DDEB4361D4A}" type="slidenum">
              <a:rPr lang="en-US"/>
              <a:pPr/>
              <a:t>13</a:t>
            </a:fld>
            <a:endParaRPr lang="en-US"/>
          </a:p>
        </p:txBody>
      </p:sp>
      <p:sp>
        <p:nvSpPr>
          <p:cNvPr id="137218" name="Rectangle 2"/>
          <p:cNvSpPr>
            <a:spLocks noRot="1" noChangeArrowheads="1" noTextEdit="1"/>
          </p:cNvSpPr>
          <p:nvPr>
            <p:ph type="sldImg"/>
          </p:nvPr>
        </p:nvSpPr>
        <p:spPr>
          <a:xfrm>
            <a:off x="492125" y="195263"/>
            <a:ext cx="5873750" cy="4405312"/>
          </a:xfrm>
          <a:ln w="12700" cap="flat">
            <a:solidFill>
              <a:schemeClr val="tx1"/>
            </a:solidFill>
          </a:ln>
        </p:spPr>
      </p:sp>
      <p:sp>
        <p:nvSpPr>
          <p:cNvPr id="137219" name="Rectangle 3"/>
          <p:cNvSpPr>
            <a:spLocks noGrp="1" noChangeArrowheads="1"/>
          </p:cNvSpPr>
          <p:nvPr>
            <p:ph type="body" idx="1"/>
          </p:nvPr>
        </p:nvSpPr>
        <p:spPr>
          <a:xfrm>
            <a:off x="479425" y="4768850"/>
            <a:ext cx="5946775" cy="3802063"/>
          </a:xfrm>
          <a:noFill/>
          <a:ln/>
        </p:spPr>
        <p:txBody>
          <a:bodyPr lIns="0" tIns="0" rIns="0" bIns="0"/>
          <a:lstStyle/>
          <a:p>
            <a:pPr defTabSz="492125">
              <a:lnSpc>
                <a:spcPct val="90000"/>
              </a:lnSpc>
              <a:tabLst>
                <a:tab pos="455613" algn="l"/>
              </a:tabLst>
            </a:pPr>
            <a:r>
              <a:rPr lang="en-US"/>
              <a:t>Package Body for </a:t>
            </a:r>
            <a:r>
              <a:rPr lang="en-US">
                <a:latin typeface="Courier New" pitchFamily="49" charset="0"/>
              </a:rPr>
              <a:t>COMM_PACKAGE</a:t>
            </a:r>
            <a:endParaRPr lang="en-US"/>
          </a:p>
          <a:p>
            <a:pPr marL="115888" lvl="1" defTabSz="492125">
              <a:lnSpc>
                <a:spcPct val="90000"/>
              </a:lnSpc>
              <a:tabLst>
                <a:tab pos="455613" algn="l"/>
              </a:tabLst>
            </a:pPr>
            <a:r>
              <a:rPr lang="en-US"/>
              <a:t>Define a function to validate the commission. The commission may not be greater than the highest commission among all existing employees. </a:t>
            </a:r>
          </a:p>
          <a:p>
            <a:pPr defTabSz="492125">
              <a:lnSpc>
                <a:spcPct val="90000"/>
              </a:lnSpc>
              <a:tabLst>
                <a:tab pos="455613" algn="l"/>
              </a:tabLst>
            </a:pPr>
            <a:endParaRPr lang="en-US"/>
          </a:p>
          <a:p>
            <a:pPr defTabSz="492125">
              <a:lnSpc>
                <a:spcPct val="90000"/>
              </a:lnSpc>
              <a:tabLst>
                <a:tab pos="455613" algn="l"/>
              </a:tabLst>
            </a:pPr>
            <a:endParaRPr lang="en-US"/>
          </a:p>
          <a:p>
            <a:pPr defTabSz="492125">
              <a:lnSpc>
                <a:spcPct val="90000"/>
              </a:lnSpc>
              <a:tabLst>
                <a:tab pos="455613" algn="l"/>
              </a:tabLst>
            </a:pPr>
            <a:endParaRPr lang="en-US"/>
          </a:p>
          <a:p>
            <a:pPr defTabSz="492125">
              <a:lnSpc>
                <a:spcPct val="90000"/>
              </a:lnSpc>
              <a:tabLst>
                <a:tab pos="455613" algn="l"/>
              </a:tabLst>
            </a:pPr>
            <a:endParaRPr lang="en-US"/>
          </a:p>
          <a:p>
            <a:pPr defTabSz="492125">
              <a:lnSpc>
                <a:spcPct val="90000"/>
              </a:lnSpc>
              <a:tabLst>
                <a:tab pos="455613" algn="l"/>
              </a:tabLst>
            </a:pPr>
            <a:r>
              <a:rPr lang="en-US">
                <a:solidFill>
                  <a:srgbClr val="0000FF"/>
                </a:solidFill>
              </a:rPr>
              <a:t>Instructor Note</a:t>
            </a:r>
          </a:p>
          <a:p>
            <a:pPr marL="115888" lvl="1" defTabSz="492125">
              <a:lnSpc>
                <a:spcPct val="90000"/>
              </a:lnSpc>
              <a:tabLst>
                <a:tab pos="455613" algn="l"/>
              </a:tabLst>
            </a:pPr>
            <a:r>
              <a:rPr lang="en-US">
                <a:solidFill>
                  <a:srgbClr val="0000FF"/>
                </a:solidFill>
              </a:rPr>
              <a:t>The code in the slide is continued on the following page.</a:t>
            </a:r>
          </a:p>
          <a:p>
            <a:pPr marL="115888" lvl="1" defTabSz="492125">
              <a:lnSpc>
                <a:spcPct val="90000"/>
              </a:lnSpc>
              <a:tabLst>
                <a:tab pos="455613" algn="l"/>
              </a:tabLst>
            </a:pPr>
            <a:r>
              <a:rPr lang="en-US">
                <a:solidFill>
                  <a:srgbClr val="0000FF"/>
                </a:solidFill>
              </a:rPr>
              <a:t>A cursor can be declared and defined inside the package specification without requiring an underlying implementation in the package body. Cursors that are specified only with a return type should be implemented inside the package body. Example:</a:t>
            </a:r>
          </a:p>
          <a:p>
            <a:pPr marL="115888" lvl="1" defTabSz="492125">
              <a:lnSpc>
                <a:spcPct val="70000"/>
              </a:lnSpc>
              <a:tabLst>
                <a:tab pos="455613" algn="l"/>
              </a:tabLst>
            </a:pPr>
            <a:r>
              <a:rPr lang="en-US">
                <a:solidFill>
                  <a:srgbClr val="0000FF"/>
                </a:solidFill>
                <a:latin typeface="Courier New" pitchFamily="49" charset="0"/>
              </a:rPr>
              <a:t>CREATE OR REPLACE PACKAGE TESTCURSOR IS</a:t>
            </a:r>
          </a:p>
          <a:p>
            <a:pPr marL="115888" lvl="1" defTabSz="492125">
              <a:lnSpc>
                <a:spcPct val="70000"/>
              </a:lnSpc>
              <a:tabLst>
                <a:tab pos="455613" algn="l"/>
              </a:tabLst>
            </a:pPr>
            <a:r>
              <a:rPr lang="en-US">
                <a:solidFill>
                  <a:srgbClr val="0000FF"/>
                </a:solidFill>
                <a:latin typeface="Courier New" pitchFamily="49" charset="0"/>
              </a:rPr>
              <a:t> CURSOR C RETURN employees%ROWTYPE;</a:t>
            </a:r>
          </a:p>
          <a:p>
            <a:pPr marL="115888" lvl="1" defTabSz="492125">
              <a:lnSpc>
                <a:spcPct val="70000"/>
              </a:lnSpc>
              <a:tabLst>
                <a:tab pos="455613" algn="l"/>
              </a:tabLst>
            </a:pPr>
            <a:r>
              <a:rPr lang="en-US">
                <a:solidFill>
                  <a:srgbClr val="0000FF"/>
                </a:solidFill>
                <a:latin typeface="Courier New" pitchFamily="49" charset="0"/>
              </a:rPr>
              <a:t>...</a:t>
            </a:r>
          </a:p>
          <a:p>
            <a:pPr marL="115888" lvl="1" defTabSz="492125">
              <a:lnSpc>
                <a:spcPct val="70000"/>
              </a:lnSpc>
              <a:tabLst>
                <a:tab pos="455613" algn="l"/>
              </a:tabLst>
            </a:pPr>
            <a:r>
              <a:rPr lang="en-US">
                <a:solidFill>
                  <a:srgbClr val="0000FF"/>
                </a:solidFill>
                <a:latin typeface="Courier New" pitchFamily="49" charset="0"/>
              </a:rPr>
              <a:t>END;</a:t>
            </a:r>
          </a:p>
          <a:p>
            <a:pPr marL="115888" lvl="1" defTabSz="492125">
              <a:lnSpc>
                <a:spcPct val="70000"/>
              </a:lnSpc>
              <a:tabLst>
                <a:tab pos="455613" algn="l"/>
              </a:tabLst>
            </a:pPr>
            <a:r>
              <a:rPr lang="en-US">
                <a:solidFill>
                  <a:srgbClr val="0000FF"/>
                </a:solidFill>
                <a:latin typeface="Courier New" pitchFamily="49" charset="0"/>
              </a:rPr>
              <a:t>CREATE OR REPLACE PACKAGE BODY TESTCURSOR IS</a:t>
            </a:r>
          </a:p>
          <a:p>
            <a:pPr marL="115888" lvl="1" defTabSz="492125">
              <a:lnSpc>
                <a:spcPct val="70000"/>
              </a:lnSpc>
              <a:tabLst>
                <a:tab pos="455613" algn="l"/>
              </a:tabLst>
            </a:pPr>
            <a:r>
              <a:rPr lang="en-US">
                <a:solidFill>
                  <a:srgbClr val="0000FF"/>
                </a:solidFill>
                <a:latin typeface="Courier New" pitchFamily="49" charset="0"/>
              </a:rPr>
              <a:t>  CURSOR C RETURN employees%ROWTYPE IS SELECT * FROM employees;</a:t>
            </a:r>
          </a:p>
          <a:p>
            <a:pPr marL="115888" lvl="1" defTabSz="492125">
              <a:lnSpc>
                <a:spcPct val="70000"/>
              </a:lnSpc>
              <a:tabLst>
                <a:tab pos="455613" algn="l"/>
              </a:tabLst>
            </a:pPr>
            <a:r>
              <a:rPr lang="en-US">
                <a:solidFill>
                  <a:srgbClr val="0000FF"/>
                </a:solidFill>
                <a:latin typeface="Courier New" pitchFamily="49" charset="0"/>
              </a:rPr>
              <a:t>...</a:t>
            </a:r>
          </a:p>
          <a:p>
            <a:pPr marL="115888" lvl="1" defTabSz="492125">
              <a:lnSpc>
                <a:spcPct val="70000"/>
              </a:lnSpc>
              <a:tabLst>
                <a:tab pos="455613" algn="l"/>
              </a:tabLst>
            </a:pPr>
            <a:r>
              <a:rPr lang="en-US">
                <a:solidFill>
                  <a:srgbClr val="0000FF"/>
                </a:solidFill>
                <a:latin typeface="Courier New" pitchFamily="49" charset="0"/>
              </a:rPr>
              <a:t>END;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86AEE3-AC06-49CE-BA1D-659B27C2BD44}" type="slidenum">
              <a:rPr lang="en-US"/>
              <a:pPr/>
              <a:t>14</a:t>
            </a:fld>
            <a:endParaRPr lang="en-US"/>
          </a:p>
        </p:txBody>
      </p:sp>
      <p:sp>
        <p:nvSpPr>
          <p:cNvPr id="139266" name="Rectangle 2"/>
          <p:cNvSpPr>
            <a:spLocks noRot="1" noChangeArrowheads="1" noTextEdit="1"/>
          </p:cNvSpPr>
          <p:nvPr>
            <p:ph type="sldImg"/>
          </p:nvPr>
        </p:nvSpPr>
        <p:spPr>
          <a:xfrm>
            <a:off x="492125" y="195263"/>
            <a:ext cx="5873750" cy="4405312"/>
          </a:xfrm>
          <a:ln w="12700" cap="flat">
            <a:solidFill>
              <a:schemeClr val="tx1"/>
            </a:solidFill>
          </a:ln>
        </p:spPr>
      </p:sp>
      <p:sp>
        <p:nvSpPr>
          <p:cNvPr id="139267" name="Rectangle 3"/>
          <p:cNvSpPr>
            <a:spLocks noGrp="1" noChangeArrowheads="1"/>
          </p:cNvSpPr>
          <p:nvPr>
            <p:ph type="body" idx="1"/>
          </p:nvPr>
        </p:nvSpPr>
        <p:spPr>
          <a:xfrm>
            <a:off x="479425" y="4768850"/>
            <a:ext cx="5946775" cy="3802063"/>
          </a:xfrm>
          <a:noFill/>
          <a:ln/>
        </p:spPr>
        <p:txBody>
          <a:bodyPr lIns="0" tIns="0" rIns="0" bIns="0"/>
          <a:lstStyle/>
          <a:p>
            <a:pPr defTabSz="492125">
              <a:tabLst>
                <a:tab pos="455613" algn="l"/>
              </a:tabLst>
            </a:pPr>
            <a:r>
              <a:rPr lang="en-US"/>
              <a:t>Package Body for </a:t>
            </a:r>
            <a:r>
              <a:rPr lang="en-US">
                <a:latin typeface="Courier New" pitchFamily="49" charset="0"/>
              </a:rPr>
              <a:t>COMM_PACKAGE</a:t>
            </a:r>
            <a:r>
              <a:rPr lang="en-US"/>
              <a:t> (continued)</a:t>
            </a:r>
          </a:p>
          <a:p>
            <a:pPr marL="115888" lvl="1" defTabSz="492125">
              <a:tabLst>
                <a:tab pos="455613" algn="l"/>
              </a:tabLst>
            </a:pPr>
            <a:r>
              <a:rPr lang="en-US"/>
              <a:t>Define a procedure that enables you to reset and validate the prevailing commission.</a:t>
            </a:r>
          </a:p>
          <a:p>
            <a:pPr defTabSz="492125">
              <a:tabLst>
                <a:tab pos="455613" algn="l"/>
              </a:tabLst>
            </a:pPr>
            <a:endParaRPr lang="en-US"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A9D4A-6E0A-403B-953F-DCEE448367D3}" type="slidenum">
              <a:rPr lang="en-US"/>
              <a:pPr/>
              <a:t>15</a:t>
            </a:fld>
            <a:endParaRPr lang="en-US"/>
          </a:p>
        </p:txBody>
      </p:sp>
      <p:sp>
        <p:nvSpPr>
          <p:cNvPr id="141314" name="Rectangle 2"/>
          <p:cNvSpPr>
            <a:spLocks noRot="1" noChangeArrowheads="1" noTextEdit="1"/>
          </p:cNvSpPr>
          <p:nvPr>
            <p:ph type="sldImg"/>
          </p:nvPr>
        </p:nvSpPr>
        <p:spPr>
          <a:xfrm>
            <a:off x="492125" y="195263"/>
            <a:ext cx="5873750" cy="4405312"/>
          </a:xfrm>
          <a:ln w="12700" cap="flat">
            <a:solidFill>
              <a:schemeClr val="tx1"/>
            </a:solidFill>
          </a:ln>
        </p:spPr>
      </p:sp>
      <p:sp>
        <p:nvSpPr>
          <p:cNvPr id="141315" name="Rectangle 3"/>
          <p:cNvSpPr>
            <a:spLocks noGrp="1" noChangeArrowheads="1"/>
          </p:cNvSpPr>
          <p:nvPr>
            <p:ph type="body" idx="1"/>
          </p:nvPr>
        </p:nvSpPr>
        <p:spPr>
          <a:xfrm>
            <a:off x="479425" y="4768850"/>
            <a:ext cx="5946775" cy="3802063"/>
          </a:xfrm>
          <a:noFill/>
          <a:ln/>
        </p:spPr>
        <p:txBody>
          <a:bodyPr lIns="0" tIns="0" rIns="0" bIns="0"/>
          <a:lstStyle/>
          <a:p>
            <a:pPr defTabSz="406400">
              <a:tabLst>
                <a:tab pos="458788" algn="l"/>
              </a:tabLst>
            </a:pPr>
            <a:r>
              <a:rPr lang="en-US"/>
              <a:t>Invoking Package Constructs</a:t>
            </a:r>
          </a:p>
          <a:p>
            <a:pPr marL="115888" lvl="1" defTabSz="406400">
              <a:tabLst>
                <a:tab pos="458788" algn="l"/>
              </a:tabLst>
            </a:pPr>
            <a:r>
              <a:rPr lang="en-US"/>
              <a:t>After the package is stored in the database, you can invoke a package construct within the package or from outside the package, depending on whether the construct is private or public. </a:t>
            </a:r>
          </a:p>
          <a:p>
            <a:pPr marL="115888" lvl="1" defTabSz="406400">
              <a:tabLst>
                <a:tab pos="458788" algn="l"/>
              </a:tabLst>
            </a:pPr>
            <a:r>
              <a:rPr lang="en-US"/>
              <a:t>When you invoke a package procedure or function from within the same package, you do not need to qualify its name.</a:t>
            </a:r>
          </a:p>
          <a:p>
            <a:pPr marL="115888" lvl="1" defTabSz="406400">
              <a:tabLst>
                <a:tab pos="458788" algn="l"/>
              </a:tabLst>
            </a:pPr>
            <a:r>
              <a:rPr lang="en-US" b="1"/>
              <a:t>Example 1</a:t>
            </a:r>
            <a:endParaRPr lang="en-US"/>
          </a:p>
          <a:p>
            <a:pPr marL="115888" lvl="1" defTabSz="406400">
              <a:tabLst>
                <a:tab pos="458788" algn="l"/>
              </a:tabLst>
            </a:pPr>
            <a:r>
              <a:rPr lang="en-US"/>
              <a:t>Call the </a:t>
            </a:r>
            <a:r>
              <a:rPr lang="en-US">
                <a:latin typeface="Courier New" pitchFamily="49" charset="0"/>
              </a:rPr>
              <a:t>VALIDATE_COMM</a:t>
            </a:r>
            <a:r>
              <a:rPr lang="en-US"/>
              <a:t> function from the </a:t>
            </a:r>
            <a:r>
              <a:rPr lang="en-US">
                <a:latin typeface="Courier New" pitchFamily="49" charset="0"/>
              </a:rPr>
              <a:t>RESET_COMM</a:t>
            </a:r>
            <a:r>
              <a:rPr lang="en-US"/>
              <a:t> procedure. Both subprograms are in the </a:t>
            </a:r>
            <a:r>
              <a:rPr lang="en-US">
                <a:latin typeface="Courier New" pitchFamily="49" charset="0"/>
              </a:rPr>
              <a:t>COMM_PACKAGE</a:t>
            </a:r>
            <a:r>
              <a:rPr lang="en-US"/>
              <a:t> package.</a:t>
            </a:r>
          </a:p>
          <a:p>
            <a:pPr marL="115888" lvl="1" defTabSz="406400">
              <a:tabLst>
                <a:tab pos="458788" algn="l"/>
              </a:tabLst>
            </a:pPr>
            <a:endParaRPr lang="en-US"/>
          </a:p>
          <a:p>
            <a:pPr defTabSz="406400">
              <a:tabLst>
                <a:tab pos="458788" algn="l"/>
              </a:tabLst>
            </a:pPr>
            <a:endParaRPr lang="en-US"/>
          </a:p>
          <a:p>
            <a:pPr defTabSz="406400">
              <a:tabLst>
                <a:tab pos="458788" algn="l"/>
              </a:tabLst>
            </a:pPr>
            <a:endParaRPr lang="en-US"/>
          </a:p>
          <a:p>
            <a:pPr defTabSz="406400">
              <a:tabLst>
                <a:tab pos="458788" algn="l"/>
              </a:tabLst>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F81D17-4E14-4B66-BE82-C3F6466218AF}" type="slidenum">
              <a:rPr lang="en-US"/>
              <a:pPr/>
              <a:t>16</a:t>
            </a:fld>
            <a:endParaRPr lang="en-US"/>
          </a:p>
        </p:txBody>
      </p:sp>
      <p:sp>
        <p:nvSpPr>
          <p:cNvPr id="147458" name="Rectangle 2"/>
          <p:cNvSpPr>
            <a:spLocks noRot="1" noChangeArrowheads="1" noTextEdit="1"/>
          </p:cNvSpPr>
          <p:nvPr>
            <p:ph type="sldImg"/>
          </p:nvPr>
        </p:nvSpPr>
        <p:spPr>
          <a:xfrm>
            <a:off x="492125" y="195263"/>
            <a:ext cx="5873750" cy="4405312"/>
          </a:xfrm>
          <a:ln w="12700" cap="flat">
            <a:solidFill>
              <a:schemeClr val="tx1"/>
            </a:solidFill>
          </a:ln>
        </p:spPr>
      </p:sp>
      <p:sp>
        <p:nvSpPr>
          <p:cNvPr id="147459" name="Rectangle 3"/>
          <p:cNvSpPr>
            <a:spLocks noGrp="1" noChangeArrowheads="1"/>
          </p:cNvSpPr>
          <p:nvPr>
            <p:ph type="body" idx="1"/>
          </p:nvPr>
        </p:nvSpPr>
        <p:spPr>
          <a:xfrm>
            <a:off x="479425" y="4768850"/>
            <a:ext cx="5946775" cy="3802063"/>
          </a:xfrm>
          <a:noFill/>
          <a:ln/>
        </p:spPr>
        <p:txBody>
          <a:bodyPr lIns="0" tIns="0" rIns="0" bIns="0"/>
          <a:lstStyle/>
          <a:p>
            <a:pPr defTabSz="492125">
              <a:tabLst>
                <a:tab pos="455613" algn="l"/>
              </a:tabLst>
            </a:pPr>
            <a:r>
              <a:rPr lang="en-US"/>
              <a:t>Example</a:t>
            </a:r>
          </a:p>
          <a:p>
            <a:pPr marL="115888" lvl="1" defTabSz="492125">
              <a:tabLst>
                <a:tab pos="455613" algn="l"/>
              </a:tabLst>
            </a:pPr>
            <a:r>
              <a:rPr lang="en-US"/>
              <a:t>Use the </a:t>
            </a:r>
            <a:r>
              <a:rPr lang="en-US">
                <a:latin typeface="Courier New" pitchFamily="49" charset="0"/>
              </a:rPr>
              <a:t>METER_TO_YARD</a:t>
            </a:r>
            <a:r>
              <a:rPr lang="en-US"/>
              <a:t> procedure to convert meters to yards, using the conversion rate packaged in </a:t>
            </a:r>
            <a:r>
              <a:rPr lang="en-US">
                <a:latin typeface="Courier New" pitchFamily="49" charset="0"/>
              </a:rPr>
              <a:t>GLOBAL_CONSTS</a:t>
            </a:r>
            <a:r>
              <a:rPr lang="en-US"/>
              <a:t>.</a:t>
            </a:r>
          </a:p>
          <a:p>
            <a:pPr marL="115888" lvl="1" defTabSz="492125">
              <a:tabLst>
                <a:tab pos="455613" algn="l"/>
              </a:tabLst>
            </a:pPr>
            <a:r>
              <a:rPr lang="en-US"/>
              <a:t>When you reference a variable, cursor, constant, or exception from outside the package, you must qualify its name with the name of the package.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0F011-31CB-4895-AC72-A8DCE723FC20}" type="slidenum">
              <a:rPr lang="en-US"/>
              <a:pPr/>
              <a:t>17</a:t>
            </a:fld>
            <a:endParaRPr lang="en-US"/>
          </a:p>
        </p:txBody>
      </p:sp>
      <p:sp>
        <p:nvSpPr>
          <p:cNvPr id="149506" name="Rectangle 2"/>
          <p:cNvSpPr>
            <a:spLocks noRot="1" noChangeArrowheads="1" noTextEdit="1"/>
          </p:cNvSpPr>
          <p:nvPr>
            <p:ph type="sldImg"/>
          </p:nvPr>
        </p:nvSpPr>
        <p:spPr>
          <a:xfrm>
            <a:off x="492125" y="195263"/>
            <a:ext cx="5873750" cy="4405312"/>
          </a:xfrm>
          <a:ln w="12700" cap="flat">
            <a:solidFill>
              <a:schemeClr val="tx1"/>
            </a:solidFill>
          </a:ln>
        </p:spPr>
      </p:sp>
      <p:sp>
        <p:nvSpPr>
          <p:cNvPr id="149507" name="Rectangle 3"/>
          <p:cNvSpPr>
            <a:spLocks noGrp="1" noChangeArrowheads="1"/>
          </p:cNvSpPr>
          <p:nvPr>
            <p:ph type="body" idx="1"/>
          </p:nvPr>
        </p:nvSpPr>
        <p:spPr>
          <a:xfrm>
            <a:off x="423863" y="4770438"/>
            <a:ext cx="5999162" cy="3800475"/>
          </a:xfrm>
          <a:noFill/>
          <a:ln/>
        </p:spPr>
        <p:txBody>
          <a:bodyPr lIns="90513" tIns="43695" rIns="90513" bIns="43695"/>
          <a:lstStyle/>
          <a:p>
            <a:pPr defTabSz="492125">
              <a:tabLst>
                <a:tab pos="455613" algn="l"/>
              </a:tabLst>
            </a:pPr>
            <a:r>
              <a:rPr lang="en-US"/>
              <a:t>Removing a Package</a:t>
            </a:r>
          </a:p>
          <a:p>
            <a:pPr marL="115888" lvl="1" defTabSz="492125">
              <a:tabLst>
                <a:tab pos="455613" algn="l"/>
              </a:tabLst>
            </a:pPr>
            <a:r>
              <a:rPr lang="en-US"/>
              <a:t>When a package is no longer required, you can use a SQL statement in </a:t>
            </a:r>
            <a:r>
              <a:rPr lang="en-US" i="1"/>
              <a:t>i</a:t>
            </a:r>
            <a:r>
              <a:rPr lang="en-US"/>
              <a:t>SQL*Plus to drop</a:t>
            </a:r>
            <a:r>
              <a:rPr lang="en-US">
                <a:solidFill>
                  <a:schemeClr val="hlink"/>
                </a:solidFill>
              </a:rPr>
              <a:t> </a:t>
            </a:r>
            <a:r>
              <a:rPr lang="en-US"/>
              <a:t>it. A package has two parts, so you can drop the whole package or just the package body and retain the package specification.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E3ACC-3909-4F22-B7E2-D07FFD20D5E7}" type="slidenum">
              <a:rPr lang="en-US"/>
              <a:pPr/>
              <a:t>18</a:t>
            </a:fld>
            <a:endParaRPr lang="en-US"/>
          </a:p>
        </p:txBody>
      </p:sp>
      <p:sp>
        <p:nvSpPr>
          <p:cNvPr id="151554" name="Rectangle 2"/>
          <p:cNvSpPr>
            <a:spLocks noRot="1" noChangeArrowheads="1" noTextEdit="1"/>
          </p:cNvSpPr>
          <p:nvPr>
            <p:ph type="sldImg"/>
          </p:nvPr>
        </p:nvSpPr>
        <p:spPr>
          <a:xfrm>
            <a:off x="492125" y="195263"/>
            <a:ext cx="5873750" cy="4405312"/>
          </a:xfrm>
          <a:ln w="12700" cap="flat">
            <a:solidFill>
              <a:schemeClr val="tx1"/>
            </a:solidFill>
          </a:ln>
        </p:spPr>
      </p:sp>
      <p:sp>
        <p:nvSpPr>
          <p:cNvPr id="151555" name="Rectangle 3"/>
          <p:cNvSpPr>
            <a:spLocks noGrp="1" noChangeArrowheads="1"/>
          </p:cNvSpPr>
          <p:nvPr>
            <p:ph type="body" idx="1"/>
          </p:nvPr>
        </p:nvSpPr>
        <p:spPr>
          <a:xfrm>
            <a:off x="479425" y="4768850"/>
            <a:ext cx="5946775" cy="3802063"/>
          </a:xfrm>
          <a:noFill/>
          <a:ln/>
        </p:spPr>
        <p:txBody>
          <a:bodyPr lIns="0" tIns="0" rIns="0" bIns="0"/>
          <a:lstStyle/>
          <a:p>
            <a:pPr defTabSz="492125">
              <a:tabLst>
                <a:tab pos="455613" algn="l"/>
              </a:tabLst>
            </a:pPr>
            <a:r>
              <a:rPr lang="en-US"/>
              <a:t>Guidelines for Writing Packages</a:t>
            </a:r>
          </a:p>
          <a:p>
            <a:pPr marL="115888" lvl="1" defTabSz="492125">
              <a:tabLst>
                <a:tab pos="455613" algn="l"/>
              </a:tabLst>
            </a:pPr>
            <a:r>
              <a:rPr lang="en-US"/>
              <a:t>Keep your packages as general as possible so that they can be reused in future applications. Also, avoid writing packages</a:t>
            </a:r>
            <a:r>
              <a:rPr lang="en-US">
                <a:solidFill>
                  <a:schemeClr val="hlink"/>
                </a:solidFill>
              </a:rPr>
              <a:t> </a:t>
            </a:r>
            <a:r>
              <a:rPr lang="en-US"/>
              <a:t>that duplicate features provided by the Oracle server.</a:t>
            </a:r>
          </a:p>
          <a:p>
            <a:pPr marL="115888" lvl="1" defTabSz="492125">
              <a:tabLst>
                <a:tab pos="455613" algn="l"/>
              </a:tabLst>
            </a:pPr>
            <a:r>
              <a:rPr lang="en-US"/>
              <a:t>Package specifications reflect the design of your application, so define them before defining the package bodies.</a:t>
            </a:r>
          </a:p>
          <a:p>
            <a:pPr marL="115888" lvl="1" defTabSz="492125">
              <a:tabLst>
                <a:tab pos="455613" algn="l"/>
              </a:tabLst>
            </a:pPr>
            <a:r>
              <a:rPr lang="en-US"/>
              <a:t>The package specification should contain only those constructs that must be visible to users of the package. That way other developers cannot misuse the package by basing code on irrelevant details.</a:t>
            </a:r>
          </a:p>
          <a:p>
            <a:pPr marL="115888" lvl="1" defTabSz="492125">
              <a:tabLst>
                <a:tab pos="455613" algn="l"/>
              </a:tabLst>
            </a:pPr>
            <a:r>
              <a:rPr lang="en-US"/>
              <a:t>Place items in the declaration part of the package body when you must maintain them throughout a session or across transactions. For example, declare a variable called </a:t>
            </a:r>
            <a:r>
              <a:rPr lang="en-US">
                <a:latin typeface="Courier New" pitchFamily="49" charset="0"/>
              </a:rPr>
              <a:t>NUMBER_EMPLOYED</a:t>
            </a:r>
            <a:r>
              <a:rPr lang="en-US"/>
              <a:t> as a private variable, if each call to a procedure that uses the variable needs to be maintained. When declared as a global variable in the package specification, the value of that global variable gets initialized in a session the first time a construct from the package is invoked.</a:t>
            </a:r>
          </a:p>
          <a:p>
            <a:pPr marL="115888" lvl="1" defTabSz="492125">
              <a:tabLst>
                <a:tab pos="455613" algn="l"/>
              </a:tabLst>
            </a:pPr>
            <a:r>
              <a:rPr lang="en-US"/>
              <a:t>Changes to the package body do not require recompilation of dependent constructs, whereas changes to the package specification require recompilation of every stored subprogram that references the package. To reduce the need for recompiling when code is changed, place as few constructs as possible in a package specification. </a:t>
            </a:r>
            <a:br>
              <a:rPr lang="en-US"/>
            </a:b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B1BAE-08DA-4C94-A161-D539E064A71B}" type="slidenum">
              <a:rPr lang="en-US"/>
              <a:pPr/>
              <a:t>19</a:t>
            </a:fld>
            <a:endParaRPr lang="en-US"/>
          </a:p>
        </p:txBody>
      </p:sp>
      <p:sp>
        <p:nvSpPr>
          <p:cNvPr id="153602" name="Rectangle 2"/>
          <p:cNvSpPr>
            <a:spLocks noRot="1" noChangeArrowheads="1" noTextEdit="1"/>
          </p:cNvSpPr>
          <p:nvPr>
            <p:ph type="sldImg"/>
          </p:nvPr>
        </p:nvSpPr>
        <p:spPr>
          <a:xfrm>
            <a:off x="492125" y="195263"/>
            <a:ext cx="5873750" cy="4405312"/>
          </a:xfrm>
          <a:ln w="12700" cap="flat">
            <a:solidFill>
              <a:schemeClr val="tx1"/>
            </a:solidFill>
          </a:ln>
        </p:spPr>
      </p:sp>
      <p:sp>
        <p:nvSpPr>
          <p:cNvPr id="153603" name="Rectangle 3"/>
          <p:cNvSpPr>
            <a:spLocks noGrp="1" noChangeArrowheads="1"/>
          </p:cNvSpPr>
          <p:nvPr>
            <p:ph type="body" idx="1"/>
          </p:nvPr>
        </p:nvSpPr>
        <p:spPr>
          <a:xfrm>
            <a:off x="479425" y="4768850"/>
            <a:ext cx="5964238" cy="3802063"/>
          </a:xfrm>
          <a:noFill/>
          <a:ln/>
        </p:spPr>
        <p:txBody>
          <a:bodyPr lIns="0" tIns="0" rIns="0" bIns="0"/>
          <a:lstStyle/>
          <a:p>
            <a:pPr defTabSz="492125">
              <a:tabLst>
                <a:tab pos="455613" algn="l"/>
              </a:tabLst>
            </a:pPr>
            <a:r>
              <a:rPr lang="en-US"/>
              <a:t>Advantages of Using Packages</a:t>
            </a:r>
          </a:p>
          <a:p>
            <a:pPr marL="115888" lvl="1" defTabSz="492125">
              <a:tabLst>
                <a:tab pos="455613" algn="l"/>
              </a:tabLst>
            </a:pPr>
            <a:r>
              <a:rPr lang="en-US"/>
              <a:t>Packages provide an alternative to creating procedures and functions as stand-alone schema objects, and they offer several benefits.</a:t>
            </a:r>
          </a:p>
          <a:p>
            <a:pPr marL="115888" lvl="1" defTabSz="492125">
              <a:tabLst>
                <a:tab pos="455613" algn="l"/>
              </a:tabLst>
            </a:pPr>
            <a:r>
              <a:rPr lang="en-US" b="1"/>
              <a:t>Modularity</a:t>
            </a:r>
            <a:r>
              <a:rPr lang="en-US"/>
              <a:t> </a:t>
            </a:r>
          </a:p>
          <a:p>
            <a:pPr marL="115888" lvl="1" defTabSz="492125">
              <a:tabLst>
                <a:tab pos="455613" algn="l"/>
              </a:tabLst>
            </a:pPr>
            <a:r>
              <a:rPr lang="en-US"/>
              <a:t>You encapsulate</a:t>
            </a:r>
            <a:r>
              <a:rPr lang="en-US">
                <a:solidFill>
                  <a:schemeClr val="hlink"/>
                </a:solidFill>
              </a:rPr>
              <a:t> </a:t>
            </a:r>
            <a:r>
              <a:rPr lang="en-US"/>
              <a:t>logically related programming structures in a named module. Each package is easy to understand, and the interface between packages is simple, clear, and well defined.</a:t>
            </a:r>
          </a:p>
          <a:p>
            <a:pPr marL="115888" lvl="1" defTabSz="492125">
              <a:tabLst>
                <a:tab pos="455613" algn="l"/>
              </a:tabLst>
            </a:pPr>
            <a:r>
              <a:rPr lang="en-US" b="1"/>
              <a:t>Easier Application Design</a:t>
            </a:r>
          </a:p>
          <a:p>
            <a:pPr marL="115888" lvl="1" defTabSz="492125">
              <a:tabLst>
                <a:tab pos="455613" algn="l"/>
              </a:tabLst>
            </a:pPr>
            <a:r>
              <a:rPr lang="en-US"/>
              <a:t>All you need initially is the interface information in the package specification. You can code and compile a specification without its body. Then stored subprograms that reference the package can compile as well. You need not define the package body fully until you are ready to complete the application.</a:t>
            </a:r>
            <a:endParaRPr lang="en-US" b="1"/>
          </a:p>
          <a:p>
            <a:pPr marL="115888" lvl="1" defTabSz="492125">
              <a:tabLst>
                <a:tab pos="455613" algn="l"/>
              </a:tabLst>
            </a:pPr>
            <a:r>
              <a:rPr lang="en-US" b="1"/>
              <a:t>Hiding Information</a:t>
            </a:r>
          </a:p>
          <a:p>
            <a:pPr marL="115888" lvl="1" defTabSz="492125">
              <a:tabLst>
                <a:tab pos="455613" algn="l"/>
              </a:tabLst>
            </a:pPr>
            <a:r>
              <a:rPr lang="en-US"/>
              <a:t>You can decide which constructs are public</a:t>
            </a:r>
            <a:r>
              <a:rPr lang="en-US">
                <a:solidFill>
                  <a:schemeClr val="hlink"/>
                </a:solidFill>
              </a:rPr>
              <a:t> </a:t>
            </a:r>
            <a:r>
              <a:rPr lang="en-US">
                <a:solidFill>
                  <a:schemeClr val="tx2"/>
                </a:solidFill>
              </a:rPr>
              <a:t>(</a:t>
            </a:r>
            <a:r>
              <a:rPr lang="en-US"/>
              <a:t>visible and accessible) or private</a:t>
            </a:r>
            <a:r>
              <a:rPr lang="en-US">
                <a:solidFill>
                  <a:schemeClr val="hlink"/>
                </a:solidFill>
              </a:rPr>
              <a:t> </a:t>
            </a:r>
            <a:r>
              <a:rPr lang="en-US">
                <a:solidFill>
                  <a:schemeClr val="tx2"/>
                </a:solidFill>
              </a:rPr>
              <a:t>(</a:t>
            </a:r>
            <a:r>
              <a:rPr lang="en-US"/>
              <a:t>hidden and inaccessible). Only the declarations in the package specification are visible and accessible to applications. The package body hides the definition of the private constructs so that only the package is affected (not your application or any calling programs) if the definition changes. This enables you to change the implementation without having to recompile calling programs. Also, by hiding implementation details from users, you protect the integrity of the package.</a:t>
            </a:r>
          </a:p>
          <a:p>
            <a:pPr defTabSz="492125">
              <a:tabLst>
                <a:tab pos="455613" algn="l"/>
              </a:tabLst>
            </a:pPr>
            <a:endParaRPr lang="en-US"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904DEE-F05D-4FE7-8975-0858C7B891D1}" type="slidenum">
              <a:rPr lang="en-US"/>
              <a:pPr/>
              <a:t>2</a:t>
            </a:fld>
            <a:endParaRPr lang="en-US"/>
          </a:p>
        </p:txBody>
      </p:sp>
      <p:sp>
        <p:nvSpPr>
          <p:cNvPr id="114690" name="Rectangle 2"/>
          <p:cNvSpPr>
            <a:spLocks noRot="1" noChangeArrowheads="1" noTextEdit="1"/>
          </p:cNvSpPr>
          <p:nvPr>
            <p:ph type="sldImg"/>
          </p:nvPr>
        </p:nvSpPr>
        <p:spPr>
          <a:xfrm>
            <a:off x="488950" y="157163"/>
            <a:ext cx="5880100" cy="4410075"/>
          </a:xfrm>
          <a:ln/>
        </p:spPr>
      </p:sp>
      <p:sp>
        <p:nvSpPr>
          <p:cNvPr id="114691" name="Rectangle 3"/>
          <p:cNvSpPr>
            <a:spLocks noGrp="1" noChangeArrowheads="1"/>
          </p:cNvSpPr>
          <p:nvPr>
            <p:ph type="body" idx="1"/>
          </p:nvPr>
        </p:nvSpPr>
        <p:spPr>
          <a:xfrm>
            <a:off x="411163" y="4773613"/>
            <a:ext cx="6032500" cy="3754437"/>
          </a:xfrm>
        </p:spPr>
        <p:txBody>
          <a:bodyPr/>
          <a:lstStyle/>
          <a:p>
            <a:r>
              <a:rPr lang="en-US"/>
              <a:t>Lesson Aim</a:t>
            </a:r>
          </a:p>
          <a:p>
            <a:pPr lvl="1"/>
            <a:r>
              <a:rPr lang="en-US"/>
              <a:t>In this lesson you learn what a package is and what its components are. You also learn how to create and use packages.</a:t>
            </a:r>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30563A-7DF2-492B-8382-FD7B2BFC9F86}" type="slidenum">
              <a:rPr lang="en-US"/>
              <a:pPr/>
              <a:t>20</a:t>
            </a:fld>
            <a:endParaRPr lang="en-US"/>
          </a:p>
        </p:txBody>
      </p:sp>
      <p:sp>
        <p:nvSpPr>
          <p:cNvPr id="155650" name="Rectangle 2"/>
          <p:cNvSpPr>
            <a:spLocks noRot="1" noChangeArrowheads="1" noTextEdit="1"/>
          </p:cNvSpPr>
          <p:nvPr>
            <p:ph type="sldImg"/>
          </p:nvPr>
        </p:nvSpPr>
        <p:spPr>
          <a:xfrm>
            <a:off x="492125" y="195263"/>
            <a:ext cx="5873750" cy="4405312"/>
          </a:xfrm>
          <a:ln w="12700" cap="flat">
            <a:solidFill>
              <a:schemeClr val="tx1"/>
            </a:solidFill>
          </a:ln>
        </p:spPr>
      </p:sp>
      <p:sp>
        <p:nvSpPr>
          <p:cNvPr id="155651" name="Rectangle 3"/>
          <p:cNvSpPr>
            <a:spLocks noGrp="1" noChangeArrowheads="1"/>
          </p:cNvSpPr>
          <p:nvPr>
            <p:ph type="body" idx="1"/>
          </p:nvPr>
        </p:nvSpPr>
        <p:spPr>
          <a:xfrm>
            <a:off x="479425" y="4768850"/>
            <a:ext cx="5940425" cy="3802063"/>
          </a:xfrm>
          <a:noFill/>
          <a:ln/>
        </p:spPr>
        <p:txBody>
          <a:bodyPr lIns="0" tIns="0" rIns="0" bIns="0"/>
          <a:lstStyle/>
          <a:p>
            <a:pPr defTabSz="492125">
              <a:tabLst>
                <a:tab pos="455613" algn="l"/>
              </a:tabLst>
            </a:pPr>
            <a:r>
              <a:rPr lang="en-US"/>
              <a:t>Advantages of Using Packages (continued)</a:t>
            </a:r>
          </a:p>
          <a:p>
            <a:pPr marL="115888" lvl="1" defTabSz="492125">
              <a:tabLst>
                <a:tab pos="455613" algn="l"/>
              </a:tabLst>
            </a:pPr>
            <a:r>
              <a:rPr lang="en-US" b="1"/>
              <a:t>Added Functionality</a:t>
            </a:r>
          </a:p>
          <a:p>
            <a:pPr marL="115888" lvl="1" defTabSz="492125">
              <a:tabLst>
                <a:tab pos="455613" algn="l"/>
              </a:tabLst>
            </a:pPr>
            <a:r>
              <a:rPr lang="en-US"/>
              <a:t>Packaged public variables and cursors persist for the duration of a session. Thus, they can be shared by all subprograms that execute in the environment. They also enable you to maintain data across transactions without having to store it in the database. Private constructs also persist for the duration of the session, but can only be accessed within the package.</a:t>
            </a:r>
          </a:p>
          <a:p>
            <a:pPr marL="115888" lvl="1" defTabSz="492125">
              <a:tabLst>
                <a:tab pos="455613" algn="l"/>
              </a:tabLst>
            </a:pPr>
            <a:r>
              <a:rPr lang="en-US" b="1"/>
              <a:t>Better Performance</a:t>
            </a:r>
          </a:p>
          <a:p>
            <a:pPr marL="115888" lvl="1" defTabSz="492125">
              <a:tabLst>
                <a:tab pos="455613" algn="l"/>
              </a:tabLst>
            </a:pPr>
            <a:r>
              <a:rPr lang="en-US"/>
              <a:t>When you call a packaged subprogram the first time, the entire package is loaded into memory. This way, later calls to related subprograms in the package require no further disk I/O. Packaged subprograms also stop cascading dependencies</a:t>
            </a:r>
            <a:r>
              <a:rPr lang="en-US">
                <a:solidFill>
                  <a:schemeClr val="hlink"/>
                </a:solidFill>
              </a:rPr>
              <a:t> </a:t>
            </a:r>
            <a:r>
              <a:rPr lang="en-US"/>
              <a:t>and so avoid unnecessary compilation</a:t>
            </a:r>
            <a:r>
              <a:rPr lang="en-US">
                <a:solidFill>
                  <a:schemeClr val="hlink"/>
                </a:solidFill>
              </a:rPr>
              <a:t>.</a:t>
            </a:r>
          </a:p>
          <a:p>
            <a:pPr marL="115888" lvl="1" defTabSz="492125">
              <a:tabLst>
                <a:tab pos="455613" algn="l"/>
              </a:tabLst>
            </a:pPr>
            <a:r>
              <a:rPr lang="en-US" b="1"/>
              <a:t>Overloading</a:t>
            </a:r>
          </a:p>
          <a:p>
            <a:pPr marL="115888" lvl="1" defTabSz="492125">
              <a:tabLst>
                <a:tab pos="455613" algn="l"/>
              </a:tabLst>
            </a:pPr>
            <a:r>
              <a:rPr lang="en-US"/>
              <a:t>With packages you can overload procedures and functions, which means you can create multiple subprograms with the same name in the same package, each taking parameters of different number or datatype.</a:t>
            </a:r>
          </a:p>
          <a:p>
            <a:pPr defTabSz="492125">
              <a:tabLst>
                <a:tab pos="455613" algn="l"/>
              </a:tabLst>
            </a:pPr>
            <a:endParaRPr lang="en-US"/>
          </a:p>
          <a:p>
            <a:pPr defTabSz="492125">
              <a:tabLst>
                <a:tab pos="455613" algn="l"/>
              </a:tabLst>
            </a:pPr>
            <a:endParaRPr lang="en-US"/>
          </a:p>
          <a:p>
            <a:pPr defTabSz="492125">
              <a:tabLst>
                <a:tab pos="455613" algn="l"/>
              </a:tabLst>
            </a:pPr>
            <a:endParaRPr lang="en-US"/>
          </a:p>
          <a:p>
            <a:pPr defTabSz="492125">
              <a:tabLst>
                <a:tab pos="455613" algn="l"/>
              </a:tabLst>
            </a:pPr>
            <a:r>
              <a:rPr lang="en-US">
                <a:solidFill>
                  <a:srgbClr val="0000FF"/>
                </a:solidFill>
              </a:rPr>
              <a:t>Instructor Note</a:t>
            </a:r>
          </a:p>
          <a:p>
            <a:pPr marL="115888" lvl="1" defTabSz="492125">
              <a:tabLst>
                <a:tab pos="455613" algn="l"/>
              </a:tabLst>
            </a:pPr>
            <a:r>
              <a:rPr lang="en-US">
                <a:solidFill>
                  <a:srgbClr val="0000FF"/>
                </a:solidFill>
              </a:rPr>
              <a:t>Dependencies are covered in a later lesson.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5FE6285-7415-4797-B60B-15A0C496F8DA}" type="slidenum">
              <a:rPr lang="en-US"/>
              <a:pPr/>
              <a:t>21</a:t>
            </a:fld>
            <a:endParaRPr lang="en-US"/>
          </a:p>
        </p:txBody>
      </p:sp>
      <p:sp>
        <p:nvSpPr>
          <p:cNvPr id="157698" name="Rectangle 2"/>
          <p:cNvSpPr>
            <a:spLocks noRot="1" noChangeArrowheads="1" noTextEdit="1"/>
          </p:cNvSpPr>
          <p:nvPr>
            <p:ph type="sldImg"/>
          </p:nvPr>
        </p:nvSpPr>
        <p:spPr>
          <a:xfrm>
            <a:off x="488950" y="157163"/>
            <a:ext cx="5880100" cy="4410075"/>
          </a:xfrm>
          <a:ln/>
        </p:spPr>
      </p:sp>
      <p:sp>
        <p:nvSpPr>
          <p:cNvPr id="157699" name="Rectangle 3"/>
          <p:cNvSpPr>
            <a:spLocks noGrp="1" noChangeArrowheads="1"/>
          </p:cNvSpPr>
          <p:nvPr>
            <p:ph type="body" idx="1"/>
          </p:nvPr>
        </p:nvSpPr>
        <p:spPr>
          <a:xfrm>
            <a:off x="411163" y="4773613"/>
            <a:ext cx="6032500" cy="3754437"/>
          </a:xfrm>
        </p:spPr>
        <p:txBody>
          <a:bodyPr/>
          <a:lstStyle/>
          <a:p>
            <a:pPr lvl="1"/>
            <a:endParaRPr lang="en-US"/>
          </a:p>
          <a:p>
            <a:endParaRPr lang="en-US"/>
          </a:p>
        </p:txBody>
      </p:sp>
      <p:sp>
        <p:nvSpPr>
          <p:cNvPr id="157700" name="Rectangle 4"/>
          <p:cNvSpPr>
            <a:spLocks noChangeArrowheads="1"/>
          </p:cNvSpPr>
          <p:nvPr/>
        </p:nvSpPr>
        <p:spPr bwMode="auto">
          <a:xfrm>
            <a:off x="455613" y="4768850"/>
            <a:ext cx="5943600" cy="3802063"/>
          </a:xfrm>
          <a:prstGeom prst="rect">
            <a:avLst/>
          </a:prstGeom>
          <a:noFill/>
          <a:ln w="9525">
            <a:noFill/>
            <a:miter lim="800000"/>
            <a:headEnd/>
            <a:tailEnd/>
          </a:ln>
          <a:effectLst/>
        </p:spPr>
        <p:txBody>
          <a:bodyPr lIns="0" tIns="0" rIns="0" bIns="0"/>
          <a:lstStyle/>
          <a:p>
            <a:pPr defTabSz="484188" eaLnBrk="0" hangingPunct="0">
              <a:spcBef>
                <a:spcPct val="30000"/>
              </a:spcBef>
              <a:tabLst>
                <a:tab pos="447675" algn="l"/>
              </a:tabLst>
            </a:pPr>
            <a:r>
              <a:rPr lang="en-US" sz="1100" b="1">
                <a:solidFill>
                  <a:srgbClr val="000000"/>
                </a:solidFill>
                <a:latin typeface="Arial" charset="0"/>
              </a:rPr>
              <a:t> </a:t>
            </a:r>
          </a:p>
        </p:txBody>
      </p:sp>
      <p:sp>
        <p:nvSpPr>
          <p:cNvPr id="157701" name="Rectangle 5"/>
          <p:cNvSpPr>
            <a:spLocks noChangeArrowheads="1"/>
          </p:cNvSpPr>
          <p:nvPr/>
        </p:nvSpPr>
        <p:spPr bwMode="auto">
          <a:xfrm>
            <a:off x="479425" y="4768850"/>
            <a:ext cx="5940425" cy="3802063"/>
          </a:xfrm>
          <a:prstGeom prst="rect">
            <a:avLst/>
          </a:prstGeom>
          <a:noFill/>
          <a:ln w="9525">
            <a:noFill/>
            <a:miter lim="800000"/>
            <a:headEnd/>
            <a:tailEnd/>
          </a:ln>
          <a:effectLst/>
        </p:spPr>
        <p:txBody>
          <a:bodyPr lIns="0" tIns="0" rIns="0" bIns="0"/>
          <a:lstStyle/>
          <a:p>
            <a:pPr defTabSz="484188" eaLnBrk="0" hangingPunct="0">
              <a:spcBef>
                <a:spcPct val="30000"/>
              </a:spcBef>
              <a:tabLst>
                <a:tab pos="447675" algn="l"/>
              </a:tabLst>
            </a:pPr>
            <a:r>
              <a:rPr lang="en-US" sz="1100" b="1">
                <a:latin typeface="Arial" charset="0"/>
              </a:rPr>
              <a:t>Summary</a:t>
            </a:r>
          </a:p>
          <a:p>
            <a:pPr marL="112713" lvl="1" defTabSz="484188" eaLnBrk="0" hangingPunct="0">
              <a:spcBef>
                <a:spcPct val="30000"/>
              </a:spcBef>
              <a:tabLst>
                <a:tab pos="447675" algn="l"/>
              </a:tabLst>
            </a:pPr>
            <a:r>
              <a:rPr lang="en-US" sz="1100">
                <a:latin typeface="Times New Roman" pitchFamily="18" charset="0"/>
              </a:rPr>
              <a:t>You group related procedures and function together into a package. Packages improve organization, management, security, and performance. </a:t>
            </a:r>
          </a:p>
          <a:p>
            <a:pPr marL="112713" lvl="1" defTabSz="484188" eaLnBrk="0" hangingPunct="0">
              <a:spcBef>
                <a:spcPct val="30000"/>
              </a:spcBef>
              <a:tabLst>
                <a:tab pos="447675" algn="l"/>
              </a:tabLst>
            </a:pPr>
            <a:r>
              <a:rPr lang="en-US" sz="1100">
                <a:latin typeface="Times New Roman" pitchFamily="18" charset="0"/>
              </a:rPr>
              <a:t>A package consists of package specification and a package body. You can change a package body without affecting its package specification.</a:t>
            </a:r>
          </a:p>
          <a:p>
            <a:pPr defTabSz="484188" eaLnBrk="0" hangingPunct="0">
              <a:spcBef>
                <a:spcPct val="30000"/>
              </a:spcBef>
              <a:tabLst>
                <a:tab pos="447675" algn="l"/>
              </a:tabLst>
            </a:pPr>
            <a:endParaRPr lang="en-US" sz="1100" b="1">
              <a:latin typeface="Arial" charset="0"/>
            </a:endParaRPr>
          </a:p>
          <a:p>
            <a:pPr defTabSz="484188" eaLnBrk="0" hangingPunct="0">
              <a:spcBef>
                <a:spcPct val="30000"/>
              </a:spcBef>
              <a:tabLst>
                <a:tab pos="447675" algn="l"/>
              </a:tabLst>
            </a:pPr>
            <a:endParaRPr lang="en-US" sz="1100" b="1">
              <a:latin typeface="Arial" charset="0"/>
            </a:endParaRPr>
          </a:p>
          <a:p>
            <a:pPr defTabSz="484188" eaLnBrk="0" hangingPunct="0">
              <a:spcBef>
                <a:spcPct val="30000"/>
              </a:spcBef>
              <a:tabLst>
                <a:tab pos="447675" algn="l"/>
              </a:tabLst>
            </a:pPr>
            <a:endParaRPr lang="en-US" sz="1100" b="1">
              <a:latin typeface="Arial" charset="0"/>
            </a:endParaRPr>
          </a:p>
          <a:p>
            <a:pPr defTabSz="484188" eaLnBrk="0" hangingPunct="0">
              <a:spcBef>
                <a:spcPct val="30000"/>
              </a:spcBef>
              <a:tabLst>
                <a:tab pos="447675" algn="l"/>
              </a:tabLst>
            </a:pPr>
            <a:endParaRPr lang="en-US" sz="1100" b="1">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C4CEAAD-A583-4175-BD10-8D0E960BA4DD}" type="slidenum">
              <a:rPr lang="en-US"/>
              <a:pPr/>
              <a:t>22</a:t>
            </a:fld>
            <a:endParaRPr lang="en-US"/>
          </a:p>
        </p:txBody>
      </p:sp>
      <p:sp>
        <p:nvSpPr>
          <p:cNvPr id="159746" name="Rectangle 2"/>
          <p:cNvSpPr>
            <a:spLocks noRot="1" noChangeArrowheads="1" noTextEdit="1"/>
          </p:cNvSpPr>
          <p:nvPr>
            <p:ph type="sldImg"/>
          </p:nvPr>
        </p:nvSpPr>
        <p:spPr>
          <a:xfrm>
            <a:off x="492125" y="195263"/>
            <a:ext cx="5873750" cy="4405312"/>
          </a:xfrm>
          <a:ln w="12700" cap="flat">
            <a:solidFill>
              <a:schemeClr val="tx1"/>
            </a:solidFill>
          </a:ln>
        </p:spPr>
      </p:sp>
      <p:sp>
        <p:nvSpPr>
          <p:cNvPr id="159747" name="Rectangle 3"/>
          <p:cNvSpPr>
            <a:spLocks noGrp="1" noChangeArrowheads="1"/>
          </p:cNvSpPr>
          <p:nvPr>
            <p:ph type="body" idx="1"/>
          </p:nvPr>
        </p:nvSpPr>
        <p:spPr>
          <a:xfrm>
            <a:off x="455613" y="4768850"/>
            <a:ext cx="5943600" cy="3802063"/>
          </a:xfrm>
          <a:noFill/>
          <a:ln/>
        </p:spPr>
        <p:txBody>
          <a:bodyPr lIns="0" tIns="0" rIns="0" bIns="0"/>
          <a:lstStyle/>
          <a:p>
            <a:pPr defTabSz="492125">
              <a:tabLst>
                <a:tab pos="455613" algn="l"/>
              </a:tabLst>
            </a:pPr>
            <a:r>
              <a:rPr lang="en-US"/>
              <a:t> </a:t>
            </a:r>
          </a:p>
        </p:txBody>
      </p:sp>
      <p:sp>
        <p:nvSpPr>
          <p:cNvPr id="159748" name="Rectangle 4"/>
          <p:cNvSpPr>
            <a:spLocks noChangeArrowheads="1"/>
          </p:cNvSpPr>
          <p:nvPr/>
        </p:nvSpPr>
        <p:spPr bwMode="auto">
          <a:xfrm>
            <a:off x="479425" y="4768850"/>
            <a:ext cx="5940425" cy="3802063"/>
          </a:xfrm>
          <a:prstGeom prst="rect">
            <a:avLst/>
          </a:prstGeom>
          <a:noFill/>
          <a:ln w="9525">
            <a:noFill/>
            <a:miter lim="800000"/>
            <a:headEnd/>
            <a:tailEnd/>
          </a:ln>
          <a:effectLst/>
        </p:spPr>
        <p:txBody>
          <a:bodyPr lIns="0" tIns="0" rIns="0" bIns="0"/>
          <a:lstStyle/>
          <a:p>
            <a:pPr defTabSz="484188" eaLnBrk="0" hangingPunct="0">
              <a:spcBef>
                <a:spcPct val="30000"/>
              </a:spcBef>
              <a:tabLst>
                <a:tab pos="447675" algn="l"/>
              </a:tabLst>
            </a:pPr>
            <a:r>
              <a:rPr lang="en-US" sz="1100" b="1">
                <a:latin typeface="Arial" charset="0"/>
              </a:rPr>
              <a:t>Summary (continued)</a:t>
            </a:r>
          </a:p>
          <a:p>
            <a:pPr marL="112713" lvl="1" defTabSz="484188" eaLnBrk="0" hangingPunct="0">
              <a:spcBef>
                <a:spcPct val="30000"/>
              </a:spcBef>
              <a:tabLst>
                <a:tab pos="447675" algn="l"/>
              </a:tabLst>
            </a:pPr>
            <a:r>
              <a:rPr lang="en-US" sz="1100">
                <a:latin typeface="Times New Roman" pitchFamily="18" charset="0"/>
              </a:rPr>
              <a:t>Packages enable you to hide source code from users. When you invoke a package for the first time, the entire package is loaded into memory. This reduces the disk access for subsequent calls.</a:t>
            </a:r>
          </a:p>
          <a:p>
            <a:pPr defTabSz="484188" eaLnBrk="0" hangingPunct="0">
              <a:spcBef>
                <a:spcPct val="30000"/>
              </a:spcBef>
              <a:tabLst>
                <a:tab pos="447675" algn="l"/>
              </a:tabLst>
            </a:pPr>
            <a:endParaRPr lang="en-US" sz="1100" b="1">
              <a:latin typeface="Arial" charset="0"/>
            </a:endParaRPr>
          </a:p>
          <a:p>
            <a:pPr defTabSz="484188" eaLnBrk="0" hangingPunct="0">
              <a:spcBef>
                <a:spcPct val="30000"/>
              </a:spcBef>
              <a:tabLst>
                <a:tab pos="447675" algn="l"/>
              </a:tabLst>
            </a:pPr>
            <a:endParaRPr lang="en-US" sz="1100" b="1">
              <a:latin typeface="Arial" charset="0"/>
            </a:endParaRPr>
          </a:p>
          <a:p>
            <a:pPr defTabSz="484188" eaLnBrk="0" hangingPunct="0">
              <a:spcBef>
                <a:spcPct val="30000"/>
              </a:spcBef>
              <a:tabLst>
                <a:tab pos="447675" algn="l"/>
              </a:tabLst>
            </a:pPr>
            <a:endParaRPr lang="en-US" sz="1100" b="1">
              <a:latin typeface="Arial" charset="0"/>
            </a:endParaRPr>
          </a:p>
          <a:p>
            <a:pPr defTabSz="484188" eaLnBrk="0" hangingPunct="0">
              <a:spcBef>
                <a:spcPct val="30000"/>
              </a:spcBef>
              <a:tabLst>
                <a:tab pos="447675" algn="l"/>
              </a:tabLst>
            </a:pPr>
            <a:endParaRPr lang="en-US" sz="1100" b="1">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38D06-53DB-4895-BE82-17522724258C}" type="slidenum">
              <a:rPr lang="en-US"/>
              <a:pPr/>
              <a:t>23</a:t>
            </a:fld>
            <a:endParaRPr lang="en-US"/>
          </a:p>
        </p:txBody>
      </p:sp>
      <p:sp>
        <p:nvSpPr>
          <p:cNvPr id="161794" name="Rectangle 2"/>
          <p:cNvSpPr>
            <a:spLocks noRot="1" noChangeArrowheads="1" noTextEdit="1"/>
          </p:cNvSpPr>
          <p:nvPr>
            <p:ph type="sldImg"/>
          </p:nvPr>
        </p:nvSpPr>
        <p:spPr>
          <a:xfrm>
            <a:off x="492125" y="195263"/>
            <a:ext cx="5873750" cy="4405312"/>
          </a:xfrm>
          <a:ln w="12700" cap="flat">
            <a:solidFill>
              <a:schemeClr val="tx1"/>
            </a:solidFill>
          </a:ln>
        </p:spPr>
      </p:sp>
      <p:sp>
        <p:nvSpPr>
          <p:cNvPr id="161795" name="Rectangle 3"/>
          <p:cNvSpPr>
            <a:spLocks noGrp="1" noChangeArrowheads="1"/>
          </p:cNvSpPr>
          <p:nvPr>
            <p:ph type="body" idx="1"/>
          </p:nvPr>
        </p:nvSpPr>
        <p:spPr>
          <a:xfrm>
            <a:off x="487363" y="4768850"/>
            <a:ext cx="5881687" cy="3695700"/>
          </a:xfrm>
          <a:noFill/>
          <a:ln/>
        </p:spPr>
        <p:txBody>
          <a:bodyPr lIns="90513" tIns="43695" rIns="90513" bIns="43695"/>
          <a:lstStyle/>
          <a:p>
            <a:pPr defTabSz="492125">
              <a:tabLst>
                <a:tab pos="457200" algn="l"/>
              </a:tabLst>
            </a:pPr>
            <a:r>
              <a:rPr lang="en-US"/>
              <a:t>Summary (continued)</a:t>
            </a:r>
          </a:p>
          <a:p>
            <a:pPr marL="114300" lvl="1" defTabSz="492125">
              <a:tabLst>
                <a:tab pos="457200" algn="l"/>
              </a:tabLst>
            </a:pPr>
            <a:r>
              <a:rPr lang="en-US"/>
              <a:t>You can create, delete, and modify packages. You can remove both package specification and body by using the </a:t>
            </a:r>
            <a:r>
              <a:rPr lang="en-US">
                <a:latin typeface="Courier New" pitchFamily="49" charset="0"/>
              </a:rPr>
              <a:t>DROP</a:t>
            </a:r>
            <a:r>
              <a:rPr lang="en-US"/>
              <a:t> </a:t>
            </a:r>
            <a:r>
              <a:rPr lang="en-US">
                <a:latin typeface="Courier New" pitchFamily="49" charset="0"/>
              </a:rPr>
              <a:t>PACKAGE</a:t>
            </a:r>
            <a:r>
              <a:rPr lang="en-US"/>
              <a:t> command. You can drop the package body without affecting its specification.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89C10-E1B9-480B-A73B-B38A6DAF02FF}" type="slidenum">
              <a:rPr lang="en-US"/>
              <a:pPr/>
              <a:t>24</a:t>
            </a:fld>
            <a:endParaRPr lang="en-US"/>
          </a:p>
        </p:txBody>
      </p:sp>
      <p:sp>
        <p:nvSpPr>
          <p:cNvPr id="163842" name="Rectangle 2"/>
          <p:cNvSpPr>
            <a:spLocks noRot="1" noChangeArrowheads="1" noTextEdit="1"/>
          </p:cNvSpPr>
          <p:nvPr>
            <p:ph type="sldImg"/>
          </p:nvPr>
        </p:nvSpPr>
        <p:spPr>
          <a:xfrm>
            <a:off x="468313" y="173038"/>
            <a:ext cx="5935662" cy="4451350"/>
          </a:xfrm>
          <a:ln w="12700" cap="flat">
            <a:solidFill>
              <a:schemeClr val="tx1"/>
            </a:solidFill>
          </a:ln>
        </p:spPr>
      </p:sp>
      <p:sp>
        <p:nvSpPr>
          <p:cNvPr id="163843" name="Rectangle 3"/>
          <p:cNvSpPr>
            <a:spLocks noGrp="1" noChangeArrowheads="1"/>
          </p:cNvSpPr>
          <p:nvPr>
            <p:ph type="body" idx="1"/>
          </p:nvPr>
        </p:nvSpPr>
        <p:spPr>
          <a:xfrm>
            <a:off x="606425" y="4759325"/>
            <a:ext cx="5775325" cy="3802063"/>
          </a:xfrm>
          <a:noFill/>
          <a:ln/>
        </p:spPr>
        <p:txBody>
          <a:bodyPr lIns="0" tIns="0" rIns="0" bIns="0"/>
          <a:lstStyle/>
          <a:p>
            <a:pPr defTabSz="492125">
              <a:lnSpc>
                <a:spcPct val="95000"/>
              </a:lnSpc>
              <a:spcBef>
                <a:spcPct val="20000"/>
              </a:spcBef>
              <a:tabLst>
                <a:tab pos="455613" algn="l"/>
              </a:tabLst>
            </a:pPr>
            <a:r>
              <a:rPr lang="en-US"/>
              <a:t>Overloading</a:t>
            </a:r>
          </a:p>
          <a:p>
            <a:pPr marL="115888" lvl="1" defTabSz="492125">
              <a:lnSpc>
                <a:spcPct val="95000"/>
              </a:lnSpc>
              <a:spcBef>
                <a:spcPct val="20000"/>
              </a:spcBef>
              <a:tabLst>
                <a:tab pos="455613" algn="l"/>
              </a:tabLst>
            </a:pPr>
            <a:r>
              <a:rPr lang="en-US"/>
              <a:t>This feature enables you to define different subprograms with the same name. You can distinguish the subprograms both by name and by parameters. Sometimes the processing in two subprograms is the same, but the parameters passed to them varies. In that case it is logical to give them the same name. PL/SQL determines which subprogram is called by checking its formal parameters. Only local or packaged subprograms can be overloaded. Stand-alone subprograms cannot be overloaded.</a:t>
            </a:r>
          </a:p>
          <a:p>
            <a:pPr marL="115888" lvl="1" defTabSz="492125">
              <a:lnSpc>
                <a:spcPct val="95000"/>
              </a:lnSpc>
              <a:spcBef>
                <a:spcPct val="20000"/>
              </a:spcBef>
              <a:tabLst>
                <a:tab pos="455613" algn="l"/>
              </a:tabLst>
            </a:pPr>
            <a:r>
              <a:rPr lang="en-US" b="1"/>
              <a:t>Restrictions</a:t>
            </a:r>
          </a:p>
          <a:p>
            <a:pPr marL="115888" lvl="1" defTabSz="492125">
              <a:lnSpc>
                <a:spcPct val="95000"/>
              </a:lnSpc>
              <a:spcBef>
                <a:spcPct val="20000"/>
              </a:spcBef>
              <a:tabLst>
                <a:tab pos="455613" algn="l"/>
              </a:tabLst>
            </a:pPr>
            <a:r>
              <a:rPr lang="en-US"/>
              <a:t>You cannot </a:t>
            </a:r>
            <a:r>
              <a:rPr lang="en-US">
                <a:solidFill>
                  <a:srgbClr val="FC0128"/>
                </a:solidFill>
              </a:rPr>
              <a:t>overload:</a:t>
            </a:r>
            <a:endParaRPr lang="en-US"/>
          </a:p>
          <a:p>
            <a:pPr marL="452438" lvl="2" indent="-222250" defTabSz="492125">
              <a:lnSpc>
                <a:spcPct val="95000"/>
              </a:lnSpc>
              <a:spcBef>
                <a:spcPct val="20000"/>
              </a:spcBef>
              <a:tabLst>
                <a:tab pos="455613" algn="l"/>
              </a:tabLst>
            </a:pPr>
            <a:r>
              <a:rPr lang="en-US"/>
              <a:t>Two subprograms if their formal parameters differ only in data type and the different data types are in the same family (</a:t>
            </a:r>
            <a:r>
              <a:rPr lang="en-US">
                <a:latin typeface="Courier New" pitchFamily="49" charset="0"/>
              </a:rPr>
              <a:t>NUMBER</a:t>
            </a:r>
            <a:r>
              <a:rPr lang="en-US"/>
              <a:t> and </a:t>
            </a:r>
            <a:r>
              <a:rPr lang="en-US">
                <a:latin typeface="Courier New" pitchFamily="49" charset="0"/>
              </a:rPr>
              <a:t>DECIMAL</a:t>
            </a:r>
            <a:r>
              <a:rPr lang="en-US"/>
              <a:t> belong to the same family)</a:t>
            </a:r>
          </a:p>
          <a:p>
            <a:pPr marL="452438" lvl="2" indent="-222250" defTabSz="492125">
              <a:lnSpc>
                <a:spcPct val="95000"/>
              </a:lnSpc>
              <a:spcBef>
                <a:spcPct val="20000"/>
              </a:spcBef>
              <a:tabLst>
                <a:tab pos="455613" algn="l"/>
              </a:tabLst>
            </a:pPr>
            <a:r>
              <a:rPr lang="en-US"/>
              <a:t>Two subprograms if their formal parameters differ only in subtype and the different subtypes are based on types in the same family (</a:t>
            </a:r>
            <a:r>
              <a:rPr lang="en-US">
                <a:latin typeface="Courier New" pitchFamily="49" charset="0"/>
              </a:rPr>
              <a:t>VARCHAR</a:t>
            </a:r>
            <a:r>
              <a:rPr lang="en-US"/>
              <a:t> and </a:t>
            </a:r>
            <a:r>
              <a:rPr lang="en-US">
                <a:latin typeface="Courier New" pitchFamily="49" charset="0"/>
              </a:rPr>
              <a:t>STRING</a:t>
            </a:r>
            <a:r>
              <a:rPr lang="en-US"/>
              <a:t> are PL/SQL subtypes of </a:t>
            </a:r>
            <a:r>
              <a:rPr lang="en-US">
                <a:latin typeface="Courier New" pitchFamily="49" charset="0"/>
              </a:rPr>
              <a:t>VARCHAR2</a:t>
            </a:r>
            <a:r>
              <a:rPr lang="en-US"/>
              <a:t>)</a:t>
            </a:r>
          </a:p>
          <a:p>
            <a:pPr marL="452438" lvl="2" indent="-222250" defTabSz="492125">
              <a:lnSpc>
                <a:spcPct val="95000"/>
              </a:lnSpc>
              <a:spcBef>
                <a:spcPct val="20000"/>
              </a:spcBef>
              <a:tabLst>
                <a:tab pos="455613" algn="l"/>
              </a:tabLst>
            </a:pPr>
            <a:r>
              <a:rPr lang="en-US"/>
              <a:t>Two functions that differ only in return type, even if the types are in different families</a:t>
            </a:r>
          </a:p>
          <a:p>
            <a:pPr marL="115888" lvl="1" defTabSz="492125">
              <a:lnSpc>
                <a:spcPct val="95000"/>
              </a:lnSpc>
              <a:spcBef>
                <a:spcPct val="20000"/>
              </a:spcBef>
              <a:tabLst>
                <a:tab pos="455613" algn="l"/>
              </a:tabLst>
            </a:pPr>
            <a:r>
              <a:rPr lang="en-US"/>
              <a:t>You get a run-time error when you overload subprograms with the above features.</a:t>
            </a:r>
          </a:p>
          <a:p>
            <a:pPr marL="115888" lvl="1" defTabSz="492125">
              <a:lnSpc>
                <a:spcPct val="95000"/>
              </a:lnSpc>
              <a:spcBef>
                <a:spcPct val="20000"/>
              </a:spcBef>
              <a:tabLst>
                <a:tab pos="455613" algn="l"/>
              </a:tabLst>
            </a:pPr>
            <a:r>
              <a:rPr lang="en-US" b="1"/>
              <a:t>Note: </a:t>
            </a:r>
            <a:r>
              <a:rPr lang="en-US"/>
              <a:t>The above restrictions apply if the names of the parameters are also the same. If you use different names for the parameters, then you can invoke the subprograms by using named notation for the parameters.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07957-EFD1-4873-9803-ABF0FE4C7561}" type="slidenum">
              <a:rPr lang="en-US"/>
              <a:pPr/>
              <a:t>25</a:t>
            </a:fld>
            <a:endParaRPr lang="en-US"/>
          </a:p>
        </p:txBody>
      </p:sp>
      <p:sp>
        <p:nvSpPr>
          <p:cNvPr id="165890" name="Rectangle 2"/>
          <p:cNvSpPr>
            <a:spLocks noRot="1" noChangeArrowheads="1" noTextEdit="1"/>
          </p:cNvSpPr>
          <p:nvPr>
            <p:ph type="sldImg"/>
          </p:nvPr>
        </p:nvSpPr>
        <p:spPr>
          <a:xfrm>
            <a:off x="449263" y="173038"/>
            <a:ext cx="5935662" cy="4451350"/>
          </a:xfrm>
          <a:ln w="12700" cap="flat">
            <a:solidFill>
              <a:schemeClr val="tx1"/>
            </a:solidFill>
          </a:ln>
        </p:spPr>
      </p:sp>
      <p:sp>
        <p:nvSpPr>
          <p:cNvPr id="165891" name="Rectangle 3"/>
          <p:cNvSpPr>
            <a:spLocks noGrp="1" noChangeArrowheads="1"/>
          </p:cNvSpPr>
          <p:nvPr>
            <p:ph type="body" idx="1"/>
          </p:nvPr>
        </p:nvSpPr>
        <p:spPr>
          <a:xfrm>
            <a:off x="617538" y="4781550"/>
            <a:ext cx="5795962" cy="3740150"/>
          </a:xfrm>
          <a:noFill/>
          <a:ln/>
        </p:spPr>
        <p:txBody>
          <a:bodyPr lIns="0" tIns="0" rIns="0" bIns="0"/>
          <a:lstStyle/>
          <a:p>
            <a:pPr defTabSz="492125">
              <a:tabLst>
                <a:tab pos="455613" algn="l"/>
              </a:tabLst>
            </a:pPr>
            <a:r>
              <a:rPr lang="en-US"/>
              <a:t>Overloading: Example</a:t>
            </a:r>
          </a:p>
          <a:p>
            <a:pPr marL="115888" lvl="1" defTabSz="492125">
              <a:tabLst>
                <a:tab pos="455613" algn="l"/>
              </a:tabLst>
            </a:pPr>
            <a:r>
              <a:rPr lang="en-US"/>
              <a:t>The slide shows the package specification of a package with overloaded procedures.</a:t>
            </a:r>
          </a:p>
          <a:p>
            <a:pPr marL="115888" lvl="1" defTabSz="492125">
              <a:tabLst>
                <a:tab pos="455613" algn="l"/>
              </a:tabLst>
            </a:pPr>
            <a:r>
              <a:rPr lang="en-US"/>
              <a:t>The package contains </a:t>
            </a:r>
            <a:r>
              <a:rPr lang="en-US">
                <a:latin typeface="Courier New" pitchFamily="49" charset="0"/>
              </a:rPr>
              <a:t>ADD_DEPT</a:t>
            </a:r>
            <a:r>
              <a:rPr lang="en-US"/>
              <a:t> as the name of two overloaded procedures. The first definition takes three parameters to be able to insert a new department to the department table. The second definition takes only two parameters, because the department ID is populated through a sequence. </a:t>
            </a:r>
          </a:p>
          <a:p>
            <a:pPr marL="115888" lvl="1" defTabSz="492125">
              <a:tabLst>
                <a:tab pos="455613" algn="l"/>
              </a:tabLst>
            </a:pPr>
            <a:endParaRPr lang="en-US"/>
          </a:p>
          <a:p>
            <a:pPr marL="115888" lvl="1" defTabSz="492125">
              <a:tabLst>
                <a:tab pos="455613" algn="l"/>
              </a:tabLst>
            </a:pPr>
            <a:endParaRPr lang="en-US"/>
          </a:p>
          <a:p>
            <a:pPr marL="115888" lvl="1" defTabSz="492125">
              <a:tabLst>
                <a:tab pos="455613" algn="l"/>
              </a:tabLst>
            </a:pPr>
            <a:endParaRPr lang="en-US"/>
          </a:p>
          <a:p>
            <a:pPr marL="115888" lvl="1" defTabSz="492125">
              <a:tabLst>
                <a:tab pos="455613" algn="l"/>
              </a:tabLst>
            </a:pPr>
            <a:endParaRPr lang="en-US"/>
          </a:p>
          <a:p>
            <a:pPr marL="115888" lvl="1" defTabSz="492125">
              <a:tabLst>
                <a:tab pos="455613" algn="l"/>
              </a:tabLst>
            </a:pPr>
            <a:endParaRPr lang="en-US"/>
          </a:p>
          <a:p>
            <a:pPr marL="115888" lvl="1" defTabSz="492125">
              <a:tabLst>
                <a:tab pos="455613" algn="l"/>
              </a:tabLst>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EB83511-9335-4B36-91E8-D7F3F5605AF3}" type="slidenum">
              <a:rPr lang="en-US"/>
              <a:pPr/>
              <a:t>26</a:t>
            </a:fld>
            <a:endParaRPr lang="en-US"/>
          </a:p>
        </p:txBody>
      </p:sp>
      <p:sp>
        <p:nvSpPr>
          <p:cNvPr id="167938" name="Rectangle 2"/>
          <p:cNvSpPr>
            <a:spLocks noRot="1" noChangeArrowheads="1" noTextEdit="1"/>
          </p:cNvSpPr>
          <p:nvPr>
            <p:ph type="sldImg"/>
          </p:nvPr>
        </p:nvSpPr>
        <p:spPr>
          <a:xfrm>
            <a:off x="458788" y="173038"/>
            <a:ext cx="5935662" cy="4451350"/>
          </a:xfrm>
          <a:ln w="12700" cap="flat">
            <a:solidFill>
              <a:schemeClr val="tx1"/>
            </a:solidFill>
          </a:ln>
        </p:spPr>
      </p:sp>
      <p:sp>
        <p:nvSpPr>
          <p:cNvPr id="167939" name="Rectangle 3"/>
          <p:cNvSpPr>
            <a:spLocks noGrp="1" noChangeArrowheads="1"/>
          </p:cNvSpPr>
          <p:nvPr>
            <p:ph type="body" idx="1"/>
          </p:nvPr>
        </p:nvSpPr>
        <p:spPr>
          <a:xfrm>
            <a:off x="617538" y="4775200"/>
            <a:ext cx="5805487" cy="3741738"/>
          </a:xfrm>
          <a:noFill/>
          <a:ln/>
        </p:spPr>
        <p:txBody>
          <a:bodyPr lIns="0" tIns="0" rIns="0" bIns="0"/>
          <a:lstStyle/>
          <a:p>
            <a:pPr defTabSz="492125">
              <a:tabLst>
                <a:tab pos="285750" algn="l"/>
              </a:tabLst>
            </a:pPr>
            <a:r>
              <a:rPr lang="en-US"/>
              <a:t>Overloading Example (continued)</a:t>
            </a:r>
          </a:p>
          <a:p>
            <a:pPr marL="115888" lvl="1" defTabSz="492125">
              <a:tabLst>
                <a:tab pos="285750" algn="l"/>
              </a:tabLst>
            </a:pPr>
            <a:r>
              <a:rPr lang="en-US"/>
              <a:t>If you call </a:t>
            </a:r>
            <a:r>
              <a:rPr lang="en-US">
                <a:latin typeface="Courier New" pitchFamily="49" charset="0"/>
              </a:rPr>
              <a:t>ADD_DEPT</a:t>
            </a:r>
            <a:r>
              <a:rPr lang="en-US"/>
              <a:t> with an explicitly provided department ID, PL/SQL uses the first version of the procedure. If you call </a:t>
            </a:r>
            <a:r>
              <a:rPr lang="en-US">
                <a:latin typeface="Courier New" pitchFamily="49" charset="0"/>
              </a:rPr>
              <a:t>ADD_DEPT</a:t>
            </a:r>
            <a:r>
              <a:rPr lang="en-US"/>
              <a:t> with no department ID, PL/SQL uses the second version. </a:t>
            </a:r>
          </a:p>
          <a:p>
            <a:pPr defTabSz="492125">
              <a:lnSpc>
                <a:spcPct val="125000"/>
              </a:lnSpc>
              <a:spcBef>
                <a:spcPct val="0"/>
              </a:spcBef>
              <a:tabLst>
                <a:tab pos="285750" algn="l"/>
              </a:tabLst>
            </a:pPr>
            <a:r>
              <a:rPr lang="en-US"/>
              <a:t>	</a:t>
            </a:r>
            <a:r>
              <a:rPr lang="en-US" b="1">
                <a:latin typeface="Courier New" pitchFamily="49" charset="0"/>
              </a:rPr>
              <a:t>EXECUTE over_pack.add_dept (980,'Education',2500)</a:t>
            </a:r>
          </a:p>
          <a:p>
            <a:pPr defTabSz="492125">
              <a:lnSpc>
                <a:spcPct val="125000"/>
              </a:lnSpc>
              <a:spcBef>
                <a:spcPct val="0"/>
              </a:spcBef>
              <a:tabLst>
                <a:tab pos="285750" algn="l"/>
              </a:tabLst>
            </a:pPr>
            <a:r>
              <a:rPr lang="en-US" b="1">
                <a:latin typeface="Courier New" pitchFamily="49" charset="0"/>
              </a:rPr>
              <a:t>	EXECUTE over_pack.add_dept ('Training', 2400)</a:t>
            </a:r>
          </a:p>
          <a:p>
            <a:pPr defTabSz="492125">
              <a:lnSpc>
                <a:spcPct val="125000"/>
              </a:lnSpc>
              <a:spcBef>
                <a:spcPct val="0"/>
              </a:spcBef>
              <a:tabLst>
                <a:tab pos="285750" algn="l"/>
              </a:tabLst>
            </a:pPr>
            <a:r>
              <a:rPr lang="en-US">
                <a:latin typeface="Courier New" pitchFamily="49" charset="0"/>
              </a:rPr>
              <a:t>	</a:t>
            </a:r>
            <a:r>
              <a:rPr lang="en-US" b="1">
                <a:latin typeface="Courier New" pitchFamily="49" charset="0"/>
              </a:rPr>
              <a:t>SELECT * FROM departments</a:t>
            </a:r>
          </a:p>
          <a:p>
            <a:pPr defTabSz="492125">
              <a:lnSpc>
                <a:spcPct val="125000"/>
              </a:lnSpc>
              <a:spcBef>
                <a:spcPct val="0"/>
              </a:spcBef>
              <a:tabLst>
                <a:tab pos="285750" algn="l"/>
              </a:tabLst>
            </a:pPr>
            <a:r>
              <a:rPr lang="en-US" b="1">
                <a:latin typeface="Courier New" pitchFamily="49" charset="0"/>
              </a:rPr>
              <a:t> 	WHERE department_id = 980;</a:t>
            </a:r>
          </a:p>
          <a:p>
            <a:pPr defTabSz="492125">
              <a:lnSpc>
                <a:spcPct val="125000"/>
              </a:lnSpc>
              <a:spcBef>
                <a:spcPct val="0"/>
              </a:spcBef>
              <a:tabLst>
                <a:tab pos="285750" algn="l"/>
              </a:tabLst>
            </a:pPr>
            <a:endParaRPr lang="en-US" b="1">
              <a:latin typeface="Courier New" pitchFamily="49" charset="0"/>
            </a:endParaRPr>
          </a:p>
          <a:p>
            <a:pPr defTabSz="492125">
              <a:lnSpc>
                <a:spcPct val="45000"/>
              </a:lnSpc>
              <a:spcBef>
                <a:spcPct val="0"/>
              </a:spcBef>
              <a:tabLst>
                <a:tab pos="285750" algn="l"/>
              </a:tabLst>
            </a:pPr>
            <a:endParaRPr lang="en-US" b="1">
              <a:latin typeface="Courier New" pitchFamily="49" charset="0"/>
            </a:endParaRPr>
          </a:p>
          <a:p>
            <a:pPr defTabSz="492125">
              <a:lnSpc>
                <a:spcPct val="45000"/>
              </a:lnSpc>
              <a:spcBef>
                <a:spcPct val="0"/>
              </a:spcBef>
              <a:tabLst>
                <a:tab pos="285750" algn="l"/>
              </a:tabLst>
            </a:pPr>
            <a:endParaRPr lang="en-US" b="1">
              <a:latin typeface="Courier New" pitchFamily="49" charset="0"/>
            </a:endParaRPr>
          </a:p>
          <a:p>
            <a:pPr defTabSz="492125">
              <a:lnSpc>
                <a:spcPct val="45000"/>
              </a:lnSpc>
              <a:spcBef>
                <a:spcPct val="0"/>
              </a:spcBef>
              <a:tabLst>
                <a:tab pos="285750" algn="l"/>
              </a:tabLst>
            </a:pPr>
            <a:endParaRPr lang="en-US" b="1">
              <a:latin typeface="Courier New" pitchFamily="49" charset="0"/>
            </a:endParaRPr>
          </a:p>
          <a:p>
            <a:pPr defTabSz="492125">
              <a:lnSpc>
                <a:spcPct val="45000"/>
              </a:lnSpc>
              <a:spcBef>
                <a:spcPct val="0"/>
              </a:spcBef>
              <a:tabLst>
                <a:tab pos="285750" algn="l"/>
              </a:tabLst>
            </a:pPr>
            <a:endParaRPr lang="en-US" b="1">
              <a:latin typeface="Courier New" pitchFamily="49" charset="0"/>
            </a:endParaRPr>
          </a:p>
          <a:p>
            <a:pPr defTabSz="492125">
              <a:lnSpc>
                <a:spcPct val="75000"/>
              </a:lnSpc>
              <a:spcBef>
                <a:spcPct val="0"/>
              </a:spcBef>
              <a:tabLst>
                <a:tab pos="285750" algn="l"/>
              </a:tabLst>
            </a:pPr>
            <a:endParaRPr lang="en-US" b="1">
              <a:latin typeface="Courier New" pitchFamily="49" charset="0"/>
            </a:endParaRPr>
          </a:p>
          <a:p>
            <a:pPr defTabSz="492125">
              <a:lnSpc>
                <a:spcPct val="125000"/>
              </a:lnSpc>
              <a:spcBef>
                <a:spcPct val="0"/>
              </a:spcBef>
              <a:tabLst>
                <a:tab pos="285750" algn="l"/>
              </a:tabLst>
            </a:pPr>
            <a:r>
              <a:rPr lang="en-US" b="1">
                <a:latin typeface="Courier New" pitchFamily="49" charset="0"/>
              </a:rPr>
              <a:t>	SELECT * FROM departments</a:t>
            </a:r>
          </a:p>
          <a:p>
            <a:pPr defTabSz="492125">
              <a:lnSpc>
                <a:spcPct val="125000"/>
              </a:lnSpc>
              <a:spcBef>
                <a:spcPct val="0"/>
              </a:spcBef>
              <a:tabLst>
                <a:tab pos="285750" algn="l"/>
              </a:tabLst>
            </a:pPr>
            <a:r>
              <a:rPr lang="en-US" b="1">
                <a:latin typeface="Courier New" pitchFamily="49" charset="0"/>
              </a:rPr>
              <a:t> 	WHERE department_name = 'Training';</a:t>
            </a:r>
          </a:p>
          <a:p>
            <a:pPr defTabSz="492125">
              <a:lnSpc>
                <a:spcPct val="195000"/>
              </a:lnSpc>
              <a:spcBef>
                <a:spcPct val="0"/>
              </a:spcBef>
              <a:tabLst>
                <a:tab pos="285750" algn="l"/>
              </a:tabLst>
            </a:pPr>
            <a:endParaRPr lang="en-US" b="1">
              <a:latin typeface="Courier New" pitchFamily="49" charset="0"/>
            </a:endParaRPr>
          </a:p>
          <a:p>
            <a:pPr defTabSz="492125">
              <a:lnSpc>
                <a:spcPct val="85000"/>
              </a:lnSpc>
              <a:spcBef>
                <a:spcPct val="0"/>
              </a:spcBef>
              <a:tabLst>
                <a:tab pos="285750" algn="l"/>
              </a:tabLst>
            </a:pPr>
            <a:endParaRPr lang="en-US">
              <a:solidFill>
                <a:srgbClr val="0000FF"/>
              </a:solidFill>
              <a:latin typeface="Courier New" pitchFamily="49" charset="0"/>
            </a:endParaRPr>
          </a:p>
        </p:txBody>
      </p:sp>
      <p:pic>
        <p:nvPicPr>
          <p:cNvPr id="167940" name="Picture 4"/>
          <p:cNvPicPr>
            <a:picLocks noChangeAspect="1" noChangeArrowheads="1"/>
          </p:cNvPicPr>
          <p:nvPr/>
        </p:nvPicPr>
        <p:blipFill>
          <a:blip r:embed="rId3"/>
          <a:srcRect/>
          <a:stretch>
            <a:fillRect/>
          </a:stretch>
        </p:blipFill>
        <p:spPr bwMode="auto">
          <a:xfrm>
            <a:off x="842963" y="6251575"/>
            <a:ext cx="5172075" cy="571500"/>
          </a:xfrm>
          <a:prstGeom prst="rect">
            <a:avLst/>
          </a:prstGeom>
          <a:noFill/>
          <a:ln w="25400">
            <a:noFill/>
            <a:miter lim="800000"/>
            <a:headEnd type="none" w="sm" len="sm"/>
            <a:tailEnd type="none" w="med" len="lg"/>
          </a:ln>
          <a:effectLst/>
        </p:spPr>
      </p:pic>
      <p:pic>
        <p:nvPicPr>
          <p:cNvPr id="167941" name="Picture 5"/>
          <p:cNvPicPr>
            <a:picLocks noChangeAspect="1" noChangeArrowheads="1"/>
          </p:cNvPicPr>
          <p:nvPr/>
        </p:nvPicPr>
        <p:blipFill>
          <a:blip r:embed="rId4"/>
          <a:srcRect/>
          <a:stretch>
            <a:fillRect/>
          </a:stretch>
        </p:blipFill>
        <p:spPr bwMode="auto">
          <a:xfrm>
            <a:off x="852488" y="7464425"/>
            <a:ext cx="5191125" cy="550863"/>
          </a:xfrm>
          <a:prstGeom prst="rect">
            <a:avLst/>
          </a:prstGeom>
          <a:noFill/>
          <a:ln w="25400">
            <a:noFill/>
            <a:miter lim="800000"/>
            <a:headEnd type="none" w="sm" len="sm"/>
            <a:tailEnd type="none" w="med" len="lg"/>
          </a:ln>
          <a:effectLst/>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9941A-4915-4211-A61C-E37F87ABDAD7}" type="slidenum">
              <a:rPr lang="en-US"/>
              <a:pPr/>
              <a:t>27</a:t>
            </a:fld>
            <a:endParaRPr lang="en-US"/>
          </a:p>
        </p:txBody>
      </p:sp>
      <p:sp>
        <p:nvSpPr>
          <p:cNvPr id="169986" name="Rectangle 2"/>
          <p:cNvSpPr>
            <a:spLocks noRot="1" noChangeArrowheads="1" noTextEdit="1"/>
          </p:cNvSpPr>
          <p:nvPr>
            <p:ph type="sldImg"/>
          </p:nvPr>
        </p:nvSpPr>
        <p:spPr>
          <a:xfrm>
            <a:off x="458788" y="173038"/>
            <a:ext cx="5935662" cy="4451350"/>
          </a:xfrm>
          <a:ln w="12700" cap="flat">
            <a:solidFill>
              <a:schemeClr val="tx1"/>
            </a:solidFill>
          </a:ln>
        </p:spPr>
      </p:sp>
      <p:sp>
        <p:nvSpPr>
          <p:cNvPr id="169987" name="Rectangle 3"/>
          <p:cNvSpPr>
            <a:spLocks noGrp="1" noChangeArrowheads="1"/>
          </p:cNvSpPr>
          <p:nvPr>
            <p:ph type="body" idx="1"/>
          </p:nvPr>
        </p:nvSpPr>
        <p:spPr>
          <a:xfrm>
            <a:off x="579438" y="4781550"/>
            <a:ext cx="5870575" cy="3740150"/>
          </a:xfrm>
          <a:noFill/>
          <a:ln/>
        </p:spPr>
        <p:txBody>
          <a:bodyPr lIns="0" tIns="0" rIns="0" bIns="0"/>
          <a:lstStyle/>
          <a:p>
            <a:pPr defTabSz="492125">
              <a:tabLst>
                <a:tab pos="455613" algn="l"/>
              </a:tabLst>
            </a:pPr>
            <a:r>
              <a:rPr lang="en-US"/>
              <a:t>Overloading Example (continued)</a:t>
            </a:r>
          </a:p>
          <a:p>
            <a:pPr marL="115888" lvl="1" defTabSz="492125">
              <a:tabLst>
                <a:tab pos="455613" algn="l"/>
              </a:tabLst>
            </a:pPr>
            <a:r>
              <a:rPr lang="en-US"/>
              <a:t>Most built-in functions are overloaded. For example, the function </a:t>
            </a:r>
            <a:r>
              <a:rPr lang="en-US">
                <a:latin typeface="Courier New" pitchFamily="49" charset="0"/>
              </a:rPr>
              <a:t>TO_CHAR</a:t>
            </a:r>
            <a:r>
              <a:rPr lang="en-US"/>
              <a:t> in the package </a:t>
            </a:r>
            <a:r>
              <a:rPr lang="en-US">
                <a:latin typeface="Courier New" pitchFamily="49" charset="0"/>
              </a:rPr>
              <a:t>STANDARD</a:t>
            </a:r>
            <a:r>
              <a:rPr lang="en-US"/>
              <a:t> has four different declarations, as shown in the slide. The function can take either the </a:t>
            </a:r>
            <a:r>
              <a:rPr lang="en-US">
                <a:latin typeface="Courier New" pitchFamily="49" charset="0"/>
              </a:rPr>
              <a:t>DATE</a:t>
            </a:r>
            <a:r>
              <a:rPr lang="en-US"/>
              <a:t> or the </a:t>
            </a:r>
            <a:r>
              <a:rPr lang="en-US">
                <a:latin typeface="Courier New" pitchFamily="49" charset="0"/>
              </a:rPr>
              <a:t>NUMBER</a:t>
            </a:r>
            <a:r>
              <a:rPr lang="en-US"/>
              <a:t> data type and convert it to the character data type. The format into which the date or number has to be converted can also be specified in the function call.</a:t>
            </a:r>
          </a:p>
          <a:p>
            <a:pPr marL="115888" lvl="1" defTabSz="492125">
              <a:tabLst>
                <a:tab pos="455613" algn="l"/>
              </a:tabLst>
            </a:pPr>
            <a:r>
              <a:rPr lang="en-US"/>
              <a:t>If you redeclare a built-in subprogram in another PL/SQL program, your local declaration overrides the standard or built-in subprogram. To be able to access the built-in subprogram, you need to qualify it with its package name. For example, if you redeclare the </a:t>
            </a:r>
            <a:r>
              <a:rPr lang="en-US">
                <a:latin typeface="Courier New" pitchFamily="49" charset="0"/>
              </a:rPr>
              <a:t>TO_CHAR </a:t>
            </a:r>
            <a:r>
              <a:rPr lang="en-US"/>
              <a:t>function, to access the built-in function you refer it as: </a:t>
            </a:r>
            <a:r>
              <a:rPr lang="en-US">
                <a:latin typeface="Courier New" pitchFamily="49" charset="0"/>
              </a:rPr>
              <a:t>STANDARD.TO_CHAR</a:t>
            </a:r>
            <a:r>
              <a:rPr lang="en-US"/>
              <a:t>.</a:t>
            </a:r>
          </a:p>
          <a:p>
            <a:pPr marL="115888" lvl="1" defTabSz="492125">
              <a:tabLst>
                <a:tab pos="455613" algn="l"/>
              </a:tabLst>
            </a:pPr>
            <a:r>
              <a:rPr lang="en-US"/>
              <a:t>If you redeclare a built-in subprogram as a stand-alone subprogram, to be able to access your subprogram you need to qualify it with your schema name, for example, </a:t>
            </a:r>
            <a:r>
              <a:rPr lang="en-US">
                <a:latin typeface="Courier New" pitchFamily="49" charset="0"/>
              </a:rPr>
              <a:t>SCOTT.TO_CHAR</a:t>
            </a:r>
            <a:r>
              <a:rPr lang="en-US"/>
              <a:t>.</a:t>
            </a:r>
          </a:p>
          <a:p>
            <a:pPr marL="115888" lvl="1" defTabSz="492125">
              <a:tabLst>
                <a:tab pos="455613" algn="l"/>
              </a:tabLst>
            </a:pPr>
            <a:r>
              <a:rPr lang="en-US"/>
              <a:t> </a:t>
            </a:r>
          </a:p>
          <a:p>
            <a:pPr marL="115888" lvl="1" defTabSz="492125">
              <a:tabLst>
                <a:tab pos="455613" algn="l"/>
              </a:tabLst>
            </a:pPr>
            <a:endParaRPr lang="en-US"/>
          </a:p>
          <a:p>
            <a:pPr marL="115888" lvl="1" defTabSz="492125">
              <a:tabLst>
                <a:tab pos="455613" algn="l"/>
              </a:tabLst>
            </a:pPr>
            <a:endParaRPr lang="en-US"/>
          </a:p>
          <a:p>
            <a:pPr defTabSz="492125">
              <a:tabLst>
                <a:tab pos="455613" algn="l"/>
              </a:tabLst>
            </a:pPr>
            <a:r>
              <a:rPr lang="en-US">
                <a:solidFill>
                  <a:srgbClr val="0000FF"/>
                </a:solidFill>
              </a:rPr>
              <a:t>Instructor Note</a:t>
            </a:r>
          </a:p>
          <a:p>
            <a:pPr marL="115888" lvl="1" defTabSz="492125">
              <a:tabLst>
                <a:tab pos="455613" algn="l"/>
              </a:tabLst>
            </a:pPr>
            <a:r>
              <a:rPr lang="en-US">
                <a:solidFill>
                  <a:srgbClr val="0000FF"/>
                </a:solidFill>
              </a:rPr>
              <a:t>There is a </a:t>
            </a:r>
            <a:r>
              <a:rPr lang="en-US">
                <a:solidFill>
                  <a:srgbClr val="0000FF"/>
                </a:solidFill>
                <a:latin typeface="Courier New" pitchFamily="49" charset="0"/>
              </a:rPr>
              <a:t>standard.sql</a:t>
            </a:r>
            <a:r>
              <a:rPr lang="en-US">
                <a:solidFill>
                  <a:srgbClr val="0000FF"/>
                </a:solidFill>
              </a:rPr>
              <a:t> script file in the </a:t>
            </a:r>
            <a:r>
              <a:rPr lang="en-US">
                <a:solidFill>
                  <a:srgbClr val="0000FF"/>
                </a:solidFill>
                <a:latin typeface="Courier New" pitchFamily="49" charset="0"/>
              </a:rPr>
              <a:t>RDBMS\ADMIN</a:t>
            </a:r>
            <a:r>
              <a:rPr lang="en-US">
                <a:solidFill>
                  <a:srgbClr val="0000FF"/>
                </a:solidFill>
              </a:rPr>
              <a:t> directory in the Oracle home directory. Using this script file, you can demonstrate overloading subprograms such as </a:t>
            </a:r>
            <a:r>
              <a:rPr lang="en-US">
                <a:solidFill>
                  <a:srgbClr val="0000FF"/>
                </a:solidFill>
                <a:latin typeface="Courier New" pitchFamily="49" charset="0"/>
              </a:rPr>
              <a:t>TO_CHAR</a:t>
            </a:r>
            <a:r>
              <a:rPr lang="en-US">
                <a:solidFill>
                  <a:srgbClr val="0000FF"/>
                </a:solidFill>
              </a:rPr>
              <a:t> or </a:t>
            </a:r>
            <a:r>
              <a:rPr lang="en-US">
                <a:solidFill>
                  <a:srgbClr val="0000FF"/>
                </a:solidFill>
                <a:latin typeface="Courier New" pitchFamily="49" charset="0"/>
              </a:rPr>
              <a:t>NVL</a:t>
            </a:r>
            <a:r>
              <a:rPr lang="en-US">
                <a:solidFill>
                  <a:srgbClr val="0000FF"/>
                </a:solidFill>
              </a:rPr>
              <a:t> from the </a:t>
            </a:r>
            <a:r>
              <a:rPr lang="en-US">
                <a:solidFill>
                  <a:srgbClr val="0000FF"/>
                </a:solidFill>
                <a:latin typeface="Courier New" pitchFamily="49" charset="0"/>
              </a:rPr>
              <a:t>STANDARD</a:t>
            </a:r>
            <a:r>
              <a:rPr lang="en-US">
                <a:solidFill>
                  <a:srgbClr val="0000FF"/>
                </a:solidFill>
              </a:rPr>
              <a:t> package.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412750" y="4773613"/>
            <a:ext cx="6030913" cy="3756025"/>
          </a:xfrm>
          <a:noFill/>
          <a:ln/>
        </p:spPr>
        <p:txBody>
          <a:bodyPr lIns="90537" tIns="42147" rIns="90537" bIns="42147"/>
          <a:lstStyle/>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endParaRPr lang="en-US"/>
          </a:p>
          <a:p>
            <a:pPr defTabSz="419100">
              <a:tabLst>
                <a:tab pos="1143000" algn="l"/>
                <a:tab pos="2287588" algn="l"/>
              </a:tabLst>
            </a:pPr>
            <a:r>
              <a:rPr lang="en-US" sz="1300">
                <a:solidFill>
                  <a:srgbClr val="0000FF"/>
                </a:solidFill>
              </a:rPr>
              <a:t>Schedule:	Timing	Topic</a:t>
            </a:r>
          </a:p>
          <a:p>
            <a:pPr marL="117475" lvl="1" defTabSz="419100">
              <a:tabLst>
                <a:tab pos="1143000" algn="l"/>
                <a:tab pos="2287588" algn="l"/>
              </a:tabLst>
            </a:pPr>
            <a:r>
              <a:rPr lang="en-US">
                <a:solidFill>
                  <a:srgbClr val="0000FF"/>
                </a:solidFill>
              </a:rPr>
              <a:t>	60 minutes	Lecture</a:t>
            </a:r>
          </a:p>
          <a:p>
            <a:pPr marL="117475" lvl="1" defTabSz="419100">
              <a:tabLst>
                <a:tab pos="1143000" algn="l"/>
                <a:tab pos="2287588" algn="l"/>
              </a:tabLst>
            </a:pPr>
            <a:r>
              <a:rPr lang="en-US">
                <a:solidFill>
                  <a:srgbClr val="0000FF"/>
                </a:solidFill>
              </a:rPr>
              <a:t>	60 minutes	Practice</a:t>
            </a:r>
          </a:p>
          <a:p>
            <a:pPr marL="117475" lvl="1" defTabSz="419100">
              <a:tabLst>
                <a:tab pos="1143000" algn="l"/>
                <a:tab pos="2287588" algn="l"/>
              </a:tabLst>
            </a:pPr>
            <a:r>
              <a:rPr lang="en-US">
                <a:solidFill>
                  <a:srgbClr val="0000FF"/>
                </a:solidFill>
              </a:rPr>
              <a:t>                           120 minutes	Total</a:t>
            </a:r>
          </a:p>
        </p:txBody>
      </p:sp>
      <p:sp>
        <p:nvSpPr>
          <p:cNvPr id="5123" name="Rectangle 3"/>
          <p:cNvSpPr>
            <a:spLocks noRot="1" noChangeArrowheads="1" noTextEdit="1"/>
          </p:cNvSpPr>
          <p:nvPr>
            <p:ph type="sldImg"/>
          </p:nvPr>
        </p:nvSpPr>
        <p:spPr>
          <a:xfrm>
            <a:off x="488950" y="157163"/>
            <a:ext cx="5880100" cy="4410075"/>
          </a:xfrm>
          <a:ln w="12700"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F93A7F-66EB-41B1-9C30-8E229484A639}" type="slidenum">
              <a:rPr lang="en-US"/>
              <a:pPr/>
              <a:t>29</a:t>
            </a:fld>
            <a:endParaRPr lang="en-US"/>
          </a:p>
        </p:txBody>
      </p:sp>
      <p:sp>
        <p:nvSpPr>
          <p:cNvPr id="7170" name="Rectangle 2"/>
          <p:cNvSpPr>
            <a:spLocks noRot="1" noChangeArrowheads="1" noTextEdit="1"/>
          </p:cNvSpPr>
          <p:nvPr>
            <p:ph type="sldImg"/>
          </p:nvPr>
        </p:nvSpPr>
        <p:spPr>
          <a:xfrm>
            <a:off x="488950" y="157163"/>
            <a:ext cx="5880100" cy="4410075"/>
          </a:xfrm>
          <a:ln w="12700" cap="flat">
            <a:solidFill>
              <a:schemeClr val="tx1"/>
            </a:solidFill>
          </a:ln>
        </p:spPr>
      </p:sp>
      <p:sp>
        <p:nvSpPr>
          <p:cNvPr id="7171"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Lesson Aim</a:t>
            </a:r>
          </a:p>
          <a:p>
            <a:pPr lvl="1"/>
            <a:r>
              <a:rPr lang="en-US"/>
              <a:t>In this lesson, you learn how to create and use database triggers.</a:t>
            </a:r>
            <a:r>
              <a:rPr lang="en-US">
                <a:solidFill>
                  <a:srgbClr val="FC0128"/>
                </a:solidFill>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2429C9-1FEA-4897-A4D0-0C41D1933D49}" type="slidenum">
              <a:rPr lang="en-US"/>
              <a:pPr/>
              <a:t>3</a:t>
            </a:fld>
            <a:endParaRPr lang="en-US"/>
          </a:p>
        </p:txBody>
      </p:sp>
      <p:sp>
        <p:nvSpPr>
          <p:cNvPr id="116738" name="Rectangle 2"/>
          <p:cNvSpPr>
            <a:spLocks noRot="1" noChangeArrowheads="1" noTextEdit="1"/>
          </p:cNvSpPr>
          <p:nvPr>
            <p:ph type="sldImg"/>
          </p:nvPr>
        </p:nvSpPr>
        <p:spPr>
          <a:xfrm>
            <a:off x="492125" y="195263"/>
            <a:ext cx="5873750" cy="4405312"/>
          </a:xfrm>
          <a:ln w="12700" cap="flat">
            <a:solidFill>
              <a:schemeClr val="tx1"/>
            </a:solidFill>
          </a:ln>
        </p:spPr>
      </p:sp>
      <p:sp>
        <p:nvSpPr>
          <p:cNvPr id="116739" name="Rectangle 3"/>
          <p:cNvSpPr>
            <a:spLocks noGrp="1" noChangeArrowheads="1"/>
          </p:cNvSpPr>
          <p:nvPr>
            <p:ph type="body" idx="1"/>
          </p:nvPr>
        </p:nvSpPr>
        <p:spPr>
          <a:xfrm>
            <a:off x="455613" y="4768850"/>
            <a:ext cx="5949950" cy="3802063"/>
          </a:xfrm>
          <a:noFill/>
          <a:ln/>
        </p:spPr>
        <p:txBody>
          <a:bodyPr lIns="0" tIns="0" rIns="0" bIns="0"/>
          <a:lstStyle/>
          <a:p>
            <a:pPr defTabSz="492125">
              <a:tabLst>
                <a:tab pos="455613" algn="l"/>
              </a:tabLst>
            </a:pPr>
            <a:r>
              <a:rPr lang="en-US"/>
              <a:t>Packages Overview</a:t>
            </a:r>
          </a:p>
          <a:p>
            <a:pPr marL="115888" lvl="1" defTabSz="492125">
              <a:tabLst>
                <a:tab pos="455613" algn="l"/>
              </a:tabLst>
            </a:pPr>
            <a:r>
              <a:rPr lang="en-US">
                <a:solidFill>
                  <a:srgbClr val="FC0128"/>
                </a:solidFill>
              </a:rPr>
              <a:t>Packages</a:t>
            </a:r>
            <a:r>
              <a:rPr lang="en-US"/>
              <a:t> bundle related PL/SQL types, items, and subprograms into one container. For example, a Human Resources package can contain hiring and firing procedures, commission and bonus functions, and tax exemption variables. </a:t>
            </a:r>
            <a:endParaRPr lang="en-US" b="1"/>
          </a:p>
          <a:p>
            <a:pPr marL="115888" lvl="1" defTabSz="492125">
              <a:tabLst>
                <a:tab pos="455613" algn="l"/>
              </a:tabLst>
            </a:pPr>
            <a:r>
              <a:rPr lang="en-US"/>
              <a:t>A package usually has a specification and a body, stored separately in the database. </a:t>
            </a:r>
            <a:endParaRPr lang="en-US" b="1"/>
          </a:p>
          <a:p>
            <a:pPr marL="115888" lvl="1" defTabSz="492125">
              <a:tabLst>
                <a:tab pos="455613" algn="l"/>
              </a:tabLst>
            </a:pPr>
            <a:r>
              <a:rPr lang="en-US"/>
              <a:t>The specification is the interface to your applications. It declares the types, variables, constants, exceptions, cursors, and subprograms available for use. The package specification may also include PRAGMAs, which are directives to the compiler.</a:t>
            </a:r>
          </a:p>
          <a:p>
            <a:pPr marL="115888" lvl="1" defTabSz="492125">
              <a:tabLst>
                <a:tab pos="455613" algn="l"/>
              </a:tabLst>
            </a:pPr>
            <a:r>
              <a:rPr lang="en-US"/>
              <a:t>The body fully defines cursors and subprograms, and so implements the specification.</a:t>
            </a:r>
          </a:p>
          <a:p>
            <a:pPr marL="115888" lvl="1" defTabSz="492125">
              <a:tabLst>
                <a:tab pos="455613" algn="l"/>
              </a:tabLst>
            </a:pPr>
            <a:r>
              <a:rPr lang="en-US"/>
              <a:t>The package itself cannot be called, parameterized, or nested. Still, the format of a package is similar to that of a subprogram. Once written and compiled, the contents can be shared by many applications.</a:t>
            </a:r>
          </a:p>
          <a:p>
            <a:pPr marL="115888" lvl="1" defTabSz="492125">
              <a:tabLst>
                <a:tab pos="455613" algn="l"/>
              </a:tabLst>
            </a:pPr>
            <a:r>
              <a:rPr lang="en-US"/>
              <a:t>When you call a packaged PL/SQL construct for the first time, the whole package is loaded into memory. Thus, later calls to constructs in the same package require no disk input/output (I/O).</a:t>
            </a:r>
          </a:p>
          <a:p>
            <a:pPr defTabSz="492125">
              <a:tabLst>
                <a:tab pos="455613" algn="l"/>
              </a:tabLst>
            </a:pPr>
            <a:r>
              <a:rPr lang="en-US" b="1"/>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710F0C-8943-4B70-B8D3-1297E832C1F4}" type="slidenum">
              <a:rPr lang="en-US"/>
              <a:pPr/>
              <a:t>30</a:t>
            </a:fld>
            <a:endParaRPr lang="en-US"/>
          </a:p>
        </p:txBody>
      </p:sp>
      <p:sp>
        <p:nvSpPr>
          <p:cNvPr id="9218" name="Rectangle 2"/>
          <p:cNvSpPr>
            <a:spLocks noRot="1" noChangeArrowheads="1" noTextEdit="1"/>
          </p:cNvSpPr>
          <p:nvPr>
            <p:ph type="sldImg"/>
          </p:nvPr>
        </p:nvSpPr>
        <p:spPr>
          <a:xfrm>
            <a:off x="488950" y="157163"/>
            <a:ext cx="5880100" cy="4410075"/>
          </a:xfrm>
          <a:ln w="12700" cap="flat">
            <a:solidFill>
              <a:schemeClr val="tx1"/>
            </a:solidFill>
          </a:ln>
        </p:spPr>
      </p:sp>
      <p:sp>
        <p:nvSpPr>
          <p:cNvPr id="9219" name="Rectangle 3"/>
          <p:cNvSpPr>
            <a:spLocks noGrp="1" noChangeArrowheads="1"/>
          </p:cNvSpPr>
          <p:nvPr>
            <p:ph type="body" idx="1"/>
          </p:nvPr>
        </p:nvSpPr>
        <p:spPr>
          <a:xfrm>
            <a:off x="412750" y="4648200"/>
            <a:ext cx="6030913" cy="3756025"/>
          </a:xfrm>
          <a:noFill/>
          <a:ln/>
        </p:spPr>
        <p:txBody>
          <a:bodyPr lIns="90537" tIns="42147" rIns="90537" bIns="42147"/>
          <a:lstStyle/>
          <a:p>
            <a:pPr>
              <a:lnSpc>
                <a:spcPct val="90000"/>
              </a:lnSpc>
            </a:pPr>
            <a:r>
              <a:rPr lang="en-US"/>
              <a:t>Types of Triggers</a:t>
            </a:r>
          </a:p>
          <a:p>
            <a:pPr lvl="1">
              <a:lnSpc>
                <a:spcPct val="90000"/>
              </a:lnSpc>
            </a:pPr>
            <a:r>
              <a:rPr lang="en-US">
                <a:solidFill>
                  <a:srgbClr val="FC0128"/>
                </a:solidFill>
              </a:rPr>
              <a:t>Application triggers</a:t>
            </a:r>
            <a:r>
              <a:rPr lang="en-US"/>
              <a:t> execute implicitly whenever a particular data manipulation language (DML) event occurs within an application. An example of an application that uses triggers extensively is one developed with Oracle Forms Developer. </a:t>
            </a:r>
          </a:p>
          <a:p>
            <a:pPr lvl="1">
              <a:lnSpc>
                <a:spcPct val="90000"/>
              </a:lnSpc>
            </a:pPr>
            <a:r>
              <a:rPr lang="en-US">
                <a:solidFill>
                  <a:srgbClr val="FC0128"/>
                </a:solidFill>
              </a:rPr>
              <a:t>Database triggers</a:t>
            </a:r>
            <a:r>
              <a:rPr lang="en-US"/>
              <a:t> execute implicitly when a data event such as DML on a table (an </a:t>
            </a:r>
            <a:r>
              <a:rPr lang="en-US">
                <a:latin typeface="Courier New" pitchFamily="49" charset="0"/>
              </a:rPr>
              <a:t>INSERT</a:t>
            </a:r>
            <a:r>
              <a:rPr lang="en-US"/>
              <a:t>, </a:t>
            </a:r>
            <a:r>
              <a:rPr lang="en-US">
                <a:latin typeface="Courier New" pitchFamily="49" charset="0"/>
              </a:rPr>
              <a:t>UPDATE</a:t>
            </a:r>
            <a:r>
              <a:rPr lang="en-US"/>
              <a:t>, or </a:t>
            </a:r>
            <a:r>
              <a:rPr lang="en-US">
                <a:latin typeface="Courier New" pitchFamily="49" charset="0"/>
              </a:rPr>
              <a:t>DELETE</a:t>
            </a:r>
            <a:r>
              <a:rPr lang="en-US"/>
              <a:t> triggering statement), an </a:t>
            </a:r>
            <a:r>
              <a:rPr lang="en-US">
                <a:latin typeface="Courier New" pitchFamily="49" charset="0"/>
              </a:rPr>
              <a:t>INSTEAD</a:t>
            </a:r>
            <a:r>
              <a:rPr lang="en-US"/>
              <a:t> </a:t>
            </a:r>
            <a:r>
              <a:rPr lang="en-US">
                <a:latin typeface="Courier New" pitchFamily="49" charset="0"/>
              </a:rPr>
              <a:t>OF</a:t>
            </a:r>
            <a:r>
              <a:rPr lang="en-US"/>
              <a:t> trigger on a view, or data definition language (DDL) statements such as </a:t>
            </a:r>
            <a:r>
              <a:rPr lang="en-US">
                <a:latin typeface="Courier New" pitchFamily="49" charset="0"/>
              </a:rPr>
              <a:t>CREATE</a:t>
            </a:r>
            <a:r>
              <a:rPr lang="en-US"/>
              <a:t> and </a:t>
            </a:r>
            <a:r>
              <a:rPr lang="en-US">
                <a:latin typeface="Courier New" pitchFamily="49" charset="0"/>
              </a:rPr>
              <a:t>ALTER</a:t>
            </a:r>
            <a:r>
              <a:rPr lang="en-US"/>
              <a:t> are issued, no matter which user is connected or which application is used. Database triggers also execute implicitly when some user actions or database system actions occur, for example, when a user logs on, or the DBA shut downs the database. </a:t>
            </a:r>
          </a:p>
          <a:p>
            <a:pPr lvl="1">
              <a:lnSpc>
                <a:spcPct val="90000"/>
              </a:lnSpc>
            </a:pPr>
            <a:r>
              <a:rPr lang="en-US" b="1"/>
              <a:t>Note: </a:t>
            </a:r>
            <a:r>
              <a:rPr lang="en-US"/>
              <a:t>Database triggers can be defined on tables and on views. If a DML operation is issued on a view, the </a:t>
            </a:r>
            <a:r>
              <a:rPr lang="en-US">
                <a:latin typeface="Courier New" pitchFamily="49" charset="0"/>
              </a:rPr>
              <a:t>INSTEAD</a:t>
            </a:r>
            <a:r>
              <a:rPr lang="en-US"/>
              <a:t> </a:t>
            </a:r>
            <a:r>
              <a:rPr lang="en-US">
                <a:latin typeface="Courier New" pitchFamily="49" charset="0"/>
              </a:rPr>
              <a:t>OF</a:t>
            </a:r>
            <a:r>
              <a:rPr lang="en-US"/>
              <a:t> trigger defines what actions take place. If these actions include DML operations on tables, then any triggers on the base tables are fired.</a:t>
            </a:r>
          </a:p>
          <a:p>
            <a:pPr lvl="1">
              <a:lnSpc>
                <a:spcPct val="90000"/>
              </a:lnSpc>
            </a:pPr>
            <a:r>
              <a:rPr lang="en-US"/>
              <a:t>Database triggers can be system triggers on a database or a schema. With a database, triggers fire for each event for all users; with a schema, triggers fire for each event for that specific user. </a:t>
            </a:r>
          </a:p>
          <a:p>
            <a:pPr lvl="1">
              <a:lnSpc>
                <a:spcPct val="90000"/>
              </a:lnSpc>
            </a:pPr>
            <a:r>
              <a:rPr lang="en-US"/>
              <a:t>This course covers creating database triggers. Creating database triggers based on system events is discussed in the lesson</a:t>
            </a:r>
            <a:r>
              <a:rPr lang="en-US" i="1"/>
              <a:t> </a:t>
            </a:r>
            <a:r>
              <a:rPr lang="en-US"/>
              <a:t>“More Trigger Concepts.”</a:t>
            </a:r>
            <a:r>
              <a:rPr lang="en-US" i="1"/>
              <a:t> </a:t>
            </a:r>
            <a:endParaRPr lang="en-US"/>
          </a:p>
          <a:p>
            <a:pPr>
              <a:lnSpc>
                <a:spcPct val="90000"/>
              </a:lnSpc>
            </a:pPr>
            <a:r>
              <a:rPr lang="en-US">
                <a:solidFill>
                  <a:srgbClr val="0000FF"/>
                </a:solidFill>
              </a:rPr>
              <a:t>Instructor Note</a:t>
            </a:r>
          </a:p>
          <a:p>
            <a:pPr lvl="1">
              <a:lnSpc>
                <a:spcPct val="90000"/>
              </a:lnSpc>
            </a:pPr>
            <a:r>
              <a:rPr lang="en-US">
                <a:solidFill>
                  <a:srgbClr val="0000FF"/>
                </a:solidFill>
              </a:rPr>
              <a:t>Database administration type triggers have been introduced in Oracle8</a:t>
            </a:r>
            <a:r>
              <a:rPr lang="en-US" i="1">
                <a:solidFill>
                  <a:srgbClr val="0000FF"/>
                </a:solidFill>
              </a:rPr>
              <a:t>i</a:t>
            </a:r>
            <a:r>
              <a:rPr lang="en-US">
                <a:solidFill>
                  <a:srgbClr val="0000FF"/>
                </a:solidFill>
              </a:rPr>
              <a:t>. Some of the triggers that can be created include user actions of logging on and off, and database shutdown and startup. </a:t>
            </a:r>
          </a:p>
          <a:p>
            <a:pPr lvl="1">
              <a:lnSpc>
                <a:spcPct val="90000"/>
              </a:lnSpc>
            </a:pPr>
            <a:r>
              <a:rPr lang="en-US">
                <a:solidFill>
                  <a:srgbClr val="0000FF"/>
                </a:solidFill>
              </a:rPr>
              <a:t>These types of triggers are covered in a later lesson.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00508-8D51-49A3-A01B-7EEAD2A8028D}" type="slidenum">
              <a:rPr lang="en-US"/>
              <a:pPr/>
              <a:t>31</a:t>
            </a:fld>
            <a:endParaRPr lang="en-US"/>
          </a:p>
        </p:txBody>
      </p:sp>
      <p:sp>
        <p:nvSpPr>
          <p:cNvPr id="11266" name="Rectangle 2"/>
          <p:cNvSpPr>
            <a:spLocks noRot="1" noChangeArrowheads="1" noTextEdit="1"/>
          </p:cNvSpPr>
          <p:nvPr>
            <p:ph type="sldImg"/>
          </p:nvPr>
        </p:nvSpPr>
        <p:spPr>
          <a:xfrm>
            <a:off x="488950" y="157163"/>
            <a:ext cx="5880100" cy="4410075"/>
          </a:xfrm>
          <a:ln w="12700" cap="flat">
            <a:solidFill>
              <a:schemeClr val="tx1"/>
            </a:solidFill>
          </a:ln>
        </p:spPr>
      </p:sp>
      <p:sp>
        <p:nvSpPr>
          <p:cNvPr id="11267" name="Rectangle 3"/>
          <p:cNvSpPr>
            <a:spLocks noGrp="1" noChangeArrowheads="1"/>
          </p:cNvSpPr>
          <p:nvPr>
            <p:ph type="body" idx="1"/>
          </p:nvPr>
        </p:nvSpPr>
        <p:spPr>
          <a:xfrm>
            <a:off x="342900" y="4733925"/>
            <a:ext cx="6172200" cy="3756025"/>
          </a:xfrm>
          <a:noFill/>
          <a:ln/>
        </p:spPr>
        <p:txBody>
          <a:bodyPr lIns="93659" tIns="48391" rIns="93659" bIns="48391"/>
          <a:lstStyle/>
          <a:p>
            <a:pPr>
              <a:lnSpc>
                <a:spcPct val="90000"/>
              </a:lnSpc>
            </a:pPr>
            <a:r>
              <a:rPr lang="en-US"/>
              <a:t>Guidelines for Designing Triggers</a:t>
            </a:r>
          </a:p>
          <a:p>
            <a:pPr lvl="2">
              <a:lnSpc>
                <a:spcPct val="85000"/>
              </a:lnSpc>
            </a:pPr>
            <a:r>
              <a:rPr lang="en-US"/>
              <a:t>Use triggers to guarantee that when a specific operation is performed, related actions are performed.</a:t>
            </a:r>
          </a:p>
          <a:p>
            <a:pPr lvl="2">
              <a:lnSpc>
                <a:spcPct val="85000"/>
              </a:lnSpc>
            </a:pPr>
            <a:r>
              <a:rPr lang="en-US"/>
              <a:t>Use database triggers only for centralized, global operations that should be fired for the triggering statement, regardless of which user or application issues the statement.</a:t>
            </a:r>
          </a:p>
          <a:p>
            <a:pPr lvl="2">
              <a:lnSpc>
                <a:spcPct val="85000"/>
              </a:lnSpc>
            </a:pPr>
            <a:r>
              <a:rPr lang="en-US"/>
              <a:t>Do not define triggers to duplicate or replace the functionality already built into the Oracle database. For example do not define triggers to implement integrity rules that can be done by using declarative constraints. An easy way to remember the design order for a business rule is to:</a:t>
            </a:r>
          </a:p>
          <a:p>
            <a:pPr lvl="3">
              <a:lnSpc>
                <a:spcPct val="85000"/>
              </a:lnSpc>
            </a:pPr>
            <a:r>
              <a:rPr lang="en-US"/>
              <a:t>Use built-in constraints in the Oracle server such as, primary key, foreign key and so on</a:t>
            </a:r>
          </a:p>
          <a:p>
            <a:pPr lvl="3">
              <a:lnSpc>
                <a:spcPct val="85000"/>
              </a:lnSpc>
            </a:pPr>
            <a:r>
              <a:rPr lang="en-US"/>
              <a:t>Develop a database trigger or develop an application such as a servlet or Enterprise JavaBean (EJB) on your middle tier</a:t>
            </a:r>
          </a:p>
          <a:p>
            <a:pPr lvl="3">
              <a:lnSpc>
                <a:spcPct val="85000"/>
              </a:lnSpc>
            </a:pPr>
            <a:r>
              <a:rPr lang="en-US"/>
              <a:t>Use a presentation interface such as Oracle Forms, dynamic HTML, Java ServerPages (JSP) and so on, if you cannot develop your business rule as mentioned above, which might be a presentation rule.</a:t>
            </a:r>
          </a:p>
          <a:p>
            <a:pPr lvl="2">
              <a:lnSpc>
                <a:spcPct val="85000"/>
              </a:lnSpc>
            </a:pPr>
            <a:r>
              <a:rPr lang="en-US"/>
              <a:t>The excessive use of triggers can result in complex interdependencies, which may be difficult to maintain in large applications. Only use triggers when necessary, and beware of recursive and cascading effects.</a:t>
            </a:r>
          </a:p>
          <a:p>
            <a:pPr lvl="2">
              <a:lnSpc>
                <a:spcPct val="85000"/>
              </a:lnSpc>
            </a:pPr>
            <a:r>
              <a:rPr lang="en-US"/>
              <a:t>If the logic for the trigger is very lengthy, create stored procedures with the logic and invoke them in the trigger body.</a:t>
            </a:r>
          </a:p>
          <a:p>
            <a:pPr lvl="2">
              <a:lnSpc>
                <a:spcPct val="85000"/>
              </a:lnSpc>
            </a:pPr>
            <a:r>
              <a:rPr lang="en-US"/>
              <a:t>Note that database triggers fire for every user each time the event occurs on which the trigger is created.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372DE-3D23-4EBF-8B9B-DAF4CB958724}" type="slidenum">
              <a:rPr lang="en-US"/>
              <a:pPr/>
              <a:t>32</a:t>
            </a:fld>
            <a:endParaRPr lang="en-US"/>
          </a:p>
        </p:txBody>
      </p:sp>
      <p:sp>
        <p:nvSpPr>
          <p:cNvPr id="13314" name="Rectangle 2"/>
          <p:cNvSpPr>
            <a:spLocks noRot="1" noChangeArrowheads="1" noTextEdit="1"/>
          </p:cNvSpPr>
          <p:nvPr>
            <p:ph type="sldImg"/>
          </p:nvPr>
        </p:nvSpPr>
        <p:spPr>
          <a:xfrm>
            <a:off x="488950" y="157163"/>
            <a:ext cx="5880100" cy="4410075"/>
          </a:xfrm>
          <a:ln w="12700" cap="flat">
            <a:solidFill>
              <a:schemeClr val="tx1"/>
            </a:solidFill>
          </a:ln>
        </p:spPr>
      </p:sp>
      <p:sp>
        <p:nvSpPr>
          <p:cNvPr id="13315" name="Rectangle 3"/>
          <p:cNvSpPr>
            <a:spLocks noGrp="1" noChangeArrowheads="1"/>
          </p:cNvSpPr>
          <p:nvPr>
            <p:ph type="body" idx="1"/>
          </p:nvPr>
        </p:nvSpPr>
        <p:spPr>
          <a:xfrm>
            <a:off x="412750" y="4721225"/>
            <a:ext cx="6030913" cy="3754438"/>
          </a:xfrm>
          <a:noFill/>
          <a:ln/>
        </p:spPr>
        <p:txBody>
          <a:bodyPr lIns="90537" tIns="42147" rIns="90537" bIns="42147"/>
          <a:lstStyle/>
          <a:p>
            <a:r>
              <a:rPr lang="en-US"/>
              <a:t>Example of a Database Trigger</a:t>
            </a:r>
          </a:p>
          <a:p>
            <a:pPr lvl="1"/>
            <a:r>
              <a:rPr lang="en-US">
                <a:solidFill>
                  <a:srgbClr val="000000"/>
                </a:solidFill>
              </a:rPr>
              <a:t>In this example, the database trigger </a:t>
            </a:r>
            <a:r>
              <a:rPr lang="en-US">
                <a:solidFill>
                  <a:srgbClr val="000000"/>
                </a:solidFill>
                <a:latin typeface="Courier New" pitchFamily="49" charset="0"/>
              </a:rPr>
              <a:t>CHECK_SAL</a:t>
            </a:r>
            <a:r>
              <a:rPr lang="en-US">
                <a:solidFill>
                  <a:srgbClr val="000000"/>
                </a:solidFill>
              </a:rPr>
              <a:t> checks salary values whenever any application tries to insert a row into the </a:t>
            </a:r>
            <a:r>
              <a:rPr lang="en-US">
                <a:solidFill>
                  <a:srgbClr val="000000"/>
                </a:solidFill>
                <a:latin typeface="Courier New" pitchFamily="49" charset="0"/>
              </a:rPr>
              <a:t>EMPLOYEES</a:t>
            </a:r>
            <a:r>
              <a:rPr lang="en-US">
                <a:solidFill>
                  <a:srgbClr val="000000"/>
                </a:solidFill>
              </a:rPr>
              <a:t> table. Values that are out of range according to the job category can be rejected, or can be allowed and recorded in an audit table.</a:t>
            </a: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r>
              <a:rPr lang="en-US">
                <a:solidFill>
                  <a:srgbClr val="0000FF"/>
                </a:solidFill>
              </a:rPr>
              <a:t>Instructor Note (for page 16-4)</a:t>
            </a:r>
          </a:p>
          <a:p>
            <a:pPr lvl="2"/>
            <a:r>
              <a:rPr lang="en-US">
                <a:solidFill>
                  <a:srgbClr val="0000FF"/>
                </a:solidFill>
              </a:rPr>
              <a:t>Recursive trigger: This is a trigger that contains a DML operation changing the very same table.</a:t>
            </a:r>
          </a:p>
          <a:p>
            <a:pPr lvl="2"/>
            <a:r>
              <a:rPr lang="en-US">
                <a:solidFill>
                  <a:srgbClr val="0000FF"/>
                </a:solidFill>
              </a:rPr>
              <a:t>Cascading trigger: The action of one trigger cascades to another trigger, causing this second trigger to fire. The Oracle server allows up to 32 triggers to cascade at any one time. However, the number of cascading triggers can be limited by changing the value of the </a:t>
            </a:r>
            <a:r>
              <a:rPr lang="en-US">
                <a:solidFill>
                  <a:srgbClr val="0000FF"/>
                </a:solidFill>
                <a:latin typeface="Courier New" pitchFamily="49" charset="0"/>
              </a:rPr>
              <a:t>OPEN_CURSORS</a:t>
            </a:r>
            <a:r>
              <a:rPr lang="en-US">
                <a:solidFill>
                  <a:srgbClr val="0000FF"/>
                </a:solidFill>
              </a:rPr>
              <a:t> database initialization parameter, which is set to 50 by default.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950502B-53E6-47F8-AB8B-B4EE57E294A8}" type="slidenum">
              <a:rPr lang="en-US"/>
              <a:pPr/>
              <a:t>33</a:t>
            </a:fld>
            <a:endParaRPr lang="en-US"/>
          </a:p>
        </p:txBody>
      </p:sp>
      <p:sp>
        <p:nvSpPr>
          <p:cNvPr id="15362" name="Rectangle 2"/>
          <p:cNvSpPr>
            <a:spLocks noRot="1" noChangeArrowheads="1" noTextEdit="1"/>
          </p:cNvSpPr>
          <p:nvPr>
            <p:ph type="sldImg"/>
          </p:nvPr>
        </p:nvSpPr>
        <p:spPr>
          <a:xfrm>
            <a:off x="488950" y="157163"/>
            <a:ext cx="5880100" cy="4410075"/>
          </a:xfrm>
          <a:ln w="12700" cap="flat">
            <a:solidFill>
              <a:schemeClr val="tx1"/>
            </a:solidFill>
          </a:ln>
        </p:spPr>
      </p:sp>
      <p:sp>
        <p:nvSpPr>
          <p:cNvPr id="15363" name="Rectangle 3"/>
          <p:cNvSpPr>
            <a:spLocks noGrp="1" noChangeArrowheads="1"/>
          </p:cNvSpPr>
          <p:nvPr>
            <p:ph type="body" idx="1"/>
          </p:nvPr>
        </p:nvSpPr>
        <p:spPr>
          <a:xfrm>
            <a:off x="412750" y="4773613"/>
            <a:ext cx="6030913" cy="3756025"/>
          </a:xfrm>
          <a:noFill/>
          <a:ln/>
        </p:spPr>
        <p:txBody>
          <a:bodyPr lIns="90537" tIns="42147" rIns="90537" bIns="42147"/>
          <a:lstStyle/>
          <a:p>
            <a:r>
              <a:rPr lang="en-US">
                <a:solidFill>
                  <a:srgbClr val="000000"/>
                </a:solidFill>
              </a:rPr>
              <a:t>Database Trigger</a:t>
            </a:r>
          </a:p>
          <a:p>
            <a:pPr lvl="1"/>
            <a:r>
              <a:rPr lang="en-US">
                <a:solidFill>
                  <a:srgbClr val="000000"/>
                </a:solidFill>
              </a:rPr>
              <a:t>Before coding the </a:t>
            </a:r>
            <a:r>
              <a:rPr lang="en-US"/>
              <a:t>trigger body, decide on the values of the components of the trigger: the </a:t>
            </a:r>
            <a:r>
              <a:rPr lang="en-US">
                <a:solidFill>
                  <a:srgbClr val="FC0128"/>
                </a:solidFill>
              </a:rPr>
              <a:t>trigger timing,</a:t>
            </a:r>
            <a:r>
              <a:rPr lang="en-US"/>
              <a:t> the </a:t>
            </a:r>
            <a:r>
              <a:rPr lang="en-US">
                <a:solidFill>
                  <a:srgbClr val="FC0128"/>
                </a:solidFill>
              </a:rPr>
              <a:t>triggering event,</a:t>
            </a:r>
            <a:r>
              <a:rPr lang="en-US"/>
              <a:t> and the </a:t>
            </a:r>
            <a:r>
              <a:rPr lang="en-US">
                <a:solidFill>
                  <a:srgbClr val="FC0128"/>
                </a:solidFill>
              </a:rPr>
              <a:t>trigger type.</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sz="400"/>
          </a:p>
          <a:p>
            <a:pPr lvl="1"/>
            <a:endParaRPr lang="en-US">
              <a:solidFill>
                <a:srgbClr val="000000"/>
              </a:solidFill>
            </a:endParaRPr>
          </a:p>
          <a:p>
            <a:pPr lvl="1"/>
            <a:r>
              <a:rPr lang="en-US">
                <a:solidFill>
                  <a:srgbClr val="000000"/>
                </a:solidFill>
              </a:rPr>
              <a:t>If multiple triggers are defined for a table, be aware that the order in which </a:t>
            </a:r>
            <a:r>
              <a:rPr lang="en-US"/>
              <a:t>multiple triggers of the</a:t>
            </a:r>
            <a:r>
              <a:rPr lang="en-US">
                <a:solidFill>
                  <a:srgbClr val="FC0128"/>
                </a:solidFill>
              </a:rPr>
              <a:t> </a:t>
            </a:r>
            <a:r>
              <a:rPr lang="en-US"/>
              <a:t>same type</a:t>
            </a:r>
            <a:r>
              <a:rPr lang="en-US">
                <a:solidFill>
                  <a:srgbClr val="FC0128"/>
                </a:solidFill>
              </a:rPr>
              <a:t> </a:t>
            </a:r>
            <a:r>
              <a:rPr lang="en-US">
                <a:solidFill>
                  <a:srgbClr val="000000"/>
                </a:solidFill>
              </a:rPr>
              <a:t>fire is arbitrary. To ensure that triggers of the same type are fired in a particular order, consolidate the triggers into one trigger that calls separate procedures in the desired order.</a:t>
            </a:r>
          </a:p>
          <a:p>
            <a:endParaRPr lang="en-US" b="1">
              <a:solidFill>
                <a:srgbClr val="000000"/>
              </a:solidFill>
            </a:endParaRPr>
          </a:p>
        </p:txBody>
      </p:sp>
      <p:graphicFrame>
        <p:nvGraphicFramePr>
          <p:cNvPr id="15364" name="Object 4"/>
          <p:cNvGraphicFramePr>
            <a:graphicFrameLocks/>
          </p:cNvGraphicFramePr>
          <p:nvPr/>
        </p:nvGraphicFramePr>
        <p:xfrm>
          <a:off x="585788" y="5499100"/>
          <a:ext cx="5834062" cy="2232025"/>
        </p:xfrm>
        <a:graphic>
          <a:graphicData uri="http://schemas.openxmlformats.org/presentationml/2006/ole">
            <p:oleObj spid="_x0000_s5122" name="Document" r:id="rId4" imgW="5924520" imgH="2266920" progId="Word.Document.8">
              <p:embed/>
            </p:oleObj>
          </a:graphicData>
        </a:graphic>
      </p:graphicFrame>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96906-7F6A-493D-8CD7-3179D92B421A}" type="slidenum">
              <a:rPr lang="en-US"/>
              <a:pPr/>
              <a:t>34</a:t>
            </a:fld>
            <a:endParaRPr lang="en-US"/>
          </a:p>
        </p:txBody>
      </p:sp>
      <p:sp>
        <p:nvSpPr>
          <p:cNvPr id="17410" name="Rectangle 2"/>
          <p:cNvSpPr>
            <a:spLocks noRot="1" noChangeArrowheads="1" noTextEdit="1"/>
          </p:cNvSpPr>
          <p:nvPr>
            <p:ph type="sldImg"/>
          </p:nvPr>
        </p:nvSpPr>
        <p:spPr>
          <a:xfrm>
            <a:off x="488950" y="157163"/>
            <a:ext cx="5880100" cy="4410075"/>
          </a:xfrm>
          <a:ln w="12700" cap="flat">
            <a:solidFill>
              <a:schemeClr val="tx1"/>
            </a:solidFill>
          </a:ln>
        </p:spPr>
      </p:sp>
      <p:sp>
        <p:nvSpPr>
          <p:cNvPr id="17411" name="Rectangle 3"/>
          <p:cNvSpPr>
            <a:spLocks noGrp="1" noChangeArrowheads="1"/>
          </p:cNvSpPr>
          <p:nvPr>
            <p:ph type="body" idx="1"/>
          </p:nvPr>
        </p:nvSpPr>
        <p:spPr>
          <a:xfrm>
            <a:off x="401638" y="4695825"/>
            <a:ext cx="5978525" cy="3757613"/>
          </a:xfrm>
          <a:noFill/>
          <a:ln/>
        </p:spPr>
        <p:txBody>
          <a:bodyPr lIns="90537" tIns="42147" rIns="90537" bIns="42147"/>
          <a:lstStyle/>
          <a:p>
            <a:r>
              <a:rPr lang="en-US">
                <a:latin typeface="Courier New" pitchFamily="49" charset="0"/>
              </a:rPr>
              <a:t>BEFORE</a:t>
            </a:r>
            <a:r>
              <a:rPr lang="en-US"/>
              <a:t> Triggers</a:t>
            </a:r>
            <a:endParaRPr lang="en-US" b="1"/>
          </a:p>
          <a:p>
            <a:pPr lvl="1"/>
            <a:r>
              <a:rPr lang="en-US"/>
              <a:t>This type of trigger is frequently used in the following situations:</a:t>
            </a:r>
          </a:p>
          <a:p>
            <a:pPr lvl="2"/>
            <a:r>
              <a:rPr lang="en-US"/>
              <a:t>To determine whether that triggering statement should be allowed to complete. (This situation enables you to eliminate unnecessary processing of the triggering statement and its eventual rollback in cases where an exception is raised in the triggering action.)</a:t>
            </a:r>
          </a:p>
          <a:p>
            <a:pPr lvl="2"/>
            <a:r>
              <a:rPr lang="en-US"/>
              <a:t>To derive column values before completing a triggering </a:t>
            </a:r>
            <a:r>
              <a:rPr lang="en-US">
                <a:latin typeface="Courier New" pitchFamily="49" charset="0"/>
              </a:rPr>
              <a:t>INSERT</a:t>
            </a:r>
            <a:r>
              <a:rPr lang="en-US"/>
              <a:t> or </a:t>
            </a:r>
            <a:r>
              <a:rPr lang="en-US">
                <a:latin typeface="Courier New" pitchFamily="49" charset="0"/>
              </a:rPr>
              <a:t>UPDATE</a:t>
            </a:r>
            <a:r>
              <a:rPr lang="en-US"/>
              <a:t> statement.</a:t>
            </a:r>
          </a:p>
          <a:p>
            <a:pPr lvl="2"/>
            <a:r>
              <a:rPr lang="en-US"/>
              <a:t>To initialize global variables or flags, and to validate complex business rules.</a:t>
            </a:r>
          </a:p>
          <a:p>
            <a:pPr lvl="1"/>
            <a:r>
              <a:rPr lang="en-US" b="1">
                <a:latin typeface="Courier New" pitchFamily="49" charset="0"/>
              </a:rPr>
              <a:t>AFTER</a:t>
            </a:r>
            <a:r>
              <a:rPr lang="en-US" b="1"/>
              <a:t> Triggers</a:t>
            </a:r>
            <a:endParaRPr lang="en-US"/>
          </a:p>
          <a:p>
            <a:pPr lvl="1">
              <a:spcBef>
                <a:spcPct val="10000"/>
              </a:spcBef>
            </a:pPr>
            <a:r>
              <a:rPr lang="en-US"/>
              <a:t>This type of trigger is frequently used in the following situations:</a:t>
            </a:r>
          </a:p>
          <a:p>
            <a:pPr lvl="2">
              <a:spcBef>
                <a:spcPct val="10000"/>
              </a:spcBef>
            </a:pPr>
            <a:r>
              <a:rPr lang="en-US"/>
              <a:t>To complete the triggering statement before executing the triggering action.</a:t>
            </a:r>
          </a:p>
          <a:p>
            <a:pPr lvl="2">
              <a:spcBef>
                <a:spcPct val="10000"/>
              </a:spcBef>
            </a:pPr>
            <a:r>
              <a:rPr lang="en-US"/>
              <a:t>To perform different actions on the same triggering statement if a </a:t>
            </a:r>
            <a:r>
              <a:rPr lang="en-US">
                <a:latin typeface="Courier New" pitchFamily="49" charset="0"/>
              </a:rPr>
              <a:t>BEFORE</a:t>
            </a:r>
            <a:r>
              <a:rPr lang="en-US"/>
              <a:t> trigger is already present.</a:t>
            </a:r>
          </a:p>
          <a:p>
            <a:pPr lvl="1"/>
            <a:r>
              <a:rPr lang="en-US" b="1">
                <a:latin typeface="Courier New" pitchFamily="49" charset="0"/>
              </a:rPr>
              <a:t>INSTEAD</a:t>
            </a:r>
            <a:r>
              <a:rPr lang="en-US" b="1"/>
              <a:t> </a:t>
            </a:r>
            <a:r>
              <a:rPr lang="en-US" b="1">
                <a:latin typeface="Courier New" pitchFamily="49" charset="0"/>
              </a:rPr>
              <a:t>OF</a:t>
            </a:r>
            <a:r>
              <a:rPr lang="en-US" b="1"/>
              <a:t> Triggers</a:t>
            </a:r>
          </a:p>
          <a:p>
            <a:pPr lvl="1">
              <a:spcBef>
                <a:spcPct val="15000"/>
              </a:spcBef>
            </a:pPr>
            <a:r>
              <a:rPr lang="en-US"/>
              <a:t>This type of trigger is used to provide a transparent way of modifying views that cannot be modified directly through SQL DML statements because the view is not inherently modifiable.</a:t>
            </a:r>
          </a:p>
          <a:p>
            <a:pPr lvl="1">
              <a:spcBef>
                <a:spcPct val="15000"/>
              </a:spcBef>
            </a:pPr>
            <a:r>
              <a:rPr lang="en-US"/>
              <a:t>You can write </a:t>
            </a:r>
            <a:r>
              <a:rPr lang="en-US">
                <a:latin typeface="Courier New" pitchFamily="49" charset="0"/>
              </a:rPr>
              <a:t>INSERT</a:t>
            </a:r>
            <a:r>
              <a:rPr lang="en-US"/>
              <a:t>, </a:t>
            </a:r>
            <a:r>
              <a:rPr lang="en-US">
                <a:latin typeface="Courier New" pitchFamily="49" charset="0"/>
              </a:rPr>
              <a:t>UPDATE</a:t>
            </a:r>
            <a:r>
              <a:rPr lang="en-US"/>
              <a:t>, and </a:t>
            </a:r>
            <a:r>
              <a:rPr lang="en-US">
                <a:latin typeface="Courier New" pitchFamily="49" charset="0"/>
              </a:rPr>
              <a:t>DELETE</a:t>
            </a:r>
            <a:r>
              <a:rPr lang="en-US"/>
              <a:t> statements against the view. The </a:t>
            </a:r>
            <a:r>
              <a:rPr lang="en-US">
                <a:solidFill>
                  <a:srgbClr val="FC0128"/>
                </a:solidFill>
                <a:latin typeface="Courier New" pitchFamily="49" charset="0"/>
              </a:rPr>
              <a:t>INSTEAD OF</a:t>
            </a:r>
            <a:r>
              <a:rPr lang="en-US">
                <a:solidFill>
                  <a:srgbClr val="FC0128"/>
                </a:solidFill>
              </a:rPr>
              <a:t> trigger </a:t>
            </a:r>
            <a:r>
              <a:rPr lang="en-US"/>
              <a:t>works invisibly in the background performing the action coded in the trigger body directly on the underlying tables.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13A6A9-2948-4934-956F-D38545792D4F}" type="slidenum">
              <a:rPr lang="en-US"/>
              <a:pPr/>
              <a:t>35</a:t>
            </a:fld>
            <a:endParaRPr lang="en-US"/>
          </a:p>
        </p:txBody>
      </p:sp>
      <p:sp>
        <p:nvSpPr>
          <p:cNvPr id="19458" name="Rectangle 2"/>
          <p:cNvSpPr>
            <a:spLocks noRot="1" noChangeArrowheads="1" noTextEdit="1"/>
          </p:cNvSpPr>
          <p:nvPr>
            <p:ph type="sldImg"/>
          </p:nvPr>
        </p:nvSpPr>
        <p:spPr>
          <a:xfrm>
            <a:off x="488950" y="157163"/>
            <a:ext cx="5880100" cy="4410075"/>
          </a:xfrm>
          <a:ln w="12700" cap="flat">
            <a:solidFill>
              <a:schemeClr val="tx1"/>
            </a:solidFill>
          </a:ln>
        </p:spPr>
      </p:sp>
      <p:sp>
        <p:nvSpPr>
          <p:cNvPr id="19459"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The Triggering Event</a:t>
            </a:r>
          </a:p>
          <a:p>
            <a:pPr lvl="1"/>
            <a:r>
              <a:rPr lang="en-US"/>
              <a:t>The </a:t>
            </a:r>
            <a:r>
              <a:rPr lang="en-US">
                <a:solidFill>
                  <a:srgbClr val="FC0128"/>
                </a:solidFill>
              </a:rPr>
              <a:t>triggering event</a:t>
            </a:r>
            <a:r>
              <a:rPr lang="en-US"/>
              <a:t> or statement can be an </a:t>
            </a:r>
            <a:r>
              <a:rPr lang="en-US">
                <a:latin typeface="Courier New" pitchFamily="49" charset="0"/>
              </a:rPr>
              <a:t>INSERT</a:t>
            </a:r>
            <a:r>
              <a:rPr lang="en-US"/>
              <a:t>, </a:t>
            </a:r>
            <a:r>
              <a:rPr lang="en-US">
                <a:latin typeface="Courier New" pitchFamily="49" charset="0"/>
              </a:rPr>
              <a:t>UPDATE</a:t>
            </a:r>
            <a:r>
              <a:rPr lang="en-US"/>
              <a:t>, or </a:t>
            </a:r>
            <a:r>
              <a:rPr lang="en-US">
                <a:latin typeface="Courier New" pitchFamily="49" charset="0"/>
              </a:rPr>
              <a:t>DELETE</a:t>
            </a:r>
            <a:r>
              <a:rPr lang="en-US"/>
              <a:t> statement on a table. </a:t>
            </a:r>
          </a:p>
          <a:p>
            <a:pPr lvl="2"/>
            <a:r>
              <a:rPr lang="en-US"/>
              <a:t>When the triggering event is an </a:t>
            </a:r>
            <a:r>
              <a:rPr lang="en-US">
                <a:latin typeface="Courier New" pitchFamily="49" charset="0"/>
              </a:rPr>
              <a:t>UPDATE</a:t>
            </a:r>
            <a:r>
              <a:rPr lang="en-US"/>
              <a:t> statement, you can include a column list to identify which columns must be changed to fire the trigger. You cannot specify a column list for an </a:t>
            </a:r>
            <a:r>
              <a:rPr lang="en-US">
                <a:latin typeface="Courier New" pitchFamily="49" charset="0"/>
              </a:rPr>
              <a:t>INSERT</a:t>
            </a:r>
            <a:r>
              <a:rPr lang="en-US"/>
              <a:t> or for a </a:t>
            </a:r>
            <a:r>
              <a:rPr lang="en-US">
                <a:latin typeface="Courier New" pitchFamily="49" charset="0"/>
              </a:rPr>
              <a:t>DELETE</a:t>
            </a:r>
            <a:r>
              <a:rPr lang="en-US"/>
              <a:t> statement, because they always affect entire rows.</a:t>
            </a:r>
          </a:p>
          <a:p>
            <a:pPr lvl="3"/>
            <a:r>
              <a:rPr lang="en-US">
                <a:latin typeface="Courier New" pitchFamily="49" charset="0"/>
              </a:rPr>
              <a:t> . . . UPDATE OF salary . . .</a:t>
            </a:r>
          </a:p>
          <a:p>
            <a:pPr lvl="2"/>
            <a:endParaRPr lang="en-US" b="1"/>
          </a:p>
          <a:p>
            <a:pPr lvl="2"/>
            <a:r>
              <a:rPr lang="en-US"/>
              <a:t>The triggering event can contain one, two, or all three of these DML operations.</a:t>
            </a:r>
          </a:p>
          <a:p>
            <a:pPr lvl="3"/>
            <a:r>
              <a:rPr lang="en-US">
                <a:latin typeface="Courier New" pitchFamily="49" charset="0"/>
              </a:rPr>
              <a:t> . . . INSERT or UPDATE or DELETE</a:t>
            </a:r>
          </a:p>
          <a:p>
            <a:pPr lvl="2"/>
            <a:endParaRPr lang="en-US" b="1">
              <a:latin typeface="Courier New" pitchFamily="49" charset="0"/>
            </a:endParaRPr>
          </a:p>
          <a:p>
            <a:pPr lvl="3"/>
            <a:r>
              <a:rPr lang="en-US">
                <a:latin typeface="Courier New" pitchFamily="49" charset="0"/>
              </a:rPr>
              <a:t> . . . INSERT or UPDATE OF job_id . .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00880-C7A5-48B5-9F23-F6A0272A6FC2}" type="slidenum">
              <a:rPr lang="en-US"/>
              <a:pPr/>
              <a:t>36</a:t>
            </a:fld>
            <a:endParaRPr lang="en-US"/>
          </a:p>
        </p:txBody>
      </p:sp>
      <p:sp>
        <p:nvSpPr>
          <p:cNvPr id="21506" name="Rectangle 2"/>
          <p:cNvSpPr>
            <a:spLocks noRot="1" noChangeArrowheads="1" noTextEdit="1"/>
          </p:cNvSpPr>
          <p:nvPr>
            <p:ph type="sldImg"/>
          </p:nvPr>
        </p:nvSpPr>
        <p:spPr>
          <a:xfrm>
            <a:off x="488950" y="157163"/>
            <a:ext cx="5880100" cy="4410075"/>
          </a:xfrm>
          <a:ln w="12700" cap="flat">
            <a:solidFill>
              <a:schemeClr val="tx1"/>
            </a:solidFill>
          </a:ln>
        </p:spPr>
      </p:sp>
      <p:sp>
        <p:nvSpPr>
          <p:cNvPr id="21507"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Statement Triggers and Row Triggers</a:t>
            </a:r>
          </a:p>
          <a:p>
            <a:pPr lvl="1"/>
            <a:r>
              <a:rPr lang="en-US"/>
              <a:t>You can specify that the trigger will be executed once for every row affected by the triggering statement (such as a multiple row </a:t>
            </a:r>
            <a:r>
              <a:rPr lang="en-US">
                <a:latin typeface="Courier New" pitchFamily="49" charset="0"/>
              </a:rPr>
              <a:t>UPDATE</a:t>
            </a:r>
            <a:r>
              <a:rPr lang="en-US"/>
              <a:t>) or once for the triggering statement, no matter how many rows it affects.</a:t>
            </a:r>
          </a:p>
          <a:p>
            <a:pPr lvl="1"/>
            <a:r>
              <a:rPr lang="en-US" b="1"/>
              <a:t>Statement Trigger</a:t>
            </a:r>
            <a:endParaRPr lang="en-US"/>
          </a:p>
          <a:p>
            <a:pPr lvl="1"/>
            <a:r>
              <a:rPr lang="en-US"/>
              <a:t>A </a:t>
            </a:r>
            <a:r>
              <a:rPr lang="en-US">
                <a:solidFill>
                  <a:srgbClr val="FC0128"/>
                </a:solidFill>
              </a:rPr>
              <a:t>statement trigger</a:t>
            </a:r>
            <a:r>
              <a:rPr lang="en-US"/>
              <a:t> is fired once on behalf of the triggering event, even if no rows are affected at all.</a:t>
            </a:r>
          </a:p>
          <a:p>
            <a:pPr lvl="1"/>
            <a:r>
              <a:rPr lang="en-US"/>
              <a:t>Statement triggers are useful if the trigger action does not depend on the data from rows that are affected or on data provided by the triggering event itself: for example, a trigger that performs a complex security check on the current user.</a:t>
            </a:r>
          </a:p>
          <a:p>
            <a:pPr lvl="1"/>
            <a:r>
              <a:rPr lang="en-US" b="1"/>
              <a:t>Row Trigger</a:t>
            </a:r>
            <a:endParaRPr lang="en-US"/>
          </a:p>
          <a:p>
            <a:pPr lvl="1"/>
            <a:r>
              <a:rPr lang="en-US"/>
              <a:t>A </a:t>
            </a:r>
            <a:r>
              <a:rPr lang="en-US">
                <a:solidFill>
                  <a:srgbClr val="FC0128"/>
                </a:solidFill>
              </a:rPr>
              <a:t>row trigger</a:t>
            </a:r>
            <a:r>
              <a:rPr lang="en-US" b="1"/>
              <a:t> </a:t>
            </a:r>
            <a:r>
              <a:rPr lang="en-US"/>
              <a:t>fires each time the table is affected by the triggering event. If the triggering event affects no rows, a row trigger is not executed.</a:t>
            </a:r>
          </a:p>
          <a:p>
            <a:pPr lvl="1"/>
            <a:r>
              <a:rPr lang="en-US"/>
              <a:t>Row triggers are useful if the trigger action depends on data of rows that are affected or on data provided by the triggering event itself.</a:t>
            </a:r>
          </a:p>
          <a:p>
            <a:endParaRPr lang="en-US" b="1"/>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655CB-4E47-43E1-BC85-B432759CC5F3}" type="slidenum">
              <a:rPr lang="en-US"/>
              <a:pPr/>
              <a:t>37</a:t>
            </a:fld>
            <a:endParaRPr lang="en-US"/>
          </a:p>
        </p:txBody>
      </p:sp>
      <p:sp>
        <p:nvSpPr>
          <p:cNvPr id="23554" name="Rectangle 2"/>
          <p:cNvSpPr>
            <a:spLocks noRot="1" noChangeArrowheads="1" noTextEdit="1"/>
          </p:cNvSpPr>
          <p:nvPr>
            <p:ph type="sldImg"/>
          </p:nvPr>
        </p:nvSpPr>
        <p:spPr>
          <a:xfrm>
            <a:off x="488950" y="157163"/>
            <a:ext cx="5880100" cy="4410075"/>
          </a:xfrm>
          <a:ln w="12700" cap="flat">
            <a:solidFill>
              <a:schemeClr val="tx1"/>
            </a:solidFill>
          </a:ln>
        </p:spPr>
      </p:sp>
      <p:sp>
        <p:nvSpPr>
          <p:cNvPr id="23555" name="Rectangle 3"/>
          <p:cNvSpPr>
            <a:spLocks noGrp="1" noChangeArrowheads="1"/>
          </p:cNvSpPr>
          <p:nvPr>
            <p:ph type="body" idx="1"/>
          </p:nvPr>
        </p:nvSpPr>
        <p:spPr>
          <a:xfrm>
            <a:off x="388938" y="4773613"/>
            <a:ext cx="6183312" cy="3756025"/>
          </a:xfrm>
          <a:noFill/>
          <a:ln/>
        </p:spPr>
        <p:txBody>
          <a:bodyPr lIns="90537" tIns="42147" rIns="90537" bIns="42147"/>
          <a:lstStyle/>
          <a:p>
            <a:r>
              <a:rPr lang="en-US"/>
              <a:t>Trigger Body</a:t>
            </a:r>
          </a:p>
          <a:p>
            <a:pPr lvl="1"/>
            <a:r>
              <a:rPr lang="en-US"/>
              <a:t>The </a:t>
            </a:r>
            <a:r>
              <a:rPr lang="en-US">
                <a:solidFill>
                  <a:srgbClr val="FC0128"/>
                </a:solidFill>
              </a:rPr>
              <a:t>trigger action</a:t>
            </a:r>
            <a:r>
              <a:rPr lang="en-US"/>
              <a:t> defines what needs to be done when the triggering event is issued. The PL/SQL block can contain SQL and PL/SQL statements, and can define PL/SQL constructs such as variables, cursors, exceptions, and so on. You can also call a PL/SQL procedure or a Java procedure.</a:t>
            </a:r>
          </a:p>
          <a:p>
            <a:pPr lvl="1"/>
            <a:r>
              <a:rPr lang="en-US"/>
              <a:t>Additionally, row triggers use correlation names to access the old and new column values of the row being processed by the trigger.</a:t>
            </a:r>
          </a:p>
          <a:p>
            <a:pPr lvl="1"/>
            <a:r>
              <a:rPr lang="en-US" b="1"/>
              <a:t>Note:</a:t>
            </a:r>
            <a:r>
              <a:rPr lang="en-US"/>
              <a:t> The size of a trigger cannot be more than 32 K.</a:t>
            </a:r>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The Java procedure needs to be encapsulated in a PL/SQL wrapper. To call a Java procedure, you use the </a:t>
            </a:r>
            <a:r>
              <a:rPr lang="en-US">
                <a:solidFill>
                  <a:srgbClr val="0000FF"/>
                </a:solidFill>
                <a:latin typeface="Courier New" pitchFamily="49" charset="0"/>
              </a:rPr>
              <a:t>CALL</a:t>
            </a:r>
            <a:r>
              <a:rPr lang="en-US">
                <a:solidFill>
                  <a:srgbClr val="0000FF"/>
                </a:solidFill>
              </a:rPr>
              <a:t> statement. The syntax for the </a:t>
            </a:r>
            <a:r>
              <a:rPr lang="en-US">
                <a:solidFill>
                  <a:srgbClr val="0000FF"/>
                </a:solidFill>
                <a:latin typeface="Courier New" pitchFamily="49" charset="0"/>
              </a:rPr>
              <a:t>CALL</a:t>
            </a:r>
            <a:r>
              <a:rPr lang="en-US">
                <a:solidFill>
                  <a:srgbClr val="0000FF"/>
                </a:solidFill>
              </a:rPr>
              <a:t> statement to call a PL/SQL procedure is shown in a later lesson.</a:t>
            </a:r>
          </a:p>
          <a:p>
            <a:pPr lvl="1"/>
            <a:r>
              <a:rPr lang="en-US">
                <a:solidFill>
                  <a:srgbClr val="0000FF"/>
                </a:solidFill>
              </a:rPr>
              <a:t>Before creating any triggers, run the </a:t>
            </a:r>
            <a:r>
              <a:rPr lang="en-US">
                <a:solidFill>
                  <a:srgbClr val="0000FF"/>
                </a:solidFill>
                <a:latin typeface="Courier New" pitchFamily="49" charset="0"/>
              </a:rPr>
              <a:t>catproc.sql</a:t>
            </a:r>
            <a:r>
              <a:rPr lang="en-US">
                <a:solidFill>
                  <a:srgbClr val="0000FF"/>
                </a:solidFill>
              </a:rPr>
              <a:t> script while connected as </a:t>
            </a:r>
            <a:r>
              <a:rPr lang="en-US">
                <a:solidFill>
                  <a:srgbClr val="0000FF"/>
                </a:solidFill>
                <a:latin typeface="Courier New" pitchFamily="49" charset="0"/>
              </a:rPr>
              <a:t>SYS</a:t>
            </a:r>
            <a:r>
              <a:rPr lang="en-US">
                <a:solidFill>
                  <a:srgbClr val="0000FF"/>
                </a:solidFill>
              </a:rPr>
              <a:t>. This script automatically runs all of the scripts required for, or used within, the procedural extensions to the Oracle server.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1B3516-C53E-4C46-B521-DBBB31C124C8}" type="slidenum">
              <a:rPr lang="en-US"/>
              <a:pPr/>
              <a:t>38</a:t>
            </a:fld>
            <a:endParaRPr lang="en-US"/>
          </a:p>
        </p:txBody>
      </p:sp>
      <p:sp>
        <p:nvSpPr>
          <p:cNvPr id="25602" name="Rectangle 2"/>
          <p:cNvSpPr>
            <a:spLocks noRot="1" noChangeArrowheads="1" noTextEdit="1"/>
          </p:cNvSpPr>
          <p:nvPr>
            <p:ph type="sldImg"/>
          </p:nvPr>
        </p:nvSpPr>
        <p:spPr>
          <a:xfrm>
            <a:off x="479425" y="157163"/>
            <a:ext cx="5880100" cy="4410075"/>
          </a:xfrm>
          <a:ln w="12700" cap="flat">
            <a:solidFill>
              <a:schemeClr val="tx1"/>
            </a:solidFill>
          </a:ln>
        </p:spPr>
      </p:sp>
      <p:sp>
        <p:nvSpPr>
          <p:cNvPr id="25603" name="Rectangle 3"/>
          <p:cNvSpPr>
            <a:spLocks noGrp="1" noChangeArrowheads="1"/>
          </p:cNvSpPr>
          <p:nvPr>
            <p:ph type="body" idx="1"/>
          </p:nvPr>
        </p:nvSpPr>
        <p:spPr>
          <a:xfrm>
            <a:off x="412750" y="4773613"/>
            <a:ext cx="6030913" cy="3756025"/>
          </a:xfrm>
          <a:noFill/>
          <a:ln/>
        </p:spPr>
        <p:txBody>
          <a:bodyPr lIns="90537" tIns="42147" rIns="90537" bIns="42147"/>
          <a:lstStyle/>
          <a:p>
            <a:r>
              <a:rPr lang="en-US">
                <a:solidFill>
                  <a:srgbClr val="000000"/>
                </a:solidFill>
              </a:rPr>
              <a:t>Creating Row or Statement Triggers</a:t>
            </a:r>
          </a:p>
          <a:p>
            <a:pPr lvl="1"/>
            <a:r>
              <a:rPr lang="en-US">
                <a:solidFill>
                  <a:srgbClr val="000000"/>
                </a:solidFill>
              </a:rPr>
              <a:t>Create a </a:t>
            </a:r>
            <a:r>
              <a:rPr lang="en-US"/>
              <a:t>statement trigger or a row trigger based on the requirement that the trigger must fire once for each row affected by the triggering statement, or just once for the triggering statement, regardless of the number of rows affected.</a:t>
            </a:r>
          </a:p>
          <a:p>
            <a:pPr lvl="1"/>
            <a:r>
              <a:rPr lang="en-US">
                <a:solidFill>
                  <a:srgbClr val="000000"/>
                </a:solidFill>
              </a:rPr>
              <a:t>When the triggering data manipulation statement affects a single row, both the statement trigger and the row trigger fire exactly once.</a:t>
            </a:r>
          </a:p>
          <a:p>
            <a:pPr lvl="1"/>
            <a:r>
              <a:rPr lang="en-US" b="1"/>
              <a:t>Example</a:t>
            </a:r>
            <a:endParaRPr lang="en-US"/>
          </a:p>
          <a:p>
            <a:pPr lvl="1"/>
            <a:r>
              <a:rPr lang="en-US">
                <a:solidFill>
                  <a:srgbClr val="000000"/>
                </a:solidFill>
              </a:rPr>
              <a:t>This SQL statement does not differentiate statement triggers from row triggers, because exactly one row is inserted into the table using this syntax.</a:t>
            </a:r>
          </a:p>
          <a:p>
            <a:pPr lvl="1"/>
            <a:endParaRPr lang="en-US">
              <a:solidFill>
                <a:srgbClr val="000000"/>
              </a:solidFill>
            </a:endParaRPr>
          </a:p>
          <a:p>
            <a:endParaRPr lang="en-US" b="1">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2548F-8EE5-4BB3-A2D3-876702789FF2}" type="slidenum">
              <a:rPr lang="en-US"/>
              <a:pPr/>
              <a:t>39</a:t>
            </a:fld>
            <a:endParaRPr lang="en-US"/>
          </a:p>
        </p:txBody>
      </p:sp>
      <p:sp>
        <p:nvSpPr>
          <p:cNvPr id="27650" name="Rectangle 2"/>
          <p:cNvSpPr>
            <a:spLocks noRot="1" noChangeArrowheads="1" noTextEdit="1"/>
          </p:cNvSpPr>
          <p:nvPr>
            <p:ph type="sldImg"/>
          </p:nvPr>
        </p:nvSpPr>
        <p:spPr>
          <a:xfrm>
            <a:off x="488950" y="157163"/>
            <a:ext cx="5880100" cy="4410075"/>
          </a:xfrm>
          <a:ln w="12700" cap="flat">
            <a:solidFill>
              <a:schemeClr val="tx1"/>
            </a:solidFill>
          </a:ln>
        </p:spPr>
      </p:sp>
      <p:sp>
        <p:nvSpPr>
          <p:cNvPr id="27651" name="Rectangle 3"/>
          <p:cNvSpPr>
            <a:spLocks noGrp="1" noChangeArrowheads="1"/>
          </p:cNvSpPr>
          <p:nvPr>
            <p:ph type="body" idx="1"/>
          </p:nvPr>
        </p:nvSpPr>
        <p:spPr>
          <a:xfrm>
            <a:off x="412750" y="4773613"/>
            <a:ext cx="6030913" cy="3756025"/>
          </a:xfrm>
          <a:noFill/>
          <a:ln/>
        </p:spPr>
        <p:txBody>
          <a:bodyPr lIns="90537" tIns="42147" rIns="90537" bIns="42147"/>
          <a:lstStyle/>
          <a:p>
            <a:r>
              <a:rPr lang="en-US">
                <a:solidFill>
                  <a:srgbClr val="000000"/>
                </a:solidFill>
              </a:rPr>
              <a:t>Creating Row or Statement Triggers (continued)</a:t>
            </a:r>
          </a:p>
          <a:p>
            <a:pPr lvl="1"/>
            <a:r>
              <a:rPr lang="en-US">
                <a:solidFill>
                  <a:srgbClr val="000000"/>
                </a:solidFill>
              </a:rPr>
              <a:t>When the triggering data manipulation statement affects many rows, the </a:t>
            </a:r>
            <a:r>
              <a:rPr lang="en-US"/>
              <a:t>statement trigger fires exactly once, and the row trigger fires once for every row affected by the</a:t>
            </a:r>
            <a:r>
              <a:rPr lang="en-US">
                <a:solidFill>
                  <a:srgbClr val="000000"/>
                </a:solidFill>
              </a:rPr>
              <a:t> statement.</a:t>
            </a:r>
          </a:p>
          <a:p>
            <a:pPr lvl="1"/>
            <a:r>
              <a:rPr lang="en-US" b="1"/>
              <a:t>Example</a:t>
            </a:r>
          </a:p>
          <a:p>
            <a:pPr lvl="1"/>
            <a:r>
              <a:rPr lang="en-US">
                <a:solidFill>
                  <a:srgbClr val="000000"/>
                </a:solidFill>
              </a:rPr>
              <a:t>The SQL statement in the slide above causes a row-level trigger to fire a number of times equal to the number of rows that satisfy the </a:t>
            </a:r>
            <a:r>
              <a:rPr lang="en-US">
                <a:solidFill>
                  <a:srgbClr val="000000"/>
                </a:solidFill>
                <a:latin typeface="Courier New" pitchFamily="49" charset="0"/>
              </a:rPr>
              <a:t>WHERE</a:t>
            </a:r>
            <a:r>
              <a:rPr lang="en-US">
                <a:solidFill>
                  <a:srgbClr val="000000"/>
                </a:solidFill>
              </a:rPr>
              <a:t> clause, that is, the number of employees reporting to department 30.</a:t>
            </a:r>
          </a:p>
          <a:p>
            <a:pPr lvl="1"/>
            <a:endParaRPr lang="en-US">
              <a:solidFill>
                <a:srgbClr val="000000"/>
              </a:solidFill>
            </a:endParaRPr>
          </a:p>
          <a:p>
            <a:endParaRPr lang="en-US" b="1">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C793441-AEB4-4F08-B1A8-CBDD7A0EB873}" type="slidenum">
              <a:rPr lang="en-US"/>
              <a:pPr/>
              <a:t>4</a:t>
            </a:fld>
            <a:endParaRPr lang="en-US"/>
          </a:p>
        </p:txBody>
      </p:sp>
      <p:sp>
        <p:nvSpPr>
          <p:cNvPr id="118786" name="Rectangle 2"/>
          <p:cNvSpPr>
            <a:spLocks noGrp="1" noChangeArrowheads="1"/>
          </p:cNvSpPr>
          <p:nvPr>
            <p:ph type="body" idx="1"/>
          </p:nvPr>
        </p:nvSpPr>
        <p:spPr>
          <a:xfrm>
            <a:off x="455613" y="4819650"/>
            <a:ext cx="5949950" cy="3802063"/>
          </a:xfrm>
          <a:noFill/>
          <a:ln/>
        </p:spPr>
        <p:txBody>
          <a:bodyPr lIns="0" tIns="0" rIns="0" bIns="0"/>
          <a:lstStyle/>
          <a:p>
            <a:pPr defTabSz="492125">
              <a:tabLst>
                <a:tab pos="520700" algn="l"/>
                <a:tab pos="2163763" algn="l"/>
              </a:tabLst>
            </a:pPr>
            <a:r>
              <a:rPr lang="en-US"/>
              <a:t>Package Development</a:t>
            </a:r>
          </a:p>
          <a:p>
            <a:pPr marL="115888" lvl="1" defTabSz="492125">
              <a:tabLst>
                <a:tab pos="520700" algn="l"/>
                <a:tab pos="2163763" algn="l"/>
              </a:tabLst>
            </a:pPr>
            <a:r>
              <a:rPr lang="en-US"/>
              <a:t>You create a package in two parts: first the package specification, and then the package body. Public package constructs are those that are declared in the package specification and defined in the package body. Private package constructs are those that are defined solely within the package body.</a:t>
            </a:r>
          </a:p>
          <a:p>
            <a:pPr marL="115888" lvl="1" defTabSz="492125">
              <a:tabLst>
                <a:tab pos="520700" algn="l"/>
                <a:tab pos="2163763" algn="l"/>
              </a:tabLst>
            </a:pPr>
            <a:endParaRPr lang="en-US"/>
          </a:p>
          <a:p>
            <a:pPr marL="115888" lvl="1" defTabSz="492125">
              <a:tabLst>
                <a:tab pos="520700" algn="l"/>
                <a:tab pos="2163763" algn="l"/>
              </a:tabLst>
            </a:pPr>
            <a:endParaRPr lang="en-US"/>
          </a:p>
          <a:p>
            <a:pPr marL="115888" lvl="1" defTabSz="492125">
              <a:tabLst>
                <a:tab pos="520700" algn="l"/>
                <a:tab pos="2163763" algn="l"/>
              </a:tabLst>
            </a:pPr>
            <a:endParaRPr lang="en-US"/>
          </a:p>
          <a:p>
            <a:pPr marL="115888" lvl="1" defTabSz="492125">
              <a:tabLst>
                <a:tab pos="520700" algn="l"/>
                <a:tab pos="2163763" algn="l"/>
              </a:tabLst>
            </a:pPr>
            <a:endParaRPr lang="en-US"/>
          </a:p>
          <a:p>
            <a:pPr marL="115888" lvl="1" defTabSz="492125">
              <a:tabLst>
                <a:tab pos="520700" algn="l"/>
                <a:tab pos="2163763" algn="l"/>
              </a:tabLst>
            </a:pPr>
            <a:endParaRPr lang="en-US"/>
          </a:p>
          <a:p>
            <a:pPr marL="115888" lvl="1" defTabSz="492125">
              <a:tabLst>
                <a:tab pos="520700" algn="l"/>
                <a:tab pos="2163763" algn="l"/>
              </a:tabLst>
            </a:pPr>
            <a:endParaRPr lang="en-US"/>
          </a:p>
          <a:p>
            <a:pPr marL="115888" lvl="1" defTabSz="492125">
              <a:tabLst>
                <a:tab pos="520700" algn="l"/>
                <a:tab pos="2163763" algn="l"/>
              </a:tabLst>
            </a:pPr>
            <a:endParaRPr lang="en-US"/>
          </a:p>
          <a:p>
            <a:pPr marL="115888" lvl="1" defTabSz="492125">
              <a:tabLst>
                <a:tab pos="520700" algn="l"/>
                <a:tab pos="2163763" algn="l"/>
              </a:tabLst>
            </a:pPr>
            <a:endParaRPr lang="en-US"/>
          </a:p>
          <a:p>
            <a:pPr marL="115888" lvl="1" defTabSz="492125">
              <a:tabLst>
                <a:tab pos="520700" algn="l"/>
                <a:tab pos="2163763" algn="l"/>
              </a:tabLst>
            </a:pPr>
            <a:r>
              <a:rPr lang="en-US" b="1"/>
              <a:t>Note:</a:t>
            </a:r>
            <a:r>
              <a:rPr lang="en-US"/>
              <a:t> The</a:t>
            </a:r>
            <a:r>
              <a:rPr lang="en-US" b="1"/>
              <a:t> </a:t>
            </a:r>
            <a:r>
              <a:rPr lang="en-US"/>
              <a:t>Oracle server stores the specification and body of a package separately in the database. This enables you to change the definition of a program construct in the package body without causing the Oracle server to invalidate other schema objects that call or reference the program construct.</a:t>
            </a:r>
          </a:p>
        </p:txBody>
      </p:sp>
      <p:sp>
        <p:nvSpPr>
          <p:cNvPr id="118787" name="Rectangle 3"/>
          <p:cNvSpPr>
            <a:spLocks noRot="1" noChangeArrowheads="1" noTextEdit="1"/>
          </p:cNvSpPr>
          <p:nvPr>
            <p:ph type="sldImg"/>
          </p:nvPr>
        </p:nvSpPr>
        <p:spPr>
          <a:xfrm>
            <a:off x="492125" y="196850"/>
            <a:ext cx="5875338" cy="4406900"/>
          </a:xfrm>
          <a:ln w="12700" cap="flat">
            <a:solidFill>
              <a:schemeClr val="tx1"/>
            </a:solidFill>
          </a:ln>
        </p:spPr>
      </p:sp>
      <p:graphicFrame>
        <p:nvGraphicFramePr>
          <p:cNvPr id="118788" name="Object 4"/>
          <p:cNvGraphicFramePr>
            <a:graphicFrameLocks/>
          </p:cNvGraphicFramePr>
          <p:nvPr/>
        </p:nvGraphicFramePr>
        <p:xfrm>
          <a:off x="481013" y="5695950"/>
          <a:ext cx="5346700" cy="1350963"/>
        </p:xfrm>
        <a:graphic>
          <a:graphicData uri="http://schemas.openxmlformats.org/presentationml/2006/ole">
            <p:oleObj spid="_x0000_s1026" name="Document" r:id="rId4" imgW="5917680" imgH="1612440" progId="Word.Document.8">
              <p:embed/>
            </p:oleObj>
          </a:graphicData>
        </a:graphic>
      </p:graphicFrame>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6EC5AF-FC82-4E73-989C-F93E6B417433}" type="slidenum">
              <a:rPr lang="en-US"/>
              <a:pPr/>
              <a:t>40</a:t>
            </a:fld>
            <a:endParaRPr lang="en-US"/>
          </a:p>
        </p:txBody>
      </p:sp>
      <p:sp>
        <p:nvSpPr>
          <p:cNvPr id="29698" name="Rectangle 2"/>
          <p:cNvSpPr>
            <a:spLocks noRot="1" noChangeArrowheads="1" noTextEdit="1"/>
          </p:cNvSpPr>
          <p:nvPr>
            <p:ph type="sldImg"/>
          </p:nvPr>
        </p:nvSpPr>
        <p:spPr>
          <a:xfrm>
            <a:off x="488950" y="157163"/>
            <a:ext cx="5880100" cy="4410075"/>
          </a:xfrm>
          <a:ln w="12700" cap="flat">
            <a:solidFill>
              <a:schemeClr val="tx1"/>
            </a:solidFill>
          </a:ln>
        </p:spPr>
      </p:sp>
      <p:sp>
        <p:nvSpPr>
          <p:cNvPr id="29699" name="Rectangle 3"/>
          <p:cNvSpPr>
            <a:spLocks noGrp="1" noChangeArrowheads="1"/>
          </p:cNvSpPr>
          <p:nvPr>
            <p:ph type="body" idx="1"/>
          </p:nvPr>
        </p:nvSpPr>
        <p:spPr>
          <a:xfrm>
            <a:off x="412750" y="4660900"/>
            <a:ext cx="6030913" cy="3756025"/>
          </a:xfrm>
          <a:noFill/>
          <a:ln/>
        </p:spPr>
        <p:txBody>
          <a:bodyPr lIns="90537" tIns="42147" rIns="90537" bIns="42147"/>
          <a:lstStyle/>
          <a:p>
            <a:r>
              <a:rPr lang="en-US"/>
              <a:t>Syntax for Creating a Statement Trigger</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lvl="1"/>
            <a:r>
              <a:rPr lang="en-US">
                <a:solidFill>
                  <a:srgbClr val="FC0128"/>
                </a:solidFill>
              </a:rPr>
              <a:t>Trigger names</a:t>
            </a:r>
            <a:r>
              <a:rPr lang="en-US"/>
              <a:t> must be unique with respect to other triggers in the same schema. Trigger names do not need to be unique with respect to other schema objects, such as tables, views, and procedures.</a:t>
            </a:r>
          </a:p>
          <a:p>
            <a:pPr lvl="1"/>
            <a:r>
              <a:rPr lang="en-US"/>
              <a:t>Using column names along with the </a:t>
            </a:r>
            <a:r>
              <a:rPr lang="en-US">
                <a:latin typeface="Courier New" pitchFamily="49" charset="0"/>
              </a:rPr>
              <a:t>UPDATE</a:t>
            </a:r>
            <a:r>
              <a:rPr lang="en-US"/>
              <a:t> clause in the trigger improves performance, because the trigger fires only when that particular column is updated and thus avoids unintended firing when any other column is updated. </a:t>
            </a:r>
          </a:p>
        </p:txBody>
      </p:sp>
      <p:graphicFrame>
        <p:nvGraphicFramePr>
          <p:cNvPr id="29700" name="Object 4"/>
          <p:cNvGraphicFramePr>
            <a:graphicFrameLocks/>
          </p:cNvGraphicFramePr>
          <p:nvPr/>
        </p:nvGraphicFramePr>
        <p:xfrm>
          <a:off x="350838" y="4946650"/>
          <a:ext cx="6110287" cy="2562225"/>
        </p:xfrm>
        <a:graphic>
          <a:graphicData uri="http://schemas.openxmlformats.org/presentationml/2006/ole">
            <p:oleObj spid="_x0000_s6146" name="Document" r:id="rId4" imgW="6200640" imgH="2600280" progId="Word.Document.8">
              <p:embed/>
            </p:oleObj>
          </a:graphicData>
        </a:graphic>
      </p:graphicFrame>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A201A-52F1-448D-BB6F-CCD9BA720DFB}" type="slidenum">
              <a:rPr lang="en-US"/>
              <a:pPr/>
              <a:t>41</a:t>
            </a:fld>
            <a:endParaRPr lang="en-US"/>
          </a:p>
        </p:txBody>
      </p:sp>
      <p:sp>
        <p:nvSpPr>
          <p:cNvPr id="31746" name="Rectangle 2"/>
          <p:cNvSpPr>
            <a:spLocks noRot="1" noChangeArrowheads="1" noTextEdit="1"/>
          </p:cNvSpPr>
          <p:nvPr>
            <p:ph type="sldImg"/>
          </p:nvPr>
        </p:nvSpPr>
        <p:spPr>
          <a:xfrm>
            <a:off x="488950" y="157163"/>
            <a:ext cx="5880100" cy="4410075"/>
          </a:xfrm>
          <a:ln w="12700" cap="flat">
            <a:solidFill>
              <a:schemeClr val="tx1"/>
            </a:solidFill>
          </a:ln>
        </p:spPr>
      </p:sp>
      <p:sp>
        <p:nvSpPr>
          <p:cNvPr id="31747" name="Rectangle 3"/>
          <p:cNvSpPr>
            <a:spLocks noGrp="1" noChangeArrowheads="1"/>
          </p:cNvSpPr>
          <p:nvPr>
            <p:ph type="body" idx="1"/>
          </p:nvPr>
        </p:nvSpPr>
        <p:spPr>
          <a:xfrm>
            <a:off x="412750" y="4773613"/>
            <a:ext cx="6005513" cy="3756025"/>
          </a:xfrm>
          <a:noFill/>
          <a:ln/>
        </p:spPr>
        <p:txBody>
          <a:bodyPr lIns="90537" tIns="42147" rIns="90537" bIns="42147"/>
          <a:lstStyle/>
          <a:p>
            <a:r>
              <a:rPr lang="en-US">
                <a:solidFill>
                  <a:srgbClr val="000000"/>
                </a:solidFill>
              </a:rPr>
              <a:t>Creating DML Statement Triggers</a:t>
            </a:r>
          </a:p>
          <a:p>
            <a:pPr lvl="1"/>
            <a:r>
              <a:rPr lang="en-US">
                <a:solidFill>
                  <a:srgbClr val="000000"/>
                </a:solidFill>
              </a:rPr>
              <a:t>You can create a </a:t>
            </a:r>
            <a:r>
              <a:rPr lang="en-US">
                <a:solidFill>
                  <a:srgbClr val="FC0128"/>
                </a:solidFill>
                <a:latin typeface="Courier New" pitchFamily="49" charset="0"/>
              </a:rPr>
              <a:t>BEFORE</a:t>
            </a:r>
            <a:r>
              <a:rPr lang="en-US">
                <a:solidFill>
                  <a:srgbClr val="FC0128"/>
                </a:solidFill>
              </a:rPr>
              <a:t> statement trigger</a:t>
            </a:r>
            <a:r>
              <a:rPr lang="en-US"/>
              <a:t> in order to prevent the triggering operation from succeeding if a certain condition is violated.</a:t>
            </a:r>
          </a:p>
          <a:p>
            <a:pPr lvl="1"/>
            <a:r>
              <a:rPr lang="en-US"/>
              <a:t>For example, create a trigger to</a:t>
            </a:r>
            <a:r>
              <a:rPr lang="en-US">
                <a:solidFill>
                  <a:srgbClr val="000000"/>
                </a:solidFill>
              </a:rPr>
              <a:t> restrict inserts into the </a:t>
            </a:r>
            <a:r>
              <a:rPr lang="en-US">
                <a:latin typeface="Courier New" pitchFamily="49" charset="0"/>
              </a:rPr>
              <a:t>EMPLOYEES</a:t>
            </a:r>
            <a:r>
              <a:rPr lang="en-US"/>
              <a:t> </a:t>
            </a:r>
            <a:r>
              <a:rPr lang="en-US">
                <a:solidFill>
                  <a:srgbClr val="000000"/>
                </a:solidFill>
              </a:rPr>
              <a:t>table to certain business hours, Monday through Friday.</a:t>
            </a:r>
          </a:p>
          <a:p>
            <a:pPr lvl="1"/>
            <a:r>
              <a:rPr lang="en-US">
                <a:solidFill>
                  <a:srgbClr val="000000"/>
                </a:solidFill>
              </a:rPr>
              <a:t>If a user attempts to insert a row into the </a:t>
            </a:r>
            <a:r>
              <a:rPr lang="en-US">
                <a:latin typeface="Courier New" pitchFamily="49" charset="0"/>
              </a:rPr>
              <a:t>EMPLOYEES</a:t>
            </a:r>
            <a:r>
              <a:rPr lang="en-US"/>
              <a:t> </a:t>
            </a:r>
            <a:r>
              <a:rPr lang="en-US">
                <a:solidFill>
                  <a:srgbClr val="000000"/>
                </a:solidFill>
              </a:rPr>
              <a:t>table on Saturday, the user sees the message, the trigger fails, and the triggering statement is rolled back. Remember that the </a:t>
            </a:r>
            <a:r>
              <a:rPr lang="en-US">
                <a:latin typeface="Courier New" pitchFamily="49" charset="0"/>
              </a:rPr>
              <a:t>RAISE_APPLICATION_ERROR</a:t>
            </a:r>
            <a:r>
              <a:rPr lang="en-US"/>
              <a:t> is a</a:t>
            </a:r>
            <a:r>
              <a:rPr lang="en-US">
                <a:solidFill>
                  <a:srgbClr val="000000"/>
                </a:solidFill>
              </a:rPr>
              <a:t> server-side built-in procedure that returns an error to the user and causes the PL/SQL block to fail.</a:t>
            </a:r>
          </a:p>
          <a:p>
            <a:pPr lvl="1"/>
            <a:r>
              <a:rPr lang="en-US">
                <a:solidFill>
                  <a:srgbClr val="000000"/>
                </a:solidFill>
              </a:rPr>
              <a:t>When a database trigger fails, the triggering statement is automatically rolled back by the Oracle</a:t>
            </a:r>
            <a:br>
              <a:rPr lang="en-US">
                <a:solidFill>
                  <a:srgbClr val="000000"/>
                </a:solidFill>
              </a:rPr>
            </a:br>
            <a:r>
              <a:rPr lang="en-US">
                <a:solidFill>
                  <a:srgbClr val="000000"/>
                </a:solidFill>
              </a:rPr>
              <a:t>server.</a:t>
            </a: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a:lnSpc>
                <a:spcPct val="125000"/>
              </a:lnSpc>
              <a:spcBef>
                <a:spcPct val="0"/>
              </a:spcBef>
            </a:pPr>
            <a:r>
              <a:rPr lang="en-US">
                <a:solidFill>
                  <a:srgbClr val="0000FF"/>
                </a:solidFill>
              </a:rPr>
              <a:t>Instructor Note</a:t>
            </a:r>
            <a:endParaRPr lang="en-US">
              <a:solidFill>
                <a:srgbClr val="0000FF"/>
              </a:solidFill>
              <a:latin typeface="Courier New" pitchFamily="49" charset="0"/>
            </a:endParaRPr>
          </a:p>
          <a:p>
            <a:pPr lvl="1"/>
            <a:r>
              <a:rPr lang="en-US">
                <a:solidFill>
                  <a:srgbClr val="0000FF"/>
                </a:solidFill>
              </a:rPr>
              <a:t>The time specified in the trigger in the slide is based on the database server system time. Hence, if you are in a different time zone from the database server, your DML may not work even if your system clock is within the time specified in the code.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E857F2-52CA-4973-9C0C-F68A94990E57}" type="slidenum">
              <a:rPr lang="en-US"/>
              <a:pPr/>
              <a:t>42</a:t>
            </a:fld>
            <a:endParaRPr lang="en-US"/>
          </a:p>
        </p:txBody>
      </p:sp>
      <p:sp>
        <p:nvSpPr>
          <p:cNvPr id="33794" name="Rectangle 2"/>
          <p:cNvSpPr>
            <a:spLocks noRot="1" noChangeArrowheads="1" noTextEdit="1"/>
          </p:cNvSpPr>
          <p:nvPr>
            <p:ph type="sldImg"/>
          </p:nvPr>
        </p:nvSpPr>
        <p:spPr>
          <a:xfrm>
            <a:off x="488950" y="157163"/>
            <a:ext cx="5880100" cy="4410075"/>
          </a:xfrm>
          <a:ln w="12700" cap="flat">
            <a:solidFill>
              <a:schemeClr val="tx1"/>
            </a:solidFill>
          </a:ln>
        </p:spPr>
      </p:sp>
      <p:sp>
        <p:nvSpPr>
          <p:cNvPr id="33795"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Example</a:t>
            </a:r>
            <a:endParaRPr lang="en-US" b="1"/>
          </a:p>
          <a:p>
            <a:pPr lvl="1"/>
            <a:r>
              <a:rPr lang="en-US"/>
              <a:t>Insert a row into the </a:t>
            </a:r>
            <a:r>
              <a:rPr lang="en-US">
                <a:latin typeface="Courier New" pitchFamily="49" charset="0"/>
              </a:rPr>
              <a:t>EMPLOYEES</a:t>
            </a:r>
            <a:r>
              <a:rPr lang="en-US"/>
              <a:t> table during nonbusiness hours. When the date and time are out of the business timings specified in the trigger, you get the error message as shown in the slide.</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Note that the row might be inserted if you are in a different timezone from the database server. The trigger fires even if your system clock is within these business hours.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DCBC9-2214-4E6B-AAB7-960716124418}" type="slidenum">
              <a:rPr lang="en-US"/>
              <a:pPr/>
              <a:t>43</a:t>
            </a:fld>
            <a:endParaRPr lang="en-US"/>
          </a:p>
        </p:txBody>
      </p:sp>
      <p:sp>
        <p:nvSpPr>
          <p:cNvPr id="35842" name="Rectangle 2"/>
          <p:cNvSpPr>
            <a:spLocks noRot="1" noChangeArrowheads="1" noTextEdit="1"/>
          </p:cNvSpPr>
          <p:nvPr>
            <p:ph type="sldImg"/>
          </p:nvPr>
        </p:nvSpPr>
        <p:spPr>
          <a:xfrm>
            <a:off x="488950" y="157163"/>
            <a:ext cx="5880100" cy="4410075"/>
          </a:xfrm>
          <a:ln w="12700" cap="flat">
            <a:solidFill>
              <a:schemeClr val="tx1"/>
            </a:solidFill>
          </a:ln>
        </p:spPr>
      </p:sp>
      <p:sp>
        <p:nvSpPr>
          <p:cNvPr id="35843"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Combining Triggering Events</a:t>
            </a:r>
          </a:p>
          <a:p>
            <a:pPr lvl="1"/>
            <a:r>
              <a:rPr lang="en-US">
                <a:solidFill>
                  <a:srgbClr val="000000"/>
                </a:solidFill>
              </a:rPr>
              <a:t>You can combine several triggering events into one by taking advantage of the special conditional predicates </a:t>
            </a:r>
            <a:r>
              <a:rPr lang="en-US">
                <a:latin typeface="Courier New" pitchFamily="49" charset="0"/>
              </a:rPr>
              <a:t>INSERTING</a:t>
            </a:r>
            <a:r>
              <a:rPr lang="en-US"/>
              <a:t>, </a:t>
            </a:r>
            <a:r>
              <a:rPr lang="en-US">
                <a:latin typeface="Courier New" pitchFamily="49" charset="0"/>
              </a:rPr>
              <a:t>UPDATING</a:t>
            </a:r>
            <a:r>
              <a:rPr lang="en-US"/>
              <a:t>, and </a:t>
            </a:r>
            <a:r>
              <a:rPr lang="en-US">
                <a:latin typeface="Courier New" pitchFamily="49" charset="0"/>
              </a:rPr>
              <a:t>DELETING</a:t>
            </a:r>
            <a:r>
              <a:rPr lang="en-US">
                <a:solidFill>
                  <a:srgbClr val="FC0128"/>
                </a:solidFill>
              </a:rPr>
              <a:t> </a:t>
            </a:r>
            <a:r>
              <a:rPr lang="en-US">
                <a:solidFill>
                  <a:srgbClr val="000000"/>
                </a:solidFill>
              </a:rPr>
              <a:t>within the trigger body.</a:t>
            </a:r>
          </a:p>
          <a:p>
            <a:pPr lvl="1"/>
            <a:r>
              <a:rPr lang="en-US" b="1"/>
              <a:t>Example</a:t>
            </a:r>
            <a:endParaRPr lang="en-US"/>
          </a:p>
          <a:p>
            <a:pPr lvl="1"/>
            <a:r>
              <a:rPr lang="en-US">
                <a:solidFill>
                  <a:srgbClr val="000000"/>
                </a:solidFill>
              </a:rPr>
              <a:t>Create one trigger to restrict all data manipulation events on the </a:t>
            </a:r>
            <a:r>
              <a:rPr lang="en-US">
                <a:latin typeface="Courier New" pitchFamily="49" charset="0"/>
              </a:rPr>
              <a:t>EMPLOYEES</a:t>
            </a:r>
            <a:r>
              <a:rPr lang="en-US"/>
              <a:t> </a:t>
            </a:r>
            <a:r>
              <a:rPr lang="en-US">
                <a:solidFill>
                  <a:srgbClr val="000000"/>
                </a:solidFill>
              </a:rPr>
              <a:t>table to certain business hours, Monday through Friday.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B422967-D474-4B88-91B2-2F3C8F3F3C1C}" type="slidenum">
              <a:rPr lang="en-US"/>
              <a:pPr/>
              <a:t>44</a:t>
            </a:fld>
            <a:endParaRPr lang="en-US"/>
          </a:p>
        </p:txBody>
      </p:sp>
      <p:sp>
        <p:nvSpPr>
          <p:cNvPr id="37890" name="Rectangle 2"/>
          <p:cNvSpPr>
            <a:spLocks noRot="1" noChangeArrowheads="1" noTextEdit="1"/>
          </p:cNvSpPr>
          <p:nvPr>
            <p:ph type="sldImg"/>
          </p:nvPr>
        </p:nvSpPr>
        <p:spPr>
          <a:xfrm>
            <a:off x="488950" y="157163"/>
            <a:ext cx="5880100" cy="4410075"/>
          </a:xfrm>
          <a:ln w="12700" cap="flat">
            <a:solidFill>
              <a:schemeClr val="tx1"/>
            </a:solidFill>
          </a:ln>
        </p:spPr>
      </p:sp>
      <p:sp>
        <p:nvSpPr>
          <p:cNvPr id="37891"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Syntax for Creating a Row Trigger</a:t>
            </a:r>
          </a:p>
          <a:p>
            <a:endParaRPr lang="en-US"/>
          </a:p>
        </p:txBody>
      </p:sp>
      <p:graphicFrame>
        <p:nvGraphicFramePr>
          <p:cNvPr id="37892" name="Object 4"/>
          <p:cNvGraphicFramePr>
            <a:graphicFrameLocks/>
          </p:cNvGraphicFramePr>
          <p:nvPr/>
        </p:nvGraphicFramePr>
        <p:xfrm>
          <a:off x="587375" y="5076825"/>
          <a:ext cx="5900738" cy="3621088"/>
        </p:xfrm>
        <a:graphic>
          <a:graphicData uri="http://schemas.openxmlformats.org/presentationml/2006/ole">
            <p:oleObj spid="_x0000_s7170" name="Document" r:id="rId4" imgW="5991120" imgH="3676320" progId="Word.Document.8">
              <p:embed/>
            </p:oleObj>
          </a:graphicData>
        </a:graphic>
      </p:graphicFrame>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82FE8A0-15E0-499A-8DA0-89CBC1CABE29}" type="slidenum">
              <a:rPr lang="en-US"/>
              <a:pPr/>
              <a:t>45</a:t>
            </a:fld>
            <a:endParaRPr lang="en-US"/>
          </a:p>
        </p:txBody>
      </p:sp>
      <p:sp>
        <p:nvSpPr>
          <p:cNvPr id="39938" name="Rectangle 2"/>
          <p:cNvSpPr>
            <a:spLocks noRot="1" noChangeArrowheads="1" noTextEdit="1"/>
          </p:cNvSpPr>
          <p:nvPr>
            <p:ph type="sldImg"/>
          </p:nvPr>
        </p:nvSpPr>
        <p:spPr>
          <a:xfrm>
            <a:off x="455613" y="130175"/>
            <a:ext cx="5945187" cy="4459288"/>
          </a:xfrm>
          <a:ln w="12700" cap="flat">
            <a:solidFill>
              <a:schemeClr val="tx1"/>
            </a:solidFill>
          </a:ln>
        </p:spPr>
      </p:sp>
      <p:sp>
        <p:nvSpPr>
          <p:cNvPr id="39939"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Creating a Row Trigger</a:t>
            </a:r>
          </a:p>
          <a:p>
            <a:pPr lvl="1"/>
            <a:r>
              <a:rPr lang="en-US"/>
              <a:t>You can create a </a:t>
            </a:r>
            <a:r>
              <a:rPr lang="en-US">
                <a:solidFill>
                  <a:srgbClr val="FC0128"/>
                </a:solidFill>
                <a:latin typeface="Courier New" pitchFamily="49" charset="0"/>
              </a:rPr>
              <a:t>BEFORE</a:t>
            </a:r>
            <a:r>
              <a:rPr lang="en-US">
                <a:solidFill>
                  <a:srgbClr val="FC0128"/>
                </a:solidFill>
              </a:rPr>
              <a:t> row trigger</a:t>
            </a:r>
            <a:r>
              <a:rPr lang="en-US"/>
              <a:t> in order to prevent the triggering operation from succeeding if a certain condition is violated.</a:t>
            </a:r>
          </a:p>
          <a:p>
            <a:pPr lvl="1"/>
            <a:r>
              <a:rPr lang="en-US"/>
              <a:t>Create a trigger to allow only certain employees to be able to earn a salary of more than 15,000.</a:t>
            </a:r>
          </a:p>
          <a:p>
            <a:pPr lvl="1"/>
            <a:r>
              <a:rPr lang="en-US"/>
              <a:t>If a user attempts to do this, the trigger raises an error.</a:t>
            </a:r>
          </a:p>
          <a:p>
            <a:pPr lvl="1"/>
            <a:r>
              <a:rPr lang="en-US">
                <a:latin typeface="Courier New" pitchFamily="49" charset="0"/>
              </a:rPr>
              <a:t>UPDATE employees</a:t>
            </a:r>
          </a:p>
          <a:p>
            <a:pPr lvl="1"/>
            <a:r>
              <a:rPr lang="en-US">
                <a:latin typeface="Courier New" pitchFamily="49" charset="0"/>
              </a:rPr>
              <a:t>SET salary = 15500</a:t>
            </a:r>
          </a:p>
          <a:p>
            <a:pPr lvl="1"/>
            <a:r>
              <a:rPr lang="en-US">
                <a:latin typeface="Courier New" pitchFamily="49" charset="0"/>
              </a:rPr>
              <a:t>WHERE last_name = 'Russell';</a:t>
            </a:r>
            <a:endParaRPr lang="en-US">
              <a:solidFill>
                <a:srgbClr val="000000"/>
              </a:solidFill>
              <a:latin typeface="Courier New" pitchFamily="49" charset="0"/>
            </a:endParaRPr>
          </a:p>
          <a:p>
            <a:pPr>
              <a:lnSpc>
                <a:spcPct val="125000"/>
              </a:lnSpc>
              <a:spcBef>
                <a:spcPct val="0"/>
              </a:spcBef>
            </a:pPr>
            <a:endParaRPr lang="en-US" b="1">
              <a:solidFill>
                <a:srgbClr val="3333CC"/>
              </a:solidFill>
            </a:endParaRPr>
          </a:p>
          <a:p>
            <a:pPr>
              <a:lnSpc>
                <a:spcPct val="125000"/>
              </a:lnSpc>
              <a:spcBef>
                <a:spcPct val="0"/>
              </a:spcBef>
            </a:pPr>
            <a:endParaRPr lang="en-US" b="1">
              <a:solidFill>
                <a:srgbClr val="3333CC"/>
              </a:solidFill>
            </a:endParaRPr>
          </a:p>
          <a:p>
            <a:pPr>
              <a:lnSpc>
                <a:spcPct val="125000"/>
              </a:lnSpc>
              <a:spcBef>
                <a:spcPct val="0"/>
              </a:spcBef>
            </a:pPr>
            <a:endParaRPr lang="en-US" b="1">
              <a:solidFill>
                <a:srgbClr val="3333CC"/>
              </a:solidFill>
            </a:endParaRPr>
          </a:p>
          <a:p>
            <a:pPr>
              <a:lnSpc>
                <a:spcPct val="125000"/>
              </a:lnSpc>
              <a:spcBef>
                <a:spcPct val="0"/>
              </a:spcBef>
            </a:pPr>
            <a:endParaRPr lang="en-US" b="1">
              <a:solidFill>
                <a:srgbClr val="3333CC"/>
              </a:solidFill>
            </a:endParaRPr>
          </a:p>
          <a:p>
            <a:pPr>
              <a:lnSpc>
                <a:spcPct val="125000"/>
              </a:lnSpc>
              <a:spcBef>
                <a:spcPct val="0"/>
              </a:spcBef>
            </a:pPr>
            <a:endParaRPr lang="en-US" b="1">
              <a:solidFill>
                <a:srgbClr val="3333CC"/>
              </a:solidFill>
            </a:endParaRPr>
          </a:p>
          <a:p>
            <a:pPr>
              <a:lnSpc>
                <a:spcPct val="125000"/>
              </a:lnSpc>
              <a:spcBef>
                <a:spcPct val="0"/>
              </a:spcBef>
            </a:pPr>
            <a:endParaRPr lang="en-US" b="1">
              <a:solidFill>
                <a:srgbClr val="3333CC"/>
              </a:solidFill>
            </a:endParaRPr>
          </a:p>
          <a:p>
            <a:pPr>
              <a:lnSpc>
                <a:spcPct val="125000"/>
              </a:lnSpc>
              <a:spcBef>
                <a:spcPct val="0"/>
              </a:spcBef>
            </a:pPr>
            <a:endParaRPr lang="en-US">
              <a:solidFill>
                <a:srgbClr val="0000FF"/>
              </a:solidFill>
            </a:endParaRPr>
          </a:p>
          <a:p>
            <a:pPr>
              <a:lnSpc>
                <a:spcPct val="125000"/>
              </a:lnSpc>
              <a:spcBef>
                <a:spcPct val="0"/>
              </a:spcBef>
            </a:pPr>
            <a:r>
              <a:rPr lang="en-US">
                <a:solidFill>
                  <a:srgbClr val="0000FF"/>
                </a:solidFill>
              </a:rPr>
              <a:t>Instructor Note</a:t>
            </a:r>
            <a:endParaRPr lang="en-US">
              <a:solidFill>
                <a:srgbClr val="0000FF"/>
              </a:solidFill>
              <a:latin typeface="Courier New" pitchFamily="49" charset="0"/>
            </a:endParaRPr>
          </a:p>
          <a:p>
            <a:pPr lvl="1"/>
            <a:r>
              <a:rPr lang="en-US">
                <a:solidFill>
                  <a:srgbClr val="0000FF"/>
                </a:solidFill>
              </a:rPr>
              <a:t>Alternatively, the value 15,000 in the program could be a value in a table that can be retrieved into the program, or a global variable. </a:t>
            </a:r>
          </a:p>
        </p:txBody>
      </p:sp>
      <p:pic>
        <p:nvPicPr>
          <p:cNvPr id="39940" name="Picture 4"/>
          <p:cNvPicPr>
            <a:picLocks noChangeAspect="1" noChangeArrowheads="1"/>
          </p:cNvPicPr>
          <p:nvPr/>
        </p:nvPicPr>
        <p:blipFill>
          <a:blip r:embed="rId3"/>
          <a:srcRect/>
          <a:stretch>
            <a:fillRect/>
          </a:stretch>
        </p:blipFill>
        <p:spPr bwMode="auto">
          <a:xfrm>
            <a:off x="609600" y="6600825"/>
            <a:ext cx="4667250" cy="1171575"/>
          </a:xfrm>
          <a:prstGeom prst="rect">
            <a:avLst/>
          </a:prstGeom>
          <a:noFill/>
          <a:ln w="25400">
            <a:noFill/>
            <a:miter lim="800000"/>
            <a:headEnd type="none" w="sm" len="sm"/>
            <a:tailEnd type="none" w="med" len="lg"/>
          </a:ln>
          <a:effectLst/>
        </p:spPr>
      </p:pic>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54BCE10-C35F-4615-AF84-67087A75D53F}" type="slidenum">
              <a:rPr lang="en-US"/>
              <a:pPr/>
              <a:t>46</a:t>
            </a:fld>
            <a:endParaRPr lang="en-US"/>
          </a:p>
        </p:txBody>
      </p:sp>
      <p:sp>
        <p:nvSpPr>
          <p:cNvPr id="41986" name="Rectangle 2"/>
          <p:cNvSpPr>
            <a:spLocks noRot="1" noChangeArrowheads="1" noTextEdit="1"/>
          </p:cNvSpPr>
          <p:nvPr>
            <p:ph type="sldImg"/>
          </p:nvPr>
        </p:nvSpPr>
        <p:spPr>
          <a:xfrm>
            <a:off x="488950" y="157163"/>
            <a:ext cx="5880100" cy="4410075"/>
          </a:xfrm>
          <a:ln w="12700" cap="flat">
            <a:solidFill>
              <a:schemeClr val="tx1"/>
            </a:solidFill>
          </a:ln>
        </p:spPr>
      </p:sp>
      <p:sp>
        <p:nvSpPr>
          <p:cNvPr id="41987"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Using </a:t>
            </a:r>
            <a:r>
              <a:rPr lang="en-US">
                <a:latin typeface="Courier New" pitchFamily="49" charset="0"/>
              </a:rPr>
              <a:t>OLD</a:t>
            </a:r>
            <a:r>
              <a:rPr lang="en-US"/>
              <a:t> and </a:t>
            </a:r>
            <a:r>
              <a:rPr lang="en-US">
                <a:latin typeface="Courier New" pitchFamily="49" charset="0"/>
              </a:rPr>
              <a:t>NEW</a:t>
            </a:r>
            <a:r>
              <a:rPr lang="en-US"/>
              <a:t> Qualifiers</a:t>
            </a:r>
            <a:endParaRPr lang="en-US" b="1"/>
          </a:p>
          <a:p>
            <a:pPr lvl="1"/>
            <a:r>
              <a:rPr lang="en-US">
                <a:solidFill>
                  <a:srgbClr val="000000"/>
                </a:solidFill>
              </a:rPr>
              <a:t>Within </a:t>
            </a:r>
            <a:r>
              <a:rPr lang="en-US"/>
              <a:t>a </a:t>
            </a:r>
            <a:r>
              <a:rPr lang="en-US">
                <a:latin typeface="Courier New" pitchFamily="49" charset="0"/>
              </a:rPr>
              <a:t>ROW</a:t>
            </a:r>
            <a:r>
              <a:rPr lang="en-US"/>
              <a:t> trigger, reference the value of a column before and after the data change by prefixing it with the </a:t>
            </a:r>
            <a:r>
              <a:rPr lang="en-US">
                <a:solidFill>
                  <a:srgbClr val="FC0128"/>
                </a:solidFill>
                <a:latin typeface="Courier New" pitchFamily="49" charset="0"/>
              </a:rPr>
              <a:t>OLD</a:t>
            </a:r>
            <a:r>
              <a:rPr lang="en-US">
                <a:solidFill>
                  <a:srgbClr val="FC0128"/>
                </a:solidFill>
              </a:rPr>
              <a:t> and </a:t>
            </a:r>
            <a:r>
              <a:rPr lang="en-US">
                <a:solidFill>
                  <a:srgbClr val="FC0128"/>
                </a:solidFill>
                <a:latin typeface="Courier New" pitchFamily="49" charset="0"/>
              </a:rPr>
              <a:t>NEW</a:t>
            </a:r>
            <a:r>
              <a:rPr lang="en-US">
                <a:solidFill>
                  <a:srgbClr val="FC0128"/>
                </a:solidFill>
              </a:rPr>
              <a:t> qualifier.</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pPr lvl="2"/>
            <a:r>
              <a:rPr lang="en-US">
                <a:solidFill>
                  <a:srgbClr val="000000"/>
                </a:solidFill>
              </a:rPr>
              <a:t>The </a:t>
            </a:r>
            <a:r>
              <a:rPr lang="en-US">
                <a:latin typeface="Courier New" pitchFamily="49" charset="0"/>
              </a:rPr>
              <a:t>OLD</a:t>
            </a:r>
            <a:r>
              <a:rPr lang="en-US"/>
              <a:t> </a:t>
            </a:r>
            <a:r>
              <a:rPr lang="en-US">
                <a:solidFill>
                  <a:srgbClr val="000000"/>
                </a:solidFill>
              </a:rPr>
              <a:t>and </a:t>
            </a:r>
            <a:r>
              <a:rPr lang="en-US">
                <a:solidFill>
                  <a:srgbClr val="000000"/>
                </a:solidFill>
                <a:latin typeface="Courier New" pitchFamily="49" charset="0"/>
              </a:rPr>
              <a:t>NEW</a:t>
            </a:r>
            <a:r>
              <a:rPr lang="en-US">
                <a:solidFill>
                  <a:srgbClr val="000000"/>
                </a:solidFill>
              </a:rPr>
              <a:t> qualifiers are available only in </a:t>
            </a:r>
            <a:r>
              <a:rPr lang="en-US">
                <a:solidFill>
                  <a:srgbClr val="000000"/>
                </a:solidFill>
                <a:latin typeface="Courier New" pitchFamily="49" charset="0"/>
              </a:rPr>
              <a:t>ROW</a:t>
            </a:r>
            <a:r>
              <a:rPr lang="en-US">
                <a:solidFill>
                  <a:srgbClr val="000000"/>
                </a:solidFill>
              </a:rPr>
              <a:t> triggers.</a:t>
            </a:r>
          </a:p>
          <a:p>
            <a:pPr lvl="2"/>
            <a:r>
              <a:rPr lang="en-US">
                <a:solidFill>
                  <a:srgbClr val="000000"/>
                </a:solidFill>
              </a:rPr>
              <a:t>Prefix these qualifiers with a colon (:) in every SQL and PL/SQL statement.</a:t>
            </a:r>
          </a:p>
          <a:p>
            <a:pPr lvl="2"/>
            <a:r>
              <a:rPr lang="en-US">
                <a:solidFill>
                  <a:srgbClr val="000000"/>
                </a:solidFill>
              </a:rPr>
              <a:t>There is no colon (:) prefix if the qualifiers are referenced in the </a:t>
            </a:r>
            <a:r>
              <a:rPr lang="en-US">
                <a:latin typeface="Courier New" pitchFamily="49" charset="0"/>
              </a:rPr>
              <a:t>WHEN </a:t>
            </a:r>
            <a:r>
              <a:rPr lang="en-US"/>
              <a:t>restricting condition.</a:t>
            </a:r>
            <a:endParaRPr lang="en-US">
              <a:solidFill>
                <a:srgbClr val="FC0128"/>
              </a:solidFill>
            </a:endParaRPr>
          </a:p>
          <a:p>
            <a:pPr lvl="1"/>
            <a:r>
              <a:rPr lang="en-US" b="1"/>
              <a:t>Note:</a:t>
            </a:r>
            <a:r>
              <a:rPr lang="en-US"/>
              <a:t> Row triggers can decrease the performance if you do a lot of updates on larger tables.</a:t>
            </a:r>
          </a:p>
          <a:p>
            <a:pPr lvl="1"/>
            <a:r>
              <a:rPr lang="en-US">
                <a:solidFill>
                  <a:srgbClr val="0000FF"/>
                </a:solidFill>
              </a:rPr>
              <a:t>Instructor Note</a:t>
            </a:r>
            <a:endParaRPr lang="en-US" b="1">
              <a:solidFill>
                <a:srgbClr val="0000FF"/>
              </a:solidFill>
            </a:endParaRPr>
          </a:p>
          <a:p>
            <a:pPr lvl="1"/>
            <a:r>
              <a:rPr lang="en-US">
                <a:solidFill>
                  <a:srgbClr val="0000FF"/>
                </a:solidFill>
              </a:rPr>
              <a:t>If you run the above code and get a compilation error, check whether you have a table called </a:t>
            </a:r>
            <a:r>
              <a:rPr lang="en-US">
                <a:solidFill>
                  <a:srgbClr val="0000FF"/>
                </a:solidFill>
                <a:latin typeface="Courier New" pitchFamily="49" charset="0"/>
              </a:rPr>
              <a:t>AUDIT_EMP_TABLE</a:t>
            </a:r>
            <a:r>
              <a:rPr lang="en-US">
                <a:solidFill>
                  <a:srgbClr val="0000FF"/>
                </a:solidFill>
              </a:rPr>
              <a:t>; if not, run </a:t>
            </a:r>
            <a:r>
              <a:rPr lang="en-US">
                <a:solidFill>
                  <a:srgbClr val="0000FF"/>
                </a:solidFill>
                <a:latin typeface="Courier New" pitchFamily="49" charset="0"/>
              </a:rPr>
              <a:t>16_addtabs.sql</a:t>
            </a:r>
            <a:r>
              <a:rPr lang="en-US">
                <a:solidFill>
                  <a:srgbClr val="0000FF"/>
                </a:solidFill>
              </a:rPr>
              <a:t> to create this table. Point out to the students that the </a:t>
            </a:r>
            <a:r>
              <a:rPr lang="en-US">
                <a:solidFill>
                  <a:srgbClr val="0000FF"/>
                </a:solidFill>
                <a:latin typeface="Courier New" pitchFamily="49" charset="0"/>
              </a:rPr>
              <a:t>OLD</a:t>
            </a:r>
            <a:r>
              <a:rPr lang="en-US">
                <a:solidFill>
                  <a:srgbClr val="0000FF"/>
                </a:solidFill>
              </a:rPr>
              <a:t> and </a:t>
            </a:r>
            <a:r>
              <a:rPr lang="en-US">
                <a:solidFill>
                  <a:srgbClr val="0000FF"/>
                </a:solidFill>
                <a:latin typeface="Courier New" pitchFamily="49" charset="0"/>
              </a:rPr>
              <a:t>NEW</a:t>
            </a:r>
            <a:r>
              <a:rPr lang="en-US">
                <a:solidFill>
                  <a:srgbClr val="0000FF"/>
                </a:solidFill>
              </a:rPr>
              <a:t> are host variable created implicitly. The same rules apply to these host variables in PL/SQL bodies as in anonymous PL/SQL blocks.</a:t>
            </a:r>
          </a:p>
        </p:txBody>
      </p:sp>
      <p:graphicFrame>
        <p:nvGraphicFramePr>
          <p:cNvPr id="41988" name="Object 4"/>
          <p:cNvGraphicFramePr>
            <a:graphicFrameLocks/>
          </p:cNvGraphicFramePr>
          <p:nvPr/>
        </p:nvGraphicFramePr>
        <p:xfrm>
          <a:off x="565150" y="5480050"/>
          <a:ext cx="5667375" cy="1171575"/>
        </p:xfrm>
        <a:graphic>
          <a:graphicData uri="http://schemas.openxmlformats.org/presentationml/2006/ole">
            <p:oleObj spid="_x0000_s8194" name="Document" r:id="rId4" imgW="5751360" imgH="1188720" progId="Word.Document.8">
              <p:embed/>
            </p:oleObj>
          </a:graphicData>
        </a:graphic>
      </p:graphicFrame>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F6A03-115B-4A62-B674-A4ECBB103775}" type="slidenum">
              <a:rPr lang="en-US"/>
              <a:pPr/>
              <a:t>47</a:t>
            </a:fld>
            <a:endParaRPr lang="en-US"/>
          </a:p>
        </p:txBody>
      </p:sp>
      <p:sp>
        <p:nvSpPr>
          <p:cNvPr id="46082" name="Rectangle 2"/>
          <p:cNvSpPr>
            <a:spLocks noRot="1" noChangeArrowheads="1" noTextEdit="1"/>
          </p:cNvSpPr>
          <p:nvPr>
            <p:ph type="sldImg"/>
          </p:nvPr>
        </p:nvSpPr>
        <p:spPr>
          <a:xfrm>
            <a:off x="488950" y="157163"/>
            <a:ext cx="5880100" cy="4410075"/>
          </a:xfrm>
          <a:ln w="12700" cap="flat">
            <a:solidFill>
              <a:schemeClr val="tx1"/>
            </a:solidFill>
          </a:ln>
        </p:spPr>
      </p:sp>
      <p:sp>
        <p:nvSpPr>
          <p:cNvPr id="46083" name="Rectangle 3"/>
          <p:cNvSpPr>
            <a:spLocks noGrp="1" noChangeArrowheads="1"/>
          </p:cNvSpPr>
          <p:nvPr>
            <p:ph type="body" idx="1"/>
          </p:nvPr>
        </p:nvSpPr>
        <p:spPr>
          <a:xfrm>
            <a:off x="412750" y="4706938"/>
            <a:ext cx="6030913" cy="3756025"/>
          </a:xfrm>
          <a:noFill/>
          <a:ln/>
        </p:spPr>
        <p:txBody>
          <a:bodyPr lIns="90537" tIns="42147" rIns="90537" bIns="42147"/>
          <a:lstStyle/>
          <a:p>
            <a:pPr>
              <a:lnSpc>
                <a:spcPct val="80000"/>
              </a:lnSpc>
            </a:pPr>
            <a:r>
              <a:rPr lang="en-US">
                <a:solidFill>
                  <a:srgbClr val="000000"/>
                </a:solidFill>
              </a:rPr>
              <a:t>Example</a:t>
            </a:r>
            <a:endParaRPr lang="en-US" b="1">
              <a:solidFill>
                <a:srgbClr val="000000"/>
              </a:solidFill>
            </a:endParaRPr>
          </a:p>
          <a:p>
            <a:pPr lvl="1">
              <a:lnSpc>
                <a:spcPct val="80000"/>
              </a:lnSpc>
            </a:pPr>
            <a:r>
              <a:rPr lang="en-US"/>
              <a:t>To restrict the trigger action to those rows that satisfy a certain condition, provide a </a:t>
            </a:r>
            <a:r>
              <a:rPr lang="en-US">
                <a:latin typeface="Courier New" pitchFamily="49" charset="0"/>
              </a:rPr>
              <a:t>WHEN</a:t>
            </a:r>
            <a:r>
              <a:rPr lang="en-US"/>
              <a:t> clause.</a:t>
            </a:r>
          </a:p>
          <a:p>
            <a:pPr lvl="1">
              <a:lnSpc>
                <a:spcPct val="80000"/>
              </a:lnSpc>
            </a:pPr>
            <a:r>
              <a:rPr lang="en-US"/>
              <a:t>Create a trigger on the </a:t>
            </a:r>
            <a:r>
              <a:rPr lang="en-US">
                <a:latin typeface="Courier New" pitchFamily="49" charset="0"/>
              </a:rPr>
              <a:t>EMPLOYEES</a:t>
            </a:r>
            <a:r>
              <a:rPr lang="en-US"/>
              <a:t> table to calculate an employee’s commission when a row is added to the </a:t>
            </a:r>
            <a:r>
              <a:rPr lang="en-US">
                <a:latin typeface="Courier New" pitchFamily="49" charset="0"/>
              </a:rPr>
              <a:t>EMPLOYEES</a:t>
            </a:r>
            <a:r>
              <a:rPr lang="en-US"/>
              <a:t> table, or when an employee’s salary is modified. </a:t>
            </a:r>
          </a:p>
          <a:p>
            <a:pPr lvl="1">
              <a:lnSpc>
                <a:spcPct val="80000"/>
              </a:lnSpc>
            </a:pPr>
            <a:r>
              <a:rPr lang="en-US"/>
              <a:t>The </a:t>
            </a:r>
            <a:r>
              <a:rPr lang="en-US">
                <a:latin typeface="Courier New" pitchFamily="49" charset="0"/>
              </a:rPr>
              <a:t>NEW</a:t>
            </a:r>
            <a:r>
              <a:rPr lang="en-US"/>
              <a:t> qualifier cannot be prefixed with a colon in the </a:t>
            </a:r>
            <a:r>
              <a:rPr lang="en-US">
                <a:latin typeface="Courier New" pitchFamily="49" charset="0"/>
              </a:rPr>
              <a:t>WHEN</a:t>
            </a:r>
            <a:r>
              <a:rPr lang="en-US"/>
              <a:t> clause because the </a:t>
            </a:r>
            <a:r>
              <a:rPr lang="en-US">
                <a:latin typeface="Courier New" pitchFamily="49" charset="0"/>
              </a:rPr>
              <a:t>WHEN</a:t>
            </a:r>
            <a:r>
              <a:rPr lang="en-US"/>
              <a:t> clause is outside the PL/SQL blocks.</a:t>
            </a:r>
          </a:p>
          <a:p>
            <a:pPr>
              <a:lnSpc>
                <a:spcPct val="80000"/>
              </a:lnSpc>
            </a:pPr>
            <a:r>
              <a:rPr lang="en-US">
                <a:solidFill>
                  <a:srgbClr val="0000FF"/>
                </a:solidFill>
              </a:rPr>
              <a:t>Instructor Note</a:t>
            </a:r>
          </a:p>
          <a:p>
            <a:pPr lvl="1">
              <a:lnSpc>
                <a:spcPct val="80000"/>
              </a:lnSpc>
            </a:pPr>
            <a:r>
              <a:rPr lang="en-US">
                <a:solidFill>
                  <a:srgbClr val="0000FF"/>
                </a:solidFill>
              </a:rPr>
              <a:t>To assign values to columns using the </a:t>
            </a:r>
            <a:r>
              <a:rPr lang="en-US">
                <a:solidFill>
                  <a:srgbClr val="0000FF"/>
                </a:solidFill>
                <a:latin typeface="Courier New" pitchFamily="49" charset="0"/>
              </a:rPr>
              <a:t>NEW</a:t>
            </a:r>
            <a:r>
              <a:rPr lang="en-US">
                <a:solidFill>
                  <a:srgbClr val="0000FF"/>
                </a:solidFill>
              </a:rPr>
              <a:t> qualifier, create </a:t>
            </a:r>
            <a:r>
              <a:rPr lang="en-US">
                <a:solidFill>
                  <a:srgbClr val="0000FF"/>
                </a:solidFill>
                <a:latin typeface="Courier New" pitchFamily="49" charset="0"/>
              </a:rPr>
              <a:t>BEFORE</a:t>
            </a:r>
            <a:r>
              <a:rPr lang="en-US">
                <a:solidFill>
                  <a:srgbClr val="0000FF"/>
                </a:solidFill>
              </a:rPr>
              <a:t> </a:t>
            </a:r>
            <a:r>
              <a:rPr lang="en-US">
                <a:solidFill>
                  <a:srgbClr val="0000FF"/>
                </a:solidFill>
                <a:latin typeface="Courier New" pitchFamily="49" charset="0"/>
              </a:rPr>
              <a:t>ROW</a:t>
            </a:r>
            <a:r>
              <a:rPr lang="en-US">
                <a:solidFill>
                  <a:srgbClr val="0000FF"/>
                </a:solidFill>
              </a:rPr>
              <a:t> triggers. If you attempt to create an </a:t>
            </a:r>
            <a:r>
              <a:rPr lang="en-US">
                <a:solidFill>
                  <a:srgbClr val="0000FF"/>
                </a:solidFill>
                <a:latin typeface="Courier New" pitchFamily="49" charset="0"/>
              </a:rPr>
              <a:t>AFTER</a:t>
            </a:r>
            <a:r>
              <a:rPr lang="en-US">
                <a:solidFill>
                  <a:srgbClr val="0000FF"/>
                </a:solidFill>
              </a:rPr>
              <a:t> </a:t>
            </a:r>
            <a:r>
              <a:rPr lang="en-US">
                <a:solidFill>
                  <a:srgbClr val="0000FF"/>
                </a:solidFill>
                <a:latin typeface="Courier New" pitchFamily="49" charset="0"/>
              </a:rPr>
              <a:t>ROW</a:t>
            </a:r>
            <a:r>
              <a:rPr lang="en-US">
                <a:solidFill>
                  <a:srgbClr val="0000FF"/>
                </a:solidFill>
              </a:rPr>
              <a:t> trigger for the above code, you get a compilation error:</a:t>
            </a:r>
          </a:p>
          <a:p>
            <a:pPr lvl="1">
              <a:lnSpc>
                <a:spcPct val="80000"/>
              </a:lnSpc>
              <a:spcBef>
                <a:spcPct val="20000"/>
              </a:spcBef>
            </a:pPr>
            <a:r>
              <a:rPr lang="en-US">
                <a:solidFill>
                  <a:srgbClr val="0000FF"/>
                </a:solidFill>
                <a:latin typeface="Courier New" pitchFamily="49" charset="0"/>
              </a:rPr>
              <a:t>CREATE OR REPLACE TRIGGER derive_commission_pct</a:t>
            </a:r>
          </a:p>
          <a:p>
            <a:pPr lvl="1">
              <a:lnSpc>
                <a:spcPct val="80000"/>
              </a:lnSpc>
              <a:spcBef>
                <a:spcPct val="0"/>
              </a:spcBef>
            </a:pPr>
            <a:r>
              <a:rPr lang="en-US">
                <a:solidFill>
                  <a:srgbClr val="0000FF"/>
                </a:solidFill>
                <a:latin typeface="Courier New" pitchFamily="49" charset="0"/>
              </a:rPr>
              <a:t>AFTER INSERT OR UPDATE OF salary ON employees</a:t>
            </a:r>
          </a:p>
          <a:p>
            <a:pPr lvl="1">
              <a:lnSpc>
                <a:spcPct val="80000"/>
              </a:lnSpc>
              <a:spcBef>
                <a:spcPct val="0"/>
              </a:spcBef>
            </a:pPr>
            <a:r>
              <a:rPr lang="en-US">
                <a:solidFill>
                  <a:srgbClr val="0000FF"/>
                </a:solidFill>
                <a:latin typeface="Courier New" pitchFamily="49" charset="0"/>
              </a:rPr>
              <a:t>FOR EACH ROW WHEN (NEW.job_id = 'SA_REP')</a:t>
            </a:r>
          </a:p>
          <a:p>
            <a:pPr lvl="1">
              <a:lnSpc>
                <a:spcPct val="80000"/>
              </a:lnSpc>
              <a:spcBef>
                <a:spcPct val="0"/>
              </a:spcBef>
            </a:pPr>
            <a:r>
              <a:rPr lang="en-US">
                <a:solidFill>
                  <a:srgbClr val="0000FF"/>
                </a:solidFill>
                <a:latin typeface="Courier New" pitchFamily="49" charset="0"/>
              </a:rPr>
              <a:t>BEGIN</a:t>
            </a:r>
          </a:p>
          <a:p>
            <a:pPr lvl="1">
              <a:lnSpc>
                <a:spcPct val="80000"/>
              </a:lnSpc>
              <a:spcBef>
                <a:spcPct val="0"/>
              </a:spcBef>
            </a:pPr>
            <a:r>
              <a:rPr lang="en-US">
                <a:solidFill>
                  <a:srgbClr val="0000FF"/>
                </a:solidFill>
                <a:latin typeface="Courier New" pitchFamily="49" charset="0"/>
              </a:rPr>
              <a:t>  IF    INSERTING THEN :NEW.commission_pct := 0;</a:t>
            </a:r>
          </a:p>
          <a:p>
            <a:pPr lvl="1">
              <a:lnSpc>
                <a:spcPct val="80000"/>
              </a:lnSpc>
              <a:spcBef>
                <a:spcPct val="0"/>
              </a:spcBef>
            </a:pPr>
            <a:r>
              <a:rPr lang="en-US">
                <a:solidFill>
                  <a:srgbClr val="0000FF"/>
                </a:solidFill>
                <a:latin typeface="Courier New" pitchFamily="49" charset="0"/>
              </a:rPr>
              <a:t>  ELSIF :OLD.commission_pct IS NULL </a:t>
            </a:r>
          </a:p>
          <a:p>
            <a:pPr lvl="1">
              <a:lnSpc>
                <a:spcPct val="80000"/>
              </a:lnSpc>
              <a:spcBef>
                <a:spcPct val="0"/>
              </a:spcBef>
            </a:pPr>
            <a:r>
              <a:rPr lang="en-US">
                <a:solidFill>
                  <a:srgbClr val="0000FF"/>
                </a:solidFill>
                <a:latin typeface="Courier New" pitchFamily="49" charset="0"/>
              </a:rPr>
              <a:t>           THEN :NEW.commission_pct := 0;</a:t>
            </a:r>
          </a:p>
          <a:p>
            <a:pPr lvl="1">
              <a:lnSpc>
                <a:spcPct val="80000"/>
              </a:lnSpc>
              <a:spcBef>
                <a:spcPct val="0"/>
              </a:spcBef>
            </a:pPr>
            <a:r>
              <a:rPr lang="en-US">
                <a:solidFill>
                  <a:srgbClr val="0000FF"/>
                </a:solidFill>
                <a:latin typeface="Courier New" pitchFamily="49" charset="0"/>
              </a:rPr>
              <a:t>  ELSE  :NEW.commission_pct := </a:t>
            </a:r>
          </a:p>
          <a:p>
            <a:pPr lvl="1">
              <a:lnSpc>
                <a:spcPct val="80000"/>
              </a:lnSpc>
              <a:spcBef>
                <a:spcPct val="0"/>
              </a:spcBef>
            </a:pPr>
            <a:r>
              <a:rPr lang="en-US">
                <a:solidFill>
                  <a:srgbClr val="0000FF"/>
                </a:solidFill>
                <a:latin typeface="Courier New" pitchFamily="49" charset="0"/>
              </a:rPr>
              <a:t>               :OLD.commission_pct * (:NEW.salary/:OLD.salary);</a:t>
            </a:r>
          </a:p>
          <a:p>
            <a:pPr lvl="1">
              <a:lnSpc>
                <a:spcPct val="80000"/>
              </a:lnSpc>
              <a:spcBef>
                <a:spcPct val="0"/>
              </a:spcBef>
            </a:pPr>
            <a:r>
              <a:rPr lang="en-US">
                <a:solidFill>
                  <a:srgbClr val="0000FF"/>
                </a:solidFill>
                <a:latin typeface="Courier New" pitchFamily="49" charset="0"/>
              </a:rPr>
              <a:t>  END IF; </a:t>
            </a:r>
          </a:p>
          <a:p>
            <a:pPr lvl="1">
              <a:lnSpc>
                <a:spcPct val="80000"/>
              </a:lnSpc>
              <a:spcBef>
                <a:spcPct val="0"/>
              </a:spcBef>
            </a:pPr>
            <a:r>
              <a:rPr lang="en-US">
                <a:solidFill>
                  <a:srgbClr val="0000FF"/>
                </a:solidFill>
                <a:latin typeface="Courier New" pitchFamily="49" charset="0"/>
              </a:rPr>
              <a:t>END;</a:t>
            </a:r>
          </a:p>
          <a:p>
            <a:pPr lvl="1">
              <a:lnSpc>
                <a:spcPct val="80000"/>
              </a:lnSpc>
              <a:spcBef>
                <a:spcPct val="0"/>
              </a:spcBef>
            </a:pPr>
            <a:r>
              <a:rPr lang="en-US">
                <a:solidFill>
                  <a:srgbClr val="0000FF"/>
                </a:solidFill>
                <a:latin typeface="Courier New" pitchFamily="49" charset="0"/>
              </a:rPr>
              <a:t>/</a:t>
            </a:r>
          </a:p>
          <a:p>
            <a:pPr lvl="1">
              <a:lnSpc>
                <a:spcPct val="80000"/>
              </a:lnSpc>
              <a:spcBef>
                <a:spcPct val="0"/>
              </a:spcBef>
            </a:pPr>
            <a:r>
              <a:rPr lang="en-US" b="1">
                <a:solidFill>
                  <a:srgbClr val="0000FF"/>
                </a:solidFill>
                <a:latin typeface="Courier New" pitchFamily="49" charset="0"/>
              </a:rPr>
              <a:t>  </a:t>
            </a:r>
            <a:r>
              <a:rPr lang="en-US">
                <a:solidFill>
                  <a:srgbClr val="0000FF"/>
                </a:solidFill>
                <a:latin typeface="Courier New" pitchFamily="49" charset="0"/>
              </a:rPr>
              <a:t>CREATE OR REPLACE TRIGGER derive_commission_pct*</a:t>
            </a:r>
          </a:p>
          <a:p>
            <a:pPr lvl="1">
              <a:lnSpc>
                <a:spcPct val="80000"/>
              </a:lnSpc>
              <a:spcBef>
                <a:spcPct val="0"/>
              </a:spcBef>
            </a:pPr>
            <a:r>
              <a:rPr lang="en-US">
                <a:solidFill>
                  <a:srgbClr val="0000FF"/>
                </a:solidFill>
                <a:latin typeface="Courier New" pitchFamily="49" charset="0"/>
              </a:rPr>
              <a:t>  ERROR at line 1:</a:t>
            </a:r>
          </a:p>
          <a:p>
            <a:pPr lvl="1">
              <a:lnSpc>
                <a:spcPct val="80000"/>
              </a:lnSpc>
              <a:spcBef>
                <a:spcPct val="0"/>
              </a:spcBef>
            </a:pPr>
            <a:r>
              <a:rPr lang="en-US">
                <a:solidFill>
                  <a:srgbClr val="0000FF"/>
                </a:solidFill>
                <a:latin typeface="Courier New" pitchFamily="49" charset="0"/>
              </a:rPr>
              <a:t>  ORA-04084: cannot change NEW values for this trigger type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048955-2AC3-4B5E-80E5-58256CF27C3C}" type="slidenum">
              <a:rPr lang="en-US"/>
              <a:pPr/>
              <a:t>48</a:t>
            </a:fld>
            <a:endParaRPr lang="en-US"/>
          </a:p>
        </p:txBody>
      </p:sp>
      <p:sp>
        <p:nvSpPr>
          <p:cNvPr id="48130" name="Rectangle 2"/>
          <p:cNvSpPr>
            <a:spLocks noRot="1" noChangeArrowheads="1" noTextEdit="1"/>
          </p:cNvSpPr>
          <p:nvPr>
            <p:ph type="sldImg"/>
          </p:nvPr>
        </p:nvSpPr>
        <p:spPr>
          <a:xfrm>
            <a:off x="455613" y="130175"/>
            <a:ext cx="5945187" cy="4459288"/>
          </a:xfrm>
          <a:ln w="12700" cap="flat">
            <a:solidFill>
              <a:schemeClr val="tx1"/>
            </a:solidFill>
          </a:ln>
        </p:spPr>
      </p:sp>
      <p:sp>
        <p:nvSpPr>
          <p:cNvPr id="48131" name="Rectangle 3"/>
          <p:cNvSpPr>
            <a:spLocks noGrp="1" noChangeArrowheads="1"/>
          </p:cNvSpPr>
          <p:nvPr>
            <p:ph type="body" idx="1"/>
          </p:nvPr>
        </p:nvSpPr>
        <p:spPr>
          <a:xfrm>
            <a:off x="412750" y="4773613"/>
            <a:ext cx="6030913" cy="3756025"/>
          </a:xfrm>
          <a:noFill/>
          <a:ln/>
        </p:spPr>
        <p:txBody>
          <a:bodyPr lIns="90537" tIns="42147" rIns="90537" bIns="42147"/>
          <a:lstStyle/>
          <a:p>
            <a:pPr>
              <a:lnSpc>
                <a:spcPct val="85000"/>
              </a:lnSpc>
            </a:pPr>
            <a:r>
              <a:rPr lang="en-US">
                <a:latin typeface="Courier New" pitchFamily="49" charset="0"/>
              </a:rPr>
              <a:t>INSTEAD</a:t>
            </a:r>
            <a:r>
              <a:rPr lang="en-US"/>
              <a:t> </a:t>
            </a:r>
            <a:r>
              <a:rPr lang="en-US">
                <a:latin typeface="Courier New" pitchFamily="49" charset="0"/>
              </a:rPr>
              <a:t>OF</a:t>
            </a:r>
            <a:r>
              <a:rPr lang="en-US"/>
              <a:t> Triggers</a:t>
            </a:r>
          </a:p>
          <a:p>
            <a:pPr lvl="1">
              <a:lnSpc>
                <a:spcPct val="85000"/>
              </a:lnSpc>
            </a:pPr>
            <a:r>
              <a:rPr lang="en-US"/>
              <a:t>Use </a:t>
            </a:r>
            <a:r>
              <a:rPr lang="en-US">
                <a:solidFill>
                  <a:srgbClr val="FC0128"/>
                </a:solidFill>
                <a:latin typeface="Courier New" pitchFamily="49" charset="0"/>
              </a:rPr>
              <a:t>INSTEAD</a:t>
            </a:r>
            <a:r>
              <a:rPr lang="en-US">
                <a:solidFill>
                  <a:srgbClr val="FC0128"/>
                </a:solidFill>
              </a:rPr>
              <a:t> </a:t>
            </a:r>
            <a:r>
              <a:rPr lang="en-US">
                <a:solidFill>
                  <a:srgbClr val="FC0128"/>
                </a:solidFill>
                <a:latin typeface="Courier New" pitchFamily="49" charset="0"/>
              </a:rPr>
              <a:t>OF</a:t>
            </a:r>
            <a:r>
              <a:rPr lang="en-US">
                <a:solidFill>
                  <a:srgbClr val="FC0128"/>
                </a:solidFill>
              </a:rPr>
              <a:t> triggers</a:t>
            </a:r>
            <a:r>
              <a:rPr lang="en-US"/>
              <a:t> to modify data in which the DML statement has been issued against an inherently nonupdatable view. These triggers are called </a:t>
            </a:r>
            <a:r>
              <a:rPr lang="en-US">
                <a:latin typeface="Courier New" pitchFamily="49" charset="0"/>
              </a:rPr>
              <a:t>INSTEAD</a:t>
            </a:r>
            <a:r>
              <a:rPr lang="en-US"/>
              <a:t> </a:t>
            </a:r>
            <a:r>
              <a:rPr lang="en-US">
                <a:latin typeface="Courier New" pitchFamily="49" charset="0"/>
              </a:rPr>
              <a:t>OF</a:t>
            </a:r>
            <a:r>
              <a:rPr lang="en-US"/>
              <a:t> triggers because, unlike other triggers, the Oracle server fires the trigger instead of executing the triggering statement. This trigger is used to perform an </a:t>
            </a:r>
            <a:r>
              <a:rPr lang="en-US">
                <a:latin typeface="Courier New" pitchFamily="49" charset="0"/>
              </a:rPr>
              <a:t>INSERT</a:t>
            </a:r>
            <a:r>
              <a:rPr lang="en-US"/>
              <a:t>, </a:t>
            </a:r>
            <a:r>
              <a:rPr lang="en-US">
                <a:latin typeface="Courier New" pitchFamily="49" charset="0"/>
              </a:rPr>
              <a:t>UPDATE</a:t>
            </a:r>
            <a:r>
              <a:rPr lang="en-US"/>
              <a:t>, or </a:t>
            </a:r>
            <a:r>
              <a:rPr lang="en-US">
                <a:latin typeface="Courier New" pitchFamily="49" charset="0"/>
              </a:rPr>
              <a:t>DELETE</a:t>
            </a:r>
            <a:r>
              <a:rPr lang="en-US"/>
              <a:t> operation directly on the underlying tables.</a:t>
            </a:r>
          </a:p>
          <a:p>
            <a:pPr lvl="1">
              <a:lnSpc>
                <a:spcPct val="85000"/>
              </a:lnSpc>
            </a:pPr>
            <a:r>
              <a:rPr lang="en-US"/>
              <a:t>You can write </a:t>
            </a:r>
            <a:r>
              <a:rPr lang="en-US">
                <a:latin typeface="Courier New" pitchFamily="49" charset="0"/>
              </a:rPr>
              <a:t>INSERT</a:t>
            </a:r>
            <a:r>
              <a:rPr lang="en-US"/>
              <a:t>, </a:t>
            </a:r>
            <a:r>
              <a:rPr lang="en-US">
                <a:latin typeface="Courier New" pitchFamily="49" charset="0"/>
              </a:rPr>
              <a:t>UPDATE</a:t>
            </a:r>
            <a:r>
              <a:rPr lang="en-US"/>
              <a:t>, or </a:t>
            </a:r>
            <a:r>
              <a:rPr lang="en-US">
                <a:latin typeface="Courier New" pitchFamily="49" charset="0"/>
              </a:rPr>
              <a:t>DELETE</a:t>
            </a:r>
            <a:r>
              <a:rPr lang="en-US"/>
              <a:t> statements against a view, and the </a:t>
            </a:r>
            <a:r>
              <a:rPr lang="en-US">
                <a:latin typeface="Courier New" pitchFamily="49" charset="0"/>
              </a:rPr>
              <a:t>INSTEAD</a:t>
            </a:r>
            <a:r>
              <a:rPr lang="en-US"/>
              <a:t> </a:t>
            </a:r>
            <a:r>
              <a:rPr lang="en-US">
                <a:latin typeface="Courier New" pitchFamily="49" charset="0"/>
              </a:rPr>
              <a:t>OF</a:t>
            </a:r>
            <a:r>
              <a:rPr lang="en-US"/>
              <a:t> trigger works invisibly in the background to make the right actions take place.</a:t>
            </a:r>
          </a:p>
          <a:p>
            <a:pPr>
              <a:lnSpc>
                <a:spcPct val="85000"/>
              </a:lnSpc>
            </a:pPr>
            <a:r>
              <a:rPr lang="en-US"/>
              <a:t>Why Use </a:t>
            </a:r>
            <a:r>
              <a:rPr lang="en-US">
                <a:latin typeface="Courier New" pitchFamily="49" charset="0"/>
              </a:rPr>
              <a:t>INSTEAD OF</a:t>
            </a:r>
            <a:r>
              <a:rPr lang="en-US"/>
              <a:t> Triggers?</a:t>
            </a:r>
          </a:p>
          <a:p>
            <a:pPr lvl="1">
              <a:lnSpc>
                <a:spcPct val="85000"/>
              </a:lnSpc>
            </a:pPr>
            <a:r>
              <a:rPr lang="en-US"/>
              <a:t>A view cannot be modified by normal DML statements if the view query contains set operators, group functions, clauses such as </a:t>
            </a:r>
            <a:r>
              <a:rPr lang="en-US">
                <a:latin typeface="Courier New" pitchFamily="49" charset="0"/>
              </a:rPr>
              <a:t>GROUP BY</a:t>
            </a:r>
            <a:r>
              <a:rPr lang="en-US"/>
              <a:t>, </a:t>
            </a:r>
            <a:r>
              <a:rPr lang="en-US">
                <a:latin typeface="Courier New" pitchFamily="49" charset="0"/>
              </a:rPr>
              <a:t>CONNECT BY</a:t>
            </a:r>
            <a:r>
              <a:rPr lang="en-US"/>
              <a:t>, </a:t>
            </a:r>
            <a:r>
              <a:rPr lang="en-US">
                <a:latin typeface="Courier New" pitchFamily="49" charset="0"/>
              </a:rPr>
              <a:t>START</a:t>
            </a:r>
            <a:r>
              <a:rPr lang="en-US"/>
              <a:t>, the </a:t>
            </a:r>
            <a:r>
              <a:rPr lang="en-US">
                <a:latin typeface="Courier New" pitchFamily="49" charset="0"/>
              </a:rPr>
              <a:t>DISTINCT</a:t>
            </a:r>
            <a:r>
              <a:rPr lang="en-US"/>
              <a:t> operator, or joins. For example, if a view consists of more than one table, an insert to the view may entail an insertion into one table and an update to another. So, you write an </a:t>
            </a:r>
            <a:r>
              <a:rPr lang="en-US">
                <a:latin typeface="Courier New" pitchFamily="49" charset="0"/>
              </a:rPr>
              <a:t>INSTEAD</a:t>
            </a:r>
            <a:r>
              <a:rPr lang="en-US"/>
              <a:t> </a:t>
            </a:r>
            <a:r>
              <a:rPr lang="en-US">
                <a:latin typeface="Courier New" pitchFamily="49" charset="0"/>
              </a:rPr>
              <a:t>OF</a:t>
            </a:r>
            <a:r>
              <a:rPr lang="en-US"/>
              <a:t> trigger that fires when you write an insert against the view. Instead of the original insertion, the trigger body executes, which results in an insertion of data into one table and an update to another table.</a:t>
            </a:r>
          </a:p>
          <a:p>
            <a:pPr lvl="1">
              <a:lnSpc>
                <a:spcPct val="85000"/>
              </a:lnSpc>
            </a:pPr>
            <a:r>
              <a:rPr lang="en-US" b="1"/>
              <a:t>Note:</a:t>
            </a:r>
            <a:r>
              <a:rPr lang="en-US"/>
              <a:t> If a view is inherently updateable and has </a:t>
            </a:r>
            <a:r>
              <a:rPr lang="en-US">
                <a:latin typeface="Courier New" pitchFamily="49" charset="0"/>
              </a:rPr>
              <a:t>INSTEAD</a:t>
            </a:r>
            <a:r>
              <a:rPr lang="en-US"/>
              <a:t> </a:t>
            </a:r>
            <a:r>
              <a:rPr lang="en-US">
                <a:latin typeface="Courier New" pitchFamily="49" charset="0"/>
              </a:rPr>
              <a:t>OF</a:t>
            </a:r>
            <a:r>
              <a:rPr lang="en-US"/>
              <a:t> triggers, the triggers take precedence. </a:t>
            </a:r>
            <a:r>
              <a:rPr lang="en-US">
                <a:latin typeface="Courier New" pitchFamily="49" charset="0"/>
              </a:rPr>
              <a:t>INSTEAD</a:t>
            </a:r>
            <a:r>
              <a:rPr lang="en-US"/>
              <a:t> </a:t>
            </a:r>
            <a:r>
              <a:rPr lang="en-US">
                <a:latin typeface="Courier New" pitchFamily="49" charset="0"/>
              </a:rPr>
              <a:t>OF</a:t>
            </a:r>
            <a:r>
              <a:rPr lang="en-US"/>
              <a:t> triggers are row triggers.</a:t>
            </a:r>
          </a:p>
          <a:p>
            <a:pPr lvl="1">
              <a:lnSpc>
                <a:spcPct val="85000"/>
              </a:lnSpc>
            </a:pPr>
            <a:r>
              <a:rPr lang="en-US"/>
              <a:t>The </a:t>
            </a:r>
            <a:r>
              <a:rPr lang="en-US">
                <a:latin typeface="Courier New" pitchFamily="49" charset="0"/>
              </a:rPr>
              <a:t>CHECK</a:t>
            </a:r>
            <a:r>
              <a:rPr lang="en-US"/>
              <a:t> option for views is not enforced when insertions or updates to the view are performed by using </a:t>
            </a:r>
            <a:r>
              <a:rPr lang="en-US">
                <a:latin typeface="Courier New" pitchFamily="49" charset="0"/>
              </a:rPr>
              <a:t>INSTEAD</a:t>
            </a:r>
            <a:r>
              <a:rPr lang="en-US"/>
              <a:t> </a:t>
            </a:r>
            <a:r>
              <a:rPr lang="en-US">
                <a:latin typeface="Courier New" pitchFamily="49" charset="0"/>
              </a:rPr>
              <a:t>OF</a:t>
            </a:r>
            <a:r>
              <a:rPr lang="en-US"/>
              <a:t> triggers. The </a:t>
            </a:r>
            <a:r>
              <a:rPr lang="en-US">
                <a:latin typeface="Courier New" pitchFamily="49" charset="0"/>
              </a:rPr>
              <a:t>INSTEAD</a:t>
            </a:r>
            <a:r>
              <a:rPr lang="en-US"/>
              <a:t> </a:t>
            </a:r>
            <a:r>
              <a:rPr lang="en-US">
                <a:latin typeface="Courier New" pitchFamily="49" charset="0"/>
              </a:rPr>
              <a:t>OF</a:t>
            </a:r>
            <a:r>
              <a:rPr lang="en-US"/>
              <a:t> trigger body must enforce the check. </a:t>
            </a:r>
          </a:p>
          <a:p>
            <a:pPr>
              <a:lnSpc>
                <a:spcPct val="85000"/>
              </a:lnSpc>
            </a:pPr>
            <a:r>
              <a:rPr lang="en-US">
                <a:solidFill>
                  <a:srgbClr val="0000FF"/>
                </a:solidFill>
              </a:rPr>
              <a:t>Instructor Note</a:t>
            </a:r>
          </a:p>
          <a:p>
            <a:pPr lvl="1">
              <a:lnSpc>
                <a:spcPct val="85000"/>
              </a:lnSpc>
            </a:pPr>
            <a:r>
              <a:rPr lang="en-US">
                <a:solidFill>
                  <a:srgbClr val="0000FF"/>
                </a:solidFill>
              </a:rPr>
              <a:t>You can update a subset of join views.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6B73278-9DA4-403C-B4A5-BD9522A41000}" type="slidenum">
              <a:rPr lang="en-US"/>
              <a:pPr/>
              <a:t>49</a:t>
            </a:fld>
            <a:endParaRPr lang="en-US"/>
          </a:p>
        </p:txBody>
      </p:sp>
      <p:sp>
        <p:nvSpPr>
          <p:cNvPr id="50178" name="Rectangle 2"/>
          <p:cNvSpPr>
            <a:spLocks noRot="1" noChangeArrowheads="1" noTextEdit="1"/>
          </p:cNvSpPr>
          <p:nvPr>
            <p:ph type="sldImg"/>
          </p:nvPr>
        </p:nvSpPr>
        <p:spPr>
          <a:xfrm>
            <a:off x="455613" y="130175"/>
            <a:ext cx="5945187" cy="4459288"/>
          </a:xfrm>
          <a:ln w="12700" cap="flat">
            <a:solidFill>
              <a:schemeClr val="tx1"/>
            </a:solidFill>
          </a:ln>
        </p:spPr>
      </p:sp>
      <p:sp>
        <p:nvSpPr>
          <p:cNvPr id="50179"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Syntax for Creating an </a:t>
            </a:r>
            <a:r>
              <a:rPr lang="en-US">
                <a:latin typeface="Courier New" pitchFamily="49" charset="0"/>
              </a:rPr>
              <a:t>INSTEAD</a:t>
            </a:r>
            <a:r>
              <a:rPr lang="en-US"/>
              <a:t> </a:t>
            </a:r>
            <a:r>
              <a:rPr lang="en-US">
                <a:latin typeface="Courier New" pitchFamily="49" charset="0"/>
              </a:rPr>
              <a:t>OF</a:t>
            </a:r>
            <a:r>
              <a:rPr lang="en-US"/>
              <a:t> Trigger</a:t>
            </a:r>
          </a:p>
          <a:p>
            <a:endParaRPr lang="en-US"/>
          </a:p>
          <a:p>
            <a:endParaRPr lang="en-US"/>
          </a:p>
          <a:p>
            <a:endParaRPr lang="en-US"/>
          </a:p>
          <a:p>
            <a:endParaRPr lang="en-US"/>
          </a:p>
          <a:p>
            <a:endParaRPr lang="en-US"/>
          </a:p>
          <a:p>
            <a:endParaRPr lang="en-US"/>
          </a:p>
          <a:p>
            <a:endParaRPr lang="en-US"/>
          </a:p>
          <a:p>
            <a:endParaRPr lang="en-US"/>
          </a:p>
          <a:p>
            <a:endParaRPr lang="en-US"/>
          </a:p>
          <a:p>
            <a:pPr>
              <a:lnSpc>
                <a:spcPct val="80000"/>
              </a:lnSpc>
            </a:pPr>
            <a:endParaRPr lang="en-US"/>
          </a:p>
          <a:p>
            <a:pPr>
              <a:lnSpc>
                <a:spcPct val="80000"/>
              </a:lnSpc>
            </a:pPr>
            <a:endParaRPr lang="en-US"/>
          </a:p>
          <a:p>
            <a:pPr>
              <a:lnSpc>
                <a:spcPct val="80000"/>
              </a:lnSpc>
            </a:pPr>
            <a:endParaRPr lang="en-US"/>
          </a:p>
          <a:p>
            <a:pPr>
              <a:lnSpc>
                <a:spcPct val="80000"/>
              </a:lnSpc>
            </a:pPr>
            <a:endParaRPr lang="en-US"/>
          </a:p>
          <a:p>
            <a:endParaRPr lang="en-US"/>
          </a:p>
          <a:p>
            <a:endParaRPr lang="en-US"/>
          </a:p>
          <a:p>
            <a:pPr lvl="1"/>
            <a:r>
              <a:rPr lang="en-US" b="1"/>
              <a:t>Note: </a:t>
            </a:r>
            <a:r>
              <a:rPr lang="en-US">
                <a:latin typeface="Courier New" pitchFamily="49" charset="0"/>
              </a:rPr>
              <a:t>INSTEAD</a:t>
            </a:r>
            <a:r>
              <a:rPr lang="en-US"/>
              <a:t> </a:t>
            </a:r>
            <a:r>
              <a:rPr lang="en-US">
                <a:latin typeface="Courier New" pitchFamily="49" charset="0"/>
              </a:rPr>
              <a:t>OF</a:t>
            </a:r>
            <a:r>
              <a:rPr lang="en-US"/>
              <a:t> triggers can be written only for views. </a:t>
            </a:r>
            <a:r>
              <a:rPr lang="en-US">
                <a:latin typeface="Courier New" pitchFamily="49" charset="0"/>
              </a:rPr>
              <a:t>BEFORE</a:t>
            </a:r>
            <a:r>
              <a:rPr lang="en-US"/>
              <a:t> and </a:t>
            </a:r>
            <a:r>
              <a:rPr lang="en-US">
                <a:latin typeface="Courier New" pitchFamily="49" charset="0"/>
              </a:rPr>
              <a:t>AFTER</a:t>
            </a:r>
            <a:r>
              <a:rPr lang="en-US"/>
              <a:t> options are not valid.</a:t>
            </a:r>
          </a:p>
        </p:txBody>
      </p:sp>
      <p:graphicFrame>
        <p:nvGraphicFramePr>
          <p:cNvPr id="50180" name="Object 4"/>
          <p:cNvGraphicFramePr>
            <a:graphicFrameLocks/>
          </p:cNvGraphicFramePr>
          <p:nvPr/>
        </p:nvGraphicFramePr>
        <p:xfrm>
          <a:off x="509588" y="5103813"/>
          <a:ext cx="5899150" cy="3354387"/>
        </p:xfrm>
        <a:graphic>
          <a:graphicData uri="http://schemas.openxmlformats.org/presentationml/2006/ole">
            <p:oleObj spid="_x0000_s9218" name="Document" r:id="rId4" imgW="5984640" imgH="3403440" progId="Word.Document.8">
              <p:embed/>
            </p:oleObj>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F2E8F36-8759-48B1-BB01-6A65EAC237CB}" type="slidenum">
              <a:rPr lang="en-US"/>
              <a:pPr/>
              <a:t>5</a:t>
            </a:fld>
            <a:endParaRPr lang="en-US"/>
          </a:p>
        </p:txBody>
      </p:sp>
      <p:sp>
        <p:nvSpPr>
          <p:cNvPr id="120834" name="Rectangle 2"/>
          <p:cNvSpPr>
            <a:spLocks noGrp="1" noChangeArrowheads="1"/>
          </p:cNvSpPr>
          <p:nvPr>
            <p:ph type="body" idx="1"/>
          </p:nvPr>
        </p:nvSpPr>
        <p:spPr>
          <a:xfrm>
            <a:off x="455613" y="4768850"/>
            <a:ext cx="5937250" cy="3802063"/>
          </a:xfrm>
          <a:noFill/>
          <a:ln/>
        </p:spPr>
        <p:txBody>
          <a:bodyPr lIns="0" tIns="0" rIns="0" bIns="0"/>
          <a:lstStyle/>
          <a:p>
            <a:pPr defTabSz="492125">
              <a:tabLst>
                <a:tab pos="735013" algn="l"/>
                <a:tab pos="857250" algn="l"/>
              </a:tabLst>
            </a:pPr>
            <a:r>
              <a:rPr lang="en-US"/>
              <a:t>Package Development (continued)</a:t>
            </a:r>
          </a:p>
          <a:p>
            <a:pPr defTabSz="492125">
              <a:tabLst>
                <a:tab pos="735013" algn="l"/>
                <a:tab pos="857250" algn="l"/>
              </a:tabLst>
            </a:pPr>
            <a:endParaRPr lang="en-US"/>
          </a:p>
          <a:p>
            <a:pPr defTabSz="492125">
              <a:tabLst>
                <a:tab pos="735013" algn="l"/>
                <a:tab pos="857250" algn="l"/>
              </a:tabLst>
            </a:pPr>
            <a:endParaRPr lang="en-US"/>
          </a:p>
          <a:p>
            <a:pPr defTabSz="492125">
              <a:tabLst>
                <a:tab pos="735013" algn="l"/>
                <a:tab pos="857250" algn="l"/>
              </a:tabLst>
            </a:pPr>
            <a:endParaRPr lang="en-US"/>
          </a:p>
          <a:p>
            <a:pPr defTabSz="492125">
              <a:tabLst>
                <a:tab pos="735013" algn="l"/>
                <a:tab pos="857250" algn="l"/>
              </a:tabLst>
            </a:pPr>
            <a:endParaRPr lang="en-US"/>
          </a:p>
          <a:p>
            <a:pPr defTabSz="492125">
              <a:tabLst>
                <a:tab pos="735013" algn="l"/>
                <a:tab pos="857250" algn="l"/>
              </a:tabLst>
            </a:pPr>
            <a:endParaRPr lang="en-US"/>
          </a:p>
          <a:p>
            <a:pPr defTabSz="492125">
              <a:tabLst>
                <a:tab pos="735013" algn="l"/>
                <a:tab pos="857250" algn="l"/>
              </a:tabLst>
            </a:pPr>
            <a:endParaRPr lang="en-US"/>
          </a:p>
          <a:p>
            <a:pPr defTabSz="492125">
              <a:tabLst>
                <a:tab pos="735013" algn="l"/>
                <a:tab pos="857250" algn="l"/>
              </a:tabLst>
            </a:pPr>
            <a:endParaRPr lang="en-US"/>
          </a:p>
          <a:p>
            <a:pPr defTabSz="492125">
              <a:tabLst>
                <a:tab pos="735013" algn="l"/>
                <a:tab pos="857250" algn="l"/>
              </a:tabLst>
            </a:pPr>
            <a:endParaRPr lang="en-US"/>
          </a:p>
          <a:p>
            <a:pPr defTabSz="492125">
              <a:tabLst>
                <a:tab pos="735013" algn="l"/>
                <a:tab pos="857250" algn="l"/>
              </a:tabLst>
            </a:pPr>
            <a:endParaRPr lang="en-US"/>
          </a:p>
        </p:txBody>
      </p:sp>
      <p:sp>
        <p:nvSpPr>
          <p:cNvPr id="120835" name="Rectangle 3"/>
          <p:cNvSpPr>
            <a:spLocks noRot="1" noChangeArrowheads="1" noTextEdit="1"/>
          </p:cNvSpPr>
          <p:nvPr>
            <p:ph type="sldImg"/>
          </p:nvPr>
        </p:nvSpPr>
        <p:spPr>
          <a:xfrm>
            <a:off x="492125" y="195263"/>
            <a:ext cx="5873750" cy="4405312"/>
          </a:xfrm>
          <a:ln w="12700" cap="flat">
            <a:solidFill>
              <a:schemeClr val="tx1"/>
            </a:solidFill>
          </a:ln>
        </p:spPr>
      </p:sp>
      <p:graphicFrame>
        <p:nvGraphicFramePr>
          <p:cNvPr id="120836" name="Object 4"/>
          <p:cNvGraphicFramePr>
            <a:graphicFrameLocks/>
          </p:cNvGraphicFramePr>
          <p:nvPr/>
        </p:nvGraphicFramePr>
        <p:xfrm>
          <a:off x="422275" y="5084763"/>
          <a:ext cx="5842000" cy="2036762"/>
        </p:xfrm>
        <a:graphic>
          <a:graphicData uri="http://schemas.openxmlformats.org/presentationml/2006/ole">
            <p:oleObj spid="_x0000_s2050" name="Document" r:id="rId4" imgW="5974200" imgH="2240280" progId="Word.Document.8">
              <p:embed/>
            </p:oleObj>
          </a:graphicData>
        </a:graphic>
      </p:graphicFrame>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3DA22-B02B-4B57-ACFD-A50E4E0BE059}" type="slidenum">
              <a:rPr lang="en-US"/>
              <a:pPr/>
              <a:t>50</a:t>
            </a:fld>
            <a:endParaRPr lang="en-US"/>
          </a:p>
        </p:txBody>
      </p:sp>
      <p:sp>
        <p:nvSpPr>
          <p:cNvPr id="55298" name="Rectangle 2"/>
          <p:cNvSpPr>
            <a:spLocks noRot="1" noChangeArrowheads="1" noTextEdit="1"/>
          </p:cNvSpPr>
          <p:nvPr>
            <p:ph type="sldImg"/>
          </p:nvPr>
        </p:nvSpPr>
        <p:spPr>
          <a:xfrm>
            <a:off x="457200" y="131763"/>
            <a:ext cx="5943600" cy="4457700"/>
          </a:xfrm>
          <a:ln w="12700" cap="flat">
            <a:solidFill>
              <a:schemeClr val="tx1"/>
            </a:solidFill>
          </a:ln>
        </p:spPr>
      </p:sp>
      <p:sp>
        <p:nvSpPr>
          <p:cNvPr id="55299"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Creating an </a:t>
            </a:r>
            <a:r>
              <a:rPr lang="en-US">
                <a:latin typeface="Courier New" pitchFamily="49" charset="0"/>
              </a:rPr>
              <a:t>INSTEAD</a:t>
            </a:r>
            <a:r>
              <a:rPr lang="en-US"/>
              <a:t> </a:t>
            </a:r>
            <a:r>
              <a:rPr lang="en-US">
                <a:latin typeface="Courier New" pitchFamily="49" charset="0"/>
              </a:rPr>
              <a:t>OF</a:t>
            </a:r>
            <a:r>
              <a:rPr lang="en-US"/>
              <a:t> Trigger</a:t>
            </a:r>
          </a:p>
          <a:p>
            <a:pPr lvl="1"/>
            <a:r>
              <a:rPr lang="en-US"/>
              <a:t>You can create an </a:t>
            </a:r>
            <a:r>
              <a:rPr lang="en-US">
                <a:latin typeface="Courier New" pitchFamily="49" charset="0"/>
              </a:rPr>
              <a:t>INSTEAD</a:t>
            </a:r>
            <a:r>
              <a:rPr lang="en-US"/>
              <a:t> </a:t>
            </a:r>
            <a:r>
              <a:rPr lang="en-US">
                <a:latin typeface="Courier New" pitchFamily="49" charset="0"/>
              </a:rPr>
              <a:t>OF</a:t>
            </a:r>
            <a:r>
              <a:rPr lang="en-US"/>
              <a:t> trigger</a:t>
            </a:r>
            <a:r>
              <a:rPr lang="en-US">
                <a:solidFill>
                  <a:srgbClr val="FC0128"/>
                </a:solidFill>
              </a:rPr>
              <a:t> </a:t>
            </a:r>
            <a:r>
              <a:rPr lang="en-US"/>
              <a:t>in order to maintain the base tables on which a view is based.</a:t>
            </a:r>
          </a:p>
          <a:p>
            <a:pPr lvl="1"/>
            <a:r>
              <a:rPr lang="en-US"/>
              <a:t>Assume that an employee name will be inserted using the view </a:t>
            </a:r>
            <a:r>
              <a:rPr lang="en-US">
                <a:latin typeface="Courier New" pitchFamily="49" charset="0"/>
              </a:rPr>
              <a:t>EMP_DETAILS</a:t>
            </a:r>
            <a:r>
              <a:rPr lang="en-US"/>
              <a:t> that is created based on the </a:t>
            </a:r>
            <a:r>
              <a:rPr lang="en-US">
                <a:latin typeface="Courier New" pitchFamily="49" charset="0"/>
              </a:rPr>
              <a:t>EMPLOYEES</a:t>
            </a:r>
            <a:r>
              <a:rPr lang="en-US"/>
              <a:t> and </a:t>
            </a:r>
            <a:r>
              <a:rPr lang="en-US">
                <a:latin typeface="Courier New" pitchFamily="49" charset="0"/>
              </a:rPr>
              <a:t>DEPARTMENTS</a:t>
            </a:r>
            <a:r>
              <a:rPr lang="en-US"/>
              <a:t> tables. Create a trigger that results in the appropriate </a:t>
            </a:r>
            <a:r>
              <a:rPr lang="en-US">
                <a:latin typeface="Courier New" pitchFamily="49" charset="0"/>
              </a:rPr>
              <a:t>INSERT</a:t>
            </a:r>
            <a:r>
              <a:rPr lang="en-US"/>
              <a:t> and </a:t>
            </a:r>
            <a:r>
              <a:rPr lang="en-US">
                <a:latin typeface="Courier New" pitchFamily="49" charset="0"/>
              </a:rPr>
              <a:t>UPDATE</a:t>
            </a:r>
            <a:r>
              <a:rPr lang="en-US"/>
              <a:t> to the base tables. The slide in the next page explains how an </a:t>
            </a:r>
            <a:r>
              <a:rPr lang="en-US">
                <a:latin typeface="Courier New" pitchFamily="49" charset="0"/>
              </a:rPr>
              <a:t>INSTEAD</a:t>
            </a:r>
            <a:r>
              <a:rPr lang="en-US"/>
              <a:t> </a:t>
            </a:r>
            <a:r>
              <a:rPr lang="en-US">
                <a:latin typeface="Courier New" pitchFamily="49" charset="0"/>
              </a:rPr>
              <a:t>OF TRIGGER</a:t>
            </a:r>
            <a:r>
              <a:rPr lang="en-US"/>
              <a:t> behaves in this situation.</a:t>
            </a:r>
          </a:p>
          <a:p>
            <a:endParaRPr lang="en-US"/>
          </a:p>
          <a:p>
            <a:endParaRPr lang="en-US"/>
          </a:p>
          <a:p>
            <a:endParaRPr lang="en-US"/>
          </a:p>
          <a:p>
            <a:endParaRPr lang="en-US"/>
          </a:p>
          <a:p>
            <a:endParaRPr lang="en-US"/>
          </a:p>
          <a:p>
            <a:endParaRPr lang="en-US">
              <a:solidFill>
                <a:srgbClr val="3333CC"/>
              </a:solidFill>
            </a:endParaRPr>
          </a:p>
          <a:p>
            <a:endParaRPr lang="en-US">
              <a:solidFill>
                <a:srgbClr val="3333CC"/>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1EC79-5D38-4D10-ACB8-2A96BB4A45F2}" type="slidenum">
              <a:rPr lang="en-US"/>
              <a:pPr/>
              <a:t>51</a:t>
            </a:fld>
            <a:endParaRPr lang="en-US"/>
          </a:p>
        </p:txBody>
      </p:sp>
      <p:sp>
        <p:nvSpPr>
          <p:cNvPr id="57346" name="Rectangle 2"/>
          <p:cNvSpPr>
            <a:spLocks noRot="1" noChangeArrowheads="1" noTextEdit="1"/>
          </p:cNvSpPr>
          <p:nvPr>
            <p:ph type="sldImg"/>
          </p:nvPr>
        </p:nvSpPr>
        <p:spPr>
          <a:xfrm>
            <a:off x="457200" y="131763"/>
            <a:ext cx="5943600" cy="4457700"/>
          </a:xfrm>
          <a:ln w="12700" cap="flat">
            <a:solidFill>
              <a:schemeClr val="tx1"/>
            </a:solidFill>
          </a:ln>
        </p:spPr>
      </p:sp>
      <p:sp>
        <p:nvSpPr>
          <p:cNvPr id="57347"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Creating an </a:t>
            </a:r>
            <a:r>
              <a:rPr lang="en-US">
                <a:latin typeface="Courier New" pitchFamily="49" charset="0"/>
              </a:rPr>
              <a:t>INSTEAD</a:t>
            </a:r>
            <a:r>
              <a:rPr lang="en-US"/>
              <a:t> </a:t>
            </a:r>
            <a:r>
              <a:rPr lang="en-US">
                <a:latin typeface="Courier New" pitchFamily="49" charset="0"/>
              </a:rPr>
              <a:t>OF</a:t>
            </a:r>
            <a:r>
              <a:rPr lang="en-US"/>
              <a:t> Trigger</a:t>
            </a:r>
          </a:p>
          <a:p>
            <a:pPr lvl="1"/>
            <a:r>
              <a:rPr lang="en-US"/>
              <a:t>Because of the </a:t>
            </a:r>
            <a:r>
              <a:rPr lang="en-US">
                <a:latin typeface="Courier New" pitchFamily="49" charset="0"/>
              </a:rPr>
              <a:t>INSTEAD</a:t>
            </a:r>
            <a:r>
              <a:rPr lang="en-US"/>
              <a:t> </a:t>
            </a:r>
            <a:r>
              <a:rPr lang="en-US">
                <a:latin typeface="Courier New" pitchFamily="49" charset="0"/>
              </a:rPr>
              <a:t>OF</a:t>
            </a:r>
            <a:r>
              <a:rPr lang="en-US"/>
              <a:t> </a:t>
            </a:r>
            <a:r>
              <a:rPr lang="en-US">
                <a:latin typeface="Courier New" pitchFamily="49" charset="0"/>
              </a:rPr>
              <a:t>TRIGGER</a:t>
            </a:r>
            <a:r>
              <a:rPr lang="en-US"/>
              <a:t> on the view </a:t>
            </a:r>
            <a:r>
              <a:rPr lang="en-US">
                <a:latin typeface="Courier New" pitchFamily="49" charset="0"/>
              </a:rPr>
              <a:t>EMP_DETAILS</a:t>
            </a:r>
            <a:r>
              <a:rPr lang="en-US"/>
              <a:t>, instead of inserting the new employee record into the </a:t>
            </a:r>
            <a:r>
              <a:rPr lang="en-US">
                <a:latin typeface="Courier New" pitchFamily="49" charset="0"/>
              </a:rPr>
              <a:t>EMPLOYEES</a:t>
            </a:r>
            <a:r>
              <a:rPr lang="en-US"/>
              <a:t> table:</a:t>
            </a:r>
          </a:p>
          <a:p>
            <a:pPr lvl="2"/>
            <a:r>
              <a:rPr lang="en-US"/>
              <a:t>A row is inserted into the </a:t>
            </a:r>
            <a:r>
              <a:rPr lang="en-US">
                <a:latin typeface="Courier New" pitchFamily="49" charset="0"/>
              </a:rPr>
              <a:t>NEW_EMPS</a:t>
            </a:r>
            <a:r>
              <a:rPr lang="en-US"/>
              <a:t> table. </a:t>
            </a:r>
          </a:p>
          <a:p>
            <a:pPr lvl="2"/>
            <a:r>
              <a:rPr lang="en-US"/>
              <a:t>The </a:t>
            </a:r>
            <a:r>
              <a:rPr lang="en-US">
                <a:latin typeface="Courier New" pitchFamily="49" charset="0"/>
              </a:rPr>
              <a:t>TOTAL_DEPT_SAL</a:t>
            </a:r>
            <a:r>
              <a:rPr lang="en-US"/>
              <a:t> column of the </a:t>
            </a:r>
            <a:r>
              <a:rPr lang="en-US">
                <a:latin typeface="Courier New" pitchFamily="49" charset="0"/>
              </a:rPr>
              <a:t>NEW_DEPTS</a:t>
            </a:r>
            <a:r>
              <a:rPr lang="en-US"/>
              <a:t> table is updated. The salary value supplied for the new employee is added to the existing total salary of the department to which the new employee has been assigned. </a:t>
            </a:r>
          </a:p>
          <a:p>
            <a:endParaRPr lang="en-US"/>
          </a:p>
          <a:p>
            <a:endParaRPr lang="en-US"/>
          </a:p>
          <a:p>
            <a:endParaRPr lang="en-US"/>
          </a:p>
          <a:p>
            <a:endParaRPr lang="en-US"/>
          </a:p>
          <a:p>
            <a:endParaRPr lang="en-US"/>
          </a:p>
          <a:p>
            <a:endParaRPr lang="en-US">
              <a:solidFill>
                <a:srgbClr val="3333CC"/>
              </a:solidFill>
            </a:endParaRPr>
          </a:p>
          <a:p>
            <a:endParaRPr lang="en-US">
              <a:solidFill>
                <a:srgbClr val="3333CC"/>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FA4C588-889A-47D3-96B1-C6602411788F}" type="slidenum">
              <a:rPr lang="en-US"/>
              <a:pPr/>
              <a:t>52</a:t>
            </a:fld>
            <a:endParaRPr lang="en-US"/>
          </a:p>
        </p:txBody>
      </p:sp>
      <p:sp>
        <p:nvSpPr>
          <p:cNvPr id="59394" name="Rectangle 2"/>
          <p:cNvSpPr>
            <a:spLocks noRot="1" noChangeArrowheads="1" noTextEdit="1"/>
          </p:cNvSpPr>
          <p:nvPr>
            <p:ph type="sldImg"/>
          </p:nvPr>
        </p:nvSpPr>
        <p:spPr>
          <a:xfrm>
            <a:off x="488950" y="157163"/>
            <a:ext cx="5880100" cy="4410075"/>
          </a:xfrm>
          <a:ln w="12700" cap="flat">
            <a:solidFill>
              <a:schemeClr val="tx1"/>
            </a:solidFill>
          </a:ln>
        </p:spPr>
      </p:sp>
      <p:sp>
        <p:nvSpPr>
          <p:cNvPr id="59395" name="Rectangle 3"/>
          <p:cNvSpPr>
            <a:spLocks noGrp="1" noChangeArrowheads="1"/>
          </p:cNvSpPr>
          <p:nvPr>
            <p:ph type="body" idx="1"/>
          </p:nvPr>
        </p:nvSpPr>
        <p:spPr>
          <a:xfrm>
            <a:off x="412750" y="4773613"/>
            <a:ext cx="6030913" cy="3756025"/>
          </a:xfrm>
          <a:noFill/>
          <a:ln/>
        </p:spPr>
        <p:txBody>
          <a:bodyPr lIns="90537" tIns="42147" rIns="90537" bIns="42147"/>
          <a:lstStyle/>
          <a:p>
            <a:r>
              <a:rPr lang="en-US">
                <a:solidFill>
                  <a:srgbClr val="000000"/>
                </a:solidFill>
              </a:rPr>
              <a:t>Database Triggers and Stored Procedures</a:t>
            </a:r>
          </a:p>
          <a:p>
            <a:pPr lvl="1"/>
            <a:r>
              <a:rPr lang="en-US">
                <a:solidFill>
                  <a:srgbClr val="000000"/>
                </a:solidFill>
              </a:rPr>
              <a:t>There are differences between </a:t>
            </a:r>
            <a:r>
              <a:rPr lang="en-US"/>
              <a:t>database triggers and stored procedures:</a:t>
            </a:r>
            <a:endParaRPr lang="en-US">
              <a:solidFill>
                <a:srgbClr val="000000"/>
              </a:solidFill>
            </a:endParaRPr>
          </a:p>
          <a:p>
            <a:endParaRPr lang="en-US"/>
          </a:p>
          <a:p>
            <a:endParaRPr lang="en-US"/>
          </a:p>
          <a:p>
            <a:endParaRPr lang="en-US"/>
          </a:p>
          <a:p>
            <a:endParaRPr lang="en-US"/>
          </a:p>
          <a:p>
            <a:endParaRPr lang="en-US"/>
          </a:p>
          <a:p>
            <a:endParaRPr lang="en-US"/>
          </a:p>
          <a:p>
            <a:pPr lvl="1"/>
            <a:endParaRPr lang="en-US">
              <a:solidFill>
                <a:srgbClr val="000000"/>
              </a:solidFill>
            </a:endParaRPr>
          </a:p>
          <a:p>
            <a:pPr lvl="1"/>
            <a:endParaRPr lang="en-US">
              <a:solidFill>
                <a:srgbClr val="000000"/>
              </a:solidFill>
            </a:endParaRPr>
          </a:p>
          <a:p>
            <a:pPr lvl="1"/>
            <a:r>
              <a:rPr lang="en-US">
                <a:solidFill>
                  <a:srgbClr val="000000"/>
                </a:solidFill>
              </a:rPr>
              <a:t>Triggers are fully compiled when the </a:t>
            </a:r>
            <a:r>
              <a:rPr lang="en-US">
                <a:solidFill>
                  <a:srgbClr val="000000"/>
                </a:solidFill>
                <a:latin typeface="Courier New" pitchFamily="49" charset="0"/>
              </a:rPr>
              <a:t>CREATE TRIGGER</a:t>
            </a:r>
            <a:r>
              <a:rPr lang="en-US">
                <a:solidFill>
                  <a:srgbClr val="000000"/>
                </a:solidFill>
              </a:rPr>
              <a:t> command is issued </a:t>
            </a:r>
            <a:r>
              <a:rPr lang="en-US"/>
              <a:t>and the </a:t>
            </a:r>
            <a:r>
              <a:rPr lang="en-US">
                <a:latin typeface="Courier New" pitchFamily="49" charset="0"/>
              </a:rPr>
              <a:t>P</a:t>
            </a:r>
            <a:r>
              <a:rPr lang="en-US"/>
              <a:t> code is</a:t>
            </a:r>
            <a:r>
              <a:rPr lang="en-US">
                <a:solidFill>
                  <a:srgbClr val="000000"/>
                </a:solidFill>
              </a:rPr>
              <a:t> stored in the data dictionary.</a:t>
            </a:r>
          </a:p>
          <a:p>
            <a:pPr lvl="1"/>
            <a:r>
              <a:rPr lang="en-US">
                <a:solidFill>
                  <a:srgbClr val="000000"/>
                </a:solidFill>
              </a:rPr>
              <a:t>If errors occur during the compilation of a trigger, the trigger is still created.</a:t>
            </a:r>
          </a:p>
        </p:txBody>
      </p:sp>
      <p:graphicFrame>
        <p:nvGraphicFramePr>
          <p:cNvPr id="59396" name="Object 4"/>
          <p:cNvGraphicFramePr>
            <a:graphicFrameLocks/>
          </p:cNvGraphicFramePr>
          <p:nvPr/>
        </p:nvGraphicFramePr>
        <p:xfrm>
          <a:off x="595313" y="5280025"/>
          <a:ext cx="5607050" cy="1730375"/>
        </p:xfrm>
        <a:graphic>
          <a:graphicData uri="http://schemas.openxmlformats.org/presentationml/2006/ole">
            <p:oleObj spid="_x0000_s10242" name="Document" r:id="rId4" imgW="5694120" imgH="1757160" progId="Word.Document.8">
              <p:embed/>
            </p:oleObj>
          </a:graphicData>
        </a:graphic>
      </p:graphicFrame>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97E1DC-B133-41A9-808E-ABDE8B5EF692}" type="slidenum">
              <a:rPr lang="en-US"/>
              <a:pPr/>
              <a:t>53</a:t>
            </a:fld>
            <a:endParaRPr lang="en-US"/>
          </a:p>
        </p:txBody>
      </p:sp>
      <p:sp>
        <p:nvSpPr>
          <p:cNvPr id="63490" name="Rectangle 2"/>
          <p:cNvSpPr>
            <a:spLocks noRot="1" noChangeArrowheads="1" noTextEdit="1"/>
          </p:cNvSpPr>
          <p:nvPr>
            <p:ph type="sldImg"/>
          </p:nvPr>
        </p:nvSpPr>
        <p:spPr>
          <a:xfrm>
            <a:off x="488950" y="157163"/>
            <a:ext cx="5880100" cy="4410075"/>
          </a:xfrm>
          <a:ln w="12700" cap="flat">
            <a:solidFill>
              <a:schemeClr val="tx1"/>
            </a:solidFill>
          </a:ln>
        </p:spPr>
      </p:sp>
      <p:sp>
        <p:nvSpPr>
          <p:cNvPr id="63491" name="Rectangle 3"/>
          <p:cNvSpPr>
            <a:spLocks noGrp="1" noChangeArrowheads="1"/>
          </p:cNvSpPr>
          <p:nvPr>
            <p:ph type="body" idx="1"/>
          </p:nvPr>
        </p:nvSpPr>
        <p:spPr>
          <a:xfrm>
            <a:off x="412750" y="4773613"/>
            <a:ext cx="6030913" cy="3756025"/>
          </a:xfrm>
          <a:noFill/>
          <a:ln/>
        </p:spPr>
        <p:txBody>
          <a:bodyPr lIns="90537" tIns="42147" rIns="90537" bIns="42147"/>
          <a:lstStyle/>
          <a:p>
            <a:r>
              <a:rPr lang="en-US"/>
              <a:t>Removing Triggers</a:t>
            </a:r>
          </a:p>
          <a:p>
            <a:pPr lvl="1"/>
            <a:r>
              <a:rPr lang="en-US"/>
              <a:t>When a trigger is no longer required, you can use a SQL statement in </a:t>
            </a:r>
            <a:r>
              <a:rPr lang="en-US" i="1"/>
              <a:t>i</a:t>
            </a:r>
            <a:r>
              <a:rPr lang="en-US"/>
              <a:t>SQL*Plus to drop</a:t>
            </a:r>
            <a:r>
              <a:rPr lang="en-US">
                <a:solidFill>
                  <a:srgbClr val="FC0128"/>
                </a:solidFill>
              </a:rPr>
              <a:t> </a:t>
            </a:r>
            <a:r>
              <a:rPr lang="en-US"/>
              <a:t>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385686-5F1B-445C-A2F6-1975D278AA46}" type="slidenum">
              <a:rPr lang="en-US"/>
              <a:pPr/>
              <a:t>6</a:t>
            </a:fld>
            <a:endParaRPr lang="en-US"/>
          </a:p>
        </p:txBody>
      </p:sp>
      <p:sp>
        <p:nvSpPr>
          <p:cNvPr id="122882" name="Rectangle 2"/>
          <p:cNvSpPr>
            <a:spLocks noRot="1" noChangeArrowheads="1" noTextEdit="1"/>
          </p:cNvSpPr>
          <p:nvPr>
            <p:ph type="sldImg"/>
          </p:nvPr>
        </p:nvSpPr>
        <p:spPr>
          <a:xfrm>
            <a:off x="488950" y="157163"/>
            <a:ext cx="5880100" cy="4410075"/>
          </a:xfrm>
          <a:ln w="12700" cap="flat">
            <a:solidFill>
              <a:schemeClr val="tx1"/>
            </a:solidFill>
          </a:ln>
        </p:spPr>
      </p:sp>
      <p:sp>
        <p:nvSpPr>
          <p:cNvPr id="122883" name="Rectangle 3"/>
          <p:cNvSpPr>
            <a:spLocks noGrp="1" noChangeArrowheads="1"/>
          </p:cNvSpPr>
          <p:nvPr>
            <p:ph type="body" idx="1"/>
          </p:nvPr>
        </p:nvSpPr>
        <p:spPr>
          <a:xfrm>
            <a:off x="385763" y="4773613"/>
            <a:ext cx="5978525" cy="3756025"/>
          </a:xfrm>
          <a:noFill/>
          <a:ln/>
        </p:spPr>
        <p:txBody>
          <a:bodyPr lIns="90513" tIns="46818" rIns="90513" bIns="46818"/>
          <a:lstStyle/>
          <a:p>
            <a:pPr defTabSz="423863">
              <a:tabLst>
                <a:tab pos="466725" algn="l"/>
              </a:tabLst>
            </a:pPr>
            <a:r>
              <a:rPr lang="en-US"/>
              <a:t>How to Develop a Package</a:t>
            </a:r>
          </a:p>
          <a:p>
            <a:pPr marL="460375" lvl="2" indent="-220663" defTabSz="423863">
              <a:tabLst>
                <a:tab pos="466725" algn="l"/>
              </a:tabLst>
            </a:pPr>
            <a:r>
              <a:rPr lang="en-US"/>
              <a:t>1.		Write the syntax: Enter the code in a text editor and save it as a SQL script file.</a:t>
            </a:r>
          </a:p>
          <a:p>
            <a:pPr marL="460375" lvl="2" indent="-220663" defTabSz="423863">
              <a:tabLst>
                <a:tab pos="466725" algn="l"/>
              </a:tabLst>
            </a:pPr>
            <a:r>
              <a:rPr lang="en-US"/>
              <a:t>2. 	Compile the code: Run the SQL script file to generate and compile the source code. The source code is compiled into</a:t>
            </a:r>
            <a:r>
              <a:rPr lang="en-US" i="1"/>
              <a:t> </a:t>
            </a:r>
            <a:r>
              <a:rPr lang="en-US"/>
              <a:t>P</a:t>
            </a:r>
            <a:r>
              <a:rPr lang="en-US" i="1">
                <a:solidFill>
                  <a:schemeClr val="hlink"/>
                </a:solidFill>
              </a:rPr>
              <a:t> </a:t>
            </a:r>
            <a:r>
              <a:rPr lang="en-US"/>
              <a:t>code</a:t>
            </a:r>
            <a:r>
              <a:rPr lang="en-US" i="1">
                <a:solidFill>
                  <a:schemeClr val="hlink"/>
                </a:solidFill>
              </a:rPr>
              <a:t>.</a:t>
            </a:r>
            <a:r>
              <a:rPr lang="en-US"/>
              <a:t> </a:t>
            </a:r>
          </a:p>
          <a:p>
            <a:pPr defTabSz="423863">
              <a:tabLst>
                <a:tab pos="466725" algn="l"/>
              </a:tabLst>
            </a:pPr>
            <a:endParaRPr lang="en-US" b="1"/>
          </a:p>
          <a:p>
            <a:pPr defTabSz="423863">
              <a:tabLst>
                <a:tab pos="466725" algn="l"/>
              </a:tabLst>
            </a:pPr>
            <a:endParaRPr lang="en-US" b="1"/>
          </a:p>
          <a:p>
            <a:pPr defTabSz="423863">
              <a:tabLst>
                <a:tab pos="466725" algn="l"/>
              </a:tabLst>
            </a:pPr>
            <a:endParaRPr lang="en-US" b="1"/>
          </a:p>
          <a:p>
            <a:pPr defTabSz="423863">
              <a:tabLst>
                <a:tab pos="466725" algn="l"/>
              </a:tabLst>
            </a:pPr>
            <a:endParaRPr lang="en-US" b="1"/>
          </a:p>
          <a:p>
            <a:pPr defTabSz="423863">
              <a:tabLst>
                <a:tab pos="466725" algn="l"/>
              </a:tabLst>
            </a:pPr>
            <a:endParaRPr lang="en-US" b="1"/>
          </a:p>
          <a:p>
            <a:pPr defTabSz="423863">
              <a:tabLst>
                <a:tab pos="466725" algn="l"/>
              </a:tabLst>
            </a:pPr>
            <a:endParaRPr lang="en-US"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EABF3B-E6CE-42C8-8C01-62D836050BE0}" type="slidenum">
              <a:rPr lang="en-US"/>
              <a:pPr/>
              <a:t>7</a:t>
            </a:fld>
            <a:endParaRPr lang="en-US"/>
          </a:p>
        </p:txBody>
      </p:sp>
      <p:sp>
        <p:nvSpPr>
          <p:cNvPr id="124930" name="Rectangle 2"/>
          <p:cNvSpPr>
            <a:spLocks noRot="1" noChangeArrowheads="1" noTextEdit="1"/>
          </p:cNvSpPr>
          <p:nvPr>
            <p:ph type="sldImg"/>
          </p:nvPr>
        </p:nvSpPr>
        <p:spPr>
          <a:xfrm>
            <a:off x="492125" y="195263"/>
            <a:ext cx="5873750" cy="4405312"/>
          </a:xfrm>
          <a:ln w="12700" cap="flat">
            <a:solidFill>
              <a:schemeClr val="tx1"/>
            </a:solidFill>
          </a:ln>
        </p:spPr>
      </p:sp>
      <p:sp>
        <p:nvSpPr>
          <p:cNvPr id="124931" name="Rectangle 3"/>
          <p:cNvSpPr>
            <a:spLocks noGrp="1" noChangeArrowheads="1"/>
          </p:cNvSpPr>
          <p:nvPr>
            <p:ph type="body" idx="1"/>
          </p:nvPr>
        </p:nvSpPr>
        <p:spPr>
          <a:xfrm>
            <a:off x="479425" y="4768850"/>
            <a:ext cx="5940425" cy="3802063"/>
          </a:xfrm>
          <a:noFill/>
          <a:ln/>
        </p:spPr>
        <p:txBody>
          <a:bodyPr lIns="0" tIns="0" rIns="0" bIns="0"/>
          <a:lstStyle/>
          <a:p>
            <a:pPr defTabSz="423863">
              <a:tabLst>
                <a:tab pos="466725" algn="l"/>
              </a:tabLst>
            </a:pPr>
            <a:r>
              <a:rPr lang="en-US"/>
              <a:t>How to Develop a Package</a:t>
            </a:r>
          </a:p>
          <a:p>
            <a:pPr marL="119063" lvl="1" defTabSz="423863">
              <a:tabLst>
                <a:tab pos="466725" algn="l"/>
              </a:tabLst>
            </a:pPr>
            <a:r>
              <a:rPr lang="en-US"/>
              <a:t>There are three basic steps to developing a package, similar to those steps that are used to develop </a:t>
            </a:r>
            <a:br>
              <a:rPr lang="en-US"/>
            </a:br>
            <a:r>
              <a:rPr lang="en-US"/>
              <a:t>a stand-alone procedure.</a:t>
            </a:r>
          </a:p>
          <a:p>
            <a:pPr marL="460375" lvl="2" indent="-220663" defTabSz="423863">
              <a:tabLst>
                <a:tab pos="466725" algn="l"/>
              </a:tabLst>
            </a:pPr>
            <a:r>
              <a:rPr lang="en-US"/>
              <a:t>1. 	Write the text of the </a:t>
            </a:r>
            <a:r>
              <a:rPr lang="en-US">
                <a:latin typeface="Courier New" pitchFamily="49" charset="0"/>
              </a:rPr>
              <a:t>CREATE</a:t>
            </a:r>
            <a:r>
              <a:rPr lang="en-US"/>
              <a:t> </a:t>
            </a:r>
            <a:r>
              <a:rPr lang="en-US">
                <a:latin typeface="Courier New" pitchFamily="49" charset="0"/>
              </a:rPr>
              <a:t>PACKAGE</a:t>
            </a:r>
            <a:r>
              <a:rPr lang="en-US"/>
              <a:t> statement within a SQL script file to create the package specification and run the script file. The source code is compiled into P code and is stored within the data dictionary. </a:t>
            </a:r>
          </a:p>
          <a:p>
            <a:pPr marL="460375" lvl="2" indent="-220663" defTabSz="423863">
              <a:tabLst>
                <a:tab pos="466725" algn="l"/>
              </a:tabLst>
            </a:pPr>
            <a:r>
              <a:rPr lang="en-US"/>
              <a:t>2. 	Write the text of the </a:t>
            </a:r>
            <a:r>
              <a:rPr lang="en-US">
                <a:latin typeface="Courier New" pitchFamily="49" charset="0"/>
              </a:rPr>
              <a:t>CREATE</a:t>
            </a:r>
            <a:r>
              <a:rPr lang="en-US"/>
              <a:t> </a:t>
            </a:r>
            <a:r>
              <a:rPr lang="en-US">
                <a:latin typeface="Courier New" pitchFamily="49" charset="0"/>
              </a:rPr>
              <a:t>PACKAGE</a:t>
            </a:r>
            <a:r>
              <a:rPr lang="en-US"/>
              <a:t> </a:t>
            </a:r>
            <a:r>
              <a:rPr lang="en-US">
                <a:latin typeface="Courier New" pitchFamily="49" charset="0"/>
              </a:rPr>
              <a:t>BODY</a:t>
            </a:r>
            <a:r>
              <a:rPr lang="en-US">
                <a:solidFill>
                  <a:schemeClr val="hlink"/>
                </a:solidFill>
              </a:rPr>
              <a:t> </a:t>
            </a:r>
            <a:r>
              <a:rPr lang="en-US"/>
              <a:t>statement within a SQL script file to create the package body and run the script file. </a:t>
            </a:r>
            <a:br>
              <a:rPr lang="en-US"/>
            </a:br>
            <a:r>
              <a:rPr lang="en-US"/>
              <a:t>The source code is compiled into P code and is also stored within the data dictionary.</a:t>
            </a:r>
          </a:p>
          <a:p>
            <a:pPr marL="460375" lvl="2" indent="-220663" defTabSz="423863">
              <a:tabLst>
                <a:tab pos="466725" algn="l"/>
              </a:tabLst>
            </a:pPr>
            <a:r>
              <a:rPr lang="en-US"/>
              <a:t>3. 	Invoke</a:t>
            </a:r>
            <a:r>
              <a:rPr lang="en-US">
                <a:solidFill>
                  <a:schemeClr val="hlink"/>
                </a:solidFill>
              </a:rPr>
              <a:t> </a:t>
            </a:r>
            <a:r>
              <a:rPr lang="en-US"/>
              <a:t>any public construct within the package from an Oracle server environment. </a:t>
            </a:r>
          </a:p>
          <a:p>
            <a:pPr defTabSz="423863">
              <a:tabLst>
                <a:tab pos="466725" algn="l"/>
              </a:tabLst>
            </a:pPr>
            <a:endParaRPr lang="en-US"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8C84D91-B7A6-4F8B-A0E5-1DA0987CF43E}" type="slidenum">
              <a:rPr lang="en-US"/>
              <a:pPr/>
              <a:t>8</a:t>
            </a:fld>
            <a:endParaRPr lang="en-US"/>
          </a:p>
        </p:txBody>
      </p:sp>
      <p:sp>
        <p:nvSpPr>
          <p:cNvPr id="126978" name="Rectangle 2"/>
          <p:cNvSpPr>
            <a:spLocks noRot="1" noChangeArrowheads="1" noTextEdit="1"/>
          </p:cNvSpPr>
          <p:nvPr>
            <p:ph type="sldImg"/>
          </p:nvPr>
        </p:nvSpPr>
        <p:spPr>
          <a:xfrm>
            <a:off x="492125" y="195263"/>
            <a:ext cx="5873750" cy="4405312"/>
          </a:xfrm>
          <a:ln w="12700" cap="flat">
            <a:solidFill>
              <a:schemeClr val="tx1"/>
            </a:solidFill>
          </a:ln>
        </p:spPr>
      </p:sp>
      <p:sp>
        <p:nvSpPr>
          <p:cNvPr id="126979" name="Rectangle 3"/>
          <p:cNvSpPr>
            <a:spLocks noGrp="1" noChangeArrowheads="1"/>
          </p:cNvSpPr>
          <p:nvPr>
            <p:ph type="body" idx="1"/>
          </p:nvPr>
        </p:nvSpPr>
        <p:spPr>
          <a:xfrm>
            <a:off x="479425" y="4768850"/>
            <a:ext cx="5924550" cy="3802063"/>
          </a:xfrm>
          <a:noFill/>
          <a:ln/>
        </p:spPr>
        <p:txBody>
          <a:bodyPr lIns="0" tIns="0" rIns="0" bIns="0"/>
          <a:lstStyle/>
          <a:p>
            <a:pPr defTabSz="492125">
              <a:tabLst>
                <a:tab pos="455613" algn="l"/>
              </a:tabLst>
            </a:pPr>
            <a:r>
              <a:rPr lang="en-US"/>
              <a:t>How to Create a Package Specification</a:t>
            </a:r>
          </a:p>
          <a:p>
            <a:pPr marL="115888" lvl="1" defTabSz="492125">
              <a:tabLst>
                <a:tab pos="455613" algn="l"/>
              </a:tabLst>
            </a:pPr>
            <a:r>
              <a:rPr lang="en-US"/>
              <a:t>To create packages, you declare all public constructs within the </a:t>
            </a:r>
            <a:r>
              <a:rPr lang="en-US">
                <a:solidFill>
                  <a:srgbClr val="FC0128"/>
                </a:solidFill>
              </a:rPr>
              <a:t>package specification.</a:t>
            </a:r>
            <a:endParaRPr lang="en-US"/>
          </a:p>
          <a:p>
            <a:pPr marL="452438" lvl="2" indent="-222250" defTabSz="492125">
              <a:tabLst>
                <a:tab pos="455613" algn="l"/>
              </a:tabLst>
            </a:pPr>
            <a:r>
              <a:rPr lang="en-US"/>
              <a:t>Specify the </a:t>
            </a:r>
            <a:r>
              <a:rPr lang="en-US">
                <a:latin typeface="Courier New" pitchFamily="49" charset="0"/>
              </a:rPr>
              <a:t>REPLACE </a:t>
            </a:r>
            <a:r>
              <a:rPr lang="en-US"/>
              <a:t>option when the package specification already exists.</a:t>
            </a:r>
          </a:p>
          <a:p>
            <a:pPr marL="452438" lvl="2" indent="-222250" defTabSz="492125">
              <a:tabLst>
                <a:tab pos="455613" algn="l"/>
              </a:tabLst>
            </a:pPr>
            <a:r>
              <a:rPr lang="en-US"/>
              <a:t>Initialize a variable with a constant value or formula within the declaration, if required; otherwise, the variable is initialized implicitly to </a:t>
            </a:r>
            <a:r>
              <a:rPr lang="en-US">
                <a:latin typeface="Courier New" pitchFamily="49" charset="0"/>
              </a:rPr>
              <a:t>NULL</a:t>
            </a:r>
            <a:r>
              <a:rPr lang="en-US"/>
              <a:t>.</a:t>
            </a:r>
          </a:p>
          <a:p>
            <a:pPr marL="115888" lvl="1" defTabSz="492125">
              <a:tabLst>
                <a:tab pos="455613" algn="l"/>
              </a:tabLst>
            </a:pPr>
            <a:r>
              <a:rPr lang="en-US" b="1"/>
              <a:t>Syntax Definition</a:t>
            </a:r>
          </a:p>
        </p:txBody>
      </p:sp>
      <p:graphicFrame>
        <p:nvGraphicFramePr>
          <p:cNvPr id="126980" name="Object 4"/>
          <p:cNvGraphicFramePr>
            <a:graphicFrameLocks/>
          </p:cNvGraphicFramePr>
          <p:nvPr/>
        </p:nvGraphicFramePr>
        <p:xfrm>
          <a:off x="601663" y="6003925"/>
          <a:ext cx="5467350" cy="1306513"/>
        </p:xfrm>
        <a:graphic>
          <a:graphicData uri="http://schemas.openxmlformats.org/presentationml/2006/ole">
            <p:oleObj spid="_x0000_s3074" name="Document" r:id="rId4" imgW="5590080" imgH="1654920" progId="Word.Document.8">
              <p:embed/>
            </p:oleObj>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77B9B-3D7E-4E90-BFEC-62B1DEBD400E}" type="slidenum">
              <a:rPr lang="en-US"/>
              <a:pPr/>
              <a:t>9</a:t>
            </a:fld>
            <a:endParaRPr lang="en-US"/>
          </a:p>
        </p:txBody>
      </p:sp>
      <p:sp>
        <p:nvSpPr>
          <p:cNvPr id="129026" name="Rectangle 2"/>
          <p:cNvSpPr>
            <a:spLocks noRot="1" noChangeArrowheads="1" noTextEdit="1"/>
          </p:cNvSpPr>
          <p:nvPr>
            <p:ph type="sldImg"/>
          </p:nvPr>
        </p:nvSpPr>
        <p:spPr>
          <a:xfrm>
            <a:off x="492125" y="195263"/>
            <a:ext cx="5873750" cy="4405312"/>
          </a:xfrm>
          <a:ln w="12700" cap="flat">
            <a:solidFill>
              <a:schemeClr val="tx1"/>
            </a:solidFill>
          </a:ln>
        </p:spPr>
      </p:sp>
      <p:sp>
        <p:nvSpPr>
          <p:cNvPr id="129027" name="Rectangle 3"/>
          <p:cNvSpPr>
            <a:spLocks noGrp="1" noChangeArrowheads="1"/>
          </p:cNvSpPr>
          <p:nvPr>
            <p:ph type="body" idx="1"/>
          </p:nvPr>
        </p:nvSpPr>
        <p:spPr>
          <a:xfrm>
            <a:off x="455613" y="4797425"/>
            <a:ext cx="5943600" cy="3803650"/>
          </a:xfrm>
          <a:noFill/>
          <a:ln/>
        </p:spPr>
        <p:txBody>
          <a:bodyPr lIns="0" tIns="0" rIns="0" bIns="0"/>
          <a:lstStyle/>
          <a:p>
            <a:pPr marL="209550" indent="-209550" defTabSz="492125">
              <a:tabLst>
                <a:tab pos="455613" algn="l"/>
              </a:tabLst>
            </a:pPr>
            <a:r>
              <a:rPr lang="en-US"/>
              <a:t>Example of a Package Specification</a:t>
            </a:r>
          </a:p>
          <a:p>
            <a:pPr marL="325438" lvl="1" indent="-1588" defTabSz="492125">
              <a:tabLst>
                <a:tab pos="455613" algn="l"/>
              </a:tabLst>
            </a:pPr>
            <a:r>
              <a:rPr lang="en-US"/>
              <a:t>In the slide, </a:t>
            </a:r>
            <a:r>
              <a:rPr lang="en-US">
                <a:latin typeface="Courier New" pitchFamily="49" charset="0"/>
              </a:rPr>
              <a:t>G_COMM</a:t>
            </a:r>
            <a:r>
              <a:rPr lang="en-US"/>
              <a:t> is a public (global) variable, and </a:t>
            </a:r>
            <a:r>
              <a:rPr lang="en-US">
                <a:latin typeface="Courier New" pitchFamily="49" charset="0"/>
              </a:rPr>
              <a:t>RESET_COMM</a:t>
            </a:r>
            <a:r>
              <a:rPr lang="en-US"/>
              <a:t> is a public procedure.</a:t>
            </a:r>
          </a:p>
          <a:p>
            <a:pPr marL="325438" lvl="1" indent="-1588" defTabSz="492125">
              <a:tabLst>
                <a:tab pos="455613" algn="l"/>
              </a:tabLst>
            </a:pPr>
            <a:r>
              <a:rPr lang="en-US"/>
              <a:t>In the package specification, you declare public variables, public procedures, and public functions.</a:t>
            </a:r>
            <a:endParaRPr lang="en-US">
              <a:solidFill>
                <a:schemeClr val="hlink"/>
              </a:solidFill>
            </a:endParaRPr>
          </a:p>
          <a:p>
            <a:pPr marL="325438" lvl="1" indent="-1588" defTabSz="492125">
              <a:tabLst>
                <a:tab pos="455613" algn="l"/>
              </a:tabLst>
            </a:pPr>
            <a:r>
              <a:rPr lang="en-US"/>
              <a:t>The public procedures or functions are routines that can be invoked repeatedly by other constructs in the same package or from outside the package.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We undertake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124200" y="6553200"/>
            <a:ext cx="2895600" cy="247650"/>
          </a:xfrm>
          <a:prstGeom prst="rect">
            <a:avLst/>
          </a:prstGeom>
        </p:spPr>
        <p:txBody>
          <a:bodyPr/>
          <a:lstStyle>
            <a:lvl1pPr>
              <a:defRPr/>
            </a:lvl1pPr>
          </a:lstStyle>
          <a:p>
            <a:r>
              <a:rPr lang="en-US"/>
              <a:t>PL/SQL</a:t>
            </a:r>
          </a:p>
        </p:txBody>
      </p:sp>
      <p:sp>
        <p:nvSpPr>
          <p:cNvPr id="5" name="Slide Number Placeholder 4"/>
          <p:cNvSpPr>
            <a:spLocks noGrp="1"/>
          </p:cNvSpPr>
          <p:nvPr>
            <p:ph type="sldNum" sz="quarter" idx="11"/>
          </p:nvPr>
        </p:nvSpPr>
        <p:spPr>
          <a:xfrm>
            <a:off x="6934200" y="6534150"/>
            <a:ext cx="2133600" cy="323850"/>
          </a:xfrm>
          <a:prstGeom prst="rect">
            <a:avLst/>
          </a:prstGeom>
        </p:spPr>
        <p:txBody>
          <a:bodyPr/>
          <a:lstStyle>
            <a:lvl1pPr>
              <a:defRPr/>
            </a:lvl1pPr>
          </a:lstStyle>
          <a:p>
            <a:fld id="{97DFDFBE-B63B-4EB9-9A01-636A230975FF}" type="slidenum">
              <a:rPr lang="en-US"/>
              <a:pPr/>
              <a:t>‹#›</a:t>
            </a:fld>
            <a:r>
              <a:rPr lang="en-US"/>
              <a:t> of 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124200" y="6553200"/>
            <a:ext cx="2895600" cy="247650"/>
          </a:xfrm>
          <a:prstGeom prst="rect">
            <a:avLst/>
          </a:prstGeom>
        </p:spPr>
        <p:txBody>
          <a:bodyPr/>
          <a:lstStyle>
            <a:lvl1pPr>
              <a:defRPr/>
            </a:lvl1pPr>
          </a:lstStyle>
          <a:p>
            <a:r>
              <a:rPr lang="en-US"/>
              <a:t>PL/SQL</a:t>
            </a:r>
          </a:p>
        </p:txBody>
      </p:sp>
      <p:sp>
        <p:nvSpPr>
          <p:cNvPr id="4" name="Slide Number Placeholder 3"/>
          <p:cNvSpPr>
            <a:spLocks noGrp="1"/>
          </p:cNvSpPr>
          <p:nvPr>
            <p:ph type="sldNum" sz="quarter" idx="11"/>
          </p:nvPr>
        </p:nvSpPr>
        <p:spPr>
          <a:xfrm>
            <a:off x="6934200" y="6534150"/>
            <a:ext cx="2133600" cy="323850"/>
          </a:xfrm>
          <a:prstGeom prst="rect">
            <a:avLst/>
          </a:prstGeom>
        </p:spPr>
        <p:txBody>
          <a:bodyPr/>
          <a:lstStyle>
            <a:lvl1pPr>
              <a:defRPr/>
            </a:lvl1pPr>
          </a:lstStyle>
          <a:p>
            <a:fld id="{66DBEE70-99EE-4716-8480-0798218E6095}" type="slidenum">
              <a:rPr lang="en-US"/>
              <a:pPr/>
              <a:t>‹#›</a:t>
            </a:fld>
            <a:r>
              <a:rPr lang="en-US"/>
              <a:t> of 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10"/>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2010</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 id="2147483660" r:id="rId8"/>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4" name="Slide Number Placeholder 4"/>
          <p:cNvSpPr>
            <a:spLocks noGrp="1"/>
          </p:cNvSpPr>
          <p:nvPr>
            <p:ph type="sldNum" sz="quarter" idx="4294967295"/>
          </p:nvPr>
        </p:nvSpPr>
        <p:spPr>
          <a:xfrm>
            <a:off x="6934200" y="6534150"/>
            <a:ext cx="2133600" cy="323850"/>
          </a:xfrm>
          <a:prstGeom prst="rect">
            <a:avLst/>
          </a:prstGeom>
        </p:spPr>
        <p:txBody>
          <a:bodyPr/>
          <a:lstStyle/>
          <a:p>
            <a:fld id="{2496486E-44FE-4221-B653-A66AE1B54171}" type="slidenum">
              <a:rPr lang="en-US"/>
              <a:pPr/>
              <a:t>1</a:t>
            </a:fld>
            <a:r>
              <a:rPr lang="en-US"/>
              <a:t> of 1</a:t>
            </a:r>
          </a:p>
        </p:txBody>
      </p:sp>
      <p:sp>
        <p:nvSpPr>
          <p:cNvPr id="111618" name="Rectangle 2"/>
          <p:cNvSpPr>
            <a:spLocks noGrp="1" noChangeArrowheads="1"/>
          </p:cNvSpPr>
          <p:nvPr>
            <p:ph type="ctrTitle"/>
          </p:nvPr>
        </p:nvSpPr>
        <p:spPr>
          <a:noFill/>
          <a:ln/>
        </p:spPr>
        <p:txBody>
          <a:bodyPr wrap="square" lIns="92075" tIns="46038" rIns="92075" bIns="46038" anchor="t"/>
          <a:lstStyle/>
          <a:p>
            <a:r>
              <a:rPr lang="en-US"/>
              <a:t>Creating Packages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D06295B9-FAD8-4EC2-9F35-4090985A3331}" type="slidenum">
              <a:rPr lang="en-US"/>
              <a:pPr/>
              <a:t>10</a:t>
            </a:fld>
            <a:r>
              <a:rPr lang="en-US"/>
              <a:t> of 1</a:t>
            </a:r>
          </a:p>
        </p:txBody>
      </p:sp>
      <p:sp>
        <p:nvSpPr>
          <p:cNvPr id="130050" name="Rectangle 2"/>
          <p:cNvSpPr>
            <a:spLocks noGrp="1" noChangeArrowheads="1"/>
          </p:cNvSpPr>
          <p:nvPr>
            <p:ph type="title"/>
          </p:nvPr>
        </p:nvSpPr>
        <p:spPr>
          <a:noFill/>
          <a:ln/>
        </p:spPr>
        <p:txBody>
          <a:bodyPr wrap="square" lIns="92075" tIns="46038" rIns="92075" bIns="46038" anchor="t"/>
          <a:lstStyle/>
          <a:p>
            <a:r>
              <a:rPr lang="en-US"/>
              <a:t>Creating a Package Specification: Example</a:t>
            </a:r>
          </a:p>
        </p:txBody>
      </p:sp>
      <p:sp>
        <p:nvSpPr>
          <p:cNvPr id="130051" name="Rectangle 3"/>
          <p:cNvSpPr>
            <a:spLocks noChangeArrowheads="1"/>
          </p:cNvSpPr>
          <p:nvPr/>
        </p:nvSpPr>
        <p:spPr bwMode="blackWhite">
          <a:xfrm>
            <a:off x="1295400" y="2341563"/>
            <a:ext cx="6858000" cy="1717675"/>
          </a:xfrm>
          <a:prstGeom prst="rect">
            <a:avLst/>
          </a:prstGeom>
          <a:solidFill>
            <a:srgbClr val="FFFFCC"/>
          </a:solidFill>
          <a:ln w="9525">
            <a:noFill/>
            <a:miter lim="800000"/>
            <a:headEnd/>
            <a:tailEnd/>
          </a:ln>
          <a:effectLst/>
        </p:spPr>
        <p:txBody>
          <a:bodyPr wrap="none" lIns="92075" tIns="46038" rIns="92075" bIns="46038" anchor="ctr"/>
          <a:lstStyle/>
          <a:p>
            <a:pPr eaLnBrk="0" hangingPunct="0">
              <a:tabLst>
                <a:tab pos="1200150" algn="l"/>
              </a:tabLst>
            </a:pPr>
            <a:r>
              <a:rPr lang="en-US">
                <a:solidFill>
                  <a:srgbClr val="000000"/>
                </a:solidFill>
              </a:rPr>
              <a:t>CREATE OR REPLACE PACKAGE comm_package IS</a:t>
            </a:r>
          </a:p>
          <a:p>
            <a:pPr eaLnBrk="0" hangingPunct="0">
              <a:tabLst>
                <a:tab pos="1200150" algn="l"/>
              </a:tabLst>
            </a:pPr>
            <a:r>
              <a:rPr lang="en-US">
                <a:solidFill>
                  <a:srgbClr val="000000"/>
                </a:solidFill>
              </a:rPr>
              <a:t>  g_comm NUMBER := 0.10;  --initialized to 0.10</a:t>
            </a:r>
          </a:p>
          <a:p>
            <a:pPr eaLnBrk="0" hangingPunct="0">
              <a:tabLst>
                <a:tab pos="1200150" algn="l"/>
              </a:tabLst>
            </a:pPr>
            <a:r>
              <a:rPr lang="en-US">
                <a:solidFill>
                  <a:srgbClr val="000000"/>
                </a:solidFill>
              </a:rPr>
              <a:t>  PROCEDURE reset_comm</a:t>
            </a:r>
          </a:p>
          <a:p>
            <a:pPr eaLnBrk="0" hangingPunct="0">
              <a:tabLst>
                <a:tab pos="1200150" algn="l"/>
              </a:tabLst>
            </a:pPr>
            <a:r>
              <a:rPr lang="en-US">
                <a:solidFill>
                  <a:srgbClr val="000000"/>
                </a:solidFill>
              </a:rPr>
              <a:t>  (p_comm   IN  NUMBER);</a:t>
            </a:r>
          </a:p>
          <a:p>
            <a:pPr eaLnBrk="0" hangingPunct="0">
              <a:tabLst>
                <a:tab pos="1200150" algn="l"/>
              </a:tabLst>
            </a:pPr>
            <a:r>
              <a:rPr lang="en-US">
                <a:solidFill>
                  <a:srgbClr val="000000"/>
                </a:solidFill>
              </a:rPr>
              <a:t>END comm_package;</a:t>
            </a:r>
          </a:p>
          <a:p>
            <a:pPr eaLnBrk="0" hangingPunct="0">
              <a:tabLst>
                <a:tab pos="1200150" algn="l"/>
              </a:tabLst>
            </a:pPr>
            <a:r>
              <a:rPr lang="en-US">
                <a:solidFill>
                  <a:srgbClr val="000000"/>
                </a:solidFill>
              </a:rPr>
              <a:t>/</a:t>
            </a:r>
          </a:p>
        </p:txBody>
      </p:sp>
      <p:sp>
        <p:nvSpPr>
          <p:cNvPr id="130052" name="Rectangle 4"/>
          <p:cNvSpPr>
            <a:spLocks noChangeArrowheads="1"/>
          </p:cNvSpPr>
          <p:nvPr/>
        </p:nvSpPr>
        <p:spPr bwMode="auto">
          <a:xfrm>
            <a:off x="912813" y="4743450"/>
            <a:ext cx="7545387" cy="147955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t>G_COMM is a global variable and is initialized to 0.10.</a:t>
            </a:r>
          </a:p>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t>RESET_COMM is a public procedure that is implemented in the package body.</a:t>
            </a:r>
          </a:p>
        </p:txBody>
      </p:sp>
      <p:pic>
        <p:nvPicPr>
          <p:cNvPr id="130053" name="Picture 5" descr="05_10s"/>
          <p:cNvPicPr>
            <a:picLocks noChangeAspect="1" noChangeArrowheads="1"/>
          </p:cNvPicPr>
          <p:nvPr/>
        </p:nvPicPr>
        <p:blipFill>
          <a:blip r:embed="rId3"/>
          <a:srcRect/>
          <a:stretch>
            <a:fillRect/>
          </a:stretch>
        </p:blipFill>
        <p:spPr bwMode="auto">
          <a:xfrm>
            <a:off x="1295400" y="4167188"/>
            <a:ext cx="6858000" cy="32861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7C0AAC35-FA8B-4758-84CA-2C08E0826B24}" type="slidenum">
              <a:rPr lang="en-US"/>
              <a:pPr/>
              <a:t>11</a:t>
            </a:fld>
            <a:r>
              <a:rPr lang="en-US"/>
              <a:t> of 1</a:t>
            </a:r>
          </a:p>
        </p:txBody>
      </p:sp>
      <p:sp>
        <p:nvSpPr>
          <p:cNvPr id="132098" name="Rectangle 2"/>
          <p:cNvSpPr>
            <a:spLocks noGrp="1" noChangeArrowheads="1"/>
          </p:cNvSpPr>
          <p:nvPr>
            <p:ph type="title"/>
          </p:nvPr>
        </p:nvSpPr>
        <p:spPr>
          <a:noFill/>
          <a:ln/>
        </p:spPr>
        <p:txBody>
          <a:bodyPr wrap="square" lIns="92075" tIns="46038" rIns="92075" bIns="46038" anchor="t"/>
          <a:lstStyle/>
          <a:p>
            <a:r>
              <a:rPr lang="en-US"/>
              <a:t>Creating the Package Body</a:t>
            </a:r>
          </a:p>
        </p:txBody>
      </p:sp>
      <p:sp>
        <p:nvSpPr>
          <p:cNvPr id="132099" name="Rectangle 3"/>
          <p:cNvSpPr>
            <a:spLocks noGrp="1" noChangeArrowheads="1"/>
          </p:cNvSpPr>
          <p:nvPr>
            <p:ph type="body" idx="1"/>
          </p:nvPr>
        </p:nvSpPr>
        <p:spPr>
          <a:xfrm>
            <a:off x="874713" y="1395413"/>
            <a:ext cx="7386637" cy="457200"/>
          </a:xfrm>
          <a:noFill/>
          <a:ln/>
        </p:spPr>
        <p:txBody>
          <a:bodyPr lIns="92075" tIns="46038" rIns="92075" bIns="46038">
            <a:spAutoFit/>
          </a:bodyPr>
          <a:lstStyle/>
          <a:p>
            <a:pPr>
              <a:buFont typeface="Wingdings" pitchFamily="2" charset="2"/>
              <a:buNone/>
            </a:pPr>
            <a:r>
              <a:rPr lang="en-US"/>
              <a:t>Syntax:</a:t>
            </a:r>
          </a:p>
        </p:txBody>
      </p:sp>
      <p:sp>
        <p:nvSpPr>
          <p:cNvPr id="132100" name="Rectangle 4"/>
          <p:cNvSpPr>
            <a:spLocks noChangeArrowheads="1"/>
          </p:cNvSpPr>
          <p:nvPr/>
        </p:nvSpPr>
        <p:spPr bwMode="blackWhite">
          <a:xfrm>
            <a:off x="995363" y="2001838"/>
            <a:ext cx="6861175" cy="1439862"/>
          </a:xfrm>
          <a:prstGeom prst="rect">
            <a:avLst/>
          </a:prstGeom>
          <a:solidFill>
            <a:srgbClr val="FFFFCC"/>
          </a:solidFill>
          <a:ln w="9525">
            <a:noFill/>
            <a:miter lim="800000"/>
            <a:headEnd/>
            <a:tailEnd/>
          </a:ln>
          <a:effectLst/>
        </p:spPr>
        <p:txBody>
          <a:bodyPr wrap="none" lIns="92075" tIns="46038" rIns="92075" bIns="46038" anchor="ctr"/>
          <a:lstStyle/>
          <a:p>
            <a:pPr eaLnBrk="0" hangingPunct="0">
              <a:tabLst>
                <a:tab pos="1200150" algn="l"/>
              </a:tabLst>
            </a:pPr>
            <a:r>
              <a:rPr lang="en-US">
                <a:solidFill>
                  <a:srgbClr val="000000"/>
                </a:solidFill>
              </a:rPr>
              <a:t>CREATE [OR REPLACE] PACKAGE BODY </a:t>
            </a:r>
            <a:r>
              <a:rPr lang="en-US" i="1">
                <a:solidFill>
                  <a:srgbClr val="000000"/>
                </a:solidFill>
              </a:rPr>
              <a:t>package_name</a:t>
            </a:r>
          </a:p>
          <a:p>
            <a:pPr eaLnBrk="0" hangingPunct="0">
              <a:tabLst>
                <a:tab pos="1200150" algn="l"/>
              </a:tabLst>
            </a:pPr>
            <a:r>
              <a:rPr lang="en-US">
                <a:solidFill>
                  <a:srgbClr val="000000"/>
                </a:solidFill>
              </a:rPr>
              <a:t>IS|AS</a:t>
            </a:r>
          </a:p>
          <a:p>
            <a:pPr eaLnBrk="0" hangingPunct="0">
              <a:tabLst>
                <a:tab pos="1200150" algn="l"/>
              </a:tabLst>
            </a:pPr>
            <a:r>
              <a:rPr lang="en-US">
                <a:solidFill>
                  <a:srgbClr val="000000"/>
                </a:solidFill>
              </a:rPr>
              <a:t>    </a:t>
            </a:r>
            <a:r>
              <a:rPr lang="en-US" i="1">
                <a:solidFill>
                  <a:srgbClr val="000000"/>
                </a:solidFill>
              </a:rPr>
              <a:t>private type and item declarations</a:t>
            </a:r>
          </a:p>
          <a:p>
            <a:pPr eaLnBrk="0" hangingPunct="0">
              <a:tabLst>
                <a:tab pos="1200150" algn="l"/>
              </a:tabLst>
            </a:pPr>
            <a:r>
              <a:rPr lang="en-US" i="1">
                <a:solidFill>
                  <a:srgbClr val="000000"/>
                </a:solidFill>
              </a:rPr>
              <a:t>    subprogram bodies</a:t>
            </a:r>
          </a:p>
          <a:p>
            <a:pPr eaLnBrk="0" hangingPunct="0">
              <a:tabLst>
                <a:tab pos="1200150" algn="l"/>
              </a:tabLst>
            </a:pPr>
            <a:r>
              <a:rPr lang="en-US">
                <a:solidFill>
                  <a:srgbClr val="000000"/>
                </a:solidFill>
              </a:rPr>
              <a:t>END </a:t>
            </a:r>
            <a:r>
              <a:rPr lang="en-US" i="1">
                <a:solidFill>
                  <a:srgbClr val="000000"/>
                </a:solidFill>
              </a:rPr>
              <a:t>package_name;</a:t>
            </a:r>
          </a:p>
        </p:txBody>
      </p:sp>
      <p:sp>
        <p:nvSpPr>
          <p:cNvPr id="132101" name="Rectangle 5"/>
          <p:cNvSpPr>
            <a:spLocks noChangeArrowheads="1"/>
          </p:cNvSpPr>
          <p:nvPr/>
        </p:nvSpPr>
        <p:spPr bwMode="auto">
          <a:xfrm>
            <a:off x="533400" y="3624263"/>
            <a:ext cx="8229600" cy="25495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t>The REPLACE option drops and recreates the package body.</a:t>
            </a:r>
          </a:p>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t>Identifiers defined only in the package body are private constructs. These are not visible outside the package body.</a:t>
            </a:r>
          </a:p>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t>All private constructs must be declared before they are used in the public constructs</a:t>
            </a:r>
            <a:r>
              <a:rPr lang="en-US" sz="2200" b="1">
                <a:latin typeface="Arial"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p:txBody>
          <a:bodyPr/>
          <a:lstStyle/>
          <a:p>
            <a:r>
              <a:rPr lang="en-US"/>
              <a:t>PL/SQL</a:t>
            </a:r>
          </a:p>
        </p:txBody>
      </p:sp>
      <p:sp>
        <p:nvSpPr>
          <p:cNvPr id="19" name="Slide Number Placeholder 3"/>
          <p:cNvSpPr>
            <a:spLocks noGrp="1"/>
          </p:cNvSpPr>
          <p:nvPr>
            <p:ph type="sldNum" sz="quarter" idx="11"/>
          </p:nvPr>
        </p:nvSpPr>
        <p:spPr/>
        <p:txBody>
          <a:bodyPr/>
          <a:lstStyle/>
          <a:p>
            <a:fld id="{08845BCA-4649-44C8-ADEA-BE45826BD4EE}" type="slidenum">
              <a:rPr lang="en-US"/>
              <a:pPr/>
              <a:t>12</a:t>
            </a:fld>
            <a:r>
              <a:rPr lang="en-US"/>
              <a:t> of 1</a:t>
            </a:r>
          </a:p>
        </p:txBody>
      </p:sp>
      <p:sp>
        <p:nvSpPr>
          <p:cNvPr id="134146" name="Rectangle 2"/>
          <p:cNvSpPr>
            <a:spLocks noChangeArrowheads="1"/>
          </p:cNvSpPr>
          <p:nvPr/>
        </p:nvSpPr>
        <p:spPr bwMode="blackWhite">
          <a:xfrm>
            <a:off x="3313113" y="1690688"/>
            <a:ext cx="4408487" cy="4430712"/>
          </a:xfrm>
          <a:prstGeom prst="rect">
            <a:avLst/>
          </a:prstGeom>
          <a:solidFill>
            <a:srgbClr val="FF9900"/>
          </a:solidFill>
          <a:ln w="12700">
            <a:solidFill>
              <a:srgbClr val="000000"/>
            </a:solidFill>
            <a:miter lim="800000"/>
            <a:headEnd/>
            <a:tailEnd/>
          </a:ln>
          <a:effectLst/>
        </p:spPr>
        <p:txBody>
          <a:bodyPr wrap="none" anchor="ctr"/>
          <a:lstStyle/>
          <a:p>
            <a:endParaRPr lang="en-US"/>
          </a:p>
        </p:txBody>
      </p:sp>
      <p:sp>
        <p:nvSpPr>
          <p:cNvPr id="134147" name="AutoShape 3"/>
          <p:cNvSpPr>
            <a:spLocks noChangeArrowheads="1"/>
          </p:cNvSpPr>
          <p:nvPr/>
        </p:nvSpPr>
        <p:spPr bwMode="blackWhite">
          <a:xfrm>
            <a:off x="2927350" y="1925638"/>
            <a:ext cx="5207000" cy="1574800"/>
          </a:xfrm>
          <a:prstGeom prst="roundRect">
            <a:avLst>
              <a:gd name="adj" fmla="val 12431"/>
            </a:avLst>
          </a:prstGeom>
          <a:gradFill rotWithShape="0">
            <a:gsLst>
              <a:gs pos="0">
                <a:srgbClr val="0066CC"/>
              </a:gs>
              <a:gs pos="100000">
                <a:srgbClr val="0066CC">
                  <a:gamma/>
                  <a:shade val="89804"/>
                  <a:invGamma/>
                </a:srgbClr>
              </a:gs>
            </a:gsLst>
            <a:lin ang="2700000" scaled="1"/>
          </a:gradFill>
          <a:ln w="9525">
            <a:noFill/>
            <a:round/>
            <a:headEnd/>
            <a:tailEnd/>
          </a:ln>
          <a:effectLst/>
        </p:spPr>
        <p:txBody>
          <a:bodyPr wrap="none" anchor="ctr"/>
          <a:lstStyle/>
          <a:p>
            <a:endParaRPr lang="en-US"/>
          </a:p>
        </p:txBody>
      </p:sp>
      <p:sp>
        <p:nvSpPr>
          <p:cNvPr id="134148" name="Rectangle 4"/>
          <p:cNvSpPr>
            <a:spLocks noChangeArrowheads="1"/>
          </p:cNvSpPr>
          <p:nvPr/>
        </p:nvSpPr>
        <p:spPr bwMode="blackWhite">
          <a:xfrm>
            <a:off x="3535363" y="2570163"/>
            <a:ext cx="3502025" cy="781050"/>
          </a:xfrm>
          <a:prstGeom prst="rect">
            <a:avLst/>
          </a:prstGeom>
          <a:solidFill>
            <a:srgbClr val="FF9933"/>
          </a:solidFill>
          <a:ln w="25400">
            <a:solidFill>
              <a:schemeClr val="bg2"/>
            </a:solidFill>
            <a:miter lim="800000"/>
            <a:headEnd/>
            <a:tailEnd/>
          </a:ln>
          <a:effectLst/>
        </p:spPr>
        <p:txBody>
          <a:bodyPr wrap="none" lIns="92075" tIns="46038" rIns="92075" bIns="46038" anchor="ctr"/>
          <a:lstStyle/>
          <a:p>
            <a:pPr defTabSz="822325" eaLnBrk="0" hangingPunct="0">
              <a:spcBef>
                <a:spcPct val="50000"/>
              </a:spcBef>
            </a:pPr>
            <a:r>
              <a:rPr lang="en-US">
                <a:solidFill>
                  <a:srgbClr val="FFFFFF"/>
                </a:solidFill>
              </a:rPr>
              <a:t>RESET_COMM</a:t>
            </a:r>
            <a:br>
              <a:rPr lang="en-US">
                <a:solidFill>
                  <a:srgbClr val="FFFFFF"/>
                </a:solidFill>
              </a:rPr>
            </a:br>
            <a:r>
              <a:rPr lang="en-US">
                <a:solidFill>
                  <a:srgbClr val="FFFFFF"/>
                </a:solidFill>
              </a:rPr>
              <a:t>procedure declaration</a:t>
            </a:r>
          </a:p>
        </p:txBody>
      </p:sp>
      <p:sp>
        <p:nvSpPr>
          <p:cNvPr id="134149" name="AutoShape 5"/>
          <p:cNvSpPr>
            <a:spLocks noChangeArrowheads="1"/>
          </p:cNvSpPr>
          <p:nvPr/>
        </p:nvSpPr>
        <p:spPr bwMode="blackWhite">
          <a:xfrm>
            <a:off x="2927350" y="3681413"/>
            <a:ext cx="5207000" cy="2228850"/>
          </a:xfrm>
          <a:prstGeom prst="roundRect">
            <a:avLst>
              <a:gd name="adj" fmla="val 12431"/>
            </a:avLst>
          </a:prstGeom>
          <a:gradFill rotWithShape="0">
            <a:gsLst>
              <a:gs pos="0">
                <a:srgbClr val="0066CC"/>
              </a:gs>
              <a:gs pos="100000">
                <a:srgbClr val="0066CC">
                  <a:gamma/>
                  <a:shade val="89804"/>
                  <a:invGamma/>
                </a:srgbClr>
              </a:gs>
            </a:gsLst>
            <a:lin ang="2700000" scaled="1"/>
          </a:gradFill>
          <a:ln w="12700">
            <a:solidFill>
              <a:srgbClr val="000000"/>
            </a:solidFill>
            <a:round/>
            <a:headEnd/>
            <a:tailEnd/>
          </a:ln>
          <a:effectLst/>
        </p:spPr>
        <p:txBody>
          <a:bodyPr wrap="none" anchor="ctr"/>
          <a:lstStyle/>
          <a:p>
            <a:endParaRPr lang="en-US"/>
          </a:p>
        </p:txBody>
      </p:sp>
      <p:sp>
        <p:nvSpPr>
          <p:cNvPr id="134150" name="Rectangle 6"/>
          <p:cNvSpPr>
            <a:spLocks noChangeArrowheads="1"/>
          </p:cNvSpPr>
          <p:nvPr/>
        </p:nvSpPr>
        <p:spPr bwMode="blackWhite">
          <a:xfrm>
            <a:off x="3535363" y="3840163"/>
            <a:ext cx="3502025" cy="673100"/>
          </a:xfrm>
          <a:prstGeom prst="rect">
            <a:avLst/>
          </a:prstGeom>
          <a:solidFill>
            <a:srgbClr val="FF9933"/>
          </a:solidFill>
          <a:ln w="25400">
            <a:solidFill>
              <a:schemeClr val="bg2"/>
            </a:solidFill>
            <a:miter lim="800000"/>
            <a:headEnd/>
            <a:tailEnd/>
          </a:ln>
          <a:effectLst/>
        </p:spPr>
        <p:txBody>
          <a:bodyPr wrap="none" lIns="92075" tIns="46038" rIns="92075" bIns="46038" anchor="ctr"/>
          <a:lstStyle/>
          <a:p>
            <a:pPr defTabSz="822325" eaLnBrk="0" hangingPunct="0">
              <a:spcBef>
                <a:spcPct val="50000"/>
              </a:spcBef>
            </a:pPr>
            <a:r>
              <a:rPr lang="en-US">
                <a:solidFill>
                  <a:srgbClr val="FFFFFF"/>
                </a:solidFill>
              </a:rPr>
              <a:t>VALIDATE_COMM</a:t>
            </a:r>
            <a:br>
              <a:rPr lang="en-US">
                <a:solidFill>
                  <a:srgbClr val="FFFFFF"/>
                </a:solidFill>
              </a:rPr>
            </a:br>
            <a:r>
              <a:rPr lang="en-US">
                <a:solidFill>
                  <a:srgbClr val="FFFFFF"/>
                </a:solidFill>
              </a:rPr>
              <a:t>function definition</a:t>
            </a:r>
          </a:p>
        </p:txBody>
      </p:sp>
      <p:sp>
        <p:nvSpPr>
          <p:cNvPr id="134151" name="Rectangle 7"/>
          <p:cNvSpPr>
            <a:spLocks noChangeArrowheads="1"/>
          </p:cNvSpPr>
          <p:nvPr/>
        </p:nvSpPr>
        <p:spPr bwMode="auto">
          <a:xfrm>
            <a:off x="1187450" y="2289175"/>
            <a:ext cx="1601788" cy="641350"/>
          </a:xfrm>
          <a:prstGeom prst="rect">
            <a:avLst/>
          </a:prstGeom>
          <a:noFill/>
          <a:ln w="9525">
            <a:noFill/>
            <a:miter lim="800000"/>
            <a:headEnd/>
            <a:tailEnd/>
          </a:ln>
          <a:effectLst/>
        </p:spPr>
        <p:txBody>
          <a:bodyPr wrap="none" lIns="92075" tIns="46038" rIns="92075" bIns="46038">
            <a:spAutoFit/>
          </a:bodyPr>
          <a:lstStyle/>
          <a:p>
            <a:pPr eaLnBrk="0" hangingPunct="0"/>
            <a:r>
              <a:rPr lang="en-US"/>
              <a:t>Package</a:t>
            </a:r>
          </a:p>
          <a:p>
            <a:pPr eaLnBrk="0" hangingPunct="0"/>
            <a:r>
              <a:rPr lang="en-US"/>
              <a:t>specification</a:t>
            </a:r>
          </a:p>
        </p:txBody>
      </p:sp>
      <p:sp>
        <p:nvSpPr>
          <p:cNvPr id="134152" name="Rectangle 8"/>
          <p:cNvSpPr>
            <a:spLocks noChangeArrowheads="1"/>
          </p:cNvSpPr>
          <p:nvPr/>
        </p:nvSpPr>
        <p:spPr bwMode="auto">
          <a:xfrm>
            <a:off x="1187450" y="4319588"/>
            <a:ext cx="1128713" cy="641350"/>
          </a:xfrm>
          <a:prstGeom prst="rect">
            <a:avLst/>
          </a:prstGeom>
          <a:noFill/>
          <a:ln w="9525">
            <a:noFill/>
            <a:miter lim="800000"/>
            <a:headEnd/>
            <a:tailEnd/>
          </a:ln>
          <a:effectLst/>
        </p:spPr>
        <p:txBody>
          <a:bodyPr wrap="none" lIns="92075" tIns="46038" rIns="92075" bIns="46038">
            <a:spAutoFit/>
          </a:bodyPr>
          <a:lstStyle/>
          <a:p>
            <a:pPr eaLnBrk="0" hangingPunct="0"/>
            <a:r>
              <a:rPr lang="en-US"/>
              <a:t>Package</a:t>
            </a:r>
          </a:p>
          <a:p>
            <a:pPr eaLnBrk="0" hangingPunct="0"/>
            <a:r>
              <a:rPr lang="en-US"/>
              <a:t>body</a:t>
            </a:r>
          </a:p>
        </p:txBody>
      </p:sp>
      <p:sp>
        <p:nvSpPr>
          <p:cNvPr id="134153" name="Oval 9"/>
          <p:cNvSpPr>
            <a:spLocks noChangeArrowheads="1"/>
          </p:cNvSpPr>
          <p:nvPr/>
        </p:nvSpPr>
        <p:spPr bwMode="blackWhite">
          <a:xfrm>
            <a:off x="7205663" y="2084388"/>
            <a:ext cx="381000" cy="382587"/>
          </a:xfrm>
          <a:prstGeom prst="ellipse">
            <a:avLst/>
          </a:prstGeom>
          <a:solidFill>
            <a:schemeClr val="accent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1</a:t>
            </a:r>
          </a:p>
        </p:txBody>
      </p:sp>
      <p:sp>
        <p:nvSpPr>
          <p:cNvPr id="134154" name="Line 10"/>
          <p:cNvSpPr>
            <a:spLocks noChangeShapeType="1"/>
          </p:cNvSpPr>
          <p:nvPr/>
        </p:nvSpPr>
        <p:spPr bwMode="auto">
          <a:xfrm flipV="1">
            <a:off x="5289550" y="4519613"/>
            <a:ext cx="0" cy="515937"/>
          </a:xfrm>
          <a:prstGeom prst="line">
            <a:avLst/>
          </a:prstGeom>
          <a:noFill/>
          <a:ln w="25400">
            <a:solidFill>
              <a:schemeClr val="tx1"/>
            </a:solidFill>
            <a:round/>
            <a:headEnd type="none" w="sm" len="sm"/>
            <a:tailEnd type="stealth" w="med" len="lg"/>
          </a:ln>
          <a:effectLst/>
        </p:spPr>
        <p:txBody>
          <a:bodyPr/>
          <a:lstStyle/>
          <a:p>
            <a:endParaRPr lang="en-US"/>
          </a:p>
        </p:txBody>
      </p:sp>
      <p:sp>
        <p:nvSpPr>
          <p:cNvPr id="134155" name="Oval 11"/>
          <p:cNvSpPr>
            <a:spLocks noChangeArrowheads="1"/>
          </p:cNvSpPr>
          <p:nvPr/>
        </p:nvSpPr>
        <p:spPr bwMode="blackWhite">
          <a:xfrm>
            <a:off x="7205663" y="4014788"/>
            <a:ext cx="381000" cy="382587"/>
          </a:xfrm>
          <a:prstGeom prst="ellipse">
            <a:avLst/>
          </a:prstGeom>
          <a:solidFill>
            <a:schemeClr val="accent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3</a:t>
            </a:r>
          </a:p>
        </p:txBody>
      </p:sp>
      <p:sp>
        <p:nvSpPr>
          <p:cNvPr id="134156" name="Oval 12"/>
          <p:cNvSpPr>
            <a:spLocks noChangeArrowheads="1"/>
          </p:cNvSpPr>
          <p:nvPr/>
        </p:nvSpPr>
        <p:spPr bwMode="blackWhite">
          <a:xfrm>
            <a:off x="7205663" y="5157788"/>
            <a:ext cx="381000" cy="382587"/>
          </a:xfrm>
          <a:prstGeom prst="ellipse">
            <a:avLst/>
          </a:prstGeom>
          <a:solidFill>
            <a:schemeClr val="accent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2</a:t>
            </a:r>
          </a:p>
        </p:txBody>
      </p:sp>
      <p:sp>
        <p:nvSpPr>
          <p:cNvPr id="134157" name="Rectangle 13"/>
          <p:cNvSpPr>
            <a:spLocks noChangeArrowheads="1"/>
          </p:cNvSpPr>
          <p:nvPr/>
        </p:nvSpPr>
        <p:spPr bwMode="blackWhite">
          <a:xfrm>
            <a:off x="3535363" y="5003800"/>
            <a:ext cx="3502025" cy="673100"/>
          </a:xfrm>
          <a:prstGeom prst="rect">
            <a:avLst/>
          </a:prstGeom>
          <a:solidFill>
            <a:srgbClr val="FF9933"/>
          </a:solidFill>
          <a:ln w="25400">
            <a:solidFill>
              <a:schemeClr val="bg2"/>
            </a:solidFill>
            <a:miter lim="800000"/>
            <a:headEnd/>
            <a:tailEnd/>
          </a:ln>
          <a:effectLst/>
        </p:spPr>
        <p:txBody>
          <a:bodyPr wrap="none" lIns="92075" tIns="46038" rIns="92075" bIns="46038" anchor="ctr"/>
          <a:lstStyle/>
          <a:p>
            <a:pPr defTabSz="822325" eaLnBrk="0" hangingPunct="0">
              <a:spcBef>
                <a:spcPct val="50000"/>
              </a:spcBef>
            </a:pPr>
            <a:r>
              <a:rPr lang="en-US">
                <a:solidFill>
                  <a:srgbClr val="FFFFFF"/>
                </a:solidFill>
              </a:rPr>
              <a:t>RESET_COMM</a:t>
            </a:r>
            <a:br>
              <a:rPr lang="en-US">
                <a:solidFill>
                  <a:srgbClr val="FFFFFF"/>
                </a:solidFill>
              </a:rPr>
            </a:br>
            <a:r>
              <a:rPr lang="en-US">
                <a:solidFill>
                  <a:srgbClr val="FFFFFF"/>
                </a:solidFill>
              </a:rPr>
              <a:t>procedure definition</a:t>
            </a:r>
          </a:p>
        </p:txBody>
      </p:sp>
      <p:sp>
        <p:nvSpPr>
          <p:cNvPr id="134158" name="Rectangle 14"/>
          <p:cNvSpPr>
            <a:spLocks noChangeArrowheads="1"/>
          </p:cNvSpPr>
          <p:nvPr/>
        </p:nvSpPr>
        <p:spPr bwMode="auto">
          <a:xfrm>
            <a:off x="3319463" y="1195388"/>
            <a:ext cx="4381500" cy="396875"/>
          </a:xfrm>
          <a:prstGeom prst="rect">
            <a:avLst/>
          </a:prstGeom>
          <a:noFill/>
          <a:ln w="9525">
            <a:noFill/>
            <a:miter lim="800000"/>
            <a:headEnd/>
            <a:tailEnd/>
          </a:ln>
          <a:effectLst/>
        </p:spPr>
        <p:txBody>
          <a:bodyPr lIns="92075" tIns="46038" rIns="92075" bIns="46038">
            <a:spAutoFit/>
          </a:bodyPr>
          <a:lstStyle/>
          <a:p>
            <a:pPr algn="ctr" eaLnBrk="0" hangingPunct="0"/>
            <a:r>
              <a:rPr lang="en-US" sz="2000"/>
              <a:t>COMM_PACKAGE package</a:t>
            </a:r>
          </a:p>
        </p:txBody>
      </p:sp>
      <p:sp>
        <p:nvSpPr>
          <p:cNvPr id="134159" name="Rectangle 15"/>
          <p:cNvSpPr>
            <a:spLocks noGrp="1" noChangeArrowheads="1"/>
          </p:cNvSpPr>
          <p:nvPr>
            <p:ph type="title"/>
          </p:nvPr>
        </p:nvSpPr>
        <p:spPr>
          <a:noFill/>
          <a:ln/>
        </p:spPr>
        <p:txBody>
          <a:bodyPr wrap="square" lIns="92075" tIns="46038" rIns="92075" bIns="46038" anchor="t"/>
          <a:lstStyle/>
          <a:p>
            <a:r>
              <a:rPr lang="en-US"/>
              <a:t>Public and Private Constructs</a:t>
            </a:r>
          </a:p>
        </p:txBody>
      </p:sp>
      <p:sp>
        <p:nvSpPr>
          <p:cNvPr id="134160" name="Rectangle 16"/>
          <p:cNvSpPr>
            <a:spLocks noChangeArrowheads="1"/>
          </p:cNvSpPr>
          <p:nvPr/>
        </p:nvSpPr>
        <p:spPr bwMode="blackWhite">
          <a:xfrm>
            <a:off x="3535363" y="2036763"/>
            <a:ext cx="3502025" cy="471487"/>
          </a:xfrm>
          <a:prstGeom prst="rect">
            <a:avLst/>
          </a:prstGeom>
          <a:solidFill>
            <a:srgbClr val="FF9933"/>
          </a:solidFill>
          <a:ln w="25400">
            <a:solidFill>
              <a:schemeClr val="bg2"/>
            </a:solidFill>
            <a:miter lim="800000"/>
            <a:headEnd/>
            <a:tailEnd/>
          </a:ln>
          <a:effectLst/>
        </p:spPr>
        <p:txBody>
          <a:bodyPr wrap="none" lIns="92075" tIns="46038" rIns="92075" bIns="46038" anchor="ctr"/>
          <a:lstStyle/>
          <a:p>
            <a:pPr defTabSz="822325" eaLnBrk="0" hangingPunct="0">
              <a:spcBef>
                <a:spcPct val="50000"/>
              </a:spcBef>
            </a:pPr>
            <a:r>
              <a:rPr lang="en-US">
                <a:solidFill>
                  <a:srgbClr val="FFFFFF"/>
                </a:solidFill>
              </a:rPr>
              <a:t>G_COMM</a:t>
            </a:r>
          </a:p>
        </p:txBody>
      </p:sp>
      <p:sp>
        <p:nvSpPr>
          <p:cNvPr id="134161" name="Oval 17"/>
          <p:cNvSpPr>
            <a:spLocks noChangeArrowheads="1"/>
          </p:cNvSpPr>
          <p:nvPr/>
        </p:nvSpPr>
        <p:spPr bwMode="blackWhite">
          <a:xfrm>
            <a:off x="7205663" y="2770188"/>
            <a:ext cx="381000" cy="382587"/>
          </a:xfrm>
          <a:prstGeom prst="ellipse">
            <a:avLst/>
          </a:prstGeom>
          <a:solidFill>
            <a:schemeClr val="accent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t>PL/SQL</a:t>
            </a:r>
          </a:p>
        </p:txBody>
      </p:sp>
      <p:sp>
        <p:nvSpPr>
          <p:cNvPr id="8" name="Slide Number Placeholder 3"/>
          <p:cNvSpPr>
            <a:spLocks noGrp="1"/>
          </p:cNvSpPr>
          <p:nvPr>
            <p:ph type="sldNum" sz="quarter" idx="11"/>
          </p:nvPr>
        </p:nvSpPr>
        <p:spPr/>
        <p:txBody>
          <a:bodyPr/>
          <a:lstStyle/>
          <a:p>
            <a:fld id="{4F67D318-3352-4BE1-BB69-651F156640D1}" type="slidenum">
              <a:rPr lang="en-US"/>
              <a:pPr/>
              <a:t>13</a:t>
            </a:fld>
            <a:r>
              <a:rPr lang="en-US"/>
              <a:t> of 1</a:t>
            </a:r>
          </a:p>
        </p:txBody>
      </p:sp>
      <p:sp>
        <p:nvSpPr>
          <p:cNvPr id="136194" name="Rectangle 2"/>
          <p:cNvSpPr>
            <a:spLocks noGrp="1" noChangeArrowheads="1"/>
          </p:cNvSpPr>
          <p:nvPr>
            <p:ph type="title"/>
          </p:nvPr>
        </p:nvSpPr>
        <p:spPr>
          <a:noFill/>
          <a:ln/>
        </p:spPr>
        <p:txBody>
          <a:bodyPr wrap="square" lIns="92075" tIns="46038" rIns="92075" bIns="46038" anchor="t"/>
          <a:lstStyle/>
          <a:p>
            <a:r>
              <a:rPr lang="en-US"/>
              <a:t>Creating a Package Body: Example</a:t>
            </a:r>
          </a:p>
        </p:txBody>
      </p:sp>
      <p:grpSp>
        <p:nvGrpSpPr>
          <p:cNvPr id="2" name="Group 3"/>
          <p:cNvGrpSpPr>
            <a:grpSpLocks/>
          </p:cNvGrpSpPr>
          <p:nvPr/>
        </p:nvGrpSpPr>
        <p:grpSpPr bwMode="auto">
          <a:xfrm>
            <a:off x="1073150" y="1824038"/>
            <a:ext cx="7161213" cy="4005262"/>
            <a:chOff x="676" y="1149"/>
            <a:chExt cx="4510" cy="2523"/>
          </a:xfrm>
        </p:grpSpPr>
        <p:sp>
          <p:nvSpPr>
            <p:cNvPr id="136196" name="Rectangle 4"/>
            <p:cNvSpPr>
              <a:spLocks noChangeArrowheads="1"/>
            </p:cNvSpPr>
            <p:nvPr/>
          </p:nvSpPr>
          <p:spPr bwMode="blackWhite">
            <a:xfrm>
              <a:off x="682" y="1149"/>
              <a:ext cx="4321" cy="2515"/>
            </a:xfrm>
            <a:prstGeom prst="rect">
              <a:avLst/>
            </a:prstGeom>
            <a:solidFill>
              <a:srgbClr val="FFFFCC"/>
            </a:solidFill>
            <a:ln w="9525">
              <a:noFill/>
              <a:miter lim="800000"/>
              <a:headEnd/>
              <a:tailEnd/>
            </a:ln>
            <a:effectLst/>
          </p:spPr>
          <p:txBody>
            <a:bodyPr wrap="none" anchor="ctr"/>
            <a:lstStyle/>
            <a:p>
              <a:endParaRPr lang="en-US"/>
            </a:p>
          </p:txBody>
        </p:sp>
        <p:sp>
          <p:nvSpPr>
            <p:cNvPr id="136197" name="Rectangle 5"/>
            <p:cNvSpPr>
              <a:spLocks noChangeArrowheads="1"/>
            </p:cNvSpPr>
            <p:nvPr/>
          </p:nvSpPr>
          <p:spPr bwMode="blackWhite">
            <a:xfrm>
              <a:off x="676" y="1188"/>
              <a:ext cx="4510" cy="2484"/>
            </a:xfrm>
            <a:prstGeom prst="rect">
              <a:avLst/>
            </a:prstGeom>
            <a:noFill/>
            <a:ln w="9525">
              <a:noFill/>
              <a:miter lim="800000"/>
              <a:headEnd/>
              <a:tailEnd/>
            </a:ln>
            <a:effectLst/>
          </p:spPr>
          <p:txBody>
            <a:bodyPr lIns="92075" tIns="46038" rIns="92075" bIns="46038">
              <a:spAutoFit/>
            </a:bodyPr>
            <a:lstStyle/>
            <a:p>
              <a:pPr defTabSz="400050" eaLnBrk="0" hangingPunct="0">
                <a:lnSpc>
                  <a:spcPct val="95000"/>
                </a:lnSpc>
                <a:tabLst>
                  <a:tab pos="571500" algn="l"/>
                  <a:tab pos="1828800" algn="l"/>
                </a:tabLst>
              </a:pPr>
              <a:r>
                <a:rPr lang="en-US">
                  <a:solidFill>
                    <a:schemeClr val="accent2"/>
                  </a:solidFill>
                </a:rPr>
                <a:t>CREATE OR REPLACE PACKAGE BODY comm_package</a:t>
              </a:r>
            </a:p>
            <a:p>
              <a:pPr defTabSz="400050" eaLnBrk="0" hangingPunct="0">
                <a:lnSpc>
                  <a:spcPct val="95000"/>
                </a:lnSpc>
                <a:tabLst>
                  <a:tab pos="571500" algn="l"/>
                  <a:tab pos="1828800" algn="l"/>
                </a:tabLst>
              </a:pPr>
              <a:r>
                <a:rPr lang="en-US">
                  <a:solidFill>
                    <a:schemeClr val="accent2"/>
                  </a:solidFill>
                </a:rPr>
                <a:t>IS</a:t>
              </a:r>
            </a:p>
            <a:p>
              <a:pPr defTabSz="400050" eaLnBrk="0" hangingPunct="0">
                <a:lnSpc>
                  <a:spcPct val="95000"/>
                </a:lnSpc>
                <a:tabLst>
                  <a:tab pos="571500" algn="l"/>
                  <a:tab pos="1828800" algn="l"/>
                </a:tabLst>
              </a:pPr>
              <a:r>
                <a:rPr lang="en-US">
                  <a:solidFill>
                    <a:schemeClr val="accent2"/>
                  </a:solidFill>
                </a:rPr>
                <a:t>   FUNCTION  validate_comm (p_comm IN NUMBER)</a:t>
              </a:r>
            </a:p>
            <a:p>
              <a:pPr defTabSz="400050" eaLnBrk="0" hangingPunct="0">
                <a:lnSpc>
                  <a:spcPct val="95000"/>
                </a:lnSpc>
                <a:tabLst>
                  <a:tab pos="571500" algn="l"/>
                  <a:tab pos="1828800" algn="l"/>
                </a:tabLst>
              </a:pPr>
              <a:r>
                <a:rPr lang="en-US">
                  <a:solidFill>
                    <a:schemeClr val="accent2"/>
                  </a:solidFill>
                </a:rPr>
                <a:t>    RETURN BOOLEAN</a:t>
              </a:r>
            </a:p>
            <a:p>
              <a:pPr defTabSz="400050" eaLnBrk="0" hangingPunct="0">
                <a:lnSpc>
                  <a:spcPct val="95000"/>
                </a:lnSpc>
                <a:tabLst>
                  <a:tab pos="571500" algn="l"/>
                  <a:tab pos="1828800" algn="l"/>
                </a:tabLst>
              </a:pPr>
              <a:r>
                <a:rPr lang="en-US">
                  <a:solidFill>
                    <a:schemeClr val="accent2"/>
                  </a:solidFill>
                </a:rPr>
                <a:t>   IS</a:t>
              </a:r>
            </a:p>
            <a:p>
              <a:pPr defTabSz="400050" eaLnBrk="0" hangingPunct="0">
                <a:lnSpc>
                  <a:spcPct val="95000"/>
                </a:lnSpc>
                <a:tabLst>
                  <a:tab pos="571500" algn="l"/>
                  <a:tab pos="1828800" algn="l"/>
                </a:tabLst>
              </a:pPr>
              <a:r>
                <a:rPr lang="en-US">
                  <a:solidFill>
                    <a:schemeClr val="accent2"/>
                  </a:solidFill>
                </a:rPr>
                <a:t>     v_max_comm    NUMBER;</a:t>
              </a:r>
            </a:p>
            <a:p>
              <a:pPr defTabSz="400050" eaLnBrk="0" hangingPunct="0">
                <a:lnSpc>
                  <a:spcPct val="95000"/>
                </a:lnSpc>
                <a:tabLst>
                  <a:tab pos="571500" algn="l"/>
                  <a:tab pos="1828800" algn="l"/>
                </a:tabLst>
              </a:pPr>
              <a:r>
                <a:rPr lang="en-US">
                  <a:solidFill>
                    <a:schemeClr val="accent2"/>
                  </a:solidFill>
                </a:rPr>
                <a:t>   BEGIN</a:t>
              </a:r>
            </a:p>
            <a:p>
              <a:pPr defTabSz="400050" eaLnBrk="0" hangingPunct="0">
                <a:lnSpc>
                  <a:spcPct val="95000"/>
                </a:lnSpc>
                <a:tabLst>
                  <a:tab pos="571500" algn="l"/>
                  <a:tab pos="1828800" algn="l"/>
                </a:tabLst>
              </a:pPr>
              <a:r>
                <a:rPr lang="en-US">
                  <a:solidFill>
                    <a:schemeClr val="accent2"/>
                  </a:solidFill>
                </a:rPr>
                <a:t>     SELECT    MAX(commission_pct)</a:t>
              </a:r>
            </a:p>
            <a:p>
              <a:pPr defTabSz="400050" eaLnBrk="0" hangingPunct="0">
                <a:lnSpc>
                  <a:spcPct val="95000"/>
                </a:lnSpc>
                <a:tabLst>
                  <a:tab pos="571500" algn="l"/>
                  <a:tab pos="1828800" algn="l"/>
                </a:tabLst>
              </a:pPr>
              <a:r>
                <a:rPr lang="en-US">
                  <a:solidFill>
                    <a:schemeClr val="accent2"/>
                  </a:solidFill>
                </a:rPr>
                <a:t>      INTO     v_max_comm</a:t>
              </a:r>
            </a:p>
            <a:p>
              <a:pPr defTabSz="400050" eaLnBrk="0" hangingPunct="0">
                <a:lnSpc>
                  <a:spcPct val="95000"/>
                </a:lnSpc>
                <a:tabLst>
                  <a:tab pos="571500" algn="l"/>
                  <a:tab pos="1828800" algn="l"/>
                </a:tabLst>
              </a:pPr>
              <a:r>
                <a:rPr lang="en-US">
                  <a:solidFill>
                    <a:schemeClr val="accent2"/>
                  </a:solidFill>
                </a:rPr>
                <a:t>      FROM     employees;</a:t>
              </a:r>
            </a:p>
            <a:p>
              <a:pPr defTabSz="400050" eaLnBrk="0" hangingPunct="0">
                <a:lnSpc>
                  <a:spcPct val="95000"/>
                </a:lnSpc>
                <a:tabLst>
                  <a:tab pos="571500" algn="l"/>
                  <a:tab pos="1828800" algn="l"/>
                </a:tabLst>
              </a:pPr>
              <a:r>
                <a:rPr lang="en-US">
                  <a:solidFill>
                    <a:schemeClr val="accent2"/>
                  </a:solidFill>
                </a:rPr>
                <a:t>     IF   p_comm &gt; v_max_comm THEN RETURN(FALSE);</a:t>
              </a:r>
            </a:p>
            <a:p>
              <a:pPr defTabSz="400050" eaLnBrk="0" hangingPunct="0">
                <a:lnSpc>
                  <a:spcPct val="95000"/>
                </a:lnSpc>
                <a:tabLst>
                  <a:tab pos="571500" algn="l"/>
                  <a:tab pos="1828800" algn="l"/>
                </a:tabLst>
              </a:pPr>
              <a:r>
                <a:rPr lang="en-US">
                  <a:solidFill>
                    <a:schemeClr val="accent2"/>
                  </a:solidFill>
                </a:rPr>
                <a:t>     ELSE   RETURN(TRUE);</a:t>
              </a:r>
            </a:p>
            <a:p>
              <a:pPr defTabSz="400050" eaLnBrk="0" hangingPunct="0">
                <a:lnSpc>
                  <a:spcPct val="95000"/>
                </a:lnSpc>
                <a:tabLst>
                  <a:tab pos="571500" algn="l"/>
                  <a:tab pos="1828800" algn="l"/>
                </a:tabLst>
              </a:pPr>
              <a:r>
                <a:rPr lang="en-US">
                  <a:solidFill>
                    <a:schemeClr val="accent2"/>
                  </a:solidFill>
                </a:rPr>
                <a:t>     END IF;</a:t>
              </a:r>
            </a:p>
            <a:p>
              <a:pPr defTabSz="400050" eaLnBrk="0" hangingPunct="0">
                <a:lnSpc>
                  <a:spcPct val="95000"/>
                </a:lnSpc>
                <a:tabLst>
                  <a:tab pos="571500" algn="l"/>
                  <a:tab pos="1828800" algn="l"/>
                </a:tabLst>
              </a:pPr>
              <a:r>
                <a:rPr lang="en-US">
                  <a:solidFill>
                    <a:schemeClr val="accent2"/>
                  </a:solidFill>
                </a:rPr>
                <a:t>   END validate_comm;</a:t>
              </a:r>
            </a:p>
            <a:p>
              <a:pPr defTabSz="400050" eaLnBrk="0" hangingPunct="0">
                <a:lnSpc>
                  <a:spcPct val="75000"/>
                </a:lnSpc>
                <a:tabLst>
                  <a:tab pos="571500" algn="l"/>
                  <a:tab pos="1828800" algn="l"/>
                </a:tabLst>
              </a:pPr>
              <a:r>
                <a:rPr lang="en-US">
                  <a:solidFill>
                    <a:schemeClr val="accent2"/>
                  </a:solidFill>
                </a:rPr>
                <a:t>...</a:t>
              </a:r>
            </a:p>
          </p:txBody>
        </p:sp>
      </p:grpSp>
      <p:sp>
        <p:nvSpPr>
          <p:cNvPr id="136198" name="Rectangle 6"/>
          <p:cNvSpPr>
            <a:spLocks noChangeArrowheads="1"/>
          </p:cNvSpPr>
          <p:nvPr/>
        </p:nvSpPr>
        <p:spPr bwMode="auto">
          <a:xfrm>
            <a:off x="903288" y="1384300"/>
            <a:ext cx="3717925" cy="396875"/>
          </a:xfrm>
          <a:prstGeom prst="rect">
            <a:avLst/>
          </a:prstGeom>
          <a:noFill/>
          <a:ln w="9525">
            <a:noFill/>
            <a:miter lim="800000"/>
            <a:headEnd/>
            <a:tailEnd/>
          </a:ln>
          <a:effectLst/>
        </p:spPr>
        <p:txBody>
          <a:bodyPr lIns="92075" tIns="46038" rIns="92075" bIns="46038">
            <a:spAutoFit/>
          </a:bodyPr>
          <a:lstStyle/>
          <a:p>
            <a:pPr eaLnBrk="0" hangingPunct="0"/>
            <a:r>
              <a:rPr lang="en-US" sz="2000" b="1">
                <a:latin typeface="Courier New" pitchFamily="49" charset="0"/>
              </a:rPr>
              <a:t>comm_pack.sql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t>PL/SQL</a:t>
            </a:r>
          </a:p>
        </p:txBody>
      </p:sp>
      <p:sp>
        <p:nvSpPr>
          <p:cNvPr id="9" name="Slide Number Placeholder 3"/>
          <p:cNvSpPr>
            <a:spLocks noGrp="1"/>
          </p:cNvSpPr>
          <p:nvPr>
            <p:ph type="sldNum" sz="quarter" idx="11"/>
          </p:nvPr>
        </p:nvSpPr>
        <p:spPr/>
        <p:txBody>
          <a:bodyPr/>
          <a:lstStyle/>
          <a:p>
            <a:fld id="{D327EAA6-E394-47B3-B99F-12E9DEE7CB4A}" type="slidenum">
              <a:rPr lang="en-US"/>
              <a:pPr/>
              <a:t>14</a:t>
            </a:fld>
            <a:r>
              <a:rPr lang="en-US"/>
              <a:t> of 1</a:t>
            </a:r>
          </a:p>
        </p:txBody>
      </p:sp>
      <p:grpSp>
        <p:nvGrpSpPr>
          <p:cNvPr id="2" name="Group 2"/>
          <p:cNvGrpSpPr>
            <a:grpSpLocks/>
          </p:cNvGrpSpPr>
          <p:nvPr/>
        </p:nvGrpSpPr>
        <p:grpSpPr bwMode="auto">
          <a:xfrm>
            <a:off x="461963" y="1962150"/>
            <a:ext cx="8194675" cy="3271838"/>
            <a:chOff x="291" y="1236"/>
            <a:chExt cx="5162" cy="2061"/>
          </a:xfrm>
        </p:grpSpPr>
        <p:sp>
          <p:nvSpPr>
            <p:cNvPr id="138243" name="Rectangle 3"/>
            <p:cNvSpPr>
              <a:spLocks noChangeArrowheads="1"/>
            </p:cNvSpPr>
            <p:nvPr/>
          </p:nvSpPr>
          <p:spPr bwMode="blackWhite">
            <a:xfrm>
              <a:off x="416" y="1236"/>
              <a:ext cx="4945" cy="2061"/>
            </a:xfrm>
            <a:prstGeom prst="rect">
              <a:avLst/>
            </a:prstGeom>
            <a:solidFill>
              <a:srgbClr val="FFFFCC"/>
            </a:solidFill>
            <a:ln w="9525">
              <a:noFill/>
              <a:miter lim="800000"/>
              <a:headEnd/>
              <a:tailEnd/>
            </a:ln>
            <a:effectLst/>
          </p:spPr>
          <p:txBody>
            <a:bodyPr wrap="none" anchor="ctr"/>
            <a:lstStyle/>
            <a:p>
              <a:endParaRPr lang="en-US"/>
            </a:p>
          </p:txBody>
        </p:sp>
        <p:sp>
          <p:nvSpPr>
            <p:cNvPr id="138244" name="Rectangle 4"/>
            <p:cNvSpPr>
              <a:spLocks noChangeArrowheads="1"/>
            </p:cNvSpPr>
            <p:nvPr/>
          </p:nvSpPr>
          <p:spPr bwMode="blackWhite">
            <a:xfrm>
              <a:off x="291" y="1246"/>
              <a:ext cx="5162" cy="2051"/>
            </a:xfrm>
            <a:prstGeom prst="rect">
              <a:avLst/>
            </a:prstGeom>
            <a:noFill/>
            <a:ln w="9525">
              <a:noFill/>
              <a:miter lim="800000"/>
              <a:headEnd/>
              <a:tailEnd/>
            </a:ln>
            <a:effectLst/>
          </p:spPr>
          <p:txBody>
            <a:bodyPr lIns="92075" tIns="46038" rIns="92075" bIns="46038">
              <a:spAutoFit/>
            </a:bodyPr>
            <a:lstStyle/>
            <a:p>
              <a:pPr defTabSz="400050" eaLnBrk="0" hangingPunct="0">
                <a:tabLst>
                  <a:tab pos="571500" algn="l"/>
                  <a:tab pos="1828800" algn="l"/>
                </a:tabLst>
              </a:pPr>
              <a:r>
                <a:rPr lang="en-US" b="1">
                  <a:solidFill>
                    <a:schemeClr val="bg1"/>
                  </a:solidFill>
                  <a:latin typeface="Courier New" pitchFamily="49" charset="0"/>
                </a:rPr>
                <a:t>   </a:t>
              </a:r>
              <a:r>
                <a:rPr lang="en-US">
                  <a:solidFill>
                    <a:schemeClr val="accent2"/>
                  </a:solidFill>
                </a:rPr>
                <a:t>PROCEDURE  reset_comm (p_comm   IN  NUMBER)</a:t>
              </a:r>
            </a:p>
            <a:p>
              <a:pPr defTabSz="400050" eaLnBrk="0" hangingPunct="0">
                <a:lnSpc>
                  <a:spcPct val="105000"/>
                </a:lnSpc>
                <a:tabLst>
                  <a:tab pos="571500" algn="l"/>
                  <a:tab pos="1828800" algn="l"/>
                </a:tabLst>
              </a:pPr>
              <a:r>
                <a:rPr lang="en-US">
                  <a:solidFill>
                    <a:schemeClr val="accent2"/>
                  </a:solidFill>
                </a:rPr>
                <a:t>   IS</a:t>
              </a:r>
            </a:p>
            <a:p>
              <a:pPr defTabSz="400050" eaLnBrk="0" hangingPunct="0">
                <a:lnSpc>
                  <a:spcPct val="105000"/>
                </a:lnSpc>
                <a:tabLst>
                  <a:tab pos="571500" algn="l"/>
                  <a:tab pos="1828800" algn="l"/>
                </a:tabLst>
              </a:pPr>
              <a:r>
                <a:rPr lang="en-US">
                  <a:solidFill>
                    <a:schemeClr val="accent2"/>
                  </a:solidFill>
                </a:rPr>
                <a:t>   BEGIN</a:t>
              </a:r>
            </a:p>
            <a:p>
              <a:pPr defTabSz="400050" eaLnBrk="0" hangingPunct="0">
                <a:lnSpc>
                  <a:spcPct val="105000"/>
                </a:lnSpc>
                <a:tabLst>
                  <a:tab pos="571500" algn="l"/>
                  <a:tab pos="1828800" algn="l"/>
                </a:tabLst>
              </a:pPr>
              <a:r>
                <a:rPr lang="en-US">
                  <a:solidFill>
                    <a:schemeClr val="accent2"/>
                  </a:solidFill>
                </a:rPr>
                <a:t>    IF  validate_comm(p_comm)</a:t>
              </a:r>
            </a:p>
            <a:p>
              <a:pPr defTabSz="400050" eaLnBrk="0" hangingPunct="0">
                <a:lnSpc>
                  <a:spcPct val="105000"/>
                </a:lnSpc>
                <a:tabLst>
                  <a:tab pos="571500" algn="l"/>
                  <a:tab pos="1828800" algn="l"/>
                </a:tabLst>
              </a:pPr>
              <a:r>
                <a:rPr lang="en-US">
                  <a:solidFill>
                    <a:schemeClr val="accent2"/>
                  </a:solidFill>
                </a:rPr>
                <a:t>     THEN   g_comm:=p_comm;  --reset global variable</a:t>
              </a:r>
            </a:p>
            <a:p>
              <a:pPr defTabSz="400050" eaLnBrk="0" hangingPunct="0">
                <a:lnSpc>
                  <a:spcPct val="105000"/>
                </a:lnSpc>
                <a:tabLst>
                  <a:tab pos="571500" algn="l"/>
                  <a:tab pos="1828800" algn="l"/>
                </a:tabLst>
              </a:pPr>
              <a:r>
                <a:rPr lang="en-US">
                  <a:solidFill>
                    <a:schemeClr val="accent2"/>
                  </a:solidFill>
                </a:rPr>
                <a:t>    ELSE</a:t>
              </a:r>
            </a:p>
            <a:p>
              <a:pPr defTabSz="400050" eaLnBrk="0" hangingPunct="0">
                <a:lnSpc>
                  <a:spcPct val="105000"/>
                </a:lnSpc>
                <a:tabLst>
                  <a:tab pos="571500" algn="l"/>
                  <a:tab pos="1828800" algn="l"/>
                </a:tabLst>
              </a:pPr>
              <a:r>
                <a:rPr lang="en-US">
                  <a:solidFill>
                    <a:schemeClr val="accent2"/>
                  </a:solidFill>
                </a:rPr>
                <a:t>     RAISE_APPLICATION_ERROR(-20210,'Invalid commission');</a:t>
              </a:r>
            </a:p>
            <a:p>
              <a:pPr defTabSz="400050" eaLnBrk="0" hangingPunct="0">
                <a:lnSpc>
                  <a:spcPct val="105000"/>
                </a:lnSpc>
                <a:tabLst>
                  <a:tab pos="571500" algn="l"/>
                  <a:tab pos="1828800" algn="l"/>
                </a:tabLst>
              </a:pPr>
              <a:r>
                <a:rPr lang="en-US">
                  <a:solidFill>
                    <a:schemeClr val="accent2"/>
                  </a:solidFill>
                </a:rPr>
                <a:t>    END IF;</a:t>
              </a:r>
            </a:p>
            <a:p>
              <a:pPr defTabSz="400050" eaLnBrk="0" hangingPunct="0">
                <a:lnSpc>
                  <a:spcPct val="105000"/>
                </a:lnSpc>
                <a:tabLst>
                  <a:tab pos="571500" algn="l"/>
                  <a:tab pos="1828800" algn="l"/>
                </a:tabLst>
              </a:pPr>
              <a:r>
                <a:rPr lang="en-US">
                  <a:solidFill>
                    <a:schemeClr val="accent2"/>
                  </a:solidFill>
                </a:rPr>
                <a:t>   END reset_comm;</a:t>
              </a:r>
            </a:p>
            <a:p>
              <a:pPr defTabSz="400050" eaLnBrk="0" hangingPunct="0">
                <a:lnSpc>
                  <a:spcPct val="105000"/>
                </a:lnSpc>
                <a:tabLst>
                  <a:tab pos="571500" algn="l"/>
                  <a:tab pos="1828800" algn="l"/>
                </a:tabLst>
              </a:pPr>
              <a:r>
                <a:rPr lang="en-US">
                  <a:solidFill>
                    <a:schemeClr val="accent2"/>
                  </a:solidFill>
                </a:rPr>
                <a:t> END comm_package;</a:t>
              </a:r>
            </a:p>
            <a:p>
              <a:pPr defTabSz="400050" eaLnBrk="0" hangingPunct="0">
                <a:lnSpc>
                  <a:spcPct val="105000"/>
                </a:lnSpc>
                <a:tabLst>
                  <a:tab pos="571500" algn="l"/>
                  <a:tab pos="1828800" algn="l"/>
                </a:tabLst>
              </a:pPr>
              <a:r>
                <a:rPr lang="en-US">
                  <a:solidFill>
                    <a:schemeClr val="accent2"/>
                  </a:solidFill>
                </a:rPr>
                <a:t> /</a:t>
              </a:r>
            </a:p>
          </p:txBody>
        </p:sp>
      </p:grpSp>
      <p:sp>
        <p:nvSpPr>
          <p:cNvPr id="138245" name="Rectangle 5"/>
          <p:cNvSpPr>
            <a:spLocks noGrp="1" noChangeArrowheads="1"/>
          </p:cNvSpPr>
          <p:nvPr>
            <p:ph type="title"/>
          </p:nvPr>
        </p:nvSpPr>
        <p:spPr>
          <a:noFill/>
          <a:ln/>
        </p:spPr>
        <p:txBody>
          <a:bodyPr wrap="square" lIns="92075" tIns="46038" rIns="92075" bIns="46038" anchor="t"/>
          <a:lstStyle/>
          <a:p>
            <a:r>
              <a:rPr lang="en-US"/>
              <a:t>Creating a Package Body: Example</a:t>
            </a:r>
          </a:p>
        </p:txBody>
      </p:sp>
      <p:sp>
        <p:nvSpPr>
          <p:cNvPr id="138246" name="Rectangle 6"/>
          <p:cNvSpPr>
            <a:spLocks noChangeArrowheads="1"/>
          </p:cNvSpPr>
          <p:nvPr/>
        </p:nvSpPr>
        <p:spPr bwMode="auto">
          <a:xfrm>
            <a:off x="690563" y="1489075"/>
            <a:ext cx="3714750" cy="396875"/>
          </a:xfrm>
          <a:prstGeom prst="rect">
            <a:avLst/>
          </a:prstGeom>
          <a:noFill/>
          <a:ln w="9525">
            <a:noFill/>
            <a:miter lim="800000"/>
            <a:headEnd/>
            <a:tailEnd/>
          </a:ln>
          <a:effectLst/>
        </p:spPr>
        <p:txBody>
          <a:bodyPr lIns="92075" tIns="46038" rIns="92075" bIns="46038">
            <a:spAutoFit/>
          </a:bodyPr>
          <a:lstStyle/>
          <a:p>
            <a:pPr eaLnBrk="0" hangingPunct="0"/>
            <a:r>
              <a:rPr lang="en-US" sz="2000" b="1">
                <a:latin typeface="Courier New" pitchFamily="49" charset="0"/>
              </a:rPr>
              <a:t>comm_pack.sql</a:t>
            </a:r>
            <a:r>
              <a:rPr lang="en-US" sz="2000" b="1">
                <a:latin typeface="Arial" charset="0"/>
              </a:rPr>
              <a:t> </a:t>
            </a:r>
          </a:p>
        </p:txBody>
      </p:sp>
      <p:pic>
        <p:nvPicPr>
          <p:cNvPr id="138247" name="Picture 7" descr="05_14s"/>
          <p:cNvPicPr>
            <a:picLocks noChangeAspect="1" noChangeArrowheads="1"/>
          </p:cNvPicPr>
          <p:nvPr/>
        </p:nvPicPr>
        <p:blipFill>
          <a:blip r:embed="rId3"/>
          <a:srcRect/>
          <a:stretch>
            <a:fillRect/>
          </a:stretch>
        </p:blipFill>
        <p:spPr bwMode="auto">
          <a:xfrm>
            <a:off x="685800" y="5299075"/>
            <a:ext cx="7848600" cy="3397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563797A1-90FF-4FC5-AE33-D539A72B7B27}" type="slidenum">
              <a:rPr lang="en-US"/>
              <a:pPr/>
              <a:t>15</a:t>
            </a:fld>
            <a:r>
              <a:rPr lang="en-US"/>
              <a:t> of 1</a:t>
            </a:r>
          </a:p>
        </p:txBody>
      </p:sp>
      <p:sp>
        <p:nvSpPr>
          <p:cNvPr id="140290" name="Rectangle 2"/>
          <p:cNvSpPr>
            <a:spLocks noGrp="1" noChangeArrowheads="1"/>
          </p:cNvSpPr>
          <p:nvPr>
            <p:ph type="title"/>
          </p:nvPr>
        </p:nvSpPr>
        <p:spPr>
          <a:noFill/>
          <a:ln/>
        </p:spPr>
        <p:txBody>
          <a:bodyPr wrap="square" lIns="92075" tIns="46038" rIns="92075" bIns="46038" anchor="t"/>
          <a:lstStyle/>
          <a:p>
            <a:r>
              <a:rPr lang="en-US"/>
              <a:t>Invoking Package Constructs</a:t>
            </a:r>
          </a:p>
        </p:txBody>
      </p:sp>
      <p:sp>
        <p:nvSpPr>
          <p:cNvPr id="140291" name="Rectangle 3"/>
          <p:cNvSpPr>
            <a:spLocks noGrp="1" noChangeArrowheads="1"/>
          </p:cNvSpPr>
          <p:nvPr>
            <p:ph type="body" idx="1"/>
          </p:nvPr>
        </p:nvSpPr>
        <p:spPr>
          <a:xfrm>
            <a:off x="381000" y="1447800"/>
            <a:ext cx="8610600" cy="822325"/>
          </a:xfrm>
          <a:noFill/>
          <a:ln/>
        </p:spPr>
        <p:txBody>
          <a:bodyPr lIns="92075" tIns="46038" rIns="92075" bIns="46038">
            <a:spAutoFit/>
          </a:bodyPr>
          <a:lstStyle/>
          <a:p>
            <a:pPr>
              <a:spcBef>
                <a:spcPct val="0"/>
              </a:spcBef>
              <a:buFont typeface="Wingdings" pitchFamily="2" charset="2"/>
              <a:buNone/>
            </a:pPr>
            <a:r>
              <a:rPr lang="en-US"/>
              <a:t>Example 1: Invoke a function from a procedure within</a:t>
            </a:r>
          </a:p>
          <a:p>
            <a:pPr>
              <a:spcBef>
                <a:spcPct val="0"/>
              </a:spcBef>
              <a:buFont typeface="Wingdings" pitchFamily="2" charset="2"/>
              <a:buNone/>
            </a:pPr>
            <a:r>
              <a:rPr lang="en-US"/>
              <a:t>the same package.</a:t>
            </a:r>
          </a:p>
        </p:txBody>
      </p:sp>
      <p:grpSp>
        <p:nvGrpSpPr>
          <p:cNvPr id="2" name="Group 4"/>
          <p:cNvGrpSpPr>
            <a:grpSpLocks/>
          </p:cNvGrpSpPr>
          <p:nvPr/>
        </p:nvGrpSpPr>
        <p:grpSpPr bwMode="auto">
          <a:xfrm>
            <a:off x="1066800" y="2362200"/>
            <a:ext cx="7696200" cy="3889375"/>
            <a:chOff x="731" y="1344"/>
            <a:chExt cx="4593" cy="2552"/>
          </a:xfrm>
        </p:grpSpPr>
        <p:sp>
          <p:nvSpPr>
            <p:cNvPr id="140293" name="Rectangle 5"/>
            <p:cNvSpPr>
              <a:spLocks noChangeArrowheads="1"/>
            </p:cNvSpPr>
            <p:nvPr/>
          </p:nvSpPr>
          <p:spPr bwMode="blackWhite">
            <a:xfrm>
              <a:off x="759" y="1472"/>
              <a:ext cx="4257" cy="2309"/>
            </a:xfrm>
            <a:prstGeom prst="rect">
              <a:avLst/>
            </a:prstGeom>
            <a:solidFill>
              <a:srgbClr val="FFFFCC"/>
            </a:solidFill>
            <a:ln w="9525">
              <a:noFill/>
              <a:miter lim="800000"/>
              <a:headEnd/>
              <a:tailEnd/>
            </a:ln>
            <a:effectLst/>
          </p:spPr>
          <p:txBody>
            <a:bodyPr wrap="none" anchor="ctr"/>
            <a:lstStyle/>
            <a:p>
              <a:endParaRPr lang="en-US"/>
            </a:p>
          </p:txBody>
        </p:sp>
        <p:sp>
          <p:nvSpPr>
            <p:cNvPr id="140294" name="Rectangle 6"/>
            <p:cNvSpPr>
              <a:spLocks noChangeArrowheads="1"/>
            </p:cNvSpPr>
            <p:nvPr/>
          </p:nvSpPr>
          <p:spPr bwMode="blackWhite">
            <a:xfrm>
              <a:off x="731" y="1344"/>
              <a:ext cx="4593" cy="2552"/>
            </a:xfrm>
            <a:prstGeom prst="rect">
              <a:avLst/>
            </a:prstGeom>
            <a:noFill/>
            <a:ln w="9525">
              <a:noFill/>
              <a:miter lim="800000"/>
              <a:headEnd/>
              <a:tailEnd/>
            </a:ln>
            <a:effectLst/>
          </p:spPr>
          <p:txBody>
            <a:bodyPr lIns="92075" tIns="46038" rIns="92075" bIns="46038">
              <a:spAutoFit/>
            </a:bodyPr>
            <a:lstStyle/>
            <a:p>
              <a:pPr defTabSz="400050" eaLnBrk="0" hangingPunct="0">
                <a:lnSpc>
                  <a:spcPct val="90000"/>
                </a:lnSpc>
                <a:tabLst>
                  <a:tab pos="341313" algn="l"/>
                  <a:tab pos="685800" algn="l"/>
                  <a:tab pos="1376363" algn="l"/>
                  <a:tab pos="1998663" algn="l"/>
                </a:tabLst>
              </a:pPr>
              <a:endParaRPr lang="en-US" b="1">
                <a:solidFill>
                  <a:srgbClr val="000000"/>
                </a:solidFill>
                <a:latin typeface="Courier New" pitchFamily="49" charset="0"/>
              </a:endParaRPr>
            </a:p>
            <a:p>
              <a:pPr defTabSz="400050" eaLnBrk="0" hangingPunct="0">
                <a:lnSpc>
                  <a:spcPct val="90000"/>
                </a:lnSpc>
                <a:tabLst>
                  <a:tab pos="341313" algn="l"/>
                  <a:tab pos="685800" algn="l"/>
                  <a:tab pos="1376363" algn="l"/>
                  <a:tab pos="1998663" algn="l"/>
                </a:tabLst>
              </a:pPr>
              <a:r>
                <a:rPr lang="en-US">
                  <a:solidFill>
                    <a:srgbClr val="000000"/>
                  </a:solidFill>
                </a:rPr>
                <a:t>CREATE OR REPLACE PACKAGE BODY comm_package IS</a:t>
              </a:r>
            </a:p>
            <a:p>
              <a:pPr defTabSz="400050" eaLnBrk="0" hangingPunct="0">
                <a:lnSpc>
                  <a:spcPct val="90000"/>
                </a:lnSpc>
                <a:tabLst>
                  <a:tab pos="341313" algn="l"/>
                  <a:tab pos="685800" algn="l"/>
                  <a:tab pos="1376363" algn="l"/>
                  <a:tab pos="1998663" algn="l"/>
                </a:tabLst>
              </a:pPr>
              <a:r>
                <a:rPr lang="en-US">
                  <a:solidFill>
                    <a:srgbClr val="000000"/>
                  </a:solidFill>
                </a:rPr>
                <a:t>	. . .</a:t>
              </a:r>
            </a:p>
            <a:p>
              <a:pPr defTabSz="400050" eaLnBrk="0" hangingPunct="0">
                <a:lnSpc>
                  <a:spcPct val="90000"/>
                </a:lnSpc>
                <a:tabLst>
                  <a:tab pos="341313" algn="l"/>
                  <a:tab pos="685800" algn="l"/>
                  <a:tab pos="1376363" algn="l"/>
                  <a:tab pos="1998663" algn="l"/>
                </a:tabLst>
              </a:pPr>
              <a:r>
                <a:rPr lang="en-US">
                  <a:solidFill>
                    <a:srgbClr val="000000"/>
                  </a:solidFill>
                </a:rPr>
                <a:t> PROCEDURE reset_comm</a:t>
              </a:r>
            </a:p>
            <a:p>
              <a:pPr defTabSz="400050" eaLnBrk="0" hangingPunct="0">
                <a:lnSpc>
                  <a:spcPct val="90000"/>
                </a:lnSpc>
                <a:tabLst>
                  <a:tab pos="341313" algn="l"/>
                  <a:tab pos="685800" algn="l"/>
                  <a:tab pos="1376363" algn="l"/>
                  <a:tab pos="1998663" algn="l"/>
                </a:tabLst>
              </a:pPr>
              <a:r>
                <a:rPr lang="en-US">
                  <a:solidFill>
                    <a:srgbClr val="000000"/>
                  </a:solidFill>
                </a:rPr>
                <a:t>  (p_comm  IN	NUMBER)</a:t>
              </a:r>
            </a:p>
            <a:p>
              <a:pPr defTabSz="400050" eaLnBrk="0" hangingPunct="0">
                <a:lnSpc>
                  <a:spcPct val="90000"/>
                </a:lnSpc>
                <a:tabLst>
                  <a:tab pos="341313" algn="l"/>
                  <a:tab pos="685800" algn="l"/>
                  <a:tab pos="1376363" algn="l"/>
                  <a:tab pos="1998663" algn="l"/>
                </a:tabLst>
              </a:pPr>
              <a:r>
                <a:rPr lang="en-US">
                  <a:solidFill>
                    <a:srgbClr val="000000"/>
                  </a:solidFill>
                </a:rPr>
                <a:t> IS</a:t>
              </a:r>
            </a:p>
            <a:p>
              <a:pPr defTabSz="400050" eaLnBrk="0" hangingPunct="0">
                <a:lnSpc>
                  <a:spcPct val="90000"/>
                </a:lnSpc>
                <a:tabLst>
                  <a:tab pos="341313" algn="l"/>
                  <a:tab pos="685800" algn="l"/>
                  <a:tab pos="1376363" algn="l"/>
                  <a:tab pos="1998663" algn="l"/>
                </a:tabLst>
              </a:pPr>
              <a:r>
                <a:rPr lang="en-US">
                  <a:solidFill>
                    <a:srgbClr val="000000"/>
                  </a:solidFill>
                </a:rPr>
                <a:t> BEGIN</a:t>
              </a:r>
            </a:p>
            <a:p>
              <a:pPr defTabSz="400050" eaLnBrk="0" hangingPunct="0">
                <a:lnSpc>
                  <a:spcPct val="90000"/>
                </a:lnSpc>
                <a:tabLst>
                  <a:tab pos="341313" algn="l"/>
                  <a:tab pos="685800" algn="l"/>
                  <a:tab pos="1376363" algn="l"/>
                  <a:tab pos="1998663" algn="l"/>
                </a:tabLst>
              </a:pPr>
              <a:r>
                <a:rPr lang="en-US">
                  <a:solidFill>
                    <a:srgbClr val="000000"/>
                  </a:solidFill>
                </a:rPr>
                <a:t>  IF validate_comm(p_comm)</a:t>
              </a:r>
            </a:p>
            <a:p>
              <a:pPr defTabSz="400050" eaLnBrk="0" hangingPunct="0">
                <a:lnSpc>
                  <a:spcPct val="120000"/>
                </a:lnSpc>
                <a:tabLst>
                  <a:tab pos="341313" algn="l"/>
                  <a:tab pos="685800" algn="l"/>
                  <a:tab pos="1376363" algn="l"/>
                  <a:tab pos="1998663" algn="l"/>
                </a:tabLst>
              </a:pPr>
              <a:r>
                <a:rPr lang="en-US">
                  <a:solidFill>
                    <a:srgbClr val="000000"/>
                  </a:solidFill>
                </a:rPr>
                <a:t>  THEN g_comm := p_comm;</a:t>
              </a:r>
            </a:p>
            <a:p>
              <a:pPr defTabSz="400050" eaLnBrk="0" hangingPunct="0">
                <a:lnSpc>
                  <a:spcPct val="90000"/>
                </a:lnSpc>
                <a:tabLst>
                  <a:tab pos="341313" algn="l"/>
                  <a:tab pos="685800" algn="l"/>
                  <a:tab pos="1376363" algn="l"/>
                  <a:tab pos="1998663" algn="l"/>
                </a:tabLst>
              </a:pPr>
              <a:r>
                <a:rPr lang="en-US">
                  <a:solidFill>
                    <a:srgbClr val="000000"/>
                  </a:solidFill>
                </a:rPr>
                <a:t>  ELSE</a:t>
              </a:r>
            </a:p>
            <a:p>
              <a:pPr defTabSz="400050" eaLnBrk="0" hangingPunct="0">
                <a:lnSpc>
                  <a:spcPct val="90000"/>
                </a:lnSpc>
                <a:tabLst>
                  <a:tab pos="341313" algn="l"/>
                  <a:tab pos="685800" algn="l"/>
                  <a:tab pos="1376363" algn="l"/>
                  <a:tab pos="1998663" algn="l"/>
                </a:tabLst>
              </a:pPr>
              <a:r>
                <a:rPr lang="en-US">
                  <a:solidFill>
                    <a:srgbClr val="000000"/>
                  </a:solidFill>
                </a:rPr>
                <a:t>    RAISE_APPLICATION_ERROR </a:t>
              </a:r>
            </a:p>
            <a:p>
              <a:pPr defTabSz="400050" eaLnBrk="0" hangingPunct="0">
                <a:lnSpc>
                  <a:spcPct val="90000"/>
                </a:lnSpc>
                <a:tabLst>
                  <a:tab pos="341313" algn="l"/>
                  <a:tab pos="685800" algn="l"/>
                  <a:tab pos="1376363" algn="l"/>
                  <a:tab pos="1998663" algn="l"/>
                </a:tabLst>
              </a:pPr>
              <a:r>
                <a:rPr lang="en-US">
                  <a:solidFill>
                    <a:srgbClr val="000000"/>
                  </a:solidFill>
                </a:rPr>
                <a:t>         (-20210, 'Invalid commission');</a:t>
              </a:r>
            </a:p>
            <a:p>
              <a:pPr defTabSz="400050" eaLnBrk="0" hangingPunct="0">
                <a:lnSpc>
                  <a:spcPct val="90000"/>
                </a:lnSpc>
                <a:tabLst>
                  <a:tab pos="341313" algn="l"/>
                  <a:tab pos="685800" algn="l"/>
                  <a:tab pos="1376363" algn="l"/>
                  <a:tab pos="1998663" algn="l"/>
                </a:tabLst>
              </a:pPr>
              <a:r>
                <a:rPr lang="en-US">
                  <a:solidFill>
                    <a:srgbClr val="000000"/>
                  </a:solidFill>
                </a:rPr>
                <a:t>  END IF;</a:t>
              </a:r>
            </a:p>
            <a:p>
              <a:pPr defTabSz="400050" eaLnBrk="0" hangingPunct="0">
                <a:lnSpc>
                  <a:spcPct val="90000"/>
                </a:lnSpc>
                <a:tabLst>
                  <a:tab pos="341313" algn="l"/>
                  <a:tab pos="685800" algn="l"/>
                  <a:tab pos="1376363" algn="l"/>
                  <a:tab pos="1998663" algn="l"/>
                </a:tabLst>
              </a:pPr>
              <a:r>
                <a:rPr lang="en-US">
                  <a:solidFill>
                    <a:srgbClr val="000000"/>
                  </a:solidFill>
                </a:rPr>
                <a:t> END reset_comm;</a:t>
              </a:r>
            </a:p>
            <a:p>
              <a:pPr defTabSz="400050" eaLnBrk="0" hangingPunct="0">
                <a:lnSpc>
                  <a:spcPct val="90000"/>
                </a:lnSpc>
                <a:tabLst>
                  <a:tab pos="341313" algn="l"/>
                  <a:tab pos="685800" algn="l"/>
                  <a:tab pos="1376363" algn="l"/>
                  <a:tab pos="1998663" algn="l"/>
                </a:tabLst>
              </a:pPr>
              <a:r>
                <a:rPr lang="en-US">
                  <a:solidFill>
                    <a:srgbClr val="000000"/>
                  </a:solidFill>
                </a:rPr>
                <a:t>END comm_package;</a:t>
              </a:r>
            </a:p>
          </p:txBody>
        </p:sp>
        <p:sp>
          <p:nvSpPr>
            <p:cNvPr id="140295" name="Rectangle 7"/>
            <p:cNvSpPr>
              <a:spLocks noChangeArrowheads="1"/>
            </p:cNvSpPr>
            <p:nvPr/>
          </p:nvSpPr>
          <p:spPr bwMode="auto">
            <a:xfrm>
              <a:off x="1200" y="2448"/>
              <a:ext cx="1844" cy="211"/>
            </a:xfrm>
            <a:prstGeom prst="rect">
              <a:avLst/>
            </a:prstGeom>
            <a:noFill/>
            <a:ln w="25400">
              <a:solidFill>
                <a:schemeClr val="hlink"/>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t>PL/SQL</a:t>
            </a:r>
          </a:p>
        </p:txBody>
      </p:sp>
      <p:sp>
        <p:nvSpPr>
          <p:cNvPr id="8" name="Slide Number Placeholder 3"/>
          <p:cNvSpPr>
            <a:spLocks noGrp="1"/>
          </p:cNvSpPr>
          <p:nvPr>
            <p:ph type="sldNum" sz="quarter" idx="11"/>
          </p:nvPr>
        </p:nvSpPr>
        <p:spPr/>
        <p:txBody>
          <a:bodyPr/>
          <a:lstStyle/>
          <a:p>
            <a:fld id="{D0AD16A2-1E2A-40CF-B085-A36F73DF9E11}" type="slidenum">
              <a:rPr lang="en-US"/>
              <a:pPr/>
              <a:t>16</a:t>
            </a:fld>
            <a:r>
              <a:rPr lang="en-US"/>
              <a:t> of 1</a:t>
            </a:r>
          </a:p>
        </p:txBody>
      </p:sp>
      <p:sp>
        <p:nvSpPr>
          <p:cNvPr id="146434" name="Rectangle 2"/>
          <p:cNvSpPr>
            <a:spLocks noGrp="1" noChangeArrowheads="1"/>
          </p:cNvSpPr>
          <p:nvPr>
            <p:ph type="title"/>
          </p:nvPr>
        </p:nvSpPr>
        <p:spPr>
          <a:xfrm>
            <a:off x="1905000" y="76200"/>
            <a:ext cx="7239000" cy="1371600"/>
          </a:xfrm>
          <a:noFill/>
          <a:ln/>
          <a:effectLst>
            <a:outerShdw dist="53882" dir="2700000" algn="ctr" rotWithShape="0">
              <a:schemeClr val="bg2"/>
            </a:outerShdw>
          </a:effectLst>
        </p:spPr>
        <p:txBody>
          <a:bodyPr wrap="square" lIns="92075" tIns="46038" rIns="92075" bIns="46038" anchor="t"/>
          <a:lstStyle/>
          <a:p>
            <a:r>
              <a:rPr lang="en-US" sz="2500"/>
              <a:t>Referencing a Public Variable from</a:t>
            </a:r>
            <a:br>
              <a:rPr lang="en-US" sz="2500"/>
            </a:br>
            <a:r>
              <a:rPr lang="en-US" sz="2500"/>
              <a:t>a Stand-Alone Procedure</a:t>
            </a:r>
          </a:p>
        </p:txBody>
      </p:sp>
      <p:sp>
        <p:nvSpPr>
          <p:cNvPr id="146435" name="Rectangle 3"/>
          <p:cNvSpPr>
            <a:spLocks noChangeArrowheads="1"/>
          </p:cNvSpPr>
          <p:nvPr/>
        </p:nvSpPr>
        <p:spPr bwMode="auto">
          <a:xfrm>
            <a:off x="996950" y="1371600"/>
            <a:ext cx="7385050" cy="409575"/>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404813" indent="-404813" defTabSz="346075" eaLnBrk="0" hangingPunct="0">
              <a:lnSpc>
                <a:spcPct val="95000"/>
              </a:lnSpc>
              <a:spcBef>
                <a:spcPct val="35000"/>
              </a:spcBef>
              <a:tabLst>
                <a:tab pos="571500" algn="l"/>
              </a:tabLst>
            </a:pPr>
            <a:r>
              <a:rPr lang="en-US" sz="2200" b="1">
                <a:latin typeface="Arial" charset="0"/>
              </a:rPr>
              <a:t>Example:</a:t>
            </a:r>
          </a:p>
        </p:txBody>
      </p:sp>
      <p:sp>
        <p:nvSpPr>
          <p:cNvPr id="146436" name="Rectangle 4"/>
          <p:cNvSpPr>
            <a:spLocks noChangeArrowheads="1"/>
          </p:cNvSpPr>
          <p:nvPr/>
        </p:nvSpPr>
        <p:spPr bwMode="blackWhite">
          <a:xfrm>
            <a:off x="1058863" y="2051050"/>
            <a:ext cx="7215187" cy="2874963"/>
          </a:xfrm>
          <a:prstGeom prst="rect">
            <a:avLst/>
          </a:prstGeom>
          <a:solidFill>
            <a:srgbClr val="FFFFCC"/>
          </a:solidFill>
          <a:ln w="9525">
            <a:noFill/>
            <a:miter lim="800000"/>
            <a:headEnd/>
            <a:tailEnd/>
          </a:ln>
          <a:effectLst/>
        </p:spPr>
        <p:txBody>
          <a:bodyPr wrap="none" anchor="ctr"/>
          <a:lstStyle/>
          <a:p>
            <a:endParaRPr lang="en-US"/>
          </a:p>
        </p:txBody>
      </p:sp>
      <p:sp>
        <p:nvSpPr>
          <p:cNvPr id="146437" name="Rectangle 5"/>
          <p:cNvSpPr>
            <a:spLocks noChangeArrowheads="1"/>
          </p:cNvSpPr>
          <p:nvPr/>
        </p:nvSpPr>
        <p:spPr bwMode="blackWhite">
          <a:xfrm>
            <a:off x="1071563" y="2068513"/>
            <a:ext cx="7069137" cy="2838450"/>
          </a:xfrm>
          <a:prstGeom prst="rect">
            <a:avLst/>
          </a:prstGeom>
          <a:noFill/>
          <a:ln w="9525">
            <a:noFill/>
            <a:miter lim="800000"/>
            <a:headEnd/>
            <a:tailEnd/>
          </a:ln>
          <a:effectLst/>
        </p:spPr>
        <p:txBody>
          <a:bodyPr lIns="92075" tIns="46038" rIns="92075" bIns="46038">
            <a:spAutoFit/>
          </a:bodyPr>
          <a:lstStyle/>
          <a:p>
            <a:pPr defTabSz="400050" eaLnBrk="0" hangingPunct="0">
              <a:tabLst>
                <a:tab pos="571500" algn="l"/>
                <a:tab pos="1828800" algn="l"/>
              </a:tabLst>
            </a:pPr>
            <a:r>
              <a:rPr lang="en-US"/>
              <a:t>CREATE OR REPLACE PROCEDURE meter_to_yard 				        (p_meter IN NUMBER, p_yard OUT NUMBER)</a:t>
            </a:r>
          </a:p>
          <a:p>
            <a:pPr defTabSz="400050" eaLnBrk="0" hangingPunct="0">
              <a:tabLst>
                <a:tab pos="571500" algn="l"/>
                <a:tab pos="1828800" algn="l"/>
              </a:tabLst>
            </a:pPr>
            <a:r>
              <a:rPr lang="en-US"/>
              <a:t>IS</a:t>
            </a:r>
          </a:p>
          <a:p>
            <a:pPr defTabSz="400050" eaLnBrk="0" hangingPunct="0">
              <a:tabLst>
                <a:tab pos="571500" algn="l"/>
                <a:tab pos="1828800" algn="l"/>
              </a:tabLst>
            </a:pPr>
            <a:r>
              <a:rPr lang="en-US"/>
              <a:t>BEGIN</a:t>
            </a:r>
          </a:p>
          <a:p>
            <a:pPr defTabSz="400050" eaLnBrk="0" hangingPunct="0">
              <a:tabLst>
                <a:tab pos="571500" algn="l"/>
                <a:tab pos="1828800" algn="l"/>
              </a:tabLst>
            </a:pPr>
            <a:r>
              <a:rPr lang="en-US"/>
              <a:t>  p_yard := p_meter * global_consts.meter_2_yard;</a:t>
            </a:r>
          </a:p>
          <a:p>
            <a:pPr defTabSz="400050" eaLnBrk="0" hangingPunct="0">
              <a:tabLst>
                <a:tab pos="571500" algn="l"/>
                <a:tab pos="1828800" algn="l"/>
              </a:tabLst>
            </a:pPr>
            <a:r>
              <a:rPr lang="en-US"/>
              <a:t>END meter_to_yard;</a:t>
            </a:r>
          </a:p>
          <a:p>
            <a:pPr defTabSz="400050" eaLnBrk="0" hangingPunct="0">
              <a:tabLst>
                <a:tab pos="571500" algn="l"/>
                <a:tab pos="1828800" algn="l"/>
              </a:tabLst>
            </a:pPr>
            <a:r>
              <a:rPr lang="en-US"/>
              <a:t>/</a:t>
            </a:r>
          </a:p>
          <a:p>
            <a:pPr defTabSz="400050" eaLnBrk="0" hangingPunct="0">
              <a:tabLst>
                <a:tab pos="571500" algn="l"/>
                <a:tab pos="1828800" algn="l"/>
              </a:tabLst>
            </a:pPr>
            <a:r>
              <a:rPr lang="en-US"/>
              <a:t>VARIABLE yard NUMBER</a:t>
            </a:r>
          </a:p>
          <a:p>
            <a:pPr defTabSz="400050" eaLnBrk="0" hangingPunct="0">
              <a:tabLst>
                <a:tab pos="571500" algn="l"/>
                <a:tab pos="1828800" algn="l"/>
              </a:tabLst>
            </a:pPr>
            <a:r>
              <a:rPr lang="en-US"/>
              <a:t>EXECUTE  meter_to_yard (1, :yard)</a:t>
            </a:r>
          </a:p>
          <a:p>
            <a:pPr defTabSz="400050" eaLnBrk="0" hangingPunct="0">
              <a:tabLst>
                <a:tab pos="571500" algn="l"/>
                <a:tab pos="1828800" algn="l"/>
              </a:tabLst>
            </a:pPr>
            <a:r>
              <a:rPr lang="en-US"/>
              <a:t>PRINT yard</a:t>
            </a:r>
          </a:p>
        </p:txBody>
      </p:sp>
      <p:pic>
        <p:nvPicPr>
          <p:cNvPr id="146438" name="Picture 6" descr="05_18s"/>
          <p:cNvPicPr>
            <a:picLocks noChangeAspect="1" noChangeArrowheads="1"/>
          </p:cNvPicPr>
          <p:nvPr/>
        </p:nvPicPr>
        <p:blipFill>
          <a:blip r:embed="rId3"/>
          <a:srcRect/>
          <a:stretch>
            <a:fillRect/>
          </a:stretch>
        </p:blipFill>
        <p:spPr bwMode="auto">
          <a:xfrm>
            <a:off x="1066800" y="5029200"/>
            <a:ext cx="7239000" cy="107156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13423800-2758-467D-9F8F-52BABCCC7EF6}" type="slidenum">
              <a:rPr lang="en-US"/>
              <a:pPr/>
              <a:t>17</a:t>
            </a:fld>
            <a:r>
              <a:rPr lang="en-US"/>
              <a:t> of 1</a:t>
            </a:r>
          </a:p>
        </p:txBody>
      </p:sp>
      <p:sp>
        <p:nvSpPr>
          <p:cNvPr id="148482" name="Rectangle 2"/>
          <p:cNvSpPr>
            <a:spLocks noChangeArrowheads="1"/>
          </p:cNvSpPr>
          <p:nvPr/>
        </p:nvSpPr>
        <p:spPr bwMode="auto">
          <a:xfrm>
            <a:off x="889000" y="1814513"/>
            <a:ext cx="7797800" cy="240030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tabLst>
                <a:tab pos="571500" algn="l"/>
              </a:tabLst>
            </a:pPr>
            <a:r>
              <a:rPr lang="en-US" sz="2200"/>
              <a:t>To remove the package specification and the body, </a:t>
            </a:r>
          </a:p>
          <a:p>
            <a:pPr marL="404813" indent="-404813" defTabSz="346075" eaLnBrk="0" hangingPunct="0">
              <a:lnSpc>
                <a:spcPct val="75000"/>
              </a:lnSpc>
              <a:spcBef>
                <a:spcPct val="35000"/>
              </a:spcBef>
              <a:tabLst>
                <a:tab pos="571500" algn="l"/>
              </a:tabLst>
            </a:pPr>
            <a:r>
              <a:rPr lang="en-US" sz="2200"/>
              <a:t>use the following syntax:</a:t>
            </a:r>
          </a:p>
          <a:p>
            <a:pPr marL="404813" indent="-404813" defTabSz="346075" eaLnBrk="0" hangingPunct="0">
              <a:lnSpc>
                <a:spcPct val="95000"/>
              </a:lnSpc>
              <a:spcBef>
                <a:spcPct val="35000"/>
              </a:spcBef>
              <a:tabLst>
                <a:tab pos="571500" algn="l"/>
              </a:tabLst>
            </a:pPr>
            <a:endParaRPr lang="en-US" sz="2200"/>
          </a:p>
          <a:p>
            <a:pPr marL="404813" indent="-404813" defTabSz="346075" eaLnBrk="0" hangingPunct="0">
              <a:lnSpc>
                <a:spcPct val="95000"/>
              </a:lnSpc>
              <a:spcBef>
                <a:spcPct val="35000"/>
              </a:spcBef>
              <a:tabLst>
                <a:tab pos="571500" algn="l"/>
              </a:tabLst>
            </a:pPr>
            <a:endParaRPr lang="en-US" sz="2200"/>
          </a:p>
          <a:p>
            <a:pPr marL="404813" indent="-404813" defTabSz="346075" eaLnBrk="0" hangingPunct="0">
              <a:lnSpc>
                <a:spcPct val="95000"/>
              </a:lnSpc>
              <a:spcBef>
                <a:spcPct val="35000"/>
              </a:spcBef>
              <a:tabLst>
                <a:tab pos="571500" algn="l"/>
              </a:tabLst>
            </a:pPr>
            <a:r>
              <a:rPr lang="en-US" sz="2200"/>
              <a:t>To remove the package body, use the following syntax:</a:t>
            </a:r>
          </a:p>
        </p:txBody>
      </p:sp>
      <p:sp>
        <p:nvSpPr>
          <p:cNvPr id="148483" name="Rectangle 3"/>
          <p:cNvSpPr>
            <a:spLocks noChangeArrowheads="1"/>
          </p:cNvSpPr>
          <p:nvPr/>
        </p:nvSpPr>
        <p:spPr bwMode="blackWhite">
          <a:xfrm>
            <a:off x="996950" y="2714625"/>
            <a:ext cx="5911850" cy="341313"/>
          </a:xfrm>
          <a:prstGeom prst="rect">
            <a:avLst/>
          </a:prstGeom>
          <a:solidFill>
            <a:srgbClr val="FFFFCC"/>
          </a:solidFill>
          <a:ln w="9525">
            <a:noFill/>
            <a:miter lim="800000"/>
            <a:headEnd/>
            <a:tailEnd/>
          </a:ln>
          <a:effectLst/>
        </p:spPr>
        <p:txBody>
          <a:bodyPr wrap="none" lIns="92075" tIns="46038" rIns="92075" bIns="46038" anchor="ctr"/>
          <a:lstStyle/>
          <a:p>
            <a:pPr eaLnBrk="0" hangingPunct="0">
              <a:tabLst>
                <a:tab pos="1200150" algn="l"/>
              </a:tabLst>
            </a:pPr>
            <a:r>
              <a:rPr lang="en-US">
                <a:solidFill>
                  <a:srgbClr val="000000"/>
                </a:solidFill>
              </a:rPr>
              <a:t>DROP PACKAGE </a:t>
            </a:r>
            <a:r>
              <a:rPr lang="en-US" i="1">
                <a:solidFill>
                  <a:srgbClr val="000000"/>
                </a:solidFill>
              </a:rPr>
              <a:t>package_name;</a:t>
            </a:r>
          </a:p>
        </p:txBody>
      </p:sp>
      <p:sp>
        <p:nvSpPr>
          <p:cNvPr id="148484" name="Rectangle 4"/>
          <p:cNvSpPr>
            <a:spLocks noGrp="1" noChangeArrowheads="1"/>
          </p:cNvSpPr>
          <p:nvPr>
            <p:ph type="title"/>
          </p:nvPr>
        </p:nvSpPr>
        <p:spPr>
          <a:noFill/>
          <a:ln/>
        </p:spPr>
        <p:txBody>
          <a:bodyPr wrap="square" lIns="92075" tIns="46038" rIns="92075" bIns="46038" anchor="t"/>
          <a:lstStyle/>
          <a:p>
            <a:r>
              <a:rPr lang="en-US"/>
              <a:t>Removing Packages</a:t>
            </a:r>
          </a:p>
        </p:txBody>
      </p:sp>
      <p:sp>
        <p:nvSpPr>
          <p:cNvPr id="148485" name="Rectangle 5"/>
          <p:cNvSpPr>
            <a:spLocks noChangeArrowheads="1"/>
          </p:cNvSpPr>
          <p:nvPr/>
        </p:nvSpPr>
        <p:spPr bwMode="blackWhite">
          <a:xfrm>
            <a:off x="1066800" y="4343400"/>
            <a:ext cx="5886450" cy="341313"/>
          </a:xfrm>
          <a:prstGeom prst="rect">
            <a:avLst/>
          </a:prstGeom>
          <a:solidFill>
            <a:srgbClr val="FFFFCC"/>
          </a:solidFill>
          <a:ln w="9525">
            <a:noFill/>
            <a:miter lim="800000"/>
            <a:headEnd/>
            <a:tailEnd/>
          </a:ln>
          <a:effectLst/>
        </p:spPr>
        <p:txBody>
          <a:bodyPr wrap="none" lIns="92075" tIns="46038" rIns="92075" bIns="46038" anchor="ctr"/>
          <a:lstStyle/>
          <a:p>
            <a:pPr eaLnBrk="0" hangingPunct="0">
              <a:tabLst>
                <a:tab pos="1200150" algn="l"/>
              </a:tabLst>
            </a:pPr>
            <a:r>
              <a:rPr lang="en-US">
                <a:solidFill>
                  <a:srgbClr val="000000"/>
                </a:solidFill>
              </a:rPr>
              <a:t>DROP PACKAGE BODY</a:t>
            </a:r>
            <a:r>
              <a:rPr lang="en-US" i="1">
                <a:solidFill>
                  <a:srgbClr val="000000"/>
                </a:solidFill>
              </a:rPr>
              <a:t> package_name;</a:t>
            </a:r>
            <a:r>
              <a:rPr lang="en-US" b="1">
                <a:solidFill>
                  <a:srgbClr val="000000"/>
                </a:solidFill>
                <a:latin typeface="Courier New" pitchFamily="49"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D79F595A-8E25-43E4-BB5E-D841DDB2B3FC}" type="slidenum">
              <a:rPr lang="en-US"/>
              <a:pPr/>
              <a:t>18</a:t>
            </a:fld>
            <a:r>
              <a:rPr lang="en-US"/>
              <a:t> of 1</a:t>
            </a:r>
          </a:p>
        </p:txBody>
      </p:sp>
      <p:sp>
        <p:nvSpPr>
          <p:cNvPr id="150530" name="Rectangle 2"/>
          <p:cNvSpPr>
            <a:spLocks noGrp="1" noChangeArrowheads="1"/>
          </p:cNvSpPr>
          <p:nvPr>
            <p:ph type="title"/>
          </p:nvPr>
        </p:nvSpPr>
        <p:spPr>
          <a:xfrm>
            <a:off x="685800" y="228600"/>
            <a:ext cx="7772400" cy="1143000"/>
          </a:xfrm>
          <a:noFill/>
          <a:ln/>
        </p:spPr>
        <p:txBody>
          <a:bodyPr wrap="square" lIns="92075" tIns="46038" rIns="92075" bIns="46038" anchor="t"/>
          <a:lstStyle/>
          <a:p>
            <a:r>
              <a:rPr lang="en-US" sz="2600"/>
              <a:t>Guidelines for Developing Packages</a:t>
            </a:r>
          </a:p>
        </p:txBody>
      </p:sp>
      <p:sp>
        <p:nvSpPr>
          <p:cNvPr id="150531" name="Rectangle 3"/>
          <p:cNvSpPr>
            <a:spLocks noGrp="1" noChangeArrowheads="1"/>
          </p:cNvSpPr>
          <p:nvPr>
            <p:ph type="body" idx="1"/>
          </p:nvPr>
        </p:nvSpPr>
        <p:spPr>
          <a:xfrm>
            <a:off x="457200" y="1676400"/>
            <a:ext cx="8305800" cy="4071938"/>
          </a:xfrm>
          <a:noFill/>
          <a:ln/>
        </p:spPr>
        <p:txBody>
          <a:bodyPr lIns="92075" tIns="46038" rIns="92075" bIns="46038">
            <a:spAutoFit/>
          </a:bodyPr>
          <a:lstStyle/>
          <a:p>
            <a:pPr>
              <a:lnSpc>
                <a:spcPct val="90000"/>
              </a:lnSpc>
            </a:pPr>
            <a:r>
              <a:rPr lang="en-US"/>
              <a:t>Construct packages for general use.</a:t>
            </a:r>
          </a:p>
          <a:p>
            <a:pPr>
              <a:lnSpc>
                <a:spcPct val="90000"/>
              </a:lnSpc>
            </a:pPr>
            <a:r>
              <a:rPr lang="en-US"/>
              <a:t>Define the package specification before the body.</a:t>
            </a:r>
          </a:p>
          <a:p>
            <a:pPr>
              <a:lnSpc>
                <a:spcPct val="90000"/>
              </a:lnSpc>
            </a:pPr>
            <a:r>
              <a:rPr lang="en-US"/>
              <a:t>The package specification should contain only those constructs that you want to be public.</a:t>
            </a:r>
          </a:p>
          <a:p>
            <a:pPr>
              <a:lnSpc>
                <a:spcPct val="90000"/>
              </a:lnSpc>
            </a:pPr>
            <a:r>
              <a:rPr lang="en-US"/>
              <a:t>Place items in the declaration part of the package body when you must maintain them throughout</a:t>
            </a:r>
            <a:br>
              <a:rPr lang="en-US"/>
            </a:br>
            <a:r>
              <a:rPr lang="en-US"/>
              <a:t>a session or across transactions.</a:t>
            </a:r>
          </a:p>
          <a:p>
            <a:pPr>
              <a:lnSpc>
                <a:spcPct val="90000"/>
              </a:lnSpc>
            </a:pPr>
            <a:r>
              <a:rPr lang="en-US"/>
              <a:t>Changes to the package specification require</a:t>
            </a:r>
            <a:br>
              <a:rPr lang="en-US"/>
            </a:br>
            <a:r>
              <a:rPr lang="en-US"/>
              <a:t>recompilation of each referencing subprogram. </a:t>
            </a:r>
          </a:p>
          <a:p>
            <a:pPr>
              <a:lnSpc>
                <a:spcPct val="90000"/>
              </a:lnSpc>
            </a:pPr>
            <a:r>
              <a:rPr lang="en-US"/>
              <a:t>The package specification should contain as few constructs as possible.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8F9E32F7-C1E7-44A4-8DCB-6993328A7504}" type="slidenum">
              <a:rPr lang="en-US"/>
              <a:pPr/>
              <a:t>19</a:t>
            </a:fld>
            <a:r>
              <a:rPr lang="en-US"/>
              <a:t> of 1</a:t>
            </a:r>
          </a:p>
        </p:txBody>
      </p:sp>
      <p:sp>
        <p:nvSpPr>
          <p:cNvPr id="152578" name="Rectangle 2"/>
          <p:cNvSpPr>
            <a:spLocks noGrp="1" noChangeArrowheads="1"/>
          </p:cNvSpPr>
          <p:nvPr>
            <p:ph type="title"/>
          </p:nvPr>
        </p:nvSpPr>
        <p:spPr>
          <a:noFill/>
          <a:ln/>
        </p:spPr>
        <p:txBody>
          <a:bodyPr wrap="square" lIns="92075" tIns="46038" rIns="92075" bIns="46038" anchor="t"/>
          <a:lstStyle/>
          <a:p>
            <a:r>
              <a:rPr lang="en-US"/>
              <a:t>Advantages of Packages</a:t>
            </a:r>
          </a:p>
        </p:txBody>
      </p:sp>
      <p:sp>
        <p:nvSpPr>
          <p:cNvPr id="152579" name="Rectangle 3"/>
          <p:cNvSpPr>
            <a:spLocks noGrp="1" noChangeArrowheads="1"/>
          </p:cNvSpPr>
          <p:nvPr>
            <p:ph type="body" idx="1"/>
          </p:nvPr>
        </p:nvSpPr>
        <p:spPr>
          <a:xfrm>
            <a:off x="609600" y="1676400"/>
            <a:ext cx="8077200" cy="4108450"/>
          </a:xfrm>
          <a:noFill/>
          <a:ln/>
        </p:spPr>
        <p:txBody>
          <a:bodyPr lIns="92075" tIns="46038" rIns="92075" bIns="46038">
            <a:spAutoFit/>
          </a:bodyPr>
          <a:lstStyle/>
          <a:p>
            <a:r>
              <a:rPr lang="en-US"/>
              <a:t>Modularity: Encapsulate related constructs.</a:t>
            </a:r>
          </a:p>
          <a:p>
            <a:r>
              <a:rPr lang="en-US"/>
              <a:t>Easier application design: Code and compile specification and body separately.</a:t>
            </a:r>
          </a:p>
          <a:p>
            <a:r>
              <a:rPr lang="en-US"/>
              <a:t>Hiding information: </a:t>
            </a:r>
          </a:p>
          <a:p>
            <a:pPr lvl="1"/>
            <a:r>
              <a:rPr lang="en-US"/>
              <a:t>Only the declarations in the package specification are visible and accessible to applications.</a:t>
            </a:r>
          </a:p>
          <a:p>
            <a:pPr lvl="1"/>
            <a:r>
              <a:rPr lang="en-US"/>
              <a:t>Private constructs in the package body are hidden and inaccessible.</a:t>
            </a:r>
          </a:p>
          <a:p>
            <a:pPr lvl="1"/>
            <a:r>
              <a:rPr lang="en-US"/>
              <a:t>All coding is hidden in the package body.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00C5B2B3-3A70-4D39-91B0-99E55122F33C}" type="slidenum">
              <a:rPr lang="en-US"/>
              <a:pPr/>
              <a:t>2</a:t>
            </a:fld>
            <a:r>
              <a:rPr lang="en-US"/>
              <a:t> of 1</a:t>
            </a:r>
          </a:p>
        </p:txBody>
      </p:sp>
      <p:sp>
        <p:nvSpPr>
          <p:cNvPr id="113666" name="Rectangle 2"/>
          <p:cNvSpPr>
            <a:spLocks noGrp="1" noChangeArrowheads="1"/>
          </p:cNvSpPr>
          <p:nvPr>
            <p:ph type="title"/>
          </p:nvPr>
        </p:nvSpPr>
        <p:spPr>
          <a:noFill/>
          <a:ln/>
        </p:spPr>
        <p:txBody>
          <a:bodyPr wrap="square" lIns="92075" tIns="46038" rIns="92075" bIns="46038" anchor="t"/>
          <a:lstStyle/>
          <a:p>
            <a:r>
              <a:rPr lang="en-US"/>
              <a:t>Objectives</a:t>
            </a:r>
          </a:p>
        </p:txBody>
      </p:sp>
      <p:sp>
        <p:nvSpPr>
          <p:cNvPr id="113667" name="Rectangle 3"/>
          <p:cNvSpPr>
            <a:spLocks noGrp="1" noChangeArrowheads="1"/>
          </p:cNvSpPr>
          <p:nvPr>
            <p:ph type="body" idx="1"/>
          </p:nvPr>
        </p:nvSpPr>
        <p:spPr>
          <a:xfrm>
            <a:off x="381000" y="1719263"/>
            <a:ext cx="8382000" cy="4071937"/>
          </a:xfrm>
          <a:noFill/>
          <a:ln/>
        </p:spPr>
        <p:txBody>
          <a:bodyPr lIns="92075" tIns="46038" rIns="92075" bIns="46038">
            <a:spAutoFit/>
          </a:bodyPr>
          <a:lstStyle/>
          <a:p>
            <a:pPr>
              <a:lnSpc>
                <a:spcPct val="90000"/>
              </a:lnSpc>
              <a:spcBef>
                <a:spcPct val="0"/>
              </a:spcBef>
              <a:buFont typeface="Wingdings" pitchFamily="2" charset="2"/>
              <a:buNone/>
            </a:pPr>
            <a:r>
              <a:rPr lang="en-US"/>
              <a:t>After completing this lesson, you should be able to</a:t>
            </a:r>
          </a:p>
          <a:p>
            <a:pPr>
              <a:lnSpc>
                <a:spcPct val="90000"/>
              </a:lnSpc>
              <a:spcBef>
                <a:spcPct val="0"/>
              </a:spcBef>
              <a:buFont typeface="Wingdings" pitchFamily="2" charset="2"/>
              <a:buNone/>
            </a:pPr>
            <a:r>
              <a:rPr lang="en-US"/>
              <a:t>do the following:</a:t>
            </a:r>
          </a:p>
          <a:p>
            <a:pPr>
              <a:lnSpc>
                <a:spcPct val="90000"/>
              </a:lnSpc>
            </a:pPr>
            <a:r>
              <a:rPr lang="en-US"/>
              <a:t>Describe packages and list their possible components</a:t>
            </a:r>
          </a:p>
          <a:p>
            <a:pPr>
              <a:lnSpc>
                <a:spcPct val="90000"/>
              </a:lnSpc>
            </a:pPr>
            <a:r>
              <a:rPr lang="en-US"/>
              <a:t>Create a package to group together related variables, cursors, constants, exceptions, procedures, and functions</a:t>
            </a:r>
          </a:p>
          <a:p>
            <a:pPr>
              <a:lnSpc>
                <a:spcPct val="90000"/>
              </a:lnSpc>
            </a:pPr>
            <a:r>
              <a:rPr lang="en-US"/>
              <a:t>Designate a package construct as either public or private</a:t>
            </a:r>
          </a:p>
          <a:p>
            <a:pPr>
              <a:lnSpc>
                <a:spcPct val="90000"/>
              </a:lnSpc>
            </a:pPr>
            <a:r>
              <a:rPr lang="en-US"/>
              <a:t>Invoke a package construct</a:t>
            </a:r>
          </a:p>
          <a:p>
            <a:pPr>
              <a:lnSpc>
                <a:spcPct val="90000"/>
              </a:lnSpc>
            </a:pPr>
            <a:r>
              <a:rPr lang="en-US"/>
              <a:t>Describe a use for a bodiless package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462B45BE-12D5-469F-8A40-4D8100CDFB64}" type="slidenum">
              <a:rPr lang="en-US"/>
              <a:pPr/>
              <a:t>20</a:t>
            </a:fld>
            <a:r>
              <a:rPr lang="en-US"/>
              <a:t> of 1</a:t>
            </a:r>
          </a:p>
        </p:txBody>
      </p:sp>
      <p:sp>
        <p:nvSpPr>
          <p:cNvPr id="154626" name="Rectangle 2"/>
          <p:cNvSpPr>
            <a:spLocks noGrp="1" noChangeArrowheads="1"/>
          </p:cNvSpPr>
          <p:nvPr>
            <p:ph type="title"/>
          </p:nvPr>
        </p:nvSpPr>
        <p:spPr>
          <a:noFill/>
          <a:ln/>
        </p:spPr>
        <p:txBody>
          <a:bodyPr wrap="square" lIns="92075" tIns="46038" rIns="92075" bIns="46038" anchor="t"/>
          <a:lstStyle/>
          <a:p>
            <a:r>
              <a:rPr lang="en-US"/>
              <a:t>Advantages of Packages</a:t>
            </a:r>
          </a:p>
        </p:txBody>
      </p:sp>
      <p:sp>
        <p:nvSpPr>
          <p:cNvPr id="154627" name="Rectangle 3"/>
          <p:cNvSpPr>
            <a:spLocks noGrp="1" noChangeArrowheads="1"/>
          </p:cNvSpPr>
          <p:nvPr>
            <p:ph type="body" idx="1"/>
          </p:nvPr>
        </p:nvSpPr>
        <p:spPr>
          <a:xfrm>
            <a:off x="381000" y="1895475"/>
            <a:ext cx="8305800" cy="3743325"/>
          </a:xfrm>
          <a:noFill/>
          <a:ln/>
        </p:spPr>
        <p:txBody>
          <a:bodyPr lIns="92075" tIns="46038" rIns="92075" bIns="46038">
            <a:spAutoFit/>
          </a:bodyPr>
          <a:lstStyle/>
          <a:p>
            <a:r>
              <a:rPr lang="en-US"/>
              <a:t>Added functionality: Persistency of variables</a:t>
            </a:r>
            <a:br>
              <a:rPr lang="en-US"/>
            </a:br>
            <a:r>
              <a:rPr lang="en-US"/>
              <a:t>and cursors</a:t>
            </a:r>
          </a:p>
          <a:p>
            <a:r>
              <a:rPr lang="en-US"/>
              <a:t>Better performance: </a:t>
            </a:r>
          </a:p>
          <a:p>
            <a:pPr lvl="1"/>
            <a:r>
              <a:rPr lang="en-US"/>
              <a:t>The entire package is loaded into memory when the package is first referenced.</a:t>
            </a:r>
          </a:p>
          <a:p>
            <a:pPr lvl="1"/>
            <a:r>
              <a:rPr lang="en-US"/>
              <a:t>There is only one copy in memory for all users.</a:t>
            </a:r>
          </a:p>
          <a:p>
            <a:pPr lvl="1"/>
            <a:r>
              <a:rPr lang="en-US"/>
              <a:t>The dependency hierarchy is simplified.</a:t>
            </a:r>
          </a:p>
          <a:p>
            <a:r>
              <a:rPr lang="en-US"/>
              <a:t>Overloading: Multiple subprograms of the</a:t>
            </a:r>
            <a:br>
              <a:rPr lang="en-US"/>
            </a:br>
            <a:r>
              <a:rPr lang="en-US"/>
              <a:t>same name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A1DEF61B-9541-4607-B554-E67606B02E9F}" type="slidenum">
              <a:rPr lang="en-US"/>
              <a:pPr/>
              <a:t>21</a:t>
            </a:fld>
            <a:r>
              <a:rPr lang="en-US"/>
              <a:t> of 1</a:t>
            </a:r>
          </a:p>
        </p:txBody>
      </p:sp>
      <p:sp>
        <p:nvSpPr>
          <p:cNvPr id="156674" name="Rectangle 2"/>
          <p:cNvSpPr>
            <a:spLocks noGrp="1" noChangeArrowheads="1"/>
          </p:cNvSpPr>
          <p:nvPr>
            <p:ph type="title"/>
          </p:nvPr>
        </p:nvSpPr>
        <p:spPr>
          <a:noFill/>
          <a:ln/>
        </p:spPr>
        <p:txBody>
          <a:bodyPr wrap="square" lIns="92075" tIns="46038" rIns="92075" bIns="46038" anchor="t"/>
          <a:lstStyle/>
          <a:p>
            <a:r>
              <a:rPr lang="en-US"/>
              <a:t>Summary</a:t>
            </a:r>
          </a:p>
        </p:txBody>
      </p:sp>
      <p:sp>
        <p:nvSpPr>
          <p:cNvPr id="156675" name="Rectangle 3"/>
          <p:cNvSpPr>
            <a:spLocks noGrp="1" noChangeArrowheads="1"/>
          </p:cNvSpPr>
          <p:nvPr>
            <p:ph type="body" idx="1"/>
          </p:nvPr>
        </p:nvSpPr>
        <p:spPr>
          <a:xfrm>
            <a:off x="838200" y="2057400"/>
            <a:ext cx="7696200" cy="3305175"/>
          </a:xfrm>
          <a:noFill/>
          <a:ln/>
        </p:spPr>
        <p:txBody>
          <a:bodyPr lIns="92075" tIns="46038" rIns="92075" bIns="46038">
            <a:spAutoFit/>
          </a:bodyPr>
          <a:lstStyle/>
          <a:p>
            <a:pPr>
              <a:buFont typeface="Wingdings" pitchFamily="2" charset="2"/>
              <a:buNone/>
            </a:pPr>
            <a:r>
              <a:rPr lang="en-US"/>
              <a:t>In this lesson, you should have learned how to:</a:t>
            </a:r>
          </a:p>
          <a:p>
            <a:r>
              <a:rPr lang="en-US"/>
              <a:t>Improve organization, management, security, and performance by using packages</a:t>
            </a:r>
          </a:p>
          <a:p>
            <a:r>
              <a:rPr lang="en-US"/>
              <a:t>Group related procedures and functions together in a package</a:t>
            </a:r>
          </a:p>
          <a:p>
            <a:r>
              <a:rPr lang="en-US"/>
              <a:t>Change a package body without affecting a package specification</a:t>
            </a:r>
          </a:p>
          <a:p>
            <a:r>
              <a:rPr lang="en-US"/>
              <a:t>Grant security access to the entire package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7526ACB0-B8EB-4DA8-9972-FDA683BEB33C}" type="slidenum">
              <a:rPr lang="en-US"/>
              <a:pPr/>
              <a:t>22</a:t>
            </a:fld>
            <a:r>
              <a:rPr lang="en-US"/>
              <a:t> of 1</a:t>
            </a:r>
          </a:p>
        </p:txBody>
      </p:sp>
      <p:sp>
        <p:nvSpPr>
          <p:cNvPr id="158722" name="Rectangle 2"/>
          <p:cNvSpPr>
            <a:spLocks noGrp="1" noChangeArrowheads="1"/>
          </p:cNvSpPr>
          <p:nvPr>
            <p:ph type="title"/>
          </p:nvPr>
        </p:nvSpPr>
        <p:spPr>
          <a:noFill/>
          <a:ln/>
        </p:spPr>
        <p:txBody>
          <a:bodyPr wrap="square" lIns="92075" tIns="46038" rIns="92075" bIns="46038" anchor="t"/>
          <a:lstStyle/>
          <a:p>
            <a:r>
              <a:rPr lang="en-US"/>
              <a:t>Summary</a:t>
            </a:r>
          </a:p>
        </p:txBody>
      </p:sp>
      <p:sp>
        <p:nvSpPr>
          <p:cNvPr id="158723" name="Rectangle 3"/>
          <p:cNvSpPr>
            <a:spLocks noGrp="1" noChangeArrowheads="1"/>
          </p:cNvSpPr>
          <p:nvPr>
            <p:ph type="body" idx="1"/>
          </p:nvPr>
        </p:nvSpPr>
        <p:spPr>
          <a:xfrm>
            <a:off x="609600" y="2149475"/>
            <a:ext cx="7924800" cy="2574925"/>
          </a:xfrm>
          <a:noFill/>
          <a:ln/>
        </p:spPr>
        <p:txBody>
          <a:bodyPr lIns="92075" tIns="46038" rIns="92075" bIns="46038">
            <a:spAutoFit/>
          </a:bodyPr>
          <a:lstStyle/>
          <a:p>
            <a:pPr>
              <a:buFont typeface="Wingdings" pitchFamily="2" charset="2"/>
              <a:buNone/>
            </a:pPr>
            <a:r>
              <a:rPr lang="en-US"/>
              <a:t>In this lesson, you should have learned how to:</a:t>
            </a:r>
          </a:p>
          <a:p>
            <a:r>
              <a:rPr lang="en-US"/>
              <a:t>Hide the source code from users</a:t>
            </a:r>
          </a:p>
          <a:p>
            <a:r>
              <a:rPr lang="en-US"/>
              <a:t>Load the entire package into memory on the</a:t>
            </a:r>
            <a:br>
              <a:rPr lang="en-US"/>
            </a:br>
            <a:r>
              <a:rPr lang="en-US"/>
              <a:t>first call</a:t>
            </a:r>
          </a:p>
          <a:p>
            <a:r>
              <a:rPr lang="en-US"/>
              <a:t>Reduce disk access for subsequent calls</a:t>
            </a:r>
          </a:p>
          <a:p>
            <a:r>
              <a:rPr lang="en-US"/>
              <a:t>Provide identifiers for the user session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p:txBody>
          <a:bodyPr/>
          <a:lstStyle/>
          <a:p>
            <a:r>
              <a:rPr lang="en-US"/>
              <a:t>PL/SQL</a:t>
            </a:r>
          </a:p>
        </p:txBody>
      </p:sp>
      <p:sp>
        <p:nvSpPr>
          <p:cNvPr id="12" name="Slide Number Placeholder 3"/>
          <p:cNvSpPr>
            <a:spLocks noGrp="1"/>
          </p:cNvSpPr>
          <p:nvPr>
            <p:ph type="sldNum" sz="quarter" idx="11"/>
          </p:nvPr>
        </p:nvSpPr>
        <p:spPr/>
        <p:txBody>
          <a:bodyPr/>
          <a:lstStyle/>
          <a:p>
            <a:fld id="{EFE2AA6C-5E7E-4CAB-B19A-F1A94B2DD024}" type="slidenum">
              <a:rPr lang="en-US"/>
              <a:pPr/>
              <a:t>23</a:t>
            </a:fld>
            <a:r>
              <a:rPr lang="en-US"/>
              <a:t> of 1</a:t>
            </a:r>
          </a:p>
        </p:txBody>
      </p:sp>
      <p:sp>
        <p:nvSpPr>
          <p:cNvPr id="160770" name="Rectangle 2"/>
          <p:cNvSpPr>
            <a:spLocks noChangeArrowheads="1"/>
          </p:cNvSpPr>
          <p:nvPr/>
        </p:nvSpPr>
        <p:spPr bwMode="blackWhite">
          <a:xfrm>
            <a:off x="4070350" y="1917700"/>
            <a:ext cx="4437063" cy="3508375"/>
          </a:xfrm>
          <a:prstGeom prst="rect">
            <a:avLst/>
          </a:prstGeom>
          <a:solidFill>
            <a:schemeClr val="accent1"/>
          </a:solidFill>
          <a:ln w="25400">
            <a:solidFill>
              <a:srgbClr val="000000"/>
            </a:solidFill>
            <a:miter lim="800000"/>
            <a:headEnd/>
            <a:tailEnd/>
          </a:ln>
          <a:effectLst/>
        </p:spPr>
        <p:txBody>
          <a:bodyPr wrap="none" anchor="ctr"/>
          <a:lstStyle/>
          <a:p>
            <a:endParaRPr lang="en-US"/>
          </a:p>
        </p:txBody>
      </p:sp>
      <p:sp>
        <p:nvSpPr>
          <p:cNvPr id="160771" name="Rectangle 3"/>
          <p:cNvSpPr>
            <a:spLocks noChangeArrowheads="1"/>
          </p:cNvSpPr>
          <p:nvPr/>
        </p:nvSpPr>
        <p:spPr bwMode="blackWhite">
          <a:xfrm>
            <a:off x="838200" y="1917700"/>
            <a:ext cx="3621088" cy="3508375"/>
          </a:xfrm>
          <a:prstGeom prst="rect">
            <a:avLst/>
          </a:prstGeom>
          <a:solidFill>
            <a:schemeClr val="accent1"/>
          </a:solidFill>
          <a:ln w="25400">
            <a:solidFill>
              <a:srgbClr val="000000"/>
            </a:solidFill>
            <a:miter lim="800000"/>
            <a:headEnd/>
            <a:tailEnd/>
          </a:ln>
          <a:effectLst/>
        </p:spPr>
        <p:txBody>
          <a:bodyPr wrap="none" anchor="ctr"/>
          <a:lstStyle/>
          <a:p>
            <a:endParaRPr lang="en-US"/>
          </a:p>
        </p:txBody>
      </p:sp>
      <p:sp>
        <p:nvSpPr>
          <p:cNvPr id="160772" name="Rectangle 4"/>
          <p:cNvSpPr>
            <a:spLocks noChangeArrowheads="1"/>
          </p:cNvSpPr>
          <p:nvPr/>
        </p:nvSpPr>
        <p:spPr bwMode="auto">
          <a:xfrm>
            <a:off x="927100" y="1920875"/>
            <a:ext cx="4027488" cy="3338513"/>
          </a:xfrm>
          <a:prstGeom prst="rect">
            <a:avLst/>
          </a:prstGeom>
          <a:noFill/>
          <a:ln w="9525">
            <a:noFill/>
            <a:miter lim="800000"/>
            <a:headEnd/>
            <a:tailEnd/>
          </a:ln>
          <a:effectLst/>
        </p:spPr>
        <p:txBody>
          <a:bodyPr lIns="92075" tIns="46038" rIns="92075" bIns="46038">
            <a:spAutoFit/>
          </a:bodyPr>
          <a:lstStyle/>
          <a:p>
            <a:pPr eaLnBrk="0" hangingPunct="0">
              <a:lnSpc>
                <a:spcPct val="120000"/>
              </a:lnSpc>
              <a:spcBef>
                <a:spcPct val="60000"/>
              </a:spcBef>
            </a:pPr>
            <a:r>
              <a:rPr lang="en-US">
                <a:solidFill>
                  <a:schemeClr val="bg2"/>
                </a:solidFill>
              </a:rPr>
              <a:t>Command</a:t>
            </a:r>
          </a:p>
          <a:p>
            <a:pPr eaLnBrk="0" hangingPunct="0">
              <a:lnSpc>
                <a:spcPct val="120000"/>
              </a:lnSpc>
              <a:spcBef>
                <a:spcPct val="60000"/>
              </a:spcBef>
            </a:pPr>
            <a:r>
              <a:rPr lang="en-US">
                <a:solidFill>
                  <a:schemeClr val="bg2"/>
                </a:solidFill>
              </a:rPr>
              <a:t>CREATE [OR REPLACE] PACKAGE</a:t>
            </a:r>
          </a:p>
          <a:p>
            <a:pPr eaLnBrk="0" hangingPunct="0">
              <a:lnSpc>
                <a:spcPct val="40000"/>
              </a:lnSpc>
              <a:spcBef>
                <a:spcPct val="60000"/>
              </a:spcBef>
            </a:pPr>
            <a:endParaRPr lang="en-US">
              <a:solidFill>
                <a:schemeClr val="bg2"/>
              </a:solidFill>
            </a:endParaRPr>
          </a:p>
          <a:p>
            <a:pPr eaLnBrk="0" hangingPunct="0">
              <a:lnSpc>
                <a:spcPct val="120000"/>
              </a:lnSpc>
              <a:spcBef>
                <a:spcPct val="60000"/>
              </a:spcBef>
            </a:pPr>
            <a:r>
              <a:rPr lang="en-US">
                <a:solidFill>
                  <a:schemeClr val="bg2"/>
                </a:solidFill>
              </a:rPr>
              <a:t>CREATE [OR REPLACE] PACKAGE BODY</a:t>
            </a:r>
          </a:p>
          <a:p>
            <a:pPr eaLnBrk="0" hangingPunct="0">
              <a:lnSpc>
                <a:spcPct val="0"/>
              </a:lnSpc>
              <a:spcBef>
                <a:spcPct val="60000"/>
              </a:spcBef>
            </a:pPr>
            <a:endParaRPr lang="en-US">
              <a:solidFill>
                <a:schemeClr val="bg2"/>
              </a:solidFill>
            </a:endParaRPr>
          </a:p>
          <a:p>
            <a:pPr eaLnBrk="0" hangingPunct="0">
              <a:lnSpc>
                <a:spcPct val="90000"/>
              </a:lnSpc>
              <a:spcBef>
                <a:spcPct val="60000"/>
              </a:spcBef>
            </a:pPr>
            <a:r>
              <a:rPr lang="en-US">
                <a:solidFill>
                  <a:schemeClr val="bg2"/>
                </a:solidFill>
              </a:rPr>
              <a:t>DROP PACKAGE</a:t>
            </a:r>
            <a:br>
              <a:rPr lang="en-US">
                <a:solidFill>
                  <a:schemeClr val="bg2"/>
                </a:solidFill>
              </a:rPr>
            </a:br>
            <a:endParaRPr lang="en-US">
              <a:solidFill>
                <a:schemeClr val="bg2"/>
              </a:solidFill>
            </a:endParaRPr>
          </a:p>
          <a:p>
            <a:pPr eaLnBrk="0" hangingPunct="0">
              <a:lnSpc>
                <a:spcPct val="120000"/>
              </a:lnSpc>
              <a:spcBef>
                <a:spcPct val="60000"/>
              </a:spcBef>
            </a:pPr>
            <a:r>
              <a:rPr lang="en-US">
                <a:solidFill>
                  <a:schemeClr val="bg2"/>
                </a:solidFill>
              </a:rPr>
              <a:t>DROP PACKAGE BODY</a:t>
            </a:r>
          </a:p>
        </p:txBody>
      </p:sp>
      <p:sp>
        <p:nvSpPr>
          <p:cNvPr id="160773" name="Rectangle 5"/>
          <p:cNvSpPr>
            <a:spLocks noChangeArrowheads="1"/>
          </p:cNvSpPr>
          <p:nvPr/>
        </p:nvSpPr>
        <p:spPr bwMode="auto">
          <a:xfrm>
            <a:off x="4402138" y="1752600"/>
            <a:ext cx="4124325" cy="3724275"/>
          </a:xfrm>
          <a:prstGeom prst="rect">
            <a:avLst/>
          </a:prstGeom>
          <a:noFill/>
          <a:ln w="9525">
            <a:noFill/>
            <a:miter lim="800000"/>
            <a:headEnd/>
            <a:tailEnd/>
          </a:ln>
          <a:effectLst/>
        </p:spPr>
        <p:txBody>
          <a:bodyPr lIns="92075" tIns="46038" rIns="92075" bIns="46038">
            <a:spAutoFit/>
          </a:bodyPr>
          <a:lstStyle/>
          <a:p>
            <a:pPr eaLnBrk="0" hangingPunct="0">
              <a:lnSpc>
                <a:spcPct val="120000"/>
              </a:lnSpc>
              <a:spcBef>
                <a:spcPct val="60000"/>
              </a:spcBef>
            </a:pPr>
            <a:r>
              <a:rPr lang="en-US">
                <a:solidFill>
                  <a:srgbClr val="000000"/>
                </a:solidFill>
              </a:rPr>
              <a:t>Task</a:t>
            </a:r>
          </a:p>
          <a:p>
            <a:pPr eaLnBrk="0" hangingPunct="0">
              <a:lnSpc>
                <a:spcPct val="120000"/>
              </a:lnSpc>
              <a:spcBef>
                <a:spcPct val="60000"/>
              </a:spcBef>
            </a:pPr>
            <a:r>
              <a:rPr lang="en-US">
                <a:solidFill>
                  <a:srgbClr val="000000"/>
                </a:solidFill>
              </a:rPr>
              <a:t>Create (or modify) an existing</a:t>
            </a:r>
            <a:br>
              <a:rPr lang="en-US">
                <a:solidFill>
                  <a:srgbClr val="000000"/>
                </a:solidFill>
              </a:rPr>
            </a:br>
            <a:r>
              <a:rPr lang="en-US">
                <a:solidFill>
                  <a:srgbClr val="000000"/>
                </a:solidFill>
              </a:rPr>
              <a:t>package specification</a:t>
            </a:r>
          </a:p>
          <a:p>
            <a:pPr eaLnBrk="0" hangingPunct="0">
              <a:lnSpc>
                <a:spcPct val="120000"/>
              </a:lnSpc>
              <a:spcBef>
                <a:spcPct val="60000"/>
              </a:spcBef>
            </a:pPr>
            <a:r>
              <a:rPr lang="en-US">
                <a:solidFill>
                  <a:srgbClr val="000000"/>
                </a:solidFill>
              </a:rPr>
              <a:t>Create (or modify) an existing</a:t>
            </a:r>
            <a:br>
              <a:rPr lang="en-US">
                <a:solidFill>
                  <a:srgbClr val="000000"/>
                </a:solidFill>
              </a:rPr>
            </a:br>
            <a:r>
              <a:rPr lang="en-US">
                <a:solidFill>
                  <a:srgbClr val="000000"/>
                </a:solidFill>
              </a:rPr>
              <a:t>package body</a:t>
            </a:r>
          </a:p>
          <a:p>
            <a:pPr eaLnBrk="0" hangingPunct="0">
              <a:lnSpc>
                <a:spcPct val="120000"/>
              </a:lnSpc>
              <a:spcBef>
                <a:spcPct val="60000"/>
              </a:spcBef>
            </a:pPr>
            <a:r>
              <a:rPr lang="en-US">
                <a:solidFill>
                  <a:srgbClr val="000000"/>
                </a:solidFill>
              </a:rPr>
              <a:t>Remove both the package</a:t>
            </a:r>
            <a:br>
              <a:rPr lang="en-US">
                <a:solidFill>
                  <a:srgbClr val="000000"/>
                </a:solidFill>
              </a:rPr>
            </a:br>
            <a:r>
              <a:rPr lang="en-US">
                <a:solidFill>
                  <a:srgbClr val="000000"/>
                </a:solidFill>
              </a:rPr>
              <a:t>specification and the package body</a:t>
            </a:r>
          </a:p>
          <a:p>
            <a:pPr eaLnBrk="0" hangingPunct="0">
              <a:lnSpc>
                <a:spcPct val="120000"/>
              </a:lnSpc>
              <a:spcBef>
                <a:spcPct val="60000"/>
              </a:spcBef>
            </a:pPr>
            <a:r>
              <a:rPr lang="en-US">
                <a:solidFill>
                  <a:srgbClr val="000000"/>
                </a:solidFill>
              </a:rPr>
              <a:t>Remove the package body only</a:t>
            </a:r>
          </a:p>
        </p:txBody>
      </p:sp>
      <p:sp>
        <p:nvSpPr>
          <p:cNvPr id="160774" name="Line 6"/>
          <p:cNvSpPr>
            <a:spLocks noChangeShapeType="1"/>
          </p:cNvSpPr>
          <p:nvPr/>
        </p:nvSpPr>
        <p:spPr bwMode="auto">
          <a:xfrm>
            <a:off x="838200" y="2351088"/>
            <a:ext cx="7669213" cy="0"/>
          </a:xfrm>
          <a:prstGeom prst="line">
            <a:avLst/>
          </a:prstGeom>
          <a:noFill/>
          <a:ln w="50800">
            <a:solidFill>
              <a:srgbClr val="000000"/>
            </a:solidFill>
            <a:round/>
            <a:headEnd type="none" w="sm" len="sm"/>
            <a:tailEnd type="none" w="sm" len="sm"/>
          </a:ln>
          <a:effectLst/>
        </p:spPr>
        <p:txBody>
          <a:bodyPr/>
          <a:lstStyle/>
          <a:p>
            <a:endParaRPr lang="en-US"/>
          </a:p>
        </p:txBody>
      </p:sp>
      <p:sp>
        <p:nvSpPr>
          <p:cNvPr id="160775" name="Line 7"/>
          <p:cNvSpPr>
            <a:spLocks noChangeShapeType="1"/>
          </p:cNvSpPr>
          <p:nvPr/>
        </p:nvSpPr>
        <p:spPr bwMode="auto">
          <a:xfrm>
            <a:off x="825500" y="3222625"/>
            <a:ext cx="7669213" cy="0"/>
          </a:xfrm>
          <a:prstGeom prst="line">
            <a:avLst/>
          </a:prstGeom>
          <a:noFill/>
          <a:ln w="25400">
            <a:solidFill>
              <a:srgbClr val="000000"/>
            </a:solidFill>
            <a:round/>
            <a:headEnd type="none" w="sm" len="sm"/>
            <a:tailEnd type="none" w="sm" len="sm"/>
          </a:ln>
          <a:effectLst/>
        </p:spPr>
        <p:txBody>
          <a:bodyPr/>
          <a:lstStyle/>
          <a:p>
            <a:endParaRPr lang="en-US"/>
          </a:p>
        </p:txBody>
      </p:sp>
      <p:sp>
        <p:nvSpPr>
          <p:cNvPr id="160776" name="Line 8"/>
          <p:cNvSpPr>
            <a:spLocks noChangeShapeType="1"/>
          </p:cNvSpPr>
          <p:nvPr/>
        </p:nvSpPr>
        <p:spPr bwMode="auto">
          <a:xfrm>
            <a:off x="849313" y="4024313"/>
            <a:ext cx="76454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60777" name="Line 9"/>
          <p:cNvSpPr>
            <a:spLocks noChangeShapeType="1"/>
          </p:cNvSpPr>
          <p:nvPr/>
        </p:nvSpPr>
        <p:spPr bwMode="auto">
          <a:xfrm>
            <a:off x="849313" y="4864100"/>
            <a:ext cx="76581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60778" name="Rectangle 10"/>
          <p:cNvSpPr>
            <a:spLocks noGrp="1" noChangeArrowheads="1"/>
          </p:cNvSpPr>
          <p:nvPr>
            <p:ph type="title"/>
          </p:nvPr>
        </p:nvSpPr>
        <p:spPr>
          <a:noFill/>
          <a:ln/>
        </p:spPr>
        <p:txBody>
          <a:bodyPr wrap="square" lIns="92075" tIns="46038" rIns="92075" bIns="46038" anchor="t"/>
          <a:lstStyle/>
          <a:p>
            <a:r>
              <a:rPr lang="en-US"/>
              <a:t>Summary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AC71D31D-788B-4996-A36A-2A32216E9F41}" type="slidenum">
              <a:rPr lang="en-US"/>
              <a:pPr/>
              <a:t>24</a:t>
            </a:fld>
            <a:r>
              <a:rPr lang="en-US"/>
              <a:t> of 1</a:t>
            </a:r>
          </a:p>
        </p:txBody>
      </p:sp>
      <p:sp>
        <p:nvSpPr>
          <p:cNvPr id="162818" name="Rectangle 2"/>
          <p:cNvSpPr>
            <a:spLocks noGrp="1" noChangeArrowheads="1"/>
          </p:cNvSpPr>
          <p:nvPr>
            <p:ph type="title"/>
          </p:nvPr>
        </p:nvSpPr>
        <p:spPr>
          <a:noFill/>
          <a:ln/>
        </p:spPr>
        <p:txBody>
          <a:bodyPr wrap="square" lIns="92075" tIns="46038" rIns="92075" bIns="46038" anchor="t"/>
          <a:lstStyle/>
          <a:p>
            <a:r>
              <a:rPr lang="en-US"/>
              <a:t>Overloading</a:t>
            </a:r>
          </a:p>
        </p:txBody>
      </p:sp>
      <p:sp>
        <p:nvSpPr>
          <p:cNvPr id="162819" name="Rectangle 3"/>
          <p:cNvSpPr>
            <a:spLocks noGrp="1" noChangeArrowheads="1"/>
          </p:cNvSpPr>
          <p:nvPr>
            <p:ph type="body" idx="1"/>
          </p:nvPr>
        </p:nvSpPr>
        <p:spPr>
          <a:xfrm>
            <a:off x="304800" y="1647825"/>
            <a:ext cx="8534400" cy="4219575"/>
          </a:xfrm>
          <a:noFill/>
          <a:ln/>
        </p:spPr>
        <p:txBody>
          <a:bodyPr lIns="92075" tIns="46038" rIns="92075" bIns="46038">
            <a:spAutoFit/>
          </a:bodyPr>
          <a:lstStyle/>
          <a:p>
            <a:pPr marL="404813" indent="-404813" defTabSz="330200">
              <a:lnSpc>
                <a:spcPct val="90000"/>
              </a:lnSpc>
              <a:tabLst>
                <a:tab pos="571500" algn="l"/>
              </a:tabLst>
            </a:pPr>
            <a:r>
              <a:rPr lang="en-US"/>
              <a:t>Enables you to use the same name for different subprograms inside a PL/SQL block, a subprogram, or a package</a:t>
            </a:r>
          </a:p>
          <a:p>
            <a:pPr marL="404813" indent="-404813" defTabSz="330200">
              <a:lnSpc>
                <a:spcPct val="90000"/>
              </a:lnSpc>
              <a:tabLst>
                <a:tab pos="571500" algn="l"/>
              </a:tabLst>
            </a:pPr>
            <a:r>
              <a:rPr lang="en-US"/>
              <a:t>Requires the formal parameters of the subprograms to differ in number, order, or data type family</a:t>
            </a:r>
          </a:p>
          <a:p>
            <a:pPr marL="404813" indent="-404813" defTabSz="330200">
              <a:lnSpc>
                <a:spcPct val="90000"/>
              </a:lnSpc>
              <a:tabLst>
                <a:tab pos="571500" algn="l"/>
              </a:tabLst>
            </a:pPr>
            <a:r>
              <a:rPr lang="en-US"/>
              <a:t>Enables you to build more flexibility because a user or application is not restricted by the specific data type or number of formal parameters</a:t>
            </a:r>
          </a:p>
          <a:p>
            <a:pPr marL="404813" indent="-404813" defTabSz="330200">
              <a:lnSpc>
                <a:spcPct val="90000"/>
              </a:lnSpc>
              <a:buFont typeface="Wingdings" pitchFamily="2" charset="2"/>
              <a:buNone/>
              <a:tabLst>
                <a:tab pos="571500" algn="l"/>
              </a:tabLst>
            </a:pPr>
            <a:r>
              <a:rPr lang="en-US"/>
              <a:t>Note: Only local or packaged subprograms can be </a:t>
            </a:r>
          </a:p>
          <a:p>
            <a:pPr marL="404813" indent="-404813" defTabSz="330200">
              <a:lnSpc>
                <a:spcPct val="65000"/>
              </a:lnSpc>
              <a:buFont typeface="Wingdings" pitchFamily="2" charset="2"/>
              <a:buNone/>
              <a:tabLst>
                <a:tab pos="571500" algn="l"/>
              </a:tabLst>
            </a:pPr>
            <a:r>
              <a:rPr lang="en-US"/>
              <a:t>overloaded. You cannot overload stand-alone </a:t>
            </a:r>
          </a:p>
          <a:p>
            <a:pPr marL="404813" indent="-404813" defTabSz="330200">
              <a:lnSpc>
                <a:spcPct val="65000"/>
              </a:lnSpc>
              <a:buFont typeface="Wingdings" pitchFamily="2" charset="2"/>
              <a:buNone/>
              <a:tabLst>
                <a:tab pos="571500" algn="l"/>
              </a:tabLst>
            </a:pPr>
            <a:r>
              <a:rPr lang="en-US"/>
              <a:t>subprograms.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t>PL/SQL</a:t>
            </a:r>
          </a:p>
        </p:txBody>
      </p:sp>
      <p:sp>
        <p:nvSpPr>
          <p:cNvPr id="10" name="Slide Number Placeholder 3"/>
          <p:cNvSpPr>
            <a:spLocks noGrp="1"/>
          </p:cNvSpPr>
          <p:nvPr>
            <p:ph type="sldNum" sz="quarter" idx="11"/>
          </p:nvPr>
        </p:nvSpPr>
        <p:spPr/>
        <p:txBody>
          <a:bodyPr/>
          <a:lstStyle/>
          <a:p>
            <a:fld id="{375884BE-C3A5-4467-A633-505CB3C72A20}" type="slidenum">
              <a:rPr lang="en-US"/>
              <a:pPr/>
              <a:t>25</a:t>
            </a:fld>
            <a:r>
              <a:rPr lang="en-US"/>
              <a:t> of 1</a:t>
            </a:r>
          </a:p>
        </p:txBody>
      </p:sp>
      <p:sp>
        <p:nvSpPr>
          <p:cNvPr id="164866" name="Rectangle 2"/>
          <p:cNvSpPr>
            <a:spLocks noGrp="1" noChangeArrowheads="1"/>
          </p:cNvSpPr>
          <p:nvPr>
            <p:ph type="title"/>
          </p:nvPr>
        </p:nvSpPr>
        <p:spPr>
          <a:noFill/>
          <a:ln/>
        </p:spPr>
        <p:txBody>
          <a:bodyPr wrap="square" lIns="92075" tIns="46038" rIns="92075" bIns="46038" anchor="t"/>
          <a:lstStyle/>
          <a:p>
            <a:r>
              <a:rPr lang="en-US"/>
              <a:t>Overloading: Example</a:t>
            </a:r>
          </a:p>
        </p:txBody>
      </p:sp>
      <p:sp>
        <p:nvSpPr>
          <p:cNvPr id="164867" name="Rectangle 3"/>
          <p:cNvSpPr>
            <a:spLocks noChangeArrowheads="1"/>
          </p:cNvSpPr>
          <p:nvPr/>
        </p:nvSpPr>
        <p:spPr bwMode="blackWhite">
          <a:xfrm>
            <a:off x="847725" y="1690688"/>
            <a:ext cx="7532688" cy="3870325"/>
          </a:xfrm>
          <a:prstGeom prst="rect">
            <a:avLst/>
          </a:prstGeom>
          <a:solidFill>
            <a:srgbClr val="FFFFCC"/>
          </a:solidFill>
          <a:ln w="9525">
            <a:noFill/>
            <a:miter lim="800000"/>
            <a:headEnd/>
            <a:tailEnd/>
          </a:ln>
          <a:effectLst/>
        </p:spPr>
        <p:txBody>
          <a:bodyPr wrap="none" anchor="ctr"/>
          <a:lstStyle/>
          <a:p>
            <a:endParaRPr lang="en-US"/>
          </a:p>
        </p:txBody>
      </p:sp>
      <p:sp>
        <p:nvSpPr>
          <p:cNvPr id="164868" name="Rectangle 4"/>
          <p:cNvSpPr>
            <a:spLocks noChangeArrowheads="1"/>
          </p:cNvSpPr>
          <p:nvPr/>
        </p:nvSpPr>
        <p:spPr bwMode="blackWhite">
          <a:xfrm>
            <a:off x="2463800" y="2309813"/>
            <a:ext cx="1189038" cy="303212"/>
          </a:xfrm>
          <a:prstGeom prst="rect">
            <a:avLst/>
          </a:prstGeom>
          <a:noFill/>
          <a:ln w="25400">
            <a:solidFill>
              <a:schemeClr val="hlink"/>
            </a:solidFill>
            <a:miter lim="800000"/>
            <a:headEnd/>
            <a:tailEnd/>
          </a:ln>
          <a:effectLst/>
        </p:spPr>
        <p:txBody>
          <a:bodyPr wrap="none" anchor="ctr"/>
          <a:lstStyle/>
          <a:p>
            <a:endParaRPr lang="en-US"/>
          </a:p>
        </p:txBody>
      </p:sp>
      <p:sp>
        <p:nvSpPr>
          <p:cNvPr id="164869" name="Rectangle 5"/>
          <p:cNvSpPr>
            <a:spLocks noChangeArrowheads="1"/>
          </p:cNvSpPr>
          <p:nvPr/>
        </p:nvSpPr>
        <p:spPr bwMode="blackWhite">
          <a:xfrm>
            <a:off x="2476500" y="3759200"/>
            <a:ext cx="1189038" cy="349250"/>
          </a:xfrm>
          <a:prstGeom prst="rect">
            <a:avLst/>
          </a:prstGeom>
          <a:noFill/>
          <a:ln w="25400">
            <a:solidFill>
              <a:schemeClr val="hlink"/>
            </a:solidFill>
            <a:miter lim="800000"/>
            <a:headEnd/>
            <a:tailEnd/>
          </a:ln>
          <a:effectLst/>
        </p:spPr>
        <p:txBody>
          <a:bodyPr wrap="none" anchor="ctr"/>
          <a:lstStyle/>
          <a:p>
            <a:endParaRPr lang="en-US"/>
          </a:p>
        </p:txBody>
      </p:sp>
      <p:sp>
        <p:nvSpPr>
          <p:cNvPr id="164870" name="Rectangle 6"/>
          <p:cNvSpPr>
            <a:spLocks noChangeArrowheads="1"/>
          </p:cNvSpPr>
          <p:nvPr/>
        </p:nvSpPr>
        <p:spPr bwMode="blackWhite">
          <a:xfrm>
            <a:off x="838200" y="1752600"/>
            <a:ext cx="7670800" cy="3951288"/>
          </a:xfrm>
          <a:prstGeom prst="rect">
            <a:avLst/>
          </a:prstGeom>
          <a:noFill/>
          <a:ln w="9525">
            <a:noFill/>
            <a:miter lim="800000"/>
            <a:headEnd/>
            <a:tailEnd/>
          </a:ln>
          <a:effectLst/>
        </p:spPr>
        <p:txBody>
          <a:bodyPr lIns="92075" tIns="46038" rIns="92075" bIns="46038">
            <a:spAutoFit/>
          </a:bodyPr>
          <a:lstStyle/>
          <a:p>
            <a:pPr eaLnBrk="0" hangingPunct="0">
              <a:lnSpc>
                <a:spcPct val="85000"/>
              </a:lnSpc>
            </a:pPr>
            <a:r>
              <a:rPr lang="en-US">
                <a:solidFill>
                  <a:schemeClr val="accent2"/>
                </a:solidFill>
              </a:rPr>
              <a:t>CREATE OR REPLACE PACKAGE over_pack </a:t>
            </a:r>
          </a:p>
          <a:p>
            <a:pPr eaLnBrk="0" hangingPunct="0">
              <a:lnSpc>
                <a:spcPct val="85000"/>
              </a:lnSpc>
              <a:spcBef>
                <a:spcPct val="30000"/>
              </a:spcBef>
            </a:pPr>
            <a:r>
              <a:rPr lang="en-US">
                <a:solidFill>
                  <a:schemeClr val="accent2"/>
                </a:solidFill>
              </a:rPr>
              <a:t>IS</a:t>
            </a:r>
          </a:p>
          <a:p>
            <a:pPr eaLnBrk="0" hangingPunct="0">
              <a:lnSpc>
                <a:spcPct val="85000"/>
              </a:lnSpc>
              <a:spcBef>
                <a:spcPct val="30000"/>
              </a:spcBef>
            </a:pPr>
            <a:r>
              <a:rPr lang="en-US">
                <a:solidFill>
                  <a:schemeClr val="accent2"/>
                </a:solidFill>
              </a:rPr>
              <a:t>  PROCEDURE add_dept</a:t>
            </a:r>
          </a:p>
          <a:p>
            <a:pPr eaLnBrk="0" hangingPunct="0">
              <a:lnSpc>
                <a:spcPct val="85000"/>
              </a:lnSpc>
              <a:spcBef>
                <a:spcPct val="30000"/>
              </a:spcBef>
            </a:pPr>
            <a:r>
              <a:rPr lang="en-US">
                <a:solidFill>
                  <a:schemeClr val="accent2"/>
                </a:solidFill>
              </a:rPr>
              <a:t>   (p_deptno IN departments.department_id%TYPE, </a:t>
            </a:r>
          </a:p>
          <a:p>
            <a:pPr eaLnBrk="0" hangingPunct="0">
              <a:lnSpc>
                <a:spcPct val="85000"/>
              </a:lnSpc>
              <a:spcBef>
                <a:spcPct val="30000"/>
              </a:spcBef>
            </a:pPr>
            <a:r>
              <a:rPr lang="en-US">
                <a:solidFill>
                  <a:schemeClr val="accent2"/>
                </a:solidFill>
              </a:rPr>
              <a:t>    p_name IN departments.department_name%TYPE 						DEFAULT 'unknown',</a:t>
            </a:r>
          </a:p>
          <a:p>
            <a:pPr eaLnBrk="0" hangingPunct="0">
              <a:lnSpc>
                <a:spcPct val="85000"/>
              </a:lnSpc>
              <a:spcBef>
                <a:spcPct val="30000"/>
              </a:spcBef>
            </a:pPr>
            <a:r>
              <a:rPr lang="en-US">
                <a:solidFill>
                  <a:schemeClr val="accent2"/>
                </a:solidFill>
              </a:rPr>
              <a:t>    p_loc IN departments.location_id%TYPE DEFAULT 0);</a:t>
            </a:r>
          </a:p>
          <a:p>
            <a:pPr eaLnBrk="0" hangingPunct="0">
              <a:lnSpc>
                <a:spcPct val="85000"/>
              </a:lnSpc>
              <a:spcBef>
                <a:spcPct val="30000"/>
              </a:spcBef>
            </a:pPr>
            <a:r>
              <a:rPr lang="en-US">
                <a:solidFill>
                  <a:schemeClr val="accent2"/>
                </a:solidFill>
              </a:rPr>
              <a:t>  PROCEDURE add_dept</a:t>
            </a:r>
          </a:p>
          <a:p>
            <a:pPr eaLnBrk="0" hangingPunct="0">
              <a:lnSpc>
                <a:spcPct val="85000"/>
              </a:lnSpc>
              <a:spcBef>
                <a:spcPct val="30000"/>
              </a:spcBef>
            </a:pPr>
            <a:r>
              <a:rPr lang="en-US">
                <a:solidFill>
                  <a:schemeClr val="accent2"/>
                </a:solidFill>
              </a:rPr>
              <a:t>   (p_name IN departments.department_name%TYPE 						DEFAULT 'unknown',</a:t>
            </a:r>
          </a:p>
          <a:p>
            <a:pPr eaLnBrk="0" hangingPunct="0">
              <a:lnSpc>
                <a:spcPct val="85000"/>
              </a:lnSpc>
              <a:spcBef>
                <a:spcPct val="30000"/>
              </a:spcBef>
            </a:pPr>
            <a:r>
              <a:rPr lang="en-US">
                <a:solidFill>
                  <a:schemeClr val="accent2"/>
                </a:solidFill>
              </a:rPr>
              <a:t>    p_loc  IN departments.location_id%TYPE DEFAULT 0);</a:t>
            </a:r>
          </a:p>
          <a:p>
            <a:pPr eaLnBrk="0" hangingPunct="0">
              <a:lnSpc>
                <a:spcPct val="85000"/>
              </a:lnSpc>
              <a:spcBef>
                <a:spcPct val="30000"/>
              </a:spcBef>
            </a:pPr>
            <a:r>
              <a:rPr lang="en-US">
                <a:solidFill>
                  <a:schemeClr val="accent2"/>
                </a:solidFill>
              </a:rPr>
              <a:t>END over_pack;</a:t>
            </a:r>
          </a:p>
          <a:p>
            <a:pPr eaLnBrk="0" hangingPunct="0">
              <a:lnSpc>
                <a:spcPct val="85000"/>
              </a:lnSpc>
              <a:spcBef>
                <a:spcPct val="30000"/>
              </a:spcBef>
            </a:pPr>
            <a:r>
              <a:rPr lang="en-US">
                <a:solidFill>
                  <a:schemeClr val="accent2"/>
                </a:solidFill>
              </a:rPr>
              <a:t>/</a:t>
            </a:r>
          </a:p>
        </p:txBody>
      </p:sp>
      <p:sp>
        <p:nvSpPr>
          <p:cNvPr id="164871" name="Rectangle 7"/>
          <p:cNvSpPr>
            <a:spLocks noChangeArrowheads="1"/>
          </p:cNvSpPr>
          <p:nvPr/>
        </p:nvSpPr>
        <p:spPr bwMode="auto">
          <a:xfrm>
            <a:off x="889000" y="1212850"/>
            <a:ext cx="2312988"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a:t>over_pack.sql</a:t>
            </a:r>
          </a:p>
        </p:txBody>
      </p:sp>
      <p:pic>
        <p:nvPicPr>
          <p:cNvPr id="164872" name="Picture 8" descr="06_05s"/>
          <p:cNvPicPr>
            <a:picLocks noChangeAspect="1" noChangeArrowheads="1"/>
          </p:cNvPicPr>
          <p:nvPr/>
        </p:nvPicPr>
        <p:blipFill>
          <a:blip r:embed="rId3"/>
          <a:srcRect/>
          <a:stretch>
            <a:fillRect/>
          </a:stretch>
        </p:blipFill>
        <p:spPr bwMode="auto">
          <a:xfrm>
            <a:off x="823913" y="5614988"/>
            <a:ext cx="7534275" cy="34131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B6F8410B-2590-4647-A58D-DAC3666E74BF}" type="slidenum">
              <a:rPr lang="en-US"/>
              <a:pPr/>
              <a:t>26</a:t>
            </a:fld>
            <a:r>
              <a:rPr lang="en-US"/>
              <a:t> of 1</a:t>
            </a:r>
          </a:p>
        </p:txBody>
      </p:sp>
      <p:sp>
        <p:nvSpPr>
          <p:cNvPr id="166914" name="Rectangle 2"/>
          <p:cNvSpPr>
            <a:spLocks noGrp="1" noChangeArrowheads="1"/>
          </p:cNvSpPr>
          <p:nvPr>
            <p:ph type="title"/>
          </p:nvPr>
        </p:nvSpPr>
        <p:spPr>
          <a:xfrm>
            <a:off x="2719388" y="301625"/>
            <a:ext cx="5610225" cy="528638"/>
          </a:xfrm>
          <a:noFill/>
          <a:ln/>
        </p:spPr>
        <p:txBody>
          <a:bodyPr wrap="square" lIns="92075" tIns="46038" rIns="92075" bIns="46038" anchor="t"/>
          <a:lstStyle/>
          <a:p>
            <a:r>
              <a:rPr lang="en-US"/>
              <a:t>Overloading: Example</a:t>
            </a:r>
          </a:p>
        </p:txBody>
      </p:sp>
      <p:sp>
        <p:nvSpPr>
          <p:cNvPr id="166915" name="Rectangle 3"/>
          <p:cNvSpPr>
            <a:spLocks noChangeArrowheads="1"/>
          </p:cNvSpPr>
          <p:nvPr/>
        </p:nvSpPr>
        <p:spPr bwMode="blackWhite">
          <a:xfrm>
            <a:off x="625475" y="1520825"/>
            <a:ext cx="7981950" cy="4737100"/>
          </a:xfrm>
          <a:prstGeom prst="rect">
            <a:avLst/>
          </a:prstGeom>
          <a:solidFill>
            <a:srgbClr val="FFFFCC"/>
          </a:solidFill>
          <a:ln w="9525">
            <a:noFill/>
            <a:miter lim="800000"/>
            <a:headEnd/>
            <a:tailEnd/>
          </a:ln>
          <a:effectLst/>
        </p:spPr>
        <p:txBody>
          <a:bodyPr wrap="none" anchor="ctr"/>
          <a:lstStyle/>
          <a:p>
            <a:endParaRPr lang="en-US"/>
          </a:p>
        </p:txBody>
      </p:sp>
      <p:sp>
        <p:nvSpPr>
          <p:cNvPr id="166916" name="Rectangle 4"/>
          <p:cNvSpPr>
            <a:spLocks noChangeArrowheads="1"/>
          </p:cNvSpPr>
          <p:nvPr/>
        </p:nvSpPr>
        <p:spPr bwMode="blackWhite">
          <a:xfrm>
            <a:off x="2047875" y="1814513"/>
            <a:ext cx="1209675" cy="247650"/>
          </a:xfrm>
          <a:prstGeom prst="rect">
            <a:avLst/>
          </a:prstGeom>
          <a:noFill/>
          <a:ln w="25400">
            <a:solidFill>
              <a:schemeClr val="hlink"/>
            </a:solidFill>
            <a:miter lim="800000"/>
            <a:headEnd/>
            <a:tailEnd/>
          </a:ln>
          <a:effectLst/>
        </p:spPr>
        <p:txBody>
          <a:bodyPr wrap="none" anchor="ctr"/>
          <a:lstStyle/>
          <a:p>
            <a:endParaRPr lang="en-US"/>
          </a:p>
        </p:txBody>
      </p:sp>
      <p:sp>
        <p:nvSpPr>
          <p:cNvPr id="166917" name="Rectangle 5"/>
          <p:cNvSpPr>
            <a:spLocks noChangeArrowheads="1"/>
          </p:cNvSpPr>
          <p:nvPr/>
        </p:nvSpPr>
        <p:spPr bwMode="blackWhite">
          <a:xfrm>
            <a:off x="2071688" y="3911600"/>
            <a:ext cx="1209675" cy="247650"/>
          </a:xfrm>
          <a:prstGeom prst="rect">
            <a:avLst/>
          </a:prstGeom>
          <a:noFill/>
          <a:ln w="25400">
            <a:solidFill>
              <a:schemeClr val="hlink"/>
            </a:solidFill>
            <a:miter lim="800000"/>
            <a:headEnd/>
            <a:tailEnd/>
          </a:ln>
          <a:effectLst/>
        </p:spPr>
        <p:txBody>
          <a:bodyPr wrap="none" anchor="ctr"/>
          <a:lstStyle/>
          <a:p>
            <a:endParaRPr lang="en-US"/>
          </a:p>
        </p:txBody>
      </p:sp>
      <p:sp>
        <p:nvSpPr>
          <p:cNvPr id="166918" name="Rectangle 6"/>
          <p:cNvSpPr>
            <a:spLocks noChangeArrowheads="1"/>
          </p:cNvSpPr>
          <p:nvPr/>
        </p:nvSpPr>
        <p:spPr bwMode="blackWhite">
          <a:xfrm>
            <a:off x="574675" y="1547813"/>
            <a:ext cx="8058150" cy="4765675"/>
          </a:xfrm>
          <a:prstGeom prst="rect">
            <a:avLst/>
          </a:prstGeom>
          <a:noFill/>
          <a:ln w="9525">
            <a:noFill/>
            <a:miter lim="800000"/>
            <a:headEnd/>
            <a:tailEnd/>
          </a:ln>
          <a:effectLst/>
        </p:spPr>
        <p:txBody>
          <a:bodyPr lIns="92075" tIns="46038" rIns="92075" bIns="46038">
            <a:spAutoFit/>
          </a:bodyPr>
          <a:lstStyle/>
          <a:p>
            <a:pPr eaLnBrk="0" hangingPunct="0">
              <a:lnSpc>
                <a:spcPct val="85000"/>
              </a:lnSpc>
            </a:pPr>
            <a:r>
              <a:rPr lang="en-US" b="1">
                <a:solidFill>
                  <a:schemeClr val="bg1"/>
                </a:solidFill>
                <a:latin typeface="Courier New" pitchFamily="49" charset="0"/>
              </a:rPr>
              <a:t> </a:t>
            </a:r>
            <a:r>
              <a:rPr lang="en-US" sz="1600">
                <a:solidFill>
                  <a:schemeClr val="accent2"/>
                </a:solidFill>
              </a:rPr>
              <a:t>CREATE OR REPLACE PACKAGE BODY over_pack  IS</a:t>
            </a:r>
          </a:p>
          <a:p>
            <a:pPr eaLnBrk="0" hangingPunct="0">
              <a:lnSpc>
                <a:spcPct val="85000"/>
              </a:lnSpc>
            </a:pPr>
            <a:r>
              <a:rPr lang="en-US" sz="1600">
                <a:solidFill>
                  <a:schemeClr val="accent2"/>
                </a:solidFill>
              </a:rPr>
              <a:t>  PROCEDURE add_dept</a:t>
            </a:r>
          </a:p>
          <a:p>
            <a:pPr eaLnBrk="0" hangingPunct="0">
              <a:lnSpc>
                <a:spcPct val="95000"/>
              </a:lnSpc>
            </a:pPr>
            <a:r>
              <a:rPr lang="en-US" sz="1600">
                <a:solidFill>
                  <a:schemeClr val="accent2"/>
                </a:solidFill>
              </a:rPr>
              <a:t>  (p_deptno IN departments.department_id%TYPE,</a:t>
            </a:r>
          </a:p>
          <a:p>
            <a:pPr eaLnBrk="0" hangingPunct="0">
              <a:lnSpc>
                <a:spcPct val="85000"/>
              </a:lnSpc>
            </a:pPr>
            <a:r>
              <a:rPr lang="en-US" sz="1600">
                <a:solidFill>
                  <a:schemeClr val="accent2"/>
                </a:solidFill>
              </a:rPr>
              <a:t>   p_name IN departments.department_name%TYPE DEFAULT 'unknown',</a:t>
            </a:r>
          </a:p>
          <a:p>
            <a:pPr eaLnBrk="0" hangingPunct="0">
              <a:lnSpc>
                <a:spcPct val="85000"/>
              </a:lnSpc>
            </a:pPr>
            <a:r>
              <a:rPr lang="en-US" sz="1600">
                <a:solidFill>
                  <a:schemeClr val="accent2"/>
                </a:solidFill>
              </a:rPr>
              <a:t>   p_loc  IN departments.location_id%TYPE DEFAULT 0)</a:t>
            </a:r>
          </a:p>
          <a:p>
            <a:pPr eaLnBrk="0" hangingPunct="0">
              <a:lnSpc>
                <a:spcPct val="85000"/>
              </a:lnSpc>
            </a:pPr>
            <a:r>
              <a:rPr lang="en-US" sz="1600">
                <a:solidFill>
                  <a:schemeClr val="accent2"/>
                </a:solidFill>
              </a:rPr>
              <a:t>  IS</a:t>
            </a:r>
          </a:p>
          <a:p>
            <a:pPr eaLnBrk="0" hangingPunct="0">
              <a:lnSpc>
                <a:spcPct val="85000"/>
              </a:lnSpc>
            </a:pPr>
            <a:r>
              <a:rPr lang="en-US" sz="1600">
                <a:solidFill>
                  <a:schemeClr val="accent2"/>
                </a:solidFill>
              </a:rPr>
              <a:t>  BEGIN</a:t>
            </a:r>
          </a:p>
          <a:p>
            <a:pPr eaLnBrk="0" hangingPunct="0">
              <a:lnSpc>
                <a:spcPct val="85000"/>
              </a:lnSpc>
            </a:pPr>
            <a:r>
              <a:rPr lang="en-US" sz="1600">
                <a:solidFill>
                  <a:schemeClr val="accent2"/>
                </a:solidFill>
              </a:rPr>
              <a:t>   INSERT INTO departments (department_id,						     department_name, location_id)</a:t>
            </a:r>
          </a:p>
          <a:p>
            <a:pPr eaLnBrk="0" hangingPunct="0">
              <a:lnSpc>
                <a:spcPct val="85000"/>
              </a:lnSpc>
            </a:pPr>
            <a:r>
              <a:rPr lang="en-US" sz="1600">
                <a:solidFill>
                  <a:schemeClr val="accent2"/>
                </a:solidFill>
              </a:rPr>
              <a:t>   VALUES  (p_deptno, p_name, p_loc);</a:t>
            </a:r>
          </a:p>
          <a:p>
            <a:pPr eaLnBrk="0" hangingPunct="0">
              <a:lnSpc>
                <a:spcPct val="85000"/>
              </a:lnSpc>
            </a:pPr>
            <a:r>
              <a:rPr lang="en-US" sz="1600">
                <a:solidFill>
                  <a:schemeClr val="accent2"/>
                </a:solidFill>
              </a:rPr>
              <a:t>  END add_dept;</a:t>
            </a:r>
          </a:p>
          <a:p>
            <a:pPr eaLnBrk="0" hangingPunct="0">
              <a:lnSpc>
                <a:spcPct val="85000"/>
              </a:lnSpc>
            </a:pPr>
            <a:r>
              <a:rPr lang="en-US" sz="1600">
                <a:solidFill>
                  <a:schemeClr val="accent2"/>
                </a:solidFill>
              </a:rPr>
              <a:t>  PROCEDURE add_dept</a:t>
            </a:r>
          </a:p>
          <a:p>
            <a:pPr eaLnBrk="0" hangingPunct="0">
              <a:lnSpc>
                <a:spcPct val="105000"/>
              </a:lnSpc>
            </a:pPr>
            <a:r>
              <a:rPr lang="en-US" sz="1600">
                <a:solidFill>
                  <a:schemeClr val="accent2"/>
                </a:solidFill>
              </a:rPr>
              <a:t>  (p_name IN departments.department_name%TYPE DEFAULT 'unknown',</a:t>
            </a:r>
          </a:p>
          <a:p>
            <a:pPr eaLnBrk="0" hangingPunct="0">
              <a:lnSpc>
                <a:spcPct val="85000"/>
              </a:lnSpc>
            </a:pPr>
            <a:r>
              <a:rPr lang="en-US" sz="1600">
                <a:solidFill>
                  <a:schemeClr val="accent2"/>
                </a:solidFill>
              </a:rPr>
              <a:t>   p_loc  IN departments.location_id%TYPE DEFAULT 0)</a:t>
            </a:r>
          </a:p>
          <a:p>
            <a:pPr eaLnBrk="0" hangingPunct="0">
              <a:lnSpc>
                <a:spcPct val="85000"/>
              </a:lnSpc>
            </a:pPr>
            <a:r>
              <a:rPr lang="en-US" sz="1600">
                <a:solidFill>
                  <a:schemeClr val="accent2"/>
                </a:solidFill>
              </a:rPr>
              <a:t>  IS</a:t>
            </a:r>
          </a:p>
          <a:p>
            <a:pPr eaLnBrk="0" hangingPunct="0">
              <a:lnSpc>
                <a:spcPct val="85000"/>
              </a:lnSpc>
            </a:pPr>
            <a:r>
              <a:rPr lang="en-US" sz="1600">
                <a:solidFill>
                  <a:schemeClr val="accent2"/>
                </a:solidFill>
              </a:rPr>
              <a:t>  BEGIN</a:t>
            </a:r>
          </a:p>
          <a:p>
            <a:pPr eaLnBrk="0" hangingPunct="0">
              <a:lnSpc>
                <a:spcPct val="85000"/>
              </a:lnSpc>
            </a:pPr>
            <a:r>
              <a:rPr lang="en-US" sz="1600">
                <a:solidFill>
                  <a:schemeClr val="accent2"/>
                </a:solidFill>
              </a:rPr>
              <a:t>   INSERT INTO departments (department_id,</a:t>
            </a:r>
          </a:p>
          <a:p>
            <a:pPr eaLnBrk="0" hangingPunct="0">
              <a:lnSpc>
                <a:spcPct val="85000"/>
              </a:lnSpc>
            </a:pPr>
            <a:r>
              <a:rPr lang="en-US" sz="1600">
                <a:solidFill>
                  <a:schemeClr val="accent2"/>
                </a:solidFill>
              </a:rPr>
              <a:t>  			     department_name, location_id)</a:t>
            </a:r>
          </a:p>
          <a:p>
            <a:pPr eaLnBrk="0" hangingPunct="0">
              <a:lnSpc>
                <a:spcPct val="85000"/>
              </a:lnSpc>
            </a:pPr>
            <a:r>
              <a:rPr lang="en-US" sz="1600">
                <a:solidFill>
                  <a:schemeClr val="accent2"/>
                </a:solidFill>
              </a:rPr>
              <a:t>   VALUES  (departments_seq.NEXTVAL, p_name, p_loc);</a:t>
            </a:r>
          </a:p>
          <a:p>
            <a:pPr eaLnBrk="0" hangingPunct="0">
              <a:lnSpc>
                <a:spcPct val="85000"/>
              </a:lnSpc>
            </a:pPr>
            <a:r>
              <a:rPr lang="en-US" sz="1600">
                <a:solidFill>
                  <a:schemeClr val="accent2"/>
                </a:solidFill>
              </a:rPr>
              <a:t>  END add_dept;</a:t>
            </a:r>
          </a:p>
          <a:p>
            <a:pPr eaLnBrk="0" hangingPunct="0">
              <a:lnSpc>
                <a:spcPct val="85000"/>
              </a:lnSpc>
            </a:pPr>
            <a:r>
              <a:rPr lang="en-US" sz="1600">
                <a:solidFill>
                  <a:schemeClr val="accent2"/>
                </a:solidFill>
              </a:rPr>
              <a:t> END over_pack;</a:t>
            </a:r>
          </a:p>
          <a:p>
            <a:pPr eaLnBrk="0" hangingPunct="0">
              <a:lnSpc>
                <a:spcPct val="85000"/>
              </a:lnSpc>
            </a:pPr>
            <a:r>
              <a:rPr lang="en-US" sz="1600">
                <a:solidFill>
                  <a:schemeClr val="accent2"/>
                </a:solidFill>
              </a:rPr>
              <a:t>/</a:t>
            </a:r>
          </a:p>
        </p:txBody>
      </p:sp>
      <p:sp>
        <p:nvSpPr>
          <p:cNvPr id="166919" name="Rectangle 7"/>
          <p:cNvSpPr>
            <a:spLocks noChangeArrowheads="1"/>
          </p:cNvSpPr>
          <p:nvPr/>
        </p:nvSpPr>
        <p:spPr bwMode="auto">
          <a:xfrm>
            <a:off x="588963" y="1073150"/>
            <a:ext cx="3254375"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a:t>over_pack_body.sql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48C8B673-3F2A-4626-BF19-6D7AF44C1E54}" type="slidenum">
              <a:rPr lang="en-US"/>
              <a:pPr/>
              <a:t>27</a:t>
            </a:fld>
            <a:r>
              <a:rPr lang="en-US"/>
              <a:t> of 1</a:t>
            </a:r>
          </a:p>
        </p:txBody>
      </p:sp>
      <p:sp>
        <p:nvSpPr>
          <p:cNvPr id="168962" name="Rectangle 2"/>
          <p:cNvSpPr>
            <a:spLocks noGrp="1" noChangeArrowheads="1"/>
          </p:cNvSpPr>
          <p:nvPr>
            <p:ph type="title"/>
          </p:nvPr>
        </p:nvSpPr>
        <p:spPr>
          <a:noFill/>
          <a:ln/>
        </p:spPr>
        <p:txBody>
          <a:bodyPr wrap="square" lIns="92075" tIns="46038" rIns="92075" bIns="46038" anchor="t"/>
          <a:lstStyle/>
          <a:p>
            <a:r>
              <a:rPr lang="en-US"/>
              <a:t>Overloading: Example</a:t>
            </a:r>
          </a:p>
        </p:txBody>
      </p:sp>
      <p:sp>
        <p:nvSpPr>
          <p:cNvPr id="168963" name="Rectangle 3"/>
          <p:cNvSpPr>
            <a:spLocks noGrp="1" noChangeArrowheads="1"/>
          </p:cNvSpPr>
          <p:nvPr>
            <p:ph type="body" idx="1"/>
          </p:nvPr>
        </p:nvSpPr>
        <p:spPr>
          <a:xfrm>
            <a:off x="457200" y="1447800"/>
            <a:ext cx="8270875" cy="4419600"/>
          </a:xfrm>
          <a:noFill/>
          <a:ln/>
        </p:spPr>
        <p:txBody>
          <a:bodyPr lIns="92075" tIns="46038" rIns="92075" bIns="46038">
            <a:spAutoFit/>
          </a:bodyPr>
          <a:lstStyle/>
          <a:p>
            <a:r>
              <a:rPr lang="en-US"/>
              <a:t>Most built-in functions are overloaded.</a:t>
            </a:r>
          </a:p>
          <a:p>
            <a:r>
              <a:rPr lang="en-US"/>
              <a:t>For example, see the TO_CHAR function of the STANDARD package.</a:t>
            </a:r>
          </a:p>
          <a:p>
            <a:pPr>
              <a:lnSpc>
                <a:spcPct val="45000"/>
              </a:lnSpc>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r>
              <a:rPr lang="en-US"/>
              <a:t>If you redeclare a built-in subprogram in a PL/SQL program, your local declaration overrides the global declaration.</a:t>
            </a:r>
          </a:p>
        </p:txBody>
      </p:sp>
      <p:grpSp>
        <p:nvGrpSpPr>
          <p:cNvPr id="2" name="Group 4"/>
          <p:cNvGrpSpPr>
            <a:grpSpLocks/>
          </p:cNvGrpSpPr>
          <p:nvPr/>
        </p:nvGrpSpPr>
        <p:grpSpPr bwMode="auto">
          <a:xfrm>
            <a:off x="533400" y="3124200"/>
            <a:ext cx="8305800" cy="1654175"/>
            <a:chOff x="336" y="1824"/>
            <a:chExt cx="5232" cy="996"/>
          </a:xfrm>
        </p:grpSpPr>
        <p:sp>
          <p:nvSpPr>
            <p:cNvPr id="168965" name="Rectangle 5"/>
            <p:cNvSpPr>
              <a:spLocks noChangeArrowheads="1"/>
            </p:cNvSpPr>
            <p:nvPr/>
          </p:nvSpPr>
          <p:spPr bwMode="blackWhite">
            <a:xfrm>
              <a:off x="336" y="1824"/>
              <a:ext cx="5120" cy="704"/>
            </a:xfrm>
            <a:prstGeom prst="rect">
              <a:avLst/>
            </a:prstGeom>
            <a:solidFill>
              <a:srgbClr val="FFFFCC"/>
            </a:solidFill>
            <a:ln w="9525">
              <a:noFill/>
              <a:miter lim="800000"/>
              <a:headEnd/>
              <a:tailEnd/>
            </a:ln>
            <a:effectLst/>
          </p:spPr>
          <p:txBody>
            <a:bodyPr wrap="none" anchor="ctr"/>
            <a:lstStyle/>
            <a:p>
              <a:endParaRPr lang="en-US"/>
            </a:p>
          </p:txBody>
        </p:sp>
        <p:sp>
          <p:nvSpPr>
            <p:cNvPr id="168966" name="Rectangle 6"/>
            <p:cNvSpPr>
              <a:spLocks noChangeArrowheads="1"/>
            </p:cNvSpPr>
            <p:nvPr/>
          </p:nvSpPr>
          <p:spPr bwMode="blackWhite">
            <a:xfrm>
              <a:off x="432" y="1824"/>
              <a:ext cx="5136" cy="996"/>
            </a:xfrm>
            <a:prstGeom prst="rect">
              <a:avLst/>
            </a:prstGeom>
            <a:noFill/>
            <a:ln w="9525">
              <a:noFill/>
              <a:miter lim="800000"/>
              <a:headEnd/>
              <a:tailEnd/>
            </a:ln>
            <a:effectLst/>
          </p:spPr>
          <p:txBody>
            <a:bodyPr lIns="92075" tIns="46038" rIns="92075" bIns="46038">
              <a:spAutoFit/>
            </a:bodyPr>
            <a:lstStyle/>
            <a:p>
              <a:pPr eaLnBrk="0" hangingPunct="0">
                <a:lnSpc>
                  <a:spcPct val="95000"/>
                </a:lnSpc>
              </a:pPr>
              <a:r>
                <a:rPr lang="en-US">
                  <a:solidFill>
                    <a:srgbClr val="000000"/>
                  </a:solidFill>
                </a:rPr>
                <a:t>FUNCTION TO_CHAR (p1 DATE) RETURN VARCHAR2;</a:t>
              </a:r>
            </a:p>
            <a:p>
              <a:pPr eaLnBrk="0" hangingPunct="0">
                <a:lnSpc>
                  <a:spcPct val="95000"/>
                </a:lnSpc>
              </a:pPr>
              <a:r>
                <a:rPr lang="en-US">
                  <a:solidFill>
                    <a:srgbClr val="000000"/>
                  </a:solidFill>
                </a:rPr>
                <a:t>FUNCTION TO_CHAR (p2 NUMBER) RETURN VARCHAR2;</a:t>
              </a:r>
            </a:p>
            <a:p>
              <a:pPr eaLnBrk="0" hangingPunct="0">
                <a:lnSpc>
                  <a:spcPct val="95000"/>
                </a:lnSpc>
              </a:pPr>
              <a:r>
                <a:rPr lang="en-US">
                  <a:solidFill>
                    <a:srgbClr val="000000"/>
                  </a:solidFill>
                </a:rPr>
                <a:t>FUNCTION TO_CHAR (p1 DATE, P2 VARCHAR2) RETURN VARCHAR2;</a:t>
              </a:r>
            </a:p>
            <a:p>
              <a:pPr eaLnBrk="0" hangingPunct="0">
                <a:lnSpc>
                  <a:spcPct val="95000"/>
                </a:lnSpc>
              </a:pPr>
              <a:r>
                <a:rPr lang="en-US">
                  <a:solidFill>
                    <a:srgbClr val="000000"/>
                  </a:solidFill>
                </a:rPr>
                <a:t>FUNCTION TO_CHAR (p1 NUMBER, P2 VARCHAR2) RETURN VARCHAR2;</a:t>
              </a:r>
            </a:p>
            <a:p>
              <a:pPr eaLnBrk="0" hangingPunct="0">
                <a:lnSpc>
                  <a:spcPct val="95000"/>
                </a:lnSpc>
              </a:pPr>
              <a:endParaRPr lang="en-US" b="1">
                <a:solidFill>
                  <a:srgbClr val="000000"/>
                </a:solidFill>
                <a:latin typeface="Courier New" pitchFamily="49" charset="0"/>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5" name="Slide Number Placeholder 4"/>
          <p:cNvSpPr>
            <a:spLocks noGrp="1"/>
          </p:cNvSpPr>
          <p:nvPr>
            <p:ph type="sldNum" sz="quarter" idx="4294967295"/>
          </p:nvPr>
        </p:nvSpPr>
        <p:spPr>
          <a:xfrm>
            <a:off x="6934200" y="6534150"/>
            <a:ext cx="2133600" cy="323850"/>
          </a:xfrm>
          <a:prstGeom prst="rect">
            <a:avLst/>
          </a:prstGeom>
        </p:spPr>
        <p:txBody>
          <a:bodyPr/>
          <a:lstStyle/>
          <a:p>
            <a:fld id="{AD3EF1F8-6F37-4AFD-920E-F60088794F18}" type="slidenum">
              <a:rPr lang="en-US"/>
              <a:pPr/>
              <a:t>28</a:t>
            </a:fld>
            <a:r>
              <a:rPr lang="en-US"/>
              <a:t> of 1</a:t>
            </a:r>
          </a:p>
        </p:txBody>
      </p:sp>
      <p:sp>
        <p:nvSpPr>
          <p:cNvPr id="3074" name="Rectangle 2"/>
          <p:cNvSpPr>
            <a:spLocks noGrp="1" noChangeArrowheads="1"/>
          </p:cNvSpPr>
          <p:nvPr>
            <p:ph type="ctrTitle"/>
          </p:nvPr>
        </p:nvSpPr>
        <p:spPr>
          <a:noFill/>
          <a:ln/>
        </p:spPr>
        <p:txBody>
          <a:bodyPr wrap="square" lIns="92075" tIns="46038" rIns="92075" bIns="46038" anchor="t"/>
          <a:lstStyle/>
          <a:p>
            <a:r>
              <a:rPr lang="en-US"/>
              <a:t>Creating Database Triggers</a:t>
            </a:r>
          </a:p>
        </p:txBody>
      </p:sp>
      <p:sp>
        <p:nvSpPr>
          <p:cNvPr id="3075" name="Rectangle 3"/>
          <p:cNvSpPr>
            <a:spLocks noGrp="1" noChangeArrowheads="1"/>
          </p:cNvSpPr>
          <p:nvPr>
            <p:ph type="subTitle" idx="1"/>
          </p:nvPr>
        </p:nvSpPr>
        <p:spPr>
          <a:xfrm>
            <a:off x="1371600" y="3886200"/>
            <a:ext cx="6400800" cy="457200"/>
          </a:xfrm>
          <a:noFill/>
          <a:ln/>
        </p:spPr>
        <p:txBody>
          <a:bodyPr lIns="92075" tIns="46038" rIns="92075" bIns="46038">
            <a:spAutoFit/>
          </a:bodyPr>
          <a:lstStyle/>
          <a:p>
            <a:r>
              <a:rPr lang="en-US">
                <a:solidFill>
                  <a:schemeClr val="tx2"/>
                </a:solidFill>
              </a:rPr>
              <a:t> </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3FC22B0A-B2E5-4664-A16E-684CBC73DBC2}" type="slidenum">
              <a:rPr lang="en-US"/>
              <a:pPr/>
              <a:t>29</a:t>
            </a:fld>
            <a:r>
              <a:rPr lang="en-US"/>
              <a:t> of 1</a:t>
            </a:r>
          </a:p>
        </p:txBody>
      </p:sp>
      <p:sp>
        <p:nvSpPr>
          <p:cNvPr id="6146" name="Rectangle 2"/>
          <p:cNvSpPr>
            <a:spLocks noGrp="1" noChangeArrowheads="1"/>
          </p:cNvSpPr>
          <p:nvPr>
            <p:ph type="title"/>
          </p:nvPr>
        </p:nvSpPr>
        <p:spPr>
          <a:noFill/>
          <a:ln/>
        </p:spPr>
        <p:txBody>
          <a:bodyPr wrap="square" lIns="92075" tIns="46038" rIns="92075" bIns="46038" anchor="t"/>
          <a:lstStyle/>
          <a:p>
            <a:r>
              <a:rPr lang="en-US"/>
              <a:t>Objectives</a:t>
            </a:r>
          </a:p>
        </p:txBody>
      </p:sp>
      <p:sp>
        <p:nvSpPr>
          <p:cNvPr id="6147" name="Rectangle 3"/>
          <p:cNvSpPr>
            <a:spLocks noGrp="1" noChangeArrowheads="1"/>
          </p:cNvSpPr>
          <p:nvPr>
            <p:ph type="body" idx="1"/>
          </p:nvPr>
        </p:nvSpPr>
        <p:spPr>
          <a:xfrm>
            <a:off x="1066800" y="1600200"/>
            <a:ext cx="6975475" cy="3378200"/>
          </a:xfrm>
          <a:noFill/>
          <a:ln/>
        </p:spPr>
        <p:txBody>
          <a:bodyPr lIns="92075" tIns="46038" rIns="92075" bIns="46038">
            <a:spAutoFit/>
          </a:bodyPr>
          <a:lstStyle/>
          <a:p>
            <a:pPr>
              <a:spcBef>
                <a:spcPct val="0"/>
              </a:spcBef>
              <a:buFont typeface="Wingdings" pitchFamily="2" charset="2"/>
              <a:buNone/>
            </a:pPr>
            <a:r>
              <a:rPr lang="en-US"/>
              <a:t>After completing this lesson, you should be able to </a:t>
            </a:r>
          </a:p>
          <a:p>
            <a:pPr>
              <a:spcBef>
                <a:spcPct val="0"/>
              </a:spcBef>
              <a:buFont typeface="Wingdings" pitchFamily="2" charset="2"/>
              <a:buNone/>
            </a:pPr>
            <a:r>
              <a:rPr lang="en-US"/>
              <a:t>do the following:</a:t>
            </a:r>
          </a:p>
          <a:p>
            <a:r>
              <a:rPr lang="en-US"/>
              <a:t>Describe different types of triggers</a:t>
            </a:r>
          </a:p>
          <a:p>
            <a:r>
              <a:rPr lang="en-US"/>
              <a:t>Describe database triggers and their use</a:t>
            </a:r>
          </a:p>
          <a:p>
            <a:r>
              <a:rPr lang="en-US"/>
              <a:t>Create database triggers</a:t>
            </a:r>
          </a:p>
          <a:p>
            <a:r>
              <a:rPr lang="en-US"/>
              <a:t>Describe database trigger firing rules</a:t>
            </a:r>
          </a:p>
          <a:p>
            <a:r>
              <a:rPr lang="en-US"/>
              <a:t>Remove database triggers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218B965A-948C-48E8-B071-4756FF1FD113}" type="slidenum">
              <a:rPr lang="en-US"/>
              <a:pPr/>
              <a:t>3</a:t>
            </a:fld>
            <a:r>
              <a:rPr lang="en-US"/>
              <a:t> of 1</a:t>
            </a:r>
          </a:p>
        </p:txBody>
      </p:sp>
      <p:sp>
        <p:nvSpPr>
          <p:cNvPr id="115714" name="Rectangle 2"/>
          <p:cNvSpPr>
            <a:spLocks noGrp="1" noChangeArrowheads="1"/>
          </p:cNvSpPr>
          <p:nvPr>
            <p:ph type="title"/>
          </p:nvPr>
        </p:nvSpPr>
        <p:spPr>
          <a:noFill/>
          <a:ln/>
        </p:spPr>
        <p:txBody>
          <a:bodyPr wrap="square" lIns="92075" tIns="46038" rIns="92075" bIns="46038" anchor="t"/>
          <a:lstStyle/>
          <a:p>
            <a:r>
              <a:rPr lang="en-US"/>
              <a:t>Overview of Packages</a:t>
            </a:r>
          </a:p>
        </p:txBody>
      </p:sp>
      <p:sp>
        <p:nvSpPr>
          <p:cNvPr id="115715" name="Rectangle 3"/>
          <p:cNvSpPr>
            <a:spLocks noGrp="1" noChangeArrowheads="1"/>
          </p:cNvSpPr>
          <p:nvPr>
            <p:ph type="body" idx="1"/>
          </p:nvPr>
        </p:nvSpPr>
        <p:spPr>
          <a:xfrm>
            <a:off x="457200" y="2151063"/>
            <a:ext cx="8382000" cy="3487737"/>
          </a:xfrm>
          <a:noFill/>
          <a:ln/>
        </p:spPr>
        <p:txBody>
          <a:bodyPr lIns="92075" tIns="46038" rIns="92075" bIns="46038">
            <a:spAutoFit/>
          </a:bodyPr>
          <a:lstStyle/>
          <a:p>
            <a:pPr>
              <a:lnSpc>
                <a:spcPct val="90000"/>
              </a:lnSpc>
              <a:buFont typeface="Wingdings" pitchFamily="2" charset="2"/>
              <a:buNone/>
            </a:pPr>
            <a:r>
              <a:rPr lang="en-US"/>
              <a:t>Packages:</a:t>
            </a:r>
          </a:p>
          <a:p>
            <a:pPr>
              <a:lnSpc>
                <a:spcPct val="90000"/>
              </a:lnSpc>
            </a:pPr>
            <a:r>
              <a:rPr lang="en-US"/>
              <a:t>Group logically related PL/SQL types, items, and subprograms</a:t>
            </a:r>
          </a:p>
          <a:p>
            <a:pPr>
              <a:lnSpc>
                <a:spcPct val="90000"/>
              </a:lnSpc>
            </a:pPr>
            <a:r>
              <a:rPr lang="en-US"/>
              <a:t>Consist of two parts:</a:t>
            </a:r>
          </a:p>
          <a:p>
            <a:pPr lvl="1">
              <a:lnSpc>
                <a:spcPct val="90000"/>
              </a:lnSpc>
            </a:pPr>
            <a:r>
              <a:rPr lang="en-US"/>
              <a:t>Specification</a:t>
            </a:r>
          </a:p>
          <a:p>
            <a:pPr lvl="1">
              <a:lnSpc>
                <a:spcPct val="90000"/>
              </a:lnSpc>
            </a:pPr>
            <a:r>
              <a:rPr lang="en-US"/>
              <a:t>Body</a:t>
            </a:r>
          </a:p>
          <a:p>
            <a:pPr>
              <a:lnSpc>
                <a:spcPct val="90000"/>
              </a:lnSpc>
            </a:pPr>
            <a:r>
              <a:rPr lang="en-US"/>
              <a:t>Cannot be invoked, parameterized, or nested</a:t>
            </a:r>
          </a:p>
          <a:p>
            <a:pPr>
              <a:lnSpc>
                <a:spcPct val="90000"/>
              </a:lnSpc>
            </a:pPr>
            <a:r>
              <a:rPr lang="en-US"/>
              <a:t>Allow the Oracle server to read multiple objects into memory at once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198CD6EF-3CF6-40D0-A76B-182B4DE980C8}" type="slidenum">
              <a:rPr lang="en-US"/>
              <a:pPr/>
              <a:t>30</a:t>
            </a:fld>
            <a:r>
              <a:rPr lang="en-US"/>
              <a:t> of 1</a:t>
            </a:r>
          </a:p>
        </p:txBody>
      </p:sp>
      <p:sp>
        <p:nvSpPr>
          <p:cNvPr id="8194" name="Rectangle 2"/>
          <p:cNvSpPr>
            <a:spLocks noGrp="1" noChangeArrowheads="1"/>
          </p:cNvSpPr>
          <p:nvPr>
            <p:ph type="title"/>
          </p:nvPr>
        </p:nvSpPr>
        <p:spPr>
          <a:noFill/>
          <a:ln/>
        </p:spPr>
        <p:txBody>
          <a:bodyPr wrap="square" lIns="92075" tIns="46038" rIns="92075" bIns="46038" anchor="t"/>
          <a:lstStyle/>
          <a:p>
            <a:r>
              <a:rPr lang="en-US"/>
              <a:t>Types of Triggers</a:t>
            </a:r>
          </a:p>
        </p:txBody>
      </p:sp>
      <p:sp>
        <p:nvSpPr>
          <p:cNvPr id="8195" name="Rectangle 3"/>
          <p:cNvSpPr>
            <a:spLocks noGrp="1" noChangeArrowheads="1"/>
          </p:cNvSpPr>
          <p:nvPr>
            <p:ph type="body" idx="1"/>
          </p:nvPr>
        </p:nvSpPr>
        <p:spPr>
          <a:xfrm>
            <a:off x="914400" y="1295400"/>
            <a:ext cx="7597775" cy="4729163"/>
          </a:xfrm>
          <a:noFill/>
          <a:ln/>
        </p:spPr>
        <p:txBody>
          <a:bodyPr lIns="92075" tIns="46038" rIns="92075" bIns="46038">
            <a:spAutoFit/>
          </a:bodyPr>
          <a:lstStyle/>
          <a:p>
            <a:pPr>
              <a:lnSpc>
                <a:spcPct val="90000"/>
              </a:lnSpc>
              <a:buFont typeface="Wingdings" pitchFamily="2" charset="2"/>
              <a:buNone/>
            </a:pPr>
            <a:r>
              <a:rPr lang="en-US"/>
              <a:t>A trigger: </a:t>
            </a:r>
          </a:p>
          <a:p>
            <a:pPr>
              <a:lnSpc>
                <a:spcPct val="90000"/>
              </a:lnSpc>
            </a:pPr>
            <a:r>
              <a:rPr lang="en-US"/>
              <a:t>Is a PL/SQL block or a PL/SQL procedure associated with a table, view, schema, or the database</a:t>
            </a:r>
          </a:p>
          <a:p>
            <a:pPr>
              <a:lnSpc>
                <a:spcPct val="90000"/>
              </a:lnSpc>
            </a:pPr>
            <a:r>
              <a:rPr lang="en-US"/>
              <a:t>Executes implicitly whenever a particular event takes place</a:t>
            </a:r>
          </a:p>
          <a:p>
            <a:pPr>
              <a:lnSpc>
                <a:spcPct val="90000"/>
              </a:lnSpc>
            </a:pPr>
            <a:r>
              <a:rPr lang="en-US"/>
              <a:t>Can be either:</a:t>
            </a:r>
          </a:p>
          <a:p>
            <a:pPr lvl="1">
              <a:lnSpc>
                <a:spcPct val="90000"/>
              </a:lnSpc>
            </a:pPr>
            <a:r>
              <a:rPr lang="en-US"/>
              <a:t>Application trigger: Fires whenever an event occurs with a particular application</a:t>
            </a:r>
          </a:p>
          <a:p>
            <a:pPr lvl="1">
              <a:lnSpc>
                <a:spcPct val="90000"/>
              </a:lnSpc>
            </a:pPr>
            <a:r>
              <a:rPr lang="en-US"/>
              <a:t>Database trigger: Fires whenever a data event (such as DML) or system event (such as logon or shutdown) occurs on a schema or database</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928B05F8-4821-4938-94A1-91C7D18E88F5}" type="slidenum">
              <a:rPr lang="en-US"/>
              <a:pPr/>
              <a:t>31</a:t>
            </a:fld>
            <a:r>
              <a:rPr lang="en-US"/>
              <a:t> of 1</a:t>
            </a:r>
          </a:p>
        </p:txBody>
      </p:sp>
      <p:sp>
        <p:nvSpPr>
          <p:cNvPr id="10242" name="Rectangle 2"/>
          <p:cNvSpPr>
            <a:spLocks noGrp="1" noChangeArrowheads="1"/>
          </p:cNvSpPr>
          <p:nvPr>
            <p:ph type="title"/>
          </p:nvPr>
        </p:nvSpPr>
        <p:spPr>
          <a:noFill/>
          <a:ln/>
        </p:spPr>
        <p:txBody>
          <a:bodyPr wrap="square" lIns="92075" tIns="46038" rIns="92075" bIns="46038" anchor="t"/>
          <a:lstStyle/>
          <a:p>
            <a:r>
              <a:rPr lang="en-US"/>
              <a:t>Guidelines for Designing Triggers</a:t>
            </a:r>
          </a:p>
        </p:txBody>
      </p:sp>
      <p:sp>
        <p:nvSpPr>
          <p:cNvPr id="10243" name="Rectangle 3"/>
          <p:cNvSpPr>
            <a:spLocks noGrp="1" noChangeArrowheads="1"/>
          </p:cNvSpPr>
          <p:nvPr>
            <p:ph type="body" idx="1"/>
          </p:nvPr>
        </p:nvSpPr>
        <p:spPr>
          <a:xfrm>
            <a:off x="860425" y="1460500"/>
            <a:ext cx="7385050" cy="3810000"/>
          </a:xfrm>
          <a:noFill/>
          <a:ln/>
        </p:spPr>
        <p:txBody>
          <a:bodyPr lIns="92075" tIns="46038" rIns="92075" bIns="46038">
            <a:spAutoFit/>
          </a:bodyPr>
          <a:lstStyle/>
          <a:p>
            <a:pPr>
              <a:lnSpc>
                <a:spcPct val="90000"/>
              </a:lnSpc>
            </a:pPr>
            <a:r>
              <a:rPr lang="en-US" sz="2000"/>
              <a:t>Design triggers to:</a:t>
            </a:r>
          </a:p>
          <a:p>
            <a:pPr lvl="1">
              <a:lnSpc>
                <a:spcPct val="90000"/>
              </a:lnSpc>
            </a:pPr>
            <a:r>
              <a:rPr lang="en-US" sz="2000"/>
              <a:t>Perform related actions</a:t>
            </a:r>
          </a:p>
          <a:p>
            <a:pPr lvl="1">
              <a:lnSpc>
                <a:spcPct val="90000"/>
              </a:lnSpc>
            </a:pPr>
            <a:r>
              <a:rPr lang="en-US" sz="2000"/>
              <a:t>Centralize global operations</a:t>
            </a:r>
          </a:p>
          <a:p>
            <a:pPr>
              <a:lnSpc>
                <a:spcPct val="90000"/>
              </a:lnSpc>
            </a:pPr>
            <a:r>
              <a:rPr lang="en-US" sz="2000"/>
              <a:t>Do not design triggers:</a:t>
            </a:r>
          </a:p>
          <a:p>
            <a:pPr lvl="1">
              <a:lnSpc>
                <a:spcPct val="90000"/>
              </a:lnSpc>
            </a:pPr>
            <a:r>
              <a:rPr lang="en-US" sz="2000"/>
              <a:t>Where functionality is already built into the Oracle server</a:t>
            </a:r>
          </a:p>
          <a:p>
            <a:pPr lvl="1">
              <a:lnSpc>
                <a:spcPct val="90000"/>
              </a:lnSpc>
            </a:pPr>
            <a:r>
              <a:rPr lang="en-US" sz="2000"/>
              <a:t>That duplicate other triggers</a:t>
            </a:r>
          </a:p>
          <a:p>
            <a:pPr>
              <a:lnSpc>
                <a:spcPct val="90000"/>
              </a:lnSpc>
            </a:pPr>
            <a:r>
              <a:rPr lang="en-US" sz="2000"/>
              <a:t>Create stored procedures and invoke them in a trigger, if the PL/SQL code is very lengthy.</a:t>
            </a:r>
          </a:p>
          <a:p>
            <a:pPr>
              <a:lnSpc>
                <a:spcPct val="90000"/>
              </a:lnSpc>
            </a:pPr>
            <a:r>
              <a:rPr lang="en-US" sz="2000"/>
              <a:t>The excessive use of triggers can result in complex interdependencies, which may be difficult to maintain in large applications.</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p:txBody>
          <a:bodyPr/>
          <a:lstStyle/>
          <a:p>
            <a:r>
              <a:rPr lang="en-US"/>
              <a:t>PL/SQL</a:t>
            </a:r>
          </a:p>
        </p:txBody>
      </p:sp>
      <p:sp>
        <p:nvSpPr>
          <p:cNvPr id="23" name="Slide Number Placeholder 3"/>
          <p:cNvSpPr>
            <a:spLocks noGrp="1"/>
          </p:cNvSpPr>
          <p:nvPr>
            <p:ph type="sldNum" sz="quarter" idx="11"/>
          </p:nvPr>
        </p:nvSpPr>
        <p:spPr/>
        <p:txBody>
          <a:bodyPr/>
          <a:lstStyle/>
          <a:p>
            <a:fld id="{4F278897-080D-472A-9955-750B907DEDBE}" type="slidenum">
              <a:rPr lang="en-US"/>
              <a:pPr/>
              <a:t>32</a:t>
            </a:fld>
            <a:r>
              <a:rPr lang="en-US"/>
              <a:t> of 1</a:t>
            </a:r>
          </a:p>
        </p:txBody>
      </p:sp>
      <p:sp>
        <p:nvSpPr>
          <p:cNvPr id="12290" name="Line 2"/>
          <p:cNvSpPr>
            <a:spLocks noChangeShapeType="1"/>
          </p:cNvSpPr>
          <p:nvPr/>
        </p:nvSpPr>
        <p:spPr bwMode="auto">
          <a:xfrm>
            <a:off x="6184900" y="4540250"/>
            <a:ext cx="118427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2291" name="AutoShape 3"/>
          <p:cNvSpPr>
            <a:spLocks noChangeArrowheads="1"/>
          </p:cNvSpPr>
          <p:nvPr/>
        </p:nvSpPr>
        <p:spPr bwMode="blackWhite">
          <a:xfrm>
            <a:off x="3313113" y="1465263"/>
            <a:ext cx="3919537" cy="1589087"/>
          </a:xfrm>
          <a:prstGeom prst="roundRect">
            <a:avLst>
              <a:gd name="adj" fmla="val 12431"/>
            </a:avLst>
          </a:prstGeom>
          <a:gradFill rotWithShape="0">
            <a:gsLst>
              <a:gs pos="0">
                <a:srgbClr val="0066CC"/>
              </a:gs>
              <a:gs pos="100000">
                <a:srgbClr val="0066CC">
                  <a:gamma/>
                  <a:shade val="89804"/>
                  <a:invGamma/>
                </a:srgbClr>
              </a:gs>
            </a:gsLst>
            <a:lin ang="2700000" scaled="1"/>
          </a:gradFill>
          <a:ln w="12700">
            <a:solidFill>
              <a:srgbClr val="000000"/>
            </a:solidFill>
            <a:round/>
            <a:headEnd/>
            <a:tailEnd/>
          </a:ln>
          <a:effectLst/>
        </p:spPr>
        <p:txBody>
          <a:bodyPr wrap="none" anchor="ctr"/>
          <a:lstStyle/>
          <a:p>
            <a:endParaRPr lang="en-US"/>
          </a:p>
        </p:txBody>
      </p:sp>
      <p:sp>
        <p:nvSpPr>
          <p:cNvPr id="12292" name="Rectangle 4"/>
          <p:cNvSpPr>
            <a:spLocks noChangeArrowheads="1"/>
          </p:cNvSpPr>
          <p:nvPr/>
        </p:nvSpPr>
        <p:spPr bwMode="auto">
          <a:xfrm>
            <a:off x="3344863" y="1477963"/>
            <a:ext cx="3865562" cy="457200"/>
          </a:xfrm>
          <a:prstGeom prst="rect">
            <a:avLst/>
          </a:prstGeom>
          <a:noFill/>
          <a:ln w="9525">
            <a:noFill/>
            <a:miter lim="800000"/>
            <a:headEnd/>
            <a:tailEnd/>
          </a:ln>
          <a:effectLst/>
        </p:spPr>
        <p:txBody>
          <a:bodyPr lIns="92075" tIns="46038" rIns="92075" bIns="46038">
            <a:spAutoFit/>
          </a:bodyPr>
          <a:lstStyle/>
          <a:p>
            <a:pPr algn="ctr" eaLnBrk="0" hangingPunct="0"/>
            <a:r>
              <a:rPr lang="en-US" sz="2400" b="1">
                <a:latin typeface="Arial" charset="0"/>
              </a:rPr>
              <a:t>Application</a:t>
            </a:r>
          </a:p>
        </p:txBody>
      </p:sp>
      <p:sp>
        <p:nvSpPr>
          <p:cNvPr id="12293" name="Line 5"/>
          <p:cNvSpPr>
            <a:spLocks noChangeShapeType="1"/>
          </p:cNvSpPr>
          <p:nvPr/>
        </p:nvSpPr>
        <p:spPr bwMode="auto">
          <a:xfrm>
            <a:off x="5207000" y="2409825"/>
            <a:ext cx="0" cy="1204913"/>
          </a:xfrm>
          <a:prstGeom prst="line">
            <a:avLst/>
          </a:prstGeom>
          <a:noFill/>
          <a:ln w="25400">
            <a:solidFill>
              <a:schemeClr val="tx1"/>
            </a:solidFill>
            <a:round/>
            <a:headEnd type="none" w="sm" len="sm"/>
            <a:tailEnd type="stealth" w="med" len="lg"/>
          </a:ln>
          <a:effectLst/>
        </p:spPr>
        <p:txBody>
          <a:bodyPr/>
          <a:lstStyle/>
          <a:p>
            <a:endParaRPr lang="en-US"/>
          </a:p>
        </p:txBody>
      </p:sp>
      <p:sp>
        <p:nvSpPr>
          <p:cNvPr id="12294" name="AutoShape 6"/>
          <p:cNvSpPr>
            <a:spLocks noChangeArrowheads="1"/>
          </p:cNvSpPr>
          <p:nvPr/>
        </p:nvSpPr>
        <p:spPr bwMode="blackWhite">
          <a:xfrm>
            <a:off x="3365500" y="2019300"/>
            <a:ext cx="3708400" cy="765175"/>
          </a:xfrm>
          <a:prstGeom prst="roundRect">
            <a:avLst>
              <a:gd name="adj" fmla="val 8532"/>
            </a:avLst>
          </a:prstGeom>
          <a:solidFill>
            <a:srgbClr val="FFFFCC"/>
          </a:solidFill>
          <a:ln w="25400">
            <a:solidFill>
              <a:srgbClr val="000000"/>
            </a:solidFill>
            <a:round/>
            <a:headEnd/>
            <a:tailEnd/>
          </a:ln>
          <a:effectLst/>
        </p:spPr>
        <p:txBody>
          <a:bodyPr wrap="none" lIns="92075" tIns="92075" rIns="92075" bIns="92075" anchorCtr="1"/>
          <a:lstStyle/>
          <a:p>
            <a:pPr eaLnBrk="0" hangingPunct="0">
              <a:tabLst>
                <a:tab pos="1200150" algn="l"/>
              </a:tabLst>
            </a:pPr>
            <a:r>
              <a:rPr lang="en-US" b="1">
                <a:solidFill>
                  <a:srgbClr val="000000"/>
                </a:solidFill>
                <a:latin typeface="Courier New" pitchFamily="49" charset="0"/>
              </a:rPr>
              <a:t> INSERT INTO EMPLOYEES</a:t>
            </a:r>
          </a:p>
          <a:p>
            <a:pPr eaLnBrk="0" hangingPunct="0">
              <a:tabLst>
                <a:tab pos="1200150" algn="l"/>
              </a:tabLst>
            </a:pPr>
            <a:r>
              <a:rPr lang="en-US" b="1">
                <a:solidFill>
                  <a:srgbClr val="000000"/>
                </a:solidFill>
                <a:latin typeface="Courier New" pitchFamily="49" charset="0"/>
              </a:rPr>
              <a:t>   . . .;</a:t>
            </a:r>
          </a:p>
        </p:txBody>
      </p:sp>
      <p:sp>
        <p:nvSpPr>
          <p:cNvPr id="12295" name="Rectangle 7"/>
          <p:cNvSpPr>
            <a:spLocks noChangeArrowheads="1"/>
          </p:cNvSpPr>
          <p:nvPr/>
        </p:nvSpPr>
        <p:spPr bwMode="auto">
          <a:xfrm>
            <a:off x="827088" y="3240088"/>
            <a:ext cx="2808287" cy="427037"/>
          </a:xfrm>
          <a:prstGeom prst="rect">
            <a:avLst/>
          </a:prstGeom>
          <a:noFill/>
          <a:ln w="9525">
            <a:noFill/>
            <a:miter lim="800000"/>
            <a:headEnd/>
            <a:tailEnd/>
          </a:ln>
          <a:effectLst/>
        </p:spPr>
        <p:txBody>
          <a:bodyPr lIns="92075" tIns="46038" rIns="92075" bIns="46038">
            <a:spAutoFit/>
          </a:bodyPr>
          <a:lstStyle/>
          <a:p>
            <a:pPr eaLnBrk="0" hangingPunct="0"/>
            <a:r>
              <a:rPr lang="en-US" sz="2200" b="1">
                <a:latin typeface="Courier New" pitchFamily="49" charset="0"/>
              </a:rPr>
              <a:t>EMPLOYEES </a:t>
            </a:r>
            <a:r>
              <a:rPr lang="en-US" sz="2200" b="1">
                <a:latin typeface="Arial" charset="0"/>
              </a:rPr>
              <a:t>table</a:t>
            </a:r>
          </a:p>
        </p:txBody>
      </p:sp>
      <p:sp>
        <p:nvSpPr>
          <p:cNvPr id="12296" name="Rectangle 8"/>
          <p:cNvSpPr>
            <a:spLocks noChangeArrowheads="1"/>
          </p:cNvSpPr>
          <p:nvPr/>
        </p:nvSpPr>
        <p:spPr bwMode="auto">
          <a:xfrm>
            <a:off x="5794375" y="3243263"/>
            <a:ext cx="3233738" cy="427037"/>
          </a:xfrm>
          <a:prstGeom prst="rect">
            <a:avLst/>
          </a:prstGeom>
          <a:noFill/>
          <a:ln w="9525">
            <a:noFill/>
            <a:miter lim="800000"/>
            <a:headEnd/>
            <a:tailEnd/>
          </a:ln>
          <a:effectLst/>
        </p:spPr>
        <p:txBody>
          <a:bodyPr lIns="92075" tIns="46038" rIns="92075" bIns="46038">
            <a:spAutoFit/>
          </a:bodyPr>
          <a:lstStyle/>
          <a:p>
            <a:pPr eaLnBrk="0" hangingPunct="0"/>
            <a:r>
              <a:rPr lang="en-US" sz="2200" b="1">
                <a:latin typeface="Courier New" pitchFamily="49" charset="0"/>
              </a:rPr>
              <a:t>CHECK_SAL</a:t>
            </a:r>
            <a:r>
              <a:rPr lang="en-US" sz="2200" b="1">
                <a:latin typeface="Arial" charset="0"/>
              </a:rPr>
              <a:t> trigger</a:t>
            </a:r>
          </a:p>
        </p:txBody>
      </p:sp>
      <p:sp>
        <p:nvSpPr>
          <p:cNvPr id="12297" name="Rectangle 9"/>
          <p:cNvSpPr>
            <a:spLocks noGrp="1" noChangeArrowheads="1"/>
          </p:cNvSpPr>
          <p:nvPr>
            <p:ph type="title"/>
          </p:nvPr>
        </p:nvSpPr>
        <p:spPr>
          <a:noFill/>
          <a:ln/>
        </p:spPr>
        <p:txBody>
          <a:bodyPr wrap="square" lIns="92075" tIns="46038" rIns="92075" bIns="46038" anchor="t"/>
          <a:lstStyle/>
          <a:p>
            <a:r>
              <a:rPr lang="en-US"/>
              <a:t>Database Trigger: Example</a:t>
            </a:r>
          </a:p>
        </p:txBody>
      </p:sp>
      <p:grpSp>
        <p:nvGrpSpPr>
          <p:cNvPr id="2" name="Group 10"/>
          <p:cNvGrpSpPr>
            <a:grpSpLocks/>
          </p:cNvGrpSpPr>
          <p:nvPr/>
        </p:nvGrpSpPr>
        <p:grpSpPr bwMode="auto">
          <a:xfrm>
            <a:off x="7389813" y="3713163"/>
            <a:ext cx="711200" cy="1330325"/>
            <a:chOff x="4655" y="2339"/>
            <a:chExt cx="448" cy="838"/>
          </a:xfrm>
        </p:grpSpPr>
        <p:sp>
          <p:nvSpPr>
            <p:cNvPr id="12299" name="Freeform 11"/>
            <p:cNvSpPr>
              <a:spLocks/>
            </p:cNvSpPr>
            <p:nvPr/>
          </p:nvSpPr>
          <p:spPr bwMode="auto">
            <a:xfrm>
              <a:off x="4655" y="2339"/>
              <a:ext cx="448" cy="838"/>
            </a:xfrm>
            <a:custGeom>
              <a:avLst/>
              <a:gdLst/>
              <a:ahLst/>
              <a:cxnLst>
                <a:cxn ang="0">
                  <a:pos x="447" y="717"/>
                </a:cxn>
                <a:cxn ang="0">
                  <a:pos x="447" y="0"/>
                </a:cxn>
                <a:cxn ang="0">
                  <a:pos x="0" y="120"/>
                </a:cxn>
                <a:cxn ang="0">
                  <a:pos x="0" y="837"/>
                </a:cxn>
                <a:cxn ang="0">
                  <a:pos x="447" y="717"/>
                </a:cxn>
              </a:cxnLst>
              <a:rect l="0" t="0" r="r" b="b"/>
              <a:pathLst>
                <a:path w="448" h="838">
                  <a:moveTo>
                    <a:pt x="447" y="717"/>
                  </a:moveTo>
                  <a:lnTo>
                    <a:pt x="447" y="0"/>
                  </a:lnTo>
                  <a:lnTo>
                    <a:pt x="0" y="120"/>
                  </a:lnTo>
                  <a:lnTo>
                    <a:pt x="0" y="837"/>
                  </a:lnTo>
                  <a:lnTo>
                    <a:pt x="447" y="717"/>
                  </a:lnTo>
                </a:path>
              </a:pathLst>
            </a:custGeom>
            <a:solidFill>
              <a:srgbClr val="B2B2B2"/>
            </a:solidFill>
            <a:ln w="9525" cap="rnd">
              <a:noFill/>
              <a:round/>
              <a:headEnd type="none" w="sm" len="sm"/>
              <a:tailEnd type="none" w="sm" len="sm"/>
            </a:ln>
            <a:effectLst/>
          </p:spPr>
          <p:txBody>
            <a:bodyPr/>
            <a:lstStyle/>
            <a:p>
              <a:endParaRPr lang="en-US"/>
            </a:p>
          </p:txBody>
        </p:sp>
        <p:sp>
          <p:nvSpPr>
            <p:cNvPr id="12300" name="Freeform 12"/>
            <p:cNvSpPr>
              <a:spLocks/>
            </p:cNvSpPr>
            <p:nvPr/>
          </p:nvSpPr>
          <p:spPr bwMode="white">
            <a:xfrm>
              <a:off x="4682" y="2373"/>
              <a:ext cx="394" cy="769"/>
            </a:xfrm>
            <a:custGeom>
              <a:avLst/>
              <a:gdLst/>
              <a:ahLst/>
              <a:cxnLst>
                <a:cxn ang="0">
                  <a:pos x="393" y="667"/>
                </a:cxn>
                <a:cxn ang="0">
                  <a:pos x="393" y="0"/>
                </a:cxn>
                <a:cxn ang="0">
                  <a:pos x="0" y="102"/>
                </a:cxn>
                <a:cxn ang="0">
                  <a:pos x="0" y="768"/>
                </a:cxn>
                <a:cxn ang="0">
                  <a:pos x="393" y="667"/>
                </a:cxn>
              </a:cxnLst>
              <a:rect l="0" t="0" r="r" b="b"/>
              <a:pathLst>
                <a:path w="394" h="769">
                  <a:moveTo>
                    <a:pt x="393" y="667"/>
                  </a:moveTo>
                  <a:lnTo>
                    <a:pt x="393" y="0"/>
                  </a:lnTo>
                  <a:lnTo>
                    <a:pt x="0" y="102"/>
                  </a:lnTo>
                  <a:lnTo>
                    <a:pt x="0" y="768"/>
                  </a:lnTo>
                  <a:lnTo>
                    <a:pt x="393" y="667"/>
                  </a:lnTo>
                </a:path>
              </a:pathLst>
            </a:custGeom>
            <a:solidFill>
              <a:srgbClr val="EAEAEA"/>
            </a:solidFill>
            <a:ln w="9525" cap="rnd">
              <a:noFill/>
              <a:round/>
              <a:headEnd type="none" w="sm" len="sm"/>
              <a:tailEnd type="none" w="sm" len="sm"/>
            </a:ln>
            <a:effectLst/>
          </p:spPr>
          <p:txBody>
            <a:bodyPr/>
            <a:lstStyle/>
            <a:p>
              <a:endParaRPr lang="en-US"/>
            </a:p>
          </p:txBody>
        </p:sp>
        <p:sp>
          <p:nvSpPr>
            <p:cNvPr id="12301" name="Freeform 13"/>
            <p:cNvSpPr>
              <a:spLocks/>
            </p:cNvSpPr>
            <p:nvPr/>
          </p:nvSpPr>
          <p:spPr bwMode="auto">
            <a:xfrm>
              <a:off x="4717" y="2446"/>
              <a:ext cx="324" cy="121"/>
            </a:xfrm>
            <a:custGeom>
              <a:avLst/>
              <a:gdLst/>
              <a:ahLst/>
              <a:cxnLst>
                <a:cxn ang="0">
                  <a:pos x="323" y="33"/>
                </a:cxn>
                <a:cxn ang="0">
                  <a:pos x="323" y="0"/>
                </a:cxn>
                <a:cxn ang="0">
                  <a:pos x="0" y="86"/>
                </a:cxn>
                <a:cxn ang="0">
                  <a:pos x="0" y="120"/>
                </a:cxn>
                <a:cxn ang="0">
                  <a:pos x="323" y="33"/>
                </a:cxn>
              </a:cxnLst>
              <a:rect l="0" t="0" r="r" b="b"/>
              <a:pathLst>
                <a:path w="324" h="121">
                  <a:moveTo>
                    <a:pt x="323" y="33"/>
                  </a:moveTo>
                  <a:lnTo>
                    <a:pt x="323" y="0"/>
                  </a:lnTo>
                  <a:lnTo>
                    <a:pt x="0" y="86"/>
                  </a:lnTo>
                  <a:lnTo>
                    <a:pt x="0" y="120"/>
                  </a:lnTo>
                  <a:lnTo>
                    <a:pt x="323" y="33"/>
                  </a:lnTo>
                </a:path>
              </a:pathLst>
            </a:custGeom>
            <a:solidFill>
              <a:srgbClr val="B2B2B2"/>
            </a:solidFill>
            <a:ln w="9525" cap="rnd">
              <a:noFill/>
              <a:round/>
              <a:headEnd type="none" w="sm" len="sm"/>
              <a:tailEnd type="none" w="sm" len="sm"/>
            </a:ln>
            <a:effectLst/>
          </p:spPr>
          <p:txBody>
            <a:bodyPr/>
            <a:lstStyle/>
            <a:p>
              <a:endParaRPr lang="en-US"/>
            </a:p>
          </p:txBody>
        </p:sp>
        <p:sp>
          <p:nvSpPr>
            <p:cNvPr id="12302" name="Freeform 14"/>
            <p:cNvSpPr>
              <a:spLocks/>
            </p:cNvSpPr>
            <p:nvPr/>
          </p:nvSpPr>
          <p:spPr bwMode="auto">
            <a:xfrm>
              <a:off x="4717" y="2531"/>
              <a:ext cx="324" cy="121"/>
            </a:xfrm>
            <a:custGeom>
              <a:avLst/>
              <a:gdLst/>
              <a:ahLst/>
              <a:cxnLst>
                <a:cxn ang="0">
                  <a:pos x="323" y="33"/>
                </a:cxn>
                <a:cxn ang="0">
                  <a:pos x="323" y="0"/>
                </a:cxn>
                <a:cxn ang="0">
                  <a:pos x="0" y="86"/>
                </a:cxn>
                <a:cxn ang="0">
                  <a:pos x="0" y="120"/>
                </a:cxn>
                <a:cxn ang="0">
                  <a:pos x="323" y="33"/>
                </a:cxn>
              </a:cxnLst>
              <a:rect l="0" t="0" r="r" b="b"/>
              <a:pathLst>
                <a:path w="324" h="121">
                  <a:moveTo>
                    <a:pt x="323" y="33"/>
                  </a:moveTo>
                  <a:lnTo>
                    <a:pt x="323" y="0"/>
                  </a:lnTo>
                  <a:lnTo>
                    <a:pt x="0" y="86"/>
                  </a:lnTo>
                  <a:lnTo>
                    <a:pt x="0" y="120"/>
                  </a:lnTo>
                  <a:lnTo>
                    <a:pt x="323" y="33"/>
                  </a:lnTo>
                </a:path>
              </a:pathLst>
            </a:custGeom>
            <a:solidFill>
              <a:srgbClr val="B2B2B2"/>
            </a:solidFill>
            <a:ln w="9525" cap="rnd">
              <a:noFill/>
              <a:round/>
              <a:headEnd type="none" w="sm" len="sm"/>
              <a:tailEnd type="none" w="sm" len="sm"/>
            </a:ln>
            <a:effectLst/>
          </p:spPr>
          <p:txBody>
            <a:bodyPr/>
            <a:lstStyle/>
            <a:p>
              <a:endParaRPr lang="en-US"/>
            </a:p>
          </p:txBody>
        </p:sp>
        <p:sp>
          <p:nvSpPr>
            <p:cNvPr id="12303" name="Freeform 15"/>
            <p:cNvSpPr>
              <a:spLocks/>
            </p:cNvSpPr>
            <p:nvPr/>
          </p:nvSpPr>
          <p:spPr bwMode="auto">
            <a:xfrm>
              <a:off x="4717" y="2616"/>
              <a:ext cx="324" cy="121"/>
            </a:xfrm>
            <a:custGeom>
              <a:avLst/>
              <a:gdLst/>
              <a:ahLst/>
              <a:cxnLst>
                <a:cxn ang="0">
                  <a:pos x="323" y="33"/>
                </a:cxn>
                <a:cxn ang="0">
                  <a:pos x="323" y="0"/>
                </a:cxn>
                <a:cxn ang="0">
                  <a:pos x="0" y="86"/>
                </a:cxn>
                <a:cxn ang="0">
                  <a:pos x="0" y="120"/>
                </a:cxn>
                <a:cxn ang="0">
                  <a:pos x="323" y="33"/>
                </a:cxn>
              </a:cxnLst>
              <a:rect l="0" t="0" r="r" b="b"/>
              <a:pathLst>
                <a:path w="324" h="121">
                  <a:moveTo>
                    <a:pt x="323" y="33"/>
                  </a:moveTo>
                  <a:lnTo>
                    <a:pt x="323" y="0"/>
                  </a:lnTo>
                  <a:lnTo>
                    <a:pt x="0" y="86"/>
                  </a:lnTo>
                  <a:lnTo>
                    <a:pt x="0" y="120"/>
                  </a:lnTo>
                  <a:lnTo>
                    <a:pt x="323" y="33"/>
                  </a:lnTo>
                </a:path>
              </a:pathLst>
            </a:custGeom>
            <a:solidFill>
              <a:srgbClr val="B2B2B2"/>
            </a:solidFill>
            <a:ln w="9525" cap="rnd">
              <a:noFill/>
              <a:round/>
              <a:headEnd type="none" w="sm" len="sm"/>
              <a:tailEnd type="none" w="sm" len="sm"/>
            </a:ln>
            <a:effectLst/>
          </p:spPr>
          <p:txBody>
            <a:bodyPr/>
            <a:lstStyle/>
            <a:p>
              <a:endParaRPr lang="en-US"/>
            </a:p>
          </p:txBody>
        </p:sp>
        <p:sp>
          <p:nvSpPr>
            <p:cNvPr id="12304" name="Freeform 16"/>
            <p:cNvSpPr>
              <a:spLocks/>
            </p:cNvSpPr>
            <p:nvPr/>
          </p:nvSpPr>
          <p:spPr bwMode="auto">
            <a:xfrm>
              <a:off x="4717" y="2701"/>
              <a:ext cx="324" cy="121"/>
            </a:xfrm>
            <a:custGeom>
              <a:avLst/>
              <a:gdLst/>
              <a:ahLst/>
              <a:cxnLst>
                <a:cxn ang="0">
                  <a:pos x="323" y="33"/>
                </a:cxn>
                <a:cxn ang="0">
                  <a:pos x="323" y="0"/>
                </a:cxn>
                <a:cxn ang="0">
                  <a:pos x="0" y="86"/>
                </a:cxn>
                <a:cxn ang="0">
                  <a:pos x="0" y="120"/>
                </a:cxn>
                <a:cxn ang="0">
                  <a:pos x="323" y="33"/>
                </a:cxn>
              </a:cxnLst>
              <a:rect l="0" t="0" r="r" b="b"/>
              <a:pathLst>
                <a:path w="324" h="121">
                  <a:moveTo>
                    <a:pt x="323" y="33"/>
                  </a:moveTo>
                  <a:lnTo>
                    <a:pt x="323" y="0"/>
                  </a:lnTo>
                  <a:lnTo>
                    <a:pt x="0" y="86"/>
                  </a:lnTo>
                  <a:lnTo>
                    <a:pt x="0" y="120"/>
                  </a:lnTo>
                  <a:lnTo>
                    <a:pt x="323" y="33"/>
                  </a:lnTo>
                </a:path>
              </a:pathLst>
            </a:custGeom>
            <a:solidFill>
              <a:srgbClr val="B2B2B2"/>
            </a:solidFill>
            <a:ln w="9525" cap="rnd">
              <a:noFill/>
              <a:round/>
              <a:headEnd type="none" w="sm" len="sm"/>
              <a:tailEnd type="none" w="sm" len="sm"/>
            </a:ln>
            <a:effectLst/>
          </p:spPr>
          <p:txBody>
            <a:bodyPr/>
            <a:lstStyle/>
            <a:p>
              <a:endParaRPr lang="en-US"/>
            </a:p>
          </p:txBody>
        </p:sp>
        <p:sp>
          <p:nvSpPr>
            <p:cNvPr id="12305" name="Freeform 17"/>
            <p:cNvSpPr>
              <a:spLocks/>
            </p:cNvSpPr>
            <p:nvPr/>
          </p:nvSpPr>
          <p:spPr bwMode="auto">
            <a:xfrm>
              <a:off x="4717" y="2786"/>
              <a:ext cx="324" cy="121"/>
            </a:xfrm>
            <a:custGeom>
              <a:avLst/>
              <a:gdLst/>
              <a:ahLst/>
              <a:cxnLst>
                <a:cxn ang="0">
                  <a:pos x="323" y="33"/>
                </a:cxn>
                <a:cxn ang="0">
                  <a:pos x="323" y="0"/>
                </a:cxn>
                <a:cxn ang="0">
                  <a:pos x="0" y="86"/>
                </a:cxn>
                <a:cxn ang="0">
                  <a:pos x="0" y="120"/>
                </a:cxn>
                <a:cxn ang="0">
                  <a:pos x="323" y="33"/>
                </a:cxn>
              </a:cxnLst>
              <a:rect l="0" t="0" r="r" b="b"/>
              <a:pathLst>
                <a:path w="324" h="121">
                  <a:moveTo>
                    <a:pt x="323" y="33"/>
                  </a:moveTo>
                  <a:lnTo>
                    <a:pt x="323" y="0"/>
                  </a:lnTo>
                  <a:lnTo>
                    <a:pt x="0" y="86"/>
                  </a:lnTo>
                  <a:lnTo>
                    <a:pt x="0" y="120"/>
                  </a:lnTo>
                  <a:lnTo>
                    <a:pt x="323" y="33"/>
                  </a:lnTo>
                </a:path>
              </a:pathLst>
            </a:custGeom>
            <a:solidFill>
              <a:srgbClr val="B2B2B2"/>
            </a:solidFill>
            <a:ln w="9525" cap="rnd">
              <a:noFill/>
              <a:round/>
              <a:headEnd type="none" w="sm" len="sm"/>
              <a:tailEnd type="none" w="sm" len="sm"/>
            </a:ln>
            <a:effectLst/>
          </p:spPr>
          <p:txBody>
            <a:bodyPr/>
            <a:lstStyle/>
            <a:p>
              <a:endParaRPr lang="en-US"/>
            </a:p>
          </p:txBody>
        </p:sp>
        <p:sp>
          <p:nvSpPr>
            <p:cNvPr id="12306" name="Freeform 18"/>
            <p:cNvSpPr>
              <a:spLocks/>
            </p:cNvSpPr>
            <p:nvPr/>
          </p:nvSpPr>
          <p:spPr bwMode="auto">
            <a:xfrm>
              <a:off x="4717" y="2871"/>
              <a:ext cx="324" cy="121"/>
            </a:xfrm>
            <a:custGeom>
              <a:avLst/>
              <a:gdLst/>
              <a:ahLst/>
              <a:cxnLst>
                <a:cxn ang="0">
                  <a:pos x="323" y="33"/>
                </a:cxn>
                <a:cxn ang="0">
                  <a:pos x="323" y="0"/>
                </a:cxn>
                <a:cxn ang="0">
                  <a:pos x="0" y="86"/>
                </a:cxn>
                <a:cxn ang="0">
                  <a:pos x="0" y="120"/>
                </a:cxn>
                <a:cxn ang="0">
                  <a:pos x="323" y="33"/>
                </a:cxn>
              </a:cxnLst>
              <a:rect l="0" t="0" r="r" b="b"/>
              <a:pathLst>
                <a:path w="324" h="121">
                  <a:moveTo>
                    <a:pt x="323" y="33"/>
                  </a:moveTo>
                  <a:lnTo>
                    <a:pt x="323" y="0"/>
                  </a:lnTo>
                  <a:lnTo>
                    <a:pt x="0" y="86"/>
                  </a:lnTo>
                  <a:lnTo>
                    <a:pt x="0" y="120"/>
                  </a:lnTo>
                  <a:lnTo>
                    <a:pt x="323" y="33"/>
                  </a:lnTo>
                </a:path>
              </a:pathLst>
            </a:custGeom>
            <a:solidFill>
              <a:srgbClr val="B2B2B2"/>
            </a:solidFill>
            <a:ln w="9525" cap="rnd">
              <a:noFill/>
              <a:round/>
              <a:headEnd type="none" w="sm" len="sm"/>
              <a:tailEnd type="none" w="sm" len="sm"/>
            </a:ln>
            <a:effectLst/>
          </p:spPr>
          <p:txBody>
            <a:bodyPr/>
            <a:lstStyle/>
            <a:p>
              <a:endParaRPr lang="en-US"/>
            </a:p>
          </p:txBody>
        </p:sp>
        <p:sp>
          <p:nvSpPr>
            <p:cNvPr id="12307" name="Freeform 19"/>
            <p:cNvSpPr>
              <a:spLocks/>
            </p:cNvSpPr>
            <p:nvPr/>
          </p:nvSpPr>
          <p:spPr bwMode="auto">
            <a:xfrm>
              <a:off x="4717" y="2956"/>
              <a:ext cx="324" cy="121"/>
            </a:xfrm>
            <a:custGeom>
              <a:avLst/>
              <a:gdLst/>
              <a:ahLst/>
              <a:cxnLst>
                <a:cxn ang="0">
                  <a:pos x="323" y="33"/>
                </a:cxn>
                <a:cxn ang="0">
                  <a:pos x="323" y="0"/>
                </a:cxn>
                <a:cxn ang="0">
                  <a:pos x="0" y="86"/>
                </a:cxn>
                <a:cxn ang="0">
                  <a:pos x="0" y="120"/>
                </a:cxn>
                <a:cxn ang="0">
                  <a:pos x="323" y="33"/>
                </a:cxn>
              </a:cxnLst>
              <a:rect l="0" t="0" r="r" b="b"/>
              <a:pathLst>
                <a:path w="324" h="121">
                  <a:moveTo>
                    <a:pt x="323" y="33"/>
                  </a:moveTo>
                  <a:lnTo>
                    <a:pt x="323" y="0"/>
                  </a:lnTo>
                  <a:lnTo>
                    <a:pt x="0" y="86"/>
                  </a:lnTo>
                  <a:lnTo>
                    <a:pt x="0" y="120"/>
                  </a:lnTo>
                  <a:lnTo>
                    <a:pt x="323" y="33"/>
                  </a:lnTo>
                </a:path>
              </a:pathLst>
            </a:custGeom>
            <a:solidFill>
              <a:srgbClr val="B2B2B2"/>
            </a:solidFill>
            <a:ln w="9525" cap="rnd">
              <a:noFill/>
              <a:round/>
              <a:headEnd type="none" w="sm" len="sm"/>
              <a:tailEnd type="none" w="sm" len="sm"/>
            </a:ln>
            <a:effectLst/>
          </p:spPr>
          <p:txBody>
            <a:bodyPr/>
            <a:lstStyle/>
            <a:p>
              <a:endParaRPr lang="en-US"/>
            </a:p>
          </p:txBody>
        </p:sp>
      </p:grpSp>
      <p:sp>
        <p:nvSpPr>
          <p:cNvPr id="12308" name="Text Box 20"/>
          <p:cNvSpPr txBox="1">
            <a:spLocks noChangeArrowheads="1"/>
          </p:cNvSpPr>
          <p:nvPr/>
        </p:nvSpPr>
        <p:spPr bwMode="auto">
          <a:xfrm>
            <a:off x="838200" y="498633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latin typeface="Arial" charset="0"/>
              </a:rPr>
              <a:t>…</a:t>
            </a:r>
          </a:p>
        </p:txBody>
      </p:sp>
      <p:pic>
        <p:nvPicPr>
          <p:cNvPr id="12309" name="Picture 21" descr="09_05s_andgeneral"/>
          <p:cNvPicPr>
            <a:picLocks noChangeAspect="1" noChangeArrowheads="1"/>
          </p:cNvPicPr>
          <p:nvPr/>
        </p:nvPicPr>
        <p:blipFill>
          <a:blip r:embed="rId3"/>
          <a:srcRect/>
          <a:stretch>
            <a:fillRect/>
          </a:stretch>
        </p:blipFill>
        <p:spPr bwMode="auto">
          <a:xfrm>
            <a:off x="860425" y="3690938"/>
            <a:ext cx="5657850" cy="1474787"/>
          </a:xfrm>
          <a:prstGeom prst="rect">
            <a:avLst/>
          </a:prstGeom>
          <a:noFill/>
        </p:spPr>
      </p:pic>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E2210FF4-95C6-4E2D-BB82-57338D80D358}" type="slidenum">
              <a:rPr lang="en-US"/>
              <a:pPr/>
              <a:t>33</a:t>
            </a:fld>
            <a:r>
              <a:rPr lang="en-US"/>
              <a:t> of 1</a:t>
            </a:r>
          </a:p>
        </p:txBody>
      </p:sp>
      <p:sp>
        <p:nvSpPr>
          <p:cNvPr id="14338" name="Rectangle 2"/>
          <p:cNvSpPr>
            <a:spLocks noGrp="1" noChangeArrowheads="1"/>
          </p:cNvSpPr>
          <p:nvPr>
            <p:ph type="title"/>
          </p:nvPr>
        </p:nvSpPr>
        <p:spPr>
          <a:noFill/>
          <a:ln/>
        </p:spPr>
        <p:txBody>
          <a:bodyPr wrap="square" lIns="92075" tIns="46038" rIns="92075" bIns="46038" anchor="t"/>
          <a:lstStyle/>
          <a:p>
            <a:r>
              <a:rPr lang="en-US"/>
              <a:t>Creating DML Triggers</a:t>
            </a:r>
          </a:p>
        </p:txBody>
      </p:sp>
      <p:sp>
        <p:nvSpPr>
          <p:cNvPr id="14339" name="Rectangle 3"/>
          <p:cNvSpPr>
            <a:spLocks noGrp="1" noChangeArrowheads="1"/>
          </p:cNvSpPr>
          <p:nvPr>
            <p:ph type="body" idx="1"/>
          </p:nvPr>
        </p:nvSpPr>
        <p:spPr>
          <a:xfrm>
            <a:off x="1066800" y="1600200"/>
            <a:ext cx="6973888" cy="3962400"/>
          </a:xfrm>
          <a:noFill/>
          <a:ln/>
        </p:spPr>
        <p:txBody>
          <a:bodyPr lIns="92075" tIns="46038" rIns="92075" bIns="46038">
            <a:spAutoFit/>
          </a:bodyPr>
          <a:lstStyle/>
          <a:p>
            <a:pPr>
              <a:lnSpc>
                <a:spcPct val="90000"/>
              </a:lnSpc>
              <a:buFont typeface="Wingdings" pitchFamily="2" charset="2"/>
              <a:buNone/>
            </a:pPr>
            <a:r>
              <a:rPr lang="en-US"/>
              <a:t>A triggering statement contains: </a:t>
            </a:r>
          </a:p>
          <a:p>
            <a:pPr>
              <a:lnSpc>
                <a:spcPct val="90000"/>
              </a:lnSpc>
            </a:pPr>
            <a:r>
              <a:rPr lang="en-US"/>
              <a:t>Trigger timing</a:t>
            </a:r>
          </a:p>
          <a:p>
            <a:pPr lvl="1">
              <a:lnSpc>
                <a:spcPct val="90000"/>
              </a:lnSpc>
            </a:pPr>
            <a:r>
              <a:rPr lang="en-US"/>
              <a:t>For table: </a:t>
            </a:r>
            <a:r>
              <a:rPr lang="en-US">
                <a:latin typeface="Courier New" pitchFamily="49" charset="0"/>
              </a:rPr>
              <a:t>BEFORE</a:t>
            </a:r>
            <a:r>
              <a:rPr lang="en-US"/>
              <a:t>, </a:t>
            </a:r>
            <a:r>
              <a:rPr lang="en-US">
                <a:latin typeface="Courier New" pitchFamily="49" charset="0"/>
              </a:rPr>
              <a:t>AFTER</a:t>
            </a:r>
            <a:endParaRPr lang="en-US"/>
          </a:p>
          <a:p>
            <a:pPr lvl="1">
              <a:lnSpc>
                <a:spcPct val="90000"/>
              </a:lnSpc>
            </a:pPr>
            <a:r>
              <a:rPr lang="en-US"/>
              <a:t>For view: </a:t>
            </a:r>
            <a:r>
              <a:rPr lang="en-US">
                <a:latin typeface="Courier New" pitchFamily="49" charset="0"/>
              </a:rPr>
              <a:t>INSTEAD</a:t>
            </a:r>
            <a:r>
              <a:rPr lang="en-US"/>
              <a:t> </a:t>
            </a:r>
            <a:r>
              <a:rPr lang="en-US">
                <a:latin typeface="Courier New" pitchFamily="49" charset="0"/>
              </a:rPr>
              <a:t>OF</a:t>
            </a:r>
            <a:endParaRPr lang="en-US"/>
          </a:p>
          <a:p>
            <a:pPr>
              <a:lnSpc>
                <a:spcPct val="90000"/>
              </a:lnSpc>
            </a:pPr>
            <a:r>
              <a:rPr lang="en-US"/>
              <a:t>Triggering event: </a:t>
            </a:r>
            <a:r>
              <a:rPr lang="en-US">
                <a:latin typeface="Courier New" pitchFamily="49" charset="0"/>
              </a:rPr>
              <a:t>INSERT</a:t>
            </a:r>
            <a:r>
              <a:rPr lang="en-US"/>
              <a:t>, </a:t>
            </a:r>
            <a:r>
              <a:rPr lang="en-US">
                <a:latin typeface="Courier New" pitchFamily="49" charset="0"/>
              </a:rPr>
              <a:t>UPDATE</a:t>
            </a:r>
            <a:r>
              <a:rPr lang="en-US"/>
              <a:t>, or </a:t>
            </a:r>
            <a:r>
              <a:rPr lang="en-US">
                <a:latin typeface="Courier New" pitchFamily="49" charset="0"/>
              </a:rPr>
              <a:t>DELETE</a:t>
            </a:r>
            <a:endParaRPr lang="en-US"/>
          </a:p>
          <a:p>
            <a:pPr>
              <a:lnSpc>
                <a:spcPct val="90000"/>
              </a:lnSpc>
            </a:pPr>
            <a:r>
              <a:rPr lang="en-US"/>
              <a:t>Table name: On table, view</a:t>
            </a:r>
          </a:p>
          <a:p>
            <a:pPr>
              <a:lnSpc>
                <a:spcPct val="90000"/>
              </a:lnSpc>
            </a:pPr>
            <a:r>
              <a:rPr lang="en-US"/>
              <a:t>Trigger type: Row or statement</a:t>
            </a:r>
          </a:p>
          <a:p>
            <a:pPr>
              <a:lnSpc>
                <a:spcPct val="90000"/>
              </a:lnSpc>
            </a:pPr>
            <a:r>
              <a:rPr lang="en-US">
                <a:latin typeface="Courier New" pitchFamily="49" charset="0"/>
              </a:rPr>
              <a:t>WHEN</a:t>
            </a:r>
            <a:r>
              <a:rPr lang="en-US"/>
              <a:t> clause: Restricting condition</a:t>
            </a:r>
          </a:p>
          <a:p>
            <a:pPr>
              <a:lnSpc>
                <a:spcPct val="90000"/>
              </a:lnSpc>
            </a:pPr>
            <a:r>
              <a:rPr lang="en-US"/>
              <a:t>Trigger body: PL/SQL block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E8CCA1A6-C867-487F-83AF-05F3100747AE}" type="slidenum">
              <a:rPr lang="en-US"/>
              <a:pPr/>
              <a:t>34</a:t>
            </a:fld>
            <a:r>
              <a:rPr lang="en-US"/>
              <a:t> of 1</a:t>
            </a:r>
          </a:p>
        </p:txBody>
      </p:sp>
      <p:sp>
        <p:nvSpPr>
          <p:cNvPr id="16386" name="Rectangle 2"/>
          <p:cNvSpPr>
            <a:spLocks noGrp="1" noChangeArrowheads="1"/>
          </p:cNvSpPr>
          <p:nvPr>
            <p:ph type="title"/>
          </p:nvPr>
        </p:nvSpPr>
        <p:spPr>
          <a:noFill/>
          <a:ln/>
        </p:spPr>
        <p:txBody>
          <a:bodyPr wrap="square" lIns="92075" tIns="46038" rIns="92075" bIns="46038" anchor="t"/>
          <a:lstStyle/>
          <a:p>
            <a:r>
              <a:rPr lang="en-US"/>
              <a:t>DML Trigger Components</a:t>
            </a:r>
          </a:p>
        </p:txBody>
      </p:sp>
      <p:sp>
        <p:nvSpPr>
          <p:cNvPr id="16387" name="Rectangle 3"/>
          <p:cNvSpPr>
            <a:spLocks noGrp="1" noChangeArrowheads="1"/>
          </p:cNvSpPr>
          <p:nvPr>
            <p:ph type="body" idx="1"/>
          </p:nvPr>
        </p:nvSpPr>
        <p:spPr>
          <a:xfrm>
            <a:off x="914400" y="1676400"/>
            <a:ext cx="6973888" cy="3597275"/>
          </a:xfrm>
          <a:noFill/>
          <a:ln/>
        </p:spPr>
        <p:txBody>
          <a:bodyPr lIns="92075" tIns="46038" rIns="92075" bIns="46038">
            <a:spAutoFit/>
          </a:bodyPr>
          <a:lstStyle/>
          <a:p>
            <a:pPr>
              <a:lnSpc>
                <a:spcPct val="90000"/>
              </a:lnSpc>
              <a:buFont typeface="Wingdings" pitchFamily="2" charset="2"/>
              <a:buNone/>
            </a:pPr>
            <a:r>
              <a:rPr lang="en-US"/>
              <a:t>Trigger timing: When should the trigger fire?</a:t>
            </a:r>
          </a:p>
          <a:p>
            <a:pPr>
              <a:lnSpc>
                <a:spcPct val="90000"/>
              </a:lnSpc>
            </a:pPr>
            <a:r>
              <a:rPr lang="en-US">
                <a:latin typeface="Courier New" pitchFamily="49" charset="0"/>
              </a:rPr>
              <a:t>BEFORE</a:t>
            </a:r>
            <a:r>
              <a:rPr lang="en-US"/>
              <a:t>: Execute the trigger body before the triggering DML event on a table.</a:t>
            </a:r>
          </a:p>
          <a:p>
            <a:pPr>
              <a:lnSpc>
                <a:spcPct val="90000"/>
              </a:lnSpc>
            </a:pPr>
            <a:r>
              <a:rPr lang="en-US">
                <a:latin typeface="Courier New" pitchFamily="49" charset="0"/>
              </a:rPr>
              <a:t>AFTER</a:t>
            </a:r>
            <a:r>
              <a:rPr lang="en-US"/>
              <a:t>: Execute the trigger body after the triggering DML event on a table.</a:t>
            </a:r>
          </a:p>
          <a:p>
            <a:pPr>
              <a:lnSpc>
                <a:spcPct val="90000"/>
              </a:lnSpc>
            </a:pPr>
            <a:r>
              <a:rPr lang="en-US">
                <a:latin typeface="Courier New" pitchFamily="49" charset="0"/>
              </a:rPr>
              <a:t>INSTEAD</a:t>
            </a:r>
            <a:r>
              <a:rPr lang="en-US"/>
              <a:t> </a:t>
            </a:r>
            <a:r>
              <a:rPr lang="en-US">
                <a:latin typeface="Courier New" pitchFamily="49" charset="0"/>
              </a:rPr>
              <a:t>OF</a:t>
            </a:r>
            <a:r>
              <a:rPr lang="en-US"/>
              <a:t>: Execute the trigger body instead of the triggering statement. This is used for views that are not otherwise modifiable.</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04AC0C35-38C8-4AE3-96F3-5535ADA155C1}" type="slidenum">
              <a:rPr lang="en-US"/>
              <a:pPr/>
              <a:t>35</a:t>
            </a:fld>
            <a:r>
              <a:rPr lang="en-US"/>
              <a:t> of 1</a:t>
            </a:r>
          </a:p>
        </p:txBody>
      </p:sp>
      <p:sp>
        <p:nvSpPr>
          <p:cNvPr id="18434" name="Rectangle 2"/>
          <p:cNvSpPr>
            <a:spLocks noGrp="1" noChangeArrowheads="1"/>
          </p:cNvSpPr>
          <p:nvPr>
            <p:ph type="title"/>
          </p:nvPr>
        </p:nvSpPr>
        <p:spPr>
          <a:noFill/>
          <a:ln/>
        </p:spPr>
        <p:txBody>
          <a:bodyPr wrap="square" lIns="92075" tIns="46038" rIns="92075" bIns="46038" anchor="t"/>
          <a:lstStyle/>
          <a:p>
            <a:r>
              <a:rPr lang="en-US"/>
              <a:t>DML Trigger Components</a:t>
            </a:r>
          </a:p>
        </p:txBody>
      </p:sp>
      <p:sp>
        <p:nvSpPr>
          <p:cNvPr id="18435" name="Rectangle 3"/>
          <p:cNvSpPr>
            <a:spLocks noGrp="1" noChangeArrowheads="1"/>
          </p:cNvSpPr>
          <p:nvPr>
            <p:ph type="body" idx="1"/>
          </p:nvPr>
        </p:nvSpPr>
        <p:spPr>
          <a:xfrm>
            <a:off x="2306638" y="2157413"/>
            <a:ext cx="5743575" cy="3106737"/>
          </a:xfrm>
          <a:noFill/>
          <a:ln/>
        </p:spPr>
        <p:txBody>
          <a:bodyPr lIns="92075" tIns="46038" rIns="92075" bIns="46038">
            <a:spAutoFit/>
          </a:bodyPr>
          <a:lstStyle/>
          <a:p>
            <a:pPr>
              <a:buFont typeface="Wingdings" pitchFamily="2" charset="2"/>
              <a:buNone/>
            </a:pPr>
            <a:r>
              <a:rPr lang="en-US"/>
              <a:t>Triggering user event: Which DML statement causes </a:t>
            </a:r>
          </a:p>
          <a:p>
            <a:pPr>
              <a:lnSpc>
                <a:spcPct val="75000"/>
              </a:lnSpc>
              <a:buFont typeface="Wingdings" pitchFamily="2" charset="2"/>
              <a:buNone/>
            </a:pPr>
            <a:r>
              <a:rPr lang="en-US"/>
              <a:t>the trigger to execute? You can use any of the </a:t>
            </a:r>
          </a:p>
          <a:p>
            <a:pPr>
              <a:lnSpc>
                <a:spcPct val="75000"/>
              </a:lnSpc>
              <a:buFont typeface="Wingdings" pitchFamily="2" charset="2"/>
              <a:buNone/>
            </a:pPr>
            <a:r>
              <a:rPr lang="en-US"/>
              <a:t>following:</a:t>
            </a:r>
          </a:p>
          <a:p>
            <a:r>
              <a:rPr lang="en-US">
                <a:latin typeface="Courier New" pitchFamily="49" charset="0"/>
              </a:rPr>
              <a:t>INSERT</a:t>
            </a:r>
            <a:endParaRPr lang="en-US"/>
          </a:p>
          <a:p>
            <a:r>
              <a:rPr lang="en-US">
                <a:latin typeface="Courier New" pitchFamily="49" charset="0"/>
              </a:rPr>
              <a:t>UPDATE </a:t>
            </a:r>
          </a:p>
          <a:p>
            <a:r>
              <a:rPr lang="en-US">
                <a:latin typeface="Courier New" pitchFamily="49" charset="0"/>
              </a:rPr>
              <a:t>DELETE</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1703C19F-1F67-4462-8CDF-CBD7A7D0F1BF}" type="slidenum">
              <a:rPr lang="en-US"/>
              <a:pPr/>
              <a:t>36</a:t>
            </a:fld>
            <a:r>
              <a:rPr lang="en-US"/>
              <a:t> of 1</a:t>
            </a:r>
          </a:p>
        </p:txBody>
      </p:sp>
      <p:sp>
        <p:nvSpPr>
          <p:cNvPr id="20482" name="Rectangle 2"/>
          <p:cNvSpPr>
            <a:spLocks noGrp="1" noChangeArrowheads="1"/>
          </p:cNvSpPr>
          <p:nvPr>
            <p:ph type="title"/>
          </p:nvPr>
        </p:nvSpPr>
        <p:spPr>
          <a:noFill/>
          <a:ln/>
        </p:spPr>
        <p:txBody>
          <a:bodyPr wrap="square" lIns="92075" tIns="46038" rIns="92075" bIns="46038" anchor="t"/>
          <a:lstStyle/>
          <a:p>
            <a:r>
              <a:rPr lang="en-US"/>
              <a:t>DML Trigger Components</a:t>
            </a:r>
          </a:p>
        </p:txBody>
      </p:sp>
      <p:sp>
        <p:nvSpPr>
          <p:cNvPr id="20483" name="Rectangle 3"/>
          <p:cNvSpPr>
            <a:spLocks noGrp="1" noChangeArrowheads="1"/>
          </p:cNvSpPr>
          <p:nvPr>
            <p:ph type="body" idx="1"/>
          </p:nvPr>
        </p:nvSpPr>
        <p:spPr>
          <a:xfrm>
            <a:off x="1079500" y="2176463"/>
            <a:ext cx="7104063" cy="3233737"/>
          </a:xfrm>
          <a:noFill/>
          <a:ln/>
        </p:spPr>
        <p:txBody>
          <a:bodyPr lIns="92075" tIns="46038" rIns="92075" bIns="46038">
            <a:spAutoFit/>
          </a:bodyPr>
          <a:lstStyle/>
          <a:p>
            <a:pPr>
              <a:lnSpc>
                <a:spcPct val="90000"/>
              </a:lnSpc>
              <a:spcBef>
                <a:spcPct val="0"/>
              </a:spcBef>
              <a:buFont typeface="Wingdings" pitchFamily="2" charset="2"/>
              <a:buNone/>
            </a:pPr>
            <a:r>
              <a:rPr lang="en-US" sz="2000"/>
              <a:t>Trigger type: Should the trigger body execute for each </a:t>
            </a:r>
          </a:p>
          <a:p>
            <a:pPr>
              <a:lnSpc>
                <a:spcPct val="90000"/>
              </a:lnSpc>
              <a:spcBef>
                <a:spcPct val="0"/>
              </a:spcBef>
              <a:buFont typeface="Wingdings" pitchFamily="2" charset="2"/>
              <a:buNone/>
            </a:pPr>
            <a:r>
              <a:rPr lang="en-US" sz="2000"/>
              <a:t>row the statement affects or only once?</a:t>
            </a:r>
          </a:p>
          <a:p>
            <a:pPr>
              <a:lnSpc>
                <a:spcPct val="90000"/>
              </a:lnSpc>
            </a:pPr>
            <a:r>
              <a:rPr lang="en-US" sz="2000"/>
              <a:t>Statement: The trigger body executes once for the triggering event. This is the default. A statement trigger fires once, even if no rows are affected at all.</a:t>
            </a:r>
          </a:p>
          <a:p>
            <a:pPr>
              <a:lnSpc>
                <a:spcPct val="90000"/>
              </a:lnSpc>
            </a:pPr>
            <a:r>
              <a:rPr lang="en-US" sz="2000"/>
              <a:t>Row: The trigger body executes once for each row affected by the triggering event. A row trigger is not executed if the triggering event affects no rows. </a:t>
            </a: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55F7F227-AF03-4326-92A8-5AAFB12F4C45}" type="slidenum">
              <a:rPr lang="en-US"/>
              <a:pPr/>
              <a:t>37</a:t>
            </a:fld>
            <a:r>
              <a:rPr lang="en-US"/>
              <a:t> of 1</a:t>
            </a:r>
          </a:p>
        </p:txBody>
      </p:sp>
      <p:sp>
        <p:nvSpPr>
          <p:cNvPr id="22530" name="Rectangle 2"/>
          <p:cNvSpPr>
            <a:spLocks noGrp="1" noChangeArrowheads="1"/>
          </p:cNvSpPr>
          <p:nvPr>
            <p:ph type="title"/>
          </p:nvPr>
        </p:nvSpPr>
        <p:spPr>
          <a:noFill/>
          <a:ln/>
        </p:spPr>
        <p:txBody>
          <a:bodyPr wrap="square" lIns="92075" tIns="46038" rIns="92075" bIns="46038" anchor="t"/>
          <a:lstStyle/>
          <a:p>
            <a:r>
              <a:rPr lang="en-US"/>
              <a:t>DML Trigger Components</a:t>
            </a:r>
          </a:p>
        </p:txBody>
      </p:sp>
      <p:sp>
        <p:nvSpPr>
          <p:cNvPr id="22531" name="Rectangle 3"/>
          <p:cNvSpPr>
            <a:spLocks noGrp="1" noChangeArrowheads="1"/>
          </p:cNvSpPr>
          <p:nvPr>
            <p:ph type="body" idx="1"/>
          </p:nvPr>
        </p:nvSpPr>
        <p:spPr>
          <a:xfrm>
            <a:off x="2306638" y="2157413"/>
            <a:ext cx="5897562" cy="1990725"/>
          </a:xfrm>
          <a:noFill/>
          <a:ln/>
        </p:spPr>
        <p:txBody>
          <a:bodyPr lIns="92075" tIns="46038" rIns="92075" bIns="46038">
            <a:spAutoFit/>
          </a:bodyPr>
          <a:lstStyle/>
          <a:p>
            <a:pPr>
              <a:buFont typeface="Wingdings" pitchFamily="2" charset="2"/>
              <a:buNone/>
            </a:pPr>
            <a:r>
              <a:rPr lang="en-US"/>
              <a:t>Trigger body: What action should the trigger perform?</a:t>
            </a:r>
          </a:p>
          <a:p>
            <a:pPr>
              <a:buFont typeface="Wingdings" pitchFamily="2" charset="2"/>
              <a:buNone/>
            </a:pPr>
            <a:r>
              <a:rPr lang="en-US"/>
              <a:t>The trigger body is a PL/SQL block or a call to a</a:t>
            </a:r>
          </a:p>
          <a:p>
            <a:pPr>
              <a:spcBef>
                <a:spcPct val="0"/>
              </a:spcBef>
              <a:buFont typeface="Wingdings" pitchFamily="2" charset="2"/>
              <a:buNone/>
            </a:pPr>
            <a:r>
              <a:rPr lang="en-US"/>
              <a:t>procedure.</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2"/>
          <p:cNvSpPr>
            <a:spLocks noGrp="1"/>
          </p:cNvSpPr>
          <p:nvPr>
            <p:ph type="ftr" sz="quarter" idx="10"/>
          </p:nvPr>
        </p:nvSpPr>
        <p:spPr/>
        <p:txBody>
          <a:bodyPr/>
          <a:lstStyle/>
          <a:p>
            <a:r>
              <a:rPr lang="en-US"/>
              <a:t>PL/SQL</a:t>
            </a:r>
          </a:p>
        </p:txBody>
      </p:sp>
      <p:sp>
        <p:nvSpPr>
          <p:cNvPr id="26" name="Slide Number Placeholder 3"/>
          <p:cNvSpPr>
            <a:spLocks noGrp="1"/>
          </p:cNvSpPr>
          <p:nvPr>
            <p:ph type="sldNum" sz="quarter" idx="11"/>
          </p:nvPr>
        </p:nvSpPr>
        <p:spPr/>
        <p:txBody>
          <a:bodyPr/>
          <a:lstStyle/>
          <a:p>
            <a:fld id="{D398DCB5-3AA4-40F1-A026-32EAD9192688}" type="slidenum">
              <a:rPr lang="en-US"/>
              <a:pPr/>
              <a:t>38</a:t>
            </a:fld>
            <a:r>
              <a:rPr lang="en-US"/>
              <a:t> of 1</a:t>
            </a:r>
          </a:p>
        </p:txBody>
      </p:sp>
      <p:sp>
        <p:nvSpPr>
          <p:cNvPr id="24578" name="Rectangle 2"/>
          <p:cNvSpPr>
            <a:spLocks noGrp="1" noChangeArrowheads="1"/>
          </p:cNvSpPr>
          <p:nvPr>
            <p:ph type="title"/>
          </p:nvPr>
        </p:nvSpPr>
        <p:spPr>
          <a:xfrm>
            <a:off x="2406650" y="231775"/>
            <a:ext cx="6243638" cy="652463"/>
          </a:xfrm>
          <a:noFill/>
          <a:ln/>
        </p:spPr>
        <p:txBody>
          <a:bodyPr wrap="square" lIns="92075" tIns="46038" rIns="92075" bIns="46038" anchor="t"/>
          <a:lstStyle/>
          <a:p>
            <a:r>
              <a:rPr lang="en-US"/>
              <a:t>Firing Sequence</a:t>
            </a:r>
          </a:p>
        </p:txBody>
      </p:sp>
      <p:sp>
        <p:nvSpPr>
          <p:cNvPr id="24579" name="Rectangle 3"/>
          <p:cNvSpPr>
            <a:spLocks noChangeArrowheads="1"/>
          </p:cNvSpPr>
          <p:nvPr/>
        </p:nvSpPr>
        <p:spPr bwMode="auto">
          <a:xfrm>
            <a:off x="852488" y="3459163"/>
            <a:ext cx="2471737" cy="427037"/>
          </a:xfrm>
          <a:prstGeom prst="rect">
            <a:avLst/>
          </a:prstGeom>
          <a:noFill/>
          <a:ln w="9525">
            <a:noFill/>
            <a:miter lim="800000"/>
            <a:headEnd/>
            <a:tailEnd/>
          </a:ln>
          <a:effectLst/>
        </p:spPr>
        <p:txBody>
          <a:bodyPr wrap="none" lIns="92075" tIns="46038" rIns="92075" bIns="46038">
            <a:spAutoFit/>
          </a:bodyPr>
          <a:lstStyle/>
          <a:p>
            <a:pPr marL="179388" indent="-179388" eaLnBrk="0" hangingPunct="0"/>
            <a:r>
              <a:rPr lang="en-US" sz="2200" b="1">
                <a:solidFill>
                  <a:srgbClr val="D7D700"/>
                </a:solidFill>
                <a:latin typeface="Arial" charset="0"/>
              </a:rPr>
              <a:t>Triggering action</a:t>
            </a:r>
          </a:p>
        </p:txBody>
      </p:sp>
      <p:grpSp>
        <p:nvGrpSpPr>
          <p:cNvPr id="2" name="Group 4"/>
          <p:cNvGrpSpPr>
            <a:grpSpLocks/>
          </p:cNvGrpSpPr>
          <p:nvPr/>
        </p:nvGrpSpPr>
        <p:grpSpPr bwMode="auto">
          <a:xfrm>
            <a:off x="5394325" y="3729038"/>
            <a:ext cx="2784475" cy="641350"/>
            <a:chOff x="3398" y="2349"/>
            <a:chExt cx="1754" cy="404"/>
          </a:xfrm>
        </p:grpSpPr>
        <p:sp>
          <p:nvSpPr>
            <p:cNvPr id="24581" name="Line 5"/>
            <p:cNvSpPr>
              <a:spLocks noChangeShapeType="1"/>
            </p:cNvSpPr>
            <p:nvPr/>
          </p:nvSpPr>
          <p:spPr bwMode="auto">
            <a:xfrm>
              <a:off x="3398" y="2464"/>
              <a:ext cx="38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4582" name="Rectangle 6"/>
            <p:cNvSpPr>
              <a:spLocks noChangeArrowheads="1"/>
            </p:cNvSpPr>
            <p:nvPr/>
          </p:nvSpPr>
          <p:spPr bwMode="auto">
            <a:xfrm>
              <a:off x="3798" y="2349"/>
              <a:ext cx="1354" cy="404"/>
            </a:xfrm>
            <a:prstGeom prst="rect">
              <a:avLst/>
            </a:prstGeom>
            <a:noFill/>
            <a:ln w="9525">
              <a:noFill/>
              <a:miter lim="800000"/>
              <a:headEnd/>
              <a:tailEnd/>
            </a:ln>
            <a:effectLst/>
          </p:spPr>
          <p:txBody>
            <a:bodyPr lIns="92075" tIns="46038" rIns="92075" bIns="46038">
              <a:spAutoFit/>
            </a:bodyPr>
            <a:lstStyle/>
            <a:p>
              <a:pPr eaLnBrk="0" hangingPunct="0"/>
              <a:r>
                <a:rPr lang="en-US" b="1">
                  <a:latin typeface="Courier New" pitchFamily="49" charset="0"/>
                </a:rPr>
                <a:t>BEFORE</a:t>
              </a:r>
              <a:r>
                <a:rPr lang="en-US" b="1">
                  <a:latin typeface="Arial" charset="0"/>
                </a:rPr>
                <a:t> statement trigger</a:t>
              </a:r>
            </a:p>
          </p:txBody>
        </p:sp>
      </p:grpSp>
      <p:grpSp>
        <p:nvGrpSpPr>
          <p:cNvPr id="3" name="Group 7"/>
          <p:cNvGrpSpPr>
            <a:grpSpLocks/>
          </p:cNvGrpSpPr>
          <p:nvPr/>
        </p:nvGrpSpPr>
        <p:grpSpPr bwMode="auto">
          <a:xfrm>
            <a:off x="5641975" y="5059363"/>
            <a:ext cx="2714625" cy="366712"/>
            <a:chOff x="3446" y="3072"/>
            <a:chExt cx="1710" cy="231"/>
          </a:xfrm>
        </p:grpSpPr>
        <p:sp>
          <p:nvSpPr>
            <p:cNvPr id="24584" name="Line 8"/>
            <p:cNvSpPr>
              <a:spLocks noChangeShapeType="1"/>
            </p:cNvSpPr>
            <p:nvPr/>
          </p:nvSpPr>
          <p:spPr bwMode="auto">
            <a:xfrm>
              <a:off x="3446" y="3170"/>
              <a:ext cx="316"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4585" name="Rectangle 9"/>
            <p:cNvSpPr>
              <a:spLocks noChangeArrowheads="1"/>
            </p:cNvSpPr>
            <p:nvPr/>
          </p:nvSpPr>
          <p:spPr bwMode="auto">
            <a:xfrm>
              <a:off x="3732" y="3072"/>
              <a:ext cx="1424" cy="231"/>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Courier New" pitchFamily="49" charset="0"/>
                </a:rPr>
                <a:t>BEFORE</a:t>
              </a:r>
              <a:r>
                <a:rPr lang="en-US" b="1">
                  <a:latin typeface="Arial" charset="0"/>
                </a:rPr>
                <a:t> row trigger</a:t>
              </a:r>
            </a:p>
          </p:txBody>
        </p:sp>
      </p:grpSp>
      <p:grpSp>
        <p:nvGrpSpPr>
          <p:cNvPr id="4" name="Group 10"/>
          <p:cNvGrpSpPr>
            <a:grpSpLocks/>
          </p:cNvGrpSpPr>
          <p:nvPr/>
        </p:nvGrpSpPr>
        <p:grpSpPr bwMode="auto">
          <a:xfrm>
            <a:off x="5629275" y="5353050"/>
            <a:ext cx="2619375" cy="366713"/>
            <a:chOff x="3438" y="3248"/>
            <a:chExt cx="1650" cy="231"/>
          </a:xfrm>
        </p:grpSpPr>
        <p:sp>
          <p:nvSpPr>
            <p:cNvPr id="24587" name="Line 11"/>
            <p:cNvSpPr>
              <a:spLocks noChangeShapeType="1"/>
            </p:cNvSpPr>
            <p:nvPr/>
          </p:nvSpPr>
          <p:spPr bwMode="auto">
            <a:xfrm>
              <a:off x="3438" y="3424"/>
              <a:ext cx="299"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4588" name="Rectangle 12"/>
            <p:cNvSpPr>
              <a:spLocks noChangeArrowheads="1"/>
            </p:cNvSpPr>
            <p:nvPr/>
          </p:nvSpPr>
          <p:spPr bwMode="auto">
            <a:xfrm>
              <a:off x="3750" y="3248"/>
              <a:ext cx="1338" cy="231"/>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Courier New" pitchFamily="49" charset="0"/>
                </a:rPr>
                <a:t>AFTER</a:t>
              </a:r>
              <a:r>
                <a:rPr lang="en-US" b="1">
                  <a:latin typeface="Arial" charset="0"/>
                </a:rPr>
                <a:t> row trigger</a:t>
              </a:r>
            </a:p>
          </p:txBody>
        </p:sp>
      </p:grpSp>
      <p:grpSp>
        <p:nvGrpSpPr>
          <p:cNvPr id="5" name="Group 13"/>
          <p:cNvGrpSpPr>
            <a:grpSpLocks/>
          </p:cNvGrpSpPr>
          <p:nvPr/>
        </p:nvGrpSpPr>
        <p:grpSpPr bwMode="auto">
          <a:xfrm>
            <a:off x="5451475" y="5653088"/>
            <a:ext cx="3252788" cy="366712"/>
            <a:chOff x="3281" y="3446"/>
            <a:chExt cx="2049" cy="231"/>
          </a:xfrm>
        </p:grpSpPr>
        <p:sp>
          <p:nvSpPr>
            <p:cNvPr id="24590" name="Rectangle 14"/>
            <p:cNvSpPr>
              <a:spLocks noChangeArrowheads="1"/>
            </p:cNvSpPr>
            <p:nvPr/>
          </p:nvSpPr>
          <p:spPr bwMode="auto">
            <a:xfrm>
              <a:off x="3568" y="3446"/>
              <a:ext cx="1762" cy="231"/>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Courier New" pitchFamily="49" charset="0"/>
                </a:rPr>
                <a:t>AFTER</a:t>
              </a:r>
              <a:r>
                <a:rPr lang="en-US" b="1">
                  <a:latin typeface="Arial" charset="0"/>
                </a:rPr>
                <a:t> statement trigger</a:t>
              </a:r>
            </a:p>
          </p:txBody>
        </p:sp>
        <p:sp>
          <p:nvSpPr>
            <p:cNvPr id="24591" name="Line 15"/>
            <p:cNvSpPr>
              <a:spLocks noChangeShapeType="1"/>
            </p:cNvSpPr>
            <p:nvPr/>
          </p:nvSpPr>
          <p:spPr bwMode="auto">
            <a:xfrm>
              <a:off x="3281" y="3554"/>
              <a:ext cx="292" cy="0"/>
            </a:xfrm>
            <a:prstGeom prst="line">
              <a:avLst/>
            </a:prstGeom>
            <a:noFill/>
            <a:ln w="25400">
              <a:solidFill>
                <a:schemeClr val="tx1"/>
              </a:solidFill>
              <a:round/>
              <a:headEnd type="none" w="sm" len="sm"/>
              <a:tailEnd type="stealth" w="med" len="lg"/>
            </a:ln>
            <a:effectLst/>
          </p:spPr>
          <p:txBody>
            <a:bodyPr/>
            <a:lstStyle/>
            <a:p>
              <a:endParaRPr lang="en-US"/>
            </a:p>
          </p:txBody>
        </p:sp>
      </p:grpSp>
      <p:sp>
        <p:nvSpPr>
          <p:cNvPr id="24592" name="Rectangle 16"/>
          <p:cNvSpPr>
            <a:spLocks noChangeArrowheads="1"/>
          </p:cNvSpPr>
          <p:nvPr/>
        </p:nvSpPr>
        <p:spPr bwMode="auto">
          <a:xfrm>
            <a:off x="855663" y="1803400"/>
            <a:ext cx="2185987" cy="427038"/>
          </a:xfrm>
          <a:prstGeom prst="rect">
            <a:avLst/>
          </a:prstGeom>
          <a:noFill/>
          <a:ln w="9525">
            <a:noFill/>
            <a:miter lim="800000"/>
            <a:headEnd/>
            <a:tailEnd/>
          </a:ln>
          <a:effectLst/>
        </p:spPr>
        <p:txBody>
          <a:bodyPr wrap="none" lIns="92075" tIns="46038" rIns="92075" bIns="46038">
            <a:spAutoFit/>
          </a:bodyPr>
          <a:lstStyle/>
          <a:p>
            <a:pPr marL="238125" indent="-238125" eaLnBrk="0" hangingPunct="0"/>
            <a:r>
              <a:rPr lang="en-US" sz="2200" b="1">
                <a:solidFill>
                  <a:srgbClr val="D7D700"/>
                </a:solidFill>
                <a:latin typeface="Arial" charset="0"/>
              </a:rPr>
              <a:t>DML statement</a:t>
            </a:r>
          </a:p>
        </p:txBody>
      </p:sp>
      <p:sp>
        <p:nvSpPr>
          <p:cNvPr id="24593" name="Rectangle 17"/>
          <p:cNvSpPr>
            <a:spLocks noChangeArrowheads="1"/>
          </p:cNvSpPr>
          <p:nvPr/>
        </p:nvSpPr>
        <p:spPr bwMode="auto">
          <a:xfrm>
            <a:off x="860425" y="1149350"/>
            <a:ext cx="7385050" cy="7270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latin typeface="Arial" charset="0"/>
              </a:rPr>
              <a:t>Use the following firing sequence for a trigger on a table, when a single row is manipulated:</a:t>
            </a:r>
          </a:p>
        </p:txBody>
      </p:sp>
      <p:sp>
        <p:nvSpPr>
          <p:cNvPr id="24594" name="Rectangle 18"/>
          <p:cNvSpPr>
            <a:spLocks noChangeArrowheads="1"/>
          </p:cNvSpPr>
          <p:nvPr/>
        </p:nvSpPr>
        <p:spPr bwMode="blackWhite">
          <a:xfrm>
            <a:off x="1011238" y="2222500"/>
            <a:ext cx="6465887" cy="822325"/>
          </a:xfrm>
          <a:prstGeom prst="rect">
            <a:avLst/>
          </a:prstGeom>
          <a:solidFill>
            <a:srgbClr val="FFFFCC"/>
          </a:solidFill>
          <a:ln w="9525">
            <a:noFill/>
            <a:miter lim="800000"/>
            <a:headEnd/>
            <a:tailEnd/>
          </a:ln>
          <a:effectLst/>
        </p:spPr>
        <p:txBody>
          <a:bodyPr wrap="none" anchor="ctr"/>
          <a:lstStyle/>
          <a:p>
            <a:endParaRPr lang="en-US"/>
          </a:p>
        </p:txBody>
      </p:sp>
      <p:sp>
        <p:nvSpPr>
          <p:cNvPr id="24595" name="Rectangle 19"/>
          <p:cNvSpPr>
            <a:spLocks noChangeArrowheads="1"/>
          </p:cNvSpPr>
          <p:nvPr/>
        </p:nvSpPr>
        <p:spPr bwMode="blackWhite">
          <a:xfrm>
            <a:off x="1003300" y="2262188"/>
            <a:ext cx="6499225" cy="792162"/>
          </a:xfrm>
          <a:prstGeom prst="rect">
            <a:avLst/>
          </a:prstGeom>
          <a:noFill/>
          <a:ln w="9525">
            <a:noFill/>
            <a:miter lim="800000"/>
            <a:headEnd/>
            <a:tailEnd/>
          </a:ln>
          <a:effectLst/>
        </p:spPr>
        <p:txBody>
          <a:bodyPr lIns="92075" tIns="46038" rIns="92075" bIns="46038">
            <a:spAutoFit/>
          </a:bodyPr>
          <a:lstStyle/>
          <a:p>
            <a:pPr defTabSz="400050" eaLnBrk="0" hangingPunct="0">
              <a:lnSpc>
                <a:spcPct val="85000"/>
              </a:lnSpc>
              <a:tabLst>
                <a:tab pos="400050" algn="r"/>
                <a:tab pos="519113" algn="l"/>
              </a:tabLst>
            </a:pPr>
            <a:r>
              <a:rPr lang="en-US" b="1">
                <a:solidFill>
                  <a:schemeClr val="accent2"/>
                </a:solidFill>
                <a:latin typeface="Courier New" pitchFamily="49" charset="0"/>
              </a:rPr>
              <a:t>INSERT INTO departments (department_id,</a:t>
            </a:r>
          </a:p>
          <a:p>
            <a:pPr defTabSz="400050" eaLnBrk="0" hangingPunct="0">
              <a:lnSpc>
                <a:spcPct val="85000"/>
              </a:lnSpc>
              <a:tabLst>
                <a:tab pos="400050" algn="r"/>
                <a:tab pos="519113" algn="l"/>
              </a:tabLst>
            </a:pPr>
            <a:r>
              <a:rPr lang="en-US" b="1">
                <a:solidFill>
                  <a:schemeClr val="accent2"/>
                </a:solidFill>
                <a:latin typeface="Courier New" pitchFamily="49" charset="0"/>
              </a:rPr>
              <a:t>                 department_name, location_id)</a:t>
            </a:r>
          </a:p>
          <a:p>
            <a:pPr defTabSz="400050" eaLnBrk="0" hangingPunct="0">
              <a:lnSpc>
                <a:spcPct val="85000"/>
              </a:lnSpc>
              <a:tabLst>
                <a:tab pos="400050" algn="r"/>
                <a:tab pos="519113" algn="l"/>
              </a:tabLst>
            </a:pPr>
            <a:r>
              <a:rPr lang="en-US" b="1">
                <a:solidFill>
                  <a:schemeClr val="accent2"/>
                </a:solidFill>
                <a:latin typeface="Courier New" pitchFamily="49" charset="0"/>
              </a:rPr>
              <a:t>VALUES (400, 'CONSULTING', 2400);</a:t>
            </a:r>
          </a:p>
        </p:txBody>
      </p:sp>
      <p:pic>
        <p:nvPicPr>
          <p:cNvPr id="24596" name="Picture 20" descr="09_11s"/>
          <p:cNvPicPr>
            <a:picLocks noChangeAspect="1" noChangeArrowheads="1"/>
          </p:cNvPicPr>
          <p:nvPr/>
        </p:nvPicPr>
        <p:blipFill>
          <a:blip r:embed="rId3"/>
          <a:srcRect/>
          <a:stretch>
            <a:fillRect/>
          </a:stretch>
        </p:blipFill>
        <p:spPr bwMode="auto">
          <a:xfrm>
            <a:off x="1011238" y="3103563"/>
            <a:ext cx="6470650" cy="365125"/>
          </a:xfrm>
          <a:prstGeom prst="rect">
            <a:avLst/>
          </a:prstGeom>
          <a:noFill/>
        </p:spPr>
      </p:pic>
      <p:grpSp>
        <p:nvGrpSpPr>
          <p:cNvPr id="6" name="Group 21"/>
          <p:cNvGrpSpPr>
            <a:grpSpLocks/>
          </p:cNvGrpSpPr>
          <p:nvPr/>
        </p:nvGrpSpPr>
        <p:grpSpPr bwMode="auto">
          <a:xfrm>
            <a:off x="990600" y="3989388"/>
            <a:ext cx="4710113" cy="1614487"/>
            <a:chOff x="354" y="2513"/>
            <a:chExt cx="2967" cy="1017"/>
          </a:xfrm>
        </p:grpSpPr>
        <p:sp>
          <p:nvSpPr>
            <p:cNvPr id="24598" name="Text Box 22"/>
            <p:cNvSpPr txBox="1">
              <a:spLocks noChangeArrowheads="1"/>
            </p:cNvSpPr>
            <p:nvPr/>
          </p:nvSpPr>
          <p:spPr bwMode="auto">
            <a:xfrm>
              <a:off x="432" y="3091"/>
              <a:ext cx="231" cy="246"/>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latin typeface="Arial" charset="0"/>
                </a:rPr>
                <a:t>…</a:t>
              </a:r>
            </a:p>
          </p:txBody>
        </p:sp>
        <p:pic>
          <p:nvPicPr>
            <p:cNvPr id="24599" name="Picture 23" descr="09_11sB1"/>
            <p:cNvPicPr>
              <a:picLocks noChangeAspect="1" noChangeArrowheads="1"/>
            </p:cNvPicPr>
            <p:nvPr/>
          </p:nvPicPr>
          <p:blipFill>
            <a:blip r:embed="rId4"/>
            <a:srcRect/>
            <a:stretch>
              <a:fillRect/>
            </a:stretch>
          </p:blipFill>
          <p:spPr bwMode="auto">
            <a:xfrm>
              <a:off x="354" y="2513"/>
              <a:ext cx="2966" cy="684"/>
            </a:xfrm>
            <a:prstGeom prst="rect">
              <a:avLst/>
            </a:prstGeom>
            <a:noFill/>
          </p:spPr>
        </p:pic>
        <p:pic>
          <p:nvPicPr>
            <p:cNvPr id="24600" name="Picture 24" descr="09_11sB2"/>
            <p:cNvPicPr>
              <a:picLocks noChangeAspect="1" noChangeArrowheads="1"/>
            </p:cNvPicPr>
            <p:nvPr/>
          </p:nvPicPr>
          <p:blipFill>
            <a:blip r:embed="rId5"/>
            <a:srcRect/>
            <a:stretch>
              <a:fillRect/>
            </a:stretch>
          </p:blipFill>
          <p:spPr bwMode="auto">
            <a:xfrm>
              <a:off x="355" y="3314"/>
              <a:ext cx="2966" cy="216"/>
            </a:xfrm>
            <a:prstGeom prst="rect">
              <a:avLst/>
            </a:prstGeom>
            <a:noFill/>
          </p:spPr>
        </p:pic>
      </p:gr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
          <p:cNvSpPr>
            <a:spLocks noGrp="1"/>
          </p:cNvSpPr>
          <p:nvPr>
            <p:ph type="ftr" sz="quarter" idx="10"/>
          </p:nvPr>
        </p:nvSpPr>
        <p:spPr/>
        <p:txBody>
          <a:bodyPr/>
          <a:lstStyle/>
          <a:p>
            <a:r>
              <a:rPr lang="en-US"/>
              <a:t>PL/SQL</a:t>
            </a:r>
          </a:p>
        </p:txBody>
      </p:sp>
      <p:sp>
        <p:nvSpPr>
          <p:cNvPr id="28" name="Slide Number Placeholder 3"/>
          <p:cNvSpPr>
            <a:spLocks noGrp="1"/>
          </p:cNvSpPr>
          <p:nvPr>
            <p:ph type="sldNum" sz="quarter" idx="11"/>
          </p:nvPr>
        </p:nvSpPr>
        <p:spPr/>
        <p:txBody>
          <a:bodyPr/>
          <a:lstStyle/>
          <a:p>
            <a:fld id="{06832E63-73F5-4927-AA8E-ECCA3C8CBFC9}" type="slidenum">
              <a:rPr lang="en-US"/>
              <a:pPr/>
              <a:t>39</a:t>
            </a:fld>
            <a:r>
              <a:rPr lang="en-US"/>
              <a:t> of 1</a:t>
            </a:r>
          </a:p>
        </p:txBody>
      </p:sp>
      <p:pic>
        <p:nvPicPr>
          <p:cNvPr id="26626" name="Picture 2" descr="09_12sB"/>
          <p:cNvPicPr>
            <a:picLocks noChangeAspect="1" noChangeArrowheads="1"/>
          </p:cNvPicPr>
          <p:nvPr/>
        </p:nvPicPr>
        <p:blipFill>
          <a:blip r:embed="rId3"/>
          <a:srcRect/>
          <a:stretch>
            <a:fillRect/>
          </a:stretch>
        </p:blipFill>
        <p:spPr bwMode="auto">
          <a:xfrm>
            <a:off x="900113" y="3667125"/>
            <a:ext cx="4754562" cy="1874838"/>
          </a:xfrm>
          <a:prstGeom prst="rect">
            <a:avLst/>
          </a:prstGeom>
          <a:noFill/>
        </p:spPr>
      </p:pic>
      <p:sp>
        <p:nvSpPr>
          <p:cNvPr id="26627" name="Rectangle 3"/>
          <p:cNvSpPr>
            <a:spLocks noChangeArrowheads="1"/>
          </p:cNvSpPr>
          <p:nvPr/>
        </p:nvSpPr>
        <p:spPr bwMode="blackWhite">
          <a:xfrm>
            <a:off x="1011238" y="2108200"/>
            <a:ext cx="6610350" cy="822325"/>
          </a:xfrm>
          <a:prstGeom prst="rect">
            <a:avLst/>
          </a:prstGeom>
          <a:solidFill>
            <a:srgbClr val="FFFFCC"/>
          </a:solidFill>
          <a:ln w="9525">
            <a:noFill/>
            <a:miter lim="800000"/>
            <a:headEnd/>
            <a:tailEnd/>
          </a:ln>
          <a:effectLst/>
        </p:spPr>
        <p:txBody>
          <a:bodyPr wrap="none" anchor="ctr"/>
          <a:lstStyle/>
          <a:p>
            <a:endParaRPr lang="en-US"/>
          </a:p>
        </p:txBody>
      </p:sp>
      <p:sp>
        <p:nvSpPr>
          <p:cNvPr id="26628" name="Rectangle 4"/>
          <p:cNvSpPr>
            <a:spLocks noChangeArrowheads="1"/>
          </p:cNvSpPr>
          <p:nvPr/>
        </p:nvSpPr>
        <p:spPr bwMode="blackWhite">
          <a:xfrm>
            <a:off x="1003300" y="2147888"/>
            <a:ext cx="6499225" cy="792162"/>
          </a:xfrm>
          <a:prstGeom prst="rect">
            <a:avLst/>
          </a:prstGeom>
          <a:noFill/>
          <a:ln w="9525">
            <a:noFill/>
            <a:miter lim="800000"/>
            <a:headEnd/>
            <a:tailEnd/>
          </a:ln>
          <a:effectLst/>
        </p:spPr>
        <p:txBody>
          <a:bodyPr lIns="92075" tIns="46038" rIns="92075" bIns="46038">
            <a:spAutoFit/>
          </a:bodyPr>
          <a:lstStyle/>
          <a:p>
            <a:pPr defTabSz="400050" eaLnBrk="0" hangingPunct="0">
              <a:lnSpc>
                <a:spcPct val="85000"/>
              </a:lnSpc>
              <a:tabLst>
                <a:tab pos="400050" algn="r"/>
                <a:tab pos="519113" algn="l"/>
              </a:tabLst>
            </a:pPr>
            <a:r>
              <a:rPr lang="en-US" b="1">
                <a:solidFill>
                  <a:schemeClr val="accent2"/>
                </a:solidFill>
                <a:latin typeface="Courier New" pitchFamily="49" charset="0"/>
              </a:rPr>
              <a:t>UPDATE employees</a:t>
            </a:r>
          </a:p>
          <a:p>
            <a:pPr defTabSz="400050" eaLnBrk="0" hangingPunct="0">
              <a:lnSpc>
                <a:spcPct val="85000"/>
              </a:lnSpc>
              <a:tabLst>
                <a:tab pos="400050" algn="r"/>
                <a:tab pos="519113" algn="l"/>
              </a:tabLst>
            </a:pPr>
            <a:r>
              <a:rPr lang="en-US" b="1">
                <a:solidFill>
                  <a:schemeClr val="accent2"/>
                </a:solidFill>
                <a:latin typeface="Courier New" pitchFamily="49" charset="0"/>
              </a:rPr>
              <a:t>    SET salary = salary * 1.1</a:t>
            </a:r>
          </a:p>
          <a:p>
            <a:pPr defTabSz="400050" eaLnBrk="0" hangingPunct="0">
              <a:lnSpc>
                <a:spcPct val="85000"/>
              </a:lnSpc>
              <a:tabLst>
                <a:tab pos="400050" algn="r"/>
                <a:tab pos="519113" algn="l"/>
              </a:tabLst>
            </a:pPr>
            <a:r>
              <a:rPr lang="en-US" b="1">
                <a:solidFill>
                  <a:schemeClr val="accent2"/>
                </a:solidFill>
                <a:latin typeface="Courier New" pitchFamily="49" charset="0"/>
              </a:rPr>
              <a:t>    WHERE department_id = 30;</a:t>
            </a:r>
          </a:p>
        </p:txBody>
      </p:sp>
      <p:sp>
        <p:nvSpPr>
          <p:cNvPr id="26629" name="Rectangle 5"/>
          <p:cNvSpPr>
            <a:spLocks noGrp="1" noChangeArrowheads="1"/>
          </p:cNvSpPr>
          <p:nvPr>
            <p:ph type="title"/>
          </p:nvPr>
        </p:nvSpPr>
        <p:spPr>
          <a:noFill/>
          <a:ln/>
        </p:spPr>
        <p:txBody>
          <a:bodyPr wrap="square" lIns="92075" tIns="46038" rIns="92075" bIns="46038" anchor="t"/>
          <a:lstStyle/>
          <a:p>
            <a:r>
              <a:rPr lang="en-US"/>
              <a:t>Firing Sequence</a:t>
            </a:r>
          </a:p>
        </p:txBody>
      </p:sp>
      <p:sp>
        <p:nvSpPr>
          <p:cNvPr id="26630" name="Rectangle 6"/>
          <p:cNvSpPr>
            <a:spLocks noChangeArrowheads="1"/>
          </p:cNvSpPr>
          <p:nvPr/>
        </p:nvSpPr>
        <p:spPr bwMode="auto">
          <a:xfrm>
            <a:off x="860425" y="1339850"/>
            <a:ext cx="7385050" cy="7270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latin typeface="Arial" charset="0"/>
              </a:rPr>
              <a:t>Use the following firing sequence for a trigger on a table, when many rows are manipulated:</a:t>
            </a:r>
          </a:p>
        </p:txBody>
      </p:sp>
      <p:grpSp>
        <p:nvGrpSpPr>
          <p:cNvPr id="2" name="Group 7"/>
          <p:cNvGrpSpPr>
            <a:grpSpLocks/>
          </p:cNvGrpSpPr>
          <p:nvPr/>
        </p:nvGrpSpPr>
        <p:grpSpPr bwMode="auto">
          <a:xfrm>
            <a:off x="5192713" y="3352800"/>
            <a:ext cx="3398837" cy="366713"/>
            <a:chOff x="3271" y="2112"/>
            <a:chExt cx="2141" cy="231"/>
          </a:xfrm>
        </p:grpSpPr>
        <p:sp>
          <p:nvSpPr>
            <p:cNvPr id="26632" name="Line 8"/>
            <p:cNvSpPr>
              <a:spLocks noChangeShapeType="1"/>
            </p:cNvSpPr>
            <p:nvPr/>
          </p:nvSpPr>
          <p:spPr bwMode="auto">
            <a:xfrm>
              <a:off x="3271" y="2220"/>
              <a:ext cx="327"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6633" name="Rectangle 9"/>
            <p:cNvSpPr>
              <a:spLocks noChangeArrowheads="1"/>
            </p:cNvSpPr>
            <p:nvPr/>
          </p:nvSpPr>
          <p:spPr bwMode="auto">
            <a:xfrm>
              <a:off x="3564" y="2112"/>
              <a:ext cx="1848" cy="231"/>
            </a:xfrm>
            <a:prstGeom prst="rect">
              <a:avLst/>
            </a:prstGeom>
            <a:noFill/>
            <a:ln w="9525">
              <a:noFill/>
              <a:miter lim="800000"/>
              <a:headEnd/>
              <a:tailEnd/>
            </a:ln>
            <a:effectLst/>
          </p:spPr>
          <p:txBody>
            <a:bodyPr wrap="none" lIns="92075" tIns="46038" rIns="92075" bIns="46038">
              <a:spAutoFit/>
            </a:bodyPr>
            <a:lstStyle/>
            <a:p>
              <a:pPr eaLnBrk="0" hangingPunct="0"/>
              <a:r>
                <a:rPr lang="en-US" b="1">
                  <a:effectLst>
                    <a:outerShdw blurRad="38100" dist="38100" dir="2700000" algn="tl">
                      <a:srgbClr val="C0C0C0"/>
                    </a:outerShdw>
                  </a:effectLst>
                  <a:latin typeface="Courier New" pitchFamily="49" charset="0"/>
                </a:rPr>
                <a:t>BEFORE</a:t>
              </a:r>
              <a:r>
                <a:rPr lang="en-US" b="1">
                  <a:effectLst>
                    <a:outerShdw blurRad="38100" dist="38100" dir="2700000" algn="tl">
                      <a:srgbClr val="C0C0C0"/>
                    </a:outerShdw>
                  </a:effectLst>
                  <a:latin typeface="Arial" charset="0"/>
                </a:rPr>
                <a:t> statement trigger</a:t>
              </a:r>
            </a:p>
          </p:txBody>
        </p:sp>
      </p:grpSp>
      <p:grpSp>
        <p:nvGrpSpPr>
          <p:cNvPr id="3" name="Group 10"/>
          <p:cNvGrpSpPr>
            <a:grpSpLocks/>
          </p:cNvGrpSpPr>
          <p:nvPr/>
        </p:nvGrpSpPr>
        <p:grpSpPr bwMode="auto">
          <a:xfrm>
            <a:off x="5600700" y="3798888"/>
            <a:ext cx="2649538" cy="1706562"/>
            <a:chOff x="3528" y="2393"/>
            <a:chExt cx="1669" cy="1075"/>
          </a:xfrm>
        </p:grpSpPr>
        <p:grpSp>
          <p:nvGrpSpPr>
            <p:cNvPr id="4" name="Group 11"/>
            <p:cNvGrpSpPr>
              <a:grpSpLocks/>
            </p:cNvGrpSpPr>
            <p:nvPr/>
          </p:nvGrpSpPr>
          <p:grpSpPr bwMode="auto">
            <a:xfrm>
              <a:off x="3528" y="2393"/>
              <a:ext cx="1663" cy="231"/>
              <a:chOff x="3528" y="2393"/>
              <a:chExt cx="1663" cy="231"/>
            </a:xfrm>
          </p:grpSpPr>
          <p:sp>
            <p:nvSpPr>
              <p:cNvPr id="26636" name="Line 12"/>
              <p:cNvSpPr>
                <a:spLocks noChangeShapeType="1"/>
              </p:cNvSpPr>
              <p:nvPr/>
            </p:nvSpPr>
            <p:spPr bwMode="auto">
              <a:xfrm>
                <a:off x="3528" y="2499"/>
                <a:ext cx="274"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6637" name="Rectangle 13"/>
              <p:cNvSpPr>
                <a:spLocks noChangeArrowheads="1"/>
              </p:cNvSpPr>
              <p:nvPr/>
            </p:nvSpPr>
            <p:spPr bwMode="auto">
              <a:xfrm>
                <a:off x="3767" y="2393"/>
                <a:ext cx="1424" cy="231"/>
              </a:xfrm>
              <a:prstGeom prst="rect">
                <a:avLst/>
              </a:prstGeom>
              <a:noFill/>
              <a:ln w="9525">
                <a:noFill/>
                <a:miter lim="800000"/>
                <a:headEnd/>
                <a:tailEnd/>
              </a:ln>
              <a:effectLst/>
            </p:spPr>
            <p:txBody>
              <a:bodyPr wrap="none" lIns="92075" tIns="46038" rIns="92075" bIns="46038">
                <a:spAutoFit/>
              </a:bodyPr>
              <a:lstStyle/>
              <a:p>
                <a:pPr eaLnBrk="0" hangingPunct="0"/>
                <a:r>
                  <a:rPr lang="en-US" b="1">
                    <a:effectLst>
                      <a:outerShdw blurRad="38100" dist="38100" dir="2700000" algn="tl">
                        <a:srgbClr val="C0C0C0"/>
                      </a:outerShdw>
                    </a:effectLst>
                    <a:latin typeface="Courier New" pitchFamily="49" charset="0"/>
                  </a:rPr>
                  <a:t>BEFORE</a:t>
                </a:r>
                <a:r>
                  <a:rPr lang="en-US" b="1">
                    <a:effectLst>
                      <a:outerShdw blurRad="38100" dist="38100" dir="2700000" algn="tl">
                        <a:srgbClr val="C0C0C0"/>
                      </a:outerShdw>
                    </a:effectLst>
                    <a:latin typeface="Arial" charset="0"/>
                  </a:rPr>
                  <a:t> row trigger</a:t>
                </a:r>
              </a:p>
            </p:txBody>
          </p:sp>
        </p:grpSp>
        <p:grpSp>
          <p:nvGrpSpPr>
            <p:cNvPr id="5" name="Group 14"/>
            <p:cNvGrpSpPr>
              <a:grpSpLocks/>
            </p:cNvGrpSpPr>
            <p:nvPr/>
          </p:nvGrpSpPr>
          <p:grpSpPr bwMode="auto">
            <a:xfrm>
              <a:off x="3539" y="2674"/>
              <a:ext cx="1549" cy="219"/>
              <a:chOff x="3539" y="2674"/>
              <a:chExt cx="1549" cy="219"/>
            </a:xfrm>
          </p:grpSpPr>
          <p:sp>
            <p:nvSpPr>
              <p:cNvPr id="26639" name="Line 15"/>
              <p:cNvSpPr>
                <a:spLocks noChangeShapeType="1"/>
              </p:cNvSpPr>
              <p:nvPr/>
            </p:nvSpPr>
            <p:spPr bwMode="auto">
              <a:xfrm>
                <a:off x="3539" y="2707"/>
                <a:ext cx="25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6640" name="Rectangle 16"/>
              <p:cNvSpPr>
                <a:spLocks noChangeArrowheads="1"/>
              </p:cNvSpPr>
              <p:nvPr/>
            </p:nvSpPr>
            <p:spPr bwMode="auto">
              <a:xfrm>
                <a:off x="3750" y="2674"/>
                <a:ext cx="1338" cy="219"/>
              </a:xfrm>
              <a:prstGeom prst="rect">
                <a:avLst/>
              </a:prstGeom>
              <a:noFill/>
              <a:ln w="9525">
                <a:noFill/>
                <a:miter lim="800000"/>
                <a:headEnd/>
                <a:tailEnd/>
              </a:ln>
              <a:effectLst/>
            </p:spPr>
            <p:txBody>
              <a:bodyPr wrap="none" lIns="92075" tIns="46038" rIns="92075" bIns="46038">
                <a:spAutoFit/>
              </a:bodyPr>
              <a:lstStyle/>
              <a:p>
                <a:pPr eaLnBrk="0" hangingPunct="0">
                  <a:lnSpc>
                    <a:spcPct val="40000"/>
                  </a:lnSpc>
                </a:pPr>
                <a:r>
                  <a:rPr lang="en-US" b="1">
                    <a:effectLst>
                      <a:outerShdw blurRad="38100" dist="38100" dir="2700000" algn="tl">
                        <a:srgbClr val="C0C0C0"/>
                      </a:outerShdw>
                    </a:effectLst>
                    <a:latin typeface="Courier New" pitchFamily="49" charset="0"/>
                  </a:rPr>
                  <a:t>AFTER</a:t>
                </a:r>
                <a:r>
                  <a:rPr lang="en-US" b="1">
                    <a:effectLst>
                      <a:outerShdw blurRad="38100" dist="38100" dir="2700000" algn="tl">
                        <a:srgbClr val="C0C0C0"/>
                      </a:outerShdw>
                    </a:effectLst>
                    <a:latin typeface="Arial" charset="0"/>
                  </a:rPr>
                  <a:t> row trigger</a:t>
                </a:r>
              </a:p>
              <a:p>
                <a:pPr eaLnBrk="0" hangingPunct="0">
                  <a:lnSpc>
                    <a:spcPct val="40000"/>
                  </a:lnSpc>
                </a:pPr>
                <a:r>
                  <a:rPr lang="en-US" sz="2400" b="1">
                    <a:effectLst>
                      <a:outerShdw blurRad="38100" dist="38100" dir="2700000" algn="tl">
                        <a:srgbClr val="C0C0C0"/>
                      </a:outerShdw>
                    </a:effectLst>
                    <a:latin typeface="Arial" charset="0"/>
                  </a:rPr>
                  <a:t>...</a:t>
                </a:r>
              </a:p>
            </p:txBody>
          </p:sp>
        </p:grpSp>
        <p:grpSp>
          <p:nvGrpSpPr>
            <p:cNvPr id="6" name="Group 17"/>
            <p:cNvGrpSpPr>
              <a:grpSpLocks/>
            </p:cNvGrpSpPr>
            <p:nvPr/>
          </p:nvGrpSpPr>
          <p:grpSpPr bwMode="auto">
            <a:xfrm>
              <a:off x="3536" y="3002"/>
              <a:ext cx="1661" cy="231"/>
              <a:chOff x="3536" y="3002"/>
              <a:chExt cx="1661" cy="231"/>
            </a:xfrm>
          </p:grpSpPr>
          <p:sp>
            <p:nvSpPr>
              <p:cNvPr id="26642" name="Line 18"/>
              <p:cNvSpPr>
                <a:spLocks noChangeShapeType="1"/>
              </p:cNvSpPr>
              <p:nvPr/>
            </p:nvSpPr>
            <p:spPr bwMode="auto">
              <a:xfrm>
                <a:off x="3536" y="3115"/>
                <a:ext cx="254"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6643" name="Rectangle 19"/>
              <p:cNvSpPr>
                <a:spLocks noChangeArrowheads="1"/>
              </p:cNvSpPr>
              <p:nvPr/>
            </p:nvSpPr>
            <p:spPr bwMode="auto">
              <a:xfrm>
                <a:off x="3773" y="3002"/>
                <a:ext cx="1424" cy="231"/>
              </a:xfrm>
              <a:prstGeom prst="rect">
                <a:avLst/>
              </a:prstGeom>
              <a:noFill/>
              <a:ln w="9525">
                <a:noFill/>
                <a:miter lim="800000"/>
                <a:headEnd/>
                <a:tailEnd/>
              </a:ln>
              <a:effectLst/>
            </p:spPr>
            <p:txBody>
              <a:bodyPr wrap="none" lIns="92075" tIns="46038" rIns="92075" bIns="46038">
                <a:spAutoFit/>
              </a:bodyPr>
              <a:lstStyle/>
              <a:p>
                <a:pPr eaLnBrk="0" hangingPunct="0"/>
                <a:r>
                  <a:rPr lang="en-US" b="1">
                    <a:effectLst>
                      <a:outerShdw blurRad="38100" dist="38100" dir="2700000" algn="tl">
                        <a:srgbClr val="C0C0C0"/>
                      </a:outerShdw>
                    </a:effectLst>
                    <a:latin typeface="Courier New" pitchFamily="49" charset="0"/>
                  </a:rPr>
                  <a:t>BEFORE</a:t>
                </a:r>
                <a:r>
                  <a:rPr lang="en-US" b="1">
                    <a:effectLst>
                      <a:outerShdw blurRad="38100" dist="38100" dir="2700000" algn="tl">
                        <a:srgbClr val="C0C0C0"/>
                      </a:outerShdw>
                    </a:effectLst>
                    <a:latin typeface="Arial" charset="0"/>
                  </a:rPr>
                  <a:t> row trigger</a:t>
                </a:r>
              </a:p>
            </p:txBody>
          </p:sp>
        </p:grpSp>
        <p:grpSp>
          <p:nvGrpSpPr>
            <p:cNvPr id="7" name="Group 20"/>
            <p:cNvGrpSpPr>
              <a:grpSpLocks/>
            </p:cNvGrpSpPr>
            <p:nvPr/>
          </p:nvGrpSpPr>
          <p:grpSpPr bwMode="auto">
            <a:xfrm>
              <a:off x="3537" y="3214"/>
              <a:ext cx="1548" cy="254"/>
              <a:chOff x="3537" y="3214"/>
              <a:chExt cx="1548" cy="254"/>
            </a:xfrm>
          </p:grpSpPr>
          <p:sp>
            <p:nvSpPr>
              <p:cNvPr id="26645" name="Line 21"/>
              <p:cNvSpPr>
                <a:spLocks noChangeShapeType="1"/>
              </p:cNvSpPr>
              <p:nvPr/>
            </p:nvSpPr>
            <p:spPr bwMode="auto">
              <a:xfrm>
                <a:off x="3537" y="3335"/>
                <a:ext cx="24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6646" name="Rectangle 22"/>
              <p:cNvSpPr>
                <a:spLocks noChangeArrowheads="1"/>
              </p:cNvSpPr>
              <p:nvPr/>
            </p:nvSpPr>
            <p:spPr bwMode="auto">
              <a:xfrm>
                <a:off x="3747" y="3214"/>
                <a:ext cx="1338" cy="254"/>
              </a:xfrm>
              <a:prstGeom prst="rect">
                <a:avLst/>
              </a:prstGeom>
              <a:noFill/>
              <a:ln w="9525">
                <a:noFill/>
                <a:miter lim="800000"/>
                <a:headEnd/>
                <a:tailEnd/>
              </a:ln>
              <a:effectLst/>
            </p:spPr>
            <p:txBody>
              <a:bodyPr wrap="none" lIns="92075" tIns="46038" rIns="92075" bIns="46038">
                <a:spAutoFit/>
              </a:bodyPr>
              <a:lstStyle/>
              <a:p>
                <a:pPr eaLnBrk="0" hangingPunct="0"/>
                <a:r>
                  <a:rPr lang="en-US" b="1">
                    <a:effectLst>
                      <a:outerShdw blurRad="38100" dist="38100" dir="2700000" algn="tl">
                        <a:srgbClr val="C0C0C0"/>
                      </a:outerShdw>
                    </a:effectLst>
                    <a:latin typeface="Courier New" pitchFamily="49" charset="0"/>
                  </a:rPr>
                  <a:t>AFTER</a:t>
                </a:r>
                <a:r>
                  <a:rPr lang="en-US" b="1">
                    <a:effectLst>
                      <a:outerShdw blurRad="38100" dist="38100" dir="2700000" algn="tl">
                        <a:srgbClr val="C0C0C0"/>
                      </a:outerShdw>
                    </a:effectLst>
                    <a:latin typeface="Arial" charset="0"/>
                  </a:rPr>
                  <a:t> row trigger</a:t>
                </a:r>
              </a:p>
              <a:p>
                <a:pPr eaLnBrk="0" hangingPunct="0">
                  <a:lnSpc>
                    <a:spcPct val="10000"/>
                  </a:lnSpc>
                </a:pPr>
                <a:r>
                  <a:rPr lang="en-US" sz="2400" b="1">
                    <a:effectLst>
                      <a:outerShdw blurRad="38100" dist="38100" dir="2700000" algn="tl">
                        <a:srgbClr val="C0C0C0"/>
                      </a:outerShdw>
                    </a:effectLst>
                    <a:latin typeface="Arial" charset="0"/>
                  </a:rPr>
                  <a:t>...</a:t>
                </a:r>
              </a:p>
            </p:txBody>
          </p:sp>
        </p:grpSp>
      </p:grpSp>
      <p:grpSp>
        <p:nvGrpSpPr>
          <p:cNvPr id="8" name="Group 23"/>
          <p:cNvGrpSpPr>
            <a:grpSpLocks/>
          </p:cNvGrpSpPr>
          <p:nvPr/>
        </p:nvGrpSpPr>
        <p:grpSpPr bwMode="auto">
          <a:xfrm>
            <a:off x="5132388" y="5527675"/>
            <a:ext cx="3384550" cy="366713"/>
            <a:chOff x="3233" y="3482"/>
            <a:chExt cx="2132" cy="231"/>
          </a:xfrm>
        </p:grpSpPr>
        <p:sp>
          <p:nvSpPr>
            <p:cNvPr id="26648" name="Line 24"/>
            <p:cNvSpPr>
              <a:spLocks noChangeShapeType="1"/>
            </p:cNvSpPr>
            <p:nvPr/>
          </p:nvSpPr>
          <p:spPr bwMode="auto">
            <a:xfrm>
              <a:off x="3233" y="3579"/>
              <a:ext cx="399"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6649" name="Rectangle 25"/>
            <p:cNvSpPr>
              <a:spLocks noChangeArrowheads="1"/>
            </p:cNvSpPr>
            <p:nvPr/>
          </p:nvSpPr>
          <p:spPr bwMode="auto">
            <a:xfrm>
              <a:off x="3603" y="3482"/>
              <a:ext cx="1762" cy="231"/>
            </a:xfrm>
            <a:prstGeom prst="rect">
              <a:avLst/>
            </a:prstGeom>
            <a:noFill/>
            <a:ln w="9525">
              <a:noFill/>
              <a:miter lim="800000"/>
              <a:headEnd/>
              <a:tailEnd/>
            </a:ln>
            <a:effectLst/>
          </p:spPr>
          <p:txBody>
            <a:bodyPr wrap="none" lIns="92075" tIns="46038" rIns="92075" bIns="46038">
              <a:spAutoFit/>
            </a:bodyPr>
            <a:lstStyle/>
            <a:p>
              <a:pPr eaLnBrk="0" hangingPunct="0"/>
              <a:r>
                <a:rPr lang="en-US" b="1">
                  <a:effectLst>
                    <a:outerShdw blurRad="38100" dist="38100" dir="2700000" algn="tl">
                      <a:srgbClr val="C0C0C0"/>
                    </a:outerShdw>
                  </a:effectLst>
                  <a:latin typeface="Courier New" pitchFamily="49" charset="0"/>
                </a:rPr>
                <a:t>AFTER</a:t>
              </a:r>
              <a:r>
                <a:rPr lang="en-US" b="1">
                  <a:effectLst>
                    <a:outerShdw blurRad="38100" dist="38100" dir="2700000" algn="tl">
                      <a:srgbClr val="C0C0C0"/>
                    </a:outerShdw>
                  </a:effectLst>
                  <a:latin typeface="Arial" charset="0"/>
                </a:rPr>
                <a:t> statement trigger</a:t>
              </a:r>
            </a:p>
          </p:txBody>
        </p:sp>
      </p:grpSp>
      <p:pic>
        <p:nvPicPr>
          <p:cNvPr id="26650" name="Picture 26" descr="09_12sA"/>
          <p:cNvPicPr>
            <a:picLocks noChangeAspect="1" noChangeArrowheads="1"/>
          </p:cNvPicPr>
          <p:nvPr/>
        </p:nvPicPr>
        <p:blipFill>
          <a:blip r:embed="rId4"/>
          <a:srcRect/>
          <a:stretch>
            <a:fillRect/>
          </a:stretch>
        </p:blipFill>
        <p:spPr bwMode="auto">
          <a:xfrm>
            <a:off x="1004888" y="3003550"/>
            <a:ext cx="6640512" cy="354013"/>
          </a:xfrm>
          <a:prstGeom prst="rect">
            <a:avLst/>
          </a:prstGeom>
          <a:noFill/>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p:txBody>
          <a:bodyPr/>
          <a:lstStyle/>
          <a:p>
            <a:r>
              <a:rPr lang="en-US"/>
              <a:t>PL/SQL</a:t>
            </a:r>
          </a:p>
        </p:txBody>
      </p:sp>
      <p:sp>
        <p:nvSpPr>
          <p:cNvPr id="22" name="Slide Number Placeholder 3"/>
          <p:cNvSpPr>
            <a:spLocks noGrp="1"/>
          </p:cNvSpPr>
          <p:nvPr>
            <p:ph type="sldNum" sz="quarter" idx="11"/>
          </p:nvPr>
        </p:nvSpPr>
        <p:spPr/>
        <p:txBody>
          <a:bodyPr/>
          <a:lstStyle/>
          <a:p>
            <a:fld id="{B7C4CDB9-CB98-4190-AEFC-0BCE6AAAB482}" type="slidenum">
              <a:rPr lang="en-US"/>
              <a:pPr/>
              <a:t>4</a:t>
            </a:fld>
            <a:r>
              <a:rPr lang="en-US"/>
              <a:t> of 1</a:t>
            </a:r>
          </a:p>
        </p:txBody>
      </p:sp>
      <p:sp>
        <p:nvSpPr>
          <p:cNvPr id="117762" name="Rectangle 2"/>
          <p:cNvSpPr>
            <a:spLocks noGrp="1" noChangeArrowheads="1"/>
          </p:cNvSpPr>
          <p:nvPr>
            <p:ph type="title"/>
          </p:nvPr>
        </p:nvSpPr>
        <p:spPr>
          <a:xfrm>
            <a:off x="685800" y="304800"/>
            <a:ext cx="7772400" cy="1143000"/>
          </a:xfrm>
          <a:noFill/>
          <a:ln/>
        </p:spPr>
        <p:txBody>
          <a:bodyPr wrap="square" lIns="92075" tIns="46038" rIns="92075" bIns="46038" anchor="t"/>
          <a:lstStyle/>
          <a:p>
            <a:r>
              <a:rPr lang="en-US"/>
              <a:t>Components of a Package </a:t>
            </a:r>
          </a:p>
        </p:txBody>
      </p:sp>
      <p:sp>
        <p:nvSpPr>
          <p:cNvPr id="117763" name="Rectangle 3"/>
          <p:cNvSpPr>
            <a:spLocks noChangeArrowheads="1"/>
          </p:cNvSpPr>
          <p:nvPr/>
        </p:nvSpPr>
        <p:spPr bwMode="blackWhite">
          <a:xfrm>
            <a:off x="3808413" y="1122363"/>
            <a:ext cx="3379787" cy="5038725"/>
          </a:xfrm>
          <a:prstGeom prst="rect">
            <a:avLst/>
          </a:prstGeom>
          <a:solidFill>
            <a:srgbClr val="FF9900"/>
          </a:solidFill>
          <a:ln w="12700">
            <a:solidFill>
              <a:srgbClr val="000000"/>
            </a:solidFill>
            <a:miter lim="800000"/>
            <a:headEnd/>
            <a:tailEnd/>
          </a:ln>
          <a:effectLst/>
        </p:spPr>
        <p:txBody>
          <a:bodyPr wrap="none" anchor="ctr"/>
          <a:lstStyle/>
          <a:p>
            <a:endParaRPr lang="en-US"/>
          </a:p>
        </p:txBody>
      </p:sp>
      <p:sp>
        <p:nvSpPr>
          <p:cNvPr id="117764" name="AutoShape 4"/>
          <p:cNvSpPr>
            <a:spLocks noChangeArrowheads="1"/>
          </p:cNvSpPr>
          <p:nvPr/>
        </p:nvSpPr>
        <p:spPr bwMode="blackWhite">
          <a:xfrm>
            <a:off x="2895600" y="1306513"/>
            <a:ext cx="5230813" cy="1455737"/>
          </a:xfrm>
          <a:prstGeom prst="roundRect">
            <a:avLst>
              <a:gd name="adj" fmla="val 12431"/>
            </a:avLst>
          </a:prstGeom>
          <a:solidFill>
            <a:srgbClr val="0066CC"/>
          </a:solidFill>
          <a:ln w="12700">
            <a:solidFill>
              <a:srgbClr val="000000"/>
            </a:solidFill>
            <a:round/>
            <a:headEnd/>
            <a:tailEnd/>
          </a:ln>
          <a:effectLst/>
        </p:spPr>
        <p:txBody>
          <a:bodyPr wrap="none" anchor="ctr"/>
          <a:lstStyle/>
          <a:p>
            <a:endParaRPr lang="en-US"/>
          </a:p>
        </p:txBody>
      </p:sp>
      <p:sp>
        <p:nvSpPr>
          <p:cNvPr id="117765" name="Rectangle 5"/>
          <p:cNvSpPr>
            <a:spLocks noChangeArrowheads="1"/>
          </p:cNvSpPr>
          <p:nvPr/>
        </p:nvSpPr>
        <p:spPr bwMode="blackWhite">
          <a:xfrm>
            <a:off x="3662363" y="2036763"/>
            <a:ext cx="2381250" cy="533400"/>
          </a:xfrm>
          <a:prstGeom prst="rect">
            <a:avLst/>
          </a:prstGeom>
          <a:solidFill>
            <a:srgbClr val="FF9933"/>
          </a:solidFill>
          <a:ln w="25400">
            <a:solidFill>
              <a:schemeClr val="bg2"/>
            </a:solidFill>
            <a:miter lim="800000"/>
            <a:headEnd/>
            <a:tailEnd/>
          </a:ln>
          <a:effectLst/>
        </p:spPr>
        <p:txBody>
          <a:bodyPr wrap="none" lIns="92075" tIns="46038" rIns="92075" bIns="46038" anchor="ctr"/>
          <a:lstStyle/>
          <a:p>
            <a:pPr defTabSz="822325" eaLnBrk="0" hangingPunct="0">
              <a:spcBef>
                <a:spcPct val="50000"/>
              </a:spcBef>
            </a:pPr>
            <a:r>
              <a:rPr lang="en-US">
                <a:solidFill>
                  <a:srgbClr val="FFFFFF"/>
                </a:solidFill>
              </a:rPr>
              <a:t>Procedure A</a:t>
            </a:r>
            <a:br>
              <a:rPr lang="en-US">
                <a:solidFill>
                  <a:srgbClr val="FFFFFF"/>
                </a:solidFill>
              </a:rPr>
            </a:br>
            <a:r>
              <a:rPr lang="en-US">
                <a:solidFill>
                  <a:srgbClr val="FFFFFF"/>
                </a:solidFill>
              </a:rPr>
              <a:t>declaration</a:t>
            </a:r>
          </a:p>
        </p:txBody>
      </p:sp>
      <p:sp>
        <p:nvSpPr>
          <p:cNvPr id="117766" name="AutoShape 6"/>
          <p:cNvSpPr>
            <a:spLocks noChangeArrowheads="1"/>
          </p:cNvSpPr>
          <p:nvPr/>
        </p:nvSpPr>
        <p:spPr bwMode="blackWhite">
          <a:xfrm>
            <a:off x="2881313" y="2922588"/>
            <a:ext cx="5232400" cy="2943225"/>
          </a:xfrm>
          <a:prstGeom prst="roundRect">
            <a:avLst>
              <a:gd name="adj" fmla="val 12431"/>
            </a:avLst>
          </a:prstGeom>
          <a:solidFill>
            <a:srgbClr val="0066CC"/>
          </a:solidFill>
          <a:ln w="12700">
            <a:solidFill>
              <a:srgbClr val="000000"/>
            </a:solidFill>
            <a:round/>
            <a:headEnd/>
            <a:tailEnd/>
          </a:ln>
          <a:effectLst/>
        </p:spPr>
        <p:txBody>
          <a:bodyPr wrap="none" anchor="ctr"/>
          <a:lstStyle/>
          <a:p>
            <a:endParaRPr lang="en-US"/>
          </a:p>
        </p:txBody>
      </p:sp>
      <p:sp>
        <p:nvSpPr>
          <p:cNvPr id="117767" name="Rectangle 7"/>
          <p:cNvSpPr>
            <a:spLocks noChangeArrowheads="1"/>
          </p:cNvSpPr>
          <p:nvPr/>
        </p:nvSpPr>
        <p:spPr bwMode="blackWhite">
          <a:xfrm>
            <a:off x="3662363" y="4540250"/>
            <a:ext cx="2381250" cy="1185863"/>
          </a:xfrm>
          <a:prstGeom prst="rect">
            <a:avLst/>
          </a:prstGeom>
          <a:solidFill>
            <a:srgbClr val="FF9933"/>
          </a:solidFill>
          <a:ln w="25400">
            <a:solidFill>
              <a:schemeClr val="bg2"/>
            </a:solidFill>
            <a:miter lim="800000"/>
            <a:headEnd/>
            <a:tailEnd/>
          </a:ln>
          <a:effectLst/>
        </p:spPr>
        <p:txBody>
          <a:bodyPr wrap="none" anchor="ctr"/>
          <a:lstStyle/>
          <a:p>
            <a:endParaRPr lang="en-US"/>
          </a:p>
        </p:txBody>
      </p:sp>
      <p:sp>
        <p:nvSpPr>
          <p:cNvPr id="117768" name="Rectangle 8"/>
          <p:cNvSpPr>
            <a:spLocks noChangeArrowheads="1"/>
          </p:cNvSpPr>
          <p:nvPr/>
        </p:nvSpPr>
        <p:spPr bwMode="auto">
          <a:xfrm>
            <a:off x="3962400" y="4552950"/>
            <a:ext cx="1550988" cy="631825"/>
          </a:xfrm>
          <a:prstGeom prst="rect">
            <a:avLst/>
          </a:prstGeom>
          <a:noFill/>
          <a:ln w="9525">
            <a:noFill/>
            <a:miter lim="800000"/>
            <a:headEnd/>
            <a:tailEnd/>
          </a:ln>
          <a:effectLst/>
        </p:spPr>
        <p:txBody>
          <a:bodyPr wrap="none" lIns="82550" tIns="41275" rIns="82550" bIns="41275">
            <a:spAutoFit/>
          </a:bodyPr>
          <a:lstStyle/>
          <a:p>
            <a:pPr defTabSz="739775" eaLnBrk="0" hangingPunct="0"/>
            <a:r>
              <a:rPr lang="en-US"/>
              <a:t>Procedure A</a:t>
            </a:r>
          </a:p>
          <a:p>
            <a:pPr defTabSz="739775" eaLnBrk="0" hangingPunct="0"/>
            <a:r>
              <a:rPr lang="en-US"/>
              <a:t>definition</a:t>
            </a:r>
          </a:p>
        </p:txBody>
      </p:sp>
      <p:sp>
        <p:nvSpPr>
          <p:cNvPr id="117769" name="Rectangle 9"/>
          <p:cNvSpPr>
            <a:spLocks noChangeArrowheads="1"/>
          </p:cNvSpPr>
          <p:nvPr/>
        </p:nvSpPr>
        <p:spPr bwMode="blackWhite">
          <a:xfrm>
            <a:off x="3797300" y="1501775"/>
            <a:ext cx="1052513" cy="368300"/>
          </a:xfrm>
          <a:prstGeom prst="rect">
            <a:avLst/>
          </a:prstGeom>
          <a:solidFill>
            <a:srgbClr val="99FF99"/>
          </a:solidFill>
          <a:ln w="25400">
            <a:solidFill>
              <a:schemeClr val="bg2"/>
            </a:solidFill>
            <a:miter lim="800000"/>
            <a:headEnd/>
            <a:tailEnd/>
          </a:ln>
          <a:effectLst/>
        </p:spPr>
        <p:txBody>
          <a:bodyPr wrap="none" anchor="ctr"/>
          <a:lstStyle/>
          <a:p>
            <a:endParaRPr lang="en-US"/>
          </a:p>
        </p:txBody>
      </p:sp>
      <p:sp>
        <p:nvSpPr>
          <p:cNvPr id="117770" name="Rectangle 10"/>
          <p:cNvSpPr>
            <a:spLocks noChangeArrowheads="1"/>
          </p:cNvSpPr>
          <p:nvPr/>
        </p:nvSpPr>
        <p:spPr bwMode="blackWhite">
          <a:xfrm>
            <a:off x="3662363" y="3559175"/>
            <a:ext cx="2381250" cy="533400"/>
          </a:xfrm>
          <a:prstGeom prst="rect">
            <a:avLst/>
          </a:prstGeom>
          <a:solidFill>
            <a:srgbClr val="FF9933"/>
          </a:solidFill>
          <a:ln w="25400">
            <a:solidFill>
              <a:schemeClr val="bg2"/>
            </a:solidFill>
            <a:miter lim="800000"/>
            <a:headEnd/>
            <a:tailEnd/>
          </a:ln>
          <a:effectLst/>
        </p:spPr>
        <p:txBody>
          <a:bodyPr wrap="none" lIns="92075" tIns="46038" rIns="92075" bIns="46038" anchor="ctr"/>
          <a:lstStyle/>
          <a:p>
            <a:pPr defTabSz="822325" eaLnBrk="0" hangingPunct="0">
              <a:spcBef>
                <a:spcPct val="50000"/>
              </a:spcBef>
            </a:pPr>
            <a:r>
              <a:rPr lang="en-US" b="1">
                <a:solidFill>
                  <a:srgbClr val="FFFFFF"/>
                </a:solidFill>
                <a:latin typeface="Arial" charset="0"/>
              </a:rPr>
              <a:t>Procedure B</a:t>
            </a:r>
            <a:br>
              <a:rPr lang="en-US" b="1">
                <a:solidFill>
                  <a:srgbClr val="FFFFFF"/>
                </a:solidFill>
                <a:latin typeface="Arial" charset="0"/>
              </a:rPr>
            </a:br>
            <a:r>
              <a:rPr lang="en-US" b="1">
                <a:solidFill>
                  <a:srgbClr val="FFFFFF"/>
                </a:solidFill>
                <a:latin typeface="Arial" charset="0"/>
              </a:rPr>
              <a:t>definition</a:t>
            </a:r>
          </a:p>
        </p:txBody>
      </p:sp>
      <p:sp>
        <p:nvSpPr>
          <p:cNvPr id="117771" name="Rectangle 11"/>
          <p:cNvSpPr>
            <a:spLocks noChangeArrowheads="1"/>
          </p:cNvSpPr>
          <p:nvPr/>
        </p:nvSpPr>
        <p:spPr bwMode="blackWhite">
          <a:xfrm>
            <a:off x="4017963" y="5170488"/>
            <a:ext cx="1054100" cy="366712"/>
          </a:xfrm>
          <a:prstGeom prst="rect">
            <a:avLst/>
          </a:prstGeom>
          <a:solidFill>
            <a:srgbClr val="99FF99"/>
          </a:solidFill>
          <a:ln w="25400">
            <a:solidFill>
              <a:schemeClr val="bg2"/>
            </a:solidFill>
            <a:miter lim="800000"/>
            <a:headEnd/>
            <a:tailEnd/>
          </a:ln>
          <a:effectLst/>
        </p:spPr>
        <p:txBody>
          <a:bodyPr wrap="none" anchor="ctr"/>
          <a:lstStyle/>
          <a:p>
            <a:endParaRPr lang="en-US"/>
          </a:p>
        </p:txBody>
      </p:sp>
      <p:sp>
        <p:nvSpPr>
          <p:cNvPr id="117772" name="Rectangle 12"/>
          <p:cNvSpPr>
            <a:spLocks noChangeArrowheads="1"/>
          </p:cNvSpPr>
          <p:nvPr/>
        </p:nvSpPr>
        <p:spPr bwMode="blackWhite">
          <a:xfrm>
            <a:off x="3871913" y="3087688"/>
            <a:ext cx="1050925" cy="368300"/>
          </a:xfrm>
          <a:prstGeom prst="rect">
            <a:avLst/>
          </a:prstGeom>
          <a:solidFill>
            <a:srgbClr val="99FF99"/>
          </a:solidFill>
          <a:ln w="25400">
            <a:solidFill>
              <a:schemeClr val="bg2"/>
            </a:solidFill>
            <a:miter lim="800000"/>
            <a:headEnd/>
            <a:tailEnd/>
          </a:ln>
          <a:effectLst/>
        </p:spPr>
        <p:txBody>
          <a:bodyPr wrap="none" anchor="ctr"/>
          <a:lstStyle/>
          <a:p>
            <a:endParaRPr lang="en-US"/>
          </a:p>
        </p:txBody>
      </p:sp>
      <p:sp>
        <p:nvSpPr>
          <p:cNvPr id="117773" name="Rectangle 13"/>
          <p:cNvSpPr>
            <a:spLocks noChangeArrowheads="1"/>
          </p:cNvSpPr>
          <p:nvPr/>
        </p:nvSpPr>
        <p:spPr bwMode="blackWhite">
          <a:xfrm>
            <a:off x="5764213" y="1477963"/>
            <a:ext cx="1758950" cy="368300"/>
          </a:xfrm>
          <a:prstGeom prst="rect">
            <a:avLst/>
          </a:prstGeom>
          <a:solidFill>
            <a:srgbClr val="9933FF"/>
          </a:solidFill>
          <a:ln w="25400">
            <a:solidFill>
              <a:schemeClr val="bg2"/>
            </a:solidFill>
            <a:miter lim="800000"/>
            <a:headEnd/>
            <a:tailEnd/>
          </a:ln>
          <a:effectLst/>
        </p:spPr>
        <p:txBody>
          <a:bodyPr wrap="none" lIns="92075" tIns="46038" rIns="92075" bIns="46038" anchor="ctr"/>
          <a:lstStyle/>
          <a:p>
            <a:pPr algn="ctr" defTabSz="822325" eaLnBrk="0" hangingPunct="0">
              <a:spcBef>
                <a:spcPct val="50000"/>
              </a:spcBef>
            </a:pPr>
            <a:r>
              <a:rPr lang="en-US">
                <a:solidFill>
                  <a:srgbClr val="FFFFFF"/>
                </a:solidFill>
              </a:rPr>
              <a:t>Public variable</a:t>
            </a:r>
          </a:p>
        </p:txBody>
      </p:sp>
      <p:sp>
        <p:nvSpPr>
          <p:cNvPr id="117774" name="Rectangle 14"/>
          <p:cNvSpPr>
            <a:spLocks noChangeArrowheads="1"/>
          </p:cNvSpPr>
          <p:nvPr/>
        </p:nvSpPr>
        <p:spPr bwMode="blackWhite">
          <a:xfrm>
            <a:off x="5764213" y="3103563"/>
            <a:ext cx="1758950" cy="366712"/>
          </a:xfrm>
          <a:prstGeom prst="rect">
            <a:avLst/>
          </a:prstGeom>
          <a:solidFill>
            <a:srgbClr val="9933FF"/>
          </a:solidFill>
          <a:ln w="25400">
            <a:solidFill>
              <a:schemeClr val="bg2"/>
            </a:solidFill>
            <a:miter lim="800000"/>
            <a:headEnd/>
            <a:tailEnd/>
          </a:ln>
          <a:effectLst/>
        </p:spPr>
        <p:txBody>
          <a:bodyPr wrap="none" lIns="92075" tIns="46038" rIns="92075" bIns="46038" anchor="ctr"/>
          <a:lstStyle/>
          <a:p>
            <a:pPr algn="ctr" defTabSz="822325" eaLnBrk="0" hangingPunct="0">
              <a:spcBef>
                <a:spcPct val="50000"/>
              </a:spcBef>
            </a:pPr>
            <a:r>
              <a:rPr lang="en-US">
                <a:solidFill>
                  <a:srgbClr val="FFFFFF"/>
                </a:solidFill>
              </a:rPr>
              <a:t>Private variable</a:t>
            </a:r>
          </a:p>
        </p:txBody>
      </p:sp>
      <p:sp>
        <p:nvSpPr>
          <p:cNvPr id="117775" name="Rectangle 15"/>
          <p:cNvSpPr>
            <a:spLocks noChangeArrowheads="1"/>
          </p:cNvSpPr>
          <p:nvPr/>
        </p:nvSpPr>
        <p:spPr bwMode="blackWhite">
          <a:xfrm>
            <a:off x="6096000" y="2143125"/>
            <a:ext cx="1944688" cy="347663"/>
          </a:xfrm>
          <a:prstGeom prst="rect">
            <a:avLst/>
          </a:prstGeom>
          <a:solidFill>
            <a:srgbClr val="9933FF"/>
          </a:solidFill>
          <a:ln w="25400">
            <a:solidFill>
              <a:schemeClr val="bg2"/>
            </a:solidFill>
            <a:miter lim="800000"/>
            <a:headEnd/>
            <a:tailEnd/>
          </a:ln>
          <a:effectLst/>
        </p:spPr>
        <p:txBody>
          <a:bodyPr wrap="none" lIns="92075" tIns="46038" rIns="92075" bIns="46038" anchor="ctr"/>
          <a:lstStyle/>
          <a:p>
            <a:pPr algn="ctr" defTabSz="822325" eaLnBrk="0" hangingPunct="0">
              <a:spcBef>
                <a:spcPct val="50000"/>
              </a:spcBef>
            </a:pPr>
            <a:r>
              <a:rPr lang="en-US">
                <a:solidFill>
                  <a:srgbClr val="FFFFFF"/>
                </a:solidFill>
              </a:rPr>
              <a:t>Public procedure</a:t>
            </a:r>
          </a:p>
        </p:txBody>
      </p:sp>
      <p:sp>
        <p:nvSpPr>
          <p:cNvPr id="117776" name="Rectangle 16"/>
          <p:cNvSpPr>
            <a:spLocks noChangeArrowheads="1"/>
          </p:cNvSpPr>
          <p:nvPr/>
        </p:nvSpPr>
        <p:spPr bwMode="blackWhite">
          <a:xfrm>
            <a:off x="6057900" y="3619500"/>
            <a:ext cx="1982788" cy="349250"/>
          </a:xfrm>
          <a:prstGeom prst="rect">
            <a:avLst/>
          </a:prstGeom>
          <a:solidFill>
            <a:srgbClr val="9933FF"/>
          </a:solidFill>
          <a:ln w="25400">
            <a:solidFill>
              <a:schemeClr val="bg2"/>
            </a:solidFill>
            <a:miter lim="800000"/>
            <a:headEnd/>
            <a:tailEnd/>
          </a:ln>
          <a:effectLst/>
        </p:spPr>
        <p:txBody>
          <a:bodyPr wrap="none" lIns="92075" tIns="46038" rIns="92075" bIns="46038" anchor="ctr"/>
          <a:lstStyle/>
          <a:p>
            <a:pPr algn="ctr" defTabSz="822325" eaLnBrk="0" hangingPunct="0">
              <a:spcBef>
                <a:spcPct val="50000"/>
              </a:spcBef>
            </a:pPr>
            <a:r>
              <a:rPr lang="en-US">
                <a:solidFill>
                  <a:srgbClr val="FFFFFF"/>
                </a:solidFill>
              </a:rPr>
              <a:t>Private procedure</a:t>
            </a:r>
          </a:p>
        </p:txBody>
      </p:sp>
      <p:sp>
        <p:nvSpPr>
          <p:cNvPr id="117777" name="Rectangle 17"/>
          <p:cNvSpPr>
            <a:spLocks noChangeArrowheads="1"/>
          </p:cNvSpPr>
          <p:nvPr/>
        </p:nvSpPr>
        <p:spPr bwMode="blackWhite">
          <a:xfrm>
            <a:off x="6096000" y="4654550"/>
            <a:ext cx="1944688" cy="349250"/>
          </a:xfrm>
          <a:prstGeom prst="rect">
            <a:avLst/>
          </a:prstGeom>
          <a:solidFill>
            <a:srgbClr val="9933FF"/>
          </a:solidFill>
          <a:ln w="25400">
            <a:solidFill>
              <a:schemeClr val="bg2"/>
            </a:solidFill>
            <a:miter lim="800000"/>
            <a:headEnd/>
            <a:tailEnd/>
          </a:ln>
          <a:effectLst/>
        </p:spPr>
        <p:txBody>
          <a:bodyPr wrap="none" lIns="92075" tIns="46038" rIns="92075" bIns="46038" anchor="ctr"/>
          <a:lstStyle/>
          <a:p>
            <a:pPr algn="ctr" defTabSz="822325" eaLnBrk="0" hangingPunct="0">
              <a:spcBef>
                <a:spcPct val="50000"/>
              </a:spcBef>
            </a:pPr>
            <a:r>
              <a:rPr lang="en-US">
                <a:solidFill>
                  <a:srgbClr val="FFFFFF"/>
                </a:solidFill>
              </a:rPr>
              <a:t>Public procedure</a:t>
            </a:r>
          </a:p>
        </p:txBody>
      </p:sp>
      <p:sp>
        <p:nvSpPr>
          <p:cNvPr id="117778" name="Rectangle 18"/>
          <p:cNvSpPr>
            <a:spLocks noChangeArrowheads="1"/>
          </p:cNvSpPr>
          <p:nvPr/>
        </p:nvSpPr>
        <p:spPr bwMode="blackWhite">
          <a:xfrm>
            <a:off x="5764213" y="5172075"/>
            <a:ext cx="1758950" cy="366713"/>
          </a:xfrm>
          <a:prstGeom prst="rect">
            <a:avLst/>
          </a:prstGeom>
          <a:solidFill>
            <a:srgbClr val="9933FF"/>
          </a:solidFill>
          <a:ln w="25400">
            <a:solidFill>
              <a:schemeClr val="bg2"/>
            </a:solidFill>
            <a:miter lim="800000"/>
            <a:headEnd/>
            <a:tailEnd/>
          </a:ln>
          <a:effectLst/>
        </p:spPr>
        <p:txBody>
          <a:bodyPr wrap="none" lIns="92075" tIns="46038" rIns="92075" bIns="46038" anchor="ctr"/>
          <a:lstStyle/>
          <a:p>
            <a:pPr algn="ctr" defTabSz="822325" eaLnBrk="0" hangingPunct="0">
              <a:spcBef>
                <a:spcPct val="50000"/>
              </a:spcBef>
            </a:pPr>
            <a:r>
              <a:rPr lang="en-US">
                <a:solidFill>
                  <a:srgbClr val="FFFFFF"/>
                </a:solidFill>
              </a:rPr>
              <a:t>Local variable</a:t>
            </a:r>
          </a:p>
        </p:txBody>
      </p:sp>
      <p:sp>
        <p:nvSpPr>
          <p:cNvPr id="117779" name="Rectangle 19"/>
          <p:cNvSpPr>
            <a:spLocks noChangeArrowheads="1"/>
          </p:cNvSpPr>
          <p:nvPr/>
        </p:nvSpPr>
        <p:spPr bwMode="auto">
          <a:xfrm>
            <a:off x="1009650" y="1639888"/>
            <a:ext cx="1914525" cy="762000"/>
          </a:xfrm>
          <a:prstGeom prst="rect">
            <a:avLst/>
          </a:prstGeom>
          <a:noFill/>
          <a:ln w="9525">
            <a:noFill/>
            <a:miter lim="800000"/>
            <a:headEnd/>
            <a:tailEnd/>
          </a:ln>
          <a:effectLst/>
        </p:spPr>
        <p:txBody>
          <a:bodyPr wrap="none" lIns="92075" tIns="46038" rIns="92075" bIns="46038">
            <a:spAutoFit/>
          </a:bodyPr>
          <a:lstStyle/>
          <a:p>
            <a:pPr eaLnBrk="0" hangingPunct="0"/>
            <a:r>
              <a:rPr lang="en-US" sz="2200"/>
              <a:t>Package</a:t>
            </a:r>
          </a:p>
          <a:p>
            <a:pPr eaLnBrk="0" hangingPunct="0"/>
            <a:r>
              <a:rPr lang="en-US" sz="2200"/>
              <a:t>specification</a:t>
            </a:r>
          </a:p>
        </p:txBody>
      </p:sp>
      <p:sp>
        <p:nvSpPr>
          <p:cNvPr id="117780" name="Rectangle 20"/>
          <p:cNvSpPr>
            <a:spLocks noChangeArrowheads="1"/>
          </p:cNvSpPr>
          <p:nvPr/>
        </p:nvSpPr>
        <p:spPr bwMode="auto">
          <a:xfrm>
            <a:off x="1009650" y="3773488"/>
            <a:ext cx="1341438" cy="762000"/>
          </a:xfrm>
          <a:prstGeom prst="rect">
            <a:avLst/>
          </a:prstGeom>
          <a:noFill/>
          <a:ln w="9525">
            <a:noFill/>
            <a:miter lim="800000"/>
            <a:headEnd/>
            <a:tailEnd/>
          </a:ln>
          <a:effectLst/>
        </p:spPr>
        <p:txBody>
          <a:bodyPr wrap="none" lIns="92075" tIns="46038" rIns="92075" bIns="46038">
            <a:spAutoFit/>
          </a:bodyPr>
          <a:lstStyle/>
          <a:p>
            <a:pPr eaLnBrk="0" hangingPunct="0"/>
            <a:r>
              <a:rPr lang="en-US" sz="2200"/>
              <a:t>Package</a:t>
            </a:r>
          </a:p>
          <a:p>
            <a:pPr eaLnBrk="0" hangingPunct="0"/>
            <a:r>
              <a:rPr lang="en-US" sz="2200"/>
              <a:t>body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C6E1731F-0C5B-4B76-8B1D-E7623A7BB669}" type="slidenum">
              <a:rPr lang="en-US"/>
              <a:pPr/>
              <a:t>40</a:t>
            </a:fld>
            <a:r>
              <a:rPr lang="en-US"/>
              <a:t> of 1</a:t>
            </a:r>
          </a:p>
        </p:txBody>
      </p:sp>
      <p:sp>
        <p:nvSpPr>
          <p:cNvPr id="28674" name="Rectangle 2"/>
          <p:cNvSpPr>
            <a:spLocks noGrp="1" noChangeArrowheads="1"/>
          </p:cNvSpPr>
          <p:nvPr>
            <p:ph type="title"/>
          </p:nvPr>
        </p:nvSpPr>
        <p:spPr>
          <a:noFill/>
          <a:ln/>
        </p:spPr>
        <p:txBody>
          <a:bodyPr wrap="square" lIns="92075" tIns="46038" rIns="92075" bIns="46038" anchor="t"/>
          <a:lstStyle/>
          <a:p>
            <a:r>
              <a:rPr lang="en-US"/>
              <a:t>Syntax for Creating </a:t>
            </a:r>
            <a:br>
              <a:rPr lang="en-US"/>
            </a:br>
            <a:r>
              <a:rPr lang="en-US"/>
              <a:t>DML Statement Triggers</a:t>
            </a:r>
          </a:p>
        </p:txBody>
      </p:sp>
      <p:sp>
        <p:nvSpPr>
          <p:cNvPr id="28675" name="Rectangle 3"/>
          <p:cNvSpPr>
            <a:spLocks noChangeArrowheads="1"/>
          </p:cNvSpPr>
          <p:nvPr/>
        </p:nvSpPr>
        <p:spPr bwMode="blackWhite">
          <a:xfrm>
            <a:off x="865188" y="2114550"/>
            <a:ext cx="7312025" cy="1758950"/>
          </a:xfrm>
          <a:prstGeom prst="rect">
            <a:avLst/>
          </a:prstGeom>
          <a:solidFill>
            <a:srgbClr val="FFFFCC"/>
          </a:solidFill>
          <a:ln w="9525">
            <a:noFill/>
            <a:miter lim="800000"/>
            <a:headEnd/>
            <a:tailEnd/>
          </a:ln>
          <a:effectLst/>
        </p:spPr>
        <p:txBody>
          <a:bodyPr wrap="none" lIns="92075" tIns="46038" rIns="92075" bIns="46038" anchor="ctr"/>
          <a:lstStyle/>
          <a:p>
            <a:pPr eaLnBrk="0" hangingPunct="0">
              <a:tabLst>
                <a:tab pos="1200150" algn="l"/>
              </a:tabLst>
            </a:pPr>
            <a:r>
              <a:rPr lang="en-US" b="1">
                <a:solidFill>
                  <a:schemeClr val="accent2"/>
                </a:solidFill>
                <a:latin typeface="Courier New" pitchFamily="49" charset="0"/>
              </a:rPr>
              <a:t>CREATE [OR REPLACE] TRIGGER </a:t>
            </a:r>
            <a:r>
              <a:rPr lang="en-US" b="1" i="1">
                <a:solidFill>
                  <a:schemeClr val="accent2"/>
                </a:solidFill>
                <a:latin typeface="Courier New" pitchFamily="49" charset="0"/>
              </a:rPr>
              <a:t>trigger_name</a:t>
            </a:r>
            <a:endParaRPr lang="en-US" b="1">
              <a:solidFill>
                <a:schemeClr val="accent2"/>
              </a:solidFill>
              <a:latin typeface="Courier New" pitchFamily="49" charset="0"/>
            </a:endParaRPr>
          </a:p>
          <a:p>
            <a:pPr eaLnBrk="0" hangingPunct="0">
              <a:tabLst>
                <a:tab pos="1200150" algn="l"/>
              </a:tabLst>
            </a:pPr>
            <a:r>
              <a:rPr lang="en-US" b="1" i="1">
                <a:solidFill>
                  <a:schemeClr val="accent2"/>
                </a:solidFill>
                <a:latin typeface="Courier New" pitchFamily="49" charset="0"/>
              </a:rPr>
              <a:t>   timing </a:t>
            </a:r>
          </a:p>
          <a:p>
            <a:pPr eaLnBrk="0" hangingPunct="0">
              <a:tabLst>
                <a:tab pos="1200150" algn="l"/>
              </a:tabLst>
            </a:pPr>
            <a:r>
              <a:rPr lang="en-US" b="1" i="1">
                <a:solidFill>
                  <a:schemeClr val="accent2"/>
                </a:solidFill>
                <a:latin typeface="Courier New" pitchFamily="49" charset="0"/>
              </a:rPr>
              <a:t>      event1 </a:t>
            </a:r>
            <a:r>
              <a:rPr lang="en-US" b="1">
                <a:solidFill>
                  <a:schemeClr val="accent2"/>
                </a:solidFill>
                <a:latin typeface="Courier New" pitchFamily="49" charset="0"/>
              </a:rPr>
              <a:t>[OR</a:t>
            </a:r>
            <a:r>
              <a:rPr lang="en-US" b="1" i="1">
                <a:solidFill>
                  <a:schemeClr val="accent2"/>
                </a:solidFill>
                <a:latin typeface="Courier New" pitchFamily="49" charset="0"/>
              </a:rPr>
              <a:t> event2 </a:t>
            </a:r>
            <a:r>
              <a:rPr lang="en-US" b="1">
                <a:solidFill>
                  <a:schemeClr val="accent2"/>
                </a:solidFill>
                <a:latin typeface="Courier New" pitchFamily="49" charset="0"/>
              </a:rPr>
              <a:t>OR</a:t>
            </a:r>
            <a:r>
              <a:rPr lang="en-US" b="1" i="1">
                <a:solidFill>
                  <a:schemeClr val="accent2"/>
                </a:solidFill>
                <a:latin typeface="Courier New" pitchFamily="49" charset="0"/>
              </a:rPr>
              <a:t> event3</a:t>
            </a:r>
            <a:r>
              <a:rPr lang="en-US" b="1">
                <a:solidFill>
                  <a:schemeClr val="accent2"/>
                </a:solidFill>
                <a:latin typeface="Courier New" pitchFamily="49" charset="0"/>
              </a:rPr>
              <a:t>]</a:t>
            </a:r>
            <a:endParaRPr lang="en-US" b="1" i="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         ON</a:t>
            </a:r>
            <a:r>
              <a:rPr lang="en-US" b="1" i="1">
                <a:solidFill>
                  <a:schemeClr val="accent2"/>
                </a:solidFill>
                <a:latin typeface="Courier New" pitchFamily="49" charset="0"/>
              </a:rPr>
              <a:t> table_name</a:t>
            </a:r>
          </a:p>
          <a:p>
            <a:pPr eaLnBrk="0" hangingPunct="0">
              <a:tabLst>
                <a:tab pos="1200150" algn="l"/>
              </a:tabLst>
            </a:pPr>
            <a:r>
              <a:rPr lang="en-US" b="1" i="1">
                <a:solidFill>
                  <a:schemeClr val="accent2"/>
                </a:solidFill>
                <a:latin typeface="Courier New" pitchFamily="49" charset="0"/>
              </a:rPr>
              <a:t>trigger_body</a:t>
            </a:r>
          </a:p>
        </p:txBody>
      </p:sp>
      <p:sp>
        <p:nvSpPr>
          <p:cNvPr id="28676" name="Rectangle 4"/>
          <p:cNvSpPr>
            <a:spLocks noChangeArrowheads="1"/>
          </p:cNvSpPr>
          <p:nvPr/>
        </p:nvSpPr>
        <p:spPr bwMode="auto">
          <a:xfrm>
            <a:off x="730250" y="4195763"/>
            <a:ext cx="7385050" cy="7270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latin typeface="Arial" charset="0"/>
              </a:rPr>
              <a:t>Note: Trigger names must be unique with respect to other triggers in the same schema.</a:t>
            </a:r>
          </a:p>
        </p:txBody>
      </p:sp>
      <p:sp>
        <p:nvSpPr>
          <p:cNvPr id="28677" name="Rectangle 5"/>
          <p:cNvSpPr>
            <a:spLocks noChangeArrowheads="1"/>
          </p:cNvSpPr>
          <p:nvPr/>
        </p:nvSpPr>
        <p:spPr bwMode="auto">
          <a:xfrm>
            <a:off x="914400" y="1752600"/>
            <a:ext cx="1631950" cy="4095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latin typeface="Arial" charset="0"/>
              </a:rPr>
              <a:t>Syntax:</a:t>
            </a: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t>PL/SQL</a:t>
            </a:r>
          </a:p>
        </p:txBody>
      </p:sp>
      <p:sp>
        <p:nvSpPr>
          <p:cNvPr id="8" name="Slide Number Placeholder 3"/>
          <p:cNvSpPr>
            <a:spLocks noGrp="1"/>
          </p:cNvSpPr>
          <p:nvPr>
            <p:ph type="sldNum" sz="quarter" idx="11"/>
          </p:nvPr>
        </p:nvSpPr>
        <p:spPr/>
        <p:txBody>
          <a:bodyPr/>
          <a:lstStyle/>
          <a:p>
            <a:fld id="{27FDF5F3-7CDC-4D49-8248-E0988F7FED36}" type="slidenum">
              <a:rPr lang="en-US"/>
              <a:pPr/>
              <a:t>41</a:t>
            </a:fld>
            <a:r>
              <a:rPr lang="en-US"/>
              <a:t> of 1</a:t>
            </a:r>
          </a:p>
        </p:txBody>
      </p:sp>
      <p:sp>
        <p:nvSpPr>
          <p:cNvPr id="30722" name="Rectangle 2"/>
          <p:cNvSpPr>
            <a:spLocks noGrp="1" noChangeArrowheads="1"/>
          </p:cNvSpPr>
          <p:nvPr>
            <p:ph type="title"/>
          </p:nvPr>
        </p:nvSpPr>
        <p:spPr>
          <a:noFill/>
          <a:ln/>
        </p:spPr>
        <p:txBody>
          <a:bodyPr wrap="square" lIns="92075" tIns="46038" rIns="92075" bIns="46038" anchor="t"/>
          <a:lstStyle/>
          <a:p>
            <a:r>
              <a:rPr lang="en-US"/>
              <a:t>Creating DML Statement Triggers</a:t>
            </a:r>
          </a:p>
        </p:txBody>
      </p:sp>
      <p:sp>
        <p:nvSpPr>
          <p:cNvPr id="30723" name="Rectangle 3"/>
          <p:cNvSpPr>
            <a:spLocks noChangeArrowheads="1"/>
          </p:cNvSpPr>
          <p:nvPr/>
        </p:nvSpPr>
        <p:spPr bwMode="blackWhite">
          <a:xfrm>
            <a:off x="1150938" y="2133600"/>
            <a:ext cx="6837362" cy="2921000"/>
          </a:xfrm>
          <a:prstGeom prst="rect">
            <a:avLst/>
          </a:prstGeom>
          <a:solidFill>
            <a:srgbClr val="FFFFCC"/>
          </a:solidFill>
          <a:ln w="9525">
            <a:noFill/>
            <a:miter lim="800000"/>
            <a:headEnd/>
            <a:tailEnd/>
          </a:ln>
          <a:effectLst/>
        </p:spPr>
        <p:txBody>
          <a:bodyPr wrap="none" anchor="ctr"/>
          <a:lstStyle/>
          <a:p>
            <a:endParaRPr lang="en-US"/>
          </a:p>
        </p:txBody>
      </p:sp>
      <p:sp>
        <p:nvSpPr>
          <p:cNvPr id="30724" name="Rectangle 4"/>
          <p:cNvSpPr>
            <a:spLocks noChangeArrowheads="1"/>
          </p:cNvSpPr>
          <p:nvPr/>
        </p:nvSpPr>
        <p:spPr bwMode="blackWhite">
          <a:xfrm>
            <a:off x="1143000" y="2173288"/>
            <a:ext cx="6896100" cy="2892425"/>
          </a:xfrm>
          <a:prstGeom prst="rect">
            <a:avLst/>
          </a:prstGeom>
          <a:noFill/>
          <a:ln w="9525">
            <a:noFill/>
            <a:miter lim="800000"/>
            <a:headEnd/>
            <a:tailEnd/>
          </a:ln>
          <a:effectLst/>
        </p:spPr>
        <p:txBody>
          <a:bodyPr lIns="92075" tIns="46038" rIns="92075" bIns="46038">
            <a:spAutoFit/>
          </a:bodyPr>
          <a:lstStyle/>
          <a:p>
            <a:pPr defTabSz="400050" eaLnBrk="0" hangingPunct="0">
              <a:lnSpc>
                <a:spcPct val="85000"/>
              </a:lnSpc>
              <a:tabLst>
                <a:tab pos="400050" algn="r"/>
                <a:tab pos="519113" algn="l"/>
              </a:tabLst>
            </a:pPr>
            <a:r>
              <a:rPr lang="en-US" b="1">
                <a:solidFill>
                  <a:schemeClr val="accent2"/>
                </a:solidFill>
                <a:latin typeface="Courier New" pitchFamily="49" charset="0"/>
              </a:rPr>
              <a:t>CREATE OR REPLACE TRIGGER secure_emp</a:t>
            </a:r>
          </a:p>
          <a:p>
            <a:pPr defTabSz="400050" eaLnBrk="0" hangingPunct="0">
              <a:lnSpc>
                <a:spcPct val="85000"/>
              </a:lnSpc>
              <a:tabLst>
                <a:tab pos="400050" algn="r"/>
                <a:tab pos="519113" algn="l"/>
              </a:tabLst>
            </a:pPr>
            <a:r>
              <a:rPr lang="en-US" b="1">
                <a:solidFill>
                  <a:schemeClr val="accent2"/>
                </a:solidFill>
                <a:latin typeface="Courier New" pitchFamily="49" charset="0"/>
              </a:rPr>
              <a:t> BEFORE INSERT ON employees</a:t>
            </a:r>
          </a:p>
          <a:p>
            <a:pPr defTabSz="400050" eaLnBrk="0" hangingPunct="0">
              <a:lnSpc>
                <a:spcPct val="85000"/>
              </a:lnSpc>
              <a:tabLst>
                <a:tab pos="400050" algn="r"/>
                <a:tab pos="519113" algn="l"/>
              </a:tabLst>
            </a:pPr>
            <a:r>
              <a:rPr lang="en-US" b="1">
                <a:solidFill>
                  <a:schemeClr val="accent2"/>
                </a:solidFill>
                <a:latin typeface="Courier New" pitchFamily="49" charset="0"/>
              </a:rPr>
              <a:t> BEGIN</a:t>
            </a:r>
          </a:p>
          <a:p>
            <a:pPr defTabSz="400050" eaLnBrk="0" hangingPunct="0">
              <a:lnSpc>
                <a:spcPct val="85000"/>
              </a:lnSpc>
              <a:tabLst>
                <a:tab pos="400050" algn="r"/>
                <a:tab pos="519113" algn="l"/>
              </a:tabLst>
            </a:pPr>
            <a:r>
              <a:rPr lang="en-US" b="1">
                <a:solidFill>
                  <a:schemeClr val="accent2"/>
                </a:solidFill>
                <a:latin typeface="Courier New" pitchFamily="49" charset="0"/>
              </a:rPr>
              <a:t>  IF (TO_CHAR(SYSDATE,'DY') IN ('SAT','SUN')) OR</a:t>
            </a:r>
          </a:p>
          <a:p>
            <a:pPr defTabSz="400050" eaLnBrk="0" hangingPunct="0">
              <a:lnSpc>
                <a:spcPct val="85000"/>
              </a:lnSpc>
              <a:tabLst>
                <a:tab pos="400050" algn="r"/>
                <a:tab pos="519113" algn="l"/>
              </a:tabLst>
            </a:pPr>
            <a:r>
              <a:rPr lang="en-US" b="1">
                <a:solidFill>
                  <a:schemeClr val="accent2"/>
                </a:solidFill>
                <a:latin typeface="Courier New" pitchFamily="49" charset="0"/>
              </a:rPr>
              <a:t>     (TO_CHAR(SYSDATE,'HH24:MI') 										  NOT BETWEEN '08:00' AND '18:00')</a:t>
            </a:r>
          </a:p>
          <a:p>
            <a:pPr defTabSz="400050" eaLnBrk="0" hangingPunct="0">
              <a:lnSpc>
                <a:spcPct val="85000"/>
              </a:lnSpc>
              <a:tabLst>
                <a:tab pos="400050" algn="r"/>
                <a:tab pos="519113" algn="l"/>
              </a:tabLst>
            </a:pPr>
            <a:r>
              <a:rPr lang="en-US" b="1">
                <a:solidFill>
                  <a:schemeClr val="accent2"/>
                </a:solidFill>
                <a:latin typeface="Courier New" pitchFamily="49" charset="0"/>
              </a:rPr>
              <a:t>   THEN RAISE_APPLICATION_ERROR (-20500,'You may 			       insert into EMPLOYEES table only 									during business hours.');</a:t>
            </a:r>
          </a:p>
          <a:p>
            <a:pPr defTabSz="400050" eaLnBrk="0" hangingPunct="0">
              <a:lnSpc>
                <a:spcPct val="85000"/>
              </a:lnSpc>
              <a:tabLst>
                <a:tab pos="400050" algn="r"/>
                <a:tab pos="519113" algn="l"/>
              </a:tabLst>
            </a:pPr>
            <a:r>
              <a:rPr lang="en-US" b="1">
                <a:solidFill>
                  <a:schemeClr val="accent2"/>
                </a:solidFill>
                <a:latin typeface="Courier New" pitchFamily="49" charset="0"/>
              </a:rPr>
              <a:t>  END IF;</a:t>
            </a:r>
          </a:p>
          <a:p>
            <a:pPr defTabSz="400050" eaLnBrk="0" hangingPunct="0">
              <a:lnSpc>
                <a:spcPct val="85000"/>
              </a:lnSpc>
              <a:tabLst>
                <a:tab pos="400050" algn="r"/>
                <a:tab pos="519113" algn="l"/>
              </a:tabLst>
            </a:pPr>
            <a:r>
              <a:rPr lang="en-US" b="1">
                <a:solidFill>
                  <a:schemeClr val="accent2"/>
                </a:solidFill>
                <a:latin typeface="Courier New" pitchFamily="49" charset="0"/>
              </a:rPr>
              <a:t>END;</a:t>
            </a:r>
          </a:p>
          <a:p>
            <a:pPr defTabSz="400050" eaLnBrk="0" hangingPunct="0">
              <a:lnSpc>
                <a:spcPct val="85000"/>
              </a:lnSpc>
              <a:tabLst>
                <a:tab pos="400050" algn="r"/>
                <a:tab pos="519113" algn="l"/>
              </a:tabLst>
            </a:pPr>
            <a:r>
              <a:rPr lang="en-US" b="1">
                <a:solidFill>
                  <a:schemeClr val="accent2"/>
                </a:solidFill>
                <a:latin typeface="Courier New" pitchFamily="49" charset="0"/>
              </a:rPr>
              <a:t>/</a:t>
            </a:r>
          </a:p>
        </p:txBody>
      </p:sp>
      <p:sp>
        <p:nvSpPr>
          <p:cNvPr id="30725" name="Rectangle 5"/>
          <p:cNvSpPr>
            <a:spLocks noChangeArrowheads="1"/>
          </p:cNvSpPr>
          <p:nvPr/>
        </p:nvSpPr>
        <p:spPr bwMode="auto">
          <a:xfrm>
            <a:off x="1035050" y="1604963"/>
            <a:ext cx="1631950" cy="4095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latin typeface="Arial" charset="0"/>
              </a:rPr>
              <a:t>Example:</a:t>
            </a:r>
          </a:p>
        </p:txBody>
      </p:sp>
      <p:pic>
        <p:nvPicPr>
          <p:cNvPr id="30726" name="Picture 6" descr="09_14s"/>
          <p:cNvPicPr>
            <a:picLocks noChangeAspect="1" noChangeArrowheads="1"/>
          </p:cNvPicPr>
          <p:nvPr/>
        </p:nvPicPr>
        <p:blipFill>
          <a:blip r:embed="rId3"/>
          <a:srcRect/>
          <a:stretch>
            <a:fillRect/>
          </a:stretch>
        </p:blipFill>
        <p:spPr bwMode="auto">
          <a:xfrm>
            <a:off x="1146175" y="5103813"/>
            <a:ext cx="6818313" cy="311150"/>
          </a:xfrm>
          <a:prstGeom prst="rect">
            <a:avLst/>
          </a:prstGeom>
          <a:noFill/>
        </p:spPr>
      </p:pic>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83A3AFB2-F4CE-4843-96B2-E9116E4F61FD}" type="slidenum">
              <a:rPr lang="en-US"/>
              <a:pPr/>
              <a:t>42</a:t>
            </a:fld>
            <a:r>
              <a:rPr lang="en-US"/>
              <a:t> of 1</a:t>
            </a:r>
          </a:p>
        </p:txBody>
      </p:sp>
      <p:sp>
        <p:nvSpPr>
          <p:cNvPr id="32770" name="Rectangle 2"/>
          <p:cNvSpPr>
            <a:spLocks noGrp="1" noChangeArrowheads="1"/>
          </p:cNvSpPr>
          <p:nvPr>
            <p:ph type="title"/>
          </p:nvPr>
        </p:nvSpPr>
        <p:spPr>
          <a:noFill/>
          <a:ln/>
        </p:spPr>
        <p:txBody>
          <a:bodyPr wrap="square" lIns="92075" tIns="46038" rIns="92075" bIns="46038" anchor="t"/>
          <a:lstStyle/>
          <a:p>
            <a:r>
              <a:rPr lang="en-US"/>
              <a:t>Testing </a:t>
            </a:r>
            <a:r>
              <a:rPr lang="en-US">
                <a:latin typeface="Courier New" pitchFamily="49" charset="0"/>
              </a:rPr>
              <a:t>SECURE_EMP</a:t>
            </a:r>
          </a:p>
        </p:txBody>
      </p:sp>
      <p:sp>
        <p:nvSpPr>
          <p:cNvPr id="32771" name="Rectangle 3"/>
          <p:cNvSpPr>
            <a:spLocks noChangeArrowheads="1"/>
          </p:cNvSpPr>
          <p:nvPr/>
        </p:nvSpPr>
        <p:spPr bwMode="blackWhite">
          <a:xfrm>
            <a:off x="1225550" y="2222500"/>
            <a:ext cx="6573838" cy="1511300"/>
          </a:xfrm>
          <a:prstGeom prst="rect">
            <a:avLst/>
          </a:prstGeom>
          <a:solidFill>
            <a:srgbClr val="FFFFCC"/>
          </a:solidFill>
          <a:ln w="9525">
            <a:noFill/>
            <a:miter lim="800000"/>
            <a:headEnd/>
            <a:tailEnd/>
          </a:ln>
          <a:effectLst/>
        </p:spPr>
        <p:txBody>
          <a:bodyPr wrap="none" anchor="ctr"/>
          <a:lstStyle/>
          <a:p>
            <a:endParaRPr lang="en-US"/>
          </a:p>
        </p:txBody>
      </p:sp>
      <p:sp>
        <p:nvSpPr>
          <p:cNvPr id="32772" name="Rectangle 4"/>
          <p:cNvSpPr>
            <a:spLocks noChangeArrowheads="1"/>
          </p:cNvSpPr>
          <p:nvPr/>
        </p:nvSpPr>
        <p:spPr bwMode="blackWhite">
          <a:xfrm>
            <a:off x="1149350" y="2262188"/>
            <a:ext cx="6794500" cy="1393825"/>
          </a:xfrm>
          <a:prstGeom prst="rect">
            <a:avLst/>
          </a:prstGeom>
          <a:noFill/>
          <a:ln w="9525">
            <a:noFill/>
            <a:miter lim="800000"/>
            <a:headEnd/>
            <a:tailEnd/>
          </a:ln>
          <a:effectLst/>
        </p:spPr>
        <p:txBody>
          <a:bodyPr lIns="92075" tIns="46038" rIns="92075" bIns="46038">
            <a:spAutoFit/>
          </a:bodyPr>
          <a:lstStyle/>
          <a:p>
            <a:pPr defTabSz="400050" eaLnBrk="0" hangingPunct="0">
              <a:lnSpc>
                <a:spcPct val="95000"/>
              </a:lnSpc>
              <a:tabLst>
                <a:tab pos="400050" algn="r"/>
                <a:tab pos="519113" algn="l"/>
              </a:tabLst>
            </a:pPr>
            <a:r>
              <a:rPr lang="en-US" b="1">
                <a:solidFill>
                  <a:schemeClr val="accent2"/>
                </a:solidFill>
                <a:latin typeface="Courier New" pitchFamily="49" charset="0"/>
              </a:rPr>
              <a:t>INSERT INTO employees (employee_id, last_name, 					first_name, email, hire_date, 							job_id, salary, department_id)</a:t>
            </a:r>
          </a:p>
          <a:p>
            <a:pPr defTabSz="400050" eaLnBrk="0" hangingPunct="0">
              <a:lnSpc>
                <a:spcPct val="95000"/>
              </a:lnSpc>
              <a:tabLst>
                <a:tab pos="400050" algn="r"/>
                <a:tab pos="519113" algn="l"/>
              </a:tabLst>
            </a:pPr>
            <a:r>
              <a:rPr lang="en-US" b="1">
                <a:solidFill>
                  <a:schemeClr val="accent2"/>
                </a:solidFill>
                <a:latin typeface="Courier New" pitchFamily="49" charset="0"/>
              </a:rPr>
              <a:t>VALUES (300, 'Smith', 'Rob', 'RSMITH', SYSDATE, 			  'IT_PROG', 4500, 60);</a:t>
            </a:r>
          </a:p>
        </p:txBody>
      </p:sp>
      <p:pic>
        <p:nvPicPr>
          <p:cNvPr id="32773" name="Picture 5" descr="09_15s"/>
          <p:cNvPicPr>
            <a:picLocks noChangeAspect="1" noChangeArrowheads="1"/>
          </p:cNvPicPr>
          <p:nvPr/>
        </p:nvPicPr>
        <p:blipFill>
          <a:blip r:embed="rId3"/>
          <a:srcRect/>
          <a:stretch>
            <a:fillRect/>
          </a:stretch>
        </p:blipFill>
        <p:spPr bwMode="auto">
          <a:xfrm>
            <a:off x="1214438" y="3841750"/>
            <a:ext cx="6594475" cy="1382713"/>
          </a:xfrm>
          <a:prstGeom prst="rect">
            <a:avLst/>
          </a:prstGeom>
          <a:noFill/>
        </p:spPr>
      </p:pic>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27441A66-E6CA-4081-BC03-3D2C88E339BB}" type="slidenum">
              <a:rPr lang="en-US"/>
              <a:pPr/>
              <a:t>43</a:t>
            </a:fld>
            <a:r>
              <a:rPr lang="en-US"/>
              <a:t> of 1</a:t>
            </a:r>
          </a:p>
        </p:txBody>
      </p:sp>
      <p:sp>
        <p:nvSpPr>
          <p:cNvPr id="34818" name="Rectangle 2"/>
          <p:cNvSpPr>
            <a:spLocks noGrp="1" noChangeArrowheads="1"/>
          </p:cNvSpPr>
          <p:nvPr>
            <p:ph type="title"/>
          </p:nvPr>
        </p:nvSpPr>
        <p:spPr>
          <a:xfrm>
            <a:off x="922338" y="149225"/>
            <a:ext cx="7299325" cy="881063"/>
          </a:xfrm>
          <a:noFill/>
          <a:ln/>
        </p:spPr>
        <p:txBody>
          <a:bodyPr wrap="square" lIns="92075" tIns="46038" rIns="92075" bIns="46038" anchor="t"/>
          <a:lstStyle/>
          <a:p>
            <a:r>
              <a:rPr lang="en-US"/>
              <a:t>Using Conditional Predicates</a:t>
            </a:r>
          </a:p>
        </p:txBody>
      </p:sp>
      <p:sp>
        <p:nvSpPr>
          <p:cNvPr id="34819" name="Rectangle 3"/>
          <p:cNvSpPr>
            <a:spLocks noChangeArrowheads="1"/>
          </p:cNvSpPr>
          <p:nvPr/>
        </p:nvSpPr>
        <p:spPr bwMode="blackWhite">
          <a:xfrm>
            <a:off x="617538" y="838200"/>
            <a:ext cx="7993062" cy="5267325"/>
          </a:xfrm>
          <a:prstGeom prst="rect">
            <a:avLst/>
          </a:prstGeom>
          <a:solidFill>
            <a:srgbClr val="FFFFCC"/>
          </a:solidFill>
          <a:ln w="9525">
            <a:noFill/>
            <a:miter lim="800000"/>
            <a:headEnd/>
            <a:tailEnd/>
          </a:ln>
          <a:effectLst/>
        </p:spPr>
        <p:txBody>
          <a:bodyPr wrap="none" anchor="ctr"/>
          <a:lstStyle/>
          <a:p>
            <a:endParaRPr lang="en-US"/>
          </a:p>
        </p:txBody>
      </p:sp>
      <p:sp>
        <p:nvSpPr>
          <p:cNvPr id="34820" name="Rectangle 4"/>
          <p:cNvSpPr>
            <a:spLocks noChangeArrowheads="1"/>
          </p:cNvSpPr>
          <p:nvPr/>
        </p:nvSpPr>
        <p:spPr bwMode="auto">
          <a:xfrm>
            <a:off x="609600" y="838200"/>
            <a:ext cx="8123238" cy="5819775"/>
          </a:xfrm>
          <a:prstGeom prst="rect">
            <a:avLst/>
          </a:prstGeom>
          <a:noFill/>
          <a:ln w="9525">
            <a:noFill/>
            <a:miter lim="800000"/>
            <a:headEnd/>
            <a:tailEnd/>
          </a:ln>
          <a:effectLst/>
        </p:spPr>
        <p:txBody>
          <a:bodyPr lIns="92075" tIns="46038" rIns="92075" bIns="46038">
            <a:spAutoFit/>
          </a:bodyPr>
          <a:lstStyle/>
          <a:p>
            <a:pPr defTabSz="400050" eaLnBrk="0" hangingPunct="0">
              <a:lnSpc>
                <a:spcPct val="95000"/>
              </a:lnSpc>
              <a:tabLst>
                <a:tab pos="400050" algn="r"/>
                <a:tab pos="519113" algn="l"/>
              </a:tabLst>
            </a:pPr>
            <a:r>
              <a:rPr lang="en-US" b="1">
                <a:solidFill>
                  <a:schemeClr val="accent2"/>
                </a:solidFill>
                <a:latin typeface="Courier New" pitchFamily="49" charset="0"/>
              </a:rPr>
              <a:t>CREATE OR REPLACE TRIGGER secure_emp</a:t>
            </a:r>
          </a:p>
          <a:p>
            <a:pPr defTabSz="400050" eaLnBrk="0" hangingPunct="0">
              <a:lnSpc>
                <a:spcPct val="95000"/>
              </a:lnSpc>
              <a:tabLst>
                <a:tab pos="400050" algn="r"/>
                <a:tab pos="519113" algn="l"/>
              </a:tabLst>
            </a:pPr>
            <a:r>
              <a:rPr lang="en-US" b="1">
                <a:solidFill>
                  <a:schemeClr val="accent2"/>
                </a:solidFill>
                <a:latin typeface="Courier New" pitchFamily="49" charset="0"/>
              </a:rPr>
              <a:t>BEFORE INSERT OR UPDATE OR DELETE ON employees</a:t>
            </a:r>
          </a:p>
          <a:p>
            <a:pPr defTabSz="400050" eaLnBrk="0" hangingPunct="0">
              <a:lnSpc>
                <a:spcPct val="95000"/>
              </a:lnSpc>
              <a:tabLst>
                <a:tab pos="400050" algn="r"/>
                <a:tab pos="519113" algn="l"/>
              </a:tabLst>
            </a:pPr>
            <a:r>
              <a:rPr lang="en-US" b="1">
                <a:solidFill>
                  <a:schemeClr val="accent2"/>
                </a:solidFill>
                <a:latin typeface="Courier New" pitchFamily="49" charset="0"/>
              </a:rPr>
              <a:t>BEGIN</a:t>
            </a:r>
          </a:p>
          <a:p>
            <a:pPr defTabSz="400050" eaLnBrk="0" hangingPunct="0">
              <a:lnSpc>
                <a:spcPct val="95000"/>
              </a:lnSpc>
              <a:tabLst>
                <a:tab pos="400050" algn="r"/>
                <a:tab pos="519113" algn="l"/>
              </a:tabLst>
            </a:pPr>
            <a:r>
              <a:rPr lang="en-US" b="1">
                <a:solidFill>
                  <a:schemeClr val="accent2"/>
                </a:solidFill>
                <a:latin typeface="Courier New" pitchFamily="49" charset="0"/>
              </a:rPr>
              <a:t> IF (TO_CHAR (SYSDATE,'DY') IN ('SAT','SUN')) OR</a:t>
            </a:r>
          </a:p>
          <a:p>
            <a:pPr defTabSz="400050" eaLnBrk="0" hangingPunct="0">
              <a:lnSpc>
                <a:spcPct val="95000"/>
              </a:lnSpc>
              <a:tabLst>
                <a:tab pos="400050" algn="r"/>
                <a:tab pos="519113" algn="l"/>
              </a:tabLst>
            </a:pPr>
            <a:r>
              <a:rPr lang="en-US" b="1">
                <a:solidFill>
                  <a:schemeClr val="accent2"/>
                </a:solidFill>
                <a:latin typeface="Courier New" pitchFamily="49" charset="0"/>
              </a:rPr>
              <a:t>    (TO_CHAR (SYSDATE, 'HH24') NOT BETWEEN '08' AND '18') </a:t>
            </a:r>
          </a:p>
          <a:p>
            <a:pPr defTabSz="400050" eaLnBrk="0" hangingPunct="0">
              <a:lnSpc>
                <a:spcPct val="95000"/>
              </a:lnSpc>
              <a:tabLst>
                <a:tab pos="400050" algn="r"/>
                <a:tab pos="519113" algn="l"/>
              </a:tabLst>
            </a:pPr>
            <a:r>
              <a:rPr lang="en-US" b="1">
                <a:solidFill>
                  <a:schemeClr val="accent2"/>
                </a:solidFill>
                <a:latin typeface="Courier New" pitchFamily="49" charset="0"/>
              </a:rPr>
              <a:t> THEN</a:t>
            </a:r>
          </a:p>
          <a:p>
            <a:pPr defTabSz="400050" eaLnBrk="0" hangingPunct="0">
              <a:lnSpc>
                <a:spcPct val="95000"/>
              </a:lnSpc>
              <a:tabLst>
                <a:tab pos="400050" algn="r"/>
                <a:tab pos="519113" algn="l"/>
              </a:tabLst>
            </a:pPr>
            <a:r>
              <a:rPr lang="en-US" b="1">
                <a:solidFill>
                  <a:schemeClr val="accent2"/>
                </a:solidFill>
                <a:latin typeface="Courier New" pitchFamily="49" charset="0"/>
              </a:rPr>
              <a:t>   IF 	 DELETING THEN </a:t>
            </a:r>
          </a:p>
          <a:p>
            <a:pPr defTabSz="400050" eaLnBrk="0" hangingPunct="0">
              <a:lnSpc>
                <a:spcPct val="95000"/>
              </a:lnSpc>
              <a:tabLst>
                <a:tab pos="400050" algn="r"/>
                <a:tab pos="519113" algn="l"/>
              </a:tabLst>
            </a:pPr>
            <a:r>
              <a:rPr lang="en-US" b="1">
                <a:solidFill>
                  <a:schemeClr val="accent2"/>
                </a:solidFill>
                <a:latin typeface="Courier New" pitchFamily="49" charset="0"/>
              </a:rPr>
              <a:t>     RAISE_APPLICATION_ERROR (-20502,'You may delete 	from      	     EMPLOYEES table only during business hours.');</a:t>
            </a:r>
          </a:p>
          <a:p>
            <a:pPr defTabSz="400050" eaLnBrk="0" hangingPunct="0">
              <a:lnSpc>
                <a:spcPct val="95000"/>
              </a:lnSpc>
              <a:tabLst>
                <a:tab pos="400050" algn="r"/>
                <a:tab pos="519113" algn="l"/>
              </a:tabLst>
            </a:pPr>
            <a:r>
              <a:rPr lang="en-US" b="1">
                <a:solidFill>
                  <a:schemeClr val="accent2"/>
                </a:solidFill>
                <a:latin typeface="Courier New" pitchFamily="49" charset="0"/>
              </a:rPr>
              <a:t>   ELSIF  INSERTING THEN</a:t>
            </a:r>
          </a:p>
          <a:p>
            <a:pPr defTabSz="400050" eaLnBrk="0" hangingPunct="0">
              <a:lnSpc>
                <a:spcPct val="95000"/>
              </a:lnSpc>
              <a:tabLst>
                <a:tab pos="400050" algn="r"/>
                <a:tab pos="519113" algn="l"/>
              </a:tabLst>
            </a:pPr>
            <a:r>
              <a:rPr lang="en-US" b="1">
                <a:solidFill>
                  <a:schemeClr val="accent2"/>
                </a:solidFill>
                <a:latin typeface="Courier New" pitchFamily="49" charset="0"/>
              </a:rPr>
              <a:t>     RAISE_APPLICATION_ERROR (-20500,'You may insert into </a:t>
            </a:r>
          </a:p>
          <a:p>
            <a:pPr defTabSz="400050" eaLnBrk="0" hangingPunct="0">
              <a:lnSpc>
                <a:spcPct val="95000"/>
              </a:lnSpc>
              <a:tabLst>
                <a:tab pos="400050" algn="r"/>
                <a:tab pos="519113" algn="l"/>
              </a:tabLst>
            </a:pPr>
            <a:r>
              <a:rPr lang="en-US" b="1">
                <a:solidFill>
                  <a:schemeClr val="accent2"/>
                </a:solidFill>
                <a:latin typeface="Courier New" pitchFamily="49" charset="0"/>
              </a:rPr>
              <a:t>	     EMPLOYEES table only during business hours.');</a:t>
            </a:r>
          </a:p>
          <a:p>
            <a:pPr defTabSz="400050" eaLnBrk="0" hangingPunct="0">
              <a:lnSpc>
                <a:spcPct val="95000"/>
              </a:lnSpc>
              <a:tabLst>
                <a:tab pos="400050" algn="r"/>
                <a:tab pos="519113" algn="l"/>
              </a:tabLst>
            </a:pPr>
            <a:r>
              <a:rPr lang="en-US" b="1">
                <a:solidFill>
                  <a:schemeClr val="accent2"/>
                </a:solidFill>
                <a:latin typeface="Courier New" pitchFamily="49" charset="0"/>
              </a:rPr>
              <a:t>   ELSIF   UPDATING ('SALARY') THEN</a:t>
            </a:r>
          </a:p>
          <a:p>
            <a:pPr defTabSz="400050" eaLnBrk="0" hangingPunct="0">
              <a:lnSpc>
                <a:spcPct val="95000"/>
              </a:lnSpc>
              <a:tabLst>
                <a:tab pos="400050" algn="r"/>
                <a:tab pos="519113" algn="l"/>
              </a:tabLst>
            </a:pPr>
            <a:r>
              <a:rPr lang="en-US" b="1">
                <a:solidFill>
                  <a:schemeClr val="accent2"/>
                </a:solidFill>
                <a:latin typeface="Courier New" pitchFamily="49" charset="0"/>
              </a:rPr>
              <a:t>     RAISE_APPLICATION_ERROR (-20503,'You may update </a:t>
            </a:r>
          </a:p>
          <a:p>
            <a:pPr defTabSz="400050" eaLnBrk="0" hangingPunct="0">
              <a:lnSpc>
                <a:spcPct val="95000"/>
              </a:lnSpc>
              <a:tabLst>
                <a:tab pos="400050" algn="r"/>
                <a:tab pos="519113" algn="l"/>
              </a:tabLst>
            </a:pPr>
            <a:r>
              <a:rPr lang="en-US" b="1">
                <a:solidFill>
                  <a:schemeClr val="accent2"/>
                </a:solidFill>
                <a:latin typeface="Courier New" pitchFamily="49" charset="0"/>
              </a:rPr>
              <a:t>		   SALARY only during business hours.');</a:t>
            </a:r>
          </a:p>
          <a:p>
            <a:pPr defTabSz="400050" eaLnBrk="0" hangingPunct="0">
              <a:lnSpc>
                <a:spcPct val="95000"/>
              </a:lnSpc>
              <a:tabLst>
                <a:tab pos="400050" algn="r"/>
                <a:tab pos="519113" algn="l"/>
              </a:tabLst>
            </a:pPr>
            <a:r>
              <a:rPr lang="en-US" b="1">
                <a:solidFill>
                  <a:schemeClr val="accent2"/>
                </a:solidFill>
                <a:latin typeface="Courier New" pitchFamily="49" charset="0"/>
              </a:rPr>
              <a:t>   ELSE</a:t>
            </a:r>
          </a:p>
          <a:p>
            <a:pPr defTabSz="400050" eaLnBrk="0" hangingPunct="0">
              <a:lnSpc>
                <a:spcPct val="95000"/>
              </a:lnSpc>
              <a:tabLst>
                <a:tab pos="400050" algn="r"/>
                <a:tab pos="519113" algn="l"/>
              </a:tabLst>
            </a:pPr>
            <a:r>
              <a:rPr lang="en-US" b="1">
                <a:solidFill>
                  <a:schemeClr val="accent2"/>
                </a:solidFill>
                <a:latin typeface="Courier New" pitchFamily="49" charset="0"/>
              </a:rPr>
              <a:t>     RAISE_APPLICATION_ERROR (-20504,'You may update </a:t>
            </a:r>
          </a:p>
          <a:p>
            <a:pPr defTabSz="400050" eaLnBrk="0" hangingPunct="0">
              <a:lnSpc>
                <a:spcPct val="95000"/>
              </a:lnSpc>
              <a:tabLst>
                <a:tab pos="400050" algn="r"/>
                <a:tab pos="519113" algn="l"/>
              </a:tabLst>
            </a:pPr>
            <a:r>
              <a:rPr lang="en-US" b="1">
                <a:solidFill>
                  <a:schemeClr val="accent2"/>
                </a:solidFill>
                <a:latin typeface="Courier New" pitchFamily="49" charset="0"/>
              </a:rPr>
              <a:t>            EMPLOYEES table only during normal hours.');</a:t>
            </a:r>
          </a:p>
          <a:p>
            <a:pPr defTabSz="400050" eaLnBrk="0" hangingPunct="0">
              <a:lnSpc>
                <a:spcPct val="95000"/>
              </a:lnSpc>
              <a:tabLst>
                <a:tab pos="400050" algn="r"/>
                <a:tab pos="519113" algn="l"/>
              </a:tabLst>
            </a:pPr>
            <a:r>
              <a:rPr lang="en-US" b="1">
                <a:solidFill>
                  <a:schemeClr val="accent2"/>
                </a:solidFill>
                <a:latin typeface="Courier New" pitchFamily="49" charset="0"/>
              </a:rPr>
              <a:t>   END IF;</a:t>
            </a:r>
          </a:p>
          <a:p>
            <a:pPr defTabSz="400050" eaLnBrk="0" hangingPunct="0">
              <a:lnSpc>
                <a:spcPct val="95000"/>
              </a:lnSpc>
              <a:tabLst>
                <a:tab pos="400050" algn="r"/>
                <a:tab pos="519113" algn="l"/>
              </a:tabLst>
            </a:pPr>
            <a:r>
              <a:rPr lang="en-US" b="1">
                <a:solidFill>
                  <a:schemeClr val="accent2"/>
                </a:solidFill>
                <a:latin typeface="Courier New" pitchFamily="49" charset="0"/>
              </a:rPr>
              <a:t>  END IF;</a:t>
            </a:r>
          </a:p>
          <a:p>
            <a:pPr defTabSz="400050" eaLnBrk="0" hangingPunct="0">
              <a:lnSpc>
                <a:spcPct val="95000"/>
              </a:lnSpc>
              <a:tabLst>
                <a:tab pos="400050" algn="r"/>
                <a:tab pos="519113" algn="l"/>
              </a:tabLst>
            </a:pPr>
            <a:r>
              <a:rPr lang="en-US" b="1">
                <a:solidFill>
                  <a:schemeClr val="accent2"/>
                </a:solidFill>
                <a:latin typeface="Courier New" pitchFamily="49" charset="0"/>
              </a:rPr>
              <a:t>END;</a:t>
            </a:r>
          </a:p>
        </p:txBody>
      </p:sp>
      <p:sp>
        <p:nvSpPr>
          <p:cNvPr id="34821" name="Rectangle 5"/>
          <p:cNvSpPr>
            <a:spLocks noChangeArrowheads="1"/>
          </p:cNvSpPr>
          <p:nvPr/>
        </p:nvSpPr>
        <p:spPr bwMode="blackWhite">
          <a:xfrm>
            <a:off x="2209800" y="4191000"/>
            <a:ext cx="2665413" cy="304800"/>
          </a:xfrm>
          <a:prstGeom prst="rect">
            <a:avLst/>
          </a:prstGeom>
          <a:noFill/>
          <a:ln w="25400">
            <a:solidFill>
              <a:srgbClr val="FF0066"/>
            </a:solidFill>
            <a:miter lim="800000"/>
            <a:headEnd/>
            <a:tailEnd/>
          </a:ln>
          <a:effectLst/>
        </p:spPr>
        <p:txBody>
          <a:bodyPr wrap="none" anchor="ctr"/>
          <a:lstStyle/>
          <a:p>
            <a:endParaRPr lang="en-US"/>
          </a:p>
        </p:txBody>
      </p:sp>
      <p:sp>
        <p:nvSpPr>
          <p:cNvPr id="34822" name="Rectangle 6"/>
          <p:cNvSpPr>
            <a:spLocks noChangeArrowheads="1"/>
          </p:cNvSpPr>
          <p:nvPr/>
        </p:nvSpPr>
        <p:spPr bwMode="blackWhite">
          <a:xfrm>
            <a:off x="1981200" y="3352800"/>
            <a:ext cx="1449388" cy="371475"/>
          </a:xfrm>
          <a:prstGeom prst="rect">
            <a:avLst/>
          </a:prstGeom>
          <a:noFill/>
          <a:ln w="25400">
            <a:solidFill>
              <a:srgbClr val="FF0066"/>
            </a:solidFill>
            <a:miter lim="800000"/>
            <a:headEnd/>
            <a:tailEnd/>
          </a:ln>
          <a:effectLst/>
        </p:spPr>
        <p:txBody>
          <a:bodyPr wrap="none" anchor="ctr"/>
          <a:lstStyle/>
          <a:p>
            <a:endParaRPr lang="en-US"/>
          </a:p>
        </p:txBody>
      </p:sp>
      <p:sp>
        <p:nvSpPr>
          <p:cNvPr id="34823" name="Rectangle 7"/>
          <p:cNvSpPr>
            <a:spLocks noChangeArrowheads="1"/>
          </p:cNvSpPr>
          <p:nvPr/>
        </p:nvSpPr>
        <p:spPr bwMode="blackWhite">
          <a:xfrm>
            <a:off x="1828800" y="2438400"/>
            <a:ext cx="1344613" cy="288925"/>
          </a:xfrm>
          <a:prstGeom prst="rect">
            <a:avLst/>
          </a:prstGeom>
          <a:noFill/>
          <a:ln w="25400">
            <a:solidFill>
              <a:srgbClr val="FF0066"/>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E028F0FE-F079-40F8-9E35-FFC4A01AF5F1}" type="slidenum">
              <a:rPr lang="en-US"/>
              <a:pPr/>
              <a:t>44</a:t>
            </a:fld>
            <a:r>
              <a:rPr lang="en-US"/>
              <a:t> of 1</a:t>
            </a:r>
          </a:p>
        </p:txBody>
      </p:sp>
      <p:sp>
        <p:nvSpPr>
          <p:cNvPr id="36866" name="Rectangle 2"/>
          <p:cNvSpPr>
            <a:spLocks noGrp="1" noChangeArrowheads="1"/>
          </p:cNvSpPr>
          <p:nvPr>
            <p:ph type="title"/>
          </p:nvPr>
        </p:nvSpPr>
        <p:spPr>
          <a:noFill/>
          <a:ln/>
        </p:spPr>
        <p:txBody>
          <a:bodyPr wrap="square" lIns="92075" tIns="46038" rIns="92075" bIns="46038" anchor="t"/>
          <a:lstStyle/>
          <a:p>
            <a:r>
              <a:rPr lang="en-US"/>
              <a:t>Creating a DML Row Trigger</a:t>
            </a:r>
          </a:p>
        </p:txBody>
      </p:sp>
      <p:sp>
        <p:nvSpPr>
          <p:cNvPr id="36867" name="Rectangle 3"/>
          <p:cNvSpPr>
            <a:spLocks noChangeArrowheads="1"/>
          </p:cNvSpPr>
          <p:nvPr/>
        </p:nvSpPr>
        <p:spPr bwMode="blackWhite">
          <a:xfrm>
            <a:off x="838200" y="2057400"/>
            <a:ext cx="7312025" cy="2368550"/>
          </a:xfrm>
          <a:prstGeom prst="rect">
            <a:avLst/>
          </a:prstGeom>
          <a:solidFill>
            <a:srgbClr val="FFFFCC"/>
          </a:solidFill>
          <a:ln w="9525">
            <a:noFill/>
            <a:miter lim="800000"/>
            <a:headEnd/>
            <a:tailEnd/>
          </a:ln>
          <a:effectLst/>
        </p:spPr>
        <p:txBody>
          <a:bodyPr wrap="none" lIns="92075" tIns="46038" rIns="92075" bIns="46038" anchor="ctr"/>
          <a:lstStyle/>
          <a:p>
            <a:pPr defTabSz="400050" eaLnBrk="0" hangingPunct="0">
              <a:lnSpc>
                <a:spcPct val="95000"/>
              </a:lnSpc>
              <a:tabLst>
                <a:tab pos="400050" algn="r"/>
                <a:tab pos="519113" algn="l"/>
              </a:tabLst>
            </a:pPr>
            <a:r>
              <a:rPr lang="en-US" b="1">
                <a:solidFill>
                  <a:schemeClr val="accent2"/>
                </a:solidFill>
                <a:latin typeface="Courier New" pitchFamily="49" charset="0"/>
              </a:rPr>
              <a:t>CREATE [OR REPLACE] TRIGGER trigger_name</a:t>
            </a:r>
          </a:p>
          <a:p>
            <a:pPr defTabSz="400050" eaLnBrk="0" hangingPunct="0">
              <a:lnSpc>
                <a:spcPct val="95000"/>
              </a:lnSpc>
              <a:tabLst>
                <a:tab pos="400050" algn="r"/>
                <a:tab pos="519113" algn="l"/>
              </a:tabLst>
            </a:pPr>
            <a:r>
              <a:rPr lang="en-US" b="1">
                <a:solidFill>
                  <a:schemeClr val="accent2"/>
                </a:solidFill>
                <a:latin typeface="Courier New" pitchFamily="49" charset="0"/>
              </a:rPr>
              <a:t>  timing </a:t>
            </a:r>
          </a:p>
          <a:p>
            <a:pPr defTabSz="400050" eaLnBrk="0" hangingPunct="0">
              <a:lnSpc>
                <a:spcPct val="95000"/>
              </a:lnSpc>
              <a:tabLst>
                <a:tab pos="400050" algn="r"/>
                <a:tab pos="519113" algn="l"/>
              </a:tabLst>
            </a:pPr>
            <a:r>
              <a:rPr lang="en-US" b="1">
                <a:solidFill>
                  <a:schemeClr val="accent2"/>
                </a:solidFill>
                <a:latin typeface="Courier New" pitchFamily="49" charset="0"/>
              </a:rPr>
              <a:t>    event1 [OR event2 OR event3]</a:t>
            </a:r>
          </a:p>
          <a:p>
            <a:pPr defTabSz="400050" eaLnBrk="0" hangingPunct="0">
              <a:lnSpc>
                <a:spcPct val="95000"/>
              </a:lnSpc>
              <a:tabLst>
                <a:tab pos="400050" algn="r"/>
                <a:tab pos="519113" algn="l"/>
              </a:tabLst>
            </a:pPr>
            <a:r>
              <a:rPr lang="en-US" b="1">
                <a:solidFill>
                  <a:schemeClr val="accent2"/>
                </a:solidFill>
                <a:latin typeface="Courier New" pitchFamily="49" charset="0"/>
              </a:rPr>
              <a:t>      ON table_name </a:t>
            </a:r>
          </a:p>
          <a:p>
            <a:pPr defTabSz="400050" eaLnBrk="0" hangingPunct="0">
              <a:lnSpc>
                <a:spcPct val="95000"/>
              </a:lnSpc>
              <a:tabLst>
                <a:tab pos="400050" algn="r"/>
                <a:tab pos="519113" algn="l"/>
              </a:tabLst>
            </a:pPr>
            <a:r>
              <a:rPr lang="en-US" b="1">
                <a:solidFill>
                  <a:schemeClr val="accent2"/>
                </a:solidFill>
                <a:latin typeface="Courier New" pitchFamily="49" charset="0"/>
              </a:rPr>
              <a:t>  [REFERENCING OLD AS old | NEW AS new]</a:t>
            </a:r>
          </a:p>
          <a:p>
            <a:pPr defTabSz="400050" eaLnBrk="0" hangingPunct="0">
              <a:lnSpc>
                <a:spcPct val="95000"/>
              </a:lnSpc>
              <a:tabLst>
                <a:tab pos="400050" algn="r"/>
                <a:tab pos="519113" algn="l"/>
              </a:tabLst>
            </a:pPr>
            <a:r>
              <a:rPr lang="en-US" b="1">
                <a:solidFill>
                  <a:schemeClr val="accent2"/>
                </a:solidFill>
                <a:latin typeface="Courier New" pitchFamily="49" charset="0"/>
              </a:rPr>
              <a:t>FOR EACH ROW</a:t>
            </a:r>
          </a:p>
          <a:p>
            <a:pPr defTabSz="400050" eaLnBrk="0" hangingPunct="0">
              <a:lnSpc>
                <a:spcPct val="95000"/>
              </a:lnSpc>
              <a:tabLst>
                <a:tab pos="400050" algn="r"/>
                <a:tab pos="519113" algn="l"/>
              </a:tabLst>
            </a:pPr>
            <a:r>
              <a:rPr lang="en-US" b="1">
                <a:solidFill>
                  <a:schemeClr val="accent2"/>
                </a:solidFill>
                <a:latin typeface="Courier New" pitchFamily="49" charset="0"/>
              </a:rPr>
              <a:t>  [WHEN (condition)]</a:t>
            </a:r>
          </a:p>
          <a:p>
            <a:pPr defTabSz="400050" eaLnBrk="0" hangingPunct="0">
              <a:lnSpc>
                <a:spcPct val="95000"/>
              </a:lnSpc>
              <a:tabLst>
                <a:tab pos="400050" algn="r"/>
                <a:tab pos="519113" algn="l"/>
              </a:tabLst>
            </a:pPr>
            <a:r>
              <a:rPr lang="en-US" b="1">
                <a:solidFill>
                  <a:schemeClr val="accent2"/>
                </a:solidFill>
                <a:latin typeface="Courier New" pitchFamily="49" charset="0"/>
              </a:rPr>
              <a:t>trigger_body</a:t>
            </a:r>
          </a:p>
        </p:txBody>
      </p:sp>
      <p:sp>
        <p:nvSpPr>
          <p:cNvPr id="36868" name="Rectangle 4"/>
          <p:cNvSpPr>
            <a:spLocks noChangeArrowheads="1"/>
          </p:cNvSpPr>
          <p:nvPr/>
        </p:nvSpPr>
        <p:spPr bwMode="auto">
          <a:xfrm>
            <a:off x="882650" y="1604963"/>
            <a:ext cx="1631950" cy="4095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latin typeface="Arial" charset="0"/>
              </a:rPr>
              <a:t>Syntax:</a:t>
            </a:r>
          </a:p>
        </p:txBody>
      </p:sp>
      <p:sp>
        <p:nvSpPr>
          <p:cNvPr id="36869" name="Text Box 5"/>
          <p:cNvSpPr txBox="1">
            <a:spLocks noChangeArrowheads="1"/>
          </p:cNvSpPr>
          <p:nvPr/>
        </p:nvSpPr>
        <p:spPr bwMode="auto">
          <a:xfrm>
            <a:off x="838200" y="4800600"/>
            <a:ext cx="7391400" cy="366713"/>
          </a:xfrm>
          <a:prstGeom prst="rect">
            <a:avLst/>
          </a:prstGeom>
          <a:noFill/>
          <a:ln w="9525">
            <a:noFill/>
            <a:miter lim="800000"/>
            <a:headEnd/>
            <a:tailEnd/>
          </a:ln>
          <a:effectLst/>
        </p:spPr>
        <p:txBody>
          <a:bodyPr>
            <a:spAutoFit/>
          </a:bodyPr>
          <a:lstStyle/>
          <a:p>
            <a:pPr>
              <a:spcBef>
                <a:spcPct val="50000"/>
              </a:spcBef>
            </a:pPr>
            <a:r>
              <a:rPr lang="en-US"/>
              <a:t>OLD refers to the table and NEW refers to the shadow page.</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B688A5CF-D2DA-426E-9E2F-D959B0CAFD91}" type="slidenum">
              <a:rPr lang="en-US"/>
              <a:pPr/>
              <a:t>45</a:t>
            </a:fld>
            <a:r>
              <a:rPr lang="en-US"/>
              <a:t> of 1</a:t>
            </a:r>
          </a:p>
        </p:txBody>
      </p:sp>
      <p:sp>
        <p:nvSpPr>
          <p:cNvPr id="38914" name="Rectangle 2"/>
          <p:cNvSpPr>
            <a:spLocks noGrp="1" noChangeArrowheads="1"/>
          </p:cNvSpPr>
          <p:nvPr>
            <p:ph type="title"/>
          </p:nvPr>
        </p:nvSpPr>
        <p:spPr>
          <a:noFill/>
          <a:ln/>
        </p:spPr>
        <p:txBody>
          <a:bodyPr wrap="square" lIns="92075" tIns="46038" rIns="92075" bIns="46038" anchor="t"/>
          <a:lstStyle/>
          <a:p>
            <a:r>
              <a:rPr lang="en-US"/>
              <a:t>Creating DML Row Triggers</a:t>
            </a:r>
          </a:p>
        </p:txBody>
      </p:sp>
      <p:sp>
        <p:nvSpPr>
          <p:cNvPr id="38915" name="Rectangle 3"/>
          <p:cNvSpPr>
            <a:spLocks noChangeArrowheads="1"/>
          </p:cNvSpPr>
          <p:nvPr/>
        </p:nvSpPr>
        <p:spPr bwMode="blackWhite">
          <a:xfrm>
            <a:off x="1117600" y="1955800"/>
            <a:ext cx="7061200" cy="3276600"/>
          </a:xfrm>
          <a:prstGeom prst="rect">
            <a:avLst/>
          </a:prstGeom>
          <a:solidFill>
            <a:srgbClr val="FFFFCC"/>
          </a:solidFill>
          <a:ln w="9525">
            <a:noFill/>
            <a:miter lim="800000"/>
            <a:headEnd/>
            <a:tailEnd/>
          </a:ln>
          <a:effectLst/>
        </p:spPr>
        <p:txBody>
          <a:bodyPr wrap="none" anchor="ctr"/>
          <a:lstStyle/>
          <a:p>
            <a:endParaRPr lang="en-US"/>
          </a:p>
        </p:txBody>
      </p:sp>
      <p:sp>
        <p:nvSpPr>
          <p:cNvPr id="38916" name="Rectangle 4"/>
          <p:cNvSpPr>
            <a:spLocks noChangeArrowheads="1"/>
          </p:cNvSpPr>
          <p:nvPr/>
        </p:nvSpPr>
        <p:spPr bwMode="blackWhite">
          <a:xfrm>
            <a:off x="1079500" y="1995488"/>
            <a:ext cx="7188200" cy="3216275"/>
          </a:xfrm>
          <a:prstGeom prst="rect">
            <a:avLst/>
          </a:prstGeom>
          <a:noFill/>
          <a:ln w="9525">
            <a:noFill/>
            <a:miter lim="800000"/>
            <a:headEnd/>
            <a:tailEnd/>
          </a:ln>
          <a:effectLst/>
        </p:spPr>
        <p:txBody>
          <a:bodyPr lIns="92075" tIns="46038" rIns="92075" bIns="46038">
            <a:spAutoFit/>
          </a:bodyPr>
          <a:lstStyle/>
          <a:p>
            <a:pPr defTabSz="400050" eaLnBrk="0" hangingPunct="0">
              <a:lnSpc>
                <a:spcPct val="95000"/>
              </a:lnSpc>
              <a:tabLst>
                <a:tab pos="400050" algn="r"/>
                <a:tab pos="519113" algn="l"/>
              </a:tabLst>
            </a:pPr>
            <a:r>
              <a:rPr lang="en-US" b="1">
                <a:solidFill>
                  <a:schemeClr val="accent2"/>
                </a:solidFill>
                <a:latin typeface="Courier New" pitchFamily="49" charset="0"/>
              </a:rPr>
              <a:t>CREATE OR REPLACE TRIGGER restrict_salary</a:t>
            </a:r>
          </a:p>
          <a:p>
            <a:pPr defTabSz="400050" eaLnBrk="0" hangingPunct="0">
              <a:lnSpc>
                <a:spcPct val="95000"/>
              </a:lnSpc>
              <a:tabLst>
                <a:tab pos="400050" algn="r"/>
                <a:tab pos="519113" algn="l"/>
              </a:tabLst>
            </a:pPr>
            <a:r>
              <a:rPr lang="en-US" b="1">
                <a:solidFill>
                  <a:schemeClr val="accent2"/>
                </a:solidFill>
                <a:latin typeface="Courier New" pitchFamily="49" charset="0"/>
              </a:rPr>
              <a:t>  BEFORE  INSERT OR UPDATE OF salary ON employees</a:t>
            </a:r>
          </a:p>
          <a:p>
            <a:pPr defTabSz="400050" eaLnBrk="0" hangingPunct="0">
              <a:lnSpc>
                <a:spcPct val="95000"/>
              </a:lnSpc>
              <a:tabLst>
                <a:tab pos="400050" algn="r"/>
                <a:tab pos="519113" algn="l"/>
              </a:tabLst>
            </a:pPr>
            <a:r>
              <a:rPr lang="en-US" b="1">
                <a:solidFill>
                  <a:schemeClr val="accent2"/>
                </a:solidFill>
                <a:latin typeface="Courier New" pitchFamily="49" charset="0"/>
              </a:rPr>
              <a:t>    FOR EACH ROW</a:t>
            </a:r>
          </a:p>
          <a:p>
            <a:pPr defTabSz="400050" eaLnBrk="0" hangingPunct="0">
              <a:lnSpc>
                <a:spcPct val="95000"/>
              </a:lnSpc>
              <a:tabLst>
                <a:tab pos="400050" algn="r"/>
                <a:tab pos="519113" algn="l"/>
              </a:tabLst>
            </a:pPr>
            <a:r>
              <a:rPr lang="en-US" b="1">
                <a:solidFill>
                  <a:schemeClr val="accent2"/>
                </a:solidFill>
                <a:latin typeface="Courier New" pitchFamily="49" charset="0"/>
              </a:rPr>
              <a:t>    BEGIN</a:t>
            </a:r>
          </a:p>
          <a:p>
            <a:pPr defTabSz="400050" eaLnBrk="0" hangingPunct="0">
              <a:lnSpc>
                <a:spcPct val="95000"/>
              </a:lnSpc>
              <a:tabLst>
                <a:tab pos="400050" algn="r"/>
                <a:tab pos="519113" algn="l"/>
              </a:tabLst>
            </a:pPr>
            <a:r>
              <a:rPr lang="en-US" b="1">
                <a:solidFill>
                  <a:schemeClr val="accent2"/>
                </a:solidFill>
                <a:latin typeface="Courier New" pitchFamily="49" charset="0"/>
              </a:rPr>
              <a:t>      IF  NOT (:NEW.job_id IN ('AD_PRES', 'AD_VP'))</a:t>
            </a:r>
          </a:p>
          <a:p>
            <a:pPr defTabSz="400050" eaLnBrk="0" hangingPunct="0">
              <a:lnSpc>
                <a:spcPct val="95000"/>
              </a:lnSpc>
              <a:tabLst>
                <a:tab pos="400050" algn="r"/>
                <a:tab pos="519113" algn="l"/>
              </a:tabLst>
            </a:pPr>
            <a:r>
              <a:rPr lang="en-US" b="1">
                <a:solidFill>
                  <a:schemeClr val="accent2"/>
                </a:solidFill>
                <a:latin typeface="Courier New" pitchFamily="49" charset="0"/>
              </a:rPr>
              <a:t>          AND :NEW.salary &gt; 15000</a:t>
            </a:r>
          </a:p>
          <a:p>
            <a:pPr defTabSz="400050" eaLnBrk="0" hangingPunct="0">
              <a:lnSpc>
                <a:spcPct val="95000"/>
              </a:lnSpc>
              <a:tabLst>
                <a:tab pos="400050" algn="r"/>
                <a:tab pos="519113" algn="l"/>
              </a:tabLst>
            </a:pPr>
            <a:r>
              <a:rPr lang="en-US" b="1">
                <a:solidFill>
                  <a:schemeClr val="accent2"/>
                </a:solidFill>
                <a:latin typeface="Courier New" pitchFamily="49" charset="0"/>
              </a:rPr>
              <a:t>      THEN</a:t>
            </a:r>
          </a:p>
          <a:p>
            <a:pPr defTabSz="400050" eaLnBrk="0" hangingPunct="0">
              <a:lnSpc>
                <a:spcPct val="95000"/>
              </a:lnSpc>
              <a:tabLst>
                <a:tab pos="400050" algn="r"/>
                <a:tab pos="519113" algn="l"/>
              </a:tabLst>
            </a:pPr>
            <a:r>
              <a:rPr lang="en-US" b="1">
                <a:solidFill>
                  <a:schemeClr val="accent2"/>
                </a:solidFill>
                <a:latin typeface="Courier New" pitchFamily="49" charset="0"/>
              </a:rPr>
              <a:t>        RAISE_APPLICATION_ERROR (-20202,'Employee 									 cannot earn this amount');</a:t>
            </a:r>
          </a:p>
          <a:p>
            <a:pPr defTabSz="400050" eaLnBrk="0" hangingPunct="0">
              <a:lnSpc>
                <a:spcPct val="95000"/>
              </a:lnSpc>
              <a:tabLst>
                <a:tab pos="400050" algn="r"/>
                <a:tab pos="519113" algn="l"/>
              </a:tabLst>
            </a:pPr>
            <a:r>
              <a:rPr lang="en-US" b="1">
                <a:solidFill>
                  <a:schemeClr val="accent2"/>
                </a:solidFill>
                <a:latin typeface="Courier New" pitchFamily="49" charset="0"/>
              </a:rPr>
              <a:t>     END IF;</a:t>
            </a:r>
          </a:p>
          <a:p>
            <a:pPr defTabSz="400050" eaLnBrk="0" hangingPunct="0">
              <a:lnSpc>
                <a:spcPct val="95000"/>
              </a:lnSpc>
              <a:tabLst>
                <a:tab pos="400050" algn="r"/>
                <a:tab pos="519113" algn="l"/>
              </a:tabLst>
            </a:pPr>
            <a:r>
              <a:rPr lang="en-US" b="1">
                <a:solidFill>
                  <a:schemeClr val="accent2"/>
                </a:solidFill>
                <a:latin typeface="Courier New" pitchFamily="49" charset="0"/>
              </a:rPr>
              <a:t>END;</a:t>
            </a:r>
          </a:p>
          <a:p>
            <a:pPr defTabSz="400050" eaLnBrk="0" hangingPunct="0">
              <a:lnSpc>
                <a:spcPct val="95000"/>
              </a:lnSpc>
              <a:tabLst>
                <a:tab pos="400050" algn="r"/>
                <a:tab pos="519113" algn="l"/>
              </a:tabLst>
            </a:pPr>
            <a:r>
              <a:rPr lang="en-US" b="1">
                <a:solidFill>
                  <a:schemeClr val="accent2"/>
                </a:solidFill>
                <a:latin typeface="Courier New" pitchFamily="49" charset="0"/>
              </a:rPr>
              <a:t>/</a:t>
            </a:r>
          </a:p>
        </p:txBody>
      </p:sp>
      <p:pic>
        <p:nvPicPr>
          <p:cNvPr id="38917" name="Picture 5" descr="09_18s"/>
          <p:cNvPicPr>
            <a:picLocks noChangeAspect="1" noChangeArrowheads="1"/>
          </p:cNvPicPr>
          <p:nvPr/>
        </p:nvPicPr>
        <p:blipFill>
          <a:blip r:embed="rId3"/>
          <a:srcRect/>
          <a:stretch>
            <a:fillRect/>
          </a:stretch>
        </p:blipFill>
        <p:spPr bwMode="auto">
          <a:xfrm>
            <a:off x="1120775" y="5294313"/>
            <a:ext cx="7031038" cy="347662"/>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p:txBody>
          <a:bodyPr/>
          <a:lstStyle/>
          <a:p>
            <a:r>
              <a:rPr lang="en-US"/>
              <a:t>PL/SQL</a:t>
            </a:r>
          </a:p>
        </p:txBody>
      </p:sp>
      <p:sp>
        <p:nvSpPr>
          <p:cNvPr id="14" name="Slide Number Placeholder 3"/>
          <p:cNvSpPr>
            <a:spLocks noGrp="1"/>
          </p:cNvSpPr>
          <p:nvPr>
            <p:ph type="sldNum" sz="quarter" idx="11"/>
          </p:nvPr>
        </p:nvSpPr>
        <p:spPr/>
        <p:txBody>
          <a:bodyPr/>
          <a:lstStyle/>
          <a:p>
            <a:fld id="{9C8D1C1A-F22D-4072-B414-5CECB6391D8C}" type="slidenum">
              <a:rPr lang="en-US"/>
              <a:pPr/>
              <a:t>46</a:t>
            </a:fld>
            <a:r>
              <a:rPr lang="en-US"/>
              <a:t> of 1</a:t>
            </a:r>
          </a:p>
        </p:txBody>
      </p:sp>
      <p:sp>
        <p:nvSpPr>
          <p:cNvPr id="40962" name="Rectangle 2"/>
          <p:cNvSpPr>
            <a:spLocks noGrp="1" noChangeArrowheads="1"/>
          </p:cNvSpPr>
          <p:nvPr>
            <p:ph type="title"/>
          </p:nvPr>
        </p:nvSpPr>
        <p:spPr>
          <a:noFill/>
          <a:ln/>
        </p:spPr>
        <p:txBody>
          <a:bodyPr wrap="square" lIns="92075" tIns="46038" rIns="92075" bIns="46038" anchor="t"/>
          <a:lstStyle/>
          <a:p>
            <a:r>
              <a:rPr lang="en-US"/>
              <a:t>Using </a:t>
            </a:r>
            <a:r>
              <a:rPr lang="en-US">
                <a:latin typeface="Courier New" pitchFamily="49" charset="0"/>
              </a:rPr>
              <a:t>OLD</a:t>
            </a:r>
            <a:r>
              <a:rPr lang="en-US"/>
              <a:t> and </a:t>
            </a:r>
            <a:r>
              <a:rPr lang="en-US">
                <a:latin typeface="Courier New" pitchFamily="49" charset="0"/>
              </a:rPr>
              <a:t>NEW</a:t>
            </a:r>
            <a:r>
              <a:rPr lang="en-US"/>
              <a:t> Qualifiers</a:t>
            </a:r>
          </a:p>
        </p:txBody>
      </p:sp>
      <p:sp>
        <p:nvSpPr>
          <p:cNvPr id="40963" name="Rectangle 3"/>
          <p:cNvSpPr>
            <a:spLocks noChangeArrowheads="1"/>
          </p:cNvSpPr>
          <p:nvPr/>
        </p:nvSpPr>
        <p:spPr bwMode="blackWhite">
          <a:xfrm>
            <a:off x="838200" y="1371600"/>
            <a:ext cx="7400925" cy="3987800"/>
          </a:xfrm>
          <a:prstGeom prst="rect">
            <a:avLst/>
          </a:prstGeom>
          <a:solidFill>
            <a:srgbClr val="FFFFCC"/>
          </a:solidFill>
          <a:ln w="9525">
            <a:noFill/>
            <a:miter lim="800000"/>
            <a:headEnd/>
            <a:tailEnd/>
          </a:ln>
          <a:effectLst/>
        </p:spPr>
        <p:txBody>
          <a:bodyPr wrap="none" anchor="ctr"/>
          <a:lstStyle/>
          <a:p>
            <a:endParaRPr lang="en-US"/>
          </a:p>
        </p:txBody>
      </p:sp>
      <p:sp>
        <p:nvSpPr>
          <p:cNvPr id="40964" name="Rectangle 4"/>
          <p:cNvSpPr>
            <a:spLocks noChangeArrowheads="1"/>
          </p:cNvSpPr>
          <p:nvPr/>
        </p:nvSpPr>
        <p:spPr bwMode="auto">
          <a:xfrm>
            <a:off x="990600" y="1524000"/>
            <a:ext cx="7283450" cy="3216275"/>
          </a:xfrm>
          <a:prstGeom prst="rect">
            <a:avLst/>
          </a:prstGeom>
          <a:noFill/>
          <a:ln w="9525">
            <a:noFill/>
            <a:miter lim="800000"/>
            <a:headEnd/>
            <a:tailEnd/>
          </a:ln>
          <a:effectLst/>
        </p:spPr>
        <p:txBody>
          <a:bodyPr wrap="none" lIns="92075" tIns="46038" rIns="92075" bIns="46038">
            <a:spAutoFit/>
          </a:bodyPr>
          <a:lstStyle/>
          <a:p>
            <a:pPr defTabSz="400050" eaLnBrk="0" hangingPunct="0">
              <a:lnSpc>
                <a:spcPct val="95000"/>
              </a:lnSpc>
              <a:tabLst>
                <a:tab pos="400050" algn="r"/>
                <a:tab pos="519113" algn="l"/>
              </a:tabLst>
            </a:pPr>
            <a:r>
              <a:rPr lang="en-US" b="1">
                <a:solidFill>
                  <a:schemeClr val="accent2"/>
                </a:solidFill>
                <a:latin typeface="Courier New" pitchFamily="49" charset="0"/>
              </a:rPr>
              <a:t>CREATE OR REPLACE TRIGGER audit_emp_values</a:t>
            </a:r>
          </a:p>
          <a:p>
            <a:pPr defTabSz="400050" eaLnBrk="0" hangingPunct="0">
              <a:lnSpc>
                <a:spcPct val="95000"/>
              </a:lnSpc>
              <a:tabLst>
                <a:tab pos="400050" algn="r"/>
                <a:tab pos="519113" algn="l"/>
              </a:tabLst>
            </a:pPr>
            <a:r>
              <a:rPr lang="en-US" b="1">
                <a:solidFill>
                  <a:schemeClr val="accent2"/>
                </a:solidFill>
                <a:latin typeface="Courier New" pitchFamily="49" charset="0"/>
              </a:rPr>
              <a:t> AFTER DELETE OR INSERT OR UPDATE ON employees</a:t>
            </a:r>
          </a:p>
          <a:p>
            <a:pPr defTabSz="400050" eaLnBrk="0" hangingPunct="0">
              <a:lnSpc>
                <a:spcPct val="95000"/>
              </a:lnSpc>
              <a:tabLst>
                <a:tab pos="400050" algn="r"/>
                <a:tab pos="519113" algn="l"/>
              </a:tabLst>
            </a:pPr>
            <a:r>
              <a:rPr lang="en-US" b="1">
                <a:solidFill>
                  <a:schemeClr val="accent2"/>
                </a:solidFill>
                <a:latin typeface="Courier New" pitchFamily="49" charset="0"/>
              </a:rPr>
              <a:t> FOR EACH ROW</a:t>
            </a:r>
          </a:p>
          <a:p>
            <a:pPr defTabSz="400050" eaLnBrk="0" hangingPunct="0">
              <a:lnSpc>
                <a:spcPct val="95000"/>
              </a:lnSpc>
              <a:tabLst>
                <a:tab pos="400050" algn="r"/>
                <a:tab pos="519113" algn="l"/>
              </a:tabLst>
            </a:pPr>
            <a:r>
              <a:rPr lang="en-US" b="1">
                <a:solidFill>
                  <a:schemeClr val="accent2"/>
                </a:solidFill>
                <a:latin typeface="Courier New" pitchFamily="49" charset="0"/>
              </a:rPr>
              <a:t>BEGIN</a:t>
            </a:r>
          </a:p>
          <a:p>
            <a:pPr defTabSz="400050" eaLnBrk="0" hangingPunct="0">
              <a:lnSpc>
                <a:spcPct val="95000"/>
              </a:lnSpc>
              <a:tabLst>
                <a:tab pos="400050" algn="r"/>
                <a:tab pos="519113" algn="l"/>
              </a:tabLst>
            </a:pPr>
            <a:r>
              <a:rPr lang="en-US" b="1">
                <a:solidFill>
                  <a:schemeClr val="accent2"/>
                </a:solidFill>
                <a:latin typeface="Courier New" pitchFamily="49" charset="0"/>
              </a:rPr>
              <a:t>  INSERT INTO audit_emp_table (user_name, timestamp,</a:t>
            </a:r>
          </a:p>
          <a:p>
            <a:pPr defTabSz="400050" eaLnBrk="0" hangingPunct="0">
              <a:lnSpc>
                <a:spcPct val="95000"/>
              </a:lnSpc>
              <a:tabLst>
                <a:tab pos="400050" algn="r"/>
                <a:tab pos="519113" algn="l"/>
              </a:tabLst>
            </a:pPr>
            <a:r>
              <a:rPr lang="en-US" b="1">
                <a:solidFill>
                  <a:schemeClr val="accent2"/>
                </a:solidFill>
                <a:latin typeface="Courier New" pitchFamily="49" charset="0"/>
              </a:rPr>
              <a:t>     id, old_last_name, new_last_name, old_title,</a:t>
            </a:r>
          </a:p>
          <a:p>
            <a:pPr defTabSz="400050" eaLnBrk="0" hangingPunct="0">
              <a:lnSpc>
                <a:spcPct val="95000"/>
              </a:lnSpc>
              <a:tabLst>
                <a:tab pos="400050" algn="r"/>
                <a:tab pos="519113" algn="l"/>
              </a:tabLst>
            </a:pPr>
            <a:r>
              <a:rPr lang="en-US" b="1">
                <a:solidFill>
                  <a:schemeClr val="accent2"/>
                </a:solidFill>
                <a:latin typeface="Courier New" pitchFamily="49" charset="0"/>
              </a:rPr>
              <a:t>     new_title, old_salary, new_salary)</a:t>
            </a:r>
          </a:p>
          <a:p>
            <a:pPr defTabSz="400050" eaLnBrk="0" hangingPunct="0">
              <a:lnSpc>
                <a:spcPct val="95000"/>
              </a:lnSpc>
              <a:tabLst>
                <a:tab pos="400050" algn="r"/>
                <a:tab pos="519113" algn="l"/>
              </a:tabLst>
            </a:pPr>
            <a:r>
              <a:rPr lang="en-US" b="1">
                <a:solidFill>
                  <a:schemeClr val="accent2"/>
                </a:solidFill>
                <a:latin typeface="Courier New" pitchFamily="49" charset="0"/>
              </a:rPr>
              <a:t>  VALUES (USER, SYSDATE, :OLD.employee_id,</a:t>
            </a:r>
          </a:p>
          <a:p>
            <a:pPr defTabSz="400050" eaLnBrk="0" hangingPunct="0">
              <a:lnSpc>
                <a:spcPct val="95000"/>
              </a:lnSpc>
              <a:tabLst>
                <a:tab pos="400050" algn="r"/>
                <a:tab pos="519113" algn="l"/>
              </a:tabLst>
            </a:pPr>
            <a:r>
              <a:rPr lang="en-US" b="1">
                <a:solidFill>
                  <a:schemeClr val="accent2"/>
                </a:solidFill>
                <a:latin typeface="Courier New" pitchFamily="49" charset="0"/>
              </a:rPr>
              <a:t>       :OLD.last_name, :NEW.last_name, :OLD.job_id,</a:t>
            </a:r>
          </a:p>
          <a:p>
            <a:pPr defTabSz="400050" eaLnBrk="0" hangingPunct="0">
              <a:lnSpc>
                <a:spcPct val="95000"/>
              </a:lnSpc>
              <a:tabLst>
                <a:tab pos="400050" algn="r"/>
                <a:tab pos="519113" algn="l"/>
              </a:tabLst>
            </a:pPr>
            <a:r>
              <a:rPr lang="en-US" b="1">
                <a:solidFill>
                  <a:schemeClr val="accent2"/>
                </a:solidFill>
                <a:latin typeface="Courier New" pitchFamily="49" charset="0"/>
              </a:rPr>
              <a:t>       :NEW.job_id, :OLD.salary, :NEW.salary );</a:t>
            </a:r>
          </a:p>
          <a:p>
            <a:pPr defTabSz="400050" eaLnBrk="0" hangingPunct="0">
              <a:lnSpc>
                <a:spcPct val="95000"/>
              </a:lnSpc>
              <a:tabLst>
                <a:tab pos="400050" algn="r"/>
                <a:tab pos="519113" algn="l"/>
              </a:tabLst>
            </a:pPr>
            <a:r>
              <a:rPr lang="en-US" b="1">
                <a:solidFill>
                  <a:schemeClr val="accent2"/>
                </a:solidFill>
                <a:latin typeface="Courier New" pitchFamily="49" charset="0"/>
              </a:rPr>
              <a:t>END;</a:t>
            </a:r>
          </a:p>
          <a:p>
            <a:pPr defTabSz="400050" eaLnBrk="0" hangingPunct="0">
              <a:lnSpc>
                <a:spcPct val="95000"/>
              </a:lnSpc>
              <a:tabLst>
                <a:tab pos="400050" algn="r"/>
                <a:tab pos="519113" algn="l"/>
              </a:tabLst>
            </a:pPr>
            <a:r>
              <a:rPr lang="en-US" b="1">
                <a:solidFill>
                  <a:schemeClr val="accent2"/>
                </a:solidFill>
                <a:latin typeface="Courier New" pitchFamily="49" charset="0"/>
              </a:rPr>
              <a:t>/</a:t>
            </a:r>
          </a:p>
        </p:txBody>
      </p:sp>
      <p:sp>
        <p:nvSpPr>
          <p:cNvPr id="40965" name="Rectangle 5"/>
          <p:cNvSpPr>
            <a:spLocks noChangeArrowheads="1"/>
          </p:cNvSpPr>
          <p:nvPr/>
        </p:nvSpPr>
        <p:spPr bwMode="blackWhite">
          <a:xfrm>
            <a:off x="5562600" y="3962400"/>
            <a:ext cx="1552575" cy="315913"/>
          </a:xfrm>
          <a:prstGeom prst="rect">
            <a:avLst/>
          </a:prstGeom>
          <a:noFill/>
          <a:ln w="25400">
            <a:solidFill>
              <a:srgbClr val="FF0066"/>
            </a:solidFill>
            <a:miter lim="800000"/>
            <a:headEnd/>
            <a:tailEnd/>
          </a:ln>
          <a:effectLst/>
        </p:spPr>
        <p:txBody>
          <a:bodyPr wrap="none" anchor="ctr"/>
          <a:lstStyle/>
          <a:p>
            <a:endParaRPr lang="en-US"/>
          </a:p>
        </p:txBody>
      </p:sp>
      <p:sp>
        <p:nvSpPr>
          <p:cNvPr id="40966" name="Rectangle 6"/>
          <p:cNvSpPr>
            <a:spLocks noChangeArrowheads="1"/>
          </p:cNvSpPr>
          <p:nvPr/>
        </p:nvSpPr>
        <p:spPr bwMode="blackWhite">
          <a:xfrm>
            <a:off x="4191000" y="3657600"/>
            <a:ext cx="2209800" cy="304800"/>
          </a:xfrm>
          <a:prstGeom prst="rect">
            <a:avLst/>
          </a:prstGeom>
          <a:noFill/>
          <a:ln w="25400">
            <a:solidFill>
              <a:srgbClr val="FF0066"/>
            </a:solidFill>
            <a:miter lim="800000"/>
            <a:headEnd/>
            <a:tailEnd/>
          </a:ln>
          <a:effectLst/>
        </p:spPr>
        <p:txBody>
          <a:bodyPr wrap="none" anchor="ctr"/>
          <a:lstStyle/>
          <a:p>
            <a:endParaRPr lang="en-US"/>
          </a:p>
        </p:txBody>
      </p:sp>
      <p:sp>
        <p:nvSpPr>
          <p:cNvPr id="40967" name="Rectangle 7"/>
          <p:cNvSpPr>
            <a:spLocks noChangeArrowheads="1"/>
          </p:cNvSpPr>
          <p:nvPr/>
        </p:nvSpPr>
        <p:spPr bwMode="blackWhite">
          <a:xfrm>
            <a:off x="2057400" y="3581400"/>
            <a:ext cx="2019300" cy="328613"/>
          </a:xfrm>
          <a:prstGeom prst="rect">
            <a:avLst/>
          </a:prstGeom>
          <a:noFill/>
          <a:ln w="25400">
            <a:solidFill>
              <a:srgbClr val="FF0066"/>
            </a:solidFill>
            <a:miter lim="800000"/>
            <a:headEnd/>
            <a:tailEnd/>
          </a:ln>
          <a:effectLst/>
        </p:spPr>
        <p:txBody>
          <a:bodyPr wrap="none" anchor="ctr"/>
          <a:lstStyle/>
          <a:p>
            <a:endParaRPr lang="en-US"/>
          </a:p>
        </p:txBody>
      </p:sp>
      <p:sp>
        <p:nvSpPr>
          <p:cNvPr id="40968" name="Rectangle 8"/>
          <p:cNvSpPr>
            <a:spLocks noChangeArrowheads="1"/>
          </p:cNvSpPr>
          <p:nvPr/>
        </p:nvSpPr>
        <p:spPr bwMode="blackWhite">
          <a:xfrm>
            <a:off x="4572000" y="3352800"/>
            <a:ext cx="2222500" cy="303213"/>
          </a:xfrm>
          <a:prstGeom prst="rect">
            <a:avLst/>
          </a:prstGeom>
          <a:noFill/>
          <a:ln w="25400">
            <a:solidFill>
              <a:srgbClr val="FF0066"/>
            </a:solidFill>
            <a:miter lim="800000"/>
            <a:headEnd/>
            <a:tailEnd/>
          </a:ln>
          <a:effectLst/>
        </p:spPr>
        <p:txBody>
          <a:bodyPr wrap="none" anchor="ctr"/>
          <a:lstStyle/>
          <a:p>
            <a:endParaRPr lang="en-US"/>
          </a:p>
        </p:txBody>
      </p:sp>
      <p:sp>
        <p:nvSpPr>
          <p:cNvPr id="40969" name="Rectangle 9"/>
          <p:cNvSpPr>
            <a:spLocks noChangeArrowheads="1"/>
          </p:cNvSpPr>
          <p:nvPr/>
        </p:nvSpPr>
        <p:spPr bwMode="blackWhite">
          <a:xfrm>
            <a:off x="6400800" y="3657600"/>
            <a:ext cx="1752600" cy="304800"/>
          </a:xfrm>
          <a:prstGeom prst="rect">
            <a:avLst/>
          </a:prstGeom>
          <a:noFill/>
          <a:ln w="25400">
            <a:solidFill>
              <a:srgbClr val="FF0066"/>
            </a:solidFill>
            <a:miter lim="800000"/>
            <a:headEnd/>
            <a:tailEnd/>
          </a:ln>
          <a:effectLst/>
        </p:spPr>
        <p:txBody>
          <a:bodyPr wrap="none" anchor="ctr"/>
          <a:lstStyle/>
          <a:p>
            <a:endParaRPr lang="en-US"/>
          </a:p>
        </p:txBody>
      </p:sp>
      <p:sp>
        <p:nvSpPr>
          <p:cNvPr id="40970" name="Rectangle 10"/>
          <p:cNvSpPr>
            <a:spLocks noChangeArrowheads="1"/>
          </p:cNvSpPr>
          <p:nvPr/>
        </p:nvSpPr>
        <p:spPr bwMode="blackWhite">
          <a:xfrm>
            <a:off x="2057400" y="3886200"/>
            <a:ext cx="1612900" cy="303213"/>
          </a:xfrm>
          <a:prstGeom prst="rect">
            <a:avLst/>
          </a:prstGeom>
          <a:noFill/>
          <a:ln w="25400">
            <a:solidFill>
              <a:srgbClr val="FF0066"/>
            </a:solidFill>
            <a:miter lim="800000"/>
            <a:headEnd/>
            <a:tailEnd/>
          </a:ln>
          <a:effectLst/>
        </p:spPr>
        <p:txBody>
          <a:bodyPr wrap="none" anchor="ctr"/>
          <a:lstStyle/>
          <a:p>
            <a:endParaRPr lang="en-US"/>
          </a:p>
        </p:txBody>
      </p:sp>
      <p:sp>
        <p:nvSpPr>
          <p:cNvPr id="40971" name="Rectangle 11"/>
          <p:cNvSpPr>
            <a:spLocks noChangeArrowheads="1"/>
          </p:cNvSpPr>
          <p:nvPr/>
        </p:nvSpPr>
        <p:spPr bwMode="blackWhite">
          <a:xfrm>
            <a:off x="3810000" y="3962400"/>
            <a:ext cx="1651000" cy="228600"/>
          </a:xfrm>
          <a:prstGeom prst="rect">
            <a:avLst/>
          </a:prstGeom>
          <a:noFill/>
          <a:ln w="25400">
            <a:solidFill>
              <a:srgbClr val="FF0066"/>
            </a:solidFill>
            <a:miter lim="800000"/>
            <a:headEnd/>
            <a:tailEnd/>
          </a:ln>
          <a:effectLst/>
        </p:spPr>
        <p:txBody>
          <a:bodyPr wrap="none" anchor="ctr"/>
          <a:lstStyle/>
          <a:p>
            <a:endParaRPr lang="en-US"/>
          </a:p>
        </p:txBody>
      </p:sp>
      <p:pic>
        <p:nvPicPr>
          <p:cNvPr id="40972" name="Picture 12" descr="09_19s"/>
          <p:cNvPicPr>
            <a:picLocks noChangeAspect="1" noChangeArrowheads="1"/>
          </p:cNvPicPr>
          <p:nvPr/>
        </p:nvPicPr>
        <p:blipFill>
          <a:blip r:embed="rId3"/>
          <a:srcRect/>
          <a:stretch>
            <a:fillRect/>
          </a:stretch>
        </p:blipFill>
        <p:spPr bwMode="auto">
          <a:xfrm>
            <a:off x="1055688" y="5573713"/>
            <a:ext cx="7350125" cy="382587"/>
          </a:xfrm>
          <a:prstGeom prst="rect">
            <a:avLst/>
          </a:prstGeom>
          <a:noFill/>
        </p:spPr>
      </p:pic>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t>PL/SQL</a:t>
            </a:r>
          </a:p>
        </p:txBody>
      </p:sp>
      <p:sp>
        <p:nvSpPr>
          <p:cNvPr id="8" name="Slide Number Placeholder 3"/>
          <p:cNvSpPr>
            <a:spLocks noGrp="1"/>
          </p:cNvSpPr>
          <p:nvPr>
            <p:ph type="sldNum" sz="quarter" idx="11"/>
          </p:nvPr>
        </p:nvSpPr>
        <p:spPr/>
        <p:txBody>
          <a:bodyPr/>
          <a:lstStyle/>
          <a:p>
            <a:fld id="{42796692-17F4-4D7F-B3C9-C5617FD9798B}" type="slidenum">
              <a:rPr lang="en-US"/>
              <a:pPr/>
              <a:t>47</a:t>
            </a:fld>
            <a:r>
              <a:rPr lang="en-US"/>
              <a:t> of 1</a:t>
            </a:r>
          </a:p>
        </p:txBody>
      </p:sp>
      <p:sp>
        <p:nvSpPr>
          <p:cNvPr id="45058" name="Rectangle 2"/>
          <p:cNvSpPr>
            <a:spLocks noGrp="1" noChangeArrowheads="1"/>
          </p:cNvSpPr>
          <p:nvPr>
            <p:ph type="title"/>
          </p:nvPr>
        </p:nvSpPr>
        <p:spPr>
          <a:noFill/>
          <a:ln/>
        </p:spPr>
        <p:txBody>
          <a:bodyPr wrap="square" lIns="92075" tIns="46038" rIns="92075" bIns="46038" anchor="t"/>
          <a:lstStyle/>
          <a:p>
            <a:r>
              <a:rPr lang="en-US"/>
              <a:t>Restricting a Row Trigger</a:t>
            </a:r>
          </a:p>
        </p:txBody>
      </p:sp>
      <p:sp>
        <p:nvSpPr>
          <p:cNvPr id="45059" name="Rectangle 3"/>
          <p:cNvSpPr>
            <a:spLocks noChangeArrowheads="1"/>
          </p:cNvSpPr>
          <p:nvPr/>
        </p:nvSpPr>
        <p:spPr bwMode="blackWhite">
          <a:xfrm>
            <a:off x="827088" y="1506538"/>
            <a:ext cx="7648575" cy="3959225"/>
          </a:xfrm>
          <a:prstGeom prst="rect">
            <a:avLst/>
          </a:prstGeom>
          <a:solidFill>
            <a:srgbClr val="FFFFCC"/>
          </a:solidFill>
          <a:ln w="9525">
            <a:noFill/>
            <a:miter lim="800000"/>
            <a:headEnd/>
            <a:tailEnd/>
          </a:ln>
          <a:effectLst/>
        </p:spPr>
        <p:txBody>
          <a:bodyPr wrap="none" anchor="ctr"/>
          <a:lstStyle/>
          <a:p>
            <a:endParaRPr lang="en-US"/>
          </a:p>
        </p:txBody>
      </p:sp>
      <p:sp>
        <p:nvSpPr>
          <p:cNvPr id="45060" name="Rectangle 4"/>
          <p:cNvSpPr>
            <a:spLocks noChangeArrowheads="1"/>
          </p:cNvSpPr>
          <p:nvPr/>
        </p:nvSpPr>
        <p:spPr bwMode="auto">
          <a:xfrm>
            <a:off x="762000" y="1524000"/>
            <a:ext cx="7556500" cy="3736975"/>
          </a:xfrm>
          <a:prstGeom prst="rect">
            <a:avLst/>
          </a:prstGeom>
          <a:noFill/>
          <a:ln w="9525">
            <a:noFill/>
            <a:miter lim="800000"/>
            <a:headEnd/>
            <a:tailEnd/>
          </a:ln>
          <a:effectLst/>
        </p:spPr>
        <p:txBody>
          <a:bodyPr wrap="none" lIns="92075" tIns="46038" rIns="92075" bIns="46038">
            <a:spAutoFit/>
          </a:bodyPr>
          <a:lstStyle/>
          <a:p>
            <a:pPr defTabSz="400050" eaLnBrk="0" hangingPunct="0">
              <a:lnSpc>
                <a:spcPct val="95000"/>
              </a:lnSpc>
              <a:tabLst>
                <a:tab pos="400050" algn="r"/>
                <a:tab pos="519113" algn="l"/>
              </a:tabLst>
            </a:pPr>
            <a:r>
              <a:rPr lang="en-US" b="1">
                <a:solidFill>
                  <a:schemeClr val="accent2"/>
                </a:solidFill>
                <a:latin typeface="Courier New" pitchFamily="49" charset="0"/>
              </a:rPr>
              <a:t>CREATE OR REPLACE TRIGGER derive_commission_pct</a:t>
            </a:r>
          </a:p>
          <a:p>
            <a:pPr defTabSz="400050" eaLnBrk="0" hangingPunct="0">
              <a:lnSpc>
                <a:spcPct val="95000"/>
              </a:lnSpc>
              <a:tabLst>
                <a:tab pos="400050" algn="r"/>
                <a:tab pos="519113" algn="l"/>
              </a:tabLst>
            </a:pPr>
            <a:r>
              <a:rPr lang="en-US" b="1">
                <a:solidFill>
                  <a:schemeClr val="accent2"/>
                </a:solidFill>
                <a:latin typeface="Courier New" pitchFamily="49" charset="0"/>
              </a:rPr>
              <a:t>  BEFORE INSERT OR UPDATE OF salary ON employees</a:t>
            </a:r>
          </a:p>
          <a:p>
            <a:pPr defTabSz="400050" eaLnBrk="0" hangingPunct="0">
              <a:lnSpc>
                <a:spcPct val="95000"/>
              </a:lnSpc>
              <a:tabLst>
                <a:tab pos="400050" algn="r"/>
                <a:tab pos="519113" algn="l"/>
              </a:tabLst>
            </a:pPr>
            <a:r>
              <a:rPr lang="en-US" b="1">
                <a:solidFill>
                  <a:schemeClr val="accent2"/>
                </a:solidFill>
                <a:latin typeface="Courier New" pitchFamily="49" charset="0"/>
              </a:rPr>
              <a:t>  FOR EACH ROW</a:t>
            </a:r>
          </a:p>
          <a:p>
            <a:pPr defTabSz="400050" eaLnBrk="0" hangingPunct="0">
              <a:lnSpc>
                <a:spcPct val="95000"/>
              </a:lnSpc>
              <a:tabLst>
                <a:tab pos="400050" algn="r"/>
                <a:tab pos="519113" algn="l"/>
              </a:tabLst>
            </a:pPr>
            <a:r>
              <a:rPr lang="en-US" b="1">
                <a:solidFill>
                  <a:schemeClr val="accent2"/>
                </a:solidFill>
                <a:latin typeface="Courier New" pitchFamily="49" charset="0"/>
              </a:rPr>
              <a:t>  WHEN (NEW.job_id = 'SA_REP')</a:t>
            </a:r>
          </a:p>
          <a:p>
            <a:pPr defTabSz="400050" eaLnBrk="0" hangingPunct="0">
              <a:lnSpc>
                <a:spcPct val="95000"/>
              </a:lnSpc>
              <a:tabLst>
                <a:tab pos="400050" algn="r"/>
                <a:tab pos="519113" algn="l"/>
              </a:tabLst>
            </a:pPr>
            <a:r>
              <a:rPr lang="en-US" b="1">
                <a:solidFill>
                  <a:schemeClr val="accent2"/>
                </a:solidFill>
                <a:latin typeface="Courier New" pitchFamily="49" charset="0"/>
              </a:rPr>
              <a:t>BEGIN</a:t>
            </a:r>
          </a:p>
          <a:p>
            <a:pPr defTabSz="400050" eaLnBrk="0" hangingPunct="0">
              <a:lnSpc>
                <a:spcPct val="95000"/>
              </a:lnSpc>
              <a:tabLst>
                <a:tab pos="400050" algn="r"/>
                <a:tab pos="519113" algn="l"/>
              </a:tabLst>
            </a:pPr>
            <a:r>
              <a:rPr lang="en-US" b="1">
                <a:solidFill>
                  <a:schemeClr val="accent2"/>
                </a:solidFill>
                <a:latin typeface="Courier New" pitchFamily="49" charset="0"/>
              </a:rPr>
              <a:t>  IF  INSERTING</a:t>
            </a:r>
          </a:p>
          <a:p>
            <a:pPr defTabSz="400050" eaLnBrk="0" hangingPunct="0">
              <a:lnSpc>
                <a:spcPct val="95000"/>
              </a:lnSpc>
              <a:tabLst>
                <a:tab pos="400050" algn="r"/>
                <a:tab pos="519113" algn="l"/>
              </a:tabLst>
            </a:pPr>
            <a:r>
              <a:rPr lang="en-US" b="1">
                <a:solidFill>
                  <a:schemeClr val="accent2"/>
                </a:solidFill>
                <a:latin typeface="Courier New" pitchFamily="49" charset="0"/>
              </a:rPr>
              <a:t>     THEN :NEW.commission_pct := 0;</a:t>
            </a:r>
          </a:p>
          <a:p>
            <a:pPr defTabSz="400050" eaLnBrk="0" hangingPunct="0">
              <a:lnSpc>
                <a:spcPct val="95000"/>
              </a:lnSpc>
              <a:tabLst>
                <a:tab pos="400050" algn="r"/>
                <a:tab pos="519113" algn="l"/>
              </a:tabLst>
            </a:pPr>
            <a:r>
              <a:rPr lang="en-US" b="1">
                <a:solidFill>
                  <a:schemeClr val="accent2"/>
                </a:solidFill>
                <a:latin typeface="Courier New" pitchFamily="49" charset="0"/>
              </a:rPr>
              <a:t>  ELSIF :OLD.commission_pct IS NULL</a:t>
            </a:r>
          </a:p>
          <a:p>
            <a:pPr defTabSz="400050" eaLnBrk="0" hangingPunct="0">
              <a:lnSpc>
                <a:spcPct val="95000"/>
              </a:lnSpc>
              <a:tabLst>
                <a:tab pos="400050" algn="r"/>
                <a:tab pos="519113" algn="l"/>
              </a:tabLst>
            </a:pPr>
            <a:r>
              <a:rPr lang="en-US" b="1">
                <a:solidFill>
                  <a:schemeClr val="accent2"/>
                </a:solidFill>
                <a:latin typeface="Courier New" pitchFamily="49" charset="0"/>
              </a:rPr>
              <a:t>     THEN :NEW.commission_pct := 0;</a:t>
            </a:r>
          </a:p>
          <a:p>
            <a:pPr defTabSz="400050" eaLnBrk="0" hangingPunct="0">
              <a:lnSpc>
                <a:spcPct val="95000"/>
              </a:lnSpc>
              <a:tabLst>
                <a:tab pos="400050" algn="r"/>
                <a:tab pos="519113" algn="l"/>
              </a:tabLst>
            </a:pPr>
            <a:r>
              <a:rPr lang="en-US" b="1">
                <a:solidFill>
                  <a:schemeClr val="accent2"/>
                </a:solidFill>
                <a:latin typeface="Courier New" pitchFamily="49" charset="0"/>
              </a:rPr>
              <a:t>  ELSE </a:t>
            </a:r>
          </a:p>
          <a:p>
            <a:pPr defTabSz="400050" eaLnBrk="0" hangingPunct="0">
              <a:lnSpc>
                <a:spcPct val="95000"/>
              </a:lnSpc>
              <a:tabLst>
                <a:tab pos="400050" algn="r"/>
                <a:tab pos="519113" algn="l"/>
              </a:tabLst>
            </a:pPr>
            <a:r>
              <a:rPr lang="en-US" b="1">
                <a:solidFill>
                  <a:schemeClr val="accent2"/>
                </a:solidFill>
                <a:latin typeface="Courier New" pitchFamily="49" charset="0"/>
              </a:rPr>
              <a:t>    :NEW.commission_pct := :OLD.commission_pct + 0.05;</a:t>
            </a:r>
          </a:p>
          <a:p>
            <a:pPr defTabSz="400050" eaLnBrk="0" hangingPunct="0">
              <a:lnSpc>
                <a:spcPct val="95000"/>
              </a:lnSpc>
              <a:tabLst>
                <a:tab pos="400050" algn="r"/>
                <a:tab pos="519113" algn="l"/>
              </a:tabLst>
            </a:pPr>
            <a:r>
              <a:rPr lang="en-US" b="1">
                <a:solidFill>
                  <a:schemeClr val="accent2"/>
                </a:solidFill>
                <a:latin typeface="Courier New" pitchFamily="49" charset="0"/>
              </a:rPr>
              <a:t>  END IF;</a:t>
            </a:r>
          </a:p>
          <a:p>
            <a:pPr defTabSz="400050" eaLnBrk="0" hangingPunct="0">
              <a:lnSpc>
                <a:spcPct val="95000"/>
              </a:lnSpc>
              <a:tabLst>
                <a:tab pos="400050" algn="r"/>
                <a:tab pos="519113" algn="l"/>
              </a:tabLst>
            </a:pPr>
            <a:r>
              <a:rPr lang="en-US" b="1">
                <a:solidFill>
                  <a:schemeClr val="accent2"/>
                </a:solidFill>
                <a:latin typeface="Courier New" pitchFamily="49" charset="0"/>
              </a:rPr>
              <a:t>END;</a:t>
            </a:r>
          </a:p>
          <a:p>
            <a:pPr defTabSz="400050" eaLnBrk="0" hangingPunct="0">
              <a:lnSpc>
                <a:spcPct val="95000"/>
              </a:lnSpc>
              <a:tabLst>
                <a:tab pos="400050" algn="r"/>
                <a:tab pos="519113" algn="l"/>
              </a:tabLst>
            </a:pPr>
            <a:r>
              <a:rPr lang="en-US" b="1">
                <a:solidFill>
                  <a:schemeClr val="accent2"/>
                </a:solidFill>
                <a:latin typeface="Courier New" pitchFamily="49" charset="0"/>
              </a:rPr>
              <a:t>/</a:t>
            </a:r>
          </a:p>
        </p:txBody>
      </p:sp>
      <p:sp>
        <p:nvSpPr>
          <p:cNvPr id="45061" name="Rectangle 5"/>
          <p:cNvSpPr>
            <a:spLocks noChangeArrowheads="1"/>
          </p:cNvSpPr>
          <p:nvPr/>
        </p:nvSpPr>
        <p:spPr bwMode="blackWhite">
          <a:xfrm>
            <a:off x="1828800" y="2286000"/>
            <a:ext cx="3149600" cy="336550"/>
          </a:xfrm>
          <a:prstGeom prst="rect">
            <a:avLst/>
          </a:prstGeom>
          <a:noFill/>
          <a:ln w="25400">
            <a:solidFill>
              <a:srgbClr val="FF0066"/>
            </a:solidFill>
            <a:miter lim="800000"/>
            <a:headEnd/>
            <a:tailEnd/>
          </a:ln>
          <a:effectLst/>
        </p:spPr>
        <p:txBody>
          <a:bodyPr wrap="none" anchor="ctr"/>
          <a:lstStyle/>
          <a:p>
            <a:pPr algn="ctr"/>
            <a:endParaRPr lang="en-US" sz="2400">
              <a:solidFill>
                <a:srgbClr val="FF0066"/>
              </a:solidFill>
              <a:latin typeface="Times New Roman" pitchFamily="18" charset="0"/>
            </a:endParaRPr>
          </a:p>
        </p:txBody>
      </p:sp>
      <p:pic>
        <p:nvPicPr>
          <p:cNvPr id="45062" name="Picture 6" descr="09_19s"/>
          <p:cNvPicPr>
            <a:picLocks noChangeAspect="1" noChangeArrowheads="1"/>
          </p:cNvPicPr>
          <p:nvPr/>
        </p:nvPicPr>
        <p:blipFill>
          <a:blip r:embed="rId3"/>
          <a:srcRect/>
          <a:stretch>
            <a:fillRect/>
          </a:stretch>
        </p:blipFill>
        <p:spPr bwMode="auto">
          <a:xfrm>
            <a:off x="838200" y="5516563"/>
            <a:ext cx="7624763" cy="412750"/>
          </a:xfrm>
          <a:prstGeom prst="rect">
            <a:avLst/>
          </a:prstGeom>
          <a:noFill/>
        </p:spPr>
      </p:pic>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2"/>
          <p:cNvSpPr>
            <a:spLocks noGrp="1"/>
          </p:cNvSpPr>
          <p:nvPr>
            <p:ph type="ftr" sz="quarter" idx="10"/>
          </p:nvPr>
        </p:nvSpPr>
        <p:spPr/>
        <p:txBody>
          <a:bodyPr/>
          <a:lstStyle/>
          <a:p>
            <a:r>
              <a:rPr lang="en-US"/>
              <a:t>PL/SQL</a:t>
            </a:r>
          </a:p>
        </p:txBody>
      </p:sp>
      <p:sp>
        <p:nvSpPr>
          <p:cNvPr id="49" name="Slide Number Placeholder 3"/>
          <p:cNvSpPr>
            <a:spLocks noGrp="1"/>
          </p:cNvSpPr>
          <p:nvPr>
            <p:ph type="sldNum" sz="quarter" idx="11"/>
          </p:nvPr>
        </p:nvSpPr>
        <p:spPr/>
        <p:txBody>
          <a:bodyPr/>
          <a:lstStyle/>
          <a:p>
            <a:fld id="{CD56E6DB-F6FD-4335-B540-F5D54ACC3A1D}" type="slidenum">
              <a:rPr lang="en-US"/>
              <a:pPr/>
              <a:t>48</a:t>
            </a:fld>
            <a:r>
              <a:rPr lang="en-US"/>
              <a:t> of 1</a:t>
            </a:r>
          </a:p>
        </p:txBody>
      </p:sp>
      <p:sp>
        <p:nvSpPr>
          <p:cNvPr id="47106"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INSTEAD</a:t>
            </a:r>
            <a:r>
              <a:rPr lang="en-US"/>
              <a:t> </a:t>
            </a:r>
            <a:r>
              <a:rPr lang="en-US">
                <a:latin typeface="Courier New" pitchFamily="49" charset="0"/>
              </a:rPr>
              <a:t>OF</a:t>
            </a:r>
            <a:r>
              <a:rPr lang="en-US"/>
              <a:t> Triggers</a:t>
            </a:r>
          </a:p>
        </p:txBody>
      </p:sp>
      <p:sp>
        <p:nvSpPr>
          <p:cNvPr id="47107" name="AutoShape 3"/>
          <p:cNvSpPr>
            <a:spLocks noChangeArrowheads="1"/>
          </p:cNvSpPr>
          <p:nvPr/>
        </p:nvSpPr>
        <p:spPr bwMode="blackWhite">
          <a:xfrm>
            <a:off x="795338" y="1223963"/>
            <a:ext cx="4491037" cy="1589087"/>
          </a:xfrm>
          <a:prstGeom prst="roundRect">
            <a:avLst>
              <a:gd name="adj" fmla="val 12431"/>
            </a:avLst>
          </a:prstGeom>
          <a:solidFill>
            <a:srgbClr val="0066CC"/>
          </a:solidFill>
          <a:ln w="12700">
            <a:solidFill>
              <a:srgbClr val="000000"/>
            </a:solidFill>
            <a:round/>
            <a:headEnd/>
            <a:tailEnd/>
          </a:ln>
          <a:effectLst/>
        </p:spPr>
        <p:txBody>
          <a:bodyPr wrap="none" anchor="ctr"/>
          <a:lstStyle/>
          <a:p>
            <a:endParaRPr lang="en-US"/>
          </a:p>
        </p:txBody>
      </p:sp>
      <p:sp>
        <p:nvSpPr>
          <p:cNvPr id="47108" name="Rectangle 4"/>
          <p:cNvSpPr>
            <a:spLocks noChangeArrowheads="1"/>
          </p:cNvSpPr>
          <p:nvPr/>
        </p:nvSpPr>
        <p:spPr bwMode="auto">
          <a:xfrm>
            <a:off x="1773238" y="1236663"/>
            <a:ext cx="1843087"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rgbClr val="FFFFCC"/>
                </a:solidFill>
                <a:latin typeface="Arial" charset="0"/>
              </a:rPr>
              <a:t>Application</a:t>
            </a:r>
          </a:p>
        </p:txBody>
      </p:sp>
      <p:sp>
        <p:nvSpPr>
          <p:cNvPr id="47109" name="AutoShape 5"/>
          <p:cNvSpPr>
            <a:spLocks noChangeArrowheads="1"/>
          </p:cNvSpPr>
          <p:nvPr/>
        </p:nvSpPr>
        <p:spPr bwMode="blackWhite">
          <a:xfrm>
            <a:off x="1066800" y="1676400"/>
            <a:ext cx="3949700" cy="765175"/>
          </a:xfrm>
          <a:prstGeom prst="roundRect">
            <a:avLst>
              <a:gd name="adj" fmla="val 12431"/>
            </a:avLst>
          </a:prstGeom>
          <a:solidFill>
            <a:srgbClr val="FFFFCC"/>
          </a:solidFill>
          <a:ln w="25400">
            <a:solidFill>
              <a:srgbClr val="000000"/>
            </a:solidFill>
            <a:round/>
            <a:headEnd/>
            <a:tailEnd/>
          </a:ln>
          <a:effectLst/>
        </p:spPr>
        <p:txBody>
          <a:bodyPr wrap="none" lIns="92075" tIns="92075" rIns="92075" bIns="92075" anchorCtr="1"/>
          <a:lstStyle/>
          <a:p>
            <a:pPr eaLnBrk="0" hangingPunct="0">
              <a:tabLst>
                <a:tab pos="1200150" algn="l"/>
              </a:tabLst>
            </a:pPr>
            <a:r>
              <a:rPr lang="en-US" b="1">
                <a:solidFill>
                  <a:schemeClr val="accent2"/>
                </a:solidFill>
                <a:latin typeface="Courier New" pitchFamily="49" charset="0"/>
              </a:rPr>
              <a:t>INSERT</a:t>
            </a:r>
            <a:r>
              <a:rPr lang="en-US" b="1">
                <a:solidFill>
                  <a:srgbClr val="000000"/>
                </a:solidFill>
                <a:latin typeface="Courier New" pitchFamily="49" charset="0"/>
              </a:rPr>
              <a:t> </a:t>
            </a:r>
            <a:r>
              <a:rPr lang="en-US" b="1">
                <a:solidFill>
                  <a:schemeClr val="accent2"/>
                </a:solidFill>
                <a:latin typeface="Courier New" pitchFamily="49" charset="0"/>
              </a:rPr>
              <a:t>INTO</a:t>
            </a:r>
            <a:r>
              <a:rPr lang="en-US" b="1">
                <a:solidFill>
                  <a:srgbClr val="000000"/>
                </a:solidFill>
                <a:latin typeface="Courier New" pitchFamily="49" charset="0"/>
              </a:rPr>
              <a:t> </a:t>
            </a:r>
            <a:r>
              <a:rPr lang="en-US" b="1">
                <a:solidFill>
                  <a:schemeClr val="accent2"/>
                </a:solidFill>
                <a:latin typeface="Courier New" pitchFamily="49" charset="0"/>
              </a:rPr>
              <a:t>my</a:t>
            </a:r>
            <a:r>
              <a:rPr lang="en-US" b="1">
                <a:solidFill>
                  <a:srgbClr val="000000"/>
                </a:solidFill>
                <a:latin typeface="Courier New" pitchFamily="49" charset="0"/>
              </a:rPr>
              <a:t>_</a:t>
            </a:r>
            <a:r>
              <a:rPr lang="en-US" b="1">
                <a:solidFill>
                  <a:schemeClr val="accent2"/>
                </a:solidFill>
                <a:latin typeface="Courier New" pitchFamily="49" charset="0"/>
              </a:rPr>
              <a:t>view</a:t>
            </a:r>
          </a:p>
          <a:p>
            <a:pPr eaLnBrk="0" hangingPunct="0">
              <a:tabLst>
                <a:tab pos="1200150" algn="l"/>
              </a:tabLst>
            </a:pPr>
            <a:r>
              <a:rPr lang="en-US" b="1">
                <a:solidFill>
                  <a:schemeClr val="accent2"/>
                </a:solidFill>
                <a:latin typeface="Courier New" pitchFamily="49" charset="0"/>
              </a:rPr>
              <a:t>  . . .;</a:t>
            </a:r>
          </a:p>
        </p:txBody>
      </p:sp>
      <p:grpSp>
        <p:nvGrpSpPr>
          <p:cNvPr id="2" name="Group 6"/>
          <p:cNvGrpSpPr>
            <a:grpSpLocks/>
          </p:cNvGrpSpPr>
          <p:nvPr/>
        </p:nvGrpSpPr>
        <p:grpSpPr bwMode="auto">
          <a:xfrm>
            <a:off x="1270000" y="2540000"/>
            <a:ext cx="2740025" cy="2960688"/>
            <a:chOff x="800" y="1600"/>
            <a:chExt cx="1726" cy="1865"/>
          </a:xfrm>
        </p:grpSpPr>
        <p:sp>
          <p:nvSpPr>
            <p:cNvPr id="47111" name="Line 7"/>
            <p:cNvSpPr>
              <a:spLocks noChangeShapeType="1"/>
            </p:cNvSpPr>
            <p:nvPr/>
          </p:nvSpPr>
          <p:spPr bwMode="auto">
            <a:xfrm>
              <a:off x="1123" y="1600"/>
              <a:ext cx="0" cy="674"/>
            </a:xfrm>
            <a:prstGeom prst="line">
              <a:avLst/>
            </a:prstGeom>
            <a:noFill/>
            <a:ln w="25400">
              <a:solidFill>
                <a:schemeClr val="tx1"/>
              </a:solidFill>
              <a:round/>
              <a:headEnd type="none" w="sm" len="sm"/>
              <a:tailEnd type="stealth" w="med" len="lg"/>
            </a:ln>
            <a:effectLst/>
          </p:spPr>
          <p:txBody>
            <a:bodyPr/>
            <a:lstStyle/>
            <a:p>
              <a:endParaRPr lang="en-US"/>
            </a:p>
          </p:txBody>
        </p:sp>
        <p:sp>
          <p:nvSpPr>
            <p:cNvPr id="47112" name="Rectangle 8"/>
            <p:cNvSpPr>
              <a:spLocks noChangeArrowheads="1"/>
            </p:cNvSpPr>
            <p:nvPr/>
          </p:nvSpPr>
          <p:spPr bwMode="auto">
            <a:xfrm>
              <a:off x="800" y="3196"/>
              <a:ext cx="1726" cy="269"/>
            </a:xfrm>
            <a:prstGeom prst="rect">
              <a:avLst/>
            </a:prstGeom>
            <a:noFill/>
            <a:ln w="9525">
              <a:noFill/>
              <a:miter lim="800000"/>
              <a:headEnd/>
              <a:tailEnd/>
            </a:ln>
            <a:effectLst/>
          </p:spPr>
          <p:txBody>
            <a:bodyPr lIns="92075" tIns="46038" rIns="92075" bIns="46038">
              <a:spAutoFit/>
            </a:bodyPr>
            <a:lstStyle/>
            <a:p>
              <a:pPr eaLnBrk="0" hangingPunct="0"/>
              <a:r>
                <a:rPr lang="en-US" sz="2200" b="1">
                  <a:latin typeface="Courier New" pitchFamily="49" charset="0"/>
                </a:rPr>
                <a:t>MY_VIEW</a:t>
              </a:r>
            </a:p>
          </p:txBody>
        </p:sp>
        <p:grpSp>
          <p:nvGrpSpPr>
            <p:cNvPr id="3" name="Group 9"/>
            <p:cNvGrpSpPr>
              <a:grpSpLocks/>
            </p:cNvGrpSpPr>
            <p:nvPr/>
          </p:nvGrpSpPr>
          <p:grpSpPr bwMode="auto">
            <a:xfrm>
              <a:off x="947" y="2363"/>
              <a:ext cx="423" cy="666"/>
              <a:chOff x="947" y="2363"/>
              <a:chExt cx="423" cy="666"/>
            </a:xfrm>
          </p:grpSpPr>
          <p:sp>
            <p:nvSpPr>
              <p:cNvPr id="47114" name="Rectangle 10"/>
              <p:cNvSpPr>
                <a:spLocks noChangeArrowheads="1"/>
              </p:cNvSpPr>
              <p:nvPr/>
            </p:nvSpPr>
            <p:spPr bwMode="blackWhite">
              <a:xfrm>
                <a:off x="950" y="2363"/>
                <a:ext cx="414" cy="649"/>
              </a:xfrm>
              <a:prstGeom prst="rect">
                <a:avLst/>
              </a:prstGeom>
              <a:solidFill>
                <a:schemeClr val="tx1"/>
              </a:solidFill>
              <a:ln w="12700">
                <a:solidFill>
                  <a:srgbClr val="000000"/>
                </a:solidFill>
                <a:miter lim="800000"/>
                <a:headEnd/>
                <a:tailEnd/>
              </a:ln>
              <a:effectLst/>
            </p:spPr>
            <p:txBody>
              <a:bodyPr wrap="none" anchor="ctr"/>
              <a:lstStyle/>
              <a:p>
                <a:endParaRPr lang="en-US"/>
              </a:p>
            </p:txBody>
          </p:sp>
          <p:sp>
            <p:nvSpPr>
              <p:cNvPr id="47115" name="Line 11"/>
              <p:cNvSpPr>
                <a:spLocks noChangeShapeType="1"/>
              </p:cNvSpPr>
              <p:nvPr/>
            </p:nvSpPr>
            <p:spPr bwMode="blackWhite">
              <a:xfrm>
                <a:off x="1056" y="2363"/>
                <a:ext cx="0" cy="666"/>
              </a:xfrm>
              <a:prstGeom prst="line">
                <a:avLst/>
              </a:prstGeom>
              <a:noFill/>
              <a:ln w="12700">
                <a:solidFill>
                  <a:srgbClr val="000000"/>
                </a:solidFill>
                <a:round/>
                <a:headEnd type="none" w="sm" len="sm"/>
                <a:tailEnd type="none" w="sm" len="sm"/>
              </a:ln>
              <a:effectLst/>
            </p:spPr>
            <p:txBody>
              <a:bodyPr/>
              <a:lstStyle/>
              <a:p>
                <a:endParaRPr lang="en-US"/>
              </a:p>
            </p:txBody>
          </p:sp>
          <p:sp>
            <p:nvSpPr>
              <p:cNvPr id="47116" name="Line 12"/>
              <p:cNvSpPr>
                <a:spLocks noChangeShapeType="1"/>
              </p:cNvSpPr>
              <p:nvPr/>
            </p:nvSpPr>
            <p:spPr bwMode="blackWhite">
              <a:xfrm>
                <a:off x="1222" y="2363"/>
                <a:ext cx="0" cy="666"/>
              </a:xfrm>
              <a:prstGeom prst="line">
                <a:avLst/>
              </a:prstGeom>
              <a:noFill/>
              <a:ln w="12700">
                <a:solidFill>
                  <a:srgbClr val="000000"/>
                </a:solidFill>
                <a:round/>
                <a:headEnd type="none" w="sm" len="sm"/>
                <a:tailEnd type="none" w="sm" len="sm"/>
              </a:ln>
              <a:effectLst/>
            </p:spPr>
            <p:txBody>
              <a:bodyPr/>
              <a:lstStyle/>
              <a:p>
                <a:endParaRPr lang="en-US"/>
              </a:p>
            </p:txBody>
          </p:sp>
          <p:sp>
            <p:nvSpPr>
              <p:cNvPr id="47117" name="Line 13"/>
              <p:cNvSpPr>
                <a:spLocks noChangeShapeType="1"/>
              </p:cNvSpPr>
              <p:nvPr/>
            </p:nvSpPr>
            <p:spPr bwMode="blackWhite">
              <a:xfrm>
                <a:off x="947" y="2477"/>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18" name="Line 14"/>
              <p:cNvSpPr>
                <a:spLocks noChangeShapeType="1"/>
              </p:cNvSpPr>
              <p:nvPr/>
            </p:nvSpPr>
            <p:spPr bwMode="blackWhite">
              <a:xfrm>
                <a:off x="947" y="2600"/>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19" name="Line 15"/>
              <p:cNvSpPr>
                <a:spLocks noChangeShapeType="1"/>
              </p:cNvSpPr>
              <p:nvPr/>
            </p:nvSpPr>
            <p:spPr bwMode="blackWhite">
              <a:xfrm>
                <a:off x="947" y="2709"/>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20" name="Line 16"/>
              <p:cNvSpPr>
                <a:spLocks noChangeShapeType="1"/>
              </p:cNvSpPr>
              <p:nvPr/>
            </p:nvSpPr>
            <p:spPr bwMode="blackWhite">
              <a:xfrm>
                <a:off x="947" y="2821"/>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21" name="Line 17"/>
              <p:cNvSpPr>
                <a:spLocks noChangeShapeType="1"/>
              </p:cNvSpPr>
              <p:nvPr/>
            </p:nvSpPr>
            <p:spPr bwMode="blackWhite">
              <a:xfrm>
                <a:off x="947" y="2940"/>
                <a:ext cx="423" cy="0"/>
              </a:xfrm>
              <a:prstGeom prst="line">
                <a:avLst/>
              </a:prstGeom>
              <a:noFill/>
              <a:ln w="12700">
                <a:solidFill>
                  <a:srgbClr val="000000"/>
                </a:solidFill>
                <a:round/>
                <a:headEnd type="none" w="sm" len="sm"/>
                <a:tailEnd type="none" w="sm" len="sm"/>
              </a:ln>
              <a:effectLst/>
            </p:spPr>
            <p:txBody>
              <a:bodyPr/>
              <a:lstStyle/>
              <a:p>
                <a:endParaRPr lang="en-US"/>
              </a:p>
            </p:txBody>
          </p:sp>
        </p:grpSp>
      </p:grpSp>
      <p:grpSp>
        <p:nvGrpSpPr>
          <p:cNvPr id="4" name="Group 18"/>
          <p:cNvGrpSpPr>
            <a:grpSpLocks/>
          </p:cNvGrpSpPr>
          <p:nvPr/>
        </p:nvGrpSpPr>
        <p:grpSpPr bwMode="auto">
          <a:xfrm>
            <a:off x="1547813" y="2911475"/>
            <a:ext cx="5630862" cy="1316038"/>
            <a:chOff x="975" y="1834"/>
            <a:chExt cx="3547" cy="829"/>
          </a:xfrm>
        </p:grpSpPr>
        <p:grpSp>
          <p:nvGrpSpPr>
            <p:cNvPr id="5" name="Group 19"/>
            <p:cNvGrpSpPr>
              <a:grpSpLocks/>
            </p:cNvGrpSpPr>
            <p:nvPr/>
          </p:nvGrpSpPr>
          <p:grpSpPr bwMode="auto">
            <a:xfrm>
              <a:off x="975" y="1864"/>
              <a:ext cx="288" cy="240"/>
              <a:chOff x="975" y="1864"/>
              <a:chExt cx="288" cy="240"/>
            </a:xfrm>
          </p:grpSpPr>
          <p:sp>
            <p:nvSpPr>
              <p:cNvPr id="47124" name="Line 20"/>
              <p:cNvSpPr>
                <a:spLocks noChangeShapeType="1"/>
              </p:cNvSpPr>
              <p:nvPr/>
            </p:nvSpPr>
            <p:spPr bwMode="auto">
              <a:xfrm flipV="1">
                <a:off x="975" y="1864"/>
                <a:ext cx="288" cy="240"/>
              </a:xfrm>
              <a:prstGeom prst="line">
                <a:avLst/>
              </a:prstGeom>
              <a:noFill/>
              <a:ln w="101600">
                <a:solidFill>
                  <a:srgbClr val="FC0128"/>
                </a:solidFill>
                <a:round/>
                <a:headEnd type="none" w="sm" len="sm"/>
                <a:tailEnd type="none" w="sm" len="sm"/>
              </a:ln>
              <a:effectLst/>
            </p:spPr>
            <p:txBody>
              <a:bodyPr/>
              <a:lstStyle/>
              <a:p>
                <a:endParaRPr lang="en-US"/>
              </a:p>
            </p:txBody>
          </p:sp>
          <p:sp>
            <p:nvSpPr>
              <p:cNvPr id="47125" name="Line 21"/>
              <p:cNvSpPr>
                <a:spLocks noChangeShapeType="1"/>
              </p:cNvSpPr>
              <p:nvPr/>
            </p:nvSpPr>
            <p:spPr bwMode="auto">
              <a:xfrm flipH="1" flipV="1">
                <a:off x="975" y="1864"/>
                <a:ext cx="288" cy="240"/>
              </a:xfrm>
              <a:prstGeom prst="line">
                <a:avLst/>
              </a:prstGeom>
              <a:noFill/>
              <a:ln w="101600">
                <a:solidFill>
                  <a:srgbClr val="FC0128"/>
                </a:solidFill>
                <a:round/>
                <a:headEnd type="none" w="sm" len="sm"/>
                <a:tailEnd type="none" w="sm" len="sm"/>
              </a:ln>
              <a:effectLst/>
            </p:spPr>
            <p:txBody>
              <a:bodyPr/>
              <a:lstStyle/>
              <a:p>
                <a:endParaRPr lang="en-US"/>
              </a:p>
            </p:txBody>
          </p:sp>
        </p:grpSp>
        <p:grpSp>
          <p:nvGrpSpPr>
            <p:cNvPr id="6" name="Group 22"/>
            <p:cNvGrpSpPr>
              <a:grpSpLocks/>
            </p:cNvGrpSpPr>
            <p:nvPr/>
          </p:nvGrpSpPr>
          <p:grpSpPr bwMode="auto">
            <a:xfrm>
              <a:off x="1476" y="1834"/>
              <a:ext cx="3046" cy="829"/>
              <a:chOff x="1476" y="1834"/>
              <a:chExt cx="3046" cy="829"/>
            </a:xfrm>
          </p:grpSpPr>
          <p:sp>
            <p:nvSpPr>
              <p:cNvPr id="47127" name="Line 23"/>
              <p:cNvSpPr>
                <a:spLocks noChangeShapeType="1"/>
              </p:cNvSpPr>
              <p:nvPr/>
            </p:nvSpPr>
            <p:spPr bwMode="auto">
              <a:xfrm>
                <a:off x="2731" y="2345"/>
                <a:ext cx="1308"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47128" name="Rectangle 24"/>
              <p:cNvSpPr>
                <a:spLocks noChangeArrowheads="1"/>
              </p:cNvSpPr>
              <p:nvPr/>
            </p:nvSpPr>
            <p:spPr bwMode="auto">
              <a:xfrm>
                <a:off x="1476" y="2183"/>
                <a:ext cx="1726" cy="480"/>
              </a:xfrm>
              <a:prstGeom prst="rect">
                <a:avLst/>
              </a:prstGeom>
              <a:noFill/>
              <a:ln w="9525">
                <a:noFill/>
                <a:miter lim="800000"/>
                <a:headEnd/>
                <a:tailEnd/>
              </a:ln>
              <a:effectLst/>
            </p:spPr>
            <p:txBody>
              <a:bodyPr lIns="92075" tIns="46038" rIns="92075" bIns="46038">
                <a:spAutoFit/>
              </a:bodyPr>
              <a:lstStyle/>
              <a:p>
                <a:pPr eaLnBrk="0" hangingPunct="0"/>
                <a:r>
                  <a:rPr lang="en-US" sz="2200" b="1">
                    <a:latin typeface="Courier New" pitchFamily="49" charset="0"/>
                  </a:rPr>
                  <a:t>INSTEAD</a:t>
                </a:r>
                <a:r>
                  <a:rPr lang="en-US" sz="2200" b="1">
                    <a:latin typeface="Arial" charset="0"/>
                  </a:rPr>
                  <a:t> </a:t>
                </a:r>
                <a:r>
                  <a:rPr lang="en-US" sz="2200" b="1">
                    <a:latin typeface="Courier New" pitchFamily="49" charset="0"/>
                  </a:rPr>
                  <a:t>OF</a:t>
                </a:r>
                <a:r>
                  <a:rPr lang="en-US" sz="2200" b="1">
                    <a:latin typeface="Arial" charset="0"/>
                  </a:rPr>
                  <a:t> Trigger</a:t>
                </a:r>
              </a:p>
            </p:txBody>
          </p:sp>
          <p:sp>
            <p:nvSpPr>
              <p:cNvPr id="47129" name="Rectangle 25"/>
              <p:cNvSpPr>
                <a:spLocks noChangeArrowheads="1"/>
              </p:cNvSpPr>
              <p:nvPr/>
            </p:nvSpPr>
            <p:spPr bwMode="auto">
              <a:xfrm>
                <a:off x="3152" y="1834"/>
                <a:ext cx="995" cy="480"/>
              </a:xfrm>
              <a:prstGeom prst="rect">
                <a:avLst/>
              </a:prstGeom>
              <a:noFill/>
              <a:ln w="9525">
                <a:noFill/>
                <a:miter lim="800000"/>
                <a:headEnd/>
                <a:tailEnd/>
              </a:ln>
              <a:effectLst/>
            </p:spPr>
            <p:txBody>
              <a:bodyPr lIns="92075" tIns="46038" rIns="92075" bIns="46038">
                <a:spAutoFit/>
              </a:bodyPr>
              <a:lstStyle/>
              <a:p>
                <a:pPr eaLnBrk="0" hangingPunct="0"/>
                <a:r>
                  <a:rPr lang="en-US" sz="2200" b="1">
                    <a:latin typeface="Courier New" pitchFamily="49" charset="0"/>
                  </a:rPr>
                  <a:t>INSERT</a:t>
                </a:r>
                <a:r>
                  <a:rPr lang="en-US" sz="2200" b="1">
                    <a:latin typeface="Arial" charset="0"/>
                  </a:rPr>
                  <a:t> TABLE1</a:t>
                </a:r>
              </a:p>
            </p:txBody>
          </p:sp>
          <p:grpSp>
            <p:nvGrpSpPr>
              <p:cNvPr id="7" name="Group 26"/>
              <p:cNvGrpSpPr>
                <a:grpSpLocks/>
              </p:cNvGrpSpPr>
              <p:nvPr/>
            </p:nvGrpSpPr>
            <p:grpSpPr bwMode="auto">
              <a:xfrm>
                <a:off x="4099" y="1944"/>
                <a:ext cx="423" cy="666"/>
                <a:chOff x="4099" y="1944"/>
                <a:chExt cx="423" cy="666"/>
              </a:xfrm>
            </p:grpSpPr>
            <p:sp>
              <p:nvSpPr>
                <p:cNvPr id="47131" name="Rectangle 27"/>
                <p:cNvSpPr>
                  <a:spLocks noChangeArrowheads="1"/>
                </p:cNvSpPr>
                <p:nvPr/>
              </p:nvSpPr>
              <p:spPr bwMode="blackWhite">
                <a:xfrm>
                  <a:off x="4102" y="1944"/>
                  <a:ext cx="414" cy="649"/>
                </a:xfrm>
                <a:prstGeom prst="rect">
                  <a:avLst/>
                </a:prstGeom>
                <a:solidFill>
                  <a:schemeClr val="tx1"/>
                </a:solidFill>
                <a:ln w="12700">
                  <a:solidFill>
                    <a:srgbClr val="000000"/>
                  </a:solidFill>
                  <a:miter lim="800000"/>
                  <a:headEnd/>
                  <a:tailEnd/>
                </a:ln>
                <a:effectLst/>
              </p:spPr>
              <p:txBody>
                <a:bodyPr wrap="none" anchor="ctr"/>
                <a:lstStyle/>
                <a:p>
                  <a:endParaRPr lang="en-US"/>
                </a:p>
              </p:txBody>
            </p:sp>
            <p:sp>
              <p:nvSpPr>
                <p:cNvPr id="47132" name="Line 28"/>
                <p:cNvSpPr>
                  <a:spLocks noChangeShapeType="1"/>
                </p:cNvSpPr>
                <p:nvPr/>
              </p:nvSpPr>
              <p:spPr bwMode="blackWhite">
                <a:xfrm>
                  <a:off x="4208" y="1944"/>
                  <a:ext cx="0" cy="666"/>
                </a:xfrm>
                <a:prstGeom prst="line">
                  <a:avLst/>
                </a:prstGeom>
                <a:noFill/>
                <a:ln w="12700">
                  <a:solidFill>
                    <a:srgbClr val="000000"/>
                  </a:solidFill>
                  <a:round/>
                  <a:headEnd type="none" w="sm" len="sm"/>
                  <a:tailEnd type="none" w="sm" len="sm"/>
                </a:ln>
                <a:effectLst/>
              </p:spPr>
              <p:txBody>
                <a:bodyPr/>
                <a:lstStyle/>
                <a:p>
                  <a:endParaRPr lang="en-US"/>
                </a:p>
              </p:txBody>
            </p:sp>
            <p:sp>
              <p:nvSpPr>
                <p:cNvPr id="47133" name="Line 29"/>
                <p:cNvSpPr>
                  <a:spLocks noChangeShapeType="1"/>
                </p:cNvSpPr>
                <p:nvPr/>
              </p:nvSpPr>
              <p:spPr bwMode="blackWhite">
                <a:xfrm>
                  <a:off x="4374" y="1944"/>
                  <a:ext cx="0" cy="666"/>
                </a:xfrm>
                <a:prstGeom prst="line">
                  <a:avLst/>
                </a:prstGeom>
                <a:noFill/>
                <a:ln w="12700">
                  <a:solidFill>
                    <a:srgbClr val="000000"/>
                  </a:solidFill>
                  <a:round/>
                  <a:headEnd type="none" w="sm" len="sm"/>
                  <a:tailEnd type="none" w="sm" len="sm"/>
                </a:ln>
                <a:effectLst/>
              </p:spPr>
              <p:txBody>
                <a:bodyPr/>
                <a:lstStyle/>
                <a:p>
                  <a:endParaRPr lang="en-US"/>
                </a:p>
              </p:txBody>
            </p:sp>
            <p:sp>
              <p:nvSpPr>
                <p:cNvPr id="47134" name="Line 30"/>
                <p:cNvSpPr>
                  <a:spLocks noChangeShapeType="1"/>
                </p:cNvSpPr>
                <p:nvPr/>
              </p:nvSpPr>
              <p:spPr bwMode="blackWhite">
                <a:xfrm>
                  <a:off x="4099" y="2058"/>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35" name="Line 31"/>
                <p:cNvSpPr>
                  <a:spLocks noChangeShapeType="1"/>
                </p:cNvSpPr>
                <p:nvPr/>
              </p:nvSpPr>
              <p:spPr bwMode="blackWhite">
                <a:xfrm>
                  <a:off x="4099" y="2181"/>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36" name="Line 32"/>
                <p:cNvSpPr>
                  <a:spLocks noChangeShapeType="1"/>
                </p:cNvSpPr>
                <p:nvPr/>
              </p:nvSpPr>
              <p:spPr bwMode="blackWhite">
                <a:xfrm>
                  <a:off x="4099" y="2290"/>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37" name="Line 33"/>
                <p:cNvSpPr>
                  <a:spLocks noChangeShapeType="1"/>
                </p:cNvSpPr>
                <p:nvPr/>
              </p:nvSpPr>
              <p:spPr bwMode="blackWhite">
                <a:xfrm>
                  <a:off x="4099" y="2402"/>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38" name="Line 34"/>
                <p:cNvSpPr>
                  <a:spLocks noChangeShapeType="1"/>
                </p:cNvSpPr>
                <p:nvPr/>
              </p:nvSpPr>
              <p:spPr bwMode="blackWhite">
                <a:xfrm>
                  <a:off x="4099" y="2521"/>
                  <a:ext cx="423" cy="0"/>
                </a:xfrm>
                <a:prstGeom prst="line">
                  <a:avLst/>
                </a:prstGeom>
                <a:noFill/>
                <a:ln w="12700">
                  <a:solidFill>
                    <a:srgbClr val="000000"/>
                  </a:solidFill>
                  <a:round/>
                  <a:headEnd type="none" w="sm" len="sm"/>
                  <a:tailEnd type="none" w="sm" len="sm"/>
                </a:ln>
                <a:effectLst/>
              </p:spPr>
              <p:txBody>
                <a:bodyPr/>
                <a:lstStyle/>
                <a:p>
                  <a:endParaRPr lang="en-US"/>
                </a:p>
              </p:txBody>
            </p:sp>
          </p:grpSp>
        </p:grpSp>
      </p:grpSp>
      <p:sp>
        <p:nvSpPr>
          <p:cNvPr id="47139" name="Line 35"/>
          <p:cNvSpPr>
            <a:spLocks noChangeShapeType="1"/>
          </p:cNvSpPr>
          <p:nvPr/>
        </p:nvSpPr>
        <p:spPr bwMode="auto">
          <a:xfrm flipV="1">
            <a:off x="4789488" y="3771900"/>
            <a:ext cx="0" cy="1714500"/>
          </a:xfrm>
          <a:prstGeom prst="line">
            <a:avLst/>
          </a:prstGeom>
          <a:noFill/>
          <a:ln w="25400">
            <a:solidFill>
              <a:schemeClr val="tx1"/>
            </a:solidFill>
            <a:round/>
            <a:headEnd type="none" w="sm" len="sm"/>
            <a:tailEnd type="none" w="sm" len="sm"/>
          </a:ln>
          <a:effectLst/>
        </p:spPr>
        <p:txBody>
          <a:bodyPr/>
          <a:lstStyle/>
          <a:p>
            <a:endParaRPr lang="en-US"/>
          </a:p>
        </p:txBody>
      </p:sp>
      <p:grpSp>
        <p:nvGrpSpPr>
          <p:cNvPr id="8" name="Group 36"/>
          <p:cNvGrpSpPr>
            <a:grpSpLocks/>
          </p:cNvGrpSpPr>
          <p:nvPr/>
        </p:nvGrpSpPr>
        <p:grpSpPr bwMode="auto">
          <a:xfrm>
            <a:off x="4765675" y="4651375"/>
            <a:ext cx="2413000" cy="1073150"/>
            <a:chOff x="3002" y="2930"/>
            <a:chExt cx="1520" cy="676"/>
          </a:xfrm>
        </p:grpSpPr>
        <p:sp>
          <p:nvSpPr>
            <p:cNvPr id="47141" name="Rectangle 37"/>
            <p:cNvSpPr>
              <a:spLocks noChangeArrowheads="1"/>
            </p:cNvSpPr>
            <p:nvPr/>
          </p:nvSpPr>
          <p:spPr bwMode="auto">
            <a:xfrm>
              <a:off x="3161" y="2930"/>
              <a:ext cx="1072" cy="480"/>
            </a:xfrm>
            <a:prstGeom prst="rect">
              <a:avLst/>
            </a:prstGeom>
            <a:noFill/>
            <a:ln w="9525">
              <a:noFill/>
              <a:miter lim="800000"/>
              <a:headEnd/>
              <a:tailEnd/>
            </a:ln>
            <a:effectLst/>
          </p:spPr>
          <p:txBody>
            <a:bodyPr lIns="92075" tIns="46038" rIns="92075" bIns="46038">
              <a:spAutoFit/>
            </a:bodyPr>
            <a:lstStyle/>
            <a:p>
              <a:pPr eaLnBrk="0" hangingPunct="0"/>
              <a:r>
                <a:rPr lang="en-US" sz="2200" b="1">
                  <a:latin typeface="Courier New" pitchFamily="49" charset="0"/>
                </a:rPr>
                <a:t>UPDATE</a:t>
              </a:r>
              <a:r>
                <a:rPr lang="en-US" sz="2200" b="1">
                  <a:latin typeface="Arial" charset="0"/>
                </a:rPr>
                <a:t> TABLE2</a:t>
              </a:r>
            </a:p>
          </p:txBody>
        </p:sp>
        <p:grpSp>
          <p:nvGrpSpPr>
            <p:cNvPr id="9" name="Group 38"/>
            <p:cNvGrpSpPr>
              <a:grpSpLocks/>
            </p:cNvGrpSpPr>
            <p:nvPr/>
          </p:nvGrpSpPr>
          <p:grpSpPr bwMode="auto">
            <a:xfrm>
              <a:off x="4099" y="2940"/>
              <a:ext cx="423" cy="666"/>
              <a:chOff x="4099" y="2940"/>
              <a:chExt cx="423" cy="666"/>
            </a:xfrm>
          </p:grpSpPr>
          <p:sp>
            <p:nvSpPr>
              <p:cNvPr id="47143" name="Rectangle 39"/>
              <p:cNvSpPr>
                <a:spLocks noChangeArrowheads="1"/>
              </p:cNvSpPr>
              <p:nvPr/>
            </p:nvSpPr>
            <p:spPr bwMode="blackWhite">
              <a:xfrm>
                <a:off x="4102" y="2940"/>
                <a:ext cx="414" cy="649"/>
              </a:xfrm>
              <a:prstGeom prst="rect">
                <a:avLst/>
              </a:prstGeom>
              <a:solidFill>
                <a:schemeClr val="tx1"/>
              </a:solidFill>
              <a:ln w="12700">
                <a:solidFill>
                  <a:srgbClr val="000000"/>
                </a:solidFill>
                <a:miter lim="800000"/>
                <a:headEnd/>
                <a:tailEnd/>
              </a:ln>
              <a:effectLst/>
            </p:spPr>
            <p:txBody>
              <a:bodyPr wrap="none" anchor="ctr"/>
              <a:lstStyle/>
              <a:p>
                <a:endParaRPr lang="en-US"/>
              </a:p>
            </p:txBody>
          </p:sp>
          <p:sp>
            <p:nvSpPr>
              <p:cNvPr id="47144" name="Line 40"/>
              <p:cNvSpPr>
                <a:spLocks noChangeShapeType="1"/>
              </p:cNvSpPr>
              <p:nvPr/>
            </p:nvSpPr>
            <p:spPr bwMode="blackWhite">
              <a:xfrm>
                <a:off x="4208" y="2940"/>
                <a:ext cx="0" cy="666"/>
              </a:xfrm>
              <a:prstGeom prst="line">
                <a:avLst/>
              </a:prstGeom>
              <a:noFill/>
              <a:ln w="12700">
                <a:solidFill>
                  <a:srgbClr val="000000"/>
                </a:solidFill>
                <a:round/>
                <a:headEnd type="none" w="sm" len="sm"/>
                <a:tailEnd type="none" w="sm" len="sm"/>
              </a:ln>
              <a:effectLst/>
            </p:spPr>
            <p:txBody>
              <a:bodyPr/>
              <a:lstStyle/>
              <a:p>
                <a:endParaRPr lang="en-US"/>
              </a:p>
            </p:txBody>
          </p:sp>
          <p:sp>
            <p:nvSpPr>
              <p:cNvPr id="47145" name="Line 41"/>
              <p:cNvSpPr>
                <a:spLocks noChangeShapeType="1"/>
              </p:cNvSpPr>
              <p:nvPr/>
            </p:nvSpPr>
            <p:spPr bwMode="blackWhite">
              <a:xfrm>
                <a:off x="4374" y="2940"/>
                <a:ext cx="0" cy="666"/>
              </a:xfrm>
              <a:prstGeom prst="line">
                <a:avLst/>
              </a:prstGeom>
              <a:noFill/>
              <a:ln w="12700">
                <a:solidFill>
                  <a:srgbClr val="000000"/>
                </a:solidFill>
                <a:round/>
                <a:headEnd type="none" w="sm" len="sm"/>
                <a:tailEnd type="none" w="sm" len="sm"/>
              </a:ln>
              <a:effectLst/>
            </p:spPr>
            <p:txBody>
              <a:bodyPr/>
              <a:lstStyle/>
              <a:p>
                <a:endParaRPr lang="en-US"/>
              </a:p>
            </p:txBody>
          </p:sp>
          <p:sp>
            <p:nvSpPr>
              <p:cNvPr id="47146" name="Line 42"/>
              <p:cNvSpPr>
                <a:spLocks noChangeShapeType="1"/>
              </p:cNvSpPr>
              <p:nvPr/>
            </p:nvSpPr>
            <p:spPr bwMode="blackWhite">
              <a:xfrm>
                <a:off x="4099" y="3054"/>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47" name="Line 43"/>
              <p:cNvSpPr>
                <a:spLocks noChangeShapeType="1"/>
              </p:cNvSpPr>
              <p:nvPr/>
            </p:nvSpPr>
            <p:spPr bwMode="blackWhite">
              <a:xfrm>
                <a:off x="4099" y="3177"/>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48" name="Line 44"/>
              <p:cNvSpPr>
                <a:spLocks noChangeShapeType="1"/>
              </p:cNvSpPr>
              <p:nvPr/>
            </p:nvSpPr>
            <p:spPr bwMode="blackWhite">
              <a:xfrm>
                <a:off x="4099" y="3286"/>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49" name="Line 45"/>
              <p:cNvSpPr>
                <a:spLocks noChangeShapeType="1"/>
              </p:cNvSpPr>
              <p:nvPr/>
            </p:nvSpPr>
            <p:spPr bwMode="blackWhite">
              <a:xfrm>
                <a:off x="4099" y="3398"/>
                <a:ext cx="423" cy="0"/>
              </a:xfrm>
              <a:prstGeom prst="line">
                <a:avLst/>
              </a:prstGeom>
              <a:noFill/>
              <a:ln w="12700">
                <a:solidFill>
                  <a:srgbClr val="000000"/>
                </a:solidFill>
                <a:round/>
                <a:headEnd type="none" w="sm" len="sm"/>
                <a:tailEnd type="none" w="sm" len="sm"/>
              </a:ln>
              <a:effectLst/>
            </p:spPr>
            <p:txBody>
              <a:bodyPr/>
              <a:lstStyle/>
              <a:p>
                <a:endParaRPr lang="en-US"/>
              </a:p>
            </p:txBody>
          </p:sp>
          <p:sp>
            <p:nvSpPr>
              <p:cNvPr id="47150" name="Line 46"/>
              <p:cNvSpPr>
                <a:spLocks noChangeShapeType="1"/>
              </p:cNvSpPr>
              <p:nvPr/>
            </p:nvSpPr>
            <p:spPr bwMode="blackWhite">
              <a:xfrm>
                <a:off x="4099" y="3517"/>
                <a:ext cx="423" cy="0"/>
              </a:xfrm>
              <a:prstGeom prst="line">
                <a:avLst/>
              </a:prstGeom>
              <a:noFill/>
              <a:ln w="12700">
                <a:solidFill>
                  <a:srgbClr val="000000"/>
                </a:solidFill>
                <a:round/>
                <a:headEnd type="none" w="sm" len="sm"/>
                <a:tailEnd type="none" w="sm" len="sm"/>
              </a:ln>
              <a:effectLst/>
            </p:spPr>
            <p:txBody>
              <a:bodyPr/>
              <a:lstStyle/>
              <a:p>
                <a:endParaRPr lang="en-US"/>
              </a:p>
            </p:txBody>
          </p:sp>
        </p:grpSp>
        <p:sp>
          <p:nvSpPr>
            <p:cNvPr id="47151" name="Line 47"/>
            <p:cNvSpPr>
              <a:spLocks noChangeShapeType="1"/>
            </p:cNvSpPr>
            <p:nvPr/>
          </p:nvSpPr>
          <p:spPr bwMode="auto">
            <a:xfrm>
              <a:off x="3002" y="3456"/>
              <a:ext cx="1059" cy="0"/>
            </a:xfrm>
            <a:prstGeom prst="line">
              <a:avLst/>
            </a:prstGeom>
            <a:noFill/>
            <a:ln w="25400">
              <a:solidFill>
                <a:schemeClr val="tx1"/>
              </a:solidFill>
              <a:round/>
              <a:headEnd type="none" w="sm" len="sm"/>
              <a:tailEnd type="stealth" w="med" len="lg"/>
            </a:ln>
            <a:effectLst/>
          </p:spPr>
          <p:txBody>
            <a:bodyPr/>
            <a:lstStyle/>
            <a:p>
              <a:endParaRPr 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t>PL/SQL</a:t>
            </a:r>
          </a:p>
        </p:txBody>
      </p:sp>
      <p:sp>
        <p:nvSpPr>
          <p:cNvPr id="6" name="Slide Number Placeholder 3"/>
          <p:cNvSpPr>
            <a:spLocks noGrp="1"/>
          </p:cNvSpPr>
          <p:nvPr>
            <p:ph type="sldNum" sz="quarter" idx="11"/>
          </p:nvPr>
        </p:nvSpPr>
        <p:spPr/>
        <p:txBody>
          <a:bodyPr/>
          <a:lstStyle/>
          <a:p>
            <a:fld id="{17BDEFF6-6DEA-4254-BBC6-F87FC7251027}" type="slidenum">
              <a:rPr lang="en-US"/>
              <a:pPr/>
              <a:t>49</a:t>
            </a:fld>
            <a:r>
              <a:rPr lang="en-US"/>
              <a:t> of 1</a:t>
            </a:r>
          </a:p>
        </p:txBody>
      </p:sp>
      <p:sp>
        <p:nvSpPr>
          <p:cNvPr id="49154" name="Rectangle 2"/>
          <p:cNvSpPr>
            <a:spLocks noGrp="1" noChangeArrowheads="1"/>
          </p:cNvSpPr>
          <p:nvPr>
            <p:ph type="title"/>
          </p:nvPr>
        </p:nvSpPr>
        <p:spPr>
          <a:noFill/>
          <a:ln/>
        </p:spPr>
        <p:txBody>
          <a:bodyPr wrap="square" lIns="92075" tIns="46038" rIns="92075" bIns="46038" anchor="t"/>
          <a:lstStyle/>
          <a:p>
            <a:r>
              <a:rPr lang="en-US"/>
              <a:t>Creating an </a:t>
            </a:r>
            <a:r>
              <a:rPr lang="en-US">
                <a:latin typeface="Courier New" pitchFamily="49" charset="0"/>
              </a:rPr>
              <a:t>INSTEAD</a:t>
            </a:r>
            <a:r>
              <a:rPr lang="en-US"/>
              <a:t> </a:t>
            </a:r>
            <a:r>
              <a:rPr lang="en-US">
                <a:latin typeface="Courier New" pitchFamily="49" charset="0"/>
              </a:rPr>
              <a:t>OF</a:t>
            </a:r>
            <a:r>
              <a:rPr lang="en-US"/>
              <a:t> Trigger</a:t>
            </a:r>
          </a:p>
        </p:txBody>
      </p:sp>
      <p:sp>
        <p:nvSpPr>
          <p:cNvPr id="49155" name="Rectangle 3"/>
          <p:cNvSpPr>
            <a:spLocks noChangeArrowheads="1"/>
          </p:cNvSpPr>
          <p:nvPr/>
        </p:nvSpPr>
        <p:spPr bwMode="blackWhite">
          <a:xfrm>
            <a:off x="865188" y="2038350"/>
            <a:ext cx="7312025" cy="2368550"/>
          </a:xfrm>
          <a:prstGeom prst="rect">
            <a:avLst/>
          </a:prstGeom>
          <a:solidFill>
            <a:srgbClr val="FFFFCC"/>
          </a:solidFill>
          <a:ln w="9525">
            <a:noFill/>
            <a:miter lim="800000"/>
            <a:headEnd/>
            <a:tailEnd/>
          </a:ln>
          <a:effectLst/>
        </p:spPr>
        <p:txBody>
          <a:bodyPr wrap="none" lIns="92075" tIns="46038" rIns="92075" bIns="46038" anchor="ctr"/>
          <a:lstStyle/>
          <a:p>
            <a:pPr defTabSz="400050" eaLnBrk="0" hangingPunct="0">
              <a:lnSpc>
                <a:spcPct val="95000"/>
              </a:lnSpc>
              <a:tabLst>
                <a:tab pos="400050" algn="r"/>
                <a:tab pos="519113" algn="l"/>
              </a:tabLst>
            </a:pPr>
            <a:r>
              <a:rPr lang="en-US" b="1">
                <a:solidFill>
                  <a:schemeClr val="accent2"/>
                </a:solidFill>
                <a:latin typeface="Courier New" pitchFamily="49" charset="0"/>
              </a:rPr>
              <a:t>CREATE [OR REPLACE] TRIGGER trigger_name</a:t>
            </a:r>
          </a:p>
          <a:p>
            <a:pPr defTabSz="400050" eaLnBrk="0" hangingPunct="0">
              <a:lnSpc>
                <a:spcPct val="95000"/>
              </a:lnSpc>
              <a:tabLst>
                <a:tab pos="400050" algn="r"/>
                <a:tab pos="519113" algn="l"/>
              </a:tabLst>
            </a:pPr>
            <a:r>
              <a:rPr lang="en-US" b="1">
                <a:solidFill>
                  <a:schemeClr val="accent2"/>
                </a:solidFill>
                <a:latin typeface="Courier New" pitchFamily="49" charset="0"/>
              </a:rPr>
              <a:t>  INSTEAD OF</a:t>
            </a:r>
          </a:p>
          <a:p>
            <a:pPr defTabSz="400050" eaLnBrk="0" hangingPunct="0">
              <a:lnSpc>
                <a:spcPct val="95000"/>
              </a:lnSpc>
              <a:tabLst>
                <a:tab pos="400050" algn="r"/>
                <a:tab pos="519113" algn="l"/>
              </a:tabLst>
            </a:pPr>
            <a:r>
              <a:rPr lang="en-US" b="1">
                <a:solidFill>
                  <a:schemeClr val="accent2"/>
                </a:solidFill>
                <a:latin typeface="Courier New" pitchFamily="49" charset="0"/>
              </a:rPr>
              <a:t>    event1 [OR event2 OR event3]</a:t>
            </a:r>
          </a:p>
          <a:p>
            <a:pPr defTabSz="400050" eaLnBrk="0" hangingPunct="0">
              <a:lnSpc>
                <a:spcPct val="95000"/>
              </a:lnSpc>
              <a:tabLst>
                <a:tab pos="400050" algn="r"/>
                <a:tab pos="519113" algn="l"/>
              </a:tabLst>
            </a:pPr>
            <a:r>
              <a:rPr lang="en-US" b="1">
                <a:solidFill>
                  <a:schemeClr val="accent2"/>
                </a:solidFill>
                <a:latin typeface="Courier New" pitchFamily="49" charset="0"/>
              </a:rPr>
              <a:t>      ON view_name </a:t>
            </a:r>
          </a:p>
          <a:p>
            <a:pPr defTabSz="400050" eaLnBrk="0" hangingPunct="0">
              <a:lnSpc>
                <a:spcPct val="95000"/>
              </a:lnSpc>
              <a:tabLst>
                <a:tab pos="400050" algn="r"/>
                <a:tab pos="519113" algn="l"/>
              </a:tabLst>
            </a:pPr>
            <a:r>
              <a:rPr lang="en-US" b="1">
                <a:solidFill>
                  <a:schemeClr val="accent2"/>
                </a:solidFill>
                <a:latin typeface="Courier New" pitchFamily="49" charset="0"/>
              </a:rPr>
              <a:t>   [REFERENCING OLD AS old | NEW AS new]</a:t>
            </a:r>
          </a:p>
          <a:p>
            <a:pPr defTabSz="400050" eaLnBrk="0" hangingPunct="0">
              <a:lnSpc>
                <a:spcPct val="95000"/>
              </a:lnSpc>
              <a:tabLst>
                <a:tab pos="400050" algn="r"/>
                <a:tab pos="519113" algn="l"/>
              </a:tabLst>
            </a:pPr>
            <a:r>
              <a:rPr lang="en-US" b="1">
                <a:solidFill>
                  <a:schemeClr val="accent2"/>
                </a:solidFill>
                <a:latin typeface="Courier New" pitchFamily="49" charset="0"/>
              </a:rPr>
              <a:t>[FOR EACH ROW]</a:t>
            </a:r>
          </a:p>
          <a:p>
            <a:pPr defTabSz="400050" eaLnBrk="0" hangingPunct="0">
              <a:lnSpc>
                <a:spcPct val="95000"/>
              </a:lnSpc>
              <a:tabLst>
                <a:tab pos="400050" algn="r"/>
                <a:tab pos="519113" algn="l"/>
              </a:tabLst>
            </a:pPr>
            <a:r>
              <a:rPr lang="en-US" b="1">
                <a:solidFill>
                  <a:schemeClr val="accent2"/>
                </a:solidFill>
                <a:latin typeface="Courier New" pitchFamily="49" charset="0"/>
              </a:rPr>
              <a:t>trigger_body</a:t>
            </a:r>
          </a:p>
        </p:txBody>
      </p:sp>
      <p:sp>
        <p:nvSpPr>
          <p:cNvPr id="49156" name="Rectangle 4"/>
          <p:cNvSpPr>
            <a:spLocks noChangeArrowheads="1"/>
          </p:cNvSpPr>
          <p:nvPr/>
        </p:nvSpPr>
        <p:spPr bwMode="auto">
          <a:xfrm>
            <a:off x="882650" y="1604963"/>
            <a:ext cx="1631950" cy="4095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latin typeface="Arial" charset="0"/>
              </a:rPr>
              <a:t>Syntax:</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p:txBody>
          <a:bodyPr/>
          <a:lstStyle/>
          <a:p>
            <a:r>
              <a:rPr lang="en-US"/>
              <a:t>PL/SQL</a:t>
            </a:r>
          </a:p>
        </p:txBody>
      </p:sp>
      <p:sp>
        <p:nvSpPr>
          <p:cNvPr id="20" name="Slide Number Placeholder 3"/>
          <p:cNvSpPr>
            <a:spLocks noGrp="1"/>
          </p:cNvSpPr>
          <p:nvPr>
            <p:ph type="sldNum" sz="quarter" idx="11"/>
          </p:nvPr>
        </p:nvSpPr>
        <p:spPr/>
        <p:txBody>
          <a:bodyPr/>
          <a:lstStyle/>
          <a:p>
            <a:fld id="{7992D466-6DA5-4B4A-946E-0C69B5FDC1AB}" type="slidenum">
              <a:rPr lang="en-US"/>
              <a:pPr/>
              <a:t>5</a:t>
            </a:fld>
            <a:r>
              <a:rPr lang="en-US"/>
              <a:t> of 1</a:t>
            </a:r>
          </a:p>
        </p:txBody>
      </p:sp>
      <p:sp>
        <p:nvSpPr>
          <p:cNvPr id="119810" name="Rectangle 2"/>
          <p:cNvSpPr>
            <a:spLocks noGrp="1" noChangeArrowheads="1"/>
          </p:cNvSpPr>
          <p:nvPr>
            <p:ph type="title"/>
          </p:nvPr>
        </p:nvSpPr>
        <p:spPr>
          <a:xfrm>
            <a:off x="685800" y="304800"/>
            <a:ext cx="7772400" cy="1143000"/>
          </a:xfrm>
          <a:noFill/>
          <a:ln/>
        </p:spPr>
        <p:txBody>
          <a:bodyPr wrap="square" lIns="92075" tIns="46038" rIns="92075" bIns="46038" anchor="t"/>
          <a:lstStyle/>
          <a:p>
            <a:r>
              <a:rPr lang="en-US"/>
              <a:t>Referencing Package Objects </a:t>
            </a:r>
          </a:p>
        </p:txBody>
      </p:sp>
      <p:sp>
        <p:nvSpPr>
          <p:cNvPr id="119811" name="Rectangle 3"/>
          <p:cNvSpPr>
            <a:spLocks noChangeArrowheads="1"/>
          </p:cNvSpPr>
          <p:nvPr/>
        </p:nvSpPr>
        <p:spPr bwMode="blackWhite">
          <a:xfrm>
            <a:off x="3892550" y="1128713"/>
            <a:ext cx="3486150" cy="4916487"/>
          </a:xfrm>
          <a:prstGeom prst="rect">
            <a:avLst/>
          </a:prstGeom>
          <a:solidFill>
            <a:srgbClr val="FF9900"/>
          </a:solidFill>
          <a:ln w="12700">
            <a:solidFill>
              <a:srgbClr val="000000"/>
            </a:solidFill>
            <a:miter lim="800000"/>
            <a:headEnd/>
            <a:tailEnd/>
          </a:ln>
          <a:effectLst/>
        </p:spPr>
        <p:txBody>
          <a:bodyPr wrap="none" anchor="ctr"/>
          <a:lstStyle/>
          <a:p>
            <a:endParaRPr lang="en-US"/>
          </a:p>
        </p:txBody>
      </p:sp>
      <p:sp>
        <p:nvSpPr>
          <p:cNvPr id="119812" name="AutoShape 4"/>
          <p:cNvSpPr>
            <a:spLocks noChangeArrowheads="1"/>
          </p:cNvSpPr>
          <p:nvPr/>
        </p:nvSpPr>
        <p:spPr bwMode="blackWhite">
          <a:xfrm>
            <a:off x="2938463" y="1271588"/>
            <a:ext cx="5397500" cy="1501775"/>
          </a:xfrm>
          <a:prstGeom prst="roundRect">
            <a:avLst>
              <a:gd name="adj" fmla="val 12431"/>
            </a:avLst>
          </a:prstGeom>
          <a:solidFill>
            <a:srgbClr val="0066CC"/>
          </a:solidFill>
          <a:ln w="9525">
            <a:noFill/>
            <a:round/>
            <a:headEnd/>
            <a:tailEnd/>
          </a:ln>
          <a:effectLst/>
        </p:spPr>
        <p:txBody>
          <a:bodyPr wrap="none" anchor="ctr"/>
          <a:lstStyle/>
          <a:p>
            <a:endParaRPr lang="en-US"/>
          </a:p>
        </p:txBody>
      </p:sp>
      <p:sp>
        <p:nvSpPr>
          <p:cNvPr id="119813" name="AutoShape 5"/>
          <p:cNvSpPr>
            <a:spLocks noChangeArrowheads="1"/>
          </p:cNvSpPr>
          <p:nvPr/>
        </p:nvSpPr>
        <p:spPr bwMode="blackWhite">
          <a:xfrm>
            <a:off x="2938463" y="2889250"/>
            <a:ext cx="5397500" cy="2851150"/>
          </a:xfrm>
          <a:prstGeom prst="roundRect">
            <a:avLst>
              <a:gd name="adj" fmla="val 12431"/>
            </a:avLst>
          </a:prstGeom>
          <a:solidFill>
            <a:srgbClr val="0066CC"/>
          </a:solidFill>
          <a:ln w="9525">
            <a:noFill/>
            <a:round/>
            <a:headEnd/>
            <a:tailEnd/>
          </a:ln>
          <a:effectLst/>
        </p:spPr>
        <p:txBody>
          <a:bodyPr wrap="none" anchor="ctr"/>
          <a:lstStyle/>
          <a:p>
            <a:endParaRPr lang="en-US"/>
          </a:p>
        </p:txBody>
      </p:sp>
      <p:sp>
        <p:nvSpPr>
          <p:cNvPr id="119814" name="Rectangle 6"/>
          <p:cNvSpPr>
            <a:spLocks noChangeArrowheads="1"/>
          </p:cNvSpPr>
          <p:nvPr/>
        </p:nvSpPr>
        <p:spPr bwMode="auto">
          <a:xfrm>
            <a:off x="1009650" y="1639888"/>
            <a:ext cx="1914525" cy="762000"/>
          </a:xfrm>
          <a:prstGeom prst="rect">
            <a:avLst/>
          </a:prstGeom>
          <a:noFill/>
          <a:ln w="9525">
            <a:noFill/>
            <a:miter lim="800000"/>
            <a:headEnd/>
            <a:tailEnd/>
          </a:ln>
          <a:effectLst/>
        </p:spPr>
        <p:txBody>
          <a:bodyPr wrap="none" lIns="92075" tIns="46038" rIns="92075" bIns="46038">
            <a:spAutoFit/>
          </a:bodyPr>
          <a:lstStyle/>
          <a:p>
            <a:pPr eaLnBrk="0" hangingPunct="0"/>
            <a:r>
              <a:rPr lang="en-US" sz="2200"/>
              <a:t>Package</a:t>
            </a:r>
          </a:p>
          <a:p>
            <a:pPr eaLnBrk="0" hangingPunct="0"/>
            <a:r>
              <a:rPr lang="en-US" sz="2200"/>
              <a:t>specification</a:t>
            </a:r>
          </a:p>
        </p:txBody>
      </p:sp>
      <p:sp>
        <p:nvSpPr>
          <p:cNvPr id="119815" name="Rectangle 7"/>
          <p:cNvSpPr>
            <a:spLocks noChangeArrowheads="1"/>
          </p:cNvSpPr>
          <p:nvPr/>
        </p:nvSpPr>
        <p:spPr bwMode="auto">
          <a:xfrm>
            <a:off x="1009650" y="3773488"/>
            <a:ext cx="1341438" cy="762000"/>
          </a:xfrm>
          <a:prstGeom prst="rect">
            <a:avLst/>
          </a:prstGeom>
          <a:noFill/>
          <a:ln w="9525">
            <a:noFill/>
            <a:miter lim="800000"/>
            <a:headEnd/>
            <a:tailEnd/>
          </a:ln>
          <a:effectLst/>
        </p:spPr>
        <p:txBody>
          <a:bodyPr wrap="none" lIns="92075" tIns="46038" rIns="92075" bIns="46038">
            <a:spAutoFit/>
          </a:bodyPr>
          <a:lstStyle/>
          <a:p>
            <a:pPr eaLnBrk="0" hangingPunct="0"/>
            <a:r>
              <a:rPr lang="en-US" sz="2200"/>
              <a:t>Package</a:t>
            </a:r>
          </a:p>
          <a:p>
            <a:pPr eaLnBrk="0" hangingPunct="0"/>
            <a:r>
              <a:rPr lang="en-US" sz="2200"/>
              <a:t>body</a:t>
            </a:r>
          </a:p>
        </p:txBody>
      </p:sp>
      <p:sp>
        <p:nvSpPr>
          <p:cNvPr id="119816" name="Rectangle 8"/>
          <p:cNvSpPr>
            <a:spLocks noChangeArrowheads="1"/>
          </p:cNvSpPr>
          <p:nvPr/>
        </p:nvSpPr>
        <p:spPr bwMode="blackWhite">
          <a:xfrm>
            <a:off x="4110038" y="1473200"/>
            <a:ext cx="1085850" cy="379413"/>
          </a:xfrm>
          <a:prstGeom prst="rect">
            <a:avLst/>
          </a:prstGeom>
          <a:solidFill>
            <a:srgbClr val="99FF99"/>
          </a:solidFill>
          <a:ln w="25400">
            <a:solidFill>
              <a:schemeClr val="bg2"/>
            </a:solidFill>
            <a:miter lim="800000"/>
            <a:headEnd/>
            <a:tailEnd/>
          </a:ln>
          <a:effectLst/>
        </p:spPr>
        <p:txBody>
          <a:bodyPr wrap="none" anchor="ctr"/>
          <a:lstStyle/>
          <a:p>
            <a:endParaRPr lang="en-US"/>
          </a:p>
        </p:txBody>
      </p:sp>
      <p:sp>
        <p:nvSpPr>
          <p:cNvPr id="119817" name="Rectangle 9"/>
          <p:cNvSpPr>
            <a:spLocks noChangeArrowheads="1"/>
          </p:cNvSpPr>
          <p:nvPr/>
        </p:nvSpPr>
        <p:spPr bwMode="blackWhite">
          <a:xfrm>
            <a:off x="4110038" y="3019425"/>
            <a:ext cx="1085850" cy="379413"/>
          </a:xfrm>
          <a:prstGeom prst="rect">
            <a:avLst/>
          </a:prstGeom>
          <a:solidFill>
            <a:srgbClr val="99FF99"/>
          </a:solidFill>
          <a:ln w="25400">
            <a:solidFill>
              <a:schemeClr val="bg2"/>
            </a:solidFill>
            <a:miter lim="800000"/>
            <a:headEnd/>
            <a:tailEnd/>
          </a:ln>
          <a:effectLst/>
        </p:spPr>
        <p:txBody>
          <a:bodyPr wrap="none" anchor="ctr"/>
          <a:lstStyle/>
          <a:p>
            <a:endParaRPr lang="en-US"/>
          </a:p>
        </p:txBody>
      </p:sp>
      <p:sp>
        <p:nvSpPr>
          <p:cNvPr id="119818" name="Rectangle 10"/>
          <p:cNvSpPr>
            <a:spLocks noChangeArrowheads="1"/>
          </p:cNvSpPr>
          <p:nvPr/>
        </p:nvSpPr>
        <p:spPr bwMode="blackWhite">
          <a:xfrm>
            <a:off x="4044950" y="2024063"/>
            <a:ext cx="2457450" cy="550862"/>
          </a:xfrm>
          <a:prstGeom prst="rect">
            <a:avLst/>
          </a:prstGeom>
          <a:solidFill>
            <a:srgbClr val="FF9933"/>
          </a:solidFill>
          <a:ln w="25400">
            <a:solidFill>
              <a:schemeClr val="bg2"/>
            </a:solidFill>
            <a:miter lim="800000"/>
            <a:headEnd/>
            <a:tailEnd/>
          </a:ln>
          <a:effectLst/>
        </p:spPr>
        <p:txBody>
          <a:bodyPr wrap="none" lIns="92075" tIns="46038" rIns="92075" bIns="46038" anchor="ctr"/>
          <a:lstStyle/>
          <a:p>
            <a:pPr defTabSz="822325" eaLnBrk="0" hangingPunct="0">
              <a:spcBef>
                <a:spcPct val="50000"/>
              </a:spcBef>
            </a:pPr>
            <a:r>
              <a:rPr lang="en-US">
                <a:solidFill>
                  <a:srgbClr val="FFFFFF"/>
                </a:solidFill>
              </a:rPr>
              <a:t>Procedure A</a:t>
            </a:r>
            <a:br>
              <a:rPr lang="en-US">
                <a:solidFill>
                  <a:srgbClr val="FFFFFF"/>
                </a:solidFill>
              </a:rPr>
            </a:br>
            <a:r>
              <a:rPr lang="en-US">
                <a:solidFill>
                  <a:srgbClr val="FFFFFF"/>
                </a:solidFill>
              </a:rPr>
              <a:t>declaration</a:t>
            </a:r>
          </a:p>
        </p:txBody>
      </p:sp>
      <p:sp>
        <p:nvSpPr>
          <p:cNvPr id="119819" name="Line 11"/>
          <p:cNvSpPr>
            <a:spLocks noChangeShapeType="1"/>
          </p:cNvSpPr>
          <p:nvPr/>
        </p:nvSpPr>
        <p:spPr bwMode="auto">
          <a:xfrm flipH="1">
            <a:off x="3390900" y="3768725"/>
            <a:ext cx="787400" cy="0"/>
          </a:xfrm>
          <a:prstGeom prst="line">
            <a:avLst/>
          </a:prstGeom>
          <a:noFill/>
          <a:ln w="25400">
            <a:solidFill>
              <a:schemeClr val="tx1"/>
            </a:solidFill>
            <a:round/>
            <a:headEnd type="none" w="sm" len="sm"/>
            <a:tailEnd type="none" w="sm" len="sm"/>
          </a:ln>
          <a:effectLst/>
        </p:spPr>
        <p:txBody>
          <a:bodyPr/>
          <a:lstStyle/>
          <a:p>
            <a:endParaRPr lang="en-US"/>
          </a:p>
        </p:txBody>
      </p:sp>
      <p:sp>
        <p:nvSpPr>
          <p:cNvPr id="119820" name="Rectangle 12"/>
          <p:cNvSpPr>
            <a:spLocks noChangeArrowheads="1"/>
          </p:cNvSpPr>
          <p:nvPr/>
        </p:nvSpPr>
        <p:spPr bwMode="blackWhite">
          <a:xfrm>
            <a:off x="4044950" y="3505200"/>
            <a:ext cx="2457450" cy="550863"/>
          </a:xfrm>
          <a:prstGeom prst="rect">
            <a:avLst/>
          </a:prstGeom>
          <a:solidFill>
            <a:srgbClr val="FF9933"/>
          </a:solidFill>
          <a:ln w="25400">
            <a:solidFill>
              <a:schemeClr val="bg2"/>
            </a:solidFill>
            <a:miter lim="800000"/>
            <a:headEnd/>
            <a:tailEnd/>
          </a:ln>
          <a:effectLst/>
        </p:spPr>
        <p:txBody>
          <a:bodyPr wrap="none" lIns="92075" tIns="46038" rIns="92075" bIns="46038" anchor="ctr"/>
          <a:lstStyle/>
          <a:p>
            <a:pPr defTabSz="822325" eaLnBrk="0" hangingPunct="0">
              <a:spcBef>
                <a:spcPct val="50000"/>
              </a:spcBef>
            </a:pPr>
            <a:r>
              <a:rPr lang="en-US">
                <a:solidFill>
                  <a:srgbClr val="FFFFFF"/>
                </a:solidFill>
              </a:rPr>
              <a:t>Procedure B</a:t>
            </a:r>
            <a:br>
              <a:rPr lang="en-US">
                <a:solidFill>
                  <a:srgbClr val="FFFFFF"/>
                </a:solidFill>
              </a:rPr>
            </a:br>
            <a:r>
              <a:rPr lang="en-US">
                <a:solidFill>
                  <a:srgbClr val="FFFFFF"/>
                </a:solidFill>
              </a:rPr>
              <a:t>definition</a:t>
            </a:r>
          </a:p>
        </p:txBody>
      </p:sp>
      <p:sp>
        <p:nvSpPr>
          <p:cNvPr id="119821" name="Line 13"/>
          <p:cNvSpPr>
            <a:spLocks noChangeShapeType="1"/>
          </p:cNvSpPr>
          <p:nvPr/>
        </p:nvSpPr>
        <p:spPr bwMode="auto">
          <a:xfrm flipV="1">
            <a:off x="5319713" y="4046538"/>
            <a:ext cx="0" cy="484187"/>
          </a:xfrm>
          <a:prstGeom prst="line">
            <a:avLst/>
          </a:prstGeom>
          <a:noFill/>
          <a:ln w="25400">
            <a:solidFill>
              <a:schemeClr val="tx1"/>
            </a:solidFill>
            <a:round/>
            <a:headEnd type="none" w="sm" len="sm"/>
            <a:tailEnd type="stealth" w="med" len="lg"/>
          </a:ln>
          <a:effectLst/>
        </p:spPr>
        <p:txBody>
          <a:bodyPr/>
          <a:lstStyle/>
          <a:p>
            <a:endParaRPr lang="en-US"/>
          </a:p>
        </p:txBody>
      </p:sp>
      <p:sp>
        <p:nvSpPr>
          <p:cNvPr id="119822" name="Line 14"/>
          <p:cNvSpPr>
            <a:spLocks noChangeShapeType="1"/>
          </p:cNvSpPr>
          <p:nvPr/>
        </p:nvSpPr>
        <p:spPr bwMode="auto">
          <a:xfrm>
            <a:off x="3403600" y="3206750"/>
            <a:ext cx="53975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19823" name="Freeform 15"/>
          <p:cNvSpPr>
            <a:spLocks/>
          </p:cNvSpPr>
          <p:nvPr/>
        </p:nvSpPr>
        <p:spPr bwMode="auto">
          <a:xfrm>
            <a:off x="3390900" y="1620838"/>
            <a:ext cx="755650" cy="3927475"/>
          </a:xfrm>
          <a:custGeom>
            <a:avLst/>
            <a:gdLst/>
            <a:ahLst/>
            <a:cxnLst>
              <a:cxn ang="0">
                <a:pos x="339" y="0"/>
              </a:cxn>
              <a:cxn ang="0">
                <a:pos x="0" y="0"/>
              </a:cxn>
              <a:cxn ang="0">
                <a:pos x="0" y="2473"/>
              </a:cxn>
              <a:cxn ang="0">
                <a:pos x="474" y="2473"/>
              </a:cxn>
            </a:cxnLst>
            <a:rect l="0" t="0" r="r" b="b"/>
            <a:pathLst>
              <a:path w="475" h="2474">
                <a:moveTo>
                  <a:pt x="339" y="0"/>
                </a:moveTo>
                <a:lnTo>
                  <a:pt x="0" y="0"/>
                </a:lnTo>
                <a:lnTo>
                  <a:pt x="0" y="2473"/>
                </a:lnTo>
                <a:lnTo>
                  <a:pt x="474" y="2473"/>
                </a:lnTo>
              </a:path>
            </a:pathLst>
          </a:custGeom>
          <a:noFill/>
          <a:ln w="25400" cap="rnd" cmpd="sng">
            <a:solidFill>
              <a:schemeClr val="tx1"/>
            </a:solidFill>
            <a:prstDash val="solid"/>
            <a:round/>
            <a:headEnd type="stealth" w="med" len="lg"/>
            <a:tailEnd type="none" w="sm" len="sm"/>
          </a:ln>
          <a:effectLst/>
        </p:spPr>
        <p:txBody>
          <a:bodyPr/>
          <a:lstStyle/>
          <a:p>
            <a:endParaRPr lang="en-US"/>
          </a:p>
        </p:txBody>
      </p:sp>
      <p:sp>
        <p:nvSpPr>
          <p:cNvPr id="119824" name="Rectangle 16"/>
          <p:cNvSpPr>
            <a:spLocks noChangeArrowheads="1"/>
          </p:cNvSpPr>
          <p:nvPr/>
        </p:nvSpPr>
        <p:spPr bwMode="blackWhite">
          <a:xfrm>
            <a:off x="4044950" y="4373563"/>
            <a:ext cx="2457450" cy="1222375"/>
          </a:xfrm>
          <a:prstGeom prst="rect">
            <a:avLst/>
          </a:prstGeom>
          <a:solidFill>
            <a:srgbClr val="FF9933"/>
          </a:solidFill>
          <a:ln w="25400">
            <a:solidFill>
              <a:schemeClr val="bg2"/>
            </a:solidFill>
            <a:miter lim="800000"/>
            <a:headEnd/>
            <a:tailEnd/>
          </a:ln>
          <a:effectLst/>
        </p:spPr>
        <p:txBody>
          <a:bodyPr wrap="none" anchor="ctr"/>
          <a:lstStyle/>
          <a:p>
            <a:endParaRPr lang="en-US"/>
          </a:p>
        </p:txBody>
      </p:sp>
      <p:sp>
        <p:nvSpPr>
          <p:cNvPr id="119825" name="Rectangle 17"/>
          <p:cNvSpPr>
            <a:spLocks noChangeArrowheads="1"/>
          </p:cNvSpPr>
          <p:nvPr/>
        </p:nvSpPr>
        <p:spPr bwMode="blackWhite">
          <a:xfrm>
            <a:off x="4110038" y="5022850"/>
            <a:ext cx="1085850" cy="379413"/>
          </a:xfrm>
          <a:prstGeom prst="rect">
            <a:avLst/>
          </a:prstGeom>
          <a:solidFill>
            <a:srgbClr val="99FF99"/>
          </a:solidFill>
          <a:ln w="25400">
            <a:solidFill>
              <a:schemeClr val="bg2"/>
            </a:solidFill>
            <a:miter lim="800000"/>
            <a:headEnd/>
            <a:tailEnd/>
          </a:ln>
          <a:effectLst/>
        </p:spPr>
        <p:txBody>
          <a:bodyPr wrap="none" anchor="ctr"/>
          <a:lstStyle/>
          <a:p>
            <a:endParaRPr lang="en-US"/>
          </a:p>
        </p:txBody>
      </p:sp>
      <p:sp>
        <p:nvSpPr>
          <p:cNvPr id="119826" name="Rectangle 18"/>
          <p:cNvSpPr>
            <a:spLocks noChangeArrowheads="1"/>
          </p:cNvSpPr>
          <p:nvPr/>
        </p:nvSpPr>
        <p:spPr bwMode="auto">
          <a:xfrm>
            <a:off x="4052888" y="4386263"/>
            <a:ext cx="1550987" cy="603250"/>
          </a:xfrm>
          <a:prstGeom prst="rect">
            <a:avLst/>
          </a:prstGeom>
          <a:noFill/>
          <a:ln w="9525">
            <a:noFill/>
            <a:miter lim="800000"/>
            <a:headEnd/>
            <a:tailEnd/>
          </a:ln>
          <a:effectLst/>
        </p:spPr>
        <p:txBody>
          <a:bodyPr wrap="none" lIns="82550" tIns="41275" rIns="82550" bIns="41275">
            <a:spAutoFit/>
          </a:bodyPr>
          <a:lstStyle/>
          <a:p>
            <a:pPr defTabSz="739775" eaLnBrk="0" hangingPunct="0">
              <a:lnSpc>
                <a:spcPct val="95000"/>
              </a:lnSpc>
            </a:pPr>
            <a:r>
              <a:rPr lang="en-US">
                <a:solidFill>
                  <a:srgbClr val="FFFFCC"/>
                </a:solidFill>
              </a:rPr>
              <a:t>Procedure A</a:t>
            </a:r>
          </a:p>
          <a:p>
            <a:pPr defTabSz="739775" eaLnBrk="0" hangingPunct="0">
              <a:lnSpc>
                <a:spcPct val="95000"/>
              </a:lnSpc>
            </a:pPr>
            <a:r>
              <a:rPr lang="en-US">
                <a:solidFill>
                  <a:srgbClr val="FFFFCC"/>
                </a:solidFill>
              </a:rPr>
              <a:t>definition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p:txBody>
          <a:bodyPr/>
          <a:lstStyle/>
          <a:p>
            <a:r>
              <a:rPr lang="en-US"/>
              <a:t>PL/SQL</a:t>
            </a:r>
          </a:p>
        </p:txBody>
      </p:sp>
      <p:sp>
        <p:nvSpPr>
          <p:cNvPr id="12" name="Slide Number Placeholder 3"/>
          <p:cNvSpPr>
            <a:spLocks noGrp="1"/>
          </p:cNvSpPr>
          <p:nvPr>
            <p:ph type="sldNum" sz="quarter" idx="11"/>
          </p:nvPr>
        </p:nvSpPr>
        <p:spPr/>
        <p:txBody>
          <a:bodyPr/>
          <a:lstStyle/>
          <a:p>
            <a:fld id="{CC96DDB4-A331-44F7-9F48-D6D625A3A47D}" type="slidenum">
              <a:rPr lang="en-US"/>
              <a:pPr/>
              <a:t>50</a:t>
            </a:fld>
            <a:r>
              <a:rPr lang="en-US"/>
              <a:t> of 1</a:t>
            </a:r>
          </a:p>
        </p:txBody>
      </p:sp>
      <p:sp>
        <p:nvSpPr>
          <p:cNvPr id="54274" name="Rectangle 2"/>
          <p:cNvSpPr>
            <a:spLocks noGrp="1" noChangeArrowheads="1"/>
          </p:cNvSpPr>
          <p:nvPr>
            <p:ph type="title"/>
          </p:nvPr>
        </p:nvSpPr>
        <p:spPr>
          <a:xfrm>
            <a:off x="2674938" y="76200"/>
            <a:ext cx="5694362" cy="528638"/>
          </a:xfrm>
          <a:noFill/>
          <a:ln/>
        </p:spPr>
        <p:txBody>
          <a:bodyPr wrap="square" lIns="92075" tIns="46038" rIns="92075" bIns="46038" anchor="t"/>
          <a:lstStyle/>
          <a:p>
            <a:r>
              <a:rPr lang="en-US"/>
              <a:t>Creating an </a:t>
            </a:r>
            <a:r>
              <a:rPr lang="en-US">
                <a:latin typeface="Courier New" pitchFamily="49" charset="0"/>
              </a:rPr>
              <a:t>INSTEAD</a:t>
            </a:r>
            <a:r>
              <a:rPr lang="en-US"/>
              <a:t> </a:t>
            </a:r>
            <a:r>
              <a:rPr lang="en-US">
                <a:latin typeface="Courier New" pitchFamily="49" charset="0"/>
              </a:rPr>
              <a:t>OF</a:t>
            </a:r>
            <a:r>
              <a:rPr lang="en-US"/>
              <a:t> Trigger</a:t>
            </a:r>
          </a:p>
        </p:txBody>
      </p:sp>
      <p:sp>
        <p:nvSpPr>
          <p:cNvPr id="54275" name="Rectangle 3"/>
          <p:cNvSpPr>
            <a:spLocks noChangeArrowheads="1"/>
          </p:cNvSpPr>
          <p:nvPr/>
        </p:nvSpPr>
        <p:spPr bwMode="blackWhite">
          <a:xfrm>
            <a:off x="762000" y="2971800"/>
            <a:ext cx="7527925" cy="838200"/>
          </a:xfrm>
          <a:prstGeom prst="rect">
            <a:avLst/>
          </a:prstGeom>
          <a:solidFill>
            <a:srgbClr val="FFFFCC"/>
          </a:solidFill>
          <a:ln w="9525">
            <a:noFill/>
            <a:miter lim="800000"/>
            <a:headEnd/>
            <a:tailEnd/>
          </a:ln>
          <a:effectLst/>
        </p:spPr>
        <p:txBody>
          <a:bodyPr wrap="none" anchor="ctr"/>
          <a:lstStyle/>
          <a:p>
            <a:endParaRPr lang="en-US"/>
          </a:p>
        </p:txBody>
      </p:sp>
      <p:sp>
        <p:nvSpPr>
          <p:cNvPr id="54276" name="Rectangle 4"/>
          <p:cNvSpPr>
            <a:spLocks noChangeArrowheads="1"/>
          </p:cNvSpPr>
          <p:nvPr/>
        </p:nvSpPr>
        <p:spPr bwMode="blackWhite">
          <a:xfrm>
            <a:off x="762000" y="2971800"/>
            <a:ext cx="7632700" cy="873125"/>
          </a:xfrm>
          <a:prstGeom prst="rect">
            <a:avLst/>
          </a:prstGeom>
          <a:noFill/>
          <a:ln w="9525">
            <a:noFill/>
            <a:miter lim="800000"/>
            <a:headEnd/>
            <a:tailEnd/>
          </a:ln>
          <a:effectLst/>
        </p:spPr>
        <p:txBody>
          <a:bodyPr lIns="92075" tIns="46038" rIns="92075" bIns="46038">
            <a:spAutoFit/>
          </a:bodyPr>
          <a:lstStyle/>
          <a:p>
            <a:pPr defTabSz="400050" eaLnBrk="0" hangingPunct="0">
              <a:lnSpc>
                <a:spcPct val="95000"/>
              </a:lnSpc>
              <a:tabLst>
                <a:tab pos="400050" algn="r"/>
                <a:tab pos="519113" algn="l"/>
              </a:tabLst>
            </a:pPr>
            <a:r>
              <a:rPr lang="en-US" b="1">
                <a:solidFill>
                  <a:schemeClr val="accent2"/>
                </a:solidFill>
                <a:latin typeface="Courier New" pitchFamily="49" charset="0"/>
              </a:rPr>
              <a:t>INSERT INTO emp_details(employee_id, ... )</a:t>
            </a:r>
          </a:p>
          <a:p>
            <a:pPr defTabSz="400050" eaLnBrk="0" hangingPunct="0">
              <a:lnSpc>
                <a:spcPct val="95000"/>
              </a:lnSpc>
              <a:tabLst>
                <a:tab pos="400050" algn="r"/>
                <a:tab pos="519113" algn="l"/>
              </a:tabLst>
            </a:pPr>
            <a:r>
              <a:rPr lang="en-US" b="1">
                <a:solidFill>
                  <a:schemeClr val="accent2"/>
                </a:solidFill>
                <a:latin typeface="Courier New" pitchFamily="49" charset="0"/>
              </a:rPr>
              <a:t>VALUES(9001,'ABBOTT',3000,10,'abbott.mail.com','HR_MAN');</a:t>
            </a:r>
          </a:p>
        </p:txBody>
      </p:sp>
      <p:sp>
        <p:nvSpPr>
          <p:cNvPr id="54277" name="Rectangle 5"/>
          <p:cNvSpPr>
            <a:spLocks noChangeArrowheads="1"/>
          </p:cNvSpPr>
          <p:nvPr/>
        </p:nvSpPr>
        <p:spPr bwMode="auto">
          <a:xfrm>
            <a:off x="838200" y="2209800"/>
            <a:ext cx="7140575" cy="641350"/>
          </a:xfrm>
          <a:prstGeom prst="rect">
            <a:avLst/>
          </a:prstGeom>
          <a:noFill/>
          <a:ln w="9525">
            <a:noFill/>
            <a:miter lim="800000"/>
            <a:headEnd/>
            <a:tailEnd/>
          </a:ln>
          <a:effectLst/>
        </p:spPr>
        <p:txBody>
          <a:bodyPr lIns="92075" tIns="46038" rIns="92075" bIns="46038">
            <a:spAutoFit/>
          </a:bodyPr>
          <a:lstStyle/>
          <a:p>
            <a:pPr eaLnBrk="0" hangingPunct="0"/>
            <a:r>
              <a:rPr lang="en-US" b="1">
                <a:latin typeface="Courier New" pitchFamily="49" charset="0"/>
              </a:rPr>
              <a:t>INSERT</a:t>
            </a:r>
            <a:r>
              <a:rPr lang="en-US" b="1">
                <a:latin typeface="Arial" charset="0"/>
              </a:rPr>
              <a:t> into </a:t>
            </a:r>
            <a:r>
              <a:rPr lang="en-US" b="1">
                <a:latin typeface="Courier New" pitchFamily="49" charset="0"/>
              </a:rPr>
              <a:t>EMP_DETAILS</a:t>
            </a:r>
            <a:r>
              <a:rPr lang="en-US" b="1">
                <a:latin typeface="Arial" charset="0"/>
              </a:rPr>
              <a:t> that is based on </a:t>
            </a:r>
            <a:r>
              <a:rPr lang="en-US" b="1">
                <a:latin typeface="Courier New" pitchFamily="49" charset="0"/>
              </a:rPr>
              <a:t>EMPLOYEES</a:t>
            </a:r>
            <a:r>
              <a:rPr lang="en-US" b="1">
                <a:latin typeface="Arial" charset="0"/>
              </a:rPr>
              <a:t> and </a:t>
            </a:r>
            <a:r>
              <a:rPr lang="en-US" b="1">
                <a:latin typeface="Courier New" pitchFamily="49" charset="0"/>
              </a:rPr>
              <a:t>DEPARTMENTS</a:t>
            </a:r>
            <a:r>
              <a:rPr lang="en-US" b="1">
                <a:latin typeface="Arial" charset="0"/>
              </a:rPr>
              <a:t> tables</a:t>
            </a:r>
          </a:p>
        </p:txBody>
      </p:sp>
      <p:sp>
        <p:nvSpPr>
          <p:cNvPr id="54278" name="Rectangle 6"/>
          <p:cNvSpPr>
            <a:spLocks noChangeArrowheads="1"/>
          </p:cNvSpPr>
          <p:nvPr/>
        </p:nvSpPr>
        <p:spPr bwMode="auto">
          <a:xfrm>
            <a:off x="457200" y="4191000"/>
            <a:ext cx="2816225" cy="641350"/>
          </a:xfrm>
          <a:prstGeom prst="rect">
            <a:avLst/>
          </a:prstGeom>
          <a:noFill/>
          <a:ln w="9525">
            <a:noFill/>
            <a:miter lim="800000"/>
            <a:headEnd/>
            <a:tailEnd/>
          </a:ln>
          <a:effectLst/>
        </p:spPr>
        <p:txBody>
          <a:bodyPr lIns="92075" tIns="46038" rIns="92075" bIns="46038">
            <a:spAutoFit/>
          </a:bodyPr>
          <a:lstStyle/>
          <a:p>
            <a:pPr eaLnBrk="0" hangingPunct="0"/>
            <a:r>
              <a:rPr lang="en-US" b="1">
                <a:latin typeface="Courier New" pitchFamily="49" charset="0"/>
              </a:rPr>
              <a:t>INSTEAD</a:t>
            </a:r>
            <a:r>
              <a:rPr lang="en-US" b="1">
                <a:latin typeface="Arial" charset="0"/>
              </a:rPr>
              <a:t> </a:t>
            </a:r>
            <a:r>
              <a:rPr lang="en-US" b="1">
                <a:latin typeface="Courier New" pitchFamily="49" charset="0"/>
              </a:rPr>
              <a:t>OF</a:t>
            </a:r>
            <a:r>
              <a:rPr lang="en-US" b="1">
                <a:latin typeface="Arial" charset="0"/>
              </a:rPr>
              <a:t> </a:t>
            </a:r>
            <a:r>
              <a:rPr lang="en-US" b="1">
                <a:latin typeface="Courier New" pitchFamily="49" charset="0"/>
              </a:rPr>
              <a:t>INSERT</a:t>
            </a:r>
            <a:r>
              <a:rPr lang="en-US" b="1">
                <a:latin typeface="Arial" charset="0"/>
              </a:rPr>
              <a:t> into </a:t>
            </a:r>
            <a:r>
              <a:rPr lang="en-US" b="1">
                <a:latin typeface="Courier New" pitchFamily="49" charset="0"/>
              </a:rPr>
              <a:t>EMP_DETAILS</a:t>
            </a:r>
          </a:p>
        </p:txBody>
      </p:sp>
      <p:sp>
        <p:nvSpPr>
          <p:cNvPr id="54279" name="Line 7"/>
          <p:cNvSpPr>
            <a:spLocks noChangeShapeType="1"/>
          </p:cNvSpPr>
          <p:nvPr/>
        </p:nvSpPr>
        <p:spPr bwMode="auto">
          <a:xfrm>
            <a:off x="3276600" y="4419600"/>
            <a:ext cx="612775" cy="0"/>
          </a:xfrm>
          <a:prstGeom prst="line">
            <a:avLst/>
          </a:prstGeom>
          <a:noFill/>
          <a:ln w="25400">
            <a:solidFill>
              <a:schemeClr val="hlink"/>
            </a:solidFill>
            <a:round/>
            <a:headEnd type="none" w="sm" len="sm"/>
            <a:tailEnd type="stealth" w="med" len="med"/>
          </a:ln>
          <a:effectLst/>
        </p:spPr>
        <p:txBody>
          <a:bodyPr/>
          <a:lstStyle/>
          <a:p>
            <a:endParaRPr lang="en-US"/>
          </a:p>
        </p:txBody>
      </p:sp>
      <p:sp>
        <p:nvSpPr>
          <p:cNvPr id="54280" name="Text Box 8"/>
          <p:cNvSpPr txBox="1">
            <a:spLocks noChangeArrowheads="1"/>
          </p:cNvSpPr>
          <p:nvPr/>
        </p:nvSpPr>
        <p:spPr bwMode="auto">
          <a:xfrm>
            <a:off x="4038600" y="53340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latin typeface="Arial" charset="0"/>
              </a:rPr>
              <a:t>…</a:t>
            </a:r>
          </a:p>
        </p:txBody>
      </p:sp>
      <p:sp>
        <p:nvSpPr>
          <p:cNvPr id="54281" name="Oval 9"/>
          <p:cNvSpPr>
            <a:spLocks noChangeArrowheads="1"/>
          </p:cNvSpPr>
          <p:nvPr/>
        </p:nvSpPr>
        <p:spPr bwMode="blackWhite">
          <a:xfrm>
            <a:off x="381000" y="2362200"/>
            <a:ext cx="382588" cy="382588"/>
          </a:xfrm>
          <a:prstGeom prst="ellipse">
            <a:avLst/>
          </a:prstGeom>
          <a:solidFill>
            <a:schemeClr val="hlink"/>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1</a:t>
            </a:r>
          </a:p>
        </p:txBody>
      </p:sp>
      <p:pic>
        <p:nvPicPr>
          <p:cNvPr id="54282" name="Picture 10" descr="09_26s_emp_details"/>
          <p:cNvPicPr>
            <a:picLocks noChangeAspect="1" noChangeArrowheads="1"/>
          </p:cNvPicPr>
          <p:nvPr/>
        </p:nvPicPr>
        <p:blipFill>
          <a:blip r:embed="rId3"/>
          <a:srcRect/>
          <a:stretch>
            <a:fillRect/>
          </a:stretch>
        </p:blipFill>
        <p:spPr bwMode="auto">
          <a:xfrm>
            <a:off x="3886200" y="4191000"/>
            <a:ext cx="4960938" cy="1085850"/>
          </a:xfrm>
          <a:prstGeom prst="rect">
            <a:avLst/>
          </a:prstGeom>
          <a:noFill/>
        </p:spPr>
      </p:pic>
    </p:spTree>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p:txBody>
          <a:bodyPr/>
          <a:lstStyle/>
          <a:p>
            <a:r>
              <a:rPr lang="en-US"/>
              <a:t>PL/SQL</a:t>
            </a:r>
          </a:p>
        </p:txBody>
      </p:sp>
      <p:sp>
        <p:nvSpPr>
          <p:cNvPr id="25" name="Slide Number Placeholder 3"/>
          <p:cNvSpPr>
            <a:spLocks noGrp="1"/>
          </p:cNvSpPr>
          <p:nvPr>
            <p:ph type="sldNum" sz="quarter" idx="11"/>
          </p:nvPr>
        </p:nvSpPr>
        <p:spPr/>
        <p:txBody>
          <a:bodyPr/>
          <a:lstStyle/>
          <a:p>
            <a:fld id="{45783769-B423-43A2-95BA-F21528BD4773}" type="slidenum">
              <a:rPr lang="en-US"/>
              <a:pPr/>
              <a:t>51</a:t>
            </a:fld>
            <a:r>
              <a:rPr lang="en-US"/>
              <a:t> of 1</a:t>
            </a:r>
          </a:p>
        </p:txBody>
      </p:sp>
      <p:pic>
        <p:nvPicPr>
          <p:cNvPr id="56322" name="Picture 2" descr="09_26s_new_depts"/>
          <p:cNvPicPr>
            <a:picLocks noChangeAspect="1" noChangeArrowheads="1"/>
          </p:cNvPicPr>
          <p:nvPr/>
        </p:nvPicPr>
        <p:blipFill>
          <a:blip r:embed="rId3"/>
          <a:srcRect/>
          <a:stretch>
            <a:fillRect/>
          </a:stretch>
        </p:blipFill>
        <p:spPr bwMode="auto">
          <a:xfrm>
            <a:off x="5181600" y="4800600"/>
            <a:ext cx="3525838" cy="1122363"/>
          </a:xfrm>
          <a:prstGeom prst="rect">
            <a:avLst/>
          </a:prstGeom>
          <a:noFill/>
        </p:spPr>
      </p:pic>
      <p:pic>
        <p:nvPicPr>
          <p:cNvPr id="56323" name="Picture 3" descr="09_26s_new_emps_bottom"/>
          <p:cNvPicPr>
            <a:picLocks noChangeAspect="1" noChangeArrowheads="1"/>
          </p:cNvPicPr>
          <p:nvPr/>
        </p:nvPicPr>
        <p:blipFill>
          <a:blip r:embed="rId4"/>
          <a:srcRect/>
          <a:stretch>
            <a:fillRect/>
          </a:stretch>
        </p:blipFill>
        <p:spPr bwMode="auto">
          <a:xfrm>
            <a:off x="457200" y="6096000"/>
            <a:ext cx="4354513" cy="304800"/>
          </a:xfrm>
          <a:prstGeom prst="rect">
            <a:avLst/>
          </a:prstGeom>
          <a:noFill/>
        </p:spPr>
      </p:pic>
      <p:sp>
        <p:nvSpPr>
          <p:cNvPr id="56324" name="Rectangle 4"/>
          <p:cNvSpPr>
            <a:spLocks noGrp="1" noChangeArrowheads="1"/>
          </p:cNvSpPr>
          <p:nvPr>
            <p:ph type="title"/>
          </p:nvPr>
        </p:nvSpPr>
        <p:spPr>
          <a:xfrm>
            <a:off x="2830513" y="246063"/>
            <a:ext cx="5378450" cy="528637"/>
          </a:xfrm>
          <a:noFill/>
          <a:ln/>
        </p:spPr>
        <p:txBody>
          <a:bodyPr wrap="square" lIns="92075" tIns="46038" rIns="92075" bIns="46038" anchor="t"/>
          <a:lstStyle/>
          <a:p>
            <a:r>
              <a:rPr lang="en-US" sz="2600"/>
              <a:t>Creating an </a:t>
            </a:r>
            <a:r>
              <a:rPr lang="en-US" sz="2600">
                <a:latin typeface="Courier New" pitchFamily="49" charset="0"/>
              </a:rPr>
              <a:t>INSTEAD</a:t>
            </a:r>
            <a:r>
              <a:rPr lang="en-US" sz="2600"/>
              <a:t> </a:t>
            </a:r>
            <a:r>
              <a:rPr lang="en-US" sz="2600">
                <a:latin typeface="Courier New" pitchFamily="49" charset="0"/>
              </a:rPr>
              <a:t>OF</a:t>
            </a:r>
            <a:r>
              <a:rPr lang="en-US" sz="2600"/>
              <a:t> Trigger</a:t>
            </a:r>
          </a:p>
        </p:txBody>
      </p:sp>
      <p:sp>
        <p:nvSpPr>
          <p:cNvPr id="56325" name="Rectangle 5"/>
          <p:cNvSpPr>
            <a:spLocks noChangeArrowheads="1"/>
          </p:cNvSpPr>
          <p:nvPr/>
        </p:nvSpPr>
        <p:spPr bwMode="blackWhite">
          <a:xfrm>
            <a:off x="914400" y="2286000"/>
            <a:ext cx="7527925" cy="574675"/>
          </a:xfrm>
          <a:prstGeom prst="rect">
            <a:avLst/>
          </a:prstGeom>
          <a:solidFill>
            <a:srgbClr val="FFFFCC"/>
          </a:solidFill>
          <a:ln w="9525">
            <a:noFill/>
            <a:miter lim="800000"/>
            <a:headEnd/>
            <a:tailEnd/>
          </a:ln>
          <a:effectLst/>
        </p:spPr>
        <p:txBody>
          <a:bodyPr wrap="none" anchor="ctr"/>
          <a:lstStyle/>
          <a:p>
            <a:endParaRPr lang="en-US"/>
          </a:p>
        </p:txBody>
      </p:sp>
      <p:sp>
        <p:nvSpPr>
          <p:cNvPr id="56326" name="Rectangle 6"/>
          <p:cNvSpPr>
            <a:spLocks noChangeArrowheads="1"/>
          </p:cNvSpPr>
          <p:nvPr/>
        </p:nvSpPr>
        <p:spPr bwMode="blackWhite">
          <a:xfrm>
            <a:off x="838200" y="2286000"/>
            <a:ext cx="7632700" cy="873125"/>
          </a:xfrm>
          <a:prstGeom prst="rect">
            <a:avLst/>
          </a:prstGeom>
          <a:noFill/>
          <a:ln w="9525">
            <a:noFill/>
            <a:miter lim="800000"/>
            <a:headEnd/>
            <a:tailEnd/>
          </a:ln>
          <a:effectLst/>
        </p:spPr>
        <p:txBody>
          <a:bodyPr lIns="92075" tIns="46038" rIns="92075" bIns="46038">
            <a:spAutoFit/>
          </a:bodyPr>
          <a:lstStyle/>
          <a:p>
            <a:pPr defTabSz="400050" eaLnBrk="0" hangingPunct="0">
              <a:lnSpc>
                <a:spcPct val="95000"/>
              </a:lnSpc>
              <a:tabLst>
                <a:tab pos="400050" algn="r"/>
                <a:tab pos="519113" algn="l"/>
              </a:tabLst>
            </a:pPr>
            <a:r>
              <a:rPr lang="en-US" b="1">
                <a:solidFill>
                  <a:schemeClr val="accent2"/>
                </a:solidFill>
                <a:latin typeface="Courier New" pitchFamily="49" charset="0"/>
              </a:rPr>
              <a:t>INSERT INTO emp_details(employee_id, ... )</a:t>
            </a:r>
          </a:p>
          <a:p>
            <a:pPr defTabSz="400050" eaLnBrk="0" hangingPunct="0">
              <a:lnSpc>
                <a:spcPct val="95000"/>
              </a:lnSpc>
              <a:tabLst>
                <a:tab pos="400050" algn="r"/>
                <a:tab pos="519113" algn="l"/>
              </a:tabLst>
            </a:pPr>
            <a:r>
              <a:rPr lang="en-US" b="1">
                <a:solidFill>
                  <a:schemeClr val="accent2"/>
                </a:solidFill>
                <a:latin typeface="Courier New" pitchFamily="49" charset="0"/>
              </a:rPr>
              <a:t>VALUES(9001,'ABBOTT',3000,10,'abbott.mail.com','HR_MAN');</a:t>
            </a:r>
          </a:p>
        </p:txBody>
      </p:sp>
      <p:sp>
        <p:nvSpPr>
          <p:cNvPr id="56327" name="Rectangle 7"/>
          <p:cNvSpPr>
            <a:spLocks noChangeArrowheads="1"/>
          </p:cNvSpPr>
          <p:nvPr/>
        </p:nvSpPr>
        <p:spPr bwMode="auto">
          <a:xfrm>
            <a:off x="914400" y="1524000"/>
            <a:ext cx="7140575" cy="641350"/>
          </a:xfrm>
          <a:prstGeom prst="rect">
            <a:avLst/>
          </a:prstGeom>
          <a:noFill/>
          <a:ln w="9525">
            <a:noFill/>
            <a:miter lim="800000"/>
            <a:headEnd/>
            <a:tailEnd/>
          </a:ln>
          <a:effectLst/>
        </p:spPr>
        <p:txBody>
          <a:bodyPr lIns="92075" tIns="46038" rIns="92075" bIns="46038">
            <a:spAutoFit/>
          </a:bodyPr>
          <a:lstStyle/>
          <a:p>
            <a:pPr eaLnBrk="0" hangingPunct="0"/>
            <a:r>
              <a:rPr lang="en-US" b="1">
                <a:latin typeface="Courier New" pitchFamily="49" charset="0"/>
              </a:rPr>
              <a:t>INSERT</a:t>
            </a:r>
            <a:r>
              <a:rPr lang="en-US" b="1">
                <a:latin typeface="Arial" charset="0"/>
              </a:rPr>
              <a:t> into </a:t>
            </a:r>
            <a:r>
              <a:rPr lang="en-US" b="1">
                <a:latin typeface="Courier New" pitchFamily="49" charset="0"/>
              </a:rPr>
              <a:t>EMP_DETAILS</a:t>
            </a:r>
            <a:r>
              <a:rPr lang="en-US" b="1">
                <a:latin typeface="Arial" charset="0"/>
              </a:rPr>
              <a:t> that is based on </a:t>
            </a:r>
            <a:r>
              <a:rPr lang="en-US" b="1">
                <a:latin typeface="Courier New" pitchFamily="49" charset="0"/>
              </a:rPr>
              <a:t>EMPLOYEES</a:t>
            </a:r>
            <a:r>
              <a:rPr lang="en-US" b="1">
                <a:latin typeface="Arial" charset="0"/>
              </a:rPr>
              <a:t> and </a:t>
            </a:r>
            <a:r>
              <a:rPr lang="en-US" b="1">
                <a:latin typeface="Courier New" pitchFamily="49" charset="0"/>
              </a:rPr>
              <a:t>DEPARTMENTS</a:t>
            </a:r>
            <a:r>
              <a:rPr lang="en-US" b="1">
                <a:latin typeface="Arial" charset="0"/>
              </a:rPr>
              <a:t> tables</a:t>
            </a:r>
          </a:p>
        </p:txBody>
      </p:sp>
      <p:sp>
        <p:nvSpPr>
          <p:cNvPr id="56328" name="Rectangle 8"/>
          <p:cNvSpPr>
            <a:spLocks noChangeArrowheads="1"/>
          </p:cNvSpPr>
          <p:nvPr/>
        </p:nvSpPr>
        <p:spPr bwMode="auto">
          <a:xfrm>
            <a:off x="838200" y="3124200"/>
            <a:ext cx="2452688" cy="641350"/>
          </a:xfrm>
          <a:prstGeom prst="rect">
            <a:avLst/>
          </a:prstGeom>
          <a:noFill/>
          <a:ln w="9525">
            <a:noFill/>
            <a:miter lim="800000"/>
            <a:headEnd/>
            <a:tailEnd/>
          </a:ln>
          <a:effectLst/>
        </p:spPr>
        <p:txBody>
          <a:bodyPr lIns="92075" tIns="46038" rIns="92075" bIns="46038">
            <a:spAutoFit/>
          </a:bodyPr>
          <a:lstStyle/>
          <a:p>
            <a:pPr eaLnBrk="0" hangingPunct="0"/>
            <a:r>
              <a:rPr lang="en-US" b="1">
                <a:latin typeface="Courier New" pitchFamily="49" charset="0"/>
              </a:rPr>
              <a:t>INSTEAD</a:t>
            </a:r>
            <a:r>
              <a:rPr lang="en-US" b="1">
                <a:latin typeface="Arial" charset="0"/>
              </a:rPr>
              <a:t> </a:t>
            </a:r>
            <a:r>
              <a:rPr lang="en-US" b="1">
                <a:latin typeface="Courier New" pitchFamily="49" charset="0"/>
              </a:rPr>
              <a:t>OF INSERT</a:t>
            </a:r>
            <a:r>
              <a:rPr lang="en-US" b="1">
                <a:latin typeface="Arial" charset="0"/>
              </a:rPr>
              <a:t> into </a:t>
            </a:r>
            <a:r>
              <a:rPr lang="en-US" b="1">
                <a:latin typeface="Courier New" pitchFamily="49" charset="0"/>
              </a:rPr>
              <a:t>EMP_DETAILS</a:t>
            </a:r>
          </a:p>
        </p:txBody>
      </p:sp>
      <p:sp>
        <p:nvSpPr>
          <p:cNvPr id="56329" name="Line 9"/>
          <p:cNvSpPr>
            <a:spLocks noChangeShapeType="1"/>
          </p:cNvSpPr>
          <p:nvPr/>
        </p:nvSpPr>
        <p:spPr bwMode="auto">
          <a:xfrm>
            <a:off x="2743200" y="4038600"/>
            <a:ext cx="0" cy="681038"/>
          </a:xfrm>
          <a:prstGeom prst="line">
            <a:avLst/>
          </a:prstGeom>
          <a:noFill/>
          <a:ln w="25400">
            <a:solidFill>
              <a:schemeClr val="tx1"/>
            </a:solidFill>
            <a:round/>
            <a:headEnd type="none" w="sm" len="sm"/>
            <a:tailEnd type="stealth" w="med" len="lg"/>
          </a:ln>
          <a:effectLst/>
        </p:spPr>
        <p:txBody>
          <a:bodyPr/>
          <a:lstStyle/>
          <a:p>
            <a:endParaRPr lang="en-US"/>
          </a:p>
        </p:txBody>
      </p:sp>
      <p:sp>
        <p:nvSpPr>
          <p:cNvPr id="56330" name="Freeform 10"/>
          <p:cNvSpPr>
            <a:spLocks/>
          </p:cNvSpPr>
          <p:nvPr/>
        </p:nvSpPr>
        <p:spPr bwMode="auto">
          <a:xfrm>
            <a:off x="1295400" y="3657600"/>
            <a:ext cx="6021388" cy="1098550"/>
          </a:xfrm>
          <a:custGeom>
            <a:avLst/>
            <a:gdLst/>
            <a:ahLst/>
            <a:cxnLst>
              <a:cxn ang="0">
                <a:pos x="0" y="0"/>
              </a:cxn>
              <a:cxn ang="0">
                <a:pos x="0" y="237"/>
              </a:cxn>
              <a:cxn ang="0">
                <a:pos x="3792" y="237"/>
              </a:cxn>
              <a:cxn ang="0">
                <a:pos x="3792" y="691"/>
              </a:cxn>
            </a:cxnLst>
            <a:rect l="0" t="0" r="r" b="b"/>
            <a:pathLst>
              <a:path w="3793" h="692">
                <a:moveTo>
                  <a:pt x="0" y="0"/>
                </a:moveTo>
                <a:lnTo>
                  <a:pt x="0" y="237"/>
                </a:lnTo>
                <a:lnTo>
                  <a:pt x="3792" y="237"/>
                </a:lnTo>
                <a:lnTo>
                  <a:pt x="3792" y="691"/>
                </a:lnTo>
              </a:path>
            </a:pathLst>
          </a:custGeom>
          <a:noFill/>
          <a:ln w="25400" cap="rnd" cmpd="sng">
            <a:solidFill>
              <a:schemeClr val="tx1"/>
            </a:solidFill>
            <a:prstDash val="solid"/>
            <a:round/>
            <a:headEnd type="none" w="sm" len="sm"/>
            <a:tailEnd type="stealth" w="med" len="lg"/>
          </a:ln>
          <a:effectLst/>
        </p:spPr>
        <p:txBody>
          <a:bodyPr/>
          <a:lstStyle/>
          <a:p>
            <a:endParaRPr lang="en-US"/>
          </a:p>
        </p:txBody>
      </p:sp>
      <p:sp>
        <p:nvSpPr>
          <p:cNvPr id="56331" name="Line 11"/>
          <p:cNvSpPr>
            <a:spLocks noChangeShapeType="1"/>
          </p:cNvSpPr>
          <p:nvPr/>
        </p:nvSpPr>
        <p:spPr bwMode="auto">
          <a:xfrm>
            <a:off x="2971800" y="3505200"/>
            <a:ext cx="554038" cy="0"/>
          </a:xfrm>
          <a:prstGeom prst="line">
            <a:avLst/>
          </a:prstGeom>
          <a:noFill/>
          <a:ln w="25400">
            <a:solidFill>
              <a:schemeClr val="hlink"/>
            </a:solidFill>
            <a:round/>
            <a:headEnd type="none" w="sm" len="sm"/>
            <a:tailEnd type="stealth" w="med" len="med"/>
          </a:ln>
          <a:effectLst/>
        </p:spPr>
        <p:txBody>
          <a:bodyPr/>
          <a:lstStyle/>
          <a:p>
            <a:endParaRPr lang="en-US"/>
          </a:p>
        </p:txBody>
      </p:sp>
      <p:sp>
        <p:nvSpPr>
          <p:cNvPr id="56332" name="Rectangle 12"/>
          <p:cNvSpPr>
            <a:spLocks noChangeArrowheads="1"/>
          </p:cNvSpPr>
          <p:nvPr/>
        </p:nvSpPr>
        <p:spPr bwMode="auto">
          <a:xfrm>
            <a:off x="1143000" y="4191000"/>
            <a:ext cx="1485900" cy="641350"/>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Courier New" pitchFamily="49" charset="0"/>
              </a:rPr>
              <a:t>INSERT</a:t>
            </a:r>
            <a:r>
              <a:rPr lang="en-US" b="1">
                <a:latin typeface="Arial" charset="0"/>
              </a:rPr>
              <a:t> into</a:t>
            </a:r>
          </a:p>
          <a:p>
            <a:pPr eaLnBrk="0" hangingPunct="0"/>
            <a:r>
              <a:rPr lang="en-US" b="1">
                <a:latin typeface="Courier New" pitchFamily="49" charset="0"/>
              </a:rPr>
              <a:t>NEW_EMPS</a:t>
            </a:r>
          </a:p>
        </p:txBody>
      </p:sp>
      <p:sp>
        <p:nvSpPr>
          <p:cNvPr id="56333" name="Rectangle 13"/>
          <p:cNvSpPr>
            <a:spLocks noChangeArrowheads="1"/>
          </p:cNvSpPr>
          <p:nvPr/>
        </p:nvSpPr>
        <p:spPr bwMode="auto">
          <a:xfrm>
            <a:off x="5715000" y="4114800"/>
            <a:ext cx="1412875" cy="641350"/>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Courier New" pitchFamily="49" charset="0"/>
              </a:rPr>
              <a:t>UPDATE</a:t>
            </a:r>
            <a:endParaRPr lang="en-US" b="1">
              <a:latin typeface="Arial" charset="0"/>
            </a:endParaRPr>
          </a:p>
          <a:p>
            <a:pPr eaLnBrk="0" hangingPunct="0"/>
            <a:r>
              <a:rPr lang="en-US" b="1">
                <a:latin typeface="Courier New" pitchFamily="49" charset="0"/>
              </a:rPr>
              <a:t>NEW_DEPTS</a:t>
            </a:r>
          </a:p>
        </p:txBody>
      </p:sp>
      <p:sp>
        <p:nvSpPr>
          <p:cNvPr id="56334" name="Text Box 14"/>
          <p:cNvSpPr txBox="1">
            <a:spLocks noChangeArrowheads="1"/>
          </p:cNvSpPr>
          <p:nvPr/>
        </p:nvSpPr>
        <p:spPr bwMode="auto">
          <a:xfrm>
            <a:off x="3657600" y="36576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latin typeface="Arial" charset="0"/>
              </a:rPr>
              <a:t>…</a:t>
            </a:r>
          </a:p>
        </p:txBody>
      </p:sp>
      <p:sp>
        <p:nvSpPr>
          <p:cNvPr id="56335" name="Rectangle 15"/>
          <p:cNvSpPr>
            <a:spLocks noChangeArrowheads="1"/>
          </p:cNvSpPr>
          <p:nvPr/>
        </p:nvSpPr>
        <p:spPr bwMode="auto">
          <a:xfrm>
            <a:off x="5257800" y="4876800"/>
            <a:ext cx="3492500" cy="190500"/>
          </a:xfrm>
          <a:prstGeom prst="rect">
            <a:avLst/>
          </a:prstGeom>
          <a:noFill/>
          <a:ln w="25400">
            <a:solidFill>
              <a:schemeClr val="hlink"/>
            </a:solidFill>
            <a:miter lim="800000"/>
            <a:headEnd/>
            <a:tailEnd/>
          </a:ln>
          <a:effectLst/>
        </p:spPr>
        <p:txBody>
          <a:bodyPr wrap="none" anchor="ctr"/>
          <a:lstStyle/>
          <a:p>
            <a:endParaRPr lang="en-US"/>
          </a:p>
        </p:txBody>
      </p:sp>
      <p:sp>
        <p:nvSpPr>
          <p:cNvPr id="56336" name="Text Box 16"/>
          <p:cNvSpPr txBox="1">
            <a:spLocks noChangeArrowheads="1"/>
          </p:cNvSpPr>
          <p:nvPr/>
        </p:nvSpPr>
        <p:spPr bwMode="auto">
          <a:xfrm>
            <a:off x="5257800" y="57912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latin typeface="Arial" charset="0"/>
              </a:rPr>
              <a:t>…</a:t>
            </a:r>
          </a:p>
        </p:txBody>
      </p:sp>
      <p:sp>
        <p:nvSpPr>
          <p:cNvPr id="56337" name="Rectangle 17"/>
          <p:cNvSpPr>
            <a:spLocks noChangeArrowheads="1"/>
          </p:cNvSpPr>
          <p:nvPr/>
        </p:nvSpPr>
        <p:spPr bwMode="auto">
          <a:xfrm>
            <a:off x="457200" y="6096000"/>
            <a:ext cx="4305300" cy="266700"/>
          </a:xfrm>
          <a:prstGeom prst="rect">
            <a:avLst/>
          </a:prstGeom>
          <a:noFill/>
          <a:ln w="25400">
            <a:solidFill>
              <a:schemeClr val="hlink"/>
            </a:solidFill>
            <a:miter lim="800000"/>
            <a:headEnd/>
            <a:tailEnd/>
          </a:ln>
          <a:effectLst/>
        </p:spPr>
        <p:txBody>
          <a:bodyPr wrap="none" anchor="ctr"/>
          <a:lstStyle/>
          <a:p>
            <a:endParaRPr lang="en-US"/>
          </a:p>
        </p:txBody>
      </p:sp>
      <p:sp>
        <p:nvSpPr>
          <p:cNvPr id="56338" name="Text Box 18"/>
          <p:cNvSpPr txBox="1">
            <a:spLocks noChangeArrowheads="1"/>
          </p:cNvSpPr>
          <p:nvPr/>
        </p:nvSpPr>
        <p:spPr bwMode="auto">
          <a:xfrm>
            <a:off x="533400" y="57150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latin typeface="Arial" charset="0"/>
              </a:rPr>
              <a:t>…</a:t>
            </a:r>
          </a:p>
        </p:txBody>
      </p:sp>
      <p:sp>
        <p:nvSpPr>
          <p:cNvPr id="56339" name="Oval 19"/>
          <p:cNvSpPr>
            <a:spLocks noChangeArrowheads="1"/>
          </p:cNvSpPr>
          <p:nvPr/>
        </p:nvSpPr>
        <p:spPr bwMode="blackWhite">
          <a:xfrm>
            <a:off x="461963" y="2071688"/>
            <a:ext cx="382587" cy="382587"/>
          </a:xfrm>
          <a:prstGeom prst="ellipse">
            <a:avLst/>
          </a:prstGeom>
          <a:solidFill>
            <a:schemeClr val="hlink"/>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1</a:t>
            </a:r>
          </a:p>
        </p:txBody>
      </p:sp>
      <p:sp>
        <p:nvSpPr>
          <p:cNvPr id="56340" name="Oval 20"/>
          <p:cNvSpPr>
            <a:spLocks noChangeArrowheads="1"/>
          </p:cNvSpPr>
          <p:nvPr/>
        </p:nvSpPr>
        <p:spPr bwMode="blackWhite">
          <a:xfrm>
            <a:off x="533400" y="4267200"/>
            <a:ext cx="382588" cy="382588"/>
          </a:xfrm>
          <a:prstGeom prst="ellipse">
            <a:avLst/>
          </a:prstGeom>
          <a:solidFill>
            <a:schemeClr val="hlink"/>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2</a:t>
            </a:r>
          </a:p>
        </p:txBody>
      </p:sp>
      <p:sp>
        <p:nvSpPr>
          <p:cNvPr id="56341" name="Oval 21"/>
          <p:cNvSpPr>
            <a:spLocks noChangeArrowheads="1"/>
          </p:cNvSpPr>
          <p:nvPr/>
        </p:nvSpPr>
        <p:spPr bwMode="blackWhite">
          <a:xfrm>
            <a:off x="5257800" y="4267200"/>
            <a:ext cx="382588" cy="382588"/>
          </a:xfrm>
          <a:prstGeom prst="ellipse">
            <a:avLst/>
          </a:prstGeom>
          <a:solidFill>
            <a:schemeClr val="hlink"/>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3</a:t>
            </a:r>
          </a:p>
        </p:txBody>
      </p:sp>
      <p:pic>
        <p:nvPicPr>
          <p:cNvPr id="56342" name="Picture 22" descr="09_26s_emp_details"/>
          <p:cNvPicPr>
            <a:picLocks noChangeAspect="1" noChangeArrowheads="1"/>
          </p:cNvPicPr>
          <p:nvPr/>
        </p:nvPicPr>
        <p:blipFill>
          <a:blip r:embed="rId5"/>
          <a:srcRect/>
          <a:stretch>
            <a:fillRect/>
          </a:stretch>
        </p:blipFill>
        <p:spPr bwMode="auto">
          <a:xfrm>
            <a:off x="3657600" y="2819400"/>
            <a:ext cx="4859338" cy="998538"/>
          </a:xfrm>
          <a:prstGeom prst="rect">
            <a:avLst/>
          </a:prstGeom>
          <a:noFill/>
        </p:spPr>
      </p:pic>
      <p:pic>
        <p:nvPicPr>
          <p:cNvPr id="56343" name="Picture 23" descr="09_26s_new_emps_top"/>
          <p:cNvPicPr>
            <a:picLocks noChangeAspect="1" noChangeArrowheads="1"/>
          </p:cNvPicPr>
          <p:nvPr/>
        </p:nvPicPr>
        <p:blipFill>
          <a:blip r:embed="rId6"/>
          <a:srcRect/>
          <a:stretch>
            <a:fillRect/>
          </a:stretch>
        </p:blipFill>
        <p:spPr bwMode="auto">
          <a:xfrm>
            <a:off x="381000" y="4876800"/>
            <a:ext cx="4311650" cy="1001713"/>
          </a:xfrm>
          <a:prstGeom prst="rect">
            <a:avLst/>
          </a:prstGeom>
          <a:noFill/>
        </p:spPr>
      </p:pic>
    </p:spTree>
  </p:cSld>
  <p:clrMapOvr>
    <a:masterClrMapping/>
  </p:clrMapOvr>
  <p:transition>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FD7AE6F6-AFB3-4ABC-B5AE-72F0535FD4EB}" type="slidenum">
              <a:rPr lang="en-US"/>
              <a:pPr/>
              <a:t>52</a:t>
            </a:fld>
            <a:r>
              <a:rPr lang="en-US"/>
              <a:t> of 1</a:t>
            </a:r>
          </a:p>
        </p:txBody>
      </p:sp>
      <p:sp>
        <p:nvSpPr>
          <p:cNvPr id="58370" name="Rectangle 2"/>
          <p:cNvSpPr>
            <a:spLocks noGrp="1" noChangeArrowheads="1"/>
          </p:cNvSpPr>
          <p:nvPr>
            <p:ph type="title"/>
          </p:nvPr>
        </p:nvSpPr>
        <p:spPr>
          <a:noFill/>
          <a:ln/>
        </p:spPr>
        <p:txBody>
          <a:bodyPr wrap="square" lIns="92075" tIns="46038" rIns="92075" bIns="46038" anchor="t"/>
          <a:lstStyle/>
          <a:p>
            <a:r>
              <a:rPr lang="en-US"/>
              <a:t>Differentiating Between Database Triggers and Stored Procedures</a:t>
            </a:r>
          </a:p>
        </p:txBody>
      </p:sp>
      <p:sp>
        <p:nvSpPr>
          <p:cNvPr id="58371" name="Rectangle 3"/>
          <p:cNvSpPr>
            <a:spLocks noChangeArrowheads="1"/>
          </p:cNvSpPr>
          <p:nvPr/>
        </p:nvSpPr>
        <p:spPr bwMode="blackWhite">
          <a:xfrm>
            <a:off x="558800" y="1993900"/>
            <a:ext cx="3741738" cy="3089275"/>
          </a:xfrm>
          <a:prstGeom prst="rect">
            <a:avLst/>
          </a:prstGeom>
          <a:solidFill>
            <a:schemeClr val="accent1"/>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tabLst>
                <a:tab pos="1200150" algn="l"/>
              </a:tabLst>
            </a:pPr>
            <a:r>
              <a:rPr lang="en-US" b="1">
                <a:solidFill>
                  <a:srgbClr val="000000"/>
                </a:solidFill>
                <a:latin typeface="Arial" charset="0"/>
              </a:rPr>
              <a:t>Triggers</a:t>
            </a:r>
          </a:p>
          <a:p>
            <a:pPr eaLnBrk="0" hangingPunct="0">
              <a:lnSpc>
                <a:spcPct val="120000"/>
              </a:lnSpc>
              <a:spcBef>
                <a:spcPct val="60000"/>
              </a:spcBef>
              <a:tabLst>
                <a:tab pos="1200150" algn="l"/>
              </a:tabLst>
            </a:pPr>
            <a:r>
              <a:rPr lang="en-US" b="1">
                <a:solidFill>
                  <a:srgbClr val="000000"/>
                </a:solidFill>
                <a:latin typeface="Arial" charset="0"/>
              </a:rPr>
              <a:t>Defined with </a:t>
            </a:r>
            <a:r>
              <a:rPr lang="en-US" b="1">
                <a:solidFill>
                  <a:srgbClr val="000000"/>
                </a:solidFill>
                <a:latin typeface="Courier New" pitchFamily="49" charset="0"/>
              </a:rPr>
              <a:t>CREATE</a:t>
            </a:r>
            <a:r>
              <a:rPr lang="en-US" b="1">
                <a:solidFill>
                  <a:srgbClr val="000000"/>
                </a:solidFill>
                <a:latin typeface="Arial" charset="0"/>
              </a:rPr>
              <a:t> </a:t>
            </a:r>
            <a:r>
              <a:rPr lang="en-US" b="1">
                <a:solidFill>
                  <a:srgbClr val="000000"/>
                </a:solidFill>
                <a:latin typeface="Courier New" pitchFamily="49" charset="0"/>
              </a:rPr>
              <a:t>TRIGGER</a:t>
            </a:r>
            <a:endParaRPr lang="en-US" b="1">
              <a:solidFill>
                <a:srgbClr val="000000"/>
              </a:solidFill>
              <a:latin typeface="Arial" charset="0"/>
            </a:endParaRPr>
          </a:p>
          <a:p>
            <a:pPr eaLnBrk="0" hangingPunct="0">
              <a:lnSpc>
                <a:spcPct val="120000"/>
              </a:lnSpc>
              <a:spcBef>
                <a:spcPct val="60000"/>
              </a:spcBef>
              <a:tabLst>
                <a:tab pos="1200150" algn="l"/>
              </a:tabLst>
            </a:pPr>
            <a:r>
              <a:rPr lang="en-US" b="1">
                <a:solidFill>
                  <a:srgbClr val="000000"/>
                </a:solidFill>
                <a:latin typeface="Arial" charset="0"/>
              </a:rPr>
              <a:t>Data dictionary contains source code in </a:t>
            </a:r>
            <a:r>
              <a:rPr lang="en-US" b="1">
                <a:solidFill>
                  <a:srgbClr val="000000"/>
                </a:solidFill>
                <a:latin typeface="Courier New" pitchFamily="49" charset="0"/>
              </a:rPr>
              <a:t>USER_TRIGGERS</a:t>
            </a:r>
            <a:endParaRPr lang="en-US" b="1">
              <a:solidFill>
                <a:srgbClr val="000000"/>
              </a:solidFill>
              <a:latin typeface="Arial" charset="0"/>
            </a:endParaRPr>
          </a:p>
          <a:p>
            <a:pPr eaLnBrk="0" hangingPunct="0">
              <a:lnSpc>
                <a:spcPct val="120000"/>
              </a:lnSpc>
              <a:spcBef>
                <a:spcPct val="60000"/>
              </a:spcBef>
              <a:tabLst>
                <a:tab pos="1200150" algn="l"/>
              </a:tabLst>
            </a:pPr>
            <a:r>
              <a:rPr lang="en-US" b="1">
                <a:solidFill>
                  <a:srgbClr val="000000"/>
                </a:solidFill>
                <a:latin typeface="Arial" charset="0"/>
              </a:rPr>
              <a:t>Implicitly invoked</a:t>
            </a:r>
          </a:p>
          <a:p>
            <a:pPr eaLnBrk="0" hangingPunct="0">
              <a:lnSpc>
                <a:spcPct val="120000"/>
              </a:lnSpc>
              <a:spcBef>
                <a:spcPct val="60000"/>
              </a:spcBef>
              <a:tabLst>
                <a:tab pos="1200150" algn="l"/>
              </a:tabLst>
            </a:pPr>
            <a:r>
              <a:rPr lang="en-US" b="1">
                <a:solidFill>
                  <a:srgbClr val="000000"/>
                </a:solidFill>
                <a:latin typeface="Courier New" pitchFamily="49" charset="0"/>
              </a:rPr>
              <a:t>COMMIT</a:t>
            </a:r>
            <a:r>
              <a:rPr lang="en-US" b="1">
                <a:solidFill>
                  <a:srgbClr val="000000"/>
                </a:solidFill>
                <a:latin typeface="Arial" charset="0"/>
              </a:rPr>
              <a:t>, </a:t>
            </a:r>
            <a:r>
              <a:rPr lang="en-US" b="1">
                <a:solidFill>
                  <a:srgbClr val="000000"/>
                </a:solidFill>
                <a:latin typeface="Courier New" pitchFamily="49" charset="0"/>
              </a:rPr>
              <a:t>SAVEPOINT</a:t>
            </a:r>
            <a:r>
              <a:rPr lang="en-US" b="1">
                <a:solidFill>
                  <a:srgbClr val="000000"/>
                </a:solidFill>
                <a:latin typeface="Arial" charset="0"/>
              </a:rPr>
              <a:t>, and </a:t>
            </a:r>
            <a:r>
              <a:rPr lang="en-US" b="1">
                <a:solidFill>
                  <a:srgbClr val="000000"/>
                </a:solidFill>
                <a:latin typeface="Courier New" pitchFamily="49" charset="0"/>
              </a:rPr>
              <a:t>ROLLBACK</a:t>
            </a:r>
            <a:r>
              <a:rPr lang="en-US" b="1">
                <a:solidFill>
                  <a:srgbClr val="000000"/>
                </a:solidFill>
                <a:latin typeface="Arial" charset="0"/>
              </a:rPr>
              <a:t> are not allowed</a:t>
            </a:r>
          </a:p>
        </p:txBody>
      </p:sp>
      <p:sp>
        <p:nvSpPr>
          <p:cNvPr id="58372" name="Rectangle 4"/>
          <p:cNvSpPr>
            <a:spLocks noChangeArrowheads="1"/>
          </p:cNvSpPr>
          <p:nvPr/>
        </p:nvSpPr>
        <p:spPr bwMode="blackWhite">
          <a:xfrm>
            <a:off x="4303713" y="1993900"/>
            <a:ext cx="4318000" cy="3089275"/>
          </a:xfrm>
          <a:prstGeom prst="rect">
            <a:avLst/>
          </a:prstGeom>
          <a:solidFill>
            <a:schemeClr val="accent1"/>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r>
              <a:rPr lang="en-US" b="1">
                <a:solidFill>
                  <a:srgbClr val="000000"/>
                </a:solidFill>
                <a:latin typeface="Arial" charset="0"/>
              </a:rPr>
              <a:t>Procedures</a:t>
            </a:r>
          </a:p>
          <a:p>
            <a:pPr eaLnBrk="0" hangingPunct="0">
              <a:lnSpc>
                <a:spcPct val="120000"/>
              </a:lnSpc>
              <a:spcBef>
                <a:spcPct val="60000"/>
              </a:spcBef>
            </a:pPr>
            <a:r>
              <a:rPr lang="en-US" b="1">
                <a:solidFill>
                  <a:srgbClr val="000000"/>
                </a:solidFill>
                <a:latin typeface="Arial" charset="0"/>
              </a:rPr>
              <a:t>Defined with </a:t>
            </a:r>
            <a:r>
              <a:rPr lang="en-US" b="1">
                <a:solidFill>
                  <a:srgbClr val="000000"/>
                </a:solidFill>
                <a:latin typeface="Courier New" pitchFamily="49" charset="0"/>
              </a:rPr>
              <a:t>CREATE</a:t>
            </a:r>
            <a:r>
              <a:rPr lang="en-US" b="1">
                <a:solidFill>
                  <a:srgbClr val="000000"/>
                </a:solidFill>
                <a:latin typeface="Arial" charset="0"/>
              </a:rPr>
              <a:t> </a:t>
            </a:r>
            <a:r>
              <a:rPr lang="en-US" b="1">
                <a:solidFill>
                  <a:srgbClr val="000000"/>
                </a:solidFill>
                <a:latin typeface="Courier New" pitchFamily="49" charset="0"/>
              </a:rPr>
              <a:t>PROCEDURE</a:t>
            </a:r>
            <a:endParaRPr lang="en-US" b="1">
              <a:solidFill>
                <a:srgbClr val="000000"/>
              </a:solidFill>
              <a:latin typeface="Arial" charset="0"/>
            </a:endParaRPr>
          </a:p>
          <a:p>
            <a:pPr eaLnBrk="0" hangingPunct="0">
              <a:lnSpc>
                <a:spcPct val="120000"/>
              </a:lnSpc>
              <a:spcBef>
                <a:spcPct val="60000"/>
              </a:spcBef>
            </a:pPr>
            <a:r>
              <a:rPr lang="en-US" b="1">
                <a:solidFill>
                  <a:srgbClr val="000000"/>
                </a:solidFill>
                <a:latin typeface="Arial" charset="0"/>
              </a:rPr>
              <a:t>Data dictionary contains source code in </a:t>
            </a:r>
            <a:r>
              <a:rPr lang="en-US" b="1">
                <a:solidFill>
                  <a:srgbClr val="000000"/>
                </a:solidFill>
                <a:latin typeface="Courier New" pitchFamily="49" charset="0"/>
              </a:rPr>
              <a:t>USER_SOURCE</a:t>
            </a:r>
            <a:endParaRPr lang="en-US" b="1">
              <a:solidFill>
                <a:srgbClr val="000000"/>
              </a:solidFill>
              <a:latin typeface="Arial" charset="0"/>
            </a:endParaRPr>
          </a:p>
          <a:p>
            <a:pPr eaLnBrk="0" hangingPunct="0">
              <a:lnSpc>
                <a:spcPct val="120000"/>
              </a:lnSpc>
              <a:spcBef>
                <a:spcPct val="60000"/>
              </a:spcBef>
            </a:pPr>
            <a:r>
              <a:rPr lang="en-US" b="1">
                <a:solidFill>
                  <a:srgbClr val="000000"/>
                </a:solidFill>
                <a:latin typeface="Arial" charset="0"/>
              </a:rPr>
              <a:t>Explicitly invoked</a:t>
            </a:r>
          </a:p>
          <a:p>
            <a:pPr eaLnBrk="0" hangingPunct="0">
              <a:lnSpc>
                <a:spcPct val="120000"/>
              </a:lnSpc>
              <a:spcBef>
                <a:spcPct val="60000"/>
              </a:spcBef>
            </a:pPr>
            <a:r>
              <a:rPr lang="en-US" b="1">
                <a:solidFill>
                  <a:srgbClr val="000000"/>
                </a:solidFill>
                <a:latin typeface="Courier New" pitchFamily="49" charset="0"/>
              </a:rPr>
              <a:t>COMMIT</a:t>
            </a:r>
            <a:r>
              <a:rPr lang="en-US" b="1">
                <a:solidFill>
                  <a:srgbClr val="000000"/>
                </a:solidFill>
                <a:latin typeface="Arial" charset="0"/>
              </a:rPr>
              <a:t>, </a:t>
            </a:r>
            <a:r>
              <a:rPr lang="en-US" b="1">
                <a:solidFill>
                  <a:srgbClr val="000000"/>
                </a:solidFill>
                <a:latin typeface="Courier New" pitchFamily="49" charset="0"/>
              </a:rPr>
              <a:t>SAVEPOINT</a:t>
            </a:r>
            <a:r>
              <a:rPr lang="en-US" b="1">
                <a:solidFill>
                  <a:srgbClr val="000000"/>
                </a:solidFill>
                <a:latin typeface="Arial" charset="0"/>
              </a:rPr>
              <a:t>, and </a:t>
            </a:r>
            <a:r>
              <a:rPr lang="en-US" b="1">
                <a:solidFill>
                  <a:srgbClr val="000000"/>
                </a:solidFill>
                <a:latin typeface="Courier New" pitchFamily="49" charset="0"/>
              </a:rPr>
              <a:t>ROLLBACK</a:t>
            </a:r>
            <a:r>
              <a:rPr lang="en-US" b="1">
                <a:solidFill>
                  <a:srgbClr val="000000"/>
                </a:solidFill>
                <a:latin typeface="Arial" charset="0"/>
              </a:rPr>
              <a:t> are allowed</a:t>
            </a:r>
          </a:p>
        </p:txBody>
      </p:sp>
      <p:sp>
        <p:nvSpPr>
          <p:cNvPr id="58373" name="Line 5"/>
          <p:cNvSpPr>
            <a:spLocks noChangeShapeType="1"/>
          </p:cNvSpPr>
          <p:nvPr/>
        </p:nvSpPr>
        <p:spPr bwMode="auto">
          <a:xfrm>
            <a:off x="557213" y="2438400"/>
            <a:ext cx="8077200" cy="0"/>
          </a:xfrm>
          <a:prstGeom prst="line">
            <a:avLst/>
          </a:prstGeom>
          <a:noFill/>
          <a:ln w="508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PL/SQL</a:t>
            </a:r>
          </a:p>
        </p:txBody>
      </p:sp>
      <p:sp>
        <p:nvSpPr>
          <p:cNvPr id="10" name="Slide Number Placeholder 4"/>
          <p:cNvSpPr>
            <a:spLocks noGrp="1"/>
          </p:cNvSpPr>
          <p:nvPr>
            <p:ph type="sldNum" sz="quarter" idx="11"/>
          </p:nvPr>
        </p:nvSpPr>
        <p:spPr/>
        <p:txBody>
          <a:bodyPr/>
          <a:lstStyle/>
          <a:p>
            <a:fld id="{D4AF5C09-A68E-4987-9180-87CE42143AA4}" type="slidenum">
              <a:rPr lang="en-US"/>
              <a:pPr/>
              <a:t>53</a:t>
            </a:fld>
            <a:r>
              <a:rPr lang="en-US"/>
              <a:t> of 1</a:t>
            </a:r>
          </a:p>
        </p:txBody>
      </p:sp>
      <p:sp>
        <p:nvSpPr>
          <p:cNvPr id="62466"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DROP</a:t>
            </a:r>
            <a:r>
              <a:rPr lang="en-US"/>
              <a:t> </a:t>
            </a:r>
            <a:r>
              <a:rPr lang="en-US">
                <a:latin typeface="Courier New" pitchFamily="49" charset="0"/>
              </a:rPr>
              <a:t>TRIGGER</a:t>
            </a:r>
            <a:r>
              <a:rPr lang="en-US"/>
              <a:t> Syntax</a:t>
            </a:r>
          </a:p>
        </p:txBody>
      </p:sp>
      <p:sp>
        <p:nvSpPr>
          <p:cNvPr id="62467" name="Rectangle 3"/>
          <p:cNvSpPr>
            <a:spLocks noGrp="1" noChangeArrowheads="1"/>
          </p:cNvSpPr>
          <p:nvPr>
            <p:ph type="body" idx="1"/>
          </p:nvPr>
        </p:nvSpPr>
        <p:spPr>
          <a:xfrm>
            <a:off x="1981200" y="1981200"/>
            <a:ext cx="6400800" cy="822325"/>
          </a:xfrm>
          <a:noFill/>
          <a:ln/>
        </p:spPr>
        <p:txBody>
          <a:bodyPr lIns="92075" tIns="46038" rIns="92075" bIns="46038">
            <a:spAutoFit/>
          </a:bodyPr>
          <a:lstStyle/>
          <a:p>
            <a:pPr>
              <a:buFont typeface="Wingdings" pitchFamily="2" charset="2"/>
              <a:buNone/>
            </a:pPr>
            <a:r>
              <a:rPr lang="en-US"/>
              <a:t>To remove a trigger from the database, use the </a:t>
            </a:r>
            <a:r>
              <a:rPr lang="en-US">
                <a:latin typeface="Courier New" pitchFamily="49" charset="0"/>
              </a:rPr>
              <a:t>DROP</a:t>
            </a:r>
            <a:r>
              <a:rPr lang="en-US"/>
              <a:t> </a:t>
            </a:r>
            <a:r>
              <a:rPr lang="en-US">
                <a:latin typeface="Courier New" pitchFamily="49" charset="0"/>
              </a:rPr>
              <a:t>TRIGGER</a:t>
            </a:r>
            <a:r>
              <a:rPr lang="en-US"/>
              <a:t> syntax:</a:t>
            </a:r>
          </a:p>
        </p:txBody>
      </p:sp>
      <p:sp>
        <p:nvSpPr>
          <p:cNvPr id="62468" name="Rectangle 4"/>
          <p:cNvSpPr>
            <a:spLocks noChangeArrowheads="1"/>
          </p:cNvSpPr>
          <p:nvPr/>
        </p:nvSpPr>
        <p:spPr bwMode="blackWhite">
          <a:xfrm>
            <a:off x="1143000" y="2971800"/>
            <a:ext cx="6661150" cy="341313"/>
          </a:xfrm>
          <a:prstGeom prst="rect">
            <a:avLst/>
          </a:prstGeom>
          <a:solidFill>
            <a:srgbClr val="FFFFCC"/>
          </a:solidFill>
          <a:ln w="9525">
            <a:noFill/>
            <a:miter lim="800000"/>
            <a:headEnd/>
            <a:tailEnd/>
          </a:ln>
          <a:effectLst/>
        </p:spPr>
        <p:txBody>
          <a:bodyPr wrap="none" lIns="92075" tIns="46038" rIns="92075" bIns="46038" anchor="ctr"/>
          <a:lstStyle/>
          <a:p>
            <a:pPr eaLnBrk="0" hangingPunct="0"/>
            <a:r>
              <a:rPr lang="en-US" b="1">
                <a:solidFill>
                  <a:schemeClr val="accent2"/>
                </a:solidFill>
                <a:latin typeface="Courier New" pitchFamily="49" charset="0"/>
              </a:rPr>
              <a:t>DROP</a:t>
            </a:r>
            <a:r>
              <a:rPr lang="en-US" b="1">
                <a:solidFill>
                  <a:srgbClr val="000000"/>
                </a:solidFill>
                <a:latin typeface="Courier New" pitchFamily="49" charset="0"/>
              </a:rPr>
              <a:t> </a:t>
            </a:r>
            <a:r>
              <a:rPr lang="en-US" b="1">
                <a:solidFill>
                  <a:schemeClr val="accent2"/>
                </a:solidFill>
                <a:latin typeface="Courier New" pitchFamily="49" charset="0"/>
              </a:rPr>
              <a:t>TRIGGER</a:t>
            </a:r>
            <a:r>
              <a:rPr lang="en-US" b="1">
                <a:solidFill>
                  <a:srgbClr val="000000"/>
                </a:solidFill>
                <a:latin typeface="Courier New" pitchFamily="49" charset="0"/>
              </a:rPr>
              <a:t> </a:t>
            </a:r>
            <a:r>
              <a:rPr lang="en-US" b="1">
                <a:solidFill>
                  <a:schemeClr val="accent2"/>
                </a:solidFill>
                <a:latin typeface="Courier New" pitchFamily="49" charset="0"/>
              </a:rPr>
              <a:t>trigger_name;</a:t>
            </a:r>
          </a:p>
        </p:txBody>
      </p:sp>
      <p:sp>
        <p:nvSpPr>
          <p:cNvPr id="62469" name="Rectangle 5"/>
          <p:cNvSpPr>
            <a:spLocks noChangeArrowheads="1"/>
          </p:cNvSpPr>
          <p:nvPr/>
        </p:nvSpPr>
        <p:spPr bwMode="blackWhite">
          <a:xfrm>
            <a:off x="990600" y="3810000"/>
            <a:ext cx="6629400" cy="461963"/>
          </a:xfrm>
          <a:prstGeom prst="rect">
            <a:avLst/>
          </a:prstGeom>
          <a:solidFill>
            <a:srgbClr val="FFFFCC"/>
          </a:solidFill>
          <a:ln w="9525">
            <a:noFill/>
            <a:miter lim="800000"/>
            <a:headEnd/>
            <a:tailEnd/>
          </a:ln>
          <a:effectLst/>
        </p:spPr>
        <p:txBody>
          <a:bodyPr wrap="none" lIns="92075" tIns="46038" rIns="92075" bIns="46038" anchor="ctr"/>
          <a:lstStyle/>
          <a:p>
            <a:pPr eaLnBrk="0" hangingPunct="0"/>
            <a:r>
              <a:rPr lang="en-US" b="1">
                <a:solidFill>
                  <a:schemeClr val="accent2"/>
                </a:solidFill>
                <a:latin typeface="Courier New" pitchFamily="49" charset="0"/>
              </a:rPr>
              <a:t>DROP</a:t>
            </a:r>
            <a:r>
              <a:rPr lang="en-US" b="1">
                <a:solidFill>
                  <a:srgbClr val="000000"/>
                </a:solidFill>
                <a:latin typeface="Courier New" pitchFamily="49" charset="0"/>
              </a:rPr>
              <a:t> </a:t>
            </a:r>
            <a:r>
              <a:rPr lang="en-US" b="1">
                <a:solidFill>
                  <a:schemeClr val="accent2"/>
                </a:solidFill>
                <a:latin typeface="Courier New" pitchFamily="49" charset="0"/>
              </a:rPr>
              <a:t>TRIGGER</a:t>
            </a:r>
            <a:r>
              <a:rPr lang="en-US" b="1">
                <a:solidFill>
                  <a:srgbClr val="000000"/>
                </a:solidFill>
                <a:latin typeface="Courier New" pitchFamily="49" charset="0"/>
              </a:rPr>
              <a:t> </a:t>
            </a:r>
            <a:r>
              <a:rPr lang="en-US" b="1">
                <a:solidFill>
                  <a:schemeClr val="accent2"/>
                </a:solidFill>
                <a:latin typeface="Courier New" pitchFamily="49" charset="0"/>
              </a:rPr>
              <a:t>secure</a:t>
            </a:r>
            <a:r>
              <a:rPr lang="en-US" b="1">
                <a:solidFill>
                  <a:srgbClr val="000000"/>
                </a:solidFill>
                <a:latin typeface="Courier New" pitchFamily="49" charset="0"/>
              </a:rPr>
              <a:t>_</a:t>
            </a:r>
            <a:r>
              <a:rPr lang="en-US" b="1">
                <a:solidFill>
                  <a:schemeClr val="accent2"/>
                </a:solidFill>
                <a:latin typeface="Courier New" pitchFamily="49" charset="0"/>
              </a:rPr>
              <a:t>emp;</a:t>
            </a:r>
          </a:p>
        </p:txBody>
      </p:sp>
      <p:sp>
        <p:nvSpPr>
          <p:cNvPr id="62470" name="Rectangle 6"/>
          <p:cNvSpPr>
            <a:spLocks noChangeArrowheads="1"/>
          </p:cNvSpPr>
          <p:nvPr/>
        </p:nvSpPr>
        <p:spPr bwMode="auto">
          <a:xfrm>
            <a:off x="990600" y="3276600"/>
            <a:ext cx="7385050" cy="4095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latin typeface="Arial" charset="0"/>
              </a:rPr>
              <a:t>Example:</a:t>
            </a:r>
          </a:p>
        </p:txBody>
      </p:sp>
      <p:sp>
        <p:nvSpPr>
          <p:cNvPr id="62471" name="Rectangle 7"/>
          <p:cNvSpPr>
            <a:spLocks noChangeArrowheads="1"/>
          </p:cNvSpPr>
          <p:nvPr/>
        </p:nvSpPr>
        <p:spPr bwMode="auto">
          <a:xfrm>
            <a:off x="846138" y="4789488"/>
            <a:ext cx="7385050" cy="7778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tabLst>
                <a:tab pos="571500" algn="l"/>
              </a:tabLst>
            </a:pPr>
            <a:r>
              <a:rPr lang="en-US" sz="2200" b="1">
                <a:latin typeface="Arial" charset="0"/>
              </a:rPr>
              <a:t>Note: All triggers on a table are dropped when the </a:t>
            </a:r>
          </a:p>
          <a:p>
            <a:pPr marL="404813" indent="-404813" defTabSz="346075" eaLnBrk="0" hangingPunct="0">
              <a:lnSpc>
                <a:spcPct val="75000"/>
              </a:lnSpc>
              <a:spcBef>
                <a:spcPct val="35000"/>
              </a:spcBef>
              <a:tabLst>
                <a:tab pos="571500" algn="l"/>
              </a:tabLst>
            </a:pPr>
            <a:r>
              <a:rPr lang="en-US" sz="2200" b="1">
                <a:latin typeface="Arial" charset="0"/>
              </a:rPr>
              <a:t>table is dropped.</a:t>
            </a:r>
          </a:p>
        </p:txBody>
      </p:sp>
      <p:pic>
        <p:nvPicPr>
          <p:cNvPr id="62472" name="Picture 8" descr="09_31s"/>
          <p:cNvPicPr>
            <a:picLocks noChangeAspect="1" noChangeArrowheads="1"/>
          </p:cNvPicPr>
          <p:nvPr/>
        </p:nvPicPr>
        <p:blipFill>
          <a:blip r:embed="rId3"/>
          <a:srcRect/>
          <a:stretch>
            <a:fillRect/>
          </a:stretch>
        </p:blipFill>
        <p:spPr bwMode="auto">
          <a:xfrm>
            <a:off x="949325" y="4252913"/>
            <a:ext cx="6664325" cy="296862"/>
          </a:xfrm>
          <a:prstGeom prst="rect">
            <a:avLst/>
          </a:prstGeom>
          <a:noFill/>
        </p:spPr>
      </p:pic>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3F31254D-886F-4CE6-9516-1D09BF62DE44}" type="slidenum">
              <a:rPr lang="en-US"/>
              <a:pPr/>
              <a:t>54</a:t>
            </a:fld>
            <a:r>
              <a:rPr lang="en-US"/>
              <a:t> of 1</a:t>
            </a:r>
          </a:p>
        </p:txBody>
      </p:sp>
      <p:sp>
        <p:nvSpPr>
          <p:cNvPr id="175106" name="Rectangle 2"/>
          <p:cNvSpPr>
            <a:spLocks noGrp="1" noChangeArrowheads="1"/>
          </p:cNvSpPr>
          <p:nvPr>
            <p:ph type="title"/>
          </p:nvPr>
        </p:nvSpPr>
        <p:spPr/>
        <p:txBody>
          <a:bodyPr/>
          <a:lstStyle/>
          <a:p>
            <a:r>
              <a:rPr lang="en-US"/>
              <a:t>Exercise</a:t>
            </a:r>
          </a:p>
        </p:txBody>
      </p:sp>
      <p:sp>
        <p:nvSpPr>
          <p:cNvPr id="175107" name="Rectangle 3"/>
          <p:cNvSpPr>
            <a:spLocks noGrp="1" noChangeArrowheads="1"/>
          </p:cNvSpPr>
          <p:nvPr>
            <p:ph type="body" idx="1"/>
          </p:nvPr>
        </p:nvSpPr>
        <p:spPr>
          <a:xfrm>
            <a:off x="609600" y="1371600"/>
            <a:ext cx="7772400" cy="4343400"/>
          </a:xfrm>
        </p:spPr>
        <p:txBody>
          <a:bodyPr/>
          <a:lstStyle/>
          <a:p>
            <a:pPr>
              <a:lnSpc>
                <a:spcPct val="90000"/>
              </a:lnSpc>
            </a:pPr>
            <a:r>
              <a:rPr lang="en-US" sz="1800"/>
              <a:t>Write a program to maintain the activities of supermarket</a:t>
            </a:r>
          </a:p>
          <a:p>
            <a:pPr>
              <a:lnSpc>
                <a:spcPct val="90000"/>
              </a:lnSpc>
              <a:buFont typeface="Wingdings" pitchFamily="2" charset="2"/>
              <a:buNone/>
            </a:pPr>
            <a:r>
              <a:rPr lang="en-US" sz="1800"/>
              <a:t>1) Supermarket maintaining various items</a:t>
            </a:r>
          </a:p>
          <a:p>
            <a:pPr>
              <a:lnSpc>
                <a:spcPct val="90000"/>
              </a:lnSpc>
              <a:buFont typeface="Wingdings" pitchFamily="2" charset="2"/>
              <a:buNone/>
            </a:pPr>
            <a:r>
              <a:rPr lang="en-US" sz="1800"/>
              <a:t>       itemno   itemname    stock</a:t>
            </a:r>
          </a:p>
          <a:p>
            <a:pPr>
              <a:lnSpc>
                <a:spcPct val="90000"/>
              </a:lnSpc>
              <a:buFont typeface="Wingdings" pitchFamily="2" charset="2"/>
              <a:buNone/>
            </a:pPr>
            <a:r>
              <a:rPr lang="en-US" sz="1800"/>
              <a:t>2) Customer ordering items or supermarket is getting the stock from dealers.</a:t>
            </a:r>
          </a:p>
          <a:p>
            <a:pPr>
              <a:lnSpc>
                <a:spcPct val="90000"/>
              </a:lnSpc>
            </a:pPr>
            <a:r>
              <a:rPr lang="en-US" sz="1800"/>
              <a:t>Trnno  itemno  trndate  trntype   quantity</a:t>
            </a:r>
          </a:p>
          <a:p>
            <a:pPr>
              <a:lnSpc>
                <a:spcPct val="90000"/>
              </a:lnSpc>
              <a:buFont typeface="Wingdings" pitchFamily="2" charset="2"/>
              <a:buNone/>
            </a:pPr>
            <a:r>
              <a:rPr lang="en-US" sz="1800"/>
              <a:t>  a) trntype should be only receipt / issue</a:t>
            </a:r>
          </a:p>
          <a:p>
            <a:pPr>
              <a:lnSpc>
                <a:spcPct val="90000"/>
              </a:lnSpc>
              <a:buFont typeface="Wingdings" pitchFamily="2" charset="2"/>
              <a:buNone/>
            </a:pPr>
            <a:r>
              <a:rPr lang="en-US" sz="1800"/>
              <a:t>  c) write the program using procedures, functions and packages</a:t>
            </a:r>
          </a:p>
          <a:p>
            <a:pPr>
              <a:lnSpc>
                <a:spcPct val="90000"/>
              </a:lnSpc>
              <a:buFont typeface="Wingdings" pitchFamily="2" charset="2"/>
              <a:buNone/>
            </a:pPr>
            <a:r>
              <a:rPr lang="en-US" sz="1800"/>
              <a:t>  d) Write a trigger to update the stock automatically when customer orders an item or supermarket is getting the stock from dealer.</a:t>
            </a:r>
          </a:p>
          <a:p>
            <a:pPr>
              <a:lnSpc>
                <a:spcPct val="90000"/>
              </a:lnSpc>
              <a:buFont typeface="Wingdings" pitchFamily="2" charset="2"/>
              <a:buNone/>
            </a:pPr>
            <a:r>
              <a:rPr lang="en-US" sz="1800"/>
              <a:t> </a:t>
            </a:r>
          </a:p>
          <a:p>
            <a:pPr>
              <a:lnSpc>
                <a:spcPct val="90000"/>
              </a:lnSpc>
            </a:pPr>
            <a:endParaRPr lang="en-US"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p:txBody>
          <a:bodyPr/>
          <a:lstStyle/>
          <a:p>
            <a:r>
              <a:rPr lang="en-US"/>
              <a:t>PL/SQL</a:t>
            </a:r>
          </a:p>
        </p:txBody>
      </p:sp>
      <p:sp>
        <p:nvSpPr>
          <p:cNvPr id="20" name="Slide Number Placeholder 3"/>
          <p:cNvSpPr>
            <a:spLocks noGrp="1"/>
          </p:cNvSpPr>
          <p:nvPr>
            <p:ph type="sldNum" sz="quarter" idx="11"/>
          </p:nvPr>
        </p:nvSpPr>
        <p:spPr/>
        <p:txBody>
          <a:bodyPr/>
          <a:lstStyle/>
          <a:p>
            <a:fld id="{A1A59C3D-B797-4F35-A27D-9A2D6300D327}" type="slidenum">
              <a:rPr lang="en-US"/>
              <a:pPr/>
              <a:t>6</a:t>
            </a:fld>
            <a:r>
              <a:rPr lang="en-US"/>
              <a:t> of 1</a:t>
            </a:r>
          </a:p>
        </p:txBody>
      </p:sp>
      <p:sp>
        <p:nvSpPr>
          <p:cNvPr id="121858" name="AutoShape 2"/>
          <p:cNvSpPr>
            <a:spLocks noChangeArrowheads="1"/>
          </p:cNvSpPr>
          <p:nvPr/>
        </p:nvSpPr>
        <p:spPr bwMode="blackWhite">
          <a:xfrm>
            <a:off x="3651250" y="5502275"/>
            <a:ext cx="1828800" cy="541338"/>
          </a:xfrm>
          <a:prstGeom prst="downArrow">
            <a:avLst>
              <a:gd name="adj1" fmla="val 75009"/>
              <a:gd name="adj2" fmla="val 50069"/>
            </a:avLst>
          </a:prstGeom>
          <a:solidFill>
            <a:srgbClr val="FFCC66"/>
          </a:solidFill>
          <a:ln w="9525">
            <a:noFill/>
            <a:miter lim="800000"/>
            <a:headEnd/>
            <a:tailEnd/>
          </a:ln>
          <a:effectLst/>
        </p:spPr>
        <p:txBody>
          <a:bodyPr wrap="none" lIns="92075" tIns="46038" rIns="92075" bIns="46038" anchor="ctr"/>
          <a:lstStyle/>
          <a:p>
            <a:pPr algn="ctr" eaLnBrk="0" hangingPunct="0">
              <a:lnSpc>
                <a:spcPct val="120000"/>
              </a:lnSpc>
              <a:spcBef>
                <a:spcPct val="60000"/>
              </a:spcBef>
            </a:pPr>
            <a:r>
              <a:rPr lang="en-US" sz="2400">
                <a:solidFill>
                  <a:srgbClr val="000000"/>
                </a:solidFill>
              </a:rPr>
              <a:t>Execute</a:t>
            </a:r>
          </a:p>
        </p:txBody>
      </p:sp>
      <p:sp>
        <p:nvSpPr>
          <p:cNvPr id="121859" name="Rectangle 3"/>
          <p:cNvSpPr>
            <a:spLocks noGrp="1" noChangeArrowheads="1"/>
          </p:cNvSpPr>
          <p:nvPr>
            <p:ph type="title"/>
          </p:nvPr>
        </p:nvSpPr>
        <p:spPr>
          <a:xfrm>
            <a:off x="1295400" y="0"/>
            <a:ext cx="7772400" cy="1143000"/>
          </a:xfrm>
          <a:noFill/>
          <a:ln/>
        </p:spPr>
        <p:txBody>
          <a:bodyPr wrap="square" lIns="92075" tIns="46038" rIns="92075" bIns="46038" anchor="t"/>
          <a:lstStyle/>
          <a:p>
            <a:r>
              <a:rPr lang="en-US"/>
              <a:t>Developing a Package</a:t>
            </a:r>
          </a:p>
        </p:txBody>
      </p:sp>
      <p:sp>
        <p:nvSpPr>
          <p:cNvPr id="121860" name="AutoShape 4"/>
          <p:cNvSpPr>
            <a:spLocks noChangeArrowheads="1"/>
          </p:cNvSpPr>
          <p:nvPr/>
        </p:nvSpPr>
        <p:spPr bwMode="blackWhite">
          <a:xfrm>
            <a:off x="2298700" y="2006600"/>
            <a:ext cx="4438650" cy="1023938"/>
          </a:xfrm>
          <a:prstGeom prst="roundRect">
            <a:avLst>
              <a:gd name="adj" fmla="val 12431"/>
            </a:avLst>
          </a:prstGeom>
          <a:solidFill>
            <a:srgbClr val="0066CC"/>
          </a:solidFill>
          <a:ln w="12700">
            <a:solidFill>
              <a:srgbClr val="000000"/>
            </a:solidFill>
            <a:round/>
            <a:headEnd/>
            <a:tailEnd/>
          </a:ln>
          <a:effectLst/>
        </p:spPr>
        <p:txBody>
          <a:bodyPr wrap="none" anchor="ctr"/>
          <a:lstStyle/>
          <a:p>
            <a:endParaRPr lang="en-US"/>
          </a:p>
        </p:txBody>
      </p:sp>
      <p:sp>
        <p:nvSpPr>
          <p:cNvPr id="121861" name="AutoShape 5"/>
          <p:cNvSpPr>
            <a:spLocks noChangeArrowheads="1"/>
          </p:cNvSpPr>
          <p:nvPr/>
        </p:nvSpPr>
        <p:spPr bwMode="blackWhite">
          <a:xfrm>
            <a:off x="3640138" y="1192213"/>
            <a:ext cx="1941512" cy="814387"/>
          </a:xfrm>
          <a:prstGeom prst="roundRect">
            <a:avLst>
              <a:gd name="adj" fmla="val 12431"/>
            </a:avLst>
          </a:prstGeom>
          <a:solidFill>
            <a:schemeClr val="tx2"/>
          </a:solidFill>
          <a:ln w="12700">
            <a:solidFill>
              <a:srgbClr val="000000"/>
            </a:solidFill>
            <a:round/>
            <a:headEnd/>
            <a:tailEnd/>
          </a:ln>
          <a:effectLst/>
        </p:spPr>
        <p:txBody>
          <a:bodyPr wrap="none" anchor="ctr"/>
          <a:lstStyle/>
          <a:p>
            <a:endParaRPr lang="en-US"/>
          </a:p>
        </p:txBody>
      </p:sp>
      <p:sp>
        <p:nvSpPr>
          <p:cNvPr id="121862" name="Rectangle 6"/>
          <p:cNvSpPr>
            <a:spLocks noChangeArrowheads="1"/>
          </p:cNvSpPr>
          <p:nvPr/>
        </p:nvSpPr>
        <p:spPr bwMode="blackWhite">
          <a:xfrm>
            <a:off x="2236788" y="1763713"/>
            <a:ext cx="2174875" cy="654050"/>
          </a:xfrm>
          <a:prstGeom prst="rect">
            <a:avLst/>
          </a:prstGeom>
          <a:noFill/>
          <a:ln w="9525">
            <a:noFill/>
            <a:miter lim="800000"/>
            <a:headEnd/>
            <a:tailEnd/>
          </a:ln>
          <a:effectLst/>
        </p:spPr>
        <p:txBody>
          <a:bodyPr wrap="none" lIns="92075" tIns="46038" rIns="92075" bIns="46038" anchor="ctr"/>
          <a:lstStyle/>
          <a:p>
            <a:pPr algn="ctr" eaLnBrk="0" hangingPunct="0">
              <a:lnSpc>
                <a:spcPct val="85000"/>
              </a:lnSpc>
            </a:pPr>
            <a:endParaRPr lang="en-US" sz="2400" b="1">
              <a:latin typeface="Arial" charset="0"/>
            </a:endParaRPr>
          </a:p>
          <a:p>
            <a:pPr algn="ctr" eaLnBrk="0" hangingPunct="0">
              <a:lnSpc>
                <a:spcPct val="85000"/>
              </a:lnSpc>
            </a:pPr>
            <a:r>
              <a:rPr lang="en-US" sz="2400" i="1"/>
              <a:t>i</a:t>
            </a:r>
            <a:r>
              <a:rPr lang="en-US" sz="2400"/>
              <a:t>SQL*Plus</a:t>
            </a:r>
          </a:p>
        </p:txBody>
      </p:sp>
      <p:sp>
        <p:nvSpPr>
          <p:cNvPr id="121863" name="AutoShape 7"/>
          <p:cNvSpPr>
            <a:spLocks noChangeArrowheads="1"/>
          </p:cNvSpPr>
          <p:nvPr/>
        </p:nvSpPr>
        <p:spPr bwMode="blackWhite">
          <a:xfrm>
            <a:off x="3840163" y="1509713"/>
            <a:ext cx="1538287" cy="482600"/>
          </a:xfrm>
          <a:prstGeom prst="roundRect">
            <a:avLst>
              <a:gd name="adj" fmla="val 12431"/>
            </a:avLst>
          </a:prstGeom>
          <a:gradFill rotWithShape="0">
            <a:gsLst>
              <a:gs pos="0">
                <a:srgbClr val="008080"/>
              </a:gs>
              <a:gs pos="100000">
                <a:srgbClr val="008080">
                  <a:gamma/>
                  <a:shade val="89804"/>
                  <a:invGamma/>
                </a:srgbClr>
              </a:gs>
            </a:gsLst>
            <a:lin ang="2700000" scaled="1"/>
          </a:gradFill>
          <a:ln w="9525">
            <a:noFill/>
            <a:round/>
            <a:headEnd/>
            <a:tailEnd/>
          </a:ln>
          <a:effectLst/>
        </p:spPr>
        <p:txBody>
          <a:bodyPr wrap="none" lIns="92075" tIns="46038" rIns="92075" bIns="46038" anchor="ctr"/>
          <a:lstStyle/>
          <a:p>
            <a:pPr algn="ctr" eaLnBrk="0" hangingPunct="0"/>
            <a:r>
              <a:rPr lang="en-US" sz="2400">
                <a:solidFill>
                  <a:srgbClr val="FFFFCC"/>
                </a:solidFill>
              </a:rPr>
              <a:t>Code</a:t>
            </a:r>
          </a:p>
        </p:txBody>
      </p:sp>
      <p:sp>
        <p:nvSpPr>
          <p:cNvPr id="121864" name="Rectangle 8"/>
          <p:cNvSpPr>
            <a:spLocks noChangeArrowheads="1"/>
          </p:cNvSpPr>
          <p:nvPr/>
        </p:nvSpPr>
        <p:spPr bwMode="auto">
          <a:xfrm>
            <a:off x="3752850" y="1162050"/>
            <a:ext cx="1706563" cy="457200"/>
          </a:xfrm>
          <a:prstGeom prst="rect">
            <a:avLst/>
          </a:prstGeom>
          <a:noFill/>
          <a:ln w="9525">
            <a:noFill/>
            <a:miter lim="800000"/>
            <a:headEnd/>
            <a:tailEnd/>
          </a:ln>
          <a:effectLst/>
        </p:spPr>
        <p:txBody>
          <a:bodyPr lIns="92075" tIns="46038" rIns="92075" bIns="46038">
            <a:spAutoFit/>
          </a:bodyPr>
          <a:lstStyle/>
          <a:p>
            <a:pPr algn="ctr" eaLnBrk="0" hangingPunct="0"/>
            <a:r>
              <a:rPr lang="en-US" sz="2400">
                <a:solidFill>
                  <a:schemeClr val="bg2"/>
                </a:solidFill>
              </a:rPr>
              <a:t>Editor</a:t>
            </a:r>
          </a:p>
        </p:txBody>
      </p:sp>
      <p:sp>
        <p:nvSpPr>
          <p:cNvPr id="121865" name="AutoShape 9"/>
          <p:cNvSpPr>
            <a:spLocks noChangeArrowheads="1"/>
          </p:cNvSpPr>
          <p:nvPr/>
        </p:nvSpPr>
        <p:spPr bwMode="blackWhite">
          <a:xfrm>
            <a:off x="2493963" y="2403475"/>
            <a:ext cx="4052887" cy="493713"/>
          </a:xfrm>
          <a:prstGeom prst="roundRect">
            <a:avLst>
              <a:gd name="adj" fmla="val 12431"/>
            </a:avLst>
          </a:prstGeom>
          <a:solidFill>
            <a:schemeClr val="tx1"/>
          </a:solidFill>
          <a:ln w="12700">
            <a:solidFill>
              <a:srgbClr val="000000"/>
            </a:solidFill>
            <a:round/>
            <a:headEnd/>
            <a:tailEnd/>
          </a:ln>
          <a:effectLst/>
        </p:spPr>
        <p:txBody>
          <a:bodyPr wrap="none" lIns="92075" tIns="46038" rIns="92075" bIns="46038" anchor="ctr"/>
          <a:lstStyle/>
          <a:p>
            <a:pPr algn="ctr" eaLnBrk="0" hangingPunct="0">
              <a:lnSpc>
                <a:spcPct val="120000"/>
              </a:lnSpc>
              <a:spcBef>
                <a:spcPct val="60000"/>
              </a:spcBef>
            </a:pPr>
            <a:r>
              <a:rPr lang="en-US" sz="2400">
                <a:solidFill>
                  <a:schemeClr val="bg2"/>
                </a:solidFill>
              </a:rPr>
              <a:t>Load and run the </a:t>
            </a:r>
            <a:r>
              <a:rPr lang="en-US" sz="2400" i="1">
                <a:solidFill>
                  <a:schemeClr val="bg2"/>
                </a:solidFill>
              </a:rPr>
              <a:t>file.sql</a:t>
            </a:r>
          </a:p>
        </p:txBody>
      </p:sp>
      <p:sp>
        <p:nvSpPr>
          <p:cNvPr id="121866" name="Oval 10"/>
          <p:cNvSpPr>
            <a:spLocks noChangeArrowheads="1"/>
          </p:cNvSpPr>
          <p:nvPr/>
        </p:nvSpPr>
        <p:spPr bwMode="blackWhite">
          <a:xfrm>
            <a:off x="2062163" y="2446338"/>
            <a:ext cx="382587" cy="382587"/>
          </a:xfrm>
          <a:prstGeom prst="ellipse">
            <a:avLst/>
          </a:prstGeom>
          <a:solidFill>
            <a:schemeClr val="accent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2</a:t>
            </a:r>
          </a:p>
        </p:txBody>
      </p:sp>
      <p:sp>
        <p:nvSpPr>
          <p:cNvPr id="121867" name="AutoShape 11"/>
          <p:cNvSpPr>
            <a:spLocks noChangeArrowheads="1"/>
          </p:cNvSpPr>
          <p:nvPr/>
        </p:nvSpPr>
        <p:spPr bwMode="blackWhite">
          <a:xfrm>
            <a:off x="2101850" y="3489325"/>
            <a:ext cx="4862513" cy="2006600"/>
          </a:xfrm>
          <a:prstGeom prst="roundRect">
            <a:avLst>
              <a:gd name="adj" fmla="val 12431"/>
            </a:avLst>
          </a:prstGeom>
          <a:solidFill>
            <a:srgbClr val="0066CC"/>
          </a:solidFill>
          <a:ln w="12700">
            <a:solidFill>
              <a:srgbClr val="000000"/>
            </a:solidFill>
            <a:round/>
            <a:headEnd/>
            <a:tailEnd/>
          </a:ln>
          <a:effectLst/>
        </p:spPr>
        <p:txBody>
          <a:bodyPr wrap="none" anchor="ctr"/>
          <a:lstStyle/>
          <a:p>
            <a:endParaRPr lang="en-US"/>
          </a:p>
        </p:txBody>
      </p:sp>
      <p:sp>
        <p:nvSpPr>
          <p:cNvPr id="121868" name="AutoShape 12"/>
          <p:cNvSpPr>
            <a:spLocks noChangeArrowheads="1"/>
          </p:cNvSpPr>
          <p:nvPr/>
        </p:nvSpPr>
        <p:spPr bwMode="blackWhite">
          <a:xfrm>
            <a:off x="3373438" y="3633788"/>
            <a:ext cx="2406650" cy="482600"/>
          </a:xfrm>
          <a:prstGeom prst="roundRect">
            <a:avLst>
              <a:gd name="adj" fmla="val 12431"/>
            </a:avLst>
          </a:prstGeom>
          <a:solidFill>
            <a:srgbClr val="008080"/>
          </a:solidFill>
          <a:ln w="9525">
            <a:noFill/>
            <a:round/>
            <a:headEnd/>
            <a:tailEnd/>
          </a:ln>
          <a:effectLst/>
        </p:spPr>
        <p:txBody>
          <a:bodyPr wrap="none" lIns="92075" tIns="46038" rIns="92075" bIns="46038" anchor="ctr"/>
          <a:lstStyle/>
          <a:p>
            <a:pPr algn="ctr" eaLnBrk="0" hangingPunct="0"/>
            <a:r>
              <a:rPr lang="en-US" sz="2400"/>
              <a:t>Source code</a:t>
            </a:r>
          </a:p>
        </p:txBody>
      </p:sp>
      <p:sp>
        <p:nvSpPr>
          <p:cNvPr id="121869" name="AutoShape 13"/>
          <p:cNvSpPr>
            <a:spLocks noChangeArrowheads="1"/>
          </p:cNvSpPr>
          <p:nvPr/>
        </p:nvSpPr>
        <p:spPr bwMode="blackWhite">
          <a:xfrm>
            <a:off x="3657600" y="3024188"/>
            <a:ext cx="1827213" cy="420687"/>
          </a:xfrm>
          <a:prstGeom prst="downArrow">
            <a:avLst>
              <a:gd name="adj1" fmla="val 75009"/>
              <a:gd name="adj2" fmla="val 50069"/>
            </a:avLst>
          </a:prstGeom>
          <a:solidFill>
            <a:srgbClr val="FFCC66"/>
          </a:solidFill>
          <a:ln w="9525">
            <a:noFill/>
            <a:miter lim="800000"/>
            <a:headEnd/>
            <a:tailEnd/>
          </a:ln>
          <a:effectLst/>
        </p:spPr>
        <p:txBody>
          <a:bodyPr wrap="none" anchor="ctr"/>
          <a:lstStyle/>
          <a:p>
            <a:endParaRPr lang="en-US"/>
          </a:p>
        </p:txBody>
      </p:sp>
      <p:sp>
        <p:nvSpPr>
          <p:cNvPr id="121870" name="AutoShape 14"/>
          <p:cNvSpPr>
            <a:spLocks noChangeArrowheads="1"/>
          </p:cNvSpPr>
          <p:nvPr/>
        </p:nvSpPr>
        <p:spPr bwMode="blackWhite">
          <a:xfrm>
            <a:off x="3657600" y="4178300"/>
            <a:ext cx="1752600" cy="534988"/>
          </a:xfrm>
          <a:prstGeom prst="downArrow">
            <a:avLst>
              <a:gd name="adj1" fmla="val 75009"/>
              <a:gd name="adj2" fmla="val 50069"/>
            </a:avLst>
          </a:prstGeom>
          <a:solidFill>
            <a:srgbClr val="FFCC66"/>
          </a:solidFill>
          <a:ln w="9525">
            <a:noFill/>
            <a:miter lim="800000"/>
            <a:headEnd/>
            <a:tailEnd/>
          </a:ln>
          <a:effectLst/>
        </p:spPr>
        <p:txBody>
          <a:bodyPr wrap="none" anchor="ctr"/>
          <a:lstStyle/>
          <a:p>
            <a:endParaRPr lang="en-US"/>
          </a:p>
        </p:txBody>
      </p:sp>
      <p:sp>
        <p:nvSpPr>
          <p:cNvPr id="121871" name="AutoShape 15"/>
          <p:cNvSpPr>
            <a:spLocks noChangeArrowheads="1"/>
          </p:cNvSpPr>
          <p:nvPr/>
        </p:nvSpPr>
        <p:spPr bwMode="blackWhite">
          <a:xfrm>
            <a:off x="3598863" y="4772025"/>
            <a:ext cx="1912937" cy="635000"/>
          </a:xfrm>
          <a:prstGeom prst="roundRect">
            <a:avLst>
              <a:gd name="adj" fmla="val 12431"/>
            </a:avLst>
          </a:prstGeom>
          <a:solidFill>
            <a:srgbClr val="008080"/>
          </a:solidFill>
          <a:ln w="9525">
            <a:noFill/>
            <a:round/>
            <a:headEnd/>
            <a:tailEnd/>
          </a:ln>
          <a:effectLst/>
        </p:spPr>
        <p:txBody>
          <a:bodyPr wrap="none" lIns="92075" tIns="46038" rIns="92075" bIns="46038" anchor="ctr"/>
          <a:lstStyle/>
          <a:p>
            <a:pPr algn="ctr" eaLnBrk="0" hangingPunct="0"/>
            <a:r>
              <a:rPr lang="en-US" sz="2400"/>
              <a:t>P code</a:t>
            </a:r>
          </a:p>
        </p:txBody>
      </p:sp>
      <p:sp>
        <p:nvSpPr>
          <p:cNvPr id="121872" name="Rectangle 16"/>
          <p:cNvSpPr>
            <a:spLocks noChangeArrowheads="1"/>
          </p:cNvSpPr>
          <p:nvPr/>
        </p:nvSpPr>
        <p:spPr bwMode="auto">
          <a:xfrm>
            <a:off x="3827463" y="4194175"/>
            <a:ext cx="1430337" cy="457200"/>
          </a:xfrm>
          <a:prstGeom prst="rect">
            <a:avLst/>
          </a:prstGeom>
          <a:noFill/>
          <a:ln w="9525">
            <a:noFill/>
            <a:miter lim="800000"/>
            <a:headEnd/>
            <a:tailEnd/>
          </a:ln>
          <a:effectLst/>
        </p:spPr>
        <p:txBody>
          <a:bodyPr lIns="92075" tIns="46038" rIns="92075" bIns="46038">
            <a:spAutoFit/>
          </a:bodyPr>
          <a:lstStyle/>
          <a:p>
            <a:pPr algn="ctr" eaLnBrk="0" hangingPunct="0"/>
            <a:r>
              <a:rPr lang="en-US" sz="2400">
                <a:solidFill>
                  <a:srgbClr val="000000"/>
                </a:solidFill>
              </a:rPr>
              <a:t>Compile</a:t>
            </a:r>
          </a:p>
        </p:txBody>
      </p:sp>
      <p:sp>
        <p:nvSpPr>
          <p:cNvPr id="121873" name="Rectangle 17"/>
          <p:cNvSpPr>
            <a:spLocks noChangeArrowheads="1"/>
          </p:cNvSpPr>
          <p:nvPr/>
        </p:nvSpPr>
        <p:spPr bwMode="auto">
          <a:xfrm>
            <a:off x="2101850" y="3733800"/>
            <a:ext cx="1160463"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a:solidFill>
                  <a:srgbClr val="FFFFCC"/>
                </a:solidFill>
              </a:rPr>
              <a:t>Oracle</a:t>
            </a:r>
          </a:p>
        </p:txBody>
      </p:sp>
      <p:sp>
        <p:nvSpPr>
          <p:cNvPr id="121874" name="Oval 18"/>
          <p:cNvSpPr>
            <a:spLocks noChangeArrowheads="1"/>
          </p:cNvSpPr>
          <p:nvPr/>
        </p:nvSpPr>
        <p:spPr bwMode="blackWhite">
          <a:xfrm>
            <a:off x="5662613" y="1622425"/>
            <a:ext cx="382587" cy="382588"/>
          </a:xfrm>
          <a:prstGeom prst="ellipse">
            <a:avLst/>
          </a:prstGeom>
          <a:solidFill>
            <a:schemeClr val="accent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48B884DD-6D3F-4A49-A15B-DFE510A52BE9}" type="slidenum">
              <a:rPr lang="en-US"/>
              <a:pPr/>
              <a:t>7</a:t>
            </a:fld>
            <a:r>
              <a:rPr lang="en-US"/>
              <a:t> of 1</a:t>
            </a:r>
          </a:p>
        </p:txBody>
      </p:sp>
      <p:sp>
        <p:nvSpPr>
          <p:cNvPr id="123906" name="Rectangle 2"/>
          <p:cNvSpPr>
            <a:spLocks noGrp="1" noChangeArrowheads="1"/>
          </p:cNvSpPr>
          <p:nvPr>
            <p:ph type="title"/>
          </p:nvPr>
        </p:nvSpPr>
        <p:spPr>
          <a:noFill/>
          <a:ln/>
        </p:spPr>
        <p:txBody>
          <a:bodyPr wrap="square" lIns="92075" tIns="46038" rIns="92075" bIns="46038" anchor="t"/>
          <a:lstStyle/>
          <a:p>
            <a:r>
              <a:rPr lang="en-US"/>
              <a:t>Developing a Package</a:t>
            </a:r>
          </a:p>
        </p:txBody>
      </p:sp>
      <p:sp>
        <p:nvSpPr>
          <p:cNvPr id="123907" name="Rectangle 3"/>
          <p:cNvSpPr>
            <a:spLocks noGrp="1" noChangeArrowheads="1"/>
          </p:cNvSpPr>
          <p:nvPr>
            <p:ph type="body" idx="1"/>
          </p:nvPr>
        </p:nvSpPr>
        <p:spPr>
          <a:xfrm>
            <a:off x="533400" y="2444750"/>
            <a:ext cx="7924800" cy="2355850"/>
          </a:xfrm>
          <a:noFill/>
          <a:ln/>
        </p:spPr>
        <p:txBody>
          <a:bodyPr lIns="92075" tIns="46038" rIns="92075" bIns="46038">
            <a:spAutoFit/>
          </a:bodyPr>
          <a:lstStyle/>
          <a:p>
            <a:r>
              <a:rPr lang="en-US"/>
              <a:t>Saving the text of the CREATE PACKAGE statement in two different SQL files facilitates later modifications to the package.</a:t>
            </a:r>
          </a:p>
          <a:p>
            <a:r>
              <a:rPr lang="en-US"/>
              <a:t>A package specification can exist without a package body, but a package body cannot exist without a package specification.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33FF76B9-67DD-40A9-ABAE-BC15D7ECF17F}" type="slidenum">
              <a:rPr lang="en-US"/>
              <a:pPr/>
              <a:t>8</a:t>
            </a:fld>
            <a:r>
              <a:rPr lang="en-US"/>
              <a:t> of 1</a:t>
            </a:r>
          </a:p>
        </p:txBody>
      </p:sp>
      <p:sp>
        <p:nvSpPr>
          <p:cNvPr id="125954" name="Rectangle 2"/>
          <p:cNvSpPr>
            <a:spLocks noChangeArrowheads="1"/>
          </p:cNvSpPr>
          <p:nvPr/>
        </p:nvSpPr>
        <p:spPr bwMode="blackWhite">
          <a:xfrm>
            <a:off x="995363" y="1939925"/>
            <a:ext cx="7158037" cy="1439863"/>
          </a:xfrm>
          <a:prstGeom prst="rect">
            <a:avLst/>
          </a:prstGeom>
          <a:solidFill>
            <a:srgbClr val="FFFFCC"/>
          </a:solidFill>
          <a:ln w="9525">
            <a:noFill/>
            <a:miter lim="800000"/>
            <a:headEnd/>
            <a:tailEnd/>
          </a:ln>
          <a:effectLst/>
        </p:spPr>
        <p:txBody>
          <a:bodyPr wrap="none" lIns="92075" tIns="46038" rIns="92075" bIns="46038" anchor="ctr"/>
          <a:lstStyle/>
          <a:p>
            <a:pPr eaLnBrk="0" hangingPunct="0">
              <a:tabLst>
                <a:tab pos="1200150" algn="l"/>
              </a:tabLst>
            </a:pPr>
            <a:r>
              <a:rPr lang="en-US">
                <a:solidFill>
                  <a:srgbClr val="000000"/>
                </a:solidFill>
              </a:rPr>
              <a:t>CREATE [OR REPLACE] PACKAGE </a:t>
            </a:r>
            <a:r>
              <a:rPr lang="en-US" i="1">
                <a:solidFill>
                  <a:srgbClr val="000000"/>
                </a:solidFill>
              </a:rPr>
              <a:t>package_name</a:t>
            </a:r>
          </a:p>
          <a:p>
            <a:pPr eaLnBrk="0" hangingPunct="0">
              <a:tabLst>
                <a:tab pos="1200150" algn="l"/>
              </a:tabLst>
            </a:pPr>
            <a:r>
              <a:rPr lang="en-US">
                <a:solidFill>
                  <a:srgbClr val="000000"/>
                </a:solidFill>
              </a:rPr>
              <a:t>IS|AS</a:t>
            </a:r>
          </a:p>
          <a:p>
            <a:pPr eaLnBrk="0" hangingPunct="0">
              <a:tabLst>
                <a:tab pos="1200150" algn="l"/>
              </a:tabLst>
            </a:pPr>
            <a:r>
              <a:rPr lang="en-US">
                <a:solidFill>
                  <a:srgbClr val="000000"/>
                </a:solidFill>
              </a:rPr>
              <a:t>    </a:t>
            </a:r>
            <a:r>
              <a:rPr lang="en-US" i="1">
                <a:solidFill>
                  <a:srgbClr val="000000"/>
                </a:solidFill>
              </a:rPr>
              <a:t>public type and item declarations</a:t>
            </a:r>
          </a:p>
          <a:p>
            <a:pPr eaLnBrk="0" hangingPunct="0">
              <a:tabLst>
                <a:tab pos="1200150" algn="l"/>
              </a:tabLst>
            </a:pPr>
            <a:r>
              <a:rPr lang="en-US" i="1">
                <a:solidFill>
                  <a:srgbClr val="000000"/>
                </a:solidFill>
              </a:rPr>
              <a:t>    subprogram specifications</a:t>
            </a:r>
            <a:endParaRPr lang="en-US">
              <a:solidFill>
                <a:srgbClr val="000000"/>
              </a:solidFill>
            </a:endParaRPr>
          </a:p>
          <a:p>
            <a:pPr eaLnBrk="0" hangingPunct="0">
              <a:tabLst>
                <a:tab pos="1200150" algn="l"/>
              </a:tabLst>
            </a:pPr>
            <a:r>
              <a:rPr lang="en-US">
                <a:solidFill>
                  <a:srgbClr val="000000"/>
                </a:solidFill>
              </a:rPr>
              <a:t>END </a:t>
            </a:r>
            <a:r>
              <a:rPr lang="en-US" i="1">
                <a:solidFill>
                  <a:srgbClr val="000000"/>
                </a:solidFill>
              </a:rPr>
              <a:t>package_name;</a:t>
            </a:r>
          </a:p>
        </p:txBody>
      </p:sp>
      <p:sp>
        <p:nvSpPr>
          <p:cNvPr id="125955" name="Rectangle 3"/>
          <p:cNvSpPr>
            <a:spLocks noGrp="1" noChangeArrowheads="1"/>
          </p:cNvSpPr>
          <p:nvPr>
            <p:ph type="title"/>
          </p:nvPr>
        </p:nvSpPr>
        <p:spPr>
          <a:noFill/>
          <a:ln/>
        </p:spPr>
        <p:txBody>
          <a:bodyPr wrap="square" lIns="92075" tIns="46038" rIns="92075" bIns="46038" anchor="t"/>
          <a:lstStyle/>
          <a:p>
            <a:r>
              <a:rPr lang="en-US"/>
              <a:t>Creating the Package Specification</a:t>
            </a:r>
          </a:p>
        </p:txBody>
      </p:sp>
      <p:sp>
        <p:nvSpPr>
          <p:cNvPr id="125956" name="Rectangle 4"/>
          <p:cNvSpPr>
            <a:spLocks noChangeArrowheads="1"/>
          </p:cNvSpPr>
          <p:nvPr/>
        </p:nvSpPr>
        <p:spPr bwMode="auto">
          <a:xfrm>
            <a:off x="901700" y="1412875"/>
            <a:ext cx="6450013" cy="409575"/>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404813" indent="-404813" defTabSz="346075" eaLnBrk="0" hangingPunct="0">
              <a:lnSpc>
                <a:spcPct val="95000"/>
              </a:lnSpc>
              <a:spcBef>
                <a:spcPct val="35000"/>
              </a:spcBef>
              <a:tabLst>
                <a:tab pos="571500" algn="l"/>
              </a:tabLst>
            </a:pPr>
            <a:r>
              <a:rPr lang="en-US" sz="2200" b="1">
                <a:latin typeface="Arial" charset="0"/>
              </a:rPr>
              <a:t>Syntax:</a:t>
            </a:r>
          </a:p>
        </p:txBody>
      </p:sp>
      <p:sp>
        <p:nvSpPr>
          <p:cNvPr id="125957" name="Rectangle 5"/>
          <p:cNvSpPr>
            <a:spLocks noGrp="1" noChangeArrowheads="1"/>
          </p:cNvSpPr>
          <p:nvPr>
            <p:ph type="body" idx="1"/>
          </p:nvPr>
        </p:nvSpPr>
        <p:spPr>
          <a:xfrm>
            <a:off x="685800" y="3624263"/>
            <a:ext cx="8001000" cy="2346325"/>
          </a:xfrm>
          <a:noFill/>
          <a:ln/>
        </p:spPr>
        <p:txBody>
          <a:bodyPr lIns="92075" tIns="46038" rIns="92075" bIns="46038">
            <a:spAutoFit/>
          </a:bodyPr>
          <a:lstStyle/>
          <a:p>
            <a:r>
              <a:rPr lang="en-US" sz="2000"/>
              <a:t>The REPLACE option drops and recreates the package specification.</a:t>
            </a:r>
          </a:p>
          <a:p>
            <a:r>
              <a:rPr lang="en-US" sz="2000"/>
              <a:t>Variables declared in the package specification are initialized to NULL by default.</a:t>
            </a:r>
          </a:p>
          <a:p>
            <a:r>
              <a:rPr lang="en-US" sz="2000"/>
              <a:t>All the constructs declared in a package specification are visible to users who are granted privileges on the package.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p:txBody>
          <a:bodyPr/>
          <a:lstStyle/>
          <a:p>
            <a:r>
              <a:rPr lang="en-US"/>
              <a:t>PL/SQL</a:t>
            </a:r>
          </a:p>
        </p:txBody>
      </p:sp>
      <p:sp>
        <p:nvSpPr>
          <p:cNvPr id="12" name="Slide Number Placeholder 3"/>
          <p:cNvSpPr>
            <a:spLocks noGrp="1"/>
          </p:cNvSpPr>
          <p:nvPr>
            <p:ph type="sldNum" sz="quarter" idx="11"/>
          </p:nvPr>
        </p:nvSpPr>
        <p:spPr/>
        <p:txBody>
          <a:bodyPr/>
          <a:lstStyle/>
          <a:p>
            <a:fld id="{47F09708-7414-47CC-A762-513830579E42}" type="slidenum">
              <a:rPr lang="en-US"/>
              <a:pPr/>
              <a:t>9</a:t>
            </a:fld>
            <a:r>
              <a:rPr lang="en-US"/>
              <a:t> of 1</a:t>
            </a:r>
          </a:p>
        </p:txBody>
      </p:sp>
      <p:sp>
        <p:nvSpPr>
          <p:cNvPr id="128002" name="Rectangle 2"/>
          <p:cNvSpPr>
            <a:spLocks noChangeArrowheads="1"/>
          </p:cNvSpPr>
          <p:nvPr/>
        </p:nvSpPr>
        <p:spPr bwMode="auto">
          <a:xfrm>
            <a:off x="3498850" y="1581150"/>
            <a:ext cx="3821113" cy="396875"/>
          </a:xfrm>
          <a:prstGeom prst="rect">
            <a:avLst/>
          </a:prstGeom>
          <a:noFill/>
          <a:ln w="9525">
            <a:noFill/>
            <a:miter lim="800000"/>
            <a:headEnd/>
            <a:tailEnd/>
          </a:ln>
          <a:effectLst/>
        </p:spPr>
        <p:txBody>
          <a:bodyPr lIns="92075" tIns="46038" rIns="92075" bIns="46038">
            <a:spAutoFit/>
          </a:bodyPr>
          <a:lstStyle/>
          <a:p>
            <a:pPr algn="ctr" eaLnBrk="0" hangingPunct="0"/>
            <a:r>
              <a:rPr lang="en-US" sz="2000"/>
              <a:t>COMM_PACKAGE package</a:t>
            </a:r>
          </a:p>
        </p:txBody>
      </p:sp>
      <p:sp>
        <p:nvSpPr>
          <p:cNvPr id="128003" name="Rectangle 3"/>
          <p:cNvSpPr>
            <a:spLocks noChangeArrowheads="1"/>
          </p:cNvSpPr>
          <p:nvPr/>
        </p:nvSpPr>
        <p:spPr bwMode="blackWhite">
          <a:xfrm>
            <a:off x="3676650" y="2047875"/>
            <a:ext cx="3486150" cy="3246438"/>
          </a:xfrm>
          <a:prstGeom prst="rect">
            <a:avLst/>
          </a:prstGeom>
          <a:solidFill>
            <a:srgbClr val="FF9900"/>
          </a:solidFill>
          <a:ln w="12700">
            <a:solidFill>
              <a:srgbClr val="000000"/>
            </a:solidFill>
            <a:miter lim="800000"/>
            <a:headEnd/>
            <a:tailEnd/>
          </a:ln>
          <a:effectLst/>
        </p:spPr>
        <p:txBody>
          <a:bodyPr wrap="none" anchor="ctr"/>
          <a:lstStyle/>
          <a:p>
            <a:endParaRPr lang="en-US"/>
          </a:p>
        </p:txBody>
      </p:sp>
      <p:sp>
        <p:nvSpPr>
          <p:cNvPr id="128004" name="AutoShape 4"/>
          <p:cNvSpPr>
            <a:spLocks noChangeArrowheads="1"/>
          </p:cNvSpPr>
          <p:nvPr/>
        </p:nvSpPr>
        <p:spPr bwMode="blackWhite">
          <a:xfrm>
            <a:off x="3132138" y="2236788"/>
            <a:ext cx="4575175" cy="2586037"/>
          </a:xfrm>
          <a:prstGeom prst="roundRect">
            <a:avLst>
              <a:gd name="adj" fmla="val 12431"/>
            </a:avLst>
          </a:prstGeom>
          <a:solidFill>
            <a:srgbClr val="0066CC"/>
          </a:solidFill>
          <a:ln w="9525">
            <a:noFill/>
            <a:round/>
            <a:headEnd/>
            <a:tailEnd/>
          </a:ln>
          <a:effectLst/>
        </p:spPr>
        <p:txBody>
          <a:bodyPr wrap="none" anchor="ctr"/>
          <a:lstStyle/>
          <a:p>
            <a:endParaRPr lang="en-US"/>
          </a:p>
        </p:txBody>
      </p:sp>
      <p:sp>
        <p:nvSpPr>
          <p:cNvPr id="128005" name="Rectangle 5"/>
          <p:cNvSpPr>
            <a:spLocks noChangeArrowheads="1"/>
          </p:cNvSpPr>
          <p:nvPr/>
        </p:nvSpPr>
        <p:spPr bwMode="blackWhite">
          <a:xfrm>
            <a:off x="3816350" y="2384425"/>
            <a:ext cx="2571750" cy="581025"/>
          </a:xfrm>
          <a:prstGeom prst="rect">
            <a:avLst/>
          </a:prstGeom>
          <a:solidFill>
            <a:srgbClr val="FF9933"/>
          </a:solidFill>
          <a:ln w="25400">
            <a:solidFill>
              <a:schemeClr val="bg2"/>
            </a:solidFill>
            <a:miter lim="800000"/>
            <a:headEnd/>
            <a:tailEnd/>
          </a:ln>
          <a:effectLst/>
        </p:spPr>
        <p:txBody>
          <a:bodyPr wrap="none" lIns="92075" tIns="46038" rIns="92075" bIns="46038" anchor="ctr"/>
          <a:lstStyle/>
          <a:p>
            <a:pPr defTabSz="822325" eaLnBrk="0" hangingPunct="0">
              <a:spcBef>
                <a:spcPct val="50000"/>
              </a:spcBef>
            </a:pPr>
            <a:r>
              <a:rPr lang="en-US" b="1">
                <a:solidFill>
                  <a:srgbClr val="FFFFFF"/>
                </a:solidFill>
              </a:rPr>
              <a:t>G_COMM</a:t>
            </a:r>
          </a:p>
        </p:txBody>
      </p:sp>
      <p:sp>
        <p:nvSpPr>
          <p:cNvPr id="128006" name="Rectangle 6"/>
          <p:cNvSpPr>
            <a:spLocks noChangeArrowheads="1"/>
          </p:cNvSpPr>
          <p:nvPr/>
        </p:nvSpPr>
        <p:spPr bwMode="auto">
          <a:xfrm>
            <a:off x="1397000" y="3154363"/>
            <a:ext cx="1601788" cy="612775"/>
          </a:xfrm>
          <a:prstGeom prst="rect">
            <a:avLst/>
          </a:prstGeom>
          <a:noFill/>
          <a:ln w="9525">
            <a:noFill/>
            <a:miter lim="800000"/>
            <a:headEnd/>
            <a:tailEnd/>
          </a:ln>
          <a:effectLst/>
        </p:spPr>
        <p:txBody>
          <a:bodyPr wrap="none" lIns="92075" tIns="46038" rIns="92075" bIns="46038">
            <a:spAutoFit/>
          </a:bodyPr>
          <a:lstStyle/>
          <a:p>
            <a:pPr eaLnBrk="0" hangingPunct="0">
              <a:lnSpc>
                <a:spcPct val="95000"/>
              </a:lnSpc>
            </a:pPr>
            <a:r>
              <a:rPr lang="en-US"/>
              <a:t>Package</a:t>
            </a:r>
          </a:p>
          <a:p>
            <a:pPr eaLnBrk="0" hangingPunct="0">
              <a:lnSpc>
                <a:spcPct val="95000"/>
              </a:lnSpc>
            </a:pPr>
            <a:r>
              <a:rPr lang="en-US"/>
              <a:t>specification</a:t>
            </a:r>
          </a:p>
        </p:txBody>
      </p:sp>
      <p:sp>
        <p:nvSpPr>
          <p:cNvPr id="128007" name="Oval 7"/>
          <p:cNvSpPr>
            <a:spLocks noChangeArrowheads="1"/>
          </p:cNvSpPr>
          <p:nvPr/>
        </p:nvSpPr>
        <p:spPr bwMode="blackWhite">
          <a:xfrm>
            <a:off x="6705600" y="2463800"/>
            <a:ext cx="381000" cy="382588"/>
          </a:xfrm>
          <a:prstGeom prst="ellipse">
            <a:avLst/>
          </a:prstGeom>
          <a:solidFill>
            <a:schemeClr val="accent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1</a:t>
            </a:r>
          </a:p>
        </p:txBody>
      </p:sp>
      <p:sp>
        <p:nvSpPr>
          <p:cNvPr id="128008" name="Rectangle 8"/>
          <p:cNvSpPr>
            <a:spLocks noGrp="1" noChangeArrowheads="1"/>
          </p:cNvSpPr>
          <p:nvPr>
            <p:ph type="title"/>
          </p:nvPr>
        </p:nvSpPr>
        <p:spPr>
          <a:noFill/>
          <a:ln/>
        </p:spPr>
        <p:txBody>
          <a:bodyPr wrap="square" lIns="92075" tIns="46038" rIns="92075" bIns="46038" anchor="t"/>
          <a:lstStyle/>
          <a:p>
            <a:r>
              <a:rPr lang="en-US"/>
              <a:t>Declaring Public Constructs</a:t>
            </a:r>
          </a:p>
        </p:txBody>
      </p:sp>
      <p:sp>
        <p:nvSpPr>
          <p:cNvPr id="128009" name="Rectangle 9"/>
          <p:cNvSpPr>
            <a:spLocks noChangeArrowheads="1"/>
          </p:cNvSpPr>
          <p:nvPr/>
        </p:nvSpPr>
        <p:spPr bwMode="blackWhite">
          <a:xfrm>
            <a:off x="3816350" y="3451225"/>
            <a:ext cx="2571750" cy="1160463"/>
          </a:xfrm>
          <a:prstGeom prst="rect">
            <a:avLst/>
          </a:prstGeom>
          <a:solidFill>
            <a:srgbClr val="FF9933"/>
          </a:solidFill>
          <a:ln w="25400">
            <a:solidFill>
              <a:schemeClr val="bg2"/>
            </a:solidFill>
            <a:miter lim="800000"/>
            <a:headEnd/>
            <a:tailEnd/>
          </a:ln>
          <a:effectLst/>
        </p:spPr>
        <p:txBody>
          <a:bodyPr wrap="none" lIns="92075" tIns="46038" rIns="92075" bIns="46038" anchor="ctr"/>
          <a:lstStyle/>
          <a:p>
            <a:pPr defTabSz="822325" eaLnBrk="0" hangingPunct="0">
              <a:spcBef>
                <a:spcPct val="50000"/>
              </a:spcBef>
            </a:pPr>
            <a:r>
              <a:rPr lang="en-US">
                <a:solidFill>
                  <a:srgbClr val="FFFFFF"/>
                </a:solidFill>
              </a:rPr>
              <a:t>RESET_COMM</a:t>
            </a:r>
            <a:br>
              <a:rPr lang="en-US">
                <a:solidFill>
                  <a:srgbClr val="FFFFFF"/>
                </a:solidFill>
              </a:rPr>
            </a:br>
            <a:r>
              <a:rPr lang="en-US">
                <a:solidFill>
                  <a:srgbClr val="FFFFFF"/>
                </a:solidFill>
              </a:rPr>
              <a:t>procedure</a:t>
            </a:r>
            <a:br>
              <a:rPr lang="en-US">
                <a:solidFill>
                  <a:srgbClr val="FFFFFF"/>
                </a:solidFill>
              </a:rPr>
            </a:br>
            <a:r>
              <a:rPr lang="en-US">
                <a:solidFill>
                  <a:srgbClr val="FFFFFF"/>
                </a:solidFill>
              </a:rPr>
              <a:t>declaration</a:t>
            </a:r>
          </a:p>
        </p:txBody>
      </p:sp>
      <p:sp>
        <p:nvSpPr>
          <p:cNvPr id="128010" name="Oval 10"/>
          <p:cNvSpPr>
            <a:spLocks noChangeArrowheads="1"/>
          </p:cNvSpPr>
          <p:nvPr/>
        </p:nvSpPr>
        <p:spPr bwMode="blackWhite">
          <a:xfrm>
            <a:off x="6705600" y="3835400"/>
            <a:ext cx="381000" cy="382588"/>
          </a:xfrm>
          <a:prstGeom prst="ellipse">
            <a:avLst/>
          </a:prstGeom>
          <a:solidFill>
            <a:schemeClr val="accent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latin typeface="Arial" charset="0"/>
              </a:rPr>
              <a:t>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hindra Satyam PPT Template_2010">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Mahindra Satyam PPT Template_2010</Template>
  <TotalTime>0</TotalTime>
  <Words>8006</Words>
  <Application>Microsoft Office PowerPoint</Application>
  <PresentationFormat>On-screen Show (4:3)</PresentationFormat>
  <Paragraphs>1155</Paragraphs>
  <Slides>54</Slides>
  <Notes>53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57" baseType="lpstr">
      <vt:lpstr>Mahindra Satyam PPT Template_2010</vt:lpstr>
      <vt:lpstr>Microsoft Word Document</vt:lpstr>
      <vt:lpstr>Document</vt:lpstr>
      <vt:lpstr>Creating Packages</vt:lpstr>
      <vt:lpstr>Objectives</vt:lpstr>
      <vt:lpstr>Overview of Packages</vt:lpstr>
      <vt:lpstr>Components of a Package </vt:lpstr>
      <vt:lpstr>Referencing Package Objects </vt:lpstr>
      <vt:lpstr>Developing a Package</vt:lpstr>
      <vt:lpstr>Developing a Package</vt:lpstr>
      <vt:lpstr>Creating the Package Specification</vt:lpstr>
      <vt:lpstr>Declaring Public Constructs</vt:lpstr>
      <vt:lpstr>Creating a Package Specification: Example</vt:lpstr>
      <vt:lpstr>Creating the Package Body</vt:lpstr>
      <vt:lpstr>Public and Private Constructs</vt:lpstr>
      <vt:lpstr>Creating a Package Body: Example</vt:lpstr>
      <vt:lpstr>Creating a Package Body: Example</vt:lpstr>
      <vt:lpstr>Invoking Package Constructs</vt:lpstr>
      <vt:lpstr>Referencing a Public Variable from a Stand-Alone Procedure</vt:lpstr>
      <vt:lpstr>Removing Packages</vt:lpstr>
      <vt:lpstr>Guidelines for Developing Packages</vt:lpstr>
      <vt:lpstr>Advantages of Packages</vt:lpstr>
      <vt:lpstr>Advantages of Packages</vt:lpstr>
      <vt:lpstr>Summary</vt:lpstr>
      <vt:lpstr>Summary</vt:lpstr>
      <vt:lpstr>Summary</vt:lpstr>
      <vt:lpstr>Overloading</vt:lpstr>
      <vt:lpstr>Overloading: Example</vt:lpstr>
      <vt:lpstr>Overloading: Example</vt:lpstr>
      <vt:lpstr>Overloading: Example</vt:lpstr>
      <vt:lpstr>Creating Database Triggers</vt:lpstr>
      <vt:lpstr>Objectives</vt:lpstr>
      <vt:lpstr>Types of Triggers</vt:lpstr>
      <vt:lpstr>Guidelines for Designing Triggers</vt:lpstr>
      <vt:lpstr>Database Trigger: Example</vt:lpstr>
      <vt:lpstr>Creating DML Triggers</vt:lpstr>
      <vt:lpstr>DML Trigger Components</vt:lpstr>
      <vt:lpstr>DML Trigger Components</vt:lpstr>
      <vt:lpstr>DML Trigger Components</vt:lpstr>
      <vt:lpstr>DML Trigger Components</vt:lpstr>
      <vt:lpstr>Firing Sequence</vt:lpstr>
      <vt:lpstr>Firing Sequence</vt:lpstr>
      <vt:lpstr>Syntax for Creating  DML Statement Triggers</vt:lpstr>
      <vt:lpstr>Creating DML Statement Triggers</vt:lpstr>
      <vt:lpstr>Testing SECURE_EMP</vt:lpstr>
      <vt:lpstr>Using Conditional Predicates</vt:lpstr>
      <vt:lpstr>Creating a DML Row Trigger</vt:lpstr>
      <vt:lpstr>Creating DML Row Triggers</vt:lpstr>
      <vt:lpstr>Using OLD and NEW Qualifiers</vt:lpstr>
      <vt:lpstr>Restricting a Row Trigger</vt:lpstr>
      <vt:lpstr>INSTEAD OF Triggers</vt:lpstr>
      <vt:lpstr>Creating an INSTEAD OF Trigger</vt:lpstr>
      <vt:lpstr>Creating an INSTEAD OF Trigger</vt:lpstr>
      <vt:lpstr>Creating an INSTEAD OF Trigger</vt:lpstr>
      <vt:lpstr>Differentiating Between Database Triggers and Stored Procedures</vt:lpstr>
      <vt:lpstr>DROP TRIGGER Syntax</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Packages</dc:title>
  <dc:creator>Administrator</dc:creator>
  <cp:lastModifiedBy>Administrator</cp:lastModifiedBy>
  <cp:revision>1</cp:revision>
  <dcterms:created xsi:type="dcterms:W3CDTF">2010-02-15T09:35:34Z</dcterms:created>
  <dcterms:modified xsi:type="dcterms:W3CDTF">2010-02-15T09:36:10Z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