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Default Extension="doc" ContentType="application/msword"/>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0"/>
  </p:notesMasterIdLst>
  <p:sldIdLst>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25" r:id="rId39"/>
    <p:sldId id="326" r:id="rId40"/>
    <p:sldId id="327" r:id="rId41"/>
    <p:sldId id="328" r:id="rId42"/>
    <p:sldId id="329" r:id="rId43"/>
    <p:sldId id="330" r:id="rId44"/>
    <p:sldId id="331" r:id="rId45"/>
    <p:sldId id="332" r:id="rId46"/>
    <p:sldId id="333" r:id="rId47"/>
    <p:sldId id="334" r:id="rId48"/>
    <p:sldId id="335"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FFC000"/>
    <a:srgbClr val="BE3A3A"/>
    <a:srgbClr val="625753"/>
    <a:srgbClr val="A092B4"/>
    <a:srgbClr val="E6E3E2"/>
    <a:srgbClr val="968A86"/>
    <a:srgbClr val="B4ABA8"/>
    <a:srgbClr val="615753"/>
    <a:srgbClr val="62575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992" autoAdjust="0"/>
    <p:restoredTop sz="94619" autoAdjust="0"/>
  </p:normalViewPr>
  <p:slideViewPr>
    <p:cSldViewPr snapToGrid="0" showGuides="1">
      <p:cViewPr>
        <p:scale>
          <a:sx n="75" d="100"/>
          <a:sy n="75" d="100"/>
        </p:scale>
        <p:origin x="-762" y="-72"/>
      </p:cViewPr>
      <p:guideLst>
        <p:guide orient="horz" pos="243"/>
        <p:guide orient="horz" pos="4013"/>
        <p:guide pos="5576"/>
        <p:guide pos="19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60" d="100"/>
          <a:sy n="60" d="100"/>
        </p:scale>
        <p:origin x="-1638"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3E211-F7A7-4317-892B-28769BDE5747}" type="datetimeFigureOut">
              <a:rPr lang="en-US" smtClean="0"/>
              <a:pPr/>
              <a:t>2/15/2010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A218D-F311-4799-90C5-974E162849B4}"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vmlDrawing" Target="../drawings/vmlDrawing2.vml"/><Relationship Id="rId4" Type="http://schemas.openxmlformats.org/officeDocument/2006/relationships/oleObject" Target="../embeddings/Microsoft_Office_Word_97_-_2003_Document2.doc"/></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vmlDrawing" Target="../drawings/vmlDrawing3.vml"/><Relationship Id="rId4" Type="http://schemas.openxmlformats.org/officeDocument/2006/relationships/oleObject" Target="../embeddings/Microsoft_Office_Word_97_-_2003_Document3.doc"/></Relationships>
</file>

<file path=ppt/notesSlides/_rels/note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image" Target="../media/image9.png"/></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vmlDrawing" Target="../drawings/vmlDrawing1.vml"/><Relationship Id="rId4" Type="http://schemas.openxmlformats.org/officeDocument/2006/relationships/oleObject" Target="../embeddings/Microsoft_Office_Word_97_-_2003_Document1.doc"/></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96F09C-F35A-4CB9-96BF-ED904C58FF3D}" type="slidenum">
              <a:rPr lang="en-US"/>
              <a:pPr/>
              <a:t>1</a:t>
            </a:fld>
            <a:endParaRPr lang="en-US"/>
          </a:p>
        </p:txBody>
      </p:sp>
      <p:sp>
        <p:nvSpPr>
          <p:cNvPr id="14338" name="Rectangle 2"/>
          <p:cNvSpPr>
            <a:spLocks noGrp="1" noChangeArrowheads="1"/>
          </p:cNvSpPr>
          <p:nvPr>
            <p:ph type="body" idx="1"/>
          </p:nvPr>
        </p:nvSpPr>
        <p:spPr>
          <a:xfrm>
            <a:off x="412750" y="4773613"/>
            <a:ext cx="6249988" cy="3756025"/>
          </a:xfrm>
          <a:noFill/>
          <a:ln/>
        </p:spPr>
        <p:txBody>
          <a:bodyPr lIns="91164" tIns="45582" rIns="91164" bIns="45582"/>
          <a:lstStyle/>
          <a:p>
            <a:pPr defTabSz="425450">
              <a:lnSpc>
                <a:spcPct val="90000"/>
              </a:lnSpc>
            </a:pPr>
            <a:r>
              <a:rPr lang="en-US"/>
              <a:t>Database Objects</a:t>
            </a:r>
          </a:p>
          <a:p>
            <a:pPr marL="119063" lvl="1" defTabSz="425450">
              <a:lnSpc>
                <a:spcPct val="90000"/>
              </a:lnSpc>
            </a:pPr>
            <a:r>
              <a:rPr lang="en-US"/>
              <a:t>An Oracle database can contain multiple </a:t>
            </a:r>
            <a:r>
              <a:rPr lang="en-US">
                <a:solidFill>
                  <a:srgbClr val="FC0128"/>
                </a:solidFill>
              </a:rPr>
              <a:t>data structures</a:t>
            </a:r>
            <a:r>
              <a:rPr lang="en-US"/>
              <a:t>. Each structure should be outlined in the database design so that it can be created during the build stage of database development.</a:t>
            </a:r>
          </a:p>
          <a:p>
            <a:pPr marL="465138" lvl="2" indent="-225425" defTabSz="425450">
              <a:lnSpc>
                <a:spcPct val="90000"/>
              </a:lnSpc>
            </a:pPr>
            <a:r>
              <a:rPr lang="en-US">
                <a:solidFill>
                  <a:srgbClr val="FC0128"/>
                </a:solidFill>
              </a:rPr>
              <a:t>Table</a:t>
            </a:r>
            <a:r>
              <a:rPr lang="en-US"/>
              <a:t>: Stores data</a:t>
            </a:r>
          </a:p>
          <a:p>
            <a:pPr marL="465138" lvl="2" indent="-225425" defTabSz="425450">
              <a:lnSpc>
                <a:spcPct val="90000"/>
              </a:lnSpc>
            </a:pPr>
            <a:r>
              <a:rPr lang="en-US">
                <a:solidFill>
                  <a:srgbClr val="FC0128"/>
                </a:solidFill>
              </a:rPr>
              <a:t>View:</a:t>
            </a:r>
            <a:r>
              <a:rPr lang="en-US"/>
              <a:t> Subset of data from one or more tables</a:t>
            </a:r>
          </a:p>
          <a:p>
            <a:pPr marL="465138" lvl="2" indent="-225425" defTabSz="425450">
              <a:lnSpc>
                <a:spcPct val="90000"/>
              </a:lnSpc>
            </a:pPr>
            <a:r>
              <a:rPr lang="en-US">
                <a:solidFill>
                  <a:srgbClr val="FC0128"/>
                </a:solidFill>
              </a:rPr>
              <a:t>Sequence:</a:t>
            </a:r>
            <a:r>
              <a:rPr lang="en-US"/>
              <a:t> Numeric value generator</a:t>
            </a:r>
          </a:p>
          <a:p>
            <a:pPr marL="465138" lvl="2" indent="-225425" defTabSz="425450">
              <a:lnSpc>
                <a:spcPct val="90000"/>
              </a:lnSpc>
            </a:pPr>
            <a:r>
              <a:rPr lang="en-US">
                <a:solidFill>
                  <a:srgbClr val="FC0128"/>
                </a:solidFill>
              </a:rPr>
              <a:t>Index:</a:t>
            </a:r>
            <a:r>
              <a:rPr lang="en-US"/>
              <a:t> Improves the performance of some queries</a:t>
            </a:r>
          </a:p>
          <a:p>
            <a:pPr marL="465138" lvl="2" indent="-225425" defTabSz="425450">
              <a:lnSpc>
                <a:spcPct val="90000"/>
              </a:lnSpc>
            </a:pPr>
            <a:r>
              <a:rPr lang="en-US">
                <a:solidFill>
                  <a:srgbClr val="FC0128"/>
                </a:solidFill>
              </a:rPr>
              <a:t>Synonym:</a:t>
            </a:r>
            <a:r>
              <a:rPr lang="en-US"/>
              <a:t> Gives alternative names to objects</a:t>
            </a:r>
          </a:p>
          <a:p>
            <a:pPr defTabSz="425450">
              <a:lnSpc>
                <a:spcPct val="80000"/>
              </a:lnSpc>
            </a:pPr>
            <a:r>
              <a:rPr lang="en-US"/>
              <a:t>Oracle9</a:t>
            </a:r>
            <a:r>
              <a:rPr lang="en-US" i="1">
                <a:latin typeface="Times New Roman" pitchFamily="18" charset="0"/>
              </a:rPr>
              <a:t>i</a:t>
            </a:r>
            <a:r>
              <a:rPr lang="en-US"/>
              <a:t> Table Structures</a:t>
            </a:r>
          </a:p>
          <a:p>
            <a:pPr marL="465138" lvl="2" indent="-225425" defTabSz="425450">
              <a:lnSpc>
                <a:spcPct val="80000"/>
              </a:lnSpc>
            </a:pPr>
            <a:r>
              <a:rPr lang="en-US"/>
              <a:t>Tables can be created at any time, even while users are using the database.</a:t>
            </a:r>
          </a:p>
          <a:p>
            <a:pPr marL="465138" lvl="2" indent="-225425" defTabSz="425450">
              <a:lnSpc>
                <a:spcPct val="80000"/>
              </a:lnSpc>
            </a:pPr>
            <a:r>
              <a:rPr lang="en-US"/>
              <a:t>You do not need to specify the size of any table. The size is ultimately defined by the amount of space allocated to the database as a whole. It is important, however, to estimate how much space a table will use over time.</a:t>
            </a:r>
          </a:p>
          <a:p>
            <a:pPr marL="465138" lvl="2" indent="-225425" defTabSz="425450">
              <a:lnSpc>
                <a:spcPct val="80000"/>
              </a:lnSpc>
            </a:pPr>
            <a:r>
              <a:rPr lang="en-US"/>
              <a:t>Table structure can be modified online.</a:t>
            </a:r>
          </a:p>
          <a:p>
            <a:pPr marL="119063" lvl="1" defTabSz="425450">
              <a:lnSpc>
                <a:spcPct val="80000"/>
              </a:lnSpc>
            </a:pPr>
            <a:r>
              <a:rPr lang="en-US" b="1"/>
              <a:t>Note: </a:t>
            </a:r>
            <a:r>
              <a:rPr lang="en-US"/>
              <a:t>More database objects are available but are not covered in this course.</a:t>
            </a:r>
          </a:p>
          <a:p>
            <a:pPr defTabSz="425450">
              <a:lnSpc>
                <a:spcPct val="80000"/>
              </a:lnSpc>
            </a:pPr>
            <a:r>
              <a:rPr lang="en-US">
                <a:solidFill>
                  <a:srgbClr val="0000FF"/>
                </a:solidFill>
              </a:rPr>
              <a:t>Instructor Note</a:t>
            </a:r>
          </a:p>
          <a:p>
            <a:pPr marL="119063" lvl="1" defTabSz="425450">
              <a:lnSpc>
                <a:spcPct val="80000"/>
              </a:lnSpc>
            </a:pPr>
            <a:r>
              <a:rPr lang="en-US">
                <a:solidFill>
                  <a:srgbClr val="0000FF"/>
                </a:solidFill>
              </a:rPr>
              <a:t>Tables can have up to 1,000 columns and must conform to standard database object-naming conventions. </a:t>
            </a:r>
            <a:br>
              <a:rPr lang="en-US">
                <a:solidFill>
                  <a:srgbClr val="0000FF"/>
                </a:solidFill>
              </a:rPr>
            </a:br>
            <a:r>
              <a:rPr lang="en-US">
                <a:solidFill>
                  <a:srgbClr val="0000FF"/>
                </a:solidFill>
              </a:rPr>
              <a:t>Column definitions can be omitted when using the </a:t>
            </a:r>
            <a:r>
              <a:rPr lang="en-US">
                <a:solidFill>
                  <a:srgbClr val="0000FF"/>
                </a:solidFill>
                <a:latin typeface="Courier New" pitchFamily="49" charset="0"/>
              </a:rPr>
              <a:t>AS</a:t>
            </a:r>
            <a:r>
              <a:rPr lang="en-US">
                <a:solidFill>
                  <a:srgbClr val="0000FF"/>
                </a:solidFill>
              </a:rPr>
              <a:t> subquery clause. Tables are created without data unless a query is specified. Rows are usually added by using </a:t>
            </a:r>
            <a:r>
              <a:rPr lang="en-US">
                <a:solidFill>
                  <a:srgbClr val="0000FF"/>
                </a:solidFill>
                <a:latin typeface="Courier New" pitchFamily="49" charset="0"/>
              </a:rPr>
              <a:t>INSERT</a:t>
            </a:r>
            <a:r>
              <a:rPr lang="en-US">
                <a:solidFill>
                  <a:srgbClr val="0000FF"/>
                </a:solidFill>
              </a:rPr>
              <a:t> statements.</a:t>
            </a:r>
            <a:r>
              <a:rPr lang="en-US"/>
              <a:t> </a:t>
            </a:r>
          </a:p>
        </p:txBody>
      </p:sp>
      <p:sp>
        <p:nvSpPr>
          <p:cNvPr id="14339" name="Rectangle 3"/>
          <p:cNvSpPr>
            <a:spLocks noRot="1" noChangeArrowheads="1" noTextEdit="1"/>
          </p:cNvSpPr>
          <p:nvPr>
            <p:ph type="sldImg"/>
          </p:nvPr>
        </p:nvSpPr>
        <p:spPr>
          <a:xfrm>
            <a:off x="492125" y="161925"/>
            <a:ext cx="5872163" cy="4403725"/>
          </a:xfrm>
          <a:ln w="12700" cap="flat">
            <a:solidFill>
              <a:schemeClr val="tx1"/>
            </a:solid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123B45C-881F-40E6-A8DA-AA592ABB736D}" type="slidenum">
              <a:rPr lang="en-US"/>
              <a:pPr/>
              <a:t>10</a:t>
            </a:fld>
            <a:endParaRPr lang="en-US"/>
          </a:p>
        </p:txBody>
      </p:sp>
      <p:sp>
        <p:nvSpPr>
          <p:cNvPr id="45058" name="Rectangle 2"/>
          <p:cNvSpPr>
            <a:spLocks noGrp="1" noChangeArrowheads="1"/>
          </p:cNvSpPr>
          <p:nvPr>
            <p:ph type="body" idx="1"/>
          </p:nvPr>
        </p:nvSpPr>
        <p:spPr>
          <a:xfrm>
            <a:off x="412750" y="4722813"/>
            <a:ext cx="6029325" cy="3757612"/>
          </a:xfrm>
          <a:noFill/>
          <a:ln/>
        </p:spPr>
        <p:txBody>
          <a:bodyPr lIns="91164" tIns="45582" rIns="91164" bIns="45582"/>
          <a:lstStyle/>
          <a:p>
            <a:pPr defTabSz="427038"/>
            <a:r>
              <a:rPr lang="en-US"/>
              <a:t>Constraints</a:t>
            </a:r>
            <a:endParaRPr lang="en-US" i="1"/>
          </a:p>
          <a:p>
            <a:pPr marL="120650" lvl="1" defTabSz="427038"/>
            <a:r>
              <a:rPr lang="en-US"/>
              <a:t>The Oracle Server uses</a:t>
            </a:r>
            <a:r>
              <a:rPr lang="en-US" i="1"/>
              <a:t> </a:t>
            </a:r>
            <a:r>
              <a:rPr lang="en-US" i="1">
                <a:solidFill>
                  <a:srgbClr val="FC0128"/>
                </a:solidFill>
              </a:rPr>
              <a:t>constraints</a:t>
            </a:r>
            <a:r>
              <a:rPr lang="en-US" i="1"/>
              <a:t> </a:t>
            </a:r>
            <a:r>
              <a:rPr lang="en-US"/>
              <a:t>to prevent invalid data entry into tables.</a:t>
            </a:r>
          </a:p>
          <a:p>
            <a:pPr marL="120650" lvl="1" defTabSz="427038"/>
            <a:r>
              <a:rPr lang="en-US"/>
              <a:t>You can use constraints to do the following:</a:t>
            </a:r>
          </a:p>
          <a:p>
            <a:pPr marL="465138" lvl="2" indent="-223838" defTabSz="427038"/>
            <a:r>
              <a:rPr lang="en-US"/>
              <a:t>Enforce rules on the data in a table whenever a row is inserted, updated, or deleted from that table. The constraint must be satisfied for the operation to succeed.</a:t>
            </a:r>
          </a:p>
          <a:p>
            <a:pPr marL="465138" lvl="2" indent="-223838" defTabSz="427038"/>
            <a:r>
              <a:rPr lang="en-US"/>
              <a:t>Prevent the deletion of a table if there are dependencies from other tables</a:t>
            </a:r>
          </a:p>
          <a:p>
            <a:pPr marL="465138" lvl="2" indent="-223838" defTabSz="427038"/>
            <a:r>
              <a:rPr lang="en-US"/>
              <a:t>Provide rules for Oracle tools, such as Oracle Developer</a:t>
            </a:r>
          </a:p>
          <a:p>
            <a:pPr marL="120650" lvl="1" defTabSz="427038"/>
            <a:r>
              <a:rPr lang="en-US" b="1"/>
              <a:t>Data Integrity Constraints</a:t>
            </a:r>
            <a:endParaRPr lang="en-US"/>
          </a:p>
          <a:p>
            <a:pPr defTabSz="427038"/>
            <a:endParaRPr lang="en-US"/>
          </a:p>
          <a:p>
            <a:pPr defTabSz="427038"/>
            <a:endParaRPr lang="en-US"/>
          </a:p>
          <a:p>
            <a:pPr defTabSz="427038"/>
            <a:endParaRPr lang="en-US"/>
          </a:p>
          <a:p>
            <a:pPr defTabSz="427038"/>
            <a:endParaRPr lang="en-US"/>
          </a:p>
          <a:p>
            <a:pPr defTabSz="427038"/>
            <a:endParaRPr lang="en-US"/>
          </a:p>
          <a:p>
            <a:pPr defTabSz="427038"/>
            <a:endParaRPr lang="en-US"/>
          </a:p>
          <a:p>
            <a:pPr defTabSz="427038"/>
            <a:endParaRPr lang="en-US"/>
          </a:p>
          <a:p>
            <a:pPr defTabSz="427038">
              <a:lnSpc>
                <a:spcPct val="95000"/>
              </a:lnSpc>
              <a:spcBef>
                <a:spcPct val="0"/>
              </a:spcBef>
            </a:pPr>
            <a:endParaRPr lang="en-US" b="1">
              <a:latin typeface="Times" pitchFamily="18" charset="0"/>
            </a:endParaRPr>
          </a:p>
          <a:p>
            <a:pPr defTabSz="427038">
              <a:lnSpc>
                <a:spcPct val="95000"/>
              </a:lnSpc>
              <a:spcBef>
                <a:spcPct val="0"/>
              </a:spcBef>
            </a:pPr>
            <a:r>
              <a:rPr lang="en-US" b="1">
                <a:latin typeface="Times" pitchFamily="18" charset="0"/>
              </a:rPr>
              <a:t/>
            </a:r>
            <a:br>
              <a:rPr lang="en-US" b="1">
                <a:latin typeface="Times" pitchFamily="18" charset="0"/>
              </a:rPr>
            </a:br>
            <a:endParaRPr lang="en-US" b="1">
              <a:latin typeface="Times" pitchFamily="18" charset="0"/>
            </a:endParaRPr>
          </a:p>
          <a:p>
            <a:pPr marL="120650" lvl="1" defTabSz="427038"/>
            <a:r>
              <a:rPr lang="en-US"/>
              <a:t>For more information, see </a:t>
            </a:r>
            <a:r>
              <a:rPr lang="en-US" i="1"/>
              <a:t>Oracle9i SQL Reference, </a:t>
            </a:r>
            <a:r>
              <a:rPr lang="en-US"/>
              <a:t>“</a:t>
            </a:r>
            <a:r>
              <a:rPr lang="en-US">
                <a:latin typeface="Courier New" pitchFamily="49" charset="0"/>
              </a:rPr>
              <a:t>CONSTRAINT</a:t>
            </a:r>
            <a:r>
              <a:rPr lang="en-US"/>
              <a:t>.”</a:t>
            </a:r>
          </a:p>
        </p:txBody>
      </p:sp>
      <p:sp>
        <p:nvSpPr>
          <p:cNvPr id="45059" name="Rectangle 3"/>
          <p:cNvSpPr>
            <a:spLocks noRot="1" noChangeArrowheads="1" noTextEdit="1"/>
          </p:cNvSpPr>
          <p:nvPr>
            <p:ph type="sldImg"/>
          </p:nvPr>
        </p:nvSpPr>
        <p:spPr>
          <a:xfrm>
            <a:off x="490538" y="158750"/>
            <a:ext cx="5875337" cy="4406900"/>
          </a:xfrm>
          <a:ln w="12700" cap="flat">
            <a:solidFill>
              <a:schemeClr val="tx1"/>
            </a:solidFill>
          </a:ln>
        </p:spPr>
      </p:sp>
      <p:graphicFrame>
        <p:nvGraphicFramePr>
          <p:cNvPr id="45060" name="Object 4"/>
          <p:cNvGraphicFramePr>
            <a:graphicFrameLocks/>
          </p:cNvGraphicFramePr>
          <p:nvPr/>
        </p:nvGraphicFramePr>
        <p:xfrm>
          <a:off x="533400" y="6867525"/>
          <a:ext cx="5761038" cy="2276475"/>
        </p:xfrm>
        <a:graphic>
          <a:graphicData uri="http://schemas.openxmlformats.org/presentationml/2006/ole">
            <p:oleObj spid="_x0000_s2050" name="Document" r:id="rId4" imgW="6026040" imgH="2374560" progId="Word.Document.8">
              <p:embed/>
            </p:oleObj>
          </a:graphicData>
        </a:graphic>
      </p:graphicFrame>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9C4EDC-F6D4-4E05-BE55-4CA1A5C0076B}" type="slidenum">
              <a:rPr lang="en-US"/>
              <a:pPr/>
              <a:t>11</a:t>
            </a:fld>
            <a:endParaRPr lang="en-US"/>
          </a:p>
        </p:txBody>
      </p:sp>
      <p:sp>
        <p:nvSpPr>
          <p:cNvPr id="47106" name="Rectangle 2"/>
          <p:cNvSpPr>
            <a:spLocks noGrp="1" noChangeArrowheads="1"/>
          </p:cNvSpPr>
          <p:nvPr>
            <p:ph type="body" idx="1"/>
          </p:nvPr>
        </p:nvSpPr>
        <p:spPr>
          <a:xfrm>
            <a:off x="412750" y="4773613"/>
            <a:ext cx="6029325" cy="3756025"/>
          </a:xfrm>
          <a:noFill/>
          <a:ln/>
        </p:spPr>
        <p:txBody>
          <a:bodyPr lIns="91164" tIns="45582" rIns="91164" bIns="45582"/>
          <a:lstStyle/>
          <a:p>
            <a:pPr defTabSz="427038"/>
            <a:r>
              <a:rPr lang="en-US"/>
              <a:t>Constraint Guidelines</a:t>
            </a:r>
          </a:p>
          <a:p>
            <a:pPr marL="120650" lvl="1" defTabSz="427038"/>
            <a:r>
              <a:rPr lang="en-US"/>
              <a:t>All constraints are stored in the data dictionary. Constraints are easy to reference if you give them a meaningful name. Constraint names must follow the standard object-naming rules. If you do not name your constraint, the Oracle server generates a name with the format </a:t>
            </a:r>
            <a:r>
              <a:rPr lang="en-US">
                <a:latin typeface="Courier New" pitchFamily="49" charset="0"/>
              </a:rPr>
              <a:t>SYS_C</a:t>
            </a:r>
            <a:r>
              <a:rPr lang="en-US" i="1">
                <a:latin typeface="Courier New" pitchFamily="49" charset="0"/>
              </a:rPr>
              <a:t>n</a:t>
            </a:r>
            <a:r>
              <a:rPr lang="en-US"/>
              <a:t>, where </a:t>
            </a:r>
            <a:r>
              <a:rPr lang="en-US" i="1"/>
              <a:t>n</a:t>
            </a:r>
            <a:r>
              <a:rPr lang="en-US"/>
              <a:t> is an integer so that the constraint name is unique.</a:t>
            </a:r>
          </a:p>
          <a:p>
            <a:pPr marL="120650" lvl="1" defTabSz="427038"/>
            <a:r>
              <a:rPr lang="en-US"/>
              <a:t>Constraints can be defined at the time of table creation or after the table has been created.</a:t>
            </a:r>
          </a:p>
          <a:p>
            <a:pPr marL="120650" lvl="1" defTabSz="427038"/>
            <a:r>
              <a:rPr lang="en-US"/>
              <a:t>You can view the constraints defined for a specific table by looking at the </a:t>
            </a:r>
            <a:r>
              <a:rPr lang="en-US">
                <a:solidFill>
                  <a:srgbClr val="FC0128"/>
                </a:solidFill>
                <a:latin typeface="Courier New" pitchFamily="49" charset="0"/>
              </a:rPr>
              <a:t>USER_CONSTRAINTS</a:t>
            </a:r>
            <a:r>
              <a:rPr lang="en-US"/>
              <a:t> data dictionary table.</a:t>
            </a:r>
          </a:p>
          <a:p>
            <a:pPr defTabSz="427038"/>
            <a:endParaRPr lang="en-US" b="1">
              <a:latin typeface="Times New Roman" pitchFamily="18" charset="0"/>
            </a:endParaRPr>
          </a:p>
        </p:txBody>
      </p:sp>
      <p:sp>
        <p:nvSpPr>
          <p:cNvPr id="47107" name="Rectangle 3"/>
          <p:cNvSpPr>
            <a:spLocks noRot="1" noChangeArrowheads="1" noTextEdit="1"/>
          </p:cNvSpPr>
          <p:nvPr>
            <p:ph type="sldImg"/>
          </p:nvPr>
        </p:nvSpPr>
        <p:spPr>
          <a:xfrm>
            <a:off x="490538" y="158750"/>
            <a:ext cx="5875337" cy="4406900"/>
          </a:xfrm>
          <a:ln w="12700" cap="flat">
            <a:solidFill>
              <a:schemeClr val="tx1"/>
            </a:solid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376E9F-11A0-4B1C-8054-59B80345B113}" type="slidenum">
              <a:rPr lang="en-US"/>
              <a:pPr/>
              <a:t>12</a:t>
            </a:fld>
            <a:endParaRPr lang="en-US"/>
          </a:p>
        </p:txBody>
      </p:sp>
      <p:sp>
        <p:nvSpPr>
          <p:cNvPr id="49154" name="Rectangle 2"/>
          <p:cNvSpPr>
            <a:spLocks noRot="1" noChangeArrowheads="1" noTextEdit="1"/>
          </p:cNvSpPr>
          <p:nvPr>
            <p:ph type="sldImg"/>
          </p:nvPr>
        </p:nvSpPr>
        <p:spPr>
          <a:xfrm>
            <a:off x="490538" y="158750"/>
            <a:ext cx="5875337" cy="4406900"/>
          </a:xfrm>
          <a:ln w="12700" cap="flat">
            <a:solidFill>
              <a:schemeClr val="tx1"/>
            </a:solidFill>
          </a:ln>
        </p:spPr>
      </p:sp>
      <p:sp>
        <p:nvSpPr>
          <p:cNvPr id="49155" name="Rectangle 3"/>
          <p:cNvSpPr>
            <a:spLocks noGrp="1" noChangeArrowheads="1"/>
          </p:cNvSpPr>
          <p:nvPr>
            <p:ph type="body" idx="1"/>
          </p:nvPr>
        </p:nvSpPr>
        <p:spPr>
          <a:xfrm>
            <a:off x="412750" y="4773613"/>
            <a:ext cx="6029325" cy="3756025"/>
          </a:xfrm>
          <a:noFill/>
          <a:ln/>
        </p:spPr>
        <p:txBody>
          <a:bodyPr lIns="91164" tIns="45582" rIns="91164" bIns="45582"/>
          <a:lstStyle/>
          <a:p>
            <a:pPr defTabSz="427038">
              <a:tabLst>
                <a:tab pos="471488" algn="l"/>
                <a:tab pos="2112963" algn="l"/>
              </a:tabLst>
            </a:pPr>
            <a:r>
              <a:rPr lang="en-US"/>
              <a:t>Defining Constraints</a:t>
            </a:r>
          </a:p>
          <a:p>
            <a:pPr marL="120650" lvl="1" defTabSz="427038">
              <a:tabLst>
                <a:tab pos="471488" algn="l"/>
                <a:tab pos="2112963" algn="l"/>
              </a:tabLst>
            </a:pPr>
            <a:r>
              <a:rPr lang="en-US"/>
              <a:t>The slide gives the syntax for </a:t>
            </a:r>
            <a:r>
              <a:rPr lang="en-US">
                <a:solidFill>
                  <a:srgbClr val="FC0128"/>
                </a:solidFill>
              </a:rPr>
              <a:t>defining constraints</a:t>
            </a:r>
            <a:r>
              <a:rPr lang="en-US"/>
              <a:t> while creating a table.</a:t>
            </a:r>
          </a:p>
          <a:p>
            <a:pPr marL="120650" lvl="1" defTabSz="427038">
              <a:tabLst>
                <a:tab pos="471488" algn="l"/>
                <a:tab pos="2112963" algn="l"/>
              </a:tabLst>
            </a:pPr>
            <a:r>
              <a:rPr lang="en-US"/>
              <a:t>In the syntax:</a:t>
            </a:r>
          </a:p>
          <a:p>
            <a:pPr marL="120650" lvl="1" defTabSz="427038">
              <a:tabLst>
                <a:tab pos="471488" algn="l"/>
                <a:tab pos="2112963" algn="l"/>
              </a:tabLst>
            </a:pPr>
            <a:r>
              <a:rPr lang="en-US" i="1"/>
              <a:t>	</a:t>
            </a:r>
            <a:r>
              <a:rPr lang="en-US" i="1">
                <a:latin typeface="Courier New" pitchFamily="49" charset="0"/>
              </a:rPr>
              <a:t>schema</a:t>
            </a:r>
            <a:r>
              <a:rPr lang="en-US"/>
              <a:t>	is the same as the owner’s name</a:t>
            </a:r>
          </a:p>
          <a:p>
            <a:pPr marL="120650" lvl="1" defTabSz="427038">
              <a:tabLst>
                <a:tab pos="471488" algn="l"/>
                <a:tab pos="2112963" algn="l"/>
              </a:tabLst>
            </a:pPr>
            <a:r>
              <a:rPr lang="en-US" i="1"/>
              <a:t>	</a:t>
            </a:r>
            <a:r>
              <a:rPr lang="en-US" i="1">
                <a:latin typeface="Courier New" pitchFamily="49" charset="0"/>
              </a:rPr>
              <a:t>table</a:t>
            </a:r>
            <a:r>
              <a:rPr lang="en-US"/>
              <a:t>	is the name of the table</a:t>
            </a:r>
          </a:p>
          <a:p>
            <a:pPr marL="120650" lvl="1" defTabSz="427038">
              <a:tabLst>
                <a:tab pos="471488" algn="l"/>
                <a:tab pos="2112963" algn="l"/>
              </a:tabLst>
            </a:pPr>
            <a:r>
              <a:rPr lang="en-US"/>
              <a:t>	</a:t>
            </a:r>
            <a:r>
              <a:rPr lang="en-US">
                <a:latin typeface="Courier New" pitchFamily="49" charset="0"/>
              </a:rPr>
              <a:t>DEFAULT </a:t>
            </a:r>
            <a:r>
              <a:rPr lang="en-US" i="1">
                <a:latin typeface="Courier New" pitchFamily="49" charset="0"/>
              </a:rPr>
              <a:t>expr</a:t>
            </a:r>
            <a:r>
              <a:rPr lang="en-US" i="1"/>
              <a:t>	</a:t>
            </a:r>
            <a:r>
              <a:rPr lang="en-US"/>
              <a:t>specifies a default value to use if a value is omitted in the </a:t>
            </a:r>
            <a:r>
              <a:rPr lang="en-US">
                <a:latin typeface="Courier New" pitchFamily="49" charset="0"/>
              </a:rPr>
              <a:t>INSERT</a:t>
            </a:r>
            <a:r>
              <a:rPr lang="en-US"/>
              <a:t> 			statement</a:t>
            </a:r>
          </a:p>
          <a:p>
            <a:pPr marL="120650" lvl="1" defTabSz="427038">
              <a:tabLst>
                <a:tab pos="471488" algn="l"/>
                <a:tab pos="2112963" algn="l"/>
              </a:tabLst>
            </a:pPr>
            <a:r>
              <a:rPr lang="en-US" i="1"/>
              <a:t>	</a:t>
            </a:r>
            <a:r>
              <a:rPr lang="en-US" i="1">
                <a:latin typeface="Courier New" pitchFamily="49" charset="0"/>
              </a:rPr>
              <a:t>column</a:t>
            </a:r>
            <a:r>
              <a:rPr lang="en-US"/>
              <a:t>	is the name of the column</a:t>
            </a:r>
          </a:p>
          <a:p>
            <a:pPr marL="120650" lvl="1" defTabSz="427038">
              <a:tabLst>
                <a:tab pos="471488" algn="l"/>
                <a:tab pos="2112963" algn="l"/>
              </a:tabLst>
            </a:pPr>
            <a:r>
              <a:rPr lang="en-US"/>
              <a:t>	</a:t>
            </a:r>
            <a:r>
              <a:rPr lang="en-US" i="1">
                <a:latin typeface="Courier New" pitchFamily="49" charset="0"/>
              </a:rPr>
              <a:t>datatype</a:t>
            </a:r>
            <a:r>
              <a:rPr lang="en-US"/>
              <a:t>	is the column’s data type and length</a:t>
            </a:r>
          </a:p>
          <a:p>
            <a:pPr marL="120650" lvl="1" defTabSz="427038">
              <a:tabLst>
                <a:tab pos="471488" algn="l"/>
                <a:tab pos="2112963" algn="l"/>
              </a:tabLst>
            </a:pPr>
            <a:r>
              <a:rPr lang="en-US"/>
              <a:t>	</a:t>
            </a:r>
            <a:r>
              <a:rPr lang="en-US" i="1">
                <a:latin typeface="Courier New" pitchFamily="49" charset="0"/>
              </a:rPr>
              <a:t>column_constraint</a:t>
            </a:r>
            <a:r>
              <a:rPr lang="en-US"/>
              <a:t>	is an integrity constraint as part of the column definition</a:t>
            </a:r>
          </a:p>
          <a:p>
            <a:pPr marL="120650" lvl="1" defTabSz="427038">
              <a:tabLst>
                <a:tab pos="471488" algn="l"/>
                <a:tab pos="2112963" algn="l"/>
              </a:tabLst>
            </a:pPr>
            <a:r>
              <a:rPr lang="en-US" i="1"/>
              <a:t>	</a:t>
            </a:r>
            <a:r>
              <a:rPr lang="en-US" i="1">
                <a:latin typeface="Courier New" pitchFamily="49" charset="0"/>
              </a:rPr>
              <a:t>table_constraint</a:t>
            </a:r>
            <a:r>
              <a:rPr lang="en-US"/>
              <a:t>	is an integrity constraint as part of the table definition</a:t>
            </a:r>
          </a:p>
          <a:p>
            <a:pPr marL="120650" lvl="1" defTabSz="427038">
              <a:tabLst>
                <a:tab pos="471488" algn="l"/>
                <a:tab pos="2112963" algn="l"/>
              </a:tabLst>
            </a:pPr>
            <a:r>
              <a:rPr lang="en-US"/>
              <a:t>For more information, see </a:t>
            </a:r>
            <a:r>
              <a:rPr lang="en-US" i="1"/>
              <a:t>Oracle9i SQL Reference, </a:t>
            </a:r>
            <a:r>
              <a:rPr lang="en-US"/>
              <a:t>“</a:t>
            </a:r>
            <a:r>
              <a:rPr lang="en-US">
                <a:latin typeface="Courier New" pitchFamily="49" charset="0"/>
              </a:rPr>
              <a:t>CREATE TABLE</a:t>
            </a:r>
            <a:r>
              <a:rPr lang="en-US"/>
              <a:t>.”</a:t>
            </a:r>
          </a:p>
          <a:p>
            <a:pPr defTabSz="427038">
              <a:tabLst>
                <a:tab pos="471488" algn="l"/>
                <a:tab pos="2112963" algn="l"/>
              </a:tabLst>
            </a:pPr>
            <a:endParaRPr lang="en-US" b="1">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87FE5F-F8C9-4665-971B-6CF4C3BB9C42}" type="slidenum">
              <a:rPr lang="en-US"/>
              <a:pPr/>
              <a:t>13</a:t>
            </a:fld>
            <a:endParaRPr lang="en-US"/>
          </a:p>
        </p:txBody>
      </p:sp>
      <p:sp>
        <p:nvSpPr>
          <p:cNvPr id="51202" name="Rectangle 2"/>
          <p:cNvSpPr>
            <a:spLocks noGrp="1" noChangeArrowheads="1"/>
          </p:cNvSpPr>
          <p:nvPr>
            <p:ph type="body" idx="1"/>
          </p:nvPr>
        </p:nvSpPr>
        <p:spPr>
          <a:xfrm>
            <a:off x="412750" y="4773613"/>
            <a:ext cx="6029325" cy="3756025"/>
          </a:xfrm>
          <a:noFill/>
          <a:ln/>
        </p:spPr>
        <p:txBody>
          <a:bodyPr lIns="91164" tIns="45582" rIns="91164" bIns="45582"/>
          <a:lstStyle/>
          <a:p>
            <a:pPr defTabSz="427038"/>
            <a:r>
              <a:rPr lang="en-US"/>
              <a:t>Defining Constraints (continued)</a:t>
            </a:r>
          </a:p>
          <a:p>
            <a:pPr marL="120650" lvl="1" defTabSz="427038"/>
            <a:r>
              <a:rPr lang="en-US"/>
              <a:t>Constraints are usually created at the same time as the table. Constraints can be added to a table after its creation and also temporarily disabled. </a:t>
            </a:r>
          </a:p>
          <a:p>
            <a:pPr marL="120650" lvl="1" defTabSz="427038"/>
            <a:r>
              <a:rPr lang="en-US"/>
              <a:t>Constraints can be defined at one of two levels.</a:t>
            </a:r>
          </a:p>
          <a:p>
            <a:pPr marL="120650" lvl="1" defTabSz="427038"/>
            <a:r>
              <a:rPr lang="en-US" b="1">
                <a:cs typeface="Times New Roman" pitchFamily="18" charset="0"/>
              </a:rPr>
              <a:t>Constraint Level			Description</a:t>
            </a:r>
            <a:endParaRPr lang="en-US">
              <a:cs typeface="Times New Roman" pitchFamily="18" charset="0"/>
            </a:endParaRPr>
          </a:p>
          <a:p>
            <a:pPr marL="120650" lvl="1" algn="just" defTabSz="427038"/>
            <a:r>
              <a:rPr lang="en-US">
                <a:solidFill>
                  <a:srgbClr val="000000"/>
                </a:solidFill>
                <a:cs typeface="Times New Roman" pitchFamily="18" charset="0"/>
              </a:rPr>
              <a:t>Column			References a single column and is defined within a 					specification for the owning column; can define any type of I				ntegrity constraint</a:t>
            </a:r>
            <a:endParaRPr lang="en-US">
              <a:cs typeface="Times New Roman" pitchFamily="18" charset="0"/>
            </a:endParaRPr>
          </a:p>
          <a:p>
            <a:pPr marL="120650" lvl="1" defTabSz="427038"/>
            <a:r>
              <a:rPr lang="en-US">
                <a:solidFill>
                  <a:srgbClr val="000000"/>
                </a:solidFill>
                <a:cs typeface="Times New Roman" pitchFamily="18" charset="0"/>
              </a:rPr>
              <a:t>Table			References one or more columns and is defined separately 				from the definitions of the  columns in the table; can define 				any constraints except </a:t>
            </a:r>
            <a:r>
              <a:rPr lang="en-US">
                <a:solidFill>
                  <a:srgbClr val="000000"/>
                </a:solidFill>
                <a:latin typeface="Courier New" pitchFamily="49" charset="0"/>
                <a:cs typeface="Courier New" pitchFamily="49" charset="0"/>
              </a:rPr>
              <a:t>NOT NULL</a:t>
            </a:r>
            <a:endParaRPr lang="en-US">
              <a:cs typeface="Times New Roman" pitchFamily="18" charset="0"/>
            </a:endParaRPr>
          </a:p>
          <a:p>
            <a:pPr marL="120650" lvl="1" defTabSz="427038"/>
            <a:r>
              <a:rPr lang="en-US"/>
              <a:t>In the syntax: </a:t>
            </a:r>
          </a:p>
          <a:p>
            <a:pPr marL="120650" lvl="1" defTabSz="427038"/>
            <a:r>
              <a:rPr lang="en-US"/>
              <a:t>	</a:t>
            </a:r>
            <a:r>
              <a:rPr lang="en-US" i="1">
                <a:latin typeface="Courier New" pitchFamily="49" charset="0"/>
              </a:rPr>
              <a:t>constraint_name</a:t>
            </a:r>
            <a:r>
              <a:rPr lang="en-US"/>
              <a:t>		is the name of the constraint</a:t>
            </a:r>
          </a:p>
          <a:p>
            <a:pPr marL="120650" lvl="1" defTabSz="427038"/>
            <a:r>
              <a:rPr lang="en-US"/>
              <a:t>	</a:t>
            </a:r>
            <a:r>
              <a:rPr lang="en-US" i="1">
                <a:latin typeface="Courier New" pitchFamily="49" charset="0"/>
              </a:rPr>
              <a:t>constraint_type	</a:t>
            </a:r>
            <a:r>
              <a:rPr lang="en-US"/>
              <a:t>	is the type of the constraint</a:t>
            </a:r>
          </a:p>
          <a:p>
            <a:pPr defTabSz="427038"/>
            <a:endParaRPr lang="en-US">
              <a:solidFill>
                <a:schemeClr val="accent2"/>
              </a:solidFill>
            </a:endParaRPr>
          </a:p>
          <a:p>
            <a:pPr defTabSz="427038"/>
            <a:r>
              <a:rPr lang="en-US">
                <a:solidFill>
                  <a:srgbClr val="0000FF"/>
                </a:solidFill>
              </a:rPr>
              <a:t>Instructor Note</a:t>
            </a:r>
            <a:endParaRPr lang="en-US">
              <a:solidFill>
                <a:srgbClr val="0000FF"/>
              </a:solidFill>
              <a:latin typeface="Times New Roman" pitchFamily="18" charset="0"/>
            </a:endParaRPr>
          </a:p>
          <a:p>
            <a:pPr marL="120650" lvl="1" defTabSz="427038"/>
            <a:r>
              <a:rPr lang="en-US">
                <a:solidFill>
                  <a:srgbClr val="0000FF"/>
                </a:solidFill>
              </a:rPr>
              <a:t>Explain that the column level and the table level refer to location in the syntax.</a:t>
            </a:r>
          </a:p>
        </p:txBody>
      </p:sp>
      <p:sp>
        <p:nvSpPr>
          <p:cNvPr id="51203" name="Rectangle 3"/>
          <p:cNvSpPr>
            <a:spLocks noRot="1" noChangeArrowheads="1" noTextEdit="1"/>
          </p:cNvSpPr>
          <p:nvPr>
            <p:ph type="sldImg"/>
          </p:nvPr>
        </p:nvSpPr>
        <p:spPr>
          <a:xfrm>
            <a:off x="490538" y="158750"/>
            <a:ext cx="5875337" cy="4406900"/>
          </a:xfrm>
          <a:ln w="12700" cap="flat">
            <a:solidFill>
              <a:schemeClr val="tx1"/>
            </a:solid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647DFFD-E9E6-4357-A2EC-DC7969DCE54F}" type="slidenum">
              <a:rPr lang="en-US"/>
              <a:pPr/>
              <a:t>14</a:t>
            </a:fld>
            <a:endParaRPr lang="en-US"/>
          </a:p>
        </p:txBody>
      </p:sp>
      <p:sp>
        <p:nvSpPr>
          <p:cNvPr id="53250" name="Rectangle 2"/>
          <p:cNvSpPr>
            <a:spLocks noGrp="1" noChangeArrowheads="1"/>
          </p:cNvSpPr>
          <p:nvPr>
            <p:ph type="body" idx="1"/>
          </p:nvPr>
        </p:nvSpPr>
        <p:spPr>
          <a:xfrm>
            <a:off x="412750" y="4773613"/>
            <a:ext cx="6029325" cy="3756025"/>
          </a:xfrm>
          <a:noFill/>
          <a:ln/>
        </p:spPr>
        <p:txBody>
          <a:bodyPr lIns="91164" tIns="45582" rIns="91164" bIns="45582"/>
          <a:lstStyle/>
          <a:p>
            <a:pPr defTabSz="427038"/>
            <a:r>
              <a:rPr lang="en-US"/>
              <a:t>The </a:t>
            </a:r>
            <a:r>
              <a:rPr lang="en-US">
                <a:latin typeface="Courier New" pitchFamily="49" charset="0"/>
              </a:rPr>
              <a:t>NOT NULL</a:t>
            </a:r>
            <a:r>
              <a:rPr lang="en-US"/>
              <a:t> Constraint (continued)</a:t>
            </a:r>
          </a:p>
          <a:p>
            <a:pPr marL="120650" lvl="1" defTabSz="427038"/>
            <a:r>
              <a:rPr lang="en-US"/>
              <a:t>The </a:t>
            </a:r>
            <a:r>
              <a:rPr lang="en-US">
                <a:latin typeface="Courier New" pitchFamily="49" charset="0"/>
              </a:rPr>
              <a:t>NOT NULL</a:t>
            </a:r>
            <a:r>
              <a:rPr lang="en-US"/>
              <a:t> constraint can be specified </a:t>
            </a:r>
            <a:r>
              <a:rPr lang="en-US" b="1"/>
              <a:t>only at the </a:t>
            </a:r>
            <a:r>
              <a:rPr lang="en-US" b="1">
                <a:solidFill>
                  <a:srgbClr val="FC0128"/>
                </a:solidFill>
              </a:rPr>
              <a:t>column level</a:t>
            </a:r>
            <a:r>
              <a:rPr lang="en-US"/>
              <a:t>, not at the </a:t>
            </a:r>
            <a:r>
              <a:rPr lang="en-US">
                <a:solidFill>
                  <a:srgbClr val="FC0128"/>
                </a:solidFill>
              </a:rPr>
              <a:t>table level</a:t>
            </a:r>
            <a:r>
              <a:rPr lang="en-US"/>
              <a:t>.</a:t>
            </a:r>
          </a:p>
          <a:p>
            <a:pPr marL="120650" lvl="1" defTabSz="427038"/>
            <a:r>
              <a:rPr lang="en-US"/>
              <a:t>The slide example applies the </a:t>
            </a:r>
            <a:r>
              <a:rPr lang="en-US">
                <a:latin typeface="Courier New" pitchFamily="49" charset="0"/>
              </a:rPr>
              <a:t>NOT NULL</a:t>
            </a:r>
            <a:r>
              <a:rPr lang="en-US"/>
              <a:t> constraint to the E</a:t>
            </a:r>
            <a:r>
              <a:rPr lang="en-US">
                <a:latin typeface="Courier New" pitchFamily="49" charset="0"/>
              </a:rPr>
              <a:t>NAME</a:t>
            </a:r>
            <a:r>
              <a:rPr lang="en-US"/>
              <a:t> and </a:t>
            </a:r>
            <a:r>
              <a:rPr lang="en-US">
                <a:latin typeface="Courier New" pitchFamily="49" charset="0"/>
              </a:rPr>
              <a:t>HIREDATE</a:t>
            </a:r>
            <a:r>
              <a:rPr lang="en-US"/>
              <a:t> columns of the </a:t>
            </a:r>
            <a:r>
              <a:rPr lang="en-US">
                <a:latin typeface="Courier New" pitchFamily="49" charset="0"/>
              </a:rPr>
              <a:t>EMP</a:t>
            </a:r>
            <a:r>
              <a:rPr lang="en-US"/>
              <a:t> table. Because these constraints are unnamed, the Oracle server creates names for them.</a:t>
            </a:r>
          </a:p>
          <a:p>
            <a:pPr marL="120650" lvl="1" defTabSz="427038"/>
            <a:r>
              <a:rPr lang="en-US"/>
              <a:t>You can specify the name of the constraint when you specify the constraint:</a:t>
            </a:r>
          </a:p>
          <a:p>
            <a:pPr marL="120650" lvl="1" defTabSz="427038"/>
            <a:endParaRPr lang="en-US" sz="500"/>
          </a:p>
          <a:p>
            <a:pPr defTabSz="427038">
              <a:spcBef>
                <a:spcPct val="0"/>
              </a:spcBef>
            </a:pPr>
            <a:r>
              <a:rPr lang="en-US" b="1">
                <a:solidFill>
                  <a:srgbClr val="000000"/>
                </a:solidFill>
                <a:latin typeface="Courier New" pitchFamily="49" charset="0"/>
              </a:rPr>
              <a:t>    ... ENAME VARCHAR2(25) </a:t>
            </a:r>
          </a:p>
          <a:p>
            <a:pPr defTabSz="427038">
              <a:spcBef>
                <a:spcPct val="0"/>
              </a:spcBef>
            </a:pPr>
            <a:r>
              <a:rPr lang="en-US" b="1">
                <a:solidFill>
                  <a:srgbClr val="000000"/>
                </a:solidFill>
                <a:latin typeface="Courier New" pitchFamily="49" charset="0"/>
              </a:rPr>
              <a:t>          CONSTRAINT emp_hire_date_nn NOT NULL...</a:t>
            </a:r>
            <a:endParaRPr lang="en-US" b="1"/>
          </a:p>
          <a:p>
            <a:pPr marL="120650" lvl="1" defTabSz="427038">
              <a:spcBef>
                <a:spcPct val="65000"/>
              </a:spcBef>
            </a:pPr>
            <a:r>
              <a:rPr lang="en-US" b="1"/>
              <a:t>Note:</a:t>
            </a:r>
            <a:r>
              <a:rPr lang="en-US"/>
              <a:t> The constraint examples described in this lesson may not be present in the sample tables provided with the course. If desired, these constraints can be added to the tables.</a:t>
            </a:r>
          </a:p>
        </p:txBody>
      </p:sp>
      <p:sp>
        <p:nvSpPr>
          <p:cNvPr id="53251" name="Rectangle 3"/>
          <p:cNvSpPr>
            <a:spLocks noRot="1" noChangeArrowheads="1" noTextEdit="1"/>
          </p:cNvSpPr>
          <p:nvPr>
            <p:ph type="sldImg"/>
          </p:nvPr>
        </p:nvSpPr>
        <p:spPr>
          <a:xfrm>
            <a:off x="490538" y="158750"/>
            <a:ext cx="5875337" cy="4406900"/>
          </a:xfrm>
          <a:ln w="12700" cap="flat">
            <a:solidFill>
              <a:schemeClr val="tx1"/>
            </a:solidFill>
          </a:ln>
        </p:spPr>
      </p:sp>
      <p:sp>
        <p:nvSpPr>
          <p:cNvPr id="53252" name="Rectangle 4"/>
          <p:cNvSpPr>
            <a:spLocks noChangeArrowheads="1"/>
          </p:cNvSpPr>
          <p:nvPr/>
        </p:nvSpPr>
        <p:spPr bwMode="auto">
          <a:xfrm>
            <a:off x="600075" y="5846763"/>
            <a:ext cx="5483225" cy="658812"/>
          </a:xfrm>
          <a:prstGeom prst="rect">
            <a:avLst/>
          </a:prstGeom>
          <a:noFill/>
          <a:ln w="9525">
            <a:noFill/>
            <a:miter lim="800000"/>
            <a:headEnd/>
            <a:tailEnd/>
          </a:ln>
          <a:effectLst/>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C92C55-99CD-4120-8B5C-741479356AEC}" type="slidenum">
              <a:rPr lang="en-US"/>
              <a:pPr/>
              <a:t>15</a:t>
            </a:fld>
            <a:endParaRPr lang="en-US"/>
          </a:p>
        </p:txBody>
      </p:sp>
      <p:sp>
        <p:nvSpPr>
          <p:cNvPr id="55298" name="Rectangle 2"/>
          <p:cNvSpPr>
            <a:spLocks noRot="1" noChangeArrowheads="1" noTextEdit="1"/>
          </p:cNvSpPr>
          <p:nvPr>
            <p:ph type="sldImg"/>
          </p:nvPr>
        </p:nvSpPr>
        <p:spPr>
          <a:xfrm>
            <a:off x="490538" y="158750"/>
            <a:ext cx="5875337" cy="4406900"/>
          </a:xfrm>
          <a:ln w="12700" cap="flat">
            <a:solidFill>
              <a:schemeClr val="tx1"/>
            </a:solidFill>
          </a:ln>
        </p:spPr>
      </p:sp>
      <p:sp>
        <p:nvSpPr>
          <p:cNvPr id="55299" name="Rectangle 3"/>
          <p:cNvSpPr>
            <a:spLocks noGrp="1" noChangeArrowheads="1"/>
          </p:cNvSpPr>
          <p:nvPr>
            <p:ph type="body" idx="1"/>
          </p:nvPr>
        </p:nvSpPr>
        <p:spPr>
          <a:xfrm>
            <a:off x="412750" y="4773613"/>
            <a:ext cx="6029325" cy="3756025"/>
          </a:xfrm>
          <a:noFill/>
          <a:ln/>
        </p:spPr>
        <p:txBody>
          <a:bodyPr lIns="91164" tIns="45582" rIns="91164" bIns="45582"/>
          <a:lstStyle/>
          <a:p>
            <a:r>
              <a:rPr lang="en-US"/>
              <a:t>The </a:t>
            </a:r>
            <a:r>
              <a:rPr lang="en-US">
                <a:latin typeface="Courier New" pitchFamily="49" charset="0"/>
              </a:rPr>
              <a:t>UNIQUE</a:t>
            </a:r>
            <a:r>
              <a:rPr lang="en-US"/>
              <a:t> Constraint (continued)</a:t>
            </a:r>
          </a:p>
          <a:p>
            <a:pPr lvl="1"/>
            <a:r>
              <a:rPr lang="en-US">
                <a:solidFill>
                  <a:srgbClr val="FC0128"/>
                </a:solidFill>
                <a:latin typeface="Courier New" pitchFamily="49" charset="0"/>
              </a:rPr>
              <a:t>UNIQUE</a:t>
            </a:r>
            <a:r>
              <a:rPr lang="en-US">
                <a:solidFill>
                  <a:srgbClr val="FC0128"/>
                </a:solidFill>
              </a:rPr>
              <a:t> constraints</a:t>
            </a:r>
            <a:r>
              <a:rPr lang="en-US"/>
              <a:t> can be defined at the </a:t>
            </a:r>
            <a:r>
              <a:rPr lang="en-US" b="1"/>
              <a:t>column or table level</a:t>
            </a:r>
            <a:r>
              <a:rPr lang="en-US"/>
              <a:t>. A </a:t>
            </a:r>
            <a:r>
              <a:rPr lang="en-US">
                <a:solidFill>
                  <a:srgbClr val="FC0128"/>
                </a:solidFill>
              </a:rPr>
              <a:t>composite unique key </a:t>
            </a:r>
            <a:r>
              <a:rPr lang="en-US"/>
              <a:t>is created by using the table level definition.</a:t>
            </a:r>
          </a:p>
          <a:p>
            <a:pPr lvl="1"/>
            <a:r>
              <a:rPr lang="en-US"/>
              <a:t>The example on the slide applies the </a:t>
            </a:r>
            <a:r>
              <a:rPr lang="en-US">
                <a:latin typeface="Courier New" pitchFamily="49" charset="0"/>
              </a:rPr>
              <a:t>UNIQUE</a:t>
            </a:r>
            <a:r>
              <a:rPr lang="en-US"/>
              <a:t> constraint to the </a:t>
            </a:r>
            <a:r>
              <a:rPr lang="en-US">
                <a:latin typeface="Courier New" pitchFamily="49" charset="0"/>
              </a:rPr>
              <a:t>EMAIL</a:t>
            </a:r>
            <a:r>
              <a:rPr lang="en-US"/>
              <a:t> column of the </a:t>
            </a:r>
            <a:r>
              <a:rPr lang="en-US">
                <a:latin typeface="Courier New" pitchFamily="49" charset="0"/>
              </a:rPr>
              <a:t>EMP</a:t>
            </a:r>
            <a:r>
              <a:rPr lang="en-US"/>
              <a:t> table. The name of the constraint is </a:t>
            </a:r>
            <a:r>
              <a:rPr lang="en-US">
                <a:latin typeface="Courier New" pitchFamily="49" charset="0"/>
              </a:rPr>
              <a:t>EMP_EMAIL_UK</a:t>
            </a:r>
            <a:r>
              <a:rPr lang="en-US"/>
              <a:t>..</a:t>
            </a:r>
          </a:p>
          <a:p>
            <a:pPr lvl="1"/>
            <a:r>
              <a:rPr lang="en-US" b="1"/>
              <a:t>Note: </a:t>
            </a:r>
            <a:r>
              <a:rPr lang="en-US"/>
              <a:t>The Oracle server enforces the </a:t>
            </a:r>
            <a:r>
              <a:rPr lang="en-US">
                <a:latin typeface="Courier New" pitchFamily="49" charset="0"/>
              </a:rPr>
              <a:t>UNIQUE</a:t>
            </a:r>
            <a:r>
              <a:rPr lang="en-US"/>
              <a:t> constraint by implicitly creating a </a:t>
            </a:r>
            <a:r>
              <a:rPr lang="en-US">
                <a:solidFill>
                  <a:srgbClr val="FC0128"/>
                </a:solidFill>
              </a:rPr>
              <a:t>unique index</a:t>
            </a:r>
            <a:r>
              <a:rPr lang="en-US"/>
              <a:t> on the unique key column or columns.</a:t>
            </a:r>
          </a:p>
          <a:p>
            <a:pPr lvl="1"/>
            <a:endParaRPr lang="en-US"/>
          </a:p>
          <a:p>
            <a:pPr lvl="1"/>
            <a:endParaRPr lang="en-US"/>
          </a:p>
          <a:p>
            <a:endParaRPr lang="en-US" b="1">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D86415-BFC6-4CB5-8429-F41F88E8D7BC}" type="slidenum">
              <a:rPr lang="en-US"/>
              <a:pPr/>
              <a:t>16</a:t>
            </a:fld>
            <a:endParaRPr lang="en-US"/>
          </a:p>
        </p:txBody>
      </p:sp>
      <p:sp>
        <p:nvSpPr>
          <p:cNvPr id="57346" name="Rectangle 2"/>
          <p:cNvSpPr>
            <a:spLocks noRot="1" noChangeArrowheads="1" noTextEdit="1"/>
          </p:cNvSpPr>
          <p:nvPr>
            <p:ph type="sldImg"/>
          </p:nvPr>
        </p:nvSpPr>
        <p:spPr>
          <a:xfrm>
            <a:off x="490538" y="158750"/>
            <a:ext cx="5875337" cy="4406900"/>
          </a:xfrm>
          <a:ln w="12700" cap="flat">
            <a:solidFill>
              <a:schemeClr val="tx1"/>
            </a:solidFill>
          </a:ln>
        </p:spPr>
      </p:sp>
      <p:sp>
        <p:nvSpPr>
          <p:cNvPr id="57347" name="Rectangle 3"/>
          <p:cNvSpPr>
            <a:spLocks noGrp="1" noChangeArrowheads="1"/>
          </p:cNvSpPr>
          <p:nvPr>
            <p:ph type="body" idx="1"/>
          </p:nvPr>
        </p:nvSpPr>
        <p:spPr>
          <a:xfrm>
            <a:off x="412750" y="4773613"/>
            <a:ext cx="6029325" cy="3756025"/>
          </a:xfrm>
          <a:noFill/>
          <a:ln/>
        </p:spPr>
        <p:txBody>
          <a:bodyPr lIns="91164" tIns="45582" rIns="91164" bIns="45582"/>
          <a:lstStyle/>
          <a:p>
            <a:r>
              <a:rPr lang="en-US"/>
              <a:t>The </a:t>
            </a:r>
            <a:r>
              <a:rPr lang="en-US">
                <a:latin typeface="Courier New" pitchFamily="49" charset="0"/>
              </a:rPr>
              <a:t>PRIMARY KEY</a:t>
            </a:r>
            <a:r>
              <a:rPr lang="en-US"/>
              <a:t> Constraint (continued)</a:t>
            </a:r>
          </a:p>
          <a:p>
            <a:pPr lvl="1"/>
            <a:r>
              <a:rPr lang="en-US">
                <a:solidFill>
                  <a:srgbClr val="FC0128"/>
                </a:solidFill>
                <a:latin typeface="Courier New" pitchFamily="49" charset="0"/>
              </a:rPr>
              <a:t>PRIMARY KEY</a:t>
            </a:r>
            <a:r>
              <a:rPr lang="en-US">
                <a:solidFill>
                  <a:srgbClr val="FC0128"/>
                </a:solidFill>
              </a:rPr>
              <a:t> constraints</a:t>
            </a:r>
            <a:r>
              <a:rPr lang="en-US"/>
              <a:t> can be defined at the column level or table level. A composite </a:t>
            </a:r>
            <a:r>
              <a:rPr lang="en-US">
                <a:latin typeface="Courier New" pitchFamily="49" charset="0"/>
              </a:rPr>
              <a:t>PRIMARY KEY</a:t>
            </a:r>
            <a:r>
              <a:rPr lang="en-US"/>
              <a:t> is created by using the table-level definition. </a:t>
            </a:r>
          </a:p>
          <a:p>
            <a:pPr lvl="1"/>
            <a:r>
              <a:rPr lang="en-US"/>
              <a:t>A table can have only one </a:t>
            </a:r>
            <a:r>
              <a:rPr lang="en-US">
                <a:latin typeface="Courier New" pitchFamily="49" charset="0"/>
              </a:rPr>
              <a:t>PRIMARY KEY</a:t>
            </a:r>
            <a:r>
              <a:rPr lang="en-US"/>
              <a:t> constraint but can have several </a:t>
            </a:r>
            <a:r>
              <a:rPr lang="en-US">
                <a:latin typeface="Courier New" pitchFamily="49" charset="0"/>
              </a:rPr>
              <a:t>UNIQUE</a:t>
            </a:r>
            <a:r>
              <a:rPr lang="en-US"/>
              <a:t> constraints.</a:t>
            </a:r>
          </a:p>
          <a:p>
            <a:pPr lvl="1"/>
            <a:r>
              <a:rPr lang="en-US"/>
              <a:t>The example on the slide defines a </a:t>
            </a:r>
            <a:r>
              <a:rPr lang="en-US">
                <a:latin typeface="Courier New" pitchFamily="49" charset="0"/>
              </a:rPr>
              <a:t>PRIMARY KEY</a:t>
            </a:r>
            <a:r>
              <a:rPr lang="en-US"/>
              <a:t> constraint on the </a:t>
            </a:r>
            <a:r>
              <a:rPr lang="en-US">
                <a:latin typeface="Courier New" pitchFamily="49" charset="0"/>
              </a:rPr>
              <a:t>DEPTNO</a:t>
            </a:r>
            <a:r>
              <a:rPr lang="en-US"/>
              <a:t> column of the </a:t>
            </a:r>
            <a:r>
              <a:rPr lang="en-US">
                <a:latin typeface="Courier New" pitchFamily="49" charset="0"/>
              </a:rPr>
              <a:t>DEPT</a:t>
            </a:r>
            <a:r>
              <a:rPr lang="en-US"/>
              <a:t> table. The name of the constraint is </a:t>
            </a:r>
            <a:r>
              <a:rPr lang="en-US">
                <a:latin typeface="Courier New" pitchFamily="49" charset="0"/>
              </a:rPr>
              <a:t>DEPT_ID_PK</a:t>
            </a:r>
            <a:r>
              <a:rPr lang="en-US"/>
              <a:t>.</a:t>
            </a:r>
          </a:p>
          <a:p>
            <a:pPr lvl="1"/>
            <a:r>
              <a:rPr lang="en-US" b="1"/>
              <a:t>Note:</a:t>
            </a:r>
            <a:r>
              <a:rPr lang="en-US"/>
              <a:t> A </a:t>
            </a:r>
            <a:r>
              <a:rPr lang="en-US">
                <a:latin typeface="Courier New" pitchFamily="49" charset="0"/>
              </a:rPr>
              <a:t>UNIQUE</a:t>
            </a:r>
            <a:r>
              <a:rPr lang="en-US"/>
              <a:t> index is automatically created for a </a:t>
            </a:r>
            <a:r>
              <a:rPr lang="en-US">
                <a:latin typeface="Courier New" pitchFamily="49" charset="0"/>
              </a:rPr>
              <a:t>PRIMARY KEY</a:t>
            </a:r>
            <a:r>
              <a:rPr lang="en-US"/>
              <a:t> column.</a:t>
            </a:r>
          </a:p>
          <a:p>
            <a:pPr lvl="1"/>
            <a:endParaRPr lang="en-US"/>
          </a:p>
          <a:p>
            <a:pPr lvl="1"/>
            <a:endParaRPr lang="en-US"/>
          </a:p>
          <a:p>
            <a:pPr lvl="1"/>
            <a:endParaRPr lang="en-US"/>
          </a:p>
          <a:p>
            <a:pPr lvl="1"/>
            <a:endParaRPr lang="en-US"/>
          </a:p>
          <a:p>
            <a:pPr lvl="1"/>
            <a:endParaRPr lang="en-US"/>
          </a:p>
          <a:p>
            <a:pPr lvl="1"/>
            <a:endParaRPr lang="en-US"/>
          </a:p>
          <a:p>
            <a:r>
              <a:rPr lang="en-US">
                <a:solidFill>
                  <a:srgbClr val="0000FF"/>
                </a:solidFill>
              </a:rPr>
              <a:t>Instructor Note</a:t>
            </a:r>
          </a:p>
          <a:p>
            <a:pPr lvl="1"/>
            <a:r>
              <a:rPr lang="en-US">
                <a:solidFill>
                  <a:srgbClr val="0000FF"/>
                </a:solidFill>
              </a:rPr>
              <a:t>The example shown will not work in your schema because the </a:t>
            </a:r>
            <a:r>
              <a:rPr lang="en-US">
                <a:solidFill>
                  <a:srgbClr val="0000FF"/>
                </a:solidFill>
                <a:latin typeface="Courier New" pitchFamily="49" charset="0"/>
              </a:rPr>
              <a:t>DEPARTMENTS</a:t>
            </a:r>
            <a:r>
              <a:rPr lang="en-US">
                <a:solidFill>
                  <a:srgbClr val="0000FF"/>
                </a:solidFill>
              </a:rPr>
              <a:t> table already exists. To demonstrate this code, modify the name of the table within the script and then run the script.</a:t>
            </a:r>
          </a:p>
          <a:p>
            <a:endParaRPr lang="en-US" b="1">
              <a:solidFill>
                <a:srgbClr val="0000FF"/>
              </a:solidFill>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34EA3A-82E3-43D7-93CD-FC06A1DBC7F9}" type="slidenum">
              <a:rPr lang="en-US"/>
              <a:pPr/>
              <a:t>17</a:t>
            </a:fld>
            <a:endParaRPr lang="en-US"/>
          </a:p>
        </p:txBody>
      </p:sp>
      <p:sp>
        <p:nvSpPr>
          <p:cNvPr id="59394" name="Rectangle 2"/>
          <p:cNvSpPr>
            <a:spLocks noRot="1" noChangeArrowheads="1" noTextEdit="1"/>
          </p:cNvSpPr>
          <p:nvPr>
            <p:ph type="sldImg"/>
          </p:nvPr>
        </p:nvSpPr>
        <p:spPr>
          <a:xfrm>
            <a:off x="490538" y="158750"/>
            <a:ext cx="5875337" cy="4406900"/>
          </a:xfrm>
          <a:ln w="12700" cap="flat">
            <a:solidFill>
              <a:schemeClr val="tx1"/>
            </a:solidFill>
          </a:ln>
        </p:spPr>
      </p:sp>
      <p:sp>
        <p:nvSpPr>
          <p:cNvPr id="59395" name="Rectangle 3"/>
          <p:cNvSpPr>
            <a:spLocks noGrp="1" noChangeArrowheads="1"/>
          </p:cNvSpPr>
          <p:nvPr>
            <p:ph type="body" idx="1"/>
          </p:nvPr>
        </p:nvSpPr>
        <p:spPr>
          <a:xfrm>
            <a:off x="412750" y="4773613"/>
            <a:ext cx="6029325" cy="3756025"/>
          </a:xfrm>
          <a:noFill/>
          <a:ln/>
        </p:spPr>
        <p:txBody>
          <a:bodyPr lIns="91164" tIns="45582" rIns="91164" bIns="45582"/>
          <a:lstStyle/>
          <a:p>
            <a:r>
              <a:rPr lang="en-US"/>
              <a:t>The </a:t>
            </a:r>
            <a:r>
              <a:rPr lang="en-US">
                <a:latin typeface="Courier New" pitchFamily="49" charset="0"/>
              </a:rPr>
              <a:t>FOREIGN</a:t>
            </a:r>
            <a:r>
              <a:rPr lang="en-US">
                <a:latin typeface="Times New Roman" pitchFamily="18" charset="0"/>
              </a:rPr>
              <a:t>  </a:t>
            </a:r>
            <a:r>
              <a:rPr lang="en-US">
                <a:latin typeface="Courier New" pitchFamily="49" charset="0"/>
              </a:rPr>
              <a:t>KEY</a:t>
            </a:r>
            <a:r>
              <a:rPr lang="en-US"/>
              <a:t> Constraint (continued)</a:t>
            </a:r>
          </a:p>
          <a:p>
            <a:pPr lvl="1"/>
            <a:r>
              <a:rPr lang="en-US">
                <a:solidFill>
                  <a:srgbClr val="FC0128"/>
                </a:solidFill>
                <a:latin typeface="Courier New" pitchFamily="49" charset="0"/>
              </a:rPr>
              <a:t>FOREIGN</a:t>
            </a:r>
            <a:r>
              <a:rPr lang="en-US">
                <a:solidFill>
                  <a:srgbClr val="FC0128"/>
                </a:solidFill>
              </a:rPr>
              <a:t> </a:t>
            </a:r>
            <a:r>
              <a:rPr lang="en-US">
                <a:solidFill>
                  <a:srgbClr val="FC0128"/>
                </a:solidFill>
                <a:latin typeface="Courier New" pitchFamily="49" charset="0"/>
              </a:rPr>
              <a:t>KEY</a:t>
            </a:r>
            <a:r>
              <a:rPr lang="en-US"/>
              <a:t> constraints can be defined at the column or table constraint level. A composite foreign key must be created by using the table-level definition.</a:t>
            </a:r>
          </a:p>
          <a:p>
            <a:pPr lvl="1"/>
            <a:r>
              <a:rPr lang="en-US"/>
              <a:t>The example on the slide defines a </a:t>
            </a:r>
            <a:r>
              <a:rPr lang="en-US">
                <a:latin typeface="Courier New" pitchFamily="49" charset="0"/>
              </a:rPr>
              <a:t>FOREIGN KEY</a:t>
            </a:r>
            <a:r>
              <a:rPr lang="en-US"/>
              <a:t> constraint on the </a:t>
            </a:r>
            <a:r>
              <a:rPr lang="en-US">
                <a:latin typeface="Courier New" pitchFamily="49" charset="0"/>
              </a:rPr>
              <a:t>DEPTNO </a:t>
            </a:r>
            <a:r>
              <a:rPr lang="en-US"/>
              <a:t>column of the </a:t>
            </a:r>
            <a:r>
              <a:rPr lang="en-US">
                <a:latin typeface="Courier New" pitchFamily="49" charset="0"/>
              </a:rPr>
              <a:t>EMP</a:t>
            </a:r>
            <a:r>
              <a:rPr lang="en-US"/>
              <a:t> table, using table-level syntax. The name of the constraint is </a:t>
            </a:r>
            <a:r>
              <a:rPr lang="en-US">
                <a:latin typeface="Courier New" pitchFamily="49" charset="0"/>
              </a:rPr>
              <a:t>EMP_DEPTID_FK</a:t>
            </a:r>
            <a:r>
              <a:rPr lang="en-US"/>
              <a:t>.</a:t>
            </a:r>
          </a:p>
          <a:p>
            <a:pPr lvl="1"/>
            <a:r>
              <a:rPr lang="en-US"/>
              <a:t>The foreign key can also be defined at the column level, provided the constraint is based on a single column. The syntax differs in that the keywords </a:t>
            </a:r>
            <a:r>
              <a:rPr lang="en-US">
                <a:latin typeface="Courier New" pitchFamily="49" charset="0"/>
              </a:rPr>
              <a:t>FOREIGN KEY</a:t>
            </a:r>
            <a:r>
              <a:rPr lang="en-US"/>
              <a:t> do not appear. For example:</a:t>
            </a:r>
          </a:p>
          <a:p>
            <a:pPr lvl="1"/>
            <a:endParaRPr lang="en-US" sz="500"/>
          </a:p>
          <a:p>
            <a:pPr lvl="1">
              <a:spcBef>
                <a:spcPct val="0"/>
              </a:spcBef>
            </a:pPr>
            <a:r>
              <a:rPr lang="en-US">
                <a:latin typeface="Courier New" pitchFamily="49" charset="0"/>
              </a:rPr>
              <a:t>     CREATE TABLE EMP</a:t>
            </a:r>
          </a:p>
          <a:p>
            <a:pPr lvl="1">
              <a:spcBef>
                <a:spcPct val="0"/>
              </a:spcBef>
            </a:pPr>
            <a:r>
              <a:rPr lang="en-US">
                <a:latin typeface="Courier New" pitchFamily="49" charset="0"/>
              </a:rPr>
              <a:t>     (...</a:t>
            </a:r>
          </a:p>
          <a:p>
            <a:pPr lvl="1">
              <a:spcBef>
                <a:spcPct val="0"/>
              </a:spcBef>
            </a:pPr>
            <a:r>
              <a:rPr lang="en-US">
                <a:latin typeface="Courier New" pitchFamily="49" charset="0"/>
              </a:rPr>
              <a:t>     DEPTNO NUMBER(4) CONSTRAINT emp_dept_fk </a:t>
            </a:r>
          </a:p>
          <a:p>
            <a:pPr lvl="1">
              <a:spcBef>
                <a:spcPct val="0"/>
              </a:spcBef>
            </a:pPr>
            <a:r>
              <a:rPr lang="en-US">
                <a:latin typeface="Courier New" pitchFamily="49" charset="0"/>
              </a:rPr>
              <a:t>         REFERENCES departments(deptno),</a:t>
            </a:r>
          </a:p>
          <a:p>
            <a:pPr lvl="1">
              <a:spcBef>
                <a:spcPct val="0"/>
              </a:spcBef>
            </a:pPr>
            <a:r>
              <a:rPr lang="en-US">
                <a:latin typeface="Courier New" pitchFamily="49" charset="0"/>
              </a:rPr>
              <a:t>     ...</a:t>
            </a:r>
          </a:p>
          <a:p>
            <a:pPr lvl="1">
              <a:spcBef>
                <a:spcPct val="0"/>
              </a:spcBef>
            </a:pPr>
            <a:r>
              <a:rPr lang="en-US">
                <a:latin typeface="Courier New" pitchFamily="49" charset="0"/>
              </a:rPr>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B5CC35-F4F8-4A80-9B7C-DB8B2F437AEF}" type="slidenum">
              <a:rPr lang="en-US"/>
              <a:pPr/>
              <a:t>18</a:t>
            </a:fld>
            <a:endParaRPr lang="en-US"/>
          </a:p>
        </p:txBody>
      </p:sp>
      <p:sp>
        <p:nvSpPr>
          <p:cNvPr id="61442" name="Rectangle 2"/>
          <p:cNvSpPr>
            <a:spLocks noGrp="1" noChangeArrowheads="1"/>
          </p:cNvSpPr>
          <p:nvPr>
            <p:ph type="body" idx="1"/>
          </p:nvPr>
        </p:nvSpPr>
        <p:spPr>
          <a:xfrm>
            <a:off x="412750" y="4773613"/>
            <a:ext cx="6029325" cy="3756025"/>
          </a:xfrm>
          <a:noFill/>
          <a:ln/>
        </p:spPr>
        <p:txBody>
          <a:bodyPr lIns="91164" tIns="45582" rIns="91164" bIns="45582"/>
          <a:lstStyle/>
          <a:p>
            <a:pPr defTabSz="427038"/>
            <a:r>
              <a:rPr lang="en-US"/>
              <a:t>The </a:t>
            </a:r>
            <a:r>
              <a:rPr lang="en-US">
                <a:latin typeface="Courier New" pitchFamily="49" charset="0"/>
              </a:rPr>
              <a:t>FOREIGN</a:t>
            </a:r>
            <a:r>
              <a:rPr lang="en-US">
                <a:latin typeface="Times New Roman" pitchFamily="18" charset="0"/>
              </a:rPr>
              <a:t> </a:t>
            </a:r>
            <a:r>
              <a:rPr lang="en-US">
                <a:latin typeface="Courier New" pitchFamily="49" charset="0"/>
              </a:rPr>
              <a:t>KEY</a:t>
            </a:r>
            <a:r>
              <a:rPr lang="en-US"/>
              <a:t> Constraint (continued)</a:t>
            </a:r>
          </a:p>
          <a:p>
            <a:pPr marL="120650" lvl="1" defTabSz="427038"/>
            <a:r>
              <a:rPr lang="en-US"/>
              <a:t>The </a:t>
            </a:r>
            <a:r>
              <a:rPr lang="en-US">
                <a:solidFill>
                  <a:srgbClr val="FC0128"/>
                </a:solidFill>
              </a:rPr>
              <a:t>foreign key</a:t>
            </a:r>
            <a:r>
              <a:rPr lang="en-US"/>
              <a:t> is defined in the child table, and the table containing the referenced column is the parent table. The foreign key is defined using a combination of the following keywords: </a:t>
            </a:r>
          </a:p>
          <a:p>
            <a:pPr marL="465138" lvl="2" indent="-223838" defTabSz="427038"/>
            <a:r>
              <a:rPr lang="en-US">
                <a:latin typeface="Courier New" pitchFamily="49" charset="0"/>
              </a:rPr>
              <a:t>FOREIGN KEY</a:t>
            </a:r>
            <a:r>
              <a:rPr lang="en-US"/>
              <a:t> is used to define the column in the child table at the table constraint level.</a:t>
            </a:r>
          </a:p>
          <a:p>
            <a:pPr marL="465138" lvl="2" indent="-223838" defTabSz="427038"/>
            <a:r>
              <a:rPr lang="en-US">
                <a:solidFill>
                  <a:srgbClr val="FC0128"/>
                </a:solidFill>
                <a:latin typeface="Courier New" pitchFamily="49" charset="0"/>
              </a:rPr>
              <a:t>REFERENCES</a:t>
            </a:r>
            <a:r>
              <a:rPr lang="en-US"/>
              <a:t> identifies the table and column in the parent table.</a:t>
            </a:r>
          </a:p>
          <a:p>
            <a:pPr marL="465138" lvl="2" indent="-223838" defTabSz="427038"/>
            <a:r>
              <a:rPr lang="en-US">
                <a:solidFill>
                  <a:srgbClr val="FC0128"/>
                </a:solidFill>
                <a:latin typeface="Courier New" pitchFamily="49" charset="0"/>
              </a:rPr>
              <a:t>ON</a:t>
            </a:r>
            <a:r>
              <a:rPr lang="en-US">
                <a:solidFill>
                  <a:srgbClr val="FC0128"/>
                </a:solidFill>
              </a:rPr>
              <a:t> </a:t>
            </a:r>
            <a:r>
              <a:rPr lang="en-US">
                <a:solidFill>
                  <a:srgbClr val="FC0128"/>
                </a:solidFill>
                <a:latin typeface="Courier New" pitchFamily="49" charset="0"/>
              </a:rPr>
              <a:t>DELETE</a:t>
            </a:r>
            <a:r>
              <a:rPr lang="en-US">
                <a:solidFill>
                  <a:srgbClr val="FC0128"/>
                </a:solidFill>
              </a:rPr>
              <a:t> </a:t>
            </a:r>
            <a:r>
              <a:rPr lang="en-US">
                <a:solidFill>
                  <a:srgbClr val="FC0128"/>
                </a:solidFill>
                <a:latin typeface="Courier New" pitchFamily="49" charset="0"/>
              </a:rPr>
              <a:t>CASCADE</a:t>
            </a:r>
            <a:r>
              <a:rPr lang="en-US"/>
              <a:t> indicates that when the row in the parent table is deleted, the dependent rows in the child table will also be deleted.</a:t>
            </a:r>
          </a:p>
          <a:p>
            <a:pPr marL="465138" lvl="2" indent="-223838" defTabSz="427038"/>
            <a:r>
              <a:rPr lang="en-US">
                <a:solidFill>
                  <a:srgbClr val="FC0128"/>
                </a:solidFill>
                <a:latin typeface="Courier New" pitchFamily="49" charset="0"/>
              </a:rPr>
              <a:t>ON</a:t>
            </a:r>
            <a:r>
              <a:rPr lang="en-US">
                <a:solidFill>
                  <a:srgbClr val="FC0128"/>
                </a:solidFill>
              </a:rPr>
              <a:t> </a:t>
            </a:r>
            <a:r>
              <a:rPr lang="en-US">
                <a:solidFill>
                  <a:srgbClr val="FC0128"/>
                </a:solidFill>
                <a:latin typeface="Courier New" pitchFamily="49" charset="0"/>
              </a:rPr>
              <a:t>DELETE</a:t>
            </a:r>
            <a:r>
              <a:rPr lang="en-US">
                <a:solidFill>
                  <a:srgbClr val="FC0128"/>
                </a:solidFill>
              </a:rPr>
              <a:t> </a:t>
            </a:r>
            <a:r>
              <a:rPr lang="en-US">
                <a:solidFill>
                  <a:srgbClr val="FC0128"/>
                </a:solidFill>
                <a:latin typeface="Courier New" pitchFamily="49" charset="0"/>
              </a:rPr>
              <a:t>SET</a:t>
            </a:r>
            <a:r>
              <a:rPr lang="en-US">
                <a:solidFill>
                  <a:srgbClr val="FC0128"/>
                </a:solidFill>
              </a:rPr>
              <a:t> </a:t>
            </a:r>
            <a:r>
              <a:rPr lang="en-US">
                <a:solidFill>
                  <a:srgbClr val="FC0128"/>
                </a:solidFill>
                <a:latin typeface="Courier New" pitchFamily="49" charset="0"/>
              </a:rPr>
              <a:t>NULL</a:t>
            </a:r>
            <a:r>
              <a:rPr lang="en-US"/>
              <a:t> converts foreign key values to null when the parent value is removed.</a:t>
            </a:r>
          </a:p>
          <a:p>
            <a:pPr marL="120650" lvl="1" defTabSz="427038"/>
            <a:r>
              <a:rPr lang="en-US"/>
              <a:t>The default behavior is called the restrict rule, which disallows the update or deletion of referenced data. </a:t>
            </a:r>
          </a:p>
          <a:p>
            <a:pPr marL="120650" lvl="1" defTabSz="427038"/>
            <a:r>
              <a:rPr lang="en-US"/>
              <a:t>Without the </a:t>
            </a:r>
            <a:r>
              <a:rPr lang="en-US">
                <a:latin typeface="Courier New" pitchFamily="49" charset="0"/>
              </a:rPr>
              <a:t>ON DELETE CASCADE</a:t>
            </a:r>
            <a:r>
              <a:rPr lang="en-US"/>
              <a:t> or the </a:t>
            </a:r>
            <a:r>
              <a:rPr lang="en-US">
                <a:latin typeface="Courier New" pitchFamily="49" charset="0"/>
              </a:rPr>
              <a:t>ON DELETE SET NULL</a:t>
            </a:r>
            <a:r>
              <a:rPr lang="en-US"/>
              <a:t> options, the row in the parent table cannot be deleted if it is referenced in the child table.</a:t>
            </a:r>
          </a:p>
        </p:txBody>
      </p:sp>
      <p:sp>
        <p:nvSpPr>
          <p:cNvPr id="61443" name="Rectangle 3"/>
          <p:cNvSpPr>
            <a:spLocks noRot="1" noChangeArrowheads="1" noTextEdit="1"/>
          </p:cNvSpPr>
          <p:nvPr>
            <p:ph type="sldImg"/>
          </p:nvPr>
        </p:nvSpPr>
        <p:spPr>
          <a:xfrm>
            <a:off x="490538" y="158750"/>
            <a:ext cx="5875337" cy="4406900"/>
          </a:xfrm>
          <a:ln w="12700" cap="flat">
            <a:solidFill>
              <a:schemeClr val="tx1"/>
            </a:solid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80E57042-48D5-4224-8F59-7505D4EE96B5}" type="slidenum">
              <a:rPr lang="en-US"/>
              <a:pPr/>
              <a:t>19</a:t>
            </a:fld>
            <a:endParaRPr lang="en-US"/>
          </a:p>
        </p:txBody>
      </p:sp>
      <p:sp>
        <p:nvSpPr>
          <p:cNvPr id="63490" name="Rectangle 2"/>
          <p:cNvSpPr>
            <a:spLocks noChangeArrowheads="1"/>
          </p:cNvSpPr>
          <p:nvPr/>
        </p:nvSpPr>
        <p:spPr bwMode="auto">
          <a:xfrm>
            <a:off x="3883025" y="-1588"/>
            <a:ext cx="2974975" cy="461963"/>
          </a:xfrm>
          <a:prstGeom prst="rect">
            <a:avLst/>
          </a:prstGeom>
          <a:noFill/>
          <a:ln w="9525">
            <a:noFill/>
            <a:miter lim="800000"/>
            <a:headEnd/>
            <a:tailEnd/>
          </a:ln>
          <a:effectLst/>
        </p:spPr>
        <p:txBody>
          <a:bodyPr wrap="none" anchor="ctr"/>
          <a:lstStyle/>
          <a:p>
            <a:endParaRPr lang="en-US"/>
          </a:p>
        </p:txBody>
      </p:sp>
      <p:sp>
        <p:nvSpPr>
          <p:cNvPr id="63491" name="Rectangle 3"/>
          <p:cNvSpPr>
            <a:spLocks noChangeArrowheads="1"/>
          </p:cNvSpPr>
          <p:nvPr/>
        </p:nvSpPr>
        <p:spPr bwMode="auto">
          <a:xfrm>
            <a:off x="-1588" y="-1588"/>
            <a:ext cx="2970213" cy="461963"/>
          </a:xfrm>
          <a:prstGeom prst="rect">
            <a:avLst/>
          </a:prstGeom>
          <a:noFill/>
          <a:ln w="9525">
            <a:noFill/>
            <a:miter lim="800000"/>
            <a:headEnd/>
            <a:tailEnd/>
          </a:ln>
          <a:effectLst/>
        </p:spPr>
        <p:txBody>
          <a:bodyPr wrap="none" anchor="ctr"/>
          <a:lstStyle/>
          <a:p>
            <a:endParaRPr lang="en-US"/>
          </a:p>
        </p:txBody>
      </p:sp>
      <p:sp>
        <p:nvSpPr>
          <p:cNvPr id="63492" name="Rectangle 4"/>
          <p:cNvSpPr>
            <a:spLocks noGrp="1" noChangeArrowheads="1"/>
          </p:cNvSpPr>
          <p:nvPr>
            <p:ph type="body" idx="1"/>
          </p:nvPr>
        </p:nvSpPr>
        <p:spPr>
          <a:xfrm>
            <a:off x="412750" y="4773613"/>
            <a:ext cx="6029325" cy="3756025"/>
          </a:xfrm>
          <a:noFill/>
          <a:ln/>
        </p:spPr>
        <p:txBody>
          <a:bodyPr lIns="91164" tIns="45582" rIns="91164" bIns="45582"/>
          <a:lstStyle/>
          <a:p>
            <a:pPr defTabSz="427038"/>
            <a:r>
              <a:rPr lang="en-US"/>
              <a:t>The </a:t>
            </a:r>
            <a:r>
              <a:rPr lang="en-US">
                <a:latin typeface="Courier New" pitchFamily="49" charset="0"/>
              </a:rPr>
              <a:t>CHECK</a:t>
            </a:r>
            <a:r>
              <a:rPr lang="en-US"/>
              <a:t> Constraint</a:t>
            </a:r>
          </a:p>
          <a:p>
            <a:pPr marL="120650" lvl="1" defTabSz="427038"/>
            <a:r>
              <a:rPr lang="en-US"/>
              <a:t>The </a:t>
            </a:r>
            <a:r>
              <a:rPr lang="en-US">
                <a:solidFill>
                  <a:srgbClr val="FC0128"/>
                </a:solidFill>
                <a:latin typeface="Courier New" pitchFamily="49" charset="0"/>
              </a:rPr>
              <a:t>CHECK</a:t>
            </a:r>
            <a:r>
              <a:rPr lang="en-US">
                <a:solidFill>
                  <a:srgbClr val="FC0128"/>
                </a:solidFill>
              </a:rPr>
              <a:t> constraint</a:t>
            </a:r>
            <a:r>
              <a:rPr lang="en-US"/>
              <a:t> defines a condition that each row must satisfy. The condition can use the same constructs as query conditions, with the following exceptions:</a:t>
            </a:r>
          </a:p>
          <a:p>
            <a:pPr marL="465138" lvl="2" indent="-223838" defTabSz="427038"/>
            <a:r>
              <a:rPr lang="en-US"/>
              <a:t>References to the </a:t>
            </a:r>
            <a:r>
              <a:rPr lang="en-US">
                <a:latin typeface="Courier New" pitchFamily="49" charset="0"/>
              </a:rPr>
              <a:t>CURRVAL</a:t>
            </a:r>
            <a:r>
              <a:rPr lang="en-US"/>
              <a:t>, </a:t>
            </a:r>
            <a:r>
              <a:rPr lang="en-US">
                <a:latin typeface="Courier New" pitchFamily="49" charset="0"/>
              </a:rPr>
              <a:t>NEXTVAL</a:t>
            </a:r>
            <a:r>
              <a:rPr lang="en-US"/>
              <a:t>, </a:t>
            </a:r>
            <a:r>
              <a:rPr lang="en-US">
                <a:latin typeface="Courier New" pitchFamily="49" charset="0"/>
              </a:rPr>
              <a:t>LEVEL</a:t>
            </a:r>
            <a:r>
              <a:rPr lang="en-US"/>
              <a:t>, and </a:t>
            </a:r>
            <a:r>
              <a:rPr lang="en-US">
                <a:latin typeface="Courier New" pitchFamily="49" charset="0"/>
              </a:rPr>
              <a:t>ROWNUM</a:t>
            </a:r>
            <a:r>
              <a:rPr lang="en-US"/>
              <a:t> pseudocolumns</a:t>
            </a:r>
          </a:p>
          <a:p>
            <a:pPr marL="465138" lvl="2" indent="-223838" defTabSz="427038"/>
            <a:r>
              <a:rPr lang="en-US"/>
              <a:t>Calls to </a:t>
            </a:r>
            <a:r>
              <a:rPr lang="en-US">
                <a:latin typeface="Courier New" pitchFamily="49" charset="0"/>
              </a:rPr>
              <a:t>SYSDATE</a:t>
            </a:r>
            <a:r>
              <a:rPr lang="en-US"/>
              <a:t>, </a:t>
            </a:r>
            <a:r>
              <a:rPr lang="en-US">
                <a:latin typeface="Courier New" pitchFamily="49" charset="0"/>
              </a:rPr>
              <a:t>UID</a:t>
            </a:r>
            <a:r>
              <a:rPr lang="en-US"/>
              <a:t>, </a:t>
            </a:r>
            <a:r>
              <a:rPr lang="en-US">
                <a:latin typeface="Courier New" pitchFamily="49" charset="0"/>
              </a:rPr>
              <a:t>USER</a:t>
            </a:r>
            <a:r>
              <a:rPr lang="en-US"/>
              <a:t>, and </a:t>
            </a:r>
            <a:r>
              <a:rPr lang="en-US">
                <a:latin typeface="Courier New" pitchFamily="49" charset="0"/>
              </a:rPr>
              <a:t>USERENV</a:t>
            </a:r>
            <a:r>
              <a:rPr lang="en-US"/>
              <a:t> functions</a:t>
            </a:r>
          </a:p>
          <a:p>
            <a:pPr marL="465138" lvl="2" indent="-223838" defTabSz="427038"/>
            <a:r>
              <a:rPr lang="en-US"/>
              <a:t>Queries that refer to other values in other rows</a:t>
            </a:r>
          </a:p>
          <a:p>
            <a:pPr marL="120650" lvl="1" defTabSz="427038"/>
            <a:r>
              <a:rPr lang="en-US"/>
              <a:t>A single column can have multiple </a:t>
            </a:r>
            <a:r>
              <a:rPr lang="en-US">
                <a:latin typeface="Courier New" pitchFamily="49" charset="0"/>
              </a:rPr>
              <a:t>CHECK</a:t>
            </a:r>
            <a:r>
              <a:rPr lang="en-US"/>
              <a:t> constraints which refer to the column in its definition. There is no limit to the number of </a:t>
            </a:r>
            <a:r>
              <a:rPr lang="en-US">
                <a:latin typeface="Courier New" pitchFamily="49" charset="0"/>
              </a:rPr>
              <a:t>CHECK</a:t>
            </a:r>
            <a:r>
              <a:rPr lang="en-US"/>
              <a:t> constraints which you can define on a column.</a:t>
            </a:r>
          </a:p>
          <a:p>
            <a:pPr marL="120650" lvl="1" defTabSz="427038"/>
            <a:r>
              <a:rPr lang="en-US">
                <a:latin typeface="Courier New" pitchFamily="49" charset="0"/>
              </a:rPr>
              <a:t>CHECK</a:t>
            </a:r>
            <a:r>
              <a:rPr lang="en-US"/>
              <a:t> constraints can be defined at </a:t>
            </a:r>
            <a:r>
              <a:rPr lang="en-US" b="1"/>
              <a:t>the column level or table level.</a:t>
            </a:r>
            <a:r>
              <a:rPr lang="en-US"/>
              <a:t> </a:t>
            </a:r>
          </a:p>
          <a:p>
            <a:pPr marL="120650" lvl="1" defTabSz="427038">
              <a:spcBef>
                <a:spcPct val="0"/>
              </a:spcBef>
            </a:pPr>
            <a:endParaRPr lang="en-US">
              <a:latin typeface="Courier New" pitchFamily="49" charset="0"/>
            </a:endParaRPr>
          </a:p>
          <a:p>
            <a:pPr marL="120650" lvl="1" defTabSz="427038">
              <a:spcBef>
                <a:spcPct val="0"/>
              </a:spcBef>
            </a:pPr>
            <a:r>
              <a:rPr lang="en-US">
                <a:latin typeface="Courier New" pitchFamily="49" charset="0"/>
              </a:rPr>
              <a:t>CREATE TABLE employees</a:t>
            </a:r>
          </a:p>
          <a:p>
            <a:pPr marL="120650" lvl="1" defTabSz="427038">
              <a:spcBef>
                <a:spcPct val="0"/>
              </a:spcBef>
            </a:pPr>
            <a:r>
              <a:rPr lang="en-US">
                <a:latin typeface="Courier New" pitchFamily="49" charset="0"/>
              </a:rPr>
              <a:t>     (...</a:t>
            </a:r>
          </a:p>
          <a:p>
            <a:pPr marL="120650" lvl="1" defTabSz="427038">
              <a:spcBef>
                <a:spcPct val="0"/>
              </a:spcBef>
            </a:pPr>
            <a:r>
              <a:rPr lang="en-US">
                <a:latin typeface="Courier New" pitchFamily="49" charset="0"/>
              </a:rPr>
              <a:t>      salary NUMBER(8,2) CONSTRAINT emp_salary_min </a:t>
            </a:r>
          </a:p>
          <a:p>
            <a:pPr marL="120650" lvl="1" defTabSz="427038">
              <a:spcBef>
                <a:spcPct val="0"/>
              </a:spcBef>
            </a:pPr>
            <a:r>
              <a:rPr lang="en-US">
                <a:latin typeface="Courier New" pitchFamily="49" charset="0"/>
              </a:rPr>
              <a:t>                         CHECK (salary &gt; 0),</a:t>
            </a:r>
          </a:p>
          <a:p>
            <a:pPr marL="120650" lvl="1" defTabSz="427038">
              <a:spcBef>
                <a:spcPct val="0"/>
              </a:spcBef>
            </a:pPr>
            <a:r>
              <a:rPr lang="en-US">
                <a:latin typeface="Courier New" pitchFamily="49" charset="0"/>
              </a:rPr>
              <a:t>     ...</a:t>
            </a:r>
          </a:p>
          <a:p>
            <a:pPr defTabSz="427038"/>
            <a:r>
              <a:rPr lang="en-US">
                <a:solidFill>
                  <a:srgbClr val="0000FF"/>
                </a:solidFill>
              </a:rPr>
              <a:t>Instructor Note</a:t>
            </a:r>
          </a:p>
          <a:p>
            <a:pPr marL="120650" lvl="1" defTabSz="427038"/>
            <a:r>
              <a:rPr lang="en-US">
                <a:solidFill>
                  <a:srgbClr val="0000FF"/>
                </a:solidFill>
              </a:rPr>
              <a:t>Explain what pseudocolumns are. Pseudocolumns are not actual columns in a table but they behave like columns. For example, you can select values from a pseudocolumn. However, you cannot insert into, update, or delete from a pseudocolumn. Pseudocolumns can be used in SQL statements.</a:t>
            </a:r>
          </a:p>
        </p:txBody>
      </p:sp>
      <p:sp>
        <p:nvSpPr>
          <p:cNvPr id="63493" name="Rectangle 5"/>
          <p:cNvSpPr>
            <a:spLocks noRot="1" noChangeArrowheads="1" noTextEdit="1"/>
          </p:cNvSpPr>
          <p:nvPr>
            <p:ph type="sldImg"/>
          </p:nvPr>
        </p:nvSpPr>
        <p:spPr>
          <a:xfrm>
            <a:off x="490538" y="158750"/>
            <a:ext cx="5875337" cy="4406900"/>
          </a:xfrm>
          <a:ln w="12700" cap="flat">
            <a:solidFill>
              <a:schemeClr val="tx1"/>
            </a:solid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D9B7CDF3-DC2B-4F22-8BF3-8D6A8A9E8A69}" type="slidenum">
              <a:rPr lang="en-US"/>
              <a:pPr/>
              <a:t>2</a:t>
            </a:fld>
            <a:endParaRPr lang="en-US"/>
          </a:p>
        </p:txBody>
      </p:sp>
      <p:sp>
        <p:nvSpPr>
          <p:cNvPr id="16386" name="Rectangle 2"/>
          <p:cNvSpPr>
            <a:spLocks noChangeArrowheads="1"/>
          </p:cNvSpPr>
          <p:nvPr/>
        </p:nvSpPr>
        <p:spPr bwMode="auto">
          <a:xfrm>
            <a:off x="3883025" y="0"/>
            <a:ext cx="2976563" cy="460375"/>
          </a:xfrm>
          <a:prstGeom prst="rect">
            <a:avLst/>
          </a:prstGeom>
          <a:noFill/>
          <a:ln w="9525">
            <a:noFill/>
            <a:miter lim="800000"/>
            <a:headEnd/>
            <a:tailEnd/>
          </a:ln>
          <a:effectLst/>
        </p:spPr>
        <p:txBody>
          <a:bodyPr wrap="none" anchor="ctr"/>
          <a:lstStyle/>
          <a:p>
            <a:endParaRPr lang="en-US"/>
          </a:p>
        </p:txBody>
      </p:sp>
      <p:sp>
        <p:nvSpPr>
          <p:cNvPr id="16387" name="Rectangle 3"/>
          <p:cNvSpPr>
            <a:spLocks noChangeArrowheads="1"/>
          </p:cNvSpPr>
          <p:nvPr/>
        </p:nvSpPr>
        <p:spPr bwMode="auto">
          <a:xfrm>
            <a:off x="-3175" y="0"/>
            <a:ext cx="2973388" cy="460375"/>
          </a:xfrm>
          <a:prstGeom prst="rect">
            <a:avLst/>
          </a:prstGeom>
          <a:noFill/>
          <a:ln w="9525">
            <a:noFill/>
            <a:miter lim="800000"/>
            <a:headEnd/>
            <a:tailEnd/>
          </a:ln>
          <a:effectLst/>
        </p:spPr>
        <p:txBody>
          <a:bodyPr wrap="none" anchor="ctr"/>
          <a:lstStyle/>
          <a:p>
            <a:endParaRPr lang="en-US"/>
          </a:p>
        </p:txBody>
      </p:sp>
      <p:sp>
        <p:nvSpPr>
          <p:cNvPr id="16388" name="Rectangle 4"/>
          <p:cNvSpPr>
            <a:spLocks noGrp="1" noChangeArrowheads="1"/>
          </p:cNvSpPr>
          <p:nvPr>
            <p:ph type="body" idx="1"/>
          </p:nvPr>
        </p:nvSpPr>
        <p:spPr>
          <a:xfrm>
            <a:off x="412750" y="4773613"/>
            <a:ext cx="6029325" cy="3756025"/>
          </a:xfrm>
          <a:noFill/>
          <a:ln/>
        </p:spPr>
        <p:txBody>
          <a:bodyPr lIns="91164" tIns="45582" rIns="91164" bIns="45582"/>
          <a:lstStyle/>
          <a:p>
            <a:pPr defTabSz="425450"/>
            <a:r>
              <a:rPr lang="en-US"/>
              <a:t>Naming Rules</a:t>
            </a:r>
          </a:p>
          <a:p>
            <a:pPr marL="119063" lvl="1" defTabSz="425450"/>
            <a:r>
              <a:rPr lang="en-US"/>
              <a:t>Name database tables and columns according to the standard rules for </a:t>
            </a:r>
            <a:r>
              <a:rPr lang="en-US">
                <a:solidFill>
                  <a:srgbClr val="FC0128"/>
                </a:solidFill>
              </a:rPr>
              <a:t>naming</a:t>
            </a:r>
            <a:r>
              <a:rPr lang="en-US"/>
              <a:t> any Oracle database object:</a:t>
            </a:r>
          </a:p>
          <a:p>
            <a:pPr marL="465138" lvl="2" indent="-225425" defTabSz="425450"/>
            <a:r>
              <a:rPr lang="en-US"/>
              <a:t>Table names and column names must begin with a letter and be 1–30 characters long.</a:t>
            </a:r>
          </a:p>
          <a:p>
            <a:pPr marL="465138" lvl="2" indent="-225425" defTabSz="425450"/>
            <a:r>
              <a:rPr lang="en-US"/>
              <a:t>Names must contain only the characters A–Z, a–z, 0–9, _ (underscore), $, and # (legal characters, but their use is discouraged).</a:t>
            </a:r>
          </a:p>
          <a:p>
            <a:pPr marL="465138" lvl="2" indent="-225425" defTabSz="425450"/>
            <a:r>
              <a:rPr lang="en-US"/>
              <a:t>Names must not duplicate the name of another object owned by the same Oracle server user.</a:t>
            </a:r>
          </a:p>
          <a:p>
            <a:pPr marL="465138" lvl="2" indent="-225425" defTabSz="425450"/>
            <a:r>
              <a:rPr lang="en-US"/>
              <a:t>Names must not be an Oracle server reserved word.</a:t>
            </a:r>
          </a:p>
          <a:p>
            <a:pPr marL="119063" lvl="1" defTabSz="425450"/>
            <a:r>
              <a:rPr lang="en-US" b="1"/>
              <a:t>Naming Guidelines</a:t>
            </a:r>
            <a:endParaRPr lang="en-US"/>
          </a:p>
          <a:p>
            <a:pPr marL="119063" lvl="1" defTabSz="425450"/>
            <a:r>
              <a:rPr lang="en-US"/>
              <a:t>Use descriptive names for tables and other database objects.</a:t>
            </a:r>
          </a:p>
          <a:p>
            <a:pPr marL="119063" lvl="1" defTabSz="425450"/>
            <a:r>
              <a:rPr lang="en-US" b="1"/>
              <a:t>Note:</a:t>
            </a:r>
            <a:r>
              <a:rPr lang="en-US"/>
              <a:t> Names are case insensitive. For example, </a:t>
            </a:r>
            <a:r>
              <a:rPr lang="en-US">
                <a:latin typeface="Courier New" pitchFamily="49" charset="0"/>
              </a:rPr>
              <a:t>EMPLOYEES</a:t>
            </a:r>
            <a:r>
              <a:rPr lang="en-US"/>
              <a:t> is treated as the same name as </a:t>
            </a:r>
            <a:r>
              <a:rPr lang="en-US">
                <a:latin typeface="Courier New" pitchFamily="49" charset="0"/>
              </a:rPr>
              <a:t>eMPloyees</a:t>
            </a:r>
            <a:r>
              <a:rPr lang="en-US"/>
              <a:t> or </a:t>
            </a:r>
            <a:r>
              <a:rPr lang="en-US">
                <a:latin typeface="Courier New" pitchFamily="49" charset="0"/>
              </a:rPr>
              <a:t>eMpLOYEES</a:t>
            </a:r>
            <a:r>
              <a:rPr lang="en-US"/>
              <a:t>.</a:t>
            </a:r>
          </a:p>
          <a:p>
            <a:pPr marL="119063" lvl="1" defTabSz="425450"/>
            <a:r>
              <a:rPr lang="en-US"/>
              <a:t>For more information, see </a:t>
            </a:r>
            <a:r>
              <a:rPr lang="en-US" i="1"/>
              <a:t>Oracle9i SQL Reference,</a:t>
            </a:r>
            <a:r>
              <a:rPr lang="en-US"/>
              <a:t>“Object Names and Qualifiers.”</a:t>
            </a:r>
          </a:p>
          <a:p>
            <a:pPr defTabSz="425450"/>
            <a:endParaRPr lang="en-US" b="1">
              <a:latin typeface="Times New Roman" pitchFamily="18" charset="0"/>
            </a:endParaRPr>
          </a:p>
        </p:txBody>
      </p:sp>
      <p:sp>
        <p:nvSpPr>
          <p:cNvPr id="16389" name="Rectangle 5"/>
          <p:cNvSpPr>
            <a:spLocks noRot="1" noChangeArrowheads="1" noTextEdit="1"/>
          </p:cNvSpPr>
          <p:nvPr>
            <p:ph type="sldImg"/>
          </p:nvPr>
        </p:nvSpPr>
        <p:spPr>
          <a:xfrm>
            <a:off x="492125" y="161925"/>
            <a:ext cx="5872163" cy="4403725"/>
          </a:xfrm>
          <a:ln w="12700" cap="flat">
            <a:solidFill>
              <a:schemeClr val="tx1"/>
            </a:solid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20F921CC-7A27-46F3-B7DE-67000C9647CA}" type="slidenum">
              <a:rPr lang="en-US"/>
              <a:pPr/>
              <a:t>20</a:t>
            </a:fld>
            <a:endParaRPr lang="en-US"/>
          </a:p>
        </p:txBody>
      </p:sp>
      <p:sp>
        <p:nvSpPr>
          <p:cNvPr id="65538" name="Rectangle 2"/>
          <p:cNvSpPr>
            <a:spLocks noChangeArrowheads="1"/>
          </p:cNvSpPr>
          <p:nvPr/>
        </p:nvSpPr>
        <p:spPr bwMode="auto">
          <a:xfrm>
            <a:off x="3883025" y="-1588"/>
            <a:ext cx="2974975" cy="461963"/>
          </a:xfrm>
          <a:prstGeom prst="rect">
            <a:avLst/>
          </a:prstGeom>
          <a:noFill/>
          <a:ln w="9525">
            <a:noFill/>
            <a:miter lim="800000"/>
            <a:headEnd/>
            <a:tailEnd/>
          </a:ln>
          <a:effectLst/>
        </p:spPr>
        <p:txBody>
          <a:bodyPr wrap="none" anchor="ctr"/>
          <a:lstStyle/>
          <a:p>
            <a:endParaRPr lang="en-US"/>
          </a:p>
        </p:txBody>
      </p:sp>
      <p:sp>
        <p:nvSpPr>
          <p:cNvPr id="65539" name="Rectangle 3"/>
          <p:cNvSpPr>
            <a:spLocks noChangeArrowheads="1"/>
          </p:cNvSpPr>
          <p:nvPr/>
        </p:nvSpPr>
        <p:spPr bwMode="auto">
          <a:xfrm>
            <a:off x="-1588" y="-1588"/>
            <a:ext cx="2970213" cy="461963"/>
          </a:xfrm>
          <a:prstGeom prst="rect">
            <a:avLst/>
          </a:prstGeom>
          <a:noFill/>
          <a:ln w="9525">
            <a:noFill/>
            <a:miter lim="800000"/>
            <a:headEnd/>
            <a:tailEnd/>
          </a:ln>
          <a:effectLst/>
        </p:spPr>
        <p:txBody>
          <a:bodyPr wrap="none" anchor="ctr"/>
          <a:lstStyle/>
          <a:p>
            <a:endParaRPr lang="en-US"/>
          </a:p>
        </p:txBody>
      </p:sp>
      <p:sp>
        <p:nvSpPr>
          <p:cNvPr id="65540" name="Rectangle 4"/>
          <p:cNvSpPr>
            <a:spLocks noGrp="1" noChangeArrowheads="1"/>
          </p:cNvSpPr>
          <p:nvPr>
            <p:ph type="body" idx="1"/>
          </p:nvPr>
        </p:nvSpPr>
        <p:spPr>
          <a:xfrm>
            <a:off x="412750" y="4678363"/>
            <a:ext cx="6029325" cy="3756025"/>
          </a:xfrm>
          <a:noFill/>
          <a:ln/>
        </p:spPr>
        <p:txBody>
          <a:bodyPr lIns="91164" tIns="45582" rIns="91164" bIns="45582"/>
          <a:lstStyle/>
          <a:p>
            <a:pPr defTabSz="427038">
              <a:lnSpc>
                <a:spcPct val="90000"/>
              </a:lnSpc>
            </a:pPr>
            <a:r>
              <a:rPr lang="en-US"/>
              <a:t>Adding a Constraint</a:t>
            </a:r>
          </a:p>
          <a:p>
            <a:pPr marL="120650" lvl="1" defTabSz="427038">
              <a:lnSpc>
                <a:spcPct val="90000"/>
              </a:lnSpc>
            </a:pPr>
            <a:r>
              <a:rPr lang="en-US"/>
              <a:t>You can add a constraint for existing tables by using the </a:t>
            </a:r>
            <a:r>
              <a:rPr lang="en-US">
                <a:solidFill>
                  <a:srgbClr val="FC0128"/>
                </a:solidFill>
                <a:latin typeface="Courier New" pitchFamily="49" charset="0"/>
              </a:rPr>
              <a:t>ALTER</a:t>
            </a:r>
            <a:r>
              <a:rPr lang="en-US">
                <a:solidFill>
                  <a:srgbClr val="FC0128"/>
                </a:solidFill>
              </a:rPr>
              <a:t> </a:t>
            </a:r>
            <a:r>
              <a:rPr lang="en-US">
                <a:solidFill>
                  <a:srgbClr val="FC0128"/>
                </a:solidFill>
                <a:latin typeface="Courier New" pitchFamily="49" charset="0"/>
              </a:rPr>
              <a:t>TABLE</a:t>
            </a:r>
            <a:r>
              <a:rPr lang="en-US">
                <a:solidFill>
                  <a:srgbClr val="FC0128"/>
                </a:solidFill>
              </a:rPr>
              <a:t> statement with the </a:t>
            </a:r>
            <a:r>
              <a:rPr lang="en-US">
                <a:solidFill>
                  <a:srgbClr val="FC0128"/>
                </a:solidFill>
                <a:latin typeface="Courier New" pitchFamily="49" charset="0"/>
              </a:rPr>
              <a:t>ADD</a:t>
            </a:r>
            <a:r>
              <a:rPr lang="en-US">
                <a:solidFill>
                  <a:srgbClr val="FC0128"/>
                </a:solidFill>
              </a:rPr>
              <a:t> clause</a:t>
            </a:r>
            <a:r>
              <a:rPr lang="en-US"/>
              <a:t>.</a:t>
            </a:r>
            <a:endParaRPr lang="en-US">
              <a:solidFill>
                <a:srgbClr val="FC0128"/>
              </a:solidFill>
            </a:endParaRPr>
          </a:p>
          <a:p>
            <a:pPr marL="120650" lvl="1" defTabSz="427038">
              <a:lnSpc>
                <a:spcPct val="90000"/>
              </a:lnSpc>
            </a:pPr>
            <a:r>
              <a:rPr lang="en-US"/>
              <a:t>In the syntax:</a:t>
            </a:r>
          </a:p>
          <a:p>
            <a:pPr marL="120650" lvl="1" defTabSz="427038">
              <a:lnSpc>
                <a:spcPct val="90000"/>
              </a:lnSpc>
            </a:pPr>
            <a:r>
              <a:rPr lang="en-US" i="1"/>
              <a:t>	</a:t>
            </a:r>
            <a:r>
              <a:rPr lang="en-US" i="1">
                <a:latin typeface="Courier New" pitchFamily="49" charset="0"/>
              </a:rPr>
              <a:t>table</a:t>
            </a:r>
            <a:r>
              <a:rPr lang="en-US"/>
              <a:t>			is the name of the table</a:t>
            </a:r>
          </a:p>
          <a:p>
            <a:pPr marL="120650" lvl="1" defTabSz="427038">
              <a:lnSpc>
                <a:spcPct val="90000"/>
              </a:lnSpc>
            </a:pPr>
            <a:r>
              <a:rPr lang="en-US" i="1"/>
              <a:t>	</a:t>
            </a:r>
            <a:r>
              <a:rPr lang="en-US" i="1">
                <a:latin typeface="Courier New" pitchFamily="49" charset="0"/>
              </a:rPr>
              <a:t>constraint	</a:t>
            </a:r>
            <a:r>
              <a:rPr lang="en-US"/>
              <a:t>	is the name of the constraint</a:t>
            </a:r>
          </a:p>
          <a:p>
            <a:pPr marL="120650" lvl="1" defTabSz="427038">
              <a:lnSpc>
                <a:spcPct val="90000"/>
              </a:lnSpc>
            </a:pPr>
            <a:r>
              <a:rPr lang="en-US"/>
              <a:t>	</a:t>
            </a:r>
            <a:r>
              <a:rPr lang="en-US" i="1">
                <a:latin typeface="Courier New" pitchFamily="49" charset="0"/>
              </a:rPr>
              <a:t>type</a:t>
            </a:r>
            <a:r>
              <a:rPr lang="en-US"/>
              <a:t>			is the constraint type</a:t>
            </a:r>
          </a:p>
          <a:p>
            <a:pPr marL="120650" lvl="1" defTabSz="427038">
              <a:lnSpc>
                <a:spcPct val="90000"/>
              </a:lnSpc>
            </a:pPr>
            <a:r>
              <a:rPr lang="en-US"/>
              <a:t>	</a:t>
            </a:r>
            <a:r>
              <a:rPr lang="en-US" i="1">
                <a:latin typeface="Courier New" pitchFamily="49" charset="0"/>
              </a:rPr>
              <a:t>column</a:t>
            </a:r>
            <a:r>
              <a:rPr lang="en-US" i="1"/>
              <a:t>		</a:t>
            </a:r>
            <a:r>
              <a:rPr lang="en-US"/>
              <a:t>is the name of the column affected by the constraint</a:t>
            </a:r>
          </a:p>
          <a:p>
            <a:pPr marL="120650" lvl="1" defTabSz="427038">
              <a:lnSpc>
                <a:spcPct val="90000"/>
              </a:lnSpc>
            </a:pPr>
            <a:r>
              <a:rPr lang="en-US"/>
              <a:t>The constraint name syntax is optional, although recommended. If you do not name your constraints, the system will generate constraint names.</a:t>
            </a:r>
          </a:p>
          <a:p>
            <a:pPr marL="120650" lvl="1" defTabSz="427038">
              <a:lnSpc>
                <a:spcPct val="90000"/>
              </a:lnSpc>
            </a:pPr>
            <a:r>
              <a:rPr lang="en-US" b="1"/>
              <a:t>Guidelines</a:t>
            </a:r>
          </a:p>
          <a:p>
            <a:pPr marL="465138" lvl="2" indent="-223838" defTabSz="427038">
              <a:lnSpc>
                <a:spcPct val="90000"/>
              </a:lnSpc>
            </a:pPr>
            <a:r>
              <a:rPr lang="en-US"/>
              <a:t>You can add, drop, enable, or disable a constraint, but you cannot modify its structure.</a:t>
            </a:r>
          </a:p>
          <a:p>
            <a:pPr marL="465138" lvl="2" indent="-223838" defTabSz="427038">
              <a:lnSpc>
                <a:spcPct val="90000"/>
              </a:lnSpc>
            </a:pPr>
            <a:r>
              <a:rPr lang="en-US"/>
              <a:t>You can add a </a:t>
            </a:r>
            <a:r>
              <a:rPr lang="en-US">
                <a:latin typeface="Courier New" pitchFamily="49" charset="0"/>
              </a:rPr>
              <a:t>NOT NULL</a:t>
            </a:r>
            <a:r>
              <a:rPr lang="en-US"/>
              <a:t> constraint to an existing column by using the </a:t>
            </a:r>
            <a:r>
              <a:rPr lang="en-US">
                <a:latin typeface="Courier New" pitchFamily="49" charset="0"/>
              </a:rPr>
              <a:t>MODIFY</a:t>
            </a:r>
            <a:r>
              <a:rPr lang="en-US"/>
              <a:t> clause of the </a:t>
            </a:r>
            <a:r>
              <a:rPr lang="en-US">
                <a:latin typeface="Courier New" pitchFamily="49" charset="0"/>
              </a:rPr>
              <a:t>ALTER TABLE</a:t>
            </a:r>
            <a:r>
              <a:rPr lang="en-US"/>
              <a:t> statement.</a:t>
            </a:r>
          </a:p>
          <a:p>
            <a:pPr marL="120650" lvl="1" defTabSz="427038">
              <a:lnSpc>
                <a:spcPct val="90000"/>
              </a:lnSpc>
            </a:pPr>
            <a:r>
              <a:rPr lang="en-US" b="1">
                <a:latin typeface="Times" pitchFamily="18" charset="0"/>
              </a:rPr>
              <a:t>Note:</a:t>
            </a:r>
            <a:r>
              <a:rPr lang="en-US">
                <a:latin typeface="Times" pitchFamily="18" charset="0"/>
              </a:rPr>
              <a:t> You can define a </a:t>
            </a:r>
            <a:r>
              <a:rPr lang="en-US">
                <a:latin typeface="Courier New" pitchFamily="49" charset="0"/>
              </a:rPr>
              <a:t>NOT NULL</a:t>
            </a:r>
            <a:r>
              <a:rPr lang="en-US">
                <a:latin typeface="Times" pitchFamily="18" charset="0"/>
              </a:rPr>
              <a:t> column only if the table is empty or if the column has a value for every row.</a:t>
            </a:r>
            <a:endParaRPr lang="en-US">
              <a:solidFill>
                <a:srgbClr val="0000FF"/>
              </a:solidFill>
              <a:latin typeface="Times" pitchFamily="18" charset="0"/>
            </a:endParaRPr>
          </a:p>
          <a:p>
            <a:pPr defTabSz="427038">
              <a:lnSpc>
                <a:spcPct val="90000"/>
              </a:lnSpc>
            </a:pPr>
            <a:r>
              <a:rPr lang="en-US">
                <a:solidFill>
                  <a:srgbClr val="0000FF"/>
                </a:solidFill>
              </a:rPr>
              <a:t>Instructor Note You can defer checking constraints for validity until the end of the transaction. A constraint is </a:t>
            </a:r>
            <a:r>
              <a:rPr lang="en-US" i="1">
                <a:solidFill>
                  <a:srgbClr val="0000FF"/>
                </a:solidFill>
              </a:rPr>
              <a:t>deferred</a:t>
            </a:r>
            <a:r>
              <a:rPr lang="en-US">
                <a:solidFill>
                  <a:srgbClr val="0000FF"/>
                </a:solidFill>
              </a:rPr>
              <a:t> if the system checks that it is satisfied only on commit. If a deferred constraint is violated, then committing causes the transaction to roll back. A constraint is </a:t>
            </a:r>
            <a:r>
              <a:rPr lang="en-US" i="1">
                <a:solidFill>
                  <a:srgbClr val="0000FF"/>
                </a:solidFill>
              </a:rPr>
              <a:t>immediate </a:t>
            </a:r>
            <a:r>
              <a:rPr lang="en-US">
                <a:solidFill>
                  <a:srgbClr val="0000FF"/>
                </a:solidFill>
              </a:rPr>
              <a:t>if it is checked at the end of each statement. If it is violated, the statement is rolled back immediately.</a:t>
            </a:r>
          </a:p>
        </p:txBody>
      </p:sp>
      <p:sp>
        <p:nvSpPr>
          <p:cNvPr id="65541" name="Rectangle 5"/>
          <p:cNvSpPr>
            <a:spLocks noRot="1" noChangeArrowheads="1" noTextEdit="1"/>
          </p:cNvSpPr>
          <p:nvPr>
            <p:ph type="sldImg"/>
          </p:nvPr>
        </p:nvSpPr>
        <p:spPr>
          <a:xfrm>
            <a:off x="490538" y="158750"/>
            <a:ext cx="5875337" cy="4406900"/>
          </a:xfrm>
          <a:ln w="12700" cap="flat">
            <a:solidFill>
              <a:schemeClr val="tx1"/>
            </a:solid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E9640C-691D-40BE-A825-7C2CFBB8B2E6}" type="slidenum">
              <a:rPr lang="en-US"/>
              <a:pPr/>
              <a:t>21</a:t>
            </a:fld>
            <a:endParaRPr lang="en-US"/>
          </a:p>
        </p:txBody>
      </p:sp>
      <p:sp>
        <p:nvSpPr>
          <p:cNvPr id="67586" name="Rectangle 2"/>
          <p:cNvSpPr>
            <a:spLocks noGrp="1" noChangeArrowheads="1"/>
          </p:cNvSpPr>
          <p:nvPr>
            <p:ph type="body" idx="1"/>
          </p:nvPr>
        </p:nvSpPr>
        <p:spPr>
          <a:xfrm>
            <a:off x="412750" y="4773613"/>
            <a:ext cx="6029325" cy="3756025"/>
          </a:xfrm>
          <a:noFill/>
          <a:ln/>
        </p:spPr>
        <p:txBody>
          <a:bodyPr lIns="91164" tIns="45582" rIns="91164" bIns="45582"/>
          <a:lstStyle/>
          <a:p>
            <a:pPr defTabSz="427038"/>
            <a:r>
              <a:rPr lang="en-US"/>
              <a:t>Adding a Constraint (continued)</a:t>
            </a:r>
          </a:p>
          <a:p>
            <a:pPr marL="120650" lvl="1" defTabSz="427038"/>
            <a:r>
              <a:rPr lang="en-US"/>
              <a:t>The example on the slide creates a </a:t>
            </a:r>
            <a:r>
              <a:rPr lang="en-US">
                <a:latin typeface="Courier New" pitchFamily="49" charset="0"/>
              </a:rPr>
              <a:t>FOREIGN</a:t>
            </a:r>
            <a:r>
              <a:rPr lang="en-US"/>
              <a:t> </a:t>
            </a:r>
            <a:r>
              <a:rPr lang="en-US">
                <a:latin typeface="Courier New" pitchFamily="49" charset="0"/>
              </a:rPr>
              <a:t>KEY</a:t>
            </a:r>
            <a:r>
              <a:rPr lang="en-US"/>
              <a:t> constraint on the </a:t>
            </a:r>
            <a:r>
              <a:rPr lang="en-US">
                <a:latin typeface="Courier New" pitchFamily="49" charset="0"/>
              </a:rPr>
              <a:t>EMPLOYEES</a:t>
            </a:r>
            <a:r>
              <a:rPr lang="en-US"/>
              <a:t> table. The constraint ensures that a manager exists as a valid employee in the </a:t>
            </a:r>
            <a:r>
              <a:rPr lang="en-US">
                <a:latin typeface="Courier New" pitchFamily="49" charset="0"/>
              </a:rPr>
              <a:t>EMPLOYEES</a:t>
            </a:r>
            <a:r>
              <a:rPr lang="en-US"/>
              <a:t> table.</a:t>
            </a:r>
          </a:p>
          <a:p>
            <a:pPr marL="120650" lvl="1" defTabSz="427038"/>
            <a:endParaRPr lang="en-US"/>
          </a:p>
          <a:p>
            <a:pPr marL="120650" lvl="1" defTabSz="427038"/>
            <a:endParaRPr lang="en-US"/>
          </a:p>
          <a:p>
            <a:pPr marL="120650" lvl="1" defTabSz="427038"/>
            <a:endParaRPr lang="en-US"/>
          </a:p>
          <a:p>
            <a:pPr marL="120650" lvl="1" defTabSz="427038"/>
            <a:endParaRPr lang="en-US"/>
          </a:p>
          <a:p>
            <a:pPr marL="120650" lvl="1" defTabSz="427038"/>
            <a:endParaRPr lang="en-US"/>
          </a:p>
          <a:p>
            <a:pPr marL="120650" lvl="1" defTabSz="427038"/>
            <a:endParaRPr lang="en-US"/>
          </a:p>
          <a:p>
            <a:pPr marL="120650" lvl="1" defTabSz="427038"/>
            <a:endParaRPr lang="en-US"/>
          </a:p>
          <a:p>
            <a:pPr marL="120650" lvl="1" defTabSz="427038"/>
            <a:endParaRPr lang="en-US"/>
          </a:p>
          <a:p>
            <a:pPr marL="120650" lvl="1" defTabSz="427038"/>
            <a:endParaRPr lang="en-US"/>
          </a:p>
          <a:p>
            <a:pPr marL="120650" lvl="1" defTabSz="427038"/>
            <a:endParaRPr lang="en-US"/>
          </a:p>
          <a:p>
            <a:pPr defTabSz="427038"/>
            <a:r>
              <a:rPr lang="en-US">
                <a:solidFill>
                  <a:srgbClr val="0000FF"/>
                </a:solidFill>
              </a:rPr>
              <a:t>Instructor Note</a:t>
            </a:r>
          </a:p>
          <a:p>
            <a:pPr marL="120650" lvl="1" defTabSz="427038"/>
            <a:r>
              <a:rPr lang="en-US">
                <a:solidFill>
                  <a:srgbClr val="0000FF"/>
                </a:solidFill>
              </a:rPr>
              <a:t>To add a </a:t>
            </a:r>
            <a:r>
              <a:rPr lang="en-US">
                <a:solidFill>
                  <a:srgbClr val="0000FF"/>
                </a:solidFill>
                <a:latin typeface="Courier New" pitchFamily="49" charset="0"/>
              </a:rPr>
              <a:t>NOT</a:t>
            </a:r>
            <a:r>
              <a:rPr lang="en-US">
                <a:solidFill>
                  <a:srgbClr val="0000FF"/>
                </a:solidFill>
              </a:rPr>
              <a:t> </a:t>
            </a:r>
            <a:r>
              <a:rPr lang="en-US">
                <a:solidFill>
                  <a:srgbClr val="0000FF"/>
                </a:solidFill>
                <a:latin typeface="Courier New" pitchFamily="49" charset="0"/>
              </a:rPr>
              <a:t>NULL</a:t>
            </a:r>
            <a:r>
              <a:rPr lang="en-US">
                <a:solidFill>
                  <a:srgbClr val="0000FF"/>
                </a:solidFill>
              </a:rPr>
              <a:t> constraint, use the </a:t>
            </a:r>
            <a:r>
              <a:rPr lang="en-US">
                <a:solidFill>
                  <a:srgbClr val="0000FF"/>
                </a:solidFill>
                <a:latin typeface="Courier New" pitchFamily="49" charset="0"/>
              </a:rPr>
              <a:t>ALTER</a:t>
            </a:r>
            <a:r>
              <a:rPr lang="en-US">
                <a:solidFill>
                  <a:srgbClr val="0000FF"/>
                </a:solidFill>
              </a:rPr>
              <a:t> </a:t>
            </a:r>
            <a:r>
              <a:rPr lang="en-US">
                <a:solidFill>
                  <a:srgbClr val="0000FF"/>
                </a:solidFill>
                <a:latin typeface="Courier New" pitchFamily="49" charset="0"/>
              </a:rPr>
              <a:t>TABLE</a:t>
            </a:r>
            <a:r>
              <a:rPr lang="en-US">
                <a:solidFill>
                  <a:srgbClr val="0000FF"/>
                </a:solidFill>
              </a:rPr>
              <a:t> </a:t>
            </a:r>
            <a:r>
              <a:rPr lang="en-US">
                <a:solidFill>
                  <a:srgbClr val="0000FF"/>
                </a:solidFill>
                <a:latin typeface="Courier New" pitchFamily="49" charset="0"/>
              </a:rPr>
              <a:t>MODIFY</a:t>
            </a:r>
            <a:r>
              <a:rPr lang="en-US">
                <a:solidFill>
                  <a:srgbClr val="0000FF"/>
                </a:solidFill>
              </a:rPr>
              <a:t> syntax:</a:t>
            </a:r>
          </a:p>
          <a:p>
            <a:pPr marL="120650" lvl="1" defTabSz="427038"/>
            <a:endParaRPr lang="en-US" sz="500">
              <a:solidFill>
                <a:srgbClr val="0000FF"/>
              </a:solidFill>
            </a:endParaRPr>
          </a:p>
          <a:p>
            <a:pPr marL="120650" lvl="1" defTabSz="427038">
              <a:spcBef>
                <a:spcPct val="0"/>
              </a:spcBef>
            </a:pPr>
            <a:r>
              <a:rPr lang="en-US">
                <a:solidFill>
                  <a:srgbClr val="0000FF"/>
                </a:solidFill>
                <a:latin typeface="Courier New" pitchFamily="49" charset="0"/>
              </a:rPr>
              <a:t>    ALTER</a:t>
            </a:r>
            <a:r>
              <a:rPr lang="en-US">
                <a:solidFill>
                  <a:srgbClr val="0000FF"/>
                </a:solidFill>
              </a:rPr>
              <a:t> </a:t>
            </a:r>
            <a:r>
              <a:rPr lang="en-US">
                <a:solidFill>
                  <a:srgbClr val="0000FF"/>
                </a:solidFill>
                <a:latin typeface="Courier New" pitchFamily="49" charset="0"/>
              </a:rPr>
              <a:t>TABLE employees</a:t>
            </a:r>
          </a:p>
          <a:p>
            <a:pPr marL="120650" lvl="1" defTabSz="427038">
              <a:spcBef>
                <a:spcPct val="0"/>
              </a:spcBef>
            </a:pPr>
            <a:r>
              <a:rPr lang="en-US">
                <a:solidFill>
                  <a:srgbClr val="0000FF"/>
                </a:solidFill>
                <a:latin typeface="Courier New" pitchFamily="49" charset="0"/>
              </a:rPr>
              <a:t>    MODIFY</a:t>
            </a:r>
            <a:r>
              <a:rPr lang="en-US">
                <a:solidFill>
                  <a:srgbClr val="0000FF"/>
                </a:solidFill>
              </a:rPr>
              <a:t> </a:t>
            </a:r>
            <a:r>
              <a:rPr lang="en-US">
                <a:solidFill>
                  <a:srgbClr val="0000FF"/>
                </a:solidFill>
                <a:latin typeface="Courier New" pitchFamily="49" charset="0"/>
              </a:rPr>
              <a:t>(salary</a:t>
            </a:r>
            <a:r>
              <a:rPr lang="en-US">
                <a:solidFill>
                  <a:srgbClr val="0000FF"/>
                </a:solidFill>
              </a:rPr>
              <a:t> </a:t>
            </a:r>
            <a:r>
              <a:rPr lang="en-US">
                <a:solidFill>
                  <a:srgbClr val="0000FF"/>
                </a:solidFill>
                <a:latin typeface="Courier New" pitchFamily="49" charset="0"/>
              </a:rPr>
              <a:t>CONSTRAINT emp_salary_nn NOT NULL);</a:t>
            </a:r>
          </a:p>
        </p:txBody>
      </p:sp>
      <p:sp>
        <p:nvSpPr>
          <p:cNvPr id="67587" name="Rectangle 3"/>
          <p:cNvSpPr>
            <a:spLocks noRot="1" noChangeArrowheads="1" noTextEdit="1"/>
          </p:cNvSpPr>
          <p:nvPr>
            <p:ph type="sldImg"/>
          </p:nvPr>
        </p:nvSpPr>
        <p:spPr>
          <a:xfrm>
            <a:off x="490538" y="158750"/>
            <a:ext cx="5875337" cy="4406900"/>
          </a:xfrm>
          <a:ln w="12700" cap="flat">
            <a:solidFill>
              <a:schemeClr val="tx1"/>
            </a:solid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25EE064-F529-48EF-935C-7BCDEC6B1861}" type="slidenum">
              <a:rPr lang="en-US"/>
              <a:pPr/>
              <a:t>22</a:t>
            </a:fld>
            <a:endParaRPr lang="en-US"/>
          </a:p>
        </p:txBody>
      </p:sp>
      <p:sp>
        <p:nvSpPr>
          <p:cNvPr id="69634" name="Rectangle 2"/>
          <p:cNvSpPr>
            <a:spLocks noGrp="1" noChangeArrowheads="1"/>
          </p:cNvSpPr>
          <p:nvPr>
            <p:ph type="body" idx="1"/>
          </p:nvPr>
        </p:nvSpPr>
        <p:spPr>
          <a:xfrm>
            <a:off x="412750" y="4773613"/>
            <a:ext cx="6029325" cy="3756025"/>
          </a:xfrm>
          <a:noFill/>
          <a:ln/>
        </p:spPr>
        <p:txBody>
          <a:bodyPr lIns="91164" tIns="45582" rIns="91164" bIns="45582"/>
          <a:lstStyle/>
          <a:p>
            <a:pPr defTabSz="427038"/>
            <a:r>
              <a:rPr lang="en-US"/>
              <a:t>Dropping a Constraint</a:t>
            </a:r>
          </a:p>
          <a:p>
            <a:pPr marL="120650" lvl="1" defTabSz="427038"/>
            <a:r>
              <a:rPr lang="en-US"/>
              <a:t>To </a:t>
            </a:r>
            <a:r>
              <a:rPr lang="en-US">
                <a:solidFill>
                  <a:srgbClr val="FC0128"/>
                </a:solidFill>
              </a:rPr>
              <a:t>drop a constraint</a:t>
            </a:r>
            <a:r>
              <a:rPr lang="en-US"/>
              <a:t>, you can identify the constraint name from the </a:t>
            </a:r>
            <a:r>
              <a:rPr lang="en-US">
                <a:solidFill>
                  <a:srgbClr val="FC0128"/>
                </a:solidFill>
                <a:latin typeface="Courier New" pitchFamily="49" charset="0"/>
              </a:rPr>
              <a:t>USER_CONSTRAINTS</a:t>
            </a:r>
            <a:r>
              <a:rPr lang="en-US"/>
              <a:t> and </a:t>
            </a:r>
            <a:r>
              <a:rPr lang="en-US">
                <a:solidFill>
                  <a:srgbClr val="FC0128"/>
                </a:solidFill>
                <a:latin typeface="Courier New" pitchFamily="49" charset="0"/>
              </a:rPr>
              <a:t>USER_CONS_COLUMNS</a:t>
            </a:r>
            <a:r>
              <a:rPr lang="en-US"/>
              <a:t> data dictionary views. Then use the </a:t>
            </a:r>
            <a:r>
              <a:rPr lang="en-US">
                <a:latin typeface="Courier New" pitchFamily="49" charset="0"/>
              </a:rPr>
              <a:t>ALTER TABLE</a:t>
            </a:r>
            <a:r>
              <a:rPr lang="en-US"/>
              <a:t> statement with the </a:t>
            </a:r>
            <a:r>
              <a:rPr lang="en-US">
                <a:latin typeface="Courier New" pitchFamily="49" charset="0"/>
              </a:rPr>
              <a:t>DROP</a:t>
            </a:r>
            <a:r>
              <a:rPr lang="en-US"/>
              <a:t> clause. The </a:t>
            </a:r>
            <a:r>
              <a:rPr lang="en-US">
                <a:latin typeface="Courier New" pitchFamily="49" charset="0"/>
              </a:rPr>
              <a:t>CASCADE </a:t>
            </a:r>
            <a:r>
              <a:rPr lang="en-US"/>
              <a:t>option of the </a:t>
            </a:r>
            <a:r>
              <a:rPr lang="en-US">
                <a:latin typeface="Courier New" pitchFamily="49" charset="0"/>
              </a:rPr>
              <a:t>DROP</a:t>
            </a:r>
            <a:r>
              <a:rPr lang="en-US"/>
              <a:t> clause causes any dependent constraints also to be dropped.</a:t>
            </a:r>
          </a:p>
          <a:p>
            <a:pPr marL="120650" lvl="1" defTabSz="427038"/>
            <a:r>
              <a:rPr lang="en-US" b="1"/>
              <a:t>Syntax</a:t>
            </a:r>
            <a:endParaRPr lang="en-US"/>
          </a:p>
          <a:p>
            <a:pPr marL="120650" lvl="1" defTabSz="427038">
              <a:spcBef>
                <a:spcPct val="65000"/>
              </a:spcBef>
            </a:pPr>
            <a:r>
              <a:rPr lang="en-US"/>
              <a:t>  </a:t>
            </a:r>
            <a:r>
              <a:rPr lang="en-US">
                <a:latin typeface="Courier New" pitchFamily="49" charset="0"/>
              </a:rPr>
              <a:t>ALTER TABLE	</a:t>
            </a:r>
            <a:r>
              <a:rPr lang="en-US" i="1">
                <a:latin typeface="Courier New" pitchFamily="49" charset="0"/>
              </a:rPr>
              <a:t>table</a:t>
            </a:r>
            <a:endParaRPr lang="en-US">
              <a:latin typeface="Courier New" pitchFamily="49" charset="0"/>
            </a:endParaRPr>
          </a:p>
          <a:p>
            <a:pPr marL="120650" lvl="1" defTabSz="427038">
              <a:spcBef>
                <a:spcPct val="0"/>
              </a:spcBef>
            </a:pPr>
            <a:r>
              <a:rPr lang="en-US">
                <a:latin typeface="Courier New" pitchFamily="49" charset="0"/>
              </a:rPr>
              <a:t> DROP  PRIMARY KEY | UNIQUE (</a:t>
            </a:r>
            <a:r>
              <a:rPr lang="en-US" i="1">
                <a:latin typeface="Courier New" pitchFamily="49" charset="0"/>
              </a:rPr>
              <a:t>column</a:t>
            </a:r>
            <a:r>
              <a:rPr lang="en-US">
                <a:latin typeface="Courier New" pitchFamily="49" charset="0"/>
              </a:rPr>
              <a:t>) |</a:t>
            </a:r>
          </a:p>
          <a:p>
            <a:pPr marL="120650" lvl="1" defTabSz="427038">
              <a:spcBef>
                <a:spcPct val="0"/>
              </a:spcBef>
            </a:pPr>
            <a:r>
              <a:rPr lang="en-US">
                <a:latin typeface="Courier New" pitchFamily="49" charset="0"/>
              </a:rPr>
              <a:t>       CONSTRAINT   </a:t>
            </a:r>
            <a:r>
              <a:rPr lang="en-US" i="1">
                <a:latin typeface="Courier New" pitchFamily="49" charset="0"/>
              </a:rPr>
              <a:t>constraint</a:t>
            </a:r>
            <a:r>
              <a:rPr lang="en-US">
                <a:latin typeface="Courier New" pitchFamily="49" charset="0"/>
              </a:rPr>
              <a:t>  [CASCADE];</a:t>
            </a:r>
            <a:endParaRPr lang="en-US"/>
          </a:p>
          <a:p>
            <a:pPr marL="120650" lvl="1" defTabSz="427038"/>
            <a:endParaRPr lang="en-US" sz="500"/>
          </a:p>
          <a:p>
            <a:pPr marL="120650" lvl="1" defTabSz="427038"/>
            <a:r>
              <a:rPr lang="en-US"/>
              <a:t>In the syntax:</a:t>
            </a:r>
            <a:endParaRPr lang="en-US" b="1"/>
          </a:p>
          <a:p>
            <a:pPr marL="120650" lvl="1" defTabSz="427038"/>
            <a:r>
              <a:rPr lang="en-US"/>
              <a:t>	</a:t>
            </a:r>
            <a:r>
              <a:rPr lang="en-US" i="1">
                <a:latin typeface="Courier New" pitchFamily="49" charset="0"/>
              </a:rPr>
              <a:t>table</a:t>
            </a:r>
            <a:r>
              <a:rPr lang="en-US"/>
              <a:t>			is the name of the table</a:t>
            </a:r>
          </a:p>
          <a:p>
            <a:pPr marL="120650" lvl="1" defTabSz="427038"/>
            <a:r>
              <a:rPr lang="en-US"/>
              <a:t>	</a:t>
            </a:r>
            <a:r>
              <a:rPr lang="en-US" i="1">
                <a:latin typeface="Courier New" pitchFamily="49" charset="0"/>
              </a:rPr>
              <a:t>column</a:t>
            </a:r>
            <a:r>
              <a:rPr lang="en-US" i="1"/>
              <a:t>		</a:t>
            </a:r>
            <a:r>
              <a:rPr lang="en-US"/>
              <a:t>is the name of the column affected by the constraint</a:t>
            </a:r>
          </a:p>
          <a:p>
            <a:pPr marL="120650" lvl="1" defTabSz="427038"/>
            <a:r>
              <a:rPr lang="en-US" i="1"/>
              <a:t>	</a:t>
            </a:r>
            <a:r>
              <a:rPr lang="en-US" i="1">
                <a:latin typeface="Courier New" pitchFamily="49" charset="0"/>
              </a:rPr>
              <a:t>constraint	</a:t>
            </a:r>
            <a:r>
              <a:rPr lang="en-US"/>
              <a:t>	is the name of the constraint</a:t>
            </a:r>
          </a:p>
          <a:p>
            <a:pPr marL="120650" lvl="1" defTabSz="427038"/>
            <a:r>
              <a:rPr lang="en-US"/>
              <a:t>When you drop an integrity constraint, that constraint is no longer enforced by the Oracle server and is no longer available in the data dictionary.</a:t>
            </a:r>
          </a:p>
          <a:p>
            <a:pPr marL="120650" lvl="1" defTabSz="427038"/>
            <a:endParaRPr lang="en-US">
              <a:latin typeface="Times" pitchFamily="18" charset="0"/>
            </a:endParaRPr>
          </a:p>
          <a:p>
            <a:pPr defTabSz="427038"/>
            <a:endParaRPr lang="en-US" b="1">
              <a:latin typeface="Times" pitchFamily="18" charset="0"/>
            </a:endParaRPr>
          </a:p>
        </p:txBody>
      </p:sp>
      <p:sp>
        <p:nvSpPr>
          <p:cNvPr id="69635" name="Rectangle 3"/>
          <p:cNvSpPr>
            <a:spLocks noRot="1" noChangeArrowheads="1" noTextEdit="1"/>
          </p:cNvSpPr>
          <p:nvPr>
            <p:ph type="sldImg"/>
          </p:nvPr>
        </p:nvSpPr>
        <p:spPr>
          <a:xfrm>
            <a:off x="490538" y="158750"/>
            <a:ext cx="5875337" cy="4406900"/>
          </a:xfrm>
          <a:ln w="12700" cap="flat">
            <a:solidFill>
              <a:schemeClr val="tx1"/>
            </a:solidFill>
          </a:ln>
        </p:spPr>
      </p:sp>
      <p:sp>
        <p:nvSpPr>
          <p:cNvPr id="69636" name="Rectangle 4"/>
          <p:cNvSpPr>
            <a:spLocks noChangeArrowheads="1"/>
          </p:cNvSpPr>
          <p:nvPr/>
        </p:nvSpPr>
        <p:spPr bwMode="auto">
          <a:xfrm>
            <a:off x="603250" y="5965825"/>
            <a:ext cx="5507038" cy="603250"/>
          </a:xfrm>
          <a:prstGeom prst="rect">
            <a:avLst/>
          </a:prstGeom>
          <a:noFill/>
          <a:ln w="9525">
            <a:noFill/>
            <a:miter lim="800000"/>
            <a:headEnd/>
            <a:tailEnd/>
          </a:ln>
          <a:effectLst/>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2E51A0B-2CFF-490B-BE65-D6D6AB062632}" type="slidenum">
              <a:rPr lang="en-US"/>
              <a:pPr/>
              <a:t>23</a:t>
            </a:fld>
            <a:endParaRPr lang="en-US"/>
          </a:p>
        </p:txBody>
      </p:sp>
      <p:sp>
        <p:nvSpPr>
          <p:cNvPr id="75778" name="Rectangle 2"/>
          <p:cNvSpPr>
            <a:spLocks noChangeArrowheads="1"/>
          </p:cNvSpPr>
          <p:nvPr/>
        </p:nvSpPr>
        <p:spPr bwMode="auto">
          <a:xfrm>
            <a:off x="3883025" y="-1588"/>
            <a:ext cx="2974975" cy="463551"/>
          </a:xfrm>
          <a:prstGeom prst="rect">
            <a:avLst/>
          </a:prstGeom>
          <a:noFill/>
          <a:ln w="9525">
            <a:noFill/>
            <a:miter lim="800000"/>
            <a:headEnd/>
            <a:tailEnd/>
          </a:ln>
          <a:effectLst/>
        </p:spPr>
        <p:txBody>
          <a:bodyPr wrap="none" anchor="ctr"/>
          <a:lstStyle/>
          <a:p>
            <a:endParaRPr lang="en-US"/>
          </a:p>
        </p:txBody>
      </p:sp>
      <p:sp>
        <p:nvSpPr>
          <p:cNvPr id="75779" name="Rectangle 3"/>
          <p:cNvSpPr>
            <a:spLocks noChangeArrowheads="1"/>
          </p:cNvSpPr>
          <p:nvPr/>
        </p:nvSpPr>
        <p:spPr bwMode="auto">
          <a:xfrm>
            <a:off x="-1588" y="-1588"/>
            <a:ext cx="2970213" cy="463551"/>
          </a:xfrm>
          <a:prstGeom prst="rect">
            <a:avLst/>
          </a:prstGeom>
          <a:noFill/>
          <a:ln w="9525">
            <a:noFill/>
            <a:miter lim="800000"/>
            <a:headEnd/>
            <a:tailEnd/>
          </a:ln>
          <a:effectLst/>
        </p:spPr>
        <p:txBody>
          <a:bodyPr wrap="none" anchor="ctr"/>
          <a:lstStyle/>
          <a:p>
            <a:endParaRPr lang="en-US"/>
          </a:p>
        </p:txBody>
      </p:sp>
      <p:sp>
        <p:nvSpPr>
          <p:cNvPr id="75780" name="Rectangle 4"/>
          <p:cNvSpPr>
            <a:spLocks noGrp="1" noChangeArrowheads="1"/>
          </p:cNvSpPr>
          <p:nvPr>
            <p:ph type="body" idx="1"/>
          </p:nvPr>
        </p:nvSpPr>
        <p:spPr>
          <a:xfrm>
            <a:off x="412750" y="4773613"/>
            <a:ext cx="6029325" cy="3948112"/>
          </a:xfrm>
          <a:noFill/>
          <a:ln/>
        </p:spPr>
        <p:txBody>
          <a:bodyPr lIns="91164" tIns="45582" rIns="91164" bIns="45582"/>
          <a:lstStyle/>
          <a:p>
            <a:pPr defTabSz="406400">
              <a:tabLst>
                <a:tab pos="458788" algn="l"/>
              </a:tabLst>
            </a:pPr>
            <a:r>
              <a:rPr lang="en-US"/>
              <a:t>Cascading Constraints</a:t>
            </a:r>
          </a:p>
          <a:p>
            <a:pPr marL="120650" lvl="1" defTabSz="406400">
              <a:tabLst>
                <a:tab pos="458788" algn="l"/>
              </a:tabLst>
            </a:pPr>
            <a:r>
              <a:rPr lang="en-US"/>
              <a:t>This statement illustrates the usage of the </a:t>
            </a:r>
            <a:r>
              <a:rPr lang="en-US">
                <a:solidFill>
                  <a:srgbClr val="FC0128"/>
                </a:solidFill>
                <a:latin typeface="Courier New" pitchFamily="49" charset="0"/>
              </a:rPr>
              <a:t>CASCADE</a:t>
            </a:r>
            <a:r>
              <a:rPr lang="en-US">
                <a:solidFill>
                  <a:srgbClr val="FC0128"/>
                </a:solidFill>
              </a:rPr>
              <a:t> </a:t>
            </a:r>
            <a:r>
              <a:rPr lang="en-US">
                <a:solidFill>
                  <a:srgbClr val="FC0128"/>
                </a:solidFill>
                <a:latin typeface="Courier New" pitchFamily="49" charset="0"/>
              </a:rPr>
              <a:t>CONSTRAINTS</a:t>
            </a:r>
            <a:r>
              <a:rPr lang="en-US"/>
              <a:t> clause. Assume table </a:t>
            </a:r>
            <a:r>
              <a:rPr lang="en-US">
                <a:latin typeface="Courier New" pitchFamily="49" charset="0"/>
              </a:rPr>
              <a:t>TEST1</a:t>
            </a:r>
            <a:r>
              <a:rPr lang="en-US"/>
              <a:t> is created as follows: </a:t>
            </a:r>
          </a:p>
          <a:p>
            <a:pPr defTabSz="406400">
              <a:spcBef>
                <a:spcPct val="0"/>
              </a:spcBef>
              <a:tabLst>
                <a:tab pos="458788" algn="l"/>
              </a:tabLst>
            </a:pPr>
            <a:r>
              <a:rPr lang="en-US">
                <a:latin typeface="Courier New" pitchFamily="49" charset="0"/>
              </a:rPr>
              <a:t>   </a:t>
            </a:r>
            <a:r>
              <a:rPr lang="en-US" b="1">
                <a:latin typeface="Courier New" pitchFamily="49" charset="0"/>
              </a:rPr>
              <a:t>CREATE TABLE test1 (</a:t>
            </a:r>
          </a:p>
          <a:p>
            <a:pPr defTabSz="406400">
              <a:spcBef>
                <a:spcPct val="0"/>
              </a:spcBef>
              <a:tabLst>
                <a:tab pos="458788" algn="l"/>
              </a:tabLst>
            </a:pPr>
            <a:r>
              <a:rPr lang="en-US" b="1">
                <a:latin typeface="Courier New" pitchFamily="49" charset="0"/>
              </a:rPr>
              <a:t>     pk NUMBER PRIMARY KEY,</a:t>
            </a:r>
          </a:p>
          <a:p>
            <a:pPr defTabSz="406400">
              <a:spcBef>
                <a:spcPct val="0"/>
              </a:spcBef>
              <a:tabLst>
                <a:tab pos="458788" algn="l"/>
              </a:tabLst>
            </a:pPr>
            <a:r>
              <a:rPr lang="en-US" b="1">
                <a:latin typeface="Courier New" pitchFamily="49" charset="0"/>
              </a:rPr>
              <a:t>     fk NUMBER,</a:t>
            </a:r>
          </a:p>
          <a:p>
            <a:pPr defTabSz="406400">
              <a:spcBef>
                <a:spcPct val="0"/>
              </a:spcBef>
              <a:tabLst>
                <a:tab pos="458788" algn="l"/>
              </a:tabLst>
            </a:pPr>
            <a:r>
              <a:rPr lang="en-US" b="1">
                <a:latin typeface="Courier New" pitchFamily="49" charset="0"/>
              </a:rPr>
              <a:t>     col1 NUMBER,</a:t>
            </a:r>
          </a:p>
          <a:p>
            <a:pPr defTabSz="406400">
              <a:spcBef>
                <a:spcPct val="0"/>
              </a:spcBef>
              <a:tabLst>
                <a:tab pos="458788" algn="l"/>
              </a:tabLst>
            </a:pPr>
            <a:r>
              <a:rPr lang="en-US" b="1">
                <a:latin typeface="Courier New" pitchFamily="49" charset="0"/>
              </a:rPr>
              <a:t>     col2 NUMBER,</a:t>
            </a:r>
          </a:p>
          <a:p>
            <a:pPr defTabSz="406400">
              <a:spcBef>
                <a:spcPct val="0"/>
              </a:spcBef>
              <a:tabLst>
                <a:tab pos="458788" algn="l"/>
              </a:tabLst>
            </a:pPr>
            <a:r>
              <a:rPr lang="en-US" b="1">
                <a:latin typeface="Courier New" pitchFamily="49" charset="0"/>
              </a:rPr>
              <a:t>     CONSTRAINT fk_constraint FOREIGN KEY (fk) REFERENCES test1,</a:t>
            </a:r>
          </a:p>
          <a:p>
            <a:pPr defTabSz="406400">
              <a:spcBef>
                <a:spcPct val="0"/>
              </a:spcBef>
              <a:tabLst>
                <a:tab pos="458788" algn="l"/>
              </a:tabLst>
            </a:pPr>
            <a:r>
              <a:rPr lang="en-US" b="1">
                <a:latin typeface="Courier New" pitchFamily="49" charset="0"/>
              </a:rPr>
              <a:t>     CONSTRAINT ck1 CHECK (pk &gt; 0 and col1 &gt; 0),</a:t>
            </a:r>
          </a:p>
          <a:p>
            <a:pPr defTabSz="406400">
              <a:spcBef>
                <a:spcPct val="0"/>
              </a:spcBef>
              <a:tabLst>
                <a:tab pos="458788" algn="l"/>
              </a:tabLst>
            </a:pPr>
            <a:r>
              <a:rPr lang="en-US" b="1">
                <a:latin typeface="Courier New" pitchFamily="49" charset="0"/>
              </a:rPr>
              <a:t>     CONSTRAINT ck2 CHECK (col2 &gt; 0));</a:t>
            </a:r>
          </a:p>
          <a:p>
            <a:pPr marL="120650" lvl="1" defTabSz="406400">
              <a:tabLst>
                <a:tab pos="458788" algn="l"/>
              </a:tabLst>
            </a:pPr>
            <a:r>
              <a:rPr lang="en-US"/>
              <a:t>An error is returned for the following statements: </a:t>
            </a:r>
          </a:p>
          <a:p>
            <a:pPr defTabSz="406400">
              <a:tabLst>
                <a:tab pos="458788" algn="l"/>
              </a:tabLst>
            </a:pPr>
            <a:r>
              <a:rPr lang="en-US">
                <a:latin typeface="Courier New" pitchFamily="49" charset="0"/>
              </a:rPr>
              <a:t>   </a:t>
            </a:r>
            <a:r>
              <a:rPr lang="en-US" b="1">
                <a:latin typeface="Courier New" pitchFamily="49" charset="0"/>
              </a:rPr>
              <a:t>ALTER TABLE test1 DROP (pk);  </a:t>
            </a:r>
            <a:r>
              <a:rPr lang="en-US" b="1">
                <a:latin typeface="Times New Roman" pitchFamily="18" charset="0"/>
              </a:rPr>
              <a:t>-- pk is a parent key</a:t>
            </a:r>
          </a:p>
          <a:p>
            <a:pPr defTabSz="406400">
              <a:tabLst>
                <a:tab pos="458788" algn="l"/>
              </a:tabLst>
            </a:pPr>
            <a:r>
              <a:rPr lang="en-US" b="1">
                <a:latin typeface="Courier New" pitchFamily="49" charset="0"/>
              </a:rPr>
              <a:t>   ALTER TABLE test1 DROP (col1);</a:t>
            </a:r>
            <a:r>
              <a:rPr lang="en-US" b="1">
                <a:latin typeface="Times New Roman" pitchFamily="18" charset="0"/>
              </a:rPr>
              <a:t> -- col1 is referenced by multicolumn constraint </a:t>
            </a:r>
            <a:r>
              <a:rPr lang="en-US" b="1">
                <a:latin typeface="Courier New" pitchFamily="49" charset="0"/>
              </a:rPr>
              <a:t>ck1</a:t>
            </a:r>
          </a:p>
        </p:txBody>
      </p:sp>
      <p:sp>
        <p:nvSpPr>
          <p:cNvPr id="75781" name="Rectangle 5"/>
          <p:cNvSpPr>
            <a:spLocks noRot="1" noChangeArrowheads="1" noTextEdit="1"/>
          </p:cNvSpPr>
          <p:nvPr>
            <p:ph type="sldImg"/>
          </p:nvPr>
        </p:nvSpPr>
        <p:spPr>
          <a:xfrm>
            <a:off x="490538" y="161925"/>
            <a:ext cx="5872162" cy="4403725"/>
          </a:xfrm>
          <a:ln w="12700" cap="flat">
            <a:solidFill>
              <a:schemeClr val="tx1"/>
            </a:solid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A2A8C125-CFBB-47CF-9FF0-76714E7EF7E5}" type="slidenum">
              <a:rPr lang="en-US"/>
              <a:pPr/>
              <a:t>24</a:t>
            </a:fld>
            <a:endParaRPr lang="en-US"/>
          </a:p>
        </p:txBody>
      </p:sp>
      <p:sp>
        <p:nvSpPr>
          <p:cNvPr id="77826" name="Rectangle 2"/>
          <p:cNvSpPr>
            <a:spLocks noChangeArrowheads="1"/>
          </p:cNvSpPr>
          <p:nvPr/>
        </p:nvSpPr>
        <p:spPr bwMode="auto">
          <a:xfrm>
            <a:off x="3883025" y="-1588"/>
            <a:ext cx="2974975" cy="463551"/>
          </a:xfrm>
          <a:prstGeom prst="rect">
            <a:avLst/>
          </a:prstGeom>
          <a:noFill/>
          <a:ln w="9525">
            <a:noFill/>
            <a:miter lim="800000"/>
            <a:headEnd/>
            <a:tailEnd/>
          </a:ln>
          <a:effectLst/>
        </p:spPr>
        <p:txBody>
          <a:bodyPr wrap="none" anchor="ctr"/>
          <a:lstStyle/>
          <a:p>
            <a:endParaRPr lang="en-US"/>
          </a:p>
        </p:txBody>
      </p:sp>
      <p:sp>
        <p:nvSpPr>
          <p:cNvPr id="77827" name="Rectangle 3"/>
          <p:cNvSpPr>
            <a:spLocks noChangeArrowheads="1"/>
          </p:cNvSpPr>
          <p:nvPr/>
        </p:nvSpPr>
        <p:spPr bwMode="auto">
          <a:xfrm>
            <a:off x="-1588" y="-1588"/>
            <a:ext cx="2970213" cy="463551"/>
          </a:xfrm>
          <a:prstGeom prst="rect">
            <a:avLst/>
          </a:prstGeom>
          <a:noFill/>
          <a:ln w="9525">
            <a:noFill/>
            <a:miter lim="800000"/>
            <a:headEnd/>
            <a:tailEnd/>
          </a:ln>
          <a:effectLst/>
        </p:spPr>
        <p:txBody>
          <a:bodyPr wrap="none" anchor="ctr"/>
          <a:lstStyle/>
          <a:p>
            <a:endParaRPr lang="en-US"/>
          </a:p>
        </p:txBody>
      </p:sp>
      <p:sp>
        <p:nvSpPr>
          <p:cNvPr id="77828" name="Rectangle 4"/>
          <p:cNvSpPr>
            <a:spLocks noGrp="1" noChangeArrowheads="1"/>
          </p:cNvSpPr>
          <p:nvPr>
            <p:ph type="body" idx="1"/>
          </p:nvPr>
        </p:nvSpPr>
        <p:spPr>
          <a:xfrm>
            <a:off x="412750" y="4773613"/>
            <a:ext cx="6029325" cy="3948112"/>
          </a:xfrm>
          <a:noFill/>
          <a:ln/>
        </p:spPr>
        <p:txBody>
          <a:bodyPr lIns="91164" tIns="45582" rIns="91164" bIns="45582"/>
          <a:lstStyle/>
          <a:p>
            <a:pPr defTabSz="406400">
              <a:tabLst>
                <a:tab pos="458788" algn="l"/>
              </a:tabLst>
            </a:pPr>
            <a:r>
              <a:rPr lang="en-US"/>
              <a:t>Cascading Constraints (continued)</a:t>
            </a:r>
          </a:p>
          <a:p>
            <a:pPr marL="120650" lvl="1" defTabSz="406400">
              <a:tabLst>
                <a:tab pos="458788" algn="l"/>
              </a:tabLst>
            </a:pPr>
            <a:r>
              <a:rPr lang="en-US"/>
              <a:t>Submitting the following statement drops column </a:t>
            </a:r>
            <a:r>
              <a:rPr lang="en-US">
                <a:latin typeface="Courier New" pitchFamily="49" charset="0"/>
              </a:rPr>
              <a:t>PK</a:t>
            </a:r>
            <a:r>
              <a:rPr lang="en-US"/>
              <a:t>, the primary key constraint, the </a:t>
            </a:r>
            <a:r>
              <a:rPr lang="en-US">
                <a:latin typeface="Courier New" pitchFamily="49" charset="0"/>
              </a:rPr>
              <a:t>fk_constraint</a:t>
            </a:r>
            <a:r>
              <a:rPr lang="en-US"/>
              <a:t> foreign key constraint,  and the check constraint, </a:t>
            </a:r>
            <a:r>
              <a:rPr lang="en-US">
                <a:latin typeface="Courier New" pitchFamily="49" charset="0"/>
              </a:rPr>
              <a:t>CK1</a:t>
            </a:r>
            <a:r>
              <a:rPr lang="en-US"/>
              <a:t>: </a:t>
            </a:r>
          </a:p>
          <a:p>
            <a:pPr defTabSz="406400">
              <a:spcBef>
                <a:spcPct val="0"/>
              </a:spcBef>
              <a:tabLst>
                <a:tab pos="458788" algn="l"/>
              </a:tabLst>
            </a:pPr>
            <a:r>
              <a:rPr lang="en-US" sz="500" b="1">
                <a:latin typeface="Times New Roman" pitchFamily="18" charset="0"/>
              </a:rPr>
              <a:t/>
            </a:r>
            <a:br>
              <a:rPr lang="en-US" sz="500" b="1">
                <a:latin typeface="Times New Roman" pitchFamily="18" charset="0"/>
              </a:rPr>
            </a:br>
            <a:r>
              <a:rPr lang="en-US" b="1">
                <a:latin typeface="Courier New" pitchFamily="49" charset="0"/>
              </a:rPr>
              <a:t>   ALTER TABLE test1 DROP (pk) CASCADE CONSTRAINTS;</a:t>
            </a:r>
          </a:p>
          <a:p>
            <a:pPr defTabSz="406400">
              <a:spcBef>
                <a:spcPct val="0"/>
              </a:spcBef>
              <a:tabLst>
                <a:tab pos="458788" algn="l"/>
              </a:tabLst>
            </a:pPr>
            <a:endParaRPr lang="en-US" sz="500" b="1">
              <a:latin typeface="Times New Roman" pitchFamily="18" charset="0"/>
            </a:endParaRPr>
          </a:p>
          <a:p>
            <a:pPr marL="120650" lvl="1" defTabSz="406400">
              <a:tabLst>
                <a:tab pos="458788" algn="l"/>
              </a:tabLst>
            </a:pPr>
            <a:r>
              <a:rPr lang="en-US"/>
              <a:t>If all columns referenced by the constraints defined on the dropped columns are also dropped, then </a:t>
            </a:r>
            <a:r>
              <a:rPr lang="en-US">
                <a:latin typeface="Courier New" pitchFamily="49" charset="0"/>
              </a:rPr>
              <a:t>CASCADE CONSTRAINTS</a:t>
            </a:r>
            <a:r>
              <a:rPr lang="en-US"/>
              <a:t> is not required. For example, assuming that no other referential constraints from other tables refer to column </a:t>
            </a:r>
            <a:r>
              <a:rPr lang="en-US">
                <a:latin typeface="Courier New" pitchFamily="49" charset="0"/>
              </a:rPr>
              <a:t>PK</a:t>
            </a:r>
            <a:r>
              <a:rPr lang="en-US"/>
              <a:t>, it is valid to submit the following statement without the </a:t>
            </a:r>
            <a:r>
              <a:rPr lang="en-US">
                <a:latin typeface="Courier New" pitchFamily="49" charset="0"/>
              </a:rPr>
              <a:t>CASCADE CONSTRAINTS</a:t>
            </a:r>
            <a:r>
              <a:rPr lang="en-US"/>
              <a:t> clause: </a:t>
            </a:r>
          </a:p>
          <a:p>
            <a:pPr defTabSz="406400">
              <a:spcBef>
                <a:spcPct val="0"/>
              </a:spcBef>
              <a:tabLst>
                <a:tab pos="458788" algn="l"/>
              </a:tabLst>
            </a:pPr>
            <a:endParaRPr lang="en-US" sz="500" b="1">
              <a:latin typeface="Times New Roman" pitchFamily="18" charset="0"/>
            </a:endParaRPr>
          </a:p>
          <a:p>
            <a:pPr defTabSz="406400">
              <a:tabLst>
                <a:tab pos="458788" algn="l"/>
              </a:tabLst>
            </a:pPr>
            <a:r>
              <a:rPr lang="en-US">
                <a:latin typeface="Courier New" pitchFamily="49" charset="0"/>
              </a:rPr>
              <a:t>   </a:t>
            </a:r>
            <a:r>
              <a:rPr lang="en-US" b="1">
                <a:latin typeface="Courier New" pitchFamily="49" charset="0"/>
              </a:rPr>
              <a:t>ALTER TABLE test1 DROP (pk, fk, col1); </a:t>
            </a:r>
            <a:endParaRPr lang="en-US"/>
          </a:p>
          <a:p>
            <a:pPr defTabSz="406400">
              <a:tabLst>
                <a:tab pos="458788" algn="l"/>
              </a:tabLst>
            </a:pPr>
            <a:endParaRPr lang="en-US">
              <a:solidFill>
                <a:schemeClr val="accent2"/>
              </a:solidFill>
            </a:endParaRPr>
          </a:p>
          <a:p>
            <a:pPr defTabSz="406400">
              <a:tabLst>
                <a:tab pos="458788" algn="l"/>
              </a:tabLst>
            </a:pPr>
            <a:endParaRPr lang="en-US">
              <a:solidFill>
                <a:schemeClr val="accent2"/>
              </a:solidFill>
            </a:endParaRPr>
          </a:p>
          <a:p>
            <a:pPr defTabSz="406400">
              <a:tabLst>
                <a:tab pos="458788" algn="l"/>
              </a:tabLst>
            </a:pPr>
            <a:endParaRPr lang="en-US">
              <a:solidFill>
                <a:schemeClr val="accent2"/>
              </a:solidFill>
            </a:endParaRPr>
          </a:p>
          <a:p>
            <a:pPr defTabSz="406400">
              <a:tabLst>
                <a:tab pos="458788" algn="l"/>
              </a:tabLst>
            </a:pPr>
            <a:endParaRPr lang="en-US">
              <a:solidFill>
                <a:schemeClr val="accent2"/>
              </a:solidFill>
            </a:endParaRPr>
          </a:p>
          <a:p>
            <a:pPr defTabSz="406400">
              <a:tabLst>
                <a:tab pos="458788" algn="l"/>
              </a:tabLst>
            </a:pPr>
            <a:r>
              <a:rPr lang="en-US">
                <a:solidFill>
                  <a:srgbClr val="0000FF"/>
                </a:solidFill>
              </a:rPr>
              <a:t>Instructor Note</a:t>
            </a:r>
          </a:p>
          <a:p>
            <a:pPr marL="120650" lvl="1" defTabSz="406400">
              <a:tabLst>
                <a:tab pos="458788" algn="l"/>
              </a:tabLst>
            </a:pPr>
            <a:r>
              <a:rPr lang="en-US">
                <a:solidFill>
                  <a:srgbClr val="0000FF"/>
                </a:solidFill>
              </a:rPr>
              <a:t>Let the students know that if any constraint is referenced by columns from other tables or remaining columns in the target table, then you must specify </a:t>
            </a:r>
            <a:r>
              <a:rPr lang="en-US">
                <a:solidFill>
                  <a:srgbClr val="0000FF"/>
                </a:solidFill>
                <a:latin typeface="Courier New" pitchFamily="49" charset="0"/>
              </a:rPr>
              <a:t>CASCADE CONSTRAINTS</a:t>
            </a:r>
            <a:r>
              <a:rPr lang="en-US">
                <a:solidFill>
                  <a:srgbClr val="0000FF"/>
                </a:solidFill>
              </a:rPr>
              <a:t>. Otherwise, the statement aborts and the error </a:t>
            </a:r>
            <a:r>
              <a:rPr lang="en-US">
                <a:solidFill>
                  <a:srgbClr val="0000FF"/>
                </a:solidFill>
                <a:latin typeface="Courier New" pitchFamily="49" charset="0"/>
              </a:rPr>
              <a:t>ORA-12991: column is referenced in a multicolumn constraint</a:t>
            </a:r>
            <a:r>
              <a:rPr lang="en-US">
                <a:solidFill>
                  <a:srgbClr val="0000FF"/>
                </a:solidFill>
              </a:rPr>
              <a:t> is returned.</a:t>
            </a:r>
          </a:p>
        </p:txBody>
      </p:sp>
      <p:sp>
        <p:nvSpPr>
          <p:cNvPr id="77829" name="Rectangle 5"/>
          <p:cNvSpPr>
            <a:spLocks noRot="1" noChangeArrowheads="1" noTextEdit="1"/>
          </p:cNvSpPr>
          <p:nvPr>
            <p:ph type="sldImg"/>
          </p:nvPr>
        </p:nvSpPr>
        <p:spPr>
          <a:xfrm>
            <a:off x="561975" y="234950"/>
            <a:ext cx="5873750" cy="4405313"/>
          </a:xfrm>
          <a:ln w="12700" cap="flat">
            <a:solidFill>
              <a:schemeClr val="tx1"/>
            </a:solid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10645E-A4BD-4664-A8AC-4B0C4F320840}" type="slidenum">
              <a:rPr lang="en-US"/>
              <a:pPr/>
              <a:t>25</a:t>
            </a:fld>
            <a:endParaRPr lang="en-US"/>
          </a:p>
        </p:txBody>
      </p:sp>
      <p:sp>
        <p:nvSpPr>
          <p:cNvPr id="79874" name="Rectangle 2"/>
          <p:cNvSpPr>
            <a:spLocks noGrp="1" noChangeArrowheads="1"/>
          </p:cNvSpPr>
          <p:nvPr>
            <p:ph type="body" idx="1"/>
          </p:nvPr>
        </p:nvSpPr>
        <p:spPr>
          <a:xfrm>
            <a:off x="412750" y="4773613"/>
            <a:ext cx="6029325" cy="3756025"/>
          </a:xfrm>
          <a:noFill/>
          <a:ln/>
        </p:spPr>
        <p:txBody>
          <a:bodyPr lIns="91164" tIns="45582" rIns="91164" bIns="45582"/>
          <a:lstStyle/>
          <a:p>
            <a:pPr defTabSz="427038"/>
            <a:r>
              <a:rPr lang="en-US"/>
              <a:t>Viewing Constraints</a:t>
            </a:r>
          </a:p>
          <a:p>
            <a:pPr marL="120650" lvl="1" defTabSz="427038"/>
            <a:r>
              <a:rPr lang="en-US"/>
              <a:t>After creating a table, you can confirm its existence by issuing a </a:t>
            </a:r>
            <a:r>
              <a:rPr lang="en-US">
                <a:solidFill>
                  <a:srgbClr val="FC0128"/>
                </a:solidFill>
                <a:latin typeface="Courier New" pitchFamily="49" charset="0"/>
              </a:rPr>
              <a:t>DESCRIBE</a:t>
            </a:r>
            <a:r>
              <a:rPr lang="en-US">
                <a:solidFill>
                  <a:srgbClr val="FC0128"/>
                </a:solidFill>
              </a:rPr>
              <a:t> command</a:t>
            </a:r>
            <a:r>
              <a:rPr lang="en-US"/>
              <a:t>. The only constraint that you can verify is the </a:t>
            </a:r>
            <a:r>
              <a:rPr lang="en-US">
                <a:latin typeface="Courier New" pitchFamily="49" charset="0"/>
              </a:rPr>
              <a:t>NOT NULL</a:t>
            </a:r>
            <a:r>
              <a:rPr lang="en-US"/>
              <a:t> constraint. To view all constraints on your table, query the </a:t>
            </a:r>
            <a:r>
              <a:rPr lang="en-US">
                <a:solidFill>
                  <a:srgbClr val="FC0128"/>
                </a:solidFill>
                <a:latin typeface="Courier New" pitchFamily="49" charset="0"/>
              </a:rPr>
              <a:t>USER_CONSTRAINTS</a:t>
            </a:r>
            <a:r>
              <a:rPr lang="en-US"/>
              <a:t> table. </a:t>
            </a:r>
          </a:p>
          <a:p>
            <a:pPr marL="120650" lvl="1" defTabSz="427038"/>
            <a:r>
              <a:rPr lang="en-US"/>
              <a:t>The example on the slide displays the constraints on the </a:t>
            </a:r>
            <a:r>
              <a:rPr lang="en-US">
                <a:latin typeface="Courier New" pitchFamily="49" charset="0"/>
              </a:rPr>
              <a:t>EMP</a:t>
            </a:r>
            <a:r>
              <a:rPr lang="en-US"/>
              <a:t> table.</a:t>
            </a:r>
          </a:p>
          <a:p>
            <a:pPr marL="120650" lvl="1" defTabSz="427038"/>
            <a:r>
              <a:rPr lang="en-US" b="1"/>
              <a:t>Note:</a:t>
            </a:r>
            <a:r>
              <a:rPr lang="en-US"/>
              <a:t> Constraints that are not named by the table owner receive the system-assigned constraint name. In constraint type, </a:t>
            </a:r>
            <a:r>
              <a:rPr lang="en-US">
                <a:latin typeface="Courier New" pitchFamily="49" charset="0"/>
              </a:rPr>
              <a:t>C</a:t>
            </a:r>
            <a:r>
              <a:rPr lang="en-US"/>
              <a:t> stands for </a:t>
            </a:r>
            <a:r>
              <a:rPr lang="en-US">
                <a:latin typeface="Courier New" pitchFamily="49" charset="0"/>
              </a:rPr>
              <a:t>CHECK</a:t>
            </a:r>
            <a:r>
              <a:rPr lang="en-US"/>
              <a:t>, </a:t>
            </a:r>
            <a:r>
              <a:rPr lang="en-US">
                <a:latin typeface="Courier New" pitchFamily="49" charset="0"/>
              </a:rPr>
              <a:t>P</a:t>
            </a:r>
            <a:r>
              <a:rPr lang="en-US"/>
              <a:t> for </a:t>
            </a:r>
            <a:r>
              <a:rPr lang="en-US">
                <a:latin typeface="Courier New" pitchFamily="49" charset="0"/>
              </a:rPr>
              <a:t>PRIMARY KEY</a:t>
            </a:r>
            <a:r>
              <a:rPr lang="en-US"/>
              <a:t>, </a:t>
            </a:r>
            <a:r>
              <a:rPr lang="en-US">
                <a:latin typeface="Courier New" pitchFamily="49" charset="0"/>
              </a:rPr>
              <a:t>R</a:t>
            </a:r>
            <a:r>
              <a:rPr lang="en-US"/>
              <a:t> for referential integrity, and </a:t>
            </a:r>
            <a:r>
              <a:rPr lang="en-US">
                <a:latin typeface="Courier New" pitchFamily="49" charset="0"/>
              </a:rPr>
              <a:t>U</a:t>
            </a:r>
            <a:r>
              <a:rPr lang="en-US"/>
              <a:t> for </a:t>
            </a:r>
            <a:r>
              <a:rPr lang="en-US">
                <a:latin typeface="Courier New" pitchFamily="49" charset="0"/>
              </a:rPr>
              <a:t>UNIQUE</a:t>
            </a:r>
            <a:r>
              <a:rPr lang="en-US"/>
              <a:t> key. Notice that the </a:t>
            </a:r>
            <a:r>
              <a:rPr lang="en-US">
                <a:latin typeface="Courier New" pitchFamily="49" charset="0"/>
              </a:rPr>
              <a:t>NOT NULL</a:t>
            </a:r>
            <a:r>
              <a:rPr lang="en-US"/>
              <a:t> constraint is really a </a:t>
            </a:r>
            <a:r>
              <a:rPr lang="en-US">
                <a:latin typeface="Courier New" pitchFamily="49" charset="0"/>
              </a:rPr>
              <a:t>CHECK</a:t>
            </a:r>
            <a:r>
              <a:rPr lang="en-US"/>
              <a:t> constraint.</a:t>
            </a:r>
          </a:p>
          <a:p>
            <a:pPr marL="120650" lvl="1" defTabSz="427038"/>
            <a:endParaRPr lang="en-US"/>
          </a:p>
          <a:p>
            <a:pPr marL="120650" lvl="1" defTabSz="427038"/>
            <a:endParaRPr lang="en-US"/>
          </a:p>
          <a:p>
            <a:pPr marL="120650" lvl="1" defTabSz="427038"/>
            <a:endParaRPr lang="en-US"/>
          </a:p>
          <a:p>
            <a:pPr marL="120650" lvl="1" defTabSz="427038"/>
            <a:endParaRPr lang="en-US"/>
          </a:p>
          <a:p>
            <a:pPr defTabSz="427038"/>
            <a:endParaRPr lang="en-US">
              <a:solidFill>
                <a:schemeClr val="accent2"/>
              </a:solidFill>
            </a:endParaRPr>
          </a:p>
          <a:p>
            <a:pPr defTabSz="427038"/>
            <a:endParaRPr lang="en-US">
              <a:solidFill>
                <a:schemeClr val="accent2"/>
              </a:solidFill>
            </a:endParaRPr>
          </a:p>
          <a:p>
            <a:pPr defTabSz="427038"/>
            <a:r>
              <a:rPr lang="en-US">
                <a:solidFill>
                  <a:srgbClr val="0000FF"/>
                </a:solidFill>
              </a:rPr>
              <a:t>Instructor Note</a:t>
            </a:r>
          </a:p>
          <a:p>
            <a:pPr marL="120650" lvl="1" defTabSz="427038"/>
            <a:r>
              <a:rPr lang="en-US">
                <a:solidFill>
                  <a:srgbClr val="0000FF"/>
                </a:solidFill>
              </a:rPr>
              <a:t>Point out to students that the </a:t>
            </a:r>
            <a:r>
              <a:rPr lang="en-US">
                <a:solidFill>
                  <a:srgbClr val="0000FF"/>
                </a:solidFill>
                <a:latin typeface="Courier New" pitchFamily="49" charset="0"/>
              </a:rPr>
              <a:t>NOT NULL</a:t>
            </a:r>
            <a:r>
              <a:rPr lang="en-US">
                <a:solidFill>
                  <a:srgbClr val="0000FF"/>
                </a:solidFill>
              </a:rPr>
              <a:t> constraint is stored in the data dictionary as a </a:t>
            </a:r>
            <a:r>
              <a:rPr lang="en-US">
                <a:solidFill>
                  <a:srgbClr val="0000FF"/>
                </a:solidFill>
                <a:latin typeface="Courier New" pitchFamily="49" charset="0"/>
              </a:rPr>
              <a:t>CHECK</a:t>
            </a:r>
            <a:r>
              <a:rPr lang="en-US">
                <a:solidFill>
                  <a:srgbClr val="0000FF"/>
                </a:solidFill>
              </a:rPr>
              <a:t> constraint. Draw their attention to the constraint type, for the </a:t>
            </a:r>
            <a:r>
              <a:rPr lang="en-US">
                <a:solidFill>
                  <a:srgbClr val="0000FF"/>
                </a:solidFill>
                <a:latin typeface="Courier New" pitchFamily="49" charset="0"/>
              </a:rPr>
              <a:t>NOT NULL</a:t>
            </a:r>
            <a:r>
              <a:rPr lang="en-US">
                <a:solidFill>
                  <a:srgbClr val="0000FF"/>
                </a:solidFill>
              </a:rPr>
              <a:t> constraints in the slide. The entry in the </a:t>
            </a:r>
            <a:r>
              <a:rPr lang="en-US">
                <a:solidFill>
                  <a:srgbClr val="0000FF"/>
                </a:solidFill>
                <a:latin typeface="Courier New" pitchFamily="49" charset="0"/>
              </a:rPr>
              <a:t>constraint_type</a:t>
            </a:r>
            <a:r>
              <a:rPr lang="en-US">
                <a:solidFill>
                  <a:srgbClr val="0000FF"/>
                </a:solidFill>
              </a:rPr>
              <a:t> field is </a:t>
            </a:r>
            <a:r>
              <a:rPr lang="en-US">
                <a:solidFill>
                  <a:srgbClr val="0000FF"/>
                </a:solidFill>
                <a:latin typeface="Courier New" pitchFamily="49" charset="0"/>
              </a:rPr>
              <a:t>C</a:t>
            </a:r>
            <a:r>
              <a:rPr lang="en-US">
                <a:solidFill>
                  <a:srgbClr val="0000FF"/>
                </a:solidFill>
              </a:rPr>
              <a:t> (as in </a:t>
            </a:r>
            <a:r>
              <a:rPr lang="en-US">
                <a:solidFill>
                  <a:srgbClr val="0000FF"/>
                </a:solidFill>
                <a:latin typeface="Courier New" pitchFamily="49" charset="0"/>
              </a:rPr>
              <a:t>CHECK</a:t>
            </a:r>
            <a:r>
              <a:rPr lang="en-US">
                <a:solidFill>
                  <a:srgbClr val="0000FF"/>
                </a:solidFill>
              </a:rPr>
              <a:t>) for these constraints.</a:t>
            </a:r>
            <a:r>
              <a:rPr lang="en-US">
                <a:solidFill>
                  <a:schemeClr val="accent2"/>
                </a:solidFill>
              </a:rPr>
              <a:t> </a:t>
            </a:r>
          </a:p>
        </p:txBody>
      </p:sp>
      <p:sp>
        <p:nvSpPr>
          <p:cNvPr id="79875" name="Rectangle 3"/>
          <p:cNvSpPr>
            <a:spLocks noRot="1" noChangeArrowheads="1" noTextEdit="1"/>
          </p:cNvSpPr>
          <p:nvPr>
            <p:ph type="sldImg"/>
          </p:nvPr>
        </p:nvSpPr>
        <p:spPr>
          <a:xfrm>
            <a:off x="490538" y="158750"/>
            <a:ext cx="5875337" cy="4406900"/>
          </a:xfrm>
          <a:ln w="12700" cap="flat">
            <a:solidFill>
              <a:schemeClr val="tx1"/>
            </a:solid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8" name="Rectangle 2"/>
          <p:cNvSpPr>
            <a:spLocks noGrp="1" noChangeArrowheads="1"/>
          </p:cNvSpPr>
          <p:nvPr>
            <p:ph type="body" idx="1"/>
          </p:nvPr>
        </p:nvSpPr>
        <p:spPr>
          <a:xfrm>
            <a:off x="412750" y="4773613"/>
            <a:ext cx="6029325" cy="3756025"/>
          </a:xfrm>
          <a:noFill/>
          <a:ln/>
        </p:spPr>
        <p:txBody>
          <a:bodyPr lIns="89645" tIns="44063" rIns="89645" bIns="44063"/>
          <a:lstStyle/>
          <a:p>
            <a:pPr defTabSz="406400">
              <a:tabLst>
                <a:tab pos="1128713" algn="l"/>
                <a:tab pos="2259013" algn="l"/>
              </a:tabLst>
            </a:pPr>
            <a:endParaRPr lang="en-US"/>
          </a:p>
          <a:p>
            <a:pPr defTabSz="406400">
              <a:tabLst>
                <a:tab pos="1128713" algn="l"/>
                <a:tab pos="2259013" algn="l"/>
              </a:tabLst>
            </a:pPr>
            <a:endParaRPr lang="en-US"/>
          </a:p>
          <a:p>
            <a:pPr defTabSz="406400">
              <a:tabLst>
                <a:tab pos="1128713" algn="l"/>
                <a:tab pos="2259013" algn="l"/>
              </a:tabLst>
            </a:pPr>
            <a:endParaRPr lang="en-US"/>
          </a:p>
          <a:p>
            <a:pPr defTabSz="406400">
              <a:tabLst>
                <a:tab pos="1128713" algn="l"/>
                <a:tab pos="2259013" algn="l"/>
              </a:tabLst>
            </a:pPr>
            <a:endParaRPr lang="en-US"/>
          </a:p>
          <a:p>
            <a:pPr defTabSz="406400">
              <a:tabLst>
                <a:tab pos="1128713" algn="l"/>
                <a:tab pos="2259013" algn="l"/>
              </a:tabLst>
            </a:pPr>
            <a:endParaRPr lang="en-US"/>
          </a:p>
          <a:p>
            <a:pPr defTabSz="406400">
              <a:tabLst>
                <a:tab pos="1128713" algn="l"/>
                <a:tab pos="2259013" algn="l"/>
              </a:tabLst>
            </a:pPr>
            <a:endParaRPr lang="en-US"/>
          </a:p>
          <a:p>
            <a:pPr defTabSz="406400">
              <a:tabLst>
                <a:tab pos="1128713" algn="l"/>
                <a:tab pos="2259013" algn="l"/>
              </a:tabLst>
            </a:pPr>
            <a:endParaRPr lang="en-US"/>
          </a:p>
          <a:p>
            <a:pPr defTabSz="406400">
              <a:tabLst>
                <a:tab pos="1128713" algn="l"/>
                <a:tab pos="2259013" algn="l"/>
              </a:tabLst>
            </a:pPr>
            <a:endParaRPr lang="en-US"/>
          </a:p>
          <a:p>
            <a:pPr defTabSz="406400">
              <a:tabLst>
                <a:tab pos="1128713" algn="l"/>
                <a:tab pos="2259013" algn="l"/>
              </a:tabLst>
            </a:pPr>
            <a:endParaRPr lang="en-US"/>
          </a:p>
          <a:p>
            <a:pPr defTabSz="406400">
              <a:tabLst>
                <a:tab pos="1128713" algn="l"/>
                <a:tab pos="2259013" algn="l"/>
              </a:tabLst>
            </a:pPr>
            <a:endParaRPr lang="en-US"/>
          </a:p>
          <a:p>
            <a:pPr defTabSz="406400">
              <a:tabLst>
                <a:tab pos="1128713" algn="l"/>
                <a:tab pos="2259013" algn="l"/>
              </a:tabLst>
            </a:pPr>
            <a:endParaRPr lang="en-US"/>
          </a:p>
          <a:p>
            <a:pPr defTabSz="406400">
              <a:tabLst>
                <a:tab pos="1128713" algn="l"/>
                <a:tab pos="2259013" algn="l"/>
              </a:tabLst>
            </a:pPr>
            <a:endParaRPr lang="en-US"/>
          </a:p>
          <a:p>
            <a:pPr defTabSz="406400">
              <a:tabLst>
                <a:tab pos="1128713" algn="l"/>
                <a:tab pos="2259013" algn="l"/>
              </a:tabLst>
            </a:pPr>
            <a:r>
              <a:rPr lang="en-US">
                <a:solidFill>
                  <a:srgbClr val="0000FF"/>
                </a:solidFill>
              </a:rPr>
              <a:t>Schedule:	Timing	Topic</a:t>
            </a:r>
          </a:p>
          <a:p>
            <a:pPr marL="120650" lvl="1" defTabSz="406400">
              <a:tabLst>
                <a:tab pos="1128713" algn="l"/>
                <a:tab pos="2259013" algn="l"/>
              </a:tabLst>
            </a:pPr>
            <a:r>
              <a:rPr lang="en-US">
                <a:solidFill>
                  <a:srgbClr val="0000FF"/>
                </a:solidFill>
              </a:rPr>
              <a:t>	60 minutes	Lecture</a:t>
            </a:r>
          </a:p>
          <a:p>
            <a:pPr marL="120650" lvl="1" defTabSz="406400">
              <a:tabLst>
                <a:tab pos="1128713" algn="l"/>
                <a:tab pos="2259013" algn="l"/>
              </a:tabLst>
            </a:pPr>
            <a:r>
              <a:rPr lang="en-US">
                <a:solidFill>
                  <a:srgbClr val="0000FF"/>
                </a:solidFill>
              </a:rPr>
              <a:t>	30 minutes	Practice</a:t>
            </a:r>
          </a:p>
          <a:p>
            <a:pPr marL="120650" lvl="1" defTabSz="406400">
              <a:tabLst>
                <a:tab pos="1128713" algn="l"/>
                <a:tab pos="2259013" algn="l"/>
              </a:tabLst>
            </a:pPr>
            <a:r>
              <a:rPr lang="en-US">
                <a:solidFill>
                  <a:srgbClr val="0000FF"/>
                </a:solidFill>
              </a:rPr>
              <a:t>	90 minutes	Total</a:t>
            </a:r>
          </a:p>
        </p:txBody>
      </p:sp>
      <p:sp>
        <p:nvSpPr>
          <p:cNvPr id="86019" name="Rectangle 3"/>
          <p:cNvSpPr>
            <a:spLocks noRot="1" noChangeArrowheads="1" noTextEdit="1"/>
          </p:cNvSpPr>
          <p:nvPr>
            <p:ph type="sldImg"/>
          </p:nvPr>
        </p:nvSpPr>
        <p:spPr>
          <a:xfrm>
            <a:off x="473075" y="146050"/>
            <a:ext cx="5872163" cy="4403725"/>
          </a:xfrm>
          <a:ln w="12700" cap="flat">
            <a:solidFill>
              <a:schemeClr val="tx1"/>
            </a:solid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F9E80908-2276-4B4D-A18E-C1BFE56E0795}" type="slidenum">
              <a:rPr lang="en-US"/>
              <a:pPr/>
              <a:t>28</a:t>
            </a:fld>
            <a:endParaRPr lang="en-US"/>
          </a:p>
        </p:txBody>
      </p:sp>
      <p:sp>
        <p:nvSpPr>
          <p:cNvPr id="88066" name="Rectangle 2"/>
          <p:cNvSpPr>
            <a:spLocks noRot="1" noChangeArrowheads="1" noTextEdit="1"/>
          </p:cNvSpPr>
          <p:nvPr>
            <p:ph type="sldImg"/>
          </p:nvPr>
        </p:nvSpPr>
        <p:spPr>
          <a:xfrm>
            <a:off x="493713" y="163513"/>
            <a:ext cx="5868987" cy="4402137"/>
          </a:xfrm>
          <a:ln w="12700" cap="flat">
            <a:solidFill>
              <a:schemeClr val="tx1"/>
            </a:solidFill>
          </a:ln>
        </p:spPr>
      </p:sp>
      <p:sp>
        <p:nvSpPr>
          <p:cNvPr id="88067" name="Rectangle 3"/>
          <p:cNvSpPr>
            <a:spLocks noChangeArrowheads="1"/>
          </p:cNvSpPr>
          <p:nvPr/>
        </p:nvSpPr>
        <p:spPr bwMode="auto">
          <a:xfrm>
            <a:off x="3883025" y="-1588"/>
            <a:ext cx="2974975" cy="463551"/>
          </a:xfrm>
          <a:prstGeom prst="rect">
            <a:avLst/>
          </a:prstGeom>
          <a:noFill/>
          <a:ln w="9525">
            <a:noFill/>
            <a:miter lim="800000"/>
            <a:headEnd/>
            <a:tailEnd/>
          </a:ln>
          <a:effectLst/>
        </p:spPr>
        <p:txBody>
          <a:bodyPr wrap="none" anchor="ctr"/>
          <a:lstStyle/>
          <a:p>
            <a:endParaRPr lang="en-US"/>
          </a:p>
        </p:txBody>
      </p:sp>
      <p:sp>
        <p:nvSpPr>
          <p:cNvPr id="88068" name="Rectangle 4"/>
          <p:cNvSpPr>
            <a:spLocks noChangeArrowheads="1"/>
          </p:cNvSpPr>
          <p:nvPr/>
        </p:nvSpPr>
        <p:spPr bwMode="auto">
          <a:xfrm>
            <a:off x="-1588" y="-1588"/>
            <a:ext cx="2970213" cy="463551"/>
          </a:xfrm>
          <a:prstGeom prst="rect">
            <a:avLst/>
          </a:prstGeom>
          <a:noFill/>
          <a:ln w="9525">
            <a:noFill/>
            <a:miter lim="800000"/>
            <a:headEnd/>
            <a:tailEnd/>
          </a:ln>
          <a:effectLst/>
        </p:spPr>
        <p:txBody>
          <a:bodyPr wrap="none" anchor="ctr"/>
          <a:lstStyle/>
          <a:p>
            <a:endParaRPr lang="en-US"/>
          </a:p>
        </p:txBody>
      </p:sp>
      <p:sp>
        <p:nvSpPr>
          <p:cNvPr id="88069" name="Rectangle 5"/>
          <p:cNvSpPr>
            <a:spLocks noGrp="1" noChangeArrowheads="1"/>
          </p:cNvSpPr>
          <p:nvPr>
            <p:ph type="body" idx="1"/>
          </p:nvPr>
        </p:nvSpPr>
        <p:spPr>
          <a:xfrm>
            <a:off x="412750" y="4773613"/>
            <a:ext cx="6029325" cy="3756025"/>
          </a:xfrm>
          <a:noFill/>
          <a:ln/>
        </p:spPr>
        <p:txBody>
          <a:bodyPr lIns="89645" tIns="44063" rIns="89645" bIns="44063"/>
          <a:lstStyle/>
          <a:p>
            <a:pPr defTabSz="406400">
              <a:tabLst>
                <a:tab pos="458788" algn="l"/>
              </a:tabLst>
            </a:pPr>
            <a:r>
              <a:rPr lang="en-US"/>
              <a:t>Data Manipulation Language</a:t>
            </a:r>
          </a:p>
          <a:p>
            <a:pPr marL="120650" lvl="1" defTabSz="406400">
              <a:tabLst>
                <a:tab pos="458788" algn="l"/>
              </a:tabLst>
            </a:pPr>
            <a:r>
              <a:rPr lang="en-US">
                <a:solidFill>
                  <a:srgbClr val="FC0128"/>
                </a:solidFill>
              </a:rPr>
              <a:t>Data manipulation language</a:t>
            </a:r>
            <a:r>
              <a:rPr lang="en-US"/>
              <a:t> (DML) is a core part of SQL. When you want to add, update, or delete data in the database, you execute a DML statement. A collection of DML statements that form a logical unit of work is called a transaction. </a:t>
            </a:r>
          </a:p>
          <a:p>
            <a:pPr marL="120650" lvl="1" defTabSz="406400">
              <a:tabLst>
                <a:tab pos="458788" algn="l"/>
              </a:tabLst>
            </a:pPr>
            <a:r>
              <a:rPr lang="en-US"/>
              <a:t>Consider a banking database. When a bank customer transfers money from a savings account to a checking account, the transaction might consist of three separate operations: decrease the savings account, increase the checking account, and record the transaction in the transaction journal. The Oracle server must guarantee that all three SQL statements are performed to maintain the accounts in proper balance. When something prevents one of the statements in the transaction from executing, the other statements of the transaction must be undone.</a:t>
            </a:r>
          </a:p>
          <a:p>
            <a:pPr marL="120650" lvl="1" defTabSz="406400">
              <a:tabLst>
                <a:tab pos="458788" algn="l"/>
              </a:tabLst>
            </a:pPr>
            <a:endParaRPr lang="en-US"/>
          </a:p>
          <a:p>
            <a:pPr marL="120650" lvl="1" defTabSz="406400">
              <a:tabLst>
                <a:tab pos="458788" algn="l"/>
              </a:tabLst>
            </a:pPr>
            <a:r>
              <a:rPr lang="en-US">
                <a:solidFill>
                  <a:srgbClr val="0000FF"/>
                </a:solidFill>
              </a:rPr>
              <a:t>Instructor Note</a:t>
            </a:r>
          </a:p>
          <a:p>
            <a:pPr marL="120650" lvl="1" defTabSz="406400">
              <a:tabLst>
                <a:tab pos="458788" algn="l"/>
              </a:tabLst>
            </a:pPr>
            <a:r>
              <a:rPr lang="en-US">
                <a:solidFill>
                  <a:srgbClr val="0000FF"/>
                </a:solidFill>
              </a:rPr>
              <a:t>DML statements can be issued directly in </a:t>
            </a:r>
            <a:r>
              <a:rPr lang="en-US" i="1">
                <a:solidFill>
                  <a:srgbClr val="0000FF"/>
                </a:solidFill>
              </a:rPr>
              <a:t>i</a:t>
            </a:r>
            <a:r>
              <a:rPr lang="en-US">
                <a:solidFill>
                  <a:srgbClr val="0000FF"/>
                </a:solidFill>
              </a:rPr>
              <a:t>SQL*Plus, performed automatically by tools such as Oracle Forms Services, or programmed with tools such as the 3GL precompilers. </a:t>
            </a:r>
          </a:p>
          <a:p>
            <a:pPr marL="120650" lvl="1" defTabSz="406400">
              <a:tabLst>
                <a:tab pos="458788" algn="l"/>
              </a:tabLst>
            </a:pPr>
            <a:r>
              <a:rPr lang="en-US">
                <a:solidFill>
                  <a:srgbClr val="0000FF"/>
                </a:solidFill>
              </a:rPr>
              <a:t>Every table has </a:t>
            </a:r>
            <a:r>
              <a:rPr lang="en-US">
                <a:solidFill>
                  <a:srgbClr val="0000FF"/>
                </a:solidFill>
                <a:latin typeface="Courier New" pitchFamily="49" charset="0"/>
              </a:rPr>
              <a:t>INSERT</a:t>
            </a:r>
            <a:r>
              <a:rPr lang="en-US">
                <a:solidFill>
                  <a:srgbClr val="0000FF"/>
                </a:solidFill>
              </a:rPr>
              <a:t>, </a:t>
            </a:r>
            <a:r>
              <a:rPr lang="en-US">
                <a:solidFill>
                  <a:srgbClr val="0000FF"/>
                </a:solidFill>
                <a:latin typeface="Courier New" pitchFamily="49" charset="0"/>
              </a:rPr>
              <a:t>UPDATE</a:t>
            </a:r>
            <a:r>
              <a:rPr lang="en-US">
                <a:solidFill>
                  <a:srgbClr val="0000FF"/>
                </a:solidFill>
              </a:rPr>
              <a:t>, and </a:t>
            </a:r>
            <a:r>
              <a:rPr lang="en-US">
                <a:solidFill>
                  <a:srgbClr val="0000FF"/>
                </a:solidFill>
                <a:latin typeface="Courier New" pitchFamily="49" charset="0"/>
              </a:rPr>
              <a:t>DELETE</a:t>
            </a:r>
            <a:r>
              <a:rPr lang="en-US">
                <a:solidFill>
                  <a:srgbClr val="0000FF"/>
                </a:solidFill>
              </a:rPr>
              <a:t> privileges associated with it. These privileges are automatically granted to the creator of the table, but in general they must be explicitly granted to other users.</a:t>
            </a:r>
          </a:p>
          <a:p>
            <a:pPr marL="120650" lvl="1" defTabSz="406400">
              <a:tabLst>
                <a:tab pos="458788" algn="l"/>
              </a:tabLst>
            </a:pPr>
            <a:r>
              <a:rPr lang="en-US">
                <a:solidFill>
                  <a:srgbClr val="0000FF"/>
                </a:solidFill>
              </a:rPr>
              <a:t>Starting with Oracle 7.2, you can place a subquery in the place of the table name in an </a:t>
            </a:r>
            <a:r>
              <a:rPr lang="en-US">
                <a:solidFill>
                  <a:srgbClr val="0000FF"/>
                </a:solidFill>
                <a:latin typeface="Courier New" pitchFamily="49" charset="0"/>
              </a:rPr>
              <a:t>UPDATE</a:t>
            </a:r>
            <a:r>
              <a:rPr lang="en-US">
                <a:solidFill>
                  <a:srgbClr val="0000FF"/>
                </a:solidFill>
              </a:rPr>
              <a:t> statement, essentially the same way you use a view.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F9548727-71F1-49E4-955F-A77B4A6548B6}" type="slidenum">
              <a:rPr lang="en-US"/>
              <a:pPr/>
              <a:t>29</a:t>
            </a:fld>
            <a:endParaRPr lang="en-US"/>
          </a:p>
        </p:txBody>
      </p:sp>
      <p:sp>
        <p:nvSpPr>
          <p:cNvPr id="90114" name="Rectangle 2"/>
          <p:cNvSpPr>
            <a:spLocks noChangeArrowheads="1"/>
          </p:cNvSpPr>
          <p:nvPr/>
        </p:nvSpPr>
        <p:spPr bwMode="auto">
          <a:xfrm>
            <a:off x="3883025" y="-1588"/>
            <a:ext cx="2974975" cy="463551"/>
          </a:xfrm>
          <a:prstGeom prst="rect">
            <a:avLst/>
          </a:prstGeom>
          <a:noFill/>
          <a:ln w="9525">
            <a:noFill/>
            <a:miter lim="800000"/>
            <a:headEnd/>
            <a:tailEnd/>
          </a:ln>
          <a:effectLst/>
        </p:spPr>
        <p:txBody>
          <a:bodyPr wrap="none" anchor="ctr"/>
          <a:lstStyle/>
          <a:p>
            <a:endParaRPr lang="en-US"/>
          </a:p>
        </p:txBody>
      </p:sp>
      <p:sp>
        <p:nvSpPr>
          <p:cNvPr id="90115" name="Rectangle 3"/>
          <p:cNvSpPr>
            <a:spLocks noChangeArrowheads="1"/>
          </p:cNvSpPr>
          <p:nvPr/>
        </p:nvSpPr>
        <p:spPr bwMode="auto">
          <a:xfrm>
            <a:off x="-1588" y="-1588"/>
            <a:ext cx="2970213" cy="463551"/>
          </a:xfrm>
          <a:prstGeom prst="rect">
            <a:avLst/>
          </a:prstGeom>
          <a:noFill/>
          <a:ln w="9525">
            <a:noFill/>
            <a:miter lim="800000"/>
            <a:headEnd/>
            <a:tailEnd/>
          </a:ln>
          <a:effectLst/>
        </p:spPr>
        <p:txBody>
          <a:bodyPr wrap="none" anchor="ctr"/>
          <a:lstStyle/>
          <a:p>
            <a:endParaRPr lang="en-US"/>
          </a:p>
        </p:txBody>
      </p:sp>
      <p:sp>
        <p:nvSpPr>
          <p:cNvPr id="90116" name="Rectangle 4"/>
          <p:cNvSpPr>
            <a:spLocks noGrp="1" noChangeArrowheads="1"/>
          </p:cNvSpPr>
          <p:nvPr>
            <p:ph type="body" idx="1"/>
          </p:nvPr>
        </p:nvSpPr>
        <p:spPr>
          <a:xfrm>
            <a:off x="412750" y="4773613"/>
            <a:ext cx="6029325" cy="3756025"/>
          </a:xfrm>
          <a:noFill/>
          <a:ln/>
        </p:spPr>
        <p:txBody>
          <a:bodyPr lIns="89645" tIns="44063" rIns="89645" bIns="44063"/>
          <a:lstStyle/>
          <a:p>
            <a:r>
              <a:rPr lang="en-US"/>
              <a:t>Adding a New Row to a Table (continued)</a:t>
            </a:r>
          </a:p>
          <a:p>
            <a:pPr lvl="1"/>
            <a:r>
              <a:rPr lang="en-US"/>
              <a:t>You can add new rows to a table by issuing the </a:t>
            </a:r>
            <a:r>
              <a:rPr lang="en-US">
                <a:solidFill>
                  <a:srgbClr val="FC0128"/>
                </a:solidFill>
                <a:latin typeface="Courier New" pitchFamily="49" charset="0"/>
              </a:rPr>
              <a:t>INSERT</a:t>
            </a:r>
            <a:r>
              <a:rPr lang="en-US">
                <a:solidFill>
                  <a:srgbClr val="FC0128"/>
                </a:solidFill>
              </a:rPr>
              <a:t> statement</a:t>
            </a:r>
            <a:r>
              <a:rPr lang="en-US"/>
              <a:t>. </a:t>
            </a:r>
          </a:p>
          <a:p>
            <a:pPr lvl="1"/>
            <a:r>
              <a:rPr lang="en-US"/>
              <a:t>In the syntax:</a:t>
            </a:r>
          </a:p>
          <a:p>
            <a:pPr lvl="1"/>
            <a:r>
              <a:rPr lang="en-US"/>
              <a:t>	</a:t>
            </a:r>
            <a:r>
              <a:rPr lang="en-US" i="1"/>
              <a:t>table			</a:t>
            </a:r>
            <a:r>
              <a:rPr lang="en-US"/>
              <a:t>is the name of the table</a:t>
            </a:r>
          </a:p>
          <a:p>
            <a:pPr lvl="1"/>
            <a:r>
              <a:rPr lang="en-US"/>
              <a:t>	</a:t>
            </a:r>
            <a:r>
              <a:rPr lang="en-US" i="1"/>
              <a:t>column		</a:t>
            </a:r>
            <a:r>
              <a:rPr lang="en-US"/>
              <a:t>is the name of the column in the table to populate</a:t>
            </a:r>
          </a:p>
          <a:p>
            <a:pPr lvl="1"/>
            <a:r>
              <a:rPr lang="en-US"/>
              <a:t>	</a:t>
            </a:r>
            <a:r>
              <a:rPr lang="en-US" i="1"/>
              <a:t>value			</a:t>
            </a:r>
            <a:r>
              <a:rPr lang="en-US"/>
              <a:t>is the corresponding value for the column</a:t>
            </a:r>
          </a:p>
          <a:p>
            <a:pPr lvl="1"/>
            <a:r>
              <a:rPr lang="en-US" b="1"/>
              <a:t>Note:</a:t>
            </a:r>
            <a:r>
              <a:rPr lang="en-US"/>
              <a:t> This statement with the </a:t>
            </a:r>
            <a:r>
              <a:rPr lang="en-US">
                <a:solidFill>
                  <a:srgbClr val="FC0128"/>
                </a:solidFill>
                <a:latin typeface="Courier New" pitchFamily="49" charset="0"/>
              </a:rPr>
              <a:t>VALUES</a:t>
            </a:r>
            <a:r>
              <a:rPr lang="en-US">
                <a:solidFill>
                  <a:srgbClr val="FC0128"/>
                </a:solidFill>
              </a:rPr>
              <a:t> clause</a:t>
            </a:r>
            <a:r>
              <a:rPr lang="en-US"/>
              <a:t> adds only one row at a time to a table.</a:t>
            </a:r>
          </a:p>
          <a:p>
            <a:pPr lvl="1"/>
            <a:endParaRPr lang="en-US"/>
          </a:p>
          <a:p>
            <a:endParaRPr lang="en-US" b="1">
              <a:latin typeface="Times New Roman" pitchFamily="18" charset="0"/>
            </a:endParaRPr>
          </a:p>
        </p:txBody>
      </p:sp>
      <p:sp>
        <p:nvSpPr>
          <p:cNvPr id="90117" name="Rectangle 5"/>
          <p:cNvSpPr>
            <a:spLocks noRot="1" noChangeArrowheads="1" noTextEdit="1"/>
          </p:cNvSpPr>
          <p:nvPr>
            <p:ph type="sldImg"/>
          </p:nvPr>
        </p:nvSpPr>
        <p:spPr>
          <a:xfrm>
            <a:off x="493713" y="163513"/>
            <a:ext cx="5868987" cy="4402137"/>
          </a:xfrm>
          <a:ln w="12700" cap="flat">
            <a:solidFill>
              <a:schemeClr val="tx1"/>
            </a:solidFill>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DC618D18-A966-435A-8559-71D8897E3DD5}" type="slidenum">
              <a:rPr lang="en-US"/>
              <a:pPr/>
              <a:t>30</a:t>
            </a:fld>
            <a:endParaRPr lang="en-US"/>
          </a:p>
        </p:txBody>
      </p:sp>
      <p:sp>
        <p:nvSpPr>
          <p:cNvPr id="92162" name="Rectangle 2"/>
          <p:cNvSpPr>
            <a:spLocks noRot="1" noChangeArrowheads="1" noTextEdit="1"/>
          </p:cNvSpPr>
          <p:nvPr>
            <p:ph type="sldImg"/>
          </p:nvPr>
        </p:nvSpPr>
        <p:spPr>
          <a:xfrm>
            <a:off x="493713" y="163513"/>
            <a:ext cx="5868987" cy="4402137"/>
          </a:xfrm>
          <a:ln w="12700" cap="flat">
            <a:solidFill>
              <a:schemeClr val="tx1"/>
            </a:solidFill>
          </a:ln>
        </p:spPr>
      </p:sp>
      <p:sp>
        <p:nvSpPr>
          <p:cNvPr id="92163" name="Rectangle 3"/>
          <p:cNvSpPr>
            <a:spLocks noGrp="1" noChangeArrowheads="1"/>
          </p:cNvSpPr>
          <p:nvPr>
            <p:ph type="body" idx="1"/>
          </p:nvPr>
        </p:nvSpPr>
        <p:spPr>
          <a:xfrm>
            <a:off x="412750" y="4773613"/>
            <a:ext cx="6029325" cy="3756025"/>
          </a:xfrm>
          <a:noFill/>
          <a:ln/>
        </p:spPr>
        <p:txBody>
          <a:bodyPr lIns="89645" tIns="44063" rIns="89645" bIns="44063"/>
          <a:lstStyle/>
          <a:p>
            <a:r>
              <a:rPr lang="en-US"/>
              <a:t>Adding a New Row to a Table (continued)</a:t>
            </a:r>
          </a:p>
          <a:p>
            <a:pPr lvl="1"/>
            <a:r>
              <a:rPr lang="en-US"/>
              <a:t>Because you can insert a new row that contains values for each column, the column list is not required in the </a:t>
            </a:r>
            <a:r>
              <a:rPr lang="en-US">
                <a:solidFill>
                  <a:srgbClr val="FC0128"/>
                </a:solidFill>
                <a:latin typeface="Courier New" pitchFamily="49" charset="0"/>
              </a:rPr>
              <a:t>INSERT</a:t>
            </a:r>
            <a:r>
              <a:rPr lang="en-US">
                <a:solidFill>
                  <a:srgbClr val="FC0128"/>
                </a:solidFill>
              </a:rPr>
              <a:t> clause</a:t>
            </a:r>
            <a:r>
              <a:rPr lang="en-US"/>
              <a:t>. However, if you do not use the column list, the values must be listed according to the default order of the columns in the table, and a value must be provided for each column. </a:t>
            </a:r>
          </a:p>
          <a:p>
            <a:pPr lvl="1"/>
            <a:endParaRPr lang="en-US" sz="500"/>
          </a:p>
          <a:p>
            <a:pPr lvl="1">
              <a:spcBef>
                <a:spcPct val="0"/>
              </a:spcBef>
            </a:pPr>
            <a:r>
              <a:rPr lang="en-US">
                <a:latin typeface="Courier New" pitchFamily="49" charset="0"/>
              </a:rPr>
              <a:t>   DESCRIBE  departments</a:t>
            </a:r>
            <a:endParaRPr lang="en-US" b="1">
              <a:latin typeface="Courier New" pitchFamily="49" charset="0"/>
            </a:endParaRPr>
          </a:p>
          <a:p>
            <a:pPr lvl="1">
              <a:spcBef>
                <a:spcPct val="0"/>
              </a:spcBef>
            </a:pPr>
            <a:r>
              <a:rPr lang="en-US">
                <a:latin typeface="Courier New" pitchFamily="49" charset="0"/>
              </a:rPr>
              <a:t>     </a:t>
            </a:r>
          </a:p>
          <a:p>
            <a:pPr lvl="1">
              <a:spcBef>
                <a:spcPct val="0"/>
              </a:spcBef>
            </a:pPr>
            <a:r>
              <a:rPr lang="en-US">
                <a:latin typeface="Courier New" pitchFamily="49" charset="0"/>
              </a:rPr>
              <a:t>   </a:t>
            </a:r>
          </a:p>
          <a:p>
            <a:pPr lvl="1"/>
            <a:endParaRPr lang="en-US"/>
          </a:p>
          <a:p>
            <a:pPr lvl="1"/>
            <a:endParaRPr lang="en-US"/>
          </a:p>
          <a:p>
            <a:pPr lvl="1"/>
            <a:endParaRPr lang="en-US"/>
          </a:p>
          <a:p>
            <a:pPr lvl="1"/>
            <a:endParaRPr lang="en-US"/>
          </a:p>
          <a:p>
            <a:pPr lvl="1"/>
            <a:endParaRPr lang="en-US"/>
          </a:p>
          <a:p>
            <a:pPr lvl="1"/>
            <a:r>
              <a:rPr lang="en-US"/>
              <a:t>For clarity, use the column list in the </a:t>
            </a:r>
            <a:r>
              <a:rPr lang="en-US">
                <a:latin typeface="Courier New" pitchFamily="49" charset="0"/>
              </a:rPr>
              <a:t>INSERT</a:t>
            </a:r>
            <a:r>
              <a:rPr lang="en-US"/>
              <a:t> clause.</a:t>
            </a:r>
            <a:br>
              <a:rPr lang="en-US"/>
            </a:br>
            <a:r>
              <a:rPr lang="en-US"/>
              <a:t>Enclose character and date values within single quotation marks; it is not recommended to enclose numeric values within single quotation marks.</a:t>
            </a:r>
          </a:p>
          <a:p>
            <a:pPr lvl="1"/>
            <a:r>
              <a:rPr lang="en-US"/>
              <a:t>Number values should not be enclosed in single quotes, because implicit conversion may take place for numeric values assigned to </a:t>
            </a:r>
            <a:r>
              <a:rPr lang="en-US">
                <a:latin typeface="Courier New" pitchFamily="49" charset="0"/>
              </a:rPr>
              <a:t>NUMBER</a:t>
            </a:r>
            <a:r>
              <a:rPr lang="en-US"/>
              <a:t> data type columns if single quotes are included.</a:t>
            </a:r>
            <a:r>
              <a:rPr lang="en-US" sz="1300"/>
              <a:t>  </a:t>
            </a:r>
          </a:p>
        </p:txBody>
      </p:sp>
      <p:sp>
        <p:nvSpPr>
          <p:cNvPr id="92164" name="Rectangle 4"/>
          <p:cNvSpPr>
            <a:spLocks noChangeArrowheads="1"/>
          </p:cNvSpPr>
          <p:nvPr/>
        </p:nvSpPr>
        <p:spPr bwMode="auto">
          <a:xfrm>
            <a:off x="625475" y="5957888"/>
            <a:ext cx="5575300" cy="952500"/>
          </a:xfrm>
          <a:prstGeom prst="rect">
            <a:avLst/>
          </a:prstGeom>
          <a:noFill/>
          <a:ln w="9525">
            <a:noFill/>
            <a:miter lim="800000"/>
            <a:headEnd/>
            <a:tailEnd/>
          </a:ln>
          <a:effectLst/>
        </p:spPr>
        <p:txBody>
          <a:bodyPr wrap="none" anchor="ctr"/>
          <a:lstStyle/>
          <a:p>
            <a:endParaRPr lang="en-US"/>
          </a:p>
        </p:txBody>
      </p:sp>
      <p:pic>
        <p:nvPicPr>
          <p:cNvPr id="92165" name="Picture 5"/>
          <p:cNvPicPr>
            <a:picLocks noChangeAspect="1" noChangeArrowheads="1"/>
          </p:cNvPicPr>
          <p:nvPr/>
        </p:nvPicPr>
        <p:blipFill>
          <a:blip r:embed="rId3"/>
          <a:srcRect/>
          <a:stretch>
            <a:fillRect/>
          </a:stretch>
        </p:blipFill>
        <p:spPr bwMode="auto">
          <a:xfrm>
            <a:off x="830263" y="5851525"/>
            <a:ext cx="5060950" cy="1111250"/>
          </a:xfrm>
          <a:prstGeom prst="rect">
            <a:avLst/>
          </a:prstGeom>
          <a:noFill/>
          <a:ln w="25400">
            <a:noFill/>
            <a:miter lim="800000"/>
            <a:headEnd type="none" w="sm" len="sm"/>
            <a:tailEnd type="none" w="sm" len="sm"/>
          </a:ln>
          <a:effectLst/>
        </p:spPr>
      </p:pic>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116F65-8797-4103-BEDA-7F97A39A0551}" type="slidenum">
              <a:rPr lang="en-US"/>
              <a:pPr/>
              <a:t>3</a:t>
            </a:fld>
            <a:endParaRPr lang="en-US"/>
          </a:p>
        </p:txBody>
      </p:sp>
      <p:sp>
        <p:nvSpPr>
          <p:cNvPr id="18434" name="Rectangle 2"/>
          <p:cNvSpPr>
            <a:spLocks noGrp="1" noChangeArrowheads="1"/>
          </p:cNvSpPr>
          <p:nvPr>
            <p:ph type="body" idx="1"/>
          </p:nvPr>
        </p:nvSpPr>
        <p:spPr>
          <a:xfrm>
            <a:off x="412750" y="4773613"/>
            <a:ext cx="6029325" cy="3756025"/>
          </a:xfrm>
          <a:noFill/>
          <a:ln/>
        </p:spPr>
        <p:txBody>
          <a:bodyPr lIns="91164" tIns="45582" rIns="91164" bIns="45582"/>
          <a:lstStyle/>
          <a:p>
            <a:r>
              <a:rPr lang="en-US"/>
              <a:t>The </a:t>
            </a:r>
            <a:r>
              <a:rPr lang="en-US">
                <a:latin typeface="Courier New" pitchFamily="49" charset="0"/>
              </a:rPr>
              <a:t>CREATE TABLE</a:t>
            </a:r>
            <a:r>
              <a:rPr lang="en-US"/>
              <a:t> Statement</a:t>
            </a:r>
          </a:p>
          <a:p>
            <a:pPr lvl="1"/>
            <a:r>
              <a:rPr lang="en-US"/>
              <a:t>Create tables to store data by executing the SQL </a:t>
            </a:r>
            <a:r>
              <a:rPr lang="en-US">
                <a:solidFill>
                  <a:srgbClr val="FC0128"/>
                </a:solidFill>
                <a:latin typeface="Courier New" pitchFamily="49" charset="0"/>
              </a:rPr>
              <a:t>CREATE TABLE</a:t>
            </a:r>
            <a:r>
              <a:rPr lang="en-US">
                <a:solidFill>
                  <a:srgbClr val="FC0128"/>
                </a:solidFill>
              </a:rPr>
              <a:t> statement</a:t>
            </a:r>
            <a:r>
              <a:rPr lang="en-US"/>
              <a:t>. This statement is one of the </a:t>
            </a:r>
            <a:r>
              <a:rPr lang="en-US">
                <a:solidFill>
                  <a:srgbClr val="FC0128"/>
                </a:solidFill>
              </a:rPr>
              <a:t>data definition language (DDL) statements</a:t>
            </a:r>
            <a:r>
              <a:rPr lang="en-US"/>
              <a:t>, that are covered in subsequent lessons. DDL statements are a subset of SQL statements used to create, modify, or remove Oracle9</a:t>
            </a:r>
            <a:r>
              <a:rPr lang="en-US" i="1"/>
              <a:t>i</a:t>
            </a:r>
            <a:r>
              <a:rPr lang="en-US"/>
              <a:t> </a:t>
            </a:r>
            <a:r>
              <a:rPr lang="en-US">
                <a:solidFill>
                  <a:srgbClr val="FC0128"/>
                </a:solidFill>
              </a:rPr>
              <a:t>database structures</a:t>
            </a:r>
            <a:r>
              <a:rPr lang="en-US"/>
              <a:t>. These statements have an immediate effect on the database, and they also record information in the data dictionary. </a:t>
            </a:r>
          </a:p>
          <a:p>
            <a:pPr lvl="1"/>
            <a:r>
              <a:rPr lang="en-US"/>
              <a:t>To create a table, a user must have the </a:t>
            </a:r>
            <a:r>
              <a:rPr lang="en-US">
                <a:latin typeface="Courier New" pitchFamily="49" charset="0"/>
              </a:rPr>
              <a:t>CREATE TABLE</a:t>
            </a:r>
            <a:r>
              <a:rPr lang="en-US"/>
              <a:t> privilege and a storage area in which to create objects. The database administrator uses </a:t>
            </a:r>
            <a:r>
              <a:rPr lang="en-US">
                <a:solidFill>
                  <a:srgbClr val="FC0128"/>
                </a:solidFill>
              </a:rPr>
              <a:t>data control language (DCL) statements</a:t>
            </a:r>
            <a:r>
              <a:rPr lang="en-US"/>
              <a:t>, which are covered in a later lesson, to grant privileges to users.</a:t>
            </a:r>
          </a:p>
          <a:p>
            <a:pPr lvl="1"/>
            <a:r>
              <a:rPr lang="en-US"/>
              <a:t>In the syntax:</a:t>
            </a:r>
          </a:p>
          <a:p>
            <a:pPr lvl="1">
              <a:lnSpc>
                <a:spcPct val="90000"/>
              </a:lnSpc>
            </a:pPr>
            <a:r>
              <a:rPr lang="en-US"/>
              <a:t>	</a:t>
            </a:r>
            <a:r>
              <a:rPr lang="en-US" i="1">
                <a:latin typeface="Courier New" pitchFamily="49" charset="0"/>
              </a:rPr>
              <a:t>schema</a:t>
            </a:r>
            <a:r>
              <a:rPr lang="en-US"/>
              <a:t>		is the same as the owner’s name</a:t>
            </a:r>
          </a:p>
          <a:p>
            <a:pPr lvl="1"/>
            <a:r>
              <a:rPr lang="en-US" i="1"/>
              <a:t>	</a:t>
            </a:r>
            <a:r>
              <a:rPr lang="en-US" i="1">
                <a:latin typeface="Courier New" pitchFamily="49" charset="0"/>
              </a:rPr>
              <a:t>table</a:t>
            </a:r>
            <a:r>
              <a:rPr lang="en-US"/>
              <a:t>		is the name of the table</a:t>
            </a:r>
          </a:p>
          <a:p>
            <a:pPr lvl="1"/>
            <a:r>
              <a:rPr lang="en-US"/>
              <a:t>	</a:t>
            </a:r>
            <a:r>
              <a:rPr lang="en-US">
                <a:latin typeface="Courier New" pitchFamily="49" charset="0"/>
              </a:rPr>
              <a:t>DEFAULT </a:t>
            </a:r>
            <a:r>
              <a:rPr lang="en-US" i="1">
                <a:latin typeface="Courier New" pitchFamily="49" charset="0"/>
              </a:rPr>
              <a:t>expr</a:t>
            </a:r>
            <a:r>
              <a:rPr lang="en-US" i="1"/>
              <a:t>	</a:t>
            </a:r>
            <a:r>
              <a:rPr lang="en-US"/>
              <a:t>specifies a default value if a value is omitted in the </a:t>
            </a:r>
            <a:r>
              <a:rPr lang="en-US">
                <a:latin typeface="Courier New" pitchFamily="49" charset="0"/>
              </a:rPr>
              <a:t>INSERT</a:t>
            </a:r>
            <a:r>
              <a:rPr lang="en-US"/>
              <a:t> statement</a:t>
            </a:r>
          </a:p>
          <a:p>
            <a:pPr lvl="1"/>
            <a:r>
              <a:rPr lang="en-US" i="1"/>
              <a:t>	</a:t>
            </a:r>
            <a:r>
              <a:rPr lang="en-US" i="1">
                <a:latin typeface="Courier New" pitchFamily="49" charset="0"/>
              </a:rPr>
              <a:t>column             </a:t>
            </a:r>
            <a:r>
              <a:rPr lang="en-US"/>
              <a:t>	is the name of the column</a:t>
            </a:r>
          </a:p>
          <a:p>
            <a:pPr lvl="1"/>
            <a:r>
              <a:rPr lang="en-US"/>
              <a:t>	</a:t>
            </a:r>
            <a:r>
              <a:rPr lang="en-US" i="1">
                <a:latin typeface="Courier New" pitchFamily="49" charset="0"/>
              </a:rPr>
              <a:t>datatype</a:t>
            </a:r>
            <a:r>
              <a:rPr lang="en-US"/>
              <a:t>		is the column’s data type and length</a:t>
            </a:r>
          </a:p>
          <a:p>
            <a:r>
              <a:rPr lang="en-US">
                <a:solidFill>
                  <a:srgbClr val="0000FF"/>
                </a:solidFill>
              </a:rPr>
              <a:t>Instructor Note </a:t>
            </a:r>
          </a:p>
          <a:p>
            <a:pPr lvl="1"/>
            <a:r>
              <a:rPr lang="en-US">
                <a:solidFill>
                  <a:srgbClr val="0000FF"/>
                </a:solidFill>
              </a:rPr>
              <a:t>Please read the Instructor note on page 9-37</a:t>
            </a:r>
          </a:p>
        </p:txBody>
      </p:sp>
      <p:sp>
        <p:nvSpPr>
          <p:cNvPr id="18435" name="Rectangle 3"/>
          <p:cNvSpPr>
            <a:spLocks noRot="1" noChangeArrowheads="1" noTextEdit="1"/>
          </p:cNvSpPr>
          <p:nvPr>
            <p:ph type="sldImg"/>
          </p:nvPr>
        </p:nvSpPr>
        <p:spPr>
          <a:xfrm>
            <a:off x="490538" y="160338"/>
            <a:ext cx="5873750" cy="4405312"/>
          </a:xfrm>
          <a:ln w="12700" cap="flat">
            <a:solidFill>
              <a:schemeClr val="tx1"/>
            </a:solidFill>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73C27F7-96EC-45C7-8522-58BA9A85E90A}" type="slidenum">
              <a:rPr lang="en-US"/>
              <a:pPr/>
              <a:t>31</a:t>
            </a:fld>
            <a:endParaRPr lang="en-US"/>
          </a:p>
        </p:txBody>
      </p:sp>
      <p:sp>
        <p:nvSpPr>
          <p:cNvPr id="94210" name="Rectangle 2"/>
          <p:cNvSpPr>
            <a:spLocks noRot="1" noChangeArrowheads="1" noTextEdit="1"/>
          </p:cNvSpPr>
          <p:nvPr>
            <p:ph type="sldImg"/>
          </p:nvPr>
        </p:nvSpPr>
        <p:spPr>
          <a:xfrm>
            <a:off x="482600" y="150813"/>
            <a:ext cx="5868988" cy="4402137"/>
          </a:xfrm>
          <a:ln w="12700" cap="flat">
            <a:solidFill>
              <a:schemeClr val="tx1"/>
            </a:solidFill>
          </a:ln>
        </p:spPr>
      </p:sp>
      <p:sp>
        <p:nvSpPr>
          <p:cNvPr id="94211" name="Rectangle 3"/>
          <p:cNvSpPr>
            <a:spLocks noGrp="1" noChangeArrowheads="1"/>
          </p:cNvSpPr>
          <p:nvPr>
            <p:ph type="body" idx="1"/>
          </p:nvPr>
        </p:nvSpPr>
        <p:spPr>
          <a:xfrm>
            <a:off x="412750" y="4773613"/>
            <a:ext cx="6029325" cy="3756025"/>
          </a:xfrm>
          <a:noFill/>
          <a:ln/>
        </p:spPr>
        <p:txBody>
          <a:bodyPr lIns="89645" tIns="44063" rIns="89645" bIns="44063"/>
          <a:lstStyle/>
          <a:p>
            <a:r>
              <a:rPr lang="en-US"/>
              <a:t>Methods for Inserting Null Values</a:t>
            </a:r>
          </a:p>
          <a:p>
            <a:endParaRPr lang="en-US"/>
          </a:p>
          <a:p>
            <a:endParaRPr lang="en-US"/>
          </a:p>
          <a:p>
            <a:endParaRPr lang="en-US"/>
          </a:p>
          <a:p>
            <a:endParaRPr lang="en-US"/>
          </a:p>
          <a:p>
            <a:pPr lvl="1"/>
            <a:endParaRPr lang="en-US"/>
          </a:p>
          <a:p>
            <a:pPr lvl="1"/>
            <a:r>
              <a:rPr lang="en-US"/>
              <a:t>Be sure that you can use null values in the targeted column by verifying the </a:t>
            </a:r>
            <a:r>
              <a:rPr lang="en-US">
                <a:latin typeface="Courier New" pitchFamily="49" charset="0"/>
              </a:rPr>
              <a:t>Null?</a:t>
            </a:r>
            <a:r>
              <a:rPr lang="en-US"/>
              <a:t> status with the </a:t>
            </a:r>
            <a:r>
              <a:rPr lang="en-US" i="1"/>
              <a:t>i</a:t>
            </a:r>
            <a:r>
              <a:rPr lang="en-US"/>
              <a:t>SQL*Plus </a:t>
            </a:r>
            <a:r>
              <a:rPr lang="en-US">
                <a:solidFill>
                  <a:srgbClr val="FC0128"/>
                </a:solidFill>
                <a:latin typeface="Courier New" pitchFamily="49" charset="0"/>
              </a:rPr>
              <a:t>DESCRIBE</a:t>
            </a:r>
            <a:r>
              <a:rPr lang="en-US">
                <a:solidFill>
                  <a:srgbClr val="FC0128"/>
                </a:solidFill>
              </a:rPr>
              <a:t> command</a:t>
            </a:r>
            <a:r>
              <a:rPr lang="en-US"/>
              <a:t>.</a:t>
            </a:r>
          </a:p>
          <a:p>
            <a:pPr lvl="1"/>
            <a:r>
              <a:rPr lang="en-US"/>
              <a:t>The Oracle Server automatically enforces all data types, data ranges, and data integrity constraints. Any column that is not listed explicitly obtains a null value in the new row.</a:t>
            </a:r>
          </a:p>
          <a:p>
            <a:pPr lvl="1"/>
            <a:r>
              <a:rPr lang="en-US"/>
              <a:t>Common errors that can occur during user input: </a:t>
            </a:r>
          </a:p>
          <a:p>
            <a:pPr lvl="2"/>
            <a:r>
              <a:rPr lang="en-US"/>
              <a:t>Mandatory value missing for a </a:t>
            </a:r>
            <a:r>
              <a:rPr lang="en-US">
                <a:latin typeface="Courier New" pitchFamily="49" charset="0"/>
              </a:rPr>
              <a:t>NOT NULL</a:t>
            </a:r>
            <a:r>
              <a:rPr lang="en-US"/>
              <a:t> column</a:t>
            </a:r>
          </a:p>
          <a:p>
            <a:pPr lvl="2"/>
            <a:r>
              <a:rPr lang="en-US"/>
              <a:t>Duplicate value violates uniqueness constraint</a:t>
            </a:r>
          </a:p>
          <a:p>
            <a:pPr lvl="2"/>
            <a:r>
              <a:rPr lang="en-US"/>
              <a:t>Foreign key constraint violated</a:t>
            </a:r>
          </a:p>
          <a:p>
            <a:pPr lvl="2"/>
            <a:r>
              <a:rPr lang="en-US">
                <a:latin typeface="Courier New" pitchFamily="49" charset="0"/>
              </a:rPr>
              <a:t>CHECK</a:t>
            </a:r>
            <a:r>
              <a:rPr lang="en-US"/>
              <a:t> constraint violated</a:t>
            </a:r>
          </a:p>
          <a:p>
            <a:pPr lvl="2"/>
            <a:r>
              <a:rPr lang="en-US"/>
              <a:t>Data type mismatch</a:t>
            </a:r>
          </a:p>
          <a:p>
            <a:pPr lvl="2"/>
            <a:r>
              <a:rPr lang="en-US"/>
              <a:t>Value too wide to fit in column</a:t>
            </a:r>
          </a:p>
        </p:txBody>
      </p:sp>
      <p:graphicFrame>
        <p:nvGraphicFramePr>
          <p:cNvPr id="94212" name="Object 4"/>
          <p:cNvGraphicFramePr>
            <a:graphicFrameLocks/>
          </p:cNvGraphicFramePr>
          <p:nvPr/>
        </p:nvGraphicFramePr>
        <p:xfrm>
          <a:off x="428625" y="5022850"/>
          <a:ext cx="5938838" cy="1458913"/>
        </p:xfrm>
        <a:graphic>
          <a:graphicData uri="http://schemas.openxmlformats.org/presentationml/2006/ole">
            <p:oleObj spid="_x0000_s3074" name="Document" r:id="rId4" imgW="6184800" imgH="1514160" progId="Word.Document.8">
              <p:embed/>
            </p:oleObj>
          </a:graphicData>
        </a:graphic>
      </p:graphicFrame>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6503BD63-98B4-46DA-A31F-0A4C4A541446}" type="slidenum">
              <a:rPr lang="en-US"/>
              <a:pPr/>
              <a:t>32</a:t>
            </a:fld>
            <a:endParaRPr lang="en-US"/>
          </a:p>
        </p:txBody>
      </p:sp>
      <p:sp>
        <p:nvSpPr>
          <p:cNvPr id="96258" name="Rectangle 2"/>
          <p:cNvSpPr>
            <a:spLocks noRot="1" noChangeArrowheads="1" noTextEdit="1"/>
          </p:cNvSpPr>
          <p:nvPr>
            <p:ph type="sldImg"/>
          </p:nvPr>
        </p:nvSpPr>
        <p:spPr>
          <a:xfrm>
            <a:off x="493713" y="163513"/>
            <a:ext cx="5868987" cy="4402137"/>
          </a:xfrm>
          <a:ln w="12700" cap="flat">
            <a:solidFill>
              <a:schemeClr val="tx1"/>
            </a:solidFill>
          </a:ln>
        </p:spPr>
      </p:sp>
      <p:sp>
        <p:nvSpPr>
          <p:cNvPr id="96259" name="Rectangle 3"/>
          <p:cNvSpPr>
            <a:spLocks noGrp="1" noChangeArrowheads="1"/>
          </p:cNvSpPr>
          <p:nvPr>
            <p:ph type="body" idx="1"/>
          </p:nvPr>
        </p:nvSpPr>
        <p:spPr>
          <a:xfrm>
            <a:off x="412750" y="4773613"/>
            <a:ext cx="6029325" cy="3756025"/>
          </a:xfrm>
          <a:noFill/>
          <a:ln/>
        </p:spPr>
        <p:txBody>
          <a:bodyPr lIns="89645" tIns="44063" rIns="89645" bIns="44063"/>
          <a:lstStyle/>
          <a:p>
            <a:pPr defTabSz="406400">
              <a:tabLst>
                <a:tab pos="1293813" algn="l"/>
              </a:tabLst>
            </a:pPr>
            <a:r>
              <a:rPr lang="en-US"/>
              <a:t>Inserting Special Values by Using SQL Functions</a:t>
            </a:r>
          </a:p>
          <a:p>
            <a:pPr marL="120650" lvl="1" defTabSz="406400">
              <a:tabLst>
                <a:tab pos="1293813" algn="l"/>
              </a:tabLst>
            </a:pPr>
            <a:r>
              <a:rPr lang="en-US"/>
              <a:t>You can use functions to enter special values in your table. </a:t>
            </a:r>
          </a:p>
          <a:p>
            <a:pPr marL="120650" lvl="1" defTabSz="406400">
              <a:tabLst>
                <a:tab pos="1293813" algn="l"/>
              </a:tabLst>
            </a:pPr>
            <a:r>
              <a:rPr lang="en-US"/>
              <a:t>The slide example records information for employee Popp in the </a:t>
            </a:r>
            <a:r>
              <a:rPr lang="en-US">
                <a:latin typeface="Courier New" pitchFamily="49" charset="0"/>
              </a:rPr>
              <a:t>EMPLOYEES</a:t>
            </a:r>
            <a:r>
              <a:rPr lang="en-US"/>
              <a:t> table. It supplies the current date and time in the </a:t>
            </a:r>
            <a:r>
              <a:rPr lang="en-US">
                <a:latin typeface="Courier New" pitchFamily="49" charset="0"/>
              </a:rPr>
              <a:t>HIRE_DATE</a:t>
            </a:r>
            <a:r>
              <a:rPr lang="en-US"/>
              <a:t> column. It uses the </a:t>
            </a:r>
            <a:r>
              <a:rPr lang="en-US">
                <a:latin typeface="Courier New" pitchFamily="49" charset="0"/>
              </a:rPr>
              <a:t>SYSDATE</a:t>
            </a:r>
            <a:r>
              <a:rPr lang="en-US"/>
              <a:t> function for current date and time. </a:t>
            </a:r>
          </a:p>
          <a:p>
            <a:pPr marL="120650" lvl="1" defTabSz="406400">
              <a:tabLst>
                <a:tab pos="1293813" algn="l"/>
              </a:tabLst>
            </a:pPr>
            <a:r>
              <a:rPr lang="en-US"/>
              <a:t>You can also use the </a:t>
            </a:r>
            <a:r>
              <a:rPr lang="en-US">
                <a:latin typeface="Courier New" pitchFamily="49" charset="0"/>
              </a:rPr>
              <a:t>USER</a:t>
            </a:r>
            <a:r>
              <a:rPr lang="en-US"/>
              <a:t> function when inserting rows in a table. The </a:t>
            </a:r>
            <a:r>
              <a:rPr lang="en-US">
                <a:latin typeface="Courier New" pitchFamily="49" charset="0"/>
              </a:rPr>
              <a:t>USER</a:t>
            </a:r>
            <a:r>
              <a:rPr lang="en-US"/>
              <a:t> function records the current username.</a:t>
            </a:r>
          </a:p>
          <a:p>
            <a:pPr marL="120650" lvl="1" defTabSz="406400">
              <a:tabLst>
                <a:tab pos="1293813" algn="l"/>
              </a:tabLst>
            </a:pPr>
            <a:r>
              <a:rPr lang="en-US" b="1"/>
              <a:t>Confirming Additions to the Table</a:t>
            </a:r>
          </a:p>
          <a:p>
            <a:pPr defTabSz="406400">
              <a:spcBef>
                <a:spcPct val="0"/>
              </a:spcBef>
              <a:tabLst>
                <a:tab pos="1293813" algn="l"/>
              </a:tabLst>
            </a:pPr>
            <a:endParaRPr lang="en-US" b="1">
              <a:latin typeface="Courier New" pitchFamily="49" charset="0"/>
            </a:endParaRPr>
          </a:p>
          <a:p>
            <a:pPr defTabSz="406400">
              <a:spcBef>
                <a:spcPct val="0"/>
              </a:spcBef>
              <a:tabLst>
                <a:tab pos="1293813" algn="l"/>
              </a:tabLst>
            </a:pPr>
            <a:r>
              <a:rPr lang="en-US" b="1">
                <a:latin typeface="Courier New" pitchFamily="49" charset="0"/>
              </a:rPr>
              <a:t>    SELECT empno, ename, job, hiredate, comm</a:t>
            </a:r>
          </a:p>
          <a:p>
            <a:pPr defTabSz="406400">
              <a:spcBef>
                <a:spcPct val="0"/>
              </a:spcBef>
              <a:tabLst>
                <a:tab pos="1293813" algn="l"/>
              </a:tabLst>
            </a:pPr>
            <a:r>
              <a:rPr lang="en-US" b="1">
                <a:latin typeface="Courier New" pitchFamily="49" charset="0"/>
              </a:rPr>
              <a:t>    FROM   emp</a:t>
            </a:r>
          </a:p>
          <a:p>
            <a:pPr defTabSz="406400">
              <a:spcBef>
                <a:spcPct val="0"/>
              </a:spcBef>
              <a:tabLst>
                <a:tab pos="1293813" algn="l"/>
              </a:tabLst>
            </a:pPr>
            <a:r>
              <a:rPr lang="en-US" b="1">
                <a:latin typeface="Courier New" pitchFamily="49" charset="0"/>
              </a:rPr>
              <a:t>    WHERE  empno = 113;</a:t>
            </a:r>
          </a:p>
          <a:p>
            <a:pPr defTabSz="406400">
              <a:spcBef>
                <a:spcPct val="0"/>
              </a:spcBef>
              <a:tabLst>
                <a:tab pos="1293813" algn="l"/>
              </a:tabLst>
            </a:pPr>
            <a:endParaRPr lang="en-US" b="1">
              <a:latin typeface="Courier New" pitchFamily="49" charset="0"/>
            </a:endParaRPr>
          </a:p>
          <a:p>
            <a:pPr defTabSz="406400">
              <a:spcBef>
                <a:spcPct val="0"/>
              </a:spcBef>
              <a:tabLst>
                <a:tab pos="1293813" algn="l"/>
              </a:tabLst>
            </a:pPr>
            <a:endParaRPr lang="en-US" b="1">
              <a:latin typeface="Courier New" pitchFamily="49" charset="0"/>
            </a:endParaRPr>
          </a:p>
          <a:p>
            <a:pPr defTabSz="406400">
              <a:spcBef>
                <a:spcPct val="0"/>
              </a:spcBef>
              <a:tabLst>
                <a:tab pos="1293813" algn="l"/>
              </a:tabLst>
            </a:pPr>
            <a:endParaRPr lang="en-US" b="1">
              <a:latin typeface="Courier New" pitchFamily="49" charset="0"/>
            </a:endParaRPr>
          </a:p>
        </p:txBody>
      </p:sp>
      <p:sp>
        <p:nvSpPr>
          <p:cNvPr id="96260" name="Rectangle 4"/>
          <p:cNvSpPr>
            <a:spLocks noChangeArrowheads="1"/>
          </p:cNvSpPr>
          <p:nvPr/>
        </p:nvSpPr>
        <p:spPr bwMode="auto">
          <a:xfrm>
            <a:off x="615950" y="6251575"/>
            <a:ext cx="5584825" cy="611188"/>
          </a:xfrm>
          <a:prstGeom prst="rect">
            <a:avLst/>
          </a:prstGeom>
          <a:noFill/>
          <a:ln w="9525">
            <a:noFill/>
            <a:miter lim="800000"/>
            <a:headEnd/>
            <a:tailEnd/>
          </a:ln>
          <a:effectLst/>
        </p:spPr>
        <p:txBody>
          <a:bodyPr wrap="none" anchor="ctr"/>
          <a:lstStyle/>
          <a:p>
            <a:endParaRPr lang="en-US"/>
          </a:p>
        </p:txBody>
      </p:sp>
      <p:sp>
        <p:nvSpPr>
          <p:cNvPr id="96261" name="Rectangle 5"/>
          <p:cNvSpPr>
            <a:spLocks noChangeArrowheads="1"/>
          </p:cNvSpPr>
          <p:nvPr/>
        </p:nvSpPr>
        <p:spPr bwMode="auto">
          <a:xfrm>
            <a:off x="615950" y="6951663"/>
            <a:ext cx="5583238" cy="823912"/>
          </a:xfrm>
          <a:prstGeom prst="rect">
            <a:avLst/>
          </a:prstGeom>
          <a:noFill/>
          <a:ln w="9525">
            <a:noFill/>
            <a:miter lim="800000"/>
            <a:headEnd/>
            <a:tailEnd/>
          </a:ln>
          <a:effectLst/>
        </p:spPr>
        <p:txBody>
          <a:bodyPr wrap="none" anchor="ctr"/>
          <a:lstStyle/>
          <a:p>
            <a:endParaRPr lang="en-US"/>
          </a:p>
        </p:txBody>
      </p:sp>
      <p:pic>
        <p:nvPicPr>
          <p:cNvPr id="96262" name="Picture 6"/>
          <p:cNvPicPr>
            <a:picLocks noChangeAspect="1" noChangeArrowheads="1"/>
          </p:cNvPicPr>
          <p:nvPr/>
        </p:nvPicPr>
        <p:blipFill>
          <a:blip r:embed="rId3"/>
          <a:srcRect/>
          <a:stretch>
            <a:fillRect/>
          </a:stretch>
        </p:blipFill>
        <p:spPr bwMode="auto">
          <a:xfrm>
            <a:off x="685800" y="7848600"/>
            <a:ext cx="5033963" cy="523875"/>
          </a:xfrm>
          <a:prstGeom prst="rect">
            <a:avLst/>
          </a:prstGeom>
          <a:noFill/>
          <a:ln w="25400">
            <a:noFill/>
            <a:miter lim="800000"/>
            <a:headEnd type="none" w="sm" len="sm"/>
            <a:tailEnd type="none" w="sm" len="sm"/>
          </a:ln>
          <a:effectLst/>
        </p:spPr>
      </p:pic>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F760F51D-22FA-40CB-864B-434C25E07FB1}" type="slidenum">
              <a:rPr lang="en-US"/>
              <a:pPr/>
              <a:t>33</a:t>
            </a:fld>
            <a:endParaRPr lang="en-US"/>
          </a:p>
        </p:txBody>
      </p:sp>
      <p:sp>
        <p:nvSpPr>
          <p:cNvPr id="98306" name="Rectangle 2"/>
          <p:cNvSpPr>
            <a:spLocks noChangeArrowheads="1"/>
          </p:cNvSpPr>
          <p:nvPr/>
        </p:nvSpPr>
        <p:spPr bwMode="auto">
          <a:xfrm>
            <a:off x="3884613" y="-1588"/>
            <a:ext cx="2973387" cy="460376"/>
          </a:xfrm>
          <a:prstGeom prst="rect">
            <a:avLst/>
          </a:prstGeom>
          <a:noFill/>
          <a:ln w="9525">
            <a:noFill/>
            <a:miter lim="800000"/>
            <a:headEnd/>
            <a:tailEnd/>
          </a:ln>
          <a:effectLst/>
        </p:spPr>
        <p:txBody>
          <a:bodyPr wrap="none" anchor="ctr"/>
          <a:lstStyle/>
          <a:p>
            <a:endParaRPr lang="en-US"/>
          </a:p>
        </p:txBody>
      </p:sp>
      <p:sp>
        <p:nvSpPr>
          <p:cNvPr id="98307" name="Rectangle 3"/>
          <p:cNvSpPr>
            <a:spLocks noChangeArrowheads="1"/>
          </p:cNvSpPr>
          <p:nvPr/>
        </p:nvSpPr>
        <p:spPr bwMode="auto">
          <a:xfrm>
            <a:off x="-1588" y="-1588"/>
            <a:ext cx="2968626" cy="460376"/>
          </a:xfrm>
          <a:prstGeom prst="rect">
            <a:avLst/>
          </a:prstGeom>
          <a:noFill/>
          <a:ln w="9525">
            <a:noFill/>
            <a:miter lim="800000"/>
            <a:headEnd/>
            <a:tailEnd/>
          </a:ln>
          <a:effectLst/>
        </p:spPr>
        <p:txBody>
          <a:bodyPr wrap="none" anchor="ctr"/>
          <a:lstStyle/>
          <a:p>
            <a:endParaRPr lang="en-US"/>
          </a:p>
        </p:txBody>
      </p:sp>
      <p:sp>
        <p:nvSpPr>
          <p:cNvPr id="98308" name="Rectangle 4"/>
          <p:cNvSpPr>
            <a:spLocks noGrp="1" noChangeArrowheads="1"/>
          </p:cNvSpPr>
          <p:nvPr>
            <p:ph type="body" idx="1"/>
          </p:nvPr>
        </p:nvSpPr>
        <p:spPr>
          <a:xfrm>
            <a:off x="454025" y="4770438"/>
            <a:ext cx="5848350" cy="3802062"/>
          </a:xfrm>
          <a:noFill/>
          <a:ln/>
        </p:spPr>
        <p:txBody>
          <a:bodyPr lIns="89645" tIns="44063" rIns="89645" bIns="44063"/>
          <a:lstStyle/>
          <a:p>
            <a:pPr defTabSz="400050">
              <a:tabLst>
                <a:tab pos="455613" algn="l"/>
              </a:tabLst>
            </a:pPr>
            <a:r>
              <a:rPr lang="en-US"/>
              <a:t>Inserting Specific Date and Time Values</a:t>
            </a:r>
          </a:p>
          <a:p>
            <a:pPr marL="120650" lvl="1" defTabSz="400050">
              <a:tabLst>
                <a:tab pos="455613" algn="l"/>
              </a:tabLst>
            </a:pPr>
            <a:r>
              <a:rPr lang="en-US"/>
              <a:t>The </a:t>
            </a:r>
            <a:r>
              <a:rPr lang="en-US">
                <a:latin typeface="Courier New" pitchFamily="49" charset="0"/>
              </a:rPr>
              <a:t>DD-MON-YY</a:t>
            </a:r>
            <a:r>
              <a:rPr lang="en-US"/>
              <a:t> format is usually used to insert a date value. With this format, recall that the century defaults to the current century. Because the date also contains time information, the default time is midnight (00:00:00).</a:t>
            </a:r>
          </a:p>
          <a:p>
            <a:pPr marL="120650" lvl="1" defTabSz="400050">
              <a:tabLst>
                <a:tab pos="455613" algn="l"/>
              </a:tabLst>
            </a:pPr>
            <a:r>
              <a:rPr lang="en-US"/>
              <a:t>If a date must be entered in a format other than the default format, for example, with another century, or a  specific time, you must use the </a:t>
            </a:r>
            <a:r>
              <a:rPr lang="en-US">
                <a:latin typeface="Courier New" pitchFamily="49" charset="0"/>
              </a:rPr>
              <a:t>TO_DATE</a:t>
            </a:r>
            <a:r>
              <a:rPr lang="en-US"/>
              <a:t> function.</a:t>
            </a:r>
          </a:p>
          <a:p>
            <a:pPr marL="120650" lvl="1" defTabSz="400050">
              <a:tabLst>
                <a:tab pos="455613" algn="l"/>
              </a:tabLst>
            </a:pPr>
            <a:r>
              <a:rPr lang="en-US"/>
              <a:t>The example on the slide records information for employee Raphealy in the </a:t>
            </a:r>
            <a:r>
              <a:rPr lang="en-US">
                <a:latin typeface="Courier New" pitchFamily="49" charset="0"/>
              </a:rPr>
              <a:t>EMPLOYEES</a:t>
            </a:r>
            <a:r>
              <a:rPr lang="en-US"/>
              <a:t> table. It sets the </a:t>
            </a:r>
            <a:r>
              <a:rPr lang="en-US">
                <a:latin typeface="Courier New" pitchFamily="49" charset="0"/>
              </a:rPr>
              <a:t>HIRE_DATE</a:t>
            </a:r>
            <a:r>
              <a:rPr lang="en-US"/>
              <a:t> column to be February 3, 1999.  If you use the following statement instead of the one shown on the slide, the year of the hire_date is interpreted as 2099.</a:t>
            </a:r>
          </a:p>
          <a:p>
            <a:pPr marL="120650" lvl="1" defTabSz="400050">
              <a:spcBef>
                <a:spcPct val="0"/>
              </a:spcBef>
              <a:tabLst>
                <a:tab pos="455613" algn="l"/>
              </a:tabLst>
            </a:pPr>
            <a:r>
              <a:rPr lang="en-US">
                <a:latin typeface="Courier New" pitchFamily="49" charset="0"/>
              </a:rPr>
              <a:t>   INSERT INTO emp</a:t>
            </a:r>
          </a:p>
          <a:p>
            <a:pPr marL="120650" lvl="1" defTabSz="400050">
              <a:spcBef>
                <a:spcPct val="0"/>
              </a:spcBef>
              <a:tabLst>
                <a:tab pos="455613" algn="l"/>
              </a:tabLst>
            </a:pPr>
            <a:r>
              <a:rPr lang="en-US">
                <a:latin typeface="Courier New" pitchFamily="49" charset="0"/>
              </a:rPr>
              <a:t>   VALUES      (114,</a:t>
            </a:r>
          </a:p>
          <a:p>
            <a:pPr marL="120650" lvl="1" defTabSz="400050">
              <a:spcBef>
                <a:spcPct val="0"/>
              </a:spcBef>
              <a:tabLst>
                <a:tab pos="455613" algn="l"/>
              </a:tabLst>
            </a:pPr>
            <a:r>
              <a:rPr lang="en-US">
                <a:latin typeface="Courier New" pitchFamily="49" charset="0"/>
              </a:rPr>
              <a:t>                'Den', 'Raphealy',</a:t>
            </a:r>
          </a:p>
          <a:p>
            <a:pPr marL="120650" lvl="1" defTabSz="400050">
              <a:spcBef>
                <a:spcPct val="0"/>
              </a:spcBef>
              <a:tabLst>
                <a:tab pos="455613" algn="l"/>
              </a:tabLst>
            </a:pPr>
            <a:r>
              <a:rPr lang="en-US">
                <a:latin typeface="Courier New" pitchFamily="49" charset="0"/>
              </a:rPr>
              <a:t>                'DRAPHEAL', '515.127.4561',</a:t>
            </a:r>
          </a:p>
          <a:p>
            <a:pPr marL="120650" lvl="1" defTabSz="400050">
              <a:spcBef>
                <a:spcPct val="0"/>
              </a:spcBef>
              <a:tabLst>
                <a:tab pos="455613" algn="l"/>
              </a:tabLst>
            </a:pPr>
            <a:r>
              <a:rPr lang="en-US">
                <a:latin typeface="Courier New" pitchFamily="49" charset="0"/>
              </a:rPr>
              <a:t>                '03-FEB-99',</a:t>
            </a:r>
          </a:p>
          <a:p>
            <a:pPr marL="120650" lvl="1" defTabSz="400050">
              <a:spcBef>
                <a:spcPct val="0"/>
              </a:spcBef>
              <a:tabLst>
                <a:tab pos="455613" algn="l"/>
              </a:tabLst>
            </a:pPr>
            <a:r>
              <a:rPr lang="en-US">
                <a:latin typeface="Courier New" pitchFamily="49" charset="0"/>
              </a:rPr>
              <a:t>                'AC_ACCOUNT', 11000, NULL, 100, 30);</a:t>
            </a:r>
          </a:p>
          <a:p>
            <a:pPr marL="120650" lvl="1" defTabSz="400050">
              <a:tabLst>
                <a:tab pos="455613" algn="l"/>
              </a:tabLst>
            </a:pPr>
            <a:r>
              <a:rPr lang="en-US"/>
              <a:t>If the </a:t>
            </a:r>
            <a:r>
              <a:rPr lang="en-US">
                <a:latin typeface="Courier New" pitchFamily="49" charset="0"/>
              </a:rPr>
              <a:t>RR</a:t>
            </a:r>
            <a:r>
              <a:rPr lang="en-US"/>
              <a:t> format is used, the system provides the correct century automatically, even if it is not the current one.</a:t>
            </a:r>
          </a:p>
          <a:p>
            <a:pPr defTabSz="400050">
              <a:tabLst>
                <a:tab pos="455613" algn="l"/>
              </a:tabLst>
            </a:pPr>
            <a:r>
              <a:rPr lang="en-US">
                <a:solidFill>
                  <a:srgbClr val="0000FF"/>
                </a:solidFill>
              </a:rPr>
              <a:t>Instructor Note</a:t>
            </a:r>
          </a:p>
          <a:p>
            <a:pPr marL="120650" lvl="1" defTabSz="400050">
              <a:tabLst>
                <a:tab pos="455613" algn="l"/>
              </a:tabLst>
            </a:pPr>
            <a:r>
              <a:rPr lang="en-US">
                <a:solidFill>
                  <a:srgbClr val="0000FF"/>
                </a:solidFill>
              </a:rPr>
              <a:t>The default date format in Oracle9</a:t>
            </a:r>
            <a:r>
              <a:rPr lang="en-US" i="1">
                <a:solidFill>
                  <a:srgbClr val="0000FF"/>
                </a:solidFill>
              </a:rPr>
              <a:t>i</a:t>
            </a:r>
            <a:r>
              <a:rPr lang="en-US">
                <a:solidFill>
                  <a:srgbClr val="0000FF"/>
                </a:solidFill>
              </a:rPr>
              <a:t> is </a:t>
            </a:r>
            <a:r>
              <a:rPr lang="en-US">
                <a:solidFill>
                  <a:srgbClr val="0000FF"/>
                </a:solidFill>
                <a:latin typeface="Courier New" pitchFamily="49" charset="0"/>
              </a:rPr>
              <a:t>DD-MON-RR</a:t>
            </a:r>
            <a:r>
              <a:rPr lang="en-US">
                <a:solidFill>
                  <a:srgbClr val="0000FF"/>
                </a:solidFill>
              </a:rPr>
              <a:t>. Prior to release 8.16, the default format was </a:t>
            </a:r>
            <a:r>
              <a:rPr lang="en-US">
                <a:solidFill>
                  <a:srgbClr val="0000FF"/>
                </a:solidFill>
                <a:latin typeface="Courier New" pitchFamily="49" charset="0"/>
              </a:rPr>
              <a:t>DD-MON-YY</a:t>
            </a:r>
            <a:r>
              <a:rPr lang="en-US">
                <a:solidFill>
                  <a:srgbClr val="0000FF"/>
                </a:solidFill>
              </a:rPr>
              <a:t>.</a:t>
            </a:r>
          </a:p>
        </p:txBody>
      </p:sp>
      <p:sp>
        <p:nvSpPr>
          <p:cNvPr id="98309" name="Rectangle 5"/>
          <p:cNvSpPr>
            <a:spLocks noRot="1" noChangeArrowheads="1" noTextEdit="1"/>
          </p:cNvSpPr>
          <p:nvPr>
            <p:ph type="sldImg"/>
          </p:nvPr>
        </p:nvSpPr>
        <p:spPr>
          <a:xfrm>
            <a:off x="460375" y="169863"/>
            <a:ext cx="5934075" cy="4451350"/>
          </a:xfrm>
          <a:ln w="12700" cap="flat">
            <a:solidFill>
              <a:schemeClr val="tx1"/>
            </a:solidFill>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607716-1635-4DF1-8202-A0A1E23A6CB7}" type="slidenum">
              <a:rPr lang="en-US"/>
              <a:pPr/>
              <a:t>34</a:t>
            </a:fld>
            <a:endParaRPr lang="en-US"/>
          </a:p>
        </p:txBody>
      </p:sp>
      <p:sp>
        <p:nvSpPr>
          <p:cNvPr id="100354" name="Rectangle 2"/>
          <p:cNvSpPr>
            <a:spLocks noRot="1" noChangeArrowheads="1" noTextEdit="1"/>
          </p:cNvSpPr>
          <p:nvPr>
            <p:ph type="sldImg"/>
          </p:nvPr>
        </p:nvSpPr>
        <p:spPr>
          <a:xfrm>
            <a:off x="493713" y="163513"/>
            <a:ext cx="5868987" cy="4402137"/>
          </a:xfrm>
          <a:ln w="12700" cap="flat">
            <a:solidFill>
              <a:schemeClr val="tx1"/>
            </a:solidFill>
          </a:ln>
        </p:spPr>
      </p:sp>
      <p:sp>
        <p:nvSpPr>
          <p:cNvPr id="100355" name="Rectangle 3"/>
          <p:cNvSpPr>
            <a:spLocks noGrp="1" noChangeArrowheads="1"/>
          </p:cNvSpPr>
          <p:nvPr>
            <p:ph type="body" idx="1"/>
          </p:nvPr>
        </p:nvSpPr>
        <p:spPr>
          <a:xfrm>
            <a:off x="412750" y="4773613"/>
            <a:ext cx="6191250" cy="3873500"/>
          </a:xfrm>
          <a:noFill/>
          <a:ln/>
        </p:spPr>
        <p:txBody>
          <a:bodyPr lIns="89645" tIns="44063" rIns="89645" bIns="44063"/>
          <a:lstStyle/>
          <a:p>
            <a:pPr defTabSz="406400"/>
            <a:r>
              <a:rPr lang="en-US"/>
              <a:t>Copying Rows from Another Table </a:t>
            </a:r>
          </a:p>
          <a:p>
            <a:pPr marL="120650" lvl="1" defTabSz="406400"/>
            <a:r>
              <a:rPr lang="en-US"/>
              <a:t>You can use the </a:t>
            </a:r>
            <a:r>
              <a:rPr lang="en-US">
                <a:solidFill>
                  <a:srgbClr val="FC0128"/>
                </a:solidFill>
                <a:latin typeface="Courier New" pitchFamily="49" charset="0"/>
              </a:rPr>
              <a:t>INSERT</a:t>
            </a:r>
            <a:r>
              <a:rPr lang="en-US">
                <a:solidFill>
                  <a:srgbClr val="FC0128"/>
                </a:solidFill>
              </a:rPr>
              <a:t> statement</a:t>
            </a:r>
            <a:r>
              <a:rPr lang="en-US"/>
              <a:t> to add rows to a table where the values are derived from existing tables. In place of the </a:t>
            </a:r>
            <a:r>
              <a:rPr lang="en-US">
                <a:latin typeface="Courier New" pitchFamily="49" charset="0"/>
              </a:rPr>
              <a:t>VALUES</a:t>
            </a:r>
            <a:r>
              <a:rPr lang="en-US"/>
              <a:t> clause, you use a subquery. </a:t>
            </a:r>
          </a:p>
          <a:p>
            <a:pPr marL="120650" lvl="1" defTabSz="406400"/>
            <a:r>
              <a:rPr lang="en-US" b="1"/>
              <a:t>Syntax</a:t>
            </a:r>
            <a:endParaRPr lang="en-US"/>
          </a:p>
          <a:p>
            <a:pPr algn="just" defTabSz="406400">
              <a:lnSpc>
                <a:spcPct val="70000"/>
              </a:lnSpc>
              <a:spcBef>
                <a:spcPct val="15000"/>
              </a:spcBef>
            </a:pPr>
            <a:r>
              <a:rPr lang="en-US" b="1">
                <a:latin typeface="Times" pitchFamily="18" charset="0"/>
              </a:rPr>
              <a:t> </a:t>
            </a:r>
            <a:r>
              <a:rPr lang="en-US" b="1">
                <a:latin typeface="Courier New" pitchFamily="49" charset="0"/>
              </a:rPr>
              <a:t>    INSERT INTO </a:t>
            </a:r>
            <a:r>
              <a:rPr lang="en-US" b="1" i="1">
                <a:latin typeface="Courier New" pitchFamily="49" charset="0"/>
              </a:rPr>
              <a:t>table</a:t>
            </a:r>
            <a:r>
              <a:rPr lang="en-US" b="1">
                <a:latin typeface="Courier New" pitchFamily="49" charset="0"/>
              </a:rPr>
              <a:t> [ </a:t>
            </a:r>
            <a:r>
              <a:rPr lang="en-US" b="1" i="1">
                <a:latin typeface="Courier New" pitchFamily="49" charset="0"/>
              </a:rPr>
              <a:t>column</a:t>
            </a:r>
            <a:r>
              <a:rPr lang="en-US" b="1">
                <a:latin typeface="Courier New" pitchFamily="49" charset="0"/>
              </a:rPr>
              <a:t> (, </a:t>
            </a:r>
            <a:r>
              <a:rPr lang="en-US" b="1" i="1">
                <a:latin typeface="Courier New" pitchFamily="49" charset="0"/>
              </a:rPr>
              <a:t>column</a:t>
            </a:r>
            <a:r>
              <a:rPr lang="en-US" b="1">
                <a:latin typeface="Courier New" pitchFamily="49" charset="0"/>
              </a:rPr>
              <a:t>) ] </a:t>
            </a:r>
            <a:r>
              <a:rPr lang="en-US" b="1" i="1">
                <a:latin typeface="Courier New" pitchFamily="49" charset="0"/>
              </a:rPr>
              <a:t>subquery;</a:t>
            </a:r>
            <a:r>
              <a:rPr lang="en-US" b="1">
                <a:latin typeface="Times" pitchFamily="18" charset="0"/>
              </a:rPr>
              <a:t> </a:t>
            </a:r>
          </a:p>
          <a:p>
            <a:pPr marL="120650" lvl="1" defTabSz="406400"/>
            <a:r>
              <a:rPr lang="en-US"/>
              <a:t>In the syntax:</a:t>
            </a:r>
            <a:endParaRPr lang="en-US" b="1"/>
          </a:p>
          <a:p>
            <a:pPr marL="120650" lvl="1" defTabSz="406400"/>
            <a:r>
              <a:rPr lang="en-US" b="1"/>
              <a:t>	</a:t>
            </a:r>
            <a:r>
              <a:rPr lang="en-US" i="1">
                <a:latin typeface="Courier New" pitchFamily="49" charset="0"/>
              </a:rPr>
              <a:t>table</a:t>
            </a:r>
            <a:r>
              <a:rPr lang="en-US" i="1"/>
              <a:t>		</a:t>
            </a:r>
            <a:r>
              <a:rPr lang="en-US"/>
              <a:t>is the table name</a:t>
            </a:r>
          </a:p>
          <a:p>
            <a:pPr marL="120650" lvl="1" defTabSz="406400"/>
            <a:r>
              <a:rPr lang="en-US"/>
              <a:t>	</a:t>
            </a:r>
            <a:r>
              <a:rPr lang="en-US" i="1">
                <a:latin typeface="Courier New" pitchFamily="49" charset="0"/>
              </a:rPr>
              <a:t>column</a:t>
            </a:r>
            <a:r>
              <a:rPr lang="en-US" i="1"/>
              <a:t>		</a:t>
            </a:r>
            <a:r>
              <a:rPr lang="en-US"/>
              <a:t>is the name of the column in the table to populate</a:t>
            </a:r>
          </a:p>
          <a:p>
            <a:pPr marL="120650" lvl="1" defTabSz="406400"/>
            <a:r>
              <a:rPr lang="en-US"/>
              <a:t>	</a:t>
            </a:r>
            <a:r>
              <a:rPr lang="en-US" i="1">
                <a:latin typeface="Courier New" pitchFamily="49" charset="0"/>
              </a:rPr>
              <a:t>subquery</a:t>
            </a:r>
            <a:r>
              <a:rPr lang="en-US"/>
              <a:t>		is the subquery that returns rows into the table</a:t>
            </a:r>
          </a:p>
          <a:p>
            <a:pPr marL="120650" lvl="1" defTabSz="406400">
              <a:spcBef>
                <a:spcPct val="65000"/>
              </a:spcBef>
            </a:pPr>
            <a:r>
              <a:rPr lang="en-US"/>
              <a:t>The number of columns and their data types in the column list of the </a:t>
            </a:r>
            <a:r>
              <a:rPr lang="en-US">
                <a:latin typeface="Courier New" pitchFamily="49" charset="0"/>
              </a:rPr>
              <a:t>INSERT</a:t>
            </a:r>
            <a:r>
              <a:rPr lang="en-US"/>
              <a:t> clause must match the number of values and their data types in the subquery. To create a copy of the rows of a table, use </a:t>
            </a:r>
            <a:r>
              <a:rPr lang="en-US">
                <a:latin typeface="Courier New" pitchFamily="49" charset="0"/>
              </a:rPr>
              <a:t>SELECT</a:t>
            </a:r>
            <a:r>
              <a:rPr lang="en-US"/>
              <a:t> * in the subquery.</a:t>
            </a:r>
          </a:p>
          <a:p>
            <a:pPr marL="120650" lvl="1" defTabSz="406400">
              <a:spcBef>
                <a:spcPct val="40000"/>
              </a:spcBef>
            </a:pPr>
            <a:r>
              <a:rPr lang="en-US"/>
              <a:t>      </a:t>
            </a:r>
            <a:r>
              <a:rPr lang="en-US">
                <a:latin typeface="Courier New" pitchFamily="49" charset="0"/>
              </a:rPr>
              <a:t>INSERT INTO copy_emp</a:t>
            </a:r>
          </a:p>
          <a:p>
            <a:pPr marL="120650" lvl="1" defTabSz="406400">
              <a:spcBef>
                <a:spcPct val="0"/>
              </a:spcBef>
            </a:pPr>
            <a:r>
              <a:rPr lang="en-US">
                <a:latin typeface="Courier New" pitchFamily="49" charset="0"/>
              </a:rPr>
              <a:t>     SELECT * </a:t>
            </a:r>
          </a:p>
          <a:p>
            <a:pPr marL="120650" lvl="1" defTabSz="406400">
              <a:spcBef>
                <a:spcPct val="0"/>
              </a:spcBef>
            </a:pPr>
            <a:r>
              <a:rPr lang="en-US">
                <a:latin typeface="Courier New" pitchFamily="49" charset="0"/>
              </a:rPr>
              <a:t>     FROM   employees;</a:t>
            </a:r>
          </a:p>
          <a:p>
            <a:pPr marL="120650" lvl="1" defTabSz="406400"/>
            <a:r>
              <a:rPr lang="en-US"/>
              <a:t>For more information, see </a:t>
            </a:r>
            <a:r>
              <a:rPr lang="en-US" i="1"/>
              <a:t>Oracle9i SQL Reference</a:t>
            </a:r>
            <a:r>
              <a:rPr lang="en-US"/>
              <a:t>, “</a:t>
            </a:r>
            <a:r>
              <a:rPr lang="en-US">
                <a:latin typeface="Courier New" pitchFamily="49" charset="0"/>
              </a:rPr>
              <a:t>SELECT</a:t>
            </a:r>
            <a:r>
              <a:rPr lang="en-US"/>
              <a:t>,” subqueries section.</a:t>
            </a:r>
          </a:p>
          <a:p>
            <a:pPr defTabSz="406400"/>
            <a:r>
              <a:rPr lang="en-US">
                <a:solidFill>
                  <a:srgbClr val="0000FF"/>
                </a:solidFill>
              </a:rPr>
              <a:t>Instructor Note</a:t>
            </a:r>
          </a:p>
          <a:p>
            <a:pPr marL="120650" lvl="1" defTabSz="406400"/>
            <a:r>
              <a:rPr lang="en-US">
                <a:solidFill>
                  <a:srgbClr val="0000FF"/>
                </a:solidFill>
              </a:rPr>
              <a:t>Please run the script </a:t>
            </a:r>
            <a:r>
              <a:rPr lang="en-US">
                <a:solidFill>
                  <a:srgbClr val="0000FF"/>
                </a:solidFill>
                <a:latin typeface="Courier New" pitchFamily="49" charset="0"/>
              </a:rPr>
              <a:t>8_cretabs.sql</a:t>
            </a:r>
            <a:r>
              <a:rPr lang="en-US">
                <a:solidFill>
                  <a:srgbClr val="0000FF"/>
                </a:solidFill>
              </a:rPr>
              <a:t> to create the </a:t>
            </a:r>
            <a:r>
              <a:rPr lang="en-US">
                <a:solidFill>
                  <a:srgbClr val="0000FF"/>
                </a:solidFill>
                <a:latin typeface="Courier New" pitchFamily="49" charset="0"/>
              </a:rPr>
              <a:t>COPY_EMP</a:t>
            </a:r>
            <a:r>
              <a:rPr lang="en-US">
                <a:solidFill>
                  <a:srgbClr val="0000FF"/>
                </a:solidFill>
              </a:rPr>
              <a:t> and </a:t>
            </a:r>
            <a:r>
              <a:rPr lang="en-US">
                <a:solidFill>
                  <a:srgbClr val="0000FF"/>
                </a:solidFill>
                <a:latin typeface="Courier New" pitchFamily="49" charset="0"/>
              </a:rPr>
              <a:t>SALES_REPS</a:t>
            </a:r>
            <a:r>
              <a:rPr lang="en-US">
                <a:solidFill>
                  <a:srgbClr val="0000FF"/>
                </a:solidFill>
              </a:rPr>
              <a:t> tables before demonstrating the code examples. Do not get into too many details on copying rows from another table.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007318-9F84-4CCC-970B-BB3A181CA04F}" type="slidenum">
              <a:rPr lang="en-US"/>
              <a:pPr/>
              <a:t>35</a:t>
            </a:fld>
            <a:endParaRPr lang="en-US"/>
          </a:p>
        </p:txBody>
      </p:sp>
      <p:sp>
        <p:nvSpPr>
          <p:cNvPr id="102402" name="Rectangle 2"/>
          <p:cNvSpPr>
            <a:spLocks noGrp="1" noChangeArrowheads="1"/>
          </p:cNvSpPr>
          <p:nvPr>
            <p:ph type="body" idx="1"/>
          </p:nvPr>
        </p:nvSpPr>
        <p:spPr>
          <a:xfrm>
            <a:off x="412750" y="4773613"/>
            <a:ext cx="6029325" cy="3756025"/>
          </a:xfrm>
          <a:noFill/>
          <a:ln/>
        </p:spPr>
        <p:txBody>
          <a:bodyPr lIns="89645" tIns="44063" rIns="89645" bIns="44063"/>
          <a:lstStyle/>
          <a:p>
            <a:pPr defTabSz="406400"/>
            <a:r>
              <a:rPr lang="en-US"/>
              <a:t>Updating Rows</a:t>
            </a:r>
          </a:p>
          <a:p>
            <a:pPr marL="120650" lvl="1" defTabSz="406400"/>
            <a:r>
              <a:rPr lang="en-US"/>
              <a:t>You can modify existing rows by using the </a:t>
            </a:r>
            <a:r>
              <a:rPr lang="en-US">
                <a:solidFill>
                  <a:srgbClr val="FC0128"/>
                </a:solidFill>
                <a:latin typeface="Courier New" pitchFamily="49" charset="0"/>
              </a:rPr>
              <a:t>UPDATE</a:t>
            </a:r>
            <a:r>
              <a:rPr lang="en-US">
                <a:solidFill>
                  <a:srgbClr val="FC0128"/>
                </a:solidFill>
              </a:rPr>
              <a:t> statement</a:t>
            </a:r>
            <a:r>
              <a:rPr lang="en-US"/>
              <a:t>.</a:t>
            </a:r>
          </a:p>
          <a:p>
            <a:pPr marL="120650" lvl="1" defTabSz="406400"/>
            <a:r>
              <a:rPr lang="en-US"/>
              <a:t>In the syntax:</a:t>
            </a:r>
          </a:p>
          <a:p>
            <a:pPr marL="120650" lvl="1" defTabSz="406400"/>
            <a:r>
              <a:rPr lang="en-US"/>
              <a:t>	</a:t>
            </a:r>
            <a:r>
              <a:rPr lang="en-US" i="1">
                <a:latin typeface="Courier New" pitchFamily="49" charset="0"/>
              </a:rPr>
              <a:t>table</a:t>
            </a:r>
            <a:r>
              <a:rPr lang="en-US"/>
              <a:t>		is the name of the table</a:t>
            </a:r>
          </a:p>
          <a:p>
            <a:pPr marL="120650" lvl="1" defTabSz="406400"/>
            <a:r>
              <a:rPr lang="en-US"/>
              <a:t>	</a:t>
            </a:r>
            <a:r>
              <a:rPr lang="en-US" i="1">
                <a:latin typeface="Courier New" pitchFamily="49" charset="0"/>
              </a:rPr>
              <a:t>column</a:t>
            </a:r>
            <a:r>
              <a:rPr lang="en-US"/>
              <a:t>		is the name of the column in the table to populate</a:t>
            </a:r>
          </a:p>
          <a:p>
            <a:pPr marL="120650" lvl="1" defTabSz="406400"/>
            <a:r>
              <a:rPr lang="en-US"/>
              <a:t>	</a:t>
            </a:r>
            <a:r>
              <a:rPr lang="en-US" i="1">
                <a:latin typeface="Courier New" pitchFamily="49" charset="0"/>
              </a:rPr>
              <a:t>value</a:t>
            </a:r>
            <a:r>
              <a:rPr lang="en-US"/>
              <a:t>		is the corresponding value or subquery for the column</a:t>
            </a:r>
          </a:p>
          <a:p>
            <a:pPr marL="120650" lvl="1" defTabSz="406400"/>
            <a:r>
              <a:rPr lang="en-US"/>
              <a:t>	</a:t>
            </a:r>
            <a:r>
              <a:rPr lang="en-US" i="1">
                <a:latin typeface="Courier New" pitchFamily="49" charset="0"/>
              </a:rPr>
              <a:t>condition</a:t>
            </a:r>
            <a:r>
              <a:rPr lang="en-US"/>
              <a:t>		identifies the rows to be updated and is composed of column names 					expressions, constants, subqueries, and comparison operators</a:t>
            </a:r>
          </a:p>
          <a:p>
            <a:pPr marL="120650" lvl="1" defTabSz="406400"/>
            <a:r>
              <a:rPr lang="en-US"/>
              <a:t>Confirm the update operation by querying the table to display the updated rows.</a:t>
            </a:r>
            <a:endParaRPr lang="en-US" i="1"/>
          </a:p>
          <a:p>
            <a:pPr marL="120650" lvl="1" defTabSz="406400"/>
            <a:r>
              <a:rPr lang="en-US"/>
              <a:t>For more information, see </a:t>
            </a:r>
            <a:r>
              <a:rPr lang="en-US" i="1"/>
              <a:t>Oracle9i SQL Reference</a:t>
            </a:r>
            <a:r>
              <a:rPr lang="en-US"/>
              <a:t>, “</a:t>
            </a:r>
            <a:r>
              <a:rPr lang="en-US">
                <a:latin typeface="Courier New" pitchFamily="49" charset="0"/>
              </a:rPr>
              <a:t>UPDATE</a:t>
            </a:r>
            <a:r>
              <a:rPr lang="en-US"/>
              <a:t>.”</a:t>
            </a:r>
          </a:p>
          <a:p>
            <a:pPr marL="120650" lvl="1" defTabSz="406400"/>
            <a:r>
              <a:rPr lang="en-US" b="1"/>
              <a:t>Note:</a:t>
            </a:r>
            <a:r>
              <a:rPr lang="en-US"/>
              <a:t> In general, use the primary key to identify a single row. Using other columns can unexpectedly cause several rows to be updated. For example, identifying a single row in the </a:t>
            </a:r>
            <a:r>
              <a:rPr lang="en-US">
                <a:latin typeface="Courier New" pitchFamily="49" charset="0"/>
              </a:rPr>
              <a:t>EMPLOYEES</a:t>
            </a:r>
            <a:r>
              <a:rPr lang="en-US"/>
              <a:t> table by name is dangerous, because more than one employee may have the same name.</a:t>
            </a:r>
          </a:p>
          <a:p>
            <a:pPr defTabSz="406400"/>
            <a:endParaRPr lang="en-US" b="1">
              <a:latin typeface="Times New Roman" pitchFamily="18" charset="0"/>
            </a:endParaRPr>
          </a:p>
        </p:txBody>
      </p:sp>
      <p:sp>
        <p:nvSpPr>
          <p:cNvPr id="102403" name="Rectangle 3"/>
          <p:cNvSpPr>
            <a:spLocks noRot="1" noChangeArrowheads="1" noTextEdit="1"/>
          </p:cNvSpPr>
          <p:nvPr>
            <p:ph type="sldImg"/>
          </p:nvPr>
        </p:nvSpPr>
        <p:spPr>
          <a:xfrm>
            <a:off x="493713" y="163513"/>
            <a:ext cx="5868987" cy="4402137"/>
          </a:xfrm>
          <a:ln w="12700" cap="flat">
            <a:solidFill>
              <a:schemeClr val="tx1"/>
            </a:solidFill>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38AF891E-B3FD-4FAE-8852-AC1FE40BB208}" type="slidenum">
              <a:rPr lang="en-US"/>
              <a:pPr/>
              <a:t>36</a:t>
            </a:fld>
            <a:endParaRPr lang="en-US"/>
          </a:p>
        </p:txBody>
      </p:sp>
      <p:sp>
        <p:nvSpPr>
          <p:cNvPr id="104450" name="Rectangle 2"/>
          <p:cNvSpPr>
            <a:spLocks noRot="1" noChangeArrowheads="1" noTextEdit="1"/>
          </p:cNvSpPr>
          <p:nvPr>
            <p:ph type="sldImg"/>
          </p:nvPr>
        </p:nvSpPr>
        <p:spPr>
          <a:xfrm>
            <a:off x="460375" y="169863"/>
            <a:ext cx="5934075" cy="4451350"/>
          </a:xfrm>
          <a:ln w="12700" cap="flat">
            <a:solidFill>
              <a:schemeClr val="tx1"/>
            </a:solidFill>
          </a:ln>
        </p:spPr>
      </p:sp>
      <p:sp>
        <p:nvSpPr>
          <p:cNvPr id="104451" name="Rectangle 3"/>
          <p:cNvSpPr>
            <a:spLocks noGrp="1" noChangeArrowheads="1"/>
          </p:cNvSpPr>
          <p:nvPr>
            <p:ph type="body" idx="1"/>
          </p:nvPr>
        </p:nvSpPr>
        <p:spPr>
          <a:xfrm>
            <a:off x="417513" y="4770438"/>
            <a:ext cx="5945187" cy="3802062"/>
          </a:xfrm>
          <a:noFill/>
          <a:ln/>
        </p:spPr>
        <p:txBody>
          <a:bodyPr lIns="89645" tIns="44063" rIns="89645" bIns="44063"/>
          <a:lstStyle/>
          <a:p>
            <a:pPr defTabSz="400050">
              <a:tabLst>
                <a:tab pos="455613" algn="l"/>
              </a:tabLst>
            </a:pPr>
            <a:r>
              <a:rPr lang="en-US"/>
              <a:t>Updating Rows (continued)</a:t>
            </a:r>
          </a:p>
          <a:p>
            <a:pPr marL="120650" lvl="1" defTabSz="400050">
              <a:tabLst>
                <a:tab pos="455613" algn="l"/>
              </a:tabLst>
            </a:pPr>
            <a:r>
              <a:rPr lang="en-US"/>
              <a:t>The </a:t>
            </a:r>
            <a:r>
              <a:rPr lang="en-US">
                <a:solidFill>
                  <a:srgbClr val="FC0128"/>
                </a:solidFill>
                <a:latin typeface="Courier New" pitchFamily="49" charset="0"/>
              </a:rPr>
              <a:t>UPDATE</a:t>
            </a:r>
            <a:r>
              <a:rPr lang="en-US">
                <a:solidFill>
                  <a:srgbClr val="FC0128"/>
                </a:solidFill>
              </a:rPr>
              <a:t> statement</a:t>
            </a:r>
            <a:r>
              <a:rPr lang="en-US"/>
              <a:t> modifies specific rows if the </a:t>
            </a:r>
            <a:r>
              <a:rPr lang="en-US">
                <a:latin typeface="Courier New" pitchFamily="49" charset="0"/>
              </a:rPr>
              <a:t>WHERE</a:t>
            </a:r>
            <a:r>
              <a:rPr lang="en-US"/>
              <a:t> clause is specified. The slide example transfers employee 113 (Popp) to department 70.  </a:t>
            </a:r>
          </a:p>
          <a:p>
            <a:pPr marL="120650" lvl="1" defTabSz="400050">
              <a:tabLst>
                <a:tab pos="455613" algn="l"/>
              </a:tabLst>
            </a:pPr>
            <a:r>
              <a:rPr lang="en-US"/>
              <a:t>If you omit the </a:t>
            </a:r>
            <a:r>
              <a:rPr lang="en-US">
                <a:latin typeface="Courier New" pitchFamily="49" charset="0"/>
              </a:rPr>
              <a:t>WHERE</a:t>
            </a:r>
            <a:r>
              <a:rPr lang="en-US"/>
              <a:t> clause, all the rows in the table are modified.</a:t>
            </a:r>
          </a:p>
          <a:p>
            <a:pPr marL="120650" lvl="1" defTabSz="400050">
              <a:spcBef>
                <a:spcPct val="0"/>
              </a:spcBef>
              <a:tabLst>
                <a:tab pos="455613" algn="l"/>
              </a:tabLst>
            </a:pPr>
            <a:r>
              <a:rPr lang="en-US">
                <a:latin typeface="Courier New" pitchFamily="49" charset="0"/>
              </a:rPr>
              <a:t>   SELECT last_name, department_id</a:t>
            </a:r>
          </a:p>
          <a:p>
            <a:pPr marL="120650" lvl="1" defTabSz="400050">
              <a:spcBef>
                <a:spcPct val="0"/>
              </a:spcBef>
              <a:tabLst>
                <a:tab pos="455613" algn="l"/>
              </a:tabLst>
            </a:pPr>
            <a:r>
              <a:rPr lang="en-US">
                <a:latin typeface="Courier New" pitchFamily="49" charset="0"/>
              </a:rPr>
              <a:t>   FROM   copy_emp;</a:t>
            </a:r>
          </a:p>
          <a:p>
            <a:pPr marL="120650" lvl="1" defTabSz="400050">
              <a:spcBef>
                <a:spcPct val="0"/>
              </a:spcBef>
              <a:tabLst>
                <a:tab pos="455613" algn="l"/>
              </a:tabLst>
            </a:pPr>
            <a:r>
              <a:rPr lang="en-US">
                <a:latin typeface="Courier New" pitchFamily="49" charset="0"/>
              </a:rPr>
              <a:t>   </a:t>
            </a:r>
          </a:p>
          <a:p>
            <a:pPr marL="120650" lvl="1" defTabSz="400050">
              <a:spcBef>
                <a:spcPct val="0"/>
              </a:spcBef>
              <a:tabLst>
                <a:tab pos="455613" algn="l"/>
              </a:tabLst>
            </a:pPr>
            <a:endParaRPr lang="en-US" b="1"/>
          </a:p>
          <a:p>
            <a:pPr marL="120650" lvl="1" defTabSz="400050">
              <a:spcBef>
                <a:spcPct val="0"/>
              </a:spcBef>
              <a:tabLst>
                <a:tab pos="455613" algn="l"/>
              </a:tabLst>
            </a:pPr>
            <a:endParaRPr lang="en-US" b="1"/>
          </a:p>
          <a:p>
            <a:pPr marL="120650" lvl="1" defTabSz="400050">
              <a:spcBef>
                <a:spcPct val="0"/>
              </a:spcBef>
              <a:tabLst>
                <a:tab pos="455613" algn="l"/>
              </a:tabLst>
            </a:pPr>
            <a:endParaRPr lang="en-US" b="1"/>
          </a:p>
          <a:p>
            <a:pPr marL="120650" lvl="1" defTabSz="400050">
              <a:spcBef>
                <a:spcPct val="0"/>
              </a:spcBef>
              <a:tabLst>
                <a:tab pos="455613" algn="l"/>
              </a:tabLst>
            </a:pPr>
            <a:endParaRPr lang="en-US" b="1"/>
          </a:p>
          <a:p>
            <a:pPr marL="120650" lvl="1" defTabSz="400050">
              <a:spcBef>
                <a:spcPct val="0"/>
              </a:spcBef>
              <a:tabLst>
                <a:tab pos="455613" algn="l"/>
              </a:tabLst>
            </a:pPr>
            <a:endParaRPr lang="en-US" b="1"/>
          </a:p>
          <a:p>
            <a:pPr marL="120650" lvl="1" defTabSz="400050">
              <a:spcBef>
                <a:spcPct val="0"/>
              </a:spcBef>
              <a:tabLst>
                <a:tab pos="455613" algn="l"/>
              </a:tabLst>
            </a:pPr>
            <a:endParaRPr lang="en-US" b="1"/>
          </a:p>
          <a:p>
            <a:pPr marL="120650" lvl="1" defTabSz="400050">
              <a:spcBef>
                <a:spcPct val="0"/>
              </a:spcBef>
              <a:tabLst>
                <a:tab pos="455613" algn="l"/>
              </a:tabLst>
            </a:pPr>
            <a:endParaRPr lang="en-US" b="1"/>
          </a:p>
          <a:p>
            <a:pPr marL="120650" lvl="1" defTabSz="400050">
              <a:spcBef>
                <a:spcPct val="0"/>
              </a:spcBef>
              <a:tabLst>
                <a:tab pos="455613" algn="l"/>
              </a:tabLst>
            </a:pPr>
            <a:endParaRPr lang="en-US" b="1"/>
          </a:p>
          <a:p>
            <a:pPr marL="120650" lvl="1" defTabSz="400050">
              <a:spcBef>
                <a:spcPct val="0"/>
              </a:spcBef>
              <a:tabLst>
                <a:tab pos="455613" algn="l"/>
              </a:tabLst>
            </a:pPr>
            <a:endParaRPr lang="en-US" b="1"/>
          </a:p>
          <a:p>
            <a:pPr marL="120650" lvl="1" defTabSz="400050">
              <a:spcBef>
                <a:spcPct val="0"/>
              </a:spcBef>
              <a:tabLst>
                <a:tab pos="455613" algn="l"/>
              </a:tabLst>
            </a:pPr>
            <a:endParaRPr lang="en-US" b="1"/>
          </a:p>
          <a:p>
            <a:pPr marL="120650" lvl="1" defTabSz="400050">
              <a:spcBef>
                <a:spcPct val="0"/>
              </a:spcBef>
              <a:tabLst>
                <a:tab pos="455613" algn="l"/>
              </a:tabLst>
            </a:pPr>
            <a:endParaRPr lang="en-US" b="1"/>
          </a:p>
          <a:p>
            <a:pPr marL="120650" lvl="1" defTabSz="400050">
              <a:spcBef>
                <a:spcPct val="0"/>
              </a:spcBef>
              <a:tabLst>
                <a:tab pos="455613" algn="l"/>
              </a:tabLst>
            </a:pPr>
            <a:endParaRPr lang="en-US" b="1"/>
          </a:p>
          <a:p>
            <a:pPr marL="120650" lvl="1" defTabSz="400050">
              <a:spcBef>
                <a:spcPct val="0"/>
              </a:spcBef>
              <a:tabLst>
                <a:tab pos="455613" algn="l"/>
              </a:tabLst>
            </a:pPr>
            <a:endParaRPr lang="en-US" b="1"/>
          </a:p>
          <a:p>
            <a:pPr marL="120650" lvl="1" defTabSz="400050">
              <a:spcBef>
                <a:spcPct val="0"/>
              </a:spcBef>
              <a:tabLst>
                <a:tab pos="455613" algn="l"/>
              </a:tabLst>
            </a:pPr>
            <a:endParaRPr lang="en-US" b="1"/>
          </a:p>
          <a:p>
            <a:pPr marL="120650" lvl="1" defTabSz="400050">
              <a:spcBef>
                <a:spcPct val="0"/>
              </a:spcBef>
              <a:tabLst>
                <a:tab pos="455613" algn="l"/>
              </a:tabLst>
            </a:pPr>
            <a:r>
              <a:rPr lang="en-US" b="1"/>
              <a:t>Note:</a:t>
            </a:r>
            <a:r>
              <a:rPr lang="en-US"/>
              <a:t> The </a:t>
            </a:r>
            <a:r>
              <a:rPr lang="en-US">
                <a:latin typeface="Courier New" pitchFamily="49" charset="0"/>
              </a:rPr>
              <a:t>COPY_EMP</a:t>
            </a:r>
            <a:r>
              <a:rPr lang="en-US"/>
              <a:t> table has the same data as the </a:t>
            </a:r>
            <a:r>
              <a:rPr lang="en-US">
                <a:latin typeface="Courier New" pitchFamily="49" charset="0"/>
              </a:rPr>
              <a:t>EMPLOYEES</a:t>
            </a:r>
            <a:r>
              <a:rPr lang="en-US"/>
              <a:t> table. </a:t>
            </a:r>
          </a:p>
        </p:txBody>
      </p:sp>
      <p:sp useBgFill="1">
        <p:nvSpPr>
          <p:cNvPr id="104452" name="Freeform 4"/>
          <p:cNvSpPr>
            <a:spLocks/>
          </p:cNvSpPr>
          <p:nvPr/>
        </p:nvSpPr>
        <p:spPr bwMode="auto">
          <a:xfrm>
            <a:off x="392113" y="7578725"/>
            <a:ext cx="5462587" cy="331788"/>
          </a:xfrm>
          <a:custGeom>
            <a:avLst/>
            <a:gdLst/>
            <a:ahLst/>
            <a:cxnLst>
              <a:cxn ang="0">
                <a:pos x="0" y="0"/>
              </a:cxn>
              <a:cxn ang="0">
                <a:pos x="3613" y="0"/>
              </a:cxn>
              <a:cxn ang="0">
                <a:pos x="3613" y="177"/>
              </a:cxn>
              <a:cxn ang="0">
                <a:pos x="3461" y="107"/>
              </a:cxn>
              <a:cxn ang="0">
                <a:pos x="3380" y="202"/>
              </a:cxn>
              <a:cxn ang="0">
                <a:pos x="3062" y="107"/>
              </a:cxn>
              <a:cxn ang="0">
                <a:pos x="2840" y="177"/>
              </a:cxn>
              <a:cxn ang="0">
                <a:pos x="2634" y="120"/>
              </a:cxn>
              <a:cxn ang="0">
                <a:pos x="2487" y="177"/>
              </a:cxn>
              <a:cxn ang="0">
                <a:pos x="2280" y="107"/>
              </a:cxn>
              <a:cxn ang="0">
                <a:pos x="2104" y="170"/>
              </a:cxn>
              <a:cxn ang="0">
                <a:pos x="1836" y="101"/>
              </a:cxn>
              <a:cxn ang="0">
                <a:pos x="1634" y="215"/>
              </a:cxn>
              <a:cxn ang="0">
                <a:pos x="1438" y="107"/>
              </a:cxn>
              <a:cxn ang="0">
                <a:pos x="1221" y="145"/>
              </a:cxn>
              <a:cxn ang="0">
                <a:pos x="1064" y="82"/>
              </a:cxn>
              <a:cxn ang="0">
                <a:pos x="908" y="170"/>
              </a:cxn>
              <a:cxn ang="0">
                <a:pos x="767" y="94"/>
              </a:cxn>
              <a:cxn ang="0">
                <a:pos x="539" y="170"/>
              </a:cxn>
              <a:cxn ang="0">
                <a:pos x="378" y="88"/>
              </a:cxn>
              <a:cxn ang="0">
                <a:pos x="247" y="132"/>
              </a:cxn>
              <a:cxn ang="0">
                <a:pos x="0" y="82"/>
              </a:cxn>
              <a:cxn ang="0">
                <a:pos x="0" y="0"/>
              </a:cxn>
            </a:cxnLst>
            <a:rect l="0" t="0" r="r" b="b"/>
            <a:pathLst>
              <a:path w="3614" h="216">
                <a:moveTo>
                  <a:pt x="0" y="0"/>
                </a:moveTo>
                <a:lnTo>
                  <a:pt x="3613" y="0"/>
                </a:lnTo>
                <a:lnTo>
                  <a:pt x="3613" y="177"/>
                </a:lnTo>
                <a:lnTo>
                  <a:pt x="3461" y="107"/>
                </a:lnTo>
                <a:lnTo>
                  <a:pt x="3380" y="202"/>
                </a:lnTo>
                <a:lnTo>
                  <a:pt x="3062" y="107"/>
                </a:lnTo>
                <a:lnTo>
                  <a:pt x="2840" y="177"/>
                </a:lnTo>
                <a:lnTo>
                  <a:pt x="2634" y="120"/>
                </a:lnTo>
                <a:lnTo>
                  <a:pt x="2487" y="177"/>
                </a:lnTo>
                <a:lnTo>
                  <a:pt x="2280" y="107"/>
                </a:lnTo>
                <a:lnTo>
                  <a:pt x="2104" y="170"/>
                </a:lnTo>
                <a:lnTo>
                  <a:pt x="1836" y="101"/>
                </a:lnTo>
                <a:lnTo>
                  <a:pt x="1634" y="215"/>
                </a:lnTo>
                <a:lnTo>
                  <a:pt x="1438" y="107"/>
                </a:lnTo>
                <a:lnTo>
                  <a:pt x="1221" y="145"/>
                </a:lnTo>
                <a:lnTo>
                  <a:pt x="1064" y="82"/>
                </a:lnTo>
                <a:lnTo>
                  <a:pt x="908" y="170"/>
                </a:lnTo>
                <a:lnTo>
                  <a:pt x="767" y="94"/>
                </a:lnTo>
                <a:lnTo>
                  <a:pt x="539" y="170"/>
                </a:lnTo>
                <a:lnTo>
                  <a:pt x="378" y="88"/>
                </a:lnTo>
                <a:lnTo>
                  <a:pt x="247" y="132"/>
                </a:lnTo>
                <a:lnTo>
                  <a:pt x="0" y="82"/>
                </a:lnTo>
                <a:lnTo>
                  <a:pt x="0" y="0"/>
                </a:lnTo>
              </a:path>
            </a:pathLst>
          </a:custGeom>
          <a:ln w="9525" cap="rnd">
            <a:noFill/>
            <a:round/>
            <a:headEnd type="none" w="sm" len="sm"/>
            <a:tailEnd type="none" w="sm" len="sm"/>
          </a:ln>
          <a:effectLst/>
        </p:spPr>
        <p:txBody>
          <a:bodyPr/>
          <a:lstStyle/>
          <a:p>
            <a:endParaRPr lang="en-US"/>
          </a:p>
        </p:txBody>
      </p:sp>
      <p:pic>
        <p:nvPicPr>
          <p:cNvPr id="104453" name="Picture 5"/>
          <p:cNvPicPr>
            <a:picLocks noChangeAspect="1" noChangeArrowheads="1"/>
          </p:cNvPicPr>
          <p:nvPr/>
        </p:nvPicPr>
        <p:blipFill>
          <a:blip r:embed="rId3"/>
          <a:srcRect/>
          <a:stretch>
            <a:fillRect/>
          </a:stretch>
        </p:blipFill>
        <p:spPr bwMode="auto">
          <a:xfrm>
            <a:off x="914400" y="6096000"/>
            <a:ext cx="4699000" cy="1477963"/>
          </a:xfrm>
          <a:prstGeom prst="rect">
            <a:avLst/>
          </a:prstGeom>
          <a:noFill/>
          <a:ln w="25400">
            <a:noFill/>
            <a:miter lim="800000"/>
            <a:headEnd type="none" w="sm" len="sm"/>
            <a:tailEnd type="none" w="sm" len="sm"/>
          </a:ln>
          <a:effectLst/>
        </p:spPr>
      </p:pic>
      <p:pic>
        <p:nvPicPr>
          <p:cNvPr id="104454" name="Picture 6"/>
          <p:cNvPicPr>
            <a:picLocks noChangeAspect="1" noChangeArrowheads="1"/>
          </p:cNvPicPr>
          <p:nvPr/>
        </p:nvPicPr>
        <p:blipFill>
          <a:blip r:embed="rId4"/>
          <a:srcRect/>
          <a:stretch>
            <a:fillRect/>
          </a:stretch>
        </p:blipFill>
        <p:spPr bwMode="auto">
          <a:xfrm>
            <a:off x="914400" y="8229600"/>
            <a:ext cx="4733925" cy="201613"/>
          </a:xfrm>
          <a:prstGeom prst="rect">
            <a:avLst/>
          </a:prstGeom>
          <a:noFill/>
          <a:ln w="25400">
            <a:noFill/>
            <a:miter lim="800000"/>
            <a:headEnd type="none" w="sm" len="sm"/>
            <a:tailEnd type="none" w="sm" len="sm"/>
          </a:ln>
          <a:effectLst/>
        </p:spPr>
      </p:pic>
      <p:sp>
        <p:nvSpPr>
          <p:cNvPr id="104455" name="Text Box 7"/>
          <p:cNvSpPr txBox="1">
            <a:spLocks noChangeArrowheads="1"/>
          </p:cNvSpPr>
          <p:nvPr/>
        </p:nvSpPr>
        <p:spPr bwMode="auto">
          <a:xfrm>
            <a:off x="838200" y="7848600"/>
            <a:ext cx="349250" cy="376238"/>
          </a:xfrm>
          <a:prstGeom prst="rect">
            <a:avLst/>
          </a:prstGeom>
          <a:noFill/>
          <a:ln w="25400">
            <a:noFill/>
            <a:miter lim="800000"/>
            <a:headEnd type="none" w="sm" len="sm"/>
            <a:tailEnd type="none" w="med" len="lg"/>
          </a:ln>
          <a:effectLst/>
        </p:spPr>
        <p:txBody>
          <a:bodyPr lIns="12155" tIns="12155" rIns="12155" bIns="12155">
            <a:spAutoFit/>
          </a:bodyPr>
          <a:lstStyle/>
          <a:p>
            <a:pPr algn="ctr" defTabSz="787400">
              <a:buClr>
                <a:srgbClr val="000000"/>
              </a:buClr>
              <a:buFont typeface="Arial" charset="0"/>
              <a:buNone/>
            </a:pPr>
            <a:r>
              <a:rPr lang="en-US" sz="2300" b="1">
                <a:latin typeface="Arial" charset="0"/>
              </a:rPr>
              <a:t>…</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AA1293D-E6CC-4CE6-B265-33DA12B8468F}" type="slidenum">
              <a:rPr lang="en-US"/>
              <a:pPr/>
              <a:t>37</a:t>
            </a:fld>
            <a:endParaRPr lang="en-US"/>
          </a:p>
        </p:txBody>
      </p:sp>
      <p:sp>
        <p:nvSpPr>
          <p:cNvPr id="106498" name="Rectangle 2"/>
          <p:cNvSpPr>
            <a:spLocks noRot="1" noChangeArrowheads="1" noTextEdit="1"/>
          </p:cNvSpPr>
          <p:nvPr>
            <p:ph type="sldImg"/>
          </p:nvPr>
        </p:nvSpPr>
        <p:spPr>
          <a:xfrm>
            <a:off x="458788" y="169863"/>
            <a:ext cx="5935662" cy="4451350"/>
          </a:xfrm>
          <a:ln w="12700" cap="flat">
            <a:solidFill>
              <a:schemeClr val="tx1"/>
            </a:solidFill>
          </a:ln>
        </p:spPr>
      </p:sp>
      <p:sp>
        <p:nvSpPr>
          <p:cNvPr id="106499" name="Rectangle 3"/>
          <p:cNvSpPr>
            <a:spLocks noGrp="1" noChangeArrowheads="1"/>
          </p:cNvSpPr>
          <p:nvPr>
            <p:ph type="body" idx="1"/>
          </p:nvPr>
        </p:nvSpPr>
        <p:spPr>
          <a:xfrm>
            <a:off x="455613" y="4770438"/>
            <a:ext cx="5775325" cy="3802062"/>
          </a:xfrm>
          <a:noFill/>
          <a:ln/>
        </p:spPr>
        <p:txBody>
          <a:bodyPr lIns="0" tIns="0" rIns="0" bIns="0"/>
          <a:lstStyle/>
          <a:p>
            <a:pPr defTabSz="473075">
              <a:tabLst>
                <a:tab pos="447675" algn="l"/>
              </a:tabLst>
            </a:pPr>
            <a:r>
              <a:rPr lang="en-US"/>
              <a:t>Updating Two Columns with a Subquery</a:t>
            </a:r>
          </a:p>
          <a:p>
            <a:pPr marL="120650" lvl="1" defTabSz="473075">
              <a:tabLst>
                <a:tab pos="447675" algn="l"/>
              </a:tabLst>
            </a:pPr>
            <a:r>
              <a:rPr lang="en-US"/>
              <a:t>You can update multiple columns in the </a:t>
            </a:r>
            <a:r>
              <a:rPr lang="en-US">
                <a:solidFill>
                  <a:srgbClr val="FC0128"/>
                </a:solidFill>
                <a:latin typeface="Courier New" pitchFamily="49" charset="0"/>
              </a:rPr>
              <a:t>SET</a:t>
            </a:r>
            <a:r>
              <a:rPr lang="en-US">
                <a:solidFill>
                  <a:srgbClr val="FC0128"/>
                </a:solidFill>
              </a:rPr>
              <a:t> clause</a:t>
            </a:r>
            <a:r>
              <a:rPr lang="en-US"/>
              <a:t> of an </a:t>
            </a:r>
            <a:r>
              <a:rPr lang="en-US">
                <a:latin typeface="Courier New" pitchFamily="49" charset="0"/>
              </a:rPr>
              <a:t>UPDATE</a:t>
            </a:r>
            <a:r>
              <a:rPr lang="en-US"/>
              <a:t> statement by writing multiple subqueries.</a:t>
            </a:r>
          </a:p>
          <a:p>
            <a:pPr marL="120650" lvl="1" defTabSz="473075">
              <a:tabLst>
                <a:tab pos="447675" algn="l"/>
              </a:tabLst>
            </a:pPr>
            <a:r>
              <a:rPr lang="en-US" b="1"/>
              <a:t>Syntax</a:t>
            </a:r>
          </a:p>
          <a:p>
            <a:pPr defTabSz="473075">
              <a:spcBef>
                <a:spcPct val="0"/>
              </a:spcBef>
              <a:tabLst>
                <a:tab pos="447675" algn="l"/>
              </a:tabLst>
            </a:pPr>
            <a:r>
              <a:rPr lang="en-US" b="1">
                <a:latin typeface="Courier New" pitchFamily="49" charset="0"/>
              </a:rPr>
              <a:t>    UPDATE </a:t>
            </a:r>
            <a:r>
              <a:rPr lang="en-US" b="1" i="1">
                <a:latin typeface="Courier New" pitchFamily="49" charset="0"/>
              </a:rPr>
              <a:t>table</a:t>
            </a:r>
          </a:p>
          <a:p>
            <a:pPr defTabSz="473075">
              <a:spcBef>
                <a:spcPct val="0"/>
              </a:spcBef>
              <a:tabLst>
                <a:tab pos="447675" algn="l"/>
              </a:tabLst>
            </a:pPr>
            <a:r>
              <a:rPr lang="en-US" b="1">
                <a:latin typeface="Courier New" pitchFamily="49" charset="0"/>
              </a:rPr>
              <a:t>    SET     </a:t>
            </a:r>
            <a:r>
              <a:rPr lang="en-US" b="1" i="1">
                <a:latin typeface="Courier New" pitchFamily="49" charset="0"/>
              </a:rPr>
              <a:t>column</a:t>
            </a:r>
            <a:r>
              <a:rPr lang="en-US" b="1">
                <a:latin typeface="Courier New" pitchFamily="49" charset="0"/>
              </a:rPr>
              <a:t>  = </a:t>
            </a:r>
          </a:p>
          <a:p>
            <a:pPr defTabSz="473075">
              <a:spcBef>
                <a:spcPct val="0"/>
              </a:spcBef>
              <a:tabLst>
                <a:tab pos="447675" algn="l"/>
              </a:tabLst>
            </a:pPr>
            <a:r>
              <a:rPr lang="en-US" b="1">
                <a:latin typeface="Courier New" pitchFamily="49" charset="0"/>
              </a:rPr>
              <a:t>		               (SELECT	</a:t>
            </a:r>
            <a:r>
              <a:rPr lang="en-US" b="1" i="1">
                <a:latin typeface="Courier New" pitchFamily="49" charset="0"/>
              </a:rPr>
              <a:t>column</a:t>
            </a:r>
            <a:endParaRPr lang="en-US" b="1">
              <a:latin typeface="Courier New" pitchFamily="49" charset="0"/>
            </a:endParaRPr>
          </a:p>
          <a:p>
            <a:pPr defTabSz="473075">
              <a:spcBef>
                <a:spcPct val="0"/>
              </a:spcBef>
              <a:tabLst>
                <a:tab pos="447675" algn="l"/>
              </a:tabLst>
            </a:pPr>
            <a:r>
              <a:rPr lang="en-US" b="1">
                <a:latin typeface="Courier New" pitchFamily="49" charset="0"/>
              </a:rPr>
              <a:t>		                FROM </a:t>
            </a:r>
            <a:r>
              <a:rPr lang="en-US" b="1" i="1">
                <a:latin typeface="Courier New" pitchFamily="49" charset="0"/>
              </a:rPr>
              <a:t>table</a:t>
            </a:r>
            <a:endParaRPr lang="en-US" b="1">
              <a:latin typeface="Courier New" pitchFamily="49" charset="0"/>
            </a:endParaRPr>
          </a:p>
          <a:p>
            <a:pPr defTabSz="473075">
              <a:spcBef>
                <a:spcPct val="0"/>
              </a:spcBef>
              <a:tabLst>
                <a:tab pos="447675" algn="l"/>
              </a:tabLst>
            </a:pPr>
            <a:r>
              <a:rPr lang="en-US" b="1">
                <a:latin typeface="Courier New" pitchFamily="49" charset="0"/>
              </a:rPr>
              <a:t>		                WHERE </a:t>
            </a:r>
            <a:r>
              <a:rPr lang="en-US" b="1" i="1">
                <a:latin typeface="Courier New" pitchFamily="49" charset="0"/>
              </a:rPr>
              <a:t>condition</a:t>
            </a:r>
            <a:r>
              <a:rPr lang="en-US" b="1">
                <a:latin typeface="Courier New" pitchFamily="49" charset="0"/>
              </a:rPr>
              <a:t>)</a:t>
            </a:r>
          </a:p>
          <a:p>
            <a:pPr defTabSz="473075">
              <a:spcBef>
                <a:spcPct val="0"/>
              </a:spcBef>
              <a:tabLst>
                <a:tab pos="447675" algn="l"/>
              </a:tabLst>
            </a:pPr>
            <a:r>
              <a:rPr lang="en-US" b="1">
                <a:latin typeface="Courier New" pitchFamily="49" charset="0"/>
              </a:rPr>
              <a:t>           [ ,</a:t>
            </a:r>
          </a:p>
          <a:p>
            <a:pPr defTabSz="473075">
              <a:spcBef>
                <a:spcPct val="0"/>
              </a:spcBef>
              <a:tabLst>
                <a:tab pos="447675" algn="l"/>
              </a:tabLst>
            </a:pPr>
            <a:r>
              <a:rPr lang="en-US" b="1" i="1">
                <a:latin typeface="Courier New" pitchFamily="49" charset="0"/>
              </a:rPr>
              <a:t>            column</a:t>
            </a:r>
            <a:r>
              <a:rPr lang="en-US" b="1">
                <a:latin typeface="Courier New" pitchFamily="49" charset="0"/>
              </a:rPr>
              <a:t>  = </a:t>
            </a:r>
          </a:p>
          <a:p>
            <a:pPr defTabSz="473075">
              <a:spcBef>
                <a:spcPct val="0"/>
              </a:spcBef>
              <a:tabLst>
                <a:tab pos="447675" algn="l"/>
              </a:tabLst>
            </a:pPr>
            <a:r>
              <a:rPr lang="en-US" b="1">
                <a:latin typeface="Courier New" pitchFamily="49" charset="0"/>
              </a:rPr>
              <a:t>		               (SELECT	</a:t>
            </a:r>
            <a:r>
              <a:rPr lang="en-US" b="1" i="1">
                <a:latin typeface="Courier New" pitchFamily="49" charset="0"/>
              </a:rPr>
              <a:t>column</a:t>
            </a:r>
            <a:endParaRPr lang="en-US" b="1">
              <a:latin typeface="Courier New" pitchFamily="49" charset="0"/>
            </a:endParaRPr>
          </a:p>
          <a:p>
            <a:pPr defTabSz="473075">
              <a:spcBef>
                <a:spcPct val="0"/>
              </a:spcBef>
              <a:tabLst>
                <a:tab pos="447675" algn="l"/>
              </a:tabLst>
            </a:pPr>
            <a:r>
              <a:rPr lang="en-US" b="1">
                <a:latin typeface="Courier New" pitchFamily="49" charset="0"/>
              </a:rPr>
              <a:t>		                FROM </a:t>
            </a:r>
            <a:r>
              <a:rPr lang="en-US" b="1" i="1">
                <a:latin typeface="Courier New" pitchFamily="49" charset="0"/>
              </a:rPr>
              <a:t>table</a:t>
            </a:r>
            <a:endParaRPr lang="en-US" b="1">
              <a:latin typeface="Courier New" pitchFamily="49" charset="0"/>
            </a:endParaRPr>
          </a:p>
          <a:p>
            <a:pPr defTabSz="473075">
              <a:spcBef>
                <a:spcPct val="0"/>
              </a:spcBef>
              <a:tabLst>
                <a:tab pos="447675" algn="l"/>
              </a:tabLst>
            </a:pPr>
            <a:r>
              <a:rPr lang="en-US" b="1">
                <a:latin typeface="Courier New" pitchFamily="49" charset="0"/>
              </a:rPr>
              <a:t>		                WHERE </a:t>
            </a:r>
            <a:r>
              <a:rPr lang="en-US" b="1" i="1">
                <a:latin typeface="Courier New" pitchFamily="49" charset="0"/>
              </a:rPr>
              <a:t>condition</a:t>
            </a:r>
            <a:r>
              <a:rPr lang="en-US" b="1">
                <a:latin typeface="Courier New" pitchFamily="49" charset="0"/>
              </a:rPr>
              <a:t>)]</a:t>
            </a:r>
          </a:p>
          <a:p>
            <a:pPr defTabSz="473075">
              <a:spcBef>
                <a:spcPct val="0"/>
              </a:spcBef>
              <a:tabLst>
                <a:tab pos="447675" algn="l"/>
              </a:tabLst>
            </a:pPr>
            <a:r>
              <a:rPr lang="en-US" b="1">
                <a:latin typeface="Courier New" pitchFamily="49" charset="0"/>
              </a:rPr>
              <a:t>    [WHERE  </a:t>
            </a:r>
            <a:r>
              <a:rPr lang="en-US" b="1" i="1">
                <a:latin typeface="Courier New" pitchFamily="49" charset="0"/>
              </a:rPr>
              <a:t>condition </a:t>
            </a:r>
            <a:r>
              <a:rPr lang="en-US" b="1">
                <a:latin typeface="Courier New" pitchFamily="49" charset="0"/>
              </a:rPr>
              <a:t>]	;</a:t>
            </a:r>
            <a:endParaRPr lang="en-US"/>
          </a:p>
          <a:p>
            <a:pPr marL="120650" lvl="1" defTabSz="473075">
              <a:tabLst>
                <a:tab pos="447675" algn="l"/>
              </a:tabLst>
            </a:pPr>
            <a:r>
              <a:rPr lang="en-US" b="1"/>
              <a:t>Note:</a:t>
            </a:r>
            <a:r>
              <a:rPr lang="en-US"/>
              <a:t> If no rows are updated, a message “</a:t>
            </a:r>
            <a:r>
              <a:rPr lang="en-US">
                <a:latin typeface="Courier New" pitchFamily="49" charset="0"/>
              </a:rPr>
              <a:t>0 rows updated</a:t>
            </a:r>
            <a:r>
              <a:rPr lang="en-US"/>
              <a:t>.” is returned.</a:t>
            </a:r>
          </a:p>
          <a:p>
            <a:pPr defTabSz="473075">
              <a:tabLst>
                <a:tab pos="447675" algn="l"/>
              </a:tabLst>
            </a:pPr>
            <a:endParaRPr lang="en-US" b="1">
              <a:latin typeface="Times New Roman" pitchFamily="18" charset="0"/>
            </a:endParaRPr>
          </a:p>
        </p:txBody>
      </p:sp>
      <p:sp>
        <p:nvSpPr>
          <p:cNvPr id="106500" name="Rectangle 4"/>
          <p:cNvSpPr>
            <a:spLocks noChangeArrowheads="1"/>
          </p:cNvSpPr>
          <p:nvPr/>
        </p:nvSpPr>
        <p:spPr bwMode="auto">
          <a:xfrm>
            <a:off x="565150" y="5451475"/>
            <a:ext cx="5634038" cy="1211263"/>
          </a:xfrm>
          <a:prstGeom prst="rect">
            <a:avLst/>
          </a:prstGeom>
          <a:noFill/>
          <a:ln w="9525">
            <a:noFill/>
            <a:miter lim="800000"/>
            <a:headEnd/>
            <a:tailEnd/>
          </a:ln>
          <a:effectLst/>
        </p:spPr>
        <p:txBody>
          <a:bodyPr wrap="none" anchor="ct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5789AD-856C-4B1C-A817-F38DD940B2E0}" type="slidenum">
              <a:rPr lang="en-US"/>
              <a:pPr/>
              <a:t>38</a:t>
            </a:fld>
            <a:endParaRPr lang="en-US"/>
          </a:p>
        </p:txBody>
      </p:sp>
      <p:sp>
        <p:nvSpPr>
          <p:cNvPr id="108546" name="Rectangle 2"/>
          <p:cNvSpPr>
            <a:spLocks noRot="1" noChangeArrowheads="1" noTextEdit="1"/>
          </p:cNvSpPr>
          <p:nvPr>
            <p:ph type="sldImg"/>
          </p:nvPr>
        </p:nvSpPr>
        <p:spPr>
          <a:xfrm>
            <a:off x="493713" y="163513"/>
            <a:ext cx="5868987" cy="4402137"/>
          </a:xfrm>
          <a:ln w="12700" cap="flat">
            <a:solidFill>
              <a:schemeClr val="tx1"/>
            </a:solidFill>
          </a:ln>
        </p:spPr>
      </p:sp>
      <p:sp>
        <p:nvSpPr>
          <p:cNvPr id="108547" name="Rectangle 3"/>
          <p:cNvSpPr>
            <a:spLocks noGrp="1" noChangeArrowheads="1"/>
          </p:cNvSpPr>
          <p:nvPr>
            <p:ph type="body" idx="1"/>
          </p:nvPr>
        </p:nvSpPr>
        <p:spPr>
          <a:xfrm>
            <a:off x="374650" y="4773613"/>
            <a:ext cx="6030913" cy="3756025"/>
          </a:xfrm>
          <a:noFill/>
          <a:ln/>
        </p:spPr>
        <p:txBody>
          <a:bodyPr lIns="89645" tIns="44063" rIns="89645" bIns="44063"/>
          <a:lstStyle/>
          <a:p>
            <a:r>
              <a:rPr lang="en-US"/>
              <a:t>Updating Rows Based on Another Table</a:t>
            </a:r>
          </a:p>
          <a:p>
            <a:pPr lvl="1"/>
            <a:r>
              <a:rPr lang="en-US"/>
              <a:t>You can use </a:t>
            </a:r>
            <a:r>
              <a:rPr lang="en-US">
                <a:solidFill>
                  <a:srgbClr val="FC0128"/>
                </a:solidFill>
              </a:rPr>
              <a:t>subqueries in </a:t>
            </a:r>
            <a:r>
              <a:rPr lang="en-US">
                <a:solidFill>
                  <a:srgbClr val="FC0128"/>
                </a:solidFill>
                <a:latin typeface="Courier New" pitchFamily="49" charset="0"/>
              </a:rPr>
              <a:t>UPDATE</a:t>
            </a:r>
            <a:r>
              <a:rPr lang="en-US">
                <a:solidFill>
                  <a:srgbClr val="FC0128"/>
                </a:solidFill>
              </a:rPr>
              <a:t> statements</a:t>
            </a:r>
            <a:r>
              <a:rPr lang="en-US"/>
              <a:t> to update rows in a table. The example on the slide updates the </a:t>
            </a:r>
            <a:r>
              <a:rPr lang="en-US">
                <a:latin typeface="Courier New" pitchFamily="49" charset="0"/>
              </a:rPr>
              <a:t>COPY_EMP</a:t>
            </a:r>
            <a:r>
              <a:rPr lang="en-US"/>
              <a:t> table based on the values from the </a:t>
            </a:r>
            <a:r>
              <a:rPr lang="en-US">
                <a:latin typeface="Courier New" pitchFamily="49" charset="0"/>
              </a:rPr>
              <a:t>EMPLOYEES</a:t>
            </a:r>
            <a:r>
              <a:rPr lang="en-US"/>
              <a:t> table. It changes the department number of all employees with employee 200’s job ID to employee 100’s current department number.</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DEEEB2-2AA0-44B1-AEB8-178DC19217FD}" type="slidenum">
              <a:rPr lang="en-US"/>
              <a:pPr/>
              <a:t>39</a:t>
            </a:fld>
            <a:endParaRPr lang="en-US"/>
          </a:p>
        </p:txBody>
      </p:sp>
      <p:sp>
        <p:nvSpPr>
          <p:cNvPr id="110594" name="Rectangle 2"/>
          <p:cNvSpPr>
            <a:spLocks noGrp="1" noChangeArrowheads="1"/>
          </p:cNvSpPr>
          <p:nvPr>
            <p:ph type="body" idx="1"/>
          </p:nvPr>
        </p:nvSpPr>
        <p:spPr>
          <a:xfrm>
            <a:off x="374650" y="4773613"/>
            <a:ext cx="6030913" cy="3756025"/>
          </a:xfrm>
          <a:noFill/>
          <a:ln/>
        </p:spPr>
        <p:txBody>
          <a:bodyPr lIns="89645" tIns="44063" rIns="89645" bIns="44063"/>
          <a:lstStyle/>
          <a:p>
            <a:pPr defTabSz="406400"/>
            <a:r>
              <a:rPr lang="en-US"/>
              <a:t>Integrity Constraint Error</a:t>
            </a:r>
          </a:p>
          <a:p>
            <a:pPr marL="120650" lvl="1" defTabSz="406400"/>
            <a:r>
              <a:rPr lang="en-US"/>
              <a:t>If you attempt to update a record with a value that is tied to an </a:t>
            </a:r>
            <a:r>
              <a:rPr lang="en-US">
                <a:solidFill>
                  <a:srgbClr val="FC0128"/>
                </a:solidFill>
              </a:rPr>
              <a:t>integrity constraint</a:t>
            </a:r>
            <a:r>
              <a:rPr lang="en-US"/>
              <a:t>, an error is returned. </a:t>
            </a:r>
          </a:p>
          <a:p>
            <a:pPr marL="120650" lvl="1" defTabSz="406400"/>
            <a:r>
              <a:rPr lang="en-US">
                <a:latin typeface="Times" pitchFamily="18" charset="0"/>
              </a:rPr>
              <a:t>In the example on the slide, department number 55 does not exist in the parent table, </a:t>
            </a:r>
            <a:r>
              <a:rPr lang="en-US">
                <a:latin typeface="Courier New" pitchFamily="49" charset="0"/>
              </a:rPr>
              <a:t>DEPARTMENTS</a:t>
            </a:r>
            <a:r>
              <a:rPr lang="en-US">
                <a:latin typeface="Times" pitchFamily="18" charset="0"/>
              </a:rPr>
              <a:t>, and so you receive the </a:t>
            </a:r>
            <a:r>
              <a:rPr lang="en-US" i="1">
                <a:latin typeface="Times" pitchFamily="18" charset="0"/>
              </a:rPr>
              <a:t>parent key</a:t>
            </a:r>
            <a:r>
              <a:rPr lang="en-US">
                <a:latin typeface="Times" pitchFamily="18" charset="0"/>
              </a:rPr>
              <a:t> violation </a:t>
            </a:r>
            <a:r>
              <a:rPr lang="en-US">
                <a:latin typeface="Courier New" pitchFamily="49" charset="0"/>
              </a:rPr>
              <a:t>ORA-02291</a:t>
            </a:r>
            <a:r>
              <a:rPr lang="en-US">
                <a:latin typeface="Times" pitchFamily="18" charset="0"/>
              </a:rPr>
              <a:t>.</a:t>
            </a:r>
          </a:p>
          <a:p>
            <a:pPr marL="120650" lvl="1" defTabSz="406400"/>
            <a:r>
              <a:rPr lang="en-US" b="1"/>
              <a:t>Note:</a:t>
            </a:r>
            <a:r>
              <a:rPr lang="en-US"/>
              <a:t> Integrity constraints ensure that the data adheres to a predefined set of rules. A subsequent lesson  covers integrity constraints in greater depth.</a:t>
            </a:r>
          </a:p>
          <a:p>
            <a:pPr marL="120650" lvl="1" defTabSz="406400"/>
            <a:endParaRPr lang="en-US"/>
          </a:p>
          <a:p>
            <a:pPr marL="120650" lvl="1" defTabSz="406400"/>
            <a:endParaRPr lang="en-US"/>
          </a:p>
          <a:p>
            <a:pPr marL="120650" lvl="1" defTabSz="406400"/>
            <a:endParaRPr lang="en-US"/>
          </a:p>
          <a:p>
            <a:pPr marL="120650" lvl="1" defTabSz="406400"/>
            <a:endParaRPr lang="en-US"/>
          </a:p>
          <a:p>
            <a:pPr marL="120650" lvl="1" defTabSz="406400"/>
            <a:endParaRPr lang="en-US"/>
          </a:p>
          <a:p>
            <a:pPr marL="120650" lvl="1" defTabSz="406400"/>
            <a:endParaRPr lang="en-US"/>
          </a:p>
          <a:p>
            <a:pPr marL="120650" lvl="1" defTabSz="406400"/>
            <a:endParaRPr lang="en-US"/>
          </a:p>
          <a:p>
            <a:pPr marL="120650" lvl="1" defTabSz="406400"/>
            <a:endParaRPr lang="en-US"/>
          </a:p>
          <a:p>
            <a:pPr marL="120650" lvl="1" defTabSz="406400"/>
            <a:endParaRPr lang="en-US"/>
          </a:p>
          <a:p>
            <a:pPr defTabSz="406400">
              <a:spcBef>
                <a:spcPct val="65000"/>
              </a:spcBef>
            </a:pPr>
            <a:r>
              <a:rPr lang="en-US">
                <a:solidFill>
                  <a:srgbClr val="0000FF"/>
                </a:solidFill>
              </a:rPr>
              <a:t>Instructor Note</a:t>
            </a:r>
          </a:p>
          <a:p>
            <a:pPr marL="120650" lvl="1" defTabSz="406400"/>
            <a:r>
              <a:rPr lang="en-US">
                <a:solidFill>
                  <a:srgbClr val="0000FF"/>
                </a:solidFill>
              </a:rPr>
              <a:t>Explain integrity constraints, and review the concepts of primary key and foreign key.</a:t>
            </a:r>
          </a:p>
        </p:txBody>
      </p:sp>
      <p:sp>
        <p:nvSpPr>
          <p:cNvPr id="110595" name="Rectangle 3"/>
          <p:cNvSpPr>
            <a:spLocks noRot="1" noChangeArrowheads="1" noTextEdit="1"/>
          </p:cNvSpPr>
          <p:nvPr>
            <p:ph type="sldImg"/>
          </p:nvPr>
        </p:nvSpPr>
        <p:spPr>
          <a:xfrm>
            <a:off x="493713" y="163513"/>
            <a:ext cx="5868987" cy="4402137"/>
          </a:xfrm>
          <a:ln w="12700" cap="flat">
            <a:solidFill>
              <a:schemeClr val="tx1"/>
            </a:solidFill>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03CA75B-7D26-4A91-8301-15E4DC0EC1E5}" type="slidenum">
              <a:rPr lang="en-US"/>
              <a:pPr/>
              <a:t>40</a:t>
            </a:fld>
            <a:endParaRPr lang="en-US"/>
          </a:p>
        </p:txBody>
      </p:sp>
      <p:sp>
        <p:nvSpPr>
          <p:cNvPr id="112642" name="Rectangle 2"/>
          <p:cNvSpPr>
            <a:spLocks noChangeArrowheads="1"/>
          </p:cNvSpPr>
          <p:nvPr/>
        </p:nvSpPr>
        <p:spPr bwMode="auto">
          <a:xfrm>
            <a:off x="3883025" y="-1588"/>
            <a:ext cx="2974975" cy="463551"/>
          </a:xfrm>
          <a:prstGeom prst="rect">
            <a:avLst/>
          </a:prstGeom>
          <a:noFill/>
          <a:ln w="9525">
            <a:noFill/>
            <a:miter lim="800000"/>
            <a:headEnd/>
            <a:tailEnd/>
          </a:ln>
          <a:effectLst/>
        </p:spPr>
        <p:txBody>
          <a:bodyPr wrap="none" anchor="ctr"/>
          <a:lstStyle/>
          <a:p>
            <a:endParaRPr lang="en-US"/>
          </a:p>
        </p:txBody>
      </p:sp>
      <p:sp>
        <p:nvSpPr>
          <p:cNvPr id="112643" name="Rectangle 3"/>
          <p:cNvSpPr>
            <a:spLocks noChangeArrowheads="1"/>
          </p:cNvSpPr>
          <p:nvPr/>
        </p:nvSpPr>
        <p:spPr bwMode="auto">
          <a:xfrm>
            <a:off x="-1588" y="-1588"/>
            <a:ext cx="2970213" cy="463551"/>
          </a:xfrm>
          <a:prstGeom prst="rect">
            <a:avLst/>
          </a:prstGeom>
          <a:noFill/>
          <a:ln w="9525">
            <a:noFill/>
            <a:miter lim="800000"/>
            <a:headEnd/>
            <a:tailEnd/>
          </a:ln>
          <a:effectLst/>
        </p:spPr>
        <p:txBody>
          <a:bodyPr wrap="none" anchor="ctr"/>
          <a:lstStyle/>
          <a:p>
            <a:endParaRPr lang="en-US"/>
          </a:p>
        </p:txBody>
      </p:sp>
      <p:sp>
        <p:nvSpPr>
          <p:cNvPr id="112644" name="Rectangle 4"/>
          <p:cNvSpPr>
            <a:spLocks noGrp="1" noChangeArrowheads="1"/>
          </p:cNvSpPr>
          <p:nvPr>
            <p:ph type="body" idx="1"/>
          </p:nvPr>
        </p:nvSpPr>
        <p:spPr>
          <a:xfrm>
            <a:off x="388938" y="4773613"/>
            <a:ext cx="6027737" cy="3756025"/>
          </a:xfrm>
          <a:noFill/>
          <a:ln/>
        </p:spPr>
        <p:txBody>
          <a:bodyPr lIns="89645" tIns="44063" rIns="89645" bIns="44063"/>
          <a:lstStyle/>
          <a:p>
            <a:pPr defTabSz="406400"/>
            <a:r>
              <a:rPr lang="en-US"/>
              <a:t>Deleting Rows</a:t>
            </a:r>
          </a:p>
          <a:p>
            <a:pPr marL="120650" lvl="1" defTabSz="406400"/>
            <a:r>
              <a:rPr lang="en-US"/>
              <a:t>You can remove existing rows by using the </a:t>
            </a:r>
            <a:r>
              <a:rPr lang="en-US">
                <a:solidFill>
                  <a:srgbClr val="FC0128"/>
                </a:solidFill>
                <a:latin typeface="Courier New" pitchFamily="49" charset="0"/>
              </a:rPr>
              <a:t>DELETE</a:t>
            </a:r>
            <a:r>
              <a:rPr lang="en-US">
                <a:solidFill>
                  <a:srgbClr val="FC0128"/>
                </a:solidFill>
              </a:rPr>
              <a:t> statement</a:t>
            </a:r>
            <a:r>
              <a:rPr lang="en-US"/>
              <a:t>.</a:t>
            </a:r>
          </a:p>
          <a:p>
            <a:pPr marL="120650" lvl="1" defTabSz="406400"/>
            <a:r>
              <a:rPr lang="en-US"/>
              <a:t>In the syntax:</a:t>
            </a:r>
          </a:p>
          <a:p>
            <a:pPr marL="120650" lvl="1" defTabSz="406400"/>
            <a:r>
              <a:rPr lang="en-US"/>
              <a:t>	</a:t>
            </a:r>
            <a:r>
              <a:rPr lang="en-US" i="1">
                <a:latin typeface="Courier New" pitchFamily="49" charset="0"/>
              </a:rPr>
              <a:t>table</a:t>
            </a:r>
            <a:r>
              <a:rPr lang="en-US" i="1"/>
              <a:t>		</a:t>
            </a:r>
            <a:r>
              <a:rPr lang="en-US"/>
              <a:t>is the table name</a:t>
            </a:r>
            <a:br>
              <a:rPr lang="en-US"/>
            </a:br>
            <a:r>
              <a:rPr lang="en-US"/>
              <a:t>	</a:t>
            </a:r>
            <a:r>
              <a:rPr lang="en-US" i="1">
                <a:latin typeface="Courier New" pitchFamily="49" charset="0"/>
              </a:rPr>
              <a:t>condition</a:t>
            </a:r>
            <a:r>
              <a:rPr lang="en-US"/>
              <a:t>		identifies the rows to be deleted and is composed of column names, 					expressions, constants, subqueries, and comparison operators</a:t>
            </a:r>
          </a:p>
          <a:p>
            <a:pPr marL="120650" lvl="1" defTabSz="406400"/>
            <a:endParaRPr lang="en-US"/>
          </a:p>
          <a:p>
            <a:pPr marL="120650" lvl="1" defTabSz="406400"/>
            <a:r>
              <a:rPr lang="en-US" b="1"/>
              <a:t>Note:</a:t>
            </a:r>
            <a:r>
              <a:rPr lang="en-US"/>
              <a:t> If no rows are deleted, a message “</a:t>
            </a:r>
            <a:r>
              <a:rPr lang="en-US">
                <a:latin typeface="Courier New" pitchFamily="49" charset="0"/>
              </a:rPr>
              <a:t>0 rows deleted</a:t>
            </a:r>
            <a:r>
              <a:rPr lang="en-US"/>
              <a:t>.” is returned:</a:t>
            </a:r>
          </a:p>
          <a:p>
            <a:pPr marL="120650" lvl="1" defTabSz="406400"/>
            <a:r>
              <a:rPr lang="en-US"/>
              <a:t>For more information, see </a:t>
            </a:r>
            <a:r>
              <a:rPr lang="en-US" i="1"/>
              <a:t>Oracle9i SQL Reference</a:t>
            </a:r>
            <a:r>
              <a:rPr lang="en-US"/>
              <a:t>, “</a:t>
            </a:r>
            <a:r>
              <a:rPr lang="en-US">
                <a:latin typeface="Courier New" pitchFamily="49" charset="0"/>
              </a:rPr>
              <a:t>DELETE</a:t>
            </a:r>
            <a:r>
              <a:rPr lang="en-US"/>
              <a:t>.”</a:t>
            </a:r>
          </a:p>
          <a:p>
            <a:pPr marL="120650" lvl="1" defTabSz="406400"/>
            <a:endParaRPr lang="en-US"/>
          </a:p>
          <a:p>
            <a:pPr marL="120650" lvl="1" defTabSz="406400"/>
            <a:endParaRPr lang="en-US"/>
          </a:p>
          <a:p>
            <a:pPr marL="120650" lvl="1" defTabSz="406400"/>
            <a:endParaRPr lang="en-US"/>
          </a:p>
          <a:p>
            <a:pPr marL="120650" lvl="1" defTabSz="406400"/>
            <a:endParaRPr lang="en-US"/>
          </a:p>
          <a:p>
            <a:pPr marL="120650" lvl="1" defTabSz="406400"/>
            <a:endParaRPr lang="en-US"/>
          </a:p>
          <a:p>
            <a:pPr defTabSz="406400"/>
            <a:r>
              <a:rPr lang="en-US">
                <a:solidFill>
                  <a:srgbClr val="0000FF"/>
                </a:solidFill>
              </a:rPr>
              <a:t>Instructor Note</a:t>
            </a:r>
          </a:p>
          <a:p>
            <a:pPr marL="120650" lvl="1" defTabSz="406400"/>
            <a:r>
              <a:rPr lang="en-US">
                <a:solidFill>
                  <a:srgbClr val="0000FF"/>
                </a:solidFill>
              </a:rPr>
              <a:t>The </a:t>
            </a:r>
            <a:r>
              <a:rPr lang="en-US">
                <a:solidFill>
                  <a:srgbClr val="0000FF"/>
                </a:solidFill>
                <a:latin typeface="Courier New" pitchFamily="49" charset="0"/>
              </a:rPr>
              <a:t>DELETE</a:t>
            </a:r>
            <a:r>
              <a:rPr lang="en-US">
                <a:solidFill>
                  <a:srgbClr val="0000FF"/>
                </a:solidFill>
              </a:rPr>
              <a:t> statement does not ask for confirmation. However, the delete operation is not made permanent until the data transaction is committed. Therefore, you can undo the operation with the </a:t>
            </a:r>
            <a:r>
              <a:rPr lang="en-US">
                <a:solidFill>
                  <a:srgbClr val="0000FF"/>
                </a:solidFill>
                <a:latin typeface="Courier New" pitchFamily="49" charset="0"/>
              </a:rPr>
              <a:t>ROLLBACK</a:t>
            </a:r>
            <a:r>
              <a:rPr lang="en-US">
                <a:solidFill>
                  <a:srgbClr val="0000FF"/>
                </a:solidFill>
              </a:rPr>
              <a:t> statement if you make a mistake.</a:t>
            </a:r>
          </a:p>
        </p:txBody>
      </p:sp>
      <p:sp>
        <p:nvSpPr>
          <p:cNvPr id="112645" name="Rectangle 5"/>
          <p:cNvSpPr>
            <a:spLocks noRot="1" noChangeArrowheads="1" noTextEdit="1"/>
          </p:cNvSpPr>
          <p:nvPr>
            <p:ph type="sldImg"/>
          </p:nvPr>
        </p:nvSpPr>
        <p:spPr>
          <a:xfrm>
            <a:off x="493713" y="163513"/>
            <a:ext cx="5868987" cy="4402137"/>
          </a:xfrm>
          <a:ln w="12700" cap="flat">
            <a:solidFill>
              <a:schemeClr val="tx1"/>
            </a:solid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29ACCD-E1FD-47D2-917F-2B453CC51C03}" type="slidenum">
              <a:rPr lang="en-US"/>
              <a:pPr/>
              <a:t>4</a:t>
            </a:fld>
            <a:endParaRPr lang="en-US"/>
          </a:p>
        </p:txBody>
      </p:sp>
      <p:sp>
        <p:nvSpPr>
          <p:cNvPr id="22530" name="Rectangle 2"/>
          <p:cNvSpPr>
            <a:spLocks noRot="1" noChangeArrowheads="1" noTextEdit="1"/>
          </p:cNvSpPr>
          <p:nvPr>
            <p:ph type="sldImg"/>
          </p:nvPr>
        </p:nvSpPr>
        <p:spPr>
          <a:xfrm>
            <a:off x="490538" y="160338"/>
            <a:ext cx="5873750" cy="4405312"/>
          </a:xfrm>
          <a:ln w="12700" cap="flat">
            <a:solidFill>
              <a:schemeClr val="tx1"/>
            </a:solidFill>
          </a:ln>
        </p:spPr>
      </p:sp>
      <p:sp>
        <p:nvSpPr>
          <p:cNvPr id="22531" name="Rectangle 3"/>
          <p:cNvSpPr>
            <a:spLocks noGrp="1" noChangeArrowheads="1"/>
          </p:cNvSpPr>
          <p:nvPr>
            <p:ph type="body" idx="1"/>
          </p:nvPr>
        </p:nvSpPr>
        <p:spPr>
          <a:xfrm>
            <a:off x="412750" y="4773613"/>
            <a:ext cx="6029325" cy="3756025"/>
          </a:xfrm>
          <a:noFill/>
          <a:ln/>
        </p:spPr>
        <p:txBody>
          <a:bodyPr lIns="91164" tIns="45582" rIns="91164" bIns="45582"/>
          <a:lstStyle/>
          <a:p>
            <a:r>
              <a:rPr lang="en-US"/>
              <a:t>The </a:t>
            </a:r>
            <a:r>
              <a:rPr lang="en-US">
                <a:latin typeface="Courier New" pitchFamily="49" charset="0"/>
              </a:rPr>
              <a:t>DEFAULT</a:t>
            </a:r>
            <a:r>
              <a:rPr lang="en-US"/>
              <a:t> Option</a:t>
            </a:r>
          </a:p>
          <a:p>
            <a:pPr lvl="1"/>
            <a:r>
              <a:rPr lang="en-US"/>
              <a:t>A column can be given a default value by using the </a:t>
            </a:r>
            <a:r>
              <a:rPr lang="en-US">
                <a:solidFill>
                  <a:srgbClr val="FC0128"/>
                </a:solidFill>
                <a:latin typeface="Courier New" pitchFamily="49" charset="0"/>
              </a:rPr>
              <a:t>DEFAULT</a:t>
            </a:r>
            <a:r>
              <a:rPr lang="en-US">
                <a:solidFill>
                  <a:srgbClr val="FC0128"/>
                </a:solidFill>
              </a:rPr>
              <a:t> option</a:t>
            </a:r>
            <a:r>
              <a:rPr lang="en-US"/>
              <a:t>. This option prevents null values from entering the columns if a row is inserted without a value for the column. The default value can be a literal, an expression, or a SQL function, such as </a:t>
            </a:r>
            <a:r>
              <a:rPr lang="en-US">
                <a:solidFill>
                  <a:srgbClr val="FC0128"/>
                </a:solidFill>
                <a:latin typeface="Courier New" pitchFamily="49" charset="0"/>
              </a:rPr>
              <a:t>SYSDATE</a:t>
            </a:r>
            <a:r>
              <a:rPr lang="en-US"/>
              <a:t> and </a:t>
            </a:r>
            <a:r>
              <a:rPr lang="en-US">
                <a:solidFill>
                  <a:srgbClr val="FC0128"/>
                </a:solidFill>
                <a:latin typeface="Courier New" pitchFamily="49" charset="0"/>
              </a:rPr>
              <a:t>USER</a:t>
            </a:r>
            <a:r>
              <a:rPr lang="en-US"/>
              <a:t>, but the value cannot be the name of another column or a pseudocolumn, such as </a:t>
            </a:r>
            <a:r>
              <a:rPr lang="en-US">
                <a:solidFill>
                  <a:srgbClr val="FC0128"/>
                </a:solidFill>
                <a:latin typeface="Courier New" pitchFamily="49" charset="0"/>
              </a:rPr>
              <a:t>NEXTVAL</a:t>
            </a:r>
            <a:r>
              <a:rPr lang="en-US">
                <a:solidFill>
                  <a:srgbClr val="FC0128"/>
                </a:solidFill>
              </a:rPr>
              <a:t> </a:t>
            </a:r>
            <a:r>
              <a:rPr lang="en-US"/>
              <a:t>or </a:t>
            </a:r>
            <a:r>
              <a:rPr lang="en-US">
                <a:solidFill>
                  <a:srgbClr val="FC0128"/>
                </a:solidFill>
                <a:latin typeface="Courier New" pitchFamily="49" charset="0"/>
              </a:rPr>
              <a:t>CURRVAL</a:t>
            </a:r>
            <a:r>
              <a:rPr lang="en-US"/>
              <a:t>. The default expression must match the data type of the column.</a:t>
            </a:r>
          </a:p>
          <a:p>
            <a:pPr lvl="1"/>
            <a:r>
              <a:rPr lang="en-US" b="1"/>
              <a:t>Note:</a:t>
            </a:r>
            <a:r>
              <a:rPr lang="en-US"/>
              <a:t> </a:t>
            </a:r>
            <a:r>
              <a:rPr lang="en-US">
                <a:latin typeface="Courier New" pitchFamily="49" charset="0"/>
              </a:rPr>
              <a:t>CURRVAL</a:t>
            </a:r>
            <a:r>
              <a:rPr lang="en-US"/>
              <a:t> and </a:t>
            </a:r>
            <a:r>
              <a:rPr lang="en-US">
                <a:latin typeface="Courier New" pitchFamily="49" charset="0"/>
              </a:rPr>
              <a:t>NEXTVAL</a:t>
            </a:r>
            <a:r>
              <a:rPr lang="en-US"/>
              <a:t> are explained later.</a:t>
            </a:r>
          </a:p>
          <a:p>
            <a:pPr lvl="1"/>
            <a:endParaRPr lang="en-US"/>
          </a:p>
          <a:p>
            <a:pPr lvl="1"/>
            <a:endParaRPr lang="en-US"/>
          </a:p>
          <a:p>
            <a:pPr lvl="1"/>
            <a:endParaRPr lang="en-US"/>
          </a:p>
          <a:p>
            <a:pPr lvl="1"/>
            <a:endParaRPr lang="en-US"/>
          </a:p>
          <a:p>
            <a:pPr lvl="1"/>
            <a:endParaRPr lang="en-US"/>
          </a:p>
          <a:p>
            <a:r>
              <a:rPr lang="en-US">
                <a:solidFill>
                  <a:srgbClr val="0000FF"/>
                </a:solidFill>
              </a:rPr>
              <a:t>Instructor Note </a:t>
            </a:r>
          </a:p>
          <a:p>
            <a:pPr lvl="1"/>
            <a:r>
              <a:rPr lang="en-US">
                <a:solidFill>
                  <a:srgbClr val="0000FF"/>
                </a:solidFill>
              </a:rPr>
              <a:t>Here is an example for a pseudocolumn. For each row returned by a query, the </a:t>
            </a:r>
            <a:r>
              <a:rPr lang="en-US">
                <a:solidFill>
                  <a:srgbClr val="0000FF"/>
                </a:solidFill>
                <a:latin typeface="Courier New" pitchFamily="49" charset="0"/>
              </a:rPr>
              <a:t>ROWNUM</a:t>
            </a:r>
            <a:r>
              <a:rPr lang="en-US">
                <a:solidFill>
                  <a:srgbClr val="0000FF"/>
                </a:solidFill>
              </a:rPr>
              <a:t> pseudocolumn returns a number indicating the order in which Oracle server selects the row from a table or set of joined rows. The first row selected has a </a:t>
            </a:r>
            <a:r>
              <a:rPr lang="en-US">
                <a:solidFill>
                  <a:srgbClr val="0000FF"/>
                </a:solidFill>
                <a:latin typeface="Courier New" pitchFamily="49" charset="0"/>
              </a:rPr>
              <a:t>ROWNUM</a:t>
            </a:r>
            <a:r>
              <a:rPr lang="en-US">
                <a:solidFill>
                  <a:srgbClr val="0000FF"/>
                </a:solidFill>
              </a:rPr>
              <a:t> of 1, the second has 2, and so on.</a:t>
            </a:r>
          </a:p>
          <a:p>
            <a:pPr lvl="1"/>
            <a:r>
              <a:rPr lang="en-US">
                <a:solidFill>
                  <a:srgbClr val="0000FF"/>
                </a:solidFill>
              </a:rPr>
              <a:t>The default value works with the </a:t>
            </a:r>
            <a:r>
              <a:rPr lang="en-US">
                <a:solidFill>
                  <a:srgbClr val="0000FF"/>
                </a:solidFill>
                <a:latin typeface="Courier New" pitchFamily="49" charset="0"/>
              </a:rPr>
              <a:t>DEFAULT</a:t>
            </a:r>
            <a:r>
              <a:rPr lang="en-US">
                <a:solidFill>
                  <a:srgbClr val="0000FF"/>
                </a:solidFill>
              </a:rPr>
              <a:t> keyword for </a:t>
            </a:r>
            <a:r>
              <a:rPr lang="en-US">
                <a:solidFill>
                  <a:srgbClr val="0000FF"/>
                </a:solidFill>
                <a:latin typeface="Courier New" pitchFamily="49" charset="0"/>
              </a:rPr>
              <a:t>INSERT</a:t>
            </a:r>
            <a:r>
              <a:rPr lang="en-US">
                <a:solidFill>
                  <a:srgbClr val="0000FF"/>
                </a:solidFill>
              </a:rPr>
              <a:t> and </a:t>
            </a:r>
            <a:r>
              <a:rPr lang="en-US">
                <a:solidFill>
                  <a:srgbClr val="0000FF"/>
                </a:solidFill>
                <a:latin typeface="Courier New" pitchFamily="49" charset="0"/>
              </a:rPr>
              <a:t>UPDATE</a:t>
            </a:r>
            <a:r>
              <a:rPr lang="en-US">
                <a:solidFill>
                  <a:srgbClr val="0000FF"/>
                </a:solidFill>
              </a:rPr>
              <a:t> statements discussed in the “Manipulating Data” lesson.</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217C009-1406-49AD-B499-76AA24EC0966}" type="slidenum">
              <a:rPr lang="en-US"/>
              <a:pPr/>
              <a:t>41</a:t>
            </a:fld>
            <a:endParaRPr lang="en-US"/>
          </a:p>
        </p:txBody>
      </p:sp>
      <p:sp>
        <p:nvSpPr>
          <p:cNvPr id="114690" name="Rectangle 2"/>
          <p:cNvSpPr>
            <a:spLocks noRot="1" noChangeArrowheads="1" noTextEdit="1"/>
          </p:cNvSpPr>
          <p:nvPr>
            <p:ph type="sldImg"/>
          </p:nvPr>
        </p:nvSpPr>
        <p:spPr>
          <a:xfrm>
            <a:off x="493713" y="163513"/>
            <a:ext cx="5868987" cy="4402137"/>
          </a:xfrm>
          <a:ln w="12700" cap="flat">
            <a:solidFill>
              <a:schemeClr val="tx1"/>
            </a:solidFill>
          </a:ln>
        </p:spPr>
      </p:sp>
      <p:sp>
        <p:nvSpPr>
          <p:cNvPr id="114691" name="Rectangle 3"/>
          <p:cNvSpPr>
            <a:spLocks noGrp="1" noChangeArrowheads="1"/>
          </p:cNvSpPr>
          <p:nvPr>
            <p:ph type="body" idx="1"/>
          </p:nvPr>
        </p:nvSpPr>
        <p:spPr>
          <a:xfrm>
            <a:off x="374650" y="4773613"/>
            <a:ext cx="6030913" cy="3756025"/>
          </a:xfrm>
          <a:noFill/>
          <a:ln/>
        </p:spPr>
        <p:txBody>
          <a:bodyPr lIns="89645" tIns="44063" rIns="89645" bIns="44063"/>
          <a:lstStyle/>
          <a:p>
            <a:r>
              <a:rPr lang="en-US"/>
              <a:t>Deleting Rows (continued)</a:t>
            </a:r>
          </a:p>
          <a:p>
            <a:pPr lvl="1"/>
            <a:r>
              <a:rPr lang="en-US"/>
              <a:t>You can delete specific rows by specifying the </a:t>
            </a:r>
            <a:r>
              <a:rPr lang="en-US">
                <a:latin typeface="Courier New" pitchFamily="49" charset="0"/>
              </a:rPr>
              <a:t>WHERE</a:t>
            </a:r>
            <a:r>
              <a:rPr lang="en-US"/>
              <a:t> clause in the </a:t>
            </a:r>
            <a:r>
              <a:rPr lang="en-US">
                <a:solidFill>
                  <a:srgbClr val="FC0128"/>
                </a:solidFill>
                <a:latin typeface="Courier New" pitchFamily="49" charset="0"/>
              </a:rPr>
              <a:t>DELETE</a:t>
            </a:r>
            <a:r>
              <a:rPr lang="en-US">
                <a:solidFill>
                  <a:srgbClr val="FC0128"/>
                </a:solidFill>
              </a:rPr>
              <a:t> statement</a:t>
            </a:r>
            <a:r>
              <a:rPr lang="en-US"/>
              <a:t>. The slide example deletes the Finance department from the </a:t>
            </a:r>
            <a:r>
              <a:rPr lang="en-US">
                <a:latin typeface="Courier New" pitchFamily="49" charset="0"/>
              </a:rPr>
              <a:t>DEPARTMENTS</a:t>
            </a:r>
            <a:r>
              <a:rPr lang="en-US"/>
              <a:t> table. You can c</a:t>
            </a:r>
            <a:r>
              <a:rPr lang="en-US">
                <a:latin typeface="Times" pitchFamily="18" charset="0"/>
              </a:rPr>
              <a:t>onfirm the delete operation by displaying the deleted rows using the </a:t>
            </a:r>
            <a:r>
              <a:rPr lang="en-US">
                <a:latin typeface="Courier New" pitchFamily="49" charset="0"/>
              </a:rPr>
              <a:t>SELECT</a:t>
            </a:r>
            <a:r>
              <a:rPr lang="en-US">
                <a:latin typeface="Times" pitchFamily="18" charset="0"/>
              </a:rPr>
              <a:t> statement. </a:t>
            </a:r>
          </a:p>
          <a:p>
            <a:pPr lvl="1"/>
            <a:endParaRPr lang="en-US" sz="500">
              <a:latin typeface="Times" pitchFamily="18" charset="0"/>
            </a:endParaRPr>
          </a:p>
          <a:p>
            <a:pPr>
              <a:lnSpc>
                <a:spcPct val="95000"/>
              </a:lnSpc>
              <a:spcBef>
                <a:spcPct val="0"/>
              </a:spcBef>
            </a:pPr>
            <a:r>
              <a:rPr lang="en-US" b="1">
                <a:latin typeface="Courier New" pitchFamily="49" charset="0"/>
              </a:rPr>
              <a:t>    SELECT  *</a:t>
            </a:r>
          </a:p>
          <a:p>
            <a:pPr>
              <a:lnSpc>
                <a:spcPct val="95000"/>
              </a:lnSpc>
              <a:spcBef>
                <a:spcPct val="0"/>
              </a:spcBef>
            </a:pPr>
            <a:r>
              <a:rPr lang="en-US" b="1">
                <a:latin typeface="Courier New" pitchFamily="49" charset="0"/>
              </a:rPr>
              <a:t>    FROM    departments</a:t>
            </a:r>
          </a:p>
          <a:p>
            <a:pPr>
              <a:lnSpc>
                <a:spcPct val="95000"/>
              </a:lnSpc>
              <a:spcBef>
                <a:spcPct val="0"/>
              </a:spcBef>
            </a:pPr>
            <a:r>
              <a:rPr lang="en-US" b="1">
                <a:latin typeface="Courier New" pitchFamily="49" charset="0"/>
              </a:rPr>
              <a:t>    WHERE   department_name = </a:t>
            </a:r>
            <a:r>
              <a:rPr lang="en-US" b="1">
                <a:solidFill>
                  <a:srgbClr val="000000"/>
                </a:solidFill>
                <a:latin typeface="Courier New" pitchFamily="49" charset="0"/>
              </a:rPr>
              <a:t>'</a:t>
            </a:r>
            <a:r>
              <a:rPr lang="en-US" b="1">
                <a:latin typeface="Courier New" pitchFamily="49" charset="0"/>
              </a:rPr>
              <a:t>Finance</a:t>
            </a:r>
            <a:r>
              <a:rPr lang="en-US" b="1">
                <a:solidFill>
                  <a:srgbClr val="000000"/>
                </a:solidFill>
                <a:latin typeface="Courier New" pitchFamily="49" charset="0"/>
              </a:rPr>
              <a:t>';</a:t>
            </a:r>
          </a:p>
          <a:p>
            <a:pPr>
              <a:lnSpc>
                <a:spcPct val="95000"/>
              </a:lnSpc>
              <a:spcBef>
                <a:spcPct val="40000"/>
              </a:spcBef>
            </a:pPr>
            <a:r>
              <a:rPr lang="en-US" b="1">
                <a:latin typeface="Courier New" pitchFamily="49" charset="0"/>
              </a:rPr>
              <a:t>    no rows selected.</a:t>
            </a:r>
          </a:p>
          <a:p>
            <a:pPr lvl="1"/>
            <a:r>
              <a:rPr lang="en-US"/>
              <a:t>If you omit the </a:t>
            </a:r>
            <a:r>
              <a:rPr lang="en-US">
                <a:latin typeface="Courier New" pitchFamily="49" charset="0"/>
              </a:rPr>
              <a:t>WHERE</a:t>
            </a:r>
            <a:r>
              <a:rPr lang="en-US"/>
              <a:t> clause, all rows in the table are deleted. The second example on the slide deletes all the rows from the </a:t>
            </a:r>
            <a:r>
              <a:rPr lang="en-US">
                <a:latin typeface="Courier New" pitchFamily="49" charset="0"/>
              </a:rPr>
              <a:t>COPY_EMP</a:t>
            </a:r>
            <a:r>
              <a:rPr lang="en-US"/>
              <a:t> table, because no </a:t>
            </a:r>
            <a:r>
              <a:rPr lang="en-US">
                <a:latin typeface="Courier New" pitchFamily="49" charset="0"/>
              </a:rPr>
              <a:t>WHERE</a:t>
            </a:r>
            <a:r>
              <a:rPr lang="en-US"/>
              <a:t> clause has been specified.</a:t>
            </a:r>
          </a:p>
          <a:p>
            <a:pPr lvl="1"/>
            <a:r>
              <a:rPr lang="en-US" b="1"/>
              <a:t>Example</a:t>
            </a:r>
          </a:p>
          <a:p>
            <a:pPr lvl="1">
              <a:spcBef>
                <a:spcPct val="15000"/>
              </a:spcBef>
            </a:pPr>
            <a:r>
              <a:rPr lang="en-US"/>
              <a:t>Remove rows identified in the </a:t>
            </a:r>
            <a:r>
              <a:rPr lang="en-US">
                <a:latin typeface="Courier New" pitchFamily="49" charset="0"/>
              </a:rPr>
              <a:t>WHERE</a:t>
            </a:r>
            <a:r>
              <a:rPr lang="en-US"/>
              <a:t> clause.</a:t>
            </a:r>
          </a:p>
          <a:p>
            <a:pPr lvl="1"/>
            <a:endParaRPr lang="en-US" sz="500"/>
          </a:p>
          <a:p>
            <a:pPr>
              <a:lnSpc>
                <a:spcPct val="80000"/>
              </a:lnSpc>
              <a:spcBef>
                <a:spcPct val="0"/>
              </a:spcBef>
            </a:pPr>
            <a:r>
              <a:rPr lang="en-US" b="1">
                <a:latin typeface="Courier New" pitchFamily="49" charset="0"/>
              </a:rPr>
              <a:t>    DELETE FROM  employees</a:t>
            </a:r>
          </a:p>
          <a:p>
            <a:pPr>
              <a:lnSpc>
                <a:spcPct val="80000"/>
              </a:lnSpc>
              <a:spcBef>
                <a:spcPct val="0"/>
              </a:spcBef>
            </a:pPr>
            <a:r>
              <a:rPr lang="en-US" b="1">
                <a:latin typeface="Courier New" pitchFamily="49" charset="0"/>
              </a:rPr>
              <a:t>    WHERE        employee_id = 114;</a:t>
            </a:r>
          </a:p>
          <a:p>
            <a:pPr>
              <a:lnSpc>
                <a:spcPct val="80000"/>
              </a:lnSpc>
              <a:spcBef>
                <a:spcPct val="0"/>
              </a:spcBef>
            </a:pPr>
            <a:endParaRPr lang="en-US" b="1">
              <a:latin typeface="Courier New" pitchFamily="49" charset="0"/>
            </a:endParaRPr>
          </a:p>
          <a:p>
            <a:pPr>
              <a:lnSpc>
                <a:spcPct val="80000"/>
              </a:lnSpc>
              <a:spcBef>
                <a:spcPct val="0"/>
              </a:spcBef>
            </a:pPr>
            <a:r>
              <a:rPr lang="en-US" b="1">
                <a:latin typeface="Courier New" pitchFamily="49" charset="0"/>
              </a:rPr>
              <a:t>    1 row deleted.</a:t>
            </a:r>
          </a:p>
          <a:p>
            <a:pPr>
              <a:lnSpc>
                <a:spcPct val="80000"/>
              </a:lnSpc>
              <a:spcBef>
                <a:spcPct val="0"/>
              </a:spcBef>
            </a:pPr>
            <a:endParaRPr lang="en-US" b="1">
              <a:latin typeface="Courier New" pitchFamily="49" charset="0"/>
            </a:endParaRPr>
          </a:p>
          <a:p>
            <a:pPr>
              <a:lnSpc>
                <a:spcPct val="80000"/>
              </a:lnSpc>
              <a:spcBef>
                <a:spcPct val="0"/>
              </a:spcBef>
            </a:pPr>
            <a:r>
              <a:rPr lang="en-US" b="1">
                <a:latin typeface="Courier New" pitchFamily="49" charset="0"/>
              </a:rPr>
              <a:t>    DELETE FROM  departments</a:t>
            </a:r>
          </a:p>
          <a:p>
            <a:pPr>
              <a:lnSpc>
                <a:spcPct val="80000"/>
              </a:lnSpc>
              <a:spcBef>
                <a:spcPct val="0"/>
              </a:spcBef>
            </a:pPr>
            <a:r>
              <a:rPr lang="en-US" b="1">
                <a:latin typeface="Courier New" pitchFamily="49" charset="0"/>
              </a:rPr>
              <a:t>    WHERE        department_id IN (30, 40);</a:t>
            </a:r>
          </a:p>
          <a:p>
            <a:pPr>
              <a:lnSpc>
                <a:spcPct val="80000"/>
              </a:lnSpc>
              <a:spcBef>
                <a:spcPct val="0"/>
              </a:spcBef>
            </a:pPr>
            <a:endParaRPr lang="en-US" b="1">
              <a:latin typeface="Courier New" pitchFamily="49" charset="0"/>
            </a:endParaRPr>
          </a:p>
          <a:p>
            <a:pPr>
              <a:lnSpc>
                <a:spcPct val="80000"/>
              </a:lnSpc>
              <a:spcBef>
                <a:spcPct val="0"/>
              </a:spcBef>
            </a:pPr>
            <a:r>
              <a:rPr lang="en-US" b="1">
                <a:latin typeface="Courier New" pitchFamily="49" charset="0"/>
              </a:rPr>
              <a:t>    2 rows deleted.</a:t>
            </a:r>
          </a:p>
        </p:txBody>
      </p:sp>
      <p:sp>
        <p:nvSpPr>
          <p:cNvPr id="114692" name="Rectangle 4"/>
          <p:cNvSpPr>
            <a:spLocks noChangeArrowheads="1"/>
          </p:cNvSpPr>
          <p:nvPr/>
        </p:nvSpPr>
        <p:spPr bwMode="auto">
          <a:xfrm>
            <a:off x="565150" y="6973888"/>
            <a:ext cx="5634038" cy="549275"/>
          </a:xfrm>
          <a:prstGeom prst="rect">
            <a:avLst/>
          </a:prstGeom>
          <a:noFill/>
          <a:ln w="9525">
            <a:noFill/>
            <a:miter lim="800000"/>
            <a:headEnd/>
            <a:tailEnd/>
          </a:ln>
          <a:effectLst/>
        </p:spPr>
        <p:txBody>
          <a:bodyPr wrap="none" anchor="ct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6AC799-CF5C-4608-BA78-BDAC59494519}" type="slidenum">
              <a:rPr lang="en-US"/>
              <a:pPr/>
              <a:t>42</a:t>
            </a:fld>
            <a:endParaRPr lang="en-US"/>
          </a:p>
        </p:txBody>
      </p:sp>
      <p:sp>
        <p:nvSpPr>
          <p:cNvPr id="116738" name="Rectangle 2"/>
          <p:cNvSpPr>
            <a:spLocks noRot="1" noChangeArrowheads="1" noTextEdit="1"/>
          </p:cNvSpPr>
          <p:nvPr>
            <p:ph type="sldImg"/>
          </p:nvPr>
        </p:nvSpPr>
        <p:spPr>
          <a:xfrm>
            <a:off x="493713" y="163513"/>
            <a:ext cx="5868987" cy="4402137"/>
          </a:xfrm>
          <a:ln w="12700" cap="flat">
            <a:solidFill>
              <a:schemeClr val="tx1"/>
            </a:solidFill>
          </a:ln>
        </p:spPr>
      </p:sp>
      <p:sp>
        <p:nvSpPr>
          <p:cNvPr id="116739" name="Rectangle 3"/>
          <p:cNvSpPr>
            <a:spLocks noGrp="1" noChangeArrowheads="1"/>
          </p:cNvSpPr>
          <p:nvPr>
            <p:ph type="body" idx="1"/>
          </p:nvPr>
        </p:nvSpPr>
        <p:spPr>
          <a:xfrm>
            <a:off x="374650" y="4773613"/>
            <a:ext cx="6030913" cy="3756025"/>
          </a:xfrm>
          <a:noFill/>
          <a:ln/>
        </p:spPr>
        <p:txBody>
          <a:bodyPr lIns="89645" tIns="44063" rIns="89645" bIns="44063"/>
          <a:lstStyle/>
          <a:p>
            <a:r>
              <a:rPr lang="en-US"/>
              <a:t>Deleting Rows Based on Another Table</a:t>
            </a:r>
          </a:p>
          <a:p>
            <a:pPr lvl="1"/>
            <a:r>
              <a:rPr lang="en-US"/>
              <a:t>You can use </a:t>
            </a:r>
            <a:r>
              <a:rPr lang="en-US">
                <a:solidFill>
                  <a:srgbClr val="FC0128"/>
                </a:solidFill>
              </a:rPr>
              <a:t>subqueries to delete rows</a:t>
            </a:r>
            <a:r>
              <a:rPr lang="en-US"/>
              <a:t> from a table based on values from another table. The example on the slide deletes all the employees who are in a department where the department name contains the string “Public.” The subquery searches the </a:t>
            </a:r>
            <a:r>
              <a:rPr lang="en-US">
                <a:latin typeface="Courier New" pitchFamily="49" charset="0"/>
              </a:rPr>
              <a:t>DEPARTMENTS</a:t>
            </a:r>
            <a:r>
              <a:rPr lang="en-US"/>
              <a:t> table to find the department number based on the department name containing the string “Public.” The subquery then feeds the department number to the main query, which deletes rows of data from the </a:t>
            </a:r>
            <a:r>
              <a:rPr lang="en-US">
                <a:latin typeface="Courier New" pitchFamily="49" charset="0"/>
              </a:rPr>
              <a:t>EMPLOYEES</a:t>
            </a:r>
            <a:r>
              <a:rPr lang="en-US"/>
              <a:t> table based on this department number.</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D0A6AED4-C336-465A-9311-D40910B4BD57}" type="slidenum">
              <a:rPr lang="en-US"/>
              <a:pPr/>
              <a:t>43</a:t>
            </a:fld>
            <a:endParaRPr lang="en-US"/>
          </a:p>
        </p:txBody>
      </p:sp>
      <p:sp>
        <p:nvSpPr>
          <p:cNvPr id="118786" name="Rectangle 2"/>
          <p:cNvSpPr>
            <a:spLocks noChangeArrowheads="1"/>
          </p:cNvSpPr>
          <p:nvPr/>
        </p:nvSpPr>
        <p:spPr bwMode="auto">
          <a:xfrm>
            <a:off x="3883025" y="-1588"/>
            <a:ext cx="2974975" cy="463551"/>
          </a:xfrm>
          <a:prstGeom prst="rect">
            <a:avLst/>
          </a:prstGeom>
          <a:noFill/>
          <a:ln w="9525">
            <a:noFill/>
            <a:miter lim="800000"/>
            <a:headEnd/>
            <a:tailEnd/>
          </a:ln>
          <a:effectLst/>
        </p:spPr>
        <p:txBody>
          <a:bodyPr wrap="none" anchor="ctr"/>
          <a:lstStyle/>
          <a:p>
            <a:endParaRPr lang="en-US"/>
          </a:p>
        </p:txBody>
      </p:sp>
      <p:sp>
        <p:nvSpPr>
          <p:cNvPr id="118787" name="Rectangle 3"/>
          <p:cNvSpPr>
            <a:spLocks noChangeArrowheads="1"/>
          </p:cNvSpPr>
          <p:nvPr/>
        </p:nvSpPr>
        <p:spPr bwMode="auto">
          <a:xfrm>
            <a:off x="-1588" y="-1588"/>
            <a:ext cx="2970213" cy="463551"/>
          </a:xfrm>
          <a:prstGeom prst="rect">
            <a:avLst/>
          </a:prstGeom>
          <a:noFill/>
          <a:ln w="9525">
            <a:noFill/>
            <a:miter lim="800000"/>
            <a:headEnd/>
            <a:tailEnd/>
          </a:ln>
          <a:effectLst/>
        </p:spPr>
        <p:txBody>
          <a:bodyPr wrap="none" anchor="ctr"/>
          <a:lstStyle/>
          <a:p>
            <a:endParaRPr lang="en-US"/>
          </a:p>
        </p:txBody>
      </p:sp>
      <p:sp>
        <p:nvSpPr>
          <p:cNvPr id="118788" name="Rectangle 4"/>
          <p:cNvSpPr>
            <a:spLocks noGrp="1" noChangeArrowheads="1"/>
          </p:cNvSpPr>
          <p:nvPr>
            <p:ph type="body" idx="1"/>
          </p:nvPr>
        </p:nvSpPr>
        <p:spPr>
          <a:xfrm>
            <a:off x="374650" y="4773613"/>
            <a:ext cx="6030913" cy="3756025"/>
          </a:xfrm>
          <a:noFill/>
          <a:ln/>
        </p:spPr>
        <p:txBody>
          <a:bodyPr lIns="89645" tIns="44063" rIns="89645" bIns="44063"/>
          <a:lstStyle/>
          <a:p>
            <a:pPr defTabSz="406400"/>
            <a:r>
              <a:rPr lang="en-US"/>
              <a:t>Integrity Constraint Error</a:t>
            </a:r>
          </a:p>
          <a:p>
            <a:pPr marL="120650" lvl="1" defTabSz="406400"/>
            <a:r>
              <a:rPr lang="en-US"/>
              <a:t>If you attempt to </a:t>
            </a:r>
            <a:r>
              <a:rPr lang="en-US">
                <a:solidFill>
                  <a:srgbClr val="FC0128"/>
                </a:solidFill>
              </a:rPr>
              <a:t>delete a record with a value that is tied to an integrity constraint</a:t>
            </a:r>
            <a:r>
              <a:rPr lang="en-US"/>
              <a:t>, an error is returned.</a:t>
            </a:r>
          </a:p>
          <a:p>
            <a:pPr marL="120650" lvl="1" defTabSz="406400"/>
            <a:r>
              <a:rPr lang="en-US"/>
              <a:t>The example on the slide tries to delete department number 60 from the </a:t>
            </a:r>
            <a:r>
              <a:rPr lang="en-US">
                <a:latin typeface="Courier New" pitchFamily="49" charset="0"/>
              </a:rPr>
              <a:t>DEPARTMENTS</a:t>
            </a:r>
            <a:r>
              <a:rPr lang="en-US"/>
              <a:t> table, but it results in an error because department number is used as a foreign key in the </a:t>
            </a:r>
            <a:r>
              <a:rPr lang="en-US">
                <a:latin typeface="Courier New" pitchFamily="49" charset="0"/>
              </a:rPr>
              <a:t>EMPLOYEES</a:t>
            </a:r>
            <a:r>
              <a:rPr lang="en-US"/>
              <a:t> table. If the parent record that you attempt to delete has child records, then you receive the </a:t>
            </a:r>
            <a:r>
              <a:rPr lang="en-US" i="1"/>
              <a:t>child record found</a:t>
            </a:r>
            <a:r>
              <a:rPr lang="en-US"/>
              <a:t> violation </a:t>
            </a:r>
            <a:r>
              <a:rPr lang="en-US">
                <a:latin typeface="Courier New" pitchFamily="49" charset="0"/>
              </a:rPr>
              <a:t>ORA-02292</a:t>
            </a:r>
            <a:r>
              <a:rPr lang="en-US"/>
              <a:t>.</a:t>
            </a:r>
          </a:p>
          <a:p>
            <a:pPr marL="120650" lvl="1" defTabSz="406400"/>
            <a:r>
              <a:rPr lang="en-US"/>
              <a:t>The following statement works because there are no employees in department 70:</a:t>
            </a:r>
          </a:p>
          <a:p>
            <a:pPr defTabSz="406400"/>
            <a:r>
              <a:rPr lang="en-US" b="1">
                <a:latin typeface="Courier New" pitchFamily="49" charset="0"/>
              </a:rPr>
              <a:t>    DELETE FROM  departments</a:t>
            </a:r>
          </a:p>
          <a:p>
            <a:pPr defTabSz="406400">
              <a:lnSpc>
                <a:spcPct val="95000"/>
              </a:lnSpc>
              <a:spcBef>
                <a:spcPct val="0"/>
              </a:spcBef>
            </a:pPr>
            <a:r>
              <a:rPr lang="en-US" b="1">
                <a:latin typeface="Courier New" pitchFamily="49" charset="0"/>
              </a:rPr>
              <a:t>    WHERE        department_id = 70;</a:t>
            </a:r>
          </a:p>
          <a:p>
            <a:pPr defTabSz="406400">
              <a:lnSpc>
                <a:spcPct val="95000"/>
              </a:lnSpc>
              <a:spcBef>
                <a:spcPct val="0"/>
              </a:spcBef>
            </a:pPr>
            <a:endParaRPr lang="en-US" b="1">
              <a:latin typeface="Courier New" pitchFamily="49" charset="0"/>
            </a:endParaRPr>
          </a:p>
          <a:p>
            <a:pPr defTabSz="406400">
              <a:lnSpc>
                <a:spcPct val="95000"/>
              </a:lnSpc>
              <a:spcBef>
                <a:spcPct val="0"/>
              </a:spcBef>
            </a:pPr>
            <a:r>
              <a:rPr lang="en-US" b="1">
                <a:latin typeface="Courier New" pitchFamily="49" charset="0"/>
              </a:rPr>
              <a:t>    1 row deleted.</a:t>
            </a:r>
            <a:endParaRPr lang="en-US" b="1"/>
          </a:p>
          <a:p>
            <a:pPr marL="120650" lvl="1" defTabSz="406400"/>
            <a:endParaRPr lang="en-US"/>
          </a:p>
          <a:p>
            <a:pPr algn="just" defTabSz="406400">
              <a:lnSpc>
                <a:spcPct val="112000"/>
              </a:lnSpc>
              <a:spcBef>
                <a:spcPct val="24000"/>
              </a:spcBef>
            </a:pPr>
            <a:endParaRPr lang="en-US" b="1">
              <a:latin typeface="Times" pitchFamily="18" charset="0"/>
            </a:endParaRPr>
          </a:p>
          <a:p>
            <a:pPr algn="just" defTabSz="406400">
              <a:lnSpc>
                <a:spcPct val="112000"/>
              </a:lnSpc>
              <a:spcBef>
                <a:spcPct val="24000"/>
              </a:spcBef>
            </a:pPr>
            <a:r>
              <a:rPr lang="en-US">
                <a:solidFill>
                  <a:srgbClr val="0000FF"/>
                </a:solidFill>
              </a:rPr>
              <a:t>Instructor Note</a:t>
            </a:r>
            <a:endParaRPr lang="en-US" b="1">
              <a:solidFill>
                <a:srgbClr val="0000FF"/>
              </a:solidFill>
              <a:latin typeface="Times" pitchFamily="18" charset="0"/>
            </a:endParaRPr>
          </a:p>
          <a:p>
            <a:pPr marL="120650" lvl="1" defTabSz="406400"/>
            <a:r>
              <a:rPr lang="en-US">
                <a:solidFill>
                  <a:srgbClr val="0000FF"/>
                </a:solidFill>
              </a:rPr>
              <a:t>If referential integrity constraints are in use, you may receive an Oracle server error message when you attempt to delete a row. However, if the referential integrity constraint contains the </a:t>
            </a:r>
            <a:r>
              <a:rPr lang="en-US">
                <a:solidFill>
                  <a:srgbClr val="0000FF"/>
                </a:solidFill>
                <a:latin typeface="Courier New" pitchFamily="49" charset="0"/>
              </a:rPr>
              <a:t>ON DELETE CASCADE</a:t>
            </a:r>
            <a:r>
              <a:rPr lang="en-US">
                <a:solidFill>
                  <a:srgbClr val="0000FF"/>
                </a:solidFill>
              </a:rPr>
              <a:t> option, then the selected row and its children are deleted from their respective tables.</a:t>
            </a:r>
          </a:p>
        </p:txBody>
      </p:sp>
      <p:sp>
        <p:nvSpPr>
          <p:cNvPr id="118789" name="Rectangle 5"/>
          <p:cNvSpPr>
            <a:spLocks noRot="1" noChangeArrowheads="1" noTextEdit="1"/>
          </p:cNvSpPr>
          <p:nvPr>
            <p:ph type="sldImg"/>
          </p:nvPr>
        </p:nvSpPr>
        <p:spPr>
          <a:xfrm>
            <a:off x="482600" y="152400"/>
            <a:ext cx="5868988" cy="4402138"/>
          </a:xfrm>
          <a:ln w="12700" cap="flat">
            <a:solidFill>
              <a:schemeClr val="tx1"/>
            </a:solidFill>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646B04-C91F-44E9-91BE-634F24213885}" type="slidenum">
              <a:rPr lang="en-US"/>
              <a:pPr/>
              <a:t>44</a:t>
            </a:fld>
            <a:endParaRPr lang="en-US"/>
          </a:p>
        </p:txBody>
      </p:sp>
      <p:sp>
        <p:nvSpPr>
          <p:cNvPr id="120834" name="Rectangle 2"/>
          <p:cNvSpPr>
            <a:spLocks noRot="1" noChangeArrowheads="1" noTextEdit="1"/>
          </p:cNvSpPr>
          <p:nvPr>
            <p:ph type="sldImg"/>
          </p:nvPr>
        </p:nvSpPr>
        <p:spPr>
          <a:xfrm>
            <a:off x="493713" y="163513"/>
            <a:ext cx="5868987" cy="4402137"/>
          </a:xfrm>
          <a:ln w="12700" cap="flat">
            <a:solidFill>
              <a:schemeClr val="tx1"/>
            </a:solidFill>
          </a:ln>
        </p:spPr>
      </p:sp>
      <p:sp>
        <p:nvSpPr>
          <p:cNvPr id="120835" name="Rectangle 3"/>
          <p:cNvSpPr>
            <a:spLocks noGrp="1" noChangeArrowheads="1"/>
          </p:cNvSpPr>
          <p:nvPr>
            <p:ph type="body" idx="1"/>
          </p:nvPr>
        </p:nvSpPr>
        <p:spPr>
          <a:xfrm>
            <a:off x="412750" y="4773613"/>
            <a:ext cx="6029325" cy="2136775"/>
          </a:xfrm>
          <a:noFill/>
          <a:ln/>
        </p:spPr>
        <p:txBody>
          <a:bodyPr lIns="89645" tIns="44063" rIns="89645" bIns="44063">
            <a:spAutoFit/>
          </a:bodyPr>
          <a:lstStyle/>
          <a:p>
            <a:pPr defTabSz="363538">
              <a:tabLst>
                <a:tab pos="434975" algn="l"/>
              </a:tabLst>
            </a:pPr>
            <a:r>
              <a:rPr lang="en-US"/>
              <a:t>Using a Subquery in an </a:t>
            </a:r>
            <a:r>
              <a:rPr lang="en-US">
                <a:latin typeface="Courier New" pitchFamily="49" charset="0"/>
              </a:rPr>
              <a:t>INSERT</a:t>
            </a:r>
            <a:r>
              <a:rPr lang="en-US"/>
              <a:t> Statement</a:t>
            </a:r>
          </a:p>
          <a:p>
            <a:pPr marL="114300" lvl="1" defTabSz="363538">
              <a:tabLst>
                <a:tab pos="434975" algn="l"/>
              </a:tabLst>
            </a:pPr>
            <a:r>
              <a:rPr lang="en-US"/>
              <a:t>You can use a </a:t>
            </a:r>
            <a:r>
              <a:rPr lang="en-US">
                <a:solidFill>
                  <a:srgbClr val="FC0128"/>
                </a:solidFill>
              </a:rPr>
              <a:t>subquery in place of the table name in the </a:t>
            </a:r>
            <a:r>
              <a:rPr lang="en-US">
                <a:solidFill>
                  <a:srgbClr val="FC0128"/>
                </a:solidFill>
                <a:latin typeface="Courier New" pitchFamily="49" charset="0"/>
              </a:rPr>
              <a:t>INTO</a:t>
            </a:r>
            <a:r>
              <a:rPr lang="en-US">
                <a:solidFill>
                  <a:srgbClr val="FC0128"/>
                </a:solidFill>
              </a:rPr>
              <a:t> clause</a:t>
            </a:r>
            <a:r>
              <a:rPr lang="en-US"/>
              <a:t> of the </a:t>
            </a:r>
            <a:r>
              <a:rPr lang="en-US">
                <a:latin typeface="Courier New" pitchFamily="49" charset="0"/>
              </a:rPr>
              <a:t>INSERT</a:t>
            </a:r>
            <a:r>
              <a:rPr lang="en-US"/>
              <a:t> statement. </a:t>
            </a:r>
          </a:p>
          <a:p>
            <a:pPr marL="114300" lvl="1" defTabSz="363538">
              <a:tabLst>
                <a:tab pos="434975" algn="l"/>
              </a:tabLst>
            </a:pPr>
            <a:r>
              <a:rPr lang="en-US"/>
              <a:t>The select list of this subquery must have the same number of columns as the column list of the </a:t>
            </a:r>
            <a:r>
              <a:rPr lang="en-US">
                <a:latin typeface="Courier New" pitchFamily="49" charset="0"/>
              </a:rPr>
              <a:t>VALUES</a:t>
            </a:r>
            <a:r>
              <a:rPr lang="en-US"/>
              <a:t> clause. Any rules on the columns of the base table must be followed in order for the </a:t>
            </a:r>
            <a:r>
              <a:rPr lang="en-US">
                <a:latin typeface="Courier New" pitchFamily="49" charset="0"/>
              </a:rPr>
              <a:t>INSERT</a:t>
            </a:r>
            <a:r>
              <a:rPr lang="en-US"/>
              <a:t> statement to work successfully. For example, you could not put in a duplicate employee ID, nor leave out a value for a mandatory not null column.</a:t>
            </a:r>
          </a:p>
          <a:p>
            <a:pPr marL="114300" lvl="1" defTabSz="363538">
              <a:tabLst>
                <a:tab pos="434975" algn="l"/>
              </a:tabLst>
            </a:pPr>
            <a:endParaRPr lang="en-US"/>
          </a:p>
          <a:p>
            <a:pPr defTabSz="363538">
              <a:tabLst>
                <a:tab pos="434975" algn="l"/>
              </a:tabLst>
            </a:pPr>
            <a:endParaRPr lang="en-US" b="1">
              <a:latin typeface="Times New Roman"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60158B-56C6-4F4F-A6FF-9A0768874E2C}" type="slidenum">
              <a:rPr lang="en-US"/>
              <a:pPr/>
              <a:t>45</a:t>
            </a:fld>
            <a:endParaRPr lang="en-US"/>
          </a:p>
        </p:txBody>
      </p:sp>
      <p:sp>
        <p:nvSpPr>
          <p:cNvPr id="122882" name="Rectangle 2"/>
          <p:cNvSpPr>
            <a:spLocks noRot="1" noChangeArrowheads="1" noTextEdit="1"/>
          </p:cNvSpPr>
          <p:nvPr>
            <p:ph type="sldImg"/>
          </p:nvPr>
        </p:nvSpPr>
        <p:spPr>
          <a:xfrm>
            <a:off x="493713" y="163513"/>
            <a:ext cx="5868987" cy="4402137"/>
          </a:xfrm>
          <a:ln w="12700" cap="flat">
            <a:solidFill>
              <a:schemeClr val="tx1"/>
            </a:solidFill>
          </a:ln>
        </p:spPr>
      </p:sp>
      <p:sp>
        <p:nvSpPr>
          <p:cNvPr id="122883" name="Rectangle 3"/>
          <p:cNvSpPr>
            <a:spLocks noGrp="1" noChangeArrowheads="1"/>
          </p:cNvSpPr>
          <p:nvPr>
            <p:ph type="body" idx="1"/>
          </p:nvPr>
        </p:nvSpPr>
        <p:spPr>
          <a:xfrm>
            <a:off x="412750" y="4773613"/>
            <a:ext cx="6029325" cy="692150"/>
          </a:xfrm>
          <a:noFill/>
          <a:ln/>
        </p:spPr>
        <p:txBody>
          <a:bodyPr lIns="89645" tIns="44063" rIns="89645" bIns="44063">
            <a:spAutoFit/>
          </a:bodyPr>
          <a:lstStyle/>
          <a:p>
            <a:pPr defTabSz="363538">
              <a:tabLst>
                <a:tab pos="434975" algn="l"/>
              </a:tabLst>
            </a:pPr>
            <a:r>
              <a:rPr lang="en-US"/>
              <a:t>Using a Subquery in an </a:t>
            </a:r>
            <a:r>
              <a:rPr lang="en-US">
                <a:latin typeface="Courier New" pitchFamily="49" charset="0"/>
              </a:rPr>
              <a:t>INSERT</a:t>
            </a:r>
            <a:r>
              <a:rPr lang="en-US"/>
              <a:t> Statement</a:t>
            </a:r>
          </a:p>
          <a:p>
            <a:pPr marL="114300" lvl="1" defTabSz="363538">
              <a:tabLst>
                <a:tab pos="434975" algn="l"/>
              </a:tabLst>
            </a:pPr>
            <a:r>
              <a:rPr lang="en-US"/>
              <a:t>The example shows the results of the subquery that was used to identify the table for the </a:t>
            </a:r>
            <a:r>
              <a:rPr lang="en-US">
                <a:latin typeface="Courier New" pitchFamily="49" charset="0"/>
              </a:rPr>
              <a:t>INSERT</a:t>
            </a:r>
            <a:r>
              <a:rPr lang="en-US"/>
              <a:t> statement.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33286E-331C-4251-ABD9-8E6AD7A0AA3B}" type="slidenum">
              <a:rPr lang="en-US"/>
              <a:pPr/>
              <a:t>5</a:t>
            </a:fld>
            <a:endParaRPr lang="en-US"/>
          </a:p>
        </p:txBody>
      </p:sp>
      <p:sp>
        <p:nvSpPr>
          <p:cNvPr id="24578" name="Rectangle 2"/>
          <p:cNvSpPr>
            <a:spLocks noRot="1" noChangeArrowheads="1" noTextEdit="1"/>
          </p:cNvSpPr>
          <p:nvPr>
            <p:ph type="sldImg"/>
          </p:nvPr>
        </p:nvSpPr>
        <p:spPr>
          <a:xfrm>
            <a:off x="490538" y="160338"/>
            <a:ext cx="5873750" cy="4405312"/>
          </a:xfrm>
          <a:ln w="12700" cap="flat">
            <a:solidFill>
              <a:schemeClr val="tx1"/>
            </a:solidFill>
          </a:ln>
        </p:spPr>
      </p:sp>
      <p:sp>
        <p:nvSpPr>
          <p:cNvPr id="24579" name="Rectangle 3"/>
          <p:cNvSpPr>
            <a:spLocks noGrp="1" noChangeArrowheads="1"/>
          </p:cNvSpPr>
          <p:nvPr>
            <p:ph type="body" idx="1"/>
          </p:nvPr>
        </p:nvSpPr>
        <p:spPr>
          <a:xfrm>
            <a:off x="412750" y="4773613"/>
            <a:ext cx="6029325" cy="3756025"/>
          </a:xfrm>
          <a:noFill/>
          <a:ln/>
        </p:spPr>
        <p:txBody>
          <a:bodyPr lIns="91164" tIns="45582" rIns="91164" bIns="45582"/>
          <a:lstStyle/>
          <a:p>
            <a:r>
              <a:rPr lang="en-US"/>
              <a:t>Creating Tables</a:t>
            </a:r>
          </a:p>
          <a:p>
            <a:pPr lvl="1"/>
            <a:r>
              <a:rPr lang="en-US"/>
              <a:t>The example on the slide creates the </a:t>
            </a:r>
            <a:r>
              <a:rPr lang="en-US">
                <a:latin typeface="Courier New" pitchFamily="49" charset="0"/>
              </a:rPr>
              <a:t>DEPT</a:t>
            </a:r>
            <a:r>
              <a:rPr lang="en-US"/>
              <a:t> table, with three columns: </a:t>
            </a:r>
            <a:r>
              <a:rPr lang="en-US">
                <a:latin typeface="Courier New" pitchFamily="49" charset="0"/>
              </a:rPr>
              <a:t>DEPTNO</a:t>
            </a:r>
            <a:r>
              <a:rPr lang="en-US"/>
              <a:t>, </a:t>
            </a:r>
            <a:r>
              <a:rPr lang="en-US">
                <a:latin typeface="Courier New" pitchFamily="49" charset="0"/>
              </a:rPr>
              <a:t>DNAME</a:t>
            </a:r>
            <a:r>
              <a:rPr lang="en-US"/>
              <a:t>, and </a:t>
            </a:r>
            <a:r>
              <a:rPr lang="en-US">
                <a:latin typeface="Courier New" pitchFamily="49" charset="0"/>
              </a:rPr>
              <a:t>LOC</a:t>
            </a:r>
            <a:r>
              <a:rPr lang="en-US"/>
              <a:t>. It further confirms the creation of the table by issuing the </a:t>
            </a:r>
            <a:r>
              <a:rPr lang="en-US">
                <a:latin typeface="Courier New" pitchFamily="49" charset="0"/>
              </a:rPr>
              <a:t>DESCRIBE</a:t>
            </a:r>
            <a:r>
              <a:rPr lang="en-US"/>
              <a:t> command. </a:t>
            </a:r>
          </a:p>
          <a:p>
            <a:pPr lvl="1"/>
            <a:r>
              <a:rPr lang="en-US"/>
              <a:t>Since creating a table is a </a:t>
            </a:r>
            <a:r>
              <a:rPr lang="en-US">
                <a:solidFill>
                  <a:srgbClr val="FC0128"/>
                </a:solidFill>
              </a:rPr>
              <a:t>DDL statement</a:t>
            </a:r>
            <a:r>
              <a:rPr lang="en-US"/>
              <a:t>, an automatic </a:t>
            </a:r>
            <a:r>
              <a:rPr lang="en-US">
                <a:solidFill>
                  <a:srgbClr val="FC0128"/>
                </a:solidFill>
              </a:rPr>
              <a:t>commit </a:t>
            </a:r>
            <a:r>
              <a:rPr lang="en-US"/>
              <a:t>takes place when this statement is executed. </a:t>
            </a:r>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endParaRPr lang="en-US">
              <a:solidFill>
                <a:schemeClr val="accent2"/>
              </a:solidFill>
            </a:endParaRPr>
          </a:p>
          <a:p>
            <a:r>
              <a:rPr lang="en-US">
                <a:solidFill>
                  <a:srgbClr val="0000FF"/>
                </a:solidFill>
              </a:rPr>
              <a:t>Instructor Note </a:t>
            </a:r>
          </a:p>
          <a:p>
            <a:pPr lvl="1"/>
            <a:r>
              <a:rPr lang="en-US">
                <a:solidFill>
                  <a:srgbClr val="0000FF"/>
                </a:solidFill>
              </a:rPr>
              <a:t>Explain that additional syntax for </a:t>
            </a:r>
            <a:r>
              <a:rPr lang="en-US">
                <a:solidFill>
                  <a:srgbClr val="0000FF"/>
                </a:solidFill>
                <a:latin typeface="Courier New" pitchFamily="49" charset="0"/>
              </a:rPr>
              <a:t>CREATE TABLE</a:t>
            </a:r>
            <a:r>
              <a:rPr lang="en-US">
                <a:solidFill>
                  <a:srgbClr val="0000FF"/>
                </a:solidFill>
              </a:rPr>
              <a:t> could include constraints and so on. For more information on the </a:t>
            </a:r>
            <a:r>
              <a:rPr lang="en-US">
                <a:solidFill>
                  <a:srgbClr val="0000FF"/>
                </a:solidFill>
                <a:latin typeface="Courier New" pitchFamily="49" charset="0"/>
              </a:rPr>
              <a:t>CREATE TABLE</a:t>
            </a:r>
            <a:r>
              <a:rPr lang="en-US">
                <a:solidFill>
                  <a:srgbClr val="0000FF"/>
                </a:solidFill>
              </a:rPr>
              <a:t> syntax, refer to: </a:t>
            </a:r>
            <a:r>
              <a:rPr lang="en-US" i="1">
                <a:solidFill>
                  <a:srgbClr val="0000FF"/>
                </a:solidFill>
              </a:rPr>
              <a:t>Oracle9i SQL Reference, </a:t>
            </a:r>
            <a:r>
              <a:rPr lang="en-US">
                <a:solidFill>
                  <a:srgbClr val="0000FF"/>
                </a:solidFill>
              </a:rPr>
              <a:t>“</a:t>
            </a:r>
            <a:r>
              <a:rPr lang="en-US">
                <a:solidFill>
                  <a:srgbClr val="0000FF"/>
                </a:solidFill>
                <a:latin typeface="Courier New" pitchFamily="49" charset="0"/>
              </a:rPr>
              <a:t>CREATE TABLE</a:t>
            </a:r>
            <a:r>
              <a:rPr lang="en-US">
                <a:solidFill>
                  <a:srgbClr val="0000FF"/>
                </a:solidFill>
              </a:rPr>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1413392-CE21-4024-BE57-43B22DE87F24}" type="slidenum">
              <a:rPr lang="en-US"/>
              <a:pPr/>
              <a:t>6</a:t>
            </a:fld>
            <a:endParaRPr lang="en-US"/>
          </a:p>
        </p:txBody>
      </p:sp>
      <p:sp>
        <p:nvSpPr>
          <p:cNvPr id="26626" name="Rectangle 2"/>
          <p:cNvSpPr>
            <a:spLocks noRot="1" noChangeArrowheads="1" noTextEdit="1"/>
          </p:cNvSpPr>
          <p:nvPr>
            <p:ph type="sldImg"/>
          </p:nvPr>
        </p:nvSpPr>
        <p:spPr>
          <a:xfrm>
            <a:off x="490538" y="160338"/>
            <a:ext cx="5873750" cy="4405312"/>
          </a:xfrm>
          <a:ln w="12700" cap="flat">
            <a:solidFill>
              <a:schemeClr val="tx1"/>
            </a:solidFill>
          </a:ln>
        </p:spPr>
      </p:sp>
      <p:sp>
        <p:nvSpPr>
          <p:cNvPr id="26627" name="Rectangle 3"/>
          <p:cNvSpPr>
            <a:spLocks noGrp="1" noChangeArrowheads="1"/>
          </p:cNvSpPr>
          <p:nvPr>
            <p:ph type="body" idx="1"/>
          </p:nvPr>
        </p:nvSpPr>
        <p:spPr>
          <a:xfrm>
            <a:off x="412750" y="4773613"/>
            <a:ext cx="6029325" cy="3957637"/>
          </a:xfrm>
          <a:noFill/>
          <a:ln/>
        </p:spPr>
        <p:txBody>
          <a:bodyPr lIns="91164" tIns="45582" rIns="91164" bIns="45582"/>
          <a:lstStyle/>
          <a:p>
            <a:r>
              <a:rPr lang="en-US"/>
              <a:t>Tables in the Oracle Database</a:t>
            </a:r>
          </a:p>
          <a:p>
            <a:pPr lvl="1">
              <a:lnSpc>
                <a:spcPct val="90000"/>
              </a:lnSpc>
            </a:pPr>
            <a:r>
              <a:rPr lang="en-US"/>
              <a:t>User tables are tables created by the user, such as </a:t>
            </a:r>
            <a:r>
              <a:rPr lang="en-US">
                <a:latin typeface="Courier New" pitchFamily="49" charset="0"/>
              </a:rPr>
              <a:t>EMPLOYEES</a:t>
            </a:r>
            <a:r>
              <a:rPr lang="en-US"/>
              <a:t>. There is another collection of tables and views in the Oracle database known as the </a:t>
            </a:r>
            <a:r>
              <a:rPr lang="en-US" i="1">
                <a:solidFill>
                  <a:srgbClr val="FC0128"/>
                </a:solidFill>
              </a:rPr>
              <a:t>data dictionary</a:t>
            </a:r>
            <a:r>
              <a:rPr lang="en-US"/>
              <a:t>. This collection is created and maintained by the Oracle server and contains information about the database.</a:t>
            </a:r>
          </a:p>
          <a:p>
            <a:pPr lvl="1">
              <a:lnSpc>
                <a:spcPct val="90000"/>
              </a:lnSpc>
            </a:pPr>
            <a:r>
              <a:rPr lang="en-US"/>
              <a:t>All data dictionary tables are owned by the </a:t>
            </a:r>
            <a:r>
              <a:rPr lang="en-US">
                <a:solidFill>
                  <a:srgbClr val="FC0128"/>
                </a:solidFill>
                <a:latin typeface="Courier New" pitchFamily="49" charset="0"/>
              </a:rPr>
              <a:t>SYS</a:t>
            </a:r>
            <a:r>
              <a:rPr lang="en-US">
                <a:solidFill>
                  <a:srgbClr val="FC0128"/>
                </a:solidFill>
              </a:rPr>
              <a:t> user</a:t>
            </a:r>
            <a:r>
              <a:rPr lang="en-US"/>
              <a:t>. The base tables are rarely accessed by the user because the information in them is not easy to understand. Therefore, users typically access data dictionary views because the information is presented in a format that is easier to understand. Information stored in the data dictionary includes names of the Oracle server users, privileges granted to users, database object names, table constraints, and auditing information.</a:t>
            </a:r>
          </a:p>
          <a:p>
            <a:pPr lvl="1">
              <a:lnSpc>
                <a:spcPct val="90000"/>
              </a:lnSpc>
            </a:pPr>
            <a:r>
              <a:rPr lang="en-US"/>
              <a:t>There are four categories of data dictionary views; each category has a distinct prefix that reflects its intended use.</a:t>
            </a:r>
          </a:p>
          <a:p>
            <a:pPr lvl="1"/>
            <a:endParaRPr lang="en-US"/>
          </a:p>
          <a:p>
            <a:endParaRPr lang="en-US" b="1">
              <a:latin typeface="Times New Roman" pitchFamily="18" charset="0"/>
            </a:endParaRPr>
          </a:p>
        </p:txBody>
      </p:sp>
      <p:graphicFrame>
        <p:nvGraphicFramePr>
          <p:cNvPr id="26628" name="Object 4"/>
          <p:cNvGraphicFramePr>
            <a:graphicFrameLocks/>
          </p:cNvGraphicFramePr>
          <p:nvPr/>
        </p:nvGraphicFramePr>
        <p:xfrm>
          <a:off x="609600" y="7391400"/>
          <a:ext cx="5830888" cy="2155825"/>
        </p:xfrm>
        <a:graphic>
          <a:graphicData uri="http://schemas.openxmlformats.org/presentationml/2006/ole">
            <p:oleObj spid="_x0000_s1026" name="Document" r:id="rId4" imgW="6049800" imgH="2236680" progId="Word.Document.8">
              <p:embed/>
            </p:oleObj>
          </a:graphicData>
        </a:graphic>
      </p:graphicFrame>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21A0148D-FA2A-4F71-964E-1995E042C7DB}" type="slidenum">
              <a:rPr lang="en-US"/>
              <a:pPr/>
              <a:t>7</a:t>
            </a:fld>
            <a:endParaRPr lang="en-US"/>
          </a:p>
        </p:txBody>
      </p:sp>
      <p:sp>
        <p:nvSpPr>
          <p:cNvPr id="36866" name="Rectangle 2"/>
          <p:cNvSpPr>
            <a:spLocks noChangeArrowheads="1"/>
          </p:cNvSpPr>
          <p:nvPr/>
        </p:nvSpPr>
        <p:spPr bwMode="auto">
          <a:xfrm>
            <a:off x="3883025" y="0"/>
            <a:ext cx="2976563" cy="460375"/>
          </a:xfrm>
          <a:prstGeom prst="rect">
            <a:avLst/>
          </a:prstGeom>
          <a:noFill/>
          <a:ln w="9525">
            <a:noFill/>
            <a:miter lim="800000"/>
            <a:headEnd/>
            <a:tailEnd/>
          </a:ln>
          <a:effectLst/>
        </p:spPr>
        <p:txBody>
          <a:bodyPr wrap="none" anchor="ctr"/>
          <a:lstStyle/>
          <a:p>
            <a:endParaRPr lang="en-US"/>
          </a:p>
        </p:txBody>
      </p:sp>
      <p:sp>
        <p:nvSpPr>
          <p:cNvPr id="36867" name="Rectangle 3"/>
          <p:cNvSpPr>
            <a:spLocks noChangeArrowheads="1"/>
          </p:cNvSpPr>
          <p:nvPr/>
        </p:nvSpPr>
        <p:spPr bwMode="auto">
          <a:xfrm>
            <a:off x="-3175" y="0"/>
            <a:ext cx="2973388" cy="460375"/>
          </a:xfrm>
          <a:prstGeom prst="rect">
            <a:avLst/>
          </a:prstGeom>
          <a:noFill/>
          <a:ln w="9525">
            <a:noFill/>
            <a:miter lim="800000"/>
            <a:headEnd/>
            <a:tailEnd/>
          </a:ln>
          <a:effectLst/>
        </p:spPr>
        <p:txBody>
          <a:bodyPr wrap="none" anchor="ctr"/>
          <a:lstStyle/>
          <a:p>
            <a:endParaRPr lang="en-US"/>
          </a:p>
        </p:txBody>
      </p:sp>
      <p:sp>
        <p:nvSpPr>
          <p:cNvPr id="36868" name="Rectangle 4"/>
          <p:cNvSpPr>
            <a:spLocks noGrp="1" noChangeArrowheads="1"/>
          </p:cNvSpPr>
          <p:nvPr>
            <p:ph type="body" idx="1"/>
          </p:nvPr>
        </p:nvSpPr>
        <p:spPr>
          <a:xfrm>
            <a:off x="412750" y="4773613"/>
            <a:ext cx="6029325" cy="3756025"/>
          </a:xfrm>
          <a:noFill/>
          <a:ln/>
        </p:spPr>
        <p:txBody>
          <a:bodyPr lIns="91164" tIns="45582" rIns="91164" bIns="45582"/>
          <a:lstStyle/>
          <a:p>
            <a:r>
              <a:rPr lang="en-US"/>
              <a:t>The </a:t>
            </a:r>
            <a:r>
              <a:rPr lang="en-US">
                <a:latin typeface="Courier New" pitchFamily="49" charset="0"/>
              </a:rPr>
              <a:t>ALTER TABLE</a:t>
            </a:r>
            <a:r>
              <a:rPr lang="en-US"/>
              <a:t> Statement</a:t>
            </a:r>
          </a:p>
          <a:p>
            <a:pPr lvl="1"/>
            <a:r>
              <a:rPr lang="en-US"/>
              <a:t>After you create a table, you may need to change the table structure because: you omitted a column, your column definition needs to be changed, or you need to remove columns. You can do this by using the </a:t>
            </a:r>
            <a:r>
              <a:rPr lang="en-US">
                <a:solidFill>
                  <a:srgbClr val="FC0128"/>
                </a:solidFill>
                <a:latin typeface="Courier New" pitchFamily="49" charset="0"/>
              </a:rPr>
              <a:t>ALTER TABLE</a:t>
            </a:r>
            <a:r>
              <a:rPr lang="en-US">
                <a:solidFill>
                  <a:srgbClr val="FC0128"/>
                </a:solidFill>
              </a:rPr>
              <a:t> statement.</a:t>
            </a:r>
            <a:r>
              <a:rPr lang="en-US"/>
              <a:t> </a:t>
            </a:r>
          </a:p>
        </p:txBody>
      </p:sp>
      <p:sp>
        <p:nvSpPr>
          <p:cNvPr id="36869" name="Rectangle 5"/>
          <p:cNvSpPr>
            <a:spLocks noRot="1" noChangeArrowheads="1" noTextEdit="1"/>
          </p:cNvSpPr>
          <p:nvPr>
            <p:ph type="sldImg"/>
          </p:nvPr>
        </p:nvSpPr>
        <p:spPr>
          <a:xfrm>
            <a:off x="490538" y="160338"/>
            <a:ext cx="5873750" cy="4405312"/>
          </a:xfrm>
          <a:ln w="12700" cap="flat">
            <a:solidFill>
              <a:schemeClr val="tx1"/>
            </a:solid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D44054-E459-4340-874A-398247C6083F}" type="slidenum">
              <a:rPr lang="en-US"/>
              <a:pPr/>
              <a:t>8</a:t>
            </a:fld>
            <a:endParaRPr lang="en-US"/>
          </a:p>
        </p:txBody>
      </p:sp>
      <p:sp>
        <p:nvSpPr>
          <p:cNvPr id="40962" name="Rectangle 2"/>
          <p:cNvSpPr>
            <a:spLocks noGrp="1" noChangeArrowheads="1"/>
          </p:cNvSpPr>
          <p:nvPr>
            <p:ph type="body" idx="1"/>
          </p:nvPr>
        </p:nvSpPr>
        <p:spPr>
          <a:xfrm>
            <a:off x="412750" y="4697413"/>
            <a:ext cx="6029325" cy="3756025"/>
          </a:xfrm>
          <a:noFill/>
          <a:ln/>
        </p:spPr>
        <p:txBody>
          <a:bodyPr lIns="91164" tIns="45582" rIns="91164" bIns="45582"/>
          <a:lstStyle/>
          <a:p>
            <a:pPr defTabSz="425450"/>
            <a:r>
              <a:rPr lang="en-US"/>
              <a:t>Summary</a:t>
            </a:r>
          </a:p>
          <a:p>
            <a:pPr marL="119063" lvl="1" defTabSz="425450"/>
            <a:r>
              <a:rPr lang="en-US"/>
              <a:t>In this lesson, you should have learned how to use DDL commands to create, alter, drop, and rename tables. You also learned how to truncate a table and add comments to a table.</a:t>
            </a:r>
          </a:p>
          <a:p>
            <a:pPr marL="119063" lvl="1" defTabSz="425450">
              <a:lnSpc>
                <a:spcPct val="95000"/>
              </a:lnSpc>
              <a:spcBef>
                <a:spcPct val="25000"/>
              </a:spcBef>
            </a:pPr>
            <a:r>
              <a:rPr lang="en-US" b="1">
                <a:latin typeface="Courier New" pitchFamily="49" charset="0"/>
              </a:rPr>
              <a:t>CREATE</a:t>
            </a:r>
            <a:r>
              <a:rPr lang="en-US" b="1"/>
              <a:t> </a:t>
            </a:r>
            <a:r>
              <a:rPr lang="en-US" b="1">
                <a:latin typeface="Courier New" pitchFamily="49" charset="0"/>
              </a:rPr>
              <a:t>TABLE</a:t>
            </a:r>
            <a:endParaRPr lang="en-US">
              <a:latin typeface="Courier New" pitchFamily="49" charset="0"/>
            </a:endParaRPr>
          </a:p>
          <a:p>
            <a:pPr marL="465138" lvl="2" indent="-225425" defTabSz="425450">
              <a:lnSpc>
                <a:spcPct val="95000"/>
              </a:lnSpc>
              <a:spcBef>
                <a:spcPct val="25000"/>
              </a:spcBef>
            </a:pPr>
            <a:r>
              <a:rPr lang="en-US"/>
              <a:t>Create a table. </a:t>
            </a:r>
          </a:p>
          <a:p>
            <a:pPr marL="465138" lvl="2" indent="-225425" defTabSz="425450">
              <a:lnSpc>
                <a:spcPct val="95000"/>
              </a:lnSpc>
              <a:spcBef>
                <a:spcPct val="25000"/>
              </a:spcBef>
            </a:pPr>
            <a:r>
              <a:rPr lang="en-US"/>
              <a:t>Create a table based on another table by using a subquery.</a:t>
            </a:r>
          </a:p>
          <a:p>
            <a:pPr marL="119063" lvl="1" defTabSz="425450">
              <a:lnSpc>
                <a:spcPct val="95000"/>
              </a:lnSpc>
              <a:spcBef>
                <a:spcPct val="25000"/>
              </a:spcBef>
            </a:pPr>
            <a:r>
              <a:rPr lang="en-US" b="1">
                <a:latin typeface="Courier New" pitchFamily="49" charset="0"/>
              </a:rPr>
              <a:t>ALTER</a:t>
            </a:r>
            <a:r>
              <a:rPr lang="en-US" b="1"/>
              <a:t> </a:t>
            </a:r>
            <a:r>
              <a:rPr lang="en-US" b="1">
                <a:latin typeface="Courier New" pitchFamily="49" charset="0"/>
              </a:rPr>
              <a:t>TABLE</a:t>
            </a:r>
            <a:endParaRPr lang="en-US"/>
          </a:p>
          <a:p>
            <a:pPr marL="465138" lvl="2" indent="-225425" defTabSz="425450">
              <a:lnSpc>
                <a:spcPct val="95000"/>
              </a:lnSpc>
              <a:spcBef>
                <a:spcPct val="25000"/>
              </a:spcBef>
            </a:pPr>
            <a:r>
              <a:rPr lang="en-US"/>
              <a:t>Modify table structures. </a:t>
            </a:r>
          </a:p>
          <a:p>
            <a:pPr marL="465138" lvl="2" indent="-225425" defTabSz="425450">
              <a:lnSpc>
                <a:spcPct val="95000"/>
              </a:lnSpc>
              <a:spcBef>
                <a:spcPct val="25000"/>
              </a:spcBef>
            </a:pPr>
            <a:r>
              <a:rPr lang="en-US"/>
              <a:t>Change column widths, change column data types, and add columns.</a:t>
            </a:r>
          </a:p>
          <a:p>
            <a:pPr marL="119063" lvl="1" defTabSz="425450">
              <a:lnSpc>
                <a:spcPct val="95000"/>
              </a:lnSpc>
              <a:spcBef>
                <a:spcPct val="25000"/>
              </a:spcBef>
            </a:pPr>
            <a:r>
              <a:rPr lang="en-US" b="1">
                <a:latin typeface="Courier New" pitchFamily="49" charset="0"/>
              </a:rPr>
              <a:t>DROP</a:t>
            </a:r>
            <a:r>
              <a:rPr lang="en-US" b="1"/>
              <a:t> </a:t>
            </a:r>
            <a:r>
              <a:rPr lang="en-US" b="1">
                <a:latin typeface="Courier New" pitchFamily="49" charset="0"/>
              </a:rPr>
              <a:t>TABLE</a:t>
            </a:r>
            <a:endParaRPr lang="en-US"/>
          </a:p>
          <a:p>
            <a:pPr marL="465138" lvl="2" indent="-225425" defTabSz="425450">
              <a:lnSpc>
                <a:spcPct val="95000"/>
              </a:lnSpc>
              <a:spcBef>
                <a:spcPct val="25000"/>
              </a:spcBef>
            </a:pPr>
            <a:r>
              <a:rPr lang="en-US"/>
              <a:t>Remove rows and a table structure. </a:t>
            </a:r>
          </a:p>
          <a:p>
            <a:pPr marL="465138" lvl="2" indent="-225425" defTabSz="425450">
              <a:lnSpc>
                <a:spcPct val="95000"/>
              </a:lnSpc>
              <a:spcBef>
                <a:spcPct val="25000"/>
              </a:spcBef>
            </a:pPr>
            <a:r>
              <a:rPr lang="en-US"/>
              <a:t>Once executed, this statement cannot be rolled back.</a:t>
            </a:r>
          </a:p>
          <a:p>
            <a:pPr marL="119063" lvl="1" defTabSz="425450">
              <a:lnSpc>
                <a:spcPct val="95000"/>
              </a:lnSpc>
              <a:spcBef>
                <a:spcPct val="25000"/>
              </a:spcBef>
            </a:pPr>
            <a:r>
              <a:rPr lang="en-US" b="1">
                <a:latin typeface="Courier New" pitchFamily="49" charset="0"/>
              </a:rPr>
              <a:t>RENAME</a:t>
            </a:r>
            <a:endParaRPr lang="en-US"/>
          </a:p>
          <a:p>
            <a:pPr marL="465138" lvl="2" indent="-225425" defTabSz="425450">
              <a:lnSpc>
                <a:spcPct val="95000"/>
              </a:lnSpc>
              <a:spcBef>
                <a:spcPct val="25000"/>
              </a:spcBef>
            </a:pPr>
            <a:r>
              <a:rPr lang="en-US"/>
              <a:t>Rename a table, view, sequence, or synonym.</a:t>
            </a:r>
          </a:p>
          <a:p>
            <a:pPr marL="119063" lvl="1" defTabSz="425450">
              <a:lnSpc>
                <a:spcPct val="95000"/>
              </a:lnSpc>
              <a:spcBef>
                <a:spcPct val="25000"/>
              </a:spcBef>
            </a:pPr>
            <a:r>
              <a:rPr lang="en-US" b="1">
                <a:latin typeface="Courier New" pitchFamily="49" charset="0"/>
              </a:rPr>
              <a:t>TRUNCATE</a:t>
            </a:r>
            <a:endParaRPr lang="en-US"/>
          </a:p>
          <a:p>
            <a:pPr marL="465138" lvl="2" indent="-225425" defTabSz="425450">
              <a:lnSpc>
                <a:spcPct val="95000"/>
              </a:lnSpc>
              <a:spcBef>
                <a:spcPct val="25000"/>
              </a:spcBef>
            </a:pPr>
            <a:r>
              <a:rPr lang="en-US"/>
              <a:t>Remove all rows from a table and release the storage space used by the table.</a:t>
            </a:r>
          </a:p>
          <a:p>
            <a:pPr marL="465138" lvl="2" indent="-225425" defTabSz="425450">
              <a:lnSpc>
                <a:spcPct val="95000"/>
              </a:lnSpc>
              <a:spcBef>
                <a:spcPct val="25000"/>
              </a:spcBef>
            </a:pPr>
            <a:r>
              <a:rPr lang="en-US"/>
              <a:t>The </a:t>
            </a:r>
            <a:r>
              <a:rPr lang="en-US">
                <a:latin typeface="Courier New" pitchFamily="49" charset="0"/>
              </a:rPr>
              <a:t>DELETE</a:t>
            </a:r>
            <a:r>
              <a:rPr lang="en-US"/>
              <a:t> statement removes only rows.</a:t>
            </a:r>
          </a:p>
          <a:p>
            <a:pPr marL="119063" lvl="1" defTabSz="425450">
              <a:lnSpc>
                <a:spcPct val="95000"/>
              </a:lnSpc>
              <a:spcBef>
                <a:spcPct val="25000"/>
              </a:spcBef>
            </a:pPr>
            <a:r>
              <a:rPr lang="en-US" b="1">
                <a:latin typeface="Courier New" pitchFamily="49" charset="0"/>
              </a:rPr>
              <a:t>COMMENT</a:t>
            </a:r>
            <a:endParaRPr lang="en-US"/>
          </a:p>
          <a:p>
            <a:pPr marL="465138" lvl="2" indent="-225425" defTabSz="425450">
              <a:lnSpc>
                <a:spcPct val="95000"/>
              </a:lnSpc>
              <a:spcBef>
                <a:spcPct val="25000"/>
              </a:spcBef>
            </a:pPr>
            <a:r>
              <a:rPr lang="en-US"/>
              <a:t>Add a comment to a table or a column.</a:t>
            </a:r>
          </a:p>
          <a:p>
            <a:pPr marL="465138" lvl="2" indent="-225425" defTabSz="425450">
              <a:lnSpc>
                <a:spcPct val="95000"/>
              </a:lnSpc>
              <a:spcBef>
                <a:spcPct val="25000"/>
              </a:spcBef>
            </a:pPr>
            <a:r>
              <a:rPr lang="en-US"/>
              <a:t>Query the data dictionary to view the comment.</a:t>
            </a:r>
          </a:p>
        </p:txBody>
      </p:sp>
      <p:sp>
        <p:nvSpPr>
          <p:cNvPr id="40963" name="Rectangle 3"/>
          <p:cNvSpPr>
            <a:spLocks noRot="1" noChangeArrowheads="1" noTextEdit="1"/>
          </p:cNvSpPr>
          <p:nvPr>
            <p:ph type="sldImg"/>
          </p:nvPr>
        </p:nvSpPr>
        <p:spPr>
          <a:xfrm>
            <a:off x="492125" y="161925"/>
            <a:ext cx="5872163" cy="4403725"/>
          </a:xfrm>
          <a:ln w="12700" cap="flat">
            <a:solidFill>
              <a:schemeClr val="tx1"/>
            </a:solid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xfrm>
            <a:off x="412750" y="4773613"/>
            <a:ext cx="6029325" cy="3756025"/>
          </a:xfrm>
          <a:noFill/>
          <a:ln/>
        </p:spPr>
        <p:txBody>
          <a:bodyPr lIns="91164" tIns="45582" rIns="91164" bIns="45582"/>
          <a:lstStyle/>
          <a:p>
            <a:pPr defTabSz="427038">
              <a:tabLst>
                <a:tab pos="1155700" algn="l"/>
                <a:tab pos="2314575" algn="l"/>
              </a:tabLst>
            </a:pPr>
            <a:endParaRPr lang="en-US" sz="1300"/>
          </a:p>
          <a:p>
            <a:pPr defTabSz="427038">
              <a:tabLst>
                <a:tab pos="1155700" algn="l"/>
                <a:tab pos="2314575" algn="l"/>
              </a:tabLst>
            </a:pPr>
            <a:endParaRPr lang="en-US" sz="1300"/>
          </a:p>
          <a:p>
            <a:pPr defTabSz="427038">
              <a:tabLst>
                <a:tab pos="1155700" algn="l"/>
                <a:tab pos="2314575" algn="l"/>
              </a:tabLst>
            </a:pPr>
            <a:endParaRPr lang="en-US" sz="1300"/>
          </a:p>
          <a:p>
            <a:pPr defTabSz="427038">
              <a:tabLst>
                <a:tab pos="1155700" algn="l"/>
                <a:tab pos="2314575" algn="l"/>
              </a:tabLst>
            </a:pPr>
            <a:endParaRPr lang="en-US" sz="1300"/>
          </a:p>
          <a:p>
            <a:pPr defTabSz="427038">
              <a:tabLst>
                <a:tab pos="1155700" algn="l"/>
                <a:tab pos="2314575" algn="l"/>
              </a:tabLst>
            </a:pPr>
            <a:endParaRPr lang="en-US" sz="1300"/>
          </a:p>
          <a:p>
            <a:pPr defTabSz="427038">
              <a:tabLst>
                <a:tab pos="1155700" algn="l"/>
                <a:tab pos="2314575" algn="l"/>
              </a:tabLst>
            </a:pPr>
            <a:endParaRPr lang="en-US" sz="1300"/>
          </a:p>
          <a:p>
            <a:pPr defTabSz="427038">
              <a:tabLst>
                <a:tab pos="1155700" algn="l"/>
                <a:tab pos="2314575" algn="l"/>
              </a:tabLst>
            </a:pPr>
            <a:endParaRPr lang="en-US" sz="1300"/>
          </a:p>
          <a:p>
            <a:pPr defTabSz="427038">
              <a:tabLst>
                <a:tab pos="1155700" algn="l"/>
                <a:tab pos="2314575" algn="l"/>
              </a:tabLst>
            </a:pPr>
            <a:endParaRPr lang="en-US" sz="1300"/>
          </a:p>
          <a:p>
            <a:pPr defTabSz="427038">
              <a:tabLst>
                <a:tab pos="1155700" algn="l"/>
                <a:tab pos="2314575" algn="l"/>
              </a:tabLst>
            </a:pPr>
            <a:endParaRPr lang="en-US" sz="1300"/>
          </a:p>
          <a:p>
            <a:pPr defTabSz="427038">
              <a:tabLst>
                <a:tab pos="1155700" algn="l"/>
                <a:tab pos="2314575" algn="l"/>
              </a:tabLst>
            </a:pPr>
            <a:endParaRPr lang="en-US" sz="1300"/>
          </a:p>
          <a:p>
            <a:pPr defTabSz="427038">
              <a:tabLst>
                <a:tab pos="1155700" algn="l"/>
                <a:tab pos="2314575" algn="l"/>
              </a:tabLst>
            </a:pPr>
            <a:endParaRPr lang="en-US" sz="1300"/>
          </a:p>
          <a:p>
            <a:pPr defTabSz="427038">
              <a:tabLst>
                <a:tab pos="1155700" algn="l"/>
                <a:tab pos="2314575" algn="l"/>
              </a:tabLst>
            </a:pPr>
            <a:endParaRPr lang="en-US" sz="1300">
              <a:solidFill>
                <a:srgbClr val="0000FF"/>
              </a:solidFill>
            </a:endParaRPr>
          </a:p>
          <a:p>
            <a:pPr defTabSz="427038">
              <a:tabLst>
                <a:tab pos="1155700" algn="l"/>
                <a:tab pos="2314575" algn="l"/>
              </a:tabLst>
            </a:pPr>
            <a:r>
              <a:rPr lang="en-US">
                <a:solidFill>
                  <a:srgbClr val="0000FF"/>
                </a:solidFill>
              </a:rPr>
              <a:t>Schedule:	Timing	Topic</a:t>
            </a:r>
          </a:p>
          <a:p>
            <a:pPr marL="120650" lvl="1" defTabSz="427038">
              <a:tabLst>
                <a:tab pos="1155700" algn="l"/>
                <a:tab pos="2314575" algn="l"/>
              </a:tabLst>
            </a:pPr>
            <a:r>
              <a:rPr lang="en-US">
                <a:solidFill>
                  <a:srgbClr val="0000FF"/>
                </a:solidFill>
              </a:rPr>
              <a:t>	45 minutes	Lecture</a:t>
            </a:r>
          </a:p>
          <a:p>
            <a:pPr marL="120650" lvl="1" defTabSz="427038">
              <a:tabLst>
                <a:tab pos="1155700" algn="l"/>
                <a:tab pos="2314575" algn="l"/>
              </a:tabLst>
            </a:pPr>
            <a:r>
              <a:rPr lang="en-US">
                <a:solidFill>
                  <a:srgbClr val="0000FF"/>
                </a:solidFill>
              </a:rPr>
              <a:t>	25 minutes	Practice</a:t>
            </a:r>
          </a:p>
          <a:p>
            <a:pPr marL="120650" lvl="1" defTabSz="427038">
              <a:tabLst>
                <a:tab pos="1155700" algn="l"/>
                <a:tab pos="2314575" algn="l"/>
              </a:tabLst>
            </a:pPr>
            <a:r>
              <a:rPr lang="en-US">
                <a:solidFill>
                  <a:srgbClr val="0000FF"/>
                </a:solidFill>
              </a:rPr>
              <a:t>	70 minutes	Total</a:t>
            </a:r>
          </a:p>
        </p:txBody>
      </p:sp>
      <p:sp>
        <p:nvSpPr>
          <p:cNvPr id="43011" name="Rectangle 3"/>
          <p:cNvSpPr>
            <a:spLocks noRot="1" noChangeArrowheads="1" noTextEdit="1"/>
          </p:cNvSpPr>
          <p:nvPr>
            <p:ph type="sldImg"/>
          </p:nvPr>
        </p:nvSpPr>
        <p:spPr>
          <a:xfrm>
            <a:off x="490538" y="158750"/>
            <a:ext cx="5875337" cy="4406900"/>
          </a:xfrm>
          <a:ln w="12700" cap="flat">
            <a:solidFill>
              <a:schemeClr val="tx1"/>
            </a:solidFill>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3" name="Subtitle 2"/>
          <p:cNvSpPr>
            <a:spLocks noGrp="1"/>
          </p:cNvSpPr>
          <p:nvPr>
            <p:ph type="subTitle" idx="1" hasCustomPrompt="1"/>
          </p:nvPr>
        </p:nvSpPr>
        <p:spPr>
          <a:xfrm>
            <a:off x="1366839" y="4580751"/>
            <a:ext cx="5341936" cy="276999"/>
          </a:xfrm>
        </p:spPr>
        <p:txBody>
          <a:bodyPr anchor="b" anchorCtr="0">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a:xfrm>
            <a:off x="1366839" y="2214563"/>
            <a:ext cx="5341936" cy="1231106"/>
          </a:xfrm>
        </p:spPr>
        <p:txBody>
          <a:bodyPr wrap="square">
            <a:spAutoFit/>
          </a:bodyPr>
          <a:lstStyle>
            <a:lvl1pPr algn="l">
              <a:defRPr sz="4000">
                <a:solidFill>
                  <a:schemeClr val="tx2"/>
                </a:solidFill>
              </a:defRPr>
            </a:lvl1pPr>
          </a:lstStyle>
          <a:p>
            <a:r>
              <a:rPr lang="en-US" dirty="0" smtClean="0"/>
              <a:t>Click to Edit Master Title Style</a:t>
            </a:r>
            <a:endParaRPr lang="en-US" dirty="0"/>
          </a:p>
        </p:txBody>
      </p:sp>
      <p:sp>
        <p:nvSpPr>
          <p:cNvPr id="7" name="TextBox 20"/>
          <p:cNvSpPr txBox="1">
            <a:spLocks noChangeArrowheads="1"/>
          </p:cNvSpPr>
          <p:nvPr userDrawn="1"/>
        </p:nvSpPr>
        <p:spPr bwMode="auto">
          <a:xfrm>
            <a:off x="304799" y="6516993"/>
            <a:ext cx="1412489"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Mahindra </a:t>
            </a:r>
            <a:r>
              <a:rPr lang="en-US" sz="800" kern="1200" smtClean="0">
                <a:solidFill>
                  <a:schemeClr val="accent3"/>
                </a:solidFill>
                <a:latin typeface="+mn-lt"/>
                <a:ea typeface="+mn-ea"/>
                <a:cs typeface="+mn-cs"/>
              </a:rPr>
              <a:t>Satyam 2010</a:t>
            </a:r>
            <a:endParaRPr lang="en-US" sz="800" kern="1200" dirty="0">
              <a:solidFill>
                <a:schemeClr val="accent3"/>
              </a:solidFill>
              <a:latin typeface="+mn-lt"/>
              <a:ea typeface="+mn-ea"/>
              <a:cs typeface="+mn-cs"/>
            </a:endParaRPr>
          </a:p>
        </p:txBody>
      </p:sp>
      <p:pic>
        <p:nvPicPr>
          <p:cNvPr id="8" name="Picture 7" descr="small.png"/>
          <p:cNvPicPr>
            <a:picLocks noChangeAspect="1"/>
          </p:cNvPicPr>
          <p:nvPr userDrawn="1"/>
        </p:nvPicPr>
        <p:blipFill>
          <a:blip r:embed="rId2"/>
          <a:stretch>
            <a:fillRect/>
          </a:stretch>
        </p:blipFill>
        <p:spPr>
          <a:xfrm>
            <a:off x="5498630" y="404815"/>
            <a:ext cx="3048000" cy="24648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hasCustomPrompt="1"/>
          </p:nvPr>
        </p:nvSpPr>
        <p:spPr>
          <a:xfrm>
            <a:off x="302931" y="1465507"/>
            <a:ext cx="8544207" cy="1938992"/>
          </a:xfrm>
        </p:spPr>
        <p:txBody>
          <a:bodyPr wrap="square">
            <a:sp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366839" y="4580751"/>
            <a:ext cx="5341936" cy="276999"/>
          </a:xfrm>
        </p:spPr>
        <p:txBody>
          <a:bodyPr anchor="b" anchorCtr="0">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a:xfrm>
            <a:off x="1366839" y="2214563"/>
            <a:ext cx="5341936" cy="1231106"/>
          </a:xfrm>
        </p:spPr>
        <p:txBody>
          <a:bodyPr wrap="square">
            <a:spAutoFit/>
          </a:bodyPr>
          <a:lstStyle>
            <a:lvl1pPr algn="l">
              <a:defRPr sz="4000">
                <a:solidFill>
                  <a:schemeClr val="tx2"/>
                </a:solidFill>
              </a:defRPr>
            </a:lvl1pPr>
          </a:lstStyle>
          <a:p>
            <a:r>
              <a:rPr lang="en-US" dirty="0" smtClean="0"/>
              <a:t>Click to Edit Master Title Style</a:t>
            </a:r>
            <a:endParaRPr lang="en-US" dirty="0"/>
          </a:p>
        </p:txBody>
      </p:sp>
      <p:sp>
        <p:nvSpPr>
          <p:cNvPr id="5" name="Rectangle 4"/>
          <p:cNvSpPr/>
          <p:nvPr userDrawn="1"/>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7" name="Picture 6" descr="PPT.jpg"/>
          <p:cNvPicPr>
            <a:picLocks noChangeAspect="1"/>
          </p:cNvPicPr>
          <p:nvPr userDrawn="1"/>
        </p:nvPicPr>
        <p:blipFill>
          <a:blip r:embed="rId2" cstate="screen"/>
          <a:srcRect b="89034"/>
          <a:stretch>
            <a:fillRect/>
          </a:stretch>
        </p:blipFill>
        <p:spPr>
          <a:xfrm>
            <a:off x="0" y="0"/>
            <a:ext cx="9144000" cy="752030"/>
          </a:xfrm>
          <a:prstGeom prst="rect">
            <a:avLst/>
          </a:prstGeom>
        </p:spPr>
      </p:pic>
      <p:sp>
        <p:nvSpPr>
          <p:cNvPr id="8" name="TextBox 20"/>
          <p:cNvSpPr txBox="1">
            <a:spLocks noChangeArrowheads="1"/>
          </p:cNvSpPr>
          <p:nvPr userDrawn="1"/>
        </p:nvSpPr>
        <p:spPr bwMode="auto">
          <a:xfrm>
            <a:off x="304799" y="6516993"/>
            <a:ext cx="1412489"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Mahindra </a:t>
            </a:r>
            <a:r>
              <a:rPr lang="en-US" sz="800" kern="1200" smtClean="0">
                <a:solidFill>
                  <a:schemeClr val="accent3"/>
                </a:solidFill>
                <a:latin typeface="+mn-lt"/>
                <a:ea typeface="+mn-ea"/>
                <a:cs typeface="+mn-cs"/>
              </a:rPr>
              <a:t>Satyam 2010</a:t>
            </a:r>
            <a:endParaRPr lang="en-US" sz="800" kern="1200" dirty="0">
              <a:solidFill>
                <a:schemeClr val="accent3"/>
              </a:solidFill>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Text Placeholder 4"/>
          <p:cNvSpPr>
            <a:spLocks noGrp="1"/>
          </p:cNvSpPr>
          <p:nvPr>
            <p:ph type="body" sz="quarter" idx="10" hasCustomPrompt="1"/>
          </p:nvPr>
        </p:nvSpPr>
        <p:spPr>
          <a:xfrm>
            <a:off x="302931"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ext Placeholder 4"/>
          <p:cNvSpPr>
            <a:spLocks noGrp="1"/>
          </p:cNvSpPr>
          <p:nvPr>
            <p:ph type="body" sz="quarter" idx="11" hasCustomPrompt="1"/>
          </p:nvPr>
        </p:nvSpPr>
        <p:spPr>
          <a:xfrm>
            <a:off x="4648200"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 Placeholder 4"/>
          <p:cNvSpPr>
            <a:spLocks noGrp="1"/>
          </p:cNvSpPr>
          <p:nvPr>
            <p:ph type="body" sz="quarter" idx="12" hasCustomPrompt="1"/>
          </p:nvPr>
        </p:nvSpPr>
        <p:spPr>
          <a:xfrm>
            <a:off x="302931"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a:xfrm>
            <a:off x="4648200"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9" name="Title 1"/>
          <p:cNvSpPr>
            <a:spLocks noGrp="1"/>
          </p:cNvSpPr>
          <p:nvPr>
            <p:ph type="title"/>
          </p:nvPr>
        </p:nvSpPr>
        <p:spPr>
          <a:xfrm>
            <a:off x="304799" y="469484"/>
            <a:ext cx="8539163" cy="338554"/>
          </a:xfrm>
        </p:spPr>
        <p:txBody>
          <a:bodyPr/>
          <a:lstStyle>
            <a:lvl1pPr algn="l">
              <a:defRPr/>
            </a:lvl1pPr>
          </a:lstStyle>
          <a:p>
            <a:r>
              <a:rPr lang="en-US" smtClean="0"/>
              <a:t>Click to edit Master title style</a:t>
            </a:r>
            <a:endParaRPr lang="en-US" dirty="0"/>
          </a:p>
        </p:txBody>
      </p:sp>
      <p:sp>
        <p:nvSpPr>
          <p:cNvPr id="11" name="Text Placeholder 4"/>
          <p:cNvSpPr>
            <a:spLocks noGrp="1"/>
          </p:cNvSpPr>
          <p:nvPr>
            <p:ph type="body" sz="quarter" idx="10" hasCustomPrompt="1"/>
          </p:nvPr>
        </p:nvSpPr>
        <p:spPr>
          <a:xfrm>
            <a:off x="302931"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Text Placeholder 4"/>
          <p:cNvSpPr>
            <a:spLocks noGrp="1"/>
          </p:cNvSpPr>
          <p:nvPr>
            <p:ph type="body" sz="quarter" idx="11" hasCustomPrompt="1"/>
          </p:nvPr>
        </p:nvSpPr>
        <p:spPr>
          <a:xfrm>
            <a:off x="4648200"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Text Placeholder 4"/>
          <p:cNvSpPr>
            <a:spLocks noGrp="1"/>
          </p:cNvSpPr>
          <p:nvPr>
            <p:ph type="body" sz="quarter" idx="12" hasCustomPrompt="1"/>
          </p:nvPr>
        </p:nvSpPr>
        <p:spPr>
          <a:xfrm>
            <a:off x="302931"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14" name="Text Placeholder 4"/>
          <p:cNvSpPr>
            <a:spLocks noGrp="1"/>
          </p:cNvSpPr>
          <p:nvPr>
            <p:ph type="body" sz="quarter" idx="13" hasCustomPrompt="1"/>
          </p:nvPr>
        </p:nvSpPr>
        <p:spPr>
          <a:xfrm>
            <a:off x="4648200"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
        <p:nvSpPr>
          <p:cNvPr id="15" name="Text Placeholder 4"/>
          <p:cNvSpPr>
            <a:spLocks noGrp="1"/>
          </p:cNvSpPr>
          <p:nvPr>
            <p:ph type="body" sz="quarter" idx="14" hasCustomPrompt="1"/>
          </p:nvPr>
        </p:nvSpPr>
        <p:spPr>
          <a:xfrm>
            <a:off x="302931"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6" name="Text Placeholder 4"/>
          <p:cNvSpPr>
            <a:spLocks noGrp="1"/>
          </p:cNvSpPr>
          <p:nvPr>
            <p:ph type="body" sz="quarter" idx="15" hasCustomPrompt="1"/>
          </p:nvPr>
        </p:nvSpPr>
        <p:spPr>
          <a:xfrm>
            <a:off x="4648200"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Text Placeholder 4"/>
          <p:cNvSpPr>
            <a:spLocks noGrp="1"/>
          </p:cNvSpPr>
          <p:nvPr>
            <p:ph type="body" sz="quarter" idx="16" hasCustomPrompt="1"/>
          </p:nvPr>
        </p:nvSpPr>
        <p:spPr>
          <a:xfrm>
            <a:off x="302931"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3</a:t>
            </a:r>
          </a:p>
        </p:txBody>
      </p:sp>
      <p:sp>
        <p:nvSpPr>
          <p:cNvPr id="18" name="Text Placeholder 4"/>
          <p:cNvSpPr>
            <a:spLocks noGrp="1"/>
          </p:cNvSpPr>
          <p:nvPr>
            <p:ph type="body" sz="quarter" idx="17" hasCustomPrompt="1"/>
          </p:nvPr>
        </p:nvSpPr>
        <p:spPr>
          <a:xfrm>
            <a:off x="4648200"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66838" y="1367641"/>
            <a:ext cx="6729984" cy="338554"/>
          </a:xfrm>
        </p:spPr>
        <p:txBody>
          <a:bodyPr/>
          <a:lstStyle>
            <a:lvl1pPr algn="l">
              <a:defRPr/>
            </a:lvl1pPr>
          </a:lstStyle>
          <a:p>
            <a:r>
              <a:rPr lang="en-US" dirty="0" smtClean="0"/>
              <a:t>Click to edit master title style</a:t>
            </a:r>
            <a:endParaRPr lang="en-US" dirty="0"/>
          </a:p>
        </p:txBody>
      </p:sp>
      <p:sp>
        <p:nvSpPr>
          <p:cNvPr id="8" name="TextBox 7"/>
          <p:cNvSpPr txBox="1">
            <a:spLocks noChangeArrowheads="1"/>
          </p:cNvSpPr>
          <p:nvPr userDrawn="1"/>
        </p:nvSpPr>
        <p:spPr bwMode="gray">
          <a:xfrm>
            <a:off x="1366839" y="3517604"/>
            <a:ext cx="2372444" cy="276999"/>
          </a:xfrm>
          <a:prstGeom prst="rect">
            <a:avLst/>
          </a:prstGeom>
          <a:noFill/>
          <a:ln w="9525">
            <a:noFill/>
            <a:miter lim="800000"/>
            <a:headEnd/>
            <a:tailEnd/>
          </a:ln>
        </p:spPr>
        <p:txBody>
          <a:bodyPr wrap="none" lIns="0" tIns="0" rIns="0" bIns="0" anchor="b" anchorCtr="0">
            <a:spAutoFit/>
          </a:bodyPr>
          <a:lstStyle/>
          <a:p>
            <a:pPr algn="l"/>
            <a:r>
              <a:rPr lang="en-US" b="1" dirty="0" smtClean="0">
                <a:solidFill>
                  <a:schemeClr val="bg2"/>
                </a:solidFill>
                <a:latin typeface="Arial" pitchFamily="34" charset="0"/>
                <a:cs typeface="Arial" pitchFamily="34" charset="0"/>
              </a:rPr>
              <a:t>mahindrasatyam.com</a:t>
            </a:r>
            <a:endParaRPr lang="en-US" b="1" dirty="0">
              <a:solidFill>
                <a:schemeClr val="bg2"/>
              </a:solidFill>
              <a:latin typeface="Arial" pitchFamily="34" charset="0"/>
              <a:cs typeface="Arial" pitchFamily="34" charset="0"/>
            </a:endParaRPr>
          </a:p>
        </p:txBody>
      </p:sp>
      <p:sp>
        <p:nvSpPr>
          <p:cNvPr id="9" name="TextBox 8"/>
          <p:cNvSpPr txBox="1">
            <a:spLocks noChangeArrowheads="1"/>
          </p:cNvSpPr>
          <p:nvPr userDrawn="1"/>
        </p:nvSpPr>
        <p:spPr bwMode="gray">
          <a:xfrm>
            <a:off x="1366839" y="4233113"/>
            <a:ext cx="6729412" cy="1184940"/>
          </a:xfrm>
          <a:prstGeom prst="rect">
            <a:avLst/>
          </a:prstGeom>
          <a:noFill/>
          <a:ln w="9525">
            <a:noFill/>
            <a:miter lim="800000"/>
            <a:headEnd/>
            <a:tailEnd/>
          </a:ln>
        </p:spPr>
        <p:txBody>
          <a:bodyPr wrap="square" lIns="0" tIns="0" rIns="0" bIns="0">
            <a:spAutoFit/>
          </a:bodyPr>
          <a:lstStyle/>
          <a:p>
            <a:pPr algn="just">
              <a:spcBef>
                <a:spcPts val="600"/>
              </a:spcBef>
            </a:pPr>
            <a:r>
              <a:rPr lang="en-US" sz="900" b="1" dirty="0" smtClean="0">
                <a:solidFill>
                  <a:schemeClr val="bg2"/>
                </a:solidFill>
              </a:rPr>
              <a:t>Safe Harbor</a:t>
            </a:r>
          </a:p>
          <a:p>
            <a:pPr algn="just">
              <a:spcBef>
                <a:spcPts val="600"/>
              </a:spcBef>
            </a:pPr>
            <a:r>
              <a:rPr lang="en-US" sz="900" dirty="0" smtClean="0">
                <a:solidFill>
                  <a:schemeClr val="bg2"/>
                </a:solidFill>
              </a:rPr>
              <a:t>This document contains forward-looking statements within the meaning of section 27A of Securities Act of 1933, as amended, and section 21E of the Securities Exchange Act of 1934, as amended. The forward-looking statements contained herein are subject to certain risks and uncertainties that could cause actual results to differ materially from those reflected in the forward-looking statements. We undertake no duty to update any forward-looking statements. For a discussion of the risks associated with our business, please see the discussions under the heading “Risk Factors” in our report on Form 6-K concerning the quarter ended September 30, 2008, furnished to the Securities and Exchange Commission on 07 November, 2008, and the other reports filed with the Securities and Exchange Commission from time to time. These filings are available at http://www.sec.gov</a:t>
            </a:r>
            <a:endParaRPr lang="en-US" sz="900" b="1" dirty="0">
              <a:solidFill>
                <a:schemeClr val="bg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xfrm>
            <a:off x="3124200" y="6553200"/>
            <a:ext cx="2895600" cy="247650"/>
          </a:xfrm>
          <a:prstGeom prst="rect">
            <a:avLst/>
          </a:prstGeom>
        </p:spPr>
        <p:txBody>
          <a:bodyPr/>
          <a:lstStyle>
            <a:lvl1pPr>
              <a:defRPr/>
            </a:lvl1pPr>
          </a:lstStyle>
          <a:p>
            <a:r>
              <a:rPr lang="en-US"/>
              <a:t>ORACLE</a:t>
            </a:r>
          </a:p>
        </p:txBody>
      </p:sp>
      <p:sp>
        <p:nvSpPr>
          <p:cNvPr id="5" name="Slide Number Placeholder 4"/>
          <p:cNvSpPr>
            <a:spLocks noGrp="1"/>
          </p:cNvSpPr>
          <p:nvPr>
            <p:ph type="sldNum" sz="quarter" idx="11"/>
          </p:nvPr>
        </p:nvSpPr>
        <p:spPr>
          <a:xfrm>
            <a:off x="6934200" y="6534150"/>
            <a:ext cx="2133600" cy="323850"/>
          </a:xfrm>
          <a:prstGeom prst="rect">
            <a:avLst/>
          </a:prstGeom>
        </p:spPr>
        <p:txBody>
          <a:bodyPr/>
          <a:lstStyle>
            <a:lvl1pPr>
              <a:defRPr/>
            </a:lvl1pPr>
          </a:lstStyle>
          <a:p>
            <a:fld id="{5F0E1AB1-171F-4C23-B5F3-A8359B09BB01}" type="slidenum">
              <a:rPr lang="en-US"/>
              <a:pPr/>
              <a:t>‹#›</a:t>
            </a:fld>
            <a:r>
              <a:rPr lang="en-US"/>
              <a:t> of 1</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descr="small.png"/>
          <p:cNvPicPr>
            <a:picLocks noChangeAspect="1"/>
          </p:cNvPicPr>
          <p:nvPr/>
        </p:nvPicPr>
        <p:blipFill>
          <a:blip r:embed="rId9"/>
          <a:stretch>
            <a:fillRect/>
          </a:stretch>
        </p:blipFill>
        <p:spPr>
          <a:xfrm>
            <a:off x="6749430" y="153990"/>
            <a:ext cx="2061195" cy="166685"/>
          </a:xfrm>
          <a:prstGeom prst="rect">
            <a:avLst/>
          </a:prstGeom>
        </p:spPr>
      </p:pic>
      <p:sp>
        <p:nvSpPr>
          <p:cNvPr id="9" name="Rectangle 8"/>
          <p:cNvSpPr/>
          <p:nvPr/>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Placeholder 1"/>
          <p:cNvSpPr>
            <a:spLocks noGrp="1"/>
          </p:cNvSpPr>
          <p:nvPr>
            <p:ph type="title"/>
          </p:nvPr>
        </p:nvSpPr>
        <p:spPr>
          <a:xfrm>
            <a:off x="304799" y="469484"/>
            <a:ext cx="8539163" cy="33855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304799" y="1262568"/>
            <a:ext cx="8539164" cy="138499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Fifth level</a:t>
            </a:r>
            <a:endParaRPr lang="en-US" dirty="0"/>
          </a:p>
        </p:txBody>
      </p:sp>
      <p:sp>
        <p:nvSpPr>
          <p:cNvPr id="10" name="Slide Number Placeholder 5"/>
          <p:cNvSpPr txBox="1">
            <a:spLocks/>
          </p:cNvSpPr>
          <p:nvPr/>
        </p:nvSpPr>
        <p:spPr bwMode="auto">
          <a:xfrm>
            <a:off x="8718928" y="6705005"/>
            <a:ext cx="125034" cy="123111"/>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800">
                <a:solidFill>
                  <a:schemeClr val="accent3"/>
                </a:solidFill>
              </a:rPr>
              <a:pPr algn="r">
                <a:defRPr/>
              </a:pPr>
              <a:t>‹#›</a:t>
            </a:fld>
            <a:endParaRPr lang="en-US" sz="800" dirty="0">
              <a:solidFill>
                <a:schemeClr val="accent3"/>
              </a:solidFill>
            </a:endParaRPr>
          </a:p>
        </p:txBody>
      </p:sp>
      <p:sp>
        <p:nvSpPr>
          <p:cNvPr id="8" name="TextBox 20"/>
          <p:cNvSpPr txBox="1">
            <a:spLocks noChangeArrowheads="1"/>
          </p:cNvSpPr>
          <p:nvPr/>
        </p:nvSpPr>
        <p:spPr bwMode="auto">
          <a:xfrm>
            <a:off x="304799" y="6516993"/>
            <a:ext cx="1412489"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Mahindra Satyam 2010</a:t>
            </a:r>
            <a:endParaRPr lang="en-US" sz="800" kern="1200" dirty="0">
              <a:solidFill>
                <a:schemeClr val="accent3"/>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7" r:id="rId2"/>
    <p:sldLayoutId id="2147483651" r:id="rId3"/>
    <p:sldLayoutId id="2147483658" r:id="rId4"/>
    <p:sldLayoutId id="2147483650" r:id="rId5"/>
    <p:sldLayoutId id="2147483656" r:id="rId6"/>
    <p:sldLayoutId id="2147483659" r:id="rId7"/>
  </p:sldLayoutIdLst>
  <p:txStyles>
    <p:titleStyle>
      <a:lvl1pPr algn="l" defTabSz="914400" rtl="0" eaLnBrk="1" latinLnBrk="0" hangingPunct="1">
        <a:spcBef>
          <a:spcPct val="0"/>
        </a:spcBef>
        <a:buNone/>
        <a:defRPr lang="en-US" sz="2200" b="1" kern="1200" dirty="0" smtClean="0">
          <a:solidFill>
            <a:schemeClr val="tx2"/>
          </a:solidFill>
          <a:latin typeface="Arial" pitchFamily="34" charset="0"/>
          <a:ea typeface="+mj-ea"/>
          <a:cs typeface="+mj-cs"/>
        </a:defRPr>
      </a:lvl1pPr>
    </p:titleStyle>
    <p:bodyStyle>
      <a:lvl1pPr marL="0" indent="0" algn="l" defTabSz="914400" rtl="0" eaLnBrk="1" fontAlgn="base" latinLnBrk="0" hangingPunct="1">
        <a:spcBef>
          <a:spcPts val="0"/>
        </a:spcBef>
        <a:spcAft>
          <a:spcPct val="0"/>
        </a:spcAft>
        <a:buFont typeface="Arial" pitchFamily="34" charset="0"/>
        <a:buNone/>
        <a:defRPr lang="en-US" sz="1800" b="0" kern="1200" baseline="0" dirty="0" smtClean="0">
          <a:solidFill>
            <a:schemeClr val="tx1"/>
          </a:solidFill>
          <a:latin typeface="Arial" pitchFamily="34" charset="0"/>
          <a:ea typeface="+mn-ea"/>
          <a:cs typeface="+mn-cs"/>
        </a:defRPr>
      </a:lvl1pPr>
      <a:lvl2pPr marL="285750" indent="-285750" algn="l" defTabSz="914400" rtl="0" eaLnBrk="1" fontAlgn="base" latinLnBrk="0" hangingPunct="1">
        <a:spcBef>
          <a:spcPts val="0"/>
        </a:spcBef>
        <a:spcAft>
          <a:spcPct val="0"/>
        </a:spcAft>
        <a:buClr>
          <a:schemeClr val="tx2"/>
        </a:buClr>
        <a:buSzPct val="120000"/>
        <a:buFont typeface="Wingdings" pitchFamily="2" charset="2"/>
        <a:buChar char="§"/>
        <a:defRPr lang="en-US" sz="1800" b="0" kern="1200" baseline="0" dirty="0" smtClean="0">
          <a:solidFill>
            <a:schemeClr val="tx1"/>
          </a:solidFill>
          <a:latin typeface="Arial" pitchFamily="34" charset="0"/>
          <a:ea typeface="+mn-ea"/>
          <a:cs typeface="+mn-cs"/>
        </a:defRPr>
      </a:lvl2pPr>
      <a:lvl3pPr marL="571500" indent="-279400" algn="l" defTabSz="914400" rtl="0" eaLnBrk="1" fontAlgn="base" latinLnBrk="0" hangingPunct="1">
        <a:spcBef>
          <a:spcPts val="0"/>
        </a:spcBef>
        <a:spcAft>
          <a:spcPct val="0"/>
        </a:spcAft>
        <a:buClr>
          <a:schemeClr val="tx2"/>
        </a:buClr>
        <a:buSzPct val="110000"/>
        <a:buFont typeface="Arial" pitchFamily="34" charset="0"/>
        <a:buChar char="–"/>
        <a:defRPr lang="en-US" sz="1800" b="0" kern="1200" baseline="0" dirty="0" smtClean="0">
          <a:solidFill>
            <a:schemeClr val="tx1"/>
          </a:solidFill>
          <a:latin typeface="Arial" pitchFamily="34" charset="0"/>
          <a:ea typeface="+mn-ea"/>
          <a:cs typeface="+mn-cs"/>
        </a:defRPr>
      </a:lvl3pPr>
      <a:lvl4pPr marL="850900" indent="-279400" algn="l" defTabSz="914400" rtl="0" eaLnBrk="1" fontAlgn="base" latinLnBrk="0" hangingPunct="1">
        <a:spcBef>
          <a:spcPts val="0"/>
        </a:spcBef>
        <a:spcAft>
          <a:spcPct val="0"/>
        </a:spcAft>
        <a:buClr>
          <a:schemeClr val="tx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tx2"/>
        </a:buClr>
        <a:buSzPct val="80000"/>
        <a:buFont typeface="Arial" pitchFamily="34" charset="0"/>
        <a:buChar char="–"/>
        <a:defRPr lang="en-US" sz="1800" b="0" kern="1200" baseline="0" dirty="0" smtClean="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a:spLocks noGrp="1"/>
          </p:cNvSpPr>
          <p:nvPr>
            <p:ph type="ftr" sz="quarter" idx="10"/>
          </p:nvPr>
        </p:nvSpPr>
        <p:spPr/>
        <p:txBody>
          <a:bodyPr/>
          <a:lstStyle/>
          <a:p>
            <a:r>
              <a:rPr lang="en-US"/>
              <a:t>ORACLE</a:t>
            </a:r>
          </a:p>
        </p:txBody>
      </p:sp>
      <p:sp>
        <p:nvSpPr>
          <p:cNvPr id="4" name="Slide Number Placeholder 4"/>
          <p:cNvSpPr>
            <a:spLocks noGrp="1"/>
          </p:cNvSpPr>
          <p:nvPr>
            <p:ph type="sldNum" sz="quarter" idx="11"/>
          </p:nvPr>
        </p:nvSpPr>
        <p:spPr/>
        <p:txBody>
          <a:bodyPr/>
          <a:lstStyle/>
          <a:p>
            <a:fld id="{9279B9A5-5FF9-4EB6-9F7D-BF44870AF741}" type="slidenum">
              <a:rPr lang="en-US"/>
              <a:pPr/>
              <a:t>1</a:t>
            </a:fld>
            <a:r>
              <a:rPr lang="en-US"/>
              <a:t> of 1</a:t>
            </a:r>
          </a:p>
        </p:txBody>
      </p:sp>
      <p:sp>
        <p:nvSpPr>
          <p:cNvPr id="13320" name="Rectangle 8"/>
          <p:cNvSpPr>
            <a:spLocks noChangeArrowheads="1"/>
          </p:cNvSpPr>
          <p:nvPr/>
        </p:nvSpPr>
        <p:spPr bwMode="ltGray">
          <a:xfrm>
            <a:off x="1190625" y="2190750"/>
            <a:ext cx="6772275" cy="2305050"/>
          </a:xfrm>
          <a:prstGeom prst="rect">
            <a:avLst/>
          </a:prstGeom>
          <a:solidFill>
            <a:srgbClr val="FF5050">
              <a:alpha val="50000"/>
            </a:srgbClr>
          </a:solidFill>
          <a:ln w="9525">
            <a:noFill/>
            <a:miter lim="800000"/>
            <a:headEnd/>
            <a:tailEnd/>
          </a:ln>
          <a:effectLst/>
        </p:spPr>
        <p:txBody>
          <a:bodyPr wrap="none" anchor="ctr"/>
          <a:lstStyle/>
          <a:p>
            <a:pPr algn="ctr"/>
            <a:r>
              <a:rPr lang="en-US" sz="2400"/>
              <a:t>DDL and DML statements</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ORACLE</a:t>
            </a:r>
          </a:p>
        </p:txBody>
      </p:sp>
      <p:sp>
        <p:nvSpPr>
          <p:cNvPr id="6" name="Slide Number Placeholder 4"/>
          <p:cNvSpPr>
            <a:spLocks noGrp="1"/>
          </p:cNvSpPr>
          <p:nvPr>
            <p:ph type="sldNum" sz="quarter" idx="11"/>
          </p:nvPr>
        </p:nvSpPr>
        <p:spPr/>
        <p:txBody>
          <a:bodyPr/>
          <a:lstStyle/>
          <a:p>
            <a:fld id="{7251C0C0-6134-4F23-90A1-AE6A0DBA8AEE}" type="slidenum">
              <a:rPr lang="en-US"/>
              <a:pPr/>
              <a:t>10</a:t>
            </a:fld>
            <a:r>
              <a:rPr lang="en-US"/>
              <a:t> of 1</a:t>
            </a:r>
          </a:p>
        </p:txBody>
      </p:sp>
      <p:sp>
        <p:nvSpPr>
          <p:cNvPr id="44034" name="Rectangle 2"/>
          <p:cNvSpPr>
            <a:spLocks noGrp="1" noChangeArrowheads="1"/>
          </p:cNvSpPr>
          <p:nvPr>
            <p:ph type="title"/>
          </p:nvPr>
        </p:nvSpPr>
        <p:spPr>
          <a:noFill/>
          <a:ln/>
        </p:spPr>
        <p:txBody>
          <a:bodyPr wrap="square" lIns="92075" tIns="46038" rIns="92075" bIns="46038" anchor="t"/>
          <a:lstStyle/>
          <a:p>
            <a:r>
              <a:rPr lang="en-US"/>
              <a:t>What are Constraints?</a:t>
            </a:r>
          </a:p>
        </p:txBody>
      </p:sp>
      <p:sp>
        <p:nvSpPr>
          <p:cNvPr id="44035" name="Rectangle 3"/>
          <p:cNvSpPr>
            <a:spLocks noGrp="1" noChangeArrowheads="1"/>
          </p:cNvSpPr>
          <p:nvPr>
            <p:ph type="body" idx="1"/>
          </p:nvPr>
        </p:nvSpPr>
        <p:spPr>
          <a:xfrm>
            <a:off x="457200" y="1836738"/>
            <a:ext cx="8324850" cy="3622675"/>
          </a:xfrm>
          <a:noFill/>
          <a:ln/>
        </p:spPr>
        <p:txBody>
          <a:bodyPr lIns="92075" tIns="46038" rIns="92075" bIns="46038">
            <a:spAutoFit/>
          </a:bodyPr>
          <a:lstStyle/>
          <a:p>
            <a:r>
              <a:rPr lang="en-US" sz="2000"/>
              <a:t>Constraints enforce rules at the table level.</a:t>
            </a:r>
          </a:p>
          <a:p>
            <a:r>
              <a:rPr lang="en-US" sz="2000"/>
              <a:t>Constraints prevent the deletion of a table if there are dependencies.</a:t>
            </a:r>
          </a:p>
          <a:p>
            <a:r>
              <a:rPr lang="en-US" sz="2000"/>
              <a:t>The following constraint types are valid:</a:t>
            </a:r>
          </a:p>
          <a:p>
            <a:pPr lvl="1"/>
            <a:r>
              <a:rPr lang="en-US"/>
              <a:t>NOT NULL</a:t>
            </a:r>
          </a:p>
          <a:p>
            <a:pPr lvl="1"/>
            <a:r>
              <a:rPr lang="en-US"/>
              <a:t>UNIQUE </a:t>
            </a:r>
          </a:p>
          <a:p>
            <a:pPr lvl="1"/>
            <a:r>
              <a:rPr lang="en-US"/>
              <a:t>PRIMARY KEY</a:t>
            </a:r>
          </a:p>
          <a:p>
            <a:pPr lvl="1"/>
            <a:r>
              <a:rPr lang="en-US"/>
              <a:t>FOREIGN KEY</a:t>
            </a:r>
          </a:p>
          <a:p>
            <a:pPr lvl="1"/>
            <a:r>
              <a:rPr lang="en-US"/>
              <a:t>CHECK</a:t>
            </a:r>
          </a:p>
        </p:txBody>
      </p:sp>
      <p:sp>
        <p:nvSpPr>
          <p:cNvPr id="44036" name="Arc 4"/>
          <p:cNvSpPr>
            <a:spLocks/>
          </p:cNvSpPr>
          <p:nvPr/>
        </p:nvSpPr>
        <p:spPr bwMode="ltGray">
          <a:xfrm>
            <a:off x="5468938" y="3228975"/>
            <a:ext cx="211137"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a:effectLst/>
        </p:spPr>
        <p:txBody>
          <a:bodyPr/>
          <a:lstStyle/>
          <a:p>
            <a:endParaRPr lang="en-US"/>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a:t>
            </a:r>
          </a:p>
        </p:txBody>
      </p:sp>
      <p:sp>
        <p:nvSpPr>
          <p:cNvPr id="5" name="Slide Number Placeholder 4"/>
          <p:cNvSpPr>
            <a:spLocks noGrp="1"/>
          </p:cNvSpPr>
          <p:nvPr>
            <p:ph type="sldNum" sz="quarter" idx="11"/>
          </p:nvPr>
        </p:nvSpPr>
        <p:spPr/>
        <p:txBody>
          <a:bodyPr/>
          <a:lstStyle/>
          <a:p>
            <a:fld id="{430AFAB5-93B4-431B-9027-69FD3F3B1B36}" type="slidenum">
              <a:rPr lang="en-US"/>
              <a:pPr/>
              <a:t>11</a:t>
            </a:fld>
            <a:r>
              <a:rPr lang="en-US"/>
              <a:t> of 1</a:t>
            </a:r>
          </a:p>
        </p:txBody>
      </p:sp>
      <p:sp>
        <p:nvSpPr>
          <p:cNvPr id="46082" name="Rectangle 2"/>
          <p:cNvSpPr>
            <a:spLocks noGrp="1" noChangeArrowheads="1"/>
          </p:cNvSpPr>
          <p:nvPr>
            <p:ph type="title"/>
          </p:nvPr>
        </p:nvSpPr>
        <p:spPr>
          <a:noFill/>
          <a:ln/>
        </p:spPr>
        <p:txBody>
          <a:bodyPr wrap="square" lIns="92075" tIns="46038" rIns="92075" bIns="46038" anchor="t"/>
          <a:lstStyle/>
          <a:p>
            <a:r>
              <a:rPr lang="en-US"/>
              <a:t>Constraint Guidelines</a:t>
            </a:r>
          </a:p>
        </p:txBody>
      </p:sp>
      <p:sp>
        <p:nvSpPr>
          <p:cNvPr id="46083" name="Rectangle 3"/>
          <p:cNvSpPr>
            <a:spLocks noGrp="1" noChangeArrowheads="1"/>
          </p:cNvSpPr>
          <p:nvPr>
            <p:ph type="body" idx="1"/>
          </p:nvPr>
        </p:nvSpPr>
        <p:spPr>
          <a:xfrm>
            <a:off x="381000" y="2092325"/>
            <a:ext cx="8458200" cy="3013075"/>
          </a:xfrm>
          <a:noFill/>
          <a:ln/>
        </p:spPr>
        <p:txBody>
          <a:bodyPr lIns="92075" tIns="46038" rIns="92075" bIns="46038">
            <a:spAutoFit/>
          </a:bodyPr>
          <a:lstStyle/>
          <a:p>
            <a:r>
              <a:rPr lang="en-US"/>
              <a:t>Name a constraint or the Oracle server generates a name by using the </a:t>
            </a:r>
            <a:r>
              <a:rPr lang="en-US">
                <a:latin typeface="Courier New" pitchFamily="49" charset="0"/>
              </a:rPr>
              <a:t>SYS_C</a:t>
            </a:r>
            <a:r>
              <a:rPr lang="en-US" i="1">
                <a:latin typeface="Courier New" pitchFamily="49" charset="0"/>
              </a:rPr>
              <a:t>n</a:t>
            </a:r>
            <a:r>
              <a:rPr lang="en-US" i="1"/>
              <a:t> </a:t>
            </a:r>
            <a:r>
              <a:rPr lang="en-US"/>
              <a:t>format.</a:t>
            </a:r>
          </a:p>
          <a:p>
            <a:r>
              <a:rPr lang="en-US"/>
              <a:t>Create a constraint either:</a:t>
            </a:r>
          </a:p>
          <a:p>
            <a:pPr lvl="1"/>
            <a:r>
              <a:rPr lang="en-US"/>
              <a:t>At the same time as the table is created, or</a:t>
            </a:r>
          </a:p>
          <a:p>
            <a:pPr lvl="1"/>
            <a:r>
              <a:rPr lang="en-US"/>
              <a:t>After the table has been created</a:t>
            </a:r>
          </a:p>
          <a:p>
            <a:r>
              <a:rPr lang="en-US"/>
              <a:t>Define a constraint at the column or table level.</a:t>
            </a:r>
          </a:p>
          <a:p>
            <a:r>
              <a:rPr lang="en-US"/>
              <a:t>View a constraint in the data dictionary.</a:t>
            </a: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p:txBody>
          <a:bodyPr/>
          <a:lstStyle/>
          <a:p>
            <a:r>
              <a:rPr lang="en-US"/>
              <a:t>ORACLE</a:t>
            </a:r>
          </a:p>
        </p:txBody>
      </p:sp>
      <p:sp>
        <p:nvSpPr>
          <p:cNvPr id="10" name="Slide Number Placeholder 4"/>
          <p:cNvSpPr>
            <a:spLocks noGrp="1"/>
          </p:cNvSpPr>
          <p:nvPr>
            <p:ph type="sldNum" sz="quarter" idx="11"/>
          </p:nvPr>
        </p:nvSpPr>
        <p:spPr/>
        <p:txBody>
          <a:bodyPr/>
          <a:lstStyle/>
          <a:p>
            <a:fld id="{92958A58-2731-44AB-A83C-6655611160B8}" type="slidenum">
              <a:rPr lang="en-US"/>
              <a:pPr/>
              <a:t>12</a:t>
            </a:fld>
            <a:r>
              <a:rPr lang="en-US"/>
              <a:t> of 1</a:t>
            </a:r>
          </a:p>
        </p:txBody>
      </p:sp>
      <p:sp>
        <p:nvSpPr>
          <p:cNvPr id="48130" name="Rectangle 2"/>
          <p:cNvSpPr>
            <a:spLocks noGrp="1" noChangeArrowheads="1"/>
          </p:cNvSpPr>
          <p:nvPr>
            <p:ph type="title"/>
          </p:nvPr>
        </p:nvSpPr>
        <p:spPr>
          <a:noFill/>
          <a:ln/>
        </p:spPr>
        <p:txBody>
          <a:bodyPr wrap="square" lIns="92075" tIns="46038" rIns="92075" bIns="46038" anchor="t"/>
          <a:lstStyle/>
          <a:p>
            <a:r>
              <a:rPr lang="en-US"/>
              <a:t>Defining Constraints</a:t>
            </a:r>
          </a:p>
        </p:txBody>
      </p:sp>
      <p:grpSp>
        <p:nvGrpSpPr>
          <p:cNvPr id="2" name="Group 3"/>
          <p:cNvGrpSpPr>
            <a:grpSpLocks/>
          </p:cNvGrpSpPr>
          <p:nvPr/>
        </p:nvGrpSpPr>
        <p:grpSpPr bwMode="auto">
          <a:xfrm>
            <a:off x="968375" y="1803400"/>
            <a:ext cx="7756525" cy="1606550"/>
            <a:chOff x="610" y="1136"/>
            <a:chExt cx="4886" cy="1012"/>
          </a:xfrm>
        </p:grpSpPr>
        <p:sp>
          <p:nvSpPr>
            <p:cNvPr id="48132" name="Rectangle 4"/>
            <p:cNvSpPr>
              <a:spLocks noChangeArrowheads="1"/>
            </p:cNvSpPr>
            <p:nvPr/>
          </p:nvSpPr>
          <p:spPr bwMode="blackWhite">
            <a:xfrm>
              <a:off x="610" y="1137"/>
              <a:ext cx="4766" cy="996"/>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endParaRPr lang="en-US" b="1">
                <a:solidFill>
                  <a:srgbClr val="000000"/>
                </a:solidFill>
                <a:latin typeface="Courier New" pitchFamily="49" charset="0"/>
              </a:endParaRPr>
            </a:p>
            <a:p>
              <a:pPr eaLnBrk="0" hangingPunct="0">
                <a:tabLst>
                  <a:tab pos="1200150" algn="l"/>
                </a:tabLst>
              </a:pPr>
              <a:endParaRPr lang="en-US" b="1">
                <a:solidFill>
                  <a:srgbClr val="000000"/>
                </a:solidFill>
                <a:latin typeface="Courier New" pitchFamily="49" charset="0"/>
              </a:endParaRPr>
            </a:p>
            <a:p>
              <a:pPr eaLnBrk="0" hangingPunct="0">
                <a:tabLst>
                  <a:tab pos="1200150" algn="l"/>
                </a:tabLst>
              </a:pPr>
              <a:endParaRPr lang="en-US" b="1">
                <a:solidFill>
                  <a:srgbClr val="000000"/>
                </a:solidFill>
                <a:latin typeface="Courier New" pitchFamily="49" charset="0"/>
              </a:endParaRPr>
            </a:p>
          </p:txBody>
        </p:sp>
        <p:sp>
          <p:nvSpPr>
            <p:cNvPr id="48133" name="Rectangle 5"/>
            <p:cNvSpPr>
              <a:spLocks noChangeArrowheads="1"/>
            </p:cNvSpPr>
            <p:nvPr/>
          </p:nvSpPr>
          <p:spPr bwMode="blackWhite">
            <a:xfrm>
              <a:off x="687" y="1136"/>
              <a:ext cx="4809" cy="1012"/>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pPr>
              <a:r>
                <a:rPr lang="en-US" b="1">
                  <a:solidFill>
                    <a:srgbClr val="000000"/>
                  </a:solidFill>
                  <a:latin typeface="Courier New" pitchFamily="49" charset="0"/>
                </a:rPr>
                <a:t>CREATE TABLE [</a:t>
              </a:r>
              <a:r>
                <a:rPr lang="en-US" b="1" i="1">
                  <a:solidFill>
                    <a:srgbClr val="000000"/>
                  </a:solidFill>
                  <a:latin typeface="Courier New" pitchFamily="49" charset="0"/>
                </a:rPr>
                <a:t>schema</a:t>
              </a:r>
              <a:r>
                <a:rPr lang="en-US" b="1">
                  <a:solidFill>
                    <a:srgbClr val="000000"/>
                  </a:solidFill>
                  <a:latin typeface="Courier New" pitchFamily="49" charset="0"/>
                </a:rPr>
                <a:t>.]</a:t>
              </a:r>
              <a:r>
                <a:rPr lang="en-US" b="1" i="1">
                  <a:solidFill>
                    <a:srgbClr val="000000"/>
                  </a:solidFill>
                  <a:latin typeface="Courier New" pitchFamily="49" charset="0"/>
                </a:rPr>
                <a:t>table</a:t>
              </a:r>
            </a:p>
            <a:p>
              <a:pPr eaLnBrk="0" hangingPunct="0">
                <a:tabLst>
                  <a:tab pos="1200150" algn="l"/>
                </a:tabLst>
              </a:pPr>
              <a:r>
                <a:rPr lang="en-US" b="1">
                  <a:solidFill>
                    <a:srgbClr val="000000"/>
                  </a:solidFill>
                  <a:latin typeface="Courier New" pitchFamily="49" charset="0"/>
                </a:rPr>
                <a:t>	    (</a:t>
              </a:r>
              <a:r>
                <a:rPr lang="en-US" b="1" i="1">
                  <a:solidFill>
                    <a:srgbClr val="000000"/>
                  </a:solidFill>
                  <a:latin typeface="Courier New" pitchFamily="49" charset="0"/>
                </a:rPr>
                <a:t>column</a:t>
              </a:r>
              <a:r>
                <a:rPr lang="en-US" b="1">
                  <a:solidFill>
                    <a:srgbClr val="000000"/>
                  </a:solidFill>
                  <a:latin typeface="Courier New" pitchFamily="49" charset="0"/>
                </a:rPr>
                <a:t> </a:t>
              </a:r>
              <a:r>
                <a:rPr lang="en-US" b="1" i="1">
                  <a:solidFill>
                    <a:srgbClr val="000000"/>
                  </a:solidFill>
                  <a:latin typeface="Courier New" pitchFamily="49" charset="0"/>
                </a:rPr>
                <a:t>datatype</a:t>
              </a:r>
              <a:r>
                <a:rPr lang="en-US" b="1">
                  <a:solidFill>
                    <a:srgbClr val="000000"/>
                  </a:solidFill>
                  <a:latin typeface="Courier New" pitchFamily="49" charset="0"/>
                </a:rPr>
                <a:t> [DEFAULT </a:t>
              </a:r>
              <a:r>
                <a:rPr lang="en-US" b="1" i="1">
                  <a:solidFill>
                    <a:srgbClr val="000000"/>
                  </a:solidFill>
                  <a:latin typeface="Courier New" pitchFamily="49" charset="0"/>
                </a:rPr>
                <a:t>expr</a:t>
              </a:r>
              <a:r>
                <a:rPr lang="en-US" b="1">
                  <a:solidFill>
                    <a:srgbClr val="000000"/>
                  </a:solidFill>
                  <a:latin typeface="Courier New" pitchFamily="49" charset="0"/>
                </a:rPr>
                <a:t>]</a:t>
              </a:r>
            </a:p>
            <a:p>
              <a:pPr eaLnBrk="0" hangingPunct="0">
                <a:tabLst>
                  <a:tab pos="1200150" algn="l"/>
                </a:tabLst>
              </a:pPr>
              <a:r>
                <a:rPr lang="en-US" b="1">
                  <a:solidFill>
                    <a:srgbClr val="000000"/>
                  </a:solidFill>
                  <a:latin typeface="Courier New" pitchFamily="49" charset="0"/>
                </a:rPr>
                <a:t>		[</a:t>
              </a:r>
              <a:r>
                <a:rPr lang="en-US" b="1" i="1">
                  <a:solidFill>
                    <a:srgbClr val="000000"/>
                  </a:solidFill>
                  <a:latin typeface="Courier New" pitchFamily="49" charset="0"/>
                </a:rPr>
                <a:t>column_constraint</a:t>
              </a:r>
              <a:r>
                <a:rPr lang="en-US" b="1">
                  <a:solidFill>
                    <a:srgbClr val="000000"/>
                  </a:solidFill>
                  <a:latin typeface="Courier New" pitchFamily="49" charset="0"/>
                </a:rPr>
                <a:t>],</a:t>
              </a:r>
            </a:p>
            <a:p>
              <a:pPr eaLnBrk="0" hangingPunct="0">
                <a:tabLst>
                  <a:tab pos="1200150" algn="l"/>
                </a:tabLst>
              </a:pPr>
              <a:r>
                <a:rPr lang="en-US" b="1">
                  <a:solidFill>
                    <a:srgbClr val="000000"/>
                  </a:solidFill>
                  <a:latin typeface="Courier New" pitchFamily="49" charset="0"/>
                </a:rPr>
                <a:t>		...</a:t>
              </a:r>
            </a:p>
            <a:p>
              <a:pPr eaLnBrk="0" hangingPunct="0">
                <a:tabLst>
                  <a:tab pos="1200150" algn="l"/>
                </a:tabLst>
              </a:pPr>
              <a:r>
                <a:rPr lang="en-US" b="1">
                  <a:solidFill>
                    <a:srgbClr val="000000"/>
                  </a:solidFill>
                  <a:latin typeface="Courier New" pitchFamily="49" charset="0"/>
                </a:rPr>
                <a:t>		[</a:t>
              </a:r>
              <a:r>
                <a:rPr lang="en-US" b="1" i="1">
                  <a:solidFill>
                    <a:srgbClr val="000000"/>
                  </a:solidFill>
                  <a:latin typeface="Courier New" pitchFamily="49" charset="0"/>
                </a:rPr>
                <a:t>table_constraint</a:t>
              </a:r>
              <a:r>
                <a:rPr lang="en-US" b="1">
                  <a:solidFill>
                    <a:srgbClr val="000000"/>
                  </a:solidFill>
                  <a:latin typeface="Courier New" pitchFamily="49" charset="0"/>
                </a:rPr>
                <a:t>][,...]);</a:t>
              </a:r>
            </a:p>
          </p:txBody>
        </p:sp>
      </p:grpSp>
      <p:grpSp>
        <p:nvGrpSpPr>
          <p:cNvPr id="3" name="Group 6"/>
          <p:cNvGrpSpPr>
            <a:grpSpLocks/>
          </p:cNvGrpSpPr>
          <p:nvPr/>
        </p:nvGrpSpPr>
        <p:grpSpPr bwMode="auto">
          <a:xfrm>
            <a:off x="974725" y="3765550"/>
            <a:ext cx="7758113" cy="2254250"/>
            <a:chOff x="614" y="2372"/>
            <a:chExt cx="4887" cy="1420"/>
          </a:xfrm>
        </p:grpSpPr>
        <p:sp>
          <p:nvSpPr>
            <p:cNvPr id="48135" name="Rectangle 7"/>
            <p:cNvSpPr>
              <a:spLocks noChangeArrowheads="1"/>
            </p:cNvSpPr>
            <p:nvPr/>
          </p:nvSpPr>
          <p:spPr bwMode="blackWhite">
            <a:xfrm>
              <a:off x="614" y="2372"/>
              <a:ext cx="4767" cy="140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endParaRPr lang="en-US" b="1">
                <a:solidFill>
                  <a:srgbClr val="000000"/>
                </a:solidFill>
                <a:latin typeface="Courier New" pitchFamily="49" charset="0"/>
              </a:endParaRPr>
            </a:p>
            <a:p>
              <a:pPr eaLnBrk="0" hangingPunct="0">
                <a:tabLst>
                  <a:tab pos="1200150" algn="l"/>
                </a:tabLst>
              </a:pPr>
              <a:endParaRPr lang="en-US" b="1">
                <a:solidFill>
                  <a:srgbClr val="000000"/>
                </a:solidFill>
                <a:latin typeface="Courier New" pitchFamily="49" charset="0"/>
              </a:endParaRPr>
            </a:p>
            <a:p>
              <a:pPr eaLnBrk="0" hangingPunct="0">
                <a:tabLst>
                  <a:tab pos="1200150" algn="l"/>
                </a:tabLst>
              </a:pPr>
              <a:endParaRPr lang="en-US" b="1">
                <a:solidFill>
                  <a:srgbClr val="000000"/>
                </a:solidFill>
                <a:latin typeface="Courier New" pitchFamily="49" charset="0"/>
              </a:endParaRPr>
            </a:p>
          </p:txBody>
        </p:sp>
        <p:sp>
          <p:nvSpPr>
            <p:cNvPr id="48136" name="Rectangle 8"/>
            <p:cNvSpPr>
              <a:spLocks noChangeArrowheads="1"/>
            </p:cNvSpPr>
            <p:nvPr/>
          </p:nvSpPr>
          <p:spPr bwMode="blackWhite">
            <a:xfrm>
              <a:off x="690" y="2373"/>
              <a:ext cx="4811" cy="1419"/>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pPr>
              <a:r>
                <a:rPr lang="en-US" b="1">
                  <a:solidFill>
                    <a:srgbClr val="000000"/>
                  </a:solidFill>
                  <a:latin typeface="Courier New" pitchFamily="49" charset="0"/>
                </a:rPr>
                <a:t>CREATE TABLE EMP(</a:t>
              </a:r>
            </a:p>
            <a:p>
              <a:pPr eaLnBrk="0" hangingPunct="0">
                <a:tabLst>
                  <a:tab pos="1200150" algn="l"/>
                </a:tabLst>
              </a:pPr>
              <a:r>
                <a:rPr lang="en-US" b="1">
                  <a:solidFill>
                    <a:srgbClr val="000000"/>
                  </a:solidFill>
                  <a:latin typeface="Courier New" pitchFamily="49" charset="0"/>
                </a:rPr>
                <a:t>  	     EMPNO  NUMBER(6),</a:t>
              </a:r>
            </a:p>
            <a:p>
              <a:pPr eaLnBrk="0" hangingPunct="0">
                <a:tabLst>
                  <a:tab pos="1200150" algn="l"/>
                </a:tabLst>
              </a:pPr>
              <a:r>
                <a:rPr lang="en-US" b="1">
                  <a:solidFill>
                    <a:srgbClr val="000000"/>
                  </a:solidFill>
                  <a:latin typeface="Courier New" pitchFamily="49" charset="0"/>
                </a:rPr>
                <a:t>    	     ENAME   VARCHAR2(20),</a:t>
              </a:r>
            </a:p>
            <a:p>
              <a:pPr eaLnBrk="0" hangingPunct="0">
                <a:tabLst>
                  <a:tab pos="1200150" algn="l"/>
                </a:tabLst>
              </a:pPr>
              <a:r>
                <a:rPr lang="en-US" b="1">
                  <a:solidFill>
                    <a:srgbClr val="000000"/>
                  </a:solidFill>
                  <a:latin typeface="Courier New" pitchFamily="49" charset="0"/>
                </a:rPr>
                <a:t>  	     ...</a:t>
              </a:r>
            </a:p>
            <a:p>
              <a:pPr eaLnBrk="0" hangingPunct="0">
                <a:tabLst>
                  <a:tab pos="1200150" algn="l"/>
                </a:tabLst>
              </a:pPr>
              <a:r>
                <a:rPr lang="en-US" b="1">
                  <a:solidFill>
                    <a:srgbClr val="000000"/>
                  </a:solidFill>
                  <a:latin typeface="Courier New" pitchFamily="49" charset="0"/>
                </a:rPr>
                <a:t>  	     JOB     VARCHAR2(10) NOT NULL,</a:t>
              </a:r>
            </a:p>
            <a:p>
              <a:pPr eaLnBrk="0" hangingPunct="0">
                <a:tabLst>
                  <a:tab pos="1200150" algn="l"/>
                </a:tabLst>
              </a:pPr>
              <a:r>
                <a:rPr lang="en-US" b="1">
                  <a:solidFill>
                    <a:srgbClr val="000000"/>
                  </a:solidFill>
                  <a:latin typeface="Courier New" pitchFamily="49" charset="0"/>
                </a:rPr>
                <a:t>	     CONSTRAINT emp_emp_id_pk </a:t>
              </a:r>
            </a:p>
            <a:p>
              <a:pPr eaLnBrk="0" hangingPunct="0">
                <a:tabLst>
                  <a:tab pos="1200150" algn="l"/>
                </a:tabLst>
              </a:pPr>
              <a:r>
                <a:rPr lang="en-US" b="1">
                  <a:solidFill>
                    <a:srgbClr val="000000"/>
                  </a:solidFill>
                  <a:latin typeface="Courier New" pitchFamily="49" charset="0"/>
                </a:rPr>
                <a:t>		           	PRIMARY KEY (EMPNO));</a:t>
              </a: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ORACLE</a:t>
            </a:r>
          </a:p>
        </p:txBody>
      </p:sp>
      <p:sp>
        <p:nvSpPr>
          <p:cNvPr id="8" name="Slide Number Placeholder 4"/>
          <p:cNvSpPr>
            <a:spLocks noGrp="1"/>
          </p:cNvSpPr>
          <p:nvPr>
            <p:ph type="sldNum" sz="quarter" idx="11"/>
          </p:nvPr>
        </p:nvSpPr>
        <p:spPr/>
        <p:txBody>
          <a:bodyPr/>
          <a:lstStyle/>
          <a:p>
            <a:fld id="{A5F384A1-10CB-4A50-AD2A-BB6826A25015}" type="slidenum">
              <a:rPr lang="en-US"/>
              <a:pPr/>
              <a:t>13</a:t>
            </a:fld>
            <a:r>
              <a:rPr lang="en-US"/>
              <a:t> of 1</a:t>
            </a:r>
          </a:p>
        </p:txBody>
      </p:sp>
      <p:sp>
        <p:nvSpPr>
          <p:cNvPr id="50178" name="Rectangle 2"/>
          <p:cNvSpPr>
            <a:spLocks noGrp="1" noChangeArrowheads="1"/>
          </p:cNvSpPr>
          <p:nvPr>
            <p:ph type="title"/>
          </p:nvPr>
        </p:nvSpPr>
        <p:spPr>
          <a:noFill/>
          <a:ln/>
        </p:spPr>
        <p:txBody>
          <a:bodyPr wrap="square" lIns="92075" tIns="46038" rIns="92075" bIns="46038" anchor="t"/>
          <a:lstStyle/>
          <a:p>
            <a:r>
              <a:rPr lang="en-US"/>
              <a:t>Defining Constraints</a:t>
            </a:r>
          </a:p>
        </p:txBody>
      </p:sp>
      <p:sp>
        <p:nvSpPr>
          <p:cNvPr id="50179" name="Rectangle 3"/>
          <p:cNvSpPr>
            <a:spLocks noGrp="1" noChangeArrowheads="1"/>
          </p:cNvSpPr>
          <p:nvPr>
            <p:ph type="body" idx="1"/>
          </p:nvPr>
        </p:nvSpPr>
        <p:spPr>
          <a:xfrm>
            <a:off x="1981200" y="1295400"/>
            <a:ext cx="6400800" cy="2308966"/>
          </a:xfrm>
          <a:noFill/>
          <a:ln/>
        </p:spPr>
        <p:txBody>
          <a:bodyPr lIns="92075" tIns="46038" rIns="92075" bIns="46038">
            <a:spAutoFit/>
          </a:bodyPr>
          <a:lstStyle/>
          <a:p>
            <a:r>
              <a:rPr lang="en-US" dirty="0"/>
              <a:t>Column constraint level</a:t>
            </a:r>
            <a:br>
              <a:rPr lang="en-US" dirty="0"/>
            </a:br>
            <a:endParaRPr lang="en-US" dirty="0"/>
          </a:p>
          <a:p>
            <a:endParaRPr lang="en-US" dirty="0"/>
          </a:p>
          <a:p>
            <a:endParaRPr lang="en-US" dirty="0"/>
          </a:p>
          <a:p>
            <a:pPr>
              <a:buFont typeface="Wingdings" pitchFamily="2" charset="2"/>
              <a:buNone/>
            </a:pPr>
            <a:endParaRPr lang="en-US" dirty="0"/>
          </a:p>
          <a:p>
            <a:endParaRPr lang="en-US" dirty="0" smtClean="0"/>
          </a:p>
          <a:p>
            <a:endParaRPr lang="en-US" dirty="0" smtClean="0"/>
          </a:p>
          <a:p>
            <a:r>
              <a:rPr lang="en-US" dirty="0" smtClean="0"/>
              <a:t>Table </a:t>
            </a:r>
            <a:r>
              <a:rPr lang="en-US" dirty="0"/>
              <a:t>constraint level</a:t>
            </a:r>
          </a:p>
        </p:txBody>
      </p:sp>
      <p:sp>
        <p:nvSpPr>
          <p:cNvPr id="50180" name="Rectangle 4"/>
          <p:cNvSpPr>
            <a:spLocks noChangeArrowheads="1"/>
          </p:cNvSpPr>
          <p:nvPr/>
        </p:nvSpPr>
        <p:spPr bwMode="blackWhite">
          <a:xfrm>
            <a:off x="909638" y="2278063"/>
            <a:ext cx="7496175" cy="4333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r>
              <a:rPr lang="en-US" b="1" i="1">
                <a:solidFill>
                  <a:srgbClr val="000000"/>
                </a:solidFill>
                <a:latin typeface="Courier New" pitchFamily="49" charset="0"/>
              </a:rPr>
              <a:t>column</a:t>
            </a:r>
            <a:r>
              <a:rPr lang="en-US" b="1">
                <a:solidFill>
                  <a:srgbClr val="000000"/>
                </a:solidFill>
                <a:latin typeface="Courier New" pitchFamily="49" charset="0"/>
              </a:rPr>
              <a:t> [CONSTRAINT </a:t>
            </a:r>
            <a:r>
              <a:rPr lang="en-US" b="1" i="1">
                <a:solidFill>
                  <a:srgbClr val="000000"/>
                </a:solidFill>
                <a:latin typeface="Courier New" pitchFamily="49" charset="0"/>
              </a:rPr>
              <a:t>constraint_name</a:t>
            </a:r>
            <a:r>
              <a:rPr lang="en-US" b="1">
                <a:solidFill>
                  <a:srgbClr val="000000"/>
                </a:solidFill>
                <a:latin typeface="Courier New" pitchFamily="49" charset="0"/>
              </a:rPr>
              <a:t>] </a:t>
            </a:r>
            <a:r>
              <a:rPr lang="en-US" b="1" i="1">
                <a:solidFill>
                  <a:srgbClr val="000000"/>
                </a:solidFill>
                <a:latin typeface="Courier New" pitchFamily="49" charset="0"/>
              </a:rPr>
              <a:t>constraint_type</a:t>
            </a:r>
            <a:r>
              <a:rPr lang="en-US" b="1">
                <a:solidFill>
                  <a:srgbClr val="000000"/>
                </a:solidFill>
                <a:latin typeface="Courier New" pitchFamily="49" charset="0"/>
              </a:rPr>
              <a:t>,</a:t>
            </a:r>
          </a:p>
        </p:txBody>
      </p:sp>
      <p:sp>
        <p:nvSpPr>
          <p:cNvPr id="50181" name="Rectangle 5"/>
          <p:cNvSpPr>
            <a:spLocks noChangeArrowheads="1"/>
          </p:cNvSpPr>
          <p:nvPr/>
        </p:nvSpPr>
        <p:spPr bwMode="blackWhite">
          <a:xfrm>
            <a:off x="950913" y="3884613"/>
            <a:ext cx="7473950"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r>
              <a:rPr lang="en-US" b="1" i="1">
                <a:solidFill>
                  <a:srgbClr val="000000"/>
                </a:solidFill>
                <a:latin typeface="Courier New" pitchFamily="49" charset="0"/>
              </a:rPr>
              <a:t>column,...</a:t>
            </a:r>
          </a:p>
          <a:p>
            <a:pPr eaLnBrk="0" hangingPunct="0">
              <a:tabLst>
                <a:tab pos="1200150" algn="l"/>
              </a:tabLst>
            </a:pPr>
            <a:r>
              <a:rPr lang="en-US" b="1" i="1">
                <a:solidFill>
                  <a:srgbClr val="000000"/>
                </a:solidFill>
                <a:latin typeface="Courier New" pitchFamily="49" charset="0"/>
              </a:rPr>
              <a:t>  </a:t>
            </a:r>
            <a:r>
              <a:rPr lang="en-US" b="1">
                <a:solidFill>
                  <a:srgbClr val="000000"/>
                </a:solidFill>
                <a:latin typeface="Courier New" pitchFamily="49" charset="0"/>
              </a:rPr>
              <a:t>[CONSTRAINT </a:t>
            </a:r>
            <a:r>
              <a:rPr lang="en-US" b="1" i="1">
                <a:solidFill>
                  <a:srgbClr val="000000"/>
                </a:solidFill>
                <a:latin typeface="Courier New" pitchFamily="49" charset="0"/>
              </a:rPr>
              <a:t>constraint_name</a:t>
            </a:r>
            <a:r>
              <a:rPr lang="en-US" b="1">
                <a:solidFill>
                  <a:srgbClr val="000000"/>
                </a:solidFill>
                <a:latin typeface="Courier New" pitchFamily="49" charset="0"/>
              </a:rPr>
              <a:t>] </a:t>
            </a:r>
            <a:r>
              <a:rPr lang="en-US" b="1" i="1">
                <a:solidFill>
                  <a:srgbClr val="000000"/>
                </a:solidFill>
                <a:latin typeface="Courier New" pitchFamily="49" charset="0"/>
              </a:rPr>
              <a:t>constraint_type</a:t>
            </a:r>
            <a:endParaRPr lang="en-US" b="1">
              <a:solidFill>
                <a:srgbClr val="000000"/>
              </a:solidFill>
              <a:latin typeface="Courier New" pitchFamily="49" charset="0"/>
            </a:endParaRPr>
          </a:p>
          <a:p>
            <a:pPr eaLnBrk="0" hangingPunct="0">
              <a:tabLst>
                <a:tab pos="1200150" algn="l"/>
              </a:tabLst>
            </a:pPr>
            <a:r>
              <a:rPr lang="en-US" b="1">
                <a:solidFill>
                  <a:srgbClr val="000000"/>
                </a:solidFill>
                <a:latin typeface="Courier New" pitchFamily="49" charset="0"/>
              </a:rPr>
              <a:t>  (</a:t>
            </a:r>
            <a:r>
              <a:rPr lang="en-US" b="1" i="1">
                <a:solidFill>
                  <a:srgbClr val="000000"/>
                </a:solidFill>
                <a:latin typeface="Courier New" pitchFamily="49" charset="0"/>
              </a:rPr>
              <a:t>column</a:t>
            </a:r>
            <a:r>
              <a:rPr lang="en-US" b="1">
                <a:solidFill>
                  <a:srgbClr val="000000"/>
                </a:solidFill>
                <a:latin typeface="Courier New" pitchFamily="49" charset="0"/>
              </a:rPr>
              <a:t>, ...),</a:t>
            </a:r>
          </a:p>
        </p:txBody>
      </p:sp>
      <p:sp>
        <p:nvSpPr>
          <p:cNvPr id="50182" name="Text Box 6"/>
          <p:cNvSpPr txBox="1">
            <a:spLocks noChangeArrowheads="1"/>
          </p:cNvSpPr>
          <p:nvPr/>
        </p:nvSpPr>
        <p:spPr bwMode="auto">
          <a:xfrm>
            <a:off x="914400" y="5257800"/>
            <a:ext cx="7239000" cy="366713"/>
          </a:xfrm>
          <a:prstGeom prst="rect">
            <a:avLst/>
          </a:prstGeom>
          <a:noFill/>
          <a:ln w="9525">
            <a:noFill/>
            <a:miter lim="800000"/>
            <a:headEnd/>
            <a:tailEnd/>
          </a:ln>
          <a:effectLst/>
        </p:spPr>
        <p:txBody>
          <a:bodyPr>
            <a:spAutoFit/>
          </a:bodyPr>
          <a:lstStyle/>
          <a:p>
            <a:pPr>
              <a:spcBef>
                <a:spcPct val="50000"/>
              </a:spcBef>
            </a:pPr>
            <a:r>
              <a:rPr lang="en-US"/>
              <a:t>We can’t use NOT NULL constraint at Table level.</a:t>
            </a: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3"/>
          <p:cNvSpPr>
            <a:spLocks noGrp="1"/>
          </p:cNvSpPr>
          <p:nvPr>
            <p:ph type="ftr" sz="quarter" idx="10"/>
          </p:nvPr>
        </p:nvSpPr>
        <p:spPr/>
        <p:txBody>
          <a:bodyPr/>
          <a:lstStyle/>
          <a:p>
            <a:r>
              <a:rPr lang="en-US"/>
              <a:t>ORACLE</a:t>
            </a:r>
          </a:p>
        </p:txBody>
      </p:sp>
      <p:sp>
        <p:nvSpPr>
          <p:cNvPr id="15" name="Slide Number Placeholder 4"/>
          <p:cNvSpPr>
            <a:spLocks noGrp="1"/>
          </p:cNvSpPr>
          <p:nvPr>
            <p:ph type="sldNum" sz="quarter" idx="11"/>
          </p:nvPr>
        </p:nvSpPr>
        <p:spPr/>
        <p:txBody>
          <a:bodyPr/>
          <a:lstStyle/>
          <a:p>
            <a:fld id="{42BFD599-9B3E-427F-8A9A-CFFA205BB5F9}" type="slidenum">
              <a:rPr lang="en-US"/>
              <a:pPr/>
              <a:t>14</a:t>
            </a:fld>
            <a:r>
              <a:rPr lang="en-US"/>
              <a:t> of 1</a:t>
            </a:r>
          </a:p>
        </p:txBody>
      </p:sp>
      <p:sp>
        <p:nvSpPr>
          <p:cNvPr id="52226" name="Rectangle 2"/>
          <p:cNvSpPr>
            <a:spLocks noChangeArrowheads="1"/>
          </p:cNvSpPr>
          <p:nvPr/>
        </p:nvSpPr>
        <p:spPr bwMode="blackWhite">
          <a:xfrm>
            <a:off x="790575" y="2446338"/>
            <a:ext cx="6492875" cy="25828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 pos="2457450" algn="l"/>
              </a:tabLst>
            </a:pPr>
            <a:endParaRPr lang="en-US" b="1">
              <a:solidFill>
                <a:srgbClr val="000000"/>
              </a:solidFill>
              <a:latin typeface="Courier New" pitchFamily="49" charset="0"/>
            </a:endParaRPr>
          </a:p>
          <a:p>
            <a:pPr eaLnBrk="0" hangingPunct="0">
              <a:tabLst>
                <a:tab pos="1200150" algn="l"/>
                <a:tab pos="2457450" algn="l"/>
              </a:tabLst>
            </a:pPr>
            <a:endParaRPr lang="en-US" b="1">
              <a:solidFill>
                <a:srgbClr val="000000"/>
              </a:solidFill>
              <a:latin typeface="Courier New" pitchFamily="49" charset="0"/>
            </a:endParaRPr>
          </a:p>
          <a:p>
            <a:pPr eaLnBrk="0" hangingPunct="0">
              <a:tabLst>
                <a:tab pos="1200150" algn="l"/>
                <a:tab pos="2457450" algn="l"/>
              </a:tabLst>
            </a:pPr>
            <a:endParaRPr lang="en-US" b="1">
              <a:solidFill>
                <a:srgbClr val="000000"/>
              </a:solidFill>
              <a:latin typeface="Courier New" pitchFamily="49" charset="0"/>
            </a:endParaRPr>
          </a:p>
          <a:p>
            <a:pPr eaLnBrk="0" hangingPunct="0">
              <a:tabLst>
                <a:tab pos="1200150" algn="l"/>
                <a:tab pos="2457450" algn="l"/>
              </a:tabLst>
            </a:pPr>
            <a:endParaRPr lang="en-US" b="1">
              <a:solidFill>
                <a:srgbClr val="000000"/>
              </a:solidFill>
              <a:latin typeface="Courier New" pitchFamily="49" charset="0"/>
            </a:endParaRPr>
          </a:p>
          <a:p>
            <a:pPr eaLnBrk="0" hangingPunct="0">
              <a:tabLst>
                <a:tab pos="1200150" algn="l"/>
                <a:tab pos="2457450" algn="l"/>
              </a:tabLst>
            </a:pPr>
            <a:endParaRPr lang="en-US" b="1">
              <a:solidFill>
                <a:srgbClr val="000000"/>
              </a:solidFill>
              <a:latin typeface="Courier New" pitchFamily="49" charset="0"/>
            </a:endParaRPr>
          </a:p>
          <a:p>
            <a:pPr eaLnBrk="0" hangingPunct="0">
              <a:tabLst>
                <a:tab pos="1200150" algn="l"/>
                <a:tab pos="2457450" algn="l"/>
              </a:tabLst>
            </a:pPr>
            <a:endParaRPr lang="en-US" b="1">
              <a:solidFill>
                <a:srgbClr val="000000"/>
              </a:solidFill>
              <a:latin typeface="Courier New" pitchFamily="49" charset="0"/>
            </a:endParaRPr>
          </a:p>
        </p:txBody>
      </p:sp>
      <p:sp>
        <p:nvSpPr>
          <p:cNvPr id="52227" name="Rectangle 3"/>
          <p:cNvSpPr>
            <a:spLocks noChangeArrowheads="1"/>
          </p:cNvSpPr>
          <p:nvPr/>
        </p:nvSpPr>
        <p:spPr bwMode="blackWhite">
          <a:xfrm>
            <a:off x="785813" y="2476500"/>
            <a:ext cx="6424612" cy="2505075"/>
          </a:xfrm>
          <a:prstGeom prst="rect">
            <a:avLst/>
          </a:prstGeom>
          <a:noFill/>
          <a:ln w="9525">
            <a:noFill/>
            <a:miter lim="800000"/>
            <a:headEnd/>
            <a:tailEnd/>
          </a:ln>
          <a:effectLst/>
        </p:spPr>
        <p:txBody>
          <a:bodyPr wrap="none" lIns="92075" tIns="46038" rIns="92075" bIns="46038" anchor="ctr"/>
          <a:lstStyle/>
          <a:p>
            <a:pPr eaLnBrk="0" hangingPunct="0">
              <a:tabLst>
                <a:tab pos="1200150" algn="l"/>
                <a:tab pos="2457450" algn="l"/>
              </a:tabLst>
            </a:pPr>
            <a:r>
              <a:rPr lang="en-US" b="1">
                <a:solidFill>
                  <a:srgbClr val="000000"/>
                </a:solidFill>
                <a:latin typeface="Courier New" pitchFamily="49" charset="0"/>
              </a:rPr>
              <a:t>CREATE TABLE EMP(</a:t>
            </a:r>
          </a:p>
          <a:p>
            <a:pPr eaLnBrk="0" hangingPunct="0">
              <a:tabLst>
                <a:tab pos="1200150" algn="l"/>
                <a:tab pos="2457450" algn="l"/>
              </a:tabLst>
            </a:pPr>
            <a:r>
              <a:rPr lang="en-US" b="1">
                <a:solidFill>
                  <a:srgbClr val="000000"/>
                </a:solidFill>
                <a:latin typeface="Courier New" pitchFamily="49" charset="0"/>
              </a:rPr>
              <a:t>    EMPNO    NUMBER(6),</a:t>
            </a:r>
          </a:p>
          <a:p>
            <a:pPr eaLnBrk="0" hangingPunct="0">
              <a:tabLst>
                <a:tab pos="1200150" algn="l"/>
                <a:tab pos="2457450" algn="l"/>
              </a:tabLst>
            </a:pPr>
            <a:r>
              <a:rPr lang="en-US" b="1">
                <a:solidFill>
                  <a:srgbClr val="000000"/>
                </a:solidFill>
                <a:latin typeface="Courier New" pitchFamily="49" charset="0"/>
              </a:rPr>
              <a:t>    ENAME    VARCHAR2(25) NOT NULL,</a:t>
            </a:r>
          </a:p>
          <a:p>
            <a:pPr eaLnBrk="0" hangingPunct="0">
              <a:tabLst>
                <a:tab pos="1200150" algn="l"/>
                <a:tab pos="2457450" algn="l"/>
              </a:tabLst>
            </a:pPr>
            <a:r>
              <a:rPr lang="en-US" b="1">
                <a:solidFill>
                  <a:srgbClr val="000000"/>
                </a:solidFill>
                <a:latin typeface="Courier New" pitchFamily="49" charset="0"/>
              </a:rPr>
              <a:t>    SAL      NUMBER(8,2),</a:t>
            </a:r>
          </a:p>
          <a:p>
            <a:pPr eaLnBrk="0" hangingPunct="0">
              <a:tabLst>
                <a:tab pos="1200150" algn="l"/>
                <a:tab pos="2457450" algn="l"/>
              </a:tabLst>
            </a:pPr>
            <a:r>
              <a:rPr lang="en-US" b="1">
                <a:solidFill>
                  <a:srgbClr val="000000"/>
                </a:solidFill>
                <a:latin typeface="Courier New" pitchFamily="49" charset="0"/>
              </a:rPr>
              <a:t>    COMM     NUMBER(2,2),</a:t>
            </a:r>
          </a:p>
          <a:p>
            <a:pPr eaLnBrk="0" hangingPunct="0">
              <a:tabLst>
                <a:tab pos="1200150" algn="l"/>
                <a:tab pos="2457450" algn="l"/>
              </a:tabLst>
            </a:pPr>
            <a:r>
              <a:rPr lang="en-US" b="1">
                <a:solidFill>
                  <a:srgbClr val="000000"/>
                </a:solidFill>
                <a:latin typeface="Courier New" pitchFamily="49" charset="0"/>
              </a:rPr>
              <a:t>    HIREDATE DATE </a:t>
            </a:r>
          </a:p>
          <a:p>
            <a:pPr eaLnBrk="0" hangingPunct="0">
              <a:tabLst>
                <a:tab pos="1200150" algn="l"/>
                <a:tab pos="2457450" algn="l"/>
              </a:tabLst>
            </a:pPr>
            <a:r>
              <a:rPr lang="en-US" b="1">
                <a:solidFill>
                  <a:srgbClr val="000000"/>
                </a:solidFill>
                <a:latin typeface="Courier New" pitchFamily="49" charset="0"/>
              </a:rPr>
              <a:t>                   CONSTRAINT emp_hire_date_nn</a:t>
            </a:r>
          </a:p>
          <a:p>
            <a:pPr eaLnBrk="0" hangingPunct="0">
              <a:tabLst>
                <a:tab pos="1200150" algn="l"/>
                <a:tab pos="2457450" algn="l"/>
              </a:tabLst>
            </a:pPr>
            <a:r>
              <a:rPr lang="en-US" b="1">
                <a:solidFill>
                  <a:srgbClr val="000000"/>
                </a:solidFill>
                <a:latin typeface="Courier New" pitchFamily="49" charset="0"/>
              </a:rPr>
              <a:t>                   NOT NULL,</a:t>
            </a:r>
          </a:p>
          <a:p>
            <a:pPr eaLnBrk="0" hangingPunct="0">
              <a:tabLst>
                <a:tab pos="1200150" algn="l"/>
                <a:tab pos="2457450" algn="l"/>
              </a:tabLst>
            </a:pPr>
            <a:r>
              <a:rPr lang="en-US" b="1">
                <a:solidFill>
                  <a:srgbClr val="000000"/>
                </a:solidFill>
                <a:latin typeface="Courier New" pitchFamily="49" charset="0"/>
              </a:rPr>
              <a:t>...  </a:t>
            </a:r>
          </a:p>
        </p:txBody>
      </p:sp>
      <p:sp>
        <p:nvSpPr>
          <p:cNvPr id="52228" name="Rectangle 4"/>
          <p:cNvSpPr>
            <a:spLocks noGrp="1" noChangeArrowheads="1"/>
          </p:cNvSpPr>
          <p:nvPr>
            <p:ph type="title"/>
          </p:nvPr>
        </p:nvSpPr>
        <p:spPr>
          <a:noFill/>
          <a:ln/>
        </p:spPr>
        <p:txBody>
          <a:bodyPr wrap="square" lIns="92075" tIns="46038" rIns="92075" bIns="46038" anchor="t"/>
          <a:lstStyle/>
          <a:p>
            <a:r>
              <a:rPr lang="en-US"/>
              <a:t>The </a:t>
            </a:r>
            <a:r>
              <a:rPr lang="en-US">
                <a:latin typeface="Courier New" pitchFamily="49" charset="0"/>
              </a:rPr>
              <a:t>NOT</a:t>
            </a:r>
            <a:r>
              <a:rPr lang="en-US"/>
              <a:t> </a:t>
            </a:r>
            <a:r>
              <a:rPr lang="en-US">
                <a:latin typeface="Courier New" pitchFamily="49" charset="0"/>
              </a:rPr>
              <a:t>NULL</a:t>
            </a:r>
            <a:r>
              <a:rPr lang="en-US"/>
              <a:t> Constraint</a:t>
            </a:r>
          </a:p>
        </p:txBody>
      </p:sp>
      <p:sp>
        <p:nvSpPr>
          <p:cNvPr id="52229" name="Rectangle 5"/>
          <p:cNvSpPr>
            <a:spLocks noGrp="1" noChangeArrowheads="1"/>
          </p:cNvSpPr>
          <p:nvPr>
            <p:ph type="body" idx="1"/>
          </p:nvPr>
        </p:nvSpPr>
        <p:spPr>
          <a:xfrm>
            <a:off x="1219200" y="1676400"/>
            <a:ext cx="5743575" cy="457200"/>
          </a:xfrm>
          <a:noFill/>
          <a:ln/>
        </p:spPr>
        <p:txBody>
          <a:bodyPr lIns="92075" tIns="46038" rIns="92075" bIns="46038">
            <a:spAutoFit/>
          </a:bodyPr>
          <a:lstStyle/>
          <a:p>
            <a:pPr>
              <a:buFont typeface="Wingdings" pitchFamily="2" charset="2"/>
              <a:buNone/>
            </a:pPr>
            <a:r>
              <a:rPr lang="en-US"/>
              <a:t>Is defined at the column level:</a:t>
            </a:r>
          </a:p>
        </p:txBody>
      </p:sp>
      <p:sp>
        <p:nvSpPr>
          <p:cNvPr id="52230" name="Rectangle 6"/>
          <p:cNvSpPr>
            <a:spLocks noChangeArrowheads="1"/>
          </p:cNvSpPr>
          <p:nvPr/>
        </p:nvSpPr>
        <p:spPr bwMode="ltGray">
          <a:xfrm>
            <a:off x="1422400" y="3046413"/>
            <a:ext cx="5016500" cy="285750"/>
          </a:xfrm>
          <a:prstGeom prst="rect">
            <a:avLst/>
          </a:prstGeom>
          <a:noFill/>
          <a:ln w="19050">
            <a:solidFill>
              <a:schemeClr val="hlink"/>
            </a:solidFill>
            <a:miter lim="800000"/>
            <a:headEnd/>
            <a:tailEnd/>
          </a:ln>
          <a:effectLst/>
        </p:spPr>
        <p:txBody>
          <a:bodyPr wrap="none" anchor="ctr"/>
          <a:lstStyle/>
          <a:p>
            <a:endParaRPr lang="en-US"/>
          </a:p>
        </p:txBody>
      </p:sp>
      <p:sp>
        <p:nvSpPr>
          <p:cNvPr id="52231" name="Rectangle 7"/>
          <p:cNvSpPr>
            <a:spLocks noChangeArrowheads="1"/>
          </p:cNvSpPr>
          <p:nvPr/>
        </p:nvSpPr>
        <p:spPr bwMode="ltGray">
          <a:xfrm>
            <a:off x="1366838" y="3810000"/>
            <a:ext cx="5853112" cy="800100"/>
          </a:xfrm>
          <a:prstGeom prst="rect">
            <a:avLst/>
          </a:prstGeom>
          <a:noFill/>
          <a:ln w="19050">
            <a:solidFill>
              <a:schemeClr val="hlink"/>
            </a:solidFill>
            <a:miter lim="800000"/>
            <a:headEnd/>
            <a:tailEnd/>
          </a:ln>
          <a:effectLst/>
        </p:spPr>
        <p:txBody>
          <a:bodyPr wrap="none" anchor="ctr"/>
          <a:lstStyle/>
          <a:p>
            <a:endParaRPr lang="en-US"/>
          </a:p>
        </p:txBody>
      </p:sp>
      <p:grpSp>
        <p:nvGrpSpPr>
          <p:cNvPr id="2" name="Group 8"/>
          <p:cNvGrpSpPr>
            <a:grpSpLocks/>
          </p:cNvGrpSpPr>
          <p:nvPr/>
        </p:nvGrpSpPr>
        <p:grpSpPr bwMode="auto">
          <a:xfrm>
            <a:off x="6802438" y="2928938"/>
            <a:ext cx="2200275" cy="587375"/>
            <a:chOff x="4285" y="1845"/>
            <a:chExt cx="1386" cy="370"/>
          </a:xfrm>
        </p:grpSpPr>
        <p:sp>
          <p:nvSpPr>
            <p:cNvPr id="52233" name="Rectangle 9"/>
            <p:cNvSpPr>
              <a:spLocks noChangeArrowheads="1"/>
            </p:cNvSpPr>
            <p:nvPr/>
          </p:nvSpPr>
          <p:spPr bwMode="auto">
            <a:xfrm>
              <a:off x="4672" y="1845"/>
              <a:ext cx="999" cy="370"/>
            </a:xfrm>
            <a:prstGeom prst="rect">
              <a:avLst/>
            </a:prstGeom>
            <a:noFill/>
            <a:ln w="9525">
              <a:noFill/>
              <a:miter lim="800000"/>
              <a:headEnd/>
              <a:tailEnd/>
            </a:ln>
            <a:effectLst/>
          </p:spPr>
          <p:txBody>
            <a:bodyPr lIns="92075" tIns="46038" rIns="92075" bIns="46038">
              <a:spAutoFit/>
            </a:bodyPr>
            <a:lstStyle/>
            <a:p>
              <a:pPr eaLnBrk="0" hangingPunct="0">
                <a:lnSpc>
                  <a:spcPct val="90000"/>
                </a:lnSpc>
              </a:pPr>
              <a:r>
                <a:rPr lang="en-US" b="1">
                  <a:solidFill>
                    <a:srgbClr val="FFFFCC"/>
                  </a:solidFill>
                  <a:latin typeface="Arial" charset="0"/>
                </a:rPr>
                <a:t> </a:t>
              </a:r>
              <a:r>
                <a:rPr lang="en-US" b="1">
                  <a:solidFill>
                    <a:srgbClr val="FC0128"/>
                  </a:solidFill>
                  <a:latin typeface="Arial" charset="0"/>
                </a:rPr>
                <a:t>System</a:t>
              </a:r>
            </a:p>
            <a:p>
              <a:pPr eaLnBrk="0" hangingPunct="0">
                <a:lnSpc>
                  <a:spcPct val="90000"/>
                </a:lnSpc>
              </a:pPr>
              <a:r>
                <a:rPr lang="en-US" b="1">
                  <a:solidFill>
                    <a:srgbClr val="FC0128"/>
                  </a:solidFill>
                  <a:latin typeface="Arial" charset="0"/>
                </a:rPr>
                <a:t> named</a:t>
              </a:r>
            </a:p>
          </p:txBody>
        </p:sp>
        <p:sp>
          <p:nvSpPr>
            <p:cNvPr id="52234" name="Line 10"/>
            <p:cNvSpPr>
              <a:spLocks noChangeShapeType="1"/>
            </p:cNvSpPr>
            <p:nvPr/>
          </p:nvSpPr>
          <p:spPr bwMode="auto">
            <a:xfrm flipV="1">
              <a:off x="4285" y="1984"/>
              <a:ext cx="451" cy="18"/>
            </a:xfrm>
            <a:prstGeom prst="line">
              <a:avLst/>
            </a:prstGeom>
            <a:noFill/>
            <a:ln w="50800">
              <a:solidFill>
                <a:srgbClr val="FFCC00"/>
              </a:solidFill>
              <a:round/>
              <a:headEnd type="stealth" w="med" len="lg"/>
              <a:tailEnd type="none" w="sm" len="sm"/>
            </a:ln>
            <a:effectLst/>
          </p:spPr>
          <p:txBody>
            <a:bodyPr/>
            <a:lstStyle/>
            <a:p>
              <a:endParaRPr lang="en-US"/>
            </a:p>
          </p:txBody>
        </p:sp>
      </p:grpSp>
      <p:grpSp>
        <p:nvGrpSpPr>
          <p:cNvPr id="3" name="Group 11"/>
          <p:cNvGrpSpPr>
            <a:grpSpLocks/>
          </p:cNvGrpSpPr>
          <p:nvPr/>
        </p:nvGrpSpPr>
        <p:grpSpPr bwMode="auto">
          <a:xfrm>
            <a:off x="7237413" y="4035425"/>
            <a:ext cx="1516062" cy="587375"/>
            <a:chOff x="4559" y="2542"/>
            <a:chExt cx="955" cy="370"/>
          </a:xfrm>
        </p:grpSpPr>
        <p:sp>
          <p:nvSpPr>
            <p:cNvPr id="52236" name="Rectangle 12"/>
            <p:cNvSpPr>
              <a:spLocks noChangeArrowheads="1"/>
            </p:cNvSpPr>
            <p:nvPr/>
          </p:nvSpPr>
          <p:spPr bwMode="auto">
            <a:xfrm>
              <a:off x="4823" y="2542"/>
              <a:ext cx="691" cy="370"/>
            </a:xfrm>
            <a:prstGeom prst="rect">
              <a:avLst/>
            </a:prstGeom>
            <a:noFill/>
            <a:ln w="9525">
              <a:noFill/>
              <a:miter lim="800000"/>
              <a:headEnd/>
              <a:tailEnd/>
            </a:ln>
            <a:effectLst/>
          </p:spPr>
          <p:txBody>
            <a:bodyPr lIns="92075" tIns="46038" rIns="92075" bIns="46038">
              <a:spAutoFit/>
            </a:bodyPr>
            <a:lstStyle/>
            <a:p>
              <a:pPr eaLnBrk="0" hangingPunct="0">
                <a:lnSpc>
                  <a:spcPct val="90000"/>
                </a:lnSpc>
              </a:pPr>
              <a:r>
                <a:rPr lang="en-US" b="1">
                  <a:solidFill>
                    <a:srgbClr val="FC0128"/>
                  </a:solidFill>
                  <a:latin typeface="Arial" charset="0"/>
                </a:rPr>
                <a:t>User</a:t>
              </a:r>
            </a:p>
            <a:p>
              <a:pPr eaLnBrk="0" hangingPunct="0">
                <a:lnSpc>
                  <a:spcPct val="90000"/>
                </a:lnSpc>
              </a:pPr>
              <a:r>
                <a:rPr lang="en-US" b="1">
                  <a:solidFill>
                    <a:srgbClr val="FC0128"/>
                  </a:solidFill>
                  <a:latin typeface="Arial" charset="0"/>
                </a:rPr>
                <a:t>named</a:t>
              </a:r>
            </a:p>
          </p:txBody>
        </p:sp>
        <p:sp>
          <p:nvSpPr>
            <p:cNvPr id="52237" name="Line 13"/>
            <p:cNvSpPr>
              <a:spLocks noChangeShapeType="1"/>
            </p:cNvSpPr>
            <p:nvPr/>
          </p:nvSpPr>
          <p:spPr bwMode="auto">
            <a:xfrm flipV="1">
              <a:off x="4559" y="2681"/>
              <a:ext cx="312" cy="18"/>
            </a:xfrm>
            <a:prstGeom prst="line">
              <a:avLst/>
            </a:prstGeom>
            <a:noFill/>
            <a:ln w="50800">
              <a:solidFill>
                <a:srgbClr val="FFCC00"/>
              </a:solidFill>
              <a:round/>
              <a:headEnd type="stealth" w="med" len="lg"/>
              <a:tailEnd type="none" w="sm" len="sm"/>
            </a:ln>
            <a:effectLst/>
          </p:spPr>
          <p:txBody>
            <a:bodyPr/>
            <a:lstStyle/>
            <a:p>
              <a:endParaRPr lang="en-US"/>
            </a:p>
          </p:txBody>
        </p:sp>
      </p:gr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ORACLE</a:t>
            </a:r>
          </a:p>
        </p:txBody>
      </p:sp>
      <p:sp>
        <p:nvSpPr>
          <p:cNvPr id="8" name="Slide Number Placeholder 4"/>
          <p:cNvSpPr>
            <a:spLocks noGrp="1"/>
          </p:cNvSpPr>
          <p:nvPr>
            <p:ph type="sldNum" sz="quarter" idx="11"/>
          </p:nvPr>
        </p:nvSpPr>
        <p:spPr/>
        <p:txBody>
          <a:bodyPr/>
          <a:lstStyle/>
          <a:p>
            <a:fld id="{9AE17EB5-1B3A-45D8-887A-F69FDBB423B9}" type="slidenum">
              <a:rPr lang="en-US"/>
              <a:pPr/>
              <a:t>15</a:t>
            </a:fld>
            <a:r>
              <a:rPr lang="en-US"/>
              <a:t> of 1</a:t>
            </a:r>
          </a:p>
        </p:txBody>
      </p:sp>
      <p:sp>
        <p:nvSpPr>
          <p:cNvPr id="54274" name="Rectangle 2"/>
          <p:cNvSpPr>
            <a:spLocks noGrp="1" noChangeArrowheads="1"/>
          </p:cNvSpPr>
          <p:nvPr>
            <p:ph type="title"/>
          </p:nvPr>
        </p:nvSpPr>
        <p:spPr>
          <a:noFill/>
          <a:ln/>
        </p:spPr>
        <p:txBody>
          <a:bodyPr wrap="square" lIns="92075" tIns="46038" rIns="92075" bIns="46038" anchor="t"/>
          <a:lstStyle/>
          <a:p>
            <a:r>
              <a:rPr lang="en-US"/>
              <a:t>The </a:t>
            </a:r>
            <a:r>
              <a:rPr lang="en-US">
                <a:latin typeface="Courier New" pitchFamily="49" charset="0"/>
              </a:rPr>
              <a:t>UNIQUE</a:t>
            </a:r>
            <a:r>
              <a:rPr lang="en-US"/>
              <a:t> Constraint</a:t>
            </a:r>
          </a:p>
        </p:txBody>
      </p:sp>
      <p:sp>
        <p:nvSpPr>
          <p:cNvPr id="54275" name="Rectangle 3"/>
          <p:cNvSpPr>
            <a:spLocks noChangeArrowheads="1"/>
          </p:cNvSpPr>
          <p:nvPr/>
        </p:nvSpPr>
        <p:spPr bwMode="blackWhite">
          <a:xfrm>
            <a:off x="1212850" y="2455863"/>
            <a:ext cx="6794500" cy="255111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 pos="2457450" algn="l"/>
              </a:tabLst>
            </a:pPr>
            <a:endParaRPr lang="en-US" b="1">
              <a:solidFill>
                <a:srgbClr val="000000"/>
              </a:solidFill>
              <a:latin typeface="Courier New" pitchFamily="49" charset="0"/>
            </a:endParaRPr>
          </a:p>
          <a:p>
            <a:pPr eaLnBrk="0" hangingPunct="0">
              <a:tabLst>
                <a:tab pos="1200150" algn="l"/>
                <a:tab pos="2457450" algn="l"/>
              </a:tabLst>
            </a:pPr>
            <a:endParaRPr lang="en-US" b="1">
              <a:solidFill>
                <a:srgbClr val="000000"/>
              </a:solidFill>
              <a:latin typeface="Courier New" pitchFamily="49" charset="0"/>
            </a:endParaRPr>
          </a:p>
          <a:p>
            <a:pPr eaLnBrk="0" hangingPunct="0">
              <a:tabLst>
                <a:tab pos="1200150" algn="l"/>
                <a:tab pos="2457450" algn="l"/>
              </a:tabLst>
            </a:pPr>
            <a:endParaRPr lang="en-US" b="1">
              <a:solidFill>
                <a:srgbClr val="000000"/>
              </a:solidFill>
              <a:latin typeface="Courier New" pitchFamily="49" charset="0"/>
            </a:endParaRPr>
          </a:p>
          <a:p>
            <a:pPr eaLnBrk="0" hangingPunct="0">
              <a:tabLst>
                <a:tab pos="1200150" algn="l"/>
                <a:tab pos="2457450" algn="l"/>
              </a:tabLst>
            </a:pPr>
            <a:endParaRPr lang="en-US" b="1">
              <a:solidFill>
                <a:srgbClr val="000000"/>
              </a:solidFill>
              <a:latin typeface="Courier New" pitchFamily="49" charset="0"/>
            </a:endParaRPr>
          </a:p>
          <a:p>
            <a:pPr eaLnBrk="0" hangingPunct="0">
              <a:tabLst>
                <a:tab pos="1200150" algn="l"/>
                <a:tab pos="2457450" algn="l"/>
              </a:tabLst>
            </a:pPr>
            <a:endParaRPr lang="en-US" b="1">
              <a:solidFill>
                <a:srgbClr val="000000"/>
              </a:solidFill>
              <a:latin typeface="Courier New" pitchFamily="49" charset="0"/>
            </a:endParaRPr>
          </a:p>
          <a:p>
            <a:pPr eaLnBrk="0" hangingPunct="0">
              <a:tabLst>
                <a:tab pos="1200150" algn="l"/>
                <a:tab pos="2457450" algn="l"/>
              </a:tabLst>
            </a:pPr>
            <a:endParaRPr lang="en-US" b="1">
              <a:solidFill>
                <a:srgbClr val="000000"/>
              </a:solidFill>
              <a:latin typeface="Courier New" pitchFamily="49" charset="0"/>
            </a:endParaRPr>
          </a:p>
        </p:txBody>
      </p:sp>
      <p:sp>
        <p:nvSpPr>
          <p:cNvPr id="54276" name="Rectangle 4"/>
          <p:cNvSpPr>
            <a:spLocks noGrp="1" noChangeArrowheads="1"/>
          </p:cNvSpPr>
          <p:nvPr>
            <p:ph type="body" idx="1"/>
          </p:nvPr>
        </p:nvSpPr>
        <p:spPr>
          <a:xfrm>
            <a:off x="860425" y="1371600"/>
            <a:ext cx="8007350" cy="822325"/>
          </a:xfrm>
          <a:noFill/>
          <a:ln/>
        </p:spPr>
        <p:txBody>
          <a:bodyPr lIns="92075" tIns="46038" rIns="92075" bIns="46038">
            <a:spAutoFit/>
          </a:bodyPr>
          <a:lstStyle/>
          <a:p>
            <a:pPr>
              <a:buFont typeface="Wingdings" pitchFamily="2" charset="2"/>
              <a:buNone/>
            </a:pPr>
            <a:r>
              <a:rPr lang="en-US"/>
              <a:t>Defined at either the table level or the column level: </a:t>
            </a:r>
          </a:p>
        </p:txBody>
      </p:sp>
      <p:sp>
        <p:nvSpPr>
          <p:cNvPr id="54277" name="Rectangle 5"/>
          <p:cNvSpPr>
            <a:spLocks noChangeArrowheads="1"/>
          </p:cNvSpPr>
          <p:nvPr/>
        </p:nvSpPr>
        <p:spPr bwMode="ltGray">
          <a:xfrm>
            <a:off x="1755775" y="4686300"/>
            <a:ext cx="5229225" cy="285750"/>
          </a:xfrm>
          <a:prstGeom prst="rect">
            <a:avLst/>
          </a:prstGeom>
          <a:noFill/>
          <a:ln w="19050">
            <a:solidFill>
              <a:schemeClr val="hlink"/>
            </a:solidFill>
            <a:miter lim="800000"/>
            <a:headEnd/>
            <a:tailEnd/>
          </a:ln>
          <a:effectLst/>
        </p:spPr>
        <p:txBody>
          <a:bodyPr wrap="none" anchor="ctr"/>
          <a:lstStyle/>
          <a:p>
            <a:endParaRPr lang="en-US"/>
          </a:p>
        </p:txBody>
      </p:sp>
      <p:sp>
        <p:nvSpPr>
          <p:cNvPr id="54278" name="Rectangle 6"/>
          <p:cNvSpPr>
            <a:spLocks noChangeArrowheads="1"/>
          </p:cNvSpPr>
          <p:nvPr/>
        </p:nvSpPr>
        <p:spPr bwMode="blackWhite">
          <a:xfrm>
            <a:off x="1296988" y="2857500"/>
            <a:ext cx="5102225" cy="1725613"/>
          </a:xfrm>
          <a:prstGeom prst="rect">
            <a:avLst/>
          </a:prstGeom>
          <a:noFill/>
          <a:ln w="9525">
            <a:noFill/>
            <a:miter lim="800000"/>
            <a:headEnd/>
            <a:tailEnd/>
          </a:ln>
          <a:effectLst/>
        </p:spPr>
        <p:txBody>
          <a:bodyPr wrap="none" lIns="92075" tIns="46038" rIns="92075" bIns="46038" anchor="ctr"/>
          <a:lstStyle/>
          <a:p>
            <a:pPr eaLnBrk="0" hangingPunct="0">
              <a:tabLst>
                <a:tab pos="1200150" algn="l"/>
                <a:tab pos="2457450" algn="l"/>
              </a:tabLst>
            </a:pPr>
            <a:r>
              <a:rPr lang="en-US" b="1">
                <a:solidFill>
                  <a:srgbClr val="000000"/>
                </a:solidFill>
                <a:latin typeface="Courier New" pitchFamily="49" charset="0"/>
              </a:rPr>
              <a:t>CREATE TABLE EMP(</a:t>
            </a:r>
          </a:p>
          <a:p>
            <a:pPr eaLnBrk="0" hangingPunct="0">
              <a:tabLst>
                <a:tab pos="1200150" algn="l"/>
                <a:tab pos="2457450" algn="l"/>
              </a:tabLst>
            </a:pPr>
            <a:r>
              <a:rPr lang="en-US" b="1">
                <a:solidFill>
                  <a:srgbClr val="000000"/>
                </a:solidFill>
                <a:latin typeface="Courier New" pitchFamily="49" charset="0"/>
              </a:rPr>
              <a:t>    EMPNO     NUMBER(6),</a:t>
            </a:r>
          </a:p>
          <a:p>
            <a:pPr eaLnBrk="0" hangingPunct="0">
              <a:tabLst>
                <a:tab pos="1200150" algn="l"/>
                <a:tab pos="2457450" algn="l"/>
              </a:tabLst>
            </a:pPr>
            <a:r>
              <a:rPr lang="en-US" b="1">
                <a:solidFill>
                  <a:srgbClr val="000000"/>
                </a:solidFill>
                <a:latin typeface="Courier New" pitchFamily="49" charset="0"/>
              </a:rPr>
              <a:t>    ENAME     VARCHAR2(25) NOT NULL,</a:t>
            </a:r>
          </a:p>
          <a:p>
            <a:pPr eaLnBrk="0" hangingPunct="0">
              <a:tabLst>
                <a:tab pos="1200150" algn="l"/>
                <a:tab pos="2457450" algn="l"/>
              </a:tabLst>
            </a:pPr>
            <a:r>
              <a:rPr lang="en-US" b="1">
                <a:solidFill>
                  <a:srgbClr val="000000"/>
                </a:solidFill>
                <a:latin typeface="Courier New" pitchFamily="49" charset="0"/>
              </a:rPr>
              <a:t>    EMAIL     VARCHAR2(25),</a:t>
            </a:r>
          </a:p>
          <a:p>
            <a:pPr eaLnBrk="0" hangingPunct="0">
              <a:tabLst>
                <a:tab pos="1200150" algn="l"/>
                <a:tab pos="2457450" algn="l"/>
              </a:tabLst>
            </a:pPr>
            <a:r>
              <a:rPr lang="en-US" b="1">
                <a:solidFill>
                  <a:srgbClr val="000000"/>
                </a:solidFill>
                <a:latin typeface="Courier New" pitchFamily="49" charset="0"/>
              </a:rPr>
              <a:t>    SAL       NUMBER(8,2),</a:t>
            </a:r>
          </a:p>
          <a:p>
            <a:pPr eaLnBrk="0" hangingPunct="0">
              <a:tabLst>
                <a:tab pos="1200150" algn="l"/>
                <a:tab pos="2457450" algn="l"/>
              </a:tabLst>
            </a:pPr>
            <a:r>
              <a:rPr lang="en-US" b="1">
                <a:solidFill>
                  <a:srgbClr val="000000"/>
                </a:solidFill>
                <a:latin typeface="Courier New" pitchFamily="49" charset="0"/>
              </a:rPr>
              <a:t>    COMM      NUMBER(2,2),</a:t>
            </a:r>
          </a:p>
          <a:p>
            <a:pPr eaLnBrk="0" hangingPunct="0">
              <a:tabLst>
                <a:tab pos="1200150" algn="l"/>
                <a:tab pos="2457450" algn="l"/>
              </a:tabLst>
            </a:pPr>
            <a:r>
              <a:rPr lang="en-US" b="1">
                <a:solidFill>
                  <a:srgbClr val="000000"/>
                </a:solidFill>
                <a:latin typeface="Courier New" pitchFamily="49" charset="0"/>
              </a:rPr>
              <a:t>    HIREDATE  DATE NOT NULL,</a:t>
            </a:r>
          </a:p>
          <a:p>
            <a:pPr eaLnBrk="0" hangingPunct="0">
              <a:tabLst>
                <a:tab pos="1200150" algn="l"/>
                <a:tab pos="2457450" algn="l"/>
              </a:tabLst>
            </a:pPr>
            <a:r>
              <a:rPr lang="en-US" b="1">
                <a:solidFill>
                  <a:srgbClr val="000000"/>
                </a:solidFill>
                <a:latin typeface="Courier New" pitchFamily="49" charset="0"/>
              </a:rPr>
              <a:t>...  </a:t>
            </a:r>
          </a:p>
          <a:p>
            <a:pPr eaLnBrk="0" hangingPunct="0">
              <a:tabLst>
                <a:tab pos="1200150" algn="l"/>
                <a:tab pos="2457450" algn="l"/>
              </a:tabLst>
            </a:pPr>
            <a:r>
              <a:rPr lang="en-US" b="1">
                <a:solidFill>
                  <a:srgbClr val="000000"/>
                </a:solidFill>
                <a:latin typeface="Courier New" pitchFamily="49" charset="0"/>
              </a:rPr>
              <a:t>    CONSTRAINT emp_email_uk UNIQUE(email));</a:t>
            </a: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ORACLE</a:t>
            </a:r>
          </a:p>
        </p:txBody>
      </p:sp>
      <p:sp>
        <p:nvSpPr>
          <p:cNvPr id="8" name="Slide Number Placeholder 4"/>
          <p:cNvSpPr>
            <a:spLocks noGrp="1"/>
          </p:cNvSpPr>
          <p:nvPr>
            <p:ph type="sldNum" sz="quarter" idx="11"/>
          </p:nvPr>
        </p:nvSpPr>
        <p:spPr/>
        <p:txBody>
          <a:bodyPr/>
          <a:lstStyle/>
          <a:p>
            <a:fld id="{3E4CE8D1-66A5-4976-AA86-5452B9F1D5A9}" type="slidenum">
              <a:rPr lang="en-US"/>
              <a:pPr/>
              <a:t>16</a:t>
            </a:fld>
            <a:r>
              <a:rPr lang="en-US"/>
              <a:t> of 1</a:t>
            </a:r>
          </a:p>
        </p:txBody>
      </p:sp>
      <p:sp>
        <p:nvSpPr>
          <p:cNvPr id="56322" name="Rectangle 2"/>
          <p:cNvSpPr>
            <a:spLocks noChangeArrowheads="1"/>
          </p:cNvSpPr>
          <p:nvPr/>
        </p:nvSpPr>
        <p:spPr bwMode="blackWhite">
          <a:xfrm>
            <a:off x="812800" y="2695575"/>
            <a:ext cx="7826375" cy="20288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 pos="2457450" algn="l"/>
              </a:tabLst>
            </a:pPr>
            <a:endParaRPr lang="en-US" b="1">
              <a:solidFill>
                <a:srgbClr val="000000"/>
              </a:solidFill>
              <a:latin typeface="Courier New" pitchFamily="49" charset="0"/>
            </a:endParaRPr>
          </a:p>
          <a:p>
            <a:pPr eaLnBrk="0" hangingPunct="0">
              <a:tabLst>
                <a:tab pos="1200150" algn="l"/>
                <a:tab pos="2457450" algn="l"/>
              </a:tabLst>
            </a:pPr>
            <a:endParaRPr lang="en-US" b="1">
              <a:solidFill>
                <a:srgbClr val="000000"/>
              </a:solidFill>
              <a:latin typeface="Courier New" pitchFamily="49" charset="0"/>
            </a:endParaRPr>
          </a:p>
          <a:p>
            <a:pPr eaLnBrk="0" hangingPunct="0">
              <a:tabLst>
                <a:tab pos="1200150" algn="l"/>
                <a:tab pos="2457450" algn="l"/>
              </a:tabLst>
            </a:pPr>
            <a:endParaRPr lang="en-US" b="1">
              <a:solidFill>
                <a:srgbClr val="000000"/>
              </a:solidFill>
              <a:latin typeface="Courier New" pitchFamily="49" charset="0"/>
            </a:endParaRPr>
          </a:p>
          <a:p>
            <a:pPr eaLnBrk="0" hangingPunct="0">
              <a:tabLst>
                <a:tab pos="1200150" algn="l"/>
                <a:tab pos="2457450" algn="l"/>
              </a:tabLst>
            </a:pPr>
            <a:endParaRPr lang="en-US" b="1">
              <a:solidFill>
                <a:srgbClr val="000000"/>
              </a:solidFill>
              <a:latin typeface="Courier New" pitchFamily="49" charset="0"/>
            </a:endParaRPr>
          </a:p>
          <a:p>
            <a:pPr eaLnBrk="0" hangingPunct="0">
              <a:tabLst>
                <a:tab pos="1200150" algn="l"/>
                <a:tab pos="2457450" algn="l"/>
              </a:tabLst>
            </a:pPr>
            <a:endParaRPr lang="en-US" b="1">
              <a:solidFill>
                <a:srgbClr val="000000"/>
              </a:solidFill>
              <a:latin typeface="Courier New" pitchFamily="49" charset="0"/>
            </a:endParaRPr>
          </a:p>
          <a:p>
            <a:pPr eaLnBrk="0" hangingPunct="0">
              <a:tabLst>
                <a:tab pos="1200150" algn="l"/>
                <a:tab pos="2457450" algn="l"/>
              </a:tabLst>
            </a:pPr>
            <a:endParaRPr lang="en-US" b="1">
              <a:solidFill>
                <a:srgbClr val="000000"/>
              </a:solidFill>
              <a:latin typeface="Courier New" pitchFamily="49" charset="0"/>
            </a:endParaRPr>
          </a:p>
          <a:p>
            <a:pPr eaLnBrk="0" hangingPunct="0">
              <a:tabLst>
                <a:tab pos="1200150" algn="l"/>
                <a:tab pos="2457450" algn="l"/>
              </a:tabLst>
            </a:pPr>
            <a:endParaRPr lang="en-US" b="1">
              <a:solidFill>
                <a:srgbClr val="000000"/>
              </a:solidFill>
              <a:latin typeface="Courier New" pitchFamily="49" charset="0"/>
            </a:endParaRPr>
          </a:p>
          <a:p>
            <a:pPr eaLnBrk="0" hangingPunct="0">
              <a:tabLst>
                <a:tab pos="1200150" algn="l"/>
                <a:tab pos="2457450" algn="l"/>
              </a:tabLst>
            </a:pPr>
            <a:endParaRPr lang="en-US" b="1">
              <a:solidFill>
                <a:srgbClr val="000000"/>
              </a:solidFill>
              <a:latin typeface="Courier New" pitchFamily="49" charset="0"/>
            </a:endParaRPr>
          </a:p>
        </p:txBody>
      </p:sp>
      <p:sp>
        <p:nvSpPr>
          <p:cNvPr id="56323" name="Rectangle 3"/>
          <p:cNvSpPr>
            <a:spLocks noChangeArrowheads="1"/>
          </p:cNvSpPr>
          <p:nvPr/>
        </p:nvSpPr>
        <p:spPr bwMode="blackWhite">
          <a:xfrm>
            <a:off x="838200" y="3035300"/>
            <a:ext cx="7496175" cy="1276350"/>
          </a:xfrm>
          <a:prstGeom prst="rect">
            <a:avLst/>
          </a:prstGeom>
          <a:noFill/>
          <a:ln w="9525">
            <a:noFill/>
            <a:miter lim="800000"/>
            <a:headEnd/>
            <a:tailEnd/>
          </a:ln>
          <a:effectLst/>
        </p:spPr>
        <p:txBody>
          <a:bodyPr wrap="none" lIns="92075" tIns="46038" rIns="92075" bIns="46038" anchor="ctr"/>
          <a:lstStyle/>
          <a:p>
            <a:pPr eaLnBrk="0" hangingPunct="0">
              <a:tabLst>
                <a:tab pos="1200150" algn="l"/>
                <a:tab pos="2457450" algn="l"/>
              </a:tabLst>
            </a:pPr>
            <a:r>
              <a:rPr lang="en-US" b="1">
                <a:solidFill>
                  <a:srgbClr val="000000"/>
                </a:solidFill>
                <a:latin typeface="Courier New" pitchFamily="49" charset="0"/>
              </a:rPr>
              <a:t>CREATE TABLE   DEPT(</a:t>
            </a:r>
          </a:p>
          <a:p>
            <a:pPr eaLnBrk="0" hangingPunct="0">
              <a:tabLst>
                <a:tab pos="1200150" algn="l"/>
                <a:tab pos="2457450" algn="l"/>
              </a:tabLst>
            </a:pPr>
            <a:r>
              <a:rPr lang="en-US" b="1">
                <a:solidFill>
                  <a:srgbClr val="000000"/>
                </a:solidFill>
                <a:latin typeface="Courier New" pitchFamily="49" charset="0"/>
              </a:rPr>
              <a:t>    DEPTNO        NUMBER(4),</a:t>
            </a:r>
          </a:p>
          <a:p>
            <a:pPr eaLnBrk="0" hangingPunct="0">
              <a:tabLst>
                <a:tab pos="1200150" algn="l"/>
                <a:tab pos="2457450" algn="l"/>
              </a:tabLst>
            </a:pPr>
            <a:r>
              <a:rPr lang="en-US" b="1">
                <a:solidFill>
                  <a:srgbClr val="000000"/>
                </a:solidFill>
                <a:latin typeface="Courier New" pitchFamily="49" charset="0"/>
              </a:rPr>
              <a:t>    DNAME      	VARCHAR2(30) </a:t>
            </a:r>
          </a:p>
          <a:p>
            <a:pPr eaLnBrk="0" hangingPunct="0">
              <a:tabLst>
                <a:tab pos="1200150" algn="l"/>
                <a:tab pos="2457450" algn="l"/>
              </a:tabLst>
            </a:pPr>
            <a:r>
              <a:rPr lang="en-US" b="1">
                <a:solidFill>
                  <a:srgbClr val="000000"/>
                </a:solidFill>
                <a:latin typeface="Courier New" pitchFamily="49" charset="0"/>
              </a:rPr>
              <a:t>      CONSTRAINT dept_name_nn NOT NULL,</a:t>
            </a:r>
          </a:p>
          <a:p>
            <a:pPr eaLnBrk="0" hangingPunct="0">
              <a:tabLst>
                <a:tab pos="1200150" algn="l"/>
                <a:tab pos="2457450" algn="l"/>
              </a:tabLst>
            </a:pPr>
            <a:r>
              <a:rPr lang="en-US" b="1">
                <a:solidFill>
                  <a:srgbClr val="000000"/>
                </a:solidFill>
                <a:latin typeface="Courier New" pitchFamily="49" charset="0"/>
              </a:rPr>
              <a:t>    MGR           NUMBER(6),</a:t>
            </a:r>
          </a:p>
          <a:p>
            <a:pPr eaLnBrk="0" hangingPunct="0">
              <a:tabLst>
                <a:tab pos="1200150" algn="l"/>
                <a:tab pos="2457450" algn="l"/>
              </a:tabLst>
            </a:pPr>
            <a:r>
              <a:rPr lang="en-US" b="1">
                <a:solidFill>
                  <a:srgbClr val="000000"/>
                </a:solidFill>
                <a:latin typeface="Courier New" pitchFamily="49" charset="0"/>
              </a:rPr>
              <a:t>    LOC           NUMBER(4),</a:t>
            </a:r>
          </a:p>
          <a:p>
            <a:pPr eaLnBrk="0" hangingPunct="0">
              <a:tabLst>
                <a:tab pos="1200150" algn="l"/>
                <a:tab pos="2457450" algn="l"/>
              </a:tabLst>
            </a:pPr>
            <a:r>
              <a:rPr lang="en-US" b="1">
                <a:solidFill>
                  <a:srgbClr val="000000"/>
                </a:solidFill>
                <a:latin typeface="Courier New" pitchFamily="49" charset="0"/>
              </a:rPr>
              <a:t>      CONSTRAINT dept_id_pk PRIMARY KEY(DEPTNO));</a:t>
            </a:r>
          </a:p>
        </p:txBody>
      </p:sp>
      <p:sp>
        <p:nvSpPr>
          <p:cNvPr id="56324" name="Rectangle 4"/>
          <p:cNvSpPr>
            <a:spLocks noGrp="1" noChangeArrowheads="1"/>
          </p:cNvSpPr>
          <p:nvPr>
            <p:ph type="title"/>
          </p:nvPr>
        </p:nvSpPr>
        <p:spPr>
          <a:noFill/>
          <a:ln/>
        </p:spPr>
        <p:txBody>
          <a:bodyPr wrap="square" lIns="92075" tIns="46038" rIns="92075" bIns="46038" anchor="t"/>
          <a:lstStyle/>
          <a:p>
            <a:r>
              <a:rPr lang="en-US"/>
              <a:t>The </a:t>
            </a:r>
            <a:r>
              <a:rPr lang="en-US">
                <a:latin typeface="Courier New" pitchFamily="49" charset="0"/>
              </a:rPr>
              <a:t>PRIMARY</a:t>
            </a:r>
            <a:r>
              <a:rPr lang="en-US"/>
              <a:t> </a:t>
            </a:r>
            <a:r>
              <a:rPr lang="en-US">
                <a:latin typeface="Courier New" pitchFamily="49" charset="0"/>
              </a:rPr>
              <a:t>KEY</a:t>
            </a:r>
            <a:r>
              <a:rPr lang="en-US"/>
              <a:t> Constraint</a:t>
            </a:r>
          </a:p>
        </p:txBody>
      </p:sp>
      <p:sp>
        <p:nvSpPr>
          <p:cNvPr id="56325" name="Rectangle 5"/>
          <p:cNvSpPr>
            <a:spLocks noGrp="1" noChangeArrowheads="1"/>
          </p:cNvSpPr>
          <p:nvPr>
            <p:ph type="body" idx="1"/>
          </p:nvPr>
        </p:nvSpPr>
        <p:spPr>
          <a:xfrm>
            <a:off x="860425" y="1600200"/>
            <a:ext cx="7926388" cy="822325"/>
          </a:xfrm>
          <a:noFill/>
          <a:ln/>
        </p:spPr>
        <p:txBody>
          <a:bodyPr lIns="92075" tIns="46038" rIns="92075" bIns="46038">
            <a:spAutoFit/>
          </a:bodyPr>
          <a:lstStyle/>
          <a:p>
            <a:pPr>
              <a:buFont typeface="Wingdings" pitchFamily="2" charset="2"/>
              <a:buNone/>
            </a:pPr>
            <a:r>
              <a:rPr lang="en-US"/>
              <a:t>Defined at either the table level or the column level:</a:t>
            </a:r>
          </a:p>
        </p:txBody>
      </p:sp>
      <p:sp>
        <p:nvSpPr>
          <p:cNvPr id="56326" name="Rectangle 6"/>
          <p:cNvSpPr>
            <a:spLocks noChangeArrowheads="1"/>
          </p:cNvSpPr>
          <p:nvPr/>
        </p:nvSpPr>
        <p:spPr bwMode="ltGray">
          <a:xfrm>
            <a:off x="1630363" y="4344988"/>
            <a:ext cx="6642100" cy="271462"/>
          </a:xfrm>
          <a:prstGeom prst="rect">
            <a:avLst/>
          </a:prstGeom>
          <a:noFill/>
          <a:ln w="19050">
            <a:solidFill>
              <a:schemeClr val="hlink"/>
            </a:solidFill>
            <a:miter lim="800000"/>
            <a:headEnd/>
            <a:tailEnd/>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ORACLE</a:t>
            </a:r>
          </a:p>
        </p:txBody>
      </p:sp>
      <p:sp>
        <p:nvSpPr>
          <p:cNvPr id="8" name="Slide Number Placeholder 4"/>
          <p:cNvSpPr>
            <a:spLocks noGrp="1"/>
          </p:cNvSpPr>
          <p:nvPr>
            <p:ph type="sldNum" sz="quarter" idx="11"/>
          </p:nvPr>
        </p:nvSpPr>
        <p:spPr/>
        <p:txBody>
          <a:bodyPr/>
          <a:lstStyle/>
          <a:p>
            <a:fld id="{64746EC9-7C29-4459-ABCD-E510657280BC}" type="slidenum">
              <a:rPr lang="en-US"/>
              <a:pPr/>
              <a:t>17</a:t>
            </a:fld>
            <a:r>
              <a:rPr lang="en-US"/>
              <a:t> of 1</a:t>
            </a:r>
          </a:p>
        </p:txBody>
      </p:sp>
      <p:sp>
        <p:nvSpPr>
          <p:cNvPr id="58370" name="Rectangle 2"/>
          <p:cNvSpPr>
            <a:spLocks noGrp="1" noChangeArrowheads="1"/>
          </p:cNvSpPr>
          <p:nvPr>
            <p:ph type="title"/>
          </p:nvPr>
        </p:nvSpPr>
        <p:spPr>
          <a:noFill/>
          <a:ln/>
        </p:spPr>
        <p:txBody>
          <a:bodyPr wrap="square" lIns="92075" tIns="46038" rIns="92075" bIns="46038" anchor="t"/>
          <a:lstStyle/>
          <a:p>
            <a:r>
              <a:rPr lang="en-US"/>
              <a:t>The </a:t>
            </a:r>
            <a:r>
              <a:rPr lang="en-US">
                <a:latin typeface="Courier New" pitchFamily="49" charset="0"/>
              </a:rPr>
              <a:t>FOREIGN</a:t>
            </a:r>
            <a:r>
              <a:rPr lang="en-US"/>
              <a:t> </a:t>
            </a:r>
            <a:r>
              <a:rPr lang="en-US">
                <a:latin typeface="Courier New" pitchFamily="49" charset="0"/>
              </a:rPr>
              <a:t>KEY</a:t>
            </a:r>
            <a:r>
              <a:rPr lang="en-US"/>
              <a:t> Constraint</a:t>
            </a:r>
          </a:p>
        </p:txBody>
      </p:sp>
      <p:sp>
        <p:nvSpPr>
          <p:cNvPr id="58371" name="Rectangle 3"/>
          <p:cNvSpPr>
            <a:spLocks noGrp="1" noChangeArrowheads="1"/>
          </p:cNvSpPr>
          <p:nvPr>
            <p:ph type="body" idx="1"/>
          </p:nvPr>
        </p:nvSpPr>
        <p:spPr>
          <a:xfrm>
            <a:off x="152400" y="1295400"/>
            <a:ext cx="8839200" cy="457200"/>
          </a:xfrm>
          <a:noFill/>
          <a:ln/>
        </p:spPr>
        <p:txBody>
          <a:bodyPr lIns="92075" tIns="46038" rIns="92075" bIns="46038">
            <a:spAutoFit/>
          </a:bodyPr>
          <a:lstStyle/>
          <a:p>
            <a:pPr>
              <a:buFont typeface="Wingdings" pitchFamily="2" charset="2"/>
              <a:buNone/>
            </a:pPr>
            <a:r>
              <a:rPr lang="en-US"/>
              <a:t>Defined at either the table level or the column level:</a:t>
            </a:r>
          </a:p>
        </p:txBody>
      </p:sp>
      <p:sp>
        <p:nvSpPr>
          <p:cNvPr id="58372" name="Rectangle 4"/>
          <p:cNvSpPr>
            <a:spLocks noChangeArrowheads="1"/>
          </p:cNvSpPr>
          <p:nvPr/>
        </p:nvSpPr>
        <p:spPr bwMode="blackWhite">
          <a:xfrm>
            <a:off x="858838" y="2405063"/>
            <a:ext cx="7791450" cy="33909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 pos="2457450" algn="l"/>
              </a:tabLst>
            </a:pPr>
            <a:endParaRPr lang="en-US" b="1">
              <a:solidFill>
                <a:srgbClr val="000000"/>
              </a:solidFill>
              <a:latin typeface="Courier New" pitchFamily="49" charset="0"/>
            </a:endParaRPr>
          </a:p>
          <a:p>
            <a:pPr eaLnBrk="0" hangingPunct="0">
              <a:tabLst>
                <a:tab pos="1200150" algn="l"/>
                <a:tab pos="2457450" algn="l"/>
              </a:tabLst>
            </a:pPr>
            <a:endParaRPr lang="en-US" b="1">
              <a:solidFill>
                <a:srgbClr val="000000"/>
              </a:solidFill>
              <a:latin typeface="Courier New" pitchFamily="49" charset="0"/>
            </a:endParaRPr>
          </a:p>
          <a:p>
            <a:pPr eaLnBrk="0" hangingPunct="0">
              <a:tabLst>
                <a:tab pos="1200150" algn="l"/>
                <a:tab pos="2457450" algn="l"/>
              </a:tabLst>
            </a:pPr>
            <a:endParaRPr lang="en-US" b="1">
              <a:solidFill>
                <a:srgbClr val="000000"/>
              </a:solidFill>
              <a:latin typeface="Courier New" pitchFamily="49" charset="0"/>
            </a:endParaRPr>
          </a:p>
          <a:p>
            <a:pPr eaLnBrk="0" hangingPunct="0">
              <a:tabLst>
                <a:tab pos="1200150" algn="l"/>
                <a:tab pos="2457450" algn="l"/>
              </a:tabLst>
            </a:pPr>
            <a:endParaRPr lang="en-US" b="1">
              <a:solidFill>
                <a:srgbClr val="000000"/>
              </a:solidFill>
              <a:latin typeface="Courier New" pitchFamily="49" charset="0"/>
            </a:endParaRPr>
          </a:p>
          <a:p>
            <a:pPr eaLnBrk="0" hangingPunct="0">
              <a:tabLst>
                <a:tab pos="1200150" algn="l"/>
                <a:tab pos="2457450" algn="l"/>
              </a:tabLst>
            </a:pPr>
            <a:endParaRPr lang="en-US" b="1">
              <a:solidFill>
                <a:srgbClr val="000000"/>
              </a:solidFill>
              <a:latin typeface="Courier New" pitchFamily="49" charset="0"/>
            </a:endParaRPr>
          </a:p>
          <a:p>
            <a:pPr eaLnBrk="0" hangingPunct="0">
              <a:tabLst>
                <a:tab pos="1200150" algn="l"/>
                <a:tab pos="2457450" algn="l"/>
              </a:tabLst>
            </a:pPr>
            <a:endParaRPr lang="en-US" b="1">
              <a:solidFill>
                <a:srgbClr val="000000"/>
              </a:solidFill>
              <a:latin typeface="Courier New" pitchFamily="49" charset="0"/>
            </a:endParaRPr>
          </a:p>
        </p:txBody>
      </p:sp>
      <p:sp>
        <p:nvSpPr>
          <p:cNvPr id="58373" name="Rectangle 5"/>
          <p:cNvSpPr>
            <a:spLocks noChangeArrowheads="1"/>
          </p:cNvSpPr>
          <p:nvPr/>
        </p:nvSpPr>
        <p:spPr bwMode="ltGray">
          <a:xfrm>
            <a:off x="1463675" y="4895850"/>
            <a:ext cx="6994525" cy="579438"/>
          </a:xfrm>
          <a:prstGeom prst="rect">
            <a:avLst/>
          </a:prstGeom>
          <a:noFill/>
          <a:ln w="19050">
            <a:solidFill>
              <a:schemeClr val="hlink"/>
            </a:solidFill>
            <a:miter lim="800000"/>
            <a:headEnd/>
            <a:tailEnd/>
          </a:ln>
          <a:effectLst/>
        </p:spPr>
        <p:txBody>
          <a:bodyPr wrap="none" anchor="ctr"/>
          <a:lstStyle/>
          <a:p>
            <a:endParaRPr lang="en-US"/>
          </a:p>
        </p:txBody>
      </p:sp>
      <p:sp>
        <p:nvSpPr>
          <p:cNvPr id="58374" name="Rectangle 6"/>
          <p:cNvSpPr>
            <a:spLocks noChangeArrowheads="1"/>
          </p:cNvSpPr>
          <p:nvPr/>
        </p:nvSpPr>
        <p:spPr bwMode="blackWhite">
          <a:xfrm>
            <a:off x="890588" y="2646363"/>
            <a:ext cx="5102225" cy="2851150"/>
          </a:xfrm>
          <a:prstGeom prst="rect">
            <a:avLst/>
          </a:prstGeom>
          <a:noFill/>
          <a:ln w="9525">
            <a:noFill/>
            <a:miter lim="800000"/>
            <a:headEnd/>
            <a:tailEnd/>
          </a:ln>
          <a:effectLst/>
        </p:spPr>
        <p:txBody>
          <a:bodyPr wrap="none" lIns="92075" tIns="46038" rIns="92075" bIns="46038" anchor="ctr"/>
          <a:lstStyle/>
          <a:p>
            <a:pPr eaLnBrk="0" hangingPunct="0">
              <a:tabLst>
                <a:tab pos="1200150" algn="l"/>
                <a:tab pos="2457450" algn="l"/>
              </a:tabLst>
            </a:pPr>
            <a:r>
              <a:rPr lang="en-US" b="1">
                <a:solidFill>
                  <a:srgbClr val="000000"/>
                </a:solidFill>
                <a:latin typeface="Courier New" pitchFamily="49" charset="0"/>
              </a:rPr>
              <a:t>CREATE TABLE EMP(</a:t>
            </a:r>
          </a:p>
          <a:p>
            <a:pPr eaLnBrk="0" hangingPunct="0">
              <a:tabLst>
                <a:tab pos="1200150" algn="l"/>
                <a:tab pos="2457450" algn="l"/>
              </a:tabLst>
            </a:pPr>
            <a:r>
              <a:rPr lang="en-US" b="1">
                <a:solidFill>
                  <a:srgbClr val="000000"/>
                </a:solidFill>
                <a:latin typeface="Courier New" pitchFamily="49" charset="0"/>
              </a:rPr>
              <a:t>    EMPNO     NUMBER(6),</a:t>
            </a:r>
          </a:p>
          <a:p>
            <a:pPr eaLnBrk="0" hangingPunct="0">
              <a:tabLst>
                <a:tab pos="1200150" algn="l"/>
                <a:tab pos="2457450" algn="l"/>
              </a:tabLst>
            </a:pPr>
            <a:r>
              <a:rPr lang="en-US" b="1">
                <a:solidFill>
                  <a:srgbClr val="000000"/>
                </a:solidFill>
                <a:latin typeface="Courier New" pitchFamily="49" charset="0"/>
              </a:rPr>
              <a:t>    ENAME     VARCHAR2(25) NOT NULL,</a:t>
            </a:r>
          </a:p>
          <a:p>
            <a:pPr eaLnBrk="0" hangingPunct="0">
              <a:tabLst>
                <a:tab pos="1200150" algn="l"/>
                <a:tab pos="2457450" algn="l"/>
              </a:tabLst>
            </a:pPr>
            <a:r>
              <a:rPr lang="en-US" b="1">
                <a:solidFill>
                  <a:srgbClr val="000000"/>
                </a:solidFill>
                <a:latin typeface="Courier New" pitchFamily="49" charset="0"/>
              </a:rPr>
              <a:t>    EMAIL     VARCHAR2(25),</a:t>
            </a:r>
          </a:p>
          <a:p>
            <a:pPr eaLnBrk="0" hangingPunct="0">
              <a:tabLst>
                <a:tab pos="1200150" algn="l"/>
                <a:tab pos="2457450" algn="l"/>
              </a:tabLst>
            </a:pPr>
            <a:r>
              <a:rPr lang="en-US" b="1">
                <a:solidFill>
                  <a:srgbClr val="000000"/>
                </a:solidFill>
                <a:latin typeface="Courier New" pitchFamily="49" charset="0"/>
              </a:rPr>
              <a:t>    SAL       NUMBER(8,2),</a:t>
            </a:r>
          </a:p>
          <a:p>
            <a:pPr eaLnBrk="0" hangingPunct="0">
              <a:tabLst>
                <a:tab pos="1200150" algn="l"/>
                <a:tab pos="2457450" algn="l"/>
              </a:tabLst>
            </a:pPr>
            <a:r>
              <a:rPr lang="en-US" b="1">
                <a:solidFill>
                  <a:srgbClr val="000000"/>
                </a:solidFill>
                <a:latin typeface="Courier New" pitchFamily="49" charset="0"/>
              </a:rPr>
              <a:t>    COMM      NUMBER(2,2),</a:t>
            </a:r>
          </a:p>
          <a:p>
            <a:pPr eaLnBrk="0" hangingPunct="0">
              <a:tabLst>
                <a:tab pos="1200150" algn="l"/>
                <a:tab pos="2457450" algn="l"/>
              </a:tabLst>
            </a:pPr>
            <a:r>
              <a:rPr lang="en-US" b="1">
                <a:solidFill>
                  <a:srgbClr val="000000"/>
                </a:solidFill>
                <a:latin typeface="Courier New" pitchFamily="49" charset="0"/>
              </a:rPr>
              <a:t>    HIREDATE  DATE NOT NULL,</a:t>
            </a:r>
          </a:p>
          <a:p>
            <a:pPr eaLnBrk="0" hangingPunct="0">
              <a:tabLst>
                <a:tab pos="1200150" algn="l"/>
                <a:tab pos="2457450" algn="l"/>
              </a:tabLst>
            </a:pPr>
            <a:r>
              <a:rPr lang="en-US" b="1">
                <a:solidFill>
                  <a:srgbClr val="000000"/>
                </a:solidFill>
                <a:latin typeface="Courier New" pitchFamily="49" charset="0"/>
              </a:rPr>
              <a:t>...</a:t>
            </a:r>
          </a:p>
          <a:p>
            <a:pPr eaLnBrk="0" hangingPunct="0">
              <a:tabLst>
                <a:tab pos="1200150" algn="l"/>
                <a:tab pos="2457450" algn="l"/>
              </a:tabLst>
            </a:pPr>
            <a:r>
              <a:rPr lang="en-US" b="1">
                <a:solidFill>
                  <a:srgbClr val="000000"/>
                </a:solidFill>
                <a:latin typeface="Courier New" pitchFamily="49" charset="0"/>
              </a:rPr>
              <a:t>    DEPTNO    NUMBER(4),</a:t>
            </a:r>
          </a:p>
          <a:p>
            <a:pPr eaLnBrk="0" hangingPunct="0">
              <a:tabLst>
                <a:tab pos="1200150" algn="l"/>
                <a:tab pos="2457450" algn="l"/>
              </a:tabLst>
            </a:pPr>
            <a:r>
              <a:rPr lang="en-US" b="1">
                <a:solidFill>
                  <a:srgbClr val="000000"/>
                </a:solidFill>
                <a:latin typeface="Courier New" pitchFamily="49" charset="0"/>
              </a:rPr>
              <a:t>    CONSTRAINT emp_dept_fk FOREIGN KEY (DEPTNO)</a:t>
            </a:r>
          </a:p>
          <a:p>
            <a:pPr eaLnBrk="0" hangingPunct="0">
              <a:tabLst>
                <a:tab pos="1200150" algn="l"/>
                <a:tab pos="2457450" algn="l"/>
              </a:tabLst>
            </a:pPr>
            <a:r>
              <a:rPr lang="en-US" b="1">
                <a:solidFill>
                  <a:srgbClr val="000000"/>
                </a:solidFill>
                <a:latin typeface="Courier New" pitchFamily="49" charset="0"/>
              </a:rPr>
              <a:t>      REFERENCES DEPT(DEPTNO),</a:t>
            </a:r>
          </a:p>
          <a:p>
            <a:pPr eaLnBrk="0" hangingPunct="0">
              <a:tabLst>
                <a:tab pos="1200150" algn="l"/>
                <a:tab pos="2457450" algn="l"/>
              </a:tabLst>
            </a:pPr>
            <a:r>
              <a:rPr lang="en-US" b="1">
                <a:solidFill>
                  <a:srgbClr val="000000"/>
                </a:solidFill>
                <a:latin typeface="Courier New" pitchFamily="49" charset="0"/>
              </a:rPr>
              <a:t>    CONSTRAINT emp_email_uk UNIQUE(email));</a:t>
            </a:r>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a:t>
            </a:r>
          </a:p>
        </p:txBody>
      </p:sp>
      <p:sp>
        <p:nvSpPr>
          <p:cNvPr id="5" name="Slide Number Placeholder 4"/>
          <p:cNvSpPr>
            <a:spLocks noGrp="1"/>
          </p:cNvSpPr>
          <p:nvPr>
            <p:ph type="sldNum" sz="quarter" idx="11"/>
          </p:nvPr>
        </p:nvSpPr>
        <p:spPr/>
        <p:txBody>
          <a:bodyPr/>
          <a:lstStyle/>
          <a:p>
            <a:fld id="{3F04B0AB-264F-4D10-83FD-995D785D0FB5}" type="slidenum">
              <a:rPr lang="en-US"/>
              <a:pPr/>
              <a:t>18</a:t>
            </a:fld>
            <a:r>
              <a:rPr lang="en-US"/>
              <a:t> of 1</a:t>
            </a:r>
          </a:p>
        </p:txBody>
      </p:sp>
      <p:sp>
        <p:nvSpPr>
          <p:cNvPr id="60418" name="Rectangle 2"/>
          <p:cNvSpPr>
            <a:spLocks noGrp="1" noChangeArrowheads="1"/>
          </p:cNvSpPr>
          <p:nvPr>
            <p:ph type="title"/>
          </p:nvPr>
        </p:nvSpPr>
        <p:spPr>
          <a:noFill/>
          <a:ln/>
        </p:spPr>
        <p:txBody>
          <a:bodyPr wrap="square" lIns="92075" tIns="46038" rIns="92075" bIns="46038" anchor="t"/>
          <a:lstStyle/>
          <a:p>
            <a:r>
              <a:rPr lang="en-US">
                <a:latin typeface="Courier New" pitchFamily="49" charset="0"/>
              </a:rPr>
              <a:t>FOREIGN</a:t>
            </a:r>
            <a:r>
              <a:rPr lang="en-US"/>
              <a:t> </a:t>
            </a:r>
            <a:r>
              <a:rPr lang="en-US">
                <a:latin typeface="Courier New" pitchFamily="49" charset="0"/>
              </a:rPr>
              <a:t>KEY</a:t>
            </a:r>
            <a:r>
              <a:rPr lang="en-US"/>
              <a:t> Constraint </a:t>
            </a:r>
            <a:br>
              <a:rPr lang="en-US"/>
            </a:br>
            <a:r>
              <a:rPr lang="en-US"/>
              <a:t>Keywords</a:t>
            </a:r>
          </a:p>
        </p:txBody>
      </p:sp>
      <p:sp>
        <p:nvSpPr>
          <p:cNvPr id="60419" name="Rectangle 3"/>
          <p:cNvSpPr>
            <a:spLocks noGrp="1" noChangeArrowheads="1"/>
          </p:cNvSpPr>
          <p:nvPr>
            <p:ph type="body" idx="1"/>
          </p:nvPr>
        </p:nvSpPr>
        <p:spPr>
          <a:xfrm>
            <a:off x="533400" y="1965325"/>
            <a:ext cx="8229600" cy="3597275"/>
          </a:xfrm>
          <a:noFill/>
          <a:ln/>
        </p:spPr>
        <p:txBody>
          <a:bodyPr lIns="92075" tIns="46038" rIns="92075" bIns="46038">
            <a:spAutoFit/>
          </a:bodyPr>
          <a:lstStyle/>
          <a:p>
            <a:pPr marL="341313" lvl="1" indent="-227013" defTabSz="346075">
              <a:buFont typeface="Arial" charset="0"/>
              <a:buChar char="•"/>
              <a:tabLst>
                <a:tab pos="571500" algn="l"/>
              </a:tabLst>
            </a:pPr>
            <a:r>
              <a:rPr lang="en-US">
                <a:latin typeface="Courier New" pitchFamily="49" charset="0"/>
              </a:rPr>
              <a:t>FOREIGN KEY</a:t>
            </a:r>
            <a:r>
              <a:rPr lang="en-US"/>
              <a:t>: Defines the column in the child table at the table constraint level</a:t>
            </a:r>
          </a:p>
          <a:p>
            <a:pPr marL="341313" lvl="1" indent="-227013" defTabSz="346075">
              <a:buFont typeface="Arial" charset="0"/>
              <a:buChar char="•"/>
              <a:tabLst>
                <a:tab pos="571500" algn="l"/>
              </a:tabLst>
            </a:pPr>
            <a:r>
              <a:rPr lang="en-US">
                <a:latin typeface="Courier New" pitchFamily="49" charset="0"/>
              </a:rPr>
              <a:t>REFERENCES</a:t>
            </a:r>
            <a:r>
              <a:rPr lang="en-US"/>
              <a:t>: Identifies the table and column in the parent table</a:t>
            </a:r>
          </a:p>
          <a:p>
            <a:pPr marL="341313" lvl="1" indent="-227013" defTabSz="346075">
              <a:buFont typeface="Arial" charset="0"/>
              <a:buChar char="•"/>
              <a:tabLst>
                <a:tab pos="571500" algn="l"/>
              </a:tabLst>
            </a:pPr>
            <a:r>
              <a:rPr lang="en-US">
                <a:latin typeface="Courier New" pitchFamily="49" charset="0"/>
              </a:rPr>
              <a:t>ON DELETE CASCADE</a:t>
            </a:r>
            <a:r>
              <a:rPr lang="en-US"/>
              <a:t>: Deletes the dependent rows in the child table when a row in the parent table is deleted.</a:t>
            </a:r>
          </a:p>
          <a:p>
            <a:pPr marL="341313" lvl="1" indent="-227013" defTabSz="346075">
              <a:buFont typeface="Arial" charset="0"/>
              <a:buChar char="•"/>
              <a:tabLst>
                <a:tab pos="571500" algn="l"/>
              </a:tabLst>
            </a:pPr>
            <a:r>
              <a:rPr lang="en-US">
                <a:latin typeface="Courier New" pitchFamily="49" charset="0"/>
              </a:rPr>
              <a:t>ON DELETE SET NULL</a:t>
            </a:r>
            <a:r>
              <a:rPr lang="en-US"/>
              <a:t>: Converts dependent foreign key values to null</a:t>
            </a:r>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ORACLE</a:t>
            </a:r>
          </a:p>
        </p:txBody>
      </p:sp>
      <p:sp>
        <p:nvSpPr>
          <p:cNvPr id="8" name="Slide Number Placeholder 4"/>
          <p:cNvSpPr>
            <a:spLocks noGrp="1"/>
          </p:cNvSpPr>
          <p:nvPr>
            <p:ph type="sldNum" sz="quarter" idx="11"/>
          </p:nvPr>
        </p:nvSpPr>
        <p:spPr/>
        <p:txBody>
          <a:bodyPr/>
          <a:lstStyle/>
          <a:p>
            <a:fld id="{42D3C86F-64C7-4BBC-BAC2-83BC9B40FE79}" type="slidenum">
              <a:rPr lang="en-US"/>
              <a:pPr/>
              <a:t>19</a:t>
            </a:fld>
            <a:r>
              <a:rPr lang="en-US"/>
              <a:t> of 1</a:t>
            </a:r>
          </a:p>
        </p:txBody>
      </p:sp>
      <p:sp>
        <p:nvSpPr>
          <p:cNvPr id="62466" name="Rectangle 2"/>
          <p:cNvSpPr>
            <a:spLocks noGrp="1" noChangeArrowheads="1"/>
          </p:cNvSpPr>
          <p:nvPr>
            <p:ph type="title"/>
          </p:nvPr>
        </p:nvSpPr>
        <p:spPr>
          <a:noFill/>
          <a:ln/>
        </p:spPr>
        <p:txBody>
          <a:bodyPr wrap="square" lIns="92075" tIns="46038" rIns="92075" bIns="46038" anchor="t"/>
          <a:lstStyle/>
          <a:p>
            <a:r>
              <a:rPr lang="en-US"/>
              <a:t>The </a:t>
            </a:r>
            <a:r>
              <a:rPr lang="en-US">
                <a:latin typeface="Courier New" pitchFamily="49" charset="0"/>
              </a:rPr>
              <a:t>CHECK</a:t>
            </a:r>
            <a:r>
              <a:rPr lang="en-US"/>
              <a:t> Constraint</a:t>
            </a:r>
          </a:p>
        </p:txBody>
      </p:sp>
      <p:sp>
        <p:nvSpPr>
          <p:cNvPr id="62467" name="Rectangle 3"/>
          <p:cNvSpPr>
            <a:spLocks noGrp="1" noChangeArrowheads="1"/>
          </p:cNvSpPr>
          <p:nvPr>
            <p:ph type="body" idx="1"/>
          </p:nvPr>
        </p:nvSpPr>
        <p:spPr>
          <a:xfrm>
            <a:off x="228600" y="1219200"/>
            <a:ext cx="8610600" cy="2940050"/>
          </a:xfrm>
          <a:noFill/>
          <a:ln/>
        </p:spPr>
        <p:txBody>
          <a:bodyPr lIns="92075" tIns="46038" rIns="92075" bIns="46038">
            <a:spAutoFit/>
          </a:bodyPr>
          <a:lstStyle/>
          <a:p>
            <a:r>
              <a:rPr lang="en-US"/>
              <a:t>Defines a condition that each row must satisfy</a:t>
            </a:r>
          </a:p>
          <a:p>
            <a:r>
              <a:rPr lang="en-US"/>
              <a:t>The following expressions are not allowed:</a:t>
            </a:r>
          </a:p>
          <a:p>
            <a:pPr lvl="1"/>
            <a:r>
              <a:rPr lang="en-US"/>
              <a:t>References to CURRVAL, NEXTVAL, LEVEL, and ROWNUM pseudocolumns </a:t>
            </a:r>
          </a:p>
          <a:p>
            <a:pPr lvl="1"/>
            <a:r>
              <a:rPr lang="en-US"/>
              <a:t>Calls to SYSDATE, UID, USER, and USERENV functions</a:t>
            </a:r>
          </a:p>
          <a:p>
            <a:pPr lvl="1"/>
            <a:r>
              <a:rPr lang="en-US"/>
              <a:t>Queries that refer to other values in other rows</a:t>
            </a:r>
          </a:p>
        </p:txBody>
      </p:sp>
      <p:sp>
        <p:nvSpPr>
          <p:cNvPr id="62468" name="Rectangle 4"/>
          <p:cNvSpPr>
            <a:spLocks noChangeArrowheads="1"/>
          </p:cNvSpPr>
          <p:nvPr/>
        </p:nvSpPr>
        <p:spPr bwMode="blackWhite">
          <a:xfrm>
            <a:off x="1265238" y="4843463"/>
            <a:ext cx="7473950" cy="8715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62469" name="Rectangle 5"/>
          <p:cNvSpPr>
            <a:spLocks noChangeArrowheads="1"/>
          </p:cNvSpPr>
          <p:nvPr/>
        </p:nvSpPr>
        <p:spPr bwMode="ltGray">
          <a:xfrm>
            <a:off x="1981200" y="5194300"/>
            <a:ext cx="4013200" cy="520700"/>
          </a:xfrm>
          <a:prstGeom prst="rect">
            <a:avLst/>
          </a:prstGeom>
          <a:noFill/>
          <a:ln w="19050">
            <a:solidFill>
              <a:schemeClr val="hlink"/>
            </a:solidFill>
            <a:miter lim="800000"/>
            <a:headEnd/>
            <a:tailEnd/>
          </a:ln>
          <a:effectLst/>
        </p:spPr>
        <p:txBody>
          <a:bodyPr wrap="none" anchor="ctr"/>
          <a:lstStyle/>
          <a:p>
            <a:endParaRPr lang="en-US"/>
          </a:p>
        </p:txBody>
      </p:sp>
      <p:sp>
        <p:nvSpPr>
          <p:cNvPr id="62470" name="Rectangle 6"/>
          <p:cNvSpPr>
            <a:spLocks noChangeArrowheads="1"/>
          </p:cNvSpPr>
          <p:nvPr/>
        </p:nvSpPr>
        <p:spPr bwMode="blackWhite">
          <a:xfrm>
            <a:off x="1233488" y="4876800"/>
            <a:ext cx="7910512" cy="860425"/>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pPr>
            <a:r>
              <a:rPr lang="en-US" b="1">
                <a:solidFill>
                  <a:srgbClr val="000000"/>
                </a:solidFill>
                <a:latin typeface="Courier New" pitchFamily="49" charset="0"/>
              </a:rPr>
              <a:t>..., sal	NUMBER(2)</a:t>
            </a:r>
          </a:p>
          <a:p>
            <a:pPr eaLnBrk="0" hangingPunct="0">
              <a:tabLst>
                <a:tab pos="1200150" algn="l"/>
              </a:tabLst>
            </a:pPr>
            <a:r>
              <a:rPr lang="en-US" b="1">
                <a:solidFill>
                  <a:srgbClr val="000000"/>
                </a:solidFill>
                <a:latin typeface="Courier New" pitchFamily="49" charset="0"/>
              </a:rPr>
              <a:t>     CONSTRAINT emp_sal_min  </a:t>
            </a:r>
          </a:p>
          <a:p>
            <a:pPr eaLnBrk="0" hangingPunct="0">
              <a:tabLst>
                <a:tab pos="1200150" algn="l"/>
              </a:tabLst>
            </a:pPr>
            <a:r>
              <a:rPr lang="en-US" b="1">
                <a:solidFill>
                  <a:srgbClr val="000000"/>
                </a:solidFill>
                <a:latin typeface="Courier New" pitchFamily="49" charset="0"/>
              </a:rPr>
              <a:t>            CHECK (sal &gt; 0),...</a:t>
            </a: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a:t>
            </a:r>
          </a:p>
        </p:txBody>
      </p:sp>
      <p:sp>
        <p:nvSpPr>
          <p:cNvPr id="5" name="Slide Number Placeholder 4"/>
          <p:cNvSpPr>
            <a:spLocks noGrp="1"/>
          </p:cNvSpPr>
          <p:nvPr>
            <p:ph type="sldNum" sz="quarter" idx="11"/>
          </p:nvPr>
        </p:nvSpPr>
        <p:spPr/>
        <p:txBody>
          <a:bodyPr/>
          <a:lstStyle/>
          <a:p>
            <a:fld id="{3F630428-B771-4C10-AE26-17BF44CE3834}" type="slidenum">
              <a:rPr lang="en-US"/>
              <a:pPr/>
              <a:t>2</a:t>
            </a:fld>
            <a:r>
              <a:rPr lang="en-US"/>
              <a:t> of 1</a:t>
            </a:r>
          </a:p>
        </p:txBody>
      </p:sp>
      <p:sp>
        <p:nvSpPr>
          <p:cNvPr id="15362" name="Rectangle 2"/>
          <p:cNvSpPr>
            <a:spLocks noGrp="1" noChangeArrowheads="1"/>
          </p:cNvSpPr>
          <p:nvPr>
            <p:ph type="title"/>
          </p:nvPr>
        </p:nvSpPr>
        <p:spPr>
          <a:noFill/>
          <a:ln/>
        </p:spPr>
        <p:txBody>
          <a:bodyPr wrap="square" lIns="92075" tIns="46038" rIns="92075" bIns="46038" anchor="t"/>
          <a:lstStyle/>
          <a:p>
            <a:r>
              <a:rPr lang="en-US"/>
              <a:t>Naming Rules</a:t>
            </a:r>
          </a:p>
        </p:txBody>
      </p:sp>
      <p:sp>
        <p:nvSpPr>
          <p:cNvPr id="15363" name="Rectangle 3"/>
          <p:cNvSpPr>
            <a:spLocks noGrp="1" noChangeArrowheads="1"/>
          </p:cNvSpPr>
          <p:nvPr>
            <p:ph type="body" idx="1"/>
          </p:nvPr>
        </p:nvSpPr>
        <p:spPr>
          <a:xfrm>
            <a:off x="381000" y="2244725"/>
            <a:ext cx="8458200" cy="3013075"/>
          </a:xfrm>
          <a:noFill/>
          <a:ln/>
        </p:spPr>
        <p:txBody>
          <a:bodyPr lIns="92075" tIns="46038" rIns="92075" bIns="46038">
            <a:spAutoFit/>
          </a:bodyPr>
          <a:lstStyle/>
          <a:p>
            <a:pPr>
              <a:buFont typeface="Wingdings" pitchFamily="2" charset="2"/>
              <a:buNone/>
            </a:pPr>
            <a:r>
              <a:rPr lang="en-US"/>
              <a:t>Table names and column names:</a:t>
            </a:r>
          </a:p>
          <a:p>
            <a:r>
              <a:rPr lang="en-US"/>
              <a:t>Must begin with a letter</a:t>
            </a:r>
          </a:p>
          <a:p>
            <a:r>
              <a:rPr lang="en-US"/>
              <a:t>Must be 1–30 characters long</a:t>
            </a:r>
          </a:p>
          <a:p>
            <a:r>
              <a:rPr lang="en-US"/>
              <a:t>Must contain only A–Z, a–z, 0–9, _, $, and #</a:t>
            </a:r>
          </a:p>
          <a:p>
            <a:r>
              <a:rPr lang="en-US"/>
              <a:t>Must not duplicate the name of another object owned by the same user</a:t>
            </a:r>
          </a:p>
          <a:p>
            <a:r>
              <a:rPr lang="en-US"/>
              <a:t>Must not be an Oracle server reserved word</a:t>
            </a: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ORACLE</a:t>
            </a:r>
          </a:p>
        </p:txBody>
      </p:sp>
      <p:sp>
        <p:nvSpPr>
          <p:cNvPr id="6" name="Slide Number Placeholder 4"/>
          <p:cNvSpPr>
            <a:spLocks noGrp="1"/>
          </p:cNvSpPr>
          <p:nvPr>
            <p:ph type="sldNum" sz="quarter" idx="11"/>
          </p:nvPr>
        </p:nvSpPr>
        <p:spPr/>
        <p:txBody>
          <a:bodyPr/>
          <a:lstStyle/>
          <a:p>
            <a:fld id="{E63E2008-360E-419E-AD3D-1C09EBCBFCE1}" type="slidenum">
              <a:rPr lang="en-US"/>
              <a:pPr/>
              <a:t>20</a:t>
            </a:fld>
            <a:r>
              <a:rPr lang="en-US"/>
              <a:t> of 1</a:t>
            </a:r>
          </a:p>
        </p:txBody>
      </p:sp>
      <p:sp>
        <p:nvSpPr>
          <p:cNvPr id="64514" name="Rectangle 2"/>
          <p:cNvSpPr>
            <a:spLocks noGrp="1" noChangeArrowheads="1"/>
          </p:cNvSpPr>
          <p:nvPr>
            <p:ph type="title"/>
          </p:nvPr>
        </p:nvSpPr>
        <p:spPr>
          <a:noFill/>
          <a:ln/>
        </p:spPr>
        <p:txBody>
          <a:bodyPr wrap="square" lIns="92075" tIns="46038" rIns="92075" bIns="46038" anchor="t"/>
          <a:lstStyle/>
          <a:p>
            <a:r>
              <a:rPr lang="en-US"/>
              <a:t>Adding a Constraint Syntax</a:t>
            </a:r>
          </a:p>
        </p:txBody>
      </p:sp>
      <p:sp>
        <p:nvSpPr>
          <p:cNvPr id="64515" name="Rectangle 3"/>
          <p:cNvSpPr>
            <a:spLocks noGrp="1" noChangeArrowheads="1"/>
          </p:cNvSpPr>
          <p:nvPr>
            <p:ph type="body" idx="1"/>
          </p:nvPr>
        </p:nvSpPr>
        <p:spPr>
          <a:xfrm>
            <a:off x="304800" y="2051050"/>
            <a:ext cx="8610600" cy="1492250"/>
          </a:xfrm>
          <a:noFill/>
          <a:ln/>
        </p:spPr>
        <p:txBody>
          <a:bodyPr lIns="92075" tIns="46038" rIns="92075" bIns="46038">
            <a:spAutoFit/>
          </a:bodyPr>
          <a:lstStyle/>
          <a:p>
            <a:pPr>
              <a:buFont typeface="Wingdings" pitchFamily="2" charset="2"/>
              <a:buNone/>
            </a:pPr>
            <a:r>
              <a:rPr lang="en-US" sz="2000"/>
              <a:t>Use the ALTER TABLE statement to:</a:t>
            </a:r>
          </a:p>
          <a:p>
            <a:r>
              <a:rPr lang="en-US" sz="2000"/>
              <a:t>Add or drop a constraint, but not modify its structure</a:t>
            </a:r>
          </a:p>
          <a:p>
            <a:r>
              <a:rPr lang="en-US" sz="2000"/>
              <a:t>Enable or disable constraints</a:t>
            </a:r>
          </a:p>
          <a:p>
            <a:r>
              <a:rPr lang="en-US" sz="2000"/>
              <a:t>Add a NOT NULL constraint by using the MODIFY clause</a:t>
            </a:r>
          </a:p>
        </p:txBody>
      </p:sp>
      <p:sp>
        <p:nvSpPr>
          <p:cNvPr id="64516" name="Rectangle 4"/>
          <p:cNvSpPr>
            <a:spLocks noChangeArrowheads="1"/>
          </p:cNvSpPr>
          <p:nvPr/>
        </p:nvSpPr>
        <p:spPr bwMode="blackWhite">
          <a:xfrm>
            <a:off x="990600" y="4343400"/>
            <a:ext cx="7493000" cy="6905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r>
              <a:rPr lang="en-US" b="1">
                <a:solidFill>
                  <a:srgbClr val="000000"/>
                </a:solidFill>
                <a:latin typeface="Courier New" pitchFamily="49" charset="0"/>
              </a:rPr>
              <a:t>  ALTER TABLE	 </a:t>
            </a:r>
            <a:r>
              <a:rPr lang="en-US" b="1" i="1">
                <a:solidFill>
                  <a:srgbClr val="000000"/>
                </a:solidFill>
                <a:latin typeface="Courier New" pitchFamily="49" charset="0"/>
              </a:rPr>
              <a:t>table</a:t>
            </a:r>
            <a:endParaRPr lang="en-US" b="1">
              <a:solidFill>
                <a:srgbClr val="000000"/>
              </a:solidFill>
              <a:latin typeface="Courier New" pitchFamily="49" charset="0"/>
            </a:endParaRPr>
          </a:p>
          <a:p>
            <a:pPr eaLnBrk="0" hangingPunct="0">
              <a:tabLst>
                <a:tab pos="1200150" algn="l"/>
              </a:tabLst>
            </a:pPr>
            <a:r>
              <a:rPr lang="en-US" b="1">
                <a:solidFill>
                  <a:srgbClr val="000000"/>
                </a:solidFill>
                <a:latin typeface="Courier New" pitchFamily="49" charset="0"/>
              </a:rPr>
              <a:t>  ADD [CONSTRAINT </a:t>
            </a:r>
            <a:r>
              <a:rPr lang="en-US" b="1" i="1">
                <a:solidFill>
                  <a:srgbClr val="000000"/>
                </a:solidFill>
                <a:latin typeface="Courier New" pitchFamily="49" charset="0"/>
              </a:rPr>
              <a:t>constraint</a:t>
            </a:r>
            <a:r>
              <a:rPr lang="en-US" b="1">
                <a:solidFill>
                  <a:srgbClr val="000000"/>
                </a:solidFill>
                <a:latin typeface="Courier New" pitchFamily="49" charset="0"/>
              </a:rPr>
              <a:t>] </a:t>
            </a:r>
            <a:r>
              <a:rPr lang="en-US" b="1" i="1">
                <a:solidFill>
                  <a:srgbClr val="000000"/>
                </a:solidFill>
                <a:latin typeface="Courier New" pitchFamily="49" charset="0"/>
              </a:rPr>
              <a:t>type </a:t>
            </a:r>
            <a:r>
              <a:rPr lang="en-US" b="1">
                <a:solidFill>
                  <a:srgbClr val="000000"/>
                </a:solidFill>
                <a:latin typeface="Courier New" pitchFamily="49" charset="0"/>
              </a:rPr>
              <a:t>(</a:t>
            </a:r>
            <a:r>
              <a:rPr lang="en-US" b="1" i="1">
                <a:solidFill>
                  <a:srgbClr val="000000"/>
                </a:solidFill>
                <a:latin typeface="Courier New" pitchFamily="49" charset="0"/>
              </a:rPr>
              <a:t>column</a:t>
            </a:r>
            <a:r>
              <a:rPr lang="en-US" b="1">
                <a:solidFill>
                  <a:srgbClr val="000000"/>
                </a:solidFill>
                <a:latin typeface="Courier New" pitchFamily="49" charset="0"/>
              </a:rPr>
              <a:t>);</a:t>
            </a:r>
          </a:p>
        </p:txBody>
      </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ORACLE</a:t>
            </a:r>
          </a:p>
        </p:txBody>
      </p:sp>
      <p:sp>
        <p:nvSpPr>
          <p:cNvPr id="7" name="Slide Number Placeholder 4"/>
          <p:cNvSpPr>
            <a:spLocks noGrp="1"/>
          </p:cNvSpPr>
          <p:nvPr>
            <p:ph type="sldNum" sz="quarter" idx="11"/>
          </p:nvPr>
        </p:nvSpPr>
        <p:spPr/>
        <p:txBody>
          <a:bodyPr/>
          <a:lstStyle/>
          <a:p>
            <a:fld id="{78FF2320-C426-41CD-885F-CC81C21560A2}" type="slidenum">
              <a:rPr lang="en-US"/>
              <a:pPr/>
              <a:t>21</a:t>
            </a:fld>
            <a:r>
              <a:rPr lang="en-US"/>
              <a:t> of 1</a:t>
            </a:r>
          </a:p>
        </p:txBody>
      </p:sp>
      <p:sp>
        <p:nvSpPr>
          <p:cNvPr id="66562" name="Rectangle 2"/>
          <p:cNvSpPr>
            <a:spLocks noGrp="1" noChangeArrowheads="1"/>
          </p:cNvSpPr>
          <p:nvPr>
            <p:ph type="title"/>
          </p:nvPr>
        </p:nvSpPr>
        <p:spPr>
          <a:noFill/>
          <a:ln/>
        </p:spPr>
        <p:txBody>
          <a:bodyPr wrap="square" lIns="92075" tIns="46038" rIns="92075" bIns="46038" anchor="t"/>
          <a:lstStyle/>
          <a:p>
            <a:r>
              <a:rPr lang="en-US"/>
              <a:t>Adding a Constraint</a:t>
            </a:r>
          </a:p>
        </p:txBody>
      </p:sp>
      <p:sp>
        <p:nvSpPr>
          <p:cNvPr id="66563" name="Rectangle 3"/>
          <p:cNvSpPr>
            <a:spLocks noGrp="1" noChangeArrowheads="1"/>
          </p:cNvSpPr>
          <p:nvPr>
            <p:ph type="body" idx="1"/>
          </p:nvPr>
        </p:nvSpPr>
        <p:spPr>
          <a:xfrm>
            <a:off x="304800" y="1371600"/>
            <a:ext cx="8382000" cy="1325563"/>
          </a:xfrm>
          <a:noFill/>
          <a:ln/>
        </p:spPr>
        <p:txBody>
          <a:bodyPr lIns="92075" tIns="46038" rIns="92075" bIns="46038">
            <a:spAutoFit/>
          </a:bodyPr>
          <a:lstStyle/>
          <a:p>
            <a:pPr>
              <a:lnSpc>
                <a:spcPct val="65000"/>
              </a:lnSpc>
              <a:buFont typeface="Wingdings" pitchFamily="2" charset="2"/>
              <a:buNone/>
            </a:pPr>
            <a:endParaRPr lang="en-US" sz="2000"/>
          </a:p>
          <a:p>
            <a:pPr>
              <a:lnSpc>
                <a:spcPct val="65000"/>
              </a:lnSpc>
              <a:buFont typeface="Wingdings" pitchFamily="2" charset="2"/>
              <a:buNone/>
            </a:pPr>
            <a:r>
              <a:rPr lang="en-US" sz="2000"/>
              <a:t>Add a FOREIGN KEY constraint to the EMPLOYEES </a:t>
            </a:r>
          </a:p>
          <a:p>
            <a:pPr>
              <a:lnSpc>
                <a:spcPct val="65000"/>
              </a:lnSpc>
              <a:buFont typeface="Wingdings" pitchFamily="2" charset="2"/>
              <a:buNone/>
            </a:pPr>
            <a:r>
              <a:rPr lang="en-US" sz="2000"/>
              <a:t>table indicating that a manager must already exist as </a:t>
            </a:r>
          </a:p>
          <a:p>
            <a:pPr>
              <a:lnSpc>
                <a:spcPct val="65000"/>
              </a:lnSpc>
              <a:buFont typeface="Wingdings" pitchFamily="2" charset="2"/>
              <a:buNone/>
            </a:pPr>
            <a:r>
              <a:rPr lang="en-US" sz="2000"/>
              <a:t>a valid employee in the EMPLOYEES table.</a:t>
            </a:r>
          </a:p>
          <a:p>
            <a:pPr>
              <a:lnSpc>
                <a:spcPct val="65000"/>
              </a:lnSpc>
              <a:buFont typeface="Wingdings" pitchFamily="2" charset="2"/>
              <a:buNone/>
            </a:pPr>
            <a:endParaRPr lang="en-US" sz="2000"/>
          </a:p>
        </p:txBody>
      </p:sp>
      <p:sp>
        <p:nvSpPr>
          <p:cNvPr id="66564" name="Rectangle 4"/>
          <p:cNvSpPr>
            <a:spLocks noChangeArrowheads="1"/>
          </p:cNvSpPr>
          <p:nvPr/>
        </p:nvSpPr>
        <p:spPr bwMode="blackWhite">
          <a:xfrm>
            <a:off x="685800" y="3446463"/>
            <a:ext cx="7494588" cy="13541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66565" name="Rectangle 5"/>
          <p:cNvSpPr>
            <a:spLocks noChangeArrowheads="1"/>
          </p:cNvSpPr>
          <p:nvPr/>
        </p:nvSpPr>
        <p:spPr bwMode="blackWhite">
          <a:xfrm>
            <a:off x="685800" y="3465513"/>
            <a:ext cx="7467600" cy="1411287"/>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pPr>
            <a:r>
              <a:rPr lang="en-US" b="1">
                <a:solidFill>
                  <a:srgbClr val="000000"/>
                </a:solidFill>
                <a:latin typeface="Courier New" pitchFamily="49" charset="0"/>
              </a:rPr>
              <a:t>ALTER TABLE     EMP</a:t>
            </a:r>
          </a:p>
          <a:p>
            <a:pPr eaLnBrk="0" hangingPunct="0">
              <a:tabLst>
                <a:tab pos="1200150" algn="l"/>
              </a:tabLst>
            </a:pPr>
            <a:r>
              <a:rPr lang="en-US" b="1">
                <a:solidFill>
                  <a:srgbClr val="000000"/>
                </a:solidFill>
                <a:latin typeface="Courier New" pitchFamily="49" charset="0"/>
              </a:rPr>
              <a:t>ADD CONSTRAINT  emp_manager_fk </a:t>
            </a:r>
          </a:p>
          <a:p>
            <a:pPr eaLnBrk="0" hangingPunct="0">
              <a:tabLst>
                <a:tab pos="1200150" algn="l"/>
              </a:tabLst>
            </a:pPr>
            <a:r>
              <a:rPr lang="en-US" b="1">
                <a:solidFill>
                  <a:srgbClr val="000000"/>
                </a:solidFill>
                <a:latin typeface="Courier New" pitchFamily="49" charset="0"/>
              </a:rPr>
              <a:t>  FOREIGN KEY(MGR) </a:t>
            </a:r>
          </a:p>
          <a:p>
            <a:pPr eaLnBrk="0" hangingPunct="0">
              <a:tabLst>
                <a:tab pos="1200150" algn="l"/>
              </a:tabLst>
            </a:pPr>
            <a:r>
              <a:rPr lang="en-US" b="1">
                <a:solidFill>
                  <a:srgbClr val="000000"/>
                </a:solidFill>
                <a:latin typeface="Courier New" pitchFamily="49" charset="0"/>
              </a:rPr>
              <a:t>  REFERENCES EMP(EMPNO);</a:t>
            </a:r>
          </a:p>
          <a:p>
            <a:pPr eaLnBrk="0" hangingPunct="0">
              <a:tabLst>
                <a:tab pos="1200150" algn="l"/>
              </a:tabLst>
            </a:pPr>
            <a:r>
              <a:rPr lang="en-US" b="1">
                <a:solidFill>
                  <a:srgbClr val="FF3300"/>
                </a:solidFill>
                <a:effectLst>
                  <a:outerShdw blurRad="38100" dist="38100" dir="2700000" algn="tl">
                    <a:srgbClr val="C0C0C0"/>
                  </a:outerShdw>
                </a:effectLst>
                <a:latin typeface="Courier New" pitchFamily="49" charset="0"/>
              </a:rPr>
              <a:t>Table altered.</a:t>
            </a:r>
          </a:p>
        </p:txBody>
      </p:sp>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ORACLE</a:t>
            </a:r>
          </a:p>
        </p:txBody>
      </p:sp>
      <p:sp>
        <p:nvSpPr>
          <p:cNvPr id="8" name="Slide Number Placeholder 4"/>
          <p:cNvSpPr>
            <a:spLocks noGrp="1"/>
          </p:cNvSpPr>
          <p:nvPr>
            <p:ph type="sldNum" sz="quarter" idx="11"/>
          </p:nvPr>
        </p:nvSpPr>
        <p:spPr/>
        <p:txBody>
          <a:bodyPr/>
          <a:lstStyle/>
          <a:p>
            <a:fld id="{E618652E-12E7-4666-A4C4-81BC471D5511}" type="slidenum">
              <a:rPr lang="en-US"/>
              <a:pPr/>
              <a:t>22</a:t>
            </a:fld>
            <a:r>
              <a:rPr lang="en-US"/>
              <a:t> of 1</a:t>
            </a:r>
          </a:p>
        </p:txBody>
      </p:sp>
      <p:sp>
        <p:nvSpPr>
          <p:cNvPr id="68610" name="Rectangle 2"/>
          <p:cNvSpPr>
            <a:spLocks noGrp="1" noChangeArrowheads="1"/>
          </p:cNvSpPr>
          <p:nvPr>
            <p:ph type="title"/>
          </p:nvPr>
        </p:nvSpPr>
        <p:spPr>
          <a:noFill/>
          <a:ln/>
        </p:spPr>
        <p:txBody>
          <a:bodyPr wrap="square" lIns="92075" tIns="46038" rIns="92075" bIns="46038" anchor="t"/>
          <a:lstStyle/>
          <a:p>
            <a:r>
              <a:rPr lang="en-US"/>
              <a:t>Dropping a Constraint</a:t>
            </a:r>
          </a:p>
        </p:txBody>
      </p:sp>
      <p:sp>
        <p:nvSpPr>
          <p:cNvPr id="68611" name="Rectangle 3"/>
          <p:cNvSpPr>
            <a:spLocks noGrp="1" noChangeArrowheads="1"/>
          </p:cNvSpPr>
          <p:nvPr>
            <p:ph type="body" idx="1"/>
          </p:nvPr>
        </p:nvSpPr>
        <p:spPr>
          <a:xfrm>
            <a:off x="860425" y="1295400"/>
            <a:ext cx="7385050" cy="3478517"/>
          </a:xfrm>
          <a:noFill/>
          <a:ln/>
        </p:spPr>
        <p:txBody>
          <a:bodyPr lIns="92075" tIns="46038" rIns="92075" bIns="46038">
            <a:spAutoFit/>
          </a:bodyPr>
          <a:lstStyle/>
          <a:p>
            <a:r>
              <a:rPr lang="en-US" sz="2000" dirty="0"/>
              <a:t>Remove the manager constraint from the EMPLOYEES table.</a:t>
            </a:r>
          </a:p>
          <a:p>
            <a:pPr>
              <a:buFont typeface="Wingdings" pitchFamily="2" charset="2"/>
              <a:buNone/>
            </a:pPr>
            <a:endParaRPr lang="en-US" sz="2000" dirty="0"/>
          </a:p>
          <a:p>
            <a:pPr>
              <a:buFont typeface="Wingdings" pitchFamily="2" charset="2"/>
              <a:buNone/>
            </a:pPr>
            <a:endParaRPr lang="en-US" sz="2000" dirty="0"/>
          </a:p>
          <a:p>
            <a:pPr>
              <a:buFont typeface="Wingdings" pitchFamily="2" charset="2"/>
              <a:buNone/>
            </a:pPr>
            <a:endParaRPr lang="en-US" sz="2000" dirty="0"/>
          </a:p>
          <a:p>
            <a:endParaRPr lang="en-US" sz="2000" dirty="0"/>
          </a:p>
          <a:p>
            <a:endParaRPr lang="en-US" sz="2000" dirty="0"/>
          </a:p>
          <a:p>
            <a:endParaRPr lang="en-US" sz="2000" dirty="0" smtClean="0"/>
          </a:p>
          <a:p>
            <a:endParaRPr lang="en-US" sz="2000" dirty="0"/>
          </a:p>
          <a:p>
            <a:r>
              <a:rPr lang="en-US" sz="2000" dirty="0" smtClean="0"/>
              <a:t>Remove </a:t>
            </a:r>
            <a:r>
              <a:rPr lang="en-US" sz="2000" dirty="0"/>
              <a:t>the PRIMARY KEY constraint on the DEPARTMENTS table and drop the associated FOREIGN KEY constraint on the EMPLOYEES.DEPARTMENT_ID column.</a:t>
            </a:r>
          </a:p>
        </p:txBody>
      </p:sp>
      <p:sp>
        <p:nvSpPr>
          <p:cNvPr id="68612" name="Arc 4"/>
          <p:cNvSpPr>
            <a:spLocks/>
          </p:cNvSpPr>
          <p:nvPr/>
        </p:nvSpPr>
        <p:spPr bwMode="ltGray">
          <a:xfrm>
            <a:off x="5464175" y="3194050"/>
            <a:ext cx="211138"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a:effectLst/>
        </p:spPr>
        <p:txBody>
          <a:bodyPr/>
          <a:lstStyle/>
          <a:p>
            <a:endParaRPr lang="en-US"/>
          </a:p>
        </p:txBody>
      </p:sp>
      <p:sp>
        <p:nvSpPr>
          <p:cNvPr id="68613" name="Rectangle 5"/>
          <p:cNvSpPr>
            <a:spLocks noChangeArrowheads="1"/>
          </p:cNvSpPr>
          <p:nvPr/>
        </p:nvSpPr>
        <p:spPr bwMode="blackWhite">
          <a:xfrm>
            <a:off x="901700" y="2663825"/>
            <a:ext cx="7496175" cy="828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r>
              <a:rPr lang="en-US" b="1">
                <a:solidFill>
                  <a:srgbClr val="000000"/>
                </a:solidFill>
                <a:latin typeface="Courier New" pitchFamily="49" charset="0"/>
              </a:rPr>
              <a:t>ALTER TABLE      EMP</a:t>
            </a:r>
          </a:p>
          <a:p>
            <a:pPr eaLnBrk="0" hangingPunct="0">
              <a:tabLst>
                <a:tab pos="1200150" algn="l"/>
              </a:tabLst>
            </a:pPr>
            <a:r>
              <a:rPr lang="en-US" b="1">
                <a:solidFill>
                  <a:srgbClr val="000000"/>
                </a:solidFill>
                <a:latin typeface="Courier New" pitchFamily="49" charset="0"/>
              </a:rPr>
              <a:t>DROP CONSTRAINT  emp_manager_fk;</a:t>
            </a:r>
          </a:p>
          <a:p>
            <a:pPr eaLnBrk="0" hangingPunct="0">
              <a:tabLst>
                <a:tab pos="1200150" algn="l"/>
              </a:tabLst>
            </a:pPr>
            <a:r>
              <a:rPr lang="en-US" b="1">
                <a:solidFill>
                  <a:srgbClr val="FF3300"/>
                </a:solidFill>
                <a:effectLst>
                  <a:outerShdw blurRad="38100" dist="38100" dir="2700000" algn="tl">
                    <a:srgbClr val="000000"/>
                  </a:outerShdw>
                </a:effectLst>
                <a:latin typeface="Courier New" pitchFamily="49" charset="0"/>
              </a:rPr>
              <a:t>Table altered.</a:t>
            </a:r>
          </a:p>
        </p:txBody>
      </p:sp>
      <p:sp>
        <p:nvSpPr>
          <p:cNvPr id="68614" name="Rectangle 6"/>
          <p:cNvSpPr>
            <a:spLocks noChangeArrowheads="1"/>
          </p:cNvSpPr>
          <p:nvPr/>
        </p:nvSpPr>
        <p:spPr bwMode="blackWhite">
          <a:xfrm>
            <a:off x="914400" y="5562600"/>
            <a:ext cx="7470775" cy="828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r>
              <a:rPr lang="en-US" b="1">
                <a:solidFill>
                  <a:srgbClr val="000000"/>
                </a:solidFill>
                <a:latin typeface="Courier New" pitchFamily="49" charset="0"/>
              </a:rPr>
              <a:t>ALTER TABLE	DEPT</a:t>
            </a:r>
          </a:p>
          <a:p>
            <a:pPr eaLnBrk="0" hangingPunct="0">
              <a:tabLst>
                <a:tab pos="1200150" algn="l"/>
              </a:tabLst>
            </a:pPr>
            <a:r>
              <a:rPr lang="en-US" b="1">
                <a:solidFill>
                  <a:srgbClr val="000000"/>
                </a:solidFill>
                <a:latin typeface="Courier New" pitchFamily="49" charset="0"/>
              </a:rPr>
              <a:t>DROP PRIMARY KEY CASCADE;</a:t>
            </a:r>
          </a:p>
          <a:p>
            <a:pPr eaLnBrk="0" hangingPunct="0">
              <a:tabLst>
                <a:tab pos="1200150" algn="l"/>
              </a:tabLst>
            </a:pPr>
            <a:r>
              <a:rPr lang="en-US" b="1">
                <a:solidFill>
                  <a:srgbClr val="FF3300"/>
                </a:solidFill>
                <a:effectLst>
                  <a:outerShdw blurRad="38100" dist="38100" dir="2700000" algn="tl">
                    <a:srgbClr val="000000"/>
                  </a:outerShdw>
                </a:effectLst>
                <a:latin typeface="Courier New" pitchFamily="49" charset="0"/>
              </a:rPr>
              <a:t>Table altered.</a:t>
            </a:r>
          </a:p>
        </p:txBody>
      </p: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ORACLE</a:t>
            </a:r>
          </a:p>
        </p:txBody>
      </p:sp>
      <p:sp>
        <p:nvSpPr>
          <p:cNvPr id="6" name="Slide Number Placeholder 4"/>
          <p:cNvSpPr>
            <a:spLocks noGrp="1"/>
          </p:cNvSpPr>
          <p:nvPr>
            <p:ph type="sldNum" sz="quarter" idx="11"/>
          </p:nvPr>
        </p:nvSpPr>
        <p:spPr/>
        <p:txBody>
          <a:bodyPr/>
          <a:lstStyle/>
          <a:p>
            <a:fld id="{AF491B20-E77A-42B4-9D05-EFFB1C76A988}" type="slidenum">
              <a:rPr lang="en-US"/>
              <a:pPr/>
              <a:t>23</a:t>
            </a:fld>
            <a:r>
              <a:rPr lang="en-US"/>
              <a:t> of 1</a:t>
            </a:r>
          </a:p>
        </p:txBody>
      </p:sp>
      <p:sp>
        <p:nvSpPr>
          <p:cNvPr id="74754" name="Rectangle 2"/>
          <p:cNvSpPr>
            <a:spLocks noGrp="1" noChangeArrowheads="1"/>
          </p:cNvSpPr>
          <p:nvPr>
            <p:ph type="title"/>
          </p:nvPr>
        </p:nvSpPr>
        <p:spPr>
          <a:noFill/>
          <a:ln/>
        </p:spPr>
        <p:txBody>
          <a:bodyPr wrap="square" lIns="92075" tIns="46038" rIns="92075" bIns="46038" anchor="t"/>
          <a:lstStyle/>
          <a:p>
            <a:r>
              <a:rPr lang="en-US"/>
              <a:t>Cascading Constraints</a:t>
            </a:r>
          </a:p>
        </p:txBody>
      </p:sp>
      <p:sp>
        <p:nvSpPr>
          <p:cNvPr id="74755" name="Rectangle 3"/>
          <p:cNvSpPr>
            <a:spLocks noGrp="1" noChangeArrowheads="1"/>
          </p:cNvSpPr>
          <p:nvPr>
            <p:ph type="body" idx="1"/>
          </p:nvPr>
        </p:nvSpPr>
        <p:spPr>
          <a:xfrm>
            <a:off x="304800" y="2038350"/>
            <a:ext cx="8610600" cy="3524250"/>
          </a:xfrm>
          <a:noFill/>
          <a:ln/>
        </p:spPr>
        <p:txBody>
          <a:bodyPr lIns="92075" tIns="46038" rIns="92075" bIns="46038">
            <a:spAutoFit/>
          </a:bodyPr>
          <a:lstStyle/>
          <a:p>
            <a:r>
              <a:rPr lang="en-US"/>
              <a:t>The CASCADE CONSTRAINTS clause is used along with the DROP COLUMN clause.</a:t>
            </a:r>
            <a:endParaRPr lang="en-US">
              <a:effectLst>
                <a:outerShdw blurRad="38100" dist="38100" dir="2700000" algn="tl">
                  <a:srgbClr val="C0C0C0"/>
                </a:outerShdw>
              </a:effectLst>
            </a:endParaRPr>
          </a:p>
          <a:p>
            <a:r>
              <a:rPr lang="en-US">
                <a:effectLst>
                  <a:outerShdw blurRad="38100" dist="38100" dir="2700000" algn="tl">
                    <a:srgbClr val="C0C0C0"/>
                  </a:outerShdw>
                </a:effectLst>
              </a:rPr>
              <a:t>T</a:t>
            </a:r>
            <a:r>
              <a:rPr lang="en-US"/>
              <a:t>he CASCADE CONSTRAINTS clause drops all referential integrity constraints that refer to the primary and unique keys defined on the dropped columns.</a:t>
            </a:r>
          </a:p>
          <a:p>
            <a:r>
              <a:rPr lang="en-US"/>
              <a:t>The CASCADE CONSTRAINTS clause also drops all multicolumn constraints defined on the dropped columns.</a:t>
            </a:r>
          </a:p>
        </p:txBody>
      </p:sp>
      <p:sp>
        <p:nvSpPr>
          <p:cNvPr id="74756" name="Rectangle 4"/>
          <p:cNvSpPr>
            <a:spLocks noChangeArrowheads="1"/>
          </p:cNvSpPr>
          <p:nvPr/>
        </p:nvSpPr>
        <p:spPr bwMode="blackWhite">
          <a:xfrm>
            <a:off x="1125538" y="4557713"/>
            <a:ext cx="6578600" cy="1452562"/>
          </a:xfrm>
          <a:prstGeom prst="rect">
            <a:avLst/>
          </a:prstGeom>
          <a:noFill/>
          <a:ln w="9525">
            <a:noFill/>
            <a:miter lim="800000"/>
            <a:headEnd/>
            <a:tailEnd/>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ORACLE</a:t>
            </a:r>
          </a:p>
        </p:txBody>
      </p:sp>
      <p:sp>
        <p:nvSpPr>
          <p:cNvPr id="8" name="Slide Number Placeholder 4"/>
          <p:cNvSpPr>
            <a:spLocks noGrp="1"/>
          </p:cNvSpPr>
          <p:nvPr>
            <p:ph type="sldNum" sz="quarter" idx="11"/>
          </p:nvPr>
        </p:nvSpPr>
        <p:spPr/>
        <p:txBody>
          <a:bodyPr/>
          <a:lstStyle/>
          <a:p>
            <a:fld id="{9D7A3BBE-A075-4C93-BE93-3967753DD467}" type="slidenum">
              <a:rPr lang="en-US"/>
              <a:pPr/>
              <a:t>24</a:t>
            </a:fld>
            <a:r>
              <a:rPr lang="en-US"/>
              <a:t> of 1</a:t>
            </a:r>
          </a:p>
        </p:txBody>
      </p:sp>
      <p:sp>
        <p:nvSpPr>
          <p:cNvPr id="76802" name="Rectangle 2"/>
          <p:cNvSpPr>
            <a:spLocks noGrp="1" noChangeArrowheads="1"/>
          </p:cNvSpPr>
          <p:nvPr>
            <p:ph type="title"/>
          </p:nvPr>
        </p:nvSpPr>
        <p:spPr>
          <a:noFill/>
          <a:ln/>
        </p:spPr>
        <p:txBody>
          <a:bodyPr wrap="square" lIns="92075" tIns="46038" rIns="92075" bIns="46038" anchor="t"/>
          <a:lstStyle/>
          <a:p>
            <a:r>
              <a:rPr lang="en-US"/>
              <a:t>Cascading Constraints</a:t>
            </a:r>
          </a:p>
        </p:txBody>
      </p:sp>
      <p:sp>
        <p:nvSpPr>
          <p:cNvPr id="76803" name="Rectangle 3"/>
          <p:cNvSpPr>
            <a:spLocks noGrp="1" noChangeArrowheads="1"/>
          </p:cNvSpPr>
          <p:nvPr>
            <p:ph type="body" idx="1"/>
          </p:nvPr>
        </p:nvSpPr>
        <p:spPr>
          <a:xfrm>
            <a:off x="914400" y="2133600"/>
            <a:ext cx="6400800" cy="330200"/>
          </a:xfrm>
          <a:noFill/>
          <a:ln/>
        </p:spPr>
        <p:txBody>
          <a:bodyPr lIns="92075" tIns="46038" rIns="92075" bIns="46038">
            <a:spAutoFit/>
          </a:bodyPr>
          <a:lstStyle/>
          <a:p>
            <a:pPr>
              <a:lnSpc>
                <a:spcPct val="65000"/>
              </a:lnSpc>
              <a:buFont typeface="Wingdings" pitchFamily="2" charset="2"/>
              <a:buNone/>
            </a:pPr>
            <a:r>
              <a:rPr lang="en-US"/>
              <a:t>Example:</a:t>
            </a:r>
          </a:p>
        </p:txBody>
      </p:sp>
      <p:sp>
        <p:nvSpPr>
          <p:cNvPr id="76804" name="Rectangle 4"/>
          <p:cNvSpPr>
            <a:spLocks noChangeArrowheads="1"/>
          </p:cNvSpPr>
          <p:nvPr/>
        </p:nvSpPr>
        <p:spPr bwMode="blackWhite">
          <a:xfrm>
            <a:off x="1125538" y="4557713"/>
            <a:ext cx="6578600" cy="1452562"/>
          </a:xfrm>
          <a:prstGeom prst="rect">
            <a:avLst/>
          </a:prstGeom>
          <a:noFill/>
          <a:ln w="9525">
            <a:noFill/>
            <a:miter lim="800000"/>
            <a:headEnd/>
            <a:tailEnd/>
          </a:ln>
          <a:effectLst/>
        </p:spPr>
        <p:txBody>
          <a:bodyPr wrap="none" anchor="ctr"/>
          <a:lstStyle/>
          <a:p>
            <a:endParaRPr lang="en-US"/>
          </a:p>
        </p:txBody>
      </p:sp>
      <p:sp>
        <p:nvSpPr>
          <p:cNvPr id="76805" name="Rectangle 5"/>
          <p:cNvSpPr>
            <a:spLocks noChangeArrowheads="1"/>
          </p:cNvSpPr>
          <p:nvPr/>
        </p:nvSpPr>
        <p:spPr bwMode="blackWhite">
          <a:xfrm>
            <a:off x="931863" y="2493963"/>
            <a:ext cx="7483475"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r>
              <a:rPr lang="en-US" b="1">
                <a:solidFill>
                  <a:schemeClr val="bg2"/>
                </a:solidFill>
                <a:latin typeface="Courier New" pitchFamily="49" charset="0"/>
              </a:rPr>
              <a:t>ALTER TABLE test1 </a:t>
            </a:r>
          </a:p>
          <a:p>
            <a:pPr eaLnBrk="0" hangingPunct="0">
              <a:tabLst>
                <a:tab pos="1200150" algn="l"/>
              </a:tabLst>
            </a:pPr>
            <a:r>
              <a:rPr lang="en-US" b="1">
                <a:solidFill>
                  <a:schemeClr val="bg2"/>
                </a:solidFill>
                <a:latin typeface="Courier New" pitchFamily="49" charset="0"/>
              </a:rPr>
              <a:t>DROP (pk) CASCADE CONSTRAINTS;</a:t>
            </a:r>
          </a:p>
          <a:p>
            <a:pPr eaLnBrk="0" hangingPunct="0">
              <a:tabLst>
                <a:tab pos="1200150" algn="l"/>
              </a:tabLst>
            </a:pPr>
            <a:r>
              <a:rPr lang="en-US" b="1">
                <a:solidFill>
                  <a:schemeClr val="hlink"/>
                </a:solidFill>
                <a:effectLst>
                  <a:outerShdw blurRad="38100" dist="38100" dir="2700000" algn="tl">
                    <a:srgbClr val="000000"/>
                  </a:outerShdw>
                </a:effectLst>
                <a:latin typeface="Courier New" pitchFamily="49" charset="0"/>
              </a:rPr>
              <a:t>Table altered.</a:t>
            </a:r>
          </a:p>
        </p:txBody>
      </p:sp>
      <p:sp>
        <p:nvSpPr>
          <p:cNvPr id="76806" name="Rectangle 6"/>
          <p:cNvSpPr>
            <a:spLocks noChangeArrowheads="1"/>
          </p:cNvSpPr>
          <p:nvPr/>
        </p:nvSpPr>
        <p:spPr bwMode="blackWhite">
          <a:xfrm>
            <a:off x="952500" y="3589338"/>
            <a:ext cx="7483475"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r>
              <a:rPr lang="en-US" b="1">
                <a:solidFill>
                  <a:schemeClr val="bg2"/>
                </a:solidFill>
                <a:latin typeface="Courier New" pitchFamily="49" charset="0"/>
              </a:rPr>
              <a:t>ALTER TABLE test1 </a:t>
            </a:r>
          </a:p>
          <a:p>
            <a:pPr eaLnBrk="0" hangingPunct="0">
              <a:tabLst>
                <a:tab pos="1200150" algn="l"/>
              </a:tabLst>
            </a:pPr>
            <a:r>
              <a:rPr lang="en-US" b="1">
                <a:solidFill>
                  <a:schemeClr val="bg2"/>
                </a:solidFill>
                <a:latin typeface="Courier New" pitchFamily="49" charset="0"/>
              </a:rPr>
              <a:t>DROP (pk, fk, col1) CASCADE CONSTRAINTS;</a:t>
            </a:r>
          </a:p>
          <a:p>
            <a:pPr eaLnBrk="0" hangingPunct="0">
              <a:tabLst>
                <a:tab pos="1200150" algn="l"/>
              </a:tabLst>
            </a:pPr>
            <a:r>
              <a:rPr lang="en-US" b="1">
                <a:solidFill>
                  <a:schemeClr val="hlink"/>
                </a:solidFill>
                <a:effectLst>
                  <a:outerShdw blurRad="38100" dist="38100" dir="2700000" algn="tl">
                    <a:srgbClr val="000000"/>
                  </a:outerShdw>
                </a:effectLst>
                <a:latin typeface="Courier New" pitchFamily="49" charset="0"/>
              </a:rPr>
              <a:t>Table altered.</a:t>
            </a:r>
          </a:p>
        </p:txBody>
      </p:sp>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3"/>
          <p:cNvSpPr>
            <a:spLocks noGrp="1"/>
          </p:cNvSpPr>
          <p:nvPr>
            <p:ph type="ftr" sz="quarter" idx="10"/>
          </p:nvPr>
        </p:nvSpPr>
        <p:spPr/>
        <p:txBody>
          <a:bodyPr/>
          <a:lstStyle/>
          <a:p>
            <a:r>
              <a:rPr lang="en-US"/>
              <a:t>ORACLE</a:t>
            </a:r>
          </a:p>
        </p:txBody>
      </p:sp>
      <p:sp>
        <p:nvSpPr>
          <p:cNvPr id="11" name="Slide Number Placeholder 4"/>
          <p:cNvSpPr>
            <a:spLocks noGrp="1"/>
          </p:cNvSpPr>
          <p:nvPr>
            <p:ph type="sldNum" sz="quarter" idx="11"/>
          </p:nvPr>
        </p:nvSpPr>
        <p:spPr/>
        <p:txBody>
          <a:bodyPr/>
          <a:lstStyle/>
          <a:p>
            <a:fld id="{146EDF7A-28E2-45DF-BFA1-9D7AC24AF0E4}" type="slidenum">
              <a:rPr lang="en-US"/>
              <a:pPr/>
              <a:t>25</a:t>
            </a:fld>
            <a:r>
              <a:rPr lang="en-US"/>
              <a:t> of 1</a:t>
            </a:r>
          </a:p>
        </p:txBody>
      </p:sp>
      <p:sp>
        <p:nvSpPr>
          <p:cNvPr id="78858" name="Rectangle 10"/>
          <p:cNvSpPr>
            <a:spLocks noChangeArrowheads="1"/>
          </p:cNvSpPr>
          <p:nvPr/>
        </p:nvSpPr>
        <p:spPr bwMode="blackWhite">
          <a:xfrm>
            <a:off x="457200" y="4800600"/>
            <a:ext cx="6881813"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78850" name="Rectangle 2"/>
          <p:cNvSpPr>
            <a:spLocks noChangeArrowheads="1"/>
          </p:cNvSpPr>
          <p:nvPr/>
        </p:nvSpPr>
        <p:spPr bwMode="blackWhite">
          <a:xfrm>
            <a:off x="609600" y="2286000"/>
            <a:ext cx="7148513" cy="1190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endParaRPr lang="en-US" b="1">
              <a:solidFill>
                <a:srgbClr val="000000"/>
              </a:solidFill>
              <a:latin typeface="Courier New" pitchFamily="49" charset="0"/>
            </a:endParaRPr>
          </a:p>
          <a:p>
            <a:pPr eaLnBrk="0" hangingPunct="0">
              <a:tabLst>
                <a:tab pos="1200150" algn="l"/>
              </a:tabLst>
            </a:pPr>
            <a:endParaRPr lang="en-US" b="1">
              <a:solidFill>
                <a:srgbClr val="000000"/>
              </a:solidFill>
              <a:latin typeface="Courier New" pitchFamily="49" charset="0"/>
            </a:endParaRPr>
          </a:p>
        </p:txBody>
      </p:sp>
      <p:sp>
        <p:nvSpPr>
          <p:cNvPr id="78851" name="Rectangle 3"/>
          <p:cNvSpPr>
            <a:spLocks noChangeArrowheads="1"/>
          </p:cNvSpPr>
          <p:nvPr/>
        </p:nvSpPr>
        <p:spPr bwMode="blackWhite">
          <a:xfrm>
            <a:off x="685800" y="2286000"/>
            <a:ext cx="7162800" cy="1216025"/>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pPr>
            <a:r>
              <a:rPr lang="en-US" b="1">
                <a:solidFill>
                  <a:srgbClr val="000000"/>
                </a:solidFill>
                <a:latin typeface="Courier New" pitchFamily="49" charset="0"/>
              </a:rPr>
              <a:t>SELECT	constraint_name, constraint_type,</a:t>
            </a:r>
          </a:p>
          <a:p>
            <a:pPr eaLnBrk="0" hangingPunct="0">
              <a:tabLst>
                <a:tab pos="1200150" algn="l"/>
              </a:tabLst>
            </a:pPr>
            <a:r>
              <a:rPr lang="en-US" b="1">
                <a:solidFill>
                  <a:srgbClr val="000000"/>
                </a:solidFill>
                <a:latin typeface="Courier New" pitchFamily="49" charset="0"/>
              </a:rPr>
              <a:t>	search_condition</a:t>
            </a:r>
          </a:p>
          <a:p>
            <a:pPr eaLnBrk="0" hangingPunct="0">
              <a:tabLst>
                <a:tab pos="1200150" algn="l"/>
              </a:tabLst>
            </a:pPr>
            <a:r>
              <a:rPr lang="en-US" b="1">
                <a:solidFill>
                  <a:srgbClr val="000000"/>
                </a:solidFill>
                <a:latin typeface="Courier New" pitchFamily="49" charset="0"/>
              </a:rPr>
              <a:t>FROM	user_constraints</a:t>
            </a:r>
          </a:p>
          <a:p>
            <a:pPr eaLnBrk="0" hangingPunct="0">
              <a:tabLst>
                <a:tab pos="1200150" algn="l"/>
              </a:tabLst>
            </a:pPr>
            <a:r>
              <a:rPr lang="en-US" b="1">
                <a:solidFill>
                  <a:srgbClr val="000000"/>
                </a:solidFill>
                <a:latin typeface="Courier New" pitchFamily="49" charset="0"/>
              </a:rPr>
              <a:t>WHERE	table_name = ‘EMP';</a:t>
            </a:r>
          </a:p>
        </p:txBody>
      </p:sp>
      <p:sp>
        <p:nvSpPr>
          <p:cNvPr id="78852" name="Rectangle 4"/>
          <p:cNvSpPr>
            <a:spLocks noGrp="1" noChangeArrowheads="1"/>
          </p:cNvSpPr>
          <p:nvPr>
            <p:ph type="title"/>
          </p:nvPr>
        </p:nvSpPr>
        <p:spPr>
          <a:noFill/>
          <a:ln/>
        </p:spPr>
        <p:txBody>
          <a:bodyPr wrap="square" lIns="92075" tIns="46038" rIns="92075" bIns="46038" anchor="t"/>
          <a:lstStyle/>
          <a:p>
            <a:r>
              <a:rPr lang="en-US"/>
              <a:t>Viewing Constraints</a:t>
            </a:r>
          </a:p>
        </p:txBody>
      </p:sp>
      <p:sp>
        <p:nvSpPr>
          <p:cNvPr id="78853" name="Rectangle 5"/>
          <p:cNvSpPr>
            <a:spLocks noGrp="1" noChangeArrowheads="1"/>
          </p:cNvSpPr>
          <p:nvPr>
            <p:ph type="body" idx="1"/>
          </p:nvPr>
        </p:nvSpPr>
        <p:spPr>
          <a:xfrm>
            <a:off x="457200" y="1371600"/>
            <a:ext cx="8382000" cy="641350"/>
          </a:xfrm>
          <a:noFill/>
          <a:ln/>
        </p:spPr>
        <p:txBody>
          <a:bodyPr lIns="92075" tIns="46038" rIns="92075" bIns="46038">
            <a:spAutoFit/>
          </a:bodyPr>
          <a:lstStyle/>
          <a:p>
            <a:pPr>
              <a:lnSpc>
                <a:spcPct val="65000"/>
              </a:lnSpc>
              <a:buFont typeface="Wingdings" pitchFamily="2" charset="2"/>
              <a:buNone/>
            </a:pPr>
            <a:r>
              <a:rPr lang="en-US"/>
              <a:t>Query the </a:t>
            </a:r>
            <a:r>
              <a:rPr lang="en-US">
                <a:latin typeface="Courier New" pitchFamily="49" charset="0"/>
              </a:rPr>
              <a:t>USER_CONSTRAINTS</a:t>
            </a:r>
            <a:r>
              <a:rPr lang="en-US"/>
              <a:t> table to view all </a:t>
            </a:r>
          </a:p>
          <a:p>
            <a:pPr>
              <a:lnSpc>
                <a:spcPct val="65000"/>
              </a:lnSpc>
              <a:buFont typeface="Wingdings" pitchFamily="2" charset="2"/>
              <a:buNone/>
            </a:pPr>
            <a:r>
              <a:rPr lang="en-US"/>
              <a:t>constraint definitions and names.</a:t>
            </a:r>
          </a:p>
        </p:txBody>
      </p:sp>
      <p:sp>
        <p:nvSpPr>
          <p:cNvPr id="78855" name="Text Box 7"/>
          <p:cNvSpPr txBox="1">
            <a:spLocks noChangeArrowheads="1"/>
          </p:cNvSpPr>
          <p:nvPr/>
        </p:nvSpPr>
        <p:spPr bwMode="auto">
          <a:xfrm>
            <a:off x="884238" y="5421313"/>
            <a:ext cx="366712" cy="390525"/>
          </a:xfrm>
          <a:prstGeom prst="rect">
            <a:avLst/>
          </a:prstGeom>
          <a:noFill/>
          <a:ln w="25400">
            <a:noFill/>
            <a:miter lim="800000"/>
            <a:headEnd type="none" w="sm" len="sm"/>
            <a:tailEnd type="none" w="med" len="lg"/>
          </a:ln>
          <a:effectLst/>
        </p:spPr>
        <p:txBody>
          <a:bodyPr lIns="12700" tIns="12700" rIns="12700" bIns="12700">
            <a:spAutoFit/>
          </a:bodyPr>
          <a:lstStyle/>
          <a:p>
            <a:pPr algn="ctr" defTabSz="822325">
              <a:buClr>
                <a:srgbClr val="000000"/>
              </a:buClr>
              <a:buFont typeface="Arial" charset="0"/>
              <a:buNone/>
            </a:pPr>
            <a:r>
              <a:rPr lang="en-US" sz="2400" b="1">
                <a:latin typeface="Arial" charset="0"/>
              </a:rPr>
              <a:t>…</a:t>
            </a:r>
          </a:p>
        </p:txBody>
      </p:sp>
      <p:sp>
        <p:nvSpPr>
          <p:cNvPr id="78856" name="Rectangle 8"/>
          <p:cNvSpPr>
            <a:spLocks noChangeArrowheads="1"/>
          </p:cNvSpPr>
          <p:nvPr/>
        </p:nvSpPr>
        <p:spPr bwMode="auto">
          <a:xfrm>
            <a:off x="228600" y="3733800"/>
            <a:ext cx="8229600" cy="641350"/>
          </a:xfrm>
          <a:prstGeom prst="rect">
            <a:avLst/>
          </a:prstGeom>
          <a:noFill/>
          <a:ln w="9525">
            <a:noFill/>
            <a:miter lim="800000"/>
            <a:headEnd/>
            <a:tailEnd/>
          </a:ln>
          <a:effectLst/>
        </p:spPr>
        <p:txBody>
          <a:bodyPr lIns="92075" tIns="46038" rIns="92075" bIns="46038">
            <a:spAutoFit/>
          </a:bodyPr>
          <a:lstStyle/>
          <a:p>
            <a:pPr marL="342900" indent="-342900">
              <a:lnSpc>
                <a:spcPct val="65000"/>
              </a:lnSpc>
              <a:spcBef>
                <a:spcPct val="20000"/>
              </a:spcBef>
              <a:buFont typeface="Wingdings" pitchFamily="2" charset="2"/>
              <a:buNone/>
            </a:pPr>
            <a:r>
              <a:rPr lang="en-US" sz="2400"/>
              <a:t>View the columns associated with the constraint </a:t>
            </a:r>
          </a:p>
          <a:p>
            <a:pPr marL="342900" indent="-342900">
              <a:lnSpc>
                <a:spcPct val="65000"/>
              </a:lnSpc>
              <a:spcBef>
                <a:spcPct val="20000"/>
              </a:spcBef>
              <a:buFont typeface="Wingdings" pitchFamily="2" charset="2"/>
              <a:buNone/>
            </a:pPr>
            <a:r>
              <a:rPr lang="en-US" sz="2400"/>
              <a:t>names in the USER_CONS_COLUMNS view.</a:t>
            </a:r>
          </a:p>
        </p:txBody>
      </p:sp>
      <p:sp>
        <p:nvSpPr>
          <p:cNvPr id="78857" name="Rectangle 9"/>
          <p:cNvSpPr>
            <a:spLocks noChangeArrowheads="1"/>
          </p:cNvSpPr>
          <p:nvPr/>
        </p:nvSpPr>
        <p:spPr bwMode="blackWhite">
          <a:xfrm>
            <a:off x="609600" y="4800600"/>
            <a:ext cx="7515225" cy="941388"/>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pPr>
            <a:r>
              <a:rPr lang="en-US" b="1">
                <a:solidFill>
                  <a:srgbClr val="000000"/>
                </a:solidFill>
                <a:latin typeface="Courier New" pitchFamily="49" charset="0"/>
              </a:rPr>
              <a:t>SELECT	constraint_name, column_name</a:t>
            </a:r>
          </a:p>
          <a:p>
            <a:pPr eaLnBrk="0" hangingPunct="0">
              <a:tabLst>
                <a:tab pos="1200150" algn="l"/>
              </a:tabLst>
            </a:pPr>
            <a:r>
              <a:rPr lang="en-US" b="1">
                <a:solidFill>
                  <a:srgbClr val="000000"/>
                </a:solidFill>
                <a:latin typeface="Courier New" pitchFamily="49" charset="0"/>
              </a:rPr>
              <a:t>FROM</a:t>
            </a:r>
            <a:r>
              <a:rPr lang="en-US" b="1">
                <a:solidFill>
                  <a:srgbClr val="000000"/>
                </a:solidFill>
                <a:effectLst>
                  <a:outerShdw blurRad="38100" dist="38100" dir="2700000" algn="tl">
                    <a:srgbClr val="C0C0C0"/>
                  </a:outerShdw>
                </a:effectLst>
                <a:latin typeface="Courier New" pitchFamily="49" charset="0"/>
              </a:rPr>
              <a:t>	</a:t>
            </a:r>
            <a:r>
              <a:rPr lang="en-US" b="1">
                <a:solidFill>
                  <a:srgbClr val="000000"/>
                </a:solidFill>
                <a:latin typeface="Courier New" pitchFamily="49" charset="0"/>
              </a:rPr>
              <a:t>user_cons_columns</a:t>
            </a:r>
          </a:p>
          <a:p>
            <a:pPr eaLnBrk="0" hangingPunct="0">
              <a:tabLst>
                <a:tab pos="1200150" algn="l"/>
              </a:tabLst>
            </a:pPr>
            <a:r>
              <a:rPr lang="en-US" b="1">
                <a:solidFill>
                  <a:srgbClr val="000000"/>
                </a:solidFill>
                <a:latin typeface="Courier New" pitchFamily="49" charset="0"/>
              </a:rPr>
              <a:t>WHERE	table_name = 'EMP';</a:t>
            </a:r>
          </a:p>
        </p:txBody>
      </p:sp>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ORACLE</a:t>
            </a:r>
          </a:p>
        </p:txBody>
      </p:sp>
      <p:sp>
        <p:nvSpPr>
          <p:cNvPr id="6" name="Slide Number Placeholder 4"/>
          <p:cNvSpPr>
            <a:spLocks noGrp="1"/>
          </p:cNvSpPr>
          <p:nvPr>
            <p:ph type="sldNum" sz="quarter" idx="11"/>
          </p:nvPr>
        </p:nvSpPr>
        <p:spPr/>
        <p:txBody>
          <a:bodyPr/>
          <a:lstStyle/>
          <a:p>
            <a:fld id="{CCFB3DC3-97B0-4212-9746-BAAAB1D8EC24}" type="slidenum">
              <a:rPr lang="en-US"/>
              <a:pPr/>
              <a:t>26</a:t>
            </a:fld>
            <a:r>
              <a:rPr lang="en-US"/>
              <a:t> of 1</a:t>
            </a:r>
          </a:p>
        </p:txBody>
      </p:sp>
      <p:sp>
        <p:nvSpPr>
          <p:cNvPr id="275459" name="Rectangle 3"/>
          <p:cNvSpPr>
            <a:spLocks noGrp="1" noChangeArrowheads="1"/>
          </p:cNvSpPr>
          <p:nvPr>
            <p:ph type="body" idx="1"/>
          </p:nvPr>
        </p:nvSpPr>
        <p:spPr>
          <a:xfrm>
            <a:off x="609600" y="1447800"/>
            <a:ext cx="7772400" cy="4267200"/>
          </a:xfrm>
        </p:spPr>
        <p:txBody>
          <a:bodyPr/>
          <a:lstStyle/>
          <a:p>
            <a:r>
              <a:rPr lang="en-US"/>
              <a:t>Consider a training institute conducting different courses, into which the students are joining for various courses ( Also, assume the case where same student can join in more than one course)</a:t>
            </a:r>
          </a:p>
          <a:p>
            <a:r>
              <a:rPr lang="en-US"/>
              <a:t>The students may pay the fee in installments</a:t>
            </a:r>
          </a:p>
          <a:p>
            <a:pPr>
              <a:buFont typeface="Wingdings" pitchFamily="2" charset="2"/>
              <a:buNone/>
            </a:pPr>
            <a:endParaRPr lang="en-US"/>
          </a:p>
          <a:p>
            <a:pPr>
              <a:buFont typeface="Wingdings" pitchFamily="2" charset="2"/>
              <a:buNone/>
            </a:pPr>
            <a:r>
              <a:rPr lang="en-US"/>
              <a:t>   Identify the tables, attributes and define them with relations.</a:t>
            </a:r>
          </a:p>
        </p:txBody>
      </p:sp>
      <p:sp>
        <p:nvSpPr>
          <p:cNvPr id="275461" name="Text Box 5"/>
          <p:cNvSpPr txBox="1">
            <a:spLocks noChangeArrowheads="1"/>
          </p:cNvSpPr>
          <p:nvPr/>
        </p:nvSpPr>
        <p:spPr bwMode="auto">
          <a:xfrm>
            <a:off x="2057400" y="381000"/>
            <a:ext cx="6553200" cy="366713"/>
          </a:xfrm>
          <a:prstGeom prst="rect">
            <a:avLst/>
          </a:prstGeom>
          <a:noFill/>
          <a:ln w="9525">
            <a:noFill/>
            <a:miter lim="800000"/>
            <a:headEnd/>
            <a:tailEnd/>
          </a:ln>
          <a:effectLst/>
        </p:spPr>
        <p:txBody>
          <a:bodyPr>
            <a:spAutoFit/>
          </a:bodyPr>
          <a:lstStyle/>
          <a:p>
            <a:pPr>
              <a:spcBef>
                <a:spcPct val="50000"/>
              </a:spcBef>
            </a:pPr>
            <a:endParaRPr lang="en-US"/>
          </a:p>
        </p:txBody>
      </p:sp>
      <p:sp>
        <p:nvSpPr>
          <p:cNvPr id="275462" name="Rectangle 6"/>
          <p:cNvSpPr>
            <a:spLocks noChangeArrowheads="1"/>
          </p:cNvSpPr>
          <p:nvPr/>
        </p:nvSpPr>
        <p:spPr bwMode="auto">
          <a:xfrm>
            <a:off x="1624013" y="304800"/>
            <a:ext cx="7519987" cy="579438"/>
          </a:xfrm>
          <a:prstGeom prst="rect">
            <a:avLst/>
          </a:prstGeom>
          <a:noFill/>
          <a:ln w="9525">
            <a:noFill/>
            <a:miter lim="800000"/>
            <a:headEnd/>
            <a:tailEnd/>
          </a:ln>
          <a:effectLst/>
        </p:spPr>
        <p:txBody>
          <a:bodyPr wrap="none">
            <a:spAutoFit/>
          </a:bodyPr>
          <a:lstStyle/>
          <a:p>
            <a:pPr>
              <a:spcBef>
                <a:spcPct val="20000"/>
              </a:spcBef>
              <a:buFont typeface="Wingdings" pitchFamily="2" charset="2"/>
              <a:buNone/>
            </a:pPr>
            <a:r>
              <a:rPr lang="en-US" sz="3200"/>
              <a:t>Case Study on Integrity Constraints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a:spLocks noGrp="1"/>
          </p:cNvSpPr>
          <p:nvPr>
            <p:ph type="ftr" sz="quarter" idx="4294967295"/>
          </p:nvPr>
        </p:nvSpPr>
        <p:spPr>
          <a:xfrm>
            <a:off x="3124200" y="6553200"/>
            <a:ext cx="2895600" cy="247650"/>
          </a:xfrm>
          <a:prstGeom prst="rect">
            <a:avLst/>
          </a:prstGeom>
        </p:spPr>
        <p:txBody>
          <a:bodyPr/>
          <a:lstStyle/>
          <a:p>
            <a:r>
              <a:rPr lang="en-US"/>
              <a:t>ORACLE</a:t>
            </a:r>
          </a:p>
        </p:txBody>
      </p:sp>
      <p:sp>
        <p:nvSpPr>
          <p:cNvPr id="4" name="Slide Number Placeholder 4"/>
          <p:cNvSpPr>
            <a:spLocks noGrp="1"/>
          </p:cNvSpPr>
          <p:nvPr>
            <p:ph type="sldNum" sz="quarter" idx="4294967295"/>
          </p:nvPr>
        </p:nvSpPr>
        <p:spPr>
          <a:xfrm>
            <a:off x="6934200" y="6534150"/>
            <a:ext cx="2133600" cy="323850"/>
          </a:xfrm>
          <a:prstGeom prst="rect">
            <a:avLst/>
          </a:prstGeom>
        </p:spPr>
        <p:txBody>
          <a:bodyPr/>
          <a:lstStyle/>
          <a:p>
            <a:fld id="{01442146-D131-4267-9F07-D9D5559B6C67}" type="slidenum">
              <a:rPr lang="en-US"/>
              <a:pPr/>
              <a:t>27</a:t>
            </a:fld>
            <a:r>
              <a:rPr lang="en-US"/>
              <a:t> of 1</a:t>
            </a:r>
          </a:p>
        </p:txBody>
      </p:sp>
      <p:sp>
        <p:nvSpPr>
          <p:cNvPr id="84994" name="Rectangle 2"/>
          <p:cNvSpPr>
            <a:spLocks noGrp="1" noChangeArrowheads="1"/>
          </p:cNvSpPr>
          <p:nvPr>
            <p:ph type="ctrTitle"/>
          </p:nvPr>
        </p:nvSpPr>
        <p:spPr>
          <a:xfrm>
            <a:off x="685800" y="3273425"/>
            <a:ext cx="7772400" cy="841375"/>
          </a:xfrm>
          <a:noFill/>
          <a:ln/>
        </p:spPr>
        <p:txBody>
          <a:bodyPr wrap="square" lIns="92075" tIns="46038" rIns="92075" bIns="46038" anchor="t"/>
          <a:lstStyle/>
          <a:p>
            <a:r>
              <a:rPr lang="en-US"/>
              <a:t>Manipulating Data</a:t>
            </a:r>
          </a:p>
        </p:txBody>
      </p:sp>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ORACLE</a:t>
            </a:r>
          </a:p>
        </p:txBody>
      </p:sp>
      <p:sp>
        <p:nvSpPr>
          <p:cNvPr id="6" name="Slide Number Placeholder 4"/>
          <p:cNvSpPr>
            <a:spLocks noGrp="1"/>
          </p:cNvSpPr>
          <p:nvPr>
            <p:ph type="sldNum" sz="quarter" idx="11"/>
          </p:nvPr>
        </p:nvSpPr>
        <p:spPr/>
        <p:txBody>
          <a:bodyPr/>
          <a:lstStyle/>
          <a:p>
            <a:fld id="{423198CA-2527-4A3A-A618-AD4BDB259A33}" type="slidenum">
              <a:rPr lang="en-US"/>
              <a:pPr/>
              <a:t>28</a:t>
            </a:fld>
            <a:r>
              <a:rPr lang="en-US"/>
              <a:t> of 1</a:t>
            </a:r>
          </a:p>
        </p:txBody>
      </p:sp>
      <p:sp>
        <p:nvSpPr>
          <p:cNvPr id="87042" name="Rectangle 2"/>
          <p:cNvSpPr>
            <a:spLocks noGrp="1" noChangeArrowheads="1"/>
          </p:cNvSpPr>
          <p:nvPr>
            <p:ph type="title"/>
          </p:nvPr>
        </p:nvSpPr>
        <p:spPr>
          <a:noFill/>
          <a:ln/>
        </p:spPr>
        <p:txBody>
          <a:bodyPr wrap="square" lIns="92075" tIns="46038" rIns="92075" bIns="46038" anchor="t"/>
          <a:lstStyle/>
          <a:p>
            <a:r>
              <a:rPr lang="en-US"/>
              <a:t>Data Manipulation Language</a:t>
            </a:r>
          </a:p>
        </p:txBody>
      </p:sp>
      <p:sp>
        <p:nvSpPr>
          <p:cNvPr id="87043" name="Arc 3"/>
          <p:cNvSpPr>
            <a:spLocks/>
          </p:cNvSpPr>
          <p:nvPr/>
        </p:nvSpPr>
        <p:spPr bwMode="ltGray">
          <a:xfrm>
            <a:off x="5384800" y="0"/>
            <a:ext cx="211138"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a:effectLst/>
        </p:spPr>
        <p:txBody>
          <a:bodyPr/>
          <a:lstStyle/>
          <a:p>
            <a:endParaRPr lang="en-US"/>
          </a:p>
        </p:txBody>
      </p:sp>
      <p:sp>
        <p:nvSpPr>
          <p:cNvPr id="87044" name="Rectangle 4"/>
          <p:cNvSpPr>
            <a:spLocks noGrp="1" noChangeArrowheads="1"/>
          </p:cNvSpPr>
          <p:nvPr>
            <p:ph type="body" idx="1"/>
          </p:nvPr>
        </p:nvSpPr>
        <p:spPr>
          <a:xfrm>
            <a:off x="381000" y="2454275"/>
            <a:ext cx="8305800" cy="2574925"/>
          </a:xfrm>
          <a:noFill/>
          <a:ln/>
        </p:spPr>
        <p:txBody>
          <a:bodyPr lIns="92075" tIns="46038" rIns="92075" bIns="46038">
            <a:spAutoFit/>
          </a:bodyPr>
          <a:lstStyle/>
          <a:p>
            <a:r>
              <a:rPr lang="en-US"/>
              <a:t>A DML statement is executed when you:</a:t>
            </a:r>
          </a:p>
          <a:p>
            <a:pPr lvl="1"/>
            <a:r>
              <a:rPr lang="en-US"/>
              <a:t>Add new rows to a table</a:t>
            </a:r>
          </a:p>
          <a:p>
            <a:pPr lvl="1"/>
            <a:r>
              <a:rPr lang="en-US"/>
              <a:t>Modify existing rows in a table</a:t>
            </a:r>
          </a:p>
          <a:p>
            <a:pPr lvl="1"/>
            <a:r>
              <a:rPr lang="en-US"/>
              <a:t>Remove existing rows from a table</a:t>
            </a:r>
          </a:p>
          <a:p>
            <a:r>
              <a:rPr lang="en-US"/>
              <a:t>A </a:t>
            </a:r>
            <a:r>
              <a:rPr lang="en-US" i="1"/>
              <a:t>transaction</a:t>
            </a:r>
            <a:r>
              <a:rPr lang="en-US"/>
              <a:t> consists of a collection of DML statements that form a logical unit of work.</a:t>
            </a:r>
          </a:p>
        </p:txBody>
      </p:sp>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ORACLE</a:t>
            </a:r>
          </a:p>
        </p:txBody>
      </p:sp>
      <p:sp>
        <p:nvSpPr>
          <p:cNvPr id="6" name="Slide Number Placeholder 4"/>
          <p:cNvSpPr>
            <a:spLocks noGrp="1"/>
          </p:cNvSpPr>
          <p:nvPr>
            <p:ph type="sldNum" sz="quarter" idx="11"/>
          </p:nvPr>
        </p:nvSpPr>
        <p:spPr/>
        <p:txBody>
          <a:bodyPr/>
          <a:lstStyle/>
          <a:p>
            <a:fld id="{AA611348-F6A6-4CBB-A8D1-B155947491AF}" type="slidenum">
              <a:rPr lang="en-US"/>
              <a:pPr/>
              <a:t>29</a:t>
            </a:fld>
            <a:r>
              <a:rPr lang="en-US"/>
              <a:t> of 1</a:t>
            </a:r>
          </a:p>
        </p:txBody>
      </p:sp>
      <p:sp>
        <p:nvSpPr>
          <p:cNvPr id="89090" name="Rectangle 2"/>
          <p:cNvSpPr>
            <a:spLocks noGrp="1" noChangeArrowheads="1"/>
          </p:cNvSpPr>
          <p:nvPr>
            <p:ph type="title"/>
          </p:nvPr>
        </p:nvSpPr>
        <p:spPr>
          <a:noFill/>
          <a:ln/>
        </p:spPr>
        <p:txBody>
          <a:bodyPr wrap="square" lIns="92075" tIns="46038" rIns="92075" bIns="46038" anchor="t"/>
          <a:lstStyle/>
          <a:p>
            <a:r>
              <a:rPr lang="en-US"/>
              <a:t>The </a:t>
            </a:r>
            <a:r>
              <a:rPr lang="en-US">
                <a:latin typeface="Courier New" pitchFamily="49" charset="0"/>
              </a:rPr>
              <a:t>INSERT</a:t>
            </a:r>
            <a:r>
              <a:rPr lang="en-US"/>
              <a:t> Statement Syntax</a:t>
            </a:r>
          </a:p>
        </p:txBody>
      </p:sp>
      <p:sp>
        <p:nvSpPr>
          <p:cNvPr id="89091" name="Rectangle 3"/>
          <p:cNvSpPr>
            <a:spLocks noGrp="1" noChangeArrowheads="1"/>
          </p:cNvSpPr>
          <p:nvPr>
            <p:ph type="body" idx="1"/>
          </p:nvPr>
        </p:nvSpPr>
        <p:spPr>
          <a:xfrm>
            <a:off x="685800" y="1600200"/>
            <a:ext cx="8153400" cy="3927475"/>
          </a:xfrm>
          <a:noFill/>
          <a:ln/>
        </p:spPr>
        <p:txBody>
          <a:bodyPr lIns="92075" tIns="46038" rIns="92075" bIns="46038">
            <a:spAutoFit/>
          </a:bodyPr>
          <a:lstStyle/>
          <a:p>
            <a:r>
              <a:rPr lang="en-US" sz="2000"/>
              <a:t>Add new rows to a table by using the </a:t>
            </a:r>
            <a:r>
              <a:rPr lang="en-US" sz="2000">
                <a:latin typeface="Courier New" pitchFamily="49" charset="0"/>
              </a:rPr>
              <a:t>INSERT</a:t>
            </a:r>
            <a:r>
              <a:rPr lang="en-US" sz="2000"/>
              <a:t> statement.</a:t>
            </a:r>
            <a:br>
              <a:rPr lang="en-US" sz="2000"/>
            </a:br>
            <a:r>
              <a:rPr lang="en-US" sz="2000"/>
              <a:t/>
            </a:r>
            <a:br>
              <a:rPr lang="en-US" sz="2000"/>
            </a:br>
            <a:endParaRPr lang="en-US" sz="2000"/>
          </a:p>
          <a:p>
            <a:pPr>
              <a:buFont typeface="Wingdings" pitchFamily="2" charset="2"/>
              <a:buNone/>
            </a:pPr>
            <a:endParaRPr lang="en-US" sz="2000"/>
          </a:p>
          <a:p>
            <a:pPr>
              <a:buFont typeface="Wingdings" pitchFamily="2" charset="2"/>
              <a:buNone/>
            </a:pPr>
            <a:endParaRPr lang="en-US" sz="2000"/>
          </a:p>
          <a:p>
            <a:pPr>
              <a:buFont typeface="Wingdings" pitchFamily="2" charset="2"/>
              <a:buNone/>
            </a:pPr>
            <a:endParaRPr lang="en-US" sz="2000"/>
          </a:p>
          <a:p>
            <a:pPr>
              <a:buFont typeface="Wingdings" pitchFamily="2" charset="2"/>
              <a:buNone/>
            </a:pPr>
            <a:endParaRPr lang="en-US" sz="2000"/>
          </a:p>
          <a:p>
            <a:pPr>
              <a:buFont typeface="Wingdings" pitchFamily="2" charset="2"/>
              <a:buNone/>
            </a:pPr>
            <a:endParaRPr lang="en-US" sz="2000"/>
          </a:p>
          <a:p>
            <a:pPr>
              <a:buFont typeface="Wingdings" pitchFamily="2" charset="2"/>
              <a:buNone/>
            </a:pPr>
            <a:endParaRPr lang="en-US" sz="2000"/>
          </a:p>
          <a:p>
            <a:pPr>
              <a:buFont typeface="Wingdings" pitchFamily="2" charset="2"/>
              <a:buNone/>
            </a:pPr>
            <a:endParaRPr lang="en-US" sz="2000"/>
          </a:p>
          <a:p>
            <a:r>
              <a:rPr lang="en-US" sz="2000"/>
              <a:t>Only one row is inserted at a time with this syntax.</a:t>
            </a:r>
          </a:p>
        </p:txBody>
      </p:sp>
      <p:sp>
        <p:nvSpPr>
          <p:cNvPr id="89092" name="Rectangle 4"/>
          <p:cNvSpPr>
            <a:spLocks noChangeArrowheads="1"/>
          </p:cNvSpPr>
          <p:nvPr/>
        </p:nvSpPr>
        <p:spPr bwMode="blackWhite">
          <a:xfrm>
            <a:off x="957263" y="3168650"/>
            <a:ext cx="7500937"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r>
              <a:rPr lang="en-US" b="1">
                <a:solidFill>
                  <a:srgbClr val="000000"/>
                </a:solidFill>
                <a:latin typeface="Courier New" pitchFamily="49" charset="0"/>
              </a:rPr>
              <a:t>INSERT INTO	</a:t>
            </a:r>
            <a:r>
              <a:rPr lang="en-US" b="1" i="1">
                <a:solidFill>
                  <a:srgbClr val="000000"/>
                </a:solidFill>
                <a:latin typeface="Courier New" pitchFamily="49" charset="0"/>
              </a:rPr>
              <a:t>table </a:t>
            </a:r>
            <a:r>
              <a:rPr lang="en-US" b="1">
                <a:solidFill>
                  <a:srgbClr val="000000"/>
                </a:solidFill>
                <a:latin typeface="Courier New" pitchFamily="49" charset="0"/>
              </a:rPr>
              <a:t>[(</a:t>
            </a:r>
            <a:r>
              <a:rPr lang="en-US" b="1" i="1">
                <a:solidFill>
                  <a:srgbClr val="000000"/>
                </a:solidFill>
                <a:latin typeface="Courier New" pitchFamily="49" charset="0"/>
              </a:rPr>
              <a:t>column </a:t>
            </a:r>
            <a:r>
              <a:rPr lang="en-US" b="1">
                <a:solidFill>
                  <a:srgbClr val="000000"/>
                </a:solidFill>
                <a:latin typeface="Courier New" pitchFamily="49" charset="0"/>
              </a:rPr>
              <a:t>[</a:t>
            </a:r>
            <a:r>
              <a:rPr lang="en-US" b="1" i="1">
                <a:solidFill>
                  <a:srgbClr val="000000"/>
                </a:solidFill>
                <a:latin typeface="Courier New" pitchFamily="49" charset="0"/>
              </a:rPr>
              <a:t>, column...</a:t>
            </a:r>
            <a:r>
              <a:rPr lang="en-US" b="1">
                <a:solidFill>
                  <a:srgbClr val="000000"/>
                </a:solidFill>
                <a:latin typeface="Courier New" pitchFamily="49" charset="0"/>
              </a:rPr>
              <a:t>])]</a:t>
            </a:r>
            <a:endParaRPr lang="en-US" b="1" i="1">
              <a:solidFill>
                <a:srgbClr val="000000"/>
              </a:solidFill>
              <a:latin typeface="Courier New" pitchFamily="49" charset="0"/>
            </a:endParaRPr>
          </a:p>
          <a:p>
            <a:pPr eaLnBrk="0" hangingPunct="0">
              <a:tabLst>
                <a:tab pos="1200150" algn="l"/>
              </a:tabLst>
            </a:pPr>
            <a:r>
              <a:rPr lang="en-US" b="1">
                <a:solidFill>
                  <a:srgbClr val="000000"/>
                </a:solidFill>
                <a:latin typeface="Courier New" pitchFamily="49" charset="0"/>
              </a:rPr>
              <a:t>VALUES		</a:t>
            </a:r>
            <a:r>
              <a:rPr lang="en-US" b="1" i="1">
                <a:solidFill>
                  <a:srgbClr val="000000"/>
                </a:solidFill>
                <a:latin typeface="Courier New" pitchFamily="49" charset="0"/>
              </a:rPr>
              <a:t>(value </a:t>
            </a:r>
            <a:r>
              <a:rPr lang="en-US" b="1">
                <a:solidFill>
                  <a:srgbClr val="000000"/>
                </a:solidFill>
                <a:latin typeface="Courier New" pitchFamily="49" charset="0"/>
              </a:rPr>
              <a:t>[</a:t>
            </a:r>
            <a:r>
              <a:rPr lang="en-US" b="1" i="1">
                <a:solidFill>
                  <a:srgbClr val="000000"/>
                </a:solidFill>
                <a:latin typeface="Courier New" pitchFamily="49" charset="0"/>
              </a:rPr>
              <a:t>, value...</a:t>
            </a:r>
            <a:r>
              <a:rPr lang="en-US" b="1">
                <a:solidFill>
                  <a:srgbClr val="000000"/>
                </a:solidFill>
                <a:latin typeface="Courier New" pitchFamily="49" charset="0"/>
              </a:rPr>
              <a:t>]);</a:t>
            </a: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ORACLE</a:t>
            </a:r>
          </a:p>
        </p:txBody>
      </p:sp>
      <p:sp>
        <p:nvSpPr>
          <p:cNvPr id="7" name="Slide Number Placeholder 4"/>
          <p:cNvSpPr>
            <a:spLocks noGrp="1"/>
          </p:cNvSpPr>
          <p:nvPr>
            <p:ph type="sldNum" sz="quarter" idx="11"/>
          </p:nvPr>
        </p:nvSpPr>
        <p:spPr/>
        <p:txBody>
          <a:bodyPr/>
          <a:lstStyle/>
          <a:p>
            <a:fld id="{CE3365B6-0B96-4F0A-A441-55267773BADA}" type="slidenum">
              <a:rPr lang="en-US"/>
              <a:pPr/>
              <a:t>3</a:t>
            </a:fld>
            <a:r>
              <a:rPr lang="en-US"/>
              <a:t> of 1</a:t>
            </a:r>
          </a:p>
        </p:txBody>
      </p:sp>
      <p:sp>
        <p:nvSpPr>
          <p:cNvPr id="17410" name="Rectangle 2"/>
          <p:cNvSpPr>
            <a:spLocks noGrp="1" noChangeArrowheads="1"/>
          </p:cNvSpPr>
          <p:nvPr>
            <p:ph type="title"/>
          </p:nvPr>
        </p:nvSpPr>
        <p:spPr>
          <a:noFill/>
          <a:ln/>
        </p:spPr>
        <p:txBody>
          <a:bodyPr wrap="square" lIns="92075" tIns="46038" rIns="92075" bIns="46038" anchor="t"/>
          <a:lstStyle/>
          <a:p>
            <a:r>
              <a:rPr lang="en-US"/>
              <a:t>The </a:t>
            </a:r>
            <a:r>
              <a:rPr lang="en-US">
                <a:latin typeface="Courier New" pitchFamily="49" charset="0"/>
              </a:rPr>
              <a:t>CREATE TABLE</a:t>
            </a:r>
            <a:r>
              <a:rPr lang="en-US"/>
              <a:t> Statement</a:t>
            </a:r>
          </a:p>
        </p:txBody>
      </p:sp>
      <p:sp>
        <p:nvSpPr>
          <p:cNvPr id="17411" name="Rectangle 3"/>
          <p:cNvSpPr>
            <a:spLocks noGrp="1" noChangeArrowheads="1"/>
          </p:cNvSpPr>
          <p:nvPr>
            <p:ph type="body" idx="1"/>
          </p:nvPr>
        </p:nvSpPr>
        <p:spPr>
          <a:xfrm>
            <a:off x="762000" y="1447800"/>
            <a:ext cx="8077200" cy="3693961"/>
          </a:xfrm>
          <a:noFill/>
          <a:ln/>
        </p:spPr>
        <p:txBody>
          <a:bodyPr lIns="92075" tIns="46038" rIns="92075" bIns="46038">
            <a:spAutoFit/>
          </a:bodyPr>
          <a:lstStyle/>
          <a:p>
            <a:r>
              <a:rPr lang="en-US" dirty="0"/>
              <a:t>You must have:</a:t>
            </a:r>
          </a:p>
          <a:p>
            <a:pPr lvl="1"/>
            <a:r>
              <a:rPr lang="en-US" dirty="0"/>
              <a:t>CREATE TABLE privilege</a:t>
            </a:r>
          </a:p>
          <a:p>
            <a:pPr lvl="1"/>
            <a:r>
              <a:rPr lang="en-US" dirty="0"/>
              <a:t>A storage area</a:t>
            </a:r>
          </a:p>
          <a:p>
            <a:pPr lvl="1">
              <a:buFont typeface="Wingdings" pitchFamily="2" charset="2"/>
              <a:buNone/>
            </a:pPr>
            <a:endParaRPr lang="en-US" dirty="0"/>
          </a:p>
          <a:p>
            <a:pPr>
              <a:buFont typeface="Wingdings" pitchFamily="2" charset="2"/>
              <a:buNone/>
            </a:pPr>
            <a:endParaRPr lang="en-US" dirty="0"/>
          </a:p>
          <a:p>
            <a:endParaRPr lang="en-US" dirty="0"/>
          </a:p>
          <a:p>
            <a:endParaRPr lang="en-US" dirty="0" smtClean="0"/>
          </a:p>
          <a:p>
            <a:endParaRPr lang="en-US" dirty="0"/>
          </a:p>
          <a:p>
            <a:endParaRPr lang="en-US" dirty="0" smtClean="0"/>
          </a:p>
          <a:p>
            <a:r>
              <a:rPr lang="en-US" dirty="0" smtClean="0"/>
              <a:t>You </a:t>
            </a:r>
            <a:r>
              <a:rPr lang="en-US" dirty="0"/>
              <a:t>specify:</a:t>
            </a:r>
          </a:p>
          <a:p>
            <a:pPr lvl="1"/>
            <a:r>
              <a:rPr lang="en-US" dirty="0"/>
              <a:t>Table name</a:t>
            </a:r>
          </a:p>
          <a:p>
            <a:pPr lvl="1"/>
            <a:r>
              <a:rPr lang="en-US" dirty="0"/>
              <a:t>Column name, column data type, and column size</a:t>
            </a:r>
            <a:r>
              <a:rPr lang="en-US" dirty="0" smtClean="0"/>
              <a:t>.</a:t>
            </a:r>
          </a:p>
          <a:p>
            <a:pPr lvl="1"/>
            <a:r>
              <a:rPr lang="en-US" dirty="0" smtClean="0"/>
              <a:t>We have to provide Minimum 1 column and maximum 1000 columns </a:t>
            </a:r>
            <a:endParaRPr lang="en-US" b="1" dirty="0"/>
          </a:p>
        </p:txBody>
      </p:sp>
      <p:sp>
        <p:nvSpPr>
          <p:cNvPr id="17412" name="Rectangle 4"/>
          <p:cNvSpPr>
            <a:spLocks noChangeArrowheads="1"/>
          </p:cNvSpPr>
          <p:nvPr/>
        </p:nvSpPr>
        <p:spPr bwMode="blackWhite">
          <a:xfrm>
            <a:off x="933450" y="3087688"/>
            <a:ext cx="7491413"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endParaRPr lang="en-US" b="1">
              <a:solidFill>
                <a:srgbClr val="000000"/>
              </a:solidFill>
              <a:latin typeface="Courier New" pitchFamily="49" charset="0"/>
            </a:endParaRPr>
          </a:p>
          <a:p>
            <a:pPr eaLnBrk="0" hangingPunct="0">
              <a:tabLst>
                <a:tab pos="1200150" algn="l"/>
              </a:tabLst>
            </a:pPr>
            <a:endParaRPr lang="en-US" b="1">
              <a:solidFill>
                <a:srgbClr val="000000"/>
              </a:solidFill>
              <a:latin typeface="Courier New" pitchFamily="49" charset="0"/>
            </a:endParaRPr>
          </a:p>
          <a:p>
            <a:pPr eaLnBrk="0" hangingPunct="0">
              <a:tabLst>
                <a:tab pos="1200150" algn="l"/>
              </a:tabLst>
            </a:pPr>
            <a:endParaRPr lang="en-US" b="1">
              <a:solidFill>
                <a:srgbClr val="000000"/>
              </a:solidFill>
              <a:latin typeface="Courier New" pitchFamily="49" charset="0"/>
            </a:endParaRPr>
          </a:p>
        </p:txBody>
      </p:sp>
      <p:sp>
        <p:nvSpPr>
          <p:cNvPr id="17413" name="Rectangle 5"/>
          <p:cNvSpPr>
            <a:spLocks noChangeArrowheads="1"/>
          </p:cNvSpPr>
          <p:nvPr/>
        </p:nvSpPr>
        <p:spPr bwMode="blackWhite">
          <a:xfrm>
            <a:off x="1081088" y="3060700"/>
            <a:ext cx="7165975" cy="666750"/>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pPr>
            <a:r>
              <a:rPr lang="en-US" b="1">
                <a:solidFill>
                  <a:srgbClr val="000000"/>
                </a:solidFill>
              </a:rPr>
              <a:t>CREATE TABLE [</a:t>
            </a:r>
            <a:r>
              <a:rPr lang="en-US" b="1" i="1">
                <a:solidFill>
                  <a:srgbClr val="000000"/>
                </a:solidFill>
              </a:rPr>
              <a:t>schema</a:t>
            </a:r>
            <a:r>
              <a:rPr lang="en-US" b="1">
                <a:solidFill>
                  <a:srgbClr val="000000"/>
                </a:solidFill>
              </a:rPr>
              <a:t>.]</a:t>
            </a:r>
            <a:r>
              <a:rPr lang="en-US" b="1" i="1">
                <a:solidFill>
                  <a:srgbClr val="000000"/>
                </a:solidFill>
              </a:rPr>
              <a:t>table</a:t>
            </a:r>
          </a:p>
          <a:p>
            <a:pPr eaLnBrk="0" hangingPunct="0">
              <a:tabLst>
                <a:tab pos="1200150" algn="l"/>
              </a:tabLst>
            </a:pPr>
            <a:r>
              <a:rPr lang="en-US" b="1">
                <a:solidFill>
                  <a:srgbClr val="000000"/>
                </a:solidFill>
              </a:rPr>
              <a:t>	    (</a:t>
            </a:r>
            <a:r>
              <a:rPr lang="en-US" b="1" i="1">
                <a:solidFill>
                  <a:srgbClr val="000000"/>
                </a:solidFill>
              </a:rPr>
              <a:t>column</a:t>
            </a:r>
            <a:r>
              <a:rPr lang="en-US" b="1">
                <a:solidFill>
                  <a:srgbClr val="000000"/>
                </a:solidFill>
              </a:rPr>
              <a:t> </a:t>
            </a:r>
            <a:r>
              <a:rPr lang="en-US" b="1" i="1">
                <a:solidFill>
                  <a:srgbClr val="000000"/>
                </a:solidFill>
              </a:rPr>
              <a:t>datatype</a:t>
            </a:r>
            <a:r>
              <a:rPr lang="en-US" b="1">
                <a:solidFill>
                  <a:srgbClr val="000000"/>
                </a:solidFill>
              </a:rPr>
              <a:t> [DEFAULT </a:t>
            </a:r>
            <a:r>
              <a:rPr lang="en-US" b="1" i="1">
                <a:solidFill>
                  <a:srgbClr val="000000"/>
                </a:solidFill>
              </a:rPr>
              <a:t>expr</a:t>
            </a:r>
            <a:r>
              <a:rPr lang="en-US" b="1">
                <a:solidFill>
                  <a:srgbClr val="000000"/>
                </a:solidFill>
              </a:rPr>
              <a:t>][, ...]);</a:t>
            </a:r>
          </a:p>
        </p:txBody>
      </p: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ORACLE</a:t>
            </a:r>
          </a:p>
        </p:txBody>
      </p:sp>
      <p:sp>
        <p:nvSpPr>
          <p:cNvPr id="7" name="Slide Number Placeholder 4"/>
          <p:cNvSpPr>
            <a:spLocks noGrp="1"/>
          </p:cNvSpPr>
          <p:nvPr>
            <p:ph type="sldNum" sz="quarter" idx="11"/>
          </p:nvPr>
        </p:nvSpPr>
        <p:spPr/>
        <p:txBody>
          <a:bodyPr/>
          <a:lstStyle/>
          <a:p>
            <a:fld id="{A18EE96F-C010-4485-AB98-B5D3BED01FE8}" type="slidenum">
              <a:rPr lang="en-US"/>
              <a:pPr/>
              <a:t>30</a:t>
            </a:fld>
            <a:r>
              <a:rPr lang="en-US"/>
              <a:t> of 1</a:t>
            </a:r>
          </a:p>
        </p:txBody>
      </p:sp>
      <p:sp>
        <p:nvSpPr>
          <p:cNvPr id="91138" name="Rectangle 2"/>
          <p:cNvSpPr>
            <a:spLocks noChangeArrowheads="1"/>
          </p:cNvSpPr>
          <p:nvPr/>
        </p:nvSpPr>
        <p:spPr bwMode="blackWhite">
          <a:xfrm>
            <a:off x="1004888" y="3857625"/>
            <a:ext cx="7681912" cy="11398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91139" name="Rectangle 3"/>
          <p:cNvSpPr>
            <a:spLocks noGrp="1" noChangeArrowheads="1"/>
          </p:cNvSpPr>
          <p:nvPr>
            <p:ph type="title"/>
          </p:nvPr>
        </p:nvSpPr>
        <p:spPr>
          <a:noFill/>
          <a:ln/>
        </p:spPr>
        <p:txBody>
          <a:bodyPr wrap="square" lIns="92075" tIns="46038" rIns="92075" bIns="46038" anchor="t"/>
          <a:lstStyle/>
          <a:p>
            <a:r>
              <a:rPr lang="en-US"/>
              <a:t>Inserting New Rows</a:t>
            </a:r>
          </a:p>
        </p:txBody>
      </p:sp>
      <p:sp>
        <p:nvSpPr>
          <p:cNvPr id="91140" name="Rectangle 4"/>
          <p:cNvSpPr>
            <a:spLocks noGrp="1" noChangeArrowheads="1"/>
          </p:cNvSpPr>
          <p:nvPr>
            <p:ph type="body" idx="1"/>
          </p:nvPr>
        </p:nvSpPr>
        <p:spPr>
          <a:xfrm>
            <a:off x="0" y="914400"/>
            <a:ext cx="9144000" cy="3139963"/>
          </a:xfrm>
          <a:noFill/>
          <a:ln/>
        </p:spPr>
        <p:txBody>
          <a:bodyPr lIns="92075" tIns="46038" rIns="92075" bIns="46038">
            <a:spAutoFit/>
          </a:bodyPr>
          <a:lstStyle/>
          <a:p>
            <a:endParaRPr lang="en-US" dirty="0"/>
          </a:p>
          <a:p>
            <a:r>
              <a:rPr lang="en-US" dirty="0"/>
              <a:t>Insert a new row containing values for each column.</a:t>
            </a:r>
          </a:p>
          <a:p>
            <a:r>
              <a:rPr lang="en-US" dirty="0"/>
              <a:t>List values in the default order of the columns in the table. </a:t>
            </a:r>
          </a:p>
          <a:p>
            <a:r>
              <a:rPr lang="en-US" dirty="0"/>
              <a:t>Optionally, list the columns in the INSERT clause.</a:t>
            </a:r>
            <a:br>
              <a:rPr lang="en-US" dirty="0"/>
            </a:br>
            <a:r>
              <a:rPr lang="en-US" dirty="0"/>
              <a:t/>
            </a:r>
            <a:br>
              <a:rPr lang="en-US" dirty="0"/>
            </a:br>
            <a:r>
              <a:rPr lang="en-US" dirty="0"/>
              <a:t/>
            </a:r>
            <a:br>
              <a:rPr lang="en-US" dirty="0"/>
            </a:br>
            <a:endParaRPr lang="en-US" dirty="0"/>
          </a:p>
          <a:p>
            <a:pPr>
              <a:buFont typeface="Wingdings" pitchFamily="2" charset="2"/>
              <a:buNone/>
            </a:pPr>
            <a:endParaRPr lang="en-US" dirty="0"/>
          </a:p>
          <a:p>
            <a:r>
              <a:rPr lang="en-US" dirty="0"/>
              <a:t>Enclose character and date values within single quotation marks.</a:t>
            </a:r>
          </a:p>
          <a:p>
            <a:pPr>
              <a:buFont typeface="Wingdings" pitchFamily="2" charset="2"/>
              <a:buNone/>
            </a:pPr>
            <a:endParaRPr lang="en-US" dirty="0"/>
          </a:p>
          <a:p>
            <a:pPr>
              <a:buFont typeface="Wingdings" pitchFamily="2" charset="2"/>
              <a:buNone/>
            </a:pPr>
            <a:endParaRPr lang="en-US" dirty="0"/>
          </a:p>
        </p:txBody>
      </p:sp>
      <p:sp>
        <p:nvSpPr>
          <p:cNvPr id="91141" name="Rectangle 5"/>
          <p:cNvSpPr>
            <a:spLocks noChangeArrowheads="1"/>
          </p:cNvSpPr>
          <p:nvPr/>
        </p:nvSpPr>
        <p:spPr bwMode="blackWhite">
          <a:xfrm>
            <a:off x="982663" y="3978275"/>
            <a:ext cx="7313612" cy="904875"/>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pPr>
            <a:r>
              <a:rPr lang="en-US" b="1" dirty="0" smtClean="0">
                <a:solidFill>
                  <a:srgbClr val="000000"/>
                </a:solidFill>
                <a:latin typeface="Courier New" pitchFamily="49" charset="0"/>
              </a:rPr>
              <a:t>INSERT INTO DEPT(DEPTNO, DNAME, </a:t>
            </a:r>
          </a:p>
          <a:p>
            <a:pPr eaLnBrk="0" hangingPunct="0">
              <a:tabLst>
                <a:tab pos="1200150" algn="l"/>
              </a:tabLst>
            </a:pPr>
            <a:r>
              <a:rPr lang="en-US" b="1" dirty="0" smtClean="0">
                <a:solidFill>
                  <a:srgbClr val="000000"/>
                </a:solidFill>
                <a:latin typeface="Courier New" pitchFamily="49" charset="0"/>
              </a:rPr>
              <a:t>                        MGR, LOC)</a:t>
            </a:r>
          </a:p>
          <a:p>
            <a:pPr eaLnBrk="0" hangingPunct="0">
              <a:tabLst>
                <a:tab pos="1200150" algn="l"/>
              </a:tabLst>
            </a:pPr>
            <a:r>
              <a:rPr lang="en-US" b="1" dirty="0" smtClean="0">
                <a:solidFill>
                  <a:srgbClr val="000000"/>
                </a:solidFill>
                <a:latin typeface="Courier New" pitchFamily="49" charset="0"/>
              </a:rPr>
              <a:t>VALUES      (70, 'Public Relations', 100, 1700);</a:t>
            </a:r>
          </a:p>
          <a:p>
            <a:pPr eaLnBrk="0" hangingPunct="0">
              <a:tabLst>
                <a:tab pos="1200150" algn="l"/>
              </a:tabLst>
            </a:pPr>
            <a:r>
              <a:rPr lang="en-US" b="1" dirty="0" smtClean="0">
                <a:solidFill>
                  <a:srgbClr val="FC0128"/>
                </a:solidFill>
                <a:latin typeface="Courier New" pitchFamily="49" charset="0"/>
              </a:rPr>
              <a:t>1 row created.</a:t>
            </a:r>
            <a:endParaRPr lang="en-US" b="1" dirty="0">
              <a:solidFill>
                <a:srgbClr val="FC0128"/>
              </a:solidFill>
              <a:latin typeface="Courier New" pitchFamily="49" charset="0"/>
            </a:endParaRPr>
          </a:p>
        </p:txBody>
      </p:sp>
    </p:spTree>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3"/>
          <p:cNvSpPr>
            <a:spLocks noGrp="1"/>
          </p:cNvSpPr>
          <p:nvPr>
            <p:ph type="ftr" sz="quarter" idx="10"/>
          </p:nvPr>
        </p:nvSpPr>
        <p:spPr/>
        <p:txBody>
          <a:bodyPr/>
          <a:lstStyle/>
          <a:p>
            <a:r>
              <a:rPr lang="en-US"/>
              <a:t>ORACLE</a:t>
            </a:r>
          </a:p>
        </p:txBody>
      </p:sp>
      <p:sp>
        <p:nvSpPr>
          <p:cNvPr id="12" name="Slide Number Placeholder 4"/>
          <p:cNvSpPr>
            <a:spLocks noGrp="1"/>
          </p:cNvSpPr>
          <p:nvPr>
            <p:ph type="sldNum" sz="quarter" idx="11"/>
          </p:nvPr>
        </p:nvSpPr>
        <p:spPr/>
        <p:txBody>
          <a:bodyPr/>
          <a:lstStyle/>
          <a:p>
            <a:fld id="{514AF3EB-43D6-4D53-90F3-BDAC6D34E828}" type="slidenum">
              <a:rPr lang="en-US"/>
              <a:pPr/>
              <a:t>31</a:t>
            </a:fld>
            <a:r>
              <a:rPr lang="en-US"/>
              <a:t> of 1</a:t>
            </a:r>
          </a:p>
        </p:txBody>
      </p:sp>
      <p:sp>
        <p:nvSpPr>
          <p:cNvPr id="93186" name="Rectangle 2"/>
          <p:cNvSpPr>
            <a:spLocks noChangeArrowheads="1"/>
          </p:cNvSpPr>
          <p:nvPr/>
        </p:nvSpPr>
        <p:spPr bwMode="blackWhite">
          <a:xfrm>
            <a:off x="923925" y="4951413"/>
            <a:ext cx="7502525"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endParaRPr lang="en-US" b="1">
              <a:solidFill>
                <a:srgbClr val="000000"/>
              </a:solidFill>
              <a:latin typeface="Courier New" pitchFamily="49" charset="0"/>
            </a:endParaRPr>
          </a:p>
          <a:p>
            <a:pPr eaLnBrk="0" hangingPunct="0">
              <a:tabLst>
                <a:tab pos="1200150" algn="l"/>
              </a:tabLst>
            </a:pPr>
            <a:endParaRPr lang="en-US" b="1">
              <a:solidFill>
                <a:srgbClr val="000000"/>
              </a:solidFill>
              <a:latin typeface="Courier New" pitchFamily="49" charset="0"/>
            </a:endParaRPr>
          </a:p>
        </p:txBody>
      </p:sp>
      <p:sp>
        <p:nvSpPr>
          <p:cNvPr id="93187" name="Rectangle 3"/>
          <p:cNvSpPr>
            <a:spLocks noChangeArrowheads="1"/>
          </p:cNvSpPr>
          <p:nvPr/>
        </p:nvSpPr>
        <p:spPr bwMode="blackWhite">
          <a:xfrm>
            <a:off x="914400" y="2667000"/>
            <a:ext cx="7505700" cy="120173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endParaRPr lang="en-US" sz="1600" b="1">
              <a:solidFill>
                <a:srgbClr val="000000"/>
              </a:solidFill>
              <a:latin typeface="Courier New" pitchFamily="49" charset="0"/>
            </a:endParaRPr>
          </a:p>
          <a:p>
            <a:pPr eaLnBrk="0" hangingPunct="0">
              <a:tabLst>
                <a:tab pos="1200150" algn="l"/>
              </a:tabLst>
            </a:pPr>
            <a:endParaRPr lang="en-US" sz="1600" b="1">
              <a:solidFill>
                <a:srgbClr val="000000"/>
              </a:solidFill>
              <a:latin typeface="Courier New" pitchFamily="49" charset="0"/>
            </a:endParaRPr>
          </a:p>
        </p:txBody>
      </p:sp>
      <p:sp>
        <p:nvSpPr>
          <p:cNvPr id="93188" name="Rectangle 4"/>
          <p:cNvSpPr>
            <a:spLocks noChangeArrowheads="1"/>
          </p:cNvSpPr>
          <p:nvPr/>
        </p:nvSpPr>
        <p:spPr bwMode="blackWhite">
          <a:xfrm>
            <a:off x="981075" y="4926013"/>
            <a:ext cx="7477125" cy="941387"/>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pPr>
            <a:r>
              <a:rPr lang="en-US" b="1">
                <a:solidFill>
                  <a:srgbClr val="000000"/>
                </a:solidFill>
                <a:latin typeface="Courier New" pitchFamily="49" charset="0"/>
              </a:rPr>
              <a:t>INSERT INTO	departments</a:t>
            </a:r>
          </a:p>
          <a:p>
            <a:pPr eaLnBrk="0" hangingPunct="0">
              <a:tabLst>
                <a:tab pos="1200150" algn="l"/>
              </a:tabLst>
            </a:pPr>
            <a:r>
              <a:rPr lang="en-US" b="1">
                <a:solidFill>
                  <a:srgbClr val="000000"/>
                </a:solidFill>
                <a:latin typeface="Courier New" pitchFamily="49" charset="0"/>
              </a:rPr>
              <a:t>VALUES		(100, 'Finance', NULL, NULL);</a:t>
            </a:r>
          </a:p>
          <a:p>
            <a:pPr eaLnBrk="0" hangingPunct="0">
              <a:tabLst>
                <a:tab pos="1200150" algn="l"/>
              </a:tabLst>
            </a:pPr>
            <a:r>
              <a:rPr lang="en-US" b="1">
                <a:solidFill>
                  <a:srgbClr val="FF3300"/>
                </a:solidFill>
                <a:effectLst>
                  <a:outerShdw blurRad="38100" dist="38100" dir="2700000" algn="tl">
                    <a:srgbClr val="C0C0C0"/>
                  </a:outerShdw>
                </a:effectLst>
                <a:latin typeface="Courier New" pitchFamily="49" charset="0"/>
              </a:rPr>
              <a:t>1 row created.</a:t>
            </a:r>
          </a:p>
        </p:txBody>
      </p:sp>
      <p:sp>
        <p:nvSpPr>
          <p:cNvPr id="93189" name="Rectangle 5"/>
          <p:cNvSpPr>
            <a:spLocks noChangeArrowheads="1"/>
          </p:cNvSpPr>
          <p:nvPr/>
        </p:nvSpPr>
        <p:spPr bwMode="blackWhite">
          <a:xfrm>
            <a:off x="914400" y="2884488"/>
            <a:ext cx="7302500" cy="941387"/>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pPr>
            <a:r>
              <a:rPr lang="en-US" b="1">
                <a:solidFill>
                  <a:srgbClr val="000000"/>
                </a:solidFill>
                <a:latin typeface="Courier New" pitchFamily="49" charset="0"/>
              </a:rPr>
              <a:t>INSERT INTO	DEPT (DEPTNO, </a:t>
            </a:r>
          </a:p>
          <a:p>
            <a:pPr eaLnBrk="0" hangingPunct="0">
              <a:tabLst>
                <a:tab pos="1200150" algn="l"/>
              </a:tabLst>
            </a:pPr>
            <a:r>
              <a:rPr lang="en-US" b="1">
                <a:solidFill>
                  <a:srgbClr val="000000"/>
                </a:solidFill>
                <a:latin typeface="Courier New" pitchFamily="49" charset="0"/>
              </a:rPr>
              <a:t>                         DNAME,    )</a:t>
            </a:r>
          </a:p>
          <a:p>
            <a:pPr eaLnBrk="0" hangingPunct="0">
              <a:tabLst>
                <a:tab pos="1200150" algn="l"/>
              </a:tabLst>
            </a:pPr>
            <a:r>
              <a:rPr lang="en-US" b="1">
                <a:solidFill>
                  <a:srgbClr val="000000"/>
                </a:solidFill>
                <a:latin typeface="Courier New" pitchFamily="49" charset="0"/>
              </a:rPr>
              <a:t>VALUES		(30, 'Purchasing');</a:t>
            </a:r>
          </a:p>
          <a:p>
            <a:pPr eaLnBrk="0" hangingPunct="0">
              <a:tabLst>
                <a:tab pos="1200150" algn="l"/>
              </a:tabLst>
            </a:pPr>
            <a:r>
              <a:rPr lang="en-US" b="1">
                <a:solidFill>
                  <a:srgbClr val="FF3300"/>
                </a:solidFill>
                <a:effectLst>
                  <a:outerShdw blurRad="38100" dist="38100" dir="2700000" algn="tl">
                    <a:srgbClr val="C0C0C0"/>
                  </a:outerShdw>
                </a:effectLst>
                <a:latin typeface="Courier New" pitchFamily="49" charset="0"/>
              </a:rPr>
              <a:t>1 row created.</a:t>
            </a:r>
          </a:p>
        </p:txBody>
      </p:sp>
      <p:sp>
        <p:nvSpPr>
          <p:cNvPr id="93190" name="Rectangle 6"/>
          <p:cNvSpPr>
            <a:spLocks noGrp="1" noChangeArrowheads="1"/>
          </p:cNvSpPr>
          <p:nvPr>
            <p:ph type="title"/>
          </p:nvPr>
        </p:nvSpPr>
        <p:spPr>
          <a:noFill/>
          <a:ln/>
        </p:spPr>
        <p:txBody>
          <a:bodyPr wrap="square" lIns="92075" tIns="46038" rIns="92075" bIns="46038" anchor="t"/>
          <a:lstStyle/>
          <a:p>
            <a:r>
              <a:rPr lang="en-US"/>
              <a:t>Inserting Rows with Null Values</a:t>
            </a:r>
          </a:p>
        </p:txBody>
      </p:sp>
      <p:sp>
        <p:nvSpPr>
          <p:cNvPr id="93191" name="Rectangle 7"/>
          <p:cNvSpPr>
            <a:spLocks noGrp="1" noChangeArrowheads="1"/>
          </p:cNvSpPr>
          <p:nvPr>
            <p:ph type="body" idx="1"/>
          </p:nvPr>
        </p:nvSpPr>
        <p:spPr>
          <a:xfrm>
            <a:off x="533400" y="1524000"/>
            <a:ext cx="8382000" cy="396875"/>
          </a:xfrm>
          <a:noFill/>
          <a:ln/>
        </p:spPr>
        <p:txBody>
          <a:bodyPr lIns="92075" tIns="46038" rIns="92075" bIns="46038">
            <a:spAutoFit/>
          </a:bodyPr>
          <a:lstStyle/>
          <a:p>
            <a:r>
              <a:rPr lang="en-US" sz="2000"/>
              <a:t>Implicit method: Omit the column from the column list.</a:t>
            </a:r>
          </a:p>
        </p:txBody>
      </p:sp>
      <p:sp>
        <p:nvSpPr>
          <p:cNvPr id="93193" name="Rectangle 9"/>
          <p:cNvSpPr>
            <a:spLocks noChangeArrowheads="1"/>
          </p:cNvSpPr>
          <p:nvPr/>
        </p:nvSpPr>
        <p:spPr bwMode="ltGray">
          <a:xfrm>
            <a:off x="5030788" y="5126038"/>
            <a:ext cx="684212" cy="360362"/>
          </a:xfrm>
          <a:prstGeom prst="rect">
            <a:avLst/>
          </a:prstGeom>
          <a:noFill/>
          <a:ln w="19050">
            <a:solidFill>
              <a:schemeClr val="hlink"/>
            </a:solidFill>
            <a:miter lim="800000"/>
            <a:headEnd/>
            <a:tailEnd/>
          </a:ln>
          <a:effectLst/>
        </p:spPr>
        <p:txBody>
          <a:bodyPr wrap="none" anchor="ctr"/>
          <a:lstStyle/>
          <a:p>
            <a:endParaRPr lang="en-US"/>
          </a:p>
        </p:txBody>
      </p:sp>
      <p:sp>
        <p:nvSpPr>
          <p:cNvPr id="93195" name="Rectangle 11"/>
          <p:cNvSpPr>
            <a:spLocks noChangeArrowheads="1"/>
          </p:cNvSpPr>
          <p:nvPr/>
        </p:nvSpPr>
        <p:spPr bwMode="ltGray">
          <a:xfrm>
            <a:off x="5935663" y="5119688"/>
            <a:ext cx="693737" cy="366712"/>
          </a:xfrm>
          <a:prstGeom prst="rect">
            <a:avLst/>
          </a:prstGeom>
          <a:noFill/>
          <a:ln w="19050">
            <a:solidFill>
              <a:schemeClr val="hlink"/>
            </a:solidFill>
            <a:miter lim="800000"/>
            <a:headEnd/>
            <a:tailEnd/>
          </a:ln>
          <a:effectLst/>
        </p:spPr>
        <p:txBody>
          <a:bodyPr wrap="none" anchor="ctr"/>
          <a:lstStyle/>
          <a:p>
            <a:endParaRPr lang="en-US"/>
          </a:p>
        </p:txBody>
      </p:sp>
      <p:sp>
        <p:nvSpPr>
          <p:cNvPr id="93196" name="Rectangle 12"/>
          <p:cNvSpPr>
            <a:spLocks noChangeArrowheads="1"/>
          </p:cNvSpPr>
          <p:nvPr/>
        </p:nvSpPr>
        <p:spPr bwMode="auto">
          <a:xfrm>
            <a:off x="860425" y="4038600"/>
            <a:ext cx="7521575" cy="846138"/>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
                <a:schemeClr val="hlink"/>
              </a:buClr>
              <a:buSzPct val="125000"/>
              <a:buFont typeface="Arial" charset="0"/>
              <a:buChar char="•"/>
              <a:tabLst>
                <a:tab pos="571500" algn="l"/>
              </a:tabLst>
            </a:pPr>
            <a:r>
              <a:rPr lang="en-US" sz="2400">
                <a:latin typeface="Arial" charset="0"/>
              </a:rPr>
              <a:t>Explicit method: Specify the </a:t>
            </a:r>
            <a:r>
              <a:rPr lang="en-US" sz="2400">
                <a:latin typeface="Courier New" pitchFamily="49" charset="0"/>
              </a:rPr>
              <a:t>NULL</a:t>
            </a:r>
            <a:r>
              <a:rPr lang="en-US" sz="2400">
                <a:latin typeface="Arial" charset="0"/>
              </a:rPr>
              <a:t> keyword in the </a:t>
            </a:r>
            <a:r>
              <a:rPr lang="en-US" sz="2400">
                <a:latin typeface="Courier New" pitchFamily="49" charset="0"/>
              </a:rPr>
              <a:t>VALUES</a:t>
            </a:r>
            <a:r>
              <a:rPr lang="en-US" sz="2400">
                <a:latin typeface="Arial" charset="0"/>
              </a:rPr>
              <a:t> clause</a:t>
            </a:r>
            <a:r>
              <a:rPr lang="en-US" sz="2800">
                <a:latin typeface="Arial" charset="0"/>
              </a:rPr>
              <a:t>.</a:t>
            </a:r>
          </a:p>
        </p:txBody>
      </p:sp>
    </p:spTree>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t>ORACLE</a:t>
            </a:r>
          </a:p>
        </p:txBody>
      </p:sp>
      <p:sp>
        <p:nvSpPr>
          <p:cNvPr id="9" name="Slide Number Placeholder 4"/>
          <p:cNvSpPr>
            <a:spLocks noGrp="1"/>
          </p:cNvSpPr>
          <p:nvPr>
            <p:ph type="sldNum" sz="quarter" idx="11"/>
          </p:nvPr>
        </p:nvSpPr>
        <p:spPr/>
        <p:txBody>
          <a:bodyPr/>
          <a:lstStyle/>
          <a:p>
            <a:fld id="{6567F4E6-EA5C-4C7B-A0EA-F2DF78526BC7}" type="slidenum">
              <a:rPr lang="en-US"/>
              <a:pPr/>
              <a:t>32</a:t>
            </a:fld>
            <a:r>
              <a:rPr lang="en-US"/>
              <a:t> of 1</a:t>
            </a:r>
          </a:p>
        </p:txBody>
      </p:sp>
      <p:sp>
        <p:nvSpPr>
          <p:cNvPr id="95234" name="Rectangle 2"/>
          <p:cNvSpPr>
            <a:spLocks noChangeArrowheads="1"/>
          </p:cNvSpPr>
          <p:nvPr/>
        </p:nvSpPr>
        <p:spPr bwMode="blackWhite">
          <a:xfrm>
            <a:off x="925513" y="2600325"/>
            <a:ext cx="7481887" cy="34194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endParaRPr lang="en-US" b="1">
              <a:solidFill>
                <a:srgbClr val="000000"/>
              </a:solidFill>
              <a:latin typeface="Courier New" pitchFamily="49" charset="0"/>
            </a:endParaRPr>
          </a:p>
          <a:p>
            <a:pPr eaLnBrk="0" hangingPunct="0">
              <a:tabLst>
                <a:tab pos="1200150" algn="l"/>
              </a:tabLst>
            </a:pPr>
            <a:endParaRPr lang="en-US" b="1">
              <a:solidFill>
                <a:srgbClr val="000000"/>
              </a:solidFill>
              <a:latin typeface="Courier New" pitchFamily="49" charset="0"/>
            </a:endParaRPr>
          </a:p>
        </p:txBody>
      </p:sp>
      <p:sp>
        <p:nvSpPr>
          <p:cNvPr id="95235" name="Rectangle 3"/>
          <p:cNvSpPr>
            <a:spLocks noChangeArrowheads="1"/>
          </p:cNvSpPr>
          <p:nvPr/>
        </p:nvSpPr>
        <p:spPr bwMode="blackWhite">
          <a:xfrm>
            <a:off x="884238" y="2690813"/>
            <a:ext cx="6524625" cy="3216275"/>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pPr>
            <a:r>
              <a:rPr lang="en-US" b="1">
                <a:solidFill>
                  <a:srgbClr val="000000"/>
                </a:solidFill>
                <a:latin typeface="Courier New" pitchFamily="49" charset="0"/>
              </a:rPr>
              <a:t>INSERT INTO EMP (EMPNO, </a:t>
            </a:r>
          </a:p>
          <a:p>
            <a:pPr eaLnBrk="0" hangingPunct="0">
              <a:tabLst>
                <a:tab pos="1200150" algn="l"/>
              </a:tabLst>
            </a:pPr>
            <a:r>
              <a:rPr lang="en-US" b="1">
                <a:solidFill>
                  <a:srgbClr val="000000"/>
                </a:solidFill>
                <a:latin typeface="Courier New" pitchFamily="49" charset="0"/>
              </a:rPr>
              <a:t>                 ENAME, </a:t>
            </a:r>
          </a:p>
          <a:p>
            <a:pPr eaLnBrk="0" hangingPunct="0">
              <a:tabLst>
                <a:tab pos="1200150" algn="l"/>
              </a:tabLst>
            </a:pPr>
            <a:r>
              <a:rPr lang="en-US" b="1">
                <a:solidFill>
                  <a:srgbClr val="000000"/>
                </a:solidFill>
                <a:latin typeface="Courier New" pitchFamily="49" charset="0"/>
              </a:rPr>
              <a:t>                 EMAIL, PHONE_NUMBER,</a:t>
            </a:r>
          </a:p>
          <a:p>
            <a:pPr eaLnBrk="0" hangingPunct="0">
              <a:tabLst>
                <a:tab pos="1200150" algn="l"/>
              </a:tabLst>
            </a:pPr>
            <a:r>
              <a:rPr lang="en-US" b="1">
                <a:solidFill>
                  <a:srgbClr val="000000"/>
                </a:solidFill>
                <a:latin typeface="Courier New" pitchFamily="49" charset="0"/>
              </a:rPr>
              <a:t>		    HIREDATE, JOB, SAL, </a:t>
            </a:r>
          </a:p>
          <a:p>
            <a:pPr eaLnBrk="0" hangingPunct="0">
              <a:tabLst>
                <a:tab pos="1200150" algn="l"/>
              </a:tabLst>
            </a:pPr>
            <a:r>
              <a:rPr lang="en-US" b="1">
                <a:solidFill>
                  <a:srgbClr val="000000"/>
                </a:solidFill>
                <a:latin typeface="Courier New" pitchFamily="49" charset="0"/>
              </a:rPr>
              <a:t>                 COMM,MGR,</a:t>
            </a:r>
          </a:p>
          <a:p>
            <a:pPr eaLnBrk="0" hangingPunct="0">
              <a:tabLst>
                <a:tab pos="1200150" algn="l"/>
              </a:tabLst>
            </a:pPr>
            <a:r>
              <a:rPr lang="en-US" b="1">
                <a:solidFill>
                  <a:srgbClr val="000000"/>
                </a:solidFill>
                <a:latin typeface="Courier New" pitchFamily="49" charset="0"/>
              </a:rPr>
              <a:t>                 DEPTNO)</a:t>
            </a:r>
          </a:p>
          <a:p>
            <a:pPr eaLnBrk="0" hangingPunct="0">
              <a:tabLst>
                <a:tab pos="1200150" algn="l"/>
              </a:tabLst>
            </a:pPr>
            <a:r>
              <a:rPr lang="en-US" b="1">
                <a:solidFill>
                  <a:srgbClr val="000000"/>
                </a:solidFill>
                <a:latin typeface="Courier New" pitchFamily="49" charset="0"/>
              </a:rPr>
              <a:t>VALUES		   (113, </a:t>
            </a:r>
          </a:p>
          <a:p>
            <a:pPr eaLnBrk="0" hangingPunct="0">
              <a:tabLst>
                <a:tab pos="1200150" algn="l"/>
              </a:tabLst>
            </a:pPr>
            <a:r>
              <a:rPr lang="en-US" b="1">
                <a:solidFill>
                  <a:srgbClr val="000000"/>
                </a:solidFill>
                <a:latin typeface="Courier New" pitchFamily="49" charset="0"/>
              </a:rPr>
              <a:t>                 'Louis', 'Popp', </a:t>
            </a:r>
          </a:p>
          <a:p>
            <a:pPr eaLnBrk="0" hangingPunct="0">
              <a:tabLst>
                <a:tab pos="1200150" algn="l"/>
              </a:tabLst>
            </a:pPr>
            <a:r>
              <a:rPr lang="en-US" b="1">
                <a:solidFill>
                  <a:srgbClr val="000000"/>
                </a:solidFill>
                <a:latin typeface="Courier New" pitchFamily="49" charset="0"/>
              </a:rPr>
              <a:t>                 'LPOPP', '515.124.4567', </a:t>
            </a:r>
          </a:p>
          <a:p>
            <a:pPr eaLnBrk="0" hangingPunct="0">
              <a:tabLst>
                <a:tab pos="1200150" algn="l"/>
              </a:tabLst>
            </a:pPr>
            <a:r>
              <a:rPr lang="en-US" b="1">
                <a:solidFill>
                  <a:srgbClr val="000000"/>
                </a:solidFill>
                <a:latin typeface="Courier New" pitchFamily="49" charset="0"/>
              </a:rPr>
              <a:t>                 SYSDATE, 'AC_ACCOUNT', 6900, </a:t>
            </a:r>
          </a:p>
          <a:p>
            <a:pPr eaLnBrk="0" hangingPunct="0">
              <a:tabLst>
                <a:tab pos="1200150" algn="l"/>
              </a:tabLst>
            </a:pPr>
            <a:r>
              <a:rPr lang="en-US" b="1">
                <a:solidFill>
                  <a:srgbClr val="000000"/>
                </a:solidFill>
                <a:latin typeface="Courier New" pitchFamily="49" charset="0"/>
              </a:rPr>
              <a:t>                 NULL, 205, 100);</a:t>
            </a:r>
          </a:p>
          <a:p>
            <a:pPr eaLnBrk="0" hangingPunct="0">
              <a:tabLst>
                <a:tab pos="1200150" algn="l"/>
              </a:tabLst>
            </a:pPr>
            <a:r>
              <a:rPr lang="en-US" b="1">
                <a:solidFill>
                  <a:srgbClr val="FF3300"/>
                </a:solidFill>
                <a:effectLst>
                  <a:outerShdw blurRad="38100" dist="38100" dir="2700000" algn="tl">
                    <a:srgbClr val="C0C0C0"/>
                  </a:outerShdw>
                </a:effectLst>
                <a:latin typeface="Courier New" pitchFamily="49" charset="0"/>
              </a:rPr>
              <a:t>1 row created.</a:t>
            </a:r>
          </a:p>
        </p:txBody>
      </p:sp>
      <p:sp>
        <p:nvSpPr>
          <p:cNvPr id="95236" name="Rectangle 4"/>
          <p:cNvSpPr>
            <a:spLocks noGrp="1" noChangeArrowheads="1"/>
          </p:cNvSpPr>
          <p:nvPr>
            <p:ph type="title"/>
          </p:nvPr>
        </p:nvSpPr>
        <p:spPr>
          <a:noFill/>
          <a:ln/>
        </p:spPr>
        <p:txBody>
          <a:bodyPr wrap="square" lIns="92075" tIns="46038" rIns="92075" bIns="46038" anchor="t"/>
          <a:lstStyle/>
          <a:p>
            <a:r>
              <a:rPr lang="en-US"/>
              <a:t>Inserting Special Values</a:t>
            </a:r>
          </a:p>
        </p:txBody>
      </p:sp>
      <p:sp>
        <p:nvSpPr>
          <p:cNvPr id="95237" name="Rectangle 5"/>
          <p:cNvSpPr>
            <a:spLocks noGrp="1" noChangeArrowheads="1"/>
          </p:cNvSpPr>
          <p:nvPr>
            <p:ph type="body" idx="1"/>
          </p:nvPr>
        </p:nvSpPr>
        <p:spPr>
          <a:xfrm>
            <a:off x="457200" y="1295400"/>
            <a:ext cx="7848600" cy="641350"/>
          </a:xfrm>
          <a:noFill/>
          <a:ln/>
        </p:spPr>
        <p:txBody>
          <a:bodyPr lIns="92075" tIns="46038" rIns="92075" bIns="46038">
            <a:spAutoFit/>
          </a:bodyPr>
          <a:lstStyle/>
          <a:p>
            <a:pPr>
              <a:lnSpc>
                <a:spcPct val="65000"/>
              </a:lnSpc>
              <a:buFont typeface="Wingdings" pitchFamily="2" charset="2"/>
              <a:buNone/>
            </a:pPr>
            <a:r>
              <a:rPr lang="en-US"/>
              <a:t>The SYSDATE function records the current date </a:t>
            </a:r>
          </a:p>
          <a:p>
            <a:pPr>
              <a:lnSpc>
                <a:spcPct val="65000"/>
              </a:lnSpc>
              <a:buFont typeface="Wingdings" pitchFamily="2" charset="2"/>
              <a:buNone/>
            </a:pPr>
            <a:r>
              <a:rPr lang="en-US"/>
              <a:t>and time.</a:t>
            </a:r>
          </a:p>
        </p:txBody>
      </p:sp>
      <p:sp>
        <p:nvSpPr>
          <p:cNvPr id="95238" name="Rectangle 6"/>
          <p:cNvSpPr>
            <a:spLocks noChangeArrowheads="1"/>
          </p:cNvSpPr>
          <p:nvPr/>
        </p:nvSpPr>
        <p:spPr bwMode="ltGray">
          <a:xfrm>
            <a:off x="3284538" y="3451225"/>
            <a:ext cx="1236662" cy="325438"/>
          </a:xfrm>
          <a:prstGeom prst="rect">
            <a:avLst/>
          </a:prstGeom>
          <a:noFill/>
          <a:ln w="19050">
            <a:solidFill>
              <a:schemeClr val="hlink"/>
            </a:solidFill>
            <a:miter lim="800000"/>
            <a:headEnd/>
            <a:tailEnd/>
          </a:ln>
          <a:effectLst/>
        </p:spPr>
        <p:txBody>
          <a:bodyPr wrap="none" anchor="ctr"/>
          <a:lstStyle/>
          <a:p>
            <a:endParaRPr lang="en-US"/>
          </a:p>
        </p:txBody>
      </p:sp>
      <p:sp>
        <p:nvSpPr>
          <p:cNvPr id="95239" name="Rectangle 7"/>
          <p:cNvSpPr>
            <a:spLocks noChangeArrowheads="1"/>
          </p:cNvSpPr>
          <p:nvPr/>
        </p:nvSpPr>
        <p:spPr bwMode="ltGray">
          <a:xfrm>
            <a:off x="3225800" y="5081588"/>
            <a:ext cx="1027113" cy="325437"/>
          </a:xfrm>
          <a:prstGeom prst="rect">
            <a:avLst/>
          </a:prstGeom>
          <a:noFill/>
          <a:ln w="19050">
            <a:solidFill>
              <a:schemeClr val="hlink"/>
            </a:solidFill>
            <a:miter lim="800000"/>
            <a:headEnd/>
            <a:tailEnd/>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ORACLE</a:t>
            </a:r>
          </a:p>
        </p:txBody>
      </p:sp>
      <p:sp>
        <p:nvSpPr>
          <p:cNvPr id="8" name="Slide Number Placeholder 4"/>
          <p:cNvSpPr>
            <a:spLocks noGrp="1"/>
          </p:cNvSpPr>
          <p:nvPr>
            <p:ph type="sldNum" sz="quarter" idx="11"/>
          </p:nvPr>
        </p:nvSpPr>
        <p:spPr/>
        <p:txBody>
          <a:bodyPr/>
          <a:lstStyle/>
          <a:p>
            <a:fld id="{D4E0844E-49F7-4301-BD91-A457190370CA}" type="slidenum">
              <a:rPr lang="en-US"/>
              <a:pPr/>
              <a:t>33</a:t>
            </a:fld>
            <a:r>
              <a:rPr lang="en-US"/>
              <a:t> of 1</a:t>
            </a:r>
          </a:p>
        </p:txBody>
      </p:sp>
      <p:sp>
        <p:nvSpPr>
          <p:cNvPr id="97282" name="Rectangle 2"/>
          <p:cNvSpPr>
            <a:spLocks noChangeArrowheads="1"/>
          </p:cNvSpPr>
          <p:nvPr/>
        </p:nvSpPr>
        <p:spPr bwMode="blackWhite">
          <a:xfrm>
            <a:off x="917575" y="2287588"/>
            <a:ext cx="7623175" cy="203041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endParaRPr lang="en-US" b="1">
              <a:solidFill>
                <a:srgbClr val="000000"/>
              </a:solidFill>
              <a:latin typeface="Courier New" pitchFamily="49" charset="0"/>
            </a:endParaRPr>
          </a:p>
          <a:p>
            <a:pPr eaLnBrk="0" hangingPunct="0">
              <a:tabLst>
                <a:tab pos="1200150" algn="l"/>
              </a:tabLst>
            </a:pPr>
            <a:endParaRPr lang="en-US" b="1">
              <a:solidFill>
                <a:srgbClr val="000000"/>
              </a:solidFill>
              <a:latin typeface="Courier New" pitchFamily="49" charset="0"/>
            </a:endParaRPr>
          </a:p>
        </p:txBody>
      </p:sp>
      <p:sp>
        <p:nvSpPr>
          <p:cNvPr id="97283" name="Rectangle 3"/>
          <p:cNvSpPr>
            <a:spLocks noChangeArrowheads="1"/>
          </p:cNvSpPr>
          <p:nvPr/>
        </p:nvSpPr>
        <p:spPr bwMode="blackWhite">
          <a:xfrm>
            <a:off x="884238" y="2346325"/>
            <a:ext cx="7134225" cy="1946275"/>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pPr>
            <a:r>
              <a:rPr lang="en-US" b="1">
                <a:solidFill>
                  <a:srgbClr val="000000"/>
                </a:solidFill>
                <a:latin typeface="Courier New" pitchFamily="49" charset="0"/>
              </a:rPr>
              <a:t>INSERT INTO EMP</a:t>
            </a:r>
          </a:p>
          <a:p>
            <a:pPr eaLnBrk="0" hangingPunct="0">
              <a:tabLst>
                <a:tab pos="1200150" algn="l"/>
              </a:tabLst>
            </a:pPr>
            <a:r>
              <a:rPr lang="en-US" b="1">
                <a:solidFill>
                  <a:srgbClr val="000000"/>
                </a:solidFill>
                <a:latin typeface="Courier New" pitchFamily="49" charset="0"/>
              </a:rPr>
              <a:t>VALUES      (114, </a:t>
            </a:r>
          </a:p>
          <a:p>
            <a:pPr eaLnBrk="0" hangingPunct="0">
              <a:tabLst>
                <a:tab pos="1200150" algn="l"/>
              </a:tabLst>
            </a:pPr>
            <a:r>
              <a:rPr lang="en-US" b="1">
                <a:solidFill>
                  <a:srgbClr val="000000"/>
                </a:solidFill>
                <a:latin typeface="Courier New" pitchFamily="49" charset="0"/>
              </a:rPr>
              <a:t>             'Den', 'Raphealy', </a:t>
            </a:r>
          </a:p>
          <a:p>
            <a:pPr eaLnBrk="0" hangingPunct="0">
              <a:tabLst>
                <a:tab pos="1200150" algn="l"/>
              </a:tabLst>
            </a:pPr>
            <a:r>
              <a:rPr lang="en-US" b="1">
                <a:solidFill>
                  <a:srgbClr val="000000"/>
                </a:solidFill>
                <a:latin typeface="Courier New" pitchFamily="49" charset="0"/>
              </a:rPr>
              <a:t>             'DRAPHEAL', '515.127.4561',</a:t>
            </a:r>
          </a:p>
          <a:p>
            <a:pPr eaLnBrk="0" hangingPunct="0">
              <a:tabLst>
                <a:tab pos="1200150" algn="l"/>
              </a:tabLst>
            </a:pPr>
            <a:r>
              <a:rPr lang="en-US" b="1">
                <a:solidFill>
                  <a:srgbClr val="000000"/>
                </a:solidFill>
                <a:latin typeface="Courier New" pitchFamily="49" charset="0"/>
              </a:rPr>
              <a:t>             TO_DATE('FEB 3, 1999', 'MON DD, YYYY'),</a:t>
            </a:r>
          </a:p>
          <a:p>
            <a:pPr eaLnBrk="0" hangingPunct="0">
              <a:tabLst>
                <a:tab pos="1200150" algn="l"/>
              </a:tabLst>
            </a:pPr>
            <a:r>
              <a:rPr lang="en-US" b="1">
                <a:solidFill>
                  <a:srgbClr val="000000"/>
                </a:solidFill>
                <a:latin typeface="Courier New" pitchFamily="49" charset="0"/>
              </a:rPr>
              <a:t>             'AC_ACCOUNT', 11000, NULL, 100, 30);</a:t>
            </a:r>
          </a:p>
          <a:p>
            <a:pPr eaLnBrk="0" hangingPunct="0">
              <a:tabLst>
                <a:tab pos="1200150" algn="l"/>
              </a:tabLst>
            </a:pPr>
            <a:r>
              <a:rPr lang="en-US" b="1">
                <a:solidFill>
                  <a:srgbClr val="FF3300"/>
                </a:solidFill>
                <a:effectLst>
                  <a:outerShdw blurRad="38100" dist="38100" dir="2700000" algn="tl">
                    <a:srgbClr val="C0C0C0"/>
                  </a:outerShdw>
                </a:effectLst>
                <a:latin typeface="Courier New" pitchFamily="49" charset="0"/>
              </a:rPr>
              <a:t>1 row created.</a:t>
            </a:r>
          </a:p>
        </p:txBody>
      </p:sp>
      <p:sp>
        <p:nvSpPr>
          <p:cNvPr id="97284" name="Rectangle 4"/>
          <p:cNvSpPr>
            <a:spLocks noGrp="1" noChangeArrowheads="1"/>
          </p:cNvSpPr>
          <p:nvPr>
            <p:ph type="title"/>
          </p:nvPr>
        </p:nvSpPr>
        <p:spPr>
          <a:noFill/>
          <a:ln/>
        </p:spPr>
        <p:txBody>
          <a:bodyPr wrap="square" lIns="92075" tIns="46038" rIns="92075" bIns="46038" anchor="t"/>
          <a:lstStyle/>
          <a:p>
            <a:r>
              <a:rPr lang="en-US"/>
              <a:t>Inserting Specific Date Values</a:t>
            </a:r>
          </a:p>
        </p:txBody>
      </p:sp>
      <p:sp>
        <p:nvSpPr>
          <p:cNvPr id="97285" name="Rectangle 5"/>
          <p:cNvSpPr>
            <a:spLocks noGrp="1" noChangeArrowheads="1"/>
          </p:cNvSpPr>
          <p:nvPr>
            <p:ph type="body" idx="1"/>
          </p:nvPr>
        </p:nvSpPr>
        <p:spPr>
          <a:xfrm>
            <a:off x="609600" y="1447800"/>
            <a:ext cx="8077200" cy="3524250"/>
          </a:xfrm>
          <a:noFill/>
          <a:ln/>
        </p:spPr>
        <p:txBody>
          <a:bodyPr lIns="92075" tIns="46038" rIns="92075" bIns="46038">
            <a:spAutoFit/>
          </a:bodyPr>
          <a:lstStyle/>
          <a:p>
            <a:r>
              <a:rPr lang="en-US"/>
              <a:t>Add a new employee.</a:t>
            </a:r>
          </a:p>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p:txBody>
      </p:sp>
      <p:sp>
        <p:nvSpPr>
          <p:cNvPr id="97286" name="Rectangle 6"/>
          <p:cNvSpPr>
            <a:spLocks noChangeArrowheads="1"/>
          </p:cNvSpPr>
          <p:nvPr/>
        </p:nvSpPr>
        <p:spPr bwMode="ltGray">
          <a:xfrm>
            <a:off x="2698750" y="3460750"/>
            <a:ext cx="5203825" cy="288925"/>
          </a:xfrm>
          <a:prstGeom prst="rect">
            <a:avLst/>
          </a:prstGeom>
          <a:noFill/>
          <a:ln w="19050">
            <a:solidFill>
              <a:schemeClr val="hlink"/>
            </a:solidFill>
            <a:miter lim="800000"/>
            <a:headEnd/>
            <a:tailEnd/>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ORACLE</a:t>
            </a:r>
          </a:p>
        </p:txBody>
      </p:sp>
      <p:sp>
        <p:nvSpPr>
          <p:cNvPr id="8" name="Slide Number Placeholder 4"/>
          <p:cNvSpPr>
            <a:spLocks noGrp="1"/>
          </p:cNvSpPr>
          <p:nvPr>
            <p:ph type="sldNum" sz="quarter" idx="11"/>
          </p:nvPr>
        </p:nvSpPr>
        <p:spPr/>
        <p:txBody>
          <a:bodyPr/>
          <a:lstStyle/>
          <a:p>
            <a:fld id="{4EED9539-FFC0-4C5E-BA72-62A092AAB848}" type="slidenum">
              <a:rPr lang="en-US"/>
              <a:pPr/>
              <a:t>34</a:t>
            </a:fld>
            <a:r>
              <a:rPr lang="en-US"/>
              <a:t> of 1</a:t>
            </a:r>
          </a:p>
        </p:txBody>
      </p:sp>
      <p:sp>
        <p:nvSpPr>
          <p:cNvPr id="99330" name="Rectangle 2"/>
          <p:cNvSpPr>
            <a:spLocks noGrp="1" noChangeArrowheads="1"/>
          </p:cNvSpPr>
          <p:nvPr>
            <p:ph type="body" idx="1"/>
          </p:nvPr>
        </p:nvSpPr>
        <p:spPr>
          <a:xfrm>
            <a:off x="381000" y="1371600"/>
            <a:ext cx="8229600" cy="4476750"/>
          </a:xfrm>
          <a:noFill/>
          <a:ln/>
        </p:spPr>
        <p:txBody>
          <a:bodyPr lIns="92075" tIns="46038" rIns="92075" bIns="46038">
            <a:spAutoFit/>
          </a:bodyPr>
          <a:lstStyle/>
          <a:p>
            <a:r>
              <a:rPr lang="en-US" sz="2000" dirty="0"/>
              <a:t>Write your INSERT statement with a </a:t>
            </a:r>
            <a:r>
              <a:rPr lang="en-US" sz="2000" dirty="0" err="1"/>
              <a:t>subquery</a:t>
            </a:r>
            <a:r>
              <a:rPr lang="en-US" sz="2000" dirty="0"/>
              <a:t>.</a:t>
            </a:r>
            <a:br>
              <a:rPr lang="en-US" sz="2000" dirty="0"/>
            </a:br>
            <a:r>
              <a:rPr lang="en-US" sz="2000" dirty="0"/>
              <a:t/>
            </a:r>
            <a:br>
              <a:rPr lang="en-US" sz="2000" dirty="0"/>
            </a:br>
            <a:endParaRPr lang="en-US" sz="2000" dirty="0"/>
          </a:p>
          <a:p>
            <a:pPr>
              <a:buFont typeface="Wingdings" pitchFamily="2" charset="2"/>
              <a:buNone/>
            </a:pPr>
            <a:r>
              <a:rPr lang="en-US" sz="2000" dirty="0"/>
              <a:t/>
            </a:r>
            <a:br>
              <a:rPr lang="en-US" sz="2000" dirty="0"/>
            </a:br>
            <a:r>
              <a:rPr lang="en-US" sz="2000" dirty="0"/>
              <a:t/>
            </a:r>
            <a:br>
              <a:rPr lang="en-US" sz="2000" dirty="0"/>
            </a:br>
            <a:endParaRPr lang="en-US" sz="2000" dirty="0"/>
          </a:p>
          <a:p>
            <a:endParaRPr lang="en-US" sz="2000" dirty="0"/>
          </a:p>
          <a:p>
            <a:endParaRPr lang="en-US" sz="2000" dirty="0"/>
          </a:p>
          <a:p>
            <a:endParaRPr lang="en-US" sz="2000" dirty="0"/>
          </a:p>
          <a:p>
            <a:pPr>
              <a:buFont typeface="Wingdings" pitchFamily="2" charset="2"/>
              <a:buNone/>
            </a:pPr>
            <a:endParaRPr lang="en-US" sz="2000" dirty="0"/>
          </a:p>
          <a:p>
            <a:endParaRPr lang="en-US" sz="2000" dirty="0" smtClean="0"/>
          </a:p>
          <a:p>
            <a:r>
              <a:rPr lang="en-US" sz="2000" dirty="0" smtClean="0"/>
              <a:t>Do </a:t>
            </a:r>
            <a:r>
              <a:rPr lang="en-US" sz="2000" dirty="0"/>
              <a:t>not use the VALUES clause.</a:t>
            </a:r>
          </a:p>
          <a:p>
            <a:r>
              <a:rPr lang="en-US" sz="2000" dirty="0"/>
              <a:t>Match the number of columns in the INSERT clause to those in the </a:t>
            </a:r>
            <a:r>
              <a:rPr lang="en-US" sz="2000" dirty="0" err="1"/>
              <a:t>subquery</a:t>
            </a:r>
            <a:r>
              <a:rPr lang="en-US" sz="2000" dirty="0"/>
              <a:t>.</a:t>
            </a:r>
          </a:p>
        </p:txBody>
      </p:sp>
      <p:sp>
        <p:nvSpPr>
          <p:cNvPr id="99331" name="Rectangle 3"/>
          <p:cNvSpPr>
            <a:spLocks noChangeArrowheads="1"/>
          </p:cNvSpPr>
          <p:nvPr/>
        </p:nvSpPr>
        <p:spPr bwMode="blackWhite">
          <a:xfrm>
            <a:off x="457200" y="2316163"/>
            <a:ext cx="8001000" cy="22558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lnSpc>
                <a:spcPct val="90000"/>
              </a:lnSpc>
              <a:tabLst>
                <a:tab pos="1200150" algn="l"/>
              </a:tabLst>
            </a:pPr>
            <a:endParaRPr lang="en-US" b="1">
              <a:solidFill>
                <a:srgbClr val="000000"/>
              </a:solidFill>
              <a:latin typeface="Courier New" pitchFamily="49" charset="0"/>
            </a:endParaRPr>
          </a:p>
          <a:p>
            <a:pPr eaLnBrk="0" hangingPunct="0">
              <a:lnSpc>
                <a:spcPct val="90000"/>
              </a:lnSpc>
              <a:tabLst>
                <a:tab pos="1200150" algn="l"/>
              </a:tabLst>
            </a:pPr>
            <a:endParaRPr lang="en-US" b="1">
              <a:solidFill>
                <a:srgbClr val="000000"/>
              </a:solidFill>
              <a:latin typeface="Courier New" pitchFamily="49" charset="0"/>
            </a:endParaRPr>
          </a:p>
        </p:txBody>
      </p:sp>
      <p:sp>
        <p:nvSpPr>
          <p:cNvPr id="99332" name="Rectangle 4"/>
          <p:cNvSpPr>
            <a:spLocks noChangeArrowheads="1"/>
          </p:cNvSpPr>
          <p:nvPr/>
        </p:nvSpPr>
        <p:spPr bwMode="blackWhite">
          <a:xfrm>
            <a:off x="685800" y="2362200"/>
            <a:ext cx="7467600" cy="1981200"/>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pPr>
            <a:endParaRPr lang="en-US" sz="1600" b="1">
              <a:solidFill>
                <a:srgbClr val="000000"/>
              </a:solidFill>
              <a:latin typeface="Courier New" pitchFamily="49" charset="0"/>
            </a:endParaRPr>
          </a:p>
          <a:p>
            <a:pPr eaLnBrk="0" hangingPunct="0">
              <a:tabLst>
                <a:tab pos="1200150" algn="l"/>
              </a:tabLst>
            </a:pPr>
            <a:r>
              <a:rPr lang="en-US" b="1">
                <a:solidFill>
                  <a:srgbClr val="000000"/>
                </a:solidFill>
                <a:latin typeface="Courier New" pitchFamily="49" charset="0"/>
              </a:rPr>
              <a:t>INSERT INTO sales_reps(id, name, salary, COMM)</a:t>
            </a:r>
          </a:p>
          <a:p>
            <a:pPr eaLnBrk="0" hangingPunct="0">
              <a:tabLst>
                <a:tab pos="1200150" algn="l"/>
              </a:tabLst>
            </a:pPr>
            <a:r>
              <a:rPr lang="en-US" b="1">
                <a:solidFill>
                  <a:srgbClr val="000000"/>
                </a:solidFill>
                <a:latin typeface="Courier New" pitchFamily="49" charset="0"/>
              </a:rPr>
              <a:t>  SELECT EMPNO, ENAME, SAL, COMM</a:t>
            </a:r>
          </a:p>
          <a:p>
            <a:pPr eaLnBrk="0" hangingPunct="0">
              <a:tabLst>
                <a:tab pos="1200150" algn="l"/>
              </a:tabLst>
            </a:pPr>
            <a:r>
              <a:rPr lang="en-US" b="1">
                <a:solidFill>
                  <a:srgbClr val="000000"/>
                </a:solidFill>
                <a:latin typeface="Courier New" pitchFamily="49" charset="0"/>
              </a:rPr>
              <a:t>  FROM   EMP</a:t>
            </a:r>
          </a:p>
          <a:p>
            <a:pPr eaLnBrk="0" hangingPunct="0">
              <a:tabLst>
                <a:tab pos="1200150" algn="l"/>
              </a:tabLst>
            </a:pPr>
            <a:r>
              <a:rPr lang="en-US" b="1">
                <a:solidFill>
                  <a:srgbClr val="000000"/>
                </a:solidFill>
                <a:latin typeface="Courier New" pitchFamily="49" charset="0"/>
              </a:rPr>
              <a:t>  WHERE  JOB LIKE '%ANA%';</a:t>
            </a:r>
          </a:p>
          <a:p>
            <a:pPr eaLnBrk="0" hangingPunct="0">
              <a:tabLst>
                <a:tab pos="1200150" algn="l"/>
              </a:tabLst>
            </a:pPr>
            <a:endParaRPr lang="en-US" b="1">
              <a:solidFill>
                <a:srgbClr val="FF3300"/>
              </a:solidFill>
              <a:effectLst>
                <a:outerShdw blurRad="38100" dist="38100" dir="2700000" algn="tl">
                  <a:srgbClr val="C0C0C0"/>
                </a:outerShdw>
              </a:effectLst>
              <a:latin typeface="Courier New" pitchFamily="49" charset="0"/>
            </a:endParaRPr>
          </a:p>
          <a:p>
            <a:pPr eaLnBrk="0" hangingPunct="0">
              <a:tabLst>
                <a:tab pos="1200150" algn="l"/>
              </a:tabLst>
            </a:pPr>
            <a:r>
              <a:rPr lang="en-US" sz="1600" b="1">
                <a:solidFill>
                  <a:srgbClr val="FF3300"/>
                </a:solidFill>
                <a:effectLst>
                  <a:outerShdw blurRad="38100" dist="38100" dir="2700000" algn="tl">
                    <a:srgbClr val="C0C0C0"/>
                  </a:outerShdw>
                </a:effectLst>
                <a:latin typeface="Courier New" pitchFamily="49" charset="0"/>
              </a:rPr>
              <a:t>4 rows created.</a:t>
            </a:r>
          </a:p>
        </p:txBody>
      </p:sp>
      <p:sp>
        <p:nvSpPr>
          <p:cNvPr id="99333" name="Rectangle 5"/>
          <p:cNvSpPr>
            <a:spLocks noGrp="1" noChangeArrowheads="1"/>
          </p:cNvSpPr>
          <p:nvPr>
            <p:ph type="title"/>
          </p:nvPr>
        </p:nvSpPr>
        <p:spPr>
          <a:xfrm>
            <a:off x="457200" y="0"/>
            <a:ext cx="8229600" cy="1219200"/>
          </a:xfrm>
          <a:noFill/>
          <a:ln/>
        </p:spPr>
        <p:txBody>
          <a:bodyPr wrap="square" lIns="92075" tIns="46038" rIns="92075" bIns="46038" anchor="t"/>
          <a:lstStyle/>
          <a:p>
            <a:r>
              <a:rPr lang="en-US"/>
              <a:t>Copying Rows </a:t>
            </a:r>
            <a:br>
              <a:rPr lang="en-US"/>
            </a:br>
            <a:r>
              <a:rPr lang="en-US"/>
              <a:t>from Another Table</a:t>
            </a:r>
          </a:p>
        </p:txBody>
      </p:sp>
      <p:sp>
        <p:nvSpPr>
          <p:cNvPr id="99334" name="Rectangle 6"/>
          <p:cNvSpPr>
            <a:spLocks noChangeArrowheads="1"/>
          </p:cNvSpPr>
          <p:nvPr/>
        </p:nvSpPr>
        <p:spPr bwMode="ltGray">
          <a:xfrm>
            <a:off x="838200" y="2965450"/>
            <a:ext cx="6618288" cy="768350"/>
          </a:xfrm>
          <a:prstGeom prst="rect">
            <a:avLst/>
          </a:prstGeom>
          <a:noFill/>
          <a:ln w="19050">
            <a:solidFill>
              <a:schemeClr val="hlink"/>
            </a:solidFill>
            <a:miter lim="800000"/>
            <a:headEnd/>
            <a:tailEnd/>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ORACLE</a:t>
            </a:r>
          </a:p>
        </p:txBody>
      </p:sp>
      <p:sp>
        <p:nvSpPr>
          <p:cNvPr id="6" name="Slide Number Placeholder 4"/>
          <p:cNvSpPr>
            <a:spLocks noGrp="1"/>
          </p:cNvSpPr>
          <p:nvPr>
            <p:ph type="sldNum" sz="quarter" idx="11"/>
          </p:nvPr>
        </p:nvSpPr>
        <p:spPr/>
        <p:txBody>
          <a:bodyPr/>
          <a:lstStyle/>
          <a:p>
            <a:fld id="{026C6423-ED99-41C5-A54F-EA4FFC0D1B31}" type="slidenum">
              <a:rPr lang="en-US"/>
              <a:pPr/>
              <a:t>35</a:t>
            </a:fld>
            <a:r>
              <a:rPr lang="en-US"/>
              <a:t> of 1</a:t>
            </a:r>
          </a:p>
        </p:txBody>
      </p:sp>
      <p:sp>
        <p:nvSpPr>
          <p:cNvPr id="101378" name="Rectangle 2"/>
          <p:cNvSpPr>
            <a:spLocks noGrp="1" noChangeArrowheads="1"/>
          </p:cNvSpPr>
          <p:nvPr>
            <p:ph type="title"/>
          </p:nvPr>
        </p:nvSpPr>
        <p:spPr>
          <a:noFill/>
          <a:ln/>
        </p:spPr>
        <p:txBody>
          <a:bodyPr wrap="square" lIns="92075" tIns="46038" rIns="92075" bIns="46038" anchor="t"/>
          <a:lstStyle/>
          <a:p>
            <a:r>
              <a:rPr lang="en-US"/>
              <a:t>The </a:t>
            </a:r>
            <a:r>
              <a:rPr lang="en-US">
                <a:latin typeface="Courier New" pitchFamily="49" charset="0"/>
              </a:rPr>
              <a:t>UPDATE</a:t>
            </a:r>
            <a:r>
              <a:rPr lang="en-US"/>
              <a:t> Statement Syntax</a:t>
            </a:r>
          </a:p>
        </p:txBody>
      </p:sp>
      <p:sp>
        <p:nvSpPr>
          <p:cNvPr id="101379" name="Rectangle 3"/>
          <p:cNvSpPr>
            <a:spLocks noGrp="1" noChangeArrowheads="1"/>
          </p:cNvSpPr>
          <p:nvPr>
            <p:ph type="body" idx="1"/>
          </p:nvPr>
        </p:nvSpPr>
        <p:spPr>
          <a:xfrm>
            <a:off x="860425" y="1787525"/>
            <a:ext cx="7385050" cy="4232275"/>
          </a:xfrm>
          <a:noFill/>
          <a:ln/>
        </p:spPr>
        <p:txBody>
          <a:bodyPr lIns="92075" tIns="46038" rIns="92075" bIns="46038">
            <a:spAutoFit/>
          </a:bodyPr>
          <a:lstStyle/>
          <a:p>
            <a:r>
              <a:rPr lang="en-US" sz="2000"/>
              <a:t>Modify existing rows with the UPDATE statement.</a:t>
            </a:r>
          </a:p>
          <a:p>
            <a:pPr>
              <a:buFont typeface="Wingdings" pitchFamily="2" charset="2"/>
              <a:buNone/>
            </a:pPr>
            <a:r>
              <a:rPr lang="en-US" sz="2000"/>
              <a:t/>
            </a:r>
            <a:br>
              <a:rPr lang="en-US" sz="2000"/>
            </a:br>
            <a:r>
              <a:rPr lang="en-US" sz="2000"/>
              <a:t/>
            </a:r>
            <a:br>
              <a:rPr lang="en-US" sz="2000"/>
            </a:br>
            <a:r>
              <a:rPr lang="en-US" sz="2000"/>
              <a:t/>
            </a:r>
            <a:br>
              <a:rPr lang="en-US" sz="2000"/>
            </a:br>
            <a:endParaRPr lang="en-US" sz="2000"/>
          </a:p>
          <a:p>
            <a:pPr>
              <a:buFont typeface="Wingdings" pitchFamily="2" charset="2"/>
              <a:buNone/>
            </a:pPr>
            <a:endParaRPr lang="en-US" sz="2000"/>
          </a:p>
          <a:p>
            <a:pPr>
              <a:buFont typeface="Wingdings" pitchFamily="2" charset="2"/>
              <a:buNone/>
            </a:pPr>
            <a:endParaRPr lang="en-US" sz="2000"/>
          </a:p>
          <a:p>
            <a:pPr>
              <a:buFont typeface="Wingdings" pitchFamily="2" charset="2"/>
              <a:buNone/>
            </a:pPr>
            <a:endParaRPr lang="en-US" sz="2000"/>
          </a:p>
          <a:p>
            <a:pPr>
              <a:buFont typeface="Wingdings" pitchFamily="2" charset="2"/>
              <a:buNone/>
            </a:pPr>
            <a:endParaRPr lang="en-US" sz="2000"/>
          </a:p>
          <a:p>
            <a:pPr>
              <a:buFont typeface="Wingdings" pitchFamily="2" charset="2"/>
              <a:buNone/>
            </a:pPr>
            <a:endParaRPr lang="en-US" sz="2000"/>
          </a:p>
          <a:p>
            <a:pPr>
              <a:buFont typeface="Wingdings" pitchFamily="2" charset="2"/>
              <a:buNone/>
            </a:pPr>
            <a:endParaRPr lang="en-US" sz="2000"/>
          </a:p>
          <a:p>
            <a:r>
              <a:rPr lang="en-US" sz="2000"/>
              <a:t>Update more than one row at a time, if required.</a:t>
            </a:r>
          </a:p>
        </p:txBody>
      </p:sp>
      <p:sp>
        <p:nvSpPr>
          <p:cNvPr id="101380" name="Rectangle 4"/>
          <p:cNvSpPr>
            <a:spLocks noChangeArrowheads="1"/>
          </p:cNvSpPr>
          <p:nvPr/>
        </p:nvSpPr>
        <p:spPr bwMode="blackWhite">
          <a:xfrm>
            <a:off x="935038" y="3108325"/>
            <a:ext cx="7497762" cy="1082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r>
              <a:rPr lang="en-US" b="1">
                <a:solidFill>
                  <a:srgbClr val="000000"/>
                </a:solidFill>
                <a:latin typeface="Courier New" pitchFamily="49" charset="0"/>
              </a:rPr>
              <a:t>UPDATE		</a:t>
            </a:r>
            <a:r>
              <a:rPr lang="en-US" b="1" i="1">
                <a:solidFill>
                  <a:srgbClr val="000000"/>
                </a:solidFill>
                <a:latin typeface="Courier New" pitchFamily="49" charset="0"/>
              </a:rPr>
              <a:t>table</a:t>
            </a:r>
            <a:endParaRPr lang="en-US" b="1">
              <a:solidFill>
                <a:srgbClr val="000000"/>
              </a:solidFill>
              <a:latin typeface="Courier New" pitchFamily="49" charset="0"/>
            </a:endParaRPr>
          </a:p>
          <a:p>
            <a:pPr eaLnBrk="0" hangingPunct="0">
              <a:tabLst>
                <a:tab pos="1200150" algn="l"/>
              </a:tabLst>
            </a:pPr>
            <a:r>
              <a:rPr lang="en-US" b="1">
                <a:solidFill>
                  <a:srgbClr val="000000"/>
                </a:solidFill>
                <a:latin typeface="Courier New" pitchFamily="49" charset="0"/>
              </a:rPr>
              <a:t>SET		</a:t>
            </a:r>
            <a:r>
              <a:rPr lang="en-US" b="1" i="1">
                <a:solidFill>
                  <a:srgbClr val="000000"/>
                </a:solidFill>
                <a:latin typeface="Courier New" pitchFamily="49" charset="0"/>
              </a:rPr>
              <a:t>column</a:t>
            </a:r>
            <a:r>
              <a:rPr lang="en-US" b="1">
                <a:solidFill>
                  <a:srgbClr val="000000"/>
                </a:solidFill>
                <a:latin typeface="Courier New" pitchFamily="49" charset="0"/>
              </a:rPr>
              <a:t> = </a:t>
            </a:r>
            <a:r>
              <a:rPr lang="en-US" b="1" i="1">
                <a:solidFill>
                  <a:srgbClr val="000000"/>
                </a:solidFill>
                <a:latin typeface="Courier New" pitchFamily="49" charset="0"/>
              </a:rPr>
              <a:t>value</a:t>
            </a:r>
            <a:r>
              <a:rPr lang="en-US" b="1">
                <a:solidFill>
                  <a:srgbClr val="000000"/>
                </a:solidFill>
                <a:latin typeface="Courier New" pitchFamily="49" charset="0"/>
              </a:rPr>
              <a:t> [, </a:t>
            </a:r>
            <a:r>
              <a:rPr lang="en-US" b="1" i="1">
                <a:solidFill>
                  <a:srgbClr val="000000"/>
                </a:solidFill>
                <a:latin typeface="Courier New" pitchFamily="49" charset="0"/>
              </a:rPr>
              <a:t>column </a:t>
            </a:r>
            <a:r>
              <a:rPr lang="en-US" b="1">
                <a:solidFill>
                  <a:srgbClr val="000000"/>
                </a:solidFill>
                <a:latin typeface="Courier New" pitchFamily="49" charset="0"/>
              </a:rPr>
              <a:t>= </a:t>
            </a:r>
            <a:r>
              <a:rPr lang="en-US" b="1" i="1">
                <a:solidFill>
                  <a:srgbClr val="000000"/>
                </a:solidFill>
                <a:latin typeface="Courier New" pitchFamily="49" charset="0"/>
              </a:rPr>
              <a:t>value, ...</a:t>
            </a:r>
            <a:r>
              <a:rPr lang="en-US" b="1">
                <a:solidFill>
                  <a:srgbClr val="000000"/>
                </a:solidFill>
                <a:latin typeface="Courier New" pitchFamily="49" charset="0"/>
              </a:rPr>
              <a:t>]</a:t>
            </a:r>
          </a:p>
          <a:p>
            <a:pPr eaLnBrk="0" hangingPunct="0">
              <a:tabLst>
                <a:tab pos="1200150" algn="l"/>
              </a:tabLst>
            </a:pPr>
            <a:r>
              <a:rPr lang="en-US" b="1">
                <a:solidFill>
                  <a:srgbClr val="000000"/>
                </a:solidFill>
                <a:latin typeface="Courier New" pitchFamily="49" charset="0"/>
              </a:rPr>
              <a:t>[WHERE 		</a:t>
            </a:r>
            <a:r>
              <a:rPr lang="en-US" b="1" i="1">
                <a:solidFill>
                  <a:srgbClr val="000000"/>
                </a:solidFill>
                <a:latin typeface="Courier New" pitchFamily="49" charset="0"/>
              </a:rPr>
              <a:t>condition</a:t>
            </a:r>
            <a:r>
              <a:rPr lang="en-US" b="1">
                <a:solidFill>
                  <a:srgbClr val="000000"/>
                </a:solidFill>
                <a:latin typeface="Courier New" pitchFamily="49" charset="0"/>
              </a:rPr>
              <a:t>];</a:t>
            </a:r>
          </a:p>
        </p:txBody>
      </p:sp>
    </p:spTree>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t>ORACLE</a:t>
            </a:r>
          </a:p>
        </p:txBody>
      </p:sp>
      <p:sp>
        <p:nvSpPr>
          <p:cNvPr id="9" name="Slide Number Placeholder 4"/>
          <p:cNvSpPr>
            <a:spLocks noGrp="1"/>
          </p:cNvSpPr>
          <p:nvPr>
            <p:ph type="sldNum" sz="quarter" idx="11"/>
          </p:nvPr>
        </p:nvSpPr>
        <p:spPr/>
        <p:txBody>
          <a:bodyPr/>
          <a:lstStyle/>
          <a:p>
            <a:fld id="{40BE8A9D-7E90-4C52-9253-B613D1597E5E}" type="slidenum">
              <a:rPr lang="en-US"/>
              <a:pPr/>
              <a:t>36</a:t>
            </a:fld>
            <a:r>
              <a:rPr lang="en-US"/>
              <a:t> of 1</a:t>
            </a:r>
          </a:p>
        </p:txBody>
      </p:sp>
      <p:sp>
        <p:nvSpPr>
          <p:cNvPr id="103426" name="Rectangle 2"/>
          <p:cNvSpPr>
            <a:spLocks noChangeArrowheads="1"/>
          </p:cNvSpPr>
          <p:nvPr/>
        </p:nvSpPr>
        <p:spPr bwMode="blackWhite">
          <a:xfrm>
            <a:off x="1025525" y="2620963"/>
            <a:ext cx="7504113" cy="11747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103427" name="Rectangle 3"/>
          <p:cNvSpPr>
            <a:spLocks noChangeArrowheads="1"/>
          </p:cNvSpPr>
          <p:nvPr/>
        </p:nvSpPr>
        <p:spPr bwMode="blackWhite">
          <a:xfrm>
            <a:off x="1004888" y="2662238"/>
            <a:ext cx="7529512" cy="1108075"/>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pPr>
            <a:r>
              <a:rPr lang="en-US" b="1">
                <a:solidFill>
                  <a:srgbClr val="000000"/>
                </a:solidFill>
                <a:latin typeface="Courier New" pitchFamily="49" charset="0"/>
              </a:rPr>
              <a:t>UPDATE EMP</a:t>
            </a:r>
          </a:p>
          <a:p>
            <a:pPr eaLnBrk="0" hangingPunct="0">
              <a:tabLst>
                <a:tab pos="1200150" algn="l"/>
              </a:tabLst>
            </a:pPr>
            <a:r>
              <a:rPr lang="en-US" b="1">
                <a:solidFill>
                  <a:srgbClr val="000000"/>
                </a:solidFill>
                <a:latin typeface="Courier New" pitchFamily="49" charset="0"/>
              </a:rPr>
              <a:t>SET    DEPTNO = 20</a:t>
            </a:r>
          </a:p>
          <a:p>
            <a:pPr eaLnBrk="0" hangingPunct="0">
              <a:tabLst>
                <a:tab pos="1200150" algn="l"/>
              </a:tabLst>
            </a:pPr>
            <a:r>
              <a:rPr lang="en-US" b="1">
                <a:solidFill>
                  <a:srgbClr val="000000"/>
                </a:solidFill>
                <a:latin typeface="Courier New" pitchFamily="49" charset="0"/>
              </a:rPr>
              <a:t>WHERE  EMPNO = 7900;</a:t>
            </a:r>
            <a:endParaRPr lang="en-US" b="1">
              <a:solidFill>
                <a:srgbClr val="FF3300"/>
              </a:solidFill>
              <a:effectLst>
                <a:outerShdw blurRad="38100" dist="38100" dir="2700000" algn="tl">
                  <a:srgbClr val="C0C0C0"/>
                </a:outerShdw>
              </a:effectLst>
              <a:latin typeface="Courier New" pitchFamily="49" charset="0"/>
            </a:endParaRPr>
          </a:p>
          <a:p>
            <a:pPr eaLnBrk="0" hangingPunct="0">
              <a:tabLst>
                <a:tab pos="1200150" algn="l"/>
              </a:tabLst>
            </a:pPr>
            <a:r>
              <a:rPr lang="en-US" b="1">
                <a:solidFill>
                  <a:srgbClr val="FF3300"/>
                </a:solidFill>
                <a:effectLst>
                  <a:outerShdw blurRad="38100" dist="38100" dir="2700000" algn="tl">
                    <a:srgbClr val="C0C0C0"/>
                  </a:outerShdw>
                </a:effectLst>
                <a:latin typeface="Courier New" pitchFamily="49" charset="0"/>
              </a:rPr>
              <a:t>1 row updated.</a:t>
            </a:r>
          </a:p>
        </p:txBody>
      </p:sp>
      <p:sp>
        <p:nvSpPr>
          <p:cNvPr id="103428" name="Rectangle 4"/>
          <p:cNvSpPr>
            <a:spLocks noGrp="1" noChangeArrowheads="1"/>
          </p:cNvSpPr>
          <p:nvPr>
            <p:ph type="body" idx="1"/>
          </p:nvPr>
        </p:nvSpPr>
        <p:spPr>
          <a:xfrm>
            <a:off x="914400" y="1447800"/>
            <a:ext cx="7385050" cy="2862964"/>
          </a:xfrm>
          <a:noFill/>
          <a:ln/>
        </p:spPr>
        <p:txBody>
          <a:bodyPr lIns="92075" tIns="46038" rIns="92075" bIns="46038">
            <a:spAutoFit/>
          </a:bodyPr>
          <a:lstStyle/>
          <a:p>
            <a:r>
              <a:rPr lang="en-US" dirty="0"/>
              <a:t>Specific row or rows are modified if you specify the WHERE clause.</a:t>
            </a:r>
          </a:p>
          <a:p>
            <a:pPr>
              <a:buFont typeface="Wingdings" pitchFamily="2" charset="2"/>
              <a:buNone/>
            </a:pPr>
            <a:endParaRPr lang="en-US" dirty="0"/>
          </a:p>
          <a:p>
            <a:pPr>
              <a:buFont typeface="Wingdings" pitchFamily="2" charset="2"/>
              <a:buNone/>
            </a:pPr>
            <a:endParaRPr lang="en-US" dirty="0"/>
          </a:p>
          <a:p>
            <a:pPr>
              <a:buFont typeface="Wingdings" pitchFamily="2" charset="2"/>
              <a:buNone/>
            </a:pPr>
            <a:endParaRPr lang="en-US" dirty="0"/>
          </a:p>
          <a:p>
            <a:pPr>
              <a:buFont typeface="Wingdings" pitchFamily="2" charset="2"/>
              <a:buNone/>
            </a:pPr>
            <a:endParaRPr lang="en-US" dirty="0"/>
          </a:p>
          <a:p>
            <a:endParaRPr lang="en-US" dirty="0" smtClean="0"/>
          </a:p>
          <a:p>
            <a:endParaRPr lang="en-US" dirty="0"/>
          </a:p>
          <a:p>
            <a:endParaRPr lang="en-US" dirty="0" smtClean="0"/>
          </a:p>
          <a:p>
            <a:endParaRPr lang="en-US" dirty="0"/>
          </a:p>
          <a:p>
            <a:r>
              <a:rPr lang="en-US" dirty="0" smtClean="0"/>
              <a:t>All </a:t>
            </a:r>
            <a:r>
              <a:rPr lang="en-US" dirty="0"/>
              <a:t>rows in the table are modified if you omit the WHERE clause.</a:t>
            </a:r>
          </a:p>
        </p:txBody>
      </p:sp>
      <p:sp>
        <p:nvSpPr>
          <p:cNvPr id="103429" name="Rectangle 5"/>
          <p:cNvSpPr>
            <a:spLocks noGrp="1" noChangeArrowheads="1"/>
          </p:cNvSpPr>
          <p:nvPr>
            <p:ph type="title"/>
          </p:nvPr>
        </p:nvSpPr>
        <p:spPr>
          <a:xfrm>
            <a:off x="2413000" y="228600"/>
            <a:ext cx="6245225" cy="685800"/>
          </a:xfrm>
          <a:noFill/>
          <a:ln/>
        </p:spPr>
        <p:txBody>
          <a:bodyPr wrap="square" lIns="92075" tIns="46038" rIns="92075" bIns="46038" anchor="t"/>
          <a:lstStyle/>
          <a:p>
            <a:r>
              <a:rPr lang="en-US"/>
              <a:t>Updating Rows in a Table</a:t>
            </a:r>
          </a:p>
        </p:txBody>
      </p:sp>
      <p:sp>
        <p:nvSpPr>
          <p:cNvPr id="103430" name="Rectangle 6"/>
          <p:cNvSpPr>
            <a:spLocks noChangeArrowheads="1"/>
          </p:cNvSpPr>
          <p:nvPr/>
        </p:nvSpPr>
        <p:spPr bwMode="ltGray">
          <a:xfrm>
            <a:off x="1062038" y="3200400"/>
            <a:ext cx="3335337" cy="304800"/>
          </a:xfrm>
          <a:prstGeom prst="rect">
            <a:avLst/>
          </a:prstGeom>
          <a:noFill/>
          <a:ln w="19050">
            <a:solidFill>
              <a:schemeClr val="hlink"/>
            </a:solidFill>
            <a:miter lim="800000"/>
            <a:headEnd/>
            <a:tailEnd/>
          </a:ln>
          <a:effectLst/>
        </p:spPr>
        <p:txBody>
          <a:bodyPr wrap="none" anchor="ctr"/>
          <a:lstStyle/>
          <a:p>
            <a:endParaRPr lang="en-US"/>
          </a:p>
        </p:txBody>
      </p:sp>
      <p:sp>
        <p:nvSpPr>
          <p:cNvPr id="103431" name="Rectangle 7"/>
          <p:cNvSpPr>
            <a:spLocks noChangeArrowheads="1"/>
          </p:cNvSpPr>
          <p:nvPr/>
        </p:nvSpPr>
        <p:spPr bwMode="blackWhite">
          <a:xfrm>
            <a:off x="1022350" y="4779963"/>
            <a:ext cx="7499350" cy="9350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r>
              <a:rPr lang="en-US" b="1">
                <a:solidFill>
                  <a:srgbClr val="000000"/>
                </a:solidFill>
                <a:latin typeface="Courier New" pitchFamily="49" charset="0"/>
              </a:rPr>
              <a:t>UPDATE 	copy_emp</a:t>
            </a:r>
          </a:p>
          <a:p>
            <a:pPr eaLnBrk="0" hangingPunct="0">
              <a:tabLst>
                <a:tab pos="1200150" algn="l"/>
              </a:tabLst>
            </a:pPr>
            <a:r>
              <a:rPr lang="en-US" b="1">
                <a:solidFill>
                  <a:srgbClr val="000000"/>
                </a:solidFill>
                <a:latin typeface="Courier New" pitchFamily="49" charset="0"/>
              </a:rPr>
              <a:t>SET    	DEPTNO = 10;</a:t>
            </a:r>
          </a:p>
          <a:p>
            <a:pPr eaLnBrk="0" hangingPunct="0">
              <a:tabLst>
                <a:tab pos="1200150" algn="l"/>
              </a:tabLst>
            </a:pPr>
            <a:r>
              <a:rPr lang="en-US" b="1">
                <a:solidFill>
                  <a:srgbClr val="FF3300"/>
                </a:solidFill>
                <a:effectLst>
                  <a:outerShdw blurRad="38100" dist="38100" dir="2700000" algn="tl">
                    <a:srgbClr val="000000"/>
                  </a:outerShdw>
                </a:effectLst>
                <a:latin typeface="Courier New" pitchFamily="49" charset="0"/>
              </a:rPr>
              <a:t>22 rows updated.</a:t>
            </a:r>
          </a:p>
        </p:txBody>
      </p:sp>
    </p:spTree>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ORACLE</a:t>
            </a:r>
          </a:p>
        </p:txBody>
      </p:sp>
      <p:sp>
        <p:nvSpPr>
          <p:cNvPr id="8" name="Slide Number Placeholder 4"/>
          <p:cNvSpPr>
            <a:spLocks noGrp="1"/>
          </p:cNvSpPr>
          <p:nvPr>
            <p:ph type="sldNum" sz="quarter" idx="11"/>
          </p:nvPr>
        </p:nvSpPr>
        <p:spPr/>
        <p:txBody>
          <a:bodyPr/>
          <a:lstStyle/>
          <a:p>
            <a:fld id="{AFAD38C5-7B49-4BA6-832B-2CD5424A56A1}" type="slidenum">
              <a:rPr lang="en-US"/>
              <a:pPr/>
              <a:t>37</a:t>
            </a:fld>
            <a:r>
              <a:rPr lang="en-US"/>
              <a:t> of 1</a:t>
            </a:r>
          </a:p>
        </p:txBody>
      </p:sp>
      <p:sp>
        <p:nvSpPr>
          <p:cNvPr id="105474" name="Rectangle 2"/>
          <p:cNvSpPr>
            <a:spLocks noChangeArrowheads="1"/>
          </p:cNvSpPr>
          <p:nvPr/>
        </p:nvSpPr>
        <p:spPr bwMode="blackWhite">
          <a:xfrm>
            <a:off x="911225" y="2679700"/>
            <a:ext cx="7623175" cy="31115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endParaRPr lang="en-US" b="1">
              <a:solidFill>
                <a:srgbClr val="000000"/>
              </a:solidFill>
              <a:latin typeface="Courier New" pitchFamily="49" charset="0"/>
            </a:endParaRPr>
          </a:p>
          <a:p>
            <a:pPr eaLnBrk="0" hangingPunct="0">
              <a:tabLst>
                <a:tab pos="1200150" algn="l"/>
              </a:tabLst>
            </a:pPr>
            <a:endParaRPr lang="en-US" b="1">
              <a:solidFill>
                <a:srgbClr val="000000"/>
              </a:solidFill>
              <a:latin typeface="Courier New" pitchFamily="49" charset="0"/>
            </a:endParaRPr>
          </a:p>
        </p:txBody>
      </p:sp>
      <p:sp>
        <p:nvSpPr>
          <p:cNvPr id="105475" name="Rectangle 3"/>
          <p:cNvSpPr>
            <a:spLocks noChangeArrowheads="1"/>
          </p:cNvSpPr>
          <p:nvPr/>
        </p:nvSpPr>
        <p:spPr bwMode="blackWhite">
          <a:xfrm>
            <a:off x="904875" y="2803525"/>
            <a:ext cx="7153275" cy="2225675"/>
          </a:xfrm>
          <a:prstGeom prst="rect">
            <a:avLst/>
          </a:prstGeom>
          <a:noFill/>
          <a:ln w="9525">
            <a:noFill/>
            <a:miter lim="800000"/>
            <a:headEnd/>
            <a:tailEnd/>
          </a:ln>
          <a:effectLst/>
        </p:spPr>
        <p:txBody>
          <a:bodyPr wrap="none" lIns="92075" tIns="46038" rIns="92075" bIns="46038" anchor="ctr"/>
          <a:lstStyle/>
          <a:p>
            <a:pPr marL="57150" eaLnBrk="0" hangingPunct="0">
              <a:tabLst>
                <a:tab pos="0" algn="l"/>
              </a:tabLst>
            </a:pPr>
            <a:endParaRPr lang="en-US" b="1">
              <a:solidFill>
                <a:schemeClr val="bg2"/>
              </a:solidFill>
              <a:latin typeface="Courier New" pitchFamily="49" charset="0"/>
            </a:endParaRPr>
          </a:p>
          <a:p>
            <a:pPr marL="57150" eaLnBrk="0" hangingPunct="0">
              <a:tabLst>
                <a:tab pos="0" algn="l"/>
              </a:tabLst>
            </a:pPr>
            <a:endParaRPr lang="en-US" b="1">
              <a:solidFill>
                <a:schemeClr val="bg2"/>
              </a:solidFill>
              <a:latin typeface="Courier New" pitchFamily="49" charset="0"/>
            </a:endParaRPr>
          </a:p>
          <a:p>
            <a:pPr marL="57150" eaLnBrk="0" hangingPunct="0">
              <a:tabLst>
                <a:tab pos="0" algn="l"/>
              </a:tabLst>
            </a:pPr>
            <a:r>
              <a:rPr lang="en-US" b="1">
                <a:latin typeface="Courier New" pitchFamily="49" charset="0"/>
              </a:rPr>
              <a:t>UPDATE   EMP</a:t>
            </a:r>
          </a:p>
          <a:p>
            <a:pPr marL="57150" eaLnBrk="0" hangingPunct="0">
              <a:tabLst>
                <a:tab pos="0" algn="l"/>
              </a:tabLst>
            </a:pPr>
            <a:r>
              <a:rPr lang="en-US" b="1">
                <a:latin typeface="Courier New" pitchFamily="49" charset="0"/>
              </a:rPr>
              <a:t>SET      JOB  = (SELECT  JOB </a:t>
            </a:r>
          </a:p>
          <a:p>
            <a:pPr marL="57150" eaLnBrk="0" hangingPunct="0">
              <a:tabLst>
                <a:tab pos="0" algn="l"/>
              </a:tabLst>
            </a:pPr>
            <a:r>
              <a:rPr lang="en-US" b="1">
                <a:latin typeface="Courier New" pitchFamily="49" charset="0"/>
              </a:rPr>
              <a:t>                    FROM    EMP</a:t>
            </a:r>
          </a:p>
          <a:p>
            <a:pPr marL="57150" eaLnBrk="0" hangingPunct="0">
              <a:tabLst>
                <a:tab pos="0" algn="l"/>
              </a:tabLst>
            </a:pPr>
            <a:r>
              <a:rPr lang="en-US" b="1">
                <a:latin typeface="Courier New" pitchFamily="49" charset="0"/>
              </a:rPr>
              <a:t>                    WHERE   EMPNO = 7698), </a:t>
            </a:r>
          </a:p>
          <a:p>
            <a:pPr marL="57150" eaLnBrk="0" hangingPunct="0">
              <a:tabLst>
                <a:tab pos="0" algn="l"/>
              </a:tabLst>
            </a:pPr>
            <a:r>
              <a:rPr lang="en-US" b="1">
                <a:latin typeface="Courier New" pitchFamily="49" charset="0"/>
              </a:rPr>
              <a:t>         SAL  = (SELECT  SAL</a:t>
            </a:r>
          </a:p>
          <a:p>
            <a:pPr marL="57150" eaLnBrk="0" hangingPunct="0">
              <a:tabLst>
                <a:tab pos="0" algn="l"/>
              </a:tabLst>
            </a:pPr>
            <a:r>
              <a:rPr lang="en-US" b="1">
                <a:latin typeface="Courier New" pitchFamily="49" charset="0"/>
              </a:rPr>
              <a:t>                    FROM    EMP</a:t>
            </a:r>
          </a:p>
          <a:p>
            <a:pPr marL="57150" eaLnBrk="0" hangingPunct="0">
              <a:tabLst>
                <a:tab pos="0" algn="l"/>
              </a:tabLst>
            </a:pPr>
            <a:r>
              <a:rPr lang="en-US" b="1">
                <a:latin typeface="Courier New" pitchFamily="49" charset="0"/>
              </a:rPr>
              <a:t>                    WHERE   EMPNO = 7698) </a:t>
            </a:r>
          </a:p>
          <a:p>
            <a:pPr marL="57150" eaLnBrk="0" hangingPunct="0">
              <a:tabLst>
                <a:tab pos="0" algn="l"/>
              </a:tabLst>
            </a:pPr>
            <a:r>
              <a:rPr lang="en-US" b="1">
                <a:latin typeface="Courier New" pitchFamily="49" charset="0"/>
              </a:rPr>
              <a:t>WHERE    EMPNO    =  7839;</a:t>
            </a:r>
          </a:p>
          <a:p>
            <a:pPr marL="57150" eaLnBrk="0" hangingPunct="0">
              <a:tabLst>
                <a:tab pos="0" algn="l"/>
              </a:tabLst>
            </a:pPr>
            <a:r>
              <a:rPr lang="en-US" b="1">
                <a:effectLst>
                  <a:outerShdw blurRad="38100" dist="38100" dir="2700000" algn="tl">
                    <a:srgbClr val="C0C0C0"/>
                  </a:outerShdw>
                </a:effectLst>
                <a:latin typeface="Courier New" pitchFamily="49" charset="0"/>
              </a:rPr>
              <a:t>1 row updated.</a:t>
            </a:r>
          </a:p>
        </p:txBody>
      </p:sp>
      <p:sp>
        <p:nvSpPr>
          <p:cNvPr id="105476" name="Rectangle 4"/>
          <p:cNvSpPr>
            <a:spLocks noChangeArrowheads="1"/>
          </p:cNvSpPr>
          <p:nvPr/>
        </p:nvSpPr>
        <p:spPr bwMode="ltGray">
          <a:xfrm>
            <a:off x="3276600" y="3244850"/>
            <a:ext cx="3663950" cy="1631950"/>
          </a:xfrm>
          <a:prstGeom prst="rect">
            <a:avLst/>
          </a:prstGeom>
          <a:noFill/>
          <a:ln w="19050">
            <a:solidFill>
              <a:schemeClr val="hlink"/>
            </a:solidFill>
            <a:miter lim="800000"/>
            <a:headEnd/>
            <a:tailEnd/>
          </a:ln>
          <a:effectLst/>
        </p:spPr>
        <p:txBody>
          <a:bodyPr wrap="none" anchor="ctr"/>
          <a:lstStyle/>
          <a:p>
            <a:endParaRPr lang="en-US"/>
          </a:p>
        </p:txBody>
      </p:sp>
      <p:sp>
        <p:nvSpPr>
          <p:cNvPr id="105477" name="Rectangle 5"/>
          <p:cNvSpPr>
            <a:spLocks noGrp="1" noChangeArrowheads="1"/>
          </p:cNvSpPr>
          <p:nvPr>
            <p:ph type="title"/>
          </p:nvPr>
        </p:nvSpPr>
        <p:spPr>
          <a:xfrm>
            <a:off x="1219200" y="76200"/>
            <a:ext cx="8229600" cy="1143000"/>
          </a:xfrm>
          <a:noFill/>
          <a:ln/>
        </p:spPr>
        <p:txBody>
          <a:bodyPr wrap="square" lIns="92075" tIns="46038" rIns="92075" bIns="46038" anchor="t"/>
          <a:lstStyle/>
          <a:p>
            <a:r>
              <a:rPr lang="en-US" sz="2600"/>
              <a:t>Updating </a:t>
            </a:r>
            <a:r>
              <a:rPr lang="en-US"/>
              <a:t>Two</a:t>
            </a:r>
            <a:r>
              <a:rPr lang="en-US" sz="2600"/>
              <a:t> Columns with a Subquery</a:t>
            </a:r>
          </a:p>
        </p:txBody>
      </p:sp>
      <p:sp>
        <p:nvSpPr>
          <p:cNvPr id="105478" name="Rectangle 6"/>
          <p:cNvSpPr>
            <a:spLocks noGrp="1" noChangeArrowheads="1"/>
          </p:cNvSpPr>
          <p:nvPr>
            <p:ph type="body" idx="1"/>
          </p:nvPr>
        </p:nvSpPr>
        <p:spPr>
          <a:xfrm>
            <a:off x="533400" y="1447800"/>
            <a:ext cx="8153400" cy="808038"/>
          </a:xfrm>
          <a:noFill/>
          <a:ln/>
        </p:spPr>
        <p:txBody>
          <a:bodyPr lIns="92075" tIns="46038" rIns="92075" bIns="46038">
            <a:spAutoFit/>
          </a:bodyPr>
          <a:lstStyle/>
          <a:p>
            <a:pPr>
              <a:lnSpc>
                <a:spcPct val="65000"/>
              </a:lnSpc>
              <a:buFont typeface="Wingdings" pitchFamily="2" charset="2"/>
              <a:buNone/>
            </a:pPr>
            <a:r>
              <a:rPr lang="en-US" sz="2000" b="1"/>
              <a:t>Update employee 7839’s job and salary to match</a:t>
            </a:r>
          </a:p>
          <a:p>
            <a:pPr>
              <a:lnSpc>
                <a:spcPct val="65000"/>
              </a:lnSpc>
              <a:buFont typeface="Wingdings" pitchFamily="2" charset="2"/>
              <a:buNone/>
            </a:pPr>
            <a:r>
              <a:rPr lang="en-US" sz="2000" b="1"/>
              <a:t> </a:t>
            </a:r>
          </a:p>
          <a:p>
            <a:pPr>
              <a:lnSpc>
                <a:spcPct val="65000"/>
              </a:lnSpc>
              <a:buFont typeface="Wingdings" pitchFamily="2" charset="2"/>
              <a:buNone/>
            </a:pPr>
            <a:r>
              <a:rPr lang="en-US" sz="2000" b="1"/>
              <a:t>that of employee 7698.</a:t>
            </a:r>
          </a:p>
        </p:txBody>
      </p:sp>
    </p:spTree>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p:txBody>
          <a:bodyPr/>
          <a:lstStyle/>
          <a:p>
            <a:r>
              <a:rPr lang="en-US"/>
              <a:t>ORACLE</a:t>
            </a:r>
          </a:p>
        </p:txBody>
      </p:sp>
      <p:sp>
        <p:nvSpPr>
          <p:cNvPr id="10" name="Slide Number Placeholder 4"/>
          <p:cNvSpPr>
            <a:spLocks noGrp="1"/>
          </p:cNvSpPr>
          <p:nvPr>
            <p:ph type="sldNum" sz="quarter" idx="11"/>
          </p:nvPr>
        </p:nvSpPr>
        <p:spPr/>
        <p:txBody>
          <a:bodyPr/>
          <a:lstStyle/>
          <a:p>
            <a:fld id="{EBAA5FE4-D252-4987-B297-5F5CC63AFC0E}" type="slidenum">
              <a:rPr lang="en-US"/>
              <a:pPr/>
              <a:t>38</a:t>
            </a:fld>
            <a:r>
              <a:rPr lang="en-US"/>
              <a:t> of 1</a:t>
            </a:r>
          </a:p>
        </p:txBody>
      </p:sp>
      <p:sp>
        <p:nvSpPr>
          <p:cNvPr id="107522" name="Rectangle 2"/>
          <p:cNvSpPr>
            <a:spLocks noChangeArrowheads="1"/>
          </p:cNvSpPr>
          <p:nvPr/>
        </p:nvSpPr>
        <p:spPr bwMode="blackWhite">
          <a:xfrm>
            <a:off x="911225" y="2786063"/>
            <a:ext cx="7670800" cy="22621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endParaRPr lang="en-US" b="1">
              <a:solidFill>
                <a:srgbClr val="000000"/>
              </a:solidFill>
              <a:latin typeface="Courier New" pitchFamily="49" charset="0"/>
            </a:endParaRPr>
          </a:p>
          <a:p>
            <a:pPr eaLnBrk="0" hangingPunct="0">
              <a:tabLst>
                <a:tab pos="1200150" algn="l"/>
              </a:tabLst>
            </a:pPr>
            <a:endParaRPr lang="en-US" b="1">
              <a:solidFill>
                <a:srgbClr val="000000"/>
              </a:solidFill>
              <a:latin typeface="Courier New" pitchFamily="49" charset="0"/>
            </a:endParaRPr>
          </a:p>
        </p:txBody>
      </p:sp>
      <p:sp>
        <p:nvSpPr>
          <p:cNvPr id="107523" name="Rectangle 3"/>
          <p:cNvSpPr>
            <a:spLocks noChangeArrowheads="1"/>
          </p:cNvSpPr>
          <p:nvPr/>
        </p:nvSpPr>
        <p:spPr bwMode="blackWhite">
          <a:xfrm>
            <a:off x="922338" y="2725738"/>
            <a:ext cx="7412037" cy="2381250"/>
          </a:xfrm>
          <a:prstGeom prst="rect">
            <a:avLst/>
          </a:prstGeom>
          <a:noFill/>
          <a:ln w="9525">
            <a:noFill/>
            <a:miter lim="800000"/>
            <a:headEnd/>
            <a:tailEnd/>
          </a:ln>
          <a:effectLst/>
        </p:spPr>
        <p:txBody>
          <a:bodyPr wrap="none" lIns="92075" tIns="46038" rIns="92075" bIns="46038" anchor="ctr"/>
          <a:lstStyle/>
          <a:p>
            <a:pPr eaLnBrk="0" hangingPunct="0">
              <a:tabLst>
                <a:tab pos="688975" algn="l"/>
                <a:tab pos="1824038" algn="l"/>
                <a:tab pos="3324225" algn="l"/>
                <a:tab pos="4579938" algn="l"/>
              </a:tabLst>
            </a:pPr>
            <a:r>
              <a:rPr lang="en-US" b="1">
                <a:solidFill>
                  <a:srgbClr val="000000"/>
                </a:solidFill>
                <a:latin typeface="Courier New" pitchFamily="49" charset="0"/>
              </a:rPr>
              <a:t>UPDATE  copy_emp</a:t>
            </a:r>
          </a:p>
          <a:p>
            <a:pPr eaLnBrk="0" hangingPunct="0">
              <a:tabLst>
                <a:tab pos="688975" algn="l"/>
                <a:tab pos="1824038" algn="l"/>
                <a:tab pos="3324225" algn="l"/>
                <a:tab pos="4579938" algn="l"/>
              </a:tabLst>
            </a:pPr>
            <a:r>
              <a:rPr lang="en-US" b="1">
                <a:solidFill>
                  <a:srgbClr val="000000"/>
                </a:solidFill>
                <a:latin typeface="Courier New" pitchFamily="49" charset="0"/>
              </a:rPr>
              <a:t>SET     DEPTNO  =  (SELECT DEPTNO</a:t>
            </a:r>
          </a:p>
          <a:p>
            <a:pPr eaLnBrk="0" hangingPunct="0">
              <a:tabLst>
                <a:tab pos="688975" algn="l"/>
                <a:tab pos="1824038" algn="l"/>
                <a:tab pos="3324225" algn="l"/>
                <a:tab pos="4579938" algn="l"/>
              </a:tabLst>
            </a:pPr>
            <a:r>
              <a:rPr lang="en-US" b="1">
                <a:solidFill>
                  <a:srgbClr val="000000"/>
                </a:solidFill>
                <a:latin typeface="Courier New" pitchFamily="49" charset="0"/>
              </a:rPr>
              <a:t>                           FROM EMP</a:t>
            </a:r>
          </a:p>
          <a:p>
            <a:pPr eaLnBrk="0" hangingPunct="0">
              <a:tabLst>
                <a:tab pos="688975" algn="l"/>
                <a:tab pos="1824038" algn="l"/>
                <a:tab pos="3324225" algn="l"/>
                <a:tab pos="4579938" algn="l"/>
              </a:tabLst>
            </a:pPr>
            <a:r>
              <a:rPr lang="en-US" b="1">
                <a:solidFill>
                  <a:srgbClr val="000000"/>
                </a:solidFill>
                <a:latin typeface="Courier New" pitchFamily="49" charset="0"/>
              </a:rPr>
              <a:t>                           WHERE EMPNO = 7900)</a:t>
            </a:r>
          </a:p>
          <a:p>
            <a:pPr eaLnBrk="0" hangingPunct="0">
              <a:tabLst>
                <a:tab pos="688975" algn="l"/>
                <a:tab pos="1824038" algn="l"/>
                <a:tab pos="3324225" algn="l"/>
                <a:tab pos="4579938" algn="l"/>
              </a:tabLst>
            </a:pPr>
            <a:r>
              <a:rPr lang="en-US" b="1">
                <a:solidFill>
                  <a:srgbClr val="000000"/>
                </a:solidFill>
                <a:latin typeface="Courier New" pitchFamily="49" charset="0"/>
              </a:rPr>
              <a:t>WHERE   JOB         =  (SELECT JOB</a:t>
            </a:r>
          </a:p>
          <a:p>
            <a:pPr eaLnBrk="0" hangingPunct="0">
              <a:tabLst>
                <a:tab pos="688975" algn="l"/>
                <a:tab pos="1824038" algn="l"/>
                <a:tab pos="3324225" algn="l"/>
                <a:tab pos="4579938" algn="l"/>
              </a:tabLst>
            </a:pPr>
            <a:r>
              <a:rPr lang="en-US" b="1">
                <a:solidFill>
                  <a:srgbClr val="000000"/>
                </a:solidFill>
                <a:latin typeface="Courier New" pitchFamily="49" charset="0"/>
              </a:rPr>
              <a:t>                           FROM EMP</a:t>
            </a:r>
          </a:p>
          <a:p>
            <a:pPr eaLnBrk="0" hangingPunct="0">
              <a:tabLst>
                <a:tab pos="688975" algn="l"/>
                <a:tab pos="1824038" algn="l"/>
                <a:tab pos="3324225" algn="l"/>
                <a:tab pos="4579938" algn="l"/>
              </a:tabLst>
            </a:pPr>
            <a:r>
              <a:rPr lang="en-US" b="1">
                <a:solidFill>
                  <a:srgbClr val="000000"/>
                </a:solidFill>
                <a:latin typeface="Courier New" pitchFamily="49" charset="0"/>
              </a:rPr>
              <a:t>                           WHERE EMPNO = 7902);</a:t>
            </a:r>
            <a:endParaRPr lang="en-US" b="1">
              <a:solidFill>
                <a:srgbClr val="FF3300"/>
              </a:solidFill>
              <a:effectLst>
                <a:outerShdw blurRad="38100" dist="38100" dir="2700000" algn="tl">
                  <a:srgbClr val="C0C0C0"/>
                </a:outerShdw>
              </a:effectLst>
              <a:latin typeface="Courier New" pitchFamily="49" charset="0"/>
            </a:endParaRPr>
          </a:p>
          <a:p>
            <a:pPr eaLnBrk="0" hangingPunct="0">
              <a:tabLst>
                <a:tab pos="688975" algn="l"/>
                <a:tab pos="1824038" algn="l"/>
                <a:tab pos="3324225" algn="l"/>
                <a:tab pos="4579938" algn="l"/>
              </a:tabLst>
            </a:pPr>
            <a:r>
              <a:rPr lang="en-US" b="1">
                <a:solidFill>
                  <a:srgbClr val="FF3300"/>
                </a:solidFill>
                <a:effectLst>
                  <a:outerShdw blurRad="38100" dist="38100" dir="2700000" algn="tl">
                    <a:srgbClr val="C0C0C0"/>
                  </a:outerShdw>
                </a:effectLst>
                <a:latin typeface="Courier New" pitchFamily="49" charset="0"/>
              </a:rPr>
              <a:t>1 row updated.</a:t>
            </a:r>
          </a:p>
        </p:txBody>
      </p:sp>
      <p:sp>
        <p:nvSpPr>
          <p:cNvPr id="107524" name="Rectangle 4"/>
          <p:cNvSpPr>
            <a:spLocks noGrp="1" noChangeArrowheads="1"/>
          </p:cNvSpPr>
          <p:nvPr>
            <p:ph type="title"/>
          </p:nvPr>
        </p:nvSpPr>
        <p:spPr>
          <a:xfrm>
            <a:off x="457200" y="0"/>
            <a:ext cx="8229600" cy="1143000"/>
          </a:xfrm>
          <a:noFill/>
          <a:ln/>
        </p:spPr>
        <p:txBody>
          <a:bodyPr wrap="square" lIns="92075" tIns="46038" rIns="92075" bIns="46038" anchor="t"/>
          <a:lstStyle/>
          <a:p>
            <a:r>
              <a:rPr lang="en-US" sz="2600"/>
              <a:t>Updating Rows Based </a:t>
            </a:r>
            <a:br>
              <a:rPr lang="en-US" sz="2600"/>
            </a:br>
            <a:r>
              <a:rPr lang="en-US" sz="2600"/>
              <a:t>on Another Table</a:t>
            </a:r>
          </a:p>
        </p:txBody>
      </p:sp>
      <p:sp>
        <p:nvSpPr>
          <p:cNvPr id="107525" name="Rectangle 5"/>
          <p:cNvSpPr>
            <a:spLocks noGrp="1" noChangeArrowheads="1"/>
          </p:cNvSpPr>
          <p:nvPr>
            <p:ph type="body" idx="1"/>
          </p:nvPr>
        </p:nvSpPr>
        <p:spPr>
          <a:xfrm>
            <a:off x="304800" y="1295400"/>
            <a:ext cx="8610600" cy="808038"/>
          </a:xfrm>
          <a:noFill/>
          <a:ln/>
        </p:spPr>
        <p:txBody>
          <a:bodyPr lIns="92075" tIns="46038" rIns="92075" bIns="46038">
            <a:spAutoFit/>
          </a:bodyPr>
          <a:lstStyle/>
          <a:p>
            <a:pPr>
              <a:lnSpc>
                <a:spcPct val="65000"/>
              </a:lnSpc>
              <a:buFont typeface="Wingdings" pitchFamily="2" charset="2"/>
              <a:buNone/>
            </a:pPr>
            <a:r>
              <a:rPr lang="en-US" sz="2000" b="1"/>
              <a:t>Use subqueries in UPDATE statements to update rows in a</a:t>
            </a:r>
          </a:p>
          <a:p>
            <a:pPr>
              <a:lnSpc>
                <a:spcPct val="65000"/>
              </a:lnSpc>
              <a:buFont typeface="Wingdings" pitchFamily="2" charset="2"/>
              <a:buNone/>
            </a:pPr>
            <a:endParaRPr lang="en-US" sz="2000" b="1"/>
          </a:p>
          <a:p>
            <a:pPr>
              <a:lnSpc>
                <a:spcPct val="65000"/>
              </a:lnSpc>
              <a:buFont typeface="Wingdings" pitchFamily="2" charset="2"/>
              <a:buNone/>
            </a:pPr>
            <a:r>
              <a:rPr lang="en-US" sz="2000" b="1"/>
              <a:t> table based on values from another table.</a:t>
            </a:r>
          </a:p>
        </p:txBody>
      </p:sp>
      <p:sp>
        <p:nvSpPr>
          <p:cNvPr id="107526" name="Rectangle 6"/>
          <p:cNvSpPr>
            <a:spLocks noChangeArrowheads="1"/>
          </p:cNvSpPr>
          <p:nvPr/>
        </p:nvSpPr>
        <p:spPr bwMode="ltGray">
          <a:xfrm>
            <a:off x="2038350" y="2828925"/>
            <a:ext cx="1282700" cy="325438"/>
          </a:xfrm>
          <a:prstGeom prst="rect">
            <a:avLst/>
          </a:prstGeom>
          <a:noFill/>
          <a:ln w="19050">
            <a:solidFill>
              <a:schemeClr val="hlink"/>
            </a:solidFill>
            <a:miter lim="800000"/>
            <a:headEnd/>
            <a:tailEnd/>
          </a:ln>
          <a:effectLst/>
        </p:spPr>
        <p:txBody>
          <a:bodyPr wrap="none" anchor="ctr"/>
          <a:lstStyle/>
          <a:p>
            <a:endParaRPr lang="en-US"/>
          </a:p>
        </p:txBody>
      </p:sp>
      <p:sp>
        <p:nvSpPr>
          <p:cNvPr id="107527" name="Rectangle 7"/>
          <p:cNvSpPr>
            <a:spLocks noChangeArrowheads="1"/>
          </p:cNvSpPr>
          <p:nvPr/>
        </p:nvSpPr>
        <p:spPr bwMode="ltGray">
          <a:xfrm>
            <a:off x="5329238" y="3340100"/>
            <a:ext cx="1282700" cy="325438"/>
          </a:xfrm>
          <a:prstGeom prst="rect">
            <a:avLst/>
          </a:prstGeom>
          <a:noFill/>
          <a:ln w="19050">
            <a:solidFill>
              <a:schemeClr val="hlink"/>
            </a:solidFill>
            <a:miter lim="800000"/>
            <a:headEnd/>
            <a:tailEnd/>
          </a:ln>
          <a:effectLst/>
        </p:spPr>
        <p:txBody>
          <a:bodyPr wrap="none" anchor="ctr"/>
          <a:lstStyle/>
          <a:p>
            <a:endParaRPr lang="en-US"/>
          </a:p>
        </p:txBody>
      </p:sp>
      <p:sp>
        <p:nvSpPr>
          <p:cNvPr id="107528" name="Rectangle 8"/>
          <p:cNvSpPr>
            <a:spLocks noChangeArrowheads="1"/>
          </p:cNvSpPr>
          <p:nvPr/>
        </p:nvSpPr>
        <p:spPr bwMode="ltGray">
          <a:xfrm>
            <a:off x="5329238" y="4137025"/>
            <a:ext cx="1282700" cy="325438"/>
          </a:xfrm>
          <a:prstGeom prst="rect">
            <a:avLst/>
          </a:prstGeom>
          <a:noFill/>
          <a:ln w="19050">
            <a:solidFill>
              <a:schemeClr val="hlink"/>
            </a:solidFill>
            <a:miter lim="800000"/>
            <a:headEnd/>
            <a:tailEnd/>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ORACLE</a:t>
            </a:r>
          </a:p>
        </p:txBody>
      </p:sp>
      <p:sp>
        <p:nvSpPr>
          <p:cNvPr id="7" name="Slide Number Placeholder 4"/>
          <p:cNvSpPr>
            <a:spLocks noGrp="1"/>
          </p:cNvSpPr>
          <p:nvPr>
            <p:ph type="sldNum" sz="quarter" idx="11"/>
          </p:nvPr>
        </p:nvSpPr>
        <p:spPr/>
        <p:txBody>
          <a:bodyPr/>
          <a:lstStyle/>
          <a:p>
            <a:fld id="{24D880AC-16A7-466F-B839-5E95F2AF1EED}" type="slidenum">
              <a:rPr lang="en-US"/>
              <a:pPr/>
              <a:t>39</a:t>
            </a:fld>
            <a:r>
              <a:rPr lang="en-US"/>
              <a:t> of 1</a:t>
            </a:r>
          </a:p>
        </p:txBody>
      </p:sp>
      <p:sp>
        <p:nvSpPr>
          <p:cNvPr id="109570" name="Rectangle 2"/>
          <p:cNvSpPr>
            <a:spLocks noChangeArrowheads="1"/>
          </p:cNvSpPr>
          <p:nvPr/>
        </p:nvSpPr>
        <p:spPr bwMode="blackWhite">
          <a:xfrm>
            <a:off x="925513" y="3590925"/>
            <a:ext cx="7510462" cy="1490663"/>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eaLnBrk="0" hangingPunct="0">
              <a:tabLst>
                <a:tab pos="1200150" algn="l"/>
              </a:tabLst>
            </a:pPr>
            <a:r>
              <a:rPr lang="en-US" b="1">
                <a:solidFill>
                  <a:srgbClr val="000000"/>
                </a:solidFill>
                <a:latin typeface="Courier New" pitchFamily="49" charset="0"/>
              </a:rPr>
              <a:t>UPDATE employees</a:t>
            </a:r>
          </a:p>
          <a:p>
            <a:pPr eaLnBrk="0" hangingPunct="0">
              <a:tabLst>
                <a:tab pos="1200150" algn="l"/>
              </a:tabLst>
            </a:pPr>
            <a:r>
              <a:rPr lang="en-US" b="1">
                <a:solidFill>
                  <a:srgbClr val="000000"/>
                </a:solidFill>
                <a:latin typeface="Courier New" pitchFamily="49" charset="0"/>
              </a:rPr>
              <a:t>       *</a:t>
            </a:r>
          </a:p>
          <a:p>
            <a:pPr eaLnBrk="0" hangingPunct="0">
              <a:tabLst>
                <a:tab pos="1200150" algn="l"/>
              </a:tabLst>
            </a:pPr>
            <a:r>
              <a:rPr lang="en-US" b="1">
                <a:solidFill>
                  <a:srgbClr val="000000"/>
                </a:solidFill>
                <a:latin typeface="Courier New" pitchFamily="49" charset="0"/>
              </a:rPr>
              <a:t>ERROR at line 1:</a:t>
            </a:r>
          </a:p>
          <a:p>
            <a:pPr eaLnBrk="0" hangingPunct="0">
              <a:tabLst>
                <a:tab pos="1200150" algn="l"/>
              </a:tabLst>
            </a:pPr>
            <a:r>
              <a:rPr lang="en-US" b="1">
                <a:solidFill>
                  <a:srgbClr val="000000"/>
                </a:solidFill>
                <a:latin typeface="Courier New" pitchFamily="49" charset="0"/>
              </a:rPr>
              <a:t>ORA-02291: integrity constraint (HR.EMP_DEPT_FK) violated - parent key not found</a:t>
            </a:r>
          </a:p>
        </p:txBody>
      </p:sp>
      <p:sp>
        <p:nvSpPr>
          <p:cNvPr id="109571" name="Rectangle 3"/>
          <p:cNvSpPr>
            <a:spLocks noChangeArrowheads="1"/>
          </p:cNvSpPr>
          <p:nvPr/>
        </p:nvSpPr>
        <p:spPr bwMode="blackWhite">
          <a:xfrm>
            <a:off x="941388" y="2257425"/>
            <a:ext cx="7469187" cy="9969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688975" algn="l"/>
                <a:tab pos="1824038" algn="l"/>
                <a:tab pos="3324225" algn="l"/>
                <a:tab pos="4579938" algn="l"/>
              </a:tabLst>
            </a:pPr>
            <a:r>
              <a:rPr lang="en-US" b="1">
                <a:solidFill>
                  <a:srgbClr val="000000"/>
                </a:solidFill>
                <a:latin typeface="Courier New" pitchFamily="49" charset="0"/>
              </a:rPr>
              <a:t>UPDATE EMP</a:t>
            </a:r>
          </a:p>
          <a:p>
            <a:pPr eaLnBrk="0" hangingPunct="0">
              <a:tabLst>
                <a:tab pos="688975" algn="l"/>
                <a:tab pos="1824038" algn="l"/>
                <a:tab pos="3324225" algn="l"/>
                <a:tab pos="4579938" algn="l"/>
              </a:tabLst>
            </a:pPr>
            <a:r>
              <a:rPr lang="en-US" b="1">
                <a:solidFill>
                  <a:srgbClr val="000000"/>
                </a:solidFill>
                <a:latin typeface="Courier New" pitchFamily="49" charset="0"/>
              </a:rPr>
              <a:t>SET    DEPTNO = 50</a:t>
            </a:r>
          </a:p>
          <a:p>
            <a:pPr eaLnBrk="0" hangingPunct="0">
              <a:tabLst>
                <a:tab pos="688975" algn="l"/>
                <a:tab pos="1824038" algn="l"/>
                <a:tab pos="3324225" algn="l"/>
                <a:tab pos="4579938" algn="l"/>
              </a:tabLst>
            </a:pPr>
            <a:r>
              <a:rPr lang="en-US" b="1">
                <a:solidFill>
                  <a:srgbClr val="000000"/>
                </a:solidFill>
                <a:latin typeface="Courier New" pitchFamily="49" charset="0"/>
              </a:rPr>
              <a:t>WHERE  DEPTNO = 10;</a:t>
            </a:r>
          </a:p>
        </p:txBody>
      </p:sp>
      <p:sp>
        <p:nvSpPr>
          <p:cNvPr id="109572" name="Rectangle 4"/>
          <p:cNvSpPr>
            <a:spLocks noGrp="1" noChangeArrowheads="1"/>
          </p:cNvSpPr>
          <p:nvPr>
            <p:ph type="title"/>
          </p:nvPr>
        </p:nvSpPr>
        <p:spPr>
          <a:noFill/>
          <a:ln/>
        </p:spPr>
        <p:txBody>
          <a:bodyPr wrap="square" lIns="92075" tIns="46038" rIns="92075" bIns="46038" anchor="t"/>
          <a:lstStyle/>
          <a:p>
            <a:r>
              <a:rPr lang="en-US"/>
              <a:t>Updating Rows: </a:t>
            </a:r>
            <a:br>
              <a:rPr lang="en-US"/>
            </a:br>
            <a:r>
              <a:rPr lang="en-US"/>
              <a:t>Integrity Constraint Error</a:t>
            </a:r>
          </a:p>
        </p:txBody>
      </p:sp>
      <p:sp>
        <p:nvSpPr>
          <p:cNvPr id="109573" name="Rectangle 5"/>
          <p:cNvSpPr>
            <a:spLocks noGrp="1" noChangeArrowheads="1"/>
          </p:cNvSpPr>
          <p:nvPr>
            <p:ph type="body" idx="1"/>
          </p:nvPr>
        </p:nvSpPr>
        <p:spPr>
          <a:xfrm rot="21599209">
            <a:off x="1703388" y="5214938"/>
            <a:ext cx="6008687" cy="854075"/>
          </a:xfrm>
          <a:noFill/>
          <a:ln/>
        </p:spPr>
        <p:txBody>
          <a:bodyPr lIns="92075" tIns="46038" rIns="92075" bIns="46038">
            <a:spAutoFit/>
          </a:bodyPr>
          <a:lstStyle/>
          <a:p>
            <a:pPr marL="0" indent="0">
              <a:spcBef>
                <a:spcPct val="0"/>
              </a:spcBef>
              <a:buFont typeface="Wingdings" pitchFamily="2" charset="2"/>
              <a:buNone/>
            </a:pPr>
            <a:r>
              <a:rPr lang="en-US" sz="2500">
                <a:solidFill>
                  <a:srgbClr val="FF3300"/>
                </a:solidFill>
              </a:rPr>
              <a:t>Department number 50 does not exist</a:t>
            </a: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ORACLE</a:t>
            </a:r>
          </a:p>
        </p:txBody>
      </p:sp>
      <p:sp>
        <p:nvSpPr>
          <p:cNvPr id="7" name="Slide Number Placeholder 4"/>
          <p:cNvSpPr>
            <a:spLocks noGrp="1"/>
          </p:cNvSpPr>
          <p:nvPr>
            <p:ph type="sldNum" sz="quarter" idx="11"/>
          </p:nvPr>
        </p:nvSpPr>
        <p:spPr/>
        <p:txBody>
          <a:bodyPr/>
          <a:lstStyle/>
          <a:p>
            <a:fld id="{B8DEF85E-E9E9-4B70-8EEC-A581A3EA3882}" type="slidenum">
              <a:rPr lang="en-US"/>
              <a:pPr/>
              <a:t>4</a:t>
            </a:fld>
            <a:r>
              <a:rPr lang="en-US"/>
              <a:t> of 1</a:t>
            </a:r>
          </a:p>
        </p:txBody>
      </p:sp>
      <p:sp>
        <p:nvSpPr>
          <p:cNvPr id="21506" name="Rectangle 2"/>
          <p:cNvSpPr>
            <a:spLocks noGrp="1" noChangeArrowheads="1"/>
          </p:cNvSpPr>
          <p:nvPr>
            <p:ph type="title"/>
          </p:nvPr>
        </p:nvSpPr>
        <p:spPr>
          <a:noFill/>
          <a:ln/>
        </p:spPr>
        <p:txBody>
          <a:bodyPr wrap="square" lIns="92075" tIns="46038" rIns="92075" bIns="46038" anchor="t"/>
          <a:lstStyle/>
          <a:p>
            <a:r>
              <a:rPr lang="en-US"/>
              <a:t>The </a:t>
            </a:r>
            <a:r>
              <a:rPr lang="en-US">
                <a:latin typeface="Courier New" pitchFamily="49" charset="0"/>
              </a:rPr>
              <a:t>DEFAULT</a:t>
            </a:r>
            <a:r>
              <a:rPr lang="en-US"/>
              <a:t> Option</a:t>
            </a:r>
          </a:p>
        </p:txBody>
      </p:sp>
      <p:sp>
        <p:nvSpPr>
          <p:cNvPr id="21507" name="Rectangle 3"/>
          <p:cNvSpPr>
            <a:spLocks noGrp="1" noChangeArrowheads="1"/>
          </p:cNvSpPr>
          <p:nvPr>
            <p:ph type="body" idx="1"/>
          </p:nvPr>
        </p:nvSpPr>
        <p:spPr>
          <a:xfrm>
            <a:off x="874713" y="1295400"/>
            <a:ext cx="7385050" cy="2585965"/>
          </a:xfrm>
          <a:noFill/>
          <a:ln/>
        </p:spPr>
        <p:txBody>
          <a:bodyPr lIns="92075" tIns="46038" rIns="92075" bIns="46038">
            <a:spAutoFit/>
          </a:bodyPr>
          <a:lstStyle/>
          <a:p>
            <a:r>
              <a:rPr lang="en-US" dirty="0"/>
              <a:t>Specify a default value for a column during an insert.</a:t>
            </a:r>
          </a:p>
          <a:p>
            <a:pPr>
              <a:buFont typeface="Wingdings" pitchFamily="2" charset="2"/>
              <a:buNone/>
            </a:pPr>
            <a:endParaRPr lang="en-US" dirty="0"/>
          </a:p>
          <a:p>
            <a:pPr>
              <a:buFont typeface="Wingdings" pitchFamily="2" charset="2"/>
              <a:buNone/>
            </a:pPr>
            <a:endParaRPr lang="en-US" dirty="0"/>
          </a:p>
          <a:p>
            <a:endParaRPr lang="en-US" dirty="0"/>
          </a:p>
          <a:p>
            <a:endParaRPr lang="en-US" dirty="0"/>
          </a:p>
          <a:p>
            <a:r>
              <a:rPr lang="en-US" dirty="0"/>
              <a:t>Literal values, expressions, or SQL functions are legal values.</a:t>
            </a:r>
          </a:p>
          <a:p>
            <a:r>
              <a:rPr lang="en-US" dirty="0"/>
              <a:t>Another column’s name or a </a:t>
            </a:r>
            <a:r>
              <a:rPr lang="en-US" dirty="0" err="1"/>
              <a:t>pseudocolumn</a:t>
            </a:r>
            <a:r>
              <a:rPr lang="en-US" dirty="0"/>
              <a:t> are illegal values.</a:t>
            </a:r>
          </a:p>
          <a:p>
            <a:endParaRPr lang="en-US" dirty="0" smtClean="0"/>
          </a:p>
          <a:p>
            <a:r>
              <a:rPr lang="en-US" dirty="0" smtClean="0"/>
              <a:t>The </a:t>
            </a:r>
            <a:r>
              <a:rPr lang="en-US" dirty="0"/>
              <a:t>default data type must match the column data type.</a:t>
            </a:r>
          </a:p>
        </p:txBody>
      </p:sp>
      <p:sp>
        <p:nvSpPr>
          <p:cNvPr id="21508" name="Rectangle 4"/>
          <p:cNvSpPr>
            <a:spLocks noChangeArrowheads="1"/>
          </p:cNvSpPr>
          <p:nvPr/>
        </p:nvSpPr>
        <p:spPr bwMode="blackWhite">
          <a:xfrm>
            <a:off x="933450" y="2662238"/>
            <a:ext cx="7493000"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endParaRPr lang="en-US" b="1">
              <a:solidFill>
                <a:srgbClr val="000000"/>
              </a:solidFill>
              <a:latin typeface="Courier New" pitchFamily="49" charset="0"/>
            </a:endParaRPr>
          </a:p>
          <a:p>
            <a:pPr eaLnBrk="0" hangingPunct="0">
              <a:tabLst>
                <a:tab pos="1200150" algn="l"/>
              </a:tabLst>
            </a:pPr>
            <a:endParaRPr lang="en-US" b="1">
              <a:solidFill>
                <a:srgbClr val="000000"/>
              </a:solidFill>
              <a:latin typeface="Courier New" pitchFamily="49" charset="0"/>
            </a:endParaRPr>
          </a:p>
          <a:p>
            <a:pPr eaLnBrk="0" hangingPunct="0">
              <a:tabLst>
                <a:tab pos="1200150" algn="l"/>
              </a:tabLst>
            </a:pPr>
            <a:endParaRPr lang="en-US" b="1">
              <a:solidFill>
                <a:srgbClr val="000000"/>
              </a:solidFill>
              <a:latin typeface="Courier New" pitchFamily="49" charset="0"/>
            </a:endParaRPr>
          </a:p>
        </p:txBody>
      </p:sp>
      <p:sp>
        <p:nvSpPr>
          <p:cNvPr id="21509" name="Rectangle 5"/>
          <p:cNvSpPr>
            <a:spLocks noChangeArrowheads="1"/>
          </p:cNvSpPr>
          <p:nvPr/>
        </p:nvSpPr>
        <p:spPr bwMode="auto">
          <a:xfrm>
            <a:off x="1003300" y="2674938"/>
            <a:ext cx="5614988" cy="604837"/>
          </a:xfrm>
          <a:prstGeom prst="rect">
            <a:avLst/>
          </a:prstGeom>
          <a:noFill/>
          <a:ln w="9525">
            <a:noFill/>
            <a:miter lim="800000"/>
            <a:headEnd/>
            <a:tailEnd/>
          </a:ln>
          <a:effectLst/>
        </p:spPr>
        <p:txBody>
          <a:bodyPr wrap="none" lIns="92075" tIns="46038" rIns="92075" bIns="46038">
            <a:spAutoFit/>
          </a:bodyPr>
          <a:lstStyle/>
          <a:p>
            <a:pPr eaLnBrk="0" hangingPunct="0">
              <a:lnSpc>
                <a:spcPct val="120000"/>
              </a:lnSpc>
              <a:spcBef>
                <a:spcPct val="60000"/>
              </a:spcBef>
            </a:pPr>
            <a:r>
              <a:rPr lang="en-US" b="1">
                <a:solidFill>
                  <a:srgbClr val="000000"/>
                </a:solidFill>
              </a:rPr>
              <a:t>... hire_date DATE DEFAULT SYSDATE, ...</a:t>
            </a:r>
            <a:r>
              <a:rPr lang="en-US" sz="2800" b="1">
                <a:solidFill>
                  <a:srgbClr val="000000"/>
                </a:solidFill>
                <a:latin typeface="Courier New" pitchFamily="49" charset="0"/>
              </a:rPr>
              <a:t>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ORACLE</a:t>
            </a:r>
          </a:p>
        </p:txBody>
      </p:sp>
      <p:sp>
        <p:nvSpPr>
          <p:cNvPr id="6" name="Slide Number Placeholder 4"/>
          <p:cNvSpPr>
            <a:spLocks noGrp="1"/>
          </p:cNvSpPr>
          <p:nvPr>
            <p:ph type="sldNum" sz="quarter" idx="11"/>
          </p:nvPr>
        </p:nvSpPr>
        <p:spPr/>
        <p:txBody>
          <a:bodyPr/>
          <a:lstStyle/>
          <a:p>
            <a:fld id="{16304B67-4F28-44AC-98F3-6B4AB74A85B1}" type="slidenum">
              <a:rPr lang="en-US"/>
              <a:pPr/>
              <a:t>40</a:t>
            </a:fld>
            <a:r>
              <a:rPr lang="en-US"/>
              <a:t> of 1</a:t>
            </a:r>
          </a:p>
        </p:txBody>
      </p:sp>
      <p:sp>
        <p:nvSpPr>
          <p:cNvPr id="111618" name="Rectangle 2"/>
          <p:cNvSpPr>
            <a:spLocks noGrp="1" noChangeArrowheads="1"/>
          </p:cNvSpPr>
          <p:nvPr>
            <p:ph type="title"/>
          </p:nvPr>
        </p:nvSpPr>
        <p:spPr>
          <a:noFill/>
          <a:ln/>
        </p:spPr>
        <p:txBody>
          <a:bodyPr wrap="square" lIns="92075" tIns="46038" rIns="92075" bIns="46038" anchor="t"/>
          <a:lstStyle/>
          <a:p>
            <a:r>
              <a:rPr lang="en-US"/>
              <a:t>The </a:t>
            </a:r>
            <a:r>
              <a:rPr lang="en-US">
                <a:latin typeface="Courier New" pitchFamily="49" charset="0"/>
              </a:rPr>
              <a:t>DELETE</a:t>
            </a:r>
            <a:r>
              <a:rPr lang="en-US"/>
              <a:t> Statement</a:t>
            </a:r>
          </a:p>
        </p:txBody>
      </p:sp>
      <p:sp>
        <p:nvSpPr>
          <p:cNvPr id="111619" name="Rectangle 3"/>
          <p:cNvSpPr>
            <a:spLocks noGrp="1" noChangeArrowheads="1"/>
          </p:cNvSpPr>
          <p:nvPr>
            <p:ph type="body" idx="1"/>
          </p:nvPr>
        </p:nvSpPr>
        <p:spPr>
          <a:xfrm>
            <a:off x="685800" y="1524000"/>
            <a:ext cx="7696200" cy="808038"/>
          </a:xfrm>
          <a:noFill/>
          <a:ln/>
        </p:spPr>
        <p:txBody>
          <a:bodyPr lIns="92075" tIns="46038" rIns="92075" bIns="46038">
            <a:spAutoFit/>
          </a:bodyPr>
          <a:lstStyle/>
          <a:p>
            <a:pPr>
              <a:lnSpc>
                <a:spcPct val="65000"/>
              </a:lnSpc>
              <a:buFont typeface="Wingdings" pitchFamily="2" charset="2"/>
              <a:buNone/>
            </a:pPr>
            <a:r>
              <a:rPr lang="en-US" sz="2000" b="1"/>
              <a:t>You can remove existing rows from a table by using </a:t>
            </a:r>
          </a:p>
          <a:p>
            <a:pPr>
              <a:lnSpc>
                <a:spcPct val="65000"/>
              </a:lnSpc>
              <a:buFont typeface="Wingdings" pitchFamily="2" charset="2"/>
              <a:buNone/>
            </a:pPr>
            <a:endParaRPr lang="en-US" sz="2000" b="1"/>
          </a:p>
          <a:p>
            <a:pPr>
              <a:lnSpc>
                <a:spcPct val="65000"/>
              </a:lnSpc>
              <a:buFont typeface="Wingdings" pitchFamily="2" charset="2"/>
              <a:buNone/>
            </a:pPr>
            <a:r>
              <a:rPr lang="en-US" sz="2000" b="1"/>
              <a:t>the DELETE statement.</a:t>
            </a:r>
          </a:p>
        </p:txBody>
      </p:sp>
      <p:sp>
        <p:nvSpPr>
          <p:cNvPr id="111620" name="Rectangle 4"/>
          <p:cNvSpPr>
            <a:spLocks noChangeArrowheads="1"/>
          </p:cNvSpPr>
          <p:nvPr/>
        </p:nvSpPr>
        <p:spPr bwMode="blackWhite">
          <a:xfrm>
            <a:off x="933450" y="2746375"/>
            <a:ext cx="7499350" cy="8350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688975" algn="l"/>
                <a:tab pos="1824038" algn="l"/>
                <a:tab pos="3324225" algn="l"/>
                <a:tab pos="4579938" algn="l"/>
              </a:tabLst>
            </a:pPr>
            <a:r>
              <a:rPr lang="en-US" b="1">
                <a:solidFill>
                  <a:srgbClr val="000000"/>
                </a:solidFill>
                <a:latin typeface="Courier New" pitchFamily="49" charset="0"/>
              </a:rPr>
              <a:t>DELETE [FROM]	  </a:t>
            </a:r>
            <a:r>
              <a:rPr lang="en-US" b="1" i="1">
                <a:solidFill>
                  <a:srgbClr val="000000"/>
                </a:solidFill>
                <a:latin typeface="Courier New" pitchFamily="49" charset="0"/>
              </a:rPr>
              <a:t>table</a:t>
            </a:r>
            <a:endParaRPr lang="en-US" b="1">
              <a:solidFill>
                <a:srgbClr val="000000"/>
              </a:solidFill>
              <a:latin typeface="Courier New" pitchFamily="49" charset="0"/>
            </a:endParaRPr>
          </a:p>
          <a:p>
            <a:pPr eaLnBrk="0" hangingPunct="0">
              <a:tabLst>
                <a:tab pos="688975" algn="l"/>
                <a:tab pos="1824038" algn="l"/>
                <a:tab pos="3324225" algn="l"/>
                <a:tab pos="4579938" algn="l"/>
              </a:tabLst>
            </a:pPr>
            <a:r>
              <a:rPr lang="en-US" b="1">
                <a:solidFill>
                  <a:srgbClr val="000000"/>
                </a:solidFill>
                <a:latin typeface="Courier New" pitchFamily="49" charset="0"/>
              </a:rPr>
              <a:t>[WHERE	  </a:t>
            </a:r>
            <a:r>
              <a:rPr lang="en-US" b="1" i="1">
                <a:solidFill>
                  <a:srgbClr val="000000"/>
                </a:solidFill>
                <a:latin typeface="Courier New" pitchFamily="49" charset="0"/>
              </a:rPr>
              <a:t>condition</a:t>
            </a:r>
            <a:r>
              <a:rPr lang="en-US" b="1">
                <a:solidFill>
                  <a:srgbClr val="000000"/>
                </a:solidFill>
                <a:latin typeface="Courier New" pitchFamily="49" charset="0"/>
              </a:rPr>
              <a:t>];</a:t>
            </a:r>
          </a:p>
        </p:txBody>
      </p:sp>
    </p:spTree>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ORACLE</a:t>
            </a:r>
          </a:p>
        </p:txBody>
      </p:sp>
      <p:sp>
        <p:nvSpPr>
          <p:cNvPr id="7" name="Slide Number Placeholder 4"/>
          <p:cNvSpPr>
            <a:spLocks noGrp="1"/>
          </p:cNvSpPr>
          <p:nvPr>
            <p:ph type="sldNum" sz="quarter" idx="11"/>
          </p:nvPr>
        </p:nvSpPr>
        <p:spPr/>
        <p:txBody>
          <a:bodyPr/>
          <a:lstStyle/>
          <a:p>
            <a:fld id="{8CD4B81F-0997-4AD1-9FFB-5D82087F27B3}" type="slidenum">
              <a:rPr lang="en-US"/>
              <a:pPr/>
              <a:t>41</a:t>
            </a:fld>
            <a:r>
              <a:rPr lang="en-US"/>
              <a:t> of 1</a:t>
            </a:r>
          </a:p>
        </p:txBody>
      </p:sp>
      <p:sp>
        <p:nvSpPr>
          <p:cNvPr id="113666" name="Rectangle 2"/>
          <p:cNvSpPr>
            <a:spLocks noGrp="1" noChangeArrowheads="1"/>
          </p:cNvSpPr>
          <p:nvPr>
            <p:ph type="body" idx="1"/>
          </p:nvPr>
        </p:nvSpPr>
        <p:spPr>
          <a:xfrm>
            <a:off x="915988" y="1295400"/>
            <a:ext cx="7385050" cy="3524250"/>
          </a:xfrm>
          <a:noFill/>
          <a:ln/>
        </p:spPr>
        <p:txBody>
          <a:bodyPr lIns="92075" tIns="46038" rIns="92075" bIns="46038">
            <a:spAutoFit/>
          </a:bodyPr>
          <a:lstStyle/>
          <a:p>
            <a:r>
              <a:rPr lang="en-US"/>
              <a:t>Specific rows are deleted if you specify the WHERE clause.</a:t>
            </a:r>
            <a:br>
              <a:rPr lang="en-US"/>
            </a:br>
            <a:r>
              <a:rPr lang="en-US"/>
              <a:t/>
            </a:r>
            <a:br>
              <a:rPr lang="en-US"/>
            </a:br>
            <a:r>
              <a:rPr lang="en-US"/>
              <a:t/>
            </a:r>
            <a:br>
              <a:rPr lang="en-US"/>
            </a:br>
            <a:r>
              <a:rPr lang="en-US"/>
              <a:t/>
            </a:r>
            <a:br>
              <a:rPr lang="en-US"/>
            </a:br>
            <a:endParaRPr lang="en-US"/>
          </a:p>
          <a:p>
            <a:endParaRPr lang="en-US"/>
          </a:p>
          <a:p>
            <a:r>
              <a:rPr lang="en-US"/>
              <a:t>All rows in the table are deleted if you omit the WHERE clause.</a:t>
            </a:r>
          </a:p>
        </p:txBody>
      </p:sp>
      <p:sp>
        <p:nvSpPr>
          <p:cNvPr id="113667" name="Rectangle 3"/>
          <p:cNvSpPr>
            <a:spLocks noGrp="1" noChangeArrowheads="1"/>
          </p:cNvSpPr>
          <p:nvPr>
            <p:ph type="title"/>
          </p:nvPr>
        </p:nvSpPr>
        <p:spPr>
          <a:noFill/>
          <a:ln/>
        </p:spPr>
        <p:txBody>
          <a:bodyPr wrap="square" lIns="92075" tIns="46038" rIns="92075" bIns="46038" anchor="t"/>
          <a:lstStyle/>
          <a:p>
            <a:r>
              <a:rPr lang="en-US"/>
              <a:t>Deleting Rows from a Table</a:t>
            </a:r>
          </a:p>
        </p:txBody>
      </p:sp>
      <p:sp>
        <p:nvSpPr>
          <p:cNvPr id="113668" name="Rectangle 4"/>
          <p:cNvSpPr>
            <a:spLocks noChangeArrowheads="1"/>
          </p:cNvSpPr>
          <p:nvPr/>
        </p:nvSpPr>
        <p:spPr bwMode="blackWhite">
          <a:xfrm>
            <a:off x="1092200" y="2611438"/>
            <a:ext cx="7213600" cy="10239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688975" algn="l"/>
                <a:tab pos="1824038" algn="l"/>
                <a:tab pos="2735263" algn="l"/>
                <a:tab pos="4579938" algn="l"/>
              </a:tabLst>
            </a:pPr>
            <a:r>
              <a:rPr lang="en-US" b="1">
                <a:solidFill>
                  <a:srgbClr val="000000"/>
                </a:solidFill>
                <a:latin typeface="Courier New" pitchFamily="49" charset="0"/>
              </a:rPr>
              <a:t> DELETE FROM DEPT</a:t>
            </a:r>
          </a:p>
          <a:p>
            <a:pPr eaLnBrk="0" hangingPunct="0">
              <a:tabLst>
                <a:tab pos="688975" algn="l"/>
                <a:tab pos="1824038" algn="l"/>
                <a:tab pos="2735263" algn="l"/>
                <a:tab pos="4579938" algn="l"/>
              </a:tabLst>
            </a:pPr>
            <a:r>
              <a:rPr lang="en-US" b="1">
                <a:solidFill>
                  <a:srgbClr val="000000"/>
                </a:solidFill>
                <a:latin typeface="Courier New" pitchFamily="49" charset="0"/>
              </a:rPr>
              <a:t> WHERE  DNAME = 'Finance';</a:t>
            </a:r>
            <a:endParaRPr lang="en-US" b="1">
              <a:solidFill>
                <a:srgbClr val="FF3300"/>
              </a:solidFill>
              <a:effectLst>
                <a:outerShdw blurRad="38100" dist="38100" dir="2700000" algn="tl">
                  <a:srgbClr val="000000"/>
                </a:outerShdw>
              </a:effectLst>
              <a:latin typeface="Courier New" pitchFamily="49" charset="0"/>
            </a:endParaRPr>
          </a:p>
          <a:p>
            <a:pPr eaLnBrk="0" hangingPunct="0">
              <a:tabLst>
                <a:tab pos="688975" algn="l"/>
                <a:tab pos="1824038" algn="l"/>
                <a:tab pos="2735263" algn="l"/>
                <a:tab pos="4579938" algn="l"/>
              </a:tabLst>
            </a:pPr>
            <a:r>
              <a:rPr lang="en-US" b="1">
                <a:solidFill>
                  <a:srgbClr val="FF3300"/>
                </a:solidFill>
                <a:effectLst>
                  <a:outerShdw blurRad="38100" dist="38100" dir="2700000" algn="tl">
                    <a:srgbClr val="000000"/>
                  </a:outerShdw>
                </a:effectLst>
                <a:latin typeface="Courier New" pitchFamily="49" charset="0"/>
              </a:rPr>
              <a:t>1 row deleted.</a:t>
            </a:r>
          </a:p>
        </p:txBody>
      </p:sp>
      <p:sp>
        <p:nvSpPr>
          <p:cNvPr id="113669" name="Rectangle 5"/>
          <p:cNvSpPr>
            <a:spLocks noChangeArrowheads="1"/>
          </p:cNvSpPr>
          <p:nvPr/>
        </p:nvSpPr>
        <p:spPr bwMode="blackWhite">
          <a:xfrm>
            <a:off x="1143000" y="4876800"/>
            <a:ext cx="7207250" cy="701675"/>
          </a:xfrm>
          <a:prstGeom prst="rect">
            <a:avLst/>
          </a:prstGeom>
          <a:solidFill>
            <a:srgbClr val="FFFFCC"/>
          </a:solidFill>
          <a:ln w="25400">
            <a:solidFill>
              <a:srgbClr val="000000"/>
            </a:solidFill>
            <a:miter lim="800000"/>
            <a:headEnd/>
            <a:tailEnd/>
          </a:ln>
          <a:effectLst/>
        </p:spPr>
        <p:txBody>
          <a:bodyPr wrap="none" lIns="92075" tIns="46038" rIns="92075" bIns="46038" anchor="ctr"/>
          <a:lstStyle/>
          <a:p>
            <a:pPr eaLnBrk="0" hangingPunct="0">
              <a:tabLst>
                <a:tab pos="688975" algn="l"/>
                <a:tab pos="1824038" algn="l"/>
                <a:tab pos="2735263" algn="l"/>
                <a:tab pos="4579938" algn="l"/>
              </a:tabLst>
            </a:pPr>
            <a:r>
              <a:rPr lang="en-US" b="1">
                <a:solidFill>
                  <a:srgbClr val="000000"/>
                </a:solidFill>
                <a:latin typeface="Courier New" pitchFamily="49" charset="0"/>
              </a:rPr>
              <a:t>DELETE FROM  copy_emp;</a:t>
            </a:r>
          </a:p>
          <a:p>
            <a:pPr eaLnBrk="0" hangingPunct="0">
              <a:tabLst>
                <a:tab pos="688975" algn="l"/>
                <a:tab pos="1824038" algn="l"/>
                <a:tab pos="2735263" algn="l"/>
                <a:tab pos="4579938" algn="l"/>
              </a:tabLst>
            </a:pPr>
            <a:r>
              <a:rPr lang="en-US" b="1">
                <a:solidFill>
                  <a:srgbClr val="FF3300"/>
                </a:solidFill>
                <a:effectLst>
                  <a:outerShdw blurRad="38100" dist="38100" dir="2700000" algn="tl">
                    <a:srgbClr val="000000"/>
                  </a:outerShdw>
                </a:effectLst>
                <a:latin typeface="Courier New" pitchFamily="49" charset="0"/>
              </a:rPr>
              <a:t>22 rows deleted.</a:t>
            </a:r>
          </a:p>
        </p:txBody>
      </p:sp>
    </p:spTree>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ORACLE</a:t>
            </a:r>
          </a:p>
        </p:txBody>
      </p:sp>
      <p:sp>
        <p:nvSpPr>
          <p:cNvPr id="8" name="Slide Number Placeholder 4"/>
          <p:cNvSpPr>
            <a:spLocks noGrp="1"/>
          </p:cNvSpPr>
          <p:nvPr>
            <p:ph type="sldNum" sz="quarter" idx="11"/>
          </p:nvPr>
        </p:nvSpPr>
        <p:spPr/>
        <p:txBody>
          <a:bodyPr/>
          <a:lstStyle/>
          <a:p>
            <a:fld id="{25ADBE6C-195B-4313-AE97-CDC547B0032C}" type="slidenum">
              <a:rPr lang="en-US"/>
              <a:pPr/>
              <a:t>42</a:t>
            </a:fld>
            <a:r>
              <a:rPr lang="en-US"/>
              <a:t> of 1</a:t>
            </a:r>
          </a:p>
        </p:txBody>
      </p:sp>
      <p:sp>
        <p:nvSpPr>
          <p:cNvPr id="115714" name="Rectangle 2"/>
          <p:cNvSpPr>
            <a:spLocks noChangeArrowheads="1"/>
          </p:cNvSpPr>
          <p:nvPr/>
        </p:nvSpPr>
        <p:spPr bwMode="blackWhite">
          <a:xfrm>
            <a:off x="533400" y="3429000"/>
            <a:ext cx="8077200" cy="22098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lnSpc>
                <a:spcPct val="90000"/>
              </a:lnSpc>
              <a:tabLst>
                <a:tab pos="688975" algn="l"/>
                <a:tab pos="1824038" algn="l"/>
                <a:tab pos="2735263" algn="l"/>
                <a:tab pos="4579938" algn="l"/>
              </a:tabLst>
            </a:pPr>
            <a:endParaRPr lang="en-US" b="1">
              <a:solidFill>
                <a:srgbClr val="000000"/>
              </a:solidFill>
              <a:latin typeface="Courier New" pitchFamily="49" charset="0"/>
            </a:endParaRPr>
          </a:p>
          <a:p>
            <a:pPr eaLnBrk="0" hangingPunct="0">
              <a:lnSpc>
                <a:spcPct val="90000"/>
              </a:lnSpc>
              <a:tabLst>
                <a:tab pos="688975" algn="l"/>
                <a:tab pos="1824038" algn="l"/>
                <a:tab pos="2735263" algn="l"/>
                <a:tab pos="4579938" algn="l"/>
              </a:tabLst>
            </a:pPr>
            <a:endParaRPr lang="en-US" b="1">
              <a:solidFill>
                <a:srgbClr val="000000"/>
              </a:solidFill>
              <a:latin typeface="Courier New" pitchFamily="49" charset="0"/>
            </a:endParaRPr>
          </a:p>
        </p:txBody>
      </p:sp>
      <p:sp>
        <p:nvSpPr>
          <p:cNvPr id="115715" name="Rectangle 3"/>
          <p:cNvSpPr>
            <a:spLocks noChangeArrowheads="1"/>
          </p:cNvSpPr>
          <p:nvPr/>
        </p:nvSpPr>
        <p:spPr bwMode="blackWhite">
          <a:xfrm>
            <a:off x="533400" y="3505200"/>
            <a:ext cx="8077200" cy="2209800"/>
          </a:xfrm>
          <a:prstGeom prst="rect">
            <a:avLst/>
          </a:prstGeom>
          <a:noFill/>
          <a:ln w="9525">
            <a:noFill/>
            <a:miter lim="800000"/>
            <a:headEnd/>
            <a:tailEnd/>
          </a:ln>
          <a:effectLst/>
        </p:spPr>
        <p:txBody>
          <a:bodyPr wrap="none" lIns="92075" tIns="46038" rIns="92075" bIns="46038" anchor="ctr"/>
          <a:lstStyle/>
          <a:p>
            <a:pPr eaLnBrk="0" hangingPunct="0">
              <a:tabLst>
                <a:tab pos="688975" algn="l"/>
                <a:tab pos="1824038" algn="l"/>
                <a:tab pos="2735263" algn="l"/>
                <a:tab pos="4579938" algn="l"/>
              </a:tabLst>
            </a:pPr>
            <a:r>
              <a:rPr lang="en-US" b="1">
                <a:solidFill>
                  <a:srgbClr val="000000"/>
                </a:solidFill>
                <a:latin typeface="Courier New" pitchFamily="49" charset="0"/>
              </a:rPr>
              <a:t>DELETE FROM EMP</a:t>
            </a:r>
          </a:p>
          <a:p>
            <a:pPr eaLnBrk="0" hangingPunct="0">
              <a:tabLst>
                <a:tab pos="688975" algn="l"/>
                <a:tab pos="1824038" algn="l"/>
                <a:tab pos="2735263" algn="l"/>
                <a:tab pos="4579938" algn="l"/>
              </a:tabLst>
            </a:pPr>
            <a:r>
              <a:rPr lang="en-US" b="1">
                <a:solidFill>
                  <a:srgbClr val="000000"/>
                </a:solidFill>
                <a:latin typeface="Courier New" pitchFamily="49" charset="0"/>
              </a:rPr>
              <a:t>WHERE  DEPTNO  =    (SELECT DEPTNO</a:t>
            </a:r>
          </a:p>
          <a:p>
            <a:pPr eaLnBrk="0" hangingPunct="0">
              <a:tabLst>
                <a:tab pos="688975" algn="l"/>
                <a:tab pos="1824038" algn="l"/>
                <a:tab pos="2735263" algn="l"/>
                <a:tab pos="4579938" algn="l"/>
              </a:tabLst>
            </a:pPr>
            <a:r>
              <a:rPr lang="en-US" b="1">
                <a:solidFill>
                  <a:srgbClr val="000000"/>
                </a:solidFill>
                <a:latin typeface="Courier New" pitchFamily="49" charset="0"/>
              </a:rPr>
              <a:t>                        FROM   DEPT</a:t>
            </a:r>
          </a:p>
          <a:p>
            <a:pPr eaLnBrk="0" hangingPunct="0">
              <a:tabLst>
                <a:tab pos="688975" algn="l"/>
                <a:tab pos="1824038" algn="l"/>
                <a:tab pos="2735263" algn="l"/>
                <a:tab pos="4579938" algn="l"/>
              </a:tabLst>
            </a:pPr>
            <a:r>
              <a:rPr lang="en-US" b="1">
                <a:solidFill>
                  <a:srgbClr val="000000"/>
                </a:solidFill>
                <a:latin typeface="Courier New" pitchFamily="49" charset="0"/>
              </a:rPr>
              <a:t>                        WHERE  DNAME LIKE '%CAG%');</a:t>
            </a:r>
          </a:p>
          <a:p>
            <a:pPr eaLnBrk="0" hangingPunct="0">
              <a:tabLst>
                <a:tab pos="688975" algn="l"/>
                <a:tab pos="1824038" algn="l"/>
                <a:tab pos="2735263" algn="l"/>
                <a:tab pos="4579938" algn="l"/>
              </a:tabLst>
            </a:pPr>
            <a:r>
              <a:rPr lang="en-US" b="1">
                <a:solidFill>
                  <a:srgbClr val="FF3300"/>
                </a:solidFill>
                <a:effectLst>
                  <a:outerShdw blurRad="38100" dist="38100" dir="2700000" algn="tl">
                    <a:srgbClr val="C0C0C0"/>
                  </a:outerShdw>
                </a:effectLst>
                <a:latin typeface="Courier New" pitchFamily="49" charset="0"/>
              </a:rPr>
              <a:t>1 row deleted.</a:t>
            </a:r>
          </a:p>
        </p:txBody>
      </p:sp>
      <p:sp>
        <p:nvSpPr>
          <p:cNvPr id="115716" name="Rectangle 4"/>
          <p:cNvSpPr>
            <a:spLocks noGrp="1" noChangeArrowheads="1"/>
          </p:cNvSpPr>
          <p:nvPr>
            <p:ph type="title"/>
          </p:nvPr>
        </p:nvSpPr>
        <p:spPr>
          <a:noFill/>
          <a:ln/>
        </p:spPr>
        <p:txBody>
          <a:bodyPr wrap="square" lIns="92075" tIns="46038" rIns="92075" bIns="46038" anchor="t"/>
          <a:lstStyle/>
          <a:p>
            <a:r>
              <a:rPr lang="en-US"/>
              <a:t>Deleting Rows Based </a:t>
            </a:r>
            <a:br>
              <a:rPr lang="en-US"/>
            </a:br>
            <a:r>
              <a:rPr lang="en-US"/>
              <a:t>on Another Table</a:t>
            </a:r>
          </a:p>
        </p:txBody>
      </p:sp>
      <p:sp>
        <p:nvSpPr>
          <p:cNvPr id="115717" name="Rectangle 5"/>
          <p:cNvSpPr>
            <a:spLocks noGrp="1" noChangeArrowheads="1"/>
          </p:cNvSpPr>
          <p:nvPr>
            <p:ph type="body" idx="1"/>
          </p:nvPr>
        </p:nvSpPr>
        <p:spPr>
          <a:xfrm>
            <a:off x="533400" y="1473200"/>
            <a:ext cx="8229600" cy="1574800"/>
          </a:xfrm>
          <a:noFill/>
          <a:ln/>
        </p:spPr>
        <p:txBody>
          <a:bodyPr lIns="92075" tIns="46038" rIns="92075" bIns="46038">
            <a:spAutoFit/>
          </a:bodyPr>
          <a:lstStyle/>
          <a:p>
            <a:pPr>
              <a:lnSpc>
                <a:spcPct val="65000"/>
              </a:lnSpc>
              <a:buFont typeface="Wingdings" pitchFamily="2" charset="2"/>
              <a:buNone/>
            </a:pPr>
            <a:r>
              <a:rPr lang="en-US"/>
              <a:t>Use subqueries in DELETE statements to remove</a:t>
            </a:r>
          </a:p>
          <a:p>
            <a:pPr>
              <a:lnSpc>
                <a:spcPct val="65000"/>
              </a:lnSpc>
              <a:buFont typeface="Wingdings" pitchFamily="2" charset="2"/>
              <a:buNone/>
            </a:pPr>
            <a:endParaRPr lang="en-US"/>
          </a:p>
          <a:p>
            <a:pPr>
              <a:lnSpc>
                <a:spcPct val="65000"/>
              </a:lnSpc>
              <a:buFont typeface="Wingdings" pitchFamily="2" charset="2"/>
              <a:buNone/>
            </a:pPr>
            <a:r>
              <a:rPr lang="en-US"/>
              <a:t>rows from a table based on values from another</a:t>
            </a:r>
          </a:p>
          <a:p>
            <a:pPr>
              <a:lnSpc>
                <a:spcPct val="65000"/>
              </a:lnSpc>
              <a:buFont typeface="Wingdings" pitchFamily="2" charset="2"/>
              <a:buNone/>
            </a:pPr>
            <a:endParaRPr lang="en-US"/>
          </a:p>
          <a:p>
            <a:pPr>
              <a:lnSpc>
                <a:spcPct val="65000"/>
              </a:lnSpc>
              <a:buFont typeface="Wingdings" pitchFamily="2" charset="2"/>
              <a:buNone/>
            </a:pPr>
            <a:r>
              <a:rPr lang="en-US"/>
              <a:t> table.</a:t>
            </a:r>
          </a:p>
        </p:txBody>
      </p:sp>
      <p:sp>
        <p:nvSpPr>
          <p:cNvPr id="115718" name="Rectangle 6"/>
          <p:cNvSpPr>
            <a:spLocks noChangeArrowheads="1"/>
          </p:cNvSpPr>
          <p:nvPr/>
        </p:nvSpPr>
        <p:spPr bwMode="ltGray">
          <a:xfrm>
            <a:off x="3036888" y="4152900"/>
            <a:ext cx="4887912" cy="876300"/>
          </a:xfrm>
          <a:prstGeom prst="rect">
            <a:avLst/>
          </a:prstGeom>
          <a:noFill/>
          <a:ln w="19050">
            <a:solidFill>
              <a:schemeClr val="hlink"/>
            </a:solidFill>
            <a:miter lim="800000"/>
            <a:headEnd/>
            <a:tailEnd/>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ORACLE</a:t>
            </a:r>
          </a:p>
        </p:txBody>
      </p:sp>
      <p:sp>
        <p:nvSpPr>
          <p:cNvPr id="7" name="Slide Number Placeholder 4"/>
          <p:cNvSpPr>
            <a:spLocks noGrp="1"/>
          </p:cNvSpPr>
          <p:nvPr>
            <p:ph type="sldNum" sz="quarter" idx="11"/>
          </p:nvPr>
        </p:nvSpPr>
        <p:spPr/>
        <p:txBody>
          <a:bodyPr/>
          <a:lstStyle/>
          <a:p>
            <a:fld id="{F55B04CF-EF85-4267-977D-E53E20F7D8B8}" type="slidenum">
              <a:rPr lang="en-US"/>
              <a:pPr/>
              <a:t>43</a:t>
            </a:fld>
            <a:r>
              <a:rPr lang="en-US"/>
              <a:t> of 1</a:t>
            </a:r>
          </a:p>
        </p:txBody>
      </p:sp>
      <p:sp>
        <p:nvSpPr>
          <p:cNvPr id="117762" name="Rectangle 2"/>
          <p:cNvSpPr>
            <a:spLocks noGrp="1" noChangeArrowheads="1"/>
          </p:cNvSpPr>
          <p:nvPr>
            <p:ph type="title"/>
          </p:nvPr>
        </p:nvSpPr>
        <p:spPr>
          <a:noFill/>
          <a:ln/>
        </p:spPr>
        <p:txBody>
          <a:bodyPr wrap="square" lIns="92075" tIns="46038" rIns="92075" bIns="46038" anchor="t"/>
          <a:lstStyle/>
          <a:p>
            <a:r>
              <a:rPr lang="en-US"/>
              <a:t>Deleting Rows: </a:t>
            </a:r>
            <a:br>
              <a:rPr lang="en-US"/>
            </a:br>
            <a:r>
              <a:rPr lang="en-US"/>
              <a:t>Integrity Constraint Error</a:t>
            </a:r>
          </a:p>
        </p:txBody>
      </p:sp>
      <p:sp>
        <p:nvSpPr>
          <p:cNvPr id="117763" name="Rectangle 3"/>
          <p:cNvSpPr>
            <a:spLocks noChangeArrowheads="1"/>
          </p:cNvSpPr>
          <p:nvPr/>
        </p:nvSpPr>
        <p:spPr bwMode="blackWhite">
          <a:xfrm>
            <a:off x="931863" y="2374900"/>
            <a:ext cx="7493000" cy="8429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688975" algn="l"/>
                <a:tab pos="1824038" algn="l"/>
                <a:tab pos="2735263" algn="l"/>
                <a:tab pos="3648075" algn="l"/>
                <a:tab pos="5026025" algn="l"/>
              </a:tabLst>
            </a:pPr>
            <a:r>
              <a:rPr lang="en-US" b="1">
                <a:solidFill>
                  <a:srgbClr val="000000"/>
                </a:solidFill>
                <a:latin typeface="Courier New" pitchFamily="49" charset="0"/>
              </a:rPr>
              <a:t>DELETE FROM DEPT</a:t>
            </a:r>
          </a:p>
          <a:p>
            <a:pPr eaLnBrk="0" hangingPunct="0">
              <a:tabLst>
                <a:tab pos="688975" algn="l"/>
                <a:tab pos="1824038" algn="l"/>
                <a:tab pos="2735263" algn="l"/>
                <a:tab pos="3648075" algn="l"/>
                <a:tab pos="5026025" algn="l"/>
              </a:tabLst>
            </a:pPr>
            <a:r>
              <a:rPr lang="en-US" b="1">
                <a:solidFill>
                  <a:srgbClr val="000000"/>
                </a:solidFill>
                <a:latin typeface="Courier New" pitchFamily="49" charset="0"/>
              </a:rPr>
              <a:t>WHERE       DEPTNO = 20;</a:t>
            </a:r>
          </a:p>
        </p:txBody>
      </p:sp>
      <p:sp>
        <p:nvSpPr>
          <p:cNvPr id="117764" name="Rectangle 4"/>
          <p:cNvSpPr>
            <a:spLocks noChangeArrowheads="1"/>
          </p:cNvSpPr>
          <p:nvPr/>
        </p:nvSpPr>
        <p:spPr bwMode="blackWhite">
          <a:xfrm>
            <a:off x="914400" y="3675063"/>
            <a:ext cx="7510463" cy="1490662"/>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eaLnBrk="0" hangingPunct="0">
              <a:tabLst>
                <a:tab pos="1200150" algn="l"/>
              </a:tabLst>
            </a:pPr>
            <a:r>
              <a:rPr lang="en-US" b="1">
                <a:solidFill>
                  <a:srgbClr val="000000"/>
                </a:solidFill>
                <a:latin typeface="Courier New" pitchFamily="49" charset="0"/>
              </a:rPr>
              <a:t>DELETE FROM departments</a:t>
            </a:r>
          </a:p>
          <a:p>
            <a:pPr eaLnBrk="0" hangingPunct="0">
              <a:tabLst>
                <a:tab pos="1200150" algn="l"/>
              </a:tabLst>
            </a:pPr>
            <a:r>
              <a:rPr lang="en-US" b="1">
                <a:solidFill>
                  <a:srgbClr val="000000"/>
                </a:solidFill>
                <a:latin typeface="Courier New" pitchFamily="49" charset="0"/>
              </a:rPr>
              <a:t>            *</a:t>
            </a:r>
          </a:p>
          <a:p>
            <a:pPr eaLnBrk="0" hangingPunct="0">
              <a:tabLst>
                <a:tab pos="1200150" algn="l"/>
              </a:tabLst>
            </a:pPr>
            <a:r>
              <a:rPr lang="en-US" b="1">
                <a:solidFill>
                  <a:srgbClr val="000000"/>
                </a:solidFill>
                <a:latin typeface="Courier New" pitchFamily="49" charset="0"/>
              </a:rPr>
              <a:t>ERROR at line 1:</a:t>
            </a:r>
          </a:p>
          <a:p>
            <a:pPr eaLnBrk="0" hangingPunct="0">
              <a:tabLst>
                <a:tab pos="1200150" algn="l"/>
              </a:tabLst>
            </a:pPr>
            <a:r>
              <a:rPr lang="en-US" b="1">
                <a:solidFill>
                  <a:srgbClr val="000000"/>
                </a:solidFill>
                <a:latin typeface="Courier New" pitchFamily="49" charset="0"/>
              </a:rPr>
              <a:t>ORA-02292: integrity constraint (HR.EMP_DEPT_FK) violated - child record found</a:t>
            </a:r>
          </a:p>
        </p:txBody>
      </p:sp>
      <p:sp>
        <p:nvSpPr>
          <p:cNvPr id="117765" name="Rectangle 5"/>
          <p:cNvSpPr>
            <a:spLocks noGrp="1" noChangeArrowheads="1"/>
          </p:cNvSpPr>
          <p:nvPr>
            <p:ph type="body" idx="1"/>
          </p:nvPr>
        </p:nvSpPr>
        <p:spPr>
          <a:xfrm rot="21583222">
            <a:off x="955675" y="5283200"/>
            <a:ext cx="7418388" cy="1235075"/>
          </a:xfrm>
          <a:noFill/>
          <a:ln/>
        </p:spPr>
        <p:txBody>
          <a:bodyPr lIns="92075" tIns="46038" rIns="92075" bIns="46038">
            <a:spAutoFit/>
          </a:bodyPr>
          <a:lstStyle/>
          <a:p>
            <a:pPr marL="0" indent="0">
              <a:spcBef>
                <a:spcPct val="0"/>
              </a:spcBef>
              <a:buFont typeface="Wingdings" pitchFamily="2" charset="2"/>
              <a:buNone/>
            </a:pPr>
            <a:r>
              <a:rPr lang="en-US" sz="2500">
                <a:solidFill>
                  <a:srgbClr val="FF3300"/>
                </a:solidFill>
              </a:rPr>
              <a:t>You cannot delete a row that contains a primary key that is used as a foreign key in another table.</a:t>
            </a:r>
          </a:p>
        </p:txBody>
      </p:sp>
    </p:spTree>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a:t>
            </a:r>
          </a:p>
        </p:txBody>
      </p:sp>
      <p:sp>
        <p:nvSpPr>
          <p:cNvPr id="5" name="Slide Number Placeholder 4"/>
          <p:cNvSpPr>
            <a:spLocks noGrp="1"/>
          </p:cNvSpPr>
          <p:nvPr>
            <p:ph type="sldNum" sz="quarter" idx="11"/>
          </p:nvPr>
        </p:nvSpPr>
        <p:spPr/>
        <p:txBody>
          <a:bodyPr/>
          <a:lstStyle/>
          <a:p>
            <a:fld id="{8162A6CB-B3C1-469C-9A87-0D217003667F}" type="slidenum">
              <a:rPr lang="en-US"/>
              <a:pPr/>
              <a:t>44</a:t>
            </a:fld>
            <a:r>
              <a:rPr lang="en-US"/>
              <a:t> of 1</a:t>
            </a:r>
          </a:p>
        </p:txBody>
      </p:sp>
      <p:sp>
        <p:nvSpPr>
          <p:cNvPr id="119810" name="Rectangle 2"/>
          <p:cNvSpPr>
            <a:spLocks noGrp="1" noChangeArrowheads="1"/>
          </p:cNvSpPr>
          <p:nvPr>
            <p:ph type="title"/>
          </p:nvPr>
        </p:nvSpPr>
        <p:spPr>
          <a:noFill/>
          <a:ln/>
        </p:spPr>
        <p:txBody>
          <a:bodyPr wrap="square" lIns="92075" tIns="46038" rIns="92075" bIns="46038" anchor="t"/>
          <a:lstStyle/>
          <a:p>
            <a:r>
              <a:rPr lang="en-US" sz="2600"/>
              <a:t>Using a Subquery in an </a:t>
            </a:r>
            <a:r>
              <a:rPr lang="en-US" sz="2600">
                <a:latin typeface="Courier New" pitchFamily="49" charset="0"/>
              </a:rPr>
              <a:t>INSERT</a:t>
            </a:r>
            <a:r>
              <a:rPr lang="en-US" sz="2600"/>
              <a:t> Statement</a:t>
            </a:r>
          </a:p>
        </p:txBody>
      </p:sp>
      <p:sp>
        <p:nvSpPr>
          <p:cNvPr id="119811" name="Rectangle 3"/>
          <p:cNvSpPr>
            <a:spLocks noGrp="1" noChangeArrowheads="1"/>
          </p:cNvSpPr>
          <p:nvPr>
            <p:ph type="body" idx="1"/>
          </p:nvPr>
        </p:nvSpPr>
        <p:spPr bwMode="blackWhite">
          <a:xfrm>
            <a:off x="685800" y="2043113"/>
            <a:ext cx="7824788" cy="3138487"/>
          </a:xfrm>
          <a:solidFill>
            <a:srgbClr val="DDDDDD"/>
          </a:solidFill>
          <a:ln w="25400" cap="flat">
            <a:solidFill>
              <a:srgbClr val="000000"/>
            </a:solidFill>
          </a:ln>
          <a:effectLst>
            <a:outerShdw dist="89803" dir="2700000" algn="ctr" rotWithShape="0">
              <a:srgbClr val="000000"/>
            </a:outerShdw>
          </a:effectLst>
        </p:spPr>
        <p:txBody>
          <a:bodyPr lIns="92075" tIns="46038" rIns="92075" bIns="46038">
            <a:spAutoFit/>
          </a:bodyPr>
          <a:lstStyle/>
          <a:p>
            <a:pPr marL="0" indent="0">
              <a:lnSpc>
                <a:spcPct val="90000"/>
              </a:lnSpc>
              <a:spcBef>
                <a:spcPct val="0"/>
              </a:spcBef>
              <a:buFont typeface="Wingdings" pitchFamily="2" charset="2"/>
              <a:buNone/>
              <a:tabLst>
                <a:tab pos="1200150" algn="l"/>
              </a:tabLst>
            </a:pPr>
            <a:r>
              <a:rPr lang="en-US" sz="2000">
                <a:latin typeface="Courier New" pitchFamily="49" charset="0"/>
              </a:rPr>
              <a:t>INSERT INTO</a:t>
            </a:r>
          </a:p>
          <a:p>
            <a:pPr marL="0" indent="0">
              <a:lnSpc>
                <a:spcPct val="90000"/>
              </a:lnSpc>
              <a:spcBef>
                <a:spcPct val="0"/>
              </a:spcBef>
              <a:buFont typeface="Wingdings" pitchFamily="2" charset="2"/>
              <a:buNone/>
              <a:tabLst>
                <a:tab pos="1200150" algn="l"/>
              </a:tabLst>
            </a:pPr>
            <a:r>
              <a:rPr lang="en-US" sz="2000">
                <a:latin typeface="Courier New" pitchFamily="49" charset="0"/>
              </a:rPr>
              <a:t>        (SELECT EMPNO, ENAME,</a:t>
            </a:r>
          </a:p>
          <a:p>
            <a:pPr marL="0" indent="0">
              <a:lnSpc>
                <a:spcPct val="90000"/>
              </a:lnSpc>
              <a:spcBef>
                <a:spcPct val="0"/>
              </a:spcBef>
              <a:buFont typeface="Wingdings" pitchFamily="2" charset="2"/>
              <a:buNone/>
              <a:tabLst>
                <a:tab pos="1200150" algn="l"/>
              </a:tabLst>
            </a:pPr>
            <a:r>
              <a:rPr lang="en-US" sz="2000">
                <a:latin typeface="Courier New" pitchFamily="49" charset="0"/>
              </a:rPr>
              <a:t>                EMAIL, HIREDATE, JOB, SAL, </a:t>
            </a:r>
          </a:p>
          <a:p>
            <a:pPr marL="0" indent="0">
              <a:lnSpc>
                <a:spcPct val="90000"/>
              </a:lnSpc>
              <a:spcBef>
                <a:spcPct val="0"/>
              </a:spcBef>
              <a:buFont typeface="Wingdings" pitchFamily="2" charset="2"/>
              <a:buNone/>
              <a:tabLst>
                <a:tab pos="1200150" algn="l"/>
              </a:tabLst>
            </a:pPr>
            <a:r>
              <a:rPr lang="en-US" sz="2000">
                <a:latin typeface="Courier New" pitchFamily="49" charset="0"/>
              </a:rPr>
              <a:t>                DEPTNO</a:t>
            </a:r>
          </a:p>
          <a:p>
            <a:pPr marL="0" indent="0">
              <a:lnSpc>
                <a:spcPct val="90000"/>
              </a:lnSpc>
              <a:spcBef>
                <a:spcPct val="0"/>
              </a:spcBef>
              <a:buFont typeface="Wingdings" pitchFamily="2" charset="2"/>
              <a:buNone/>
              <a:tabLst>
                <a:tab pos="1200150" algn="l"/>
              </a:tabLst>
            </a:pPr>
            <a:r>
              <a:rPr lang="en-US" sz="2000">
                <a:latin typeface="Courier New" pitchFamily="49" charset="0"/>
              </a:rPr>
              <a:t>         FROM   EMP</a:t>
            </a:r>
          </a:p>
          <a:p>
            <a:pPr marL="0" indent="0">
              <a:lnSpc>
                <a:spcPct val="90000"/>
              </a:lnSpc>
              <a:spcBef>
                <a:spcPct val="0"/>
              </a:spcBef>
              <a:buFont typeface="Wingdings" pitchFamily="2" charset="2"/>
              <a:buNone/>
              <a:tabLst>
                <a:tab pos="1200150" algn="l"/>
              </a:tabLst>
            </a:pPr>
            <a:r>
              <a:rPr lang="en-US" sz="2000">
                <a:latin typeface="Courier New" pitchFamily="49" charset="0"/>
              </a:rPr>
              <a:t>         WHERE  DEPTNO = 30) </a:t>
            </a:r>
          </a:p>
          <a:p>
            <a:pPr marL="0" indent="0">
              <a:lnSpc>
                <a:spcPct val="90000"/>
              </a:lnSpc>
              <a:spcBef>
                <a:spcPct val="0"/>
              </a:spcBef>
              <a:buFont typeface="Wingdings" pitchFamily="2" charset="2"/>
              <a:buNone/>
              <a:tabLst>
                <a:tab pos="1200150" algn="l"/>
              </a:tabLst>
            </a:pPr>
            <a:r>
              <a:rPr lang="en-US" sz="2000">
                <a:latin typeface="Courier New" pitchFamily="49" charset="0"/>
              </a:rPr>
              <a:t>VALUES (99999, 'Taylor', 'DTAYLOR',</a:t>
            </a:r>
          </a:p>
          <a:p>
            <a:pPr marL="0" indent="0">
              <a:lnSpc>
                <a:spcPct val="90000"/>
              </a:lnSpc>
              <a:spcBef>
                <a:spcPct val="0"/>
              </a:spcBef>
              <a:buFont typeface="Wingdings" pitchFamily="2" charset="2"/>
              <a:buNone/>
              <a:tabLst>
                <a:tab pos="1200150" algn="l"/>
              </a:tabLst>
            </a:pPr>
            <a:r>
              <a:rPr lang="en-US" sz="2000">
                <a:latin typeface="Courier New" pitchFamily="49" charset="0"/>
              </a:rPr>
              <a:t>        TO_DATE('07-JUN-99', 'DD-MON-RR'),</a:t>
            </a:r>
          </a:p>
          <a:p>
            <a:pPr marL="0" indent="0">
              <a:lnSpc>
                <a:spcPct val="90000"/>
              </a:lnSpc>
              <a:spcBef>
                <a:spcPct val="0"/>
              </a:spcBef>
              <a:buFont typeface="Wingdings" pitchFamily="2" charset="2"/>
              <a:buNone/>
              <a:tabLst>
                <a:tab pos="1200150" algn="l"/>
              </a:tabLst>
            </a:pPr>
            <a:r>
              <a:rPr lang="en-US" sz="2000">
                <a:latin typeface="Courier New" pitchFamily="49" charset="0"/>
              </a:rPr>
              <a:t>        'ST_CLERK', 5000, 50);</a:t>
            </a:r>
          </a:p>
          <a:p>
            <a:pPr marL="0" indent="0">
              <a:lnSpc>
                <a:spcPct val="90000"/>
              </a:lnSpc>
              <a:spcBef>
                <a:spcPct val="0"/>
              </a:spcBef>
              <a:buFont typeface="Wingdings" pitchFamily="2" charset="2"/>
              <a:buNone/>
              <a:tabLst>
                <a:tab pos="1200150" algn="l"/>
              </a:tabLst>
            </a:pPr>
            <a:endParaRPr lang="en-US" sz="2000">
              <a:latin typeface="Courier New" pitchFamily="49" charset="0"/>
            </a:endParaRPr>
          </a:p>
          <a:p>
            <a:pPr marL="0" indent="0">
              <a:lnSpc>
                <a:spcPct val="90000"/>
              </a:lnSpc>
              <a:spcBef>
                <a:spcPct val="0"/>
              </a:spcBef>
              <a:buFont typeface="Wingdings" pitchFamily="2" charset="2"/>
              <a:buNone/>
              <a:tabLst>
                <a:tab pos="1200150" algn="l"/>
              </a:tabLst>
            </a:pPr>
            <a:r>
              <a:rPr lang="en-US" sz="2000">
                <a:latin typeface="Courier New" pitchFamily="49" charset="0"/>
              </a:rPr>
              <a:t>1 row created.</a:t>
            </a:r>
          </a:p>
        </p:txBody>
      </p:sp>
    </p:spTree>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ORACLE</a:t>
            </a:r>
          </a:p>
        </p:txBody>
      </p:sp>
      <p:sp>
        <p:nvSpPr>
          <p:cNvPr id="6" name="Slide Number Placeholder 4"/>
          <p:cNvSpPr>
            <a:spLocks noGrp="1"/>
          </p:cNvSpPr>
          <p:nvPr>
            <p:ph type="sldNum" sz="quarter" idx="11"/>
          </p:nvPr>
        </p:nvSpPr>
        <p:spPr/>
        <p:txBody>
          <a:bodyPr/>
          <a:lstStyle/>
          <a:p>
            <a:fld id="{36FC9279-E491-44EC-BAF9-17867859A346}" type="slidenum">
              <a:rPr lang="en-US"/>
              <a:pPr/>
              <a:t>45</a:t>
            </a:fld>
            <a:r>
              <a:rPr lang="en-US"/>
              <a:t> of 1</a:t>
            </a:r>
          </a:p>
        </p:txBody>
      </p:sp>
      <p:sp>
        <p:nvSpPr>
          <p:cNvPr id="121858" name="Rectangle 2"/>
          <p:cNvSpPr>
            <a:spLocks noGrp="1" noChangeArrowheads="1"/>
          </p:cNvSpPr>
          <p:nvPr>
            <p:ph type="title"/>
          </p:nvPr>
        </p:nvSpPr>
        <p:spPr>
          <a:noFill/>
          <a:ln/>
        </p:spPr>
        <p:txBody>
          <a:bodyPr wrap="square" lIns="92075" tIns="46038" rIns="92075" bIns="46038" anchor="t"/>
          <a:lstStyle/>
          <a:p>
            <a:r>
              <a:rPr lang="en-US"/>
              <a:t>Using a Subquery in an </a:t>
            </a:r>
            <a:r>
              <a:rPr lang="en-US">
                <a:latin typeface="Courier New" pitchFamily="49" charset="0"/>
              </a:rPr>
              <a:t>INSERT</a:t>
            </a:r>
            <a:r>
              <a:rPr lang="en-US"/>
              <a:t> Statement</a:t>
            </a:r>
          </a:p>
        </p:txBody>
      </p:sp>
      <p:sp>
        <p:nvSpPr>
          <p:cNvPr id="121859" name="Rectangle 3"/>
          <p:cNvSpPr>
            <a:spLocks noGrp="1" noChangeArrowheads="1"/>
          </p:cNvSpPr>
          <p:nvPr>
            <p:ph type="body" idx="1"/>
          </p:nvPr>
        </p:nvSpPr>
        <p:spPr>
          <a:xfrm>
            <a:off x="1981200" y="1981200"/>
            <a:ext cx="6400800" cy="457200"/>
          </a:xfrm>
          <a:noFill/>
          <a:ln/>
        </p:spPr>
        <p:txBody>
          <a:bodyPr lIns="92075" tIns="46038" rIns="92075" bIns="46038">
            <a:spAutoFit/>
          </a:bodyPr>
          <a:lstStyle/>
          <a:p>
            <a:r>
              <a:rPr lang="en-US"/>
              <a:t>Verify the results</a:t>
            </a:r>
          </a:p>
        </p:txBody>
      </p:sp>
      <p:sp>
        <p:nvSpPr>
          <p:cNvPr id="121860" name="Rectangle 4"/>
          <p:cNvSpPr>
            <a:spLocks noChangeArrowheads="1"/>
          </p:cNvSpPr>
          <p:nvPr/>
        </p:nvSpPr>
        <p:spPr bwMode="blackWhite">
          <a:xfrm>
            <a:off x="609600" y="2819400"/>
            <a:ext cx="7570788" cy="2039938"/>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eaLnBrk="0" hangingPunct="0">
              <a:tabLst>
                <a:tab pos="1200150" algn="l"/>
              </a:tabLst>
            </a:pPr>
            <a:r>
              <a:rPr lang="en-US" b="1">
                <a:latin typeface="Courier New" pitchFamily="49" charset="0"/>
              </a:rPr>
              <a:t>SELECT EMPNO, ENAME, EMAIL, HIREDATE, </a:t>
            </a:r>
          </a:p>
          <a:p>
            <a:pPr eaLnBrk="0" hangingPunct="0">
              <a:tabLst>
                <a:tab pos="1200150" algn="l"/>
              </a:tabLst>
            </a:pPr>
            <a:endParaRPr lang="en-US" b="1">
              <a:latin typeface="Courier New" pitchFamily="49" charset="0"/>
            </a:endParaRPr>
          </a:p>
          <a:p>
            <a:pPr eaLnBrk="0" hangingPunct="0">
              <a:tabLst>
                <a:tab pos="1200150" algn="l"/>
              </a:tabLst>
            </a:pPr>
            <a:r>
              <a:rPr lang="en-US" b="1">
                <a:latin typeface="Courier New" pitchFamily="49" charset="0"/>
              </a:rPr>
              <a:t>       JOB, SAL, DEPTNO</a:t>
            </a:r>
          </a:p>
          <a:p>
            <a:pPr eaLnBrk="0" hangingPunct="0">
              <a:tabLst>
                <a:tab pos="1200150" algn="l"/>
              </a:tabLst>
            </a:pPr>
            <a:endParaRPr lang="en-US" b="1">
              <a:latin typeface="Courier New" pitchFamily="49" charset="0"/>
            </a:endParaRPr>
          </a:p>
          <a:p>
            <a:pPr eaLnBrk="0" hangingPunct="0">
              <a:tabLst>
                <a:tab pos="1200150" algn="l"/>
              </a:tabLst>
            </a:pPr>
            <a:r>
              <a:rPr lang="en-US" b="1">
                <a:latin typeface="Courier New" pitchFamily="49" charset="0"/>
              </a:rPr>
              <a:t>FROM   EMP</a:t>
            </a:r>
          </a:p>
          <a:p>
            <a:pPr eaLnBrk="0" hangingPunct="0">
              <a:tabLst>
                <a:tab pos="1200150" algn="l"/>
              </a:tabLst>
            </a:pPr>
            <a:endParaRPr lang="en-US" b="1">
              <a:latin typeface="Courier New" pitchFamily="49" charset="0"/>
            </a:endParaRPr>
          </a:p>
          <a:p>
            <a:pPr eaLnBrk="0" hangingPunct="0">
              <a:tabLst>
                <a:tab pos="1200150" algn="l"/>
              </a:tabLst>
            </a:pPr>
            <a:r>
              <a:rPr lang="en-US" b="1">
                <a:latin typeface="Courier New" pitchFamily="49" charset="0"/>
              </a:rPr>
              <a:t>WHERE  DEPTNO = 20;</a:t>
            </a: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3"/>
          <p:cNvSpPr>
            <a:spLocks noGrp="1"/>
          </p:cNvSpPr>
          <p:nvPr>
            <p:ph type="ftr" sz="quarter" idx="10"/>
          </p:nvPr>
        </p:nvSpPr>
        <p:spPr/>
        <p:txBody>
          <a:bodyPr/>
          <a:lstStyle/>
          <a:p>
            <a:r>
              <a:rPr lang="en-US"/>
              <a:t>ORACLE</a:t>
            </a:r>
          </a:p>
        </p:txBody>
      </p:sp>
      <p:sp>
        <p:nvSpPr>
          <p:cNvPr id="12" name="Slide Number Placeholder 4"/>
          <p:cNvSpPr>
            <a:spLocks noGrp="1"/>
          </p:cNvSpPr>
          <p:nvPr>
            <p:ph type="sldNum" sz="quarter" idx="11"/>
          </p:nvPr>
        </p:nvSpPr>
        <p:spPr/>
        <p:txBody>
          <a:bodyPr/>
          <a:lstStyle/>
          <a:p>
            <a:fld id="{0C6F2EF6-E376-46EC-8E45-023FC535C99F}" type="slidenum">
              <a:rPr lang="en-US"/>
              <a:pPr/>
              <a:t>5</a:t>
            </a:fld>
            <a:r>
              <a:rPr lang="en-US"/>
              <a:t> of 1</a:t>
            </a:r>
          </a:p>
        </p:txBody>
      </p:sp>
      <p:sp>
        <p:nvSpPr>
          <p:cNvPr id="23554" name="Rectangle 2"/>
          <p:cNvSpPr>
            <a:spLocks noGrp="1" noChangeArrowheads="1"/>
          </p:cNvSpPr>
          <p:nvPr>
            <p:ph type="body" idx="1"/>
          </p:nvPr>
        </p:nvSpPr>
        <p:spPr>
          <a:xfrm>
            <a:off x="2335213" y="1600200"/>
            <a:ext cx="5743575" cy="4254500"/>
          </a:xfrm>
          <a:noFill/>
          <a:ln/>
        </p:spPr>
        <p:txBody>
          <a:bodyPr lIns="92075" tIns="46038" rIns="92075" bIns="46038">
            <a:spAutoFit/>
          </a:bodyPr>
          <a:lstStyle/>
          <a:p>
            <a:r>
              <a:rPr lang="en-US"/>
              <a:t>Create the table.</a:t>
            </a:r>
          </a:p>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a:p>
            <a:r>
              <a:rPr lang="en-US"/>
              <a:t>Confirm table creation.</a:t>
            </a:r>
          </a:p>
          <a:p>
            <a:pPr lvl="1"/>
            <a:r>
              <a:rPr lang="en-US" b="1"/>
              <a:t>Maximum we can place 1000 columns in Oracle9i table.</a:t>
            </a:r>
          </a:p>
          <a:p>
            <a:pPr>
              <a:buFont typeface="Wingdings" pitchFamily="2" charset="2"/>
              <a:buNone/>
            </a:pPr>
            <a:endParaRPr lang="en-US"/>
          </a:p>
        </p:txBody>
      </p:sp>
      <p:sp>
        <p:nvSpPr>
          <p:cNvPr id="23555" name="Rectangle 3"/>
          <p:cNvSpPr>
            <a:spLocks noGrp="1" noChangeArrowheads="1"/>
          </p:cNvSpPr>
          <p:nvPr>
            <p:ph type="title"/>
          </p:nvPr>
        </p:nvSpPr>
        <p:spPr>
          <a:noFill/>
          <a:ln/>
        </p:spPr>
        <p:txBody>
          <a:bodyPr wrap="square" lIns="92075" tIns="46038" rIns="92075" bIns="46038" anchor="t"/>
          <a:lstStyle/>
          <a:p>
            <a:r>
              <a:rPr lang="en-US"/>
              <a:t>Creating Tables</a:t>
            </a:r>
          </a:p>
        </p:txBody>
      </p:sp>
      <p:sp>
        <p:nvSpPr>
          <p:cNvPr id="23556" name="Rectangle 4"/>
          <p:cNvSpPr>
            <a:spLocks noChangeArrowheads="1"/>
          </p:cNvSpPr>
          <p:nvPr/>
        </p:nvSpPr>
        <p:spPr bwMode="auto">
          <a:xfrm>
            <a:off x="966788" y="1219200"/>
            <a:ext cx="7385050" cy="1066800"/>
          </a:xfrm>
          <a:prstGeom prst="rect">
            <a:avLst/>
          </a:prstGeom>
          <a:noFill/>
          <a:ln w="9525">
            <a:noFill/>
            <a:miter lim="800000"/>
            <a:headEnd/>
            <a:tailEnd/>
          </a:ln>
          <a:effectLst>
            <a:outerShdw dist="53882" dir="2700000" algn="ctr" rotWithShape="0">
              <a:schemeClr val="bg2"/>
            </a:outerShdw>
          </a:effectLst>
        </p:spPr>
        <p:txBody>
          <a:bodyPr wrap="none" anchor="ctr"/>
          <a:lstStyle/>
          <a:p>
            <a:endParaRPr lang="en-US"/>
          </a:p>
        </p:txBody>
      </p:sp>
      <p:sp>
        <p:nvSpPr>
          <p:cNvPr id="23557" name="Rectangle 5"/>
          <p:cNvSpPr>
            <a:spLocks noChangeArrowheads="1"/>
          </p:cNvSpPr>
          <p:nvPr/>
        </p:nvSpPr>
        <p:spPr bwMode="auto">
          <a:xfrm>
            <a:off x="1001713" y="3511550"/>
            <a:ext cx="7385050" cy="1066800"/>
          </a:xfrm>
          <a:prstGeom prst="rect">
            <a:avLst/>
          </a:prstGeom>
          <a:noFill/>
          <a:ln w="9525">
            <a:noFill/>
            <a:miter lim="800000"/>
            <a:headEnd/>
            <a:tailEnd/>
          </a:ln>
          <a:effectLst>
            <a:outerShdw dist="53882" dir="2700000" algn="ctr" rotWithShape="0">
              <a:schemeClr val="bg2"/>
            </a:outerShdw>
          </a:effectLst>
        </p:spPr>
        <p:txBody>
          <a:bodyPr wrap="none" anchor="ctr"/>
          <a:lstStyle/>
          <a:p>
            <a:endParaRPr lang="en-US"/>
          </a:p>
        </p:txBody>
      </p:sp>
      <p:grpSp>
        <p:nvGrpSpPr>
          <p:cNvPr id="2" name="Group 6"/>
          <p:cNvGrpSpPr>
            <a:grpSpLocks/>
          </p:cNvGrpSpPr>
          <p:nvPr/>
        </p:nvGrpSpPr>
        <p:grpSpPr bwMode="auto">
          <a:xfrm>
            <a:off x="914400" y="2314575"/>
            <a:ext cx="7162800" cy="1800225"/>
            <a:chOff x="604" y="1344"/>
            <a:chExt cx="4735" cy="846"/>
          </a:xfrm>
        </p:grpSpPr>
        <p:sp>
          <p:nvSpPr>
            <p:cNvPr id="23559" name="Rectangle 7"/>
            <p:cNvSpPr>
              <a:spLocks noChangeArrowheads="1"/>
            </p:cNvSpPr>
            <p:nvPr/>
          </p:nvSpPr>
          <p:spPr bwMode="blackWhite">
            <a:xfrm>
              <a:off x="604" y="1344"/>
              <a:ext cx="4735" cy="840"/>
            </a:xfrm>
            <a:prstGeom prst="rect">
              <a:avLst/>
            </a:prstGeom>
            <a:solidFill>
              <a:srgbClr val="FFFFCC"/>
            </a:solidFill>
            <a:ln w="9525">
              <a:no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r>
                <a:rPr lang="en-US" b="1">
                  <a:solidFill>
                    <a:srgbClr val="000000"/>
                  </a:solidFill>
                  <a:latin typeface="Courier New" pitchFamily="49" charset="0"/>
                </a:rPr>
                <a:t> </a:t>
              </a:r>
            </a:p>
          </p:txBody>
        </p:sp>
        <p:sp>
          <p:nvSpPr>
            <p:cNvPr id="23560" name="Rectangle 8"/>
            <p:cNvSpPr>
              <a:spLocks noChangeArrowheads="1"/>
            </p:cNvSpPr>
            <p:nvPr/>
          </p:nvSpPr>
          <p:spPr bwMode="blackWhite">
            <a:xfrm>
              <a:off x="659" y="1353"/>
              <a:ext cx="4608" cy="837"/>
            </a:xfrm>
            <a:prstGeom prst="rect">
              <a:avLst/>
            </a:prstGeom>
            <a:noFill/>
            <a:ln w="9525">
              <a:noFill/>
              <a:miter lim="800000"/>
              <a:headEnd/>
              <a:tailEnd/>
            </a:ln>
            <a:effectLst/>
          </p:spPr>
          <p:txBody>
            <a:bodyPr wrap="none" lIns="92075" tIns="46038" rIns="92075" bIns="46038" anchor="ctr"/>
            <a:lstStyle/>
            <a:p>
              <a:pPr eaLnBrk="0" hangingPunct="0">
                <a:tabLst>
                  <a:tab pos="1601788" algn="l"/>
                  <a:tab pos="1717675" algn="l"/>
                </a:tabLst>
              </a:pPr>
              <a:r>
                <a:rPr lang="en-US" b="1" dirty="0">
                  <a:solidFill>
                    <a:srgbClr val="000000"/>
                  </a:solidFill>
                </a:rPr>
                <a:t>CREATE TABLE dept</a:t>
              </a:r>
              <a:br>
                <a:rPr lang="en-US" b="1" dirty="0">
                  <a:solidFill>
                    <a:srgbClr val="000000"/>
                  </a:solidFill>
                </a:rPr>
              </a:br>
              <a:r>
                <a:rPr lang="en-US" b="1" dirty="0">
                  <a:solidFill>
                    <a:srgbClr val="000000"/>
                  </a:solidFill>
                </a:rPr>
                <a:t>	(</a:t>
              </a:r>
              <a:r>
                <a:rPr lang="en-US" b="1" dirty="0" err="1">
                  <a:solidFill>
                    <a:srgbClr val="000000"/>
                  </a:solidFill>
                </a:rPr>
                <a:t>deptno</a:t>
              </a:r>
              <a:r>
                <a:rPr lang="en-US" b="1" dirty="0">
                  <a:solidFill>
                    <a:srgbClr val="000000"/>
                  </a:solidFill>
                </a:rPr>
                <a:t> 	NUMBER(2),</a:t>
              </a:r>
            </a:p>
            <a:p>
              <a:pPr eaLnBrk="0" hangingPunct="0">
                <a:tabLst>
                  <a:tab pos="1601788" algn="l"/>
                  <a:tab pos="1717675" algn="l"/>
                </a:tabLst>
              </a:pPr>
              <a:r>
                <a:rPr lang="en-US" b="1" dirty="0">
                  <a:solidFill>
                    <a:srgbClr val="000000"/>
                  </a:solidFill>
                </a:rPr>
                <a:t>		</a:t>
              </a:r>
              <a:r>
                <a:rPr lang="en-US" b="1" dirty="0" err="1">
                  <a:solidFill>
                    <a:srgbClr val="000000"/>
                  </a:solidFill>
                </a:rPr>
                <a:t>dname</a:t>
              </a:r>
              <a:r>
                <a:rPr lang="en-US" b="1" dirty="0">
                  <a:solidFill>
                    <a:srgbClr val="000000"/>
                  </a:solidFill>
                </a:rPr>
                <a:t> 	VARCHAR2(14),</a:t>
              </a:r>
            </a:p>
            <a:p>
              <a:pPr eaLnBrk="0" hangingPunct="0">
                <a:tabLst>
                  <a:tab pos="1601788" algn="l"/>
                  <a:tab pos="1717675" algn="l"/>
                </a:tabLst>
              </a:pPr>
              <a:r>
                <a:rPr lang="en-US" b="1" dirty="0">
                  <a:solidFill>
                    <a:srgbClr val="000000"/>
                  </a:solidFill>
                </a:rPr>
                <a:t>		loc 	VARCHAR2(13));</a:t>
              </a:r>
            </a:p>
            <a:p>
              <a:pPr eaLnBrk="0" hangingPunct="0">
                <a:tabLst>
                  <a:tab pos="1601788" algn="l"/>
                  <a:tab pos="1717675" algn="l"/>
                </a:tabLst>
              </a:pPr>
              <a:r>
                <a:rPr lang="en-US" b="1" dirty="0">
                  <a:solidFill>
                    <a:srgbClr val="FF3300"/>
                  </a:solidFill>
                  <a:effectLst>
                    <a:outerShdw blurRad="38100" dist="38100" dir="2700000" algn="tl">
                      <a:srgbClr val="C0C0C0"/>
                    </a:outerShdw>
                  </a:effectLst>
                </a:rPr>
                <a:t>Table created</a:t>
              </a:r>
              <a:r>
                <a:rPr lang="en-US" b="1" dirty="0" smtClean="0">
                  <a:solidFill>
                    <a:srgbClr val="FF3300"/>
                  </a:solidFill>
                  <a:effectLst>
                    <a:outerShdw blurRad="38100" dist="38100" dir="2700000" algn="tl">
                      <a:srgbClr val="C0C0C0"/>
                    </a:outerShdw>
                  </a:effectLst>
                </a:rPr>
                <a:t>.</a:t>
              </a:r>
            </a:p>
            <a:p>
              <a:pPr eaLnBrk="0" hangingPunct="0">
                <a:tabLst>
                  <a:tab pos="1601788" algn="l"/>
                  <a:tab pos="1717675" algn="l"/>
                </a:tabLst>
              </a:pPr>
              <a:endParaRPr lang="en-US" b="1" dirty="0">
                <a:solidFill>
                  <a:srgbClr val="FF3300"/>
                </a:solidFill>
                <a:effectLst>
                  <a:outerShdw blurRad="38100" dist="38100" dir="2700000" algn="tl">
                    <a:srgbClr val="C0C0C0"/>
                  </a:outerShdw>
                </a:effectLst>
              </a:endParaRPr>
            </a:p>
          </p:txBody>
        </p:sp>
      </p:grpSp>
      <p:sp>
        <p:nvSpPr>
          <p:cNvPr id="23561" name="Rectangle 9"/>
          <p:cNvSpPr>
            <a:spLocks noChangeArrowheads="1"/>
          </p:cNvSpPr>
          <p:nvPr/>
        </p:nvSpPr>
        <p:spPr bwMode="blackWhite">
          <a:xfrm>
            <a:off x="914400" y="5562600"/>
            <a:ext cx="7162800" cy="425450"/>
          </a:xfrm>
          <a:prstGeom prst="rect">
            <a:avLst/>
          </a:prstGeom>
          <a:solidFill>
            <a:srgbClr val="FFFFCC"/>
          </a:solidFill>
          <a:ln w="9525">
            <a:no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r>
              <a:rPr lang="en-US" b="1">
                <a:solidFill>
                  <a:srgbClr val="000000"/>
                </a:solidFill>
                <a:latin typeface="Courier New" pitchFamily="49" charset="0"/>
              </a:rPr>
              <a:t> </a:t>
            </a:r>
          </a:p>
        </p:txBody>
      </p:sp>
      <p:sp>
        <p:nvSpPr>
          <p:cNvPr id="23562" name="Rectangle 10"/>
          <p:cNvSpPr>
            <a:spLocks noChangeArrowheads="1"/>
          </p:cNvSpPr>
          <p:nvPr/>
        </p:nvSpPr>
        <p:spPr bwMode="blackWhite">
          <a:xfrm>
            <a:off x="914400" y="5638800"/>
            <a:ext cx="7162800" cy="381000"/>
          </a:xfrm>
          <a:prstGeom prst="rect">
            <a:avLst/>
          </a:prstGeom>
          <a:noFill/>
          <a:ln w="9525">
            <a:noFill/>
            <a:miter lim="800000"/>
            <a:headEnd/>
            <a:tailEnd/>
          </a:ln>
          <a:effectLst/>
        </p:spPr>
        <p:txBody>
          <a:bodyPr wrap="none" lIns="92075" tIns="46038" rIns="92075" bIns="46038" anchor="ctr"/>
          <a:lstStyle/>
          <a:p>
            <a:pPr eaLnBrk="0" hangingPunct="0">
              <a:tabLst>
                <a:tab pos="1601788" algn="l"/>
                <a:tab pos="1717675" algn="l"/>
              </a:tabLst>
            </a:pPr>
            <a:r>
              <a:rPr lang="en-US" b="1">
                <a:solidFill>
                  <a:srgbClr val="000000"/>
                </a:solidFill>
              </a:rPr>
              <a:t>DESCRIBE dept</a:t>
            </a: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a:t>
            </a:r>
          </a:p>
        </p:txBody>
      </p:sp>
      <p:sp>
        <p:nvSpPr>
          <p:cNvPr id="5" name="Slide Number Placeholder 4"/>
          <p:cNvSpPr>
            <a:spLocks noGrp="1"/>
          </p:cNvSpPr>
          <p:nvPr>
            <p:ph type="sldNum" sz="quarter" idx="11"/>
          </p:nvPr>
        </p:nvSpPr>
        <p:spPr/>
        <p:txBody>
          <a:bodyPr/>
          <a:lstStyle/>
          <a:p>
            <a:fld id="{4AA02690-7393-4446-9CFC-6F7F2372A8C5}" type="slidenum">
              <a:rPr lang="en-US"/>
              <a:pPr/>
              <a:t>6</a:t>
            </a:fld>
            <a:r>
              <a:rPr lang="en-US"/>
              <a:t> of 1</a:t>
            </a:r>
          </a:p>
        </p:txBody>
      </p:sp>
      <p:sp>
        <p:nvSpPr>
          <p:cNvPr id="25602" name="Rectangle 2"/>
          <p:cNvSpPr>
            <a:spLocks noGrp="1" noChangeArrowheads="1"/>
          </p:cNvSpPr>
          <p:nvPr>
            <p:ph type="title"/>
          </p:nvPr>
        </p:nvSpPr>
        <p:spPr>
          <a:xfrm>
            <a:off x="2362200" y="152400"/>
            <a:ext cx="6324600" cy="685800"/>
          </a:xfrm>
          <a:noFill/>
          <a:ln/>
        </p:spPr>
        <p:txBody>
          <a:bodyPr wrap="square" lIns="92075" tIns="46038" rIns="92075" bIns="46038" anchor="t"/>
          <a:lstStyle/>
          <a:p>
            <a:r>
              <a:rPr lang="en-US"/>
              <a:t>Tables in the Oracle Database</a:t>
            </a:r>
          </a:p>
        </p:txBody>
      </p:sp>
      <p:sp>
        <p:nvSpPr>
          <p:cNvPr id="25603" name="Rectangle 3"/>
          <p:cNvSpPr>
            <a:spLocks noGrp="1" noChangeArrowheads="1"/>
          </p:cNvSpPr>
          <p:nvPr>
            <p:ph type="body" idx="1"/>
          </p:nvPr>
        </p:nvSpPr>
        <p:spPr>
          <a:xfrm>
            <a:off x="609600" y="2184400"/>
            <a:ext cx="8077200" cy="3378200"/>
          </a:xfrm>
          <a:noFill/>
          <a:ln/>
        </p:spPr>
        <p:txBody>
          <a:bodyPr lIns="92075" tIns="46038" rIns="92075" bIns="46038">
            <a:spAutoFit/>
          </a:bodyPr>
          <a:lstStyle/>
          <a:p>
            <a:r>
              <a:rPr lang="en-US"/>
              <a:t>User Tables:</a:t>
            </a:r>
          </a:p>
          <a:p>
            <a:pPr lvl="1"/>
            <a:r>
              <a:rPr lang="en-US"/>
              <a:t>Are a collection of tables created and maintained by the user</a:t>
            </a:r>
          </a:p>
          <a:p>
            <a:pPr lvl="1"/>
            <a:r>
              <a:rPr lang="en-US"/>
              <a:t>Contain user information</a:t>
            </a:r>
          </a:p>
          <a:p>
            <a:r>
              <a:rPr lang="en-US"/>
              <a:t>Data Dictionary:</a:t>
            </a:r>
          </a:p>
          <a:p>
            <a:pPr lvl="1"/>
            <a:r>
              <a:rPr lang="en-US"/>
              <a:t>Is a collection of tables created and maintained by the Oracle Server</a:t>
            </a:r>
          </a:p>
          <a:p>
            <a:pPr lvl="1"/>
            <a:r>
              <a:rPr lang="en-US"/>
              <a:t>Contain database information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a:t>
            </a:r>
          </a:p>
        </p:txBody>
      </p:sp>
      <p:sp>
        <p:nvSpPr>
          <p:cNvPr id="5" name="Slide Number Placeholder 4"/>
          <p:cNvSpPr>
            <a:spLocks noGrp="1"/>
          </p:cNvSpPr>
          <p:nvPr>
            <p:ph type="sldNum" sz="quarter" idx="11"/>
          </p:nvPr>
        </p:nvSpPr>
        <p:spPr/>
        <p:txBody>
          <a:bodyPr/>
          <a:lstStyle/>
          <a:p>
            <a:fld id="{A74E9B70-DD3D-4356-9A19-7AF6E711902B}" type="slidenum">
              <a:rPr lang="en-US"/>
              <a:pPr/>
              <a:t>7</a:t>
            </a:fld>
            <a:r>
              <a:rPr lang="en-US"/>
              <a:t> of 1</a:t>
            </a:r>
          </a:p>
        </p:txBody>
      </p:sp>
      <p:sp>
        <p:nvSpPr>
          <p:cNvPr id="35842" name="Rectangle 2"/>
          <p:cNvSpPr>
            <a:spLocks noGrp="1" noChangeArrowheads="1"/>
          </p:cNvSpPr>
          <p:nvPr>
            <p:ph type="title"/>
          </p:nvPr>
        </p:nvSpPr>
        <p:spPr>
          <a:noFill/>
          <a:ln/>
        </p:spPr>
        <p:txBody>
          <a:bodyPr wrap="square" lIns="92075" tIns="46038" rIns="92075" bIns="46038" anchor="t"/>
          <a:lstStyle/>
          <a:p>
            <a:r>
              <a:rPr lang="en-US"/>
              <a:t>The </a:t>
            </a:r>
            <a:r>
              <a:rPr lang="en-US">
                <a:latin typeface="Courier New" pitchFamily="49" charset="0"/>
              </a:rPr>
              <a:t>ALTER</a:t>
            </a:r>
            <a:r>
              <a:rPr lang="en-US"/>
              <a:t> </a:t>
            </a:r>
            <a:r>
              <a:rPr lang="en-US">
                <a:latin typeface="Courier New" pitchFamily="49" charset="0"/>
              </a:rPr>
              <a:t>TABLE</a:t>
            </a:r>
            <a:r>
              <a:rPr lang="en-US"/>
              <a:t> Statement</a:t>
            </a:r>
          </a:p>
        </p:txBody>
      </p:sp>
      <p:sp>
        <p:nvSpPr>
          <p:cNvPr id="35843" name="Rectangle 3"/>
          <p:cNvSpPr>
            <a:spLocks noGrp="1" noChangeArrowheads="1"/>
          </p:cNvSpPr>
          <p:nvPr>
            <p:ph type="body" idx="1"/>
          </p:nvPr>
        </p:nvSpPr>
        <p:spPr>
          <a:xfrm>
            <a:off x="858838" y="2743200"/>
            <a:ext cx="7594600" cy="2647950"/>
          </a:xfrm>
          <a:noFill/>
          <a:ln/>
        </p:spPr>
        <p:txBody>
          <a:bodyPr lIns="92075" tIns="46038" rIns="92075" bIns="46038">
            <a:spAutoFit/>
          </a:bodyPr>
          <a:lstStyle/>
          <a:p>
            <a:pPr>
              <a:buFont typeface="Wingdings" pitchFamily="2" charset="2"/>
              <a:buNone/>
            </a:pPr>
            <a:r>
              <a:rPr lang="en-US"/>
              <a:t>Use the ALTER TABLE statement to:</a:t>
            </a:r>
          </a:p>
          <a:p>
            <a:r>
              <a:rPr lang="en-US"/>
              <a:t>Add a new column</a:t>
            </a:r>
          </a:p>
          <a:p>
            <a:r>
              <a:rPr lang="en-US"/>
              <a:t>Modify an existing column</a:t>
            </a:r>
          </a:p>
          <a:p>
            <a:r>
              <a:rPr lang="en-US"/>
              <a:t>Define a default value for the new column</a:t>
            </a:r>
          </a:p>
          <a:p>
            <a:r>
              <a:rPr lang="en-US"/>
              <a:t>Drop a column ( Only from 8i)</a:t>
            </a:r>
          </a:p>
          <a:p>
            <a:r>
              <a:rPr lang="en-US"/>
              <a:t>Rename a column ( Only from 9i)</a:t>
            </a: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3"/>
          <p:cNvSpPr>
            <a:spLocks noGrp="1"/>
          </p:cNvSpPr>
          <p:nvPr>
            <p:ph type="ftr" sz="quarter" idx="10"/>
          </p:nvPr>
        </p:nvSpPr>
        <p:spPr/>
        <p:txBody>
          <a:bodyPr/>
          <a:lstStyle/>
          <a:p>
            <a:r>
              <a:rPr lang="en-US"/>
              <a:t>ORACLE</a:t>
            </a:r>
          </a:p>
        </p:txBody>
      </p:sp>
      <p:sp>
        <p:nvSpPr>
          <p:cNvPr id="14" name="Slide Number Placeholder 4"/>
          <p:cNvSpPr>
            <a:spLocks noGrp="1"/>
          </p:cNvSpPr>
          <p:nvPr>
            <p:ph type="sldNum" sz="quarter" idx="11"/>
          </p:nvPr>
        </p:nvSpPr>
        <p:spPr/>
        <p:txBody>
          <a:bodyPr/>
          <a:lstStyle/>
          <a:p>
            <a:fld id="{192ED6A6-D8B2-48E7-9E1E-57250CB4B631}" type="slidenum">
              <a:rPr lang="en-US"/>
              <a:pPr/>
              <a:t>8</a:t>
            </a:fld>
            <a:r>
              <a:rPr lang="en-US"/>
              <a:t> of 1</a:t>
            </a:r>
          </a:p>
        </p:txBody>
      </p:sp>
      <p:sp>
        <p:nvSpPr>
          <p:cNvPr id="39938" name="Rectangle 2"/>
          <p:cNvSpPr>
            <a:spLocks noChangeArrowheads="1"/>
          </p:cNvSpPr>
          <p:nvPr/>
        </p:nvSpPr>
        <p:spPr bwMode="blackWhite">
          <a:xfrm>
            <a:off x="944563" y="2355850"/>
            <a:ext cx="7294562" cy="3667125"/>
          </a:xfrm>
          <a:prstGeom prst="rect">
            <a:avLst/>
          </a:prstGeom>
          <a:solidFill>
            <a:srgbClr val="FFCC99"/>
          </a:solidFill>
          <a:ln w="25400">
            <a:solidFill>
              <a:srgbClr val="000000"/>
            </a:solidFill>
            <a:miter lim="800000"/>
            <a:headEnd/>
            <a:tailEnd/>
          </a:ln>
          <a:effectLst/>
        </p:spPr>
        <p:txBody>
          <a:bodyPr wrap="none" anchor="ctr"/>
          <a:lstStyle/>
          <a:p>
            <a:endParaRPr lang="en-US"/>
          </a:p>
        </p:txBody>
      </p:sp>
      <p:sp>
        <p:nvSpPr>
          <p:cNvPr id="39939" name="Line 3"/>
          <p:cNvSpPr>
            <a:spLocks noChangeShapeType="1"/>
          </p:cNvSpPr>
          <p:nvPr/>
        </p:nvSpPr>
        <p:spPr bwMode="auto">
          <a:xfrm>
            <a:off x="954088" y="3273425"/>
            <a:ext cx="7280275" cy="0"/>
          </a:xfrm>
          <a:prstGeom prst="line">
            <a:avLst/>
          </a:prstGeom>
          <a:noFill/>
          <a:ln w="12700">
            <a:solidFill>
              <a:srgbClr val="000000"/>
            </a:solidFill>
            <a:round/>
            <a:headEnd type="none" w="sm" len="sm"/>
            <a:tailEnd type="none" w="sm" len="sm"/>
          </a:ln>
          <a:effectLst/>
        </p:spPr>
        <p:txBody>
          <a:bodyPr/>
          <a:lstStyle/>
          <a:p>
            <a:endParaRPr lang="en-US"/>
          </a:p>
        </p:txBody>
      </p:sp>
      <p:sp>
        <p:nvSpPr>
          <p:cNvPr id="39940" name="Line 4"/>
          <p:cNvSpPr>
            <a:spLocks noChangeShapeType="1"/>
          </p:cNvSpPr>
          <p:nvPr/>
        </p:nvSpPr>
        <p:spPr bwMode="auto">
          <a:xfrm flipV="1">
            <a:off x="3190875" y="2355850"/>
            <a:ext cx="0" cy="3667125"/>
          </a:xfrm>
          <a:prstGeom prst="line">
            <a:avLst/>
          </a:prstGeom>
          <a:noFill/>
          <a:ln w="12700">
            <a:solidFill>
              <a:srgbClr val="000000"/>
            </a:solidFill>
            <a:round/>
            <a:headEnd type="none" w="sm" len="sm"/>
            <a:tailEnd type="none" w="sm" len="sm"/>
          </a:ln>
          <a:effectLst/>
        </p:spPr>
        <p:txBody>
          <a:bodyPr/>
          <a:lstStyle/>
          <a:p>
            <a:endParaRPr lang="en-US"/>
          </a:p>
        </p:txBody>
      </p:sp>
      <p:sp>
        <p:nvSpPr>
          <p:cNvPr id="39941" name="Rectangle 5"/>
          <p:cNvSpPr>
            <a:spLocks noGrp="1" noChangeArrowheads="1"/>
          </p:cNvSpPr>
          <p:nvPr>
            <p:ph type="title"/>
          </p:nvPr>
        </p:nvSpPr>
        <p:spPr>
          <a:xfrm>
            <a:off x="2413000" y="228600"/>
            <a:ext cx="6229350" cy="685800"/>
          </a:xfrm>
          <a:noFill/>
          <a:ln/>
        </p:spPr>
        <p:txBody>
          <a:bodyPr wrap="square" lIns="92075" tIns="46038" rIns="92075" bIns="46038" anchor="t"/>
          <a:lstStyle/>
          <a:p>
            <a:r>
              <a:rPr lang="en-US"/>
              <a:t>Summary</a:t>
            </a:r>
          </a:p>
        </p:txBody>
      </p:sp>
      <p:sp>
        <p:nvSpPr>
          <p:cNvPr id="39942" name="Rectangle 6"/>
          <p:cNvSpPr>
            <a:spLocks noChangeArrowheads="1"/>
          </p:cNvSpPr>
          <p:nvPr/>
        </p:nvSpPr>
        <p:spPr bwMode="blackWhite">
          <a:xfrm>
            <a:off x="1143000" y="2501900"/>
            <a:ext cx="7123113" cy="3000375"/>
          </a:xfrm>
          <a:prstGeom prst="rect">
            <a:avLst/>
          </a:prstGeom>
          <a:noFill/>
          <a:ln w="9525">
            <a:noFill/>
            <a:miter lim="800000"/>
            <a:headEnd/>
            <a:tailEnd/>
          </a:ln>
          <a:effectLst/>
        </p:spPr>
        <p:txBody>
          <a:bodyPr lIns="92075" tIns="46038" rIns="92075" bIns="46038">
            <a:spAutoFit/>
          </a:bodyPr>
          <a:lstStyle/>
          <a:p>
            <a:pPr eaLnBrk="0" hangingPunct="0">
              <a:lnSpc>
                <a:spcPct val="95000"/>
              </a:lnSpc>
              <a:spcBef>
                <a:spcPct val="60000"/>
              </a:spcBef>
              <a:tabLst>
                <a:tab pos="2165350" algn="l"/>
              </a:tabLst>
            </a:pPr>
            <a:r>
              <a:rPr lang="en-US" b="1">
                <a:solidFill>
                  <a:srgbClr val="000000"/>
                </a:solidFill>
                <a:latin typeface="Arial" charset="0"/>
              </a:rPr>
              <a:t>Statement 	Description</a:t>
            </a:r>
          </a:p>
          <a:p>
            <a:pPr eaLnBrk="0" hangingPunct="0">
              <a:lnSpc>
                <a:spcPct val="95000"/>
              </a:lnSpc>
              <a:spcBef>
                <a:spcPct val="60000"/>
              </a:spcBef>
              <a:tabLst>
                <a:tab pos="2165350" algn="l"/>
              </a:tabLst>
            </a:pPr>
            <a:r>
              <a:rPr lang="en-US" b="1">
                <a:solidFill>
                  <a:srgbClr val="000000"/>
                </a:solidFill>
                <a:latin typeface="Courier New" pitchFamily="49" charset="0"/>
              </a:rPr>
              <a:t>CREATE TABLE</a:t>
            </a:r>
            <a:r>
              <a:rPr lang="en-US" b="1">
                <a:solidFill>
                  <a:srgbClr val="000000"/>
                </a:solidFill>
                <a:latin typeface="Arial" charset="0"/>
              </a:rPr>
              <a:t> 	Creates a table </a:t>
            </a:r>
          </a:p>
          <a:p>
            <a:pPr eaLnBrk="0" hangingPunct="0">
              <a:lnSpc>
                <a:spcPct val="95000"/>
              </a:lnSpc>
              <a:spcBef>
                <a:spcPct val="60000"/>
              </a:spcBef>
              <a:tabLst>
                <a:tab pos="2165350" algn="l"/>
              </a:tabLst>
            </a:pPr>
            <a:r>
              <a:rPr lang="en-US" b="1">
                <a:solidFill>
                  <a:srgbClr val="000000"/>
                </a:solidFill>
                <a:latin typeface="Courier New" pitchFamily="49" charset="0"/>
              </a:rPr>
              <a:t>ALTER TABLE</a:t>
            </a:r>
            <a:r>
              <a:rPr lang="en-US" b="1">
                <a:solidFill>
                  <a:srgbClr val="000000"/>
                </a:solidFill>
                <a:latin typeface="Arial" charset="0"/>
              </a:rPr>
              <a:t> 	Modifies table structures </a:t>
            </a:r>
          </a:p>
          <a:p>
            <a:pPr eaLnBrk="0" hangingPunct="0">
              <a:lnSpc>
                <a:spcPct val="95000"/>
              </a:lnSpc>
              <a:spcBef>
                <a:spcPct val="60000"/>
              </a:spcBef>
              <a:tabLst>
                <a:tab pos="2165350" algn="l"/>
              </a:tabLst>
            </a:pPr>
            <a:r>
              <a:rPr lang="en-US" b="1">
                <a:solidFill>
                  <a:srgbClr val="000000"/>
                </a:solidFill>
                <a:latin typeface="Courier New" pitchFamily="49" charset="0"/>
              </a:rPr>
              <a:t>DROP TABLE</a:t>
            </a:r>
            <a:r>
              <a:rPr lang="en-US" b="1">
                <a:solidFill>
                  <a:srgbClr val="000000"/>
                </a:solidFill>
                <a:latin typeface="Arial" charset="0"/>
              </a:rPr>
              <a:t> 	Removes the rows and table structure</a:t>
            </a:r>
          </a:p>
          <a:p>
            <a:pPr eaLnBrk="0" hangingPunct="0">
              <a:lnSpc>
                <a:spcPct val="95000"/>
              </a:lnSpc>
              <a:spcBef>
                <a:spcPct val="60000"/>
              </a:spcBef>
              <a:tabLst>
                <a:tab pos="2165350" algn="l"/>
              </a:tabLst>
            </a:pPr>
            <a:r>
              <a:rPr lang="en-US" b="1">
                <a:solidFill>
                  <a:srgbClr val="000000"/>
                </a:solidFill>
                <a:latin typeface="Courier New" pitchFamily="49" charset="0"/>
              </a:rPr>
              <a:t>RENAME</a:t>
            </a:r>
            <a:r>
              <a:rPr lang="en-US" b="1">
                <a:solidFill>
                  <a:srgbClr val="000000"/>
                </a:solidFill>
                <a:latin typeface="Arial" charset="0"/>
              </a:rPr>
              <a:t> 	Changes the name of a table, view, </a:t>
            </a:r>
            <a:br>
              <a:rPr lang="en-US" b="1">
                <a:solidFill>
                  <a:srgbClr val="000000"/>
                </a:solidFill>
                <a:latin typeface="Arial" charset="0"/>
              </a:rPr>
            </a:br>
            <a:r>
              <a:rPr lang="en-US" b="1">
                <a:solidFill>
                  <a:srgbClr val="000000"/>
                </a:solidFill>
                <a:latin typeface="Arial" charset="0"/>
              </a:rPr>
              <a:t>	sequence, or synonym</a:t>
            </a:r>
          </a:p>
          <a:p>
            <a:pPr eaLnBrk="0" hangingPunct="0">
              <a:lnSpc>
                <a:spcPct val="95000"/>
              </a:lnSpc>
              <a:spcBef>
                <a:spcPct val="60000"/>
              </a:spcBef>
              <a:tabLst>
                <a:tab pos="2165350" algn="l"/>
              </a:tabLst>
            </a:pPr>
            <a:r>
              <a:rPr lang="en-US" b="1">
                <a:solidFill>
                  <a:srgbClr val="000000"/>
                </a:solidFill>
                <a:latin typeface="Courier New" pitchFamily="49" charset="0"/>
              </a:rPr>
              <a:t>TRUNCATE </a:t>
            </a:r>
            <a:r>
              <a:rPr lang="en-US" b="1">
                <a:solidFill>
                  <a:srgbClr val="000000"/>
                </a:solidFill>
                <a:latin typeface="Arial" charset="0"/>
              </a:rPr>
              <a:t>	Removes all rows from a table and </a:t>
            </a:r>
            <a:br>
              <a:rPr lang="en-US" b="1">
                <a:solidFill>
                  <a:srgbClr val="000000"/>
                </a:solidFill>
                <a:latin typeface="Arial" charset="0"/>
              </a:rPr>
            </a:br>
            <a:r>
              <a:rPr lang="en-US" b="1">
                <a:solidFill>
                  <a:srgbClr val="000000"/>
                </a:solidFill>
                <a:latin typeface="Arial" charset="0"/>
              </a:rPr>
              <a:t>	releases the storage space</a:t>
            </a:r>
          </a:p>
        </p:txBody>
      </p:sp>
      <p:sp>
        <p:nvSpPr>
          <p:cNvPr id="39943" name="Line 7"/>
          <p:cNvSpPr>
            <a:spLocks noChangeShapeType="1"/>
          </p:cNvSpPr>
          <p:nvPr/>
        </p:nvSpPr>
        <p:spPr bwMode="auto">
          <a:xfrm>
            <a:off x="954088" y="2881313"/>
            <a:ext cx="7280275" cy="7937"/>
          </a:xfrm>
          <a:prstGeom prst="line">
            <a:avLst/>
          </a:prstGeom>
          <a:noFill/>
          <a:ln w="50800">
            <a:solidFill>
              <a:srgbClr val="000000"/>
            </a:solidFill>
            <a:round/>
            <a:headEnd type="none" w="sm" len="sm"/>
            <a:tailEnd type="none" w="sm" len="sm"/>
          </a:ln>
          <a:effectLst/>
        </p:spPr>
        <p:txBody>
          <a:bodyPr/>
          <a:lstStyle/>
          <a:p>
            <a:endParaRPr lang="en-US"/>
          </a:p>
        </p:txBody>
      </p:sp>
      <p:sp>
        <p:nvSpPr>
          <p:cNvPr id="39944" name="Line 8"/>
          <p:cNvSpPr>
            <a:spLocks noChangeShapeType="1"/>
          </p:cNvSpPr>
          <p:nvPr/>
        </p:nvSpPr>
        <p:spPr bwMode="auto">
          <a:xfrm>
            <a:off x="944563" y="3705225"/>
            <a:ext cx="7289800" cy="0"/>
          </a:xfrm>
          <a:prstGeom prst="line">
            <a:avLst/>
          </a:prstGeom>
          <a:noFill/>
          <a:ln w="12700">
            <a:solidFill>
              <a:srgbClr val="000000"/>
            </a:solidFill>
            <a:round/>
            <a:headEnd type="none" w="sm" len="sm"/>
            <a:tailEnd type="none" w="sm" len="sm"/>
          </a:ln>
          <a:effectLst/>
        </p:spPr>
        <p:txBody>
          <a:bodyPr/>
          <a:lstStyle/>
          <a:p>
            <a:endParaRPr lang="en-US"/>
          </a:p>
        </p:txBody>
      </p:sp>
      <p:sp>
        <p:nvSpPr>
          <p:cNvPr id="39945" name="Line 9"/>
          <p:cNvSpPr>
            <a:spLocks noChangeShapeType="1"/>
          </p:cNvSpPr>
          <p:nvPr/>
        </p:nvSpPr>
        <p:spPr bwMode="auto">
          <a:xfrm>
            <a:off x="944563" y="4138613"/>
            <a:ext cx="7299325" cy="0"/>
          </a:xfrm>
          <a:prstGeom prst="line">
            <a:avLst/>
          </a:prstGeom>
          <a:noFill/>
          <a:ln w="12700">
            <a:solidFill>
              <a:srgbClr val="000000"/>
            </a:solidFill>
            <a:round/>
            <a:headEnd type="none" w="sm" len="sm"/>
            <a:tailEnd type="none" w="sm" len="sm"/>
          </a:ln>
          <a:effectLst/>
        </p:spPr>
        <p:txBody>
          <a:bodyPr/>
          <a:lstStyle/>
          <a:p>
            <a:endParaRPr lang="en-US"/>
          </a:p>
        </p:txBody>
      </p:sp>
      <p:sp>
        <p:nvSpPr>
          <p:cNvPr id="39946" name="Line 10"/>
          <p:cNvSpPr>
            <a:spLocks noChangeShapeType="1"/>
          </p:cNvSpPr>
          <p:nvPr/>
        </p:nvSpPr>
        <p:spPr bwMode="auto">
          <a:xfrm>
            <a:off x="944563" y="4830763"/>
            <a:ext cx="7299325" cy="0"/>
          </a:xfrm>
          <a:prstGeom prst="line">
            <a:avLst/>
          </a:prstGeom>
          <a:noFill/>
          <a:ln w="12700">
            <a:solidFill>
              <a:srgbClr val="000000"/>
            </a:solidFill>
            <a:round/>
            <a:headEnd type="none" w="sm" len="sm"/>
            <a:tailEnd type="none" w="sm" len="sm"/>
          </a:ln>
          <a:effectLst/>
        </p:spPr>
        <p:txBody>
          <a:bodyPr/>
          <a:lstStyle/>
          <a:p>
            <a:endParaRPr lang="en-US"/>
          </a:p>
        </p:txBody>
      </p:sp>
      <p:sp>
        <p:nvSpPr>
          <p:cNvPr id="39947" name="Line 11"/>
          <p:cNvSpPr>
            <a:spLocks noChangeShapeType="1"/>
          </p:cNvSpPr>
          <p:nvPr/>
        </p:nvSpPr>
        <p:spPr bwMode="auto">
          <a:xfrm>
            <a:off x="958850" y="5508625"/>
            <a:ext cx="7280275" cy="0"/>
          </a:xfrm>
          <a:prstGeom prst="line">
            <a:avLst/>
          </a:prstGeom>
          <a:noFill/>
          <a:ln w="12700">
            <a:solidFill>
              <a:srgbClr val="000000"/>
            </a:solidFill>
            <a:round/>
            <a:headEnd type="none" w="sm" len="sm"/>
            <a:tailEnd type="none" w="sm" len="sm"/>
          </a:ln>
          <a:effectLst/>
        </p:spPr>
        <p:txBody>
          <a:bodyPr/>
          <a:lstStyle/>
          <a:p>
            <a:endParaRPr lang="en-US"/>
          </a:p>
        </p:txBody>
      </p:sp>
      <p:sp>
        <p:nvSpPr>
          <p:cNvPr id="39948" name="Rectangle 12"/>
          <p:cNvSpPr>
            <a:spLocks noChangeArrowheads="1"/>
          </p:cNvSpPr>
          <p:nvPr/>
        </p:nvSpPr>
        <p:spPr bwMode="auto">
          <a:xfrm>
            <a:off x="304800" y="1592263"/>
            <a:ext cx="8589963" cy="669925"/>
          </a:xfrm>
          <a:prstGeom prst="rect">
            <a:avLst/>
          </a:prstGeom>
          <a:noFill/>
          <a:ln w="9525">
            <a:noFill/>
            <a:miter lim="800000"/>
            <a:headEnd/>
            <a:tailEnd/>
          </a:ln>
          <a:effectLst/>
        </p:spPr>
        <p:txBody>
          <a:bodyPr lIns="92075" tIns="46038" rIns="92075" bIns="46038">
            <a:spAutoFit/>
          </a:bodyPr>
          <a:lstStyle/>
          <a:p>
            <a:pPr eaLnBrk="0" hangingPunct="0">
              <a:lnSpc>
                <a:spcPct val="95000"/>
              </a:lnSpc>
            </a:pPr>
            <a:r>
              <a:rPr lang="en-US" sz="2000" b="1"/>
              <a:t>In this lesson, you should have learned how to use DDL</a:t>
            </a:r>
          </a:p>
          <a:p>
            <a:pPr eaLnBrk="0" hangingPunct="0">
              <a:lnSpc>
                <a:spcPct val="95000"/>
              </a:lnSpc>
            </a:pPr>
            <a:r>
              <a:rPr lang="en-US" sz="2000" b="1"/>
              <a:t>statements to create, alter, drop, and rename tables. </a:t>
            </a: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553200"/>
            <a:ext cx="2895600" cy="247650"/>
          </a:xfrm>
          <a:prstGeom prst="rect">
            <a:avLst/>
          </a:prstGeom>
        </p:spPr>
        <p:txBody>
          <a:bodyPr/>
          <a:lstStyle/>
          <a:p>
            <a:r>
              <a:rPr lang="en-US"/>
              <a:t>ORACLE</a:t>
            </a:r>
          </a:p>
        </p:txBody>
      </p:sp>
      <p:sp>
        <p:nvSpPr>
          <p:cNvPr id="5" name="Slide Number Placeholder 4"/>
          <p:cNvSpPr>
            <a:spLocks noGrp="1"/>
          </p:cNvSpPr>
          <p:nvPr>
            <p:ph type="sldNum" sz="quarter" idx="4294967295"/>
          </p:nvPr>
        </p:nvSpPr>
        <p:spPr>
          <a:xfrm>
            <a:off x="6934200" y="6534150"/>
            <a:ext cx="2133600" cy="323850"/>
          </a:xfrm>
          <a:prstGeom prst="rect">
            <a:avLst/>
          </a:prstGeom>
        </p:spPr>
        <p:txBody>
          <a:bodyPr/>
          <a:lstStyle/>
          <a:p>
            <a:fld id="{B31C07F1-AF9C-4746-B2D3-1DDFA6956DF4}" type="slidenum">
              <a:rPr lang="en-US"/>
              <a:pPr/>
              <a:t>9</a:t>
            </a:fld>
            <a:r>
              <a:rPr lang="en-US"/>
              <a:t> of 1</a:t>
            </a:r>
          </a:p>
        </p:txBody>
      </p:sp>
      <p:sp>
        <p:nvSpPr>
          <p:cNvPr id="41986" name="Rectangle 2"/>
          <p:cNvSpPr>
            <a:spLocks noGrp="1" noChangeArrowheads="1"/>
          </p:cNvSpPr>
          <p:nvPr>
            <p:ph type="ctrTitle"/>
          </p:nvPr>
        </p:nvSpPr>
        <p:spPr>
          <a:noFill/>
          <a:ln/>
        </p:spPr>
        <p:txBody>
          <a:bodyPr wrap="square" lIns="92075" tIns="46038" rIns="92075" bIns="46038" anchor="t"/>
          <a:lstStyle/>
          <a:p>
            <a:r>
              <a:rPr lang="en-US"/>
              <a:t>Including Constraints</a:t>
            </a:r>
          </a:p>
        </p:txBody>
      </p:sp>
      <p:sp>
        <p:nvSpPr>
          <p:cNvPr id="41987" name="Rectangle 3"/>
          <p:cNvSpPr>
            <a:spLocks noGrp="1" noChangeArrowheads="1"/>
          </p:cNvSpPr>
          <p:nvPr>
            <p:ph type="subTitle" idx="1"/>
          </p:nvPr>
        </p:nvSpPr>
        <p:spPr>
          <a:xfrm>
            <a:off x="1371600" y="3886200"/>
            <a:ext cx="6400800" cy="457200"/>
          </a:xfrm>
          <a:noFill/>
          <a:ln/>
        </p:spPr>
        <p:txBody>
          <a:bodyPr lIns="92075" tIns="46038" rIns="92075" bIns="46038">
            <a:spAutoFit/>
          </a:bodyPr>
          <a:lstStyle/>
          <a:p>
            <a:r>
              <a:rPr lang="en-US"/>
              <a:t> </a:t>
            </a: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Mahindra Satyam PPT Template_2010">
  <a:themeElements>
    <a:clrScheme name="Satyam_New_Template_2009">
      <a:dk1>
        <a:sysClr val="windowText" lastClr="000000"/>
      </a:dk1>
      <a:lt1>
        <a:sysClr val="window" lastClr="FFFFFF"/>
      </a:lt1>
      <a:dk2>
        <a:srgbClr val="C0504D"/>
      </a:dk2>
      <a:lt2>
        <a:srgbClr val="625756"/>
      </a:lt2>
      <a:accent1>
        <a:srgbClr val="E6E3E2"/>
      </a:accent1>
      <a:accent2>
        <a:srgbClr val="A092B4"/>
      </a:accent2>
      <a:accent3>
        <a:srgbClr val="625753"/>
      </a:accent3>
      <a:accent4>
        <a:srgbClr val="BE3A3A"/>
      </a:accent4>
      <a:accent5>
        <a:srgbClr val="FFC000"/>
      </a:accent5>
      <a:accent6>
        <a:srgbClr val="00B050"/>
      </a:accent6>
      <a:hlink>
        <a:srgbClr val="625753"/>
      </a:hlink>
      <a:folHlink>
        <a:srgbClr val="BE3A3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w="9525">
          <a:noFill/>
          <a:miter lim="800000"/>
          <a:headEnd/>
          <a:tailEnd/>
        </a:ln>
      </a:spPr>
      <a:bodyPr vert="horz" wrap="square" lIns="0" tIns="0" rIns="0" bIns="0" numCol="1" anchor="t" anchorCtr="0" compatLnSpc="1">
        <a:prstTxWarp prst="textNoShape">
          <a:avLst/>
        </a:prstTxWarp>
        <a:spAutoFit/>
      </a:bodyPr>
      <a:lstStyle>
        <a:defPPr fontAlgn="base">
          <a:buFont typeface="Arial" pitchFamily="34" charset="0"/>
          <a:defRPr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88715D36CCD664C92487F0B78E69BFE" ma:contentTypeVersion="0" ma:contentTypeDescription="Create a new document." ma:contentTypeScope="" ma:versionID="68ba96136a3f689d73eda38406cf5090">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6FD0560-CBEE-498C-8884-72515059B7FB}">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customXml/itemProps2.xml><?xml version="1.0" encoding="utf-8"?>
<ds:datastoreItem xmlns:ds="http://schemas.openxmlformats.org/officeDocument/2006/customXml" ds:itemID="{C745C364-CC8C-4BB5-A6B4-50053F8DF331}">
  <ds:schemaRefs>
    <ds:schemaRef ds:uri="http://schemas.microsoft.com/sharepoint/v3/contenttype/forms"/>
  </ds:schemaRefs>
</ds:datastoreItem>
</file>

<file path=customXml/itemProps3.xml><?xml version="1.0" encoding="utf-8"?>
<ds:datastoreItem xmlns:ds="http://schemas.openxmlformats.org/officeDocument/2006/customXml" ds:itemID="{0242C922-48A9-448B-9D31-86F592EABA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Mahindra Satyam PPT Template_2010</Template>
  <TotalTime>6</TotalTime>
  <Words>6294</Words>
  <Application>Microsoft Office PowerPoint</Application>
  <PresentationFormat>On-screen Show (4:3)</PresentationFormat>
  <Paragraphs>1104</Paragraphs>
  <Slides>45</Slides>
  <Notes>44</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45</vt:i4>
      </vt:variant>
    </vt:vector>
  </HeadingPairs>
  <TitlesOfParts>
    <vt:vector size="48" baseType="lpstr">
      <vt:lpstr>Mahindra Satyam PPT Template_2010</vt:lpstr>
      <vt:lpstr>Document</vt:lpstr>
      <vt:lpstr>Microsoft Word Document</vt:lpstr>
      <vt:lpstr>Slide 1</vt:lpstr>
      <vt:lpstr>Naming Rules</vt:lpstr>
      <vt:lpstr>The CREATE TABLE Statement</vt:lpstr>
      <vt:lpstr>The DEFAULT Option</vt:lpstr>
      <vt:lpstr>Creating Tables</vt:lpstr>
      <vt:lpstr>Tables in the Oracle Database</vt:lpstr>
      <vt:lpstr>The ALTER TABLE Statement</vt:lpstr>
      <vt:lpstr>Summary</vt:lpstr>
      <vt:lpstr>Including Constraints</vt:lpstr>
      <vt:lpstr>What are Constraints?</vt:lpstr>
      <vt:lpstr>Constraint Guidelines</vt:lpstr>
      <vt:lpstr>Defining Constraints</vt:lpstr>
      <vt:lpstr>Defining Constraints</vt:lpstr>
      <vt:lpstr>The NOT NULL Constraint</vt:lpstr>
      <vt:lpstr>The UNIQUE Constraint</vt:lpstr>
      <vt:lpstr>The PRIMARY KEY Constraint</vt:lpstr>
      <vt:lpstr>The FOREIGN KEY Constraint</vt:lpstr>
      <vt:lpstr>FOREIGN KEY Constraint  Keywords</vt:lpstr>
      <vt:lpstr>The CHECK Constraint</vt:lpstr>
      <vt:lpstr>Adding a Constraint Syntax</vt:lpstr>
      <vt:lpstr>Adding a Constraint</vt:lpstr>
      <vt:lpstr>Dropping a Constraint</vt:lpstr>
      <vt:lpstr>Cascading Constraints</vt:lpstr>
      <vt:lpstr>Cascading Constraints</vt:lpstr>
      <vt:lpstr>Viewing Constraints</vt:lpstr>
      <vt:lpstr>Slide 26</vt:lpstr>
      <vt:lpstr>Manipulating Data</vt:lpstr>
      <vt:lpstr>Data Manipulation Language</vt:lpstr>
      <vt:lpstr>The INSERT Statement Syntax</vt:lpstr>
      <vt:lpstr>Inserting New Rows</vt:lpstr>
      <vt:lpstr>Inserting Rows with Null Values</vt:lpstr>
      <vt:lpstr>Inserting Special Values</vt:lpstr>
      <vt:lpstr>Inserting Specific Date Values</vt:lpstr>
      <vt:lpstr>Copying Rows  from Another Table</vt:lpstr>
      <vt:lpstr>The UPDATE Statement Syntax</vt:lpstr>
      <vt:lpstr>Updating Rows in a Table</vt:lpstr>
      <vt:lpstr>Updating Two Columns with a Subquery</vt:lpstr>
      <vt:lpstr>Updating Rows Based  on Another Table</vt:lpstr>
      <vt:lpstr>Updating Rows:  Integrity Constraint Error</vt:lpstr>
      <vt:lpstr>The DELETE Statement</vt:lpstr>
      <vt:lpstr>Deleting Rows from a Table</vt:lpstr>
      <vt:lpstr>Deleting Rows Based  on Another Table</vt:lpstr>
      <vt:lpstr>Deleting Rows:  Integrity Constraint Error</vt:lpstr>
      <vt:lpstr>Using a Subquery in an INSERT Statement</vt:lpstr>
      <vt:lpstr>Using a Subquery in an INSERT Statement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Administrator</cp:lastModifiedBy>
  <cp:revision>8</cp:revision>
  <dcterms:created xsi:type="dcterms:W3CDTF">2010-02-15T07:31:50Z</dcterms:created>
  <dcterms:modified xsi:type="dcterms:W3CDTF">2010-02-15T07:38:49Z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0x010100288715D36CCD664C92487F0B78E69BFE</vt:lpwstr>
  </property>
</Properties>
</file>