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4992" autoAdjust="0"/>
    <p:restoredTop sz="94619" autoAdjust="0"/>
  </p:normalViewPr>
  <p:slideViewPr>
    <p:cSldViewPr snapToGrid="0" showGuides="1">
      <p:cViewPr>
        <p:scale>
          <a:sx n="75" d="100"/>
          <a:sy n="75" d="100"/>
        </p:scale>
        <p:origin x="-762" y="-72"/>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9B5D4-27AF-4B51-BF1A-1E3AE93968BA}" type="slidenum">
              <a:rPr lang="en-US"/>
              <a:pPr/>
              <a:t>1</a:t>
            </a:fld>
            <a:endParaRPr lang="en-US"/>
          </a:p>
        </p:txBody>
      </p:sp>
      <p:sp>
        <p:nvSpPr>
          <p:cNvPr id="279554" name="Rectangle 2"/>
          <p:cNvSpPr>
            <a:spLocks noGrp="1" noChangeArrowheads="1"/>
          </p:cNvSpPr>
          <p:nvPr>
            <p:ph type="body" idx="1"/>
          </p:nvPr>
        </p:nvSpPr>
        <p:spPr>
          <a:xfrm>
            <a:off x="412750" y="4773613"/>
            <a:ext cx="6029325" cy="3756025"/>
          </a:xfrm>
          <a:ln/>
        </p:spPr>
        <p:txBody>
          <a:bodyPr lIns="92684" tIns="47102" rIns="92684" bIns="47102"/>
          <a:lstStyle/>
          <a:p>
            <a:pPr defTabSz="447675"/>
            <a:endParaRPr lang="en-US"/>
          </a:p>
        </p:txBody>
      </p:sp>
      <p:sp>
        <p:nvSpPr>
          <p:cNvPr id="279555" name="Rectangle 3"/>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25C3470-1ED2-4DB2-8082-A529A7B9FDB4}" type="slidenum">
              <a:rPr lang="en-US"/>
              <a:pPr/>
              <a:t>10</a:t>
            </a:fld>
            <a:endParaRPr lang="en-US"/>
          </a:p>
        </p:txBody>
      </p:sp>
      <p:sp>
        <p:nvSpPr>
          <p:cNvPr id="297986" name="Rectangle 2"/>
          <p:cNvSpPr>
            <a:spLocks noRot="1" noChangeArrowheads="1" noTextEdit="1"/>
          </p:cNvSpPr>
          <p:nvPr>
            <p:ph type="sldImg"/>
          </p:nvPr>
        </p:nvSpPr>
        <p:spPr>
          <a:xfrm>
            <a:off x="487363" y="157163"/>
            <a:ext cx="5878512" cy="4408487"/>
          </a:xfrm>
          <a:ln w="12700" cap="flat">
            <a:solidFill>
              <a:schemeClr val="tx1"/>
            </a:solidFill>
          </a:ln>
        </p:spPr>
      </p:sp>
      <p:sp>
        <p:nvSpPr>
          <p:cNvPr id="297987" name="Rectangle 3"/>
          <p:cNvSpPr>
            <a:spLocks noGrp="1" noChangeArrowheads="1"/>
          </p:cNvSpPr>
          <p:nvPr>
            <p:ph type="body" idx="1"/>
          </p:nvPr>
        </p:nvSpPr>
        <p:spPr>
          <a:xfrm>
            <a:off x="412750" y="4773613"/>
            <a:ext cx="6029325" cy="3756025"/>
          </a:xfrm>
          <a:noFill/>
          <a:ln/>
        </p:spPr>
        <p:txBody>
          <a:bodyPr lIns="92684" tIns="47102" rIns="92684" bIns="47102"/>
          <a:lstStyle/>
          <a:p>
            <a:pPr defTabSz="447675"/>
            <a:r>
              <a:rPr lang="en-US"/>
              <a:t>Creating a Complex View</a:t>
            </a:r>
          </a:p>
          <a:p>
            <a:pPr marL="120650" lvl="1" defTabSz="447675"/>
            <a:r>
              <a:rPr lang="en-US"/>
              <a:t>The example on the slide creates a complex view of department names, minimum salaries, maximum salaries, and average salaries by department. Note that alternative names have been specified for the view. This is a requirement if any column of the view is derived from a function or an expression.</a:t>
            </a:r>
          </a:p>
          <a:p>
            <a:pPr marL="120650" lvl="1" defTabSz="447675"/>
            <a:r>
              <a:rPr lang="en-US"/>
              <a:t>You can view the structure of the view by using the </a:t>
            </a:r>
            <a:r>
              <a:rPr lang="en-US" i="1"/>
              <a:t>i</a:t>
            </a:r>
            <a:r>
              <a:rPr lang="en-US"/>
              <a:t>SQL*Plus </a:t>
            </a:r>
            <a:r>
              <a:rPr lang="en-US">
                <a:solidFill>
                  <a:srgbClr val="FC0128"/>
                </a:solidFill>
                <a:latin typeface="Courier New" pitchFamily="49" charset="0"/>
              </a:rPr>
              <a:t>DESCRIBE</a:t>
            </a:r>
            <a:r>
              <a:rPr lang="en-US">
                <a:solidFill>
                  <a:srgbClr val="FC0128"/>
                </a:solidFill>
              </a:rPr>
              <a:t> command</a:t>
            </a:r>
            <a:r>
              <a:rPr lang="en-US"/>
              <a:t>. Display the contents of the view by issuing a </a:t>
            </a:r>
            <a:r>
              <a:rPr lang="en-US">
                <a:latin typeface="Courier New" pitchFamily="49" charset="0"/>
              </a:rPr>
              <a:t>SELECT</a:t>
            </a:r>
            <a:r>
              <a:rPr lang="en-US"/>
              <a:t> statement. </a:t>
            </a:r>
          </a:p>
          <a:p>
            <a:pPr marL="120650" lvl="1" defTabSz="447675"/>
            <a:endParaRPr lang="en-US" sz="500"/>
          </a:p>
          <a:p>
            <a:pPr defTabSz="447675">
              <a:spcBef>
                <a:spcPct val="0"/>
              </a:spcBef>
            </a:pPr>
            <a:r>
              <a:rPr lang="en-US" b="1">
                <a:latin typeface="Courier New" pitchFamily="49" charset="0"/>
              </a:rPr>
              <a:t>    SELECT  * </a:t>
            </a:r>
          </a:p>
          <a:p>
            <a:pPr defTabSz="447675">
              <a:spcBef>
                <a:spcPct val="0"/>
              </a:spcBef>
            </a:pPr>
            <a:r>
              <a:rPr lang="en-US" b="1">
                <a:latin typeface="Courier New" pitchFamily="49" charset="0"/>
              </a:rPr>
              <a:t>    FROM    dept_sum_vu;</a:t>
            </a:r>
          </a:p>
          <a:p>
            <a:pPr defTabSz="447675">
              <a:spcBef>
                <a:spcPct val="0"/>
              </a:spcBef>
            </a:pPr>
            <a:endParaRPr lang="en-US" b="1">
              <a:latin typeface="Courier New" pitchFamily="49" charset="0"/>
            </a:endParaRPr>
          </a:p>
          <a:p>
            <a:pPr marL="120650" lvl="1" defTabSz="447675">
              <a:spcBef>
                <a:spcPct val="0"/>
              </a:spcBef>
            </a:pPr>
            <a:r>
              <a:rPr lang="en-US">
                <a:latin typeface="Courier New" pitchFamily="49" charset="0"/>
              </a:rPr>
              <a:t>   </a:t>
            </a:r>
          </a:p>
        </p:txBody>
      </p:sp>
      <p:pic>
        <p:nvPicPr>
          <p:cNvPr id="297988" name="Picture 4"/>
          <p:cNvPicPr>
            <a:picLocks noChangeAspect="1" noChangeArrowheads="1"/>
          </p:cNvPicPr>
          <p:nvPr/>
        </p:nvPicPr>
        <p:blipFill>
          <a:blip r:embed="rId3"/>
          <a:srcRect/>
          <a:stretch>
            <a:fillRect/>
          </a:stretch>
        </p:blipFill>
        <p:spPr bwMode="auto">
          <a:xfrm>
            <a:off x="533400" y="6781800"/>
            <a:ext cx="5840413" cy="2011363"/>
          </a:xfrm>
          <a:prstGeom prst="rect">
            <a:avLst/>
          </a:prstGeom>
          <a:noFill/>
          <a:ln w="25400">
            <a:noFill/>
            <a:miter lim="800000"/>
            <a:headEnd type="none" w="sm" len="sm"/>
            <a:tailEnd type="none" w="med" len="lg"/>
          </a:ln>
          <a:effectLst/>
        </p:spPr>
      </p:pic>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A95C41-8048-4512-9E16-060130C573A2}" type="slidenum">
              <a:rPr lang="en-US"/>
              <a:pPr/>
              <a:t>11</a:t>
            </a:fld>
            <a:endParaRPr lang="en-US"/>
          </a:p>
        </p:txBody>
      </p:sp>
      <p:sp>
        <p:nvSpPr>
          <p:cNvPr id="300034" name="Rectangle 2"/>
          <p:cNvSpPr>
            <a:spLocks noGrp="1" noChangeArrowheads="1"/>
          </p:cNvSpPr>
          <p:nvPr>
            <p:ph type="body" idx="1"/>
          </p:nvPr>
        </p:nvSpPr>
        <p:spPr>
          <a:xfrm>
            <a:off x="412750" y="4773613"/>
            <a:ext cx="6029325" cy="3756025"/>
          </a:xfrm>
          <a:noFill/>
          <a:ln/>
        </p:spPr>
        <p:txBody>
          <a:bodyPr lIns="92684" tIns="47102" rIns="92684" bIns="47102"/>
          <a:lstStyle/>
          <a:p>
            <a:pPr defTabSz="447675"/>
            <a:r>
              <a:rPr lang="en-US"/>
              <a:t>Performing DML Operations on a View</a:t>
            </a:r>
          </a:p>
          <a:p>
            <a:pPr marL="120650" lvl="1" defTabSz="447675"/>
            <a:r>
              <a:rPr lang="en-US"/>
              <a:t>You can perform </a:t>
            </a:r>
            <a:r>
              <a:rPr lang="en-US">
                <a:solidFill>
                  <a:srgbClr val="FC0128"/>
                </a:solidFill>
              </a:rPr>
              <a:t>DML operations on data through a view</a:t>
            </a:r>
            <a:r>
              <a:rPr lang="en-US"/>
              <a:t> if those operations follow certain rules.</a:t>
            </a:r>
          </a:p>
          <a:p>
            <a:pPr marL="120650" lvl="1" defTabSz="447675"/>
            <a:r>
              <a:rPr lang="en-US"/>
              <a:t>You can remove a row from a view unless it contains any of the following:</a:t>
            </a:r>
          </a:p>
          <a:p>
            <a:pPr marL="476250" lvl="2" indent="-230188" defTabSz="447675"/>
            <a:r>
              <a:rPr lang="en-US"/>
              <a:t>Group functions</a:t>
            </a:r>
          </a:p>
          <a:p>
            <a:pPr marL="476250" lvl="2" indent="-230188" defTabSz="447675"/>
            <a:r>
              <a:rPr lang="en-US"/>
              <a:t>A </a:t>
            </a:r>
            <a:r>
              <a:rPr lang="en-US">
                <a:latin typeface="Courier New" pitchFamily="49" charset="0"/>
              </a:rPr>
              <a:t>GROUP BY</a:t>
            </a:r>
            <a:r>
              <a:rPr lang="en-US"/>
              <a:t> clause</a:t>
            </a:r>
          </a:p>
          <a:p>
            <a:pPr marL="476250" lvl="2" indent="-230188" defTabSz="447675"/>
            <a:r>
              <a:rPr lang="en-US"/>
              <a:t>The </a:t>
            </a:r>
            <a:r>
              <a:rPr lang="en-US">
                <a:latin typeface="Courier New" pitchFamily="49" charset="0"/>
              </a:rPr>
              <a:t>DISTINCT</a:t>
            </a:r>
            <a:r>
              <a:rPr lang="en-US"/>
              <a:t> keyword</a:t>
            </a:r>
          </a:p>
          <a:p>
            <a:pPr marL="476250" lvl="2" indent="-230188" defTabSz="447675"/>
            <a:r>
              <a:rPr lang="en-US"/>
              <a:t>The pseudocolumn </a:t>
            </a:r>
            <a:r>
              <a:rPr lang="en-US">
                <a:latin typeface="Courier New" pitchFamily="49" charset="0"/>
              </a:rPr>
              <a:t>ROWNUM</a:t>
            </a:r>
            <a:r>
              <a:rPr lang="en-US"/>
              <a:t> keyword</a:t>
            </a:r>
          </a:p>
          <a:p>
            <a:pPr marL="476250" lvl="2" indent="-230188" defTabSz="447675"/>
            <a:endParaRPr lang="en-US"/>
          </a:p>
          <a:p>
            <a:pPr marL="476250" lvl="2" indent="-230188" defTabSz="447675"/>
            <a:endParaRPr lang="en-US"/>
          </a:p>
          <a:p>
            <a:pPr marL="476250" lvl="2" indent="-230188" defTabSz="447675"/>
            <a:endParaRPr lang="en-US"/>
          </a:p>
          <a:p>
            <a:pPr marL="476250" lvl="2" indent="-230188" defTabSz="447675"/>
            <a:endParaRPr lang="en-US"/>
          </a:p>
          <a:p>
            <a:pPr marL="476250" lvl="2" indent="-230188" defTabSz="447675"/>
            <a:endParaRPr lang="en-US"/>
          </a:p>
          <a:p>
            <a:pPr defTabSz="447675">
              <a:lnSpc>
                <a:spcPct val="90000"/>
              </a:lnSpc>
              <a:spcBef>
                <a:spcPct val="20000"/>
              </a:spcBef>
            </a:pPr>
            <a:endParaRPr lang="en-US">
              <a:solidFill>
                <a:schemeClr val="accent2"/>
              </a:solidFill>
            </a:endParaRPr>
          </a:p>
          <a:p>
            <a:pPr defTabSz="447675">
              <a:lnSpc>
                <a:spcPct val="90000"/>
              </a:lnSpc>
              <a:spcBef>
                <a:spcPct val="20000"/>
              </a:spcBef>
            </a:pPr>
            <a:endParaRPr lang="en-US">
              <a:solidFill>
                <a:schemeClr val="accent2"/>
              </a:solidFill>
            </a:endParaRPr>
          </a:p>
          <a:p>
            <a:pPr defTabSz="447675">
              <a:lnSpc>
                <a:spcPct val="90000"/>
              </a:lnSpc>
              <a:spcBef>
                <a:spcPct val="20000"/>
              </a:spcBef>
            </a:pPr>
            <a:r>
              <a:rPr lang="en-US">
                <a:solidFill>
                  <a:srgbClr val="0000FF"/>
                </a:solidFill>
              </a:rPr>
              <a:t>Instructor Note</a:t>
            </a:r>
          </a:p>
          <a:p>
            <a:pPr marL="120650" lvl="1" defTabSz="447675">
              <a:lnSpc>
                <a:spcPct val="110000"/>
              </a:lnSpc>
              <a:spcBef>
                <a:spcPct val="20000"/>
              </a:spcBef>
            </a:pPr>
            <a:r>
              <a:rPr lang="en-US">
                <a:solidFill>
                  <a:srgbClr val="0000FF"/>
                </a:solidFill>
              </a:rPr>
              <a:t>For each row returned by a query, the </a:t>
            </a:r>
            <a:r>
              <a:rPr lang="en-US">
                <a:solidFill>
                  <a:srgbClr val="0000FF"/>
                </a:solidFill>
                <a:latin typeface="Courier New" pitchFamily="49" charset="0"/>
              </a:rPr>
              <a:t>ROWNUM</a:t>
            </a:r>
            <a:r>
              <a:rPr lang="en-US">
                <a:solidFill>
                  <a:srgbClr val="0000FF"/>
                </a:solidFill>
              </a:rPr>
              <a:t> pseudocolumn returns a number indicating the order in which Oracle server selects the row from a table or set of joined rows. The first row selected has a </a:t>
            </a:r>
            <a:r>
              <a:rPr lang="en-US">
                <a:solidFill>
                  <a:srgbClr val="0000FF"/>
                </a:solidFill>
                <a:latin typeface="Courier New" pitchFamily="49" charset="0"/>
              </a:rPr>
              <a:t>ROWNUM</a:t>
            </a:r>
            <a:r>
              <a:rPr lang="en-US">
                <a:solidFill>
                  <a:srgbClr val="0000FF"/>
                </a:solidFill>
              </a:rPr>
              <a:t> of 1, the second has 2, and so on.</a:t>
            </a:r>
            <a:r>
              <a:rPr lang="en-US">
                <a:solidFill>
                  <a:schemeClr val="accent2"/>
                </a:solidFill>
              </a:rPr>
              <a:t> </a:t>
            </a:r>
          </a:p>
        </p:txBody>
      </p:sp>
      <p:sp>
        <p:nvSpPr>
          <p:cNvPr id="300035" name="Rectangle 3"/>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8DA351-3F12-403F-A09A-6B38C490066C}" type="slidenum">
              <a:rPr lang="en-US"/>
              <a:pPr/>
              <a:t>12</a:t>
            </a:fld>
            <a:endParaRPr lang="en-US"/>
          </a:p>
        </p:txBody>
      </p:sp>
      <p:sp>
        <p:nvSpPr>
          <p:cNvPr id="302082" name="Rectangle 2"/>
          <p:cNvSpPr>
            <a:spLocks noGrp="1" noChangeArrowheads="1"/>
          </p:cNvSpPr>
          <p:nvPr>
            <p:ph type="body" idx="1"/>
          </p:nvPr>
        </p:nvSpPr>
        <p:spPr>
          <a:xfrm>
            <a:off x="414338" y="4687888"/>
            <a:ext cx="6092825" cy="3929062"/>
          </a:xfrm>
          <a:noFill/>
          <a:ln/>
        </p:spPr>
        <p:txBody>
          <a:bodyPr lIns="92684" tIns="47102" rIns="92684" bIns="47102"/>
          <a:lstStyle/>
          <a:p>
            <a:pPr defTabSz="447675"/>
            <a:r>
              <a:rPr lang="en-US"/>
              <a:t>Performing DML Operations on a View (continued)</a:t>
            </a:r>
          </a:p>
          <a:p>
            <a:pPr marL="120650" lvl="1" defTabSz="447675">
              <a:lnSpc>
                <a:spcPct val="90000"/>
              </a:lnSpc>
            </a:pPr>
            <a:r>
              <a:rPr lang="en-US"/>
              <a:t>You can modify data through a view unless it contains any of the conditions mentioned in the previous slide or columns defined by expressions—for example, </a:t>
            </a:r>
            <a:r>
              <a:rPr lang="en-US">
                <a:latin typeface="Courier New" pitchFamily="49" charset="0"/>
              </a:rPr>
              <a:t>SALARY * 12</a:t>
            </a:r>
            <a:r>
              <a:rPr lang="en-US"/>
              <a:t>.</a:t>
            </a:r>
          </a:p>
        </p:txBody>
      </p:sp>
      <p:sp>
        <p:nvSpPr>
          <p:cNvPr id="302083" name="Rectangle 3"/>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4ADD7-1B72-4358-B121-C19B28796211}" type="slidenum">
              <a:rPr lang="en-US"/>
              <a:pPr/>
              <a:t>13</a:t>
            </a:fld>
            <a:endParaRPr lang="en-US"/>
          </a:p>
        </p:txBody>
      </p:sp>
      <p:sp>
        <p:nvSpPr>
          <p:cNvPr id="304130" name="Rectangle 2"/>
          <p:cNvSpPr>
            <a:spLocks noRot="1" noChangeArrowheads="1" noTextEdit="1"/>
          </p:cNvSpPr>
          <p:nvPr>
            <p:ph type="sldImg"/>
          </p:nvPr>
        </p:nvSpPr>
        <p:spPr>
          <a:xfrm>
            <a:off x="487363" y="155575"/>
            <a:ext cx="5880100" cy="4410075"/>
          </a:xfrm>
          <a:ln w="12700" cap="flat">
            <a:solidFill>
              <a:schemeClr val="tx1"/>
            </a:solidFill>
          </a:ln>
        </p:spPr>
      </p:sp>
      <p:sp>
        <p:nvSpPr>
          <p:cNvPr id="304131" name="Rectangle 3"/>
          <p:cNvSpPr>
            <a:spLocks noGrp="1" noChangeArrowheads="1"/>
          </p:cNvSpPr>
          <p:nvPr>
            <p:ph type="body" idx="1"/>
          </p:nvPr>
        </p:nvSpPr>
        <p:spPr>
          <a:xfrm>
            <a:off x="414338" y="4687888"/>
            <a:ext cx="6092825" cy="3929062"/>
          </a:xfrm>
          <a:noFill/>
          <a:ln/>
        </p:spPr>
        <p:txBody>
          <a:bodyPr lIns="92684" tIns="47102" rIns="92684" bIns="47102"/>
          <a:lstStyle/>
          <a:p>
            <a:pPr defTabSz="447675">
              <a:lnSpc>
                <a:spcPct val="90000"/>
              </a:lnSpc>
            </a:pPr>
            <a:r>
              <a:rPr lang="en-US"/>
              <a:t>Performing DML Operations on a View (continued)</a:t>
            </a:r>
          </a:p>
          <a:p>
            <a:pPr marL="120650" lvl="1" defTabSz="447675">
              <a:lnSpc>
                <a:spcPct val="90000"/>
              </a:lnSpc>
            </a:pPr>
            <a:r>
              <a:rPr lang="en-US"/>
              <a:t>You can </a:t>
            </a:r>
            <a:r>
              <a:rPr lang="en-US">
                <a:solidFill>
                  <a:srgbClr val="FC0128"/>
                </a:solidFill>
              </a:rPr>
              <a:t>add data through a view</a:t>
            </a:r>
            <a:r>
              <a:rPr lang="en-US"/>
              <a:t> unless it contains any of the items listed in the slide or there are </a:t>
            </a:r>
            <a:r>
              <a:rPr lang="en-US">
                <a:latin typeface="Courier New" pitchFamily="49" charset="0"/>
              </a:rPr>
              <a:t>NOT NULL</a:t>
            </a:r>
            <a:r>
              <a:rPr lang="en-US"/>
              <a:t> columns without default values in the base table that are not selected by the view. All required values must be </a:t>
            </a:r>
            <a:r>
              <a:rPr lang="en-US">
                <a:latin typeface="Times" pitchFamily="18" charset="0"/>
              </a:rPr>
              <a:t>present in the view. Remember that you are adding values directly into the underlying table </a:t>
            </a:r>
            <a:r>
              <a:rPr lang="en-US" i="1">
                <a:latin typeface="Times" pitchFamily="18" charset="0"/>
              </a:rPr>
              <a:t>through </a:t>
            </a:r>
            <a:r>
              <a:rPr lang="en-US">
                <a:latin typeface="Times" pitchFamily="18" charset="0"/>
              </a:rPr>
              <a:t>the view.</a:t>
            </a:r>
          </a:p>
          <a:p>
            <a:pPr marL="120650" lvl="1" defTabSz="447675">
              <a:lnSpc>
                <a:spcPct val="90000"/>
              </a:lnSpc>
            </a:pPr>
            <a:r>
              <a:rPr lang="en-US"/>
              <a:t>For more information, see </a:t>
            </a:r>
            <a:r>
              <a:rPr lang="en-US" i="1"/>
              <a:t>0racle9i SQL Reference, </a:t>
            </a:r>
            <a:r>
              <a:rPr lang="en-US"/>
              <a:t>“</a:t>
            </a:r>
            <a:r>
              <a:rPr lang="en-US">
                <a:latin typeface="Courier New" pitchFamily="49" charset="0"/>
              </a:rPr>
              <a:t>CREATE VIEW</a:t>
            </a:r>
            <a:r>
              <a:rPr lang="en-US"/>
              <a:t>.” </a:t>
            </a:r>
          </a:p>
          <a:p>
            <a:pPr marL="120650" lvl="1" defTabSz="447675">
              <a:lnSpc>
                <a:spcPct val="90000"/>
              </a:lnSpc>
            </a:pPr>
            <a:endParaRPr lang="en-US"/>
          </a:p>
          <a:p>
            <a:pPr marL="120650" lvl="1" defTabSz="447675">
              <a:lnSpc>
                <a:spcPct val="90000"/>
              </a:lnSpc>
            </a:pPr>
            <a:endParaRPr lang="en-US"/>
          </a:p>
          <a:p>
            <a:pPr marL="120650" lvl="1" defTabSz="447675">
              <a:lnSpc>
                <a:spcPct val="90000"/>
              </a:lnSpc>
            </a:pPr>
            <a:endParaRPr lang="en-US"/>
          </a:p>
          <a:p>
            <a:pPr marL="120650" lvl="1" defTabSz="447675">
              <a:lnSpc>
                <a:spcPct val="90000"/>
              </a:lnSpc>
            </a:pPr>
            <a:endParaRPr lang="en-US"/>
          </a:p>
          <a:p>
            <a:pPr marL="120650" lvl="1" defTabSz="447675">
              <a:lnSpc>
                <a:spcPct val="90000"/>
              </a:lnSpc>
            </a:pPr>
            <a:endParaRPr lang="en-US"/>
          </a:p>
          <a:p>
            <a:pPr marL="120650" lvl="1" defTabSz="447675">
              <a:lnSpc>
                <a:spcPct val="90000"/>
              </a:lnSpc>
            </a:pPr>
            <a:endParaRPr lang="en-US"/>
          </a:p>
          <a:p>
            <a:pPr marL="120650" lvl="1" defTabSz="447675">
              <a:lnSpc>
                <a:spcPct val="90000"/>
              </a:lnSpc>
            </a:pPr>
            <a:endParaRPr lang="en-US"/>
          </a:p>
          <a:p>
            <a:pPr marL="120650" lvl="1" defTabSz="447675">
              <a:lnSpc>
                <a:spcPct val="90000"/>
              </a:lnSpc>
            </a:pPr>
            <a:endParaRPr lang="en-US"/>
          </a:p>
          <a:p>
            <a:pPr defTabSz="447675">
              <a:lnSpc>
                <a:spcPct val="90000"/>
              </a:lnSpc>
              <a:spcBef>
                <a:spcPct val="20000"/>
              </a:spcBef>
            </a:pPr>
            <a:r>
              <a:rPr lang="en-US">
                <a:solidFill>
                  <a:srgbClr val="0000FF"/>
                </a:solidFill>
              </a:rPr>
              <a:t>Instructor Note</a:t>
            </a:r>
          </a:p>
          <a:p>
            <a:pPr marL="120650" lvl="1" defTabSz="447675">
              <a:spcBef>
                <a:spcPct val="20000"/>
              </a:spcBef>
            </a:pPr>
            <a:r>
              <a:rPr lang="en-US">
                <a:solidFill>
                  <a:srgbClr val="0000FF"/>
                </a:solidFill>
              </a:rPr>
              <a:t>With Oracle7.3 and later, you can modify views that involve joins with some restrictions. The restrictions for DML operations described in the slide also apply to join views. Any </a:t>
            </a:r>
            <a:r>
              <a:rPr lang="en-US">
                <a:solidFill>
                  <a:srgbClr val="0000FF"/>
                </a:solidFill>
                <a:latin typeface="Courier New" pitchFamily="49" charset="0"/>
              </a:rPr>
              <a:t>UPDATE</a:t>
            </a:r>
            <a:r>
              <a:rPr lang="en-US">
                <a:solidFill>
                  <a:srgbClr val="0000FF"/>
                </a:solidFill>
              </a:rPr>
              <a:t>, </a:t>
            </a:r>
            <a:r>
              <a:rPr lang="en-US">
                <a:solidFill>
                  <a:srgbClr val="0000FF"/>
                </a:solidFill>
                <a:latin typeface="Courier New" pitchFamily="49" charset="0"/>
              </a:rPr>
              <a:t>INSERT</a:t>
            </a:r>
            <a:r>
              <a:rPr lang="en-US">
                <a:solidFill>
                  <a:srgbClr val="0000FF"/>
                </a:solidFill>
              </a:rPr>
              <a:t>, or </a:t>
            </a:r>
            <a:r>
              <a:rPr lang="en-US">
                <a:solidFill>
                  <a:srgbClr val="0000FF"/>
                </a:solidFill>
                <a:latin typeface="Courier New" pitchFamily="49" charset="0"/>
              </a:rPr>
              <a:t>DELETE</a:t>
            </a:r>
            <a:r>
              <a:rPr lang="en-US">
                <a:solidFill>
                  <a:srgbClr val="0000FF"/>
                </a:solidFill>
              </a:rPr>
              <a:t> statement on a join view can modify only one underlying base table. If at least one column in the subquery join has a unique index, then it may be possible to modify one base table in a join view. You can query </a:t>
            </a:r>
            <a:r>
              <a:rPr lang="en-US">
                <a:solidFill>
                  <a:srgbClr val="0000FF"/>
                </a:solidFill>
                <a:latin typeface="Courier New" pitchFamily="49" charset="0"/>
              </a:rPr>
              <a:t>USER_UPDATABLE_COLUMNS</a:t>
            </a:r>
            <a:r>
              <a:rPr lang="en-US">
                <a:solidFill>
                  <a:srgbClr val="0000FF"/>
                </a:solidFill>
              </a:rPr>
              <a:t> to see whether the columns in a join view can be updated.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E98A1-F6D6-4FAB-9E18-1A4E5184D322}" type="slidenum">
              <a:rPr lang="en-US"/>
              <a:pPr/>
              <a:t>14</a:t>
            </a:fld>
            <a:endParaRPr lang="en-US"/>
          </a:p>
        </p:txBody>
      </p:sp>
      <p:sp>
        <p:nvSpPr>
          <p:cNvPr id="306178" name="Rectangle 2"/>
          <p:cNvSpPr>
            <a:spLocks noRot="1" noChangeArrowheads="1" noTextEdit="1"/>
          </p:cNvSpPr>
          <p:nvPr>
            <p:ph type="sldImg"/>
          </p:nvPr>
        </p:nvSpPr>
        <p:spPr>
          <a:xfrm>
            <a:off x="487363" y="157163"/>
            <a:ext cx="5878512" cy="4408487"/>
          </a:xfrm>
          <a:ln w="12700" cap="flat">
            <a:solidFill>
              <a:schemeClr val="tx1"/>
            </a:solidFill>
          </a:ln>
        </p:spPr>
      </p:sp>
      <p:sp>
        <p:nvSpPr>
          <p:cNvPr id="306179" name="Rectangle 3"/>
          <p:cNvSpPr>
            <a:spLocks noGrp="1" noChangeArrowheads="1"/>
          </p:cNvSpPr>
          <p:nvPr>
            <p:ph type="body" idx="1"/>
          </p:nvPr>
        </p:nvSpPr>
        <p:spPr>
          <a:xfrm>
            <a:off x="412750" y="4773613"/>
            <a:ext cx="6029325" cy="3756025"/>
          </a:xfrm>
          <a:noFill/>
          <a:ln/>
        </p:spPr>
        <p:txBody>
          <a:bodyPr lIns="92684" tIns="47102" rIns="92684" bIns="47102"/>
          <a:lstStyle/>
          <a:p>
            <a:pPr defTabSz="447675"/>
            <a:r>
              <a:rPr lang="en-US"/>
              <a:t>Using the </a:t>
            </a:r>
            <a:r>
              <a:rPr lang="en-US">
                <a:latin typeface="Courier New" pitchFamily="49" charset="0"/>
              </a:rPr>
              <a:t>WITH CHECK OPTION</a:t>
            </a:r>
            <a:r>
              <a:rPr lang="en-US"/>
              <a:t> Clause</a:t>
            </a:r>
          </a:p>
          <a:p>
            <a:pPr marL="120650" lvl="1" defTabSz="447675"/>
            <a:r>
              <a:rPr lang="en-US"/>
              <a:t>It is possible to perform referential integrity checks through views. You can also enforce constraints at the database level. The view can be used to protect data integrity, but the use is very limited.</a:t>
            </a:r>
          </a:p>
          <a:p>
            <a:pPr marL="120650" lvl="1" defTabSz="447675"/>
            <a:r>
              <a:rPr lang="en-US"/>
              <a:t>The </a:t>
            </a:r>
            <a:r>
              <a:rPr lang="en-US">
                <a:solidFill>
                  <a:srgbClr val="FC0128"/>
                </a:solidFill>
                <a:latin typeface="Courier New" pitchFamily="49" charset="0"/>
              </a:rPr>
              <a:t>WITH CHECK OPTION</a:t>
            </a:r>
            <a:r>
              <a:rPr lang="en-US"/>
              <a:t> clause specifies that </a:t>
            </a:r>
            <a:r>
              <a:rPr lang="en-US">
                <a:latin typeface="Courier New" pitchFamily="49" charset="0"/>
              </a:rPr>
              <a:t>INSERT</a:t>
            </a:r>
            <a:r>
              <a:rPr lang="en-US"/>
              <a:t>s and </a:t>
            </a:r>
            <a:r>
              <a:rPr lang="en-US">
                <a:latin typeface="Courier New" pitchFamily="49" charset="0"/>
              </a:rPr>
              <a:t>UPDATE</a:t>
            </a:r>
            <a:r>
              <a:rPr lang="en-US"/>
              <a:t>s performed through the view cannot create rows which the view cannot select, and therefore it allows integrity constraints and data validation checks to be enforced on data being inserted or updated.</a:t>
            </a:r>
          </a:p>
          <a:p>
            <a:pPr marL="120650" lvl="1" defTabSz="447675"/>
            <a:r>
              <a:rPr lang="en-US"/>
              <a:t>If there is an attempt to perform DML operations on rows that the view has not selected, an error is displayed, with the constraint name if that has been specified.</a:t>
            </a:r>
          </a:p>
          <a:p>
            <a:pPr marL="120650" lvl="1" defTabSz="447675">
              <a:spcBef>
                <a:spcPct val="65000"/>
              </a:spcBef>
            </a:pPr>
            <a:r>
              <a:rPr lang="en-US" sz="500">
                <a:latin typeface="Courier New" pitchFamily="49" charset="0"/>
              </a:rPr>
              <a:t> </a:t>
            </a:r>
          </a:p>
          <a:p>
            <a:pPr marL="120650" lvl="1" defTabSz="447675">
              <a:lnSpc>
                <a:spcPct val="80000"/>
              </a:lnSpc>
              <a:spcBef>
                <a:spcPct val="0"/>
              </a:spcBef>
            </a:pPr>
            <a:r>
              <a:rPr lang="en-US">
                <a:latin typeface="Courier New" pitchFamily="49" charset="0"/>
              </a:rPr>
              <a:t>   UPDATE empvu20</a:t>
            </a:r>
            <a:endParaRPr lang="en-US" b="1">
              <a:latin typeface="Courier New" pitchFamily="49" charset="0"/>
            </a:endParaRPr>
          </a:p>
          <a:p>
            <a:pPr marL="120650" lvl="1" defTabSz="447675">
              <a:lnSpc>
                <a:spcPct val="80000"/>
              </a:lnSpc>
              <a:spcBef>
                <a:spcPct val="0"/>
              </a:spcBef>
            </a:pPr>
            <a:r>
              <a:rPr lang="en-US">
                <a:latin typeface="Courier New" pitchFamily="49" charset="0"/>
              </a:rPr>
              <a:t>     SET    department_id = 10</a:t>
            </a:r>
          </a:p>
          <a:p>
            <a:pPr marL="120650" lvl="1" defTabSz="447675">
              <a:lnSpc>
                <a:spcPct val="80000"/>
              </a:lnSpc>
              <a:spcBef>
                <a:spcPct val="0"/>
              </a:spcBef>
            </a:pPr>
            <a:r>
              <a:rPr lang="en-US">
                <a:latin typeface="Courier New" pitchFamily="49" charset="0"/>
              </a:rPr>
              <a:t>     WHERE  employee_id = 201;</a:t>
            </a:r>
          </a:p>
          <a:p>
            <a:pPr marL="120650" lvl="1" defTabSz="447675">
              <a:lnSpc>
                <a:spcPct val="80000"/>
              </a:lnSpc>
              <a:spcBef>
                <a:spcPct val="0"/>
              </a:spcBef>
            </a:pPr>
            <a:r>
              <a:rPr lang="en-US">
                <a:latin typeface="Courier New" pitchFamily="49" charset="0"/>
              </a:rPr>
              <a:t>   UPDATE empvu20</a:t>
            </a:r>
          </a:p>
          <a:p>
            <a:pPr marL="120650" lvl="1" defTabSz="447675">
              <a:lnSpc>
                <a:spcPct val="80000"/>
              </a:lnSpc>
              <a:spcBef>
                <a:spcPct val="0"/>
              </a:spcBef>
            </a:pPr>
            <a:r>
              <a:rPr lang="en-US">
                <a:latin typeface="Courier New" pitchFamily="49" charset="0"/>
              </a:rPr>
              <a:t>          *</a:t>
            </a:r>
          </a:p>
          <a:p>
            <a:pPr marL="120650" lvl="1" defTabSz="447675">
              <a:lnSpc>
                <a:spcPct val="80000"/>
              </a:lnSpc>
              <a:spcBef>
                <a:spcPct val="0"/>
              </a:spcBef>
            </a:pPr>
            <a:r>
              <a:rPr lang="en-US">
                <a:latin typeface="Courier New" pitchFamily="49" charset="0"/>
              </a:rPr>
              <a:t>   ERROR at line 1:</a:t>
            </a:r>
          </a:p>
          <a:p>
            <a:pPr marL="120650" lvl="1" defTabSz="447675">
              <a:lnSpc>
                <a:spcPct val="80000"/>
              </a:lnSpc>
              <a:spcBef>
                <a:spcPct val="0"/>
              </a:spcBef>
            </a:pPr>
            <a:r>
              <a:rPr lang="en-US">
                <a:latin typeface="Courier New" pitchFamily="49" charset="0"/>
              </a:rPr>
              <a:t>   ORA-01402: view WITH CHECK OPTION where-clause violation</a:t>
            </a:r>
          </a:p>
          <a:p>
            <a:pPr marL="120650" lvl="1" defTabSz="447675">
              <a:spcBef>
                <a:spcPct val="65000"/>
              </a:spcBef>
            </a:pPr>
            <a:r>
              <a:rPr lang="en-US" b="1"/>
              <a:t>Note:</a:t>
            </a:r>
            <a:r>
              <a:rPr lang="en-US"/>
              <a:t> No rows are updated because if the department number were to change to 10, the view would no longer be able to see that employee. Therefore, with the </a:t>
            </a:r>
            <a:r>
              <a:rPr lang="en-US">
                <a:latin typeface="Courier New" pitchFamily="49" charset="0"/>
              </a:rPr>
              <a:t>WITH CHECK OPTION</a:t>
            </a:r>
            <a:r>
              <a:rPr lang="en-US"/>
              <a:t> clause, the view can see only employees in department 20 and does not allow the department number for those employees to be changed through the view.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AEDC2-3545-4A30-A5D9-1B71640DB5E1}" type="slidenum">
              <a:rPr lang="en-US"/>
              <a:pPr/>
              <a:t>15</a:t>
            </a:fld>
            <a:endParaRPr lang="en-US"/>
          </a:p>
        </p:txBody>
      </p:sp>
      <p:sp>
        <p:nvSpPr>
          <p:cNvPr id="308226" name="Rectangle 2"/>
          <p:cNvSpPr>
            <a:spLocks noRot="1" noChangeArrowheads="1" noTextEdit="1"/>
          </p:cNvSpPr>
          <p:nvPr>
            <p:ph type="sldImg"/>
          </p:nvPr>
        </p:nvSpPr>
        <p:spPr>
          <a:xfrm>
            <a:off x="487363" y="155575"/>
            <a:ext cx="5880100" cy="4410075"/>
          </a:xfrm>
          <a:ln w="12700" cap="flat">
            <a:solidFill>
              <a:schemeClr val="tx1"/>
            </a:solidFill>
          </a:ln>
        </p:spPr>
      </p:sp>
      <p:sp>
        <p:nvSpPr>
          <p:cNvPr id="308227" name="Rectangle 3"/>
          <p:cNvSpPr>
            <a:spLocks noGrp="1" noChangeArrowheads="1"/>
          </p:cNvSpPr>
          <p:nvPr>
            <p:ph type="body" idx="1"/>
          </p:nvPr>
        </p:nvSpPr>
        <p:spPr>
          <a:xfrm>
            <a:off x="412750" y="4773613"/>
            <a:ext cx="6029325" cy="4359275"/>
          </a:xfrm>
          <a:noFill/>
          <a:ln/>
        </p:spPr>
        <p:txBody>
          <a:bodyPr lIns="92684" tIns="47102" rIns="92684" bIns="47102">
            <a:spAutoFit/>
          </a:bodyPr>
          <a:lstStyle/>
          <a:p>
            <a:pPr defTabSz="401638">
              <a:tabLst>
                <a:tab pos="457200" algn="l"/>
              </a:tabLst>
            </a:pPr>
            <a:r>
              <a:rPr lang="en-US"/>
              <a:t>Denying DML Operations</a:t>
            </a:r>
          </a:p>
          <a:p>
            <a:pPr marL="114300" lvl="1" defTabSz="401638">
              <a:tabLst>
                <a:tab pos="457200" algn="l"/>
              </a:tabLst>
            </a:pPr>
            <a:r>
              <a:rPr lang="en-US"/>
              <a:t>You can ensure that no DML operations occur on your view by creating it with the </a:t>
            </a:r>
            <a:r>
              <a:rPr lang="en-US">
                <a:solidFill>
                  <a:srgbClr val="FC0128"/>
                </a:solidFill>
                <a:latin typeface="Courier New" pitchFamily="49" charset="0"/>
              </a:rPr>
              <a:t>WITH READ ONLY</a:t>
            </a:r>
            <a:r>
              <a:rPr lang="en-US">
                <a:solidFill>
                  <a:srgbClr val="FC0128"/>
                </a:solidFill>
              </a:rPr>
              <a:t> option.</a:t>
            </a:r>
            <a:r>
              <a:rPr lang="en-US"/>
              <a:t> The example on the slide modifies the </a:t>
            </a:r>
            <a:r>
              <a:rPr lang="en-US">
                <a:latin typeface="Courier New" pitchFamily="49" charset="0"/>
              </a:rPr>
              <a:t>EMPVU10</a:t>
            </a:r>
            <a:r>
              <a:rPr lang="en-US"/>
              <a:t> view to prevent any DML operations on the view. </a:t>
            </a: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endParaRPr lang="en-US">
              <a:solidFill>
                <a:schemeClr val="accent2"/>
              </a:solidFill>
            </a:endParaRPr>
          </a:p>
          <a:p>
            <a:pPr defTabSz="401638">
              <a:tabLst>
                <a:tab pos="457200" algn="l"/>
              </a:tabLst>
            </a:pPr>
            <a:r>
              <a:rPr lang="en-US">
                <a:solidFill>
                  <a:srgbClr val="0000FF"/>
                </a:solidFill>
              </a:rPr>
              <a:t>Instructor Note (for pages 11-17)</a:t>
            </a:r>
          </a:p>
          <a:p>
            <a:pPr marL="114300" lvl="1" defTabSz="401638">
              <a:spcBef>
                <a:spcPct val="20000"/>
              </a:spcBef>
              <a:tabLst>
                <a:tab pos="457200" algn="l"/>
              </a:tabLst>
            </a:pPr>
            <a:r>
              <a:rPr lang="en-US">
                <a:solidFill>
                  <a:srgbClr val="0000FF"/>
                </a:solidFill>
              </a:rPr>
              <a:t>If the user does not supply a constraint name, the system assigns a name in the form </a:t>
            </a:r>
            <a:r>
              <a:rPr lang="en-US">
                <a:solidFill>
                  <a:srgbClr val="0000FF"/>
                </a:solidFill>
                <a:latin typeface="Courier New" pitchFamily="49" charset="0"/>
              </a:rPr>
              <a:t>SYS_C</a:t>
            </a:r>
            <a:r>
              <a:rPr lang="en-US" i="1">
                <a:solidFill>
                  <a:srgbClr val="0000FF"/>
                </a:solidFill>
                <a:latin typeface="Courier New" pitchFamily="49" charset="0"/>
              </a:rPr>
              <a:t>n</a:t>
            </a:r>
            <a:r>
              <a:rPr lang="en-US" i="1">
                <a:solidFill>
                  <a:srgbClr val="0000FF"/>
                </a:solidFill>
              </a:rPr>
              <a:t>, </a:t>
            </a:r>
            <a:r>
              <a:rPr lang="en-US">
                <a:solidFill>
                  <a:srgbClr val="0000FF"/>
                </a:solidFill>
              </a:rPr>
              <a:t>where </a:t>
            </a:r>
            <a:r>
              <a:rPr lang="en-US" i="1">
                <a:solidFill>
                  <a:srgbClr val="0000FF"/>
                </a:solidFill>
                <a:latin typeface="Courier New" pitchFamily="49" charset="0"/>
              </a:rPr>
              <a:t>n</a:t>
            </a:r>
            <a:r>
              <a:rPr lang="en-US">
                <a:solidFill>
                  <a:srgbClr val="0000FF"/>
                </a:solidFill>
              </a:rPr>
              <a:t> is an integer that makes the constraint name unique within the system.</a:t>
            </a:r>
          </a:p>
          <a:p>
            <a:pPr defTabSz="401638">
              <a:spcBef>
                <a:spcPct val="20000"/>
              </a:spcBef>
              <a:tabLst>
                <a:tab pos="457200" algn="l"/>
              </a:tabLst>
            </a:pPr>
            <a:endParaRPr lang="en-US" b="1">
              <a:solidFill>
                <a:srgbClr val="0000FF"/>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95D7E8F-96C2-41D9-B8CD-FEDB804D7C84}" type="slidenum">
              <a:rPr lang="en-US"/>
              <a:pPr/>
              <a:t>16</a:t>
            </a:fld>
            <a:endParaRPr lang="en-US"/>
          </a:p>
        </p:txBody>
      </p:sp>
      <p:sp>
        <p:nvSpPr>
          <p:cNvPr id="310274" name="Rectangle 2"/>
          <p:cNvSpPr>
            <a:spLocks noGrp="1" noChangeArrowheads="1"/>
          </p:cNvSpPr>
          <p:nvPr>
            <p:ph type="body" idx="1"/>
          </p:nvPr>
        </p:nvSpPr>
        <p:spPr>
          <a:xfrm>
            <a:off x="363538" y="4773613"/>
            <a:ext cx="6194425" cy="3756025"/>
          </a:xfrm>
          <a:noFill/>
          <a:ln/>
        </p:spPr>
        <p:txBody>
          <a:bodyPr lIns="92684" tIns="47102" rIns="92684" bIns="47102"/>
          <a:lstStyle/>
          <a:p>
            <a:pPr defTabSz="447675"/>
            <a:r>
              <a:rPr lang="en-US"/>
              <a:t>Denying DML Operations</a:t>
            </a:r>
          </a:p>
          <a:p>
            <a:pPr marL="120650" lvl="1" defTabSz="447675"/>
            <a:r>
              <a:rPr lang="en-US"/>
              <a:t>Any attempts to remove a row from a view with a </a:t>
            </a:r>
            <a:r>
              <a:rPr lang="en-US">
                <a:solidFill>
                  <a:srgbClr val="FC0128"/>
                </a:solidFill>
              </a:rPr>
              <a:t>read-only constraint</a:t>
            </a:r>
            <a:r>
              <a:rPr lang="en-US"/>
              <a:t> results in an error. </a:t>
            </a:r>
          </a:p>
          <a:p>
            <a:pPr marL="120650" lvl="1" defTabSz="447675"/>
            <a:endParaRPr lang="en-US" sz="500"/>
          </a:p>
          <a:p>
            <a:pPr marL="120650" lvl="1" defTabSz="447675">
              <a:spcBef>
                <a:spcPct val="0"/>
              </a:spcBef>
            </a:pPr>
            <a:r>
              <a:rPr lang="en-US">
                <a:latin typeface="Courier New" pitchFamily="49" charset="0"/>
              </a:rPr>
              <a:t>   DELETE FROM empvu10</a:t>
            </a:r>
          </a:p>
          <a:p>
            <a:pPr marL="120650" lvl="1" defTabSz="447675">
              <a:spcBef>
                <a:spcPct val="0"/>
              </a:spcBef>
            </a:pPr>
            <a:r>
              <a:rPr lang="en-US">
                <a:latin typeface="Courier New" pitchFamily="49" charset="0"/>
              </a:rPr>
              <a:t>   WHERE  employee_number = 200;</a:t>
            </a:r>
          </a:p>
          <a:p>
            <a:pPr marL="120650" lvl="1" defTabSz="447675">
              <a:spcBef>
                <a:spcPct val="0"/>
              </a:spcBef>
            </a:pPr>
            <a:r>
              <a:rPr lang="en-US">
                <a:latin typeface="Courier New" pitchFamily="49" charset="0"/>
              </a:rPr>
              <a:t>   DELETE FROM empvu10</a:t>
            </a:r>
          </a:p>
          <a:p>
            <a:pPr marL="120650" lvl="1" defTabSz="447675">
              <a:spcBef>
                <a:spcPct val="0"/>
              </a:spcBef>
            </a:pPr>
            <a:r>
              <a:rPr lang="en-US">
                <a:latin typeface="Courier New" pitchFamily="49" charset="0"/>
              </a:rPr>
              <a:t>            *</a:t>
            </a:r>
          </a:p>
          <a:p>
            <a:pPr marL="120650" lvl="1" defTabSz="447675">
              <a:spcBef>
                <a:spcPct val="0"/>
              </a:spcBef>
            </a:pPr>
            <a:r>
              <a:rPr lang="en-US">
                <a:latin typeface="Courier New" pitchFamily="49" charset="0"/>
              </a:rPr>
              <a:t>   ERROR at line 1:</a:t>
            </a:r>
          </a:p>
          <a:p>
            <a:pPr marL="120650" lvl="1" defTabSz="447675">
              <a:spcBef>
                <a:spcPct val="0"/>
              </a:spcBef>
            </a:pPr>
            <a:r>
              <a:rPr lang="en-US">
                <a:latin typeface="Courier New" pitchFamily="49" charset="0"/>
              </a:rPr>
              <a:t>   ORA-01752: cannot delete from view without exactly one key-     </a:t>
            </a:r>
          </a:p>
          <a:p>
            <a:pPr marL="120650" lvl="1" defTabSz="447675">
              <a:spcBef>
                <a:spcPct val="0"/>
              </a:spcBef>
            </a:pPr>
            <a:r>
              <a:rPr lang="en-US">
                <a:latin typeface="Courier New" pitchFamily="49" charset="0"/>
              </a:rPr>
              <a:t>   preserved table</a:t>
            </a:r>
          </a:p>
          <a:p>
            <a:pPr marL="120650" lvl="1" defTabSz="447675"/>
            <a:r>
              <a:rPr lang="en-US"/>
              <a:t>Any attempt to insert a row or modify a row using the view with a read-only constraint results in Oracle server error:</a:t>
            </a:r>
            <a:r>
              <a:rPr lang="en-US">
                <a:latin typeface="Courier New" pitchFamily="49" charset="0"/>
              </a:rPr>
              <a:t> </a:t>
            </a:r>
          </a:p>
          <a:p>
            <a:pPr marL="120650" lvl="1" defTabSz="447675"/>
            <a:r>
              <a:rPr lang="en-US">
                <a:latin typeface="Courier New" pitchFamily="49" charset="0"/>
              </a:rPr>
              <a:t>  01733: virtual column not allowed here.</a:t>
            </a:r>
          </a:p>
        </p:txBody>
      </p:sp>
      <p:sp>
        <p:nvSpPr>
          <p:cNvPr id="310275" name="Rectangle 3"/>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310276" name="Rectangle 4"/>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310277" name="Rectangle 5"/>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EF7BD6B-28CB-4ED4-B6C5-37553F4993BD}" type="slidenum">
              <a:rPr lang="en-US"/>
              <a:pPr/>
              <a:t>17</a:t>
            </a:fld>
            <a:endParaRPr lang="en-US"/>
          </a:p>
        </p:txBody>
      </p:sp>
      <p:sp>
        <p:nvSpPr>
          <p:cNvPr id="312322"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312323"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312324" name="Rectangle 4"/>
          <p:cNvSpPr>
            <a:spLocks noGrp="1" noChangeArrowheads="1"/>
          </p:cNvSpPr>
          <p:nvPr>
            <p:ph type="body" idx="1"/>
          </p:nvPr>
        </p:nvSpPr>
        <p:spPr>
          <a:xfrm>
            <a:off x="412750" y="4773613"/>
            <a:ext cx="6029325" cy="3756025"/>
          </a:xfrm>
          <a:noFill/>
          <a:ln/>
        </p:spPr>
        <p:txBody>
          <a:bodyPr lIns="92684" tIns="47102" rIns="92684" bIns="47102"/>
          <a:lstStyle/>
          <a:p>
            <a:pPr defTabSz="447675"/>
            <a:r>
              <a:rPr lang="en-US"/>
              <a:t>Removing a View</a:t>
            </a:r>
          </a:p>
          <a:p>
            <a:pPr marL="120650" lvl="1" defTabSz="447675"/>
            <a:r>
              <a:rPr lang="en-US"/>
              <a:t>You use the </a:t>
            </a:r>
            <a:r>
              <a:rPr lang="en-US">
                <a:solidFill>
                  <a:srgbClr val="FC0128"/>
                </a:solidFill>
                <a:latin typeface="Courier New" pitchFamily="49" charset="0"/>
              </a:rPr>
              <a:t>DROP</a:t>
            </a:r>
            <a:r>
              <a:rPr lang="en-US">
                <a:solidFill>
                  <a:srgbClr val="FC0128"/>
                </a:solidFill>
              </a:rPr>
              <a:t> </a:t>
            </a:r>
            <a:r>
              <a:rPr lang="en-US">
                <a:solidFill>
                  <a:srgbClr val="FC0128"/>
                </a:solidFill>
                <a:latin typeface="Courier New" pitchFamily="49" charset="0"/>
              </a:rPr>
              <a:t>VIEW</a:t>
            </a:r>
            <a:r>
              <a:rPr lang="en-US">
                <a:solidFill>
                  <a:srgbClr val="FC0128"/>
                </a:solidFill>
              </a:rPr>
              <a:t> statement</a:t>
            </a:r>
            <a:r>
              <a:rPr lang="en-US"/>
              <a:t> to remove a view. The statement removes the view definition from the database. Dropping views has no effect on the tables on which the view was based. Views or other applications based on deleted views become invalid. Only the creator or a user with the </a:t>
            </a:r>
            <a:r>
              <a:rPr lang="en-US">
                <a:solidFill>
                  <a:srgbClr val="FC0128"/>
                </a:solidFill>
                <a:latin typeface="Courier New" pitchFamily="49" charset="0"/>
              </a:rPr>
              <a:t>DROP</a:t>
            </a:r>
            <a:r>
              <a:rPr lang="en-US">
                <a:solidFill>
                  <a:srgbClr val="FC0128"/>
                </a:solidFill>
              </a:rPr>
              <a:t> </a:t>
            </a:r>
            <a:r>
              <a:rPr lang="en-US">
                <a:solidFill>
                  <a:srgbClr val="FC0128"/>
                </a:solidFill>
                <a:latin typeface="Courier New" pitchFamily="49" charset="0"/>
              </a:rPr>
              <a:t>ANY</a:t>
            </a:r>
            <a:r>
              <a:rPr lang="en-US">
                <a:solidFill>
                  <a:srgbClr val="FC0128"/>
                </a:solidFill>
              </a:rPr>
              <a:t> </a:t>
            </a:r>
            <a:r>
              <a:rPr lang="en-US">
                <a:solidFill>
                  <a:srgbClr val="FC0128"/>
                </a:solidFill>
                <a:latin typeface="Courier New" pitchFamily="49" charset="0"/>
              </a:rPr>
              <a:t>VIEW</a:t>
            </a:r>
            <a:r>
              <a:rPr lang="en-US">
                <a:solidFill>
                  <a:srgbClr val="FC0128"/>
                </a:solidFill>
              </a:rPr>
              <a:t> privilege</a:t>
            </a:r>
            <a:r>
              <a:rPr lang="en-US"/>
              <a:t> can remove a view.</a:t>
            </a:r>
          </a:p>
          <a:p>
            <a:pPr marL="120650" lvl="1" defTabSz="447675"/>
            <a:r>
              <a:rPr lang="en-US"/>
              <a:t>In the syntax:</a:t>
            </a:r>
          </a:p>
          <a:p>
            <a:pPr marL="120650" lvl="1" defTabSz="447675"/>
            <a:r>
              <a:rPr lang="en-US"/>
              <a:t>	</a:t>
            </a:r>
            <a:r>
              <a:rPr lang="en-US" i="1">
                <a:latin typeface="Courier New" pitchFamily="49" charset="0"/>
              </a:rPr>
              <a:t>view</a:t>
            </a:r>
            <a:r>
              <a:rPr lang="en-US" i="1"/>
              <a:t>		</a:t>
            </a:r>
            <a:r>
              <a:rPr lang="en-US"/>
              <a:t>is the name of the view</a:t>
            </a:r>
          </a:p>
          <a:p>
            <a:pPr defTabSz="447675"/>
            <a:endParaRPr lang="en-US" b="1"/>
          </a:p>
        </p:txBody>
      </p:sp>
      <p:sp>
        <p:nvSpPr>
          <p:cNvPr id="312325" name="Rectangle 5"/>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2B30AF68-97B8-4C98-8CEE-99BE850F2506}" type="slidenum">
              <a:rPr lang="en-US"/>
              <a:pPr/>
              <a:t>18</a:t>
            </a:fld>
            <a:endParaRPr lang="en-US"/>
          </a:p>
        </p:txBody>
      </p:sp>
      <p:sp>
        <p:nvSpPr>
          <p:cNvPr id="314370"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314371"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314372" name="Rectangle 4"/>
          <p:cNvSpPr>
            <a:spLocks noGrp="1" noChangeArrowheads="1"/>
          </p:cNvSpPr>
          <p:nvPr>
            <p:ph type="body" idx="1"/>
          </p:nvPr>
        </p:nvSpPr>
        <p:spPr>
          <a:xfrm>
            <a:off x="371475" y="4678363"/>
            <a:ext cx="6170613" cy="3898900"/>
          </a:xfrm>
          <a:noFill/>
          <a:ln/>
        </p:spPr>
        <p:txBody>
          <a:bodyPr lIns="92684" tIns="47102" rIns="92684" bIns="47102"/>
          <a:lstStyle/>
          <a:p>
            <a:pPr defTabSz="447675">
              <a:lnSpc>
                <a:spcPct val="90000"/>
              </a:lnSpc>
            </a:pPr>
            <a:r>
              <a:rPr lang="en-US"/>
              <a:t>Inline Views</a:t>
            </a:r>
          </a:p>
          <a:p>
            <a:pPr marL="120650" lvl="1" defTabSz="447675"/>
            <a:r>
              <a:rPr lang="en-US"/>
              <a:t>An </a:t>
            </a:r>
            <a:r>
              <a:rPr lang="en-US">
                <a:solidFill>
                  <a:srgbClr val="FC0128"/>
                </a:solidFill>
              </a:rPr>
              <a:t>inline view</a:t>
            </a:r>
            <a:r>
              <a:rPr lang="en-US"/>
              <a:t> is created by placing a </a:t>
            </a:r>
            <a:r>
              <a:rPr lang="en-US">
                <a:solidFill>
                  <a:srgbClr val="FC0128"/>
                </a:solidFill>
              </a:rPr>
              <a:t>subquery in the </a:t>
            </a:r>
            <a:r>
              <a:rPr lang="en-US">
                <a:solidFill>
                  <a:srgbClr val="FC0128"/>
                </a:solidFill>
                <a:latin typeface="Courier New" pitchFamily="49" charset="0"/>
              </a:rPr>
              <a:t>FROM</a:t>
            </a:r>
            <a:r>
              <a:rPr lang="en-US">
                <a:solidFill>
                  <a:srgbClr val="FC0128"/>
                </a:solidFill>
              </a:rPr>
              <a:t> clause</a:t>
            </a:r>
            <a:r>
              <a:rPr lang="en-US"/>
              <a:t> and giving that subquery an alias. The subquery defines a data source that can be referenced in the main query. In the following example, the inline view </a:t>
            </a:r>
            <a:r>
              <a:rPr lang="en-US">
                <a:latin typeface="Courier New" pitchFamily="49" charset="0"/>
              </a:rPr>
              <a:t>b</a:t>
            </a:r>
            <a:r>
              <a:rPr lang="en-US"/>
              <a:t> returns the details of all department numbers and the maximum salary for each department from the </a:t>
            </a:r>
            <a:r>
              <a:rPr lang="en-US">
                <a:latin typeface="Courier New" pitchFamily="49" charset="0"/>
              </a:rPr>
              <a:t>EMPLOYEES</a:t>
            </a:r>
            <a:r>
              <a:rPr lang="en-US"/>
              <a:t> table. The </a:t>
            </a:r>
            <a:r>
              <a:rPr lang="en-US">
                <a:latin typeface="Courier New" pitchFamily="49" charset="0"/>
              </a:rPr>
              <a:t>WHERE a.department_id = b.department_id AND a.salary &lt; b.maxsal</a:t>
            </a:r>
            <a:r>
              <a:rPr lang="en-US"/>
              <a:t> clause of the main query displays employee names, salaries, department numbers, and maximum salaries for all the employees who earn less than the maximum salary in their department.  </a:t>
            </a:r>
          </a:p>
          <a:p>
            <a:pPr defTabSz="447675">
              <a:lnSpc>
                <a:spcPct val="90000"/>
              </a:lnSpc>
              <a:spcBef>
                <a:spcPct val="55000"/>
              </a:spcBef>
            </a:pPr>
            <a:r>
              <a:rPr lang="en-US">
                <a:latin typeface="Courier New" pitchFamily="49" charset="0"/>
              </a:rPr>
              <a:t>    </a:t>
            </a:r>
            <a:r>
              <a:rPr lang="en-US" b="1">
                <a:latin typeface="Courier New" pitchFamily="49" charset="0"/>
              </a:rPr>
              <a:t> SELECT  a.last_name, a.salary, a.department_id, b.maxsal</a:t>
            </a:r>
          </a:p>
          <a:p>
            <a:pPr defTabSz="447675">
              <a:lnSpc>
                <a:spcPct val="90000"/>
              </a:lnSpc>
              <a:spcBef>
                <a:spcPct val="0"/>
              </a:spcBef>
            </a:pPr>
            <a:r>
              <a:rPr lang="en-US">
                <a:latin typeface="Courier New" pitchFamily="49" charset="0"/>
              </a:rPr>
              <a:t>     </a:t>
            </a:r>
            <a:r>
              <a:rPr lang="en-US" b="1">
                <a:latin typeface="Courier New" pitchFamily="49" charset="0"/>
              </a:rPr>
              <a:t>FROM    employees a, (SELECT   department_id, max(salary) maxsal                            FROM     employees</a:t>
            </a:r>
          </a:p>
          <a:p>
            <a:pPr defTabSz="447675">
              <a:lnSpc>
                <a:spcPct val="90000"/>
              </a:lnSpc>
              <a:spcBef>
                <a:spcPct val="0"/>
              </a:spcBef>
            </a:pPr>
            <a:r>
              <a:rPr lang="en-US" b="1">
                <a:latin typeface="Courier New" pitchFamily="49" charset="0"/>
              </a:rPr>
              <a:t>                           GROUP BY department_id) b</a:t>
            </a:r>
          </a:p>
          <a:p>
            <a:pPr defTabSz="447675">
              <a:lnSpc>
                <a:spcPct val="90000"/>
              </a:lnSpc>
              <a:spcBef>
                <a:spcPct val="0"/>
              </a:spcBef>
            </a:pPr>
            <a:r>
              <a:rPr lang="en-US" b="1">
                <a:latin typeface="Courier New" pitchFamily="49" charset="0"/>
              </a:rPr>
              <a:t>     WHERE   a.department_id = b.department_id </a:t>
            </a:r>
          </a:p>
          <a:p>
            <a:pPr defTabSz="447675">
              <a:lnSpc>
                <a:spcPct val="90000"/>
              </a:lnSpc>
              <a:spcBef>
                <a:spcPct val="0"/>
              </a:spcBef>
            </a:pPr>
            <a:r>
              <a:rPr lang="en-US" b="1">
                <a:latin typeface="Courier New" pitchFamily="49" charset="0"/>
              </a:rPr>
              <a:t>     AND     a.salary &lt; b.maxsal;</a:t>
            </a:r>
          </a:p>
          <a:p>
            <a:pPr marL="120650" lvl="1" defTabSz="447675">
              <a:lnSpc>
                <a:spcPct val="80000"/>
              </a:lnSpc>
            </a:pPr>
            <a:endParaRPr lang="en-US" b="1">
              <a:latin typeface="Courier New" pitchFamily="49" charset="0"/>
            </a:endParaRPr>
          </a:p>
          <a:p>
            <a:pPr marL="120650" lvl="1" defTabSz="447675">
              <a:lnSpc>
                <a:spcPct val="70000"/>
              </a:lnSpc>
            </a:pPr>
            <a:r>
              <a:rPr lang="en-US">
                <a:latin typeface="Courier New" pitchFamily="49" charset="0"/>
              </a:rPr>
              <a:t>   </a:t>
            </a:r>
          </a:p>
        </p:txBody>
      </p:sp>
      <p:sp>
        <p:nvSpPr>
          <p:cNvPr id="314373" name="Rectangle 5"/>
          <p:cNvSpPr>
            <a:spLocks noRot="1" noChangeArrowheads="1" noTextEdit="1"/>
          </p:cNvSpPr>
          <p:nvPr>
            <p:ph type="sldImg"/>
          </p:nvPr>
        </p:nvSpPr>
        <p:spPr>
          <a:xfrm>
            <a:off x="487363" y="157163"/>
            <a:ext cx="5878512" cy="4408487"/>
          </a:xfrm>
          <a:ln w="12700" cap="flat">
            <a:solidFill>
              <a:schemeClr val="tx1"/>
            </a:solidFill>
          </a:ln>
        </p:spPr>
      </p:sp>
      <p:pic>
        <p:nvPicPr>
          <p:cNvPr id="314374" name="Picture 6"/>
          <p:cNvPicPr>
            <a:picLocks noChangeAspect="1" noChangeArrowheads="1"/>
          </p:cNvPicPr>
          <p:nvPr/>
        </p:nvPicPr>
        <p:blipFill>
          <a:blip r:embed="rId3"/>
          <a:srcRect/>
          <a:stretch>
            <a:fillRect/>
          </a:stretch>
        </p:blipFill>
        <p:spPr bwMode="auto">
          <a:xfrm>
            <a:off x="685800" y="7543800"/>
            <a:ext cx="5622925" cy="1277938"/>
          </a:xfrm>
          <a:prstGeom prst="rect">
            <a:avLst/>
          </a:prstGeom>
          <a:noFill/>
          <a:ln w="25400">
            <a:noFill/>
            <a:miter lim="800000"/>
            <a:headEnd type="none" w="sm" len="sm"/>
            <a:tailEnd type="none" w="med" len="lg"/>
          </a:ln>
          <a:effectLst/>
        </p:spPr>
      </p:pic>
      <p:pic>
        <p:nvPicPr>
          <p:cNvPr id="314375" name="Picture 7"/>
          <p:cNvPicPr>
            <a:picLocks noChangeAspect="1" noChangeArrowheads="1"/>
          </p:cNvPicPr>
          <p:nvPr/>
        </p:nvPicPr>
        <p:blipFill>
          <a:blip r:embed="rId4"/>
          <a:srcRect/>
          <a:stretch>
            <a:fillRect/>
          </a:stretch>
        </p:blipFill>
        <p:spPr bwMode="auto">
          <a:xfrm>
            <a:off x="1235075" y="8951913"/>
            <a:ext cx="5622925" cy="192087"/>
          </a:xfrm>
          <a:prstGeom prst="rect">
            <a:avLst/>
          </a:prstGeom>
          <a:noFill/>
          <a:ln w="25400">
            <a:noFill/>
            <a:miter lim="800000"/>
            <a:headEnd type="none" w="sm" len="sm"/>
            <a:tailEnd type="none" w="med" len="lg"/>
          </a:ln>
          <a:effectLst/>
        </p:spPr>
      </p:pic>
      <p:sp>
        <p:nvSpPr>
          <p:cNvPr id="314376" name="Text Box 8"/>
          <p:cNvSpPr txBox="1">
            <a:spLocks noChangeArrowheads="1"/>
          </p:cNvSpPr>
          <p:nvPr/>
        </p:nvSpPr>
        <p:spPr bwMode="auto">
          <a:xfrm>
            <a:off x="762000" y="8766175"/>
            <a:ext cx="349250" cy="377825"/>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latin typeface="Arial"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17652-E597-455E-94FD-16863909513B}" type="slidenum">
              <a:rPr lang="en-US"/>
              <a:pPr/>
              <a:t>19</a:t>
            </a:fld>
            <a:endParaRPr lang="en-US"/>
          </a:p>
        </p:txBody>
      </p:sp>
      <p:sp>
        <p:nvSpPr>
          <p:cNvPr id="316418" name="Rectangle 2"/>
          <p:cNvSpPr>
            <a:spLocks noRot="1" noChangeArrowheads="1" noTextEdit="1"/>
          </p:cNvSpPr>
          <p:nvPr>
            <p:ph type="sldImg"/>
          </p:nvPr>
        </p:nvSpPr>
        <p:spPr>
          <a:xfrm>
            <a:off x="487363" y="155575"/>
            <a:ext cx="5880100" cy="4410075"/>
          </a:xfrm>
          <a:ln w="12700" cap="flat">
            <a:solidFill>
              <a:schemeClr val="tx1"/>
            </a:solidFill>
          </a:ln>
        </p:spPr>
      </p:sp>
      <p:sp>
        <p:nvSpPr>
          <p:cNvPr id="316419" name="Rectangle 3"/>
          <p:cNvSpPr>
            <a:spLocks noGrp="1" noChangeArrowheads="1"/>
          </p:cNvSpPr>
          <p:nvPr>
            <p:ph type="body" idx="1"/>
          </p:nvPr>
        </p:nvSpPr>
        <p:spPr>
          <a:xfrm>
            <a:off x="412750" y="4773613"/>
            <a:ext cx="6029325" cy="3756025"/>
          </a:xfrm>
          <a:noFill/>
          <a:ln/>
        </p:spPr>
        <p:txBody>
          <a:bodyPr lIns="92684" tIns="47102" rIns="92684" bIns="47102"/>
          <a:lstStyle/>
          <a:p>
            <a:r>
              <a:rPr lang="en-US"/>
              <a:t>What Is a View?</a:t>
            </a:r>
          </a:p>
          <a:p>
            <a:pPr lvl="1"/>
            <a:r>
              <a:rPr lang="en-US"/>
              <a:t>A view is based on a table or another view and acts as a window through which data on tables can be viewed or changed. A view does not contain data. The definition of the view is stored in the data dictionary. You can see the definition of the view in the </a:t>
            </a:r>
            <a:r>
              <a:rPr lang="en-US">
                <a:latin typeface="Courier New" pitchFamily="49" charset="0"/>
              </a:rPr>
              <a:t>USER_VIEWS</a:t>
            </a:r>
            <a:r>
              <a:rPr lang="en-US"/>
              <a:t> data dictionary table.</a:t>
            </a:r>
          </a:p>
          <a:p>
            <a:r>
              <a:rPr lang="en-US"/>
              <a:t>Advantages of Views</a:t>
            </a:r>
          </a:p>
          <a:p>
            <a:pPr lvl="2"/>
            <a:r>
              <a:rPr lang="en-US"/>
              <a:t>Restrict database access</a:t>
            </a:r>
          </a:p>
          <a:p>
            <a:pPr lvl="2"/>
            <a:r>
              <a:rPr lang="en-US"/>
              <a:t>Simplify queries</a:t>
            </a:r>
          </a:p>
          <a:p>
            <a:pPr lvl="2"/>
            <a:r>
              <a:rPr lang="en-US"/>
              <a:t>Provide data independence</a:t>
            </a:r>
          </a:p>
          <a:p>
            <a:pPr lvl="2"/>
            <a:r>
              <a:rPr lang="en-US"/>
              <a:t>Provide multiple views of the same data</a:t>
            </a:r>
          </a:p>
          <a:p>
            <a:pPr lvl="2"/>
            <a:r>
              <a:rPr lang="en-US"/>
              <a:t>Can be removed without affecting the underlying data</a:t>
            </a:r>
          </a:p>
          <a:p>
            <a:r>
              <a:rPr lang="en-US"/>
              <a:t>View Options</a:t>
            </a:r>
          </a:p>
          <a:p>
            <a:pPr lvl="2"/>
            <a:r>
              <a:rPr lang="en-US"/>
              <a:t>Can be a simple view, based on one table</a:t>
            </a:r>
          </a:p>
          <a:p>
            <a:pPr lvl="2"/>
            <a:r>
              <a:rPr lang="en-US"/>
              <a:t>Can be a complex view based on more than one table or can contain groups of functions</a:t>
            </a:r>
          </a:p>
          <a:p>
            <a:pPr lvl="2"/>
            <a:r>
              <a:rPr lang="en-US"/>
              <a:t>Can replace other views with the same name</a:t>
            </a:r>
          </a:p>
          <a:p>
            <a:pPr lvl="2"/>
            <a:r>
              <a:rPr lang="en-US"/>
              <a:t>Can contain a check constraint</a:t>
            </a:r>
          </a:p>
          <a:p>
            <a:pPr lvl="2"/>
            <a:r>
              <a:rPr lang="en-US"/>
              <a:t>Can be read-only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DE3D2B8-8713-4856-9D35-3366F0FC8839}" type="slidenum">
              <a:rPr lang="en-US"/>
              <a:pPr/>
              <a:t>2</a:t>
            </a:fld>
            <a:endParaRPr lang="en-US"/>
          </a:p>
        </p:txBody>
      </p:sp>
      <p:sp>
        <p:nvSpPr>
          <p:cNvPr id="281602"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281603"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281604" name="Rectangle 4"/>
          <p:cNvSpPr>
            <a:spLocks noGrp="1" noChangeArrowheads="1"/>
          </p:cNvSpPr>
          <p:nvPr>
            <p:ph type="body" idx="1"/>
          </p:nvPr>
        </p:nvSpPr>
        <p:spPr>
          <a:xfrm>
            <a:off x="412750" y="4773613"/>
            <a:ext cx="6029325" cy="3756025"/>
          </a:xfrm>
          <a:noFill/>
          <a:ln/>
        </p:spPr>
        <p:txBody>
          <a:bodyPr lIns="92684" tIns="47102" rIns="92684" bIns="47102"/>
          <a:lstStyle/>
          <a:p>
            <a:r>
              <a:rPr lang="en-US"/>
              <a:t>Advantages of Views</a:t>
            </a:r>
          </a:p>
          <a:p>
            <a:pPr lvl="2"/>
            <a:r>
              <a:rPr lang="en-US"/>
              <a:t>Views restrict access to the data because the view can display selective columns from the table.</a:t>
            </a:r>
          </a:p>
          <a:p>
            <a:pPr lvl="2"/>
            <a:r>
              <a:rPr lang="en-US"/>
              <a:t>Views can be used to make simple queries to retrieve the results of complicated queries. For example, views can be used to query information from multiple tables without the user knowing how to write a join statement.</a:t>
            </a:r>
          </a:p>
          <a:p>
            <a:pPr lvl="2"/>
            <a:r>
              <a:rPr lang="en-US"/>
              <a:t>Views provide data independence for ad hoc users and application programs. One view can be used to retrieve data from several tables.</a:t>
            </a:r>
          </a:p>
          <a:p>
            <a:pPr lvl="2"/>
            <a:r>
              <a:rPr lang="en-US"/>
              <a:t>Views provide groups of users access to data according to their particular criteria.</a:t>
            </a:r>
          </a:p>
          <a:p>
            <a:pPr lvl="1"/>
            <a:r>
              <a:rPr lang="en-US"/>
              <a:t>For more information, see </a:t>
            </a:r>
            <a:r>
              <a:rPr lang="en-US" i="1"/>
              <a:t>Oracle9i SQL Reference, </a:t>
            </a:r>
            <a:r>
              <a:rPr lang="en-US"/>
              <a:t>“</a:t>
            </a:r>
            <a:r>
              <a:rPr lang="en-US">
                <a:latin typeface="Courier New" pitchFamily="49" charset="0"/>
              </a:rPr>
              <a:t>CREATE VIEW</a:t>
            </a:r>
            <a:r>
              <a:rPr lang="en-US"/>
              <a:t>.”</a:t>
            </a:r>
          </a:p>
          <a:p>
            <a:pPr lvl="1"/>
            <a:endParaRPr lang="en-US"/>
          </a:p>
          <a:p>
            <a:pPr lvl="1"/>
            <a:endParaRPr lang="en-US"/>
          </a:p>
          <a:p>
            <a:endParaRPr lang="en-US" b="1"/>
          </a:p>
        </p:txBody>
      </p:sp>
      <p:sp>
        <p:nvSpPr>
          <p:cNvPr id="281605" name="Rectangle 5"/>
          <p:cNvSpPr>
            <a:spLocks noRot="1" noChangeArrowheads="1" noTextEdit="1"/>
          </p:cNvSpPr>
          <p:nvPr>
            <p:ph type="sldImg"/>
          </p:nvPr>
        </p:nvSpPr>
        <p:spPr>
          <a:xfrm>
            <a:off x="487363" y="155575"/>
            <a:ext cx="5880100" cy="4410075"/>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F78E6FDF-2621-4730-A8B7-9E8A41413DC2}" type="slidenum">
              <a:rPr lang="en-US"/>
              <a:pPr/>
              <a:t>21</a:t>
            </a:fld>
            <a:endParaRPr lang="en-US"/>
          </a:p>
        </p:txBody>
      </p:sp>
      <p:sp>
        <p:nvSpPr>
          <p:cNvPr id="320514"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320515" name="Rectangle 3"/>
          <p:cNvSpPr>
            <a:spLocks noChangeArrowheads="1"/>
          </p:cNvSpPr>
          <p:nvPr/>
        </p:nvSpPr>
        <p:spPr bwMode="auto">
          <a:xfrm>
            <a:off x="-4763" y="0"/>
            <a:ext cx="2973388" cy="460375"/>
          </a:xfrm>
          <a:prstGeom prst="rect">
            <a:avLst/>
          </a:prstGeom>
          <a:noFill/>
          <a:ln w="9525">
            <a:noFill/>
            <a:miter lim="800000"/>
            <a:headEnd/>
            <a:tailEnd/>
          </a:ln>
          <a:effectLst/>
        </p:spPr>
        <p:txBody>
          <a:bodyPr wrap="none" anchor="ctr"/>
          <a:lstStyle/>
          <a:p>
            <a:endParaRPr lang="en-US"/>
          </a:p>
        </p:txBody>
      </p:sp>
      <p:sp>
        <p:nvSpPr>
          <p:cNvPr id="320516" name="Rectangle 4"/>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Lesson Aim</a:t>
            </a:r>
          </a:p>
          <a:p>
            <a:pPr marL="117475" lvl="1" defTabSz="427038"/>
            <a:r>
              <a:rPr lang="en-US" sz="1100"/>
              <a:t>In this lesson, you learn how to create and maintain some of the other commonly used database objects. These objects include </a:t>
            </a:r>
            <a:r>
              <a:rPr lang="en-US" sz="1100">
                <a:solidFill>
                  <a:schemeClr val="hlink"/>
                </a:solidFill>
              </a:rPr>
              <a:t>sequences,</a:t>
            </a:r>
            <a:r>
              <a:rPr lang="en-US" sz="1100"/>
              <a:t> </a:t>
            </a:r>
            <a:r>
              <a:rPr lang="en-US" sz="1100">
                <a:solidFill>
                  <a:schemeClr val="hlink"/>
                </a:solidFill>
              </a:rPr>
              <a:t>indexes,</a:t>
            </a:r>
            <a:r>
              <a:rPr lang="en-US" sz="1100"/>
              <a:t> and </a:t>
            </a:r>
            <a:r>
              <a:rPr lang="en-US" sz="1100">
                <a:solidFill>
                  <a:schemeClr val="hlink"/>
                </a:solidFill>
              </a:rPr>
              <a:t>synonyms.</a:t>
            </a:r>
          </a:p>
        </p:txBody>
      </p:sp>
      <p:sp>
        <p:nvSpPr>
          <p:cNvPr id="320517" name="Rectangle 5"/>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D5CEAC9-185D-445A-AB96-629E7E116EE9}" type="slidenum">
              <a:rPr lang="en-US"/>
              <a:pPr/>
              <a:t>22</a:t>
            </a:fld>
            <a:endParaRPr lang="en-US"/>
          </a:p>
        </p:txBody>
      </p:sp>
      <p:sp>
        <p:nvSpPr>
          <p:cNvPr id="324610"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324611" name="Rectangle 3"/>
          <p:cNvSpPr>
            <a:spLocks noChangeArrowheads="1"/>
          </p:cNvSpPr>
          <p:nvPr/>
        </p:nvSpPr>
        <p:spPr bwMode="auto">
          <a:xfrm>
            <a:off x="-4763" y="0"/>
            <a:ext cx="2973388" cy="460375"/>
          </a:xfrm>
          <a:prstGeom prst="rect">
            <a:avLst/>
          </a:prstGeom>
          <a:noFill/>
          <a:ln w="9525">
            <a:noFill/>
            <a:miter lim="800000"/>
            <a:headEnd/>
            <a:tailEnd/>
          </a:ln>
          <a:effectLst/>
        </p:spPr>
        <p:txBody>
          <a:bodyPr wrap="none" anchor="ctr"/>
          <a:lstStyle/>
          <a:p>
            <a:endParaRPr lang="en-US"/>
          </a:p>
        </p:txBody>
      </p:sp>
      <p:sp>
        <p:nvSpPr>
          <p:cNvPr id="324612" name="Rectangle 4"/>
          <p:cNvSpPr>
            <a:spLocks noGrp="1" noChangeArrowheads="1"/>
          </p:cNvSpPr>
          <p:nvPr>
            <p:ph type="body" idx="1"/>
          </p:nvPr>
        </p:nvSpPr>
        <p:spPr>
          <a:xfrm>
            <a:off x="412750" y="4775200"/>
            <a:ext cx="6027738" cy="3754438"/>
          </a:xfrm>
          <a:noFill/>
          <a:ln/>
        </p:spPr>
        <p:txBody>
          <a:bodyPr lIns="92684" tIns="47102" rIns="92684" bIns="47102"/>
          <a:lstStyle/>
          <a:p>
            <a:pPr defTabSz="427038">
              <a:tabLst>
                <a:tab pos="471488" algn="l"/>
              </a:tabLst>
            </a:pPr>
            <a:r>
              <a:rPr lang="en-US" sz="1100"/>
              <a:t>What Is a Sequence?</a:t>
            </a:r>
          </a:p>
          <a:p>
            <a:pPr marL="117475" lvl="1" defTabSz="427038">
              <a:tabLst>
                <a:tab pos="471488" algn="l"/>
              </a:tabLst>
            </a:pPr>
            <a:r>
              <a:rPr lang="en-US" sz="1100"/>
              <a:t>A </a:t>
            </a:r>
            <a:r>
              <a:rPr lang="en-US" sz="1100">
                <a:solidFill>
                  <a:schemeClr val="hlink"/>
                </a:solidFill>
              </a:rPr>
              <a:t>sequence</a:t>
            </a:r>
            <a:r>
              <a:rPr lang="en-US" sz="1100"/>
              <a:t> is a user created database object that can be shared by multiple users to generate unique integers. </a:t>
            </a:r>
          </a:p>
          <a:p>
            <a:pPr marL="117475" lvl="1" defTabSz="427038">
              <a:tabLst>
                <a:tab pos="471488" algn="l"/>
              </a:tabLst>
            </a:pPr>
            <a:r>
              <a:rPr lang="en-US" sz="1100"/>
              <a:t>A typical usage for sequences is to create a primary key value, which must be unique for each row. The sequence is generated and incremented (or decremented) by an internal Oracle routine. This can be a time-saving object because it can reduce the amount of application code needed to write a sequence-generating routine.</a:t>
            </a:r>
          </a:p>
          <a:p>
            <a:pPr marL="117475" lvl="1" defTabSz="427038">
              <a:tabLst>
                <a:tab pos="471488" algn="l"/>
              </a:tabLst>
            </a:pPr>
            <a:r>
              <a:rPr lang="en-US" sz="1100"/>
              <a:t>Sequence numbers are stored and generated independently of tables. Therefore, the same sequence can be used for multiple tables.</a:t>
            </a:r>
          </a:p>
          <a:p>
            <a:pPr marL="117475" lvl="1" defTabSz="427038">
              <a:tabLst>
                <a:tab pos="471488" algn="l"/>
              </a:tabLst>
            </a:pPr>
            <a:endParaRPr lang="en-US" sz="1100"/>
          </a:p>
          <a:p>
            <a:pPr marL="466725" lvl="2" indent="-231775" defTabSz="427038">
              <a:tabLst>
                <a:tab pos="471488" algn="l"/>
              </a:tabLst>
            </a:pPr>
            <a:endParaRPr lang="en-US"/>
          </a:p>
          <a:p>
            <a:pPr marL="117475" lvl="1" defTabSz="427038">
              <a:tabLst>
                <a:tab pos="471488" algn="l"/>
              </a:tabLst>
            </a:pPr>
            <a:endParaRPr lang="en-US"/>
          </a:p>
          <a:p>
            <a:pPr defTabSz="427038">
              <a:tabLst>
                <a:tab pos="471488" algn="l"/>
              </a:tabLst>
            </a:pPr>
            <a:endParaRPr lang="en-US" b="1">
              <a:latin typeface="Times" pitchFamily="18" charset="0"/>
            </a:endParaRPr>
          </a:p>
        </p:txBody>
      </p:sp>
      <p:sp>
        <p:nvSpPr>
          <p:cNvPr id="324613" name="Rectangle 5"/>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2C1B41B-5EA5-4D68-B6DE-0406925DC3FC}" type="slidenum">
              <a:rPr lang="en-US"/>
              <a:pPr/>
              <a:t>23</a:t>
            </a:fld>
            <a:endParaRPr lang="en-US"/>
          </a:p>
        </p:txBody>
      </p:sp>
      <p:sp>
        <p:nvSpPr>
          <p:cNvPr id="326658"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326659" name="Rectangle 3"/>
          <p:cNvSpPr>
            <a:spLocks noChangeArrowheads="1"/>
          </p:cNvSpPr>
          <p:nvPr/>
        </p:nvSpPr>
        <p:spPr bwMode="auto">
          <a:xfrm>
            <a:off x="-4763" y="0"/>
            <a:ext cx="2973388" cy="460375"/>
          </a:xfrm>
          <a:prstGeom prst="rect">
            <a:avLst/>
          </a:prstGeom>
          <a:noFill/>
          <a:ln w="9525">
            <a:noFill/>
            <a:miter lim="800000"/>
            <a:headEnd/>
            <a:tailEnd/>
          </a:ln>
          <a:effectLst/>
        </p:spPr>
        <p:txBody>
          <a:bodyPr wrap="none" anchor="ctr"/>
          <a:lstStyle/>
          <a:p>
            <a:endParaRPr lang="en-US"/>
          </a:p>
        </p:txBody>
      </p:sp>
      <p:sp>
        <p:nvSpPr>
          <p:cNvPr id="326660" name="Rectangle 4"/>
          <p:cNvSpPr>
            <a:spLocks noGrp="1" noChangeArrowheads="1"/>
          </p:cNvSpPr>
          <p:nvPr>
            <p:ph type="body" idx="1"/>
          </p:nvPr>
        </p:nvSpPr>
        <p:spPr>
          <a:xfrm>
            <a:off x="412750" y="4775200"/>
            <a:ext cx="6324600" cy="3754438"/>
          </a:xfrm>
          <a:noFill/>
          <a:ln/>
        </p:spPr>
        <p:txBody>
          <a:bodyPr lIns="92684" tIns="47102" rIns="92684" bIns="47102"/>
          <a:lstStyle/>
          <a:p>
            <a:pPr defTabSz="427038">
              <a:tabLst>
                <a:tab pos="354013" algn="l"/>
              </a:tabLst>
            </a:pPr>
            <a:r>
              <a:rPr lang="en-US" sz="1100"/>
              <a:t>Creating a Sequence</a:t>
            </a:r>
          </a:p>
          <a:p>
            <a:pPr marL="117475" lvl="1" defTabSz="427038">
              <a:tabLst>
                <a:tab pos="354013" algn="l"/>
              </a:tabLst>
            </a:pPr>
            <a:r>
              <a:rPr lang="en-US" sz="1100"/>
              <a:t>Automatically generate sequential numbers by using the </a:t>
            </a:r>
            <a:r>
              <a:rPr lang="en-US" sz="1100">
                <a:solidFill>
                  <a:schemeClr val="hlink"/>
                </a:solidFill>
                <a:latin typeface="Courier New" pitchFamily="49" charset="0"/>
              </a:rPr>
              <a:t>CREATE</a:t>
            </a:r>
            <a:r>
              <a:rPr lang="en-US" sz="1100">
                <a:solidFill>
                  <a:schemeClr val="hlink"/>
                </a:solidFill>
              </a:rPr>
              <a:t> </a:t>
            </a:r>
            <a:r>
              <a:rPr lang="en-US" sz="1100">
                <a:solidFill>
                  <a:schemeClr val="hlink"/>
                </a:solidFill>
                <a:latin typeface="Courier New" pitchFamily="49" charset="0"/>
              </a:rPr>
              <a:t>SEQUENCE</a:t>
            </a:r>
            <a:r>
              <a:rPr lang="en-US" sz="1100">
                <a:solidFill>
                  <a:schemeClr val="hlink"/>
                </a:solidFill>
              </a:rPr>
              <a:t> statement</a:t>
            </a:r>
            <a:r>
              <a:rPr lang="en-US" sz="1100"/>
              <a:t>. </a:t>
            </a:r>
          </a:p>
          <a:p>
            <a:pPr marL="117475" lvl="1" defTabSz="427038">
              <a:tabLst>
                <a:tab pos="354013" algn="l"/>
              </a:tabLst>
            </a:pPr>
            <a:r>
              <a:rPr lang="en-US" sz="1100"/>
              <a:t>In the syntax:</a:t>
            </a:r>
          </a:p>
          <a:p>
            <a:pPr marL="117475" lvl="1" defTabSz="427038">
              <a:tabLst>
                <a:tab pos="354013" algn="l"/>
              </a:tabLst>
            </a:pPr>
            <a:r>
              <a:rPr lang="en-US" sz="1100"/>
              <a:t>	</a:t>
            </a:r>
            <a:r>
              <a:rPr lang="en-US" sz="1100" i="1">
                <a:latin typeface="Courier New" pitchFamily="49" charset="0"/>
              </a:rPr>
              <a:t>sequence</a:t>
            </a:r>
            <a:r>
              <a:rPr lang="en-US" sz="1100"/>
              <a:t>			is the name of the sequence generator</a:t>
            </a:r>
          </a:p>
          <a:p>
            <a:pPr marL="117475" lvl="1" defTabSz="427038">
              <a:tabLst>
                <a:tab pos="354013" algn="l"/>
              </a:tabLst>
            </a:pPr>
            <a:r>
              <a:rPr lang="en-US" sz="1100"/>
              <a:t>	</a:t>
            </a:r>
            <a:r>
              <a:rPr lang="en-US" sz="1100">
                <a:latin typeface="Courier New" pitchFamily="49" charset="0"/>
              </a:rPr>
              <a:t>INCREMENT BY </a:t>
            </a:r>
            <a:r>
              <a:rPr lang="en-US" sz="1100" i="1">
                <a:latin typeface="Courier New" pitchFamily="49" charset="0"/>
              </a:rPr>
              <a:t>n</a:t>
            </a:r>
            <a:r>
              <a:rPr lang="en-US" sz="1100" i="1"/>
              <a:t>		</a:t>
            </a:r>
            <a:r>
              <a:rPr lang="en-US" sz="1100"/>
              <a:t>specifies the interval between sequence numbers where </a:t>
            </a:r>
            <a:r>
              <a:rPr lang="en-US" sz="1100" i="1">
                <a:latin typeface="Courier New" pitchFamily="49" charset="0"/>
              </a:rPr>
              <a:t>n</a:t>
            </a:r>
            <a:r>
              <a:rPr lang="en-US" sz="1100"/>
              <a:t> is an 							integer (If this clause is omitted, the sequence increments by 1.)</a:t>
            </a:r>
          </a:p>
          <a:p>
            <a:pPr marL="117475" lvl="1" defTabSz="427038">
              <a:tabLst>
                <a:tab pos="354013" algn="l"/>
              </a:tabLst>
            </a:pPr>
            <a:r>
              <a:rPr lang="en-US" sz="1100"/>
              <a:t>	</a:t>
            </a:r>
            <a:r>
              <a:rPr lang="en-US" sz="1100">
                <a:latin typeface="Courier New" pitchFamily="49" charset="0"/>
              </a:rPr>
              <a:t>START WITH </a:t>
            </a:r>
            <a:r>
              <a:rPr lang="en-US" sz="1100" i="1">
                <a:latin typeface="Courier New" pitchFamily="49" charset="0"/>
              </a:rPr>
              <a:t>n</a:t>
            </a:r>
            <a:r>
              <a:rPr lang="en-US" sz="1100" i="1"/>
              <a:t>		</a:t>
            </a:r>
            <a:r>
              <a:rPr lang="en-US" sz="1100"/>
              <a:t>specifies the first sequence number to be generated (If this clause is 							omitted, the sequence starts with 1.)</a:t>
            </a:r>
          </a:p>
          <a:p>
            <a:pPr marL="117475" lvl="1" defTabSz="427038">
              <a:tabLst>
                <a:tab pos="354013" algn="l"/>
              </a:tabLst>
            </a:pPr>
            <a:r>
              <a:rPr lang="en-US" sz="1100"/>
              <a:t>	</a:t>
            </a:r>
            <a:r>
              <a:rPr lang="en-US" sz="1100">
                <a:latin typeface="Courier New" pitchFamily="49" charset="0"/>
              </a:rPr>
              <a:t>MAXVALUE </a:t>
            </a:r>
            <a:r>
              <a:rPr lang="en-US" sz="1100" i="1">
                <a:latin typeface="Courier New" pitchFamily="49" charset="0"/>
              </a:rPr>
              <a:t>n</a:t>
            </a:r>
            <a:r>
              <a:rPr lang="en-US" sz="1100"/>
              <a:t>			specifies the maximum value the sequence can generate</a:t>
            </a:r>
          </a:p>
          <a:p>
            <a:pPr marL="117475" lvl="1" defTabSz="427038">
              <a:tabLst>
                <a:tab pos="354013" algn="l"/>
              </a:tabLst>
            </a:pPr>
            <a:r>
              <a:rPr lang="en-US" sz="1100"/>
              <a:t>	</a:t>
            </a:r>
            <a:r>
              <a:rPr lang="en-US" sz="1100">
                <a:latin typeface="Courier New" pitchFamily="49" charset="0"/>
              </a:rPr>
              <a:t>NOMAXVALUE</a:t>
            </a:r>
            <a:r>
              <a:rPr lang="en-US" sz="1100"/>
              <a:t>			specifies a maximum value of 10^27 for an ascending sequence and 							–1 for a descending sequence (This is the default option.)</a:t>
            </a:r>
          </a:p>
          <a:p>
            <a:pPr marL="117475" lvl="1" defTabSz="427038">
              <a:tabLst>
                <a:tab pos="354013" algn="l"/>
              </a:tabLst>
            </a:pPr>
            <a:r>
              <a:rPr lang="en-US" sz="1100"/>
              <a:t>	</a:t>
            </a:r>
            <a:r>
              <a:rPr lang="en-US" sz="1100">
                <a:latin typeface="Courier New" pitchFamily="49" charset="0"/>
              </a:rPr>
              <a:t>MINVALUE </a:t>
            </a:r>
            <a:r>
              <a:rPr lang="en-US" sz="1100" i="1">
                <a:latin typeface="Courier New" pitchFamily="49" charset="0"/>
              </a:rPr>
              <a:t>n</a:t>
            </a:r>
            <a:r>
              <a:rPr lang="en-US" sz="1100" i="1"/>
              <a:t>			</a:t>
            </a:r>
            <a:r>
              <a:rPr lang="en-US" sz="1100"/>
              <a:t>specifies the minimum sequence value</a:t>
            </a:r>
          </a:p>
          <a:p>
            <a:pPr marL="117475" lvl="1" defTabSz="427038">
              <a:tabLst>
                <a:tab pos="354013" algn="l"/>
              </a:tabLst>
            </a:pPr>
            <a:r>
              <a:rPr lang="en-US" sz="1100"/>
              <a:t>	</a:t>
            </a:r>
            <a:r>
              <a:rPr lang="en-US" sz="1100">
                <a:latin typeface="Courier New" pitchFamily="49" charset="0"/>
              </a:rPr>
              <a:t>NOMINVALUE</a:t>
            </a:r>
            <a:r>
              <a:rPr lang="en-US" sz="1100"/>
              <a:t>			specifies a minimum value of 1 for an ascending sequence and – 							(10^26) for a descending sequence (This is the default option.)</a:t>
            </a:r>
          </a:p>
          <a:p>
            <a:pPr marL="117475" lvl="1" defTabSz="427038">
              <a:tabLst>
                <a:tab pos="354013" algn="l"/>
              </a:tabLst>
            </a:pPr>
            <a:r>
              <a:rPr lang="en-US" sz="1100"/>
              <a:t>	</a:t>
            </a:r>
            <a:r>
              <a:rPr lang="en-US" sz="1100">
                <a:latin typeface="Courier New" pitchFamily="49" charset="0"/>
              </a:rPr>
              <a:t>CYCLE | NOCYCLE</a:t>
            </a:r>
            <a:r>
              <a:rPr lang="en-US" sz="1100"/>
              <a:t>		specifies whether the sequence continues to generate values after 							reaching its maximum or minimum value (</a:t>
            </a:r>
            <a:r>
              <a:rPr lang="en-US" sz="1100">
                <a:latin typeface="Courier New" pitchFamily="49" charset="0"/>
              </a:rPr>
              <a:t>NOCYCLE</a:t>
            </a:r>
            <a:r>
              <a:rPr lang="en-US" sz="1100"/>
              <a:t> is the default 							option.)</a:t>
            </a:r>
          </a:p>
          <a:p>
            <a:pPr marL="117475" lvl="1" defTabSz="427038">
              <a:tabLst>
                <a:tab pos="354013" algn="l"/>
              </a:tabLst>
            </a:pPr>
            <a:r>
              <a:rPr lang="en-US" sz="1100"/>
              <a:t>	</a:t>
            </a:r>
            <a:r>
              <a:rPr lang="en-US" sz="1100">
                <a:latin typeface="Courier New" pitchFamily="49" charset="0"/>
              </a:rPr>
              <a:t>CACHE</a:t>
            </a:r>
            <a:r>
              <a:rPr lang="en-US" sz="1100" i="1">
                <a:latin typeface="Courier New" pitchFamily="49" charset="0"/>
              </a:rPr>
              <a:t> n</a:t>
            </a:r>
            <a:r>
              <a:rPr lang="en-US" sz="1100">
                <a:latin typeface="Courier New" pitchFamily="49" charset="0"/>
              </a:rPr>
              <a:t> | NOCACHE</a:t>
            </a:r>
            <a:r>
              <a:rPr lang="en-US" sz="1100"/>
              <a:t>	specifies how many values the Oracle server preallocates and 							keep in memory (By default, the Oracle server caches 20 values.)</a:t>
            </a:r>
          </a:p>
        </p:txBody>
      </p:sp>
      <p:sp>
        <p:nvSpPr>
          <p:cNvPr id="326661" name="Rectangle 5"/>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9528C-B573-43E1-9C27-B540670069FA}" type="slidenum">
              <a:rPr lang="en-US"/>
              <a:pPr/>
              <a:t>24</a:t>
            </a:fld>
            <a:endParaRPr lang="en-US"/>
          </a:p>
        </p:txBody>
      </p:sp>
      <p:sp>
        <p:nvSpPr>
          <p:cNvPr id="328706" name="Rectangle 2"/>
          <p:cNvSpPr>
            <a:spLocks noGrp="1" noChangeArrowheads="1"/>
          </p:cNvSpPr>
          <p:nvPr>
            <p:ph type="body" idx="1"/>
          </p:nvPr>
        </p:nvSpPr>
        <p:spPr>
          <a:xfrm>
            <a:off x="412750" y="4775200"/>
            <a:ext cx="6027738" cy="3754438"/>
          </a:xfrm>
          <a:noFill/>
          <a:ln/>
        </p:spPr>
        <p:txBody>
          <a:bodyPr lIns="92684" tIns="47102" rIns="92684" bIns="47102"/>
          <a:lstStyle/>
          <a:p>
            <a:pPr defTabSz="427038">
              <a:tabLst>
                <a:tab pos="471488" algn="l"/>
              </a:tabLst>
            </a:pPr>
            <a:r>
              <a:rPr lang="en-US" sz="1100"/>
              <a:t>Creating a Sequence (continued)</a:t>
            </a:r>
          </a:p>
          <a:p>
            <a:pPr marL="117475" lvl="1" defTabSz="427038">
              <a:tabLst>
                <a:tab pos="471488" algn="l"/>
              </a:tabLst>
            </a:pPr>
            <a:r>
              <a:rPr lang="en-US" sz="1100"/>
              <a:t>The example on the slide creates a sequence named </a:t>
            </a:r>
            <a:r>
              <a:rPr lang="en-US" sz="1100">
                <a:latin typeface="Courier New" pitchFamily="49" charset="0"/>
              </a:rPr>
              <a:t>DEPT_DEPTID_SEQ</a:t>
            </a:r>
            <a:r>
              <a:rPr lang="en-US" sz="1100"/>
              <a:t> to be used for the </a:t>
            </a:r>
            <a:r>
              <a:rPr lang="en-US" sz="1100">
                <a:latin typeface="Courier New" pitchFamily="49" charset="0"/>
              </a:rPr>
              <a:t>DEPARTMENT_ID</a:t>
            </a:r>
            <a:r>
              <a:rPr lang="en-US" sz="1100"/>
              <a:t> column of the </a:t>
            </a:r>
            <a:r>
              <a:rPr lang="en-US" sz="1100">
                <a:latin typeface="Courier New" pitchFamily="49" charset="0"/>
              </a:rPr>
              <a:t>DEPARTMENTS</a:t>
            </a:r>
            <a:r>
              <a:rPr lang="en-US" sz="1100"/>
              <a:t> table. The sequence starts at 120, does not allow caching, and does not cycle.</a:t>
            </a:r>
          </a:p>
          <a:p>
            <a:pPr marL="117475" lvl="1" defTabSz="427038">
              <a:tabLst>
                <a:tab pos="471488" algn="l"/>
              </a:tabLst>
            </a:pPr>
            <a:r>
              <a:rPr lang="en-US" sz="1100"/>
              <a:t>Do not use the </a:t>
            </a:r>
            <a:r>
              <a:rPr lang="en-US" sz="1100">
                <a:solidFill>
                  <a:schemeClr val="hlink"/>
                </a:solidFill>
                <a:latin typeface="Courier New" pitchFamily="49" charset="0"/>
              </a:rPr>
              <a:t>CYCLE</a:t>
            </a:r>
            <a:r>
              <a:rPr lang="en-US" sz="1100">
                <a:solidFill>
                  <a:schemeClr val="hlink"/>
                </a:solidFill>
              </a:rPr>
              <a:t> option</a:t>
            </a:r>
            <a:r>
              <a:rPr lang="en-US" sz="1100"/>
              <a:t> if the sequence is used to generate primary key values, unless you have a reliable mechanism that purges old rows faster than the sequence cycles.</a:t>
            </a:r>
          </a:p>
          <a:p>
            <a:pPr marL="117475" lvl="1" defTabSz="427038">
              <a:tabLst>
                <a:tab pos="471488" algn="l"/>
              </a:tabLst>
            </a:pPr>
            <a:r>
              <a:rPr lang="en-US" sz="1100"/>
              <a:t>For more information, see </a:t>
            </a:r>
            <a:r>
              <a:rPr lang="en-US" sz="1100" i="1"/>
              <a:t>Oracle9i SQL Reference, </a:t>
            </a:r>
            <a:r>
              <a:rPr lang="en-US" sz="1100"/>
              <a:t>“</a:t>
            </a:r>
            <a:r>
              <a:rPr lang="en-US" sz="1100">
                <a:latin typeface="Courier New" pitchFamily="49" charset="0"/>
              </a:rPr>
              <a:t>CREATE SEQUENCE</a:t>
            </a:r>
            <a:r>
              <a:rPr lang="en-US" sz="1100"/>
              <a:t>.”</a:t>
            </a:r>
          </a:p>
          <a:p>
            <a:pPr marL="117475" lvl="1" defTabSz="427038">
              <a:tabLst>
                <a:tab pos="471488" algn="l"/>
              </a:tabLst>
            </a:pPr>
            <a:r>
              <a:rPr lang="en-US" sz="1100" b="1"/>
              <a:t>Note:</a:t>
            </a:r>
            <a:r>
              <a:rPr lang="en-US" sz="1100"/>
              <a:t> The sequence is not tied to a table. Generally, you should name the sequence after its intended use; however the sequence can be used anywhere, regardless of its name.</a:t>
            </a:r>
          </a:p>
          <a:p>
            <a:pPr defTabSz="427038">
              <a:tabLst>
                <a:tab pos="471488" algn="l"/>
              </a:tabLst>
            </a:pPr>
            <a:endParaRPr lang="en-US" sz="1100"/>
          </a:p>
          <a:p>
            <a:pPr defTabSz="427038">
              <a:tabLst>
                <a:tab pos="471488" algn="l"/>
              </a:tabLst>
            </a:pPr>
            <a:endParaRPr lang="en-US" sz="1100"/>
          </a:p>
          <a:p>
            <a:pPr defTabSz="427038">
              <a:tabLst>
                <a:tab pos="471488" algn="l"/>
              </a:tabLst>
            </a:pPr>
            <a:endParaRPr lang="en-US" sz="1100"/>
          </a:p>
          <a:p>
            <a:pPr defTabSz="427038">
              <a:tabLst>
                <a:tab pos="471488" algn="l"/>
              </a:tabLst>
            </a:pPr>
            <a:endParaRPr lang="en-US" sz="1100">
              <a:solidFill>
                <a:schemeClr val="accent2"/>
              </a:solidFill>
            </a:endParaRPr>
          </a:p>
          <a:p>
            <a:pPr defTabSz="427038">
              <a:tabLst>
                <a:tab pos="471488" algn="l"/>
              </a:tabLst>
            </a:pPr>
            <a:r>
              <a:rPr lang="en-US" sz="1100">
                <a:solidFill>
                  <a:srgbClr val="0000FF"/>
                </a:solidFill>
              </a:rPr>
              <a:t>Instructor Note</a:t>
            </a:r>
          </a:p>
          <a:p>
            <a:pPr marL="117475" lvl="1" defTabSz="427038">
              <a:tabLst>
                <a:tab pos="471488" algn="l"/>
              </a:tabLst>
            </a:pPr>
            <a:r>
              <a:rPr lang="en-US" sz="1100">
                <a:solidFill>
                  <a:srgbClr val="0000FF"/>
                </a:solidFill>
              </a:rPr>
              <a:t>If the </a:t>
            </a:r>
            <a:r>
              <a:rPr lang="en-US" sz="1100">
                <a:solidFill>
                  <a:srgbClr val="0000FF"/>
                </a:solidFill>
                <a:latin typeface="Courier New" pitchFamily="49" charset="0"/>
              </a:rPr>
              <a:t>INCREMENT BY</a:t>
            </a:r>
            <a:r>
              <a:rPr lang="en-US" sz="1100">
                <a:solidFill>
                  <a:srgbClr val="0000FF"/>
                </a:solidFill>
              </a:rPr>
              <a:t> value is negative, the sequence descends. Also, </a:t>
            </a:r>
            <a:r>
              <a:rPr lang="en-US" sz="1100">
                <a:solidFill>
                  <a:srgbClr val="0000FF"/>
                </a:solidFill>
                <a:latin typeface="Courier New" pitchFamily="49" charset="0"/>
              </a:rPr>
              <a:t>ORDER</a:t>
            </a:r>
            <a:r>
              <a:rPr lang="en-US" sz="1100">
                <a:solidFill>
                  <a:srgbClr val="0000FF"/>
                </a:solidFill>
              </a:rPr>
              <a:t> | </a:t>
            </a:r>
            <a:r>
              <a:rPr lang="en-US" sz="1100">
                <a:solidFill>
                  <a:srgbClr val="0000FF"/>
                </a:solidFill>
                <a:latin typeface="Courier New" pitchFamily="49" charset="0"/>
              </a:rPr>
              <a:t>NOORDER</a:t>
            </a:r>
            <a:r>
              <a:rPr lang="en-US" sz="1100">
                <a:solidFill>
                  <a:srgbClr val="0000FF"/>
                </a:solidFill>
              </a:rPr>
              <a:t> options are available. The </a:t>
            </a:r>
            <a:r>
              <a:rPr lang="en-US" sz="1100">
                <a:solidFill>
                  <a:srgbClr val="0000FF"/>
                </a:solidFill>
                <a:latin typeface="Courier New" pitchFamily="49" charset="0"/>
              </a:rPr>
              <a:t>ORDER</a:t>
            </a:r>
            <a:r>
              <a:rPr lang="en-US" sz="1100">
                <a:solidFill>
                  <a:srgbClr val="0000FF"/>
                </a:solidFill>
              </a:rPr>
              <a:t> option guarantees that sequence values are generated in order. It is not important if you use the sequence to generate primary key values. This option is relevant only with the Parallel Server option.</a:t>
            </a:r>
            <a:br>
              <a:rPr lang="en-US" sz="1100">
                <a:solidFill>
                  <a:srgbClr val="0000FF"/>
                </a:solidFill>
              </a:rPr>
            </a:br>
            <a:r>
              <a:rPr lang="en-US" sz="1100">
                <a:solidFill>
                  <a:srgbClr val="0000FF"/>
                </a:solidFill>
              </a:rPr>
              <a:t>If sequence values are cached, they will be lost if there is a system failure.</a:t>
            </a:r>
          </a:p>
        </p:txBody>
      </p:sp>
      <p:sp>
        <p:nvSpPr>
          <p:cNvPr id="328707" name="Rectangle 3"/>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3036512-81EE-476B-BB26-25318E6D465D}" type="slidenum">
              <a:rPr lang="en-US"/>
              <a:pPr/>
              <a:t>25</a:t>
            </a:fld>
            <a:endParaRPr lang="en-US"/>
          </a:p>
        </p:txBody>
      </p:sp>
      <p:sp>
        <p:nvSpPr>
          <p:cNvPr id="330754" name="Rectangle 2"/>
          <p:cNvSpPr>
            <a:spLocks noRot="1" noChangeArrowheads="1" noTextEdit="1"/>
          </p:cNvSpPr>
          <p:nvPr>
            <p:ph type="sldImg"/>
          </p:nvPr>
        </p:nvSpPr>
        <p:spPr>
          <a:xfrm>
            <a:off x="487363" y="157163"/>
            <a:ext cx="5878512" cy="4408487"/>
          </a:xfrm>
          <a:ln w="12700" cap="flat">
            <a:solidFill>
              <a:schemeClr val="tx1"/>
            </a:solidFill>
          </a:ln>
        </p:spPr>
      </p:sp>
      <p:sp>
        <p:nvSpPr>
          <p:cNvPr id="330755" name="Rectangle 3"/>
          <p:cNvSpPr>
            <a:spLocks noGrp="1" noChangeArrowheads="1"/>
          </p:cNvSpPr>
          <p:nvPr>
            <p:ph type="body" idx="1"/>
          </p:nvPr>
        </p:nvSpPr>
        <p:spPr>
          <a:xfrm>
            <a:off x="412750" y="4775200"/>
            <a:ext cx="6027738" cy="3754438"/>
          </a:xfrm>
          <a:noFill/>
          <a:ln/>
        </p:spPr>
        <p:txBody>
          <a:bodyPr lIns="92684" tIns="47102" rIns="92684" bIns="47102"/>
          <a:lstStyle/>
          <a:p>
            <a:pPr defTabSz="427038">
              <a:tabLst>
                <a:tab pos="471488" algn="l"/>
              </a:tabLst>
            </a:pPr>
            <a:r>
              <a:rPr lang="en-US" sz="1100"/>
              <a:t>Confirming Sequences</a:t>
            </a:r>
          </a:p>
          <a:p>
            <a:pPr marL="117475" lvl="1" defTabSz="427038">
              <a:tabLst>
                <a:tab pos="471488" algn="l"/>
              </a:tabLst>
            </a:pPr>
            <a:r>
              <a:rPr lang="en-US" sz="1100"/>
              <a:t>Once you have created your sequence, it is documented in the data dictionary. Since a sequence is a database object, you can identify it in the </a:t>
            </a:r>
            <a:r>
              <a:rPr lang="en-US" sz="1100">
                <a:latin typeface="Courier New" pitchFamily="49" charset="0"/>
              </a:rPr>
              <a:t>USER_OBJECTS</a:t>
            </a:r>
            <a:r>
              <a:rPr lang="en-US" sz="1100"/>
              <a:t> data dictionary table.</a:t>
            </a:r>
          </a:p>
          <a:p>
            <a:pPr marL="117475" lvl="1" defTabSz="427038">
              <a:tabLst>
                <a:tab pos="471488" algn="l"/>
              </a:tabLst>
            </a:pPr>
            <a:r>
              <a:rPr lang="en-US" sz="1100"/>
              <a:t>You can also confirm the settings of the sequence by selecting from the </a:t>
            </a:r>
            <a:r>
              <a:rPr lang="en-US" sz="1100">
                <a:solidFill>
                  <a:schemeClr val="hlink"/>
                </a:solidFill>
                <a:latin typeface="Courier New" pitchFamily="49" charset="0"/>
              </a:rPr>
              <a:t>USER_SEQUENCES</a:t>
            </a:r>
            <a:r>
              <a:rPr lang="en-US" sz="1100">
                <a:solidFill>
                  <a:srgbClr val="FC0128"/>
                </a:solidFill>
              </a:rPr>
              <a:t> </a:t>
            </a:r>
            <a:r>
              <a:rPr lang="en-US" sz="1100"/>
              <a:t>data dictionary view. </a:t>
            </a:r>
          </a:p>
          <a:p>
            <a:pPr marL="117475" lvl="1" defTabSz="427038">
              <a:tabLst>
                <a:tab pos="471488" algn="l"/>
              </a:tabLst>
            </a:pPr>
            <a:endParaRPr lang="en-US" sz="1100"/>
          </a:p>
          <a:p>
            <a:pPr defTabSz="427038">
              <a:tabLst>
                <a:tab pos="471488" algn="l"/>
              </a:tabLst>
            </a:pPr>
            <a:endParaRPr lang="en-US" sz="1100" b="1">
              <a:latin typeface="Courier New" pitchFamily="49" charset="0"/>
            </a:endParaRPr>
          </a:p>
          <a:p>
            <a:pPr defTabSz="427038">
              <a:tabLst>
                <a:tab pos="471488" algn="l"/>
              </a:tabLst>
            </a:pPr>
            <a:endParaRPr lang="en-US" sz="1100" b="1">
              <a:latin typeface="Courier New" pitchFamily="49" charset="0"/>
            </a:endParaRPr>
          </a:p>
          <a:p>
            <a:pPr defTabSz="427038">
              <a:tabLst>
                <a:tab pos="471488" algn="l"/>
              </a:tabLst>
            </a:pPr>
            <a:endParaRPr lang="en-US" sz="1100" b="1">
              <a:latin typeface="Courier New" pitchFamily="49" charset="0"/>
            </a:endParaRPr>
          </a:p>
          <a:p>
            <a:pPr defTabSz="427038">
              <a:tabLst>
                <a:tab pos="471488" algn="l"/>
              </a:tabLst>
            </a:pPr>
            <a:endParaRPr lang="en-US" sz="1100" b="1">
              <a:latin typeface="Courier New" pitchFamily="49" charset="0"/>
            </a:endParaRPr>
          </a:p>
          <a:p>
            <a:pPr defTabSz="427038">
              <a:tabLst>
                <a:tab pos="471488" algn="l"/>
              </a:tabLst>
            </a:pPr>
            <a:endParaRPr lang="en-US" sz="1100" b="1">
              <a:latin typeface="Courier New" pitchFamily="49" charset="0"/>
            </a:endParaRPr>
          </a:p>
          <a:p>
            <a:pPr defTabSz="427038">
              <a:tabLst>
                <a:tab pos="471488" algn="l"/>
              </a:tabLst>
            </a:pPr>
            <a:endParaRPr lang="en-US" sz="1100" b="1">
              <a:latin typeface="Courier New" pitchFamily="49" charset="0"/>
            </a:endParaRPr>
          </a:p>
          <a:p>
            <a:pPr defTabSz="427038">
              <a:tabLst>
                <a:tab pos="471488" algn="l"/>
              </a:tabLst>
            </a:pPr>
            <a:endParaRPr lang="en-US" sz="1100">
              <a:solidFill>
                <a:schemeClr val="accent2"/>
              </a:solidFill>
            </a:endParaRPr>
          </a:p>
          <a:p>
            <a:pPr defTabSz="427038">
              <a:tabLst>
                <a:tab pos="471488" algn="l"/>
              </a:tabLst>
            </a:pPr>
            <a:endParaRPr lang="en-US" sz="1100">
              <a:solidFill>
                <a:schemeClr val="accent2"/>
              </a:solidFill>
            </a:endParaRPr>
          </a:p>
          <a:p>
            <a:pPr defTabSz="427038">
              <a:tabLst>
                <a:tab pos="471488" algn="l"/>
              </a:tabLst>
            </a:pPr>
            <a:endParaRPr lang="en-US" sz="1100">
              <a:solidFill>
                <a:schemeClr val="accent2"/>
              </a:solidFill>
            </a:endParaRPr>
          </a:p>
          <a:p>
            <a:pPr defTabSz="427038">
              <a:tabLst>
                <a:tab pos="471488" algn="l"/>
              </a:tabLst>
            </a:pPr>
            <a:r>
              <a:rPr lang="en-US" sz="1100">
                <a:solidFill>
                  <a:srgbClr val="0000FF"/>
                </a:solidFill>
              </a:rPr>
              <a:t>Instructor Note</a:t>
            </a:r>
          </a:p>
          <a:p>
            <a:pPr marL="117475" lvl="1" defTabSz="427038">
              <a:tabLst>
                <a:tab pos="471488" algn="l"/>
              </a:tabLst>
            </a:pPr>
            <a:r>
              <a:rPr lang="en-US" sz="1100">
                <a:solidFill>
                  <a:srgbClr val="0000FF"/>
                </a:solidFill>
              </a:rPr>
              <a:t>Demo: </a:t>
            </a:r>
            <a:r>
              <a:rPr lang="en-US" sz="1100">
                <a:solidFill>
                  <a:srgbClr val="0000FF"/>
                </a:solidFill>
                <a:latin typeface="Courier New" pitchFamily="49" charset="0"/>
              </a:rPr>
              <a:t>12_dd.sql</a:t>
            </a:r>
            <a:endParaRPr lang="en-US" sz="1100">
              <a:solidFill>
                <a:srgbClr val="0000FF"/>
              </a:solidFill>
            </a:endParaRPr>
          </a:p>
          <a:p>
            <a:pPr marL="117475" lvl="1" defTabSz="427038">
              <a:tabLst>
                <a:tab pos="471488" algn="l"/>
              </a:tabLst>
            </a:pPr>
            <a:r>
              <a:rPr lang="en-US" sz="1100">
                <a:solidFill>
                  <a:srgbClr val="0000FF"/>
                </a:solidFill>
              </a:rPr>
              <a:t>Purpose: To illustrate the </a:t>
            </a:r>
            <a:r>
              <a:rPr lang="en-US" sz="1100">
                <a:solidFill>
                  <a:srgbClr val="0000FF"/>
                </a:solidFill>
                <a:latin typeface="Courier New" pitchFamily="49" charset="0"/>
              </a:rPr>
              <a:t>USER_SEQUENCES</a:t>
            </a:r>
            <a:r>
              <a:rPr lang="en-US" sz="1100">
                <a:solidFill>
                  <a:srgbClr val="0000FF"/>
                </a:solidFill>
              </a:rPr>
              <a:t> data dictionary view and its contents.</a:t>
            </a:r>
          </a:p>
        </p:txBody>
      </p:sp>
      <p:pic>
        <p:nvPicPr>
          <p:cNvPr id="330756" name="Picture 4"/>
          <p:cNvPicPr>
            <a:picLocks noChangeAspect="1" noChangeArrowheads="1"/>
          </p:cNvPicPr>
          <p:nvPr/>
        </p:nvPicPr>
        <p:blipFill>
          <a:blip r:embed="rId3"/>
          <a:srcRect/>
          <a:stretch>
            <a:fillRect/>
          </a:stretch>
        </p:blipFill>
        <p:spPr bwMode="auto">
          <a:xfrm>
            <a:off x="652463" y="5802313"/>
            <a:ext cx="5251450" cy="1109662"/>
          </a:xfrm>
          <a:prstGeom prst="rect">
            <a:avLst/>
          </a:prstGeom>
          <a:noFill/>
          <a:ln w="25400">
            <a:noFill/>
            <a:miter lim="800000"/>
            <a:headEnd type="none" w="sm" len="sm"/>
            <a:tailEnd type="none" w="med" len="lg"/>
          </a:ln>
          <a:effec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DF0EF-9AE7-4F52-A0CA-B9AC11155859}" type="slidenum">
              <a:rPr lang="en-US"/>
              <a:pPr/>
              <a:t>26</a:t>
            </a:fld>
            <a:endParaRPr lang="en-US"/>
          </a:p>
        </p:txBody>
      </p:sp>
      <p:sp>
        <p:nvSpPr>
          <p:cNvPr id="332802" name="Rectangle 2"/>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Using a Sequence</a:t>
            </a:r>
          </a:p>
          <a:p>
            <a:pPr marL="117475" lvl="1" defTabSz="427038"/>
            <a:r>
              <a:rPr lang="en-US" sz="1100"/>
              <a:t>After you create your sequence, it generates sequential numbers for use in your tables. Reference the sequence values by using the </a:t>
            </a:r>
            <a:r>
              <a:rPr lang="en-US" sz="1100">
                <a:solidFill>
                  <a:schemeClr val="hlink"/>
                </a:solidFill>
                <a:latin typeface="Courier New" pitchFamily="49" charset="0"/>
              </a:rPr>
              <a:t>NEXTVAL</a:t>
            </a:r>
            <a:r>
              <a:rPr lang="en-US" sz="1100">
                <a:solidFill>
                  <a:schemeClr val="hlink"/>
                </a:solidFill>
              </a:rPr>
              <a:t> and </a:t>
            </a:r>
            <a:r>
              <a:rPr lang="en-US" sz="1100">
                <a:solidFill>
                  <a:schemeClr val="hlink"/>
                </a:solidFill>
                <a:latin typeface="Courier New" pitchFamily="49" charset="0"/>
              </a:rPr>
              <a:t>CURRVAL</a:t>
            </a:r>
            <a:r>
              <a:rPr lang="en-US" sz="1100">
                <a:solidFill>
                  <a:schemeClr val="hlink"/>
                </a:solidFill>
              </a:rPr>
              <a:t> pseudocolumns</a:t>
            </a:r>
            <a:r>
              <a:rPr lang="en-US" sz="1100"/>
              <a:t>.</a:t>
            </a:r>
          </a:p>
          <a:p>
            <a:pPr marL="117475" lvl="1" defTabSz="427038"/>
            <a:r>
              <a:rPr lang="en-US" sz="1100" b="1">
                <a:latin typeface="Courier New" pitchFamily="49" charset="0"/>
              </a:rPr>
              <a:t>NEXTVAL</a:t>
            </a:r>
            <a:r>
              <a:rPr lang="en-US" sz="1100" b="1"/>
              <a:t> and </a:t>
            </a:r>
            <a:r>
              <a:rPr lang="en-US" sz="1100" b="1">
                <a:latin typeface="Courier New" pitchFamily="49" charset="0"/>
              </a:rPr>
              <a:t>CURRVAL</a:t>
            </a:r>
            <a:r>
              <a:rPr lang="en-US" sz="1100" b="1"/>
              <a:t> Pseudocolumns</a:t>
            </a:r>
            <a:endParaRPr lang="en-US"/>
          </a:p>
          <a:p>
            <a:pPr marL="117475" lvl="1" defTabSz="427038"/>
            <a:r>
              <a:rPr lang="en-US" sz="1100"/>
              <a:t>The </a:t>
            </a:r>
            <a:r>
              <a:rPr lang="en-US" sz="1100">
                <a:latin typeface="Courier New" pitchFamily="49" charset="0"/>
              </a:rPr>
              <a:t>NEXTVAL</a:t>
            </a:r>
            <a:r>
              <a:rPr lang="en-US" sz="1100"/>
              <a:t> pseudocolumn is used to extract successive sequence numbers from a specified sequence. You must qualify </a:t>
            </a:r>
            <a:r>
              <a:rPr lang="en-US" sz="1100">
                <a:latin typeface="Courier New" pitchFamily="49" charset="0"/>
              </a:rPr>
              <a:t>NEXTVAL</a:t>
            </a:r>
            <a:r>
              <a:rPr lang="en-US" sz="1100"/>
              <a:t> with the sequence name. When you reference </a:t>
            </a:r>
            <a:r>
              <a:rPr lang="en-US" sz="1100" i="1">
                <a:latin typeface="Courier New" pitchFamily="49" charset="0"/>
              </a:rPr>
              <a:t>sequence</a:t>
            </a:r>
            <a:r>
              <a:rPr lang="en-US" sz="1100">
                <a:latin typeface="Courier New" pitchFamily="49" charset="0"/>
              </a:rPr>
              <a:t>.NEXTVAL</a:t>
            </a:r>
            <a:r>
              <a:rPr lang="en-US" sz="1100"/>
              <a:t>, a new sequence number is generated and the current sequence number is placed in </a:t>
            </a:r>
            <a:r>
              <a:rPr lang="en-US" sz="1100">
                <a:latin typeface="Courier New" pitchFamily="49" charset="0"/>
              </a:rPr>
              <a:t>CURRVAL</a:t>
            </a:r>
            <a:r>
              <a:rPr lang="en-US" sz="1100"/>
              <a:t>.</a:t>
            </a:r>
          </a:p>
          <a:p>
            <a:pPr marL="117475" lvl="1" defTabSz="427038"/>
            <a:r>
              <a:rPr lang="en-US" sz="1100"/>
              <a:t>The </a:t>
            </a:r>
            <a:r>
              <a:rPr lang="en-US" sz="1100">
                <a:latin typeface="Courier New" pitchFamily="49" charset="0"/>
              </a:rPr>
              <a:t>CURRVAL</a:t>
            </a:r>
            <a:r>
              <a:rPr lang="en-US" sz="1100"/>
              <a:t> pseudocolumn is used to refer to a sequence number that the current user has just generated. </a:t>
            </a:r>
            <a:r>
              <a:rPr lang="en-US" sz="1100">
                <a:latin typeface="Courier New" pitchFamily="49" charset="0"/>
              </a:rPr>
              <a:t>NEXTVAL</a:t>
            </a:r>
            <a:r>
              <a:rPr lang="en-US" sz="1100"/>
              <a:t> must be used to generate a sequence number in the current user’s session before </a:t>
            </a:r>
            <a:r>
              <a:rPr lang="en-US" sz="1100">
                <a:latin typeface="Courier New" pitchFamily="49" charset="0"/>
              </a:rPr>
              <a:t>CURRVAL</a:t>
            </a:r>
            <a:r>
              <a:rPr lang="en-US" sz="1100"/>
              <a:t> can be referenced. You must qualify </a:t>
            </a:r>
            <a:r>
              <a:rPr lang="en-US" sz="1100">
                <a:latin typeface="Courier New" pitchFamily="49" charset="0"/>
              </a:rPr>
              <a:t>CURRVAL</a:t>
            </a:r>
            <a:r>
              <a:rPr lang="en-US" sz="1100"/>
              <a:t> with the sequence name. When </a:t>
            </a:r>
            <a:r>
              <a:rPr lang="en-US" sz="1100" i="1">
                <a:latin typeface="Courier New" pitchFamily="49" charset="0"/>
              </a:rPr>
              <a:t>sequence</a:t>
            </a:r>
            <a:r>
              <a:rPr lang="en-US" sz="1100">
                <a:latin typeface="Courier New" pitchFamily="49" charset="0"/>
              </a:rPr>
              <a:t>.CURRVAL</a:t>
            </a:r>
            <a:r>
              <a:rPr lang="en-US" sz="1100"/>
              <a:t> is referenced, the last value returned to that user’s process is displayed.</a:t>
            </a:r>
          </a:p>
        </p:txBody>
      </p:sp>
      <p:sp>
        <p:nvSpPr>
          <p:cNvPr id="332803" name="Rectangle 3"/>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BFB2774-89C0-480D-829E-B12288B0A5EC}" type="slidenum">
              <a:rPr lang="en-US"/>
              <a:pPr/>
              <a:t>27</a:t>
            </a:fld>
            <a:endParaRPr lang="en-US"/>
          </a:p>
        </p:txBody>
      </p:sp>
      <p:sp>
        <p:nvSpPr>
          <p:cNvPr id="334850" name="Rectangle 2"/>
          <p:cNvSpPr>
            <a:spLocks noRot="1" noChangeArrowheads="1" noTextEdit="1"/>
          </p:cNvSpPr>
          <p:nvPr>
            <p:ph type="sldImg"/>
          </p:nvPr>
        </p:nvSpPr>
        <p:spPr>
          <a:xfrm>
            <a:off x="488950" y="158750"/>
            <a:ext cx="5875338" cy="4406900"/>
          </a:xfrm>
          <a:ln w="12700" cap="flat">
            <a:solidFill>
              <a:schemeClr val="tx1"/>
            </a:solidFill>
          </a:ln>
        </p:spPr>
      </p:sp>
      <p:sp>
        <p:nvSpPr>
          <p:cNvPr id="334851" name="Rectangle 3"/>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Using a Sequence</a:t>
            </a:r>
          </a:p>
          <a:p>
            <a:pPr marL="117475" lvl="1" defTabSz="427038"/>
            <a:r>
              <a:rPr lang="en-US" sz="1100"/>
              <a:t>The example on the slide inserts a new department in the </a:t>
            </a:r>
            <a:r>
              <a:rPr lang="en-US" sz="1100">
                <a:latin typeface="Courier New" pitchFamily="49" charset="0"/>
              </a:rPr>
              <a:t>DEPARTMENTS</a:t>
            </a:r>
            <a:r>
              <a:rPr lang="en-US" sz="1100"/>
              <a:t> table. It </a:t>
            </a:r>
            <a:r>
              <a:rPr lang="en-US" sz="1100">
                <a:solidFill>
                  <a:schemeClr val="hlink"/>
                </a:solidFill>
              </a:rPr>
              <a:t>uses the </a:t>
            </a:r>
            <a:r>
              <a:rPr lang="en-US" sz="1100">
                <a:solidFill>
                  <a:schemeClr val="hlink"/>
                </a:solidFill>
                <a:latin typeface="Courier New" pitchFamily="49" charset="0"/>
              </a:rPr>
              <a:t>DEPT_DEPTID_SEQ</a:t>
            </a:r>
            <a:r>
              <a:rPr lang="en-US" sz="1100">
                <a:solidFill>
                  <a:schemeClr val="hlink"/>
                </a:solidFill>
              </a:rPr>
              <a:t> sequence</a:t>
            </a:r>
            <a:r>
              <a:rPr lang="en-US" sz="1100"/>
              <a:t> for generating a new department number as follows: </a:t>
            </a:r>
          </a:p>
          <a:p>
            <a:pPr marL="117475" lvl="1" defTabSz="427038"/>
            <a:r>
              <a:rPr lang="en-US" sz="1100"/>
              <a:t>You can view the current value of the sequence:</a:t>
            </a:r>
          </a:p>
          <a:p>
            <a:pPr marL="117475" lvl="1" defTabSz="427038"/>
            <a:endParaRPr lang="en-US" sz="1100"/>
          </a:p>
          <a:p>
            <a:pPr marL="117475" lvl="1" defTabSz="427038">
              <a:spcBef>
                <a:spcPct val="0"/>
              </a:spcBef>
            </a:pPr>
            <a:r>
              <a:rPr lang="en-US" sz="1100">
                <a:latin typeface="Courier New" pitchFamily="49" charset="0"/>
              </a:rPr>
              <a:t>   SELECT </a:t>
            </a:r>
            <a:r>
              <a:rPr lang="en-US" sz="1100">
                <a:solidFill>
                  <a:srgbClr val="000000"/>
                </a:solidFill>
                <a:latin typeface="Courier New" pitchFamily="49" charset="0"/>
              </a:rPr>
              <a:t>dept_deptid_seq</a:t>
            </a:r>
            <a:r>
              <a:rPr lang="en-US" sz="1100">
                <a:latin typeface="Courier New" pitchFamily="49" charset="0"/>
              </a:rPr>
              <a:t>.CURRVAL</a:t>
            </a:r>
          </a:p>
          <a:p>
            <a:pPr marL="117475" lvl="1" defTabSz="427038">
              <a:spcBef>
                <a:spcPct val="0"/>
              </a:spcBef>
            </a:pPr>
            <a:r>
              <a:rPr lang="en-US" sz="1100">
                <a:latin typeface="Courier New" pitchFamily="49" charset="0"/>
              </a:rPr>
              <a:t>   FROM   dual;</a:t>
            </a:r>
          </a:p>
          <a:p>
            <a:pPr marL="117475" lvl="1" defTabSz="427038">
              <a:spcBef>
                <a:spcPct val="0"/>
              </a:spcBef>
            </a:pPr>
            <a:endParaRPr lang="en-US" sz="1100">
              <a:latin typeface="Courier New" pitchFamily="49" charset="0"/>
            </a:endParaRPr>
          </a:p>
          <a:p>
            <a:pPr marL="117475" lvl="1" defTabSz="427038"/>
            <a:endParaRPr lang="en-US" sz="1100"/>
          </a:p>
          <a:p>
            <a:pPr marL="117475" lvl="1" defTabSz="427038"/>
            <a:endParaRPr lang="en-US" sz="1100"/>
          </a:p>
          <a:p>
            <a:pPr marL="117475" lvl="1" defTabSz="427038"/>
            <a:r>
              <a:rPr lang="en-US" sz="1100"/>
              <a:t>Suppose now you want to hire employees to staff the new department. The </a:t>
            </a:r>
            <a:r>
              <a:rPr lang="en-US" sz="1100">
                <a:latin typeface="Courier New" pitchFamily="49" charset="0"/>
              </a:rPr>
              <a:t>INSERT</a:t>
            </a:r>
            <a:r>
              <a:rPr lang="en-US" sz="1100"/>
              <a:t> statement to be executed for all new employees can include the following code:</a:t>
            </a:r>
          </a:p>
          <a:p>
            <a:pPr defTabSz="427038">
              <a:spcBef>
                <a:spcPct val="0"/>
              </a:spcBef>
            </a:pPr>
            <a:r>
              <a:rPr lang="en-US" sz="1100" b="1">
                <a:latin typeface="Courier New" pitchFamily="49" charset="0"/>
              </a:rPr>
              <a:t>    INSERT INTO employees (employee_id, department_id, ...)</a:t>
            </a:r>
          </a:p>
          <a:p>
            <a:pPr defTabSz="427038">
              <a:spcBef>
                <a:spcPct val="0"/>
              </a:spcBef>
            </a:pPr>
            <a:r>
              <a:rPr lang="en-US" sz="1100" b="1">
                <a:latin typeface="Courier New" pitchFamily="49" charset="0"/>
              </a:rPr>
              <a:t>    VALUES (employees_seq.NEXTVAL, </a:t>
            </a:r>
            <a:r>
              <a:rPr lang="en-US" sz="1100">
                <a:solidFill>
                  <a:srgbClr val="000000"/>
                </a:solidFill>
                <a:latin typeface="Courier New" pitchFamily="49" charset="0"/>
              </a:rPr>
              <a:t>dept_deptid_seq</a:t>
            </a:r>
            <a:r>
              <a:rPr lang="en-US" sz="1100" b="1">
                <a:latin typeface="Courier New" pitchFamily="49" charset="0"/>
              </a:rPr>
              <a:t> .CURRVAL, ...);</a:t>
            </a:r>
            <a:endParaRPr lang="en-US" sz="1100" b="1"/>
          </a:p>
          <a:p>
            <a:pPr marL="117475" lvl="1" defTabSz="427038"/>
            <a:r>
              <a:rPr lang="en-US" sz="1100" b="1"/>
              <a:t>Note:</a:t>
            </a:r>
            <a:r>
              <a:rPr lang="en-US" sz="1100"/>
              <a:t> The preceding example assumes that a sequence called </a:t>
            </a:r>
            <a:r>
              <a:rPr lang="en-US" sz="1100">
                <a:latin typeface="Courier New" pitchFamily="49" charset="0"/>
              </a:rPr>
              <a:t>EMPLOYEE_SEQ</a:t>
            </a:r>
            <a:r>
              <a:rPr lang="en-US" sz="1100"/>
              <a:t> has already been created for generating new employee numbers.</a:t>
            </a:r>
          </a:p>
        </p:txBody>
      </p:sp>
      <p:pic>
        <p:nvPicPr>
          <p:cNvPr id="334852" name="Picture 4"/>
          <p:cNvPicPr>
            <a:picLocks noChangeAspect="1" noChangeArrowheads="1"/>
          </p:cNvPicPr>
          <p:nvPr/>
        </p:nvPicPr>
        <p:blipFill>
          <a:blip r:embed="rId3"/>
          <a:srcRect/>
          <a:stretch>
            <a:fillRect/>
          </a:stretch>
        </p:blipFill>
        <p:spPr bwMode="auto">
          <a:xfrm>
            <a:off x="771525" y="6119813"/>
            <a:ext cx="5249863" cy="504825"/>
          </a:xfrm>
          <a:prstGeom prst="rect">
            <a:avLst/>
          </a:prstGeom>
          <a:noFill/>
          <a:ln w="25400">
            <a:noFill/>
            <a:miter lim="800000"/>
            <a:headEnd type="none" w="sm" len="sm"/>
            <a:tailEnd type="none" w="med" len="lg"/>
          </a:ln>
          <a:effectLst/>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F1526-4A28-4E5A-9FC7-845A694962BE}" type="slidenum">
              <a:rPr lang="en-US"/>
              <a:pPr/>
              <a:t>28</a:t>
            </a:fld>
            <a:endParaRPr lang="en-US"/>
          </a:p>
        </p:txBody>
      </p:sp>
      <p:sp>
        <p:nvSpPr>
          <p:cNvPr id="336898" name="Rectangle 2"/>
          <p:cNvSpPr>
            <a:spLocks noGrp="1" noChangeArrowheads="1"/>
          </p:cNvSpPr>
          <p:nvPr>
            <p:ph type="body" idx="1"/>
          </p:nvPr>
        </p:nvSpPr>
        <p:spPr>
          <a:xfrm>
            <a:off x="396875" y="4735513"/>
            <a:ext cx="6180138" cy="3757612"/>
          </a:xfrm>
          <a:noFill/>
          <a:ln/>
        </p:spPr>
        <p:txBody>
          <a:bodyPr lIns="92684" tIns="47102" rIns="92684" bIns="47102"/>
          <a:lstStyle/>
          <a:p>
            <a:pPr defTabSz="427038"/>
            <a:r>
              <a:rPr lang="en-US" sz="1100"/>
              <a:t>Caching Sequence Values</a:t>
            </a:r>
          </a:p>
          <a:p>
            <a:pPr marL="117475" lvl="1" defTabSz="427038"/>
            <a:r>
              <a:rPr lang="en-US" sz="1100">
                <a:solidFill>
                  <a:schemeClr val="hlink"/>
                </a:solidFill>
              </a:rPr>
              <a:t>Cache sequences</a:t>
            </a:r>
            <a:r>
              <a:rPr lang="en-US" sz="1100"/>
              <a:t> in memory to provide faster access to those sequence values. The cache is populated the first time you refer to the sequence. Each request for the next sequence value is retrieved from the cached sequence. After the last sequence value is used, the next request for the sequence pulls another cache of sequences into memory.</a:t>
            </a:r>
          </a:p>
          <a:p>
            <a:pPr marL="117475" lvl="1" defTabSz="427038"/>
            <a:r>
              <a:rPr lang="en-US" sz="1100" b="1"/>
              <a:t>Gaps in the Sequence</a:t>
            </a:r>
            <a:endParaRPr lang="en-US" b="1"/>
          </a:p>
          <a:p>
            <a:pPr marL="117475" lvl="1" defTabSz="427038"/>
            <a:r>
              <a:rPr lang="en-US" sz="1100"/>
              <a:t>Although sequence generators issue sequential numbers without gaps, this action occurs independent of a commit or rollback. Therefore, if you roll back a statement containing a sequence, the number is lost.</a:t>
            </a:r>
          </a:p>
          <a:p>
            <a:pPr marL="117475" lvl="1" defTabSz="427038"/>
            <a:r>
              <a:rPr lang="en-US" sz="1100"/>
              <a:t>Another event that can cause gaps in the sequence is a system crash. If the sequence caches values in the memory, then those values are lost if the system crashes.</a:t>
            </a:r>
          </a:p>
          <a:p>
            <a:pPr marL="117475" lvl="1" defTabSz="427038"/>
            <a:r>
              <a:rPr lang="en-US" sz="1100"/>
              <a:t>Because sequences are not tied directly to tables, the same sequence can be used for multiple tables. If you do so, each table can contain gaps in the sequential numbers.</a:t>
            </a:r>
          </a:p>
          <a:p>
            <a:pPr marL="117475" lvl="1" defTabSz="427038"/>
            <a:r>
              <a:rPr lang="en-US" sz="1100" b="1"/>
              <a:t>Viewing the Next Available Sequence Value without Incrementing It</a:t>
            </a:r>
          </a:p>
          <a:p>
            <a:pPr marL="117475" lvl="1" defTabSz="427038"/>
            <a:r>
              <a:rPr lang="en-US" sz="1100"/>
              <a:t>If the sequence was created with </a:t>
            </a:r>
            <a:r>
              <a:rPr lang="en-US" sz="1100">
                <a:latin typeface="Courier New" pitchFamily="49" charset="0"/>
              </a:rPr>
              <a:t>NOCACHE</a:t>
            </a:r>
            <a:r>
              <a:rPr lang="en-US" sz="1100"/>
              <a:t>, it is possible to </a:t>
            </a:r>
            <a:r>
              <a:rPr lang="en-US" sz="1100">
                <a:solidFill>
                  <a:schemeClr val="hlink"/>
                </a:solidFill>
              </a:rPr>
              <a:t>view the next available sequence value</a:t>
            </a:r>
            <a:r>
              <a:rPr lang="en-US" sz="1100"/>
              <a:t> without incrementing it by querying the </a:t>
            </a:r>
            <a:r>
              <a:rPr lang="en-US" sz="1100">
                <a:latin typeface="Courier New" pitchFamily="49" charset="0"/>
              </a:rPr>
              <a:t>USER_SEQUENCES</a:t>
            </a:r>
            <a:r>
              <a:rPr lang="en-US" sz="1100"/>
              <a:t> table.</a:t>
            </a:r>
          </a:p>
          <a:p>
            <a:pPr defTabSz="427038"/>
            <a:r>
              <a:rPr lang="en-US" sz="1100">
                <a:solidFill>
                  <a:srgbClr val="0000FF"/>
                </a:solidFill>
              </a:rPr>
              <a:t>Instructor Note</a:t>
            </a:r>
          </a:p>
          <a:p>
            <a:pPr marL="117475" lvl="1" defTabSz="427038"/>
            <a:r>
              <a:rPr lang="en-US" sz="1100">
                <a:solidFill>
                  <a:srgbClr val="0000FF"/>
                </a:solidFill>
              </a:rPr>
              <a:t>Frequently used sequences should be created with caching to improve efficiency. For cached sequences, there is no way to find out what the next available sequence value will be without actually obtaining, and using up, that value. It is recommended that users resist finding the next sequence value. Trust the system to provide a unique value each time a sequence is used in an </a:t>
            </a:r>
            <a:r>
              <a:rPr lang="en-US" sz="1100">
                <a:solidFill>
                  <a:srgbClr val="0000FF"/>
                </a:solidFill>
                <a:latin typeface="Courier New" pitchFamily="49" charset="0"/>
              </a:rPr>
              <a:t>INSERT</a:t>
            </a:r>
            <a:r>
              <a:rPr lang="en-US" sz="1100">
                <a:solidFill>
                  <a:srgbClr val="0000FF"/>
                </a:solidFill>
              </a:rPr>
              <a:t> statement. </a:t>
            </a:r>
          </a:p>
        </p:txBody>
      </p:sp>
      <p:sp>
        <p:nvSpPr>
          <p:cNvPr id="336899" name="Rectangle 3"/>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2C35F-B7C1-4754-8080-7D0EA38C5EF9}" type="slidenum">
              <a:rPr lang="en-US"/>
              <a:pPr/>
              <a:t>29</a:t>
            </a:fld>
            <a:endParaRPr lang="en-US"/>
          </a:p>
        </p:txBody>
      </p:sp>
      <p:sp>
        <p:nvSpPr>
          <p:cNvPr id="338946" name="Rectangle 2"/>
          <p:cNvSpPr>
            <a:spLocks noRot="1" noChangeArrowheads="1" noTextEdit="1"/>
          </p:cNvSpPr>
          <p:nvPr>
            <p:ph type="sldImg"/>
          </p:nvPr>
        </p:nvSpPr>
        <p:spPr>
          <a:xfrm>
            <a:off x="409575" y="150813"/>
            <a:ext cx="5875338" cy="4406900"/>
          </a:xfrm>
          <a:ln w="12700" cap="flat">
            <a:solidFill>
              <a:schemeClr val="tx1"/>
            </a:solidFill>
          </a:ln>
        </p:spPr>
      </p:sp>
      <p:sp>
        <p:nvSpPr>
          <p:cNvPr id="338947" name="Rectangle 3"/>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Altering a Sequence</a:t>
            </a:r>
          </a:p>
          <a:p>
            <a:pPr marL="117475" lvl="1" defTabSz="427038"/>
            <a:r>
              <a:rPr lang="en-US" sz="1100"/>
              <a:t>If you reach the </a:t>
            </a:r>
            <a:r>
              <a:rPr lang="en-US" sz="1100">
                <a:latin typeface="Courier New" pitchFamily="49" charset="0"/>
              </a:rPr>
              <a:t>MAXVALUE</a:t>
            </a:r>
            <a:r>
              <a:rPr lang="en-US" sz="1100"/>
              <a:t> limit for your sequence, no additional values from the sequence are allocated and you will receive an error indicating that the sequence exceeds the </a:t>
            </a:r>
            <a:r>
              <a:rPr lang="en-US" sz="1100">
                <a:latin typeface="Courier New" pitchFamily="49" charset="0"/>
              </a:rPr>
              <a:t>MAXVALUE</a:t>
            </a:r>
            <a:r>
              <a:rPr lang="en-US" sz="1100"/>
              <a:t>. To continue to use the sequence, you can modify it by using the </a:t>
            </a:r>
            <a:r>
              <a:rPr lang="en-US" sz="1100">
                <a:solidFill>
                  <a:schemeClr val="hlink"/>
                </a:solidFill>
                <a:latin typeface="Courier New" pitchFamily="49" charset="0"/>
              </a:rPr>
              <a:t>ALTER</a:t>
            </a:r>
            <a:r>
              <a:rPr lang="en-US" sz="1100">
                <a:solidFill>
                  <a:schemeClr val="hlink"/>
                </a:solidFill>
              </a:rPr>
              <a:t> </a:t>
            </a:r>
            <a:r>
              <a:rPr lang="en-US" sz="1100">
                <a:solidFill>
                  <a:schemeClr val="hlink"/>
                </a:solidFill>
                <a:latin typeface="Courier New" pitchFamily="49" charset="0"/>
              </a:rPr>
              <a:t>SEQUENCE</a:t>
            </a:r>
            <a:r>
              <a:rPr lang="en-US" sz="1100">
                <a:solidFill>
                  <a:schemeClr val="hlink"/>
                </a:solidFill>
              </a:rPr>
              <a:t> statement</a:t>
            </a:r>
            <a:r>
              <a:rPr lang="en-US" sz="1100"/>
              <a:t>.</a:t>
            </a:r>
          </a:p>
          <a:p>
            <a:pPr marL="117475" lvl="1" defTabSz="427038"/>
            <a:r>
              <a:rPr lang="en-US" sz="1100" b="1"/>
              <a:t>Syntax</a:t>
            </a:r>
          </a:p>
          <a:p>
            <a:pPr marL="117475" lvl="1" defTabSz="427038">
              <a:spcBef>
                <a:spcPct val="0"/>
              </a:spcBef>
            </a:pPr>
            <a:r>
              <a:rPr lang="en-US" sz="1100">
                <a:latin typeface="Courier New" pitchFamily="49" charset="0"/>
              </a:rPr>
              <a:t> ALTER  SEQUENCE	</a:t>
            </a:r>
            <a:r>
              <a:rPr lang="en-US" sz="1100" i="1">
                <a:latin typeface="Courier New" pitchFamily="49" charset="0"/>
              </a:rPr>
              <a:t>sequence</a:t>
            </a:r>
            <a:endParaRPr lang="en-US" sz="1100">
              <a:latin typeface="Courier New" pitchFamily="49" charset="0"/>
            </a:endParaRPr>
          </a:p>
          <a:p>
            <a:pPr marL="117475" lvl="1" defTabSz="427038">
              <a:spcBef>
                <a:spcPct val="0"/>
              </a:spcBef>
            </a:pPr>
            <a:r>
              <a:rPr lang="en-US" sz="1100">
                <a:latin typeface="Courier New" pitchFamily="49" charset="0"/>
              </a:rPr>
              <a:t>        [INCREMENT BY </a:t>
            </a:r>
            <a:r>
              <a:rPr lang="en-US" sz="1100" i="1">
                <a:latin typeface="Courier New" pitchFamily="49" charset="0"/>
              </a:rPr>
              <a:t>n</a:t>
            </a:r>
            <a:r>
              <a:rPr lang="en-US" sz="1100">
                <a:latin typeface="Courier New" pitchFamily="49" charset="0"/>
              </a:rPr>
              <a:t>]</a:t>
            </a:r>
          </a:p>
          <a:p>
            <a:pPr marL="117475" lvl="1" defTabSz="427038">
              <a:spcBef>
                <a:spcPct val="0"/>
              </a:spcBef>
            </a:pPr>
            <a:r>
              <a:rPr lang="en-US" sz="1100">
                <a:latin typeface="Courier New" pitchFamily="49" charset="0"/>
              </a:rPr>
              <a:t>        [{MAXVALUE </a:t>
            </a:r>
            <a:r>
              <a:rPr lang="en-US" sz="1100" i="1">
                <a:latin typeface="Courier New" pitchFamily="49" charset="0"/>
              </a:rPr>
              <a:t>n</a:t>
            </a:r>
            <a:r>
              <a:rPr lang="en-US" sz="1100">
                <a:latin typeface="Courier New" pitchFamily="49" charset="0"/>
              </a:rPr>
              <a:t> | NOMAXVALUE}]</a:t>
            </a:r>
          </a:p>
          <a:p>
            <a:pPr marL="117475" lvl="1" defTabSz="427038">
              <a:spcBef>
                <a:spcPct val="0"/>
              </a:spcBef>
            </a:pPr>
            <a:r>
              <a:rPr lang="en-US" sz="1100">
                <a:latin typeface="Courier New" pitchFamily="49" charset="0"/>
              </a:rPr>
              <a:t>        [{MINVALUE </a:t>
            </a:r>
            <a:r>
              <a:rPr lang="en-US" sz="1100" i="1">
                <a:latin typeface="Courier New" pitchFamily="49" charset="0"/>
              </a:rPr>
              <a:t>n</a:t>
            </a:r>
            <a:r>
              <a:rPr lang="en-US" sz="1100">
                <a:latin typeface="Courier New" pitchFamily="49" charset="0"/>
              </a:rPr>
              <a:t> | NOMINVALUE}]</a:t>
            </a:r>
          </a:p>
          <a:p>
            <a:pPr marL="117475" lvl="1" defTabSz="427038">
              <a:spcBef>
                <a:spcPct val="0"/>
              </a:spcBef>
            </a:pPr>
            <a:r>
              <a:rPr lang="en-US" sz="1100">
                <a:latin typeface="Courier New" pitchFamily="49" charset="0"/>
              </a:rPr>
              <a:t>        [{CYCLE | NOCYCLE}]</a:t>
            </a:r>
          </a:p>
          <a:p>
            <a:pPr marL="117475" lvl="1" defTabSz="427038">
              <a:spcBef>
                <a:spcPct val="0"/>
              </a:spcBef>
            </a:pPr>
            <a:r>
              <a:rPr lang="en-US" sz="1100">
                <a:latin typeface="Courier New" pitchFamily="49" charset="0"/>
              </a:rPr>
              <a:t>        [{CACHE </a:t>
            </a:r>
            <a:r>
              <a:rPr lang="en-US" sz="1100" i="1">
                <a:latin typeface="Courier New" pitchFamily="49" charset="0"/>
              </a:rPr>
              <a:t>n</a:t>
            </a:r>
            <a:r>
              <a:rPr lang="en-US" sz="1100">
                <a:latin typeface="Courier New" pitchFamily="49" charset="0"/>
              </a:rPr>
              <a:t> | NOCACHE}];</a:t>
            </a:r>
            <a:endParaRPr lang="en-US" sz="1100"/>
          </a:p>
          <a:p>
            <a:pPr marL="117475" lvl="1" defTabSz="427038"/>
            <a:endParaRPr lang="en-US" sz="1100" b="1"/>
          </a:p>
          <a:p>
            <a:pPr marL="117475" lvl="1" defTabSz="427038"/>
            <a:r>
              <a:rPr lang="en-US" sz="1100"/>
              <a:t>In the syntax:</a:t>
            </a:r>
            <a:endParaRPr lang="en-US" sz="1100" b="1"/>
          </a:p>
          <a:p>
            <a:pPr marL="117475" lvl="1" defTabSz="427038"/>
            <a:r>
              <a:rPr lang="en-US" sz="1100" b="1"/>
              <a:t>	</a:t>
            </a:r>
            <a:r>
              <a:rPr lang="en-US" sz="1100" i="1">
                <a:latin typeface="Courier New" pitchFamily="49" charset="0"/>
              </a:rPr>
              <a:t>sequence</a:t>
            </a:r>
            <a:r>
              <a:rPr lang="en-US" sz="1100"/>
              <a:t> is the name of the sequence generator</a:t>
            </a:r>
          </a:p>
          <a:p>
            <a:pPr marL="117475" lvl="1" defTabSz="427038"/>
            <a:r>
              <a:rPr lang="en-US" sz="1100"/>
              <a:t>For more information, see </a:t>
            </a:r>
            <a:r>
              <a:rPr lang="en-US" sz="1100" i="1"/>
              <a:t>Oracle9i SQL Reference</a:t>
            </a:r>
            <a:r>
              <a:rPr lang="en-US" sz="1100"/>
              <a:t>, “</a:t>
            </a:r>
            <a:r>
              <a:rPr lang="en-US" sz="1100">
                <a:latin typeface="Courier New" pitchFamily="49" charset="0"/>
              </a:rPr>
              <a:t>ALTER SEQUENCE</a:t>
            </a:r>
            <a:r>
              <a:rPr lang="en-US" sz="1100"/>
              <a:t>.”</a:t>
            </a:r>
          </a:p>
          <a:p>
            <a:pPr marL="117475" lvl="1" defTabSz="427038"/>
            <a:endParaRPr lang="en-US" sz="1100"/>
          </a:p>
          <a:p>
            <a:pPr defTabSz="427038"/>
            <a:endParaRPr lang="en-US" sz="1100"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03295-E442-4DC8-9774-152801BDD2B5}" type="slidenum">
              <a:rPr lang="en-US"/>
              <a:pPr/>
              <a:t>30</a:t>
            </a:fld>
            <a:endParaRPr lang="en-US"/>
          </a:p>
        </p:txBody>
      </p:sp>
      <p:sp>
        <p:nvSpPr>
          <p:cNvPr id="340994" name="Rectangle 2"/>
          <p:cNvSpPr>
            <a:spLocks noRot="1" noChangeArrowheads="1" noTextEdit="1"/>
          </p:cNvSpPr>
          <p:nvPr>
            <p:ph type="sldImg"/>
          </p:nvPr>
        </p:nvSpPr>
        <p:spPr>
          <a:xfrm>
            <a:off x="488950" y="158750"/>
            <a:ext cx="5875338" cy="4406900"/>
          </a:xfrm>
          <a:ln w="12700" cap="flat">
            <a:solidFill>
              <a:schemeClr val="tx1"/>
            </a:solidFill>
          </a:ln>
        </p:spPr>
      </p:sp>
      <p:sp>
        <p:nvSpPr>
          <p:cNvPr id="340995" name="Rectangle 3"/>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Guidelines for Modifying Sequences</a:t>
            </a:r>
          </a:p>
          <a:p>
            <a:pPr marL="465138" lvl="2" indent="-225425" defTabSz="427038"/>
            <a:r>
              <a:rPr lang="en-US" sz="1100"/>
              <a:t>You must be the owner or have the </a:t>
            </a:r>
            <a:r>
              <a:rPr lang="en-US" sz="1100">
                <a:latin typeface="Courier New" pitchFamily="49" charset="0"/>
              </a:rPr>
              <a:t>ALTER</a:t>
            </a:r>
            <a:r>
              <a:rPr lang="en-US" sz="1100"/>
              <a:t> privilege for the sequence in order to modify it.</a:t>
            </a:r>
          </a:p>
          <a:p>
            <a:pPr marL="465138" lvl="2" indent="-225425" defTabSz="427038"/>
            <a:r>
              <a:rPr lang="en-US" sz="1100"/>
              <a:t>Only future sequence numbers are affected by the </a:t>
            </a:r>
            <a:r>
              <a:rPr lang="en-US" sz="1100">
                <a:latin typeface="Courier New" pitchFamily="49" charset="0"/>
              </a:rPr>
              <a:t>ALTER SEQUENCE</a:t>
            </a:r>
            <a:r>
              <a:rPr lang="en-US" sz="1100"/>
              <a:t> statement.</a:t>
            </a:r>
          </a:p>
          <a:p>
            <a:pPr marL="465138" lvl="2" indent="-225425" defTabSz="427038"/>
            <a:r>
              <a:rPr lang="en-US" sz="1100"/>
              <a:t>The </a:t>
            </a:r>
            <a:r>
              <a:rPr lang="en-US" sz="1100">
                <a:latin typeface="Courier New" pitchFamily="49" charset="0"/>
              </a:rPr>
              <a:t>START WITH</a:t>
            </a:r>
            <a:r>
              <a:rPr lang="en-US" sz="1100"/>
              <a:t> option cannot be changed using </a:t>
            </a:r>
            <a:r>
              <a:rPr lang="en-US" sz="1100">
                <a:latin typeface="Courier New" pitchFamily="49" charset="0"/>
              </a:rPr>
              <a:t>ALTER SEQUENCE</a:t>
            </a:r>
            <a:r>
              <a:rPr lang="en-US" sz="1100"/>
              <a:t>. The sequence must be dropped and re-created in order to restart the sequence at a different number.</a:t>
            </a:r>
          </a:p>
          <a:p>
            <a:pPr marL="465138" lvl="2" indent="-225425" defTabSz="427038"/>
            <a:r>
              <a:rPr lang="en-US" sz="1100"/>
              <a:t>Some validation is performed. For example, a new </a:t>
            </a:r>
            <a:r>
              <a:rPr lang="en-US" sz="1100">
                <a:latin typeface="Courier New" pitchFamily="49" charset="0"/>
              </a:rPr>
              <a:t>MAXVALUE</a:t>
            </a:r>
            <a:r>
              <a:rPr lang="en-US" sz="1100"/>
              <a:t> that is less than the current sequence number cannot be imposed.</a:t>
            </a:r>
          </a:p>
          <a:p>
            <a:pPr marL="465138" lvl="2" indent="-225425" defTabSz="427038"/>
            <a:endParaRPr lang="en-US" sz="1100"/>
          </a:p>
          <a:p>
            <a:pPr defTabSz="427038">
              <a:spcBef>
                <a:spcPct val="0"/>
              </a:spcBef>
            </a:pPr>
            <a:r>
              <a:rPr lang="en-US" sz="1100" b="1">
                <a:latin typeface="Courier New" pitchFamily="49" charset="0"/>
              </a:rPr>
              <a:t>      ALTER SEQUENCE </a:t>
            </a:r>
            <a:r>
              <a:rPr lang="en-US" sz="1100">
                <a:solidFill>
                  <a:srgbClr val="000000"/>
                </a:solidFill>
                <a:latin typeface="Courier New" pitchFamily="49" charset="0"/>
              </a:rPr>
              <a:t>dept_deptid_seq</a:t>
            </a:r>
            <a:endParaRPr lang="en-US" sz="1100" b="1">
              <a:latin typeface="Courier New" pitchFamily="49" charset="0"/>
            </a:endParaRPr>
          </a:p>
          <a:p>
            <a:pPr defTabSz="427038">
              <a:spcBef>
                <a:spcPct val="0"/>
              </a:spcBef>
            </a:pPr>
            <a:r>
              <a:rPr lang="en-US" sz="1100" b="1">
                <a:latin typeface="Courier New" pitchFamily="49" charset="0"/>
              </a:rPr>
              <a:t>            INCREMENT BY 20</a:t>
            </a:r>
          </a:p>
          <a:p>
            <a:pPr defTabSz="427038">
              <a:spcBef>
                <a:spcPct val="0"/>
              </a:spcBef>
            </a:pPr>
            <a:r>
              <a:rPr lang="en-US" sz="1100" b="1">
                <a:latin typeface="Courier New" pitchFamily="49" charset="0"/>
              </a:rPr>
              <a:t>            MAXVALUE 90</a:t>
            </a:r>
          </a:p>
          <a:p>
            <a:pPr defTabSz="427038">
              <a:spcBef>
                <a:spcPct val="0"/>
              </a:spcBef>
            </a:pPr>
            <a:r>
              <a:rPr lang="en-US" sz="1100" b="1">
                <a:latin typeface="Courier New" pitchFamily="49" charset="0"/>
              </a:rPr>
              <a:t>            NOCACHE</a:t>
            </a:r>
          </a:p>
          <a:p>
            <a:pPr defTabSz="427038">
              <a:spcBef>
                <a:spcPct val="0"/>
              </a:spcBef>
            </a:pPr>
            <a:r>
              <a:rPr lang="en-US" sz="1100" b="1">
                <a:latin typeface="Courier New" pitchFamily="49" charset="0"/>
              </a:rPr>
              <a:t>            NOCYCLE;</a:t>
            </a:r>
          </a:p>
          <a:p>
            <a:pPr defTabSz="427038">
              <a:spcBef>
                <a:spcPct val="0"/>
              </a:spcBef>
            </a:pPr>
            <a:r>
              <a:rPr lang="en-US" sz="1100" b="1">
                <a:latin typeface="Courier New" pitchFamily="49" charset="0"/>
              </a:rPr>
              <a:t>      ALTER SEQUENCE </a:t>
            </a:r>
            <a:r>
              <a:rPr lang="en-US" sz="1100">
                <a:solidFill>
                  <a:srgbClr val="000000"/>
                </a:solidFill>
                <a:latin typeface="Courier New" pitchFamily="49" charset="0"/>
              </a:rPr>
              <a:t>dept_deptid_seq</a:t>
            </a:r>
            <a:endParaRPr lang="en-US" sz="1100" b="1">
              <a:latin typeface="Courier New" pitchFamily="49" charset="0"/>
            </a:endParaRPr>
          </a:p>
          <a:p>
            <a:pPr defTabSz="427038"/>
            <a:r>
              <a:rPr lang="en-US" sz="1100" b="1">
                <a:latin typeface="Courier New" pitchFamily="49" charset="0"/>
              </a:rPr>
              <a:t>      *</a:t>
            </a:r>
          </a:p>
          <a:p>
            <a:pPr defTabSz="427038">
              <a:spcBef>
                <a:spcPct val="0"/>
              </a:spcBef>
            </a:pPr>
            <a:r>
              <a:rPr lang="en-US" sz="1100" b="1">
                <a:latin typeface="Courier New" pitchFamily="49" charset="0"/>
              </a:rPr>
              <a:t>      ERROR at line 1:</a:t>
            </a:r>
          </a:p>
          <a:p>
            <a:pPr defTabSz="427038">
              <a:spcBef>
                <a:spcPct val="0"/>
              </a:spcBef>
            </a:pPr>
            <a:r>
              <a:rPr lang="en-US" sz="1100" b="1">
                <a:latin typeface="Courier New" pitchFamily="49" charset="0"/>
              </a:rPr>
              <a:t>      ORA-04009: MAXVALUE cannot be made to be less than the current</a:t>
            </a:r>
          </a:p>
          <a:p>
            <a:pPr defTabSz="427038">
              <a:spcBef>
                <a:spcPct val="0"/>
              </a:spcBef>
            </a:pPr>
            <a:r>
              <a:rPr lang="en-US" sz="1100" b="1">
                <a:latin typeface="Courier New" pitchFamily="49" charset="0"/>
              </a:rPr>
              <a:t>                 value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7C45175-B938-4908-A16C-F7E0DE94CD18}" type="slidenum">
              <a:rPr lang="en-US"/>
              <a:pPr/>
              <a:t>3</a:t>
            </a:fld>
            <a:endParaRPr lang="en-US"/>
          </a:p>
        </p:txBody>
      </p:sp>
      <p:sp>
        <p:nvSpPr>
          <p:cNvPr id="283650"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283651"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283652" name="Rectangle 4"/>
          <p:cNvSpPr>
            <a:spLocks noGrp="1" noChangeArrowheads="1"/>
          </p:cNvSpPr>
          <p:nvPr>
            <p:ph type="body" idx="1"/>
          </p:nvPr>
        </p:nvSpPr>
        <p:spPr>
          <a:xfrm>
            <a:off x="412750" y="4773613"/>
            <a:ext cx="6029325" cy="3756025"/>
          </a:xfrm>
          <a:noFill/>
          <a:ln/>
        </p:spPr>
        <p:txBody>
          <a:bodyPr lIns="92684" tIns="47102" rIns="92684" bIns="47102"/>
          <a:lstStyle/>
          <a:p>
            <a:r>
              <a:rPr lang="en-US"/>
              <a:t>Simple Views versus Complex Views</a:t>
            </a:r>
          </a:p>
          <a:p>
            <a:pPr lvl="1"/>
            <a:r>
              <a:rPr lang="en-US"/>
              <a:t>There are two classifications for </a:t>
            </a:r>
            <a:r>
              <a:rPr lang="en-US">
                <a:solidFill>
                  <a:srgbClr val="FC0128"/>
                </a:solidFill>
              </a:rPr>
              <a:t>views: simple and complex</a:t>
            </a:r>
            <a:r>
              <a:rPr lang="en-US"/>
              <a:t>. The basic difference is related to the DML (</a:t>
            </a:r>
            <a:r>
              <a:rPr lang="en-US">
                <a:latin typeface="Courier New" pitchFamily="49" charset="0"/>
              </a:rPr>
              <a:t>INSERT</a:t>
            </a:r>
            <a:r>
              <a:rPr lang="en-US"/>
              <a:t>, </a:t>
            </a:r>
            <a:r>
              <a:rPr lang="en-US">
                <a:latin typeface="Courier New" pitchFamily="49" charset="0"/>
              </a:rPr>
              <a:t>UPDATE</a:t>
            </a:r>
            <a:r>
              <a:rPr lang="en-US"/>
              <a:t>, and </a:t>
            </a:r>
            <a:r>
              <a:rPr lang="en-US">
                <a:latin typeface="Courier New" pitchFamily="49" charset="0"/>
              </a:rPr>
              <a:t>DELETE</a:t>
            </a:r>
            <a:r>
              <a:rPr lang="en-US"/>
              <a:t>) operations. </a:t>
            </a:r>
          </a:p>
          <a:p>
            <a:pPr lvl="2"/>
            <a:r>
              <a:rPr lang="en-US"/>
              <a:t>A simple view is one that:</a:t>
            </a:r>
          </a:p>
          <a:p>
            <a:pPr lvl="3"/>
            <a:r>
              <a:rPr lang="en-US"/>
              <a:t>Derives data from only one table</a:t>
            </a:r>
          </a:p>
          <a:p>
            <a:pPr lvl="3"/>
            <a:r>
              <a:rPr lang="en-US"/>
              <a:t>Contains no functions or groups of data</a:t>
            </a:r>
          </a:p>
          <a:p>
            <a:pPr lvl="3"/>
            <a:r>
              <a:rPr lang="en-US"/>
              <a:t>Can perform DML operations through the view</a:t>
            </a:r>
          </a:p>
          <a:p>
            <a:pPr lvl="2"/>
            <a:r>
              <a:rPr lang="en-US"/>
              <a:t>A complex view is one that: </a:t>
            </a:r>
          </a:p>
          <a:p>
            <a:pPr lvl="3"/>
            <a:r>
              <a:rPr lang="en-US"/>
              <a:t>Derives data from many tables</a:t>
            </a:r>
          </a:p>
          <a:p>
            <a:pPr lvl="3"/>
            <a:r>
              <a:rPr lang="en-US"/>
              <a:t>Contains functions or groups of data</a:t>
            </a:r>
          </a:p>
          <a:p>
            <a:pPr lvl="3"/>
            <a:r>
              <a:rPr lang="en-US"/>
              <a:t>Does not always allow DML operations through the view </a:t>
            </a:r>
          </a:p>
        </p:txBody>
      </p:sp>
      <p:sp>
        <p:nvSpPr>
          <p:cNvPr id="283653" name="Rectangle 5"/>
          <p:cNvSpPr>
            <a:spLocks noRot="1" noChangeArrowheads="1" noTextEdit="1"/>
          </p:cNvSpPr>
          <p:nvPr>
            <p:ph type="sldImg"/>
          </p:nvPr>
        </p:nvSpPr>
        <p:spPr>
          <a:xfrm>
            <a:off x="487363" y="155575"/>
            <a:ext cx="5880100" cy="4410075"/>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816FF1-1B43-4F2E-9A81-B2A42BC4F243}" type="slidenum">
              <a:rPr lang="en-US"/>
              <a:pPr/>
              <a:t>31</a:t>
            </a:fld>
            <a:endParaRPr lang="en-US"/>
          </a:p>
        </p:txBody>
      </p:sp>
      <p:sp>
        <p:nvSpPr>
          <p:cNvPr id="343042" name="Rectangle 2"/>
          <p:cNvSpPr>
            <a:spLocks noRot="1" noChangeArrowheads="1" noTextEdit="1"/>
          </p:cNvSpPr>
          <p:nvPr>
            <p:ph type="sldImg"/>
          </p:nvPr>
        </p:nvSpPr>
        <p:spPr>
          <a:xfrm>
            <a:off x="488950" y="158750"/>
            <a:ext cx="5875338" cy="4406900"/>
          </a:xfrm>
          <a:ln w="12700" cap="flat">
            <a:solidFill>
              <a:schemeClr val="tx1"/>
            </a:solidFill>
          </a:ln>
        </p:spPr>
      </p:sp>
      <p:sp>
        <p:nvSpPr>
          <p:cNvPr id="343043" name="Rectangle 3"/>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Removing a Sequence</a:t>
            </a:r>
          </a:p>
          <a:p>
            <a:pPr marL="117475" lvl="1" defTabSz="427038"/>
            <a:r>
              <a:rPr lang="en-US" sz="1100"/>
              <a:t>To remove a sequence from the data dictionary, use the </a:t>
            </a:r>
            <a:r>
              <a:rPr lang="en-US" sz="1100">
                <a:solidFill>
                  <a:schemeClr val="hlink"/>
                </a:solidFill>
                <a:latin typeface="Courier New" pitchFamily="49" charset="0"/>
              </a:rPr>
              <a:t>DROP</a:t>
            </a:r>
            <a:r>
              <a:rPr lang="en-US" sz="1100">
                <a:solidFill>
                  <a:schemeClr val="hlink"/>
                </a:solidFill>
              </a:rPr>
              <a:t> </a:t>
            </a:r>
            <a:r>
              <a:rPr lang="en-US" sz="1100">
                <a:solidFill>
                  <a:schemeClr val="hlink"/>
                </a:solidFill>
                <a:latin typeface="Courier New" pitchFamily="49" charset="0"/>
              </a:rPr>
              <a:t>SEQUENCE</a:t>
            </a:r>
            <a:r>
              <a:rPr lang="en-US" sz="1100">
                <a:solidFill>
                  <a:schemeClr val="hlink"/>
                </a:solidFill>
              </a:rPr>
              <a:t> statement</a:t>
            </a:r>
            <a:r>
              <a:rPr lang="en-US" sz="1100"/>
              <a:t>. You must be the owner of the sequence or have the </a:t>
            </a:r>
            <a:r>
              <a:rPr lang="en-US" sz="1100">
                <a:latin typeface="Courier New" pitchFamily="49" charset="0"/>
              </a:rPr>
              <a:t>DROP ANY SEQUENCE</a:t>
            </a:r>
            <a:r>
              <a:rPr lang="en-US" sz="1100"/>
              <a:t> privilege to remove it.</a:t>
            </a:r>
          </a:p>
          <a:p>
            <a:pPr marL="117475" lvl="1" defTabSz="427038"/>
            <a:r>
              <a:rPr lang="en-US" sz="1100" b="1"/>
              <a:t>Syntax</a:t>
            </a:r>
            <a:endParaRPr lang="en-US" sz="1100"/>
          </a:p>
          <a:p>
            <a:pPr algn="just" defTabSz="427038"/>
            <a:r>
              <a:rPr lang="en-US" sz="1100" b="1">
                <a:latin typeface="Times" pitchFamily="18" charset="0"/>
              </a:rPr>
              <a:t>        </a:t>
            </a:r>
            <a:r>
              <a:rPr lang="en-US" sz="1100" b="1">
                <a:latin typeface="Courier New" pitchFamily="49" charset="0"/>
              </a:rPr>
              <a:t>DROP   SEQUENCE    </a:t>
            </a:r>
            <a:r>
              <a:rPr lang="en-US" sz="1100" b="1" i="1">
                <a:latin typeface="Courier New" pitchFamily="49" charset="0"/>
              </a:rPr>
              <a:t>sequence</a:t>
            </a:r>
            <a:r>
              <a:rPr lang="en-US" sz="1100" b="1">
                <a:latin typeface="Courier New" pitchFamily="49" charset="0"/>
              </a:rPr>
              <a:t>;</a:t>
            </a:r>
          </a:p>
          <a:p>
            <a:pPr algn="just" defTabSz="427038"/>
            <a:endParaRPr lang="en-US" sz="1100" b="1">
              <a:latin typeface="Times" pitchFamily="18" charset="0"/>
            </a:endParaRPr>
          </a:p>
          <a:p>
            <a:pPr marL="117475" lvl="1" defTabSz="427038"/>
            <a:r>
              <a:rPr lang="en-US" sz="1100"/>
              <a:t>In the syntax:</a:t>
            </a:r>
            <a:endParaRPr lang="en-US" sz="1100" b="1"/>
          </a:p>
          <a:p>
            <a:pPr marL="117475" lvl="1" defTabSz="427038"/>
            <a:r>
              <a:rPr lang="en-US" sz="1100"/>
              <a:t>	</a:t>
            </a:r>
            <a:r>
              <a:rPr lang="en-US" sz="1100" i="1">
                <a:latin typeface="Courier New" pitchFamily="49" charset="0"/>
              </a:rPr>
              <a:t>sequence</a:t>
            </a:r>
            <a:r>
              <a:rPr lang="en-US" sz="1100" i="1"/>
              <a:t> </a:t>
            </a:r>
            <a:r>
              <a:rPr lang="en-US" sz="1100"/>
              <a:t>is the name of the sequence generator</a:t>
            </a:r>
          </a:p>
          <a:p>
            <a:pPr marL="117475" lvl="1" defTabSz="427038"/>
            <a:r>
              <a:rPr lang="en-US" sz="1100"/>
              <a:t>For more information, see </a:t>
            </a:r>
            <a:r>
              <a:rPr lang="en-US" sz="1100" i="1"/>
              <a:t>Oracle9i SQL Reference,</a:t>
            </a:r>
            <a:r>
              <a:rPr lang="en-US" sz="1100"/>
              <a:t> “</a:t>
            </a:r>
            <a:r>
              <a:rPr lang="en-US" sz="1100">
                <a:latin typeface="Courier New" pitchFamily="49" charset="0"/>
              </a:rPr>
              <a:t>DROP SEQUENCE</a:t>
            </a:r>
            <a:r>
              <a:rPr lang="en-US" sz="1100"/>
              <a:t>.”</a:t>
            </a:r>
          </a:p>
          <a:p>
            <a:pPr defTabSz="427038"/>
            <a:endParaRPr lang="en-US" sz="1100"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CB1C9CD-3C73-40FC-9860-8D374F40149F}" type="slidenum">
              <a:rPr lang="en-US"/>
              <a:pPr/>
              <a:t>32</a:t>
            </a:fld>
            <a:endParaRPr lang="en-US"/>
          </a:p>
        </p:txBody>
      </p:sp>
      <p:sp>
        <p:nvSpPr>
          <p:cNvPr id="345090"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345091" name="Rectangle 3"/>
          <p:cNvSpPr>
            <a:spLocks noChangeArrowheads="1"/>
          </p:cNvSpPr>
          <p:nvPr/>
        </p:nvSpPr>
        <p:spPr bwMode="auto">
          <a:xfrm>
            <a:off x="-4763" y="0"/>
            <a:ext cx="2973388" cy="460375"/>
          </a:xfrm>
          <a:prstGeom prst="rect">
            <a:avLst/>
          </a:prstGeom>
          <a:noFill/>
          <a:ln w="9525">
            <a:noFill/>
            <a:miter lim="800000"/>
            <a:headEnd/>
            <a:tailEnd/>
          </a:ln>
          <a:effectLst/>
        </p:spPr>
        <p:txBody>
          <a:bodyPr wrap="none" anchor="ctr"/>
          <a:lstStyle/>
          <a:p>
            <a:endParaRPr lang="en-US"/>
          </a:p>
        </p:txBody>
      </p:sp>
      <p:sp>
        <p:nvSpPr>
          <p:cNvPr id="345092" name="Rectangle 4"/>
          <p:cNvSpPr>
            <a:spLocks noGrp="1" noChangeArrowheads="1"/>
          </p:cNvSpPr>
          <p:nvPr>
            <p:ph type="body" idx="1"/>
          </p:nvPr>
        </p:nvSpPr>
        <p:spPr>
          <a:xfrm>
            <a:off x="412750" y="4775200"/>
            <a:ext cx="6027738" cy="3754438"/>
          </a:xfrm>
          <a:noFill/>
          <a:ln/>
        </p:spPr>
        <p:txBody>
          <a:bodyPr lIns="92684" tIns="47102" rIns="92684" bIns="47102"/>
          <a:lstStyle/>
          <a:p>
            <a:pPr defTabSz="427038">
              <a:tabLst>
                <a:tab pos="471488" algn="l"/>
              </a:tabLst>
            </a:pPr>
            <a:r>
              <a:rPr lang="en-US" sz="1100"/>
              <a:t>Indexes </a:t>
            </a:r>
          </a:p>
          <a:p>
            <a:pPr marL="117475" lvl="1" defTabSz="427038">
              <a:tabLst>
                <a:tab pos="471488" algn="l"/>
              </a:tabLst>
            </a:pPr>
            <a:r>
              <a:rPr lang="en-US" sz="1100"/>
              <a:t>An Oracle server </a:t>
            </a:r>
            <a:r>
              <a:rPr lang="en-US" sz="1100">
                <a:solidFill>
                  <a:schemeClr val="hlink"/>
                </a:solidFill>
              </a:rPr>
              <a:t>index</a:t>
            </a:r>
            <a:r>
              <a:rPr lang="en-US" sz="1100"/>
              <a:t> is a schema object that can speed up the retrieval of rows by using a pointer. Indexes can be created explicitly or automatically. If you do not have an index on the column, then a full table scan occurs.</a:t>
            </a:r>
          </a:p>
          <a:p>
            <a:pPr marL="117475" lvl="1" defTabSz="427038">
              <a:tabLst>
                <a:tab pos="471488" algn="l"/>
              </a:tabLst>
            </a:pPr>
            <a:r>
              <a:rPr lang="en-US" sz="1100"/>
              <a:t>An index provides direct and fast access to rows in a table. Its purpose is to reduce the necessity of disk I/O by using an indexed path to locate data quickly. The index is used and maintained automatically by the Oracle server. Once an index is created, no direct activity is required by the user.</a:t>
            </a:r>
          </a:p>
          <a:p>
            <a:pPr marL="117475" lvl="1" defTabSz="427038">
              <a:tabLst>
                <a:tab pos="471488" algn="l"/>
              </a:tabLst>
            </a:pPr>
            <a:r>
              <a:rPr lang="en-US" sz="1100"/>
              <a:t>Indexes are logically and physically independent of the table they index. This means that they can be created or dropped at any time and have no effect on the base tables or other indexes.</a:t>
            </a:r>
          </a:p>
          <a:p>
            <a:pPr marL="117475" lvl="1" defTabSz="427038">
              <a:tabLst>
                <a:tab pos="471488" algn="l"/>
              </a:tabLst>
            </a:pPr>
            <a:r>
              <a:rPr lang="en-US" sz="1100" b="1"/>
              <a:t>Note:</a:t>
            </a:r>
            <a:r>
              <a:rPr lang="en-US" sz="1100"/>
              <a:t> When you drop a table, corresponding indexes are also dropped.</a:t>
            </a:r>
          </a:p>
          <a:p>
            <a:pPr marL="117475" lvl="1" defTabSz="427038">
              <a:tabLst>
                <a:tab pos="471488" algn="l"/>
              </a:tabLst>
            </a:pPr>
            <a:r>
              <a:rPr lang="en-US" sz="1100"/>
              <a:t>For more information, see </a:t>
            </a:r>
            <a:r>
              <a:rPr lang="en-US" sz="1100" i="1"/>
              <a:t>Oracle9i Concepts</a:t>
            </a:r>
            <a:r>
              <a:rPr lang="en-US" sz="1100"/>
              <a:t>, “Schema Objects” section, “Indexes” topic.</a:t>
            </a:r>
          </a:p>
          <a:p>
            <a:pPr defTabSz="427038">
              <a:tabLst>
                <a:tab pos="471488" algn="l"/>
              </a:tabLst>
            </a:pPr>
            <a:endParaRPr lang="en-US" sz="1100"/>
          </a:p>
          <a:p>
            <a:pPr defTabSz="427038">
              <a:tabLst>
                <a:tab pos="471488" algn="l"/>
              </a:tabLst>
            </a:pPr>
            <a:r>
              <a:rPr lang="en-US" sz="1100">
                <a:solidFill>
                  <a:srgbClr val="0000FF"/>
                </a:solidFill>
              </a:rPr>
              <a:t>Instructor Note</a:t>
            </a:r>
          </a:p>
          <a:p>
            <a:pPr marL="117475" lvl="1" defTabSz="427038">
              <a:tabLst>
                <a:tab pos="471488" algn="l"/>
              </a:tabLst>
            </a:pPr>
            <a:r>
              <a:rPr lang="en-US" sz="1100">
                <a:solidFill>
                  <a:srgbClr val="0000FF"/>
                </a:solidFill>
              </a:rPr>
              <a:t>The decision to create indexes is a global, high-level decision. Creation and maintenance of indexes is often a task for the database administrator.</a:t>
            </a:r>
          </a:p>
          <a:p>
            <a:pPr marL="117475" lvl="1" defTabSz="427038">
              <a:tabLst>
                <a:tab pos="471488" algn="l"/>
              </a:tabLst>
            </a:pPr>
            <a:r>
              <a:rPr lang="en-US" sz="1100">
                <a:solidFill>
                  <a:srgbClr val="0000FF"/>
                </a:solidFill>
              </a:rPr>
              <a:t>Reference the column that has an index in the predicate </a:t>
            </a:r>
            <a:r>
              <a:rPr lang="en-US" sz="1100">
                <a:solidFill>
                  <a:srgbClr val="0000FF"/>
                </a:solidFill>
                <a:latin typeface="Courier New" pitchFamily="49" charset="0"/>
              </a:rPr>
              <a:t>WHERE</a:t>
            </a:r>
            <a:r>
              <a:rPr lang="en-US" sz="1100">
                <a:solidFill>
                  <a:srgbClr val="0000FF"/>
                </a:solidFill>
              </a:rPr>
              <a:t> clause without modifying the indexed column with a function or expression.</a:t>
            </a:r>
            <a:br>
              <a:rPr lang="en-US" sz="1100">
                <a:solidFill>
                  <a:srgbClr val="0000FF"/>
                </a:solidFill>
              </a:rPr>
            </a:br>
            <a:r>
              <a:rPr lang="en-US" sz="1100">
                <a:solidFill>
                  <a:srgbClr val="0000FF"/>
                </a:solidFill>
              </a:rPr>
              <a:t>A </a:t>
            </a:r>
            <a:r>
              <a:rPr lang="en-US" sz="1100">
                <a:solidFill>
                  <a:srgbClr val="0000FF"/>
                </a:solidFill>
                <a:latin typeface="Courier New" pitchFamily="49" charset="0"/>
              </a:rPr>
              <a:t>ROWID</a:t>
            </a:r>
            <a:r>
              <a:rPr lang="en-US" sz="1100">
                <a:solidFill>
                  <a:srgbClr val="0000FF"/>
                </a:solidFill>
              </a:rPr>
              <a:t> is a hexadecimal string representation of the row address containing block identifier, row location in the block, and the database file identifier. The fastest way to access any particular row is by referencing its </a:t>
            </a:r>
            <a:r>
              <a:rPr lang="en-US" sz="1100">
                <a:solidFill>
                  <a:srgbClr val="0000FF"/>
                </a:solidFill>
                <a:latin typeface="Courier New" pitchFamily="49" charset="0"/>
              </a:rPr>
              <a:t>ROWID</a:t>
            </a:r>
            <a:r>
              <a:rPr lang="en-US" sz="1100">
                <a:solidFill>
                  <a:srgbClr val="0000FF"/>
                </a:solidFill>
              </a:rPr>
              <a:t>.</a:t>
            </a:r>
          </a:p>
        </p:txBody>
      </p:sp>
      <p:sp>
        <p:nvSpPr>
          <p:cNvPr id="345093" name="Rectangle 5"/>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256A5BA-AD77-4CB8-844F-CA4A261F1C54}" type="slidenum">
              <a:rPr lang="en-US"/>
              <a:pPr/>
              <a:t>33</a:t>
            </a:fld>
            <a:endParaRPr lang="en-US"/>
          </a:p>
        </p:txBody>
      </p:sp>
      <p:sp>
        <p:nvSpPr>
          <p:cNvPr id="347138" name="Rectangle 2"/>
          <p:cNvSpPr>
            <a:spLocks noChangeArrowheads="1"/>
          </p:cNvSpPr>
          <p:nvPr/>
        </p:nvSpPr>
        <p:spPr bwMode="auto">
          <a:xfrm>
            <a:off x="3883025" y="0"/>
            <a:ext cx="2976563" cy="460375"/>
          </a:xfrm>
          <a:prstGeom prst="rect">
            <a:avLst/>
          </a:prstGeom>
          <a:noFill/>
          <a:ln w="9525">
            <a:noFill/>
            <a:miter lim="800000"/>
            <a:headEnd/>
            <a:tailEnd/>
          </a:ln>
          <a:effectLst/>
        </p:spPr>
        <p:txBody>
          <a:bodyPr wrap="none" anchor="ctr"/>
          <a:lstStyle/>
          <a:p>
            <a:endParaRPr lang="en-US"/>
          </a:p>
        </p:txBody>
      </p:sp>
      <p:sp>
        <p:nvSpPr>
          <p:cNvPr id="347139" name="Rectangle 3"/>
          <p:cNvSpPr>
            <a:spLocks noChangeArrowheads="1"/>
          </p:cNvSpPr>
          <p:nvPr/>
        </p:nvSpPr>
        <p:spPr bwMode="auto">
          <a:xfrm>
            <a:off x="-4763" y="0"/>
            <a:ext cx="2973388" cy="460375"/>
          </a:xfrm>
          <a:prstGeom prst="rect">
            <a:avLst/>
          </a:prstGeom>
          <a:noFill/>
          <a:ln w="9525">
            <a:noFill/>
            <a:miter lim="800000"/>
            <a:headEnd/>
            <a:tailEnd/>
          </a:ln>
          <a:effectLst/>
        </p:spPr>
        <p:txBody>
          <a:bodyPr wrap="none" anchor="ctr"/>
          <a:lstStyle/>
          <a:p>
            <a:endParaRPr lang="en-US"/>
          </a:p>
        </p:txBody>
      </p:sp>
      <p:sp>
        <p:nvSpPr>
          <p:cNvPr id="347140" name="Rectangle 4"/>
          <p:cNvSpPr>
            <a:spLocks noGrp="1" noChangeArrowheads="1"/>
          </p:cNvSpPr>
          <p:nvPr>
            <p:ph type="body" idx="1"/>
          </p:nvPr>
        </p:nvSpPr>
        <p:spPr>
          <a:xfrm>
            <a:off x="412750" y="4775200"/>
            <a:ext cx="6027738" cy="3754438"/>
          </a:xfrm>
          <a:noFill/>
          <a:ln/>
        </p:spPr>
        <p:txBody>
          <a:bodyPr lIns="92684" tIns="47102" rIns="92684" bIns="47102"/>
          <a:lstStyle/>
          <a:p>
            <a:pPr defTabSz="427038">
              <a:tabLst>
                <a:tab pos="471488" algn="l"/>
              </a:tabLst>
            </a:pPr>
            <a:r>
              <a:rPr lang="en-US" sz="1100"/>
              <a:t>Types of Indexes</a:t>
            </a:r>
          </a:p>
          <a:p>
            <a:pPr marL="117475" lvl="1" defTabSz="427038">
              <a:tabLst>
                <a:tab pos="471488" algn="l"/>
              </a:tabLst>
            </a:pPr>
            <a:r>
              <a:rPr lang="en-US" sz="1100">
                <a:solidFill>
                  <a:schemeClr val="hlink"/>
                </a:solidFill>
              </a:rPr>
              <a:t>Two types of indexes</a:t>
            </a:r>
            <a:r>
              <a:rPr lang="en-US" sz="1100"/>
              <a:t> can be created. One type is a </a:t>
            </a:r>
            <a:r>
              <a:rPr lang="en-US" sz="1100">
                <a:solidFill>
                  <a:schemeClr val="hlink"/>
                </a:solidFill>
              </a:rPr>
              <a:t>unique index</a:t>
            </a:r>
            <a:r>
              <a:rPr lang="en-US" sz="1100"/>
              <a:t>: the Oracle server automatically creates this index when you define a column in a table to have a </a:t>
            </a:r>
            <a:r>
              <a:rPr lang="en-US" sz="1100">
                <a:latin typeface="Courier New" pitchFamily="49" charset="0"/>
              </a:rPr>
              <a:t>PRIMARY KEY</a:t>
            </a:r>
            <a:r>
              <a:rPr lang="en-US" sz="1100"/>
              <a:t> or a </a:t>
            </a:r>
            <a:r>
              <a:rPr lang="en-US" sz="1100">
                <a:latin typeface="Courier New" pitchFamily="49" charset="0"/>
              </a:rPr>
              <a:t>UNIQUE</a:t>
            </a:r>
            <a:r>
              <a:rPr lang="en-US" sz="1100"/>
              <a:t> key constraint. The name of the index is the name given to the constraint.</a:t>
            </a:r>
          </a:p>
          <a:p>
            <a:pPr marL="117475" lvl="1" defTabSz="427038">
              <a:tabLst>
                <a:tab pos="471488" algn="l"/>
              </a:tabLst>
            </a:pPr>
            <a:r>
              <a:rPr lang="en-US" sz="1100"/>
              <a:t>The other type of index is a </a:t>
            </a:r>
            <a:r>
              <a:rPr lang="en-US" sz="1100">
                <a:solidFill>
                  <a:schemeClr val="hlink"/>
                </a:solidFill>
              </a:rPr>
              <a:t>nonunique index</a:t>
            </a:r>
            <a:r>
              <a:rPr lang="en-US" sz="1100"/>
              <a:t>, which a user can create. For example, you can create a </a:t>
            </a:r>
            <a:r>
              <a:rPr lang="en-US" sz="1100">
                <a:latin typeface="Courier New" pitchFamily="49" charset="0"/>
              </a:rPr>
              <a:t>FOREIGN KEY</a:t>
            </a:r>
            <a:r>
              <a:rPr lang="en-US" sz="1100"/>
              <a:t> column index for a join in a query to improve retrieval speed. </a:t>
            </a:r>
          </a:p>
          <a:p>
            <a:pPr marL="117475" lvl="1" defTabSz="427038">
              <a:tabLst>
                <a:tab pos="471488" algn="l"/>
              </a:tabLst>
            </a:pPr>
            <a:r>
              <a:rPr lang="en-US" sz="1100" b="1"/>
              <a:t>Note:</a:t>
            </a:r>
            <a:r>
              <a:rPr lang="en-US" sz="1100"/>
              <a:t> You can manually create a unique index, but it is recommended that you create a unique constraint, which implicitly creates a unique index.</a:t>
            </a:r>
          </a:p>
          <a:p>
            <a:pPr defTabSz="427038">
              <a:tabLst>
                <a:tab pos="471488" algn="l"/>
              </a:tabLst>
            </a:pPr>
            <a:endParaRPr lang="en-US" sz="1100" b="1"/>
          </a:p>
        </p:txBody>
      </p:sp>
      <p:sp>
        <p:nvSpPr>
          <p:cNvPr id="347141" name="Rectangle 5"/>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9D9D9A-1F2C-4B93-A8A2-D0CDCCC7FCA4}" type="slidenum">
              <a:rPr lang="en-US"/>
              <a:pPr/>
              <a:t>34</a:t>
            </a:fld>
            <a:endParaRPr lang="en-US"/>
          </a:p>
        </p:txBody>
      </p:sp>
      <p:sp>
        <p:nvSpPr>
          <p:cNvPr id="349186" name="Rectangle 2"/>
          <p:cNvSpPr>
            <a:spLocks noRot="1" noChangeArrowheads="1" noTextEdit="1"/>
          </p:cNvSpPr>
          <p:nvPr>
            <p:ph type="sldImg"/>
          </p:nvPr>
        </p:nvSpPr>
        <p:spPr>
          <a:xfrm>
            <a:off x="487363" y="157163"/>
            <a:ext cx="5878512" cy="4408487"/>
          </a:xfrm>
          <a:ln w="12700" cap="flat">
            <a:solidFill>
              <a:schemeClr val="tx1"/>
            </a:solidFill>
          </a:ln>
        </p:spPr>
      </p:sp>
      <p:sp>
        <p:nvSpPr>
          <p:cNvPr id="349187" name="Rectangle 3"/>
          <p:cNvSpPr>
            <a:spLocks noGrp="1" noChangeArrowheads="1"/>
          </p:cNvSpPr>
          <p:nvPr>
            <p:ph type="body" idx="1"/>
          </p:nvPr>
        </p:nvSpPr>
        <p:spPr>
          <a:xfrm>
            <a:off x="412750" y="4775200"/>
            <a:ext cx="6027738" cy="3754438"/>
          </a:xfrm>
          <a:noFill/>
          <a:ln/>
        </p:spPr>
        <p:txBody>
          <a:bodyPr lIns="92684" tIns="47102" rIns="92684" bIns="47102"/>
          <a:lstStyle/>
          <a:p>
            <a:pPr defTabSz="427038">
              <a:tabLst>
                <a:tab pos="471488" algn="l"/>
              </a:tabLst>
            </a:pPr>
            <a:r>
              <a:rPr lang="en-US" sz="1100"/>
              <a:t>Creating an Index</a:t>
            </a:r>
          </a:p>
          <a:p>
            <a:pPr marL="117475" lvl="1" defTabSz="427038">
              <a:tabLst>
                <a:tab pos="471488" algn="l"/>
              </a:tabLst>
            </a:pPr>
            <a:r>
              <a:rPr lang="en-US" sz="1100"/>
              <a:t>Create an index on one or more columns by issuing the </a:t>
            </a:r>
            <a:r>
              <a:rPr lang="en-US" sz="1100">
                <a:solidFill>
                  <a:schemeClr val="hlink"/>
                </a:solidFill>
                <a:latin typeface="Courier New" pitchFamily="49" charset="0"/>
              </a:rPr>
              <a:t>CREATE</a:t>
            </a:r>
            <a:r>
              <a:rPr lang="en-US" sz="1100">
                <a:solidFill>
                  <a:schemeClr val="hlink"/>
                </a:solidFill>
              </a:rPr>
              <a:t> </a:t>
            </a:r>
            <a:r>
              <a:rPr lang="en-US" sz="1100">
                <a:solidFill>
                  <a:schemeClr val="hlink"/>
                </a:solidFill>
                <a:latin typeface="Courier New" pitchFamily="49" charset="0"/>
              </a:rPr>
              <a:t>INDEX</a:t>
            </a:r>
            <a:r>
              <a:rPr lang="en-US" sz="1100">
                <a:solidFill>
                  <a:schemeClr val="hlink"/>
                </a:solidFill>
              </a:rPr>
              <a:t> statement</a:t>
            </a:r>
            <a:r>
              <a:rPr lang="en-US" sz="1100"/>
              <a:t>.</a:t>
            </a:r>
          </a:p>
          <a:p>
            <a:pPr marL="117475" lvl="1" defTabSz="427038">
              <a:tabLst>
                <a:tab pos="471488" algn="l"/>
              </a:tabLst>
            </a:pPr>
            <a:r>
              <a:rPr lang="en-US" sz="1100"/>
              <a:t>In the syntax:</a:t>
            </a:r>
          </a:p>
          <a:p>
            <a:pPr marL="117475" lvl="1" defTabSz="427038">
              <a:tabLst>
                <a:tab pos="471488" algn="l"/>
              </a:tabLst>
            </a:pPr>
            <a:r>
              <a:rPr lang="en-US" sz="1100"/>
              <a:t>	</a:t>
            </a:r>
            <a:r>
              <a:rPr lang="en-US" sz="1100" i="1">
                <a:latin typeface="Courier New" pitchFamily="49" charset="0"/>
              </a:rPr>
              <a:t>index</a:t>
            </a:r>
            <a:r>
              <a:rPr lang="en-US" sz="1100"/>
              <a:t>		is the name of the index</a:t>
            </a:r>
          </a:p>
          <a:p>
            <a:pPr marL="117475" lvl="1" defTabSz="427038">
              <a:tabLst>
                <a:tab pos="471488" algn="l"/>
              </a:tabLst>
            </a:pPr>
            <a:r>
              <a:rPr lang="en-US" sz="1100" i="1"/>
              <a:t>	</a:t>
            </a:r>
            <a:r>
              <a:rPr lang="en-US" sz="1100" i="1">
                <a:latin typeface="Courier New" pitchFamily="49" charset="0"/>
              </a:rPr>
              <a:t>table</a:t>
            </a:r>
            <a:r>
              <a:rPr lang="en-US" sz="1100">
                <a:latin typeface="Courier New" pitchFamily="49" charset="0"/>
              </a:rPr>
              <a:t>		</a:t>
            </a:r>
            <a:r>
              <a:rPr lang="en-US" sz="1100"/>
              <a:t>is the name of the table</a:t>
            </a:r>
          </a:p>
          <a:p>
            <a:pPr marL="117475" lvl="1" defTabSz="427038">
              <a:tabLst>
                <a:tab pos="471488" algn="l"/>
              </a:tabLst>
            </a:pPr>
            <a:r>
              <a:rPr lang="en-US" sz="1100" i="1"/>
              <a:t>	</a:t>
            </a:r>
            <a:r>
              <a:rPr lang="en-US" sz="1100" i="1">
                <a:latin typeface="Courier New" pitchFamily="49" charset="0"/>
              </a:rPr>
              <a:t>column</a:t>
            </a:r>
            <a:r>
              <a:rPr lang="en-US" sz="1100"/>
              <a:t>		is the name of the column in the table to be indexed</a:t>
            </a:r>
          </a:p>
          <a:p>
            <a:pPr marL="117475" lvl="1" defTabSz="427038">
              <a:tabLst>
                <a:tab pos="471488" algn="l"/>
              </a:tabLst>
            </a:pPr>
            <a:r>
              <a:rPr lang="en-US" sz="1100"/>
              <a:t>For more information, see </a:t>
            </a:r>
            <a:r>
              <a:rPr lang="en-US" sz="1100" i="1"/>
              <a:t>Oracle9i SQL Reference</a:t>
            </a:r>
            <a:r>
              <a:rPr lang="en-US" sz="1100"/>
              <a:t>, “</a:t>
            </a:r>
            <a:r>
              <a:rPr lang="en-US" sz="1100">
                <a:latin typeface="Courier New" pitchFamily="49" charset="0"/>
              </a:rPr>
              <a:t>CREATE INDEX</a:t>
            </a:r>
            <a:r>
              <a:rPr lang="en-US" sz="1100"/>
              <a:t>.”</a:t>
            </a:r>
          </a:p>
          <a:p>
            <a:pPr marL="117475" lvl="1" defTabSz="427038">
              <a:tabLst>
                <a:tab pos="471488" algn="l"/>
              </a:tabLst>
            </a:pPr>
            <a:endParaRPr lang="en-US" sz="1100"/>
          </a:p>
          <a:p>
            <a:pPr marL="117475" lvl="1" defTabSz="427038">
              <a:tabLst>
                <a:tab pos="471488" algn="l"/>
              </a:tabLst>
            </a:pPr>
            <a:endParaRPr lang="en-US" sz="1100"/>
          </a:p>
          <a:p>
            <a:pPr marL="117475" lvl="1" defTabSz="427038">
              <a:tabLst>
                <a:tab pos="471488" algn="l"/>
              </a:tabLst>
            </a:pPr>
            <a:endParaRPr lang="en-US" sz="1100"/>
          </a:p>
          <a:p>
            <a:pPr marL="117475" lvl="1" defTabSz="427038">
              <a:tabLst>
                <a:tab pos="471488" algn="l"/>
              </a:tabLst>
            </a:pPr>
            <a:endParaRPr lang="en-US" sz="1100"/>
          </a:p>
          <a:p>
            <a:pPr defTabSz="427038">
              <a:tabLst>
                <a:tab pos="471488" algn="l"/>
              </a:tabLst>
            </a:pPr>
            <a:r>
              <a:rPr lang="en-US" sz="1100">
                <a:solidFill>
                  <a:srgbClr val="0000FF"/>
                </a:solidFill>
              </a:rPr>
              <a:t>Instructor Note</a:t>
            </a:r>
          </a:p>
          <a:p>
            <a:pPr marL="117475" lvl="1" defTabSz="427038">
              <a:tabLst>
                <a:tab pos="471488" algn="l"/>
              </a:tabLst>
            </a:pPr>
            <a:r>
              <a:rPr lang="en-US" sz="1100">
                <a:solidFill>
                  <a:srgbClr val="0000FF"/>
                </a:solidFill>
              </a:rPr>
              <a:t>To create an index in your schema, you must have the </a:t>
            </a:r>
            <a:r>
              <a:rPr lang="en-US" sz="1100">
                <a:solidFill>
                  <a:srgbClr val="0000FF"/>
                </a:solidFill>
                <a:latin typeface="Courier New" pitchFamily="49" charset="0"/>
              </a:rPr>
              <a:t>CREATE TABLE</a:t>
            </a:r>
            <a:r>
              <a:rPr lang="en-US" sz="1100">
                <a:solidFill>
                  <a:srgbClr val="0000FF"/>
                </a:solidFill>
              </a:rPr>
              <a:t> privilege. To create an index in any schema, you need the </a:t>
            </a:r>
            <a:r>
              <a:rPr lang="en-US" sz="1100">
                <a:solidFill>
                  <a:srgbClr val="0000FF"/>
                </a:solidFill>
                <a:latin typeface="Courier New" pitchFamily="49" charset="0"/>
              </a:rPr>
              <a:t>CREATE ANY INDEX </a:t>
            </a:r>
            <a:r>
              <a:rPr lang="en-US" sz="1100">
                <a:solidFill>
                  <a:srgbClr val="0000FF"/>
                </a:solidFill>
              </a:rPr>
              <a:t>privilege or the </a:t>
            </a:r>
            <a:r>
              <a:rPr lang="en-US" sz="1100">
                <a:solidFill>
                  <a:srgbClr val="0000FF"/>
                </a:solidFill>
                <a:latin typeface="Courier New" pitchFamily="49" charset="0"/>
              </a:rPr>
              <a:t>CREATE TABLE</a:t>
            </a:r>
            <a:r>
              <a:rPr lang="en-US" sz="1100">
                <a:solidFill>
                  <a:srgbClr val="0000FF"/>
                </a:solidFill>
              </a:rPr>
              <a:t> privilege on the table on which you are creating the index. </a:t>
            </a:r>
          </a:p>
          <a:p>
            <a:pPr marL="117475" lvl="1" defTabSz="427038">
              <a:tabLst>
                <a:tab pos="471488" algn="l"/>
              </a:tabLst>
            </a:pPr>
            <a:r>
              <a:rPr lang="en-US" sz="1100">
                <a:solidFill>
                  <a:srgbClr val="0000FF"/>
                </a:solidFill>
              </a:rPr>
              <a:t>Another option in the syntax is the </a:t>
            </a:r>
            <a:r>
              <a:rPr lang="en-US" sz="1100">
                <a:solidFill>
                  <a:srgbClr val="0000FF"/>
                </a:solidFill>
                <a:latin typeface="Courier New" pitchFamily="49" charset="0"/>
              </a:rPr>
              <a:t>UNIQUE</a:t>
            </a:r>
            <a:r>
              <a:rPr lang="en-US" sz="1100">
                <a:solidFill>
                  <a:srgbClr val="0000FF"/>
                </a:solidFill>
              </a:rPr>
              <a:t> keyword. Emphasize that you should not explicitly define unique indexes on tables. Instead define uniqueness in the table as a constraint. The Oracle server enforces unique integrity constraints by automatically defining a unique index on the unique key.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CC17C-D444-4835-BA10-F7C8BF024AC9}" type="slidenum">
              <a:rPr lang="en-US"/>
              <a:pPr/>
              <a:t>35</a:t>
            </a:fld>
            <a:endParaRPr lang="en-US"/>
          </a:p>
        </p:txBody>
      </p:sp>
      <p:sp>
        <p:nvSpPr>
          <p:cNvPr id="351234" name="Rectangle 2"/>
          <p:cNvSpPr>
            <a:spLocks noGrp="1" noChangeArrowheads="1"/>
          </p:cNvSpPr>
          <p:nvPr>
            <p:ph type="body" idx="1"/>
          </p:nvPr>
        </p:nvSpPr>
        <p:spPr>
          <a:xfrm>
            <a:off x="412750" y="4775200"/>
            <a:ext cx="6027738" cy="3948113"/>
          </a:xfrm>
          <a:noFill/>
          <a:ln/>
        </p:spPr>
        <p:txBody>
          <a:bodyPr lIns="92684" tIns="47102" rIns="92684" bIns="47102"/>
          <a:lstStyle/>
          <a:p>
            <a:pPr defTabSz="427038"/>
            <a:r>
              <a:rPr lang="en-US" sz="1100"/>
              <a:t>More Is Not Always Better</a:t>
            </a:r>
          </a:p>
          <a:p>
            <a:pPr marL="117475" lvl="1" defTabSz="427038"/>
            <a:r>
              <a:rPr lang="en-US" sz="1100"/>
              <a:t>More indexes on a table does not mean faster queries. Each DML operation that is committed on a table with indexes means that the indexes must be updated. The more indexes you have associated with a table, the more effort the Oracle server must make to update all the indexes after a DML operation.</a:t>
            </a:r>
          </a:p>
          <a:p>
            <a:pPr marL="117475" lvl="1" defTabSz="427038"/>
            <a:r>
              <a:rPr lang="en-US" sz="1100" b="1">
                <a:solidFill>
                  <a:schemeClr val="hlink"/>
                </a:solidFill>
              </a:rPr>
              <a:t>When to Create an Index</a:t>
            </a:r>
            <a:endParaRPr lang="en-US"/>
          </a:p>
          <a:p>
            <a:pPr marL="465138" lvl="2" indent="-225425" defTabSz="427038"/>
            <a:r>
              <a:rPr lang="en-US" sz="1100"/>
              <a:t>Therefore, you should create indexes only if:</a:t>
            </a:r>
          </a:p>
          <a:p>
            <a:pPr marL="465138" lvl="2" indent="-225425" defTabSz="427038"/>
            <a:r>
              <a:rPr lang="en-US" sz="1100"/>
              <a:t>The column contains a wide range of values</a:t>
            </a:r>
          </a:p>
          <a:p>
            <a:pPr marL="465138" lvl="2" indent="-225425" defTabSz="427038"/>
            <a:r>
              <a:rPr lang="en-US" sz="1100"/>
              <a:t>The column contains a large number of null values</a:t>
            </a:r>
          </a:p>
          <a:p>
            <a:pPr marL="465138" lvl="2" indent="-225425" defTabSz="427038"/>
            <a:r>
              <a:rPr lang="en-US" sz="1100"/>
              <a:t>One or more columns are frequently used together in a </a:t>
            </a:r>
            <a:r>
              <a:rPr lang="en-US" sz="1100">
                <a:latin typeface="Courier New" pitchFamily="49" charset="0"/>
              </a:rPr>
              <a:t>WHERE</a:t>
            </a:r>
            <a:r>
              <a:rPr lang="en-US" sz="1100"/>
              <a:t> clause or join condition</a:t>
            </a:r>
          </a:p>
          <a:p>
            <a:pPr marL="465138" lvl="2" indent="-225425" defTabSz="427038"/>
            <a:r>
              <a:rPr lang="en-US" sz="1100"/>
              <a:t>The table is large and most queries are expected to retrieve less than 2–4% of the rows</a:t>
            </a:r>
          </a:p>
          <a:p>
            <a:pPr marL="117475" lvl="1" defTabSz="427038"/>
            <a:r>
              <a:rPr lang="en-US" sz="1100"/>
              <a:t>Remember that if you want to enforce uniqueness, you should define a unique constraint in the table definition. Then a unique index is created automatically.</a:t>
            </a:r>
            <a:endParaRPr lang="en-US" sz="1100">
              <a:solidFill>
                <a:schemeClr val="accent2"/>
              </a:solidFill>
            </a:endParaRPr>
          </a:p>
          <a:p>
            <a:pPr defTabSz="427038">
              <a:spcBef>
                <a:spcPct val="0"/>
              </a:spcBef>
            </a:pPr>
            <a:endParaRPr lang="en-US" sz="1100">
              <a:solidFill>
                <a:schemeClr val="accent2"/>
              </a:solidFill>
            </a:endParaRPr>
          </a:p>
          <a:p>
            <a:pPr defTabSz="427038">
              <a:spcBef>
                <a:spcPct val="0"/>
              </a:spcBef>
            </a:pPr>
            <a:endParaRPr lang="en-US" sz="1100">
              <a:solidFill>
                <a:schemeClr val="accent2"/>
              </a:solidFill>
            </a:endParaRPr>
          </a:p>
          <a:p>
            <a:pPr defTabSz="427038">
              <a:spcBef>
                <a:spcPct val="0"/>
              </a:spcBef>
            </a:pPr>
            <a:r>
              <a:rPr lang="en-US" sz="1100">
                <a:solidFill>
                  <a:srgbClr val="0000FF"/>
                </a:solidFill>
              </a:rPr>
              <a:t>Instructor Note</a:t>
            </a:r>
          </a:p>
          <a:p>
            <a:pPr marL="117475" lvl="1" defTabSz="427038"/>
            <a:r>
              <a:rPr lang="en-US" sz="1100">
                <a:solidFill>
                  <a:srgbClr val="0000FF"/>
                </a:solidFill>
              </a:rPr>
              <a:t>A composite index (also called a concatenated index) is an index that you create on multiple columns in a table. Columns in a composite index can appear in any order and need not be adjacent in the table. </a:t>
            </a:r>
          </a:p>
          <a:p>
            <a:pPr marL="117475" lvl="1" defTabSz="427038"/>
            <a:r>
              <a:rPr lang="en-US" sz="1100">
                <a:solidFill>
                  <a:srgbClr val="0000FF"/>
                </a:solidFill>
              </a:rPr>
              <a:t>Composite indexes can speed retrieval of data for </a:t>
            </a:r>
            <a:r>
              <a:rPr lang="en-US" sz="1100">
                <a:solidFill>
                  <a:srgbClr val="0000FF"/>
                </a:solidFill>
                <a:latin typeface="Courier New" pitchFamily="49" charset="0"/>
              </a:rPr>
              <a:t>SELECT</a:t>
            </a:r>
            <a:r>
              <a:rPr lang="en-US" sz="1100">
                <a:solidFill>
                  <a:srgbClr val="0000FF"/>
                </a:solidFill>
              </a:rPr>
              <a:t> statements in which the </a:t>
            </a:r>
            <a:r>
              <a:rPr lang="en-US" sz="1100">
                <a:solidFill>
                  <a:srgbClr val="0000FF"/>
                </a:solidFill>
                <a:latin typeface="Courier New" pitchFamily="49" charset="0"/>
              </a:rPr>
              <a:t>WHERE</a:t>
            </a:r>
            <a:r>
              <a:rPr lang="en-US" sz="1100">
                <a:solidFill>
                  <a:srgbClr val="0000FF"/>
                </a:solidFill>
              </a:rPr>
              <a:t> clause references all or the leading portion of the columns in the composite index. </a:t>
            </a:r>
            <a:r>
              <a:rPr lang="en-US">
                <a:solidFill>
                  <a:schemeClr val="accent2"/>
                </a:solidFill>
                <a:latin typeface="Courier New" pitchFamily="49" charset="0"/>
              </a:rPr>
              <a:t>   </a:t>
            </a:r>
          </a:p>
        </p:txBody>
      </p:sp>
      <p:sp>
        <p:nvSpPr>
          <p:cNvPr id="351235" name="Rectangle 3"/>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449848-AE3E-415A-8BDD-17714436E0A0}" type="slidenum">
              <a:rPr lang="en-US"/>
              <a:pPr/>
              <a:t>36</a:t>
            </a:fld>
            <a:endParaRPr lang="en-US"/>
          </a:p>
        </p:txBody>
      </p:sp>
      <p:sp>
        <p:nvSpPr>
          <p:cNvPr id="353282" name="Rectangle 2"/>
          <p:cNvSpPr>
            <a:spLocks noGrp="1" noChangeArrowheads="1"/>
          </p:cNvSpPr>
          <p:nvPr>
            <p:ph type="body" idx="1"/>
          </p:nvPr>
        </p:nvSpPr>
        <p:spPr>
          <a:xfrm>
            <a:off x="412750" y="4775200"/>
            <a:ext cx="6027738" cy="3754438"/>
          </a:xfrm>
          <a:noFill/>
          <a:ln/>
        </p:spPr>
        <p:txBody>
          <a:bodyPr lIns="92684" tIns="47102" rIns="92684" bIns="47102"/>
          <a:lstStyle/>
          <a:p>
            <a:pPr defTabSz="427038">
              <a:tabLst>
                <a:tab pos="471488" algn="l"/>
              </a:tabLst>
            </a:pPr>
            <a:endParaRPr lang="en-US" sz="1100"/>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b="1"/>
          </a:p>
          <a:p>
            <a:pPr defTabSz="427038">
              <a:tabLst>
                <a:tab pos="471488" algn="l"/>
              </a:tabLst>
            </a:pPr>
            <a:endParaRPr lang="en-US" sz="1100">
              <a:solidFill>
                <a:schemeClr val="accent2"/>
              </a:solidFill>
            </a:endParaRPr>
          </a:p>
          <a:p>
            <a:pPr defTabSz="427038">
              <a:tabLst>
                <a:tab pos="471488" algn="l"/>
              </a:tabLst>
            </a:pPr>
            <a:endParaRPr lang="en-US" sz="1100">
              <a:solidFill>
                <a:srgbClr val="0000FF"/>
              </a:solidFill>
            </a:endParaRPr>
          </a:p>
          <a:p>
            <a:pPr defTabSz="427038">
              <a:tabLst>
                <a:tab pos="471488" algn="l"/>
              </a:tabLst>
            </a:pPr>
            <a:r>
              <a:rPr lang="en-US" sz="1100">
                <a:solidFill>
                  <a:srgbClr val="0000FF"/>
                </a:solidFill>
              </a:rPr>
              <a:t>Instructor Note</a:t>
            </a:r>
            <a:endParaRPr lang="en-US" sz="1100" b="1">
              <a:solidFill>
                <a:srgbClr val="0000FF"/>
              </a:solidFill>
            </a:endParaRPr>
          </a:p>
          <a:p>
            <a:pPr marL="117475" lvl="1" defTabSz="427038">
              <a:tabLst>
                <a:tab pos="471488" algn="l"/>
              </a:tabLst>
            </a:pPr>
            <a:r>
              <a:rPr lang="en-US" sz="1100">
                <a:solidFill>
                  <a:srgbClr val="0000FF"/>
                </a:solidFill>
              </a:rPr>
              <a:t>Null values are not included in the index.</a:t>
            </a:r>
            <a:br>
              <a:rPr lang="en-US" sz="1100">
                <a:solidFill>
                  <a:srgbClr val="0000FF"/>
                </a:solidFill>
              </a:rPr>
            </a:br>
            <a:r>
              <a:rPr lang="en-US" sz="1100">
                <a:solidFill>
                  <a:srgbClr val="0000FF"/>
                </a:solidFill>
              </a:rPr>
              <a:t>To optimize joins, you can create an index on the </a:t>
            </a:r>
            <a:r>
              <a:rPr lang="en-US" sz="1100">
                <a:solidFill>
                  <a:srgbClr val="0000FF"/>
                </a:solidFill>
                <a:latin typeface="Courier New" pitchFamily="49" charset="0"/>
              </a:rPr>
              <a:t>FOREIGN KEY</a:t>
            </a:r>
            <a:r>
              <a:rPr lang="en-US" sz="1100">
                <a:solidFill>
                  <a:srgbClr val="0000FF"/>
                </a:solidFill>
              </a:rPr>
              <a:t> column, which speeds up the search to match rows to the </a:t>
            </a:r>
            <a:r>
              <a:rPr lang="en-US" sz="1100">
                <a:solidFill>
                  <a:srgbClr val="0000FF"/>
                </a:solidFill>
                <a:latin typeface="Courier New" pitchFamily="49" charset="0"/>
              </a:rPr>
              <a:t>PRIMARY KEY</a:t>
            </a:r>
            <a:r>
              <a:rPr lang="en-US" sz="1100">
                <a:solidFill>
                  <a:srgbClr val="0000FF"/>
                </a:solidFill>
              </a:rPr>
              <a:t> column.</a:t>
            </a:r>
            <a:br>
              <a:rPr lang="en-US" sz="1100">
                <a:solidFill>
                  <a:srgbClr val="0000FF"/>
                </a:solidFill>
              </a:rPr>
            </a:br>
            <a:r>
              <a:rPr lang="en-US" sz="1100">
                <a:solidFill>
                  <a:srgbClr val="0000FF"/>
                </a:solidFill>
              </a:rPr>
              <a:t>The optimizer does not use an index if the </a:t>
            </a:r>
            <a:r>
              <a:rPr lang="en-US" sz="1100">
                <a:solidFill>
                  <a:srgbClr val="0000FF"/>
                </a:solidFill>
                <a:latin typeface="Courier New" pitchFamily="49" charset="0"/>
              </a:rPr>
              <a:t>WHERE</a:t>
            </a:r>
            <a:r>
              <a:rPr lang="en-US" sz="1100">
                <a:solidFill>
                  <a:srgbClr val="0000FF"/>
                </a:solidFill>
              </a:rPr>
              <a:t> clause contains the </a:t>
            </a:r>
            <a:r>
              <a:rPr lang="en-US" sz="1100">
                <a:solidFill>
                  <a:srgbClr val="0000FF"/>
                </a:solidFill>
                <a:latin typeface="Courier New" pitchFamily="49" charset="0"/>
              </a:rPr>
              <a:t>IS NULL</a:t>
            </a:r>
            <a:r>
              <a:rPr lang="en-US" sz="1100">
                <a:solidFill>
                  <a:srgbClr val="0000FF"/>
                </a:solidFill>
              </a:rPr>
              <a:t> expression.</a:t>
            </a:r>
          </a:p>
        </p:txBody>
      </p:sp>
      <p:sp>
        <p:nvSpPr>
          <p:cNvPr id="353283" name="Rectangle 3"/>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224BF1-3831-464A-A480-F33F62E9A26F}" type="slidenum">
              <a:rPr lang="en-US"/>
              <a:pPr/>
              <a:t>37</a:t>
            </a:fld>
            <a:endParaRPr lang="en-US"/>
          </a:p>
        </p:txBody>
      </p:sp>
      <p:sp>
        <p:nvSpPr>
          <p:cNvPr id="355330" name="Rectangle 2"/>
          <p:cNvSpPr>
            <a:spLocks noRot="1" noChangeArrowheads="1" noTextEdit="1"/>
          </p:cNvSpPr>
          <p:nvPr>
            <p:ph type="sldImg"/>
          </p:nvPr>
        </p:nvSpPr>
        <p:spPr>
          <a:xfrm>
            <a:off x="488950" y="158750"/>
            <a:ext cx="5875338" cy="4406900"/>
          </a:xfrm>
          <a:ln w="12700" cap="flat">
            <a:solidFill>
              <a:schemeClr val="tx1"/>
            </a:solidFill>
          </a:ln>
        </p:spPr>
      </p:sp>
      <p:sp>
        <p:nvSpPr>
          <p:cNvPr id="355331" name="Rectangle 3"/>
          <p:cNvSpPr>
            <a:spLocks noGrp="1" noChangeArrowheads="1"/>
          </p:cNvSpPr>
          <p:nvPr>
            <p:ph type="body" idx="1"/>
          </p:nvPr>
        </p:nvSpPr>
        <p:spPr>
          <a:xfrm>
            <a:off x="412750" y="4775200"/>
            <a:ext cx="6027738" cy="3908425"/>
          </a:xfrm>
          <a:noFill/>
          <a:ln/>
        </p:spPr>
        <p:txBody>
          <a:bodyPr lIns="92684" tIns="47102" rIns="92684" bIns="47102"/>
          <a:lstStyle/>
          <a:p>
            <a:pPr defTabSz="427038"/>
            <a:r>
              <a:rPr lang="en-US" sz="1100"/>
              <a:t>Confirming Indexes</a:t>
            </a:r>
          </a:p>
          <a:p>
            <a:pPr marL="117475" lvl="1" defTabSz="427038"/>
            <a:r>
              <a:rPr lang="en-US" sz="1100"/>
              <a:t>Confirm the existence of indexes from the </a:t>
            </a:r>
            <a:r>
              <a:rPr lang="en-US" sz="1100">
                <a:solidFill>
                  <a:schemeClr val="hlink"/>
                </a:solidFill>
                <a:latin typeface="Courier New" pitchFamily="49" charset="0"/>
              </a:rPr>
              <a:t>USER_INDEXES</a:t>
            </a:r>
            <a:r>
              <a:rPr lang="en-US" sz="1100"/>
              <a:t> data dictionary view. You can also check the columns involved in an index by querying the </a:t>
            </a:r>
            <a:r>
              <a:rPr lang="en-US" sz="1100">
                <a:latin typeface="Courier New" pitchFamily="49" charset="0"/>
              </a:rPr>
              <a:t>USER_IND_COLUMNS</a:t>
            </a:r>
            <a:r>
              <a:rPr lang="en-US" sz="1100"/>
              <a:t> view.</a:t>
            </a:r>
          </a:p>
          <a:p>
            <a:pPr marL="117475" lvl="1" defTabSz="427038"/>
            <a:r>
              <a:rPr lang="en-US" sz="1100"/>
              <a:t>The example on the slide displays all the previously created indexes, with the names of the affected column, and the index’s uniqueness, on the </a:t>
            </a:r>
            <a:r>
              <a:rPr lang="en-US" sz="1100">
                <a:latin typeface="Courier New" pitchFamily="49" charset="0"/>
              </a:rPr>
              <a:t>EMPLOYEES</a:t>
            </a:r>
            <a:r>
              <a:rPr lang="en-US" sz="1100"/>
              <a:t> table.</a:t>
            </a:r>
          </a:p>
          <a:p>
            <a:pPr marL="117475" lvl="1" defTabSz="427038"/>
            <a:r>
              <a:rPr lang="en-US" sz="1100">
                <a:latin typeface="Courier New" pitchFamily="49" charset="0"/>
              </a:rPr>
              <a:t>    </a:t>
            </a:r>
          </a:p>
          <a:p>
            <a:pPr marL="117475" lvl="1" defTabSz="427038"/>
            <a:endParaRPr lang="en-US" sz="1100">
              <a:latin typeface="Courier New" pitchFamily="49" charset="0"/>
            </a:endParaRPr>
          </a:p>
          <a:p>
            <a:pPr marL="117475" lvl="1" defTabSz="427038"/>
            <a:endParaRPr lang="en-US" sz="1100">
              <a:latin typeface="Courier New" pitchFamily="49" charset="0"/>
            </a:endParaRPr>
          </a:p>
          <a:p>
            <a:pPr marL="117475" lvl="1" defTabSz="427038"/>
            <a:endParaRPr lang="en-US" sz="1100">
              <a:latin typeface="Courier New" pitchFamily="49" charset="0"/>
            </a:endParaRPr>
          </a:p>
          <a:p>
            <a:pPr marL="117475" lvl="1" defTabSz="427038"/>
            <a:endParaRPr lang="en-US" sz="1100">
              <a:latin typeface="Courier New" pitchFamily="49" charset="0"/>
            </a:endParaRPr>
          </a:p>
          <a:p>
            <a:pPr marL="117475" lvl="1" defTabSz="427038"/>
            <a:endParaRPr lang="en-US" sz="1100">
              <a:latin typeface="Courier New" pitchFamily="49" charset="0"/>
            </a:endParaRPr>
          </a:p>
          <a:p>
            <a:pPr marL="117475" lvl="1" defTabSz="427038"/>
            <a:endParaRPr lang="en-US" sz="1100">
              <a:latin typeface="Courier New" pitchFamily="49" charset="0"/>
            </a:endParaRPr>
          </a:p>
          <a:p>
            <a:pPr marL="117475" lvl="1" defTabSz="427038"/>
            <a:endParaRPr lang="en-US" sz="1100">
              <a:latin typeface="Courier New" pitchFamily="49" charset="0"/>
            </a:endParaRPr>
          </a:p>
          <a:p>
            <a:pPr defTabSz="427038"/>
            <a:endParaRPr lang="en-US" sz="1100" b="1">
              <a:latin typeface="Courier New" pitchFamily="49" charset="0"/>
            </a:endParaRPr>
          </a:p>
        </p:txBody>
      </p:sp>
      <p:pic>
        <p:nvPicPr>
          <p:cNvPr id="355332" name="Picture 4"/>
          <p:cNvPicPr>
            <a:picLocks noChangeAspect="1" noChangeArrowheads="1"/>
          </p:cNvPicPr>
          <p:nvPr/>
        </p:nvPicPr>
        <p:blipFill>
          <a:blip r:embed="rId3"/>
          <a:srcRect/>
          <a:stretch>
            <a:fillRect/>
          </a:stretch>
        </p:blipFill>
        <p:spPr bwMode="auto">
          <a:xfrm>
            <a:off x="582613" y="5813425"/>
            <a:ext cx="5432425" cy="2212975"/>
          </a:xfrm>
          <a:prstGeom prst="rect">
            <a:avLst/>
          </a:prstGeom>
          <a:noFill/>
          <a:ln w="25400">
            <a:noFill/>
            <a:miter lim="800000"/>
            <a:headEnd type="none" w="sm" len="sm"/>
            <a:tailEnd type="none" w="med" len="lg"/>
          </a:ln>
          <a:effectLst/>
        </p:spPr>
      </p:pic>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956BE7-F990-45E5-A938-54656DD001A2}" type="slidenum">
              <a:rPr lang="en-US"/>
              <a:pPr/>
              <a:t>38</a:t>
            </a:fld>
            <a:endParaRPr lang="en-US"/>
          </a:p>
        </p:txBody>
      </p:sp>
      <p:sp>
        <p:nvSpPr>
          <p:cNvPr id="359426" name="Rectangle 2"/>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Removing an Index</a:t>
            </a:r>
          </a:p>
          <a:p>
            <a:pPr marL="117475" lvl="1" defTabSz="427038"/>
            <a:r>
              <a:rPr lang="en-US" sz="1100"/>
              <a:t>You cannot modify indexes. To change an index, you must drop it and then re-create it. Remove an index definition from the data dictionary by issuing the </a:t>
            </a:r>
            <a:r>
              <a:rPr lang="en-US" sz="1100">
                <a:solidFill>
                  <a:schemeClr val="hlink"/>
                </a:solidFill>
                <a:latin typeface="Courier New" pitchFamily="49" charset="0"/>
              </a:rPr>
              <a:t>DROP</a:t>
            </a:r>
            <a:r>
              <a:rPr lang="en-US" sz="1100">
                <a:solidFill>
                  <a:schemeClr val="hlink"/>
                </a:solidFill>
              </a:rPr>
              <a:t> </a:t>
            </a:r>
            <a:r>
              <a:rPr lang="en-US" sz="1100">
                <a:solidFill>
                  <a:schemeClr val="hlink"/>
                </a:solidFill>
                <a:latin typeface="Courier New" pitchFamily="49" charset="0"/>
              </a:rPr>
              <a:t>INDEX</a:t>
            </a:r>
            <a:r>
              <a:rPr lang="en-US" sz="1100">
                <a:solidFill>
                  <a:schemeClr val="hlink"/>
                </a:solidFill>
              </a:rPr>
              <a:t> statement</a:t>
            </a:r>
            <a:r>
              <a:rPr lang="en-US" sz="1100"/>
              <a:t>. To drop an index, you must be the owner of the index or have the </a:t>
            </a:r>
            <a:r>
              <a:rPr lang="en-US" sz="1100">
                <a:solidFill>
                  <a:schemeClr val="hlink"/>
                </a:solidFill>
                <a:latin typeface="Courier New" pitchFamily="49" charset="0"/>
              </a:rPr>
              <a:t>DROP</a:t>
            </a:r>
            <a:r>
              <a:rPr lang="en-US" sz="1100">
                <a:solidFill>
                  <a:schemeClr val="hlink"/>
                </a:solidFill>
              </a:rPr>
              <a:t> </a:t>
            </a:r>
            <a:r>
              <a:rPr lang="en-US" sz="1100">
                <a:solidFill>
                  <a:schemeClr val="hlink"/>
                </a:solidFill>
                <a:latin typeface="Courier New" pitchFamily="49" charset="0"/>
              </a:rPr>
              <a:t>ANY</a:t>
            </a:r>
            <a:r>
              <a:rPr lang="en-US" sz="1100">
                <a:solidFill>
                  <a:schemeClr val="hlink"/>
                </a:solidFill>
              </a:rPr>
              <a:t> </a:t>
            </a:r>
            <a:r>
              <a:rPr lang="en-US" sz="1100">
                <a:solidFill>
                  <a:schemeClr val="hlink"/>
                </a:solidFill>
                <a:latin typeface="Courier New" pitchFamily="49" charset="0"/>
              </a:rPr>
              <a:t>INDEX</a:t>
            </a:r>
            <a:r>
              <a:rPr lang="en-US" sz="1100">
                <a:solidFill>
                  <a:schemeClr val="hlink"/>
                </a:solidFill>
              </a:rPr>
              <a:t> privilege</a:t>
            </a:r>
            <a:r>
              <a:rPr lang="en-US" sz="1100"/>
              <a:t>.</a:t>
            </a:r>
          </a:p>
          <a:p>
            <a:pPr marL="117475" lvl="1" defTabSz="427038"/>
            <a:r>
              <a:rPr lang="en-US" sz="1100"/>
              <a:t>In the syntax:</a:t>
            </a:r>
          </a:p>
          <a:p>
            <a:pPr marL="117475" lvl="1" defTabSz="427038"/>
            <a:r>
              <a:rPr lang="en-US" sz="1100"/>
              <a:t>	</a:t>
            </a:r>
            <a:r>
              <a:rPr lang="en-US" sz="1100" i="1">
                <a:latin typeface="Courier New" pitchFamily="49" charset="0"/>
              </a:rPr>
              <a:t>index</a:t>
            </a:r>
            <a:r>
              <a:rPr lang="en-US" sz="1100">
                <a:latin typeface="Courier New" pitchFamily="49" charset="0"/>
              </a:rPr>
              <a:t>		</a:t>
            </a:r>
            <a:r>
              <a:rPr lang="en-US" sz="1100"/>
              <a:t>is the name of the index</a:t>
            </a:r>
          </a:p>
          <a:p>
            <a:pPr marL="117475" lvl="1" defTabSz="427038"/>
            <a:r>
              <a:rPr lang="en-US" b="1"/>
              <a:t>Note:</a:t>
            </a:r>
            <a:r>
              <a:rPr lang="en-US"/>
              <a:t> If you drop a table, indexes and constraints are automatically dropped, but views and sequences remain.</a:t>
            </a:r>
          </a:p>
          <a:p>
            <a:pPr defTabSz="427038"/>
            <a:endParaRPr lang="en-US" sz="1100"/>
          </a:p>
          <a:p>
            <a:pPr defTabSz="427038"/>
            <a:endParaRPr lang="en-US" sz="1100"/>
          </a:p>
          <a:p>
            <a:pPr defTabSz="427038"/>
            <a:endParaRPr lang="en-US" sz="1100"/>
          </a:p>
          <a:p>
            <a:pPr defTabSz="427038"/>
            <a:endParaRPr lang="en-US" sz="1100"/>
          </a:p>
          <a:p>
            <a:pPr defTabSz="427038"/>
            <a:endParaRPr lang="en-US" sz="1100"/>
          </a:p>
          <a:p>
            <a:pPr defTabSz="427038"/>
            <a:endParaRPr lang="en-US" sz="1100"/>
          </a:p>
          <a:p>
            <a:pPr defTabSz="427038"/>
            <a:endParaRPr lang="en-US" sz="1100"/>
          </a:p>
          <a:p>
            <a:pPr defTabSz="427038"/>
            <a:endParaRPr lang="en-US" sz="1100"/>
          </a:p>
        </p:txBody>
      </p:sp>
      <p:sp>
        <p:nvSpPr>
          <p:cNvPr id="359427" name="Rectangle 3"/>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813986-8FAE-4E5F-890C-2E7AD93F154D}" type="slidenum">
              <a:rPr lang="en-US"/>
              <a:pPr/>
              <a:t>39</a:t>
            </a:fld>
            <a:endParaRPr lang="en-US"/>
          </a:p>
        </p:txBody>
      </p:sp>
      <p:sp>
        <p:nvSpPr>
          <p:cNvPr id="361474" name="Rectangle 2"/>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Creating a Synonym for an Object</a:t>
            </a:r>
          </a:p>
          <a:p>
            <a:pPr marL="117475" lvl="1" defTabSz="427038"/>
            <a:r>
              <a:rPr lang="en-US" sz="1100"/>
              <a:t>To refer to a table owned by another user, you need to prefix the table name with the name of the user who created it followed by a period. Creating a </a:t>
            </a:r>
            <a:r>
              <a:rPr lang="en-US" sz="1100">
                <a:solidFill>
                  <a:schemeClr val="hlink"/>
                </a:solidFill>
              </a:rPr>
              <a:t>synonym</a:t>
            </a:r>
            <a:r>
              <a:rPr lang="en-US" sz="1100"/>
              <a:t> eliminates the need to qualify the object name with the schema and provides you with an alternative name for a table, view, sequence, procedure, or other objects. This method can be especially useful with lengthy object names, such as views.</a:t>
            </a:r>
          </a:p>
          <a:p>
            <a:pPr marL="117475" lvl="1" defTabSz="427038"/>
            <a:r>
              <a:rPr lang="en-US" sz="1100"/>
              <a:t>In the syntax:</a:t>
            </a:r>
          </a:p>
          <a:p>
            <a:pPr marL="117475" lvl="1" defTabSz="427038"/>
            <a:r>
              <a:rPr lang="en-US" sz="1100"/>
              <a:t>	</a:t>
            </a:r>
            <a:r>
              <a:rPr lang="en-US" sz="1100">
                <a:latin typeface="Courier New" pitchFamily="49" charset="0"/>
              </a:rPr>
              <a:t>PUBLIC</a:t>
            </a:r>
            <a:r>
              <a:rPr lang="en-US" sz="1100"/>
              <a:t>		creates a synonym accessible to all users</a:t>
            </a:r>
          </a:p>
          <a:p>
            <a:pPr marL="117475" lvl="1" defTabSz="427038"/>
            <a:r>
              <a:rPr lang="en-US" sz="1100" i="1"/>
              <a:t>	</a:t>
            </a:r>
            <a:r>
              <a:rPr lang="en-US" sz="1100" i="1">
                <a:latin typeface="Courier New" pitchFamily="49" charset="0"/>
              </a:rPr>
              <a:t>synonym</a:t>
            </a:r>
            <a:r>
              <a:rPr lang="en-US" sz="1100"/>
              <a:t>		is the name of the synonym to be created</a:t>
            </a:r>
          </a:p>
          <a:p>
            <a:pPr marL="117475" lvl="1" defTabSz="427038"/>
            <a:r>
              <a:rPr lang="en-US" sz="1100"/>
              <a:t>	</a:t>
            </a:r>
            <a:r>
              <a:rPr lang="en-US" sz="1100" i="1">
                <a:latin typeface="Courier New" pitchFamily="49" charset="0"/>
              </a:rPr>
              <a:t>object</a:t>
            </a:r>
            <a:r>
              <a:rPr lang="en-US" sz="1100"/>
              <a:t>		identifies the object for which the synonym is created</a:t>
            </a:r>
          </a:p>
          <a:p>
            <a:pPr marL="117475" lvl="1" defTabSz="427038"/>
            <a:r>
              <a:rPr lang="en-US" sz="1100" b="1"/>
              <a:t>Guidelines</a:t>
            </a:r>
            <a:endParaRPr lang="en-US"/>
          </a:p>
          <a:p>
            <a:pPr marL="465138" lvl="2" indent="-225425" defTabSz="427038"/>
            <a:r>
              <a:rPr lang="en-US" sz="1100"/>
              <a:t>The object cannot be contained in a package.</a:t>
            </a:r>
          </a:p>
          <a:p>
            <a:pPr marL="465138" lvl="2" indent="-225425" defTabSz="427038"/>
            <a:r>
              <a:rPr lang="en-US" sz="1100"/>
              <a:t>A private synonym name must be distinct from all other objects owned by the same user.</a:t>
            </a:r>
          </a:p>
          <a:p>
            <a:pPr marL="117475" lvl="1" defTabSz="427038"/>
            <a:r>
              <a:rPr lang="en-US" sz="1100"/>
              <a:t>For more information, see </a:t>
            </a:r>
            <a:r>
              <a:rPr lang="en-US" sz="1100" i="1"/>
              <a:t>Oracle9i SQL Reference, </a:t>
            </a:r>
            <a:r>
              <a:rPr lang="en-US" sz="1100"/>
              <a:t>“</a:t>
            </a:r>
            <a:r>
              <a:rPr lang="en-US" sz="1100">
                <a:latin typeface="Courier New" pitchFamily="49" charset="0"/>
              </a:rPr>
              <a:t>CREATE SYNONYM</a:t>
            </a:r>
            <a:r>
              <a:rPr lang="en-US" sz="1100"/>
              <a:t>.”</a:t>
            </a:r>
          </a:p>
          <a:p>
            <a:pPr marL="117475" lvl="1" defTabSz="427038"/>
            <a:endParaRPr lang="en-US" sz="1100"/>
          </a:p>
          <a:p>
            <a:pPr defTabSz="427038"/>
            <a:endParaRPr lang="en-US" sz="1100" b="1"/>
          </a:p>
        </p:txBody>
      </p:sp>
      <p:sp>
        <p:nvSpPr>
          <p:cNvPr id="361475" name="Rectangle 3"/>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3DFC3-320F-4B16-B338-D2E83E1CA850}" type="slidenum">
              <a:rPr lang="en-US"/>
              <a:pPr/>
              <a:t>40</a:t>
            </a:fld>
            <a:endParaRPr lang="en-US"/>
          </a:p>
        </p:txBody>
      </p:sp>
      <p:sp>
        <p:nvSpPr>
          <p:cNvPr id="363522" name="Rectangle 2"/>
          <p:cNvSpPr>
            <a:spLocks noRot="1" noChangeArrowheads="1" noTextEdit="1"/>
          </p:cNvSpPr>
          <p:nvPr>
            <p:ph type="sldImg"/>
          </p:nvPr>
        </p:nvSpPr>
        <p:spPr>
          <a:xfrm>
            <a:off x="488950" y="158750"/>
            <a:ext cx="5875338" cy="4406900"/>
          </a:xfrm>
          <a:ln w="12700" cap="flat">
            <a:solidFill>
              <a:schemeClr val="tx1"/>
            </a:solidFill>
          </a:ln>
        </p:spPr>
      </p:sp>
      <p:sp>
        <p:nvSpPr>
          <p:cNvPr id="363523" name="Rectangle 3"/>
          <p:cNvSpPr>
            <a:spLocks noGrp="1" noChangeArrowheads="1"/>
          </p:cNvSpPr>
          <p:nvPr>
            <p:ph type="body" idx="1"/>
          </p:nvPr>
        </p:nvSpPr>
        <p:spPr>
          <a:xfrm>
            <a:off x="412750" y="4775200"/>
            <a:ext cx="6208713" cy="3754438"/>
          </a:xfrm>
          <a:noFill/>
          <a:ln/>
        </p:spPr>
        <p:txBody>
          <a:bodyPr lIns="92684" tIns="47102" rIns="92684" bIns="47102"/>
          <a:lstStyle/>
          <a:p>
            <a:pPr defTabSz="427038"/>
            <a:r>
              <a:rPr lang="en-US" sz="1100"/>
              <a:t>Creating a Synonym for an Object (continued)</a:t>
            </a:r>
          </a:p>
          <a:p>
            <a:pPr marL="117475" lvl="1" defTabSz="427038"/>
            <a:r>
              <a:rPr lang="en-US" sz="1100"/>
              <a:t>The slide example creates a synonym for the </a:t>
            </a:r>
            <a:r>
              <a:rPr lang="en-US" sz="1100">
                <a:latin typeface="Courier New" pitchFamily="49" charset="0"/>
              </a:rPr>
              <a:t>DEPT_SUM_VU</a:t>
            </a:r>
            <a:r>
              <a:rPr lang="en-US" sz="1100"/>
              <a:t> view for quicker reference.</a:t>
            </a:r>
          </a:p>
          <a:p>
            <a:pPr marL="117475" lvl="1" defTabSz="427038"/>
            <a:r>
              <a:rPr lang="en-US" sz="1100"/>
              <a:t>The database administrator can create a public synonym accessible to all users. The following example creates a public synonym named </a:t>
            </a:r>
            <a:r>
              <a:rPr lang="en-US" sz="1100">
                <a:latin typeface="Courier New" pitchFamily="49" charset="0"/>
              </a:rPr>
              <a:t>DEPT</a:t>
            </a:r>
            <a:r>
              <a:rPr lang="en-US" sz="1100"/>
              <a:t> for Alice’s </a:t>
            </a:r>
            <a:r>
              <a:rPr lang="en-US" sz="1100">
                <a:latin typeface="Courier New" pitchFamily="49" charset="0"/>
              </a:rPr>
              <a:t>DEPARTMENTS</a:t>
            </a:r>
            <a:r>
              <a:rPr lang="en-US" sz="1100"/>
              <a:t> table:</a:t>
            </a:r>
          </a:p>
          <a:p>
            <a:pPr defTabSz="427038"/>
            <a:endParaRPr lang="en-US" sz="500"/>
          </a:p>
          <a:p>
            <a:pPr defTabSz="427038">
              <a:spcBef>
                <a:spcPct val="0"/>
              </a:spcBef>
            </a:pPr>
            <a:r>
              <a:rPr lang="en-US" sz="1100" b="1">
                <a:latin typeface="Courier New" pitchFamily="49" charset="0"/>
              </a:rPr>
              <a:t>     CREATE PUBLIC SYNONYM  dept</a:t>
            </a:r>
          </a:p>
          <a:p>
            <a:pPr defTabSz="427038">
              <a:spcBef>
                <a:spcPct val="0"/>
              </a:spcBef>
            </a:pPr>
            <a:r>
              <a:rPr lang="en-US" sz="1100" b="1">
                <a:latin typeface="Courier New" pitchFamily="49" charset="0"/>
              </a:rPr>
              <a:t>     FOR    alice.departments;</a:t>
            </a:r>
          </a:p>
          <a:p>
            <a:pPr defTabSz="427038">
              <a:spcBef>
                <a:spcPct val="0"/>
              </a:spcBef>
            </a:pPr>
            <a:r>
              <a:rPr lang="en-US" sz="1100" b="1">
                <a:latin typeface="Courier New" pitchFamily="49" charset="0"/>
              </a:rPr>
              <a:t>     Synonym created.</a:t>
            </a:r>
            <a:endParaRPr lang="en-US" sz="1100"/>
          </a:p>
          <a:p>
            <a:pPr defTabSz="427038"/>
            <a:r>
              <a:rPr lang="en-US" sz="1100"/>
              <a:t>Removing a Synonym</a:t>
            </a:r>
          </a:p>
          <a:p>
            <a:pPr marL="117475" lvl="1" defTabSz="427038"/>
            <a:r>
              <a:rPr lang="en-US" sz="1100"/>
              <a:t>To drop a synonym, use the </a:t>
            </a:r>
            <a:r>
              <a:rPr lang="en-US" sz="1100">
                <a:solidFill>
                  <a:schemeClr val="hlink"/>
                </a:solidFill>
                <a:latin typeface="Courier New" pitchFamily="49" charset="0"/>
              </a:rPr>
              <a:t>DROP</a:t>
            </a:r>
            <a:r>
              <a:rPr lang="en-US" sz="1100">
                <a:solidFill>
                  <a:schemeClr val="hlink"/>
                </a:solidFill>
              </a:rPr>
              <a:t> </a:t>
            </a:r>
            <a:r>
              <a:rPr lang="en-US" sz="1100">
                <a:solidFill>
                  <a:schemeClr val="hlink"/>
                </a:solidFill>
                <a:latin typeface="Courier New" pitchFamily="49" charset="0"/>
              </a:rPr>
              <a:t>SYNONYM</a:t>
            </a:r>
            <a:r>
              <a:rPr lang="en-US" sz="1100"/>
              <a:t> statement. Only the database administrator can drop a public synonym.</a:t>
            </a:r>
          </a:p>
          <a:p>
            <a:pPr marL="117475" lvl="1" defTabSz="427038"/>
            <a:endParaRPr lang="en-US" sz="500"/>
          </a:p>
          <a:p>
            <a:pPr defTabSz="427038">
              <a:spcBef>
                <a:spcPct val="0"/>
              </a:spcBef>
            </a:pPr>
            <a:r>
              <a:rPr lang="en-US" sz="1100" b="1">
                <a:latin typeface="Courier New" pitchFamily="49" charset="0"/>
              </a:rPr>
              <a:t>     DROP PUBLIC SYNONYM  dept;</a:t>
            </a:r>
          </a:p>
          <a:p>
            <a:pPr defTabSz="427038">
              <a:spcBef>
                <a:spcPct val="0"/>
              </a:spcBef>
            </a:pPr>
            <a:r>
              <a:rPr lang="en-US" sz="1100" b="1">
                <a:latin typeface="Courier New" pitchFamily="49" charset="0"/>
              </a:rPr>
              <a:t>     Synonym dropped.</a:t>
            </a:r>
            <a:endParaRPr lang="en-US" sz="1100" b="1"/>
          </a:p>
          <a:p>
            <a:pPr marL="117475" lvl="1" defTabSz="427038"/>
            <a:endParaRPr lang="en-US" sz="1100"/>
          </a:p>
          <a:p>
            <a:pPr marL="117475" lvl="1" defTabSz="427038"/>
            <a:r>
              <a:rPr lang="en-US" sz="1100"/>
              <a:t>For more information, see </a:t>
            </a:r>
            <a:r>
              <a:rPr lang="en-US" sz="1100" i="1"/>
              <a:t>Oracle9i SQL Reference</a:t>
            </a:r>
            <a:r>
              <a:rPr lang="en-US" sz="1100"/>
              <a:t>, “</a:t>
            </a:r>
            <a:r>
              <a:rPr lang="en-US" sz="1100">
                <a:latin typeface="Courier New" pitchFamily="49" charset="0"/>
              </a:rPr>
              <a:t>DROP SYNONYM</a:t>
            </a:r>
            <a:r>
              <a:rPr lang="en-US" sz="1100"/>
              <a:t>.”</a:t>
            </a:r>
          </a:p>
          <a:p>
            <a:pPr defTabSz="427038"/>
            <a:endParaRPr lang="en-US" sz="1100">
              <a:solidFill>
                <a:schemeClr val="accent2"/>
              </a:solidFill>
            </a:endParaRPr>
          </a:p>
          <a:p>
            <a:pPr defTabSz="427038"/>
            <a:r>
              <a:rPr lang="en-US" sz="1100">
                <a:solidFill>
                  <a:srgbClr val="0000FF"/>
                </a:solidFill>
              </a:rPr>
              <a:t>Instructor Note</a:t>
            </a:r>
          </a:p>
          <a:p>
            <a:pPr marL="117475" lvl="1" defTabSz="427038"/>
            <a:r>
              <a:rPr lang="en-US" sz="1100">
                <a:solidFill>
                  <a:srgbClr val="0000FF"/>
                </a:solidFill>
              </a:rPr>
              <a:t>In the Oracle server, the DBA can specifically grant the </a:t>
            </a:r>
            <a:r>
              <a:rPr lang="en-US" sz="1100">
                <a:solidFill>
                  <a:srgbClr val="0000FF"/>
                </a:solidFill>
                <a:latin typeface="Courier New" pitchFamily="49" charset="0"/>
              </a:rPr>
              <a:t>CREATE PUBLIC SYNONYM</a:t>
            </a:r>
            <a:r>
              <a:rPr lang="en-US" sz="1100">
                <a:solidFill>
                  <a:srgbClr val="0000FF"/>
                </a:solidFill>
              </a:rPr>
              <a:t> privilege to any user, and that user can create public synonyms.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0C54EA-264B-4390-ACE1-97890F733CBC}" type="slidenum">
              <a:rPr lang="en-US"/>
              <a:pPr/>
              <a:t>4</a:t>
            </a:fld>
            <a:endParaRPr lang="en-US"/>
          </a:p>
        </p:txBody>
      </p:sp>
      <p:sp>
        <p:nvSpPr>
          <p:cNvPr id="285698" name="Rectangle 2"/>
          <p:cNvSpPr>
            <a:spLocks noGrp="1" noChangeArrowheads="1"/>
          </p:cNvSpPr>
          <p:nvPr>
            <p:ph type="body" idx="1"/>
          </p:nvPr>
        </p:nvSpPr>
        <p:spPr>
          <a:xfrm>
            <a:off x="412750" y="4773613"/>
            <a:ext cx="6191250" cy="3756025"/>
          </a:xfrm>
          <a:noFill/>
          <a:ln/>
        </p:spPr>
        <p:txBody>
          <a:bodyPr lIns="92684" tIns="47102" rIns="92684" bIns="47102"/>
          <a:lstStyle/>
          <a:p>
            <a:r>
              <a:rPr lang="en-US"/>
              <a:t>Creating a View</a:t>
            </a:r>
          </a:p>
          <a:p>
            <a:pPr lvl="1"/>
            <a:r>
              <a:rPr lang="en-US"/>
              <a:t>You can create a view by </a:t>
            </a:r>
            <a:r>
              <a:rPr lang="en-US">
                <a:solidFill>
                  <a:srgbClr val="FC0128"/>
                </a:solidFill>
              </a:rPr>
              <a:t>embedding a subquery within the </a:t>
            </a:r>
            <a:r>
              <a:rPr lang="en-US">
                <a:solidFill>
                  <a:srgbClr val="FC0128"/>
                </a:solidFill>
                <a:latin typeface="Courier New" pitchFamily="49" charset="0"/>
              </a:rPr>
              <a:t>CREATE VIEW</a:t>
            </a:r>
            <a:r>
              <a:rPr lang="en-US"/>
              <a:t> statement. </a:t>
            </a:r>
          </a:p>
          <a:p>
            <a:pPr lvl="1"/>
            <a:r>
              <a:rPr lang="en-US"/>
              <a:t>In the syntax:</a:t>
            </a:r>
          </a:p>
          <a:p>
            <a:pPr lvl="1"/>
            <a:r>
              <a:rPr lang="en-US"/>
              <a:t>   </a:t>
            </a:r>
            <a:r>
              <a:rPr lang="en-US">
                <a:latin typeface="Courier New" pitchFamily="49" charset="0"/>
              </a:rPr>
              <a:t>OR REPLACE    </a:t>
            </a:r>
            <a:r>
              <a:rPr lang="en-US"/>
              <a:t>re-creates the view if it already exists</a:t>
            </a:r>
          </a:p>
          <a:p>
            <a:pPr lvl="1"/>
            <a:r>
              <a:rPr lang="en-US"/>
              <a:t>  </a:t>
            </a:r>
            <a:r>
              <a:rPr lang="en-US">
                <a:latin typeface="Courier New" pitchFamily="49" charset="0"/>
              </a:rPr>
              <a:t>FORCE </a:t>
            </a:r>
            <a:r>
              <a:rPr lang="en-US"/>
              <a:t>         creates the view regardless of whether or not the base tables exist</a:t>
            </a:r>
          </a:p>
          <a:p>
            <a:pPr lvl="1"/>
            <a:r>
              <a:rPr lang="en-US">
                <a:latin typeface="Courier New" pitchFamily="49" charset="0"/>
              </a:rPr>
              <a:t>NOFORCE</a:t>
            </a:r>
            <a:r>
              <a:rPr lang="en-US"/>
              <a:t>        creates the view only if the base tables exist (This is the default.)</a:t>
            </a:r>
          </a:p>
          <a:p>
            <a:pPr lvl="1"/>
            <a:r>
              <a:rPr lang="en-US" i="1">
                <a:latin typeface="Courier New" pitchFamily="49" charset="0"/>
              </a:rPr>
              <a:t>view</a:t>
            </a:r>
            <a:r>
              <a:rPr lang="en-US"/>
              <a:t>	     is the name of the view</a:t>
            </a:r>
          </a:p>
          <a:p>
            <a:pPr lvl="1"/>
            <a:r>
              <a:rPr lang="en-US" i="1">
                <a:latin typeface="Courier New" pitchFamily="49" charset="0"/>
              </a:rPr>
              <a:t>Alias</a:t>
            </a:r>
            <a:r>
              <a:rPr lang="en-US"/>
              <a:t>      specifies names for the expressions selected by the view’s query 	(The number of aliases must match the number of expressions 		selected by the  view.)</a:t>
            </a:r>
          </a:p>
          <a:p>
            <a:pPr lvl="1"/>
            <a:r>
              <a:rPr lang="en-US" i="1">
                <a:latin typeface="Courier New" pitchFamily="49" charset="0"/>
              </a:rPr>
              <a:t>Subquery</a:t>
            </a:r>
            <a:r>
              <a:rPr lang="en-US"/>
              <a:t>       is a complete </a:t>
            </a:r>
            <a:r>
              <a:rPr lang="en-US">
                <a:latin typeface="Courier New" pitchFamily="49" charset="0"/>
              </a:rPr>
              <a:t>SELECT</a:t>
            </a:r>
            <a:r>
              <a:rPr lang="en-US"/>
              <a:t> statement (You can use aliases for the 	columns in the </a:t>
            </a:r>
            <a:r>
              <a:rPr lang="en-US">
                <a:latin typeface="Courier New" pitchFamily="49" charset="0"/>
              </a:rPr>
              <a:t>SELECT</a:t>
            </a:r>
            <a:r>
              <a:rPr lang="en-US"/>
              <a:t> list.)</a:t>
            </a:r>
          </a:p>
          <a:p>
            <a:pPr lvl="1"/>
            <a:r>
              <a:rPr lang="en-US">
                <a:latin typeface="Courier New" pitchFamily="49" charset="0"/>
              </a:rPr>
              <a:t>WITH CHECK OPTION</a:t>
            </a:r>
            <a:r>
              <a:rPr lang="en-US"/>
              <a:t>	specifies that only rows accessible to the view can be inserted or 	updated</a:t>
            </a:r>
          </a:p>
          <a:p>
            <a:pPr lvl="1"/>
            <a:r>
              <a:rPr lang="en-US" i="1">
                <a:latin typeface="Courier New" pitchFamily="49" charset="0"/>
              </a:rPr>
              <a:t>constraint</a:t>
            </a:r>
            <a:r>
              <a:rPr lang="en-US" i="1"/>
              <a:t>	</a:t>
            </a:r>
            <a:r>
              <a:rPr lang="en-US"/>
              <a:t>is the name assigned to the </a:t>
            </a:r>
            <a:r>
              <a:rPr lang="en-US">
                <a:latin typeface="Courier New" pitchFamily="49" charset="0"/>
              </a:rPr>
              <a:t>CHECK OPTION</a:t>
            </a:r>
            <a:r>
              <a:rPr lang="en-US"/>
              <a:t> constraint</a:t>
            </a:r>
          </a:p>
          <a:p>
            <a:pPr lvl="1"/>
            <a:r>
              <a:rPr lang="en-US">
                <a:latin typeface="Courier New" pitchFamily="49" charset="0"/>
              </a:rPr>
              <a:t>WITH READ ONLY</a:t>
            </a:r>
            <a:r>
              <a:rPr lang="en-US"/>
              <a:t>	 ensures that no DML operations can be performed on this view</a:t>
            </a:r>
          </a:p>
          <a:p>
            <a:endParaRPr lang="en-US" b="1"/>
          </a:p>
        </p:txBody>
      </p:sp>
      <p:sp>
        <p:nvSpPr>
          <p:cNvPr id="285699" name="Rectangle 3"/>
          <p:cNvSpPr>
            <a:spLocks noRot="1" noChangeArrowheads="1" noTextEdit="1"/>
          </p:cNvSpPr>
          <p:nvPr>
            <p:ph type="sldImg"/>
          </p:nvPr>
        </p:nvSpPr>
        <p:spPr>
          <a:xfrm>
            <a:off x="487363" y="155575"/>
            <a:ext cx="5880100" cy="4410075"/>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197E4C-72E2-44D9-98EA-4E1372F1B771}" type="slidenum">
              <a:rPr lang="en-US"/>
              <a:pPr/>
              <a:t>41</a:t>
            </a:fld>
            <a:endParaRPr lang="en-US"/>
          </a:p>
        </p:txBody>
      </p:sp>
      <p:sp>
        <p:nvSpPr>
          <p:cNvPr id="365570" name="Rectangle 2"/>
          <p:cNvSpPr>
            <a:spLocks noGrp="1" noChangeArrowheads="1"/>
          </p:cNvSpPr>
          <p:nvPr>
            <p:ph type="body" idx="1"/>
          </p:nvPr>
        </p:nvSpPr>
        <p:spPr>
          <a:xfrm>
            <a:off x="412750" y="4775200"/>
            <a:ext cx="6027738" cy="3754438"/>
          </a:xfrm>
          <a:noFill/>
          <a:ln/>
        </p:spPr>
        <p:txBody>
          <a:bodyPr lIns="92684" tIns="47102" rIns="92684" bIns="47102"/>
          <a:lstStyle/>
          <a:p>
            <a:pPr defTabSz="427038"/>
            <a:r>
              <a:rPr lang="en-US" sz="1100"/>
              <a:t>Summary</a:t>
            </a:r>
          </a:p>
          <a:p>
            <a:pPr marL="117475" lvl="1" defTabSz="427038"/>
            <a:r>
              <a:rPr lang="en-US" sz="1100"/>
              <a:t>In this lesson you should have learned about some of the other database objects including sequences, indexes, and views.</a:t>
            </a:r>
          </a:p>
          <a:p>
            <a:pPr marL="117475" lvl="1" defTabSz="427038"/>
            <a:r>
              <a:rPr lang="en-US" sz="1100" b="1"/>
              <a:t>Sequences</a:t>
            </a:r>
          </a:p>
          <a:p>
            <a:pPr marL="117475" lvl="1" defTabSz="427038"/>
            <a:r>
              <a:rPr lang="en-US" sz="1100"/>
              <a:t>The sequence generator can be used to automatically generate sequence numbers for rows in tables. This can save time and can reduce the amount of application code needed.</a:t>
            </a:r>
          </a:p>
          <a:p>
            <a:pPr marL="117475" lvl="1" defTabSz="427038"/>
            <a:r>
              <a:rPr lang="en-US" sz="1100"/>
              <a:t>A sequence is a database object that can be shared with other users. Information about the sequence can be found in the </a:t>
            </a:r>
            <a:r>
              <a:rPr lang="en-US" sz="1100">
                <a:latin typeface="Courier New" pitchFamily="49" charset="0"/>
              </a:rPr>
              <a:t>USER_SEQUENCES</a:t>
            </a:r>
            <a:r>
              <a:rPr lang="en-US" sz="1100"/>
              <a:t> table of the data dictionary.</a:t>
            </a:r>
          </a:p>
          <a:p>
            <a:pPr marL="117475" lvl="1" defTabSz="427038"/>
            <a:r>
              <a:rPr lang="en-US" sz="1100"/>
              <a:t>To use a sequence, reference it with either the </a:t>
            </a:r>
            <a:r>
              <a:rPr lang="en-US" sz="1100">
                <a:latin typeface="Courier New" pitchFamily="49" charset="0"/>
              </a:rPr>
              <a:t>NEXTVAL</a:t>
            </a:r>
            <a:r>
              <a:rPr lang="en-US" sz="1100"/>
              <a:t> or the </a:t>
            </a:r>
            <a:r>
              <a:rPr lang="en-US" sz="1100">
                <a:latin typeface="Courier New" pitchFamily="49" charset="0"/>
              </a:rPr>
              <a:t>CURRVAL</a:t>
            </a:r>
            <a:r>
              <a:rPr lang="en-US" sz="1100"/>
              <a:t> pseudocolumns. </a:t>
            </a:r>
          </a:p>
          <a:p>
            <a:pPr marL="465138" lvl="2" indent="-225425" defTabSz="427038"/>
            <a:r>
              <a:rPr lang="en-US" sz="1100"/>
              <a:t>Retrieve the next number in the sequence by referencing </a:t>
            </a:r>
            <a:r>
              <a:rPr lang="en-US" sz="1100" i="1">
                <a:latin typeface="Courier New" pitchFamily="49" charset="0"/>
              </a:rPr>
              <a:t>sequence</a:t>
            </a:r>
            <a:r>
              <a:rPr lang="en-US" sz="1100">
                <a:latin typeface="Courier New" pitchFamily="49" charset="0"/>
              </a:rPr>
              <a:t>.NEXTVAL</a:t>
            </a:r>
            <a:r>
              <a:rPr lang="en-US" sz="1100"/>
              <a:t>. </a:t>
            </a:r>
          </a:p>
          <a:p>
            <a:pPr marL="465138" lvl="2" indent="-225425" defTabSz="427038"/>
            <a:r>
              <a:rPr lang="en-US" sz="1100"/>
              <a:t>Return the current available number by referencing </a:t>
            </a:r>
            <a:r>
              <a:rPr lang="en-US" sz="1100" i="1">
                <a:latin typeface="Courier New" pitchFamily="49" charset="0"/>
              </a:rPr>
              <a:t>sequence</a:t>
            </a:r>
            <a:r>
              <a:rPr lang="en-US" sz="1100">
                <a:latin typeface="Courier New" pitchFamily="49" charset="0"/>
              </a:rPr>
              <a:t>.CURRVAL</a:t>
            </a:r>
            <a:r>
              <a:rPr lang="en-US" sz="1100"/>
              <a:t>.</a:t>
            </a:r>
          </a:p>
          <a:p>
            <a:pPr marL="117475" lvl="1" defTabSz="427038"/>
            <a:r>
              <a:rPr lang="en-US" sz="1100" b="1"/>
              <a:t>Indexes</a:t>
            </a:r>
            <a:endParaRPr lang="en-US" sz="1100"/>
          </a:p>
          <a:p>
            <a:pPr marL="117475" lvl="1" defTabSz="427038"/>
            <a:r>
              <a:rPr lang="en-US" sz="1100"/>
              <a:t>Indexes are used to improve query retrieval speed. Users can view the definitions of the indexes in the </a:t>
            </a:r>
            <a:r>
              <a:rPr lang="en-US" sz="1100">
                <a:latin typeface="Courier New" pitchFamily="49" charset="0"/>
              </a:rPr>
              <a:t>USER_INDEXES</a:t>
            </a:r>
            <a:r>
              <a:rPr lang="en-US" sz="1100"/>
              <a:t> data dictionary view. An index can be dropped by the creator, or a user with the </a:t>
            </a:r>
            <a:r>
              <a:rPr lang="en-US" sz="1100">
                <a:latin typeface="Courier New" pitchFamily="49" charset="0"/>
              </a:rPr>
              <a:t>DROP ANY INDEX</a:t>
            </a:r>
            <a:r>
              <a:rPr lang="en-US" sz="1100"/>
              <a:t> privilege, by using the </a:t>
            </a:r>
            <a:r>
              <a:rPr lang="en-US" sz="1100">
                <a:latin typeface="Courier New" pitchFamily="49" charset="0"/>
              </a:rPr>
              <a:t>DROP</a:t>
            </a:r>
            <a:r>
              <a:rPr lang="en-US" sz="1100"/>
              <a:t> </a:t>
            </a:r>
            <a:r>
              <a:rPr lang="en-US" sz="1100">
                <a:latin typeface="Courier New" pitchFamily="49" charset="0"/>
              </a:rPr>
              <a:t>INDEX</a:t>
            </a:r>
            <a:r>
              <a:rPr lang="en-US" sz="1100"/>
              <a:t> statement.</a:t>
            </a:r>
          </a:p>
          <a:p>
            <a:pPr marL="117475" lvl="1" defTabSz="427038"/>
            <a:r>
              <a:rPr lang="en-US" sz="1100" b="1"/>
              <a:t>Synonyms</a:t>
            </a:r>
            <a:endParaRPr lang="en-US" sz="1100"/>
          </a:p>
          <a:p>
            <a:pPr marL="117475" lvl="1" defTabSz="427038"/>
            <a:r>
              <a:rPr lang="en-US" sz="1100"/>
              <a:t>Database administrators can create public synonyms and users can create private synonyms for convenience, by using the </a:t>
            </a:r>
            <a:r>
              <a:rPr lang="en-US" sz="1100">
                <a:latin typeface="Courier New" pitchFamily="49" charset="0"/>
              </a:rPr>
              <a:t>CREATE</a:t>
            </a:r>
            <a:r>
              <a:rPr lang="en-US" sz="1100"/>
              <a:t> </a:t>
            </a:r>
            <a:r>
              <a:rPr lang="en-US" sz="1100">
                <a:latin typeface="Courier New" pitchFamily="49" charset="0"/>
              </a:rPr>
              <a:t>SYNONYM</a:t>
            </a:r>
            <a:r>
              <a:rPr lang="en-US" sz="1100"/>
              <a:t> statement. Synonyms permit short names or alternative names for objects. Remove synonyms by using the </a:t>
            </a:r>
            <a:r>
              <a:rPr lang="en-US" sz="1100">
                <a:latin typeface="Courier New" pitchFamily="49" charset="0"/>
              </a:rPr>
              <a:t>DROP</a:t>
            </a:r>
            <a:r>
              <a:rPr lang="en-US" sz="1100"/>
              <a:t> </a:t>
            </a:r>
            <a:r>
              <a:rPr lang="en-US" sz="1100">
                <a:latin typeface="Courier New" pitchFamily="49" charset="0"/>
              </a:rPr>
              <a:t>SYNONYM</a:t>
            </a:r>
            <a:r>
              <a:rPr lang="en-US" sz="1100"/>
              <a:t> statement.</a:t>
            </a:r>
          </a:p>
        </p:txBody>
      </p:sp>
      <p:sp>
        <p:nvSpPr>
          <p:cNvPr id="365571" name="Rectangle 3"/>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BE82757-7A20-43A4-B102-572FDC2A0BC9}" type="slidenum">
              <a:rPr lang="en-US"/>
              <a:pPr/>
              <a:t>5</a:t>
            </a:fld>
            <a:endParaRPr lang="en-US"/>
          </a:p>
        </p:txBody>
      </p:sp>
      <p:sp>
        <p:nvSpPr>
          <p:cNvPr id="287746" name="Rectangle 2"/>
          <p:cNvSpPr>
            <a:spLocks noRot="1" noChangeArrowheads="1" noTextEdit="1"/>
          </p:cNvSpPr>
          <p:nvPr>
            <p:ph type="sldImg"/>
          </p:nvPr>
        </p:nvSpPr>
        <p:spPr>
          <a:xfrm>
            <a:off x="487363" y="157163"/>
            <a:ext cx="5878512" cy="4408487"/>
          </a:xfrm>
          <a:ln w="12700" cap="flat">
            <a:solidFill>
              <a:schemeClr val="tx1"/>
            </a:solidFill>
          </a:ln>
        </p:spPr>
      </p:sp>
      <p:sp>
        <p:nvSpPr>
          <p:cNvPr id="287747" name="Rectangle 3"/>
          <p:cNvSpPr>
            <a:spLocks noGrp="1" noChangeArrowheads="1"/>
          </p:cNvSpPr>
          <p:nvPr>
            <p:ph type="body" idx="1"/>
          </p:nvPr>
        </p:nvSpPr>
        <p:spPr>
          <a:xfrm>
            <a:off x="412750" y="4773613"/>
            <a:ext cx="6029325" cy="3756025"/>
          </a:xfrm>
          <a:noFill/>
          <a:ln/>
        </p:spPr>
        <p:txBody>
          <a:bodyPr lIns="92684" tIns="47102" rIns="92684" bIns="47102"/>
          <a:lstStyle/>
          <a:p>
            <a:pPr defTabSz="447675"/>
            <a:r>
              <a:rPr lang="en-US"/>
              <a:t>Creating a View (continued)</a:t>
            </a:r>
          </a:p>
          <a:p>
            <a:pPr marL="120650" lvl="1" defTabSz="447675"/>
            <a:r>
              <a:rPr lang="en-US"/>
              <a:t>The example on the slide creates a view that contains the employee number, last name, and salary for each employee in department 80. </a:t>
            </a:r>
          </a:p>
          <a:p>
            <a:pPr marL="120650" lvl="1" defTabSz="447675"/>
            <a:r>
              <a:rPr lang="en-US"/>
              <a:t>You can display the structure of the view by using the </a:t>
            </a:r>
            <a:r>
              <a:rPr lang="en-US" i="1"/>
              <a:t>i</a:t>
            </a:r>
            <a:r>
              <a:rPr lang="en-US"/>
              <a:t>SQL*Plus </a:t>
            </a:r>
            <a:r>
              <a:rPr lang="en-US">
                <a:latin typeface="Courier New" pitchFamily="49" charset="0"/>
              </a:rPr>
              <a:t>DESCRIBE</a:t>
            </a:r>
            <a:r>
              <a:rPr lang="en-US"/>
              <a:t> command.</a:t>
            </a:r>
          </a:p>
          <a:p>
            <a:pPr marL="120650" lvl="1" defTabSz="447675">
              <a:spcBef>
                <a:spcPct val="65000"/>
              </a:spcBef>
            </a:pPr>
            <a:r>
              <a:rPr lang="en-US"/>
              <a:t>   </a:t>
            </a:r>
          </a:p>
          <a:p>
            <a:pPr marL="120650" lvl="1" defTabSz="447675">
              <a:spcBef>
                <a:spcPct val="0"/>
              </a:spcBef>
            </a:pPr>
            <a:r>
              <a:rPr lang="en-US">
                <a:latin typeface="Courier New" pitchFamily="49" charset="0"/>
              </a:rPr>
              <a:t>    </a:t>
            </a:r>
          </a:p>
          <a:p>
            <a:pPr marL="120650" lvl="1" defTabSz="447675">
              <a:spcBef>
                <a:spcPct val="0"/>
              </a:spcBef>
            </a:pPr>
            <a:endParaRPr lang="en-US">
              <a:latin typeface="Courier New" pitchFamily="49" charset="0"/>
            </a:endParaRPr>
          </a:p>
          <a:p>
            <a:pPr marL="120650" lvl="1" defTabSz="447675">
              <a:spcBef>
                <a:spcPct val="0"/>
              </a:spcBef>
            </a:pPr>
            <a:endParaRPr lang="en-US">
              <a:latin typeface="Courier New" pitchFamily="49" charset="0"/>
            </a:endParaRPr>
          </a:p>
          <a:p>
            <a:pPr marL="120650" lvl="1" defTabSz="447675">
              <a:spcBef>
                <a:spcPct val="0"/>
              </a:spcBef>
            </a:pPr>
            <a:endParaRPr lang="en-US">
              <a:latin typeface="Courier New" pitchFamily="49" charset="0"/>
            </a:endParaRPr>
          </a:p>
          <a:p>
            <a:pPr marL="120650" lvl="1" defTabSz="447675">
              <a:spcBef>
                <a:spcPct val="0"/>
              </a:spcBef>
            </a:pPr>
            <a:endParaRPr lang="en-US">
              <a:latin typeface="Courier New" pitchFamily="49" charset="0"/>
            </a:endParaRPr>
          </a:p>
          <a:p>
            <a:pPr marL="120650" lvl="1" defTabSz="447675">
              <a:spcBef>
                <a:spcPct val="0"/>
              </a:spcBef>
            </a:pPr>
            <a:r>
              <a:rPr lang="en-US">
                <a:solidFill>
                  <a:srgbClr val="FC0128"/>
                </a:solidFill>
              </a:rPr>
              <a:t>Guidelines for creating a view</a:t>
            </a:r>
            <a:r>
              <a:rPr lang="en-US"/>
              <a:t>:</a:t>
            </a:r>
          </a:p>
          <a:p>
            <a:pPr marL="476250" lvl="2" indent="-230188" defTabSz="447675"/>
            <a:r>
              <a:rPr lang="en-US"/>
              <a:t>The subquery that defines a view can contain complex </a:t>
            </a:r>
            <a:r>
              <a:rPr lang="en-US">
                <a:latin typeface="Courier New" pitchFamily="49" charset="0"/>
              </a:rPr>
              <a:t>SELECT</a:t>
            </a:r>
            <a:r>
              <a:rPr lang="en-US"/>
              <a:t> syntax, including joins, groups, and subqueries.</a:t>
            </a:r>
          </a:p>
          <a:p>
            <a:pPr marL="476250" lvl="2" indent="-230188" defTabSz="447675"/>
            <a:r>
              <a:rPr lang="en-US"/>
              <a:t>The subquery that defines the view cannot contain an </a:t>
            </a:r>
            <a:r>
              <a:rPr lang="en-US">
                <a:latin typeface="Courier New" pitchFamily="49" charset="0"/>
              </a:rPr>
              <a:t>ORDER BY</a:t>
            </a:r>
            <a:r>
              <a:rPr lang="en-US"/>
              <a:t> clause. The </a:t>
            </a:r>
            <a:r>
              <a:rPr lang="en-US">
                <a:latin typeface="Courier New" pitchFamily="49" charset="0"/>
              </a:rPr>
              <a:t>ORDER BY</a:t>
            </a:r>
            <a:r>
              <a:rPr lang="en-US"/>
              <a:t> clause is specified when you retrieve data from the view.</a:t>
            </a:r>
          </a:p>
          <a:p>
            <a:pPr marL="476250" lvl="2" indent="-230188" defTabSz="447675"/>
            <a:r>
              <a:rPr lang="en-US"/>
              <a:t>If you do not specify a constraint name for a view created with the </a:t>
            </a:r>
            <a:r>
              <a:rPr lang="en-US">
                <a:latin typeface="Courier New" pitchFamily="49" charset="0"/>
              </a:rPr>
              <a:t>WITH CHECK OPTION</a:t>
            </a:r>
            <a:r>
              <a:rPr lang="en-US"/>
              <a:t>, the system assigns a default name in the format </a:t>
            </a:r>
            <a:r>
              <a:rPr lang="en-US">
                <a:latin typeface="Courier New" pitchFamily="49" charset="0"/>
              </a:rPr>
              <a:t>SYS_C</a:t>
            </a:r>
            <a:r>
              <a:rPr lang="en-US" i="1">
                <a:latin typeface="Courier New" pitchFamily="49" charset="0"/>
              </a:rPr>
              <a:t>n</a:t>
            </a:r>
            <a:r>
              <a:rPr lang="en-US"/>
              <a:t>.</a:t>
            </a:r>
          </a:p>
          <a:p>
            <a:pPr marL="476250" lvl="2" indent="-230188" defTabSz="447675"/>
            <a:r>
              <a:rPr lang="en-US"/>
              <a:t>You can use the </a:t>
            </a:r>
            <a:r>
              <a:rPr lang="en-US">
                <a:latin typeface="Courier New" pitchFamily="49" charset="0"/>
              </a:rPr>
              <a:t>OR REPLACE</a:t>
            </a:r>
            <a:r>
              <a:rPr lang="en-US"/>
              <a:t> option to change the definition of the view without dropping and re-creating it or regranting object privileges previously granted on it. </a:t>
            </a:r>
          </a:p>
        </p:txBody>
      </p:sp>
      <p:pic>
        <p:nvPicPr>
          <p:cNvPr id="287748" name="Picture 4"/>
          <p:cNvPicPr>
            <a:picLocks noChangeAspect="1" noChangeArrowheads="1"/>
          </p:cNvPicPr>
          <p:nvPr/>
        </p:nvPicPr>
        <p:blipFill>
          <a:blip r:embed="rId3"/>
          <a:srcRect/>
          <a:stretch>
            <a:fillRect/>
          </a:stretch>
        </p:blipFill>
        <p:spPr bwMode="auto">
          <a:xfrm>
            <a:off x="609600" y="6019800"/>
            <a:ext cx="5613400" cy="908050"/>
          </a:xfrm>
          <a:prstGeom prst="rect">
            <a:avLst/>
          </a:prstGeom>
          <a:noFill/>
          <a:ln w="25400">
            <a:noFill/>
            <a:miter lim="800000"/>
            <a:headEnd type="none" w="sm" len="sm"/>
            <a:tailEnd type="none" w="med" len="lg"/>
          </a:ln>
          <a:effectLst/>
        </p:spPr>
      </p:pic>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42195-8FDC-45CA-A202-71A444E7A710}" type="slidenum">
              <a:rPr lang="en-US"/>
              <a:pPr/>
              <a:t>6</a:t>
            </a:fld>
            <a:endParaRPr lang="en-US"/>
          </a:p>
        </p:txBody>
      </p:sp>
      <p:sp>
        <p:nvSpPr>
          <p:cNvPr id="289794" name="Rectangle 2"/>
          <p:cNvSpPr>
            <a:spLocks noRot="1" noChangeArrowheads="1" noTextEdit="1"/>
          </p:cNvSpPr>
          <p:nvPr>
            <p:ph type="sldImg"/>
          </p:nvPr>
        </p:nvSpPr>
        <p:spPr>
          <a:xfrm>
            <a:off x="487363" y="155575"/>
            <a:ext cx="5880100" cy="4410075"/>
          </a:xfrm>
          <a:ln w="12700" cap="flat">
            <a:solidFill>
              <a:schemeClr val="tx1"/>
            </a:solidFill>
          </a:ln>
        </p:spPr>
      </p:sp>
      <p:sp>
        <p:nvSpPr>
          <p:cNvPr id="289795" name="Rectangle 3"/>
          <p:cNvSpPr>
            <a:spLocks noGrp="1" noChangeArrowheads="1"/>
          </p:cNvSpPr>
          <p:nvPr>
            <p:ph type="body" idx="1"/>
          </p:nvPr>
        </p:nvSpPr>
        <p:spPr>
          <a:xfrm>
            <a:off x="412750" y="4773613"/>
            <a:ext cx="6029325" cy="3756025"/>
          </a:xfrm>
          <a:noFill/>
          <a:ln/>
        </p:spPr>
        <p:txBody>
          <a:bodyPr lIns="92684" tIns="47102" rIns="92684" bIns="47102"/>
          <a:lstStyle/>
          <a:p>
            <a:pPr>
              <a:lnSpc>
                <a:spcPct val="90000"/>
              </a:lnSpc>
            </a:pPr>
            <a:r>
              <a:rPr lang="en-US"/>
              <a:t>Creating a View (continued)</a:t>
            </a:r>
          </a:p>
          <a:p>
            <a:pPr lvl="1">
              <a:lnSpc>
                <a:spcPct val="80000"/>
              </a:lnSpc>
              <a:spcBef>
                <a:spcPct val="20000"/>
              </a:spcBef>
            </a:pPr>
            <a:r>
              <a:rPr lang="en-US"/>
              <a:t>You can control the column names by including column aliases within the subquery. </a:t>
            </a:r>
          </a:p>
          <a:p>
            <a:pPr lvl="1">
              <a:lnSpc>
                <a:spcPct val="80000"/>
              </a:lnSpc>
              <a:spcBef>
                <a:spcPct val="20000"/>
              </a:spcBef>
            </a:pPr>
            <a:r>
              <a:rPr lang="en-US"/>
              <a:t>The example on the slide c</a:t>
            </a:r>
            <a:r>
              <a:rPr lang="en-US">
                <a:latin typeface="Times" pitchFamily="18" charset="0"/>
              </a:rPr>
              <a:t>reates a view containing the employee number (</a:t>
            </a:r>
            <a:r>
              <a:rPr lang="en-US">
                <a:latin typeface="Courier New" pitchFamily="49" charset="0"/>
              </a:rPr>
              <a:t>EMPLOYEE_ID</a:t>
            </a:r>
            <a:r>
              <a:rPr lang="en-US">
                <a:latin typeface="Times" pitchFamily="18" charset="0"/>
              </a:rPr>
              <a:t>) with the alias </a:t>
            </a:r>
            <a:r>
              <a:rPr lang="en-US">
                <a:latin typeface="Courier New" pitchFamily="49" charset="0"/>
              </a:rPr>
              <a:t>ID_NUMBER</a:t>
            </a:r>
            <a:r>
              <a:rPr lang="en-US">
                <a:latin typeface="Times" pitchFamily="18" charset="0"/>
              </a:rPr>
              <a:t>, name (</a:t>
            </a:r>
            <a:r>
              <a:rPr lang="en-US">
                <a:latin typeface="Courier New" pitchFamily="49" charset="0"/>
              </a:rPr>
              <a:t>LAST_NAME</a:t>
            </a:r>
            <a:r>
              <a:rPr lang="en-US">
                <a:latin typeface="Times" pitchFamily="18" charset="0"/>
              </a:rPr>
              <a:t>) with the alias </a:t>
            </a:r>
            <a:r>
              <a:rPr lang="en-US">
                <a:latin typeface="Courier New" pitchFamily="49" charset="0"/>
              </a:rPr>
              <a:t>NAME</a:t>
            </a:r>
            <a:r>
              <a:rPr lang="en-US">
                <a:latin typeface="Times" pitchFamily="18" charset="0"/>
              </a:rPr>
              <a:t>, and annual salary (</a:t>
            </a:r>
            <a:r>
              <a:rPr lang="en-US">
                <a:latin typeface="Courier New" pitchFamily="49" charset="0"/>
              </a:rPr>
              <a:t>SALARY</a:t>
            </a:r>
            <a:r>
              <a:rPr lang="en-US">
                <a:latin typeface="Times" pitchFamily="18" charset="0"/>
              </a:rPr>
              <a:t>) with the </a:t>
            </a:r>
            <a:r>
              <a:rPr lang="en-US">
                <a:solidFill>
                  <a:srgbClr val="FC0128"/>
                </a:solidFill>
                <a:latin typeface="Times" pitchFamily="18" charset="0"/>
              </a:rPr>
              <a:t>alias</a:t>
            </a:r>
            <a:r>
              <a:rPr lang="en-US">
                <a:latin typeface="Times" pitchFamily="18" charset="0"/>
              </a:rPr>
              <a:t> </a:t>
            </a:r>
            <a:r>
              <a:rPr lang="en-US">
                <a:latin typeface="Courier New" pitchFamily="49" charset="0"/>
              </a:rPr>
              <a:t>ANN_SALARY</a:t>
            </a:r>
            <a:r>
              <a:rPr lang="en-US">
                <a:latin typeface="Times" pitchFamily="18" charset="0"/>
              </a:rPr>
              <a:t> for every employee in department 50. </a:t>
            </a:r>
          </a:p>
          <a:p>
            <a:pPr lvl="1">
              <a:lnSpc>
                <a:spcPct val="80000"/>
              </a:lnSpc>
              <a:spcBef>
                <a:spcPct val="20000"/>
              </a:spcBef>
            </a:pPr>
            <a:r>
              <a:rPr lang="en-US">
                <a:latin typeface="Times" pitchFamily="18" charset="0"/>
              </a:rPr>
              <a:t>As an alternative, you can use an alias after the </a:t>
            </a:r>
            <a:r>
              <a:rPr lang="en-US">
                <a:latin typeface="Courier New" pitchFamily="49" charset="0"/>
              </a:rPr>
              <a:t>CREATE</a:t>
            </a:r>
            <a:r>
              <a:rPr lang="en-US">
                <a:latin typeface="Times" pitchFamily="18" charset="0"/>
              </a:rPr>
              <a:t> statement and prior to the </a:t>
            </a:r>
            <a:r>
              <a:rPr lang="en-US">
                <a:latin typeface="Courier New" pitchFamily="49" charset="0"/>
              </a:rPr>
              <a:t>SELECT</a:t>
            </a:r>
            <a:r>
              <a:rPr lang="en-US">
                <a:latin typeface="Times" pitchFamily="18" charset="0"/>
              </a:rPr>
              <a:t> subquery. The number of aliases listed must match the number of expressions selected in the subquery. </a:t>
            </a:r>
          </a:p>
          <a:p>
            <a:pPr lvl="1">
              <a:lnSpc>
                <a:spcPct val="80000"/>
              </a:lnSpc>
              <a:spcBef>
                <a:spcPct val="20000"/>
              </a:spcBef>
            </a:pPr>
            <a:endParaRPr lang="en-US" sz="500">
              <a:latin typeface="Times" pitchFamily="18" charset="0"/>
            </a:endParaRPr>
          </a:p>
          <a:p>
            <a:pPr>
              <a:lnSpc>
                <a:spcPct val="80000"/>
              </a:lnSpc>
              <a:spcBef>
                <a:spcPct val="20000"/>
              </a:spcBef>
            </a:pPr>
            <a:r>
              <a:rPr lang="en-US" b="1">
                <a:latin typeface="Courier New" pitchFamily="49" charset="0"/>
              </a:rPr>
              <a:t>     CREATE VIEW   salvu50 (ID_NUMBER, NAME, ANN_SALARY)</a:t>
            </a:r>
          </a:p>
          <a:p>
            <a:pPr>
              <a:lnSpc>
                <a:spcPct val="80000"/>
              </a:lnSpc>
              <a:spcBef>
                <a:spcPct val="20000"/>
              </a:spcBef>
            </a:pPr>
            <a:r>
              <a:rPr lang="en-US" b="1">
                <a:latin typeface="Courier New" pitchFamily="49" charset="0"/>
              </a:rPr>
              <a:t>       AS SELECT  employee_id, last_name, salary*12</a:t>
            </a:r>
          </a:p>
          <a:p>
            <a:pPr>
              <a:lnSpc>
                <a:spcPct val="80000"/>
              </a:lnSpc>
              <a:spcBef>
                <a:spcPct val="20000"/>
              </a:spcBef>
            </a:pPr>
            <a:r>
              <a:rPr lang="en-US" b="1">
                <a:latin typeface="Courier New" pitchFamily="49" charset="0"/>
              </a:rPr>
              <a:t>          FROM    employees</a:t>
            </a:r>
          </a:p>
          <a:p>
            <a:pPr>
              <a:lnSpc>
                <a:spcPct val="80000"/>
              </a:lnSpc>
              <a:spcBef>
                <a:spcPct val="20000"/>
              </a:spcBef>
            </a:pPr>
            <a:r>
              <a:rPr lang="en-US" b="1">
                <a:latin typeface="Courier New" pitchFamily="49" charset="0"/>
              </a:rPr>
              <a:t>          WHERE   department_id = 50;</a:t>
            </a:r>
          </a:p>
          <a:p>
            <a:pPr>
              <a:lnSpc>
                <a:spcPct val="80000"/>
              </a:lnSpc>
              <a:spcBef>
                <a:spcPct val="20000"/>
              </a:spcBef>
            </a:pPr>
            <a:r>
              <a:rPr lang="en-US" b="1">
                <a:latin typeface="Courier New" pitchFamily="49" charset="0"/>
              </a:rPr>
              <a:t>     View created.</a:t>
            </a:r>
          </a:p>
          <a:p>
            <a:pPr>
              <a:lnSpc>
                <a:spcPct val="80000"/>
              </a:lnSpc>
              <a:spcBef>
                <a:spcPct val="20000"/>
              </a:spcBef>
            </a:pPr>
            <a:endParaRPr lang="en-US" b="1">
              <a:latin typeface="Courier New" pitchFamily="49" charset="0"/>
            </a:endParaRPr>
          </a:p>
          <a:p>
            <a:pPr>
              <a:lnSpc>
                <a:spcPct val="80000"/>
              </a:lnSpc>
              <a:spcBef>
                <a:spcPct val="20000"/>
              </a:spcBef>
            </a:pPr>
            <a:r>
              <a:rPr lang="en-US">
                <a:solidFill>
                  <a:srgbClr val="0000FF"/>
                </a:solidFill>
              </a:rPr>
              <a:t>Instructor Note</a:t>
            </a:r>
          </a:p>
          <a:p>
            <a:pPr lvl="1">
              <a:lnSpc>
                <a:spcPct val="80000"/>
              </a:lnSpc>
              <a:spcBef>
                <a:spcPct val="20000"/>
              </a:spcBef>
            </a:pPr>
            <a:r>
              <a:rPr lang="en-US">
                <a:solidFill>
                  <a:srgbClr val="0000FF"/>
                </a:solidFill>
              </a:rPr>
              <a:t>Let students know about materialized views or snapshots. The terms </a:t>
            </a:r>
            <a:r>
              <a:rPr lang="en-US" i="1">
                <a:solidFill>
                  <a:srgbClr val="0000FF"/>
                </a:solidFill>
              </a:rPr>
              <a:t>snapshot</a:t>
            </a:r>
            <a:r>
              <a:rPr lang="en-US">
                <a:solidFill>
                  <a:srgbClr val="0000FF"/>
                </a:solidFill>
              </a:rPr>
              <a:t> and </a:t>
            </a:r>
            <a:r>
              <a:rPr lang="en-US" i="1">
                <a:solidFill>
                  <a:srgbClr val="0000FF"/>
                </a:solidFill>
              </a:rPr>
              <a:t>materialized view</a:t>
            </a:r>
            <a:r>
              <a:rPr lang="en-US">
                <a:solidFill>
                  <a:srgbClr val="0000FF"/>
                </a:solidFill>
              </a:rPr>
              <a:t> are synonymous. Both refer to a table that contains the results of a query of one or more tables, each of which may be located on the same or on a remote database. The tables in the query are called master tables or detail tables. The databases containing the master tables are called the master databases. For more information regarding materialized views refer to: </a:t>
            </a:r>
            <a:r>
              <a:rPr lang="en-US" i="1">
                <a:solidFill>
                  <a:srgbClr val="0000FF"/>
                </a:solidFill>
              </a:rPr>
              <a:t>Oracle9i SQL Reference, </a:t>
            </a:r>
            <a:r>
              <a:rPr lang="en-US">
                <a:solidFill>
                  <a:srgbClr val="0000FF"/>
                </a:solidFill>
              </a:rPr>
              <a:t>“</a:t>
            </a:r>
            <a:r>
              <a:rPr lang="en-US">
                <a:solidFill>
                  <a:srgbClr val="0000FF"/>
                </a:solidFill>
                <a:latin typeface="Courier New" pitchFamily="49" charset="0"/>
              </a:rPr>
              <a:t>CREATE MATERIALIZED VIEW / SNAPSHOT</a:t>
            </a:r>
            <a:r>
              <a:rPr lang="en-US">
                <a:solidFill>
                  <a:srgbClr val="0000FF"/>
                </a:solidFill>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7BE38-8C7C-4393-87BB-06A24DCC0C3B}" type="slidenum">
              <a:rPr lang="en-US"/>
              <a:pPr/>
              <a:t>7</a:t>
            </a:fld>
            <a:endParaRPr lang="en-US"/>
          </a:p>
        </p:txBody>
      </p:sp>
      <p:sp>
        <p:nvSpPr>
          <p:cNvPr id="291842" name="Rectangle 2"/>
          <p:cNvSpPr>
            <a:spLocks noRot="1" noChangeArrowheads="1" noTextEdit="1"/>
          </p:cNvSpPr>
          <p:nvPr>
            <p:ph type="sldImg"/>
          </p:nvPr>
        </p:nvSpPr>
        <p:spPr>
          <a:xfrm>
            <a:off x="487363" y="155575"/>
            <a:ext cx="5880100" cy="4410075"/>
          </a:xfrm>
          <a:ln w="12700" cap="flat">
            <a:solidFill>
              <a:schemeClr val="tx1"/>
            </a:solidFill>
          </a:ln>
        </p:spPr>
      </p:sp>
      <p:sp>
        <p:nvSpPr>
          <p:cNvPr id="291843" name="Rectangle 3"/>
          <p:cNvSpPr>
            <a:spLocks noGrp="1" noChangeArrowheads="1"/>
          </p:cNvSpPr>
          <p:nvPr>
            <p:ph type="body" idx="1"/>
          </p:nvPr>
        </p:nvSpPr>
        <p:spPr>
          <a:xfrm>
            <a:off x="412750" y="4773613"/>
            <a:ext cx="6029325" cy="3756025"/>
          </a:xfrm>
          <a:noFill/>
          <a:ln/>
        </p:spPr>
        <p:txBody>
          <a:bodyPr lIns="92684" tIns="47102" rIns="92684" bIns="47102"/>
          <a:lstStyle/>
          <a:p>
            <a:r>
              <a:rPr lang="en-US"/>
              <a:t>Retrieving Data from a View</a:t>
            </a:r>
          </a:p>
          <a:p>
            <a:pPr lvl="1"/>
            <a:r>
              <a:rPr lang="en-US"/>
              <a:t>You can </a:t>
            </a:r>
            <a:r>
              <a:rPr lang="en-US">
                <a:solidFill>
                  <a:srgbClr val="FC0128"/>
                </a:solidFill>
              </a:rPr>
              <a:t>retrieve data from a view</a:t>
            </a:r>
            <a:r>
              <a:rPr lang="en-US"/>
              <a:t> as you would from any table. You can display either the contents of the entire view or just specific rows and columns.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3DB9C13-1513-478D-9C00-4E4B4EAF4695}" type="slidenum">
              <a:rPr lang="en-US"/>
              <a:pPr/>
              <a:t>8</a:t>
            </a:fld>
            <a:endParaRPr lang="en-US"/>
          </a:p>
        </p:txBody>
      </p:sp>
      <p:sp>
        <p:nvSpPr>
          <p:cNvPr id="293890" name="Rectangle 2"/>
          <p:cNvSpPr>
            <a:spLocks noRot="1" noChangeArrowheads="1" noTextEdit="1"/>
          </p:cNvSpPr>
          <p:nvPr>
            <p:ph type="sldImg"/>
          </p:nvPr>
        </p:nvSpPr>
        <p:spPr>
          <a:xfrm>
            <a:off x="487363" y="155575"/>
            <a:ext cx="5880100" cy="4410075"/>
          </a:xfrm>
          <a:ln w="12700" cap="flat">
            <a:solidFill>
              <a:schemeClr val="tx1"/>
            </a:solidFill>
          </a:ln>
        </p:spPr>
      </p:sp>
      <p:sp>
        <p:nvSpPr>
          <p:cNvPr id="293891" name="Rectangle 3"/>
          <p:cNvSpPr>
            <a:spLocks noChangeArrowheads="1"/>
          </p:cNvSpPr>
          <p:nvPr/>
        </p:nvSpPr>
        <p:spPr bwMode="auto">
          <a:xfrm>
            <a:off x="788988" y="4637088"/>
            <a:ext cx="180975" cy="501650"/>
          </a:xfrm>
          <a:prstGeom prst="rect">
            <a:avLst/>
          </a:prstGeom>
          <a:noFill/>
          <a:ln w="9525">
            <a:noFill/>
            <a:miter lim="800000"/>
            <a:headEnd/>
            <a:tailEnd/>
          </a:ln>
          <a:effectLst/>
        </p:spPr>
        <p:txBody>
          <a:bodyPr wrap="none" anchor="ctr"/>
          <a:lstStyle/>
          <a:p>
            <a:endParaRPr lang="en-US"/>
          </a:p>
        </p:txBody>
      </p:sp>
      <p:sp>
        <p:nvSpPr>
          <p:cNvPr id="293892" name="Rectangle 4"/>
          <p:cNvSpPr>
            <a:spLocks noChangeArrowheads="1"/>
          </p:cNvSpPr>
          <p:nvPr/>
        </p:nvSpPr>
        <p:spPr bwMode="auto">
          <a:xfrm>
            <a:off x="412750" y="4773613"/>
            <a:ext cx="6029325" cy="3756025"/>
          </a:xfrm>
          <a:prstGeom prst="rect">
            <a:avLst/>
          </a:prstGeom>
          <a:noFill/>
          <a:ln w="9525">
            <a:noFill/>
            <a:miter lim="800000"/>
            <a:headEnd/>
            <a:tailEnd/>
          </a:ln>
          <a:effectLst/>
        </p:spPr>
        <p:txBody>
          <a:bodyPr lIns="92684" tIns="47102" rIns="92684" bIns="47102"/>
          <a:lstStyle/>
          <a:p>
            <a:pPr defTabSz="428625" eaLnBrk="0" hangingPunct="0">
              <a:spcBef>
                <a:spcPct val="30000"/>
              </a:spcBef>
              <a:tabLst>
                <a:tab pos="461963" algn="l"/>
              </a:tabLst>
            </a:pPr>
            <a:r>
              <a:rPr lang="en-US" sz="1100" b="1">
                <a:latin typeface="Arial" charset="0"/>
              </a:rPr>
              <a:t>Views in the Data Dictionary</a:t>
            </a:r>
          </a:p>
          <a:p>
            <a:pPr marL="115888" lvl="1" defTabSz="428625" eaLnBrk="0" hangingPunct="0">
              <a:spcBef>
                <a:spcPct val="30000"/>
              </a:spcBef>
              <a:tabLst>
                <a:tab pos="461963" algn="l"/>
              </a:tabLst>
            </a:pPr>
            <a:r>
              <a:rPr lang="en-US" sz="1100">
                <a:latin typeface="Times New Roman" pitchFamily="18" charset="0"/>
              </a:rPr>
              <a:t>Once your view has been created, you can query the data dictionary view called </a:t>
            </a:r>
            <a:r>
              <a:rPr lang="en-US" sz="1100">
                <a:solidFill>
                  <a:srgbClr val="FC0128"/>
                </a:solidFill>
                <a:latin typeface="Courier New" pitchFamily="49" charset="0"/>
              </a:rPr>
              <a:t>USER_VIEWS</a:t>
            </a:r>
            <a:r>
              <a:rPr lang="en-US" sz="1100">
                <a:latin typeface="Times New Roman" pitchFamily="18" charset="0"/>
              </a:rPr>
              <a:t> to see the name of the view and the view definition. The text of the </a:t>
            </a:r>
            <a:r>
              <a:rPr lang="en-US" sz="1100">
                <a:latin typeface="Courier New" pitchFamily="49" charset="0"/>
              </a:rPr>
              <a:t>SELECT</a:t>
            </a:r>
            <a:r>
              <a:rPr lang="en-US" sz="1100">
                <a:latin typeface="Times New Roman" pitchFamily="18" charset="0"/>
              </a:rPr>
              <a:t> statement that constitutes your view is stored in a </a:t>
            </a:r>
            <a:r>
              <a:rPr lang="en-US" sz="1100">
                <a:latin typeface="Courier New" pitchFamily="49" charset="0"/>
              </a:rPr>
              <a:t>LONG</a:t>
            </a:r>
            <a:r>
              <a:rPr lang="en-US" sz="1100">
                <a:latin typeface="Times New Roman" pitchFamily="18" charset="0"/>
              </a:rPr>
              <a:t> column.</a:t>
            </a:r>
          </a:p>
          <a:p>
            <a:pPr defTabSz="428625" eaLnBrk="0" hangingPunct="0">
              <a:spcBef>
                <a:spcPct val="30000"/>
              </a:spcBef>
              <a:tabLst>
                <a:tab pos="461963" algn="l"/>
              </a:tabLst>
            </a:pPr>
            <a:r>
              <a:rPr lang="en-US" sz="1100" b="1">
                <a:latin typeface="Arial" charset="0"/>
              </a:rPr>
              <a:t>Data Access Using Views</a:t>
            </a:r>
          </a:p>
          <a:p>
            <a:pPr marL="115888" lvl="1" defTabSz="428625" eaLnBrk="0" hangingPunct="0">
              <a:spcBef>
                <a:spcPct val="30000"/>
              </a:spcBef>
              <a:tabLst>
                <a:tab pos="461963" algn="l"/>
              </a:tabLst>
            </a:pPr>
            <a:r>
              <a:rPr lang="en-US" sz="1100">
                <a:latin typeface="Times New Roman" pitchFamily="18" charset="0"/>
              </a:rPr>
              <a:t>When you access data using a view, the Oracle server performs the following operations:</a:t>
            </a:r>
          </a:p>
          <a:p>
            <a:pPr marL="455613" lvl="2" indent="-220663" defTabSz="428625" eaLnBrk="0" hangingPunct="0">
              <a:spcBef>
                <a:spcPct val="30000"/>
              </a:spcBef>
              <a:tabLst>
                <a:tab pos="461963" algn="l"/>
              </a:tabLst>
            </a:pPr>
            <a:r>
              <a:rPr lang="en-US" sz="1100">
                <a:latin typeface="Times New Roman" pitchFamily="18" charset="0"/>
              </a:rPr>
              <a:t>1.	It retrieves the view definition from the data dictionary table </a:t>
            </a:r>
            <a:r>
              <a:rPr lang="en-US" sz="1100">
                <a:latin typeface="Courier New" pitchFamily="49" charset="0"/>
              </a:rPr>
              <a:t>USER_VIEWS</a:t>
            </a:r>
            <a:r>
              <a:rPr lang="en-US" sz="1100">
                <a:latin typeface="Times New Roman" pitchFamily="18" charset="0"/>
              </a:rPr>
              <a:t>.</a:t>
            </a:r>
          </a:p>
          <a:p>
            <a:pPr marL="455613" lvl="2" indent="-220663" defTabSz="428625" eaLnBrk="0" hangingPunct="0">
              <a:spcBef>
                <a:spcPct val="30000"/>
              </a:spcBef>
              <a:tabLst>
                <a:tab pos="461963" algn="l"/>
              </a:tabLst>
            </a:pPr>
            <a:r>
              <a:rPr lang="en-US" sz="1100">
                <a:latin typeface="Times New Roman" pitchFamily="18" charset="0"/>
              </a:rPr>
              <a:t>2. 	It checks access privileges for the view base table.</a:t>
            </a:r>
          </a:p>
          <a:p>
            <a:pPr marL="455613" lvl="2" indent="-220663" defTabSz="428625" eaLnBrk="0" hangingPunct="0">
              <a:spcBef>
                <a:spcPct val="30000"/>
              </a:spcBef>
              <a:tabLst>
                <a:tab pos="461963" algn="l"/>
              </a:tabLst>
            </a:pPr>
            <a:r>
              <a:rPr lang="en-US" sz="1100">
                <a:latin typeface="Times New Roman" pitchFamily="18" charset="0"/>
              </a:rPr>
              <a:t>3. 	It converts the view query into an equivalent operation on the underlying base table or tables. In other words, data is retrieved from, or an update is made to, the base tables. </a:t>
            </a:r>
          </a:p>
          <a:p>
            <a:pPr defTabSz="428625" eaLnBrk="0" hangingPunct="0">
              <a:spcBef>
                <a:spcPct val="30000"/>
              </a:spcBef>
              <a:tabLst>
                <a:tab pos="461963" algn="l"/>
              </a:tabLst>
            </a:pPr>
            <a:endParaRPr lang="en-US" sz="1100" b="1">
              <a:latin typeface="Arial" charset="0"/>
            </a:endParaRPr>
          </a:p>
          <a:p>
            <a:pPr defTabSz="428625" eaLnBrk="0" hangingPunct="0">
              <a:spcBef>
                <a:spcPct val="30000"/>
              </a:spcBef>
              <a:tabLst>
                <a:tab pos="461963" algn="l"/>
              </a:tabLst>
            </a:pPr>
            <a:endParaRPr lang="en-US" sz="1100" b="1">
              <a:latin typeface="Arial" charset="0"/>
            </a:endParaRPr>
          </a:p>
          <a:p>
            <a:pPr defTabSz="428625" eaLnBrk="0" hangingPunct="0">
              <a:spcBef>
                <a:spcPct val="30000"/>
              </a:spcBef>
              <a:tabLst>
                <a:tab pos="461963" algn="l"/>
              </a:tabLst>
            </a:pPr>
            <a:endParaRPr lang="en-US" sz="1100" b="1">
              <a:latin typeface="Arial" charset="0"/>
            </a:endParaRPr>
          </a:p>
          <a:p>
            <a:pPr defTabSz="428625" eaLnBrk="0" hangingPunct="0">
              <a:spcBef>
                <a:spcPct val="30000"/>
              </a:spcBef>
              <a:tabLst>
                <a:tab pos="461963" algn="l"/>
              </a:tabLst>
            </a:pPr>
            <a:endParaRPr lang="en-US" sz="1100" b="1">
              <a:latin typeface="Arial" charset="0"/>
            </a:endParaRPr>
          </a:p>
          <a:p>
            <a:pPr defTabSz="428625" eaLnBrk="0" hangingPunct="0">
              <a:spcBef>
                <a:spcPct val="30000"/>
              </a:spcBef>
              <a:tabLst>
                <a:tab pos="461963" algn="l"/>
              </a:tabLst>
            </a:pPr>
            <a:endParaRPr lang="en-US" sz="1100" b="1">
              <a:solidFill>
                <a:schemeClr val="accent2"/>
              </a:solidFill>
              <a:latin typeface="Arial" charset="0"/>
            </a:endParaRPr>
          </a:p>
          <a:p>
            <a:pPr defTabSz="428625" eaLnBrk="0" hangingPunct="0">
              <a:spcBef>
                <a:spcPct val="30000"/>
              </a:spcBef>
              <a:tabLst>
                <a:tab pos="461963" algn="l"/>
              </a:tabLst>
            </a:pPr>
            <a:r>
              <a:rPr lang="en-US" sz="1100" b="1">
                <a:solidFill>
                  <a:srgbClr val="0000FF"/>
                </a:solidFill>
                <a:latin typeface="Arial" charset="0"/>
              </a:rPr>
              <a:t>Instructor Note</a:t>
            </a:r>
          </a:p>
          <a:p>
            <a:pPr marL="115888" lvl="1" defTabSz="428625" eaLnBrk="0" hangingPunct="0">
              <a:spcBef>
                <a:spcPct val="30000"/>
              </a:spcBef>
              <a:tabLst>
                <a:tab pos="461963" algn="l"/>
              </a:tabLst>
            </a:pPr>
            <a:r>
              <a:rPr lang="en-US" sz="1100">
                <a:solidFill>
                  <a:srgbClr val="0000FF"/>
                </a:solidFill>
                <a:latin typeface="Times New Roman" pitchFamily="18" charset="0"/>
              </a:rPr>
              <a:t>The view text is stored in a column of </a:t>
            </a:r>
            <a:r>
              <a:rPr lang="en-US" sz="1100">
                <a:solidFill>
                  <a:srgbClr val="0000FF"/>
                </a:solidFill>
                <a:latin typeface="Courier New" pitchFamily="49" charset="0"/>
              </a:rPr>
              <a:t>LONG</a:t>
            </a:r>
            <a:r>
              <a:rPr lang="en-US" sz="1100">
                <a:solidFill>
                  <a:srgbClr val="0000FF"/>
                </a:solidFill>
                <a:latin typeface="Times New Roman" pitchFamily="18" charset="0"/>
              </a:rPr>
              <a:t> data type. You may need to set </a:t>
            </a:r>
            <a:r>
              <a:rPr lang="en-US" sz="1100">
                <a:solidFill>
                  <a:srgbClr val="0000FF"/>
                </a:solidFill>
                <a:latin typeface="Courier New" pitchFamily="49" charset="0"/>
              </a:rPr>
              <a:t>ARRAYSIZE</a:t>
            </a:r>
            <a:r>
              <a:rPr lang="en-US" sz="1100">
                <a:solidFill>
                  <a:srgbClr val="0000FF"/>
                </a:solidFill>
                <a:latin typeface="Times New Roman" pitchFamily="18" charset="0"/>
              </a:rPr>
              <a:t> to a smaller value or increase the value of </a:t>
            </a:r>
            <a:r>
              <a:rPr lang="en-US" sz="1100">
                <a:solidFill>
                  <a:srgbClr val="0000FF"/>
                </a:solidFill>
                <a:latin typeface="Courier New" pitchFamily="49" charset="0"/>
              </a:rPr>
              <a:t>LONG</a:t>
            </a:r>
            <a:r>
              <a:rPr lang="en-US" sz="1100">
                <a:solidFill>
                  <a:srgbClr val="0000FF"/>
                </a:solidFill>
                <a:latin typeface="Times New Roman" pitchFamily="18" charset="0"/>
              </a:rPr>
              <a:t> to view the text.</a:t>
            </a:r>
            <a:r>
              <a:rPr lang="en-US" sz="1100">
                <a:latin typeface="Times New Roman" pitchFamily="18" charset="0"/>
              </a:rPr>
              <a:t> </a:t>
            </a:r>
          </a:p>
        </p:txBody>
      </p:sp>
      <p:sp>
        <p:nvSpPr>
          <p:cNvPr id="293893" name="Rectangle 5"/>
          <p:cNvSpPr>
            <a:spLocks noGrp="1" noChangeArrowheads="1"/>
          </p:cNvSpPr>
          <p:nvPr>
            <p:ph type="body" idx="1"/>
          </p:nvPr>
        </p:nvSpPr>
        <p:spPr>
          <a:xfrm>
            <a:off x="412750" y="4773613"/>
            <a:ext cx="6029325" cy="3756025"/>
          </a:xfrm>
          <a:noFill/>
          <a:ln/>
        </p:spPr>
        <p:txBody>
          <a:bodyPr lIns="92684" tIns="47102" rIns="92684" bIns="47102"/>
          <a:lstStyle/>
          <a:p>
            <a:r>
              <a:rPr lang="en-US"/>
              <a:t>Views in the Data Dictionary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1B79DF3-6520-4158-B38A-07130AC354E2}" type="slidenum">
              <a:rPr lang="en-US"/>
              <a:pPr/>
              <a:t>9</a:t>
            </a:fld>
            <a:endParaRPr lang="en-US"/>
          </a:p>
        </p:txBody>
      </p:sp>
      <p:sp>
        <p:nvSpPr>
          <p:cNvPr id="295938" name="Rectangle 2"/>
          <p:cNvSpPr>
            <a:spLocks noChangeArrowheads="1"/>
          </p:cNvSpPr>
          <p:nvPr/>
        </p:nvSpPr>
        <p:spPr bwMode="auto">
          <a:xfrm>
            <a:off x="3883025" y="-1588"/>
            <a:ext cx="2976563" cy="460376"/>
          </a:xfrm>
          <a:prstGeom prst="rect">
            <a:avLst/>
          </a:prstGeom>
          <a:noFill/>
          <a:ln w="9525">
            <a:noFill/>
            <a:miter lim="800000"/>
            <a:headEnd/>
            <a:tailEnd/>
          </a:ln>
          <a:effectLst/>
        </p:spPr>
        <p:txBody>
          <a:bodyPr wrap="none" anchor="ctr"/>
          <a:lstStyle/>
          <a:p>
            <a:endParaRPr lang="en-US"/>
          </a:p>
        </p:txBody>
      </p:sp>
      <p:sp>
        <p:nvSpPr>
          <p:cNvPr id="295939" name="Rectangle 3"/>
          <p:cNvSpPr>
            <a:spLocks noChangeArrowheads="1"/>
          </p:cNvSpPr>
          <p:nvPr/>
        </p:nvSpPr>
        <p:spPr bwMode="auto">
          <a:xfrm>
            <a:off x="-3175" y="-1588"/>
            <a:ext cx="2973388" cy="460376"/>
          </a:xfrm>
          <a:prstGeom prst="rect">
            <a:avLst/>
          </a:prstGeom>
          <a:noFill/>
          <a:ln w="9525">
            <a:noFill/>
            <a:miter lim="800000"/>
            <a:headEnd/>
            <a:tailEnd/>
          </a:ln>
          <a:effectLst/>
        </p:spPr>
        <p:txBody>
          <a:bodyPr wrap="none" anchor="ctr"/>
          <a:lstStyle/>
          <a:p>
            <a:endParaRPr lang="en-US"/>
          </a:p>
        </p:txBody>
      </p:sp>
      <p:sp>
        <p:nvSpPr>
          <p:cNvPr id="295940" name="Rectangle 4"/>
          <p:cNvSpPr>
            <a:spLocks noGrp="1" noChangeArrowheads="1"/>
          </p:cNvSpPr>
          <p:nvPr>
            <p:ph type="body" idx="1"/>
          </p:nvPr>
        </p:nvSpPr>
        <p:spPr>
          <a:xfrm>
            <a:off x="412750" y="4773613"/>
            <a:ext cx="6029325" cy="3756025"/>
          </a:xfrm>
          <a:noFill/>
          <a:ln/>
        </p:spPr>
        <p:txBody>
          <a:bodyPr lIns="92684" tIns="47102" rIns="92684" bIns="47102"/>
          <a:lstStyle/>
          <a:p>
            <a:pPr defTabSz="447675"/>
            <a:r>
              <a:rPr lang="en-US"/>
              <a:t>Modifying a View</a:t>
            </a:r>
          </a:p>
          <a:p>
            <a:pPr marL="120650" lvl="1" defTabSz="447675"/>
            <a:r>
              <a:rPr lang="en-US"/>
              <a:t>With the </a:t>
            </a:r>
            <a:r>
              <a:rPr lang="en-US">
                <a:solidFill>
                  <a:srgbClr val="FC0128"/>
                </a:solidFill>
                <a:latin typeface="Courier New" pitchFamily="49" charset="0"/>
              </a:rPr>
              <a:t>OR</a:t>
            </a:r>
            <a:r>
              <a:rPr lang="en-US">
                <a:solidFill>
                  <a:srgbClr val="FC0128"/>
                </a:solidFill>
              </a:rPr>
              <a:t> </a:t>
            </a:r>
            <a:r>
              <a:rPr lang="en-US">
                <a:solidFill>
                  <a:srgbClr val="FC0128"/>
                </a:solidFill>
                <a:latin typeface="Courier New" pitchFamily="49" charset="0"/>
              </a:rPr>
              <a:t>REPLACE</a:t>
            </a:r>
            <a:r>
              <a:rPr lang="en-US"/>
              <a:t> option, a view can be created even if one exists with this name already, thus replacing the old version of the view for its owner. This means that the view can be altered without dropping, re-creating, and regranting object privileges.</a:t>
            </a:r>
          </a:p>
          <a:p>
            <a:pPr marL="120650" lvl="1" defTabSz="447675"/>
            <a:r>
              <a:rPr lang="en-US" b="1"/>
              <a:t>Note:</a:t>
            </a:r>
            <a:r>
              <a:rPr lang="en-US"/>
              <a:t> When assigning column aliases in the </a:t>
            </a:r>
            <a:r>
              <a:rPr lang="en-US">
                <a:latin typeface="Courier New" pitchFamily="49" charset="0"/>
              </a:rPr>
              <a:t>CREATE</a:t>
            </a:r>
            <a:r>
              <a:rPr lang="en-US"/>
              <a:t> </a:t>
            </a:r>
            <a:r>
              <a:rPr lang="en-US">
                <a:latin typeface="Courier New" pitchFamily="49" charset="0"/>
              </a:rPr>
              <a:t>VIEW</a:t>
            </a:r>
            <a:r>
              <a:rPr lang="en-US"/>
              <a:t> clause, remember that the aliases are listed in the same order as the columns in the subquery.</a:t>
            </a:r>
          </a:p>
          <a:p>
            <a:pPr marL="120650" lvl="1" defTabSz="447675"/>
            <a:endParaRPr lang="en-US"/>
          </a:p>
          <a:p>
            <a:pPr marL="120650" lvl="1" defTabSz="447675"/>
            <a:endParaRPr lang="en-US"/>
          </a:p>
          <a:p>
            <a:pPr marL="120650" lvl="1" defTabSz="447675"/>
            <a:endParaRPr lang="en-US"/>
          </a:p>
          <a:p>
            <a:pPr marL="120650" lvl="1" defTabSz="447675"/>
            <a:endParaRPr lang="en-US"/>
          </a:p>
          <a:p>
            <a:pPr marL="120650" lvl="1" defTabSz="447675"/>
            <a:endParaRPr lang="en-US"/>
          </a:p>
          <a:p>
            <a:pPr marL="120650" lvl="1" defTabSz="447675"/>
            <a:endParaRPr lang="en-US"/>
          </a:p>
          <a:p>
            <a:pPr marL="120650" lvl="1" defTabSz="447675"/>
            <a:endParaRPr lang="en-US"/>
          </a:p>
          <a:p>
            <a:pPr defTabSz="447675"/>
            <a:r>
              <a:rPr lang="en-US">
                <a:solidFill>
                  <a:srgbClr val="0000FF"/>
                </a:solidFill>
              </a:rPr>
              <a:t>Instructor Note</a:t>
            </a:r>
          </a:p>
          <a:p>
            <a:pPr marL="120650" lvl="1" defTabSz="447675"/>
            <a:r>
              <a:rPr lang="en-US">
                <a:solidFill>
                  <a:srgbClr val="0000FF"/>
                </a:solidFill>
              </a:rPr>
              <a:t>The </a:t>
            </a:r>
            <a:r>
              <a:rPr lang="en-US">
                <a:solidFill>
                  <a:srgbClr val="0000FF"/>
                </a:solidFill>
                <a:latin typeface="Courier New" pitchFamily="49" charset="0"/>
              </a:rPr>
              <a:t>OR REPLACE</a:t>
            </a:r>
            <a:r>
              <a:rPr lang="en-US">
                <a:solidFill>
                  <a:srgbClr val="0000FF"/>
                </a:solidFill>
              </a:rPr>
              <a:t> option started with Oracle7. With earlier versions of Oracle, if the view needed to be changed, it had to be dropped and re-created.</a:t>
            </a:r>
          </a:p>
          <a:p>
            <a:pPr marL="120650" lvl="1" defTabSz="447675"/>
            <a:r>
              <a:rPr lang="en-US">
                <a:solidFill>
                  <a:srgbClr val="0000FF"/>
                </a:solidFill>
              </a:rPr>
              <a:t>Demo: </a:t>
            </a:r>
            <a:r>
              <a:rPr lang="en-US">
                <a:solidFill>
                  <a:srgbClr val="0000FF"/>
                </a:solidFill>
                <a:latin typeface="Courier New" pitchFamily="49" charset="0"/>
              </a:rPr>
              <a:t>11_emp.sql</a:t>
            </a:r>
          </a:p>
          <a:p>
            <a:pPr marL="120650" lvl="1" defTabSz="447675"/>
            <a:r>
              <a:rPr lang="en-US">
                <a:solidFill>
                  <a:srgbClr val="0000FF"/>
                </a:solidFill>
              </a:rPr>
              <a:t>Purpose: To illustrate creating a view using aliases</a:t>
            </a:r>
          </a:p>
        </p:txBody>
      </p:sp>
      <p:sp>
        <p:nvSpPr>
          <p:cNvPr id="295941" name="Rectangle 5"/>
          <p:cNvSpPr>
            <a:spLocks noRot="1" noChangeArrowheads="1" noTextEdit="1"/>
          </p:cNvSpPr>
          <p:nvPr>
            <p:ph type="sldImg"/>
          </p:nvPr>
        </p:nvSpPr>
        <p:spPr>
          <a:xfrm>
            <a:off x="487363" y="157163"/>
            <a:ext cx="5878512" cy="4408487"/>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F0040FE9-C678-42C0-9CD7-D1F989B44E84}"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9"/>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ORACLE</a:t>
            </a:r>
          </a:p>
        </p:txBody>
      </p:sp>
      <p:sp>
        <p:nvSpPr>
          <p:cNvPr id="14" name="Slide Number Placeholder 4"/>
          <p:cNvSpPr>
            <a:spLocks noGrp="1"/>
          </p:cNvSpPr>
          <p:nvPr>
            <p:ph type="sldNum" sz="quarter" idx="11"/>
          </p:nvPr>
        </p:nvSpPr>
        <p:spPr/>
        <p:txBody>
          <a:bodyPr/>
          <a:lstStyle/>
          <a:p>
            <a:fld id="{58E10754-B346-4FE6-82CD-A37155DDFF06}" type="slidenum">
              <a:rPr lang="en-US"/>
              <a:pPr/>
              <a:t>1</a:t>
            </a:fld>
            <a:r>
              <a:rPr lang="en-US"/>
              <a:t> of 1</a:t>
            </a:r>
          </a:p>
        </p:txBody>
      </p:sp>
      <p:sp>
        <p:nvSpPr>
          <p:cNvPr id="278530" name="Rectangle 2"/>
          <p:cNvSpPr>
            <a:spLocks noChangeArrowheads="1"/>
          </p:cNvSpPr>
          <p:nvPr/>
        </p:nvSpPr>
        <p:spPr bwMode="blackWhite">
          <a:xfrm>
            <a:off x="2827338" y="1593850"/>
            <a:ext cx="5307012" cy="35845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marL="114300" eaLnBrk="0" hangingPunct="0">
              <a:lnSpc>
                <a:spcPct val="120000"/>
              </a:lnSpc>
              <a:spcBef>
                <a:spcPct val="60000"/>
              </a:spcBef>
            </a:pPr>
            <a:endParaRPr lang="en-US" b="1">
              <a:solidFill>
                <a:srgbClr val="000000"/>
              </a:solidFill>
              <a:latin typeface="Arial" charset="0"/>
            </a:endParaRPr>
          </a:p>
          <a:p>
            <a:pPr marL="114300" eaLnBrk="0" hangingPunct="0">
              <a:lnSpc>
                <a:spcPct val="120000"/>
              </a:lnSpc>
              <a:spcBef>
                <a:spcPct val="60000"/>
              </a:spcBef>
            </a:pPr>
            <a:r>
              <a:rPr lang="en-US" b="1">
                <a:solidFill>
                  <a:srgbClr val="000000"/>
                </a:solidFill>
                <a:latin typeface="Arial" charset="0"/>
              </a:rPr>
              <a:t/>
            </a:r>
            <a:br>
              <a:rPr lang="en-US" b="1">
                <a:solidFill>
                  <a:srgbClr val="000000"/>
                </a:solidFill>
                <a:latin typeface="Arial" charset="0"/>
              </a:rPr>
            </a:br>
            <a:endParaRPr lang="en-US" b="1">
              <a:solidFill>
                <a:srgbClr val="000000"/>
              </a:solidFill>
              <a:latin typeface="Arial" charset="0"/>
            </a:endParaRPr>
          </a:p>
          <a:p>
            <a:pPr marL="114300" eaLnBrk="0" hangingPunct="0">
              <a:lnSpc>
                <a:spcPct val="120000"/>
              </a:lnSpc>
              <a:spcBef>
                <a:spcPct val="60000"/>
              </a:spcBef>
            </a:pPr>
            <a:r>
              <a:rPr lang="en-US" b="1">
                <a:solidFill>
                  <a:srgbClr val="000000"/>
                </a:solidFill>
                <a:latin typeface="Arial" charset="0"/>
              </a:rPr>
              <a:t/>
            </a:r>
            <a:br>
              <a:rPr lang="en-US" b="1">
                <a:solidFill>
                  <a:srgbClr val="000000"/>
                </a:solidFill>
                <a:latin typeface="Arial" charset="0"/>
              </a:rPr>
            </a:br>
            <a:endParaRPr lang="en-US" b="1">
              <a:solidFill>
                <a:srgbClr val="000000"/>
              </a:solidFill>
              <a:latin typeface="Arial" charset="0"/>
            </a:endParaRPr>
          </a:p>
          <a:p>
            <a:pPr marL="114300" eaLnBrk="0" hangingPunct="0">
              <a:lnSpc>
                <a:spcPct val="120000"/>
              </a:lnSpc>
              <a:spcBef>
                <a:spcPct val="60000"/>
              </a:spcBef>
            </a:pPr>
            <a:endParaRPr lang="en-US" b="1">
              <a:solidFill>
                <a:srgbClr val="000000"/>
              </a:solidFill>
              <a:latin typeface="Arial" charset="0"/>
            </a:endParaRPr>
          </a:p>
          <a:p>
            <a:pPr marL="114300" eaLnBrk="0" hangingPunct="0">
              <a:lnSpc>
                <a:spcPct val="120000"/>
              </a:lnSpc>
              <a:spcBef>
                <a:spcPct val="60000"/>
              </a:spcBef>
            </a:pPr>
            <a:endParaRPr lang="en-US" b="1">
              <a:solidFill>
                <a:srgbClr val="000000"/>
              </a:solidFill>
              <a:latin typeface="Arial" charset="0"/>
            </a:endParaRPr>
          </a:p>
          <a:p>
            <a:pPr marL="114300" eaLnBrk="0" hangingPunct="0">
              <a:lnSpc>
                <a:spcPct val="120000"/>
              </a:lnSpc>
              <a:spcBef>
                <a:spcPct val="60000"/>
              </a:spcBef>
            </a:pPr>
            <a:endParaRPr lang="en-US" b="1">
              <a:solidFill>
                <a:srgbClr val="000000"/>
              </a:solidFill>
              <a:latin typeface="Arial" charset="0"/>
            </a:endParaRPr>
          </a:p>
        </p:txBody>
      </p:sp>
      <p:sp>
        <p:nvSpPr>
          <p:cNvPr id="278531" name="Rectangle 3"/>
          <p:cNvSpPr>
            <a:spLocks noChangeArrowheads="1"/>
          </p:cNvSpPr>
          <p:nvPr/>
        </p:nvSpPr>
        <p:spPr bwMode="blackWhite">
          <a:xfrm>
            <a:off x="1117600" y="1593850"/>
            <a:ext cx="1793875" cy="35845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endParaRPr lang="en-US" b="1">
              <a:solidFill>
                <a:srgbClr val="000000"/>
              </a:solidFill>
              <a:latin typeface="Arial" charset="0"/>
            </a:endParaRPr>
          </a:p>
          <a:p>
            <a:pPr eaLnBrk="0" hangingPunct="0">
              <a:lnSpc>
                <a:spcPct val="120000"/>
              </a:lnSpc>
              <a:spcBef>
                <a:spcPct val="60000"/>
              </a:spcBef>
            </a:pPr>
            <a:r>
              <a:rPr lang="en-US" b="1">
                <a:solidFill>
                  <a:srgbClr val="000000"/>
                </a:solidFill>
                <a:latin typeface="Arial" charset="0"/>
              </a:rPr>
              <a:t/>
            </a:r>
            <a:br>
              <a:rPr lang="en-US" b="1">
                <a:solidFill>
                  <a:srgbClr val="000000"/>
                </a:solidFill>
                <a:latin typeface="Arial" charset="0"/>
              </a:rPr>
            </a:br>
            <a:endParaRPr lang="en-US" b="1">
              <a:solidFill>
                <a:srgbClr val="000000"/>
              </a:solidFill>
              <a:latin typeface="Arial" charset="0"/>
            </a:endParaRPr>
          </a:p>
          <a:p>
            <a:pPr eaLnBrk="0" hangingPunct="0">
              <a:lnSpc>
                <a:spcPct val="120000"/>
              </a:lnSpc>
              <a:spcBef>
                <a:spcPct val="60000"/>
              </a:spcBef>
            </a:pPr>
            <a:r>
              <a:rPr lang="en-US" b="1">
                <a:solidFill>
                  <a:srgbClr val="000000"/>
                </a:solidFill>
                <a:latin typeface="Arial" charset="0"/>
              </a:rPr>
              <a:t/>
            </a:r>
            <a:br>
              <a:rPr lang="en-US" b="1">
                <a:solidFill>
                  <a:srgbClr val="000000"/>
                </a:solidFill>
                <a:latin typeface="Arial" charset="0"/>
              </a:rPr>
            </a:br>
            <a:endParaRPr lang="en-US" b="1">
              <a:solidFill>
                <a:srgbClr val="000000"/>
              </a:solidFill>
              <a:latin typeface="Arial" charset="0"/>
            </a:endParaRPr>
          </a:p>
          <a:p>
            <a:pPr eaLnBrk="0" hangingPunct="0">
              <a:lnSpc>
                <a:spcPct val="120000"/>
              </a:lnSpc>
              <a:spcBef>
                <a:spcPct val="60000"/>
              </a:spcBef>
            </a:pPr>
            <a:endParaRPr lang="en-US" b="1">
              <a:solidFill>
                <a:srgbClr val="000000"/>
              </a:solidFill>
              <a:latin typeface="Arial" charset="0"/>
            </a:endParaRPr>
          </a:p>
          <a:p>
            <a:pPr eaLnBrk="0" hangingPunct="0">
              <a:lnSpc>
                <a:spcPct val="120000"/>
              </a:lnSpc>
              <a:spcBef>
                <a:spcPct val="60000"/>
              </a:spcBef>
            </a:pPr>
            <a:endParaRPr lang="en-US" b="1">
              <a:solidFill>
                <a:srgbClr val="000000"/>
              </a:solidFill>
              <a:latin typeface="Arial" charset="0"/>
            </a:endParaRPr>
          </a:p>
          <a:p>
            <a:pPr eaLnBrk="0" hangingPunct="0">
              <a:lnSpc>
                <a:spcPct val="120000"/>
              </a:lnSpc>
              <a:spcBef>
                <a:spcPct val="60000"/>
              </a:spcBef>
            </a:pPr>
            <a:endParaRPr lang="en-US" b="1">
              <a:solidFill>
                <a:srgbClr val="000000"/>
              </a:solidFill>
              <a:latin typeface="Arial" charset="0"/>
            </a:endParaRPr>
          </a:p>
        </p:txBody>
      </p:sp>
      <p:sp>
        <p:nvSpPr>
          <p:cNvPr id="278532" name="Rectangle 4"/>
          <p:cNvSpPr>
            <a:spLocks noGrp="1" noChangeArrowheads="1"/>
          </p:cNvSpPr>
          <p:nvPr>
            <p:ph type="title"/>
          </p:nvPr>
        </p:nvSpPr>
        <p:spPr>
          <a:noFill/>
          <a:ln/>
        </p:spPr>
        <p:txBody>
          <a:bodyPr wrap="square" lIns="92075" tIns="46038" rIns="92075" bIns="46038" anchor="t"/>
          <a:lstStyle/>
          <a:p>
            <a:r>
              <a:rPr lang="en-US"/>
              <a:t>Database Objects</a:t>
            </a:r>
          </a:p>
        </p:txBody>
      </p:sp>
      <p:sp>
        <p:nvSpPr>
          <p:cNvPr id="278533" name="Line 5"/>
          <p:cNvSpPr>
            <a:spLocks noChangeShapeType="1"/>
          </p:cNvSpPr>
          <p:nvPr/>
        </p:nvSpPr>
        <p:spPr bwMode="auto">
          <a:xfrm>
            <a:off x="1120775" y="2874963"/>
            <a:ext cx="7007225" cy="0"/>
          </a:xfrm>
          <a:prstGeom prst="line">
            <a:avLst/>
          </a:prstGeom>
          <a:noFill/>
          <a:ln w="12700">
            <a:solidFill>
              <a:srgbClr val="000000"/>
            </a:solidFill>
            <a:round/>
            <a:headEnd type="none" w="sm" len="sm"/>
            <a:tailEnd type="none" w="sm" len="sm"/>
          </a:ln>
          <a:effectLst/>
        </p:spPr>
        <p:txBody>
          <a:bodyPr/>
          <a:lstStyle/>
          <a:p>
            <a:endParaRPr lang="en-US"/>
          </a:p>
        </p:txBody>
      </p:sp>
      <p:sp>
        <p:nvSpPr>
          <p:cNvPr id="278534" name="Line 6"/>
          <p:cNvSpPr>
            <a:spLocks noChangeShapeType="1"/>
          </p:cNvSpPr>
          <p:nvPr/>
        </p:nvSpPr>
        <p:spPr bwMode="auto">
          <a:xfrm>
            <a:off x="1120775" y="3732213"/>
            <a:ext cx="7007225" cy="0"/>
          </a:xfrm>
          <a:prstGeom prst="line">
            <a:avLst/>
          </a:prstGeom>
          <a:noFill/>
          <a:ln w="12700">
            <a:solidFill>
              <a:srgbClr val="000000"/>
            </a:solidFill>
            <a:round/>
            <a:headEnd type="none" w="sm" len="sm"/>
            <a:tailEnd type="none" w="sm" len="sm"/>
          </a:ln>
          <a:effectLst/>
        </p:spPr>
        <p:txBody>
          <a:bodyPr/>
          <a:lstStyle/>
          <a:p>
            <a:endParaRPr lang="en-US"/>
          </a:p>
        </p:txBody>
      </p:sp>
      <p:sp>
        <p:nvSpPr>
          <p:cNvPr id="278535" name="Line 7"/>
          <p:cNvSpPr>
            <a:spLocks noChangeShapeType="1"/>
          </p:cNvSpPr>
          <p:nvPr/>
        </p:nvSpPr>
        <p:spPr bwMode="auto">
          <a:xfrm>
            <a:off x="1127125" y="4202113"/>
            <a:ext cx="7000875" cy="0"/>
          </a:xfrm>
          <a:prstGeom prst="line">
            <a:avLst/>
          </a:prstGeom>
          <a:noFill/>
          <a:ln w="12700">
            <a:solidFill>
              <a:srgbClr val="000000"/>
            </a:solidFill>
            <a:round/>
            <a:headEnd type="none" w="sm" len="sm"/>
            <a:tailEnd type="none" w="sm" len="sm"/>
          </a:ln>
          <a:effectLst/>
        </p:spPr>
        <p:txBody>
          <a:bodyPr/>
          <a:lstStyle/>
          <a:p>
            <a:endParaRPr lang="en-US"/>
          </a:p>
        </p:txBody>
      </p:sp>
      <p:sp>
        <p:nvSpPr>
          <p:cNvPr id="278536" name="Line 8"/>
          <p:cNvSpPr>
            <a:spLocks noChangeShapeType="1"/>
          </p:cNvSpPr>
          <p:nvPr/>
        </p:nvSpPr>
        <p:spPr bwMode="auto">
          <a:xfrm>
            <a:off x="1120775" y="4722813"/>
            <a:ext cx="7007225" cy="0"/>
          </a:xfrm>
          <a:prstGeom prst="line">
            <a:avLst/>
          </a:prstGeom>
          <a:noFill/>
          <a:ln w="12700">
            <a:solidFill>
              <a:srgbClr val="000000"/>
            </a:solidFill>
            <a:round/>
            <a:headEnd type="none" w="sm" len="sm"/>
            <a:tailEnd type="none" w="sm" len="sm"/>
          </a:ln>
          <a:effectLst/>
        </p:spPr>
        <p:txBody>
          <a:bodyPr/>
          <a:lstStyle/>
          <a:p>
            <a:endParaRPr lang="en-US"/>
          </a:p>
        </p:txBody>
      </p:sp>
      <p:sp>
        <p:nvSpPr>
          <p:cNvPr id="278537" name="Line 9"/>
          <p:cNvSpPr>
            <a:spLocks noChangeShapeType="1"/>
          </p:cNvSpPr>
          <p:nvPr/>
        </p:nvSpPr>
        <p:spPr bwMode="auto">
          <a:xfrm>
            <a:off x="1125538" y="2066925"/>
            <a:ext cx="7002462" cy="0"/>
          </a:xfrm>
          <a:prstGeom prst="line">
            <a:avLst/>
          </a:prstGeom>
          <a:noFill/>
          <a:ln w="50800">
            <a:solidFill>
              <a:srgbClr val="000000"/>
            </a:solidFill>
            <a:round/>
            <a:headEnd type="none" w="sm" len="sm"/>
            <a:tailEnd type="none" w="sm" len="sm"/>
          </a:ln>
          <a:effectLst/>
        </p:spPr>
        <p:txBody>
          <a:bodyPr/>
          <a:lstStyle/>
          <a:p>
            <a:endParaRPr lang="en-US"/>
          </a:p>
        </p:txBody>
      </p:sp>
      <p:sp>
        <p:nvSpPr>
          <p:cNvPr id="278538" name="Rectangle 10"/>
          <p:cNvSpPr>
            <a:spLocks noChangeArrowheads="1"/>
          </p:cNvSpPr>
          <p:nvPr/>
        </p:nvSpPr>
        <p:spPr bwMode="ltGray">
          <a:xfrm>
            <a:off x="1127125" y="2895600"/>
            <a:ext cx="7007225" cy="8191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8539" name="Rectangle 11"/>
          <p:cNvSpPr>
            <a:spLocks noChangeArrowheads="1"/>
          </p:cNvSpPr>
          <p:nvPr/>
        </p:nvSpPr>
        <p:spPr bwMode="blackWhite">
          <a:xfrm>
            <a:off x="2840038" y="1625600"/>
            <a:ext cx="5281612" cy="3016250"/>
          </a:xfrm>
          <a:prstGeom prst="rect">
            <a:avLst/>
          </a:prstGeom>
          <a:noFill/>
          <a:ln w="9525">
            <a:noFill/>
            <a:miter lim="800000"/>
            <a:headEnd/>
            <a:tailEnd/>
          </a:ln>
          <a:effectLst/>
        </p:spPr>
        <p:txBody>
          <a:bodyPr lIns="92075" tIns="46038" rIns="92075" bIns="46038">
            <a:spAutoFit/>
          </a:bodyPr>
          <a:lstStyle/>
          <a:p>
            <a:pPr marL="114300" eaLnBrk="0" hangingPunct="0">
              <a:lnSpc>
                <a:spcPct val="120000"/>
              </a:lnSpc>
              <a:spcBef>
                <a:spcPct val="60000"/>
              </a:spcBef>
            </a:pPr>
            <a:r>
              <a:rPr lang="en-US" b="1">
                <a:solidFill>
                  <a:srgbClr val="000000"/>
                </a:solidFill>
                <a:latin typeface="Arial" charset="0"/>
              </a:rPr>
              <a:t>Description</a:t>
            </a:r>
          </a:p>
          <a:p>
            <a:pPr marL="114300" eaLnBrk="0" hangingPunct="0">
              <a:spcBef>
                <a:spcPct val="60000"/>
              </a:spcBef>
            </a:pPr>
            <a:endParaRPr lang="en-US" sz="600" b="1">
              <a:solidFill>
                <a:schemeClr val="bg1"/>
              </a:solidFill>
              <a:latin typeface="Arial" charset="0"/>
            </a:endParaRPr>
          </a:p>
          <a:p>
            <a:pPr marL="114300" eaLnBrk="0" hangingPunct="0">
              <a:lnSpc>
                <a:spcPct val="90000"/>
              </a:lnSpc>
              <a:spcBef>
                <a:spcPct val="60000"/>
              </a:spcBef>
            </a:pPr>
            <a:r>
              <a:rPr lang="en-US" b="1">
                <a:solidFill>
                  <a:schemeClr val="bg1"/>
                </a:solidFill>
                <a:latin typeface="Arial" charset="0"/>
              </a:rPr>
              <a:t>Logically represents subsets of data from </a:t>
            </a:r>
            <a:br>
              <a:rPr lang="en-US" b="1">
                <a:solidFill>
                  <a:schemeClr val="bg1"/>
                </a:solidFill>
                <a:latin typeface="Arial" charset="0"/>
              </a:rPr>
            </a:br>
            <a:r>
              <a:rPr lang="en-US" b="1">
                <a:solidFill>
                  <a:schemeClr val="bg1"/>
                </a:solidFill>
                <a:latin typeface="Arial" charset="0"/>
              </a:rPr>
              <a:t>one or more tables</a:t>
            </a:r>
          </a:p>
          <a:p>
            <a:pPr marL="114300" eaLnBrk="0" hangingPunct="0">
              <a:lnSpc>
                <a:spcPct val="120000"/>
              </a:lnSpc>
              <a:spcBef>
                <a:spcPct val="60000"/>
              </a:spcBef>
            </a:pPr>
            <a:endParaRPr lang="en-US" sz="400" b="1">
              <a:solidFill>
                <a:schemeClr val="bg1"/>
              </a:solidFill>
              <a:latin typeface="Arial" charset="0"/>
            </a:endParaRPr>
          </a:p>
          <a:p>
            <a:pPr marL="114300" eaLnBrk="0" hangingPunct="0">
              <a:lnSpc>
                <a:spcPct val="120000"/>
              </a:lnSpc>
              <a:spcBef>
                <a:spcPct val="60000"/>
              </a:spcBef>
            </a:pPr>
            <a:r>
              <a:rPr lang="en-US" b="1">
                <a:solidFill>
                  <a:schemeClr val="bg1"/>
                </a:solidFill>
                <a:latin typeface="Arial" charset="0"/>
              </a:rPr>
              <a:t>Generates primary key values</a:t>
            </a:r>
          </a:p>
          <a:p>
            <a:pPr marL="114300" eaLnBrk="0" hangingPunct="0">
              <a:lnSpc>
                <a:spcPct val="120000"/>
              </a:lnSpc>
              <a:spcBef>
                <a:spcPct val="60000"/>
              </a:spcBef>
            </a:pPr>
            <a:endParaRPr lang="en-US" sz="700" b="1">
              <a:solidFill>
                <a:schemeClr val="bg1"/>
              </a:solidFill>
              <a:latin typeface="Arial" charset="0"/>
            </a:endParaRPr>
          </a:p>
          <a:p>
            <a:pPr marL="114300" eaLnBrk="0" hangingPunct="0">
              <a:lnSpc>
                <a:spcPct val="120000"/>
              </a:lnSpc>
              <a:spcBef>
                <a:spcPct val="60000"/>
              </a:spcBef>
            </a:pPr>
            <a:r>
              <a:rPr lang="en-US" b="1">
                <a:solidFill>
                  <a:schemeClr val="bg1"/>
                </a:solidFill>
                <a:latin typeface="Arial" charset="0"/>
              </a:rPr>
              <a:t>Improves the performance of some queries</a:t>
            </a:r>
          </a:p>
          <a:p>
            <a:pPr marL="114300" eaLnBrk="0" hangingPunct="0">
              <a:lnSpc>
                <a:spcPct val="120000"/>
              </a:lnSpc>
              <a:spcBef>
                <a:spcPct val="60000"/>
              </a:spcBef>
            </a:pPr>
            <a:r>
              <a:rPr lang="en-US" b="1">
                <a:solidFill>
                  <a:schemeClr val="bg1"/>
                </a:solidFill>
                <a:latin typeface="Arial" charset="0"/>
              </a:rPr>
              <a:t>Alternative name for an object</a:t>
            </a:r>
          </a:p>
        </p:txBody>
      </p:sp>
      <p:sp>
        <p:nvSpPr>
          <p:cNvPr id="278540" name="Rectangle 12"/>
          <p:cNvSpPr>
            <a:spLocks noChangeArrowheads="1"/>
          </p:cNvSpPr>
          <p:nvPr/>
        </p:nvSpPr>
        <p:spPr bwMode="blackWhite">
          <a:xfrm>
            <a:off x="1130300" y="1625600"/>
            <a:ext cx="1768475" cy="2952750"/>
          </a:xfrm>
          <a:prstGeom prst="rect">
            <a:avLst/>
          </a:prstGeom>
          <a:noFill/>
          <a:ln w="9525">
            <a:noFill/>
            <a:miter lim="800000"/>
            <a:headEnd/>
            <a:tailEnd/>
          </a:ln>
          <a:effectLst/>
        </p:spPr>
        <p:txBody>
          <a:bodyPr lIns="92075" tIns="46038" rIns="92075" bIns="46038">
            <a:spAutoFit/>
          </a:bodyPr>
          <a:lstStyle/>
          <a:p>
            <a:pPr eaLnBrk="0" hangingPunct="0">
              <a:lnSpc>
                <a:spcPct val="120000"/>
              </a:lnSpc>
              <a:spcBef>
                <a:spcPct val="60000"/>
              </a:spcBef>
            </a:pPr>
            <a:r>
              <a:rPr lang="en-US" b="1">
                <a:solidFill>
                  <a:srgbClr val="000000"/>
                </a:solidFill>
                <a:latin typeface="Arial" charset="0"/>
              </a:rPr>
              <a:t>Object	</a:t>
            </a:r>
          </a:p>
          <a:p>
            <a:pPr eaLnBrk="0" hangingPunct="0">
              <a:lnSpc>
                <a:spcPct val="120000"/>
              </a:lnSpc>
              <a:spcBef>
                <a:spcPct val="60000"/>
              </a:spcBef>
            </a:pPr>
            <a:r>
              <a:rPr lang="en-US" b="1">
                <a:solidFill>
                  <a:srgbClr val="000000"/>
                </a:solidFill>
                <a:latin typeface="Arial" charset="0"/>
              </a:rPr>
              <a:t>View	</a:t>
            </a:r>
            <a:br>
              <a:rPr lang="en-US" b="1">
                <a:solidFill>
                  <a:srgbClr val="000000"/>
                </a:solidFill>
                <a:latin typeface="Arial" charset="0"/>
              </a:rPr>
            </a:br>
            <a:endParaRPr lang="en-US" b="1">
              <a:solidFill>
                <a:srgbClr val="000000"/>
              </a:solidFill>
              <a:latin typeface="Arial" charset="0"/>
            </a:endParaRPr>
          </a:p>
          <a:p>
            <a:pPr eaLnBrk="0" hangingPunct="0">
              <a:lnSpc>
                <a:spcPct val="120000"/>
              </a:lnSpc>
              <a:spcBef>
                <a:spcPct val="60000"/>
              </a:spcBef>
            </a:pPr>
            <a:r>
              <a:rPr lang="en-US" b="1">
                <a:solidFill>
                  <a:srgbClr val="000000"/>
                </a:solidFill>
                <a:latin typeface="Arial" charset="0"/>
              </a:rPr>
              <a:t>Sequence</a:t>
            </a:r>
          </a:p>
          <a:p>
            <a:pPr eaLnBrk="0" hangingPunct="0">
              <a:lnSpc>
                <a:spcPct val="120000"/>
              </a:lnSpc>
              <a:spcBef>
                <a:spcPct val="60000"/>
              </a:spcBef>
            </a:pPr>
            <a:endParaRPr lang="en-US" sz="800" b="1">
              <a:solidFill>
                <a:srgbClr val="000000"/>
              </a:solidFill>
              <a:latin typeface="Arial" charset="0"/>
            </a:endParaRPr>
          </a:p>
          <a:p>
            <a:pPr eaLnBrk="0" hangingPunct="0">
              <a:lnSpc>
                <a:spcPct val="120000"/>
              </a:lnSpc>
              <a:spcBef>
                <a:spcPct val="60000"/>
              </a:spcBef>
            </a:pPr>
            <a:r>
              <a:rPr lang="en-US" b="1">
                <a:solidFill>
                  <a:srgbClr val="000000"/>
                </a:solidFill>
                <a:latin typeface="Arial" charset="0"/>
              </a:rPr>
              <a:t>Index</a:t>
            </a:r>
          </a:p>
          <a:p>
            <a:pPr eaLnBrk="0" hangingPunct="0">
              <a:lnSpc>
                <a:spcPct val="120000"/>
              </a:lnSpc>
              <a:spcBef>
                <a:spcPct val="60000"/>
              </a:spcBef>
            </a:pPr>
            <a:r>
              <a:rPr lang="en-US" b="1">
                <a:solidFill>
                  <a:srgbClr val="000000"/>
                </a:solidFill>
                <a:latin typeface="Arial" charset="0"/>
              </a:rPr>
              <a:t>Synonym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BA59E416-1A2A-4DEA-8A68-22C4A834B7AE}" type="slidenum">
              <a:rPr lang="en-US"/>
              <a:pPr/>
              <a:t>10</a:t>
            </a:fld>
            <a:r>
              <a:rPr lang="en-US"/>
              <a:t> of 1</a:t>
            </a:r>
          </a:p>
        </p:txBody>
      </p:sp>
      <p:sp>
        <p:nvSpPr>
          <p:cNvPr id="296962" name="Rectangle 2"/>
          <p:cNvSpPr>
            <a:spLocks noChangeArrowheads="1"/>
          </p:cNvSpPr>
          <p:nvPr/>
        </p:nvSpPr>
        <p:spPr bwMode="blackWhite">
          <a:xfrm>
            <a:off x="923925" y="2659063"/>
            <a:ext cx="7558088" cy="24463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296963" name="Rectangle 3"/>
          <p:cNvSpPr>
            <a:spLocks noGrp="1" noChangeArrowheads="1"/>
          </p:cNvSpPr>
          <p:nvPr>
            <p:ph type="title"/>
          </p:nvPr>
        </p:nvSpPr>
        <p:spPr>
          <a:noFill/>
          <a:ln/>
        </p:spPr>
        <p:txBody>
          <a:bodyPr wrap="square" lIns="92075" tIns="46038" rIns="92075" bIns="46038" anchor="t"/>
          <a:lstStyle/>
          <a:p>
            <a:r>
              <a:rPr lang="en-US"/>
              <a:t>Creating a Complex View</a:t>
            </a:r>
          </a:p>
        </p:txBody>
      </p:sp>
      <p:sp>
        <p:nvSpPr>
          <p:cNvPr id="296964" name="Rectangle 4"/>
          <p:cNvSpPr>
            <a:spLocks noGrp="1" noChangeArrowheads="1"/>
          </p:cNvSpPr>
          <p:nvPr>
            <p:ph type="body" idx="1"/>
          </p:nvPr>
        </p:nvSpPr>
        <p:spPr>
          <a:xfrm>
            <a:off x="304800" y="1524000"/>
            <a:ext cx="8610600" cy="701675"/>
          </a:xfrm>
          <a:noFill/>
          <a:ln/>
        </p:spPr>
        <p:txBody>
          <a:bodyPr lIns="92075" tIns="46038" rIns="92075" bIns="46038">
            <a:spAutoFit/>
          </a:bodyPr>
          <a:lstStyle/>
          <a:p>
            <a:pPr marL="0" indent="0" defTabSz="346075">
              <a:buFont typeface="Wingdings" pitchFamily="2" charset="2"/>
              <a:buNone/>
              <a:tabLst>
                <a:tab pos="571500" algn="l"/>
              </a:tabLst>
            </a:pPr>
            <a:r>
              <a:rPr lang="en-US" sz="2000"/>
              <a:t>Create a complex view that contains group functions to display values from two tables.</a:t>
            </a:r>
          </a:p>
        </p:txBody>
      </p:sp>
      <p:sp>
        <p:nvSpPr>
          <p:cNvPr id="296965" name="Rectangle 5"/>
          <p:cNvSpPr>
            <a:spLocks noChangeArrowheads="1"/>
          </p:cNvSpPr>
          <p:nvPr/>
        </p:nvSpPr>
        <p:spPr bwMode="blackWhite">
          <a:xfrm>
            <a:off x="895350" y="2627313"/>
            <a:ext cx="7399338" cy="2471737"/>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Lst>
            </a:pPr>
            <a:r>
              <a:rPr lang="en-US" b="1">
                <a:solidFill>
                  <a:srgbClr val="000000"/>
                </a:solidFill>
                <a:latin typeface="Courier New" pitchFamily="49" charset="0"/>
              </a:rPr>
              <a:t>CREATE VIEW	dept_sum_vu</a:t>
            </a:r>
          </a:p>
          <a:p>
            <a:pPr eaLnBrk="0" hangingPunct="0">
              <a:tabLst>
                <a:tab pos="1601788" algn="l"/>
                <a:tab pos="1717675" algn="l"/>
              </a:tabLst>
            </a:pPr>
            <a:r>
              <a:rPr lang="en-US" b="1">
                <a:solidFill>
                  <a:srgbClr val="000000"/>
                </a:solidFill>
                <a:latin typeface="Courier New" pitchFamily="49" charset="0"/>
              </a:rPr>
              <a:t>  (name, minsal, maxsal, avgsal)</a:t>
            </a:r>
          </a:p>
          <a:p>
            <a:pPr eaLnBrk="0" hangingPunct="0">
              <a:tabLst>
                <a:tab pos="1601788" algn="l"/>
                <a:tab pos="1717675" algn="l"/>
              </a:tabLst>
            </a:pPr>
            <a:r>
              <a:rPr lang="en-US" b="1">
                <a:solidFill>
                  <a:srgbClr val="000000"/>
                </a:solidFill>
                <a:latin typeface="Courier New" pitchFamily="49" charset="0"/>
              </a:rPr>
              <a:t>AS SELECT	 d.DNAME, MIN(e.SAL), </a:t>
            </a:r>
          </a:p>
          <a:p>
            <a:pPr eaLnBrk="0" hangingPunct="0">
              <a:tabLst>
                <a:tab pos="1601788" algn="l"/>
                <a:tab pos="1717675" algn="l"/>
              </a:tabLst>
            </a:pPr>
            <a:r>
              <a:rPr lang="en-US" b="1">
                <a:solidFill>
                  <a:srgbClr val="000000"/>
                </a:solidFill>
                <a:latin typeface="Courier New" pitchFamily="49" charset="0"/>
              </a:rPr>
              <a:t>             MAX(e.SAL),AVG(e.SAL)</a:t>
            </a:r>
          </a:p>
          <a:p>
            <a:pPr eaLnBrk="0" hangingPunct="0">
              <a:tabLst>
                <a:tab pos="1601788" algn="l"/>
                <a:tab pos="1717675" algn="l"/>
              </a:tabLst>
            </a:pPr>
            <a:r>
              <a:rPr lang="en-US" b="1">
                <a:solidFill>
                  <a:srgbClr val="000000"/>
                </a:solidFill>
                <a:latin typeface="Courier New" pitchFamily="49" charset="0"/>
              </a:rPr>
              <a:t>   FROM      EMP e, DEPT d</a:t>
            </a:r>
          </a:p>
          <a:p>
            <a:pPr eaLnBrk="0" hangingPunct="0">
              <a:tabLst>
                <a:tab pos="1601788" algn="l"/>
                <a:tab pos="1717675" algn="l"/>
              </a:tabLst>
            </a:pPr>
            <a:r>
              <a:rPr lang="en-US" b="1">
                <a:solidFill>
                  <a:srgbClr val="000000"/>
                </a:solidFill>
                <a:latin typeface="Courier New" pitchFamily="49" charset="0"/>
              </a:rPr>
              <a:t>   WHERE     e.DEPTNO = d.DEPTNO </a:t>
            </a:r>
          </a:p>
          <a:p>
            <a:pPr eaLnBrk="0" hangingPunct="0">
              <a:tabLst>
                <a:tab pos="1601788" algn="l"/>
                <a:tab pos="1717675" algn="l"/>
              </a:tabLst>
            </a:pPr>
            <a:r>
              <a:rPr lang="en-US" b="1">
                <a:solidFill>
                  <a:srgbClr val="000000"/>
                </a:solidFill>
                <a:latin typeface="Courier New" pitchFamily="49" charset="0"/>
              </a:rPr>
              <a:t>   GROUP BY  d.DNAME;</a:t>
            </a:r>
          </a:p>
          <a:p>
            <a:pPr eaLnBrk="0" hangingPunct="0">
              <a:tabLst>
                <a:tab pos="1601788" algn="l"/>
                <a:tab pos="1717675" algn="l"/>
              </a:tabLst>
            </a:pPr>
            <a:r>
              <a:rPr lang="en-US" b="1">
                <a:solidFill>
                  <a:srgbClr val="FF3300"/>
                </a:solidFill>
                <a:effectLst>
                  <a:outerShdw blurRad="38100" dist="38100" dir="2700000" algn="tl">
                    <a:srgbClr val="C0C0C0"/>
                  </a:outerShdw>
                </a:effectLst>
                <a:latin typeface="Courier New" pitchFamily="49" charset="0"/>
              </a:rPr>
              <a:t>View created.</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962F9050-3C2C-4DC9-8F4F-371620B59835}" type="slidenum">
              <a:rPr lang="en-US"/>
              <a:pPr/>
              <a:t>11</a:t>
            </a:fld>
            <a:r>
              <a:rPr lang="en-US"/>
              <a:t> of 1</a:t>
            </a:r>
          </a:p>
        </p:txBody>
      </p:sp>
      <p:sp>
        <p:nvSpPr>
          <p:cNvPr id="299010"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Rules for Performing </a:t>
            </a:r>
            <a:br>
              <a:rPr lang="en-US"/>
            </a:br>
            <a:r>
              <a:rPr lang="en-US"/>
              <a:t>DML Operations on a View</a:t>
            </a:r>
          </a:p>
        </p:txBody>
      </p:sp>
      <p:sp>
        <p:nvSpPr>
          <p:cNvPr id="299011" name="Rectangle 3"/>
          <p:cNvSpPr>
            <a:spLocks noGrp="1" noChangeArrowheads="1"/>
          </p:cNvSpPr>
          <p:nvPr>
            <p:ph type="body" idx="1"/>
          </p:nvPr>
        </p:nvSpPr>
        <p:spPr>
          <a:xfrm>
            <a:off x="533400" y="2157413"/>
            <a:ext cx="8001000" cy="3378200"/>
          </a:xfrm>
          <a:noFill/>
          <a:ln/>
        </p:spPr>
        <p:txBody>
          <a:bodyPr lIns="92075" tIns="46038" rIns="92075" bIns="46038">
            <a:spAutoFit/>
          </a:bodyPr>
          <a:lstStyle/>
          <a:p>
            <a:r>
              <a:rPr lang="en-US"/>
              <a:t>You can perform DML operations on simple views. </a:t>
            </a:r>
          </a:p>
          <a:p>
            <a:r>
              <a:rPr lang="en-US"/>
              <a:t>You cannot remove a row if the view contains the following:</a:t>
            </a:r>
          </a:p>
          <a:p>
            <a:pPr lvl="1"/>
            <a:r>
              <a:rPr lang="en-US"/>
              <a:t>Group functions</a:t>
            </a:r>
          </a:p>
          <a:p>
            <a:pPr lvl="1"/>
            <a:r>
              <a:rPr lang="en-US"/>
              <a:t>A </a:t>
            </a:r>
            <a:r>
              <a:rPr lang="en-US">
                <a:latin typeface="Courier New" pitchFamily="49" charset="0"/>
              </a:rPr>
              <a:t>GROUP BY</a:t>
            </a:r>
            <a:r>
              <a:rPr lang="en-US"/>
              <a:t> clause</a:t>
            </a:r>
          </a:p>
          <a:p>
            <a:pPr lvl="1"/>
            <a:r>
              <a:rPr lang="en-US"/>
              <a:t>The </a:t>
            </a:r>
            <a:r>
              <a:rPr lang="en-US">
                <a:latin typeface="Courier New" pitchFamily="49" charset="0"/>
              </a:rPr>
              <a:t>DISTINCT</a:t>
            </a:r>
            <a:r>
              <a:rPr lang="en-US"/>
              <a:t> keyword</a:t>
            </a:r>
          </a:p>
          <a:p>
            <a:pPr lvl="1"/>
            <a:r>
              <a:rPr lang="en-US"/>
              <a:t>The pseudocolumn </a:t>
            </a:r>
            <a:r>
              <a:rPr lang="en-US">
                <a:latin typeface="Courier New" pitchFamily="49" charset="0"/>
              </a:rPr>
              <a:t>ROWNUM</a:t>
            </a:r>
            <a:r>
              <a:rPr lang="en-US"/>
              <a:t> keyword</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F73566BA-2F3E-49FD-A0C8-AA16938CE5EF}" type="slidenum">
              <a:rPr lang="en-US"/>
              <a:pPr/>
              <a:t>12</a:t>
            </a:fld>
            <a:r>
              <a:rPr lang="en-US"/>
              <a:t> of 1</a:t>
            </a:r>
          </a:p>
        </p:txBody>
      </p:sp>
      <p:sp>
        <p:nvSpPr>
          <p:cNvPr id="301058"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Rules for Performing </a:t>
            </a:r>
            <a:br>
              <a:rPr lang="en-US"/>
            </a:br>
            <a:r>
              <a:rPr lang="en-US"/>
              <a:t>DML Operations on a View</a:t>
            </a:r>
          </a:p>
        </p:txBody>
      </p:sp>
      <p:sp>
        <p:nvSpPr>
          <p:cNvPr id="301059" name="Rectangle 3"/>
          <p:cNvSpPr>
            <a:spLocks noGrp="1" noChangeArrowheads="1"/>
          </p:cNvSpPr>
          <p:nvPr>
            <p:ph type="body" idx="1"/>
          </p:nvPr>
        </p:nvSpPr>
        <p:spPr>
          <a:xfrm>
            <a:off x="990600" y="2133600"/>
            <a:ext cx="7440613" cy="3013075"/>
          </a:xfrm>
          <a:noFill/>
          <a:ln/>
        </p:spPr>
        <p:txBody>
          <a:bodyPr lIns="92075" tIns="46038" rIns="92075" bIns="46038">
            <a:spAutoFit/>
          </a:bodyPr>
          <a:lstStyle/>
          <a:p>
            <a:pPr>
              <a:buFont typeface="Wingdings" pitchFamily="2" charset="2"/>
              <a:buNone/>
            </a:pPr>
            <a:r>
              <a:rPr lang="en-US"/>
              <a:t>You cannot modify data in a view if it contains:</a:t>
            </a:r>
          </a:p>
          <a:p>
            <a:r>
              <a:rPr lang="en-US"/>
              <a:t>Group functions</a:t>
            </a:r>
          </a:p>
          <a:p>
            <a:r>
              <a:rPr lang="en-US"/>
              <a:t>A </a:t>
            </a:r>
            <a:r>
              <a:rPr lang="en-US">
                <a:latin typeface="Courier New" pitchFamily="49" charset="0"/>
              </a:rPr>
              <a:t>GROUP BY</a:t>
            </a:r>
            <a:r>
              <a:rPr lang="en-US"/>
              <a:t> clause</a:t>
            </a:r>
          </a:p>
          <a:p>
            <a:r>
              <a:rPr lang="en-US"/>
              <a:t>The </a:t>
            </a:r>
            <a:r>
              <a:rPr lang="en-US">
                <a:latin typeface="Courier New" pitchFamily="49" charset="0"/>
              </a:rPr>
              <a:t>DISTINCT</a:t>
            </a:r>
            <a:r>
              <a:rPr lang="en-US"/>
              <a:t> keyword</a:t>
            </a:r>
          </a:p>
          <a:p>
            <a:r>
              <a:rPr lang="en-US"/>
              <a:t>The pseudocolumn </a:t>
            </a:r>
            <a:r>
              <a:rPr lang="en-US">
                <a:latin typeface="Courier New" pitchFamily="49" charset="0"/>
              </a:rPr>
              <a:t>ROWNUM</a:t>
            </a:r>
            <a:r>
              <a:rPr lang="en-US"/>
              <a:t> keyword</a:t>
            </a:r>
          </a:p>
          <a:p>
            <a:r>
              <a:rPr lang="en-US"/>
              <a:t>Columns defined by expressions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1F0F24EA-0C66-4F53-9180-B75B5920EBF6}" type="slidenum">
              <a:rPr lang="en-US"/>
              <a:pPr/>
              <a:t>13</a:t>
            </a:fld>
            <a:r>
              <a:rPr lang="en-US"/>
              <a:t> of 1</a:t>
            </a:r>
          </a:p>
        </p:txBody>
      </p:sp>
      <p:sp>
        <p:nvSpPr>
          <p:cNvPr id="303106" name="Rectangle 2"/>
          <p:cNvSpPr>
            <a:spLocks noChangeArrowheads="1"/>
          </p:cNvSpPr>
          <p:nvPr/>
        </p:nvSpPr>
        <p:spPr bwMode="auto">
          <a:xfrm>
            <a:off x="941388" y="168275"/>
            <a:ext cx="7299325" cy="881063"/>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algn="ctr" eaLnBrk="0" hangingPunct="0"/>
            <a:endParaRPr lang="en-US" sz="2400">
              <a:latin typeface="Times New Roman" pitchFamily="18" charset="0"/>
            </a:endParaRPr>
          </a:p>
        </p:txBody>
      </p:sp>
      <p:sp>
        <p:nvSpPr>
          <p:cNvPr id="303107" name="Rectangle 3"/>
          <p:cNvSpPr>
            <a:spLocks noGrp="1" noChangeArrowheads="1"/>
          </p:cNvSpPr>
          <p:nvPr>
            <p:ph type="title"/>
          </p:nvPr>
        </p:nvSpPr>
        <p:spPr>
          <a:noFill/>
          <a:ln/>
        </p:spPr>
        <p:txBody>
          <a:bodyPr wrap="square" lIns="92075" tIns="46038" rIns="92075" bIns="46038" anchor="t"/>
          <a:lstStyle/>
          <a:p>
            <a:r>
              <a:rPr lang="en-US"/>
              <a:t>Rules for Performing </a:t>
            </a:r>
            <a:br>
              <a:rPr lang="en-US"/>
            </a:br>
            <a:r>
              <a:rPr lang="en-US"/>
              <a:t>DML Operations on a View</a:t>
            </a:r>
          </a:p>
        </p:txBody>
      </p:sp>
      <p:sp>
        <p:nvSpPr>
          <p:cNvPr id="303108" name="Rectangle 4"/>
          <p:cNvSpPr>
            <a:spLocks noGrp="1" noChangeArrowheads="1"/>
          </p:cNvSpPr>
          <p:nvPr>
            <p:ph type="body" idx="1"/>
          </p:nvPr>
        </p:nvSpPr>
        <p:spPr>
          <a:xfrm>
            <a:off x="609600" y="2176463"/>
            <a:ext cx="8001000" cy="3044825"/>
          </a:xfrm>
          <a:noFill/>
          <a:ln/>
        </p:spPr>
        <p:txBody>
          <a:bodyPr lIns="92075" tIns="46038" rIns="92075" bIns="46038">
            <a:spAutoFit/>
          </a:bodyPr>
          <a:lstStyle/>
          <a:p>
            <a:pPr>
              <a:lnSpc>
                <a:spcPct val="65000"/>
              </a:lnSpc>
              <a:buFont typeface="Wingdings" pitchFamily="2" charset="2"/>
              <a:buNone/>
            </a:pPr>
            <a:r>
              <a:rPr lang="en-US" sz="2000"/>
              <a:t>You cannot add data through a view if the view </a:t>
            </a:r>
          </a:p>
          <a:p>
            <a:pPr>
              <a:lnSpc>
                <a:spcPct val="65000"/>
              </a:lnSpc>
              <a:buFont typeface="Wingdings" pitchFamily="2" charset="2"/>
              <a:buNone/>
            </a:pPr>
            <a:r>
              <a:rPr lang="en-US" sz="2000"/>
              <a:t>includes:</a:t>
            </a:r>
          </a:p>
          <a:p>
            <a:r>
              <a:rPr lang="en-US" sz="2000"/>
              <a:t>Group functions</a:t>
            </a:r>
          </a:p>
          <a:p>
            <a:r>
              <a:rPr lang="en-US" sz="2000"/>
              <a:t>A GROUP BY clause</a:t>
            </a:r>
          </a:p>
          <a:p>
            <a:r>
              <a:rPr lang="en-US" sz="2000"/>
              <a:t>The DISTINCT keyword</a:t>
            </a:r>
          </a:p>
          <a:p>
            <a:r>
              <a:rPr lang="en-US" sz="2000"/>
              <a:t>The pseudocolumn ROWNUM keyword</a:t>
            </a:r>
          </a:p>
          <a:p>
            <a:r>
              <a:rPr lang="en-US" sz="2000"/>
              <a:t>Columns defined by expressions</a:t>
            </a:r>
          </a:p>
          <a:p>
            <a:r>
              <a:rPr lang="en-US" sz="2000"/>
              <a:t>NOT NULL columns in the base tables that are not selected by the 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D143485C-E377-42F7-ABEE-28DAFDA9067E}" type="slidenum">
              <a:rPr lang="en-US"/>
              <a:pPr/>
              <a:t>14</a:t>
            </a:fld>
            <a:r>
              <a:rPr lang="en-US"/>
              <a:t> of 1</a:t>
            </a:r>
          </a:p>
        </p:txBody>
      </p:sp>
      <p:sp>
        <p:nvSpPr>
          <p:cNvPr id="305154" name="Rectangle 2"/>
          <p:cNvSpPr>
            <a:spLocks noGrp="1" noChangeArrowheads="1"/>
          </p:cNvSpPr>
          <p:nvPr>
            <p:ph type="body" idx="1"/>
          </p:nvPr>
        </p:nvSpPr>
        <p:spPr>
          <a:xfrm>
            <a:off x="990600" y="1295400"/>
            <a:ext cx="7385050" cy="4838700"/>
          </a:xfrm>
          <a:noFill/>
          <a:ln/>
        </p:spPr>
        <p:txBody>
          <a:bodyPr lIns="92075" tIns="46038" rIns="92075" bIns="46038">
            <a:spAutoFit/>
          </a:bodyPr>
          <a:lstStyle/>
          <a:p>
            <a:r>
              <a:rPr lang="en-US" sz="1600" b="1"/>
              <a:t>You can ensure that DML operations performed on the view stay within the domain of the view by using the </a:t>
            </a:r>
            <a:r>
              <a:rPr lang="en-US" sz="1600" b="1">
                <a:latin typeface="Courier New" pitchFamily="49" charset="0"/>
              </a:rPr>
              <a:t>WITH CHECK OPTION</a:t>
            </a:r>
            <a:r>
              <a:rPr lang="en-US" sz="1600" b="1"/>
              <a:t> clause.</a:t>
            </a:r>
          </a:p>
          <a:p>
            <a:pPr>
              <a:buFont typeface="Wingdings" pitchFamily="2" charset="2"/>
              <a:buNone/>
            </a:pPr>
            <a:endParaRPr lang="en-US" sz="1600" b="1"/>
          </a:p>
          <a:p>
            <a:pPr>
              <a:buFont typeface="Wingdings" pitchFamily="2" charset="2"/>
              <a:buNone/>
            </a:pPr>
            <a:endParaRPr lang="en-US" sz="1600" b="1"/>
          </a:p>
          <a:p>
            <a:pPr>
              <a:buFont typeface="Wingdings" pitchFamily="2" charset="2"/>
              <a:buNone/>
            </a:pPr>
            <a:endParaRPr lang="en-US" sz="1600" b="1"/>
          </a:p>
          <a:p>
            <a:pPr>
              <a:buFont typeface="Wingdings" pitchFamily="2" charset="2"/>
              <a:buNone/>
            </a:pPr>
            <a:r>
              <a:rPr lang="en-US" sz="1600" b="1"/>
              <a:t> </a:t>
            </a:r>
          </a:p>
          <a:p>
            <a:pPr>
              <a:buFont typeface="Wingdings" pitchFamily="2" charset="2"/>
              <a:buNone/>
            </a:pPr>
            <a:endParaRPr lang="en-US" sz="1600" b="1"/>
          </a:p>
          <a:p>
            <a:endParaRPr lang="en-US" sz="1600" b="1"/>
          </a:p>
          <a:p>
            <a:endParaRPr lang="en-US" sz="1600" b="1"/>
          </a:p>
          <a:p>
            <a:endParaRPr lang="en-US" sz="1600" b="1"/>
          </a:p>
          <a:p>
            <a:endParaRPr lang="en-US" sz="1600" b="1"/>
          </a:p>
          <a:p>
            <a:endParaRPr lang="en-US" sz="1600" b="1"/>
          </a:p>
          <a:p>
            <a:endParaRPr lang="en-US" sz="1600" b="1"/>
          </a:p>
          <a:p>
            <a:r>
              <a:rPr lang="en-US" sz="1600" b="1"/>
              <a:t>Any attempt to change the department number for any row in the view fails because it violates the </a:t>
            </a:r>
            <a:r>
              <a:rPr lang="en-US" sz="1600" b="1">
                <a:latin typeface="Courier New" pitchFamily="49" charset="0"/>
              </a:rPr>
              <a:t>WITH CHECK OPTION</a:t>
            </a:r>
            <a:r>
              <a:rPr lang="en-US" sz="1600" b="1"/>
              <a:t> constraint.</a:t>
            </a:r>
          </a:p>
        </p:txBody>
      </p:sp>
      <p:sp>
        <p:nvSpPr>
          <p:cNvPr id="305155" name="Rectangle 3"/>
          <p:cNvSpPr>
            <a:spLocks noGrp="1" noChangeArrowheads="1"/>
          </p:cNvSpPr>
          <p:nvPr>
            <p:ph type="title"/>
          </p:nvPr>
        </p:nvSpPr>
        <p:spPr>
          <a:noFill/>
          <a:ln/>
        </p:spPr>
        <p:txBody>
          <a:bodyPr wrap="square" lIns="92075" tIns="46038" rIns="92075" bIns="46038" anchor="t"/>
          <a:lstStyle/>
          <a:p>
            <a:r>
              <a:rPr lang="en-US" sz="2100"/>
              <a:t>Using the </a:t>
            </a:r>
            <a:r>
              <a:rPr lang="en-US" sz="2100">
                <a:latin typeface="Courier New" pitchFamily="49" charset="0"/>
              </a:rPr>
              <a:t>WITH</a:t>
            </a:r>
            <a:r>
              <a:rPr lang="en-US" sz="2100"/>
              <a:t> </a:t>
            </a:r>
            <a:r>
              <a:rPr lang="en-US" sz="2100">
                <a:latin typeface="Courier New" pitchFamily="49" charset="0"/>
              </a:rPr>
              <a:t>CHECK</a:t>
            </a:r>
            <a:r>
              <a:rPr lang="en-US" sz="2100"/>
              <a:t> </a:t>
            </a:r>
            <a:r>
              <a:rPr lang="en-US" sz="2100">
                <a:latin typeface="Courier New" pitchFamily="49" charset="0"/>
              </a:rPr>
              <a:t>OPTION</a:t>
            </a:r>
            <a:r>
              <a:rPr lang="en-US" sz="2100"/>
              <a:t> Clause</a:t>
            </a:r>
          </a:p>
        </p:txBody>
      </p:sp>
      <p:grpSp>
        <p:nvGrpSpPr>
          <p:cNvPr id="2" name="Group 4"/>
          <p:cNvGrpSpPr>
            <a:grpSpLocks/>
          </p:cNvGrpSpPr>
          <p:nvPr/>
        </p:nvGrpSpPr>
        <p:grpSpPr bwMode="auto">
          <a:xfrm>
            <a:off x="1066800" y="2730500"/>
            <a:ext cx="7510463" cy="1765300"/>
            <a:chOff x="574" y="1816"/>
            <a:chExt cx="4731" cy="1112"/>
          </a:xfrm>
        </p:grpSpPr>
        <p:sp>
          <p:nvSpPr>
            <p:cNvPr id="305157" name="Rectangle 5"/>
            <p:cNvSpPr>
              <a:spLocks noChangeArrowheads="1"/>
            </p:cNvSpPr>
            <p:nvPr/>
          </p:nvSpPr>
          <p:spPr bwMode="blackWhite">
            <a:xfrm>
              <a:off x="585" y="1824"/>
              <a:ext cx="4720" cy="10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305158" name="Rectangle 6"/>
            <p:cNvSpPr>
              <a:spLocks noChangeArrowheads="1"/>
            </p:cNvSpPr>
            <p:nvPr/>
          </p:nvSpPr>
          <p:spPr bwMode="blackWhite">
            <a:xfrm>
              <a:off x="574" y="1816"/>
              <a:ext cx="4499" cy="1112"/>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Lst>
              </a:pPr>
              <a:r>
                <a:rPr lang="en-US" b="1">
                  <a:solidFill>
                    <a:srgbClr val="000000"/>
                  </a:solidFill>
                  <a:latin typeface="Courier New" pitchFamily="49" charset="0"/>
                </a:rPr>
                <a:t>CREATE OR REPLACE VIEW empvu20</a:t>
              </a:r>
            </a:p>
            <a:p>
              <a:pPr eaLnBrk="0" hangingPunct="0">
                <a:tabLst>
                  <a:tab pos="1601788" algn="l"/>
                  <a:tab pos="1717675" algn="l"/>
                </a:tabLst>
              </a:pPr>
              <a:r>
                <a:rPr lang="en-US" b="1">
                  <a:solidFill>
                    <a:srgbClr val="000000"/>
                  </a:solidFill>
                  <a:latin typeface="Courier New" pitchFamily="49" charset="0"/>
                </a:rPr>
                <a:t>AS SELECT	*</a:t>
              </a:r>
            </a:p>
            <a:p>
              <a:pPr eaLnBrk="0" hangingPunct="0">
                <a:tabLst>
                  <a:tab pos="1601788" algn="l"/>
                  <a:tab pos="1717675" algn="l"/>
                </a:tabLst>
              </a:pPr>
              <a:r>
                <a:rPr lang="en-US" b="1">
                  <a:solidFill>
                    <a:srgbClr val="000000"/>
                  </a:solidFill>
                  <a:latin typeface="Courier New" pitchFamily="49" charset="0"/>
                </a:rPr>
                <a:t>   FROM     EMP</a:t>
              </a:r>
            </a:p>
            <a:p>
              <a:pPr eaLnBrk="0" hangingPunct="0">
                <a:tabLst>
                  <a:tab pos="1601788" algn="l"/>
                  <a:tab pos="1717675" algn="l"/>
                </a:tabLst>
              </a:pPr>
              <a:r>
                <a:rPr lang="en-US" b="1">
                  <a:solidFill>
                    <a:srgbClr val="000000"/>
                  </a:solidFill>
                  <a:latin typeface="Courier New" pitchFamily="49" charset="0"/>
                </a:rPr>
                <a:t>   WHERE    DEPTNO = 20</a:t>
              </a:r>
            </a:p>
            <a:p>
              <a:pPr eaLnBrk="0" hangingPunct="0">
                <a:tabLst>
                  <a:tab pos="1601788" algn="l"/>
                  <a:tab pos="1717675" algn="l"/>
                </a:tabLst>
              </a:pPr>
              <a:r>
                <a:rPr lang="en-US" b="1">
                  <a:solidFill>
                    <a:srgbClr val="000000"/>
                  </a:solidFill>
                  <a:latin typeface="Courier New" pitchFamily="49" charset="0"/>
                </a:rPr>
                <a:t>   WITH CHECK OPTION CONSTRAINT empvu20_ck ;</a:t>
              </a:r>
            </a:p>
            <a:p>
              <a:pPr eaLnBrk="0" hangingPunct="0">
                <a:tabLst>
                  <a:tab pos="1601788" algn="l"/>
                  <a:tab pos="1717675" algn="l"/>
                </a:tabLst>
              </a:pPr>
              <a:r>
                <a:rPr lang="en-US" b="1">
                  <a:solidFill>
                    <a:srgbClr val="FF3300"/>
                  </a:solidFill>
                  <a:effectLst>
                    <a:outerShdw blurRad="38100" dist="38100" dir="2700000" algn="tl">
                      <a:srgbClr val="C0C0C0"/>
                    </a:outerShdw>
                  </a:effectLst>
                  <a:latin typeface="Courier New" pitchFamily="49" charset="0"/>
                </a:rPr>
                <a:t>View created.</a:t>
              </a:r>
            </a:p>
          </p:txBody>
        </p:sp>
        <p:sp>
          <p:nvSpPr>
            <p:cNvPr id="305159" name="Rectangle 7"/>
            <p:cNvSpPr>
              <a:spLocks noChangeArrowheads="1"/>
            </p:cNvSpPr>
            <p:nvPr/>
          </p:nvSpPr>
          <p:spPr bwMode="ltGray">
            <a:xfrm>
              <a:off x="853" y="2536"/>
              <a:ext cx="3442" cy="180"/>
            </a:xfrm>
            <a:prstGeom prst="rect">
              <a:avLst/>
            </a:prstGeom>
            <a:noFill/>
            <a:ln w="19050">
              <a:solidFill>
                <a:schemeClr val="hlink"/>
              </a:solidFill>
              <a:miter lim="800000"/>
              <a:headEnd/>
              <a:tailEnd/>
            </a:ln>
            <a:effectLst/>
          </p:spPr>
          <p:txBody>
            <a:bodyPr wrap="none" anchor="ctr"/>
            <a:lstStyle/>
            <a:p>
              <a:endParaRPr lang="en-US"/>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F31950E5-D481-4382-9DCB-167BFD35F988}" type="slidenum">
              <a:rPr lang="en-US"/>
              <a:pPr/>
              <a:t>15</a:t>
            </a:fld>
            <a:r>
              <a:rPr lang="en-US"/>
              <a:t> of 1</a:t>
            </a:r>
          </a:p>
        </p:txBody>
      </p:sp>
      <p:sp>
        <p:nvSpPr>
          <p:cNvPr id="307202" name="Rectangle 2"/>
          <p:cNvSpPr>
            <a:spLocks noGrp="1" noChangeArrowheads="1"/>
          </p:cNvSpPr>
          <p:nvPr>
            <p:ph type="title"/>
          </p:nvPr>
        </p:nvSpPr>
        <p:spPr>
          <a:noFill/>
          <a:ln/>
        </p:spPr>
        <p:txBody>
          <a:bodyPr wrap="square" lIns="92075" tIns="46038" rIns="92075" bIns="46038" anchor="t"/>
          <a:lstStyle/>
          <a:p>
            <a:r>
              <a:rPr lang="en-US"/>
              <a:t>Denying DML Operations</a:t>
            </a:r>
          </a:p>
        </p:txBody>
      </p:sp>
      <p:sp>
        <p:nvSpPr>
          <p:cNvPr id="307203" name="Rectangle 3"/>
          <p:cNvSpPr>
            <a:spLocks noGrp="1" noChangeArrowheads="1"/>
          </p:cNvSpPr>
          <p:nvPr>
            <p:ph type="body" idx="1"/>
          </p:nvPr>
        </p:nvSpPr>
        <p:spPr>
          <a:xfrm>
            <a:off x="381000" y="2505075"/>
            <a:ext cx="8610600" cy="1990725"/>
          </a:xfrm>
          <a:noFill/>
          <a:ln/>
        </p:spPr>
        <p:txBody>
          <a:bodyPr lIns="92075" tIns="46038" rIns="92075" bIns="46038">
            <a:spAutoFit/>
          </a:bodyPr>
          <a:lstStyle/>
          <a:p>
            <a:r>
              <a:rPr lang="en-US"/>
              <a:t>You can ensure that no DML operations occur by adding the </a:t>
            </a:r>
            <a:r>
              <a:rPr lang="en-US">
                <a:latin typeface="Courier New" pitchFamily="49" charset="0"/>
              </a:rPr>
              <a:t>WITH READ ONLY</a:t>
            </a:r>
            <a:r>
              <a:rPr lang="en-US"/>
              <a:t> option to your view definition.</a:t>
            </a:r>
          </a:p>
          <a:p>
            <a:r>
              <a:rPr lang="en-US"/>
              <a:t>Any attempt to perform a DML on any row in the view results in an Oracle server error.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C8E54398-2D00-49C7-A054-BAA24237134A}" type="slidenum">
              <a:rPr lang="en-US"/>
              <a:pPr/>
              <a:t>16</a:t>
            </a:fld>
            <a:r>
              <a:rPr lang="en-US"/>
              <a:t> of 1</a:t>
            </a:r>
          </a:p>
        </p:txBody>
      </p:sp>
      <p:sp>
        <p:nvSpPr>
          <p:cNvPr id="309250" name="Rectangle 2"/>
          <p:cNvSpPr>
            <a:spLocks noChangeArrowheads="1"/>
          </p:cNvSpPr>
          <p:nvPr/>
        </p:nvSpPr>
        <p:spPr bwMode="blackWhite">
          <a:xfrm>
            <a:off x="923925" y="2544763"/>
            <a:ext cx="7497763"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309251" name="Rectangle 3"/>
          <p:cNvSpPr>
            <a:spLocks noGrp="1" noChangeArrowheads="1"/>
          </p:cNvSpPr>
          <p:nvPr>
            <p:ph type="title"/>
          </p:nvPr>
        </p:nvSpPr>
        <p:spPr>
          <a:noFill/>
          <a:ln/>
        </p:spPr>
        <p:txBody>
          <a:bodyPr wrap="square" lIns="92075" tIns="46038" rIns="92075" bIns="46038" anchor="t"/>
          <a:lstStyle/>
          <a:p>
            <a:r>
              <a:rPr lang="en-US"/>
              <a:t>Denying DML Operations</a:t>
            </a:r>
          </a:p>
        </p:txBody>
      </p:sp>
      <p:sp>
        <p:nvSpPr>
          <p:cNvPr id="309252" name="Rectangle 4"/>
          <p:cNvSpPr>
            <a:spLocks noChangeArrowheads="1"/>
          </p:cNvSpPr>
          <p:nvPr/>
        </p:nvSpPr>
        <p:spPr bwMode="blackWhite">
          <a:xfrm>
            <a:off x="936625" y="2532063"/>
            <a:ext cx="7497763" cy="2039937"/>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Lst>
            </a:pPr>
            <a:r>
              <a:rPr lang="en-US" b="1">
                <a:solidFill>
                  <a:srgbClr val="000000"/>
                </a:solidFill>
                <a:latin typeface="Courier New" pitchFamily="49" charset="0"/>
              </a:rPr>
              <a:t>CREATE OR REPLACE VIEW empvu40</a:t>
            </a:r>
          </a:p>
          <a:p>
            <a:pPr eaLnBrk="0" hangingPunct="0">
              <a:tabLst>
                <a:tab pos="1601788" algn="l"/>
                <a:tab pos="1717675" algn="l"/>
              </a:tabLst>
            </a:pPr>
            <a:r>
              <a:rPr lang="en-US" b="1">
                <a:solidFill>
                  <a:srgbClr val="000000"/>
                </a:solidFill>
                <a:latin typeface="Courier New" pitchFamily="49" charset="0"/>
              </a:rPr>
              <a:t>    (employee_number, employee_name, job_title)</a:t>
            </a:r>
          </a:p>
          <a:p>
            <a:pPr eaLnBrk="0" hangingPunct="0">
              <a:tabLst>
                <a:tab pos="1601788" algn="l"/>
                <a:tab pos="1717675" algn="l"/>
              </a:tabLst>
            </a:pPr>
            <a:r>
              <a:rPr lang="en-US" b="1">
                <a:solidFill>
                  <a:srgbClr val="000000"/>
                </a:solidFill>
                <a:latin typeface="Courier New" pitchFamily="49" charset="0"/>
              </a:rPr>
              <a:t>AS SELECT	EMPNO, ENAME, JOB</a:t>
            </a:r>
          </a:p>
          <a:p>
            <a:pPr eaLnBrk="0" hangingPunct="0">
              <a:tabLst>
                <a:tab pos="1601788" algn="l"/>
                <a:tab pos="1717675" algn="l"/>
              </a:tabLst>
            </a:pPr>
            <a:r>
              <a:rPr lang="en-US" b="1">
                <a:solidFill>
                  <a:srgbClr val="000000"/>
                </a:solidFill>
                <a:latin typeface="Courier New" pitchFamily="49" charset="0"/>
              </a:rPr>
              <a:t>   FROM     EMP</a:t>
            </a:r>
          </a:p>
          <a:p>
            <a:pPr eaLnBrk="0" hangingPunct="0">
              <a:tabLst>
                <a:tab pos="1601788" algn="l"/>
                <a:tab pos="1717675" algn="l"/>
              </a:tabLst>
            </a:pPr>
            <a:r>
              <a:rPr lang="en-US" b="1">
                <a:solidFill>
                  <a:srgbClr val="000000"/>
                </a:solidFill>
                <a:latin typeface="Courier New" pitchFamily="49" charset="0"/>
              </a:rPr>
              <a:t>   WHERE    DEPTNO = 40</a:t>
            </a:r>
          </a:p>
          <a:p>
            <a:pPr eaLnBrk="0" hangingPunct="0">
              <a:tabLst>
                <a:tab pos="1601788" algn="l"/>
                <a:tab pos="1717675" algn="l"/>
              </a:tabLst>
            </a:pPr>
            <a:r>
              <a:rPr lang="en-US" b="1">
                <a:solidFill>
                  <a:srgbClr val="000000"/>
                </a:solidFill>
                <a:latin typeface="Courier New" pitchFamily="49" charset="0"/>
              </a:rPr>
              <a:t>   WITH READ ONLY;</a:t>
            </a:r>
          </a:p>
          <a:p>
            <a:pPr eaLnBrk="0" hangingPunct="0">
              <a:tabLst>
                <a:tab pos="1601788" algn="l"/>
                <a:tab pos="1717675" algn="l"/>
              </a:tabLst>
            </a:pPr>
            <a:r>
              <a:rPr lang="en-US" b="1">
                <a:solidFill>
                  <a:srgbClr val="FF3300"/>
                </a:solidFill>
                <a:effectLst>
                  <a:outerShdw blurRad="38100" dist="38100" dir="2700000" algn="tl">
                    <a:srgbClr val="C0C0C0"/>
                  </a:outerShdw>
                </a:effectLst>
                <a:latin typeface="Courier New" pitchFamily="49" charset="0"/>
              </a:rPr>
              <a:t>View created.</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2B5D8136-055D-4272-8600-A3368F0E40E4}" type="slidenum">
              <a:rPr lang="en-US"/>
              <a:pPr/>
              <a:t>17</a:t>
            </a:fld>
            <a:r>
              <a:rPr lang="en-US"/>
              <a:t> of 1</a:t>
            </a:r>
          </a:p>
        </p:txBody>
      </p:sp>
      <p:sp>
        <p:nvSpPr>
          <p:cNvPr id="311298" name="Rectangle 2"/>
          <p:cNvSpPr>
            <a:spLocks noChangeArrowheads="1"/>
          </p:cNvSpPr>
          <p:nvPr/>
        </p:nvSpPr>
        <p:spPr bwMode="blackWhite">
          <a:xfrm>
            <a:off x="762000" y="4267200"/>
            <a:ext cx="7493000" cy="5921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311299" name="Rectangle 3"/>
          <p:cNvSpPr>
            <a:spLocks noGrp="1" noChangeArrowheads="1"/>
          </p:cNvSpPr>
          <p:nvPr>
            <p:ph type="title"/>
          </p:nvPr>
        </p:nvSpPr>
        <p:spPr>
          <a:noFill/>
          <a:ln/>
        </p:spPr>
        <p:txBody>
          <a:bodyPr wrap="square" lIns="92075" tIns="46038" rIns="92075" bIns="46038" anchor="t"/>
          <a:lstStyle/>
          <a:p>
            <a:r>
              <a:rPr lang="en-US"/>
              <a:t>Removing a View</a:t>
            </a:r>
          </a:p>
        </p:txBody>
      </p:sp>
      <p:sp>
        <p:nvSpPr>
          <p:cNvPr id="311300" name="Rectangle 4"/>
          <p:cNvSpPr>
            <a:spLocks noGrp="1" noChangeArrowheads="1"/>
          </p:cNvSpPr>
          <p:nvPr>
            <p:ph type="body" idx="1"/>
          </p:nvPr>
        </p:nvSpPr>
        <p:spPr>
          <a:xfrm>
            <a:off x="304800" y="1981200"/>
            <a:ext cx="8534400" cy="822325"/>
          </a:xfrm>
          <a:noFill/>
          <a:ln/>
        </p:spPr>
        <p:txBody>
          <a:bodyPr lIns="92075" tIns="46038" rIns="92075" bIns="46038">
            <a:spAutoFit/>
          </a:bodyPr>
          <a:lstStyle/>
          <a:p>
            <a:pPr marL="0" indent="0" defTabSz="346075">
              <a:buFont typeface="Wingdings" pitchFamily="2" charset="2"/>
              <a:buNone/>
              <a:tabLst>
                <a:tab pos="571500" algn="l"/>
              </a:tabLst>
            </a:pPr>
            <a:r>
              <a:rPr lang="en-US"/>
              <a:t>You can remove a view without losing data because a view is based on underlying tables in the database.</a:t>
            </a:r>
          </a:p>
        </p:txBody>
      </p:sp>
      <p:sp>
        <p:nvSpPr>
          <p:cNvPr id="311301" name="Rectangle 5"/>
          <p:cNvSpPr>
            <a:spLocks noChangeArrowheads="1"/>
          </p:cNvSpPr>
          <p:nvPr/>
        </p:nvSpPr>
        <p:spPr bwMode="blackWhite">
          <a:xfrm>
            <a:off x="915988" y="4283075"/>
            <a:ext cx="7518400" cy="617538"/>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Lst>
            </a:pPr>
            <a:r>
              <a:rPr lang="en-US" b="1">
                <a:solidFill>
                  <a:srgbClr val="000000"/>
                </a:solidFill>
                <a:latin typeface="Courier New" pitchFamily="49" charset="0"/>
              </a:rPr>
              <a:t>DROP VIEW empvu30;</a:t>
            </a:r>
          </a:p>
          <a:p>
            <a:pPr eaLnBrk="0" hangingPunct="0">
              <a:tabLst>
                <a:tab pos="1601788" algn="l"/>
                <a:tab pos="1717675" algn="l"/>
              </a:tabLst>
            </a:pPr>
            <a:r>
              <a:rPr lang="en-US" b="1">
                <a:solidFill>
                  <a:srgbClr val="FF3300"/>
                </a:solidFill>
                <a:effectLst>
                  <a:outerShdw blurRad="38100" dist="38100" dir="2700000" algn="tl">
                    <a:srgbClr val="C0C0C0"/>
                  </a:outerShdw>
                </a:effectLst>
                <a:latin typeface="Courier New" pitchFamily="49" charset="0"/>
              </a:rPr>
              <a:t>View dropped.</a:t>
            </a:r>
          </a:p>
        </p:txBody>
      </p:sp>
      <p:sp>
        <p:nvSpPr>
          <p:cNvPr id="311302" name="Rectangle 6"/>
          <p:cNvSpPr>
            <a:spLocks noChangeArrowheads="1"/>
          </p:cNvSpPr>
          <p:nvPr/>
        </p:nvSpPr>
        <p:spPr bwMode="blackWhite">
          <a:xfrm>
            <a:off x="838200" y="3581400"/>
            <a:ext cx="7493000" cy="3381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DROP VIEW </a:t>
            </a:r>
            <a:r>
              <a:rPr lang="en-US" b="1" i="1">
                <a:solidFill>
                  <a:srgbClr val="000000"/>
                </a:solidFill>
                <a:latin typeface="Courier New" pitchFamily="49" charset="0"/>
              </a:rPr>
              <a:t>view</a:t>
            </a:r>
            <a:r>
              <a:rPr lang="en-US" b="1">
                <a:solidFill>
                  <a:srgbClr val="000000"/>
                </a:solidFill>
                <a:latin typeface="Courier New" pitchFamily="49" charset="0"/>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1D803148-4F14-4CF3-9FD2-6F708F4517B5}" type="slidenum">
              <a:rPr lang="en-US"/>
              <a:pPr/>
              <a:t>18</a:t>
            </a:fld>
            <a:r>
              <a:rPr lang="en-US"/>
              <a:t> of 1</a:t>
            </a:r>
          </a:p>
        </p:txBody>
      </p:sp>
      <p:sp>
        <p:nvSpPr>
          <p:cNvPr id="313346" name="Rectangle 2"/>
          <p:cNvSpPr>
            <a:spLocks noGrp="1" noChangeArrowheads="1"/>
          </p:cNvSpPr>
          <p:nvPr>
            <p:ph type="title"/>
          </p:nvPr>
        </p:nvSpPr>
        <p:spPr>
          <a:noFill/>
          <a:ln/>
        </p:spPr>
        <p:txBody>
          <a:bodyPr wrap="square" lIns="92075" tIns="46038" rIns="92075" bIns="46038" anchor="t"/>
          <a:lstStyle/>
          <a:p>
            <a:r>
              <a:rPr lang="en-US"/>
              <a:t>Inline Views</a:t>
            </a:r>
          </a:p>
        </p:txBody>
      </p:sp>
      <p:sp>
        <p:nvSpPr>
          <p:cNvPr id="313347" name="Rectangle 3"/>
          <p:cNvSpPr>
            <a:spLocks noGrp="1" noChangeArrowheads="1"/>
          </p:cNvSpPr>
          <p:nvPr>
            <p:ph type="body" idx="1"/>
          </p:nvPr>
        </p:nvSpPr>
        <p:spPr>
          <a:xfrm>
            <a:off x="304800" y="2295525"/>
            <a:ext cx="8420100" cy="2428875"/>
          </a:xfrm>
          <a:noFill/>
          <a:ln/>
        </p:spPr>
        <p:txBody>
          <a:bodyPr lIns="92075" tIns="46038" rIns="92075" bIns="46038">
            <a:spAutoFit/>
          </a:bodyPr>
          <a:lstStyle/>
          <a:p>
            <a:r>
              <a:rPr lang="en-US"/>
              <a:t>An inline view is a subquery with an alias (or correlation name) that you can use within a SQL statement. </a:t>
            </a:r>
          </a:p>
          <a:p>
            <a:r>
              <a:rPr lang="en-US"/>
              <a:t>A named subquery in the </a:t>
            </a:r>
            <a:r>
              <a:rPr lang="en-US">
                <a:latin typeface="Courier New" pitchFamily="49" charset="0"/>
              </a:rPr>
              <a:t>FROM</a:t>
            </a:r>
            <a:r>
              <a:rPr lang="en-US"/>
              <a:t> clause of the main query is an example of an inline view.</a:t>
            </a:r>
          </a:p>
          <a:p>
            <a:r>
              <a:rPr lang="en-US"/>
              <a:t>An inline view is not a schema object.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5D48BE96-27E1-4221-A70B-75C3E8E5B9F4}" type="slidenum">
              <a:rPr lang="en-US"/>
              <a:pPr/>
              <a:t>19</a:t>
            </a:fld>
            <a:r>
              <a:rPr lang="en-US"/>
              <a:t> of 1</a:t>
            </a:r>
          </a:p>
        </p:txBody>
      </p:sp>
      <p:sp>
        <p:nvSpPr>
          <p:cNvPr id="315394" name="Rectangle 2"/>
          <p:cNvSpPr>
            <a:spLocks noGrp="1" noChangeArrowheads="1"/>
          </p:cNvSpPr>
          <p:nvPr>
            <p:ph type="title"/>
          </p:nvPr>
        </p:nvSpPr>
        <p:spPr>
          <a:noFill/>
          <a:ln/>
        </p:spPr>
        <p:txBody>
          <a:bodyPr wrap="square" lIns="92075" tIns="46038" rIns="92075" bIns="46038" anchor="t"/>
          <a:lstStyle/>
          <a:p>
            <a:r>
              <a:rPr lang="en-US"/>
              <a:t>Summary</a:t>
            </a:r>
          </a:p>
        </p:txBody>
      </p:sp>
      <p:sp>
        <p:nvSpPr>
          <p:cNvPr id="315395" name="Rectangle 3"/>
          <p:cNvSpPr>
            <a:spLocks noGrp="1" noChangeArrowheads="1"/>
          </p:cNvSpPr>
          <p:nvPr>
            <p:ph type="body" idx="1"/>
          </p:nvPr>
        </p:nvSpPr>
        <p:spPr>
          <a:xfrm>
            <a:off x="228600" y="2139950"/>
            <a:ext cx="8610600" cy="3041650"/>
          </a:xfrm>
          <a:noFill/>
          <a:ln/>
        </p:spPr>
        <p:txBody>
          <a:bodyPr lIns="92075" tIns="46038" rIns="92075" bIns="46038">
            <a:spAutoFit/>
          </a:bodyPr>
          <a:lstStyle/>
          <a:p>
            <a:pPr>
              <a:lnSpc>
                <a:spcPct val="65000"/>
              </a:lnSpc>
              <a:buFont typeface="Wingdings" pitchFamily="2" charset="2"/>
              <a:buNone/>
            </a:pPr>
            <a:r>
              <a:rPr lang="en-US" sz="2000"/>
              <a:t>In this lesson, you should have learned that a view is </a:t>
            </a:r>
          </a:p>
          <a:p>
            <a:pPr>
              <a:lnSpc>
                <a:spcPct val="65000"/>
              </a:lnSpc>
              <a:buFont typeface="Wingdings" pitchFamily="2" charset="2"/>
              <a:buNone/>
            </a:pPr>
            <a:r>
              <a:rPr lang="en-US" sz="2000"/>
              <a:t>derived from data in other tables or views and</a:t>
            </a:r>
          </a:p>
          <a:p>
            <a:pPr>
              <a:lnSpc>
                <a:spcPct val="65000"/>
              </a:lnSpc>
              <a:buFont typeface="Wingdings" pitchFamily="2" charset="2"/>
              <a:buNone/>
            </a:pPr>
            <a:r>
              <a:rPr lang="en-US" sz="2000"/>
              <a:t>provides the following advantages:</a:t>
            </a:r>
          </a:p>
          <a:p>
            <a:pPr>
              <a:lnSpc>
                <a:spcPct val="85000"/>
              </a:lnSpc>
            </a:pPr>
            <a:r>
              <a:rPr lang="en-US" sz="2000"/>
              <a:t>Restricts database access</a:t>
            </a:r>
          </a:p>
          <a:p>
            <a:pPr>
              <a:lnSpc>
                <a:spcPct val="85000"/>
              </a:lnSpc>
            </a:pPr>
            <a:r>
              <a:rPr lang="en-US" sz="2000"/>
              <a:t>Simplifies queries</a:t>
            </a:r>
          </a:p>
          <a:p>
            <a:pPr>
              <a:lnSpc>
                <a:spcPct val="85000"/>
              </a:lnSpc>
            </a:pPr>
            <a:r>
              <a:rPr lang="en-US" sz="2000"/>
              <a:t>Provides data independence</a:t>
            </a:r>
          </a:p>
          <a:p>
            <a:pPr>
              <a:lnSpc>
                <a:spcPct val="85000"/>
              </a:lnSpc>
            </a:pPr>
            <a:r>
              <a:rPr lang="en-US" sz="2000"/>
              <a:t>Provides multiple views of the same data</a:t>
            </a:r>
          </a:p>
          <a:p>
            <a:pPr>
              <a:lnSpc>
                <a:spcPct val="85000"/>
              </a:lnSpc>
            </a:pPr>
            <a:r>
              <a:rPr lang="en-US" sz="2000"/>
              <a:t>Can be dropped without removing the underlying data</a:t>
            </a:r>
          </a:p>
          <a:p>
            <a:pPr>
              <a:lnSpc>
                <a:spcPct val="85000"/>
              </a:lnSpc>
            </a:pPr>
            <a:r>
              <a:rPr lang="en-US" sz="2000"/>
              <a:t>An inline view is a subquery with an alias name.</a:t>
            </a:r>
          </a:p>
          <a:p>
            <a:pPr>
              <a:lnSpc>
                <a:spcPct val="85000"/>
              </a:lnSpc>
              <a:buFont typeface="Wingdings" pitchFamily="2" charset="2"/>
              <a:buNone/>
            </a:pPr>
            <a:endParaRPr lang="en-US" sz="20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A8457B60-7DA1-451D-87CF-B8F9F6F85254}" type="slidenum">
              <a:rPr lang="en-US"/>
              <a:pPr/>
              <a:t>2</a:t>
            </a:fld>
            <a:r>
              <a:rPr lang="en-US"/>
              <a:t> of 1</a:t>
            </a:r>
          </a:p>
        </p:txBody>
      </p:sp>
      <p:sp>
        <p:nvSpPr>
          <p:cNvPr id="280578" name="Rectangle 2"/>
          <p:cNvSpPr>
            <a:spLocks noGrp="1" noChangeArrowheads="1"/>
          </p:cNvSpPr>
          <p:nvPr>
            <p:ph type="title"/>
          </p:nvPr>
        </p:nvSpPr>
        <p:spPr>
          <a:noFill/>
          <a:ln/>
        </p:spPr>
        <p:txBody>
          <a:bodyPr wrap="square" lIns="92075" tIns="46038" rIns="92075" bIns="46038" anchor="t"/>
          <a:lstStyle/>
          <a:p>
            <a:r>
              <a:rPr lang="en-US"/>
              <a:t>Why Use Views?</a:t>
            </a:r>
          </a:p>
        </p:txBody>
      </p:sp>
      <p:sp>
        <p:nvSpPr>
          <p:cNvPr id="280579" name="Rectangle 3"/>
          <p:cNvSpPr>
            <a:spLocks noGrp="1" noChangeArrowheads="1"/>
          </p:cNvSpPr>
          <p:nvPr>
            <p:ph type="body" idx="1"/>
          </p:nvPr>
        </p:nvSpPr>
        <p:spPr>
          <a:xfrm>
            <a:off x="914400" y="2587625"/>
            <a:ext cx="7391400" cy="1771650"/>
          </a:xfrm>
          <a:noFill/>
          <a:ln/>
        </p:spPr>
        <p:txBody>
          <a:bodyPr lIns="92075" tIns="46038" rIns="92075" bIns="46038">
            <a:spAutoFit/>
          </a:bodyPr>
          <a:lstStyle/>
          <a:p>
            <a:r>
              <a:rPr lang="en-US"/>
              <a:t>To restrict data access</a:t>
            </a:r>
          </a:p>
          <a:p>
            <a:r>
              <a:rPr lang="en-US"/>
              <a:t>To make complex queries easy</a:t>
            </a:r>
          </a:p>
          <a:p>
            <a:r>
              <a:rPr lang="en-US"/>
              <a:t>To provide data independence</a:t>
            </a:r>
          </a:p>
          <a:p>
            <a:r>
              <a:rPr lang="en-US"/>
              <a:t>To present different views of the same data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D472770C-80E7-4E93-99AA-E0ED0F952A32}" type="slidenum">
              <a:rPr lang="en-US"/>
              <a:pPr/>
              <a:t>20</a:t>
            </a:fld>
            <a:r>
              <a:rPr lang="en-US"/>
              <a:t> of 1</a:t>
            </a:r>
          </a:p>
        </p:txBody>
      </p:sp>
      <p:sp>
        <p:nvSpPr>
          <p:cNvPr id="367618" name="Rectangle 2"/>
          <p:cNvSpPr>
            <a:spLocks noGrp="1" noChangeArrowheads="1"/>
          </p:cNvSpPr>
          <p:nvPr>
            <p:ph type="title"/>
          </p:nvPr>
        </p:nvSpPr>
        <p:spPr/>
        <p:txBody>
          <a:bodyPr/>
          <a:lstStyle/>
          <a:p>
            <a:r>
              <a:rPr lang="en-US"/>
              <a:t>Queries</a:t>
            </a:r>
          </a:p>
        </p:txBody>
      </p:sp>
      <p:sp>
        <p:nvSpPr>
          <p:cNvPr id="367619" name="Rectangle 3"/>
          <p:cNvSpPr>
            <a:spLocks noGrp="1" noChangeArrowheads="1"/>
          </p:cNvSpPr>
          <p:nvPr>
            <p:ph type="body" idx="1"/>
          </p:nvPr>
        </p:nvSpPr>
        <p:spPr>
          <a:xfrm>
            <a:off x="381000" y="1981200"/>
            <a:ext cx="8001000" cy="3733800"/>
          </a:xfrm>
        </p:spPr>
        <p:txBody>
          <a:bodyPr/>
          <a:lstStyle/>
          <a:p>
            <a:r>
              <a:rPr lang="en-US"/>
              <a:t>1) Which Language is known by only one programmer ( Ref Tables from Exe-1 doc)</a:t>
            </a:r>
          </a:p>
          <a:p>
            <a:pPr>
              <a:buFont typeface="Wingdings" pitchFamily="2" charset="2"/>
              <a:buNone/>
            </a:pPr>
            <a:endParaRPr lang="en-US"/>
          </a:p>
          <a:p>
            <a:r>
              <a:rPr lang="en-US"/>
              <a:t>2)Display highest paid N Employees</a:t>
            </a:r>
          </a:p>
          <a:p>
            <a:pPr>
              <a:buFont typeface="Wingdings" pitchFamily="2" charset="2"/>
              <a:buNone/>
            </a:pPr>
            <a:endParaRPr lang="en-US"/>
          </a:p>
          <a:p>
            <a:pPr>
              <a:buFont typeface="Wingdings" pitchFamily="2" charset="2"/>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929C27AB-9600-46D1-8019-0485EB91B226}" type="slidenum">
              <a:rPr lang="en-US"/>
              <a:pPr/>
              <a:t>21</a:t>
            </a:fld>
            <a:r>
              <a:rPr lang="en-US"/>
              <a:t> of 1</a:t>
            </a:r>
          </a:p>
        </p:txBody>
      </p:sp>
      <p:sp>
        <p:nvSpPr>
          <p:cNvPr id="319490"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319491" name="Rectangle 3"/>
          <p:cNvSpPr>
            <a:spLocks noGrp="1" noChangeArrowheads="1"/>
          </p:cNvSpPr>
          <p:nvPr>
            <p:ph type="body" idx="1"/>
          </p:nvPr>
        </p:nvSpPr>
        <p:spPr>
          <a:xfrm>
            <a:off x="762000" y="2157413"/>
            <a:ext cx="8153400" cy="2136775"/>
          </a:xfrm>
          <a:noFill/>
          <a:ln/>
        </p:spPr>
        <p:txBody>
          <a:bodyPr lIns="92075" tIns="46038" rIns="92075" bIns="46038">
            <a:spAutoFit/>
          </a:bodyPr>
          <a:lstStyle/>
          <a:p>
            <a:pPr>
              <a:buFont typeface="Wingdings" pitchFamily="2" charset="2"/>
              <a:buNone/>
            </a:pPr>
            <a:r>
              <a:rPr lang="en-US"/>
              <a:t>After completing this lesson, you should be able to</a:t>
            </a:r>
          </a:p>
          <a:p>
            <a:pPr>
              <a:spcBef>
                <a:spcPct val="0"/>
              </a:spcBef>
              <a:buFont typeface="Wingdings" pitchFamily="2" charset="2"/>
              <a:buNone/>
            </a:pPr>
            <a:r>
              <a:rPr lang="en-US"/>
              <a:t>do the following:</a:t>
            </a:r>
          </a:p>
          <a:p>
            <a:r>
              <a:rPr lang="en-US"/>
              <a:t>Create, maintain, and use sequences</a:t>
            </a:r>
          </a:p>
          <a:p>
            <a:r>
              <a:rPr lang="en-US"/>
              <a:t>Create and maintain indexes</a:t>
            </a:r>
          </a:p>
          <a:p>
            <a:r>
              <a:rPr lang="en-US"/>
              <a:t>Create private and public synonyms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1DE94BCD-8618-4B1D-B4DB-4589071F4E17}" type="slidenum">
              <a:rPr lang="en-US"/>
              <a:pPr/>
              <a:t>22</a:t>
            </a:fld>
            <a:r>
              <a:rPr lang="en-US"/>
              <a:t> of 1</a:t>
            </a:r>
          </a:p>
        </p:txBody>
      </p:sp>
      <p:sp>
        <p:nvSpPr>
          <p:cNvPr id="323586" name="Rectangle 2"/>
          <p:cNvSpPr>
            <a:spLocks noGrp="1" noChangeArrowheads="1"/>
          </p:cNvSpPr>
          <p:nvPr>
            <p:ph type="title"/>
          </p:nvPr>
        </p:nvSpPr>
        <p:spPr>
          <a:noFill/>
          <a:ln/>
        </p:spPr>
        <p:txBody>
          <a:bodyPr wrap="square" lIns="92075" tIns="46038" rIns="92075" bIns="46038" anchor="t"/>
          <a:lstStyle/>
          <a:p>
            <a:r>
              <a:rPr lang="en-US"/>
              <a:t>What Is a Sequence?</a:t>
            </a:r>
          </a:p>
        </p:txBody>
      </p:sp>
      <p:sp>
        <p:nvSpPr>
          <p:cNvPr id="323587" name="Rectangle 3"/>
          <p:cNvSpPr>
            <a:spLocks noGrp="1" noChangeArrowheads="1"/>
          </p:cNvSpPr>
          <p:nvPr>
            <p:ph type="body" idx="1"/>
          </p:nvPr>
        </p:nvSpPr>
        <p:spPr>
          <a:xfrm>
            <a:off x="838200" y="2187575"/>
            <a:ext cx="7696200" cy="2527300"/>
          </a:xfrm>
          <a:noFill/>
          <a:ln/>
        </p:spPr>
        <p:txBody>
          <a:bodyPr lIns="92075" tIns="46038" rIns="92075" bIns="46038">
            <a:spAutoFit/>
          </a:bodyPr>
          <a:lstStyle/>
          <a:p>
            <a:pPr>
              <a:buFont typeface="Wingdings" pitchFamily="2" charset="2"/>
              <a:buNone/>
            </a:pPr>
            <a:r>
              <a:rPr lang="en-US" sz="2000"/>
              <a:t>A sequence:</a:t>
            </a:r>
          </a:p>
          <a:p>
            <a:r>
              <a:rPr lang="en-US" sz="2000"/>
              <a:t>Automatically generates unique numbers</a:t>
            </a:r>
          </a:p>
          <a:p>
            <a:r>
              <a:rPr lang="en-US" sz="2000"/>
              <a:t>Is a sharable object</a:t>
            </a:r>
          </a:p>
          <a:p>
            <a:r>
              <a:rPr lang="en-US" sz="2000"/>
              <a:t>Is typically used to create a primary key value</a:t>
            </a:r>
          </a:p>
          <a:p>
            <a:r>
              <a:rPr lang="en-US" sz="2000"/>
              <a:t>Replaces application code</a:t>
            </a:r>
          </a:p>
          <a:p>
            <a:r>
              <a:rPr lang="en-US" sz="2000"/>
              <a:t>Speeds up the efficiency of accessing sequence values when cached in memory</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717D3354-935E-414D-8809-97DC795D5520}" type="slidenum">
              <a:rPr lang="en-US"/>
              <a:pPr/>
              <a:t>23</a:t>
            </a:fld>
            <a:r>
              <a:rPr lang="en-US"/>
              <a:t> of 1</a:t>
            </a:r>
          </a:p>
        </p:txBody>
      </p:sp>
      <p:sp>
        <p:nvSpPr>
          <p:cNvPr id="325634" name="Rectangle 2"/>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CREATE</a:t>
            </a:r>
            <a:r>
              <a:rPr lang="en-US"/>
              <a:t> </a:t>
            </a:r>
            <a:r>
              <a:rPr lang="en-US">
                <a:latin typeface="Courier New" pitchFamily="49" charset="0"/>
              </a:rPr>
              <a:t>SEQUENCE</a:t>
            </a:r>
            <a:r>
              <a:rPr lang="en-US"/>
              <a:t> Statement Syntax</a:t>
            </a:r>
          </a:p>
        </p:txBody>
      </p:sp>
      <p:sp>
        <p:nvSpPr>
          <p:cNvPr id="325635" name="Rectangle 3"/>
          <p:cNvSpPr>
            <a:spLocks noGrp="1" noChangeArrowheads="1"/>
          </p:cNvSpPr>
          <p:nvPr>
            <p:ph type="body" idx="1"/>
          </p:nvPr>
        </p:nvSpPr>
        <p:spPr>
          <a:xfrm>
            <a:off x="457200" y="1981200"/>
            <a:ext cx="7924800" cy="701675"/>
          </a:xfrm>
          <a:noFill/>
          <a:ln/>
        </p:spPr>
        <p:txBody>
          <a:bodyPr lIns="92075" tIns="46038" rIns="92075" bIns="46038">
            <a:spAutoFit/>
          </a:bodyPr>
          <a:lstStyle/>
          <a:p>
            <a:pPr>
              <a:buFont typeface="Wingdings" pitchFamily="2" charset="2"/>
              <a:buNone/>
            </a:pPr>
            <a:r>
              <a:rPr lang="en-US" sz="2000"/>
              <a:t>Define a sequence to generate sequential numbers</a:t>
            </a:r>
          </a:p>
          <a:p>
            <a:pPr>
              <a:spcBef>
                <a:spcPct val="0"/>
              </a:spcBef>
              <a:buFont typeface="Wingdings" pitchFamily="2" charset="2"/>
              <a:buNone/>
            </a:pPr>
            <a:r>
              <a:rPr lang="en-US" sz="2000"/>
              <a:t>automatically:</a:t>
            </a:r>
          </a:p>
        </p:txBody>
      </p:sp>
      <p:sp>
        <p:nvSpPr>
          <p:cNvPr id="325636" name="Rectangle 4"/>
          <p:cNvSpPr>
            <a:spLocks noChangeArrowheads="1"/>
          </p:cNvSpPr>
          <p:nvPr/>
        </p:nvSpPr>
        <p:spPr bwMode="blackWhite">
          <a:xfrm>
            <a:off x="914400" y="3810000"/>
            <a:ext cx="7518400" cy="20145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CREATE SEQUENCE </a:t>
            </a:r>
            <a:r>
              <a:rPr lang="en-US" b="1" i="1">
                <a:solidFill>
                  <a:srgbClr val="000000"/>
                </a:solidFill>
                <a:latin typeface="Courier New" pitchFamily="49" charset="0"/>
              </a:rPr>
              <a:t>sequence</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       [INCREMENT BY </a:t>
            </a:r>
            <a:r>
              <a:rPr lang="en-US" b="1" i="1">
                <a:solidFill>
                  <a:srgbClr val="000000"/>
                </a:solidFill>
                <a:latin typeface="Courier New" pitchFamily="49" charset="0"/>
              </a:rPr>
              <a:t>n</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       [START WITH </a:t>
            </a:r>
            <a:r>
              <a:rPr lang="en-US" b="1" i="1">
                <a:solidFill>
                  <a:srgbClr val="000000"/>
                </a:solidFill>
                <a:latin typeface="Courier New" pitchFamily="49" charset="0"/>
              </a:rPr>
              <a:t>n</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       [{MAXVALUE </a:t>
            </a:r>
            <a:r>
              <a:rPr lang="en-US" b="1" i="1">
                <a:solidFill>
                  <a:srgbClr val="000000"/>
                </a:solidFill>
                <a:latin typeface="Courier New" pitchFamily="49" charset="0"/>
              </a:rPr>
              <a:t>n</a:t>
            </a:r>
            <a:r>
              <a:rPr lang="en-US" b="1">
                <a:solidFill>
                  <a:srgbClr val="000000"/>
                </a:solidFill>
                <a:latin typeface="Courier New" pitchFamily="49" charset="0"/>
              </a:rPr>
              <a:t> | </a:t>
            </a:r>
            <a:r>
              <a:rPr lang="en-US" b="1" u="sng">
                <a:solidFill>
                  <a:srgbClr val="000000"/>
                </a:solidFill>
                <a:latin typeface="Courier New" pitchFamily="49" charset="0"/>
              </a:rPr>
              <a:t>NOMAXVALUE</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       [{MINVALUE </a:t>
            </a:r>
            <a:r>
              <a:rPr lang="en-US" b="1" i="1">
                <a:solidFill>
                  <a:srgbClr val="000000"/>
                </a:solidFill>
                <a:latin typeface="Courier New" pitchFamily="49" charset="0"/>
              </a:rPr>
              <a:t>n</a:t>
            </a:r>
            <a:r>
              <a:rPr lang="en-US" b="1">
                <a:solidFill>
                  <a:srgbClr val="000000"/>
                </a:solidFill>
                <a:latin typeface="Courier New" pitchFamily="49" charset="0"/>
              </a:rPr>
              <a:t> | </a:t>
            </a:r>
            <a:r>
              <a:rPr lang="en-US" b="1" u="sng">
                <a:solidFill>
                  <a:srgbClr val="000000"/>
                </a:solidFill>
                <a:latin typeface="Courier New" pitchFamily="49" charset="0"/>
              </a:rPr>
              <a:t>NOMINVALUE</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       [{CYCLE | </a:t>
            </a:r>
            <a:r>
              <a:rPr lang="en-US" b="1" u="sng">
                <a:solidFill>
                  <a:srgbClr val="000000"/>
                </a:solidFill>
                <a:latin typeface="Courier New" pitchFamily="49" charset="0"/>
              </a:rPr>
              <a:t>NOCYCLE</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       [{CACHE </a:t>
            </a:r>
            <a:r>
              <a:rPr lang="en-US" b="1" i="1">
                <a:solidFill>
                  <a:srgbClr val="000000"/>
                </a:solidFill>
                <a:latin typeface="Courier New" pitchFamily="49" charset="0"/>
              </a:rPr>
              <a:t>n</a:t>
            </a:r>
            <a:r>
              <a:rPr lang="en-US" b="1">
                <a:solidFill>
                  <a:srgbClr val="000000"/>
                </a:solidFill>
                <a:latin typeface="Courier New" pitchFamily="49" charset="0"/>
              </a:rPr>
              <a:t> | NOCACHE}];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960828AB-3EFE-44D9-8CB2-D1F6E01EB158}" type="slidenum">
              <a:rPr lang="en-US"/>
              <a:pPr/>
              <a:t>24</a:t>
            </a:fld>
            <a:r>
              <a:rPr lang="en-US"/>
              <a:t> of 1</a:t>
            </a:r>
          </a:p>
        </p:txBody>
      </p:sp>
      <p:sp>
        <p:nvSpPr>
          <p:cNvPr id="327682" name="Rectangle 2"/>
          <p:cNvSpPr>
            <a:spLocks noGrp="1" noChangeArrowheads="1"/>
          </p:cNvSpPr>
          <p:nvPr>
            <p:ph type="title"/>
          </p:nvPr>
        </p:nvSpPr>
        <p:spPr>
          <a:noFill/>
          <a:ln/>
        </p:spPr>
        <p:txBody>
          <a:bodyPr wrap="square" lIns="92075" tIns="46038" rIns="92075" bIns="46038" anchor="t"/>
          <a:lstStyle/>
          <a:p>
            <a:r>
              <a:rPr lang="en-US"/>
              <a:t>Creating a Sequence</a:t>
            </a:r>
          </a:p>
        </p:txBody>
      </p:sp>
      <p:sp>
        <p:nvSpPr>
          <p:cNvPr id="327683" name="Rectangle 3"/>
          <p:cNvSpPr>
            <a:spLocks noGrp="1" noChangeArrowheads="1"/>
          </p:cNvSpPr>
          <p:nvPr>
            <p:ph type="body" idx="1"/>
          </p:nvPr>
        </p:nvSpPr>
        <p:spPr>
          <a:xfrm>
            <a:off x="304800" y="1981200"/>
            <a:ext cx="8610600" cy="1066800"/>
          </a:xfrm>
          <a:noFill/>
          <a:ln/>
        </p:spPr>
        <p:txBody>
          <a:bodyPr lIns="92075" tIns="46038" rIns="92075" bIns="46038">
            <a:spAutoFit/>
          </a:bodyPr>
          <a:lstStyle/>
          <a:p>
            <a:r>
              <a:rPr lang="en-US" sz="2000"/>
              <a:t>Create a sequence named DEPT_DEPTID_SEQ to be used for the primary key of the DEPARTMENTS table.</a:t>
            </a:r>
          </a:p>
          <a:p>
            <a:r>
              <a:rPr lang="en-US" sz="2000"/>
              <a:t>Do not use the CYCLE option.</a:t>
            </a:r>
          </a:p>
        </p:txBody>
      </p:sp>
      <p:sp>
        <p:nvSpPr>
          <p:cNvPr id="327684" name="Rectangle 4"/>
          <p:cNvSpPr>
            <a:spLocks noChangeArrowheads="1"/>
          </p:cNvSpPr>
          <p:nvPr/>
        </p:nvSpPr>
        <p:spPr bwMode="blackWhite">
          <a:xfrm>
            <a:off x="838200" y="3581400"/>
            <a:ext cx="7518400" cy="21510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CREATE SEQUENCE dept_deptid_seq</a:t>
            </a:r>
          </a:p>
          <a:p>
            <a:pPr eaLnBrk="0" hangingPunct="0">
              <a:tabLst>
                <a:tab pos="1200150" algn="l"/>
              </a:tabLst>
            </a:pPr>
            <a:r>
              <a:rPr lang="en-US" b="1">
                <a:solidFill>
                  <a:srgbClr val="000000"/>
                </a:solidFill>
                <a:latin typeface="Courier New" pitchFamily="49" charset="0"/>
              </a:rPr>
              <a:t>                INCREMENT BY 10</a:t>
            </a:r>
          </a:p>
          <a:p>
            <a:pPr eaLnBrk="0" hangingPunct="0">
              <a:tabLst>
                <a:tab pos="1200150" algn="l"/>
              </a:tabLst>
            </a:pPr>
            <a:r>
              <a:rPr lang="en-US" b="1">
                <a:solidFill>
                  <a:srgbClr val="000000"/>
                </a:solidFill>
                <a:latin typeface="Courier New" pitchFamily="49" charset="0"/>
              </a:rPr>
              <a:t>                START WITH 120</a:t>
            </a:r>
          </a:p>
          <a:p>
            <a:pPr eaLnBrk="0" hangingPunct="0">
              <a:tabLst>
                <a:tab pos="1200150" algn="l"/>
              </a:tabLst>
            </a:pPr>
            <a:r>
              <a:rPr lang="en-US" b="1">
                <a:solidFill>
                  <a:srgbClr val="000000"/>
                </a:solidFill>
                <a:latin typeface="Courier New" pitchFamily="49" charset="0"/>
              </a:rPr>
              <a:t>                MAXVALUE 9999</a:t>
            </a:r>
          </a:p>
          <a:p>
            <a:pPr eaLnBrk="0" hangingPunct="0">
              <a:tabLst>
                <a:tab pos="1200150" algn="l"/>
              </a:tabLst>
            </a:pPr>
            <a:r>
              <a:rPr lang="en-US" b="1">
                <a:solidFill>
                  <a:srgbClr val="000000"/>
                </a:solidFill>
                <a:latin typeface="Courier New" pitchFamily="49" charset="0"/>
              </a:rPr>
              <a:t>                NOCACHE</a:t>
            </a:r>
          </a:p>
          <a:p>
            <a:pPr eaLnBrk="0" hangingPunct="0">
              <a:tabLst>
                <a:tab pos="1200150" algn="l"/>
              </a:tabLst>
            </a:pPr>
            <a:r>
              <a:rPr lang="en-US" b="1">
                <a:solidFill>
                  <a:srgbClr val="000000"/>
                </a:solidFill>
                <a:latin typeface="Courier New" pitchFamily="49" charset="0"/>
              </a:rPr>
              <a:t>                NOCYCLE;</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Sequence created.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54B2CA8B-F6E7-4D89-AC57-F15A135501A5}" type="slidenum">
              <a:rPr lang="en-US"/>
              <a:pPr/>
              <a:t>25</a:t>
            </a:fld>
            <a:r>
              <a:rPr lang="en-US"/>
              <a:t> of 1</a:t>
            </a:r>
          </a:p>
        </p:txBody>
      </p:sp>
      <p:sp>
        <p:nvSpPr>
          <p:cNvPr id="329730" name="Rectangle 2"/>
          <p:cNvSpPr>
            <a:spLocks noGrp="1" noChangeArrowheads="1"/>
          </p:cNvSpPr>
          <p:nvPr>
            <p:ph type="title"/>
          </p:nvPr>
        </p:nvSpPr>
        <p:spPr>
          <a:noFill/>
          <a:ln/>
        </p:spPr>
        <p:txBody>
          <a:bodyPr wrap="square" lIns="92075" tIns="46038" rIns="92075" bIns="46038" anchor="t"/>
          <a:lstStyle/>
          <a:p>
            <a:r>
              <a:rPr lang="en-US"/>
              <a:t>Confirming Sequences</a:t>
            </a:r>
          </a:p>
        </p:txBody>
      </p:sp>
      <p:sp>
        <p:nvSpPr>
          <p:cNvPr id="329731" name="Rectangle 3"/>
          <p:cNvSpPr>
            <a:spLocks noGrp="1" noChangeArrowheads="1"/>
          </p:cNvSpPr>
          <p:nvPr>
            <p:ph type="body" idx="1"/>
          </p:nvPr>
        </p:nvSpPr>
        <p:spPr>
          <a:xfrm>
            <a:off x="304800" y="2176463"/>
            <a:ext cx="8534400" cy="3660775"/>
          </a:xfrm>
          <a:noFill/>
          <a:ln/>
        </p:spPr>
        <p:txBody>
          <a:bodyPr lIns="92075" tIns="46038" rIns="92075" bIns="46038">
            <a:spAutoFit/>
          </a:bodyPr>
          <a:lstStyle/>
          <a:p>
            <a:pPr>
              <a:lnSpc>
                <a:spcPct val="90000"/>
              </a:lnSpc>
            </a:pPr>
            <a:r>
              <a:rPr lang="en-US" sz="2000"/>
              <a:t>Verify your sequence values in the </a:t>
            </a:r>
            <a:r>
              <a:rPr lang="en-US" sz="2000">
                <a:latin typeface="Courier New" pitchFamily="49" charset="0"/>
              </a:rPr>
              <a:t>USER_SEQUENCES</a:t>
            </a:r>
            <a:r>
              <a:rPr lang="en-US" sz="2000"/>
              <a:t> data dictionary table.</a:t>
            </a:r>
          </a:p>
          <a:p>
            <a:pPr lvl="1">
              <a:lnSpc>
                <a:spcPct val="90000"/>
              </a:lnSpc>
              <a:buFont typeface="Wingdings" pitchFamily="2" charset="2"/>
              <a:buNone/>
            </a:pPr>
            <a:endParaRPr lang="en-US"/>
          </a:p>
          <a:p>
            <a:pPr lvl="1">
              <a:lnSpc>
                <a:spcPct val="90000"/>
              </a:lnSpc>
              <a:buFont typeface="Wingdings" pitchFamily="2" charset="2"/>
              <a:buNone/>
            </a:pPr>
            <a:endParaRPr lang="en-US"/>
          </a:p>
          <a:p>
            <a:pPr lvl="1">
              <a:lnSpc>
                <a:spcPct val="90000"/>
              </a:lnSpc>
              <a:buFont typeface="Wingdings" pitchFamily="2" charset="2"/>
              <a:buNone/>
            </a:pPr>
            <a:endParaRPr lang="en-US"/>
          </a:p>
          <a:p>
            <a:pPr lvl="1">
              <a:lnSpc>
                <a:spcPct val="90000"/>
              </a:lnSpc>
              <a:buFont typeface="Wingdings" pitchFamily="2" charset="2"/>
              <a:buNone/>
            </a:pPr>
            <a:endParaRPr lang="en-US"/>
          </a:p>
          <a:p>
            <a:pPr lvl="1">
              <a:lnSpc>
                <a:spcPct val="90000"/>
              </a:lnSpc>
              <a:buFont typeface="Wingdings" pitchFamily="2" charset="2"/>
              <a:buNone/>
            </a:pPr>
            <a:endParaRPr lang="en-US"/>
          </a:p>
          <a:p>
            <a:pPr lvl="1">
              <a:lnSpc>
                <a:spcPct val="90000"/>
              </a:lnSpc>
              <a:buFont typeface="Wingdings" pitchFamily="2" charset="2"/>
              <a:buNone/>
            </a:pPr>
            <a:endParaRPr lang="en-US"/>
          </a:p>
          <a:p>
            <a:pPr>
              <a:lnSpc>
                <a:spcPct val="90000"/>
              </a:lnSpc>
            </a:pPr>
            <a:r>
              <a:rPr lang="en-US" sz="2000"/>
              <a:t>The </a:t>
            </a:r>
            <a:r>
              <a:rPr lang="en-US" sz="2000">
                <a:latin typeface="Courier New" pitchFamily="49" charset="0"/>
              </a:rPr>
              <a:t>LAST_NUMBER</a:t>
            </a:r>
            <a:r>
              <a:rPr lang="en-US" sz="2000"/>
              <a:t> column displays the next available sequence number if </a:t>
            </a:r>
            <a:r>
              <a:rPr lang="en-US" sz="2000">
                <a:latin typeface="Courier New" pitchFamily="49" charset="0"/>
              </a:rPr>
              <a:t>NOCACHE</a:t>
            </a:r>
            <a:r>
              <a:rPr lang="en-US" sz="2000"/>
              <a:t> is specified.</a:t>
            </a:r>
          </a:p>
        </p:txBody>
      </p:sp>
      <p:sp>
        <p:nvSpPr>
          <p:cNvPr id="329732" name="Rectangle 4"/>
          <p:cNvSpPr>
            <a:spLocks noChangeArrowheads="1"/>
          </p:cNvSpPr>
          <p:nvPr/>
        </p:nvSpPr>
        <p:spPr bwMode="blackWhite">
          <a:xfrm>
            <a:off x="1143000" y="3657600"/>
            <a:ext cx="7518400" cy="1054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sequence_name, min_value, max_value, </a:t>
            </a:r>
          </a:p>
          <a:p>
            <a:pPr eaLnBrk="0" hangingPunct="0">
              <a:tabLst>
                <a:tab pos="1200150" algn="l"/>
              </a:tabLst>
            </a:pPr>
            <a:r>
              <a:rPr lang="en-US" b="1">
                <a:solidFill>
                  <a:srgbClr val="000000"/>
                </a:solidFill>
                <a:latin typeface="Courier New" pitchFamily="49" charset="0"/>
              </a:rPr>
              <a:t>	increment_by, last_number</a:t>
            </a:r>
          </a:p>
          <a:p>
            <a:pPr eaLnBrk="0" hangingPunct="0">
              <a:tabLst>
                <a:tab pos="1200150" algn="l"/>
              </a:tabLst>
            </a:pPr>
            <a:r>
              <a:rPr lang="en-US" b="1">
                <a:solidFill>
                  <a:srgbClr val="000000"/>
                </a:solidFill>
                <a:latin typeface="Courier New" pitchFamily="49" charset="0"/>
              </a:rPr>
              <a:t>FROM	user_sequences;</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33A65BDE-5577-4748-84DF-09997538995B}" type="slidenum">
              <a:rPr lang="en-US"/>
              <a:pPr/>
              <a:t>26</a:t>
            </a:fld>
            <a:r>
              <a:rPr lang="en-US"/>
              <a:t> of 1</a:t>
            </a:r>
          </a:p>
        </p:txBody>
      </p:sp>
      <p:sp>
        <p:nvSpPr>
          <p:cNvPr id="331778" name="Rectangle 2"/>
          <p:cNvSpPr>
            <a:spLocks noGrp="1" noChangeArrowheads="1"/>
          </p:cNvSpPr>
          <p:nvPr>
            <p:ph type="title"/>
          </p:nvPr>
        </p:nvSpPr>
        <p:spPr>
          <a:noFill/>
          <a:ln/>
        </p:spPr>
        <p:txBody>
          <a:bodyPr wrap="square" lIns="92075" tIns="46038" rIns="92075" bIns="46038" anchor="t"/>
          <a:lstStyle/>
          <a:p>
            <a:r>
              <a:rPr lang="en-US" sz="2600">
                <a:latin typeface="Courier New" pitchFamily="49" charset="0"/>
              </a:rPr>
              <a:t>NEXTVAL</a:t>
            </a:r>
            <a:r>
              <a:rPr lang="en-US" sz="2600"/>
              <a:t> and </a:t>
            </a:r>
            <a:r>
              <a:rPr lang="en-US" sz="2600">
                <a:latin typeface="Courier New" pitchFamily="49" charset="0"/>
              </a:rPr>
              <a:t>CURRVAL</a:t>
            </a:r>
            <a:r>
              <a:rPr lang="en-US" sz="2600"/>
              <a:t> Pseudocolumns</a:t>
            </a:r>
          </a:p>
        </p:txBody>
      </p:sp>
      <p:sp>
        <p:nvSpPr>
          <p:cNvPr id="331779" name="Rectangle 3"/>
          <p:cNvSpPr>
            <a:spLocks noGrp="1" noChangeArrowheads="1"/>
          </p:cNvSpPr>
          <p:nvPr>
            <p:ph type="body" idx="1"/>
          </p:nvPr>
        </p:nvSpPr>
        <p:spPr>
          <a:xfrm>
            <a:off x="609600" y="2176463"/>
            <a:ext cx="8001000" cy="2135187"/>
          </a:xfrm>
          <a:noFill/>
          <a:ln/>
        </p:spPr>
        <p:txBody>
          <a:bodyPr lIns="92075" tIns="46038" rIns="92075" bIns="46038">
            <a:spAutoFit/>
          </a:bodyPr>
          <a:lstStyle/>
          <a:p>
            <a:pPr>
              <a:lnSpc>
                <a:spcPct val="90000"/>
              </a:lnSpc>
            </a:pPr>
            <a:r>
              <a:rPr lang="en-US" sz="2000">
                <a:latin typeface="Courier New" pitchFamily="49" charset="0"/>
              </a:rPr>
              <a:t>NEXTVAL</a:t>
            </a:r>
            <a:r>
              <a:rPr lang="en-US" sz="2000"/>
              <a:t> returns the next available sequence value. It returns a unique value every time it is referenced, even for different users. </a:t>
            </a:r>
          </a:p>
          <a:p>
            <a:pPr>
              <a:lnSpc>
                <a:spcPct val="90000"/>
              </a:lnSpc>
            </a:pPr>
            <a:r>
              <a:rPr lang="en-US" sz="2000">
                <a:latin typeface="Courier New" pitchFamily="49" charset="0"/>
              </a:rPr>
              <a:t>CURRVAL</a:t>
            </a:r>
            <a:r>
              <a:rPr lang="en-US" sz="2000"/>
              <a:t> obtains the current sequence value. </a:t>
            </a:r>
          </a:p>
          <a:p>
            <a:pPr>
              <a:lnSpc>
                <a:spcPct val="90000"/>
              </a:lnSpc>
            </a:pPr>
            <a:r>
              <a:rPr lang="en-US" sz="2000">
                <a:latin typeface="Courier New" pitchFamily="49" charset="0"/>
              </a:rPr>
              <a:t>NEXTVAL</a:t>
            </a:r>
            <a:r>
              <a:rPr lang="en-US" sz="2000"/>
              <a:t> must be issued for that sequence before </a:t>
            </a:r>
            <a:r>
              <a:rPr lang="en-US" sz="2000">
                <a:latin typeface="Courier New" pitchFamily="49" charset="0"/>
              </a:rPr>
              <a:t>CURRVAL</a:t>
            </a:r>
            <a:r>
              <a:rPr lang="en-US" sz="2000"/>
              <a:t> contains a value. </a:t>
            </a:r>
            <a:br>
              <a:rPr lang="en-US" sz="2000"/>
            </a:br>
            <a:endParaRPr lang="en-US" sz="20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6168A77E-9867-42F4-9FE0-623D2BA74BCB}" type="slidenum">
              <a:rPr lang="en-US"/>
              <a:pPr/>
              <a:t>27</a:t>
            </a:fld>
            <a:r>
              <a:rPr lang="en-US"/>
              <a:t> of 1</a:t>
            </a:r>
          </a:p>
        </p:txBody>
      </p:sp>
      <p:sp>
        <p:nvSpPr>
          <p:cNvPr id="333826" name="Rectangle 2"/>
          <p:cNvSpPr>
            <a:spLocks noGrp="1" noChangeArrowheads="1"/>
          </p:cNvSpPr>
          <p:nvPr>
            <p:ph type="title"/>
          </p:nvPr>
        </p:nvSpPr>
        <p:spPr>
          <a:noFill/>
          <a:ln/>
        </p:spPr>
        <p:txBody>
          <a:bodyPr wrap="square" lIns="92075" tIns="46038" rIns="92075" bIns="46038" anchor="t"/>
          <a:lstStyle/>
          <a:p>
            <a:r>
              <a:rPr lang="en-US"/>
              <a:t>Using a Sequence</a:t>
            </a:r>
          </a:p>
        </p:txBody>
      </p:sp>
      <p:sp>
        <p:nvSpPr>
          <p:cNvPr id="333827" name="Rectangle 3"/>
          <p:cNvSpPr>
            <a:spLocks noGrp="1" noChangeArrowheads="1"/>
          </p:cNvSpPr>
          <p:nvPr>
            <p:ph type="body" idx="1"/>
          </p:nvPr>
        </p:nvSpPr>
        <p:spPr>
          <a:xfrm>
            <a:off x="990600" y="1371600"/>
            <a:ext cx="6975475" cy="3562350"/>
          </a:xfrm>
          <a:noFill/>
          <a:ln/>
        </p:spPr>
        <p:txBody>
          <a:bodyPr lIns="92075" tIns="46038" rIns="92075" bIns="46038">
            <a:spAutoFit/>
          </a:bodyPr>
          <a:lstStyle/>
          <a:p>
            <a:r>
              <a:rPr lang="en-US" sz="2000"/>
              <a:t>Insert a new department named “Support” in location Hyderabad.</a:t>
            </a:r>
          </a:p>
          <a:p>
            <a:pPr lvl="1">
              <a:buFont typeface="Wingdings" pitchFamily="2" charset="2"/>
              <a:buNone/>
            </a:pPr>
            <a:endParaRPr lang="en-US" sz="2000"/>
          </a:p>
          <a:p>
            <a:pPr lvl="1">
              <a:buFont typeface="Wingdings" pitchFamily="2" charset="2"/>
              <a:buNone/>
            </a:pPr>
            <a:endParaRPr lang="en-US" sz="2000"/>
          </a:p>
          <a:p>
            <a:pPr lvl="1">
              <a:buFont typeface="Wingdings" pitchFamily="2" charset="2"/>
              <a:buNone/>
            </a:pPr>
            <a:endParaRPr lang="en-US" sz="2000"/>
          </a:p>
          <a:p>
            <a:pPr lvl="1">
              <a:buFont typeface="Wingdings" pitchFamily="2" charset="2"/>
              <a:buNone/>
            </a:pPr>
            <a:endParaRPr lang="en-US" sz="2000"/>
          </a:p>
          <a:p>
            <a:pPr lvl="1">
              <a:buFont typeface="Wingdings" pitchFamily="2" charset="2"/>
              <a:buNone/>
            </a:pPr>
            <a:endParaRPr lang="en-US" sz="2000"/>
          </a:p>
          <a:p>
            <a:pPr lvl="1">
              <a:buFont typeface="Wingdings" pitchFamily="2" charset="2"/>
              <a:buNone/>
            </a:pPr>
            <a:endParaRPr lang="en-US" sz="2000"/>
          </a:p>
          <a:p>
            <a:r>
              <a:rPr lang="en-US" sz="2000"/>
              <a:t>View the current value for the DEPT_DEPTID_SEQ sequence.</a:t>
            </a:r>
          </a:p>
        </p:txBody>
      </p:sp>
      <p:sp>
        <p:nvSpPr>
          <p:cNvPr id="333828" name="Rectangle 4"/>
          <p:cNvSpPr>
            <a:spLocks noChangeArrowheads="1"/>
          </p:cNvSpPr>
          <p:nvPr/>
        </p:nvSpPr>
        <p:spPr bwMode="blackWhite">
          <a:xfrm>
            <a:off x="838200" y="2438400"/>
            <a:ext cx="7518400" cy="15287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INSERT INTO DEPT(DEPTNO, </a:t>
            </a:r>
          </a:p>
          <a:p>
            <a:pPr eaLnBrk="0" hangingPunct="0">
              <a:tabLst>
                <a:tab pos="1200150" algn="l"/>
              </a:tabLst>
            </a:pPr>
            <a:r>
              <a:rPr lang="en-US" b="1">
                <a:solidFill>
                  <a:srgbClr val="000000"/>
                </a:solidFill>
                <a:latin typeface="Courier New" pitchFamily="49" charset="0"/>
              </a:rPr>
              <a:t>            DNAME, LOC)</a:t>
            </a:r>
          </a:p>
          <a:p>
            <a:pPr eaLnBrk="0" hangingPunct="0">
              <a:tabLst>
                <a:tab pos="1200150" algn="l"/>
              </a:tabLst>
            </a:pPr>
            <a:r>
              <a:rPr lang="en-US" b="1">
                <a:solidFill>
                  <a:srgbClr val="000000"/>
                </a:solidFill>
                <a:latin typeface="Courier New" pitchFamily="49" charset="0"/>
              </a:rPr>
              <a:t>VALUES      (dept_deptid_seq.NEXTVAL, </a:t>
            </a:r>
          </a:p>
          <a:p>
            <a:pPr eaLnBrk="0" hangingPunct="0">
              <a:tabLst>
                <a:tab pos="1200150" algn="l"/>
              </a:tabLst>
            </a:pPr>
            <a:r>
              <a:rPr lang="en-US" b="1">
                <a:solidFill>
                  <a:srgbClr val="000000"/>
                </a:solidFill>
                <a:latin typeface="Courier New" pitchFamily="49" charset="0"/>
              </a:rPr>
              <a:t>            'Support',’hyderabad‘);</a:t>
            </a:r>
            <a:endParaRPr lang="en-US" b="1">
              <a:solidFill>
                <a:srgbClr val="FF3300"/>
              </a:solidFill>
              <a:effectLst>
                <a:outerShdw blurRad="38100" dist="38100" dir="2700000" algn="tl">
                  <a:srgbClr val="000000"/>
                </a:outerShdw>
              </a:effectLst>
              <a:latin typeface="Courier New" pitchFamily="49" charset="0"/>
            </a:endParaRP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1 row created.</a:t>
            </a:r>
          </a:p>
        </p:txBody>
      </p:sp>
      <p:sp>
        <p:nvSpPr>
          <p:cNvPr id="333829" name="Rectangle 5"/>
          <p:cNvSpPr>
            <a:spLocks noChangeArrowheads="1"/>
          </p:cNvSpPr>
          <p:nvPr/>
        </p:nvSpPr>
        <p:spPr bwMode="blackWhite">
          <a:xfrm>
            <a:off x="1143000" y="5257800"/>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dept_deptid_seq.CURRVAL</a:t>
            </a:r>
          </a:p>
          <a:p>
            <a:pPr eaLnBrk="0" hangingPunct="0">
              <a:tabLst>
                <a:tab pos="1200150" algn="l"/>
              </a:tabLst>
            </a:pPr>
            <a:r>
              <a:rPr lang="en-US" b="1">
                <a:solidFill>
                  <a:srgbClr val="000000"/>
                </a:solidFill>
                <a:latin typeface="Courier New" pitchFamily="49" charset="0"/>
              </a:rPr>
              <a:t>FROM	dual;</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A4686EEB-F6FF-4DB0-960C-005AB635358E}" type="slidenum">
              <a:rPr lang="en-US"/>
              <a:pPr/>
              <a:t>28</a:t>
            </a:fld>
            <a:r>
              <a:rPr lang="en-US"/>
              <a:t> of 1</a:t>
            </a:r>
          </a:p>
        </p:txBody>
      </p:sp>
      <p:sp>
        <p:nvSpPr>
          <p:cNvPr id="335874" name="Rectangle 2"/>
          <p:cNvSpPr>
            <a:spLocks noGrp="1" noChangeArrowheads="1"/>
          </p:cNvSpPr>
          <p:nvPr>
            <p:ph type="title"/>
          </p:nvPr>
        </p:nvSpPr>
        <p:spPr>
          <a:noFill/>
          <a:ln/>
        </p:spPr>
        <p:txBody>
          <a:bodyPr wrap="square" lIns="92075" tIns="46038" rIns="92075" bIns="46038" anchor="t"/>
          <a:lstStyle/>
          <a:p>
            <a:r>
              <a:rPr lang="en-US"/>
              <a:t>Using a Sequence</a:t>
            </a:r>
          </a:p>
        </p:txBody>
      </p:sp>
      <p:sp>
        <p:nvSpPr>
          <p:cNvPr id="335875" name="Rectangle 3"/>
          <p:cNvSpPr>
            <a:spLocks noGrp="1" noChangeArrowheads="1"/>
          </p:cNvSpPr>
          <p:nvPr>
            <p:ph type="body" idx="1"/>
          </p:nvPr>
        </p:nvSpPr>
        <p:spPr>
          <a:xfrm>
            <a:off x="381000" y="2455863"/>
            <a:ext cx="8534400" cy="2671762"/>
          </a:xfrm>
          <a:noFill/>
          <a:ln/>
        </p:spPr>
        <p:txBody>
          <a:bodyPr lIns="92075" tIns="46038" rIns="92075" bIns="46038">
            <a:spAutoFit/>
          </a:bodyPr>
          <a:lstStyle/>
          <a:p>
            <a:r>
              <a:rPr lang="en-US" sz="1800"/>
              <a:t>Caching sequence values in memory gives faster access to those values.</a:t>
            </a:r>
          </a:p>
          <a:p>
            <a:r>
              <a:rPr lang="en-US" sz="1800"/>
              <a:t>Gaps in sequence values can occur when:</a:t>
            </a:r>
          </a:p>
          <a:p>
            <a:pPr lvl="1"/>
            <a:r>
              <a:rPr lang="en-US" sz="2000"/>
              <a:t>A rollback occurs</a:t>
            </a:r>
          </a:p>
          <a:p>
            <a:pPr lvl="1"/>
            <a:r>
              <a:rPr lang="en-US" sz="2000"/>
              <a:t>The system crashes</a:t>
            </a:r>
          </a:p>
          <a:p>
            <a:pPr lvl="1"/>
            <a:r>
              <a:rPr lang="en-US" sz="2000"/>
              <a:t>A sequence is used in another table</a:t>
            </a:r>
          </a:p>
          <a:p>
            <a:r>
              <a:rPr lang="en-US" sz="1800"/>
              <a:t>If the sequence was created with </a:t>
            </a:r>
            <a:r>
              <a:rPr lang="en-US" sz="1800">
                <a:latin typeface="Courier New" pitchFamily="49" charset="0"/>
              </a:rPr>
              <a:t>NOCACHE</a:t>
            </a:r>
            <a:r>
              <a:rPr lang="en-US" sz="1800"/>
              <a:t>, view the next available value, by querying the </a:t>
            </a:r>
            <a:r>
              <a:rPr lang="en-US" sz="1800">
                <a:latin typeface="Courier New" pitchFamily="49" charset="0"/>
              </a:rPr>
              <a:t>USER_SEQUENCES</a:t>
            </a:r>
            <a:r>
              <a:rPr lang="en-US" sz="1800"/>
              <a:t> table.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6C0F7043-9DBC-4C4F-815A-605566979D45}" type="slidenum">
              <a:rPr lang="en-US"/>
              <a:pPr/>
              <a:t>29</a:t>
            </a:fld>
            <a:r>
              <a:rPr lang="en-US"/>
              <a:t> of 1</a:t>
            </a:r>
          </a:p>
        </p:txBody>
      </p:sp>
      <p:sp>
        <p:nvSpPr>
          <p:cNvPr id="337922" name="Rectangle 2"/>
          <p:cNvSpPr>
            <a:spLocks noGrp="1" noChangeArrowheads="1"/>
          </p:cNvSpPr>
          <p:nvPr>
            <p:ph type="title"/>
          </p:nvPr>
        </p:nvSpPr>
        <p:spPr>
          <a:noFill/>
          <a:ln/>
        </p:spPr>
        <p:txBody>
          <a:bodyPr wrap="square" lIns="92075" tIns="46038" rIns="92075" bIns="46038" anchor="t"/>
          <a:lstStyle/>
          <a:p>
            <a:r>
              <a:rPr lang="en-US"/>
              <a:t>Modifying a Sequence</a:t>
            </a:r>
          </a:p>
        </p:txBody>
      </p:sp>
      <p:sp>
        <p:nvSpPr>
          <p:cNvPr id="337923" name="Rectangle 3"/>
          <p:cNvSpPr>
            <a:spLocks noGrp="1" noChangeArrowheads="1"/>
          </p:cNvSpPr>
          <p:nvPr>
            <p:ph type="body" idx="1"/>
          </p:nvPr>
        </p:nvSpPr>
        <p:spPr>
          <a:xfrm>
            <a:off x="228600" y="1981200"/>
            <a:ext cx="8534400" cy="701675"/>
          </a:xfrm>
          <a:noFill/>
          <a:ln/>
        </p:spPr>
        <p:txBody>
          <a:bodyPr lIns="92075" tIns="46038" rIns="92075" bIns="46038">
            <a:spAutoFit/>
          </a:bodyPr>
          <a:lstStyle/>
          <a:p>
            <a:pPr marL="0" indent="0" defTabSz="346075">
              <a:buFont typeface="Wingdings" pitchFamily="2" charset="2"/>
              <a:buNone/>
              <a:tabLst>
                <a:tab pos="571500" algn="l"/>
              </a:tabLst>
            </a:pPr>
            <a:r>
              <a:rPr lang="en-US" sz="2000"/>
              <a:t>Change the increment value, maximum value, minimum value, cycle option, or cache option.</a:t>
            </a:r>
          </a:p>
        </p:txBody>
      </p:sp>
      <p:sp>
        <p:nvSpPr>
          <p:cNvPr id="337924" name="Arc 4"/>
          <p:cNvSpPr>
            <a:spLocks/>
          </p:cNvSpPr>
          <p:nvPr/>
        </p:nvSpPr>
        <p:spPr bwMode="ltGray">
          <a:xfrm>
            <a:off x="5468938"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337925" name="Rectangle 5"/>
          <p:cNvSpPr>
            <a:spLocks noChangeArrowheads="1"/>
          </p:cNvSpPr>
          <p:nvPr/>
        </p:nvSpPr>
        <p:spPr bwMode="blackWhite">
          <a:xfrm>
            <a:off x="912813" y="3036888"/>
            <a:ext cx="7518400" cy="19034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ALTER SEQUENCE dept_deptid_seq</a:t>
            </a:r>
          </a:p>
          <a:p>
            <a:pPr eaLnBrk="0" hangingPunct="0">
              <a:tabLst>
                <a:tab pos="1200150" algn="l"/>
              </a:tabLst>
            </a:pPr>
            <a:r>
              <a:rPr lang="en-US" b="1">
                <a:solidFill>
                  <a:srgbClr val="000000"/>
                </a:solidFill>
                <a:latin typeface="Courier New" pitchFamily="49" charset="0"/>
              </a:rPr>
              <a:t>               INCREMENT BY 20</a:t>
            </a:r>
          </a:p>
          <a:p>
            <a:pPr eaLnBrk="0" hangingPunct="0">
              <a:tabLst>
                <a:tab pos="1200150" algn="l"/>
              </a:tabLst>
            </a:pPr>
            <a:r>
              <a:rPr lang="en-US" b="1">
                <a:solidFill>
                  <a:srgbClr val="000000"/>
                </a:solidFill>
                <a:latin typeface="Courier New" pitchFamily="49" charset="0"/>
              </a:rPr>
              <a:t>               MAXVALUE 999999</a:t>
            </a:r>
          </a:p>
          <a:p>
            <a:pPr eaLnBrk="0" hangingPunct="0">
              <a:tabLst>
                <a:tab pos="1200150" algn="l"/>
              </a:tabLst>
            </a:pPr>
            <a:r>
              <a:rPr lang="en-US" b="1">
                <a:solidFill>
                  <a:srgbClr val="000000"/>
                </a:solidFill>
                <a:latin typeface="Courier New" pitchFamily="49" charset="0"/>
              </a:rPr>
              <a:t>               NOCACHE</a:t>
            </a:r>
          </a:p>
          <a:p>
            <a:pPr eaLnBrk="0" hangingPunct="0">
              <a:tabLst>
                <a:tab pos="1200150" algn="l"/>
              </a:tabLst>
            </a:pPr>
            <a:r>
              <a:rPr lang="en-US" b="1">
                <a:solidFill>
                  <a:srgbClr val="000000"/>
                </a:solidFill>
                <a:latin typeface="Courier New" pitchFamily="49" charset="0"/>
              </a:rPr>
              <a:t>               NOCYCLE;</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Sequence altered.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US"/>
              <a:t>ORACLE</a:t>
            </a:r>
          </a:p>
        </p:txBody>
      </p:sp>
      <p:sp>
        <p:nvSpPr>
          <p:cNvPr id="15" name="Slide Number Placeholder 4"/>
          <p:cNvSpPr>
            <a:spLocks noGrp="1"/>
          </p:cNvSpPr>
          <p:nvPr>
            <p:ph type="sldNum" sz="quarter" idx="11"/>
          </p:nvPr>
        </p:nvSpPr>
        <p:spPr/>
        <p:txBody>
          <a:bodyPr/>
          <a:lstStyle/>
          <a:p>
            <a:fld id="{E1CB69F5-41A0-4BB0-9E61-D901CE6C60A5}" type="slidenum">
              <a:rPr lang="en-US"/>
              <a:pPr/>
              <a:t>3</a:t>
            </a:fld>
            <a:r>
              <a:rPr lang="en-US"/>
              <a:t> of 1</a:t>
            </a:r>
          </a:p>
        </p:txBody>
      </p:sp>
      <p:grpSp>
        <p:nvGrpSpPr>
          <p:cNvPr id="2" name="Group 2"/>
          <p:cNvGrpSpPr>
            <a:grpSpLocks/>
          </p:cNvGrpSpPr>
          <p:nvPr/>
        </p:nvGrpSpPr>
        <p:grpSpPr bwMode="auto">
          <a:xfrm>
            <a:off x="228600" y="2057400"/>
            <a:ext cx="8382000" cy="4146550"/>
            <a:chOff x="482" y="1228"/>
            <a:chExt cx="4829" cy="1767"/>
          </a:xfrm>
        </p:grpSpPr>
        <p:sp>
          <p:nvSpPr>
            <p:cNvPr id="282627" name="Rectangle 3"/>
            <p:cNvSpPr>
              <a:spLocks noChangeArrowheads="1"/>
            </p:cNvSpPr>
            <p:nvPr/>
          </p:nvSpPr>
          <p:spPr bwMode="blackWhite">
            <a:xfrm>
              <a:off x="490" y="1249"/>
              <a:ext cx="4819" cy="1737"/>
            </a:xfrm>
            <a:prstGeom prst="rect">
              <a:avLst/>
            </a:prstGeom>
            <a:solidFill>
              <a:srgbClr val="FFCC99"/>
            </a:solidFill>
            <a:ln w="25400">
              <a:solidFill>
                <a:srgbClr val="000000"/>
              </a:solidFill>
              <a:miter lim="800000"/>
              <a:headEnd/>
              <a:tailEnd/>
            </a:ln>
            <a:effectLst/>
          </p:spPr>
          <p:txBody>
            <a:bodyPr lIns="92075" tIns="46038" rIns="92075" bIns="46038"/>
            <a:lstStyle/>
            <a:p>
              <a:pPr eaLnBrk="0" hangingPunct="0">
                <a:lnSpc>
                  <a:spcPct val="110000"/>
                </a:lnSpc>
                <a:spcBef>
                  <a:spcPct val="60000"/>
                </a:spcBef>
                <a:tabLst>
                  <a:tab pos="3378200" algn="l"/>
                  <a:tab pos="5373688" algn="l"/>
                </a:tabLst>
              </a:pPr>
              <a:endParaRPr lang="en-US" sz="2200" b="1">
                <a:solidFill>
                  <a:srgbClr val="000000"/>
                </a:solidFill>
                <a:latin typeface="Arial" charset="0"/>
              </a:endParaRPr>
            </a:p>
            <a:p>
              <a:pPr eaLnBrk="0" hangingPunct="0">
                <a:lnSpc>
                  <a:spcPct val="110000"/>
                </a:lnSpc>
                <a:spcBef>
                  <a:spcPct val="60000"/>
                </a:spcBef>
                <a:tabLst>
                  <a:tab pos="3378200" algn="l"/>
                  <a:tab pos="5373688" algn="l"/>
                </a:tabLst>
              </a:pPr>
              <a:endParaRPr lang="en-US" sz="2200" b="1">
                <a:solidFill>
                  <a:srgbClr val="000000"/>
                </a:solidFill>
                <a:latin typeface="Arial" charset="0"/>
              </a:endParaRPr>
            </a:p>
          </p:txBody>
        </p:sp>
        <p:grpSp>
          <p:nvGrpSpPr>
            <p:cNvPr id="3" name="Group 4"/>
            <p:cNvGrpSpPr>
              <a:grpSpLocks/>
            </p:cNvGrpSpPr>
            <p:nvPr/>
          </p:nvGrpSpPr>
          <p:grpSpPr bwMode="auto">
            <a:xfrm>
              <a:off x="2554" y="1228"/>
              <a:ext cx="1302" cy="1767"/>
              <a:chOff x="2554" y="1228"/>
              <a:chExt cx="1302" cy="1767"/>
            </a:xfrm>
          </p:grpSpPr>
          <p:sp>
            <p:nvSpPr>
              <p:cNvPr id="282629" name="Line 5"/>
              <p:cNvSpPr>
                <a:spLocks noChangeShapeType="1"/>
              </p:cNvSpPr>
              <p:nvPr/>
            </p:nvSpPr>
            <p:spPr bwMode="auto">
              <a:xfrm flipV="1">
                <a:off x="2554" y="1228"/>
                <a:ext cx="0" cy="1767"/>
              </a:xfrm>
              <a:prstGeom prst="line">
                <a:avLst/>
              </a:prstGeom>
              <a:noFill/>
              <a:ln w="25400">
                <a:solidFill>
                  <a:srgbClr val="000000"/>
                </a:solidFill>
                <a:round/>
                <a:headEnd type="none" w="sm" len="sm"/>
                <a:tailEnd type="none" w="sm" len="sm"/>
              </a:ln>
              <a:effectLst/>
            </p:spPr>
            <p:txBody>
              <a:bodyPr/>
              <a:lstStyle/>
              <a:p>
                <a:endParaRPr lang="en-US"/>
              </a:p>
            </p:txBody>
          </p:sp>
          <p:sp>
            <p:nvSpPr>
              <p:cNvPr id="282630" name="Line 6"/>
              <p:cNvSpPr>
                <a:spLocks noChangeShapeType="1"/>
              </p:cNvSpPr>
              <p:nvPr/>
            </p:nvSpPr>
            <p:spPr bwMode="auto">
              <a:xfrm flipV="1">
                <a:off x="3856" y="1228"/>
                <a:ext cx="0" cy="1767"/>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82631" name="Line 7"/>
            <p:cNvSpPr>
              <a:spLocks noChangeShapeType="1"/>
            </p:cNvSpPr>
            <p:nvPr/>
          </p:nvSpPr>
          <p:spPr bwMode="auto">
            <a:xfrm>
              <a:off x="482" y="1547"/>
              <a:ext cx="4829" cy="0"/>
            </a:xfrm>
            <a:prstGeom prst="line">
              <a:avLst/>
            </a:prstGeom>
            <a:noFill/>
            <a:ln w="50800">
              <a:solidFill>
                <a:srgbClr val="000000"/>
              </a:solidFill>
              <a:round/>
              <a:headEnd type="none" w="sm" len="sm"/>
              <a:tailEnd type="none" w="sm" len="sm"/>
            </a:ln>
            <a:effectLst/>
          </p:spPr>
          <p:txBody>
            <a:bodyPr/>
            <a:lstStyle/>
            <a:p>
              <a:endParaRPr lang="en-US"/>
            </a:p>
          </p:txBody>
        </p:sp>
        <p:sp>
          <p:nvSpPr>
            <p:cNvPr id="282632" name="Line 8"/>
            <p:cNvSpPr>
              <a:spLocks noChangeShapeType="1"/>
            </p:cNvSpPr>
            <p:nvPr/>
          </p:nvSpPr>
          <p:spPr bwMode="auto">
            <a:xfrm>
              <a:off x="482" y="1920"/>
              <a:ext cx="4826" cy="0"/>
            </a:xfrm>
            <a:prstGeom prst="line">
              <a:avLst/>
            </a:prstGeom>
            <a:noFill/>
            <a:ln w="25400">
              <a:solidFill>
                <a:srgbClr val="000000"/>
              </a:solidFill>
              <a:round/>
              <a:headEnd type="none" w="sm" len="sm"/>
              <a:tailEnd type="none" w="sm" len="sm"/>
            </a:ln>
            <a:effectLst/>
          </p:spPr>
          <p:txBody>
            <a:bodyPr/>
            <a:lstStyle/>
            <a:p>
              <a:endParaRPr lang="en-US"/>
            </a:p>
          </p:txBody>
        </p:sp>
        <p:sp>
          <p:nvSpPr>
            <p:cNvPr id="282633" name="Line 9"/>
            <p:cNvSpPr>
              <a:spLocks noChangeShapeType="1"/>
            </p:cNvSpPr>
            <p:nvPr/>
          </p:nvSpPr>
          <p:spPr bwMode="auto">
            <a:xfrm>
              <a:off x="482" y="2293"/>
              <a:ext cx="4826" cy="0"/>
            </a:xfrm>
            <a:prstGeom prst="line">
              <a:avLst/>
            </a:prstGeom>
            <a:noFill/>
            <a:ln w="25400">
              <a:solidFill>
                <a:srgbClr val="000000"/>
              </a:solidFill>
              <a:round/>
              <a:headEnd type="none" w="sm" len="sm"/>
              <a:tailEnd type="none" w="sm" len="sm"/>
            </a:ln>
            <a:effectLst/>
          </p:spPr>
          <p:txBody>
            <a:bodyPr/>
            <a:lstStyle/>
            <a:p>
              <a:endParaRPr lang="en-US"/>
            </a:p>
          </p:txBody>
        </p:sp>
        <p:sp>
          <p:nvSpPr>
            <p:cNvPr id="282634" name="Line 10"/>
            <p:cNvSpPr>
              <a:spLocks noChangeShapeType="1"/>
            </p:cNvSpPr>
            <p:nvPr/>
          </p:nvSpPr>
          <p:spPr bwMode="auto">
            <a:xfrm>
              <a:off x="482" y="2578"/>
              <a:ext cx="4826" cy="6"/>
            </a:xfrm>
            <a:prstGeom prst="line">
              <a:avLst/>
            </a:prstGeom>
            <a:noFill/>
            <a:ln w="25400">
              <a:solidFill>
                <a:srgbClr val="000000"/>
              </a:solidFill>
              <a:round/>
              <a:headEnd type="none" w="sm" len="sm"/>
              <a:tailEnd type="none" w="sm" len="sm"/>
            </a:ln>
            <a:effectLst/>
          </p:spPr>
          <p:txBody>
            <a:bodyPr/>
            <a:lstStyle/>
            <a:p>
              <a:endParaRPr lang="en-US"/>
            </a:p>
          </p:txBody>
        </p:sp>
      </p:grpSp>
      <p:sp>
        <p:nvSpPr>
          <p:cNvPr id="282635" name="Rectangle 11"/>
          <p:cNvSpPr>
            <a:spLocks noGrp="1" noChangeArrowheads="1"/>
          </p:cNvSpPr>
          <p:nvPr>
            <p:ph type="title"/>
          </p:nvPr>
        </p:nvSpPr>
        <p:spPr>
          <a:xfrm>
            <a:off x="2362200" y="76200"/>
            <a:ext cx="6324600" cy="685800"/>
          </a:xfrm>
          <a:noFill/>
          <a:ln/>
        </p:spPr>
        <p:txBody>
          <a:bodyPr wrap="square" lIns="92075" tIns="46038" rIns="92075" bIns="46038" anchor="t"/>
          <a:lstStyle/>
          <a:p>
            <a:r>
              <a:rPr lang="en-US"/>
              <a:t>Simple Views </a:t>
            </a:r>
            <a:br>
              <a:rPr lang="en-US"/>
            </a:br>
            <a:r>
              <a:rPr lang="en-US"/>
              <a:t>and Complex Views</a:t>
            </a:r>
          </a:p>
        </p:txBody>
      </p:sp>
      <p:sp>
        <p:nvSpPr>
          <p:cNvPr id="282636" name="Rectangle 12"/>
          <p:cNvSpPr>
            <a:spLocks noGrp="1" noChangeArrowheads="1"/>
          </p:cNvSpPr>
          <p:nvPr>
            <p:ph type="body" idx="1"/>
          </p:nvPr>
        </p:nvSpPr>
        <p:spPr bwMode="blackWhite">
          <a:xfrm>
            <a:off x="533400" y="2286000"/>
            <a:ext cx="8382000" cy="4267200"/>
          </a:xfrm>
          <a:noFill/>
          <a:ln/>
        </p:spPr>
        <p:txBody>
          <a:bodyPr lIns="92075" tIns="46038" rIns="92075" bIns="46038"/>
          <a:lstStyle/>
          <a:p>
            <a:pPr marL="404813" indent="-404813">
              <a:lnSpc>
                <a:spcPct val="110000"/>
              </a:lnSpc>
              <a:spcBef>
                <a:spcPct val="60000"/>
              </a:spcBef>
              <a:buFont typeface="Wingdings" pitchFamily="2" charset="2"/>
              <a:buNone/>
              <a:tabLst>
                <a:tab pos="3378200" algn="l"/>
                <a:tab pos="5373688" algn="l"/>
              </a:tabLst>
            </a:pPr>
            <a:r>
              <a:rPr lang="en-US" sz="2000">
                <a:solidFill>
                  <a:srgbClr val="000000"/>
                </a:solidFill>
              </a:rPr>
              <a:t>Feature	Simple Views	Complex Views</a:t>
            </a:r>
          </a:p>
          <a:p>
            <a:pPr marL="404813" indent="-404813">
              <a:lnSpc>
                <a:spcPct val="110000"/>
              </a:lnSpc>
              <a:spcBef>
                <a:spcPct val="60000"/>
              </a:spcBef>
              <a:buFont typeface="Wingdings" pitchFamily="2" charset="2"/>
              <a:buNone/>
              <a:tabLst>
                <a:tab pos="3378200" algn="l"/>
                <a:tab pos="5373688" algn="l"/>
              </a:tabLst>
            </a:pPr>
            <a:r>
              <a:rPr lang="en-US" sz="2000">
                <a:solidFill>
                  <a:srgbClr val="000000"/>
                </a:solidFill>
              </a:rPr>
              <a:t>Number of tables	One	One or more</a:t>
            </a:r>
          </a:p>
          <a:p>
            <a:pPr marL="404813" indent="-404813">
              <a:lnSpc>
                <a:spcPct val="110000"/>
              </a:lnSpc>
              <a:spcBef>
                <a:spcPct val="60000"/>
              </a:spcBef>
              <a:buFont typeface="Wingdings" pitchFamily="2" charset="2"/>
              <a:buNone/>
              <a:tabLst>
                <a:tab pos="3378200" algn="l"/>
                <a:tab pos="5373688" algn="l"/>
              </a:tabLst>
            </a:pPr>
            <a:r>
              <a:rPr lang="en-US" sz="2000">
                <a:solidFill>
                  <a:srgbClr val="000000"/>
                </a:solidFill>
              </a:rPr>
              <a:t>Contain functions	No	Yes</a:t>
            </a:r>
          </a:p>
          <a:p>
            <a:pPr marL="404813" indent="-404813">
              <a:lnSpc>
                <a:spcPct val="110000"/>
              </a:lnSpc>
              <a:spcBef>
                <a:spcPct val="60000"/>
              </a:spcBef>
              <a:spcAft>
                <a:spcPct val="30000"/>
              </a:spcAft>
              <a:buFont typeface="Wingdings" pitchFamily="2" charset="2"/>
              <a:buNone/>
              <a:tabLst>
                <a:tab pos="3378200" algn="l"/>
                <a:tab pos="5373688" algn="l"/>
              </a:tabLst>
            </a:pPr>
            <a:r>
              <a:rPr lang="en-US" sz="2000">
                <a:solidFill>
                  <a:srgbClr val="000000"/>
                </a:solidFill>
              </a:rPr>
              <a:t>Contain groups of data	No	Yes</a:t>
            </a:r>
          </a:p>
          <a:p>
            <a:pPr marL="404813" indent="-404813">
              <a:lnSpc>
                <a:spcPct val="30000"/>
              </a:lnSpc>
              <a:spcBef>
                <a:spcPct val="60000"/>
              </a:spcBef>
              <a:buFont typeface="Wingdings" pitchFamily="2" charset="2"/>
              <a:buNone/>
              <a:tabLst>
                <a:tab pos="3378200" algn="l"/>
                <a:tab pos="5373688" algn="l"/>
              </a:tabLst>
            </a:pPr>
            <a:endParaRPr lang="en-US" sz="2000"/>
          </a:p>
          <a:p>
            <a:pPr marL="404813" indent="-404813">
              <a:lnSpc>
                <a:spcPct val="30000"/>
              </a:lnSpc>
              <a:spcBef>
                <a:spcPct val="60000"/>
              </a:spcBef>
              <a:buFont typeface="Wingdings" pitchFamily="2" charset="2"/>
              <a:buNone/>
              <a:tabLst>
                <a:tab pos="3378200" algn="l"/>
                <a:tab pos="5373688" algn="l"/>
              </a:tabLst>
            </a:pPr>
            <a:r>
              <a:rPr lang="en-US" sz="2000"/>
              <a:t>DML operations</a:t>
            </a:r>
          </a:p>
          <a:p>
            <a:pPr marL="404813" indent="-404813">
              <a:lnSpc>
                <a:spcPct val="30000"/>
              </a:lnSpc>
              <a:spcBef>
                <a:spcPct val="60000"/>
              </a:spcBef>
              <a:buFont typeface="Wingdings" pitchFamily="2" charset="2"/>
              <a:buNone/>
              <a:tabLst>
                <a:tab pos="3378200" algn="l"/>
                <a:tab pos="5373688" algn="l"/>
              </a:tabLst>
            </a:pPr>
            <a:r>
              <a:rPr lang="en-US" sz="2000"/>
              <a:t>through  a view	Yes	Not always</a:t>
            </a:r>
          </a:p>
        </p:txBody>
      </p:sp>
      <p:sp>
        <p:nvSpPr>
          <p:cNvPr id="282637" name="Arc 13"/>
          <p:cNvSpPr>
            <a:spLocks/>
          </p:cNvSpPr>
          <p:nvPr/>
        </p:nvSpPr>
        <p:spPr bwMode="ltGray">
          <a:xfrm>
            <a:off x="8937625" y="37655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9E52FAFE-83B4-4DBD-8DD8-5A1472C7F34D}" type="slidenum">
              <a:rPr lang="en-US"/>
              <a:pPr/>
              <a:t>30</a:t>
            </a:fld>
            <a:r>
              <a:rPr lang="en-US"/>
              <a:t> of 1</a:t>
            </a:r>
          </a:p>
        </p:txBody>
      </p:sp>
      <p:sp>
        <p:nvSpPr>
          <p:cNvPr id="339970" name="Rectangle 2"/>
          <p:cNvSpPr>
            <a:spLocks noGrp="1" noChangeArrowheads="1"/>
          </p:cNvSpPr>
          <p:nvPr>
            <p:ph type="title"/>
          </p:nvPr>
        </p:nvSpPr>
        <p:spPr>
          <a:noFill/>
          <a:ln/>
        </p:spPr>
        <p:txBody>
          <a:bodyPr wrap="square" lIns="92075" tIns="46038" rIns="92075" bIns="46038" anchor="t"/>
          <a:lstStyle/>
          <a:p>
            <a:r>
              <a:rPr lang="en-US" sz="2100"/>
              <a:t>Guidelines for Modifying </a:t>
            </a:r>
            <a:br>
              <a:rPr lang="en-US" sz="2100"/>
            </a:br>
            <a:r>
              <a:rPr lang="en-US" sz="2100"/>
              <a:t>a Sequence</a:t>
            </a:r>
          </a:p>
        </p:txBody>
      </p:sp>
      <p:sp>
        <p:nvSpPr>
          <p:cNvPr id="339971" name="Rectangle 3"/>
          <p:cNvSpPr>
            <a:spLocks noGrp="1" noChangeArrowheads="1"/>
          </p:cNvSpPr>
          <p:nvPr>
            <p:ph type="body" idx="1"/>
          </p:nvPr>
        </p:nvSpPr>
        <p:spPr>
          <a:xfrm>
            <a:off x="609600" y="2317750"/>
            <a:ext cx="7696200" cy="2406650"/>
          </a:xfrm>
          <a:noFill/>
          <a:ln/>
        </p:spPr>
        <p:txBody>
          <a:bodyPr lIns="92075" tIns="46038" rIns="92075" bIns="46038">
            <a:spAutoFit/>
          </a:bodyPr>
          <a:lstStyle/>
          <a:p>
            <a:r>
              <a:rPr lang="en-US" sz="2000"/>
              <a:t>You must be the owner or have the </a:t>
            </a:r>
            <a:r>
              <a:rPr lang="en-US" sz="2000">
                <a:latin typeface="Courier New" pitchFamily="49" charset="0"/>
              </a:rPr>
              <a:t>ALTER</a:t>
            </a:r>
            <a:r>
              <a:rPr lang="en-US" sz="2000"/>
              <a:t> privilege for the sequence.</a:t>
            </a:r>
          </a:p>
          <a:p>
            <a:r>
              <a:rPr lang="en-US" sz="2000"/>
              <a:t>Only future sequence numbers are affected.</a:t>
            </a:r>
          </a:p>
          <a:p>
            <a:r>
              <a:rPr lang="en-US" sz="2000"/>
              <a:t>The sequence must be dropped and </a:t>
            </a:r>
            <a:br>
              <a:rPr lang="en-US" sz="2000"/>
            </a:br>
            <a:r>
              <a:rPr lang="en-US" sz="2000"/>
              <a:t>re-created to restart the sequence at a different number.</a:t>
            </a:r>
          </a:p>
          <a:p>
            <a:r>
              <a:rPr lang="en-US" sz="2000"/>
              <a:t>Some validation is performed.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ECA7AF45-5F9F-49B7-B84A-4975AA520854}" type="slidenum">
              <a:rPr lang="en-US"/>
              <a:pPr/>
              <a:t>31</a:t>
            </a:fld>
            <a:r>
              <a:rPr lang="en-US"/>
              <a:t> of 1</a:t>
            </a:r>
          </a:p>
        </p:txBody>
      </p:sp>
      <p:sp>
        <p:nvSpPr>
          <p:cNvPr id="342018" name="Rectangle 2"/>
          <p:cNvSpPr>
            <a:spLocks noGrp="1" noChangeArrowheads="1"/>
          </p:cNvSpPr>
          <p:nvPr>
            <p:ph type="title"/>
          </p:nvPr>
        </p:nvSpPr>
        <p:spPr>
          <a:noFill/>
          <a:ln/>
        </p:spPr>
        <p:txBody>
          <a:bodyPr wrap="square" lIns="92075" tIns="46038" rIns="92075" bIns="46038" anchor="t"/>
          <a:lstStyle/>
          <a:p>
            <a:r>
              <a:rPr lang="en-US"/>
              <a:t>Removing a Sequence</a:t>
            </a:r>
          </a:p>
        </p:txBody>
      </p:sp>
      <p:sp>
        <p:nvSpPr>
          <p:cNvPr id="342019" name="Rectangle 3"/>
          <p:cNvSpPr>
            <a:spLocks noGrp="1" noChangeArrowheads="1"/>
          </p:cNvSpPr>
          <p:nvPr>
            <p:ph type="body" idx="1"/>
          </p:nvPr>
        </p:nvSpPr>
        <p:spPr>
          <a:xfrm>
            <a:off x="609600" y="1981200"/>
            <a:ext cx="8153400" cy="1139825"/>
          </a:xfrm>
          <a:noFill/>
          <a:ln/>
        </p:spPr>
        <p:txBody>
          <a:bodyPr lIns="92075" tIns="46038" rIns="92075" bIns="46038">
            <a:spAutoFit/>
          </a:bodyPr>
          <a:lstStyle/>
          <a:p>
            <a:r>
              <a:rPr lang="en-US" sz="2000"/>
              <a:t>Remove a sequence from the data dictionary by using the </a:t>
            </a:r>
            <a:r>
              <a:rPr lang="en-US" sz="2000">
                <a:latin typeface="Courier New" pitchFamily="49" charset="0"/>
              </a:rPr>
              <a:t>DROP SEQUENCE</a:t>
            </a:r>
            <a:r>
              <a:rPr lang="en-US" sz="2000"/>
              <a:t> statement.</a:t>
            </a:r>
          </a:p>
          <a:p>
            <a:r>
              <a:rPr lang="en-US" sz="2000"/>
              <a:t>Once removed, the sequence can no longer be referenced</a:t>
            </a:r>
            <a:r>
              <a:rPr lang="en-US"/>
              <a:t>.</a:t>
            </a:r>
          </a:p>
        </p:txBody>
      </p:sp>
      <p:sp>
        <p:nvSpPr>
          <p:cNvPr id="342020" name="Rectangle 4"/>
          <p:cNvSpPr>
            <a:spLocks noChangeArrowheads="1"/>
          </p:cNvSpPr>
          <p:nvPr/>
        </p:nvSpPr>
        <p:spPr bwMode="blackWhite">
          <a:xfrm>
            <a:off x="990600" y="4343400"/>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DROP SEQUENCE dept_deptid_seq;</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Sequence dropped.</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04C194E1-4ED5-4E86-B171-49196E3C90CC}" type="slidenum">
              <a:rPr lang="en-US"/>
              <a:pPr/>
              <a:t>32</a:t>
            </a:fld>
            <a:r>
              <a:rPr lang="en-US"/>
              <a:t> of 1</a:t>
            </a:r>
          </a:p>
        </p:txBody>
      </p:sp>
      <p:sp>
        <p:nvSpPr>
          <p:cNvPr id="344066" name="Rectangle 2"/>
          <p:cNvSpPr>
            <a:spLocks noGrp="1" noChangeArrowheads="1"/>
          </p:cNvSpPr>
          <p:nvPr>
            <p:ph type="title"/>
          </p:nvPr>
        </p:nvSpPr>
        <p:spPr>
          <a:noFill/>
          <a:ln/>
        </p:spPr>
        <p:txBody>
          <a:bodyPr wrap="square" lIns="92075" tIns="46038" rIns="92075" bIns="46038" anchor="t"/>
          <a:lstStyle/>
          <a:p>
            <a:r>
              <a:rPr lang="en-US"/>
              <a:t>What is an Index?</a:t>
            </a:r>
          </a:p>
        </p:txBody>
      </p:sp>
      <p:sp>
        <p:nvSpPr>
          <p:cNvPr id="344067" name="Rectangle 3"/>
          <p:cNvSpPr>
            <a:spLocks noGrp="1" noChangeArrowheads="1"/>
          </p:cNvSpPr>
          <p:nvPr>
            <p:ph type="body" idx="1"/>
          </p:nvPr>
        </p:nvSpPr>
        <p:spPr>
          <a:xfrm>
            <a:off x="609600" y="2044700"/>
            <a:ext cx="7848600" cy="3136900"/>
          </a:xfrm>
          <a:noFill/>
          <a:ln/>
        </p:spPr>
        <p:txBody>
          <a:bodyPr lIns="92075" tIns="46038" rIns="92075" bIns="46038">
            <a:spAutoFit/>
          </a:bodyPr>
          <a:lstStyle/>
          <a:p>
            <a:pPr>
              <a:buFont typeface="Wingdings" pitchFamily="2" charset="2"/>
              <a:buNone/>
            </a:pPr>
            <a:r>
              <a:rPr lang="en-US" sz="2000"/>
              <a:t>An index:</a:t>
            </a:r>
          </a:p>
          <a:p>
            <a:r>
              <a:rPr lang="en-US" sz="2000"/>
              <a:t>Is a schema object</a:t>
            </a:r>
          </a:p>
          <a:p>
            <a:r>
              <a:rPr lang="en-US" sz="2000"/>
              <a:t>Is used by the Oracle server to speed up the retrieval of rows by using a pointer</a:t>
            </a:r>
          </a:p>
          <a:p>
            <a:r>
              <a:rPr lang="en-US" sz="2000"/>
              <a:t>Can reduce disk I/O by using a rapid path access method to locate data quickly</a:t>
            </a:r>
          </a:p>
          <a:p>
            <a:r>
              <a:rPr lang="en-US" sz="2000"/>
              <a:t>Is independent of the table it indexes</a:t>
            </a:r>
          </a:p>
          <a:p>
            <a:r>
              <a:rPr lang="en-US" sz="2000"/>
              <a:t>Is used and maintained automatically by the Oracle server</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6AB14281-F506-48F6-9BAB-BA5FF941DF9D}" type="slidenum">
              <a:rPr lang="en-US"/>
              <a:pPr/>
              <a:t>33</a:t>
            </a:fld>
            <a:r>
              <a:rPr lang="en-US"/>
              <a:t> of 1</a:t>
            </a:r>
          </a:p>
        </p:txBody>
      </p:sp>
      <p:sp>
        <p:nvSpPr>
          <p:cNvPr id="346114" name="Rectangle 2"/>
          <p:cNvSpPr>
            <a:spLocks noGrp="1" noChangeArrowheads="1"/>
          </p:cNvSpPr>
          <p:nvPr>
            <p:ph type="title"/>
          </p:nvPr>
        </p:nvSpPr>
        <p:spPr>
          <a:noFill/>
          <a:ln/>
        </p:spPr>
        <p:txBody>
          <a:bodyPr wrap="square" lIns="92075" tIns="46038" rIns="92075" bIns="46038" anchor="t"/>
          <a:lstStyle/>
          <a:p>
            <a:r>
              <a:rPr lang="en-US"/>
              <a:t>How Are Indexes Created?</a:t>
            </a:r>
          </a:p>
        </p:txBody>
      </p:sp>
      <p:sp>
        <p:nvSpPr>
          <p:cNvPr id="346115" name="Rectangle 3"/>
          <p:cNvSpPr>
            <a:spLocks noGrp="1" noChangeArrowheads="1"/>
          </p:cNvSpPr>
          <p:nvPr>
            <p:ph type="body" idx="1"/>
          </p:nvPr>
        </p:nvSpPr>
        <p:spPr>
          <a:xfrm>
            <a:off x="762000" y="2514600"/>
            <a:ext cx="8077200" cy="1676400"/>
          </a:xfrm>
          <a:noFill/>
          <a:ln/>
        </p:spPr>
        <p:txBody>
          <a:bodyPr lIns="92075" tIns="46038" rIns="92075" bIns="46038">
            <a:spAutoFit/>
          </a:bodyPr>
          <a:lstStyle/>
          <a:p>
            <a:r>
              <a:rPr lang="en-US" sz="2000"/>
              <a:t>Automatically: A unique index is created automatically when you define a </a:t>
            </a:r>
            <a:r>
              <a:rPr lang="en-US" sz="2000">
                <a:latin typeface="Courier New" pitchFamily="49" charset="0"/>
              </a:rPr>
              <a:t>PRIMARY KEY</a:t>
            </a:r>
            <a:r>
              <a:rPr lang="en-US" sz="2000"/>
              <a:t> or </a:t>
            </a:r>
            <a:r>
              <a:rPr lang="en-US" sz="2000">
                <a:latin typeface="Courier New" pitchFamily="49" charset="0"/>
              </a:rPr>
              <a:t>UNIQUE</a:t>
            </a:r>
            <a:r>
              <a:rPr lang="en-US" sz="2000"/>
              <a:t> constraint in a table definition.</a:t>
            </a:r>
          </a:p>
          <a:p>
            <a:r>
              <a:rPr lang="en-US" sz="2000"/>
              <a:t>Manually: Users can create nonunique indexes on columns to speed up access to the rows.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B98FAE4D-8DBE-408B-A453-1962B2DA23CB}" type="slidenum">
              <a:rPr lang="en-US"/>
              <a:pPr/>
              <a:t>34</a:t>
            </a:fld>
            <a:r>
              <a:rPr lang="en-US"/>
              <a:t> of 1</a:t>
            </a:r>
          </a:p>
        </p:txBody>
      </p:sp>
      <p:sp>
        <p:nvSpPr>
          <p:cNvPr id="348162" name="Rectangle 2"/>
          <p:cNvSpPr>
            <a:spLocks noGrp="1" noChangeArrowheads="1"/>
          </p:cNvSpPr>
          <p:nvPr>
            <p:ph type="title"/>
          </p:nvPr>
        </p:nvSpPr>
        <p:spPr>
          <a:noFill/>
          <a:ln/>
        </p:spPr>
        <p:txBody>
          <a:bodyPr wrap="square" lIns="92075" tIns="46038" rIns="92075" bIns="46038" anchor="t"/>
          <a:lstStyle/>
          <a:p>
            <a:r>
              <a:rPr lang="en-US"/>
              <a:t>Creating an Index</a:t>
            </a:r>
          </a:p>
        </p:txBody>
      </p:sp>
      <p:sp>
        <p:nvSpPr>
          <p:cNvPr id="348163" name="Rectangle 3"/>
          <p:cNvSpPr>
            <a:spLocks noGrp="1" noChangeArrowheads="1"/>
          </p:cNvSpPr>
          <p:nvPr>
            <p:ph type="body" idx="1"/>
          </p:nvPr>
        </p:nvSpPr>
        <p:spPr>
          <a:xfrm>
            <a:off x="874713" y="1814513"/>
            <a:ext cx="7385050" cy="3622675"/>
          </a:xfrm>
          <a:noFill/>
          <a:ln/>
        </p:spPr>
        <p:txBody>
          <a:bodyPr lIns="92075" tIns="46038" rIns="92075" bIns="46038">
            <a:spAutoFit/>
          </a:bodyPr>
          <a:lstStyle/>
          <a:p>
            <a:r>
              <a:rPr lang="en-US" sz="2000"/>
              <a:t>Create an index on one or more columns.</a:t>
            </a:r>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r>
              <a:rPr lang="en-US" sz="2000"/>
              <a:t>Improve the speed of query access to the LAST_NAME column in the EMPLOYEES table.</a:t>
            </a:r>
          </a:p>
          <a:p>
            <a:pPr>
              <a:buFont typeface="Wingdings" pitchFamily="2" charset="2"/>
              <a:buNone/>
            </a:pPr>
            <a:endParaRPr lang="en-US" sz="2000"/>
          </a:p>
          <a:p>
            <a:pPr>
              <a:buFont typeface="Wingdings" pitchFamily="2" charset="2"/>
              <a:buNone/>
            </a:pPr>
            <a:endParaRPr lang="en-US" sz="2000"/>
          </a:p>
        </p:txBody>
      </p:sp>
      <p:sp>
        <p:nvSpPr>
          <p:cNvPr id="348164" name="Rectangle 4"/>
          <p:cNvSpPr>
            <a:spLocks noChangeArrowheads="1"/>
          </p:cNvSpPr>
          <p:nvPr/>
        </p:nvSpPr>
        <p:spPr bwMode="blackWhite">
          <a:xfrm>
            <a:off x="914400" y="5256213"/>
            <a:ext cx="7518400" cy="915987"/>
          </a:xfrm>
          <a:prstGeom prst="rect">
            <a:avLst/>
          </a:prstGeom>
          <a:solidFill>
            <a:srgbClr val="FFFFCC"/>
          </a:solidFill>
          <a:ln w="25400">
            <a:solidFill>
              <a:schemeClr val="bg1"/>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latin typeface="Courier New" pitchFamily="49" charset="0"/>
              </a:rPr>
              <a:t>CREATE INDEX 	emp_name_idx</a:t>
            </a:r>
          </a:p>
          <a:p>
            <a:pPr eaLnBrk="0" hangingPunct="0">
              <a:tabLst>
                <a:tab pos="1200150" algn="l"/>
              </a:tabLst>
            </a:pPr>
            <a:r>
              <a:rPr lang="en-US" b="1">
                <a:latin typeface="Courier New" pitchFamily="49" charset="0"/>
              </a:rPr>
              <a:t>ON 		emp(ename);</a:t>
            </a:r>
          </a:p>
          <a:p>
            <a:pPr eaLnBrk="0" hangingPunct="0">
              <a:tabLst>
                <a:tab pos="1200150" algn="l"/>
              </a:tabLst>
            </a:pPr>
            <a:r>
              <a:rPr lang="en-US" b="1">
                <a:solidFill>
                  <a:schemeClr val="hlink"/>
                </a:solidFill>
                <a:effectLst>
                  <a:outerShdw blurRad="38100" dist="38100" dir="2700000" algn="tl">
                    <a:srgbClr val="000000"/>
                  </a:outerShdw>
                </a:effectLst>
                <a:latin typeface="Courier New" pitchFamily="49" charset="0"/>
              </a:rPr>
              <a:t>Index created.</a:t>
            </a:r>
          </a:p>
        </p:txBody>
      </p:sp>
      <p:sp>
        <p:nvSpPr>
          <p:cNvPr id="348165" name="Rectangle 5"/>
          <p:cNvSpPr>
            <a:spLocks noChangeArrowheads="1"/>
          </p:cNvSpPr>
          <p:nvPr/>
        </p:nvSpPr>
        <p:spPr bwMode="blackWhite">
          <a:xfrm>
            <a:off x="914400" y="2819400"/>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CREATE INDEX </a:t>
            </a:r>
            <a:r>
              <a:rPr lang="en-US" b="1" i="1">
                <a:solidFill>
                  <a:srgbClr val="000000"/>
                </a:solidFill>
                <a:latin typeface="Courier New" pitchFamily="49" charset="0"/>
              </a:rPr>
              <a:t>index</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ON </a:t>
            </a:r>
            <a:r>
              <a:rPr lang="en-US" b="1" i="1">
                <a:solidFill>
                  <a:srgbClr val="000000"/>
                </a:solidFill>
                <a:latin typeface="Courier New" pitchFamily="49" charset="0"/>
              </a:rPr>
              <a:t>table</a:t>
            </a:r>
            <a:r>
              <a:rPr lang="en-US" b="1">
                <a:solidFill>
                  <a:srgbClr val="000000"/>
                </a:solidFill>
                <a:latin typeface="Courier New" pitchFamily="49" charset="0"/>
              </a:rPr>
              <a:t> (</a:t>
            </a:r>
            <a:r>
              <a:rPr lang="en-US" b="1" i="1">
                <a:solidFill>
                  <a:srgbClr val="000000"/>
                </a:solidFill>
                <a:latin typeface="Courier New" pitchFamily="49" charset="0"/>
              </a:rPr>
              <a:t>column</a:t>
            </a:r>
            <a:r>
              <a:rPr lang="en-US" b="1">
                <a:solidFill>
                  <a:srgbClr val="000000"/>
                </a:solidFill>
                <a:latin typeface="Courier New" pitchFamily="49" charset="0"/>
              </a:rPr>
              <a:t>[, </a:t>
            </a:r>
            <a:r>
              <a:rPr lang="en-US" b="1" i="1">
                <a:solidFill>
                  <a:srgbClr val="000000"/>
                </a:solidFill>
                <a:latin typeface="Courier New" pitchFamily="49" charset="0"/>
              </a:rPr>
              <a:t>column</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8CDFCE78-1551-43A7-BEAD-C604A1D15B69}" type="slidenum">
              <a:rPr lang="en-US"/>
              <a:pPr/>
              <a:t>35</a:t>
            </a:fld>
            <a:r>
              <a:rPr lang="en-US"/>
              <a:t> of 1</a:t>
            </a:r>
          </a:p>
        </p:txBody>
      </p:sp>
      <p:sp>
        <p:nvSpPr>
          <p:cNvPr id="350210" name="Rectangle 2"/>
          <p:cNvSpPr>
            <a:spLocks noGrp="1" noChangeArrowheads="1"/>
          </p:cNvSpPr>
          <p:nvPr>
            <p:ph type="title"/>
          </p:nvPr>
        </p:nvSpPr>
        <p:spPr/>
        <p:txBody>
          <a:bodyPr/>
          <a:lstStyle/>
          <a:p>
            <a:r>
              <a:rPr lang="en-US"/>
              <a:t>When to Create an Index</a:t>
            </a:r>
          </a:p>
        </p:txBody>
      </p:sp>
      <p:sp>
        <p:nvSpPr>
          <p:cNvPr id="350211" name="Rectangle 3"/>
          <p:cNvSpPr>
            <a:spLocks noGrp="1" noChangeArrowheads="1"/>
          </p:cNvSpPr>
          <p:nvPr>
            <p:ph type="body" idx="1"/>
          </p:nvPr>
        </p:nvSpPr>
        <p:spPr>
          <a:xfrm>
            <a:off x="304800" y="1981200"/>
            <a:ext cx="8534400" cy="3733800"/>
          </a:xfrm>
        </p:spPr>
        <p:txBody>
          <a:bodyPr/>
          <a:lstStyle/>
          <a:p>
            <a:r>
              <a:rPr lang="en-US"/>
              <a:t>You should create an index if:</a:t>
            </a:r>
          </a:p>
          <a:p>
            <a:r>
              <a:rPr lang="en-US"/>
              <a:t>A column contains a wide range of values</a:t>
            </a:r>
          </a:p>
          <a:p>
            <a:r>
              <a:rPr lang="en-US"/>
              <a:t>A column contains a large number of null values</a:t>
            </a:r>
          </a:p>
          <a:p>
            <a:r>
              <a:rPr lang="en-US"/>
              <a:t>One or more columns are frequently used together in a WHERE clause or a join condition</a:t>
            </a:r>
          </a:p>
          <a:p>
            <a:r>
              <a:rPr lang="en-US"/>
              <a:t>The table is large and most queries are expected to retrieve less than 2 to 4 percent of the rows</a:t>
            </a:r>
          </a:p>
        </p:txBody>
      </p:sp>
      <p:sp>
        <p:nvSpPr>
          <p:cNvPr id="350212"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1ED69200-63BB-4812-97F3-0A4F552F18C6}" type="slidenum">
              <a:rPr lang="en-US"/>
              <a:pPr/>
              <a:t>36</a:t>
            </a:fld>
            <a:r>
              <a:rPr lang="en-US"/>
              <a:t> of 1</a:t>
            </a:r>
          </a:p>
        </p:txBody>
      </p:sp>
      <p:sp>
        <p:nvSpPr>
          <p:cNvPr id="352258" name="Rectangle 2"/>
          <p:cNvSpPr>
            <a:spLocks noGrp="1" noChangeArrowheads="1"/>
          </p:cNvSpPr>
          <p:nvPr>
            <p:ph type="title"/>
          </p:nvPr>
        </p:nvSpPr>
        <p:spPr/>
        <p:txBody>
          <a:bodyPr/>
          <a:lstStyle/>
          <a:p>
            <a:r>
              <a:rPr lang="en-US"/>
              <a:t>When Not to Create an Index</a:t>
            </a:r>
          </a:p>
        </p:txBody>
      </p:sp>
      <p:sp>
        <p:nvSpPr>
          <p:cNvPr id="352259" name="Rectangle 3"/>
          <p:cNvSpPr>
            <a:spLocks noGrp="1" noChangeArrowheads="1"/>
          </p:cNvSpPr>
          <p:nvPr>
            <p:ph type="body" idx="1"/>
          </p:nvPr>
        </p:nvSpPr>
        <p:spPr>
          <a:xfrm>
            <a:off x="381000" y="2286000"/>
            <a:ext cx="8382000" cy="2438400"/>
          </a:xfrm>
        </p:spPr>
        <p:txBody>
          <a:bodyPr/>
          <a:lstStyle/>
          <a:p>
            <a:pPr>
              <a:lnSpc>
                <a:spcPct val="90000"/>
              </a:lnSpc>
            </a:pPr>
            <a:r>
              <a:rPr lang="en-US" sz="2000"/>
              <a:t>It is usually not worth creating an index if:</a:t>
            </a:r>
          </a:p>
          <a:p>
            <a:pPr>
              <a:lnSpc>
                <a:spcPct val="90000"/>
              </a:lnSpc>
            </a:pPr>
            <a:r>
              <a:rPr lang="en-US" sz="2000"/>
              <a:t>The table is small</a:t>
            </a:r>
          </a:p>
          <a:p>
            <a:pPr>
              <a:lnSpc>
                <a:spcPct val="90000"/>
              </a:lnSpc>
            </a:pPr>
            <a:r>
              <a:rPr lang="en-US" sz="2000"/>
              <a:t>The columns are not often used as a condition in the query</a:t>
            </a:r>
          </a:p>
          <a:p>
            <a:pPr>
              <a:lnSpc>
                <a:spcPct val="90000"/>
              </a:lnSpc>
            </a:pPr>
            <a:r>
              <a:rPr lang="en-US" sz="2000"/>
              <a:t>Most queries are expected to retrieve more than 2 to 4 percent of the rows in the table</a:t>
            </a:r>
          </a:p>
          <a:p>
            <a:pPr>
              <a:lnSpc>
                <a:spcPct val="90000"/>
              </a:lnSpc>
            </a:pPr>
            <a:r>
              <a:rPr lang="en-US" sz="2000"/>
              <a:t>The table is updated frequently</a:t>
            </a:r>
          </a:p>
          <a:p>
            <a:pPr>
              <a:lnSpc>
                <a:spcPct val="90000"/>
              </a:lnSpc>
            </a:pPr>
            <a:r>
              <a:rPr lang="en-US" sz="2000"/>
              <a:t>The indexed columns are referenced as part of an expression</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65C63924-5B73-45A6-848E-120E44FAE65C}" type="slidenum">
              <a:rPr lang="en-US"/>
              <a:pPr/>
              <a:t>37</a:t>
            </a:fld>
            <a:r>
              <a:rPr lang="en-US"/>
              <a:t> of 1</a:t>
            </a:r>
          </a:p>
        </p:txBody>
      </p:sp>
      <p:sp>
        <p:nvSpPr>
          <p:cNvPr id="354306" name="Rectangle 2"/>
          <p:cNvSpPr>
            <a:spLocks noChangeArrowheads="1"/>
          </p:cNvSpPr>
          <p:nvPr/>
        </p:nvSpPr>
        <p:spPr bwMode="blackWhite">
          <a:xfrm>
            <a:off x="914400" y="3962400"/>
            <a:ext cx="75184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354307" name="Rectangle 3"/>
          <p:cNvSpPr>
            <a:spLocks noChangeArrowheads="1"/>
          </p:cNvSpPr>
          <p:nvPr/>
        </p:nvSpPr>
        <p:spPr bwMode="blackWhite">
          <a:xfrm>
            <a:off x="990600" y="3886200"/>
            <a:ext cx="7607300" cy="176530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ic.index_name, ic.column_name,</a:t>
            </a:r>
          </a:p>
          <a:p>
            <a:pPr eaLnBrk="0" hangingPunct="0">
              <a:tabLst>
                <a:tab pos="1200150" algn="l"/>
              </a:tabLst>
            </a:pPr>
            <a:r>
              <a:rPr lang="en-US" b="1">
                <a:solidFill>
                  <a:srgbClr val="000000"/>
                </a:solidFill>
                <a:latin typeface="Courier New" pitchFamily="49" charset="0"/>
              </a:rPr>
              <a:t>	ic.column_position col_pos,ix.uniqueness</a:t>
            </a:r>
          </a:p>
          <a:p>
            <a:pPr eaLnBrk="0" hangingPunct="0">
              <a:tabLst>
                <a:tab pos="1200150" algn="l"/>
              </a:tabLst>
            </a:pPr>
            <a:r>
              <a:rPr lang="en-US" b="1">
                <a:solidFill>
                  <a:srgbClr val="000000"/>
                </a:solidFill>
                <a:latin typeface="Courier New" pitchFamily="49" charset="0"/>
              </a:rPr>
              <a:t>FROM	user_indexes ix, user_ind_columns ic</a:t>
            </a:r>
          </a:p>
          <a:p>
            <a:pPr eaLnBrk="0" hangingPunct="0">
              <a:tabLst>
                <a:tab pos="1200150" algn="l"/>
              </a:tabLst>
            </a:pPr>
            <a:r>
              <a:rPr lang="en-US" b="1">
                <a:solidFill>
                  <a:srgbClr val="000000"/>
                </a:solidFill>
                <a:latin typeface="Courier New" pitchFamily="49" charset="0"/>
              </a:rPr>
              <a:t>WHERE	ic.index_name = ix.index_name</a:t>
            </a:r>
          </a:p>
          <a:p>
            <a:pPr eaLnBrk="0" hangingPunct="0">
              <a:tabLst>
                <a:tab pos="1200150" algn="l"/>
              </a:tabLst>
            </a:pPr>
            <a:r>
              <a:rPr lang="en-US" b="1">
                <a:solidFill>
                  <a:srgbClr val="000000"/>
                </a:solidFill>
                <a:latin typeface="Courier New" pitchFamily="49" charset="0"/>
              </a:rPr>
              <a:t>AND	ic.table_name = 'EMP';</a:t>
            </a:r>
          </a:p>
        </p:txBody>
      </p:sp>
      <p:sp>
        <p:nvSpPr>
          <p:cNvPr id="354308" name="Rectangle 4"/>
          <p:cNvSpPr>
            <a:spLocks noGrp="1" noChangeArrowheads="1"/>
          </p:cNvSpPr>
          <p:nvPr>
            <p:ph type="title"/>
          </p:nvPr>
        </p:nvSpPr>
        <p:spPr/>
        <p:txBody>
          <a:bodyPr/>
          <a:lstStyle/>
          <a:p>
            <a:r>
              <a:rPr lang="en-US"/>
              <a:t>Confirming Indexes</a:t>
            </a:r>
          </a:p>
        </p:txBody>
      </p:sp>
      <p:sp>
        <p:nvSpPr>
          <p:cNvPr id="354309" name="Rectangle 5"/>
          <p:cNvSpPr>
            <a:spLocks noGrp="1" noChangeArrowheads="1"/>
          </p:cNvSpPr>
          <p:nvPr>
            <p:ph type="body" idx="1"/>
          </p:nvPr>
        </p:nvSpPr>
        <p:spPr>
          <a:xfrm>
            <a:off x="304800" y="1981200"/>
            <a:ext cx="8534400" cy="1676400"/>
          </a:xfrm>
        </p:spPr>
        <p:txBody>
          <a:bodyPr/>
          <a:lstStyle/>
          <a:p>
            <a:r>
              <a:rPr lang="en-US"/>
              <a:t>The USER_INDEXES data dictionary view contains the name of the index and its uniqueness.</a:t>
            </a:r>
          </a:p>
          <a:p>
            <a:r>
              <a:rPr lang="en-US"/>
              <a:t>The USER_IND_COLUMNS view contains the index name, the table name, and the column name.</a:t>
            </a:r>
          </a:p>
        </p:txBody>
      </p:sp>
      <p:sp>
        <p:nvSpPr>
          <p:cNvPr id="354310" name="Rectangle 6"/>
          <p:cNvSpPr>
            <a:spLocks noChangeArrowheads="1"/>
          </p:cNvSpPr>
          <p:nvPr/>
        </p:nvSpPr>
        <p:spPr bwMode="ltGray">
          <a:xfrm>
            <a:off x="914400" y="5181600"/>
            <a:ext cx="6265863" cy="263525"/>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C17D4253-E883-41EB-931E-84ABFA971DA2}" type="slidenum">
              <a:rPr lang="en-US"/>
              <a:pPr/>
              <a:t>38</a:t>
            </a:fld>
            <a:r>
              <a:rPr lang="en-US"/>
              <a:t> of 1</a:t>
            </a:r>
          </a:p>
        </p:txBody>
      </p:sp>
      <p:sp>
        <p:nvSpPr>
          <p:cNvPr id="358402" name="Rectangle 2"/>
          <p:cNvSpPr>
            <a:spLocks noGrp="1" noChangeArrowheads="1"/>
          </p:cNvSpPr>
          <p:nvPr>
            <p:ph type="title"/>
          </p:nvPr>
        </p:nvSpPr>
        <p:spPr/>
        <p:txBody>
          <a:bodyPr/>
          <a:lstStyle/>
          <a:p>
            <a:r>
              <a:rPr lang="en-US"/>
              <a:t>Removing an Index</a:t>
            </a:r>
          </a:p>
        </p:txBody>
      </p:sp>
      <p:sp>
        <p:nvSpPr>
          <p:cNvPr id="358403" name="Rectangle 3"/>
          <p:cNvSpPr>
            <a:spLocks noGrp="1" noChangeArrowheads="1"/>
          </p:cNvSpPr>
          <p:nvPr>
            <p:ph type="body" idx="1"/>
          </p:nvPr>
        </p:nvSpPr>
        <p:spPr>
          <a:xfrm>
            <a:off x="609600" y="1981200"/>
            <a:ext cx="8153400" cy="3733800"/>
          </a:xfrm>
        </p:spPr>
        <p:txBody>
          <a:bodyPr/>
          <a:lstStyle/>
          <a:p>
            <a:pPr>
              <a:lnSpc>
                <a:spcPct val="80000"/>
              </a:lnSpc>
            </a:pPr>
            <a:r>
              <a:rPr lang="en-US" sz="1800"/>
              <a:t>Remove an index from the data dictionary by using the DROP INDEX command.</a:t>
            </a:r>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r>
              <a:rPr lang="en-US" sz="1800"/>
              <a:t>Remove the UPPER_LAST_NAME_IDX index from the data dictionary.</a:t>
            </a:r>
          </a:p>
          <a:p>
            <a:pPr>
              <a:lnSpc>
                <a:spcPct val="80000"/>
              </a:lnSpc>
            </a:pPr>
            <a:endParaRPr lang="en-US" sz="1800"/>
          </a:p>
          <a:p>
            <a:pPr>
              <a:lnSpc>
                <a:spcPct val="80000"/>
              </a:lnSpc>
            </a:pPr>
            <a:endParaRPr lang="en-US" sz="1800"/>
          </a:p>
          <a:p>
            <a:pPr>
              <a:lnSpc>
                <a:spcPct val="80000"/>
              </a:lnSpc>
            </a:pPr>
            <a:endParaRPr lang="en-US" sz="1800"/>
          </a:p>
          <a:p>
            <a:pPr>
              <a:lnSpc>
                <a:spcPct val="80000"/>
              </a:lnSpc>
            </a:pPr>
            <a:r>
              <a:rPr lang="en-US" sz="1800"/>
              <a:t>To drop an index, you must be the owner of the index or have the DROP ANY INDEX privilege.</a:t>
            </a:r>
          </a:p>
        </p:txBody>
      </p:sp>
      <p:sp>
        <p:nvSpPr>
          <p:cNvPr id="358404" name="Rectangle 4"/>
          <p:cNvSpPr>
            <a:spLocks noChangeArrowheads="1"/>
          </p:cNvSpPr>
          <p:nvPr/>
        </p:nvSpPr>
        <p:spPr bwMode="blackWhite">
          <a:xfrm>
            <a:off x="990600" y="4419600"/>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DROP INDEX upper_last_name_idx;</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Index dropped.</a:t>
            </a:r>
          </a:p>
        </p:txBody>
      </p:sp>
      <p:sp>
        <p:nvSpPr>
          <p:cNvPr id="358405" name="Rectangle 5"/>
          <p:cNvSpPr>
            <a:spLocks noChangeArrowheads="1"/>
          </p:cNvSpPr>
          <p:nvPr/>
        </p:nvSpPr>
        <p:spPr bwMode="blackWhite">
          <a:xfrm>
            <a:off x="914400" y="2743200"/>
            <a:ext cx="7518400" cy="534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DROP INDEX </a:t>
            </a:r>
            <a:r>
              <a:rPr lang="en-US" b="1" i="1">
                <a:solidFill>
                  <a:srgbClr val="000000"/>
                </a:solidFill>
                <a:latin typeface="Courier New" pitchFamily="49" charset="0"/>
              </a:rPr>
              <a:t>index</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1E477521-126D-4CC8-8458-2DA6128AB97E}" type="slidenum">
              <a:rPr lang="en-US"/>
              <a:pPr/>
              <a:t>39</a:t>
            </a:fld>
            <a:r>
              <a:rPr lang="en-US"/>
              <a:t> of 1</a:t>
            </a:r>
          </a:p>
        </p:txBody>
      </p:sp>
      <p:sp>
        <p:nvSpPr>
          <p:cNvPr id="360450" name="Rectangle 2"/>
          <p:cNvSpPr>
            <a:spLocks noGrp="1" noChangeArrowheads="1"/>
          </p:cNvSpPr>
          <p:nvPr>
            <p:ph type="title"/>
          </p:nvPr>
        </p:nvSpPr>
        <p:spPr>
          <a:noFill/>
          <a:ln/>
        </p:spPr>
        <p:txBody>
          <a:bodyPr wrap="square" lIns="92075" tIns="46038" rIns="92075" bIns="46038" anchor="t"/>
          <a:lstStyle/>
          <a:p>
            <a:r>
              <a:rPr lang="en-US"/>
              <a:t>Synonyms</a:t>
            </a:r>
          </a:p>
        </p:txBody>
      </p:sp>
      <p:sp>
        <p:nvSpPr>
          <p:cNvPr id="360451" name="Rectangle 3"/>
          <p:cNvSpPr>
            <a:spLocks noGrp="1" noChangeArrowheads="1"/>
          </p:cNvSpPr>
          <p:nvPr>
            <p:ph type="body" idx="1"/>
          </p:nvPr>
        </p:nvSpPr>
        <p:spPr>
          <a:xfrm>
            <a:off x="457200" y="1517650"/>
            <a:ext cx="8382000" cy="2063750"/>
          </a:xfrm>
          <a:noFill/>
          <a:ln/>
        </p:spPr>
        <p:txBody>
          <a:bodyPr lIns="92075" tIns="46038" rIns="92075" bIns="46038">
            <a:spAutoFit/>
          </a:bodyPr>
          <a:lstStyle/>
          <a:p>
            <a:pPr marL="400050" indent="-400050" defTabSz="346075">
              <a:buFont typeface="Wingdings" pitchFamily="2" charset="2"/>
              <a:buNone/>
              <a:tabLst>
                <a:tab pos="571500" algn="l"/>
              </a:tabLst>
            </a:pPr>
            <a:r>
              <a:rPr lang="en-US"/>
              <a:t>Simplify access to objects by creating a synonym</a:t>
            </a:r>
          </a:p>
          <a:p>
            <a:pPr marL="400050" indent="-400050" defTabSz="346075">
              <a:spcBef>
                <a:spcPct val="0"/>
              </a:spcBef>
              <a:buFont typeface="Wingdings" pitchFamily="2" charset="2"/>
              <a:buNone/>
              <a:tabLst>
                <a:tab pos="571500" algn="l"/>
              </a:tabLst>
            </a:pPr>
            <a:r>
              <a:rPr lang="en-US"/>
              <a:t>(another name for an object). With synonyms, you can:</a:t>
            </a:r>
          </a:p>
          <a:p>
            <a:pPr marL="400050" indent="-400050" defTabSz="346075">
              <a:tabLst>
                <a:tab pos="571500" algn="l"/>
              </a:tabLst>
            </a:pPr>
            <a:r>
              <a:rPr lang="en-US"/>
              <a:t>Ease referring to a table owned by another user</a:t>
            </a:r>
          </a:p>
          <a:p>
            <a:pPr marL="400050" indent="-400050" defTabSz="346075">
              <a:tabLst>
                <a:tab pos="571500" algn="l"/>
              </a:tabLst>
            </a:pPr>
            <a:r>
              <a:rPr lang="en-US"/>
              <a:t>Shorten lengthy object names</a:t>
            </a:r>
          </a:p>
        </p:txBody>
      </p:sp>
      <p:sp>
        <p:nvSpPr>
          <p:cNvPr id="360452" name="Rectangle 4"/>
          <p:cNvSpPr>
            <a:spLocks noChangeArrowheads="1"/>
          </p:cNvSpPr>
          <p:nvPr/>
        </p:nvSpPr>
        <p:spPr bwMode="blackWhite">
          <a:xfrm>
            <a:off x="914400" y="4343400"/>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CREATE [PUBLIC] SYNONYM </a:t>
            </a:r>
            <a:r>
              <a:rPr lang="en-US" b="1" i="1">
                <a:solidFill>
                  <a:srgbClr val="000000"/>
                </a:solidFill>
                <a:latin typeface="Courier New" pitchFamily="49" charset="0"/>
              </a:rPr>
              <a:t>synonym</a:t>
            </a:r>
          </a:p>
          <a:p>
            <a:pPr eaLnBrk="0" hangingPunct="0">
              <a:tabLst>
                <a:tab pos="1200150" algn="l"/>
              </a:tabLst>
            </a:pPr>
            <a:r>
              <a:rPr lang="en-US" b="1">
                <a:solidFill>
                  <a:srgbClr val="000000"/>
                </a:solidFill>
                <a:latin typeface="Courier New" pitchFamily="49" charset="0"/>
              </a:rPr>
              <a:t>FOR    </a:t>
            </a:r>
            <a:r>
              <a:rPr lang="en-US" b="1" i="1">
                <a:solidFill>
                  <a:srgbClr val="000000"/>
                </a:solidFill>
                <a:latin typeface="Courier New" pitchFamily="49" charset="0"/>
              </a:rPr>
              <a:t>object</a:t>
            </a:r>
            <a:r>
              <a:rPr lang="en-US" b="1">
                <a:solidFill>
                  <a:srgbClr val="000000"/>
                </a:solidFill>
                <a:latin typeface="Courier New" pitchFamily="49" charset="0"/>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ORACLE</a:t>
            </a:r>
          </a:p>
        </p:txBody>
      </p:sp>
      <p:sp>
        <p:nvSpPr>
          <p:cNvPr id="6" name="Slide Number Placeholder 4"/>
          <p:cNvSpPr>
            <a:spLocks noGrp="1"/>
          </p:cNvSpPr>
          <p:nvPr>
            <p:ph type="sldNum" sz="quarter" idx="11"/>
          </p:nvPr>
        </p:nvSpPr>
        <p:spPr/>
        <p:txBody>
          <a:bodyPr/>
          <a:lstStyle/>
          <a:p>
            <a:fld id="{4881C99D-7E59-4533-905F-F875F5C5DF2D}" type="slidenum">
              <a:rPr lang="en-US"/>
              <a:pPr/>
              <a:t>4</a:t>
            </a:fld>
            <a:r>
              <a:rPr lang="en-US"/>
              <a:t> of 1</a:t>
            </a:r>
          </a:p>
        </p:txBody>
      </p:sp>
      <p:sp>
        <p:nvSpPr>
          <p:cNvPr id="284674" name="Rectangle 2"/>
          <p:cNvSpPr>
            <a:spLocks noGrp="1" noChangeArrowheads="1"/>
          </p:cNvSpPr>
          <p:nvPr>
            <p:ph type="title"/>
          </p:nvPr>
        </p:nvSpPr>
        <p:spPr>
          <a:noFill/>
          <a:ln/>
        </p:spPr>
        <p:txBody>
          <a:bodyPr wrap="square" lIns="92075" tIns="46038" rIns="92075" bIns="46038" anchor="t"/>
          <a:lstStyle/>
          <a:p>
            <a:r>
              <a:rPr lang="en-US"/>
              <a:t>Creating a View</a:t>
            </a:r>
          </a:p>
        </p:txBody>
      </p:sp>
      <p:sp>
        <p:nvSpPr>
          <p:cNvPr id="284675" name="Rectangle 3"/>
          <p:cNvSpPr>
            <a:spLocks noGrp="1" noChangeArrowheads="1"/>
          </p:cNvSpPr>
          <p:nvPr>
            <p:ph type="body" idx="1"/>
          </p:nvPr>
        </p:nvSpPr>
        <p:spPr>
          <a:xfrm>
            <a:off x="685800" y="1676400"/>
            <a:ext cx="7877175" cy="3257550"/>
          </a:xfrm>
          <a:noFill/>
          <a:ln/>
        </p:spPr>
        <p:txBody>
          <a:bodyPr lIns="92075" tIns="46038" rIns="92075" bIns="46038">
            <a:spAutoFit/>
          </a:bodyPr>
          <a:lstStyle/>
          <a:p>
            <a:r>
              <a:rPr lang="en-US" sz="2000"/>
              <a:t>You embed a subquery within the </a:t>
            </a:r>
            <a:r>
              <a:rPr lang="en-US" sz="2000">
                <a:latin typeface="Courier New" pitchFamily="49" charset="0"/>
              </a:rPr>
              <a:t>CREATE VIEW</a:t>
            </a:r>
            <a:r>
              <a:rPr lang="en-US" sz="2000"/>
              <a:t> statement.</a:t>
            </a:r>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pPr>
              <a:buFont typeface="Wingdings" pitchFamily="2" charset="2"/>
              <a:buNone/>
            </a:pPr>
            <a:endParaRPr lang="en-US" sz="2000"/>
          </a:p>
          <a:p>
            <a:endParaRPr lang="en-US" sz="2000"/>
          </a:p>
          <a:p>
            <a:endParaRPr lang="en-US" sz="2000"/>
          </a:p>
          <a:p>
            <a:r>
              <a:rPr lang="en-US" sz="2000"/>
              <a:t>The subquery can contain complex </a:t>
            </a:r>
            <a:r>
              <a:rPr lang="en-US" sz="2000">
                <a:latin typeface="Courier New" pitchFamily="49" charset="0"/>
              </a:rPr>
              <a:t>SELECT</a:t>
            </a:r>
            <a:r>
              <a:rPr lang="en-US" sz="2000"/>
              <a:t> syntax.</a:t>
            </a:r>
          </a:p>
        </p:txBody>
      </p:sp>
      <p:sp>
        <p:nvSpPr>
          <p:cNvPr id="284676" name="Rectangle 4"/>
          <p:cNvSpPr>
            <a:spLocks noChangeArrowheads="1"/>
          </p:cNvSpPr>
          <p:nvPr/>
        </p:nvSpPr>
        <p:spPr bwMode="blackWhite">
          <a:xfrm>
            <a:off x="923925" y="2667000"/>
            <a:ext cx="7497763"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CREATE [OR REPLACE] [FORCE|</a:t>
            </a:r>
            <a:r>
              <a:rPr lang="en-US" b="1" u="sng">
                <a:solidFill>
                  <a:srgbClr val="000000"/>
                </a:solidFill>
                <a:latin typeface="Courier New" pitchFamily="49" charset="0"/>
              </a:rPr>
              <a:t>NOFORCE</a:t>
            </a:r>
            <a:r>
              <a:rPr lang="en-US" b="1">
                <a:solidFill>
                  <a:srgbClr val="000000"/>
                </a:solidFill>
                <a:latin typeface="Courier New" pitchFamily="49" charset="0"/>
              </a:rPr>
              <a:t>] VIEW </a:t>
            </a:r>
            <a:r>
              <a:rPr lang="en-US" b="1" i="1">
                <a:solidFill>
                  <a:srgbClr val="000000"/>
                </a:solidFill>
                <a:latin typeface="Courier New" pitchFamily="49" charset="0"/>
              </a:rPr>
              <a:t>view</a:t>
            </a:r>
          </a:p>
          <a:p>
            <a:pPr eaLnBrk="0" hangingPunct="0">
              <a:tabLst>
                <a:tab pos="1200150" algn="l"/>
              </a:tabLst>
            </a:pPr>
            <a:r>
              <a:rPr lang="en-US" b="1">
                <a:solidFill>
                  <a:srgbClr val="000000"/>
                </a:solidFill>
                <a:latin typeface="Courier New" pitchFamily="49" charset="0"/>
              </a:rPr>
              <a:t>  [(</a:t>
            </a:r>
            <a:r>
              <a:rPr lang="en-US" b="1" i="1">
                <a:solidFill>
                  <a:srgbClr val="000000"/>
                </a:solidFill>
                <a:latin typeface="Courier New" pitchFamily="49" charset="0"/>
              </a:rPr>
              <a:t>alias</a:t>
            </a:r>
            <a:r>
              <a:rPr lang="en-US" b="1">
                <a:solidFill>
                  <a:srgbClr val="000000"/>
                </a:solidFill>
                <a:latin typeface="Courier New" pitchFamily="49" charset="0"/>
              </a:rPr>
              <a:t>[, </a:t>
            </a:r>
            <a:r>
              <a:rPr lang="en-US" b="1" i="1">
                <a:solidFill>
                  <a:srgbClr val="000000"/>
                </a:solidFill>
                <a:latin typeface="Courier New" pitchFamily="49" charset="0"/>
              </a:rPr>
              <a:t>alias</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 AS </a:t>
            </a:r>
            <a:r>
              <a:rPr lang="en-US" b="1" i="1">
                <a:solidFill>
                  <a:srgbClr val="000000"/>
                </a:solidFill>
                <a:latin typeface="Courier New" pitchFamily="49" charset="0"/>
              </a:rPr>
              <a:t>subquery</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[WITH CHECK OPTION [CONSTRAINT </a:t>
            </a:r>
            <a:r>
              <a:rPr lang="en-US" b="1" i="1">
                <a:solidFill>
                  <a:srgbClr val="000000"/>
                </a:solidFill>
                <a:latin typeface="Courier New" pitchFamily="49" charset="0"/>
              </a:rPr>
              <a:t>constraint</a:t>
            </a:r>
            <a:r>
              <a:rPr lang="en-US" b="1">
                <a:solidFill>
                  <a:srgbClr val="000000"/>
                </a:solidFill>
                <a:latin typeface="Courier New" pitchFamily="49" charset="0"/>
              </a:rPr>
              <a:t>]]</a:t>
            </a:r>
          </a:p>
          <a:p>
            <a:pPr eaLnBrk="0" hangingPunct="0">
              <a:tabLst>
                <a:tab pos="1200150" algn="l"/>
              </a:tabLst>
            </a:pPr>
            <a:r>
              <a:rPr lang="en-US" b="1">
                <a:solidFill>
                  <a:srgbClr val="000000"/>
                </a:solidFill>
                <a:latin typeface="Courier New" pitchFamily="49" charset="0"/>
              </a:rPr>
              <a:t>[WITH READ ONLY [CONSTRAINT </a:t>
            </a:r>
            <a:r>
              <a:rPr lang="en-US" b="1" i="1">
                <a:solidFill>
                  <a:srgbClr val="000000"/>
                </a:solidFill>
                <a:latin typeface="Courier New" pitchFamily="49" charset="0"/>
              </a:rPr>
              <a:t>constraint</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A250B8F0-7604-42F7-B6EF-F35495898CE7}" type="slidenum">
              <a:rPr lang="en-US"/>
              <a:pPr/>
              <a:t>40</a:t>
            </a:fld>
            <a:r>
              <a:rPr lang="en-US"/>
              <a:t> of 1</a:t>
            </a:r>
          </a:p>
        </p:txBody>
      </p:sp>
      <p:sp>
        <p:nvSpPr>
          <p:cNvPr id="362498" name="Rectangle 2"/>
          <p:cNvSpPr>
            <a:spLocks noGrp="1" noChangeArrowheads="1"/>
          </p:cNvSpPr>
          <p:nvPr>
            <p:ph type="title"/>
          </p:nvPr>
        </p:nvSpPr>
        <p:spPr>
          <a:noFill/>
          <a:ln/>
        </p:spPr>
        <p:txBody>
          <a:bodyPr wrap="square" lIns="92075" tIns="46038" rIns="92075" bIns="46038" anchor="t"/>
          <a:lstStyle/>
          <a:p>
            <a:r>
              <a:rPr lang="en-US"/>
              <a:t>Creating and Removing Synonyms</a:t>
            </a:r>
          </a:p>
        </p:txBody>
      </p:sp>
      <p:sp>
        <p:nvSpPr>
          <p:cNvPr id="362499" name="Rectangle 3"/>
          <p:cNvSpPr>
            <a:spLocks noGrp="1" noChangeArrowheads="1"/>
          </p:cNvSpPr>
          <p:nvPr>
            <p:ph type="body" idx="1"/>
          </p:nvPr>
        </p:nvSpPr>
        <p:spPr>
          <a:xfrm>
            <a:off x="1079500" y="1981200"/>
            <a:ext cx="6975475" cy="3451225"/>
          </a:xfrm>
          <a:noFill/>
          <a:ln/>
        </p:spPr>
        <p:txBody>
          <a:bodyPr lIns="92075" tIns="46038" rIns="92075" bIns="46038">
            <a:spAutoFit/>
          </a:bodyPr>
          <a:lstStyle/>
          <a:p>
            <a:r>
              <a:rPr lang="en-US"/>
              <a:t>Create a shortened name for the </a:t>
            </a:r>
            <a:br>
              <a:rPr lang="en-US"/>
            </a:br>
            <a:r>
              <a:rPr lang="en-US"/>
              <a:t>DEPT_SUM_VU view.</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endParaRPr lang="en-US"/>
          </a:p>
          <a:p>
            <a:r>
              <a:rPr lang="en-US"/>
              <a:t>Drop a synonym.</a:t>
            </a:r>
          </a:p>
          <a:p>
            <a:endParaRPr lang="en-US"/>
          </a:p>
        </p:txBody>
      </p:sp>
      <p:sp>
        <p:nvSpPr>
          <p:cNvPr id="362500" name="Rectangle 4"/>
          <p:cNvSpPr>
            <a:spLocks noChangeArrowheads="1"/>
          </p:cNvSpPr>
          <p:nvPr/>
        </p:nvSpPr>
        <p:spPr bwMode="blackWhite">
          <a:xfrm>
            <a:off x="914400" y="2971800"/>
            <a:ext cx="75184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CREATE SYNONYM  d_sum</a:t>
            </a:r>
          </a:p>
          <a:p>
            <a:pPr eaLnBrk="0" hangingPunct="0">
              <a:tabLst>
                <a:tab pos="1200150" algn="l"/>
              </a:tabLst>
            </a:pPr>
            <a:r>
              <a:rPr lang="en-US" b="1">
                <a:solidFill>
                  <a:srgbClr val="000000"/>
                </a:solidFill>
                <a:latin typeface="Courier New" pitchFamily="49" charset="0"/>
              </a:rPr>
              <a:t>FOR  dept_sum_vu;</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Synonym Created.</a:t>
            </a:r>
          </a:p>
        </p:txBody>
      </p:sp>
      <p:sp>
        <p:nvSpPr>
          <p:cNvPr id="362501" name="Rectangle 5"/>
          <p:cNvSpPr>
            <a:spLocks noChangeArrowheads="1"/>
          </p:cNvSpPr>
          <p:nvPr/>
        </p:nvSpPr>
        <p:spPr bwMode="blackWhite">
          <a:xfrm>
            <a:off x="1143000" y="5181600"/>
            <a:ext cx="7526338"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DROP SYNONYM d_sum;</a:t>
            </a:r>
          </a:p>
          <a:p>
            <a:pPr eaLnBrk="0" hangingPunct="0">
              <a:tabLst>
                <a:tab pos="1200150" algn="l"/>
              </a:tabLst>
            </a:pPr>
            <a:r>
              <a:rPr lang="en-US" b="1">
                <a:solidFill>
                  <a:srgbClr val="FF3300"/>
                </a:solidFill>
                <a:effectLst>
                  <a:outerShdw blurRad="38100" dist="38100" dir="2700000" algn="tl">
                    <a:srgbClr val="000000"/>
                  </a:outerShdw>
                </a:effectLst>
                <a:latin typeface="Courier New" pitchFamily="49" charset="0"/>
              </a:rPr>
              <a:t>Synonym dropped.</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3D371032-669A-4598-BAB1-E54A26B42B0A}" type="slidenum">
              <a:rPr lang="en-US"/>
              <a:pPr/>
              <a:t>41</a:t>
            </a:fld>
            <a:r>
              <a:rPr lang="en-US"/>
              <a:t> of 1</a:t>
            </a:r>
          </a:p>
        </p:txBody>
      </p:sp>
      <p:sp>
        <p:nvSpPr>
          <p:cNvPr id="364546" name="Rectangle 2"/>
          <p:cNvSpPr>
            <a:spLocks noGrp="1" noChangeArrowheads="1"/>
          </p:cNvSpPr>
          <p:nvPr>
            <p:ph type="title"/>
          </p:nvPr>
        </p:nvSpPr>
        <p:spPr/>
        <p:txBody>
          <a:bodyPr/>
          <a:lstStyle/>
          <a:p>
            <a:r>
              <a:rPr lang="en-US"/>
              <a:t>Summary</a:t>
            </a:r>
          </a:p>
        </p:txBody>
      </p:sp>
      <p:sp>
        <p:nvSpPr>
          <p:cNvPr id="364547" name="Rectangle 3"/>
          <p:cNvSpPr>
            <a:spLocks noGrp="1" noChangeArrowheads="1"/>
          </p:cNvSpPr>
          <p:nvPr>
            <p:ph type="body" idx="1"/>
          </p:nvPr>
        </p:nvSpPr>
        <p:spPr>
          <a:xfrm>
            <a:off x="457200" y="2286000"/>
            <a:ext cx="8458200" cy="2971800"/>
          </a:xfrm>
        </p:spPr>
        <p:txBody>
          <a:bodyPr/>
          <a:lstStyle/>
          <a:p>
            <a:r>
              <a:rPr lang="en-US" sz="2000"/>
              <a:t>In this lesson, you should have learned how to:</a:t>
            </a:r>
          </a:p>
          <a:p>
            <a:r>
              <a:rPr lang="en-US" sz="2000"/>
              <a:t>Automatically generate sequence numbers by using a sequence generator</a:t>
            </a:r>
          </a:p>
          <a:p>
            <a:r>
              <a:rPr lang="en-US" sz="2000"/>
              <a:t>View sequence information in the USER_SEQUENCES data dictionary table</a:t>
            </a:r>
          </a:p>
          <a:p>
            <a:r>
              <a:rPr lang="en-US" sz="2000"/>
              <a:t>Create indexes to improve query retrieval speed</a:t>
            </a:r>
          </a:p>
          <a:p>
            <a:r>
              <a:rPr lang="en-US" sz="2000"/>
              <a:t>View index information in the USER_INDEXES dictionary table</a:t>
            </a:r>
          </a:p>
          <a:p>
            <a:r>
              <a:rPr lang="en-US" sz="2000"/>
              <a:t>Use synonyms to provide alternative names for objects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CC001914-B94A-4DB0-9113-582891E55185}" type="slidenum">
              <a:rPr lang="en-US"/>
              <a:pPr/>
              <a:t>5</a:t>
            </a:fld>
            <a:r>
              <a:rPr lang="en-US"/>
              <a:t> of 1</a:t>
            </a:r>
          </a:p>
        </p:txBody>
      </p:sp>
      <p:sp>
        <p:nvSpPr>
          <p:cNvPr id="286722" name="Rectangle 2"/>
          <p:cNvSpPr>
            <a:spLocks noChangeArrowheads="1"/>
          </p:cNvSpPr>
          <p:nvPr/>
        </p:nvSpPr>
        <p:spPr bwMode="blackWhite">
          <a:xfrm>
            <a:off x="1046163" y="2649538"/>
            <a:ext cx="7496175"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286723" name="Rectangle 3"/>
          <p:cNvSpPr>
            <a:spLocks noGrp="1" noChangeArrowheads="1"/>
          </p:cNvSpPr>
          <p:nvPr>
            <p:ph type="title"/>
          </p:nvPr>
        </p:nvSpPr>
        <p:spPr>
          <a:noFill/>
          <a:ln/>
        </p:spPr>
        <p:txBody>
          <a:bodyPr wrap="square" lIns="92075" tIns="46038" rIns="92075" bIns="46038" anchor="t"/>
          <a:lstStyle/>
          <a:p>
            <a:r>
              <a:rPr lang="en-US"/>
              <a:t>Creating a View</a:t>
            </a:r>
          </a:p>
        </p:txBody>
      </p:sp>
      <p:sp>
        <p:nvSpPr>
          <p:cNvPr id="286724" name="Rectangle 4"/>
          <p:cNvSpPr>
            <a:spLocks noGrp="1" noChangeArrowheads="1"/>
          </p:cNvSpPr>
          <p:nvPr>
            <p:ph type="body" idx="1"/>
          </p:nvPr>
        </p:nvSpPr>
        <p:spPr>
          <a:xfrm>
            <a:off x="990600" y="1524000"/>
            <a:ext cx="6975475" cy="2819400"/>
          </a:xfrm>
          <a:noFill/>
          <a:ln/>
        </p:spPr>
        <p:txBody>
          <a:bodyPr lIns="92075" tIns="46038" rIns="92075" bIns="46038">
            <a:spAutoFit/>
          </a:bodyPr>
          <a:lstStyle/>
          <a:p>
            <a:r>
              <a:rPr lang="en-US" sz="2000"/>
              <a:t>Create a view, EMPVU30, that contains details of employees in department 30.</a:t>
            </a:r>
          </a:p>
          <a:p>
            <a:pPr>
              <a:buFont typeface="Wingdings" pitchFamily="2" charset="2"/>
              <a:buNone/>
            </a:pPr>
            <a:endParaRPr lang="en-US" sz="2000"/>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endParaRPr lang="en-US"/>
          </a:p>
        </p:txBody>
      </p:sp>
      <p:sp>
        <p:nvSpPr>
          <p:cNvPr id="286725" name="Rectangle 5"/>
          <p:cNvSpPr>
            <a:spLocks noChangeArrowheads="1"/>
          </p:cNvSpPr>
          <p:nvPr/>
        </p:nvSpPr>
        <p:spPr bwMode="blackWhite">
          <a:xfrm>
            <a:off x="1143000" y="2667000"/>
            <a:ext cx="7231063" cy="1490663"/>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 pos="2743200" algn="l"/>
              </a:tabLst>
            </a:pPr>
            <a:r>
              <a:rPr lang="en-US" b="1">
                <a:solidFill>
                  <a:srgbClr val="000000"/>
                </a:solidFill>
                <a:latin typeface="Courier New" pitchFamily="49" charset="0"/>
              </a:rPr>
              <a:t>CREATE VIEW 	EMPVU30</a:t>
            </a:r>
          </a:p>
          <a:p>
            <a:pPr eaLnBrk="0" hangingPunct="0">
              <a:tabLst>
                <a:tab pos="1601788" algn="l"/>
                <a:tab pos="1717675" algn="l"/>
                <a:tab pos="2743200" algn="l"/>
              </a:tabLst>
            </a:pPr>
            <a:r>
              <a:rPr lang="en-US" b="1">
                <a:solidFill>
                  <a:srgbClr val="000000"/>
                </a:solidFill>
                <a:latin typeface="Courier New" pitchFamily="49" charset="0"/>
              </a:rPr>
              <a:t> AS SELECT  EMPNO, ENAME, SAL</a:t>
            </a:r>
          </a:p>
          <a:p>
            <a:pPr eaLnBrk="0" hangingPunct="0">
              <a:tabLst>
                <a:tab pos="1601788" algn="l"/>
                <a:tab pos="1717675" algn="l"/>
                <a:tab pos="2743200" algn="l"/>
              </a:tabLst>
            </a:pPr>
            <a:r>
              <a:rPr lang="en-US" b="1">
                <a:solidFill>
                  <a:srgbClr val="000000"/>
                </a:solidFill>
                <a:latin typeface="Courier New" pitchFamily="49" charset="0"/>
              </a:rPr>
              <a:t>    FROM    EMP</a:t>
            </a:r>
          </a:p>
          <a:p>
            <a:pPr eaLnBrk="0" hangingPunct="0">
              <a:tabLst>
                <a:tab pos="1601788" algn="l"/>
                <a:tab pos="1717675" algn="l"/>
                <a:tab pos="2743200" algn="l"/>
              </a:tabLst>
            </a:pPr>
            <a:r>
              <a:rPr lang="en-US" b="1">
                <a:solidFill>
                  <a:srgbClr val="000000"/>
                </a:solidFill>
                <a:latin typeface="Courier New" pitchFamily="49" charset="0"/>
              </a:rPr>
              <a:t>    WHERE   DEPTNO = 30;</a:t>
            </a:r>
          </a:p>
          <a:p>
            <a:pPr eaLnBrk="0" hangingPunct="0">
              <a:tabLst>
                <a:tab pos="1601788" algn="l"/>
                <a:tab pos="1717675" algn="l"/>
                <a:tab pos="2743200" algn="l"/>
              </a:tabLst>
            </a:pPr>
            <a:r>
              <a:rPr lang="en-US" b="1">
                <a:solidFill>
                  <a:srgbClr val="FF3300"/>
                </a:solidFill>
                <a:effectLst>
                  <a:outerShdw blurRad="38100" dist="38100" dir="2700000" algn="tl">
                    <a:srgbClr val="C0C0C0"/>
                  </a:outerShdw>
                </a:effectLst>
                <a:latin typeface="Courier New" pitchFamily="49" charset="0"/>
              </a:rPr>
              <a:t>View created.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8C8DC5B8-A2BC-4A9E-937A-99013227890A}" type="slidenum">
              <a:rPr lang="en-US"/>
              <a:pPr/>
              <a:t>6</a:t>
            </a:fld>
            <a:r>
              <a:rPr lang="en-US"/>
              <a:t> of 1</a:t>
            </a:r>
          </a:p>
        </p:txBody>
      </p:sp>
      <p:sp>
        <p:nvSpPr>
          <p:cNvPr id="288770" name="Rectangle 2"/>
          <p:cNvSpPr>
            <a:spLocks noChangeArrowheads="1"/>
          </p:cNvSpPr>
          <p:nvPr/>
        </p:nvSpPr>
        <p:spPr bwMode="blackWhite">
          <a:xfrm>
            <a:off x="928688" y="2679700"/>
            <a:ext cx="7497762" cy="18494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288771" name="Rectangle 3"/>
          <p:cNvSpPr>
            <a:spLocks noGrp="1" noChangeArrowheads="1"/>
          </p:cNvSpPr>
          <p:nvPr>
            <p:ph type="title"/>
          </p:nvPr>
        </p:nvSpPr>
        <p:spPr>
          <a:noFill/>
          <a:ln/>
        </p:spPr>
        <p:txBody>
          <a:bodyPr wrap="square" lIns="92075" tIns="46038" rIns="92075" bIns="46038" anchor="t"/>
          <a:lstStyle/>
          <a:p>
            <a:r>
              <a:rPr lang="en-US"/>
              <a:t>Creating a View</a:t>
            </a:r>
          </a:p>
        </p:txBody>
      </p:sp>
      <p:sp>
        <p:nvSpPr>
          <p:cNvPr id="288772" name="Rectangle 4"/>
          <p:cNvSpPr>
            <a:spLocks noGrp="1" noChangeArrowheads="1"/>
          </p:cNvSpPr>
          <p:nvPr>
            <p:ph type="body" idx="1"/>
          </p:nvPr>
        </p:nvSpPr>
        <p:spPr>
          <a:xfrm>
            <a:off x="990600" y="1524000"/>
            <a:ext cx="6975475" cy="4254500"/>
          </a:xfrm>
          <a:noFill/>
          <a:ln/>
        </p:spPr>
        <p:txBody>
          <a:bodyPr lIns="92075" tIns="46038" rIns="92075" bIns="46038">
            <a:spAutoFit/>
          </a:bodyPr>
          <a:lstStyle/>
          <a:p>
            <a:r>
              <a:rPr lang="en-US"/>
              <a:t>Create a view by using column aliases in the subquery.</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endParaRPr lang="en-US"/>
          </a:p>
          <a:p>
            <a:r>
              <a:rPr lang="en-US"/>
              <a:t>Select the columns from this view by the given alias names.</a:t>
            </a:r>
          </a:p>
        </p:txBody>
      </p:sp>
      <p:sp>
        <p:nvSpPr>
          <p:cNvPr id="288773" name="Rectangle 5"/>
          <p:cNvSpPr>
            <a:spLocks noChangeArrowheads="1"/>
          </p:cNvSpPr>
          <p:nvPr/>
        </p:nvSpPr>
        <p:spPr bwMode="blackWhite">
          <a:xfrm>
            <a:off x="911225" y="2667000"/>
            <a:ext cx="7523163" cy="1874838"/>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Lst>
            </a:pPr>
            <a:r>
              <a:rPr lang="en-US" b="1">
                <a:solidFill>
                  <a:srgbClr val="000000"/>
                </a:solidFill>
                <a:latin typeface="Courier New" pitchFamily="49" charset="0"/>
              </a:rPr>
              <a:t>CREATE VIEW 	SALVU10</a:t>
            </a:r>
          </a:p>
          <a:p>
            <a:pPr eaLnBrk="0" hangingPunct="0">
              <a:tabLst>
                <a:tab pos="1601788" algn="l"/>
                <a:tab pos="1717675" algn="l"/>
              </a:tabLst>
            </a:pPr>
            <a:r>
              <a:rPr lang="en-US" b="1">
                <a:solidFill>
                  <a:srgbClr val="000000"/>
                </a:solidFill>
                <a:latin typeface="Courier New" pitchFamily="49" charset="0"/>
              </a:rPr>
              <a:t> AS SELECT  EMPNO ID_NUMBER, ENAME  NAME,</a:t>
            </a:r>
          </a:p>
          <a:p>
            <a:pPr eaLnBrk="0" hangingPunct="0">
              <a:tabLst>
                <a:tab pos="1601788" algn="l"/>
                <a:tab pos="1717675" algn="l"/>
              </a:tabLst>
            </a:pPr>
            <a:r>
              <a:rPr lang="en-US" b="1">
                <a:solidFill>
                  <a:srgbClr val="000000"/>
                </a:solidFill>
                <a:latin typeface="Courier New" pitchFamily="49" charset="0"/>
              </a:rPr>
              <a:t>            SAL*12 ANN_SALARY</a:t>
            </a:r>
          </a:p>
          <a:p>
            <a:pPr eaLnBrk="0" hangingPunct="0">
              <a:tabLst>
                <a:tab pos="1601788" algn="l"/>
                <a:tab pos="1717675" algn="l"/>
              </a:tabLst>
            </a:pPr>
            <a:r>
              <a:rPr lang="en-US" b="1">
                <a:solidFill>
                  <a:srgbClr val="000000"/>
                </a:solidFill>
                <a:latin typeface="Courier New" pitchFamily="49" charset="0"/>
              </a:rPr>
              <a:t>    FROM    EMP</a:t>
            </a:r>
          </a:p>
          <a:p>
            <a:pPr eaLnBrk="0" hangingPunct="0">
              <a:tabLst>
                <a:tab pos="1601788" algn="l"/>
                <a:tab pos="1717675" algn="l"/>
              </a:tabLst>
            </a:pPr>
            <a:r>
              <a:rPr lang="en-US" b="1">
                <a:solidFill>
                  <a:srgbClr val="000000"/>
                </a:solidFill>
                <a:latin typeface="Courier New" pitchFamily="49" charset="0"/>
              </a:rPr>
              <a:t>    WHERE   DEPTNO = 10;</a:t>
            </a:r>
          </a:p>
          <a:p>
            <a:pPr eaLnBrk="0" hangingPunct="0">
              <a:tabLst>
                <a:tab pos="1601788" algn="l"/>
                <a:tab pos="1717675" algn="l"/>
              </a:tabLst>
            </a:pPr>
            <a:r>
              <a:rPr lang="en-US" b="1">
                <a:solidFill>
                  <a:srgbClr val="FF3300"/>
                </a:solidFill>
                <a:effectLst>
                  <a:outerShdw blurRad="38100" dist="38100" dir="2700000" algn="tl">
                    <a:srgbClr val="C0C0C0"/>
                  </a:outerShdw>
                </a:effectLst>
                <a:latin typeface="Courier New" pitchFamily="49" charset="0"/>
              </a:rPr>
              <a:t>View created.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4FC58BE0-2C2B-455C-8054-5A2FA7BA95C4}" type="slidenum">
              <a:rPr lang="en-US"/>
              <a:pPr/>
              <a:t>7</a:t>
            </a:fld>
            <a:r>
              <a:rPr lang="en-US"/>
              <a:t> of 1</a:t>
            </a:r>
          </a:p>
        </p:txBody>
      </p:sp>
      <p:sp>
        <p:nvSpPr>
          <p:cNvPr id="290818" name="Rectangle 2"/>
          <p:cNvSpPr>
            <a:spLocks noChangeArrowheads="1"/>
          </p:cNvSpPr>
          <p:nvPr/>
        </p:nvSpPr>
        <p:spPr bwMode="blackWhite">
          <a:xfrm>
            <a:off x="909638" y="3003550"/>
            <a:ext cx="72390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808038" algn="l"/>
              </a:tabLst>
            </a:pPr>
            <a:endParaRPr lang="en-US" b="1">
              <a:solidFill>
                <a:srgbClr val="000000"/>
              </a:solidFill>
              <a:latin typeface="Courier New" pitchFamily="49" charset="0"/>
            </a:endParaRPr>
          </a:p>
          <a:p>
            <a:pPr eaLnBrk="0" hangingPunct="0">
              <a:tabLst>
                <a:tab pos="808038" algn="l"/>
              </a:tabLst>
            </a:pPr>
            <a:endParaRPr lang="en-US" b="1">
              <a:solidFill>
                <a:srgbClr val="000000"/>
              </a:solidFill>
              <a:latin typeface="Courier New" pitchFamily="49" charset="0"/>
            </a:endParaRPr>
          </a:p>
        </p:txBody>
      </p:sp>
      <p:sp>
        <p:nvSpPr>
          <p:cNvPr id="290819" name="Rectangle 3"/>
          <p:cNvSpPr>
            <a:spLocks noGrp="1" noChangeArrowheads="1"/>
          </p:cNvSpPr>
          <p:nvPr>
            <p:ph type="title"/>
          </p:nvPr>
        </p:nvSpPr>
        <p:spPr>
          <a:noFill/>
          <a:ln/>
        </p:spPr>
        <p:txBody>
          <a:bodyPr wrap="square" lIns="92075" tIns="46038" rIns="92075" bIns="46038" anchor="t"/>
          <a:lstStyle/>
          <a:p>
            <a:r>
              <a:rPr lang="en-US"/>
              <a:t>Retrieving Data from a View</a:t>
            </a:r>
          </a:p>
        </p:txBody>
      </p:sp>
      <p:sp>
        <p:nvSpPr>
          <p:cNvPr id="290820" name="Rectangle 4"/>
          <p:cNvSpPr>
            <a:spLocks noChangeArrowheads="1"/>
          </p:cNvSpPr>
          <p:nvPr/>
        </p:nvSpPr>
        <p:spPr bwMode="ltGray">
          <a:xfrm>
            <a:off x="1668463" y="3340100"/>
            <a:ext cx="1085850" cy="260350"/>
          </a:xfrm>
          <a:prstGeom prst="rect">
            <a:avLst/>
          </a:prstGeom>
          <a:noFill/>
          <a:ln w="19050">
            <a:solidFill>
              <a:schemeClr val="hlink"/>
            </a:solidFill>
            <a:miter lim="800000"/>
            <a:headEnd/>
            <a:tailEnd/>
          </a:ln>
          <a:effectLst/>
        </p:spPr>
        <p:txBody>
          <a:bodyPr wrap="none" anchor="ctr"/>
          <a:lstStyle/>
          <a:p>
            <a:endParaRPr lang="en-US"/>
          </a:p>
        </p:txBody>
      </p:sp>
      <p:sp>
        <p:nvSpPr>
          <p:cNvPr id="290821" name="Rectangle 5"/>
          <p:cNvSpPr>
            <a:spLocks noChangeArrowheads="1"/>
          </p:cNvSpPr>
          <p:nvPr/>
        </p:nvSpPr>
        <p:spPr bwMode="blackWhite">
          <a:xfrm>
            <a:off x="892175" y="2990850"/>
            <a:ext cx="7523163" cy="666750"/>
          </a:xfrm>
          <a:prstGeom prst="rect">
            <a:avLst/>
          </a:prstGeom>
          <a:noFill/>
          <a:ln w="9525">
            <a:noFill/>
            <a:miter lim="800000"/>
            <a:headEnd/>
            <a:tailEnd/>
          </a:ln>
          <a:effectLst/>
        </p:spPr>
        <p:txBody>
          <a:bodyPr wrap="none" lIns="92075" tIns="46038" rIns="92075" bIns="46038" anchor="ctr"/>
          <a:lstStyle/>
          <a:p>
            <a:pPr eaLnBrk="0" hangingPunct="0">
              <a:tabLst>
                <a:tab pos="808038" algn="l"/>
              </a:tabLst>
            </a:pPr>
            <a:r>
              <a:rPr lang="en-US" b="1">
                <a:solidFill>
                  <a:srgbClr val="000000"/>
                </a:solidFill>
                <a:latin typeface="Courier New" pitchFamily="49" charset="0"/>
              </a:rPr>
              <a:t>SELECT *</a:t>
            </a:r>
          </a:p>
          <a:p>
            <a:pPr eaLnBrk="0" hangingPunct="0">
              <a:tabLst>
                <a:tab pos="808038" algn="l"/>
              </a:tabLst>
            </a:pPr>
            <a:r>
              <a:rPr lang="en-US" b="1">
                <a:solidFill>
                  <a:srgbClr val="000000"/>
                </a:solidFill>
                <a:latin typeface="Courier New" pitchFamily="49" charset="0"/>
              </a:rPr>
              <a:t>FROM	SALVU10;</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0"/>
          </p:nvPr>
        </p:nvSpPr>
        <p:spPr/>
        <p:txBody>
          <a:bodyPr/>
          <a:lstStyle/>
          <a:p>
            <a:r>
              <a:rPr lang="en-US"/>
              <a:t>ORACLE</a:t>
            </a:r>
          </a:p>
        </p:txBody>
      </p:sp>
      <p:sp>
        <p:nvSpPr>
          <p:cNvPr id="21" name="Slide Number Placeholder 4"/>
          <p:cNvSpPr>
            <a:spLocks noGrp="1"/>
          </p:cNvSpPr>
          <p:nvPr>
            <p:ph type="sldNum" sz="quarter" idx="11"/>
          </p:nvPr>
        </p:nvSpPr>
        <p:spPr/>
        <p:txBody>
          <a:bodyPr/>
          <a:lstStyle/>
          <a:p>
            <a:fld id="{C8F3B012-B178-4D89-9364-409C3BD111DC}" type="slidenum">
              <a:rPr lang="en-US"/>
              <a:pPr/>
              <a:t>8</a:t>
            </a:fld>
            <a:r>
              <a:rPr lang="en-US"/>
              <a:t> of 1</a:t>
            </a:r>
          </a:p>
        </p:txBody>
      </p:sp>
      <p:sp>
        <p:nvSpPr>
          <p:cNvPr id="292866" name="Rectangle 2"/>
          <p:cNvSpPr>
            <a:spLocks noGrp="1" noChangeArrowheads="1"/>
          </p:cNvSpPr>
          <p:nvPr>
            <p:ph type="title"/>
          </p:nvPr>
        </p:nvSpPr>
        <p:spPr>
          <a:noFill/>
          <a:ln/>
        </p:spPr>
        <p:txBody>
          <a:bodyPr wrap="square" lIns="92075" tIns="46038" rIns="92075" bIns="46038" anchor="t"/>
          <a:lstStyle/>
          <a:p>
            <a:r>
              <a:rPr lang="en-US"/>
              <a:t>Querying a View</a:t>
            </a:r>
          </a:p>
        </p:txBody>
      </p:sp>
      <p:sp>
        <p:nvSpPr>
          <p:cNvPr id="292867" name="AutoShape 3"/>
          <p:cNvSpPr>
            <a:spLocks noChangeArrowheads="1"/>
          </p:cNvSpPr>
          <p:nvPr/>
        </p:nvSpPr>
        <p:spPr bwMode="blackWhite">
          <a:xfrm>
            <a:off x="606425" y="3001963"/>
            <a:ext cx="4573588" cy="2859087"/>
          </a:xfrm>
          <a:prstGeom prst="roundRect">
            <a:avLst>
              <a:gd name="adj" fmla="val 12440"/>
            </a:avLst>
          </a:prstGeom>
          <a:solidFill>
            <a:srgbClr val="CCFFFF"/>
          </a:solidFill>
          <a:ln w="12700">
            <a:solidFill>
              <a:srgbClr val="000000"/>
            </a:solidFill>
            <a:round/>
            <a:headEnd/>
            <a:tailEnd/>
          </a:ln>
          <a:effectLst>
            <a:outerShdw dist="53882" dir="2700000" algn="ctr" rotWithShape="0">
              <a:srgbClr val="000000"/>
            </a:outerShdw>
          </a:effectLst>
        </p:spPr>
        <p:txBody>
          <a:bodyPr wrap="none" anchor="ctr"/>
          <a:lstStyle/>
          <a:p>
            <a:endParaRPr lang="en-US"/>
          </a:p>
        </p:txBody>
      </p:sp>
      <p:grpSp>
        <p:nvGrpSpPr>
          <p:cNvPr id="2" name="Group 4"/>
          <p:cNvGrpSpPr>
            <a:grpSpLocks/>
          </p:cNvGrpSpPr>
          <p:nvPr/>
        </p:nvGrpSpPr>
        <p:grpSpPr bwMode="auto">
          <a:xfrm>
            <a:off x="3325813" y="1771650"/>
            <a:ext cx="5303837" cy="4114800"/>
            <a:chOff x="2095" y="1116"/>
            <a:chExt cx="3341" cy="2592"/>
          </a:xfrm>
        </p:grpSpPr>
        <p:grpSp>
          <p:nvGrpSpPr>
            <p:cNvPr id="3" name="Group 5"/>
            <p:cNvGrpSpPr>
              <a:grpSpLocks/>
            </p:cNvGrpSpPr>
            <p:nvPr/>
          </p:nvGrpSpPr>
          <p:grpSpPr bwMode="auto">
            <a:xfrm>
              <a:off x="3336" y="1116"/>
              <a:ext cx="2100" cy="2592"/>
              <a:chOff x="3336" y="1116"/>
              <a:chExt cx="2100" cy="2592"/>
            </a:xfrm>
          </p:grpSpPr>
          <p:sp>
            <p:nvSpPr>
              <p:cNvPr id="292870" name="Rectangle 6"/>
              <p:cNvSpPr>
                <a:spLocks noChangeArrowheads="1"/>
              </p:cNvSpPr>
              <p:nvPr/>
            </p:nvSpPr>
            <p:spPr bwMode="ltGray">
              <a:xfrm>
                <a:off x="3336" y="1642"/>
                <a:ext cx="2100" cy="1553"/>
              </a:xfrm>
              <a:prstGeom prst="rect">
                <a:avLst/>
              </a:prstGeom>
              <a:gradFill rotWithShape="0">
                <a:gsLst>
                  <a:gs pos="0">
                    <a:srgbClr val="B2B2B2">
                      <a:gamma/>
                      <a:shade val="80000"/>
                      <a:invGamma/>
                    </a:srgbClr>
                  </a:gs>
                  <a:gs pos="50000">
                    <a:srgbClr val="B2B2B2"/>
                  </a:gs>
                  <a:gs pos="100000">
                    <a:srgbClr val="B2B2B2">
                      <a:gamma/>
                      <a:shade val="80000"/>
                      <a:invGamma/>
                    </a:srgbClr>
                  </a:gs>
                </a:gsLst>
                <a:lin ang="0" scaled="1"/>
              </a:gradFill>
              <a:ln w="9525">
                <a:noFill/>
                <a:miter lim="800000"/>
                <a:headEnd/>
                <a:tailEnd/>
              </a:ln>
              <a:effectLst/>
            </p:spPr>
            <p:txBody>
              <a:bodyPr wrap="none" anchor="ctr"/>
              <a:lstStyle/>
              <a:p>
                <a:endParaRPr lang="en-US"/>
              </a:p>
            </p:txBody>
          </p:sp>
          <p:sp>
            <p:nvSpPr>
              <p:cNvPr id="292871" name="Oval 7"/>
              <p:cNvSpPr>
                <a:spLocks noChangeArrowheads="1"/>
              </p:cNvSpPr>
              <p:nvPr/>
            </p:nvSpPr>
            <p:spPr bwMode="ltGray">
              <a:xfrm>
                <a:off x="3336" y="1116"/>
                <a:ext cx="2100" cy="995"/>
              </a:xfrm>
              <a:prstGeom prst="ellipse">
                <a:avLst/>
              </a:prstGeom>
              <a:gradFill rotWithShape="0">
                <a:gsLst>
                  <a:gs pos="0">
                    <a:srgbClr val="B2B2B2">
                      <a:gamma/>
                      <a:shade val="89804"/>
                      <a:invGamma/>
                    </a:srgbClr>
                  </a:gs>
                  <a:gs pos="100000">
                    <a:srgbClr val="B2B2B2"/>
                  </a:gs>
                </a:gsLst>
                <a:lin ang="5400000" scaled="1"/>
              </a:gradFill>
              <a:ln w="9525">
                <a:noFill/>
                <a:round/>
                <a:headEnd/>
                <a:tailEnd/>
              </a:ln>
              <a:effectLst/>
            </p:spPr>
            <p:txBody>
              <a:bodyPr wrap="none" anchor="ctr"/>
              <a:lstStyle/>
              <a:p>
                <a:endParaRPr lang="en-US"/>
              </a:p>
            </p:txBody>
          </p:sp>
          <p:sp>
            <p:nvSpPr>
              <p:cNvPr id="292872" name="Oval 8"/>
              <p:cNvSpPr>
                <a:spLocks noChangeArrowheads="1"/>
              </p:cNvSpPr>
              <p:nvPr/>
            </p:nvSpPr>
            <p:spPr bwMode="ltGray">
              <a:xfrm>
                <a:off x="3336" y="2713"/>
                <a:ext cx="2100" cy="995"/>
              </a:xfrm>
              <a:prstGeom prst="ellipse">
                <a:avLst/>
              </a:prstGeom>
              <a:gradFill rotWithShape="0">
                <a:gsLst>
                  <a:gs pos="0">
                    <a:srgbClr val="B2B2B2">
                      <a:gamma/>
                      <a:shade val="80000"/>
                      <a:invGamma/>
                    </a:srgbClr>
                  </a:gs>
                  <a:gs pos="50000">
                    <a:srgbClr val="B2B2B2"/>
                  </a:gs>
                  <a:gs pos="100000">
                    <a:srgbClr val="B2B2B2">
                      <a:gamma/>
                      <a:shade val="80000"/>
                      <a:invGamma/>
                    </a:srgbClr>
                  </a:gs>
                </a:gsLst>
                <a:lin ang="0" scaled="1"/>
              </a:gradFill>
              <a:ln w="9525">
                <a:noFill/>
                <a:round/>
                <a:headEnd/>
                <a:tailEnd/>
              </a:ln>
              <a:effectLst/>
            </p:spPr>
            <p:txBody>
              <a:bodyPr wrap="none" anchor="ctr"/>
              <a:lstStyle/>
              <a:p>
                <a:endParaRPr lang="en-US"/>
              </a:p>
            </p:txBody>
          </p:sp>
        </p:grpSp>
        <p:sp>
          <p:nvSpPr>
            <p:cNvPr id="292873" name="Line 9"/>
            <p:cNvSpPr>
              <a:spLocks noChangeShapeType="1"/>
            </p:cNvSpPr>
            <p:nvPr/>
          </p:nvSpPr>
          <p:spPr bwMode="auto">
            <a:xfrm>
              <a:off x="2095" y="2481"/>
              <a:ext cx="1325"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292874" name="AutoShape 10"/>
            <p:cNvSpPr>
              <a:spLocks noChangeArrowheads="1"/>
            </p:cNvSpPr>
            <p:nvPr/>
          </p:nvSpPr>
          <p:spPr bwMode="blackWhite">
            <a:xfrm>
              <a:off x="3436" y="2112"/>
              <a:ext cx="1928" cy="972"/>
            </a:xfrm>
            <a:prstGeom prst="roundRect">
              <a:avLst>
                <a:gd name="adj" fmla="val 0"/>
              </a:avLst>
            </a:prstGeom>
            <a:gradFill rotWithShape="0">
              <a:gsLst>
                <a:gs pos="0">
                  <a:srgbClr val="00CC66">
                    <a:gamma/>
                    <a:shade val="89804"/>
                    <a:invGamma/>
                  </a:srgbClr>
                </a:gs>
                <a:gs pos="50000">
                  <a:srgbClr val="00CC66"/>
                </a:gs>
                <a:gs pos="100000">
                  <a:srgbClr val="00CC66">
                    <a:gamma/>
                    <a:shade val="89804"/>
                    <a:invGamma/>
                  </a:srgbClr>
                </a:gs>
              </a:gsLst>
              <a:lin ang="2700000" scaled="1"/>
            </a:gradFill>
            <a:ln w="9525">
              <a:noFill/>
              <a:round/>
              <a:headEnd/>
              <a:tailEnd/>
            </a:ln>
            <a:effectLst/>
          </p:spPr>
          <p:txBody>
            <a:bodyPr wrap="none" lIns="92075" tIns="46038" rIns="92075" bIns="46038" anchor="ctr"/>
            <a:lstStyle/>
            <a:p>
              <a:pPr eaLnBrk="0" hangingPunct="0">
                <a:tabLst>
                  <a:tab pos="1077913" algn="l"/>
                  <a:tab pos="1779588" algn="l"/>
                </a:tabLst>
              </a:pPr>
              <a:r>
                <a:rPr lang="en-US" sz="1600" b="1">
                  <a:solidFill>
                    <a:srgbClr val="000000"/>
                  </a:solidFill>
                  <a:latin typeface="Arial" charset="0"/>
                </a:rPr>
                <a:t>  </a:t>
              </a:r>
              <a:r>
                <a:rPr lang="en-US" sz="1600" b="1">
                  <a:solidFill>
                    <a:srgbClr val="000000"/>
                  </a:solidFill>
                  <a:effectLst>
                    <a:outerShdw blurRad="38100" dist="38100" dir="2700000" algn="tl">
                      <a:srgbClr val="FFFFFF"/>
                    </a:outerShdw>
                  </a:effectLst>
                  <a:latin typeface="Arial" charset="0"/>
                </a:rPr>
                <a:t>             </a:t>
              </a:r>
              <a:r>
                <a:rPr lang="en-US" sz="2200" b="1">
                  <a:solidFill>
                    <a:srgbClr val="FFFFCC"/>
                  </a:solidFill>
                  <a:effectLst>
                    <a:outerShdw blurRad="38100" dist="38100" dir="2700000" algn="tl">
                      <a:srgbClr val="000000"/>
                    </a:outerShdw>
                  </a:effectLst>
                  <a:latin typeface="Courier New" pitchFamily="49" charset="0"/>
                </a:rPr>
                <a:t>USER_VIEWS</a:t>
              </a:r>
              <a:r>
                <a:rPr lang="en-US" sz="1600" b="1">
                  <a:solidFill>
                    <a:srgbClr val="000000"/>
                  </a:solidFill>
                  <a:latin typeface="Courier New" pitchFamily="49" charset="0"/>
                </a:rPr>
                <a:t>     </a:t>
              </a:r>
            </a:p>
            <a:p>
              <a:pPr eaLnBrk="0" hangingPunct="0">
                <a:tabLst>
                  <a:tab pos="1077913" algn="l"/>
                  <a:tab pos="1779588" algn="l"/>
                </a:tabLst>
              </a:pPr>
              <a:r>
                <a:rPr lang="en-US" sz="1600" b="1">
                  <a:solidFill>
                    <a:srgbClr val="000000"/>
                  </a:solidFill>
                  <a:latin typeface="Courier New" pitchFamily="49" charset="0"/>
                </a:rPr>
                <a:t>         </a:t>
              </a:r>
              <a:r>
                <a:rPr lang="en-US" b="1">
                  <a:solidFill>
                    <a:srgbClr val="DDDDDD"/>
                  </a:solidFill>
                  <a:effectLst>
                    <a:outerShdw blurRad="38100" dist="38100" dir="2700000" algn="tl">
                      <a:srgbClr val="000000"/>
                    </a:outerShdw>
                  </a:effectLst>
                  <a:latin typeface="Courier New" pitchFamily="49" charset="0"/>
                </a:rPr>
                <a:t>EMPVU30</a:t>
              </a:r>
              <a:endParaRPr lang="en-US" b="1">
                <a:solidFill>
                  <a:srgbClr val="000000"/>
                </a:solidFill>
                <a:latin typeface="Arial" charset="0"/>
              </a:endParaRPr>
            </a:p>
            <a:p>
              <a:pPr eaLnBrk="0" hangingPunct="0">
                <a:tabLst>
                  <a:tab pos="1077913" algn="l"/>
                  <a:tab pos="1779588" algn="l"/>
                </a:tabLst>
              </a:pPr>
              <a:r>
                <a:rPr lang="en-US" sz="1600" b="1">
                  <a:solidFill>
                    <a:srgbClr val="000000"/>
                  </a:solidFill>
                  <a:latin typeface="Courier New" pitchFamily="49" charset="0"/>
                </a:rPr>
                <a:t>SELECT EMPNO, </a:t>
              </a:r>
            </a:p>
            <a:p>
              <a:pPr eaLnBrk="0" hangingPunct="0">
                <a:tabLst>
                  <a:tab pos="1077913" algn="l"/>
                  <a:tab pos="1779588" algn="l"/>
                </a:tabLst>
              </a:pPr>
              <a:r>
                <a:rPr lang="en-US" sz="1600" b="1">
                  <a:solidFill>
                    <a:srgbClr val="000000"/>
                  </a:solidFill>
                  <a:latin typeface="Courier New" pitchFamily="49" charset="0"/>
                </a:rPr>
                <a:t>       ENAME, SAL</a:t>
              </a:r>
            </a:p>
            <a:p>
              <a:pPr eaLnBrk="0" hangingPunct="0">
                <a:tabLst>
                  <a:tab pos="1077913" algn="l"/>
                  <a:tab pos="1779588" algn="l"/>
                </a:tabLst>
              </a:pPr>
              <a:r>
                <a:rPr lang="en-US" sz="1600" b="1">
                  <a:solidFill>
                    <a:srgbClr val="000000"/>
                  </a:solidFill>
                  <a:latin typeface="Courier New" pitchFamily="49" charset="0"/>
                </a:rPr>
                <a:t>FROM   EMP</a:t>
              </a:r>
            </a:p>
            <a:p>
              <a:pPr eaLnBrk="0" hangingPunct="0">
                <a:tabLst>
                  <a:tab pos="1077913" algn="l"/>
                  <a:tab pos="1779588" algn="l"/>
                </a:tabLst>
              </a:pPr>
              <a:r>
                <a:rPr lang="en-US" sz="1600" b="1">
                  <a:solidFill>
                    <a:srgbClr val="000000"/>
                  </a:solidFill>
                  <a:latin typeface="Courier New" pitchFamily="49" charset="0"/>
                </a:rPr>
                <a:t>WHERE  DEPTNO=30;</a:t>
              </a:r>
            </a:p>
          </p:txBody>
        </p:sp>
      </p:grpSp>
      <p:sp>
        <p:nvSpPr>
          <p:cNvPr id="292875" name="AutoShape 11"/>
          <p:cNvSpPr>
            <a:spLocks noChangeArrowheads="1"/>
          </p:cNvSpPr>
          <p:nvPr/>
        </p:nvSpPr>
        <p:spPr bwMode="blackWhite">
          <a:xfrm>
            <a:off x="796925" y="2716213"/>
            <a:ext cx="3546475" cy="1784350"/>
          </a:xfrm>
          <a:prstGeom prst="roundRect">
            <a:avLst>
              <a:gd name="adj" fmla="val 12440"/>
            </a:avLst>
          </a:prstGeom>
          <a:noFill/>
          <a:ln w="9525">
            <a:noFill/>
            <a:round/>
            <a:headEnd/>
            <a:tailEnd/>
          </a:ln>
          <a:effectLst/>
        </p:spPr>
        <p:txBody>
          <a:bodyPr wrap="none" lIns="92075" tIns="46038" rIns="92075" bIns="46038" anchor="ctr"/>
          <a:lstStyle/>
          <a:p>
            <a:pPr eaLnBrk="0" hangingPunct="0">
              <a:tabLst>
                <a:tab pos="682625" algn="l"/>
                <a:tab pos="1779588" algn="l"/>
              </a:tabLst>
            </a:pPr>
            <a:r>
              <a:rPr lang="en-US" sz="2200" b="1">
                <a:solidFill>
                  <a:schemeClr val="bg1"/>
                </a:solidFill>
                <a:latin typeface="Arial" charset="0"/>
              </a:rPr>
              <a:t>          </a:t>
            </a:r>
            <a:r>
              <a:rPr lang="en-US" sz="2200" b="1" i="1">
                <a:latin typeface="Times New Roman" pitchFamily="18" charset="0"/>
              </a:rPr>
              <a:t>i</a:t>
            </a:r>
            <a:r>
              <a:rPr lang="en-US" sz="2200" b="1">
                <a:latin typeface="Arial" charset="0"/>
              </a:rPr>
              <a:t>SQL*Plus</a:t>
            </a:r>
            <a:endParaRPr lang="en-US" b="1">
              <a:latin typeface="Arial" charset="0"/>
            </a:endParaRPr>
          </a:p>
          <a:p>
            <a:pPr eaLnBrk="0" hangingPunct="0">
              <a:tabLst>
                <a:tab pos="682625" algn="l"/>
                <a:tab pos="1779588" algn="l"/>
              </a:tabLst>
            </a:pPr>
            <a:endParaRPr lang="en-US" b="1">
              <a:latin typeface="Arial" charset="0"/>
            </a:endParaRPr>
          </a:p>
          <a:p>
            <a:pPr eaLnBrk="0" hangingPunct="0">
              <a:tabLst>
                <a:tab pos="682625" algn="l"/>
                <a:tab pos="1779588" algn="l"/>
              </a:tabLst>
            </a:pPr>
            <a:r>
              <a:rPr lang="en-US" b="1">
                <a:solidFill>
                  <a:srgbClr val="000000"/>
                </a:solidFill>
                <a:latin typeface="Courier New" pitchFamily="49" charset="0"/>
              </a:rPr>
              <a:t>SELECT   *</a:t>
            </a:r>
          </a:p>
          <a:p>
            <a:pPr eaLnBrk="0" hangingPunct="0">
              <a:tabLst>
                <a:tab pos="682625" algn="l"/>
                <a:tab pos="1779588" algn="l"/>
              </a:tabLst>
            </a:pPr>
            <a:r>
              <a:rPr lang="en-US" b="1">
                <a:solidFill>
                  <a:srgbClr val="000000"/>
                </a:solidFill>
                <a:latin typeface="Courier New" pitchFamily="49" charset="0"/>
              </a:rPr>
              <a:t>FROM       EMPVU30</a:t>
            </a:r>
            <a:r>
              <a:rPr lang="en-US" b="1">
                <a:solidFill>
                  <a:srgbClr val="000000"/>
                </a:solidFill>
                <a:latin typeface="Arial" charset="0"/>
              </a:rPr>
              <a:t>;</a:t>
            </a:r>
          </a:p>
        </p:txBody>
      </p:sp>
      <p:grpSp>
        <p:nvGrpSpPr>
          <p:cNvPr id="4" name="Group 12"/>
          <p:cNvGrpSpPr>
            <a:grpSpLocks/>
          </p:cNvGrpSpPr>
          <p:nvPr/>
        </p:nvGrpSpPr>
        <p:grpSpPr bwMode="auto">
          <a:xfrm>
            <a:off x="5765800" y="4848225"/>
            <a:ext cx="1819275" cy="666750"/>
            <a:chOff x="3632" y="3054"/>
            <a:chExt cx="1146" cy="420"/>
          </a:xfrm>
        </p:grpSpPr>
        <p:sp>
          <p:nvSpPr>
            <p:cNvPr id="292877" name="Rectangle 13"/>
            <p:cNvSpPr>
              <a:spLocks noChangeArrowheads="1"/>
            </p:cNvSpPr>
            <p:nvPr/>
          </p:nvSpPr>
          <p:spPr bwMode="blackWhite">
            <a:xfrm>
              <a:off x="3632" y="3216"/>
              <a:ext cx="1146" cy="232"/>
            </a:xfrm>
            <a:prstGeom prst="rect">
              <a:avLst/>
            </a:prstGeom>
            <a:gradFill rotWithShape="0">
              <a:gsLst>
                <a:gs pos="0">
                  <a:srgbClr val="6666FF">
                    <a:gamma/>
                    <a:shade val="89804"/>
                    <a:invGamma/>
                  </a:srgbClr>
                </a:gs>
                <a:gs pos="50000">
                  <a:srgbClr val="6666FF"/>
                </a:gs>
                <a:gs pos="100000">
                  <a:srgbClr val="6666FF">
                    <a:gamma/>
                    <a:shade val="89804"/>
                    <a:invGamma/>
                  </a:srgbClr>
                </a:gs>
              </a:gsLst>
              <a:lin ang="2700000" scaled="1"/>
            </a:gradFill>
            <a:ln w="9525">
              <a:noFill/>
              <a:miter lim="800000"/>
              <a:headEnd/>
              <a:tailEnd/>
            </a:ln>
            <a:effectLst/>
          </p:spPr>
          <p:txBody>
            <a:bodyPr wrap="none" anchor="ctr"/>
            <a:lstStyle/>
            <a:p>
              <a:endParaRPr lang="en-US"/>
            </a:p>
          </p:txBody>
        </p:sp>
        <p:grpSp>
          <p:nvGrpSpPr>
            <p:cNvPr id="5" name="Group 14"/>
            <p:cNvGrpSpPr>
              <a:grpSpLocks/>
            </p:cNvGrpSpPr>
            <p:nvPr/>
          </p:nvGrpSpPr>
          <p:grpSpPr bwMode="auto">
            <a:xfrm>
              <a:off x="3971" y="3054"/>
              <a:ext cx="374" cy="420"/>
              <a:chOff x="3971" y="3054"/>
              <a:chExt cx="374" cy="420"/>
            </a:xfrm>
          </p:grpSpPr>
          <p:sp>
            <p:nvSpPr>
              <p:cNvPr id="292879" name="Rectangle 15"/>
              <p:cNvSpPr>
                <a:spLocks noChangeArrowheads="1"/>
              </p:cNvSpPr>
              <p:nvPr/>
            </p:nvSpPr>
            <p:spPr bwMode="auto">
              <a:xfrm>
                <a:off x="3971" y="3208"/>
                <a:ext cx="374" cy="266"/>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b="1">
                    <a:solidFill>
                      <a:srgbClr val="000000"/>
                    </a:solidFill>
                    <a:latin typeface="Courier New" pitchFamily="49" charset="0"/>
                  </a:rPr>
                  <a:t>EMP</a:t>
                </a:r>
              </a:p>
            </p:txBody>
          </p:sp>
          <p:sp>
            <p:nvSpPr>
              <p:cNvPr id="292880" name="Line 16"/>
              <p:cNvSpPr>
                <a:spLocks noChangeShapeType="1"/>
              </p:cNvSpPr>
              <p:nvPr/>
            </p:nvSpPr>
            <p:spPr bwMode="auto">
              <a:xfrm flipV="1">
                <a:off x="4150" y="3054"/>
                <a:ext cx="0" cy="211"/>
              </a:xfrm>
              <a:prstGeom prst="line">
                <a:avLst/>
              </a:prstGeom>
              <a:noFill/>
              <a:ln w="25400">
                <a:solidFill>
                  <a:srgbClr val="FFCC00"/>
                </a:solidFill>
                <a:round/>
                <a:headEnd type="stealth" w="med" len="lg"/>
                <a:tailEnd type="none" w="sm" len="sm"/>
              </a:ln>
              <a:effectLst/>
            </p:spPr>
            <p:txBody>
              <a:bodyPr/>
              <a:lstStyle/>
              <a:p>
                <a:endParaRPr lang="en-US"/>
              </a:p>
            </p:txBody>
          </p:sp>
        </p:grpSp>
      </p:grpSp>
      <p:sp>
        <p:nvSpPr>
          <p:cNvPr id="292881" name="Line 17"/>
          <p:cNvSpPr>
            <a:spLocks noChangeShapeType="1"/>
          </p:cNvSpPr>
          <p:nvPr/>
        </p:nvSpPr>
        <p:spPr bwMode="auto">
          <a:xfrm flipV="1">
            <a:off x="4657725" y="5276850"/>
            <a:ext cx="1295400" cy="4763"/>
          </a:xfrm>
          <a:prstGeom prst="line">
            <a:avLst/>
          </a:prstGeom>
          <a:noFill/>
          <a:ln w="50800">
            <a:solidFill>
              <a:srgbClr val="FFCC00"/>
            </a:solidFill>
            <a:round/>
            <a:headEnd type="stealth" w="med" len="lg"/>
            <a:tailEnd type="none" w="sm" len="sm"/>
          </a:ln>
          <a:effectLst/>
        </p:spPr>
        <p:txBody>
          <a:bodyPr/>
          <a:lstStyle/>
          <a:p>
            <a:endParaRPr lang="en-US"/>
          </a:p>
        </p:txBody>
      </p:sp>
      <p:sp>
        <p:nvSpPr>
          <p:cNvPr id="292882" name="Rectangle 18"/>
          <p:cNvSpPr>
            <a:spLocks noChangeArrowheads="1"/>
          </p:cNvSpPr>
          <p:nvPr/>
        </p:nvSpPr>
        <p:spPr bwMode="auto">
          <a:xfrm>
            <a:off x="5940425" y="2354263"/>
            <a:ext cx="2001838" cy="427037"/>
          </a:xfrm>
          <a:prstGeom prst="rect">
            <a:avLst/>
          </a:prstGeom>
          <a:noFill/>
          <a:ln w="9525">
            <a:noFill/>
            <a:miter lim="800000"/>
            <a:headEnd/>
            <a:tailEnd/>
          </a:ln>
          <a:effectLst/>
        </p:spPr>
        <p:txBody>
          <a:bodyPr wrap="none" lIns="92075" tIns="46038" rIns="92075" bIns="46038">
            <a:spAutoFit/>
          </a:bodyPr>
          <a:lstStyle/>
          <a:p>
            <a:pPr eaLnBrk="0" hangingPunct="0"/>
            <a:r>
              <a:rPr lang="en-US" sz="2200" b="1">
                <a:solidFill>
                  <a:srgbClr val="FFFFFF"/>
                </a:solidFill>
                <a:effectLst>
                  <a:outerShdw blurRad="38100" dist="38100" dir="2700000" algn="tl">
                    <a:srgbClr val="C0C0C0"/>
                  </a:outerShdw>
                </a:effectLst>
                <a:latin typeface="Arial" charset="0"/>
              </a:rPr>
              <a:t>Oracle Server</a:t>
            </a:r>
          </a:p>
        </p:txBody>
      </p:sp>
      <p:pic>
        <p:nvPicPr>
          <p:cNvPr id="292883" name="Picture 19"/>
          <p:cNvPicPr>
            <a:picLocks noChangeAspect="1" noChangeArrowheads="1"/>
          </p:cNvPicPr>
          <p:nvPr/>
        </p:nvPicPr>
        <p:blipFill>
          <a:blip r:embed="rId3"/>
          <a:srcRect/>
          <a:stretch>
            <a:fillRect/>
          </a:stretch>
        </p:blipFill>
        <p:spPr bwMode="auto">
          <a:xfrm>
            <a:off x="1362075" y="4311650"/>
            <a:ext cx="2647950" cy="942975"/>
          </a:xfrm>
          <a:prstGeom prst="rect">
            <a:avLst/>
          </a:prstGeom>
          <a:noFill/>
          <a:ln w="25400">
            <a:noFill/>
            <a:miter lim="800000"/>
            <a:headEnd type="none" w="sm" len="sm"/>
            <a:tailEnd type="none" w="med" len="lg"/>
          </a:ln>
          <a:effec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1B3A52A4-7AAE-4F52-AF5B-72F0FADC3D88}" type="slidenum">
              <a:rPr lang="en-US"/>
              <a:pPr/>
              <a:t>9</a:t>
            </a:fld>
            <a:r>
              <a:rPr lang="en-US"/>
              <a:t> of 1</a:t>
            </a:r>
          </a:p>
        </p:txBody>
      </p:sp>
      <p:sp>
        <p:nvSpPr>
          <p:cNvPr id="294914" name="Rectangle 2"/>
          <p:cNvSpPr>
            <a:spLocks noChangeArrowheads="1"/>
          </p:cNvSpPr>
          <p:nvPr/>
        </p:nvSpPr>
        <p:spPr bwMode="blackWhite">
          <a:xfrm>
            <a:off x="933450" y="3008313"/>
            <a:ext cx="7645400" cy="18557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120900" algn="l"/>
              </a:tabLst>
            </a:pPr>
            <a:endParaRPr lang="en-US" b="1">
              <a:solidFill>
                <a:srgbClr val="000000"/>
              </a:solidFill>
              <a:latin typeface="Courier New" pitchFamily="49" charset="0"/>
            </a:endParaRPr>
          </a:p>
          <a:p>
            <a:pPr eaLnBrk="0" hangingPunct="0">
              <a:tabLst>
                <a:tab pos="1200150" algn="l"/>
                <a:tab pos="2120900" algn="l"/>
              </a:tabLst>
            </a:pPr>
            <a:endParaRPr lang="en-US" b="1">
              <a:solidFill>
                <a:srgbClr val="000000"/>
              </a:solidFill>
              <a:latin typeface="Courier New" pitchFamily="49" charset="0"/>
            </a:endParaRPr>
          </a:p>
        </p:txBody>
      </p:sp>
      <p:sp>
        <p:nvSpPr>
          <p:cNvPr id="294915" name="Rectangle 3"/>
          <p:cNvSpPr>
            <a:spLocks noGrp="1" noChangeArrowheads="1"/>
          </p:cNvSpPr>
          <p:nvPr>
            <p:ph type="title"/>
          </p:nvPr>
        </p:nvSpPr>
        <p:spPr>
          <a:noFill/>
          <a:ln/>
        </p:spPr>
        <p:txBody>
          <a:bodyPr wrap="square" lIns="92075" tIns="46038" rIns="92075" bIns="46038" anchor="t"/>
          <a:lstStyle/>
          <a:p>
            <a:r>
              <a:rPr lang="en-US"/>
              <a:t>Modifying a View</a:t>
            </a:r>
          </a:p>
        </p:txBody>
      </p:sp>
      <p:sp>
        <p:nvSpPr>
          <p:cNvPr id="294916" name="Rectangle 4"/>
          <p:cNvSpPr>
            <a:spLocks noGrp="1" noChangeArrowheads="1"/>
          </p:cNvSpPr>
          <p:nvPr>
            <p:ph type="body" idx="1"/>
          </p:nvPr>
        </p:nvSpPr>
        <p:spPr>
          <a:xfrm>
            <a:off x="533400" y="2157413"/>
            <a:ext cx="8382000" cy="3563937"/>
          </a:xfrm>
          <a:noFill/>
          <a:ln/>
        </p:spPr>
        <p:txBody>
          <a:bodyPr lIns="92075" tIns="46038" rIns="92075" bIns="46038">
            <a:spAutoFit/>
          </a:bodyPr>
          <a:lstStyle/>
          <a:p>
            <a:pPr>
              <a:lnSpc>
                <a:spcPct val="90000"/>
              </a:lnSpc>
            </a:pPr>
            <a:r>
              <a:rPr lang="en-US" sz="1800"/>
              <a:t>Modify the </a:t>
            </a:r>
            <a:r>
              <a:rPr lang="en-US" sz="1800">
                <a:latin typeface="Courier New" pitchFamily="49" charset="0"/>
              </a:rPr>
              <a:t>EMPVU30</a:t>
            </a:r>
            <a:r>
              <a:rPr lang="en-US" sz="1800"/>
              <a:t> view by using </a:t>
            </a:r>
            <a:r>
              <a:rPr lang="en-US" sz="1800">
                <a:latin typeface="Courier New" pitchFamily="49" charset="0"/>
              </a:rPr>
              <a:t>CREATE OR REPLACE VIEW</a:t>
            </a:r>
            <a:r>
              <a:rPr lang="en-US" sz="1800"/>
              <a:t> clause. Add an alias for each column name.</a:t>
            </a:r>
          </a:p>
          <a:p>
            <a:pPr>
              <a:lnSpc>
                <a:spcPct val="90000"/>
              </a:lnSpc>
              <a:buFont typeface="Wingdings" pitchFamily="2" charset="2"/>
              <a:buNone/>
            </a:pPr>
            <a:endParaRPr lang="en-US" sz="1800"/>
          </a:p>
          <a:p>
            <a:pPr>
              <a:lnSpc>
                <a:spcPct val="90000"/>
              </a:lnSpc>
              <a:buFont typeface="Wingdings" pitchFamily="2" charset="2"/>
              <a:buNone/>
            </a:pPr>
            <a:endParaRPr lang="en-US" sz="1800"/>
          </a:p>
          <a:p>
            <a:pPr>
              <a:lnSpc>
                <a:spcPct val="90000"/>
              </a:lnSpc>
              <a:buFont typeface="Wingdings" pitchFamily="2" charset="2"/>
              <a:buNone/>
            </a:pPr>
            <a:endParaRPr lang="en-US" sz="1800"/>
          </a:p>
          <a:p>
            <a:pPr>
              <a:lnSpc>
                <a:spcPct val="90000"/>
              </a:lnSpc>
              <a:buFont typeface="Wingdings" pitchFamily="2" charset="2"/>
              <a:buNone/>
            </a:pPr>
            <a:endParaRPr lang="en-US" sz="1800"/>
          </a:p>
          <a:p>
            <a:pPr>
              <a:lnSpc>
                <a:spcPct val="90000"/>
              </a:lnSpc>
              <a:buFont typeface="Wingdings" pitchFamily="2" charset="2"/>
              <a:buNone/>
            </a:pPr>
            <a:endParaRPr lang="en-US" sz="1800"/>
          </a:p>
          <a:p>
            <a:pPr>
              <a:lnSpc>
                <a:spcPct val="90000"/>
              </a:lnSpc>
              <a:buFont typeface="Wingdings" pitchFamily="2" charset="2"/>
              <a:buNone/>
            </a:pPr>
            <a:endParaRPr lang="en-US" sz="1800"/>
          </a:p>
          <a:p>
            <a:pPr>
              <a:lnSpc>
                <a:spcPct val="90000"/>
              </a:lnSpc>
              <a:buFont typeface="Wingdings" pitchFamily="2" charset="2"/>
              <a:buNone/>
            </a:pPr>
            <a:endParaRPr lang="en-US" sz="1800"/>
          </a:p>
          <a:p>
            <a:pPr>
              <a:lnSpc>
                <a:spcPct val="90000"/>
              </a:lnSpc>
              <a:buFont typeface="Wingdings" pitchFamily="2" charset="2"/>
              <a:buNone/>
            </a:pPr>
            <a:endParaRPr lang="en-US" sz="1800"/>
          </a:p>
          <a:p>
            <a:pPr>
              <a:lnSpc>
                <a:spcPct val="90000"/>
              </a:lnSpc>
            </a:pPr>
            <a:r>
              <a:rPr lang="en-US" sz="1800"/>
              <a:t>Column aliases in the </a:t>
            </a:r>
            <a:r>
              <a:rPr lang="en-US" sz="1800">
                <a:latin typeface="Courier New" pitchFamily="49" charset="0"/>
              </a:rPr>
              <a:t>CREATE VIEW</a:t>
            </a:r>
            <a:r>
              <a:rPr lang="en-US" sz="1800"/>
              <a:t> clause are listed in the same order as the columns in the subquery.</a:t>
            </a:r>
          </a:p>
        </p:txBody>
      </p:sp>
      <p:sp>
        <p:nvSpPr>
          <p:cNvPr id="294917" name="Rectangle 5"/>
          <p:cNvSpPr>
            <a:spLocks noChangeArrowheads="1"/>
          </p:cNvSpPr>
          <p:nvPr/>
        </p:nvSpPr>
        <p:spPr bwMode="blackWhite">
          <a:xfrm>
            <a:off x="906463" y="2995613"/>
            <a:ext cx="7613650" cy="1881187"/>
          </a:xfrm>
          <a:prstGeom prst="rect">
            <a:avLst/>
          </a:prstGeom>
          <a:noFill/>
          <a:ln w="9525">
            <a:noFill/>
            <a:miter lim="800000"/>
            <a:headEnd/>
            <a:tailEnd/>
          </a:ln>
          <a:effectLst/>
        </p:spPr>
        <p:txBody>
          <a:bodyPr wrap="none" lIns="92075" tIns="46038" rIns="92075" bIns="46038" anchor="ctr"/>
          <a:lstStyle/>
          <a:p>
            <a:pPr eaLnBrk="0" hangingPunct="0">
              <a:tabLst>
                <a:tab pos="1601788" algn="l"/>
                <a:tab pos="1717675" algn="l"/>
              </a:tabLst>
            </a:pPr>
            <a:r>
              <a:rPr lang="en-US" b="1">
                <a:solidFill>
                  <a:srgbClr val="000000"/>
                </a:solidFill>
                <a:latin typeface="Courier New" pitchFamily="49" charset="0"/>
              </a:rPr>
              <a:t>CREATE OR REPLACE VIEW EMPVU30</a:t>
            </a:r>
          </a:p>
          <a:p>
            <a:pPr eaLnBrk="0" hangingPunct="0">
              <a:tabLst>
                <a:tab pos="1601788" algn="l"/>
                <a:tab pos="1717675" algn="l"/>
              </a:tabLst>
            </a:pPr>
            <a:r>
              <a:rPr lang="en-US" b="1">
                <a:solidFill>
                  <a:srgbClr val="000000"/>
                </a:solidFill>
                <a:latin typeface="Courier New" pitchFamily="49" charset="0"/>
              </a:rPr>
              <a:t>  (ID_NUMBER, NAME, SALARY, DNO)</a:t>
            </a:r>
          </a:p>
          <a:p>
            <a:pPr eaLnBrk="0" hangingPunct="0">
              <a:tabLst>
                <a:tab pos="1601788" algn="l"/>
                <a:tab pos="1717675" algn="l"/>
              </a:tabLst>
            </a:pPr>
            <a:r>
              <a:rPr lang="en-US" b="1">
                <a:solidFill>
                  <a:srgbClr val="000000"/>
                </a:solidFill>
                <a:latin typeface="Courier New" pitchFamily="49" charset="0"/>
              </a:rPr>
              <a:t>AS SELECT  EMPNO, ENAME, </a:t>
            </a:r>
          </a:p>
          <a:p>
            <a:pPr eaLnBrk="0" hangingPunct="0">
              <a:tabLst>
                <a:tab pos="1601788" algn="l"/>
                <a:tab pos="1717675" algn="l"/>
              </a:tabLst>
            </a:pPr>
            <a:r>
              <a:rPr lang="en-US" b="1">
                <a:solidFill>
                  <a:srgbClr val="000000"/>
                </a:solidFill>
                <a:latin typeface="Courier New" pitchFamily="49" charset="0"/>
              </a:rPr>
              <a:t>           SAL, DEPTNO</a:t>
            </a:r>
          </a:p>
          <a:p>
            <a:pPr eaLnBrk="0" hangingPunct="0">
              <a:tabLst>
                <a:tab pos="1601788" algn="l"/>
                <a:tab pos="1717675" algn="l"/>
              </a:tabLst>
            </a:pPr>
            <a:r>
              <a:rPr lang="en-US" b="1">
                <a:solidFill>
                  <a:srgbClr val="000000"/>
                </a:solidFill>
                <a:latin typeface="Courier New" pitchFamily="49" charset="0"/>
              </a:rPr>
              <a:t>   FROM    EMP</a:t>
            </a:r>
          </a:p>
          <a:p>
            <a:pPr eaLnBrk="0" hangingPunct="0">
              <a:tabLst>
                <a:tab pos="1601788" algn="l"/>
                <a:tab pos="1717675" algn="l"/>
              </a:tabLst>
            </a:pPr>
            <a:r>
              <a:rPr lang="en-US" b="1">
                <a:solidFill>
                  <a:srgbClr val="000000"/>
                </a:solidFill>
                <a:latin typeface="Courier New" pitchFamily="49" charset="0"/>
              </a:rPr>
              <a:t>   WHERE   DEPTNO = 30;</a:t>
            </a:r>
          </a:p>
          <a:p>
            <a:pPr eaLnBrk="0" hangingPunct="0">
              <a:tabLst>
                <a:tab pos="1601788" algn="l"/>
                <a:tab pos="1717675" algn="l"/>
              </a:tabLst>
            </a:pPr>
            <a:r>
              <a:rPr lang="en-US" b="1">
                <a:solidFill>
                  <a:srgbClr val="FF3300"/>
                </a:solidFill>
                <a:effectLst>
                  <a:outerShdw blurRad="38100" dist="38100" dir="2700000" algn="tl">
                    <a:srgbClr val="C0C0C0"/>
                  </a:outerShdw>
                </a:effectLst>
                <a:latin typeface="Courier New" pitchFamily="49" charset="0"/>
              </a:rPr>
              <a:t>View created.</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1</TotalTime>
  <Words>6274</Words>
  <Application>Microsoft Office PowerPoint</Application>
  <PresentationFormat>On-screen Show (4:3)</PresentationFormat>
  <Paragraphs>916</Paragraphs>
  <Slides>41</Slides>
  <Notes>40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Mahindra Satyam PPT Template_2010</vt:lpstr>
      <vt:lpstr>Database Objects</vt:lpstr>
      <vt:lpstr>Why Use Views?</vt:lpstr>
      <vt:lpstr>Simple Views  and Complex Views</vt:lpstr>
      <vt:lpstr>Creating a View</vt:lpstr>
      <vt:lpstr>Creating a View</vt:lpstr>
      <vt:lpstr>Creating a View</vt:lpstr>
      <vt:lpstr>Retrieving Data from a View</vt:lpstr>
      <vt:lpstr>Querying a View</vt:lpstr>
      <vt:lpstr>Modifying a View</vt:lpstr>
      <vt:lpstr>Creating a Complex View</vt:lpstr>
      <vt:lpstr>Rules for Performing  DML Operations on a View</vt:lpstr>
      <vt:lpstr>Rules for Performing  DML Operations on a View</vt:lpstr>
      <vt:lpstr>Rules for Performing  DML Operations on a View</vt:lpstr>
      <vt:lpstr>Using the WITH CHECK OPTION Clause</vt:lpstr>
      <vt:lpstr>Denying DML Operations</vt:lpstr>
      <vt:lpstr>Denying DML Operations</vt:lpstr>
      <vt:lpstr>Removing a View</vt:lpstr>
      <vt:lpstr>Inline Views</vt:lpstr>
      <vt:lpstr>Summary</vt:lpstr>
      <vt:lpstr>Queries</vt:lpstr>
      <vt:lpstr>Objectives</vt:lpstr>
      <vt:lpstr>What Is a Sequence?</vt:lpstr>
      <vt:lpstr>The CREATE SEQUENCE Statement Syntax</vt:lpstr>
      <vt:lpstr>Creating a Sequence</vt:lpstr>
      <vt:lpstr>Confirming Sequences</vt:lpstr>
      <vt:lpstr>NEXTVAL and CURRVAL Pseudocolumns</vt:lpstr>
      <vt:lpstr>Using a Sequence</vt:lpstr>
      <vt:lpstr>Using a Sequence</vt:lpstr>
      <vt:lpstr>Modifying a Sequence</vt:lpstr>
      <vt:lpstr>Guidelines for Modifying  a Sequence</vt:lpstr>
      <vt:lpstr>Removing a Sequence</vt:lpstr>
      <vt:lpstr>What is an Index?</vt:lpstr>
      <vt:lpstr>How Are Indexes Created?</vt:lpstr>
      <vt:lpstr>Creating an Index</vt:lpstr>
      <vt:lpstr>When to Create an Index</vt:lpstr>
      <vt:lpstr>When Not to Create an Index</vt:lpstr>
      <vt:lpstr>Confirming Indexes</vt:lpstr>
      <vt:lpstr>Removing an Index</vt:lpstr>
      <vt:lpstr>Synonyms</vt:lpstr>
      <vt:lpstr>Creating and Removing Synonyms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Arial 40 Points, Title Case</dc:title>
  <dc:creator>Administrator</dc:creator>
  <cp:lastModifiedBy>Administrator</cp:lastModifiedBy>
  <cp:revision>2</cp:revision>
  <dcterms:created xsi:type="dcterms:W3CDTF">2010-02-15T09:25:11Z</dcterms:created>
  <dcterms:modified xsi:type="dcterms:W3CDTF">2010-02-15T09:26:22Z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